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05"/>
  </p:notesMasterIdLst>
  <p:sldIdLst>
    <p:sldId id="256" r:id="rId2"/>
    <p:sldId id="264" r:id="rId3"/>
    <p:sldId id="258" r:id="rId4"/>
    <p:sldId id="285" r:id="rId5"/>
    <p:sldId id="260" r:id="rId6"/>
    <p:sldId id="265" r:id="rId7"/>
    <p:sldId id="261" r:id="rId8"/>
    <p:sldId id="266" r:id="rId9"/>
    <p:sldId id="262" r:id="rId10"/>
    <p:sldId id="267" r:id="rId11"/>
    <p:sldId id="269" r:id="rId12"/>
    <p:sldId id="273" r:id="rId13"/>
    <p:sldId id="275" r:id="rId14"/>
    <p:sldId id="280" r:id="rId15"/>
    <p:sldId id="268" r:id="rId16"/>
    <p:sldId id="277" r:id="rId17"/>
    <p:sldId id="279" r:id="rId18"/>
    <p:sldId id="281" r:id="rId19"/>
    <p:sldId id="282" r:id="rId20"/>
    <p:sldId id="283" r:id="rId21"/>
    <p:sldId id="284" r:id="rId22"/>
    <p:sldId id="286" r:id="rId23"/>
    <p:sldId id="287" r:id="rId24"/>
    <p:sldId id="288" r:id="rId25"/>
    <p:sldId id="289" r:id="rId26"/>
    <p:sldId id="290" r:id="rId27"/>
    <p:sldId id="291" r:id="rId28"/>
    <p:sldId id="292" r:id="rId29"/>
    <p:sldId id="387" r:id="rId30"/>
    <p:sldId id="388" r:id="rId31"/>
    <p:sldId id="296" r:id="rId32"/>
    <p:sldId id="294" r:id="rId33"/>
    <p:sldId id="295" r:id="rId34"/>
    <p:sldId id="297" r:id="rId35"/>
    <p:sldId id="393" r:id="rId36"/>
    <p:sldId id="298" r:id="rId37"/>
    <p:sldId id="386" r:id="rId38"/>
    <p:sldId id="300" r:id="rId39"/>
    <p:sldId id="302" r:id="rId40"/>
    <p:sldId id="303" r:id="rId41"/>
    <p:sldId id="304" r:id="rId42"/>
    <p:sldId id="305" r:id="rId43"/>
    <p:sldId id="306" r:id="rId44"/>
    <p:sldId id="383" r:id="rId45"/>
    <p:sldId id="307" r:id="rId46"/>
    <p:sldId id="308" r:id="rId47"/>
    <p:sldId id="309" r:id="rId48"/>
    <p:sldId id="310" r:id="rId49"/>
    <p:sldId id="311" r:id="rId50"/>
    <p:sldId id="323" r:id="rId51"/>
    <p:sldId id="324" r:id="rId52"/>
    <p:sldId id="326" r:id="rId53"/>
    <p:sldId id="333" r:id="rId54"/>
    <p:sldId id="327" r:id="rId55"/>
    <p:sldId id="391" r:id="rId56"/>
    <p:sldId id="392" r:id="rId57"/>
    <p:sldId id="329" r:id="rId58"/>
    <p:sldId id="394" r:id="rId59"/>
    <p:sldId id="330" r:id="rId60"/>
    <p:sldId id="376" r:id="rId61"/>
    <p:sldId id="377" r:id="rId62"/>
    <p:sldId id="384" r:id="rId63"/>
    <p:sldId id="348" r:id="rId64"/>
    <p:sldId id="385" r:id="rId65"/>
    <p:sldId id="341" r:id="rId66"/>
    <p:sldId id="342" r:id="rId67"/>
    <p:sldId id="343" r:id="rId68"/>
    <p:sldId id="344" r:id="rId69"/>
    <p:sldId id="345" r:id="rId70"/>
    <p:sldId id="346" r:id="rId71"/>
    <p:sldId id="347" r:id="rId72"/>
    <p:sldId id="349" r:id="rId73"/>
    <p:sldId id="354" r:id="rId74"/>
    <p:sldId id="378" r:id="rId75"/>
    <p:sldId id="395" r:id="rId76"/>
    <p:sldId id="350" r:id="rId77"/>
    <p:sldId id="396" r:id="rId78"/>
    <p:sldId id="351" r:id="rId79"/>
    <p:sldId id="397" r:id="rId80"/>
    <p:sldId id="353" r:id="rId81"/>
    <p:sldId id="359" r:id="rId82"/>
    <p:sldId id="357" r:id="rId83"/>
    <p:sldId id="358" r:id="rId84"/>
    <p:sldId id="360" r:id="rId85"/>
    <p:sldId id="361" r:id="rId86"/>
    <p:sldId id="362" r:id="rId87"/>
    <p:sldId id="370" r:id="rId88"/>
    <p:sldId id="363" r:id="rId89"/>
    <p:sldId id="389" r:id="rId90"/>
    <p:sldId id="371" r:id="rId91"/>
    <p:sldId id="369" r:id="rId92"/>
    <p:sldId id="365" r:id="rId93"/>
    <p:sldId id="366" r:id="rId94"/>
    <p:sldId id="375" r:id="rId95"/>
    <p:sldId id="367" r:id="rId96"/>
    <p:sldId id="373" r:id="rId97"/>
    <p:sldId id="368" r:id="rId98"/>
    <p:sldId id="374" r:id="rId99"/>
    <p:sldId id="379" r:id="rId100"/>
    <p:sldId id="390" r:id="rId101"/>
    <p:sldId id="380" r:id="rId102"/>
    <p:sldId id="381" r:id="rId103"/>
    <p:sldId id="382"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68" autoAdjust="0"/>
  </p:normalViewPr>
  <p:slideViewPr>
    <p:cSldViewPr snapToGrid="0">
      <p:cViewPr varScale="1">
        <p:scale>
          <a:sx n="88" d="100"/>
          <a:sy n="88" d="100"/>
        </p:scale>
        <p:origin x="6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dr&#233;s\Dropbox\TESIS\ESCRITO%20TESIS\C&#225;pitulo%205\prueb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37865597881345914"/>
                  <c:y val="-7.2934121668955076E-2"/>
                </c:manualLayout>
              </c:layout>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y = 0.8442x + 0.5352</a:t>
                    </a:r>
                    <a:br>
                      <a:rPr lang="en-US"/>
                    </a:br>
                    <a:r>
                      <a:rPr lang="en-US"/>
                      <a:t>R² = 0.5256</a:t>
                    </a:r>
                  </a:p>
                </c:rich>
              </c:tx>
              <c:numFmt formatCode="General" sourceLinked="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rendlineLbl>
          </c:trendline>
          <c:xVal>
            <c:numRef>
              <c:f>Hoja5!$C$2:$C$31</c:f>
              <c:numCache>
                <c:formatCode>General</c:formatCode>
                <c:ptCount val="30"/>
                <c:pt idx="0">
                  <c:v>3</c:v>
                </c:pt>
                <c:pt idx="1">
                  <c:v>2.9</c:v>
                </c:pt>
                <c:pt idx="2">
                  <c:v>2.6</c:v>
                </c:pt>
                <c:pt idx="3">
                  <c:v>2.6</c:v>
                </c:pt>
                <c:pt idx="4">
                  <c:v>2.6</c:v>
                </c:pt>
                <c:pt idx="5">
                  <c:v>2.8</c:v>
                </c:pt>
                <c:pt idx="6">
                  <c:v>2.9</c:v>
                </c:pt>
                <c:pt idx="7">
                  <c:v>2.8</c:v>
                </c:pt>
                <c:pt idx="8">
                  <c:v>2.7</c:v>
                </c:pt>
                <c:pt idx="9">
                  <c:v>3</c:v>
                </c:pt>
                <c:pt idx="10">
                  <c:v>2.9</c:v>
                </c:pt>
                <c:pt idx="11">
                  <c:v>3</c:v>
                </c:pt>
                <c:pt idx="12">
                  <c:v>2.8</c:v>
                </c:pt>
                <c:pt idx="13">
                  <c:v>2.7</c:v>
                </c:pt>
                <c:pt idx="14">
                  <c:v>2.5</c:v>
                </c:pt>
                <c:pt idx="15">
                  <c:v>3.1</c:v>
                </c:pt>
                <c:pt idx="16">
                  <c:v>3</c:v>
                </c:pt>
                <c:pt idx="17">
                  <c:v>2.6</c:v>
                </c:pt>
                <c:pt idx="18">
                  <c:v>2.8</c:v>
                </c:pt>
                <c:pt idx="19">
                  <c:v>2.8</c:v>
                </c:pt>
                <c:pt idx="20">
                  <c:v>2.9</c:v>
                </c:pt>
                <c:pt idx="21">
                  <c:v>2.7</c:v>
                </c:pt>
                <c:pt idx="22">
                  <c:v>2.5</c:v>
                </c:pt>
                <c:pt idx="23">
                  <c:v>2.9</c:v>
                </c:pt>
                <c:pt idx="24">
                  <c:v>2.5</c:v>
                </c:pt>
                <c:pt idx="25">
                  <c:v>2.6</c:v>
                </c:pt>
                <c:pt idx="26">
                  <c:v>3.1</c:v>
                </c:pt>
                <c:pt idx="27">
                  <c:v>2.8</c:v>
                </c:pt>
                <c:pt idx="28">
                  <c:v>2.9</c:v>
                </c:pt>
                <c:pt idx="29">
                  <c:v>2.8</c:v>
                </c:pt>
              </c:numCache>
            </c:numRef>
          </c:xVal>
          <c:yVal>
            <c:numRef>
              <c:f>Hoja5!$D$2:$D$31</c:f>
              <c:numCache>
                <c:formatCode>General</c:formatCode>
                <c:ptCount val="30"/>
                <c:pt idx="0">
                  <c:v>3.2</c:v>
                </c:pt>
                <c:pt idx="1">
                  <c:v>2.9</c:v>
                </c:pt>
                <c:pt idx="2">
                  <c:v>2.8</c:v>
                </c:pt>
                <c:pt idx="3">
                  <c:v>2.7</c:v>
                </c:pt>
                <c:pt idx="4">
                  <c:v>2.4</c:v>
                </c:pt>
                <c:pt idx="5">
                  <c:v>3</c:v>
                </c:pt>
                <c:pt idx="6">
                  <c:v>3.2</c:v>
                </c:pt>
                <c:pt idx="7">
                  <c:v>3</c:v>
                </c:pt>
                <c:pt idx="8">
                  <c:v>3.1</c:v>
                </c:pt>
                <c:pt idx="9">
                  <c:v>2.9</c:v>
                </c:pt>
                <c:pt idx="10">
                  <c:v>2.9</c:v>
                </c:pt>
                <c:pt idx="11">
                  <c:v>3</c:v>
                </c:pt>
                <c:pt idx="12">
                  <c:v>3</c:v>
                </c:pt>
                <c:pt idx="13">
                  <c:v>2.8</c:v>
                </c:pt>
                <c:pt idx="14">
                  <c:v>2.6</c:v>
                </c:pt>
                <c:pt idx="15">
                  <c:v>3.3</c:v>
                </c:pt>
                <c:pt idx="16">
                  <c:v>3.2</c:v>
                </c:pt>
                <c:pt idx="17">
                  <c:v>2.8</c:v>
                </c:pt>
                <c:pt idx="18">
                  <c:v>2.8</c:v>
                </c:pt>
                <c:pt idx="19">
                  <c:v>3</c:v>
                </c:pt>
                <c:pt idx="20">
                  <c:v>3</c:v>
                </c:pt>
                <c:pt idx="21">
                  <c:v>2.6</c:v>
                </c:pt>
                <c:pt idx="22">
                  <c:v>2.6</c:v>
                </c:pt>
                <c:pt idx="23">
                  <c:v>2.8</c:v>
                </c:pt>
                <c:pt idx="24">
                  <c:v>2.8</c:v>
                </c:pt>
                <c:pt idx="25">
                  <c:v>2.7</c:v>
                </c:pt>
                <c:pt idx="26">
                  <c:v>3</c:v>
                </c:pt>
                <c:pt idx="27">
                  <c:v>2.9</c:v>
                </c:pt>
                <c:pt idx="28">
                  <c:v>2.8</c:v>
                </c:pt>
                <c:pt idx="29">
                  <c:v>3</c:v>
                </c:pt>
              </c:numCache>
            </c:numRef>
          </c:yVal>
          <c:smooth val="0"/>
        </c:ser>
        <c:dLbls>
          <c:showLegendKey val="0"/>
          <c:showVal val="0"/>
          <c:showCatName val="0"/>
          <c:showSerName val="0"/>
          <c:showPercent val="0"/>
          <c:showBubbleSize val="0"/>
        </c:dLbls>
        <c:axId val="625400448"/>
        <c:axId val="625398816"/>
      </c:scatterChart>
      <c:valAx>
        <c:axId val="625400448"/>
        <c:scaling>
          <c:orientation val="minMax"/>
          <c:min val="2.4"/>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Sistema medición</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25398816"/>
        <c:crosses val="autoZero"/>
        <c:crossBetween val="midCat"/>
      </c:valAx>
      <c:valAx>
        <c:axId val="625398816"/>
        <c:scaling>
          <c:orientation val="minMax"/>
          <c:min val="2.200000000000000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Calibrador (mm)</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25400448"/>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B2C7A-A18B-423A-81AF-DF883A9EC4A1}"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es-EC"/>
        </a:p>
      </dgm:t>
    </dgm:pt>
    <dgm:pt modelId="{8D952F5C-06F4-425B-A5F0-E12ABF9E99C5}">
      <dgm:prSet phldrT="[Texto]" custT="1"/>
      <dgm:spPr/>
      <dgm:t>
        <a:bodyPr/>
        <a:lstStyle/>
        <a:p>
          <a:r>
            <a:rPr lang="es-EC" sz="3200" dirty="0" smtClean="0"/>
            <a:t>1</a:t>
          </a:r>
          <a:endParaRPr lang="es-EC" sz="3200" dirty="0"/>
        </a:p>
      </dgm:t>
    </dgm:pt>
    <dgm:pt modelId="{26111332-E1FF-4785-964F-4A1C50C3CCBE}" type="parTrans" cxnId="{1EDCBF06-C8AB-4941-A7C2-6E66949BC432}">
      <dgm:prSet/>
      <dgm:spPr/>
      <dgm:t>
        <a:bodyPr/>
        <a:lstStyle/>
        <a:p>
          <a:endParaRPr lang="es-EC"/>
        </a:p>
      </dgm:t>
    </dgm:pt>
    <dgm:pt modelId="{8E16359E-0C00-4ABE-A0D1-E827C241988C}" type="sibTrans" cxnId="{1EDCBF06-C8AB-4941-A7C2-6E66949BC432}">
      <dgm:prSet/>
      <dgm:spPr/>
      <dgm:t>
        <a:bodyPr/>
        <a:lstStyle/>
        <a:p>
          <a:endParaRPr lang="es-EC"/>
        </a:p>
      </dgm:t>
    </dgm:pt>
    <dgm:pt modelId="{40E846DE-5A54-454A-8758-EB65E98D6057}">
      <dgm:prSet phldrT="[Texto]"/>
      <dgm:spPr/>
      <dgm:t>
        <a:bodyPr/>
        <a:lstStyle/>
        <a:p>
          <a:r>
            <a:rPr lang="es-EC" dirty="0" smtClean="0"/>
            <a:t>Preparación asfalto modificado</a:t>
          </a:r>
          <a:endParaRPr lang="es-EC" dirty="0"/>
        </a:p>
      </dgm:t>
    </dgm:pt>
    <dgm:pt modelId="{245F0ED6-73D3-49C1-BF27-CB8C334B7400}" type="parTrans" cxnId="{39C7093B-6F93-412C-92E9-7F00ABD3B310}">
      <dgm:prSet/>
      <dgm:spPr/>
      <dgm:t>
        <a:bodyPr/>
        <a:lstStyle/>
        <a:p>
          <a:endParaRPr lang="es-EC"/>
        </a:p>
      </dgm:t>
    </dgm:pt>
    <dgm:pt modelId="{209022AE-B816-456C-8E25-828BF208F29D}" type="sibTrans" cxnId="{39C7093B-6F93-412C-92E9-7F00ABD3B310}">
      <dgm:prSet/>
      <dgm:spPr/>
      <dgm:t>
        <a:bodyPr/>
        <a:lstStyle/>
        <a:p>
          <a:endParaRPr lang="es-EC"/>
        </a:p>
      </dgm:t>
    </dgm:pt>
    <dgm:pt modelId="{A550D974-7577-4484-8C7E-B226F539798F}">
      <dgm:prSet phldrT="[Texto]" custT="1"/>
      <dgm:spPr/>
      <dgm:t>
        <a:bodyPr/>
        <a:lstStyle/>
        <a:p>
          <a:r>
            <a:rPr lang="es-EC" sz="3200" dirty="0" smtClean="0"/>
            <a:t>2</a:t>
          </a:r>
          <a:endParaRPr lang="es-EC" sz="3200" dirty="0"/>
        </a:p>
      </dgm:t>
    </dgm:pt>
    <dgm:pt modelId="{7F81B938-1E68-4C22-AEB3-6D41322456DC}" type="parTrans" cxnId="{DA332D20-BE41-4BEC-8658-F16E6F0D3A45}">
      <dgm:prSet/>
      <dgm:spPr/>
      <dgm:t>
        <a:bodyPr/>
        <a:lstStyle/>
        <a:p>
          <a:endParaRPr lang="es-EC"/>
        </a:p>
      </dgm:t>
    </dgm:pt>
    <dgm:pt modelId="{7E5590CC-158E-4E5D-9969-6EE43DDC6DCE}" type="sibTrans" cxnId="{DA332D20-BE41-4BEC-8658-F16E6F0D3A45}">
      <dgm:prSet/>
      <dgm:spPr/>
      <dgm:t>
        <a:bodyPr/>
        <a:lstStyle/>
        <a:p>
          <a:endParaRPr lang="es-EC"/>
        </a:p>
      </dgm:t>
    </dgm:pt>
    <dgm:pt modelId="{CC06E0EE-FAA6-4892-8B88-5393CF0BD114}">
      <dgm:prSet phldrT="[Texto]"/>
      <dgm:spPr/>
      <dgm:t>
        <a:bodyPr/>
        <a:lstStyle/>
        <a:p>
          <a:r>
            <a:rPr lang="es-EC" dirty="0" smtClean="0"/>
            <a:t>Laminación</a:t>
          </a:r>
          <a:endParaRPr lang="es-EC" dirty="0"/>
        </a:p>
      </dgm:t>
    </dgm:pt>
    <dgm:pt modelId="{99F78F5B-865A-4096-8F21-663924743803}" type="parTrans" cxnId="{47FB8989-53F0-41F5-B9D9-4FEF78728C44}">
      <dgm:prSet/>
      <dgm:spPr/>
      <dgm:t>
        <a:bodyPr/>
        <a:lstStyle/>
        <a:p>
          <a:endParaRPr lang="es-EC"/>
        </a:p>
      </dgm:t>
    </dgm:pt>
    <dgm:pt modelId="{49720E7F-3BB0-445D-AC60-8CBB667B7BA8}" type="sibTrans" cxnId="{47FB8989-53F0-41F5-B9D9-4FEF78728C44}">
      <dgm:prSet/>
      <dgm:spPr/>
      <dgm:t>
        <a:bodyPr/>
        <a:lstStyle/>
        <a:p>
          <a:endParaRPr lang="es-EC"/>
        </a:p>
      </dgm:t>
    </dgm:pt>
    <dgm:pt modelId="{47808626-8B75-4C9C-8304-B1ACFE230063}">
      <dgm:prSet phldrT="[Texto]" custT="1"/>
      <dgm:spPr/>
      <dgm:t>
        <a:bodyPr/>
        <a:lstStyle/>
        <a:p>
          <a:r>
            <a:rPr lang="es-EC" sz="3200" dirty="0" smtClean="0"/>
            <a:t>3</a:t>
          </a:r>
          <a:endParaRPr lang="es-EC" sz="3200" dirty="0"/>
        </a:p>
      </dgm:t>
    </dgm:pt>
    <dgm:pt modelId="{3E8CC20E-32D0-4A3F-B8EE-471A84212F92}" type="parTrans" cxnId="{77961F0E-3117-4112-8BB1-C764BBD1384B}">
      <dgm:prSet/>
      <dgm:spPr/>
      <dgm:t>
        <a:bodyPr/>
        <a:lstStyle/>
        <a:p>
          <a:endParaRPr lang="es-EC"/>
        </a:p>
      </dgm:t>
    </dgm:pt>
    <dgm:pt modelId="{321B87F4-93D2-434F-984F-D62B8AAB7096}" type="sibTrans" cxnId="{77961F0E-3117-4112-8BB1-C764BBD1384B}">
      <dgm:prSet/>
      <dgm:spPr/>
      <dgm:t>
        <a:bodyPr/>
        <a:lstStyle/>
        <a:p>
          <a:endParaRPr lang="es-EC"/>
        </a:p>
      </dgm:t>
    </dgm:pt>
    <dgm:pt modelId="{272B0179-56A8-4903-A7DA-BCA094FD0AFD}">
      <dgm:prSet phldrT="[Texto]"/>
      <dgm:spPr/>
      <dgm:t>
        <a:bodyPr/>
        <a:lstStyle/>
        <a:p>
          <a:r>
            <a:rPr lang="es-EC" dirty="0" smtClean="0"/>
            <a:t>Material de refuerzo</a:t>
          </a:r>
          <a:endParaRPr lang="es-EC" dirty="0"/>
        </a:p>
      </dgm:t>
    </dgm:pt>
    <dgm:pt modelId="{87D9F293-4EE9-4B40-8F42-9F7D2E77CA38}" type="parTrans" cxnId="{83A4A98D-105A-4F88-B33F-CB9E486D3C59}">
      <dgm:prSet/>
      <dgm:spPr/>
      <dgm:t>
        <a:bodyPr/>
        <a:lstStyle/>
        <a:p>
          <a:endParaRPr lang="es-EC"/>
        </a:p>
      </dgm:t>
    </dgm:pt>
    <dgm:pt modelId="{EA7FAB05-DBFD-4A96-B02D-48D212176873}" type="sibTrans" cxnId="{83A4A98D-105A-4F88-B33F-CB9E486D3C59}">
      <dgm:prSet/>
      <dgm:spPr/>
      <dgm:t>
        <a:bodyPr/>
        <a:lstStyle/>
        <a:p>
          <a:endParaRPr lang="es-EC"/>
        </a:p>
      </dgm:t>
    </dgm:pt>
    <dgm:pt modelId="{A12BE701-CCE2-49A6-A30C-D705DCD567D9}">
      <dgm:prSet phldrT="[Texto]"/>
      <dgm:spPr/>
      <dgm:t>
        <a:bodyPr/>
        <a:lstStyle/>
        <a:p>
          <a:r>
            <a:rPr lang="es-EC" dirty="0" smtClean="0"/>
            <a:t>Enrollado</a:t>
          </a:r>
          <a:endParaRPr lang="es-EC" dirty="0"/>
        </a:p>
      </dgm:t>
    </dgm:pt>
    <dgm:pt modelId="{19D06C64-480E-48A5-B0CE-C40D17B6BDBC}" type="parTrans" cxnId="{8F6D5139-265A-413D-9BF2-56F260060447}">
      <dgm:prSet/>
      <dgm:spPr/>
      <dgm:t>
        <a:bodyPr/>
        <a:lstStyle/>
        <a:p>
          <a:endParaRPr lang="es-EC"/>
        </a:p>
      </dgm:t>
    </dgm:pt>
    <dgm:pt modelId="{007D1B0C-BA63-46A0-9D6C-1FC06350C30C}" type="sibTrans" cxnId="{8F6D5139-265A-413D-9BF2-56F260060447}">
      <dgm:prSet/>
      <dgm:spPr/>
      <dgm:t>
        <a:bodyPr/>
        <a:lstStyle/>
        <a:p>
          <a:endParaRPr lang="es-EC"/>
        </a:p>
      </dgm:t>
    </dgm:pt>
    <dgm:pt modelId="{6CC9E845-C996-4E57-A2AB-FD2BEFEAD314}">
      <dgm:prSet phldrT="[Texto]"/>
      <dgm:spPr/>
      <dgm:t>
        <a:bodyPr/>
        <a:lstStyle/>
        <a:p>
          <a:r>
            <a:rPr lang="es-EC" dirty="0" smtClean="0"/>
            <a:t>Enfriamiento</a:t>
          </a:r>
          <a:endParaRPr lang="es-EC" dirty="0"/>
        </a:p>
      </dgm:t>
    </dgm:pt>
    <dgm:pt modelId="{F0EE186A-41E1-40F9-A491-B7747A32F525}" type="parTrans" cxnId="{74CF85B4-05DE-4B25-8CDB-28F3A482284E}">
      <dgm:prSet/>
      <dgm:spPr/>
      <dgm:t>
        <a:bodyPr/>
        <a:lstStyle/>
        <a:p>
          <a:endParaRPr lang="es-EC"/>
        </a:p>
      </dgm:t>
    </dgm:pt>
    <dgm:pt modelId="{ABEB912A-A1A5-4248-B077-1A4BF319D1EE}" type="sibTrans" cxnId="{74CF85B4-05DE-4B25-8CDB-28F3A482284E}">
      <dgm:prSet/>
      <dgm:spPr/>
      <dgm:t>
        <a:bodyPr/>
        <a:lstStyle/>
        <a:p>
          <a:endParaRPr lang="es-EC"/>
        </a:p>
      </dgm:t>
    </dgm:pt>
    <dgm:pt modelId="{01708FD2-6AAF-4867-97A3-A7F875663F2C}">
      <dgm:prSet phldrT="[Texto]" custT="1"/>
      <dgm:spPr/>
      <dgm:t>
        <a:bodyPr/>
        <a:lstStyle/>
        <a:p>
          <a:r>
            <a:rPr lang="es-EC" sz="3200" dirty="0" smtClean="0"/>
            <a:t>4</a:t>
          </a:r>
          <a:endParaRPr lang="es-EC" sz="3200" dirty="0"/>
        </a:p>
      </dgm:t>
    </dgm:pt>
    <dgm:pt modelId="{94ADE0E8-849F-4EDC-B43E-41384243EB48}" type="parTrans" cxnId="{804AE95F-28E2-4DCD-8E67-0BBCBAC9A2FB}">
      <dgm:prSet/>
      <dgm:spPr/>
      <dgm:t>
        <a:bodyPr/>
        <a:lstStyle/>
        <a:p>
          <a:endParaRPr lang="es-EC"/>
        </a:p>
      </dgm:t>
    </dgm:pt>
    <dgm:pt modelId="{067804C7-E991-4791-A38E-65EFDD8032B2}" type="sibTrans" cxnId="{804AE95F-28E2-4DCD-8E67-0BBCBAC9A2FB}">
      <dgm:prSet/>
      <dgm:spPr/>
      <dgm:t>
        <a:bodyPr/>
        <a:lstStyle/>
        <a:p>
          <a:endParaRPr lang="es-EC"/>
        </a:p>
      </dgm:t>
    </dgm:pt>
    <dgm:pt modelId="{DF757EC3-0970-470B-B144-EAD2A2CEB642}">
      <dgm:prSet phldrT="[Texto]" custT="1"/>
      <dgm:spPr/>
      <dgm:t>
        <a:bodyPr/>
        <a:lstStyle/>
        <a:p>
          <a:r>
            <a:rPr lang="es-EC" sz="3200" dirty="0" smtClean="0"/>
            <a:t>5</a:t>
          </a:r>
          <a:endParaRPr lang="es-EC" sz="3200" dirty="0"/>
        </a:p>
      </dgm:t>
    </dgm:pt>
    <dgm:pt modelId="{E2D9D3E9-96DA-4321-AC02-18C4ACBD80F8}" type="parTrans" cxnId="{DCC8DB35-B23B-4F6D-9C60-BED89BB92039}">
      <dgm:prSet/>
      <dgm:spPr/>
      <dgm:t>
        <a:bodyPr/>
        <a:lstStyle/>
        <a:p>
          <a:endParaRPr lang="es-EC"/>
        </a:p>
      </dgm:t>
    </dgm:pt>
    <dgm:pt modelId="{222F5A02-0E6B-4B9C-99E9-E6586BA5F372}" type="sibTrans" cxnId="{DCC8DB35-B23B-4F6D-9C60-BED89BB92039}">
      <dgm:prSet/>
      <dgm:spPr/>
      <dgm:t>
        <a:bodyPr/>
        <a:lstStyle/>
        <a:p>
          <a:endParaRPr lang="es-EC"/>
        </a:p>
      </dgm:t>
    </dgm:pt>
    <dgm:pt modelId="{E71F51A4-D492-4B52-8C32-D75109F2B2AE}" type="pres">
      <dgm:prSet presAssocID="{E48B2C7A-A18B-423A-81AF-DF883A9EC4A1}" presName="linearFlow" presStyleCnt="0">
        <dgm:presLayoutVars>
          <dgm:dir/>
          <dgm:animLvl val="lvl"/>
          <dgm:resizeHandles val="exact"/>
        </dgm:presLayoutVars>
      </dgm:prSet>
      <dgm:spPr/>
      <dgm:t>
        <a:bodyPr/>
        <a:lstStyle/>
        <a:p>
          <a:endParaRPr lang="es-EC"/>
        </a:p>
      </dgm:t>
    </dgm:pt>
    <dgm:pt modelId="{374EFB7D-07EA-4AAE-A57B-DE5E93BD0C6B}" type="pres">
      <dgm:prSet presAssocID="{8D952F5C-06F4-425B-A5F0-E12ABF9E99C5}" presName="composite" presStyleCnt="0"/>
      <dgm:spPr/>
    </dgm:pt>
    <dgm:pt modelId="{EA92659E-411D-4227-AA5F-389F05A86928}" type="pres">
      <dgm:prSet presAssocID="{8D952F5C-06F4-425B-A5F0-E12ABF9E99C5}" presName="parentText" presStyleLbl="alignNode1" presStyleIdx="0" presStyleCnt="5">
        <dgm:presLayoutVars>
          <dgm:chMax val="1"/>
          <dgm:bulletEnabled val="1"/>
        </dgm:presLayoutVars>
      </dgm:prSet>
      <dgm:spPr/>
      <dgm:t>
        <a:bodyPr/>
        <a:lstStyle/>
        <a:p>
          <a:endParaRPr lang="es-EC"/>
        </a:p>
      </dgm:t>
    </dgm:pt>
    <dgm:pt modelId="{DCA09E51-FE12-4BF9-91EB-1EDD6023C7D9}" type="pres">
      <dgm:prSet presAssocID="{8D952F5C-06F4-425B-A5F0-E12ABF9E99C5}" presName="descendantText" presStyleLbl="alignAcc1" presStyleIdx="0" presStyleCnt="5" custLinFactNeighborX="-133" custLinFactNeighborY="971">
        <dgm:presLayoutVars>
          <dgm:bulletEnabled val="1"/>
        </dgm:presLayoutVars>
      </dgm:prSet>
      <dgm:spPr/>
      <dgm:t>
        <a:bodyPr/>
        <a:lstStyle/>
        <a:p>
          <a:endParaRPr lang="es-EC"/>
        </a:p>
      </dgm:t>
    </dgm:pt>
    <dgm:pt modelId="{F0461FE4-6D5D-4117-986C-B5A8F6A5D804}" type="pres">
      <dgm:prSet presAssocID="{8E16359E-0C00-4ABE-A0D1-E827C241988C}" presName="sp" presStyleCnt="0"/>
      <dgm:spPr/>
    </dgm:pt>
    <dgm:pt modelId="{C9B2241E-8E48-499F-92EF-8DF6C7A007D0}" type="pres">
      <dgm:prSet presAssocID="{A550D974-7577-4484-8C7E-B226F539798F}" presName="composite" presStyleCnt="0"/>
      <dgm:spPr/>
    </dgm:pt>
    <dgm:pt modelId="{AB0C5E01-A1DF-4375-9B57-0DDAA37AB0C7}" type="pres">
      <dgm:prSet presAssocID="{A550D974-7577-4484-8C7E-B226F539798F}" presName="parentText" presStyleLbl="alignNode1" presStyleIdx="1" presStyleCnt="5">
        <dgm:presLayoutVars>
          <dgm:chMax val="1"/>
          <dgm:bulletEnabled val="1"/>
        </dgm:presLayoutVars>
      </dgm:prSet>
      <dgm:spPr/>
      <dgm:t>
        <a:bodyPr/>
        <a:lstStyle/>
        <a:p>
          <a:endParaRPr lang="es-EC"/>
        </a:p>
      </dgm:t>
    </dgm:pt>
    <dgm:pt modelId="{267FA846-5324-4246-AB5D-AD0AF9410E84}" type="pres">
      <dgm:prSet presAssocID="{A550D974-7577-4484-8C7E-B226F539798F}" presName="descendantText" presStyleLbl="alignAcc1" presStyleIdx="1" presStyleCnt="5">
        <dgm:presLayoutVars>
          <dgm:bulletEnabled val="1"/>
        </dgm:presLayoutVars>
      </dgm:prSet>
      <dgm:spPr/>
      <dgm:t>
        <a:bodyPr/>
        <a:lstStyle/>
        <a:p>
          <a:endParaRPr lang="es-EC"/>
        </a:p>
      </dgm:t>
    </dgm:pt>
    <dgm:pt modelId="{44E76B40-8C6E-457B-AD87-014CAB525B07}" type="pres">
      <dgm:prSet presAssocID="{7E5590CC-158E-4E5D-9969-6EE43DDC6DCE}" presName="sp" presStyleCnt="0"/>
      <dgm:spPr/>
    </dgm:pt>
    <dgm:pt modelId="{2BD364FB-2D24-4DBD-BCC4-768C396FF518}" type="pres">
      <dgm:prSet presAssocID="{47808626-8B75-4C9C-8304-B1ACFE230063}" presName="composite" presStyleCnt="0"/>
      <dgm:spPr/>
    </dgm:pt>
    <dgm:pt modelId="{0162E83B-C876-4352-9675-558F62A8604C}" type="pres">
      <dgm:prSet presAssocID="{47808626-8B75-4C9C-8304-B1ACFE230063}" presName="parentText" presStyleLbl="alignNode1" presStyleIdx="2" presStyleCnt="5">
        <dgm:presLayoutVars>
          <dgm:chMax val="1"/>
          <dgm:bulletEnabled val="1"/>
        </dgm:presLayoutVars>
      </dgm:prSet>
      <dgm:spPr/>
      <dgm:t>
        <a:bodyPr/>
        <a:lstStyle/>
        <a:p>
          <a:endParaRPr lang="es-EC"/>
        </a:p>
      </dgm:t>
    </dgm:pt>
    <dgm:pt modelId="{7B1AA879-AEEB-4D73-AD01-8FF603EA7562}" type="pres">
      <dgm:prSet presAssocID="{47808626-8B75-4C9C-8304-B1ACFE230063}" presName="descendantText" presStyleLbl="alignAcc1" presStyleIdx="2" presStyleCnt="5">
        <dgm:presLayoutVars>
          <dgm:bulletEnabled val="1"/>
        </dgm:presLayoutVars>
      </dgm:prSet>
      <dgm:spPr/>
      <dgm:t>
        <a:bodyPr/>
        <a:lstStyle/>
        <a:p>
          <a:endParaRPr lang="es-EC"/>
        </a:p>
      </dgm:t>
    </dgm:pt>
    <dgm:pt modelId="{BE689955-F92F-42B9-9DC4-369A514FC893}" type="pres">
      <dgm:prSet presAssocID="{321B87F4-93D2-434F-984F-D62B8AAB7096}" presName="sp" presStyleCnt="0"/>
      <dgm:spPr/>
    </dgm:pt>
    <dgm:pt modelId="{3CA566F2-2B84-4FAA-97C7-5E7FA359AA21}" type="pres">
      <dgm:prSet presAssocID="{01708FD2-6AAF-4867-97A3-A7F875663F2C}" presName="composite" presStyleCnt="0"/>
      <dgm:spPr/>
    </dgm:pt>
    <dgm:pt modelId="{930DB7AF-7561-476A-A5FB-111DDABC8F29}" type="pres">
      <dgm:prSet presAssocID="{01708FD2-6AAF-4867-97A3-A7F875663F2C}" presName="parentText" presStyleLbl="alignNode1" presStyleIdx="3" presStyleCnt="5">
        <dgm:presLayoutVars>
          <dgm:chMax val="1"/>
          <dgm:bulletEnabled val="1"/>
        </dgm:presLayoutVars>
      </dgm:prSet>
      <dgm:spPr/>
      <dgm:t>
        <a:bodyPr/>
        <a:lstStyle/>
        <a:p>
          <a:endParaRPr lang="es-EC"/>
        </a:p>
      </dgm:t>
    </dgm:pt>
    <dgm:pt modelId="{F6C1E9F7-A58F-4661-9A9E-C3D904EC5148}" type="pres">
      <dgm:prSet presAssocID="{01708FD2-6AAF-4867-97A3-A7F875663F2C}" presName="descendantText" presStyleLbl="alignAcc1" presStyleIdx="3" presStyleCnt="5">
        <dgm:presLayoutVars>
          <dgm:bulletEnabled val="1"/>
        </dgm:presLayoutVars>
      </dgm:prSet>
      <dgm:spPr/>
      <dgm:t>
        <a:bodyPr/>
        <a:lstStyle/>
        <a:p>
          <a:endParaRPr lang="es-EC"/>
        </a:p>
      </dgm:t>
    </dgm:pt>
    <dgm:pt modelId="{110189A0-8591-4613-A862-983B513B3B7A}" type="pres">
      <dgm:prSet presAssocID="{067804C7-E991-4791-A38E-65EFDD8032B2}" presName="sp" presStyleCnt="0"/>
      <dgm:spPr/>
    </dgm:pt>
    <dgm:pt modelId="{602DAC67-3004-489E-8C75-B36E63166A4E}" type="pres">
      <dgm:prSet presAssocID="{DF757EC3-0970-470B-B144-EAD2A2CEB642}" presName="composite" presStyleCnt="0"/>
      <dgm:spPr/>
    </dgm:pt>
    <dgm:pt modelId="{88BB5C31-1D55-4A37-8EC5-D70ECD2B24ED}" type="pres">
      <dgm:prSet presAssocID="{DF757EC3-0970-470B-B144-EAD2A2CEB642}" presName="parentText" presStyleLbl="alignNode1" presStyleIdx="4" presStyleCnt="5">
        <dgm:presLayoutVars>
          <dgm:chMax val="1"/>
          <dgm:bulletEnabled val="1"/>
        </dgm:presLayoutVars>
      </dgm:prSet>
      <dgm:spPr/>
      <dgm:t>
        <a:bodyPr/>
        <a:lstStyle/>
        <a:p>
          <a:endParaRPr lang="es-EC"/>
        </a:p>
      </dgm:t>
    </dgm:pt>
    <dgm:pt modelId="{64E0C197-CA1D-4E70-BD44-B334B8F9553D}" type="pres">
      <dgm:prSet presAssocID="{DF757EC3-0970-470B-B144-EAD2A2CEB642}" presName="descendantText" presStyleLbl="alignAcc1" presStyleIdx="4" presStyleCnt="5">
        <dgm:presLayoutVars>
          <dgm:bulletEnabled val="1"/>
        </dgm:presLayoutVars>
      </dgm:prSet>
      <dgm:spPr/>
      <dgm:t>
        <a:bodyPr/>
        <a:lstStyle/>
        <a:p>
          <a:endParaRPr lang="es-EC"/>
        </a:p>
      </dgm:t>
    </dgm:pt>
  </dgm:ptLst>
  <dgm:cxnLst>
    <dgm:cxn modelId="{1EC624D0-EC43-4BF5-94D8-6BB9659A9F81}" type="presOf" srcId="{A550D974-7577-4484-8C7E-B226F539798F}" destId="{AB0C5E01-A1DF-4375-9B57-0DDAA37AB0C7}" srcOrd="0" destOrd="0" presId="urn:microsoft.com/office/officeart/2005/8/layout/chevron2"/>
    <dgm:cxn modelId="{478C7FB1-3C1E-449E-9477-88FABCC5EADD}" type="presOf" srcId="{8D952F5C-06F4-425B-A5F0-E12ABF9E99C5}" destId="{EA92659E-411D-4227-AA5F-389F05A86928}" srcOrd="0" destOrd="0" presId="urn:microsoft.com/office/officeart/2005/8/layout/chevron2"/>
    <dgm:cxn modelId="{8F6D5139-265A-413D-9BF2-56F260060447}" srcId="{DF757EC3-0970-470B-B144-EAD2A2CEB642}" destId="{A12BE701-CCE2-49A6-A30C-D705DCD567D9}" srcOrd="0" destOrd="0" parTransId="{19D06C64-480E-48A5-B0CE-C40D17B6BDBC}" sibTransId="{007D1B0C-BA63-46A0-9D6C-1FC06350C30C}"/>
    <dgm:cxn modelId="{1EDCBF06-C8AB-4941-A7C2-6E66949BC432}" srcId="{E48B2C7A-A18B-423A-81AF-DF883A9EC4A1}" destId="{8D952F5C-06F4-425B-A5F0-E12ABF9E99C5}" srcOrd="0" destOrd="0" parTransId="{26111332-E1FF-4785-964F-4A1C50C3CCBE}" sibTransId="{8E16359E-0C00-4ABE-A0D1-E827C241988C}"/>
    <dgm:cxn modelId="{BA0126C0-0F04-40B6-9A0D-729760D218FA}" type="presOf" srcId="{01708FD2-6AAF-4867-97A3-A7F875663F2C}" destId="{930DB7AF-7561-476A-A5FB-111DDABC8F29}" srcOrd="0" destOrd="0" presId="urn:microsoft.com/office/officeart/2005/8/layout/chevron2"/>
    <dgm:cxn modelId="{1C98E0F7-551C-42EE-82B3-B778997836CB}" type="presOf" srcId="{40E846DE-5A54-454A-8758-EB65E98D6057}" destId="{DCA09E51-FE12-4BF9-91EB-1EDD6023C7D9}" srcOrd="0" destOrd="0" presId="urn:microsoft.com/office/officeart/2005/8/layout/chevron2"/>
    <dgm:cxn modelId="{83A4A98D-105A-4F88-B33F-CB9E486D3C59}" srcId="{47808626-8B75-4C9C-8304-B1ACFE230063}" destId="{272B0179-56A8-4903-A7DA-BCA094FD0AFD}" srcOrd="0" destOrd="0" parTransId="{87D9F293-4EE9-4B40-8F42-9F7D2E77CA38}" sibTransId="{EA7FAB05-DBFD-4A96-B02D-48D212176873}"/>
    <dgm:cxn modelId="{09859090-EF95-48D1-9717-32B0CD981EB5}" type="presOf" srcId="{272B0179-56A8-4903-A7DA-BCA094FD0AFD}" destId="{7B1AA879-AEEB-4D73-AD01-8FF603EA7562}" srcOrd="0" destOrd="0" presId="urn:microsoft.com/office/officeart/2005/8/layout/chevron2"/>
    <dgm:cxn modelId="{804AE95F-28E2-4DCD-8E67-0BBCBAC9A2FB}" srcId="{E48B2C7A-A18B-423A-81AF-DF883A9EC4A1}" destId="{01708FD2-6AAF-4867-97A3-A7F875663F2C}" srcOrd="3" destOrd="0" parTransId="{94ADE0E8-849F-4EDC-B43E-41384243EB48}" sibTransId="{067804C7-E991-4791-A38E-65EFDD8032B2}"/>
    <dgm:cxn modelId="{67CF62FF-608F-428E-BEB0-F43B205D9E3D}" type="presOf" srcId="{CC06E0EE-FAA6-4892-8B88-5393CF0BD114}" destId="{267FA846-5324-4246-AB5D-AD0AF9410E84}" srcOrd="0" destOrd="0" presId="urn:microsoft.com/office/officeart/2005/8/layout/chevron2"/>
    <dgm:cxn modelId="{86601E84-FED9-4C5B-9002-8999663DEE99}" type="presOf" srcId="{47808626-8B75-4C9C-8304-B1ACFE230063}" destId="{0162E83B-C876-4352-9675-558F62A8604C}" srcOrd="0" destOrd="0" presId="urn:microsoft.com/office/officeart/2005/8/layout/chevron2"/>
    <dgm:cxn modelId="{74CF85B4-05DE-4B25-8CDB-28F3A482284E}" srcId="{01708FD2-6AAF-4867-97A3-A7F875663F2C}" destId="{6CC9E845-C996-4E57-A2AB-FD2BEFEAD314}" srcOrd="0" destOrd="0" parTransId="{F0EE186A-41E1-40F9-A491-B7747A32F525}" sibTransId="{ABEB912A-A1A5-4248-B077-1A4BF319D1EE}"/>
    <dgm:cxn modelId="{45711933-63B5-4EFF-B25B-BF21AAB9B6CF}" type="presOf" srcId="{6CC9E845-C996-4E57-A2AB-FD2BEFEAD314}" destId="{F6C1E9F7-A58F-4661-9A9E-C3D904EC5148}" srcOrd="0" destOrd="0" presId="urn:microsoft.com/office/officeart/2005/8/layout/chevron2"/>
    <dgm:cxn modelId="{77961F0E-3117-4112-8BB1-C764BBD1384B}" srcId="{E48B2C7A-A18B-423A-81AF-DF883A9EC4A1}" destId="{47808626-8B75-4C9C-8304-B1ACFE230063}" srcOrd="2" destOrd="0" parTransId="{3E8CC20E-32D0-4A3F-B8EE-471A84212F92}" sibTransId="{321B87F4-93D2-434F-984F-D62B8AAB7096}"/>
    <dgm:cxn modelId="{DCC8DB35-B23B-4F6D-9C60-BED89BB92039}" srcId="{E48B2C7A-A18B-423A-81AF-DF883A9EC4A1}" destId="{DF757EC3-0970-470B-B144-EAD2A2CEB642}" srcOrd="4" destOrd="0" parTransId="{E2D9D3E9-96DA-4321-AC02-18C4ACBD80F8}" sibTransId="{222F5A02-0E6B-4B9C-99E9-E6586BA5F372}"/>
    <dgm:cxn modelId="{31810024-9305-4D9D-9A1D-0FFCC0D525D5}" type="presOf" srcId="{A12BE701-CCE2-49A6-A30C-D705DCD567D9}" destId="{64E0C197-CA1D-4E70-BD44-B334B8F9553D}" srcOrd="0" destOrd="0" presId="urn:microsoft.com/office/officeart/2005/8/layout/chevron2"/>
    <dgm:cxn modelId="{DA332D20-BE41-4BEC-8658-F16E6F0D3A45}" srcId="{E48B2C7A-A18B-423A-81AF-DF883A9EC4A1}" destId="{A550D974-7577-4484-8C7E-B226F539798F}" srcOrd="1" destOrd="0" parTransId="{7F81B938-1E68-4C22-AEB3-6D41322456DC}" sibTransId="{7E5590CC-158E-4E5D-9969-6EE43DDC6DCE}"/>
    <dgm:cxn modelId="{39C7093B-6F93-412C-92E9-7F00ABD3B310}" srcId="{8D952F5C-06F4-425B-A5F0-E12ABF9E99C5}" destId="{40E846DE-5A54-454A-8758-EB65E98D6057}" srcOrd="0" destOrd="0" parTransId="{245F0ED6-73D3-49C1-BF27-CB8C334B7400}" sibTransId="{209022AE-B816-456C-8E25-828BF208F29D}"/>
    <dgm:cxn modelId="{57DFD83D-F513-41AC-A5B3-E9B93FA08DA6}" type="presOf" srcId="{E48B2C7A-A18B-423A-81AF-DF883A9EC4A1}" destId="{E71F51A4-D492-4B52-8C32-D75109F2B2AE}" srcOrd="0" destOrd="0" presId="urn:microsoft.com/office/officeart/2005/8/layout/chevron2"/>
    <dgm:cxn modelId="{421EE6DC-0732-483C-93DC-38BEFF49998E}" type="presOf" srcId="{DF757EC3-0970-470B-B144-EAD2A2CEB642}" destId="{88BB5C31-1D55-4A37-8EC5-D70ECD2B24ED}" srcOrd="0" destOrd="0" presId="urn:microsoft.com/office/officeart/2005/8/layout/chevron2"/>
    <dgm:cxn modelId="{47FB8989-53F0-41F5-B9D9-4FEF78728C44}" srcId="{A550D974-7577-4484-8C7E-B226F539798F}" destId="{CC06E0EE-FAA6-4892-8B88-5393CF0BD114}" srcOrd="0" destOrd="0" parTransId="{99F78F5B-865A-4096-8F21-663924743803}" sibTransId="{49720E7F-3BB0-445D-AC60-8CBB667B7BA8}"/>
    <dgm:cxn modelId="{6712EE4C-1360-4EE0-A213-91E0BD2880D2}" type="presParOf" srcId="{E71F51A4-D492-4B52-8C32-D75109F2B2AE}" destId="{374EFB7D-07EA-4AAE-A57B-DE5E93BD0C6B}" srcOrd="0" destOrd="0" presId="urn:microsoft.com/office/officeart/2005/8/layout/chevron2"/>
    <dgm:cxn modelId="{DFED3B9C-FA9A-4E07-9AF1-823F3931CCCE}" type="presParOf" srcId="{374EFB7D-07EA-4AAE-A57B-DE5E93BD0C6B}" destId="{EA92659E-411D-4227-AA5F-389F05A86928}" srcOrd="0" destOrd="0" presId="urn:microsoft.com/office/officeart/2005/8/layout/chevron2"/>
    <dgm:cxn modelId="{E94DF097-31C3-42D1-8357-8AACD0DEB06D}" type="presParOf" srcId="{374EFB7D-07EA-4AAE-A57B-DE5E93BD0C6B}" destId="{DCA09E51-FE12-4BF9-91EB-1EDD6023C7D9}" srcOrd="1" destOrd="0" presId="urn:microsoft.com/office/officeart/2005/8/layout/chevron2"/>
    <dgm:cxn modelId="{AA915E8E-9F3C-420E-A3F0-A29B79E5D136}" type="presParOf" srcId="{E71F51A4-D492-4B52-8C32-D75109F2B2AE}" destId="{F0461FE4-6D5D-4117-986C-B5A8F6A5D804}" srcOrd="1" destOrd="0" presId="urn:microsoft.com/office/officeart/2005/8/layout/chevron2"/>
    <dgm:cxn modelId="{3B247743-2291-47FA-A127-AFC73C876243}" type="presParOf" srcId="{E71F51A4-D492-4B52-8C32-D75109F2B2AE}" destId="{C9B2241E-8E48-499F-92EF-8DF6C7A007D0}" srcOrd="2" destOrd="0" presId="urn:microsoft.com/office/officeart/2005/8/layout/chevron2"/>
    <dgm:cxn modelId="{DB4316EB-BA6A-4A25-9BCB-28EBF61AF288}" type="presParOf" srcId="{C9B2241E-8E48-499F-92EF-8DF6C7A007D0}" destId="{AB0C5E01-A1DF-4375-9B57-0DDAA37AB0C7}" srcOrd="0" destOrd="0" presId="urn:microsoft.com/office/officeart/2005/8/layout/chevron2"/>
    <dgm:cxn modelId="{9823DB6A-0D36-47A2-970E-886A2CE054E3}" type="presParOf" srcId="{C9B2241E-8E48-499F-92EF-8DF6C7A007D0}" destId="{267FA846-5324-4246-AB5D-AD0AF9410E84}" srcOrd="1" destOrd="0" presId="urn:microsoft.com/office/officeart/2005/8/layout/chevron2"/>
    <dgm:cxn modelId="{20A28FBB-D969-4179-BF6F-95457FA3B4D5}" type="presParOf" srcId="{E71F51A4-D492-4B52-8C32-D75109F2B2AE}" destId="{44E76B40-8C6E-457B-AD87-014CAB525B07}" srcOrd="3" destOrd="0" presId="urn:microsoft.com/office/officeart/2005/8/layout/chevron2"/>
    <dgm:cxn modelId="{1361FCC4-F420-4AF0-AE3F-1249BAA3F78A}" type="presParOf" srcId="{E71F51A4-D492-4B52-8C32-D75109F2B2AE}" destId="{2BD364FB-2D24-4DBD-BCC4-768C396FF518}" srcOrd="4" destOrd="0" presId="urn:microsoft.com/office/officeart/2005/8/layout/chevron2"/>
    <dgm:cxn modelId="{A4A0F8BF-A1AB-47BE-B3F7-B64A8E378C57}" type="presParOf" srcId="{2BD364FB-2D24-4DBD-BCC4-768C396FF518}" destId="{0162E83B-C876-4352-9675-558F62A8604C}" srcOrd="0" destOrd="0" presId="urn:microsoft.com/office/officeart/2005/8/layout/chevron2"/>
    <dgm:cxn modelId="{0856CE48-7E30-4887-AA6A-76920F25FB37}" type="presParOf" srcId="{2BD364FB-2D24-4DBD-BCC4-768C396FF518}" destId="{7B1AA879-AEEB-4D73-AD01-8FF603EA7562}" srcOrd="1" destOrd="0" presId="urn:microsoft.com/office/officeart/2005/8/layout/chevron2"/>
    <dgm:cxn modelId="{C9CC6033-691A-4CF6-9916-055106E7CE3C}" type="presParOf" srcId="{E71F51A4-D492-4B52-8C32-D75109F2B2AE}" destId="{BE689955-F92F-42B9-9DC4-369A514FC893}" srcOrd="5" destOrd="0" presId="urn:microsoft.com/office/officeart/2005/8/layout/chevron2"/>
    <dgm:cxn modelId="{D6CD9CE1-E2D2-49F7-A525-661F3160467C}" type="presParOf" srcId="{E71F51A4-D492-4B52-8C32-D75109F2B2AE}" destId="{3CA566F2-2B84-4FAA-97C7-5E7FA359AA21}" srcOrd="6" destOrd="0" presId="urn:microsoft.com/office/officeart/2005/8/layout/chevron2"/>
    <dgm:cxn modelId="{B6C9D8BA-FD38-4DB4-8650-25573C4A6A20}" type="presParOf" srcId="{3CA566F2-2B84-4FAA-97C7-5E7FA359AA21}" destId="{930DB7AF-7561-476A-A5FB-111DDABC8F29}" srcOrd="0" destOrd="0" presId="urn:microsoft.com/office/officeart/2005/8/layout/chevron2"/>
    <dgm:cxn modelId="{E8517B09-6AAE-4800-ABC7-1B9043EC1E76}" type="presParOf" srcId="{3CA566F2-2B84-4FAA-97C7-5E7FA359AA21}" destId="{F6C1E9F7-A58F-4661-9A9E-C3D904EC5148}" srcOrd="1" destOrd="0" presId="urn:microsoft.com/office/officeart/2005/8/layout/chevron2"/>
    <dgm:cxn modelId="{14B2C999-4A1D-499C-ADD6-4028BC87C5F3}" type="presParOf" srcId="{E71F51A4-D492-4B52-8C32-D75109F2B2AE}" destId="{110189A0-8591-4613-A862-983B513B3B7A}" srcOrd="7" destOrd="0" presId="urn:microsoft.com/office/officeart/2005/8/layout/chevron2"/>
    <dgm:cxn modelId="{10158D99-F201-4D47-9480-24D15A40B65F}" type="presParOf" srcId="{E71F51A4-D492-4B52-8C32-D75109F2B2AE}" destId="{602DAC67-3004-489E-8C75-B36E63166A4E}" srcOrd="8" destOrd="0" presId="urn:microsoft.com/office/officeart/2005/8/layout/chevron2"/>
    <dgm:cxn modelId="{5C47FBB8-FB0E-4948-91C1-B310804FCBDC}" type="presParOf" srcId="{602DAC67-3004-489E-8C75-B36E63166A4E}" destId="{88BB5C31-1D55-4A37-8EC5-D70ECD2B24ED}" srcOrd="0" destOrd="0" presId="urn:microsoft.com/office/officeart/2005/8/layout/chevron2"/>
    <dgm:cxn modelId="{3E6C646E-B544-4049-B99B-AF0D3BCC8F17}" type="presParOf" srcId="{602DAC67-3004-489E-8C75-B36E63166A4E}" destId="{64E0C197-CA1D-4E70-BD44-B334B8F9553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8F1958-BF67-4854-B51B-CC43F312943F}"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s-EC"/>
        </a:p>
      </dgm:t>
    </dgm:pt>
    <dgm:pt modelId="{BDEED1E0-130F-442E-B522-271CACFE9EEF}">
      <dgm:prSet phldrT="[Texto]"/>
      <dgm:spPr/>
      <dgm:t>
        <a:bodyPr/>
        <a:lstStyle/>
        <a:p>
          <a:r>
            <a:rPr lang="es-EC" dirty="0" smtClean="0"/>
            <a:t>Fuerzas Normales</a:t>
          </a:r>
          <a:endParaRPr lang="es-EC" dirty="0"/>
        </a:p>
      </dgm:t>
    </dgm:pt>
    <dgm:pt modelId="{A81F748C-B9EE-41A2-9C27-6884290FBCDF}" type="parTrans" cxnId="{E9182D72-71AA-4512-BEA0-84533762E857}">
      <dgm:prSet/>
      <dgm:spPr/>
      <dgm:t>
        <a:bodyPr/>
        <a:lstStyle/>
        <a:p>
          <a:endParaRPr lang="es-EC"/>
        </a:p>
      </dgm:t>
    </dgm:pt>
    <dgm:pt modelId="{591486B9-B0E4-4611-B81A-37F861B57CB9}" type="sibTrans" cxnId="{E9182D72-71AA-4512-BEA0-84533762E857}">
      <dgm:prSet/>
      <dgm:spPr/>
      <dgm:t>
        <a:bodyPr/>
        <a:lstStyle/>
        <a:p>
          <a:endParaRPr lang="es-EC"/>
        </a:p>
      </dgm:t>
    </dgm:pt>
    <dgm:pt modelId="{6A466B44-5879-492B-A22C-03FF0A61E29B}">
      <dgm:prSet phldrT="[Texto]"/>
      <dgm:spPr/>
      <dgm:t>
        <a:bodyPr/>
        <a:lstStyle/>
        <a:p>
          <a:r>
            <a:rPr lang="es-EC" dirty="0" smtClean="0"/>
            <a:t>Deformación en los materiales</a:t>
          </a:r>
          <a:endParaRPr lang="es-EC" dirty="0"/>
        </a:p>
      </dgm:t>
    </dgm:pt>
    <dgm:pt modelId="{F16332F0-09B9-4979-AA38-C80B442B26A5}" type="parTrans" cxnId="{27A346AA-314F-42CC-B749-A4C475CAC57B}">
      <dgm:prSet/>
      <dgm:spPr/>
      <dgm:t>
        <a:bodyPr/>
        <a:lstStyle/>
        <a:p>
          <a:endParaRPr lang="es-EC"/>
        </a:p>
      </dgm:t>
    </dgm:pt>
    <dgm:pt modelId="{C2839415-1388-499E-AB87-8F687BA25EA7}" type="sibTrans" cxnId="{27A346AA-314F-42CC-B749-A4C475CAC57B}">
      <dgm:prSet/>
      <dgm:spPr/>
      <dgm:t>
        <a:bodyPr/>
        <a:lstStyle/>
        <a:p>
          <a:endParaRPr lang="es-EC"/>
        </a:p>
      </dgm:t>
    </dgm:pt>
    <dgm:pt modelId="{82E5D2C3-5CBE-4BCD-91CA-FD55150C4D9C}">
      <dgm:prSet phldrT="[Texto]"/>
      <dgm:spPr/>
      <dgm:t>
        <a:bodyPr/>
        <a:lstStyle/>
        <a:p>
          <a:r>
            <a:rPr lang="es-EC" dirty="0" smtClean="0"/>
            <a:t>Fuerzas Tangenciales</a:t>
          </a:r>
          <a:endParaRPr lang="es-EC" dirty="0"/>
        </a:p>
      </dgm:t>
    </dgm:pt>
    <dgm:pt modelId="{BCAE8613-A5F1-4E5F-B253-DA797343BECD}" type="parTrans" cxnId="{274581F6-E3FE-44C1-81D8-9E07A4D1DB28}">
      <dgm:prSet/>
      <dgm:spPr/>
      <dgm:t>
        <a:bodyPr/>
        <a:lstStyle/>
        <a:p>
          <a:endParaRPr lang="es-EC"/>
        </a:p>
      </dgm:t>
    </dgm:pt>
    <dgm:pt modelId="{E30A98D0-CDA1-41C3-8975-EF773FE28557}" type="sibTrans" cxnId="{274581F6-E3FE-44C1-81D8-9E07A4D1DB28}">
      <dgm:prSet/>
      <dgm:spPr/>
      <dgm:t>
        <a:bodyPr/>
        <a:lstStyle/>
        <a:p>
          <a:endParaRPr lang="es-EC"/>
        </a:p>
      </dgm:t>
    </dgm:pt>
    <dgm:pt modelId="{EDA5F860-2E3D-41EF-AA1E-B2C88657A394}">
      <dgm:prSet phldrT="[Texto]"/>
      <dgm:spPr/>
      <dgm:t>
        <a:bodyPr/>
        <a:lstStyle/>
        <a:p>
          <a:r>
            <a:rPr lang="es-EC" dirty="0" smtClean="0"/>
            <a:t>Deformación en el contacto</a:t>
          </a:r>
          <a:endParaRPr lang="es-EC" dirty="0"/>
        </a:p>
      </dgm:t>
    </dgm:pt>
    <dgm:pt modelId="{9861E484-AC2E-4FEC-8F3C-8F0CC743F96C}" type="parTrans" cxnId="{11B834C7-3E68-49E8-BEDB-42CB7CC50A21}">
      <dgm:prSet/>
      <dgm:spPr/>
      <dgm:t>
        <a:bodyPr/>
        <a:lstStyle/>
        <a:p>
          <a:endParaRPr lang="es-EC"/>
        </a:p>
      </dgm:t>
    </dgm:pt>
    <dgm:pt modelId="{35A4A129-9784-4487-89C2-C3455E0F4301}" type="sibTrans" cxnId="{11B834C7-3E68-49E8-BEDB-42CB7CC50A21}">
      <dgm:prSet/>
      <dgm:spPr/>
      <dgm:t>
        <a:bodyPr/>
        <a:lstStyle/>
        <a:p>
          <a:endParaRPr lang="es-EC"/>
        </a:p>
      </dgm:t>
    </dgm:pt>
    <dgm:pt modelId="{81DBA5E4-90AF-40F1-8205-9E1D162E8190}" type="pres">
      <dgm:prSet presAssocID="{F78F1958-BF67-4854-B51B-CC43F312943F}" presName="Name0" presStyleCnt="0">
        <dgm:presLayoutVars>
          <dgm:dir/>
          <dgm:animLvl val="lvl"/>
          <dgm:resizeHandles val="exact"/>
        </dgm:presLayoutVars>
      </dgm:prSet>
      <dgm:spPr/>
      <dgm:t>
        <a:bodyPr/>
        <a:lstStyle/>
        <a:p>
          <a:endParaRPr lang="es-EC"/>
        </a:p>
      </dgm:t>
    </dgm:pt>
    <dgm:pt modelId="{3F24D4C8-F196-4F47-8FC6-F1928B9752D6}" type="pres">
      <dgm:prSet presAssocID="{BDEED1E0-130F-442E-B522-271CACFE9EEF}" presName="composite" presStyleCnt="0"/>
      <dgm:spPr/>
    </dgm:pt>
    <dgm:pt modelId="{3CC7B76D-A8DB-4896-8470-C6441F6F04CF}" type="pres">
      <dgm:prSet presAssocID="{BDEED1E0-130F-442E-B522-271CACFE9EEF}" presName="parTx" presStyleLbl="alignNode1" presStyleIdx="0" presStyleCnt="2">
        <dgm:presLayoutVars>
          <dgm:chMax val="0"/>
          <dgm:chPref val="0"/>
          <dgm:bulletEnabled val="1"/>
        </dgm:presLayoutVars>
      </dgm:prSet>
      <dgm:spPr/>
      <dgm:t>
        <a:bodyPr/>
        <a:lstStyle/>
        <a:p>
          <a:endParaRPr lang="es-EC"/>
        </a:p>
      </dgm:t>
    </dgm:pt>
    <dgm:pt modelId="{B3A881E5-07C9-45FD-9F8C-63EB8A84D8DA}" type="pres">
      <dgm:prSet presAssocID="{BDEED1E0-130F-442E-B522-271CACFE9EEF}" presName="desTx" presStyleLbl="alignAccFollowNode1" presStyleIdx="0" presStyleCnt="2">
        <dgm:presLayoutVars>
          <dgm:bulletEnabled val="1"/>
        </dgm:presLayoutVars>
      </dgm:prSet>
      <dgm:spPr/>
      <dgm:t>
        <a:bodyPr/>
        <a:lstStyle/>
        <a:p>
          <a:endParaRPr lang="es-EC"/>
        </a:p>
      </dgm:t>
    </dgm:pt>
    <dgm:pt modelId="{D5CFD564-C189-4EA9-8383-8433DCB4199A}" type="pres">
      <dgm:prSet presAssocID="{591486B9-B0E4-4611-B81A-37F861B57CB9}" presName="space" presStyleCnt="0"/>
      <dgm:spPr/>
    </dgm:pt>
    <dgm:pt modelId="{4D7B7961-E911-4A83-80F1-3A4EDACE4E1B}" type="pres">
      <dgm:prSet presAssocID="{82E5D2C3-5CBE-4BCD-91CA-FD55150C4D9C}" presName="composite" presStyleCnt="0"/>
      <dgm:spPr/>
    </dgm:pt>
    <dgm:pt modelId="{7FD8271D-9FDA-474C-9671-407AB4C9B1C4}" type="pres">
      <dgm:prSet presAssocID="{82E5D2C3-5CBE-4BCD-91CA-FD55150C4D9C}" presName="parTx" presStyleLbl="alignNode1" presStyleIdx="1" presStyleCnt="2">
        <dgm:presLayoutVars>
          <dgm:chMax val="0"/>
          <dgm:chPref val="0"/>
          <dgm:bulletEnabled val="1"/>
        </dgm:presLayoutVars>
      </dgm:prSet>
      <dgm:spPr/>
      <dgm:t>
        <a:bodyPr/>
        <a:lstStyle/>
        <a:p>
          <a:endParaRPr lang="es-EC"/>
        </a:p>
      </dgm:t>
    </dgm:pt>
    <dgm:pt modelId="{2F0500DB-C0FB-4AEB-9211-4B609B1F23EB}" type="pres">
      <dgm:prSet presAssocID="{82E5D2C3-5CBE-4BCD-91CA-FD55150C4D9C}" presName="desTx" presStyleLbl="alignAccFollowNode1" presStyleIdx="1" presStyleCnt="2">
        <dgm:presLayoutVars>
          <dgm:bulletEnabled val="1"/>
        </dgm:presLayoutVars>
      </dgm:prSet>
      <dgm:spPr/>
      <dgm:t>
        <a:bodyPr/>
        <a:lstStyle/>
        <a:p>
          <a:endParaRPr lang="es-EC"/>
        </a:p>
      </dgm:t>
    </dgm:pt>
  </dgm:ptLst>
  <dgm:cxnLst>
    <dgm:cxn modelId="{27A346AA-314F-42CC-B749-A4C475CAC57B}" srcId="{BDEED1E0-130F-442E-B522-271CACFE9EEF}" destId="{6A466B44-5879-492B-A22C-03FF0A61E29B}" srcOrd="0" destOrd="0" parTransId="{F16332F0-09B9-4979-AA38-C80B442B26A5}" sibTransId="{C2839415-1388-499E-AB87-8F687BA25EA7}"/>
    <dgm:cxn modelId="{11B834C7-3E68-49E8-BEDB-42CB7CC50A21}" srcId="{82E5D2C3-5CBE-4BCD-91CA-FD55150C4D9C}" destId="{EDA5F860-2E3D-41EF-AA1E-B2C88657A394}" srcOrd="0" destOrd="0" parTransId="{9861E484-AC2E-4FEC-8F3C-8F0CC743F96C}" sibTransId="{35A4A129-9784-4487-89C2-C3455E0F4301}"/>
    <dgm:cxn modelId="{83952C5C-E26C-484C-8463-ED739C3E1A10}" type="presOf" srcId="{BDEED1E0-130F-442E-B522-271CACFE9EEF}" destId="{3CC7B76D-A8DB-4896-8470-C6441F6F04CF}" srcOrd="0" destOrd="0" presId="urn:microsoft.com/office/officeart/2005/8/layout/hList1"/>
    <dgm:cxn modelId="{E9182D72-71AA-4512-BEA0-84533762E857}" srcId="{F78F1958-BF67-4854-B51B-CC43F312943F}" destId="{BDEED1E0-130F-442E-B522-271CACFE9EEF}" srcOrd="0" destOrd="0" parTransId="{A81F748C-B9EE-41A2-9C27-6884290FBCDF}" sibTransId="{591486B9-B0E4-4611-B81A-37F861B57CB9}"/>
    <dgm:cxn modelId="{274581F6-E3FE-44C1-81D8-9E07A4D1DB28}" srcId="{F78F1958-BF67-4854-B51B-CC43F312943F}" destId="{82E5D2C3-5CBE-4BCD-91CA-FD55150C4D9C}" srcOrd="1" destOrd="0" parTransId="{BCAE8613-A5F1-4E5F-B253-DA797343BECD}" sibTransId="{E30A98D0-CDA1-41C3-8975-EF773FE28557}"/>
    <dgm:cxn modelId="{D0A48380-A78E-4B62-9844-F2C26763FD8E}" type="presOf" srcId="{6A466B44-5879-492B-A22C-03FF0A61E29B}" destId="{B3A881E5-07C9-45FD-9F8C-63EB8A84D8DA}" srcOrd="0" destOrd="0" presId="urn:microsoft.com/office/officeart/2005/8/layout/hList1"/>
    <dgm:cxn modelId="{F41ECC6D-1424-4ABD-AE29-B98C3476CBA2}" type="presOf" srcId="{F78F1958-BF67-4854-B51B-CC43F312943F}" destId="{81DBA5E4-90AF-40F1-8205-9E1D162E8190}" srcOrd="0" destOrd="0" presId="urn:microsoft.com/office/officeart/2005/8/layout/hList1"/>
    <dgm:cxn modelId="{4F896C6E-AEA2-4624-B211-89505D13C6FC}" type="presOf" srcId="{EDA5F860-2E3D-41EF-AA1E-B2C88657A394}" destId="{2F0500DB-C0FB-4AEB-9211-4B609B1F23EB}" srcOrd="0" destOrd="0" presId="urn:microsoft.com/office/officeart/2005/8/layout/hList1"/>
    <dgm:cxn modelId="{95CFEB07-31A5-4527-86CE-A653D1E6020A}" type="presOf" srcId="{82E5D2C3-5CBE-4BCD-91CA-FD55150C4D9C}" destId="{7FD8271D-9FDA-474C-9671-407AB4C9B1C4}" srcOrd="0" destOrd="0" presId="urn:microsoft.com/office/officeart/2005/8/layout/hList1"/>
    <dgm:cxn modelId="{341CC0B2-ECEF-48E3-84C4-82ADBFBF77B4}" type="presParOf" srcId="{81DBA5E4-90AF-40F1-8205-9E1D162E8190}" destId="{3F24D4C8-F196-4F47-8FC6-F1928B9752D6}" srcOrd="0" destOrd="0" presId="urn:microsoft.com/office/officeart/2005/8/layout/hList1"/>
    <dgm:cxn modelId="{40305137-69D5-47EC-81FE-DC8F446F2021}" type="presParOf" srcId="{3F24D4C8-F196-4F47-8FC6-F1928B9752D6}" destId="{3CC7B76D-A8DB-4896-8470-C6441F6F04CF}" srcOrd="0" destOrd="0" presId="urn:microsoft.com/office/officeart/2005/8/layout/hList1"/>
    <dgm:cxn modelId="{0E7F626F-9DF5-4B5F-A961-458608899574}" type="presParOf" srcId="{3F24D4C8-F196-4F47-8FC6-F1928B9752D6}" destId="{B3A881E5-07C9-45FD-9F8C-63EB8A84D8DA}" srcOrd="1" destOrd="0" presId="urn:microsoft.com/office/officeart/2005/8/layout/hList1"/>
    <dgm:cxn modelId="{E4F9DEEA-8D65-4BCA-8C8F-3C9ADD867C6F}" type="presParOf" srcId="{81DBA5E4-90AF-40F1-8205-9E1D162E8190}" destId="{D5CFD564-C189-4EA9-8383-8433DCB4199A}" srcOrd="1" destOrd="0" presId="urn:microsoft.com/office/officeart/2005/8/layout/hList1"/>
    <dgm:cxn modelId="{1A5AF967-49AC-4590-A323-7AB940B75381}" type="presParOf" srcId="{81DBA5E4-90AF-40F1-8205-9E1D162E8190}" destId="{4D7B7961-E911-4A83-80F1-3A4EDACE4E1B}" srcOrd="2" destOrd="0" presId="urn:microsoft.com/office/officeart/2005/8/layout/hList1"/>
    <dgm:cxn modelId="{70387AAF-1D3C-4140-9E45-6FC7724AB0F6}" type="presParOf" srcId="{4D7B7961-E911-4A83-80F1-3A4EDACE4E1B}" destId="{7FD8271D-9FDA-474C-9671-407AB4C9B1C4}" srcOrd="0" destOrd="0" presId="urn:microsoft.com/office/officeart/2005/8/layout/hList1"/>
    <dgm:cxn modelId="{78A4CE9C-0388-41CB-AD67-A5ABB4F6C772}" type="presParOf" srcId="{4D7B7961-E911-4A83-80F1-3A4EDACE4E1B}" destId="{2F0500DB-C0FB-4AEB-9211-4B609B1F23E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7A870E-C727-467D-AD6F-B2125D6F1BC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EC"/>
        </a:p>
      </dgm:t>
    </dgm:pt>
    <dgm:pt modelId="{373BDAEA-6634-4997-BDCC-38BFA05EC416}">
      <dgm:prSet phldrT="[Texto]"/>
      <dgm:spPr/>
      <dgm:t>
        <a:bodyPr/>
        <a:lstStyle/>
        <a:p>
          <a:r>
            <a:rPr lang="es-EC" dirty="0" smtClean="0"/>
            <a:t>Fatiga de Contacto</a:t>
          </a:r>
          <a:endParaRPr lang="es-EC" dirty="0"/>
        </a:p>
      </dgm:t>
    </dgm:pt>
    <dgm:pt modelId="{491D64D0-0F15-40C2-8337-BB07EA78B99C}" type="parTrans" cxnId="{17D6A1DC-D5D5-4BD8-A500-8772DBA708BE}">
      <dgm:prSet/>
      <dgm:spPr/>
      <dgm:t>
        <a:bodyPr/>
        <a:lstStyle/>
        <a:p>
          <a:endParaRPr lang="es-EC"/>
        </a:p>
      </dgm:t>
    </dgm:pt>
    <dgm:pt modelId="{0D242D7B-9D7B-4F08-9E21-5D45B6667219}" type="sibTrans" cxnId="{17D6A1DC-D5D5-4BD8-A500-8772DBA708BE}">
      <dgm:prSet/>
      <dgm:spPr/>
      <dgm:t>
        <a:bodyPr/>
        <a:lstStyle/>
        <a:p>
          <a:endParaRPr lang="es-EC"/>
        </a:p>
      </dgm:t>
    </dgm:pt>
    <dgm:pt modelId="{C86CAE38-F961-4217-AFBE-7F7AD079F232}">
      <dgm:prSet phldrT="[Texto]" custT="1"/>
      <dgm:spPr/>
      <dgm:t>
        <a:bodyPr/>
        <a:lstStyle/>
        <a:p>
          <a:r>
            <a:rPr lang="es-EC" sz="2400" dirty="0" smtClean="0"/>
            <a:t>Ocurren cuando las piezas son sometidas a elevados esfuerzos</a:t>
          </a:r>
          <a:r>
            <a:rPr lang="es-EC" sz="1900" dirty="0" smtClean="0"/>
            <a:t>.</a:t>
          </a:r>
          <a:endParaRPr lang="es-EC" sz="1900" dirty="0"/>
        </a:p>
      </dgm:t>
    </dgm:pt>
    <dgm:pt modelId="{802339FA-5E26-4375-8AA3-FFB0E47B0249}" type="parTrans" cxnId="{3ADF3291-9C80-4569-B3FE-C69CAE7E07C3}">
      <dgm:prSet/>
      <dgm:spPr/>
      <dgm:t>
        <a:bodyPr/>
        <a:lstStyle/>
        <a:p>
          <a:endParaRPr lang="es-EC"/>
        </a:p>
      </dgm:t>
    </dgm:pt>
    <dgm:pt modelId="{D0238E10-A0D9-48FA-A3A9-D00490E2F1B1}" type="sibTrans" cxnId="{3ADF3291-9C80-4569-B3FE-C69CAE7E07C3}">
      <dgm:prSet/>
      <dgm:spPr/>
      <dgm:t>
        <a:bodyPr/>
        <a:lstStyle/>
        <a:p>
          <a:endParaRPr lang="es-EC"/>
        </a:p>
      </dgm:t>
    </dgm:pt>
    <dgm:pt modelId="{D441A188-089E-4A9C-94E0-2A1AEFE6EC42}">
      <dgm:prSet phldrT="[Texto]"/>
      <dgm:spPr/>
      <dgm:t>
        <a:bodyPr/>
        <a:lstStyle/>
        <a:p>
          <a:r>
            <a:rPr lang="es-EC" dirty="0" smtClean="0"/>
            <a:t>Abrasivo</a:t>
          </a:r>
          <a:endParaRPr lang="es-EC" dirty="0"/>
        </a:p>
      </dgm:t>
    </dgm:pt>
    <dgm:pt modelId="{E6397DEC-3467-490D-AFC9-2E30DDD50A33}" type="parTrans" cxnId="{03ADBA1C-BD72-4651-8C9D-4B1869A6770A}">
      <dgm:prSet/>
      <dgm:spPr/>
      <dgm:t>
        <a:bodyPr/>
        <a:lstStyle/>
        <a:p>
          <a:endParaRPr lang="es-EC"/>
        </a:p>
      </dgm:t>
    </dgm:pt>
    <dgm:pt modelId="{DC9B337A-93FF-4513-A087-C033BFC40C0B}" type="sibTrans" cxnId="{03ADBA1C-BD72-4651-8C9D-4B1869A6770A}">
      <dgm:prSet/>
      <dgm:spPr/>
      <dgm:t>
        <a:bodyPr/>
        <a:lstStyle/>
        <a:p>
          <a:endParaRPr lang="es-EC"/>
        </a:p>
      </dgm:t>
    </dgm:pt>
    <dgm:pt modelId="{3CA83F8A-1391-45B3-8376-6F9F590FE72F}">
      <dgm:prSet phldrT="[Texto]" custT="1"/>
      <dgm:spPr/>
      <dgm:t>
        <a:bodyPr/>
        <a:lstStyle/>
        <a:p>
          <a:r>
            <a:rPr lang="es-EC" sz="2400" dirty="0" smtClean="0"/>
            <a:t>Se produce por la interacción entre partículas duras que son forzadas contra una superficie.</a:t>
          </a:r>
          <a:r>
            <a:rPr lang="es-EC" sz="1900" dirty="0" smtClean="0"/>
            <a:t> </a:t>
          </a:r>
          <a:endParaRPr lang="es-EC" sz="1900" dirty="0"/>
        </a:p>
      </dgm:t>
    </dgm:pt>
    <dgm:pt modelId="{BD05CC03-E24B-4231-9BA4-4681C9C0990E}" type="parTrans" cxnId="{EA06F80F-39DB-4E6C-96C5-C7992CBF018D}">
      <dgm:prSet/>
      <dgm:spPr/>
      <dgm:t>
        <a:bodyPr/>
        <a:lstStyle/>
        <a:p>
          <a:endParaRPr lang="es-EC"/>
        </a:p>
      </dgm:t>
    </dgm:pt>
    <dgm:pt modelId="{DE539B5B-8A88-4204-9FA8-D6D885AC4A5C}" type="sibTrans" cxnId="{EA06F80F-39DB-4E6C-96C5-C7992CBF018D}">
      <dgm:prSet/>
      <dgm:spPr/>
      <dgm:t>
        <a:bodyPr/>
        <a:lstStyle/>
        <a:p>
          <a:endParaRPr lang="es-EC"/>
        </a:p>
      </dgm:t>
    </dgm:pt>
    <dgm:pt modelId="{B18F0644-8B90-4AE0-A0AB-FCEA46556CA1}">
      <dgm:prSet phldrT="[Texto]" custT="1"/>
      <dgm:spPr/>
      <dgm:t>
        <a:bodyPr/>
        <a:lstStyle/>
        <a:p>
          <a:r>
            <a:rPr lang="es-EC" sz="2400" dirty="0" smtClean="0"/>
            <a:t>Se produce cuando existe un movimiento relativo entre dos superficies en contacto</a:t>
          </a:r>
          <a:endParaRPr lang="es-EC" sz="2400" dirty="0"/>
        </a:p>
      </dgm:t>
    </dgm:pt>
    <dgm:pt modelId="{F385EA69-7BFA-4A6C-B71B-E4B280C795CD}" type="parTrans" cxnId="{954A4E49-1D8B-40B8-A438-C7F081C8D194}">
      <dgm:prSet/>
      <dgm:spPr/>
      <dgm:t>
        <a:bodyPr/>
        <a:lstStyle/>
        <a:p>
          <a:endParaRPr lang="es-EC"/>
        </a:p>
      </dgm:t>
    </dgm:pt>
    <dgm:pt modelId="{5FFE7892-DAAF-40F2-BA3E-7200F9409E44}" type="sibTrans" cxnId="{954A4E49-1D8B-40B8-A438-C7F081C8D194}">
      <dgm:prSet/>
      <dgm:spPr/>
      <dgm:t>
        <a:bodyPr/>
        <a:lstStyle/>
        <a:p>
          <a:endParaRPr lang="es-EC"/>
        </a:p>
      </dgm:t>
    </dgm:pt>
    <dgm:pt modelId="{5C5D468B-4DE8-4202-B943-E59E07825486}">
      <dgm:prSet phldrT="[Texto]"/>
      <dgm:spPr/>
      <dgm:t>
        <a:bodyPr/>
        <a:lstStyle/>
        <a:p>
          <a:r>
            <a:rPr lang="es-EC" dirty="0" smtClean="0"/>
            <a:t>Adhesivo</a:t>
          </a:r>
          <a:endParaRPr lang="es-EC" dirty="0"/>
        </a:p>
      </dgm:t>
    </dgm:pt>
    <dgm:pt modelId="{D9E9187F-EA61-4E8D-9246-872C5C0A0B97}" type="parTrans" cxnId="{865310AF-49A2-4D0D-B2E0-C5934E6AFC88}">
      <dgm:prSet/>
      <dgm:spPr/>
      <dgm:t>
        <a:bodyPr/>
        <a:lstStyle/>
        <a:p>
          <a:endParaRPr lang="es-EC"/>
        </a:p>
      </dgm:t>
    </dgm:pt>
    <dgm:pt modelId="{217081A6-4B97-4A3F-AE91-8C3B9D69C23B}" type="sibTrans" cxnId="{865310AF-49A2-4D0D-B2E0-C5934E6AFC88}">
      <dgm:prSet/>
      <dgm:spPr/>
      <dgm:t>
        <a:bodyPr/>
        <a:lstStyle/>
        <a:p>
          <a:endParaRPr lang="es-EC"/>
        </a:p>
      </dgm:t>
    </dgm:pt>
    <dgm:pt modelId="{73686E95-6532-4C02-8C6F-77A2CE25AF43}">
      <dgm:prSet phldrT="[Texto]" custT="1"/>
      <dgm:spPr/>
      <dgm:t>
        <a:bodyPr/>
        <a:lstStyle/>
        <a:p>
          <a:r>
            <a:rPr lang="es-EC" sz="2400" dirty="0" smtClean="0"/>
            <a:t>Parte del material arrancado de una material se transfiere al otro</a:t>
          </a:r>
          <a:endParaRPr lang="es-EC" sz="2400" dirty="0"/>
        </a:p>
      </dgm:t>
    </dgm:pt>
    <dgm:pt modelId="{A7C1BF8E-3EAE-49D9-89E8-589F6207DAEA}" type="parTrans" cxnId="{C7B49EDA-6C47-48C0-AFFB-394D4FB62469}">
      <dgm:prSet/>
      <dgm:spPr/>
      <dgm:t>
        <a:bodyPr/>
        <a:lstStyle/>
        <a:p>
          <a:endParaRPr lang="es-EC"/>
        </a:p>
      </dgm:t>
    </dgm:pt>
    <dgm:pt modelId="{BE47A00E-A5C4-4401-9252-08E41440C51F}" type="sibTrans" cxnId="{C7B49EDA-6C47-48C0-AFFB-394D4FB62469}">
      <dgm:prSet/>
      <dgm:spPr/>
      <dgm:t>
        <a:bodyPr/>
        <a:lstStyle/>
        <a:p>
          <a:endParaRPr lang="es-EC"/>
        </a:p>
      </dgm:t>
    </dgm:pt>
    <dgm:pt modelId="{1482A4AE-B551-459E-B410-A863EC0150DA}">
      <dgm:prSet phldrT="[Texto]"/>
      <dgm:spPr/>
      <dgm:t>
        <a:bodyPr/>
        <a:lstStyle/>
        <a:p>
          <a:r>
            <a:rPr lang="es-EC" dirty="0" smtClean="0"/>
            <a:t>Erosión</a:t>
          </a:r>
          <a:endParaRPr lang="es-EC" dirty="0"/>
        </a:p>
      </dgm:t>
    </dgm:pt>
    <dgm:pt modelId="{3826FF61-2800-4EE3-A6DE-D38BBAEDA40F}" type="parTrans" cxnId="{A782DB2B-0EFE-4ACC-AA3A-A396E0432CAA}">
      <dgm:prSet/>
      <dgm:spPr/>
      <dgm:t>
        <a:bodyPr/>
        <a:lstStyle/>
        <a:p>
          <a:endParaRPr lang="es-EC"/>
        </a:p>
      </dgm:t>
    </dgm:pt>
    <dgm:pt modelId="{B299D77F-BFA4-4EE8-B638-E796F1010E3D}" type="sibTrans" cxnId="{A782DB2B-0EFE-4ACC-AA3A-A396E0432CAA}">
      <dgm:prSet/>
      <dgm:spPr/>
      <dgm:t>
        <a:bodyPr/>
        <a:lstStyle/>
        <a:p>
          <a:endParaRPr lang="es-EC"/>
        </a:p>
      </dgm:t>
    </dgm:pt>
    <dgm:pt modelId="{599837A8-88B5-4BBA-BC4B-BC297CE9B063}">
      <dgm:prSet phldrT="[Texto]" custT="1"/>
      <dgm:spPr/>
      <dgm:t>
        <a:bodyPr/>
        <a:lstStyle/>
        <a:p>
          <a:r>
            <a:rPr lang="es-EC" sz="2400" dirty="0" smtClean="0"/>
            <a:t>La superficies de un material son impactadas por partículas solidas, liquidas o gaseosas</a:t>
          </a:r>
          <a:endParaRPr lang="es-EC" sz="2400" dirty="0"/>
        </a:p>
      </dgm:t>
    </dgm:pt>
    <dgm:pt modelId="{88E0BB70-2AA5-4CDC-871A-CEF9AD8511C3}" type="parTrans" cxnId="{A356D83B-A511-4178-9FEC-BF2E18B8B364}">
      <dgm:prSet/>
      <dgm:spPr/>
      <dgm:t>
        <a:bodyPr/>
        <a:lstStyle/>
        <a:p>
          <a:endParaRPr lang="es-EC"/>
        </a:p>
      </dgm:t>
    </dgm:pt>
    <dgm:pt modelId="{46E2DB78-09D0-4BCB-AADD-78603E19A99D}" type="sibTrans" cxnId="{A356D83B-A511-4178-9FEC-BF2E18B8B364}">
      <dgm:prSet/>
      <dgm:spPr/>
      <dgm:t>
        <a:bodyPr/>
        <a:lstStyle/>
        <a:p>
          <a:endParaRPr lang="es-EC"/>
        </a:p>
      </dgm:t>
    </dgm:pt>
    <dgm:pt modelId="{7A4963DC-CB14-4589-BC63-A7107EF726E3}">
      <dgm:prSet phldrT="[Texto]"/>
      <dgm:spPr/>
      <dgm:t>
        <a:bodyPr/>
        <a:lstStyle/>
        <a:p>
          <a:r>
            <a:rPr lang="es-EC" dirty="0" smtClean="0"/>
            <a:t>Deslizamiento</a:t>
          </a:r>
          <a:endParaRPr lang="es-EC" dirty="0"/>
        </a:p>
      </dgm:t>
    </dgm:pt>
    <dgm:pt modelId="{49485BD0-042E-4631-A8FC-8FA97F87AFFD}" type="parTrans" cxnId="{EAF49CCE-680E-446E-B750-7E58BD96490F}">
      <dgm:prSet/>
      <dgm:spPr/>
      <dgm:t>
        <a:bodyPr/>
        <a:lstStyle/>
        <a:p>
          <a:endParaRPr lang="es-EC"/>
        </a:p>
      </dgm:t>
    </dgm:pt>
    <dgm:pt modelId="{D0D7D856-177A-40B5-9B72-3E926730F721}" type="sibTrans" cxnId="{EAF49CCE-680E-446E-B750-7E58BD96490F}">
      <dgm:prSet/>
      <dgm:spPr/>
      <dgm:t>
        <a:bodyPr/>
        <a:lstStyle/>
        <a:p>
          <a:endParaRPr lang="es-EC"/>
        </a:p>
      </dgm:t>
    </dgm:pt>
    <dgm:pt modelId="{DDD823C9-4476-4CE3-A2BB-86EADA173C3B}" type="pres">
      <dgm:prSet presAssocID="{047A870E-C727-467D-AD6F-B2125D6F1BC0}" presName="linear" presStyleCnt="0">
        <dgm:presLayoutVars>
          <dgm:animLvl val="lvl"/>
          <dgm:resizeHandles val="exact"/>
        </dgm:presLayoutVars>
      </dgm:prSet>
      <dgm:spPr/>
      <dgm:t>
        <a:bodyPr/>
        <a:lstStyle/>
        <a:p>
          <a:endParaRPr lang="es-EC"/>
        </a:p>
      </dgm:t>
    </dgm:pt>
    <dgm:pt modelId="{80D3D340-1BCD-40F3-8EAE-79C5A82CB926}" type="pres">
      <dgm:prSet presAssocID="{373BDAEA-6634-4997-BDCC-38BFA05EC416}" presName="parentText" presStyleLbl="node1" presStyleIdx="0" presStyleCnt="5">
        <dgm:presLayoutVars>
          <dgm:chMax val="0"/>
          <dgm:bulletEnabled val="1"/>
        </dgm:presLayoutVars>
      </dgm:prSet>
      <dgm:spPr/>
      <dgm:t>
        <a:bodyPr/>
        <a:lstStyle/>
        <a:p>
          <a:endParaRPr lang="es-EC"/>
        </a:p>
      </dgm:t>
    </dgm:pt>
    <dgm:pt modelId="{3A342CD7-671F-47AD-A64B-5F075800FDA5}" type="pres">
      <dgm:prSet presAssocID="{373BDAEA-6634-4997-BDCC-38BFA05EC416}" presName="childText" presStyleLbl="revTx" presStyleIdx="0" presStyleCnt="5">
        <dgm:presLayoutVars>
          <dgm:bulletEnabled val="1"/>
        </dgm:presLayoutVars>
      </dgm:prSet>
      <dgm:spPr/>
      <dgm:t>
        <a:bodyPr/>
        <a:lstStyle/>
        <a:p>
          <a:endParaRPr lang="es-EC"/>
        </a:p>
      </dgm:t>
    </dgm:pt>
    <dgm:pt modelId="{B0BF7CB0-D880-4BCA-8F9B-6460F6A9D453}" type="pres">
      <dgm:prSet presAssocID="{D441A188-089E-4A9C-94E0-2A1AEFE6EC42}" presName="parentText" presStyleLbl="node1" presStyleIdx="1" presStyleCnt="5">
        <dgm:presLayoutVars>
          <dgm:chMax val="0"/>
          <dgm:bulletEnabled val="1"/>
        </dgm:presLayoutVars>
      </dgm:prSet>
      <dgm:spPr/>
      <dgm:t>
        <a:bodyPr/>
        <a:lstStyle/>
        <a:p>
          <a:endParaRPr lang="es-EC"/>
        </a:p>
      </dgm:t>
    </dgm:pt>
    <dgm:pt modelId="{693A0023-20E2-406A-908C-BE409229F2EC}" type="pres">
      <dgm:prSet presAssocID="{D441A188-089E-4A9C-94E0-2A1AEFE6EC42}" presName="childText" presStyleLbl="revTx" presStyleIdx="1" presStyleCnt="5">
        <dgm:presLayoutVars>
          <dgm:bulletEnabled val="1"/>
        </dgm:presLayoutVars>
      </dgm:prSet>
      <dgm:spPr/>
      <dgm:t>
        <a:bodyPr/>
        <a:lstStyle/>
        <a:p>
          <a:endParaRPr lang="es-EC"/>
        </a:p>
      </dgm:t>
    </dgm:pt>
    <dgm:pt modelId="{2166DD5B-C9D8-4F59-989E-C8AACFE3424D}" type="pres">
      <dgm:prSet presAssocID="{5C5D468B-4DE8-4202-B943-E59E07825486}" presName="parentText" presStyleLbl="node1" presStyleIdx="2" presStyleCnt="5">
        <dgm:presLayoutVars>
          <dgm:chMax val="0"/>
          <dgm:bulletEnabled val="1"/>
        </dgm:presLayoutVars>
      </dgm:prSet>
      <dgm:spPr/>
      <dgm:t>
        <a:bodyPr/>
        <a:lstStyle/>
        <a:p>
          <a:endParaRPr lang="es-EC"/>
        </a:p>
      </dgm:t>
    </dgm:pt>
    <dgm:pt modelId="{F66CF630-350E-4037-8C55-C3EB7B3D6D8A}" type="pres">
      <dgm:prSet presAssocID="{5C5D468B-4DE8-4202-B943-E59E07825486}" presName="childText" presStyleLbl="revTx" presStyleIdx="2" presStyleCnt="5">
        <dgm:presLayoutVars>
          <dgm:bulletEnabled val="1"/>
        </dgm:presLayoutVars>
      </dgm:prSet>
      <dgm:spPr/>
      <dgm:t>
        <a:bodyPr/>
        <a:lstStyle/>
        <a:p>
          <a:endParaRPr lang="es-EC"/>
        </a:p>
      </dgm:t>
    </dgm:pt>
    <dgm:pt modelId="{2AE4E121-8F45-4C57-91CC-6DED6015AE71}" type="pres">
      <dgm:prSet presAssocID="{1482A4AE-B551-459E-B410-A863EC0150DA}" presName="parentText" presStyleLbl="node1" presStyleIdx="3" presStyleCnt="5">
        <dgm:presLayoutVars>
          <dgm:chMax val="0"/>
          <dgm:bulletEnabled val="1"/>
        </dgm:presLayoutVars>
      </dgm:prSet>
      <dgm:spPr/>
      <dgm:t>
        <a:bodyPr/>
        <a:lstStyle/>
        <a:p>
          <a:endParaRPr lang="es-EC"/>
        </a:p>
      </dgm:t>
    </dgm:pt>
    <dgm:pt modelId="{84E08E8E-EDC7-4505-9735-5114CAE01F42}" type="pres">
      <dgm:prSet presAssocID="{1482A4AE-B551-459E-B410-A863EC0150DA}" presName="childText" presStyleLbl="revTx" presStyleIdx="3" presStyleCnt="5">
        <dgm:presLayoutVars>
          <dgm:bulletEnabled val="1"/>
        </dgm:presLayoutVars>
      </dgm:prSet>
      <dgm:spPr/>
      <dgm:t>
        <a:bodyPr/>
        <a:lstStyle/>
        <a:p>
          <a:endParaRPr lang="es-EC"/>
        </a:p>
      </dgm:t>
    </dgm:pt>
    <dgm:pt modelId="{A0C0C4B9-9B0A-4CEF-B046-0FF53BB3937E}" type="pres">
      <dgm:prSet presAssocID="{7A4963DC-CB14-4589-BC63-A7107EF726E3}" presName="parentText" presStyleLbl="node1" presStyleIdx="4" presStyleCnt="5">
        <dgm:presLayoutVars>
          <dgm:chMax val="0"/>
          <dgm:bulletEnabled val="1"/>
        </dgm:presLayoutVars>
      </dgm:prSet>
      <dgm:spPr/>
      <dgm:t>
        <a:bodyPr/>
        <a:lstStyle/>
        <a:p>
          <a:endParaRPr lang="es-EC"/>
        </a:p>
      </dgm:t>
    </dgm:pt>
    <dgm:pt modelId="{E260AA96-A6F7-46E0-926D-8880CFC9363D}" type="pres">
      <dgm:prSet presAssocID="{7A4963DC-CB14-4589-BC63-A7107EF726E3}" presName="childText" presStyleLbl="revTx" presStyleIdx="4" presStyleCnt="5">
        <dgm:presLayoutVars>
          <dgm:bulletEnabled val="1"/>
        </dgm:presLayoutVars>
      </dgm:prSet>
      <dgm:spPr/>
      <dgm:t>
        <a:bodyPr/>
        <a:lstStyle/>
        <a:p>
          <a:endParaRPr lang="es-EC"/>
        </a:p>
      </dgm:t>
    </dgm:pt>
  </dgm:ptLst>
  <dgm:cxnLst>
    <dgm:cxn modelId="{A356D83B-A511-4178-9FEC-BF2E18B8B364}" srcId="{1482A4AE-B551-459E-B410-A863EC0150DA}" destId="{599837A8-88B5-4BBA-BC4B-BC297CE9B063}" srcOrd="0" destOrd="0" parTransId="{88E0BB70-2AA5-4CDC-871A-CEF9AD8511C3}" sibTransId="{46E2DB78-09D0-4BCB-AADD-78603E19A99D}"/>
    <dgm:cxn modelId="{3ADF3291-9C80-4569-B3FE-C69CAE7E07C3}" srcId="{373BDAEA-6634-4997-BDCC-38BFA05EC416}" destId="{C86CAE38-F961-4217-AFBE-7F7AD079F232}" srcOrd="0" destOrd="0" parTransId="{802339FA-5E26-4375-8AA3-FFB0E47B0249}" sibTransId="{D0238E10-A0D9-48FA-A3A9-D00490E2F1B1}"/>
    <dgm:cxn modelId="{865310AF-49A2-4D0D-B2E0-C5934E6AFC88}" srcId="{047A870E-C727-467D-AD6F-B2125D6F1BC0}" destId="{5C5D468B-4DE8-4202-B943-E59E07825486}" srcOrd="2" destOrd="0" parTransId="{D9E9187F-EA61-4E8D-9246-872C5C0A0B97}" sibTransId="{217081A6-4B97-4A3F-AE91-8C3B9D69C23B}"/>
    <dgm:cxn modelId="{954A4E49-1D8B-40B8-A438-C7F081C8D194}" srcId="{7A4963DC-CB14-4589-BC63-A7107EF726E3}" destId="{B18F0644-8B90-4AE0-A0AB-FCEA46556CA1}" srcOrd="0" destOrd="0" parTransId="{F385EA69-7BFA-4A6C-B71B-E4B280C795CD}" sibTransId="{5FFE7892-DAAF-40F2-BA3E-7200F9409E44}"/>
    <dgm:cxn modelId="{17D6A1DC-D5D5-4BD8-A500-8772DBA708BE}" srcId="{047A870E-C727-467D-AD6F-B2125D6F1BC0}" destId="{373BDAEA-6634-4997-BDCC-38BFA05EC416}" srcOrd="0" destOrd="0" parTransId="{491D64D0-0F15-40C2-8337-BB07EA78B99C}" sibTransId="{0D242D7B-9D7B-4F08-9E21-5D45B6667219}"/>
    <dgm:cxn modelId="{380EC23C-48EF-43D4-BF2F-F0AFF7B8BF2E}" type="presOf" srcId="{373BDAEA-6634-4997-BDCC-38BFA05EC416}" destId="{80D3D340-1BCD-40F3-8EAE-79C5A82CB926}" srcOrd="0" destOrd="0" presId="urn:microsoft.com/office/officeart/2005/8/layout/vList2"/>
    <dgm:cxn modelId="{C7B49EDA-6C47-48C0-AFFB-394D4FB62469}" srcId="{5C5D468B-4DE8-4202-B943-E59E07825486}" destId="{73686E95-6532-4C02-8C6F-77A2CE25AF43}" srcOrd="0" destOrd="0" parTransId="{A7C1BF8E-3EAE-49D9-89E8-589F6207DAEA}" sibTransId="{BE47A00E-A5C4-4401-9252-08E41440C51F}"/>
    <dgm:cxn modelId="{C846A856-E391-4B5B-89C4-24CA0F9BEC22}" type="presOf" srcId="{5C5D468B-4DE8-4202-B943-E59E07825486}" destId="{2166DD5B-C9D8-4F59-989E-C8AACFE3424D}" srcOrd="0" destOrd="0" presId="urn:microsoft.com/office/officeart/2005/8/layout/vList2"/>
    <dgm:cxn modelId="{03ADBA1C-BD72-4651-8C9D-4B1869A6770A}" srcId="{047A870E-C727-467D-AD6F-B2125D6F1BC0}" destId="{D441A188-089E-4A9C-94E0-2A1AEFE6EC42}" srcOrd="1" destOrd="0" parTransId="{E6397DEC-3467-490D-AFC9-2E30DDD50A33}" sibTransId="{DC9B337A-93FF-4513-A087-C033BFC40C0B}"/>
    <dgm:cxn modelId="{5C11682B-1FF6-4D15-B4F5-2C8BD8136101}" type="presOf" srcId="{3CA83F8A-1391-45B3-8376-6F9F590FE72F}" destId="{693A0023-20E2-406A-908C-BE409229F2EC}" srcOrd="0" destOrd="0" presId="urn:microsoft.com/office/officeart/2005/8/layout/vList2"/>
    <dgm:cxn modelId="{64FBCBE6-1837-42FB-93C3-707BD9815B32}" type="presOf" srcId="{D441A188-089E-4A9C-94E0-2A1AEFE6EC42}" destId="{B0BF7CB0-D880-4BCA-8F9B-6460F6A9D453}" srcOrd="0" destOrd="0" presId="urn:microsoft.com/office/officeart/2005/8/layout/vList2"/>
    <dgm:cxn modelId="{511075F4-0055-47CB-9F49-D188C6B1138E}" type="presOf" srcId="{599837A8-88B5-4BBA-BC4B-BC297CE9B063}" destId="{84E08E8E-EDC7-4505-9735-5114CAE01F42}" srcOrd="0" destOrd="0" presId="urn:microsoft.com/office/officeart/2005/8/layout/vList2"/>
    <dgm:cxn modelId="{EA45C5D6-5797-4B99-B8DA-E24D75F87469}" type="presOf" srcId="{047A870E-C727-467D-AD6F-B2125D6F1BC0}" destId="{DDD823C9-4476-4CE3-A2BB-86EADA173C3B}" srcOrd="0" destOrd="0" presId="urn:microsoft.com/office/officeart/2005/8/layout/vList2"/>
    <dgm:cxn modelId="{EAF49CCE-680E-446E-B750-7E58BD96490F}" srcId="{047A870E-C727-467D-AD6F-B2125D6F1BC0}" destId="{7A4963DC-CB14-4589-BC63-A7107EF726E3}" srcOrd="4" destOrd="0" parTransId="{49485BD0-042E-4631-A8FC-8FA97F87AFFD}" sibTransId="{D0D7D856-177A-40B5-9B72-3E926730F721}"/>
    <dgm:cxn modelId="{D06FB440-8042-4606-8795-C06D7F7CFFE3}" type="presOf" srcId="{7A4963DC-CB14-4589-BC63-A7107EF726E3}" destId="{A0C0C4B9-9B0A-4CEF-B046-0FF53BB3937E}" srcOrd="0" destOrd="0" presId="urn:microsoft.com/office/officeart/2005/8/layout/vList2"/>
    <dgm:cxn modelId="{0D6ABF5E-81E7-48B3-B852-78AF837A75CB}" type="presOf" srcId="{C86CAE38-F961-4217-AFBE-7F7AD079F232}" destId="{3A342CD7-671F-47AD-A64B-5F075800FDA5}" srcOrd="0" destOrd="0" presId="urn:microsoft.com/office/officeart/2005/8/layout/vList2"/>
    <dgm:cxn modelId="{EA06F80F-39DB-4E6C-96C5-C7992CBF018D}" srcId="{D441A188-089E-4A9C-94E0-2A1AEFE6EC42}" destId="{3CA83F8A-1391-45B3-8376-6F9F590FE72F}" srcOrd="0" destOrd="0" parTransId="{BD05CC03-E24B-4231-9BA4-4681C9C0990E}" sibTransId="{DE539B5B-8A88-4204-9FA8-D6D885AC4A5C}"/>
    <dgm:cxn modelId="{9FF3B891-B146-48AB-9F34-E0086EAA891F}" type="presOf" srcId="{73686E95-6532-4C02-8C6F-77A2CE25AF43}" destId="{F66CF630-350E-4037-8C55-C3EB7B3D6D8A}" srcOrd="0" destOrd="0" presId="urn:microsoft.com/office/officeart/2005/8/layout/vList2"/>
    <dgm:cxn modelId="{A782DB2B-0EFE-4ACC-AA3A-A396E0432CAA}" srcId="{047A870E-C727-467D-AD6F-B2125D6F1BC0}" destId="{1482A4AE-B551-459E-B410-A863EC0150DA}" srcOrd="3" destOrd="0" parTransId="{3826FF61-2800-4EE3-A6DE-D38BBAEDA40F}" sibTransId="{B299D77F-BFA4-4EE8-B638-E796F1010E3D}"/>
    <dgm:cxn modelId="{8A00092B-BA57-49F8-8202-976992469E93}" type="presOf" srcId="{B18F0644-8B90-4AE0-A0AB-FCEA46556CA1}" destId="{E260AA96-A6F7-46E0-926D-8880CFC9363D}" srcOrd="0" destOrd="0" presId="urn:microsoft.com/office/officeart/2005/8/layout/vList2"/>
    <dgm:cxn modelId="{0F98D0E2-0320-4335-ABFF-1640D195D037}" type="presOf" srcId="{1482A4AE-B551-459E-B410-A863EC0150DA}" destId="{2AE4E121-8F45-4C57-91CC-6DED6015AE71}" srcOrd="0" destOrd="0" presId="urn:microsoft.com/office/officeart/2005/8/layout/vList2"/>
    <dgm:cxn modelId="{C317EBCD-417C-4DA7-9137-1C77111EC06D}" type="presParOf" srcId="{DDD823C9-4476-4CE3-A2BB-86EADA173C3B}" destId="{80D3D340-1BCD-40F3-8EAE-79C5A82CB926}" srcOrd="0" destOrd="0" presId="urn:microsoft.com/office/officeart/2005/8/layout/vList2"/>
    <dgm:cxn modelId="{66BF74AE-624F-463C-8E47-E34EBF35A2BD}" type="presParOf" srcId="{DDD823C9-4476-4CE3-A2BB-86EADA173C3B}" destId="{3A342CD7-671F-47AD-A64B-5F075800FDA5}" srcOrd="1" destOrd="0" presId="urn:microsoft.com/office/officeart/2005/8/layout/vList2"/>
    <dgm:cxn modelId="{C534B1BA-708C-426C-9262-1FCED6A35808}" type="presParOf" srcId="{DDD823C9-4476-4CE3-A2BB-86EADA173C3B}" destId="{B0BF7CB0-D880-4BCA-8F9B-6460F6A9D453}" srcOrd="2" destOrd="0" presId="urn:microsoft.com/office/officeart/2005/8/layout/vList2"/>
    <dgm:cxn modelId="{F953BC17-11DD-4B1B-B849-943BD3C29C59}" type="presParOf" srcId="{DDD823C9-4476-4CE3-A2BB-86EADA173C3B}" destId="{693A0023-20E2-406A-908C-BE409229F2EC}" srcOrd="3" destOrd="0" presId="urn:microsoft.com/office/officeart/2005/8/layout/vList2"/>
    <dgm:cxn modelId="{590FF81F-6A37-44B1-8EF8-0C90CF049FD0}" type="presParOf" srcId="{DDD823C9-4476-4CE3-A2BB-86EADA173C3B}" destId="{2166DD5B-C9D8-4F59-989E-C8AACFE3424D}" srcOrd="4" destOrd="0" presId="urn:microsoft.com/office/officeart/2005/8/layout/vList2"/>
    <dgm:cxn modelId="{50629FD7-2FE6-4C47-B2B9-2D60E922932F}" type="presParOf" srcId="{DDD823C9-4476-4CE3-A2BB-86EADA173C3B}" destId="{F66CF630-350E-4037-8C55-C3EB7B3D6D8A}" srcOrd="5" destOrd="0" presId="urn:microsoft.com/office/officeart/2005/8/layout/vList2"/>
    <dgm:cxn modelId="{29EE29A9-4BB0-4631-A36A-A8C8190B4518}" type="presParOf" srcId="{DDD823C9-4476-4CE3-A2BB-86EADA173C3B}" destId="{2AE4E121-8F45-4C57-91CC-6DED6015AE71}" srcOrd="6" destOrd="0" presId="urn:microsoft.com/office/officeart/2005/8/layout/vList2"/>
    <dgm:cxn modelId="{3BAD9072-3BE8-4911-8065-812DE613AACD}" type="presParOf" srcId="{DDD823C9-4476-4CE3-A2BB-86EADA173C3B}" destId="{84E08E8E-EDC7-4505-9735-5114CAE01F42}" srcOrd="7" destOrd="0" presId="urn:microsoft.com/office/officeart/2005/8/layout/vList2"/>
    <dgm:cxn modelId="{8B6538EE-7914-4E2D-AFF6-41B6C33E018D}" type="presParOf" srcId="{DDD823C9-4476-4CE3-A2BB-86EADA173C3B}" destId="{A0C0C4B9-9B0A-4CEF-B046-0FF53BB3937E}" srcOrd="8" destOrd="0" presId="urn:microsoft.com/office/officeart/2005/8/layout/vList2"/>
    <dgm:cxn modelId="{7C0B94D6-1016-4298-ABB5-1FA4E00C20B8}" type="presParOf" srcId="{DDD823C9-4476-4CE3-A2BB-86EADA173C3B}" destId="{E260AA96-A6F7-46E0-926D-8880CFC9363D}"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B0FB8-5561-4CF7-A98F-217A7D0EB4F9}" type="datetimeFigureOut">
              <a:rPr lang="es-EC" smtClean="0"/>
              <a:t>05/01/2015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B1AEA-076E-4679-8789-02BD742D1B5B}" type="slidenum">
              <a:rPr lang="es-EC" smtClean="0"/>
              <a:t>‹Nº›</a:t>
            </a:fld>
            <a:endParaRPr lang="es-EC"/>
          </a:p>
        </p:txBody>
      </p:sp>
    </p:spTree>
    <p:extLst>
      <p:ext uri="{BB962C8B-B14F-4D97-AF65-F5344CB8AC3E}">
        <p14:creationId xmlns:p14="http://schemas.microsoft.com/office/powerpoint/2010/main" val="416578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12B1AEA-076E-4679-8789-02BD742D1B5B}" type="slidenum">
              <a:rPr lang="es-EC" smtClean="0"/>
              <a:t>78</a:t>
            </a:fld>
            <a:endParaRPr lang="es-EC"/>
          </a:p>
        </p:txBody>
      </p:sp>
    </p:spTree>
    <p:extLst>
      <p:ext uri="{BB962C8B-B14F-4D97-AF65-F5344CB8AC3E}">
        <p14:creationId xmlns:p14="http://schemas.microsoft.com/office/powerpoint/2010/main" val="313907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346520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CE12C0-CC2F-427D-98D6-08848699E1CB}" type="datetimeFigureOut">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381063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787631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355569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2676670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183626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2642786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269260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368601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83045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CE12C0-CC2F-427D-98D6-08848699E1CB}" type="datetimeFigureOut">
              <a:rPr lang="en-US" smtClean="0"/>
              <a:t>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107414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BCE12C0-CC2F-427D-98D6-08848699E1CB}" type="datetimeFigureOut">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147434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BCE12C0-CC2F-427D-98D6-08848699E1CB}" type="datetimeFigureOut">
              <a:rPr lang="en-US" smtClean="0"/>
              <a:t>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200762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BCE12C0-CC2F-427D-98D6-08848699E1CB}" type="datetimeFigureOut">
              <a:rPr lang="en-US" smtClean="0"/>
              <a:t>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191305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E12C0-CC2F-427D-98D6-08848699E1CB}" type="datetimeFigureOut">
              <a:rPr lang="en-US" smtClean="0"/>
              <a:t>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2488824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CE12C0-CC2F-427D-98D6-08848699E1CB}" type="datetimeFigureOut">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362852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CE12C0-CC2F-427D-98D6-08848699E1CB}" type="datetimeFigureOut">
              <a:rPr lang="en-US" smtClean="0"/>
              <a:t>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940C5C-6CA0-4655-8084-BF92CA98AAC2}" type="slidenum">
              <a:rPr lang="en-US" smtClean="0"/>
              <a:t>‹Nº›</a:t>
            </a:fld>
            <a:endParaRPr lang="en-US"/>
          </a:p>
        </p:txBody>
      </p:sp>
    </p:spTree>
    <p:extLst>
      <p:ext uri="{BB962C8B-B14F-4D97-AF65-F5344CB8AC3E}">
        <p14:creationId xmlns:p14="http://schemas.microsoft.com/office/powerpoint/2010/main" val="793218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CE12C0-CC2F-427D-98D6-08848699E1CB}" type="datetimeFigureOut">
              <a:rPr lang="en-US" smtClean="0"/>
              <a:t>1/5/2015</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940C5C-6CA0-4655-8084-BF92CA98AAC2}" type="slidenum">
              <a:rPr lang="en-US" smtClean="0"/>
              <a:t>‹Nº›</a:t>
            </a:fld>
            <a:endParaRPr lang="en-US"/>
          </a:p>
        </p:txBody>
      </p:sp>
    </p:spTree>
    <p:extLst>
      <p:ext uri="{BB962C8B-B14F-4D97-AF65-F5344CB8AC3E}">
        <p14:creationId xmlns:p14="http://schemas.microsoft.com/office/powerpoint/2010/main" val="10708405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74.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74.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74.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slide" Target="slide101.xml"/><Relationship Id="rId1" Type="http://schemas.openxmlformats.org/officeDocument/2006/relationships/slideLayout" Target="../slideLayouts/slideLayout2.xml"/><Relationship Id="rId4" Type="http://schemas.openxmlformats.org/officeDocument/2006/relationships/slide" Target="slide10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28401" y="2119370"/>
            <a:ext cx="8574622" cy="2616199"/>
          </a:xfrm>
        </p:spPr>
        <p:txBody>
          <a:bodyPr>
            <a:normAutofit/>
          </a:bodyPr>
          <a:lstStyle/>
          <a:p>
            <a:r>
              <a:rPr lang="es-EC" sz="4000" dirty="0" smtClean="0"/>
              <a:t>Diseño y construcción de un sistema automático para el control de espesores en la elaboración de lámina asfáltica de la empresa IMPTEK</a:t>
            </a:r>
            <a:endParaRPr lang="es-EC" sz="4000" dirty="0"/>
          </a:p>
        </p:txBody>
      </p:sp>
      <p:sp>
        <p:nvSpPr>
          <p:cNvPr id="3" name="Subtítulo 2"/>
          <p:cNvSpPr>
            <a:spLocks noGrp="1"/>
          </p:cNvSpPr>
          <p:nvPr>
            <p:ph type="subTitle" idx="1"/>
          </p:nvPr>
        </p:nvSpPr>
        <p:spPr>
          <a:xfrm>
            <a:off x="4515378" y="5197106"/>
            <a:ext cx="6987645" cy="1388534"/>
          </a:xfrm>
        </p:spPr>
        <p:txBody>
          <a:bodyPr>
            <a:normAutofit/>
          </a:bodyPr>
          <a:lstStyle/>
          <a:p>
            <a:r>
              <a:rPr lang="es-EC" sz="3000" dirty="0" smtClean="0"/>
              <a:t>Presentado por:</a:t>
            </a:r>
          </a:p>
          <a:p>
            <a:r>
              <a:rPr lang="es-EC" sz="3000" dirty="0" smtClean="0"/>
              <a:t>Andrés Paredes</a:t>
            </a:r>
            <a:endParaRPr lang="es-EC" sz="3000" dirty="0"/>
          </a:p>
        </p:txBody>
      </p:sp>
      <p:pic>
        <p:nvPicPr>
          <p:cNvPr id="4" name="Imagen 3" descr="LOGO PRINCIPAL"/>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5023" y="522598"/>
            <a:ext cx="7536842" cy="1366003"/>
          </a:xfrm>
          <a:prstGeom prst="rect">
            <a:avLst/>
          </a:prstGeom>
          <a:noFill/>
        </p:spPr>
      </p:pic>
    </p:spTree>
    <p:extLst>
      <p:ext uri="{BB962C8B-B14F-4D97-AF65-F5344CB8AC3E}">
        <p14:creationId xmlns:p14="http://schemas.microsoft.com/office/powerpoint/2010/main" val="3356500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Proceso de elaboración</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048441305"/>
              </p:ext>
            </p:extLst>
          </p:nvPr>
        </p:nvGraphicFramePr>
        <p:xfrm>
          <a:off x="2258456" y="1520327"/>
          <a:ext cx="8626209" cy="5133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03713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spTree>
    <p:extLst>
      <p:ext uri="{BB962C8B-B14F-4D97-AF65-F5344CB8AC3E}">
        <p14:creationId xmlns:p14="http://schemas.microsoft.com/office/powerpoint/2010/main" val="32606175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nso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260788" cy="5291847"/>
          </a:xfrm>
        </p:spPr>
      </p:pic>
      <p:sp>
        <p:nvSpPr>
          <p:cNvPr id="6" name="Rectángulo redondeado 5">
            <a:hlinkClick r:id="rId5" action="ppaction://hlinksldjump"/>
          </p:cNvPr>
          <p:cNvSpPr/>
          <p:nvPr/>
        </p:nvSpPr>
        <p:spPr>
          <a:xfrm>
            <a:off x="10134600" y="6041571"/>
            <a:ext cx="1850571" cy="696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ATRAS</a:t>
            </a:r>
            <a:endParaRPr lang="es-EC" dirty="0"/>
          </a:p>
        </p:txBody>
      </p:sp>
    </p:spTree>
    <p:extLst>
      <p:ext uri="{BB962C8B-B14F-4D97-AF65-F5344CB8AC3E}">
        <p14:creationId xmlns:p14="http://schemas.microsoft.com/office/powerpoint/2010/main" val="3567222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4-10-15 17.40.3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350919"/>
          </a:xfrm>
        </p:spPr>
      </p:pic>
      <p:sp>
        <p:nvSpPr>
          <p:cNvPr id="5" name="Rectángulo redondeado 4">
            <a:hlinkClick r:id="rId5" action="ppaction://hlinksldjump"/>
          </p:cNvPr>
          <p:cNvSpPr/>
          <p:nvPr/>
        </p:nvSpPr>
        <p:spPr>
          <a:xfrm>
            <a:off x="9916886" y="5943599"/>
            <a:ext cx="1850571" cy="696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ATRAS</a:t>
            </a:r>
            <a:endParaRPr lang="es-EC" dirty="0"/>
          </a:p>
        </p:txBody>
      </p:sp>
    </p:spTree>
    <p:extLst>
      <p:ext uri="{BB962C8B-B14F-4D97-AF65-F5344CB8AC3E}">
        <p14:creationId xmlns:p14="http://schemas.microsoft.com/office/powerpoint/2010/main" val="1155971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impregnador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282159" cy="4961106"/>
          </a:xfrm>
        </p:spPr>
      </p:pic>
      <p:sp>
        <p:nvSpPr>
          <p:cNvPr id="5" name="Rectángulo redondeado 4">
            <a:hlinkClick r:id="rId5" action="ppaction://hlinksldjump"/>
          </p:cNvPr>
          <p:cNvSpPr/>
          <p:nvPr/>
        </p:nvSpPr>
        <p:spPr>
          <a:xfrm>
            <a:off x="10047514" y="6030685"/>
            <a:ext cx="1850571" cy="696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ATRAS</a:t>
            </a:r>
            <a:endParaRPr lang="es-EC" dirty="0"/>
          </a:p>
        </p:txBody>
      </p:sp>
    </p:spTree>
    <p:extLst>
      <p:ext uri="{BB962C8B-B14F-4D97-AF65-F5344CB8AC3E}">
        <p14:creationId xmlns:p14="http://schemas.microsoft.com/office/powerpoint/2010/main" val="4095436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3167" y="0"/>
            <a:ext cx="10018713" cy="1752599"/>
          </a:xfrm>
        </p:spPr>
        <p:txBody>
          <a:bodyPr/>
          <a:lstStyle/>
          <a:p>
            <a:r>
              <a:rPr lang="es-EC" b="1" dirty="0" smtClean="0"/>
              <a:t>Componente de línea de laminación</a:t>
            </a:r>
            <a:endParaRPr lang="es-EC" b="1" dirty="0"/>
          </a:p>
        </p:txBody>
      </p:sp>
      <p:sp>
        <p:nvSpPr>
          <p:cNvPr id="3" name="Marcador de contenido 2"/>
          <p:cNvSpPr>
            <a:spLocks noGrp="1"/>
          </p:cNvSpPr>
          <p:nvPr>
            <p:ph idx="1"/>
          </p:nvPr>
        </p:nvSpPr>
        <p:spPr>
          <a:xfrm>
            <a:off x="1484310" y="1499681"/>
            <a:ext cx="5402873" cy="1010055"/>
          </a:xfrm>
        </p:spPr>
        <p:txBody>
          <a:bodyPr>
            <a:normAutofit fontScale="92500" lnSpcReduction="20000"/>
          </a:bodyPr>
          <a:lstStyle/>
          <a:p>
            <a:r>
              <a:rPr lang="es-EC" sz="3200" dirty="0" smtClean="0"/>
              <a:t>Banco </a:t>
            </a:r>
            <a:r>
              <a:rPr lang="es-EC" sz="3200" dirty="0" err="1" smtClean="0"/>
              <a:t>desbobinador</a:t>
            </a:r>
            <a:endParaRPr lang="es-EC" sz="3200" dirty="0" smtClean="0"/>
          </a:p>
          <a:p>
            <a:r>
              <a:rPr lang="es-EC" sz="3200" dirty="0" smtClean="0"/>
              <a:t>Empalmadora de armadura</a:t>
            </a:r>
            <a:endParaRPr lang="es-EC" sz="3200" dirty="0"/>
          </a:p>
        </p:txBody>
      </p:sp>
      <p:pic>
        <p:nvPicPr>
          <p:cNvPr id="5" name="Imagen 4" descr="C:\Users\Andrés\Desktop\unidad2.png"/>
          <p:cNvPicPr/>
          <p:nvPr/>
        </p:nvPicPr>
        <p:blipFill>
          <a:blip r:embed="rId2">
            <a:extLst>
              <a:ext uri="{28A0092B-C50C-407E-A947-70E740481C1C}">
                <a14:useLocalDpi xmlns:a14="http://schemas.microsoft.com/office/drawing/2010/main" val="0"/>
              </a:ext>
            </a:extLst>
          </a:blip>
          <a:srcRect/>
          <a:stretch>
            <a:fillRect/>
          </a:stretch>
        </p:blipFill>
        <p:spPr bwMode="auto">
          <a:xfrm>
            <a:off x="2356946" y="2704289"/>
            <a:ext cx="2759803" cy="3677055"/>
          </a:xfrm>
          <a:prstGeom prst="rect">
            <a:avLst/>
          </a:prstGeom>
          <a:noFill/>
          <a:ln>
            <a:noFill/>
          </a:ln>
        </p:spPr>
      </p:pic>
      <p:sp>
        <p:nvSpPr>
          <p:cNvPr id="6" name="Marcador de contenido 2"/>
          <p:cNvSpPr txBox="1">
            <a:spLocks/>
          </p:cNvSpPr>
          <p:nvPr/>
        </p:nvSpPr>
        <p:spPr>
          <a:xfrm>
            <a:off x="6887183" y="1499680"/>
            <a:ext cx="5402873" cy="101005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s-EC" sz="3000" dirty="0" smtClean="0"/>
              <a:t>Unidad de alineamiento inicial</a:t>
            </a:r>
          </a:p>
        </p:txBody>
      </p:sp>
      <p:pic>
        <p:nvPicPr>
          <p:cNvPr id="7" name="Imagen 6" descr="C:\Users\Andrés\Desktop\unidad3.png"/>
          <p:cNvPicPr/>
          <p:nvPr/>
        </p:nvPicPr>
        <p:blipFill>
          <a:blip r:embed="rId3">
            <a:extLst>
              <a:ext uri="{28A0092B-C50C-407E-A947-70E740481C1C}">
                <a14:useLocalDpi xmlns:a14="http://schemas.microsoft.com/office/drawing/2010/main" val="0"/>
              </a:ext>
            </a:extLst>
          </a:blip>
          <a:srcRect/>
          <a:stretch>
            <a:fillRect/>
          </a:stretch>
        </p:blipFill>
        <p:spPr bwMode="auto">
          <a:xfrm>
            <a:off x="7625471" y="2704288"/>
            <a:ext cx="3230598" cy="3677055"/>
          </a:xfrm>
          <a:prstGeom prst="rect">
            <a:avLst/>
          </a:prstGeom>
          <a:noFill/>
          <a:ln>
            <a:noFill/>
          </a:ln>
        </p:spPr>
      </p:pic>
    </p:spTree>
    <p:extLst>
      <p:ext uri="{BB962C8B-B14F-4D97-AF65-F5344CB8AC3E}">
        <p14:creationId xmlns:p14="http://schemas.microsoft.com/office/powerpoint/2010/main" val="812596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0497" y="0"/>
            <a:ext cx="10018713" cy="1752599"/>
          </a:xfrm>
        </p:spPr>
        <p:txBody>
          <a:bodyPr/>
          <a:lstStyle/>
          <a:p>
            <a:r>
              <a:rPr lang="es-EC" b="1" dirty="0" smtClean="0"/>
              <a:t>Componente de línea de laminación</a:t>
            </a:r>
            <a:endParaRPr lang="es-EC" b="1" dirty="0"/>
          </a:p>
        </p:txBody>
      </p:sp>
      <p:sp>
        <p:nvSpPr>
          <p:cNvPr id="3" name="Marcador de contenido 2"/>
          <p:cNvSpPr>
            <a:spLocks noGrp="1"/>
          </p:cNvSpPr>
          <p:nvPr>
            <p:ph idx="1"/>
          </p:nvPr>
        </p:nvSpPr>
        <p:spPr>
          <a:xfrm>
            <a:off x="1408175" y="1868606"/>
            <a:ext cx="5188864" cy="781614"/>
          </a:xfrm>
        </p:spPr>
        <p:txBody>
          <a:bodyPr>
            <a:noAutofit/>
          </a:bodyPr>
          <a:lstStyle/>
          <a:p>
            <a:r>
              <a:rPr lang="es-EC" sz="3200" dirty="0" smtClean="0"/>
              <a:t>Unidad de impregnación y revestimiento</a:t>
            </a:r>
          </a:p>
        </p:txBody>
      </p:sp>
      <p:pic>
        <p:nvPicPr>
          <p:cNvPr id="5" name="Imagen 4" descr="C:\Users\Andrés\Desktop\unidad4.png"/>
          <p:cNvPicPr/>
          <p:nvPr/>
        </p:nvPicPr>
        <p:blipFill rotWithShape="1">
          <a:blip r:embed="rId2">
            <a:extLst>
              <a:ext uri="{28A0092B-C50C-407E-A947-70E740481C1C}">
                <a14:useLocalDpi xmlns:a14="http://schemas.microsoft.com/office/drawing/2010/main" val="0"/>
              </a:ext>
            </a:extLst>
          </a:blip>
          <a:srcRect t="2465" b="3251"/>
          <a:stretch/>
        </p:blipFill>
        <p:spPr bwMode="auto">
          <a:xfrm>
            <a:off x="1620497" y="3081232"/>
            <a:ext cx="4096903" cy="2733155"/>
          </a:xfrm>
          <a:prstGeom prst="rect">
            <a:avLst/>
          </a:prstGeom>
          <a:noFill/>
          <a:ln>
            <a:noFill/>
          </a:ln>
          <a:extLst>
            <a:ext uri="{53640926-AAD7-44D8-BBD7-CCE9431645EC}">
              <a14:shadowObscured xmlns:a14="http://schemas.microsoft.com/office/drawing/2010/main"/>
            </a:ext>
          </a:extLst>
        </p:spPr>
      </p:pic>
      <p:sp>
        <p:nvSpPr>
          <p:cNvPr id="6" name="Marcador de contenido 2"/>
          <p:cNvSpPr txBox="1">
            <a:spLocks/>
          </p:cNvSpPr>
          <p:nvPr/>
        </p:nvSpPr>
        <p:spPr>
          <a:xfrm>
            <a:off x="6597039" y="1636842"/>
            <a:ext cx="5594961" cy="124514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s-EC" sz="3200" dirty="0" smtClean="0"/>
              <a:t>Unidad de aplicación de gránulo mineral</a:t>
            </a:r>
          </a:p>
        </p:txBody>
      </p:sp>
      <p:pic>
        <p:nvPicPr>
          <p:cNvPr id="7" name="Imagen 6" descr="C:\Users\Andrés\Desktop\unidad5.png"/>
          <p:cNvPicPr/>
          <p:nvPr/>
        </p:nvPicPr>
        <p:blipFill rotWithShape="1">
          <a:blip r:embed="rId3">
            <a:extLst>
              <a:ext uri="{28A0092B-C50C-407E-A947-70E740481C1C}">
                <a14:useLocalDpi xmlns:a14="http://schemas.microsoft.com/office/drawing/2010/main" val="0"/>
              </a:ext>
            </a:extLst>
          </a:blip>
          <a:srcRect t="3561" b="2573"/>
          <a:stretch/>
        </p:blipFill>
        <p:spPr bwMode="auto">
          <a:xfrm>
            <a:off x="7918314" y="3081232"/>
            <a:ext cx="2607013" cy="32668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1683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Componente de línea de laminación</a:t>
            </a:r>
            <a:endParaRPr lang="es-EC" b="1" dirty="0"/>
          </a:p>
        </p:txBody>
      </p:sp>
      <p:sp>
        <p:nvSpPr>
          <p:cNvPr id="3" name="Marcador de contenido 2"/>
          <p:cNvSpPr>
            <a:spLocks noGrp="1"/>
          </p:cNvSpPr>
          <p:nvPr>
            <p:ph idx="1"/>
          </p:nvPr>
        </p:nvSpPr>
        <p:spPr>
          <a:xfrm>
            <a:off x="1328668" y="1752599"/>
            <a:ext cx="4566294" cy="792646"/>
          </a:xfrm>
        </p:spPr>
        <p:txBody>
          <a:bodyPr>
            <a:normAutofit/>
          </a:bodyPr>
          <a:lstStyle/>
          <a:p>
            <a:r>
              <a:rPr lang="es-EC" sz="3200" dirty="0" smtClean="0"/>
              <a:t>Unidad de enfriamiento</a:t>
            </a:r>
          </a:p>
        </p:txBody>
      </p:sp>
      <p:pic>
        <p:nvPicPr>
          <p:cNvPr id="6" name="Imagen 5" descr="C:\Users\Andrés\Desktop\unidad6.png"/>
          <p:cNvPicPr/>
          <p:nvPr/>
        </p:nvPicPr>
        <p:blipFill rotWithShape="1">
          <a:blip r:embed="rId2">
            <a:extLst>
              <a:ext uri="{28A0092B-C50C-407E-A947-70E740481C1C}">
                <a14:useLocalDpi xmlns:a14="http://schemas.microsoft.com/office/drawing/2010/main" val="0"/>
              </a:ext>
            </a:extLst>
          </a:blip>
          <a:srcRect t="5117" b="3075"/>
          <a:stretch/>
        </p:blipFill>
        <p:spPr bwMode="auto">
          <a:xfrm>
            <a:off x="1484310" y="2872171"/>
            <a:ext cx="4255009" cy="3330261"/>
          </a:xfrm>
          <a:prstGeom prst="rect">
            <a:avLst/>
          </a:prstGeom>
          <a:noFill/>
          <a:ln>
            <a:noFill/>
          </a:ln>
          <a:extLst>
            <a:ext uri="{53640926-AAD7-44D8-BBD7-CCE9431645EC}">
              <a14:shadowObscured xmlns:a14="http://schemas.microsoft.com/office/drawing/2010/main"/>
            </a:ext>
          </a:extLst>
        </p:spPr>
      </p:pic>
      <p:sp>
        <p:nvSpPr>
          <p:cNvPr id="5" name="Marcador de contenido 2"/>
          <p:cNvSpPr txBox="1">
            <a:spLocks/>
          </p:cNvSpPr>
          <p:nvPr/>
        </p:nvSpPr>
        <p:spPr>
          <a:xfrm>
            <a:off x="6342434" y="1610212"/>
            <a:ext cx="5316231" cy="111957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s-EC" sz="3200" dirty="0" smtClean="0"/>
              <a:t>Unidad de alineamiento final</a:t>
            </a:r>
          </a:p>
        </p:txBody>
      </p:sp>
      <p:pic>
        <p:nvPicPr>
          <p:cNvPr id="7" name="Imagen 6" descr="C:\Users\Andrés\Desktop\unidad1.png"/>
          <p:cNvPicPr/>
          <p:nvPr/>
        </p:nvPicPr>
        <p:blipFill>
          <a:blip r:embed="rId3">
            <a:extLst>
              <a:ext uri="{28A0092B-C50C-407E-A947-70E740481C1C}">
                <a14:useLocalDpi xmlns:a14="http://schemas.microsoft.com/office/drawing/2010/main" val="0"/>
              </a:ext>
            </a:extLst>
          </a:blip>
          <a:srcRect/>
          <a:stretch>
            <a:fillRect/>
          </a:stretch>
        </p:blipFill>
        <p:spPr bwMode="auto">
          <a:xfrm>
            <a:off x="6789905" y="2872171"/>
            <a:ext cx="4007797" cy="3392442"/>
          </a:xfrm>
          <a:prstGeom prst="rect">
            <a:avLst/>
          </a:prstGeom>
          <a:noFill/>
          <a:ln>
            <a:noFill/>
          </a:ln>
        </p:spPr>
      </p:pic>
    </p:spTree>
    <p:extLst>
      <p:ext uri="{BB962C8B-B14F-4D97-AF65-F5344CB8AC3E}">
        <p14:creationId xmlns:p14="http://schemas.microsoft.com/office/powerpoint/2010/main" val="3053013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Componente línea de laminación</a:t>
            </a:r>
            <a:endParaRPr lang="es-EC" b="1" dirty="0"/>
          </a:p>
        </p:txBody>
      </p:sp>
      <p:sp>
        <p:nvSpPr>
          <p:cNvPr id="3" name="Marcador de contenido 2"/>
          <p:cNvSpPr>
            <a:spLocks noGrp="1"/>
          </p:cNvSpPr>
          <p:nvPr>
            <p:ph idx="1"/>
          </p:nvPr>
        </p:nvSpPr>
        <p:spPr>
          <a:xfrm>
            <a:off x="1484310" y="3270114"/>
            <a:ext cx="4391196" cy="1165699"/>
          </a:xfrm>
        </p:spPr>
        <p:txBody>
          <a:bodyPr>
            <a:normAutofit/>
          </a:bodyPr>
          <a:lstStyle/>
          <a:p>
            <a:r>
              <a:rPr lang="es-EC" sz="3200" dirty="0" smtClean="0"/>
              <a:t>Enrollado de producto</a:t>
            </a:r>
            <a:endParaRPr lang="es-EC" sz="3200" dirty="0"/>
          </a:p>
        </p:txBody>
      </p:sp>
      <p:pic>
        <p:nvPicPr>
          <p:cNvPr id="4" name="Imagen 3" descr="C:\Users\Andrés\Desktop\unidad7.png"/>
          <p:cNvPicPr/>
          <p:nvPr/>
        </p:nvPicPr>
        <p:blipFill rotWithShape="1">
          <a:blip r:embed="rId2">
            <a:extLst>
              <a:ext uri="{28A0092B-C50C-407E-A947-70E740481C1C}">
                <a14:useLocalDpi xmlns:a14="http://schemas.microsoft.com/office/drawing/2010/main" val="0"/>
              </a:ext>
            </a:extLst>
          </a:blip>
          <a:srcRect l="2050" t="13260" r="-2050" b="-717"/>
          <a:stretch/>
        </p:blipFill>
        <p:spPr bwMode="auto">
          <a:xfrm>
            <a:off x="7057721" y="2480046"/>
            <a:ext cx="3156322" cy="29285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910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6651" y="90377"/>
            <a:ext cx="10018713" cy="1752599"/>
          </a:xfrm>
        </p:spPr>
        <p:txBody>
          <a:bodyPr/>
          <a:lstStyle/>
          <a:p>
            <a:r>
              <a:rPr lang="es-EC" b="1" dirty="0" smtClean="0"/>
              <a:t>Laminado </a:t>
            </a:r>
            <a:r>
              <a:rPr lang="es-EC" b="1" dirty="0"/>
              <a:t>p</a:t>
            </a:r>
            <a:r>
              <a:rPr lang="es-EC" b="1" dirty="0" smtClean="0"/>
              <a:t>lano</a:t>
            </a:r>
            <a:endParaRPr lang="es-EC" b="1" dirty="0"/>
          </a:p>
        </p:txBody>
      </p:sp>
      <p:pic>
        <p:nvPicPr>
          <p:cNvPr id="5" name="Imagen 4"/>
          <p:cNvPicPr/>
          <p:nvPr/>
        </p:nvPicPr>
        <p:blipFill rotWithShape="1">
          <a:blip r:embed="rId2" cstate="screen">
            <a:extLst>
              <a:ext uri="{28A0092B-C50C-407E-A947-70E740481C1C}">
                <a14:useLocalDpi xmlns:a14="http://schemas.microsoft.com/office/drawing/2010/main"/>
              </a:ext>
            </a:extLst>
          </a:blip>
          <a:srcRect/>
          <a:stretch/>
        </p:blipFill>
        <p:spPr bwMode="auto">
          <a:xfrm>
            <a:off x="2737352" y="1842976"/>
            <a:ext cx="7577309" cy="3627719"/>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3244975" y="5470695"/>
            <a:ext cx="6096000" cy="646331"/>
          </a:xfrm>
          <a:prstGeom prst="rect">
            <a:avLst/>
          </a:prstGeom>
        </p:spPr>
        <p:txBody>
          <a:bodyPr>
            <a:spAutoFit/>
          </a:bodyPr>
          <a:lstStyle/>
          <a:p>
            <a:pPr algn="ctr"/>
            <a:r>
              <a:rPr lang="es-EC" dirty="0" smtClean="0">
                <a:latin typeface="Arial" panose="020B0604020202020204" pitchFamily="34" charset="0"/>
                <a:ea typeface="Times New Roman" panose="02020603050405020304" pitchFamily="18" charset="0"/>
              </a:rPr>
              <a:t>Molino </a:t>
            </a:r>
            <a:r>
              <a:rPr lang="es-EC" dirty="0">
                <a:latin typeface="Arial" panose="020B0604020202020204" pitchFamily="34" charset="0"/>
                <a:ea typeface="Times New Roman" panose="02020603050405020304" pitchFamily="18" charset="0"/>
              </a:rPr>
              <a:t>2 rodillos </a:t>
            </a:r>
            <a:endParaRPr lang="en-US" dirty="0">
              <a:latin typeface="Arial" panose="020B0604020202020204" pitchFamily="34" charset="0"/>
              <a:ea typeface="Times New Roman" panose="02020603050405020304" pitchFamily="18" charset="0"/>
            </a:endParaRPr>
          </a:p>
          <a:p>
            <a:pPr algn="ctr"/>
            <a:r>
              <a:rPr lang="es-EC" dirty="0">
                <a:latin typeface="Arial" panose="020B0604020202020204" pitchFamily="34" charset="0"/>
                <a:ea typeface="Times New Roman" panose="02020603050405020304" pitchFamily="18" charset="0"/>
              </a:rPr>
              <a:t>(</a:t>
            </a:r>
            <a:r>
              <a:rPr lang="es-EC" dirty="0" err="1">
                <a:latin typeface="Arial" panose="020B0604020202020204" pitchFamily="34" charset="0"/>
                <a:ea typeface="Times New Roman" panose="02020603050405020304" pitchFamily="18" charset="0"/>
              </a:rPr>
              <a:t>Groover</a:t>
            </a:r>
            <a:r>
              <a:rPr lang="es-EC" dirty="0">
                <a:latin typeface="Arial" panose="020B0604020202020204" pitchFamily="34" charset="0"/>
                <a:ea typeface="Times New Roman" panose="02020603050405020304" pitchFamily="18" charset="0"/>
              </a:rPr>
              <a:t>, 2010)</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067618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Tipos de molinos laminadores</a:t>
            </a:r>
            <a:endParaRPr lang="es-EC" b="1" dirty="0"/>
          </a:p>
        </p:txBody>
      </p:sp>
      <p:sp>
        <p:nvSpPr>
          <p:cNvPr id="3" name="Marcador de contenido 2"/>
          <p:cNvSpPr>
            <a:spLocks noGrp="1"/>
          </p:cNvSpPr>
          <p:nvPr>
            <p:ph idx="1"/>
          </p:nvPr>
        </p:nvSpPr>
        <p:spPr>
          <a:xfrm>
            <a:off x="1484310" y="1752600"/>
            <a:ext cx="3885357" cy="971146"/>
          </a:xfrm>
        </p:spPr>
        <p:txBody>
          <a:bodyPr>
            <a:noAutofit/>
          </a:bodyPr>
          <a:lstStyle/>
          <a:p>
            <a:r>
              <a:rPr lang="es-EC" sz="3200" dirty="0" smtClean="0"/>
              <a:t>Molino tres rodillos</a:t>
            </a:r>
          </a:p>
        </p:txBody>
      </p:sp>
      <p:pic>
        <p:nvPicPr>
          <p:cNvPr id="4" name="Imagen 3"/>
          <p:cNvPicPr/>
          <p:nvPr/>
        </p:nvPicPr>
        <p:blipFill rotWithShape="1">
          <a:blip r:embed="rId2" cstate="email">
            <a:extLst>
              <a:ext uri="{28A0092B-C50C-407E-A947-70E740481C1C}">
                <a14:useLocalDpi xmlns:a14="http://schemas.microsoft.com/office/drawing/2010/main"/>
              </a:ext>
            </a:extLst>
          </a:blip>
          <a:srcRect/>
          <a:stretch/>
        </p:blipFill>
        <p:spPr bwMode="auto">
          <a:xfrm>
            <a:off x="1644396" y="2972407"/>
            <a:ext cx="3375075" cy="3194929"/>
          </a:xfrm>
          <a:prstGeom prst="rect">
            <a:avLst/>
          </a:prstGeom>
          <a:ln>
            <a:noFill/>
          </a:ln>
          <a:extLst>
            <a:ext uri="{53640926-AAD7-44D8-BBD7-CCE9431645EC}">
              <a14:shadowObscured xmlns:a14="http://schemas.microsoft.com/office/drawing/2010/main"/>
            </a:ext>
          </a:extLst>
        </p:spPr>
      </p:pic>
      <p:sp>
        <p:nvSpPr>
          <p:cNvPr id="5" name="Marcador de contenido 2"/>
          <p:cNvSpPr txBox="1">
            <a:spLocks/>
          </p:cNvSpPr>
          <p:nvPr/>
        </p:nvSpPr>
        <p:spPr>
          <a:xfrm>
            <a:off x="6200284" y="1752600"/>
            <a:ext cx="4208312" cy="97114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s-EC" sz="3200" dirty="0" smtClean="0"/>
              <a:t>Molino cuatro rodillos</a:t>
            </a:r>
          </a:p>
        </p:txBody>
      </p:sp>
      <p:pic>
        <p:nvPicPr>
          <p:cNvPr id="7" name="Imagen 6"/>
          <p:cNvPicPr/>
          <p:nvPr/>
        </p:nvPicPr>
        <p:blipFill rotWithShape="1">
          <a:blip r:embed="rId3" cstate="email">
            <a:extLst>
              <a:ext uri="{28A0092B-C50C-407E-A947-70E740481C1C}">
                <a14:useLocalDpi xmlns:a14="http://schemas.microsoft.com/office/drawing/2010/main"/>
              </a:ext>
            </a:extLst>
          </a:blip>
          <a:srcRect/>
          <a:stretch/>
        </p:blipFill>
        <p:spPr bwMode="auto">
          <a:xfrm>
            <a:off x="6493665" y="2972407"/>
            <a:ext cx="3486913" cy="3194929"/>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2215426" y="6167336"/>
            <a:ext cx="1800557"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a:t>
            </a:r>
            <a:r>
              <a:rPr lang="es-EC" dirty="0" err="1">
                <a:latin typeface="Arial" panose="020B0604020202020204" pitchFamily="34" charset="0"/>
                <a:ea typeface="Times New Roman" panose="02020603050405020304" pitchFamily="18" charset="0"/>
              </a:rPr>
              <a:t>Groover</a:t>
            </a:r>
            <a:r>
              <a:rPr lang="es-EC" dirty="0">
                <a:latin typeface="Arial" panose="020B0604020202020204" pitchFamily="34" charset="0"/>
                <a:ea typeface="Times New Roman" panose="02020603050405020304" pitchFamily="18" charset="0"/>
              </a:rPr>
              <a:t>, 2010)</a:t>
            </a:r>
            <a:endParaRPr lang="en-US" dirty="0">
              <a:effectLst/>
              <a:latin typeface="Arial" panose="020B0604020202020204" pitchFamily="34" charset="0"/>
              <a:ea typeface="Times New Roman" panose="02020603050405020304" pitchFamily="18" charset="0"/>
            </a:endParaRPr>
          </a:p>
        </p:txBody>
      </p:sp>
      <p:sp>
        <p:nvSpPr>
          <p:cNvPr id="9" name="Rectángulo 8"/>
          <p:cNvSpPr/>
          <p:nvPr/>
        </p:nvSpPr>
        <p:spPr>
          <a:xfrm>
            <a:off x="7336842" y="6167336"/>
            <a:ext cx="1800557"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a:t>
            </a:r>
            <a:r>
              <a:rPr lang="es-EC" dirty="0" err="1">
                <a:latin typeface="Arial" panose="020B0604020202020204" pitchFamily="34" charset="0"/>
                <a:ea typeface="Times New Roman" panose="02020603050405020304" pitchFamily="18" charset="0"/>
              </a:rPr>
              <a:t>Groover</a:t>
            </a:r>
            <a:r>
              <a:rPr lang="es-EC" dirty="0">
                <a:latin typeface="Arial" panose="020B0604020202020204" pitchFamily="34" charset="0"/>
                <a:ea typeface="Times New Roman" panose="02020603050405020304" pitchFamily="18" charset="0"/>
              </a:rPr>
              <a:t>, 2010)</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783180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Tipos de molinos laminadores</a:t>
            </a:r>
            <a:endParaRPr lang="es-EC" b="1" dirty="0"/>
          </a:p>
        </p:txBody>
      </p:sp>
      <p:sp>
        <p:nvSpPr>
          <p:cNvPr id="3" name="Marcador de contenido 2"/>
          <p:cNvSpPr>
            <a:spLocks noGrp="1"/>
          </p:cNvSpPr>
          <p:nvPr>
            <p:ph idx="1"/>
          </p:nvPr>
        </p:nvSpPr>
        <p:spPr>
          <a:xfrm>
            <a:off x="1484311" y="1752600"/>
            <a:ext cx="3602090" cy="971146"/>
          </a:xfrm>
        </p:spPr>
        <p:txBody>
          <a:bodyPr>
            <a:normAutofit/>
          </a:bodyPr>
          <a:lstStyle/>
          <a:p>
            <a:r>
              <a:rPr lang="es-EC" sz="3200" dirty="0" smtClean="0"/>
              <a:t>Molino en racimo</a:t>
            </a:r>
          </a:p>
        </p:txBody>
      </p:sp>
      <p:sp>
        <p:nvSpPr>
          <p:cNvPr id="5" name="Marcador de contenido 2"/>
          <p:cNvSpPr txBox="1">
            <a:spLocks/>
          </p:cNvSpPr>
          <p:nvPr/>
        </p:nvSpPr>
        <p:spPr>
          <a:xfrm>
            <a:off x="5979537" y="1752600"/>
            <a:ext cx="5523485" cy="97114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s-EC" sz="3200" dirty="0" smtClean="0"/>
              <a:t>Molino de rodillos en tándem</a:t>
            </a:r>
          </a:p>
        </p:txBody>
      </p:sp>
      <p:pic>
        <p:nvPicPr>
          <p:cNvPr id="8" name="Imagen 7"/>
          <p:cNvPicPr/>
          <p:nvPr/>
        </p:nvPicPr>
        <p:blipFill rotWithShape="1">
          <a:blip r:embed="rId2" cstate="email">
            <a:extLst>
              <a:ext uri="{28A0092B-C50C-407E-A947-70E740481C1C}">
                <a14:useLocalDpi xmlns:a14="http://schemas.microsoft.com/office/drawing/2010/main"/>
              </a:ext>
            </a:extLst>
          </a:blip>
          <a:srcRect/>
          <a:stretch/>
        </p:blipFill>
        <p:spPr bwMode="auto">
          <a:xfrm>
            <a:off x="1484310" y="2723746"/>
            <a:ext cx="2815316" cy="3426994"/>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cstate="email">
            <a:extLst>
              <a:ext uri="{28A0092B-C50C-407E-A947-70E740481C1C}">
                <a14:useLocalDpi xmlns:a14="http://schemas.microsoft.com/office/drawing/2010/main"/>
              </a:ext>
            </a:extLst>
          </a:blip>
          <a:srcRect/>
          <a:stretch/>
        </p:blipFill>
        <p:spPr bwMode="auto">
          <a:xfrm>
            <a:off x="5979537" y="3607739"/>
            <a:ext cx="5523486" cy="1800840"/>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1822527" y="6150740"/>
            <a:ext cx="1800557"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a:t>
            </a:r>
            <a:r>
              <a:rPr lang="es-EC" dirty="0" err="1">
                <a:latin typeface="Arial" panose="020B0604020202020204" pitchFamily="34" charset="0"/>
                <a:ea typeface="Times New Roman" panose="02020603050405020304" pitchFamily="18" charset="0"/>
              </a:rPr>
              <a:t>Groover</a:t>
            </a:r>
            <a:r>
              <a:rPr lang="es-EC" dirty="0">
                <a:latin typeface="Arial" panose="020B0604020202020204" pitchFamily="34" charset="0"/>
                <a:ea typeface="Times New Roman" panose="02020603050405020304" pitchFamily="18" charset="0"/>
              </a:rPr>
              <a:t>, 2010)</a:t>
            </a:r>
            <a:endParaRPr lang="en-US" dirty="0">
              <a:effectLst/>
              <a:latin typeface="Arial" panose="020B0604020202020204" pitchFamily="34" charset="0"/>
              <a:ea typeface="Times New Roman" panose="02020603050405020304" pitchFamily="18" charset="0"/>
            </a:endParaRPr>
          </a:p>
        </p:txBody>
      </p:sp>
      <p:sp>
        <p:nvSpPr>
          <p:cNvPr id="10" name="Rectángulo 9"/>
          <p:cNvSpPr/>
          <p:nvPr/>
        </p:nvSpPr>
        <p:spPr>
          <a:xfrm>
            <a:off x="7841001" y="5408579"/>
            <a:ext cx="1800557"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a:t>
            </a:r>
            <a:r>
              <a:rPr lang="es-EC" dirty="0" err="1">
                <a:latin typeface="Arial" panose="020B0604020202020204" pitchFamily="34" charset="0"/>
                <a:ea typeface="Times New Roman" panose="02020603050405020304" pitchFamily="18" charset="0"/>
              </a:rPr>
              <a:t>Groover</a:t>
            </a:r>
            <a:r>
              <a:rPr lang="es-EC" dirty="0">
                <a:latin typeface="Arial" panose="020B0604020202020204" pitchFamily="34" charset="0"/>
                <a:ea typeface="Times New Roman" panose="02020603050405020304" pitchFamily="18" charset="0"/>
              </a:rPr>
              <a:t>, 2010)</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585951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Mecanismos de transformación de movimiento rotacional a lineal</a:t>
            </a:r>
            <a:endParaRPr lang="es-EC" b="1" dirty="0"/>
          </a:p>
        </p:txBody>
      </p:sp>
      <p:sp>
        <p:nvSpPr>
          <p:cNvPr id="3" name="Marcador de contenido 2"/>
          <p:cNvSpPr>
            <a:spLocks noGrp="1"/>
          </p:cNvSpPr>
          <p:nvPr>
            <p:ph idx="1"/>
          </p:nvPr>
        </p:nvSpPr>
        <p:spPr/>
        <p:txBody>
          <a:bodyPr>
            <a:normAutofit/>
          </a:bodyPr>
          <a:lstStyle/>
          <a:p>
            <a:pPr algn="just"/>
            <a:r>
              <a:rPr lang="es-EC" sz="3200" dirty="0" smtClean="0"/>
              <a:t>El elemento de entrada tendrá un movimiento circular, mientras tanto que el elemento de salida tendrá un movimiento lineal.</a:t>
            </a:r>
            <a:endParaRPr lang="es-EC" sz="3200" dirty="0"/>
          </a:p>
        </p:txBody>
      </p:sp>
    </p:spTree>
    <p:extLst>
      <p:ext uri="{BB962C8B-B14F-4D97-AF65-F5344CB8AC3E}">
        <p14:creationId xmlns:p14="http://schemas.microsoft.com/office/powerpoint/2010/main" val="2991613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Mecanismo de leva</a:t>
            </a:r>
            <a:endParaRPr lang="es-EC" b="1" dirty="0"/>
          </a:p>
        </p:txBody>
      </p:sp>
      <p:sp>
        <p:nvSpPr>
          <p:cNvPr id="3" name="Marcador de contenido 2"/>
          <p:cNvSpPr>
            <a:spLocks noGrp="1"/>
          </p:cNvSpPr>
          <p:nvPr>
            <p:ph idx="1"/>
          </p:nvPr>
        </p:nvSpPr>
        <p:spPr>
          <a:xfrm>
            <a:off x="1484309" y="1645038"/>
            <a:ext cx="4897036" cy="4745874"/>
          </a:xfrm>
        </p:spPr>
        <p:txBody>
          <a:bodyPr/>
          <a:lstStyle/>
          <a:p>
            <a:pPr algn="just"/>
            <a:r>
              <a:rPr lang="es-EC" sz="3200" dirty="0" smtClean="0"/>
              <a:t>Es un elemento mecánico programable que impulsa un componente aparejado en movimiento lineal, al cual se lo conoce como seguidor.</a:t>
            </a:r>
            <a:endParaRPr lang="es-EC" sz="3200" dirty="0"/>
          </a:p>
        </p:txBody>
      </p:sp>
      <p:pic>
        <p:nvPicPr>
          <p:cNvPr id="4" name="Imagen 3"/>
          <p:cNvPicPr/>
          <p:nvPr/>
        </p:nvPicPr>
        <p:blipFill rotWithShape="1">
          <a:blip r:embed="rId2" cstate="print">
            <a:extLst>
              <a:ext uri="{28A0092B-C50C-407E-A947-70E740481C1C}">
                <a14:useLocalDpi xmlns:a14="http://schemas.microsoft.com/office/drawing/2010/main"/>
              </a:ext>
            </a:extLst>
          </a:blip>
          <a:srcRect/>
          <a:stretch/>
        </p:blipFill>
        <p:spPr bwMode="auto">
          <a:xfrm>
            <a:off x="6955495" y="2441833"/>
            <a:ext cx="4017303" cy="2766614"/>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8320381" y="5208447"/>
            <a:ext cx="1287532"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cs typeface="Times New Roman" panose="02020603050405020304" pitchFamily="18" charset="0"/>
              </a:rPr>
              <a:t>(Kalipedia)</a:t>
            </a:r>
            <a:endParaRPr lang="es-EC" dirty="0"/>
          </a:p>
        </p:txBody>
      </p:sp>
    </p:spTree>
    <p:extLst>
      <p:ext uri="{BB962C8B-B14F-4D97-AF65-F5344CB8AC3E}">
        <p14:creationId xmlns:p14="http://schemas.microsoft.com/office/powerpoint/2010/main" val="1712212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1</a:t>
            </a:r>
            <a:endParaRPr lang="es-EC" b="1" dirty="0"/>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Justificación e Importancia</a:t>
            </a:r>
          </a:p>
          <a:p>
            <a:r>
              <a:rPr lang="es-EC" sz="3200" dirty="0" smtClean="0"/>
              <a:t>Alcance</a:t>
            </a:r>
          </a:p>
          <a:p>
            <a:r>
              <a:rPr lang="es-EC" sz="3200" dirty="0" smtClean="0"/>
              <a:t>Objetivos</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765705"/>
            <a:ext cx="2428875" cy="1228725"/>
          </a:xfrm>
          <a:prstGeom prst="rect">
            <a:avLst/>
          </a:prstGeom>
        </p:spPr>
      </p:pic>
    </p:spTree>
    <p:extLst>
      <p:ext uri="{BB962C8B-B14F-4D97-AF65-F5344CB8AC3E}">
        <p14:creationId xmlns:p14="http://schemas.microsoft.com/office/powerpoint/2010/main" val="2050838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Excéntrica</a:t>
            </a:r>
            <a:endParaRPr lang="es-EC" b="1" dirty="0"/>
          </a:p>
        </p:txBody>
      </p:sp>
      <p:sp>
        <p:nvSpPr>
          <p:cNvPr id="3" name="Marcador de contenido 2"/>
          <p:cNvSpPr>
            <a:spLocks noGrp="1"/>
          </p:cNvSpPr>
          <p:nvPr>
            <p:ph idx="1"/>
          </p:nvPr>
        </p:nvSpPr>
        <p:spPr>
          <a:xfrm>
            <a:off x="1484310" y="1519136"/>
            <a:ext cx="4721938" cy="4651442"/>
          </a:xfrm>
        </p:spPr>
        <p:txBody>
          <a:bodyPr>
            <a:normAutofit/>
          </a:bodyPr>
          <a:lstStyle/>
          <a:p>
            <a:pPr algn="just"/>
            <a:r>
              <a:rPr lang="es-EC" sz="3200" dirty="0" smtClean="0"/>
              <a:t>Es un mecanismo que consiste en una rueda circular cuyo eje de giro no coincide con el centro de la circunferencia.</a:t>
            </a:r>
            <a:endParaRPr lang="es-EC" sz="3200" dirty="0"/>
          </a:p>
        </p:txBody>
      </p:sp>
      <p:pic>
        <p:nvPicPr>
          <p:cNvPr id="4" name="Imagen 3"/>
          <p:cNvPicPr/>
          <p:nvPr/>
        </p:nvPicPr>
        <p:blipFill rotWithShape="1">
          <a:blip r:embed="rId2" cstate="print">
            <a:extLst>
              <a:ext uri="{28A0092B-C50C-407E-A947-70E740481C1C}">
                <a14:useLocalDpi xmlns:a14="http://schemas.microsoft.com/office/drawing/2010/main"/>
              </a:ext>
            </a:extLst>
          </a:blip>
          <a:srcRect/>
          <a:stretch/>
        </p:blipFill>
        <p:spPr bwMode="auto">
          <a:xfrm>
            <a:off x="7137430" y="1935397"/>
            <a:ext cx="3952101" cy="2846153"/>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8469715" y="4964348"/>
            <a:ext cx="1287532"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(Kalipedia)</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452643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Tornillo de </a:t>
            </a:r>
            <a:r>
              <a:rPr lang="es-EC" b="1" dirty="0"/>
              <a:t>p</a:t>
            </a:r>
            <a:r>
              <a:rPr lang="es-EC" b="1" dirty="0" smtClean="0"/>
              <a:t>otencia</a:t>
            </a:r>
            <a:endParaRPr lang="es-EC" b="1" dirty="0"/>
          </a:p>
        </p:txBody>
      </p:sp>
      <p:sp>
        <p:nvSpPr>
          <p:cNvPr id="3" name="Marcador de contenido 2"/>
          <p:cNvSpPr>
            <a:spLocks noGrp="1"/>
          </p:cNvSpPr>
          <p:nvPr>
            <p:ph idx="1"/>
          </p:nvPr>
        </p:nvSpPr>
        <p:spPr>
          <a:xfrm>
            <a:off x="1484310" y="1752599"/>
            <a:ext cx="4994311" cy="4726022"/>
          </a:xfrm>
        </p:spPr>
        <p:txBody>
          <a:bodyPr>
            <a:normAutofit/>
          </a:bodyPr>
          <a:lstStyle/>
          <a:p>
            <a:pPr algn="just"/>
            <a:r>
              <a:rPr lang="es-EC" sz="3200" dirty="0" smtClean="0"/>
              <a:t>Son conocidos como tornillos de avance, su principal característica es la gran ventaja mecánica que se puede obtener, por lo que puede elevar o descender grandes cargas.</a:t>
            </a:r>
            <a:endParaRPr lang="es-EC" sz="3200" dirty="0"/>
          </a:p>
        </p:txBody>
      </p:sp>
      <p:pic>
        <p:nvPicPr>
          <p:cNvPr id="5" name="Imagen 4"/>
          <p:cNvPicPr/>
          <p:nvPr/>
        </p:nvPicPr>
        <p:blipFill rotWithShape="1">
          <a:blip r:embed="rId2"/>
          <a:srcRect l="56380" t="20045" r="34090" b="43813"/>
          <a:stretch/>
        </p:blipFill>
        <p:spPr bwMode="auto">
          <a:xfrm>
            <a:off x="8549599" y="2521950"/>
            <a:ext cx="1975727" cy="3081182"/>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8709895" y="5603132"/>
            <a:ext cx="1655133"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cs typeface="Times New Roman" panose="02020603050405020304" pitchFamily="18" charset="0"/>
              </a:rPr>
              <a:t>(Norton, 2011)</a:t>
            </a:r>
            <a:endParaRPr lang="es-EC" dirty="0"/>
          </a:p>
        </p:txBody>
      </p:sp>
    </p:spTree>
    <p:extLst>
      <p:ext uri="{BB962C8B-B14F-4D97-AF65-F5344CB8AC3E}">
        <p14:creationId xmlns:p14="http://schemas.microsoft.com/office/powerpoint/2010/main" val="2043460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43774"/>
            <a:ext cx="10018713" cy="1752599"/>
          </a:xfrm>
        </p:spPr>
        <p:txBody>
          <a:bodyPr/>
          <a:lstStyle/>
          <a:p>
            <a:r>
              <a:rPr lang="es-EC" b="1" dirty="0" smtClean="0"/>
              <a:t>Engranes cónicos</a:t>
            </a:r>
            <a:endParaRPr lang="es-EC" b="1" dirty="0"/>
          </a:p>
        </p:txBody>
      </p:sp>
      <p:sp>
        <p:nvSpPr>
          <p:cNvPr id="3" name="Marcador de contenido 2"/>
          <p:cNvSpPr>
            <a:spLocks noGrp="1"/>
          </p:cNvSpPr>
          <p:nvPr>
            <p:ph idx="1"/>
          </p:nvPr>
        </p:nvSpPr>
        <p:spPr>
          <a:xfrm>
            <a:off x="1484308" y="1981198"/>
            <a:ext cx="4840291" cy="4049487"/>
          </a:xfrm>
        </p:spPr>
        <p:txBody>
          <a:bodyPr>
            <a:normAutofit/>
          </a:bodyPr>
          <a:lstStyle/>
          <a:p>
            <a:pPr algn="just"/>
            <a:r>
              <a:rPr lang="es-EC" sz="3200" dirty="0" smtClean="0"/>
              <a:t>Son elaborados sobre conos coincidentes. Los ejes de este tipo de engranes no son paralelos y se intersecan.</a:t>
            </a:r>
            <a:endParaRPr lang="es-EC" sz="3200" dirty="0"/>
          </a:p>
        </p:txBody>
      </p:sp>
      <p:pic>
        <p:nvPicPr>
          <p:cNvPr id="4" name="Imagen 3"/>
          <p:cNvPicPr/>
          <p:nvPr/>
        </p:nvPicPr>
        <p:blipFill rotWithShape="1">
          <a:blip r:embed="rId2"/>
          <a:srcRect l="60290" t="33057" r="24888" b="39603"/>
          <a:stretch/>
        </p:blipFill>
        <p:spPr bwMode="auto">
          <a:xfrm>
            <a:off x="7469383" y="2255635"/>
            <a:ext cx="3198618" cy="3306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5228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Teoría del contacto</a:t>
            </a:r>
            <a:endParaRPr lang="es-EC" b="1" dirty="0"/>
          </a:p>
        </p:txBody>
      </p:sp>
      <p:sp>
        <p:nvSpPr>
          <p:cNvPr id="3" name="Marcador de contenido 2"/>
          <p:cNvSpPr>
            <a:spLocks noGrp="1"/>
          </p:cNvSpPr>
          <p:nvPr>
            <p:ph idx="1"/>
          </p:nvPr>
        </p:nvSpPr>
        <p:spPr>
          <a:xfrm>
            <a:off x="1484310" y="876299"/>
            <a:ext cx="10018713" cy="2308698"/>
          </a:xfrm>
        </p:spPr>
        <p:txBody>
          <a:bodyPr>
            <a:normAutofit/>
          </a:bodyPr>
          <a:lstStyle/>
          <a:p>
            <a:r>
              <a:rPr lang="es-EC" sz="3200" dirty="0"/>
              <a:t>E</a:t>
            </a:r>
            <a:r>
              <a:rPr lang="es-EC" sz="3200" dirty="0" smtClean="0"/>
              <a:t>studia </a:t>
            </a:r>
            <a:r>
              <a:rPr lang="es-EC" sz="3200" dirty="0"/>
              <a:t>fenómenos macroscópicos resultantes de la interacción entre superficies de sólidos en </a:t>
            </a:r>
            <a:r>
              <a:rPr lang="es-EC" sz="3200" dirty="0" smtClean="0"/>
              <a:t>contacto.</a:t>
            </a:r>
            <a:endParaRPr lang="es-EC" sz="3200" dirty="0"/>
          </a:p>
        </p:txBody>
      </p:sp>
      <p:graphicFrame>
        <p:nvGraphicFramePr>
          <p:cNvPr id="4" name="Diagrama 3"/>
          <p:cNvGraphicFramePr/>
          <p:nvPr>
            <p:extLst>
              <p:ext uri="{D42A27DB-BD31-4B8C-83A1-F6EECF244321}">
                <p14:modId xmlns:p14="http://schemas.microsoft.com/office/powerpoint/2010/main" val="3660840371"/>
              </p:ext>
            </p:extLst>
          </p:nvPr>
        </p:nvGraphicFramePr>
        <p:xfrm>
          <a:off x="3835540" y="3184997"/>
          <a:ext cx="5316251" cy="2701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282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Teoría de Kalker</a:t>
            </a:r>
            <a:endParaRPr lang="es-EC" b="1" dirty="0"/>
          </a:p>
        </p:txBody>
      </p:sp>
      <p:pic>
        <p:nvPicPr>
          <p:cNvPr id="4" name="Marcador de contenido 3"/>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702824" y="1653703"/>
            <a:ext cx="7581680" cy="4369519"/>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5676774" y="6023222"/>
            <a:ext cx="163378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cs typeface="Times New Roman" panose="02020603050405020304" pitchFamily="18" charset="0"/>
              </a:rPr>
              <a:t>(Jiménez J.M)</a:t>
            </a:r>
            <a:endParaRPr lang="es-EC" dirty="0"/>
          </a:p>
        </p:txBody>
      </p:sp>
    </p:spTree>
    <p:extLst>
      <p:ext uri="{BB962C8B-B14F-4D97-AF65-F5344CB8AC3E}">
        <p14:creationId xmlns:p14="http://schemas.microsoft.com/office/powerpoint/2010/main" val="1329949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Desgaste en los materiales</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05323184"/>
              </p:ext>
            </p:extLst>
          </p:nvPr>
        </p:nvGraphicFramePr>
        <p:xfrm>
          <a:off x="1484313" y="1519238"/>
          <a:ext cx="10018710" cy="5192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1511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Servomotores industriales</a:t>
            </a:r>
            <a:endParaRPr lang="es-EC" b="1" dirty="0"/>
          </a:p>
        </p:txBody>
      </p:sp>
      <p:sp>
        <p:nvSpPr>
          <p:cNvPr id="3" name="Marcador de contenido 2"/>
          <p:cNvSpPr>
            <a:spLocks noGrp="1"/>
          </p:cNvSpPr>
          <p:nvPr>
            <p:ph idx="1"/>
          </p:nvPr>
        </p:nvSpPr>
        <p:spPr>
          <a:xfrm>
            <a:off x="1206231" y="1128409"/>
            <a:ext cx="5583676" cy="5428034"/>
          </a:xfrm>
        </p:spPr>
        <p:txBody>
          <a:bodyPr>
            <a:normAutofit/>
          </a:bodyPr>
          <a:lstStyle/>
          <a:p>
            <a:pPr algn="just"/>
            <a:r>
              <a:rPr lang="es-EC" sz="3200" dirty="0" smtClean="0"/>
              <a:t>Se los utiliza donde sea requerida una elevada dinámica, control de par y precisión de velocidad y posicionamiento.</a:t>
            </a:r>
          </a:p>
          <a:p>
            <a:pPr algn="just"/>
            <a:r>
              <a:rPr lang="es-EC" sz="3200" dirty="0" smtClean="0"/>
              <a:t>Los servomotores son usados con retroalimentación para así cerrar el lazo de control.</a:t>
            </a:r>
            <a:endParaRPr lang="es-EC" sz="3200" dirty="0"/>
          </a:p>
        </p:txBody>
      </p:sp>
      <p:pic>
        <p:nvPicPr>
          <p:cNvPr id="4" name="Imagen 3"/>
          <p:cNvPicPr/>
          <p:nvPr/>
        </p:nvPicPr>
        <p:blipFill rotWithShape="1">
          <a:blip r:embed="rId2" cstate="email">
            <a:extLst>
              <a:ext uri="{28A0092B-C50C-407E-A947-70E740481C1C}">
                <a14:useLocalDpi xmlns:a14="http://schemas.microsoft.com/office/drawing/2010/main"/>
              </a:ext>
            </a:extLst>
          </a:blip>
          <a:srcRect/>
          <a:stretch/>
        </p:blipFill>
        <p:spPr bwMode="auto">
          <a:xfrm>
            <a:off x="7349699" y="2172927"/>
            <a:ext cx="4012207" cy="3508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256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Controlador Lógico Programable (PLC)</a:t>
            </a:r>
            <a:endParaRPr lang="es-EC" b="1" dirty="0"/>
          </a:p>
        </p:txBody>
      </p:sp>
      <p:sp>
        <p:nvSpPr>
          <p:cNvPr id="3" name="Marcador de contenido 2"/>
          <p:cNvSpPr>
            <a:spLocks noGrp="1"/>
          </p:cNvSpPr>
          <p:nvPr>
            <p:ph idx="1"/>
          </p:nvPr>
        </p:nvSpPr>
        <p:spPr/>
        <p:txBody>
          <a:bodyPr>
            <a:normAutofit/>
          </a:bodyPr>
          <a:lstStyle/>
          <a:p>
            <a:pPr algn="just"/>
            <a:r>
              <a:rPr lang="es-EC" sz="3200" dirty="0" smtClean="0"/>
              <a:t>Es un dispositivo electrónico que es programado por el usuario y destinado para gobernar máquinas y o procesos. </a:t>
            </a:r>
            <a:endParaRPr lang="es-EC" sz="3200" dirty="0"/>
          </a:p>
        </p:txBody>
      </p:sp>
    </p:spTree>
    <p:extLst>
      <p:ext uri="{BB962C8B-B14F-4D97-AF65-F5344CB8AC3E}">
        <p14:creationId xmlns:p14="http://schemas.microsoft.com/office/powerpoint/2010/main" val="4001607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Controlador ON-OFF</a:t>
            </a:r>
            <a:endParaRPr lang="es-EC" b="1" dirty="0"/>
          </a:p>
        </p:txBody>
      </p:sp>
      <p:sp>
        <p:nvSpPr>
          <p:cNvPr id="3" name="Marcador de contenido 2"/>
          <p:cNvSpPr>
            <a:spLocks noGrp="1"/>
          </p:cNvSpPr>
          <p:nvPr>
            <p:ph idx="1"/>
          </p:nvPr>
        </p:nvSpPr>
        <p:spPr>
          <a:xfrm>
            <a:off x="1484310" y="1752599"/>
            <a:ext cx="10018713" cy="4628746"/>
          </a:xfrm>
        </p:spPr>
        <p:txBody>
          <a:bodyPr>
            <a:normAutofit/>
          </a:bodyPr>
          <a:lstStyle/>
          <a:p>
            <a:pPr algn="just"/>
            <a:r>
              <a:rPr lang="es-EC" sz="3200" dirty="0" smtClean="0"/>
              <a:t>Este tipo de controlador solo puede variar entre dos valores determinados, por lo cual este controlador no puede producir un valor exacto</a:t>
            </a:r>
            <a:endParaRPr lang="es-EC" sz="3200" dirty="0"/>
          </a:p>
        </p:txBody>
      </p:sp>
    </p:spTree>
    <p:extLst>
      <p:ext uri="{BB962C8B-B14F-4D97-AF65-F5344CB8AC3E}">
        <p14:creationId xmlns:p14="http://schemas.microsoft.com/office/powerpoint/2010/main" val="2641381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Sensores LVDT</a:t>
            </a:r>
            <a:endParaRPr lang="es-EC" b="1" dirty="0"/>
          </a:p>
        </p:txBody>
      </p:sp>
      <p:sp>
        <p:nvSpPr>
          <p:cNvPr id="3" name="Marcador de contenido 2"/>
          <p:cNvSpPr>
            <a:spLocks noGrp="1"/>
          </p:cNvSpPr>
          <p:nvPr>
            <p:ph idx="1"/>
          </p:nvPr>
        </p:nvSpPr>
        <p:spPr>
          <a:xfrm>
            <a:off x="1484310" y="2042809"/>
            <a:ext cx="4481061" cy="3683077"/>
          </a:xfrm>
        </p:spPr>
        <p:txBody>
          <a:bodyPr>
            <a:normAutofit/>
          </a:bodyPr>
          <a:lstStyle/>
          <a:p>
            <a:pPr algn="just"/>
            <a:r>
              <a:rPr lang="es-EC" sz="3200" dirty="0" smtClean="0"/>
              <a:t>Son sensores de tipo inductivo que basan su funcionamiento en el movimiento de núcleos.</a:t>
            </a:r>
            <a:endParaRPr lang="es-EC" sz="3200" dirty="0"/>
          </a:p>
        </p:txBody>
      </p:sp>
      <p:pic>
        <p:nvPicPr>
          <p:cNvPr id="4" name="Imagen 3"/>
          <p:cNvPicPr>
            <a:picLocks noChangeAspect="1"/>
          </p:cNvPicPr>
          <p:nvPr/>
        </p:nvPicPr>
        <p:blipFill rotWithShape="1">
          <a:blip r:embed="rId2"/>
          <a:srcRect l="17189" t="38825" r="50415" b="23918"/>
          <a:stretch/>
        </p:blipFill>
        <p:spPr>
          <a:xfrm>
            <a:off x="6477000" y="2216981"/>
            <a:ext cx="4937206" cy="3193763"/>
          </a:xfrm>
          <a:prstGeom prst="rect">
            <a:avLst/>
          </a:prstGeom>
        </p:spPr>
      </p:pic>
    </p:spTree>
    <p:extLst>
      <p:ext uri="{BB962C8B-B14F-4D97-AF65-F5344CB8AC3E}">
        <p14:creationId xmlns:p14="http://schemas.microsoft.com/office/powerpoint/2010/main" val="4268418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092" y="-85381"/>
            <a:ext cx="10018713" cy="1752599"/>
          </a:xfrm>
        </p:spPr>
        <p:txBody>
          <a:bodyPr>
            <a:normAutofit/>
          </a:bodyPr>
          <a:lstStyle/>
          <a:p>
            <a:r>
              <a:rPr lang="es-EC" sz="4800" b="1" dirty="0" smtClean="0"/>
              <a:t>Justificación e Importancia</a:t>
            </a:r>
            <a:endParaRPr lang="es-EC" sz="4800" b="1" dirty="0"/>
          </a:p>
        </p:txBody>
      </p:sp>
      <p:sp>
        <p:nvSpPr>
          <p:cNvPr id="3" name="Marcador de contenido 2"/>
          <p:cNvSpPr>
            <a:spLocks noGrp="1"/>
          </p:cNvSpPr>
          <p:nvPr>
            <p:ph idx="1"/>
          </p:nvPr>
        </p:nvSpPr>
        <p:spPr>
          <a:xfrm>
            <a:off x="1341091" y="2116155"/>
            <a:ext cx="10018713" cy="3124201"/>
          </a:xfrm>
        </p:spPr>
        <p:txBody>
          <a:bodyPr>
            <a:noAutofit/>
          </a:bodyPr>
          <a:lstStyle/>
          <a:p>
            <a:pPr algn="just"/>
            <a:r>
              <a:rPr lang="es-EC" sz="3200" dirty="0"/>
              <a:t> El proyecto fue desarrollado con el fin de satisfacer las necesidades de automatización y control de la línea de laminación asfáltica, en lo que se refiere a la regulación del espesor de la </a:t>
            </a:r>
            <a:r>
              <a:rPr lang="es-EC" sz="3200" dirty="0" smtClean="0"/>
              <a:t>misma.</a:t>
            </a:r>
          </a:p>
          <a:p>
            <a:pPr algn="just"/>
            <a:endParaRPr lang="es-EC" sz="3200" dirty="0"/>
          </a:p>
          <a:p>
            <a:pPr algn="just"/>
            <a:r>
              <a:rPr lang="es-EC" sz="3200" dirty="0"/>
              <a:t>La importancia de este </a:t>
            </a:r>
            <a:r>
              <a:rPr lang="es-EC" sz="3200" dirty="0" smtClean="0"/>
              <a:t>proyecto </a:t>
            </a:r>
            <a:r>
              <a:rPr lang="es-EC" sz="3200" dirty="0"/>
              <a:t>en la empresa se enfoca en temas de calidad y productividad. </a:t>
            </a:r>
            <a:endParaRPr lang="en-US" sz="3200" dirty="0"/>
          </a:p>
        </p:txBody>
      </p:sp>
    </p:spTree>
    <p:extLst>
      <p:ext uri="{BB962C8B-B14F-4D97-AF65-F5344CB8AC3E}">
        <p14:creationId xmlns:p14="http://schemas.microsoft.com/office/powerpoint/2010/main" val="2583084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Sensores distancia laser</a:t>
            </a:r>
            <a:endParaRPr lang="es-EC" b="1" dirty="0"/>
          </a:p>
        </p:txBody>
      </p:sp>
      <p:sp>
        <p:nvSpPr>
          <p:cNvPr id="3" name="Marcador de contenido 2"/>
          <p:cNvSpPr>
            <a:spLocks noGrp="1"/>
          </p:cNvSpPr>
          <p:nvPr>
            <p:ph idx="1"/>
          </p:nvPr>
        </p:nvSpPr>
        <p:spPr>
          <a:xfrm>
            <a:off x="1484310" y="1752599"/>
            <a:ext cx="4949147" cy="4726022"/>
          </a:xfrm>
        </p:spPr>
        <p:txBody>
          <a:bodyPr>
            <a:normAutofit/>
          </a:bodyPr>
          <a:lstStyle/>
          <a:p>
            <a:pPr algn="just"/>
            <a:r>
              <a:rPr lang="es-EC" sz="3200" dirty="0" smtClean="0"/>
              <a:t>Su funcionamiento se basa en la medición del tiempo que tarde un pulso de luz en reflejarse.</a:t>
            </a:r>
            <a:endParaRPr lang="es-EC" sz="3200" dirty="0"/>
          </a:p>
        </p:txBody>
      </p:sp>
      <p:pic>
        <p:nvPicPr>
          <p:cNvPr id="4" name="Imagen 3"/>
          <p:cNvPicPr>
            <a:picLocks noChangeAspect="1"/>
          </p:cNvPicPr>
          <p:nvPr/>
        </p:nvPicPr>
        <p:blipFill rotWithShape="1">
          <a:blip r:embed="rId2"/>
          <a:srcRect l="1439" t="43431" r="81732" b="38063"/>
          <a:stretch/>
        </p:blipFill>
        <p:spPr>
          <a:xfrm>
            <a:off x="7055535" y="3050919"/>
            <a:ext cx="3743093" cy="2315216"/>
          </a:xfrm>
          <a:prstGeom prst="rect">
            <a:avLst/>
          </a:prstGeom>
        </p:spPr>
      </p:pic>
    </p:spTree>
    <p:extLst>
      <p:ext uri="{BB962C8B-B14F-4D97-AF65-F5344CB8AC3E}">
        <p14:creationId xmlns:p14="http://schemas.microsoft.com/office/powerpoint/2010/main" val="31079068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a:t>
            </a:r>
            <a:r>
              <a:rPr lang="es-EC" b="1" dirty="0"/>
              <a:t>3</a:t>
            </a:r>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Diseño y simulación del sistema</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765705"/>
            <a:ext cx="2428875" cy="1228725"/>
          </a:xfrm>
          <a:prstGeom prst="rect">
            <a:avLst/>
          </a:prstGeom>
        </p:spPr>
      </p:pic>
    </p:spTree>
    <p:extLst>
      <p:ext uri="{BB962C8B-B14F-4D97-AF65-F5344CB8AC3E}">
        <p14:creationId xmlns:p14="http://schemas.microsoft.com/office/powerpoint/2010/main" val="3418503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Selección del material para el sistema de medición</a:t>
            </a:r>
            <a:endParaRPr lang="es-EC" b="1" dirty="0"/>
          </a:p>
        </p:txBody>
      </p:sp>
      <p:sp>
        <p:nvSpPr>
          <p:cNvPr id="3" name="Marcador de contenido 2"/>
          <p:cNvSpPr>
            <a:spLocks noGrp="1"/>
          </p:cNvSpPr>
          <p:nvPr>
            <p:ph idx="1"/>
          </p:nvPr>
        </p:nvSpPr>
        <p:spPr>
          <a:xfrm>
            <a:off x="1659408" y="2276272"/>
            <a:ext cx="10018713" cy="4396902"/>
          </a:xfrm>
        </p:spPr>
        <p:txBody>
          <a:bodyPr>
            <a:normAutofit fontScale="92500" lnSpcReduction="20000"/>
          </a:bodyPr>
          <a:lstStyle/>
          <a:p>
            <a:pPr algn="just"/>
            <a:r>
              <a:rPr lang="es-EC" sz="3500" dirty="0" smtClean="0"/>
              <a:t>Los factores que se tomaron en cuenta para la fabricación del sistema de medición son las siguientes:</a:t>
            </a:r>
          </a:p>
          <a:p>
            <a:pPr marL="0" indent="0" algn="just">
              <a:buNone/>
            </a:pPr>
            <a:endParaRPr lang="es-EC" sz="3500" dirty="0" smtClean="0"/>
          </a:p>
          <a:p>
            <a:pPr lvl="1" algn="just">
              <a:buFont typeface="Courier New" panose="02070309020205020404" pitchFamily="49" charset="0"/>
              <a:buChar char="o"/>
            </a:pPr>
            <a:r>
              <a:rPr lang="es-EC" sz="3500" dirty="0"/>
              <a:t> </a:t>
            </a:r>
            <a:r>
              <a:rPr lang="es-EC" sz="3500" dirty="0" smtClean="0"/>
              <a:t>Peso del sistema</a:t>
            </a:r>
          </a:p>
          <a:p>
            <a:pPr lvl="1" algn="just">
              <a:buFont typeface="Courier New" panose="02070309020205020404" pitchFamily="49" charset="0"/>
              <a:buChar char="o"/>
            </a:pPr>
            <a:r>
              <a:rPr lang="es-EC" sz="3500" dirty="0" smtClean="0"/>
              <a:t>Desgaste en seco del sistema</a:t>
            </a:r>
          </a:p>
          <a:p>
            <a:pPr marL="457200" lvl="1" indent="0" algn="just">
              <a:buNone/>
            </a:pPr>
            <a:endParaRPr lang="es-EC" sz="3500" dirty="0" smtClean="0"/>
          </a:p>
          <a:p>
            <a:pPr algn="just">
              <a:buFont typeface="Arial" panose="020B0604020202020204" pitchFamily="34" charset="0"/>
              <a:buChar char="•"/>
            </a:pPr>
            <a:r>
              <a:rPr lang="es-EC" sz="3500" dirty="0" smtClean="0"/>
              <a:t>Tomando en cuenta estos parámetros se escogió trabajar con materiales plásticos.</a:t>
            </a:r>
            <a:endParaRPr lang="es-EC" sz="3500" dirty="0"/>
          </a:p>
          <a:p>
            <a:pPr algn="just">
              <a:buFont typeface="Arial" panose="020B0604020202020204" pitchFamily="34" charset="0"/>
              <a:buChar char="•"/>
            </a:pPr>
            <a:endParaRPr lang="es-EC" sz="3600" dirty="0" smtClean="0"/>
          </a:p>
        </p:txBody>
      </p:sp>
    </p:spTree>
    <p:extLst>
      <p:ext uri="{BB962C8B-B14F-4D97-AF65-F5344CB8AC3E}">
        <p14:creationId xmlns:p14="http://schemas.microsoft.com/office/powerpoint/2010/main" val="3961757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Selección del material para el sistema de medición</a:t>
            </a:r>
            <a:endParaRPr lang="es-EC" dirty="0"/>
          </a:p>
        </p:txBody>
      </p:sp>
      <p:sp>
        <p:nvSpPr>
          <p:cNvPr id="3" name="Marcador de contenido 2"/>
          <p:cNvSpPr>
            <a:spLocks noGrp="1"/>
          </p:cNvSpPr>
          <p:nvPr>
            <p:ph idx="1"/>
          </p:nvPr>
        </p:nvSpPr>
        <p:spPr>
          <a:xfrm>
            <a:off x="1698318" y="1577502"/>
            <a:ext cx="10018713" cy="4891392"/>
          </a:xfrm>
        </p:spPr>
        <p:txBody>
          <a:bodyPr>
            <a:noAutofit/>
          </a:bodyPr>
          <a:lstStyle/>
          <a:p>
            <a:pPr algn="just"/>
            <a:r>
              <a:rPr lang="es-EC" sz="3200" dirty="0" smtClean="0"/>
              <a:t>Para la elección del material se trabajo con el “Estudio del desgaste por deslizamiento en seco de algunos plásticos” por (Giraldo &amp; Veléz,2002). En el cual se analizaron 3 materiales plásticos los cuales fueron.</a:t>
            </a:r>
          </a:p>
          <a:p>
            <a:pPr algn="just"/>
            <a:endParaRPr lang="es-EC" sz="3200" dirty="0"/>
          </a:p>
          <a:p>
            <a:pPr lvl="1" algn="just">
              <a:buFont typeface="Courier New" panose="02070309020205020404" pitchFamily="49" charset="0"/>
              <a:buChar char="o"/>
            </a:pPr>
            <a:r>
              <a:rPr lang="es-EC" sz="3200" dirty="0" smtClean="0"/>
              <a:t> Polietileno de alta densidad (HDPE)</a:t>
            </a:r>
          </a:p>
          <a:p>
            <a:pPr lvl="1" algn="just">
              <a:buFont typeface="Courier New" panose="02070309020205020404" pitchFamily="49" charset="0"/>
              <a:buChar char="o"/>
            </a:pPr>
            <a:r>
              <a:rPr lang="es-EC" sz="3200" dirty="0" smtClean="0"/>
              <a:t>Nylon (PA)</a:t>
            </a:r>
          </a:p>
          <a:p>
            <a:pPr lvl="1" algn="just">
              <a:buFont typeface="Courier New" panose="02070309020205020404" pitchFamily="49" charset="0"/>
              <a:buChar char="o"/>
            </a:pPr>
            <a:r>
              <a:rPr lang="es-EC" sz="3200" dirty="0" smtClean="0"/>
              <a:t>Teflón (PTFE)</a:t>
            </a:r>
            <a:endParaRPr lang="es-EC" sz="3200" dirty="0"/>
          </a:p>
        </p:txBody>
      </p:sp>
    </p:spTree>
    <p:extLst>
      <p:ext uri="{BB962C8B-B14F-4D97-AF65-F5344CB8AC3E}">
        <p14:creationId xmlns:p14="http://schemas.microsoft.com/office/powerpoint/2010/main" val="3711751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Perdida de masa en el Teflón, Polietileno y Nylon</a:t>
            </a:r>
            <a:endParaRPr lang="es-EC" b="1" dirty="0"/>
          </a:p>
        </p:txBody>
      </p:sp>
      <p:pic>
        <p:nvPicPr>
          <p:cNvPr id="4" name="Marcador de contenido 3"/>
          <p:cNvPicPr>
            <a:picLocks noGrp="1"/>
          </p:cNvPicPr>
          <p:nvPr>
            <p:ph idx="1"/>
          </p:nvPr>
        </p:nvPicPr>
        <p:blipFill rotWithShape="1">
          <a:blip r:embed="rId2"/>
          <a:srcRect l="50000" t="24786" r="8654" b="33903"/>
          <a:stretch/>
        </p:blipFill>
        <p:spPr bwMode="auto">
          <a:xfrm>
            <a:off x="307799" y="1950476"/>
            <a:ext cx="5564220" cy="4066162"/>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484310" y="6214515"/>
            <a:ext cx="3211199"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(Giraldo &amp; </a:t>
            </a:r>
            <a:r>
              <a:rPr lang="es-EC" dirty="0" err="1">
                <a:latin typeface="Arial" panose="020B0604020202020204" pitchFamily="34" charset="0"/>
                <a:ea typeface="Times New Roman" panose="02020603050405020304" pitchFamily="18" charset="0"/>
              </a:rPr>
              <a:t>Veléz</a:t>
            </a:r>
            <a:r>
              <a:rPr lang="es-EC" dirty="0">
                <a:latin typeface="Arial" panose="020B0604020202020204" pitchFamily="34" charset="0"/>
                <a:ea typeface="Times New Roman" panose="02020603050405020304" pitchFamily="18" charset="0"/>
              </a:rPr>
              <a:t>, 2002)          </a:t>
            </a:r>
            <a:endParaRPr lang="en-US" dirty="0">
              <a:effectLst/>
              <a:latin typeface="Arial" panose="020B0604020202020204" pitchFamily="34" charset="0"/>
              <a:ea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479557057"/>
              </p:ext>
            </p:extLst>
          </p:nvPr>
        </p:nvGraphicFramePr>
        <p:xfrm>
          <a:off x="6089516" y="2562826"/>
          <a:ext cx="6102484" cy="3084480"/>
        </p:xfrm>
        <a:graphic>
          <a:graphicData uri="http://schemas.openxmlformats.org/drawingml/2006/table">
            <a:tbl>
              <a:tblPr firstRow="1" firstCol="1" bandRow="1">
                <a:tableStyleId>{5C22544A-7EE6-4342-B048-85BDC9FD1C3A}</a:tableStyleId>
              </a:tblPr>
              <a:tblGrid>
                <a:gridCol w="964725"/>
                <a:gridCol w="1113209"/>
                <a:gridCol w="961291"/>
                <a:gridCol w="1396587"/>
                <a:gridCol w="1666672"/>
              </a:tblGrid>
              <a:tr h="599224">
                <a:tc>
                  <a:txBody>
                    <a:bodyPr/>
                    <a:lstStyle/>
                    <a:p>
                      <a:pPr marL="0" marR="0" algn="ctr">
                        <a:spcBef>
                          <a:spcPts val="0"/>
                        </a:spcBef>
                        <a:spcAft>
                          <a:spcPts val="0"/>
                        </a:spcAft>
                      </a:pPr>
                      <a:r>
                        <a:rPr lang="es-EC" sz="2000" dirty="0">
                          <a:effectLst/>
                        </a:rPr>
                        <a:t>Material</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dirty="0">
                          <a:effectLst/>
                        </a:rPr>
                        <a:t>Densidad (gr/cm³)</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Dureza HR-R</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dirty="0" smtClean="0">
                          <a:effectLst/>
                        </a:rPr>
                        <a:t>Rugosidad </a:t>
                      </a:r>
                      <a:r>
                        <a:rPr lang="es-EC" sz="2000" dirty="0">
                          <a:effectLst/>
                        </a:rPr>
                        <a:t>disco (µm)</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Pendiente del modelo y=bx</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096">
                <a:tc>
                  <a:txBody>
                    <a:bodyPr/>
                    <a:lstStyle/>
                    <a:p>
                      <a:pPr marL="0" marR="0" algn="ctr">
                        <a:spcBef>
                          <a:spcPts val="0"/>
                        </a:spcBef>
                        <a:spcAft>
                          <a:spcPts val="0"/>
                        </a:spcAft>
                      </a:pPr>
                      <a:r>
                        <a:rPr lang="es-EC" sz="2000">
                          <a:effectLst/>
                        </a:rPr>
                        <a:t>HDPE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0.95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60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0.14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0.002 mg/Km</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096">
                <a:tc>
                  <a:txBody>
                    <a:bodyPr/>
                    <a:lstStyle/>
                    <a:p>
                      <a:endParaRPr lang="en-US" sz="2000">
                        <a:effectLst/>
                        <a:latin typeface="Calibri" panose="020F0502020204030204" pitchFamily="34" charset="0"/>
                      </a:endParaRPr>
                    </a:p>
                  </a:txBody>
                  <a:tcPr marL="68580" marR="68580" marT="0" marB="0"/>
                </a:tc>
                <a:tc>
                  <a:txBody>
                    <a:bodyPr/>
                    <a:lstStyle/>
                    <a:p>
                      <a:endParaRPr lang="en-US" sz="2000">
                        <a:effectLst/>
                        <a:latin typeface="Calibri" panose="020F0502020204030204" pitchFamily="34" charset="0"/>
                      </a:endParaRPr>
                    </a:p>
                  </a:txBody>
                  <a:tcPr marL="68580" marR="68580" marT="0" marB="0"/>
                </a:tc>
                <a:tc>
                  <a:txBody>
                    <a:bodyPr/>
                    <a:lstStyle/>
                    <a:p>
                      <a:endParaRPr lang="en-US" sz="2000">
                        <a:effectLst/>
                        <a:latin typeface="Calibri" panose="020F0502020204030204" pitchFamily="34" charset="0"/>
                      </a:endParaRPr>
                    </a:p>
                  </a:txBody>
                  <a:tcPr marL="68580" marR="68580" marT="0" marB="0"/>
                </a:tc>
                <a:tc>
                  <a:txBody>
                    <a:bodyPr/>
                    <a:lstStyle/>
                    <a:p>
                      <a:pPr marL="0" marR="0" algn="ctr">
                        <a:spcBef>
                          <a:spcPts val="0"/>
                        </a:spcBef>
                        <a:spcAft>
                          <a:spcPts val="0"/>
                        </a:spcAft>
                      </a:pPr>
                      <a:r>
                        <a:rPr lang="es-EC" sz="2000">
                          <a:effectLst/>
                        </a:rPr>
                        <a:t>0.84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0.007 mg/Km</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096">
                <a:tc>
                  <a:txBody>
                    <a:bodyPr/>
                    <a:lstStyle/>
                    <a:p>
                      <a:pPr marL="0" marR="0" algn="ctr">
                        <a:spcBef>
                          <a:spcPts val="0"/>
                        </a:spcBef>
                        <a:spcAft>
                          <a:spcPts val="0"/>
                        </a:spcAft>
                      </a:pPr>
                      <a:r>
                        <a:rPr lang="es-EC" sz="2000">
                          <a:effectLst/>
                        </a:rPr>
                        <a:t>PA</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1.15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110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0.14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0.201 mg/Km</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096">
                <a:tc>
                  <a:txBody>
                    <a:bodyPr/>
                    <a:lstStyle/>
                    <a:p>
                      <a:endParaRPr lang="en-US" sz="2000">
                        <a:effectLst/>
                        <a:latin typeface="Calibri" panose="020F0502020204030204" pitchFamily="34" charset="0"/>
                      </a:endParaRPr>
                    </a:p>
                  </a:txBody>
                  <a:tcPr marL="68580" marR="68580" marT="0" marB="0"/>
                </a:tc>
                <a:tc>
                  <a:txBody>
                    <a:bodyPr/>
                    <a:lstStyle/>
                    <a:p>
                      <a:endParaRPr lang="en-US" sz="2000">
                        <a:effectLst/>
                        <a:latin typeface="Calibri" panose="020F0502020204030204" pitchFamily="34" charset="0"/>
                      </a:endParaRPr>
                    </a:p>
                  </a:txBody>
                  <a:tcPr marL="68580" marR="68580" marT="0" marB="0"/>
                </a:tc>
                <a:tc>
                  <a:txBody>
                    <a:bodyPr/>
                    <a:lstStyle/>
                    <a:p>
                      <a:endParaRPr lang="en-US" sz="2000">
                        <a:effectLst/>
                        <a:latin typeface="Calibri" panose="020F0502020204030204" pitchFamily="34" charset="0"/>
                      </a:endParaRPr>
                    </a:p>
                  </a:txBody>
                  <a:tcPr marL="68580" marR="68580" marT="0" marB="0"/>
                </a:tc>
                <a:tc>
                  <a:txBody>
                    <a:bodyPr/>
                    <a:lstStyle/>
                    <a:p>
                      <a:pPr marL="0" marR="0" algn="ctr">
                        <a:spcBef>
                          <a:spcPts val="0"/>
                        </a:spcBef>
                        <a:spcAft>
                          <a:spcPts val="0"/>
                        </a:spcAft>
                      </a:pPr>
                      <a:r>
                        <a:rPr lang="es-EC" sz="2000">
                          <a:effectLst/>
                        </a:rPr>
                        <a:t>0.84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0.317 mg/Km</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096">
                <a:tc>
                  <a:txBody>
                    <a:bodyPr/>
                    <a:lstStyle/>
                    <a:p>
                      <a:pPr marL="0" marR="0" algn="ctr">
                        <a:spcBef>
                          <a:spcPts val="0"/>
                        </a:spcBef>
                        <a:spcAft>
                          <a:spcPts val="0"/>
                        </a:spcAft>
                      </a:pPr>
                      <a:r>
                        <a:rPr lang="es-EC" sz="2000">
                          <a:effectLst/>
                        </a:rPr>
                        <a:t>PTFE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2.18</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48</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0.14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a:effectLst/>
                        </a:rPr>
                        <a:t>0.0232 mg/Km</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096">
                <a:tc>
                  <a:txBody>
                    <a:bodyPr/>
                    <a:lstStyle/>
                    <a:p>
                      <a:endParaRPr lang="en-US" sz="2000" dirty="0">
                        <a:effectLst/>
                        <a:latin typeface="Calibri" panose="020F0502020204030204" pitchFamily="34" charset="0"/>
                      </a:endParaRPr>
                    </a:p>
                  </a:txBody>
                  <a:tcPr marL="68580" marR="68580" marT="0" marB="0"/>
                </a:tc>
                <a:tc>
                  <a:txBody>
                    <a:bodyPr/>
                    <a:lstStyle/>
                    <a:p>
                      <a:endParaRPr lang="en-US" sz="2000">
                        <a:effectLst/>
                        <a:latin typeface="Calibri" panose="020F0502020204030204" pitchFamily="34" charset="0"/>
                      </a:endParaRPr>
                    </a:p>
                  </a:txBody>
                  <a:tcPr marL="68580" marR="68580" marT="0" marB="0"/>
                </a:tc>
                <a:tc>
                  <a:txBody>
                    <a:bodyPr/>
                    <a:lstStyle/>
                    <a:p>
                      <a:endParaRPr lang="en-US" sz="2000">
                        <a:effectLst/>
                        <a:latin typeface="Calibri" panose="020F0502020204030204" pitchFamily="34" charset="0"/>
                      </a:endParaRPr>
                    </a:p>
                  </a:txBody>
                  <a:tcPr marL="68580" marR="68580" marT="0" marB="0"/>
                </a:tc>
                <a:tc>
                  <a:txBody>
                    <a:bodyPr/>
                    <a:lstStyle/>
                    <a:p>
                      <a:pPr marL="0" marR="0" algn="ctr">
                        <a:spcBef>
                          <a:spcPts val="0"/>
                        </a:spcBef>
                        <a:spcAft>
                          <a:spcPts val="0"/>
                        </a:spcAft>
                      </a:pPr>
                      <a:r>
                        <a:rPr lang="es-EC" sz="2000" dirty="0">
                          <a:effectLst/>
                        </a:rPr>
                        <a:t>0.84</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000" dirty="0">
                          <a:effectLst/>
                        </a:rPr>
                        <a:t>0.02793 mg/Km</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7687315" y="5647306"/>
            <a:ext cx="3211199" cy="369332"/>
          </a:xfrm>
          <a:prstGeom prst="rect">
            <a:avLst/>
          </a:prstGeom>
        </p:spPr>
        <p:txBody>
          <a:bodyPr wrap="none">
            <a:spAutoFit/>
          </a:bodyPr>
          <a:lstStyle/>
          <a:p>
            <a:pPr algn="ctr"/>
            <a:r>
              <a:rPr lang="es-EC" dirty="0">
                <a:latin typeface="Arial" panose="020B0604020202020204" pitchFamily="34" charset="0"/>
                <a:ea typeface="Times New Roman" panose="02020603050405020304" pitchFamily="18" charset="0"/>
              </a:rPr>
              <a:t>(Giraldo &amp; </a:t>
            </a:r>
            <a:r>
              <a:rPr lang="es-EC" dirty="0" err="1">
                <a:latin typeface="Arial" panose="020B0604020202020204" pitchFamily="34" charset="0"/>
                <a:ea typeface="Times New Roman" panose="02020603050405020304" pitchFamily="18" charset="0"/>
              </a:rPr>
              <a:t>Veléz</a:t>
            </a:r>
            <a:r>
              <a:rPr lang="es-EC" dirty="0">
                <a:latin typeface="Arial" panose="020B0604020202020204" pitchFamily="34" charset="0"/>
                <a:ea typeface="Times New Roman" panose="02020603050405020304" pitchFamily="18" charset="0"/>
              </a:rPr>
              <a:t>, 2002)          </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49565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a:t>Selección de guías lineales</a:t>
            </a:r>
            <a:endParaRPr lang="es-EC" dirty="0"/>
          </a:p>
        </p:txBody>
      </p:sp>
      <p:pic>
        <p:nvPicPr>
          <p:cNvPr id="4" name="Marcador de contenido 3"/>
          <p:cNvPicPr>
            <a:picLocks noGrp="1"/>
          </p:cNvPicPr>
          <p:nvPr>
            <p:ph idx="1"/>
          </p:nvPr>
        </p:nvPicPr>
        <p:blipFill rotWithShape="1">
          <a:blip r:embed="rId2">
            <a:extLst>
              <a:ext uri="{28A0092B-C50C-407E-A947-70E740481C1C}">
                <a14:useLocalDpi xmlns:a14="http://schemas.microsoft.com/office/drawing/2010/main" val="0"/>
              </a:ext>
            </a:extLst>
          </a:blip>
          <a:srcRect l="469" t="17887" r="-469" b="14024"/>
          <a:stretch/>
        </p:blipFill>
        <p:spPr bwMode="auto">
          <a:xfrm>
            <a:off x="758757" y="2354094"/>
            <a:ext cx="2459593" cy="2035795"/>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278839" y="4923915"/>
            <a:ext cx="4063873" cy="646331"/>
          </a:xfrm>
          <a:prstGeom prst="rect">
            <a:avLst/>
          </a:prstGeom>
        </p:spPr>
        <p:txBody>
          <a:bodyPr wrap="square">
            <a:spAutoFit/>
          </a:bodyPr>
          <a:lstStyle/>
          <a:p>
            <a:pPr algn="ctr"/>
            <a:r>
              <a:rPr lang="es-EC" dirty="0" err="1" smtClean="0">
                <a:latin typeface="Arial" panose="020B0604020202020204" pitchFamily="34" charset="0"/>
                <a:ea typeface="Times New Roman" panose="02020603050405020304" pitchFamily="18" charset="0"/>
              </a:rPr>
              <a:t>Alt</a:t>
            </a:r>
            <a:r>
              <a:rPr lang="es-EC" dirty="0" smtClean="0">
                <a:latin typeface="Arial" panose="020B0604020202020204" pitchFamily="34" charset="0"/>
                <a:ea typeface="Times New Roman" panose="02020603050405020304" pitchFamily="18" charset="0"/>
              </a:rPr>
              <a:t> 1. Guía </a:t>
            </a:r>
            <a:r>
              <a:rPr lang="es-EC" dirty="0">
                <a:latin typeface="Arial" panose="020B0604020202020204" pitchFamily="34" charset="0"/>
                <a:ea typeface="Times New Roman" panose="02020603050405020304" pitchFamily="18" charset="0"/>
              </a:rPr>
              <a:t>lineal TW-01015</a:t>
            </a:r>
            <a:endParaRPr lang="en-US" dirty="0">
              <a:latin typeface="Arial" panose="020B0604020202020204" pitchFamily="34" charset="0"/>
              <a:ea typeface="Times New Roman" panose="02020603050405020304" pitchFamily="18" charset="0"/>
            </a:endParaRPr>
          </a:p>
          <a:p>
            <a:pPr algn="ctr"/>
            <a:r>
              <a:rPr lang="es-EC" dirty="0">
                <a:latin typeface="Arial" panose="020B0604020202020204" pitchFamily="34" charset="0"/>
                <a:ea typeface="Times New Roman" panose="02020603050405020304" pitchFamily="18" charset="0"/>
              </a:rPr>
              <a:t>(</a:t>
            </a:r>
            <a:r>
              <a:rPr lang="es-EC" dirty="0" smtClean="0">
                <a:latin typeface="Arial" panose="020B0604020202020204" pitchFamily="34" charset="0"/>
                <a:ea typeface="Times New Roman" panose="02020603050405020304" pitchFamily="18" charset="0"/>
              </a:rPr>
              <a:t>IGUS)</a:t>
            </a:r>
            <a:endParaRPr lang="en-US" dirty="0">
              <a:effectLst/>
              <a:latin typeface="Arial" panose="020B0604020202020204" pitchFamily="34" charset="0"/>
              <a:ea typeface="Times New Roman" panose="02020603050405020304" pitchFamily="18" charset="0"/>
            </a:endParaRPr>
          </a:p>
        </p:txBody>
      </p:sp>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5330758" y="2354094"/>
            <a:ext cx="1863299" cy="1986891"/>
          </a:xfrm>
          <a:prstGeom prst="rect">
            <a:avLst/>
          </a:prstGeom>
        </p:spPr>
      </p:pic>
      <p:sp>
        <p:nvSpPr>
          <p:cNvPr id="7" name="Rectángulo 6"/>
          <p:cNvSpPr/>
          <p:nvPr/>
        </p:nvSpPr>
        <p:spPr>
          <a:xfrm>
            <a:off x="4044322" y="4923915"/>
            <a:ext cx="4574383" cy="646331"/>
          </a:xfrm>
          <a:prstGeom prst="rect">
            <a:avLst/>
          </a:prstGeom>
        </p:spPr>
        <p:txBody>
          <a:bodyPr wrap="square">
            <a:spAutoFit/>
          </a:bodyPr>
          <a:lstStyle/>
          <a:p>
            <a:pPr algn="ctr"/>
            <a:r>
              <a:rPr lang="es-EC" dirty="0" err="1" smtClean="0">
                <a:latin typeface="Arial" panose="020B0604020202020204" pitchFamily="34" charset="0"/>
                <a:ea typeface="Times New Roman" panose="02020603050405020304" pitchFamily="18" charset="0"/>
              </a:rPr>
              <a:t>Alt</a:t>
            </a:r>
            <a:r>
              <a:rPr lang="es-EC" dirty="0" smtClean="0">
                <a:latin typeface="Arial" panose="020B0604020202020204" pitchFamily="34" charset="0"/>
                <a:ea typeface="Times New Roman" panose="02020603050405020304" pitchFamily="18" charset="0"/>
              </a:rPr>
              <a:t> 2. </a:t>
            </a:r>
            <a:r>
              <a:rPr lang="es-EC" dirty="0">
                <a:latin typeface="Arial" panose="020B0604020202020204" pitchFamily="34" charset="0"/>
                <a:ea typeface="Times New Roman" panose="02020603050405020304" pitchFamily="18" charset="0"/>
              </a:rPr>
              <a:t>Guía lineal WJ200UM-01-10LL </a:t>
            </a:r>
            <a:endParaRPr lang="en-US" dirty="0">
              <a:latin typeface="Arial" panose="020B0604020202020204" pitchFamily="34" charset="0"/>
              <a:ea typeface="Times New Roman" panose="02020603050405020304" pitchFamily="18" charset="0"/>
            </a:endParaRPr>
          </a:p>
          <a:p>
            <a:pPr algn="ctr"/>
            <a:r>
              <a:rPr lang="es-EC" dirty="0">
                <a:latin typeface="Arial" panose="020B0604020202020204" pitchFamily="34" charset="0"/>
                <a:ea typeface="Times New Roman" panose="02020603050405020304" pitchFamily="18" charset="0"/>
              </a:rPr>
              <a:t>(IGUS)</a:t>
            </a:r>
            <a:endParaRPr lang="en-US" dirty="0">
              <a:effectLst/>
              <a:latin typeface="Arial" panose="020B0604020202020204" pitchFamily="34" charset="0"/>
              <a:ea typeface="Times New Roman" panose="02020603050405020304" pitchFamily="18" charset="0"/>
            </a:endParaRPr>
          </a:p>
        </p:txBody>
      </p:sp>
      <p:pic>
        <p:nvPicPr>
          <p:cNvPr id="8" name="Imagen 7"/>
          <p:cNvPicPr/>
          <p:nvPr/>
        </p:nvPicPr>
        <p:blipFill rotWithShape="1">
          <a:blip r:embed="rId4">
            <a:extLst>
              <a:ext uri="{28A0092B-C50C-407E-A947-70E740481C1C}">
                <a14:useLocalDpi xmlns:a14="http://schemas.microsoft.com/office/drawing/2010/main" val="0"/>
              </a:ext>
            </a:extLst>
          </a:blip>
          <a:srcRect l="69712" t="19088" r="16987" b="61254"/>
          <a:stretch/>
        </p:blipFill>
        <p:spPr bwMode="auto">
          <a:xfrm>
            <a:off x="9306465" y="2354094"/>
            <a:ext cx="2192668" cy="2035795"/>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8374055" y="4906179"/>
            <a:ext cx="4111557" cy="646331"/>
          </a:xfrm>
          <a:prstGeom prst="rect">
            <a:avLst/>
          </a:prstGeom>
        </p:spPr>
        <p:txBody>
          <a:bodyPr wrap="square">
            <a:spAutoFit/>
          </a:bodyPr>
          <a:lstStyle/>
          <a:p>
            <a:pPr algn="ctr"/>
            <a:r>
              <a:rPr lang="es-EC" dirty="0" err="1" smtClean="0">
                <a:latin typeface="Arial" panose="020B0604020202020204" pitchFamily="34" charset="0"/>
                <a:ea typeface="Times New Roman" panose="02020603050405020304" pitchFamily="18" charset="0"/>
              </a:rPr>
              <a:t>Alt</a:t>
            </a:r>
            <a:r>
              <a:rPr lang="es-EC" dirty="0" smtClean="0">
                <a:latin typeface="Arial" panose="020B0604020202020204" pitchFamily="34" charset="0"/>
                <a:ea typeface="Times New Roman" panose="02020603050405020304" pitchFamily="18" charset="0"/>
              </a:rPr>
              <a:t> 3. </a:t>
            </a:r>
            <a:r>
              <a:rPr lang="es-EC" dirty="0">
                <a:latin typeface="Arial" panose="020B0604020202020204" pitchFamily="34" charset="0"/>
                <a:ea typeface="Times New Roman" panose="02020603050405020304" pitchFamily="18" charset="0"/>
              </a:rPr>
              <a:t>Guía lineal OGAS-01-12</a:t>
            </a:r>
            <a:endParaRPr lang="en-US" dirty="0">
              <a:latin typeface="Arial" panose="020B0604020202020204" pitchFamily="34" charset="0"/>
              <a:ea typeface="Times New Roman" panose="02020603050405020304" pitchFamily="18" charset="0"/>
            </a:endParaRPr>
          </a:p>
          <a:p>
            <a:pPr algn="ctr"/>
            <a:r>
              <a:rPr lang="es-EC" dirty="0">
                <a:latin typeface="Arial" panose="020B0604020202020204" pitchFamily="34" charset="0"/>
                <a:ea typeface="Times New Roman" panose="02020603050405020304" pitchFamily="18" charset="0"/>
              </a:rPr>
              <a:t> (</a:t>
            </a:r>
            <a:r>
              <a:rPr lang="es-EC" dirty="0" smtClean="0">
                <a:latin typeface="Arial" panose="020B0604020202020204" pitchFamily="34" charset="0"/>
                <a:ea typeface="Times New Roman" panose="02020603050405020304" pitchFamily="18" charset="0"/>
              </a:rPr>
              <a:t>IGUS)</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360609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Selección de guías lineales</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581843900"/>
              </p:ext>
            </p:extLst>
          </p:nvPr>
        </p:nvGraphicFramePr>
        <p:xfrm>
          <a:off x="1484309" y="1752599"/>
          <a:ext cx="9692484" cy="4016284"/>
        </p:xfrm>
        <a:graphic>
          <a:graphicData uri="http://schemas.openxmlformats.org/drawingml/2006/table">
            <a:tbl>
              <a:tblPr firstRow="1" firstCol="1" bandRow="1">
                <a:tableStyleId>{5C22544A-7EE6-4342-B048-85BDC9FD1C3A}</a:tableStyleId>
              </a:tblPr>
              <a:tblGrid>
                <a:gridCol w="722575"/>
                <a:gridCol w="2570128"/>
                <a:gridCol w="1815161"/>
                <a:gridCol w="1815161"/>
                <a:gridCol w="1818898"/>
                <a:gridCol w="950561"/>
              </a:tblGrid>
              <a:tr h="727982">
                <a:tc>
                  <a:txBody>
                    <a:bodyPr/>
                    <a:lstStyle/>
                    <a:p>
                      <a:pPr marL="0" marR="0">
                        <a:spcBef>
                          <a:spcPts val="0"/>
                        </a:spcBef>
                        <a:spcAft>
                          <a:spcPts val="0"/>
                        </a:spcAft>
                      </a:pPr>
                      <a:r>
                        <a:rPr lang="es-EC" sz="2400" dirty="0">
                          <a:effectLst/>
                        </a:rPr>
                        <a:t>N</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Criterio de selección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Alternativa 1</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Alternativa 2</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Alternativa 3</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Ideal</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3991">
                <a:tc>
                  <a:txBody>
                    <a:bodyPr/>
                    <a:lstStyle/>
                    <a:p>
                      <a:pPr marL="0" marR="0" algn="r">
                        <a:spcBef>
                          <a:spcPts val="0"/>
                        </a:spcBef>
                        <a:spcAft>
                          <a:spcPts val="0"/>
                        </a:spcAft>
                      </a:pPr>
                      <a:r>
                        <a:rPr lang="es-EC" sz="2400">
                          <a:effectLst/>
                        </a:rPr>
                        <a:t>1</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Peso </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6</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3991">
                <a:tc>
                  <a:txBody>
                    <a:bodyPr/>
                    <a:lstStyle/>
                    <a:p>
                      <a:pPr marL="0" marR="0" algn="r">
                        <a:spcBef>
                          <a:spcPts val="0"/>
                        </a:spcBef>
                        <a:spcAft>
                          <a:spcPts val="0"/>
                        </a:spcAft>
                      </a:pPr>
                      <a:r>
                        <a:rPr lang="es-EC" sz="2400">
                          <a:effectLst/>
                        </a:rPr>
                        <a:t>2</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Longitud</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6</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3991">
                <a:tc>
                  <a:txBody>
                    <a:bodyPr/>
                    <a:lstStyle/>
                    <a:p>
                      <a:pPr marL="0" marR="0" algn="r">
                        <a:spcBef>
                          <a:spcPts val="0"/>
                        </a:spcBef>
                        <a:spcAft>
                          <a:spcPts val="0"/>
                        </a:spcAft>
                      </a:pPr>
                      <a:r>
                        <a:rPr lang="es-EC" sz="2400">
                          <a:effectLst/>
                        </a:rPr>
                        <a:t>3</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Ancho</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27982">
                <a:tc>
                  <a:txBody>
                    <a:bodyPr/>
                    <a:lstStyle/>
                    <a:p>
                      <a:pPr marL="0" marR="0" algn="r">
                        <a:spcBef>
                          <a:spcPts val="0"/>
                        </a:spcBef>
                        <a:spcAft>
                          <a:spcPts val="0"/>
                        </a:spcAft>
                      </a:pPr>
                      <a:r>
                        <a:rPr lang="es-EC" sz="2400">
                          <a:effectLst/>
                        </a:rPr>
                        <a:t>4</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Sistema de fijación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3991">
                <a:tc>
                  <a:txBody>
                    <a:bodyPr/>
                    <a:lstStyle/>
                    <a:p>
                      <a:pPr marL="0" marR="0" algn="r">
                        <a:spcBef>
                          <a:spcPts val="0"/>
                        </a:spcBef>
                        <a:spcAft>
                          <a:spcPts val="0"/>
                        </a:spcAft>
                      </a:pPr>
                      <a:r>
                        <a:rPr lang="es-EC" sz="2400">
                          <a:effectLst/>
                        </a:rPr>
                        <a:t>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Costo</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27982">
                <a:tc>
                  <a:txBody>
                    <a:bodyPr/>
                    <a:lstStyle/>
                    <a:p>
                      <a:pPr marL="0" marR="0" algn="r">
                        <a:spcBef>
                          <a:spcPts val="0"/>
                        </a:spcBef>
                        <a:spcAft>
                          <a:spcPts val="0"/>
                        </a:spcAft>
                      </a:pPr>
                      <a:r>
                        <a:rPr lang="es-EC" sz="2400">
                          <a:effectLst/>
                        </a:rPr>
                        <a:t>6</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Disponibilidad </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dirty="0">
                          <a:effectLst/>
                        </a:rPr>
                        <a:t>10</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3991">
                <a:tc gridSpan="2">
                  <a:txBody>
                    <a:bodyPr/>
                    <a:lstStyle/>
                    <a:p>
                      <a:pPr marL="0" marR="0" algn="ctr">
                        <a:spcBef>
                          <a:spcPts val="0"/>
                        </a:spcBef>
                        <a:spcAft>
                          <a:spcPts val="0"/>
                        </a:spcAft>
                      </a:pPr>
                      <a:r>
                        <a:rPr lang="es-EC" sz="2400">
                          <a:effectLst/>
                        </a:rPr>
                        <a:t>Total</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marL="0" marR="0" algn="ctr">
                        <a:spcBef>
                          <a:spcPts val="0"/>
                        </a:spcBef>
                        <a:spcAft>
                          <a:spcPts val="0"/>
                        </a:spcAft>
                      </a:pPr>
                      <a:r>
                        <a:rPr lang="es-EC" sz="2400">
                          <a:effectLst/>
                        </a:rPr>
                        <a:t>45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dirty="0">
                          <a:effectLst/>
                        </a:rPr>
                        <a:t>51</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41</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dirty="0">
                          <a:effectLst/>
                        </a:rPr>
                        <a:t>60</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49016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Diseño del rodillo seguidor</a:t>
            </a:r>
            <a:endParaRPr lang="es-EC" b="1" dirty="0"/>
          </a:p>
        </p:txBody>
      </p:sp>
      <p:sp>
        <p:nvSpPr>
          <p:cNvPr id="3" name="Marcador de contenido 2"/>
          <p:cNvSpPr>
            <a:spLocks noGrp="1"/>
          </p:cNvSpPr>
          <p:nvPr>
            <p:ph idx="1"/>
          </p:nvPr>
        </p:nvSpPr>
        <p:spPr>
          <a:xfrm>
            <a:off x="1484308" y="1752599"/>
            <a:ext cx="10018714" cy="4142363"/>
          </a:xfrm>
        </p:spPr>
        <p:txBody>
          <a:bodyPr>
            <a:normAutofit/>
          </a:bodyPr>
          <a:lstStyle/>
          <a:p>
            <a:pPr algn="just"/>
            <a:r>
              <a:rPr lang="es-EC" sz="3000" dirty="0" smtClean="0"/>
              <a:t>El rodillo seguidor será elaborado Nylon PA6, sobre el cual actúan la fuerza de la lámina y el peso del sistema de medición.</a:t>
            </a:r>
            <a:endParaRPr lang="es-EC" sz="3000" dirty="0"/>
          </a:p>
        </p:txBody>
      </p:sp>
    </p:spTree>
    <p:extLst>
      <p:ext uri="{BB962C8B-B14F-4D97-AF65-F5344CB8AC3E}">
        <p14:creationId xmlns:p14="http://schemas.microsoft.com/office/powerpoint/2010/main" val="1886227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Diseño del sistema de medición</a:t>
            </a:r>
            <a:endParaRPr lang="es-EC" b="1" dirty="0"/>
          </a:p>
        </p:txBody>
      </p:sp>
      <p:sp>
        <p:nvSpPr>
          <p:cNvPr id="3" name="Marcador de contenido 2"/>
          <p:cNvSpPr>
            <a:spLocks noGrp="1"/>
          </p:cNvSpPr>
          <p:nvPr>
            <p:ph idx="1"/>
          </p:nvPr>
        </p:nvSpPr>
        <p:spPr>
          <a:xfrm>
            <a:off x="1450516" y="1305126"/>
            <a:ext cx="4721937" cy="4667656"/>
          </a:xfrm>
        </p:spPr>
        <p:txBody>
          <a:bodyPr>
            <a:normAutofit/>
          </a:bodyPr>
          <a:lstStyle/>
          <a:p>
            <a:pPr algn="just"/>
            <a:r>
              <a:rPr lang="es-EC" sz="3000" dirty="0" smtClean="0"/>
              <a:t>La fuerza que existe por resistencia a la tracción en la línea de laminación REISER es RT=4.8 N, componentes de la fuerza</a:t>
            </a:r>
          </a:p>
          <a:p>
            <a:pPr lvl="1" algn="just">
              <a:buFont typeface="Courier New" panose="02070309020205020404" pitchFamily="49" charset="0"/>
              <a:buChar char="o"/>
            </a:pPr>
            <a:r>
              <a:rPr lang="es-EC" sz="3000" dirty="0"/>
              <a:t> </a:t>
            </a:r>
            <a:r>
              <a:rPr lang="es-EC" sz="3000" dirty="0" smtClean="0"/>
              <a:t>RTZ= 2.889 N</a:t>
            </a:r>
          </a:p>
          <a:p>
            <a:pPr lvl="1" algn="just">
              <a:buFont typeface="Courier New" panose="02070309020205020404" pitchFamily="49" charset="0"/>
              <a:buChar char="o"/>
            </a:pPr>
            <a:r>
              <a:rPr lang="es-EC" sz="3000" dirty="0" smtClean="0"/>
              <a:t>RTY= 3.833 N</a:t>
            </a:r>
            <a:endParaRPr lang="es-EC" sz="3000" dirty="0"/>
          </a:p>
        </p:txBody>
      </p:sp>
      <p:pic>
        <p:nvPicPr>
          <p:cNvPr id="4" name="Imagen 3"/>
          <p:cNvPicPr/>
          <p:nvPr/>
        </p:nvPicPr>
        <p:blipFill rotWithShape="1">
          <a:blip r:embed="rId2"/>
          <a:srcRect l="29676" t="23113" r="24562" b="13401"/>
          <a:stretch/>
        </p:blipFill>
        <p:spPr bwMode="auto">
          <a:xfrm rot="16200000">
            <a:off x="6949790" y="2211261"/>
            <a:ext cx="4642084" cy="3754132"/>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8110569" y="6420255"/>
            <a:ext cx="2262158"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cs typeface="Times New Roman" panose="02020603050405020304" pitchFamily="18" charset="0"/>
              </a:rPr>
              <a:t>Estación de tracción</a:t>
            </a:r>
            <a:endParaRPr lang="es-EC" dirty="0"/>
          </a:p>
        </p:txBody>
      </p:sp>
    </p:spTree>
    <p:extLst>
      <p:ext uri="{BB962C8B-B14F-4D97-AF65-F5344CB8AC3E}">
        <p14:creationId xmlns:p14="http://schemas.microsoft.com/office/powerpoint/2010/main" val="2769317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1" y="0"/>
            <a:ext cx="10018713" cy="1752599"/>
          </a:xfrm>
        </p:spPr>
        <p:txBody>
          <a:bodyPr/>
          <a:lstStyle/>
          <a:p>
            <a:r>
              <a:rPr lang="es-EC" b="1" dirty="0"/>
              <a:t>Diseño del rodillo seguidor</a:t>
            </a:r>
            <a:endParaRPr lang="es-EC" dirty="0"/>
          </a:p>
        </p:txBody>
      </p:sp>
      <p:pic>
        <p:nvPicPr>
          <p:cNvPr id="4" name="Marcador de contenido 3"/>
          <p:cNvPicPr>
            <a:picLocks noGrp="1"/>
          </p:cNvPicPr>
          <p:nvPr>
            <p:ph idx="1"/>
          </p:nvPr>
        </p:nvPicPr>
        <p:blipFill rotWithShape="1">
          <a:blip r:embed="rId2"/>
          <a:srcRect l="41026" t="32764" r="25641" b="20228"/>
          <a:stretch/>
        </p:blipFill>
        <p:spPr bwMode="auto">
          <a:xfrm>
            <a:off x="6493667" y="2219528"/>
            <a:ext cx="4732052" cy="3500336"/>
          </a:xfrm>
          <a:prstGeom prst="rect">
            <a:avLst/>
          </a:prstGeom>
          <a:ln>
            <a:noFill/>
          </a:ln>
          <a:extLst>
            <a:ext uri="{53640926-AAD7-44D8-BBD7-CCE9431645EC}">
              <a14:shadowObscured xmlns:a14="http://schemas.microsoft.com/office/drawing/2010/main"/>
            </a:ext>
          </a:extLst>
        </p:spPr>
      </p:pic>
      <p:sp>
        <p:nvSpPr>
          <p:cNvPr id="5" name="Marcador de contenido 2"/>
          <p:cNvSpPr txBox="1">
            <a:spLocks/>
          </p:cNvSpPr>
          <p:nvPr/>
        </p:nvSpPr>
        <p:spPr>
          <a:xfrm>
            <a:off x="990601" y="1927696"/>
            <a:ext cx="5215648" cy="466765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C" sz="3000" dirty="0" smtClean="0"/>
              <a:t>Peso del sistema WT= 3. 233 N</a:t>
            </a:r>
          </a:p>
          <a:p>
            <a:pPr algn="just"/>
            <a:r>
              <a:rPr lang="es-EC" sz="3000" dirty="0" smtClean="0"/>
              <a:t>Plano X-Y</a:t>
            </a:r>
          </a:p>
          <a:p>
            <a:pPr lvl="1" algn="just"/>
            <a:r>
              <a:rPr lang="es-EC" sz="2600" dirty="0" smtClean="0"/>
              <a:t>RBY= -0.3 N</a:t>
            </a:r>
          </a:p>
          <a:p>
            <a:pPr lvl="1" algn="just"/>
            <a:r>
              <a:rPr lang="es-EC" sz="2600" dirty="0" smtClean="0"/>
              <a:t>RAY=-0.3 N</a:t>
            </a:r>
          </a:p>
          <a:p>
            <a:pPr algn="just"/>
            <a:r>
              <a:rPr lang="es-EC" sz="3000" dirty="0" smtClean="0"/>
              <a:t>Plano X-Z</a:t>
            </a:r>
          </a:p>
          <a:p>
            <a:pPr lvl="1" algn="just"/>
            <a:r>
              <a:rPr lang="es-EC" sz="2600" dirty="0" smtClean="0"/>
              <a:t>RBZ=1.4445 N</a:t>
            </a:r>
          </a:p>
          <a:p>
            <a:pPr lvl="1" algn="just"/>
            <a:r>
              <a:rPr lang="es-EC" sz="2600" dirty="0" smtClean="0"/>
              <a:t>RAZ=1.4445 N</a:t>
            </a:r>
          </a:p>
          <a:p>
            <a:pPr algn="just"/>
            <a:endParaRPr lang="es-EC" sz="3000" dirty="0" smtClean="0"/>
          </a:p>
        </p:txBody>
      </p:sp>
    </p:spTree>
    <p:extLst>
      <p:ext uri="{BB962C8B-B14F-4D97-AF65-F5344CB8AC3E}">
        <p14:creationId xmlns:p14="http://schemas.microsoft.com/office/powerpoint/2010/main" val="788717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Alcance</a:t>
            </a:r>
            <a:endParaRPr lang="es-EC" b="1" dirty="0"/>
          </a:p>
        </p:txBody>
      </p:sp>
      <p:sp>
        <p:nvSpPr>
          <p:cNvPr id="3" name="Marcador de contenido 2"/>
          <p:cNvSpPr>
            <a:spLocks noGrp="1"/>
          </p:cNvSpPr>
          <p:nvPr>
            <p:ph idx="1"/>
          </p:nvPr>
        </p:nvSpPr>
        <p:spPr/>
        <p:txBody>
          <a:bodyPr>
            <a:normAutofit/>
          </a:bodyPr>
          <a:lstStyle/>
          <a:p>
            <a:pPr algn="just"/>
            <a:r>
              <a:rPr lang="es-EC" sz="3200" dirty="0"/>
              <a:t>El presente proyecto tiene como alcance el desarrollo de un sistema automático de control para la regulación de espesor de la lámina asfáltica, </a:t>
            </a:r>
            <a:r>
              <a:rPr lang="es-EC" sz="3200" dirty="0" smtClean="0"/>
              <a:t>el diseño y construcción del </a:t>
            </a:r>
            <a:r>
              <a:rPr lang="es-EC" sz="3200" dirty="0"/>
              <a:t>sistema </a:t>
            </a:r>
            <a:r>
              <a:rPr lang="es-EC" sz="3200"/>
              <a:t>de </a:t>
            </a:r>
            <a:r>
              <a:rPr lang="es-EC" sz="3200" smtClean="0"/>
              <a:t>medición</a:t>
            </a:r>
            <a:endParaRPr lang="en-US" sz="3200" dirty="0"/>
          </a:p>
        </p:txBody>
      </p:sp>
    </p:spTree>
    <p:extLst>
      <p:ext uri="{BB962C8B-B14F-4D97-AF65-F5344CB8AC3E}">
        <p14:creationId xmlns:p14="http://schemas.microsoft.com/office/powerpoint/2010/main" val="3407419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Desgaste del rodillo seguidor</a:t>
            </a:r>
            <a:endParaRPr lang="es-EC" b="1" dirty="0"/>
          </a:p>
        </p:txBody>
      </p:sp>
      <p:sp>
        <p:nvSpPr>
          <p:cNvPr id="3" name="Marcador de contenido 2"/>
          <p:cNvSpPr>
            <a:spLocks noGrp="1"/>
          </p:cNvSpPr>
          <p:nvPr>
            <p:ph idx="1"/>
          </p:nvPr>
        </p:nvSpPr>
        <p:spPr>
          <a:xfrm>
            <a:off x="1484310" y="1752598"/>
            <a:ext cx="4449562" cy="5105402"/>
          </a:xfrm>
        </p:spPr>
        <p:txBody>
          <a:bodyPr>
            <a:normAutofit/>
          </a:bodyPr>
          <a:lstStyle/>
          <a:p>
            <a:pPr algn="just"/>
            <a:r>
              <a:rPr lang="es-EC" sz="3200" dirty="0" smtClean="0"/>
              <a:t>Debido al contacto permanente al que va a estar sometido el rodillo y la lámina se producirán desgastes por deslizamiento y erosión.</a:t>
            </a:r>
          </a:p>
          <a:p>
            <a:pPr marL="0" indent="0" algn="just">
              <a:buNone/>
            </a:pPr>
            <a:endParaRPr lang="es-EC" sz="3200" dirty="0"/>
          </a:p>
        </p:txBody>
      </p:sp>
      <p:sp>
        <p:nvSpPr>
          <p:cNvPr id="4" name="Marcador de contenido 2"/>
          <p:cNvSpPr txBox="1">
            <a:spLocks/>
          </p:cNvSpPr>
          <p:nvPr/>
        </p:nvSpPr>
        <p:spPr>
          <a:xfrm>
            <a:off x="6590942" y="1752598"/>
            <a:ext cx="4449562" cy="510540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C" sz="3200" dirty="0" smtClean="0"/>
              <a:t>Datos</a:t>
            </a:r>
          </a:p>
          <a:p>
            <a:pPr lvl="1" algn="just"/>
            <a:r>
              <a:rPr lang="es-EC" sz="2800" dirty="0" err="1" smtClean="0"/>
              <a:t>Vel</a:t>
            </a:r>
            <a:r>
              <a:rPr lang="es-EC" sz="2800" dirty="0" smtClean="0"/>
              <a:t>. Lámina: 40 m/min</a:t>
            </a:r>
          </a:p>
          <a:p>
            <a:pPr lvl="1" algn="just"/>
            <a:r>
              <a:rPr lang="es-EC" sz="2800" dirty="0" smtClean="0"/>
              <a:t>1 año de trabajo</a:t>
            </a:r>
          </a:p>
          <a:p>
            <a:pPr lvl="1" algn="just"/>
            <a:r>
              <a:rPr lang="es-EC" sz="2800" dirty="0" smtClean="0"/>
              <a:t>0.201 mg/km</a:t>
            </a:r>
          </a:p>
          <a:p>
            <a:pPr algn="just"/>
            <a:r>
              <a:rPr lang="es-EC" sz="3200" dirty="0" smtClean="0"/>
              <a:t>Resultado</a:t>
            </a:r>
          </a:p>
          <a:p>
            <a:pPr lvl="1" algn="just"/>
            <a:r>
              <a:rPr lang="es-EC" sz="2800" dirty="0" smtClean="0"/>
              <a:t>Maño: 1840.8 mg</a:t>
            </a:r>
          </a:p>
          <a:p>
            <a:pPr lvl="1" algn="just"/>
            <a:r>
              <a:rPr lang="es-EC" sz="2800" dirty="0" err="1" smtClean="0"/>
              <a:t>Ørd.año</a:t>
            </a:r>
            <a:r>
              <a:rPr lang="es-EC" sz="2800" dirty="0" smtClean="0"/>
              <a:t>: 19.26 mm </a:t>
            </a:r>
            <a:endParaRPr lang="es-EC" sz="2800" dirty="0"/>
          </a:p>
        </p:txBody>
      </p:sp>
    </p:spTree>
    <p:extLst>
      <p:ext uri="{BB962C8B-B14F-4D97-AF65-F5344CB8AC3E}">
        <p14:creationId xmlns:p14="http://schemas.microsoft.com/office/powerpoint/2010/main" val="2239039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Ajustes del rodillo</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90984201"/>
              </p:ext>
            </p:extLst>
          </p:nvPr>
        </p:nvGraphicFramePr>
        <p:xfrm>
          <a:off x="1114268" y="3638144"/>
          <a:ext cx="10758793" cy="2743231"/>
        </p:xfrm>
        <a:graphic>
          <a:graphicData uri="http://schemas.openxmlformats.org/drawingml/2006/table">
            <a:tbl>
              <a:tblPr firstRow="1" firstCol="1" bandRow="1">
                <a:tableStyleId>{5C22544A-7EE6-4342-B048-85BDC9FD1C3A}</a:tableStyleId>
              </a:tblPr>
              <a:tblGrid>
                <a:gridCol w="3817259"/>
                <a:gridCol w="3241732"/>
                <a:gridCol w="3699802"/>
              </a:tblGrid>
              <a:tr h="797639">
                <a:tc>
                  <a:txBody>
                    <a:bodyPr/>
                    <a:lstStyle/>
                    <a:p>
                      <a:pPr marL="0" marR="0" algn="ctr">
                        <a:spcBef>
                          <a:spcPts val="0"/>
                        </a:spcBef>
                        <a:spcAft>
                          <a:spcPts val="0"/>
                        </a:spcAft>
                      </a:pPr>
                      <a:r>
                        <a:rPr lang="es-EC" sz="3000">
                          <a:effectLst/>
                        </a:rPr>
                        <a:t>Piezas montadas</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3000">
                          <a:effectLst/>
                        </a:rPr>
                        <a:t>Sistema fabricación</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3000">
                          <a:effectLst/>
                        </a:rPr>
                        <a:t>Tipo de ajuste</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6312">
                <a:tc>
                  <a:txBody>
                    <a:bodyPr/>
                    <a:lstStyle/>
                    <a:p>
                      <a:pPr marL="0" marR="0" algn="ctr">
                        <a:spcBef>
                          <a:spcPts val="0"/>
                        </a:spcBef>
                        <a:spcAft>
                          <a:spcPts val="0"/>
                        </a:spcAft>
                      </a:pPr>
                      <a:r>
                        <a:rPr lang="es-EC" sz="3000">
                          <a:effectLst/>
                        </a:rPr>
                        <a:t>Rodillo-Rodamiento</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3000">
                          <a:effectLst/>
                        </a:rPr>
                        <a:t>Agujero único</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3000">
                          <a:effectLst/>
                        </a:rPr>
                        <a:t>10 H7/n6</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202519">
                <a:tc>
                  <a:txBody>
                    <a:bodyPr/>
                    <a:lstStyle/>
                    <a:p>
                      <a:pPr marL="0" marR="0" algn="ctr">
                        <a:spcBef>
                          <a:spcPts val="0"/>
                        </a:spcBef>
                        <a:spcAft>
                          <a:spcPts val="0"/>
                        </a:spcAft>
                      </a:pPr>
                      <a:r>
                        <a:rPr lang="es-EC" sz="3000">
                          <a:effectLst/>
                        </a:rPr>
                        <a:t>Rodamiento-Base lateral</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3000">
                          <a:effectLst/>
                        </a:rPr>
                        <a:t>Eje único</a:t>
                      </a:r>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3000" dirty="0">
                          <a:effectLst/>
                        </a:rPr>
                        <a:t>19 N7/h6</a:t>
                      </a:r>
                      <a:endParaRPr lang="en-US"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1484308" y="1508185"/>
            <a:ext cx="10018713" cy="1569660"/>
          </a:xfrm>
          <a:prstGeom prst="rect">
            <a:avLst/>
          </a:prstGeom>
        </p:spPr>
        <p:txBody>
          <a:bodyPr wrap="square">
            <a:spAutoFit/>
          </a:bodyPr>
          <a:lstStyle/>
          <a:p>
            <a:pPr algn="just"/>
            <a:r>
              <a:rPr lang="es-EC" sz="3200" dirty="0" smtClean="0">
                <a:latin typeface="Arial" panose="020B0604020202020204" pitchFamily="34" charset="0"/>
                <a:ea typeface="Times New Roman" panose="02020603050405020304" pitchFamily="18" charset="0"/>
                <a:cs typeface="Times New Roman" panose="02020603050405020304" pitchFamily="18" charset="0"/>
              </a:rPr>
              <a:t>Se </a:t>
            </a:r>
            <a:r>
              <a:rPr lang="es-EC" sz="3200" dirty="0">
                <a:latin typeface="Arial" panose="020B0604020202020204" pitchFamily="34" charset="0"/>
                <a:ea typeface="Times New Roman" panose="02020603050405020304" pitchFamily="18" charset="0"/>
                <a:cs typeface="Times New Roman" panose="02020603050405020304" pitchFamily="18" charset="0"/>
              </a:rPr>
              <a:t>deben seleccionar ajustes precisos y finos, ya que si existe alguna clase de juego entre las piezas que están montadas</a:t>
            </a:r>
            <a:endParaRPr lang="es-EC" sz="3200" dirty="0"/>
          </a:p>
        </p:txBody>
      </p:sp>
    </p:spTree>
    <p:extLst>
      <p:ext uri="{BB962C8B-B14F-4D97-AF65-F5344CB8AC3E}">
        <p14:creationId xmlns:p14="http://schemas.microsoft.com/office/powerpoint/2010/main" val="22918290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Estudio de elementos finitos de la estructura de soporte</a:t>
            </a:r>
            <a:endParaRPr lang="es-EC" b="1" dirty="0"/>
          </a:p>
        </p:txBody>
      </p:sp>
      <p:sp>
        <p:nvSpPr>
          <p:cNvPr id="3" name="Marcador de contenido 2"/>
          <p:cNvSpPr>
            <a:spLocks noGrp="1"/>
          </p:cNvSpPr>
          <p:nvPr>
            <p:ph idx="1"/>
          </p:nvPr>
        </p:nvSpPr>
        <p:spPr>
          <a:xfrm>
            <a:off x="1309213" y="1752598"/>
            <a:ext cx="4974178" cy="4920575"/>
          </a:xfrm>
        </p:spPr>
        <p:txBody>
          <a:bodyPr>
            <a:normAutofit/>
          </a:bodyPr>
          <a:lstStyle/>
          <a:p>
            <a:pPr algn="just"/>
            <a:r>
              <a:rPr lang="es-EC" sz="3200" dirty="0" smtClean="0"/>
              <a:t>La estructura fue fabricada a partir de perfiles estructurales de 100 x 50 x 3 </a:t>
            </a:r>
            <a:r>
              <a:rPr lang="es-EC" sz="3200" dirty="0" err="1" smtClean="0"/>
              <a:t>mm.</a:t>
            </a:r>
            <a:endParaRPr lang="es-EC" sz="3200" dirty="0" smtClean="0"/>
          </a:p>
          <a:p>
            <a:r>
              <a:rPr lang="es-EC" sz="3200" b="1" dirty="0" smtClean="0"/>
              <a:t>Resultados</a:t>
            </a:r>
          </a:p>
          <a:p>
            <a:pPr lvl="1"/>
            <a:r>
              <a:rPr lang="es-EC" sz="2800" dirty="0" smtClean="0"/>
              <a:t>Desplazamiento máximo: 0.02275 mm</a:t>
            </a:r>
            <a:endParaRPr lang="es-EC" sz="2800" dirty="0"/>
          </a:p>
        </p:txBody>
      </p:sp>
      <p:pic>
        <p:nvPicPr>
          <p:cNvPr id="5" name="Imagen 4"/>
          <p:cNvPicPr/>
          <p:nvPr/>
        </p:nvPicPr>
        <p:blipFill rotWithShape="1">
          <a:blip r:embed="rId2"/>
          <a:srcRect l="24039" t="22792" r="33333" b="19373"/>
          <a:stretch/>
        </p:blipFill>
        <p:spPr bwMode="auto">
          <a:xfrm>
            <a:off x="7314522" y="2666966"/>
            <a:ext cx="3779939" cy="3111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41589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Sistema de medición</a:t>
            </a:r>
            <a:endParaRPr lang="es-EC" b="1" dirty="0"/>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l="30569"/>
          <a:stretch/>
        </p:blipFill>
        <p:spPr>
          <a:xfrm>
            <a:off x="3363686" y="1752599"/>
            <a:ext cx="6041571" cy="4555116"/>
          </a:xfrm>
        </p:spPr>
      </p:pic>
    </p:spTree>
    <p:extLst>
      <p:ext uri="{BB962C8B-B14F-4D97-AF65-F5344CB8AC3E}">
        <p14:creationId xmlns:p14="http://schemas.microsoft.com/office/powerpoint/2010/main" val="982472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6340" y="0"/>
            <a:ext cx="10018713" cy="1752599"/>
          </a:xfrm>
        </p:spPr>
        <p:txBody>
          <a:bodyPr/>
          <a:lstStyle/>
          <a:p>
            <a:r>
              <a:rPr lang="es-EC" b="1" dirty="0" smtClean="0"/>
              <a:t>Estación de tracción</a:t>
            </a:r>
            <a:endParaRPr lang="es-EC" b="1" dirty="0"/>
          </a:p>
        </p:txBody>
      </p:sp>
      <p:pic>
        <p:nvPicPr>
          <p:cNvPr id="4" name="Imagen 3"/>
          <p:cNvPicPr>
            <a:picLocks noChangeAspect="1"/>
          </p:cNvPicPr>
          <p:nvPr/>
        </p:nvPicPr>
        <p:blipFill rotWithShape="1">
          <a:blip r:embed="rId2"/>
          <a:srcRect l="62610" t="23399" r="15000" b="13048"/>
          <a:stretch/>
        </p:blipFill>
        <p:spPr>
          <a:xfrm>
            <a:off x="4490756" y="1203004"/>
            <a:ext cx="3412274" cy="5448167"/>
          </a:xfrm>
          <a:prstGeom prst="rect">
            <a:avLst/>
          </a:prstGeom>
        </p:spPr>
      </p:pic>
    </p:spTree>
    <p:extLst>
      <p:ext uri="{BB962C8B-B14F-4D97-AF65-F5344CB8AC3E}">
        <p14:creationId xmlns:p14="http://schemas.microsoft.com/office/powerpoint/2010/main" val="3112288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Dimensionamiento y selección del servomotor</a:t>
            </a:r>
            <a:endParaRPr lang="es-EC" b="1" dirty="0"/>
          </a:p>
        </p:txBody>
      </p:sp>
      <p:sp>
        <p:nvSpPr>
          <p:cNvPr id="3" name="Marcador de contenido 2"/>
          <p:cNvSpPr>
            <a:spLocks noGrp="1"/>
          </p:cNvSpPr>
          <p:nvPr>
            <p:ph idx="1"/>
          </p:nvPr>
        </p:nvSpPr>
        <p:spPr>
          <a:xfrm>
            <a:off x="1328668" y="1947151"/>
            <a:ext cx="10441800" cy="4278551"/>
          </a:xfrm>
        </p:spPr>
        <p:txBody>
          <a:bodyPr>
            <a:normAutofit/>
          </a:bodyPr>
          <a:lstStyle/>
          <a:p>
            <a:pPr algn="just"/>
            <a:r>
              <a:rPr lang="es-EC" sz="3200" dirty="0" smtClean="0"/>
              <a:t>Para la elección del servomotor debemos determinar el torque que necesitara el mismo para mover el molino laminador.</a:t>
            </a:r>
            <a:endParaRPr lang="es-EC" sz="3200" dirty="0"/>
          </a:p>
        </p:txBody>
      </p:sp>
    </p:spTree>
    <p:extLst>
      <p:ext uri="{BB962C8B-B14F-4D97-AF65-F5344CB8AC3E}">
        <p14:creationId xmlns:p14="http://schemas.microsoft.com/office/powerpoint/2010/main" val="2108478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Dimensionamiento y selección del servomotor</a:t>
            </a:r>
            <a:endParaRPr lang="es-EC" dirty="0"/>
          </a:p>
        </p:txBody>
      </p:sp>
      <p:sp>
        <p:nvSpPr>
          <p:cNvPr id="3" name="Marcador de contenido 2"/>
          <p:cNvSpPr>
            <a:spLocks noGrp="1"/>
          </p:cNvSpPr>
          <p:nvPr>
            <p:ph idx="1"/>
          </p:nvPr>
        </p:nvSpPr>
        <p:spPr>
          <a:xfrm>
            <a:off x="1484310" y="2666999"/>
            <a:ext cx="3904813" cy="3869988"/>
          </a:xfrm>
        </p:spPr>
        <p:txBody>
          <a:bodyPr/>
          <a:lstStyle/>
          <a:p>
            <a:r>
              <a:rPr lang="es-EC" sz="3200" b="1" dirty="0" smtClean="0"/>
              <a:t>Datos</a:t>
            </a:r>
          </a:p>
          <a:p>
            <a:pPr lvl="1"/>
            <a:r>
              <a:rPr lang="es-EC" sz="3200" dirty="0" smtClean="0"/>
              <a:t>Masa del sistema: 490 kg</a:t>
            </a:r>
          </a:p>
          <a:p>
            <a:pPr lvl="1"/>
            <a:r>
              <a:rPr lang="es-EC" sz="3200" dirty="0" smtClean="0"/>
              <a:t>µ:0.18</a:t>
            </a:r>
          </a:p>
          <a:p>
            <a:r>
              <a:rPr lang="es-EC" sz="3200" b="1" dirty="0" smtClean="0"/>
              <a:t>Resultados</a:t>
            </a:r>
          </a:p>
          <a:p>
            <a:pPr lvl="1"/>
            <a:r>
              <a:rPr lang="es-EC" sz="3200" dirty="0" smtClean="0"/>
              <a:t>N: 2292.716 N</a:t>
            </a:r>
          </a:p>
          <a:p>
            <a:pPr lvl="1"/>
            <a:endParaRPr lang="es-EC" dirty="0" smtClean="0"/>
          </a:p>
        </p:txBody>
      </p:sp>
      <p:pic>
        <p:nvPicPr>
          <p:cNvPr id="6" name="Imagen 5"/>
          <p:cNvPicPr/>
          <p:nvPr/>
        </p:nvPicPr>
        <p:blipFill rotWithShape="1">
          <a:blip r:embed="rId2"/>
          <a:srcRect l="17789" t="26496" r="12340" b="10826"/>
          <a:stretch/>
        </p:blipFill>
        <p:spPr bwMode="auto">
          <a:xfrm>
            <a:off x="5817140" y="2393004"/>
            <a:ext cx="5875507" cy="37354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25385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Dimensionamiento por leva excéntrica</a:t>
            </a:r>
            <a:endParaRPr lang="es-EC" b="1" dirty="0"/>
          </a:p>
        </p:txBody>
      </p:sp>
      <p:sp>
        <p:nvSpPr>
          <p:cNvPr id="3" name="Marcador de contenido 2"/>
          <p:cNvSpPr>
            <a:spLocks noGrp="1"/>
          </p:cNvSpPr>
          <p:nvPr>
            <p:ph idx="1"/>
          </p:nvPr>
        </p:nvSpPr>
        <p:spPr>
          <a:xfrm>
            <a:off x="1089498" y="1752599"/>
            <a:ext cx="5214026" cy="4191001"/>
          </a:xfrm>
        </p:spPr>
        <p:txBody>
          <a:bodyPr>
            <a:normAutofit/>
          </a:bodyPr>
          <a:lstStyle/>
          <a:p>
            <a:pPr algn="just"/>
            <a:r>
              <a:rPr lang="es-EC" sz="3200" dirty="0" smtClean="0"/>
              <a:t>Con el valor determinado de la fuerza Normal podremos determinar el torque que necesita el servomotor en la excéntrica.</a:t>
            </a:r>
          </a:p>
          <a:p>
            <a:pPr marL="0" indent="0" algn="just">
              <a:buNone/>
            </a:pPr>
            <a:endParaRPr lang="es-EC" sz="3200" dirty="0"/>
          </a:p>
          <a:p>
            <a:pPr marL="0" indent="0" algn="just">
              <a:buNone/>
            </a:pPr>
            <a:r>
              <a:rPr lang="es-EC" sz="3200" dirty="0" err="1" smtClean="0"/>
              <a:t>Ts</a:t>
            </a:r>
            <a:r>
              <a:rPr lang="es-EC" sz="3200" dirty="0"/>
              <a:t>:</a:t>
            </a:r>
            <a:r>
              <a:rPr lang="es-EC" sz="3200" dirty="0" smtClean="0"/>
              <a:t> 74.23 </a:t>
            </a:r>
            <a:r>
              <a:rPr lang="es-EC" sz="3200" dirty="0" err="1" smtClean="0"/>
              <a:t>Nm</a:t>
            </a:r>
            <a:endParaRPr lang="es-EC" sz="3200" dirty="0"/>
          </a:p>
        </p:txBody>
      </p:sp>
      <p:pic>
        <p:nvPicPr>
          <p:cNvPr id="4" name="Imagen 3"/>
          <p:cNvPicPr/>
          <p:nvPr/>
        </p:nvPicPr>
        <p:blipFill rotWithShape="1">
          <a:blip r:embed="rId2"/>
          <a:srcRect l="34775" t="31054" r="32693" b="16809"/>
          <a:stretch/>
        </p:blipFill>
        <p:spPr bwMode="auto">
          <a:xfrm>
            <a:off x="6797203" y="1752599"/>
            <a:ext cx="4705819" cy="4488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3090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Dimensionamiento por tornillo de potencia</a:t>
            </a:r>
            <a:endParaRPr lang="es-EC" b="1" dirty="0"/>
          </a:p>
        </p:txBody>
      </p:sp>
      <p:sp>
        <p:nvSpPr>
          <p:cNvPr id="3" name="Marcador de contenido 2"/>
          <p:cNvSpPr>
            <a:spLocks noGrp="1"/>
          </p:cNvSpPr>
          <p:nvPr>
            <p:ph idx="1"/>
          </p:nvPr>
        </p:nvSpPr>
        <p:spPr>
          <a:xfrm>
            <a:off x="1484309" y="1986063"/>
            <a:ext cx="4780304" cy="4317460"/>
          </a:xfrm>
        </p:spPr>
        <p:txBody>
          <a:bodyPr>
            <a:normAutofit fontScale="92500"/>
          </a:bodyPr>
          <a:lstStyle/>
          <a:p>
            <a:pPr algn="just"/>
            <a:r>
              <a:rPr lang="es-EC" sz="3200" dirty="0" smtClean="0"/>
              <a:t>Para el dimensionamiento por tornillo de potencia se baso en la información del libro “Diseño de máquinas, Norton”  y se obtuvo como resultado</a:t>
            </a:r>
          </a:p>
          <a:p>
            <a:pPr algn="just"/>
            <a:endParaRPr lang="es-EC" sz="3200" dirty="0"/>
          </a:p>
          <a:p>
            <a:pPr algn="just"/>
            <a:r>
              <a:rPr lang="es-EC" sz="3200" dirty="0" err="1" smtClean="0"/>
              <a:t>Ts</a:t>
            </a:r>
            <a:r>
              <a:rPr lang="es-EC" sz="3200" dirty="0" smtClean="0"/>
              <a:t>: 12.786 </a:t>
            </a:r>
            <a:r>
              <a:rPr lang="es-EC" sz="3200" dirty="0" err="1" smtClean="0"/>
              <a:t>Nm</a:t>
            </a:r>
            <a:endParaRPr lang="es-EC" sz="3200" dirty="0"/>
          </a:p>
        </p:txBody>
      </p:sp>
      <p:pic>
        <p:nvPicPr>
          <p:cNvPr id="4" name="Imagen 3" descr="C:\Users\Andrés\Dropbox\Cargas de cámara\20140902_084957.jpg"/>
          <p:cNvPicPr/>
          <p:nvPr/>
        </p:nvPicPr>
        <p:blipFill rotWithShape="1">
          <a:blip r:embed="rId2" cstate="print">
            <a:extLst>
              <a:ext uri="{28A0092B-C50C-407E-A947-70E740481C1C}">
                <a14:useLocalDpi xmlns:a14="http://schemas.microsoft.com/office/drawing/2010/main" val="0"/>
              </a:ext>
            </a:extLst>
          </a:blip>
          <a:srcRect l="806" t="21069" r="39052" b="3680"/>
          <a:stretch/>
        </p:blipFill>
        <p:spPr bwMode="auto">
          <a:xfrm rot="5400000">
            <a:off x="7122766" y="2609135"/>
            <a:ext cx="4317461" cy="30713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4177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Selección del mecanismo a usar</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23269383"/>
              </p:ext>
            </p:extLst>
          </p:nvPr>
        </p:nvGraphicFramePr>
        <p:xfrm>
          <a:off x="1610380" y="2073775"/>
          <a:ext cx="9766569" cy="3840480"/>
        </p:xfrm>
        <a:graphic>
          <a:graphicData uri="http://schemas.openxmlformats.org/drawingml/2006/table">
            <a:tbl>
              <a:tblPr firstRow="1" firstCol="1" bandRow="1">
                <a:tableStyleId>{5C22544A-7EE6-4342-B048-85BDC9FD1C3A}</a:tableStyleId>
              </a:tblPr>
              <a:tblGrid>
                <a:gridCol w="1321667"/>
                <a:gridCol w="3111425"/>
                <a:gridCol w="2005905"/>
                <a:gridCol w="2005905"/>
                <a:gridCol w="1321667"/>
              </a:tblGrid>
              <a:tr h="190500">
                <a:tc>
                  <a:txBody>
                    <a:bodyPr/>
                    <a:lstStyle/>
                    <a:p>
                      <a:pPr marL="0" marR="0" algn="ctr">
                        <a:spcBef>
                          <a:spcPts val="0"/>
                        </a:spcBef>
                        <a:spcAft>
                          <a:spcPts val="0"/>
                        </a:spcAft>
                      </a:pPr>
                      <a:r>
                        <a:rPr lang="es-EC" sz="2800" dirty="0">
                          <a:effectLst/>
                        </a:rPr>
                        <a:t>N</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Criterio de selección</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Alternativa 1</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Alternativa 2</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Ideal</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marL="0" marR="0" algn="ctr">
                        <a:spcBef>
                          <a:spcPts val="0"/>
                        </a:spcBef>
                        <a:spcAft>
                          <a:spcPts val="0"/>
                        </a:spcAft>
                      </a:pPr>
                      <a:r>
                        <a:rPr lang="es-EC" sz="2800">
                          <a:effectLst/>
                        </a:rPr>
                        <a:t>1</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Torque</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4</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marL="0" marR="0" algn="ctr">
                        <a:spcBef>
                          <a:spcPts val="0"/>
                        </a:spcBef>
                        <a:spcAft>
                          <a:spcPts val="0"/>
                        </a:spcAft>
                      </a:pPr>
                      <a:r>
                        <a:rPr lang="es-EC" sz="2800">
                          <a:effectLst/>
                        </a:rPr>
                        <a:t>2</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Cant. servomotores</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dirty="0">
                          <a:effectLst/>
                        </a:rPr>
                        <a:t>5</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marL="0" marR="0" algn="ctr">
                        <a:spcBef>
                          <a:spcPts val="0"/>
                        </a:spcBef>
                        <a:spcAft>
                          <a:spcPts val="0"/>
                        </a:spcAft>
                      </a:pPr>
                      <a:r>
                        <a:rPr lang="es-EC" sz="2800">
                          <a:effectLst/>
                        </a:rPr>
                        <a:t>3</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Precisión para el control</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6</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9</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marL="0" marR="0" algn="ctr">
                        <a:spcBef>
                          <a:spcPts val="0"/>
                        </a:spcBef>
                        <a:spcAft>
                          <a:spcPts val="0"/>
                        </a:spcAft>
                      </a:pPr>
                      <a:r>
                        <a:rPr lang="es-EC" sz="2800">
                          <a:effectLst/>
                        </a:rPr>
                        <a:t>4</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Costo</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6</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8</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marL="0" marR="0" algn="ctr">
                        <a:spcBef>
                          <a:spcPts val="0"/>
                        </a:spcBef>
                        <a:spcAft>
                          <a:spcPts val="0"/>
                        </a:spcAft>
                      </a:pPr>
                      <a:r>
                        <a:rPr lang="es-EC" sz="2800">
                          <a:effectLst/>
                        </a:rPr>
                        <a:t>5</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Disponibilidad</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7</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7</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10</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endParaRPr lang="en-US" sz="2800">
                        <a:solidFill>
                          <a:srgbClr val="000000"/>
                        </a:solidFill>
                        <a:effectLst/>
                        <a:latin typeface="Calibri" panose="020F0502020204030204" pitchFamily="34" charset="0"/>
                      </a:endParaRPr>
                    </a:p>
                  </a:txBody>
                  <a:tcPr marL="68580" marR="68580" marT="0" marB="0"/>
                </a:tc>
                <a:tc>
                  <a:txBody>
                    <a:bodyPr/>
                    <a:lstStyle/>
                    <a:p>
                      <a:pPr marL="0" marR="0" algn="ctr">
                        <a:spcBef>
                          <a:spcPts val="0"/>
                        </a:spcBef>
                        <a:spcAft>
                          <a:spcPts val="0"/>
                        </a:spcAft>
                      </a:pPr>
                      <a:r>
                        <a:rPr lang="es-EC" sz="2800">
                          <a:effectLst/>
                        </a:rPr>
                        <a:t>Total</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33</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a:effectLst/>
                        </a:rPr>
                        <a:t>39</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800" dirty="0">
                          <a:effectLst/>
                        </a:rPr>
                        <a:t>50</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53898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normAutofit/>
          </a:bodyPr>
          <a:lstStyle/>
          <a:p>
            <a:r>
              <a:rPr lang="es-EC" sz="4800" b="1" dirty="0" smtClean="0"/>
              <a:t>Objetivo</a:t>
            </a:r>
            <a:r>
              <a:rPr lang="en-US" sz="4800" b="1" dirty="0" smtClean="0"/>
              <a:t> general</a:t>
            </a:r>
            <a:endParaRPr lang="en-US" sz="4800" b="1" dirty="0"/>
          </a:p>
        </p:txBody>
      </p:sp>
      <p:sp>
        <p:nvSpPr>
          <p:cNvPr id="3" name="Marcador de contenido 2"/>
          <p:cNvSpPr>
            <a:spLocks noGrp="1"/>
          </p:cNvSpPr>
          <p:nvPr>
            <p:ph idx="1"/>
          </p:nvPr>
        </p:nvSpPr>
        <p:spPr>
          <a:xfrm>
            <a:off x="1366092" y="2060154"/>
            <a:ext cx="10344838" cy="4186409"/>
          </a:xfrm>
        </p:spPr>
        <p:txBody>
          <a:bodyPr>
            <a:normAutofit/>
          </a:bodyPr>
          <a:lstStyle/>
          <a:p>
            <a:pPr algn="just"/>
            <a:r>
              <a:rPr lang="es-EC" sz="3200" dirty="0"/>
              <a:t>Diseñar e implementar un sistema automático para el control de </a:t>
            </a:r>
            <a:r>
              <a:rPr lang="es-EC" sz="3200" dirty="0" smtClean="0"/>
              <a:t>espesor </a:t>
            </a:r>
            <a:r>
              <a:rPr lang="es-EC" sz="3200" dirty="0"/>
              <a:t>de la lámina asfáltica elaborada por la empresa  IMPTEK</a:t>
            </a:r>
            <a:endParaRPr lang="en-US" sz="3200" dirty="0"/>
          </a:p>
        </p:txBody>
      </p:sp>
    </p:spTree>
    <p:extLst>
      <p:ext uri="{BB962C8B-B14F-4D97-AF65-F5344CB8AC3E}">
        <p14:creationId xmlns:p14="http://schemas.microsoft.com/office/powerpoint/2010/main" val="3850377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8" y="0"/>
            <a:ext cx="10018713" cy="1752599"/>
          </a:xfrm>
        </p:spPr>
        <p:txBody>
          <a:bodyPr/>
          <a:lstStyle/>
          <a:p>
            <a:r>
              <a:rPr lang="es-EC" b="1" dirty="0" smtClean="0"/>
              <a:t>Acople servomotor-tornillo</a:t>
            </a:r>
            <a:endParaRPr lang="es-EC" b="1" dirty="0"/>
          </a:p>
        </p:txBody>
      </p:sp>
      <p:sp>
        <p:nvSpPr>
          <p:cNvPr id="3" name="Marcador de contenido 2"/>
          <p:cNvSpPr>
            <a:spLocks noGrp="1"/>
          </p:cNvSpPr>
          <p:nvPr>
            <p:ph idx="1"/>
          </p:nvPr>
        </p:nvSpPr>
        <p:spPr>
          <a:xfrm>
            <a:off x="1192479" y="1538591"/>
            <a:ext cx="10310542" cy="4706566"/>
          </a:xfrm>
        </p:spPr>
        <p:txBody>
          <a:bodyPr>
            <a:normAutofit/>
          </a:bodyPr>
          <a:lstStyle/>
          <a:p>
            <a:pPr algn="just"/>
            <a:r>
              <a:rPr lang="es-EC" sz="3200" dirty="0" smtClean="0"/>
              <a:t>Debido a la ubicación del tornillo y el eje, se usara un sistema de engranes cónicos rectos. Además un engrane tendrá un roscado interno para que cumpla las funciones de tuerca en el sistema de tornillo de potencia.</a:t>
            </a:r>
            <a:endParaRPr lang="es-EC" sz="3200" dirty="0"/>
          </a:p>
        </p:txBody>
      </p:sp>
    </p:spTree>
    <p:extLst>
      <p:ext uri="{BB962C8B-B14F-4D97-AF65-F5344CB8AC3E}">
        <p14:creationId xmlns:p14="http://schemas.microsoft.com/office/powerpoint/2010/main" val="163616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0353" y="0"/>
            <a:ext cx="10018713" cy="1752599"/>
          </a:xfrm>
        </p:spPr>
        <p:txBody>
          <a:bodyPr/>
          <a:lstStyle/>
          <a:p>
            <a:r>
              <a:rPr lang="es-EC" b="1" dirty="0" smtClean="0"/>
              <a:t>Acople servomotor-tornillo</a:t>
            </a:r>
            <a:endParaRPr lang="es-EC" b="1" dirty="0"/>
          </a:p>
        </p:txBody>
      </p:sp>
      <p:sp>
        <p:nvSpPr>
          <p:cNvPr id="3" name="Marcador de contenido 2"/>
          <p:cNvSpPr>
            <a:spLocks noGrp="1"/>
          </p:cNvSpPr>
          <p:nvPr>
            <p:ph idx="1"/>
          </p:nvPr>
        </p:nvSpPr>
        <p:spPr>
          <a:xfrm>
            <a:off x="1430353" y="1147864"/>
            <a:ext cx="5437375" cy="5710136"/>
          </a:xfrm>
        </p:spPr>
        <p:txBody>
          <a:bodyPr>
            <a:noAutofit/>
          </a:bodyPr>
          <a:lstStyle/>
          <a:p>
            <a:r>
              <a:rPr lang="es-EC" sz="2200" b="1" dirty="0" smtClean="0"/>
              <a:t>Engrane eje servomotor</a:t>
            </a:r>
          </a:p>
          <a:p>
            <a:pPr lvl="1"/>
            <a:r>
              <a:rPr lang="es-EC" sz="2200" dirty="0" smtClean="0"/>
              <a:t>Ángulo de presión: 20</a:t>
            </a:r>
          </a:p>
          <a:p>
            <a:pPr lvl="1"/>
            <a:r>
              <a:rPr lang="es-EC" sz="2200" dirty="0" smtClean="0"/>
              <a:t>Núm. de dientes: 20</a:t>
            </a:r>
          </a:p>
          <a:p>
            <a:pPr lvl="1"/>
            <a:r>
              <a:rPr lang="es-EC" sz="2200" dirty="0" smtClean="0"/>
              <a:t>Módulo: 4</a:t>
            </a:r>
          </a:p>
          <a:p>
            <a:pPr lvl="1"/>
            <a:r>
              <a:rPr lang="es-EC" sz="2200" dirty="0" smtClean="0"/>
              <a:t>Núm. Dientes salida:20 </a:t>
            </a:r>
          </a:p>
          <a:p>
            <a:pPr lvl="1"/>
            <a:r>
              <a:rPr lang="es-EC" sz="2200" dirty="0" smtClean="0"/>
              <a:t>Ø Paso: 80 mm</a:t>
            </a:r>
          </a:p>
          <a:p>
            <a:pPr lvl="1"/>
            <a:r>
              <a:rPr lang="es-EC" sz="2200" dirty="0" smtClean="0"/>
              <a:t>Ø Raíz: 70.744 mm</a:t>
            </a:r>
          </a:p>
          <a:p>
            <a:pPr lvl="1"/>
            <a:r>
              <a:rPr lang="es-EC" sz="2200" dirty="0" smtClean="0"/>
              <a:t>Ø Exterior: 88 mm</a:t>
            </a:r>
          </a:p>
          <a:p>
            <a:pPr lvl="1"/>
            <a:r>
              <a:rPr lang="es-EC" sz="2200" dirty="0" smtClean="0"/>
              <a:t>Ángulo cónico: 45</a:t>
            </a:r>
          </a:p>
          <a:p>
            <a:pPr lvl="1"/>
            <a:r>
              <a:rPr lang="es-EC" sz="2200" dirty="0" err="1" smtClean="0"/>
              <a:t>Chavetero</a:t>
            </a:r>
            <a:r>
              <a:rPr lang="es-EC" sz="2200" dirty="0" smtClean="0"/>
              <a:t> prismático: GOST 8788-58</a:t>
            </a:r>
            <a:endParaRPr lang="es-EC" sz="2200" dirty="0"/>
          </a:p>
        </p:txBody>
      </p:sp>
      <p:pic>
        <p:nvPicPr>
          <p:cNvPr id="4" name="Imagen 3"/>
          <p:cNvPicPr>
            <a:picLocks noChangeAspect="1"/>
          </p:cNvPicPr>
          <p:nvPr/>
        </p:nvPicPr>
        <p:blipFill rotWithShape="1">
          <a:blip r:embed="rId2"/>
          <a:srcRect l="26645" t="32710" r="55355" b="28409"/>
          <a:stretch/>
        </p:blipFill>
        <p:spPr>
          <a:xfrm>
            <a:off x="7600041" y="2005718"/>
            <a:ext cx="3359111" cy="4081501"/>
          </a:xfrm>
          <a:prstGeom prst="rect">
            <a:avLst/>
          </a:prstGeom>
        </p:spPr>
      </p:pic>
    </p:spTree>
    <p:extLst>
      <p:ext uri="{BB962C8B-B14F-4D97-AF65-F5344CB8AC3E}">
        <p14:creationId xmlns:p14="http://schemas.microsoft.com/office/powerpoint/2010/main" val="24646156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0353" y="0"/>
            <a:ext cx="10018713" cy="1752599"/>
          </a:xfrm>
        </p:spPr>
        <p:txBody>
          <a:bodyPr/>
          <a:lstStyle/>
          <a:p>
            <a:r>
              <a:rPr lang="es-EC" b="1" dirty="0" smtClean="0"/>
              <a:t>Acople servomotor-tornillo</a:t>
            </a:r>
            <a:endParaRPr lang="es-EC" b="1" dirty="0"/>
          </a:p>
        </p:txBody>
      </p:sp>
      <p:sp>
        <p:nvSpPr>
          <p:cNvPr id="3" name="Marcador de contenido 2"/>
          <p:cNvSpPr>
            <a:spLocks noGrp="1"/>
          </p:cNvSpPr>
          <p:nvPr>
            <p:ph idx="1"/>
          </p:nvPr>
        </p:nvSpPr>
        <p:spPr>
          <a:xfrm>
            <a:off x="1430353" y="1284051"/>
            <a:ext cx="4955401" cy="5573949"/>
          </a:xfrm>
        </p:spPr>
        <p:txBody>
          <a:bodyPr>
            <a:noAutofit/>
          </a:bodyPr>
          <a:lstStyle/>
          <a:p>
            <a:r>
              <a:rPr lang="es-EC" sz="2200" b="1" dirty="0" smtClean="0"/>
              <a:t>Engrane tornillo de potencia</a:t>
            </a:r>
          </a:p>
          <a:p>
            <a:pPr lvl="1"/>
            <a:r>
              <a:rPr lang="es-EC" sz="2200" dirty="0" smtClean="0"/>
              <a:t>Ángulo de presión: 20</a:t>
            </a:r>
          </a:p>
          <a:p>
            <a:pPr lvl="1"/>
            <a:r>
              <a:rPr lang="es-EC" sz="2200" dirty="0" smtClean="0"/>
              <a:t>Núm. de dientes: 20</a:t>
            </a:r>
          </a:p>
          <a:p>
            <a:pPr lvl="1"/>
            <a:r>
              <a:rPr lang="es-EC" sz="2200" dirty="0" smtClean="0"/>
              <a:t>Módulo: 4</a:t>
            </a:r>
          </a:p>
          <a:p>
            <a:pPr lvl="1"/>
            <a:r>
              <a:rPr lang="es-EC" sz="2200" dirty="0" smtClean="0"/>
              <a:t>Núm. Dientes salida:20 </a:t>
            </a:r>
          </a:p>
          <a:p>
            <a:pPr lvl="1"/>
            <a:r>
              <a:rPr lang="es-EC" sz="2200" dirty="0" smtClean="0"/>
              <a:t>Ø Paso: 80 mm</a:t>
            </a:r>
          </a:p>
          <a:p>
            <a:pPr lvl="1"/>
            <a:r>
              <a:rPr lang="es-EC" sz="2200" dirty="0" smtClean="0"/>
              <a:t>Ø Raíz: 70.744 mm</a:t>
            </a:r>
          </a:p>
          <a:p>
            <a:pPr lvl="1"/>
            <a:r>
              <a:rPr lang="es-EC" sz="2200" dirty="0" smtClean="0"/>
              <a:t>Ø Exterior: 88 mm</a:t>
            </a:r>
          </a:p>
          <a:p>
            <a:pPr lvl="1"/>
            <a:r>
              <a:rPr lang="es-EC" sz="2200" dirty="0" smtClean="0"/>
              <a:t>Ángulo cónico: 45</a:t>
            </a:r>
          </a:p>
          <a:p>
            <a:pPr lvl="1"/>
            <a:r>
              <a:rPr lang="es-EC" sz="2200" dirty="0" smtClean="0"/>
              <a:t>Rosca ACME M20X2.5</a:t>
            </a:r>
            <a:endParaRPr lang="es-EC" sz="2200" dirty="0"/>
          </a:p>
        </p:txBody>
      </p:sp>
      <p:pic>
        <p:nvPicPr>
          <p:cNvPr id="5" name="Imagen 4"/>
          <p:cNvPicPr>
            <a:picLocks noChangeAspect="1"/>
          </p:cNvPicPr>
          <p:nvPr/>
        </p:nvPicPr>
        <p:blipFill rotWithShape="1">
          <a:blip r:embed="rId2"/>
          <a:srcRect l="77254" t="34677" r="6179" b="28388"/>
          <a:stretch/>
        </p:blipFill>
        <p:spPr>
          <a:xfrm>
            <a:off x="7547213" y="2074459"/>
            <a:ext cx="2949270" cy="3698544"/>
          </a:xfrm>
          <a:prstGeom prst="rect">
            <a:avLst/>
          </a:prstGeom>
        </p:spPr>
      </p:pic>
    </p:spTree>
    <p:extLst>
      <p:ext uri="{BB962C8B-B14F-4D97-AF65-F5344CB8AC3E}">
        <p14:creationId xmlns:p14="http://schemas.microsoft.com/office/powerpoint/2010/main" val="7333817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Cálculo de cargas en engranes</a:t>
            </a:r>
            <a:endParaRPr lang="es-EC" b="1" dirty="0"/>
          </a:p>
        </p:txBody>
      </p:sp>
      <p:sp>
        <p:nvSpPr>
          <p:cNvPr id="3" name="Marcador de contenido 2"/>
          <p:cNvSpPr>
            <a:spLocks noGrp="1"/>
          </p:cNvSpPr>
          <p:nvPr>
            <p:ph idx="1"/>
          </p:nvPr>
        </p:nvSpPr>
        <p:spPr>
          <a:xfrm>
            <a:off x="1484311" y="1752599"/>
            <a:ext cx="4268790" cy="4533901"/>
          </a:xfrm>
        </p:spPr>
        <p:txBody>
          <a:bodyPr>
            <a:normAutofit/>
          </a:bodyPr>
          <a:lstStyle/>
          <a:p>
            <a:r>
              <a:rPr lang="es-EC" sz="2600" dirty="0" smtClean="0"/>
              <a:t>Fuerza tangencial</a:t>
            </a:r>
          </a:p>
          <a:p>
            <a:pPr lvl="1">
              <a:buFont typeface="Courier New" panose="02070309020205020404" pitchFamily="49" charset="0"/>
              <a:buChar char="o"/>
            </a:pPr>
            <a:r>
              <a:rPr lang="es-EC" sz="2600" dirty="0" smtClean="0"/>
              <a:t>Ft1: 319.56 N</a:t>
            </a:r>
          </a:p>
          <a:p>
            <a:r>
              <a:rPr lang="es-EC" sz="2600" dirty="0" smtClean="0"/>
              <a:t>Fuerza radial</a:t>
            </a:r>
          </a:p>
          <a:p>
            <a:pPr lvl="1">
              <a:buFont typeface="Courier New" panose="02070309020205020404" pitchFamily="49" charset="0"/>
              <a:buChar char="o"/>
            </a:pPr>
            <a:r>
              <a:rPr lang="es-EC" sz="2600" dirty="0" smtClean="0"/>
              <a:t>Fr1: 82.243 N</a:t>
            </a:r>
          </a:p>
          <a:p>
            <a:r>
              <a:rPr lang="es-EC" sz="2600" dirty="0" smtClean="0"/>
              <a:t>Fuerza axial</a:t>
            </a:r>
          </a:p>
          <a:p>
            <a:pPr lvl="1">
              <a:buFont typeface="Courier New" panose="02070309020205020404" pitchFamily="49" charset="0"/>
              <a:buChar char="o"/>
            </a:pPr>
            <a:r>
              <a:rPr lang="es-EC" sz="2600" dirty="0" smtClean="0"/>
              <a:t>Fa1: 82.243 N</a:t>
            </a:r>
            <a:endParaRPr lang="es-EC" sz="2600" dirty="0"/>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l="9576" t="20193" r="11775" b="21580"/>
          <a:stretch/>
        </p:blipFill>
        <p:spPr bwMode="auto">
          <a:xfrm>
            <a:off x="5173662" y="2624138"/>
            <a:ext cx="6329360" cy="28622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72784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Acople servomotor-tornillo</a:t>
            </a:r>
            <a:endParaRPr lang="es-EC" b="1" dirty="0"/>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922"/>
          <a:stretch/>
        </p:blipFill>
        <p:spPr>
          <a:xfrm>
            <a:off x="2925442" y="1752599"/>
            <a:ext cx="7136447" cy="4714830"/>
          </a:xfrm>
        </p:spPr>
      </p:pic>
    </p:spTree>
    <p:extLst>
      <p:ext uri="{BB962C8B-B14F-4D97-AF65-F5344CB8AC3E}">
        <p14:creationId xmlns:p14="http://schemas.microsoft.com/office/powerpoint/2010/main" val="3448427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a:t>Presión </a:t>
            </a:r>
            <a:r>
              <a:rPr lang="es-EC" b="1" dirty="0" smtClean="0"/>
              <a:t>ejercida </a:t>
            </a:r>
            <a:r>
              <a:rPr lang="es-EC" b="1" dirty="0"/>
              <a:t>por el molino laminador</a:t>
            </a:r>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593167" y="1752599"/>
                <a:ext cx="4393975" cy="4713515"/>
              </a:xfrm>
            </p:spPr>
            <p:txBody>
              <a:bodyPr>
                <a:normAutofit/>
              </a:bodyPr>
              <a:lstStyle/>
              <a:p>
                <a:r>
                  <a:rPr lang="es-EC" sz="2800" b="1" dirty="0"/>
                  <a:t>Datos</a:t>
                </a:r>
              </a:p>
              <a:p>
                <a:pPr lvl="1">
                  <a:buFont typeface="Courier New" panose="02070309020205020404" pitchFamily="49" charset="0"/>
                  <a:buChar char="o"/>
                </a:pPr>
                <a:r>
                  <a:rPr lang="es-EC" sz="2800" dirty="0"/>
                  <a:t>Área proyectada: </a:t>
                </a:r>
                <a:r>
                  <a:rPr lang="es-EC" sz="2400" dirty="0" err="1"/>
                  <a:t>Ap</a:t>
                </a:r>
                <a:r>
                  <a:rPr lang="es-EC" sz="2400" dirty="0"/>
                  <a:t>=</a:t>
                </a:r>
                <a14:m>
                  <m:oMath xmlns:m="http://schemas.openxmlformats.org/officeDocument/2006/math">
                    <m:rad>
                      <m:radPr>
                        <m:degHide m:val="on"/>
                        <m:ctrlPr>
                          <a:rPr lang="en-US" sz="2400" i="1">
                            <a:latin typeface="Cambria Math" panose="02040503050406030204" pitchFamily="18" charset="0"/>
                          </a:rPr>
                        </m:ctrlPr>
                      </m:radPr>
                      <m:deg/>
                      <m:e>
                        <m:r>
                          <m:rPr>
                            <m:sty m:val="p"/>
                          </m:rPr>
                          <a:rPr lang="es-EC" sz="2400">
                            <a:latin typeface="Cambria Math" panose="02040503050406030204" pitchFamily="18" charset="0"/>
                          </a:rPr>
                          <m:t>R</m:t>
                        </m:r>
                        <m:r>
                          <a:rPr lang="es-EC" sz="2400">
                            <a:latin typeface="Cambria Math" panose="02040503050406030204" pitchFamily="18" charset="0"/>
                          </a:rPr>
                          <m:t>∗(</m:t>
                        </m:r>
                        <m:r>
                          <m:rPr>
                            <m:sty m:val="p"/>
                          </m:rPr>
                          <a:rPr lang="es-EC" sz="2400">
                            <a:latin typeface="Cambria Math" panose="02040503050406030204" pitchFamily="18" charset="0"/>
                          </a:rPr>
                          <m:t>to</m:t>
                        </m:r>
                        <m:r>
                          <a:rPr lang="es-EC" sz="2400">
                            <a:latin typeface="Cambria Math" panose="02040503050406030204" pitchFamily="18" charset="0"/>
                          </a:rPr>
                          <m:t>−</m:t>
                        </m:r>
                        <m:r>
                          <m:rPr>
                            <m:sty m:val="p"/>
                          </m:rPr>
                          <a:rPr lang="es-EC" sz="2400">
                            <a:latin typeface="Cambria Math" panose="02040503050406030204" pitchFamily="18" charset="0"/>
                          </a:rPr>
                          <m:t>t</m:t>
                        </m:r>
                        <m:r>
                          <a:rPr lang="es-EC" sz="2400">
                            <a:latin typeface="Cambria Math" panose="02040503050406030204" pitchFamily="18" charset="0"/>
                          </a:rPr>
                          <m:t>)</m:t>
                        </m:r>
                      </m:e>
                    </m:rad>
                  </m:oMath>
                </a14:m>
                <a:r>
                  <a:rPr lang="es-EC" sz="2400" dirty="0"/>
                  <a:t>*y</a:t>
                </a:r>
              </a:p>
              <a:p>
                <a:r>
                  <a:rPr lang="es-EC" dirty="0" smtClean="0"/>
                  <a:t>R: Radio rodillo: 0.25 m</a:t>
                </a:r>
              </a:p>
              <a:p>
                <a:r>
                  <a:rPr lang="es-EC" dirty="0"/>
                  <a:t>t</a:t>
                </a:r>
                <a:r>
                  <a:rPr lang="es-EC" dirty="0" smtClean="0"/>
                  <a:t>o: Espesor inicial de la lámina: 0.01 m</a:t>
                </a:r>
              </a:p>
              <a:p>
                <a:r>
                  <a:rPr lang="es-EC" dirty="0" smtClean="0"/>
                  <a:t>t: Espesor final de la lámina: 0.002 m</a:t>
                </a:r>
              </a:p>
              <a:p>
                <a:r>
                  <a:rPr lang="es-EC" dirty="0"/>
                  <a:t>y</a:t>
                </a:r>
                <a:r>
                  <a:rPr lang="es-EC" dirty="0" smtClean="0"/>
                  <a:t>: Longitud de la lámina 1 m </a:t>
                </a: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593167" y="1752599"/>
                <a:ext cx="4393975" cy="4713515"/>
              </a:xfrm>
              <a:blipFill rotWithShape="0">
                <a:blip r:embed="rId2"/>
                <a:stretch>
                  <a:fillRect l="-4577" t="-1034" r="-1803" b="-517"/>
                </a:stretch>
              </a:blipFill>
            </p:spPr>
            <p:txBody>
              <a:bodyPr/>
              <a:lstStyle/>
              <a:p>
                <a:r>
                  <a:rPr lang="es-EC">
                    <a:noFill/>
                  </a:rPr>
                  <a:t> </a:t>
                </a:r>
              </a:p>
            </p:txBody>
          </p:sp>
        </mc:Fallback>
      </mc:AlternateContent>
      <p:pic>
        <p:nvPicPr>
          <p:cNvPr id="4" name="Imagen 3"/>
          <p:cNvPicPr/>
          <p:nvPr/>
        </p:nvPicPr>
        <p:blipFill rotWithShape="1">
          <a:blip r:embed="rId3"/>
          <a:srcRect l="25481" t="17949" r="42147" b="25071"/>
          <a:stretch/>
        </p:blipFill>
        <p:spPr bwMode="auto">
          <a:xfrm>
            <a:off x="6950866" y="2019299"/>
            <a:ext cx="3983834" cy="42291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7611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Presión ejercida por el molino laminador</a:t>
            </a:r>
            <a:endParaRPr lang="es-EC" b="1" dirty="0"/>
          </a:p>
        </p:txBody>
      </p:sp>
      <p:sp>
        <p:nvSpPr>
          <p:cNvPr id="3" name="Marcador de contenido 2"/>
          <p:cNvSpPr>
            <a:spLocks noGrp="1"/>
          </p:cNvSpPr>
          <p:nvPr>
            <p:ph idx="1"/>
          </p:nvPr>
        </p:nvSpPr>
        <p:spPr>
          <a:xfrm>
            <a:off x="1484310" y="1752599"/>
            <a:ext cx="4325940" cy="4705351"/>
          </a:xfrm>
        </p:spPr>
        <p:txBody>
          <a:bodyPr>
            <a:normAutofit/>
          </a:bodyPr>
          <a:lstStyle/>
          <a:p>
            <a:r>
              <a:rPr lang="es-EC" sz="2800" b="1" dirty="0" smtClean="0"/>
              <a:t>Datos</a:t>
            </a:r>
          </a:p>
          <a:p>
            <a:pPr lvl="1">
              <a:buFont typeface="Courier New" panose="02070309020205020404" pitchFamily="49" charset="0"/>
              <a:buChar char="o"/>
            </a:pPr>
            <a:r>
              <a:rPr lang="es-EC" sz="2800" dirty="0" smtClean="0"/>
              <a:t>Área proyectada: </a:t>
            </a:r>
            <a:r>
              <a:rPr lang="es-EC" sz="2400" dirty="0" err="1" smtClean="0"/>
              <a:t>Ap</a:t>
            </a:r>
            <a:r>
              <a:rPr lang="es-EC" sz="2400" dirty="0" smtClean="0"/>
              <a:t>=0.045m²</a:t>
            </a:r>
          </a:p>
          <a:p>
            <a:pPr lvl="1">
              <a:buFont typeface="Courier New" panose="02070309020205020404" pitchFamily="49" charset="0"/>
              <a:buChar char="o"/>
            </a:pPr>
            <a:r>
              <a:rPr lang="es-EC" sz="2800" dirty="0" smtClean="0"/>
              <a:t>Masa del molino laminador: 490 kg</a:t>
            </a:r>
            <a:endParaRPr lang="es-EC" sz="2800" dirty="0"/>
          </a:p>
          <a:p>
            <a:r>
              <a:rPr lang="es-EC" sz="2800" b="1" dirty="0" smtClean="0"/>
              <a:t>Resultados</a:t>
            </a:r>
            <a:endParaRPr lang="es-EC" sz="2800" b="1" dirty="0"/>
          </a:p>
          <a:p>
            <a:pPr lvl="1">
              <a:buFont typeface="Courier New" panose="02070309020205020404" pitchFamily="49" charset="0"/>
              <a:buChar char="o"/>
            </a:pPr>
            <a:r>
              <a:rPr lang="es-EC" sz="2800" dirty="0" smtClean="0"/>
              <a:t>Presión: 106.711 </a:t>
            </a:r>
            <a:r>
              <a:rPr lang="es-EC" sz="2800" dirty="0" err="1" smtClean="0"/>
              <a:t>kPa</a:t>
            </a:r>
            <a:endParaRPr lang="es-EC" sz="2800" dirty="0" smtClean="0"/>
          </a:p>
        </p:txBody>
      </p:sp>
      <p:pic>
        <p:nvPicPr>
          <p:cNvPr id="4" name="Imagen 3"/>
          <p:cNvPicPr/>
          <p:nvPr/>
        </p:nvPicPr>
        <p:blipFill rotWithShape="1">
          <a:blip r:embed="rId2"/>
          <a:srcRect l="25481" t="17949" r="42147" b="25071"/>
          <a:stretch/>
        </p:blipFill>
        <p:spPr bwMode="auto">
          <a:xfrm>
            <a:off x="6950866" y="2019299"/>
            <a:ext cx="3983834" cy="42291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9683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Servomotor FESTO</a:t>
            </a:r>
            <a:endParaRPr lang="es-EC" b="1" dirty="0"/>
          </a:p>
        </p:txBody>
      </p:sp>
      <p:sp>
        <p:nvSpPr>
          <p:cNvPr id="3" name="Marcador de contenido 2"/>
          <p:cNvSpPr>
            <a:spLocks noGrp="1"/>
          </p:cNvSpPr>
          <p:nvPr>
            <p:ph idx="1"/>
          </p:nvPr>
        </p:nvSpPr>
        <p:spPr>
          <a:xfrm>
            <a:off x="3168646" y="1439295"/>
            <a:ext cx="6650040" cy="1828800"/>
          </a:xfrm>
        </p:spPr>
        <p:txBody>
          <a:bodyPr>
            <a:normAutofit/>
          </a:bodyPr>
          <a:lstStyle/>
          <a:p>
            <a:r>
              <a:rPr lang="es-EC" sz="3000" dirty="0" smtClean="0"/>
              <a:t>FESTO </a:t>
            </a:r>
            <a:r>
              <a:rPr lang="es-EC" sz="3000" dirty="0"/>
              <a:t>EMMS-AS-100-L-HS-RMB</a:t>
            </a:r>
          </a:p>
        </p:txBody>
      </p:sp>
      <p:pic>
        <p:nvPicPr>
          <p:cNvPr id="5" name="Imagen 4"/>
          <p:cNvPicPr/>
          <p:nvPr/>
        </p:nvPicPr>
        <p:blipFill rotWithShape="1">
          <a:blip r:embed="rId2"/>
          <a:srcRect l="26143" t="43780" r="58587" b="29074"/>
          <a:stretch/>
        </p:blipFill>
        <p:spPr bwMode="auto">
          <a:xfrm>
            <a:off x="4271962" y="3417092"/>
            <a:ext cx="3348038" cy="30218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26415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Selección del sensor a utilizar</a:t>
            </a:r>
            <a:endParaRPr lang="es-EC" b="1" dirty="0"/>
          </a:p>
        </p:txBody>
      </p:sp>
      <p:pic>
        <p:nvPicPr>
          <p:cNvPr id="4" name="Marcador de contenido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7385" y="2559370"/>
            <a:ext cx="1430340" cy="2507930"/>
          </a:xfrm>
          <a:prstGeom prst="rect">
            <a:avLst/>
          </a:prstGeom>
        </p:spPr>
      </p:pic>
      <p:pic>
        <p:nvPicPr>
          <p:cNvPr id="6" name="Imagen 5"/>
          <p:cNvPicPr/>
          <p:nvPr/>
        </p:nvPicPr>
        <p:blipFill rotWithShape="1">
          <a:blip r:embed="rId3">
            <a:extLst>
              <a:ext uri="{28A0092B-C50C-407E-A947-70E740481C1C}">
                <a14:useLocalDpi xmlns:a14="http://schemas.microsoft.com/office/drawing/2010/main" val="0"/>
              </a:ext>
            </a:extLst>
          </a:blip>
          <a:srcRect l="32371" t="21367" r="62981" b="42736"/>
          <a:stretch/>
        </p:blipFill>
        <p:spPr bwMode="auto">
          <a:xfrm>
            <a:off x="8284844" y="2031365"/>
            <a:ext cx="1202055" cy="3035935"/>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5837871" y="5444490"/>
            <a:ext cx="6096000" cy="830997"/>
          </a:xfrm>
          <a:prstGeom prst="rect">
            <a:avLst/>
          </a:prstGeom>
        </p:spPr>
        <p:txBody>
          <a:bodyPr>
            <a:spAutoFit/>
          </a:bodyPr>
          <a:lstStyle/>
          <a:p>
            <a:pPr algn="ctr"/>
            <a:r>
              <a:rPr lang="es-EC" sz="2400" dirty="0" smtClean="0">
                <a:latin typeface="Arial" panose="020B0604020202020204" pitchFamily="34" charset="0"/>
                <a:ea typeface="Times New Roman" panose="02020603050405020304" pitchFamily="18" charset="0"/>
              </a:rPr>
              <a:t>Alt2. Sensor </a:t>
            </a:r>
            <a:r>
              <a:rPr lang="es-EC" sz="2400" dirty="0">
                <a:latin typeface="Arial" panose="020B0604020202020204" pitchFamily="34" charset="0"/>
                <a:ea typeface="Times New Roman" panose="02020603050405020304" pitchFamily="18" charset="0"/>
              </a:rPr>
              <a:t>DTA-25D </a:t>
            </a:r>
            <a:endParaRPr lang="en-US" sz="2400" dirty="0">
              <a:latin typeface="Arial" panose="020B0604020202020204" pitchFamily="34" charset="0"/>
              <a:ea typeface="Times New Roman" panose="02020603050405020304" pitchFamily="18" charset="0"/>
            </a:endParaRPr>
          </a:p>
          <a:p>
            <a:pPr algn="ctr"/>
            <a:r>
              <a:rPr lang="es-EC" sz="2400" dirty="0">
                <a:latin typeface="Arial" panose="020B0604020202020204" pitchFamily="34" charset="0"/>
                <a:ea typeface="Times New Roman" panose="02020603050405020304" pitchFamily="18" charset="0"/>
              </a:rPr>
              <a:t>(Micro Épsilon)</a:t>
            </a:r>
            <a:endParaRPr lang="en-US" sz="2400" dirty="0">
              <a:effectLst/>
              <a:latin typeface="Arial" panose="020B0604020202020204" pitchFamily="34" charset="0"/>
              <a:ea typeface="Times New Roman" panose="02020603050405020304" pitchFamily="18" charset="0"/>
            </a:endParaRPr>
          </a:p>
        </p:txBody>
      </p:sp>
      <p:sp>
        <p:nvSpPr>
          <p:cNvPr id="8" name="Rectángulo 7"/>
          <p:cNvSpPr/>
          <p:nvPr/>
        </p:nvSpPr>
        <p:spPr>
          <a:xfrm>
            <a:off x="1484310" y="5536822"/>
            <a:ext cx="4840290" cy="1200329"/>
          </a:xfrm>
          <a:prstGeom prst="rect">
            <a:avLst/>
          </a:prstGeom>
        </p:spPr>
        <p:txBody>
          <a:bodyPr wrap="square">
            <a:spAutoFit/>
          </a:bodyPr>
          <a:lstStyle/>
          <a:p>
            <a:pPr algn="ctr"/>
            <a:r>
              <a:rPr lang="es-EC" sz="2400" dirty="0" smtClean="0">
                <a:latin typeface="Arial" panose="020B0604020202020204" pitchFamily="34" charset="0"/>
                <a:ea typeface="Times New Roman" panose="02020603050405020304" pitchFamily="18" charset="0"/>
              </a:rPr>
              <a:t>Alt1. Sensor </a:t>
            </a:r>
            <a:r>
              <a:rPr lang="es-EC" sz="2400" dirty="0">
                <a:latin typeface="Arial" panose="020B0604020202020204" pitchFamily="34" charset="0"/>
                <a:ea typeface="Times New Roman" panose="02020603050405020304" pitchFamily="18" charset="0"/>
              </a:rPr>
              <a:t>Laser OD1-B015C05I14 </a:t>
            </a:r>
            <a:endParaRPr lang="en-US" sz="2400" dirty="0">
              <a:latin typeface="Arial" panose="020B0604020202020204" pitchFamily="34" charset="0"/>
              <a:ea typeface="Times New Roman" panose="02020603050405020304" pitchFamily="18" charset="0"/>
            </a:endParaRPr>
          </a:p>
          <a:p>
            <a:pPr algn="ctr"/>
            <a:r>
              <a:rPr lang="es-EC" sz="2400" dirty="0">
                <a:latin typeface="Arial" panose="020B0604020202020204" pitchFamily="34" charset="0"/>
                <a:ea typeface="Times New Roman" panose="02020603050405020304" pitchFamily="18" charset="0"/>
              </a:rPr>
              <a:t>(SICK)</a:t>
            </a:r>
            <a:endParaRPr lang="en-US" sz="24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313408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Selección del sensor a utilizar</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05608675"/>
              </p:ext>
            </p:extLst>
          </p:nvPr>
        </p:nvGraphicFramePr>
        <p:xfrm>
          <a:off x="1484310" y="1752599"/>
          <a:ext cx="9698040" cy="4160520"/>
        </p:xfrm>
        <a:graphic>
          <a:graphicData uri="http://schemas.openxmlformats.org/drawingml/2006/table">
            <a:tbl>
              <a:tblPr firstRow="1" firstCol="1" bandRow="1">
                <a:tableStyleId>{5C22544A-7EE6-4342-B048-85BDC9FD1C3A}</a:tableStyleId>
              </a:tblPr>
              <a:tblGrid>
                <a:gridCol w="785451"/>
                <a:gridCol w="3579316"/>
                <a:gridCol w="1999328"/>
                <a:gridCol w="1895468"/>
                <a:gridCol w="1438477"/>
              </a:tblGrid>
              <a:tr h="765810">
                <a:tc>
                  <a:txBody>
                    <a:bodyPr/>
                    <a:lstStyle/>
                    <a:p>
                      <a:pPr marL="0" marR="0">
                        <a:spcBef>
                          <a:spcPts val="0"/>
                        </a:spcBef>
                        <a:spcAft>
                          <a:spcPts val="0"/>
                        </a:spcAft>
                      </a:pPr>
                      <a:r>
                        <a:rPr lang="es-EC" sz="2400">
                          <a:effectLst/>
                        </a:rPr>
                        <a:t>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Criterio de selección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Alternativa 1</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Alternativa 2</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Ideal</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55270">
                <a:tc>
                  <a:txBody>
                    <a:bodyPr/>
                    <a:lstStyle/>
                    <a:p>
                      <a:pPr marL="0" marR="0" algn="r">
                        <a:spcBef>
                          <a:spcPts val="0"/>
                        </a:spcBef>
                        <a:spcAft>
                          <a:spcPts val="0"/>
                        </a:spcAft>
                      </a:pPr>
                      <a:r>
                        <a:rPr lang="es-EC" sz="2400">
                          <a:effectLst/>
                        </a:rPr>
                        <a:t>1</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Resolución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10540">
                <a:tc>
                  <a:txBody>
                    <a:bodyPr/>
                    <a:lstStyle/>
                    <a:p>
                      <a:pPr marL="0" marR="0" algn="r">
                        <a:spcBef>
                          <a:spcPts val="0"/>
                        </a:spcBef>
                        <a:spcAft>
                          <a:spcPts val="0"/>
                        </a:spcAft>
                      </a:pPr>
                      <a:r>
                        <a:rPr lang="es-EC" sz="2400">
                          <a:effectLst/>
                        </a:rPr>
                        <a:t>2</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Tiempo de respuesta</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55270">
                <a:tc>
                  <a:txBody>
                    <a:bodyPr/>
                    <a:lstStyle/>
                    <a:p>
                      <a:pPr marL="0" marR="0" algn="r">
                        <a:spcBef>
                          <a:spcPts val="0"/>
                        </a:spcBef>
                        <a:spcAft>
                          <a:spcPts val="0"/>
                        </a:spcAft>
                      </a:pPr>
                      <a:r>
                        <a:rPr lang="es-EC" sz="2400">
                          <a:effectLst/>
                        </a:rPr>
                        <a:t>3</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Linealidad</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10540">
                <a:tc>
                  <a:txBody>
                    <a:bodyPr/>
                    <a:lstStyle/>
                    <a:p>
                      <a:pPr marL="0" marR="0" algn="r">
                        <a:spcBef>
                          <a:spcPts val="0"/>
                        </a:spcBef>
                        <a:spcAft>
                          <a:spcPts val="0"/>
                        </a:spcAft>
                      </a:pPr>
                      <a:r>
                        <a:rPr lang="es-EC" sz="2400">
                          <a:effectLst/>
                        </a:rPr>
                        <a:t>4</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Rango de medida</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9</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65810">
                <a:tc>
                  <a:txBody>
                    <a:bodyPr/>
                    <a:lstStyle/>
                    <a:p>
                      <a:pPr marL="0" marR="0" algn="r">
                        <a:spcBef>
                          <a:spcPts val="0"/>
                        </a:spcBef>
                        <a:spcAft>
                          <a:spcPts val="0"/>
                        </a:spcAft>
                      </a:pPr>
                      <a:r>
                        <a:rPr lang="es-EC" sz="2400">
                          <a:effectLst/>
                        </a:rPr>
                        <a:t>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Resistencia a la vibración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10540">
                <a:tc>
                  <a:txBody>
                    <a:bodyPr/>
                    <a:lstStyle/>
                    <a:p>
                      <a:pPr marL="0" marR="0" algn="r">
                        <a:spcBef>
                          <a:spcPts val="0"/>
                        </a:spcBef>
                        <a:spcAft>
                          <a:spcPts val="0"/>
                        </a:spcAft>
                      </a:pPr>
                      <a:r>
                        <a:rPr lang="es-EC" sz="2400">
                          <a:effectLst/>
                        </a:rPr>
                        <a:t>6</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Disponibilidad </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10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55270">
                <a:tc gridSpan="2">
                  <a:txBody>
                    <a:bodyPr/>
                    <a:lstStyle/>
                    <a:p>
                      <a:pPr marL="0" marR="0" algn="ctr">
                        <a:spcBef>
                          <a:spcPts val="0"/>
                        </a:spcBef>
                        <a:spcAft>
                          <a:spcPts val="0"/>
                        </a:spcAft>
                      </a:pPr>
                      <a:r>
                        <a:rPr lang="es-EC" sz="2400">
                          <a:effectLst/>
                        </a:rPr>
                        <a:t>Total</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marL="0" marR="0" algn="ctr">
                        <a:spcBef>
                          <a:spcPts val="0"/>
                        </a:spcBef>
                        <a:spcAft>
                          <a:spcPts val="0"/>
                        </a:spcAft>
                      </a:pPr>
                      <a:r>
                        <a:rPr lang="es-EC" sz="2400">
                          <a:effectLst/>
                        </a:rPr>
                        <a:t>50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a:effectLst/>
                        </a:rPr>
                        <a:t>45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C" sz="2400" dirty="0">
                          <a:effectLst/>
                        </a:rPr>
                        <a:t>60</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68077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normAutofit/>
          </a:bodyPr>
          <a:lstStyle/>
          <a:p>
            <a:r>
              <a:rPr lang="es-EC" sz="4800" b="1" dirty="0" smtClean="0"/>
              <a:t>Objetivos específicos</a:t>
            </a:r>
            <a:endParaRPr lang="es-EC" sz="4800" b="1" dirty="0"/>
          </a:p>
        </p:txBody>
      </p:sp>
      <p:sp>
        <p:nvSpPr>
          <p:cNvPr id="3" name="Marcador de contenido 2"/>
          <p:cNvSpPr>
            <a:spLocks noGrp="1"/>
          </p:cNvSpPr>
          <p:nvPr>
            <p:ph idx="1"/>
          </p:nvPr>
        </p:nvSpPr>
        <p:spPr>
          <a:xfrm>
            <a:off x="1484309" y="1752599"/>
            <a:ext cx="10114896" cy="5717433"/>
          </a:xfrm>
        </p:spPr>
        <p:txBody>
          <a:bodyPr>
            <a:normAutofit/>
          </a:bodyPr>
          <a:lstStyle/>
          <a:p>
            <a:pPr lvl="0" algn="just"/>
            <a:r>
              <a:rPr lang="es-EC" sz="2800" dirty="0"/>
              <a:t>Implementar el diseño de un mecanismo automático para medir la variación de espesor de la lámina asfáltica</a:t>
            </a:r>
            <a:r>
              <a:rPr lang="es-EC" sz="2800" dirty="0" smtClean="0"/>
              <a:t>.</a:t>
            </a:r>
          </a:p>
          <a:p>
            <a:pPr marL="0" lvl="0" indent="0" algn="just">
              <a:buNone/>
            </a:pPr>
            <a:endParaRPr lang="en-US" sz="2800" dirty="0" smtClean="0"/>
          </a:p>
          <a:p>
            <a:pPr lvl="0" algn="just"/>
            <a:r>
              <a:rPr lang="es-EC" sz="2800" dirty="0" smtClean="0"/>
              <a:t>Dimensionar </a:t>
            </a:r>
            <a:r>
              <a:rPr lang="es-EC" sz="2800" dirty="0"/>
              <a:t>los componentes eléctricos y electrónicos </a:t>
            </a:r>
            <a:r>
              <a:rPr lang="es-EC" sz="2800" dirty="0" smtClean="0"/>
              <a:t>que </a:t>
            </a:r>
            <a:r>
              <a:rPr lang="es-EC" sz="2800" dirty="0"/>
              <a:t>permitan el correcto funcionamiento del sistema de control de espesores</a:t>
            </a:r>
            <a:r>
              <a:rPr lang="es-EC" sz="2800" dirty="0" smtClean="0"/>
              <a:t>.</a:t>
            </a:r>
            <a:r>
              <a:rPr lang="es-EC" sz="2800" dirty="0"/>
              <a:t> </a:t>
            </a:r>
            <a:endParaRPr lang="es-EC" sz="2800" dirty="0" smtClean="0"/>
          </a:p>
          <a:p>
            <a:pPr lvl="0" algn="just"/>
            <a:endParaRPr lang="es-EC" sz="2800" dirty="0" smtClean="0"/>
          </a:p>
          <a:p>
            <a:pPr algn="just"/>
            <a:r>
              <a:rPr lang="es-EC" sz="2800" dirty="0"/>
              <a:t>Reducir los costos por sobredimensionamiento en la fabricación de la lámina asfáltica debido al exceso de asfalto modificado impregnado en la armadura.</a:t>
            </a:r>
            <a:endParaRPr lang="en-US" sz="2800" dirty="0"/>
          </a:p>
          <a:p>
            <a:pPr lvl="0" algn="just"/>
            <a:endParaRPr lang="en-US" sz="3200" dirty="0"/>
          </a:p>
          <a:p>
            <a:endParaRPr lang="es-EC" dirty="0"/>
          </a:p>
        </p:txBody>
      </p:sp>
    </p:spTree>
    <p:extLst>
      <p:ext uri="{BB962C8B-B14F-4D97-AF65-F5344CB8AC3E}">
        <p14:creationId xmlns:p14="http://schemas.microsoft.com/office/powerpoint/2010/main" val="15351578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Modelo matemático rodillos laminadores</a:t>
            </a:r>
            <a:endParaRPr lang="es-EC" b="1" dirty="0"/>
          </a:p>
        </p:txBody>
      </p:sp>
      <p:sp>
        <p:nvSpPr>
          <p:cNvPr id="3" name="Marcador de contenido 2"/>
          <p:cNvSpPr>
            <a:spLocks noGrp="1"/>
          </p:cNvSpPr>
          <p:nvPr>
            <p:ph idx="1"/>
          </p:nvPr>
        </p:nvSpPr>
        <p:spPr>
          <a:xfrm>
            <a:off x="1211935" y="2063884"/>
            <a:ext cx="4897035" cy="4794116"/>
          </a:xfrm>
        </p:spPr>
        <p:txBody>
          <a:bodyPr>
            <a:normAutofit lnSpcReduction="10000"/>
          </a:bodyPr>
          <a:lstStyle/>
          <a:p>
            <a:r>
              <a:rPr lang="es-EC" sz="3000" dirty="0"/>
              <a:t>P= Presión </a:t>
            </a:r>
            <a:endParaRPr lang="es-EC" sz="3000" dirty="0" smtClean="0"/>
          </a:p>
          <a:p>
            <a:r>
              <a:rPr lang="es-EC" sz="3000" dirty="0" smtClean="0"/>
              <a:t>M</a:t>
            </a:r>
            <a:r>
              <a:rPr lang="es-EC" sz="3000" dirty="0"/>
              <a:t>= Es la masa del rodillo superior.</a:t>
            </a:r>
            <a:endParaRPr lang="en-US" sz="3000" dirty="0"/>
          </a:p>
          <a:p>
            <a:r>
              <a:rPr lang="es-EC" sz="3000" dirty="0"/>
              <a:t>A= Es el </a:t>
            </a:r>
            <a:r>
              <a:rPr lang="es-EC" sz="3000" dirty="0" smtClean="0"/>
              <a:t>área</a:t>
            </a:r>
          </a:p>
          <a:p>
            <a:r>
              <a:rPr lang="es-EC" sz="3000" dirty="0" smtClean="0"/>
              <a:t>KL</a:t>
            </a:r>
            <a:r>
              <a:rPr lang="es-EC" sz="3000" dirty="0"/>
              <a:t>= La compresión de masa </a:t>
            </a:r>
            <a:endParaRPr lang="en-US" sz="3000" dirty="0"/>
          </a:p>
          <a:p>
            <a:r>
              <a:rPr lang="es-EC" sz="3000" dirty="0"/>
              <a:t>K= La dinámica del rodillo inferior donde se apoya la </a:t>
            </a:r>
            <a:r>
              <a:rPr lang="es-EC" sz="3000" dirty="0" smtClean="0"/>
              <a:t>lámina.</a:t>
            </a:r>
          </a:p>
          <a:p>
            <a:r>
              <a:rPr lang="es-EC" sz="3000" dirty="0" smtClean="0"/>
              <a:t>B</a:t>
            </a:r>
            <a:r>
              <a:rPr lang="es-EC" sz="3000" dirty="0"/>
              <a:t>= Es el </a:t>
            </a:r>
            <a:r>
              <a:rPr lang="es-EC" sz="3000" dirty="0" smtClean="0"/>
              <a:t>rozamiento viscoso</a:t>
            </a:r>
            <a:endParaRPr lang="en-US" sz="3000" dirty="0" smtClean="0"/>
          </a:p>
          <a:p>
            <a:pPr marL="0" indent="0">
              <a:buNone/>
            </a:pPr>
            <a:endParaRPr lang="es-EC" dirty="0"/>
          </a:p>
        </p:txBody>
      </p:sp>
      <p:pic>
        <p:nvPicPr>
          <p:cNvPr id="4" name="Imagen 3" descr="C:\Users\Andrés\Dropbox\modeladp.png"/>
          <p:cNvPicPr/>
          <p:nvPr/>
        </p:nvPicPr>
        <p:blipFill rotWithShape="1">
          <a:blip r:embed="rId2">
            <a:extLst>
              <a:ext uri="{28A0092B-C50C-407E-A947-70E740481C1C}">
                <a14:useLocalDpi xmlns:a14="http://schemas.microsoft.com/office/drawing/2010/main" val="0"/>
              </a:ext>
            </a:extLst>
          </a:blip>
          <a:srcRect t="2252" r="9364"/>
          <a:stretch/>
        </p:blipFill>
        <p:spPr bwMode="auto">
          <a:xfrm>
            <a:off x="6782651" y="2063883"/>
            <a:ext cx="4720372" cy="43174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692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Modelo matemático rodillos laminadores </a:t>
            </a:r>
            <a:endParaRPr lang="es-EC" b="1"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2173287" y="2433535"/>
                <a:ext cx="10018713" cy="3124201"/>
              </a:xfrm>
            </p:spPr>
            <p:txBody>
              <a:bodyPr/>
              <a:lstStyle/>
              <a:p>
                <a14:m>
                  <m:oMath xmlns:m="http://schemas.openxmlformats.org/officeDocument/2006/math">
                    <m:f>
                      <m:fPr>
                        <m:ctrlPr>
                          <a:rPr lang="en-US" sz="3600" i="1">
                            <a:latin typeface="Cambria Math" panose="02040503050406030204" pitchFamily="18" charset="0"/>
                          </a:rPr>
                        </m:ctrlPr>
                      </m:fPr>
                      <m:num>
                        <m:r>
                          <a:rPr lang="es-EC" sz="3600" i="1">
                            <a:latin typeface="Cambria Math" panose="02040503050406030204" pitchFamily="18" charset="0"/>
                          </a:rPr>
                          <m:t>∆</m:t>
                        </m:r>
                        <m:r>
                          <a:rPr lang="es-EC" sz="3600" i="1">
                            <a:latin typeface="Cambria Math" panose="02040503050406030204" pitchFamily="18" charset="0"/>
                          </a:rPr>
                          <m:t>𝑑</m:t>
                        </m:r>
                        <m:d>
                          <m:dPr>
                            <m:ctrlPr>
                              <a:rPr lang="en-US" sz="3600" i="1">
                                <a:latin typeface="Cambria Math" panose="02040503050406030204" pitchFamily="18" charset="0"/>
                              </a:rPr>
                            </m:ctrlPr>
                          </m:dPr>
                          <m:e>
                            <m:r>
                              <a:rPr lang="es-EC" sz="3600" i="1">
                                <a:latin typeface="Cambria Math" panose="02040503050406030204" pitchFamily="18" charset="0"/>
                              </a:rPr>
                              <m:t>𝑠</m:t>
                            </m:r>
                          </m:e>
                        </m:d>
                      </m:num>
                      <m:den>
                        <m:r>
                          <a:rPr lang="es-EC" sz="3600" i="1">
                            <a:latin typeface="Cambria Math" panose="02040503050406030204" pitchFamily="18" charset="0"/>
                          </a:rPr>
                          <m:t>∆</m:t>
                        </m:r>
                        <m:r>
                          <a:rPr lang="es-EC" sz="3600" i="1">
                            <a:latin typeface="Cambria Math" panose="02040503050406030204" pitchFamily="18" charset="0"/>
                          </a:rPr>
                          <m:t>𝑃</m:t>
                        </m:r>
                        <m:r>
                          <a:rPr lang="es-EC" sz="3600" i="1">
                            <a:latin typeface="Cambria Math" panose="02040503050406030204" pitchFamily="18" charset="0"/>
                          </a:rPr>
                          <m:t>(</m:t>
                        </m:r>
                        <m:r>
                          <a:rPr lang="es-EC" sz="3600" i="1">
                            <a:latin typeface="Cambria Math" panose="02040503050406030204" pitchFamily="18" charset="0"/>
                          </a:rPr>
                          <m:t>𝑠</m:t>
                        </m:r>
                        <m:r>
                          <a:rPr lang="es-EC" sz="3600" i="1">
                            <a:latin typeface="Cambria Math" panose="02040503050406030204" pitchFamily="18" charset="0"/>
                          </a:rPr>
                          <m:t>)</m:t>
                        </m:r>
                      </m:den>
                    </m:f>
                    <m:r>
                      <a:rPr lang="es-EC" sz="3600" i="1">
                        <a:latin typeface="Cambria Math" panose="02040503050406030204" pitchFamily="18" charset="0"/>
                      </a:rPr>
                      <m:t>=</m:t>
                    </m:r>
                    <m:f>
                      <m:fPr>
                        <m:ctrlPr>
                          <a:rPr lang="en-US" sz="3600" i="1">
                            <a:latin typeface="Cambria Math" panose="02040503050406030204" pitchFamily="18" charset="0"/>
                          </a:rPr>
                        </m:ctrlPr>
                      </m:fPr>
                      <m:num>
                        <m:r>
                          <a:rPr lang="es-EC" sz="3600" i="1">
                            <a:latin typeface="Cambria Math" panose="02040503050406030204" pitchFamily="18" charset="0"/>
                          </a:rPr>
                          <m:t>2</m:t>
                        </m:r>
                        <m:r>
                          <a:rPr lang="es-EC" sz="3600" i="1">
                            <a:latin typeface="Cambria Math" panose="02040503050406030204" pitchFamily="18" charset="0"/>
                          </a:rPr>
                          <m:t>𝐾</m:t>
                        </m:r>
                        <m:r>
                          <a:rPr lang="es-EC" sz="3600" i="1">
                            <a:latin typeface="Cambria Math" panose="02040503050406030204" pitchFamily="18" charset="0"/>
                          </a:rPr>
                          <m:t>∗</m:t>
                        </m:r>
                        <m:r>
                          <a:rPr lang="es-EC" sz="3600" i="1">
                            <a:latin typeface="Cambria Math" panose="02040503050406030204" pitchFamily="18" charset="0"/>
                          </a:rPr>
                          <m:t>𝐴</m:t>
                        </m:r>
                      </m:num>
                      <m:den>
                        <m:d>
                          <m:dPr>
                            <m:ctrlPr>
                              <a:rPr lang="en-US" sz="3600" i="1">
                                <a:latin typeface="Cambria Math" panose="02040503050406030204" pitchFamily="18" charset="0"/>
                              </a:rPr>
                            </m:ctrlPr>
                          </m:dPr>
                          <m:e>
                            <m:r>
                              <a:rPr lang="es-EC" sz="3600" i="1">
                                <a:latin typeface="Cambria Math" panose="02040503050406030204" pitchFamily="18" charset="0"/>
                              </a:rPr>
                              <m:t>𝑀</m:t>
                            </m:r>
                            <m:r>
                              <a:rPr lang="es-EC" sz="3600" i="1">
                                <a:latin typeface="Cambria Math" panose="02040503050406030204" pitchFamily="18" charset="0"/>
                              </a:rPr>
                              <m:t>∗</m:t>
                            </m:r>
                            <m:sSup>
                              <m:sSupPr>
                                <m:ctrlPr>
                                  <a:rPr lang="en-US" sz="3600" i="1">
                                    <a:latin typeface="Cambria Math" panose="02040503050406030204" pitchFamily="18" charset="0"/>
                                  </a:rPr>
                                </m:ctrlPr>
                              </m:sSupPr>
                              <m:e>
                                <m:r>
                                  <a:rPr lang="es-EC" sz="3600" i="1">
                                    <a:latin typeface="Cambria Math" panose="02040503050406030204" pitchFamily="18" charset="0"/>
                                  </a:rPr>
                                  <m:t>𝑠</m:t>
                                </m:r>
                              </m:e>
                              <m:sup>
                                <m:r>
                                  <a:rPr lang="es-EC" sz="3600" i="1">
                                    <a:latin typeface="Cambria Math" panose="02040503050406030204" pitchFamily="18" charset="0"/>
                                  </a:rPr>
                                  <m:t>2</m:t>
                                </m:r>
                              </m:sup>
                            </m:sSup>
                            <m:r>
                              <a:rPr lang="es-EC" sz="3600" i="1">
                                <a:latin typeface="Cambria Math" panose="02040503050406030204" pitchFamily="18" charset="0"/>
                              </a:rPr>
                              <m:t>+</m:t>
                            </m:r>
                            <m:r>
                              <a:rPr lang="es-EC" sz="3600" i="1">
                                <a:latin typeface="Cambria Math" panose="02040503050406030204" pitchFamily="18" charset="0"/>
                              </a:rPr>
                              <m:t>𝐵</m:t>
                            </m:r>
                            <m:r>
                              <a:rPr lang="es-EC" sz="3600" i="1">
                                <a:latin typeface="Cambria Math" panose="02040503050406030204" pitchFamily="18" charset="0"/>
                              </a:rPr>
                              <m:t>∗</m:t>
                            </m:r>
                            <m:r>
                              <a:rPr lang="es-EC" sz="3600" i="1">
                                <a:latin typeface="Cambria Math" panose="02040503050406030204" pitchFamily="18" charset="0"/>
                              </a:rPr>
                              <m:t>𝑠</m:t>
                            </m:r>
                          </m:e>
                        </m:d>
                        <m:r>
                          <a:rPr lang="es-EC" sz="3600" i="1">
                            <a:latin typeface="Cambria Math" panose="02040503050406030204" pitchFamily="18" charset="0"/>
                          </a:rPr>
                          <m:t>∗</m:t>
                        </m:r>
                        <m:d>
                          <m:dPr>
                            <m:ctrlPr>
                              <a:rPr lang="en-US" sz="3600" i="1">
                                <a:latin typeface="Cambria Math" panose="02040503050406030204" pitchFamily="18" charset="0"/>
                              </a:rPr>
                            </m:ctrlPr>
                          </m:dPr>
                          <m:e>
                            <m:r>
                              <a:rPr lang="es-EC" sz="3600" i="1">
                                <a:latin typeface="Cambria Math" panose="02040503050406030204" pitchFamily="18" charset="0"/>
                              </a:rPr>
                              <m:t>𝐾𝐿</m:t>
                            </m:r>
                            <m:r>
                              <a:rPr lang="es-EC" sz="3600" i="1">
                                <a:latin typeface="Cambria Math" panose="02040503050406030204" pitchFamily="18" charset="0"/>
                              </a:rPr>
                              <m:t>+2</m:t>
                            </m:r>
                            <m:r>
                              <a:rPr lang="es-EC" sz="3600" i="1">
                                <a:latin typeface="Cambria Math" panose="02040503050406030204" pitchFamily="18" charset="0"/>
                              </a:rPr>
                              <m:t>𝐾</m:t>
                            </m:r>
                          </m:e>
                        </m:d>
                        <m:r>
                          <a:rPr lang="es-EC" sz="3600" i="1">
                            <a:latin typeface="Cambria Math" panose="02040503050406030204" pitchFamily="18" charset="0"/>
                          </a:rPr>
                          <m:t>+(2</m:t>
                        </m:r>
                        <m:r>
                          <a:rPr lang="es-EC" sz="3600" i="1">
                            <a:latin typeface="Cambria Math" panose="02040503050406030204" pitchFamily="18" charset="0"/>
                          </a:rPr>
                          <m:t>𝐾</m:t>
                        </m:r>
                        <m:r>
                          <a:rPr lang="es-EC" sz="3600" i="1">
                            <a:latin typeface="Cambria Math" panose="02040503050406030204" pitchFamily="18" charset="0"/>
                          </a:rPr>
                          <m:t>∗</m:t>
                        </m:r>
                        <m:r>
                          <a:rPr lang="es-EC" sz="3600" i="1">
                            <a:latin typeface="Cambria Math" panose="02040503050406030204" pitchFamily="18" charset="0"/>
                          </a:rPr>
                          <m:t>𝐾𝐿</m:t>
                        </m:r>
                        <m:r>
                          <a:rPr lang="es-EC" sz="3600" i="1">
                            <a:latin typeface="Cambria Math" panose="02040503050406030204" pitchFamily="18" charset="0"/>
                          </a:rPr>
                          <m:t>)</m:t>
                        </m:r>
                      </m:den>
                    </m:f>
                  </m:oMath>
                </a14:m>
                <a:endParaRPr lang="es-EC" sz="36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2173287" y="2433535"/>
                <a:ext cx="10018713" cy="3124201"/>
              </a:xfr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8812132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Tina de impregnación</a:t>
            </a:r>
            <a:endParaRPr lang="es-EC" b="1" dirty="0"/>
          </a:p>
        </p:txBody>
      </p:sp>
      <p:pic>
        <p:nvPicPr>
          <p:cNvPr id="4" name="Marcador de contenido 3"/>
          <p:cNvPicPr>
            <a:picLocks noGrp="1" noChangeAspect="1"/>
          </p:cNvPicPr>
          <p:nvPr>
            <p:ph idx="1"/>
          </p:nvPr>
        </p:nvPicPr>
        <p:blipFill rotWithShape="1">
          <a:blip r:embed="rId2"/>
          <a:srcRect l="58715" t="33101" r="5614" b="15679"/>
          <a:stretch/>
        </p:blipFill>
        <p:spPr>
          <a:xfrm>
            <a:off x="3227951" y="1752599"/>
            <a:ext cx="6531429" cy="4883502"/>
          </a:xfrm>
          <a:prstGeom prst="rect">
            <a:avLst/>
          </a:prstGeom>
        </p:spPr>
      </p:pic>
    </p:spTree>
    <p:extLst>
      <p:ext uri="{BB962C8B-B14F-4D97-AF65-F5344CB8AC3E}">
        <p14:creationId xmlns:p14="http://schemas.microsoft.com/office/powerpoint/2010/main" val="8085737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4</a:t>
            </a:r>
            <a:endParaRPr lang="es-EC" b="1" dirty="0"/>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Construcción</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765705"/>
            <a:ext cx="2428875" cy="1228725"/>
          </a:xfrm>
          <a:prstGeom prst="rect">
            <a:avLst/>
          </a:prstGeom>
        </p:spPr>
      </p:pic>
    </p:spTree>
    <p:extLst>
      <p:ext uri="{BB962C8B-B14F-4D97-AF65-F5344CB8AC3E}">
        <p14:creationId xmlns:p14="http://schemas.microsoft.com/office/powerpoint/2010/main" val="36100371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Estaciones de impregnación y enfriamiento</a:t>
            </a:r>
            <a:endParaRPr lang="es-EC" b="1"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4022" y="1752599"/>
            <a:ext cx="6984777" cy="4787492"/>
          </a:xfrm>
        </p:spPr>
      </p:pic>
    </p:spTree>
    <p:extLst>
      <p:ext uri="{BB962C8B-B14F-4D97-AF65-F5344CB8AC3E}">
        <p14:creationId xmlns:p14="http://schemas.microsoft.com/office/powerpoint/2010/main" val="9071003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Construcción sistema de medición</a:t>
            </a:r>
            <a:endParaRPr lang="es-EC" b="1" dirty="0"/>
          </a:p>
        </p:txBody>
      </p:sp>
      <p:pic>
        <p:nvPicPr>
          <p:cNvPr id="4" name="Imagen 3" descr="C:\Users\Andrés\Dropbox\Cargas de cámara\2014-08-27 08.44.13.jpg"/>
          <p:cNvPicPr/>
          <p:nvPr/>
        </p:nvPicPr>
        <p:blipFill rotWithShape="1">
          <a:blip r:embed="rId2" cstate="print">
            <a:extLst>
              <a:ext uri="{28A0092B-C50C-407E-A947-70E740481C1C}">
                <a14:useLocalDpi xmlns:a14="http://schemas.microsoft.com/office/drawing/2010/main" val="0"/>
              </a:ext>
            </a:extLst>
          </a:blip>
          <a:srcRect l="14263" t="-285" r="15384" b="15954"/>
          <a:stretch/>
        </p:blipFill>
        <p:spPr bwMode="auto">
          <a:xfrm>
            <a:off x="1314450" y="1566225"/>
            <a:ext cx="4808535" cy="3196275"/>
          </a:xfrm>
          <a:prstGeom prst="rect">
            <a:avLst/>
          </a:prstGeom>
          <a:noFill/>
          <a:ln>
            <a:noFill/>
          </a:ln>
          <a:extLst>
            <a:ext uri="{53640926-AAD7-44D8-BBD7-CCE9431645EC}">
              <a14:shadowObscured xmlns:a14="http://schemas.microsoft.com/office/drawing/2010/main"/>
            </a:ext>
          </a:extLst>
        </p:spPr>
      </p:pic>
      <p:pic>
        <p:nvPicPr>
          <p:cNvPr id="5" name="Imagen 4" descr="C:\Users\Andrés\Dropbox\Cargas de cámara\2014-08-27 16.13.20.jpg"/>
          <p:cNvPicPr/>
          <p:nvPr/>
        </p:nvPicPr>
        <p:blipFill rotWithShape="1">
          <a:blip r:embed="rId3" cstate="print">
            <a:extLst>
              <a:ext uri="{28A0092B-C50C-407E-A947-70E740481C1C}">
                <a14:useLocalDpi xmlns:a14="http://schemas.microsoft.com/office/drawing/2010/main" val="0"/>
              </a:ext>
            </a:extLst>
          </a:blip>
          <a:srcRect l="7211" t="2278" r="16507" b="8547"/>
          <a:stretch/>
        </p:blipFill>
        <p:spPr bwMode="auto">
          <a:xfrm>
            <a:off x="6488110" y="3166426"/>
            <a:ext cx="5014913" cy="35731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30809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Construcción estructura de soporte</a:t>
            </a:r>
            <a:endParaRPr lang="es-EC" b="1" dirty="0"/>
          </a:p>
        </p:txBody>
      </p:sp>
      <p:pic>
        <p:nvPicPr>
          <p:cNvPr id="4" name="Imagen 3" descr="C:\Users\Andrés\Dropbox\Cargas de cámara\20140912_115452.jpg"/>
          <p:cNvPicPr/>
          <p:nvPr/>
        </p:nvPicPr>
        <p:blipFill rotWithShape="1">
          <a:blip r:embed="rId2" cstate="print">
            <a:extLst>
              <a:ext uri="{28A0092B-C50C-407E-A947-70E740481C1C}">
                <a14:useLocalDpi xmlns:a14="http://schemas.microsoft.com/office/drawing/2010/main" val="0"/>
              </a:ext>
            </a:extLst>
          </a:blip>
          <a:srcRect l="12660" t="38747" r="53472" b="21367"/>
          <a:stretch/>
        </p:blipFill>
        <p:spPr bwMode="auto">
          <a:xfrm rot="5400000">
            <a:off x="1589877" y="2085180"/>
            <a:ext cx="3352803" cy="2687641"/>
          </a:xfrm>
          <a:prstGeom prst="rect">
            <a:avLst/>
          </a:prstGeom>
          <a:noFill/>
          <a:ln>
            <a:noFill/>
          </a:ln>
          <a:extLst>
            <a:ext uri="{53640926-AAD7-44D8-BBD7-CCE9431645EC}">
              <a14:shadowObscured xmlns:a14="http://schemas.microsoft.com/office/drawing/2010/main"/>
            </a:ext>
          </a:extLst>
        </p:spPr>
      </p:pic>
      <p:pic>
        <p:nvPicPr>
          <p:cNvPr id="6" name="Imagen 5" descr="C:\Users\Andrés\Dropbox\Cargas de cámara\20140916_1148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5308" y="3131344"/>
            <a:ext cx="5488942" cy="3414713"/>
          </a:xfrm>
          <a:prstGeom prst="rect">
            <a:avLst/>
          </a:prstGeom>
          <a:noFill/>
          <a:ln>
            <a:noFill/>
          </a:ln>
        </p:spPr>
      </p:pic>
    </p:spTree>
    <p:extLst>
      <p:ext uri="{BB962C8B-B14F-4D97-AF65-F5344CB8AC3E}">
        <p14:creationId xmlns:p14="http://schemas.microsoft.com/office/powerpoint/2010/main" val="7875403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Instalación molino laminador</a:t>
            </a:r>
            <a:endParaRPr lang="es-EC" b="1" dirty="0"/>
          </a:p>
        </p:txBody>
      </p:sp>
      <p:pic>
        <p:nvPicPr>
          <p:cNvPr id="4" name="Marcador de contenido 3" descr="C:\Users\Andrés\Dropbox\Cargas de cámara\2014-08-27 09.10.36.jpg"/>
          <p:cNvPicPr>
            <a:picLocks noGrp="1"/>
          </p:cNvPicPr>
          <p:nvPr>
            <p:ph idx="1"/>
          </p:nvPr>
        </p:nvPicPr>
        <p:blipFill rotWithShape="1">
          <a:blip r:embed="rId2" cstate="print">
            <a:extLst>
              <a:ext uri="{28A0092B-C50C-407E-A947-70E740481C1C}">
                <a14:useLocalDpi xmlns:a14="http://schemas.microsoft.com/office/drawing/2010/main" val="0"/>
              </a:ext>
            </a:extLst>
          </a:blip>
          <a:srcRect r="4167"/>
          <a:stretch/>
        </p:blipFill>
        <p:spPr bwMode="auto">
          <a:xfrm>
            <a:off x="3187696" y="1962148"/>
            <a:ext cx="6611940" cy="43434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78939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Instalación de resistencias</a:t>
            </a:r>
            <a:endParaRPr lang="es-EC" b="1" dirty="0"/>
          </a:p>
        </p:txBody>
      </p:sp>
      <p:pic>
        <p:nvPicPr>
          <p:cNvPr id="4" name="Imagen 3" descr="C:\Users\Andrés\Dropbox\Cargas de cámara\20140910_122240.jpg"/>
          <p:cNvPicPr/>
          <p:nvPr/>
        </p:nvPicPr>
        <p:blipFill rotWithShape="1">
          <a:blip r:embed="rId2" cstate="print">
            <a:extLst>
              <a:ext uri="{28A0092B-C50C-407E-A947-70E740481C1C}">
                <a14:useLocalDpi xmlns:a14="http://schemas.microsoft.com/office/drawing/2010/main" val="0"/>
              </a:ext>
            </a:extLst>
          </a:blip>
          <a:srcRect l="14470" t="12460" r="28008" b="1"/>
          <a:stretch/>
        </p:blipFill>
        <p:spPr bwMode="auto">
          <a:xfrm>
            <a:off x="1484310" y="1752598"/>
            <a:ext cx="4459290" cy="3543301"/>
          </a:xfrm>
          <a:prstGeom prst="rect">
            <a:avLst/>
          </a:prstGeom>
          <a:noFill/>
          <a:ln>
            <a:noFill/>
          </a:ln>
          <a:extLst>
            <a:ext uri="{53640926-AAD7-44D8-BBD7-CCE9431645EC}">
              <a14:shadowObscured xmlns:a14="http://schemas.microsoft.com/office/drawing/2010/main"/>
            </a:ext>
          </a:extLst>
        </p:spPr>
      </p:pic>
      <p:pic>
        <p:nvPicPr>
          <p:cNvPr id="5" name="Imagen 4" descr="C:\Users\Andrés\Dropbox\Cargas de cámara\20140923_113226.jpg"/>
          <p:cNvPicPr/>
          <p:nvPr/>
        </p:nvPicPr>
        <p:blipFill rotWithShape="1">
          <a:blip r:embed="rId3" cstate="print">
            <a:extLst>
              <a:ext uri="{28A0092B-C50C-407E-A947-70E740481C1C}">
                <a14:useLocalDpi xmlns:a14="http://schemas.microsoft.com/office/drawing/2010/main" val="0"/>
              </a:ext>
            </a:extLst>
          </a:blip>
          <a:srcRect l="8814" t="5698" r="31731" b="8547"/>
          <a:stretch/>
        </p:blipFill>
        <p:spPr bwMode="auto">
          <a:xfrm>
            <a:off x="6493665" y="3113087"/>
            <a:ext cx="5009357" cy="35163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09535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Instalación y cableado PLC</a:t>
            </a:r>
            <a:endParaRPr lang="es-EC" b="1" dirty="0"/>
          </a:p>
        </p:txBody>
      </p:sp>
      <p:pic>
        <p:nvPicPr>
          <p:cNvPr id="4" name="Marcador de contenido 3" descr="C:\Users\Andrés\Dropbox\Cargas de cámara\20140909_110544.jpg"/>
          <p:cNvPicPr>
            <a:picLocks noGrp="1"/>
          </p:cNvPicPr>
          <p:nvPr>
            <p:ph idx="1"/>
          </p:nvPr>
        </p:nvPicPr>
        <p:blipFill rotWithShape="1">
          <a:blip r:embed="rId2" cstate="print">
            <a:extLst>
              <a:ext uri="{28A0092B-C50C-407E-A947-70E740481C1C}">
                <a14:useLocalDpi xmlns:a14="http://schemas.microsoft.com/office/drawing/2010/main" val="0"/>
              </a:ext>
            </a:extLst>
          </a:blip>
          <a:srcRect l="6158" r="9734"/>
          <a:stretch/>
        </p:blipFill>
        <p:spPr bwMode="auto">
          <a:xfrm>
            <a:off x="1484309" y="1752599"/>
            <a:ext cx="4573591" cy="2971801"/>
          </a:xfrm>
          <a:prstGeom prst="rect">
            <a:avLst/>
          </a:prstGeom>
          <a:noFill/>
          <a:ln>
            <a:noFill/>
          </a:ln>
          <a:extLst>
            <a:ext uri="{53640926-AAD7-44D8-BBD7-CCE9431645EC}">
              <a14:shadowObscured xmlns:a14="http://schemas.microsoft.com/office/drawing/2010/main"/>
            </a:ext>
          </a:extLst>
        </p:spPr>
      </p:pic>
      <p:pic>
        <p:nvPicPr>
          <p:cNvPr id="5" name="Imagen 4" descr="C:\Users\Andrés\Dropbox\Cargas de cámara\20140923_125926.jpg"/>
          <p:cNvPicPr/>
          <p:nvPr/>
        </p:nvPicPr>
        <p:blipFill rotWithShape="1">
          <a:blip r:embed="rId3" cstate="print">
            <a:extLst>
              <a:ext uri="{28A0092B-C50C-407E-A947-70E740481C1C}">
                <a14:useLocalDpi xmlns:a14="http://schemas.microsoft.com/office/drawing/2010/main" val="0"/>
              </a:ext>
            </a:extLst>
          </a:blip>
          <a:srcRect r="17633"/>
          <a:stretch/>
        </p:blipFill>
        <p:spPr bwMode="auto">
          <a:xfrm>
            <a:off x="6646860" y="3333750"/>
            <a:ext cx="4856161" cy="32096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929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17361" y="468217"/>
            <a:ext cx="10006283" cy="6389783"/>
          </a:xfrm>
        </p:spPr>
        <p:txBody>
          <a:bodyPr>
            <a:normAutofit/>
          </a:bodyPr>
          <a:lstStyle/>
          <a:p>
            <a:pPr lvl="0" algn="just"/>
            <a:r>
              <a:rPr lang="es-EC" sz="3200" dirty="0"/>
              <a:t>Implementar un sistema SCADA que permita la visualización de cada uno de los parámetros </a:t>
            </a:r>
            <a:r>
              <a:rPr lang="es-EC" sz="3200" dirty="0" err="1" smtClean="0"/>
              <a:t>sensados</a:t>
            </a:r>
            <a:r>
              <a:rPr lang="es-EC" sz="3200" dirty="0" smtClean="0"/>
              <a:t> </a:t>
            </a:r>
            <a:r>
              <a:rPr lang="es-EC" sz="3200" dirty="0"/>
              <a:t>en el proceso de fabricación de la lámina asfáltica</a:t>
            </a:r>
            <a:r>
              <a:rPr lang="es-EC" sz="3200" dirty="0" smtClean="0"/>
              <a:t>.</a:t>
            </a:r>
          </a:p>
          <a:p>
            <a:pPr marL="0" lvl="0" indent="0" algn="just">
              <a:buNone/>
            </a:pPr>
            <a:endParaRPr lang="es-EC" sz="3200" dirty="0" smtClean="0"/>
          </a:p>
          <a:p>
            <a:pPr algn="just"/>
            <a:r>
              <a:rPr lang="es-EC" sz="3200" dirty="0"/>
              <a:t>Diseñar un sistema de control automático que permita realizar la regulación del espesor de lámina asfáltica por medio de los rodillos prensadores. </a:t>
            </a:r>
            <a:endParaRPr lang="es-EC" sz="3200" dirty="0" smtClean="0"/>
          </a:p>
          <a:p>
            <a:pPr marL="0" indent="0" algn="just">
              <a:buNone/>
            </a:pPr>
            <a:endParaRPr lang="en-US" sz="3200" dirty="0"/>
          </a:p>
          <a:p>
            <a:pPr lvl="0" algn="just"/>
            <a:r>
              <a:rPr lang="es-EC" sz="3200" dirty="0" smtClean="0"/>
              <a:t>Validar </a:t>
            </a:r>
            <a:r>
              <a:rPr lang="es-EC" sz="3200" dirty="0"/>
              <a:t>el funcionamiento del mecanismo implementado para medir las variaciones de espesor de la lámina asfáltica.</a:t>
            </a:r>
            <a:endParaRPr lang="en-US" sz="3200" dirty="0"/>
          </a:p>
          <a:p>
            <a:endParaRPr lang="en-US" sz="3200" dirty="0"/>
          </a:p>
        </p:txBody>
      </p:sp>
    </p:spTree>
    <p:extLst>
      <p:ext uri="{BB962C8B-B14F-4D97-AF65-F5344CB8AC3E}">
        <p14:creationId xmlns:p14="http://schemas.microsoft.com/office/powerpoint/2010/main" val="1619376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Implementación HMI</a:t>
            </a:r>
            <a:endParaRPr lang="es-EC" b="1" dirty="0"/>
          </a:p>
        </p:txBody>
      </p:sp>
      <p:pic>
        <p:nvPicPr>
          <p:cNvPr id="4" name="Marcador de contenido 3" descr="C:\Users\Andrés\Dropbox\Cargas de cámara\2014-09-26 12.11.29.jpg"/>
          <p:cNvPicPr>
            <a:picLocks noGrp="1"/>
          </p:cNvPicPr>
          <p:nvPr>
            <p:ph idx="1"/>
          </p:nvPr>
        </p:nvPicPr>
        <p:blipFill rotWithShape="1">
          <a:blip r:embed="rId2" cstate="print">
            <a:extLst>
              <a:ext uri="{28A0092B-C50C-407E-A947-70E740481C1C}">
                <a14:useLocalDpi xmlns:a14="http://schemas.microsoft.com/office/drawing/2010/main" val="0"/>
              </a:ext>
            </a:extLst>
          </a:blip>
          <a:srcRect l="12577" t="4045" r="5913" b="5307"/>
          <a:stretch/>
        </p:blipFill>
        <p:spPr bwMode="auto">
          <a:xfrm>
            <a:off x="1484310" y="1752598"/>
            <a:ext cx="4745040" cy="3086101"/>
          </a:xfrm>
          <a:prstGeom prst="rect">
            <a:avLst/>
          </a:prstGeom>
          <a:noFill/>
          <a:ln>
            <a:noFill/>
          </a:ln>
          <a:extLst>
            <a:ext uri="{53640926-AAD7-44D8-BBD7-CCE9431645EC}">
              <a14:shadowObscured xmlns:a14="http://schemas.microsoft.com/office/drawing/2010/main"/>
            </a:ext>
          </a:extLst>
        </p:spPr>
      </p:pic>
      <p:pic>
        <p:nvPicPr>
          <p:cNvPr id="5" name="Imagen 4" descr="C:\Users\Andrés\Dropbox\Cargas de cámara\2014-09-26 12.11.47.jpg"/>
          <p:cNvPicPr/>
          <p:nvPr/>
        </p:nvPicPr>
        <p:blipFill rotWithShape="1">
          <a:blip r:embed="rId3" cstate="print">
            <a:extLst>
              <a:ext uri="{28A0092B-C50C-407E-A947-70E740481C1C}">
                <a14:useLocalDpi xmlns:a14="http://schemas.microsoft.com/office/drawing/2010/main" val="0"/>
              </a:ext>
            </a:extLst>
          </a:blip>
          <a:srcRect l="11773" t="1666" r="7132" b="8398"/>
          <a:stretch/>
        </p:blipFill>
        <p:spPr bwMode="auto">
          <a:xfrm>
            <a:off x="6781799" y="3429000"/>
            <a:ext cx="4721223" cy="296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7371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Construcción del controlador</a:t>
            </a:r>
            <a:endParaRPr lang="es-EC" b="1" dirty="0"/>
          </a:p>
        </p:txBody>
      </p:sp>
      <p:sp>
        <p:nvSpPr>
          <p:cNvPr id="3" name="Marcador de contenido 2"/>
          <p:cNvSpPr>
            <a:spLocks noGrp="1"/>
          </p:cNvSpPr>
          <p:nvPr>
            <p:ph idx="1"/>
          </p:nvPr>
        </p:nvSpPr>
        <p:spPr>
          <a:xfrm>
            <a:off x="1484310" y="1257299"/>
            <a:ext cx="10018713" cy="1485901"/>
          </a:xfrm>
        </p:spPr>
        <p:txBody>
          <a:bodyPr>
            <a:normAutofit/>
          </a:bodyPr>
          <a:lstStyle/>
          <a:p>
            <a:r>
              <a:rPr lang="es-EC" sz="3200" dirty="0" smtClean="0"/>
              <a:t>Valores de Set Point para la elaboración de cada lámina asfáltica.</a:t>
            </a:r>
            <a:endParaRPr lang="es-EC" sz="3200" dirty="0"/>
          </a:p>
        </p:txBody>
      </p:sp>
      <p:graphicFrame>
        <p:nvGraphicFramePr>
          <p:cNvPr id="4" name="Tabla 3"/>
          <p:cNvGraphicFramePr>
            <a:graphicFrameLocks noGrp="1"/>
          </p:cNvGraphicFramePr>
          <p:nvPr>
            <p:extLst>
              <p:ext uri="{D42A27DB-BD31-4B8C-83A1-F6EECF244321}">
                <p14:modId xmlns:p14="http://schemas.microsoft.com/office/powerpoint/2010/main" val="2358316857"/>
              </p:ext>
            </p:extLst>
          </p:nvPr>
        </p:nvGraphicFramePr>
        <p:xfrm>
          <a:off x="3463766" y="2552700"/>
          <a:ext cx="7032784" cy="4023360"/>
        </p:xfrm>
        <a:graphic>
          <a:graphicData uri="http://schemas.openxmlformats.org/drawingml/2006/table">
            <a:tbl>
              <a:tblPr firstRow="1" firstCol="1" bandRow="1">
                <a:tableStyleId>{5C22544A-7EE6-4342-B048-85BDC9FD1C3A}</a:tableStyleId>
              </a:tblPr>
              <a:tblGrid>
                <a:gridCol w="3448041"/>
                <a:gridCol w="1927393"/>
                <a:gridCol w="1657350"/>
              </a:tblGrid>
              <a:tr h="495300">
                <a:tc>
                  <a:txBody>
                    <a:bodyPr/>
                    <a:lstStyle/>
                    <a:p>
                      <a:pPr marL="0" marR="0">
                        <a:spcBef>
                          <a:spcPts val="0"/>
                        </a:spcBef>
                        <a:spcAft>
                          <a:spcPts val="0"/>
                        </a:spcAft>
                      </a:pPr>
                      <a:r>
                        <a:rPr lang="es-EC" sz="2400" dirty="0">
                          <a:effectLst/>
                        </a:rPr>
                        <a:t>Producto</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400">
                          <a:effectLst/>
                        </a:rPr>
                        <a:t>Espesor (mm)</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400">
                          <a:effectLst/>
                        </a:rPr>
                        <a:t>Ángulo (º)</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IMPERPOL 3000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2.6</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1170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IMPERPOL 4000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3.4</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1530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IMPERGLASS 3000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2.6</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1170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0191">
                <a:tc>
                  <a:txBody>
                    <a:bodyPr/>
                    <a:lstStyle/>
                    <a:p>
                      <a:pPr marL="0" marR="0">
                        <a:spcBef>
                          <a:spcPts val="0"/>
                        </a:spcBef>
                        <a:spcAft>
                          <a:spcPts val="0"/>
                        </a:spcAft>
                      </a:pPr>
                      <a:r>
                        <a:rPr lang="es-EC" sz="2400">
                          <a:effectLst/>
                        </a:rPr>
                        <a:t>ASFALUN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2.3</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1035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TECHOFIELT  2000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765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TECHOFIELT  3000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1215</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SUPER K 2500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2.4</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1080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SUPER K 3000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1260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4926">
                <a:tc>
                  <a:txBody>
                    <a:bodyPr/>
                    <a:lstStyle/>
                    <a:p>
                      <a:pPr marL="0" marR="0">
                        <a:spcBef>
                          <a:spcPts val="0"/>
                        </a:spcBef>
                        <a:spcAft>
                          <a:spcPts val="0"/>
                        </a:spcAft>
                      </a:pPr>
                      <a:r>
                        <a:rPr lang="es-EC" sz="2400">
                          <a:effectLst/>
                        </a:rPr>
                        <a:t>ALUMBAND</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dirty="0">
                          <a:effectLst/>
                        </a:rPr>
                        <a:t>900</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330817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3809" y="-361949"/>
            <a:ext cx="10018713" cy="1752599"/>
          </a:xfrm>
        </p:spPr>
        <p:txBody>
          <a:bodyPr/>
          <a:lstStyle/>
          <a:p>
            <a:r>
              <a:rPr lang="es-EC" b="1" dirty="0" smtClean="0"/>
              <a:t>Diagrama de flujo algoritmo de control</a:t>
            </a:r>
            <a:endParaRPr lang="es-EC" b="1" dirty="0"/>
          </a:p>
        </p:txBody>
      </p:sp>
      <p:pic>
        <p:nvPicPr>
          <p:cNvPr id="4" name="Marcador de contenido 3" descr="C:\Users\Andrés\Dropbox\programacion2.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7938" y="895350"/>
            <a:ext cx="2633012" cy="5962650"/>
          </a:xfrm>
          <a:prstGeom prst="rect">
            <a:avLst/>
          </a:prstGeom>
          <a:noFill/>
          <a:ln>
            <a:noFill/>
          </a:ln>
        </p:spPr>
      </p:pic>
    </p:spTree>
    <p:extLst>
      <p:ext uri="{BB962C8B-B14F-4D97-AF65-F5344CB8AC3E}">
        <p14:creationId xmlns:p14="http://schemas.microsoft.com/office/powerpoint/2010/main" val="3740567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5</a:t>
            </a:r>
            <a:endParaRPr lang="es-EC" b="1" dirty="0"/>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Pruebas</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765705"/>
            <a:ext cx="2428875" cy="1228725"/>
          </a:xfrm>
          <a:prstGeom prst="rect">
            <a:avLst/>
          </a:prstGeom>
        </p:spPr>
      </p:pic>
    </p:spTree>
    <p:extLst>
      <p:ext uri="{BB962C8B-B14F-4D97-AF65-F5344CB8AC3E}">
        <p14:creationId xmlns:p14="http://schemas.microsoft.com/office/powerpoint/2010/main" val="34849562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Funcionamiento de los sistemas</a:t>
            </a:r>
            <a:endParaRPr lang="es-EC" b="1" dirty="0"/>
          </a:p>
        </p:txBody>
      </p:sp>
      <p:sp>
        <p:nvSpPr>
          <p:cNvPr id="8" name="Rectángulo redondeado 7">
            <a:hlinkClick r:id="rId2" action="ppaction://hlinksldjump"/>
          </p:cNvPr>
          <p:cNvSpPr/>
          <p:nvPr/>
        </p:nvSpPr>
        <p:spPr>
          <a:xfrm>
            <a:off x="2558142" y="2558141"/>
            <a:ext cx="2601687" cy="1534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Sistema Medición</a:t>
            </a:r>
          </a:p>
          <a:p>
            <a:pPr algn="ctr"/>
            <a:r>
              <a:rPr lang="es-EC" dirty="0" smtClean="0"/>
              <a:t>SOLIDWORKS</a:t>
            </a:r>
            <a:endParaRPr lang="es-EC" dirty="0"/>
          </a:p>
        </p:txBody>
      </p:sp>
      <p:sp>
        <p:nvSpPr>
          <p:cNvPr id="9" name="Rectángulo redondeado 8">
            <a:hlinkClick r:id="rId3" action="ppaction://hlinksldjump"/>
          </p:cNvPr>
          <p:cNvSpPr/>
          <p:nvPr/>
        </p:nvSpPr>
        <p:spPr>
          <a:xfrm>
            <a:off x="6988627" y="2558142"/>
            <a:ext cx="2590802" cy="1534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Mecanismo Control</a:t>
            </a:r>
          </a:p>
          <a:p>
            <a:pPr algn="ctr"/>
            <a:r>
              <a:rPr lang="es-EC" dirty="0" smtClean="0"/>
              <a:t>SOLIDWORKS</a:t>
            </a:r>
            <a:endParaRPr lang="es-EC" dirty="0"/>
          </a:p>
        </p:txBody>
      </p:sp>
      <p:sp>
        <p:nvSpPr>
          <p:cNvPr id="10" name="Rectángulo redondeado 9">
            <a:hlinkClick r:id="rId4" action="ppaction://hlinksldjump"/>
          </p:cNvPr>
          <p:cNvSpPr/>
          <p:nvPr/>
        </p:nvSpPr>
        <p:spPr>
          <a:xfrm>
            <a:off x="2558141" y="4528457"/>
            <a:ext cx="2601688" cy="1436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Sistema Medición</a:t>
            </a:r>
          </a:p>
          <a:p>
            <a:pPr algn="ctr"/>
            <a:r>
              <a:rPr lang="es-EC" dirty="0" smtClean="0"/>
              <a:t>Funcionamiento</a:t>
            </a:r>
            <a:endParaRPr lang="es-EC" dirty="0"/>
          </a:p>
        </p:txBody>
      </p:sp>
    </p:spTree>
    <p:extLst>
      <p:ext uri="{BB962C8B-B14F-4D97-AF65-F5344CB8AC3E}">
        <p14:creationId xmlns:p14="http://schemas.microsoft.com/office/powerpoint/2010/main" val="2257437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5261" y="0"/>
            <a:ext cx="10018713" cy="1752599"/>
          </a:xfrm>
        </p:spPr>
        <p:txBody>
          <a:bodyPr/>
          <a:lstStyle/>
          <a:p>
            <a:r>
              <a:rPr lang="es-EC" b="1" dirty="0" smtClean="0"/>
              <a:t>Prueba del sistema con armadura</a:t>
            </a:r>
            <a:endParaRPr lang="es-EC" b="1" dirty="0"/>
          </a:p>
        </p:txBody>
      </p:sp>
      <p:graphicFrame>
        <p:nvGraphicFramePr>
          <p:cNvPr id="4" name="Marcador de contenido 3"/>
          <p:cNvGraphicFramePr>
            <a:graphicFrameLocks noGrp="1"/>
          </p:cNvGraphicFramePr>
          <p:nvPr>
            <p:ph idx="1"/>
            <p:extLst/>
          </p:nvPr>
        </p:nvGraphicFramePr>
        <p:xfrm>
          <a:off x="1702592" y="1752599"/>
          <a:ext cx="9544050" cy="4375784"/>
        </p:xfrm>
        <a:graphic>
          <a:graphicData uri="http://schemas.openxmlformats.org/drawingml/2006/table">
            <a:tbl>
              <a:tblPr firstRow="1" firstCol="1" bandRow="1">
                <a:tableStyleId>{5C22544A-7EE6-4342-B048-85BDC9FD1C3A}</a:tableStyleId>
              </a:tblPr>
              <a:tblGrid>
                <a:gridCol w="1342132"/>
                <a:gridCol w="2087761"/>
                <a:gridCol w="3456682"/>
                <a:gridCol w="2657475"/>
              </a:tblGrid>
              <a:tr h="625112">
                <a:tc>
                  <a:txBody>
                    <a:bodyPr/>
                    <a:lstStyle/>
                    <a:p>
                      <a:pPr marL="0" marR="0">
                        <a:spcBef>
                          <a:spcPts val="0"/>
                        </a:spcBef>
                        <a:spcAft>
                          <a:spcPts val="0"/>
                        </a:spcAft>
                      </a:pPr>
                      <a:r>
                        <a:rPr lang="es-EC" sz="2000" dirty="0">
                          <a:effectLst/>
                        </a:rPr>
                        <a:t>Dato</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000">
                          <a:effectLst/>
                        </a:rPr>
                        <a:t>Tiempo (s)</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000" dirty="0">
                          <a:effectLst/>
                        </a:rPr>
                        <a:t>Sistema Medición (mm)</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000">
                          <a:effectLst/>
                        </a:rPr>
                        <a:t>Calibrador (mm)</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5.32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10.27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14.92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19.87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24.91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29.8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35.47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40.12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10</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44.93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11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50.35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2556">
                <a:tc>
                  <a:txBody>
                    <a:bodyPr/>
                    <a:lstStyle/>
                    <a:p>
                      <a:pPr marL="0" marR="0" algn="r">
                        <a:spcBef>
                          <a:spcPts val="0"/>
                        </a:spcBef>
                        <a:spcAft>
                          <a:spcPts val="0"/>
                        </a:spcAft>
                      </a:pPr>
                      <a:r>
                        <a:rPr lang="es-EC" sz="2000">
                          <a:effectLst/>
                        </a:rPr>
                        <a:t>12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55.17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a:effectLst/>
                        </a:rPr>
                        <a:t>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000" dirty="0">
                          <a:effectLst/>
                        </a:rPr>
                        <a:t>0.5</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014581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Pruebas del sistema con armadura</a:t>
            </a:r>
            <a:endParaRPr lang="es-EC" b="1" dirty="0"/>
          </a:p>
        </p:txBody>
      </p:sp>
      <p:pic>
        <p:nvPicPr>
          <p:cNvPr id="4" name="Marcador de contenido 3" descr="C:\Users\Andrés\Dropbox\Cargas de cámara\20140925_110905.jpg"/>
          <p:cNvPicPr>
            <a:picLocks noGrp="1"/>
          </p:cNvPicPr>
          <p:nvPr>
            <p:ph idx="1"/>
          </p:nvPr>
        </p:nvPicPr>
        <p:blipFill rotWithShape="1">
          <a:blip r:embed="rId2" cstate="print">
            <a:extLst>
              <a:ext uri="{28A0092B-C50C-407E-A947-70E740481C1C}">
                <a14:useLocalDpi xmlns:a14="http://schemas.microsoft.com/office/drawing/2010/main" val="0"/>
              </a:ext>
            </a:extLst>
          </a:blip>
          <a:srcRect l="10066" r="15743" b="764"/>
          <a:stretch/>
        </p:blipFill>
        <p:spPr bwMode="auto">
          <a:xfrm>
            <a:off x="927326" y="1752598"/>
            <a:ext cx="4711474" cy="3429001"/>
          </a:xfrm>
          <a:prstGeom prst="rect">
            <a:avLst/>
          </a:prstGeom>
          <a:noFill/>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3"/>
          <a:srcRect l="58710" t="37507" r="9676" b="29243"/>
          <a:stretch/>
        </p:blipFill>
        <p:spPr>
          <a:xfrm>
            <a:off x="5979886" y="3091543"/>
            <a:ext cx="5838854" cy="3454401"/>
          </a:xfrm>
          <a:prstGeom prst="rect">
            <a:avLst/>
          </a:prstGeom>
        </p:spPr>
      </p:pic>
    </p:spTree>
    <p:extLst>
      <p:ext uri="{BB962C8B-B14F-4D97-AF65-F5344CB8AC3E}">
        <p14:creationId xmlns:p14="http://schemas.microsoft.com/office/powerpoint/2010/main" val="5044594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0246" y="-192505"/>
            <a:ext cx="10018713" cy="1752599"/>
          </a:xfrm>
        </p:spPr>
        <p:txBody>
          <a:bodyPr/>
          <a:lstStyle/>
          <a:p>
            <a:r>
              <a:rPr lang="es-EC" b="1" dirty="0"/>
              <a:t>Prueba del sistema con Imperpol 3000</a:t>
            </a:r>
            <a:endParaRPr lang="es-EC" dirty="0"/>
          </a:p>
        </p:txBody>
      </p:sp>
      <p:graphicFrame>
        <p:nvGraphicFramePr>
          <p:cNvPr id="4" name="Marcador de contenido 3"/>
          <p:cNvGraphicFramePr>
            <a:graphicFrameLocks noGrp="1"/>
          </p:cNvGraphicFramePr>
          <p:nvPr>
            <p:ph idx="1"/>
            <p:extLst/>
          </p:nvPr>
        </p:nvGraphicFramePr>
        <p:xfrm>
          <a:off x="808746" y="1106905"/>
          <a:ext cx="10840448" cy="5486400"/>
        </p:xfrm>
        <a:graphic>
          <a:graphicData uri="http://schemas.openxmlformats.org/drawingml/2006/table">
            <a:tbl>
              <a:tblPr firstRow="1" firstCol="1" bandRow="1">
                <a:tableStyleId>{5C22544A-7EE6-4342-B048-85BDC9FD1C3A}</a:tableStyleId>
              </a:tblPr>
              <a:tblGrid>
                <a:gridCol w="898280"/>
                <a:gridCol w="1357003"/>
                <a:gridCol w="1505518"/>
                <a:gridCol w="1697151"/>
                <a:gridCol w="898280"/>
                <a:gridCol w="1281547"/>
                <a:gridCol w="1505518"/>
                <a:gridCol w="1697151"/>
              </a:tblGrid>
              <a:tr h="520700">
                <a:tc>
                  <a:txBody>
                    <a:bodyPr/>
                    <a:lstStyle/>
                    <a:p>
                      <a:pPr marL="0" marR="0">
                        <a:spcBef>
                          <a:spcPts val="0"/>
                        </a:spcBef>
                        <a:spcAft>
                          <a:spcPts val="0"/>
                        </a:spcAft>
                      </a:pPr>
                      <a:r>
                        <a:rPr lang="es-EC" sz="2000" dirty="0">
                          <a:effectLst/>
                        </a:rPr>
                        <a:t>Dato</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a:effectLst/>
                        </a:rPr>
                        <a:t>Tiempo (s)</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a:effectLst/>
                        </a:rPr>
                        <a:t>Sistema Medición (mm)</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dirty="0">
                          <a:effectLst/>
                        </a:rPr>
                        <a:t>Calibrador (mm)</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a:effectLst/>
                        </a:rPr>
                        <a:t>Dato</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a:effectLst/>
                        </a:rPr>
                        <a:t>Tiempo (s)</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a:effectLst/>
                        </a:rPr>
                        <a:t>Sistema Medición (mm)</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spcBef>
                          <a:spcPts val="0"/>
                        </a:spcBef>
                        <a:spcAft>
                          <a:spcPts val="0"/>
                        </a:spcAft>
                      </a:pPr>
                      <a:r>
                        <a:rPr lang="es-EC" sz="2000">
                          <a:effectLst/>
                        </a:rPr>
                        <a:t>Calibrador (mm)</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5.46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80.33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9.36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85.37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15.06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90.31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19.36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94.37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25.34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20</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100.4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30.38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105.31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35.32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110.21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40.36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116.03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44.41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120.34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10</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50.34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125.3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55.36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130.28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60.19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134.27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66.06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140.22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14</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70.15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2.7</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145.16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2.9</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r h="173567">
                <a:tc>
                  <a:txBody>
                    <a:bodyPr/>
                    <a:lstStyle/>
                    <a:p>
                      <a:pPr marL="0" marR="0" algn="r">
                        <a:spcBef>
                          <a:spcPts val="0"/>
                        </a:spcBef>
                        <a:spcAft>
                          <a:spcPts val="0"/>
                        </a:spcAft>
                      </a:pPr>
                      <a:r>
                        <a:rPr lang="es-EC" sz="2000">
                          <a:effectLst/>
                        </a:rPr>
                        <a:t>15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74.92</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2.5</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2.6</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30</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150.31</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a:effectLst/>
                        </a:rPr>
                        <a:t>2.8</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c>
                  <a:txBody>
                    <a:bodyPr/>
                    <a:lstStyle/>
                    <a:p>
                      <a:pPr marL="0" marR="0" algn="r">
                        <a:spcBef>
                          <a:spcPts val="0"/>
                        </a:spcBef>
                        <a:spcAft>
                          <a:spcPts val="0"/>
                        </a:spcAft>
                      </a:pPr>
                      <a:r>
                        <a:rPr lang="es-EC" sz="2000" dirty="0">
                          <a:effectLst/>
                        </a:rPr>
                        <a:t>3</a:t>
                      </a:r>
                      <a:endPar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5087" marR="65087" marT="0" marB="0"/>
                </a:tc>
              </a:tr>
            </a:tbl>
          </a:graphicData>
        </a:graphic>
      </p:graphicFrame>
    </p:spTree>
    <p:extLst>
      <p:ext uri="{BB962C8B-B14F-4D97-AF65-F5344CB8AC3E}">
        <p14:creationId xmlns:p14="http://schemas.microsoft.com/office/powerpoint/2010/main" val="33128077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Prueba del sistema con Imperpol 3000</a:t>
            </a:r>
            <a:endParaRPr lang="es-EC" b="1" dirty="0"/>
          </a:p>
        </p:txBody>
      </p:sp>
      <p:pic>
        <p:nvPicPr>
          <p:cNvPr id="4" name="Marcador de contenido 3" descr="C:\Users\Andrés\Dropbox\Cargas de cámara\2014-10-15 15.54.0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1349" y="1635331"/>
            <a:ext cx="4905125" cy="2898569"/>
          </a:xfrm>
          <a:prstGeom prst="rect">
            <a:avLst/>
          </a:prstGeom>
          <a:noFill/>
          <a:ln>
            <a:noFill/>
          </a:ln>
        </p:spPr>
      </p:pic>
      <p:pic>
        <p:nvPicPr>
          <p:cNvPr id="6" name="Imagen 5"/>
          <p:cNvPicPr>
            <a:picLocks noChangeAspect="1"/>
          </p:cNvPicPr>
          <p:nvPr/>
        </p:nvPicPr>
        <p:blipFill rotWithShape="1">
          <a:blip r:embed="rId4"/>
          <a:srcRect l="58476" t="43663" r="9437" b="20075"/>
          <a:stretch/>
        </p:blipFill>
        <p:spPr>
          <a:xfrm>
            <a:off x="6701971" y="3200400"/>
            <a:ext cx="4889954" cy="3108654"/>
          </a:xfrm>
          <a:prstGeom prst="rect">
            <a:avLst/>
          </a:prstGeom>
        </p:spPr>
      </p:pic>
    </p:spTree>
    <p:extLst>
      <p:ext uri="{BB962C8B-B14F-4D97-AF65-F5344CB8AC3E}">
        <p14:creationId xmlns:p14="http://schemas.microsoft.com/office/powerpoint/2010/main" val="4870692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Prueba del sistema con Imperpol 3000</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49705830"/>
              </p:ext>
            </p:extLst>
          </p:nvPr>
        </p:nvGraphicFramePr>
        <p:xfrm>
          <a:off x="1484310" y="1752599"/>
          <a:ext cx="10018715" cy="4842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6405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2</a:t>
            </a:r>
            <a:endParaRPr lang="es-EC" b="1" dirty="0"/>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Marco Teórico</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765705"/>
            <a:ext cx="2428875" cy="1228725"/>
          </a:xfrm>
          <a:prstGeom prst="rect">
            <a:avLst/>
          </a:prstGeom>
        </p:spPr>
      </p:pic>
    </p:spTree>
    <p:extLst>
      <p:ext uri="{BB962C8B-B14F-4D97-AF65-F5344CB8AC3E}">
        <p14:creationId xmlns:p14="http://schemas.microsoft.com/office/powerpoint/2010/main" val="39164220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Temperatura en la tina de impregnación</a:t>
            </a:r>
            <a:endParaRPr lang="es-EC" b="1" dirty="0"/>
          </a:p>
        </p:txBody>
      </p:sp>
      <p:pic>
        <p:nvPicPr>
          <p:cNvPr id="4" name="Imagen 3" descr="C:\Users\Andrés\Dropbox\Cargas de cámara\20141003_093839.jpg"/>
          <p:cNvPicPr/>
          <p:nvPr/>
        </p:nvPicPr>
        <p:blipFill rotWithShape="1">
          <a:blip r:embed="rId2" cstate="print">
            <a:extLst>
              <a:ext uri="{28A0092B-C50C-407E-A947-70E740481C1C}">
                <a14:useLocalDpi xmlns:a14="http://schemas.microsoft.com/office/drawing/2010/main" val="0"/>
              </a:ext>
            </a:extLst>
          </a:blip>
          <a:srcRect l="12820" t="-854" r="13622" b="19373"/>
          <a:stretch/>
        </p:blipFill>
        <p:spPr bwMode="auto">
          <a:xfrm>
            <a:off x="2587491" y="1933074"/>
            <a:ext cx="6736982" cy="43594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03458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6</a:t>
            </a:r>
            <a:endParaRPr lang="es-EC" b="1" dirty="0"/>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Análisis económico y financiero</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575116"/>
            <a:ext cx="2428875" cy="1228725"/>
          </a:xfrm>
          <a:prstGeom prst="rect">
            <a:avLst/>
          </a:prstGeom>
        </p:spPr>
      </p:pic>
    </p:spTree>
    <p:extLst>
      <p:ext uri="{BB962C8B-B14F-4D97-AF65-F5344CB8AC3E}">
        <p14:creationId xmlns:p14="http://schemas.microsoft.com/office/powerpoint/2010/main" val="38149909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Costo total del proyecto</a:t>
            </a:r>
            <a:endParaRPr lang="es-EC" b="1" dirty="0"/>
          </a:p>
        </p:txBody>
      </p:sp>
      <p:sp>
        <p:nvSpPr>
          <p:cNvPr id="5" name="Rectángulo 4"/>
          <p:cNvSpPr/>
          <p:nvPr/>
        </p:nvSpPr>
        <p:spPr>
          <a:xfrm>
            <a:off x="1657350" y="1419136"/>
            <a:ext cx="10020300" cy="1292662"/>
          </a:xfrm>
          <a:prstGeom prst="rect">
            <a:avLst/>
          </a:prstGeom>
        </p:spPr>
        <p:txBody>
          <a:bodyPr wrap="square">
            <a:spAutoFit/>
          </a:bodyPr>
          <a:lstStyle/>
          <a:p>
            <a:pPr algn="just"/>
            <a:r>
              <a:rPr lang="es-EC" sz="2600" dirty="0">
                <a:latin typeface="+mj-lt"/>
                <a:ea typeface="Times New Roman" panose="02020603050405020304" pitchFamily="18" charset="0"/>
                <a:cs typeface="Times New Roman" panose="02020603050405020304" pitchFamily="18" charset="0"/>
              </a:rPr>
              <a:t>El costo total del proyecto $ </a:t>
            </a:r>
            <a:r>
              <a:rPr lang="es-EC" sz="2600" dirty="0" smtClean="0">
                <a:latin typeface="+mj-lt"/>
                <a:ea typeface="Times New Roman" panose="02020603050405020304" pitchFamily="18" charset="0"/>
                <a:cs typeface="Times New Roman" panose="02020603050405020304" pitchFamily="18" charset="0"/>
              </a:rPr>
              <a:t>44,477.69, </a:t>
            </a:r>
            <a:r>
              <a:rPr lang="es-EC" sz="2600" dirty="0">
                <a:latin typeface="+mj-lt"/>
                <a:ea typeface="Times New Roman" panose="02020603050405020304" pitchFamily="18" charset="0"/>
                <a:cs typeface="Times New Roman" panose="02020603050405020304" pitchFamily="18" charset="0"/>
              </a:rPr>
              <a:t>este valor fue cubierto en su totalidad por la empresa IMPTEK, </a:t>
            </a:r>
            <a:r>
              <a:rPr lang="es-EC" sz="2600" dirty="0" smtClean="0">
                <a:latin typeface="+mj-lt"/>
                <a:ea typeface="Times New Roman" panose="02020603050405020304" pitchFamily="18" charset="0"/>
                <a:cs typeface="Times New Roman" panose="02020603050405020304" pitchFamily="18" charset="0"/>
              </a:rPr>
              <a:t>en la siguiente tabla  se </a:t>
            </a:r>
            <a:r>
              <a:rPr lang="es-EC" sz="2600" dirty="0">
                <a:latin typeface="+mj-lt"/>
                <a:ea typeface="Times New Roman" panose="02020603050405020304" pitchFamily="18" charset="0"/>
                <a:cs typeface="Times New Roman" panose="02020603050405020304" pitchFamily="18" charset="0"/>
              </a:rPr>
              <a:t>pude ver la descripción  del valor de cada etapa de la construcción del proyecto</a:t>
            </a:r>
            <a:endParaRPr lang="es-EC" sz="2600" dirty="0">
              <a:latin typeface="+mj-lt"/>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586551325"/>
              </p:ext>
            </p:extLst>
          </p:nvPr>
        </p:nvGraphicFramePr>
        <p:xfrm>
          <a:off x="3151762" y="3008573"/>
          <a:ext cx="7354111" cy="3703514"/>
        </p:xfrm>
        <a:graphic>
          <a:graphicData uri="http://schemas.openxmlformats.org/drawingml/2006/table">
            <a:tbl>
              <a:tblPr firstRow="1" firstCol="1" bandRow="1">
                <a:tableStyleId>{5C22544A-7EE6-4342-B048-85BDC9FD1C3A}</a:tableStyleId>
              </a:tblPr>
              <a:tblGrid>
                <a:gridCol w="4172786"/>
                <a:gridCol w="3181325"/>
              </a:tblGrid>
              <a:tr h="415192">
                <a:tc>
                  <a:txBody>
                    <a:bodyPr/>
                    <a:lstStyle/>
                    <a:p>
                      <a:pPr marL="0" marR="0">
                        <a:spcBef>
                          <a:spcPts val="0"/>
                        </a:spcBef>
                        <a:spcAft>
                          <a:spcPts val="0"/>
                        </a:spcAft>
                      </a:pPr>
                      <a:r>
                        <a:rPr lang="es-EC" sz="2400">
                          <a:effectLst/>
                        </a:rPr>
                        <a:t>Descripción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400">
                          <a:effectLst/>
                        </a:rPr>
                        <a:t>Valor ($)</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5192">
                <a:tc>
                  <a:txBody>
                    <a:bodyPr/>
                    <a:lstStyle/>
                    <a:p>
                      <a:pPr marL="0" marR="0">
                        <a:spcBef>
                          <a:spcPts val="0"/>
                        </a:spcBef>
                        <a:spcAft>
                          <a:spcPts val="0"/>
                        </a:spcAft>
                      </a:pPr>
                      <a:r>
                        <a:rPr lang="es-EC" sz="2400">
                          <a:effectLst/>
                        </a:rPr>
                        <a:t>Elementos de control</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5448.68</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5192">
                <a:tc>
                  <a:txBody>
                    <a:bodyPr/>
                    <a:lstStyle/>
                    <a:p>
                      <a:pPr marL="0" marR="0">
                        <a:spcBef>
                          <a:spcPts val="0"/>
                        </a:spcBef>
                        <a:spcAft>
                          <a:spcPts val="0"/>
                        </a:spcAft>
                      </a:pPr>
                      <a:r>
                        <a:rPr lang="es-EC" sz="2400">
                          <a:effectLst/>
                        </a:rPr>
                        <a:t>Sensores</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1903.23</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5192">
                <a:tc>
                  <a:txBody>
                    <a:bodyPr/>
                    <a:lstStyle/>
                    <a:p>
                      <a:pPr marL="0" marR="0">
                        <a:spcBef>
                          <a:spcPts val="0"/>
                        </a:spcBef>
                        <a:spcAft>
                          <a:spcPts val="0"/>
                        </a:spcAft>
                      </a:pPr>
                      <a:r>
                        <a:rPr lang="es-EC" sz="2400">
                          <a:effectLst/>
                        </a:rPr>
                        <a:t>Mecanismo medición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1605.97</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97170">
                <a:tc>
                  <a:txBody>
                    <a:bodyPr/>
                    <a:lstStyle/>
                    <a:p>
                      <a:pPr marL="0" marR="0">
                        <a:spcBef>
                          <a:spcPts val="0"/>
                        </a:spcBef>
                        <a:spcAft>
                          <a:spcPts val="0"/>
                        </a:spcAft>
                      </a:pPr>
                      <a:r>
                        <a:rPr lang="es-EC" sz="2400">
                          <a:effectLst/>
                        </a:rPr>
                        <a:t>Componentes del servomotor</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34998.3</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5192">
                <a:tc>
                  <a:txBody>
                    <a:bodyPr/>
                    <a:lstStyle/>
                    <a:p>
                      <a:pPr marL="0" marR="0">
                        <a:spcBef>
                          <a:spcPts val="0"/>
                        </a:spcBef>
                        <a:spcAft>
                          <a:spcPts val="0"/>
                        </a:spcAft>
                      </a:pPr>
                      <a:r>
                        <a:rPr lang="es-EC" sz="2400">
                          <a:effectLst/>
                        </a:rPr>
                        <a:t>Instalación</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241.51</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5192">
                <a:tc>
                  <a:txBody>
                    <a:bodyPr/>
                    <a:lstStyle/>
                    <a:p>
                      <a:pPr marL="0" marR="0">
                        <a:spcBef>
                          <a:spcPts val="0"/>
                        </a:spcBef>
                        <a:spcAft>
                          <a:spcPts val="0"/>
                        </a:spcAft>
                      </a:pPr>
                      <a:r>
                        <a:rPr lang="es-EC" sz="2400">
                          <a:effectLst/>
                        </a:rPr>
                        <a:t>Mano de obra</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a:effectLst/>
                        </a:rPr>
                        <a:t>280</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5192">
                <a:tc>
                  <a:txBody>
                    <a:bodyPr/>
                    <a:lstStyle/>
                    <a:p>
                      <a:pPr marL="0" marR="0">
                        <a:spcBef>
                          <a:spcPts val="0"/>
                        </a:spcBef>
                        <a:spcAft>
                          <a:spcPts val="0"/>
                        </a:spcAft>
                      </a:pPr>
                      <a:r>
                        <a:rPr lang="es-EC" sz="2400">
                          <a:effectLst/>
                        </a:rPr>
                        <a:t>Total</a:t>
                      </a:r>
                      <a:endPar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400" dirty="0">
                          <a:effectLst/>
                        </a:rPr>
                        <a:t>44,477.69</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727131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Análisis económico</a:t>
            </a:r>
            <a:endParaRPr lang="es-EC" b="1" dirty="0"/>
          </a:p>
        </p:txBody>
      </p:sp>
      <p:sp>
        <p:nvSpPr>
          <p:cNvPr id="3" name="Marcador de contenido 2"/>
          <p:cNvSpPr>
            <a:spLocks noGrp="1"/>
          </p:cNvSpPr>
          <p:nvPr>
            <p:ph idx="1"/>
          </p:nvPr>
        </p:nvSpPr>
        <p:spPr>
          <a:xfrm>
            <a:off x="1484309" y="1885949"/>
            <a:ext cx="10018713" cy="4457701"/>
          </a:xfrm>
        </p:spPr>
        <p:txBody>
          <a:bodyPr>
            <a:normAutofit/>
          </a:bodyPr>
          <a:lstStyle/>
          <a:p>
            <a:pPr algn="just"/>
            <a:r>
              <a:rPr lang="es-EC" sz="3000" dirty="0" smtClean="0"/>
              <a:t>Para la justificación costo-beneficio del proyecto, tomamos en cuenta los requerimiento de IMPTEK, los cuales fueron que el proyecto tenga una tasa de descuento del 12% en un periodo de 10 años.</a:t>
            </a:r>
          </a:p>
          <a:p>
            <a:pPr algn="just"/>
            <a:r>
              <a:rPr lang="es-EC" sz="3000" dirty="0" smtClean="0"/>
              <a:t>Para este análisis tomaremos como dato la producción del Imperpol 3000 que es de 165 200 m², con el cual podemos determinar que la empresa pierde $ 20,930.84 dólares</a:t>
            </a:r>
            <a:endParaRPr lang="es-EC" sz="3000" dirty="0"/>
          </a:p>
        </p:txBody>
      </p:sp>
    </p:spTree>
    <p:extLst>
      <p:ext uri="{BB962C8B-B14F-4D97-AF65-F5344CB8AC3E}">
        <p14:creationId xmlns:p14="http://schemas.microsoft.com/office/powerpoint/2010/main" val="21563009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Resultados Beneficio-Costo</a:t>
            </a:r>
            <a:endParaRPr lang="es-EC"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531553198"/>
              </p:ext>
            </p:extLst>
          </p:nvPr>
        </p:nvGraphicFramePr>
        <p:xfrm>
          <a:off x="3249037" y="2498043"/>
          <a:ext cx="5155661" cy="2677846"/>
        </p:xfrm>
        <a:graphic>
          <a:graphicData uri="http://schemas.openxmlformats.org/drawingml/2006/table">
            <a:tbl>
              <a:tblPr firstRow="1" firstCol="1" bandRow="1">
                <a:tableStyleId>{5C22544A-7EE6-4342-B048-85BDC9FD1C3A}</a:tableStyleId>
              </a:tblPr>
              <a:tblGrid>
                <a:gridCol w="2840874"/>
                <a:gridCol w="2314787"/>
              </a:tblGrid>
              <a:tr h="375981">
                <a:tc>
                  <a:txBody>
                    <a:bodyPr/>
                    <a:lstStyle/>
                    <a:p>
                      <a:pPr marL="0" marR="0">
                        <a:spcBef>
                          <a:spcPts val="0"/>
                        </a:spcBef>
                        <a:spcAft>
                          <a:spcPts val="0"/>
                        </a:spcAft>
                      </a:pPr>
                      <a:r>
                        <a:rPr lang="es-EC" sz="2800">
                          <a:effectLst/>
                        </a:rPr>
                        <a:t>Detalle</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800">
                          <a:effectLst/>
                        </a:rPr>
                        <a:t>Valor</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75981">
                <a:tc>
                  <a:txBody>
                    <a:bodyPr/>
                    <a:lstStyle/>
                    <a:p>
                      <a:pPr marL="0" marR="0">
                        <a:spcBef>
                          <a:spcPts val="0"/>
                        </a:spcBef>
                        <a:spcAft>
                          <a:spcPts val="0"/>
                        </a:spcAft>
                      </a:pPr>
                      <a:r>
                        <a:rPr lang="es-EC" sz="2800">
                          <a:effectLst/>
                        </a:rPr>
                        <a:t>V.A.N.=</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800">
                          <a:effectLst/>
                        </a:rPr>
                        <a:t>             73,786</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75981">
                <a:tc>
                  <a:txBody>
                    <a:bodyPr/>
                    <a:lstStyle/>
                    <a:p>
                      <a:pPr marL="0" marR="0">
                        <a:spcBef>
                          <a:spcPts val="0"/>
                        </a:spcBef>
                        <a:spcAft>
                          <a:spcPts val="0"/>
                        </a:spcAft>
                      </a:pPr>
                      <a:r>
                        <a:rPr lang="es-EC" sz="2800">
                          <a:effectLst/>
                        </a:rPr>
                        <a:t>T.I.R. =</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800" dirty="0">
                          <a:effectLst/>
                        </a:rPr>
                        <a:t>46%</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75981">
                <a:tc>
                  <a:txBody>
                    <a:bodyPr/>
                    <a:lstStyle/>
                    <a:p>
                      <a:pPr marL="0" marR="0">
                        <a:spcBef>
                          <a:spcPts val="0"/>
                        </a:spcBef>
                        <a:spcAft>
                          <a:spcPts val="0"/>
                        </a:spcAft>
                      </a:pPr>
                      <a:r>
                        <a:rPr lang="es-EC" sz="2800">
                          <a:effectLst/>
                        </a:rPr>
                        <a:t>B/C. =</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800">
                          <a:effectLst/>
                        </a:rPr>
                        <a:t>               2.98</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4246">
                <a:tc>
                  <a:txBody>
                    <a:bodyPr/>
                    <a:lstStyle/>
                    <a:p>
                      <a:pPr marL="0" marR="0">
                        <a:spcBef>
                          <a:spcPts val="0"/>
                        </a:spcBef>
                        <a:spcAft>
                          <a:spcPts val="0"/>
                        </a:spcAft>
                      </a:pPr>
                      <a:r>
                        <a:rPr lang="es-EC" sz="2800">
                          <a:effectLst/>
                        </a:rPr>
                        <a:t>T. Recuperación =</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EC" sz="2800">
                          <a:effectLst/>
                        </a:rPr>
                        <a:t>               2.12 </a:t>
                      </a:r>
                      <a:endPar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75981">
                <a:tc>
                  <a:txBody>
                    <a:bodyPr/>
                    <a:lstStyle/>
                    <a:p>
                      <a:pPr marL="0" marR="0">
                        <a:spcBef>
                          <a:spcPts val="0"/>
                        </a:spcBef>
                        <a:spcAft>
                          <a:spcPts val="0"/>
                        </a:spcAft>
                      </a:pPr>
                      <a:r>
                        <a:rPr lang="es-EC" sz="2800" dirty="0">
                          <a:effectLst/>
                        </a:rPr>
                        <a:t>Tasa Descuento =</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s-EC" sz="2800" dirty="0">
                          <a:effectLst/>
                        </a:rPr>
                        <a:t>12%</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245601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C" b="1" dirty="0" smtClean="0"/>
              <a:t>Capítulo </a:t>
            </a:r>
            <a:r>
              <a:rPr lang="es-EC" b="1" dirty="0"/>
              <a:t>7</a:t>
            </a:r>
          </a:p>
        </p:txBody>
      </p:sp>
      <p:sp>
        <p:nvSpPr>
          <p:cNvPr id="3" name="Subtítulo 2"/>
          <p:cNvSpPr>
            <a:spLocks noGrp="1"/>
          </p:cNvSpPr>
          <p:nvPr>
            <p:ph type="subTitle" idx="1"/>
          </p:nvPr>
        </p:nvSpPr>
        <p:spPr>
          <a:xfrm>
            <a:off x="4515378" y="4377447"/>
            <a:ext cx="6987645" cy="2208193"/>
          </a:xfrm>
        </p:spPr>
        <p:txBody>
          <a:bodyPr>
            <a:noAutofit/>
          </a:bodyPr>
          <a:lstStyle/>
          <a:p>
            <a:r>
              <a:rPr lang="es-EC" sz="3200" dirty="0" smtClean="0"/>
              <a:t>Conclusiones y recomendaciones</a:t>
            </a:r>
            <a:endParaRPr lang="es-EC"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148" y="765705"/>
            <a:ext cx="2428875" cy="1228725"/>
          </a:xfrm>
          <a:prstGeom prst="rect">
            <a:avLst/>
          </a:prstGeom>
        </p:spPr>
      </p:pic>
    </p:spTree>
    <p:extLst>
      <p:ext uri="{BB962C8B-B14F-4D97-AF65-F5344CB8AC3E}">
        <p14:creationId xmlns:p14="http://schemas.microsoft.com/office/powerpoint/2010/main" val="3115366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Conclusiones</a:t>
            </a:r>
            <a:endParaRPr lang="es-EC" b="1" dirty="0"/>
          </a:p>
        </p:txBody>
      </p:sp>
      <p:sp>
        <p:nvSpPr>
          <p:cNvPr id="3" name="Marcador de contenido 2"/>
          <p:cNvSpPr>
            <a:spLocks noGrp="1"/>
          </p:cNvSpPr>
          <p:nvPr>
            <p:ph idx="1"/>
          </p:nvPr>
        </p:nvSpPr>
        <p:spPr>
          <a:xfrm>
            <a:off x="1484308" y="1752599"/>
            <a:ext cx="10555292" cy="4933951"/>
          </a:xfrm>
        </p:spPr>
        <p:txBody>
          <a:bodyPr>
            <a:noAutofit/>
          </a:bodyPr>
          <a:lstStyle/>
          <a:p>
            <a:pPr lvl="0" algn="just"/>
            <a:r>
              <a:rPr lang="es-EC" sz="3200" dirty="0"/>
              <a:t>Se diseñó e implemento el sistema de medición para monitorear el espesor de la lámina asfáltica, lo que aumentara la eficiencia de la línea de laminación, lo </a:t>
            </a:r>
            <a:r>
              <a:rPr lang="es-EC" sz="3200" dirty="0" smtClean="0"/>
              <a:t>que </a:t>
            </a:r>
            <a:r>
              <a:rPr lang="es-EC" sz="3200" dirty="0"/>
              <a:t>contribuirá para que la empresa mantenga sus certificados de calidad.</a:t>
            </a:r>
            <a:endParaRPr lang="en-US" sz="3200" dirty="0"/>
          </a:p>
          <a:p>
            <a:pPr marL="0" indent="0" algn="just">
              <a:buNone/>
            </a:pPr>
            <a:endParaRPr lang="en-US" sz="3000" dirty="0"/>
          </a:p>
        </p:txBody>
      </p:sp>
    </p:spTree>
    <p:extLst>
      <p:ext uri="{BB962C8B-B14F-4D97-AF65-F5344CB8AC3E}">
        <p14:creationId xmlns:p14="http://schemas.microsoft.com/office/powerpoint/2010/main" val="24057201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Conclusiones</a:t>
            </a:r>
            <a:endParaRPr lang="es-EC" dirty="0"/>
          </a:p>
        </p:txBody>
      </p:sp>
      <p:sp>
        <p:nvSpPr>
          <p:cNvPr id="3" name="Marcador de contenido 2"/>
          <p:cNvSpPr>
            <a:spLocks noGrp="1"/>
          </p:cNvSpPr>
          <p:nvPr>
            <p:ph idx="1"/>
          </p:nvPr>
        </p:nvSpPr>
        <p:spPr/>
        <p:txBody>
          <a:bodyPr/>
          <a:lstStyle/>
          <a:p>
            <a:pPr algn="just"/>
            <a:r>
              <a:rPr lang="es-EC" sz="3200" dirty="0"/>
              <a:t>El servomotor fue diseñado en base a que nos brinde una regulación más exacta y que no se requiera mucho torque para su funcionamiento, por lo que escogió trabajar con el sistema de </a:t>
            </a:r>
            <a:r>
              <a:rPr lang="es-EC" sz="3200" dirty="0" smtClean="0"/>
              <a:t>tornillo </a:t>
            </a:r>
            <a:r>
              <a:rPr lang="es-EC" sz="3200" dirty="0"/>
              <a:t>de potencia ya </a:t>
            </a:r>
            <a:r>
              <a:rPr lang="es-EC" sz="3200" dirty="0" smtClean="0"/>
              <a:t>que </a:t>
            </a:r>
            <a:r>
              <a:rPr lang="es-EC" sz="3200" dirty="0"/>
              <a:t>cumple con los parámetros </a:t>
            </a:r>
            <a:r>
              <a:rPr lang="es-EC" sz="3200" dirty="0" smtClean="0"/>
              <a:t>anteriormente </a:t>
            </a:r>
            <a:r>
              <a:rPr lang="es-EC" sz="3200" dirty="0"/>
              <a:t>mencionados</a:t>
            </a:r>
          </a:p>
          <a:p>
            <a:pPr marL="0" indent="0">
              <a:buNone/>
            </a:pPr>
            <a:endParaRPr lang="es-EC" dirty="0"/>
          </a:p>
        </p:txBody>
      </p:sp>
    </p:spTree>
    <p:extLst>
      <p:ext uri="{BB962C8B-B14F-4D97-AF65-F5344CB8AC3E}">
        <p14:creationId xmlns:p14="http://schemas.microsoft.com/office/powerpoint/2010/main" val="21233586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Conclusiones</a:t>
            </a:r>
            <a:endParaRPr lang="es-EC" b="1" dirty="0"/>
          </a:p>
        </p:txBody>
      </p:sp>
      <p:sp>
        <p:nvSpPr>
          <p:cNvPr id="3" name="Marcador de contenido 2"/>
          <p:cNvSpPr>
            <a:spLocks noGrp="1"/>
          </p:cNvSpPr>
          <p:nvPr>
            <p:ph idx="1"/>
          </p:nvPr>
        </p:nvSpPr>
        <p:spPr>
          <a:xfrm>
            <a:off x="1028700" y="1752599"/>
            <a:ext cx="10877550" cy="4743451"/>
          </a:xfrm>
        </p:spPr>
        <p:txBody>
          <a:bodyPr>
            <a:noAutofit/>
          </a:bodyPr>
          <a:lstStyle/>
          <a:p>
            <a:pPr lvl="0" algn="just"/>
            <a:r>
              <a:rPr lang="es-EC" sz="3200" dirty="0"/>
              <a:t>Debido a que el servomotor FESTO cuenta ya con un controlador en el cual vienen determinadas cierto número de posiciones, no es factible realizar un control proporcional integral derivativo (PID), por lo cual se optó por realizar un control ON-OFF.</a:t>
            </a:r>
            <a:endParaRPr lang="en-US" sz="3200" dirty="0"/>
          </a:p>
          <a:p>
            <a:pPr marL="0" indent="0" algn="just">
              <a:buNone/>
            </a:pPr>
            <a:endParaRPr lang="en-US" sz="3000" dirty="0"/>
          </a:p>
        </p:txBody>
      </p:sp>
    </p:spTree>
    <p:extLst>
      <p:ext uri="{BB962C8B-B14F-4D97-AF65-F5344CB8AC3E}">
        <p14:creationId xmlns:p14="http://schemas.microsoft.com/office/powerpoint/2010/main" val="14776219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Conclusiones</a:t>
            </a:r>
            <a:endParaRPr lang="es-EC" dirty="0"/>
          </a:p>
        </p:txBody>
      </p:sp>
      <p:sp>
        <p:nvSpPr>
          <p:cNvPr id="3" name="Marcador de contenido 2"/>
          <p:cNvSpPr>
            <a:spLocks noGrp="1"/>
          </p:cNvSpPr>
          <p:nvPr>
            <p:ph idx="1"/>
          </p:nvPr>
        </p:nvSpPr>
        <p:spPr/>
        <p:txBody>
          <a:bodyPr>
            <a:normAutofit/>
          </a:bodyPr>
          <a:lstStyle/>
          <a:p>
            <a:pPr lvl="0" algn="just"/>
            <a:r>
              <a:rPr lang="es-EC" sz="3200" dirty="0"/>
              <a:t>El proyecto lograra reducir los costos por sobredimensionamiento, como se lo pudo observar en el análisis económico, el sistema de control de espesores permitirá a IMPTEK el ahorro anual de $ 20,930.84 dólares.</a:t>
            </a:r>
            <a:endParaRPr lang="en-US" sz="3200" dirty="0"/>
          </a:p>
        </p:txBody>
      </p:sp>
    </p:spTree>
    <p:extLst>
      <p:ext uri="{BB962C8B-B14F-4D97-AF65-F5344CB8AC3E}">
        <p14:creationId xmlns:p14="http://schemas.microsoft.com/office/powerpoint/2010/main" val="1543507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Lámina asfáltica</a:t>
            </a:r>
            <a:endParaRPr lang="es-EC" dirty="0"/>
          </a:p>
        </p:txBody>
      </p:sp>
      <p:sp>
        <p:nvSpPr>
          <p:cNvPr id="3" name="Marcador de contenido 2"/>
          <p:cNvSpPr>
            <a:spLocks noGrp="1"/>
          </p:cNvSpPr>
          <p:nvPr>
            <p:ph idx="1"/>
          </p:nvPr>
        </p:nvSpPr>
        <p:spPr>
          <a:xfrm>
            <a:off x="1484310" y="1434516"/>
            <a:ext cx="4663572" cy="5219203"/>
          </a:xfrm>
        </p:spPr>
        <p:txBody>
          <a:bodyPr>
            <a:normAutofit/>
          </a:bodyPr>
          <a:lstStyle/>
          <a:p>
            <a:pPr algn="just"/>
            <a:r>
              <a:rPr lang="es-EC" sz="3200" dirty="0" smtClean="0"/>
              <a:t>Es </a:t>
            </a:r>
            <a:r>
              <a:rPr lang="es-EC" sz="3200" dirty="0"/>
              <a:t>fabricada a partir de betún </a:t>
            </a:r>
            <a:r>
              <a:rPr lang="es-EC" sz="3200" dirty="0" smtClean="0"/>
              <a:t>asfáltico además </a:t>
            </a:r>
            <a:r>
              <a:rPr lang="es-EC" sz="3200" dirty="0"/>
              <a:t>consta de un armadura </a:t>
            </a:r>
            <a:r>
              <a:rPr lang="es-EC" sz="3200" dirty="0" smtClean="0"/>
              <a:t>que es la encargada </a:t>
            </a:r>
            <a:r>
              <a:rPr lang="es-EC" sz="3200" dirty="0"/>
              <a:t>de dar soporte y </a:t>
            </a:r>
            <a:r>
              <a:rPr lang="es-EC" sz="3200" dirty="0" smtClean="0"/>
              <a:t>resistencia, los paso de elaboración son los siguientes:</a:t>
            </a:r>
            <a:endParaRPr lang="en-US" dirty="0"/>
          </a:p>
        </p:txBody>
      </p:sp>
      <p:pic>
        <p:nvPicPr>
          <p:cNvPr id="4" name="Imagen 3"/>
          <p:cNvPicPr/>
          <p:nvPr/>
        </p:nvPicPr>
        <p:blipFill rotWithShape="1">
          <a:blip r:embed="rId2" cstate="screen">
            <a:extLst>
              <a:ext uri="{28A0092B-C50C-407E-A947-70E740481C1C}">
                <a14:useLocalDpi xmlns:a14="http://schemas.microsoft.com/office/drawing/2010/main"/>
              </a:ext>
            </a:extLst>
          </a:blip>
          <a:srcRect/>
          <a:stretch/>
        </p:blipFill>
        <p:spPr bwMode="auto">
          <a:xfrm>
            <a:off x="6773025" y="2669598"/>
            <a:ext cx="4729998" cy="2231663"/>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8019769" y="5039247"/>
            <a:ext cx="2236510"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cs typeface="Times New Roman" panose="02020603050405020304" pitchFamily="18" charset="0"/>
              </a:rPr>
              <a:t>Imperpol 3000/4000</a:t>
            </a:r>
            <a:endParaRPr lang="es-EC" dirty="0"/>
          </a:p>
        </p:txBody>
      </p:sp>
    </p:spTree>
    <p:extLst>
      <p:ext uri="{BB962C8B-B14F-4D97-AF65-F5344CB8AC3E}">
        <p14:creationId xmlns:p14="http://schemas.microsoft.com/office/powerpoint/2010/main" val="11425237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a:t>Conclusiones</a:t>
            </a:r>
            <a:endParaRPr lang="es-EC" dirty="0"/>
          </a:p>
        </p:txBody>
      </p:sp>
      <p:sp>
        <p:nvSpPr>
          <p:cNvPr id="3" name="Marcador de contenido 2"/>
          <p:cNvSpPr>
            <a:spLocks noGrp="1"/>
          </p:cNvSpPr>
          <p:nvPr>
            <p:ph idx="1"/>
          </p:nvPr>
        </p:nvSpPr>
        <p:spPr/>
        <p:txBody>
          <a:bodyPr/>
          <a:lstStyle/>
          <a:p>
            <a:pPr algn="just"/>
            <a:r>
              <a:rPr lang="es-EC" sz="3200" dirty="0"/>
              <a:t>Se logró implementar y validar el funcionamiento del  sistema de medición para a línea de laminación, de láminas sin protección como el Súper K, así como para las láminas auto protegidas como lo son  Imperpol 3000</a:t>
            </a:r>
          </a:p>
          <a:p>
            <a:pPr marL="0" indent="0">
              <a:buNone/>
            </a:pPr>
            <a:endParaRPr lang="es-EC" dirty="0"/>
          </a:p>
        </p:txBody>
      </p:sp>
    </p:spTree>
    <p:extLst>
      <p:ext uri="{BB962C8B-B14F-4D97-AF65-F5344CB8AC3E}">
        <p14:creationId xmlns:p14="http://schemas.microsoft.com/office/powerpoint/2010/main" val="37429388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Conclusiones</a:t>
            </a:r>
            <a:endParaRPr lang="es-EC" b="1" dirty="0"/>
          </a:p>
        </p:txBody>
      </p:sp>
      <p:sp>
        <p:nvSpPr>
          <p:cNvPr id="3" name="Marcador de contenido 2"/>
          <p:cNvSpPr>
            <a:spLocks noGrp="1"/>
          </p:cNvSpPr>
          <p:nvPr>
            <p:ph idx="1"/>
          </p:nvPr>
        </p:nvSpPr>
        <p:spPr>
          <a:xfrm>
            <a:off x="1028700" y="1752599"/>
            <a:ext cx="10877550" cy="4743451"/>
          </a:xfrm>
        </p:spPr>
        <p:txBody>
          <a:bodyPr>
            <a:noAutofit/>
          </a:bodyPr>
          <a:lstStyle/>
          <a:p>
            <a:pPr lvl="0" algn="just"/>
            <a:r>
              <a:rPr lang="es-EC" sz="3200" dirty="0"/>
              <a:t>Para obtener un mejor resultado en el prensado de la lámina, se optó por rehabilitar las resistencias  internas con las que contaban los rodillos del molino laminador, con lo que se consigue un mejor prensado de la lámina. </a:t>
            </a:r>
            <a:endParaRPr lang="en-US" sz="3200" dirty="0"/>
          </a:p>
          <a:p>
            <a:pPr marL="0" indent="0" algn="just">
              <a:buNone/>
            </a:pPr>
            <a:endParaRPr lang="en-US" sz="3000" dirty="0"/>
          </a:p>
        </p:txBody>
      </p:sp>
    </p:spTree>
    <p:extLst>
      <p:ext uri="{BB962C8B-B14F-4D97-AF65-F5344CB8AC3E}">
        <p14:creationId xmlns:p14="http://schemas.microsoft.com/office/powerpoint/2010/main" val="31971849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0"/>
            <a:ext cx="10018713" cy="1752599"/>
          </a:xfrm>
        </p:spPr>
        <p:txBody>
          <a:bodyPr/>
          <a:lstStyle/>
          <a:p>
            <a:r>
              <a:rPr lang="es-EC" b="1" dirty="0" smtClean="0"/>
              <a:t>Conclusiones</a:t>
            </a:r>
            <a:endParaRPr lang="es-EC" b="1" dirty="0"/>
          </a:p>
        </p:txBody>
      </p:sp>
      <p:sp>
        <p:nvSpPr>
          <p:cNvPr id="3" name="Marcador de contenido 2"/>
          <p:cNvSpPr>
            <a:spLocks noGrp="1"/>
          </p:cNvSpPr>
          <p:nvPr>
            <p:ph idx="1"/>
          </p:nvPr>
        </p:nvSpPr>
        <p:spPr/>
        <p:txBody>
          <a:bodyPr/>
          <a:lstStyle/>
          <a:p>
            <a:pPr lvl="0" algn="just"/>
            <a:r>
              <a:rPr lang="es-EC" sz="3200" dirty="0"/>
              <a:t>El proyecto es rentable, en un principio IMPTEK solicito que el proyecto tenga una tasa de descuento del 12% en un periodo de 10 años, pero como se puede ver en la justificación financiera el proyecto en realidad tendrá una tasa del </a:t>
            </a:r>
            <a:r>
              <a:rPr lang="es-EC" sz="3200" dirty="0" smtClean="0"/>
              <a:t>46% </a:t>
            </a:r>
            <a:r>
              <a:rPr lang="es-EC" sz="3200" dirty="0"/>
              <a:t>y </a:t>
            </a:r>
            <a:r>
              <a:rPr lang="es-EC" sz="3200" dirty="0" smtClean="0"/>
              <a:t>un periodo aproximadamente de recuperación de 3 </a:t>
            </a:r>
            <a:r>
              <a:rPr lang="es-EC" sz="3200" dirty="0"/>
              <a:t>años.</a:t>
            </a:r>
            <a:endParaRPr lang="en-US" sz="3200" dirty="0"/>
          </a:p>
          <a:p>
            <a:endParaRPr lang="es-EC" dirty="0"/>
          </a:p>
        </p:txBody>
      </p:sp>
    </p:spTree>
    <p:extLst>
      <p:ext uri="{BB962C8B-B14F-4D97-AF65-F5344CB8AC3E}">
        <p14:creationId xmlns:p14="http://schemas.microsoft.com/office/powerpoint/2010/main" val="24359995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Recomendaciones</a:t>
            </a:r>
            <a:endParaRPr lang="es-EC" b="1" dirty="0"/>
          </a:p>
        </p:txBody>
      </p:sp>
      <p:sp>
        <p:nvSpPr>
          <p:cNvPr id="3" name="Marcador de contenido 2"/>
          <p:cNvSpPr>
            <a:spLocks noGrp="1"/>
          </p:cNvSpPr>
          <p:nvPr>
            <p:ph idx="1"/>
          </p:nvPr>
        </p:nvSpPr>
        <p:spPr>
          <a:xfrm>
            <a:off x="1139820" y="1543049"/>
            <a:ext cx="10707691" cy="4972051"/>
          </a:xfrm>
        </p:spPr>
        <p:txBody>
          <a:bodyPr>
            <a:normAutofit/>
          </a:bodyPr>
          <a:lstStyle/>
          <a:p>
            <a:pPr lvl="0" algn="just"/>
            <a:r>
              <a:rPr lang="es-EC" sz="3200" dirty="0"/>
              <a:t>Se recomienda implementar un sistema automático que limpie constantemente los rodillos del molino laminador, debido a que si en estos se acumula en exceso el asfalto modificado el molino fallara en su operación, además que actualmente esta operación se la realiza de forma manual, lo que con lleva un riesgo a los operadores debido a la temperatura a la que se encuentra el asfalto.</a:t>
            </a:r>
            <a:endParaRPr lang="en-US" sz="3200" dirty="0"/>
          </a:p>
          <a:p>
            <a:pPr algn="just"/>
            <a:endParaRPr lang="es-EC" dirty="0"/>
          </a:p>
        </p:txBody>
      </p:sp>
    </p:spTree>
    <p:extLst>
      <p:ext uri="{BB962C8B-B14F-4D97-AF65-F5344CB8AC3E}">
        <p14:creationId xmlns:p14="http://schemas.microsoft.com/office/powerpoint/2010/main" val="24584923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Recomendaciones</a:t>
            </a:r>
            <a:endParaRPr lang="es-EC" dirty="0"/>
          </a:p>
        </p:txBody>
      </p:sp>
      <p:sp>
        <p:nvSpPr>
          <p:cNvPr id="3" name="Marcador de contenido 2"/>
          <p:cNvSpPr>
            <a:spLocks noGrp="1"/>
          </p:cNvSpPr>
          <p:nvPr>
            <p:ph idx="1"/>
          </p:nvPr>
        </p:nvSpPr>
        <p:spPr>
          <a:xfrm>
            <a:off x="1484310" y="2666999"/>
            <a:ext cx="10018713" cy="3603172"/>
          </a:xfrm>
        </p:spPr>
        <p:txBody>
          <a:bodyPr>
            <a:normAutofit/>
          </a:bodyPr>
          <a:lstStyle/>
          <a:p>
            <a:pPr algn="just"/>
            <a:r>
              <a:rPr lang="es-EC" sz="3200" dirty="0"/>
              <a:t>Para garantizar el correcto funcionamiento del mecanismo de medición, se debe calibrar y ubicar el sensor a una distancia de 10 mm respecto a la base horizontal del sistema de medición, y asegurándose que el rodillo seguidor se encuentre apoyado sobre el rodillo de la estación de tracción sin lámina en el medio, esta corrección se la debe realizar cada mes.</a:t>
            </a:r>
            <a:endParaRPr lang="en-US" sz="3200" dirty="0"/>
          </a:p>
          <a:p>
            <a:pPr marL="0" indent="0">
              <a:buNone/>
            </a:pPr>
            <a:endParaRPr lang="es-EC" dirty="0"/>
          </a:p>
        </p:txBody>
      </p:sp>
    </p:spTree>
    <p:extLst>
      <p:ext uri="{BB962C8B-B14F-4D97-AF65-F5344CB8AC3E}">
        <p14:creationId xmlns:p14="http://schemas.microsoft.com/office/powerpoint/2010/main" val="2132297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Recomendaciones</a:t>
            </a:r>
            <a:endParaRPr lang="es-EC" b="1" dirty="0"/>
          </a:p>
        </p:txBody>
      </p:sp>
      <p:sp>
        <p:nvSpPr>
          <p:cNvPr id="3" name="Marcador de contenido 2"/>
          <p:cNvSpPr>
            <a:spLocks noGrp="1"/>
          </p:cNvSpPr>
          <p:nvPr>
            <p:ph idx="1"/>
          </p:nvPr>
        </p:nvSpPr>
        <p:spPr>
          <a:xfrm>
            <a:off x="1123950" y="1752599"/>
            <a:ext cx="11068050" cy="4743451"/>
          </a:xfrm>
        </p:spPr>
        <p:txBody>
          <a:bodyPr>
            <a:normAutofit/>
          </a:bodyPr>
          <a:lstStyle/>
          <a:p>
            <a:pPr lvl="0" algn="just"/>
            <a:r>
              <a:rPr lang="es-EC" sz="3200" dirty="0"/>
              <a:t>Se debe realizar un remplazo del rodillo seguidor, después de 3840 horas de trabajo, esto debido al desgaste por deslizamiento y erosión al que va </a:t>
            </a:r>
            <a:r>
              <a:rPr lang="es-EC" sz="3200" dirty="0" smtClean="0"/>
              <a:t>a estar </a:t>
            </a:r>
            <a:r>
              <a:rPr lang="es-EC" sz="3200" dirty="0"/>
              <a:t>sometido, por lo cual perderá masa y ocasionara medidas erróneas.</a:t>
            </a:r>
            <a:endParaRPr lang="en-US" sz="3200" dirty="0"/>
          </a:p>
          <a:p>
            <a:pPr algn="just"/>
            <a:endParaRPr lang="en-US" sz="3000" dirty="0"/>
          </a:p>
          <a:p>
            <a:endParaRPr lang="es-EC" dirty="0"/>
          </a:p>
        </p:txBody>
      </p:sp>
    </p:spTree>
    <p:extLst>
      <p:ext uri="{BB962C8B-B14F-4D97-AF65-F5344CB8AC3E}">
        <p14:creationId xmlns:p14="http://schemas.microsoft.com/office/powerpoint/2010/main" val="4455579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Recomendaciones</a:t>
            </a:r>
            <a:endParaRPr lang="es-EC" dirty="0"/>
          </a:p>
        </p:txBody>
      </p:sp>
      <p:sp>
        <p:nvSpPr>
          <p:cNvPr id="3" name="Marcador de contenido 2"/>
          <p:cNvSpPr>
            <a:spLocks noGrp="1"/>
          </p:cNvSpPr>
          <p:nvPr>
            <p:ph idx="1"/>
          </p:nvPr>
        </p:nvSpPr>
        <p:spPr>
          <a:xfrm>
            <a:off x="1484310" y="1937657"/>
            <a:ext cx="10018713" cy="4082143"/>
          </a:xfrm>
        </p:spPr>
        <p:txBody>
          <a:bodyPr/>
          <a:lstStyle/>
          <a:p>
            <a:pPr lvl="0" algn="just"/>
            <a:r>
              <a:rPr lang="es-EC" sz="3200" dirty="0"/>
              <a:t>Es recomendable implementar otro sistema automático para regular y medir el espesor de la lámina, en lo que concierne a la impregnación del gránulo mineral y arena, ya que en el presente proyecto se regulo lo que tiene que ver con la impregnación del </a:t>
            </a:r>
            <a:r>
              <a:rPr lang="es-EC" sz="3200" dirty="0" smtClean="0"/>
              <a:t>asfalto modificado en </a:t>
            </a:r>
            <a:r>
              <a:rPr lang="es-EC" sz="3200" dirty="0"/>
              <a:t>la armadura de la lámina asfáltica.</a:t>
            </a:r>
            <a:endParaRPr lang="en-US" sz="3200" dirty="0"/>
          </a:p>
          <a:p>
            <a:endParaRPr lang="es-EC" dirty="0"/>
          </a:p>
        </p:txBody>
      </p:sp>
    </p:spTree>
    <p:extLst>
      <p:ext uri="{BB962C8B-B14F-4D97-AF65-F5344CB8AC3E}">
        <p14:creationId xmlns:p14="http://schemas.microsoft.com/office/powerpoint/2010/main" val="22324599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smtClean="0"/>
              <a:t>Recomendaciones</a:t>
            </a:r>
            <a:endParaRPr lang="es-EC" b="1" dirty="0"/>
          </a:p>
        </p:txBody>
      </p:sp>
      <p:sp>
        <p:nvSpPr>
          <p:cNvPr id="3" name="Marcador de contenido 2"/>
          <p:cNvSpPr>
            <a:spLocks noGrp="1"/>
          </p:cNvSpPr>
          <p:nvPr>
            <p:ph idx="1"/>
          </p:nvPr>
        </p:nvSpPr>
        <p:spPr>
          <a:xfrm>
            <a:off x="1333501" y="1581151"/>
            <a:ext cx="10553700" cy="5276849"/>
          </a:xfrm>
        </p:spPr>
        <p:txBody>
          <a:bodyPr>
            <a:normAutofit/>
          </a:bodyPr>
          <a:lstStyle/>
          <a:p>
            <a:pPr lvl="0" algn="just"/>
            <a:r>
              <a:rPr lang="es-EC" sz="3200" dirty="0"/>
              <a:t>Antes de encender el sistema de medición se debe verificar el correcto trabajo del alineador de armadura, ya que si este no está funcionando, el traslape sobre el cual se va  a realizar la medida se desplazara, y el operador deberá estar calibrando la posición del mecanismo de medición para que este encuentre sobre el traslape.</a:t>
            </a:r>
            <a:endParaRPr lang="en-US" sz="3200" dirty="0"/>
          </a:p>
          <a:p>
            <a:pPr marL="0" indent="0" algn="just">
              <a:buNone/>
            </a:pPr>
            <a:endParaRPr lang="en-US" sz="2800" dirty="0"/>
          </a:p>
          <a:p>
            <a:pPr marL="0" indent="0">
              <a:buNone/>
            </a:pPr>
            <a:endParaRPr lang="es-EC" dirty="0"/>
          </a:p>
        </p:txBody>
      </p:sp>
    </p:spTree>
    <p:extLst>
      <p:ext uri="{BB962C8B-B14F-4D97-AF65-F5344CB8AC3E}">
        <p14:creationId xmlns:p14="http://schemas.microsoft.com/office/powerpoint/2010/main" val="9234404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C" b="1" dirty="0"/>
              <a:t>Recomendaciones</a:t>
            </a:r>
            <a:endParaRPr lang="es-EC" dirty="0"/>
          </a:p>
        </p:txBody>
      </p:sp>
      <p:sp>
        <p:nvSpPr>
          <p:cNvPr id="3" name="Marcador de contenido 2"/>
          <p:cNvSpPr>
            <a:spLocks noGrp="1"/>
          </p:cNvSpPr>
          <p:nvPr>
            <p:ph idx="1"/>
          </p:nvPr>
        </p:nvSpPr>
        <p:spPr>
          <a:xfrm>
            <a:off x="1484310" y="1992087"/>
            <a:ext cx="10018713" cy="3799114"/>
          </a:xfrm>
        </p:spPr>
        <p:txBody>
          <a:bodyPr/>
          <a:lstStyle/>
          <a:p>
            <a:pPr lvl="0" algn="just"/>
            <a:r>
              <a:rPr lang="es-EC" sz="3200" dirty="0"/>
              <a:t>Debido a que la fuerza de correlación es media entre el sistema de medición y el calibrador se recomienda a la empresa nuevamente hacer esta toma de datos, una vez que todos los componentes de la línea de laminación REISER estén funcionando correctamente.</a:t>
            </a:r>
            <a:endParaRPr lang="en-US" sz="3200" dirty="0"/>
          </a:p>
          <a:p>
            <a:endParaRPr lang="es-EC" dirty="0"/>
          </a:p>
        </p:txBody>
      </p:sp>
    </p:spTree>
    <p:extLst>
      <p:ext uri="{BB962C8B-B14F-4D97-AF65-F5344CB8AC3E}">
        <p14:creationId xmlns:p14="http://schemas.microsoft.com/office/powerpoint/2010/main" val="42591278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18996" y="1567543"/>
            <a:ext cx="10018713" cy="3820886"/>
          </a:xfrm>
        </p:spPr>
        <p:txBody>
          <a:bodyPr>
            <a:noAutofit/>
          </a:bodyPr>
          <a:lstStyle/>
          <a:p>
            <a:pPr marL="0" indent="0" algn="ctr">
              <a:buNone/>
            </a:pPr>
            <a:r>
              <a:rPr lang="es-EC" sz="9000" dirty="0" smtClean="0">
                <a:latin typeface="Forte" panose="03060902040502070203" pitchFamily="66" charset="0"/>
              </a:rPr>
              <a:t>GRACIAS</a:t>
            </a:r>
          </a:p>
          <a:p>
            <a:pPr marL="0" indent="0" algn="ctr">
              <a:buNone/>
            </a:pPr>
            <a:r>
              <a:rPr lang="es-EC" sz="9000" dirty="0" smtClean="0">
                <a:latin typeface="Forte" panose="03060902040502070203" pitchFamily="66" charset="0"/>
              </a:rPr>
              <a:t>POR SU ATENCIÓN</a:t>
            </a:r>
            <a:endParaRPr lang="es-EC" sz="9000" dirty="0">
              <a:latin typeface="Forte" panose="03060902040502070203" pitchFamily="66" charset="0"/>
            </a:endParaRPr>
          </a:p>
        </p:txBody>
      </p:sp>
    </p:spTree>
    <p:extLst>
      <p:ext uri="{BB962C8B-B14F-4D97-AF65-F5344CB8AC3E}">
        <p14:creationId xmlns:p14="http://schemas.microsoft.com/office/powerpoint/2010/main" val="21047683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Paralaje</Template>
  <TotalTime>4300</TotalTime>
  <Words>2942</Words>
  <Application>Microsoft Office PowerPoint</Application>
  <PresentationFormat>Panorámica</PresentationFormat>
  <Paragraphs>712</Paragraphs>
  <Slides>103</Slides>
  <Notes>1</Notes>
  <HiddenSlides>0</HiddenSlides>
  <MMClips>3</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103</vt:i4>
      </vt:variant>
    </vt:vector>
  </HeadingPairs>
  <TitlesOfParts>
    <vt:vector size="111" baseType="lpstr">
      <vt:lpstr>Arial</vt:lpstr>
      <vt:lpstr>Calibri</vt:lpstr>
      <vt:lpstr>Cambria Math</vt:lpstr>
      <vt:lpstr>Corbel</vt:lpstr>
      <vt:lpstr>Courier New</vt:lpstr>
      <vt:lpstr>Forte</vt:lpstr>
      <vt:lpstr>Times New Roman</vt:lpstr>
      <vt:lpstr>Parallax</vt:lpstr>
      <vt:lpstr>Diseño y construcción de un sistema automático para el control de espesores en la elaboración de lámina asfáltica de la empresa IMPTEK</vt:lpstr>
      <vt:lpstr>Capítulo 1</vt:lpstr>
      <vt:lpstr>Justificación e Importancia</vt:lpstr>
      <vt:lpstr>Alcance</vt:lpstr>
      <vt:lpstr>Objetivo general</vt:lpstr>
      <vt:lpstr>Objetivos específicos</vt:lpstr>
      <vt:lpstr>Presentación de PowerPoint</vt:lpstr>
      <vt:lpstr>Capítulo 2</vt:lpstr>
      <vt:lpstr>Lámina asfáltica</vt:lpstr>
      <vt:lpstr>Proceso de elaboración</vt:lpstr>
      <vt:lpstr>Componente de línea de laminación</vt:lpstr>
      <vt:lpstr>Componente de línea de laminación</vt:lpstr>
      <vt:lpstr>Componente de línea de laminación</vt:lpstr>
      <vt:lpstr>Componente línea de laminación</vt:lpstr>
      <vt:lpstr>Laminado plano</vt:lpstr>
      <vt:lpstr>Tipos de molinos laminadores</vt:lpstr>
      <vt:lpstr>Tipos de molinos laminadores</vt:lpstr>
      <vt:lpstr>Mecanismos de transformación de movimiento rotacional a lineal</vt:lpstr>
      <vt:lpstr>Mecanismo de leva</vt:lpstr>
      <vt:lpstr>Excéntrica</vt:lpstr>
      <vt:lpstr>Tornillo de potencia</vt:lpstr>
      <vt:lpstr>Engranes cónicos</vt:lpstr>
      <vt:lpstr>Teoría del contacto</vt:lpstr>
      <vt:lpstr>Teoría de Kalker</vt:lpstr>
      <vt:lpstr>Desgaste en los materiales</vt:lpstr>
      <vt:lpstr>Servomotores industriales</vt:lpstr>
      <vt:lpstr>Controlador Lógico Programable (PLC)</vt:lpstr>
      <vt:lpstr>Controlador ON-OFF</vt:lpstr>
      <vt:lpstr>Sensores LVDT</vt:lpstr>
      <vt:lpstr>Sensores distancia laser</vt:lpstr>
      <vt:lpstr>Capítulo 3</vt:lpstr>
      <vt:lpstr>Selección del material para el sistema de medición</vt:lpstr>
      <vt:lpstr>Selección del material para el sistema de medición</vt:lpstr>
      <vt:lpstr>Perdida de masa en el Teflón, Polietileno y Nylon</vt:lpstr>
      <vt:lpstr>Selección de guías lineales</vt:lpstr>
      <vt:lpstr>Selección de guías lineales</vt:lpstr>
      <vt:lpstr>Diseño del rodillo seguidor</vt:lpstr>
      <vt:lpstr>Diseño del sistema de medición</vt:lpstr>
      <vt:lpstr>Diseño del rodillo seguidor</vt:lpstr>
      <vt:lpstr>Desgaste del rodillo seguidor</vt:lpstr>
      <vt:lpstr>Ajustes del rodillo</vt:lpstr>
      <vt:lpstr>Estudio de elementos finitos de la estructura de soporte</vt:lpstr>
      <vt:lpstr>Sistema de medición</vt:lpstr>
      <vt:lpstr>Estación de tracción</vt:lpstr>
      <vt:lpstr>Dimensionamiento y selección del servomotor</vt:lpstr>
      <vt:lpstr>Dimensionamiento y selección del servomotor</vt:lpstr>
      <vt:lpstr>Dimensionamiento por leva excéntrica</vt:lpstr>
      <vt:lpstr>Dimensionamiento por tornillo de potencia</vt:lpstr>
      <vt:lpstr>Selección del mecanismo a usar</vt:lpstr>
      <vt:lpstr>Acople servomotor-tornillo</vt:lpstr>
      <vt:lpstr>Acople servomotor-tornillo</vt:lpstr>
      <vt:lpstr>Acople servomotor-tornillo</vt:lpstr>
      <vt:lpstr>Cálculo de cargas en engranes</vt:lpstr>
      <vt:lpstr>Acople servomotor-tornillo</vt:lpstr>
      <vt:lpstr>Presión ejercida por el molino laminador</vt:lpstr>
      <vt:lpstr>Presión ejercida por el molino laminador</vt:lpstr>
      <vt:lpstr>Servomotor FESTO</vt:lpstr>
      <vt:lpstr>Selección del sensor a utilizar</vt:lpstr>
      <vt:lpstr>Selección del sensor a utilizar</vt:lpstr>
      <vt:lpstr>Modelo matemático rodillos laminadores</vt:lpstr>
      <vt:lpstr>Modelo matemático rodillos laminadores </vt:lpstr>
      <vt:lpstr>Tina de impregnación</vt:lpstr>
      <vt:lpstr>Capítulo 4</vt:lpstr>
      <vt:lpstr>Estaciones de impregnación y enfriamiento</vt:lpstr>
      <vt:lpstr>Construcción sistema de medición</vt:lpstr>
      <vt:lpstr>Construcción estructura de soporte</vt:lpstr>
      <vt:lpstr>Instalación molino laminador</vt:lpstr>
      <vt:lpstr>Instalación de resistencias</vt:lpstr>
      <vt:lpstr>Instalación y cableado PLC</vt:lpstr>
      <vt:lpstr>Implementación HMI</vt:lpstr>
      <vt:lpstr>Construcción del controlador</vt:lpstr>
      <vt:lpstr>Diagrama de flujo algoritmo de control</vt:lpstr>
      <vt:lpstr>Capítulo 5</vt:lpstr>
      <vt:lpstr>Funcionamiento de los sistemas</vt:lpstr>
      <vt:lpstr>Prueba del sistema con armadura</vt:lpstr>
      <vt:lpstr>Pruebas del sistema con armadura</vt:lpstr>
      <vt:lpstr>Prueba del sistema con Imperpol 3000</vt:lpstr>
      <vt:lpstr>Prueba del sistema con Imperpol 3000</vt:lpstr>
      <vt:lpstr>Prueba del sistema con Imperpol 3000</vt:lpstr>
      <vt:lpstr>Temperatura en la tina de impregnación</vt:lpstr>
      <vt:lpstr>Capítulo 6</vt:lpstr>
      <vt:lpstr>Costo total del proyecto</vt:lpstr>
      <vt:lpstr>Análisis económico</vt:lpstr>
      <vt:lpstr>Resultados Beneficio-Costo</vt:lpstr>
      <vt:lpstr>Capítulo 7</vt:lpstr>
      <vt:lpstr>Conclusiones</vt:lpstr>
      <vt:lpstr>Conclusiones</vt:lpstr>
      <vt:lpstr>Conclusiones</vt:lpstr>
      <vt:lpstr>Conclusiones</vt:lpstr>
      <vt:lpstr>Conclusiones</vt:lpstr>
      <vt:lpstr>Conclusiones</vt:lpstr>
      <vt:lpstr>Conclusiones</vt:lpstr>
      <vt:lpstr>Recomendaciones</vt:lpstr>
      <vt:lpstr>Recomendaciones</vt:lpstr>
      <vt:lpstr>Recomendaciones</vt:lpstr>
      <vt:lpstr>Recomendaciones</vt:lpstr>
      <vt:lpstr>Recomendaciones</vt:lpstr>
      <vt:lpstr>Recomendaciones</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Sistema automático para el control de espesores en la elaboración de lamina asfáltica de la empresa IMPTEK</dc:title>
  <dc:creator>Andrés Paredes</dc:creator>
  <cp:lastModifiedBy>Andrés Paredes</cp:lastModifiedBy>
  <cp:revision>201</cp:revision>
  <dcterms:created xsi:type="dcterms:W3CDTF">2014-11-07T00:43:48Z</dcterms:created>
  <dcterms:modified xsi:type="dcterms:W3CDTF">2015-01-05T17:59:10Z</dcterms:modified>
</cp:coreProperties>
</file>