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7" r:id="rId2"/>
    <p:sldId id="258" r:id="rId3"/>
    <p:sldId id="261" r:id="rId4"/>
    <p:sldId id="260" r:id="rId5"/>
    <p:sldId id="265" r:id="rId6"/>
    <p:sldId id="267" r:id="rId7"/>
    <p:sldId id="269" r:id="rId8"/>
    <p:sldId id="278" r:id="rId9"/>
    <p:sldId id="279" r:id="rId10"/>
    <p:sldId id="280" r:id="rId11"/>
    <p:sldId id="281" r:id="rId12"/>
    <p:sldId id="282" r:id="rId13"/>
    <p:sldId id="283" r:id="rId14"/>
    <p:sldId id="284" r:id="rId15"/>
    <p:sldId id="286" r:id="rId16"/>
    <p:sldId id="288" r:id="rId17"/>
    <p:sldId id="289" r:id="rId18"/>
    <p:sldId id="306" r:id="rId19"/>
    <p:sldId id="327" r:id="rId20"/>
    <p:sldId id="310" r:id="rId21"/>
    <p:sldId id="311" r:id="rId22"/>
    <p:sldId id="329" r:id="rId23"/>
    <p:sldId id="312" r:id="rId24"/>
    <p:sldId id="313" r:id="rId25"/>
    <p:sldId id="330" r:id="rId26"/>
    <p:sldId id="331" r:id="rId27"/>
    <p:sldId id="291" r:id="rId28"/>
    <p:sldId id="292" r:id="rId29"/>
    <p:sldId id="304" r:id="rId30"/>
    <p:sldId id="294" r:id="rId31"/>
    <p:sldId id="319" r:id="rId32"/>
    <p:sldId id="321" r:id="rId33"/>
    <p:sldId id="298" r:id="rId34"/>
    <p:sldId id="315" r:id="rId35"/>
    <p:sldId id="317" r:id="rId36"/>
    <p:sldId id="333" r:id="rId37"/>
    <p:sldId id="322" r:id="rId38"/>
    <p:sldId id="299" r:id="rId39"/>
    <p:sldId id="300" r:id="rId40"/>
    <p:sldId id="301" r:id="rId41"/>
    <p:sldId id="302" r:id="rId42"/>
    <p:sldId id="324" r:id="rId43"/>
    <p:sldId id="32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p:scale>
          <a:sx n="80" d="100"/>
          <a:sy n="80" d="100"/>
        </p:scale>
        <p:origin x="-1068" y="34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2D3EE-F1FE-48AF-8393-F0B238E9C46E}"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US"/>
        </a:p>
      </dgm:t>
    </dgm:pt>
    <dgm:pt modelId="{9E886C55-1AC0-4014-9ACF-5DB706DD9F64}">
      <dgm:prSet phldrT="[Texto]"/>
      <dgm:spPr/>
      <dgm:t>
        <a:bodyPr/>
        <a:lstStyle/>
        <a:p>
          <a:r>
            <a:rPr lang="es-EC" noProof="0" dirty="0" smtClean="0"/>
            <a:t>Alcance del Proyecto</a:t>
          </a:r>
          <a:endParaRPr lang="es-EC" noProof="0" dirty="0"/>
        </a:p>
      </dgm:t>
    </dgm:pt>
    <dgm:pt modelId="{47761663-3176-4B5E-A711-9A503F03AED0}" type="parTrans" cxnId="{E334D820-10FF-4785-8576-10657D04931F}">
      <dgm:prSet/>
      <dgm:spPr/>
      <dgm:t>
        <a:bodyPr/>
        <a:lstStyle/>
        <a:p>
          <a:endParaRPr lang="en-US"/>
        </a:p>
      </dgm:t>
    </dgm:pt>
    <dgm:pt modelId="{11DFE277-B956-4073-90D7-6520069CB49D}" type="sibTrans" cxnId="{E334D820-10FF-4785-8576-10657D04931F}">
      <dgm:prSet/>
      <dgm:spPr/>
      <dgm:t>
        <a:bodyPr/>
        <a:lstStyle/>
        <a:p>
          <a:endParaRPr lang="en-US"/>
        </a:p>
      </dgm:t>
    </dgm:pt>
    <dgm:pt modelId="{F183D82C-19EE-4EAD-9704-118D21192797}">
      <dgm:prSet phldrT="[Texto]"/>
      <dgm:spPr/>
      <dgm:t>
        <a:bodyPr/>
        <a:lstStyle/>
        <a:p>
          <a:r>
            <a:rPr lang="es-EC" noProof="0" dirty="0" smtClean="0"/>
            <a:t>Sensor desplazamiento con un rango de 0 a 25 mm y resolución de 0.1 mm</a:t>
          </a:r>
          <a:endParaRPr lang="en-US" dirty="0"/>
        </a:p>
      </dgm:t>
    </dgm:pt>
    <dgm:pt modelId="{B26FA2AC-A83A-467A-8A49-A11EBF5361B4}" type="parTrans" cxnId="{E86E21BA-6F2D-4003-B59A-AFE1ACD0ECDA}">
      <dgm:prSet/>
      <dgm:spPr/>
      <dgm:t>
        <a:bodyPr/>
        <a:lstStyle/>
        <a:p>
          <a:endParaRPr lang="en-US"/>
        </a:p>
      </dgm:t>
    </dgm:pt>
    <dgm:pt modelId="{9B8B55BF-598A-4A47-990A-4FA80E9FD9E3}" type="sibTrans" cxnId="{E86E21BA-6F2D-4003-B59A-AFE1ACD0ECDA}">
      <dgm:prSet/>
      <dgm:spPr/>
      <dgm:t>
        <a:bodyPr/>
        <a:lstStyle/>
        <a:p>
          <a:endParaRPr lang="en-US"/>
        </a:p>
      </dgm:t>
    </dgm:pt>
    <dgm:pt modelId="{C8E00538-6A5B-430A-BCEE-CBBFF11F35DA}">
      <dgm:prSet phldrT="[Texto]" custT="1"/>
      <dgm:spPr/>
      <dgm:t>
        <a:bodyPr/>
        <a:lstStyle/>
        <a:p>
          <a:r>
            <a:rPr lang="es-EC" sz="1600" noProof="0" dirty="0" smtClean="0"/>
            <a:t>Sensor de carga </a:t>
          </a:r>
          <a:r>
            <a:rPr lang="es-EC" sz="1600" noProof="0" dirty="0" smtClean="0"/>
            <a:t>de 5 </a:t>
          </a:r>
          <a:r>
            <a:rPr lang="es-EC" sz="1600" noProof="0" dirty="0" smtClean="0"/>
            <a:t>kg de capacidad y resolución </a:t>
          </a:r>
          <a:r>
            <a:rPr lang="en-US" sz="1600" dirty="0" smtClean="0"/>
            <a:t>de 25 g.</a:t>
          </a:r>
          <a:endParaRPr lang="en-US" sz="1600" dirty="0"/>
        </a:p>
      </dgm:t>
    </dgm:pt>
    <dgm:pt modelId="{7B7EED2A-CF4F-42BC-B357-5ECD9C9A1436}" type="parTrans" cxnId="{B3069518-09B7-4BDC-9F46-011C03F7AFCD}">
      <dgm:prSet/>
      <dgm:spPr/>
      <dgm:t>
        <a:bodyPr/>
        <a:lstStyle/>
        <a:p>
          <a:endParaRPr lang="en-US"/>
        </a:p>
      </dgm:t>
    </dgm:pt>
    <dgm:pt modelId="{D866FDB0-F65C-4A3D-95EA-C609FA3DE86C}" type="sibTrans" cxnId="{B3069518-09B7-4BDC-9F46-011C03F7AFCD}">
      <dgm:prSet/>
      <dgm:spPr/>
      <dgm:t>
        <a:bodyPr/>
        <a:lstStyle/>
        <a:p>
          <a:endParaRPr lang="en-US"/>
        </a:p>
      </dgm:t>
    </dgm:pt>
    <dgm:pt modelId="{4530BEA1-6A19-4382-A87B-685A24EB9965}">
      <dgm:prSet phldrT="[Texto]" custT="1"/>
      <dgm:spPr/>
      <dgm:t>
        <a:bodyPr/>
        <a:lstStyle/>
        <a:p>
          <a:r>
            <a:rPr lang="es-ES" sz="1400" dirty="0" smtClean="0"/>
            <a:t>Permita utilizar vigas de 1350 mm de longitud, ancho de 19 a 20 mm y un espesor de 6 a  7 mm.</a:t>
          </a:r>
          <a:endParaRPr lang="es-EC" sz="1400" noProof="0" dirty="0"/>
        </a:p>
      </dgm:t>
    </dgm:pt>
    <dgm:pt modelId="{07DB87CB-7E9C-40DC-A5E5-C3D697738F87}" type="parTrans" cxnId="{954F2ADF-4DD1-4EB8-AF75-D359275B9BAA}">
      <dgm:prSet/>
      <dgm:spPr/>
      <dgm:t>
        <a:bodyPr/>
        <a:lstStyle/>
        <a:p>
          <a:endParaRPr lang="en-US"/>
        </a:p>
      </dgm:t>
    </dgm:pt>
    <dgm:pt modelId="{B22B180E-C846-4507-AB54-9BCB19777137}" type="sibTrans" cxnId="{954F2ADF-4DD1-4EB8-AF75-D359275B9BAA}">
      <dgm:prSet/>
      <dgm:spPr/>
      <dgm:t>
        <a:bodyPr/>
        <a:lstStyle/>
        <a:p>
          <a:endParaRPr lang="en-US"/>
        </a:p>
      </dgm:t>
    </dgm:pt>
    <dgm:pt modelId="{44F70E6D-95B9-4A5E-9ED8-9B5460FEC490}">
      <dgm:prSet phldrT="[Texto]" custT="1"/>
      <dgm:spPr/>
      <dgm:t>
        <a:bodyPr/>
        <a:lstStyle/>
        <a:p>
          <a:r>
            <a:rPr lang="es-EC" sz="1600" noProof="0" dirty="0" smtClean="0"/>
            <a:t>Fabricar una estructura desmontable</a:t>
          </a:r>
          <a:endParaRPr lang="es-EC" sz="1600" noProof="0" dirty="0"/>
        </a:p>
      </dgm:t>
    </dgm:pt>
    <dgm:pt modelId="{8945C855-929D-4940-8969-E1D0D7E5BC86}" type="parTrans" cxnId="{685889E5-94EE-42D5-B784-B8A9DACB363F}">
      <dgm:prSet/>
      <dgm:spPr/>
      <dgm:t>
        <a:bodyPr/>
        <a:lstStyle/>
        <a:p>
          <a:endParaRPr lang="en-US"/>
        </a:p>
      </dgm:t>
    </dgm:pt>
    <dgm:pt modelId="{FF2747C8-F9DF-4B17-990E-467F2CCB94C6}" type="sibTrans" cxnId="{685889E5-94EE-42D5-B784-B8A9DACB363F}">
      <dgm:prSet/>
      <dgm:spPr/>
      <dgm:t>
        <a:bodyPr/>
        <a:lstStyle/>
        <a:p>
          <a:endParaRPr lang="en-US"/>
        </a:p>
      </dgm:t>
    </dgm:pt>
    <dgm:pt modelId="{FAD43F06-3583-464B-A994-BFCE8553E0B1}" type="pres">
      <dgm:prSet presAssocID="{2742D3EE-F1FE-48AF-8393-F0B238E9C46E}" presName="Name0" presStyleCnt="0">
        <dgm:presLayoutVars>
          <dgm:chMax val="1"/>
          <dgm:dir/>
          <dgm:animLvl val="ctr"/>
          <dgm:resizeHandles val="exact"/>
        </dgm:presLayoutVars>
      </dgm:prSet>
      <dgm:spPr/>
      <dgm:t>
        <a:bodyPr/>
        <a:lstStyle/>
        <a:p>
          <a:endParaRPr lang="en-US"/>
        </a:p>
      </dgm:t>
    </dgm:pt>
    <dgm:pt modelId="{9D139CD2-CC1F-49B8-BB69-7CD67AC7DEA4}" type="pres">
      <dgm:prSet presAssocID="{9E886C55-1AC0-4014-9ACF-5DB706DD9F64}" presName="centerShape" presStyleLbl="node0" presStyleIdx="0" presStyleCnt="1" custScaleX="92405" custScaleY="88342"/>
      <dgm:spPr/>
      <dgm:t>
        <a:bodyPr/>
        <a:lstStyle/>
        <a:p>
          <a:endParaRPr lang="en-US"/>
        </a:p>
      </dgm:t>
    </dgm:pt>
    <dgm:pt modelId="{230F8A00-F709-4E59-BD6E-278C23EACB02}" type="pres">
      <dgm:prSet presAssocID="{F183D82C-19EE-4EAD-9704-118D21192797}" presName="node" presStyleLbl="node1" presStyleIdx="0" presStyleCnt="4" custScaleX="169693" custScaleY="158468">
        <dgm:presLayoutVars>
          <dgm:bulletEnabled val="1"/>
        </dgm:presLayoutVars>
      </dgm:prSet>
      <dgm:spPr/>
      <dgm:t>
        <a:bodyPr/>
        <a:lstStyle/>
        <a:p>
          <a:endParaRPr lang="en-US"/>
        </a:p>
      </dgm:t>
    </dgm:pt>
    <dgm:pt modelId="{E46D53D1-F7AE-45AB-994F-0332203E4006}" type="pres">
      <dgm:prSet presAssocID="{F183D82C-19EE-4EAD-9704-118D21192797}" presName="dummy" presStyleCnt="0"/>
      <dgm:spPr/>
    </dgm:pt>
    <dgm:pt modelId="{E2E4B844-BF67-4784-A3D7-4562AA73322D}" type="pres">
      <dgm:prSet presAssocID="{9B8B55BF-598A-4A47-990A-4FA80E9FD9E3}" presName="sibTrans" presStyleLbl="sibTrans2D1" presStyleIdx="0" presStyleCnt="4"/>
      <dgm:spPr/>
      <dgm:t>
        <a:bodyPr/>
        <a:lstStyle/>
        <a:p>
          <a:endParaRPr lang="en-US"/>
        </a:p>
      </dgm:t>
    </dgm:pt>
    <dgm:pt modelId="{FA219204-CD99-4A14-8F86-FB0D8EA20F0F}" type="pres">
      <dgm:prSet presAssocID="{C8E00538-6A5B-430A-BCEE-CBBFF11F35DA}" presName="node" presStyleLbl="node1" presStyleIdx="1" presStyleCnt="4" custScaleX="161246" custScaleY="167998">
        <dgm:presLayoutVars>
          <dgm:bulletEnabled val="1"/>
        </dgm:presLayoutVars>
      </dgm:prSet>
      <dgm:spPr/>
      <dgm:t>
        <a:bodyPr/>
        <a:lstStyle/>
        <a:p>
          <a:endParaRPr lang="en-US"/>
        </a:p>
      </dgm:t>
    </dgm:pt>
    <dgm:pt modelId="{AAD1E365-0C68-4AE7-A30A-31156FF39901}" type="pres">
      <dgm:prSet presAssocID="{C8E00538-6A5B-430A-BCEE-CBBFF11F35DA}" presName="dummy" presStyleCnt="0"/>
      <dgm:spPr/>
    </dgm:pt>
    <dgm:pt modelId="{457E5A68-7A4E-41D4-BA89-1998016A07EF}" type="pres">
      <dgm:prSet presAssocID="{D866FDB0-F65C-4A3D-95EA-C609FA3DE86C}" presName="sibTrans" presStyleLbl="sibTrans2D1" presStyleIdx="1" presStyleCnt="4"/>
      <dgm:spPr/>
      <dgm:t>
        <a:bodyPr/>
        <a:lstStyle/>
        <a:p>
          <a:endParaRPr lang="en-US"/>
        </a:p>
      </dgm:t>
    </dgm:pt>
    <dgm:pt modelId="{38B21203-64E0-4214-AF31-6B9C7ED81435}" type="pres">
      <dgm:prSet presAssocID="{4530BEA1-6A19-4382-A87B-685A24EB9965}" presName="node" presStyleLbl="node1" presStyleIdx="2" presStyleCnt="4" custScaleX="169485" custScaleY="151737">
        <dgm:presLayoutVars>
          <dgm:bulletEnabled val="1"/>
        </dgm:presLayoutVars>
      </dgm:prSet>
      <dgm:spPr/>
      <dgm:t>
        <a:bodyPr/>
        <a:lstStyle/>
        <a:p>
          <a:endParaRPr lang="en-US"/>
        </a:p>
      </dgm:t>
    </dgm:pt>
    <dgm:pt modelId="{E86484C4-90CE-46BB-A522-F6EAC1DE3429}" type="pres">
      <dgm:prSet presAssocID="{4530BEA1-6A19-4382-A87B-685A24EB9965}" presName="dummy" presStyleCnt="0"/>
      <dgm:spPr/>
    </dgm:pt>
    <dgm:pt modelId="{5F36BA35-C100-4A26-95C2-FA677EC9A7AD}" type="pres">
      <dgm:prSet presAssocID="{B22B180E-C846-4507-AB54-9BCB19777137}" presName="sibTrans" presStyleLbl="sibTrans2D1" presStyleIdx="2" presStyleCnt="4"/>
      <dgm:spPr/>
      <dgm:t>
        <a:bodyPr/>
        <a:lstStyle/>
        <a:p>
          <a:endParaRPr lang="en-US"/>
        </a:p>
      </dgm:t>
    </dgm:pt>
    <dgm:pt modelId="{F0E44606-C43E-4DA4-922A-BFDAA540CF42}" type="pres">
      <dgm:prSet presAssocID="{44F70E6D-95B9-4A5E-9ED8-9B5460FEC490}" presName="node" presStyleLbl="node1" presStyleIdx="3" presStyleCnt="4" custScaleX="177729" custScaleY="171180">
        <dgm:presLayoutVars>
          <dgm:bulletEnabled val="1"/>
        </dgm:presLayoutVars>
      </dgm:prSet>
      <dgm:spPr/>
      <dgm:t>
        <a:bodyPr/>
        <a:lstStyle/>
        <a:p>
          <a:endParaRPr lang="en-US"/>
        </a:p>
      </dgm:t>
    </dgm:pt>
    <dgm:pt modelId="{3B506993-EF9B-49A4-89EA-E781C1F98DBB}" type="pres">
      <dgm:prSet presAssocID="{44F70E6D-95B9-4A5E-9ED8-9B5460FEC490}" presName="dummy" presStyleCnt="0"/>
      <dgm:spPr/>
    </dgm:pt>
    <dgm:pt modelId="{977FE7AE-A189-44B4-BAB3-BA84730B61FC}" type="pres">
      <dgm:prSet presAssocID="{FF2747C8-F9DF-4B17-990E-467F2CCB94C6}" presName="sibTrans" presStyleLbl="sibTrans2D1" presStyleIdx="3" presStyleCnt="4"/>
      <dgm:spPr/>
      <dgm:t>
        <a:bodyPr/>
        <a:lstStyle/>
        <a:p>
          <a:endParaRPr lang="en-US"/>
        </a:p>
      </dgm:t>
    </dgm:pt>
  </dgm:ptLst>
  <dgm:cxnLst>
    <dgm:cxn modelId="{63B1BB03-5D89-4C64-998D-0E8E3B540902}" type="presOf" srcId="{2742D3EE-F1FE-48AF-8393-F0B238E9C46E}" destId="{FAD43F06-3583-464B-A994-BFCE8553E0B1}" srcOrd="0" destOrd="0" presId="urn:microsoft.com/office/officeart/2005/8/layout/radial6"/>
    <dgm:cxn modelId="{685889E5-94EE-42D5-B784-B8A9DACB363F}" srcId="{9E886C55-1AC0-4014-9ACF-5DB706DD9F64}" destId="{44F70E6D-95B9-4A5E-9ED8-9B5460FEC490}" srcOrd="3" destOrd="0" parTransId="{8945C855-929D-4940-8969-E1D0D7E5BC86}" sibTransId="{FF2747C8-F9DF-4B17-990E-467F2CCB94C6}"/>
    <dgm:cxn modelId="{45812BD8-23ED-44F0-BC63-4C633EF4E56B}" type="presOf" srcId="{D866FDB0-F65C-4A3D-95EA-C609FA3DE86C}" destId="{457E5A68-7A4E-41D4-BA89-1998016A07EF}" srcOrd="0" destOrd="0" presId="urn:microsoft.com/office/officeart/2005/8/layout/radial6"/>
    <dgm:cxn modelId="{E86E21BA-6F2D-4003-B59A-AFE1ACD0ECDA}" srcId="{9E886C55-1AC0-4014-9ACF-5DB706DD9F64}" destId="{F183D82C-19EE-4EAD-9704-118D21192797}" srcOrd="0" destOrd="0" parTransId="{B26FA2AC-A83A-467A-8A49-A11EBF5361B4}" sibTransId="{9B8B55BF-598A-4A47-990A-4FA80E9FD9E3}"/>
    <dgm:cxn modelId="{B3069518-09B7-4BDC-9F46-011C03F7AFCD}" srcId="{9E886C55-1AC0-4014-9ACF-5DB706DD9F64}" destId="{C8E00538-6A5B-430A-BCEE-CBBFF11F35DA}" srcOrd="1" destOrd="0" parTransId="{7B7EED2A-CF4F-42BC-B357-5ECD9C9A1436}" sibTransId="{D866FDB0-F65C-4A3D-95EA-C609FA3DE86C}"/>
    <dgm:cxn modelId="{954F2ADF-4DD1-4EB8-AF75-D359275B9BAA}" srcId="{9E886C55-1AC0-4014-9ACF-5DB706DD9F64}" destId="{4530BEA1-6A19-4382-A87B-685A24EB9965}" srcOrd="2" destOrd="0" parTransId="{07DB87CB-7E9C-40DC-A5E5-C3D697738F87}" sibTransId="{B22B180E-C846-4507-AB54-9BCB19777137}"/>
    <dgm:cxn modelId="{3A0C12AE-2FC1-4F4D-8EF4-8484FDDCA9B8}" type="presOf" srcId="{9E886C55-1AC0-4014-9ACF-5DB706DD9F64}" destId="{9D139CD2-CC1F-49B8-BB69-7CD67AC7DEA4}" srcOrd="0" destOrd="0" presId="urn:microsoft.com/office/officeart/2005/8/layout/radial6"/>
    <dgm:cxn modelId="{91404EF4-A52E-4EAA-9B86-4E31FB465C4E}" type="presOf" srcId="{44F70E6D-95B9-4A5E-9ED8-9B5460FEC490}" destId="{F0E44606-C43E-4DA4-922A-BFDAA540CF42}" srcOrd="0" destOrd="0" presId="urn:microsoft.com/office/officeart/2005/8/layout/radial6"/>
    <dgm:cxn modelId="{9F0AE495-B11C-4699-A4BC-ADC2CCB7AC2E}" type="presOf" srcId="{FF2747C8-F9DF-4B17-990E-467F2CCB94C6}" destId="{977FE7AE-A189-44B4-BAB3-BA84730B61FC}" srcOrd="0" destOrd="0" presId="urn:microsoft.com/office/officeart/2005/8/layout/radial6"/>
    <dgm:cxn modelId="{32B93F43-90CA-41D0-8C95-50DDA8264180}" type="presOf" srcId="{9B8B55BF-598A-4A47-990A-4FA80E9FD9E3}" destId="{E2E4B844-BF67-4784-A3D7-4562AA73322D}" srcOrd="0" destOrd="0" presId="urn:microsoft.com/office/officeart/2005/8/layout/radial6"/>
    <dgm:cxn modelId="{4A8BD553-9ECA-42A5-8697-762D98A51BFA}" type="presOf" srcId="{4530BEA1-6A19-4382-A87B-685A24EB9965}" destId="{38B21203-64E0-4214-AF31-6B9C7ED81435}" srcOrd="0" destOrd="0" presId="urn:microsoft.com/office/officeart/2005/8/layout/radial6"/>
    <dgm:cxn modelId="{E334D820-10FF-4785-8576-10657D04931F}" srcId="{2742D3EE-F1FE-48AF-8393-F0B238E9C46E}" destId="{9E886C55-1AC0-4014-9ACF-5DB706DD9F64}" srcOrd="0" destOrd="0" parTransId="{47761663-3176-4B5E-A711-9A503F03AED0}" sibTransId="{11DFE277-B956-4073-90D7-6520069CB49D}"/>
    <dgm:cxn modelId="{6DC552F3-4083-4DC5-9EE2-9DBE0E03A12B}" type="presOf" srcId="{F183D82C-19EE-4EAD-9704-118D21192797}" destId="{230F8A00-F709-4E59-BD6E-278C23EACB02}" srcOrd="0" destOrd="0" presId="urn:microsoft.com/office/officeart/2005/8/layout/radial6"/>
    <dgm:cxn modelId="{D3ECD718-B181-43C6-83BD-E069A14C707B}" type="presOf" srcId="{B22B180E-C846-4507-AB54-9BCB19777137}" destId="{5F36BA35-C100-4A26-95C2-FA677EC9A7AD}" srcOrd="0" destOrd="0" presId="urn:microsoft.com/office/officeart/2005/8/layout/radial6"/>
    <dgm:cxn modelId="{16A9FC99-6CCA-4AD7-824D-DA5048A71EFC}" type="presOf" srcId="{C8E00538-6A5B-430A-BCEE-CBBFF11F35DA}" destId="{FA219204-CD99-4A14-8F86-FB0D8EA20F0F}" srcOrd="0" destOrd="0" presId="urn:microsoft.com/office/officeart/2005/8/layout/radial6"/>
    <dgm:cxn modelId="{B5098E9A-0A95-4978-BAD3-02029D27A6E7}" type="presParOf" srcId="{FAD43F06-3583-464B-A994-BFCE8553E0B1}" destId="{9D139CD2-CC1F-49B8-BB69-7CD67AC7DEA4}" srcOrd="0" destOrd="0" presId="urn:microsoft.com/office/officeart/2005/8/layout/radial6"/>
    <dgm:cxn modelId="{33D7AF06-3ABF-40E4-A6D6-A9DAF89BBD14}" type="presParOf" srcId="{FAD43F06-3583-464B-A994-BFCE8553E0B1}" destId="{230F8A00-F709-4E59-BD6E-278C23EACB02}" srcOrd="1" destOrd="0" presId="urn:microsoft.com/office/officeart/2005/8/layout/radial6"/>
    <dgm:cxn modelId="{78461C66-872F-4800-9EB4-ECA8635EE4AD}" type="presParOf" srcId="{FAD43F06-3583-464B-A994-BFCE8553E0B1}" destId="{E46D53D1-F7AE-45AB-994F-0332203E4006}" srcOrd="2" destOrd="0" presId="urn:microsoft.com/office/officeart/2005/8/layout/radial6"/>
    <dgm:cxn modelId="{39F9043C-7F7F-4B78-8E23-CD5B2E36158D}" type="presParOf" srcId="{FAD43F06-3583-464B-A994-BFCE8553E0B1}" destId="{E2E4B844-BF67-4784-A3D7-4562AA73322D}" srcOrd="3" destOrd="0" presId="urn:microsoft.com/office/officeart/2005/8/layout/radial6"/>
    <dgm:cxn modelId="{025336B0-D33E-458D-95DE-534F321A6F8D}" type="presParOf" srcId="{FAD43F06-3583-464B-A994-BFCE8553E0B1}" destId="{FA219204-CD99-4A14-8F86-FB0D8EA20F0F}" srcOrd="4" destOrd="0" presId="urn:microsoft.com/office/officeart/2005/8/layout/radial6"/>
    <dgm:cxn modelId="{43873CDB-C2C9-4EBB-8BD7-AE951FCD78D1}" type="presParOf" srcId="{FAD43F06-3583-464B-A994-BFCE8553E0B1}" destId="{AAD1E365-0C68-4AE7-A30A-31156FF39901}" srcOrd="5" destOrd="0" presId="urn:microsoft.com/office/officeart/2005/8/layout/radial6"/>
    <dgm:cxn modelId="{67FB75B4-D983-4694-8302-0F38A51CF863}" type="presParOf" srcId="{FAD43F06-3583-464B-A994-BFCE8553E0B1}" destId="{457E5A68-7A4E-41D4-BA89-1998016A07EF}" srcOrd="6" destOrd="0" presId="urn:microsoft.com/office/officeart/2005/8/layout/radial6"/>
    <dgm:cxn modelId="{B722680F-0B5A-4A67-8172-639C88DD7E3F}" type="presParOf" srcId="{FAD43F06-3583-464B-A994-BFCE8553E0B1}" destId="{38B21203-64E0-4214-AF31-6B9C7ED81435}" srcOrd="7" destOrd="0" presId="urn:microsoft.com/office/officeart/2005/8/layout/radial6"/>
    <dgm:cxn modelId="{7342872C-176B-4411-9694-5FE1FE3C12B1}" type="presParOf" srcId="{FAD43F06-3583-464B-A994-BFCE8553E0B1}" destId="{E86484C4-90CE-46BB-A522-F6EAC1DE3429}" srcOrd="8" destOrd="0" presId="urn:microsoft.com/office/officeart/2005/8/layout/radial6"/>
    <dgm:cxn modelId="{2F09035C-FDA8-4150-951C-0663AF17C5F6}" type="presParOf" srcId="{FAD43F06-3583-464B-A994-BFCE8553E0B1}" destId="{5F36BA35-C100-4A26-95C2-FA677EC9A7AD}" srcOrd="9" destOrd="0" presId="urn:microsoft.com/office/officeart/2005/8/layout/radial6"/>
    <dgm:cxn modelId="{8EB0C00D-D294-4909-BD61-E42E293ED77C}" type="presParOf" srcId="{FAD43F06-3583-464B-A994-BFCE8553E0B1}" destId="{F0E44606-C43E-4DA4-922A-BFDAA540CF42}" srcOrd="10" destOrd="0" presId="urn:microsoft.com/office/officeart/2005/8/layout/radial6"/>
    <dgm:cxn modelId="{4440C57A-E787-4E19-97EB-C66C9AC886A2}" type="presParOf" srcId="{FAD43F06-3583-464B-A994-BFCE8553E0B1}" destId="{3B506993-EF9B-49A4-89EA-E781C1F98DBB}" srcOrd="11" destOrd="0" presId="urn:microsoft.com/office/officeart/2005/8/layout/radial6"/>
    <dgm:cxn modelId="{F710294C-07DA-4697-8377-6517148BE794}" type="presParOf" srcId="{FAD43F06-3583-464B-A994-BFCE8553E0B1}" destId="{977FE7AE-A189-44B4-BAB3-BA84730B61FC}"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5D77D-C730-44A9-94EC-B09EFBD9C2C9}"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380D38C5-74CD-4E88-8F97-922DBB07C4F1}">
      <dgm:prSet phldrT="[Texto]"/>
      <dgm:spPr/>
      <dgm:t>
        <a:bodyPr/>
        <a:lstStyle/>
        <a:p>
          <a:r>
            <a:rPr lang="es-EC" i="1" dirty="0"/>
            <a:t>Señal de Salida de celda de carga</a:t>
          </a:r>
          <a:endParaRPr lang="en-US" dirty="0"/>
        </a:p>
      </dgm:t>
    </dgm:pt>
    <dgm:pt modelId="{B5EFE9EE-D873-474B-82B7-BE0F48C6A214}" type="parTrans" cxnId="{96EFEB6A-050F-4616-B31E-09A8B8F07D8D}">
      <dgm:prSet/>
      <dgm:spPr/>
      <dgm:t>
        <a:bodyPr/>
        <a:lstStyle/>
        <a:p>
          <a:endParaRPr lang="en-US"/>
        </a:p>
      </dgm:t>
    </dgm:pt>
    <dgm:pt modelId="{4D5C4FAB-A5C8-4A28-8261-2DD2ACDF9D67}" type="sibTrans" cxnId="{96EFEB6A-050F-4616-B31E-09A8B8F07D8D}">
      <dgm:prSet/>
      <dgm:spPr/>
      <dgm:t>
        <a:bodyPr/>
        <a:lstStyle/>
        <a:p>
          <a:endParaRPr lang="en-US"/>
        </a:p>
      </dgm:t>
    </dgm:pt>
    <dgm:pt modelId="{459D01D9-B91C-43D3-AC6A-2F3C0D90F1C8}">
      <dgm:prSet/>
      <dgm:spPr/>
      <dgm:t>
        <a:bodyPr/>
        <a:lstStyle/>
        <a:p>
          <a:r>
            <a:rPr lang="de-DE" dirty="0"/>
            <a:t>Verde: Excitación positiva</a:t>
          </a:r>
          <a:endParaRPr lang="en-US" dirty="0"/>
        </a:p>
      </dgm:t>
    </dgm:pt>
    <dgm:pt modelId="{BC0A1A7A-B069-46E1-A6B5-08EE131D41F7}" type="parTrans" cxnId="{E268BF36-273D-44A3-9F2A-4425C66BA686}">
      <dgm:prSet/>
      <dgm:spPr/>
      <dgm:t>
        <a:bodyPr/>
        <a:lstStyle/>
        <a:p>
          <a:endParaRPr lang="en-US"/>
        </a:p>
      </dgm:t>
    </dgm:pt>
    <dgm:pt modelId="{1C44F59A-301E-4D9B-B519-4676F2FEEF97}" type="sibTrans" cxnId="{E268BF36-273D-44A3-9F2A-4425C66BA686}">
      <dgm:prSet/>
      <dgm:spPr/>
      <dgm:t>
        <a:bodyPr/>
        <a:lstStyle/>
        <a:p>
          <a:endParaRPr lang="en-US"/>
        </a:p>
      </dgm:t>
    </dgm:pt>
    <dgm:pt modelId="{DF184AE7-BB1E-45A8-8C81-92C0B8540522}">
      <dgm:prSet/>
      <dgm:spPr/>
      <dgm:t>
        <a:bodyPr/>
        <a:lstStyle/>
        <a:p>
          <a:r>
            <a:rPr lang="es-EC" dirty="0"/>
            <a:t>Negro: Excitación negativa</a:t>
          </a:r>
          <a:endParaRPr lang="en-US" dirty="0"/>
        </a:p>
      </dgm:t>
    </dgm:pt>
    <dgm:pt modelId="{9E1E012E-F468-4E17-A81C-67649BFCA165}" type="parTrans" cxnId="{EC1A06CE-6C2D-4A97-8F2B-440F057A19D5}">
      <dgm:prSet/>
      <dgm:spPr/>
      <dgm:t>
        <a:bodyPr/>
        <a:lstStyle/>
        <a:p>
          <a:endParaRPr lang="en-US"/>
        </a:p>
      </dgm:t>
    </dgm:pt>
    <dgm:pt modelId="{DF660CDF-45C5-4C0D-A230-26E76BF6F118}" type="sibTrans" cxnId="{EC1A06CE-6C2D-4A97-8F2B-440F057A19D5}">
      <dgm:prSet/>
      <dgm:spPr/>
      <dgm:t>
        <a:bodyPr/>
        <a:lstStyle/>
        <a:p>
          <a:endParaRPr lang="en-US"/>
        </a:p>
      </dgm:t>
    </dgm:pt>
    <dgm:pt modelId="{F982862C-B3DC-4F81-B0EE-836239CB0604}">
      <dgm:prSet/>
      <dgm:spPr/>
      <dgm:t>
        <a:bodyPr/>
        <a:lstStyle/>
        <a:p>
          <a:r>
            <a:rPr lang="es-EC" dirty="0"/>
            <a:t>Rojo: Señal positiva</a:t>
          </a:r>
          <a:endParaRPr lang="en-US" dirty="0"/>
        </a:p>
      </dgm:t>
    </dgm:pt>
    <dgm:pt modelId="{7FBB24C9-5C4D-430A-A7BF-3E00ACCBD5E7}" type="parTrans" cxnId="{12D3B2CB-528E-48A8-9E9B-B49DFBCB68A6}">
      <dgm:prSet/>
      <dgm:spPr/>
      <dgm:t>
        <a:bodyPr/>
        <a:lstStyle/>
        <a:p>
          <a:endParaRPr lang="en-US"/>
        </a:p>
      </dgm:t>
    </dgm:pt>
    <dgm:pt modelId="{5805F7C8-584D-41F9-B378-5157C1C418BB}" type="sibTrans" cxnId="{12D3B2CB-528E-48A8-9E9B-B49DFBCB68A6}">
      <dgm:prSet/>
      <dgm:spPr/>
      <dgm:t>
        <a:bodyPr/>
        <a:lstStyle/>
        <a:p>
          <a:endParaRPr lang="en-US"/>
        </a:p>
      </dgm:t>
    </dgm:pt>
    <dgm:pt modelId="{6912F5BC-C47F-4318-ACB1-1B87B62518EC}">
      <dgm:prSet/>
      <dgm:spPr/>
      <dgm:t>
        <a:bodyPr/>
        <a:lstStyle/>
        <a:p>
          <a:r>
            <a:rPr lang="es-EC" dirty="0"/>
            <a:t>Blanco: Señal negativa</a:t>
          </a:r>
          <a:endParaRPr lang="en-US" dirty="0"/>
        </a:p>
      </dgm:t>
    </dgm:pt>
    <dgm:pt modelId="{4DA3AE1D-5B8A-4378-A51B-D126ECB2524A}" type="parTrans" cxnId="{B09CD9DB-1A0E-4396-9D4B-ECBB8B64B443}">
      <dgm:prSet/>
      <dgm:spPr/>
      <dgm:t>
        <a:bodyPr/>
        <a:lstStyle/>
        <a:p>
          <a:endParaRPr lang="en-US"/>
        </a:p>
      </dgm:t>
    </dgm:pt>
    <dgm:pt modelId="{69947FF2-8CDF-44BD-961B-3D0CC61889E3}" type="sibTrans" cxnId="{B09CD9DB-1A0E-4396-9D4B-ECBB8B64B443}">
      <dgm:prSet/>
      <dgm:spPr/>
      <dgm:t>
        <a:bodyPr/>
        <a:lstStyle/>
        <a:p>
          <a:endParaRPr lang="en-US"/>
        </a:p>
      </dgm:t>
    </dgm:pt>
    <dgm:pt modelId="{BC91B901-01E0-4573-B583-CDB03EC461C1}">
      <dgm:prSet/>
      <dgm:spPr/>
      <dgm:t>
        <a:bodyPr/>
        <a:lstStyle/>
        <a:p>
          <a:r>
            <a:rPr lang="en-US" i="1" dirty="0"/>
            <a:t>Se</a:t>
          </a:r>
          <a:r>
            <a:rPr lang="es-EC" i="1" dirty="0"/>
            <a:t>ñ</a:t>
          </a:r>
          <a:r>
            <a:rPr lang="en-US" i="1" dirty="0"/>
            <a:t>al de </a:t>
          </a:r>
          <a:r>
            <a:rPr lang="en-US" i="1" dirty="0" err="1"/>
            <a:t>entrada</a:t>
          </a:r>
          <a:r>
            <a:rPr lang="en-US" i="1" dirty="0"/>
            <a:t> de </a:t>
          </a:r>
          <a:r>
            <a:rPr lang="en-US" i="1" dirty="0" err="1"/>
            <a:t>tarjeta</a:t>
          </a:r>
          <a:r>
            <a:rPr lang="en-US" i="1" dirty="0"/>
            <a:t> anal</a:t>
          </a:r>
          <a:r>
            <a:rPr lang="es-ES" b="0" i="1" dirty="0" err="1"/>
            <a:t>ógica</a:t>
          </a:r>
          <a:r>
            <a:rPr lang="es-ES" b="0" i="1" dirty="0"/>
            <a:t>.</a:t>
          </a:r>
          <a:endParaRPr lang="en-US" i="1" dirty="0"/>
        </a:p>
      </dgm:t>
    </dgm:pt>
    <dgm:pt modelId="{E64A1212-538A-4434-90E1-95BD89A33934}" type="parTrans" cxnId="{9890A4FA-236E-4B99-B33C-7BE82C257AF0}">
      <dgm:prSet/>
      <dgm:spPr/>
      <dgm:t>
        <a:bodyPr/>
        <a:lstStyle/>
        <a:p>
          <a:endParaRPr lang="en-US"/>
        </a:p>
      </dgm:t>
    </dgm:pt>
    <dgm:pt modelId="{ACD15628-FF9D-4847-8D2B-4370A2BF3D3A}" type="sibTrans" cxnId="{9890A4FA-236E-4B99-B33C-7BE82C257AF0}">
      <dgm:prSet/>
      <dgm:spPr/>
      <dgm:t>
        <a:bodyPr/>
        <a:lstStyle/>
        <a:p>
          <a:endParaRPr lang="en-US"/>
        </a:p>
      </dgm:t>
    </dgm:pt>
    <dgm:pt modelId="{665E0B27-6A8F-411C-A1E2-F3109D385094}">
      <dgm:prSet/>
      <dgm:spPr/>
      <dgm:t>
        <a:bodyPr/>
        <a:lstStyle/>
        <a:p>
          <a:r>
            <a:rPr lang="es-EC" i="0" noProof="0" dirty="0" smtClean="0"/>
            <a:t>Rojo Excitación positiva</a:t>
          </a:r>
          <a:endParaRPr lang="es-EC" i="0" noProof="0" dirty="0"/>
        </a:p>
      </dgm:t>
    </dgm:pt>
    <dgm:pt modelId="{E7652C62-C8D2-4AC0-BD17-9710E48EF803}" type="parTrans" cxnId="{DE2A6EBB-B201-4402-812A-858D6D5542AE}">
      <dgm:prSet/>
      <dgm:spPr/>
      <dgm:t>
        <a:bodyPr/>
        <a:lstStyle/>
        <a:p>
          <a:endParaRPr lang="en-US"/>
        </a:p>
      </dgm:t>
    </dgm:pt>
    <dgm:pt modelId="{CCF8391D-BC4C-4A83-A941-967248416943}" type="sibTrans" cxnId="{DE2A6EBB-B201-4402-812A-858D6D5542AE}">
      <dgm:prSet/>
      <dgm:spPr/>
      <dgm:t>
        <a:bodyPr/>
        <a:lstStyle/>
        <a:p>
          <a:endParaRPr lang="en-US"/>
        </a:p>
      </dgm:t>
    </dgm:pt>
    <dgm:pt modelId="{EA0EF055-5157-444E-A922-261A88344554}">
      <dgm:prSet/>
      <dgm:spPr/>
      <dgm:t>
        <a:bodyPr/>
        <a:lstStyle/>
        <a:p>
          <a:r>
            <a:rPr lang="es-EC" i="0" noProof="0" dirty="0" smtClean="0"/>
            <a:t>Negro: Excitación negativa</a:t>
          </a:r>
          <a:endParaRPr lang="es-EC" i="0" noProof="0" dirty="0"/>
        </a:p>
      </dgm:t>
    </dgm:pt>
    <dgm:pt modelId="{2BD5FF72-8406-4C96-8CE3-F41E8DF9D3EF}" type="parTrans" cxnId="{78ABB9D8-589D-40DC-A088-D3D79E20EAEC}">
      <dgm:prSet/>
      <dgm:spPr/>
      <dgm:t>
        <a:bodyPr/>
        <a:lstStyle/>
        <a:p>
          <a:endParaRPr lang="en-US"/>
        </a:p>
      </dgm:t>
    </dgm:pt>
    <dgm:pt modelId="{D9C9CF22-B802-413A-8267-47009D724911}" type="sibTrans" cxnId="{78ABB9D8-589D-40DC-A088-D3D79E20EAEC}">
      <dgm:prSet/>
      <dgm:spPr/>
      <dgm:t>
        <a:bodyPr/>
        <a:lstStyle/>
        <a:p>
          <a:endParaRPr lang="en-US"/>
        </a:p>
      </dgm:t>
    </dgm:pt>
    <dgm:pt modelId="{7F2D95B7-91DD-4187-A1CE-20A93C1C9A5A}">
      <dgm:prSet/>
      <dgm:spPr/>
      <dgm:t>
        <a:bodyPr/>
        <a:lstStyle/>
        <a:p>
          <a:r>
            <a:rPr lang="es-EC" i="0" noProof="0" smtClean="0"/>
            <a:t>Verde: Señal positiva</a:t>
          </a:r>
          <a:endParaRPr lang="es-EC" i="0" noProof="0"/>
        </a:p>
      </dgm:t>
    </dgm:pt>
    <dgm:pt modelId="{7F45F225-1D9C-4556-947A-D1F8E24CF8FA}" type="parTrans" cxnId="{3418181F-78E9-41F5-832B-9A39C77BFEED}">
      <dgm:prSet/>
      <dgm:spPr/>
      <dgm:t>
        <a:bodyPr/>
        <a:lstStyle/>
        <a:p>
          <a:endParaRPr lang="en-US"/>
        </a:p>
      </dgm:t>
    </dgm:pt>
    <dgm:pt modelId="{CE50D787-7A1E-4AEB-8154-82CE7FFA951A}" type="sibTrans" cxnId="{3418181F-78E9-41F5-832B-9A39C77BFEED}">
      <dgm:prSet/>
      <dgm:spPr/>
      <dgm:t>
        <a:bodyPr/>
        <a:lstStyle/>
        <a:p>
          <a:endParaRPr lang="en-US"/>
        </a:p>
      </dgm:t>
    </dgm:pt>
    <dgm:pt modelId="{628113B0-BF16-4447-95F7-AF274E40BAAE}">
      <dgm:prSet/>
      <dgm:spPr/>
      <dgm:t>
        <a:bodyPr/>
        <a:lstStyle/>
        <a:p>
          <a:r>
            <a:rPr lang="es-EC" i="0" noProof="0" smtClean="0"/>
            <a:t>Blanco: Senal negativa </a:t>
          </a:r>
          <a:endParaRPr lang="es-EC" i="0" noProof="0"/>
        </a:p>
      </dgm:t>
    </dgm:pt>
    <dgm:pt modelId="{8F309623-1111-44D2-8099-DCD95943CDE7}" type="parTrans" cxnId="{EABC64AB-0310-467D-A863-B84776677908}">
      <dgm:prSet/>
      <dgm:spPr/>
      <dgm:t>
        <a:bodyPr/>
        <a:lstStyle/>
        <a:p>
          <a:endParaRPr lang="en-US"/>
        </a:p>
      </dgm:t>
    </dgm:pt>
    <dgm:pt modelId="{4EEE05DC-95A7-49A3-8C28-BA5A1293408A}" type="sibTrans" cxnId="{EABC64AB-0310-467D-A863-B84776677908}">
      <dgm:prSet/>
      <dgm:spPr/>
      <dgm:t>
        <a:bodyPr/>
        <a:lstStyle/>
        <a:p>
          <a:endParaRPr lang="en-US"/>
        </a:p>
      </dgm:t>
    </dgm:pt>
    <dgm:pt modelId="{4B4759B5-034D-487C-9C4F-3D33B298383B}">
      <dgm:prSet/>
      <dgm:spPr/>
      <dgm:t>
        <a:bodyPr/>
        <a:lstStyle/>
        <a:p>
          <a:r>
            <a:rPr lang="en-US" i="1" dirty="0" err="1"/>
            <a:t>Salida</a:t>
          </a:r>
          <a:r>
            <a:rPr lang="en-US" i="1" dirty="0"/>
            <a:t> </a:t>
          </a:r>
          <a:r>
            <a:rPr lang="en-US" i="1" dirty="0" err="1"/>
            <a:t>tarjeta</a:t>
          </a:r>
          <a:r>
            <a:rPr lang="en-US" i="1" dirty="0"/>
            <a:t> anal</a:t>
          </a:r>
          <a:r>
            <a:rPr lang="es-ES" b="0" i="1" dirty="0" err="1"/>
            <a:t>ógica</a:t>
          </a:r>
          <a:endParaRPr lang="en-US" i="1" dirty="0"/>
        </a:p>
      </dgm:t>
    </dgm:pt>
    <dgm:pt modelId="{5808A112-4D4B-483A-AED4-C72816BD3537}" type="parTrans" cxnId="{F0B0B1B5-3D6D-4A63-825F-791F1005B346}">
      <dgm:prSet/>
      <dgm:spPr/>
      <dgm:t>
        <a:bodyPr/>
        <a:lstStyle/>
        <a:p>
          <a:endParaRPr lang="en-US"/>
        </a:p>
      </dgm:t>
    </dgm:pt>
    <dgm:pt modelId="{96F54D4C-35F0-4076-8A3D-10B3FD312435}" type="sibTrans" cxnId="{F0B0B1B5-3D6D-4A63-825F-791F1005B346}">
      <dgm:prSet/>
      <dgm:spPr/>
      <dgm:t>
        <a:bodyPr/>
        <a:lstStyle/>
        <a:p>
          <a:endParaRPr lang="en-US"/>
        </a:p>
      </dgm:t>
    </dgm:pt>
    <dgm:pt modelId="{ECE11D68-8121-4B15-B9F6-FA4F1F1B2AAF}">
      <dgm:prSet/>
      <dgm:spPr/>
      <dgm:t>
        <a:bodyPr/>
        <a:lstStyle/>
        <a:p>
          <a:r>
            <a:rPr lang="es-EC" i="0" noProof="0" dirty="0" smtClean="0"/>
            <a:t>Rojo-Positivo:</a:t>
          </a:r>
          <a:endParaRPr lang="es-EC" i="0" noProof="0" dirty="0"/>
        </a:p>
      </dgm:t>
    </dgm:pt>
    <dgm:pt modelId="{DD7E1D1E-2034-44C3-949F-F09C9AFC9BB7}" type="parTrans" cxnId="{7E61D15D-0773-40CD-99C5-6C445EC945EC}">
      <dgm:prSet/>
      <dgm:spPr/>
      <dgm:t>
        <a:bodyPr/>
        <a:lstStyle/>
        <a:p>
          <a:endParaRPr lang="en-US"/>
        </a:p>
      </dgm:t>
    </dgm:pt>
    <dgm:pt modelId="{D3D646CB-AE99-4B03-8033-1765F3A68B97}" type="sibTrans" cxnId="{7E61D15D-0773-40CD-99C5-6C445EC945EC}">
      <dgm:prSet/>
      <dgm:spPr/>
      <dgm:t>
        <a:bodyPr/>
        <a:lstStyle/>
        <a:p>
          <a:endParaRPr lang="en-US"/>
        </a:p>
      </dgm:t>
    </dgm:pt>
    <dgm:pt modelId="{8CF9720C-CD0C-4F8D-9C4D-454E322B9B11}">
      <dgm:prSet/>
      <dgm:spPr/>
      <dgm:t>
        <a:bodyPr/>
        <a:lstStyle/>
        <a:p>
          <a:r>
            <a:rPr lang="es-EC" i="0" noProof="0" smtClean="0"/>
            <a:t>Negro-Negativo: Conexi</a:t>
          </a:r>
          <a:r>
            <a:rPr lang="es-EC" b="0" i="0" noProof="0" smtClean="0"/>
            <a:t>ó</a:t>
          </a:r>
          <a:r>
            <a:rPr lang="es-EC" i="0" noProof="0" smtClean="0"/>
            <a:t>n a fuente de 12 Vdc.</a:t>
          </a:r>
          <a:endParaRPr lang="es-EC" i="0" noProof="0"/>
        </a:p>
      </dgm:t>
    </dgm:pt>
    <dgm:pt modelId="{F347AC48-25D9-40CD-A574-C1EE99DE2EFB}" type="parTrans" cxnId="{3C1E8660-CF46-4FC3-AF92-A96F8AF8673A}">
      <dgm:prSet/>
      <dgm:spPr/>
      <dgm:t>
        <a:bodyPr/>
        <a:lstStyle/>
        <a:p>
          <a:endParaRPr lang="en-US"/>
        </a:p>
      </dgm:t>
    </dgm:pt>
    <dgm:pt modelId="{2ECA8FBA-64A8-4A7D-9A1B-2418F184CD38}" type="sibTrans" cxnId="{3C1E8660-CF46-4FC3-AF92-A96F8AF8673A}">
      <dgm:prSet/>
      <dgm:spPr/>
      <dgm:t>
        <a:bodyPr/>
        <a:lstStyle/>
        <a:p>
          <a:endParaRPr lang="en-US"/>
        </a:p>
      </dgm:t>
    </dgm:pt>
    <dgm:pt modelId="{6BF053C9-F963-48BC-A120-62F700088394}">
      <dgm:prSet/>
      <dgm:spPr/>
      <dgm:t>
        <a:bodyPr/>
        <a:lstStyle/>
        <a:p>
          <a:r>
            <a:rPr lang="es-EC" b="0" i="0" noProof="0" dirty="0" smtClean="0"/>
            <a:t>Verde-Señal:  Conexión a módulo de expansión.</a:t>
          </a:r>
          <a:endParaRPr lang="es-EC" b="0" i="0" noProof="0" dirty="0"/>
        </a:p>
      </dgm:t>
    </dgm:pt>
    <dgm:pt modelId="{CA297907-50E9-42F7-A005-A988B63DA578}" type="parTrans" cxnId="{129FE50E-3823-40E4-9FBA-9ABADA09B1B5}">
      <dgm:prSet/>
      <dgm:spPr/>
      <dgm:t>
        <a:bodyPr/>
        <a:lstStyle/>
        <a:p>
          <a:endParaRPr lang="en-US"/>
        </a:p>
      </dgm:t>
    </dgm:pt>
    <dgm:pt modelId="{AFC5CEA4-61C1-4C42-A349-B908EA350457}" type="sibTrans" cxnId="{129FE50E-3823-40E4-9FBA-9ABADA09B1B5}">
      <dgm:prSet/>
      <dgm:spPr/>
      <dgm:t>
        <a:bodyPr/>
        <a:lstStyle/>
        <a:p>
          <a:endParaRPr lang="en-US"/>
        </a:p>
      </dgm:t>
    </dgm:pt>
    <dgm:pt modelId="{39D2E95B-38DC-4EB7-ABDF-F34C9D1D41E7}">
      <dgm:prSet/>
      <dgm:spPr/>
      <dgm:t>
        <a:bodyPr/>
        <a:lstStyle/>
        <a:p>
          <a:r>
            <a:rPr lang="es-EC" i="0" noProof="0" smtClean="0"/>
            <a:t>Conexi</a:t>
          </a:r>
          <a:r>
            <a:rPr lang="es-EC" b="0" i="0" noProof="0" smtClean="0"/>
            <a:t>ó</a:t>
          </a:r>
          <a:r>
            <a:rPr lang="es-EC" i="0" noProof="0" smtClean="0"/>
            <a:t>n a fuente de 12Vdc.</a:t>
          </a:r>
          <a:endParaRPr lang="es-EC" i="0" noProof="0"/>
        </a:p>
      </dgm:t>
    </dgm:pt>
    <dgm:pt modelId="{A7FDBC24-0C3C-469A-B747-A7B94C75042A}" type="parTrans" cxnId="{B05F947A-9D25-4771-840D-56011C365CD0}">
      <dgm:prSet/>
      <dgm:spPr/>
      <dgm:t>
        <a:bodyPr/>
        <a:lstStyle/>
        <a:p>
          <a:endParaRPr lang="en-US"/>
        </a:p>
      </dgm:t>
    </dgm:pt>
    <dgm:pt modelId="{7B157B27-F2DE-46FB-925D-2D53A471C4B5}" type="sibTrans" cxnId="{B05F947A-9D25-4771-840D-56011C365CD0}">
      <dgm:prSet/>
      <dgm:spPr/>
      <dgm:t>
        <a:bodyPr/>
        <a:lstStyle/>
        <a:p>
          <a:endParaRPr lang="en-US"/>
        </a:p>
      </dgm:t>
    </dgm:pt>
    <dgm:pt modelId="{2A5A2E89-1AB5-4A82-ADE9-4A26FBCA71FF}" type="pres">
      <dgm:prSet presAssocID="{EB15D77D-C730-44A9-94EC-B09EFBD9C2C9}" presName="Name0" presStyleCnt="0">
        <dgm:presLayoutVars>
          <dgm:dir/>
          <dgm:animLvl val="lvl"/>
          <dgm:resizeHandles val="exact"/>
        </dgm:presLayoutVars>
      </dgm:prSet>
      <dgm:spPr/>
      <dgm:t>
        <a:bodyPr/>
        <a:lstStyle/>
        <a:p>
          <a:endParaRPr lang="en-US"/>
        </a:p>
      </dgm:t>
    </dgm:pt>
    <dgm:pt modelId="{3081A8DE-F864-4D2D-AECE-25064122EF46}" type="pres">
      <dgm:prSet presAssocID="{380D38C5-74CD-4E88-8F97-922DBB07C4F1}" presName="composite" presStyleCnt="0"/>
      <dgm:spPr/>
    </dgm:pt>
    <dgm:pt modelId="{088B708E-1CB9-47E5-AA54-D0DF3308B2E6}" type="pres">
      <dgm:prSet presAssocID="{380D38C5-74CD-4E88-8F97-922DBB07C4F1}" presName="parTx" presStyleLbl="alignNode1" presStyleIdx="0" presStyleCnt="3">
        <dgm:presLayoutVars>
          <dgm:chMax val="0"/>
          <dgm:chPref val="0"/>
          <dgm:bulletEnabled val="1"/>
        </dgm:presLayoutVars>
      </dgm:prSet>
      <dgm:spPr/>
      <dgm:t>
        <a:bodyPr/>
        <a:lstStyle/>
        <a:p>
          <a:endParaRPr lang="en-US"/>
        </a:p>
      </dgm:t>
    </dgm:pt>
    <dgm:pt modelId="{42F72FD5-B178-435D-A1A6-6CDBBFAB3EC9}" type="pres">
      <dgm:prSet presAssocID="{380D38C5-74CD-4E88-8F97-922DBB07C4F1}" presName="desTx" presStyleLbl="alignAccFollowNode1" presStyleIdx="0" presStyleCnt="3">
        <dgm:presLayoutVars>
          <dgm:bulletEnabled val="1"/>
        </dgm:presLayoutVars>
      </dgm:prSet>
      <dgm:spPr/>
      <dgm:t>
        <a:bodyPr/>
        <a:lstStyle/>
        <a:p>
          <a:endParaRPr lang="en-US"/>
        </a:p>
      </dgm:t>
    </dgm:pt>
    <dgm:pt modelId="{8ED11D01-DCBC-4413-A300-FB89CD871B36}" type="pres">
      <dgm:prSet presAssocID="{4D5C4FAB-A5C8-4A28-8261-2DD2ACDF9D67}" presName="space" presStyleCnt="0"/>
      <dgm:spPr/>
    </dgm:pt>
    <dgm:pt modelId="{61CA3FF1-5053-4E26-B398-C96188ECB1AA}" type="pres">
      <dgm:prSet presAssocID="{BC91B901-01E0-4573-B583-CDB03EC461C1}" presName="composite" presStyleCnt="0"/>
      <dgm:spPr/>
    </dgm:pt>
    <dgm:pt modelId="{2ADE7B1C-1F6D-4691-8310-B814BDD8158E}" type="pres">
      <dgm:prSet presAssocID="{BC91B901-01E0-4573-B583-CDB03EC461C1}" presName="parTx" presStyleLbl="alignNode1" presStyleIdx="1" presStyleCnt="3">
        <dgm:presLayoutVars>
          <dgm:chMax val="0"/>
          <dgm:chPref val="0"/>
          <dgm:bulletEnabled val="1"/>
        </dgm:presLayoutVars>
      </dgm:prSet>
      <dgm:spPr/>
      <dgm:t>
        <a:bodyPr/>
        <a:lstStyle/>
        <a:p>
          <a:endParaRPr lang="en-US"/>
        </a:p>
      </dgm:t>
    </dgm:pt>
    <dgm:pt modelId="{4A4BFC86-01BD-4B91-B85A-3506B6C3261C}" type="pres">
      <dgm:prSet presAssocID="{BC91B901-01E0-4573-B583-CDB03EC461C1}" presName="desTx" presStyleLbl="alignAccFollowNode1" presStyleIdx="1" presStyleCnt="3">
        <dgm:presLayoutVars>
          <dgm:bulletEnabled val="1"/>
        </dgm:presLayoutVars>
      </dgm:prSet>
      <dgm:spPr/>
      <dgm:t>
        <a:bodyPr/>
        <a:lstStyle/>
        <a:p>
          <a:endParaRPr lang="en-US"/>
        </a:p>
      </dgm:t>
    </dgm:pt>
    <dgm:pt modelId="{F69E1C3C-2780-4576-8FAC-04AFC80F0DF8}" type="pres">
      <dgm:prSet presAssocID="{ACD15628-FF9D-4847-8D2B-4370A2BF3D3A}" presName="space" presStyleCnt="0"/>
      <dgm:spPr/>
    </dgm:pt>
    <dgm:pt modelId="{F05F073C-E684-4AE9-B07D-D50A59D6239F}" type="pres">
      <dgm:prSet presAssocID="{4B4759B5-034D-487C-9C4F-3D33B298383B}" presName="composite" presStyleCnt="0"/>
      <dgm:spPr/>
    </dgm:pt>
    <dgm:pt modelId="{F34F2F26-25A7-404A-BB08-9B90F13503DD}" type="pres">
      <dgm:prSet presAssocID="{4B4759B5-034D-487C-9C4F-3D33B298383B}" presName="parTx" presStyleLbl="alignNode1" presStyleIdx="2" presStyleCnt="3">
        <dgm:presLayoutVars>
          <dgm:chMax val="0"/>
          <dgm:chPref val="0"/>
          <dgm:bulletEnabled val="1"/>
        </dgm:presLayoutVars>
      </dgm:prSet>
      <dgm:spPr/>
      <dgm:t>
        <a:bodyPr/>
        <a:lstStyle/>
        <a:p>
          <a:endParaRPr lang="en-US"/>
        </a:p>
      </dgm:t>
    </dgm:pt>
    <dgm:pt modelId="{31CEAAF3-066E-44C9-8A39-05BBFB56EABF}" type="pres">
      <dgm:prSet presAssocID="{4B4759B5-034D-487C-9C4F-3D33B298383B}" presName="desTx" presStyleLbl="alignAccFollowNode1" presStyleIdx="2" presStyleCnt="3">
        <dgm:presLayoutVars>
          <dgm:bulletEnabled val="1"/>
        </dgm:presLayoutVars>
      </dgm:prSet>
      <dgm:spPr/>
      <dgm:t>
        <a:bodyPr/>
        <a:lstStyle/>
        <a:p>
          <a:endParaRPr lang="en-US"/>
        </a:p>
      </dgm:t>
    </dgm:pt>
  </dgm:ptLst>
  <dgm:cxnLst>
    <dgm:cxn modelId="{7E61D15D-0773-40CD-99C5-6C445EC945EC}" srcId="{4B4759B5-034D-487C-9C4F-3D33B298383B}" destId="{ECE11D68-8121-4B15-B9F6-FA4F1F1B2AAF}" srcOrd="0" destOrd="0" parTransId="{DD7E1D1E-2034-44C3-949F-F09C9AFC9BB7}" sibTransId="{D3D646CB-AE99-4B03-8033-1765F3A68B97}"/>
    <dgm:cxn modelId="{EC1A06CE-6C2D-4A97-8F2B-440F057A19D5}" srcId="{380D38C5-74CD-4E88-8F97-922DBB07C4F1}" destId="{DF184AE7-BB1E-45A8-8C81-92C0B8540522}" srcOrd="1" destOrd="0" parTransId="{9E1E012E-F468-4E17-A81C-67649BFCA165}" sibTransId="{DF660CDF-45C5-4C0D-A230-26E76BF6F118}"/>
    <dgm:cxn modelId="{12D3B2CB-528E-48A8-9E9B-B49DFBCB68A6}" srcId="{380D38C5-74CD-4E88-8F97-922DBB07C4F1}" destId="{F982862C-B3DC-4F81-B0EE-836239CB0604}" srcOrd="2" destOrd="0" parTransId="{7FBB24C9-5C4D-430A-A7BF-3E00ACCBD5E7}" sibTransId="{5805F7C8-584D-41F9-B378-5157C1C418BB}"/>
    <dgm:cxn modelId="{129FE50E-3823-40E4-9FBA-9ABADA09B1B5}" srcId="{4B4759B5-034D-487C-9C4F-3D33B298383B}" destId="{6BF053C9-F963-48BC-A120-62F700088394}" srcOrd="3" destOrd="0" parTransId="{CA297907-50E9-42F7-A005-A988B63DA578}" sibTransId="{AFC5CEA4-61C1-4C42-A349-B908EA350457}"/>
    <dgm:cxn modelId="{D2785F5B-9CCC-4ED4-B80C-4DC4232488D4}" type="presOf" srcId="{39D2E95B-38DC-4EB7-ABDF-F34C9D1D41E7}" destId="{31CEAAF3-066E-44C9-8A39-05BBFB56EABF}" srcOrd="0" destOrd="1" presId="urn:microsoft.com/office/officeart/2005/8/layout/hList1"/>
    <dgm:cxn modelId="{C091D8EE-3BD1-4B3E-9302-215EC1F96073}" type="presOf" srcId="{665E0B27-6A8F-411C-A1E2-F3109D385094}" destId="{4A4BFC86-01BD-4B91-B85A-3506B6C3261C}" srcOrd="0" destOrd="0" presId="urn:microsoft.com/office/officeart/2005/8/layout/hList1"/>
    <dgm:cxn modelId="{36FD7A0A-91BF-4AE8-BBD5-0BF5552EEB74}" type="presOf" srcId="{628113B0-BF16-4447-95F7-AF274E40BAAE}" destId="{4A4BFC86-01BD-4B91-B85A-3506B6C3261C}" srcOrd="0" destOrd="3" presId="urn:microsoft.com/office/officeart/2005/8/layout/hList1"/>
    <dgm:cxn modelId="{719937E2-AF63-4745-ADB7-C5C2A00B0E24}" type="presOf" srcId="{7F2D95B7-91DD-4187-A1CE-20A93C1C9A5A}" destId="{4A4BFC86-01BD-4B91-B85A-3506B6C3261C}" srcOrd="0" destOrd="2" presId="urn:microsoft.com/office/officeart/2005/8/layout/hList1"/>
    <dgm:cxn modelId="{78ABB9D8-589D-40DC-A088-D3D79E20EAEC}" srcId="{BC91B901-01E0-4573-B583-CDB03EC461C1}" destId="{EA0EF055-5157-444E-A922-261A88344554}" srcOrd="1" destOrd="0" parTransId="{2BD5FF72-8406-4C96-8CE3-F41E8DF9D3EF}" sibTransId="{D9C9CF22-B802-413A-8267-47009D724911}"/>
    <dgm:cxn modelId="{C2122A65-5948-4635-BF21-E77B0D008395}" type="presOf" srcId="{F982862C-B3DC-4F81-B0EE-836239CB0604}" destId="{42F72FD5-B178-435D-A1A6-6CDBBFAB3EC9}" srcOrd="0" destOrd="2" presId="urn:microsoft.com/office/officeart/2005/8/layout/hList1"/>
    <dgm:cxn modelId="{5C074234-9D2D-4E69-A451-5A8DD46156B7}" type="presOf" srcId="{8CF9720C-CD0C-4F8D-9C4D-454E322B9B11}" destId="{31CEAAF3-066E-44C9-8A39-05BBFB56EABF}" srcOrd="0" destOrd="2" presId="urn:microsoft.com/office/officeart/2005/8/layout/hList1"/>
    <dgm:cxn modelId="{8EEC9F69-A972-47F5-87A1-DDBD3A4F4B2A}" type="presOf" srcId="{4B4759B5-034D-487C-9C4F-3D33B298383B}" destId="{F34F2F26-25A7-404A-BB08-9B90F13503DD}" srcOrd="0" destOrd="0" presId="urn:microsoft.com/office/officeart/2005/8/layout/hList1"/>
    <dgm:cxn modelId="{96EFEB6A-050F-4616-B31E-09A8B8F07D8D}" srcId="{EB15D77D-C730-44A9-94EC-B09EFBD9C2C9}" destId="{380D38C5-74CD-4E88-8F97-922DBB07C4F1}" srcOrd="0" destOrd="0" parTransId="{B5EFE9EE-D873-474B-82B7-BE0F48C6A214}" sibTransId="{4D5C4FAB-A5C8-4A28-8261-2DD2ACDF9D67}"/>
    <dgm:cxn modelId="{EABC64AB-0310-467D-A863-B84776677908}" srcId="{BC91B901-01E0-4573-B583-CDB03EC461C1}" destId="{628113B0-BF16-4447-95F7-AF274E40BAAE}" srcOrd="3" destOrd="0" parTransId="{8F309623-1111-44D2-8099-DCD95943CDE7}" sibTransId="{4EEE05DC-95A7-49A3-8C28-BA5A1293408A}"/>
    <dgm:cxn modelId="{58F2F742-D938-48D2-892E-E6AF29282339}" type="presOf" srcId="{EB15D77D-C730-44A9-94EC-B09EFBD9C2C9}" destId="{2A5A2E89-1AB5-4A82-ADE9-4A26FBCA71FF}" srcOrd="0" destOrd="0" presId="urn:microsoft.com/office/officeart/2005/8/layout/hList1"/>
    <dgm:cxn modelId="{3418181F-78E9-41F5-832B-9A39C77BFEED}" srcId="{BC91B901-01E0-4573-B583-CDB03EC461C1}" destId="{7F2D95B7-91DD-4187-A1CE-20A93C1C9A5A}" srcOrd="2" destOrd="0" parTransId="{7F45F225-1D9C-4556-947A-D1F8E24CF8FA}" sibTransId="{CE50D787-7A1E-4AEB-8154-82CE7FFA951A}"/>
    <dgm:cxn modelId="{B09CD9DB-1A0E-4396-9D4B-ECBB8B64B443}" srcId="{380D38C5-74CD-4E88-8F97-922DBB07C4F1}" destId="{6912F5BC-C47F-4318-ACB1-1B87B62518EC}" srcOrd="3" destOrd="0" parTransId="{4DA3AE1D-5B8A-4378-A51B-D126ECB2524A}" sibTransId="{69947FF2-8CDF-44BD-961B-3D0CC61889E3}"/>
    <dgm:cxn modelId="{B05F947A-9D25-4771-840D-56011C365CD0}" srcId="{4B4759B5-034D-487C-9C4F-3D33B298383B}" destId="{39D2E95B-38DC-4EB7-ABDF-F34C9D1D41E7}" srcOrd="1" destOrd="0" parTransId="{A7FDBC24-0C3C-469A-B747-A7B94C75042A}" sibTransId="{7B157B27-F2DE-46FB-925D-2D53A471C4B5}"/>
    <dgm:cxn modelId="{DE2A6EBB-B201-4402-812A-858D6D5542AE}" srcId="{BC91B901-01E0-4573-B583-CDB03EC461C1}" destId="{665E0B27-6A8F-411C-A1E2-F3109D385094}" srcOrd="0" destOrd="0" parTransId="{E7652C62-C8D2-4AC0-BD17-9710E48EF803}" sibTransId="{CCF8391D-BC4C-4A83-A941-967248416943}"/>
    <dgm:cxn modelId="{21BEC6F1-27EC-4210-956D-ABC6E517BF26}" type="presOf" srcId="{BC91B901-01E0-4573-B583-CDB03EC461C1}" destId="{2ADE7B1C-1F6D-4691-8310-B814BDD8158E}" srcOrd="0" destOrd="0" presId="urn:microsoft.com/office/officeart/2005/8/layout/hList1"/>
    <dgm:cxn modelId="{F0B0B1B5-3D6D-4A63-825F-791F1005B346}" srcId="{EB15D77D-C730-44A9-94EC-B09EFBD9C2C9}" destId="{4B4759B5-034D-487C-9C4F-3D33B298383B}" srcOrd="2" destOrd="0" parTransId="{5808A112-4D4B-483A-AED4-C72816BD3537}" sibTransId="{96F54D4C-35F0-4076-8A3D-10B3FD312435}"/>
    <dgm:cxn modelId="{7F7D6BCC-06D7-498E-9DE7-C7B7F61028DF}" type="presOf" srcId="{459D01D9-B91C-43D3-AC6A-2F3C0D90F1C8}" destId="{42F72FD5-B178-435D-A1A6-6CDBBFAB3EC9}" srcOrd="0" destOrd="0" presId="urn:microsoft.com/office/officeart/2005/8/layout/hList1"/>
    <dgm:cxn modelId="{3C1E8660-CF46-4FC3-AF92-A96F8AF8673A}" srcId="{4B4759B5-034D-487C-9C4F-3D33B298383B}" destId="{8CF9720C-CD0C-4F8D-9C4D-454E322B9B11}" srcOrd="2" destOrd="0" parTransId="{F347AC48-25D9-40CD-A574-C1EE99DE2EFB}" sibTransId="{2ECA8FBA-64A8-4A7D-9A1B-2418F184CD38}"/>
    <dgm:cxn modelId="{9890A4FA-236E-4B99-B33C-7BE82C257AF0}" srcId="{EB15D77D-C730-44A9-94EC-B09EFBD9C2C9}" destId="{BC91B901-01E0-4573-B583-CDB03EC461C1}" srcOrd="1" destOrd="0" parTransId="{E64A1212-538A-4434-90E1-95BD89A33934}" sibTransId="{ACD15628-FF9D-4847-8D2B-4370A2BF3D3A}"/>
    <dgm:cxn modelId="{B6B6A567-FC2A-4857-91BA-342DD00FC70C}" type="presOf" srcId="{6BF053C9-F963-48BC-A120-62F700088394}" destId="{31CEAAF3-066E-44C9-8A39-05BBFB56EABF}" srcOrd="0" destOrd="3" presId="urn:microsoft.com/office/officeart/2005/8/layout/hList1"/>
    <dgm:cxn modelId="{E268BF36-273D-44A3-9F2A-4425C66BA686}" srcId="{380D38C5-74CD-4E88-8F97-922DBB07C4F1}" destId="{459D01D9-B91C-43D3-AC6A-2F3C0D90F1C8}" srcOrd="0" destOrd="0" parTransId="{BC0A1A7A-B069-46E1-A6B5-08EE131D41F7}" sibTransId="{1C44F59A-301E-4D9B-B519-4676F2FEEF97}"/>
    <dgm:cxn modelId="{C1FA2E8F-3DD1-471E-A9D3-54F2EE8BC73C}" type="presOf" srcId="{6912F5BC-C47F-4318-ACB1-1B87B62518EC}" destId="{42F72FD5-B178-435D-A1A6-6CDBBFAB3EC9}" srcOrd="0" destOrd="3" presId="urn:microsoft.com/office/officeart/2005/8/layout/hList1"/>
    <dgm:cxn modelId="{399DD87B-9797-45F2-A5BF-2442D791BCA8}" type="presOf" srcId="{EA0EF055-5157-444E-A922-261A88344554}" destId="{4A4BFC86-01BD-4B91-B85A-3506B6C3261C}" srcOrd="0" destOrd="1" presId="urn:microsoft.com/office/officeart/2005/8/layout/hList1"/>
    <dgm:cxn modelId="{73F91117-37DA-4CE1-A8AD-404832876024}" type="presOf" srcId="{380D38C5-74CD-4E88-8F97-922DBB07C4F1}" destId="{088B708E-1CB9-47E5-AA54-D0DF3308B2E6}" srcOrd="0" destOrd="0" presId="urn:microsoft.com/office/officeart/2005/8/layout/hList1"/>
    <dgm:cxn modelId="{A856277E-A3C3-43C7-AE85-2415E8102489}" type="presOf" srcId="{ECE11D68-8121-4B15-B9F6-FA4F1F1B2AAF}" destId="{31CEAAF3-066E-44C9-8A39-05BBFB56EABF}" srcOrd="0" destOrd="0" presId="urn:microsoft.com/office/officeart/2005/8/layout/hList1"/>
    <dgm:cxn modelId="{02AB4D87-86C5-4526-BC6E-866EA8A962AE}" type="presOf" srcId="{DF184AE7-BB1E-45A8-8C81-92C0B8540522}" destId="{42F72FD5-B178-435D-A1A6-6CDBBFAB3EC9}" srcOrd="0" destOrd="1" presId="urn:microsoft.com/office/officeart/2005/8/layout/hList1"/>
    <dgm:cxn modelId="{A11D0E95-9F91-4476-98BF-9E2700BCA150}" type="presParOf" srcId="{2A5A2E89-1AB5-4A82-ADE9-4A26FBCA71FF}" destId="{3081A8DE-F864-4D2D-AECE-25064122EF46}" srcOrd="0" destOrd="0" presId="urn:microsoft.com/office/officeart/2005/8/layout/hList1"/>
    <dgm:cxn modelId="{F8221E6D-03A3-4C78-944C-027132DE6669}" type="presParOf" srcId="{3081A8DE-F864-4D2D-AECE-25064122EF46}" destId="{088B708E-1CB9-47E5-AA54-D0DF3308B2E6}" srcOrd="0" destOrd="0" presId="urn:microsoft.com/office/officeart/2005/8/layout/hList1"/>
    <dgm:cxn modelId="{5FF8C989-B43B-4C2B-ADC0-AC1660BC5ACB}" type="presParOf" srcId="{3081A8DE-F864-4D2D-AECE-25064122EF46}" destId="{42F72FD5-B178-435D-A1A6-6CDBBFAB3EC9}" srcOrd="1" destOrd="0" presId="urn:microsoft.com/office/officeart/2005/8/layout/hList1"/>
    <dgm:cxn modelId="{6080E121-7191-4D8F-9419-26A582469503}" type="presParOf" srcId="{2A5A2E89-1AB5-4A82-ADE9-4A26FBCA71FF}" destId="{8ED11D01-DCBC-4413-A300-FB89CD871B36}" srcOrd="1" destOrd="0" presId="urn:microsoft.com/office/officeart/2005/8/layout/hList1"/>
    <dgm:cxn modelId="{907AA135-5061-4CBF-BAC0-950387CE997A}" type="presParOf" srcId="{2A5A2E89-1AB5-4A82-ADE9-4A26FBCA71FF}" destId="{61CA3FF1-5053-4E26-B398-C96188ECB1AA}" srcOrd="2" destOrd="0" presId="urn:microsoft.com/office/officeart/2005/8/layout/hList1"/>
    <dgm:cxn modelId="{195B43BF-2A69-4EB6-B781-A30E7B6DEA54}" type="presParOf" srcId="{61CA3FF1-5053-4E26-B398-C96188ECB1AA}" destId="{2ADE7B1C-1F6D-4691-8310-B814BDD8158E}" srcOrd="0" destOrd="0" presId="urn:microsoft.com/office/officeart/2005/8/layout/hList1"/>
    <dgm:cxn modelId="{2AB461F7-AB63-45CF-9F63-D143B3E23D1B}" type="presParOf" srcId="{61CA3FF1-5053-4E26-B398-C96188ECB1AA}" destId="{4A4BFC86-01BD-4B91-B85A-3506B6C3261C}" srcOrd="1" destOrd="0" presId="urn:microsoft.com/office/officeart/2005/8/layout/hList1"/>
    <dgm:cxn modelId="{823A5F3C-A13D-467C-9C1D-80FAD13225E9}" type="presParOf" srcId="{2A5A2E89-1AB5-4A82-ADE9-4A26FBCA71FF}" destId="{F69E1C3C-2780-4576-8FAC-04AFC80F0DF8}" srcOrd="3" destOrd="0" presId="urn:microsoft.com/office/officeart/2005/8/layout/hList1"/>
    <dgm:cxn modelId="{170DC059-8B3B-45FF-BBD4-C3DD608EC1A5}" type="presParOf" srcId="{2A5A2E89-1AB5-4A82-ADE9-4A26FBCA71FF}" destId="{F05F073C-E684-4AE9-B07D-D50A59D6239F}" srcOrd="4" destOrd="0" presId="urn:microsoft.com/office/officeart/2005/8/layout/hList1"/>
    <dgm:cxn modelId="{CFC87811-EACD-4065-BF0A-925137A50D5F}" type="presParOf" srcId="{F05F073C-E684-4AE9-B07D-D50A59D6239F}" destId="{F34F2F26-25A7-404A-BB08-9B90F13503DD}" srcOrd="0" destOrd="0" presId="urn:microsoft.com/office/officeart/2005/8/layout/hList1"/>
    <dgm:cxn modelId="{EE32A6CC-61AE-4D64-A21C-8520844D4F6A}" type="presParOf" srcId="{F05F073C-E684-4AE9-B07D-D50A59D6239F}" destId="{31CEAAF3-066E-44C9-8A39-05BBFB56EABF}"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5D77D-C730-44A9-94EC-B09EFBD9C2C9}"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380D38C5-74CD-4E88-8F97-922DBB07C4F1}">
      <dgm:prSet phldrT="[Texto]"/>
      <dgm:spPr/>
      <dgm:t>
        <a:bodyPr/>
        <a:lstStyle/>
        <a:p>
          <a:pPr algn="ctr"/>
          <a:r>
            <a:rPr lang="es-EC" i="1" dirty="0"/>
            <a:t>Señal de Salida de </a:t>
          </a:r>
          <a:r>
            <a:rPr lang="es-EC" i="1" dirty="0" err="1"/>
            <a:t>potenciometro</a:t>
          </a:r>
          <a:r>
            <a:rPr lang="es-EC" i="1" dirty="0"/>
            <a:t> lineal</a:t>
          </a:r>
          <a:endParaRPr lang="en-US" dirty="0"/>
        </a:p>
      </dgm:t>
    </dgm:pt>
    <dgm:pt modelId="{B5EFE9EE-D873-474B-82B7-BE0F48C6A214}" type="parTrans" cxnId="{96EFEB6A-050F-4616-B31E-09A8B8F07D8D}">
      <dgm:prSet/>
      <dgm:spPr/>
      <dgm:t>
        <a:bodyPr/>
        <a:lstStyle/>
        <a:p>
          <a:pPr algn="ctr"/>
          <a:endParaRPr lang="en-US"/>
        </a:p>
      </dgm:t>
    </dgm:pt>
    <dgm:pt modelId="{4D5C4FAB-A5C8-4A28-8261-2DD2ACDF9D67}" type="sibTrans" cxnId="{96EFEB6A-050F-4616-B31E-09A8B8F07D8D}">
      <dgm:prSet/>
      <dgm:spPr/>
      <dgm:t>
        <a:bodyPr/>
        <a:lstStyle/>
        <a:p>
          <a:pPr algn="ctr"/>
          <a:endParaRPr lang="en-US"/>
        </a:p>
      </dgm:t>
    </dgm:pt>
    <dgm:pt modelId="{459D01D9-B91C-43D3-AC6A-2F3C0D90F1C8}">
      <dgm:prSet/>
      <dgm:spPr/>
      <dgm:t>
        <a:bodyPr/>
        <a:lstStyle/>
        <a:p>
          <a:pPr algn="ctr"/>
          <a:r>
            <a:rPr lang="de-DE" dirty="0"/>
            <a:t>Cafe: Excitación positiva</a:t>
          </a:r>
          <a:endParaRPr lang="en-US" dirty="0"/>
        </a:p>
      </dgm:t>
    </dgm:pt>
    <dgm:pt modelId="{BC0A1A7A-B069-46E1-A6B5-08EE131D41F7}" type="parTrans" cxnId="{E268BF36-273D-44A3-9F2A-4425C66BA686}">
      <dgm:prSet/>
      <dgm:spPr/>
      <dgm:t>
        <a:bodyPr/>
        <a:lstStyle/>
        <a:p>
          <a:pPr algn="ctr"/>
          <a:endParaRPr lang="en-US"/>
        </a:p>
      </dgm:t>
    </dgm:pt>
    <dgm:pt modelId="{1C44F59A-301E-4D9B-B519-4676F2FEEF97}" type="sibTrans" cxnId="{E268BF36-273D-44A3-9F2A-4425C66BA686}">
      <dgm:prSet/>
      <dgm:spPr/>
      <dgm:t>
        <a:bodyPr/>
        <a:lstStyle/>
        <a:p>
          <a:pPr algn="ctr"/>
          <a:endParaRPr lang="en-US"/>
        </a:p>
      </dgm:t>
    </dgm:pt>
    <dgm:pt modelId="{DF184AE7-BB1E-45A8-8C81-92C0B8540522}">
      <dgm:prSet/>
      <dgm:spPr/>
      <dgm:t>
        <a:bodyPr/>
        <a:lstStyle/>
        <a:p>
          <a:pPr algn="ctr"/>
          <a:r>
            <a:rPr lang="es-EC" dirty="0"/>
            <a:t>Tomate: Excitación negativa</a:t>
          </a:r>
          <a:endParaRPr lang="en-US" dirty="0"/>
        </a:p>
      </dgm:t>
    </dgm:pt>
    <dgm:pt modelId="{9E1E012E-F468-4E17-A81C-67649BFCA165}" type="parTrans" cxnId="{EC1A06CE-6C2D-4A97-8F2B-440F057A19D5}">
      <dgm:prSet/>
      <dgm:spPr/>
      <dgm:t>
        <a:bodyPr/>
        <a:lstStyle/>
        <a:p>
          <a:pPr algn="ctr"/>
          <a:endParaRPr lang="en-US"/>
        </a:p>
      </dgm:t>
    </dgm:pt>
    <dgm:pt modelId="{DF660CDF-45C5-4C0D-A230-26E76BF6F118}" type="sibTrans" cxnId="{EC1A06CE-6C2D-4A97-8F2B-440F057A19D5}">
      <dgm:prSet/>
      <dgm:spPr/>
      <dgm:t>
        <a:bodyPr/>
        <a:lstStyle/>
        <a:p>
          <a:pPr algn="ctr"/>
          <a:endParaRPr lang="en-US"/>
        </a:p>
      </dgm:t>
    </dgm:pt>
    <dgm:pt modelId="{F982862C-B3DC-4F81-B0EE-836239CB0604}">
      <dgm:prSet/>
      <dgm:spPr/>
      <dgm:t>
        <a:bodyPr/>
        <a:lstStyle/>
        <a:p>
          <a:pPr algn="ctr"/>
          <a:r>
            <a:rPr lang="es-EC" dirty="0"/>
            <a:t>Rojo: Señal del sensor</a:t>
          </a:r>
          <a:endParaRPr lang="en-US" dirty="0"/>
        </a:p>
      </dgm:t>
    </dgm:pt>
    <dgm:pt modelId="{7FBB24C9-5C4D-430A-A7BF-3E00ACCBD5E7}" type="parTrans" cxnId="{12D3B2CB-528E-48A8-9E9B-B49DFBCB68A6}">
      <dgm:prSet/>
      <dgm:spPr/>
      <dgm:t>
        <a:bodyPr/>
        <a:lstStyle/>
        <a:p>
          <a:pPr algn="ctr"/>
          <a:endParaRPr lang="en-US"/>
        </a:p>
      </dgm:t>
    </dgm:pt>
    <dgm:pt modelId="{5805F7C8-584D-41F9-B378-5157C1C418BB}" type="sibTrans" cxnId="{12D3B2CB-528E-48A8-9E9B-B49DFBCB68A6}">
      <dgm:prSet/>
      <dgm:spPr/>
      <dgm:t>
        <a:bodyPr/>
        <a:lstStyle/>
        <a:p>
          <a:pPr algn="ctr"/>
          <a:endParaRPr lang="en-US"/>
        </a:p>
      </dgm:t>
    </dgm:pt>
    <dgm:pt modelId="{BC91B901-01E0-4573-B583-CDB03EC461C1}">
      <dgm:prSet/>
      <dgm:spPr/>
      <dgm:t>
        <a:bodyPr/>
        <a:lstStyle/>
        <a:p>
          <a:pPr algn="ctr"/>
          <a:r>
            <a:rPr lang="en-US" i="1" dirty="0" err="1"/>
            <a:t>Fuente</a:t>
          </a:r>
          <a:r>
            <a:rPr lang="en-US" i="1" dirty="0"/>
            <a:t> de </a:t>
          </a:r>
          <a:r>
            <a:rPr lang="en-US" i="1" dirty="0" err="1"/>
            <a:t>poder</a:t>
          </a:r>
          <a:endParaRPr lang="en-US" i="1" dirty="0"/>
        </a:p>
      </dgm:t>
    </dgm:pt>
    <dgm:pt modelId="{E64A1212-538A-4434-90E1-95BD89A33934}" type="parTrans" cxnId="{9890A4FA-236E-4B99-B33C-7BE82C257AF0}">
      <dgm:prSet/>
      <dgm:spPr/>
      <dgm:t>
        <a:bodyPr/>
        <a:lstStyle/>
        <a:p>
          <a:pPr algn="ctr"/>
          <a:endParaRPr lang="en-US"/>
        </a:p>
      </dgm:t>
    </dgm:pt>
    <dgm:pt modelId="{ACD15628-FF9D-4847-8D2B-4370A2BF3D3A}" type="sibTrans" cxnId="{9890A4FA-236E-4B99-B33C-7BE82C257AF0}">
      <dgm:prSet/>
      <dgm:spPr/>
      <dgm:t>
        <a:bodyPr/>
        <a:lstStyle/>
        <a:p>
          <a:pPr algn="ctr"/>
          <a:endParaRPr lang="en-US"/>
        </a:p>
      </dgm:t>
    </dgm:pt>
    <dgm:pt modelId="{EA0EF055-5157-444E-A922-261A88344554}">
      <dgm:prSet/>
      <dgm:spPr/>
      <dgm:t>
        <a:bodyPr/>
        <a:lstStyle/>
        <a:p>
          <a:pPr algn="ctr"/>
          <a:r>
            <a:rPr lang="en-US" i="0" dirty="0"/>
            <a:t>Negro: </a:t>
          </a:r>
          <a:r>
            <a:rPr lang="en-US" i="0" dirty="0" err="1"/>
            <a:t>Positivo</a:t>
          </a:r>
          <a:endParaRPr lang="en-US" i="0" dirty="0"/>
        </a:p>
      </dgm:t>
    </dgm:pt>
    <dgm:pt modelId="{2BD5FF72-8406-4C96-8CE3-F41E8DF9D3EF}" type="parTrans" cxnId="{78ABB9D8-589D-40DC-A088-D3D79E20EAEC}">
      <dgm:prSet/>
      <dgm:spPr/>
      <dgm:t>
        <a:bodyPr/>
        <a:lstStyle/>
        <a:p>
          <a:pPr algn="ctr"/>
          <a:endParaRPr lang="en-US"/>
        </a:p>
      </dgm:t>
    </dgm:pt>
    <dgm:pt modelId="{D9C9CF22-B802-413A-8267-47009D724911}" type="sibTrans" cxnId="{78ABB9D8-589D-40DC-A088-D3D79E20EAEC}">
      <dgm:prSet/>
      <dgm:spPr/>
      <dgm:t>
        <a:bodyPr/>
        <a:lstStyle/>
        <a:p>
          <a:pPr algn="ctr"/>
          <a:endParaRPr lang="en-US"/>
        </a:p>
      </dgm:t>
    </dgm:pt>
    <dgm:pt modelId="{7F2D95B7-91DD-4187-A1CE-20A93C1C9A5A}">
      <dgm:prSet/>
      <dgm:spPr/>
      <dgm:t>
        <a:bodyPr/>
        <a:lstStyle/>
        <a:p>
          <a:pPr algn="ctr"/>
          <a:r>
            <a:rPr lang="en-US" i="0" dirty="0"/>
            <a:t>PLC</a:t>
          </a:r>
        </a:p>
      </dgm:t>
    </dgm:pt>
    <dgm:pt modelId="{7F45F225-1D9C-4556-947A-D1F8E24CF8FA}" type="parTrans" cxnId="{3418181F-78E9-41F5-832B-9A39C77BFEED}">
      <dgm:prSet/>
      <dgm:spPr/>
      <dgm:t>
        <a:bodyPr/>
        <a:lstStyle/>
        <a:p>
          <a:pPr algn="ctr"/>
          <a:endParaRPr lang="en-US"/>
        </a:p>
      </dgm:t>
    </dgm:pt>
    <dgm:pt modelId="{CE50D787-7A1E-4AEB-8154-82CE7FFA951A}" type="sibTrans" cxnId="{3418181F-78E9-41F5-832B-9A39C77BFEED}">
      <dgm:prSet/>
      <dgm:spPr/>
      <dgm:t>
        <a:bodyPr/>
        <a:lstStyle/>
        <a:p>
          <a:pPr algn="ctr"/>
          <a:endParaRPr lang="en-US"/>
        </a:p>
      </dgm:t>
    </dgm:pt>
    <dgm:pt modelId="{A7DEB680-59A2-4BB8-934D-CBCFAA42E2FE}">
      <dgm:prSet/>
      <dgm:spPr/>
      <dgm:t>
        <a:bodyPr/>
        <a:lstStyle/>
        <a:p>
          <a:pPr algn="ctr"/>
          <a:r>
            <a:rPr lang="en-US" i="0" dirty="0" err="1"/>
            <a:t>Rojo</a:t>
          </a:r>
          <a:r>
            <a:rPr lang="en-US" i="0" dirty="0"/>
            <a:t>: </a:t>
          </a:r>
          <a:r>
            <a:rPr lang="en-US" i="0" dirty="0" err="1"/>
            <a:t>Senal</a:t>
          </a:r>
          <a:r>
            <a:rPr lang="en-US" i="0" dirty="0"/>
            <a:t> del sensor </a:t>
          </a:r>
        </a:p>
      </dgm:t>
    </dgm:pt>
    <dgm:pt modelId="{1798D968-EF3D-4197-9831-33DB2BE4A3D7}" type="parTrans" cxnId="{C4F094B9-38C2-4DCF-B313-FDCEFF03489A}">
      <dgm:prSet/>
      <dgm:spPr/>
      <dgm:t>
        <a:bodyPr/>
        <a:lstStyle/>
        <a:p>
          <a:pPr algn="ctr"/>
          <a:endParaRPr lang="en-US"/>
        </a:p>
      </dgm:t>
    </dgm:pt>
    <dgm:pt modelId="{3EF676F8-C194-438A-B2F0-E53405328964}" type="sibTrans" cxnId="{C4F094B9-38C2-4DCF-B313-FDCEFF03489A}">
      <dgm:prSet/>
      <dgm:spPr/>
      <dgm:t>
        <a:bodyPr/>
        <a:lstStyle/>
        <a:p>
          <a:pPr algn="ctr"/>
          <a:endParaRPr lang="en-US"/>
        </a:p>
      </dgm:t>
    </dgm:pt>
    <dgm:pt modelId="{514D7A0F-5064-4435-9A02-FBAFE842B48E}">
      <dgm:prSet/>
      <dgm:spPr/>
      <dgm:t>
        <a:bodyPr/>
        <a:lstStyle/>
        <a:p>
          <a:pPr algn="ctr"/>
          <a:r>
            <a:rPr lang="en-US" i="0" dirty="0"/>
            <a:t>Verde: </a:t>
          </a:r>
          <a:r>
            <a:rPr lang="en-US" i="0" dirty="0" err="1"/>
            <a:t>Negativo</a:t>
          </a:r>
          <a:endParaRPr lang="en-US" i="0" dirty="0"/>
        </a:p>
      </dgm:t>
    </dgm:pt>
    <dgm:pt modelId="{9FC54FD2-C774-4E37-BF7F-6ACABAD19DBA}" type="parTrans" cxnId="{61071A98-7243-404E-8EF4-2DC0C7394D55}">
      <dgm:prSet/>
      <dgm:spPr/>
      <dgm:t>
        <a:bodyPr/>
        <a:lstStyle/>
        <a:p>
          <a:pPr algn="ctr"/>
          <a:endParaRPr lang="en-US"/>
        </a:p>
      </dgm:t>
    </dgm:pt>
    <dgm:pt modelId="{934D6B77-B2F6-4332-B96B-B12A5D1EEB0C}" type="sibTrans" cxnId="{61071A98-7243-404E-8EF4-2DC0C7394D55}">
      <dgm:prSet/>
      <dgm:spPr/>
      <dgm:t>
        <a:bodyPr/>
        <a:lstStyle/>
        <a:p>
          <a:pPr algn="ctr"/>
          <a:endParaRPr lang="en-US"/>
        </a:p>
      </dgm:t>
    </dgm:pt>
    <dgm:pt modelId="{2A5A2E89-1AB5-4A82-ADE9-4A26FBCA71FF}" type="pres">
      <dgm:prSet presAssocID="{EB15D77D-C730-44A9-94EC-B09EFBD9C2C9}" presName="Name0" presStyleCnt="0">
        <dgm:presLayoutVars>
          <dgm:dir/>
          <dgm:animLvl val="lvl"/>
          <dgm:resizeHandles val="exact"/>
        </dgm:presLayoutVars>
      </dgm:prSet>
      <dgm:spPr/>
      <dgm:t>
        <a:bodyPr/>
        <a:lstStyle/>
        <a:p>
          <a:endParaRPr lang="en-US"/>
        </a:p>
      </dgm:t>
    </dgm:pt>
    <dgm:pt modelId="{3081A8DE-F864-4D2D-AECE-25064122EF46}" type="pres">
      <dgm:prSet presAssocID="{380D38C5-74CD-4E88-8F97-922DBB07C4F1}" presName="composite" presStyleCnt="0"/>
      <dgm:spPr/>
    </dgm:pt>
    <dgm:pt modelId="{088B708E-1CB9-47E5-AA54-D0DF3308B2E6}" type="pres">
      <dgm:prSet presAssocID="{380D38C5-74CD-4E88-8F97-922DBB07C4F1}" presName="parTx" presStyleLbl="alignNode1" presStyleIdx="0" presStyleCnt="3">
        <dgm:presLayoutVars>
          <dgm:chMax val="0"/>
          <dgm:chPref val="0"/>
          <dgm:bulletEnabled val="1"/>
        </dgm:presLayoutVars>
      </dgm:prSet>
      <dgm:spPr/>
      <dgm:t>
        <a:bodyPr/>
        <a:lstStyle/>
        <a:p>
          <a:endParaRPr lang="en-US"/>
        </a:p>
      </dgm:t>
    </dgm:pt>
    <dgm:pt modelId="{42F72FD5-B178-435D-A1A6-6CDBBFAB3EC9}" type="pres">
      <dgm:prSet presAssocID="{380D38C5-74CD-4E88-8F97-922DBB07C4F1}" presName="desTx" presStyleLbl="alignAccFollowNode1" presStyleIdx="0" presStyleCnt="3">
        <dgm:presLayoutVars>
          <dgm:bulletEnabled val="1"/>
        </dgm:presLayoutVars>
      </dgm:prSet>
      <dgm:spPr/>
      <dgm:t>
        <a:bodyPr/>
        <a:lstStyle/>
        <a:p>
          <a:endParaRPr lang="en-US"/>
        </a:p>
      </dgm:t>
    </dgm:pt>
    <dgm:pt modelId="{8ED11D01-DCBC-4413-A300-FB89CD871B36}" type="pres">
      <dgm:prSet presAssocID="{4D5C4FAB-A5C8-4A28-8261-2DD2ACDF9D67}" presName="space" presStyleCnt="0"/>
      <dgm:spPr/>
    </dgm:pt>
    <dgm:pt modelId="{61CA3FF1-5053-4E26-B398-C96188ECB1AA}" type="pres">
      <dgm:prSet presAssocID="{BC91B901-01E0-4573-B583-CDB03EC461C1}" presName="composite" presStyleCnt="0"/>
      <dgm:spPr/>
    </dgm:pt>
    <dgm:pt modelId="{2ADE7B1C-1F6D-4691-8310-B814BDD8158E}" type="pres">
      <dgm:prSet presAssocID="{BC91B901-01E0-4573-B583-CDB03EC461C1}" presName="parTx" presStyleLbl="alignNode1" presStyleIdx="1" presStyleCnt="3">
        <dgm:presLayoutVars>
          <dgm:chMax val="0"/>
          <dgm:chPref val="0"/>
          <dgm:bulletEnabled val="1"/>
        </dgm:presLayoutVars>
      </dgm:prSet>
      <dgm:spPr/>
      <dgm:t>
        <a:bodyPr/>
        <a:lstStyle/>
        <a:p>
          <a:endParaRPr lang="en-US"/>
        </a:p>
      </dgm:t>
    </dgm:pt>
    <dgm:pt modelId="{4A4BFC86-01BD-4B91-B85A-3506B6C3261C}" type="pres">
      <dgm:prSet presAssocID="{BC91B901-01E0-4573-B583-CDB03EC461C1}" presName="desTx" presStyleLbl="alignAccFollowNode1" presStyleIdx="1" presStyleCnt="3">
        <dgm:presLayoutVars>
          <dgm:bulletEnabled val="1"/>
        </dgm:presLayoutVars>
      </dgm:prSet>
      <dgm:spPr/>
      <dgm:t>
        <a:bodyPr/>
        <a:lstStyle/>
        <a:p>
          <a:endParaRPr lang="en-US"/>
        </a:p>
      </dgm:t>
    </dgm:pt>
    <dgm:pt modelId="{F69E1C3C-2780-4576-8FAC-04AFC80F0DF8}" type="pres">
      <dgm:prSet presAssocID="{ACD15628-FF9D-4847-8D2B-4370A2BF3D3A}" presName="space" presStyleCnt="0"/>
      <dgm:spPr/>
    </dgm:pt>
    <dgm:pt modelId="{FB818443-4B0E-4415-91C8-1E8804DD79C2}" type="pres">
      <dgm:prSet presAssocID="{7F2D95B7-91DD-4187-A1CE-20A93C1C9A5A}" presName="composite" presStyleCnt="0"/>
      <dgm:spPr/>
    </dgm:pt>
    <dgm:pt modelId="{46183452-1688-45FA-B62D-45C3FBA7DD6D}" type="pres">
      <dgm:prSet presAssocID="{7F2D95B7-91DD-4187-A1CE-20A93C1C9A5A}" presName="parTx" presStyleLbl="alignNode1" presStyleIdx="2" presStyleCnt="3">
        <dgm:presLayoutVars>
          <dgm:chMax val="0"/>
          <dgm:chPref val="0"/>
          <dgm:bulletEnabled val="1"/>
        </dgm:presLayoutVars>
      </dgm:prSet>
      <dgm:spPr/>
      <dgm:t>
        <a:bodyPr/>
        <a:lstStyle/>
        <a:p>
          <a:endParaRPr lang="en-US"/>
        </a:p>
      </dgm:t>
    </dgm:pt>
    <dgm:pt modelId="{00CCA257-6B95-4238-BAF3-AE7DAC6BF80B}" type="pres">
      <dgm:prSet presAssocID="{7F2D95B7-91DD-4187-A1CE-20A93C1C9A5A}" presName="desTx" presStyleLbl="alignAccFollowNode1" presStyleIdx="2" presStyleCnt="3">
        <dgm:presLayoutVars>
          <dgm:bulletEnabled val="1"/>
        </dgm:presLayoutVars>
      </dgm:prSet>
      <dgm:spPr/>
      <dgm:t>
        <a:bodyPr/>
        <a:lstStyle/>
        <a:p>
          <a:endParaRPr lang="en-US"/>
        </a:p>
      </dgm:t>
    </dgm:pt>
  </dgm:ptLst>
  <dgm:cxnLst>
    <dgm:cxn modelId="{EC1A06CE-6C2D-4A97-8F2B-440F057A19D5}" srcId="{380D38C5-74CD-4E88-8F97-922DBB07C4F1}" destId="{DF184AE7-BB1E-45A8-8C81-92C0B8540522}" srcOrd="1" destOrd="0" parTransId="{9E1E012E-F468-4E17-A81C-67649BFCA165}" sibTransId="{DF660CDF-45C5-4C0D-A230-26E76BF6F118}"/>
    <dgm:cxn modelId="{12D3B2CB-528E-48A8-9E9B-B49DFBCB68A6}" srcId="{380D38C5-74CD-4E88-8F97-922DBB07C4F1}" destId="{F982862C-B3DC-4F81-B0EE-836239CB0604}" srcOrd="2" destOrd="0" parTransId="{7FBB24C9-5C4D-430A-A7BF-3E00ACCBD5E7}" sibTransId="{5805F7C8-584D-41F9-B378-5157C1C418BB}"/>
    <dgm:cxn modelId="{447A04A8-48DB-479E-A1A9-565A5A3B6908}" type="presOf" srcId="{514D7A0F-5064-4435-9A02-FBAFE842B48E}" destId="{4A4BFC86-01BD-4B91-B85A-3506B6C3261C}" srcOrd="0" destOrd="1" presId="urn:microsoft.com/office/officeart/2005/8/layout/hList1"/>
    <dgm:cxn modelId="{78ABB9D8-589D-40DC-A088-D3D79E20EAEC}" srcId="{BC91B901-01E0-4573-B583-CDB03EC461C1}" destId="{EA0EF055-5157-444E-A922-261A88344554}" srcOrd="0" destOrd="0" parTransId="{2BD5FF72-8406-4C96-8CE3-F41E8DF9D3EF}" sibTransId="{D9C9CF22-B802-413A-8267-47009D724911}"/>
    <dgm:cxn modelId="{E813265B-2662-4410-9942-52325DAA181D}" type="presOf" srcId="{A7DEB680-59A2-4BB8-934D-CBCFAA42E2FE}" destId="{00CCA257-6B95-4238-BAF3-AE7DAC6BF80B}" srcOrd="0" destOrd="0" presId="urn:microsoft.com/office/officeart/2005/8/layout/hList1"/>
    <dgm:cxn modelId="{96EFEB6A-050F-4616-B31E-09A8B8F07D8D}" srcId="{EB15D77D-C730-44A9-94EC-B09EFBD9C2C9}" destId="{380D38C5-74CD-4E88-8F97-922DBB07C4F1}" srcOrd="0" destOrd="0" parTransId="{B5EFE9EE-D873-474B-82B7-BE0F48C6A214}" sibTransId="{4D5C4FAB-A5C8-4A28-8261-2DD2ACDF9D67}"/>
    <dgm:cxn modelId="{DFF1423E-4D99-4CAD-9E7D-5564E9B5C7BE}" type="presOf" srcId="{459D01D9-B91C-43D3-AC6A-2F3C0D90F1C8}" destId="{42F72FD5-B178-435D-A1A6-6CDBBFAB3EC9}" srcOrd="0" destOrd="0" presId="urn:microsoft.com/office/officeart/2005/8/layout/hList1"/>
    <dgm:cxn modelId="{3418181F-78E9-41F5-832B-9A39C77BFEED}" srcId="{EB15D77D-C730-44A9-94EC-B09EFBD9C2C9}" destId="{7F2D95B7-91DD-4187-A1CE-20A93C1C9A5A}" srcOrd="2" destOrd="0" parTransId="{7F45F225-1D9C-4556-947A-D1F8E24CF8FA}" sibTransId="{CE50D787-7A1E-4AEB-8154-82CE7FFA951A}"/>
    <dgm:cxn modelId="{C4F094B9-38C2-4DCF-B313-FDCEFF03489A}" srcId="{7F2D95B7-91DD-4187-A1CE-20A93C1C9A5A}" destId="{A7DEB680-59A2-4BB8-934D-CBCFAA42E2FE}" srcOrd="0" destOrd="0" parTransId="{1798D968-EF3D-4197-9831-33DB2BE4A3D7}" sibTransId="{3EF676F8-C194-438A-B2F0-E53405328964}"/>
    <dgm:cxn modelId="{5617EDF6-053C-4F94-A1EB-723D69EA3F8D}" type="presOf" srcId="{F982862C-B3DC-4F81-B0EE-836239CB0604}" destId="{42F72FD5-B178-435D-A1A6-6CDBBFAB3EC9}" srcOrd="0" destOrd="2" presId="urn:microsoft.com/office/officeart/2005/8/layout/hList1"/>
    <dgm:cxn modelId="{189CC783-57B8-4031-A6B6-81C298CB00CF}" type="presOf" srcId="{EA0EF055-5157-444E-A922-261A88344554}" destId="{4A4BFC86-01BD-4B91-B85A-3506B6C3261C}" srcOrd="0" destOrd="0" presId="urn:microsoft.com/office/officeart/2005/8/layout/hList1"/>
    <dgm:cxn modelId="{FE179D56-AF8C-497B-BE78-71E757DACEF0}" type="presOf" srcId="{BC91B901-01E0-4573-B583-CDB03EC461C1}" destId="{2ADE7B1C-1F6D-4691-8310-B814BDD8158E}" srcOrd="0" destOrd="0" presId="urn:microsoft.com/office/officeart/2005/8/layout/hList1"/>
    <dgm:cxn modelId="{9890A4FA-236E-4B99-B33C-7BE82C257AF0}" srcId="{EB15D77D-C730-44A9-94EC-B09EFBD9C2C9}" destId="{BC91B901-01E0-4573-B583-CDB03EC461C1}" srcOrd="1" destOrd="0" parTransId="{E64A1212-538A-4434-90E1-95BD89A33934}" sibTransId="{ACD15628-FF9D-4847-8D2B-4370A2BF3D3A}"/>
    <dgm:cxn modelId="{C1CE08F3-18A3-429B-9311-59F58E5B56EE}" type="presOf" srcId="{7F2D95B7-91DD-4187-A1CE-20A93C1C9A5A}" destId="{46183452-1688-45FA-B62D-45C3FBA7DD6D}" srcOrd="0" destOrd="0" presId="urn:microsoft.com/office/officeart/2005/8/layout/hList1"/>
    <dgm:cxn modelId="{E268BF36-273D-44A3-9F2A-4425C66BA686}" srcId="{380D38C5-74CD-4E88-8F97-922DBB07C4F1}" destId="{459D01D9-B91C-43D3-AC6A-2F3C0D90F1C8}" srcOrd="0" destOrd="0" parTransId="{BC0A1A7A-B069-46E1-A6B5-08EE131D41F7}" sibTransId="{1C44F59A-301E-4D9B-B519-4676F2FEEF97}"/>
    <dgm:cxn modelId="{93B9B1A5-03C8-48AD-BDF3-C3055C4D1F22}" type="presOf" srcId="{EB15D77D-C730-44A9-94EC-B09EFBD9C2C9}" destId="{2A5A2E89-1AB5-4A82-ADE9-4A26FBCA71FF}" srcOrd="0" destOrd="0" presId="urn:microsoft.com/office/officeart/2005/8/layout/hList1"/>
    <dgm:cxn modelId="{F92550A1-4A62-4478-ADCA-6EA1FCF08FC2}" type="presOf" srcId="{380D38C5-74CD-4E88-8F97-922DBB07C4F1}" destId="{088B708E-1CB9-47E5-AA54-D0DF3308B2E6}" srcOrd="0" destOrd="0" presId="urn:microsoft.com/office/officeart/2005/8/layout/hList1"/>
    <dgm:cxn modelId="{6879C250-9366-456C-A4BE-F2D03264CA16}" type="presOf" srcId="{DF184AE7-BB1E-45A8-8C81-92C0B8540522}" destId="{42F72FD5-B178-435D-A1A6-6CDBBFAB3EC9}" srcOrd="0" destOrd="1" presId="urn:microsoft.com/office/officeart/2005/8/layout/hList1"/>
    <dgm:cxn modelId="{61071A98-7243-404E-8EF4-2DC0C7394D55}" srcId="{BC91B901-01E0-4573-B583-CDB03EC461C1}" destId="{514D7A0F-5064-4435-9A02-FBAFE842B48E}" srcOrd="1" destOrd="0" parTransId="{9FC54FD2-C774-4E37-BF7F-6ACABAD19DBA}" sibTransId="{934D6B77-B2F6-4332-B96B-B12A5D1EEB0C}"/>
    <dgm:cxn modelId="{D79F8B00-E33A-4A60-A0F0-14D4FF8B0BA8}" type="presParOf" srcId="{2A5A2E89-1AB5-4A82-ADE9-4A26FBCA71FF}" destId="{3081A8DE-F864-4D2D-AECE-25064122EF46}" srcOrd="0" destOrd="0" presId="urn:microsoft.com/office/officeart/2005/8/layout/hList1"/>
    <dgm:cxn modelId="{F0564370-BE2C-4C73-8423-AFAA835EFC9C}" type="presParOf" srcId="{3081A8DE-F864-4D2D-AECE-25064122EF46}" destId="{088B708E-1CB9-47E5-AA54-D0DF3308B2E6}" srcOrd="0" destOrd="0" presId="urn:microsoft.com/office/officeart/2005/8/layout/hList1"/>
    <dgm:cxn modelId="{7719B938-2746-48FD-B9FB-A69FDB7427F8}" type="presParOf" srcId="{3081A8DE-F864-4D2D-AECE-25064122EF46}" destId="{42F72FD5-B178-435D-A1A6-6CDBBFAB3EC9}" srcOrd="1" destOrd="0" presId="urn:microsoft.com/office/officeart/2005/8/layout/hList1"/>
    <dgm:cxn modelId="{3B930FB2-CAEA-4F20-B74A-0EECED2739F5}" type="presParOf" srcId="{2A5A2E89-1AB5-4A82-ADE9-4A26FBCA71FF}" destId="{8ED11D01-DCBC-4413-A300-FB89CD871B36}" srcOrd="1" destOrd="0" presId="urn:microsoft.com/office/officeart/2005/8/layout/hList1"/>
    <dgm:cxn modelId="{509DD4A8-6E97-4562-A649-C68F8D26F452}" type="presParOf" srcId="{2A5A2E89-1AB5-4A82-ADE9-4A26FBCA71FF}" destId="{61CA3FF1-5053-4E26-B398-C96188ECB1AA}" srcOrd="2" destOrd="0" presId="urn:microsoft.com/office/officeart/2005/8/layout/hList1"/>
    <dgm:cxn modelId="{40108AAB-2601-4FBA-8A03-7DA4304219AA}" type="presParOf" srcId="{61CA3FF1-5053-4E26-B398-C96188ECB1AA}" destId="{2ADE7B1C-1F6D-4691-8310-B814BDD8158E}" srcOrd="0" destOrd="0" presId="urn:microsoft.com/office/officeart/2005/8/layout/hList1"/>
    <dgm:cxn modelId="{F44AA79E-6C1C-4E07-8ABB-E08058497729}" type="presParOf" srcId="{61CA3FF1-5053-4E26-B398-C96188ECB1AA}" destId="{4A4BFC86-01BD-4B91-B85A-3506B6C3261C}" srcOrd="1" destOrd="0" presId="urn:microsoft.com/office/officeart/2005/8/layout/hList1"/>
    <dgm:cxn modelId="{70E93316-E9D7-4005-B0D6-C793BA4BFA63}" type="presParOf" srcId="{2A5A2E89-1AB5-4A82-ADE9-4A26FBCA71FF}" destId="{F69E1C3C-2780-4576-8FAC-04AFC80F0DF8}" srcOrd="3" destOrd="0" presId="urn:microsoft.com/office/officeart/2005/8/layout/hList1"/>
    <dgm:cxn modelId="{3599106C-D74D-4D81-9F14-C730F1494BB9}" type="presParOf" srcId="{2A5A2E89-1AB5-4A82-ADE9-4A26FBCA71FF}" destId="{FB818443-4B0E-4415-91C8-1E8804DD79C2}" srcOrd="4" destOrd="0" presId="urn:microsoft.com/office/officeart/2005/8/layout/hList1"/>
    <dgm:cxn modelId="{A371B08A-2C48-45F1-9A91-9DFEB5972513}" type="presParOf" srcId="{FB818443-4B0E-4415-91C8-1E8804DD79C2}" destId="{46183452-1688-45FA-B62D-45C3FBA7DD6D}" srcOrd="0" destOrd="0" presId="urn:microsoft.com/office/officeart/2005/8/layout/hList1"/>
    <dgm:cxn modelId="{C99C58B9-4F7B-4BD3-A5C6-0B0D02E6EB3E}" type="presParOf" srcId="{FB818443-4B0E-4415-91C8-1E8804DD79C2}" destId="{00CCA257-6B95-4238-BAF3-AE7DAC6BF80B}"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7FE7AE-A189-44B4-BAB3-BA84730B61FC}">
      <dsp:nvSpPr>
        <dsp:cNvPr id="0" name=""/>
        <dsp:cNvSpPr/>
      </dsp:nvSpPr>
      <dsp:spPr>
        <a:xfrm>
          <a:off x="1592969" y="552963"/>
          <a:ext cx="3556943" cy="3556943"/>
        </a:xfrm>
        <a:prstGeom prst="blockArc">
          <a:avLst>
            <a:gd name="adj1" fmla="val 10800000"/>
            <a:gd name="adj2" fmla="val 162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36BA35-C100-4A26-95C2-FA677EC9A7AD}">
      <dsp:nvSpPr>
        <dsp:cNvPr id="0" name=""/>
        <dsp:cNvSpPr/>
      </dsp:nvSpPr>
      <dsp:spPr>
        <a:xfrm>
          <a:off x="1592969" y="552963"/>
          <a:ext cx="3556943" cy="3556943"/>
        </a:xfrm>
        <a:prstGeom prst="blockArc">
          <a:avLst>
            <a:gd name="adj1" fmla="val 5400000"/>
            <a:gd name="adj2" fmla="val 108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7E5A68-7A4E-41D4-BA89-1998016A07EF}">
      <dsp:nvSpPr>
        <dsp:cNvPr id="0" name=""/>
        <dsp:cNvSpPr/>
      </dsp:nvSpPr>
      <dsp:spPr>
        <a:xfrm>
          <a:off x="1592969" y="552963"/>
          <a:ext cx="3556943" cy="3556943"/>
        </a:xfrm>
        <a:prstGeom prst="blockArc">
          <a:avLst>
            <a:gd name="adj1" fmla="val 0"/>
            <a:gd name="adj2" fmla="val 540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E4B844-BF67-4784-A3D7-4562AA73322D}">
      <dsp:nvSpPr>
        <dsp:cNvPr id="0" name=""/>
        <dsp:cNvSpPr/>
      </dsp:nvSpPr>
      <dsp:spPr>
        <a:xfrm>
          <a:off x="1592969" y="552963"/>
          <a:ext cx="3556943" cy="3556943"/>
        </a:xfrm>
        <a:prstGeom prst="blockArc">
          <a:avLst>
            <a:gd name="adj1" fmla="val 16200000"/>
            <a:gd name="adj2" fmla="val 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139CD2-CC1F-49B8-BB69-7CD67AC7DEA4}">
      <dsp:nvSpPr>
        <dsp:cNvPr id="0" name=""/>
        <dsp:cNvSpPr/>
      </dsp:nvSpPr>
      <dsp:spPr>
        <a:xfrm>
          <a:off x="2614758" y="1608023"/>
          <a:ext cx="1513365" cy="144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noProof="0" dirty="0" smtClean="0"/>
            <a:t>Alcance del Proyecto</a:t>
          </a:r>
          <a:endParaRPr lang="es-EC" sz="2200" kern="1200" noProof="0" dirty="0"/>
        </a:p>
      </dsp:txBody>
      <dsp:txXfrm>
        <a:off x="2614758" y="1608023"/>
        <a:ext cx="1513365" cy="1446823"/>
      </dsp:txXfrm>
    </dsp:sp>
    <dsp:sp modelId="{230F8A00-F709-4E59-BD6E-278C23EACB02}">
      <dsp:nvSpPr>
        <dsp:cNvPr id="0" name=""/>
        <dsp:cNvSpPr/>
      </dsp:nvSpPr>
      <dsp:spPr>
        <a:xfrm>
          <a:off x="2398738" y="-314124"/>
          <a:ext cx="1945406" cy="18167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noProof="0" dirty="0" smtClean="0"/>
            <a:t>Sensor desplazamiento con un rango de 0 a 25 mm y resolución de 0.1 mm</a:t>
          </a:r>
          <a:endParaRPr lang="en-US" sz="1400" kern="1200" dirty="0"/>
        </a:p>
      </dsp:txBody>
      <dsp:txXfrm>
        <a:off x="2398738" y="-314124"/>
        <a:ext cx="1945406" cy="1816719"/>
      </dsp:txXfrm>
    </dsp:sp>
    <dsp:sp modelId="{FA219204-CD99-4A14-8F86-FB0D8EA20F0F}">
      <dsp:nvSpPr>
        <dsp:cNvPr id="0" name=""/>
        <dsp:cNvSpPr/>
      </dsp:nvSpPr>
      <dsp:spPr>
        <a:xfrm>
          <a:off x="4184357" y="1368448"/>
          <a:ext cx="1848567" cy="19259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noProof="0" dirty="0" smtClean="0"/>
            <a:t>Sensor de carga </a:t>
          </a:r>
          <a:r>
            <a:rPr lang="es-EC" sz="1600" kern="1200" noProof="0" dirty="0" smtClean="0"/>
            <a:t>de 5 </a:t>
          </a:r>
          <a:r>
            <a:rPr lang="es-EC" sz="1600" kern="1200" noProof="0" dirty="0" smtClean="0"/>
            <a:t>kg de capacidad y resolución </a:t>
          </a:r>
          <a:r>
            <a:rPr lang="en-US" sz="1600" kern="1200" dirty="0" smtClean="0"/>
            <a:t>de 25 g.</a:t>
          </a:r>
          <a:endParaRPr lang="en-US" sz="1600" kern="1200" dirty="0"/>
        </a:p>
      </dsp:txBody>
      <dsp:txXfrm>
        <a:off x="4184357" y="1368448"/>
        <a:ext cx="1848567" cy="1925974"/>
      </dsp:txXfrm>
    </dsp:sp>
    <dsp:sp modelId="{38B21203-64E0-4214-AF31-6B9C7ED81435}">
      <dsp:nvSpPr>
        <dsp:cNvPr id="0" name=""/>
        <dsp:cNvSpPr/>
      </dsp:nvSpPr>
      <dsp:spPr>
        <a:xfrm>
          <a:off x="2399930" y="3198858"/>
          <a:ext cx="1943021" cy="173955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Permita utilizar vigas de 1350 mm de longitud, ancho de 19 a 20 mm y un espesor de 6 a  7 mm.</a:t>
          </a:r>
          <a:endParaRPr lang="es-EC" sz="1400" kern="1200" noProof="0" dirty="0"/>
        </a:p>
      </dsp:txBody>
      <dsp:txXfrm>
        <a:off x="2399930" y="3198858"/>
        <a:ext cx="1943021" cy="1739553"/>
      </dsp:txXfrm>
    </dsp:sp>
    <dsp:sp modelId="{F0E44606-C43E-4DA4-922A-BFDAA540CF42}">
      <dsp:nvSpPr>
        <dsp:cNvPr id="0" name=""/>
        <dsp:cNvSpPr/>
      </dsp:nvSpPr>
      <dsp:spPr>
        <a:xfrm>
          <a:off x="615474" y="1350208"/>
          <a:ext cx="2037533" cy="196245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noProof="0" dirty="0" smtClean="0"/>
            <a:t>Fabricar una estructura desmontable</a:t>
          </a:r>
          <a:endParaRPr lang="es-EC" sz="1600" kern="1200" noProof="0" dirty="0"/>
        </a:p>
      </dsp:txBody>
      <dsp:txXfrm>
        <a:off x="615474" y="1350208"/>
        <a:ext cx="2037533" cy="19624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8B708E-1CB9-47E5-AA54-D0DF3308B2E6}">
      <dsp:nvSpPr>
        <dsp:cNvPr id="0" name=""/>
        <dsp:cNvSpPr/>
      </dsp:nvSpPr>
      <dsp:spPr>
        <a:xfrm>
          <a:off x="1360" y="75017"/>
          <a:ext cx="1326686" cy="3970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C" sz="1100" i="1" kern="1200" dirty="0"/>
            <a:t>Señal de Salida de celda de carga</a:t>
          </a:r>
          <a:endParaRPr lang="en-US" sz="1100" kern="1200" dirty="0"/>
        </a:p>
      </dsp:txBody>
      <dsp:txXfrm>
        <a:off x="1360" y="75017"/>
        <a:ext cx="1326686" cy="397003"/>
      </dsp:txXfrm>
    </dsp:sp>
    <dsp:sp modelId="{42F72FD5-B178-435D-A1A6-6CDBBFAB3EC9}">
      <dsp:nvSpPr>
        <dsp:cNvPr id="0" name=""/>
        <dsp:cNvSpPr/>
      </dsp:nvSpPr>
      <dsp:spPr>
        <a:xfrm>
          <a:off x="1360" y="472020"/>
          <a:ext cx="1326686" cy="1643268"/>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de-DE" sz="1100" kern="1200" dirty="0"/>
            <a:t>Verde: Excitación positiva</a:t>
          </a:r>
          <a:endParaRPr lang="en-US" sz="1100" kern="1200" dirty="0"/>
        </a:p>
        <a:p>
          <a:pPr marL="57150" lvl="1" indent="-57150" algn="l" defTabSz="488950">
            <a:lnSpc>
              <a:spcPct val="90000"/>
            </a:lnSpc>
            <a:spcBef>
              <a:spcPct val="0"/>
            </a:spcBef>
            <a:spcAft>
              <a:spcPct val="15000"/>
            </a:spcAft>
            <a:buChar char="••"/>
          </a:pPr>
          <a:r>
            <a:rPr lang="es-EC" sz="1100" kern="1200" dirty="0"/>
            <a:t>Negro: Excitación negativa</a:t>
          </a:r>
          <a:endParaRPr lang="en-US" sz="1100" kern="1200" dirty="0"/>
        </a:p>
        <a:p>
          <a:pPr marL="57150" lvl="1" indent="-57150" algn="l" defTabSz="488950">
            <a:lnSpc>
              <a:spcPct val="90000"/>
            </a:lnSpc>
            <a:spcBef>
              <a:spcPct val="0"/>
            </a:spcBef>
            <a:spcAft>
              <a:spcPct val="15000"/>
            </a:spcAft>
            <a:buChar char="••"/>
          </a:pPr>
          <a:r>
            <a:rPr lang="es-EC" sz="1100" kern="1200" dirty="0"/>
            <a:t>Rojo: Señal positiva</a:t>
          </a:r>
          <a:endParaRPr lang="en-US" sz="1100" kern="1200" dirty="0"/>
        </a:p>
        <a:p>
          <a:pPr marL="57150" lvl="1" indent="-57150" algn="l" defTabSz="488950">
            <a:lnSpc>
              <a:spcPct val="90000"/>
            </a:lnSpc>
            <a:spcBef>
              <a:spcPct val="0"/>
            </a:spcBef>
            <a:spcAft>
              <a:spcPct val="15000"/>
            </a:spcAft>
            <a:buChar char="••"/>
          </a:pPr>
          <a:r>
            <a:rPr lang="es-EC" sz="1100" kern="1200" dirty="0"/>
            <a:t>Blanco: Señal negativa</a:t>
          </a:r>
          <a:endParaRPr lang="en-US" sz="1100" kern="1200" dirty="0"/>
        </a:p>
      </dsp:txBody>
      <dsp:txXfrm>
        <a:off x="1360" y="472020"/>
        <a:ext cx="1326686" cy="1643268"/>
      </dsp:txXfrm>
    </dsp:sp>
    <dsp:sp modelId="{2ADE7B1C-1F6D-4691-8310-B814BDD8158E}">
      <dsp:nvSpPr>
        <dsp:cNvPr id="0" name=""/>
        <dsp:cNvSpPr/>
      </dsp:nvSpPr>
      <dsp:spPr>
        <a:xfrm>
          <a:off x="1513783" y="75017"/>
          <a:ext cx="1326686" cy="3970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i="1" kern="1200" dirty="0"/>
            <a:t>Se</a:t>
          </a:r>
          <a:r>
            <a:rPr lang="es-EC" sz="1100" i="1" kern="1200" dirty="0"/>
            <a:t>ñ</a:t>
          </a:r>
          <a:r>
            <a:rPr lang="en-US" sz="1100" i="1" kern="1200" dirty="0"/>
            <a:t>al de </a:t>
          </a:r>
          <a:r>
            <a:rPr lang="en-US" sz="1100" i="1" kern="1200" dirty="0" err="1"/>
            <a:t>entrada</a:t>
          </a:r>
          <a:r>
            <a:rPr lang="en-US" sz="1100" i="1" kern="1200" dirty="0"/>
            <a:t> de </a:t>
          </a:r>
          <a:r>
            <a:rPr lang="en-US" sz="1100" i="1" kern="1200" dirty="0" err="1"/>
            <a:t>tarjeta</a:t>
          </a:r>
          <a:r>
            <a:rPr lang="en-US" sz="1100" i="1" kern="1200" dirty="0"/>
            <a:t> anal</a:t>
          </a:r>
          <a:r>
            <a:rPr lang="es-ES" sz="1100" b="0" i="1" kern="1200" dirty="0" err="1"/>
            <a:t>ógica</a:t>
          </a:r>
          <a:r>
            <a:rPr lang="es-ES" sz="1100" b="0" i="1" kern="1200" dirty="0"/>
            <a:t>.</a:t>
          </a:r>
          <a:endParaRPr lang="en-US" sz="1100" i="1" kern="1200" dirty="0"/>
        </a:p>
      </dsp:txBody>
      <dsp:txXfrm>
        <a:off x="1513783" y="75017"/>
        <a:ext cx="1326686" cy="397003"/>
      </dsp:txXfrm>
    </dsp:sp>
    <dsp:sp modelId="{4A4BFC86-01BD-4B91-B85A-3506B6C3261C}">
      <dsp:nvSpPr>
        <dsp:cNvPr id="0" name=""/>
        <dsp:cNvSpPr/>
      </dsp:nvSpPr>
      <dsp:spPr>
        <a:xfrm>
          <a:off x="1513783" y="472020"/>
          <a:ext cx="1326686" cy="1643268"/>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i="0" kern="1200" noProof="0" dirty="0" smtClean="0"/>
            <a:t>Rojo Excitación positiva</a:t>
          </a:r>
          <a:endParaRPr lang="es-EC" sz="1100" i="0" kern="1200" noProof="0" dirty="0"/>
        </a:p>
        <a:p>
          <a:pPr marL="57150" lvl="1" indent="-57150" algn="l" defTabSz="488950">
            <a:lnSpc>
              <a:spcPct val="90000"/>
            </a:lnSpc>
            <a:spcBef>
              <a:spcPct val="0"/>
            </a:spcBef>
            <a:spcAft>
              <a:spcPct val="15000"/>
            </a:spcAft>
            <a:buChar char="••"/>
          </a:pPr>
          <a:r>
            <a:rPr lang="es-EC" sz="1100" i="0" kern="1200" noProof="0" dirty="0" smtClean="0"/>
            <a:t>Negro: Excitación negativa</a:t>
          </a:r>
          <a:endParaRPr lang="es-EC" sz="1100" i="0" kern="1200" noProof="0" dirty="0"/>
        </a:p>
        <a:p>
          <a:pPr marL="57150" lvl="1" indent="-57150" algn="l" defTabSz="488950">
            <a:lnSpc>
              <a:spcPct val="90000"/>
            </a:lnSpc>
            <a:spcBef>
              <a:spcPct val="0"/>
            </a:spcBef>
            <a:spcAft>
              <a:spcPct val="15000"/>
            </a:spcAft>
            <a:buChar char="••"/>
          </a:pPr>
          <a:r>
            <a:rPr lang="es-EC" sz="1100" i="0" kern="1200" noProof="0" smtClean="0"/>
            <a:t>Verde: Señal positiva</a:t>
          </a:r>
          <a:endParaRPr lang="es-EC" sz="1100" i="0" kern="1200" noProof="0"/>
        </a:p>
        <a:p>
          <a:pPr marL="57150" lvl="1" indent="-57150" algn="l" defTabSz="488950">
            <a:lnSpc>
              <a:spcPct val="90000"/>
            </a:lnSpc>
            <a:spcBef>
              <a:spcPct val="0"/>
            </a:spcBef>
            <a:spcAft>
              <a:spcPct val="15000"/>
            </a:spcAft>
            <a:buChar char="••"/>
          </a:pPr>
          <a:r>
            <a:rPr lang="es-EC" sz="1100" i="0" kern="1200" noProof="0" smtClean="0"/>
            <a:t>Blanco: Senal negativa </a:t>
          </a:r>
          <a:endParaRPr lang="es-EC" sz="1100" i="0" kern="1200" noProof="0"/>
        </a:p>
      </dsp:txBody>
      <dsp:txXfrm>
        <a:off x="1513783" y="472020"/>
        <a:ext cx="1326686" cy="1643268"/>
      </dsp:txXfrm>
    </dsp:sp>
    <dsp:sp modelId="{F34F2F26-25A7-404A-BB08-9B90F13503DD}">
      <dsp:nvSpPr>
        <dsp:cNvPr id="0" name=""/>
        <dsp:cNvSpPr/>
      </dsp:nvSpPr>
      <dsp:spPr>
        <a:xfrm>
          <a:off x="3026206" y="75017"/>
          <a:ext cx="1326686" cy="3970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i="1" kern="1200" dirty="0" err="1"/>
            <a:t>Salida</a:t>
          </a:r>
          <a:r>
            <a:rPr lang="en-US" sz="1100" i="1" kern="1200" dirty="0"/>
            <a:t> </a:t>
          </a:r>
          <a:r>
            <a:rPr lang="en-US" sz="1100" i="1" kern="1200" dirty="0" err="1"/>
            <a:t>tarjeta</a:t>
          </a:r>
          <a:r>
            <a:rPr lang="en-US" sz="1100" i="1" kern="1200" dirty="0"/>
            <a:t> anal</a:t>
          </a:r>
          <a:r>
            <a:rPr lang="es-ES" sz="1100" b="0" i="1" kern="1200" dirty="0" err="1"/>
            <a:t>ógica</a:t>
          </a:r>
          <a:endParaRPr lang="en-US" sz="1100" i="1" kern="1200" dirty="0"/>
        </a:p>
      </dsp:txBody>
      <dsp:txXfrm>
        <a:off x="3026206" y="75017"/>
        <a:ext cx="1326686" cy="397003"/>
      </dsp:txXfrm>
    </dsp:sp>
    <dsp:sp modelId="{31CEAAF3-066E-44C9-8A39-05BBFB56EABF}">
      <dsp:nvSpPr>
        <dsp:cNvPr id="0" name=""/>
        <dsp:cNvSpPr/>
      </dsp:nvSpPr>
      <dsp:spPr>
        <a:xfrm>
          <a:off x="3026206" y="472020"/>
          <a:ext cx="1326686" cy="1643268"/>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C" sz="1100" i="0" kern="1200" noProof="0" dirty="0" smtClean="0"/>
            <a:t>Rojo-Positivo:</a:t>
          </a:r>
          <a:endParaRPr lang="es-EC" sz="1100" i="0" kern="1200" noProof="0" dirty="0"/>
        </a:p>
        <a:p>
          <a:pPr marL="57150" lvl="1" indent="-57150" algn="l" defTabSz="488950">
            <a:lnSpc>
              <a:spcPct val="90000"/>
            </a:lnSpc>
            <a:spcBef>
              <a:spcPct val="0"/>
            </a:spcBef>
            <a:spcAft>
              <a:spcPct val="15000"/>
            </a:spcAft>
            <a:buChar char="••"/>
          </a:pPr>
          <a:r>
            <a:rPr lang="es-EC" sz="1100" i="0" kern="1200" noProof="0" smtClean="0"/>
            <a:t>Conexi</a:t>
          </a:r>
          <a:r>
            <a:rPr lang="es-EC" sz="1100" b="0" i="0" kern="1200" noProof="0" smtClean="0"/>
            <a:t>ó</a:t>
          </a:r>
          <a:r>
            <a:rPr lang="es-EC" sz="1100" i="0" kern="1200" noProof="0" smtClean="0"/>
            <a:t>n a fuente de 12Vdc.</a:t>
          </a:r>
          <a:endParaRPr lang="es-EC" sz="1100" i="0" kern="1200" noProof="0"/>
        </a:p>
        <a:p>
          <a:pPr marL="57150" lvl="1" indent="-57150" algn="l" defTabSz="488950">
            <a:lnSpc>
              <a:spcPct val="90000"/>
            </a:lnSpc>
            <a:spcBef>
              <a:spcPct val="0"/>
            </a:spcBef>
            <a:spcAft>
              <a:spcPct val="15000"/>
            </a:spcAft>
            <a:buChar char="••"/>
          </a:pPr>
          <a:r>
            <a:rPr lang="es-EC" sz="1100" i="0" kern="1200" noProof="0" smtClean="0"/>
            <a:t>Negro-Negativo: Conexi</a:t>
          </a:r>
          <a:r>
            <a:rPr lang="es-EC" sz="1100" b="0" i="0" kern="1200" noProof="0" smtClean="0"/>
            <a:t>ó</a:t>
          </a:r>
          <a:r>
            <a:rPr lang="es-EC" sz="1100" i="0" kern="1200" noProof="0" smtClean="0"/>
            <a:t>n a fuente de 12 Vdc.</a:t>
          </a:r>
          <a:endParaRPr lang="es-EC" sz="1100" i="0" kern="1200" noProof="0"/>
        </a:p>
        <a:p>
          <a:pPr marL="57150" lvl="1" indent="-57150" algn="l" defTabSz="488950">
            <a:lnSpc>
              <a:spcPct val="90000"/>
            </a:lnSpc>
            <a:spcBef>
              <a:spcPct val="0"/>
            </a:spcBef>
            <a:spcAft>
              <a:spcPct val="15000"/>
            </a:spcAft>
            <a:buChar char="••"/>
          </a:pPr>
          <a:r>
            <a:rPr lang="es-EC" sz="1100" b="0" i="0" kern="1200" noProof="0" dirty="0" smtClean="0"/>
            <a:t>Verde-Señal:  Conexión a módulo de expansión.</a:t>
          </a:r>
          <a:endParaRPr lang="es-EC" sz="1100" b="0" i="0" kern="1200" noProof="0" dirty="0"/>
        </a:p>
      </dsp:txBody>
      <dsp:txXfrm>
        <a:off x="3026206" y="472020"/>
        <a:ext cx="1326686" cy="16432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8B708E-1CB9-47E5-AA54-D0DF3308B2E6}">
      <dsp:nvSpPr>
        <dsp:cNvPr id="0" name=""/>
        <dsp:cNvSpPr/>
      </dsp:nvSpPr>
      <dsp:spPr>
        <a:xfrm>
          <a:off x="1393" y="216029"/>
          <a:ext cx="1358205" cy="40173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EC" sz="1100" i="1" kern="1200" dirty="0"/>
            <a:t>Señal de Salida de </a:t>
          </a:r>
          <a:r>
            <a:rPr lang="es-EC" sz="1100" i="1" kern="1200" dirty="0" err="1"/>
            <a:t>potenciometro</a:t>
          </a:r>
          <a:r>
            <a:rPr lang="es-EC" sz="1100" i="1" kern="1200" dirty="0"/>
            <a:t> lineal</a:t>
          </a:r>
          <a:endParaRPr lang="en-US" sz="1100" kern="1200" dirty="0"/>
        </a:p>
      </dsp:txBody>
      <dsp:txXfrm>
        <a:off x="1393" y="216029"/>
        <a:ext cx="1358205" cy="401730"/>
      </dsp:txXfrm>
    </dsp:sp>
    <dsp:sp modelId="{42F72FD5-B178-435D-A1A6-6CDBBFAB3EC9}">
      <dsp:nvSpPr>
        <dsp:cNvPr id="0" name=""/>
        <dsp:cNvSpPr/>
      </dsp:nvSpPr>
      <dsp:spPr>
        <a:xfrm>
          <a:off x="1393" y="617760"/>
          <a:ext cx="1358205" cy="114740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de-DE" sz="1100" kern="1200" dirty="0"/>
            <a:t>Cafe: Excitación positiva</a:t>
          </a:r>
          <a:endParaRPr lang="en-US" sz="1100" kern="1200" dirty="0"/>
        </a:p>
        <a:p>
          <a:pPr marL="57150" lvl="1" indent="-57150" algn="ctr" defTabSz="488950">
            <a:lnSpc>
              <a:spcPct val="90000"/>
            </a:lnSpc>
            <a:spcBef>
              <a:spcPct val="0"/>
            </a:spcBef>
            <a:spcAft>
              <a:spcPct val="15000"/>
            </a:spcAft>
            <a:buChar char="••"/>
          </a:pPr>
          <a:r>
            <a:rPr lang="es-EC" sz="1100" kern="1200" dirty="0"/>
            <a:t>Tomate: Excitación negativa</a:t>
          </a:r>
          <a:endParaRPr lang="en-US" sz="1100" kern="1200" dirty="0"/>
        </a:p>
        <a:p>
          <a:pPr marL="57150" lvl="1" indent="-57150" algn="ctr" defTabSz="488950">
            <a:lnSpc>
              <a:spcPct val="90000"/>
            </a:lnSpc>
            <a:spcBef>
              <a:spcPct val="0"/>
            </a:spcBef>
            <a:spcAft>
              <a:spcPct val="15000"/>
            </a:spcAft>
            <a:buChar char="••"/>
          </a:pPr>
          <a:r>
            <a:rPr lang="es-EC" sz="1100" kern="1200" dirty="0"/>
            <a:t>Rojo: Señal del sensor</a:t>
          </a:r>
          <a:endParaRPr lang="en-US" sz="1100" kern="1200" dirty="0"/>
        </a:p>
      </dsp:txBody>
      <dsp:txXfrm>
        <a:off x="1393" y="617760"/>
        <a:ext cx="1358205" cy="1147409"/>
      </dsp:txXfrm>
    </dsp:sp>
    <dsp:sp modelId="{2ADE7B1C-1F6D-4691-8310-B814BDD8158E}">
      <dsp:nvSpPr>
        <dsp:cNvPr id="0" name=""/>
        <dsp:cNvSpPr/>
      </dsp:nvSpPr>
      <dsp:spPr>
        <a:xfrm>
          <a:off x="1549747" y="216029"/>
          <a:ext cx="1358205" cy="40173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i="1" kern="1200" dirty="0" err="1"/>
            <a:t>Fuente</a:t>
          </a:r>
          <a:r>
            <a:rPr lang="en-US" sz="1100" i="1" kern="1200" dirty="0"/>
            <a:t> de </a:t>
          </a:r>
          <a:r>
            <a:rPr lang="en-US" sz="1100" i="1" kern="1200" dirty="0" err="1"/>
            <a:t>poder</a:t>
          </a:r>
          <a:endParaRPr lang="en-US" sz="1100" i="1" kern="1200" dirty="0"/>
        </a:p>
      </dsp:txBody>
      <dsp:txXfrm>
        <a:off x="1549747" y="216029"/>
        <a:ext cx="1358205" cy="401730"/>
      </dsp:txXfrm>
    </dsp:sp>
    <dsp:sp modelId="{4A4BFC86-01BD-4B91-B85A-3506B6C3261C}">
      <dsp:nvSpPr>
        <dsp:cNvPr id="0" name=""/>
        <dsp:cNvSpPr/>
      </dsp:nvSpPr>
      <dsp:spPr>
        <a:xfrm>
          <a:off x="1549747" y="617760"/>
          <a:ext cx="1358205" cy="114740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n-US" sz="1100" i="0" kern="1200" dirty="0"/>
            <a:t>Negro: </a:t>
          </a:r>
          <a:r>
            <a:rPr lang="en-US" sz="1100" i="0" kern="1200" dirty="0" err="1"/>
            <a:t>Positivo</a:t>
          </a:r>
          <a:endParaRPr lang="en-US" sz="1100" i="0" kern="1200" dirty="0"/>
        </a:p>
        <a:p>
          <a:pPr marL="57150" lvl="1" indent="-57150" algn="ctr" defTabSz="488950">
            <a:lnSpc>
              <a:spcPct val="90000"/>
            </a:lnSpc>
            <a:spcBef>
              <a:spcPct val="0"/>
            </a:spcBef>
            <a:spcAft>
              <a:spcPct val="15000"/>
            </a:spcAft>
            <a:buChar char="••"/>
          </a:pPr>
          <a:r>
            <a:rPr lang="en-US" sz="1100" i="0" kern="1200" dirty="0"/>
            <a:t>Verde: </a:t>
          </a:r>
          <a:r>
            <a:rPr lang="en-US" sz="1100" i="0" kern="1200" dirty="0" err="1"/>
            <a:t>Negativo</a:t>
          </a:r>
          <a:endParaRPr lang="en-US" sz="1100" i="0" kern="1200" dirty="0"/>
        </a:p>
      </dsp:txBody>
      <dsp:txXfrm>
        <a:off x="1549747" y="617760"/>
        <a:ext cx="1358205" cy="1147409"/>
      </dsp:txXfrm>
    </dsp:sp>
    <dsp:sp modelId="{46183452-1688-45FA-B62D-45C3FBA7DD6D}">
      <dsp:nvSpPr>
        <dsp:cNvPr id="0" name=""/>
        <dsp:cNvSpPr/>
      </dsp:nvSpPr>
      <dsp:spPr>
        <a:xfrm>
          <a:off x="3098101" y="216029"/>
          <a:ext cx="1358205" cy="40173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i="0" kern="1200" dirty="0"/>
            <a:t>PLC</a:t>
          </a:r>
        </a:p>
      </dsp:txBody>
      <dsp:txXfrm>
        <a:off x="3098101" y="216029"/>
        <a:ext cx="1358205" cy="401730"/>
      </dsp:txXfrm>
    </dsp:sp>
    <dsp:sp modelId="{00CCA257-6B95-4238-BAF3-AE7DAC6BF80B}">
      <dsp:nvSpPr>
        <dsp:cNvPr id="0" name=""/>
        <dsp:cNvSpPr/>
      </dsp:nvSpPr>
      <dsp:spPr>
        <a:xfrm>
          <a:off x="3098101" y="617760"/>
          <a:ext cx="1358205" cy="1147409"/>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n-US" sz="1100" i="0" kern="1200" dirty="0" err="1"/>
            <a:t>Rojo</a:t>
          </a:r>
          <a:r>
            <a:rPr lang="en-US" sz="1100" i="0" kern="1200" dirty="0"/>
            <a:t>: </a:t>
          </a:r>
          <a:r>
            <a:rPr lang="en-US" sz="1100" i="0" kern="1200" dirty="0" err="1"/>
            <a:t>Senal</a:t>
          </a:r>
          <a:r>
            <a:rPr lang="en-US" sz="1100" i="0" kern="1200" dirty="0"/>
            <a:t> del sensor </a:t>
          </a:r>
        </a:p>
      </dsp:txBody>
      <dsp:txXfrm>
        <a:off x="3098101" y="617760"/>
        <a:ext cx="1358205" cy="114740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24638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196882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218077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29861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109254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210417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31640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106011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417294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154741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6E739B-0655-49E9-B6E8-36B985471061}" type="datetimeFigureOut">
              <a:rPr lang="en-US" smtClean="0"/>
              <a:pPr/>
              <a:t>3/11/2015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321652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739B-0655-49E9-B6E8-36B985471061}" type="datetimeFigureOut">
              <a:rPr lang="en-US" smtClean="0"/>
              <a:pPr/>
              <a:t>3/11/2015</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380C7-4758-45B6-8233-E4D54E441C85}" type="slidenum">
              <a:rPr lang="en-US" smtClean="0"/>
              <a:pPr/>
              <a:t>‹Nº›</a:t>
            </a:fld>
            <a:endParaRPr lang="en-US" dirty="0"/>
          </a:p>
        </p:txBody>
      </p:sp>
    </p:spTree>
    <p:extLst>
      <p:ext uri="{BB962C8B-B14F-4D97-AF65-F5344CB8AC3E}">
        <p14:creationId xmlns="" xmlns:p14="http://schemas.microsoft.com/office/powerpoint/2010/main" val="2590752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2050" name="Picture 2"/>
          <p:cNvPicPr>
            <a:picLocks noChangeAspect="1" noChangeArrowheads="1"/>
          </p:cNvPicPr>
          <p:nvPr/>
        </p:nvPicPr>
        <p:blipFill>
          <a:blip r:embed="rId2" cstate="print"/>
          <a:srcRect/>
          <a:stretch>
            <a:fillRect/>
          </a:stretch>
        </p:blipFill>
        <p:spPr bwMode="auto">
          <a:xfrm>
            <a:off x="0" y="0"/>
            <a:ext cx="9382125" cy="7077075"/>
          </a:xfrm>
          <a:prstGeom prst="rect">
            <a:avLst/>
          </a:prstGeom>
          <a:noFill/>
          <a:ln w="9525">
            <a:noFill/>
            <a:miter lim="800000"/>
            <a:headEnd/>
            <a:tailEnd/>
          </a:ln>
        </p:spPr>
      </p:pic>
      <p:sp>
        <p:nvSpPr>
          <p:cNvPr id="4" name="3 CuadroTexto"/>
          <p:cNvSpPr txBox="1"/>
          <p:nvPr/>
        </p:nvSpPr>
        <p:spPr>
          <a:xfrm>
            <a:off x="1524000" y="990600"/>
            <a:ext cx="7620000" cy="5078313"/>
          </a:xfrm>
          <a:prstGeom prst="rect">
            <a:avLst/>
          </a:prstGeom>
          <a:noFill/>
        </p:spPr>
        <p:txBody>
          <a:bodyPr wrap="square" rtlCol="0">
            <a:spAutoFit/>
          </a:bodyPr>
          <a:lstStyle/>
          <a:p>
            <a:endParaRPr lang="es-ES" sz="2000" dirty="0" smtClean="0"/>
          </a:p>
          <a:p>
            <a:pPr algn="ctr"/>
            <a:r>
              <a:rPr lang="es-ES" sz="2000" b="1" dirty="0"/>
              <a:t>DEPARTAMENTO DE CIENCIAS DE LA ENERGÍA Y MECÁNICA</a:t>
            </a:r>
            <a:endParaRPr lang="en-US" sz="2000" b="1" dirty="0"/>
          </a:p>
          <a:p>
            <a:pPr algn="ctr"/>
            <a:r>
              <a:rPr lang="es-ES" sz="2000" dirty="0" smtClean="0"/>
              <a:t>Carrera de Ingeniería Mecánica</a:t>
            </a:r>
          </a:p>
          <a:p>
            <a:pPr algn="ctr"/>
            <a:endParaRPr lang="es-ES" sz="2000" dirty="0" smtClean="0"/>
          </a:p>
          <a:p>
            <a:pPr algn="ctr"/>
            <a:r>
              <a:rPr lang="es-ES" sz="2000" dirty="0" smtClean="0"/>
              <a:t>TÍTULO </a:t>
            </a:r>
            <a:r>
              <a:rPr lang="es-ES" sz="2000" dirty="0"/>
              <a:t>DEL PROYECTO:</a:t>
            </a:r>
            <a:endParaRPr lang="en-US" sz="2000" dirty="0"/>
          </a:p>
          <a:p>
            <a:pPr algn="ctr"/>
            <a:r>
              <a:rPr lang="es-ES" sz="2000" dirty="0"/>
              <a:t> </a:t>
            </a:r>
            <a:r>
              <a:rPr lang="es-ES" sz="2000" b="1" dirty="0"/>
              <a:t>“DISEÑO Y CONSTRUCCIÓN DE UN EQUIPO AUTOMATIZADO PARA PRÁCTICAS DE FLEXIÓN DE VIGAS PARA EL LABORATORIO DE MECÁNICA DE MATERIALES DE LA UNIVERSIDAD DE LAS FUERZAS </a:t>
            </a:r>
            <a:r>
              <a:rPr lang="es-ES" sz="2000" b="1" dirty="0" smtClean="0"/>
              <a:t>ARMADAS-ESPE”</a:t>
            </a:r>
            <a:endParaRPr lang="en-US" sz="2000" b="1" dirty="0"/>
          </a:p>
          <a:p>
            <a:pPr algn="ctr"/>
            <a:endParaRPr lang="en-US" dirty="0" smtClean="0"/>
          </a:p>
          <a:p>
            <a:pPr algn="ctr"/>
            <a:r>
              <a:rPr lang="es-ES" dirty="0"/>
              <a:t>REALIZADO POR:</a:t>
            </a:r>
            <a:endParaRPr lang="en-US" dirty="0"/>
          </a:p>
          <a:p>
            <a:pPr algn="ctr"/>
            <a:r>
              <a:rPr lang="es-ES" dirty="0"/>
              <a:t> </a:t>
            </a:r>
            <a:endParaRPr lang="en-US" dirty="0"/>
          </a:p>
          <a:p>
            <a:pPr algn="ctr"/>
            <a:r>
              <a:rPr lang="es-ES" b="1" dirty="0"/>
              <a:t>PATRICIO JAVIER PABÓN </a:t>
            </a:r>
            <a:r>
              <a:rPr lang="es-ES" b="1" dirty="0" smtClean="0"/>
              <a:t>LÓPEZ</a:t>
            </a:r>
          </a:p>
          <a:p>
            <a:pPr algn="ctr"/>
            <a:endParaRPr lang="es-ES" b="1" dirty="0"/>
          </a:p>
          <a:p>
            <a:pPr algn="ctr"/>
            <a:r>
              <a:rPr lang="es-ES" dirty="0" smtClean="0"/>
              <a:t>Director :</a:t>
            </a:r>
            <a:r>
              <a:rPr lang="es-ES" b="1" dirty="0" smtClean="0"/>
              <a:t> Ing. José Pérez</a:t>
            </a:r>
          </a:p>
          <a:p>
            <a:pPr algn="ctr"/>
            <a:r>
              <a:rPr lang="es-ES" dirty="0" smtClean="0"/>
              <a:t>Codirector:</a:t>
            </a:r>
            <a:r>
              <a:rPr lang="es-ES" b="1" dirty="0" smtClean="0"/>
              <a:t> Ing. Cristian Leiva</a:t>
            </a:r>
            <a:endParaRPr lang="en-US" b="1" dirty="0"/>
          </a:p>
          <a:p>
            <a:pPr algn="ctr"/>
            <a:endParaRPr lang="en-US" dirty="0"/>
          </a:p>
        </p:txBody>
      </p:sp>
    </p:spTree>
    <p:extLst>
      <p:ext uri="{BB962C8B-B14F-4D97-AF65-F5344CB8AC3E}">
        <p14:creationId xmlns="" xmlns:p14="http://schemas.microsoft.com/office/powerpoint/2010/main" val="2885897574"/>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1295400" y="762000"/>
            <a:ext cx="6553200" cy="707886"/>
          </a:xfrm>
          <a:prstGeom prst="rect">
            <a:avLst/>
          </a:prstGeom>
          <a:noFill/>
        </p:spPr>
        <p:txBody>
          <a:bodyPr wrap="square" rtlCol="0">
            <a:spAutoFit/>
          </a:bodyPr>
          <a:lstStyle/>
          <a:p>
            <a:pPr algn="ctr"/>
            <a:r>
              <a:rPr lang="es-ES_tradnl" sz="2000" b="1" dirty="0" smtClean="0"/>
              <a:t>CRITERIOS DE </a:t>
            </a:r>
            <a:r>
              <a:rPr lang="es-EC" sz="2000" b="1" dirty="0" smtClean="0"/>
              <a:t>PONDERACIÓN</a:t>
            </a:r>
          </a:p>
          <a:p>
            <a:pPr algn="ctr"/>
            <a:r>
              <a:rPr lang="es-EC" sz="2000" b="1" dirty="0" smtClean="0"/>
              <a:t>Sensor de carga</a:t>
            </a:r>
            <a:endParaRPr lang="es-ES_tradnl" sz="2000" b="1" dirty="0"/>
          </a:p>
        </p:txBody>
      </p:sp>
      <p:sp>
        <p:nvSpPr>
          <p:cNvPr id="4" name="3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6" name="5 Rectángulo"/>
          <p:cNvSpPr/>
          <p:nvPr/>
        </p:nvSpPr>
        <p:spPr>
          <a:xfrm>
            <a:off x="685800" y="1600200"/>
            <a:ext cx="79248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4 Rectángulo"/>
          <p:cNvSpPr/>
          <p:nvPr/>
        </p:nvSpPr>
        <p:spPr>
          <a:xfrm>
            <a:off x="762000" y="1600200"/>
            <a:ext cx="7848600" cy="369332"/>
          </a:xfrm>
          <a:prstGeom prst="rect">
            <a:avLst/>
          </a:prstGeom>
        </p:spPr>
        <p:txBody>
          <a:bodyPr wrap="square">
            <a:spAutoFit/>
          </a:bodyPr>
          <a:lstStyle/>
          <a:p>
            <a:r>
              <a:rPr lang="es-ES" b="1" i="1" dirty="0" smtClean="0"/>
              <a:t> (A)Capacidad, (B)Resolución, (C)Tiempo de vida útil, (D)Costos, (E)Funcionalidad</a:t>
            </a:r>
            <a:endParaRPr lang="en-US" dirty="0"/>
          </a:p>
        </p:txBody>
      </p:sp>
      <p:graphicFrame>
        <p:nvGraphicFramePr>
          <p:cNvPr id="7" name="6 Tabla"/>
          <p:cNvGraphicFramePr>
            <a:graphicFrameLocks noGrp="1"/>
          </p:cNvGraphicFramePr>
          <p:nvPr/>
        </p:nvGraphicFramePr>
        <p:xfrm>
          <a:off x="1617269" y="2468880"/>
          <a:ext cx="5909462" cy="1920240"/>
        </p:xfrm>
        <a:graphic>
          <a:graphicData uri="http://schemas.openxmlformats.org/drawingml/2006/table">
            <a:tbl>
              <a:tblPr/>
              <a:tblGrid>
                <a:gridCol w="754047"/>
                <a:gridCol w="712681"/>
                <a:gridCol w="722136"/>
                <a:gridCol w="722136"/>
                <a:gridCol w="722136"/>
                <a:gridCol w="719773"/>
                <a:gridCol w="465666"/>
                <a:gridCol w="1090887"/>
              </a:tblGrid>
              <a:tr h="190500">
                <a:tc>
                  <a:txBody>
                    <a:bodyPr/>
                    <a:lstStyle/>
                    <a:p>
                      <a:pPr marL="0" marR="0" algn="ctr">
                        <a:lnSpc>
                          <a:spcPct val="150000"/>
                        </a:lnSpc>
                        <a:spcBef>
                          <a:spcPts val="0"/>
                        </a:spcBef>
                        <a:spcAft>
                          <a:spcPts val="0"/>
                        </a:spcAft>
                      </a:pPr>
                      <a:r>
                        <a:rPr lang="es-ES" sz="1200" b="1" dirty="0">
                          <a:solidFill>
                            <a:srgbClr val="000000"/>
                          </a:solidFill>
                          <a:latin typeface="Times New Roman"/>
                          <a:ea typeface="Times New Roman"/>
                          <a:cs typeface="Times New Roman"/>
                        </a:rPr>
                        <a:t>Criterio</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C</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D</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E</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Ponderación</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endParaRPr lang="en-US" sz="1000">
                        <a:latin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5</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0,333</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3</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0,200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C</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3</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0,200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D</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3</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0,200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E</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0,067</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Suma:</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15</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dirty="0">
                          <a:solidFill>
                            <a:srgbClr val="000000"/>
                          </a:solidFill>
                          <a:latin typeface="Times New Roman"/>
                          <a:ea typeface="Times New Roman"/>
                          <a:cs typeface="Times New Roman"/>
                        </a:rPr>
                        <a:t>1</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8 Rectángulo"/>
          <p:cNvSpPr/>
          <p:nvPr/>
        </p:nvSpPr>
        <p:spPr>
          <a:xfrm>
            <a:off x="762000" y="1981200"/>
            <a:ext cx="3165225" cy="369332"/>
          </a:xfrm>
          <a:prstGeom prst="rect">
            <a:avLst/>
          </a:prstGeom>
        </p:spPr>
        <p:txBody>
          <a:bodyPr wrap="none">
            <a:spAutoFit/>
          </a:bodyPr>
          <a:lstStyle/>
          <a:p>
            <a:r>
              <a:rPr lang="es-EC" b="1" dirty="0" smtClean="0"/>
              <a:t>Peso específico de cada criterio</a:t>
            </a:r>
            <a:endParaRPr lang="en-US" b="1"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graphicFrame>
        <p:nvGraphicFramePr>
          <p:cNvPr id="4" name="3 Tabla"/>
          <p:cNvGraphicFramePr>
            <a:graphicFrameLocks noGrp="1"/>
          </p:cNvGraphicFramePr>
          <p:nvPr/>
        </p:nvGraphicFramePr>
        <p:xfrm>
          <a:off x="1828800" y="4495800"/>
          <a:ext cx="5787544" cy="1097280"/>
        </p:xfrm>
        <a:graphic>
          <a:graphicData uri="http://schemas.openxmlformats.org/drawingml/2006/table">
            <a:tbl>
              <a:tblPr/>
              <a:tblGrid>
                <a:gridCol w="917904"/>
                <a:gridCol w="693348"/>
                <a:gridCol w="693348"/>
                <a:gridCol w="693348"/>
                <a:gridCol w="693348"/>
                <a:gridCol w="693348"/>
                <a:gridCol w="508146"/>
                <a:gridCol w="894754"/>
              </a:tblGrid>
              <a:tr h="200025">
                <a:tc>
                  <a:txBody>
                    <a:bodyPr/>
                    <a:lstStyle/>
                    <a:p>
                      <a:pPr marL="0" marR="0" algn="ctr">
                        <a:lnSpc>
                          <a:spcPct val="150000"/>
                        </a:lnSpc>
                        <a:spcBef>
                          <a:spcPts val="0"/>
                        </a:spcBef>
                        <a:spcAft>
                          <a:spcPts val="0"/>
                        </a:spcAft>
                      </a:pPr>
                      <a:r>
                        <a:rPr lang="es-ES" sz="1200" b="1" dirty="0">
                          <a:solidFill>
                            <a:srgbClr val="000000"/>
                          </a:solidFill>
                          <a:latin typeface="Times New Roman"/>
                          <a:ea typeface="Times New Roman"/>
                          <a:cs typeface="Times New Roman"/>
                        </a:rPr>
                        <a:t>Conclusión</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dirty="0">
                          <a:solidFill>
                            <a:srgbClr val="000000"/>
                          </a:solidFill>
                          <a:latin typeface="Times New Roman"/>
                          <a:ea typeface="Times New Roman"/>
                          <a:cs typeface="Times New Roman"/>
                        </a:rPr>
                        <a:t>C</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dirty="0">
                          <a:solidFill>
                            <a:srgbClr val="000000"/>
                          </a:solidFill>
                          <a:latin typeface="Times New Roman"/>
                          <a:ea typeface="Times New Roman"/>
                          <a:cs typeface="Times New Roman"/>
                        </a:rPr>
                        <a:t>D</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E</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Prioridad</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G</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0,111</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0,067</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dirty="0">
                          <a:solidFill>
                            <a:srgbClr val="000000"/>
                          </a:solidFill>
                          <a:latin typeface="Times New Roman"/>
                          <a:ea typeface="Times New Roman"/>
                          <a:cs typeface="Times New Roman"/>
                        </a:rPr>
                        <a:t>0,133</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0,067</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0,022</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0.4</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2</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F</a:t>
                      </a:r>
                      <a:endParaRPr lang="en-US" sz="1200">
                        <a:latin typeface="Calibri"/>
                        <a:ea typeface="Times New Roman"/>
                        <a:cs typeface="Times New Roman"/>
                      </a:endParaRPr>
                    </a:p>
                  </a:txBody>
                  <a:tcPr marL="68580" marR="68580" marT="0" marB="0" anchor="ctr">
                    <a:lnL>
                      <a:noFill/>
                    </a:lnL>
                    <a:lnR>
                      <a:noFill/>
                    </a:lnR>
                    <a:lnT>
                      <a:noFill/>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0,222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0,133</a:t>
                      </a:r>
                      <a:endParaRPr lang="en-US" sz="1200">
                        <a:latin typeface="Calibri"/>
                        <a:ea typeface="Times New Roman"/>
                        <a:cs typeface="Times New Roman"/>
                      </a:endParaRPr>
                    </a:p>
                  </a:txBody>
                  <a:tcPr marL="68580" marR="68580" marT="0" marB="0" anchor="ctr">
                    <a:lnL>
                      <a:noFill/>
                    </a:lnL>
                    <a:lnR>
                      <a:noFill/>
                    </a:lnR>
                    <a:lnT>
                      <a:noFill/>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0,067</a:t>
                      </a:r>
                      <a:endParaRPr lang="en-US" sz="1200">
                        <a:latin typeface="Calibri"/>
                        <a:ea typeface="Times New Roman"/>
                        <a:cs typeface="Times New Roman"/>
                      </a:endParaRPr>
                    </a:p>
                  </a:txBody>
                  <a:tcPr marL="68580" marR="68580" marT="0" marB="0" anchor="ctr">
                    <a:lnL>
                      <a:noFill/>
                    </a:lnL>
                    <a:lnR>
                      <a:noFill/>
                    </a:lnR>
                    <a:lnT>
                      <a:noFill/>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0,133</a:t>
                      </a:r>
                      <a:endParaRPr lang="en-US" sz="1200">
                        <a:latin typeface="Calibri"/>
                        <a:ea typeface="Times New Roman"/>
                        <a:cs typeface="Times New Roman"/>
                      </a:endParaRPr>
                    </a:p>
                  </a:txBody>
                  <a:tcPr marL="68580" marR="68580" marT="0" marB="0" anchor="ctr">
                    <a:lnL>
                      <a:noFill/>
                    </a:lnL>
                    <a:lnR>
                      <a:noFill/>
                    </a:lnR>
                    <a:lnT>
                      <a:noFill/>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0,044</a:t>
                      </a:r>
                      <a:endParaRPr lang="en-US" sz="1200">
                        <a:latin typeface="Calibri"/>
                        <a:ea typeface="Times New Roman"/>
                        <a:cs typeface="Times New Roman"/>
                      </a:endParaRPr>
                    </a:p>
                  </a:txBody>
                  <a:tcPr marL="68580" marR="68580" marT="0" marB="0" anchor="ctr">
                    <a:lnL>
                      <a:noFill/>
                    </a:lnL>
                    <a:lnR>
                      <a:noFill/>
                    </a:lnR>
                    <a:lnT>
                      <a:noFill/>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0.599</a:t>
                      </a:r>
                      <a:endParaRPr lang="en-US" sz="1200">
                        <a:latin typeface="Calibri"/>
                        <a:ea typeface="Times New Roman"/>
                        <a:cs typeface="Times New Roman"/>
                      </a:endParaRPr>
                    </a:p>
                  </a:txBody>
                  <a:tcPr marL="68580" marR="68580" marT="0" marB="0" anchor="ctr">
                    <a:lnL>
                      <a:noFill/>
                    </a:lnL>
                    <a:lnR>
                      <a:noFill/>
                    </a:lnR>
                    <a:lnT>
                      <a:noFill/>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nchor="ctr">
                    <a:lnL>
                      <a:noFill/>
                    </a:lnL>
                    <a:lnR>
                      <a:noFill/>
                    </a:lnR>
                    <a:lnT>
                      <a:noFill/>
                    </a:lnT>
                    <a:lnB>
                      <a:noFill/>
                    </a:lnB>
                    <a:solidFill>
                      <a:srgbClr val="92D050"/>
                    </a:solidFill>
                  </a:tcPr>
                </a:tc>
              </a:tr>
              <a:tr h="190500">
                <a:tc>
                  <a:txBody>
                    <a:bodyPr/>
                    <a:lstStyle/>
                    <a:p>
                      <a:endParaRPr lang="en-US" sz="1000" dirty="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dirty="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Suma:</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dirty="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049" name="Rectangle 1"/>
          <p:cNvSpPr>
            <a:spLocks noChangeArrowheads="1"/>
          </p:cNvSpPr>
          <p:nvPr/>
        </p:nvSpPr>
        <p:spPr bwMode="auto">
          <a:xfrm>
            <a:off x="228600" y="3810000"/>
            <a:ext cx="3200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0" i="1" u="none" strike="noStrike" cap="none" normalizeH="0" baseline="0" dirty="0" smtClean="0">
                <a:ln>
                  <a:noFill/>
                </a:ln>
                <a:solidFill>
                  <a:srgbClr val="000000"/>
                </a:solidFill>
                <a:effectLst/>
                <a:ea typeface="Times New Roman" pitchFamily="18" charset="0"/>
                <a:cs typeface="Arial" pitchFamily="34" charset="0"/>
              </a:rPr>
              <a:t>F: Celda de carga tipo unipunto.</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1" u="none" strike="noStrike" cap="none" normalizeH="0" baseline="0" dirty="0" smtClean="0">
                <a:ln>
                  <a:noFill/>
                </a:ln>
                <a:solidFill>
                  <a:srgbClr val="000000"/>
                </a:solidFill>
                <a:effectLst/>
                <a:ea typeface="Times New Roman" pitchFamily="18" charset="0"/>
                <a:cs typeface="Arial" pitchFamily="34" charset="0"/>
              </a:rPr>
              <a:t>G: Celda de carga tipo S.</a:t>
            </a:r>
            <a:endParaRPr kumimoji="0" lang="es-EC" b="0" i="0" u="none" strike="noStrike" cap="none" normalizeH="0" baseline="0" dirty="0" smtClean="0">
              <a:ln>
                <a:noFill/>
              </a:ln>
              <a:solidFill>
                <a:schemeClr val="tx1"/>
              </a:solidFill>
              <a:effectLst/>
              <a:cs typeface="Arial" pitchFamily="34" charset="0"/>
            </a:endParaRPr>
          </a:p>
        </p:txBody>
      </p:sp>
      <p:sp>
        <p:nvSpPr>
          <p:cNvPr id="6" name="5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2050" name="Rectangle 2"/>
          <p:cNvSpPr>
            <a:spLocks noChangeArrowheads="1"/>
          </p:cNvSpPr>
          <p:nvPr/>
        </p:nvSpPr>
        <p:spPr bwMode="auto">
          <a:xfrm>
            <a:off x="609600" y="838200"/>
            <a:ext cx="8001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1"/>
                </a:solidFill>
                <a:effectLst/>
                <a:ea typeface="Times New Roman" pitchFamily="18" charset="0"/>
                <a:cs typeface="Arial" pitchFamily="34" charset="0"/>
              </a:rPr>
              <a:t>Selección de la alternativa para el sistema de medición de carga</a:t>
            </a:r>
            <a:endParaRPr kumimoji="0" lang="de-DE" sz="2000" b="0" i="0" u="none" strike="noStrike" cap="none" normalizeH="0" baseline="0" dirty="0" smtClean="0">
              <a:ln>
                <a:noFill/>
              </a:ln>
              <a:solidFill>
                <a:schemeClr val="tx1"/>
              </a:solidFill>
              <a:effectLst/>
              <a:cs typeface="Arial" pitchFamily="34" charset="0"/>
            </a:endParaRPr>
          </a:p>
        </p:txBody>
      </p:sp>
      <p:sp>
        <p:nvSpPr>
          <p:cNvPr id="10" name="9 Rectángulo"/>
          <p:cNvSpPr/>
          <p:nvPr/>
        </p:nvSpPr>
        <p:spPr>
          <a:xfrm>
            <a:off x="457200" y="1371600"/>
            <a:ext cx="4525213" cy="1138773"/>
          </a:xfrm>
          <a:prstGeom prst="rect">
            <a:avLst/>
          </a:prstGeom>
        </p:spPr>
        <p:txBody>
          <a:bodyPr wrap="none">
            <a:spAutoFit/>
          </a:bodyPr>
          <a:lstStyle/>
          <a:p>
            <a:r>
              <a:rPr lang="de-DE" dirty="0" smtClean="0"/>
              <a:t>Evaluación del criterio de capacidad – Ejemplo</a:t>
            </a:r>
          </a:p>
          <a:p>
            <a:r>
              <a:rPr lang="de-DE" sz="1600" dirty="0" smtClean="0"/>
              <a:t>A: celda de carga unipunto</a:t>
            </a:r>
          </a:p>
          <a:p>
            <a:r>
              <a:rPr lang="de-DE" sz="1600" dirty="0" smtClean="0"/>
              <a:t>B: celda de carga tipo S</a:t>
            </a:r>
          </a:p>
          <a:p>
            <a:endParaRPr lang="en-US" dirty="0"/>
          </a:p>
        </p:txBody>
      </p:sp>
      <p:graphicFrame>
        <p:nvGraphicFramePr>
          <p:cNvPr id="11" name="10 Tabla"/>
          <p:cNvGraphicFramePr>
            <a:graphicFrameLocks noGrp="1"/>
          </p:cNvGraphicFramePr>
          <p:nvPr/>
        </p:nvGraphicFramePr>
        <p:xfrm>
          <a:off x="1752600" y="2438400"/>
          <a:ext cx="5669281" cy="1097280"/>
        </p:xfrm>
        <a:graphic>
          <a:graphicData uri="http://schemas.openxmlformats.org/drawingml/2006/table">
            <a:tbl>
              <a:tblPr/>
              <a:tblGrid>
                <a:gridCol w="1655430"/>
                <a:gridCol w="979652"/>
                <a:gridCol w="978518"/>
                <a:gridCol w="710928"/>
                <a:gridCol w="1344753"/>
              </a:tblGrid>
              <a:tr h="200025">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Capacidad</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Ponderación</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endParaRPr lang="en-US"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0,333</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endParaRPr lang="en-US" sz="1100">
                        <a:latin typeface="Calibri"/>
                        <a:ea typeface="Times New Roman"/>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2</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0,667</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r>
              <a:tr h="190500">
                <a:tc>
                  <a:txBody>
                    <a:bodyPr/>
                    <a:lstStyle/>
                    <a:p>
                      <a:endParaRPr lang="en-US" sz="11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1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Suma:</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3</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dirty="0">
                          <a:solidFill>
                            <a:srgbClr val="000000"/>
                          </a:solidFill>
                          <a:latin typeface="Times New Roman"/>
                          <a:ea typeface="Times New Roman"/>
                          <a:cs typeface="Times New Roman"/>
                        </a:rPr>
                        <a:t>1</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15" name="14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4" name="3 CuadroTexto"/>
          <p:cNvSpPr txBox="1"/>
          <p:nvPr/>
        </p:nvSpPr>
        <p:spPr>
          <a:xfrm>
            <a:off x="1600200" y="685800"/>
            <a:ext cx="6172200" cy="707886"/>
          </a:xfrm>
          <a:prstGeom prst="rect">
            <a:avLst/>
          </a:prstGeom>
          <a:noFill/>
        </p:spPr>
        <p:txBody>
          <a:bodyPr wrap="square" rtlCol="0">
            <a:spAutoFit/>
          </a:bodyPr>
          <a:lstStyle/>
          <a:p>
            <a:pPr algn="ctr"/>
            <a:r>
              <a:rPr lang="es-ES_tradnl" sz="2000" b="1" u="sng" dirty="0" smtClean="0"/>
              <a:t>Selección de instrumentos de medición de desplazamiento </a:t>
            </a:r>
            <a:endParaRPr lang="es-ES_tradnl" sz="2000" b="1" u="sng" dirty="0"/>
          </a:p>
        </p:txBody>
      </p:sp>
      <p:sp>
        <p:nvSpPr>
          <p:cNvPr id="5" name="4 Rectángulo"/>
          <p:cNvSpPr/>
          <p:nvPr/>
        </p:nvSpPr>
        <p:spPr>
          <a:xfrm>
            <a:off x="457200" y="1447800"/>
            <a:ext cx="3986412" cy="400110"/>
          </a:xfrm>
          <a:prstGeom prst="rect">
            <a:avLst/>
          </a:prstGeom>
        </p:spPr>
        <p:txBody>
          <a:bodyPr wrap="none">
            <a:spAutoFit/>
          </a:bodyPr>
          <a:lstStyle/>
          <a:p>
            <a:r>
              <a:rPr lang="es-EC" sz="2000" b="1" dirty="0" smtClean="0"/>
              <a:t>Alternativa A: Potenciómetro lineal </a:t>
            </a:r>
            <a:endParaRPr lang="en-US" sz="2000" b="1" dirty="0"/>
          </a:p>
        </p:txBody>
      </p:sp>
      <p:sp>
        <p:nvSpPr>
          <p:cNvPr id="11" name="10 Rectángulo"/>
          <p:cNvSpPr/>
          <p:nvPr/>
        </p:nvSpPr>
        <p:spPr>
          <a:xfrm>
            <a:off x="381000" y="1981200"/>
            <a:ext cx="45720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21" name="Rectangle 1"/>
          <p:cNvSpPr>
            <a:spLocks noChangeArrowheads="1"/>
          </p:cNvSpPr>
          <p:nvPr/>
        </p:nvSpPr>
        <p:spPr bwMode="auto">
          <a:xfrm>
            <a:off x="381000" y="2088921"/>
            <a:ext cx="45720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Ventajas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lang="es-ES" sz="1400" dirty="0" smtClean="0">
                <a:latin typeface="Arial" pitchFamily="34" charset="0"/>
                <a:cs typeface="Arial" pitchFamily="34" charset="0"/>
              </a:rPr>
              <a:t>La señal de salida del sensor  es en voltios ideal para la conexión al PLC y no necesita de ser acondicionada.</a:t>
            </a:r>
          </a:p>
          <a:p>
            <a:pPr lvl="0" algn="just" eaLnBrk="0" fontAlgn="base" hangingPunct="0">
              <a:spcBef>
                <a:spcPct val="0"/>
              </a:spcBef>
              <a:spcAft>
                <a:spcPct val="0"/>
              </a:spcAft>
              <a:buFont typeface="Arial" pitchFamily="34" charset="0"/>
              <a:buChar char="•"/>
            </a:pPr>
            <a:r>
              <a:rPr lang="es-ES" sz="1400" dirty="0" smtClean="0">
                <a:latin typeface="Arial" pitchFamily="34" charset="0"/>
                <a:cs typeface="Arial" pitchFamily="34" charset="0"/>
              </a:rPr>
              <a:t>Mide el desplazamiento de cualquier material. </a:t>
            </a:r>
          </a:p>
          <a:p>
            <a:pPr lvl="0" algn="just" eaLnBrk="0" fontAlgn="base" hangingPunct="0">
              <a:spcBef>
                <a:spcPct val="0"/>
              </a:spcBef>
              <a:spcAft>
                <a:spcPct val="0"/>
              </a:spcAft>
              <a:buFont typeface="Arial" pitchFamily="34" charset="0"/>
              <a:buChar char="•"/>
            </a:pPr>
            <a:r>
              <a:rPr lang="es-ES" sz="1400" dirty="0" smtClean="0">
                <a:latin typeface="Arial" pitchFamily="34" charset="0"/>
                <a:cs typeface="Arial" pitchFamily="34" charset="0"/>
              </a:rPr>
              <a:t>Son robustos.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5334000" y="1981200"/>
            <a:ext cx="3505200" cy="150810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Desventajas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No</a:t>
            </a:r>
            <a:r>
              <a:rPr kumimoji="0" lang="es-ES" sz="1400" b="0" i="0" u="none" strike="noStrike" cap="none" normalizeH="0" dirty="0" smtClean="0">
                <a:ln>
                  <a:noFill/>
                </a:ln>
                <a:solidFill>
                  <a:schemeClr val="tx1"/>
                </a:solidFill>
                <a:effectLst/>
                <a:latin typeface="Arial" pitchFamily="34" charset="0"/>
                <a:cs typeface="Arial" pitchFamily="34" charset="0"/>
              </a:rPr>
              <a:t> posee una buena sensibilidad.</a:t>
            </a:r>
          </a:p>
          <a:p>
            <a:pPr lvl="0" algn="just" eaLnBrk="0" fontAlgn="base" hangingPunct="0">
              <a:spcBef>
                <a:spcPct val="0"/>
              </a:spcBef>
              <a:spcAft>
                <a:spcPct val="0"/>
              </a:spcAft>
              <a:buFontTx/>
              <a:buChar char="•"/>
            </a:pPr>
            <a:r>
              <a:rPr lang="es-ES" sz="1400" dirty="0" smtClean="0">
                <a:solidFill>
                  <a:schemeClr val="tx1"/>
                </a:solidFill>
                <a:latin typeface="Arial" pitchFamily="34" charset="0"/>
                <a:cs typeface="Arial" pitchFamily="34" charset="0"/>
              </a:rPr>
              <a:t>La estabilidad de la señal no es muy buena</a:t>
            </a:r>
            <a:endParaRPr kumimoji="0" lang="es-ES" sz="1400" b="0" i="0" u="none" strike="noStrike" cap="none" normalizeH="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9 Imagen"/>
          <p:cNvPicPr/>
          <p:nvPr/>
        </p:nvPicPr>
        <p:blipFill>
          <a:blip r:embed="rId3" cstate="print"/>
          <a:srcRect/>
          <a:stretch>
            <a:fillRect/>
          </a:stretch>
        </p:blipFill>
        <p:spPr bwMode="auto">
          <a:xfrm>
            <a:off x="3048000" y="3962400"/>
            <a:ext cx="3089275" cy="124714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4" name="3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5" name="4 CuadroTexto"/>
          <p:cNvSpPr txBox="1"/>
          <p:nvPr/>
        </p:nvSpPr>
        <p:spPr>
          <a:xfrm>
            <a:off x="1600200" y="685800"/>
            <a:ext cx="6705600" cy="400110"/>
          </a:xfrm>
          <a:prstGeom prst="rect">
            <a:avLst/>
          </a:prstGeom>
          <a:noFill/>
        </p:spPr>
        <p:txBody>
          <a:bodyPr wrap="square" rtlCol="0">
            <a:spAutoFit/>
          </a:bodyPr>
          <a:lstStyle/>
          <a:p>
            <a:pPr algn="ctr"/>
            <a:r>
              <a:rPr lang="es-ES_tradnl" sz="2000" b="1" u="sng" dirty="0" smtClean="0"/>
              <a:t>Selección de instrumentos de medición de desplazamiento </a:t>
            </a:r>
            <a:endParaRPr lang="es-ES_tradnl" sz="2000" b="1" u="sng" dirty="0"/>
          </a:p>
        </p:txBody>
      </p:sp>
      <p:sp>
        <p:nvSpPr>
          <p:cNvPr id="6" name="5 Rectángulo"/>
          <p:cNvSpPr/>
          <p:nvPr/>
        </p:nvSpPr>
        <p:spPr>
          <a:xfrm>
            <a:off x="533400" y="1524000"/>
            <a:ext cx="2988639" cy="400110"/>
          </a:xfrm>
          <a:prstGeom prst="rect">
            <a:avLst/>
          </a:prstGeom>
        </p:spPr>
        <p:txBody>
          <a:bodyPr wrap="none">
            <a:spAutoFit/>
          </a:bodyPr>
          <a:lstStyle/>
          <a:p>
            <a:r>
              <a:rPr lang="es-EC" sz="2000" b="1" dirty="0" smtClean="0"/>
              <a:t>Alternativa B: Sensor laser</a:t>
            </a:r>
            <a:endParaRPr lang="en-US" sz="2000" b="1" dirty="0"/>
          </a:p>
        </p:txBody>
      </p:sp>
      <p:sp>
        <p:nvSpPr>
          <p:cNvPr id="12" name="11 Rectángulo"/>
          <p:cNvSpPr/>
          <p:nvPr/>
        </p:nvSpPr>
        <p:spPr>
          <a:xfrm>
            <a:off x="4724400" y="2133600"/>
            <a:ext cx="43434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6 Rectángulo"/>
          <p:cNvSpPr/>
          <p:nvPr/>
        </p:nvSpPr>
        <p:spPr>
          <a:xfrm>
            <a:off x="4800600" y="2209800"/>
            <a:ext cx="4495800" cy="1785104"/>
          </a:xfrm>
          <a:prstGeom prst="rect">
            <a:avLst/>
          </a:prstGeom>
        </p:spPr>
        <p:txBody>
          <a:bodyPr wrap="square">
            <a:spAutoFit/>
          </a:bodyPr>
          <a:lstStyle/>
          <a:p>
            <a:pPr lvl="0" indent="252413" algn="ctr" fontAlgn="base">
              <a:spcBef>
                <a:spcPct val="0"/>
              </a:spcBef>
              <a:spcAft>
                <a:spcPct val="0"/>
              </a:spcAft>
            </a:pPr>
            <a:r>
              <a:rPr lang="es-ES" u="sng" dirty="0" smtClean="0">
                <a:solidFill>
                  <a:srgbClr val="000000"/>
                </a:solidFill>
                <a:latin typeface="Arial" pitchFamily="34" charset="0"/>
                <a:ea typeface="Times New Roman" pitchFamily="18" charset="0"/>
                <a:cs typeface="Arial" pitchFamily="34" charset="0"/>
              </a:rPr>
              <a:t>Desventajas</a:t>
            </a:r>
          </a:p>
          <a:p>
            <a:pPr lvl="0" indent="252413" fontAlgn="base">
              <a:spcBef>
                <a:spcPct val="0"/>
              </a:spcBef>
              <a:spcAft>
                <a:spcPct val="0"/>
              </a:spcAft>
              <a:buFont typeface="Arial" pitchFamily="34" charset="0"/>
              <a:buChar char="•"/>
            </a:pPr>
            <a:r>
              <a:rPr lang="es-ES" sz="1400" dirty="0" smtClean="0"/>
              <a:t>Son sensores delicados que merecen el cuidado en su manipulación</a:t>
            </a:r>
            <a:r>
              <a:rPr lang="es-ES" sz="1400" u="sng" dirty="0" smtClean="0">
                <a:solidFill>
                  <a:srgbClr val="000000"/>
                </a:solidFill>
                <a:latin typeface="Arial" pitchFamily="34" charset="0"/>
                <a:ea typeface="Times New Roman" pitchFamily="18" charset="0"/>
                <a:cs typeface="Arial" pitchFamily="34" charset="0"/>
              </a:rPr>
              <a:t>.</a:t>
            </a:r>
          </a:p>
          <a:p>
            <a:pPr indent="252413" fontAlgn="base">
              <a:spcBef>
                <a:spcPct val="0"/>
              </a:spcBef>
              <a:spcAft>
                <a:spcPct val="0"/>
              </a:spcAft>
              <a:buFont typeface="Arial" pitchFamily="34" charset="0"/>
              <a:buChar char="•"/>
            </a:pPr>
            <a:r>
              <a:rPr lang="es-ES" sz="1400" dirty="0" smtClean="0"/>
              <a:t>Alto costo respecto a los potenciómetros lineales</a:t>
            </a:r>
            <a:endParaRPr lang="en-US" sz="1400" dirty="0" smtClean="0"/>
          </a:p>
          <a:p>
            <a:pPr indent="252413" fontAlgn="base">
              <a:spcBef>
                <a:spcPct val="0"/>
              </a:spcBef>
              <a:spcAft>
                <a:spcPct val="0"/>
              </a:spcAft>
              <a:buFont typeface="Arial" pitchFamily="34" charset="0"/>
              <a:buChar char="•"/>
            </a:pPr>
            <a:r>
              <a:rPr lang="es-ES" sz="1400" dirty="0" smtClean="0"/>
              <a:t>Poco robustos</a:t>
            </a:r>
            <a:endParaRPr lang="en-US" sz="1400" dirty="0" smtClean="0"/>
          </a:p>
          <a:p>
            <a:pPr lvl="0" indent="252413" fontAlgn="base">
              <a:spcBef>
                <a:spcPct val="0"/>
              </a:spcBef>
              <a:spcAft>
                <a:spcPct val="0"/>
              </a:spcAft>
              <a:buFont typeface="Arial" pitchFamily="34" charset="0"/>
              <a:buChar char="•"/>
            </a:pPr>
            <a:endParaRPr lang="es-ES" u="sng" dirty="0" smtClean="0">
              <a:solidFill>
                <a:srgbClr val="000000"/>
              </a:solidFill>
              <a:latin typeface="Arial" pitchFamily="34" charset="0"/>
              <a:ea typeface="Times New Roman" pitchFamily="18" charset="0"/>
              <a:cs typeface="Arial" pitchFamily="34" charset="0"/>
            </a:endParaRPr>
          </a:p>
          <a:p>
            <a:pPr lvl="0" indent="252413" algn="ctr" fontAlgn="base">
              <a:spcBef>
                <a:spcPct val="0"/>
              </a:spcBef>
              <a:spcAft>
                <a:spcPct val="0"/>
              </a:spcAft>
            </a:pPr>
            <a:r>
              <a:rPr lang="es-ES" u="sng" dirty="0" smtClean="0">
                <a:solidFill>
                  <a:srgbClr val="000000"/>
                </a:solidFill>
                <a:latin typeface="Arial" pitchFamily="34" charset="0"/>
                <a:ea typeface="Times New Roman" pitchFamily="18" charset="0"/>
                <a:cs typeface="Arial" pitchFamily="34" charset="0"/>
              </a:rPr>
              <a:t> </a:t>
            </a:r>
            <a:endParaRPr lang="en-US" dirty="0" smtClean="0">
              <a:latin typeface="Arial" pitchFamily="34" charset="0"/>
              <a:cs typeface="Arial" pitchFamily="34" charset="0"/>
            </a:endParaRPr>
          </a:p>
        </p:txBody>
      </p:sp>
      <p:sp>
        <p:nvSpPr>
          <p:cNvPr id="11" name="10 Rectángulo"/>
          <p:cNvSpPr/>
          <p:nvPr/>
        </p:nvSpPr>
        <p:spPr>
          <a:xfrm>
            <a:off x="152400" y="2133600"/>
            <a:ext cx="44958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8 Rectángulo"/>
          <p:cNvSpPr/>
          <p:nvPr/>
        </p:nvSpPr>
        <p:spPr>
          <a:xfrm>
            <a:off x="152400" y="2209800"/>
            <a:ext cx="4648200" cy="1785104"/>
          </a:xfrm>
          <a:prstGeom prst="rect">
            <a:avLst/>
          </a:prstGeom>
        </p:spPr>
        <p:txBody>
          <a:bodyPr wrap="square">
            <a:spAutoFit/>
          </a:bodyPr>
          <a:lstStyle/>
          <a:p>
            <a:pPr lvl="0" indent="252413" fontAlgn="base">
              <a:spcBef>
                <a:spcPct val="0"/>
              </a:spcBef>
              <a:spcAft>
                <a:spcPct val="0"/>
              </a:spcAft>
            </a:pPr>
            <a:r>
              <a:rPr lang="es-ES" dirty="0" smtClean="0">
                <a:solidFill>
                  <a:srgbClr val="000000"/>
                </a:solidFill>
                <a:latin typeface="Arial" pitchFamily="34" charset="0"/>
                <a:ea typeface="Times New Roman" pitchFamily="18" charset="0"/>
                <a:cs typeface="Arial" pitchFamily="34" charset="0"/>
              </a:rPr>
              <a:t>                    </a:t>
            </a:r>
            <a:r>
              <a:rPr lang="es-ES" u="sng" dirty="0" smtClean="0">
                <a:solidFill>
                  <a:srgbClr val="000000"/>
                </a:solidFill>
                <a:latin typeface="Arial" pitchFamily="34" charset="0"/>
                <a:ea typeface="Times New Roman" pitchFamily="18" charset="0"/>
                <a:cs typeface="Arial" pitchFamily="34" charset="0"/>
              </a:rPr>
              <a:t>Ventajas</a:t>
            </a:r>
          </a:p>
          <a:p>
            <a:pPr indent="252413" fontAlgn="base">
              <a:spcBef>
                <a:spcPct val="0"/>
              </a:spcBef>
              <a:spcAft>
                <a:spcPct val="0"/>
              </a:spcAft>
              <a:buFont typeface="Arial" pitchFamily="34" charset="0"/>
              <a:buChar char="•"/>
            </a:pPr>
            <a:r>
              <a:rPr lang="es-ES" sz="1400" dirty="0" smtClean="0"/>
              <a:t>Buena resolución</a:t>
            </a:r>
            <a:endParaRPr lang="en-US" sz="1400" dirty="0" smtClean="0"/>
          </a:p>
          <a:p>
            <a:pPr indent="252413" fontAlgn="base">
              <a:spcBef>
                <a:spcPct val="0"/>
              </a:spcBef>
              <a:spcAft>
                <a:spcPct val="0"/>
              </a:spcAft>
              <a:buFont typeface="Arial" pitchFamily="34" charset="0"/>
              <a:buChar char="•"/>
            </a:pPr>
            <a:r>
              <a:rPr lang="es-ES" sz="1400" dirty="0" smtClean="0"/>
              <a:t>Rápido método de medición sin contacto</a:t>
            </a:r>
            <a:endParaRPr lang="en-US" sz="1400" dirty="0" smtClean="0"/>
          </a:p>
          <a:p>
            <a:pPr lvl="0" indent="252413" fontAlgn="base">
              <a:spcBef>
                <a:spcPct val="0"/>
              </a:spcBef>
              <a:spcAft>
                <a:spcPct val="0"/>
              </a:spcAft>
              <a:buFont typeface="Arial" pitchFamily="34" charset="0"/>
              <a:buChar char="•"/>
            </a:pPr>
            <a:r>
              <a:rPr lang="es-ES" sz="1400" dirty="0" smtClean="0"/>
              <a:t>Posee rangos de medida mayores a los del potenciómetro lineal</a:t>
            </a:r>
            <a:endParaRPr lang="es-ES" sz="1400" u="sng" dirty="0" smtClean="0">
              <a:solidFill>
                <a:srgbClr val="000000"/>
              </a:solidFill>
              <a:ea typeface="Times New Roman" pitchFamily="18" charset="0"/>
              <a:cs typeface="Arial" pitchFamily="34" charset="0"/>
            </a:endParaRPr>
          </a:p>
          <a:p>
            <a:pPr lvl="0">
              <a:buFont typeface="Arial" pitchFamily="34" charset="0"/>
              <a:buChar char="•"/>
            </a:pPr>
            <a:endParaRPr lang="en-US" dirty="0" smtClean="0"/>
          </a:p>
          <a:p>
            <a:pPr lvl="0" indent="252413" algn="ctr" fontAlgn="base">
              <a:spcBef>
                <a:spcPct val="0"/>
              </a:spcBef>
              <a:spcAft>
                <a:spcPct val="0"/>
              </a:spcAft>
            </a:pPr>
            <a:r>
              <a:rPr lang="es-ES" u="sng" dirty="0" smtClean="0">
                <a:solidFill>
                  <a:srgbClr val="000000"/>
                </a:solidFill>
                <a:latin typeface="Arial" pitchFamily="34" charset="0"/>
                <a:ea typeface="Times New Roman" pitchFamily="18" charset="0"/>
                <a:cs typeface="Arial" pitchFamily="34" charset="0"/>
              </a:rPr>
              <a:t> </a:t>
            </a:r>
            <a:endParaRPr lang="en-US" dirty="0" smtClean="0">
              <a:latin typeface="Arial" pitchFamily="34" charset="0"/>
              <a:cs typeface="Arial" pitchFamily="34" charset="0"/>
            </a:endParaRPr>
          </a:p>
        </p:txBody>
      </p:sp>
      <p:pic>
        <p:nvPicPr>
          <p:cNvPr id="13" name="12 Imagen"/>
          <p:cNvPicPr/>
          <p:nvPr/>
        </p:nvPicPr>
        <p:blipFill>
          <a:blip r:embed="rId3" cstate="print"/>
          <a:srcRect/>
          <a:stretch>
            <a:fillRect/>
          </a:stretch>
        </p:blipFill>
        <p:spPr bwMode="auto">
          <a:xfrm>
            <a:off x="3810000" y="4038600"/>
            <a:ext cx="1905000" cy="16002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1295400" y="762000"/>
            <a:ext cx="6553200" cy="707886"/>
          </a:xfrm>
          <a:prstGeom prst="rect">
            <a:avLst/>
          </a:prstGeom>
          <a:noFill/>
        </p:spPr>
        <p:txBody>
          <a:bodyPr wrap="square" rtlCol="0">
            <a:spAutoFit/>
          </a:bodyPr>
          <a:lstStyle/>
          <a:p>
            <a:pPr algn="ctr"/>
            <a:r>
              <a:rPr lang="es-ES_tradnl" sz="2000" b="1" dirty="0" smtClean="0"/>
              <a:t>CRITERIOS DE </a:t>
            </a:r>
            <a:r>
              <a:rPr lang="es-EC" sz="2000" b="1" dirty="0" smtClean="0"/>
              <a:t>PONDERACIÓN</a:t>
            </a:r>
          </a:p>
          <a:p>
            <a:pPr algn="ctr"/>
            <a:r>
              <a:rPr lang="es-EC" sz="2000" b="1" dirty="0" smtClean="0"/>
              <a:t>Sensor desplazamiento</a:t>
            </a:r>
            <a:endParaRPr lang="es-ES_tradnl" sz="2000" b="1" dirty="0"/>
          </a:p>
        </p:txBody>
      </p:sp>
      <p:sp>
        <p:nvSpPr>
          <p:cNvPr id="4" name="3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6" name="5 Rectángulo"/>
          <p:cNvSpPr/>
          <p:nvPr/>
        </p:nvSpPr>
        <p:spPr>
          <a:xfrm>
            <a:off x="228600" y="1600200"/>
            <a:ext cx="87630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8 Rectángulo"/>
          <p:cNvSpPr/>
          <p:nvPr/>
        </p:nvSpPr>
        <p:spPr>
          <a:xfrm>
            <a:off x="838200" y="2514600"/>
            <a:ext cx="3165225" cy="369332"/>
          </a:xfrm>
          <a:prstGeom prst="rect">
            <a:avLst/>
          </a:prstGeom>
        </p:spPr>
        <p:txBody>
          <a:bodyPr wrap="none">
            <a:spAutoFit/>
          </a:bodyPr>
          <a:lstStyle/>
          <a:p>
            <a:r>
              <a:rPr lang="es-EC" b="1" dirty="0" smtClean="0"/>
              <a:t>Peso específico de cada criterio</a:t>
            </a:r>
            <a:endParaRPr lang="en-US" b="1" dirty="0"/>
          </a:p>
        </p:txBody>
      </p:sp>
      <p:sp>
        <p:nvSpPr>
          <p:cNvPr id="11" name="10 Rectángulo"/>
          <p:cNvSpPr/>
          <p:nvPr/>
        </p:nvSpPr>
        <p:spPr>
          <a:xfrm>
            <a:off x="152400" y="1676400"/>
            <a:ext cx="8946745" cy="923330"/>
          </a:xfrm>
          <a:prstGeom prst="rect">
            <a:avLst/>
          </a:prstGeom>
        </p:spPr>
        <p:txBody>
          <a:bodyPr wrap="none">
            <a:spAutoFit/>
          </a:bodyPr>
          <a:lstStyle/>
          <a:p>
            <a:r>
              <a:rPr lang="es-ES" b="1" i="1" dirty="0" smtClean="0"/>
              <a:t>(A)Resolución, (B) Robustez, (C) Rango de desplazamiento (D)Resistencia al medio ambiente</a:t>
            </a:r>
          </a:p>
          <a:p>
            <a:r>
              <a:rPr lang="es-ES" b="1" i="1" dirty="0" smtClean="0"/>
              <a:t>                                                                      (E) Costo</a:t>
            </a:r>
          </a:p>
          <a:p>
            <a:endParaRPr lang="en-US" dirty="0"/>
          </a:p>
        </p:txBody>
      </p:sp>
      <p:graphicFrame>
        <p:nvGraphicFramePr>
          <p:cNvPr id="12" name="11 Tabla"/>
          <p:cNvGraphicFramePr>
            <a:graphicFrameLocks noGrp="1"/>
          </p:cNvGraphicFramePr>
          <p:nvPr/>
        </p:nvGraphicFramePr>
        <p:xfrm>
          <a:off x="1752600" y="3352800"/>
          <a:ext cx="5843624" cy="1920240"/>
        </p:xfrm>
        <a:graphic>
          <a:graphicData uri="http://schemas.openxmlformats.org/drawingml/2006/table">
            <a:tbl>
              <a:tblPr/>
              <a:tblGrid>
                <a:gridCol w="807751"/>
                <a:gridCol w="695530"/>
                <a:gridCol w="695530"/>
                <a:gridCol w="695530"/>
                <a:gridCol w="696699"/>
                <a:gridCol w="696699"/>
                <a:gridCol w="465246"/>
                <a:gridCol w="1090639"/>
              </a:tblGrid>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Criterio</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C</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D</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E</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Ponderación</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endParaRPr lang="en-US" sz="1000">
                        <a:latin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5</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0,333</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3</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0,200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C</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3</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0,200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D</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0,5</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3</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0,200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E</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0,067</a:t>
                      </a:r>
                      <a:endParaRPr lang="en-US" sz="1200">
                        <a:latin typeface="Calibri"/>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Suma:</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15</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dirty="0">
                          <a:solidFill>
                            <a:srgbClr val="000000"/>
                          </a:solidFill>
                          <a:latin typeface="Times New Roman"/>
                          <a:ea typeface="Times New Roman"/>
                          <a:cs typeface="Times New Roman"/>
                        </a:rPr>
                        <a:t>1</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2049" name="Rectangle 1"/>
          <p:cNvSpPr>
            <a:spLocks noChangeArrowheads="1"/>
          </p:cNvSpPr>
          <p:nvPr/>
        </p:nvSpPr>
        <p:spPr bwMode="auto">
          <a:xfrm>
            <a:off x="228600" y="3810000"/>
            <a:ext cx="3352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0" i="1" u="none" strike="noStrike" cap="none" normalizeH="0" baseline="0" dirty="0" smtClean="0">
                <a:ln>
                  <a:noFill/>
                </a:ln>
                <a:solidFill>
                  <a:srgbClr val="000000"/>
                </a:solidFill>
                <a:effectLst/>
                <a:ea typeface="Times New Roman" pitchFamily="18" charset="0"/>
                <a:cs typeface="Arial" pitchFamily="34" charset="0"/>
              </a:rPr>
              <a:t>F: Sensor</a:t>
            </a:r>
            <a:r>
              <a:rPr kumimoji="0" lang="es-EC" b="0" i="1" u="none" strike="noStrike" cap="none" normalizeH="0" dirty="0" smtClean="0">
                <a:ln>
                  <a:noFill/>
                </a:ln>
                <a:solidFill>
                  <a:srgbClr val="000000"/>
                </a:solidFill>
                <a:effectLst/>
                <a:ea typeface="Times New Roman" pitchFamily="18" charset="0"/>
                <a:cs typeface="Arial" pitchFamily="34" charset="0"/>
              </a:rPr>
              <a:t> – potenciómetro lineal</a:t>
            </a:r>
            <a:r>
              <a:rPr kumimoji="0" lang="es-EC" b="0" i="1" u="none" strike="noStrike" cap="none" normalizeH="0" baseline="0" dirty="0" smtClean="0">
                <a:ln>
                  <a:noFill/>
                </a:ln>
                <a:solidFill>
                  <a:srgbClr val="000000"/>
                </a:solidFill>
                <a:effectLst/>
                <a:ea typeface="Times New Roman" pitchFamily="18" charset="0"/>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1" u="none" strike="noStrike" cap="none" normalizeH="0" baseline="0" dirty="0" smtClean="0">
                <a:ln>
                  <a:noFill/>
                </a:ln>
                <a:solidFill>
                  <a:srgbClr val="000000"/>
                </a:solidFill>
                <a:effectLst/>
                <a:ea typeface="Times New Roman" pitchFamily="18" charset="0"/>
                <a:cs typeface="Arial" pitchFamily="34" charset="0"/>
              </a:rPr>
              <a:t>G: Sensor laser.</a:t>
            </a:r>
            <a:endParaRPr kumimoji="0" lang="es-EC" b="0" i="0" u="none" strike="noStrike" cap="none" normalizeH="0" baseline="0" dirty="0" smtClean="0">
              <a:ln>
                <a:noFill/>
              </a:ln>
              <a:solidFill>
                <a:schemeClr val="tx1"/>
              </a:solidFill>
              <a:effectLst/>
              <a:cs typeface="Arial" pitchFamily="34" charset="0"/>
            </a:endParaRPr>
          </a:p>
        </p:txBody>
      </p:sp>
      <p:sp>
        <p:nvSpPr>
          <p:cNvPr id="6" name="5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2050" name="Rectangle 2"/>
          <p:cNvSpPr>
            <a:spLocks noChangeArrowheads="1"/>
          </p:cNvSpPr>
          <p:nvPr/>
        </p:nvSpPr>
        <p:spPr bwMode="auto">
          <a:xfrm>
            <a:off x="609600" y="838200"/>
            <a:ext cx="8001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1"/>
                </a:solidFill>
                <a:effectLst/>
                <a:ea typeface="Times New Roman" pitchFamily="18" charset="0"/>
                <a:cs typeface="Arial" pitchFamily="34" charset="0"/>
              </a:rPr>
              <a:t>Selección de la alternativa para el sistema de medición de desplazamiento</a:t>
            </a:r>
            <a:endParaRPr kumimoji="0" lang="de-DE" sz="2000" b="0" i="0" u="none" strike="noStrike" cap="none" normalizeH="0" baseline="0" dirty="0" smtClean="0">
              <a:ln>
                <a:noFill/>
              </a:ln>
              <a:solidFill>
                <a:schemeClr val="tx1"/>
              </a:solidFill>
              <a:effectLst/>
              <a:cs typeface="Arial" pitchFamily="34" charset="0"/>
            </a:endParaRPr>
          </a:p>
        </p:txBody>
      </p:sp>
      <p:sp>
        <p:nvSpPr>
          <p:cNvPr id="10" name="9 Rectángulo"/>
          <p:cNvSpPr/>
          <p:nvPr/>
        </p:nvSpPr>
        <p:spPr>
          <a:xfrm>
            <a:off x="457200" y="1371600"/>
            <a:ext cx="4336572" cy="1138773"/>
          </a:xfrm>
          <a:prstGeom prst="rect">
            <a:avLst/>
          </a:prstGeom>
        </p:spPr>
        <p:txBody>
          <a:bodyPr wrap="none">
            <a:spAutoFit/>
          </a:bodyPr>
          <a:lstStyle/>
          <a:p>
            <a:r>
              <a:rPr lang="de-DE" dirty="0" smtClean="0"/>
              <a:t>Evaluación del criterio de robustez– Ejemplo</a:t>
            </a:r>
          </a:p>
          <a:p>
            <a:r>
              <a:rPr lang="de-DE" sz="1600" dirty="0" smtClean="0"/>
              <a:t>A: Sensor potenciometro lineal</a:t>
            </a:r>
          </a:p>
          <a:p>
            <a:r>
              <a:rPr lang="de-DE" sz="1600" dirty="0" smtClean="0"/>
              <a:t>B: Sensor laser</a:t>
            </a:r>
          </a:p>
          <a:p>
            <a:endParaRPr lang="en-US" dirty="0"/>
          </a:p>
        </p:txBody>
      </p:sp>
      <p:graphicFrame>
        <p:nvGraphicFramePr>
          <p:cNvPr id="11" name="10 Tabla"/>
          <p:cNvGraphicFramePr>
            <a:graphicFrameLocks noGrp="1"/>
          </p:cNvGraphicFramePr>
          <p:nvPr/>
        </p:nvGraphicFramePr>
        <p:xfrm>
          <a:off x="1828800" y="4572000"/>
          <a:ext cx="5800954" cy="1097280"/>
        </p:xfrm>
        <a:graphic>
          <a:graphicData uri="http://schemas.openxmlformats.org/drawingml/2006/table">
            <a:tbl>
              <a:tblPr/>
              <a:tblGrid>
                <a:gridCol w="985002"/>
                <a:gridCol w="910750"/>
                <a:gridCol w="749483"/>
                <a:gridCol w="546450"/>
                <a:gridCol w="546450"/>
                <a:gridCol w="638105"/>
                <a:gridCol w="546450"/>
                <a:gridCol w="878264"/>
              </a:tblGrid>
              <a:tr h="200025">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Conclusión</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C</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D</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E</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Prioridad</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F</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0,222</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0,133</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0,067</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0,133</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0,044</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0,600</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G</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0,111</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0,067</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0,133</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0,067</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0,022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0,400</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r>
              <a:tr h="190500">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Suma:</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dirty="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graphicFrame>
        <p:nvGraphicFramePr>
          <p:cNvPr id="12" name="11 Tabla"/>
          <p:cNvGraphicFramePr>
            <a:graphicFrameLocks noGrp="1"/>
          </p:cNvGraphicFramePr>
          <p:nvPr/>
        </p:nvGraphicFramePr>
        <p:xfrm>
          <a:off x="1752600" y="2438400"/>
          <a:ext cx="5491277" cy="1097280"/>
        </p:xfrm>
        <a:graphic>
          <a:graphicData uri="http://schemas.openxmlformats.org/drawingml/2006/table">
            <a:tbl>
              <a:tblPr/>
              <a:tblGrid>
                <a:gridCol w="1621349"/>
                <a:gridCol w="1044650"/>
                <a:gridCol w="1044650"/>
                <a:gridCol w="689842"/>
                <a:gridCol w="1090786"/>
              </a:tblGrid>
              <a:tr h="200025">
                <a:tc>
                  <a:txBody>
                    <a:bodyPr/>
                    <a:lstStyle/>
                    <a:p>
                      <a:pPr marL="0" marR="0" algn="ctr">
                        <a:lnSpc>
                          <a:spcPct val="150000"/>
                        </a:lnSpc>
                        <a:spcBef>
                          <a:spcPts val="0"/>
                        </a:spcBef>
                        <a:spcAft>
                          <a:spcPts val="0"/>
                        </a:spcAft>
                      </a:pPr>
                      <a:r>
                        <a:rPr lang="es-ES" sz="1200" b="1" dirty="0">
                          <a:solidFill>
                            <a:srgbClr val="000000"/>
                          </a:solidFill>
                          <a:latin typeface="Times New Roman"/>
                          <a:ea typeface="Times New Roman"/>
                          <a:cs typeface="Times New Roman"/>
                        </a:rPr>
                        <a:t>Robustez del sensor</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Ponderación</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A</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endParaRPr lang="en-US" sz="1000">
                        <a:latin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548DD4"/>
                    </a:solidFill>
                  </a:tcPr>
                </a:tc>
                <a:tc>
                  <a:txBody>
                    <a:bodyPr/>
                    <a:lstStyle/>
                    <a:p>
                      <a:pPr marL="0" marR="0" algn="ctr">
                        <a:lnSpc>
                          <a:spcPct val="150000"/>
                        </a:lnSpc>
                        <a:spcBef>
                          <a:spcPts val="0"/>
                        </a:spcBef>
                        <a:spcAft>
                          <a:spcPts val="0"/>
                        </a:spcAft>
                      </a:pPr>
                      <a:r>
                        <a:rPr lang="es-ES" sz="1200" dirty="0">
                          <a:solidFill>
                            <a:srgbClr val="000000"/>
                          </a:solidFill>
                          <a:latin typeface="Times New Roman"/>
                          <a:ea typeface="Times New Roman"/>
                          <a:cs typeface="Times New Roman"/>
                        </a:rPr>
                        <a:t>1</a:t>
                      </a:r>
                      <a:endParaRPr lang="en-US" sz="12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2</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0,667</a:t>
                      </a:r>
                      <a:endParaRPr lang="en-US" sz="12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500">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B</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endParaRPr lang="en-US" sz="1000">
                        <a:latin typeface="Calibri"/>
                        <a:cs typeface="Times New Roman"/>
                      </a:endParaRPr>
                    </a:p>
                  </a:txBody>
                  <a:tcPr marL="68580" marR="68580" marT="0" marB="0">
                    <a:lnL>
                      <a:noFill/>
                    </a:lnL>
                    <a:lnR>
                      <a:noFill/>
                    </a:lnR>
                    <a:lnT>
                      <a:noFill/>
                    </a:lnT>
                    <a:lnB>
                      <a:noFill/>
                    </a:lnB>
                    <a:solidFill>
                      <a:srgbClr val="548DD4"/>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1</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0,333</a:t>
                      </a:r>
                      <a:endParaRPr lang="en-US" sz="1200">
                        <a:latin typeface="Calibri"/>
                        <a:ea typeface="Times New Roman"/>
                        <a:cs typeface="Times New Roman"/>
                      </a:endParaRPr>
                    </a:p>
                  </a:txBody>
                  <a:tcPr marL="68580" marR="68580" marT="0" marB="0">
                    <a:lnL>
                      <a:noFill/>
                    </a:lnL>
                    <a:lnR>
                      <a:noFill/>
                    </a:lnR>
                    <a:lnT>
                      <a:noFill/>
                    </a:lnT>
                    <a:lnB>
                      <a:noFill/>
                    </a:lnB>
                    <a:solidFill>
                      <a:srgbClr val="FFFFFF"/>
                    </a:solidFill>
                  </a:tcPr>
                </a:tc>
              </a:tr>
              <a:tr h="190500">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b="1">
                          <a:solidFill>
                            <a:srgbClr val="000000"/>
                          </a:solidFill>
                          <a:latin typeface="Times New Roman"/>
                          <a:ea typeface="Times New Roman"/>
                          <a:cs typeface="Times New Roman"/>
                        </a:rPr>
                        <a:t>Suma:</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a:solidFill>
                            <a:srgbClr val="000000"/>
                          </a:solidFill>
                          <a:latin typeface="Times New Roman"/>
                          <a:ea typeface="Times New Roman"/>
                          <a:cs typeface="Times New Roman"/>
                        </a:rPr>
                        <a:t>3</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s-ES" sz="1200" dirty="0">
                          <a:solidFill>
                            <a:srgbClr val="000000"/>
                          </a:solidFill>
                          <a:latin typeface="Times New Roman"/>
                          <a:ea typeface="Times New Roman"/>
                          <a:cs typeface="Times New Roman"/>
                        </a:rPr>
                        <a:t>1</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15" name="14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4" name="3 CuadroTexto"/>
          <p:cNvSpPr txBox="1"/>
          <p:nvPr/>
        </p:nvSpPr>
        <p:spPr>
          <a:xfrm>
            <a:off x="1600200" y="685800"/>
            <a:ext cx="6172200" cy="400110"/>
          </a:xfrm>
          <a:prstGeom prst="rect">
            <a:avLst/>
          </a:prstGeom>
          <a:noFill/>
        </p:spPr>
        <p:txBody>
          <a:bodyPr wrap="square" rtlCol="0">
            <a:spAutoFit/>
          </a:bodyPr>
          <a:lstStyle/>
          <a:p>
            <a:pPr algn="ctr"/>
            <a:r>
              <a:rPr lang="es-ES_tradnl" sz="2000" b="1" u="sng" dirty="0" smtClean="0"/>
              <a:t>Selección del PLC</a:t>
            </a:r>
            <a:endParaRPr lang="es-ES_tradnl" sz="2400" b="1" u="sng" dirty="0"/>
          </a:p>
        </p:txBody>
      </p:sp>
      <p:sp>
        <p:nvSpPr>
          <p:cNvPr id="5" name="4 Rectángulo"/>
          <p:cNvSpPr/>
          <p:nvPr/>
        </p:nvSpPr>
        <p:spPr>
          <a:xfrm>
            <a:off x="457200" y="1447800"/>
            <a:ext cx="4804072" cy="400110"/>
          </a:xfrm>
          <a:prstGeom prst="rect">
            <a:avLst/>
          </a:prstGeom>
        </p:spPr>
        <p:txBody>
          <a:bodyPr wrap="none">
            <a:spAutoFit/>
          </a:bodyPr>
          <a:lstStyle/>
          <a:p>
            <a:r>
              <a:rPr lang="de-DE" sz="2000" dirty="0" smtClean="0"/>
              <a:t>Alternativa A: PLC “Siemens S7-1200” 1212C</a:t>
            </a:r>
            <a:endParaRPr lang="en-US" sz="2000" b="1" dirty="0"/>
          </a:p>
        </p:txBody>
      </p:sp>
      <p:sp>
        <p:nvSpPr>
          <p:cNvPr id="11" name="10 Rectángulo"/>
          <p:cNvSpPr/>
          <p:nvPr/>
        </p:nvSpPr>
        <p:spPr>
          <a:xfrm>
            <a:off x="381000" y="2133600"/>
            <a:ext cx="4572000" cy="1752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21" name="Rectangle 1"/>
          <p:cNvSpPr>
            <a:spLocks noChangeArrowheads="1"/>
          </p:cNvSpPr>
          <p:nvPr/>
        </p:nvSpPr>
        <p:spPr bwMode="auto">
          <a:xfrm>
            <a:off x="381000" y="2133600"/>
            <a:ext cx="45720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Ventajas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Mayor capacidad de producción debido a la CPU de alta velocidad.</a:t>
            </a:r>
            <a:endParaRPr lang="en-U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Su programación es amigable a diferencia de otros PLC.</a:t>
            </a:r>
            <a:endParaRPr lang="en-US" sz="1400" dirty="0" smtClean="0">
              <a:latin typeface="Arial" pitchFamily="34" charset="0"/>
              <a:cs typeface="Arial" pitchFamily="34" charset="0"/>
            </a:endParaRPr>
          </a:p>
          <a:p>
            <a:pPr>
              <a:buFont typeface="Arial" pitchFamily="34" charset="0"/>
              <a:buChar char="•"/>
            </a:pPr>
            <a:r>
              <a:rPr lang="es-ES" sz="1400" dirty="0" smtClean="0">
                <a:latin typeface="Arial" pitchFamily="34" charset="0"/>
                <a:cs typeface="Arial" pitchFamily="34" charset="0"/>
              </a:rPr>
              <a:t>Mayor información disponible para la programación del CPU.</a:t>
            </a:r>
            <a:endParaRPr kumimoji="0" lang="es-E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5334000" y="1981200"/>
            <a:ext cx="3505200" cy="800219"/>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Desventajas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a:buFont typeface="Arial" pitchFamily="34" charset="0"/>
              <a:buChar char="•"/>
            </a:pPr>
            <a:r>
              <a:rPr lang="es-ES" sz="1400" dirty="0" smtClean="0">
                <a:solidFill>
                  <a:schemeClr val="tx1"/>
                </a:solidFill>
                <a:latin typeface="Arial" pitchFamily="34" charset="0"/>
                <a:cs typeface="Arial" pitchFamily="34" charset="0"/>
              </a:rPr>
              <a:t>Alto costo en el mercado.</a:t>
            </a:r>
            <a:endParaRPr lang="en-US" sz="1400" dirty="0" smtClean="0">
              <a:solidFill>
                <a:schemeClr val="tx1"/>
              </a:solidFill>
              <a:latin typeface="Arial" pitchFamily="34" charset="0"/>
              <a:cs typeface="Arial" pitchFamily="34" charset="0"/>
            </a:endParaRPr>
          </a:p>
          <a:p>
            <a:pPr>
              <a:buFont typeface="Arial" pitchFamily="34" charset="0"/>
              <a:buChar char="•"/>
            </a:pPr>
            <a:r>
              <a:rPr lang="es-ES" sz="1400" dirty="0" smtClean="0">
                <a:solidFill>
                  <a:schemeClr val="tx1"/>
                </a:solidFill>
                <a:latin typeface="Arial" pitchFamily="34" charset="0"/>
                <a:cs typeface="Arial" pitchFamily="34" charset="0"/>
              </a:rPr>
              <a:t>Posee tan solo 2 entradas analógicas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9 Imagen"/>
          <p:cNvPicPr/>
          <p:nvPr/>
        </p:nvPicPr>
        <p:blipFill>
          <a:blip r:embed="rId3" cstate="print"/>
          <a:srcRect/>
          <a:stretch>
            <a:fillRect/>
          </a:stretch>
        </p:blipFill>
        <p:spPr bwMode="auto">
          <a:xfrm>
            <a:off x="3124200" y="3886200"/>
            <a:ext cx="2286000" cy="22860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15" name="14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4" name="3 CuadroTexto"/>
          <p:cNvSpPr txBox="1"/>
          <p:nvPr/>
        </p:nvSpPr>
        <p:spPr>
          <a:xfrm>
            <a:off x="1600200" y="685800"/>
            <a:ext cx="6172200" cy="400110"/>
          </a:xfrm>
          <a:prstGeom prst="rect">
            <a:avLst/>
          </a:prstGeom>
          <a:noFill/>
        </p:spPr>
        <p:txBody>
          <a:bodyPr wrap="square" rtlCol="0">
            <a:spAutoFit/>
          </a:bodyPr>
          <a:lstStyle/>
          <a:p>
            <a:pPr algn="ctr"/>
            <a:r>
              <a:rPr lang="es-ES_tradnl" sz="2000" b="1" u="sng" dirty="0" smtClean="0"/>
              <a:t>Selección del PLC</a:t>
            </a:r>
            <a:endParaRPr lang="es-ES_tradnl" sz="2400" b="1" u="sng" dirty="0"/>
          </a:p>
        </p:txBody>
      </p:sp>
      <p:sp>
        <p:nvSpPr>
          <p:cNvPr id="5" name="4 Rectángulo"/>
          <p:cNvSpPr/>
          <p:nvPr/>
        </p:nvSpPr>
        <p:spPr>
          <a:xfrm>
            <a:off x="457200" y="1447800"/>
            <a:ext cx="2756973" cy="400110"/>
          </a:xfrm>
          <a:prstGeom prst="rect">
            <a:avLst/>
          </a:prstGeom>
        </p:spPr>
        <p:txBody>
          <a:bodyPr wrap="none">
            <a:spAutoFit/>
          </a:bodyPr>
          <a:lstStyle/>
          <a:p>
            <a:r>
              <a:rPr lang="es-EC" sz="2000" b="1" dirty="0" smtClean="0"/>
              <a:t>Alternativa B: PLC Delta </a:t>
            </a:r>
            <a:endParaRPr lang="en-US" sz="2000" b="1" dirty="0"/>
          </a:p>
        </p:txBody>
      </p:sp>
      <p:sp>
        <p:nvSpPr>
          <p:cNvPr id="11" name="10 Rectángulo"/>
          <p:cNvSpPr/>
          <p:nvPr/>
        </p:nvSpPr>
        <p:spPr>
          <a:xfrm>
            <a:off x="457200" y="1981200"/>
            <a:ext cx="35814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21" name="Rectangle 1"/>
          <p:cNvSpPr>
            <a:spLocks noChangeArrowheads="1"/>
          </p:cNvSpPr>
          <p:nvPr/>
        </p:nvSpPr>
        <p:spPr bwMode="auto">
          <a:xfrm>
            <a:off x="381000" y="2025879"/>
            <a:ext cx="38862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defTabSz="914400" rtl="0" eaLnBrk="1" fontAlgn="base" latinLnBrk="0" hangingPunct="1">
              <a:lnSpc>
                <a:spcPct val="100000"/>
              </a:lnSpc>
              <a:spcBef>
                <a:spcPct val="0"/>
              </a:spcBef>
              <a:spcAft>
                <a:spcPct val="0"/>
              </a:spcAft>
              <a:buClrTx/>
              <a:buSzTx/>
              <a:buFontTx/>
              <a:buNone/>
              <a:tabLst/>
            </a:pPr>
            <a:r>
              <a:rPr kumimoji="0" lang="es-ES" b="0" i="0"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s-E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Ventajas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Posee 4 entradas analógicas</a:t>
            </a:r>
            <a:endParaRPr lang="en-U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Menor costo respecto al PLC “Siemens”</a:t>
            </a:r>
            <a:endParaRPr lang="en-US" sz="1400" dirty="0" smtClean="0">
              <a:latin typeface="Arial" pitchFamily="34" charset="0"/>
              <a:cs typeface="Arial" pitchFamily="34" charset="0"/>
            </a:endParaRPr>
          </a:p>
          <a:p>
            <a:pPr>
              <a:buFont typeface="Arial" pitchFamily="34" charset="0"/>
              <a:buChar char="•"/>
            </a:pPr>
            <a:r>
              <a:rPr lang="es-ES" sz="1400" dirty="0" smtClean="0">
                <a:latin typeface="Arial" pitchFamily="34" charset="0"/>
                <a:cs typeface="Arial" pitchFamily="34" charset="0"/>
              </a:rPr>
              <a:t>Alto desempeño y velocidad en su</a:t>
            </a:r>
          </a:p>
          <a:p>
            <a:pPr>
              <a:buFont typeface="Arial" pitchFamily="34" charset="0"/>
              <a:buChar char="•"/>
            </a:pPr>
            <a:r>
              <a:rPr lang="es-ES" sz="1400" dirty="0" smtClean="0">
                <a:latin typeface="Arial" pitchFamily="34" charset="0"/>
                <a:cs typeface="Arial" pitchFamily="34" charset="0"/>
              </a:rPr>
              <a:t> respuesta.</a:t>
            </a:r>
            <a:endParaRPr kumimoji="0" lang="es-ES" sz="140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5334000" y="1981200"/>
            <a:ext cx="3505200" cy="144655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Desventajas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a:buFont typeface="Arial" pitchFamily="34" charset="0"/>
              <a:buChar char="•"/>
            </a:pPr>
            <a:r>
              <a:rPr lang="es-ES" sz="1400" dirty="0" smtClean="0">
                <a:solidFill>
                  <a:schemeClr val="tx1"/>
                </a:solidFill>
                <a:latin typeface="Arial" pitchFamily="34" charset="0"/>
                <a:cs typeface="Arial" pitchFamily="34" charset="0"/>
              </a:rPr>
              <a:t>Su programación representa mayor dificultad debido al lenguaje que maneja.</a:t>
            </a:r>
            <a:endParaRPr lang="en-US" sz="1400" dirty="0" smtClean="0">
              <a:solidFill>
                <a:schemeClr val="tx1"/>
              </a:solidFill>
              <a:latin typeface="Arial" pitchFamily="34" charset="0"/>
              <a:cs typeface="Arial" pitchFamily="34" charset="0"/>
            </a:endParaRPr>
          </a:p>
          <a:p>
            <a:pPr lvl="0">
              <a:buFont typeface="Arial" pitchFamily="34" charset="0"/>
              <a:buChar char="•"/>
            </a:pPr>
            <a:r>
              <a:rPr lang="es-ES" sz="1400" dirty="0" smtClean="0">
                <a:solidFill>
                  <a:schemeClr val="tx1"/>
                </a:solidFill>
                <a:latin typeface="Arial" pitchFamily="34" charset="0"/>
                <a:cs typeface="Arial" pitchFamily="34" charset="0"/>
              </a:rPr>
              <a:t>No existe mucha información o tutoriales para la programación.</a:t>
            </a:r>
            <a:endParaRPr lang="en-US" sz="1400" dirty="0" smtClean="0">
              <a:solidFill>
                <a:schemeClr val="tx1"/>
              </a:solidFill>
              <a:latin typeface="Arial" pitchFamily="34" charset="0"/>
              <a:cs typeface="Arial" pitchFamily="34" charset="0"/>
            </a:endParaRPr>
          </a:p>
          <a:p>
            <a:pPr lvl="0"/>
            <a:endParaRPr lang="en-US" sz="1400" dirty="0">
              <a:solidFill>
                <a:schemeClr val="tx1"/>
              </a:solidFill>
              <a:latin typeface="Arial" pitchFamily="34" charset="0"/>
              <a:cs typeface="Arial" pitchFamily="34" charset="0"/>
            </a:endParaRPr>
          </a:p>
        </p:txBody>
      </p:sp>
      <p:pic>
        <p:nvPicPr>
          <p:cNvPr id="12" name="11 Imagen"/>
          <p:cNvPicPr/>
          <p:nvPr/>
        </p:nvPicPr>
        <p:blipFill>
          <a:blip r:embed="rId3" cstate="print"/>
          <a:srcRect/>
          <a:stretch>
            <a:fillRect/>
          </a:stretch>
        </p:blipFill>
        <p:spPr bwMode="auto">
          <a:xfrm>
            <a:off x="3200400" y="3962400"/>
            <a:ext cx="2438400" cy="16002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0"/>
            <a:ext cx="9144000" cy="6873627"/>
          </a:xfrm>
          <a:prstGeom prst="rect">
            <a:avLst/>
          </a:prstGeom>
          <a:noFill/>
          <a:ln w="9525">
            <a:noFill/>
            <a:miter lim="800000"/>
            <a:headEnd/>
            <a:tailEnd/>
          </a:ln>
        </p:spPr>
      </p:pic>
      <p:sp>
        <p:nvSpPr>
          <p:cNvPr id="52225" name="Rectangle 1"/>
          <p:cNvSpPr>
            <a:spLocks noChangeArrowheads="1"/>
          </p:cNvSpPr>
          <p:nvPr/>
        </p:nvSpPr>
        <p:spPr bwMode="auto">
          <a:xfrm>
            <a:off x="609600" y="228600"/>
            <a:ext cx="83058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es-ES"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t>
            </a:r>
            <a:r>
              <a:rPr kumimoji="0" lang="es-ES" sz="26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elección de fuente de alimentación de PLC</a:t>
            </a:r>
            <a:endParaRPr kumimoji="0" lang="es-ES" sz="2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Imagen"/>
          <p:cNvPicPr/>
          <p:nvPr/>
        </p:nvPicPr>
        <p:blipFill>
          <a:blip r:embed="rId3" cstate="print"/>
          <a:srcRect/>
          <a:stretch>
            <a:fillRect/>
          </a:stretch>
        </p:blipFill>
        <p:spPr bwMode="auto">
          <a:xfrm>
            <a:off x="5715000" y="1905000"/>
            <a:ext cx="2022475" cy="2840355"/>
          </a:xfrm>
          <a:prstGeom prst="rect">
            <a:avLst/>
          </a:prstGeom>
          <a:noFill/>
          <a:ln w="9525">
            <a:noFill/>
            <a:miter lim="800000"/>
            <a:headEnd/>
            <a:tailEnd/>
          </a:ln>
        </p:spPr>
      </p:pic>
      <p:sp>
        <p:nvSpPr>
          <p:cNvPr id="7" name="6 Rectángulo"/>
          <p:cNvSpPr/>
          <p:nvPr/>
        </p:nvSpPr>
        <p:spPr>
          <a:xfrm>
            <a:off x="1066800" y="2286000"/>
            <a:ext cx="4191000" cy="2667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226" name="Rectangle 2"/>
          <p:cNvSpPr>
            <a:spLocks noChangeArrowheads="1"/>
          </p:cNvSpPr>
          <p:nvPr/>
        </p:nvSpPr>
        <p:spPr bwMode="auto">
          <a:xfrm>
            <a:off x="1066800" y="2286000"/>
            <a:ext cx="3810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Voltaje de entrada en AC sea de 110 o 220.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Voltaje de Salida en DC sea de 24.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Corriente de </a:t>
            </a:r>
            <a:r>
              <a:rPr lang="es-ES" sz="2000" dirty="0" smtClean="0">
                <a:solidFill>
                  <a:srgbClr val="000000"/>
                </a:solidFill>
                <a:latin typeface="Arial" pitchFamily="34" charset="0"/>
                <a:ea typeface="Times New Roman" pitchFamily="18" charset="0"/>
                <a:cs typeface="Arial" pitchFamily="34" charset="0"/>
              </a:rPr>
              <a:t>entrada</a:t>
            </a: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 debe superar los 2 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Frecuencia de entrada de la fuente debe ser 60 HZ.</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219200" y="1371600"/>
            <a:ext cx="3810000" cy="646331"/>
          </a:xfrm>
          <a:prstGeom prst="rect">
            <a:avLst/>
          </a:prstGeom>
        </p:spPr>
        <p:txBody>
          <a:bodyPr wrap="square">
            <a:spAutoFit/>
          </a:bodyPr>
          <a:lstStyle/>
          <a:p>
            <a:r>
              <a:rPr lang="es-ES" b="1" dirty="0" smtClean="0">
                <a:latin typeface="Arial" pitchFamily="34" charset="0"/>
                <a:ea typeface="Times New Roman" pitchFamily="18" charset="0"/>
                <a:cs typeface="Arial" pitchFamily="34" charset="0"/>
              </a:rPr>
              <a:t>Características necesarias de la</a:t>
            </a:r>
          </a:p>
          <a:p>
            <a:r>
              <a:rPr lang="es-ES" b="1" dirty="0" smtClean="0">
                <a:latin typeface="Arial" pitchFamily="34" charset="0"/>
                <a:ea typeface="Times New Roman" pitchFamily="18" charset="0"/>
                <a:cs typeface="Arial" pitchFamily="34" charset="0"/>
              </a:rPr>
              <a:t> fuente de poder</a:t>
            </a:r>
            <a:endParaRPr lang="en-US"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1600200" y="762000"/>
            <a:ext cx="6553200" cy="954107"/>
          </a:xfrm>
          <a:prstGeom prst="rect">
            <a:avLst/>
          </a:prstGeom>
          <a:noFill/>
        </p:spPr>
        <p:txBody>
          <a:bodyPr wrap="square" rtlCol="0">
            <a:spAutoFit/>
          </a:bodyPr>
          <a:lstStyle/>
          <a:p>
            <a:pPr algn="ctr"/>
            <a:r>
              <a:rPr lang="es-ES_tradnl" sz="2800" b="1" dirty="0" smtClean="0"/>
              <a:t>DELIMITACIÓN DE LOS COMPONENTES DEL EQUIPO</a:t>
            </a:r>
            <a:endParaRPr lang="es-ES_tradnl" sz="2800" b="1" dirty="0"/>
          </a:p>
        </p:txBody>
      </p:sp>
      <p:sp>
        <p:nvSpPr>
          <p:cNvPr id="17" name="16 CuadroTexto"/>
          <p:cNvSpPr txBox="1"/>
          <p:nvPr/>
        </p:nvSpPr>
        <p:spPr>
          <a:xfrm>
            <a:off x="851338" y="1600200"/>
            <a:ext cx="7620000" cy="738664"/>
          </a:xfrm>
          <a:prstGeom prst="rect">
            <a:avLst/>
          </a:prstGeom>
          <a:noFill/>
        </p:spPr>
        <p:txBody>
          <a:bodyPr wrap="square" rtlCol="0">
            <a:spAutoFit/>
          </a:bodyPr>
          <a:lstStyle/>
          <a:p>
            <a:pPr marL="0" lvl="2"/>
            <a:r>
              <a:rPr lang="es-ES" b="1" dirty="0"/>
              <a:t>Componentes electrónicos del equipo</a:t>
            </a:r>
            <a:endParaRPr lang="en-US" b="1" dirty="0"/>
          </a:p>
          <a:p>
            <a:endParaRPr lang="en-US" sz="2400" dirty="0"/>
          </a:p>
        </p:txBody>
      </p:sp>
      <p:sp>
        <p:nvSpPr>
          <p:cNvPr id="7" name="6 CuadroTexto"/>
          <p:cNvSpPr txBox="1"/>
          <p:nvPr/>
        </p:nvSpPr>
        <p:spPr>
          <a:xfrm>
            <a:off x="965638" y="3886200"/>
            <a:ext cx="7620000" cy="738664"/>
          </a:xfrm>
          <a:prstGeom prst="rect">
            <a:avLst/>
          </a:prstGeom>
          <a:noFill/>
        </p:spPr>
        <p:txBody>
          <a:bodyPr wrap="square" rtlCol="0">
            <a:spAutoFit/>
          </a:bodyPr>
          <a:lstStyle/>
          <a:p>
            <a:pPr marL="0" lvl="2"/>
            <a:r>
              <a:rPr lang="es-ES" b="1" dirty="0"/>
              <a:t>Componentes </a:t>
            </a:r>
            <a:r>
              <a:rPr lang="es-ES" b="1" dirty="0" smtClean="0"/>
              <a:t>eléctricos </a:t>
            </a:r>
            <a:r>
              <a:rPr lang="es-ES" b="1" dirty="0"/>
              <a:t>del equipo</a:t>
            </a:r>
            <a:endParaRPr lang="en-US" b="1" dirty="0"/>
          </a:p>
          <a:p>
            <a:endParaRPr lang="en-US" sz="2400" dirty="0"/>
          </a:p>
        </p:txBody>
      </p:sp>
      <p:sp>
        <p:nvSpPr>
          <p:cNvPr id="28673" name="Rectangle 1"/>
          <p:cNvSpPr>
            <a:spLocks noChangeArrowheads="1"/>
          </p:cNvSpPr>
          <p:nvPr/>
        </p:nvSpPr>
        <p:spPr bwMode="auto">
          <a:xfrm>
            <a:off x="685800" y="2057400"/>
            <a:ext cx="7696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 PLC que permita la adquisición de datos y procesamiento de la información de los sensores, con 4 entradas analógicas y si es necesario la adquisición de un módulo de expansión que complete el número de entradas necesarias.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Tres tarjetas analógicas que permitan el acondicionamiento y amplificación de la señal de las celdas de carga.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Una pantalla que permita visualizar los datos adquiridos  con la información enviada del PLC.</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685800" y="4356557"/>
            <a:ext cx="6248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Para la automatización del equipo de ensayo de flexión de vigas se necesitará dispositivos eléctricos que protejan al equipo, para aquello se necesitara un </a:t>
            </a:r>
            <a:r>
              <a:rPr kumimoji="0" lang="es-E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braker</a:t>
            </a: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y fusibles que respalde  la fuente de poder y demás</a:t>
            </a:r>
            <a:r>
              <a:rPr kumimoji="0" lang="es-ES" sz="1600" b="0" i="0" u="none" strike="noStrike" cap="none" normalizeH="0" dirty="0" smtClean="0">
                <a:ln>
                  <a:noFill/>
                </a:ln>
                <a:solidFill>
                  <a:srgbClr val="000000"/>
                </a:solidFill>
                <a:effectLst/>
                <a:latin typeface="Arial" pitchFamily="34" charset="0"/>
                <a:ea typeface="Times New Roman" pitchFamily="18" charset="0"/>
                <a:cs typeface="Arial" pitchFamily="34" charset="0"/>
              </a:rPr>
              <a:t> elementos electrónicos</a:t>
            </a: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06669370"/>
      </p:ext>
    </p:extLst>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2743200" y="762000"/>
            <a:ext cx="4038600" cy="523220"/>
          </a:xfrm>
          <a:prstGeom prst="rect">
            <a:avLst/>
          </a:prstGeom>
          <a:noFill/>
        </p:spPr>
        <p:txBody>
          <a:bodyPr wrap="square" rtlCol="0">
            <a:spAutoFit/>
          </a:bodyPr>
          <a:lstStyle/>
          <a:p>
            <a:pPr algn="ctr"/>
            <a:r>
              <a:rPr lang="en-US" sz="2800" b="1" dirty="0" smtClean="0"/>
              <a:t>ANTECEDENTES</a:t>
            </a:r>
            <a:endParaRPr lang="en-US" sz="2800" b="1" dirty="0"/>
          </a:p>
        </p:txBody>
      </p:sp>
      <p:pic>
        <p:nvPicPr>
          <p:cNvPr id="16" name="15 Imagen" descr="C:\Users\Paul\Downloads\2015-02-12_12-30-54_98.jpg"/>
          <p:cNvPicPr/>
          <p:nvPr/>
        </p:nvPicPr>
        <p:blipFill>
          <a:blip r:embed="rId3" cstate="print"/>
          <a:srcRect l="7002" t="21559" r="10432" b="27523"/>
          <a:stretch>
            <a:fillRect/>
          </a:stretch>
        </p:blipFill>
        <p:spPr bwMode="auto">
          <a:xfrm>
            <a:off x="1828800" y="3581400"/>
            <a:ext cx="5718175" cy="2225675"/>
          </a:xfrm>
          <a:prstGeom prst="rect">
            <a:avLst/>
          </a:prstGeom>
          <a:noFill/>
          <a:ln w="9525">
            <a:noFill/>
            <a:miter lim="800000"/>
            <a:headEnd/>
            <a:tailEnd/>
          </a:ln>
        </p:spPr>
      </p:pic>
      <p:sp>
        <p:nvSpPr>
          <p:cNvPr id="17" name="16 CuadroTexto"/>
          <p:cNvSpPr txBox="1"/>
          <p:nvPr/>
        </p:nvSpPr>
        <p:spPr>
          <a:xfrm>
            <a:off x="1600200" y="1285220"/>
            <a:ext cx="6400800" cy="2308324"/>
          </a:xfrm>
          <a:prstGeom prst="rect">
            <a:avLst/>
          </a:prstGeom>
          <a:noFill/>
        </p:spPr>
        <p:txBody>
          <a:bodyPr wrap="square" rtlCol="0">
            <a:spAutoFit/>
          </a:bodyPr>
          <a:lstStyle/>
          <a:p>
            <a:r>
              <a:rPr lang="de-DE" dirty="0"/>
              <a:t>El equipo para la práctica de flexión de vigas del LMM, en su instrumentación cuenta con: </a:t>
            </a:r>
            <a:endParaRPr lang="de-DE" dirty="0" smtClean="0"/>
          </a:p>
          <a:p>
            <a:endParaRPr lang="de-DE" dirty="0" smtClean="0"/>
          </a:p>
          <a:p>
            <a:pPr marL="285750" indent="-285750">
              <a:buFont typeface="Arial" pitchFamily="34" charset="0"/>
              <a:buChar char="•"/>
            </a:pPr>
            <a:r>
              <a:rPr lang="de-DE" dirty="0"/>
              <a:t>T</a:t>
            </a:r>
            <a:r>
              <a:rPr lang="de-DE" dirty="0" smtClean="0"/>
              <a:t>res </a:t>
            </a:r>
            <a:r>
              <a:rPr lang="de-DE" dirty="0"/>
              <a:t>dinamómetros con una capacidad de 0 a 46 N para la medición de carga, </a:t>
            </a:r>
            <a:r>
              <a:rPr lang="de-DE" dirty="0" smtClean="0"/>
              <a:t>con </a:t>
            </a:r>
            <a:r>
              <a:rPr lang="de-DE" dirty="0"/>
              <a:t>una resolución  de </a:t>
            </a:r>
            <a:r>
              <a:rPr lang="de-DE" dirty="0" smtClean="0"/>
              <a:t>0.25 N. </a:t>
            </a:r>
          </a:p>
          <a:p>
            <a:endParaRPr lang="de-DE" dirty="0" smtClean="0"/>
          </a:p>
          <a:p>
            <a:pPr marL="285750" indent="-285750">
              <a:buFont typeface="Arial" pitchFamily="34" charset="0"/>
              <a:buChar char="•"/>
            </a:pPr>
            <a:r>
              <a:rPr lang="de-DE" dirty="0" smtClean="0"/>
              <a:t>Cuatro comparadores </a:t>
            </a:r>
            <a:r>
              <a:rPr lang="de-DE" dirty="0"/>
              <a:t>de reloj con un rango de 0 a 25 mm y una resolución de </a:t>
            </a:r>
            <a:r>
              <a:rPr lang="de-DE" dirty="0" smtClean="0"/>
              <a:t>0.1mm.</a:t>
            </a:r>
            <a:endParaRPr lang="en-US" dirty="0"/>
          </a:p>
        </p:txBody>
      </p:sp>
    </p:spTree>
    <p:extLst>
      <p:ext uri="{BB962C8B-B14F-4D97-AF65-F5344CB8AC3E}">
        <p14:creationId xmlns="" xmlns:p14="http://schemas.microsoft.com/office/powerpoint/2010/main" val="4281120693"/>
      </p:ext>
    </p:extLst>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1295400" y="381000"/>
            <a:ext cx="6553200" cy="523220"/>
          </a:xfrm>
          <a:prstGeom prst="rect">
            <a:avLst/>
          </a:prstGeom>
          <a:noFill/>
        </p:spPr>
        <p:txBody>
          <a:bodyPr wrap="square" rtlCol="0">
            <a:spAutoFit/>
          </a:bodyPr>
          <a:lstStyle/>
          <a:p>
            <a:pPr algn="ctr"/>
            <a:r>
              <a:rPr lang="es-ES_tradnl" sz="2800" b="1" dirty="0" smtClean="0"/>
              <a:t>CRITERIOS DE DISE</a:t>
            </a:r>
            <a:r>
              <a:rPr lang="es-ES" sz="2800" b="1" dirty="0" smtClean="0"/>
              <a:t>Ñ</a:t>
            </a:r>
            <a:r>
              <a:rPr lang="es-ES_tradnl" sz="2800" b="1" dirty="0" smtClean="0"/>
              <a:t>O </a:t>
            </a:r>
            <a:endParaRPr lang="es-ES_tradnl" sz="2800" b="1" dirty="0"/>
          </a:p>
        </p:txBody>
      </p:sp>
      <p:sp>
        <p:nvSpPr>
          <p:cNvPr id="4" name="3 Rectángulo"/>
          <p:cNvSpPr/>
          <p:nvPr/>
        </p:nvSpPr>
        <p:spPr>
          <a:xfrm>
            <a:off x="914400" y="2895600"/>
            <a:ext cx="5574475" cy="1477328"/>
          </a:xfrm>
          <a:prstGeom prst="rect">
            <a:avLst/>
          </a:prstGeom>
        </p:spPr>
        <p:txBody>
          <a:bodyPr wrap="square">
            <a:spAutoFit/>
          </a:bodyPr>
          <a:lstStyle/>
          <a:p>
            <a:pPr>
              <a:buFont typeface="Wingdings" pitchFamily="2" charset="2"/>
              <a:buChar char="Ø"/>
            </a:pPr>
            <a:r>
              <a:rPr lang="es-ES" dirty="0" smtClean="0"/>
              <a:t>Facilidad para hacer las uniones.</a:t>
            </a:r>
          </a:p>
          <a:p>
            <a:pPr>
              <a:buFont typeface="Wingdings" pitchFamily="2" charset="2"/>
              <a:buChar char="Ø"/>
            </a:pPr>
            <a:r>
              <a:rPr lang="es-ES" dirty="0" smtClean="0"/>
              <a:t>Fácil de pulir</a:t>
            </a:r>
          </a:p>
          <a:p>
            <a:pPr>
              <a:buFont typeface="Wingdings" pitchFamily="2" charset="2"/>
              <a:buChar char="Ø"/>
            </a:pPr>
            <a:r>
              <a:rPr lang="es-ES" dirty="0" smtClean="0"/>
              <a:t>Ser un elemento que no presente dificultad para soldar.</a:t>
            </a:r>
          </a:p>
          <a:p>
            <a:pPr>
              <a:buFont typeface="Wingdings" pitchFamily="2" charset="2"/>
              <a:buChar char="Ø"/>
            </a:pPr>
            <a:r>
              <a:rPr lang="es-ES" dirty="0" smtClean="0"/>
              <a:t>Asequible en el mercado</a:t>
            </a:r>
          </a:p>
          <a:p>
            <a:pPr>
              <a:buFont typeface="Wingdings" pitchFamily="2" charset="2"/>
              <a:buChar char="Ø"/>
            </a:pPr>
            <a:r>
              <a:rPr lang="es-ES" dirty="0" smtClean="0"/>
              <a:t>Su costo no sea muy elevado</a:t>
            </a:r>
            <a:endParaRPr lang="en-US" dirty="0"/>
          </a:p>
        </p:txBody>
      </p:sp>
      <p:sp>
        <p:nvSpPr>
          <p:cNvPr id="5" name="4 CuadroTexto"/>
          <p:cNvSpPr txBox="1"/>
          <p:nvPr/>
        </p:nvSpPr>
        <p:spPr>
          <a:xfrm>
            <a:off x="1219200" y="914400"/>
            <a:ext cx="3886200" cy="369332"/>
          </a:xfrm>
          <a:prstGeom prst="rect">
            <a:avLst/>
          </a:prstGeom>
          <a:noFill/>
        </p:spPr>
        <p:txBody>
          <a:bodyPr wrap="square" rtlCol="0">
            <a:spAutoFit/>
          </a:bodyPr>
          <a:lstStyle/>
          <a:p>
            <a:r>
              <a:rPr lang="es-EC" b="1" dirty="0" smtClean="0"/>
              <a:t>Criterio de diseño para la estructura</a:t>
            </a:r>
            <a:endParaRPr lang="en-US" b="1" dirty="0"/>
          </a:p>
        </p:txBody>
      </p:sp>
      <p:sp>
        <p:nvSpPr>
          <p:cNvPr id="6" name="5 Rectángulo"/>
          <p:cNvSpPr/>
          <p:nvPr/>
        </p:nvSpPr>
        <p:spPr>
          <a:xfrm>
            <a:off x="990600" y="1447800"/>
            <a:ext cx="6858000" cy="923330"/>
          </a:xfrm>
          <a:prstGeom prst="rect">
            <a:avLst/>
          </a:prstGeom>
        </p:spPr>
        <p:txBody>
          <a:bodyPr wrap="square">
            <a:spAutoFit/>
          </a:bodyPr>
          <a:lstStyle/>
          <a:p>
            <a:r>
              <a:rPr lang="es-ES" dirty="0" smtClean="0"/>
              <a:t>La estructura del equipo es de tipo pórtico, debido a las bajas cargas a las cuales estará sometida la estructura, para la construcción de los pilares se buscó: </a:t>
            </a:r>
            <a:endParaRPr lang="en-US" dirty="0"/>
          </a:p>
        </p:txBody>
      </p:sp>
      <p:pic>
        <p:nvPicPr>
          <p:cNvPr id="7" name="6 Imagen" descr="C:\Users\Paul\Downloads\2014-05-15_09-41-24_615.jpg"/>
          <p:cNvPicPr/>
          <p:nvPr/>
        </p:nvPicPr>
        <p:blipFill>
          <a:blip r:embed="rId3" cstate="print"/>
          <a:srcRect/>
          <a:stretch>
            <a:fillRect/>
          </a:stretch>
        </p:blipFill>
        <p:spPr bwMode="auto">
          <a:xfrm>
            <a:off x="6705600" y="2667000"/>
            <a:ext cx="1905000" cy="2819400"/>
          </a:xfrm>
          <a:prstGeom prst="rect">
            <a:avLst/>
          </a:prstGeom>
          <a:noFill/>
          <a:ln w="9525">
            <a:noFill/>
            <a:miter lim="800000"/>
            <a:headEnd/>
            <a:tailEnd/>
          </a:ln>
        </p:spPr>
      </p:pic>
      <p:sp>
        <p:nvSpPr>
          <p:cNvPr id="9" name="8 Rectángulo"/>
          <p:cNvSpPr/>
          <p:nvPr/>
        </p:nvSpPr>
        <p:spPr>
          <a:xfrm>
            <a:off x="990600" y="4724400"/>
            <a:ext cx="4572000" cy="923330"/>
          </a:xfrm>
          <a:prstGeom prst="rect">
            <a:avLst/>
          </a:prstGeom>
        </p:spPr>
        <p:txBody>
          <a:bodyPr>
            <a:spAutoFit/>
          </a:bodyPr>
          <a:lstStyle/>
          <a:p>
            <a:r>
              <a:rPr lang="es-ES" dirty="0" smtClean="0"/>
              <a:t>Razón por la cual se decidió adquirir tubos cuadrados de 4x4 cm y 3 mm de espesor de material acero ASTM A36</a:t>
            </a:r>
            <a:endParaRPr lang="en-US"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3" name="2 CuadroTexto"/>
          <p:cNvSpPr txBox="1"/>
          <p:nvPr/>
        </p:nvSpPr>
        <p:spPr>
          <a:xfrm>
            <a:off x="1219200" y="914400"/>
            <a:ext cx="3886200" cy="646331"/>
          </a:xfrm>
          <a:prstGeom prst="rect">
            <a:avLst/>
          </a:prstGeom>
          <a:noFill/>
        </p:spPr>
        <p:txBody>
          <a:bodyPr wrap="square" rtlCol="0">
            <a:spAutoFit/>
          </a:bodyPr>
          <a:lstStyle/>
          <a:p>
            <a:r>
              <a:rPr lang="es-EC" b="1" dirty="0" smtClean="0"/>
              <a:t>Sistema de transporte de los instrumentos de medición </a:t>
            </a:r>
            <a:endParaRPr lang="en-US" b="1" dirty="0"/>
          </a:p>
        </p:txBody>
      </p:sp>
      <p:sp>
        <p:nvSpPr>
          <p:cNvPr id="4" name="3 CuadroTexto"/>
          <p:cNvSpPr txBox="1"/>
          <p:nvPr/>
        </p:nvSpPr>
        <p:spPr>
          <a:xfrm>
            <a:off x="1295400" y="381000"/>
            <a:ext cx="6553200" cy="523220"/>
          </a:xfrm>
          <a:prstGeom prst="rect">
            <a:avLst/>
          </a:prstGeom>
          <a:noFill/>
        </p:spPr>
        <p:txBody>
          <a:bodyPr wrap="square" rtlCol="0">
            <a:spAutoFit/>
          </a:bodyPr>
          <a:lstStyle/>
          <a:p>
            <a:pPr algn="ctr"/>
            <a:r>
              <a:rPr lang="es-ES_tradnl" sz="2800" b="1" dirty="0" smtClean="0"/>
              <a:t>CRITERIOS DE DISE</a:t>
            </a:r>
            <a:r>
              <a:rPr lang="es-ES" sz="2800" b="1" dirty="0" smtClean="0"/>
              <a:t>Ñ</a:t>
            </a:r>
            <a:r>
              <a:rPr lang="es-ES_tradnl" sz="2800" b="1" dirty="0" smtClean="0"/>
              <a:t>O </a:t>
            </a:r>
            <a:endParaRPr lang="es-ES_tradnl" sz="2800" b="1" dirty="0"/>
          </a:p>
        </p:txBody>
      </p:sp>
      <p:sp>
        <p:nvSpPr>
          <p:cNvPr id="5" name="4 Rectángulo"/>
          <p:cNvSpPr/>
          <p:nvPr/>
        </p:nvSpPr>
        <p:spPr>
          <a:xfrm>
            <a:off x="1219200" y="1676400"/>
            <a:ext cx="4572000" cy="1200329"/>
          </a:xfrm>
          <a:prstGeom prst="rect">
            <a:avLst/>
          </a:prstGeom>
        </p:spPr>
        <p:txBody>
          <a:bodyPr>
            <a:spAutoFit/>
          </a:bodyPr>
          <a:lstStyle/>
          <a:p>
            <a:r>
              <a:rPr lang="es-ES" dirty="0" smtClean="0"/>
              <a:t>Se consideró elementos que fueran resistentes al desgaste, que soporte cargas medianas, que no presente mayor dificultad para su maquinado.</a:t>
            </a:r>
            <a:endParaRPr lang="en-US" dirty="0"/>
          </a:p>
        </p:txBody>
      </p:sp>
      <p:sp>
        <p:nvSpPr>
          <p:cNvPr id="6" name="5 Rectángulo"/>
          <p:cNvSpPr/>
          <p:nvPr/>
        </p:nvSpPr>
        <p:spPr>
          <a:xfrm>
            <a:off x="6096000" y="1066800"/>
            <a:ext cx="2286000" cy="369332"/>
          </a:xfrm>
          <a:prstGeom prst="rect">
            <a:avLst/>
          </a:prstGeom>
        </p:spPr>
        <p:txBody>
          <a:bodyPr wrap="square">
            <a:spAutoFit/>
          </a:bodyPr>
          <a:lstStyle/>
          <a:p>
            <a:r>
              <a:rPr lang="es-ES" b="1" dirty="0" smtClean="0"/>
              <a:t>Platinas Bohler V945</a:t>
            </a:r>
            <a:endParaRPr lang="en-US" b="1" dirty="0"/>
          </a:p>
        </p:txBody>
      </p:sp>
      <p:pic>
        <p:nvPicPr>
          <p:cNvPr id="7" name="6 Imagen"/>
          <p:cNvPicPr/>
          <p:nvPr/>
        </p:nvPicPr>
        <p:blipFill>
          <a:blip r:embed="rId3" cstate="print"/>
          <a:srcRect/>
          <a:stretch>
            <a:fillRect/>
          </a:stretch>
        </p:blipFill>
        <p:spPr bwMode="auto">
          <a:xfrm>
            <a:off x="6629400" y="1524000"/>
            <a:ext cx="1120755" cy="1711842"/>
          </a:xfrm>
          <a:prstGeom prst="rect">
            <a:avLst/>
          </a:prstGeom>
          <a:noFill/>
          <a:ln w="9525">
            <a:noFill/>
            <a:miter lim="800000"/>
            <a:headEnd/>
            <a:tailEnd/>
          </a:ln>
        </p:spPr>
      </p:pic>
      <p:sp>
        <p:nvSpPr>
          <p:cNvPr id="9" name="8 Rectángulo"/>
          <p:cNvSpPr/>
          <p:nvPr/>
        </p:nvSpPr>
        <p:spPr>
          <a:xfrm>
            <a:off x="1219200" y="3048000"/>
            <a:ext cx="4572000" cy="369332"/>
          </a:xfrm>
          <a:prstGeom prst="rect">
            <a:avLst/>
          </a:prstGeom>
        </p:spPr>
        <p:txBody>
          <a:bodyPr>
            <a:spAutoFit/>
          </a:bodyPr>
          <a:lstStyle/>
          <a:p>
            <a:r>
              <a:rPr lang="es-EC" b="1" dirty="0" smtClean="0"/>
              <a:t>Material de los portaceldas</a:t>
            </a:r>
            <a:endParaRPr lang="en-US" b="1" dirty="0"/>
          </a:p>
        </p:txBody>
      </p:sp>
      <p:pic>
        <p:nvPicPr>
          <p:cNvPr id="10" name="9 Imagen" descr="C:\Users\Paul\AppData\Local\Temp\2014-06-19_11-40-53_190.jpg"/>
          <p:cNvPicPr/>
          <p:nvPr/>
        </p:nvPicPr>
        <p:blipFill>
          <a:blip r:embed="rId4" cstate="print"/>
          <a:srcRect/>
          <a:stretch>
            <a:fillRect/>
          </a:stretch>
        </p:blipFill>
        <p:spPr bwMode="auto">
          <a:xfrm>
            <a:off x="5638800" y="3886200"/>
            <a:ext cx="3113459" cy="1924050"/>
          </a:xfrm>
          <a:prstGeom prst="rect">
            <a:avLst/>
          </a:prstGeom>
          <a:noFill/>
          <a:ln w="9525">
            <a:noFill/>
            <a:miter lim="800000"/>
            <a:headEnd/>
            <a:tailEnd/>
          </a:ln>
        </p:spPr>
      </p:pic>
      <p:sp>
        <p:nvSpPr>
          <p:cNvPr id="11" name="10 Rectángulo"/>
          <p:cNvSpPr/>
          <p:nvPr/>
        </p:nvSpPr>
        <p:spPr>
          <a:xfrm>
            <a:off x="5715000" y="3352800"/>
            <a:ext cx="2895600" cy="369332"/>
          </a:xfrm>
          <a:prstGeom prst="rect">
            <a:avLst/>
          </a:prstGeom>
        </p:spPr>
        <p:txBody>
          <a:bodyPr wrap="square">
            <a:spAutoFit/>
          </a:bodyPr>
          <a:lstStyle/>
          <a:p>
            <a:r>
              <a:rPr lang="es-ES" b="1" dirty="0" smtClean="0"/>
              <a:t>Perfiles en C de duraluminio</a:t>
            </a:r>
            <a:endParaRPr lang="en-US" b="1" dirty="0"/>
          </a:p>
        </p:txBody>
      </p:sp>
      <p:sp>
        <p:nvSpPr>
          <p:cNvPr id="12" name="11 Rectángulo"/>
          <p:cNvSpPr/>
          <p:nvPr/>
        </p:nvSpPr>
        <p:spPr>
          <a:xfrm>
            <a:off x="1219200" y="3581400"/>
            <a:ext cx="3505200" cy="1200329"/>
          </a:xfrm>
          <a:prstGeom prst="rect">
            <a:avLst/>
          </a:prstGeom>
        </p:spPr>
        <p:txBody>
          <a:bodyPr wrap="square">
            <a:spAutoFit/>
          </a:bodyPr>
          <a:lstStyle/>
          <a:p>
            <a:r>
              <a:rPr lang="es-ES" dirty="0" smtClean="0"/>
              <a:t>Se tomó en cuenta materiales resistentes a la corrosión y al desgaste, que sean livianos y de fácil maquinado</a:t>
            </a:r>
            <a:endParaRPr lang="en-US"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44033" name="Rectangle 1"/>
          <p:cNvSpPr>
            <a:spLocks noChangeArrowheads="1"/>
          </p:cNvSpPr>
          <p:nvPr/>
        </p:nvSpPr>
        <p:spPr bwMode="auto">
          <a:xfrm>
            <a:off x="2286000" y="0"/>
            <a:ext cx="4876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CONSTRUCCIÓN Y MONTAJE</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2667000" y="609600"/>
            <a:ext cx="480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s-ES" sz="20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rocesos de manufactura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p:cNvPicPr/>
          <p:nvPr/>
        </p:nvPicPr>
        <p:blipFill>
          <a:blip r:embed="rId3" cstate="print"/>
          <a:srcRect/>
          <a:stretch>
            <a:fillRect/>
          </a:stretch>
        </p:blipFill>
        <p:spPr bwMode="auto">
          <a:xfrm>
            <a:off x="4114800" y="1295400"/>
            <a:ext cx="4626429" cy="2590800"/>
          </a:xfrm>
          <a:prstGeom prst="rect">
            <a:avLst/>
          </a:prstGeom>
          <a:noFill/>
          <a:ln w="9525">
            <a:noFill/>
            <a:miter lim="800000"/>
            <a:headEnd/>
            <a:tailEnd/>
          </a:ln>
        </p:spPr>
      </p:pic>
      <p:sp>
        <p:nvSpPr>
          <p:cNvPr id="44035" name="Rectangle 3"/>
          <p:cNvSpPr>
            <a:spLocks noChangeArrowheads="1"/>
          </p:cNvSpPr>
          <p:nvPr/>
        </p:nvSpPr>
        <p:spPr bwMode="auto">
          <a:xfrm>
            <a:off x="1219200" y="1828800"/>
            <a:ext cx="2209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Fresadora de torreta</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44036" name="Rectangle 4"/>
          <p:cNvSpPr>
            <a:spLocks noChangeArrowheads="1"/>
          </p:cNvSpPr>
          <p:nvPr/>
        </p:nvSpPr>
        <p:spPr bwMode="auto">
          <a:xfrm>
            <a:off x="4953000" y="4634299"/>
            <a:ext cx="2819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Taladro fresador</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descr="http://i.ytimg.com/vi/VSc3EX01suE/maxresdefault.jpg"/>
          <p:cNvPicPr/>
          <p:nvPr/>
        </p:nvPicPr>
        <p:blipFill>
          <a:blip r:embed="rId4" cstate="print"/>
          <a:srcRect/>
          <a:stretch>
            <a:fillRect/>
          </a:stretch>
        </p:blipFill>
        <p:spPr bwMode="auto">
          <a:xfrm>
            <a:off x="1066800" y="3962400"/>
            <a:ext cx="2832100" cy="2124075"/>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1447800" y="490865"/>
            <a:ext cx="6553200" cy="523220"/>
          </a:xfrm>
          <a:prstGeom prst="rect">
            <a:avLst/>
          </a:prstGeom>
          <a:noFill/>
        </p:spPr>
        <p:txBody>
          <a:bodyPr wrap="square" rtlCol="0">
            <a:spAutoFit/>
          </a:bodyPr>
          <a:lstStyle/>
          <a:p>
            <a:pPr lvl="2"/>
            <a:r>
              <a:rPr lang="es-ES" sz="2800" b="1" dirty="0" smtClean="0"/>
              <a:t>       ANÁLISIS DE ESFUERZOS</a:t>
            </a:r>
            <a:endParaRPr lang="en-US" sz="2800" b="1" dirty="0"/>
          </a:p>
        </p:txBody>
      </p:sp>
      <p:pic>
        <p:nvPicPr>
          <p:cNvPr id="4" name="3 Imagen"/>
          <p:cNvPicPr/>
          <p:nvPr/>
        </p:nvPicPr>
        <p:blipFill>
          <a:blip r:embed="rId3" cstate="print"/>
          <a:srcRect l="17637" t="19774" r="17460" b="24859"/>
          <a:stretch>
            <a:fillRect/>
          </a:stretch>
        </p:blipFill>
        <p:spPr>
          <a:xfrm>
            <a:off x="1638300" y="1607730"/>
            <a:ext cx="5867400" cy="3505200"/>
          </a:xfrm>
          <a:prstGeom prst="rect">
            <a:avLst/>
          </a:prstGeom>
        </p:spPr>
      </p:pic>
      <p:sp>
        <p:nvSpPr>
          <p:cNvPr id="2" name="1 Rectángulo"/>
          <p:cNvSpPr/>
          <p:nvPr/>
        </p:nvSpPr>
        <p:spPr>
          <a:xfrm>
            <a:off x="1143000" y="961399"/>
            <a:ext cx="7162800" cy="646331"/>
          </a:xfrm>
          <a:prstGeom prst="rect">
            <a:avLst/>
          </a:prstGeom>
        </p:spPr>
        <p:txBody>
          <a:bodyPr wrap="square">
            <a:spAutoFit/>
          </a:bodyPr>
          <a:lstStyle/>
          <a:p>
            <a:r>
              <a:rPr lang="es-ES" dirty="0"/>
              <a:t>Para el análisis del pórtico se empleó un software comercial en el cual se realizó las simulaciones.</a:t>
            </a:r>
            <a:endParaRPr lang="en-US" dirty="0"/>
          </a:p>
        </p:txBody>
      </p:sp>
      <p:sp>
        <p:nvSpPr>
          <p:cNvPr id="3" name="2 Rectángulo"/>
          <p:cNvSpPr/>
          <p:nvPr/>
        </p:nvSpPr>
        <p:spPr>
          <a:xfrm>
            <a:off x="838200" y="5181600"/>
            <a:ext cx="7162800" cy="369332"/>
          </a:xfrm>
          <a:prstGeom prst="rect">
            <a:avLst/>
          </a:prstGeom>
        </p:spPr>
        <p:txBody>
          <a:bodyPr wrap="square">
            <a:spAutoFit/>
          </a:bodyPr>
          <a:lstStyle/>
          <a:p>
            <a:r>
              <a:rPr lang="de-DE" dirty="0" smtClean="0"/>
              <a:t>               Esfuerzo </a:t>
            </a:r>
            <a:r>
              <a:rPr lang="de-DE" dirty="0"/>
              <a:t>máximo en el pórtico sometido a una carga de 150 N.</a:t>
            </a:r>
            <a:endParaRPr lang="en-US" dirty="0"/>
          </a:p>
        </p:txBody>
      </p:sp>
    </p:spTree>
    <p:extLst>
      <p:ext uri="{BB962C8B-B14F-4D97-AF65-F5344CB8AC3E}">
        <p14:creationId xmlns="" xmlns:p14="http://schemas.microsoft.com/office/powerpoint/2010/main" val="244066591"/>
      </p:ext>
    </p:extLst>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 xmlns:p14="http://schemas.microsoft.com/office/powerpoint/2010/main" val="280186771"/>
              </p:ext>
            </p:extLst>
          </p:nvPr>
        </p:nvGraphicFramePr>
        <p:xfrm>
          <a:off x="2095500" y="1905000"/>
          <a:ext cx="5562600" cy="2699004"/>
        </p:xfrm>
        <a:graphic>
          <a:graphicData uri="http://schemas.openxmlformats.org/drawingml/2006/table">
            <a:tbl>
              <a:tblPr firstRow="1" firstCol="1" bandRow="1">
                <a:tableStyleId>{9D7B26C5-4107-4FEC-AEDC-1716B250A1EF}</a:tableStyleId>
              </a:tblPr>
              <a:tblGrid>
                <a:gridCol w="1156354"/>
                <a:gridCol w="1237030"/>
                <a:gridCol w="895502"/>
                <a:gridCol w="895502"/>
                <a:gridCol w="895502"/>
                <a:gridCol w="482710"/>
              </a:tblGrid>
              <a:tr h="190500">
                <a:tc rowSpan="2">
                  <a:txBody>
                    <a:bodyPr/>
                    <a:lstStyle/>
                    <a:p>
                      <a:pPr marL="0" marR="0" algn="ctr">
                        <a:lnSpc>
                          <a:spcPct val="115000"/>
                        </a:lnSpc>
                        <a:spcBef>
                          <a:spcPts val="0"/>
                        </a:spcBef>
                        <a:spcAft>
                          <a:spcPts val="0"/>
                        </a:spcAft>
                      </a:pPr>
                      <a:r>
                        <a:rPr lang="es-ES" sz="1100" dirty="0">
                          <a:effectLst/>
                        </a:rPr>
                        <a:t>Carga aplicada (N)</a:t>
                      </a:r>
                      <a:endParaRPr lang="en-US" sz="1200" dirty="0">
                        <a:effectLst/>
                        <a:latin typeface="Calibri"/>
                        <a:ea typeface="Times New Roman"/>
                        <a:cs typeface="Times New Roman"/>
                      </a:endParaRPr>
                    </a:p>
                  </a:txBody>
                  <a:tcPr marL="68580" marR="68580" marT="0" marB="0" anchor="ctr"/>
                </a:tc>
                <a:tc rowSpan="2">
                  <a:txBody>
                    <a:bodyPr/>
                    <a:lstStyle/>
                    <a:p>
                      <a:pPr marL="0" marR="0" algn="ctr">
                        <a:lnSpc>
                          <a:spcPct val="115000"/>
                        </a:lnSpc>
                        <a:spcBef>
                          <a:spcPts val="0"/>
                        </a:spcBef>
                        <a:spcAft>
                          <a:spcPts val="0"/>
                        </a:spcAft>
                      </a:pPr>
                      <a:r>
                        <a:rPr lang="es-ES" sz="1100">
                          <a:effectLst/>
                        </a:rPr>
                        <a:t>Carga Aplicada (Kg)</a:t>
                      </a:r>
                      <a:endParaRPr lang="en-US" sz="1200">
                        <a:effectLst/>
                        <a:latin typeface="Calibri"/>
                        <a:ea typeface="Times New Roman"/>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s-ES" sz="1100">
                          <a:effectLst/>
                        </a:rPr>
                        <a:t>Columna</a:t>
                      </a:r>
                      <a:endParaRPr lang="en-US" sz="1200">
                        <a:effectLst/>
                        <a:latin typeface="Calibri"/>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s-ES" sz="1100">
                          <a:effectLst/>
                        </a:rPr>
                        <a:t>Platina</a:t>
                      </a:r>
                      <a:endParaRPr lang="en-US" sz="1200">
                        <a:effectLst/>
                        <a:latin typeface="Calibri"/>
                        <a:ea typeface="Times New Roman"/>
                        <a:cs typeface="Times New Roman"/>
                      </a:endParaRPr>
                    </a:p>
                  </a:txBody>
                  <a:tcPr marL="68580" marR="68580" marT="0" marB="0" anchor="ctr"/>
                </a:tc>
                <a:tc hMerge="1">
                  <a:txBody>
                    <a:bodyPr/>
                    <a:lstStyle/>
                    <a:p>
                      <a:endParaRPr lang="en-US"/>
                    </a:p>
                  </a:txBody>
                  <a:tcPr/>
                </a:tc>
              </a:tr>
              <a:tr h="19050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s-ES" sz="1100">
                          <a:effectLst/>
                        </a:rPr>
                        <a:t>Smax (MPa)</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F.S</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Smax (MPa)</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dirty="0">
                          <a:effectLst/>
                        </a:rPr>
                        <a:t>F.S</a:t>
                      </a:r>
                      <a:endParaRPr lang="en-US" sz="1200" dirty="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150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15.29</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5.272</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47.42</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4.695</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58.74</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500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dirty="0">
                          <a:effectLst/>
                        </a:rPr>
                        <a:t>50.97</a:t>
                      </a:r>
                      <a:endParaRPr lang="en-US" sz="12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12.43</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20.11</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12.125</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22.75</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750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76.45</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17.596</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14.21</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15.61</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17.67</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1000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101.94</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22.688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11.02</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22</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12.54</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5000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509.68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104.678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2.39</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92.734</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2.97</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6500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662.59</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135.452</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1.85</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119.98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2.30</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7200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733.94</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149.84</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1.67</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132.73</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2.08</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8000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815.49</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166.078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1.51</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160.46</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1.72</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9500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968.40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196.92</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1.27</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189.86</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1.45</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9800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998.98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203.124</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1.23</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179.924</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1.53</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10200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1039.76</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211.31</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1.18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187.17</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1.47</a:t>
                      </a:r>
                      <a:endParaRPr lang="en-US" sz="1200">
                        <a:effectLst/>
                        <a:latin typeface="Calibri"/>
                        <a:ea typeface="Times New Roman"/>
                        <a:cs typeface="Times New Roman"/>
                      </a:endParaRPr>
                    </a:p>
                  </a:txBody>
                  <a:tcPr marL="68580" marR="68580" marT="0" marB="0" anchor="ctr"/>
                </a:tc>
              </a:tr>
              <a:tr h="190500">
                <a:tc>
                  <a:txBody>
                    <a:bodyPr/>
                    <a:lstStyle/>
                    <a:p>
                      <a:pPr marL="0" marR="0" algn="ctr">
                        <a:lnSpc>
                          <a:spcPct val="115000"/>
                        </a:lnSpc>
                        <a:spcBef>
                          <a:spcPts val="0"/>
                        </a:spcBef>
                        <a:spcAft>
                          <a:spcPts val="0"/>
                        </a:spcAft>
                      </a:pPr>
                      <a:r>
                        <a:rPr lang="es-ES" sz="1100">
                          <a:effectLst/>
                        </a:rPr>
                        <a:t>10780</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1098.88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222.9</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1.12</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a:effectLst/>
                        </a:rPr>
                        <a:t>214.88</a:t>
                      </a:r>
                      <a:endParaRPr lang="en-US" sz="12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100" dirty="0">
                          <a:effectLst/>
                        </a:rPr>
                        <a:t>1.28</a:t>
                      </a:r>
                      <a:endParaRPr lang="en-US" sz="1200" dirty="0">
                        <a:effectLst/>
                        <a:latin typeface="Calibri"/>
                        <a:ea typeface="Times New Roman"/>
                        <a:cs typeface="Times New Roman"/>
                      </a:endParaRPr>
                    </a:p>
                  </a:txBody>
                  <a:tcPr marL="68580" marR="68580" marT="0" marB="0" anchor="ctr"/>
                </a:tc>
              </a:tr>
            </a:tbl>
          </a:graphicData>
        </a:graphic>
      </p:graphicFrame>
      <p:sp>
        <p:nvSpPr>
          <p:cNvPr id="3" name="2 Rectángulo"/>
          <p:cNvSpPr/>
          <p:nvPr/>
        </p:nvSpPr>
        <p:spPr>
          <a:xfrm>
            <a:off x="2057400" y="4945618"/>
            <a:ext cx="6096000" cy="369332"/>
          </a:xfrm>
          <a:prstGeom prst="rect">
            <a:avLst/>
          </a:prstGeom>
        </p:spPr>
        <p:txBody>
          <a:bodyPr wrap="square">
            <a:spAutoFit/>
          </a:bodyPr>
          <a:lstStyle/>
          <a:p>
            <a:r>
              <a:rPr lang="de-DE" dirty="0"/>
              <a:t>Factor de seguridad en el pórtico con cargas variables.</a:t>
            </a:r>
            <a:endParaRPr lang="en-US" dirty="0"/>
          </a:p>
        </p:txBody>
      </p:sp>
      <p:sp>
        <p:nvSpPr>
          <p:cNvPr id="6" name="5 CuadroTexto"/>
          <p:cNvSpPr txBox="1"/>
          <p:nvPr/>
        </p:nvSpPr>
        <p:spPr>
          <a:xfrm>
            <a:off x="1600200" y="228600"/>
            <a:ext cx="6553200" cy="523220"/>
          </a:xfrm>
          <a:prstGeom prst="rect">
            <a:avLst/>
          </a:prstGeom>
          <a:noFill/>
        </p:spPr>
        <p:txBody>
          <a:bodyPr wrap="square" rtlCol="0">
            <a:spAutoFit/>
          </a:bodyPr>
          <a:lstStyle/>
          <a:p>
            <a:pPr lvl="2"/>
            <a:r>
              <a:rPr lang="es-ES" sz="2800" b="1" dirty="0" smtClean="0"/>
              <a:t>       ANÁLISIS DE ESFUERZOS</a:t>
            </a:r>
            <a:endParaRPr lang="en-US" sz="2800" b="1" dirty="0"/>
          </a:p>
        </p:txBody>
      </p:sp>
      <p:sp>
        <p:nvSpPr>
          <p:cNvPr id="4" name="3 Rectángulo"/>
          <p:cNvSpPr/>
          <p:nvPr/>
        </p:nvSpPr>
        <p:spPr>
          <a:xfrm>
            <a:off x="457200" y="751820"/>
            <a:ext cx="8553450" cy="923330"/>
          </a:xfrm>
          <a:prstGeom prst="rect">
            <a:avLst/>
          </a:prstGeom>
        </p:spPr>
        <p:txBody>
          <a:bodyPr wrap="square">
            <a:spAutoFit/>
          </a:bodyPr>
          <a:lstStyle/>
          <a:p>
            <a:r>
              <a:rPr lang="es-EC" dirty="0"/>
              <a:t>Los parámetros que se consideraron en la simulación del pórtico fue el peso propio de la estructura, que es de 40.2 kg y un peso de las platinas de 5 kg cada una con el cual se obtiene un desplazamiento de 0.15 </a:t>
            </a:r>
            <a:r>
              <a:rPr lang="es-EC" dirty="0" err="1"/>
              <a:t>mm.</a:t>
            </a:r>
            <a:endParaRPr lang="en-US" dirty="0"/>
          </a:p>
        </p:txBody>
      </p:sp>
    </p:spTree>
    <p:extLst>
      <p:ext uri="{BB962C8B-B14F-4D97-AF65-F5344CB8AC3E}">
        <p14:creationId xmlns="" xmlns:p14="http://schemas.microsoft.com/office/powerpoint/2010/main" val="244066591"/>
      </p:ext>
    </p:extLst>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pic>
        <p:nvPicPr>
          <p:cNvPr id="3" name="2 Imagen"/>
          <p:cNvPicPr/>
          <p:nvPr/>
        </p:nvPicPr>
        <p:blipFill>
          <a:blip r:embed="rId3" cstate="print"/>
          <a:srcRect l="8861" t="4651" r="2532" b="11628"/>
          <a:stretch>
            <a:fillRect/>
          </a:stretch>
        </p:blipFill>
        <p:spPr bwMode="auto">
          <a:xfrm>
            <a:off x="457200" y="762000"/>
            <a:ext cx="5334000" cy="2743200"/>
          </a:xfrm>
          <a:prstGeom prst="rect">
            <a:avLst/>
          </a:prstGeom>
          <a:ln w="3175" cap="sq" cmpd="thickThin">
            <a:solidFill>
              <a:srgbClr val="000000"/>
            </a:solidFill>
            <a:prstDash val="solid"/>
            <a:miter lim="800000"/>
          </a:ln>
          <a:effectLst>
            <a:innerShdw blurRad="76200">
              <a:srgbClr val="000000"/>
            </a:innerShdw>
          </a:effectLst>
        </p:spPr>
      </p:pic>
      <p:sp>
        <p:nvSpPr>
          <p:cNvPr id="5" name="4 Rectángulo"/>
          <p:cNvSpPr/>
          <p:nvPr/>
        </p:nvSpPr>
        <p:spPr>
          <a:xfrm>
            <a:off x="2590800" y="152400"/>
            <a:ext cx="4734629" cy="400110"/>
          </a:xfrm>
          <a:prstGeom prst="rect">
            <a:avLst/>
          </a:prstGeom>
        </p:spPr>
        <p:txBody>
          <a:bodyPr wrap="none">
            <a:spAutoFit/>
          </a:bodyPr>
          <a:lstStyle/>
          <a:p>
            <a:r>
              <a:rPr lang="es-ES" sz="2000" dirty="0" smtClean="0"/>
              <a:t>Ensamble del sistema eléctrico, electrónico </a:t>
            </a:r>
            <a:endParaRPr lang="en-US" sz="2000" dirty="0"/>
          </a:p>
        </p:txBody>
      </p:sp>
      <p:graphicFrame>
        <p:nvGraphicFramePr>
          <p:cNvPr id="6" name="5 Diagrama"/>
          <p:cNvGraphicFramePr/>
          <p:nvPr/>
        </p:nvGraphicFramePr>
        <p:xfrm>
          <a:off x="4419600" y="3810000"/>
          <a:ext cx="4354254" cy="2190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p:cNvSpPr/>
          <p:nvPr/>
        </p:nvSpPr>
        <p:spPr>
          <a:xfrm>
            <a:off x="6400800" y="1524000"/>
            <a:ext cx="1905000" cy="1676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8 CuadroTexto"/>
          <p:cNvSpPr txBox="1"/>
          <p:nvPr/>
        </p:nvSpPr>
        <p:spPr>
          <a:xfrm>
            <a:off x="6705600" y="1752600"/>
            <a:ext cx="1676400" cy="1200329"/>
          </a:xfrm>
          <a:prstGeom prst="rect">
            <a:avLst/>
          </a:prstGeom>
          <a:noFill/>
        </p:spPr>
        <p:txBody>
          <a:bodyPr wrap="square" rtlCol="0">
            <a:spAutoFit/>
          </a:bodyPr>
          <a:lstStyle/>
          <a:p>
            <a:r>
              <a:rPr lang="es-EC" b="1" dirty="0" smtClean="0"/>
              <a:t>Conexión celdas de </a:t>
            </a:r>
          </a:p>
          <a:p>
            <a:r>
              <a:rPr lang="es-EC" b="1" dirty="0" smtClean="0"/>
              <a:t>carga- tarjetas analógicas</a:t>
            </a:r>
            <a:endParaRPr lang="en-US" b="1" dirty="0"/>
          </a:p>
        </p:txBody>
      </p:sp>
      <p:sp>
        <p:nvSpPr>
          <p:cNvPr id="11" name="10 Rectángulo"/>
          <p:cNvSpPr/>
          <p:nvPr/>
        </p:nvSpPr>
        <p:spPr>
          <a:xfrm>
            <a:off x="838200" y="4419600"/>
            <a:ext cx="2895600"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9 Rectángulo"/>
          <p:cNvSpPr/>
          <p:nvPr/>
        </p:nvSpPr>
        <p:spPr>
          <a:xfrm>
            <a:off x="838200" y="4419600"/>
            <a:ext cx="2971800" cy="646331"/>
          </a:xfrm>
          <a:prstGeom prst="rect">
            <a:avLst/>
          </a:prstGeom>
        </p:spPr>
        <p:txBody>
          <a:bodyPr wrap="square">
            <a:spAutoFit/>
          </a:bodyPr>
          <a:lstStyle/>
          <a:p>
            <a:r>
              <a:rPr lang="de-DE" b="1" dirty="0" smtClean="0"/>
              <a:t>Codificación de los cables de las celdas de carga</a:t>
            </a:r>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pic>
        <p:nvPicPr>
          <p:cNvPr id="3" name="2 Imagen"/>
          <p:cNvPicPr/>
          <p:nvPr/>
        </p:nvPicPr>
        <p:blipFill>
          <a:blip r:embed="rId3" cstate="print"/>
          <a:srcRect/>
          <a:stretch>
            <a:fillRect/>
          </a:stretch>
        </p:blipFill>
        <p:spPr bwMode="auto">
          <a:xfrm>
            <a:off x="381000" y="1447800"/>
            <a:ext cx="4572000" cy="1600200"/>
          </a:xfrm>
          <a:prstGeom prst="rect">
            <a:avLst/>
          </a:prstGeom>
          <a:noFill/>
          <a:ln w="9525">
            <a:noFill/>
            <a:miter lim="800000"/>
            <a:headEnd/>
            <a:tailEnd/>
          </a:ln>
        </p:spPr>
      </p:pic>
      <p:graphicFrame>
        <p:nvGraphicFramePr>
          <p:cNvPr id="4" name="3 Diagrama"/>
          <p:cNvGraphicFramePr/>
          <p:nvPr/>
        </p:nvGraphicFramePr>
        <p:xfrm>
          <a:off x="4495800" y="3733800"/>
          <a:ext cx="4457700" cy="198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Rectángulo"/>
          <p:cNvSpPr/>
          <p:nvPr/>
        </p:nvSpPr>
        <p:spPr>
          <a:xfrm>
            <a:off x="609600" y="4114800"/>
            <a:ext cx="32004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4 Rectángulo"/>
          <p:cNvSpPr/>
          <p:nvPr/>
        </p:nvSpPr>
        <p:spPr>
          <a:xfrm>
            <a:off x="762000" y="4419600"/>
            <a:ext cx="2958374" cy="646331"/>
          </a:xfrm>
          <a:prstGeom prst="rect">
            <a:avLst/>
          </a:prstGeom>
        </p:spPr>
        <p:txBody>
          <a:bodyPr wrap="none">
            <a:spAutoFit/>
          </a:bodyPr>
          <a:lstStyle/>
          <a:p>
            <a:r>
              <a:rPr lang="de-DE" b="1" dirty="0" smtClean="0"/>
              <a:t>Codificación de los cables del</a:t>
            </a:r>
          </a:p>
          <a:p>
            <a:r>
              <a:rPr lang="de-DE" b="1" dirty="0" smtClean="0"/>
              <a:t>           potenciómetro</a:t>
            </a:r>
            <a:endParaRPr lang="en-US" b="1" dirty="0"/>
          </a:p>
        </p:txBody>
      </p:sp>
      <p:sp>
        <p:nvSpPr>
          <p:cNvPr id="9" name="8 Rectángulo"/>
          <p:cNvSpPr/>
          <p:nvPr/>
        </p:nvSpPr>
        <p:spPr>
          <a:xfrm>
            <a:off x="5105400" y="2057400"/>
            <a:ext cx="38100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5 Rectángulo"/>
          <p:cNvSpPr/>
          <p:nvPr/>
        </p:nvSpPr>
        <p:spPr>
          <a:xfrm>
            <a:off x="5066922" y="2057400"/>
            <a:ext cx="4077078" cy="369332"/>
          </a:xfrm>
          <a:prstGeom prst="rect">
            <a:avLst/>
          </a:prstGeom>
        </p:spPr>
        <p:txBody>
          <a:bodyPr wrap="none">
            <a:spAutoFit/>
          </a:bodyPr>
          <a:lstStyle/>
          <a:p>
            <a:r>
              <a:rPr lang="de-DE" b="1" dirty="0" smtClean="0"/>
              <a:t>Conexión del sensor de desplazamiento</a:t>
            </a:r>
            <a:endParaRPr lang="en-US" dirty="0"/>
          </a:p>
        </p:txBody>
      </p:sp>
      <p:sp>
        <p:nvSpPr>
          <p:cNvPr id="7" name="6 Rectángulo"/>
          <p:cNvSpPr/>
          <p:nvPr/>
        </p:nvSpPr>
        <p:spPr>
          <a:xfrm>
            <a:off x="2057400" y="228600"/>
            <a:ext cx="5626861" cy="461665"/>
          </a:xfrm>
          <a:prstGeom prst="rect">
            <a:avLst/>
          </a:prstGeom>
        </p:spPr>
        <p:txBody>
          <a:bodyPr wrap="none">
            <a:spAutoFit/>
          </a:bodyPr>
          <a:lstStyle/>
          <a:p>
            <a:r>
              <a:rPr lang="es-ES" sz="2400" dirty="0" smtClean="0"/>
              <a:t>Ensamble del sistema eléctrico, electrónico </a:t>
            </a:r>
            <a:endParaRPr lang="en-US" sz="2400"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10" name="9 Rectángulo"/>
          <p:cNvSpPr/>
          <p:nvPr/>
        </p:nvSpPr>
        <p:spPr>
          <a:xfrm>
            <a:off x="2667000" y="152400"/>
            <a:ext cx="4009431" cy="400110"/>
          </a:xfrm>
          <a:prstGeom prst="rect">
            <a:avLst/>
          </a:prstGeom>
        </p:spPr>
        <p:txBody>
          <a:bodyPr wrap="none">
            <a:spAutoFit/>
          </a:bodyPr>
          <a:lstStyle/>
          <a:p>
            <a:r>
              <a:rPr lang="es-EC" sz="2000" b="1" dirty="0" smtClean="0"/>
              <a:t>Programación de las celdas de carga</a:t>
            </a:r>
            <a:endParaRPr lang="en-US" sz="2000" b="1" dirty="0"/>
          </a:p>
        </p:txBody>
      </p:sp>
      <p:pic>
        <p:nvPicPr>
          <p:cNvPr id="13" name="12 Imagen"/>
          <p:cNvPicPr/>
          <p:nvPr/>
        </p:nvPicPr>
        <p:blipFill>
          <a:blip r:embed="rId3" cstate="print"/>
          <a:srcRect/>
          <a:stretch>
            <a:fillRect/>
          </a:stretch>
        </p:blipFill>
        <p:spPr bwMode="auto">
          <a:xfrm>
            <a:off x="1905000" y="609600"/>
            <a:ext cx="6019800" cy="3733800"/>
          </a:xfrm>
          <a:prstGeom prst="rect">
            <a:avLst/>
          </a:prstGeom>
          <a:noFill/>
          <a:ln w="9525">
            <a:noFill/>
            <a:miter lim="800000"/>
            <a:headEnd/>
            <a:tailEnd/>
          </a:ln>
        </p:spPr>
      </p:pic>
      <p:sp>
        <p:nvSpPr>
          <p:cNvPr id="20" name="19 Rectángulo"/>
          <p:cNvSpPr/>
          <p:nvPr/>
        </p:nvSpPr>
        <p:spPr>
          <a:xfrm>
            <a:off x="685800" y="4495800"/>
            <a:ext cx="8077200" cy="1295400"/>
          </a:xfrm>
          <a:prstGeom prst="rect">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b="1" dirty="0" smtClean="0">
                <a:ln/>
                <a:solidFill>
                  <a:schemeClr val="tx1"/>
                </a:solidFill>
              </a:rPr>
              <a:t>COMANDOS UTILIZADOS</a:t>
            </a:r>
          </a:p>
          <a:p>
            <a:pPr>
              <a:buFont typeface="Arial" pitchFamily="34" charset="0"/>
              <a:buChar char="•"/>
            </a:pPr>
            <a:r>
              <a:rPr lang="es-EC" dirty="0" smtClean="0">
                <a:ln/>
                <a:solidFill>
                  <a:schemeClr val="tx1"/>
                </a:solidFill>
              </a:rPr>
              <a:t>Move: Permite almacenar la señal de entrada en una variable interna del PLC</a:t>
            </a:r>
          </a:p>
          <a:p>
            <a:pPr>
              <a:buFont typeface="Arial" pitchFamily="34" charset="0"/>
              <a:buChar char="•"/>
            </a:pPr>
            <a:r>
              <a:rPr lang="es-EC" dirty="0" smtClean="0">
                <a:ln/>
                <a:solidFill>
                  <a:schemeClr val="tx1"/>
                </a:solidFill>
              </a:rPr>
              <a:t>Sub: Permite realizar restas con las variables del PLC.</a:t>
            </a:r>
          </a:p>
          <a:p>
            <a:pPr>
              <a:buFont typeface="Arial" pitchFamily="34" charset="0"/>
              <a:buChar char="•"/>
            </a:pPr>
            <a:r>
              <a:rPr lang="es-EC" dirty="0" smtClean="0">
                <a:ln/>
                <a:solidFill>
                  <a:schemeClr val="tx1"/>
                </a:solidFill>
              </a:rPr>
              <a:t>Div: Permite realizar divisiones.</a:t>
            </a:r>
            <a:endParaRPr lang="en-US" dirty="0">
              <a:ln/>
              <a:solidFill>
                <a:schemeClr val="tx1"/>
              </a:solidFill>
            </a:endParaRPr>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47105" name="Rectangle 1"/>
          <p:cNvSpPr>
            <a:spLocks noChangeArrowheads="1"/>
          </p:cNvSpPr>
          <p:nvPr/>
        </p:nvSpPr>
        <p:spPr bwMode="auto">
          <a:xfrm>
            <a:off x="2362200" y="685800"/>
            <a:ext cx="6096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tx1"/>
                </a:solidFill>
                <a:effectLst/>
                <a:ea typeface="Times New Roman" pitchFamily="18" charset="0"/>
                <a:cs typeface="Arial" pitchFamily="34" charset="0"/>
              </a:rPr>
              <a:t>Pruebas de calibración de celdas</a:t>
            </a:r>
            <a:endParaRPr kumimoji="0" lang="de-DE" sz="2800" b="0" i="0" u="none" strike="noStrike" cap="none" normalizeH="0" baseline="0" dirty="0" smtClean="0">
              <a:ln>
                <a:noFill/>
              </a:ln>
              <a:solidFill>
                <a:schemeClr val="tx1"/>
              </a:solidFill>
              <a:effectLst/>
              <a:cs typeface="Arial" pitchFamily="34" charset="0"/>
            </a:endParaRPr>
          </a:p>
        </p:txBody>
      </p:sp>
      <p:graphicFrame>
        <p:nvGraphicFramePr>
          <p:cNvPr id="4" name="3 Tabla"/>
          <p:cNvGraphicFramePr>
            <a:graphicFrameLocks noGrp="1"/>
          </p:cNvGraphicFramePr>
          <p:nvPr/>
        </p:nvGraphicFramePr>
        <p:xfrm>
          <a:off x="2286000" y="3581400"/>
          <a:ext cx="5259070" cy="1184910"/>
        </p:xfrm>
        <a:graphic>
          <a:graphicData uri="http://schemas.openxmlformats.org/drawingml/2006/table">
            <a:tbl>
              <a:tblPr/>
              <a:tblGrid>
                <a:gridCol w="739775"/>
                <a:gridCol w="590550"/>
                <a:gridCol w="683895"/>
                <a:gridCol w="589915"/>
                <a:gridCol w="683260"/>
                <a:gridCol w="589915"/>
                <a:gridCol w="683260"/>
                <a:gridCol w="698500"/>
              </a:tblGrid>
              <a:tr h="197485">
                <a:tc rowSpan="2">
                  <a:txBody>
                    <a:bodyPr/>
                    <a:lstStyle/>
                    <a:p>
                      <a:pPr marL="0" marR="0" algn="ctr">
                        <a:spcBef>
                          <a:spcPts val="0"/>
                        </a:spcBef>
                        <a:spcAft>
                          <a:spcPts val="0"/>
                        </a:spcAft>
                      </a:pPr>
                      <a:r>
                        <a:rPr lang="es-ES" sz="1100" dirty="0">
                          <a:solidFill>
                            <a:srgbClr val="000000"/>
                          </a:solidFill>
                          <a:latin typeface="Cambria"/>
                          <a:ea typeface="Times New Roman"/>
                          <a:cs typeface="Calibri"/>
                        </a:rPr>
                        <a:t>Celdas de carga</a:t>
                      </a:r>
                      <a:endParaRPr lang="en-US" sz="1200" dirty="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6">
                  <a:txBody>
                    <a:bodyPr/>
                    <a:lstStyle/>
                    <a:p>
                      <a:pPr marL="0" marR="0" algn="ctr">
                        <a:spcBef>
                          <a:spcPts val="0"/>
                        </a:spcBef>
                        <a:spcAft>
                          <a:spcPts val="0"/>
                        </a:spcAft>
                      </a:pPr>
                      <a:r>
                        <a:rPr lang="es-ES" sz="1100">
                          <a:solidFill>
                            <a:srgbClr val="000000"/>
                          </a:solidFill>
                          <a:latin typeface="Cambria"/>
                          <a:ea typeface="Times New Roman"/>
                          <a:cs typeface="Calibri"/>
                        </a:rPr>
                        <a:t>Peso</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spcBef>
                          <a:spcPts val="0"/>
                        </a:spcBef>
                        <a:spcAft>
                          <a:spcPts val="0"/>
                        </a:spcAft>
                      </a:pPr>
                      <a:r>
                        <a:rPr lang="es-ES" sz="1100" b="1">
                          <a:solidFill>
                            <a:srgbClr val="000000"/>
                          </a:solidFill>
                          <a:latin typeface="Times New Roman"/>
                          <a:ea typeface="Times New Roman"/>
                          <a:cs typeface="Calibri"/>
                        </a:rPr>
                        <a:t>Promedio        </a:t>
                      </a:r>
                      <a:endParaRPr lang="en-US" sz="1200">
                        <a:latin typeface="Calibri"/>
                        <a:ea typeface="Times New Roman"/>
                        <a:cs typeface="Times New Roman"/>
                      </a:endParaRPr>
                    </a:p>
                    <a:p>
                      <a:pPr marL="0" marR="0" algn="ctr">
                        <a:spcBef>
                          <a:spcPts val="0"/>
                        </a:spcBef>
                        <a:spcAft>
                          <a:spcPts val="0"/>
                        </a:spcAft>
                      </a:pPr>
                      <a:r>
                        <a:rPr lang="es-ES" sz="1100" b="1">
                          <a:solidFill>
                            <a:srgbClr val="000000"/>
                          </a:solidFill>
                          <a:latin typeface="Times New Roman"/>
                          <a:ea typeface="Times New Roman"/>
                          <a:cs typeface="Calibri"/>
                        </a:rPr>
                        <a:t>factores</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7485">
                <a:tc vMerge="1">
                  <a:txBody>
                    <a:bodyPr/>
                    <a:lstStyle/>
                    <a:p>
                      <a:endParaRPr lang="en-US"/>
                    </a:p>
                  </a:txBody>
                  <a:tcPr/>
                </a:tc>
                <a:tc gridSpan="2">
                  <a:txBody>
                    <a:bodyPr/>
                    <a:lstStyle/>
                    <a:p>
                      <a:pPr marL="0" marR="0" algn="ctr">
                        <a:spcBef>
                          <a:spcPts val="0"/>
                        </a:spcBef>
                        <a:spcAft>
                          <a:spcPts val="0"/>
                        </a:spcAft>
                      </a:pPr>
                      <a:r>
                        <a:rPr lang="es-ES" sz="1100">
                          <a:solidFill>
                            <a:srgbClr val="000000"/>
                          </a:solidFill>
                          <a:latin typeface="Times New Roman"/>
                          <a:ea typeface="Times New Roman"/>
                          <a:cs typeface="Calibri"/>
                        </a:rPr>
                        <a:t>200 gramos</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gridSpan="2">
                  <a:txBody>
                    <a:bodyPr/>
                    <a:lstStyle/>
                    <a:p>
                      <a:pPr marL="0" marR="0" algn="ctr">
                        <a:spcBef>
                          <a:spcPts val="0"/>
                        </a:spcBef>
                        <a:spcAft>
                          <a:spcPts val="0"/>
                        </a:spcAft>
                      </a:pPr>
                      <a:r>
                        <a:rPr lang="es-ES" sz="1100">
                          <a:solidFill>
                            <a:srgbClr val="000000"/>
                          </a:solidFill>
                          <a:latin typeface="Times New Roman"/>
                          <a:ea typeface="Times New Roman"/>
                          <a:cs typeface="Calibri"/>
                        </a:rPr>
                        <a:t>500 gramos</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gridSpan="2">
                  <a:txBody>
                    <a:bodyPr/>
                    <a:lstStyle/>
                    <a:p>
                      <a:pPr marL="0" marR="0" algn="ctr">
                        <a:spcBef>
                          <a:spcPts val="0"/>
                        </a:spcBef>
                        <a:spcAft>
                          <a:spcPts val="0"/>
                        </a:spcAft>
                      </a:pPr>
                      <a:r>
                        <a:rPr lang="es-ES" sz="1100">
                          <a:solidFill>
                            <a:srgbClr val="000000"/>
                          </a:solidFill>
                          <a:latin typeface="Times New Roman"/>
                          <a:ea typeface="Times New Roman"/>
                          <a:cs typeface="Calibri"/>
                        </a:rPr>
                        <a:t>1000 gramos</a:t>
                      </a:r>
                      <a:endParaRPr lang="en-US" sz="12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vMerge="1">
                  <a:txBody>
                    <a:bodyPr/>
                    <a:lstStyle/>
                    <a:p>
                      <a:endParaRPr lang="en-US"/>
                    </a:p>
                  </a:txBody>
                  <a:tcPr/>
                </a:tc>
              </a:tr>
              <a:tr h="197485">
                <a:tc>
                  <a:txBody>
                    <a:bodyPr/>
                    <a:lstStyle/>
                    <a:p>
                      <a:pPr marL="0" marR="0" algn="ctr">
                        <a:spcBef>
                          <a:spcPts val="0"/>
                        </a:spcBef>
                        <a:spcAft>
                          <a:spcPts val="0"/>
                        </a:spcAft>
                      </a:pPr>
                      <a:r>
                        <a:rPr lang="es-ES" sz="1100" b="1">
                          <a:solidFill>
                            <a:srgbClr val="000000"/>
                          </a:solidFill>
                          <a:latin typeface="Times New Roman"/>
                          <a:ea typeface="Times New Roman"/>
                          <a:cs typeface="Calibri"/>
                        </a:rPr>
                        <a:t> </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Señal</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Factor</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Señal</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Factor</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Señal</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Factor</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vMerge="1">
                  <a:txBody>
                    <a:bodyPr/>
                    <a:lstStyle/>
                    <a:p>
                      <a:endParaRPr lang="en-US"/>
                    </a:p>
                  </a:txBody>
                  <a:tcPr/>
                </a:tc>
              </a:tr>
              <a:tr h="197485">
                <a:tc>
                  <a:txBody>
                    <a:bodyPr/>
                    <a:lstStyle/>
                    <a:p>
                      <a:pPr marL="0" marR="0" algn="ctr">
                        <a:spcBef>
                          <a:spcPts val="0"/>
                        </a:spcBef>
                        <a:spcAft>
                          <a:spcPts val="0"/>
                        </a:spcAft>
                      </a:pPr>
                      <a:r>
                        <a:rPr lang="es-ES" sz="1100">
                          <a:solidFill>
                            <a:srgbClr val="000000"/>
                          </a:solidFill>
                          <a:latin typeface="Cambria"/>
                          <a:ea typeface="Times New Roman"/>
                          <a:cs typeface="Calibri"/>
                        </a:rPr>
                        <a:t>CC1</a:t>
                      </a:r>
                      <a:endParaRPr lang="en-US" sz="1200">
                        <a:latin typeface="Calibri"/>
                        <a:ea typeface="Times New Roman"/>
                        <a:cs typeface="Times New Roman"/>
                      </a:endParaRPr>
                    </a:p>
                  </a:txBody>
                  <a:tcPr marL="68580" marR="685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504</a:t>
                      </a:r>
                      <a:endParaRPr lang="en-US" sz="1200">
                        <a:latin typeface="Calibri"/>
                        <a:ea typeface="Times New Roman"/>
                        <a:cs typeface="Times New Roman"/>
                      </a:endParaRPr>
                    </a:p>
                  </a:txBody>
                  <a:tcPr marL="68580" marR="685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2.52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1256</a:t>
                      </a:r>
                      <a:endParaRPr lang="en-US" sz="1200">
                        <a:latin typeface="Calibri"/>
                        <a:ea typeface="Times New Roman"/>
                        <a:cs typeface="Times New Roman"/>
                      </a:endParaRPr>
                    </a:p>
                  </a:txBody>
                  <a:tcPr marL="68580" marR="685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2.512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2516</a:t>
                      </a:r>
                      <a:endParaRPr lang="en-US" sz="1200">
                        <a:latin typeface="Calibri"/>
                        <a:ea typeface="Times New Roman"/>
                        <a:cs typeface="Times New Roman"/>
                      </a:endParaRPr>
                    </a:p>
                  </a:txBody>
                  <a:tcPr marL="68580" marR="685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2.516</a:t>
                      </a:r>
                      <a:endParaRPr lang="en-US" sz="1200">
                        <a:latin typeface="Calibri"/>
                        <a:ea typeface="Times New Roman"/>
                        <a:cs typeface="Times New Roman"/>
                      </a:endParaRPr>
                    </a:p>
                  </a:txBody>
                  <a:tcPr marL="68580" marR="685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2.516</a:t>
                      </a:r>
                      <a:endParaRPr lang="en-US" sz="1200">
                        <a:latin typeface="Calibri"/>
                        <a:ea typeface="Times New Roman"/>
                        <a:cs typeface="Times New Roman"/>
                      </a:endParaRPr>
                    </a:p>
                  </a:txBody>
                  <a:tcPr marL="68580" marR="68580" marT="0" marB="0" anchor="ctr">
                    <a:lnL>
                      <a:noFill/>
                    </a:lnL>
                    <a:lnR>
                      <a:noFill/>
                    </a:lnR>
                    <a:lnT>
                      <a:noFill/>
                    </a:lnT>
                    <a:lnB>
                      <a:noFill/>
                    </a:lnB>
                    <a:solidFill>
                      <a:srgbClr val="C0C0C0"/>
                    </a:solidFill>
                  </a:tcPr>
                </a:tc>
              </a:tr>
              <a:tr h="197485">
                <a:tc>
                  <a:txBody>
                    <a:bodyPr/>
                    <a:lstStyle/>
                    <a:p>
                      <a:pPr marL="0" marR="0" algn="ctr">
                        <a:spcBef>
                          <a:spcPts val="0"/>
                        </a:spcBef>
                        <a:spcAft>
                          <a:spcPts val="0"/>
                        </a:spcAft>
                      </a:pPr>
                      <a:r>
                        <a:rPr lang="es-ES" sz="1100">
                          <a:solidFill>
                            <a:srgbClr val="000000"/>
                          </a:solidFill>
                          <a:latin typeface="Cambria"/>
                          <a:ea typeface="Times New Roman"/>
                          <a:cs typeface="Calibri"/>
                        </a:rPr>
                        <a:t>CC2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844</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4.22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2096</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4.192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4195</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4.192</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4.195</a:t>
                      </a:r>
                      <a:endParaRPr lang="en-US" sz="1200">
                        <a:latin typeface="Calibri"/>
                        <a:ea typeface="Times New Roman"/>
                        <a:cs typeface="Times New Roman"/>
                      </a:endParaRPr>
                    </a:p>
                  </a:txBody>
                  <a:tcPr marL="68580" marR="68580" marT="0" marB="0" anchor="ctr">
                    <a:lnL>
                      <a:noFill/>
                    </a:lnL>
                    <a:lnR>
                      <a:noFill/>
                    </a:lnR>
                    <a:lnT>
                      <a:noFill/>
                    </a:lnT>
                    <a:lnB>
                      <a:noFill/>
                    </a:lnB>
                    <a:solidFill>
                      <a:srgbClr val="FFFFFF"/>
                    </a:solidFill>
                  </a:tcPr>
                </a:tc>
              </a:tr>
              <a:tr h="197485">
                <a:tc>
                  <a:txBody>
                    <a:bodyPr/>
                    <a:lstStyle/>
                    <a:p>
                      <a:pPr marL="0" marR="0" algn="ctr">
                        <a:spcBef>
                          <a:spcPts val="0"/>
                        </a:spcBef>
                        <a:spcAft>
                          <a:spcPts val="0"/>
                        </a:spcAft>
                      </a:pPr>
                      <a:r>
                        <a:rPr lang="es-ES" sz="1100">
                          <a:solidFill>
                            <a:srgbClr val="000000"/>
                          </a:solidFill>
                          <a:latin typeface="Cambria"/>
                          <a:ea typeface="Times New Roman"/>
                          <a:cs typeface="Calibri"/>
                        </a:rPr>
                        <a:t>CC3</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356</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1.775</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887</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1.774</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1773</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Times New Roman"/>
                          <a:ea typeface="Times New Roman"/>
                          <a:cs typeface="Calibri"/>
                        </a:rPr>
                        <a:t>1.773</a:t>
                      </a:r>
                      <a:endParaRPr lang="en-US" sz="12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dirty="0">
                          <a:solidFill>
                            <a:srgbClr val="000000"/>
                          </a:solidFill>
                          <a:latin typeface="Times New Roman"/>
                          <a:ea typeface="Times New Roman"/>
                          <a:cs typeface="Calibri"/>
                        </a:rPr>
                        <a:t>1.774</a:t>
                      </a:r>
                      <a:endParaRPr lang="en-US" sz="1200" dirty="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471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2743200"/>
            <a:ext cx="4648200" cy="679923"/>
          </a:xfrm>
          <a:prstGeom prst="rect">
            <a:avLst/>
          </a:prstGeom>
          <a:noFill/>
        </p:spPr>
      </p:pic>
      <p:sp>
        <p:nvSpPr>
          <p:cNvPr id="47108" name="Rectangle 4"/>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Rectángulo"/>
          <p:cNvSpPr/>
          <p:nvPr/>
        </p:nvSpPr>
        <p:spPr>
          <a:xfrm>
            <a:off x="2438400" y="1371600"/>
            <a:ext cx="4572000" cy="923330"/>
          </a:xfrm>
          <a:prstGeom prst="rect">
            <a:avLst/>
          </a:prstGeom>
        </p:spPr>
        <p:txBody>
          <a:bodyPr>
            <a:spAutoFit/>
          </a:bodyPr>
          <a:lstStyle/>
          <a:p>
            <a:r>
              <a:rPr lang="de-DE" dirty="0" smtClean="0"/>
              <a:t>El desarrollo de la programación de las celdas de carga se realizó en el software TIA portal V12.</a:t>
            </a:r>
            <a:endParaRPr lang="en-US"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10" name="9 Rectángulo"/>
          <p:cNvSpPr/>
          <p:nvPr/>
        </p:nvSpPr>
        <p:spPr>
          <a:xfrm>
            <a:off x="2667000" y="152400"/>
            <a:ext cx="4550348" cy="400110"/>
          </a:xfrm>
          <a:prstGeom prst="rect">
            <a:avLst/>
          </a:prstGeom>
        </p:spPr>
        <p:txBody>
          <a:bodyPr wrap="none">
            <a:spAutoFit/>
          </a:bodyPr>
          <a:lstStyle/>
          <a:p>
            <a:r>
              <a:rPr lang="es-EC" sz="2000" b="1" dirty="0" smtClean="0"/>
              <a:t>Programación del sensor desplazamiento</a:t>
            </a:r>
            <a:endParaRPr lang="en-US" sz="2000" b="1" dirty="0"/>
          </a:p>
        </p:txBody>
      </p:sp>
      <p:sp>
        <p:nvSpPr>
          <p:cNvPr id="20" name="19 Rectángulo"/>
          <p:cNvSpPr/>
          <p:nvPr/>
        </p:nvSpPr>
        <p:spPr>
          <a:xfrm>
            <a:off x="685800" y="4495800"/>
            <a:ext cx="8077200" cy="1295400"/>
          </a:xfrm>
          <a:prstGeom prst="rect">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b="1" dirty="0" smtClean="0">
                <a:ln/>
                <a:solidFill>
                  <a:schemeClr val="tx1"/>
                </a:solidFill>
              </a:rPr>
              <a:t>COMANDOS UTILIZADOS</a:t>
            </a:r>
          </a:p>
          <a:p>
            <a:pPr>
              <a:buFont typeface="Arial" pitchFamily="34" charset="0"/>
              <a:buChar char="•"/>
            </a:pPr>
            <a:r>
              <a:rPr lang="es-EC" dirty="0" smtClean="0">
                <a:ln/>
                <a:solidFill>
                  <a:schemeClr val="tx1"/>
                </a:solidFill>
              </a:rPr>
              <a:t>Move: Permite almacenar la señal de entrada en una variable interna del PLC</a:t>
            </a:r>
          </a:p>
          <a:p>
            <a:pPr>
              <a:buFont typeface="Arial" pitchFamily="34" charset="0"/>
              <a:buChar char="•"/>
            </a:pPr>
            <a:r>
              <a:rPr lang="es-EC" dirty="0" smtClean="0">
                <a:ln/>
                <a:solidFill>
                  <a:schemeClr val="tx1"/>
                </a:solidFill>
              </a:rPr>
              <a:t>Sub: Permite realizar restas con las variables del PLC.</a:t>
            </a:r>
          </a:p>
          <a:p>
            <a:pPr>
              <a:buFont typeface="Arial" pitchFamily="34" charset="0"/>
              <a:buChar char="•"/>
            </a:pPr>
            <a:r>
              <a:rPr lang="es-EC" dirty="0" smtClean="0">
                <a:ln/>
                <a:solidFill>
                  <a:schemeClr val="tx1"/>
                </a:solidFill>
              </a:rPr>
              <a:t>Div: Permite realizar divisiones.</a:t>
            </a:r>
          </a:p>
          <a:p>
            <a:pPr>
              <a:buFont typeface="Arial" pitchFamily="34" charset="0"/>
              <a:buChar char="•"/>
            </a:pPr>
            <a:r>
              <a:rPr lang="es-EC" dirty="0" err="1" smtClean="0">
                <a:ln/>
                <a:solidFill>
                  <a:schemeClr val="tx1"/>
                </a:solidFill>
              </a:rPr>
              <a:t>Conv</a:t>
            </a:r>
            <a:r>
              <a:rPr lang="es-EC" dirty="0" smtClean="0">
                <a:ln/>
                <a:solidFill>
                  <a:schemeClr val="tx1"/>
                </a:solidFill>
              </a:rPr>
              <a:t>: Permite convertir la señal de enteros a reales.</a:t>
            </a:r>
            <a:endParaRPr lang="en-US" dirty="0">
              <a:ln/>
              <a:solidFill>
                <a:schemeClr val="tx1"/>
              </a:solidFill>
            </a:endParaRPr>
          </a:p>
        </p:txBody>
      </p:sp>
      <p:pic>
        <p:nvPicPr>
          <p:cNvPr id="7" name="6 Imagen"/>
          <p:cNvPicPr/>
          <p:nvPr/>
        </p:nvPicPr>
        <p:blipFill>
          <a:blip r:embed="rId3" cstate="print"/>
          <a:srcRect/>
          <a:stretch>
            <a:fillRect/>
          </a:stretch>
        </p:blipFill>
        <p:spPr bwMode="auto">
          <a:xfrm>
            <a:off x="1752600" y="685800"/>
            <a:ext cx="5867400" cy="3733799"/>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2372710" y="496283"/>
            <a:ext cx="4038600" cy="523220"/>
          </a:xfrm>
          <a:prstGeom prst="rect">
            <a:avLst/>
          </a:prstGeom>
          <a:noFill/>
        </p:spPr>
        <p:txBody>
          <a:bodyPr wrap="square" rtlCol="0">
            <a:spAutoFit/>
          </a:bodyPr>
          <a:lstStyle/>
          <a:p>
            <a:pPr algn="ctr"/>
            <a:r>
              <a:rPr lang="en-US" sz="2800" b="1" dirty="0" smtClean="0"/>
              <a:t>OBJETIVO GENERAL</a:t>
            </a:r>
            <a:endParaRPr lang="en-US" sz="2800" b="1" dirty="0"/>
          </a:p>
        </p:txBody>
      </p:sp>
      <p:sp>
        <p:nvSpPr>
          <p:cNvPr id="17" name="16 CuadroTexto"/>
          <p:cNvSpPr txBox="1"/>
          <p:nvPr/>
        </p:nvSpPr>
        <p:spPr>
          <a:xfrm>
            <a:off x="990600" y="1019503"/>
            <a:ext cx="6781800" cy="646331"/>
          </a:xfrm>
          <a:prstGeom prst="rect">
            <a:avLst/>
          </a:prstGeom>
          <a:noFill/>
        </p:spPr>
        <p:txBody>
          <a:bodyPr wrap="square" rtlCol="0">
            <a:spAutoFit/>
          </a:bodyPr>
          <a:lstStyle/>
          <a:p>
            <a:r>
              <a:rPr lang="es-ES" dirty="0"/>
              <a:t>Diseñar y construir un equipo automatizado para prácticas de flexión de vigas para el LMM de la ESPE.</a:t>
            </a:r>
            <a:endParaRPr lang="en-US" dirty="0"/>
          </a:p>
        </p:txBody>
      </p:sp>
      <p:sp>
        <p:nvSpPr>
          <p:cNvPr id="6" name="5 CuadroTexto"/>
          <p:cNvSpPr txBox="1"/>
          <p:nvPr/>
        </p:nvSpPr>
        <p:spPr>
          <a:xfrm>
            <a:off x="2743200" y="1676400"/>
            <a:ext cx="4038600" cy="523220"/>
          </a:xfrm>
          <a:prstGeom prst="rect">
            <a:avLst/>
          </a:prstGeom>
          <a:noFill/>
        </p:spPr>
        <p:txBody>
          <a:bodyPr wrap="square" rtlCol="0">
            <a:spAutoFit/>
          </a:bodyPr>
          <a:lstStyle/>
          <a:p>
            <a:pPr algn="ctr"/>
            <a:r>
              <a:rPr lang="en-US" sz="2800" b="1" dirty="0" smtClean="0"/>
              <a:t>OBJETIVOS ESPECIFICOS</a:t>
            </a:r>
            <a:endParaRPr lang="en-US" sz="2800" b="1" dirty="0"/>
          </a:p>
        </p:txBody>
      </p:sp>
      <p:sp>
        <p:nvSpPr>
          <p:cNvPr id="7" name="6 CuadroTexto"/>
          <p:cNvSpPr txBox="1"/>
          <p:nvPr/>
        </p:nvSpPr>
        <p:spPr>
          <a:xfrm>
            <a:off x="990600" y="2287413"/>
            <a:ext cx="7543800" cy="3693319"/>
          </a:xfrm>
          <a:prstGeom prst="rect">
            <a:avLst/>
          </a:prstGeom>
          <a:noFill/>
        </p:spPr>
        <p:txBody>
          <a:bodyPr wrap="square" rtlCol="0">
            <a:spAutoFit/>
          </a:bodyPr>
          <a:lstStyle/>
          <a:p>
            <a:pPr marL="285750" lvl="0" indent="-285750">
              <a:buFont typeface="Arial" pitchFamily="34" charset="0"/>
              <a:buChar char="•"/>
            </a:pPr>
            <a:r>
              <a:rPr lang="es-ES" dirty="0"/>
              <a:t>Estudiar el mecanismo y funcionamiento del equipo para la práctica de flexión de vigas</a:t>
            </a:r>
            <a:r>
              <a:rPr lang="es-ES" dirty="0" smtClean="0"/>
              <a:t>.</a:t>
            </a:r>
            <a:endParaRPr lang="en-US" dirty="0"/>
          </a:p>
          <a:p>
            <a:pPr marL="285750" lvl="0" indent="-285750">
              <a:buFont typeface="Arial" pitchFamily="34" charset="0"/>
              <a:buChar char="•"/>
            </a:pPr>
            <a:r>
              <a:rPr lang="es-ES" dirty="0"/>
              <a:t>Diseñar los circuitos eléctricos y electrónicos, necesarios para la adquisición de datos del equipo. </a:t>
            </a:r>
            <a:endParaRPr lang="es-ES" dirty="0" smtClean="0"/>
          </a:p>
          <a:p>
            <a:pPr marL="285750" lvl="0" indent="-285750">
              <a:buFont typeface="Arial" pitchFamily="34" charset="0"/>
              <a:buChar char="•"/>
            </a:pPr>
            <a:r>
              <a:rPr lang="es-ES" dirty="0" smtClean="0"/>
              <a:t>Diseñar una estructura desmontable que sea de fácil uso</a:t>
            </a:r>
            <a:endParaRPr lang="en-US" dirty="0"/>
          </a:p>
          <a:p>
            <a:pPr marL="285750" lvl="0" indent="-285750">
              <a:buFont typeface="Arial" pitchFamily="34" charset="0"/>
              <a:buChar char="•"/>
            </a:pPr>
            <a:r>
              <a:rPr lang="es-ES" dirty="0"/>
              <a:t>Construir la estructura e implementar el sistema de control para la fabricación del equipo de flexión de vigas automatizado que mejore la precisión de los resultados y facilite la realización de la práctica.</a:t>
            </a:r>
            <a:endParaRPr lang="en-US" dirty="0"/>
          </a:p>
          <a:p>
            <a:pPr marL="285750" lvl="0" indent="-285750">
              <a:buFont typeface="Arial" pitchFamily="34" charset="0"/>
              <a:buChar char="•"/>
            </a:pPr>
            <a:r>
              <a:rPr lang="es-ES" dirty="0"/>
              <a:t>Implementar un software que procese y visualice la información adquirida en la práctica.</a:t>
            </a:r>
            <a:endParaRPr lang="en-US" dirty="0"/>
          </a:p>
          <a:p>
            <a:pPr marL="285750" lvl="0" indent="-285750">
              <a:buFont typeface="Arial" pitchFamily="34" charset="0"/>
              <a:buChar char="•"/>
            </a:pPr>
            <a:r>
              <a:rPr lang="es-ES" dirty="0"/>
              <a:t>Validar el funcionamiento del equipo y analizar los resultados de los mismos.</a:t>
            </a:r>
            <a:endParaRPr lang="en-US" dirty="0"/>
          </a:p>
          <a:p>
            <a:pPr marL="285750" lvl="0" indent="-285750">
              <a:buFont typeface="Arial" pitchFamily="34" charset="0"/>
              <a:buChar char="•"/>
            </a:pPr>
            <a:r>
              <a:rPr lang="es-ES" dirty="0"/>
              <a:t>Elaborar el manual de operación y de mantenimiento del equipo.</a:t>
            </a:r>
            <a:endParaRPr lang="en-US" dirty="0"/>
          </a:p>
        </p:txBody>
      </p:sp>
    </p:spTree>
    <p:extLst>
      <p:ext uri="{BB962C8B-B14F-4D97-AF65-F5344CB8AC3E}">
        <p14:creationId xmlns="" xmlns:p14="http://schemas.microsoft.com/office/powerpoint/2010/main" val="1698385895"/>
      </p:ext>
    </p:extLst>
  </p:cSld>
  <p:clrMapOvr>
    <a:masterClrMapping/>
  </p:clrMapOvr>
  <p:transition>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graphicFrame>
        <p:nvGraphicFramePr>
          <p:cNvPr id="3" name="2 Tabla"/>
          <p:cNvGraphicFramePr>
            <a:graphicFrameLocks noGrp="1"/>
          </p:cNvGraphicFramePr>
          <p:nvPr/>
        </p:nvGraphicFramePr>
        <p:xfrm>
          <a:off x="762000" y="1600200"/>
          <a:ext cx="4665347" cy="1309690"/>
        </p:xfrm>
        <a:graphic>
          <a:graphicData uri="http://schemas.openxmlformats.org/drawingml/2006/table">
            <a:tbl>
              <a:tblPr/>
              <a:tblGrid>
                <a:gridCol w="918218"/>
                <a:gridCol w="1132421"/>
                <a:gridCol w="1637941"/>
                <a:gridCol w="976767"/>
              </a:tblGrid>
              <a:tr h="261938">
                <a:tc>
                  <a:txBody>
                    <a:bodyPr/>
                    <a:lstStyle/>
                    <a:p>
                      <a:pPr marL="0" marR="0" algn="ctr">
                        <a:spcBef>
                          <a:spcPts val="0"/>
                        </a:spcBef>
                        <a:spcAft>
                          <a:spcPts val="0"/>
                        </a:spcAft>
                      </a:pPr>
                      <a:r>
                        <a:rPr lang="es-ES" sz="1100" b="1" dirty="0">
                          <a:solidFill>
                            <a:srgbClr val="000000"/>
                          </a:solidFill>
                          <a:latin typeface="Calibri"/>
                          <a:ea typeface="Times New Roman"/>
                          <a:cs typeface="Calibri"/>
                        </a:rPr>
                        <a:t> </a:t>
                      </a:r>
                      <a:endParaRPr lang="en-US" sz="1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Señal </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dirty="0">
                          <a:solidFill>
                            <a:srgbClr val="000000"/>
                          </a:solidFill>
                          <a:latin typeface="Calibri"/>
                          <a:ea typeface="Times New Roman"/>
                          <a:cs typeface="Calibri"/>
                        </a:rPr>
                        <a:t>Desplazamiento (mm)</a:t>
                      </a:r>
                      <a:endParaRPr lang="en-US" sz="1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Factor</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8">
                <a:tc>
                  <a:txBody>
                    <a:bodyPr/>
                    <a:lstStyle/>
                    <a:p>
                      <a:pPr marL="0" marR="0" algn="ctr">
                        <a:spcBef>
                          <a:spcPts val="0"/>
                        </a:spcBef>
                        <a:spcAft>
                          <a:spcPts val="0"/>
                        </a:spcAft>
                      </a:pPr>
                      <a:r>
                        <a:rPr lang="es-ES" sz="1100" b="1">
                          <a:solidFill>
                            <a:srgbClr val="000000"/>
                          </a:solidFill>
                          <a:latin typeface="Calibri"/>
                          <a:ea typeface="Times New Roman"/>
                          <a:cs typeface="Calibri"/>
                        </a:rPr>
                        <a:t>Prueba 1</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11741</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9.55</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1229.42408</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61938">
                <a:tc>
                  <a:txBody>
                    <a:bodyPr/>
                    <a:lstStyle/>
                    <a:p>
                      <a:pPr marL="0" marR="0" algn="ctr">
                        <a:spcBef>
                          <a:spcPts val="0"/>
                        </a:spcBef>
                        <a:spcAft>
                          <a:spcPts val="0"/>
                        </a:spcAft>
                      </a:pPr>
                      <a:r>
                        <a:rPr lang="es-ES" sz="1100" b="1">
                          <a:solidFill>
                            <a:srgbClr val="000000"/>
                          </a:solidFill>
                          <a:latin typeface="Calibri"/>
                          <a:ea typeface="Times New Roman"/>
                          <a:cs typeface="Calibri"/>
                        </a:rPr>
                        <a:t>Prueba  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17882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14.2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1259.29577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261938">
                <a:tc>
                  <a:txBody>
                    <a:bodyPr/>
                    <a:lstStyle/>
                    <a:p>
                      <a:pPr marL="0" marR="0" algn="ctr">
                        <a:spcBef>
                          <a:spcPts val="0"/>
                        </a:spcBef>
                        <a:spcAft>
                          <a:spcPts val="0"/>
                        </a:spcAft>
                      </a:pPr>
                      <a:r>
                        <a:rPr lang="es-ES" sz="1100" b="1">
                          <a:solidFill>
                            <a:srgbClr val="000000"/>
                          </a:solidFill>
                          <a:latin typeface="Calibri"/>
                          <a:ea typeface="Times New Roman"/>
                          <a:cs typeface="Calibri"/>
                        </a:rPr>
                        <a:t>Prueba 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16502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13.26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1244.3588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261938">
                <a:tc>
                  <a:txBody>
                    <a:bodyPr/>
                    <a:lstStyle/>
                    <a:p>
                      <a:endParaRPr lang="en-US" sz="1000">
                        <a:solidFill>
                          <a:srgbClr val="000000"/>
                        </a:solidFill>
                        <a:latin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solidFill>
                          <a:srgbClr val="000000"/>
                        </a:solidFill>
                        <a:latin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Promedio</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dirty="0">
                          <a:solidFill>
                            <a:srgbClr val="000000"/>
                          </a:solidFill>
                          <a:latin typeface="Calibri"/>
                          <a:ea typeface="Times New Roman"/>
                          <a:cs typeface="Calibri"/>
                        </a:rPr>
                        <a:t>1244.35955</a:t>
                      </a:r>
                      <a:endParaRPr lang="en-US" sz="12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2514600" y="914400"/>
            <a:ext cx="4867743" cy="369332"/>
          </a:xfrm>
          <a:prstGeom prst="rect">
            <a:avLst/>
          </a:prstGeom>
        </p:spPr>
        <p:txBody>
          <a:bodyPr wrap="none">
            <a:spAutoFit/>
          </a:bodyPr>
          <a:lstStyle/>
          <a:p>
            <a:pPr lvl="0" algn="just" fontAlgn="base">
              <a:spcBef>
                <a:spcPct val="0"/>
              </a:spcBef>
              <a:spcAft>
                <a:spcPct val="0"/>
              </a:spcAft>
            </a:pPr>
            <a:r>
              <a:rPr lang="de-DE" b="1" dirty="0" smtClean="0">
                <a:ea typeface="Times New Roman" pitchFamily="18" charset="0"/>
                <a:cs typeface="Arial" pitchFamily="34" charset="0"/>
              </a:rPr>
              <a:t>Pruebas de calibración de sensor desplazamiento</a:t>
            </a:r>
            <a:endParaRPr lang="de-DE" dirty="0" smtClean="0">
              <a:cs typeface="Arial" pitchFamily="34" charset="0"/>
            </a:endParaRPr>
          </a:p>
        </p:txBody>
      </p:sp>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62600" y="2057400"/>
            <a:ext cx="3429000" cy="642938"/>
          </a:xfrm>
          <a:prstGeom prst="rect">
            <a:avLst/>
          </a:prstGeom>
          <a:noFill/>
        </p:spPr>
      </p:pic>
      <p:sp>
        <p:nvSpPr>
          <p:cNvPr id="45059"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5060" name="Picture 4"/>
          <p:cNvPicPr>
            <a:picLocks noChangeAspect="1" noChangeArrowheads="1"/>
          </p:cNvPicPr>
          <p:nvPr/>
        </p:nvPicPr>
        <p:blipFill>
          <a:blip r:embed="rId4" cstate="print"/>
          <a:srcRect/>
          <a:stretch>
            <a:fillRect/>
          </a:stretch>
        </p:blipFill>
        <p:spPr bwMode="auto">
          <a:xfrm>
            <a:off x="2133600" y="3124200"/>
            <a:ext cx="4929966" cy="25908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pic>
        <p:nvPicPr>
          <p:cNvPr id="61442" name="Picture 2"/>
          <p:cNvPicPr>
            <a:picLocks noChangeAspect="1" noChangeArrowheads="1"/>
          </p:cNvPicPr>
          <p:nvPr/>
        </p:nvPicPr>
        <p:blipFill>
          <a:blip r:embed="rId3" cstate="print"/>
          <a:srcRect/>
          <a:stretch>
            <a:fillRect/>
          </a:stretch>
        </p:blipFill>
        <p:spPr bwMode="auto">
          <a:xfrm>
            <a:off x="838200" y="1143000"/>
            <a:ext cx="4267200" cy="4343400"/>
          </a:xfrm>
          <a:prstGeom prst="rect">
            <a:avLst/>
          </a:prstGeom>
          <a:noFill/>
          <a:ln w="9525">
            <a:noFill/>
            <a:miter lim="800000"/>
            <a:headEnd/>
            <a:tailEnd/>
          </a:ln>
        </p:spPr>
      </p:pic>
      <p:sp>
        <p:nvSpPr>
          <p:cNvPr id="61443" name="Rectangle 3"/>
          <p:cNvSpPr>
            <a:spLocks noChangeArrowheads="1"/>
          </p:cNvSpPr>
          <p:nvPr/>
        </p:nvSpPr>
        <p:spPr bwMode="auto">
          <a:xfrm>
            <a:off x="5410200" y="2057400"/>
            <a:ext cx="3505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Celdas de carga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Sensor de desplazamiento</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Coche portapotenciómetro</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Coche portaceldas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Coche portaempotramiento</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Platina superior (corredera de sensor de desplazamiento)</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Platinas inferiores (corredera de celdas y empotramiento)</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2133600" y="533400"/>
            <a:ext cx="5264518" cy="369332"/>
          </a:xfrm>
          <a:prstGeom prst="rect">
            <a:avLst/>
          </a:prstGeom>
        </p:spPr>
        <p:txBody>
          <a:bodyPr wrap="none">
            <a:spAutoFit/>
          </a:bodyPr>
          <a:lstStyle/>
          <a:p>
            <a:r>
              <a:rPr lang="es-ES" b="1" dirty="0" smtClean="0"/>
              <a:t>Partes de la estructura del equipo de flexión de vigas </a:t>
            </a:r>
            <a:endParaRPr lang="en-US"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10" name="9 Rectángulo"/>
          <p:cNvSpPr/>
          <p:nvPr/>
        </p:nvSpPr>
        <p:spPr>
          <a:xfrm>
            <a:off x="2133600" y="533400"/>
            <a:ext cx="5773953" cy="369332"/>
          </a:xfrm>
          <a:prstGeom prst="rect">
            <a:avLst/>
          </a:prstGeom>
        </p:spPr>
        <p:txBody>
          <a:bodyPr wrap="none">
            <a:spAutoFit/>
          </a:bodyPr>
          <a:lstStyle/>
          <a:p>
            <a:r>
              <a:rPr lang="es-ES" b="1" dirty="0" smtClean="0"/>
              <a:t>Partes del tablero de control del equipo de flexión de vigas </a:t>
            </a:r>
            <a:endParaRPr lang="en-US" dirty="0"/>
          </a:p>
        </p:txBody>
      </p:sp>
      <p:pic>
        <p:nvPicPr>
          <p:cNvPr id="63490" name="Picture 2"/>
          <p:cNvPicPr>
            <a:picLocks noChangeAspect="1" noChangeArrowheads="1"/>
          </p:cNvPicPr>
          <p:nvPr/>
        </p:nvPicPr>
        <p:blipFill>
          <a:blip r:embed="rId3" cstate="print"/>
          <a:srcRect/>
          <a:stretch>
            <a:fillRect/>
          </a:stretch>
        </p:blipFill>
        <p:spPr bwMode="auto">
          <a:xfrm>
            <a:off x="1143000" y="1066800"/>
            <a:ext cx="4048125" cy="4362450"/>
          </a:xfrm>
          <a:prstGeom prst="rect">
            <a:avLst/>
          </a:prstGeom>
          <a:noFill/>
          <a:ln w="9525">
            <a:noFill/>
            <a:miter lim="800000"/>
            <a:headEnd/>
            <a:tailEnd/>
          </a:ln>
        </p:spPr>
      </p:pic>
      <p:sp>
        <p:nvSpPr>
          <p:cNvPr id="63491" name="Rectangle 3"/>
          <p:cNvSpPr>
            <a:spLocks noChangeArrowheads="1"/>
          </p:cNvSpPr>
          <p:nvPr/>
        </p:nvSpPr>
        <p:spPr bwMode="auto">
          <a:xfrm>
            <a:off x="5334000" y="2133600"/>
            <a:ext cx="3124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Braker de 4 A de dos polos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Fuente de poder Delta de 24 VDC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PLC Siemens S7-1200 modelo 1212C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Módulo de expansión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Tarjetas analógicas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Fuente de poder de 12VDC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HMI KTP 400</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40961" name="Rectangle 1"/>
          <p:cNvSpPr>
            <a:spLocks noChangeArrowheads="1"/>
          </p:cNvSpPr>
          <p:nvPr/>
        </p:nvSpPr>
        <p:spPr bwMode="auto">
          <a:xfrm>
            <a:off x="3429000" y="228600"/>
            <a:ext cx="1905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s-ES" sz="2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ruebas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 name="Rectangle 1"/>
          <p:cNvSpPr>
            <a:spLocks noChangeArrowheads="1"/>
          </p:cNvSpPr>
          <p:nvPr/>
        </p:nvSpPr>
        <p:spPr bwMode="auto">
          <a:xfrm>
            <a:off x="2514600" y="914400"/>
            <a:ext cx="4267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Prueba de viga – Dos apoyos y carga en el centro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Prueba de viga –Tres apoyos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Prueba de viga – Dos apoyos un empotramiento.</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4" name="Rectangle 10"/>
          <p:cNvSpPr>
            <a:spLocks noChangeArrowheads="1"/>
          </p:cNvSpPr>
          <p:nvPr/>
        </p:nvSpPr>
        <p:spPr bwMode="auto">
          <a:xfrm>
            <a:off x="1600200" y="2362200"/>
            <a:ext cx="6629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Ensayo de viga simplemente apoyada con barra de acero A36 en equipo MM-45</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14 Imagen"/>
          <p:cNvPicPr/>
          <p:nvPr/>
        </p:nvPicPr>
        <p:blipFill>
          <a:blip r:embed="rId3" cstate="print"/>
          <a:srcRect/>
          <a:stretch>
            <a:fillRect/>
          </a:stretch>
        </p:blipFill>
        <p:spPr bwMode="auto">
          <a:xfrm>
            <a:off x="5562600" y="3429000"/>
            <a:ext cx="1969239" cy="1490733"/>
          </a:xfrm>
          <a:prstGeom prst="rect">
            <a:avLst/>
          </a:prstGeom>
          <a:noFill/>
          <a:ln w="9525">
            <a:noFill/>
            <a:miter lim="800000"/>
            <a:headEnd/>
            <a:tailEnd/>
          </a:ln>
        </p:spPr>
      </p:pic>
      <p:pic>
        <p:nvPicPr>
          <p:cNvPr id="6160" name="Picture 16"/>
          <p:cNvPicPr>
            <a:picLocks noChangeAspect="1" noChangeArrowheads="1"/>
          </p:cNvPicPr>
          <p:nvPr/>
        </p:nvPicPr>
        <p:blipFill>
          <a:blip r:embed="rId4" cstate="print"/>
          <a:srcRect/>
          <a:stretch>
            <a:fillRect/>
          </a:stretch>
        </p:blipFill>
        <p:spPr bwMode="auto">
          <a:xfrm>
            <a:off x="2133600" y="3352800"/>
            <a:ext cx="3067050" cy="17526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56321" name="Rectangle 1"/>
          <p:cNvSpPr>
            <a:spLocks noChangeArrowheads="1"/>
          </p:cNvSpPr>
          <p:nvPr/>
        </p:nvSpPr>
        <p:spPr bwMode="auto">
          <a:xfrm>
            <a:off x="2514600" y="838200"/>
            <a:ext cx="4572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Ensayo de viga simplemente apoyada- Acero A36, MM-45</a:t>
            </a:r>
            <a:endParaRPr kumimoji="0" lang="de-DE" sz="1800" b="0" i="0" u="sng"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429000" y="228600"/>
            <a:ext cx="1905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s-ES" sz="2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ruebas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2819400" y="1371600"/>
          <a:ext cx="3703638" cy="1973583"/>
        </p:xfrm>
        <a:graphic>
          <a:graphicData uri="http://schemas.openxmlformats.org/drawingml/2006/table">
            <a:tbl>
              <a:tblPr/>
              <a:tblGrid>
                <a:gridCol w="977401"/>
                <a:gridCol w="905500"/>
                <a:gridCol w="969162"/>
                <a:gridCol w="851575"/>
              </a:tblGrid>
              <a:tr h="657861">
                <a:tc>
                  <a:txBody>
                    <a:bodyPr/>
                    <a:lstStyle/>
                    <a:p>
                      <a:pPr marL="0" marR="0" algn="ctr">
                        <a:spcBef>
                          <a:spcPts val="0"/>
                        </a:spcBef>
                        <a:spcAft>
                          <a:spcPts val="0"/>
                        </a:spcAft>
                      </a:pPr>
                      <a:endParaRPr lang="es-ES" sz="1100" b="1" dirty="0" smtClean="0">
                        <a:solidFill>
                          <a:srgbClr val="000000"/>
                        </a:solidFill>
                        <a:latin typeface="Calibri"/>
                        <a:ea typeface="Times New Roman"/>
                        <a:cs typeface="Calibri"/>
                      </a:endParaRPr>
                    </a:p>
                    <a:p>
                      <a:pPr marL="0" marR="0" algn="ctr">
                        <a:spcBef>
                          <a:spcPts val="0"/>
                        </a:spcBef>
                        <a:spcAft>
                          <a:spcPts val="0"/>
                        </a:spcAft>
                      </a:pPr>
                      <a:r>
                        <a:rPr lang="es-ES" sz="1100" b="1" dirty="0" smtClean="0">
                          <a:solidFill>
                            <a:srgbClr val="000000"/>
                          </a:solidFill>
                          <a:latin typeface="Calibri"/>
                          <a:ea typeface="Times New Roman"/>
                          <a:cs typeface="Calibri"/>
                        </a:rPr>
                        <a:t>Mediciones</a:t>
                      </a:r>
                      <a:endParaRPr lang="en-US" sz="1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s-ES" sz="1100" b="1" dirty="0" smtClean="0">
                        <a:solidFill>
                          <a:srgbClr val="000000"/>
                        </a:solidFill>
                        <a:latin typeface="Calibri"/>
                        <a:ea typeface="Times New Roman"/>
                        <a:cs typeface="Calibri"/>
                      </a:endParaRPr>
                    </a:p>
                    <a:p>
                      <a:pPr marL="0" marR="0" algn="ctr">
                        <a:spcBef>
                          <a:spcPts val="0"/>
                        </a:spcBef>
                        <a:spcAft>
                          <a:spcPts val="0"/>
                        </a:spcAft>
                      </a:pPr>
                      <a:r>
                        <a:rPr lang="es-ES" sz="1100" b="1" dirty="0" smtClean="0">
                          <a:solidFill>
                            <a:srgbClr val="000000"/>
                          </a:solidFill>
                          <a:latin typeface="Calibri"/>
                          <a:ea typeface="Times New Roman"/>
                          <a:cs typeface="Calibri"/>
                        </a:rPr>
                        <a:t>CC1</a:t>
                      </a:r>
                      <a:endParaRPr lang="en-US" sz="1200" dirty="0">
                        <a:solidFill>
                          <a:srgbClr val="000000"/>
                        </a:solidFill>
                        <a:latin typeface="Calibri"/>
                        <a:ea typeface="Times New Roman"/>
                        <a:cs typeface="Times New Roman"/>
                      </a:endParaRPr>
                    </a:p>
                    <a:p>
                      <a:pPr marL="0" marR="0" algn="ctr">
                        <a:spcBef>
                          <a:spcPts val="0"/>
                        </a:spcBef>
                        <a:spcAft>
                          <a:spcPts val="0"/>
                        </a:spcAft>
                      </a:pPr>
                      <a:r>
                        <a:rPr lang="es-ES" sz="1000" b="1" dirty="0">
                          <a:solidFill>
                            <a:srgbClr val="000000"/>
                          </a:solidFill>
                          <a:latin typeface="Calibri"/>
                          <a:ea typeface="Times New Roman"/>
                          <a:cs typeface="Calibri"/>
                        </a:rPr>
                        <a:t>Reacción A</a:t>
                      </a:r>
                      <a:r>
                        <a:rPr lang="es-ES" sz="1100" b="1" dirty="0">
                          <a:solidFill>
                            <a:srgbClr val="000000"/>
                          </a:solidFill>
                          <a:latin typeface="Calibri"/>
                          <a:ea typeface="Times New Roman"/>
                          <a:cs typeface="Calibri"/>
                        </a:rPr>
                        <a:t> (g)</a:t>
                      </a:r>
                      <a:endParaRPr lang="en-US" sz="1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s-ES" sz="1100" b="1" dirty="0" smtClean="0">
                        <a:solidFill>
                          <a:srgbClr val="000000"/>
                        </a:solidFill>
                        <a:latin typeface="Calibri"/>
                        <a:ea typeface="Times New Roman"/>
                        <a:cs typeface="Calibri"/>
                      </a:endParaRPr>
                    </a:p>
                    <a:p>
                      <a:pPr marL="0" marR="0" algn="ctr">
                        <a:spcBef>
                          <a:spcPts val="0"/>
                        </a:spcBef>
                        <a:spcAft>
                          <a:spcPts val="0"/>
                        </a:spcAft>
                      </a:pPr>
                      <a:r>
                        <a:rPr lang="es-ES" sz="1100" b="1" dirty="0" smtClean="0">
                          <a:solidFill>
                            <a:srgbClr val="000000"/>
                          </a:solidFill>
                          <a:latin typeface="Calibri"/>
                          <a:ea typeface="Times New Roman"/>
                          <a:cs typeface="Calibri"/>
                        </a:rPr>
                        <a:t>CC2 </a:t>
                      </a:r>
                      <a:r>
                        <a:rPr lang="es-ES" sz="1000" b="1" dirty="0">
                          <a:solidFill>
                            <a:srgbClr val="000000"/>
                          </a:solidFill>
                          <a:latin typeface="Calibri"/>
                          <a:ea typeface="Times New Roman"/>
                          <a:cs typeface="Calibri"/>
                        </a:rPr>
                        <a:t>Reacción B</a:t>
                      </a:r>
                      <a:endParaRPr lang="en-US" sz="1200" dirty="0">
                        <a:solidFill>
                          <a:srgbClr val="000000"/>
                        </a:solidFill>
                        <a:latin typeface="Calibri"/>
                        <a:ea typeface="Times New Roman"/>
                        <a:cs typeface="Times New Roman"/>
                      </a:endParaRPr>
                    </a:p>
                    <a:p>
                      <a:pPr marL="0" marR="0" algn="ctr">
                        <a:spcBef>
                          <a:spcPts val="0"/>
                        </a:spcBef>
                        <a:spcAft>
                          <a:spcPts val="0"/>
                        </a:spcAft>
                      </a:pPr>
                      <a:r>
                        <a:rPr lang="es-ES" sz="1100" b="1" dirty="0">
                          <a:solidFill>
                            <a:srgbClr val="000000"/>
                          </a:solidFill>
                          <a:latin typeface="Calibri"/>
                          <a:ea typeface="Times New Roman"/>
                          <a:cs typeface="Calibri"/>
                        </a:rPr>
                        <a:t>(g)</a:t>
                      </a:r>
                      <a:endParaRPr lang="en-US" sz="1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s-ES" sz="1000" b="1" dirty="0" smtClean="0">
                        <a:solidFill>
                          <a:srgbClr val="000000"/>
                        </a:solidFill>
                        <a:latin typeface="Calibri"/>
                        <a:ea typeface="Times New Roman"/>
                        <a:cs typeface="Calibri"/>
                      </a:endParaRPr>
                    </a:p>
                    <a:p>
                      <a:pPr marL="0" marR="0" algn="ctr">
                        <a:spcBef>
                          <a:spcPts val="0"/>
                        </a:spcBef>
                        <a:spcAft>
                          <a:spcPts val="0"/>
                        </a:spcAft>
                      </a:pPr>
                      <a:r>
                        <a:rPr lang="es-ES" sz="1000" b="1" dirty="0" smtClean="0">
                          <a:solidFill>
                            <a:srgbClr val="000000"/>
                          </a:solidFill>
                          <a:latin typeface="Calibri"/>
                          <a:ea typeface="Times New Roman"/>
                          <a:cs typeface="Calibri"/>
                        </a:rPr>
                        <a:t>Punto </a:t>
                      </a:r>
                      <a:r>
                        <a:rPr lang="es-ES" sz="1000" b="1" dirty="0">
                          <a:solidFill>
                            <a:srgbClr val="000000"/>
                          </a:solidFill>
                          <a:latin typeface="Calibri"/>
                          <a:ea typeface="Times New Roman"/>
                          <a:cs typeface="Calibri"/>
                        </a:rPr>
                        <a:t>C</a:t>
                      </a:r>
                      <a:endParaRPr lang="en-US" sz="1200" dirty="0">
                        <a:solidFill>
                          <a:srgbClr val="000000"/>
                        </a:solidFill>
                        <a:latin typeface="Calibri"/>
                        <a:ea typeface="Times New Roman"/>
                        <a:cs typeface="Times New Roman"/>
                      </a:endParaRPr>
                    </a:p>
                    <a:p>
                      <a:pPr marL="0" marR="0" algn="ctr">
                        <a:spcBef>
                          <a:spcPts val="0"/>
                        </a:spcBef>
                        <a:spcAft>
                          <a:spcPts val="0"/>
                        </a:spcAft>
                      </a:pPr>
                      <a:r>
                        <a:rPr lang="es-ES" sz="1100" b="1" dirty="0">
                          <a:solidFill>
                            <a:srgbClr val="000000"/>
                          </a:solidFill>
                          <a:latin typeface="Calibri"/>
                          <a:ea typeface="Times New Roman"/>
                          <a:cs typeface="Calibri"/>
                        </a:rPr>
                        <a:t>(mm)</a:t>
                      </a:r>
                      <a:endParaRPr lang="en-US" sz="1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19287">
                <a:tc>
                  <a:txBody>
                    <a:bodyPr/>
                    <a:lstStyle/>
                    <a:p>
                      <a:pPr marL="0" marR="0" algn="ctr">
                        <a:spcBef>
                          <a:spcPts val="0"/>
                        </a:spcBef>
                        <a:spcAft>
                          <a:spcPts val="0"/>
                        </a:spcAft>
                      </a:pPr>
                      <a:r>
                        <a:rPr lang="es-ES" sz="1100" b="1">
                          <a:solidFill>
                            <a:srgbClr val="000000"/>
                          </a:solidFill>
                          <a:latin typeface="Calibri"/>
                          <a:ea typeface="Times New Roman"/>
                          <a:cs typeface="Calibri"/>
                        </a:rPr>
                        <a:t>Medición 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461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6,46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219287">
                <a:tc>
                  <a:txBody>
                    <a:bodyPr/>
                    <a:lstStyle/>
                    <a:p>
                      <a:pPr marL="0" marR="0" algn="ctr">
                        <a:spcBef>
                          <a:spcPts val="0"/>
                        </a:spcBef>
                        <a:spcAft>
                          <a:spcPts val="0"/>
                        </a:spcAft>
                      </a:pPr>
                      <a:r>
                        <a:rPr lang="es-ES" sz="1100" b="1">
                          <a:solidFill>
                            <a:srgbClr val="000000"/>
                          </a:solidFill>
                          <a:latin typeface="Calibri"/>
                          <a:ea typeface="Times New Roman"/>
                          <a:cs typeface="Calibri"/>
                        </a:rPr>
                        <a:t>Medición 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6,45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219287">
                <a:tc>
                  <a:txBody>
                    <a:bodyPr/>
                    <a:lstStyle/>
                    <a:p>
                      <a:pPr marL="0" marR="0" algn="ctr">
                        <a:spcBef>
                          <a:spcPts val="0"/>
                        </a:spcBef>
                        <a:spcAft>
                          <a:spcPts val="0"/>
                        </a:spcAft>
                      </a:pPr>
                      <a:r>
                        <a:rPr lang="es-ES" sz="1100" b="1">
                          <a:solidFill>
                            <a:srgbClr val="000000"/>
                          </a:solidFill>
                          <a:latin typeface="Calibri"/>
                          <a:ea typeface="Times New Roman"/>
                          <a:cs typeface="Calibri"/>
                        </a:rPr>
                        <a:t>Medición 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6,45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219287">
                <a:tc>
                  <a:txBody>
                    <a:bodyPr/>
                    <a:lstStyle/>
                    <a:p>
                      <a:pPr marL="0" marR="0" algn="ctr">
                        <a:spcBef>
                          <a:spcPts val="0"/>
                        </a:spcBef>
                        <a:spcAft>
                          <a:spcPts val="0"/>
                        </a:spcAft>
                      </a:pPr>
                      <a:r>
                        <a:rPr lang="es-ES" sz="1100" b="1">
                          <a:solidFill>
                            <a:srgbClr val="000000"/>
                          </a:solidFill>
                          <a:latin typeface="Calibri"/>
                          <a:ea typeface="Times New Roman"/>
                          <a:cs typeface="Calibri"/>
                        </a:rPr>
                        <a:t>Medición 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6,43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219287">
                <a:tc>
                  <a:txBody>
                    <a:bodyPr/>
                    <a:lstStyle/>
                    <a:p>
                      <a:pPr marL="0" marR="0" algn="ctr">
                        <a:spcBef>
                          <a:spcPts val="0"/>
                        </a:spcBef>
                        <a:spcAft>
                          <a:spcPts val="0"/>
                        </a:spcAft>
                      </a:pPr>
                      <a:r>
                        <a:rPr lang="es-ES" sz="1100" b="1">
                          <a:solidFill>
                            <a:srgbClr val="000000"/>
                          </a:solidFill>
                          <a:latin typeface="Calibri"/>
                          <a:ea typeface="Times New Roman"/>
                          <a:cs typeface="Calibri"/>
                        </a:rPr>
                        <a:t>Medición 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460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6,43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219287">
                <a:tc>
                  <a:txBody>
                    <a:bodyPr/>
                    <a:lstStyle/>
                    <a:p>
                      <a:pPr marL="0" marR="0" algn="ctr">
                        <a:spcBef>
                          <a:spcPts val="0"/>
                        </a:spcBef>
                        <a:spcAft>
                          <a:spcPts val="0"/>
                        </a:spcAft>
                      </a:pPr>
                      <a:r>
                        <a:rPr lang="es-ES" sz="1100" b="1">
                          <a:solidFill>
                            <a:srgbClr val="000000"/>
                          </a:solidFill>
                          <a:latin typeface="Calibri"/>
                          <a:ea typeface="Times New Roman"/>
                          <a:cs typeface="Calibri"/>
                        </a:rPr>
                        <a:t>Promedio</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459</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456,6</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dirty="0">
                          <a:solidFill>
                            <a:srgbClr val="000000"/>
                          </a:solidFill>
                          <a:latin typeface="Calibri"/>
                          <a:ea typeface="Times New Roman"/>
                          <a:cs typeface="Calibri"/>
                        </a:rPr>
                        <a:t>6,444</a:t>
                      </a:r>
                      <a:endParaRPr lang="en-US" sz="12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9" name="Rectangle 1"/>
          <p:cNvSpPr>
            <a:spLocks noChangeArrowheads="1"/>
          </p:cNvSpPr>
          <p:nvPr/>
        </p:nvSpPr>
        <p:spPr bwMode="auto">
          <a:xfrm>
            <a:off x="2667000" y="3505200"/>
            <a:ext cx="4572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de-DE" sz="1200" b="1" dirty="0" smtClean="0">
                <a:latin typeface="Arial" pitchFamily="34" charset="0"/>
                <a:cs typeface="Arial" pitchFamily="34" charset="0"/>
              </a:rPr>
              <a:t>Datos obtenidos en el ensayo de dos apoyos simples</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3" name="Picture 3"/>
          <p:cNvPicPr>
            <a:picLocks noChangeAspect="1" noChangeArrowheads="1"/>
          </p:cNvPicPr>
          <p:nvPr/>
        </p:nvPicPr>
        <p:blipFill>
          <a:blip r:embed="rId3" cstate="print"/>
          <a:srcRect/>
          <a:stretch>
            <a:fillRect/>
          </a:stretch>
        </p:blipFill>
        <p:spPr bwMode="auto">
          <a:xfrm>
            <a:off x="4114799" y="3886200"/>
            <a:ext cx="1328615" cy="12954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graphicFrame>
        <p:nvGraphicFramePr>
          <p:cNvPr id="10" name="9 Tabla"/>
          <p:cNvGraphicFramePr>
            <a:graphicFrameLocks noGrp="1"/>
          </p:cNvGraphicFramePr>
          <p:nvPr/>
        </p:nvGraphicFramePr>
        <p:xfrm>
          <a:off x="838200" y="1524000"/>
          <a:ext cx="4419600" cy="3962399"/>
        </p:xfrm>
        <a:graphic>
          <a:graphicData uri="http://schemas.openxmlformats.org/drawingml/2006/table">
            <a:tbl>
              <a:tblPr/>
              <a:tblGrid>
                <a:gridCol w="1069095"/>
                <a:gridCol w="1069095"/>
                <a:gridCol w="760470"/>
                <a:gridCol w="760470"/>
                <a:gridCol w="760470"/>
              </a:tblGrid>
              <a:tr h="190867">
                <a:tc>
                  <a:txBody>
                    <a:bodyPr/>
                    <a:lstStyle/>
                    <a:p>
                      <a:pPr marL="0" marR="0" algn="ctr">
                        <a:spcBef>
                          <a:spcPts val="0"/>
                        </a:spcBef>
                        <a:spcAft>
                          <a:spcPts val="0"/>
                        </a:spcAft>
                      </a:pPr>
                      <a:r>
                        <a:rPr lang="es-ES" sz="1100" b="1" dirty="0">
                          <a:solidFill>
                            <a:srgbClr val="000000"/>
                          </a:solidFill>
                          <a:latin typeface="Calibri"/>
                          <a:ea typeface="Times New Roman"/>
                          <a:cs typeface="Calibri"/>
                        </a:rPr>
                        <a:t>Mediciones</a:t>
                      </a:r>
                      <a:endParaRPr lang="en-US" sz="1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Reacciones</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Teórico </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Práctico</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Error (%)</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67">
                <a:tc rowSpan="2">
                  <a:txBody>
                    <a:bodyPr/>
                    <a:lstStyle/>
                    <a:p>
                      <a:pPr marL="0" marR="0" algn="ctr">
                        <a:spcBef>
                          <a:spcPts val="0"/>
                        </a:spcBef>
                        <a:spcAft>
                          <a:spcPts val="0"/>
                        </a:spcAft>
                      </a:pPr>
                      <a:r>
                        <a:rPr lang="es-ES" sz="1100" b="1">
                          <a:solidFill>
                            <a:srgbClr val="000000"/>
                          </a:solidFill>
                          <a:latin typeface="Calibri"/>
                          <a:ea typeface="Times New Roman"/>
                          <a:cs typeface="Calibri"/>
                        </a:rPr>
                        <a:t>1</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461</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7,8</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867">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8,4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867">
                <a:tc rowSpan="2">
                  <a:txBody>
                    <a:bodyPr/>
                    <a:lstStyle/>
                    <a:p>
                      <a:pPr marL="0" marR="0" algn="ctr">
                        <a:spcBef>
                          <a:spcPts val="0"/>
                        </a:spcBef>
                        <a:spcAft>
                          <a:spcPts val="0"/>
                        </a:spcAft>
                      </a:pPr>
                      <a:r>
                        <a:rPr lang="es-ES" sz="1100" b="1" dirty="0">
                          <a:solidFill>
                            <a:srgbClr val="000000"/>
                          </a:solidFill>
                          <a:latin typeface="Calibri"/>
                          <a:ea typeface="Times New Roman"/>
                          <a:cs typeface="Calibri"/>
                        </a:rPr>
                        <a:t>2</a:t>
                      </a:r>
                      <a:endParaRPr lang="en-US" sz="1200" dirty="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8,2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867">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9,0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867">
                <a:tc rowSpan="2">
                  <a:txBody>
                    <a:bodyPr/>
                    <a:lstStyle/>
                    <a:p>
                      <a:pPr marL="0" marR="0" algn="ctr">
                        <a:spcBef>
                          <a:spcPts val="0"/>
                        </a:spcBef>
                        <a:spcAft>
                          <a:spcPts val="0"/>
                        </a:spcAft>
                      </a:pPr>
                      <a:r>
                        <a:rPr lang="es-ES" sz="1100" b="1">
                          <a:solidFill>
                            <a:srgbClr val="000000"/>
                          </a:solidFill>
                          <a:latin typeface="Calibri"/>
                          <a:ea typeface="Times New Roman"/>
                          <a:cs typeface="Calibri"/>
                        </a:rPr>
                        <a:t>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8,4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867">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9,0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867">
                <a:tc rowSpan="2">
                  <a:txBody>
                    <a:bodyPr/>
                    <a:lstStyle/>
                    <a:p>
                      <a:pPr marL="0" marR="0" algn="ctr">
                        <a:spcBef>
                          <a:spcPts val="0"/>
                        </a:spcBef>
                        <a:spcAft>
                          <a:spcPts val="0"/>
                        </a:spcAft>
                      </a:pPr>
                      <a:r>
                        <a:rPr lang="es-ES" sz="1100" b="1">
                          <a:solidFill>
                            <a:srgbClr val="000000"/>
                          </a:solidFill>
                          <a:latin typeface="Calibri"/>
                          <a:ea typeface="Times New Roman"/>
                          <a:cs typeface="Calibri"/>
                        </a:rPr>
                        <a:t>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8,6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867">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8,8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867">
                <a:tc rowSpan="2">
                  <a:txBody>
                    <a:bodyPr/>
                    <a:lstStyle/>
                    <a:p>
                      <a:pPr marL="0" marR="0" algn="ctr">
                        <a:spcBef>
                          <a:spcPts val="0"/>
                        </a:spcBef>
                        <a:spcAft>
                          <a:spcPts val="0"/>
                        </a:spcAft>
                      </a:pPr>
                      <a:r>
                        <a:rPr lang="es-ES" sz="1100" b="1">
                          <a:solidFill>
                            <a:srgbClr val="000000"/>
                          </a:solidFill>
                          <a:latin typeface="Calibri"/>
                          <a:ea typeface="Times New Roman"/>
                          <a:cs typeface="Calibri"/>
                        </a:rPr>
                        <a:t>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460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8,0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867">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8,2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867">
                <a:tc rowSpan="2">
                  <a:txBody>
                    <a:bodyPr/>
                    <a:lstStyle/>
                    <a:p>
                      <a:pPr marL="0" marR="0" algn="ctr">
                        <a:spcBef>
                          <a:spcPts val="0"/>
                        </a:spcBef>
                        <a:spcAft>
                          <a:spcPts val="0"/>
                        </a:spcAft>
                      </a:pPr>
                      <a:r>
                        <a:rPr lang="es-ES" sz="1100" b="1">
                          <a:solidFill>
                            <a:srgbClr val="000000"/>
                          </a:solidFill>
                          <a:latin typeface="Calibri"/>
                          <a:ea typeface="Times New Roman"/>
                          <a:cs typeface="Calibri"/>
                        </a:rPr>
                        <a:t>Promedio</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459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8,2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867">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500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456,6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8,7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335926">
                <a:tc>
                  <a:txBody>
                    <a:bodyPr/>
                    <a:lstStyle/>
                    <a:p>
                      <a:pPr marL="0" marR="0" algn="ctr">
                        <a:spcBef>
                          <a:spcPts val="0"/>
                        </a:spcBef>
                        <a:spcAft>
                          <a:spcPts val="0"/>
                        </a:spcAft>
                      </a:pPr>
                      <a:r>
                        <a:rPr lang="es-ES" sz="1100" b="1">
                          <a:solidFill>
                            <a:srgbClr val="000000"/>
                          </a:solidFill>
                          <a:latin typeface="Calibri"/>
                          <a:ea typeface="Times New Roman"/>
                          <a:cs typeface="Calibri"/>
                        </a:rPr>
                        <a:t>Mediciones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Desplazamiento</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Teórico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Práctico</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Error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867">
                <a:tc>
                  <a:txBody>
                    <a:bodyPr/>
                    <a:lstStyle/>
                    <a:p>
                      <a:pPr marL="0" marR="0" algn="ctr">
                        <a:spcBef>
                          <a:spcPts val="0"/>
                        </a:spcBef>
                        <a:spcAft>
                          <a:spcPts val="0"/>
                        </a:spcAft>
                      </a:pPr>
                      <a:r>
                        <a:rPr lang="es-ES" sz="1100" b="1">
                          <a:solidFill>
                            <a:srgbClr val="000000"/>
                          </a:solidFill>
                          <a:latin typeface="Calibri"/>
                          <a:ea typeface="Times New Roman"/>
                          <a:cs typeface="Calibri"/>
                        </a:rPr>
                        <a:t>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6,46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867">
                <a:tc>
                  <a:txBody>
                    <a:bodyPr/>
                    <a:lstStyle/>
                    <a:p>
                      <a:pPr marL="0" marR="0" algn="ctr">
                        <a:spcBef>
                          <a:spcPts val="0"/>
                        </a:spcBef>
                        <a:spcAft>
                          <a:spcPts val="0"/>
                        </a:spcAft>
                      </a:pPr>
                      <a:r>
                        <a:rPr lang="es-ES" sz="1100" b="1">
                          <a:solidFill>
                            <a:srgbClr val="000000"/>
                          </a:solidFill>
                          <a:latin typeface="Calibri"/>
                          <a:ea typeface="Times New Roman"/>
                          <a:cs typeface="Calibri"/>
                        </a:rPr>
                        <a:t>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6,45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4,0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867">
                <a:tc>
                  <a:txBody>
                    <a:bodyPr/>
                    <a:lstStyle/>
                    <a:p>
                      <a:pPr marL="0" marR="0" algn="ctr">
                        <a:spcBef>
                          <a:spcPts val="0"/>
                        </a:spcBef>
                        <a:spcAft>
                          <a:spcPts val="0"/>
                        </a:spcAft>
                      </a:pPr>
                      <a:r>
                        <a:rPr lang="es-ES" sz="1100" b="1">
                          <a:solidFill>
                            <a:srgbClr val="000000"/>
                          </a:solidFill>
                          <a:latin typeface="Calibri"/>
                          <a:ea typeface="Times New Roman"/>
                          <a:cs typeface="Calibri"/>
                        </a:rPr>
                        <a:t>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6,45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867">
                <a:tc>
                  <a:txBody>
                    <a:bodyPr/>
                    <a:lstStyle/>
                    <a:p>
                      <a:pPr marL="0" marR="0" algn="ctr">
                        <a:spcBef>
                          <a:spcPts val="0"/>
                        </a:spcBef>
                        <a:spcAft>
                          <a:spcPts val="0"/>
                        </a:spcAft>
                      </a:pPr>
                      <a:r>
                        <a:rPr lang="es-ES" sz="1100" b="1">
                          <a:solidFill>
                            <a:srgbClr val="000000"/>
                          </a:solidFill>
                          <a:latin typeface="Calibri"/>
                          <a:ea typeface="Times New Roman"/>
                          <a:cs typeface="Calibri"/>
                        </a:rPr>
                        <a:t>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6,43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3,7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867">
                <a:tc>
                  <a:txBody>
                    <a:bodyPr/>
                    <a:lstStyle/>
                    <a:p>
                      <a:pPr marL="0" marR="0" algn="ctr">
                        <a:spcBef>
                          <a:spcPts val="0"/>
                        </a:spcBef>
                        <a:spcAft>
                          <a:spcPts val="0"/>
                        </a:spcAft>
                      </a:pPr>
                      <a:r>
                        <a:rPr lang="es-ES" sz="1100" b="1">
                          <a:solidFill>
                            <a:srgbClr val="000000"/>
                          </a:solidFill>
                          <a:latin typeface="Calibri"/>
                          <a:ea typeface="Times New Roman"/>
                          <a:cs typeface="Calibri"/>
                        </a:rPr>
                        <a:t>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6,43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3,7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867">
                <a:tc>
                  <a:txBody>
                    <a:bodyPr/>
                    <a:lstStyle/>
                    <a:p>
                      <a:pPr marL="0" marR="0" algn="ctr">
                        <a:spcBef>
                          <a:spcPts val="0"/>
                        </a:spcBef>
                        <a:spcAft>
                          <a:spcPts val="0"/>
                        </a:spcAft>
                      </a:pPr>
                      <a:r>
                        <a:rPr lang="es-ES" sz="1100" b="1">
                          <a:solidFill>
                            <a:srgbClr val="000000"/>
                          </a:solidFill>
                          <a:latin typeface="Calibri"/>
                          <a:ea typeface="Times New Roman"/>
                          <a:cs typeface="Calibri"/>
                        </a:rPr>
                        <a:t>Promedio</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6,2</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6,44</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dirty="0">
                          <a:solidFill>
                            <a:srgbClr val="000000"/>
                          </a:solidFill>
                          <a:latin typeface="Calibri"/>
                          <a:ea typeface="Times New Roman"/>
                          <a:cs typeface="Calibri"/>
                        </a:rPr>
                        <a:t>3,9</a:t>
                      </a:r>
                      <a:endParaRPr lang="en-US" sz="12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9399" name="Rectangle 7"/>
          <p:cNvSpPr>
            <a:spLocks noChangeArrowheads="1"/>
          </p:cNvSpPr>
          <p:nvPr/>
        </p:nvSpPr>
        <p:spPr bwMode="auto">
          <a:xfrm>
            <a:off x="990600" y="838200"/>
            <a:ext cx="48006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Error en ensayo de viga simplemente apoyada-Acero A36, MM-45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
          <p:cNvSpPr>
            <a:spLocks noChangeArrowheads="1"/>
          </p:cNvSpPr>
          <p:nvPr/>
        </p:nvSpPr>
        <p:spPr bwMode="auto">
          <a:xfrm>
            <a:off x="3429000" y="228600"/>
            <a:ext cx="1905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s-ES" sz="2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ruebas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400" name="Picture 8"/>
          <p:cNvPicPr>
            <a:picLocks noChangeAspect="1" noChangeArrowheads="1"/>
          </p:cNvPicPr>
          <p:nvPr/>
        </p:nvPicPr>
        <p:blipFill>
          <a:blip r:embed="rId3" cstate="print"/>
          <a:srcRect/>
          <a:stretch>
            <a:fillRect/>
          </a:stretch>
        </p:blipFill>
        <p:spPr bwMode="auto">
          <a:xfrm>
            <a:off x="5638800" y="1524000"/>
            <a:ext cx="3048000" cy="3419441"/>
          </a:xfrm>
          <a:prstGeom prst="rect">
            <a:avLst/>
          </a:prstGeom>
          <a:noFill/>
          <a:ln w="9525">
            <a:noFill/>
            <a:miter lim="800000"/>
            <a:headEnd/>
            <a:tailEnd/>
          </a:ln>
        </p:spPr>
      </p:pic>
      <p:pic>
        <p:nvPicPr>
          <p:cNvPr id="59401" name="Picture 9"/>
          <p:cNvPicPr>
            <a:picLocks noChangeAspect="1" noChangeArrowheads="1"/>
          </p:cNvPicPr>
          <p:nvPr/>
        </p:nvPicPr>
        <p:blipFill>
          <a:blip r:embed="rId4" cstate="print"/>
          <a:srcRect/>
          <a:stretch>
            <a:fillRect/>
          </a:stretch>
        </p:blipFill>
        <p:spPr bwMode="auto">
          <a:xfrm>
            <a:off x="6400800" y="1066800"/>
            <a:ext cx="1276350" cy="295275"/>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9800" y="5257800"/>
            <a:ext cx="2438400" cy="639942"/>
          </a:xfrm>
          <a:prstGeom prst="rect">
            <a:avLst/>
          </a:prstGeom>
          <a:noFill/>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6" name="Rectangle 1"/>
          <p:cNvSpPr>
            <a:spLocks noChangeArrowheads="1"/>
          </p:cNvSpPr>
          <p:nvPr/>
        </p:nvSpPr>
        <p:spPr bwMode="auto">
          <a:xfrm>
            <a:off x="3429000" y="228600"/>
            <a:ext cx="1905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s-ES" sz="2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ruebas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1143000" y="685800"/>
            <a:ext cx="4572000" cy="646331"/>
          </a:xfrm>
          <a:prstGeom prst="rect">
            <a:avLst/>
          </a:prstGeom>
        </p:spPr>
        <p:txBody>
          <a:bodyPr>
            <a:spAutoFit/>
          </a:bodyPr>
          <a:lstStyle/>
          <a:p>
            <a:r>
              <a:rPr lang="de-DE" b="1" dirty="0" smtClean="0"/>
              <a:t>Error en ensayo de viga con dos apoyos un empotramiento-Aluminio, MM-45</a:t>
            </a:r>
            <a:endParaRPr lang="en-US" b="1" dirty="0"/>
          </a:p>
        </p:txBody>
      </p:sp>
      <p:graphicFrame>
        <p:nvGraphicFramePr>
          <p:cNvPr id="11" name="10 Tabla"/>
          <p:cNvGraphicFramePr>
            <a:graphicFrameLocks noGrp="1"/>
          </p:cNvGraphicFramePr>
          <p:nvPr/>
        </p:nvGraphicFramePr>
        <p:xfrm>
          <a:off x="533400" y="1600200"/>
          <a:ext cx="4419598" cy="3733800"/>
        </p:xfrm>
        <a:graphic>
          <a:graphicData uri="http://schemas.openxmlformats.org/drawingml/2006/table">
            <a:tbl>
              <a:tblPr/>
              <a:tblGrid>
                <a:gridCol w="1069094"/>
                <a:gridCol w="1069094"/>
                <a:gridCol w="760470"/>
                <a:gridCol w="760470"/>
                <a:gridCol w="760470"/>
              </a:tblGrid>
              <a:tr h="199923">
                <a:tc>
                  <a:txBody>
                    <a:bodyPr/>
                    <a:lstStyle/>
                    <a:p>
                      <a:pPr marL="0" marR="0" algn="ctr">
                        <a:spcBef>
                          <a:spcPts val="0"/>
                        </a:spcBef>
                        <a:spcAft>
                          <a:spcPts val="0"/>
                        </a:spcAft>
                      </a:pPr>
                      <a:r>
                        <a:rPr lang="es-ES" sz="1100" b="1">
                          <a:solidFill>
                            <a:srgbClr val="000000"/>
                          </a:solidFill>
                          <a:latin typeface="Calibri"/>
                          <a:ea typeface="Times New Roman"/>
                          <a:cs typeface="Calibri"/>
                        </a:rPr>
                        <a:t>Mediciones</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Reacciones</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Teórico</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Práctico</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Error (%)</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923">
                <a:tc rowSpan="3">
                  <a:txBody>
                    <a:bodyPr/>
                    <a:lstStyle/>
                    <a:p>
                      <a:pPr marL="0" marR="0" algn="ctr">
                        <a:spcBef>
                          <a:spcPts val="0"/>
                        </a:spcBef>
                        <a:spcAft>
                          <a:spcPts val="0"/>
                        </a:spcAft>
                      </a:pPr>
                      <a:r>
                        <a:rPr lang="es-ES" sz="1100" b="1">
                          <a:solidFill>
                            <a:srgbClr val="000000"/>
                          </a:solidFill>
                          <a:latin typeface="Calibri"/>
                          <a:ea typeface="Times New Roman"/>
                          <a:cs typeface="Calibri"/>
                        </a:rPr>
                        <a:t>1</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645,25</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662</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2,60</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9923">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1162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1132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2,58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9923">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Cy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189,6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9923">
                <a:tc rowSpan="3">
                  <a:txBody>
                    <a:bodyPr/>
                    <a:lstStyle/>
                    <a:p>
                      <a:pPr marL="0" marR="0" algn="ctr">
                        <a:spcBef>
                          <a:spcPts val="0"/>
                        </a:spcBef>
                        <a:spcAft>
                          <a:spcPts val="0"/>
                        </a:spcAft>
                      </a:pPr>
                      <a:r>
                        <a:rPr lang="es-ES" sz="1100" b="1">
                          <a:solidFill>
                            <a:srgbClr val="000000"/>
                          </a:solidFill>
                          <a:latin typeface="Calibri"/>
                          <a:ea typeface="Times New Roman"/>
                          <a:cs typeface="Calibri"/>
                        </a:rPr>
                        <a:t>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645,25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663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2,75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9923">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1162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1129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2,84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9923">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Cy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189,6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9923">
                <a:tc rowSpan="3">
                  <a:txBody>
                    <a:bodyPr/>
                    <a:lstStyle/>
                    <a:p>
                      <a:pPr marL="0" marR="0" algn="ctr">
                        <a:spcBef>
                          <a:spcPts val="0"/>
                        </a:spcBef>
                        <a:spcAft>
                          <a:spcPts val="0"/>
                        </a:spcAft>
                      </a:pPr>
                      <a:r>
                        <a:rPr lang="es-ES" sz="1100" b="1">
                          <a:solidFill>
                            <a:srgbClr val="000000"/>
                          </a:solidFill>
                          <a:latin typeface="Calibri"/>
                          <a:ea typeface="Times New Roman"/>
                          <a:cs typeface="Calibri"/>
                        </a:rPr>
                        <a:t>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645,25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663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2,75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9923">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1162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1129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2,84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9923">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Cy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189,6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9923">
                <a:tc rowSpan="3">
                  <a:txBody>
                    <a:bodyPr/>
                    <a:lstStyle/>
                    <a:p>
                      <a:pPr marL="0" marR="0" algn="ctr">
                        <a:spcBef>
                          <a:spcPts val="0"/>
                        </a:spcBef>
                        <a:spcAft>
                          <a:spcPts val="0"/>
                        </a:spcAft>
                      </a:pPr>
                      <a:r>
                        <a:rPr lang="es-ES" sz="1100" b="1">
                          <a:solidFill>
                            <a:srgbClr val="000000"/>
                          </a:solidFill>
                          <a:latin typeface="Calibri"/>
                          <a:ea typeface="Times New Roman"/>
                          <a:cs typeface="Calibri"/>
                        </a:rPr>
                        <a:t>Promedio</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Ay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645,25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662,67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2,70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9923">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By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1162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1130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2,75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9923">
                <a:tc v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Cy (g)</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189,6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335109">
                <a:tc>
                  <a:txBody>
                    <a:bodyPr/>
                    <a:lstStyle/>
                    <a:p>
                      <a:pPr marL="0" marR="0" algn="ctr">
                        <a:spcBef>
                          <a:spcPts val="0"/>
                        </a:spcBef>
                        <a:spcAft>
                          <a:spcPts val="0"/>
                        </a:spcAft>
                      </a:pPr>
                      <a:r>
                        <a:rPr lang="es-ES" sz="1100" b="1">
                          <a:solidFill>
                            <a:srgbClr val="000000"/>
                          </a:solidFill>
                          <a:latin typeface="Calibri"/>
                          <a:ea typeface="Times New Roman"/>
                          <a:cs typeface="Calibri"/>
                        </a:rPr>
                        <a:t>Mediciones</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Desplazamiento</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Teórico</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Práctico</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Error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9923">
                <a:tc>
                  <a:txBody>
                    <a:bodyPr/>
                    <a:lstStyle/>
                    <a:p>
                      <a:pPr marL="0" marR="0" algn="ctr">
                        <a:spcBef>
                          <a:spcPts val="0"/>
                        </a:spcBef>
                        <a:spcAft>
                          <a:spcPts val="0"/>
                        </a:spcAft>
                      </a:pPr>
                      <a:r>
                        <a:rPr lang="es-ES" sz="1100" b="1">
                          <a:solidFill>
                            <a:srgbClr val="000000"/>
                          </a:solidFill>
                          <a:latin typeface="Calibri"/>
                          <a:ea typeface="Times New Roman"/>
                          <a:cs typeface="Calibri"/>
                        </a:rPr>
                        <a:t>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0,57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0,70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22,81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9923">
                <a:tc>
                  <a:txBody>
                    <a:bodyPr/>
                    <a:lstStyle/>
                    <a:p>
                      <a:pPr marL="0" marR="0" algn="ctr">
                        <a:spcBef>
                          <a:spcPts val="0"/>
                        </a:spcBef>
                        <a:spcAft>
                          <a:spcPts val="0"/>
                        </a:spcAft>
                      </a:pPr>
                      <a:r>
                        <a:rPr lang="es-ES" sz="1100" b="1">
                          <a:solidFill>
                            <a:srgbClr val="000000"/>
                          </a:solidFill>
                          <a:latin typeface="Calibri"/>
                          <a:ea typeface="Times New Roman"/>
                          <a:cs typeface="Calibri"/>
                        </a:rPr>
                        <a:t>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0,57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0,70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22,81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9923">
                <a:tc>
                  <a:txBody>
                    <a:bodyPr/>
                    <a:lstStyle/>
                    <a:p>
                      <a:pPr marL="0" marR="0" algn="ctr">
                        <a:spcBef>
                          <a:spcPts val="0"/>
                        </a:spcBef>
                        <a:spcAft>
                          <a:spcPts val="0"/>
                        </a:spcAft>
                      </a:pPr>
                      <a:r>
                        <a:rPr lang="es-ES" sz="1100" b="1">
                          <a:solidFill>
                            <a:srgbClr val="000000"/>
                          </a:solidFill>
                          <a:latin typeface="Calibri"/>
                          <a:ea typeface="Times New Roman"/>
                          <a:cs typeface="Calibri"/>
                        </a:rPr>
                        <a:t>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0,57</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0,70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22,81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9923">
                <a:tc>
                  <a:txBody>
                    <a:bodyPr/>
                    <a:lstStyle/>
                    <a:p>
                      <a:pPr marL="0" marR="0" algn="ctr">
                        <a:spcBef>
                          <a:spcPts val="0"/>
                        </a:spcBef>
                        <a:spcAft>
                          <a:spcPts val="0"/>
                        </a:spcAft>
                      </a:pPr>
                      <a:r>
                        <a:rPr lang="es-ES" sz="1100" b="1">
                          <a:solidFill>
                            <a:srgbClr val="000000"/>
                          </a:solidFill>
                          <a:latin typeface="Calibri"/>
                          <a:ea typeface="Times New Roman"/>
                          <a:cs typeface="Calibri"/>
                        </a:rPr>
                        <a:t>Promedio</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 (mm)</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0,57</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0,70</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s-ES" sz="1100" dirty="0">
                          <a:solidFill>
                            <a:srgbClr val="000000"/>
                          </a:solidFill>
                          <a:latin typeface="Calibri"/>
                          <a:ea typeface="Times New Roman"/>
                          <a:cs typeface="Calibri"/>
                        </a:rPr>
                        <a:t>22,81</a:t>
                      </a:r>
                      <a:endParaRPr lang="en-US" sz="12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pic>
        <p:nvPicPr>
          <p:cNvPr id="1029" name="Picture 5"/>
          <p:cNvPicPr>
            <a:picLocks noChangeAspect="1" noChangeArrowheads="1"/>
          </p:cNvPicPr>
          <p:nvPr/>
        </p:nvPicPr>
        <p:blipFill>
          <a:blip r:embed="rId3" cstate="print"/>
          <a:srcRect/>
          <a:stretch>
            <a:fillRect/>
          </a:stretch>
        </p:blipFill>
        <p:spPr bwMode="auto">
          <a:xfrm>
            <a:off x="5638800" y="2971800"/>
            <a:ext cx="3276600" cy="2085975"/>
          </a:xfrm>
          <a:prstGeom prst="rect">
            <a:avLst/>
          </a:prstGeom>
          <a:noFill/>
          <a:ln w="9525">
            <a:noFill/>
            <a:miter lim="800000"/>
            <a:headEnd/>
            <a:tailEnd/>
          </a:ln>
        </p:spPr>
      </p:pic>
      <p:pic>
        <p:nvPicPr>
          <p:cNvPr id="15" name="14 Imagen"/>
          <p:cNvPicPr/>
          <p:nvPr/>
        </p:nvPicPr>
        <p:blipFill>
          <a:blip r:embed="rId4" cstate="print"/>
          <a:srcRect/>
          <a:stretch>
            <a:fillRect/>
          </a:stretch>
        </p:blipFill>
        <p:spPr bwMode="auto">
          <a:xfrm>
            <a:off x="5181600" y="1143000"/>
            <a:ext cx="3762375" cy="13716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5" name="4 Rectángulo"/>
          <p:cNvSpPr/>
          <p:nvPr/>
        </p:nvSpPr>
        <p:spPr>
          <a:xfrm>
            <a:off x="1066800" y="609600"/>
            <a:ext cx="6400800" cy="646331"/>
          </a:xfrm>
          <a:prstGeom prst="rect">
            <a:avLst/>
          </a:prstGeom>
        </p:spPr>
        <p:txBody>
          <a:bodyPr wrap="square">
            <a:spAutoFit/>
          </a:bodyPr>
          <a:lstStyle/>
          <a:p>
            <a:r>
              <a:rPr lang="de-DE" b="1" dirty="0" smtClean="0"/>
              <a:t>Comparación de errores en ensayo de viga simplemente apoyada de ambos equipos - Acero</a:t>
            </a:r>
            <a:endParaRPr lang="en-US" b="1" dirty="0"/>
          </a:p>
        </p:txBody>
      </p:sp>
      <p:graphicFrame>
        <p:nvGraphicFramePr>
          <p:cNvPr id="6" name="5 Tabla"/>
          <p:cNvGraphicFramePr>
            <a:graphicFrameLocks noGrp="1"/>
          </p:cNvGraphicFramePr>
          <p:nvPr/>
        </p:nvGraphicFramePr>
        <p:xfrm>
          <a:off x="2133600" y="3733800"/>
          <a:ext cx="5943600" cy="1859280"/>
        </p:xfrm>
        <a:graphic>
          <a:graphicData uri="http://schemas.openxmlformats.org/drawingml/2006/table">
            <a:tbl>
              <a:tblPr/>
              <a:tblGrid>
                <a:gridCol w="738546"/>
                <a:gridCol w="609808"/>
                <a:gridCol w="609808"/>
                <a:gridCol w="888288"/>
                <a:gridCol w="888288"/>
                <a:gridCol w="1104431"/>
                <a:gridCol w="1104431"/>
              </a:tblGrid>
              <a:tr h="190500">
                <a:tc rowSpan="3">
                  <a:txBody>
                    <a:bodyPr/>
                    <a:lstStyle/>
                    <a:p>
                      <a:pPr marL="0" marR="0" algn="ctr">
                        <a:spcBef>
                          <a:spcPts val="0"/>
                        </a:spcBef>
                        <a:spcAft>
                          <a:spcPts val="0"/>
                        </a:spcAft>
                      </a:pPr>
                      <a:endParaRPr lang="es-ES" sz="1100" dirty="0">
                        <a:solidFill>
                          <a:srgbClr val="000000"/>
                        </a:solidFill>
                        <a:latin typeface="Calibri"/>
                        <a:ea typeface="Times New Roman"/>
                        <a:cs typeface="Calibri"/>
                      </a:endParaRPr>
                    </a:p>
                    <a:p>
                      <a:pPr marL="0" marR="0" algn="ctr">
                        <a:spcBef>
                          <a:spcPts val="0"/>
                        </a:spcBef>
                        <a:spcAft>
                          <a:spcPts val="0"/>
                        </a:spcAft>
                      </a:pPr>
                      <a:r>
                        <a:rPr lang="es-ES" sz="1100" dirty="0">
                          <a:solidFill>
                            <a:srgbClr val="000000"/>
                          </a:solidFill>
                          <a:latin typeface="Calibri"/>
                          <a:ea typeface="Times New Roman"/>
                          <a:cs typeface="Calibri"/>
                        </a:rPr>
                        <a:t>Medición</a:t>
                      </a:r>
                      <a:endParaRPr lang="en-US" sz="1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es-ES" sz="1100">
                          <a:solidFill>
                            <a:srgbClr val="000000"/>
                          </a:solidFill>
                          <a:latin typeface="Calibri"/>
                          <a:ea typeface="Times New Roman"/>
                          <a:cs typeface="Calibri"/>
                        </a:rPr>
                        <a:t>Error (%)</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s-ES" sz="1100">
                          <a:solidFill>
                            <a:srgbClr val="000000"/>
                          </a:solidFill>
                          <a:latin typeface="Calibri"/>
                          <a:ea typeface="Times New Roman"/>
                          <a:cs typeface="Calibri"/>
                        </a:rPr>
                        <a:t>Error (%)</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s-ES" sz="1100">
                          <a:solidFill>
                            <a:srgbClr val="000000"/>
                          </a:solidFill>
                          <a:latin typeface="Calibri"/>
                          <a:ea typeface="Times New Roman"/>
                          <a:cs typeface="Calibri"/>
                        </a:rPr>
                        <a:t>Error (%) </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Error (%) </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gridSpan="2">
                  <a:txBody>
                    <a:bodyPr/>
                    <a:lstStyle/>
                    <a:p>
                      <a:pPr marL="0" marR="0" algn="ctr">
                        <a:spcBef>
                          <a:spcPts val="0"/>
                        </a:spcBef>
                        <a:spcAft>
                          <a:spcPts val="0"/>
                        </a:spcAft>
                      </a:pPr>
                      <a:r>
                        <a:rPr lang="es-ES" sz="1100" b="1">
                          <a:solidFill>
                            <a:srgbClr val="000000"/>
                          </a:solidFill>
                          <a:latin typeface="Calibri"/>
                          <a:ea typeface="Times New Roman"/>
                          <a:cs typeface="Calibri"/>
                        </a:rPr>
                        <a:t>Equipo MM-45</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gridSpan="2">
                  <a:txBody>
                    <a:bodyPr/>
                    <a:lstStyle/>
                    <a:p>
                      <a:pPr marL="0" marR="0" algn="ctr">
                        <a:spcBef>
                          <a:spcPts val="0"/>
                        </a:spcBef>
                        <a:spcAft>
                          <a:spcPts val="0"/>
                        </a:spcAft>
                      </a:pPr>
                      <a:r>
                        <a:rPr lang="es-ES" sz="1100" b="1">
                          <a:solidFill>
                            <a:srgbClr val="000000"/>
                          </a:solidFill>
                          <a:latin typeface="Calibri"/>
                          <a:ea typeface="Times New Roman"/>
                          <a:cs typeface="Calibri"/>
                        </a:rPr>
                        <a:t>Equipo MM-10</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a:txBody>
                    <a:bodyPr/>
                    <a:lstStyle/>
                    <a:p>
                      <a:pPr marL="0" marR="0" algn="ctr">
                        <a:spcBef>
                          <a:spcPts val="0"/>
                        </a:spcBef>
                        <a:spcAft>
                          <a:spcPts val="0"/>
                        </a:spcAft>
                      </a:pPr>
                      <a:r>
                        <a:rPr lang="es-ES" sz="1100" b="1">
                          <a:solidFill>
                            <a:srgbClr val="000000"/>
                          </a:solidFill>
                          <a:latin typeface="Calibri"/>
                          <a:ea typeface="Times New Roman"/>
                          <a:cs typeface="Calibri"/>
                        </a:rPr>
                        <a:t>Equipo </a:t>
                      </a:r>
                      <a:endParaRPr lang="en-US" sz="1200">
                        <a:solidFill>
                          <a:srgbClr val="000000"/>
                        </a:solidFill>
                        <a:latin typeface="Calibri"/>
                        <a:ea typeface="Times New Roman"/>
                        <a:cs typeface="Times New Roman"/>
                      </a:endParaRPr>
                    </a:p>
                    <a:p>
                      <a:pPr marL="0" marR="0" algn="ctr">
                        <a:spcBef>
                          <a:spcPts val="0"/>
                        </a:spcBef>
                        <a:spcAft>
                          <a:spcPts val="0"/>
                        </a:spcAft>
                      </a:pPr>
                      <a:r>
                        <a:rPr lang="es-ES" sz="1100" b="1">
                          <a:solidFill>
                            <a:srgbClr val="000000"/>
                          </a:solidFill>
                          <a:latin typeface="Calibri"/>
                          <a:ea typeface="Times New Roman"/>
                          <a:cs typeface="Calibri"/>
                        </a:rPr>
                        <a:t>MM-45</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s-ES" sz="1100" b="1">
                          <a:solidFill>
                            <a:srgbClr val="000000"/>
                          </a:solidFill>
                          <a:latin typeface="Calibri"/>
                          <a:ea typeface="Times New Roman"/>
                          <a:cs typeface="Calibri"/>
                        </a:rPr>
                        <a:t>Equipo MM-10</a:t>
                      </a:r>
                      <a:endParaRPr lang="en-US" sz="12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500">
                <a:tc vMerge="1">
                  <a:txBody>
                    <a:bodyPr/>
                    <a:lstStyle/>
                    <a:p>
                      <a:endParaRPr lang="en-US"/>
                    </a:p>
                  </a:txBody>
                  <a:tcPr/>
                </a:tc>
                <a:tc>
                  <a:txBody>
                    <a:bodyPr/>
                    <a:lstStyle/>
                    <a:p>
                      <a:pPr marL="0" marR="0" algn="ctr">
                        <a:spcBef>
                          <a:spcPts val="0"/>
                        </a:spcBef>
                        <a:spcAft>
                          <a:spcPts val="0"/>
                        </a:spcAft>
                      </a:pPr>
                      <a:r>
                        <a:rPr lang="es-ES" sz="1100" b="1">
                          <a:solidFill>
                            <a:srgbClr val="000000"/>
                          </a:solidFill>
                          <a:latin typeface="Calibri"/>
                          <a:ea typeface="Times New Roman"/>
                          <a:cs typeface="Calibri"/>
                        </a:rPr>
                        <a:t>RAy</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RBy</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RAy</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RBy</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  (mm)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b="1">
                          <a:solidFill>
                            <a:srgbClr val="000000"/>
                          </a:solidFill>
                          <a:latin typeface="Calibri"/>
                          <a:ea typeface="Times New Roman"/>
                          <a:cs typeface="Calibri"/>
                        </a:rPr>
                        <a:t> (mm)   </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500">
                <a:tc>
                  <a:txBody>
                    <a:bodyPr/>
                    <a:lstStyle/>
                    <a:p>
                      <a:pPr marL="0" marR="0" algn="ctr">
                        <a:spcBef>
                          <a:spcPts val="0"/>
                        </a:spcBef>
                        <a:spcAft>
                          <a:spcPts val="0"/>
                        </a:spcAft>
                      </a:pPr>
                      <a:r>
                        <a:rPr lang="es-ES" sz="1100" b="1">
                          <a:solidFill>
                            <a:srgbClr val="000000"/>
                          </a:solidFill>
                          <a:latin typeface="Calibri"/>
                          <a:ea typeface="Times New Roman"/>
                          <a:cs typeface="Calibri"/>
                        </a:rPr>
                        <a:t>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8.25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3.16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dirty="0">
                          <a:solidFill>
                            <a:srgbClr val="000000"/>
                          </a:solidFill>
                          <a:latin typeface="Calibri"/>
                          <a:ea typeface="Times New Roman"/>
                          <a:cs typeface="Calibri"/>
                        </a:rPr>
                        <a:t>6.37</a:t>
                      </a:r>
                      <a:endParaRPr lang="en-US" sz="1200" dirty="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1.72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pPr marL="0" marR="0" algn="ctr">
                        <a:spcBef>
                          <a:spcPts val="0"/>
                        </a:spcBef>
                        <a:spcAft>
                          <a:spcPts val="0"/>
                        </a:spcAft>
                      </a:pPr>
                      <a:r>
                        <a:rPr lang="es-ES" sz="1100" b="1">
                          <a:solidFill>
                            <a:srgbClr val="000000"/>
                          </a:solidFill>
                          <a:latin typeface="Calibri"/>
                          <a:ea typeface="Times New Roman"/>
                          <a:cs typeface="Calibri"/>
                        </a:rPr>
                        <a:t>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6.8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8.25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8.25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dirty="0">
                          <a:solidFill>
                            <a:srgbClr val="000000"/>
                          </a:solidFill>
                          <a:latin typeface="Calibri"/>
                          <a:ea typeface="Times New Roman"/>
                          <a:cs typeface="Calibri"/>
                        </a:rPr>
                        <a:t>6.55</a:t>
                      </a:r>
                      <a:endParaRPr lang="en-US" sz="12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2.59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500">
                <a:tc>
                  <a:txBody>
                    <a:bodyPr/>
                    <a:lstStyle/>
                    <a:p>
                      <a:pPr marL="0" marR="0" algn="ctr">
                        <a:spcBef>
                          <a:spcPts val="0"/>
                        </a:spcBef>
                        <a:spcAft>
                          <a:spcPts val="0"/>
                        </a:spcAft>
                      </a:pPr>
                      <a:r>
                        <a:rPr lang="es-ES" sz="1100" b="1">
                          <a:solidFill>
                            <a:srgbClr val="000000"/>
                          </a:solidFill>
                          <a:latin typeface="Calibri"/>
                          <a:ea typeface="Times New Roman"/>
                          <a:cs typeface="Calibri"/>
                        </a:rPr>
                        <a:t>3</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5.8</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8.25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8.25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6.72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2.59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pPr marL="0" marR="0" algn="ctr">
                        <a:spcBef>
                          <a:spcPts val="0"/>
                        </a:spcBef>
                        <a:spcAft>
                          <a:spcPts val="0"/>
                        </a:spcAft>
                      </a:pPr>
                      <a:r>
                        <a:rPr lang="es-ES" sz="1100" b="1">
                          <a:solidFill>
                            <a:srgbClr val="000000"/>
                          </a:solidFill>
                          <a:latin typeface="Calibri"/>
                          <a:ea typeface="Times New Roman"/>
                          <a:cs typeface="Calibri"/>
                        </a:rPr>
                        <a:t>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0.4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0.2</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8.25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3.16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0</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2.59</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tcPr>
                </a:tc>
              </a:tr>
              <a:tr h="190500">
                <a:tc>
                  <a:txBody>
                    <a:bodyPr/>
                    <a:lstStyle/>
                    <a:p>
                      <a:pPr marL="0" marR="0" algn="ctr">
                        <a:spcBef>
                          <a:spcPts val="0"/>
                        </a:spcBef>
                        <a:spcAft>
                          <a:spcPts val="0"/>
                        </a:spcAft>
                      </a:pPr>
                      <a:r>
                        <a:rPr lang="es-ES" sz="1100" b="1">
                          <a:solidFill>
                            <a:srgbClr val="000000"/>
                          </a:solidFill>
                          <a:latin typeface="Calibri"/>
                          <a:ea typeface="Times New Roman"/>
                          <a:cs typeface="Calibri"/>
                        </a:rPr>
                        <a:t>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2.4</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2.6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3.16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3.16</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3.1</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s-ES" sz="1100">
                          <a:solidFill>
                            <a:srgbClr val="000000"/>
                          </a:solidFill>
                          <a:latin typeface="Calibri"/>
                          <a:ea typeface="Times New Roman"/>
                          <a:cs typeface="Calibri"/>
                        </a:rPr>
                        <a:t>3.45</a:t>
                      </a:r>
                      <a:endParaRPr lang="en-US" sz="12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pPr marL="0" marR="0" algn="ctr">
                        <a:spcBef>
                          <a:spcPts val="0"/>
                        </a:spcBef>
                        <a:spcAft>
                          <a:spcPts val="0"/>
                        </a:spcAft>
                      </a:pPr>
                      <a:r>
                        <a:rPr lang="es-ES" sz="1100" b="1">
                          <a:solidFill>
                            <a:srgbClr val="000000"/>
                          </a:solidFill>
                          <a:latin typeface="Calibri"/>
                          <a:ea typeface="Times New Roman"/>
                          <a:cs typeface="Calibri"/>
                        </a:rPr>
                        <a:t>Promedio</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4.12</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4.44</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7.23</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5.19</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a:solidFill>
                            <a:srgbClr val="000000"/>
                          </a:solidFill>
                          <a:latin typeface="Calibri"/>
                          <a:ea typeface="Times New Roman"/>
                          <a:cs typeface="Calibri"/>
                        </a:rPr>
                        <a:t>4.65</a:t>
                      </a:r>
                      <a:endParaRPr lang="en-US" sz="12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dirty="0">
                          <a:solidFill>
                            <a:srgbClr val="000000"/>
                          </a:solidFill>
                          <a:latin typeface="Calibri"/>
                          <a:ea typeface="Times New Roman"/>
                          <a:cs typeface="Calibri"/>
                        </a:rPr>
                        <a:t>2.59</a:t>
                      </a:r>
                      <a:endParaRPr lang="en-US" sz="12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55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1"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5542" name="Picture 6"/>
          <p:cNvPicPr>
            <a:picLocks noChangeAspect="1" noChangeArrowheads="1"/>
          </p:cNvPicPr>
          <p:nvPr/>
        </p:nvPicPr>
        <p:blipFill>
          <a:blip r:embed="rId3" cstate="print"/>
          <a:srcRect/>
          <a:stretch>
            <a:fillRect/>
          </a:stretch>
        </p:blipFill>
        <p:spPr bwMode="auto">
          <a:xfrm>
            <a:off x="1219200" y="1447800"/>
            <a:ext cx="3057525" cy="1409700"/>
          </a:xfrm>
          <a:prstGeom prst="rect">
            <a:avLst/>
          </a:prstGeom>
          <a:noFill/>
          <a:ln w="9525">
            <a:noFill/>
            <a:miter lim="800000"/>
            <a:headEnd/>
            <a:tailEnd/>
          </a:ln>
        </p:spPr>
      </p:pic>
      <p:pic>
        <p:nvPicPr>
          <p:cNvPr id="65543" name="Picture 7"/>
          <p:cNvPicPr>
            <a:picLocks noChangeAspect="1" noChangeArrowheads="1"/>
          </p:cNvPicPr>
          <p:nvPr/>
        </p:nvPicPr>
        <p:blipFill>
          <a:blip r:embed="rId4" cstate="print"/>
          <a:srcRect/>
          <a:stretch>
            <a:fillRect/>
          </a:stretch>
        </p:blipFill>
        <p:spPr bwMode="auto">
          <a:xfrm>
            <a:off x="1219200" y="2895600"/>
            <a:ext cx="2971800" cy="390525"/>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5121" name="Rectangle 1"/>
          <p:cNvSpPr>
            <a:spLocks noChangeArrowheads="1"/>
          </p:cNvSpPr>
          <p:nvPr/>
        </p:nvSpPr>
        <p:spPr bwMode="auto">
          <a:xfrm>
            <a:off x="3391176" y="228600"/>
            <a:ext cx="225414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CONCLUSIONES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066800" y="838200"/>
            <a:ext cx="7467600" cy="4247317"/>
          </a:xfrm>
          <a:prstGeom prst="rect">
            <a:avLst/>
          </a:prstGeom>
        </p:spPr>
        <p:txBody>
          <a:bodyPr wrap="square">
            <a:spAutoFit/>
          </a:bodyPr>
          <a:lstStyle/>
          <a:p>
            <a:pPr>
              <a:buFont typeface="Arial" pitchFamily="34" charset="0"/>
              <a:buChar char="•"/>
            </a:pPr>
            <a:r>
              <a:rPr lang="es-EC" dirty="0" smtClean="0"/>
              <a:t>La construcción de un equipo automatizado, el cual emplea una mejor tecnología que el equipo ya existente en el laboratorio de mecánica de materiales para la realización de la práctica de flexión de vigas, permite eliminar el error de visualización como el error de paralaje, generado al momento de la toma de datos del desplazamiento de la viga al someterse a una carga, ya que la medición pasa de ser análoga a digital.</a:t>
            </a:r>
          </a:p>
          <a:p>
            <a:pPr>
              <a:buFont typeface="Arial" pitchFamily="34" charset="0"/>
              <a:buChar char="•"/>
            </a:pPr>
            <a:endParaRPr lang="es-EC" dirty="0" smtClean="0"/>
          </a:p>
          <a:p>
            <a:endParaRPr lang="en-US" dirty="0" smtClean="0"/>
          </a:p>
          <a:p>
            <a:pPr>
              <a:buFont typeface="Arial" pitchFamily="34" charset="0"/>
              <a:buChar char="•"/>
            </a:pPr>
            <a:r>
              <a:rPr lang="es-EC" dirty="0" smtClean="0"/>
              <a:t>Con el equipo automatizado de flexión de vigas se logra optimizar tiempos en la realización de la práctica de entre 2 a 3 minutos, además de facilitar la ejecución de la misma al estudiante, ajustándose a las condiciones de trabajo, mediante el uso de instrumentos electrónicos que permiten una adquisición y visualización de los datos precisa de los parámetros de carga con una resolución de 1 gramo y desplazamiento con una resolución de 0.01 milímetro.</a:t>
            </a:r>
            <a:endParaRPr lang="en-US"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3" name="2 Rectángulo"/>
          <p:cNvSpPr/>
          <p:nvPr/>
        </p:nvSpPr>
        <p:spPr>
          <a:xfrm>
            <a:off x="990600" y="838200"/>
            <a:ext cx="7543800" cy="4801314"/>
          </a:xfrm>
          <a:prstGeom prst="rect">
            <a:avLst/>
          </a:prstGeom>
        </p:spPr>
        <p:txBody>
          <a:bodyPr wrap="square">
            <a:spAutoFit/>
          </a:bodyPr>
          <a:lstStyle/>
          <a:p>
            <a:pPr>
              <a:buFont typeface="Arial" pitchFamily="34" charset="0"/>
              <a:buChar char="•"/>
            </a:pPr>
            <a:r>
              <a:rPr lang="es-EC" dirty="0" smtClean="0"/>
              <a:t>En el ensayo de viga simplemente apoyada con carga en el centro, al utilizar vigas de acero y aluminio, empleando el equipo de vigas universales MM-45, se determinó que el error en las reacciones de los apoyos no superar el 5 %, mientras que en el desplazamiento el error no supera el 10 %, por lo tanto con este análisis se determina que el equipo es confiable para  este tipo de ensayo.</a:t>
            </a:r>
          </a:p>
          <a:p>
            <a:pPr>
              <a:buFont typeface="Arial" pitchFamily="34" charset="0"/>
              <a:buChar char="•"/>
            </a:pPr>
            <a:endParaRPr lang="es-EC" dirty="0" smtClean="0"/>
          </a:p>
          <a:p>
            <a:endParaRPr lang="en-US" dirty="0" smtClean="0"/>
          </a:p>
          <a:p>
            <a:pPr>
              <a:buFont typeface="Arial" pitchFamily="34" charset="0"/>
              <a:buChar char="•"/>
            </a:pPr>
            <a:r>
              <a:rPr lang="es-EC" dirty="0" smtClean="0"/>
              <a:t>Para el ensayo de viga con tres apoyos simples con barra de acero A36, se tiene que los datos obtenidos no superan un error del 1% en las reacciones en los apoyos A, B y C; mientras que para una barra de aluminio se tiene un error menor al 3% en las reacciones en los apoyos. En cambio en el desplazamiento el error para la barra de aluminio tiene un 2% mayor al obtenido para la barra de acero A36 que es de 27%, se concluye que para el parámetro de desplazamiento el porcentaje de error es medianamente elevado y aceptable para realizar este ensayo, considerando que el sensor  detecta variaciones en centésima de milímetro, siendo valores muy pequeños que a la mínima diferencia aumentan el error considerablemente.</a:t>
            </a:r>
            <a:endParaRPr lang="en-US" dirty="0"/>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2819400" y="381000"/>
            <a:ext cx="4038600" cy="523220"/>
          </a:xfrm>
          <a:prstGeom prst="rect">
            <a:avLst/>
          </a:prstGeom>
          <a:noFill/>
        </p:spPr>
        <p:txBody>
          <a:bodyPr wrap="square" rtlCol="0">
            <a:spAutoFit/>
          </a:bodyPr>
          <a:lstStyle/>
          <a:p>
            <a:pPr algn="ctr"/>
            <a:r>
              <a:rPr lang="en-US" sz="2800" b="1" dirty="0" smtClean="0"/>
              <a:t>ALCANCE DEL PROYECTO</a:t>
            </a:r>
            <a:endParaRPr lang="en-US" sz="2800" b="1" dirty="0"/>
          </a:p>
        </p:txBody>
      </p:sp>
      <p:graphicFrame>
        <p:nvGraphicFramePr>
          <p:cNvPr id="5" name="4 Diagrama"/>
          <p:cNvGraphicFramePr/>
          <p:nvPr/>
        </p:nvGraphicFramePr>
        <p:xfrm>
          <a:off x="1295400" y="1143000"/>
          <a:ext cx="664840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98385895"/>
      </p:ext>
    </p:extLst>
  </p:cSld>
  <p:clrMapOvr>
    <a:masterClrMapping/>
  </p:clrMapOvr>
  <p:transition>
    <p:spli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3073" name="Rectangle 1"/>
          <p:cNvSpPr>
            <a:spLocks noChangeArrowheads="1"/>
          </p:cNvSpPr>
          <p:nvPr/>
        </p:nvSpPr>
        <p:spPr bwMode="auto">
          <a:xfrm>
            <a:off x="914400" y="838200"/>
            <a:ext cx="6934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b="0" i="0" u="none" strike="noStrike" cap="none" normalizeH="0" baseline="0" dirty="0" smtClean="0">
                <a:ln>
                  <a:noFill/>
                </a:ln>
                <a:solidFill>
                  <a:srgbClr val="000000"/>
                </a:solidFill>
                <a:effectLst/>
                <a:ea typeface="Times New Roman" pitchFamily="18" charset="0"/>
                <a:cs typeface="Arial" pitchFamily="34" charset="0"/>
              </a:rPr>
              <a:t>Para el ensayo de dos apoyos un empotramiento al utilizar el equipo de vigas universales MM-45 se determinó que el error en las reacciones en los apoyos A y B no supera el 3% tanto para una barra de acero A36 y una barra de aluminio, además se obtuvo un error en el desplazamiento del 23% aproximadamente en ambos materiales, considerando la complejidad del ensayo se llega a la conclusión que estos valores de error obtenidos son aceptables para la realización de la práctica.</a:t>
            </a:r>
          </a:p>
          <a:p>
            <a:pPr marL="0" marR="0" lvl="0" indent="0" algn="just" defTabSz="914400" rtl="0" eaLnBrk="1" fontAlgn="base" latinLnBrk="0" hangingPunct="1">
              <a:lnSpc>
                <a:spcPct val="100000"/>
              </a:lnSpc>
              <a:spcBef>
                <a:spcPct val="0"/>
              </a:spcBef>
              <a:spcAft>
                <a:spcPct val="0"/>
              </a:spcAft>
              <a:buClrTx/>
              <a:buSzTx/>
              <a:buFontTx/>
              <a:buChar char="•"/>
              <a:tabLst/>
            </a:pPr>
            <a:endParaRPr lang="es-EC" dirty="0" smtClean="0">
              <a:solidFill>
                <a:srgbClr val="000000"/>
              </a:solidFill>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rgbClr val="000000"/>
                </a:solidFill>
                <a:effectLst/>
                <a:ea typeface="Times New Roman" pitchFamily="18" charset="0"/>
                <a:cs typeface="Arial" pitchFamily="34" charset="0"/>
              </a:rPr>
              <a:t>Al realizar una comparación entre el equipo automatizado de vigas universales MM-45 y el MM-10 se pudo concluir que para el ensayo de viga simplemente apoyada, el equipo MM-45 en las reacciones de los apoyos tiene un error menor con 4.5% con respecto al MM-10 con 7.2%, por el contrario el parámetro de desplazamiento aumenta su error de 2.6 % a 4.6% y en algunas ocasiones es el mismo.</a:t>
            </a:r>
            <a:endParaRPr kumimoji="0" lang="es-ES"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2049" name="Rectangle 1"/>
          <p:cNvSpPr>
            <a:spLocks noChangeArrowheads="1"/>
          </p:cNvSpPr>
          <p:nvPr/>
        </p:nvSpPr>
        <p:spPr bwMode="auto">
          <a:xfrm>
            <a:off x="990600" y="838200"/>
            <a:ext cx="6934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solidFill>
                  <a:srgbClr val="000000"/>
                </a:solidFill>
                <a:effectLst/>
                <a:ea typeface="Times New Roman" pitchFamily="18" charset="0"/>
                <a:cs typeface="Arial" pitchFamily="34" charset="0"/>
              </a:rPr>
              <a:t>Con el análisis de comparación realizado en los equipos de vigas universales MM-45 y MM-10 se obtiene para los ensayos de tres apoyos y dos apoyos un empotramiento un menor error en las reacciones de los apoyos en el equipo automatizado MM-45 con un promedio de error que no supera el 10 % respecto al otro que posee un 25 %. En el parámetro de desplazamiento los valores obtenidos en el equipo MM-10 muestra un mejor comportamiento, dando como resultado un menor error, con una diferencia promedio entre ambos de 10 a </a:t>
            </a:r>
            <a:r>
              <a:rPr lang="es-ES" dirty="0" smtClean="0">
                <a:solidFill>
                  <a:srgbClr val="000000"/>
                </a:solidFill>
                <a:ea typeface="Times New Roman" pitchFamily="18" charset="0"/>
                <a:cs typeface="Arial" pitchFamily="34" charset="0"/>
              </a:rPr>
              <a:t>15</a:t>
            </a:r>
            <a:r>
              <a:rPr kumimoji="0" lang="es-ES" b="0" i="0" u="none" strike="noStrike" cap="none" normalizeH="0" baseline="0" dirty="0" smtClean="0">
                <a:ln>
                  <a:noFill/>
                </a:ln>
                <a:solidFill>
                  <a:srgbClr val="000000"/>
                </a:solidFill>
                <a:effectLst/>
                <a:ea typeface="Times New Roman" pitchFamily="18" charset="0"/>
                <a:cs typeface="Arial" pitchFamily="34" charset="0"/>
              </a:rPr>
              <a:t> %. </a:t>
            </a:r>
          </a:p>
          <a:p>
            <a:pPr marL="0" marR="0" lvl="0" indent="0" algn="just" defTabSz="914400" rtl="0" eaLnBrk="1" fontAlgn="base" latinLnBrk="0" hangingPunct="1">
              <a:lnSpc>
                <a:spcPct val="100000"/>
              </a:lnSpc>
              <a:spcBef>
                <a:spcPct val="0"/>
              </a:spcBef>
              <a:spcAft>
                <a:spcPct val="0"/>
              </a:spcAft>
              <a:buClrTx/>
              <a:buSzTx/>
              <a:buFontTx/>
              <a:buChar char="•"/>
              <a:tabLst/>
            </a:pPr>
            <a:endParaRPr lang="es-ES" dirty="0" smtClean="0">
              <a:solidFill>
                <a:srgbClr val="000000"/>
              </a:solidFill>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2" name="1 Rectángulo"/>
          <p:cNvSpPr/>
          <p:nvPr/>
        </p:nvSpPr>
        <p:spPr>
          <a:xfrm>
            <a:off x="3290520" y="228600"/>
            <a:ext cx="2582759" cy="369332"/>
          </a:xfrm>
          <a:prstGeom prst="rect">
            <a:avLst/>
          </a:prstGeom>
        </p:spPr>
        <p:txBody>
          <a:bodyPr wrap="none">
            <a:spAutoFit/>
          </a:bodyPr>
          <a:lstStyle/>
          <a:p>
            <a:pPr lvl="0" algn="ctr" fontAlgn="base">
              <a:spcBef>
                <a:spcPct val="0"/>
              </a:spcBef>
              <a:spcAft>
                <a:spcPct val="0"/>
              </a:spcAft>
            </a:pPr>
            <a:r>
              <a:rPr lang="es-ES" b="1" dirty="0" smtClean="0">
                <a:latin typeface="Arial" pitchFamily="34" charset="0"/>
                <a:ea typeface="Times New Roman" pitchFamily="18" charset="0"/>
                <a:cs typeface="Arial" pitchFamily="34" charset="0"/>
              </a:rPr>
              <a:t>RECOMENDACIONES</a:t>
            </a:r>
            <a:endParaRPr lang="es-ES" dirty="0">
              <a:latin typeface="Arial" pitchFamily="34" charset="0"/>
              <a:cs typeface="Arial" pitchFamily="34" charset="0"/>
            </a:endParaRPr>
          </a:p>
        </p:txBody>
      </p:sp>
      <p:sp>
        <p:nvSpPr>
          <p:cNvPr id="3" name="2 Rectángulo"/>
          <p:cNvSpPr/>
          <p:nvPr/>
        </p:nvSpPr>
        <p:spPr>
          <a:xfrm>
            <a:off x="1086592" y="685800"/>
            <a:ext cx="7315200" cy="1754326"/>
          </a:xfrm>
          <a:prstGeom prst="rect">
            <a:avLst/>
          </a:prstGeom>
        </p:spPr>
        <p:txBody>
          <a:bodyPr wrap="square">
            <a:spAutoFit/>
          </a:bodyPr>
          <a:lstStyle/>
          <a:p>
            <a:pPr marL="285750" lvl="0" indent="-285750">
              <a:buFont typeface="Arial" pitchFamily="34" charset="0"/>
              <a:buChar char="•"/>
            </a:pPr>
            <a:endParaRPr lang="es-EC" dirty="0"/>
          </a:p>
          <a:p>
            <a:pPr marL="285750" lvl="0" indent="-285750">
              <a:buFont typeface="Arial" pitchFamily="34" charset="0"/>
              <a:buChar char="•"/>
            </a:pPr>
            <a:endParaRPr lang="en-US" dirty="0"/>
          </a:p>
          <a:p>
            <a:pPr marL="285750" lvl="0" indent="-285750">
              <a:buFont typeface="Arial" pitchFamily="34" charset="0"/>
              <a:buChar char="•"/>
            </a:pPr>
            <a:r>
              <a:rPr lang="es-EC" dirty="0"/>
              <a:t>No abrir la puerta del tablero de control, sin la supervisión de un profesional debido a que se encuentran elementos delicados para el usuario y pudiendo resultar averiados los elementos y alterar el buen funcionamiento del equipo de flexión de vigas.</a:t>
            </a:r>
            <a:endParaRPr lang="en-US" dirty="0"/>
          </a:p>
        </p:txBody>
      </p:sp>
      <p:sp>
        <p:nvSpPr>
          <p:cNvPr id="4" name="3 Rectángulo"/>
          <p:cNvSpPr/>
          <p:nvPr/>
        </p:nvSpPr>
        <p:spPr>
          <a:xfrm>
            <a:off x="1066800" y="2667000"/>
            <a:ext cx="7315200" cy="2308324"/>
          </a:xfrm>
          <a:prstGeom prst="rect">
            <a:avLst/>
          </a:prstGeom>
        </p:spPr>
        <p:txBody>
          <a:bodyPr wrap="square">
            <a:spAutoFit/>
          </a:bodyPr>
          <a:lstStyle/>
          <a:p>
            <a:pPr marL="285750" lvl="0" indent="-285750">
              <a:buFont typeface="Arial" pitchFamily="34" charset="0"/>
              <a:buChar char="•"/>
            </a:pPr>
            <a:r>
              <a:rPr lang="es-EC" dirty="0"/>
              <a:t>No manipular indebida e inapropiadamente los elementos de medición, ya sea para las celdas de carga como para el sensor de desplazamiento, puesto que puede ocasionar daños de los instrumentos y afectar sus características de operación</a:t>
            </a:r>
            <a:r>
              <a:rPr lang="es-EC" dirty="0" smtClean="0"/>
              <a:t>.</a:t>
            </a:r>
          </a:p>
          <a:p>
            <a:pPr marL="285750" lvl="0" indent="-285750">
              <a:buFont typeface="Arial" pitchFamily="34" charset="0"/>
              <a:buChar char="•"/>
            </a:pPr>
            <a:endParaRPr lang="en-US" dirty="0"/>
          </a:p>
          <a:p>
            <a:pPr marL="285750" lvl="0" indent="-285750">
              <a:buFont typeface="Arial" pitchFamily="34" charset="0"/>
              <a:buChar char="•"/>
            </a:pPr>
            <a:r>
              <a:rPr lang="es-EC" dirty="0"/>
              <a:t>Se recomienda la ubicación del equipo sobre superficies horizontales que permitan un correcto desempeño tanto para la medición de cargas como del desplazamiento.</a:t>
            </a:r>
            <a:endParaRPr lang="en-US" dirty="0"/>
          </a:p>
        </p:txBody>
      </p:sp>
    </p:spTree>
    <p:extLst>
      <p:ext uri="{BB962C8B-B14F-4D97-AF65-F5344CB8AC3E}">
        <p14:creationId xmlns="" xmlns:p14="http://schemas.microsoft.com/office/powerpoint/2010/main" val="1153205948"/>
      </p:ext>
    </p:extLst>
  </p:cSld>
  <p:clrMapOvr>
    <a:masterClrMapping/>
  </p:clrMapOvr>
  <p:transition>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2" name="1 Rectángulo"/>
          <p:cNvSpPr/>
          <p:nvPr/>
        </p:nvSpPr>
        <p:spPr>
          <a:xfrm>
            <a:off x="3290520" y="228600"/>
            <a:ext cx="2582759" cy="369332"/>
          </a:xfrm>
          <a:prstGeom prst="rect">
            <a:avLst/>
          </a:prstGeom>
        </p:spPr>
        <p:txBody>
          <a:bodyPr wrap="none">
            <a:spAutoFit/>
          </a:bodyPr>
          <a:lstStyle/>
          <a:p>
            <a:pPr lvl="0" algn="ctr" fontAlgn="base">
              <a:spcBef>
                <a:spcPct val="0"/>
              </a:spcBef>
              <a:spcAft>
                <a:spcPct val="0"/>
              </a:spcAft>
            </a:pPr>
            <a:r>
              <a:rPr lang="es-ES" b="1" dirty="0" smtClean="0">
                <a:latin typeface="Arial" pitchFamily="34" charset="0"/>
                <a:ea typeface="Times New Roman" pitchFamily="18" charset="0"/>
                <a:cs typeface="Arial" pitchFamily="34" charset="0"/>
              </a:rPr>
              <a:t>RECOMENDACIONES</a:t>
            </a:r>
            <a:endParaRPr lang="es-ES" dirty="0">
              <a:latin typeface="Arial" pitchFamily="34" charset="0"/>
              <a:cs typeface="Arial" pitchFamily="34" charset="0"/>
            </a:endParaRPr>
          </a:p>
        </p:txBody>
      </p:sp>
      <p:sp>
        <p:nvSpPr>
          <p:cNvPr id="5" name="4 Rectángulo"/>
          <p:cNvSpPr/>
          <p:nvPr/>
        </p:nvSpPr>
        <p:spPr>
          <a:xfrm>
            <a:off x="914400" y="2133600"/>
            <a:ext cx="7467600" cy="2031325"/>
          </a:xfrm>
          <a:prstGeom prst="rect">
            <a:avLst/>
          </a:prstGeom>
        </p:spPr>
        <p:txBody>
          <a:bodyPr wrap="square">
            <a:spAutoFit/>
          </a:bodyPr>
          <a:lstStyle/>
          <a:p>
            <a:pPr marL="285750" indent="-285750">
              <a:buFont typeface="Arial" pitchFamily="34" charset="0"/>
              <a:buChar char="•"/>
            </a:pPr>
            <a:r>
              <a:rPr lang="de-DE" dirty="0"/>
              <a:t>Se recomienda para el equipo de flexión de vigas MM-45 trabajar con cargas que oscilen entre 1 y 3 kg entre apoyos, ya que se logra disminuir el error del equipo, de igual manera es importante tomar en cuenta las longitudes entre apoyos, ya que estas no deben ser tramos cortos puesto que provocarían deformaciones pequeñas que pueden incrementar el error en el ensayo, por ello se recomienda utilizar longitudes mayores o iguales a L/2 entre cada celda de </a:t>
            </a:r>
            <a:r>
              <a:rPr lang="de-DE" dirty="0" smtClean="0"/>
              <a:t>carga</a:t>
            </a:r>
            <a:r>
              <a:rPr lang="de-DE" dirty="0"/>
              <a:t>.</a:t>
            </a:r>
            <a:endParaRPr lang="en-US" dirty="0"/>
          </a:p>
        </p:txBody>
      </p:sp>
      <p:sp>
        <p:nvSpPr>
          <p:cNvPr id="6" name="5 Rectángulo"/>
          <p:cNvSpPr/>
          <p:nvPr/>
        </p:nvSpPr>
        <p:spPr>
          <a:xfrm>
            <a:off x="1066800" y="762000"/>
            <a:ext cx="6781800" cy="923330"/>
          </a:xfrm>
          <a:prstGeom prst="rect">
            <a:avLst/>
          </a:prstGeom>
        </p:spPr>
        <p:txBody>
          <a:bodyPr wrap="square">
            <a:spAutoFit/>
          </a:bodyPr>
          <a:lstStyle/>
          <a:p>
            <a:pPr marL="285750" indent="-285750">
              <a:buFont typeface="Arial" pitchFamily="34" charset="0"/>
              <a:buChar char="•"/>
            </a:pPr>
            <a:r>
              <a:rPr lang="de-DE" dirty="0"/>
              <a:t>Para el mantenimiento o reparación del equipo de vigas universales MM-45 se recomienda que solo personal autorizado o calificado realice dichos procedimientos.</a:t>
            </a:r>
            <a:endParaRPr lang="en-US" dirty="0"/>
          </a:p>
        </p:txBody>
      </p:sp>
    </p:spTree>
    <p:extLst>
      <p:ext uri="{BB962C8B-B14F-4D97-AF65-F5344CB8AC3E}">
        <p14:creationId xmlns="" xmlns:p14="http://schemas.microsoft.com/office/powerpoint/2010/main" val="4183170322"/>
      </p:ext>
    </p:extLst>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1981200" y="229255"/>
            <a:ext cx="5638800" cy="523220"/>
          </a:xfrm>
          <a:prstGeom prst="rect">
            <a:avLst/>
          </a:prstGeom>
          <a:noFill/>
        </p:spPr>
        <p:txBody>
          <a:bodyPr wrap="square" rtlCol="0">
            <a:spAutoFit/>
          </a:bodyPr>
          <a:lstStyle/>
          <a:p>
            <a:pPr lvl="2"/>
            <a:r>
              <a:rPr lang="es-ES" sz="2800" b="1" dirty="0"/>
              <a:t>Ensayo de Flexión de Vigas</a:t>
            </a:r>
            <a:endParaRPr lang="en-US" sz="2800" b="1" dirty="0"/>
          </a:p>
        </p:txBody>
      </p:sp>
      <mc:AlternateContent xmlns:mc="http://schemas.openxmlformats.org/markup-compatibility/2006">
        <mc:Choice xmlns="" xmlns:a14="http://schemas.microsoft.com/office/drawing/2010/main" Requires="a14">
          <p:sp>
            <p:nvSpPr>
              <p:cNvPr id="2" name="1 Rectángulo"/>
              <p:cNvSpPr/>
              <p:nvPr/>
            </p:nvSpPr>
            <p:spPr>
              <a:xfrm>
                <a:off x="759937" y="3581400"/>
                <a:ext cx="2819400" cy="175432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s-ES" i="1" smtClean="0">
                          <a:latin typeface="Cambria Math"/>
                        </a:rPr>
                        <m:t>∑</m:t>
                      </m:r>
                      <m:r>
                        <a:rPr lang="es-ES" i="1" smtClean="0">
                          <a:latin typeface="Cambria Math"/>
                        </a:rPr>
                        <m:t>𝐹𝑥</m:t>
                      </m:r>
                      <m:r>
                        <a:rPr lang="es-ES" i="1" smtClean="0">
                          <a:latin typeface="Cambria Math"/>
                        </a:rPr>
                        <m:t>=0</m:t>
                      </m:r>
                    </m:oMath>
                  </m:oMathPara>
                </a14:m>
                <a:endParaRPr lang="es-ES" dirty="0" smtClean="0"/>
              </a:p>
              <a:p>
                <a:pPr algn="ctr"/>
                <a14:m>
                  <m:oMathPara xmlns:m="http://schemas.openxmlformats.org/officeDocument/2006/math">
                    <m:oMathParaPr>
                      <m:jc m:val="centerGroup"/>
                    </m:oMathParaPr>
                    <m:oMath xmlns:m="http://schemas.openxmlformats.org/officeDocument/2006/math">
                      <m:r>
                        <a:rPr lang="es-ES" i="1">
                          <a:latin typeface="Cambria Math"/>
                        </a:rPr>
                        <m:t> </m:t>
                      </m:r>
                    </m:oMath>
                  </m:oMathPara>
                </a14:m>
                <a:endParaRPr lang="en-US" i="1" dirty="0" smtClean="0">
                  <a:latin typeface="Cambria Math"/>
                </a:endParaRPr>
              </a:p>
              <a:p>
                <a:pPr algn="ctr"/>
                <a14:m>
                  <m:oMathPara xmlns:m="http://schemas.openxmlformats.org/officeDocument/2006/math">
                    <m:oMathParaPr>
                      <m:jc m:val="centerGroup"/>
                    </m:oMathParaPr>
                    <m:oMath xmlns:m="http://schemas.openxmlformats.org/officeDocument/2006/math">
                      <m:r>
                        <a:rPr lang="es-ES" i="1" smtClean="0">
                          <a:latin typeface="Cambria Math"/>
                        </a:rPr>
                        <m:t>∑</m:t>
                      </m:r>
                      <m:r>
                        <a:rPr lang="es-ES" i="1">
                          <a:latin typeface="Cambria Math"/>
                        </a:rPr>
                        <m:t>𝐹𝑦</m:t>
                      </m:r>
                      <m:r>
                        <a:rPr lang="es-ES" i="1">
                          <a:latin typeface="Cambria Math"/>
                        </a:rPr>
                        <m:t>=0</m:t>
                      </m:r>
                    </m:oMath>
                  </m:oMathPara>
                </a14:m>
                <a:endParaRPr lang="en-US" i="1" dirty="0" smtClean="0">
                  <a:latin typeface="Cambria Math"/>
                </a:endParaRPr>
              </a:p>
              <a:p>
                <a:pPr algn="ctr"/>
                <a14:m>
                  <m:oMathPara xmlns:m="http://schemas.openxmlformats.org/officeDocument/2006/math">
                    <m:oMathParaPr>
                      <m:jc m:val="centerGroup"/>
                    </m:oMathParaPr>
                    <m:oMath xmlns:m="http://schemas.openxmlformats.org/officeDocument/2006/math">
                      <m:r>
                        <a:rPr lang="es-ES" i="1">
                          <a:latin typeface="Cambria Math"/>
                        </a:rPr>
                        <m:t> </m:t>
                      </m:r>
                    </m:oMath>
                  </m:oMathPara>
                </a14:m>
                <a:endParaRPr lang="en-US" i="1" dirty="0" smtClean="0">
                  <a:latin typeface="Cambria Math"/>
                </a:endParaRPr>
              </a:p>
              <a:p>
                <a:pPr algn="ctr"/>
                <a14:m>
                  <m:oMathPara xmlns:m="http://schemas.openxmlformats.org/officeDocument/2006/math">
                    <m:oMathParaPr>
                      <m:jc m:val="centerGroup"/>
                    </m:oMathParaPr>
                    <m:oMath xmlns:m="http://schemas.openxmlformats.org/officeDocument/2006/math">
                      <m:r>
                        <a:rPr lang="es-ES" i="1">
                          <a:latin typeface="Cambria Math"/>
                        </a:rPr>
                        <m:t>∑</m:t>
                      </m:r>
                      <m:r>
                        <a:rPr lang="es-ES" i="1">
                          <a:latin typeface="Cambria Math"/>
                        </a:rPr>
                        <m:t>𝑀</m:t>
                      </m:r>
                      <m:r>
                        <a:rPr lang="es-ES" i="1">
                          <a:latin typeface="Cambria Math"/>
                        </a:rPr>
                        <m:t>=0</m:t>
                      </m:r>
                    </m:oMath>
                  </m:oMathPara>
                </a14:m>
                <a:endParaRPr lang="en-US" dirty="0"/>
              </a:p>
              <a:p>
                <a:endParaRPr lang="en-US" dirty="0"/>
              </a:p>
            </p:txBody>
          </p:sp>
        </mc:Choice>
        <mc:Fallback>
          <p:sp>
            <p:nvSpPr>
              <p:cNvPr id="2" name="1 Rectángulo"/>
              <p:cNvSpPr>
                <a:spLocks noRot="1" noChangeAspect="1" noMove="1" noResize="1" noEditPoints="1" noAdjustHandles="1" noChangeArrowheads="1" noChangeShapeType="1" noTextEdit="1"/>
              </p:cNvSpPr>
              <p:nvPr/>
            </p:nvSpPr>
            <p:spPr>
              <a:xfrm>
                <a:off x="759937" y="3581400"/>
                <a:ext cx="2819400" cy="1754326"/>
              </a:xfrm>
              <a:prstGeom prst="rect">
                <a:avLst/>
              </a:prstGeom>
              <a:blipFill rotWithShape="1">
                <a:blip r:embed="rId3" cstate="print"/>
                <a:stretch>
                  <a:fillRect/>
                </a:stretch>
              </a:blipFill>
            </p:spPr>
            <p:txBody>
              <a:bodyPr/>
              <a:lstStyle/>
              <a:p>
                <a:r>
                  <a:rPr lang="en-US">
                    <a:noFill/>
                  </a:rPr>
                  <a:t> </a:t>
                </a:r>
              </a:p>
            </p:txBody>
          </p:sp>
        </mc:Fallback>
      </mc:AlternateContent>
      <p:sp>
        <p:nvSpPr>
          <p:cNvPr id="4" name="3 Rectángulo"/>
          <p:cNvSpPr/>
          <p:nvPr/>
        </p:nvSpPr>
        <p:spPr>
          <a:xfrm>
            <a:off x="3385081" y="1798082"/>
            <a:ext cx="184731" cy="369332"/>
          </a:xfrm>
          <a:prstGeom prst="rect">
            <a:avLst/>
          </a:prstGeom>
        </p:spPr>
        <p:txBody>
          <a:bodyPr wrap="none">
            <a:spAutoFit/>
          </a:bodyPr>
          <a:lstStyle/>
          <a:p>
            <a:endParaRPr lang="en-US" dirty="0"/>
          </a:p>
        </p:txBody>
      </p:sp>
      <p:sp>
        <p:nvSpPr>
          <p:cNvPr id="6" name="5 CuadroTexto"/>
          <p:cNvSpPr txBox="1"/>
          <p:nvPr/>
        </p:nvSpPr>
        <p:spPr>
          <a:xfrm>
            <a:off x="914400" y="748695"/>
            <a:ext cx="7162800" cy="2031325"/>
          </a:xfrm>
          <a:prstGeom prst="rect">
            <a:avLst/>
          </a:prstGeom>
          <a:noFill/>
        </p:spPr>
        <p:txBody>
          <a:bodyPr wrap="square" rtlCol="0">
            <a:spAutoFit/>
          </a:bodyPr>
          <a:lstStyle/>
          <a:p>
            <a:r>
              <a:rPr lang="es-ES" dirty="0"/>
              <a:t>El ensayo de flexión de vigas  se lo realiza en materiales estructurales como el acero, el aluminio, el latón entre otros. Un equipo didáctico de este tipo consta de una estructura en el cual se instala los instrumentos de medición, como son los medidores de carga y los medidores de deflexión.</a:t>
            </a:r>
            <a:endParaRPr lang="en-US" dirty="0"/>
          </a:p>
          <a:p>
            <a:r>
              <a:rPr lang="es-ES" dirty="0"/>
              <a:t>El tipo de ensayos que se realiza en el equipo puede ser de: dos apoyos, dos apoyos un empotramiento, tres apoyos y tres apoyos un </a:t>
            </a:r>
            <a:r>
              <a:rPr lang="es-ES" dirty="0" smtClean="0"/>
              <a:t>empotramiento</a:t>
            </a:r>
            <a:r>
              <a:rPr lang="en-US" dirty="0" smtClean="0"/>
              <a:t>.</a:t>
            </a:r>
            <a:endParaRPr lang="en-US" dirty="0"/>
          </a:p>
        </p:txBody>
      </p:sp>
      <mc:AlternateContent xmlns:mc="http://schemas.openxmlformats.org/markup-compatibility/2006">
        <mc:Choice xmlns="" xmlns:a14="http://schemas.microsoft.com/office/drawing/2010/main" Requires="a14">
          <p:sp>
            <p:nvSpPr>
              <p:cNvPr id="11" name="10 Rectángulo"/>
              <p:cNvSpPr/>
              <p:nvPr/>
            </p:nvSpPr>
            <p:spPr>
              <a:xfrm>
                <a:off x="4191000" y="2590800"/>
                <a:ext cx="4572000" cy="327057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S" b="0" i="1">
                          <a:latin typeface="Cambria Math"/>
                        </a:rPr>
                        <m:t>𝐸𝐼</m:t>
                      </m:r>
                      <m:f>
                        <m:fPr>
                          <m:ctrlPr>
                            <a:rPr lang="en-US" i="1">
                              <a:latin typeface="Cambria Math"/>
                            </a:rPr>
                          </m:ctrlPr>
                        </m:fPr>
                        <m:num>
                          <m:sSup>
                            <m:sSupPr>
                              <m:ctrlPr>
                                <a:rPr lang="en-US" i="1">
                                  <a:latin typeface="Cambria Math"/>
                                </a:rPr>
                              </m:ctrlPr>
                            </m:sSupPr>
                            <m:e>
                              <m:r>
                                <a:rPr lang="es-ES" b="0" i="1">
                                  <a:latin typeface="Cambria Math"/>
                                </a:rPr>
                                <m:t>𝑑</m:t>
                              </m:r>
                            </m:e>
                            <m:sup>
                              <m:r>
                                <a:rPr lang="es-ES" b="0" i="1">
                                  <a:latin typeface="Cambria Math"/>
                                </a:rPr>
                                <m:t>2</m:t>
                              </m:r>
                            </m:sup>
                          </m:sSup>
                          <m:r>
                            <a:rPr lang="es-ES" b="0" i="1">
                              <a:latin typeface="Cambria Math"/>
                            </a:rPr>
                            <m:t>𝛿</m:t>
                          </m:r>
                        </m:num>
                        <m:den>
                          <m:sSup>
                            <m:sSupPr>
                              <m:ctrlPr>
                                <a:rPr lang="en-US" i="1">
                                  <a:latin typeface="Cambria Math"/>
                                </a:rPr>
                              </m:ctrlPr>
                            </m:sSupPr>
                            <m:e>
                              <m:r>
                                <a:rPr lang="es-ES" b="0" i="1">
                                  <a:latin typeface="Cambria Math"/>
                                </a:rPr>
                                <m:t>𝑑𝑥</m:t>
                              </m:r>
                            </m:e>
                            <m:sup>
                              <m:r>
                                <a:rPr lang="es-ES" b="0" i="1">
                                  <a:latin typeface="Cambria Math"/>
                                </a:rPr>
                                <m:t>2</m:t>
                              </m:r>
                            </m:sup>
                          </m:sSup>
                        </m:den>
                      </m:f>
                      <m:r>
                        <a:rPr lang="es-ES" b="1">
                          <a:latin typeface="Cambria Math"/>
                        </a:rPr>
                        <m:t>=</m:t>
                      </m:r>
                      <m:r>
                        <m:rPr>
                          <m:sty m:val="p"/>
                        </m:rPr>
                        <a:rPr lang="es-ES">
                          <a:latin typeface="Cambria Math"/>
                        </a:rPr>
                        <m:t>M</m:t>
                      </m:r>
                    </m:oMath>
                  </m:oMathPara>
                </a14:m>
                <a:endParaRPr lang="en-US" dirty="0"/>
              </a:p>
              <a:p>
                <a:r>
                  <a:rPr lang="es-ES" b="1" dirty="0"/>
                  <a:t>Ecuación diferencial de la curva elástica</a:t>
                </a:r>
                <a:endParaRPr lang="en-US" dirty="0"/>
              </a:p>
              <a:p>
                <a:pPr/>
                <a14:m>
                  <m:oMathPara xmlns:m="http://schemas.openxmlformats.org/officeDocument/2006/math">
                    <m:oMathParaPr>
                      <m:jc m:val="centerGroup"/>
                    </m:oMathParaPr>
                    <m:oMath xmlns:m="http://schemas.openxmlformats.org/officeDocument/2006/math">
                      <m:r>
                        <a:rPr lang="es-ES" i="1">
                          <a:latin typeface="Cambria Math"/>
                        </a:rPr>
                        <m:t>𝐼</m:t>
                      </m:r>
                      <m:r>
                        <a:rPr lang="es-ES" i="1">
                          <a:latin typeface="Cambria Math"/>
                        </a:rPr>
                        <m:t>=</m:t>
                      </m:r>
                      <m:f>
                        <m:fPr>
                          <m:ctrlPr>
                            <a:rPr lang="en-US" i="1">
                              <a:latin typeface="Cambria Math"/>
                            </a:rPr>
                          </m:ctrlPr>
                        </m:fPr>
                        <m:num>
                          <m:r>
                            <a:rPr lang="es-ES" i="1">
                              <a:latin typeface="Cambria Math"/>
                            </a:rPr>
                            <m:t>𝑏𝑥</m:t>
                          </m:r>
                          <m:sSup>
                            <m:sSupPr>
                              <m:ctrlPr>
                                <a:rPr lang="en-US" i="1">
                                  <a:latin typeface="Cambria Math"/>
                                </a:rPr>
                              </m:ctrlPr>
                            </m:sSupPr>
                            <m:e>
                              <m:r>
                                <a:rPr lang="es-ES" i="1">
                                  <a:latin typeface="Cambria Math"/>
                                </a:rPr>
                                <m:t>h</m:t>
                              </m:r>
                            </m:e>
                            <m:sup>
                              <m:r>
                                <a:rPr lang="es-ES" i="1">
                                  <a:latin typeface="Cambria Math"/>
                                </a:rPr>
                                <m:t>3</m:t>
                              </m:r>
                            </m:sup>
                          </m:sSup>
                        </m:num>
                        <m:den>
                          <m:r>
                            <a:rPr lang="es-ES" i="1">
                              <a:latin typeface="Cambria Math"/>
                            </a:rPr>
                            <m:t>12</m:t>
                          </m:r>
                        </m:den>
                      </m:f>
                    </m:oMath>
                  </m:oMathPara>
                </a14:m>
                <a:endParaRPr lang="en-US" dirty="0"/>
              </a:p>
              <a:p>
                <a:r>
                  <a:rPr lang="es-ES" b="1" dirty="0"/>
                  <a:t>Inercia de una sección rectangular</a:t>
                </a:r>
                <a:endParaRPr lang="en-US" dirty="0"/>
              </a:p>
              <a:p>
                <a:pPr/>
                <a14:m>
                  <m:oMathPara xmlns:m="http://schemas.openxmlformats.org/officeDocument/2006/math">
                    <m:oMathParaPr>
                      <m:jc m:val="centerGroup"/>
                    </m:oMathParaPr>
                    <m:oMath xmlns:m="http://schemas.openxmlformats.org/officeDocument/2006/math">
                      <m:r>
                        <a:rPr lang="es-ES" i="1">
                          <a:latin typeface="Cambria Math"/>
                        </a:rPr>
                        <m:t>𝛿</m:t>
                      </m:r>
                      <m:r>
                        <a:rPr lang="es-ES" i="1">
                          <a:latin typeface="Cambria Math"/>
                        </a:rPr>
                        <m:t>=</m:t>
                      </m:r>
                      <m:f>
                        <m:fPr>
                          <m:ctrlPr>
                            <a:rPr lang="en-US" i="1">
                              <a:latin typeface="Cambria Math"/>
                            </a:rPr>
                          </m:ctrlPr>
                        </m:fPr>
                        <m:num>
                          <m:r>
                            <a:rPr lang="es-ES" i="1">
                              <a:latin typeface="Cambria Math"/>
                            </a:rPr>
                            <m:t>𝑃</m:t>
                          </m:r>
                          <m:r>
                            <a:rPr lang="es-ES" i="1">
                              <a:latin typeface="Cambria Math"/>
                            </a:rPr>
                            <m:t>∗</m:t>
                          </m:r>
                          <m:sSup>
                            <m:sSupPr>
                              <m:ctrlPr>
                                <a:rPr lang="en-US" i="1">
                                  <a:latin typeface="Cambria Math"/>
                                </a:rPr>
                              </m:ctrlPr>
                            </m:sSupPr>
                            <m:e>
                              <m:r>
                                <a:rPr lang="es-ES" i="1">
                                  <a:latin typeface="Cambria Math"/>
                                </a:rPr>
                                <m:t>𝐿</m:t>
                              </m:r>
                            </m:e>
                            <m:sup>
                              <m:r>
                                <a:rPr lang="es-ES" i="1">
                                  <a:latin typeface="Cambria Math"/>
                                </a:rPr>
                                <m:t>3</m:t>
                              </m:r>
                            </m:sup>
                          </m:sSup>
                        </m:num>
                        <m:den>
                          <m:r>
                            <a:rPr lang="es-ES" i="1">
                              <a:latin typeface="Cambria Math"/>
                            </a:rPr>
                            <m:t>48∗</m:t>
                          </m:r>
                          <m:r>
                            <a:rPr lang="es-ES" i="1">
                              <a:latin typeface="Cambria Math"/>
                            </a:rPr>
                            <m:t>𝐸</m:t>
                          </m:r>
                          <m:r>
                            <a:rPr lang="es-ES" i="1">
                              <a:latin typeface="Cambria Math"/>
                            </a:rPr>
                            <m:t>∗</m:t>
                          </m:r>
                          <m:r>
                            <a:rPr lang="es-ES" i="1">
                              <a:latin typeface="Cambria Math"/>
                            </a:rPr>
                            <m:t>𝐼</m:t>
                          </m:r>
                        </m:den>
                      </m:f>
                    </m:oMath>
                  </m:oMathPara>
                </a14:m>
                <a:endParaRPr lang="en-US" dirty="0" smtClean="0"/>
              </a:p>
              <a:p>
                <a:r>
                  <a:rPr lang="es-ES" b="1" dirty="0"/>
                  <a:t>Fórmula de la deflexión en una viga con carga en el centro</a:t>
                </a:r>
                <a:endParaRPr lang="en-US" dirty="0"/>
              </a:p>
              <a:p>
                <a:endParaRPr lang="en-US" dirty="0"/>
              </a:p>
            </p:txBody>
          </p:sp>
        </mc:Choice>
        <mc:Fallback>
          <p:sp>
            <p:nvSpPr>
              <p:cNvPr id="11" name="10 Rectángulo"/>
              <p:cNvSpPr>
                <a:spLocks noRot="1" noChangeAspect="1" noMove="1" noResize="1" noEditPoints="1" noAdjustHandles="1" noChangeArrowheads="1" noChangeShapeType="1" noTextEdit="1"/>
              </p:cNvSpPr>
              <p:nvPr/>
            </p:nvSpPr>
            <p:spPr>
              <a:xfrm>
                <a:off x="4191000" y="2590800"/>
                <a:ext cx="4572000" cy="3270575"/>
              </a:xfrm>
              <a:prstGeom prst="rect">
                <a:avLst/>
              </a:prstGeom>
              <a:blipFill rotWithShape="1">
                <a:blip r:embed="rId4" cstate="print"/>
                <a:stretch>
                  <a:fillRect l="-1200" r="-267"/>
                </a:stretch>
              </a:blipFill>
            </p:spPr>
            <p:txBody>
              <a:bodyPr/>
              <a:lstStyle/>
              <a:p>
                <a:r>
                  <a:rPr lang="en-US">
                    <a:noFill/>
                  </a:rPr>
                  <a:t> </a:t>
                </a:r>
              </a:p>
            </p:txBody>
          </p:sp>
        </mc:Fallback>
      </mc:AlternateContent>
      <p:sp>
        <p:nvSpPr>
          <p:cNvPr id="9" name="8 CuadroTexto"/>
          <p:cNvSpPr txBox="1"/>
          <p:nvPr/>
        </p:nvSpPr>
        <p:spPr>
          <a:xfrm>
            <a:off x="1066800" y="3048000"/>
            <a:ext cx="2590800" cy="369332"/>
          </a:xfrm>
          <a:prstGeom prst="rect">
            <a:avLst/>
          </a:prstGeom>
          <a:noFill/>
        </p:spPr>
        <p:txBody>
          <a:bodyPr wrap="square" rtlCol="0">
            <a:spAutoFit/>
          </a:bodyPr>
          <a:lstStyle/>
          <a:p>
            <a:r>
              <a:rPr lang="es-EC" b="1" dirty="0" smtClean="0"/>
              <a:t>Ecuaciones</a:t>
            </a:r>
            <a:r>
              <a:rPr lang="en-US" b="1" dirty="0" smtClean="0"/>
              <a:t> de </a:t>
            </a:r>
            <a:r>
              <a:rPr lang="es-EC" b="1" dirty="0" smtClean="0"/>
              <a:t>equilibrio</a:t>
            </a:r>
            <a:endParaRPr lang="es-EC" b="1" dirty="0"/>
          </a:p>
        </p:txBody>
      </p:sp>
    </p:spTree>
    <p:extLst>
      <p:ext uri="{BB962C8B-B14F-4D97-AF65-F5344CB8AC3E}">
        <p14:creationId xmlns="" xmlns:p14="http://schemas.microsoft.com/office/powerpoint/2010/main" val="4149649866"/>
      </p:ext>
    </p:extLst>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2057400" y="162580"/>
            <a:ext cx="5334000" cy="523220"/>
          </a:xfrm>
          <a:prstGeom prst="rect">
            <a:avLst/>
          </a:prstGeom>
          <a:noFill/>
        </p:spPr>
        <p:txBody>
          <a:bodyPr wrap="square" rtlCol="0">
            <a:spAutoFit/>
          </a:bodyPr>
          <a:lstStyle/>
          <a:p>
            <a:pPr algn="ctr"/>
            <a:r>
              <a:rPr lang="en-US" sz="2800" b="1" dirty="0" smtClean="0"/>
              <a:t>INSTRUMENTOS DE </a:t>
            </a:r>
            <a:r>
              <a:rPr lang="es-ES_tradnl" sz="2800" b="1" dirty="0" smtClean="0"/>
              <a:t>MEDICI</a:t>
            </a:r>
            <a:r>
              <a:rPr lang="en-US" sz="2800" b="1" dirty="0" smtClean="0"/>
              <a:t>Ó</a:t>
            </a:r>
            <a:r>
              <a:rPr lang="es-ES_tradnl" sz="2800" b="1" dirty="0" smtClean="0"/>
              <a:t>N</a:t>
            </a:r>
            <a:endParaRPr lang="es-ES_tradnl" sz="2800" b="1" dirty="0"/>
          </a:p>
        </p:txBody>
      </p:sp>
      <p:sp>
        <p:nvSpPr>
          <p:cNvPr id="5" name="4 CuadroTexto"/>
          <p:cNvSpPr txBox="1"/>
          <p:nvPr/>
        </p:nvSpPr>
        <p:spPr>
          <a:xfrm>
            <a:off x="381000" y="695325"/>
            <a:ext cx="4724400" cy="523220"/>
          </a:xfrm>
          <a:prstGeom prst="rect">
            <a:avLst/>
          </a:prstGeom>
          <a:noFill/>
        </p:spPr>
        <p:txBody>
          <a:bodyPr wrap="square" rtlCol="0">
            <a:spAutoFit/>
          </a:bodyPr>
          <a:lstStyle/>
          <a:p>
            <a:pPr algn="ctr"/>
            <a:r>
              <a:rPr lang="en-US" sz="2800" b="1" dirty="0" smtClean="0"/>
              <a:t>SENSOR DE DESPLAZAMIENTO</a:t>
            </a:r>
            <a:endParaRPr lang="es-ES_tradnl" sz="2800" b="1" dirty="0"/>
          </a:p>
        </p:txBody>
      </p:sp>
      <p:sp>
        <p:nvSpPr>
          <p:cNvPr id="6" name="5 CuadroTexto"/>
          <p:cNvSpPr txBox="1"/>
          <p:nvPr/>
        </p:nvSpPr>
        <p:spPr>
          <a:xfrm>
            <a:off x="5257800" y="3733800"/>
            <a:ext cx="3886200" cy="523220"/>
          </a:xfrm>
          <a:prstGeom prst="rect">
            <a:avLst/>
          </a:prstGeom>
          <a:noFill/>
        </p:spPr>
        <p:txBody>
          <a:bodyPr wrap="square" rtlCol="0">
            <a:spAutoFit/>
          </a:bodyPr>
          <a:lstStyle/>
          <a:p>
            <a:pPr algn="ctr"/>
            <a:r>
              <a:rPr lang="en-US" sz="2800" b="1" dirty="0" smtClean="0"/>
              <a:t>SENSOR DE CARGA</a:t>
            </a:r>
            <a:endParaRPr lang="es-ES_tradnl" sz="2800" b="1" dirty="0"/>
          </a:p>
        </p:txBody>
      </p:sp>
      <p:pic>
        <p:nvPicPr>
          <p:cNvPr id="7" name="6 Imagen"/>
          <p:cNvPicPr/>
          <p:nvPr/>
        </p:nvPicPr>
        <p:blipFill>
          <a:blip r:embed="rId3" cstate="print"/>
          <a:srcRect/>
          <a:stretch>
            <a:fillRect/>
          </a:stretch>
        </p:blipFill>
        <p:spPr bwMode="auto">
          <a:xfrm>
            <a:off x="5780722" y="4419600"/>
            <a:ext cx="2840355" cy="101155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47812" y="1524000"/>
            <a:ext cx="2390775" cy="115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04825" y="3276600"/>
            <a:ext cx="4572000" cy="2585323"/>
          </a:xfrm>
          <a:prstGeom prst="rect">
            <a:avLst/>
          </a:prstGeom>
        </p:spPr>
        <p:txBody>
          <a:bodyPr>
            <a:spAutoFit/>
          </a:bodyPr>
          <a:lstStyle/>
          <a:p>
            <a:pPr algn="ctr"/>
            <a:r>
              <a:rPr lang="es-ES" dirty="0"/>
              <a:t>En el equipo de flexión de vigas el principio de transformación de la señal del parámetro de carga, se basa en transformar una señal mecánica (fuerza o peso) en una señal eléctrica, a través de un transductor de deformación, conocido como galgas </a:t>
            </a:r>
            <a:r>
              <a:rPr lang="es-ES" dirty="0" err="1"/>
              <a:t>extensiom</a:t>
            </a:r>
            <a:r>
              <a:rPr lang="es-ES" u="sng" dirty="0" err="1"/>
              <a:t>é</a:t>
            </a:r>
            <a:r>
              <a:rPr lang="es-ES" dirty="0" err="1"/>
              <a:t>tricas</a:t>
            </a:r>
            <a:r>
              <a:rPr lang="es-ES" dirty="0"/>
              <a:t> que se encuentran alojadas en la celda de carga y que al ser deformadas envían una señal de </a:t>
            </a:r>
            <a:r>
              <a:rPr lang="es-ES" dirty="0" err="1"/>
              <a:t>milivoltios</a:t>
            </a:r>
            <a:r>
              <a:rPr lang="es-ES" dirty="0"/>
              <a:t>. </a:t>
            </a:r>
            <a:endParaRPr lang="en-US" dirty="0"/>
          </a:p>
        </p:txBody>
      </p:sp>
      <p:sp>
        <p:nvSpPr>
          <p:cNvPr id="3" name="2 Rectángulo"/>
          <p:cNvSpPr/>
          <p:nvPr/>
        </p:nvSpPr>
        <p:spPr>
          <a:xfrm>
            <a:off x="4343400" y="1223099"/>
            <a:ext cx="4572000" cy="1754326"/>
          </a:xfrm>
          <a:prstGeom prst="rect">
            <a:avLst/>
          </a:prstGeom>
        </p:spPr>
        <p:txBody>
          <a:bodyPr>
            <a:spAutoFit/>
          </a:bodyPr>
          <a:lstStyle/>
          <a:p>
            <a:r>
              <a:rPr lang="es-ES" dirty="0"/>
              <a:t>Con el parámetro de desplazamiento la señal es obtenida a través de un potenciómetro lineal, cuyo principio de funcionamiento es basado en una resistencia variable que al cambiar el valor de la resistencia varia el voltaje de salida.</a:t>
            </a:r>
            <a:endParaRPr lang="en-US" dirty="0"/>
          </a:p>
        </p:txBody>
      </p:sp>
    </p:spTree>
    <p:extLst>
      <p:ext uri="{BB962C8B-B14F-4D97-AF65-F5344CB8AC3E}">
        <p14:creationId xmlns="" xmlns:p14="http://schemas.microsoft.com/office/powerpoint/2010/main" val="2873829972"/>
      </p:ext>
    </p:extLst>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15" name="14 CuadroTexto"/>
          <p:cNvSpPr txBox="1"/>
          <p:nvPr/>
        </p:nvSpPr>
        <p:spPr>
          <a:xfrm>
            <a:off x="2743200" y="762000"/>
            <a:ext cx="4038600" cy="523220"/>
          </a:xfrm>
          <a:prstGeom prst="rect">
            <a:avLst/>
          </a:prstGeom>
          <a:noFill/>
        </p:spPr>
        <p:txBody>
          <a:bodyPr wrap="square" rtlCol="0">
            <a:spAutoFit/>
          </a:bodyPr>
          <a:lstStyle/>
          <a:p>
            <a:pPr algn="ctr"/>
            <a:r>
              <a:rPr lang="en-US" sz="2800" b="1" dirty="0" smtClean="0"/>
              <a:t>SISTEMA DE CONTROL</a:t>
            </a:r>
            <a:endParaRPr lang="en-US" sz="2800" b="1" dirty="0"/>
          </a:p>
        </p:txBody>
      </p:sp>
      <p:sp>
        <p:nvSpPr>
          <p:cNvPr id="17" name="16 CuadroTexto"/>
          <p:cNvSpPr txBox="1"/>
          <p:nvPr/>
        </p:nvSpPr>
        <p:spPr>
          <a:xfrm>
            <a:off x="851338" y="1600200"/>
            <a:ext cx="7620000" cy="2677656"/>
          </a:xfrm>
          <a:prstGeom prst="rect">
            <a:avLst/>
          </a:prstGeom>
          <a:noFill/>
        </p:spPr>
        <p:txBody>
          <a:bodyPr wrap="square" rtlCol="0">
            <a:spAutoFit/>
          </a:bodyPr>
          <a:lstStyle/>
          <a:p>
            <a:r>
              <a:rPr lang="es-ES" sz="2400" b="1" dirty="0" smtClean="0"/>
              <a:t>PLC</a:t>
            </a:r>
          </a:p>
          <a:p>
            <a:r>
              <a:rPr lang="es-ES" sz="2400" dirty="0"/>
              <a:t>El PLC o controlador lógico programable posee en su estructura interna los siguientes elementos: CPU, memoria, dispositivos de programación y comunicaciones, puerto de alimentación, entradas y salida de señales.</a:t>
            </a:r>
            <a:endParaRPr lang="en-US" sz="2400" dirty="0"/>
          </a:p>
          <a:p>
            <a:endParaRPr lang="es-ES" sz="2400" dirty="0" smtClean="0"/>
          </a:p>
          <a:p>
            <a:endParaRPr lang="en-US" sz="2400" dirty="0"/>
          </a:p>
        </p:txBody>
      </p:sp>
      <p:pic>
        <p:nvPicPr>
          <p:cNvPr id="2050" name="Picture 2" descr="http://www.conrad.com/medias/global/ce/1000_1999/1900/1970/1974/197403_RB_00_FB.EPS_10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3543300"/>
            <a:ext cx="2476500" cy="2476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6112060"/>
      </p:ext>
    </p:extLst>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5627"/>
            <a:ext cx="9144000" cy="6873627"/>
          </a:xfrm>
          <a:prstGeom prst="rect">
            <a:avLst/>
          </a:prstGeom>
          <a:noFill/>
          <a:ln w="9525">
            <a:noFill/>
            <a:miter lim="800000"/>
            <a:headEnd/>
            <a:tailEnd/>
          </a:ln>
        </p:spPr>
      </p:pic>
      <p:sp>
        <p:nvSpPr>
          <p:cNvPr id="15" name="14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4" name="3 CuadroTexto"/>
          <p:cNvSpPr txBox="1"/>
          <p:nvPr/>
        </p:nvSpPr>
        <p:spPr>
          <a:xfrm>
            <a:off x="1600200" y="685800"/>
            <a:ext cx="6172200" cy="400110"/>
          </a:xfrm>
          <a:prstGeom prst="rect">
            <a:avLst/>
          </a:prstGeom>
          <a:noFill/>
        </p:spPr>
        <p:txBody>
          <a:bodyPr wrap="square" rtlCol="0">
            <a:spAutoFit/>
          </a:bodyPr>
          <a:lstStyle/>
          <a:p>
            <a:pPr algn="ctr"/>
            <a:r>
              <a:rPr lang="es-ES_tradnl" sz="2000" b="1" u="sng" dirty="0" smtClean="0"/>
              <a:t>Selección de instrumentos de medición de carga </a:t>
            </a:r>
            <a:endParaRPr lang="es-ES_tradnl" sz="2000" b="1" u="sng" dirty="0"/>
          </a:p>
        </p:txBody>
      </p:sp>
      <p:sp>
        <p:nvSpPr>
          <p:cNvPr id="5" name="4 Rectángulo"/>
          <p:cNvSpPr/>
          <p:nvPr/>
        </p:nvSpPr>
        <p:spPr>
          <a:xfrm>
            <a:off x="457200" y="1447800"/>
            <a:ext cx="3986476" cy="400110"/>
          </a:xfrm>
          <a:prstGeom prst="rect">
            <a:avLst/>
          </a:prstGeom>
        </p:spPr>
        <p:txBody>
          <a:bodyPr wrap="none">
            <a:spAutoFit/>
          </a:bodyPr>
          <a:lstStyle/>
          <a:p>
            <a:r>
              <a:rPr lang="es-EC" sz="2000" b="1" dirty="0" smtClean="0"/>
              <a:t>Alternativa A: celdas de carga tipo S</a:t>
            </a:r>
            <a:endParaRPr lang="en-US" sz="2000" b="1" dirty="0"/>
          </a:p>
        </p:txBody>
      </p:sp>
      <p:sp>
        <p:nvSpPr>
          <p:cNvPr id="11" name="10 Rectángulo"/>
          <p:cNvSpPr/>
          <p:nvPr/>
        </p:nvSpPr>
        <p:spPr>
          <a:xfrm>
            <a:off x="381000" y="1981200"/>
            <a:ext cx="45720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21" name="Rectangle 1"/>
          <p:cNvSpPr>
            <a:spLocks noChangeArrowheads="1"/>
          </p:cNvSpPr>
          <p:nvPr/>
        </p:nvSpPr>
        <p:spPr bwMode="auto">
          <a:xfrm>
            <a:off x="381000" y="2119699"/>
            <a:ext cx="4572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Ventajas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Tienen un diseño interno que lo hacen más resistente, </a:t>
            </a:r>
          </a:p>
          <a:p>
            <a:pPr marL="0" marR="0" lvl="0" indent="0" algn="just" defTabSz="914400" rtl="0" eaLnBrk="0" fontAlgn="base" latinLnBrk="0" hangingPunct="0">
              <a:lnSpc>
                <a:spcPct val="100000"/>
              </a:lnSpc>
              <a:spcBef>
                <a:spcPct val="0"/>
              </a:spcBef>
              <a:spcAft>
                <a:spcPct val="0"/>
              </a:spcAft>
              <a:buClrTx/>
              <a:buSzTx/>
              <a:tabLst/>
            </a:pPr>
            <a:r>
              <a:rPr kumimoji="0" lang="es-ES" sz="1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posee un revestimiento resistente a la humedad además de cables blindados.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s-ES" sz="1400" dirty="0" smtClean="0">
                <a:solidFill>
                  <a:srgbClr val="000000"/>
                </a:solidFill>
                <a:latin typeface="Arial" pitchFamily="34" charset="0"/>
                <a:ea typeface="Times New Roman" pitchFamily="18" charset="0"/>
                <a:cs typeface="Arial" pitchFamily="34" charset="0"/>
              </a:rPr>
              <a:t>Soporta altas cargas de presión y esfuerzos</a:t>
            </a:r>
            <a:endParaRPr kumimoji="0" lang="es-ES" sz="1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0">
              <a:buFont typeface="Arial" pitchFamily="34" charset="0"/>
              <a:buChar char="•"/>
            </a:pPr>
            <a:r>
              <a:rPr lang="es-ES" sz="1400" dirty="0" smtClean="0">
                <a:latin typeface="Arial" pitchFamily="34" charset="0"/>
                <a:cs typeface="Arial" pitchFamily="34" charset="0"/>
              </a:rPr>
              <a:t>Es idóneo para ambientes hostiles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5410200" y="1905000"/>
            <a:ext cx="3505200" cy="193899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Desventajas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 existen en el mercado modelos con capacidades </a:t>
            </a:r>
            <a:r>
              <a:rPr lang="es-ES" sz="1400" dirty="0" smtClean="0">
                <a:solidFill>
                  <a:srgbClr val="000000"/>
                </a:solidFill>
                <a:latin typeface="Arial" pitchFamily="34" charset="0"/>
                <a:ea typeface="Times New Roman" pitchFamily="18" charset="0"/>
                <a:cs typeface="Arial" pitchFamily="34" charset="0"/>
              </a:rPr>
              <a:t>menores a los 25 kg.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Son más costosos respecto a </a:t>
            </a:r>
            <a:r>
              <a:rPr lang="es-ES" sz="1400" dirty="0" smtClean="0">
                <a:solidFill>
                  <a:srgbClr val="000000"/>
                </a:solidFill>
                <a:latin typeface="Arial" pitchFamily="34" charset="0"/>
                <a:ea typeface="Times New Roman" pitchFamily="18" charset="0"/>
                <a:cs typeface="Arial" pitchFamily="34" charset="0"/>
              </a:rPr>
              <a:t>otro tipo de celdas</a:t>
            </a:r>
            <a:r>
              <a:rPr kumimoji="0" lang="es-E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algn="just" eaLnBrk="0" fontAlgn="base" hangingPunct="0">
              <a:spcBef>
                <a:spcPct val="0"/>
              </a:spcBef>
              <a:spcAft>
                <a:spcPct val="0"/>
              </a:spcAft>
              <a:buFontTx/>
              <a:buChar char="•"/>
            </a:pPr>
            <a:r>
              <a:rPr lang="es-ES" sz="1400" dirty="0" smtClean="0">
                <a:solidFill>
                  <a:schemeClr val="tx1"/>
                </a:solidFill>
                <a:latin typeface="Arial" pitchFamily="34" charset="0"/>
                <a:cs typeface="Arial" pitchFamily="34" charset="0"/>
              </a:rPr>
              <a:t>Su resolución disminuye a medida que la capacidad de la celda es mayor</a:t>
            </a:r>
            <a:endParaRPr lang="en-US" sz="1400" dirty="0" smtClean="0">
              <a:solidFill>
                <a:schemeClr val="tx1"/>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p:cNvPicPr/>
          <p:nvPr/>
        </p:nvPicPr>
        <p:blipFill>
          <a:blip r:embed="rId3" cstate="print"/>
          <a:srcRect/>
          <a:stretch>
            <a:fillRect/>
          </a:stretch>
        </p:blipFill>
        <p:spPr bwMode="auto">
          <a:xfrm>
            <a:off x="3505200" y="3886200"/>
            <a:ext cx="2133600" cy="22098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763"/>
            <a:ext cx="9144000" cy="6873627"/>
          </a:xfrm>
          <a:prstGeom prst="rect">
            <a:avLst/>
          </a:prstGeom>
          <a:noFill/>
          <a:ln w="9525">
            <a:noFill/>
            <a:miter lim="800000"/>
            <a:headEnd/>
            <a:tailEnd/>
          </a:ln>
        </p:spPr>
      </p:pic>
      <p:sp>
        <p:nvSpPr>
          <p:cNvPr id="4" name="3 CuadroTexto"/>
          <p:cNvSpPr txBox="1"/>
          <p:nvPr/>
        </p:nvSpPr>
        <p:spPr>
          <a:xfrm>
            <a:off x="1371600" y="152400"/>
            <a:ext cx="6553200" cy="523220"/>
          </a:xfrm>
          <a:prstGeom prst="rect">
            <a:avLst/>
          </a:prstGeom>
          <a:noFill/>
        </p:spPr>
        <p:txBody>
          <a:bodyPr wrap="square" rtlCol="0">
            <a:spAutoFit/>
          </a:bodyPr>
          <a:lstStyle/>
          <a:p>
            <a:pPr algn="ctr"/>
            <a:r>
              <a:rPr lang="es-ES_tradnl" sz="2800" b="1" dirty="0" smtClean="0"/>
              <a:t>SELECCIÓN DE LA INSTRUMENTACI</a:t>
            </a:r>
            <a:r>
              <a:rPr lang="es-EC" sz="2800" b="1" dirty="0" smtClean="0"/>
              <a:t>Ó</a:t>
            </a:r>
            <a:r>
              <a:rPr lang="es-ES_tradnl" sz="2800" b="1" dirty="0" smtClean="0"/>
              <a:t>N  </a:t>
            </a:r>
            <a:endParaRPr lang="es-ES_tradnl" sz="2800" b="1" dirty="0"/>
          </a:p>
        </p:txBody>
      </p:sp>
      <p:sp>
        <p:nvSpPr>
          <p:cNvPr id="5" name="4 CuadroTexto"/>
          <p:cNvSpPr txBox="1"/>
          <p:nvPr/>
        </p:nvSpPr>
        <p:spPr>
          <a:xfrm>
            <a:off x="1600200" y="685800"/>
            <a:ext cx="6172200" cy="400110"/>
          </a:xfrm>
          <a:prstGeom prst="rect">
            <a:avLst/>
          </a:prstGeom>
          <a:noFill/>
        </p:spPr>
        <p:txBody>
          <a:bodyPr wrap="square" rtlCol="0">
            <a:spAutoFit/>
          </a:bodyPr>
          <a:lstStyle/>
          <a:p>
            <a:pPr algn="ctr"/>
            <a:r>
              <a:rPr lang="es-ES_tradnl" sz="2000" b="1" u="sng" dirty="0" smtClean="0"/>
              <a:t>Selección de instrumentos de medición de carga </a:t>
            </a:r>
            <a:endParaRPr lang="es-ES_tradnl" sz="2000" b="1" u="sng" dirty="0"/>
          </a:p>
        </p:txBody>
      </p:sp>
      <p:sp>
        <p:nvSpPr>
          <p:cNvPr id="6" name="5 Rectángulo"/>
          <p:cNvSpPr/>
          <p:nvPr/>
        </p:nvSpPr>
        <p:spPr>
          <a:xfrm>
            <a:off x="685800" y="1295400"/>
            <a:ext cx="4884094" cy="400110"/>
          </a:xfrm>
          <a:prstGeom prst="rect">
            <a:avLst/>
          </a:prstGeom>
        </p:spPr>
        <p:txBody>
          <a:bodyPr wrap="none">
            <a:spAutoFit/>
          </a:bodyPr>
          <a:lstStyle/>
          <a:p>
            <a:r>
              <a:rPr lang="es-EC" sz="2000" b="1" dirty="0" smtClean="0"/>
              <a:t>Alternativa B: celdas de carga tipo unipunto </a:t>
            </a:r>
            <a:endParaRPr lang="en-US" sz="2000" b="1" dirty="0"/>
          </a:p>
        </p:txBody>
      </p:sp>
      <p:sp>
        <p:nvSpPr>
          <p:cNvPr id="12" name="11 Rectángulo"/>
          <p:cNvSpPr/>
          <p:nvPr/>
        </p:nvSpPr>
        <p:spPr>
          <a:xfrm>
            <a:off x="4648200" y="2133600"/>
            <a:ext cx="43434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6 Rectángulo"/>
          <p:cNvSpPr/>
          <p:nvPr/>
        </p:nvSpPr>
        <p:spPr>
          <a:xfrm>
            <a:off x="4648200" y="2133600"/>
            <a:ext cx="4495800" cy="1292662"/>
          </a:xfrm>
          <a:prstGeom prst="rect">
            <a:avLst/>
          </a:prstGeom>
        </p:spPr>
        <p:txBody>
          <a:bodyPr wrap="square">
            <a:spAutoFit/>
          </a:bodyPr>
          <a:lstStyle/>
          <a:p>
            <a:pPr lvl="0" indent="252413" algn="ctr" fontAlgn="base">
              <a:spcBef>
                <a:spcPct val="0"/>
              </a:spcBef>
              <a:spcAft>
                <a:spcPct val="0"/>
              </a:spcAft>
            </a:pPr>
            <a:r>
              <a:rPr lang="es-ES" u="sng" dirty="0" smtClean="0">
                <a:solidFill>
                  <a:srgbClr val="000000"/>
                </a:solidFill>
                <a:latin typeface="Arial" pitchFamily="34" charset="0"/>
                <a:ea typeface="Times New Roman" pitchFamily="18" charset="0"/>
                <a:cs typeface="Arial" pitchFamily="34" charset="0"/>
              </a:rPr>
              <a:t>Desventajas</a:t>
            </a:r>
          </a:p>
          <a:p>
            <a:pPr lvl="0">
              <a:buFont typeface="Arial" pitchFamily="34" charset="0"/>
              <a:buChar char="•"/>
            </a:pPr>
            <a:r>
              <a:rPr lang="es-ES" sz="1400" dirty="0" smtClean="0">
                <a:latin typeface="Arial" pitchFamily="34" charset="0"/>
                <a:cs typeface="Arial" pitchFamily="34" charset="0"/>
              </a:rPr>
              <a:t>Su estructura no es muy robusta.</a:t>
            </a:r>
            <a:endParaRPr lang="en-U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La celda de carga tipo unipunto trabaja solo en voladizo.</a:t>
            </a:r>
            <a:endParaRPr lang="en-US" sz="1400" dirty="0" smtClean="0">
              <a:latin typeface="Arial" pitchFamily="34" charset="0"/>
              <a:cs typeface="Arial" pitchFamily="34" charset="0"/>
            </a:endParaRPr>
          </a:p>
          <a:p>
            <a:pPr lvl="0" indent="252413" algn="ctr" fontAlgn="base">
              <a:spcBef>
                <a:spcPct val="0"/>
              </a:spcBef>
              <a:spcAft>
                <a:spcPct val="0"/>
              </a:spcAft>
            </a:pPr>
            <a:r>
              <a:rPr lang="es-ES" u="sng" dirty="0" smtClean="0">
                <a:solidFill>
                  <a:srgbClr val="000000"/>
                </a:solidFill>
                <a:latin typeface="Arial" pitchFamily="34" charset="0"/>
                <a:ea typeface="Times New Roman" pitchFamily="18" charset="0"/>
                <a:cs typeface="Arial" pitchFamily="34" charset="0"/>
              </a:rPr>
              <a:t> </a:t>
            </a:r>
            <a:endParaRPr lang="en-US" dirty="0" smtClean="0">
              <a:latin typeface="Arial" pitchFamily="34" charset="0"/>
              <a:cs typeface="Arial" pitchFamily="34" charset="0"/>
            </a:endParaRPr>
          </a:p>
        </p:txBody>
      </p:sp>
      <p:sp>
        <p:nvSpPr>
          <p:cNvPr id="11" name="10 Rectángulo"/>
          <p:cNvSpPr/>
          <p:nvPr/>
        </p:nvSpPr>
        <p:spPr>
          <a:xfrm>
            <a:off x="152400" y="2133600"/>
            <a:ext cx="43434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8 Rectángulo"/>
          <p:cNvSpPr/>
          <p:nvPr/>
        </p:nvSpPr>
        <p:spPr>
          <a:xfrm>
            <a:off x="152400" y="2209800"/>
            <a:ext cx="4648200" cy="1785104"/>
          </a:xfrm>
          <a:prstGeom prst="rect">
            <a:avLst/>
          </a:prstGeom>
        </p:spPr>
        <p:txBody>
          <a:bodyPr wrap="square">
            <a:spAutoFit/>
          </a:bodyPr>
          <a:lstStyle/>
          <a:p>
            <a:pPr lvl="0" indent="252413" fontAlgn="base">
              <a:spcBef>
                <a:spcPct val="0"/>
              </a:spcBef>
              <a:spcAft>
                <a:spcPct val="0"/>
              </a:spcAft>
            </a:pPr>
            <a:r>
              <a:rPr lang="es-ES" dirty="0" smtClean="0">
                <a:solidFill>
                  <a:srgbClr val="000000"/>
                </a:solidFill>
                <a:latin typeface="Arial" pitchFamily="34" charset="0"/>
                <a:ea typeface="Times New Roman" pitchFamily="18" charset="0"/>
                <a:cs typeface="Arial" pitchFamily="34" charset="0"/>
              </a:rPr>
              <a:t>                    </a:t>
            </a:r>
            <a:r>
              <a:rPr lang="es-ES" u="sng" dirty="0" smtClean="0">
                <a:solidFill>
                  <a:srgbClr val="000000"/>
                </a:solidFill>
                <a:latin typeface="Arial" pitchFamily="34" charset="0"/>
                <a:ea typeface="Times New Roman" pitchFamily="18" charset="0"/>
                <a:cs typeface="Arial" pitchFamily="34" charset="0"/>
              </a:rPr>
              <a:t>Ventajas</a:t>
            </a:r>
          </a:p>
          <a:p>
            <a:pPr lvl="0">
              <a:buFont typeface="Arial" pitchFamily="34" charset="0"/>
              <a:buChar char="•"/>
            </a:pPr>
            <a:r>
              <a:rPr lang="es-ES" sz="1400" dirty="0" smtClean="0">
                <a:latin typeface="Arial" pitchFamily="34" charset="0"/>
                <a:cs typeface="Arial" pitchFamily="34" charset="0"/>
              </a:rPr>
              <a:t>Maneja capacidades de carga bajas que van generalmente desde los 3 kg hasta los 200 kg.</a:t>
            </a:r>
            <a:endParaRPr lang="en-U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Tiene un bajo costo y son accesibles en el mercado.</a:t>
            </a:r>
          </a:p>
          <a:p>
            <a:pPr>
              <a:buFont typeface="Arial" pitchFamily="34" charset="0"/>
              <a:buChar char="•"/>
            </a:pPr>
            <a:r>
              <a:rPr lang="es-ES" sz="1400" dirty="0" smtClean="0">
                <a:latin typeface="Arial" pitchFamily="34" charset="0"/>
                <a:cs typeface="Arial" pitchFamily="34" charset="0"/>
              </a:rPr>
              <a:t>Buena resolución.</a:t>
            </a:r>
            <a:endParaRPr lang="en-US" sz="1400" dirty="0" smtClean="0">
              <a:latin typeface="Arial" pitchFamily="34" charset="0"/>
              <a:cs typeface="Arial" pitchFamily="34" charset="0"/>
            </a:endParaRPr>
          </a:p>
          <a:p>
            <a:pPr lvl="0">
              <a:buFont typeface="Arial" pitchFamily="34" charset="0"/>
              <a:buChar char="•"/>
            </a:pPr>
            <a:endParaRPr lang="en-US" dirty="0" smtClean="0"/>
          </a:p>
          <a:p>
            <a:pPr lvl="0" indent="252413" algn="ctr" fontAlgn="base">
              <a:spcBef>
                <a:spcPct val="0"/>
              </a:spcBef>
              <a:spcAft>
                <a:spcPct val="0"/>
              </a:spcAft>
            </a:pPr>
            <a:r>
              <a:rPr lang="es-ES" u="sng" dirty="0" smtClean="0">
                <a:solidFill>
                  <a:srgbClr val="000000"/>
                </a:solidFill>
                <a:latin typeface="Arial" pitchFamily="34" charset="0"/>
                <a:ea typeface="Times New Roman" pitchFamily="18" charset="0"/>
                <a:cs typeface="Arial" pitchFamily="34" charset="0"/>
              </a:rPr>
              <a:t> </a:t>
            </a:r>
            <a:endParaRPr lang="en-US" dirty="0" smtClean="0">
              <a:latin typeface="Arial" pitchFamily="34" charset="0"/>
              <a:cs typeface="Arial" pitchFamily="34" charset="0"/>
            </a:endParaRPr>
          </a:p>
        </p:txBody>
      </p:sp>
      <p:pic>
        <p:nvPicPr>
          <p:cNvPr id="10" name="9 Imagen"/>
          <p:cNvPicPr/>
          <p:nvPr/>
        </p:nvPicPr>
        <p:blipFill>
          <a:blip r:embed="rId3" cstate="print"/>
          <a:srcRect/>
          <a:stretch>
            <a:fillRect/>
          </a:stretch>
        </p:blipFill>
        <p:spPr bwMode="auto">
          <a:xfrm>
            <a:off x="2895600" y="3886200"/>
            <a:ext cx="3429000" cy="1524000"/>
          </a:xfrm>
          <a:prstGeom prst="rect">
            <a:avLst/>
          </a:prstGeom>
          <a:noFill/>
          <a:ln w="9525">
            <a:noFill/>
            <a:miter lim="800000"/>
            <a:headEnd/>
            <a:tailEnd/>
          </a:ln>
        </p:spPr>
      </p:pic>
    </p:spTree>
    <p:extLst>
      <p:ext uri="{BB962C8B-B14F-4D97-AF65-F5344CB8AC3E}">
        <p14:creationId xmlns="" xmlns:p14="http://schemas.microsoft.com/office/powerpoint/2010/main" val="3235075255"/>
      </p:ext>
    </p:extLst>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3252</TotalTime>
  <Words>3638</Words>
  <Application>Microsoft Office PowerPoint</Application>
  <PresentationFormat>Presentación en pantalla (4:3)</PresentationFormat>
  <Paragraphs>866</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HOME</dc:creator>
  <cp:lastModifiedBy>Paul</cp:lastModifiedBy>
  <cp:revision>111</cp:revision>
  <dcterms:created xsi:type="dcterms:W3CDTF">2015-03-02T21:24:32Z</dcterms:created>
  <dcterms:modified xsi:type="dcterms:W3CDTF">2015-03-12T03:43:11Z</dcterms:modified>
</cp:coreProperties>
</file>