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82" r:id="rId1"/>
  </p:sldMasterIdLst>
  <p:notesMasterIdLst>
    <p:notesMasterId r:id="rId32"/>
  </p:notesMasterIdLst>
  <p:sldIdLst>
    <p:sldId id="258" r:id="rId2"/>
    <p:sldId id="309" r:id="rId3"/>
    <p:sldId id="313" r:id="rId4"/>
    <p:sldId id="287" r:id="rId5"/>
    <p:sldId id="288" r:id="rId6"/>
    <p:sldId id="278" r:id="rId7"/>
    <p:sldId id="275" r:id="rId8"/>
    <p:sldId id="289" r:id="rId9"/>
    <p:sldId id="303" r:id="rId10"/>
    <p:sldId id="290" r:id="rId11"/>
    <p:sldId id="299" r:id="rId12"/>
    <p:sldId id="300" r:id="rId13"/>
    <p:sldId id="304" r:id="rId14"/>
    <p:sldId id="276" r:id="rId15"/>
    <p:sldId id="279" r:id="rId16"/>
    <p:sldId id="277" r:id="rId17"/>
    <p:sldId id="297" r:id="rId18"/>
    <p:sldId id="296" r:id="rId19"/>
    <p:sldId id="306" r:id="rId20"/>
    <p:sldId id="310" r:id="rId21"/>
    <p:sldId id="311" r:id="rId22"/>
    <p:sldId id="301" r:id="rId23"/>
    <p:sldId id="302" r:id="rId24"/>
    <p:sldId id="284" r:id="rId25"/>
    <p:sldId id="307" r:id="rId26"/>
    <p:sldId id="308" r:id="rId27"/>
    <p:sldId id="285" r:id="rId28"/>
    <p:sldId id="314" r:id="rId29"/>
    <p:sldId id="312" r:id="rId30"/>
    <p:sldId id="286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9900"/>
    <a:srgbClr val="F11BD8"/>
    <a:srgbClr val="0000CC"/>
    <a:srgbClr val="EB2A03"/>
    <a:srgbClr val="FF0066"/>
    <a:srgbClr val="D03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>
        <p:scale>
          <a:sx n="60" d="100"/>
          <a:sy n="60" d="100"/>
        </p:scale>
        <p:origin x="-1656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paldos%202013-06-03\Usuario\Documents\trabajos%20CADE\tesis%20lucia%20valencia%20cap.4to\TABULACION%20ENCUEST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paldos%202013-06-03\Usuario\Documents\trabajos%20CADE\tesis%20lucia%20valencia%20cap.4to\TABULACION%20ENCUES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EXPRESIÓN MUSICAL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'lista de cotejo'!$C$83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cat>
            <c:strRef>
              <c:f>'lista de cotejo'!$B$84:$B$88</c:f>
              <c:strCache>
                <c:ptCount val="5"/>
                <c:pt idx="0">
                  <c:v>IMITA SONIDOS DE ANIMALES O COSAS</c:v>
                </c:pt>
                <c:pt idx="1">
                  <c:v>CANTA PARA SUS COMPAÑEROS</c:v>
                </c:pt>
                <c:pt idx="2">
                  <c:v>DISCRIMINA SONIDOS Y CONTRASTES</c:v>
                </c:pt>
                <c:pt idx="3">
                  <c:v>IDENTIFICA DIFERENTES TIPOS DE MUSICA</c:v>
                </c:pt>
                <c:pt idx="4">
                  <c:v>INCREMENTA LA PARTICIPACIÓN MUSICAL EN EL AULA</c:v>
                </c:pt>
              </c:strCache>
            </c:strRef>
          </c:cat>
          <c:val>
            <c:numRef>
              <c:f>'lista de cotejo'!$C$84:$C$88</c:f>
              <c:numCache>
                <c:formatCode>General</c:formatCode>
                <c:ptCount val="5"/>
                <c:pt idx="0">
                  <c:v>33</c:v>
                </c:pt>
                <c:pt idx="1">
                  <c:v>9</c:v>
                </c:pt>
                <c:pt idx="2">
                  <c:v>15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'lista de cotejo'!$D$83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'lista de cotejo'!$B$84:$B$88</c:f>
              <c:strCache>
                <c:ptCount val="5"/>
                <c:pt idx="0">
                  <c:v>IMITA SONIDOS DE ANIMALES O COSAS</c:v>
                </c:pt>
                <c:pt idx="1">
                  <c:v>CANTA PARA SUS COMPAÑEROS</c:v>
                </c:pt>
                <c:pt idx="2">
                  <c:v>DISCRIMINA SONIDOS Y CONTRASTES</c:v>
                </c:pt>
                <c:pt idx="3">
                  <c:v>IDENTIFICA DIFERENTES TIPOS DE MUSICA</c:v>
                </c:pt>
                <c:pt idx="4">
                  <c:v>INCREMENTA LA PARTICIPACIÓN MUSICAL EN EL AULA</c:v>
                </c:pt>
              </c:strCache>
            </c:strRef>
          </c:cat>
          <c:val>
            <c:numRef>
              <c:f>'lista de cotejo'!$D$84:$D$88</c:f>
              <c:numCache>
                <c:formatCode>General</c:formatCode>
                <c:ptCount val="5"/>
                <c:pt idx="0">
                  <c:v>5</c:v>
                </c:pt>
                <c:pt idx="1">
                  <c:v>29</c:v>
                </c:pt>
                <c:pt idx="2">
                  <c:v>23</c:v>
                </c:pt>
                <c:pt idx="3">
                  <c:v>28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76672"/>
        <c:axId val="36878208"/>
      </c:barChart>
      <c:catAx>
        <c:axId val="36876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6878208"/>
        <c:crosses val="autoZero"/>
        <c:auto val="1"/>
        <c:lblAlgn val="ctr"/>
        <c:lblOffset val="100"/>
        <c:noMultiLvlLbl val="0"/>
      </c:catAx>
      <c:valAx>
        <c:axId val="3687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N° OBSERV.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6876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s-EC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CREATIVIDAD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375187519261903E-2"/>
          <c:y val="9.8489582373231785E-2"/>
          <c:w val="0.8534490844580167"/>
          <c:h val="0.39552907940797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'lista de cotejo'!$C$106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cat>
            <c:strRef>
              <c:f>'lista de cotejo'!$B$107:$B$112</c:f>
              <c:strCache>
                <c:ptCount val="6"/>
                <c:pt idx="0">
                  <c:v>ES INTUITIVO AL MOMENTO DE TOMAR DECISIONES EN UNA TAREA QUE ESTA REALIZANDO</c:v>
                </c:pt>
                <c:pt idx="1">
                  <c:v>SE SIENTE MOTIVADO AL MOMENTO DE REALIZAR LAS ACTIVIDADES DIARIAS PROPUESTAS</c:v>
                </c:pt>
                <c:pt idx="2">
                  <c:v>ES INGENIOSO O CREATIVO CUANDO REALIZA SUS TAREAS EN EL AULA DE CLASE</c:v>
                </c:pt>
                <c:pt idx="3">
                  <c:v>SE LLEVA BIEN CON OTROS NIÑOS, LE GUSTA COMPARTIR JUEGOS Y SUS PUNTOS DE VISTA </c:v>
                </c:pt>
                <c:pt idx="4">
                  <c:v>SE HACE ENTENDER AL MOMENTO DE EXPONER SUS IDEAS SOBRE LA REALIZACIÓN Y CULMINACIÓN DE ALGUNA TAREA.</c:v>
                </c:pt>
                <c:pt idx="5">
                  <c:v>CUANDO ALGO NO LE SALE BIEN, SE RECUPERA ANIMICAMENTE Y CONTINUA INTENTANDO RESOLVER EL PROBLEMA PLANTEADO</c:v>
                </c:pt>
              </c:strCache>
            </c:strRef>
          </c:cat>
          <c:val>
            <c:numRef>
              <c:f>'lista de cotejo'!$C$107:$C$112</c:f>
              <c:numCache>
                <c:formatCode>General</c:formatCode>
                <c:ptCount val="6"/>
                <c:pt idx="0">
                  <c:v>9</c:v>
                </c:pt>
                <c:pt idx="1">
                  <c:v>10</c:v>
                </c:pt>
                <c:pt idx="2">
                  <c:v>9</c:v>
                </c:pt>
                <c:pt idx="3">
                  <c:v>10</c:v>
                </c:pt>
                <c:pt idx="4">
                  <c:v>5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'lista de cotejo'!$D$106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'lista de cotejo'!$B$107:$B$112</c:f>
              <c:strCache>
                <c:ptCount val="6"/>
                <c:pt idx="0">
                  <c:v>ES INTUITIVO AL MOMENTO DE TOMAR DECISIONES EN UNA TAREA QUE ESTA REALIZANDO</c:v>
                </c:pt>
                <c:pt idx="1">
                  <c:v>SE SIENTE MOTIVADO AL MOMENTO DE REALIZAR LAS ACTIVIDADES DIARIAS PROPUESTAS</c:v>
                </c:pt>
                <c:pt idx="2">
                  <c:v>ES INGENIOSO O CREATIVO CUANDO REALIZA SUS TAREAS EN EL AULA DE CLASE</c:v>
                </c:pt>
                <c:pt idx="3">
                  <c:v>SE LLEVA BIEN CON OTROS NIÑOS, LE GUSTA COMPARTIR JUEGOS Y SUS PUNTOS DE VISTA </c:v>
                </c:pt>
                <c:pt idx="4">
                  <c:v>SE HACE ENTENDER AL MOMENTO DE EXPONER SUS IDEAS SOBRE LA REALIZACIÓN Y CULMINACIÓN DE ALGUNA TAREA.</c:v>
                </c:pt>
                <c:pt idx="5">
                  <c:v>CUANDO ALGO NO LE SALE BIEN, SE RECUPERA ANIMICAMENTE Y CONTINUA INTENTANDO RESOLVER EL PROBLEMA PLANTEADO</c:v>
                </c:pt>
              </c:strCache>
            </c:strRef>
          </c:cat>
          <c:val>
            <c:numRef>
              <c:f>'lista de cotejo'!$D$107:$D$112</c:f>
              <c:numCache>
                <c:formatCode>General</c:formatCode>
                <c:ptCount val="6"/>
                <c:pt idx="0">
                  <c:v>29</c:v>
                </c:pt>
                <c:pt idx="1">
                  <c:v>28</c:v>
                </c:pt>
                <c:pt idx="2">
                  <c:v>29</c:v>
                </c:pt>
                <c:pt idx="3">
                  <c:v>28</c:v>
                </c:pt>
                <c:pt idx="4">
                  <c:v>33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93376"/>
        <c:axId val="72323840"/>
      </c:barChart>
      <c:catAx>
        <c:axId val="72293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72323840"/>
        <c:crosses val="autoZero"/>
        <c:auto val="1"/>
        <c:lblAlgn val="ctr"/>
        <c:lblOffset val="100"/>
        <c:noMultiLvlLbl val="0"/>
      </c:catAx>
      <c:valAx>
        <c:axId val="72323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N° OBSERV.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2293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es-EC"/>
          </a:p>
        </c:txPr>
      </c:dTable>
    </c:plotArea>
    <c:plotVisOnly val="1"/>
    <c:dispBlanksAs val="gap"/>
    <c:showDLblsOverMax val="0"/>
  </c:chart>
  <c:txPr>
    <a:bodyPr/>
    <a:lstStyle/>
    <a:p>
      <a:pPr>
        <a:defRPr sz="500"/>
      </a:pPr>
      <a:endParaRPr lang="es-EC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17060-D3B3-4390-8E90-36585869595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8505680-4150-4F49-A9F0-2F3DBC441DC7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ES" b="1" dirty="0" smtClean="0">
              <a:solidFill>
                <a:srgbClr val="009900"/>
              </a:solidFill>
            </a:rPr>
            <a:t>GENERAL</a:t>
          </a:r>
          <a:endParaRPr lang="es-ES" b="1" dirty="0">
            <a:solidFill>
              <a:srgbClr val="009900"/>
            </a:solidFill>
          </a:endParaRPr>
        </a:p>
      </dgm:t>
    </dgm:pt>
    <dgm:pt modelId="{D78D1BF4-4C53-4784-A603-809E6541F575}" type="parTrans" cxnId="{72809184-D6CD-41AB-AA33-22014790809F}">
      <dgm:prSet/>
      <dgm:spPr/>
      <dgm:t>
        <a:bodyPr/>
        <a:lstStyle/>
        <a:p>
          <a:endParaRPr lang="es-ES"/>
        </a:p>
      </dgm:t>
    </dgm:pt>
    <dgm:pt modelId="{A2E77C22-B071-4942-A8B8-BE3E4E07D3EF}" type="sibTrans" cxnId="{72809184-D6CD-41AB-AA33-22014790809F}">
      <dgm:prSet/>
      <dgm:spPr/>
      <dgm:t>
        <a:bodyPr/>
        <a:lstStyle/>
        <a:p>
          <a:endParaRPr lang="es-ES"/>
        </a:p>
      </dgm:t>
    </dgm:pt>
    <dgm:pt modelId="{7F768286-3651-4F20-A9DD-E6EFC9C2EF4C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Describir técnicas y estrategias musicales que aplican las docentes  en la Unidad Educativa “Isabel Tobar  N° 1 de la ciudad de Quito 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39AD84A1-5DFB-4A84-A4CE-333C7FCF1CA7}" type="parTrans" cxnId="{E9FA0F0A-E5FF-4A9F-86CF-296C1D2BDBAA}">
      <dgm:prSet/>
      <dgm:spPr/>
      <dgm:t>
        <a:bodyPr/>
        <a:lstStyle/>
        <a:p>
          <a:endParaRPr lang="es-ES"/>
        </a:p>
      </dgm:t>
    </dgm:pt>
    <dgm:pt modelId="{60936A46-2F2B-4E88-87AD-31957396C995}" type="sibTrans" cxnId="{E9FA0F0A-E5FF-4A9F-86CF-296C1D2BDBAA}">
      <dgm:prSet/>
      <dgm:spPr/>
      <dgm:t>
        <a:bodyPr/>
        <a:lstStyle/>
        <a:p>
          <a:endParaRPr lang="es-ES"/>
        </a:p>
      </dgm:t>
    </dgm:pt>
    <dgm:pt modelId="{057C3960-7636-42D6-A62D-4B9627D48908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S" sz="1100" dirty="0" smtClean="0">
              <a:latin typeface="Arial" pitchFamily="34" charset="0"/>
              <a:cs typeface="Arial" pitchFamily="34" charset="0"/>
            </a:rPr>
            <a:t>Identificar las causas del bajo desarrollo creativo en los niños y niñas de 4 a 5 años  .</a:t>
          </a:r>
          <a:endParaRPr lang="es-ES" sz="1100" dirty="0">
            <a:latin typeface="Arial" pitchFamily="34" charset="0"/>
            <a:cs typeface="Arial" pitchFamily="34" charset="0"/>
          </a:endParaRPr>
        </a:p>
      </dgm:t>
    </dgm:pt>
    <dgm:pt modelId="{A2948B18-8109-423A-BE2D-6BCF274F4CE9}" type="parTrans" cxnId="{7680C39A-BF2A-4144-9832-4E6113D1C434}">
      <dgm:prSet/>
      <dgm:spPr/>
      <dgm:t>
        <a:bodyPr/>
        <a:lstStyle/>
        <a:p>
          <a:endParaRPr lang="es-ES"/>
        </a:p>
      </dgm:t>
    </dgm:pt>
    <dgm:pt modelId="{EF2DA1F3-D525-448D-AEA2-CDC268AAA56E}" type="sibTrans" cxnId="{7680C39A-BF2A-4144-9832-4E6113D1C434}">
      <dgm:prSet/>
      <dgm:spPr/>
      <dgm:t>
        <a:bodyPr/>
        <a:lstStyle/>
        <a:p>
          <a:endParaRPr lang="es-ES"/>
        </a:p>
      </dgm:t>
    </dgm:pt>
    <dgm:pt modelId="{649CFD33-650E-4573-8288-1694B0164B5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S" sz="1100" dirty="0" smtClean="0">
              <a:latin typeface="Arial" pitchFamily="34" charset="0"/>
              <a:cs typeface="Arial" pitchFamily="34" charset="0"/>
            </a:rPr>
            <a:t>Formular una propuesta con actividades y estrategias que permita potenciar la creatividad  en los niños de la Unidad Educativa “Isabel Tobar  N°1 “ por medio de la música </a:t>
          </a:r>
          <a:endParaRPr lang="es-ES" sz="1100" dirty="0">
            <a:latin typeface="Arial" pitchFamily="34" charset="0"/>
            <a:cs typeface="Arial" pitchFamily="34" charset="0"/>
          </a:endParaRPr>
        </a:p>
      </dgm:t>
    </dgm:pt>
    <dgm:pt modelId="{3825D327-BC0C-453B-942A-2EA418A4C859}" type="parTrans" cxnId="{C16ACF05-7C53-400D-9FC7-F8FA99813A00}">
      <dgm:prSet/>
      <dgm:spPr/>
      <dgm:t>
        <a:bodyPr/>
        <a:lstStyle/>
        <a:p>
          <a:endParaRPr lang="es-ES"/>
        </a:p>
      </dgm:t>
    </dgm:pt>
    <dgm:pt modelId="{EB7F1E5C-67D4-409B-9F2E-4CFADB11ABE5}" type="sibTrans" cxnId="{C16ACF05-7C53-400D-9FC7-F8FA99813A00}">
      <dgm:prSet/>
      <dgm:spPr/>
      <dgm:t>
        <a:bodyPr/>
        <a:lstStyle/>
        <a:p>
          <a:endParaRPr lang="es-ES"/>
        </a:p>
      </dgm:t>
    </dgm:pt>
    <dgm:pt modelId="{D4651E26-9883-45BC-878E-1B3F6CA9766F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ES" b="1" dirty="0" smtClean="0">
              <a:solidFill>
                <a:srgbClr val="009900"/>
              </a:solidFill>
            </a:rPr>
            <a:t>ESPECÍFICO</a:t>
          </a:r>
          <a:endParaRPr lang="es-ES" b="1" dirty="0">
            <a:solidFill>
              <a:srgbClr val="009900"/>
            </a:solidFill>
          </a:endParaRPr>
        </a:p>
      </dgm:t>
    </dgm:pt>
    <dgm:pt modelId="{1C3FAF09-7007-4681-9E75-13B243F585FC}" type="sibTrans" cxnId="{017FDC41-81AE-4F69-B6F9-AA4B1B53DB9A}">
      <dgm:prSet/>
      <dgm:spPr/>
      <dgm:t>
        <a:bodyPr/>
        <a:lstStyle/>
        <a:p>
          <a:endParaRPr lang="es-ES"/>
        </a:p>
      </dgm:t>
    </dgm:pt>
    <dgm:pt modelId="{0221C29C-4D58-46C8-8A9F-797380866027}" type="parTrans" cxnId="{017FDC41-81AE-4F69-B6F9-AA4B1B53DB9A}">
      <dgm:prSet/>
      <dgm:spPr/>
      <dgm:t>
        <a:bodyPr/>
        <a:lstStyle/>
        <a:p>
          <a:endParaRPr lang="es-ES"/>
        </a:p>
      </dgm:t>
    </dgm:pt>
    <dgm:pt modelId="{9BE9861F-E617-4F50-B525-705C5B280F0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800" b="1" dirty="0" smtClean="0">
              <a:solidFill>
                <a:schemeClr val="tx1"/>
              </a:solidFill>
            </a:rPr>
            <a:t>OBJETVOS</a:t>
          </a:r>
          <a:endParaRPr lang="es-ES" sz="2800" b="1" dirty="0">
            <a:solidFill>
              <a:schemeClr val="tx1"/>
            </a:solidFill>
          </a:endParaRPr>
        </a:p>
      </dgm:t>
    </dgm:pt>
    <dgm:pt modelId="{EF4C7DE9-7B33-4E98-9A46-E3BD2A8E6C92}" type="sibTrans" cxnId="{FF6EA1D4-20A2-42EA-BE97-DFC048945681}">
      <dgm:prSet/>
      <dgm:spPr/>
      <dgm:t>
        <a:bodyPr/>
        <a:lstStyle/>
        <a:p>
          <a:endParaRPr lang="es-ES"/>
        </a:p>
      </dgm:t>
    </dgm:pt>
    <dgm:pt modelId="{C9493655-0B56-465A-BC06-7A74E5C95419}" type="parTrans" cxnId="{FF6EA1D4-20A2-42EA-BE97-DFC048945681}">
      <dgm:prSet/>
      <dgm:spPr/>
      <dgm:t>
        <a:bodyPr/>
        <a:lstStyle/>
        <a:p>
          <a:endParaRPr lang="es-ES"/>
        </a:p>
      </dgm:t>
    </dgm:pt>
    <dgm:pt modelId="{84BD8EFE-DFD5-45D2-9D50-24096C4D63C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200" dirty="0" smtClean="0">
              <a:latin typeface="Arial" pitchFamily="34" charset="0"/>
              <a:cs typeface="Arial" pitchFamily="34" charset="0"/>
            </a:rPr>
            <a:t>Analizar la expresión musical y su incidencia en el desarrollo de la creatividad de los niños y niñas de 4 a 5 años de la unidad educativa “Isabel Tobar N°1 “ de la ciudad de Quito en el periodo 2012- 2014.</a:t>
          </a:r>
          <a:r>
            <a:rPr lang="es-ES" sz="800" dirty="0" smtClean="0"/>
            <a:t> </a:t>
          </a:r>
          <a:endParaRPr lang="es-ES" sz="800" dirty="0"/>
        </a:p>
      </dgm:t>
    </dgm:pt>
    <dgm:pt modelId="{DC5E060A-E0CC-48CC-B9B4-21145EFBEA72}" type="sibTrans" cxnId="{FC50C66B-7CC4-4D36-8B51-0BD55D05C9DA}">
      <dgm:prSet/>
      <dgm:spPr/>
      <dgm:t>
        <a:bodyPr/>
        <a:lstStyle/>
        <a:p>
          <a:endParaRPr lang="es-ES"/>
        </a:p>
      </dgm:t>
    </dgm:pt>
    <dgm:pt modelId="{A398AE77-180A-4559-9077-092FA519D773}" type="parTrans" cxnId="{FC50C66B-7CC4-4D36-8B51-0BD55D05C9DA}">
      <dgm:prSet/>
      <dgm:spPr/>
      <dgm:t>
        <a:bodyPr/>
        <a:lstStyle/>
        <a:p>
          <a:endParaRPr lang="es-ES"/>
        </a:p>
      </dgm:t>
    </dgm:pt>
    <dgm:pt modelId="{29F1C53A-3E55-4676-8256-F1F062C54EAE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S" sz="1100" dirty="0" smtClean="0">
              <a:latin typeface="Arial" pitchFamily="34" charset="0"/>
              <a:cs typeface="Arial" pitchFamily="34" charset="0"/>
            </a:rPr>
            <a:t>Definir la didáctica musical que aplica la Unidad Educativa “Isabel Tobar N°1 de la ciudad de Quito </a:t>
          </a:r>
          <a:r>
            <a:rPr lang="es-ES" sz="700" dirty="0" smtClean="0"/>
            <a:t>.</a:t>
          </a:r>
          <a:endParaRPr lang="es-ES" sz="700" dirty="0"/>
        </a:p>
      </dgm:t>
    </dgm:pt>
    <dgm:pt modelId="{26F01430-0323-4439-84DA-2761B32B2F62}" type="parTrans" cxnId="{47CE1FCF-1BF8-465A-8C24-AFB7ECDFD792}">
      <dgm:prSet/>
      <dgm:spPr/>
      <dgm:t>
        <a:bodyPr/>
        <a:lstStyle/>
        <a:p>
          <a:endParaRPr lang="es-ES"/>
        </a:p>
      </dgm:t>
    </dgm:pt>
    <dgm:pt modelId="{78E18ACF-2719-4D0D-B2C0-A1F2CF17BBFE}" type="sibTrans" cxnId="{47CE1FCF-1BF8-465A-8C24-AFB7ECDFD792}">
      <dgm:prSet/>
      <dgm:spPr/>
      <dgm:t>
        <a:bodyPr/>
        <a:lstStyle/>
        <a:p>
          <a:endParaRPr lang="es-ES"/>
        </a:p>
      </dgm:t>
    </dgm:pt>
    <dgm:pt modelId="{0E21DC90-5AB5-489B-B6C1-F6DAB47BAF47}" type="pres">
      <dgm:prSet presAssocID="{FD017060-D3B3-4390-8E90-3658586959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7A4F97A-199D-44BE-BECF-7E629DAD6590}" type="pres">
      <dgm:prSet presAssocID="{58505680-4150-4F49-A9F0-2F3DBC441DC7}" presName="root" presStyleCnt="0"/>
      <dgm:spPr/>
    </dgm:pt>
    <dgm:pt modelId="{3DDA6F57-4581-4B7A-8168-3B82C1898C76}" type="pres">
      <dgm:prSet presAssocID="{58505680-4150-4F49-A9F0-2F3DBC441DC7}" presName="rootComposite" presStyleCnt="0"/>
      <dgm:spPr/>
    </dgm:pt>
    <dgm:pt modelId="{6D0C5D25-AE5A-48F0-B7DD-FE88CC6C21B1}" type="pres">
      <dgm:prSet presAssocID="{58505680-4150-4F49-A9F0-2F3DBC441DC7}" presName="rootText" presStyleLbl="node1" presStyleIdx="0" presStyleCnt="3" custScaleX="84706" custScaleY="92736" custLinFactNeighborX="25794" custLinFactNeighborY="360"/>
      <dgm:spPr/>
      <dgm:t>
        <a:bodyPr/>
        <a:lstStyle/>
        <a:p>
          <a:endParaRPr lang="es-ES"/>
        </a:p>
      </dgm:t>
    </dgm:pt>
    <dgm:pt modelId="{61EC024D-3340-4A38-A316-B78E3AD44B5A}" type="pres">
      <dgm:prSet presAssocID="{58505680-4150-4F49-A9F0-2F3DBC441DC7}" presName="rootConnector" presStyleLbl="node1" presStyleIdx="0" presStyleCnt="3"/>
      <dgm:spPr/>
      <dgm:t>
        <a:bodyPr/>
        <a:lstStyle/>
        <a:p>
          <a:endParaRPr lang="es-ES"/>
        </a:p>
      </dgm:t>
    </dgm:pt>
    <dgm:pt modelId="{6FE5FBCC-3A38-4D81-AEF8-3E9F2F68C579}" type="pres">
      <dgm:prSet presAssocID="{58505680-4150-4F49-A9F0-2F3DBC441DC7}" presName="childShape" presStyleCnt="0"/>
      <dgm:spPr/>
    </dgm:pt>
    <dgm:pt modelId="{26C5E908-56FD-4258-8594-DAD9CD7C90D9}" type="pres">
      <dgm:prSet presAssocID="{A398AE77-180A-4559-9077-092FA519D773}" presName="Name13" presStyleLbl="parChTrans1D2" presStyleIdx="0" presStyleCnt="5"/>
      <dgm:spPr/>
      <dgm:t>
        <a:bodyPr/>
        <a:lstStyle/>
        <a:p>
          <a:endParaRPr lang="es-ES"/>
        </a:p>
      </dgm:t>
    </dgm:pt>
    <dgm:pt modelId="{15AD62C1-6B32-44F5-8E71-9722F8DEE655}" type="pres">
      <dgm:prSet presAssocID="{84BD8EFE-DFD5-45D2-9D50-24096C4D63CD}" presName="childText" presStyleLbl="bgAcc1" presStyleIdx="0" presStyleCnt="5" custScaleX="135825" custScaleY="203772" custLinFactNeighborX="30978" custLinFactNeighborY="404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55640B-FD0C-418F-986A-F591C787FF8A}" type="pres">
      <dgm:prSet presAssocID="{9BE9861F-E617-4F50-B525-705C5B280F0A}" presName="root" presStyleCnt="0"/>
      <dgm:spPr/>
    </dgm:pt>
    <dgm:pt modelId="{FD62EE52-68E3-4450-8E25-41D40828E997}" type="pres">
      <dgm:prSet presAssocID="{9BE9861F-E617-4F50-B525-705C5B280F0A}" presName="rootComposite" presStyleCnt="0"/>
      <dgm:spPr/>
    </dgm:pt>
    <dgm:pt modelId="{54D05101-BA8F-468A-9B4A-21A17E9B1797}" type="pres">
      <dgm:prSet presAssocID="{9BE9861F-E617-4F50-B525-705C5B280F0A}" presName="rootText" presStyleLbl="node1" presStyleIdx="1" presStyleCnt="3" custScaleX="105382" custScaleY="128225" custLinFactNeighborX="-12526" custLinFactNeighborY="-79754"/>
      <dgm:spPr/>
      <dgm:t>
        <a:bodyPr/>
        <a:lstStyle/>
        <a:p>
          <a:endParaRPr lang="es-ES"/>
        </a:p>
      </dgm:t>
    </dgm:pt>
    <dgm:pt modelId="{AF4AA3BB-360F-4CAF-B5FA-19FECA18D4A3}" type="pres">
      <dgm:prSet presAssocID="{9BE9861F-E617-4F50-B525-705C5B280F0A}" presName="rootConnector" presStyleLbl="node1" presStyleIdx="1" presStyleCnt="3"/>
      <dgm:spPr/>
      <dgm:t>
        <a:bodyPr/>
        <a:lstStyle/>
        <a:p>
          <a:endParaRPr lang="es-ES"/>
        </a:p>
      </dgm:t>
    </dgm:pt>
    <dgm:pt modelId="{B8D5FD5A-F80B-460E-BF1E-08A24512651B}" type="pres">
      <dgm:prSet presAssocID="{9BE9861F-E617-4F50-B525-705C5B280F0A}" presName="childShape" presStyleCnt="0"/>
      <dgm:spPr/>
    </dgm:pt>
    <dgm:pt modelId="{4EE911E3-C7F1-4B02-B954-E6D8B688C1AC}" type="pres">
      <dgm:prSet presAssocID="{D4651E26-9883-45BC-878E-1B3F6CA9766F}" presName="root" presStyleCnt="0"/>
      <dgm:spPr/>
    </dgm:pt>
    <dgm:pt modelId="{9C6673D8-2C6D-4EA4-841F-370E204305D5}" type="pres">
      <dgm:prSet presAssocID="{D4651E26-9883-45BC-878E-1B3F6CA9766F}" presName="rootComposite" presStyleCnt="0"/>
      <dgm:spPr/>
    </dgm:pt>
    <dgm:pt modelId="{CE79E911-A9F6-4805-BB96-D22DDB115F72}" type="pres">
      <dgm:prSet presAssocID="{D4651E26-9883-45BC-878E-1B3F6CA9766F}" presName="rootText" presStyleLbl="node1" presStyleIdx="2" presStyleCnt="3" custScaleX="93920" custScaleY="95969" custLinFactNeighborX="-13060" custLinFactNeighborY="-9325"/>
      <dgm:spPr/>
      <dgm:t>
        <a:bodyPr/>
        <a:lstStyle/>
        <a:p>
          <a:endParaRPr lang="es-ES"/>
        </a:p>
      </dgm:t>
    </dgm:pt>
    <dgm:pt modelId="{459A33A9-2C93-4237-ADDD-2A0EBCC45CC3}" type="pres">
      <dgm:prSet presAssocID="{D4651E26-9883-45BC-878E-1B3F6CA9766F}" presName="rootConnector" presStyleLbl="node1" presStyleIdx="2" presStyleCnt="3"/>
      <dgm:spPr/>
      <dgm:t>
        <a:bodyPr/>
        <a:lstStyle/>
        <a:p>
          <a:endParaRPr lang="es-ES"/>
        </a:p>
      </dgm:t>
    </dgm:pt>
    <dgm:pt modelId="{3E14947D-E6A6-465A-B4B5-8AC4355ADCAA}" type="pres">
      <dgm:prSet presAssocID="{D4651E26-9883-45BC-878E-1B3F6CA9766F}" presName="childShape" presStyleCnt="0"/>
      <dgm:spPr/>
    </dgm:pt>
    <dgm:pt modelId="{EE3A7DA6-D8E8-4BFA-82DB-7B30652A0792}" type="pres">
      <dgm:prSet presAssocID="{39AD84A1-5DFB-4A84-A4CE-333C7FCF1CA7}" presName="Name13" presStyleLbl="parChTrans1D2" presStyleIdx="1" presStyleCnt="5"/>
      <dgm:spPr/>
      <dgm:t>
        <a:bodyPr/>
        <a:lstStyle/>
        <a:p>
          <a:endParaRPr lang="es-ES"/>
        </a:p>
      </dgm:t>
    </dgm:pt>
    <dgm:pt modelId="{6760CE12-3945-4A77-96AC-D4A1E0B9C491}" type="pres">
      <dgm:prSet presAssocID="{7F768286-3651-4F20-A9DD-E6EFC9C2EF4C}" presName="childText" presStyleLbl="bgAcc1" presStyleIdx="1" presStyleCnt="5" custScaleX="176943" custScaleY="956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7671D6-20A8-403B-9B31-74BFF9D0D439}" type="pres">
      <dgm:prSet presAssocID="{26F01430-0323-4439-84DA-2761B32B2F62}" presName="Name13" presStyleLbl="parChTrans1D2" presStyleIdx="2" presStyleCnt="5"/>
      <dgm:spPr/>
      <dgm:t>
        <a:bodyPr/>
        <a:lstStyle/>
        <a:p>
          <a:endParaRPr lang="es-ES"/>
        </a:p>
      </dgm:t>
    </dgm:pt>
    <dgm:pt modelId="{4E4F0496-86E3-4234-A082-748C6D38CCCD}" type="pres">
      <dgm:prSet presAssocID="{29F1C53A-3E55-4676-8256-F1F062C54EAE}" presName="childText" presStyleLbl="bgAcc1" presStyleIdx="2" presStyleCnt="5" custScaleX="173595" custScaleY="649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C4159B-995D-409B-80DB-1D5AA84BBD6D}" type="pres">
      <dgm:prSet presAssocID="{A2948B18-8109-423A-BE2D-6BCF274F4CE9}" presName="Name13" presStyleLbl="parChTrans1D2" presStyleIdx="3" presStyleCnt="5"/>
      <dgm:spPr/>
      <dgm:t>
        <a:bodyPr/>
        <a:lstStyle/>
        <a:p>
          <a:endParaRPr lang="es-ES"/>
        </a:p>
      </dgm:t>
    </dgm:pt>
    <dgm:pt modelId="{89D4B365-8CCA-4336-A132-5CD75D7420AF}" type="pres">
      <dgm:prSet presAssocID="{057C3960-7636-42D6-A62D-4B9627D48908}" presName="childText" presStyleLbl="bgAcc1" presStyleIdx="3" presStyleCnt="5" custScaleX="172392" custScaleY="662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91BC78-939B-44BB-8633-EE02C911381A}" type="pres">
      <dgm:prSet presAssocID="{3825D327-BC0C-453B-942A-2EA418A4C859}" presName="Name13" presStyleLbl="parChTrans1D2" presStyleIdx="4" presStyleCnt="5"/>
      <dgm:spPr/>
      <dgm:t>
        <a:bodyPr/>
        <a:lstStyle/>
        <a:p>
          <a:endParaRPr lang="es-ES"/>
        </a:p>
      </dgm:t>
    </dgm:pt>
    <dgm:pt modelId="{DDB90A7B-4886-4C3B-BB96-10EEE2118226}" type="pres">
      <dgm:prSet presAssocID="{649CFD33-650E-4573-8288-1694B0164B5D}" presName="childText" presStyleLbl="bgAcc1" presStyleIdx="4" presStyleCnt="5" custScaleX="167837" custScaleY="900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16ACF05-7C53-400D-9FC7-F8FA99813A00}" srcId="{D4651E26-9883-45BC-878E-1B3F6CA9766F}" destId="{649CFD33-650E-4573-8288-1694B0164B5D}" srcOrd="3" destOrd="0" parTransId="{3825D327-BC0C-453B-942A-2EA418A4C859}" sibTransId="{EB7F1E5C-67D4-409B-9F2E-4CFADB11ABE5}"/>
    <dgm:cxn modelId="{46512030-0B6E-4D4D-BE81-8954880DBDFE}" type="presOf" srcId="{D4651E26-9883-45BC-878E-1B3F6CA9766F}" destId="{459A33A9-2C93-4237-ADDD-2A0EBCC45CC3}" srcOrd="1" destOrd="0" presId="urn:microsoft.com/office/officeart/2005/8/layout/hierarchy3"/>
    <dgm:cxn modelId="{B96F4B2E-6C98-4DB5-A95F-6CC275E8C460}" type="presOf" srcId="{26F01430-0323-4439-84DA-2761B32B2F62}" destId="{3A7671D6-20A8-403B-9B31-74BFF9D0D439}" srcOrd="0" destOrd="0" presId="urn:microsoft.com/office/officeart/2005/8/layout/hierarchy3"/>
    <dgm:cxn modelId="{CC3B7579-AFAD-4C34-B368-514CB3C101E0}" type="presOf" srcId="{39AD84A1-5DFB-4A84-A4CE-333C7FCF1CA7}" destId="{EE3A7DA6-D8E8-4BFA-82DB-7B30652A0792}" srcOrd="0" destOrd="0" presId="urn:microsoft.com/office/officeart/2005/8/layout/hierarchy3"/>
    <dgm:cxn modelId="{F6589CA5-4812-42AE-8426-D24D2CC2AF6B}" type="presOf" srcId="{84BD8EFE-DFD5-45D2-9D50-24096C4D63CD}" destId="{15AD62C1-6B32-44F5-8E71-9722F8DEE655}" srcOrd="0" destOrd="0" presId="urn:microsoft.com/office/officeart/2005/8/layout/hierarchy3"/>
    <dgm:cxn modelId="{A6DCC2CD-072F-4283-9A85-8E28AE1D25B2}" type="presOf" srcId="{3825D327-BC0C-453B-942A-2EA418A4C859}" destId="{9C91BC78-939B-44BB-8633-EE02C911381A}" srcOrd="0" destOrd="0" presId="urn:microsoft.com/office/officeart/2005/8/layout/hierarchy3"/>
    <dgm:cxn modelId="{72809184-D6CD-41AB-AA33-22014790809F}" srcId="{FD017060-D3B3-4390-8E90-36585869595E}" destId="{58505680-4150-4F49-A9F0-2F3DBC441DC7}" srcOrd="0" destOrd="0" parTransId="{D78D1BF4-4C53-4784-A603-809E6541F575}" sibTransId="{A2E77C22-B071-4942-A8B8-BE3E4E07D3EF}"/>
    <dgm:cxn modelId="{4392AF99-44F2-4FFB-8ED9-F38AC92E5FE9}" type="presOf" srcId="{29F1C53A-3E55-4676-8256-F1F062C54EAE}" destId="{4E4F0496-86E3-4234-A082-748C6D38CCCD}" srcOrd="0" destOrd="0" presId="urn:microsoft.com/office/officeart/2005/8/layout/hierarchy3"/>
    <dgm:cxn modelId="{1AAD0C29-73B1-46E9-923B-53CB8E558B1D}" type="presOf" srcId="{7F768286-3651-4F20-A9DD-E6EFC9C2EF4C}" destId="{6760CE12-3945-4A77-96AC-D4A1E0B9C491}" srcOrd="0" destOrd="0" presId="urn:microsoft.com/office/officeart/2005/8/layout/hierarchy3"/>
    <dgm:cxn modelId="{514AEB03-2FD3-48B6-91E6-5CD824365F6B}" type="presOf" srcId="{A398AE77-180A-4559-9077-092FA519D773}" destId="{26C5E908-56FD-4258-8594-DAD9CD7C90D9}" srcOrd="0" destOrd="0" presId="urn:microsoft.com/office/officeart/2005/8/layout/hierarchy3"/>
    <dgm:cxn modelId="{D2A2601A-C839-42C7-A659-2DA804C4701F}" type="presOf" srcId="{649CFD33-650E-4573-8288-1694B0164B5D}" destId="{DDB90A7B-4886-4C3B-BB96-10EEE2118226}" srcOrd="0" destOrd="0" presId="urn:microsoft.com/office/officeart/2005/8/layout/hierarchy3"/>
    <dgm:cxn modelId="{6F575071-2771-4780-A793-9C67D85F536A}" type="presOf" srcId="{9BE9861F-E617-4F50-B525-705C5B280F0A}" destId="{AF4AA3BB-360F-4CAF-B5FA-19FECA18D4A3}" srcOrd="1" destOrd="0" presId="urn:microsoft.com/office/officeart/2005/8/layout/hierarchy3"/>
    <dgm:cxn modelId="{D96640CC-72E1-462D-94F3-B537E574F581}" type="presOf" srcId="{D4651E26-9883-45BC-878E-1B3F6CA9766F}" destId="{CE79E911-A9F6-4805-BB96-D22DDB115F72}" srcOrd="0" destOrd="0" presId="urn:microsoft.com/office/officeart/2005/8/layout/hierarchy3"/>
    <dgm:cxn modelId="{7D486A16-FCA1-4D62-8201-ECD992B0B850}" type="presOf" srcId="{58505680-4150-4F49-A9F0-2F3DBC441DC7}" destId="{6D0C5D25-AE5A-48F0-B7DD-FE88CC6C21B1}" srcOrd="0" destOrd="0" presId="urn:microsoft.com/office/officeart/2005/8/layout/hierarchy3"/>
    <dgm:cxn modelId="{25A3D071-6D67-4130-969C-5BE093FBDE61}" type="presOf" srcId="{057C3960-7636-42D6-A62D-4B9627D48908}" destId="{89D4B365-8CCA-4336-A132-5CD75D7420AF}" srcOrd="0" destOrd="0" presId="urn:microsoft.com/office/officeart/2005/8/layout/hierarchy3"/>
    <dgm:cxn modelId="{C1AAFE51-E657-43FC-AE99-52F76FA95159}" type="presOf" srcId="{58505680-4150-4F49-A9F0-2F3DBC441DC7}" destId="{61EC024D-3340-4A38-A316-B78E3AD44B5A}" srcOrd="1" destOrd="0" presId="urn:microsoft.com/office/officeart/2005/8/layout/hierarchy3"/>
    <dgm:cxn modelId="{47CE1FCF-1BF8-465A-8C24-AFB7ECDFD792}" srcId="{D4651E26-9883-45BC-878E-1B3F6CA9766F}" destId="{29F1C53A-3E55-4676-8256-F1F062C54EAE}" srcOrd="1" destOrd="0" parTransId="{26F01430-0323-4439-84DA-2761B32B2F62}" sibTransId="{78E18ACF-2719-4D0D-B2C0-A1F2CF17BBFE}"/>
    <dgm:cxn modelId="{7680C39A-BF2A-4144-9832-4E6113D1C434}" srcId="{D4651E26-9883-45BC-878E-1B3F6CA9766F}" destId="{057C3960-7636-42D6-A62D-4B9627D48908}" srcOrd="2" destOrd="0" parTransId="{A2948B18-8109-423A-BE2D-6BCF274F4CE9}" sibTransId="{EF2DA1F3-D525-448D-AEA2-CDC268AAA56E}"/>
    <dgm:cxn modelId="{E9FA0F0A-E5FF-4A9F-86CF-296C1D2BDBAA}" srcId="{D4651E26-9883-45BC-878E-1B3F6CA9766F}" destId="{7F768286-3651-4F20-A9DD-E6EFC9C2EF4C}" srcOrd="0" destOrd="0" parTransId="{39AD84A1-5DFB-4A84-A4CE-333C7FCF1CA7}" sibTransId="{60936A46-2F2B-4E88-87AD-31957396C995}"/>
    <dgm:cxn modelId="{FF6EA1D4-20A2-42EA-BE97-DFC048945681}" srcId="{FD017060-D3B3-4390-8E90-36585869595E}" destId="{9BE9861F-E617-4F50-B525-705C5B280F0A}" srcOrd="1" destOrd="0" parTransId="{C9493655-0B56-465A-BC06-7A74E5C95419}" sibTransId="{EF4C7DE9-7B33-4E98-9A46-E3BD2A8E6C92}"/>
    <dgm:cxn modelId="{2369B4EC-514D-4AA0-9D1D-77C4824F33F3}" type="presOf" srcId="{9BE9861F-E617-4F50-B525-705C5B280F0A}" destId="{54D05101-BA8F-468A-9B4A-21A17E9B1797}" srcOrd="0" destOrd="0" presId="urn:microsoft.com/office/officeart/2005/8/layout/hierarchy3"/>
    <dgm:cxn modelId="{FC50C66B-7CC4-4D36-8B51-0BD55D05C9DA}" srcId="{58505680-4150-4F49-A9F0-2F3DBC441DC7}" destId="{84BD8EFE-DFD5-45D2-9D50-24096C4D63CD}" srcOrd="0" destOrd="0" parTransId="{A398AE77-180A-4559-9077-092FA519D773}" sibTransId="{DC5E060A-E0CC-48CC-B9B4-21145EFBEA72}"/>
    <dgm:cxn modelId="{017FDC41-81AE-4F69-B6F9-AA4B1B53DB9A}" srcId="{FD017060-D3B3-4390-8E90-36585869595E}" destId="{D4651E26-9883-45BC-878E-1B3F6CA9766F}" srcOrd="2" destOrd="0" parTransId="{0221C29C-4D58-46C8-8A9F-797380866027}" sibTransId="{1C3FAF09-7007-4681-9E75-13B243F585FC}"/>
    <dgm:cxn modelId="{D21A1AF6-A411-4BFF-9858-20DE1FAA7F2B}" type="presOf" srcId="{A2948B18-8109-423A-BE2D-6BCF274F4CE9}" destId="{F9C4159B-995D-409B-80DB-1D5AA84BBD6D}" srcOrd="0" destOrd="0" presId="urn:microsoft.com/office/officeart/2005/8/layout/hierarchy3"/>
    <dgm:cxn modelId="{91FDAC5D-635D-47F8-9434-91302A9BE0DB}" type="presOf" srcId="{FD017060-D3B3-4390-8E90-36585869595E}" destId="{0E21DC90-5AB5-489B-B6C1-F6DAB47BAF47}" srcOrd="0" destOrd="0" presId="urn:microsoft.com/office/officeart/2005/8/layout/hierarchy3"/>
    <dgm:cxn modelId="{611B079C-2FF2-4D9F-92DA-0A365850585C}" type="presParOf" srcId="{0E21DC90-5AB5-489B-B6C1-F6DAB47BAF47}" destId="{87A4F97A-199D-44BE-BECF-7E629DAD6590}" srcOrd="0" destOrd="0" presId="urn:microsoft.com/office/officeart/2005/8/layout/hierarchy3"/>
    <dgm:cxn modelId="{6BCDDC0D-BECC-43CD-A10F-108697BA38C5}" type="presParOf" srcId="{87A4F97A-199D-44BE-BECF-7E629DAD6590}" destId="{3DDA6F57-4581-4B7A-8168-3B82C1898C76}" srcOrd="0" destOrd="0" presId="urn:microsoft.com/office/officeart/2005/8/layout/hierarchy3"/>
    <dgm:cxn modelId="{35D8E775-E9D6-44ED-B13B-832A459843EF}" type="presParOf" srcId="{3DDA6F57-4581-4B7A-8168-3B82C1898C76}" destId="{6D0C5D25-AE5A-48F0-B7DD-FE88CC6C21B1}" srcOrd="0" destOrd="0" presId="urn:microsoft.com/office/officeart/2005/8/layout/hierarchy3"/>
    <dgm:cxn modelId="{D31F5C46-122C-48C4-BC3F-286D500756E8}" type="presParOf" srcId="{3DDA6F57-4581-4B7A-8168-3B82C1898C76}" destId="{61EC024D-3340-4A38-A316-B78E3AD44B5A}" srcOrd="1" destOrd="0" presId="urn:microsoft.com/office/officeart/2005/8/layout/hierarchy3"/>
    <dgm:cxn modelId="{FDAEB3BB-D871-48F4-A226-51F8EB429C67}" type="presParOf" srcId="{87A4F97A-199D-44BE-BECF-7E629DAD6590}" destId="{6FE5FBCC-3A38-4D81-AEF8-3E9F2F68C579}" srcOrd="1" destOrd="0" presId="urn:microsoft.com/office/officeart/2005/8/layout/hierarchy3"/>
    <dgm:cxn modelId="{D1B7C4C6-6836-487E-98C0-40E7E14C6180}" type="presParOf" srcId="{6FE5FBCC-3A38-4D81-AEF8-3E9F2F68C579}" destId="{26C5E908-56FD-4258-8594-DAD9CD7C90D9}" srcOrd="0" destOrd="0" presId="urn:microsoft.com/office/officeart/2005/8/layout/hierarchy3"/>
    <dgm:cxn modelId="{C3FCD190-A2BE-4FF2-BBD4-16C5C5443327}" type="presParOf" srcId="{6FE5FBCC-3A38-4D81-AEF8-3E9F2F68C579}" destId="{15AD62C1-6B32-44F5-8E71-9722F8DEE655}" srcOrd="1" destOrd="0" presId="urn:microsoft.com/office/officeart/2005/8/layout/hierarchy3"/>
    <dgm:cxn modelId="{14C39E6A-6078-4F93-BC7D-96DBB1489672}" type="presParOf" srcId="{0E21DC90-5AB5-489B-B6C1-F6DAB47BAF47}" destId="{3C55640B-FD0C-418F-986A-F591C787FF8A}" srcOrd="1" destOrd="0" presId="urn:microsoft.com/office/officeart/2005/8/layout/hierarchy3"/>
    <dgm:cxn modelId="{2B3496D5-A76D-48E0-B56D-81D216C7B672}" type="presParOf" srcId="{3C55640B-FD0C-418F-986A-F591C787FF8A}" destId="{FD62EE52-68E3-4450-8E25-41D40828E997}" srcOrd="0" destOrd="0" presId="urn:microsoft.com/office/officeart/2005/8/layout/hierarchy3"/>
    <dgm:cxn modelId="{2023C903-2235-412B-B933-33CA37259849}" type="presParOf" srcId="{FD62EE52-68E3-4450-8E25-41D40828E997}" destId="{54D05101-BA8F-468A-9B4A-21A17E9B1797}" srcOrd="0" destOrd="0" presId="urn:microsoft.com/office/officeart/2005/8/layout/hierarchy3"/>
    <dgm:cxn modelId="{C85F2892-34B6-4C22-BC44-80C5A51507A9}" type="presParOf" srcId="{FD62EE52-68E3-4450-8E25-41D40828E997}" destId="{AF4AA3BB-360F-4CAF-B5FA-19FECA18D4A3}" srcOrd="1" destOrd="0" presId="urn:microsoft.com/office/officeart/2005/8/layout/hierarchy3"/>
    <dgm:cxn modelId="{2A27BD17-4C6B-4B3C-B595-EA521C84ADAF}" type="presParOf" srcId="{3C55640B-FD0C-418F-986A-F591C787FF8A}" destId="{B8D5FD5A-F80B-460E-BF1E-08A24512651B}" srcOrd="1" destOrd="0" presId="urn:microsoft.com/office/officeart/2005/8/layout/hierarchy3"/>
    <dgm:cxn modelId="{D4DB62C6-2F9B-454F-927B-A8C6373705E2}" type="presParOf" srcId="{0E21DC90-5AB5-489B-B6C1-F6DAB47BAF47}" destId="{4EE911E3-C7F1-4B02-B954-E6D8B688C1AC}" srcOrd="2" destOrd="0" presId="urn:microsoft.com/office/officeart/2005/8/layout/hierarchy3"/>
    <dgm:cxn modelId="{180BE312-65A6-412C-85DA-CB444E37CB32}" type="presParOf" srcId="{4EE911E3-C7F1-4B02-B954-E6D8B688C1AC}" destId="{9C6673D8-2C6D-4EA4-841F-370E204305D5}" srcOrd="0" destOrd="0" presId="urn:microsoft.com/office/officeart/2005/8/layout/hierarchy3"/>
    <dgm:cxn modelId="{2E6014E4-EFF0-4827-A5B4-3F4A0299FAF8}" type="presParOf" srcId="{9C6673D8-2C6D-4EA4-841F-370E204305D5}" destId="{CE79E911-A9F6-4805-BB96-D22DDB115F72}" srcOrd="0" destOrd="0" presId="urn:microsoft.com/office/officeart/2005/8/layout/hierarchy3"/>
    <dgm:cxn modelId="{E8F20B7D-F483-433F-BF18-1E0D868F1638}" type="presParOf" srcId="{9C6673D8-2C6D-4EA4-841F-370E204305D5}" destId="{459A33A9-2C93-4237-ADDD-2A0EBCC45CC3}" srcOrd="1" destOrd="0" presId="urn:microsoft.com/office/officeart/2005/8/layout/hierarchy3"/>
    <dgm:cxn modelId="{5B001473-BA6C-4335-815E-3C51972B0DFF}" type="presParOf" srcId="{4EE911E3-C7F1-4B02-B954-E6D8B688C1AC}" destId="{3E14947D-E6A6-465A-B4B5-8AC4355ADCAA}" srcOrd="1" destOrd="0" presId="urn:microsoft.com/office/officeart/2005/8/layout/hierarchy3"/>
    <dgm:cxn modelId="{989B857A-3AFC-404E-941B-672F35A4E4A0}" type="presParOf" srcId="{3E14947D-E6A6-465A-B4B5-8AC4355ADCAA}" destId="{EE3A7DA6-D8E8-4BFA-82DB-7B30652A0792}" srcOrd="0" destOrd="0" presId="urn:microsoft.com/office/officeart/2005/8/layout/hierarchy3"/>
    <dgm:cxn modelId="{B0BA1A69-06E7-43D3-9CEB-8331D99C259F}" type="presParOf" srcId="{3E14947D-E6A6-465A-B4B5-8AC4355ADCAA}" destId="{6760CE12-3945-4A77-96AC-D4A1E0B9C491}" srcOrd="1" destOrd="0" presId="urn:microsoft.com/office/officeart/2005/8/layout/hierarchy3"/>
    <dgm:cxn modelId="{EE285806-475C-478A-BEE0-BE74A37A7027}" type="presParOf" srcId="{3E14947D-E6A6-465A-B4B5-8AC4355ADCAA}" destId="{3A7671D6-20A8-403B-9B31-74BFF9D0D439}" srcOrd="2" destOrd="0" presId="urn:microsoft.com/office/officeart/2005/8/layout/hierarchy3"/>
    <dgm:cxn modelId="{FFF00701-FAB8-47AF-9597-43CE514E09F4}" type="presParOf" srcId="{3E14947D-E6A6-465A-B4B5-8AC4355ADCAA}" destId="{4E4F0496-86E3-4234-A082-748C6D38CCCD}" srcOrd="3" destOrd="0" presId="urn:microsoft.com/office/officeart/2005/8/layout/hierarchy3"/>
    <dgm:cxn modelId="{DB3595BE-00C5-49D6-A7A3-B8CE46506A74}" type="presParOf" srcId="{3E14947D-E6A6-465A-B4B5-8AC4355ADCAA}" destId="{F9C4159B-995D-409B-80DB-1D5AA84BBD6D}" srcOrd="4" destOrd="0" presId="urn:microsoft.com/office/officeart/2005/8/layout/hierarchy3"/>
    <dgm:cxn modelId="{BE745B75-4EB2-48DF-A779-591F4D92B6D5}" type="presParOf" srcId="{3E14947D-E6A6-465A-B4B5-8AC4355ADCAA}" destId="{89D4B365-8CCA-4336-A132-5CD75D7420AF}" srcOrd="5" destOrd="0" presId="urn:microsoft.com/office/officeart/2005/8/layout/hierarchy3"/>
    <dgm:cxn modelId="{B1AEAB30-E7A0-4FFC-A48E-091A16C48D30}" type="presParOf" srcId="{3E14947D-E6A6-465A-B4B5-8AC4355ADCAA}" destId="{9C91BC78-939B-44BB-8633-EE02C911381A}" srcOrd="6" destOrd="0" presId="urn:microsoft.com/office/officeart/2005/8/layout/hierarchy3"/>
    <dgm:cxn modelId="{932620FA-BF13-4967-B340-7B1B6976369B}" type="presParOf" srcId="{3E14947D-E6A6-465A-B4B5-8AC4355ADCAA}" destId="{DDB90A7B-4886-4C3B-BB96-10EEE211822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C5D25-AE5A-48F0-B7DD-FE88CC6C21B1}">
      <dsp:nvSpPr>
        <dsp:cNvPr id="0" name=""/>
        <dsp:cNvSpPr/>
      </dsp:nvSpPr>
      <dsp:spPr>
        <a:xfrm>
          <a:off x="467623" y="255284"/>
          <a:ext cx="1533931" cy="83967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shade val="80000"/>
            </a:schemeClr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rgbClr val="009900"/>
              </a:solidFill>
            </a:rPr>
            <a:t>GENERAL</a:t>
          </a:r>
          <a:endParaRPr lang="es-ES" sz="1900" b="1" kern="1200" dirty="0">
            <a:solidFill>
              <a:srgbClr val="009900"/>
            </a:solidFill>
          </a:endParaRPr>
        </a:p>
      </dsp:txBody>
      <dsp:txXfrm>
        <a:off x="492216" y="279877"/>
        <a:ext cx="1484745" cy="790486"/>
      </dsp:txXfrm>
    </dsp:sp>
    <dsp:sp modelId="{26C5E908-56FD-4258-8594-DAD9CD7C90D9}">
      <dsp:nvSpPr>
        <dsp:cNvPr id="0" name=""/>
        <dsp:cNvSpPr/>
      </dsp:nvSpPr>
      <dsp:spPr>
        <a:xfrm>
          <a:off x="621016" y="1094957"/>
          <a:ext cx="135074" cy="1512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173"/>
              </a:lnTo>
              <a:lnTo>
                <a:pt x="135074" y="1512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D62C1-6B32-44F5-8E71-9722F8DEE655}">
      <dsp:nvSpPr>
        <dsp:cNvPr id="0" name=""/>
        <dsp:cNvSpPr/>
      </dsp:nvSpPr>
      <dsp:spPr>
        <a:xfrm>
          <a:off x="756090" y="1684609"/>
          <a:ext cx="1967711" cy="18450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</a:rPr>
            <a:t>Analizar la expresión musical y su incidencia en el desarrollo de la creatividad de los niños y niñas de 4 a 5 años de la unidad educativa “Isabel Tobar N°1 “ de la ciudad de Quito en el periodo 2012- 2014.</a:t>
          </a:r>
          <a:r>
            <a:rPr lang="es-ES" sz="800" kern="1200" dirty="0" smtClean="0"/>
            <a:t> </a:t>
          </a:r>
          <a:endParaRPr lang="es-ES" sz="800" kern="1200" dirty="0"/>
        </a:p>
      </dsp:txBody>
      <dsp:txXfrm>
        <a:off x="810129" y="1738648"/>
        <a:ext cx="1859633" cy="1736964"/>
      </dsp:txXfrm>
    </dsp:sp>
    <dsp:sp modelId="{54D05101-BA8F-468A-9B4A-21A17E9B1797}">
      <dsp:nvSpPr>
        <dsp:cNvPr id="0" name=""/>
        <dsp:cNvSpPr/>
      </dsp:nvSpPr>
      <dsp:spPr>
        <a:xfrm>
          <a:off x="2500910" y="0"/>
          <a:ext cx="1908350" cy="116100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tx1"/>
              </a:solidFill>
            </a:rPr>
            <a:t>OBJETVOS</a:t>
          </a:r>
          <a:endParaRPr lang="es-ES" sz="2800" b="1" kern="1200" dirty="0">
            <a:solidFill>
              <a:schemeClr val="tx1"/>
            </a:solidFill>
          </a:endParaRPr>
        </a:p>
      </dsp:txBody>
      <dsp:txXfrm>
        <a:off x="2534915" y="34005"/>
        <a:ext cx="1840340" cy="1092996"/>
      </dsp:txXfrm>
    </dsp:sp>
    <dsp:sp modelId="{CE79E911-A9F6-4805-BB96-D22DDB115F72}">
      <dsp:nvSpPr>
        <dsp:cNvPr id="0" name=""/>
        <dsp:cNvSpPr/>
      </dsp:nvSpPr>
      <dsp:spPr>
        <a:xfrm>
          <a:off x="4852313" y="167592"/>
          <a:ext cx="1700786" cy="86894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6">
              <a:shade val="80000"/>
            </a:schemeClr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rgbClr val="009900"/>
              </a:solidFill>
            </a:rPr>
            <a:t>ESPECÍFICO</a:t>
          </a:r>
          <a:endParaRPr lang="es-ES" sz="1900" b="1" kern="1200" dirty="0">
            <a:solidFill>
              <a:srgbClr val="009900"/>
            </a:solidFill>
          </a:endParaRPr>
        </a:p>
      </dsp:txBody>
      <dsp:txXfrm>
        <a:off x="4877764" y="193043"/>
        <a:ext cx="1649884" cy="818043"/>
      </dsp:txXfrm>
    </dsp:sp>
    <dsp:sp modelId="{EE3A7DA6-D8E8-4BFA-82DB-7B30652A0792}">
      <dsp:nvSpPr>
        <dsp:cNvPr id="0" name=""/>
        <dsp:cNvSpPr/>
      </dsp:nvSpPr>
      <dsp:spPr>
        <a:xfrm>
          <a:off x="5022392" y="1036538"/>
          <a:ext cx="406580" cy="744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021"/>
              </a:lnTo>
              <a:lnTo>
                <a:pt x="406580" y="7440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0CE12-3945-4A77-96AC-D4A1E0B9C491}">
      <dsp:nvSpPr>
        <dsp:cNvPr id="0" name=""/>
        <dsp:cNvSpPr/>
      </dsp:nvSpPr>
      <dsp:spPr>
        <a:xfrm>
          <a:off x="5428972" y="1347331"/>
          <a:ext cx="2563392" cy="86645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Arial" pitchFamily="34" charset="0"/>
              <a:cs typeface="Arial" pitchFamily="34" charset="0"/>
            </a:rPr>
            <a:t>Describir técnicas y estrategias musicales que aplican las docentes  en la Unidad Educativa “Isabel Tobar  N° 1 de la ciudad de Quito 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5454350" y="1372709"/>
        <a:ext cx="2512636" cy="815699"/>
      </dsp:txXfrm>
    </dsp:sp>
    <dsp:sp modelId="{3A7671D6-20A8-403B-9B31-74BFF9D0D439}">
      <dsp:nvSpPr>
        <dsp:cNvPr id="0" name=""/>
        <dsp:cNvSpPr/>
      </dsp:nvSpPr>
      <dsp:spPr>
        <a:xfrm>
          <a:off x="5022392" y="1036538"/>
          <a:ext cx="406580" cy="1697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481"/>
              </a:lnTo>
              <a:lnTo>
                <a:pt x="406580" y="16974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F0496-86E3-4234-A082-748C6D38CCCD}">
      <dsp:nvSpPr>
        <dsp:cNvPr id="0" name=""/>
        <dsp:cNvSpPr/>
      </dsp:nvSpPr>
      <dsp:spPr>
        <a:xfrm>
          <a:off x="5428972" y="2440148"/>
          <a:ext cx="2514889" cy="5877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itchFamily="34" charset="0"/>
              <a:cs typeface="Arial" pitchFamily="34" charset="0"/>
            </a:rPr>
            <a:t>Definir la didáctica musical que aplica la Unidad Educativa “Isabel Tobar N°1 de la ciudad de Quito </a:t>
          </a:r>
          <a:r>
            <a:rPr lang="es-ES" sz="700" kern="1200" dirty="0" smtClean="0"/>
            <a:t>.</a:t>
          </a:r>
          <a:endParaRPr lang="es-ES" sz="700" kern="1200" dirty="0"/>
        </a:p>
      </dsp:txBody>
      <dsp:txXfrm>
        <a:off x="5446186" y="2457362"/>
        <a:ext cx="2480461" cy="553314"/>
      </dsp:txXfrm>
    </dsp:sp>
    <dsp:sp modelId="{F9C4159B-995D-409B-80DB-1D5AA84BBD6D}">
      <dsp:nvSpPr>
        <dsp:cNvPr id="0" name=""/>
        <dsp:cNvSpPr/>
      </dsp:nvSpPr>
      <dsp:spPr>
        <a:xfrm>
          <a:off x="5022392" y="1036538"/>
          <a:ext cx="406580" cy="2517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7846"/>
              </a:lnTo>
              <a:lnTo>
                <a:pt x="406580" y="2517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4B365-8CCA-4336-A132-5CD75D7420AF}">
      <dsp:nvSpPr>
        <dsp:cNvPr id="0" name=""/>
        <dsp:cNvSpPr/>
      </dsp:nvSpPr>
      <dsp:spPr>
        <a:xfrm>
          <a:off x="5428972" y="3254252"/>
          <a:ext cx="2497461" cy="60026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itchFamily="34" charset="0"/>
              <a:cs typeface="Arial" pitchFamily="34" charset="0"/>
            </a:rPr>
            <a:t>Identificar las causas del bajo desarrollo creativo en los niños y niñas de 4 a 5 años  .</a:t>
          </a:r>
          <a:endParaRPr lang="es-ES" sz="1100" kern="1200" dirty="0">
            <a:latin typeface="Arial" pitchFamily="34" charset="0"/>
            <a:cs typeface="Arial" pitchFamily="34" charset="0"/>
          </a:endParaRPr>
        </a:p>
      </dsp:txBody>
      <dsp:txXfrm>
        <a:off x="5446553" y="3271833"/>
        <a:ext cx="2462299" cy="565102"/>
      </dsp:txXfrm>
    </dsp:sp>
    <dsp:sp modelId="{9C91BC78-939B-44BB-8633-EE02C911381A}">
      <dsp:nvSpPr>
        <dsp:cNvPr id="0" name=""/>
        <dsp:cNvSpPr/>
      </dsp:nvSpPr>
      <dsp:spPr>
        <a:xfrm>
          <a:off x="5022392" y="1036538"/>
          <a:ext cx="406580" cy="3452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2174"/>
              </a:lnTo>
              <a:lnTo>
                <a:pt x="406580" y="3452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90A7B-4886-4C3B-BB96-10EEE2118226}">
      <dsp:nvSpPr>
        <dsp:cNvPr id="0" name=""/>
        <dsp:cNvSpPr/>
      </dsp:nvSpPr>
      <dsp:spPr>
        <a:xfrm>
          <a:off x="5428972" y="4080877"/>
          <a:ext cx="2431472" cy="81566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latin typeface="Arial" pitchFamily="34" charset="0"/>
              <a:cs typeface="Arial" pitchFamily="34" charset="0"/>
            </a:rPr>
            <a:t>Formular una propuesta con actividades y estrategias que permita potenciar la creatividad  en los niños de la Unidad Educativa “Isabel Tobar  N°1 “ por medio de la música </a:t>
          </a:r>
          <a:endParaRPr lang="es-ES" sz="1100" kern="1200" dirty="0">
            <a:latin typeface="Arial" pitchFamily="34" charset="0"/>
            <a:cs typeface="Arial" pitchFamily="34" charset="0"/>
          </a:endParaRPr>
        </a:p>
      </dsp:txBody>
      <dsp:txXfrm>
        <a:off x="5452862" y="4104767"/>
        <a:ext cx="2383692" cy="767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C292FA-C07C-49FA-BAE3-057DCCE01DCD}" type="datetimeFigureOut">
              <a:rPr lang="es-ES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685390-9255-4A33-A399-0145B7F00D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005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85390-9255-4A33-A399-0145B7F00D59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85390-9255-4A33-A399-0145B7F00D59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de </a:t>
            </a:r>
            <a:r>
              <a:rPr lang="es-ES" dirty="0" err="1" smtClean="0"/>
              <a:t>destezas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85390-9255-4A33-A399-0145B7F00D59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619237-1053-4D81-ADFC-F30A72B3CD9E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3BC69E-E9B7-41E8-AF80-70E70AA491B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84208E-46C9-468F-8D5E-E96592667EAF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6D741F-CF92-4B8E-B3C4-F9D363E3065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12ED0E-8400-49C2-9D91-B70C4754EF67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C25EA6-D1B0-441F-880B-9424BBDDF53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LOGO ESPE ORIGINAL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6388"/>
            <a:ext cx="2611438" cy="6397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E7EA8C-A6EF-480F-BDAC-5D27ACE36505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025FF9-22F5-4F15-8252-FC2F7175327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7CC29C-3766-4084-9E9A-18975D9803CA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3C89BF-F025-4CF1-A517-703CAF114FB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7059B2-F978-4F3E-A773-AE851B40EEAF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9F59F3-708D-41BC-9AC5-1B66C051A2E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7B4737-2324-40D3-ADCD-0170482FA545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234614-0FB4-43FD-927E-3FF80C1236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AA805C-C5E4-4468-B7B9-15C4EFD29F0C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E1F370-B14D-43BB-9312-A807AEF3E43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6D5776-9AC4-40E5-AE1C-B5077024AE2A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5723BC-C067-44D3-A86C-91F6E326BD7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F1D91E-4F4D-44FE-830A-03271977C898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575DC2-B38B-4B0F-BCDD-2A14601CC84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D4EA09-1798-4394-96CB-B53E38506FB0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5974AA-3384-4F02-AE12-8A734119CD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2EB4590-1906-454F-B82B-20290754958B}" type="datetimeFigureOut">
              <a:rPr lang="es-ES" smtClean="0"/>
              <a:pPr>
                <a:defRPr/>
              </a:pPr>
              <a:t>13/11/2014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ED2005D-0BD5-4B0B-BC5D-F89B8D5DD09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creativida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1148762"/>
            <a:ext cx="813690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UNIVERSIDAD DE LAS FUERZAS ARMADAS ESPE </a:t>
            </a: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DEPARTAMENTO DE CIENCIAS HUMANAS Y SOCIALES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CARRERA DE EDUCACIÓN INFANTIL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MODALIDAD PRESENCIAL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TESIS DE GRADO PREVIO LA OBTENCIÓN DEL TÍTULO DE: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LICENCIADA EN CIENCIAS DE LA EDUCACIÓN MENSIÓN: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“EDUCACIÓN INFANTIL”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DIRECTORA: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Msc.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Ximena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Báldeon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 	CODIRECTOR: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Msc.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Ruth Ríos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AUTORA: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Lucía Valeria Valencia Medina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SANGOLQUÍ- ECUADOR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 smtClean="0"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cs typeface="+mn-cs"/>
              </a:rPr>
              <a:t/>
            </a:r>
            <a:br>
              <a:rPr lang="es-ES" b="1" dirty="0">
                <a:cs typeface="+mn-cs"/>
              </a:rPr>
            </a:br>
            <a:endParaRPr lang="en-US" b="1" dirty="0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 l="30730" t="41667" r="29688" b="38333"/>
          <a:stretch>
            <a:fillRect/>
          </a:stretch>
        </p:blipFill>
        <p:spPr bwMode="auto">
          <a:xfrm>
            <a:off x="2267744" y="332656"/>
            <a:ext cx="5075044" cy="110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roceso alternativo"/>
          <p:cNvSpPr/>
          <p:nvPr/>
        </p:nvSpPr>
        <p:spPr>
          <a:xfrm>
            <a:off x="2339752" y="1052736"/>
            <a:ext cx="5184576" cy="7920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Expresión   Musical </a:t>
            </a:r>
            <a:endParaRPr lang="es-ES" dirty="0"/>
          </a:p>
        </p:txBody>
      </p:sp>
      <p:sp>
        <p:nvSpPr>
          <p:cNvPr id="8" name="7 Flecha abajo"/>
          <p:cNvSpPr/>
          <p:nvPr/>
        </p:nvSpPr>
        <p:spPr>
          <a:xfrm>
            <a:off x="4860032" y="1916832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squina doblada"/>
          <p:cNvSpPr/>
          <p:nvPr/>
        </p:nvSpPr>
        <p:spPr>
          <a:xfrm>
            <a:off x="5868144" y="1916832"/>
            <a:ext cx="2736304" cy="3600400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200" dirty="0" smtClean="0"/>
          </a:p>
          <a:p>
            <a:pPr algn="just"/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just"/>
            <a:endParaRPr lang="es-ES" sz="1400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Beneficios :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Aumenta la capacidad de memoria. 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Mejora la habilidad para resolver  problemas 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Manera de expresarse 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Introduce  a los niños al mundo de los sonidos.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Brinda la oportunidad para  que los niños interactúen 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Estimula la creatividad y la imaginación.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Estimula los sentidos.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Provoca la evocación de recuerdos 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Estimula el desarrollo integral del niño.</a:t>
            </a:r>
          </a:p>
          <a:p>
            <a:pPr algn="just"/>
            <a:r>
              <a:rPr lang="es-E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es-ES" sz="1400" dirty="0"/>
          </a:p>
        </p:txBody>
      </p:sp>
      <p:sp>
        <p:nvSpPr>
          <p:cNvPr id="10" name="9 Esquina doblada"/>
          <p:cNvSpPr/>
          <p:nvPr/>
        </p:nvSpPr>
        <p:spPr>
          <a:xfrm>
            <a:off x="3995936" y="3789040"/>
            <a:ext cx="1800200" cy="2520280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ROL DEL EDUCADOR(A) INFANTIL:</a:t>
            </a:r>
          </a:p>
          <a:p>
            <a:pPr algn="ctr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Formación</a:t>
            </a:r>
          </a:p>
          <a:p>
            <a:pPr algn="ctr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Funciones</a:t>
            </a:r>
          </a:p>
          <a:p>
            <a:pPr algn="ctr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Planificación </a:t>
            </a:r>
          </a:p>
          <a:p>
            <a:pPr algn="ctr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Investigaciones</a:t>
            </a:r>
          </a:p>
          <a:p>
            <a:pPr algn="ctr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Capacitaciones </a:t>
            </a:r>
          </a:p>
          <a:p>
            <a:pPr algn="ctr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Metodología y enseñanza.</a:t>
            </a:r>
            <a:r>
              <a:rPr lang="es-ES" sz="1400" dirty="0" smtClean="0"/>
              <a:t> </a:t>
            </a:r>
            <a:endParaRPr lang="es-ES" sz="1400" dirty="0"/>
          </a:p>
        </p:txBody>
      </p:sp>
      <p:cxnSp>
        <p:nvCxnSpPr>
          <p:cNvPr id="12" name="11 Conector recto de flecha"/>
          <p:cNvCxnSpPr>
            <a:stCxn id="8" idx="1"/>
          </p:cNvCxnSpPr>
          <p:nvPr/>
        </p:nvCxnSpPr>
        <p:spPr>
          <a:xfrm flipH="1">
            <a:off x="3923928" y="234888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5004048" y="234888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Esquina doblada"/>
          <p:cNvSpPr/>
          <p:nvPr/>
        </p:nvSpPr>
        <p:spPr>
          <a:xfrm>
            <a:off x="2267744" y="2060848"/>
            <a:ext cx="1656184" cy="2232248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CONCEPTO: motiva al niño al mundo de los  sonidos.</a:t>
            </a:r>
          </a:p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Promueve la vida social  establece una relación  interpersonal entre niños y los adultos  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15" name="14 Conector recto de flecha"/>
          <p:cNvCxnSpPr>
            <a:stCxn id="8" idx="2"/>
          </p:cNvCxnSpPr>
          <p:nvPr/>
        </p:nvCxnSpPr>
        <p:spPr>
          <a:xfrm>
            <a:off x="4932040" y="2420888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roceso alternativo"/>
          <p:cNvSpPr/>
          <p:nvPr/>
        </p:nvSpPr>
        <p:spPr>
          <a:xfrm>
            <a:off x="2195736" y="1052736"/>
            <a:ext cx="5184576" cy="792088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CREATIVIDAD.</a:t>
            </a:r>
            <a:endParaRPr lang="es-ES" dirty="0"/>
          </a:p>
        </p:txBody>
      </p:sp>
      <p:sp>
        <p:nvSpPr>
          <p:cNvPr id="3" name="2 Flecha abajo"/>
          <p:cNvSpPr/>
          <p:nvPr/>
        </p:nvSpPr>
        <p:spPr>
          <a:xfrm>
            <a:off x="4716016" y="1916832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Esquina doblada"/>
          <p:cNvSpPr/>
          <p:nvPr/>
        </p:nvSpPr>
        <p:spPr>
          <a:xfrm>
            <a:off x="2123728" y="1988840"/>
            <a:ext cx="1656184" cy="1800200"/>
          </a:xfrm>
          <a:prstGeom prst="foldedCorner">
            <a:avLst/>
          </a:prstGeom>
          <a:solidFill>
            <a:srgbClr val="0099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¿Qué es  la creatividad?</a:t>
            </a:r>
          </a:p>
          <a:p>
            <a:pPr algn="ctr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Capacidad para resolver problemas y crear productos nuevo y originales </a:t>
            </a:r>
            <a:endParaRPr lang="es-E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squina doblada"/>
          <p:cNvSpPr/>
          <p:nvPr/>
        </p:nvSpPr>
        <p:spPr>
          <a:xfrm>
            <a:off x="3923928" y="3501008"/>
            <a:ext cx="1728192" cy="2304256"/>
          </a:xfrm>
          <a:prstGeom prst="foldedCorner">
            <a:avLst/>
          </a:prstGeom>
          <a:solidFill>
            <a:srgbClr val="0099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200" dirty="0" smtClean="0"/>
          </a:p>
          <a:p>
            <a:pPr algn="just"/>
            <a:endParaRPr lang="es-ES" sz="1200" dirty="0" smtClean="0"/>
          </a:p>
          <a:p>
            <a:pPr marL="400050" indent="-400050"/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La creatividad como un estilo de vida que implica cambios de actitud , una visión divergente que pide  una reestructuración  profunda  de conceptos . </a:t>
            </a:r>
          </a:p>
          <a:p>
            <a:pPr marL="400050" indent="-400050" algn="just">
              <a:buAutoNum type="romanUcPeriod"/>
            </a:pPr>
            <a:endParaRPr lang="es-ES" sz="1400" dirty="0" smtClean="0"/>
          </a:p>
          <a:p>
            <a:pPr marL="400050" indent="-400050" algn="just">
              <a:buAutoNum type="romanUcPeriod"/>
            </a:pPr>
            <a:endParaRPr lang="es-ES" sz="1400" dirty="0" smtClean="0"/>
          </a:p>
        </p:txBody>
      </p:sp>
      <p:cxnSp>
        <p:nvCxnSpPr>
          <p:cNvPr id="6" name="5 Conector recto de flecha"/>
          <p:cNvCxnSpPr>
            <a:stCxn id="3" idx="1"/>
          </p:cNvCxnSpPr>
          <p:nvPr/>
        </p:nvCxnSpPr>
        <p:spPr>
          <a:xfrm flipH="1">
            <a:off x="3779912" y="234888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860032" y="234888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3" idx="2"/>
          </p:cNvCxnSpPr>
          <p:nvPr/>
        </p:nvCxnSpPr>
        <p:spPr>
          <a:xfrm>
            <a:off x="4788024" y="242088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Esquina doblada"/>
          <p:cNvSpPr/>
          <p:nvPr/>
        </p:nvSpPr>
        <p:spPr>
          <a:xfrm>
            <a:off x="5724128" y="1916832"/>
            <a:ext cx="2520280" cy="2808312"/>
          </a:xfrm>
          <a:prstGeom prst="foldedCorner">
            <a:avLst/>
          </a:prstGeom>
          <a:solidFill>
            <a:srgbClr val="0099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 smtClean="0"/>
          </a:p>
          <a:p>
            <a:pPr algn="ctr"/>
            <a:endParaRPr lang="es-ES" sz="1400" dirty="0" smtClean="0"/>
          </a:p>
          <a:p>
            <a:pPr algn="just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un proceso de larga duración , es la expresión del propio mundo interior liberado de toda critica, censura, rigidez de pensamiento.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Desarrolla la expresión propia del niño para buscar  soluciones originales a problemas cotidianos, sentirse aceptado y construir una autoestima positiva</a:t>
            </a:r>
            <a:r>
              <a:rPr lang="es-ES" sz="1400" dirty="0" smtClean="0"/>
              <a:t>   </a:t>
            </a:r>
          </a:p>
          <a:p>
            <a:pPr algn="ctr"/>
            <a:endParaRPr lang="es-ES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roceso alternativo"/>
          <p:cNvSpPr/>
          <p:nvPr/>
        </p:nvSpPr>
        <p:spPr>
          <a:xfrm>
            <a:off x="2123728" y="980728"/>
            <a:ext cx="5184576" cy="792088"/>
          </a:xfrm>
          <a:prstGeom prst="flowChartAlternateProcess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RELACIÓN ENTRE LA MÚSICA Y LA CREATIVIDAD EN LA INFANCIA  </a:t>
            </a:r>
            <a:endParaRPr lang="es-ES" b="1" dirty="0"/>
          </a:p>
        </p:txBody>
      </p:sp>
      <p:sp>
        <p:nvSpPr>
          <p:cNvPr id="3" name="2 Flecha abajo"/>
          <p:cNvSpPr/>
          <p:nvPr/>
        </p:nvSpPr>
        <p:spPr>
          <a:xfrm>
            <a:off x="4770782" y="1775791"/>
            <a:ext cx="89249" cy="645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Esquina doblada"/>
          <p:cNvSpPr/>
          <p:nvPr/>
        </p:nvSpPr>
        <p:spPr>
          <a:xfrm>
            <a:off x="1187624" y="2060848"/>
            <a:ext cx="2016224" cy="2088232"/>
          </a:xfrm>
          <a:prstGeom prst="foldedCorner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b="1" dirty="0" smtClean="0">
                <a:solidFill>
                  <a:schemeClr val="tx1"/>
                </a:solidFill>
              </a:rPr>
              <a:t>Según (Fernández): toda persona cuenta con un potencial creativo innato, inmerso en su desarrollo  y formando  parte del proceso. La creatividad infantil se ha de iniciar en una educación creativa .  </a:t>
            </a:r>
            <a:endParaRPr lang="es-ES" sz="1400" b="1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>
            <a:stCxn id="3" idx="1"/>
          </p:cNvCxnSpPr>
          <p:nvPr/>
        </p:nvCxnSpPr>
        <p:spPr>
          <a:xfrm flipH="1">
            <a:off x="3059832" y="2376264"/>
            <a:ext cx="1710950" cy="260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860032" y="2420888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3491880" y="2420888"/>
            <a:ext cx="1287523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squina doblada"/>
          <p:cNvSpPr/>
          <p:nvPr/>
        </p:nvSpPr>
        <p:spPr>
          <a:xfrm>
            <a:off x="2267744" y="4293096"/>
            <a:ext cx="2088232" cy="1728192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/>
          </a:p>
          <a:p>
            <a:pPr algn="just"/>
            <a:endParaRPr lang="es-ES" sz="1400" dirty="0" smtClean="0"/>
          </a:p>
          <a:p>
            <a:pPr algn="just"/>
            <a:r>
              <a:rPr lang="es-ES" sz="1400" b="1" dirty="0" smtClean="0">
                <a:solidFill>
                  <a:schemeClr val="tx1"/>
                </a:solidFill>
              </a:rPr>
              <a:t>La familia, los profesores, los amigos , pueden apoyar el aprendizaje musical, y a partir de ese momento los niños crearán y se expresará a través de la música</a:t>
            </a:r>
            <a:r>
              <a:rPr lang="es-ES" sz="1400" dirty="0" smtClean="0"/>
              <a:t> </a:t>
            </a:r>
          </a:p>
          <a:p>
            <a:pPr algn="ctr"/>
            <a:endParaRPr lang="es-ES" dirty="0"/>
          </a:p>
        </p:txBody>
      </p:sp>
      <p:sp>
        <p:nvSpPr>
          <p:cNvPr id="12" name="11 Esquina doblada"/>
          <p:cNvSpPr/>
          <p:nvPr/>
        </p:nvSpPr>
        <p:spPr>
          <a:xfrm>
            <a:off x="5364088" y="2492896"/>
            <a:ext cx="1872208" cy="2736304"/>
          </a:xfrm>
          <a:prstGeom prst="foldedCorner">
            <a:avLst/>
          </a:prstGeom>
          <a:solidFill>
            <a:schemeClr val="accent5">
              <a:lumMod val="7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/>
          </a:p>
          <a:p>
            <a:pPr algn="just"/>
            <a:endParaRPr lang="es-ES" sz="1400" dirty="0" smtClean="0"/>
          </a:p>
          <a:p>
            <a:pPr algn="just"/>
            <a:r>
              <a:rPr lang="es-ES" sz="1400" b="1" dirty="0" smtClean="0">
                <a:solidFill>
                  <a:schemeClr val="tx1"/>
                </a:solidFill>
              </a:rPr>
              <a:t>La música tiene unas características que le hacen muy propia para el desarrollo. El objetivo es desarrollar aspectos creativos relacionados con la composición , la interpretación , la audición  y otras capacidades creativas   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339752" y="1268760"/>
            <a:ext cx="5472608" cy="1728192"/>
          </a:xfrm>
          <a:prstGeom prst="roundRect">
            <a:avLst/>
          </a:prstGeom>
          <a:solidFill>
            <a:srgbClr val="EB2A03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</a:rPr>
              <a:t>HIPÓTESIS DE TRABAJO</a:t>
            </a:r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Hi</a:t>
            </a:r>
            <a:r>
              <a:rPr lang="es-ES" dirty="0" smtClean="0">
                <a:solidFill>
                  <a:schemeClr val="tx1"/>
                </a:solidFill>
              </a:rPr>
              <a:t>: A mayor Expresión Musical, mayor nivel de creatividad .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Ha: mientras menor Expresión Musical disminuir la creatividad  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Flecha arriba y abajo"/>
          <p:cNvSpPr/>
          <p:nvPr/>
        </p:nvSpPr>
        <p:spPr>
          <a:xfrm>
            <a:off x="5076056" y="3068960"/>
            <a:ext cx="360040" cy="9361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Flecha izquierda y derecha"/>
          <p:cNvSpPr/>
          <p:nvPr/>
        </p:nvSpPr>
        <p:spPr>
          <a:xfrm>
            <a:off x="3851920" y="3933056"/>
            <a:ext cx="2736304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Datos"/>
          <p:cNvSpPr/>
          <p:nvPr/>
        </p:nvSpPr>
        <p:spPr>
          <a:xfrm>
            <a:off x="6300192" y="3573016"/>
            <a:ext cx="2232248" cy="2016224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>
                <a:solidFill>
                  <a:schemeClr val="tx1"/>
                </a:solidFill>
              </a:rPr>
              <a:t>Variable Independiente: </a:t>
            </a:r>
            <a:r>
              <a:rPr lang="es-ES" sz="1400" dirty="0" smtClean="0">
                <a:solidFill>
                  <a:schemeClr val="tx1"/>
                </a:solidFill>
              </a:rPr>
              <a:t>Creatividad </a:t>
            </a:r>
          </a:p>
        </p:txBody>
      </p:sp>
      <p:sp>
        <p:nvSpPr>
          <p:cNvPr id="6" name="5 Datos"/>
          <p:cNvSpPr/>
          <p:nvPr/>
        </p:nvSpPr>
        <p:spPr>
          <a:xfrm>
            <a:off x="1907704" y="3501008"/>
            <a:ext cx="2016224" cy="1944216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b="1" dirty="0" smtClean="0">
                <a:solidFill>
                  <a:schemeClr val="tx1"/>
                </a:solidFill>
              </a:rPr>
              <a:t>Variable Dependiente: </a:t>
            </a:r>
            <a:r>
              <a:rPr lang="es-ES" sz="1400" dirty="0" smtClean="0">
                <a:solidFill>
                  <a:schemeClr val="tx1"/>
                </a:solidFill>
              </a:rPr>
              <a:t>Expresión Musical </a:t>
            </a:r>
            <a:endParaRPr lang="es-ES" sz="1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Rectángulo"/>
          <p:cNvSpPr>
            <a:spLocks noChangeArrowheads="1"/>
          </p:cNvSpPr>
          <p:nvPr/>
        </p:nvSpPr>
        <p:spPr bwMode="auto">
          <a:xfrm>
            <a:off x="1547813" y="1268413"/>
            <a:ext cx="61198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2843808" y="2132856"/>
            <a:ext cx="4032448" cy="20162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OPERACIONALIZACIÓN DE VARIABLES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115614" y="1124744"/>
          <a:ext cx="7776865" cy="4718884"/>
        </p:xfrm>
        <a:graphic>
          <a:graphicData uri="http://schemas.openxmlformats.org/drawingml/2006/table">
            <a:tbl>
              <a:tblPr/>
              <a:tblGrid>
                <a:gridCol w="1152130"/>
                <a:gridCol w="1741355"/>
                <a:gridCol w="1217023"/>
                <a:gridCol w="1459358"/>
                <a:gridCol w="1219315"/>
                <a:gridCol w="987684"/>
              </a:tblGrid>
              <a:tr h="39057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Conceptualización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Dimensión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Indicadores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Instrumentos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Ítems Básicos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8994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DEPEDIENTE</a:t>
                      </a: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 Expresión Musical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-La expresión musical es una parte fundamental de todo ser humano, y para un niño es esencial que aprenda  a distinguir y reconocer sus sentimientos desde  pequeño, ya que esto ayudará  a una vida más plena de adulto  y a una mayor facilidad de interrelacionarse con las personas y forjar relaciones </a:t>
                      </a:r>
                      <a:r>
                        <a:rPr lang="fr-FR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duraderas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-Es una herramienta pedagógica musical que es  utilizada  por el docente como apoyo en el proceso de enseñanza aprendizaje.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-Dimensión  Biológica 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(Padres de Familia )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Dimensión Psicológica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-Dimensión Espiritual  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-Desenvolvimiento psicomotor y afectivo.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-Utilización de herramientas pedagógicas musicales.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Elemento que aglutina los aspectos físico, psicológico y social de la persona; relaciona al individuo con el mundo, le da un significado y sentido a la existencia y establece un puente común entre las personas. 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-Encuestas y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fichas de observación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¿Qué es la Expresión Musical l?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¿Cuáles son las técnicas para la enseñanza de la música?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187" marR="5418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187624" y="1241875"/>
          <a:ext cx="7488832" cy="4174267"/>
        </p:xfrm>
        <a:graphic>
          <a:graphicData uri="http://schemas.openxmlformats.org/drawingml/2006/table">
            <a:tbl>
              <a:tblPr/>
              <a:tblGrid>
                <a:gridCol w="1152128"/>
                <a:gridCol w="1728192"/>
                <a:gridCol w="1440160"/>
                <a:gridCol w="1224136"/>
                <a:gridCol w="1008112"/>
                <a:gridCol w="936104"/>
              </a:tblGrid>
              <a:tr h="359132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Conceptualización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Dimensión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Indicadores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Instrumentos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Ítems Básicos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45324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VARIABLE INDEPENDIENTE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 creatividad 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 </a:t>
                      </a:r>
                      <a:r>
                        <a:rPr lang="es-ES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3"/>
                        </a:rPr>
                        <a:t>creatividad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es la </a:t>
                      </a:r>
                      <a:r>
                        <a:rPr lang="es-ES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3"/>
                        </a:rPr>
                        <a:t>facultad</a:t>
                      </a:r>
                      <a:r>
                        <a:rPr lang="es-ES" sz="10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de crear</a:t>
                      </a: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la</a:t>
                      </a: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capacidad de </a:t>
                      </a:r>
                      <a:r>
                        <a:rPr lang="es-ES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  <a:hlinkClick r:id="rId3"/>
                        </a:rPr>
                        <a:t>creación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Consiste en encontrar métodos u objetos para</a:t>
                      </a: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realizar tareas de maneras nuevas o distintas</a:t>
                      </a:r>
                      <a:r>
                        <a:rPr lang="es-E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 la intención de satisfacer un propósito. La creatividad permite cumplir los deseos de forma más rápida, fácil, eficiente o económica.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-Formación intelectual y actitudinal de los niños en la edad de los 4 a 5 años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-Desarrollo</a:t>
                      </a:r>
                      <a:endParaRPr lang="es-EC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-Inteligencia rítmica</a:t>
                      </a:r>
                      <a:endParaRPr lang="es-EC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-Actitudes 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-Rítmica y Expresión corporal.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-Niveles de concentración y creatividad.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-Cambio </a:t>
                      </a:r>
                      <a:r>
                        <a:rPr lang="es-E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actitudinal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los</a:t>
                      </a:r>
                      <a:r>
                        <a:rPr lang="es-ES" sz="10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niños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-Encuestas y  fichas de observación.</a:t>
                      </a:r>
                      <a:endParaRPr lang="es-EC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¿Qué es el desarrollo integral del niño?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¿Cómo se determina la inteligencia rítmica musical?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259633" y="1052736"/>
            <a:ext cx="2304256" cy="43180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chemeClr val="tx1"/>
                </a:solidFill>
              </a:rPr>
              <a:t>TIPOS DE INVESTIGACIÓN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47664" y="1628800"/>
            <a:ext cx="187220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Descriptiva</a:t>
            </a:r>
            <a:r>
              <a:rPr lang="es-ES" sz="1200" b="1" dirty="0" smtClean="0">
                <a:solidFill>
                  <a:schemeClr val="tx1"/>
                </a:solidFill>
              </a:rPr>
              <a:t>: </a:t>
            </a:r>
            <a:r>
              <a:rPr lang="es-EC" sz="1200" dirty="0" smtClean="0">
                <a:solidFill>
                  <a:schemeClr val="tx1"/>
                </a:solidFill>
              </a:rPr>
              <a:t>analiza cómo es y cómo se manifiesta un fenómeno y sus componentes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2564904"/>
            <a:ext cx="180020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</a:rPr>
              <a:t>De Campo:</a:t>
            </a:r>
            <a:r>
              <a:rPr lang="es-ES" sz="1200" dirty="0">
                <a:solidFill>
                  <a:schemeClr val="tx1"/>
                </a:solidFill>
              </a:rPr>
              <a:t> </a:t>
            </a:r>
            <a:r>
              <a:rPr lang="es-ES" sz="1200" dirty="0" smtClean="0">
                <a:solidFill>
                  <a:schemeClr val="tx1"/>
                </a:solidFill>
              </a:rPr>
              <a:t>Unida Educativa “Isabel Tobar N°1” de la ciudad de Quito 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47664" y="3356992"/>
            <a:ext cx="180020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</a:rPr>
              <a:t>Documental:</a:t>
            </a:r>
            <a:r>
              <a:rPr lang="es-ES" sz="1200" dirty="0">
                <a:solidFill>
                  <a:schemeClr val="tx1"/>
                </a:solidFill>
              </a:rPr>
              <a:t> </a:t>
            </a:r>
            <a:r>
              <a:rPr lang="es-ES" sz="1200" dirty="0" smtClean="0">
                <a:solidFill>
                  <a:schemeClr val="tx1"/>
                </a:solidFill>
              </a:rPr>
              <a:t>textos, </a:t>
            </a:r>
            <a:r>
              <a:rPr lang="es-EC" sz="1200" dirty="0" smtClean="0">
                <a:solidFill>
                  <a:schemeClr val="tx1"/>
                </a:solidFill>
              </a:rPr>
              <a:t>internet , prensa y artículos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1484784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1331640" y="27809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1331640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5220072" y="1052736"/>
            <a:ext cx="2880320" cy="431800"/>
          </a:xfrm>
          <a:prstGeom prst="roundRect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chemeClr val="tx1"/>
                </a:solidFill>
              </a:rPr>
              <a:t>MÉTODOS  DE INVESTIGACIÓN</a:t>
            </a:r>
          </a:p>
        </p:txBody>
      </p:sp>
      <p:cxnSp>
        <p:nvCxnSpPr>
          <p:cNvPr id="22" name="21 Conector recto"/>
          <p:cNvCxnSpPr/>
          <p:nvPr/>
        </p:nvCxnSpPr>
        <p:spPr>
          <a:xfrm>
            <a:off x="6228184" y="148478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6228184" y="1988840"/>
            <a:ext cx="576139" cy="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6228184" y="3068960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6804248" y="1772816"/>
            <a:ext cx="2088232" cy="576064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</a:rPr>
              <a:t>Inductivo</a:t>
            </a:r>
            <a:r>
              <a:rPr lang="es-ES" sz="1200" dirty="0" smtClean="0">
                <a:solidFill>
                  <a:schemeClr val="tx1"/>
                </a:solidFill>
              </a:rPr>
              <a:t> </a:t>
            </a:r>
            <a:r>
              <a:rPr lang="es-ES" sz="1200" dirty="0">
                <a:solidFill>
                  <a:schemeClr val="tx1"/>
                </a:solidFill>
              </a:rPr>
              <a:t>se llevó a cabo la observación, análisis, registro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/>
          </a:p>
        </p:txBody>
      </p:sp>
      <p:sp>
        <p:nvSpPr>
          <p:cNvPr id="26" name="25 Rectángulo"/>
          <p:cNvSpPr/>
          <p:nvPr/>
        </p:nvSpPr>
        <p:spPr>
          <a:xfrm>
            <a:off x="4644008" y="1916832"/>
            <a:ext cx="1224136" cy="936104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</a:rPr>
              <a:t>Deductivo</a:t>
            </a:r>
            <a:r>
              <a:rPr lang="es-ES" sz="1200" dirty="0" smtClean="0">
                <a:solidFill>
                  <a:schemeClr val="tx1"/>
                </a:solidFill>
              </a:rPr>
              <a:t>: observación, </a:t>
            </a:r>
            <a:r>
              <a:rPr lang="es-ES" sz="1200" dirty="0">
                <a:solidFill>
                  <a:schemeClr val="tx1"/>
                </a:solidFill>
              </a:rPr>
              <a:t>sacar resultados </a:t>
            </a:r>
            <a:r>
              <a:rPr lang="es-ES" sz="1200" dirty="0" smtClean="0">
                <a:solidFill>
                  <a:schemeClr val="tx1"/>
                </a:solidFill>
              </a:rPr>
              <a:t> para encontrar soluciones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92280" y="2780928"/>
            <a:ext cx="1728192" cy="576064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</a:rPr>
              <a:t>Científico</a:t>
            </a:r>
            <a:r>
              <a:rPr lang="es-ES" sz="1200" dirty="0" smtClean="0">
                <a:solidFill>
                  <a:schemeClr val="tx1"/>
                </a:solidFill>
              </a:rPr>
              <a:t>: se utilizó información </a:t>
            </a:r>
            <a:r>
              <a:rPr lang="es-ES" sz="1200" dirty="0">
                <a:solidFill>
                  <a:schemeClr val="tx1"/>
                </a:solidFill>
              </a:rPr>
              <a:t>relevante y </a:t>
            </a:r>
            <a:r>
              <a:rPr lang="es-ES" sz="1200" dirty="0" smtClean="0">
                <a:solidFill>
                  <a:schemeClr val="tx1"/>
                </a:solidFill>
              </a:rPr>
              <a:t>fidedigna</a:t>
            </a:r>
            <a:endParaRPr lang="es-ES" sz="1200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3707904" y="4005064"/>
            <a:ext cx="2736304" cy="432048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 smtClean="0">
                <a:solidFill>
                  <a:schemeClr val="tx1"/>
                </a:solidFill>
              </a:rPr>
              <a:t>TÉCNICAS  </a:t>
            </a:r>
            <a:r>
              <a:rPr lang="es-ES" sz="1400" b="1" dirty="0">
                <a:solidFill>
                  <a:schemeClr val="tx1"/>
                </a:solidFill>
              </a:rPr>
              <a:t>DE INVESTIGACIÓN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4643586" y="8109223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1403648" y="4725144"/>
            <a:ext cx="201622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</a:rPr>
              <a:t>Observación</a:t>
            </a:r>
            <a:r>
              <a:rPr lang="es-ES" sz="1600" b="1" dirty="0" smtClean="0">
                <a:solidFill>
                  <a:schemeClr val="tx1"/>
                </a:solidFill>
              </a:rPr>
              <a:t>: </a:t>
            </a:r>
            <a:r>
              <a:rPr lang="es-ES" sz="1600" dirty="0" smtClean="0">
                <a:solidFill>
                  <a:schemeClr val="tx1"/>
                </a:solidFill>
              </a:rPr>
              <a:t>se aplico una lista de cotejo  a los niños 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707904" y="4725144"/>
            <a:ext cx="2520280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 smtClean="0">
                <a:solidFill>
                  <a:schemeClr val="tx1"/>
                </a:solidFill>
              </a:rPr>
              <a:t>Entrevista:</a:t>
            </a:r>
            <a:r>
              <a:rPr lang="es-ES" sz="1600" dirty="0" smtClean="0">
                <a:solidFill>
                  <a:schemeClr val="tx1"/>
                </a:solidFill>
              </a:rPr>
              <a:t> al personal docente 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444208" y="4725144"/>
            <a:ext cx="2520280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</a:rPr>
              <a:t>Encuesta: </a:t>
            </a:r>
            <a:r>
              <a:rPr lang="es-ES" sz="1600" dirty="0" smtClean="0">
                <a:solidFill>
                  <a:schemeClr val="tx1"/>
                </a:solidFill>
              </a:rPr>
              <a:t>se aplicó a los padres de familia </a:t>
            </a:r>
            <a:endParaRPr lang="es-ES" sz="1600" dirty="0">
              <a:solidFill>
                <a:schemeClr val="tx1"/>
              </a:solidFill>
            </a:endParaRPr>
          </a:p>
        </p:txBody>
      </p:sp>
      <p:cxnSp>
        <p:nvCxnSpPr>
          <p:cNvPr id="45" name="44 Conector recto de flecha"/>
          <p:cNvCxnSpPr>
            <a:stCxn id="31" idx="2"/>
          </p:cNvCxnSpPr>
          <p:nvPr/>
        </p:nvCxnSpPr>
        <p:spPr>
          <a:xfrm>
            <a:off x="5076056" y="44371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endCxn id="38" idx="1"/>
          </p:cNvCxnSpPr>
          <p:nvPr/>
        </p:nvCxnSpPr>
        <p:spPr>
          <a:xfrm>
            <a:off x="6228184" y="5013176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36" idx="3"/>
            <a:endCxn id="37" idx="1"/>
          </p:cNvCxnSpPr>
          <p:nvPr/>
        </p:nvCxnSpPr>
        <p:spPr>
          <a:xfrm flipV="1">
            <a:off x="3419872" y="5085184"/>
            <a:ext cx="28803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3347864" y="476672"/>
            <a:ext cx="3384376" cy="288032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MARCO METODOLÓGICO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>
            <a:off x="1331640" y="19888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3419872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endCxn id="21" idx="0"/>
          </p:cNvCxnSpPr>
          <p:nvPr/>
        </p:nvCxnSpPr>
        <p:spPr>
          <a:xfrm>
            <a:off x="6660232" y="7647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 flipH="1">
            <a:off x="5940152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4139952" y="764704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1412776"/>
            <a:ext cx="4896544" cy="3139321"/>
          </a:xfrm>
          <a:prstGeom prst="rect">
            <a:avLst/>
          </a:prstGeom>
          <a:solidFill>
            <a:srgbClr val="0070C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POBLACIÓN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</a:rPr>
              <a:t>La población de esta investigación la constituyen 38 niños en edades comprendidas entre los 4 a 5 años de edad de la Unidad Educativa “Isabel Tobar N° 1 de la ciudad de Quito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endParaRPr lang="es-ES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rgbClr val="009900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MUESTRA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La muestra está conformada por la totalidad de los 38 niños, en vista que la población es menor a los 200 individuos, se trabajo con el 100% de la misma </a:t>
            </a:r>
            <a:endParaRPr lang="es-ES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203848" y="404664"/>
            <a:ext cx="43924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Análisis  e Interpretación de Resultados 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3851920" y="908720"/>
            <a:ext cx="30243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Lista de Cotejo </a:t>
            </a:r>
            <a:endParaRPr lang="es-ES" sz="1400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3209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4788024" y="1412776"/>
          <a:ext cx="4032448" cy="2304254"/>
        </p:xfrm>
        <a:graphic>
          <a:graphicData uri="http://schemas.openxmlformats.org/drawingml/2006/table">
            <a:tbl>
              <a:tblPr/>
              <a:tblGrid>
                <a:gridCol w="2887138"/>
                <a:gridCol w="572655"/>
                <a:gridCol w="572655"/>
              </a:tblGrid>
              <a:tr h="491576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EXPRESIÓN MUSICAL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17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IMITA SONIDOS DE ANIMALES O COSAS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8517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CANTA PARA SUS COMPAÑEROS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517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DISCRIMINA SONIDOS Y CONTRASTES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91576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IDENTIFICA DIFERENTES TIPOS DE MUSICA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55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INCREMENTA LA PARTICIPACIÓN MUSICAL EN EL AULA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C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C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Gráfico"/>
          <p:cNvGraphicFramePr/>
          <p:nvPr/>
        </p:nvGraphicFramePr>
        <p:xfrm>
          <a:off x="1259632" y="3789040"/>
          <a:ext cx="464182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2276872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TEMA: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b="1" dirty="0" smtClean="0"/>
              <a:t>LA EXPRESIÓN MUSICAL Y SU INCIDENCIA  EN EL DESARROLLO DE LA CREATIVIDAD  DE LOS NIÑOS Y NIÑAS DE 4 A 5 AÑOS, DE LA UNIDAD EDUCATIVA  “ISABEL TOBAR N°1”, DE LA CIUDAD DE QUITO, EN EL PERIODO 2013-2014. PROPUESTA ALTERNATIVA</a:t>
            </a:r>
            <a:endParaRPr lang="es-EC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cs typeface="Arial" pitchFamily="34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rcRect l="30730" t="41667" r="29688" b="38333"/>
          <a:stretch>
            <a:fillRect/>
          </a:stretch>
        </p:blipFill>
        <p:spPr bwMode="auto">
          <a:xfrm>
            <a:off x="2051720" y="692696"/>
            <a:ext cx="547260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roceso"/>
          <p:cNvSpPr/>
          <p:nvPr/>
        </p:nvSpPr>
        <p:spPr>
          <a:xfrm>
            <a:off x="3347864" y="404664"/>
            <a:ext cx="3384376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Creatividad </a:t>
            </a:r>
            <a:endParaRPr lang="es-ES" sz="1600" dirty="0"/>
          </a:p>
        </p:txBody>
      </p:sp>
      <p:graphicFrame>
        <p:nvGraphicFramePr>
          <p:cNvPr id="9" name="8 Gráfico"/>
          <p:cNvGraphicFramePr/>
          <p:nvPr/>
        </p:nvGraphicFramePr>
        <p:xfrm>
          <a:off x="2195736" y="1268760"/>
          <a:ext cx="52565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Proceso"/>
          <p:cNvSpPr/>
          <p:nvPr/>
        </p:nvSpPr>
        <p:spPr>
          <a:xfrm>
            <a:off x="2555776" y="4365104"/>
            <a:ext cx="4536504" cy="1008112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Esta latente el problema de la socialización , de madurez se ven reflejados  en esta parte de la lista  de cotejo  por tanto se determina que un porcentaje de los niños  presentan mucha dificultad.</a:t>
            </a:r>
            <a:endParaRPr lang="es-E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83568" y="-2544574"/>
            <a:ext cx="865813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07904" y="188640"/>
            <a:ext cx="3672408" cy="576064"/>
          </a:xfrm>
          <a:prstGeom prst="rect">
            <a:avLst/>
          </a:prstGeom>
          <a:solidFill>
            <a:srgbClr val="00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Entrevista aplicada a la educadora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1124744"/>
            <a:ext cx="2808312" cy="1656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i="1" dirty="0" smtClean="0">
                <a:solidFill>
                  <a:schemeClr val="tx1"/>
                </a:solidFill>
              </a:rPr>
              <a:t>¿Antes de iniciar una actividad en el aula usted les motiva a los niños con qué tipo de canciones?</a:t>
            </a:r>
            <a:endParaRPr lang="es-EC" dirty="0" smtClean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156176" y="980728"/>
            <a:ext cx="2808312" cy="1656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i="1" dirty="0" smtClean="0">
                <a:solidFill>
                  <a:schemeClr val="tx1"/>
                </a:solidFill>
              </a:rPr>
              <a:t>¿Los directivos de la institución se encuentran comprometidos por incentivar la Expresión Musical?</a:t>
            </a:r>
            <a:endParaRPr lang="es-EC" dirty="0" smtClean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331640" y="3645024"/>
            <a:ext cx="2808312" cy="1656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i="1" dirty="0" smtClean="0">
                <a:solidFill>
                  <a:schemeClr val="tx1"/>
                </a:solidFill>
              </a:rPr>
              <a:t>¿En las planificaciones de aula  cuantas horas a la semana los niños tienen expresión musical?</a:t>
            </a:r>
            <a:endParaRPr lang="es-EC" dirty="0" smtClean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5940152" y="3573016"/>
            <a:ext cx="2808312" cy="1656184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i="1" dirty="0" smtClean="0">
                <a:solidFill>
                  <a:schemeClr val="tx1"/>
                </a:solidFill>
              </a:rPr>
              <a:t>¿Usted utiliza un vocabulario adecuado y entendible a la hora de cantar?</a:t>
            </a:r>
            <a:endParaRPr lang="es-EC" dirty="0" smtClean="0">
              <a:solidFill>
                <a:schemeClr val="tx1"/>
              </a:solidFill>
            </a:endParaRP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"/>
          <p:cNvSpPr/>
          <p:nvPr/>
        </p:nvSpPr>
        <p:spPr>
          <a:xfrm>
            <a:off x="3131840" y="1556792"/>
            <a:ext cx="4464496" cy="316835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s-ES" sz="1600" dirty="0" smtClean="0">
                <a:solidFill>
                  <a:schemeClr val="tx1"/>
                </a:solidFill>
              </a:rPr>
              <a:t>Después de observar los datos de resultados y de la entrevista  se comprueba la hipótesis  :</a:t>
            </a:r>
          </a:p>
          <a:p>
            <a:pPr marL="342900" indent="-342900"/>
            <a:endParaRPr lang="es-ES" sz="16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tx1"/>
                </a:solidFill>
              </a:rPr>
              <a:t>La expresión musical  poco desarrolladas.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tx1"/>
                </a:solidFill>
              </a:rPr>
              <a:t>Estrategias Metodológicas que utilizan las docentes  no contribuyen al desarrollo de la creatividad en los niños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tx1"/>
                </a:solidFill>
              </a:rPr>
              <a:t>No se utilizan estrategias metodológicas innovadoras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tx1"/>
                </a:solidFill>
              </a:rPr>
              <a:t>Es oportuno plantear una propuesta alternativa.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4 Proceso"/>
          <p:cNvSpPr/>
          <p:nvPr/>
        </p:nvSpPr>
        <p:spPr>
          <a:xfrm>
            <a:off x="3563888" y="620688"/>
            <a:ext cx="3384376" cy="432048"/>
          </a:xfrm>
          <a:prstGeom prst="flowChartProcess">
            <a:avLst/>
          </a:prstGeom>
          <a:solidFill>
            <a:srgbClr val="00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n>
                  <a:solidFill>
                    <a:schemeClr val="tx1"/>
                  </a:solidFill>
                </a:ln>
              </a:rPr>
              <a:t>COMPROBACIÓN DE HIPÓTESIS</a:t>
            </a:r>
            <a:endParaRPr lang="es-E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5220072" y="1124744"/>
            <a:ext cx="216024" cy="36004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123728" y="1124744"/>
            <a:ext cx="2016224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CONCLUSIONES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5724128" y="1124744"/>
            <a:ext cx="2160240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RECOMENDACIONES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91680" y="2132856"/>
            <a:ext cx="3071598" cy="34778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Se coincide que la expresión musical ayuda a motivar y desarrollar cognición en los niños/as.</a:t>
            </a:r>
            <a:endParaRPr lang="es-EC" sz="14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La creatividad en ellos no se ve desarrollada dependen mucho de la guía docente para llevar adelante sus actividades, presentan dudas en la realización de sus tareas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Los Padres de Familia desconocen la potencialidad creativa de su hijo y no les dan  mayor  importancia. Deben desarrollar de manera conjunta las actividades musicales y artísticas en casa.</a:t>
            </a:r>
            <a:endParaRPr lang="es-EC" sz="14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1000" dirty="0"/>
          </a:p>
        </p:txBody>
      </p:sp>
      <p:sp>
        <p:nvSpPr>
          <p:cNvPr id="6" name="5 Rectángulo"/>
          <p:cNvSpPr/>
          <p:nvPr/>
        </p:nvSpPr>
        <p:spPr>
          <a:xfrm>
            <a:off x="5220072" y="2060848"/>
            <a:ext cx="3312368" cy="372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La institución, los docentes y los padres de familia tienen que incentivar a los niños y niñas es su auto estima, para así crear seres llenos de confianza y espontáneos y no niños tímidos </a:t>
            </a:r>
            <a:endParaRPr lang="es-EC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La escuela es la llamada a dar capacitaciones a sus docentes para que esta puedan estimular a sus estudiantes con actividades artísticas y musicales.</a:t>
            </a:r>
            <a:endParaRPr lang="es-EC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Los Padres de Familia deben incentivar el proceso creativo y musical de sus hijos  y es así que deben darse un tiempo de calidad hacia ellos. Y así tener seres humanos de calidad. </a:t>
            </a:r>
            <a:endParaRPr lang="es-EC" sz="1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ES" sz="1200" b="1" dirty="0"/>
          </a:p>
        </p:txBody>
      </p:sp>
      <p:sp>
        <p:nvSpPr>
          <p:cNvPr id="13" name="12 Flecha abajo"/>
          <p:cNvSpPr/>
          <p:nvPr/>
        </p:nvSpPr>
        <p:spPr>
          <a:xfrm>
            <a:off x="6732240" y="1484784"/>
            <a:ext cx="288032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2987824" y="1484784"/>
            <a:ext cx="288032" cy="6480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Rectángulo"/>
          <p:cNvSpPr>
            <a:spLocks noChangeArrowheads="1"/>
          </p:cNvSpPr>
          <p:nvPr/>
        </p:nvSpPr>
        <p:spPr bwMode="auto">
          <a:xfrm>
            <a:off x="2555776" y="1340768"/>
            <a:ext cx="4572000" cy="47625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PROPUESTA ALTERNATIVA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2195736" y="2564904"/>
            <a:ext cx="5400675" cy="21605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b="1" dirty="0" smtClean="0"/>
              <a:t>DESARROLLO DE LA CREATIVIDAD </a:t>
            </a:r>
            <a:endParaRPr lang="es-EC" dirty="0" smtClean="0"/>
          </a:p>
          <a:p>
            <a:pPr algn="ctr"/>
            <a:r>
              <a:rPr lang="es-ES" b="1" dirty="0" smtClean="0"/>
              <a:t>POR MEDIO DE ESTRATEGIAS Y ACTIVIDADES DE EXPRESIÓN MUSICAL.</a:t>
            </a:r>
            <a:endParaRPr lang="es-EC" dirty="0"/>
          </a:p>
        </p:txBody>
      </p:sp>
      <p:sp>
        <p:nvSpPr>
          <p:cNvPr id="5" name="4 Flecha abajo"/>
          <p:cNvSpPr/>
          <p:nvPr/>
        </p:nvSpPr>
        <p:spPr>
          <a:xfrm>
            <a:off x="4788024" y="1844824"/>
            <a:ext cx="144016" cy="72008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dondear rectángulo de esquina diagonal"/>
          <p:cNvSpPr/>
          <p:nvPr/>
        </p:nvSpPr>
        <p:spPr>
          <a:xfrm>
            <a:off x="2771800" y="1700808"/>
            <a:ext cx="4176464" cy="864096"/>
          </a:xfrm>
          <a:prstGeom prst="round2DiagRect">
            <a:avLst/>
          </a:prstGeom>
          <a:solidFill>
            <a:srgbClr val="F11BD8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IMPORTANCIA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2483768" y="3140968"/>
            <a:ext cx="4896544" cy="1944216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</a:rPr>
              <a:t>Es de gran importancia porque permitirá a las maestras de pre-básica, implementar Estrategias Metodológicas Innovadoras que permitan el Desarrollo de la creatividad  a través de la expresión musical   dentro de su plan de clase.</a:t>
            </a:r>
          </a:p>
          <a:p>
            <a:pPr algn="just"/>
            <a:endParaRPr lang="es-ES" sz="14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</a:rPr>
              <a:t>Contribuir al desarrollo integral de niños y niñas de 4 a 5 años de la Unidad Educativa “Isabel Tobar N°1” de la ciudad de Quito </a:t>
            </a:r>
          </a:p>
          <a:p>
            <a:pPr algn="ctr"/>
            <a:endParaRPr lang="es-ES" dirty="0"/>
          </a:p>
        </p:txBody>
      </p:sp>
      <p:sp>
        <p:nvSpPr>
          <p:cNvPr id="13" name="12 Flecha abajo"/>
          <p:cNvSpPr/>
          <p:nvPr/>
        </p:nvSpPr>
        <p:spPr>
          <a:xfrm>
            <a:off x="4788024" y="2564904"/>
            <a:ext cx="144016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004048" y="2564904"/>
            <a:ext cx="3923928" cy="374441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Recopilar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información  para elaborar talleres educativos por medio de un estudio bibliográfico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Contribuir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a la formación integral del docente  mediante la capacitación.</a:t>
            </a:r>
          </a:p>
          <a:p>
            <a:pPr lvl="0" algn="just">
              <a:buFont typeface="Wingdings" pitchFamily="2" charset="2"/>
              <a:buChar char="v"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Socializar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los talleres para el desarrollo de la creatividad de los niños y niñas con el fin de que los docentes conozcan los beneficios de la expresión musical en la practica académica por medio de talleres </a:t>
            </a:r>
            <a:endParaRPr lang="es-ES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b="1" dirty="0" smtClean="0"/>
              <a:t> 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755576" y="2636912"/>
            <a:ext cx="3024336" cy="23762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Diseñar talleres para el desarrollo de la creatividad de los niños y niñas de 4 a 5 años, de la Unidad Educativa “ Isabel Tobar N°1”, con el fin de capacitar a los docentes en estrategias y actividades enfocadas en el uso de la expresión musical en sus practicas académicas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548680"/>
            <a:ext cx="2736304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12" name="11 Esquina doblada"/>
          <p:cNvSpPr/>
          <p:nvPr/>
        </p:nvSpPr>
        <p:spPr>
          <a:xfrm>
            <a:off x="5796136" y="1628800"/>
            <a:ext cx="2714600" cy="504056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B050"/>
                </a:solidFill>
              </a:rPr>
              <a:t>OBJETIVOS ESPECÍFICOS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13" name="12 Esquina doblada"/>
          <p:cNvSpPr/>
          <p:nvPr/>
        </p:nvSpPr>
        <p:spPr>
          <a:xfrm>
            <a:off x="899592" y="1556792"/>
            <a:ext cx="2714600" cy="504056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B050"/>
                </a:solidFill>
              </a:rPr>
              <a:t>OBJETIVO GENERAL</a:t>
            </a:r>
            <a:endParaRPr lang="es-ES" dirty="0">
              <a:solidFill>
                <a:srgbClr val="00B050"/>
              </a:solidFill>
            </a:endParaRPr>
          </a:p>
        </p:txBody>
      </p:sp>
      <p:cxnSp>
        <p:nvCxnSpPr>
          <p:cNvPr id="15" name="14 Forma"/>
          <p:cNvCxnSpPr>
            <a:stCxn id="7" idx="1"/>
          </p:cNvCxnSpPr>
          <p:nvPr/>
        </p:nvCxnSpPr>
        <p:spPr>
          <a:xfrm rot="10800000" flipV="1">
            <a:off x="3347864" y="1016732"/>
            <a:ext cx="360040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Forma"/>
          <p:cNvCxnSpPr>
            <a:stCxn id="7" idx="3"/>
          </p:cNvCxnSpPr>
          <p:nvPr/>
        </p:nvCxnSpPr>
        <p:spPr>
          <a:xfrm>
            <a:off x="6444208" y="1016732"/>
            <a:ext cx="216024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13" idx="2"/>
            <a:endCxn id="6" idx="0"/>
          </p:cNvCxnSpPr>
          <p:nvPr/>
        </p:nvCxnSpPr>
        <p:spPr>
          <a:xfrm>
            <a:off x="2256892" y="2060848"/>
            <a:ext cx="108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12" idx="2"/>
          </p:cNvCxnSpPr>
          <p:nvPr/>
        </p:nvCxnSpPr>
        <p:spPr>
          <a:xfrm>
            <a:off x="7153436" y="2132856"/>
            <a:ext cx="108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6 Rectángulo"/>
          <p:cNvSpPr>
            <a:spLocks noChangeArrowheads="1"/>
          </p:cNvSpPr>
          <p:nvPr/>
        </p:nvSpPr>
        <p:spPr bwMode="auto">
          <a:xfrm>
            <a:off x="2051050" y="105251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0483" name="9 Rectángulo"/>
          <p:cNvSpPr>
            <a:spLocks noChangeArrowheads="1"/>
          </p:cNvSpPr>
          <p:nvPr/>
        </p:nvSpPr>
        <p:spPr bwMode="auto">
          <a:xfrm>
            <a:off x="971550" y="981075"/>
            <a:ext cx="748823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Desarrollo  de la Propuesta</a:t>
            </a:r>
            <a:endParaRPr lang="es-ES" sz="1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000" b="1" dirty="0">
                <a:latin typeface="Times New Roman" pitchFamily="18" charset="0"/>
                <a:cs typeface="Times New Roman" pitchFamily="18" charset="0"/>
              </a:rPr>
              <a:t>					</a:t>
            </a:r>
            <a:endParaRPr lang="es-E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1628800"/>
            <a:ext cx="2808312" cy="14401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Unidad  I : </a:t>
            </a:r>
            <a:r>
              <a:rPr lang="es-EC" dirty="0" err="1" smtClean="0"/>
              <a:t>Lullaby</a:t>
            </a:r>
            <a:r>
              <a:rPr lang="es-EC" dirty="0" smtClean="0"/>
              <a:t> en la estimulación temprana </a:t>
            </a:r>
            <a:endParaRPr lang="es-EC" dirty="0"/>
          </a:p>
        </p:txBody>
      </p:sp>
      <p:sp>
        <p:nvSpPr>
          <p:cNvPr id="7" name="6 Elipse"/>
          <p:cNvSpPr/>
          <p:nvPr/>
        </p:nvSpPr>
        <p:spPr>
          <a:xfrm>
            <a:off x="5292080" y="1700808"/>
            <a:ext cx="2520280" cy="12961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Unidad  II: La música en la psicomotricidad  fina </a:t>
            </a:r>
            <a:endParaRPr lang="es-EC" dirty="0"/>
          </a:p>
        </p:txBody>
      </p:sp>
      <p:sp>
        <p:nvSpPr>
          <p:cNvPr id="8" name="7 Rectángulo redondeado"/>
          <p:cNvSpPr/>
          <p:nvPr/>
        </p:nvSpPr>
        <p:spPr>
          <a:xfrm>
            <a:off x="1259632" y="3717032"/>
            <a:ext cx="2880320" cy="15841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Unidad III: La música para el desarrollo de valores </a:t>
            </a:r>
            <a:endParaRPr lang="es-EC" dirty="0"/>
          </a:p>
        </p:txBody>
      </p:sp>
      <p:sp>
        <p:nvSpPr>
          <p:cNvPr id="9" name="8 Triángulo isósceles"/>
          <p:cNvSpPr/>
          <p:nvPr/>
        </p:nvSpPr>
        <p:spPr>
          <a:xfrm>
            <a:off x="5436096" y="3356992"/>
            <a:ext cx="2304256" cy="1872208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Unidad IV: orquesta  infantil </a:t>
            </a:r>
            <a:endParaRPr lang="es-EC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119675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 smtClean="0">
                <a:solidFill>
                  <a:schemeClr val="tx1"/>
                </a:solidFill>
              </a:rPr>
              <a:t>¿ Que es la música </a:t>
            </a:r>
            <a:r>
              <a:rPr lang="es-EC" sz="2800" dirty="0" err="1" smtClean="0">
                <a:solidFill>
                  <a:schemeClr val="tx1"/>
                </a:solidFill>
              </a:rPr>
              <a:t>lullaby</a:t>
            </a:r>
            <a:r>
              <a:rPr lang="es-EC" sz="2800" dirty="0" smtClean="0">
                <a:solidFill>
                  <a:schemeClr val="tx1"/>
                </a:solidFill>
              </a:rPr>
              <a:t>?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2195736" y="2348880"/>
            <a:ext cx="4752528" cy="28803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canciones </a:t>
            </a:r>
            <a:r>
              <a:rPr lang="es-EC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lullaby</a:t>
            </a:r>
            <a:r>
              <a:rPr lang="es-EC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 canciones compuestas por cascabeles y un piano de fondo, fueron diseñadas para hacer dormir a los bebes, por su suavidad y armonía el cuerpo tienen a relajarse por lo que lo bebes descansan sus músculos </a:t>
            </a:r>
            <a:endParaRPr lang="es-EC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pSp>
        <p:nvGrpSpPr>
          <p:cNvPr id="53249" name="43 Grupo"/>
          <p:cNvGrpSpPr>
            <a:grpSpLocks/>
          </p:cNvGrpSpPr>
          <p:nvPr/>
        </p:nvGrpSpPr>
        <p:grpSpPr bwMode="auto">
          <a:xfrm>
            <a:off x="-1439863" y="457200"/>
            <a:ext cx="531813" cy="10688638"/>
            <a:chOff x="0" y="0"/>
            <a:chExt cx="5321" cy="106889"/>
          </a:xfrm>
        </p:grpSpPr>
        <p:sp>
          <p:nvSpPr>
            <p:cNvPr id="40" name="40 Rectángulo"/>
            <p:cNvSpPr>
              <a:spLocks noChangeArrowheads="1"/>
            </p:cNvSpPr>
            <p:nvPr/>
          </p:nvSpPr>
          <p:spPr bwMode="auto">
            <a:xfrm>
              <a:off x="0" y="0"/>
              <a:ext cx="5321" cy="106889"/>
            </a:xfrm>
            <a:prstGeom prst="rect">
              <a:avLst/>
            </a:prstGeom>
            <a:solidFill>
              <a:srgbClr val="B8CCE4">
                <a:alpha val="39999"/>
              </a:srgbClr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41" name="41 Rectángulo"/>
            <p:cNvSpPr>
              <a:spLocks noChangeArrowheads="1"/>
            </p:cNvSpPr>
            <p:nvPr/>
          </p:nvSpPr>
          <p:spPr bwMode="auto">
            <a:xfrm>
              <a:off x="0" y="11873"/>
              <a:ext cx="5321" cy="78201"/>
            </a:xfrm>
            <a:prstGeom prst="rect">
              <a:avLst/>
            </a:prstGeom>
            <a:solidFill>
              <a:srgbClr val="1F497D">
                <a:alpha val="39999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</p:grp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059832" y="836712"/>
            <a:ext cx="432048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PLANIFICACIÓN DE CLASE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19672" y="1364071"/>
          <a:ext cx="6624736" cy="5323649"/>
        </p:xfrm>
        <a:graphic>
          <a:graphicData uri="http://schemas.openxmlformats.org/drawingml/2006/table">
            <a:tbl>
              <a:tblPr/>
              <a:tblGrid>
                <a:gridCol w="2541820"/>
                <a:gridCol w="287774"/>
                <a:gridCol w="526940"/>
                <a:gridCol w="3268202"/>
              </a:tblGrid>
              <a:tr h="218998">
                <a:tc gridSpan="4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Título de: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C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Lullaby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en la estimulación temprana</a:t>
                      </a:r>
                      <a:endParaRPr lang="es-EC" sz="10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18998">
                <a:tc gridSpan="4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Eje temático: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Expresión Musical</a:t>
                      </a: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18998">
                <a:tc gridSpan="2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Curso: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Docente</a:t>
                      </a:r>
                      <a:endParaRPr lang="es-EC" sz="10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8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19790">
                <a:tc gridSpan="2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Tiempo Aproximado </a:t>
                      </a: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(90 minutos pedagógicos)</a:t>
                      </a: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252095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Preguntas para resolver en la clase</a:t>
                      </a:r>
                    </a:p>
                    <a:p>
                      <a:pPr marL="0" indent="252095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¿Qué es </a:t>
                      </a:r>
                      <a:r>
                        <a:rPr lang="es-EC" sz="105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lullaby</a:t>
                      </a:r>
                      <a:r>
                        <a:rPr lang="es-EC" sz="105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0" indent="252095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¿De qué forma se puede utilizar las canciones </a:t>
                      </a:r>
                      <a:r>
                        <a:rPr lang="es-EC" sz="1050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lullaby</a:t>
                      </a:r>
                      <a:r>
                        <a:rPr lang="es-EC" sz="105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para la estimulación temprana de los niños y niñas?</a:t>
                      </a: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01585">
                <a:tc gridSpan="4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Objetivo de la clase:</a:t>
                      </a:r>
                      <a:endParaRPr lang="es-EC" sz="10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Orientar y apoyar a los docentes en el manejo de la música </a:t>
                      </a:r>
                      <a:r>
                        <a:rPr lang="es-AR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Lullaby</a:t>
                      </a:r>
                      <a:r>
                        <a:rPr lang="es-AR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con el fin de que elaboren estrategias para mejorar la estimulación temprana en los niños y niñas de 4 a 5 años, de la unidad educativa  “Isabel Tobar N°1”.</a:t>
                      </a:r>
                      <a:endParaRPr lang="es-EC" sz="10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75198">
                <a:tc gridSpan="4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800">
                        <a:solidFill>
                          <a:srgbClr val="1F497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49367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Contenido conceptual a</a:t>
                      </a:r>
                      <a:endParaRPr lang="es-EC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desarrollar en clase</a:t>
                      </a:r>
                      <a:endParaRPr lang="es-EC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Habilidades de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pensamiento científico a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desarrollar en clases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Actitud hacia las ciencias a</a:t>
                      </a:r>
                      <a:endParaRPr lang="es-EC" sz="10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Promover</a:t>
                      </a:r>
                      <a:endParaRPr lang="es-EC" sz="10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051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Reflexión</a:t>
                      </a: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(expresión para el desarrollo de la creatividad</a:t>
                      </a: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Observar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Escuchar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Ordenar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Sintetizar </a:t>
                      </a:r>
                      <a:endParaRPr lang="es-EC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Tomar iniciativas lúdicas y cooperativas para desarrollar la creatividad </a:t>
                      </a:r>
                      <a:r>
                        <a:rPr lang="es-AR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 los niños y niñas de 4 a 5 años, de la unidad educativa  “Isabel Tobar N°1”.</a:t>
                      </a: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389" marR="21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980728"/>
            <a:ext cx="7704856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“Cada niño/a es especial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Los niños son como mariposas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En el viento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Algunos pueden volar más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Alto que otros, pero cada uno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Vuela de la mejor forma que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Puede….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Por qué entonces compararlos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Unos con otro?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Cada uno es diferente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Cada uno es especial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Cada uno es hermoso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Y  único”  </a:t>
            </a:r>
          </a:p>
          <a:p>
            <a:r>
              <a:rPr lang="es-EC" sz="1400" dirty="0" smtClean="0">
                <a:solidFill>
                  <a:schemeClr val="tx1"/>
                </a:solidFill>
                <a:latin typeface="Comic Sans MS" pitchFamily="66" charset="0"/>
              </a:rPr>
              <a:t>Arte</a:t>
            </a:r>
            <a:r>
              <a:rPr lang="es-EC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C" sz="1400" dirty="0" smtClean="0">
                <a:solidFill>
                  <a:schemeClr val="tx1"/>
                </a:solidFill>
                <a:latin typeface="Comic Sans MS" pitchFamily="66" charset="0"/>
              </a:rPr>
              <a:t>de educar 2013 </a:t>
            </a:r>
          </a:p>
        </p:txBody>
      </p:sp>
      <p:pic>
        <p:nvPicPr>
          <p:cNvPr id="3" name="2 Imagen" descr="https://encrypted-tbn2.gstatic.com/images?q=tbn:ANd9GcRmClA1DtOKTtoAdDI4G1JnK1im7-cG3g2gm6_Ei2CFkibBxkqx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861048"/>
            <a:ext cx="2232247" cy="167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https://encrypted-tbn3.gstatic.com/images?q=tbn:ANd9GcTKmoxvACxdy-ZmOMNT6AhieOdOgm9DgwboTF1YWl8floAiB2rQ"/>
          <p:cNvPicPr/>
          <p:nvPr/>
        </p:nvPicPr>
        <p:blipFill>
          <a:blip r:embed="rId3" cstate="print"/>
          <a:srcRect t="11429" b="9276"/>
          <a:stretch>
            <a:fillRect/>
          </a:stretch>
        </p:blipFill>
        <p:spPr bwMode="auto">
          <a:xfrm rot="20135526">
            <a:off x="398742" y="1635635"/>
            <a:ext cx="2755681" cy="13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Explosión 1"/>
          <p:cNvSpPr/>
          <p:nvPr/>
        </p:nvSpPr>
        <p:spPr>
          <a:xfrm>
            <a:off x="2987824" y="1628800"/>
            <a:ext cx="3672408" cy="2088232"/>
          </a:xfrm>
          <a:prstGeom prst="irregularSeal1">
            <a:avLst/>
          </a:prstGeom>
          <a:solidFill>
            <a:srgbClr val="FFFF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00CC"/>
                </a:solidFill>
                <a:latin typeface="Eras Bold ITC" pitchFamily="34" charset="0"/>
              </a:rPr>
              <a:t>GRACIAS POR SU ATENCIÓN.</a:t>
            </a:r>
            <a:endParaRPr lang="es-ES" sz="2000" b="1" dirty="0">
              <a:solidFill>
                <a:srgbClr val="0000CC"/>
              </a:solidFill>
              <a:latin typeface="Eras Bold ITC" pitchFamily="34" charset="0"/>
            </a:endParaRPr>
          </a:p>
        </p:txBody>
      </p:sp>
      <p:pic>
        <p:nvPicPr>
          <p:cNvPr id="1030" name="Picture 6" descr="https://encrypted-tbn1.gstatic.com/images?q=tbn:ANd9GcSPXYSZlji_8CwadyyICxcOTamycEdWFPOM5pRwRvFbOGVJtVehEw"/>
          <p:cNvPicPr>
            <a:picLocks noChangeAspect="1" noChangeArrowheads="1"/>
          </p:cNvPicPr>
          <p:nvPr/>
        </p:nvPicPr>
        <p:blipFill>
          <a:blip r:embed="rId2" cstate="print"/>
          <a:srcRect b="12094"/>
          <a:stretch>
            <a:fillRect/>
          </a:stretch>
        </p:blipFill>
        <p:spPr bwMode="auto">
          <a:xfrm>
            <a:off x="1043608" y="3645024"/>
            <a:ext cx="2228850" cy="1800200"/>
          </a:xfrm>
          <a:prstGeom prst="rect">
            <a:avLst/>
          </a:prstGeom>
          <a:noFill/>
        </p:spPr>
      </p:pic>
      <p:pic>
        <p:nvPicPr>
          <p:cNvPr id="1032" name="Picture 8" descr="https://encrypted-tbn0.gstatic.com/images?q=tbn:ANd9GcSdJgHCT5BxOSTZK8Xl0pRXYq9vBEA-U_MBq893YV560bVfyIqkpQ"/>
          <p:cNvPicPr>
            <a:picLocks noChangeAspect="1" noChangeArrowheads="1"/>
          </p:cNvPicPr>
          <p:nvPr/>
        </p:nvPicPr>
        <p:blipFill>
          <a:blip r:embed="rId3" cstate="print"/>
          <a:srcRect r="50076"/>
          <a:stretch>
            <a:fillRect/>
          </a:stretch>
        </p:blipFill>
        <p:spPr bwMode="auto">
          <a:xfrm>
            <a:off x="7092280" y="836712"/>
            <a:ext cx="1512168" cy="1514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4581128"/>
            <a:ext cx="71294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059832" y="908720"/>
            <a:ext cx="4248472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PLANTEAMIENTO DEL PROBLEMA</a:t>
            </a:r>
            <a:endParaRPr lang="es-ES" dirty="0"/>
          </a:p>
        </p:txBody>
      </p:sp>
      <p:sp>
        <p:nvSpPr>
          <p:cNvPr id="9" name="8 Flecha abajo"/>
          <p:cNvSpPr/>
          <p:nvPr/>
        </p:nvSpPr>
        <p:spPr>
          <a:xfrm>
            <a:off x="5148064" y="1700808"/>
            <a:ext cx="21602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squina doblada"/>
          <p:cNvSpPr/>
          <p:nvPr/>
        </p:nvSpPr>
        <p:spPr>
          <a:xfrm>
            <a:off x="1763688" y="2564904"/>
            <a:ext cx="2448272" cy="1728192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Dentro de la cultura ecuatoriana no hay una orientación para escuchar música como medio de fortalecimiento creativo , los niños se han ido formando en géneros musicales modernos  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3" name="12 Esquina doblada"/>
          <p:cNvSpPr/>
          <p:nvPr/>
        </p:nvSpPr>
        <p:spPr>
          <a:xfrm>
            <a:off x="6228184" y="2780928"/>
            <a:ext cx="2304256" cy="1512168"/>
          </a:xfrm>
          <a:prstGeom prst="foldedCorner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El personal docente que labora en dicha institución no tienen titulo de tercer nivel.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Flecha izquierda y derecha"/>
          <p:cNvSpPr/>
          <p:nvPr/>
        </p:nvSpPr>
        <p:spPr>
          <a:xfrm>
            <a:off x="4211960" y="3717032"/>
            <a:ext cx="201622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Proceso"/>
          <p:cNvSpPr/>
          <p:nvPr/>
        </p:nvSpPr>
        <p:spPr>
          <a:xfrm>
            <a:off x="4139952" y="4797152"/>
            <a:ext cx="2304256" cy="864096"/>
          </a:xfrm>
          <a:prstGeom prst="flowChartProcess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Dificultades de enseñanza , conocimientos </a:t>
            </a:r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4067944" y="4293096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>
            <a:off x="5652120" y="4293096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4572000" y="3068960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DIAGNÓSTICO</a:t>
            </a:r>
            <a:endParaRPr lang="es-ES" sz="1600" dirty="0"/>
          </a:p>
        </p:txBody>
      </p:sp>
      <p:sp>
        <p:nvSpPr>
          <p:cNvPr id="21" name="20 Flecha abajo"/>
          <p:cNvSpPr/>
          <p:nvPr/>
        </p:nvSpPr>
        <p:spPr>
          <a:xfrm>
            <a:off x="5220072" y="3573016"/>
            <a:ext cx="117727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ecisión"/>
          <p:cNvSpPr/>
          <p:nvPr/>
        </p:nvSpPr>
        <p:spPr>
          <a:xfrm>
            <a:off x="2195736" y="1412776"/>
            <a:ext cx="5760640" cy="1296144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2">
                    <a:lumMod val="10000"/>
                  </a:schemeClr>
                </a:solidFill>
                <a:latin typeface="Aharoni" pitchFamily="2" charset="-79"/>
                <a:cs typeface="Aharoni" pitchFamily="2" charset="-79"/>
              </a:rPr>
              <a:t>FORMULACI</a:t>
            </a:r>
            <a:r>
              <a:rPr lang="es-ES" b="1" dirty="0" smtClean="0">
                <a:solidFill>
                  <a:schemeClr val="bg2">
                    <a:lumMod val="10000"/>
                  </a:schemeClr>
                </a:solidFill>
                <a:latin typeface="Aharoni" pitchFamily="2" charset="-79"/>
                <a:cs typeface="Aharoni" pitchFamily="2" charset="-79"/>
              </a:rPr>
              <a:t>Ó</a:t>
            </a:r>
            <a:r>
              <a:rPr lang="es-ES" dirty="0" smtClean="0">
                <a:solidFill>
                  <a:schemeClr val="bg2">
                    <a:lumMod val="10000"/>
                  </a:schemeClr>
                </a:solidFill>
                <a:latin typeface="Aharoni" pitchFamily="2" charset="-79"/>
                <a:cs typeface="Aharoni" pitchFamily="2" charset="-79"/>
              </a:rPr>
              <a:t>N DEL PROBLEMA</a:t>
            </a:r>
            <a:endParaRPr lang="es-E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5" name="4 Conector recto de flecha"/>
          <p:cNvCxnSpPr>
            <a:stCxn id="3" idx="2"/>
          </p:cNvCxnSpPr>
          <p:nvPr/>
        </p:nvCxnSpPr>
        <p:spPr>
          <a:xfrm>
            <a:off x="5076056" y="27089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Paralelogramo"/>
          <p:cNvSpPr/>
          <p:nvPr/>
        </p:nvSpPr>
        <p:spPr>
          <a:xfrm>
            <a:off x="3347864" y="3356992"/>
            <a:ext cx="3600400" cy="1656184"/>
          </a:xfrm>
          <a:prstGeom prst="parallelogram">
            <a:avLst/>
          </a:prstGeom>
          <a:solidFill>
            <a:srgbClr val="00B050"/>
          </a:solidFill>
          <a:ln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1400" b="1" dirty="0" smtClean="0">
                <a:ln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 Contribuye la expresión musical en el desarrollo de la creatividad de los niños de 4 a 5 años de la Unidad educativa “Isabel Tobar N°1 de la ciudad de Quito, en el periodo 2013-2014?</a:t>
            </a:r>
            <a:endParaRPr lang="es-ES" sz="1400" b="1" dirty="0">
              <a:ln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eparación"/>
          <p:cNvSpPr/>
          <p:nvPr/>
        </p:nvSpPr>
        <p:spPr>
          <a:xfrm>
            <a:off x="3275856" y="2564904"/>
            <a:ext cx="3168352" cy="1152128"/>
          </a:xfrm>
          <a:prstGeom prst="flowChartPreparation">
            <a:avLst/>
          </a:prstGeom>
          <a:solidFill>
            <a:srgbClr val="00B0F0"/>
          </a:solidFill>
          <a:scene3d>
            <a:camera prst="obliqueTop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PREGUNTAS DE INVESTIGACIÓN</a:t>
            </a:r>
          </a:p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Llamada de flecha a la izquierda"/>
          <p:cNvSpPr/>
          <p:nvPr/>
        </p:nvSpPr>
        <p:spPr>
          <a:xfrm>
            <a:off x="6444208" y="2060848"/>
            <a:ext cx="1728192" cy="2016224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EC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Cuáles son las razones por las cuales hay un bajo nivel de creatividad  en los niños</a:t>
            </a:r>
            <a:r>
              <a:rPr lang="x-none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s-E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/>
          </a:p>
        </p:txBody>
      </p:sp>
      <p:sp>
        <p:nvSpPr>
          <p:cNvPr id="7" name="6 Llamada de flecha a la derecha"/>
          <p:cNvSpPr/>
          <p:nvPr/>
        </p:nvSpPr>
        <p:spPr>
          <a:xfrm>
            <a:off x="1331640" y="2060848"/>
            <a:ext cx="1944216" cy="2160240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EC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que manera aplica técnicas y estrategias  musicales las docentes de la institución</a:t>
            </a:r>
            <a:r>
              <a:rPr lang="x-non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s-E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547813" y="908050"/>
            <a:ext cx="687705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935596" y="908720"/>
          <a:ext cx="7992888" cy="514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7 Conector recto de flecha"/>
          <p:cNvCxnSpPr/>
          <p:nvPr/>
        </p:nvCxnSpPr>
        <p:spPr>
          <a:xfrm>
            <a:off x="5364163" y="1700213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2916238" y="1700213"/>
            <a:ext cx="5762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843808" y="1484784"/>
            <a:ext cx="4752528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2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JUSTIICACIÓN E IMPORTANCIA</a:t>
            </a:r>
            <a:endParaRPr lang="es-ES" b="1" dirty="0">
              <a:solidFill>
                <a:schemeClr val="bg2">
                  <a:lumMod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3 Flecha curvada hacia la derecha"/>
          <p:cNvSpPr/>
          <p:nvPr/>
        </p:nvSpPr>
        <p:spPr>
          <a:xfrm>
            <a:off x="1403648" y="1628800"/>
            <a:ext cx="1440160" cy="2016224"/>
          </a:xfrm>
          <a:prstGeom prst="curvedRightArrow">
            <a:avLst>
              <a:gd name="adj1" fmla="val 10251"/>
              <a:gd name="adj2" fmla="val 50000"/>
              <a:gd name="adj3" fmla="val 8349"/>
            </a:avLst>
          </a:prstGeom>
          <a:solidFill>
            <a:srgbClr val="00B05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Flecha curvada hacia la izquierda"/>
          <p:cNvSpPr/>
          <p:nvPr/>
        </p:nvSpPr>
        <p:spPr>
          <a:xfrm>
            <a:off x="7596336" y="1844824"/>
            <a:ext cx="936104" cy="2160240"/>
          </a:xfrm>
          <a:prstGeom prst="curvedLeftArrow">
            <a:avLst>
              <a:gd name="adj1" fmla="val 27982"/>
              <a:gd name="adj2" fmla="val 50000"/>
              <a:gd name="adj3" fmla="val 31135"/>
            </a:avLst>
          </a:prstGeom>
          <a:solidFill>
            <a:srgbClr val="00990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Preparación"/>
          <p:cNvSpPr/>
          <p:nvPr/>
        </p:nvSpPr>
        <p:spPr>
          <a:xfrm>
            <a:off x="2843808" y="2276872"/>
            <a:ext cx="2088232" cy="2520280"/>
          </a:xfrm>
          <a:prstGeom prst="flowChartPrepar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justifica por </a:t>
            </a:r>
          </a:p>
          <a:p>
            <a:pPr algn="ctr"/>
            <a:r>
              <a:rPr lang="es-E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la presente investigación pretende abordar antecedentes, conceptos y teorías relacionadas con la creatividad y expresión musical  que será de gran ayuda en  el ámbito educativo  </a:t>
            </a:r>
            <a:endParaRPr lang="es-E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Preparación"/>
          <p:cNvSpPr/>
          <p:nvPr/>
        </p:nvSpPr>
        <p:spPr>
          <a:xfrm>
            <a:off x="5868144" y="2492896"/>
            <a:ext cx="1872208" cy="2520280"/>
          </a:xfrm>
          <a:prstGeom prst="flowChartPrepar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de gran importancia, pues permitirá incrementar el desarrollo integral de los niños a través de técnicas y métodos  relacionados con la expresión musical  y creatividad .</a:t>
            </a:r>
            <a:endParaRPr lang="es-E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71800" y="836712"/>
            <a:ext cx="439248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MARCO TEÓRICO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619672" y="1916832"/>
            <a:ext cx="6480720" cy="43924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Capitulo II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Fundamentación Filosófica ,Psicológica, Sociológica, pedagógico y teórica</a:t>
            </a:r>
          </a:p>
          <a:p>
            <a:pPr algn="ctr"/>
            <a:r>
              <a:rPr lang="es-ES" b="1" dirty="0" smtClean="0"/>
              <a:t>Expresión Musical 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Importancia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Desarrollo musical 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 Expresión Musical en la Educación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Importancia de la Música en la Educación inicial 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Beneficios de la expresión Musical.</a:t>
            </a:r>
          </a:p>
          <a:p>
            <a:pPr algn="ctr"/>
            <a:r>
              <a:rPr lang="es-ES" b="1" dirty="0" smtClean="0"/>
              <a:t>Creatividad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Concepto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Aspectos importantes de la creatividad para el aula 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La expresión en todas sus manifestaciones </a:t>
            </a:r>
          </a:p>
          <a:p>
            <a:pPr algn="ctr">
              <a:buFont typeface="Wingdings" pitchFamily="2" charset="2"/>
              <a:buChar char="§"/>
            </a:pPr>
            <a:endParaRPr lang="es-ES" dirty="0" smtClean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932040" y="15567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3789</TotalTime>
  <Words>2122</Words>
  <Application>Microsoft Office PowerPoint</Application>
  <PresentationFormat>Presentación en pantalla (4:3)</PresentationFormat>
  <Paragraphs>365</Paragraphs>
  <Slides>30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Solsticio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Andres</dc:creator>
  <cp:lastModifiedBy>Equipo 6</cp:lastModifiedBy>
  <cp:revision>353</cp:revision>
  <dcterms:created xsi:type="dcterms:W3CDTF">2012-05-16T01:50:12Z</dcterms:created>
  <dcterms:modified xsi:type="dcterms:W3CDTF">2014-11-14T00:18:45Z</dcterms:modified>
</cp:coreProperties>
</file>