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1" r:id="rId3"/>
    <p:sldId id="277" r:id="rId4"/>
    <p:sldId id="276" r:id="rId5"/>
    <p:sldId id="343" r:id="rId6"/>
    <p:sldId id="257" r:id="rId7"/>
    <p:sldId id="352" r:id="rId8"/>
    <p:sldId id="353" r:id="rId9"/>
    <p:sldId id="278" r:id="rId10"/>
    <p:sldId id="329" r:id="rId11"/>
    <p:sldId id="348" r:id="rId12"/>
    <p:sldId id="330" r:id="rId13"/>
    <p:sldId id="331" r:id="rId14"/>
    <p:sldId id="332" r:id="rId15"/>
    <p:sldId id="287" r:id="rId16"/>
    <p:sldId id="258" r:id="rId17"/>
    <p:sldId id="313" r:id="rId18"/>
    <p:sldId id="315" r:id="rId19"/>
    <p:sldId id="314" r:id="rId20"/>
    <p:sldId id="318" r:id="rId21"/>
    <p:sldId id="260" r:id="rId22"/>
    <p:sldId id="308" r:id="rId23"/>
    <p:sldId id="347" r:id="rId24"/>
    <p:sldId id="282" r:id="rId25"/>
    <p:sldId id="298" r:id="rId26"/>
    <p:sldId id="303" r:id="rId27"/>
    <p:sldId id="301" r:id="rId28"/>
    <p:sldId id="264" r:id="rId29"/>
    <p:sldId id="304" r:id="rId30"/>
    <p:sldId id="302" r:id="rId31"/>
    <p:sldId id="294" r:id="rId32"/>
    <p:sldId id="312" r:id="rId33"/>
    <p:sldId id="344" r:id="rId34"/>
    <p:sldId id="345" r:id="rId35"/>
    <p:sldId id="346" r:id="rId36"/>
    <p:sldId id="376" r:id="rId37"/>
    <p:sldId id="375" r:id="rId38"/>
    <p:sldId id="320" r:id="rId39"/>
    <p:sldId id="321" r:id="rId40"/>
    <p:sldId id="322" r:id="rId41"/>
    <p:sldId id="323" r:id="rId42"/>
    <p:sldId id="324" r:id="rId43"/>
    <p:sldId id="325" r:id="rId44"/>
    <p:sldId id="354" r:id="rId45"/>
    <p:sldId id="355" r:id="rId46"/>
    <p:sldId id="356" r:id="rId47"/>
    <p:sldId id="357" r:id="rId48"/>
    <p:sldId id="358" r:id="rId49"/>
    <p:sldId id="279" r:id="rId50"/>
    <p:sldId id="359" r:id="rId51"/>
    <p:sldId id="309" r:id="rId52"/>
    <p:sldId id="265" r:id="rId53"/>
    <p:sldId id="360" r:id="rId54"/>
    <p:sldId id="310" r:id="rId55"/>
    <p:sldId id="333" r:id="rId56"/>
    <p:sldId id="268" r:id="rId57"/>
    <p:sldId id="349" r:id="rId58"/>
    <p:sldId id="350" r:id="rId59"/>
    <p:sldId id="289" r:id="rId60"/>
    <p:sldId id="311" r:id="rId61"/>
    <p:sldId id="280" r:id="rId62"/>
    <p:sldId id="326" r:id="rId63"/>
    <p:sldId id="328" r:id="rId64"/>
    <p:sldId id="363" r:id="rId65"/>
    <p:sldId id="365" r:id="rId66"/>
    <p:sldId id="367" r:id="rId67"/>
    <p:sldId id="369" r:id="rId68"/>
    <p:sldId id="364" r:id="rId69"/>
    <p:sldId id="366" r:id="rId70"/>
    <p:sldId id="368" r:id="rId71"/>
    <p:sldId id="370" r:id="rId72"/>
    <p:sldId id="290" r:id="rId73"/>
    <p:sldId id="274" r:id="rId74"/>
    <p:sldId id="296" r:id="rId75"/>
    <p:sldId id="291" r:id="rId76"/>
    <p:sldId id="275" r:id="rId77"/>
    <p:sldId id="305" r:id="rId78"/>
    <p:sldId id="292" r:id="rId79"/>
    <p:sldId id="334" r:id="rId80"/>
    <p:sldId id="335" r:id="rId81"/>
    <p:sldId id="306" r:id="rId82"/>
    <p:sldId id="337" r:id="rId83"/>
    <p:sldId id="307" r:id="rId84"/>
    <p:sldId id="270" r:id="rId85"/>
    <p:sldId id="336" r:id="rId86"/>
    <p:sldId id="339" r:id="rId87"/>
    <p:sldId id="338" r:id="rId88"/>
    <p:sldId id="340" r:id="rId89"/>
    <p:sldId id="342" r:id="rId90"/>
    <p:sldId id="341" r:id="rId91"/>
    <p:sldId id="371" r:id="rId92"/>
    <p:sldId id="272" r:id="rId93"/>
    <p:sldId id="361" r:id="rId94"/>
    <p:sldId id="373" r:id="rId95"/>
    <p:sldId id="372" r:id="rId96"/>
    <p:sldId id="273" r:id="rId97"/>
    <p:sldId id="362" r:id="rId98"/>
    <p:sldId id="374" r:id="rId99"/>
    <p:sldId id="377" r:id="rId100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441" autoAdjust="0"/>
  </p:normalViewPr>
  <p:slideViewPr>
    <p:cSldViewPr>
      <p:cViewPr>
        <p:scale>
          <a:sx n="75" d="100"/>
          <a:sy n="75" d="100"/>
        </p:scale>
        <p:origin x="533" y="9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7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D7CB-46FE-4E02-AACA-36F726B814E4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AE0A-3197-4D11-9CFD-70D4CE7B686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D7CB-46FE-4E02-AACA-36F726B814E4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AE0A-3197-4D11-9CFD-70D4CE7B686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D7CB-46FE-4E02-AACA-36F726B814E4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AE0A-3197-4D11-9CFD-70D4CE7B686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D7CB-46FE-4E02-AACA-36F726B814E4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AE0A-3197-4D11-9CFD-70D4CE7B686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D7CB-46FE-4E02-AACA-36F726B814E4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AE0A-3197-4D11-9CFD-70D4CE7B686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D7CB-46FE-4E02-AACA-36F726B814E4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AE0A-3197-4D11-9CFD-70D4CE7B686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D7CB-46FE-4E02-AACA-36F726B814E4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AE0A-3197-4D11-9CFD-70D4CE7B686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D7CB-46FE-4E02-AACA-36F726B814E4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AE0A-3197-4D11-9CFD-70D4CE7B686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D7CB-46FE-4E02-AACA-36F726B814E4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AE0A-3197-4D11-9CFD-70D4CE7B686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D7CB-46FE-4E02-AACA-36F726B814E4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AE0A-3197-4D11-9CFD-70D4CE7B686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D7CB-46FE-4E02-AACA-36F726B814E4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AE0A-3197-4D11-9CFD-70D4CE7B686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9D7CB-46FE-4E02-AACA-36F726B814E4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EAE0A-3197-4D11-9CFD-70D4CE7B686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emf"/><Relationship Id="rId5" Type="http://schemas.openxmlformats.org/officeDocument/2006/relationships/image" Target="../media/image92.png"/><Relationship Id="rId10" Type="http://schemas.openxmlformats.org/officeDocument/2006/relationships/image" Target="../media/image97.emf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wmf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w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163.w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w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wmf"/><Relationship Id="rId2" Type="http://schemas.openxmlformats.org/officeDocument/2006/relationships/image" Target="../media/image167.w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w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w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wmf"/><Relationship Id="rId2" Type="http://schemas.openxmlformats.org/officeDocument/2006/relationships/image" Target="../media/image17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emf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w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w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png"/><Relationship Id="rId4" Type="http://schemas.openxmlformats.org/officeDocument/2006/relationships/image" Target="../media/image207.em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w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w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99592" y="2636912"/>
            <a:ext cx="7702624" cy="3102857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“ANÁLISIS SÍSMICO DE UNA ESTRUCTURA CON AISLADORES FPS DE LA PRIMERA Y SEGUNDA GENERACIÓN”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/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Juan Pablo Monge Romo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/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 Centro de Investigaciones Científicas, CEINCI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juan_pablo.mr@hotmail.com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04664"/>
            <a:ext cx="481597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 redondeado"/>
          <p:cNvSpPr/>
          <p:nvPr/>
        </p:nvSpPr>
        <p:spPr>
          <a:xfrm>
            <a:off x="971600" y="2522488"/>
            <a:ext cx="7560840" cy="1491332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70525" y="2492896"/>
            <a:ext cx="7960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ESPECTROS DE DISEÑO DE ACELERACIONES ERN 2012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88486" y="3429000"/>
            <a:ext cx="32235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FACTORES DE SITIO ?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ZONA DE EMPLAZAMIENTO 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406766" y="404664"/>
            <a:ext cx="28184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ANÁLISIS SÍSMICO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4608512" cy="632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22735" t="20430" r="21157" b="7751"/>
          <a:stretch>
            <a:fillRect/>
          </a:stretch>
        </p:blipFill>
        <p:spPr bwMode="auto">
          <a:xfrm>
            <a:off x="1331640" y="404664"/>
            <a:ext cx="6948000" cy="5558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 l="34547" t="25155" r="25000" b="71065"/>
          <a:stretch>
            <a:fillRect/>
          </a:stretch>
        </p:blipFill>
        <p:spPr bwMode="auto">
          <a:xfrm>
            <a:off x="1475656" y="6021288"/>
            <a:ext cx="7020272" cy="40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23325" t="12870" r="21157" b="15311"/>
          <a:stretch>
            <a:fillRect/>
          </a:stretch>
        </p:blipFill>
        <p:spPr bwMode="auto">
          <a:xfrm>
            <a:off x="1403648" y="404664"/>
            <a:ext cx="6901578" cy="558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 l="42815" t="75240" r="33560" b="20980"/>
          <a:stretch>
            <a:fillRect/>
          </a:stretch>
        </p:blipFill>
        <p:spPr bwMode="auto">
          <a:xfrm>
            <a:off x="2843808" y="6093296"/>
            <a:ext cx="4104456" cy="41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l="21554" t="15705" r="19385" b="11531"/>
          <a:stretch>
            <a:fillRect/>
          </a:stretch>
        </p:blipFill>
        <p:spPr bwMode="auto">
          <a:xfrm>
            <a:off x="1115616" y="513296"/>
            <a:ext cx="7246753" cy="558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 cstate="print"/>
          <a:srcRect l="32282" t="89689" r="21650" b="6531"/>
          <a:stretch>
            <a:fillRect/>
          </a:stretch>
        </p:blipFill>
        <p:spPr bwMode="auto">
          <a:xfrm>
            <a:off x="1763688" y="6165304"/>
            <a:ext cx="561662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647" y="-6153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ESPECTRO DE ERN-12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 l="1562" t="10917" r="3175"/>
          <a:stretch>
            <a:fillRect/>
          </a:stretch>
        </p:blipFill>
        <p:spPr bwMode="auto">
          <a:xfrm>
            <a:off x="468341" y="2049102"/>
            <a:ext cx="699742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 l="39272" t="34605" r="36513" b="51220"/>
          <a:stretch>
            <a:fillRect/>
          </a:stretch>
        </p:blipFill>
        <p:spPr bwMode="auto">
          <a:xfrm>
            <a:off x="4932040" y="1919861"/>
            <a:ext cx="373961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643227" y="5504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75207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ESPECTRO DE ACELERACIONES (QUITO TENIS)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877" y="1374592"/>
            <a:ext cx="5688632" cy="43924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39345" y="5998295"/>
            <a:ext cx="1224136" cy="744578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98468" y="830654"/>
            <a:ext cx="3905780" cy="135995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s-EC" sz="1800" dirty="0" smtClean="0">
                <a:solidFill>
                  <a:schemeClr val="tx2"/>
                </a:solidFill>
              </a:rPr>
              <a:t>Fa=1.155          </a:t>
            </a:r>
            <a:r>
              <a:rPr lang="es-EC" sz="1800" dirty="0" err="1" smtClean="0">
                <a:solidFill>
                  <a:schemeClr val="tx2"/>
                </a:solidFill>
              </a:rPr>
              <a:t>Fd</a:t>
            </a:r>
            <a:r>
              <a:rPr lang="es-EC" sz="1800" dirty="0" smtClean="0">
                <a:solidFill>
                  <a:schemeClr val="tx2"/>
                </a:solidFill>
              </a:rPr>
              <a:t>=0.575        </a:t>
            </a:r>
            <a:r>
              <a:rPr lang="es-EC" sz="1800" dirty="0" err="1" smtClean="0">
                <a:solidFill>
                  <a:schemeClr val="tx2"/>
                </a:solidFill>
              </a:rPr>
              <a:t>Fs</a:t>
            </a:r>
            <a:r>
              <a:rPr lang="es-EC" sz="1800" dirty="0" smtClean="0">
                <a:solidFill>
                  <a:schemeClr val="tx2"/>
                </a:solidFill>
              </a:rPr>
              <a:t>=1.79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63191" y="188640"/>
            <a:ext cx="795637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dirty="0" smtClean="0">
                <a:solidFill>
                  <a:schemeClr val="tx2"/>
                </a:solidFill>
              </a:rPr>
              <a:t>AISLADORES FPS</a:t>
            </a:r>
          </a:p>
          <a:p>
            <a:pPr algn="ctr"/>
            <a:r>
              <a:rPr lang="en-US" sz="2500" dirty="0" smtClean="0">
                <a:solidFill>
                  <a:schemeClr val="tx2"/>
                </a:solidFill>
              </a:rPr>
              <a:t>(ACERO INOXIDABLE AUSTENÍTICO TIPO 304)</a:t>
            </a:r>
            <a:br>
              <a:rPr lang="en-US" sz="2500" dirty="0" smtClean="0">
                <a:solidFill>
                  <a:schemeClr val="tx2"/>
                </a:solidFill>
              </a:rPr>
            </a:br>
            <a:endParaRPr lang="en-US" sz="25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27836" t="1172" r="10096" b="50446"/>
          <a:stretch>
            <a:fillRect/>
          </a:stretch>
        </p:blipFill>
        <p:spPr bwMode="auto">
          <a:xfrm rot="5400000" flipV="1">
            <a:off x="889415" y="3495603"/>
            <a:ext cx="2967910" cy="3091572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349" y="1327321"/>
            <a:ext cx="3600400" cy="194421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4599" t="16575" r="3430" b="4693"/>
          <a:stretch>
            <a:fillRect/>
          </a:stretch>
        </p:blipFill>
        <p:spPr bwMode="auto">
          <a:xfrm>
            <a:off x="4716016" y="1340768"/>
            <a:ext cx="3600400" cy="18800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4355976" y="3501008"/>
            <a:ext cx="453650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PROPIEDADES:</a:t>
            </a:r>
          </a:p>
          <a:p>
            <a:endParaRPr lang="es-ES_tradnl" sz="1600" b="1" i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EXCELENTE PARA EL CONFORMADO Y SOLDADO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BUENA MANEJABILIDAD AL CORTE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RESISTENTE A LA CORROSIÓN </a:t>
            </a:r>
          </a:p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(SOLDADURA)</a:t>
            </a:r>
          </a:p>
          <a:p>
            <a:endParaRPr lang="en-US" sz="16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RESISTENTE A LA COMBUSTION DE GASES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POLITETRAFLUOROETILENO (PTFE)</a:t>
            </a:r>
          </a:p>
          <a:p>
            <a:pPr>
              <a:buFont typeface="Arial" pitchFamily="34" charset="0"/>
              <a:buChar char="•"/>
            </a:pPr>
            <a:endParaRPr lang="en-US" sz="14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63191" y="188640"/>
            <a:ext cx="79563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500" dirty="0" smtClean="0">
              <a:solidFill>
                <a:schemeClr val="tx2"/>
              </a:solidFill>
            </a:endParaRPr>
          </a:p>
          <a:p>
            <a:pPr algn="ctr"/>
            <a:r>
              <a:rPr lang="en-US" sz="2500" dirty="0" smtClean="0">
                <a:solidFill>
                  <a:schemeClr val="tx2"/>
                </a:solidFill>
              </a:rPr>
              <a:t>ACERO INOXIDABLE AUSTENÍTICO TIPO 304</a:t>
            </a:r>
          </a:p>
          <a:p>
            <a:pPr algn="ctr"/>
            <a:r>
              <a:rPr lang="en-US" sz="2500" dirty="0" smtClean="0">
                <a:solidFill>
                  <a:schemeClr val="tx2"/>
                </a:solidFill>
              </a:rPr>
              <a:t>(PROPIEDADES QUÍMICAS)</a:t>
            </a:r>
            <a:br>
              <a:rPr lang="en-US" sz="2500" dirty="0" smtClean="0">
                <a:solidFill>
                  <a:schemeClr val="tx2"/>
                </a:solidFill>
              </a:rPr>
            </a:br>
            <a:endParaRPr lang="en-US" sz="2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844824"/>
            <a:ext cx="5328592" cy="255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645024"/>
            <a:ext cx="3787209" cy="187220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63191" y="188640"/>
            <a:ext cx="79563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500" dirty="0" smtClean="0">
              <a:solidFill>
                <a:schemeClr val="tx2"/>
              </a:solidFill>
            </a:endParaRPr>
          </a:p>
          <a:p>
            <a:pPr algn="ctr"/>
            <a:r>
              <a:rPr lang="en-US" sz="2500" dirty="0" smtClean="0">
                <a:solidFill>
                  <a:schemeClr val="tx2"/>
                </a:solidFill>
              </a:rPr>
              <a:t>ACERO INOXIDABLE AUSTENÍTICO TIPO 304</a:t>
            </a:r>
          </a:p>
          <a:p>
            <a:pPr algn="ctr"/>
            <a:r>
              <a:rPr lang="en-US" sz="2500" dirty="0" smtClean="0">
                <a:solidFill>
                  <a:schemeClr val="tx2"/>
                </a:solidFill>
              </a:rPr>
              <a:t>(PROPIEDADES MECÁNICAS)</a:t>
            </a:r>
            <a:br>
              <a:rPr lang="en-US" sz="2500" dirty="0" smtClean="0">
                <a:solidFill>
                  <a:schemeClr val="tx2"/>
                </a:solidFill>
              </a:rPr>
            </a:br>
            <a:endParaRPr lang="en-US" sz="25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060848"/>
            <a:ext cx="704963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3712676" y="3431615"/>
            <a:ext cx="4248473" cy="357425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803" y="4293096"/>
            <a:ext cx="3600400" cy="194421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l="4599" t="16575" r="3430" b="4693"/>
          <a:stretch>
            <a:fillRect/>
          </a:stretch>
        </p:blipFill>
        <p:spPr bwMode="auto">
          <a:xfrm>
            <a:off x="4706470" y="4306543"/>
            <a:ext cx="3600400" cy="18800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3707904" y="2196190"/>
            <a:ext cx="4248473" cy="357425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71600" y="917912"/>
            <a:ext cx="685177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DESCRIPCIÓN DEL ANÁLISIS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Descripción</a:t>
            </a:r>
            <a:r>
              <a:rPr lang="en-US" dirty="0" smtClean="0">
                <a:solidFill>
                  <a:schemeClr val="bg1"/>
                </a:solidFill>
              </a:rPr>
              <a:t> de la </a:t>
            </a:r>
            <a:r>
              <a:rPr lang="en-US" dirty="0" err="1" smtClean="0">
                <a:solidFill>
                  <a:schemeClr val="bg1"/>
                </a:solidFill>
              </a:rPr>
              <a:t>estructura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Análisis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cargas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Análisis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sísmico</a:t>
            </a:r>
            <a:endParaRPr lang="en-US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Espectros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diseño</a:t>
            </a:r>
            <a:r>
              <a:rPr lang="en-US" dirty="0" smtClean="0">
                <a:solidFill>
                  <a:schemeClr val="bg1"/>
                </a:solidFill>
              </a:rPr>
              <a:t> ERN-12</a:t>
            </a:r>
          </a:p>
          <a:p>
            <a:pPr lvl="1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Aisladores</a:t>
            </a:r>
            <a:r>
              <a:rPr lang="en-US" dirty="0" smtClean="0">
                <a:solidFill>
                  <a:schemeClr val="bg1"/>
                </a:solidFill>
              </a:rPr>
              <a:t> FPS de la </a:t>
            </a:r>
            <a:r>
              <a:rPr lang="en-US" dirty="0" err="1" smtClean="0">
                <a:solidFill>
                  <a:schemeClr val="bg1"/>
                </a:solidFill>
              </a:rPr>
              <a:t>primera</a:t>
            </a:r>
            <a:r>
              <a:rPr lang="en-US" dirty="0" smtClean="0">
                <a:solidFill>
                  <a:schemeClr val="bg1"/>
                </a:solidFill>
              </a:rPr>
              <a:t> y </a:t>
            </a:r>
            <a:r>
              <a:rPr lang="en-US" dirty="0" err="1" smtClean="0">
                <a:solidFill>
                  <a:schemeClr val="bg1"/>
                </a:solidFill>
              </a:rPr>
              <a:t>segunda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Sistema de </a:t>
            </a:r>
            <a:r>
              <a:rPr lang="en-US" dirty="0" err="1" smtClean="0">
                <a:solidFill>
                  <a:schemeClr val="bg1"/>
                </a:solidFill>
              </a:rPr>
              <a:t>aislación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dirty="0" err="1" smtClean="0">
                <a:solidFill>
                  <a:schemeClr val="bg1"/>
                </a:solidFill>
              </a:rPr>
              <a:t>nálisis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analítico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2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Parámetros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dinámicos</a:t>
            </a:r>
            <a:endParaRPr lang="en-US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Estructura</a:t>
            </a:r>
            <a:r>
              <a:rPr lang="en-US" dirty="0" smtClean="0">
                <a:solidFill>
                  <a:schemeClr val="bg1"/>
                </a:solidFill>
              </a:rPr>
              <a:t> con </a:t>
            </a:r>
            <a:r>
              <a:rPr lang="en-US" dirty="0" err="1" smtClean="0">
                <a:solidFill>
                  <a:schemeClr val="bg1"/>
                </a:solidFill>
              </a:rPr>
              <a:t>aisladores</a:t>
            </a:r>
            <a:r>
              <a:rPr lang="en-US" dirty="0" smtClean="0">
                <a:solidFill>
                  <a:schemeClr val="bg1"/>
                </a:solidFill>
              </a:rPr>
              <a:t> FPS (</a:t>
            </a:r>
            <a:r>
              <a:rPr lang="en-US" dirty="0" err="1" smtClean="0">
                <a:solidFill>
                  <a:schemeClr val="bg1"/>
                </a:solidFill>
              </a:rPr>
              <a:t>Método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Superposición</a:t>
            </a:r>
            <a:r>
              <a:rPr lang="en-US" dirty="0" smtClean="0">
                <a:solidFill>
                  <a:schemeClr val="bg1"/>
                </a:solidFill>
              </a:rPr>
              <a:t> Modal)</a:t>
            </a:r>
          </a:p>
          <a:p>
            <a:pPr lvl="2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Desplazamientos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Diseño</a:t>
            </a:r>
            <a:r>
              <a:rPr lang="en-US" dirty="0" smtClean="0">
                <a:solidFill>
                  <a:schemeClr val="bg1"/>
                </a:solidFill>
              </a:rPr>
              <a:t> de los </a:t>
            </a:r>
            <a:r>
              <a:rPr lang="en-US" dirty="0" err="1" smtClean="0">
                <a:solidFill>
                  <a:schemeClr val="bg1"/>
                </a:solidFill>
              </a:rPr>
              <a:t>aisladores</a:t>
            </a:r>
            <a:r>
              <a:rPr lang="en-US" dirty="0" smtClean="0">
                <a:solidFill>
                  <a:schemeClr val="bg1"/>
                </a:solidFill>
              </a:rPr>
              <a:t> FPS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Diseño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placas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exteriores</a:t>
            </a:r>
            <a:endParaRPr lang="en-US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Diseño</a:t>
            </a:r>
            <a:r>
              <a:rPr lang="en-US" dirty="0" smtClean="0">
                <a:solidFill>
                  <a:schemeClr val="bg1"/>
                </a:solidFill>
              </a:rPr>
              <a:t> del </a:t>
            </a:r>
            <a:r>
              <a:rPr lang="en-US" dirty="0" err="1" smtClean="0">
                <a:solidFill>
                  <a:schemeClr val="bg1"/>
                </a:solidFill>
              </a:rPr>
              <a:t>cojinete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articulado</a:t>
            </a:r>
            <a:endParaRPr lang="en-US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Análisis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d</a:t>
            </a:r>
            <a:r>
              <a:rPr lang="en-US" dirty="0" err="1" smtClean="0">
                <a:solidFill>
                  <a:schemeClr val="bg1"/>
                </a:solidFill>
              </a:rPr>
              <a:t>esplazamientos</a:t>
            </a:r>
            <a:endParaRPr lang="en-US" dirty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42046" y="2731041"/>
            <a:ext cx="87819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INTRODUCCIÓN: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AISLADORES FPS DE LA PRIMERA Y SEGUNDA GENERACIÓN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AISLADORES FPS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(PRIMERA GENERACIÓN)</a:t>
            </a:r>
            <a:endParaRPr lang="en-US" sz="2500" dirty="0">
              <a:solidFill>
                <a:schemeClr val="tx2"/>
              </a:solidFill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1009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/>
          <a:srcRect l="30614" t="18900" r="46269" b="10901"/>
          <a:stretch>
            <a:fillRect/>
          </a:stretch>
        </p:blipFill>
        <p:spPr bwMode="auto">
          <a:xfrm>
            <a:off x="899592" y="1412776"/>
            <a:ext cx="3600400" cy="5060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0618" t="31886" r="43145" b="41114"/>
          <a:stretch>
            <a:fillRect/>
          </a:stretch>
        </p:blipFill>
        <p:spPr bwMode="auto">
          <a:xfrm>
            <a:off x="4644008" y="1545670"/>
            <a:ext cx="417646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933056"/>
            <a:ext cx="3542537" cy="20882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AISLADORES FPS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(SEGUNDA GENERACIÓN)</a:t>
            </a:r>
            <a:endParaRPr lang="en-US" sz="2500" dirty="0">
              <a:solidFill>
                <a:schemeClr val="tx2"/>
              </a:solidFill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71225" t="24300" r="11906" b="33851"/>
          <a:stretch>
            <a:fillRect/>
          </a:stretch>
        </p:blipFill>
        <p:spPr bwMode="auto">
          <a:xfrm>
            <a:off x="1427054" y="1218873"/>
            <a:ext cx="4824536" cy="553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18119" t="13500" r="38771" b="8201"/>
          <a:stretch>
            <a:fillRect/>
          </a:stretch>
        </p:blipFill>
        <p:spPr bwMode="auto">
          <a:xfrm>
            <a:off x="94129" y="3401234"/>
            <a:ext cx="231294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 l="14099" t="49357" r="5190" b="2619"/>
          <a:stretch>
            <a:fillRect/>
          </a:stretch>
        </p:blipFill>
        <p:spPr bwMode="auto">
          <a:xfrm rot="5400000">
            <a:off x="6552219" y="1448781"/>
            <a:ext cx="2160242" cy="223224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 l="11409" t="1333" r="5190" b="50643"/>
          <a:stretch>
            <a:fillRect/>
          </a:stretch>
        </p:blipFill>
        <p:spPr bwMode="auto">
          <a:xfrm rot="5400000">
            <a:off x="6516216" y="3789040"/>
            <a:ext cx="2232248" cy="223224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-2568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FPS PRIMERA Y SEGUNDA GENERACIÓN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(RADIO EFECTIVO)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30632" t="35072" r="58122" b="21729"/>
          <a:stretch>
            <a:fillRect/>
          </a:stretch>
        </p:blipFill>
        <p:spPr bwMode="auto">
          <a:xfrm>
            <a:off x="1348284" y="1196752"/>
            <a:ext cx="3024336" cy="537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41236" t="16200" r="46268" b="13601"/>
          <a:stretch>
            <a:fillRect/>
          </a:stretch>
        </p:blipFill>
        <p:spPr bwMode="auto">
          <a:xfrm>
            <a:off x="4872732" y="976254"/>
            <a:ext cx="2237787" cy="581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0636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FPS PRIMERA Y SEGUNDA GENERACIÓN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(DESPLAZAMIENTO)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54885" t="16967" r="27406" b="46583"/>
          <a:stretch>
            <a:fillRect/>
          </a:stretch>
        </p:blipFill>
        <p:spPr bwMode="auto">
          <a:xfrm>
            <a:off x="539552" y="1491507"/>
            <a:ext cx="3789755" cy="352839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 l="23815" t="21344" r="52980" b="20379"/>
          <a:stretch>
            <a:fillRect/>
          </a:stretch>
        </p:blipFill>
        <p:spPr bwMode="auto">
          <a:xfrm>
            <a:off x="4860032" y="1476110"/>
            <a:ext cx="3866517" cy="43924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1816" y="5551264"/>
            <a:ext cx="2189043" cy="792088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981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8837" y="5949280"/>
            <a:ext cx="2485711" cy="858162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1009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-803076" y="720627"/>
            <a:ext cx="6264696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PRIMERA GENERACIÓN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3599632" y="699295"/>
            <a:ext cx="6264696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SEGUNDA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GENERACIÓN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6100" y="-27384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MEDIDAS STANDARD DE AISLADORES FPS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31594" t="22320" r="28244" b="10000"/>
          <a:stretch>
            <a:fillRect/>
          </a:stretch>
        </p:blipFill>
        <p:spPr bwMode="auto">
          <a:xfrm>
            <a:off x="298252" y="1137567"/>
            <a:ext cx="5188644" cy="546484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3" cstate="print"/>
          <a:srcRect l="39361" t="35100" r="43770" b="13601"/>
          <a:stretch>
            <a:fillRect/>
          </a:stretch>
        </p:blipFill>
        <p:spPr bwMode="auto">
          <a:xfrm>
            <a:off x="5520803" y="1412776"/>
            <a:ext cx="3456385" cy="486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COMPORTAMIENTO BÁSICO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(FPS PRIMERA GENERACIÓN)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 l="25821" t="22277" r="46608" b="14851"/>
          <a:stretch>
            <a:fillRect/>
          </a:stretch>
        </p:blipFill>
        <p:spPr bwMode="auto">
          <a:xfrm>
            <a:off x="615876" y="1844824"/>
            <a:ext cx="4320000" cy="434377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 l="31594" t="32715" r="44781" b="50275"/>
          <a:stretch>
            <a:fillRect/>
          </a:stretch>
        </p:blipFill>
        <p:spPr bwMode="auto">
          <a:xfrm>
            <a:off x="5156887" y="2611760"/>
            <a:ext cx="320035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 cstate="print"/>
          <a:srcRect l="31691" t="59450" r="41141" b="29210"/>
          <a:stretch>
            <a:fillRect/>
          </a:stretch>
        </p:blipFill>
        <p:spPr bwMode="auto">
          <a:xfrm>
            <a:off x="5127171" y="4716884"/>
            <a:ext cx="386442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79503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PARÁMETROS DEL DIAGRAMA DE HISTÉRESIS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(FPS PRIMERA GENERACIÓN)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35861" name="Picture 21"/>
          <p:cNvPicPr>
            <a:picLocks noChangeAspect="1" noChangeArrowheads="1"/>
          </p:cNvPicPr>
          <p:nvPr/>
        </p:nvPicPr>
        <p:blipFill>
          <a:blip r:embed="rId2" cstate="print"/>
          <a:srcRect l="15057" t="25155" r="25291" b="28540"/>
          <a:stretch>
            <a:fillRect/>
          </a:stretch>
        </p:blipFill>
        <p:spPr bwMode="auto">
          <a:xfrm>
            <a:off x="1043608" y="1700808"/>
            <a:ext cx="7272808" cy="352839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DIAGRAMA DE HISTÉRESIS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(FPS PRIMERA GENERACIÓN)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 l="22009" t="23688" r="52079" b="31898"/>
          <a:stretch>
            <a:fillRect/>
          </a:stretch>
        </p:blipFill>
        <p:spPr bwMode="auto">
          <a:xfrm>
            <a:off x="467544" y="1988840"/>
            <a:ext cx="5400600" cy="3816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67500" y="2928641"/>
            <a:ext cx="685563" cy="445616"/>
          </a:xfrm>
          <a:prstGeom prst="rect">
            <a:avLst/>
          </a:prstGeom>
          <a:noFill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67500" y="3445643"/>
            <a:ext cx="791622" cy="678533"/>
          </a:xfrm>
          <a:prstGeom prst="rect">
            <a:avLst/>
          </a:prstGeom>
          <a:noFill/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29401" y="4144641"/>
            <a:ext cx="1220067" cy="593838"/>
          </a:xfrm>
          <a:prstGeom prst="rect">
            <a:avLst/>
          </a:prstGeom>
          <a:noFill/>
        </p:spPr>
      </p:pic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0" y="981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4941168"/>
            <a:ext cx="1872208" cy="106375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COMPORTAMIENTO BÁSICO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(FPS SEGUNDA GENERACIÓN)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 t="2545"/>
          <a:stretch>
            <a:fillRect/>
          </a:stretch>
        </p:blipFill>
        <p:spPr bwMode="auto">
          <a:xfrm>
            <a:off x="310537" y="1866032"/>
            <a:ext cx="3744416" cy="42484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 l="27557" t="28265" r="38778" b="35825"/>
          <a:stretch>
            <a:fillRect/>
          </a:stretch>
        </p:blipFill>
        <p:spPr bwMode="auto">
          <a:xfrm>
            <a:off x="4390672" y="2420888"/>
            <a:ext cx="43204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 l="22734" t="12870" r="22929" b="18146"/>
          <a:stretch>
            <a:fillRect/>
          </a:stretch>
        </p:blipFill>
        <p:spPr bwMode="auto">
          <a:xfrm>
            <a:off x="861492" y="734988"/>
            <a:ext cx="7416824" cy="588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85592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DESCRIPCION DE LA ESTRUCTURA (SUPERESTRUCTURA)</a:t>
            </a:r>
            <a:endParaRPr lang="en-US" sz="25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79503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PARÁMETROS DEL DIAGRAMA DE HISTÉRESIS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(FPS SEGUNDA GENERACIÓN)</a:t>
            </a:r>
            <a:endParaRPr lang="en-US" sz="2500" dirty="0">
              <a:solidFill>
                <a:schemeClr val="tx2"/>
              </a:solidFill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 l="15057" t="32715" r="25291" b="11531"/>
          <a:stretch>
            <a:fillRect/>
          </a:stretch>
        </p:blipFill>
        <p:spPr bwMode="auto">
          <a:xfrm>
            <a:off x="899592" y="1628800"/>
            <a:ext cx="7272808" cy="42484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76176" y="871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DIAGRAMA DE HISTÉRESIS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(FPS SEGUNDA GENERACIÓN)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 l="23700" t="11282" r="31674" b="13397"/>
          <a:stretch>
            <a:fillRect/>
          </a:stretch>
        </p:blipFill>
        <p:spPr bwMode="auto">
          <a:xfrm>
            <a:off x="76200" y="1493416"/>
            <a:ext cx="5851128" cy="459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8286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1657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07496" y="2201168"/>
            <a:ext cx="695325" cy="371475"/>
          </a:xfrm>
          <a:prstGeom prst="rect">
            <a:avLst/>
          </a:prstGeom>
          <a:noFill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98320" y="2222376"/>
            <a:ext cx="704850" cy="371475"/>
          </a:xfrm>
          <a:prstGeom prst="rect">
            <a:avLst/>
          </a:prstGeom>
          <a:noFill/>
        </p:spPr>
      </p:pic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0" y="8286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0196" y="2506340"/>
            <a:ext cx="1514475" cy="552450"/>
          </a:xfrm>
          <a:prstGeom prst="rect">
            <a:avLst/>
          </a:prstGeom>
          <a:noFill/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1020" y="2493640"/>
            <a:ext cx="1533525" cy="552450"/>
          </a:xfrm>
          <a:prstGeom prst="rect">
            <a:avLst/>
          </a:prstGeom>
          <a:noFill/>
        </p:spPr>
      </p:pic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0" y="1009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0" y="1562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23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22" name="Picture 1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8000" y="3561060"/>
            <a:ext cx="781050" cy="361950"/>
          </a:xfrm>
          <a:prstGeom prst="rect">
            <a:avLst/>
          </a:prstGeom>
          <a:noFill/>
        </p:spPr>
      </p:pic>
      <p:sp>
        <p:nvSpPr>
          <p:cNvPr id="21524" name="Rectangle 20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25" name="Picture 2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13400" y="3844900"/>
            <a:ext cx="762000" cy="361950"/>
          </a:xfrm>
          <a:prstGeom prst="rect">
            <a:avLst/>
          </a:prstGeom>
          <a:noFill/>
        </p:spPr>
      </p:pic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29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28" name="Picture 2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42148" y="4704680"/>
            <a:ext cx="3914775" cy="590550"/>
          </a:xfrm>
          <a:prstGeom prst="rect">
            <a:avLst/>
          </a:prstGeom>
          <a:noFill/>
        </p:spPr>
      </p:pic>
      <p:sp>
        <p:nvSpPr>
          <p:cNvPr id="21530" name="Rectangle 26"/>
          <p:cNvSpPr>
            <a:spLocks noChangeArrowheads="1"/>
          </p:cNvSpPr>
          <p:nvPr/>
        </p:nvSpPr>
        <p:spPr bwMode="auto">
          <a:xfrm>
            <a:off x="0" y="1047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32" name="Picture 2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98988" y="3052812"/>
            <a:ext cx="1628775" cy="533400"/>
          </a:xfrm>
          <a:prstGeom prst="rect">
            <a:avLst/>
          </a:prstGeom>
          <a:noFill/>
        </p:spPr>
      </p:pic>
      <p:pic>
        <p:nvPicPr>
          <p:cNvPr id="21531" name="Picture 27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94004" y="3044304"/>
            <a:ext cx="1638300" cy="533400"/>
          </a:xfrm>
          <a:prstGeom prst="rect">
            <a:avLst/>
          </a:prstGeom>
          <a:noFill/>
        </p:spPr>
      </p:pic>
      <p:sp>
        <p:nvSpPr>
          <p:cNvPr id="21533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0" y="990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35" name="Rectangle 31"/>
          <p:cNvSpPr>
            <a:spLocks noChangeArrowheads="1"/>
          </p:cNvSpPr>
          <p:nvPr/>
        </p:nvSpPr>
        <p:spPr bwMode="auto">
          <a:xfrm>
            <a:off x="0" y="1524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37" name="Rectangle 3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36" name="Picture 3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0084" y="5424140"/>
            <a:ext cx="1571625" cy="361950"/>
          </a:xfrm>
          <a:prstGeom prst="rect">
            <a:avLst/>
          </a:prstGeom>
          <a:noFill/>
        </p:spPr>
      </p:pic>
      <p:sp>
        <p:nvSpPr>
          <p:cNvPr id="21538" name="Rectangle 34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40" name="Rectangle 3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8592" y="5801196"/>
            <a:ext cx="2076450" cy="561975"/>
          </a:xfrm>
          <a:prstGeom prst="rect">
            <a:avLst/>
          </a:prstGeom>
          <a:noFill/>
        </p:spPr>
      </p:pic>
      <p:sp>
        <p:nvSpPr>
          <p:cNvPr id="21541" name="Rectangle 37"/>
          <p:cNvSpPr>
            <a:spLocks noChangeArrowheads="1"/>
          </p:cNvSpPr>
          <p:nvPr/>
        </p:nvSpPr>
        <p:spPr bwMode="auto">
          <a:xfrm>
            <a:off x="0" y="1019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5517232"/>
            <a:ext cx="1872208" cy="106375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19672" y="493564"/>
            <a:ext cx="619268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dirty="0" smtClean="0">
                <a:solidFill>
                  <a:schemeClr val="tx2"/>
                </a:solidFill>
              </a:rPr>
              <a:t>PROCEDIMIENTO PARA HALLAR LOS PARÁMETROS DEL DIAGRAMA DE HISTÉRESIS</a:t>
            </a:r>
          </a:p>
          <a:p>
            <a:pPr algn="ctr"/>
            <a:r>
              <a:rPr lang="en-US" sz="2500" dirty="0" smtClean="0">
                <a:solidFill>
                  <a:schemeClr val="tx2"/>
                </a:solidFill>
              </a:rPr>
              <a:t>(FPS PRIMERA GENERACIÓN)</a:t>
            </a:r>
            <a:endParaRPr lang="en-US" sz="25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4523" t="12201" r="43503" b="48110"/>
          <a:stretch>
            <a:fillRect/>
          </a:stretch>
        </p:blipFill>
        <p:spPr bwMode="auto">
          <a:xfrm>
            <a:off x="1331640" y="2420888"/>
            <a:ext cx="709107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Rectángulo"/>
          <p:cNvSpPr/>
          <p:nvPr/>
        </p:nvSpPr>
        <p:spPr>
          <a:xfrm>
            <a:off x="1331640" y="3933056"/>
            <a:ext cx="288032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835" t="21375" r="57775" b="15311"/>
          <a:stretch>
            <a:fillRect/>
          </a:stretch>
        </p:blipFill>
        <p:spPr bwMode="auto">
          <a:xfrm>
            <a:off x="2411760" y="1556792"/>
            <a:ext cx="482023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619672" y="150664"/>
            <a:ext cx="619268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dirty="0" smtClean="0">
                <a:solidFill>
                  <a:schemeClr val="tx2"/>
                </a:solidFill>
              </a:rPr>
              <a:t>PROCEDIMIENTO PARA HALLAR LOS PARÁMETROS DEL DIAGRAMA DE HISTÉRESIS</a:t>
            </a:r>
          </a:p>
          <a:p>
            <a:pPr algn="ctr"/>
            <a:r>
              <a:rPr lang="en-US" sz="2500" dirty="0" smtClean="0">
                <a:solidFill>
                  <a:schemeClr val="tx2"/>
                </a:solidFill>
              </a:rPr>
              <a:t>(FPS PRIMERA GENERACIÓN)</a:t>
            </a:r>
            <a:endParaRPr lang="en-US" sz="2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19672" y="163364"/>
            <a:ext cx="619268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dirty="0" smtClean="0">
                <a:solidFill>
                  <a:schemeClr val="tx2"/>
                </a:solidFill>
              </a:rPr>
              <a:t>PROCEDIMIENTO PARA HALLAR LOS PARÁMETROS DEL DIAGRAMA DE HISTÉRESIS</a:t>
            </a:r>
          </a:p>
          <a:p>
            <a:pPr algn="ctr"/>
            <a:r>
              <a:rPr lang="en-US" sz="2500" dirty="0" smtClean="0">
                <a:solidFill>
                  <a:schemeClr val="tx2"/>
                </a:solidFill>
              </a:rPr>
              <a:t>(FPS SEGUNDA GENERACIÓN)</a:t>
            </a:r>
            <a:endParaRPr lang="en-US" sz="25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835" t="11925" r="14069" b="42715"/>
          <a:stretch>
            <a:fillRect/>
          </a:stretch>
        </p:blipFill>
        <p:spPr bwMode="auto">
          <a:xfrm>
            <a:off x="76200" y="2022748"/>
            <a:ext cx="89644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79512" y="2924944"/>
            <a:ext cx="316835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19672" y="163364"/>
            <a:ext cx="619268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dirty="0" smtClean="0">
                <a:solidFill>
                  <a:schemeClr val="tx2"/>
                </a:solidFill>
              </a:rPr>
              <a:t>PROCEDIMIENTO PARA HALLAR LOS PARÁMETROS DEL DIAGRAMA DE HISTÉRESIS</a:t>
            </a:r>
          </a:p>
          <a:p>
            <a:pPr algn="ctr"/>
            <a:r>
              <a:rPr lang="en-US" sz="2500" dirty="0" smtClean="0">
                <a:solidFill>
                  <a:schemeClr val="tx2"/>
                </a:solidFill>
              </a:rPr>
              <a:t>(FPS SEGUNDA GENERACIÓN)</a:t>
            </a:r>
            <a:endParaRPr lang="en-US" sz="2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835" t="11925" r="31197" b="11531"/>
          <a:stretch>
            <a:fillRect/>
          </a:stretch>
        </p:blipFill>
        <p:spPr bwMode="auto">
          <a:xfrm>
            <a:off x="1102544" y="1412776"/>
            <a:ext cx="704078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43989" y="2819525"/>
            <a:ext cx="6493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COEFICIENTES DE FRICCIÓN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8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59486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COEFICIENTES DE FRICCIÓN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PROPIEDADES LB Y UB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3997" t="69570" r="43600" b="25705"/>
          <a:stretch>
            <a:fillRect/>
          </a:stretch>
        </p:blipFill>
        <p:spPr bwMode="auto">
          <a:xfrm>
            <a:off x="3419872" y="1929532"/>
            <a:ext cx="2448272" cy="58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42913" t="84020" r="42322" b="12200"/>
          <a:stretch>
            <a:fillRect/>
          </a:stretch>
        </p:blipFill>
        <p:spPr bwMode="auto">
          <a:xfrm>
            <a:off x="3248928" y="4650249"/>
            <a:ext cx="2880320" cy="46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43503" t="62285" r="42322" b="32045"/>
          <a:stretch>
            <a:fillRect/>
          </a:stretch>
        </p:blipFill>
        <p:spPr bwMode="auto">
          <a:xfrm>
            <a:off x="3288556" y="4030980"/>
            <a:ext cx="28803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1623120" y="1649760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 smtClean="0"/>
              <a:t>PROPIEDADES LB</a:t>
            </a:r>
            <a:endParaRPr lang="en-US" sz="1600" b="1" dirty="0"/>
          </a:p>
        </p:txBody>
      </p:sp>
      <p:sp>
        <p:nvSpPr>
          <p:cNvPr id="10" name="9 Rectángulo"/>
          <p:cNvSpPr/>
          <p:nvPr/>
        </p:nvSpPr>
        <p:spPr>
          <a:xfrm>
            <a:off x="1610420" y="3763040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 smtClean="0"/>
              <a:t>PROPIEDADES UB</a:t>
            </a:r>
            <a:endParaRPr lang="en-US" sz="1600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l="48132" t="45945" r="47143" b="46495"/>
          <a:stretch>
            <a:fillRect/>
          </a:stretch>
        </p:blipFill>
        <p:spPr bwMode="auto">
          <a:xfrm>
            <a:off x="4499992" y="2417832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4" cstate="print"/>
          <a:srcRect l="50494" t="45945" r="47143" b="50275"/>
          <a:stretch/>
        </p:blipFill>
        <p:spPr bwMode="auto">
          <a:xfrm>
            <a:off x="2878036" y="2981418"/>
            <a:ext cx="396044" cy="39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4" cstate="print"/>
          <a:srcRect l="50494" t="50410" r="47143" b="46495"/>
          <a:stretch/>
        </p:blipFill>
        <p:spPr bwMode="auto">
          <a:xfrm>
            <a:off x="2857716" y="3414478"/>
            <a:ext cx="396044" cy="32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Rectángulo"/>
          <p:cNvSpPr/>
          <p:nvPr/>
        </p:nvSpPr>
        <p:spPr>
          <a:xfrm>
            <a:off x="3093760" y="3011898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 smtClean="0"/>
              <a:t>= Carga que gravita sobre el aislador</a:t>
            </a:r>
            <a:endParaRPr lang="en-US" sz="1600" b="1" dirty="0"/>
          </a:p>
        </p:txBody>
      </p:sp>
      <p:sp>
        <p:nvSpPr>
          <p:cNvPr id="14" name="13 Rectángulo"/>
          <p:cNvSpPr/>
          <p:nvPr/>
        </p:nvSpPr>
        <p:spPr>
          <a:xfrm>
            <a:off x="3093760" y="3306538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 smtClean="0"/>
              <a:t>= Área de contacto (Cojinete)</a:t>
            </a:r>
            <a:endParaRPr lang="en-US" sz="1600" b="1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48159" t="84020" r="42322" b="12200"/>
          <a:stretch/>
        </p:blipFill>
        <p:spPr bwMode="auto">
          <a:xfrm>
            <a:off x="1706880" y="5111100"/>
            <a:ext cx="1857008" cy="46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Rectángulo"/>
          <p:cNvSpPr/>
          <p:nvPr/>
        </p:nvSpPr>
        <p:spPr>
          <a:xfrm>
            <a:off x="3452128" y="5213077"/>
            <a:ext cx="55446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 smtClean="0"/>
              <a:t>= Factores que afectan el </a:t>
            </a:r>
            <a:r>
              <a:rPr lang="es-ES_tradnl" sz="1600" b="1" dirty="0" err="1" smtClean="0"/>
              <a:t>coef</a:t>
            </a:r>
            <a:r>
              <a:rPr lang="es-ES_tradnl" sz="1600" b="1" dirty="0" smtClean="0"/>
              <a:t>. </a:t>
            </a:r>
            <a:r>
              <a:rPr lang="es-ES_tradnl" sz="1600" b="1" dirty="0"/>
              <a:t>d</a:t>
            </a:r>
            <a:r>
              <a:rPr lang="es-ES_tradnl" sz="1600" b="1" dirty="0" smtClean="0"/>
              <a:t>e fricción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dirty="0" smtClean="0"/>
              <a:t>Envejecimiento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dirty="0" smtClean="0"/>
              <a:t>Contaminación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dirty="0" smtClean="0"/>
              <a:t>Desplazamiento acumulado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dirty="0" smtClean="0"/>
              <a:t>Temperatura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9486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PROPIEDADES FRICCIONANTES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 l="31691" t="42440" r="29328" b="39605"/>
          <a:stretch>
            <a:fillRect/>
          </a:stretch>
        </p:blipFill>
        <p:spPr bwMode="auto">
          <a:xfrm>
            <a:off x="1364816" y="1412776"/>
            <a:ext cx="6503459" cy="1872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4" name="Picture 8" descr="http://www.pioneercourthouse.org/images/building/isolator2-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645024"/>
            <a:ext cx="3264363" cy="244827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0" name="9 Rectángulo"/>
          <p:cNvSpPr/>
          <p:nvPr/>
        </p:nvSpPr>
        <p:spPr>
          <a:xfrm>
            <a:off x="2915816" y="1988840"/>
            <a:ext cx="720080" cy="12684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0 Rectángulo"/>
          <p:cNvSpPr/>
          <p:nvPr/>
        </p:nvSpPr>
        <p:spPr>
          <a:xfrm>
            <a:off x="1619672" y="2465186"/>
            <a:ext cx="201622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-12715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PROPIEDADES FRICCIONANTES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31594" t="39025" r="29425" b="31375"/>
          <a:stretch>
            <a:fillRect/>
          </a:stretch>
        </p:blipFill>
        <p:spPr bwMode="auto">
          <a:xfrm>
            <a:off x="1475656" y="836712"/>
            <a:ext cx="6237693" cy="29603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844" name="Picture 4" descr="http://www.arup.com/~/media/Images/Projects/S/San_Francisco_General_Hospital/Gallery/Images/SFGH_Base_Isolator_c_Arup_900x600.ashx?mh=800&amp;mw=1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7302" y="3982820"/>
            <a:ext cx="3672000" cy="244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5846" name="Picture 6" descr="http://california.construction.com/images/0508_city-hall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4208" y="3980087"/>
            <a:ext cx="3264000" cy="244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8" name="7 Rectángulo"/>
          <p:cNvSpPr/>
          <p:nvPr/>
        </p:nvSpPr>
        <p:spPr>
          <a:xfrm>
            <a:off x="1547664" y="1484784"/>
            <a:ext cx="61926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8 Rectángulo"/>
          <p:cNvSpPr/>
          <p:nvPr/>
        </p:nvSpPr>
        <p:spPr>
          <a:xfrm>
            <a:off x="4572000" y="1052736"/>
            <a:ext cx="936104" cy="2736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57882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DESCRIPCION DE LA ESTRUCTURA (LOSA DE AISLACIÓN)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 l="7838" t="10435" r="10449" b="6596"/>
          <a:stretch>
            <a:fillRect/>
          </a:stretch>
        </p:blipFill>
        <p:spPr bwMode="auto">
          <a:xfrm>
            <a:off x="827584" y="1052736"/>
            <a:ext cx="770485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31594" t="45000" r="30016" b="38935"/>
          <a:stretch>
            <a:fillRect/>
          </a:stretch>
        </p:blipFill>
        <p:spPr bwMode="auto">
          <a:xfrm>
            <a:off x="1440088" y="1061410"/>
            <a:ext cx="633246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-12715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PROPIEDADES FRICCIONANTES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l="30510" t="32990" r="29328" b="15981"/>
          <a:stretch>
            <a:fillRect/>
          </a:stretch>
        </p:blipFill>
        <p:spPr bwMode="auto">
          <a:xfrm>
            <a:off x="2384050" y="2968018"/>
            <a:ext cx="4320480" cy="343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525610" y="2123718"/>
            <a:ext cx="619268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 Rectángulo"/>
          <p:cNvSpPr/>
          <p:nvPr/>
        </p:nvSpPr>
        <p:spPr>
          <a:xfrm>
            <a:off x="4036277" y="1300427"/>
            <a:ext cx="720080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-12715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PROPIEDADES FRICCIONANTES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31594" t="39330" r="28835" b="35155"/>
          <a:stretch>
            <a:fillRect/>
          </a:stretch>
        </p:blipFill>
        <p:spPr bwMode="auto">
          <a:xfrm>
            <a:off x="1425702" y="953017"/>
            <a:ext cx="6264696" cy="252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484045" y="1545480"/>
            <a:ext cx="6192688" cy="255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 Rectángulo"/>
          <p:cNvSpPr/>
          <p:nvPr/>
        </p:nvSpPr>
        <p:spPr>
          <a:xfrm>
            <a:off x="3275857" y="1158652"/>
            <a:ext cx="864096" cy="2232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2" name="Picture 4" descr="http://img.wallpaperstock.net:81/puente-de-la-nieve-wallpapers_39230_192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965" y="3933056"/>
            <a:ext cx="3960440" cy="24752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894" name="Picture 6" descr="Colorado River Bridge on Utah Highway 95 ...03.15.08*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2460" y="3933056"/>
            <a:ext cx="3993996" cy="244827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49943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COEFICIENTES DE FRICCIÓN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(DIAMETRO DEL COJINETE)</a:t>
            </a:r>
            <a:endParaRPr lang="en-US" sz="2500" dirty="0">
              <a:solidFill>
                <a:schemeClr val="tx2"/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160" y="2539008"/>
            <a:ext cx="2886075" cy="7239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181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2224" y="3250704"/>
            <a:ext cx="885825" cy="36195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2224" y="3612654"/>
            <a:ext cx="647700" cy="36195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2224" y="3974604"/>
            <a:ext cx="628650" cy="361950"/>
          </a:xfrm>
          <a:prstGeom prst="rect">
            <a:avLst/>
          </a:prstGeom>
          <a:noFill/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181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1543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2224" y="5701258"/>
            <a:ext cx="857250" cy="361950"/>
          </a:xfrm>
          <a:prstGeom prst="rect">
            <a:avLst/>
          </a:prstGeom>
          <a:noFill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2224" y="6063208"/>
            <a:ext cx="561975" cy="361950"/>
          </a:xfrm>
          <a:prstGeom prst="rect">
            <a:avLst/>
          </a:prstGeom>
          <a:noFill/>
        </p:spPr>
      </p:pic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1181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251520" y="1167160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 smtClean="0"/>
              <a:t>COMBINACIONES DE CARGA  (NORMA ASSHTO 2010)</a:t>
            </a:r>
            <a:endParaRPr lang="en-US" sz="1600" b="1" dirty="0"/>
          </a:p>
        </p:txBody>
      </p:sp>
      <p:sp>
        <p:nvSpPr>
          <p:cNvPr id="24" name="23 Rectángulo"/>
          <p:cNvSpPr/>
          <p:nvPr/>
        </p:nvSpPr>
        <p:spPr>
          <a:xfrm>
            <a:off x="395536" y="2242592"/>
            <a:ext cx="1198736" cy="317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 smtClean="0"/>
              <a:t>CASO 1:</a:t>
            </a:r>
            <a:endParaRPr lang="en-US" sz="1400" dirty="0"/>
          </a:p>
        </p:txBody>
      </p:sp>
      <p:sp>
        <p:nvSpPr>
          <p:cNvPr id="25" name="24 Rectángulo"/>
          <p:cNvSpPr/>
          <p:nvPr/>
        </p:nvSpPr>
        <p:spPr>
          <a:xfrm>
            <a:off x="395536" y="4414293"/>
            <a:ext cx="1054720" cy="306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 smtClean="0"/>
              <a:t>CASO 2:</a:t>
            </a:r>
            <a:endParaRPr lang="en-US" sz="1400" dirty="0"/>
          </a:p>
        </p:txBody>
      </p:sp>
      <p:sp>
        <p:nvSpPr>
          <p:cNvPr id="29" name="28 Rectángulo"/>
          <p:cNvSpPr/>
          <p:nvPr/>
        </p:nvSpPr>
        <p:spPr>
          <a:xfrm>
            <a:off x="5868144" y="5661248"/>
            <a:ext cx="1944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 i="1" dirty="0" smtClean="0"/>
              <a:t>D=Dm+0.75 plg.</a:t>
            </a:r>
            <a:endParaRPr lang="en-US" sz="2000" b="1" i="1" dirty="0"/>
          </a:p>
        </p:txBody>
      </p:sp>
      <p:sp>
        <p:nvSpPr>
          <p:cNvPr id="30" name="29 Rectángulo"/>
          <p:cNvSpPr/>
          <p:nvPr/>
        </p:nvSpPr>
        <p:spPr>
          <a:xfrm>
            <a:off x="5546204" y="5284192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 smtClean="0"/>
              <a:t>Dm=MAX (CASO1, CASO2)</a:t>
            </a:r>
            <a:endParaRPr lang="en-US" sz="1600" dirty="0"/>
          </a:p>
        </p:txBody>
      </p:sp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8" cstate="print"/>
          <a:srcRect l="18119" t="22284" r="27508" b="26417"/>
          <a:stretch>
            <a:fillRect/>
          </a:stretch>
        </p:blipFill>
        <p:spPr bwMode="auto">
          <a:xfrm>
            <a:off x="4572000" y="1360868"/>
            <a:ext cx="4176464" cy="182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32 Rectángulo"/>
          <p:cNvSpPr/>
          <p:nvPr/>
        </p:nvSpPr>
        <p:spPr>
          <a:xfrm>
            <a:off x="395536" y="1556792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 smtClean="0"/>
              <a:t>PD=62.76 T = 138.36 Kip</a:t>
            </a:r>
            <a:endParaRPr lang="en-US" sz="1400" dirty="0"/>
          </a:p>
        </p:txBody>
      </p:sp>
      <p:sp>
        <p:nvSpPr>
          <p:cNvPr id="34" name="33 Rectángulo"/>
          <p:cNvSpPr/>
          <p:nvPr/>
        </p:nvSpPr>
        <p:spPr>
          <a:xfrm>
            <a:off x="395536" y="1823492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 smtClean="0"/>
              <a:t>PL=12.80 T = 28.22   Kip</a:t>
            </a:r>
            <a:endParaRPr lang="en-US" sz="1400" dirty="0"/>
          </a:p>
        </p:txBody>
      </p:sp>
      <p:sp>
        <p:nvSpPr>
          <p:cNvPr id="35" name="34 Rectángulo"/>
          <p:cNvSpPr/>
          <p:nvPr/>
        </p:nvSpPr>
        <p:spPr>
          <a:xfrm>
            <a:off x="2411760" y="3501008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 smtClean="0"/>
              <a:t>Dm= 6.59 plg</a:t>
            </a:r>
            <a:endParaRPr lang="en-US" sz="1400" dirty="0"/>
          </a:p>
        </p:txBody>
      </p:sp>
      <p:sp>
        <p:nvSpPr>
          <p:cNvPr id="36" name="35 Rectángulo"/>
          <p:cNvSpPr/>
          <p:nvPr/>
        </p:nvSpPr>
        <p:spPr>
          <a:xfrm>
            <a:off x="2369468" y="5805264"/>
            <a:ext cx="20585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 smtClean="0"/>
              <a:t>Dm= 7.79 plg = 19.797 cm</a:t>
            </a:r>
            <a:endParaRPr lang="en-US" sz="1400" dirty="0"/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4941168"/>
            <a:ext cx="2295525" cy="723900"/>
          </a:xfrm>
          <a:prstGeom prst="rect">
            <a:avLst/>
          </a:prstGeom>
          <a:noFill/>
        </p:spPr>
      </p:pic>
      <p:sp>
        <p:nvSpPr>
          <p:cNvPr id="39" name="38 Rectángulo"/>
          <p:cNvSpPr/>
          <p:nvPr/>
        </p:nvSpPr>
        <p:spPr>
          <a:xfrm>
            <a:off x="5906244" y="6245448"/>
            <a:ext cx="14740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 i="1" dirty="0" smtClean="0"/>
              <a:t>D=21.70cm</a:t>
            </a:r>
            <a:endParaRPr lang="en-US" sz="2000" b="1" i="1" dirty="0"/>
          </a:p>
        </p:txBody>
      </p:sp>
      <p:sp>
        <p:nvSpPr>
          <p:cNvPr id="37" name="36 Rectángulo"/>
          <p:cNvSpPr/>
          <p:nvPr/>
        </p:nvSpPr>
        <p:spPr>
          <a:xfrm>
            <a:off x="2411760" y="1700808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 smtClean="0"/>
              <a:t>Para A. coop=16m2</a:t>
            </a:r>
            <a:endParaRPr lang="en-US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/>
          <a:srcRect l="44163" t="48097" r="29155" b="5141"/>
          <a:stretch>
            <a:fillRect/>
          </a:stretch>
        </p:blipFill>
        <p:spPr bwMode="auto">
          <a:xfrm>
            <a:off x="4716016" y="3501008"/>
            <a:ext cx="1872208" cy="152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/>
          <a:srcRect l="49195" t="32374" r="29960" b="28058"/>
          <a:stretch>
            <a:fillRect/>
          </a:stretch>
        </p:blipFill>
        <p:spPr bwMode="auto">
          <a:xfrm>
            <a:off x="7028532" y="3471292"/>
            <a:ext cx="18002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9943"/>
            <a:ext cx="8229600" cy="850106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PROCEDIMIENTO DE CÁLCULO DEL COEF. DE FRICCIÓN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12318" name="Picture 30"/>
          <p:cNvPicPr>
            <a:picLocks noChangeAspect="1" noChangeArrowheads="1"/>
          </p:cNvPicPr>
          <p:nvPr/>
        </p:nvPicPr>
        <p:blipFill>
          <a:blip r:embed="rId2" cstate="print"/>
          <a:srcRect l="12694" t="24570" r="57184" b="14951"/>
          <a:stretch>
            <a:fillRect/>
          </a:stretch>
        </p:blipFill>
        <p:spPr bwMode="auto">
          <a:xfrm>
            <a:off x="2339752" y="836712"/>
            <a:ext cx="4608512" cy="578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5137" t="40275" r="31788" b="30430"/>
          <a:stretch>
            <a:fillRect/>
          </a:stretch>
        </p:blipFill>
        <p:spPr bwMode="auto">
          <a:xfrm>
            <a:off x="505520" y="1251744"/>
            <a:ext cx="481292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49943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COJINETE ARTICULADO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(RADIO DEL COJINETE)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2816" t="45000" r="41828" b="47440"/>
          <a:stretch>
            <a:fillRect/>
          </a:stretch>
        </p:blipFill>
        <p:spPr bwMode="auto">
          <a:xfrm>
            <a:off x="5715744" y="1412776"/>
            <a:ext cx="257428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41732" t="51890" r="41731" b="41495"/>
          <a:stretch>
            <a:fillRect/>
          </a:stretch>
        </p:blipFill>
        <p:spPr bwMode="auto">
          <a:xfrm>
            <a:off x="5715744" y="2247280"/>
            <a:ext cx="28803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40453" t="31770" r="39466" b="46495"/>
          <a:stretch>
            <a:fillRect/>
          </a:stretch>
        </p:blipFill>
        <p:spPr bwMode="auto">
          <a:xfrm>
            <a:off x="5482704" y="4394572"/>
            <a:ext cx="298050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l="38091" t="38385" r="35331" b="39880"/>
          <a:stretch>
            <a:fillRect/>
          </a:stretch>
        </p:blipFill>
        <p:spPr bwMode="auto">
          <a:xfrm>
            <a:off x="467544" y="4149080"/>
            <a:ext cx="4226557" cy="21602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501452" y="5203800"/>
            <a:ext cx="410445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l="61982" t="52382" r="29658" b="42522"/>
          <a:stretch>
            <a:fillRect/>
          </a:stretch>
        </p:blipFill>
        <p:spPr bwMode="auto">
          <a:xfrm>
            <a:off x="5868144" y="3149476"/>
            <a:ext cx="1512168" cy="576064"/>
          </a:xfrm>
          <a:prstGeom prst="rect">
            <a:avLst/>
          </a:prstGeom>
          <a:ln w="28575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 l="40453" t="54223" r="40057" b="42187"/>
          <a:stretch>
            <a:fillRect/>
          </a:stretch>
        </p:blipFill>
        <p:spPr bwMode="auto">
          <a:xfrm>
            <a:off x="5580112" y="3861048"/>
            <a:ext cx="312749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 l="38188" t="30155" r="37597" b="51890"/>
          <a:stretch>
            <a:fillRect/>
          </a:stretch>
        </p:blipFill>
        <p:spPr bwMode="auto">
          <a:xfrm>
            <a:off x="2644677" y="1705000"/>
            <a:ext cx="388464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0453" t="45945" r="40057" b="45777"/>
          <a:stretch>
            <a:fillRect/>
          </a:stretch>
        </p:blipFill>
        <p:spPr bwMode="auto">
          <a:xfrm>
            <a:off x="3203848" y="4237856"/>
            <a:ext cx="3127493" cy="8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457200" y="149943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COJINETE ARTICULADO</a:t>
            </a:r>
            <a:br>
              <a:rPr kumimoji="0" lang="en-US" sz="25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5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(RADIO DEL COJINETE)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0453" t="64613" r="40057" b="31375"/>
          <a:stretch>
            <a:fillRect/>
          </a:stretch>
        </p:blipFill>
        <p:spPr bwMode="auto">
          <a:xfrm>
            <a:off x="3131840" y="5220568"/>
            <a:ext cx="3127493" cy="40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26869" t="30825" r="39466" b="41770"/>
          <a:stretch>
            <a:fillRect/>
          </a:stretch>
        </p:blipFill>
        <p:spPr bwMode="auto">
          <a:xfrm>
            <a:off x="1738288" y="1086768"/>
            <a:ext cx="452905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3956" t="26100" r="37104" b="45550"/>
          <a:stretch>
            <a:fillRect/>
          </a:stretch>
        </p:blipFill>
        <p:spPr bwMode="auto">
          <a:xfrm>
            <a:off x="234628" y="3598540"/>
            <a:ext cx="446929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8090" t="58230" r="38285" b="16256"/>
          <a:stretch>
            <a:fillRect/>
          </a:stretch>
        </p:blipFill>
        <p:spPr bwMode="auto">
          <a:xfrm>
            <a:off x="5148064" y="3602856"/>
            <a:ext cx="362707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Flecha derecha"/>
          <p:cNvSpPr/>
          <p:nvPr/>
        </p:nvSpPr>
        <p:spPr>
          <a:xfrm>
            <a:off x="4644008" y="489468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9 Rectángulo"/>
          <p:cNvSpPr/>
          <p:nvPr/>
        </p:nvSpPr>
        <p:spPr>
          <a:xfrm>
            <a:off x="6414492" y="4699868"/>
            <a:ext cx="12241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46950" t="43110" r="45963" b="51220"/>
          <a:stretch>
            <a:fillRect/>
          </a:stretch>
        </p:blipFill>
        <p:spPr bwMode="auto">
          <a:xfrm>
            <a:off x="6393408" y="6025840"/>
            <a:ext cx="1410320" cy="70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6372200" y="6237312"/>
            <a:ext cx="136815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457200" y="149943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COJINETE ARTICULADO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(RADIO DEL COJINETE)</a:t>
            </a:r>
            <a:endParaRPr lang="en-US" sz="2500" dirty="0">
              <a:solidFill>
                <a:schemeClr val="tx2"/>
              </a:solidFill>
            </a:endParaRPr>
          </a:p>
        </p:txBody>
      </p:sp>
      <p:sp>
        <p:nvSpPr>
          <p:cNvPr id="2" name="1 Multiplicar"/>
          <p:cNvSpPr/>
          <p:nvPr/>
        </p:nvSpPr>
        <p:spPr>
          <a:xfrm>
            <a:off x="7740352" y="6123150"/>
            <a:ext cx="656704" cy="51635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l="31594" t="51615" r="46553" b="41228"/>
          <a:stretch>
            <a:fillRect/>
          </a:stretch>
        </p:blipFill>
        <p:spPr bwMode="auto">
          <a:xfrm>
            <a:off x="323528" y="980728"/>
            <a:ext cx="386947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 l="26653" t="5036" r="57504" b="33813"/>
          <a:stretch>
            <a:fillRect/>
          </a:stretch>
        </p:blipFill>
        <p:spPr bwMode="auto">
          <a:xfrm>
            <a:off x="704652" y="1916832"/>
            <a:ext cx="2520280" cy="450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 l="46781" t="62955" r="46553" b="33805"/>
          <a:stretch>
            <a:fillRect/>
          </a:stretch>
        </p:blipFill>
        <p:spPr bwMode="auto">
          <a:xfrm>
            <a:off x="4644008" y="1124744"/>
            <a:ext cx="142215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/>
          <a:srcRect l="37521" t="22561" r="34963" b="6476"/>
          <a:stretch>
            <a:fillRect/>
          </a:stretch>
        </p:blipFill>
        <p:spPr bwMode="auto">
          <a:xfrm>
            <a:off x="3894087" y="1578000"/>
            <a:ext cx="4258311" cy="509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Rectángulo"/>
          <p:cNvSpPr/>
          <p:nvPr/>
        </p:nvSpPr>
        <p:spPr>
          <a:xfrm>
            <a:off x="4682108" y="1196752"/>
            <a:ext cx="144016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149943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COJINETE ARTICULADO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(RADIO DEL COJINETE)</a:t>
            </a:r>
            <a:endParaRPr lang="en-US" sz="25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751136" y="2924944"/>
            <a:ext cx="8229600" cy="216024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FPS DE LA PRIMERA GENERACIÓN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FPS SEGUNDA GENERACIÓN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PROGRAMAS: </a:t>
            </a:r>
            <a:r>
              <a:rPr lang="en-US" sz="2800" b="1" dirty="0" smtClean="0">
                <a:solidFill>
                  <a:schemeClr val="bg1"/>
                </a:solidFill>
              </a:rPr>
              <a:t>histeresis.mat (FPS Primera Generación)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		 histeresis_DCFP.mat(FPS </a:t>
            </a:r>
            <a:r>
              <a:rPr lang="en-US" sz="2800" b="1" dirty="0" err="1" smtClean="0">
                <a:solidFill>
                  <a:schemeClr val="bg1"/>
                </a:solidFill>
              </a:rPr>
              <a:t>Segunda</a:t>
            </a:r>
            <a:r>
              <a:rPr lang="en-US" sz="2800" b="1" dirty="0" smtClean="0">
                <a:solidFill>
                  <a:schemeClr val="bg1"/>
                </a:solidFill>
              </a:rPr>
              <a:t> Generación)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59632" y="1772816"/>
            <a:ext cx="6914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PARÁMETROS DEL DIAGRAMA DE HISTÉRESIS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PARÁMETROS DEL DIAGRAMA DE HISTÉRESIS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(PRIMERA GENERACIÓN)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14466" t="33660" r="34741" b="36100"/>
          <a:stretch>
            <a:fillRect/>
          </a:stretch>
        </p:blipFill>
        <p:spPr bwMode="auto">
          <a:xfrm>
            <a:off x="899592" y="2132856"/>
            <a:ext cx="7547339" cy="2808312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COMBINACIONES DE CARGAS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(NEC-11)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32281" t="37715" r="42913" b="52835"/>
          <a:stretch>
            <a:fillRect/>
          </a:stretch>
        </p:blipFill>
        <p:spPr bwMode="auto">
          <a:xfrm>
            <a:off x="1162100" y="1556916"/>
            <a:ext cx="423407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32281" t="37715" r="41141" b="54725"/>
          <a:stretch>
            <a:fillRect/>
          </a:stretch>
        </p:blipFill>
        <p:spPr bwMode="auto">
          <a:xfrm>
            <a:off x="1153592" y="3399284"/>
            <a:ext cx="445549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32282" t="36770" r="37006" b="54725"/>
          <a:stretch>
            <a:fillRect/>
          </a:stretch>
        </p:blipFill>
        <p:spPr bwMode="auto">
          <a:xfrm>
            <a:off x="1153592" y="4932536"/>
            <a:ext cx="499255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 l="27557" t="52835" r="66874" b="41495"/>
          <a:stretch>
            <a:fillRect/>
          </a:stretch>
        </p:blipFill>
        <p:spPr bwMode="auto">
          <a:xfrm>
            <a:off x="3601863" y="2802012"/>
            <a:ext cx="79208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 l="70081" t="49055" r="25194" b="46220"/>
          <a:stretch>
            <a:fillRect/>
          </a:stretch>
        </p:blipFill>
        <p:spPr bwMode="auto">
          <a:xfrm>
            <a:off x="3661171" y="2522860"/>
            <a:ext cx="630317" cy="39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 cstate="print"/>
          <a:srcRect l="70081" t="49055" r="25194" b="46220"/>
          <a:stretch>
            <a:fillRect/>
          </a:stretch>
        </p:blipFill>
        <p:spPr bwMode="auto">
          <a:xfrm>
            <a:off x="3673871" y="4199260"/>
            <a:ext cx="630317" cy="39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/>
          <a:srcRect l="40550" t="72680" r="52953" b="22595"/>
          <a:stretch>
            <a:fillRect/>
          </a:stretch>
        </p:blipFill>
        <p:spPr bwMode="auto">
          <a:xfrm>
            <a:off x="3627264" y="4479652"/>
            <a:ext cx="1015608" cy="46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/>
          <a:srcRect l="70081" t="49055" r="25194" b="46220"/>
          <a:stretch>
            <a:fillRect/>
          </a:stretch>
        </p:blipFill>
        <p:spPr bwMode="auto">
          <a:xfrm>
            <a:off x="3686571" y="5774060"/>
            <a:ext cx="630317" cy="39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/>
          <a:srcRect l="40551" t="67010" r="52362" b="28265"/>
          <a:stretch>
            <a:fillRect/>
          </a:stretch>
        </p:blipFill>
        <p:spPr bwMode="auto">
          <a:xfrm>
            <a:off x="3665364" y="6123002"/>
            <a:ext cx="1067420" cy="44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28641" t="13815" r="31788" b="35155"/>
          <a:stretch>
            <a:fillRect/>
          </a:stretch>
        </p:blipFill>
        <p:spPr bwMode="auto">
          <a:xfrm>
            <a:off x="4724024" y="2137048"/>
            <a:ext cx="4020000" cy="3240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9231" t="26100" r="31197" b="22871"/>
          <a:stretch>
            <a:fillRect/>
          </a:stretch>
        </p:blipFill>
        <p:spPr bwMode="auto">
          <a:xfrm>
            <a:off x="323527" y="2132856"/>
            <a:ext cx="4020000" cy="3240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2020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PARÁMETROS DEL DIAGRAMA DE HISTÉRESIS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(PRIMERA GENERACIÓN)</a:t>
            </a:r>
            <a:endParaRPr lang="en-US" sz="2500" dirty="0">
              <a:solidFill>
                <a:schemeClr val="tx2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839870" y="2350100"/>
            <a:ext cx="13260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s-EC" sz="1100" b="1" dirty="0" smtClean="0">
                <a:solidFill>
                  <a:srgbClr val="000000"/>
                </a:solidFill>
                <a:latin typeface="Arial"/>
              </a:rPr>
              <a:t>DE_LB, </a:t>
            </a:r>
            <a:r>
              <a:rPr lang="el-GR" sz="1100" b="1" dirty="0" smtClean="0">
                <a:solidFill>
                  <a:srgbClr val="000000"/>
                </a:solidFill>
                <a:latin typeface="Arial"/>
              </a:rPr>
              <a:t>μ=0,0816</a:t>
            </a:r>
            <a:endParaRPr lang="el-GR" sz="11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262855" y="2350100"/>
            <a:ext cx="13420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s-EC" sz="1100" b="1" dirty="0" smtClean="0">
                <a:solidFill>
                  <a:srgbClr val="000000"/>
                </a:solidFill>
                <a:latin typeface="Arial"/>
              </a:rPr>
              <a:t>DE_UB, </a:t>
            </a:r>
            <a:r>
              <a:rPr lang="el-GR" sz="1100" b="1" dirty="0" smtClean="0">
                <a:solidFill>
                  <a:srgbClr val="000000"/>
                </a:solidFill>
                <a:latin typeface="Arial"/>
              </a:rPr>
              <a:t>μ=0,</a:t>
            </a:r>
            <a:r>
              <a:rPr lang="es-ES_tradnl" sz="1100" b="1" dirty="0" smtClean="0">
                <a:solidFill>
                  <a:srgbClr val="000000"/>
                </a:solidFill>
                <a:latin typeface="Arial"/>
              </a:rPr>
              <a:t>1293</a:t>
            </a:r>
            <a:endParaRPr lang="el-GR" sz="11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l="29822" t="13815" r="31788" b="35155"/>
          <a:stretch>
            <a:fillRect/>
          </a:stretch>
        </p:blipFill>
        <p:spPr bwMode="auto">
          <a:xfrm>
            <a:off x="4804792" y="2420888"/>
            <a:ext cx="3900000" cy="3240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2184" t="17595" r="28835" b="31375"/>
          <a:stretch>
            <a:fillRect/>
          </a:stretch>
        </p:blipFill>
        <p:spPr bwMode="auto">
          <a:xfrm>
            <a:off x="416744" y="2420888"/>
            <a:ext cx="3960000" cy="3240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PARÁMETROS DEL DIAGRAMA DE HISTÉRESIS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(PRIMERA GENERACIÓN)</a:t>
            </a:r>
            <a:endParaRPr lang="en-US" sz="2500" dirty="0">
              <a:solidFill>
                <a:schemeClr val="tx2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364212" y="2658120"/>
            <a:ext cx="14590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s-EC" sz="1100" b="1" dirty="0" smtClean="0">
                <a:solidFill>
                  <a:srgbClr val="000000"/>
                </a:solidFill>
                <a:latin typeface="Arial"/>
              </a:rPr>
              <a:t>MCE_UB, </a:t>
            </a:r>
            <a:r>
              <a:rPr lang="el-GR" sz="1100" b="1" dirty="0" smtClean="0">
                <a:solidFill>
                  <a:srgbClr val="000000"/>
                </a:solidFill>
                <a:latin typeface="Arial"/>
              </a:rPr>
              <a:t>μ=0,</a:t>
            </a:r>
            <a:r>
              <a:rPr lang="es-ES_tradnl" sz="1100" b="1" dirty="0" smtClean="0">
                <a:solidFill>
                  <a:srgbClr val="000000"/>
                </a:solidFill>
                <a:latin typeface="Arial"/>
              </a:rPr>
              <a:t>1293</a:t>
            </a:r>
            <a:endParaRPr lang="el-GR" sz="11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984041" y="2666376"/>
            <a:ext cx="14430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s-EC" sz="1100" b="1" dirty="0" smtClean="0">
                <a:solidFill>
                  <a:srgbClr val="000000"/>
                </a:solidFill>
                <a:latin typeface="Arial"/>
              </a:rPr>
              <a:t>MCE_LB, </a:t>
            </a:r>
            <a:r>
              <a:rPr lang="el-GR" sz="1100" b="1" dirty="0" smtClean="0">
                <a:solidFill>
                  <a:srgbClr val="000000"/>
                </a:solidFill>
                <a:latin typeface="Arial"/>
              </a:rPr>
              <a:t>μ=0,</a:t>
            </a:r>
            <a:r>
              <a:rPr lang="es-ES_tradnl" sz="1100" b="1" dirty="0" smtClean="0">
                <a:solidFill>
                  <a:srgbClr val="000000"/>
                </a:solidFill>
                <a:latin typeface="Arial"/>
              </a:rPr>
              <a:t>0816</a:t>
            </a:r>
            <a:endParaRPr lang="el-GR" sz="11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7766"/>
            <a:ext cx="8229600" cy="1143000"/>
          </a:xfrm>
        </p:spPr>
        <p:txBody>
          <a:bodyPr>
            <a:no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PARÁMETROS DEL DIAGRAMA DE HISTÉRESIS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(SEGUNDA GENERACIÓN)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7969" t="27990" r="41238" b="22871"/>
          <a:stretch>
            <a:fillRect/>
          </a:stretch>
        </p:blipFill>
        <p:spPr bwMode="auto">
          <a:xfrm>
            <a:off x="1115616" y="1484784"/>
            <a:ext cx="7145409" cy="432048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28641" t="13815" r="31788" b="35155"/>
          <a:stretch>
            <a:fillRect/>
          </a:stretch>
        </p:blipFill>
        <p:spPr bwMode="auto">
          <a:xfrm>
            <a:off x="4736480" y="2132236"/>
            <a:ext cx="4020000" cy="3240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8641" t="13815" r="31788" b="35155"/>
          <a:stretch>
            <a:fillRect/>
          </a:stretch>
        </p:blipFill>
        <p:spPr bwMode="auto">
          <a:xfrm>
            <a:off x="467544" y="2132856"/>
            <a:ext cx="4020000" cy="3240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PARÁMETROS DEL DIAGRAMA DE HISTÉRESIS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(SEGUNDA GENERACIÓN)</a:t>
            </a:r>
            <a:endParaRPr lang="en-US" sz="2500" dirty="0">
              <a:solidFill>
                <a:schemeClr val="tx2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52937" y="2399057"/>
            <a:ext cx="13260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s-EC" sz="1100" b="1" dirty="0" smtClean="0">
                <a:solidFill>
                  <a:srgbClr val="000000"/>
                </a:solidFill>
                <a:latin typeface="Arial"/>
              </a:rPr>
              <a:t>DE_LB, </a:t>
            </a:r>
            <a:r>
              <a:rPr lang="el-GR" sz="1100" b="1" dirty="0" smtClean="0">
                <a:solidFill>
                  <a:srgbClr val="000000"/>
                </a:solidFill>
                <a:latin typeface="Arial"/>
              </a:rPr>
              <a:t>μ=0,0816</a:t>
            </a:r>
            <a:endParaRPr lang="el-GR" sz="11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325988" y="2416696"/>
            <a:ext cx="13420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s-EC" sz="1100" b="1" dirty="0" smtClean="0">
                <a:solidFill>
                  <a:srgbClr val="000000"/>
                </a:solidFill>
                <a:latin typeface="Arial"/>
              </a:rPr>
              <a:t>DE_UB, </a:t>
            </a:r>
            <a:r>
              <a:rPr lang="el-GR" sz="1100" b="1" dirty="0" smtClean="0">
                <a:solidFill>
                  <a:srgbClr val="000000"/>
                </a:solidFill>
                <a:latin typeface="Arial"/>
              </a:rPr>
              <a:t>μ=0,</a:t>
            </a:r>
            <a:r>
              <a:rPr lang="es-ES_tradnl" sz="1100" b="1" dirty="0" smtClean="0">
                <a:solidFill>
                  <a:srgbClr val="000000"/>
                </a:solidFill>
                <a:latin typeface="Arial"/>
              </a:rPr>
              <a:t>1293</a:t>
            </a:r>
            <a:endParaRPr lang="el-GR" sz="11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l="28738" t="13146" r="31100" b="35825"/>
          <a:stretch>
            <a:fillRect/>
          </a:stretch>
        </p:blipFill>
        <p:spPr bwMode="auto">
          <a:xfrm>
            <a:off x="4762252" y="2204864"/>
            <a:ext cx="4080000" cy="3240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8641" t="13815" r="31788" b="35155"/>
          <a:stretch>
            <a:fillRect/>
          </a:stretch>
        </p:blipFill>
        <p:spPr bwMode="auto">
          <a:xfrm>
            <a:off x="450652" y="2204864"/>
            <a:ext cx="4020000" cy="3240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9128"/>
            <a:ext cx="8229600" cy="1143000"/>
          </a:xfrm>
        </p:spPr>
        <p:txBody>
          <a:bodyPr>
            <a:no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PARÁMETROS DEL DIAGRAMA DE HISTÉRESIS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(SEGUNDA GENERACIÓN)</a:t>
            </a:r>
            <a:endParaRPr lang="en-US" sz="2500" dirty="0">
              <a:solidFill>
                <a:schemeClr val="tx2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161701" y="2520494"/>
            <a:ext cx="14430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s-EC" sz="1100" b="1" dirty="0" smtClean="0">
                <a:solidFill>
                  <a:srgbClr val="000000"/>
                </a:solidFill>
                <a:latin typeface="Arial"/>
              </a:rPr>
              <a:t>MCE_LB, </a:t>
            </a:r>
            <a:r>
              <a:rPr lang="el-GR" sz="1100" b="1" dirty="0" smtClean="0">
                <a:solidFill>
                  <a:srgbClr val="000000"/>
                </a:solidFill>
                <a:latin typeface="Arial"/>
              </a:rPr>
              <a:t>μ=0,</a:t>
            </a:r>
            <a:r>
              <a:rPr lang="es-ES_tradnl" sz="1100" b="1" dirty="0" smtClean="0">
                <a:solidFill>
                  <a:srgbClr val="000000"/>
                </a:solidFill>
                <a:latin typeface="Arial"/>
              </a:rPr>
              <a:t>0816</a:t>
            </a:r>
            <a:endParaRPr lang="el-GR" sz="11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326952" y="2494347"/>
            <a:ext cx="14590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s-EC" sz="1100" b="1" dirty="0" smtClean="0">
                <a:solidFill>
                  <a:srgbClr val="000000"/>
                </a:solidFill>
                <a:latin typeface="Arial"/>
              </a:rPr>
              <a:t>MCE_UB, </a:t>
            </a:r>
            <a:r>
              <a:rPr lang="el-GR" sz="1100" b="1" dirty="0" smtClean="0">
                <a:solidFill>
                  <a:srgbClr val="000000"/>
                </a:solidFill>
                <a:latin typeface="Arial"/>
              </a:rPr>
              <a:t>μ=0,</a:t>
            </a:r>
            <a:r>
              <a:rPr lang="es-ES_tradnl" sz="1100" b="1" dirty="0" smtClean="0">
                <a:solidFill>
                  <a:srgbClr val="000000"/>
                </a:solidFill>
                <a:latin typeface="Arial"/>
              </a:rPr>
              <a:t>1293</a:t>
            </a:r>
            <a:endParaRPr lang="el-GR" sz="11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03648" y="1988840"/>
            <a:ext cx="66564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ANÁLISIS SÍSMICO DE LA ESTRUCTURA DE TRES PISOS JUNTO A LOS AISLADORES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ANÁLISIS SÍMICO DE LA ESTRUCTURA JUNTO A LOS AISLADORES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</a:t>
            </a:r>
            <a:r>
              <a:rPr lang="en-US" sz="2500" dirty="0" err="1" smtClean="0">
                <a:solidFill>
                  <a:schemeClr val="tx2"/>
                </a:solidFill>
              </a:rPr>
              <a:t>Numeración</a:t>
            </a:r>
            <a:r>
              <a:rPr lang="en-US" sz="2500" dirty="0" smtClean="0">
                <a:solidFill>
                  <a:schemeClr val="tx2"/>
                </a:solidFill>
              </a:rPr>
              <a:t> de </a:t>
            </a:r>
            <a:r>
              <a:rPr lang="en-US" sz="2500" dirty="0" err="1" smtClean="0">
                <a:solidFill>
                  <a:schemeClr val="tx2"/>
                </a:solidFill>
              </a:rPr>
              <a:t>Nudos</a:t>
            </a:r>
            <a:r>
              <a:rPr lang="en-US" sz="2500" dirty="0" smtClean="0">
                <a:solidFill>
                  <a:schemeClr val="tx2"/>
                </a:solidFill>
              </a:rPr>
              <a:t>)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 l="8764" t="27050" r="69368" b="35150"/>
          <a:stretch>
            <a:fillRect/>
          </a:stretch>
        </p:blipFill>
        <p:spPr bwMode="auto">
          <a:xfrm>
            <a:off x="1497236" y="1908448"/>
            <a:ext cx="504056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errar llave"/>
          <p:cNvSpPr/>
          <p:nvPr/>
        </p:nvSpPr>
        <p:spPr>
          <a:xfrm>
            <a:off x="6516216" y="5301208"/>
            <a:ext cx="144016" cy="43204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533232" y="5207992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Sistema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Aislación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Elemento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corto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Cerrar llave"/>
          <p:cNvSpPr/>
          <p:nvPr/>
        </p:nvSpPr>
        <p:spPr>
          <a:xfrm>
            <a:off x="6512023" y="2060848"/>
            <a:ext cx="113019" cy="316835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6567140" y="3149228"/>
            <a:ext cx="1986508" cy="969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Superestructura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ANÁLISIS SÍMICO DE LA ESTRUCTURA JUNTO A LOS AISLADORES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</a:t>
            </a:r>
            <a:r>
              <a:rPr lang="en-US" sz="2500" dirty="0" err="1" smtClean="0">
                <a:solidFill>
                  <a:schemeClr val="tx2"/>
                </a:solidFill>
              </a:rPr>
              <a:t>Numeración</a:t>
            </a:r>
            <a:r>
              <a:rPr lang="en-US" sz="2500" dirty="0" smtClean="0">
                <a:solidFill>
                  <a:schemeClr val="tx2"/>
                </a:solidFill>
              </a:rPr>
              <a:t> de </a:t>
            </a:r>
            <a:r>
              <a:rPr lang="en-US" sz="2500" dirty="0" err="1" smtClean="0">
                <a:solidFill>
                  <a:schemeClr val="tx2"/>
                </a:solidFill>
              </a:rPr>
              <a:t>Elementos</a:t>
            </a:r>
            <a:r>
              <a:rPr lang="en-US" sz="2500" dirty="0" smtClean="0">
                <a:solidFill>
                  <a:schemeClr val="tx2"/>
                </a:solidFill>
              </a:rPr>
              <a:t>)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 l="32172" t="27000" r="45336" b="35201"/>
          <a:stretch>
            <a:fillRect/>
          </a:stretch>
        </p:blipFill>
        <p:spPr bwMode="auto">
          <a:xfrm>
            <a:off x="1246932" y="1794024"/>
            <a:ext cx="536974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errar llave"/>
          <p:cNvSpPr/>
          <p:nvPr/>
        </p:nvSpPr>
        <p:spPr>
          <a:xfrm>
            <a:off x="6516216" y="5301208"/>
            <a:ext cx="144016" cy="43204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533232" y="5207992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Sistema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Aislación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Elemento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corto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Cerrar llave"/>
          <p:cNvSpPr/>
          <p:nvPr/>
        </p:nvSpPr>
        <p:spPr>
          <a:xfrm>
            <a:off x="6512023" y="2060848"/>
            <a:ext cx="113019" cy="316835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6567140" y="3149228"/>
            <a:ext cx="1986508" cy="969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Superestructura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ANÁLISIS SÍMICO DE LA ESTRUCTURA JUNTO A LOS AISLADORES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</a:t>
            </a:r>
            <a:r>
              <a:rPr lang="en-US" sz="2500" dirty="0" err="1" smtClean="0">
                <a:solidFill>
                  <a:schemeClr val="tx2"/>
                </a:solidFill>
              </a:rPr>
              <a:t>Grados</a:t>
            </a:r>
            <a:r>
              <a:rPr lang="en-US" sz="2500" dirty="0" smtClean="0">
                <a:solidFill>
                  <a:schemeClr val="tx2"/>
                </a:solidFill>
              </a:rPr>
              <a:t> de Libertad)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 cstate="print"/>
          <a:srcRect l="55606" t="24300" r="19403" b="35201"/>
          <a:stretch>
            <a:fillRect/>
          </a:stretch>
        </p:blipFill>
        <p:spPr bwMode="auto">
          <a:xfrm>
            <a:off x="971600" y="1700808"/>
            <a:ext cx="566463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errar llave"/>
          <p:cNvSpPr/>
          <p:nvPr/>
        </p:nvSpPr>
        <p:spPr>
          <a:xfrm>
            <a:off x="6516216" y="5301208"/>
            <a:ext cx="144016" cy="43204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6533232" y="5207992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Sistema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Aislación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Elemento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corto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7 Cerrar llave"/>
          <p:cNvSpPr/>
          <p:nvPr/>
        </p:nvSpPr>
        <p:spPr>
          <a:xfrm>
            <a:off x="6512023" y="2060848"/>
            <a:ext cx="113019" cy="316835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6567140" y="3149228"/>
            <a:ext cx="1986508" cy="969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Superestructura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1055" y="-23799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MATRIZ DE RIGIDEZ DEL ELEMENTO CORTO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9729" y="593634"/>
            <a:ext cx="424913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 l="5016" t="14760" r="49506" b="21926"/>
          <a:stretch>
            <a:fillRect/>
          </a:stretch>
        </p:blipFill>
        <p:spPr bwMode="auto">
          <a:xfrm>
            <a:off x="324520" y="1899816"/>
            <a:ext cx="554461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54885" t="63398" r="41566" b="30361"/>
          <a:stretch>
            <a:fillRect/>
          </a:stretch>
        </p:blipFill>
        <p:spPr bwMode="auto">
          <a:xfrm>
            <a:off x="4139952" y="2420888"/>
            <a:ext cx="479779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ANÁLISIS DE CARGAS</a:t>
            </a:r>
            <a:endParaRPr lang="en-US" sz="2500" dirty="0">
              <a:solidFill>
                <a:schemeClr val="tx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1872208"/>
          </a:xfrm>
        </p:spPr>
        <p:txBody>
          <a:bodyPr>
            <a:normAutofit/>
          </a:bodyPr>
          <a:lstStyle/>
          <a:p>
            <a:pPr algn="just"/>
            <a:r>
              <a:rPr lang="es-EC" sz="1800" dirty="0" smtClean="0">
                <a:solidFill>
                  <a:schemeClr val="tx2"/>
                </a:solidFill>
              </a:rPr>
              <a:t>El uso de la estructura es de tipo residencial por lo que el NEC-11 determina una carga viva de 200Kg/cm2.</a:t>
            </a:r>
          </a:p>
          <a:p>
            <a:pPr algn="just"/>
            <a:endParaRPr lang="es-EC" sz="1800" dirty="0" smtClean="0">
              <a:solidFill>
                <a:schemeClr val="tx2"/>
              </a:solidFill>
            </a:endParaRPr>
          </a:p>
          <a:p>
            <a:pPr algn="just"/>
            <a:r>
              <a:rPr lang="es-EC" sz="1800" dirty="0" smtClean="0">
                <a:solidFill>
                  <a:schemeClr val="tx2"/>
                </a:solidFill>
              </a:rPr>
              <a:t>El análisis de cargas determina una carga muerta de 0.9538 T/m2 en la superestructura y de 1.0611 T/m2 en la losa de aislación.</a:t>
            </a:r>
          </a:p>
          <a:p>
            <a:pPr algn="just"/>
            <a:endParaRPr 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6885" t="24485" r="62994" b="59450"/>
          <a:stretch>
            <a:fillRect/>
          </a:stretch>
        </p:blipFill>
        <p:spPr bwMode="auto">
          <a:xfrm>
            <a:off x="1835696" y="3645024"/>
            <a:ext cx="5688632" cy="189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48226" y="1382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MATRIZ DE RIGIDEZ DEL ELEMENTO CORTO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(COLUMNA CORTA)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435" y="1003721"/>
            <a:ext cx="424913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2276872"/>
            <a:ext cx="936104" cy="735510"/>
          </a:xfrm>
          <a:prstGeom prst="rect">
            <a:avLst/>
          </a:prstGeom>
          <a:noFill/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981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2924944"/>
            <a:ext cx="936104" cy="751520"/>
          </a:xfrm>
          <a:prstGeom prst="rect">
            <a:avLst/>
          </a:prstGeom>
          <a:noFill/>
        </p:spPr>
      </p:pic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1000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3717032"/>
            <a:ext cx="1519138" cy="864096"/>
          </a:xfrm>
          <a:prstGeom prst="rect">
            <a:avLst/>
          </a:prstGeom>
          <a:noFill/>
        </p:spPr>
      </p:pic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0" y="1047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14 Imagen"/>
          <p:cNvPicPr/>
          <p:nvPr/>
        </p:nvPicPr>
        <p:blipFill>
          <a:blip r:embed="rId6" cstate="print"/>
          <a:srcRect l="36661" t="9877" r="44283" b="26749"/>
          <a:stretch>
            <a:fillRect/>
          </a:stretch>
        </p:blipFill>
        <p:spPr bwMode="auto">
          <a:xfrm>
            <a:off x="1115616" y="2204864"/>
            <a:ext cx="295232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9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5901" y="4972044"/>
            <a:ext cx="1743075" cy="361950"/>
          </a:xfrm>
          <a:prstGeom prst="rect">
            <a:avLst/>
          </a:prstGeom>
          <a:noFill/>
        </p:spPr>
      </p:pic>
      <p:pic>
        <p:nvPicPr>
          <p:cNvPr id="60428" name="Picture 1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5901" y="5333994"/>
            <a:ext cx="2352675" cy="361950"/>
          </a:xfrm>
          <a:prstGeom prst="rect">
            <a:avLst/>
          </a:prstGeom>
          <a:noFill/>
        </p:spPr>
      </p:pic>
      <p:pic>
        <p:nvPicPr>
          <p:cNvPr id="60427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5901" y="5695944"/>
            <a:ext cx="2819400" cy="361950"/>
          </a:xfrm>
          <a:prstGeom prst="rect">
            <a:avLst/>
          </a:prstGeom>
          <a:noFill/>
        </p:spPr>
      </p:pic>
      <p:pic>
        <p:nvPicPr>
          <p:cNvPr id="60426" name="Picture 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5901" y="6057894"/>
            <a:ext cx="590550" cy="361950"/>
          </a:xfrm>
          <a:prstGeom prst="rect">
            <a:avLst/>
          </a:prstGeom>
          <a:noFill/>
        </p:spPr>
      </p:pic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s-EC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0" y="1181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1543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0" y="1905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35" name="Picture 1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5901" y="4687832"/>
            <a:ext cx="2457450" cy="3619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12223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AISLADOR COMO ELEMENTO CORTO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39863" t="53505" r="32969" b="27595"/>
          <a:stretch>
            <a:fillRect/>
          </a:stretch>
        </p:blipFill>
        <p:spPr bwMode="auto">
          <a:xfrm>
            <a:off x="700584" y="1362100"/>
            <a:ext cx="364360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38188" t="52004" r="34644" b="45275"/>
          <a:stretch>
            <a:fillRect/>
          </a:stretch>
        </p:blipFill>
        <p:spPr bwMode="auto">
          <a:xfrm>
            <a:off x="4788024" y="3068960"/>
            <a:ext cx="3312368" cy="20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4" cstate="print"/>
          <a:srcRect l="3488" t="4701" r="55908" b="-87"/>
          <a:stretch>
            <a:fillRect/>
          </a:stretch>
        </p:blipFill>
        <p:spPr bwMode="auto">
          <a:xfrm>
            <a:off x="1928953" y="3315779"/>
            <a:ext cx="1872208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4" cstate="print"/>
          <a:srcRect l="61746" t="4701" r="8242" b="-87"/>
          <a:stretch>
            <a:fillRect/>
          </a:stretch>
        </p:blipFill>
        <p:spPr bwMode="auto">
          <a:xfrm>
            <a:off x="5800909" y="3438546"/>
            <a:ext cx="1224136" cy="32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40453" t="32715" r="36513" b="43660"/>
          <a:stretch>
            <a:fillRect/>
          </a:stretch>
        </p:blipFill>
        <p:spPr bwMode="auto">
          <a:xfrm>
            <a:off x="4766940" y="942752"/>
            <a:ext cx="3310538" cy="212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Título"/>
          <p:cNvSpPr>
            <a:spLocks noGrp="1"/>
          </p:cNvSpPr>
          <p:nvPr>
            <p:ph type="title"/>
          </p:nvPr>
        </p:nvSpPr>
        <p:spPr>
          <a:xfrm>
            <a:off x="457200" y="12223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AISLADOR COMO ELEMENTO CORTO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(PUNTO DE VISTA CINEMÁTICO)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2" cstate="print"/>
          <a:srcRect l="30007" t="12342" r="47501" b="20529"/>
          <a:stretch>
            <a:fillRect/>
          </a:stretch>
        </p:blipFill>
        <p:spPr bwMode="auto">
          <a:xfrm>
            <a:off x="665348" y="1412776"/>
            <a:ext cx="3811651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3996" t="75239" r="40648" b="19091"/>
          <a:stretch>
            <a:fillRect/>
          </a:stretch>
        </p:blipFill>
        <p:spPr bwMode="auto">
          <a:xfrm>
            <a:off x="5449543" y="3391688"/>
            <a:ext cx="18722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3996" t="32715" r="40648" b="52165"/>
          <a:stretch>
            <a:fillRect/>
          </a:stretch>
        </p:blipFill>
        <p:spPr bwMode="auto">
          <a:xfrm>
            <a:off x="5377535" y="1951528"/>
            <a:ext cx="187220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48228" t="53780" r="44094" b="26375"/>
          <a:stretch>
            <a:fillRect/>
          </a:stretch>
        </p:blipFill>
        <p:spPr bwMode="auto">
          <a:xfrm>
            <a:off x="5953599" y="4603249"/>
            <a:ext cx="93610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4728591" y="1484784"/>
            <a:ext cx="3037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Desplazamientos</a:t>
            </a:r>
            <a:r>
              <a:rPr lang="en-US" dirty="0" smtClean="0"/>
              <a:t> </a:t>
            </a:r>
            <a:r>
              <a:rPr lang="en-US" dirty="0" err="1" smtClean="0"/>
              <a:t>horizontales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9" name="8 Rectángulo"/>
          <p:cNvSpPr/>
          <p:nvPr/>
        </p:nvSpPr>
        <p:spPr>
          <a:xfrm>
            <a:off x="4719627" y="4003856"/>
            <a:ext cx="2834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Desplazamientos</a:t>
            </a:r>
            <a:r>
              <a:rPr lang="en-US" dirty="0" smtClean="0"/>
              <a:t> </a:t>
            </a:r>
            <a:r>
              <a:rPr lang="en-US" dirty="0" err="1" smtClean="0"/>
              <a:t>verticales</a:t>
            </a:r>
            <a:r>
              <a:rPr lang="en-US" dirty="0" smtClean="0"/>
              <a:t> :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44093" t="43385" r="39960" b="50000"/>
          <a:stretch>
            <a:fillRect/>
          </a:stretch>
        </p:blipFill>
        <p:spPr bwMode="auto">
          <a:xfrm>
            <a:off x="3006916" y="5116851"/>
            <a:ext cx="3456384" cy="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 l="35138" t="48780" r="40647" b="26650"/>
          <a:stretch>
            <a:fillRect/>
          </a:stretch>
        </p:blipFill>
        <p:spPr bwMode="auto">
          <a:xfrm>
            <a:off x="2956157" y="2039599"/>
            <a:ext cx="374718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457200" y="12223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AISLADOR COMO ELEMENTO CORTO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(DEDUCCIÓN MATRIZ Lo)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131840" y="1484784"/>
            <a:ext cx="2854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 forma </a:t>
            </a:r>
            <a:r>
              <a:rPr lang="en-US" dirty="0" err="1" smtClean="0"/>
              <a:t>Matricial</a:t>
            </a:r>
            <a:r>
              <a:rPr lang="en-US" dirty="0" smtClean="0"/>
              <a:t>, se </a:t>
            </a:r>
            <a:r>
              <a:rPr lang="en-US" dirty="0" err="1" smtClean="0"/>
              <a:t>tiene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7" name="6 Rectángulo"/>
          <p:cNvSpPr/>
          <p:nvPr/>
        </p:nvSpPr>
        <p:spPr>
          <a:xfrm>
            <a:off x="3136323" y="4447607"/>
            <a:ext cx="1300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Finalmente</a:t>
            </a:r>
            <a:r>
              <a:rPr lang="en-US" dirty="0" smtClean="0"/>
              <a:t>: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3608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MATRIZ DE RIGIDEZ DE PORTICOS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(FPS PRIMERA GENERACIÓN)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 l="35728" t="27990" r="35922" b="29485"/>
          <a:stretch>
            <a:fillRect/>
          </a:stretch>
        </p:blipFill>
        <p:spPr bwMode="auto">
          <a:xfrm>
            <a:off x="349176" y="1832124"/>
            <a:ext cx="407085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 cstate="print"/>
          <a:srcRect l="36319" t="28935" r="34741" b="28540"/>
          <a:stretch>
            <a:fillRect/>
          </a:stretch>
        </p:blipFill>
        <p:spPr bwMode="auto">
          <a:xfrm>
            <a:off x="4716940" y="1798215"/>
            <a:ext cx="4220243" cy="387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 cstate="print"/>
          <a:srcRect l="33463" t="30155" r="29328" b="17870"/>
          <a:stretch>
            <a:fillRect/>
          </a:stretch>
        </p:blipFill>
        <p:spPr bwMode="auto">
          <a:xfrm>
            <a:off x="1784896" y="1264320"/>
            <a:ext cx="593869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1360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PERIODOS DE VIBRACIÓN, ACELERACIONES ESPECTRALES Y FACTORES DE PARTICIPACIÓN MODAL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(FPS PRIMERA GENERACIÓN)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95300" y="-11791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ESPECTROS REDUCIDOS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(FPS PRIMERA GENERACIÓN)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 cstate="print"/>
          <a:srcRect l="33366" t="59175" r="29425" b="29485"/>
          <a:stretch>
            <a:fillRect/>
          </a:stretch>
        </p:blipFill>
        <p:spPr bwMode="auto">
          <a:xfrm>
            <a:off x="1933104" y="968152"/>
            <a:ext cx="567063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3" cstate="print"/>
          <a:srcRect l="23422" t="28265" r="12500" b="27320"/>
          <a:stretch>
            <a:fillRect/>
          </a:stretch>
        </p:blipFill>
        <p:spPr bwMode="auto">
          <a:xfrm>
            <a:off x="1043608" y="2420888"/>
            <a:ext cx="764614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1" t="39896" r="34656" b="48437"/>
          <a:stretch/>
        </p:blipFill>
        <p:spPr bwMode="auto">
          <a:xfrm>
            <a:off x="636112" y="1340768"/>
            <a:ext cx="873760" cy="5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95300" y="-11791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ESPECTROS REDUCIDOS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(FPS PRIMERA GENERACIÓN)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 cstate="print"/>
          <a:srcRect l="33366" t="59175" r="29425" b="29485"/>
          <a:stretch>
            <a:fillRect/>
          </a:stretch>
        </p:blipFill>
        <p:spPr bwMode="auto">
          <a:xfrm>
            <a:off x="1933104" y="968152"/>
            <a:ext cx="567063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3" cstate="print"/>
          <a:srcRect l="23422" t="28265" r="12500" b="26375"/>
          <a:stretch>
            <a:fillRect/>
          </a:stretch>
        </p:blipFill>
        <p:spPr bwMode="auto">
          <a:xfrm>
            <a:off x="755576" y="2492896"/>
            <a:ext cx="781236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3608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MATRIZ DE RIGIDEZ DE PORTICOS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(FPS SEGUNDA GENERACIÓN)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26100" r="35332" b="30430"/>
          <a:stretch>
            <a:fillRect/>
          </a:stretch>
        </p:blipFill>
        <p:spPr bwMode="auto">
          <a:xfrm>
            <a:off x="539547" y="1654200"/>
            <a:ext cx="3869215" cy="37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 cstate="print"/>
          <a:srcRect l="35825" t="36770" r="35235" b="21650"/>
          <a:stretch>
            <a:fillRect/>
          </a:stretch>
        </p:blipFill>
        <p:spPr bwMode="auto">
          <a:xfrm>
            <a:off x="4592830" y="1705000"/>
            <a:ext cx="4049183" cy="36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 l="33366" t="25155" r="29425" b="23815"/>
          <a:stretch>
            <a:fillRect/>
          </a:stretch>
        </p:blipFill>
        <p:spPr bwMode="auto">
          <a:xfrm>
            <a:off x="1636812" y="1433860"/>
            <a:ext cx="6048000" cy="51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1360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PERIODOS DE VIBRACIÓN, ACELERACIONES ESPECTRALES Y FACTORES DE PARTICIPACIÓN MODAL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(FPS SEGUNDA GENERACIÓN)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22734" t="12870" r="22929" b="18146"/>
          <a:stretch>
            <a:fillRect/>
          </a:stretch>
        </p:blipFill>
        <p:spPr bwMode="auto">
          <a:xfrm>
            <a:off x="-12700" y="3388901"/>
            <a:ext cx="4211960" cy="334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ANÁLISIS DE CARGAS</a:t>
            </a:r>
            <a:br>
              <a:rPr lang="en-US" sz="2500" dirty="0" smtClean="0">
                <a:solidFill>
                  <a:schemeClr val="tx2"/>
                </a:solidFill>
              </a:rPr>
            </a:br>
            <a:r>
              <a:rPr lang="en-US" sz="2500" dirty="0" smtClean="0">
                <a:solidFill>
                  <a:schemeClr val="tx2"/>
                </a:solidFill>
              </a:rPr>
              <a:t>(PESO DE LA ESTRUCTURA)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51084" t="43110" r="23519" b="35155"/>
          <a:stretch>
            <a:fillRect/>
          </a:stretch>
        </p:blipFill>
        <p:spPr bwMode="auto">
          <a:xfrm>
            <a:off x="3491880" y="1484784"/>
            <a:ext cx="5256584" cy="281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1360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ESPECTROS REDUCIDOS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(FPS </a:t>
            </a:r>
            <a:r>
              <a:rPr lang="en-US" sz="28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SEGUNDA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GENERACIÓN)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2" cstate="print"/>
          <a:srcRect l="33366" t="44055" r="29425" b="44605"/>
          <a:stretch>
            <a:fillRect/>
          </a:stretch>
        </p:blipFill>
        <p:spPr bwMode="auto">
          <a:xfrm>
            <a:off x="1979712" y="1349276"/>
            <a:ext cx="567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/>
          <a:srcRect l="23325" t="28935" r="12298" b="25705"/>
          <a:stretch>
            <a:fillRect/>
          </a:stretch>
        </p:blipFill>
        <p:spPr bwMode="auto">
          <a:xfrm>
            <a:off x="755576" y="2708920"/>
            <a:ext cx="78488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1" t="39896" r="34656" b="48437"/>
          <a:stretch/>
        </p:blipFill>
        <p:spPr bwMode="auto">
          <a:xfrm>
            <a:off x="755576" y="1625248"/>
            <a:ext cx="873760" cy="5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1360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ESPECTROS REDUCIDOS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(FPS </a:t>
            </a:r>
            <a:r>
              <a:rPr lang="en-US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SEGUNDA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GENERACIÓN)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2" cstate="print"/>
          <a:srcRect l="33366" t="44055" r="29425" b="44605"/>
          <a:stretch>
            <a:fillRect/>
          </a:stretch>
        </p:blipFill>
        <p:spPr bwMode="auto">
          <a:xfrm>
            <a:off x="1979712" y="1349276"/>
            <a:ext cx="567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 l="23325" t="35550" r="12888" b="20036"/>
          <a:stretch>
            <a:fillRect/>
          </a:stretch>
        </p:blipFill>
        <p:spPr bwMode="auto">
          <a:xfrm>
            <a:off x="971600" y="2764036"/>
            <a:ext cx="777686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3608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RESULTADOS ANÁLISIS SÍSMICO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(FPS PRIMERA GENERACIÓN C.M.)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29822" t="31770" r="30607" b="18146"/>
          <a:stretch>
            <a:fillRect/>
          </a:stretch>
        </p:blipFill>
        <p:spPr bwMode="auto">
          <a:xfrm>
            <a:off x="152405" y="2434743"/>
            <a:ext cx="400527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 l="10332" t="28935" r="60728" b="11531"/>
          <a:stretch>
            <a:fillRect/>
          </a:stretch>
        </p:blipFill>
        <p:spPr bwMode="auto">
          <a:xfrm>
            <a:off x="4834508" y="1412776"/>
            <a:ext cx="3528392" cy="453650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99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ESTADOS DE CARGA FPS PRIMERA GENERACIÓN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 l="17417" t="30457" r="54403" b="42047"/>
          <a:stretch>
            <a:fillRect/>
          </a:stretch>
        </p:blipFill>
        <p:spPr bwMode="auto">
          <a:xfrm>
            <a:off x="971600" y="1700808"/>
            <a:ext cx="734481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99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ESTADOS DE CARGA FPS PRIMERA GENERACIÓN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 l="16491" t="29202" r="48070" b="37046"/>
          <a:stretch>
            <a:fillRect/>
          </a:stretch>
        </p:blipFill>
        <p:spPr bwMode="auto">
          <a:xfrm>
            <a:off x="1547664" y="887636"/>
            <a:ext cx="604867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 cstate="print"/>
          <a:srcRect l="30877" t="16301" r="26842" b="7879"/>
          <a:stretch>
            <a:fillRect/>
          </a:stretch>
        </p:blipFill>
        <p:spPr bwMode="auto">
          <a:xfrm>
            <a:off x="2966740" y="3933056"/>
            <a:ext cx="338437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1761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RESULTADOS ANÁLISIS SÍSMICO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(FPS SEGUNDA GENERACIÓN C.M.)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 l="29822" t="31770" r="30607" b="18146"/>
          <a:stretch>
            <a:fillRect/>
          </a:stretch>
        </p:blipFill>
        <p:spPr bwMode="auto">
          <a:xfrm>
            <a:off x="318665" y="2196665"/>
            <a:ext cx="400527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 l="10922" t="26100" r="61319" b="15311"/>
          <a:stretch>
            <a:fillRect/>
          </a:stretch>
        </p:blipFill>
        <p:spPr bwMode="auto">
          <a:xfrm>
            <a:off x="4936232" y="1476400"/>
            <a:ext cx="3384376" cy="446449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ESTADOS DE CARGA FPS SEGUNDA GENERACIÓN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 l="13493" t="27904" r="40900" b="28156"/>
          <a:stretch>
            <a:fillRect/>
          </a:stretch>
        </p:blipFill>
        <p:spPr bwMode="auto">
          <a:xfrm>
            <a:off x="1043608" y="1556792"/>
            <a:ext cx="684076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-169862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ESTADOS DE CARGA FPS SEGUNDA GENERACIÓN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 l="19649" t="31090" r="27895" b="19243"/>
          <a:stretch>
            <a:fillRect/>
          </a:stretch>
        </p:blipFill>
        <p:spPr bwMode="auto">
          <a:xfrm>
            <a:off x="1691680" y="735236"/>
            <a:ext cx="5760640" cy="269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 cstate="print"/>
          <a:srcRect l="44386" t="14409" r="22632" b="26061"/>
          <a:stretch>
            <a:fillRect/>
          </a:stretch>
        </p:blipFill>
        <p:spPr bwMode="auto">
          <a:xfrm>
            <a:off x="3131840" y="3513832"/>
            <a:ext cx="3528392" cy="293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DESPLAZAMIENTOS DE DISEÑO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625415" y="13298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FPS PRIMERA GENERACIÓN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899592" y="1628800"/>
            <a:ext cx="7560840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603361" y="38087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FPS SEGUNDA GENERACIÓN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899587" y="4136550"/>
            <a:ext cx="7560840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 l="10429" t="28935" r="75396" b="56890"/>
          <a:stretch>
            <a:fillRect/>
          </a:stretch>
        </p:blipFill>
        <p:spPr bwMode="auto">
          <a:xfrm>
            <a:off x="1115616" y="2069356"/>
            <a:ext cx="17281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/>
          <a:srcRect l="10429" t="44414" r="75396" b="41411"/>
          <a:stretch>
            <a:fillRect/>
          </a:stretch>
        </p:blipFill>
        <p:spPr bwMode="auto">
          <a:xfrm>
            <a:off x="2843808" y="2094756"/>
            <a:ext cx="17281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 l="10331" t="24210" r="75494" b="61615"/>
          <a:stretch>
            <a:fillRect/>
          </a:stretch>
        </p:blipFill>
        <p:spPr bwMode="auto">
          <a:xfrm>
            <a:off x="1136824" y="4653136"/>
            <a:ext cx="17281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 cstate="print"/>
          <a:srcRect l="10331" t="39219" r="75494" b="46606"/>
          <a:stretch>
            <a:fillRect/>
          </a:stretch>
        </p:blipFill>
        <p:spPr bwMode="auto">
          <a:xfrm>
            <a:off x="2852440" y="4640436"/>
            <a:ext cx="17281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 cstate="print"/>
          <a:srcRect l="10331" t="70515" r="74312" b="14365"/>
          <a:stretch>
            <a:fillRect/>
          </a:stretch>
        </p:blipFill>
        <p:spPr bwMode="auto">
          <a:xfrm>
            <a:off x="6389216" y="4579764"/>
            <a:ext cx="187220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 cstate="print"/>
          <a:srcRect l="10330" t="55395" r="74313" b="29485"/>
          <a:stretch>
            <a:fillRect/>
          </a:stretch>
        </p:blipFill>
        <p:spPr bwMode="auto">
          <a:xfrm>
            <a:off x="4572372" y="4579640"/>
            <a:ext cx="187220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/>
          <a:srcRect l="10331" t="69570" r="74903" b="16255"/>
          <a:stretch>
            <a:fillRect/>
          </a:stretch>
        </p:blipFill>
        <p:spPr bwMode="auto">
          <a:xfrm>
            <a:off x="6334224" y="2111648"/>
            <a:ext cx="18002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l="10331" t="53505" r="74903" b="31375"/>
          <a:stretch>
            <a:fillRect/>
          </a:stretch>
        </p:blipFill>
        <p:spPr bwMode="auto">
          <a:xfrm>
            <a:off x="4584948" y="2026940"/>
            <a:ext cx="18002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43989" y="2819525"/>
            <a:ext cx="66653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DISEÑO DE LOS AISLADORES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56497" t="67010" r="38778" b="26375"/>
          <a:stretch>
            <a:fillRect/>
          </a:stretch>
        </p:blipFill>
        <p:spPr bwMode="auto">
          <a:xfrm>
            <a:off x="7600776" y="6066036"/>
            <a:ext cx="65835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9272" t="66735" r="48325" b="25705"/>
          <a:stretch>
            <a:fillRect/>
          </a:stretch>
        </p:blipFill>
        <p:spPr bwMode="auto">
          <a:xfrm>
            <a:off x="4965824" y="6104136"/>
            <a:ext cx="151216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3" cstate="print"/>
          <a:srcRect l="23268" t="5241" r="38289" b="9217"/>
          <a:stretch>
            <a:fillRect/>
          </a:stretch>
        </p:blipFill>
        <p:spPr bwMode="auto">
          <a:xfrm>
            <a:off x="1907704" y="1010444"/>
            <a:ext cx="496855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32484" y="6177666"/>
            <a:ext cx="864096" cy="642234"/>
          </a:xfrm>
          <a:prstGeom prst="rect">
            <a:avLst/>
          </a:prstGeom>
          <a:noFill/>
        </p:spPr>
      </p:pic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981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457200" y="147638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ANÁLISIS DE CARGAS (MOSAICO DE CARGAS)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0" y="8191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8191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17 Imagen"/>
          <p:cNvPicPr/>
          <p:nvPr/>
        </p:nvPicPr>
        <p:blipFill rotWithShape="1">
          <a:blip r:embed="rId5" cstate="print"/>
          <a:srcRect l="8880" t="37218" r="6976" b="35331"/>
          <a:stretch/>
        </p:blipFill>
        <p:spPr bwMode="auto">
          <a:xfrm>
            <a:off x="433636" y="5313908"/>
            <a:ext cx="3744416" cy="77617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18 Imagen"/>
          <p:cNvPicPr/>
          <p:nvPr/>
        </p:nvPicPr>
        <p:blipFill rotWithShape="1">
          <a:blip r:embed="rId6" cstate="print"/>
          <a:srcRect l="7822" t="37218" r="6765" b="34203"/>
          <a:stretch/>
        </p:blipFill>
        <p:spPr bwMode="auto">
          <a:xfrm>
            <a:off x="4788024" y="5301208"/>
            <a:ext cx="3888432" cy="7776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31640" y="404664"/>
            <a:ext cx="6656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FUERZA VERTICAL TRANSMITIDA A LOS AISLADORES</a:t>
            </a:r>
            <a:endParaRPr lang="en-US" sz="2400" dirty="0"/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 l="34389" r="34389"/>
          <a:stretch>
            <a:fillRect/>
          </a:stretch>
        </p:blipFill>
        <p:spPr bwMode="auto">
          <a:xfrm>
            <a:off x="4644008" y="908720"/>
            <a:ext cx="374441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52265" t="63900" r="27063" b="17200"/>
          <a:stretch>
            <a:fillRect/>
          </a:stretch>
        </p:blipFill>
        <p:spPr bwMode="auto">
          <a:xfrm>
            <a:off x="899592" y="2564904"/>
            <a:ext cx="3402378" cy="194421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6 Flecha derecha"/>
          <p:cNvSpPr/>
          <p:nvPr/>
        </p:nvSpPr>
        <p:spPr>
          <a:xfrm rot="5400000">
            <a:off x="2267744" y="1772816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 Flecha derecha"/>
          <p:cNvSpPr/>
          <p:nvPr/>
        </p:nvSpPr>
        <p:spPr>
          <a:xfrm rot="16200000">
            <a:off x="2267744" y="4757440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DISEÑO DE LOS AISLADORES 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(PLACAS ESFÉRICAS, CARGAS DE SERVICIO)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55298" name="Imagen 35849"/>
          <p:cNvPicPr>
            <a:picLocks noChangeAspect="1" noChangeArrowheads="1"/>
          </p:cNvPicPr>
          <p:nvPr/>
        </p:nvPicPr>
        <p:blipFill>
          <a:blip r:embed="rId2" cstate="print"/>
          <a:srcRect l="43484" t="9843" r="31161" b="14803"/>
          <a:stretch>
            <a:fillRect/>
          </a:stretch>
        </p:blipFill>
        <p:spPr bwMode="auto">
          <a:xfrm>
            <a:off x="239401" y="1565133"/>
            <a:ext cx="3024336" cy="377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6278" t="34605" r="27654" b="28540"/>
          <a:stretch>
            <a:fillRect/>
          </a:stretch>
        </p:blipFill>
        <p:spPr bwMode="auto">
          <a:xfrm>
            <a:off x="3318148" y="2636912"/>
            <a:ext cx="5616624" cy="2808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DISEÑO DE LOS AISLADORES 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(Factor red)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 l="1373" r="2828"/>
          <a:stretch>
            <a:fillRect/>
          </a:stretch>
        </p:blipFill>
        <p:spPr bwMode="auto">
          <a:xfrm>
            <a:off x="323528" y="1628800"/>
            <a:ext cx="525658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5138" t="31770" r="41828" b="37990"/>
          <a:stretch>
            <a:fillRect/>
          </a:stretch>
        </p:blipFill>
        <p:spPr bwMode="auto">
          <a:xfrm>
            <a:off x="5588619" y="2145432"/>
            <a:ext cx="307159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43503" t="71735" r="39960" b="21650"/>
          <a:stretch>
            <a:fillRect/>
          </a:stretch>
        </p:blipFill>
        <p:spPr bwMode="auto">
          <a:xfrm>
            <a:off x="5940152" y="5013176"/>
            <a:ext cx="259228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5724128" y="1268760"/>
            <a:ext cx="2952328" cy="836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900" noProof="0" dirty="0" smtClean="0"/>
              <a:t>Forma lineal </a:t>
            </a:r>
            <a:r>
              <a:rPr lang="en-US" sz="2900" noProof="0" dirty="0" err="1" smtClean="0"/>
              <a:t>simplificada</a:t>
            </a:r>
            <a:r>
              <a:rPr lang="en-US" sz="2900" noProof="0" dirty="0" smtClean="0"/>
              <a:t>: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l="41635" t="46890" r="37103" b="44605"/>
          <a:stretch>
            <a:fillRect/>
          </a:stretch>
        </p:blipFill>
        <p:spPr bwMode="auto">
          <a:xfrm>
            <a:off x="2848000" y="6010920"/>
            <a:ext cx="28803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1349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DISEÑO DE LOS AISLADORES 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(PLACAS ESFÉRICAS, </a:t>
            </a:r>
            <a:r>
              <a:rPr lang="en-US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SISMO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agen 35849"/>
          <p:cNvPicPr>
            <a:picLocks noChangeAspect="1" noChangeArrowheads="1"/>
          </p:cNvPicPr>
          <p:nvPr/>
        </p:nvPicPr>
        <p:blipFill>
          <a:blip r:embed="rId2" cstate="print"/>
          <a:srcRect l="43484" t="9843" r="31161" b="14803"/>
          <a:stretch>
            <a:fillRect/>
          </a:stretch>
        </p:blipFill>
        <p:spPr bwMode="auto">
          <a:xfrm>
            <a:off x="467544" y="1916832"/>
            <a:ext cx="317674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35852"/>
          <p:cNvPicPr>
            <a:picLocks noChangeAspect="1" noChangeArrowheads="1"/>
          </p:cNvPicPr>
          <p:nvPr/>
        </p:nvPicPr>
        <p:blipFill>
          <a:blip r:embed="rId3" cstate="print"/>
          <a:srcRect l="20839" t="49609" r="66170" b="14667"/>
          <a:stretch>
            <a:fillRect/>
          </a:stretch>
        </p:blipFill>
        <p:spPr bwMode="auto">
          <a:xfrm>
            <a:off x="4788024" y="1340768"/>
            <a:ext cx="2520280" cy="28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28147" t="62285" r="29328" b="24485"/>
          <a:stretch>
            <a:fillRect/>
          </a:stretch>
        </p:blipFill>
        <p:spPr bwMode="auto">
          <a:xfrm>
            <a:off x="3730025" y="4418892"/>
            <a:ext cx="51845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DISEÑO DE LOS AISLADORES 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</a:t>
            </a:r>
            <a:r>
              <a:rPr lang="en-US" sz="2800" dirty="0" err="1" smtClean="0">
                <a:solidFill>
                  <a:schemeClr val="tx2"/>
                </a:solidFill>
              </a:rPr>
              <a:t>placas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exteriores</a:t>
            </a:r>
            <a:r>
              <a:rPr lang="en-US" sz="2800" dirty="0" smtClean="0">
                <a:solidFill>
                  <a:schemeClr val="tx2"/>
                </a:solidFill>
              </a:rPr>
              <a:t>)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El </a:t>
            </a:r>
            <a:r>
              <a:rPr lang="en-US" sz="2000" dirty="0" err="1" smtClean="0"/>
              <a:t>espesor</a:t>
            </a:r>
            <a:r>
              <a:rPr lang="en-US" sz="2000" dirty="0" smtClean="0"/>
              <a:t> de </a:t>
            </a:r>
            <a:r>
              <a:rPr lang="en-US" sz="2000" dirty="0" err="1" smtClean="0"/>
              <a:t>las</a:t>
            </a:r>
            <a:r>
              <a:rPr lang="en-US" sz="2000" dirty="0" smtClean="0"/>
              <a:t> </a:t>
            </a:r>
            <a:r>
              <a:rPr lang="en-US" sz="2000" dirty="0" err="1" smtClean="0"/>
              <a:t>placas</a:t>
            </a:r>
            <a:r>
              <a:rPr lang="en-US" sz="2000" dirty="0" smtClean="0"/>
              <a:t> </a:t>
            </a:r>
            <a:r>
              <a:rPr lang="en-US" sz="2000" dirty="0" err="1" smtClean="0"/>
              <a:t>es</a:t>
            </a:r>
            <a:r>
              <a:rPr lang="en-US" sz="2000" dirty="0" smtClean="0"/>
              <a:t> el </a:t>
            </a:r>
            <a:r>
              <a:rPr lang="en-US" sz="2000" dirty="0" err="1" smtClean="0"/>
              <a:t>mínimo</a:t>
            </a:r>
            <a:r>
              <a:rPr lang="en-US" sz="2000" dirty="0" smtClean="0"/>
              <a:t> </a:t>
            </a:r>
            <a:r>
              <a:rPr lang="en-US" sz="2000" dirty="0" err="1" smtClean="0"/>
              <a:t>tanto</a:t>
            </a:r>
            <a:r>
              <a:rPr lang="en-US" sz="2000" dirty="0" smtClean="0"/>
              <a:t> en el </a:t>
            </a:r>
            <a:r>
              <a:rPr lang="en-US" sz="2000" dirty="0" err="1" smtClean="0"/>
              <a:t>centro</a:t>
            </a:r>
            <a:r>
              <a:rPr lang="en-US" sz="2000" dirty="0" smtClean="0"/>
              <a:t> </a:t>
            </a:r>
            <a:r>
              <a:rPr lang="en-US" sz="2000" dirty="0" err="1" smtClean="0"/>
              <a:t>como</a:t>
            </a:r>
            <a:r>
              <a:rPr lang="en-US" sz="2000" dirty="0" smtClean="0"/>
              <a:t> en los </a:t>
            </a:r>
            <a:r>
              <a:rPr lang="en-US" sz="2000" dirty="0" err="1" smtClean="0"/>
              <a:t>bordes</a:t>
            </a:r>
            <a:r>
              <a:rPr lang="en-US" sz="2000" dirty="0" smtClean="0"/>
              <a:t> </a:t>
            </a:r>
            <a:r>
              <a:rPr lang="en-US" sz="2000" dirty="0" err="1" smtClean="0"/>
              <a:t>igual</a:t>
            </a:r>
            <a:r>
              <a:rPr lang="en-US" sz="2000" dirty="0" smtClean="0"/>
              <a:t> a 1.5´´ o 3.81cm</a:t>
            </a:r>
          </a:p>
          <a:p>
            <a:endParaRPr lang="en-US" dirty="0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866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l="11246" t="18900" r="41270" b="17651"/>
          <a:stretch>
            <a:fillRect/>
          </a:stretch>
        </p:blipFill>
        <p:spPr bwMode="auto">
          <a:xfrm>
            <a:off x="2111153" y="2503314"/>
            <a:ext cx="547260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DISEÑO DE LOS AISLADORES 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(Esfuerzo en el PTFE)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l="29231" t="45000" r="28835" b="37045"/>
          <a:stretch>
            <a:fillRect/>
          </a:stretch>
        </p:blipFill>
        <p:spPr bwMode="auto">
          <a:xfrm>
            <a:off x="1259632" y="1840756"/>
            <a:ext cx="6727063" cy="18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3916" t="29880" r="49506" b="43660"/>
          <a:stretch>
            <a:fillRect/>
          </a:stretch>
        </p:blipFill>
        <p:spPr bwMode="auto">
          <a:xfrm>
            <a:off x="963092" y="3979788"/>
            <a:ext cx="32403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24013" t="57560" r="42322" b="15980"/>
          <a:stretch>
            <a:fillRect/>
          </a:stretch>
        </p:blipFill>
        <p:spPr bwMode="auto">
          <a:xfrm>
            <a:off x="4563492" y="3933180"/>
            <a:ext cx="410445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DISEÑO DE LOS AISLADORES 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</a:t>
            </a:r>
            <a:r>
              <a:rPr lang="en-US" sz="2800" dirty="0" err="1" smtClean="0">
                <a:solidFill>
                  <a:schemeClr val="tx2"/>
                </a:solidFill>
              </a:rPr>
              <a:t>Coef</a:t>
            </a:r>
            <a:r>
              <a:rPr lang="en-US" sz="2800" dirty="0" smtClean="0">
                <a:solidFill>
                  <a:schemeClr val="tx2"/>
                </a:solidFill>
              </a:rPr>
              <a:t>. </a:t>
            </a:r>
            <a:r>
              <a:rPr lang="en-US" sz="2800" dirty="0" err="1" smtClean="0">
                <a:solidFill>
                  <a:schemeClr val="tx2"/>
                </a:solidFill>
              </a:rPr>
              <a:t>Fricción</a:t>
            </a:r>
            <a:r>
              <a:rPr lang="en-US" sz="2800" dirty="0" smtClean="0">
                <a:solidFill>
                  <a:schemeClr val="tx2"/>
                </a:solidFill>
              </a:rPr>
              <a:t> en el PTFE)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 l="34547" t="43110" r="31197" b="29485"/>
          <a:stretch>
            <a:fillRect/>
          </a:stretch>
        </p:blipFill>
        <p:spPr bwMode="auto">
          <a:xfrm>
            <a:off x="1979712" y="2060848"/>
            <a:ext cx="5472608" cy="273630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 l="35137" t="40275" r="31788" b="30430"/>
          <a:stretch>
            <a:fillRect/>
          </a:stretch>
        </p:blipFill>
        <p:spPr bwMode="auto">
          <a:xfrm>
            <a:off x="217736" y="1090960"/>
            <a:ext cx="481292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8641" t="26100" r="29425" b="40777"/>
          <a:stretch>
            <a:fillRect/>
          </a:stretch>
        </p:blipFill>
        <p:spPr bwMode="auto">
          <a:xfrm>
            <a:off x="3271416" y="3432944"/>
            <a:ext cx="5688632" cy="2808312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DISEÑO DE LOS AISLADORES 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</a:t>
            </a:r>
            <a:r>
              <a:rPr lang="en-US" sz="2800" dirty="0" err="1" smtClean="0">
                <a:solidFill>
                  <a:schemeClr val="tx2"/>
                </a:solidFill>
              </a:rPr>
              <a:t>Placa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concava</a:t>
            </a:r>
            <a:r>
              <a:rPr lang="en-US" sz="2800" dirty="0" smtClean="0">
                <a:solidFill>
                  <a:schemeClr val="tx2"/>
                </a:solidFill>
              </a:rPr>
              <a:t>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4" cstate="print"/>
          <a:srcRect l="26966" t="28265" r="41141" b="21650"/>
          <a:stretch>
            <a:fillRect/>
          </a:stretch>
        </p:blipFill>
        <p:spPr bwMode="auto">
          <a:xfrm>
            <a:off x="38100" y="3738116"/>
            <a:ext cx="3131840" cy="307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5" cstate="print"/>
          <a:srcRect l="32774" t="45945" r="32969" b="40825"/>
          <a:stretch>
            <a:fillRect/>
          </a:stretch>
        </p:blipFill>
        <p:spPr bwMode="auto">
          <a:xfrm>
            <a:off x="4967536" y="1844576"/>
            <a:ext cx="417646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 cstate="print"/>
          <a:srcRect l="38681" t="34605" r="35922" b="36100"/>
          <a:stretch>
            <a:fillRect/>
          </a:stretch>
        </p:blipFill>
        <p:spPr bwMode="auto">
          <a:xfrm>
            <a:off x="179512" y="1484784"/>
            <a:ext cx="3707904" cy="267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 l="26278" t="30825" r="27063" b="26650"/>
          <a:stretch>
            <a:fillRect/>
          </a:stretch>
        </p:blipFill>
        <p:spPr bwMode="auto">
          <a:xfrm>
            <a:off x="3131840" y="2996952"/>
            <a:ext cx="5688632" cy="324036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DISEÑO DE LOS AISLADORES 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</a:t>
            </a:r>
            <a:r>
              <a:rPr lang="en-US" sz="2800" dirty="0" err="1" smtClean="0">
                <a:solidFill>
                  <a:schemeClr val="tx2"/>
                </a:solidFill>
              </a:rPr>
              <a:t>Placa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concava</a:t>
            </a:r>
            <a:r>
              <a:rPr lang="en-US" sz="2800" dirty="0" smtClean="0">
                <a:solidFill>
                  <a:schemeClr val="tx2"/>
                </a:solidFill>
              </a:rPr>
              <a:t>)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DISEÑO DE LOS AISLADORES 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</a:t>
            </a:r>
            <a:r>
              <a:rPr lang="en-US" sz="2800" dirty="0" err="1" smtClean="0">
                <a:solidFill>
                  <a:schemeClr val="tx2"/>
                </a:solidFill>
              </a:rPr>
              <a:t>Placa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concava</a:t>
            </a:r>
            <a:r>
              <a:rPr lang="en-US" sz="2800" dirty="0" smtClean="0">
                <a:solidFill>
                  <a:schemeClr val="tx2"/>
                </a:solidFill>
              </a:rPr>
              <a:t>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l="26278" t="62010" r="27063" b="26650"/>
          <a:stretch>
            <a:fillRect/>
          </a:stretch>
        </p:blipFill>
        <p:spPr bwMode="auto">
          <a:xfrm>
            <a:off x="1763688" y="4509120"/>
            <a:ext cx="5688632" cy="8640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/>
          <a:srcRect l="37597" t="50945" r="35235" b="37715"/>
          <a:stretch>
            <a:fillRect/>
          </a:stretch>
        </p:blipFill>
        <p:spPr bwMode="auto">
          <a:xfrm>
            <a:off x="755576" y="2420888"/>
            <a:ext cx="3888432" cy="101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 cstate="print"/>
          <a:srcRect l="40550" t="36770" r="37597" b="34880"/>
          <a:stretch>
            <a:fillRect/>
          </a:stretch>
        </p:blipFill>
        <p:spPr bwMode="auto">
          <a:xfrm>
            <a:off x="4932163" y="1700808"/>
            <a:ext cx="301953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981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ANÁLISIS DE CARGAS (MOSAICO DE CARGAS)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0" y="8191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8191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9838" t="34880" r="31100" b="47165"/>
          <a:stretch>
            <a:fillRect/>
          </a:stretch>
        </p:blipFill>
        <p:spPr bwMode="auto">
          <a:xfrm>
            <a:off x="683568" y="1628800"/>
            <a:ext cx="7958779" cy="15121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0845" t="8993" r="34963" b="15468"/>
          <a:stretch>
            <a:fillRect/>
          </a:stretch>
        </p:blipFill>
        <p:spPr bwMode="auto">
          <a:xfrm>
            <a:off x="1505124" y="3429000"/>
            <a:ext cx="38164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20 Cerrar llave"/>
          <p:cNvSpPr/>
          <p:nvPr/>
        </p:nvSpPr>
        <p:spPr>
          <a:xfrm>
            <a:off x="5389240" y="5826472"/>
            <a:ext cx="144016" cy="43204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1 Título"/>
          <p:cNvSpPr txBox="1">
            <a:spLocks/>
          </p:cNvSpPr>
          <p:nvPr/>
        </p:nvSpPr>
        <p:spPr>
          <a:xfrm>
            <a:off x="5393556" y="5733256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LOSA DE AISLACIÓN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22 Cerrar llave"/>
          <p:cNvSpPr/>
          <p:nvPr/>
        </p:nvSpPr>
        <p:spPr>
          <a:xfrm>
            <a:off x="5393556" y="3645024"/>
            <a:ext cx="127000" cy="211819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5423272" y="4352404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SUPERESTRUCTURA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2" cstate="print"/>
          <a:srcRect l="35825" t="41495" r="32872" b="30155"/>
          <a:stretch>
            <a:fillRect/>
          </a:stretch>
        </p:blipFill>
        <p:spPr bwMode="auto">
          <a:xfrm>
            <a:off x="4724400" y="2056656"/>
            <a:ext cx="38164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DISEÑO DE LOS AISLADORES 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</a:t>
            </a:r>
            <a:r>
              <a:rPr lang="en-US" sz="2800" dirty="0" err="1" smtClean="0">
                <a:solidFill>
                  <a:schemeClr val="tx2"/>
                </a:solidFill>
              </a:rPr>
              <a:t>Placa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convexa</a:t>
            </a:r>
            <a:r>
              <a:rPr lang="en-US" sz="2800" dirty="0" smtClean="0">
                <a:solidFill>
                  <a:schemeClr val="tx2"/>
                </a:solidFill>
              </a:rPr>
              <a:t>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 l="26279" t="43110" r="27654" b="26650"/>
          <a:stretch>
            <a:fillRect/>
          </a:stretch>
        </p:blipFill>
        <p:spPr bwMode="auto">
          <a:xfrm>
            <a:off x="1691680" y="4293096"/>
            <a:ext cx="5616624" cy="230425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 cstate="print"/>
          <a:srcRect l="38778" t="28265" r="34644" b="37715"/>
          <a:stretch>
            <a:fillRect/>
          </a:stretch>
        </p:blipFill>
        <p:spPr bwMode="auto">
          <a:xfrm>
            <a:off x="742876" y="1442368"/>
            <a:ext cx="3384376" cy="270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5" cstate="print"/>
          <a:srcRect l="36319" t="34605" r="32969" b="53110"/>
          <a:stretch>
            <a:fillRect/>
          </a:stretch>
        </p:blipFill>
        <p:spPr bwMode="auto">
          <a:xfrm>
            <a:off x="4656708" y="1298476"/>
            <a:ext cx="374441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1594" t="27045" r="28835" b="45550"/>
          <a:stretch>
            <a:fillRect/>
          </a:stretch>
        </p:blipFill>
        <p:spPr bwMode="auto">
          <a:xfrm>
            <a:off x="4215036" y="1628800"/>
            <a:ext cx="482453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43503" t="41495" r="38188" b="42440"/>
          <a:stretch>
            <a:fillRect/>
          </a:stretch>
        </p:blipFill>
        <p:spPr bwMode="auto">
          <a:xfrm>
            <a:off x="5769496" y="3801740"/>
            <a:ext cx="223224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 l="26653" t="24820" r="50000" b="26619"/>
          <a:stretch>
            <a:fillRect/>
          </a:stretch>
        </p:blipFill>
        <p:spPr bwMode="auto">
          <a:xfrm>
            <a:off x="175320" y="1556792"/>
            <a:ext cx="4320480" cy="416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DISEÑO DE LOS AISLADORES 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(DIAMETRO DE LA PLACA FPS PRIMERA GENERACIÓN)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DISEÑO FINAL AISLADOR FPS PRIMERA GENERACIÓN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-207" t="5143" r="207" b="35165"/>
          <a:stretch/>
        </p:blipFill>
        <p:spPr bwMode="auto">
          <a:xfrm>
            <a:off x="-396552" y="1052736"/>
            <a:ext cx="11525250" cy="318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68743"/>
          <a:stretch/>
        </p:blipFill>
        <p:spPr bwMode="auto">
          <a:xfrm>
            <a:off x="-396552" y="4470400"/>
            <a:ext cx="11525250" cy="166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DISEÑO FINAL AISLADOR FPS PRIMERA GENERACIÓN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6241" t="14850" r="45019" b="17651"/>
          <a:stretch>
            <a:fillRect/>
          </a:stretch>
        </p:blipFill>
        <p:spPr bwMode="auto">
          <a:xfrm>
            <a:off x="1691680" y="908720"/>
            <a:ext cx="5473338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CAPACIDAD DE RECUPERACIÓN AISLADOR FPS PRIMERA GENERACIÓN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6359" t="45945" r="40057" b="44605"/>
          <a:stretch>
            <a:fillRect/>
          </a:stretch>
        </p:blipFill>
        <p:spPr bwMode="auto">
          <a:xfrm>
            <a:off x="3707904" y="1484784"/>
            <a:ext cx="198742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48228" t="37715" r="42913" b="53780"/>
          <a:stretch>
            <a:fillRect/>
          </a:stretch>
        </p:blipFill>
        <p:spPr bwMode="auto">
          <a:xfrm>
            <a:off x="2500164" y="2785120"/>
            <a:ext cx="108012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 l="44684" t="56615" r="39369" b="17870"/>
          <a:stretch>
            <a:fillRect/>
          </a:stretch>
        </p:blipFill>
        <p:spPr bwMode="auto">
          <a:xfrm>
            <a:off x="2140124" y="3649216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 l="43503" t="45275" r="38778" b="39605"/>
          <a:stretch>
            <a:fillRect/>
          </a:stretch>
        </p:blipFill>
        <p:spPr bwMode="auto">
          <a:xfrm>
            <a:off x="4877048" y="2708920"/>
            <a:ext cx="216024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 l="44094" t="66065" r="38778" b="20705"/>
          <a:stretch>
            <a:fillRect/>
          </a:stretch>
        </p:blipFill>
        <p:spPr bwMode="auto">
          <a:xfrm>
            <a:off x="5008240" y="4039220"/>
            <a:ext cx="208823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DISEÑO DE LOS AISLADORES 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(DIAMETRO DE LA PLACA FPS SEGUNDA GENERACIÓN)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5137" t="38385" r="30607" b="45550"/>
          <a:stretch>
            <a:fillRect/>
          </a:stretch>
        </p:blipFill>
        <p:spPr bwMode="auto">
          <a:xfrm>
            <a:off x="4144019" y="2035572"/>
            <a:ext cx="466781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45866" t="32045" r="41731" b="62285"/>
          <a:stretch>
            <a:fillRect/>
          </a:stretch>
        </p:blipFill>
        <p:spPr bwMode="auto">
          <a:xfrm>
            <a:off x="5452864" y="1425724"/>
            <a:ext cx="176419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 l="44093" t="45275" r="39960" b="22595"/>
          <a:stretch>
            <a:fillRect/>
          </a:stretch>
        </p:blipFill>
        <p:spPr bwMode="auto">
          <a:xfrm>
            <a:off x="5414640" y="3654295"/>
            <a:ext cx="2088232" cy="262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 l="59201" t="19784" r="18286" b="31655"/>
          <a:stretch>
            <a:fillRect/>
          </a:stretch>
        </p:blipFill>
        <p:spPr bwMode="auto">
          <a:xfrm>
            <a:off x="395536" y="2276872"/>
            <a:ext cx="388843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/>
          <a:srcRect l="46457" t="56615" r="41731" b="38660"/>
          <a:stretch>
            <a:fillRect/>
          </a:stretch>
        </p:blipFill>
        <p:spPr bwMode="auto">
          <a:xfrm>
            <a:off x="5664820" y="6343104"/>
            <a:ext cx="172819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DISEÑO FINAL AISLADOR FPS SEGUNDA GENERACIÓN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0618" t="32400" r="43145" b="29801"/>
          <a:stretch>
            <a:fillRect/>
          </a:stretch>
        </p:blipFill>
        <p:spPr bwMode="auto">
          <a:xfrm>
            <a:off x="1331640" y="1988840"/>
            <a:ext cx="641385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57162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DISEÑO FINAL AISLADOR FPS SEGUNDA GENERACIÓN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6869" t="8100" r="46893" b="6851"/>
          <a:stretch>
            <a:fillRect/>
          </a:stretch>
        </p:blipFill>
        <p:spPr bwMode="auto">
          <a:xfrm>
            <a:off x="1979712" y="1052736"/>
            <a:ext cx="4896544" cy="531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CAPACIDAD DE RECUPERACIÓN AISLADOR FPS SEGUNDA GENERACIÓN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6359" t="45945" r="40057" b="44605"/>
          <a:stretch>
            <a:fillRect/>
          </a:stretch>
        </p:blipFill>
        <p:spPr bwMode="auto">
          <a:xfrm>
            <a:off x="3707904" y="1484784"/>
            <a:ext cx="198742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48228" t="37715" r="42913" b="53780"/>
          <a:stretch>
            <a:fillRect/>
          </a:stretch>
        </p:blipFill>
        <p:spPr bwMode="auto">
          <a:xfrm>
            <a:off x="2500164" y="2785120"/>
            <a:ext cx="108012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41634" t="27045" r="37694" b="53110"/>
          <a:stretch>
            <a:fillRect/>
          </a:stretch>
        </p:blipFill>
        <p:spPr bwMode="auto">
          <a:xfrm>
            <a:off x="1683296" y="3717032"/>
            <a:ext cx="2664296" cy="159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 l="44094" t="26375" r="40550" b="59450"/>
          <a:stretch>
            <a:fillRect/>
          </a:stretch>
        </p:blipFill>
        <p:spPr bwMode="auto">
          <a:xfrm>
            <a:off x="5245720" y="2744326"/>
            <a:ext cx="2016224" cy="116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 l="45275" t="65120" r="40550" b="23540"/>
          <a:stretch>
            <a:fillRect/>
          </a:stretch>
        </p:blipFill>
        <p:spPr bwMode="auto">
          <a:xfrm>
            <a:off x="5389860" y="4148956"/>
            <a:ext cx="1944216" cy="9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234888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i="1" dirty="0" smtClean="0">
                <a:solidFill>
                  <a:schemeClr val="tx2"/>
                </a:solidFill>
              </a:rPr>
              <a:t>GRACIAS POR SU ATENCIÓN</a:t>
            </a:r>
            <a:endParaRPr lang="en-US" sz="40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2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3202</TotalTime>
  <Words>856</Words>
  <Application>Microsoft Office PowerPoint</Application>
  <PresentationFormat>Presentación en pantalla (4:3)</PresentationFormat>
  <Paragraphs>192</Paragraphs>
  <Slides>99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99</vt:i4>
      </vt:variant>
    </vt:vector>
  </HeadingPairs>
  <TitlesOfParts>
    <vt:vector size="100" baseType="lpstr">
      <vt:lpstr>Tema de Office</vt:lpstr>
      <vt:lpstr>“ANÁLISIS SÍSMICO DE UNA ESTRUCTURA CON AISLADORES FPS DE LA PRIMERA Y SEGUNDA GENERACIÓN”  Juan Pablo Monge Romo   Centro de Investigaciones Científicas, CEINCI juan_pablo.mr@hotmail.com </vt:lpstr>
      <vt:lpstr>Presentación de PowerPoint</vt:lpstr>
      <vt:lpstr>DESCRIPCION DE LA ESTRUCTURA (SUPERESTRUCTURA)</vt:lpstr>
      <vt:lpstr>DESCRIPCION DE LA ESTRUCTURA (LOSA DE AISLACIÓN)</vt:lpstr>
      <vt:lpstr>COMBINACIONES DE CARGAS (NEC-11)</vt:lpstr>
      <vt:lpstr>ANÁLISIS DE CARGAS</vt:lpstr>
      <vt:lpstr>ANÁLISIS DE CARGAS (PESO DE LA ESTRUCTURA)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ESPECTRO DE ERN-12</vt:lpstr>
      <vt:lpstr>ESPECTRO DE ACELERACIONES (QUITO TENIS)</vt:lpstr>
      <vt:lpstr>Presentación de PowerPoint</vt:lpstr>
      <vt:lpstr>Presentación de PowerPoint</vt:lpstr>
      <vt:lpstr>Presentación de PowerPoint</vt:lpstr>
      <vt:lpstr>Presentación de PowerPoint</vt:lpstr>
      <vt:lpstr>AISLADORES FPS (PRIMERA GENERACIÓN)</vt:lpstr>
      <vt:lpstr>AISLADORES FPS (SEGUNDA GENERACIÓN)</vt:lpstr>
      <vt:lpstr>FPS PRIMERA Y SEGUNDA GENERACIÓN (RADIO EFECTIVO)</vt:lpstr>
      <vt:lpstr>FPS PRIMERA Y SEGUNDA GENERACIÓN (DESPLAZAMIENTO)</vt:lpstr>
      <vt:lpstr>MEDIDAS STANDARD DE AISLADORES FPS</vt:lpstr>
      <vt:lpstr>COMPORTAMIENTO BÁSICO (FPS PRIMERA GENERACIÓN)</vt:lpstr>
      <vt:lpstr>PARÁMETROS DEL DIAGRAMA DE HISTÉRESIS (FPS PRIMERA GENERACIÓN)</vt:lpstr>
      <vt:lpstr>DIAGRAMA DE HISTÉRESIS (FPS PRIMERA GENERACIÓN)</vt:lpstr>
      <vt:lpstr>Presentación de PowerPoint</vt:lpstr>
      <vt:lpstr>PARÁMETROS DEL DIAGRAMA DE HISTÉRESIS (FPS SEGUNDA GENERACIÓN)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COEFICIENTES DE FRICCIÓN PROPIEDADES LB Y UB</vt:lpstr>
      <vt:lpstr>PROPIEDADES FRICCIONANTES</vt:lpstr>
      <vt:lpstr>PROPIEDADES FRICCIONANTES</vt:lpstr>
      <vt:lpstr>PROPIEDADES FRICCIONANTES</vt:lpstr>
      <vt:lpstr>PROPIEDADES FRICCIONANTES</vt:lpstr>
      <vt:lpstr>COEFICIENTES DE FRICCIÓN (DIAMETRO DEL COJINETE)</vt:lpstr>
      <vt:lpstr>PROCEDIMIENTO DE CÁLCULO DEL COEF. DE FRICCIÓN</vt:lpstr>
      <vt:lpstr>COJINETE ARTICULADO (RADIO DEL COJINETE)</vt:lpstr>
      <vt:lpstr>Presentación de PowerPoint</vt:lpstr>
      <vt:lpstr>COJINETE ARTICULADO (RADIO DEL COJINETE)</vt:lpstr>
      <vt:lpstr>COJINETE ARTICULADO (RADIO DEL COJINETE)</vt:lpstr>
      <vt:lpstr>  FPS DE LA PRIMERA GENERACIÓN  FPS SEGUNDA GENERACIÓN  PROGRAMAS: histeresis.mat (FPS Primera Generación)    histeresis_DCFP.mat(FPS Segunda Generación)</vt:lpstr>
      <vt:lpstr>PARÁMETROS DEL DIAGRAMA DE HISTÉRESIS (PRIMERA GENERACIÓN)</vt:lpstr>
      <vt:lpstr>PARÁMETROS DEL DIAGRAMA DE HISTÉRESIS (PRIMERA GENERACIÓN)</vt:lpstr>
      <vt:lpstr>PARÁMETROS DEL DIAGRAMA DE HISTÉRESIS (PRIMERA GENERACIÓN)</vt:lpstr>
      <vt:lpstr>PARÁMETROS DEL DIAGRAMA DE HISTÉRESIS (SEGUNDA GENERACIÓN)</vt:lpstr>
      <vt:lpstr>PARÁMETROS DEL DIAGRAMA DE HISTÉRESIS (SEGUNDA GENERACIÓN)</vt:lpstr>
      <vt:lpstr>PARÁMETROS DEL DIAGRAMA DE HISTÉRESIS (SEGUNDA GENERACIÓN)</vt:lpstr>
      <vt:lpstr>Presentación de PowerPoint</vt:lpstr>
      <vt:lpstr>ANÁLISIS SÍMICO DE LA ESTRUCTURA JUNTO A LOS AISLADORES (Numeración de Nudos)</vt:lpstr>
      <vt:lpstr>ANÁLISIS SÍMICO DE LA ESTRUCTURA JUNTO A LOS AISLADORES (Numeración de Elementos)</vt:lpstr>
      <vt:lpstr>ANÁLISIS SÍMICO DE LA ESTRUCTURA JUNTO A LOS AISLADORES (Grados de Libertad)</vt:lpstr>
      <vt:lpstr>MATRIZ DE RIGIDEZ DEL ELEMENTO CORTO</vt:lpstr>
      <vt:lpstr>MATRIZ DE RIGIDEZ DEL ELEMENTO CORTO (COLUMNA CORTA)</vt:lpstr>
      <vt:lpstr>AISLADOR COMO ELEMENTO CORTO</vt:lpstr>
      <vt:lpstr>AISLADOR COMO ELEMENTO CORTO (PUNTO DE VISTA CINEMÁTICO)</vt:lpstr>
      <vt:lpstr>AISLADOR COMO ELEMENTO CORTO (DEDUCCIÓN MATRIZ Lo)</vt:lpstr>
      <vt:lpstr>MATRIZ DE RIGIDEZ DE PORTICOS (FPS PRIMERA GENERACIÓN)</vt:lpstr>
      <vt:lpstr>PERIODOS DE VIBRACIÓN, ACELERACIONES ESPECTRALES Y FACTORES DE PARTICIPACIÓN MODAL (FPS PRIMERA GENERACIÓN)</vt:lpstr>
      <vt:lpstr>ESPECTROS REDUCIDOS (FPS PRIMERA GENERACIÓN)</vt:lpstr>
      <vt:lpstr>ESPECTROS REDUCIDOS (FPS PRIMERA GENERACIÓN)</vt:lpstr>
      <vt:lpstr>MATRIZ DE RIGIDEZ DE PORTICOS (FPS SEGUNDA GENERACIÓN)</vt:lpstr>
      <vt:lpstr>PERIODOS DE VIBRACIÓN, ACELERACIONES ESPECTRALES Y FACTORES DE PARTICIPACIÓN MODAL (FPS SEGUNDA GENERACIÓN)</vt:lpstr>
      <vt:lpstr>Presentación de PowerPoint</vt:lpstr>
      <vt:lpstr>Presentación de PowerPoint</vt:lpstr>
      <vt:lpstr>RESULTADOS ANÁLISIS SÍSMICO (FPS PRIMERA GENERACIÓN C.M.)</vt:lpstr>
      <vt:lpstr>ESTADOS DE CARGA FPS PRIMERA GENERACIÓN</vt:lpstr>
      <vt:lpstr>ESTADOS DE CARGA FPS PRIMERA GENERACIÓN</vt:lpstr>
      <vt:lpstr>RESULTADOS ANÁLISIS SÍSMICO (FPS SEGUNDA GENERACIÓN C.M.)</vt:lpstr>
      <vt:lpstr>ESTADOS DE CARGA FPS SEGUNDA GENERACIÓN</vt:lpstr>
      <vt:lpstr>ESTADOS DE CARGA FPS SEGUNDA GENERACIÓN</vt:lpstr>
      <vt:lpstr>DESPLAZAMIENTOS DE DISEÑO</vt:lpstr>
      <vt:lpstr>Presentación de PowerPoint</vt:lpstr>
      <vt:lpstr>Presentación de PowerPoint</vt:lpstr>
      <vt:lpstr>DISEÑO DE LOS AISLADORES  (PLACAS ESFÉRICAS, CARGAS DE SERVICIO)</vt:lpstr>
      <vt:lpstr>DISEÑO DE LOS AISLADORES  (Factor red)</vt:lpstr>
      <vt:lpstr>Presentación de PowerPoint</vt:lpstr>
      <vt:lpstr>DISEÑO DE LOS AISLADORES  (placas exteriores)</vt:lpstr>
      <vt:lpstr>DISEÑO DE LOS AISLADORES  (Esfuerzo en el PTFE)</vt:lpstr>
      <vt:lpstr>DISEÑO DE LOS AISLADORES  (Coef. Fricción en el PTFE)</vt:lpstr>
      <vt:lpstr>DISEÑO DE LOS AISLADORES  (Placa concava)</vt:lpstr>
      <vt:lpstr>DISEÑO DE LOS AISLADORES  (Placa concava)</vt:lpstr>
      <vt:lpstr>DISEÑO DE LOS AISLADORES  (Placa concava)</vt:lpstr>
      <vt:lpstr>DISEÑO DE LOS AISLADORES  (Placa convexa)</vt:lpstr>
      <vt:lpstr>DISEÑO DE LOS AISLADORES  (DIAMETRO DE LA PLACA FPS PRIMERA GENERACIÓN)</vt:lpstr>
      <vt:lpstr>DISEÑO FINAL AISLADOR FPS PRIMERA GENERACIÓN</vt:lpstr>
      <vt:lpstr>DISEÑO FINAL AISLADOR FPS PRIMERA GENERACIÓN</vt:lpstr>
      <vt:lpstr>CAPACIDAD DE RECUPERACIÓN AISLADOR FPS PRIMERA GENERACIÓN</vt:lpstr>
      <vt:lpstr>DISEÑO DE LOS AISLADORES  (DIAMETRO DE LA PLACA FPS SEGUNDA GENERACIÓN)</vt:lpstr>
      <vt:lpstr>DISEÑO FINAL AISLADOR FPS SEGUNDA GENERACIÓN</vt:lpstr>
      <vt:lpstr>DISEÑO FINAL AISLADOR FPS SEGUNDA GENERACIÓN</vt:lpstr>
      <vt:lpstr>CAPACIDAD DE RECUPERACIÓN AISLADOR FPS SEGUNDA GENERACIÓN</vt:lpstr>
      <vt:lpstr>GRACIAS POR SU ATENCIÓN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DE UNA ESTRUCTURA DE TRES PISOS CON AISLADORES FPS DE LA PRIMERA Y SEGUNDA GENERACIÓN</dc:title>
  <dc:creator>Juampa</dc:creator>
  <cp:lastModifiedBy>NELLY ROMO</cp:lastModifiedBy>
  <cp:revision>887</cp:revision>
  <dcterms:created xsi:type="dcterms:W3CDTF">2014-04-14T16:21:54Z</dcterms:created>
  <dcterms:modified xsi:type="dcterms:W3CDTF">2014-08-07T13:03:27Z</dcterms:modified>
</cp:coreProperties>
</file>