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0"/>
  </p:notesMasterIdLst>
  <p:sldIdLst>
    <p:sldId id="289" r:id="rId2"/>
    <p:sldId id="314" r:id="rId3"/>
    <p:sldId id="288" r:id="rId4"/>
    <p:sldId id="290" r:id="rId5"/>
    <p:sldId id="315" r:id="rId6"/>
    <p:sldId id="293" r:id="rId7"/>
    <p:sldId id="295" r:id="rId8"/>
    <p:sldId id="298" r:id="rId9"/>
    <p:sldId id="296" r:id="rId10"/>
    <p:sldId id="297" r:id="rId11"/>
    <p:sldId id="317" r:id="rId12"/>
    <p:sldId id="299" r:id="rId13"/>
    <p:sldId id="318" r:id="rId14"/>
    <p:sldId id="300" r:id="rId15"/>
    <p:sldId id="301" r:id="rId16"/>
    <p:sldId id="321" r:id="rId17"/>
    <p:sldId id="319" r:id="rId18"/>
    <p:sldId id="302" r:id="rId19"/>
    <p:sldId id="303" r:id="rId20"/>
    <p:sldId id="323" r:id="rId21"/>
    <p:sldId id="324" r:id="rId22"/>
    <p:sldId id="325" r:id="rId23"/>
    <p:sldId id="326" r:id="rId24"/>
    <p:sldId id="304" r:id="rId25"/>
    <p:sldId id="305" r:id="rId26"/>
    <p:sldId id="307" r:id="rId27"/>
    <p:sldId id="308" r:id="rId28"/>
    <p:sldId id="306" r:id="rId29"/>
    <p:sldId id="309" r:id="rId30"/>
    <p:sldId id="311" r:id="rId31"/>
    <p:sldId id="312" r:id="rId32"/>
    <p:sldId id="313" r:id="rId33"/>
    <p:sldId id="328" r:id="rId34"/>
    <p:sldId id="327" r:id="rId35"/>
    <p:sldId id="292" r:id="rId36"/>
    <p:sldId id="329" r:id="rId37"/>
    <p:sldId id="330" r:id="rId38"/>
    <p:sldId id="291"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F5741-91DF-4E45-AEB8-B6B8F5B5657A}" type="datetimeFigureOut">
              <a:rPr lang="es-EC" smtClean="0"/>
              <a:t>26/06/2014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DF9B4-30E5-40ED-A7B7-E04F5BA34492}" type="slidenum">
              <a:rPr lang="es-EC" smtClean="0"/>
              <a:t>‹Nº›</a:t>
            </a:fld>
            <a:endParaRPr lang="es-EC"/>
          </a:p>
        </p:txBody>
      </p:sp>
    </p:spTree>
    <p:extLst>
      <p:ext uri="{BB962C8B-B14F-4D97-AF65-F5344CB8AC3E}">
        <p14:creationId xmlns:p14="http://schemas.microsoft.com/office/powerpoint/2010/main" val="344043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8B40EB98-4A65-4DEA-AB84-37A2F7871632}" type="datetimeFigureOut">
              <a:rPr lang="es-EC" smtClean="0"/>
              <a:t>26/06/2014</a:t>
            </a:fld>
            <a:endParaRPr lang="es-EC"/>
          </a:p>
        </p:txBody>
      </p:sp>
      <p:sp>
        <p:nvSpPr>
          <p:cNvPr id="16" name="Slide Number Placeholder 15"/>
          <p:cNvSpPr>
            <a:spLocks noGrp="1"/>
          </p:cNvSpPr>
          <p:nvPr>
            <p:ph type="sldNum" sz="quarter" idx="11"/>
          </p:nvPr>
        </p:nvSpPr>
        <p:spPr/>
        <p:txBody>
          <a:bodyPr/>
          <a:lstStyle/>
          <a:p>
            <a:fld id="{1BFE958E-5136-458C-B181-A729960D65AB}" type="slidenum">
              <a:rPr lang="es-EC" smtClean="0"/>
              <a:t>‹Nº›</a:t>
            </a:fld>
            <a:endParaRPr lang="es-EC"/>
          </a:p>
        </p:txBody>
      </p:sp>
      <p:sp>
        <p:nvSpPr>
          <p:cNvPr id="17" name="Footer Placeholder 16"/>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40EB98-4A65-4DEA-AB84-37A2F7871632}" type="datetimeFigureOut">
              <a:rPr lang="es-EC" smtClean="0"/>
              <a:t>26/06/2014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BFE958E-5136-458C-B181-A729960D65A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40EB98-4A65-4DEA-AB84-37A2F7871632}" type="datetimeFigureOut">
              <a:rPr lang="es-EC" smtClean="0"/>
              <a:t>26/06/2014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BFE958E-5136-458C-B181-A729960D65AB}"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8B40EB98-4A65-4DEA-AB84-37A2F7871632}" type="datetimeFigureOut">
              <a:rPr lang="es-EC" smtClean="0"/>
              <a:t>26/06/2014</a:t>
            </a:fld>
            <a:endParaRPr lang="es-EC"/>
          </a:p>
        </p:txBody>
      </p:sp>
      <p:sp>
        <p:nvSpPr>
          <p:cNvPr id="15" name="Slide Number Placeholder 14"/>
          <p:cNvSpPr>
            <a:spLocks noGrp="1"/>
          </p:cNvSpPr>
          <p:nvPr>
            <p:ph type="sldNum" sz="quarter" idx="11"/>
          </p:nvPr>
        </p:nvSpPr>
        <p:spPr/>
        <p:txBody>
          <a:bodyPr/>
          <a:lstStyle/>
          <a:p>
            <a:fld id="{1BFE958E-5136-458C-B181-A729960D65AB}" type="slidenum">
              <a:rPr lang="es-EC" smtClean="0"/>
              <a:t>‹Nº›</a:t>
            </a:fld>
            <a:endParaRPr lang="es-EC"/>
          </a:p>
        </p:txBody>
      </p:sp>
      <p:sp>
        <p:nvSpPr>
          <p:cNvPr id="16" name="Footer Placeholder 15"/>
          <p:cNvSpPr>
            <a:spLocks noGrp="1"/>
          </p:cNvSpPr>
          <p:nvPr>
            <p:ph type="ftr" sz="quarter" idx="12"/>
          </p:nvPr>
        </p:nvSpPr>
        <p:spPr/>
        <p:txBody>
          <a:bodyPr/>
          <a:lstStyle/>
          <a:p>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8B40EB98-4A65-4DEA-AB84-37A2F7871632}" type="datetimeFigureOut">
              <a:rPr lang="es-EC" smtClean="0"/>
              <a:t>26/06/2014</a:t>
            </a:fld>
            <a:endParaRPr lang="es-EC"/>
          </a:p>
        </p:txBody>
      </p:sp>
      <p:sp>
        <p:nvSpPr>
          <p:cNvPr id="13" name="Slide Number Placeholder 12"/>
          <p:cNvSpPr>
            <a:spLocks noGrp="1"/>
          </p:cNvSpPr>
          <p:nvPr>
            <p:ph type="sldNum" sz="quarter" idx="11"/>
          </p:nvPr>
        </p:nvSpPr>
        <p:spPr/>
        <p:txBody>
          <a:bodyPr/>
          <a:lstStyle/>
          <a:p>
            <a:fld id="{1BFE958E-5136-458C-B181-A729960D65AB}" type="slidenum">
              <a:rPr lang="es-EC" smtClean="0"/>
              <a:t>‹Nº›</a:t>
            </a:fld>
            <a:endParaRPr lang="es-EC"/>
          </a:p>
        </p:txBody>
      </p:sp>
      <p:sp>
        <p:nvSpPr>
          <p:cNvPr id="14" name="Footer Placeholder 13"/>
          <p:cNvSpPr>
            <a:spLocks noGrp="1"/>
          </p:cNvSpPr>
          <p:nvPr>
            <p:ph type="ftr" sz="quarter" idx="12"/>
          </p:nvPr>
        </p:nvSpPr>
        <p:spPr/>
        <p:txBody>
          <a:bodyPr/>
          <a:lstStyle/>
          <a:p>
            <a:endParaRPr lang="es-EC"/>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B40EB98-4A65-4DEA-AB84-37A2F7871632}" type="datetimeFigureOut">
              <a:rPr lang="es-EC" smtClean="0"/>
              <a:t>26/06/2014</a:t>
            </a:fld>
            <a:endParaRPr lang="es-EC"/>
          </a:p>
        </p:txBody>
      </p:sp>
      <p:sp>
        <p:nvSpPr>
          <p:cNvPr id="9" name="Slide Number Placeholder 8"/>
          <p:cNvSpPr>
            <a:spLocks noGrp="1"/>
          </p:cNvSpPr>
          <p:nvPr>
            <p:ph type="sldNum" sz="quarter" idx="11"/>
          </p:nvPr>
        </p:nvSpPr>
        <p:spPr/>
        <p:txBody>
          <a:bodyPr/>
          <a:lstStyle/>
          <a:p>
            <a:fld id="{1BFE958E-5136-458C-B181-A729960D65AB}"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8B40EB98-4A65-4DEA-AB84-37A2F7871632}" type="datetimeFigureOut">
              <a:rPr lang="es-EC" smtClean="0"/>
              <a:t>26/06/2014</a:t>
            </a:fld>
            <a:endParaRPr lang="es-EC"/>
          </a:p>
        </p:txBody>
      </p:sp>
      <p:sp>
        <p:nvSpPr>
          <p:cNvPr id="15" name="Slide Number Placeholder 14"/>
          <p:cNvSpPr>
            <a:spLocks noGrp="1"/>
          </p:cNvSpPr>
          <p:nvPr>
            <p:ph type="sldNum" sz="quarter" idx="11"/>
          </p:nvPr>
        </p:nvSpPr>
        <p:spPr/>
        <p:txBody>
          <a:bodyPr/>
          <a:lstStyle/>
          <a:p>
            <a:fld id="{1BFE958E-5136-458C-B181-A729960D65AB}" type="slidenum">
              <a:rPr lang="es-EC" smtClean="0"/>
              <a:t>‹Nº›</a:t>
            </a:fld>
            <a:endParaRPr lang="es-EC"/>
          </a:p>
        </p:txBody>
      </p:sp>
      <p:sp>
        <p:nvSpPr>
          <p:cNvPr id="16" name="Footer Placeholder 15"/>
          <p:cNvSpPr>
            <a:spLocks noGrp="1"/>
          </p:cNvSpPr>
          <p:nvPr>
            <p:ph type="ftr" sz="quarter" idx="12"/>
          </p:nvPr>
        </p:nvSpPr>
        <p:spPr/>
        <p:txBody>
          <a:bodyPr/>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8B40EB98-4A65-4DEA-AB84-37A2F7871632}" type="datetimeFigureOut">
              <a:rPr lang="es-EC" smtClean="0"/>
              <a:t>26/06/2014</a:t>
            </a:fld>
            <a:endParaRPr lang="es-EC"/>
          </a:p>
        </p:txBody>
      </p:sp>
      <p:sp>
        <p:nvSpPr>
          <p:cNvPr id="8" name="Slide Number Placeholder 7"/>
          <p:cNvSpPr>
            <a:spLocks noGrp="1"/>
          </p:cNvSpPr>
          <p:nvPr>
            <p:ph type="sldNum" sz="quarter" idx="11"/>
          </p:nvPr>
        </p:nvSpPr>
        <p:spPr/>
        <p:txBody>
          <a:bodyPr/>
          <a:lstStyle/>
          <a:p>
            <a:fld id="{1BFE958E-5136-458C-B181-A729960D65AB}"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40EB98-4A65-4DEA-AB84-37A2F7871632}" type="datetimeFigureOut">
              <a:rPr lang="es-EC" smtClean="0"/>
              <a:t>26/06/2014</a:t>
            </a:fld>
            <a:endParaRPr lang="es-EC"/>
          </a:p>
        </p:txBody>
      </p:sp>
      <p:sp>
        <p:nvSpPr>
          <p:cNvPr id="6" name="Slide Number Placeholder 5"/>
          <p:cNvSpPr>
            <a:spLocks noGrp="1"/>
          </p:cNvSpPr>
          <p:nvPr>
            <p:ph type="sldNum" sz="quarter" idx="11"/>
          </p:nvPr>
        </p:nvSpPr>
        <p:spPr/>
        <p:txBody>
          <a:bodyPr/>
          <a:lstStyle/>
          <a:p>
            <a:fld id="{1BFE958E-5136-458C-B181-A729960D65AB}" type="slidenum">
              <a:rPr lang="es-EC" smtClean="0"/>
              <a:t>‹Nº›</a:t>
            </a:fld>
            <a:endParaRPr lang="es-EC"/>
          </a:p>
        </p:txBody>
      </p:sp>
      <p:sp>
        <p:nvSpPr>
          <p:cNvPr id="7" name="Footer Placeholder 6"/>
          <p:cNvSpPr>
            <a:spLocks noGrp="1"/>
          </p:cNvSpPr>
          <p:nvPr>
            <p:ph type="ftr" sz="quarter" idx="12"/>
          </p:nvPr>
        </p:nvSpPr>
        <p:spPr/>
        <p:txBody>
          <a:bodyPr/>
          <a:lstStyle/>
          <a:p>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8B40EB98-4A65-4DEA-AB84-37A2F7871632}" type="datetimeFigureOut">
              <a:rPr lang="es-EC" smtClean="0"/>
              <a:t>26/06/2014</a:t>
            </a:fld>
            <a:endParaRPr lang="es-EC"/>
          </a:p>
        </p:txBody>
      </p:sp>
      <p:sp>
        <p:nvSpPr>
          <p:cNvPr id="16" name="Slide Number Placeholder 15"/>
          <p:cNvSpPr>
            <a:spLocks noGrp="1"/>
          </p:cNvSpPr>
          <p:nvPr>
            <p:ph type="sldNum" sz="quarter" idx="11"/>
          </p:nvPr>
        </p:nvSpPr>
        <p:spPr/>
        <p:txBody>
          <a:bodyPr/>
          <a:lstStyle/>
          <a:p>
            <a:fld id="{1BFE958E-5136-458C-B181-A729960D65AB}" type="slidenum">
              <a:rPr lang="es-EC" smtClean="0"/>
              <a:t>‹Nº›</a:t>
            </a:fld>
            <a:endParaRPr lang="es-EC"/>
          </a:p>
        </p:txBody>
      </p:sp>
      <p:sp>
        <p:nvSpPr>
          <p:cNvPr id="17" name="Footer Placeholder 16"/>
          <p:cNvSpPr>
            <a:spLocks noGrp="1"/>
          </p:cNvSpPr>
          <p:nvPr>
            <p:ph type="ftr" sz="quarter" idx="12"/>
          </p:nvPr>
        </p:nvSpPr>
        <p:spPr/>
        <p:txBody>
          <a:bodyPr/>
          <a:lstStyle/>
          <a:p>
            <a:endParaRPr lang="es-EC"/>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8B40EB98-4A65-4DEA-AB84-37A2F7871632}" type="datetimeFigureOut">
              <a:rPr lang="es-EC" smtClean="0"/>
              <a:t>26/06/2014</a:t>
            </a:fld>
            <a:endParaRPr lang="es-EC"/>
          </a:p>
        </p:txBody>
      </p:sp>
      <p:sp>
        <p:nvSpPr>
          <p:cNvPr id="14" name="Slide Number Placeholder 13"/>
          <p:cNvSpPr>
            <a:spLocks noGrp="1"/>
          </p:cNvSpPr>
          <p:nvPr>
            <p:ph type="sldNum" sz="quarter" idx="11"/>
          </p:nvPr>
        </p:nvSpPr>
        <p:spPr/>
        <p:txBody>
          <a:bodyPr/>
          <a:lstStyle/>
          <a:p>
            <a:fld id="{1BFE958E-5136-458C-B181-A729960D65AB}" type="slidenum">
              <a:rPr lang="es-EC" smtClean="0"/>
              <a:t>‹Nº›</a:t>
            </a:fld>
            <a:endParaRPr lang="es-EC"/>
          </a:p>
        </p:txBody>
      </p:sp>
      <p:sp>
        <p:nvSpPr>
          <p:cNvPr id="15" name="Footer Placeholder 14"/>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B40EB98-4A65-4DEA-AB84-37A2F7871632}" type="datetimeFigureOut">
              <a:rPr lang="es-EC" smtClean="0"/>
              <a:t>26/06/2014</a:t>
            </a:fld>
            <a:endParaRPr lang="es-EC"/>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EC"/>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BFE958E-5136-458C-B181-A729960D65AB}"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611560" y="116632"/>
            <a:ext cx="8280920" cy="6552728"/>
          </a:xfrm>
        </p:spPr>
        <p:txBody>
          <a:bodyPr>
            <a:normAutofit/>
          </a:bodyPr>
          <a:lstStyle/>
          <a:p>
            <a:pPr marL="0" indent="0" algn="ctr">
              <a:lnSpc>
                <a:spcPct val="115000"/>
              </a:lnSpc>
              <a:buNone/>
            </a:pPr>
            <a:r>
              <a:rPr lang="es-ES" sz="4400" b="1" dirty="0">
                <a:latin typeface="Arial Black" pitchFamily="34" charset="0"/>
                <a:ea typeface="Times New Roman"/>
                <a:cs typeface="Times New Roman"/>
              </a:rPr>
              <a:t> </a:t>
            </a:r>
            <a:r>
              <a:rPr lang="es-ES" sz="2800" b="1" dirty="0" smtClean="0">
                <a:latin typeface="Arial Black" pitchFamily="34" charset="0"/>
                <a:ea typeface="Times New Roman"/>
                <a:cs typeface="Times New Roman"/>
              </a:rPr>
              <a:t>MAESTRIA </a:t>
            </a:r>
            <a:r>
              <a:rPr lang="es-ES" sz="2800" b="1" dirty="0">
                <a:latin typeface="Arial Black" pitchFamily="34" charset="0"/>
                <a:ea typeface="Times New Roman"/>
                <a:cs typeface="Times New Roman"/>
              </a:rPr>
              <a:t>INTERNACIONAL EN ADMINISTRACION DE EMPRESAS, PROGRAMA INTEGRAL DE HABILIDADES MULTIPLES</a:t>
            </a:r>
            <a:r>
              <a:rPr lang="es-ES" sz="2800" b="1" dirty="0" smtClean="0">
                <a:latin typeface="Arial Black" pitchFamily="34" charset="0"/>
                <a:ea typeface="Times New Roman"/>
                <a:cs typeface="Times New Roman"/>
              </a:rPr>
              <a:t>.</a:t>
            </a:r>
          </a:p>
          <a:p>
            <a:pPr algn="ctr">
              <a:lnSpc>
                <a:spcPts val="1800"/>
              </a:lnSpc>
            </a:pPr>
            <a:endParaRPr lang="es-EC" sz="1200" dirty="0">
              <a:latin typeface="Arial Black" pitchFamily="34" charset="0"/>
              <a:ea typeface="Calibri"/>
              <a:cs typeface="Times New Roman"/>
            </a:endParaRPr>
          </a:p>
          <a:p>
            <a:pPr algn="ctr">
              <a:lnSpc>
                <a:spcPts val="1800"/>
              </a:lnSpc>
            </a:pPr>
            <a:endParaRPr lang="es-ES" sz="1800" b="1" dirty="0" smtClean="0">
              <a:latin typeface="Arial Black" pitchFamily="34" charset="0"/>
              <a:ea typeface="Times New Roman"/>
              <a:cs typeface="Times New Roman"/>
            </a:endParaRPr>
          </a:p>
          <a:p>
            <a:pPr marL="0" indent="0" algn="just">
              <a:buNone/>
            </a:pPr>
            <a:r>
              <a:rPr lang="es-ES" sz="2400" b="1" dirty="0" smtClean="0">
                <a:latin typeface="Arial Black" pitchFamily="34" charset="0"/>
                <a:ea typeface="Times New Roman"/>
                <a:cs typeface="Times New Roman"/>
              </a:rPr>
              <a:t>“</a:t>
            </a:r>
            <a:r>
              <a:rPr lang="es-EC" sz="2400" b="1" cap="all" dirty="0" smtClean="0">
                <a:latin typeface="Arial Black" pitchFamily="34" charset="0"/>
                <a:ea typeface="Times New Roman"/>
                <a:cs typeface="Times New Roman"/>
              </a:rPr>
              <a:t>ESTUDIO </a:t>
            </a:r>
            <a:r>
              <a:rPr lang="es-EC" sz="2400" b="1" cap="all" dirty="0">
                <a:latin typeface="Arial Black" pitchFamily="34" charset="0"/>
                <a:ea typeface="Times New Roman"/>
                <a:cs typeface="Times New Roman"/>
              </a:rPr>
              <a:t>DE MERCADO Y FINANCIERO PARA LA CONSTRUCCIÓN DE REMOLQUES DE TRES EJES EN LA COMPAÑÍA TRANSALAMBREK S.A</a:t>
            </a:r>
            <a:r>
              <a:rPr lang="es-EC" sz="2400" b="1" cap="all" dirty="0" smtClean="0">
                <a:latin typeface="Arial Black" pitchFamily="34" charset="0"/>
                <a:ea typeface="Times New Roman"/>
                <a:cs typeface="Times New Roman"/>
              </a:rPr>
              <a:t>.”</a:t>
            </a:r>
            <a:endParaRPr lang="es-EC" sz="1600" dirty="0">
              <a:latin typeface="Arial Black" pitchFamily="34" charset="0"/>
              <a:ea typeface="Calibri"/>
              <a:cs typeface="Times New Roman"/>
            </a:endParaRPr>
          </a:p>
          <a:p>
            <a:pPr algn="ctr">
              <a:lnSpc>
                <a:spcPts val="1800"/>
              </a:lnSpc>
            </a:pPr>
            <a:endParaRPr lang="es-ES" sz="1800" b="1" dirty="0" smtClean="0">
              <a:latin typeface="Arial Black" pitchFamily="34" charset="0"/>
              <a:ea typeface="Times New Roman"/>
              <a:cs typeface="Times New Roman"/>
            </a:endParaRPr>
          </a:p>
          <a:p>
            <a:pPr marL="914400" lvl="2" indent="0">
              <a:lnSpc>
                <a:spcPts val="1800"/>
              </a:lnSpc>
              <a:buNone/>
            </a:pPr>
            <a:r>
              <a:rPr lang="es-ES" sz="1800" b="1" dirty="0" smtClean="0">
                <a:latin typeface="Arial Black" pitchFamily="34" charset="0"/>
                <a:ea typeface="Times New Roman"/>
                <a:cs typeface="Times New Roman"/>
              </a:rPr>
              <a:t>AUTOR: ING. MARCELO CUEVA HIDALGO.</a:t>
            </a:r>
          </a:p>
          <a:p>
            <a:pPr marL="0" indent="0">
              <a:lnSpc>
                <a:spcPts val="1800"/>
              </a:lnSpc>
              <a:buNone/>
            </a:pPr>
            <a:r>
              <a:rPr lang="es-ES" sz="1800" b="1" dirty="0">
                <a:latin typeface="Arial Black" pitchFamily="34" charset="0"/>
                <a:ea typeface="Times New Roman"/>
                <a:cs typeface="Times New Roman"/>
              </a:rPr>
              <a:t> </a:t>
            </a:r>
            <a:r>
              <a:rPr lang="es-ES" sz="1800" b="1" dirty="0" smtClean="0">
                <a:latin typeface="Arial Black" pitchFamily="34" charset="0"/>
                <a:ea typeface="Times New Roman"/>
                <a:cs typeface="Times New Roman"/>
              </a:rPr>
              <a:t>	TUTOR</a:t>
            </a:r>
            <a:r>
              <a:rPr lang="es-ES" sz="1800" b="1" dirty="0">
                <a:latin typeface="Arial Black" pitchFamily="34" charset="0"/>
                <a:ea typeface="Times New Roman"/>
                <a:cs typeface="Times New Roman"/>
              </a:rPr>
              <a:t>: ING.FARID MANTILLA </a:t>
            </a:r>
            <a:r>
              <a:rPr lang="es-ES" sz="1800" b="1" dirty="0" smtClean="0">
                <a:latin typeface="Arial Black" pitchFamily="34" charset="0"/>
                <a:ea typeface="Times New Roman"/>
                <a:cs typeface="Times New Roman"/>
              </a:rPr>
              <a:t>MBA/MSC/DSG/EEG.</a:t>
            </a:r>
            <a:endParaRPr lang="es-EC" sz="1200" dirty="0" smtClean="0">
              <a:latin typeface="Arial Black" pitchFamily="34" charset="0"/>
              <a:ea typeface="Times New Roman"/>
              <a:cs typeface="Times New Roman"/>
            </a:endParaRPr>
          </a:p>
          <a:p>
            <a:pPr marL="0" indent="0" algn="ctr">
              <a:lnSpc>
                <a:spcPts val="1800"/>
              </a:lnSpc>
              <a:buNone/>
            </a:pPr>
            <a:endParaRPr lang="es-EC" sz="1200" b="1" dirty="0">
              <a:latin typeface="Arial Black" pitchFamily="34" charset="0"/>
              <a:ea typeface="Times New Roman"/>
              <a:cs typeface="Times New Roman"/>
            </a:endParaRPr>
          </a:p>
          <a:p>
            <a:pPr marL="0" indent="0" algn="ctr">
              <a:lnSpc>
                <a:spcPts val="1800"/>
              </a:lnSpc>
              <a:buNone/>
            </a:pPr>
            <a:r>
              <a:rPr lang="es-ES" sz="2000" b="1" dirty="0" smtClean="0">
                <a:latin typeface="Arial Black" pitchFamily="34" charset="0"/>
                <a:ea typeface="Times New Roman"/>
                <a:cs typeface="Times New Roman"/>
              </a:rPr>
              <a:t>SANGOLQUI-ECUADOR</a:t>
            </a:r>
          </a:p>
          <a:p>
            <a:pPr marL="0" indent="0" algn="ctr">
              <a:lnSpc>
                <a:spcPts val="1800"/>
              </a:lnSpc>
              <a:buNone/>
            </a:pPr>
            <a:endParaRPr lang="es-EC" sz="1200" dirty="0">
              <a:latin typeface="Arial Black" pitchFamily="34" charset="0"/>
              <a:ea typeface="Calibri"/>
              <a:cs typeface="Times New Roman"/>
            </a:endParaRPr>
          </a:p>
          <a:p>
            <a:pPr marL="0" indent="0" algn="ctr">
              <a:lnSpc>
                <a:spcPts val="1800"/>
              </a:lnSpc>
              <a:buNone/>
            </a:pPr>
            <a:r>
              <a:rPr lang="es-ES" sz="2000" b="1" dirty="0" smtClean="0">
                <a:latin typeface="Arial Black" pitchFamily="34" charset="0"/>
                <a:ea typeface="Times New Roman"/>
                <a:cs typeface="Times New Roman"/>
              </a:rPr>
              <a:t>2014</a:t>
            </a:r>
            <a:r>
              <a:rPr lang="es-ES" sz="1400" dirty="0" smtClean="0">
                <a:latin typeface="Arial Black" pitchFamily="34" charset="0"/>
                <a:ea typeface="Times New Roman"/>
                <a:cs typeface="Times New Roman"/>
              </a:rPr>
              <a:t>                                             </a:t>
            </a:r>
            <a:r>
              <a:rPr lang="es-ES" sz="1400" dirty="0">
                <a:latin typeface="Times New Roman"/>
                <a:ea typeface="Times New Roman"/>
              </a:rPr>
              <a:t/>
            </a:r>
            <a:br>
              <a:rPr lang="es-ES" sz="1400" dirty="0">
                <a:latin typeface="Times New Roman"/>
                <a:ea typeface="Times New Roman"/>
              </a:rPr>
            </a:br>
            <a:endParaRPr lang="es-EC" dirty="0"/>
          </a:p>
        </p:txBody>
      </p:sp>
    </p:spTree>
    <p:extLst>
      <p:ext uri="{BB962C8B-B14F-4D97-AF65-F5344CB8AC3E}">
        <p14:creationId xmlns:p14="http://schemas.microsoft.com/office/powerpoint/2010/main" val="264242176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334855"/>
            <a:ext cx="8136904" cy="5755422"/>
          </a:xfrm>
          <a:prstGeom prst="rect">
            <a:avLst/>
          </a:prstGeom>
        </p:spPr>
        <p:txBody>
          <a:bodyPr wrap="square">
            <a:spAutoFit/>
          </a:bodyPr>
          <a:lstStyle/>
          <a:p>
            <a:pPr lvl="0" algn="ctr">
              <a:lnSpc>
                <a:spcPct val="200000"/>
              </a:lnSpc>
              <a:spcBef>
                <a:spcPct val="20000"/>
              </a:spcBef>
              <a:buSzPct val="60000"/>
            </a:pPr>
            <a:r>
              <a:rPr lang="es-EC" sz="3200" cap="all" dirty="0" smtClean="0">
                <a:solidFill>
                  <a:prstClr val="white"/>
                </a:solidFill>
                <a:latin typeface="Arial Black" pitchFamily="34" charset="0"/>
                <a:ea typeface="Times New Roman"/>
              </a:rPr>
              <a:t>LA DEMANDA</a:t>
            </a:r>
          </a:p>
          <a:p>
            <a:pPr lvl="0" algn="just">
              <a:lnSpc>
                <a:spcPct val="150000"/>
              </a:lnSpc>
              <a:spcBef>
                <a:spcPct val="20000"/>
              </a:spcBef>
              <a:buSzPct val="60000"/>
            </a:pPr>
            <a:r>
              <a:rPr lang="es-EC" sz="2000" dirty="0" smtClean="0">
                <a:solidFill>
                  <a:prstClr val="white"/>
                </a:solidFill>
                <a:latin typeface="Arial Black" pitchFamily="34" charset="0"/>
                <a:ea typeface="Times New Roman"/>
              </a:rPr>
              <a:t>Considerando </a:t>
            </a:r>
            <a:r>
              <a:rPr lang="es-EC" sz="2000" dirty="0">
                <a:solidFill>
                  <a:prstClr val="white"/>
                </a:solidFill>
                <a:latin typeface="Arial Black" pitchFamily="34" charset="0"/>
                <a:ea typeface="Times New Roman"/>
              </a:rPr>
              <a:t>además que existen factores que limitan la intención de compra como por ejemplo la falta de dinero y la dificultad de acceder a un crédito en las instituciones financieras, se considera prudente considerar que alrededor del 10% de las personas que tienen la intención de compra es decir 12 encuestados realizarían efectivamente la compra. Sumado a esto la capacidad de la infraestructura existente se ha decidido realizar la construcción de 12 remolques en 6 meses, es decir 2 por mes.</a:t>
            </a:r>
          </a:p>
        </p:txBody>
      </p:sp>
    </p:spTree>
    <p:extLst>
      <p:ext uri="{BB962C8B-B14F-4D97-AF65-F5344CB8AC3E}">
        <p14:creationId xmlns:p14="http://schemas.microsoft.com/office/powerpoint/2010/main" val="252072955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334855"/>
            <a:ext cx="8136904" cy="5226046"/>
          </a:xfrm>
          <a:prstGeom prst="rect">
            <a:avLst/>
          </a:prstGeom>
        </p:spPr>
        <p:txBody>
          <a:bodyPr wrap="square">
            <a:spAutoFit/>
          </a:bodyPr>
          <a:lstStyle/>
          <a:p>
            <a:pPr lvl="0" algn="ctr">
              <a:lnSpc>
                <a:spcPct val="150000"/>
              </a:lnSpc>
              <a:spcBef>
                <a:spcPct val="20000"/>
              </a:spcBef>
              <a:buSzPct val="60000"/>
            </a:pPr>
            <a:r>
              <a:rPr lang="es-EC" sz="2800" cap="all" dirty="0">
                <a:solidFill>
                  <a:prstClr val="white"/>
                </a:solidFill>
                <a:latin typeface="Arial Black" pitchFamily="34" charset="0"/>
                <a:ea typeface="Times New Roman"/>
              </a:rPr>
              <a:t>Disponibilidad de materia prima </a:t>
            </a:r>
            <a:endParaRPr lang="es-EC" sz="2800" cap="all" dirty="0" smtClean="0">
              <a:solidFill>
                <a:prstClr val="white"/>
              </a:solidFill>
              <a:latin typeface="Arial Black" pitchFamily="34" charset="0"/>
              <a:ea typeface="Times New Roman"/>
            </a:endParaRPr>
          </a:p>
          <a:p>
            <a:pPr lvl="0" algn="ctr">
              <a:lnSpc>
                <a:spcPct val="150000"/>
              </a:lnSpc>
              <a:spcBef>
                <a:spcPct val="20000"/>
              </a:spcBef>
              <a:buSzPct val="60000"/>
            </a:pPr>
            <a:r>
              <a:rPr lang="es-EC" sz="2800" cap="all" dirty="0" smtClean="0">
                <a:solidFill>
                  <a:prstClr val="white"/>
                </a:solidFill>
                <a:latin typeface="Arial Black" pitchFamily="34" charset="0"/>
                <a:ea typeface="Times New Roman"/>
              </a:rPr>
              <a:t>y equipos</a:t>
            </a:r>
          </a:p>
          <a:p>
            <a:pPr lvl="0" algn="just">
              <a:lnSpc>
                <a:spcPct val="200000"/>
              </a:lnSpc>
              <a:spcBef>
                <a:spcPct val="20000"/>
              </a:spcBef>
              <a:buSzPct val="60000"/>
            </a:pPr>
            <a:r>
              <a:rPr lang="es-EC" sz="2000" dirty="0" smtClean="0">
                <a:solidFill>
                  <a:prstClr val="white"/>
                </a:solidFill>
                <a:latin typeface="Arial Black" pitchFamily="34" charset="0"/>
                <a:ea typeface="Times New Roman"/>
              </a:rPr>
              <a:t>Los </a:t>
            </a:r>
            <a:r>
              <a:rPr lang="es-EC" sz="2000" dirty="0">
                <a:solidFill>
                  <a:prstClr val="white"/>
                </a:solidFill>
                <a:latin typeface="Arial Black" pitchFamily="34" charset="0"/>
                <a:ea typeface="Times New Roman"/>
              </a:rPr>
              <a:t>materiales necesarios para la construcción de los semirremolques se los encuentra en el mercado local en varias empresas, con lo que se reduce el riesgo de tener inconvenientes con el abastecimiento de estos productos, es por esta razón que no lo consideramos un limitante para la ejecución del proyecto. </a:t>
            </a:r>
          </a:p>
        </p:txBody>
      </p:sp>
    </p:spTree>
    <p:extLst>
      <p:ext uri="{BB962C8B-B14F-4D97-AF65-F5344CB8AC3E}">
        <p14:creationId xmlns:p14="http://schemas.microsoft.com/office/powerpoint/2010/main" val="289139349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334855"/>
            <a:ext cx="8136904" cy="6931128"/>
          </a:xfrm>
          <a:prstGeom prst="rect">
            <a:avLst/>
          </a:prstGeom>
        </p:spPr>
        <p:txBody>
          <a:bodyPr wrap="square">
            <a:spAutoFit/>
          </a:bodyPr>
          <a:lstStyle/>
          <a:p>
            <a:pPr algn="ctr">
              <a:lnSpc>
                <a:spcPct val="150000"/>
              </a:lnSpc>
              <a:spcBef>
                <a:spcPct val="20000"/>
              </a:spcBef>
              <a:buSzPct val="60000"/>
            </a:pPr>
            <a:r>
              <a:rPr lang="es-EC" sz="2800" cap="all" dirty="0">
                <a:solidFill>
                  <a:prstClr val="white"/>
                </a:solidFill>
                <a:latin typeface="Arial Black" pitchFamily="34" charset="0"/>
                <a:ea typeface="Times New Roman"/>
              </a:rPr>
              <a:t>Disponibilidad de RECURSOS FINANCIEROS</a:t>
            </a:r>
          </a:p>
          <a:p>
            <a:pPr lvl="0" algn="ctr">
              <a:lnSpc>
                <a:spcPct val="150000"/>
              </a:lnSpc>
              <a:spcBef>
                <a:spcPct val="20000"/>
              </a:spcBef>
              <a:buSzPct val="60000"/>
            </a:pPr>
            <a:endParaRPr lang="es-EC" sz="2800" cap="all" dirty="0">
              <a:solidFill>
                <a:prstClr val="white"/>
              </a:solidFill>
              <a:latin typeface="Arial Black" pitchFamily="34" charset="0"/>
              <a:ea typeface="Times New Roman"/>
            </a:endParaRPr>
          </a:p>
          <a:p>
            <a:pPr lvl="0" algn="ctr">
              <a:lnSpc>
                <a:spcPct val="150000"/>
              </a:lnSpc>
              <a:spcBef>
                <a:spcPct val="20000"/>
              </a:spcBef>
              <a:buSzPct val="60000"/>
            </a:pPr>
            <a:r>
              <a:rPr lang="es-EC" sz="2800" cap="all" dirty="0" smtClean="0">
                <a:solidFill>
                  <a:prstClr val="white"/>
                </a:solidFill>
                <a:latin typeface="Arial Black" pitchFamily="34" charset="0"/>
                <a:ea typeface="Times New Roman"/>
              </a:rPr>
              <a:t>Disponibilidad </a:t>
            </a:r>
            <a:r>
              <a:rPr lang="es-EC" sz="2800" cap="all" dirty="0">
                <a:solidFill>
                  <a:prstClr val="white"/>
                </a:solidFill>
                <a:latin typeface="Arial Black" pitchFamily="34" charset="0"/>
                <a:ea typeface="Times New Roman"/>
              </a:rPr>
              <a:t>de </a:t>
            </a:r>
            <a:r>
              <a:rPr lang="es-EC" sz="2800" cap="all" dirty="0" smtClean="0">
                <a:solidFill>
                  <a:prstClr val="white"/>
                </a:solidFill>
                <a:latin typeface="Arial Black" pitchFamily="34" charset="0"/>
                <a:ea typeface="Times New Roman"/>
              </a:rPr>
              <a:t>TALENTO</a:t>
            </a:r>
          </a:p>
          <a:p>
            <a:pPr lvl="0" algn="ctr">
              <a:lnSpc>
                <a:spcPct val="150000"/>
              </a:lnSpc>
              <a:spcBef>
                <a:spcPct val="20000"/>
              </a:spcBef>
              <a:buSzPct val="60000"/>
            </a:pPr>
            <a:r>
              <a:rPr lang="es-EC" sz="2800" cap="all" dirty="0" smtClean="0">
                <a:solidFill>
                  <a:prstClr val="white"/>
                </a:solidFill>
                <a:latin typeface="Arial Black" pitchFamily="34" charset="0"/>
                <a:ea typeface="Times New Roman"/>
              </a:rPr>
              <a:t> HUMANO</a:t>
            </a:r>
          </a:p>
          <a:p>
            <a:pPr marL="800100" lvl="1" indent="-342900">
              <a:lnSpc>
                <a:spcPct val="15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Gerente de mantenimiento</a:t>
            </a:r>
          </a:p>
          <a:p>
            <a:pPr marL="800100" lvl="1" indent="-342900">
              <a:lnSpc>
                <a:spcPct val="15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Jefe de Taller</a:t>
            </a:r>
          </a:p>
          <a:p>
            <a:pPr marL="800100" lvl="1" indent="-342900">
              <a:lnSpc>
                <a:spcPct val="15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Soldadores</a:t>
            </a:r>
          </a:p>
          <a:p>
            <a:pPr marL="800100" lvl="1" indent="-342900">
              <a:lnSpc>
                <a:spcPct val="15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Ayudantes</a:t>
            </a:r>
          </a:p>
          <a:p>
            <a:pPr marL="800100" lvl="1" indent="-342900">
              <a:lnSpc>
                <a:spcPct val="150000"/>
              </a:lnSpc>
              <a:spcBef>
                <a:spcPct val="20000"/>
              </a:spcBef>
              <a:buSzPct val="60000"/>
              <a:buFont typeface="Wingdings" panose="05000000000000000000" pitchFamily="2" charset="2"/>
              <a:buChar char="v"/>
            </a:pPr>
            <a:endParaRPr lang="es-EC" sz="2800" cap="all" dirty="0" smtClean="0">
              <a:solidFill>
                <a:prstClr val="white"/>
              </a:solidFill>
              <a:latin typeface="Arial Black" pitchFamily="34" charset="0"/>
              <a:ea typeface="Times New Roman"/>
            </a:endParaRPr>
          </a:p>
          <a:p>
            <a:pPr lvl="0">
              <a:lnSpc>
                <a:spcPct val="150000"/>
              </a:lnSpc>
              <a:spcBef>
                <a:spcPct val="20000"/>
              </a:spcBef>
              <a:buSzPct val="60000"/>
            </a:pPr>
            <a:endParaRPr lang="es-EC" sz="2000" dirty="0">
              <a:solidFill>
                <a:prstClr val="white"/>
              </a:solidFill>
              <a:latin typeface="Arial Black" pitchFamily="34" charset="0"/>
              <a:ea typeface="Times New Roman"/>
            </a:endParaRPr>
          </a:p>
        </p:txBody>
      </p:sp>
    </p:spTree>
    <p:extLst>
      <p:ext uri="{BB962C8B-B14F-4D97-AF65-F5344CB8AC3E}">
        <p14:creationId xmlns:p14="http://schemas.microsoft.com/office/powerpoint/2010/main" val="233453449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334855"/>
            <a:ext cx="8136904" cy="1994392"/>
          </a:xfrm>
          <a:prstGeom prst="rect">
            <a:avLst/>
          </a:prstGeom>
        </p:spPr>
        <p:txBody>
          <a:bodyPr wrap="square">
            <a:spAutoFit/>
          </a:bodyPr>
          <a:lstStyle/>
          <a:p>
            <a:pPr algn="ctr">
              <a:lnSpc>
                <a:spcPct val="150000"/>
              </a:lnSpc>
              <a:spcBef>
                <a:spcPct val="20000"/>
              </a:spcBef>
              <a:buSzPct val="60000"/>
            </a:pPr>
            <a:r>
              <a:rPr lang="es-EC" sz="2800" cap="all" dirty="0" smtClean="0">
                <a:solidFill>
                  <a:prstClr val="white"/>
                </a:solidFill>
                <a:latin typeface="Arial Black" pitchFamily="34" charset="0"/>
                <a:ea typeface="Times New Roman"/>
              </a:rPr>
              <a:t>ORGANIGRAMA DE LA EMPRESA</a:t>
            </a:r>
            <a:endParaRPr lang="es-EC" sz="2000" dirty="0" smtClean="0">
              <a:solidFill>
                <a:prstClr val="white"/>
              </a:solidFill>
              <a:latin typeface="Arial Black" pitchFamily="34" charset="0"/>
              <a:ea typeface="Times New Roman"/>
            </a:endParaRPr>
          </a:p>
          <a:p>
            <a:pPr marL="800100" lvl="1" indent="-342900">
              <a:lnSpc>
                <a:spcPct val="150000"/>
              </a:lnSpc>
              <a:spcBef>
                <a:spcPct val="20000"/>
              </a:spcBef>
              <a:buSzPct val="60000"/>
              <a:buFont typeface="Wingdings" panose="05000000000000000000" pitchFamily="2" charset="2"/>
              <a:buChar char="v"/>
            </a:pPr>
            <a:endParaRPr lang="es-EC" sz="2800" cap="all" dirty="0" smtClean="0">
              <a:solidFill>
                <a:prstClr val="white"/>
              </a:solidFill>
              <a:latin typeface="Arial Black" pitchFamily="34" charset="0"/>
              <a:ea typeface="Times New Roman"/>
            </a:endParaRPr>
          </a:p>
          <a:p>
            <a:pPr lvl="0">
              <a:lnSpc>
                <a:spcPct val="150000"/>
              </a:lnSpc>
              <a:spcBef>
                <a:spcPct val="20000"/>
              </a:spcBef>
              <a:buSzPct val="60000"/>
            </a:pPr>
            <a:endParaRPr lang="es-EC" sz="2000" dirty="0">
              <a:solidFill>
                <a:prstClr val="white"/>
              </a:solidFill>
              <a:latin typeface="Arial Black" pitchFamily="34" charset="0"/>
              <a:ea typeface="Times New Roman"/>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41424"/>
            <a:ext cx="8359854" cy="470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91112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6278642"/>
          </a:xfrm>
          <a:prstGeom prst="rect">
            <a:avLst/>
          </a:prstGeom>
        </p:spPr>
        <p:txBody>
          <a:bodyPr wrap="square">
            <a:spAutoFit/>
          </a:bodyPr>
          <a:lstStyle/>
          <a:p>
            <a:pPr lvl="0" algn="ctr">
              <a:lnSpc>
                <a:spcPct val="200000"/>
              </a:lnSpc>
              <a:spcBef>
                <a:spcPct val="20000"/>
              </a:spcBef>
              <a:buSzPct val="60000"/>
            </a:pPr>
            <a:r>
              <a:rPr lang="es-EC" sz="3200" dirty="0" smtClean="0">
                <a:solidFill>
                  <a:prstClr val="white"/>
                </a:solidFill>
                <a:latin typeface="Arial Black" pitchFamily="34" charset="0"/>
                <a:ea typeface="Times New Roman"/>
              </a:rPr>
              <a:t>ESTUDIO </a:t>
            </a:r>
            <a:r>
              <a:rPr lang="es-EC" sz="3200" dirty="0">
                <a:solidFill>
                  <a:prstClr val="white"/>
                </a:solidFill>
                <a:latin typeface="Arial Black" pitchFamily="34" charset="0"/>
                <a:ea typeface="Times New Roman"/>
              </a:rPr>
              <a:t>FINANCIERO</a:t>
            </a:r>
          </a:p>
          <a:p>
            <a:pPr lvl="0" algn="just">
              <a:lnSpc>
                <a:spcPct val="150000"/>
              </a:lnSpc>
              <a:spcBef>
                <a:spcPct val="20000"/>
              </a:spcBef>
              <a:buSzPct val="60000"/>
            </a:pPr>
            <a:r>
              <a:rPr lang="es-EC" sz="2000" dirty="0">
                <a:solidFill>
                  <a:prstClr val="white"/>
                </a:solidFill>
                <a:latin typeface="Arial Black" pitchFamily="34" charset="0"/>
                <a:ea typeface="Times New Roman"/>
              </a:rPr>
              <a:t> “El análisis económico dentro de la metodología de evaluación de proyectos, consiste en expresar en términos monetarios todas las determinaciones hechas en el estudio técnico. Las decisiones que se hayan tomado en el estudio técnico, en términos de cantidad de materia prima necesaria, cantidad de mano de obra directa e indirecta, cantidad de personal administrativo, número y capacidad de equipo y maquinaria necesaria para el proceso, ahora deberán aparecer en forma de inversiones y gastos” </a:t>
            </a:r>
            <a:endParaRPr lang="es-EC" sz="2000" dirty="0" smtClean="0">
              <a:solidFill>
                <a:prstClr val="white"/>
              </a:solidFill>
              <a:latin typeface="Arial Black" pitchFamily="34" charset="0"/>
              <a:ea typeface="Times New Roman"/>
            </a:endParaRPr>
          </a:p>
          <a:p>
            <a:pPr lvl="0" algn="just">
              <a:lnSpc>
                <a:spcPct val="150000"/>
              </a:lnSpc>
              <a:spcBef>
                <a:spcPct val="20000"/>
              </a:spcBef>
              <a:buSzPct val="60000"/>
            </a:pPr>
            <a:endParaRPr lang="es-EC" sz="2000" dirty="0">
              <a:solidFill>
                <a:prstClr val="white"/>
              </a:solidFill>
              <a:latin typeface="Arial Black" pitchFamily="34" charset="0"/>
              <a:ea typeface="Times New Roman"/>
            </a:endParaRPr>
          </a:p>
        </p:txBody>
      </p:sp>
    </p:spTree>
    <p:extLst>
      <p:ext uri="{BB962C8B-B14F-4D97-AF65-F5344CB8AC3E}">
        <p14:creationId xmlns:p14="http://schemas.microsoft.com/office/powerpoint/2010/main" val="115558589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96770"/>
            <a:ext cx="8136904" cy="1027974"/>
          </a:xfrm>
          <a:prstGeom prst="rect">
            <a:avLst/>
          </a:prstGeom>
        </p:spPr>
        <p:txBody>
          <a:bodyPr wrap="square">
            <a:spAutoFit/>
          </a:bodyPr>
          <a:lstStyle/>
          <a:p>
            <a:pPr lvl="0" algn="ctr">
              <a:spcBef>
                <a:spcPct val="20000"/>
              </a:spcBef>
              <a:buSzPct val="60000"/>
            </a:pPr>
            <a:r>
              <a:rPr lang="es-EC" sz="3200" cap="all" dirty="0" smtClean="0">
                <a:solidFill>
                  <a:prstClr val="white"/>
                </a:solidFill>
                <a:latin typeface="Arial Black" pitchFamily="34" charset="0"/>
                <a:ea typeface="Times New Roman"/>
              </a:rPr>
              <a:t>PRESUPUESTO DE INVERSION</a:t>
            </a:r>
          </a:p>
          <a:p>
            <a:pPr lvl="0">
              <a:spcBef>
                <a:spcPct val="20000"/>
              </a:spcBef>
              <a:buSzPct val="60000"/>
            </a:pPr>
            <a:r>
              <a:rPr lang="es-EC" sz="2400" cap="all" dirty="0" smtClean="0">
                <a:solidFill>
                  <a:prstClr val="white"/>
                </a:solidFill>
                <a:latin typeface="Arial Black" pitchFamily="34" charset="0"/>
                <a:ea typeface="Times New Roman"/>
              </a:rPr>
              <a:t>      Activos fijos</a:t>
            </a:r>
            <a:endParaRPr lang="es-EC" sz="3600" dirty="0">
              <a:solidFill>
                <a:prstClr val="white"/>
              </a:solidFill>
              <a:latin typeface="Arial Black" pitchFamily="34" charset="0"/>
              <a:ea typeface="Times New Roman"/>
            </a:endParaRP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8672" y="1329234"/>
            <a:ext cx="5099672" cy="562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19773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401665"/>
            <a:ext cx="8136904" cy="1889748"/>
          </a:xfrm>
          <a:prstGeom prst="rect">
            <a:avLst/>
          </a:prstGeom>
        </p:spPr>
        <p:txBody>
          <a:bodyPr wrap="square">
            <a:spAutoFit/>
          </a:bodyPr>
          <a:lstStyle/>
          <a:p>
            <a:pPr lvl="0" algn="ctr">
              <a:lnSpc>
                <a:spcPct val="200000"/>
              </a:lnSpc>
              <a:spcBef>
                <a:spcPct val="20000"/>
              </a:spcBef>
              <a:buSzPct val="60000"/>
            </a:pPr>
            <a:r>
              <a:rPr lang="es-EC" sz="3200" cap="all" dirty="0" smtClean="0">
                <a:solidFill>
                  <a:prstClr val="white"/>
                </a:solidFill>
                <a:latin typeface="Arial Black" pitchFamily="34" charset="0"/>
                <a:ea typeface="Times New Roman"/>
              </a:rPr>
              <a:t>PRESUPUESTO DE INVERSION</a:t>
            </a:r>
          </a:p>
          <a:p>
            <a:pPr lvl="0">
              <a:lnSpc>
                <a:spcPct val="200000"/>
              </a:lnSpc>
              <a:spcBef>
                <a:spcPct val="20000"/>
              </a:spcBef>
              <a:buSzPct val="60000"/>
            </a:pPr>
            <a:r>
              <a:rPr lang="es-EC" sz="2400" cap="all" dirty="0" smtClean="0">
                <a:solidFill>
                  <a:prstClr val="white"/>
                </a:solidFill>
                <a:latin typeface="Arial Black" pitchFamily="34" charset="0"/>
                <a:ea typeface="Times New Roman"/>
              </a:rPr>
              <a:t>      Activos diferidos (intangibles)</a:t>
            </a:r>
            <a:endParaRPr lang="es-EC" sz="3600" dirty="0">
              <a:solidFill>
                <a:prstClr val="white"/>
              </a:solidFill>
              <a:latin typeface="Arial Black" pitchFamily="34" charset="0"/>
              <a:ea typeface="Times New Roman"/>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955032"/>
            <a:ext cx="9771384" cy="277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83320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450420"/>
            <a:ext cx="8136904" cy="2905411"/>
          </a:xfrm>
          <a:prstGeom prst="rect">
            <a:avLst/>
          </a:prstGeom>
        </p:spPr>
        <p:txBody>
          <a:bodyPr wrap="square">
            <a:spAutoFit/>
          </a:bodyPr>
          <a:lstStyle/>
          <a:p>
            <a:pPr lvl="0" algn="ctr">
              <a:lnSpc>
                <a:spcPct val="150000"/>
              </a:lnSpc>
              <a:spcBef>
                <a:spcPct val="20000"/>
              </a:spcBef>
              <a:buSzPct val="60000"/>
            </a:pPr>
            <a:r>
              <a:rPr lang="es-EC" sz="3200" cap="all" dirty="0" smtClean="0">
                <a:solidFill>
                  <a:prstClr val="white"/>
                </a:solidFill>
                <a:latin typeface="Arial Black" pitchFamily="34" charset="0"/>
                <a:ea typeface="Times New Roman"/>
              </a:rPr>
              <a:t>PRESUPUESTO DE INVERSIÓN</a:t>
            </a:r>
          </a:p>
          <a:p>
            <a:pPr lvl="0">
              <a:lnSpc>
                <a:spcPct val="150000"/>
              </a:lnSpc>
              <a:spcBef>
                <a:spcPct val="20000"/>
              </a:spcBef>
              <a:buSzPct val="60000"/>
            </a:pPr>
            <a:r>
              <a:rPr lang="es-EC" sz="2400" cap="all" dirty="0" smtClean="0">
                <a:solidFill>
                  <a:prstClr val="white"/>
                </a:solidFill>
                <a:latin typeface="Arial Black" pitchFamily="34" charset="0"/>
                <a:ea typeface="Times New Roman"/>
              </a:rPr>
              <a:t>Capital </a:t>
            </a:r>
            <a:r>
              <a:rPr lang="es-EC" sz="2400" cap="all" dirty="0">
                <a:solidFill>
                  <a:prstClr val="white"/>
                </a:solidFill>
                <a:latin typeface="Arial Black" pitchFamily="34" charset="0"/>
                <a:ea typeface="Times New Roman"/>
              </a:rPr>
              <a:t>de trabajo</a:t>
            </a:r>
          </a:p>
          <a:p>
            <a:pPr lvl="0" algn="just">
              <a:lnSpc>
                <a:spcPct val="150000"/>
              </a:lnSpc>
              <a:spcBef>
                <a:spcPct val="20000"/>
              </a:spcBef>
              <a:buSzPct val="60000"/>
            </a:pPr>
            <a:r>
              <a:rPr lang="es-EC" sz="2000" dirty="0" smtClean="0">
                <a:solidFill>
                  <a:prstClr val="white"/>
                </a:solidFill>
                <a:latin typeface="Arial Black" pitchFamily="34" charset="0"/>
                <a:ea typeface="Times New Roman"/>
              </a:rPr>
              <a:t>El </a:t>
            </a:r>
            <a:r>
              <a:rPr lang="es-EC" sz="2000" dirty="0">
                <a:solidFill>
                  <a:prstClr val="white"/>
                </a:solidFill>
                <a:latin typeface="Arial Black" pitchFamily="34" charset="0"/>
                <a:ea typeface="Times New Roman"/>
              </a:rPr>
              <a:t>capital de trabajo está representado por el </a:t>
            </a:r>
            <a:r>
              <a:rPr lang="es-EC" sz="2000" dirty="0" smtClean="0">
                <a:solidFill>
                  <a:prstClr val="white"/>
                </a:solidFill>
                <a:latin typeface="Arial Black" pitchFamily="34" charset="0"/>
                <a:ea typeface="Times New Roman"/>
              </a:rPr>
              <a:t>dinero </a:t>
            </a:r>
            <a:r>
              <a:rPr lang="es-EC" sz="2000" dirty="0">
                <a:solidFill>
                  <a:prstClr val="white"/>
                </a:solidFill>
                <a:latin typeface="Arial Black" pitchFamily="34" charset="0"/>
                <a:ea typeface="Times New Roman"/>
              </a:rPr>
              <a:t>con </a:t>
            </a:r>
            <a:r>
              <a:rPr lang="es-EC" sz="2000" dirty="0" smtClean="0">
                <a:solidFill>
                  <a:prstClr val="white"/>
                </a:solidFill>
                <a:latin typeface="Arial Black" pitchFamily="34" charset="0"/>
                <a:ea typeface="Times New Roman"/>
              </a:rPr>
              <a:t>el que </a:t>
            </a:r>
            <a:r>
              <a:rPr lang="es-EC" sz="2000" dirty="0">
                <a:solidFill>
                  <a:prstClr val="white"/>
                </a:solidFill>
                <a:latin typeface="Arial Black" pitchFamily="34" charset="0"/>
                <a:ea typeface="Times New Roman"/>
              </a:rPr>
              <a:t>hay que contar para que empiece a funcionar una empresa</a:t>
            </a: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696796"/>
            <a:ext cx="8780216" cy="297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420180"/>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6395597"/>
          </a:xfrm>
          <a:prstGeom prst="rect">
            <a:avLst/>
          </a:prstGeom>
        </p:spPr>
        <p:txBody>
          <a:bodyPr wrap="square">
            <a:spAutoFit/>
          </a:bodyPr>
          <a:lstStyle/>
          <a:p>
            <a:pPr lvl="0" algn="ctr">
              <a:lnSpc>
                <a:spcPct val="200000"/>
              </a:lnSpc>
              <a:spcBef>
                <a:spcPct val="20000"/>
              </a:spcBef>
              <a:buSzPct val="60000"/>
            </a:pPr>
            <a:r>
              <a:rPr lang="es-EC" sz="3200" cap="all" dirty="0" smtClean="0">
                <a:solidFill>
                  <a:prstClr val="white"/>
                </a:solidFill>
                <a:latin typeface="Arial Black" pitchFamily="34" charset="0"/>
                <a:ea typeface="Times New Roman"/>
              </a:rPr>
              <a:t>Resumen de la INVERSION INICIAL</a:t>
            </a: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smtClean="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89" y="3109590"/>
            <a:ext cx="9760017" cy="24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701592"/>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4327338"/>
          </a:xfrm>
          <a:prstGeom prst="rect">
            <a:avLst/>
          </a:prstGeom>
        </p:spPr>
        <p:txBody>
          <a:bodyPr wrap="square">
            <a:spAutoFit/>
          </a:bodyPr>
          <a:lstStyle/>
          <a:p>
            <a:pPr lvl="0">
              <a:lnSpc>
                <a:spcPct val="200000"/>
              </a:lnSpc>
              <a:spcBef>
                <a:spcPct val="20000"/>
              </a:spcBef>
              <a:buSzPct val="60000"/>
            </a:pPr>
            <a:r>
              <a:rPr lang="es-EC" sz="3200" cap="all" dirty="0" smtClean="0">
                <a:solidFill>
                  <a:prstClr val="white"/>
                </a:solidFill>
                <a:latin typeface="Arial Black" pitchFamily="34" charset="0"/>
                <a:ea typeface="Times New Roman"/>
              </a:rPr>
              <a:t>     Presupuesto de ingresos Ingreso </a:t>
            </a:r>
            <a:r>
              <a:rPr lang="es-EC" sz="3200" cap="all" dirty="0">
                <a:solidFill>
                  <a:prstClr val="white"/>
                </a:solidFill>
                <a:latin typeface="Arial Black" pitchFamily="34" charset="0"/>
                <a:ea typeface="Times New Roman"/>
              </a:rPr>
              <a:t>por ventas.</a:t>
            </a: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695" y="3356992"/>
            <a:ext cx="9713397" cy="193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4915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16999"/>
            <a:ext cx="8856984" cy="183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327397"/>
            <a:ext cx="65722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571626"/>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3243965"/>
          </a:xfrm>
          <a:prstGeom prst="rect">
            <a:avLst/>
          </a:prstGeom>
        </p:spPr>
        <p:txBody>
          <a:bodyPr wrap="square">
            <a:spAutoFit/>
          </a:bodyPr>
          <a:lstStyle/>
          <a:p>
            <a:pPr lvl="0">
              <a:lnSpc>
                <a:spcPct val="200000"/>
              </a:lnSpc>
              <a:spcBef>
                <a:spcPct val="20000"/>
              </a:spcBef>
              <a:buSzPct val="60000"/>
            </a:pPr>
            <a:r>
              <a:rPr lang="es-EC" sz="3200" cap="all" dirty="0" smtClean="0">
                <a:solidFill>
                  <a:prstClr val="white"/>
                </a:solidFill>
                <a:latin typeface="Arial Black" pitchFamily="34" charset="0"/>
                <a:ea typeface="Times New Roman"/>
              </a:rPr>
              <a:t>     DEPRECIACION.</a:t>
            </a: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50482"/>
            <a:ext cx="6792093" cy="519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230950"/>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545075"/>
            <a:ext cx="8136904" cy="3243965"/>
          </a:xfrm>
          <a:prstGeom prst="rect">
            <a:avLst/>
          </a:prstGeom>
        </p:spPr>
        <p:txBody>
          <a:bodyPr wrap="square">
            <a:spAutoFit/>
          </a:bodyPr>
          <a:lstStyle/>
          <a:p>
            <a:pPr lvl="0" algn="ctr">
              <a:lnSpc>
                <a:spcPct val="200000"/>
              </a:lnSpc>
              <a:spcBef>
                <a:spcPct val="20000"/>
              </a:spcBef>
              <a:buSzPct val="60000"/>
            </a:pPr>
            <a:r>
              <a:rPr lang="es-EC" sz="3200" cap="all" dirty="0" smtClean="0">
                <a:solidFill>
                  <a:prstClr val="white"/>
                </a:solidFill>
                <a:latin typeface="Arial Black" pitchFamily="34" charset="0"/>
                <a:ea typeface="Times New Roman"/>
              </a:rPr>
              <a:t>     AMORTIZACION</a:t>
            </a: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380679"/>
            <a:ext cx="7465491" cy="270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323903"/>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16632"/>
            <a:ext cx="8136904" cy="9024009"/>
          </a:xfrm>
          <a:prstGeom prst="rect">
            <a:avLst/>
          </a:prstGeom>
        </p:spPr>
        <p:txBody>
          <a:bodyPr wrap="square">
            <a:spAutoFit/>
          </a:bodyPr>
          <a:lstStyle/>
          <a:p>
            <a:pPr lvl="0" algn="ctr">
              <a:lnSpc>
                <a:spcPct val="200000"/>
              </a:lnSpc>
              <a:spcBef>
                <a:spcPct val="20000"/>
              </a:spcBef>
              <a:buSzPct val="60000"/>
            </a:pPr>
            <a:r>
              <a:rPr lang="es-EC" sz="3200" cap="all" dirty="0" smtClean="0">
                <a:solidFill>
                  <a:prstClr val="white"/>
                </a:solidFill>
                <a:latin typeface="Arial Black" pitchFamily="34" charset="0"/>
                <a:ea typeface="Times New Roman"/>
              </a:rPr>
              <a:t>     FINANCIAMIENTO</a:t>
            </a: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smtClean="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just">
              <a:lnSpc>
                <a:spcPct val="150000"/>
              </a:lnSpc>
              <a:spcBef>
                <a:spcPct val="20000"/>
              </a:spcBef>
              <a:buSzPct val="60000"/>
            </a:pPr>
            <a:r>
              <a:rPr lang="es-EC" sz="2000" dirty="0">
                <a:solidFill>
                  <a:prstClr val="white"/>
                </a:solidFill>
                <a:latin typeface="Arial Black" pitchFamily="34" charset="0"/>
                <a:ea typeface="Times New Roman"/>
              </a:rPr>
              <a:t>El </a:t>
            </a:r>
            <a:r>
              <a:rPr lang="es-EC" sz="2000" dirty="0" smtClean="0">
                <a:solidFill>
                  <a:prstClr val="white"/>
                </a:solidFill>
                <a:latin typeface="Arial Black" pitchFamily="34" charset="0"/>
                <a:ea typeface="Times New Roman"/>
              </a:rPr>
              <a:t>financiamiento se lo obtendrá a través en un Banco Privado a una tasa del 11%, a un año plazo, los pagos serán mensuales de  $ 2.828</a:t>
            </a:r>
            <a:endParaRPr lang="es-EC" sz="2000"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2060848"/>
            <a:ext cx="9922091" cy="216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939376"/>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16632"/>
            <a:ext cx="8136904" cy="5896999"/>
          </a:xfrm>
          <a:prstGeom prst="rect">
            <a:avLst/>
          </a:prstGeom>
        </p:spPr>
        <p:txBody>
          <a:bodyPr wrap="square">
            <a:spAutoFit/>
          </a:bodyPr>
          <a:lstStyle/>
          <a:p>
            <a:pPr lvl="0" algn="ctr">
              <a:lnSpc>
                <a:spcPct val="200000"/>
              </a:lnSpc>
              <a:spcBef>
                <a:spcPct val="20000"/>
              </a:spcBef>
              <a:buSzPct val="60000"/>
            </a:pPr>
            <a:r>
              <a:rPr lang="es-EC" sz="3200" cap="all" dirty="0" smtClean="0">
                <a:solidFill>
                  <a:prstClr val="white"/>
                </a:solidFill>
                <a:latin typeface="Arial Black" pitchFamily="34" charset="0"/>
                <a:ea typeface="Times New Roman"/>
              </a:rPr>
              <a:t>     punto de equilibrio</a:t>
            </a: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smtClean="0">
              <a:solidFill>
                <a:prstClr val="white"/>
              </a:solidFill>
              <a:latin typeface="Arial Black" pitchFamily="34" charset="0"/>
              <a:ea typeface="Times New Roman"/>
            </a:endParaRPr>
          </a:p>
          <a:p>
            <a:pPr lvl="0" algn="ctr">
              <a:lnSpc>
                <a:spcPct val="200000"/>
              </a:lnSpc>
              <a:spcBef>
                <a:spcPct val="20000"/>
              </a:spcBef>
              <a:buSzPct val="60000"/>
            </a:pPr>
            <a:endParaRPr lang="es-EC" sz="3200" cap="all" dirty="0">
              <a:solidFill>
                <a:prstClr val="white"/>
              </a:solidFill>
              <a:latin typeface="Arial Black" pitchFamily="34" charset="0"/>
              <a:ea typeface="Times New Roman"/>
            </a:endParaRPr>
          </a:p>
          <a:p>
            <a:pPr lvl="0" algn="just">
              <a:lnSpc>
                <a:spcPct val="150000"/>
              </a:lnSpc>
              <a:spcBef>
                <a:spcPct val="20000"/>
              </a:spcBef>
              <a:buSzPct val="60000"/>
            </a:pPr>
            <a:endParaRPr lang="es-EC" sz="2000" dirty="0" smtClean="0">
              <a:solidFill>
                <a:prstClr val="white"/>
              </a:solidFill>
              <a:latin typeface="Arial Black" pitchFamily="34" charset="0"/>
              <a:ea typeface="Times New Roman"/>
            </a:endParaRPr>
          </a:p>
          <a:p>
            <a:pPr lvl="0" algn="just">
              <a:lnSpc>
                <a:spcPct val="150000"/>
              </a:lnSpc>
              <a:spcBef>
                <a:spcPct val="20000"/>
              </a:spcBef>
              <a:buSzPct val="60000"/>
            </a:pPr>
            <a:endParaRPr lang="es-EC" sz="2000" dirty="0" smtClean="0">
              <a:solidFill>
                <a:prstClr val="white"/>
              </a:solidFill>
              <a:latin typeface="Arial Black" pitchFamily="34" charset="0"/>
              <a:ea typeface="Times New Roman"/>
            </a:endParaRPr>
          </a:p>
          <a:p>
            <a:pPr lvl="0" algn="just">
              <a:lnSpc>
                <a:spcPct val="150000"/>
              </a:lnSpc>
              <a:spcBef>
                <a:spcPct val="20000"/>
              </a:spcBef>
              <a:buSzPct val="60000"/>
            </a:pPr>
            <a:r>
              <a:rPr lang="es-EC" sz="2000" dirty="0" smtClean="0">
                <a:solidFill>
                  <a:prstClr val="white"/>
                </a:solidFill>
                <a:latin typeface="Arial Black" pitchFamily="34" charset="0"/>
                <a:ea typeface="Times New Roman"/>
              </a:rPr>
              <a:t>Operativo: </a:t>
            </a:r>
            <a:r>
              <a:rPr lang="es-EC" sz="2000" dirty="0" smtClean="0">
                <a:solidFill>
                  <a:prstClr val="white"/>
                </a:solidFill>
                <a:latin typeface="Arial Black" pitchFamily="34" charset="0"/>
                <a:ea typeface="Times New Roman"/>
              </a:rPr>
              <a:t>13</a:t>
            </a:r>
            <a:r>
              <a:rPr lang="es-EC" sz="2000" dirty="0" smtClean="0">
                <a:solidFill>
                  <a:prstClr val="white"/>
                </a:solidFill>
                <a:latin typeface="Arial Black" pitchFamily="34" charset="0"/>
                <a:ea typeface="Times New Roman"/>
              </a:rPr>
              <a:t> </a:t>
            </a:r>
            <a:r>
              <a:rPr lang="es-EC" sz="2000" dirty="0" smtClean="0">
                <a:solidFill>
                  <a:prstClr val="white"/>
                </a:solidFill>
                <a:latin typeface="Arial Black" pitchFamily="34" charset="0"/>
                <a:ea typeface="Times New Roman"/>
              </a:rPr>
              <a:t>unidades	             Total: </a:t>
            </a:r>
            <a:r>
              <a:rPr lang="es-EC" sz="2000" dirty="0" smtClean="0">
                <a:solidFill>
                  <a:prstClr val="white"/>
                </a:solidFill>
                <a:latin typeface="Arial Black" pitchFamily="34" charset="0"/>
                <a:ea typeface="Times New Roman"/>
              </a:rPr>
              <a:t>13 </a:t>
            </a:r>
            <a:r>
              <a:rPr lang="es-EC" sz="2000" dirty="0" smtClean="0">
                <a:solidFill>
                  <a:prstClr val="white"/>
                </a:solidFill>
                <a:latin typeface="Arial Black" pitchFamily="34" charset="0"/>
                <a:ea typeface="Times New Roman"/>
              </a:rPr>
              <a:t>unidades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24744"/>
            <a:ext cx="4778094" cy="421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2169"/>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1692771"/>
          </a:xfrm>
          <a:prstGeom prst="rect">
            <a:avLst/>
          </a:prstGeom>
        </p:spPr>
        <p:txBody>
          <a:bodyPr wrap="square">
            <a:spAutoFit/>
          </a:bodyPr>
          <a:lstStyle/>
          <a:p>
            <a:pPr lvl="0" algn="ctr">
              <a:lnSpc>
                <a:spcPct val="200000"/>
              </a:lnSpc>
              <a:spcBef>
                <a:spcPct val="20000"/>
              </a:spcBef>
              <a:buSzPct val="60000"/>
            </a:pPr>
            <a:r>
              <a:rPr lang="es-EC" sz="2000" cap="all" dirty="0" smtClean="0">
                <a:solidFill>
                  <a:prstClr val="white"/>
                </a:solidFill>
                <a:latin typeface="Arial Black" pitchFamily="34" charset="0"/>
                <a:ea typeface="Times New Roman"/>
              </a:rPr>
              <a:t>Flujo </a:t>
            </a:r>
            <a:r>
              <a:rPr lang="es-EC" sz="2000" cap="all" dirty="0">
                <a:solidFill>
                  <a:prstClr val="white"/>
                </a:solidFill>
                <a:latin typeface="Arial Black" pitchFamily="34" charset="0"/>
                <a:ea typeface="Times New Roman"/>
              </a:rPr>
              <a:t>de </a:t>
            </a:r>
            <a:r>
              <a:rPr lang="es-EC" sz="2000" cap="all" dirty="0" smtClean="0">
                <a:solidFill>
                  <a:prstClr val="white"/>
                </a:solidFill>
                <a:latin typeface="Arial Black" pitchFamily="34" charset="0"/>
                <a:ea typeface="Times New Roman"/>
              </a:rPr>
              <a:t>fondos del proyecto puro</a:t>
            </a:r>
            <a:endParaRPr lang="es-EC" sz="2000" cap="all" dirty="0">
              <a:solidFill>
                <a:prstClr val="white"/>
              </a:solidFill>
              <a:latin typeface="Arial Black" pitchFamily="34" charset="0"/>
              <a:ea typeface="Times New Roman"/>
            </a:endParaRPr>
          </a:p>
          <a:p>
            <a:pPr lvl="0" algn="just">
              <a:lnSpc>
                <a:spcPct val="150000"/>
              </a:lnSpc>
              <a:spcBef>
                <a:spcPct val="20000"/>
              </a:spcBef>
              <a:buSzPct val="60000"/>
            </a:pPr>
            <a:r>
              <a:rPr lang="es-EC" sz="2000" dirty="0" smtClean="0">
                <a:solidFill>
                  <a:prstClr val="white"/>
                </a:solidFill>
                <a:latin typeface="Arial Black" pitchFamily="34" charset="0"/>
                <a:ea typeface="Times New Roman"/>
              </a:rPr>
              <a:t> </a:t>
            </a:r>
            <a:r>
              <a:rPr lang="es-EC" sz="2000" dirty="0">
                <a:solidFill>
                  <a:prstClr val="white"/>
                </a:solidFill>
                <a:latin typeface="Arial Black" pitchFamily="34" charset="0"/>
                <a:ea typeface="Times New Roman"/>
              </a:rPr>
              <a:t>“El flujo de fondos sistematiza la información de las inversiones previas a la puesta en </a:t>
            </a:r>
            <a:r>
              <a:rPr lang="es-EC" sz="2000" dirty="0" smtClean="0">
                <a:solidFill>
                  <a:prstClr val="white"/>
                </a:solidFill>
                <a:latin typeface="Arial Black" pitchFamily="34" charset="0"/>
                <a:ea typeface="Times New Roman"/>
              </a:rPr>
              <a:t>marcha del proyecto.</a:t>
            </a:r>
            <a:endParaRPr lang="es-EC" sz="2000" dirty="0">
              <a:solidFill>
                <a:prstClr val="white"/>
              </a:solidFill>
              <a:latin typeface="Arial Black" pitchFamily="34" charset="0"/>
              <a:ea typeface="Times New Roman"/>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00" y="2204864"/>
            <a:ext cx="7097684" cy="462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058101"/>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621580"/>
          </a:xfrm>
          <a:prstGeom prst="rect">
            <a:avLst/>
          </a:prstGeom>
        </p:spPr>
        <p:txBody>
          <a:bodyPr wrap="square">
            <a:spAutoFit/>
          </a:bodyPr>
          <a:lstStyle/>
          <a:p>
            <a:pPr lvl="0" algn="ctr">
              <a:lnSpc>
                <a:spcPct val="200000"/>
              </a:lnSpc>
              <a:spcBef>
                <a:spcPct val="20000"/>
              </a:spcBef>
              <a:buSzPct val="60000"/>
            </a:pPr>
            <a:r>
              <a:rPr lang="es-EC" sz="2000" cap="all" dirty="0" smtClean="0">
                <a:solidFill>
                  <a:prstClr val="white"/>
                </a:solidFill>
                <a:latin typeface="Arial Black" pitchFamily="34" charset="0"/>
                <a:ea typeface="Times New Roman"/>
              </a:rPr>
              <a:t>Flujo </a:t>
            </a:r>
            <a:r>
              <a:rPr lang="es-EC" sz="2000" cap="all" dirty="0">
                <a:solidFill>
                  <a:prstClr val="white"/>
                </a:solidFill>
                <a:latin typeface="Arial Black" pitchFamily="34" charset="0"/>
                <a:ea typeface="Times New Roman"/>
              </a:rPr>
              <a:t>de </a:t>
            </a:r>
            <a:r>
              <a:rPr lang="es-EC" sz="2000" cap="all" dirty="0" smtClean="0">
                <a:solidFill>
                  <a:prstClr val="white"/>
                </a:solidFill>
                <a:latin typeface="Arial Black" pitchFamily="34" charset="0"/>
                <a:ea typeface="Times New Roman"/>
              </a:rPr>
              <a:t>fondos del inversionista</a:t>
            </a:r>
            <a:endParaRPr lang="es-EC" sz="2000" cap="all" dirty="0">
              <a:solidFill>
                <a:prstClr val="white"/>
              </a:solidFill>
              <a:latin typeface="Arial Black" pitchFamily="34" charset="0"/>
              <a:ea typeface="Times New Roman"/>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219" y="1268760"/>
            <a:ext cx="6982157" cy="514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80338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4742837"/>
          </a:xfrm>
          <a:prstGeom prst="rect">
            <a:avLst/>
          </a:prstGeom>
        </p:spPr>
        <p:txBody>
          <a:bodyPr wrap="square">
            <a:spAutoFit/>
          </a:bodyPr>
          <a:lstStyle/>
          <a:p>
            <a:pPr lvl="0" algn="ctr">
              <a:lnSpc>
                <a:spcPct val="200000"/>
              </a:lnSpc>
              <a:spcBef>
                <a:spcPct val="20000"/>
              </a:spcBef>
              <a:buSzPct val="60000"/>
            </a:pPr>
            <a:endParaRPr lang="es-EC" sz="2400" cap="all" dirty="0" smtClean="0">
              <a:solidFill>
                <a:prstClr val="white"/>
              </a:solidFill>
              <a:latin typeface="Arial Black" pitchFamily="34" charset="0"/>
              <a:ea typeface="Times New Roman"/>
            </a:endParaRPr>
          </a:p>
          <a:p>
            <a:pPr lvl="0" algn="ctr">
              <a:lnSpc>
                <a:spcPct val="200000"/>
              </a:lnSpc>
              <a:spcBef>
                <a:spcPct val="20000"/>
              </a:spcBef>
              <a:buSzPct val="60000"/>
            </a:pPr>
            <a:r>
              <a:rPr lang="es-EC" sz="2400" cap="all" dirty="0" smtClean="0">
                <a:solidFill>
                  <a:prstClr val="white"/>
                </a:solidFill>
                <a:latin typeface="Arial Black" pitchFamily="34" charset="0"/>
                <a:ea typeface="Times New Roman"/>
              </a:rPr>
              <a:t>Tasa </a:t>
            </a:r>
            <a:r>
              <a:rPr lang="es-EC" sz="2400" cap="all" dirty="0">
                <a:solidFill>
                  <a:prstClr val="white"/>
                </a:solidFill>
                <a:latin typeface="Arial Black" pitchFamily="34" charset="0"/>
                <a:ea typeface="Times New Roman"/>
              </a:rPr>
              <a:t>de Descuento del Proyecto </a:t>
            </a:r>
            <a:r>
              <a:rPr lang="es-EC" sz="2400" cap="all" dirty="0" smtClean="0">
                <a:solidFill>
                  <a:prstClr val="white"/>
                </a:solidFill>
                <a:latin typeface="Arial Black" pitchFamily="34" charset="0"/>
                <a:ea typeface="Times New Roman"/>
              </a:rPr>
              <a:t>Puro</a:t>
            </a:r>
          </a:p>
          <a:p>
            <a:pPr lvl="0" algn="just">
              <a:lnSpc>
                <a:spcPct val="200000"/>
              </a:lnSpc>
              <a:spcBef>
                <a:spcPct val="20000"/>
              </a:spcBef>
              <a:buSzPct val="60000"/>
            </a:pPr>
            <a:r>
              <a:rPr lang="es-EC" dirty="0" smtClean="0">
                <a:solidFill>
                  <a:prstClr val="white"/>
                </a:solidFill>
                <a:latin typeface="Arial Black" pitchFamily="34" charset="0"/>
                <a:ea typeface="Times New Roman"/>
              </a:rPr>
              <a:t>La tasa </a:t>
            </a:r>
            <a:r>
              <a:rPr lang="es-EC" dirty="0">
                <a:solidFill>
                  <a:prstClr val="white"/>
                </a:solidFill>
                <a:latin typeface="Arial Black" pitchFamily="34" charset="0"/>
                <a:ea typeface="Times New Roman"/>
              </a:rPr>
              <a:t>mínima de rendimiento que debería generar el proyecto. Está dada por los siguientes componentes:</a:t>
            </a:r>
          </a:p>
          <a:p>
            <a:pPr lvl="0" algn="just">
              <a:lnSpc>
                <a:spcPct val="150000"/>
              </a:lnSpc>
              <a:spcBef>
                <a:spcPct val="20000"/>
              </a:spcBef>
              <a:buSzPct val="60000"/>
            </a:pPr>
            <a:r>
              <a:rPr lang="es-EC" dirty="0" smtClean="0">
                <a:solidFill>
                  <a:prstClr val="white"/>
                </a:solidFill>
                <a:latin typeface="Arial Black" pitchFamily="34" charset="0"/>
                <a:ea typeface="Times New Roman"/>
              </a:rPr>
              <a:t>Tasa = </a:t>
            </a:r>
            <a:r>
              <a:rPr lang="es-EC" dirty="0">
                <a:solidFill>
                  <a:prstClr val="white"/>
                </a:solidFill>
                <a:latin typeface="Arial Black" pitchFamily="34" charset="0"/>
                <a:ea typeface="Times New Roman"/>
              </a:rPr>
              <a:t>Rentabilidad de los Bonos del Estado + Prima por riesgo</a:t>
            </a:r>
          </a:p>
          <a:p>
            <a:pPr lvl="0" algn="just">
              <a:lnSpc>
                <a:spcPct val="150000"/>
              </a:lnSpc>
              <a:spcBef>
                <a:spcPct val="20000"/>
              </a:spcBef>
              <a:buSzPct val="60000"/>
            </a:pPr>
            <a:r>
              <a:rPr lang="es-EC" dirty="0">
                <a:solidFill>
                  <a:prstClr val="white"/>
                </a:solidFill>
                <a:latin typeface="Arial Black" pitchFamily="34" charset="0"/>
                <a:ea typeface="Times New Roman"/>
              </a:rPr>
              <a:t>Tasa = 7% + 5% </a:t>
            </a:r>
          </a:p>
          <a:p>
            <a:pPr lvl="0" algn="just">
              <a:lnSpc>
                <a:spcPct val="150000"/>
              </a:lnSpc>
              <a:spcBef>
                <a:spcPct val="20000"/>
              </a:spcBef>
              <a:buSzPct val="60000"/>
            </a:pPr>
            <a:r>
              <a:rPr lang="es-EC" dirty="0">
                <a:solidFill>
                  <a:prstClr val="white"/>
                </a:solidFill>
                <a:latin typeface="Arial Black" pitchFamily="34" charset="0"/>
                <a:ea typeface="Times New Roman"/>
              </a:rPr>
              <a:t>Tasa = 12% </a:t>
            </a:r>
          </a:p>
          <a:p>
            <a:pPr lvl="0" algn="just">
              <a:lnSpc>
                <a:spcPct val="150000"/>
              </a:lnSpc>
              <a:spcBef>
                <a:spcPct val="20000"/>
              </a:spcBef>
              <a:buSzPct val="60000"/>
            </a:pPr>
            <a:endParaRPr lang="es-EC" sz="2000" dirty="0">
              <a:solidFill>
                <a:prstClr val="white"/>
              </a:solidFill>
              <a:latin typeface="Arial Black" pitchFamily="34" charset="0"/>
              <a:ea typeface="Times New Roman"/>
            </a:endParaRPr>
          </a:p>
        </p:txBody>
      </p:sp>
    </p:spTree>
    <p:extLst>
      <p:ext uri="{BB962C8B-B14F-4D97-AF65-F5344CB8AC3E}">
        <p14:creationId xmlns:p14="http://schemas.microsoft.com/office/powerpoint/2010/main" val="2963720853"/>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7106561"/>
          </a:xfrm>
          <a:prstGeom prst="rect">
            <a:avLst/>
          </a:prstGeom>
        </p:spPr>
        <p:txBody>
          <a:bodyPr wrap="square">
            <a:spAutoFit/>
          </a:bodyPr>
          <a:lstStyle/>
          <a:p>
            <a:pPr lvl="0" algn="ctr">
              <a:lnSpc>
                <a:spcPct val="200000"/>
              </a:lnSpc>
              <a:spcBef>
                <a:spcPct val="20000"/>
              </a:spcBef>
              <a:buSzPct val="60000"/>
            </a:pPr>
            <a:r>
              <a:rPr lang="es-EC" sz="2400" cap="all" dirty="0" smtClean="0">
                <a:solidFill>
                  <a:prstClr val="white"/>
                </a:solidFill>
                <a:latin typeface="Arial Black" pitchFamily="34" charset="0"/>
                <a:ea typeface="Times New Roman"/>
              </a:rPr>
              <a:t>tasa </a:t>
            </a:r>
            <a:r>
              <a:rPr lang="es-EC" sz="2400" cap="all" dirty="0">
                <a:solidFill>
                  <a:prstClr val="white"/>
                </a:solidFill>
                <a:latin typeface="Arial Black" pitchFamily="34" charset="0"/>
                <a:ea typeface="Times New Roman"/>
              </a:rPr>
              <a:t>de descuento del inversionista</a:t>
            </a:r>
            <a:r>
              <a:rPr lang="es-EC" dirty="0" smtClean="0">
                <a:solidFill>
                  <a:prstClr val="white"/>
                </a:solidFill>
                <a:latin typeface="Arial Black" pitchFamily="34" charset="0"/>
                <a:ea typeface="Times New Roman"/>
              </a:rPr>
              <a:t>.     </a:t>
            </a:r>
            <a:endParaRPr lang="es-EC" dirty="0">
              <a:solidFill>
                <a:prstClr val="white"/>
              </a:solidFill>
              <a:latin typeface="Arial Black" pitchFamily="34" charset="0"/>
              <a:ea typeface="Times New Roman"/>
            </a:endParaRPr>
          </a:p>
          <a:p>
            <a:pPr lvl="0" algn="just">
              <a:lnSpc>
                <a:spcPct val="150000"/>
              </a:lnSpc>
              <a:spcBef>
                <a:spcPct val="20000"/>
              </a:spcBef>
              <a:buSzPct val="60000"/>
            </a:pPr>
            <a:r>
              <a:rPr lang="es-EC" dirty="0">
                <a:solidFill>
                  <a:prstClr val="white"/>
                </a:solidFill>
                <a:latin typeface="Arial Black" pitchFamily="34" charset="0"/>
                <a:ea typeface="Times New Roman"/>
              </a:rPr>
              <a:t>Se fundamenta en el costo promedio ponderado de capital CPPC, que resulta de aplicar la siguiente fórmula:</a:t>
            </a:r>
          </a:p>
          <a:p>
            <a:pPr lvl="0" algn="just">
              <a:lnSpc>
                <a:spcPct val="150000"/>
              </a:lnSpc>
              <a:spcBef>
                <a:spcPct val="20000"/>
              </a:spcBef>
              <a:buSzPct val="60000"/>
            </a:pPr>
            <a:r>
              <a:rPr lang="es-EC" dirty="0">
                <a:solidFill>
                  <a:prstClr val="white"/>
                </a:solidFill>
                <a:latin typeface="Arial Black" pitchFamily="34" charset="0"/>
                <a:ea typeface="Times New Roman"/>
              </a:rPr>
              <a:t>                   </a:t>
            </a:r>
            <a:r>
              <a:rPr lang="es-EC" dirty="0" smtClean="0">
                <a:solidFill>
                  <a:prstClr val="white"/>
                </a:solidFill>
                <a:latin typeface="Arial Black" pitchFamily="34" charset="0"/>
                <a:ea typeface="Times New Roman"/>
              </a:rPr>
              <a:t>     </a:t>
            </a:r>
            <a:r>
              <a:rPr lang="es-EC" dirty="0">
                <a:solidFill>
                  <a:prstClr val="white"/>
                </a:solidFill>
                <a:latin typeface="Arial Black" pitchFamily="34" charset="0"/>
                <a:ea typeface="Times New Roman"/>
              </a:rPr>
              <a:t>CPPC = (r1 * P1) + (r2 * P2) (1- t)</a:t>
            </a:r>
          </a:p>
          <a:p>
            <a:pPr lvl="0" algn="just">
              <a:lnSpc>
                <a:spcPct val="150000"/>
              </a:lnSpc>
              <a:spcBef>
                <a:spcPct val="20000"/>
              </a:spcBef>
              <a:buSzPct val="60000"/>
            </a:pPr>
            <a:r>
              <a:rPr lang="es-EC" dirty="0">
                <a:solidFill>
                  <a:prstClr val="white"/>
                </a:solidFill>
                <a:latin typeface="Arial Black" pitchFamily="34" charset="0"/>
                <a:ea typeface="Times New Roman"/>
              </a:rPr>
              <a:t>Donde:       	r 1 = costo de oportunidad del inversionista.</a:t>
            </a:r>
          </a:p>
          <a:p>
            <a:pPr lvl="0" algn="just">
              <a:lnSpc>
                <a:spcPct val="150000"/>
              </a:lnSpc>
              <a:spcBef>
                <a:spcPct val="20000"/>
              </a:spcBef>
              <a:buSzPct val="60000"/>
            </a:pPr>
            <a:r>
              <a:rPr lang="es-EC" dirty="0">
                <a:solidFill>
                  <a:prstClr val="white"/>
                </a:solidFill>
                <a:latin typeface="Arial Black" pitchFamily="34" charset="0"/>
                <a:ea typeface="Times New Roman"/>
              </a:rPr>
              <a:t>                   	r 2 = tasa de interés de la entidad financiera.</a:t>
            </a:r>
          </a:p>
          <a:p>
            <a:pPr lvl="0" algn="just">
              <a:lnSpc>
                <a:spcPct val="150000"/>
              </a:lnSpc>
              <a:spcBef>
                <a:spcPct val="20000"/>
              </a:spcBef>
              <a:buSzPct val="60000"/>
            </a:pPr>
            <a:r>
              <a:rPr lang="es-EC" dirty="0">
                <a:solidFill>
                  <a:prstClr val="white"/>
                </a:solidFill>
                <a:latin typeface="Arial Black" pitchFamily="34" charset="0"/>
                <a:ea typeface="Times New Roman"/>
              </a:rPr>
              <a:t>                   	P 1= % de recursos propios.</a:t>
            </a:r>
          </a:p>
          <a:p>
            <a:pPr lvl="0" algn="just">
              <a:lnSpc>
                <a:spcPct val="150000"/>
              </a:lnSpc>
              <a:spcBef>
                <a:spcPct val="20000"/>
              </a:spcBef>
              <a:buSzPct val="60000"/>
            </a:pPr>
            <a:r>
              <a:rPr lang="es-EC" dirty="0">
                <a:solidFill>
                  <a:prstClr val="white"/>
                </a:solidFill>
                <a:latin typeface="Arial Black" pitchFamily="34" charset="0"/>
                <a:ea typeface="Times New Roman"/>
              </a:rPr>
              <a:t>                   	P 2 = % de deuda.</a:t>
            </a:r>
          </a:p>
          <a:p>
            <a:pPr lvl="0" algn="just">
              <a:lnSpc>
                <a:spcPct val="150000"/>
              </a:lnSpc>
              <a:spcBef>
                <a:spcPct val="20000"/>
              </a:spcBef>
              <a:buSzPct val="60000"/>
            </a:pPr>
            <a:r>
              <a:rPr lang="es-EC" dirty="0">
                <a:solidFill>
                  <a:prstClr val="white"/>
                </a:solidFill>
                <a:latin typeface="Arial Black" pitchFamily="34" charset="0"/>
                <a:ea typeface="Times New Roman"/>
              </a:rPr>
              <a:t>                 	t = carga tributaria.	</a:t>
            </a:r>
          </a:p>
          <a:p>
            <a:pPr lvl="0" algn="just">
              <a:lnSpc>
                <a:spcPct val="150000"/>
              </a:lnSpc>
              <a:spcBef>
                <a:spcPct val="20000"/>
              </a:spcBef>
              <a:buSzPct val="60000"/>
            </a:pPr>
            <a:endParaRPr lang="es-EC" dirty="0" smtClean="0">
              <a:solidFill>
                <a:prstClr val="white"/>
              </a:solidFill>
              <a:latin typeface="Arial Black" pitchFamily="34" charset="0"/>
              <a:ea typeface="Times New Roman"/>
            </a:endParaRPr>
          </a:p>
          <a:p>
            <a:pPr lvl="0" algn="just">
              <a:lnSpc>
                <a:spcPct val="150000"/>
              </a:lnSpc>
              <a:spcBef>
                <a:spcPct val="20000"/>
              </a:spcBef>
              <a:buSzPct val="60000"/>
            </a:pPr>
            <a:r>
              <a:rPr lang="es-EC" dirty="0">
                <a:solidFill>
                  <a:prstClr val="white"/>
                </a:solidFill>
                <a:latin typeface="Arial Black" pitchFamily="34" charset="0"/>
                <a:ea typeface="Times New Roman"/>
              </a:rPr>
              <a:t>	</a:t>
            </a:r>
            <a:r>
              <a:rPr lang="es-EC" dirty="0" smtClean="0">
                <a:solidFill>
                  <a:prstClr val="white"/>
                </a:solidFill>
                <a:latin typeface="Arial Black" pitchFamily="34" charset="0"/>
                <a:ea typeface="Times New Roman"/>
              </a:rPr>
              <a:t>	t </a:t>
            </a:r>
            <a:r>
              <a:rPr lang="es-EC" dirty="0">
                <a:solidFill>
                  <a:prstClr val="white"/>
                </a:solidFill>
                <a:latin typeface="Arial Black" pitchFamily="34" charset="0"/>
                <a:ea typeface="Times New Roman"/>
              </a:rPr>
              <a:t>= 0,15 + (1-0,15)*0,22 = 0,34               t= 34 %</a:t>
            </a:r>
          </a:p>
          <a:p>
            <a:pPr lvl="0" algn="just">
              <a:lnSpc>
                <a:spcPct val="150000"/>
              </a:lnSpc>
              <a:spcBef>
                <a:spcPct val="20000"/>
              </a:spcBef>
              <a:buSzPct val="60000"/>
            </a:pPr>
            <a:r>
              <a:rPr lang="es-EC" dirty="0" smtClean="0">
                <a:solidFill>
                  <a:prstClr val="white"/>
                </a:solidFill>
                <a:latin typeface="Arial Black" pitchFamily="34" charset="0"/>
                <a:ea typeface="Times New Roman"/>
              </a:rPr>
              <a:t>                   </a:t>
            </a:r>
          </a:p>
          <a:p>
            <a:pPr lvl="0">
              <a:lnSpc>
                <a:spcPct val="150000"/>
              </a:lnSpc>
              <a:spcBef>
                <a:spcPct val="20000"/>
              </a:spcBef>
              <a:buSzPct val="60000"/>
            </a:pPr>
            <a:r>
              <a:rPr lang="es-EC" dirty="0">
                <a:solidFill>
                  <a:prstClr val="white"/>
                </a:solidFill>
                <a:latin typeface="Arial Black" pitchFamily="34" charset="0"/>
                <a:ea typeface="Times New Roman"/>
              </a:rPr>
              <a:t>	</a:t>
            </a:r>
            <a:r>
              <a:rPr lang="es-EC" dirty="0" smtClean="0">
                <a:solidFill>
                  <a:prstClr val="white"/>
                </a:solidFill>
                <a:latin typeface="Arial Black" pitchFamily="34" charset="0"/>
                <a:ea typeface="Times New Roman"/>
              </a:rPr>
              <a:t>		</a:t>
            </a:r>
            <a:r>
              <a:rPr lang="es-EC" sz="2400" dirty="0" smtClean="0">
                <a:solidFill>
                  <a:prstClr val="white"/>
                </a:solidFill>
                <a:latin typeface="Arial Black" pitchFamily="34" charset="0"/>
                <a:ea typeface="Times New Roman"/>
              </a:rPr>
              <a:t>CPPC </a:t>
            </a:r>
            <a:r>
              <a:rPr lang="es-EC" sz="2400" dirty="0">
                <a:solidFill>
                  <a:prstClr val="white"/>
                </a:solidFill>
                <a:latin typeface="Arial Black" pitchFamily="34" charset="0"/>
                <a:ea typeface="Times New Roman"/>
              </a:rPr>
              <a:t>= 10%</a:t>
            </a:r>
          </a:p>
          <a:p>
            <a:pPr lvl="0" algn="just">
              <a:lnSpc>
                <a:spcPct val="150000"/>
              </a:lnSpc>
              <a:spcBef>
                <a:spcPct val="20000"/>
              </a:spcBef>
              <a:buSzPct val="60000"/>
            </a:pPr>
            <a:endParaRPr lang="es-EC" sz="2000" dirty="0">
              <a:solidFill>
                <a:prstClr val="white"/>
              </a:solidFill>
              <a:latin typeface="Arial Black" pitchFamily="34" charset="0"/>
              <a:ea typeface="Times New Roman"/>
            </a:endParaRPr>
          </a:p>
        </p:txBody>
      </p:sp>
    </p:spTree>
    <p:extLst>
      <p:ext uri="{BB962C8B-B14F-4D97-AF65-F5344CB8AC3E}">
        <p14:creationId xmlns:p14="http://schemas.microsoft.com/office/powerpoint/2010/main" val="2739584489"/>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5539978"/>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VALOR ACTUAL NETO</a:t>
            </a:r>
          </a:p>
          <a:p>
            <a:pPr algn="just">
              <a:lnSpc>
                <a:spcPct val="150000"/>
              </a:lnSpc>
              <a:spcAft>
                <a:spcPts val="600"/>
              </a:spcAft>
            </a:pPr>
            <a:endParaRPr lang="es-EC" sz="2000" cap="all" dirty="0">
              <a:solidFill>
                <a:prstClr val="white"/>
              </a:solidFill>
              <a:latin typeface="Arial Black" pitchFamily="34" charset="0"/>
              <a:ea typeface="Times New Roman"/>
            </a:endParaRPr>
          </a:p>
          <a:p>
            <a:pPr algn="just">
              <a:lnSpc>
                <a:spcPct val="150000"/>
              </a:lnSpc>
              <a:spcAft>
                <a:spcPts val="600"/>
              </a:spcAft>
            </a:pPr>
            <a:endParaRPr lang="es-ES" sz="2000" dirty="0" smtClean="0">
              <a:latin typeface="Arial Black" panose="020B0A04020102020204" pitchFamily="34" charset="0"/>
              <a:ea typeface="Times New Roman"/>
            </a:endParaRPr>
          </a:p>
          <a:p>
            <a:pPr algn="just">
              <a:lnSpc>
                <a:spcPct val="150000"/>
              </a:lnSpc>
              <a:spcAft>
                <a:spcPts val="600"/>
              </a:spcAft>
            </a:pPr>
            <a:r>
              <a:rPr lang="es-ES" sz="2000" dirty="0" smtClean="0">
                <a:latin typeface="Arial Black" panose="020B0A04020102020204" pitchFamily="34" charset="0"/>
                <a:ea typeface="Times New Roman"/>
              </a:rPr>
              <a:t>Donde</a:t>
            </a:r>
            <a:r>
              <a:rPr lang="es-ES" sz="2000" dirty="0">
                <a:latin typeface="Arial Black" panose="020B0A04020102020204" pitchFamily="34" charset="0"/>
                <a:ea typeface="Times New Roman"/>
              </a:rPr>
              <a:t>:    	FF = flujos de caja en cada </a:t>
            </a:r>
            <a:r>
              <a:rPr lang="es-ES" sz="2000" dirty="0" smtClean="0">
                <a:latin typeface="Arial Black" panose="020B0A04020102020204" pitchFamily="34" charset="0"/>
                <a:ea typeface="Times New Roman"/>
              </a:rPr>
              <a:t>período</a:t>
            </a:r>
            <a:endParaRPr lang="es-EC" sz="2000" dirty="0">
              <a:latin typeface="Arial Black" panose="020B0A04020102020204" pitchFamily="34" charset="0"/>
              <a:ea typeface="Times New Roman"/>
            </a:endParaRPr>
          </a:p>
          <a:p>
            <a:pPr algn="just">
              <a:lnSpc>
                <a:spcPct val="150000"/>
              </a:lnSpc>
              <a:spcAft>
                <a:spcPts val="600"/>
              </a:spcAft>
            </a:pPr>
            <a:r>
              <a:rPr lang="es-ES" sz="2000" dirty="0">
                <a:latin typeface="Arial Black" panose="020B0A04020102020204" pitchFamily="34" charset="0"/>
                <a:ea typeface="Times New Roman"/>
              </a:rPr>
              <a:t>                	</a:t>
            </a:r>
            <a:r>
              <a:rPr lang="es-ES" sz="2000" dirty="0" err="1">
                <a:latin typeface="Arial Black" panose="020B0A04020102020204" pitchFamily="34" charset="0"/>
                <a:ea typeface="Times New Roman"/>
              </a:rPr>
              <a:t>Io</a:t>
            </a:r>
            <a:r>
              <a:rPr lang="es-ES" sz="2000" dirty="0">
                <a:latin typeface="Arial Black" panose="020B0A04020102020204" pitchFamily="34" charset="0"/>
                <a:ea typeface="Times New Roman"/>
              </a:rPr>
              <a:t> =  Inversión inicial</a:t>
            </a:r>
            <a:endParaRPr lang="es-EC" sz="2000" dirty="0">
              <a:latin typeface="Arial Black" panose="020B0A04020102020204" pitchFamily="34" charset="0"/>
              <a:ea typeface="Times New Roman"/>
            </a:endParaRPr>
          </a:p>
          <a:p>
            <a:pPr algn="just">
              <a:lnSpc>
                <a:spcPct val="150000"/>
              </a:lnSpc>
              <a:spcAft>
                <a:spcPts val="600"/>
              </a:spcAft>
            </a:pPr>
            <a:r>
              <a:rPr lang="es-ES" sz="2000" dirty="0">
                <a:latin typeface="Arial Black" panose="020B0A04020102020204" pitchFamily="34" charset="0"/>
                <a:ea typeface="Times New Roman"/>
              </a:rPr>
              <a:t>                 	n =  número de períodos considerados</a:t>
            </a:r>
            <a:endParaRPr lang="es-EC" sz="2000" dirty="0">
              <a:latin typeface="Arial Black" panose="020B0A04020102020204" pitchFamily="34" charset="0"/>
              <a:ea typeface="Times New Roman"/>
            </a:endParaRPr>
          </a:p>
          <a:p>
            <a:pPr algn="just">
              <a:lnSpc>
                <a:spcPct val="150000"/>
              </a:lnSpc>
              <a:spcAft>
                <a:spcPts val="600"/>
              </a:spcAft>
            </a:pPr>
            <a:r>
              <a:rPr lang="es-ES" sz="2000" dirty="0">
                <a:latin typeface="Arial Black" panose="020B0A04020102020204" pitchFamily="34" charset="0"/>
                <a:ea typeface="Times New Roman"/>
              </a:rPr>
              <a:t>                  	i =  tasa de descuento.</a:t>
            </a:r>
            <a:endParaRPr lang="es-EC" sz="2000" dirty="0">
              <a:latin typeface="Arial Black" panose="020B0A04020102020204" pitchFamily="34" charset="0"/>
              <a:ea typeface="Times New Roman"/>
            </a:endParaRPr>
          </a:p>
          <a:p>
            <a:pPr lvl="0" algn="ctr">
              <a:lnSpc>
                <a:spcPct val="200000"/>
              </a:lnSpc>
              <a:spcBef>
                <a:spcPct val="20000"/>
              </a:spcBef>
              <a:buSzPct val="60000"/>
            </a:pPr>
            <a:endParaRPr lang="es-EC" sz="2000" cap="all" dirty="0">
              <a:solidFill>
                <a:prstClr val="white"/>
              </a:solidFill>
              <a:latin typeface="Arial Black" pitchFamily="34" charset="0"/>
              <a:ea typeface="Times New Roman"/>
            </a:endParaRPr>
          </a:p>
          <a:p>
            <a:pPr lvl="0" algn="ctr">
              <a:lnSpc>
                <a:spcPct val="200000"/>
              </a:lnSpc>
              <a:spcBef>
                <a:spcPct val="20000"/>
              </a:spcBef>
              <a:buSzPct val="60000"/>
            </a:pPr>
            <a:endParaRPr lang="es-EC" sz="2000" cap="all" dirty="0">
              <a:solidFill>
                <a:prstClr val="white"/>
              </a:solidFill>
              <a:latin typeface="Arial Black" pitchFamily="34" charset="0"/>
              <a:ea typeface="Times New Roman"/>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835603" cy="105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640" y="4511905"/>
            <a:ext cx="7452898" cy="237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3906" y="4216822"/>
            <a:ext cx="7130742" cy="238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009354"/>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5339923"/>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TASA INTERNA DE RETORNO</a:t>
            </a:r>
          </a:p>
          <a:p>
            <a:pPr algn="just">
              <a:lnSpc>
                <a:spcPct val="150000"/>
              </a:lnSpc>
              <a:spcAft>
                <a:spcPts val="600"/>
              </a:spcAft>
            </a:pPr>
            <a:r>
              <a:rPr lang="es-EC" sz="2000" dirty="0" smtClean="0">
                <a:latin typeface="Arial Black" panose="020B0A04020102020204" pitchFamily="34" charset="0"/>
                <a:ea typeface="Times New Roman"/>
              </a:rPr>
              <a:t>Es la tasa que hace que el VAN sea igual a cero. La </a:t>
            </a:r>
            <a:r>
              <a:rPr lang="es-EC" sz="2000" dirty="0">
                <a:latin typeface="Arial Black" panose="020B0A04020102020204" pitchFamily="34" charset="0"/>
                <a:ea typeface="Times New Roman"/>
              </a:rPr>
              <a:t>TIR representa la tasa de interés más alta que un inversionista podría pagar sin perder dinero, si todos los fondos para el financiamiento de la inversión se tomaran prestados y el  préstamo se pagara con las entradas en efectivo de la inversión a medida que se fuesen produciendo”  (</a:t>
            </a:r>
            <a:r>
              <a:rPr lang="es-EC" sz="2000" dirty="0" err="1">
                <a:latin typeface="Arial Black" panose="020B0A04020102020204" pitchFamily="34" charset="0"/>
                <a:ea typeface="Times New Roman"/>
              </a:rPr>
              <a:t>Chain</a:t>
            </a:r>
            <a:r>
              <a:rPr lang="es-EC" sz="2000" dirty="0">
                <a:latin typeface="Arial Black" panose="020B0A04020102020204" pitchFamily="34" charset="0"/>
                <a:ea typeface="Times New Roman"/>
              </a:rPr>
              <a:t> </a:t>
            </a:r>
            <a:r>
              <a:rPr lang="es-EC" sz="2000" dirty="0" err="1">
                <a:latin typeface="Arial Black" panose="020B0A04020102020204" pitchFamily="34" charset="0"/>
                <a:ea typeface="Times New Roman"/>
              </a:rPr>
              <a:t>Nassir</a:t>
            </a:r>
            <a:r>
              <a:rPr lang="es-EC" sz="2000" dirty="0">
                <a:latin typeface="Arial Black" panose="020B0A04020102020204" pitchFamily="34" charset="0"/>
                <a:ea typeface="Times New Roman"/>
              </a:rPr>
              <a:t>, 1995</a:t>
            </a:r>
            <a:r>
              <a:rPr lang="es-EC" sz="2000" dirty="0" smtClean="0">
                <a:latin typeface="Arial Black" panose="020B0A04020102020204" pitchFamily="34" charset="0"/>
                <a:ea typeface="Times New Roman"/>
              </a:rPr>
              <a:t>).</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632" y="4342782"/>
            <a:ext cx="6984776" cy="236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058" y="4257890"/>
            <a:ext cx="6390534" cy="248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89469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765625"/>
            <a:ext cx="8136904" cy="4955203"/>
          </a:xfrm>
          <a:prstGeom prst="rect">
            <a:avLst/>
          </a:prstGeom>
        </p:spPr>
        <p:txBody>
          <a:bodyPr wrap="square">
            <a:spAutoFit/>
          </a:bodyPr>
          <a:lstStyle/>
          <a:p>
            <a:pPr lvl="0" algn="ctr">
              <a:lnSpc>
                <a:spcPct val="200000"/>
              </a:lnSpc>
              <a:spcBef>
                <a:spcPct val="20000"/>
              </a:spcBef>
              <a:buSzPct val="60000"/>
            </a:pPr>
            <a:r>
              <a:rPr lang="es-EC" sz="3600" dirty="0">
                <a:solidFill>
                  <a:prstClr val="white"/>
                </a:solidFill>
                <a:latin typeface="Arial Black" pitchFamily="34" charset="0"/>
                <a:ea typeface="Times New Roman"/>
              </a:rPr>
              <a:t>ESTUDIO TECNICO.</a:t>
            </a:r>
          </a:p>
          <a:p>
            <a:pPr lvl="0" algn="just">
              <a:lnSpc>
                <a:spcPct val="200000"/>
              </a:lnSpc>
              <a:spcBef>
                <a:spcPct val="20000"/>
              </a:spcBef>
              <a:buSzPct val="60000"/>
            </a:pPr>
            <a:r>
              <a:rPr lang="es-EC" sz="2000" dirty="0" smtClean="0">
                <a:solidFill>
                  <a:prstClr val="white"/>
                </a:solidFill>
                <a:latin typeface="Arial Black" pitchFamily="34" charset="0"/>
                <a:ea typeface="Times New Roman"/>
              </a:rPr>
              <a:t>El </a:t>
            </a:r>
            <a:r>
              <a:rPr lang="es-EC" sz="2000" dirty="0">
                <a:solidFill>
                  <a:prstClr val="white"/>
                </a:solidFill>
                <a:latin typeface="Arial Black" pitchFamily="34" charset="0"/>
                <a:ea typeface="Times New Roman"/>
              </a:rPr>
              <a:t>esta etapa del proyecto vamos a determinar la localización óptima, los requerimientos de infraestructura, materiales, personal, financiamiento, que permitan producir y comercializar semirremolques en la Compañía de Transporte Pesado Transalambrek S.A</a:t>
            </a:r>
          </a:p>
        </p:txBody>
      </p:sp>
    </p:spTree>
    <p:extLst>
      <p:ext uri="{BB962C8B-B14F-4D97-AF65-F5344CB8AC3E}">
        <p14:creationId xmlns:p14="http://schemas.microsoft.com/office/powerpoint/2010/main" val="3413039731"/>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8242256"/>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Relación BENEFICIO COSTO</a:t>
            </a:r>
          </a:p>
          <a:p>
            <a:pPr lvl="0" algn="ctr">
              <a:spcBef>
                <a:spcPct val="20000"/>
              </a:spcBef>
              <a:buSzPct val="60000"/>
            </a:pPr>
            <a:r>
              <a:rPr lang="es-EC" sz="2800" cap="all" dirty="0" smtClean="0">
                <a:solidFill>
                  <a:prstClr val="white"/>
                </a:solidFill>
                <a:latin typeface="Arial Black" pitchFamily="34" charset="0"/>
                <a:ea typeface="Times New Roman"/>
              </a:rPr>
              <a:t>DEL PROYECTO PURO</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r>
              <a:rPr lang="es-EC" sz="2000" dirty="0">
                <a:latin typeface="Arial Black" panose="020B0A04020102020204" pitchFamily="34" charset="0"/>
                <a:ea typeface="Times New Roman"/>
              </a:rPr>
              <a:t>B/C =</a:t>
            </a:r>
            <a:r>
              <a:rPr lang="es-EC" sz="2000" dirty="0" smtClean="0">
                <a:latin typeface="Arial Black" panose="020B0A04020102020204" pitchFamily="34" charset="0"/>
                <a:ea typeface="Times New Roman"/>
              </a:rPr>
              <a:t>2.569.634/2.124.360</a:t>
            </a:r>
            <a:r>
              <a:rPr lang="es-EC" sz="2000" dirty="0">
                <a:latin typeface="Arial Black" panose="020B0A04020102020204" pitchFamily="34" charset="0"/>
                <a:ea typeface="Times New Roman"/>
              </a:rPr>
              <a:t>		</a:t>
            </a:r>
          </a:p>
          <a:p>
            <a:pPr algn="just">
              <a:lnSpc>
                <a:spcPct val="150000"/>
              </a:lnSpc>
              <a:spcAft>
                <a:spcPts val="600"/>
              </a:spcAft>
            </a:pPr>
            <a:r>
              <a:rPr lang="es-EC" sz="2000" dirty="0">
                <a:latin typeface="Arial Black" panose="020B0A04020102020204" pitchFamily="34" charset="0"/>
                <a:ea typeface="Times New Roman"/>
              </a:rPr>
              <a:t>B/C = 1,21</a:t>
            </a:r>
          </a:p>
          <a:p>
            <a:pPr algn="just">
              <a:lnSpc>
                <a:spcPct val="150000"/>
              </a:lnSpc>
              <a:spcAft>
                <a:spcPts val="600"/>
              </a:spcAft>
            </a:pPr>
            <a:r>
              <a:rPr lang="es-EC" sz="2000" dirty="0" smtClean="0">
                <a:latin typeface="Arial Black" panose="020B0A04020102020204" pitchFamily="34" charset="0"/>
                <a:ea typeface="Times New Roman"/>
              </a:rPr>
              <a:t>Significa que </a:t>
            </a:r>
            <a:r>
              <a:rPr lang="es-EC" sz="2000" dirty="0">
                <a:latin typeface="Arial Black" panose="020B0A04020102020204" pitchFamily="34" charset="0"/>
                <a:ea typeface="Times New Roman"/>
              </a:rPr>
              <a:t>por cada dólar que se invierta en el proyecto, se obtendrá una rentabilidad de 0,21 USD, e implica que el proyecto es viable.</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00808"/>
            <a:ext cx="7432231" cy="225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541974"/>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6626429"/>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Relación BENEFICIO COSTO</a:t>
            </a:r>
          </a:p>
          <a:p>
            <a:pPr lvl="0" algn="ctr">
              <a:spcBef>
                <a:spcPct val="20000"/>
              </a:spcBef>
              <a:buSzPct val="60000"/>
            </a:pPr>
            <a:r>
              <a:rPr lang="es-EC" sz="2800" cap="all" dirty="0" smtClean="0">
                <a:solidFill>
                  <a:prstClr val="white"/>
                </a:solidFill>
                <a:latin typeface="Arial Black" pitchFamily="34" charset="0"/>
                <a:ea typeface="Times New Roman"/>
              </a:rPr>
              <a:t>DEL inversionista</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r>
              <a:rPr lang="es-EC" sz="2000" dirty="0">
                <a:latin typeface="Arial Black" panose="020B0A04020102020204" pitchFamily="34" charset="0"/>
                <a:ea typeface="Times New Roman"/>
              </a:rPr>
              <a:t>B/C = </a:t>
            </a:r>
            <a:r>
              <a:rPr lang="es-EC" sz="2000" dirty="0" smtClean="0">
                <a:latin typeface="Arial Black" panose="020B0A04020102020204" pitchFamily="34" charset="0"/>
                <a:ea typeface="Times New Roman"/>
              </a:rPr>
              <a:t>2.820.345 </a:t>
            </a:r>
            <a:r>
              <a:rPr lang="es-EC" sz="2000" dirty="0">
                <a:latin typeface="Arial Black" panose="020B0A04020102020204" pitchFamily="34" charset="0"/>
                <a:ea typeface="Times New Roman"/>
              </a:rPr>
              <a:t>/ </a:t>
            </a:r>
            <a:r>
              <a:rPr lang="es-EC" sz="2000" dirty="0" smtClean="0">
                <a:latin typeface="Arial Black" panose="020B0A04020102020204" pitchFamily="34" charset="0"/>
                <a:ea typeface="Times New Roman"/>
              </a:rPr>
              <a:t>2.370.948</a:t>
            </a:r>
            <a:endParaRPr lang="es-EC" sz="2000" dirty="0">
              <a:latin typeface="Arial Black" panose="020B0A04020102020204" pitchFamily="34" charset="0"/>
              <a:ea typeface="Times New Roman"/>
            </a:endParaRPr>
          </a:p>
          <a:p>
            <a:pPr algn="just">
              <a:lnSpc>
                <a:spcPct val="150000"/>
              </a:lnSpc>
              <a:spcAft>
                <a:spcPts val="600"/>
              </a:spcAft>
            </a:pPr>
            <a:r>
              <a:rPr lang="es-EC" sz="2000" dirty="0">
                <a:latin typeface="Arial Black" panose="020B0A04020102020204" pitchFamily="34" charset="0"/>
                <a:ea typeface="Times New Roman"/>
              </a:rPr>
              <a:t>B/C = 1,19</a:t>
            </a:r>
          </a:p>
          <a:p>
            <a:pPr algn="just">
              <a:lnSpc>
                <a:spcPct val="150000"/>
              </a:lnSpc>
              <a:spcAft>
                <a:spcPts val="600"/>
              </a:spcAft>
            </a:pPr>
            <a:r>
              <a:rPr lang="es-EC" sz="2000" dirty="0" smtClean="0">
                <a:latin typeface="Arial Black" panose="020B0A04020102020204" pitchFamily="34" charset="0"/>
                <a:ea typeface="Times New Roman"/>
              </a:rPr>
              <a:t>Significa </a:t>
            </a:r>
            <a:r>
              <a:rPr lang="es-EC" sz="2000" dirty="0">
                <a:latin typeface="Arial Black" panose="020B0A04020102020204" pitchFamily="34" charset="0"/>
                <a:ea typeface="Times New Roman"/>
              </a:rPr>
              <a:t>que por cada dólar que se invierta en el proyecto, se obtendrá una rentabilidad de 0,19 USD, e implica que el proyecto es viable.</a:t>
            </a:r>
          </a:p>
          <a:p>
            <a:pPr algn="just">
              <a:lnSpc>
                <a:spcPct val="150000"/>
              </a:lnSpc>
              <a:spcAft>
                <a:spcPts val="600"/>
              </a:spcAft>
            </a:pPr>
            <a:endParaRPr lang="es-EC" sz="2000" dirty="0" smtClean="0">
              <a:latin typeface="Arial Black" panose="020B0A04020102020204" pitchFamily="34" charset="0"/>
              <a:ea typeface="Times New Roman"/>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844824"/>
            <a:ext cx="7017392" cy="210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351146"/>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4973669"/>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Análisis de sensibilidad</a:t>
            </a:r>
          </a:p>
          <a:p>
            <a:pPr lvl="0" algn="ctr">
              <a:spcBef>
                <a:spcPct val="20000"/>
              </a:spcBef>
              <a:buSzPct val="60000"/>
            </a:pPr>
            <a:r>
              <a:rPr lang="es-EC" sz="2800" cap="all" dirty="0" smtClean="0">
                <a:solidFill>
                  <a:prstClr val="white"/>
                </a:solidFill>
                <a:latin typeface="Arial Black" pitchFamily="34" charset="0"/>
                <a:ea typeface="Times New Roman"/>
              </a:rPr>
              <a:t>DEL proyecto puro</a:t>
            </a:r>
          </a:p>
          <a:p>
            <a:pPr lvl="0" algn="ctr">
              <a:spcBef>
                <a:spcPct val="20000"/>
              </a:spcBef>
              <a:buSzPct val="60000"/>
            </a:pPr>
            <a:endParaRPr lang="es-EC" sz="2800" cap="all" dirty="0" smtClean="0">
              <a:solidFill>
                <a:prstClr val="white"/>
              </a:solidFill>
              <a:latin typeface="Arial Black" pitchFamily="34" charset="0"/>
              <a:ea typeface="Times New Roman"/>
            </a:endParaRPr>
          </a:p>
          <a:p>
            <a:pPr lvl="0">
              <a:spcBef>
                <a:spcPct val="20000"/>
              </a:spcBef>
              <a:buSzPct val="60000"/>
            </a:pPr>
            <a:r>
              <a:rPr lang="es-EC" sz="2000" cap="all" dirty="0" smtClean="0">
                <a:solidFill>
                  <a:prstClr val="white"/>
                </a:solidFill>
                <a:latin typeface="Arial Black" pitchFamily="34" charset="0"/>
                <a:ea typeface="Times New Roman"/>
              </a:rPr>
              <a:t>Escenario pesimista</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91158"/>
            <a:ext cx="9313961" cy="337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495729"/>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4973669"/>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Análisis de sensibilidad</a:t>
            </a:r>
          </a:p>
          <a:p>
            <a:pPr lvl="0" algn="ctr">
              <a:spcBef>
                <a:spcPct val="20000"/>
              </a:spcBef>
              <a:buSzPct val="60000"/>
            </a:pPr>
            <a:r>
              <a:rPr lang="es-EC" sz="2800" cap="all" dirty="0" smtClean="0">
                <a:solidFill>
                  <a:prstClr val="white"/>
                </a:solidFill>
                <a:latin typeface="Arial Black" pitchFamily="34" charset="0"/>
                <a:ea typeface="Times New Roman"/>
              </a:rPr>
              <a:t>DEL inversionista</a:t>
            </a:r>
          </a:p>
          <a:p>
            <a:pPr lvl="0" algn="ctr">
              <a:spcBef>
                <a:spcPct val="20000"/>
              </a:spcBef>
              <a:buSzPct val="60000"/>
            </a:pPr>
            <a:endParaRPr lang="es-EC" sz="2800" cap="all" dirty="0" smtClean="0">
              <a:solidFill>
                <a:prstClr val="white"/>
              </a:solidFill>
              <a:latin typeface="Arial Black" pitchFamily="34" charset="0"/>
              <a:ea typeface="Times New Roman"/>
            </a:endParaRPr>
          </a:p>
          <a:p>
            <a:pPr lvl="0">
              <a:spcBef>
                <a:spcPct val="20000"/>
              </a:spcBef>
              <a:buSzPct val="60000"/>
            </a:pPr>
            <a:r>
              <a:rPr lang="es-EC" sz="2000" cap="all" dirty="0" smtClean="0">
                <a:solidFill>
                  <a:prstClr val="white"/>
                </a:solidFill>
                <a:latin typeface="Arial Black" pitchFamily="34" charset="0"/>
                <a:ea typeface="Times New Roman"/>
              </a:rPr>
              <a:t>Escenario pesimista</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34" y="2961060"/>
            <a:ext cx="8038198" cy="334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754892"/>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188640"/>
            <a:ext cx="8136904" cy="4087273"/>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Análisis de sensibilidad</a:t>
            </a:r>
          </a:p>
          <a:p>
            <a:pPr lvl="0" algn="ctr">
              <a:spcBef>
                <a:spcPct val="20000"/>
              </a:spcBef>
              <a:buSzPct val="60000"/>
            </a:pPr>
            <a:r>
              <a:rPr lang="es-EC" sz="2800" cap="all" dirty="0" smtClean="0">
                <a:solidFill>
                  <a:prstClr val="white"/>
                </a:solidFill>
                <a:latin typeface="Arial Black" pitchFamily="34" charset="0"/>
                <a:ea typeface="Times New Roman"/>
              </a:rPr>
              <a:t>DEL inversionista</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r>
              <a:rPr lang="es-EC" sz="2000" dirty="0" smtClean="0">
                <a:latin typeface="Arial Black" panose="020B0A04020102020204" pitchFamily="34" charset="0"/>
                <a:ea typeface="Times New Roman"/>
              </a:rPr>
              <a:t>ESCENARIO PESIMISTA</a:t>
            </a:r>
          </a:p>
          <a:p>
            <a:pPr algn="just">
              <a:lnSpc>
                <a:spcPct val="150000"/>
              </a:lnSpc>
              <a:spcAft>
                <a:spcPts val="600"/>
              </a:spcAft>
            </a:pPr>
            <a:endParaRPr lang="es-EC" sz="2000" dirty="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a:p>
            <a:pPr algn="just">
              <a:lnSpc>
                <a:spcPct val="150000"/>
              </a:lnSpc>
              <a:spcAft>
                <a:spcPts val="600"/>
              </a:spcAft>
            </a:pPr>
            <a:endParaRPr lang="es-EC" sz="2000" dirty="0" smtClean="0">
              <a:latin typeface="Arial Black" panose="020B0A04020102020204" pitchFamily="34" charset="0"/>
              <a:ea typeface="Times New Roman"/>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873" y="3212976"/>
            <a:ext cx="726055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724414"/>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75272733"/>
              </p:ext>
            </p:extLst>
          </p:nvPr>
        </p:nvGraphicFramePr>
        <p:xfrm>
          <a:off x="971600" y="516322"/>
          <a:ext cx="7560840" cy="6080760"/>
        </p:xfrm>
        <a:graphic>
          <a:graphicData uri="http://schemas.openxmlformats.org/drawingml/2006/table">
            <a:tbl>
              <a:tblPr firstRow="1" firstCol="1" bandRow="1">
                <a:tableStyleId>{5C22544A-7EE6-4342-B048-85BDC9FD1C3A}</a:tableStyleId>
              </a:tblPr>
              <a:tblGrid>
                <a:gridCol w="3771457"/>
                <a:gridCol w="3789383"/>
              </a:tblGrid>
              <a:tr h="486430">
                <a:tc>
                  <a:txBody>
                    <a:bodyPr/>
                    <a:lstStyle/>
                    <a:p>
                      <a:pPr algn="ctr">
                        <a:lnSpc>
                          <a:spcPct val="200000"/>
                        </a:lnSpc>
                        <a:spcAft>
                          <a:spcPts val="0"/>
                        </a:spcAft>
                      </a:pPr>
                      <a:r>
                        <a:rPr lang="es-ES" sz="2400" cap="all" baseline="0" dirty="0">
                          <a:effectLst/>
                          <a:latin typeface="Arial Black" panose="020B0A04020102020204" pitchFamily="34" charset="0"/>
                        </a:rPr>
                        <a:t>Conclusiones</a:t>
                      </a:r>
                      <a:endParaRPr lang="es-EC" sz="2400" cap="all" baseline="0" dirty="0">
                        <a:effectLst/>
                        <a:latin typeface="Arial Black" panose="020B0A04020102020204" pitchFamily="34" charset="0"/>
                        <a:ea typeface="Times New Roman"/>
                      </a:endParaRPr>
                    </a:p>
                  </a:txBody>
                  <a:tcPr marL="62345" marR="62345" marT="0" marB="0"/>
                </a:tc>
                <a:tc>
                  <a:txBody>
                    <a:bodyPr/>
                    <a:lstStyle/>
                    <a:p>
                      <a:pPr algn="ctr">
                        <a:lnSpc>
                          <a:spcPct val="200000"/>
                        </a:lnSpc>
                        <a:spcAft>
                          <a:spcPts val="0"/>
                        </a:spcAft>
                      </a:pPr>
                      <a:r>
                        <a:rPr lang="es-ES" sz="2400" cap="all" baseline="0" dirty="0">
                          <a:effectLst/>
                          <a:latin typeface="Arial Black" panose="020B0A04020102020204" pitchFamily="34" charset="0"/>
                        </a:rPr>
                        <a:t>Recomendaciones</a:t>
                      </a:r>
                      <a:endParaRPr lang="es-EC" sz="2400" cap="all" baseline="0" dirty="0">
                        <a:effectLst/>
                        <a:latin typeface="Arial Black" panose="020B0A04020102020204" pitchFamily="34" charset="0"/>
                        <a:ea typeface="Times New Roman"/>
                      </a:endParaRPr>
                    </a:p>
                  </a:txBody>
                  <a:tcPr marL="62345" marR="62345" marT="0" marB="0"/>
                </a:tc>
              </a:tr>
              <a:tr h="4864298">
                <a:tc>
                  <a:txBody>
                    <a:bodyPr/>
                    <a:lstStyle/>
                    <a:p>
                      <a:pPr algn="just">
                        <a:lnSpc>
                          <a:spcPct val="150000"/>
                        </a:lnSpc>
                        <a:spcAft>
                          <a:spcPts val="0"/>
                        </a:spcAft>
                      </a:pPr>
                      <a:r>
                        <a:rPr lang="es-ES" sz="1800" dirty="0">
                          <a:effectLst/>
                          <a:latin typeface="Arial Black" panose="020B0A04020102020204" pitchFamily="34" charset="0"/>
                        </a:rPr>
                        <a:t>A través de la investigación de mercados realizada, se logró determinar que existe demanda insatisfecha de semirremolques, así como también identificó las tendencias del mercado potencial en cuanto a las características de un semirremolque, así como el precio que estarán dispuesto a pagar por adquirirlo. </a:t>
                      </a:r>
                      <a:endParaRPr lang="es-EC" sz="1800" dirty="0">
                        <a:effectLst/>
                        <a:latin typeface="Arial Black" panose="020B0A04020102020204" pitchFamily="34" charset="0"/>
                        <a:ea typeface="Times New Roman"/>
                      </a:endParaRPr>
                    </a:p>
                  </a:txBody>
                  <a:tcPr marL="62345" marR="62345" marT="0" marB="0"/>
                </a:tc>
                <a:tc>
                  <a:txBody>
                    <a:bodyPr/>
                    <a:lstStyle/>
                    <a:p>
                      <a:pPr algn="just">
                        <a:lnSpc>
                          <a:spcPct val="150000"/>
                        </a:lnSpc>
                        <a:spcAft>
                          <a:spcPts val="0"/>
                        </a:spcAft>
                      </a:pPr>
                      <a:r>
                        <a:rPr lang="es-ES" sz="1800" dirty="0">
                          <a:effectLst/>
                          <a:latin typeface="Arial Black" panose="020B0A04020102020204" pitchFamily="34" charset="0"/>
                        </a:rPr>
                        <a:t>Prestar especial atención en el peso y la durabilidad del remolque ya que son las variables más importantes en la actualidad al momento de adquirir un semirremolque, además tomar en cuenta que el precio propuesto está por debajo del precio de la competencia lo que permitirá captar un mayor número de clientes</a:t>
                      </a:r>
                      <a:endParaRPr lang="es-EC" sz="1800" dirty="0">
                        <a:effectLst/>
                        <a:latin typeface="Arial Black" panose="020B0A04020102020204" pitchFamily="34" charset="0"/>
                        <a:ea typeface="Times New Roman"/>
                      </a:endParaRPr>
                    </a:p>
                  </a:txBody>
                  <a:tcPr marL="62345" marR="62345" marT="0" marB="0"/>
                </a:tc>
              </a:tr>
            </a:tbl>
          </a:graphicData>
        </a:graphic>
      </p:graphicFrame>
    </p:spTree>
    <p:extLst>
      <p:ext uri="{BB962C8B-B14F-4D97-AF65-F5344CB8AC3E}">
        <p14:creationId xmlns:p14="http://schemas.microsoft.com/office/powerpoint/2010/main" val="706645844"/>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8847522"/>
              </p:ext>
            </p:extLst>
          </p:nvPr>
        </p:nvGraphicFramePr>
        <p:xfrm>
          <a:off x="971600" y="516322"/>
          <a:ext cx="7560840" cy="5669280"/>
        </p:xfrm>
        <a:graphic>
          <a:graphicData uri="http://schemas.openxmlformats.org/drawingml/2006/table">
            <a:tbl>
              <a:tblPr firstRow="1" firstCol="1" bandRow="1">
                <a:tableStyleId>{5C22544A-7EE6-4342-B048-85BDC9FD1C3A}</a:tableStyleId>
              </a:tblPr>
              <a:tblGrid>
                <a:gridCol w="3771457"/>
                <a:gridCol w="3789383"/>
              </a:tblGrid>
              <a:tr h="486430">
                <a:tc>
                  <a:txBody>
                    <a:bodyPr/>
                    <a:lstStyle/>
                    <a:p>
                      <a:pPr algn="ctr">
                        <a:lnSpc>
                          <a:spcPct val="200000"/>
                        </a:lnSpc>
                        <a:spcAft>
                          <a:spcPts val="0"/>
                        </a:spcAft>
                      </a:pPr>
                      <a:r>
                        <a:rPr lang="es-ES" sz="2400" cap="all" baseline="0" dirty="0">
                          <a:effectLst/>
                          <a:latin typeface="Arial Black" panose="020B0A04020102020204" pitchFamily="34" charset="0"/>
                        </a:rPr>
                        <a:t>Conclusiones</a:t>
                      </a:r>
                      <a:endParaRPr lang="es-EC" sz="2400" cap="all" baseline="0" dirty="0">
                        <a:effectLst/>
                        <a:latin typeface="Arial Black" panose="020B0A04020102020204" pitchFamily="34" charset="0"/>
                        <a:ea typeface="Times New Roman"/>
                      </a:endParaRPr>
                    </a:p>
                  </a:txBody>
                  <a:tcPr marL="62345" marR="62345" marT="0" marB="0"/>
                </a:tc>
                <a:tc>
                  <a:txBody>
                    <a:bodyPr/>
                    <a:lstStyle/>
                    <a:p>
                      <a:pPr algn="ctr">
                        <a:lnSpc>
                          <a:spcPct val="200000"/>
                        </a:lnSpc>
                        <a:spcAft>
                          <a:spcPts val="0"/>
                        </a:spcAft>
                      </a:pPr>
                      <a:r>
                        <a:rPr lang="es-ES" sz="2400" cap="all" baseline="0" dirty="0">
                          <a:effectLst/>
                          <a:latin typeface="Arial Black" panose="020B0A04020102020204" pitchFamily="34" charset="0"/>
                        </a:rPr>
                        <a:t>Recomendaciones</a:t>
                      </a:r>
                      <a:endParaRPr lang="es-EC" sz="2400" cap="all" baseline="0" dirty="0">
                        <a:effectLst/>
                        <a:latin typeface="Arial Black" panose="020B0A04020102020204" pitchFamily="34" charset="0"/>
                        <a:ea typeface="Times New Roman"/>
                      </a:endParaRPr>
                    </a:p>
                  </a:txBody>
                  <a:tcPr marL="62345" marR="62345" marT="0" marB="0"/>
                </a:tc>
              </a:tr>
              <a:tr h="4864298">
                <a:tc>
                  <a:txBody>
                    <a:bodyPr/>
                    <a:lstStyle/>
                    <a:p>
                      <a:pPr algn="just">
                        <a:lnSpc>
                          <a:spcPct val="150000"/>
                        </a:lnSpc>
                        <a:spcAft>
                          <a:spcPts val="0"/>
                        </a:spcAft>
                      </a:pPr>
                      <a:r>
                        <a:rPr lang="es-ES" sz="1800" dirty="0">
                          <a:effectLst/>
                          <a:latin typeface="Arial Black" panose="020B0A04020102020204" pitchFamily="34" charset="0"/>
                          <a:ea typeface="Times New Roman"/>
                        </a:rPr>
                        <a:t>En el estudio técnico se </a:t>
                      </a:r>
                      <a:r>
                        <a:rPr lang="es-ES" sz="1800" dirty="0" smtClean="0">
                          <a:effectLst/>
                          <a:latin typeface="Arial Black" panose="020B0A04020102020204" pitchFamily="34" charset="0"/>
                          <a:ea typeface="Times New Roman"/>
                        </a:rPr>
                        <a:t>estableció</a:t>
                      </a:r>
                      <a:r>
                        <a:rPr lang="es-ES" sz="1800" baseline="0" dirty="0" smtClean="0">
                          <a:effectLst/>
                          <a:latin typeface="Arial Black" panose="020B0A04020102020204" pitchFamily="34" charset="0"/>
                          <a:ea typeface="Times New Roman"/>
                        </a:rPr>
                        <a:t> la</a:t>
                      </a:r>
                      <a:r>
                        <a:rPr lang="es-ES" sz="1800" dirty="0" smtClean="0">
                          <a:effectLst/>
                          <a:latin typeface="Arial Black" panose="020B0A04020102020204" pitchFamily="34" charset="0"/>
                          <a:ea typeface="Times New Roman"/>
                        </a:rPr>
                        <a:t> </a:t>
                      </a:r>
                      <a:r>
                        <a:rPr lang="es-ES" sz="1800" dirty="0">
                          <a:effectLst/>
                          <a:latin typeface="Arial Black" panose="020B0A04020102020204" pitchFamily="34" charset="0"/>
                          <a:ea typeface="Times New Roman"/>
                        </a:rPr>
                        <a:t>maquinarias y equipos necesarios para poner en marcha el proyecto. Se determinó además, que la localización actual de la empresa proporciona ventajas para comercializar el producto por la cercanía con los potenciales clientes</a:t>
                      </a:r>
                      <a:endParaRPr lang="es-EC" sz="1800" dirty="0">
                        <a:effectLst/>
                        <a:latin typeface="Arial Black" panose="020B0A04020102020204" pitchFamily="34" charset="0"/>
                        <a:ea typeface="Times New Roman"/>
                      </a:endParaRPr>
                    </a:p>
                    <a:p>
                      <a:pPr algn="just">
                        <a:lnSpc>
                          <a:spcPct val="150000"/>
                        </a:lnSpc>
                        <a:spcAft>
                          <a:spcPts val="0"/>
                        </a:spcAft>
                      </a:pPr>
                      <a:r>
                        <a:rPr lang="es-ES" sz="1800" dirty="0">
                          <a:effectLst/>
                          <a:latin typeface="Arial Black" panose="020B0A04020102020204" pitchFamily="34" charset="0"/>
                          <a:ea typeface="Times New Roman"/>
                        </a:rPr>
                        <a:t> </a:t>
                      </a:r>
                      <a:endParaRPr lang="es-EC" sz="1800" dirty="0">
                        <a:effectLst/>
                        <a:latin typeface="Arial Black" panose="020B0A04020102020204" pitchFamily="34" charset="0"/>
                        <a:ea typeface="Times New Roman"/>
                      </a:endParaRPr>
                    </a:p>
                  </a:txBody>
                  <a:tcPr marL="68580" marR="68580" marT="0" marB="0"/>
                </a:tc>
                <a:tc>
                  <a:txBody>
                    <a:bodyPr/>
                    <a:lstStyle/>
                    <a:p>
                      <a:pPr algn="just">
                        <a:lnSpc>
                          <a:spcPct val="150000"/>
                        </a:lnSpc>
                        <a:spcAft>
                          <a:spcPts val="0"/>
                        </a:spcAft>
                      </a:pPr>
                      <a:r>
                        <a:rPr lang="es-ES" sz="1800" dirty="0">
                          <a:effectLst/>
                          <a:latin typeface="Arial Black" panose="020B0A04020102020204" pitchFamily="34" charset="0"/>
                          <a:ea typeface="Times New Roman"/>
                        </a:rPr>
                        <a:t>Adquirir la maquinaria y equipos necesarios para la construcción de dos semirremolques, a excepción de la cortadora y dobladora,  ya que son máquinas muy costosas y más bien podemos utilizar el servicio que prestan empresas del sector.</a:t>
                      </a:r>
                      <a:endParaRPr lang="es-EC" sz="1800" dirty="0">
                        <a:effectLst/>
                        <a:latin typeface="Arial Black" panose="020B0A04020102020204"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1433410863"/>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9221027"/>
              </p:ext>
            </p:extLst>
          </p:nvPr>
        </p:nvGraphicFramePr>
        <p:xfrm>
          <a:off x="971600" y="516322"/>
          <a:ext cx="7560840" cy="6080760"/>
        </p:xfrm>
        <a:graphic>
          <a:graphicData uri="http://schemas.openxmlformats.org/drawingml/2006/table">
            <a:tbl>
              <a:tblPr firstRow="1" firstCol="1" bandRow="1">
                <a:tableStyleId>{5C22544A-7EE6-4342-B048-85BDC9FD1C3A}</a:tableStyleId>
              </a:tblPr>
              <a:tblGrid>
                <a:gridCol w="3771457"/>
                <a:gridCol w="3789383"/>
              </a:tblGrid>
              <a:tr h="486430">
                <a:tc>
                  <a:txBody>
                    <a:bodyPr/>
                    <a:lstStyle/>
                    <a:p>
                      <a:pPr algn="ctr">
                        <a:lnSpc>
                          <a:spcPct val="200000"/>
                        </a:lnSpc>
                        <a:spcAft>
                          <a:spcPts val="0"/>
                        </a:spcAft>
                      </a:pPr>
                      <a:r>
                        <a:rPr lang="es-ES" sz="2400" cap="all" baseline="0" dirty="0">
                          <a:effectLst/>
                          <a:latin typeface="Arial Black" panose="020B0A04020102020204" pitchFamily="34" charset="0"/>
                        </a:rPr>
                        <a:t>Conclusiones</a:t>
                      </a:r>
                      <a:endParaRPr lang="es-EC" sz="2400" cap="all" baseline="0" dirty="0">
                        <a:effectLst/>
                        <a:latin typeface="Arial Black" panose="020B0A04020102020204" pitchFamily="34" charset="0"/>
                        <a:ea typeface="Times New Roman"/>
                      </a:endParaRPr>
                    </a:p>
                  </a:txBody>
                  <a:tcPr marL="62345" marR="62345" marT="0" marB="0"/>
                </a:tc>
                <a:tc>
                  <a:txBody>
                    <a:bodyPr/>
                    <a:lstStyle/>
                    <a:p>
                      <a:pPr algn="ctr">
                        <a:lnSpc>
                          <a:spcPct val="200000"/>
                        </a:lnSpc>
                        <a:spcAft>
                          <a:spcPts val="0"/>
                        </a:spcAft>
                      </a:pPr>
                      <a:r>
                        <a:rPr lang="es-ES" sz="2400" cap="all" baseline="0" dirty="0">
                          <a:effectLst/>
                          <a:latin typeface="Arial Black" panose="020B0A04020102020204" pitchFamily="34" charset="0"/>
                        </a:rPr>
                        <a:t>Recomendaciones</a:t>
                      </a:r>
                      <a:endParaRPr lang="es-EC" sz="2400" cap="all" baseline="0" dirty="0">
                        <a:effectLst/>
                        <a:latin typeface="Arial Black" panose="020B0A04020102020204" pitchFamily="34" charset="0"/>
                        <a:ea typeface="Times New Roman"/>
                      </a:endParaRPr>
                    </a:p>
                  </a:txBody>
                  <a:tcPr marL="62345" marR="62345" marT="0" marB="0"/>
                </a:tc>
              </a:tr>
              <a:tr h="4864298">
                <a:tc>
                  <a:txBody>
                    <a:bodyPr/>
                    <a:lstStyle/>
                    <a:p>
                      <a:pPr algn="just">
                        <a:lnSpc>
                          <a:spcPct val="150000"/>
                        </a:lnSpc>
                        <a:spcAft>
                          <a:spcPts val="0"/>
                        </a:spcAft>
                      </a:pPr>
                      <a:r>
                        <a:rPr lang="es-ES" sz="1800" dirty="0">
                          <a:effectLst/>
                          <a:latin typeface="Arial Black" panose="020B0A04020102020204" pitchFamily="34" charset="0"/>
                          <a:ea typeface="Times New Roman"/>
                        </a:rPr>
                        <a:t>El estudio financiero determinó que es conveniente invertir en el proyecto, ya que presenta un VAN de 399.1222 y una TIR de 289%, lo que indica que el proyecto es viable. </a:t>
                      </a:r>
                      <a:endParaRPr lang="es-EC" sz="1800" dirty="0">
                        <a:effectLst/>
                        <a:latin typeface="Arial Black" panose="020B0A04020102020204" pitchFamily="34" charset="0"/>
                        <a:ea typeface="Times New Roman"/>
                      </a:endParaRPr>
                    </a:p>
                    <a:p>
                      <a:pPr algn="just">
                        <a:lnSpc>
                          <a:spcPct val="150000"/>
                        </a:lnSpc>
                        <a:spcAft>
                          <a:spcPts val="0"/>
                        </a:spcAft>
                      </a:pPr>
                      <a:r>
                        <a:rPr lang="es-ES" sz="1800" dirty="0">
                          <a:effectLst/>
                          <a:latin typeface="Arial Black" panose="020B0A04020102020204" pitchFamily="34" charset="0"/>
                          <a:ea typeface="Times New Roman"/>
                        </a:rPr>
                        <a:t> </a:t>
                      </a:r>
                      <a:endParaRPr lang="es-EC" sz="1800" dirty="0">
                        <a:effectLst/>
                        <a:latin typeface="Arial Black" panose="020B0A04020102020204" pitchFamily="34" charset="0"/>
                        <a:ea typeface="Times New Roman"/>
                      </a:endParaRPr>
                    </a:p>
                  </a:txBody>
                  <a:tcPr marL="68580" marR="68580" marT="0" marB="0"/>
                </a:tc>
                <a:tc>
                  <a:txBody>
                    <a:bodyPr/>
                    <a:lstStyle/>
                    <a:p>
                      <a:pPr algn="just">
                        <a:lnSpc>
                          <a:spcPct val="150000"/>
                        </a:lnSpc>
                        <a:spcAft>
                          <a:spcPts val="0"/>
                        </a:spcAft>
                      </a:pPr>
                      <a:r>
                        <a:rPr lang="es-ES" sz="1800" dirty="0">
                          <a:effectLst/>
                          <a:latin typeface="Arial Black" panose="020B0A04020102020204" pitchFamily="34" charset="0"/>
                          <a:ea typeface="Times New Roman"/>
                        </a:rPr>
                        <a:t>Iniciar con la ejecución del proyecto de construcción de semirremolques. Cabe mencionar además que sería más conveniente utilizar un crédito bancario del 50% para la ejecución del proyecto debido a que la tasa de interés es menor a la tasa mínima de rendimiento esperada por el inversionista. </a:t>
                      </a:r>
                      <a:endParaRPr lang="es-EC" sz="1800" dirty="0">
                        <a:effectLst/>
                        <a:latin typeface="Arial Black" panose="020B0A04020102020204" pitchFamily="34" charset="0"/>
                        <a:ea typeface="Times New Roman"/>
                      </a:endParaRPr>
                    </a:p>
                    <a:p>
                      <a:pPr algn="just">
                        <a:lnSpc>
                          <a:spcPct val="150000"/>
                        </a:lnSpc>
                        <a:spcAft>
                          <a:spcPts val="0"/>
                        </a:spcAft>
                      </a:pPr>
                      <a:r>
                        <a:rPr lang="es-ES" sz="1800" dirty="0">
                          <a:effectLst/>
                          <a:latin typeface="Arial Black" panose="020B0A04020102020204" pitchFamily="34" charset="0"/>
                          <a:ea typeface="Times New Roman"/>
                        </a:rPr>
                        <a:t> </a:t>
                      </a:r>
                      <a:endParaRPr lang="es-EC" sz="1800" dirty="0">
                        <a:effectLst/>
                        <a:latin typeface="Arial Black" panose="020B0A04020102020204"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548864104"/>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765625"/>
            <a:ext cx="8136904" cy="4612609"/>
          </a:xfrm>
          <a:prstGeom prst="rect">
            <a:avLst/>
          </a:prstGeom>
        </p:spPr>
        <p:txBody>
          <a:bodyPr wrap="square">
            <a:spAutoFit/>
          </a:bodyPr>
          <a:lstStyle/>
          <a:p>
            <a:pPr lvl="0" algn="ctr">
              <a:lnSpc>
                <a:spcPct val="200000"/>
              </a:lnSpc>
              <a:spcBef>
                <a:spcPct val="20000"/>
              </a:spcBef>
              <a:buSzPct val="60000"/>
            </a:pPr>
            <a:r>
              <a:rPr lang="es-EC" sz="4800" dirty="0" smtClean="0">
                <a:solidFill>
                  <a:prstClr val="white"/>
                </a:solidFill>
                <a:latin typeface="Arial Black" pitchFamily="34" charset="0"/>
                <a:ea typeface="Times New Roman"/>
              </a:rPr>
              <a:t>MUCHAS GRACIAS </a:t>
            </a:r>
          </a:p>
          <a:p>
            <a:pPr lvl="0" algn="ctr">
              <a:lnSpc>
                <a:spcPct val="200000"/>
              </a:lnSpc>
              <a:spcBef>
                <a:spcPct val="20000"/>
              </a:spcBef>
              <a:buSzPct val="60000"/>
            </a:pPr>
            <a:r>
              <a:rPr lang="es-EC" sz="4800" dirty="0" smtClean="0">
                <a:solidFill>
                  <a:prstClr val="white"/>
                </a:solidFill>
                <a:latin typeface="Arial Black" pitchFamily="34" charset="0"/>
                <a:ea typeface="Times New Roman"/>
              </a:rPr>
              <a:t>POR SU</a:t>
            </a:r>
          </a:p>
          <a:p>
            <a:pPr lvl="0" algn="ctr">
              <a:lnSpc>
                <a:spcPct val="200000"/>
              </a:lnSpc>
              <a:spcBef>
                <a:spcPct val="20000"/>
              </a:spcBef>
              <a:buSzPct val="60000"/>
            </a:pPr>
            <a:r>
              <a:rPr lang="es-EC" sz="4800" dirty="0" smtClean="0">
                <a:solidFill>
                  <a:prstClr val="white"/>
                </a:solidFill>
                <a:latin typeface="Arial Black" pitchFamily="34" charset="0"/>
                <a:ea typeface="Times New Roman"/>
              </a:rPr>
              <a:t>ATENCION</a:t>
            </a:r>
            <a:endParaRPr lang="es-EC" sz="4800" dirty="0">
              <a:solidFill>
                <a:prstClr val="white"/>
              </a:solidFill>
              <a:latin typeface="Arial Black" pitchFamily="34" charset="0"/>
              <a:ea typeface="Times New Roman"/>
            </a:endParaRPr>
          </a:p>
        </p:txBody>
      </p:sp>
    </p:spTree>
    <p:extLst>
      <p:ext uri="{BB962C8B-B14F-4D97-AF65-F5344CB8AC3E}">
        <p14:creationId xmlns:p14="http://schemas.microsoft.com/office/powerpoint/2010/main" val="371957858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22041"/>
            <a:ext cx="6906043" cy="368322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403648" y="692696"/>
            <a:ext cx="6552728" cy="646331"/>
          </a:xfrm>
          <a:prstGeom prst="rect">
            <a:avLst/>
          </a:prstGeom>
          <a:noFill/>
        </p:spPr>
        <p:txBody>
          <a:bodyPr wrap="square" rtlCol="0">
            <a:spAutoFit/>
          </a:bodyPr>
          <a:lstStyle/>
          <a:p>
            <a:pPr algn="ctr"/>
            <a:r>
              <a:rPr lang="es-EC" sz="3600" dirty="0" smtClean="0">
                <a:latin typeface="Arial Black" panose="020B0A04020102020204" pitchFamily="34" charset="0"/>
              </a:rPr>
              <a:t>LOCALIZACION</a:t>
            </a:r>
            <a:endParaRPr lang="es-EC" sz="3600" dirty="0">
              <a:latin typeface="Arial Black" panose="020B0A04020102020204" pitchFamily="34" charset="0"/>
            </a:endParaRPr>
          </a:p>
        </p:txBody>
      </p:sp>
    </p:spTree>
    <p:extLst>
      <p:ext uri="{BB962C8B-B14F-4D97-AF65-F5344CB8AC3E}">
        <p14:creationId xmlns:p14="http://schemas.microsoft.com/office/powerpoint/2010/main" val="12886373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478413"/>
            <a:ext cx="6552728" cy="646331"/>
          </a:xfrm>
          <a:prstGeom prst="rect">
            <a:avLst/>
          </a:prstGeom>
          <a:noFill/>
        </p:spPr>
        <p:txBody>
          <a:bodyPr wrap="square" rtlCol="0">
            <a:spAutoFit/>
          </a:bodyPr>
          <a:lstStyle/>
          <a:p>
            <a:pPr algn="ctr"/>
            <a:r>
              <a:rPr lang="es-EC" sz="3600" dirty="0" smtClean="0">
                <a:latin typeface="Arial Black" panose="020B0A04020102020204" pitchFamily="34" charset="0"/>
              </a:rPr>
              <a:t>INFRAESTRUCTURA</a:t>
            </a:r>
            <a:endParaRPr lang="es-EC" sz="3600" dirty="0">
              <a:latin typeface="Arial Black" panose="020B0A04020102020204" pitchFamily="34" charset="0"/>
            </a:endParaRPr>
          </a:p>
        </p:txBody>
      </p:sp>
      <p:pic>
        <p:nvPicPr>
          <p:cNvPr id="17410" name="Picture 2" descr="C:\Users\MARCELO CUEVA\Pictures\TRANSALAMBREK\FOTOS SAMSUNG 16-10-12 2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944" y="1772816"/>
            <a:ext cx="5796136" cy="43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1979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478413"/>
            <a:ext cx="6552728" cy="646331"/>
          </a:xfrm>
          <a:prstGeom prst="rect">
            <a:avLst/>
          </a:prstGeom>
          <a:noFill/>
        </p:spPr>
        <p:txBody>
          <a:bodyPr wrap="square" rtlCol="0">
            <a:spAutoFit/>
          </a:bodyPr>
          <a:lstStyle/>
          <a:p>
            <a:pPr algn="ctr"/>
            <a:r>
              <a:rPr lang="es-EC" sz="3600" dirty="0" smtClean="0">
                <a:latin typeface="Arial Black" panose="020B0A04020102020204" pitchFamily="34" charset="0"/>
              </a:rPr>
              <a:t>INFRAESTRUCTURA</a:t>
            </a:r>
            <a:endParaRPr lang="es-EC" sz="3600" dirty="0">
              <a:latin typeface="Arial Black" panose="020B0A040201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9138"/>
            <a:ext cx="6929348" cy="38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1129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1124744"/>
            <a:ext cx="6552728" cy="5201424"/>
          </a:xfrm>
          <a:prstGeom prst="rect">
            <a:avLst/>
          </a:prstGeom>
          <a:noFill/>
        </p:spPr>
        <p:txBody>
          <a:bodyPr wrap="square" rtlCol="0">
            <a:spAutoFit/>
          </a:bodyPr>
          <a:lstStyle/>
          <a:p>
            <a:pPr algn="ctr"/>
            <a:r>
              <a:rPr lang="es-EC" sz="3600" dirty="0" smtClean="0">
                <a:latin typeface="Arial Black" panose="020B0A04020102020204" pitchFamily="34" charset="0"/>
              </a:rPr>
              <a:t>ESPECIFICACIONES</a:t>
            </a:r>
          </a:p>
          <a:p>
            <a:pPr algn="ctr"/>
            <a:endParaRPr lang="es-EC" sz="2800" dirty="0">
              <a:latin typeface="Arial Black" panose="020B0A04020102020204" pitchFamily="34" charset="0"/>
            </a:endParaRPr>
          </a:p>
          <a:p>
            <a:pPr algn="ctr"/>
            <a:endParaRPr lang="es-EC" sz="2800" dirty="0" smtClean="0">
              <a:latin typeface="Arial Black" panose="020B0A04020102020204" pitchFamily="34" charset="0"/>
            </a:endParaRPr>
          </a:p>
          <a:p>
            <a:pPr algn="ctr"/>
            <a:endParaRPr lang="es-EC" sz="2800" dirty="0">
              <a:latin typeface="Arial Black" panose="020B0A04020102020204" pitchFamily="34" charset="0"/>
            </a:endParaRPr>
          </a:p>
          <a:p>
            <a:pPr algn="ctr"/>
            <a:endParaRPr lang="es-EC" sz="2800" dirty="0" smtClean="0">
              <a:latin typeface="Arial Black" panose="020B0A04020102020204" pitchFamily="34" charset="0"/>
            </a:endParaRPr>
          </a:p>
          <a:p>
            <a:pPr algn="ctr"/>
            <a:endParaRPr lang="es-EC" sz="2800" dirty="0">
              <a:latin typeface="Arial Black" panose="020B0A04020102020204" pitchFamily="34" charset="0"/>
            </a:endParaRPr>
          </a:p>
          <a:p>
            <a:pPr algn="ctr"/>
            <a:endParaRPr lang="es-EC" sz="2800" dirty="0" smtClean="0">
              <a:latin typeface="Arial Black" panose="020B0A04020102020204" pitchFamily="34" charset="0"/>
            </a:endParaRPr>
          </a:p>
          <a:p>
            <a:pPr algn="ctr"/>
            <a:endParaRPr lang="es-EC" sz="2800" dirty="0">
              <a:latin typeface="Arial Black" panose="020B0A04020102020204" pitchFamily="34" charset="0"/>
            </a:endParaRPr>
          </a:p>
          <a:p>
            <a:pPr marL="342900" indent="-342900">
              <a:buFont typeface="Wingdings" panose="05000000000000000000" pitchFamily="2" charset="2"/>
              <a:buChar char="v"/>
            </a:pPr>
            <a:r>
              <a:rPr lang="es-EC" sz="2000" dirty="0" smtClean="0">
                <a:latin typeface="Arial Black" panose="020B0A04020102020204" pitchFamily="34" charset="0"/>
              </a:rPr>
              <a:t>Dimensiones</a:t>
            </a:r>
          </a:p>
          <a:p>
            <a:pPr marL="342900" indent="-342900">
              <a:buFont typeface="Wingdings" panose="05000000000000000000" pitchFamily="2" charset="2"/>
              <a:buChar char="v"/>
            </a:pPr>
            <a:r>
              <a:rPr lang="es-EC" sz="2000" dirty="0" smtClean="0">
                <a:latin typeface="Arial Black" panose="020B0A04020102020204" pitchFamily="34" charset="0"/>
              </a:rPr>
              <a:t>Capacidad de carga</a:t>
            </a:r>
          </a:p>
          <a:p>
            <a:pPr marL="342900" indent="-342900">
              <a:buFont typeface="Wingdings" panose="05000000000000000000" pitchFamily="2" charset="2"/>
              <a:buChar char="v"/>
            </a:pPr>
            <a:r>
              <a:rPr lang="es-EC" sz="2000" dirty="0" smtClean="0">
                <a:latin typeface="Arial Black" panose="020B0A04020102020204" pitchFamily="34" charset="0"/>
              </a:rPr>
              <a:t>Tipo de suspensión</a:t>
            </a:r>
          </a:p>
          <a:p>
            <a:pPr marL="342900" indent="-342900">
              <a:buFont typeface="Wingdings" panose="05000000000000000000" pitchFamily="2" charset="2"/>
              <a:buChar char="v"/>
            </a:pPr>
            <a:r>
              <a:rPr lang="es-EC" sz="2000" dirty="0" smtClean="0">
                <a:latin typeface="Arial Black" panose="020B0A04020102020204" pitchFamily="34" charset="0"/>
              </a:rPr>
              <a:t>Sistema de frenado </a:t>
            </a:r>
          </a:p>
          <a:p>
            <a:pPr marL="342900" indent="-342900">
              <a:buFont typeface="Wingdings" panose="05000000000000000000" pitchFamily="2" charset="2"/>
              <a:buChar char="v"/>
            </a:pPr>
            <a:r>
              <a:rPr lang="es-EC" sz="2000" dirty="0" smtClean="0">
                <a:latin typeface="Arial Black" panose="020B0A04020102020204" pitchFamily="34" charset="0"/>
              </a:rPr>
              <a:t>Sistema eléctrico </a:t>
            </a:r>
            <a:endParaRPr lang="es-EC" sz="2000" dirty="0">
              <a:latin typeface="Arial Black" panose="020B0A040201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448218" cy="22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5059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9552" y="765625"/>
            <a:ext cx="8136904" cy="5693866"/>
          </a:xfrm>
          <a:prstGeom prst="rect">
            <a:avLst/>
          </a:prstGeom>
        </p:spPr>
        <p:txBody>
          <a:bodyPr wrap="square">
            <a:spAutoFit/>
          </a:bodyPr>
          <a:lstStyle/>
          <a:p>
            <a:pPr lvl="0" algn="ctr">
              <a:lnSpc>
                <a:spcPct val="200000"/>
              </a:lnSpc>
              <a:spcBef>
                <a:spcPct val="20000"/>
              </a:spcBef>
              <a:buSzPct val="60000"/>
            </a:pPr>
            <a:r>
              <a:rPr lang="es-EC" sz="3200" cap="all" dirty="0" smtClean="0">
                <a:solidFill>
                  <a:prstClr val="white"/>
                </a:solidFill>
                <a:latin typeface="Arial Black" pitchFamily="34" charset="0"/>
                <a:ea typeface="Times New Roman"/>
              </a:rPr>
              <a:t>El </a:t>
            </a:r>
            <a:r>
              <a:rPr lang="es-EC" sz="3200" cap="all" dirty="0">
                <a:solidFill>
                  <a:prstClr val="white"/>
                </a:solidFill>
                <a:latin typeface="Arial Black" pitchFamily="34" charset="0"/>
                <a:ea typeface="Times New Roman"/>
              </a:rPr>
              <a:t>tamaño del </a:t>
            </a:r>
            <a:r>
              <a:rPr lang="es-EC" sz="3200" cap="all" dirty="0" smtClean="0">
                <a:solidFill>
                  <a:prstClr val="white"/>
                </a:solidFill>
                <a:latin typeface="Arial Black" pitchFamily="34" charset="0"/>
                <a:ea typeface="Times New Roman"/>
              </a:rPr>
              <a:t>proyecto</a:t>
            </a:r>
            <a:endParaRPr lang="es-EC" sz="2800" cap="all" dirty="0">
              <a:solidFill>
                <a:prstClr val="white"/>
              </a:solidFill>
              <a:latin typeface="Arial Black" pitchFamily="34" charset="0"/>
              <a:ea typeface="Times New Roman"/>
            </a:endParaRPr>
          </a:p>
          <a:p>
            <a:pPr lvl="0" algn="just">
              <a:lnSpc>
                <a:spcPct val="200000"/>
              </a:lnSpc>
              <a:spcBef>
                <a:spcPct val="20000"/>
              </a:spcBef>
              <a:buSzPct val="60000"/>
            </a:pPr>
            <a:r>
              <a:rPr lang="es-EC" sz="2000" dirty="0">
                <a:solidFill>
                  <a:prstClr val="white"/>
                </a:solidFill>
                <a:latin typeface="Arial Black" pitchFamily="34" charset="0"/>
                <a:ea typeface="Times New Roman"/>
              </a:rPr>
              <a:t>Dentro de un proyecto interactúan una gran cantidad de variables que determinan el tamaño, dentro de las cuales podemos mencionar:</a:t>
            </a:r>
          </a:p>
          <a:p>
            <a:pPr marL="1257300" lvl="2" indent="-342900" algn="just">
              <a:lnSpc>
                <a:spcPct val="20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La </a:t>
            </a:r>
            <a:r>
              <a:rPr lang="es-EC" sz="2000" dirty="0">
                <a:solidFill>
                  <a:prstClr val="white"/>
                </a:solidFill>
                <a:latin typeface="Arial Black" pitchFamily="34" charset="0"/>
                <a:ea typeface="Times New Roman"/>
              </a:rPr>
              <a:t>demanda</a:t>
            </a:r>
          </a:p>
          <a:p>
            <a:pPr marL="1257300" lvl="2" indent="-342900" algn="just">
              <a:lnSpc>
                <a:spcPct val="20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La </a:t>
            </a:r>
            <a:r>
              <a:rPr lang="es-EC" sz="2000" dirty="0">
                <a:solidFill>
                  <a:prstClr val="white"/>
                </a:solidFill>
                <a:latin typeface="Arial Black" pitchFamily="34" charset="0"/>
                <a:ea typeface="Times New Roman"/>
              </a:rPr>
              <a:t>disponibilidad de materiales y equipos.</a:t>
            </a:r>
          </a:p>
          <a:p>
            <a:pPr marL="1257300" lvl="2" indent="-342900" algn="just">
              <a:lnSpc>
                <a:spcPct val="20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La </a:t>
            </a:r>
            <a:r>
              <a:rPr lang="es-EC" sz="2000" dirty="0">
                <a:solidFill>
                  <a:prstClr val="white"/>
                </a:solidFill>
                <a:latin typeface="Arial Black" pitchFamily="34" charset="0"/>
                <a:ea typeface="Times New Roman"/>
              </a:rPr>
              <a:t>disponibilidad de mano de obra. </a:t>
            </a:r>
          </a:p>
          <a:p>
            <a:pPr marL="1257300" lvl="2" indent="-342900" algn="just">
              <a:lnSpc>
                <a:spcPct val="200000"/>
              </a:lnSpc>
              <a:spcBef>
                <a:spcPct val="20000"/>
              </a:spcBef>
              <a:buSzPct val="60000"/>
              <a:buFont typeface="Wingdings" panose="05000000000000000000" pitchFamily="2" charset="2"/>
              <a:buChar char="v"/>
            </a:pPr>
            <a:r>
              <a:rPr lang="es-EC" sz="2000" dirty="0" smtClean="0">
                <a:solidFill>
                  <a:prstClr val="white"/>
                </a:solidFill>
                <a:latin typeface="Arial Black" pitchFamily="34" charset="0"/>
                <a:ea typeface="Times New Roman"/>
              </a:rPr>
              <a:t>La </a:t>
            </a:r>
            <a:r>
              <a:rPr lang="es-EC" sz="2000" dirty="0">
                <a:solidFill>
                  <a:prstClr val="white"/>
                </a:solidFill>
                <a:latin typeface="Arial Black" pitchFamily="34" charset="0"/>
                <a:ea typeface="Times New Roman"/>
              </a:rPr>
              <a:t>disponibilidad de recursos </a:t>
            </a:r>
            <a:r>
              <a:rPr lang="es-EC" sz="2000" dirty="0" smtClean="0">
                <a:solidFill>
                  <a:prstClr val="white"/>
                </a:solidFill>
                <a:latin typeface="Arial Black" pitchFamily="34" charset="0"/>
                <a:ea typeface="Times New Roman"/>
              </a:rPr>
              <a:t>financieros</a:t>
            </a:r>
            <a:endParaRPr lang="es-EC" sz="2000" dirty="0">
              <a:solidFill>
                <a:prstClr val="white"/>
              </a:solidFill>
              <a:latin typeface="Arial Black" pitchFamily="34" charset="0"/>
              <a:ea typeface="Times New Roman"/>
            </a:endParaRPr>
          </a:p>
        </p:txBody>
      </p:sp>
    </p:spTree>
    <p:extLst>
      <p:ext uri="{BB962C8B-B14F-4D97-AF65-F5344CB8AC3E}">
        <p14:creationId xmlns:p14="http://schemas.microsoft.com/office/powerpoint/2010/main" val="71717884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16937" y="548680"/>
            <a:ext cx="8136904" cy="5816977"/>
          </a:xfrm>
          <a:prstGeom prst="rect">
            <a:avLst/>
          </a:prstGeom>
        </p:spPr>
        <p:txBody>
          <a:bodyPr wrap="square">
            <a:spAutoFit/>
          </a:bodyPr>
          <a:lstStyle/>
          <a:p>
            <a:pPr lvl="0" algn="ctr">
              <a:lnSpc>
                <a:spcPct val="200000"/>
              </a:lnSpc>
              <a:spcBef>
                <a:spcPct val="20000"/>
              </a:spcBef>
              <a:buSzPct val="60000"/>
            </a:pPr>
            <a:r>
              <a:rPr lang="es-EC" sz="2800" cap="all" dirty="0" smtClean="0">
                <a:solidFill>
                  <a:prstClr val="white"/>
                </a:solidFill>
                <a:latin typeface="Arial Black" pitchFamily="34" charset="0"/>
                <a:ea typeface="Times New Roman"/>
              </a:rPr>
              <a:t>LA DEMANDA.</a:t>
            </a:r>
            <a:endParaRPr lang="es-EC" sz="2800" cap="all" dirty="0">
              <a:solidFill>
                <a:prstClr val="white"/>
              </a:solidFill>
              <a:latin typeface="Arial Black" pitchFamily="34" charset="0"/>
              <a:ea typeface="Times New Roman"/>
            </a:endParaRPr>
          </a:p>
          <a:p>
            <a:pPr lvl="0" algn="just">
              <a:lnSpc>
                <a:spcPct val="150000"/>
              </a:lnSpc>
              <a:spcBef>
                <a:spcPct val="20000"/>
              </a:spcBef>
              <a:buSzPct val="60000"/>
            </a:pPr>
            <a:r>
              <a:rPr lang="es-EC" sz="2000" dirty="0" smtClean="0">
                <a:solidFill>
                  <a:prstClr val="white"/>
                </a:solidFill>
                <a:latin typeface="Arial Black" pitchFamily="34" charset="0"/>
                <a:ea typeface="Times New Roman"/>
              </a:rPr>
              <a:t>De </a:t>
            </a:r>
            <a:r>
              <a:rPr lang="es-EC" sz="2000" dirty="0">
                <a:solidFill>
                  <a:prstClr val="white"/>
                </a:solidFill>
                <a:latin typeface="Arial Black" pitchFamily="34" charset="0"/>
                <a:ea typeface="Times New Roman"/>
              </a:rPr>
              <a:t>acuerdo a la Investigación de Mercado, y una vez realizado el cruce de variables entre </a:t>
            </a:r>
            <a:r>
              <a:rPr lang="es-EC" sz="2000" dirty="0" smtClean="0">
                <a:solidFill>
                  <a:prstClr val="white"/>
                </a:solidFill>
                <a:latin typeface="Arial Black" pitchFamily="34" charset="0"/>
                <a:ea typeface="Times New Roman"/>
              </a:rPr>
              <a:t>las: </a:t>
            </a:r>
          </a:p>
          <a:p>
            <a:pPr lvl="0" algn="just">
              <a:lnSpc>
                <a:spcPct val="150000"/>
              </a:lnSpc>
              <a:spcBef>
                <a:spcPct val="20000"/>
              </a:spcBef>
              <a:buSzPct val="60000"/>
            </a:pPr>
            <a:r>
              <a:rPr lang="es-EC" sz="2000" dirty="0" smtClean="0">
                <a:solidFill>
                  <a:prstClr val="white"/>
                </a:solidFill>
                <a:latin typeface="Arial Black" pitchFamily="34" charset="0"/>
                <a:ea typeface="Times New Roman"/>
              </a:rPr>
              <a:t>Pregunta </a:t>
            </a:r>
            <a:r>
              <a:rPr lang="es-EC" sz="2000" dirty="0">
                <a:solidFill>
                  <a:prstClr val="white"/>
                </a:solidFill>
                <a:latin typeface="Arial Black" pitchFamily="34" charset="0"/>
                <a:ea typeface="Times New Roman"/>
              </a:rPr>
              <a:t>4. Compraría un remolque de 8 toneladas</a:t>
            </a:r>
            <a:r>
              <a:rPr lang="es-EC" sz="2000" dirty="0" smtClean="0">
                <a:solidFill>
                  <a:prstClr val="white"/>
                </a:solidFill>
                <a:latin typeface="Arial Black" pitchFamily="34" charset="0"/>
                <a:ea typeface="Times New Roman"/>
              </a:rPr>
              <a:t>?</a:t>
            </a:r>
          </a:p>
          <a:p>
            <a:pPr lvl="0" algn="just">
              <a:lnSpc>
                <a:spcPct val="150000"/>
              </a:lnSpc>
              <a:spcBef>
                <a:spcPct val="20000"/>
              </a:spcBef>
              <a:buSzPct val="60000"/>
            </a:pPr>
            <a:r>
              <a:rPr lang="es-EC" sz="2000" dirty="0" smtClean="0">
                <a:solidFill>
                  <a:prstClr val="white"/>
                </a:solidFill>
                <a:latin typeface="Arial Black" pitchFamily="34" charset="0"/>
                <a:ea typeface="Times New Roman"/>
              </a:rPr>
              <a:t>Pregunta </a:t>
            </a:r>
            <a:r>
              <a:rPr lang="es-EC" sz="2000" dirty="0">
                <a:solidFill>
                  <a:prstClr val="white"/>
                </a:solidFill>
                <a:latin typeface="Arial Black" pitchFamily="34" charset="0"/>
                <a:ea typeface="Times New Roman"/>
              </a:rPr>
              <a:t>5. Cuanto pagaría por un remolque? </a:t>
            </a:r>
            <a:endParaRPr lang="es-EC" sz="2000" dirty="0" smtClean="0">
              <a:solidFill>
                <a:prstClr val="white"/>
              </a:solidFill>
              <a:latin typeface="Arial Black" pitchFamily="34" charset="0"/>
              <a:ea typeface="Times New Roman"/>
            </a:endParaRPr>
          </a:p>
          <a:p>
            <a:pPr lvl="0" algn="just">
              <a:lnSpc>
                <a:spcPct val="150000"/>
              </a:lnSpc>
              <a:spcBef>
                <a:spcPct val="20000"/>
              </a:spcBef>
              <a:buSzPct val="60000"/>
            </a:pPr>
            <a:r>
              <a:rPr lang="es-EC" sz="2000" dirty="0">
                <a:solidFill>
                  <a:prstClr val="white"/>
                </a:solidFill>
                <a:latin typeface="Arial Black" pitchFamily="34" charset="0"/>
                <a:ea typeface="Times New Roman"/>
              </a:rPr>
              <a:t>S</a:t>
            </a:r>
            <a:r>
              <a:rPr lang="es-EC" sz="2000" dirty="0" smtClean="0">
                <a:solidFill>
                  <a:prstClr val="white"/>
                </a:solidFill>
                <a:latin typeface="Arial Black" pitchFamily="34" charset="0"/>
                <a:ea typeface="Times New Roman"/>
              </a:rPr>
              <a:t>e obtiene </a:t>
            </a:r>
            <a:r>
              <a:rPr lang="es-EC" sz="2000" dirty="0">
                <a:solidFill>
                  <a:prstClr val="white"/>
                </a:solidFill>
                <a:latin typeface="Arial Black" pitchFamily="34" charset="0"/>
                <a:ea typeface="Times New Roman"/>
              </a:rPr>
              <a:t>que 111 de los encuestados estarían dispuestos a pagar de 28000 a 30.999 y 22 personas de 31000 a 33000, con lo que podemos decir que  133 personas estarían dispuestas a adquirir un semirremolque y a pagar su precio el cual sería de 31.000 dólares. </a:t>
            </a:r>
          </a:p>
        </p:txBody>
      </p:sp>
    </p:spTree>
    <p:extLst>
      <p:ext uri="{BB962C8B-B14F-4D97-AF65-F5344CB8AC3E}">
        <p14:creationId xmlns:p14="http://schemas.microsoft.com/office/powerpoint/2010/main" val="2430274442"/>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12784</TotalTime>
  <Words>1144</Words>
  <Application>Microsoft Office PowerPoint</Application>
  <PresentationFormat>Presentación en pantalla (4:3)</PresentationFormat>
  <Paragraphs>169</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Elemental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MARCELO CUEVA</dc:creator>
  <cp:lastModifiedBy>MARCELO CUEVA</cp:lastModifiedBy>
  <cp:revision>99</cp:revision>
  <dcterms:created xsi:type="dcterms:W3CDTF">2012-10-02T01:14:59Z</dcterms:created>
  <dcterms:modified xsi:type="dcterms:W3CDTF">2014-06-26T21:17:37Z</dcterms:modified>
</cp:coreProperties>
</file>