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8"/>
  </p:notesMasterIdLst>
  <p:sldIdLst>
    <p:sldId id="382" r:id="rId2"/>
    <p:sldId id="283" r:id="rId3"/>
    <p:sldId id="381" r:id="rId4"/>
    <p:sldId id="375" r:id="rId5"/>
    <p:sldId id="284" r:id="rId6"/>
    <p:sldId id="285" r:id="rId7"/>
    <p:sldId id="286" r:id="rId8"/>
    <p:sldId id="287" r:id="rId9"/>
    <p:sldId id="368" r:id="rId10"/>
    <p:sldId id="293" r:id="rId11"/>
    <p:sldId id="389" r:id="rId12"/>
    <p:sldId id="377" r:id="rId13"/>
    <p:sldId id="300" r:id="rId14"/>
    <p:sldId id="302" r:id="rId15"/>
    <p:sldId id="306" r:id="rId16"/>
    <p:sldId id="305" r:id="rId17"/>
    <p:sldId id="378" r:id="rId18"/>
    <p:sldId id="309" r:id="rId19"/>
    <p:sldId id="370" r:id="rId20"/>
    <p:sldId id="312" r:id="rId21"/>
    <p:sldId id="313" r:id="rId22"/>
    <p:sldId id="315" r:id="rId23"/>
    <p:sldId id="321" r:id="rId24"/>
    <p:sldId id="325" r:id="rId25"/>
    <p:sldId id="391" r:id="rId26"/>
    <p:sldId id="373" r:id="rId27"/>
    <p:sldId id="331" r:id="rId28"/>
    <p:sldId id="332" r:id="rId29"/>
    <p:sldId id="372" r:id="rId30"/>
    <p:sldId id="334" r:id="rId31"/>
    <p:sldId id="374" r:id="rId32"/>
    <p:sldId id="337" r:id="rId33"/>
    <p:sldId id="339" r:id="rId34"/>
    <p:sldId id="341" r:id="rId35"/>
    <p:sldId id="345" r:id="rId36"/>
    <p:sldId id="379" r:id="rId37"/>
    <p:sldId id="346" r:id="rId38"/>
    <p:sldId id="347" r:id="rId39"/>
    <p:sldId id="380" r:id="rId40"/>
    <p:sldId id="349" r:id="rId41"/>
    <p:sldId id="386" r:id="rId42"/>
    <p:sldId id="383" r:id="rId43"/>
    <p:sldId id="387" r:id="rId44"/>
    <p:sldId id="384" r:id="rId45"/>
    <p:sldId id="392" r:id="rId46"/>
    <p:sldId id="276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336600"/>
    <a:srgbClr val="FFFFCC"/>
    <a:srgbClr val="AAC6B5"/>
    <a:srgbClr val="9EB78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660"/>
  </p:normalViewPr>
  <p:slideViewPr>
    <p:cSldViewPr>
      <p:cViewPr>
        <p:scale>
          <a:sx n="76" d="100"/>
          <a:sy n="76" d="100"/>
        </p:scale>
        <p:origin x="-13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cowi\Desktop\CLAUDIA\TESIS%20CLAUDIA%202014\estadisticas%20tesis%20claudia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 dirty="0"/>
              <a:t>¿En su hogar posee equipos electrónicos  y tecnológicos para apoyo en sus tareas cotidianas?</a:t>
            </a:r>
            <a:endParaRPr lang="es-EC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Hoja16!$B$3</c:f>
              <c:strCache>
                <c:ptCount val="1"/>
                <c:pt idx="0">
                  <c:v>Pregunta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Hoja16!$C$2:$D$2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Hoja16!$C$3:$D$3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05952"/>
        <c:axId val="41174144"/>
      </c:barChart>
      <c:catAx>
        <c:axId val="3700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174144"/>
        <c:crosses val="autoZero"/>
        <c:auto val="1"/>
        <c:lblAlgn val="ctr"/>
        <c:lblOffset val="100"/>
        <c:noMultiLvlLbl val="0"/>
      </c:catAx>
      <c:valAx>
        <c:axId val="41174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00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Promedio de los dos paralelos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Hoja23!$C$16</c:f>
              <c:strCache>
                <c:ptCount val="1"/>
                <c:pt idx="0">
                  <c:v>PROMEDIO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C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Hoja23!$D$15:$E$15</c:f>
              <c:strCache>
                <c:ptCount val="2"/>
                <c:pt idx="0">
                  <c:v>1° TEST</c:v>
                </c:pt>
                <c:pt idx="1">
                  <c:v>2° TEST</c:v>
                </c:pt>
              </c:strCache>
            </c:strRef>
          </c:cat>
          <c:val>
            <c:numRef>
              <c:f>Hoja23!$D$16:$E$16</c:f>
              <c:numCache>
                <c:formatCode>General</c:formatCode>
                <c:ptCount val="2"/>
                <c:pt idx="0">
                  <c:v>44.86</c:v>
                </c:pt>
                <c:pt idx="1">
                  <c:v>52.86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9664"/>
        <c:axId val="39591936"/>
      </c:lineChart>
      <c:catAx>
        <c:axId val="3956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591936"/>
        <c:crosses val="autoZero"/>
        <c:auto val="1"/>
        <c:lblAlgn val="ctr"/>
        <c:lblOffset val="100"/>
        <c:noMultiLvlLbl val="0"/>
      </c:catAx>
      <c:valAx>
        <c:axId val="3959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69664"/>
        <c:crosses val="autoZero"/>
        <c:crossBetween val="between"/>
      </c:valAx>
      <c:spPr>
        <a:ln>
          <a:solidFill>
            <a:srgbClr val="C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EC"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¿En su casa tiene acceso a Internet?</a:t>
            </a:r>
            <a:endParaRPr lang="es-EC" sz="16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Hoja17!$B$3</c:f>
              <c:strCache>
                <c:ptCount val="1"/>
                <c:pt idx="0">
                  <c:v>Pregunta 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Hoja17!$C$2:$D$2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Hoja17!$C$3:$D$3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4592"/>
        <c:axId val="36976128"/>
      </c:barChart>
      <c:catAx>
        <c:axId val="3697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976128"/>
        <c:crosses val="autoZero"/>
        <c:auto val="1"/>
        <c:lblAlgn val="ctr"/>
        <c:lblOffset val="100"/>
        <c:noMultiLvlLbl val="0"/>
      </c:catAx>
      <c:valAx>
        <c:axId val="36976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97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Hoja3!$C$2</c:f>
              <c:strCache>
                <c:ptCount val="1"/>
                <c:pt idx="0">
                  <c:v>Acceso a Tecnología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Hoja3!$B$3:$B$10</c:f>
              <c:strCache>
                <c:ptCount val="8"/>
                <c:pt idx="0">
                  <c:v>Computador de Escritorio</c:v>
                </c:pt>
                <c:pt idx="1">
                  <c:v>Computador portátil </c:v>
                </c:pt>
                <c:pt idx="2">
                  <c:v>Tablet</c:v>
                </c:pt>
                <c:pt idx="3">
                  <c:v>Teléfonos inteligentes</c:v>
                </c:pt>
                <c:pt idx="4">
                  <c:v>PDA </c:v>
                </c:pt>
                <c:pt idx="5">
                  <c:v>Consolas de juego </c:v>
                </c:pt>
                <c:pt idx="6">
                  <c:v>TV con conexión WiFi</c:v>
                </c:pt>
                <c:pt idx="7">
                  <c:v>Otro</c:v>
                </c:pt>
              </c:strCache>
            </c:strRef>
          </c:cat>
          <c:val>
            <c:numRef>
              <c:f>Hoja3!$C$3:$C$10</c:f>
              <c:numCache>
                <c:formatCode>0.00%</c:formatCode>
                <c:ptCount val="8"/>
                <c:pt idx="0">
                  <c:v>0.7097</c:v>
                </c:pt>
                <c:pt idx="1">
                  <c:v>0.80649999999999999</c:v>
                </c:pt>
                <c:pt idx="2">
                  <c:v>0.7419</c:v>
                </c:pt>
                <c:pt idx="3">
                  <c:v>0.8387</c:v>
                </c:pt>
                <c:pt idx="4">
                  <c:v>3.2300000000000002E-2</c:v>
                </c:pt>
                <c:pt idx="5">
                  <c:v>0.3226</c:v>
                </c:pt>
                <c:pt idx="6">
                  <c:v>0.4516</c:v>
                </c:pt>
                <c:pt idx="7">
                  <c:v>3.2300000000000002E-2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65888"/>
        <c:axId val="37767424"/>
      </c:barChart>
      <c:catAx>
        <c:axId val="3776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67424"/>
        <c:crosses val="autoZero"/>
        <c:auto val="1"/>
        <c:lblAlgn val="ctr"/>
        <c:lblOffset val="100"/>
        <c:noMultiLvlLbl val="0"/>
      </c:catAx>
      <c:valAx>
        <c:axId val="377674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776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Sistema Operativo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Hoja4!$C$2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Hoja4!$B$3:$B$7</c:f>
              <c:strCache>
                <c:ptCount val="5"/>
                <c:pt idx="0">
                  <c:v>Microsoft</c:v>
                </c:pt>
                <c:pt idx="1">
                  <c:v>Android</c:v>
                </c:pt>
                <c:pt idx="2">
                  <c:v>MAC (Iphone, Ipad, Ipod)</c:v>
                </c:pt>
                <c:pt idx="3">
                  <c:v>Otros</c:v>
                </c:pt>
                <c:pt idx="4">
                  <c:v>Desconoce</c:v>
                </c:pt>
              </c:strCache>
            </c:strRef>
          </c:cat>
          <c:val>
            <c:numRef>
              <c:f>Hoja4!$C$3:$C$7</c:f>
              <c:numCache>
                <c:formatCode>0.00%</c:formatCode>
                <c:ptCount val="5"/>
                <c:pt idx="0">
                  <c:v>0.5161</c:v>
                </c:pt>
                <c:pt idx="1">
                  <c:v>0.6774</c:v>
                </c:pt>
                <c:pt idx="2">
                  <c:v>0.3548</c:v>
                </c:pt>
                <c:pt idx="3">
                  <c:v>0.129</c:v>
                </c:pt>
                <c:pt idx="4">
                  <c:v>9.6799999999999997E-2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52384"/>
        <c:axId val="74753920"/>
      </c:barChart>
      <c:catAx>
        <c:axId val="7475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753920"/>
        <c:crosses val="autoZero"/>
        <c:auto val="1"/>
        <c:lblAlgn val="ctr"/>
        <c:lblOffset val="100"/>
        <c:noMultiLvlLbl val="0"/>
      </c:catAx>
      <c:valAx>
        <c:axId val="747539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4752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¿Conoce usted cuánto tiempo al día su hijo o hija utiliza estas herramientas tecnológicas?</a:t>
            </a:r>
            <a:endParaRPr lang="es-EC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Hoja6!$B$9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Hoja6!$A$10:$A$16</c:f>
              <c:strCache>
                <c:ptCount val="7"/>
                <c:pt idx="0">
                  <c:v>No utiliza</c:v>
                </c:pt>
                <c:pt idx="1">
                  <c:v>Menos de 1 hora</c:v>
                </c:pt>
                <c:pt idx="2">
                  <c:v>Entre 1 y 2 horas</c:v>
                </c:pt>
                <c:pt idx="3">
                  <c:v>Entre 2 y 3 horas</c:v>
                </c:pt>
                <c:pt idx="4">
                  <c:v>Entre 3 y 4 horas</c:v>
                </c:pt>
                <c:pt idx="5">
                  <c:v>Más de 4 horas</c:v>
                </c:pt>
                <c:pt idx="6">
                  <c:v>Desconoce</c:v>
                </c:pt>
              </c:strCache>
            </c:strRef>
          </c:cat>
          <c:val>
            <c:numRef>
              <c:f>Hoja6!$B$10:$B$16</c:f>
              <c:numCache>
                <c:formatCode>0.00%</c:formatCode>
                <c:ptCount val="7"/>
                <c:pt idx="0">
                  <c:v>6.4500000000000002E-2</c:v>
                </c:pt>
                <c:pt idx="1">
                  <c:v>0.3871</c:v>
                </c:pt>
                <c:pt idx="2">
                  <c:v>0.4516</c:v>
                </c:pt>
                <c:pt idx="3">
                  <c:v>9.6799999999999997E-2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829184"/>
        <c:axId val="74896512"/>
      </c:barChart>
      <c:catAx>
        <c:axId val="7482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896512"/>
        <c:crosses val="autoZero"/>
        <c:auto val="1"/>
        <c:lblAlgn val="ctr"/>
        <c:lblOffset val="100"/>
        <c:noMultiLvlLbl val="0"/>
      </c:catAx>
      <c:valAx>
        <c:axId val="748965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48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 dirty="0"/>
              <a:t>¿Conoce usted si en el internet hay aplicaciones adecuadas para niños en edad escolar para desarrollo en habilidades en </a:t>
            </a:r>
            <a:r>
              <a:rPr lang="es-ES" sz="1200" dirty="0" smtClean="0"/>
              <a:t>lectoescritura?</a:t>
            </a:r>
            <a:endParaRPr lang="es-EC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856961737076521E-2"/>
          <c:y val="0.25591929607588154"/>
          <c:w val="0.90088917684927172"/>
          <c:h val="0.61942660930883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Hoja12!$C$3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Hoja12!$B$4:$B$8</c:f>
              <c:strCache>
                <c:ptCount val="5"/>
                <c:pt idx="0">
                  <c:v>Definitivamente sí</c:v>
                </c:pt>
                <c:pt idx="1">
                  <c:v>Probablemente sí</c:v>
                </c:pt>
                <c:pt idx="2">
                  <c:v>Indeciso</c:v>
                </c:pt>
                <c:pt idx="3">
                  <c:v>Probablemente no</c:v>
                </c:pt>
                <c:pt idx="4">
                  <c:v>Definitivamente no</c:v>
                </c:pt>
              </c:strCache>
            </c:strRef>
          </c:cat>
          <c:val>
            <c:numRef>
              <c:f>Hoja12!$C$4:$C$8</c:f>
              <c:numCache>
                <c:formatCode>0.00%</c:formatCode>
                <c:ptCount val="5"/>
                <c:pt idx="0">
                  <c:v>0.5484</c:v>
                </c:pt>
                <c:pt idx="1">
                  <c:v>0.3548</c:v>
                </c:pt>
                <c:pt idx="2">
                  <c:v>6.4500000000000002E-2</c:v>
                </c:pt>
                <c:pt idx="3">
                  <c:v>3.2300000000000002E-2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09824"/>
        <c:axId val="79332096"/>
      </c:barChart>
      <c:catAx>
        <c:axId val="7930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332096"/>
        <c:crosses val="autoZero"/>
        <c:auto val="1"/>
        <c:lblAlgn val="ctr"/>
        <c:lblOffset val="100"/>
        <c:noMultiLvlLbl val="0"/>
      </c:catAx>
      <c:valAx>
        <c:axId val="793320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93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EC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s-ES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¿Le gustaría recibir información sobre sitios Web, herramientas y contenidos informáticos que aporten al refuerzo de los temas que está aprendiendo su hijo o hija?</a:t>
            </a:r>
            <a:endParaRPr lang="es-EC"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algn="ctr" rtl="0">
              <a:defRPr lang="es-EC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319810514603564E-2"/>
          <c:y val="0.30370595698931313"/>
          <c:w val="0.90842069010980619"/>
          <c:h val="0.59678462122057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Hoja13!$D$9</c:f>
              <c:strCache>
                <c:ptCount val="1"/>
                <c:pt idx="0">
                  <c:v>Porcentaje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Hoja13!$C$10:$C$14</c:f>
              <c:strCache>
                <c:ptCount val="5"/>
                <c:pt idx="0">
                  <c:v>Definitivamente sí</c:v>
                </c:pt>
                <c:pt idx="1">
                  <c:v>Probablemente sí</c:v>
                </c:pt>
                <c:pt idx="2">
                  <c:v>Indeciso</c:v>
                </c:pt>
                <c:pt idx="3">
                  <c:v>Probablemente no</c:v>
                </c:pt>
                <c:pt idx="4">
                  <c:v>Definitivamente no</c:v>
                </c:pt>
              </c:strCache>
            </c:strRef>
          </c:cat>
          <c:val>
            <c:numRef>
              <c:f>Hoja13!$D$10:$D$14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49632"/>
        <c:axId val="79351168"/>
      </c:barChart>
      <c:catAx>
        <c:axId val="7934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351168"/>
        <c:crosses val="autoZero"/>
        <c:auto val="1"/>
        <c:lblAlgn val="ctr"/>
        <c:lblOffset val="100"/>
        <c:noMultiLvlLbl val="0"/>
      </c:catAx>
      <c:valAx>
        <c:axId val="79351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934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'paralelo A'!$E$5</c:f>
              <c:strCache>
                <c:ptCount val="1"/>
                <c:pt idx="0">
                  <c:v>1° TEST</c:v>
                </c:pt>
              </c:strCache>
            </c:strRef>
          </c:tx>
          <c:marker>
            <c:symbol val="none"/>
          </c:marker>
          <c:val>
            <c:numRef>
              <c:f>'paralelo A'!$E$6:$E$21</c:f>
              <c:numCache>
                <c:formatCode>General</c:formatCode>
                <c:ptCount val="16"/>
                <c:pt idx="0">
                  <c:v>48</c:v>
                </c:pt>
                <c:pt idx="1">
                  <c:v>55</c:v>
                </c:pt>
                <c:pt idx="2">
                  <c:v>56</c:v>
                </c:pt>
                <c:pt idx="3">
                  <c:v>51</c:v>
                </c:pt>
                <c:pt idx="4">
                  <c:v>53</c:v>
                </c:pt>
                <c:pt idx="5">
                  <c:v>46</c:v>
                </c:pt>
                <c:pt idx="6">
                  <c:v>38</c:v>
                </c:pt>
                <c:pt idx="7">
                  <c:v>54</c:v>
                </c:pt>
                <c:pt idx="8">
                  <c:v>55</c:v>
                </c:pt>
                <c:pt idx="9">
                  <c:v>49</c:v>
                </c:pt>
                <c:pt idx="10">
                  <c:v>44</c:v>
                </c:pt>
                <c:pt idx="11">
                  <c:v>45</c:v>
                </c:pt>
                <c:pt idx="12">
                  <c:v>43</c:v>
                </c:pt>
                <c:pt idx="13">
                  <c:v>16</c:v>
                </c:pt>
                <c:pt idx="14">
                  <c:v>47</c:v>
                </c:pt>
                <c:pt idx="15">
                  <c:v>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'paralelo A'!$F$5</c:f>
              <c:strCache>
                <c:ptCount val="1"/>
                <c:pt idx="0">
                  <c:v>2° TEST</c:v>
                </c:pt>
              </c:strCache>
            </c:strRef>
          </c:tx>
          <c:marker>
            <c:symbol val="none"/>
          </c:marker>
          <c:val>
            <c:numRef>
              <c:f>'paralelo A'!$F$6:$F$21</c:f>
              <c:numCache>
                <c:formatCode>General</c:formatCode>
                <c:ptCount val="16"/>
                <c:pt idx="0">
                  <c:v>56</c:v>
                </c:pt>
                <c:pt idx="1">
                  <c:v>56</c:v>
                </c:pt>
                <c:pt idx="2">
                  <c:v>56</c:v>
                </c:pt>
                <c:pt idx="3">
                  <c:v>56</c:v>
                </c:pt>
                <c:pt idx="4">
                  <c:v>55</c:v>
                </c:pt>
                <c:pt idx="5">
                  <c:v>50</c:v>
                </c:pt>
                <c:pt idx="6">
                  <c:v>55</c:v>
                </c:pt>
                <c:pt idx="7">
                  <c:v>55</c:v>
                </c:pt>
                <c:pt idx="8">
                  <c:v>56</c:v>
                </c:pt>
                <c:pt idx="9">
                  <c:v>56</c:v>
                </c:pt>
                <c:pt idx="10">
                  <c:v>55</c:v>
                </c:pt>
                <c:pt idx="11">
                  <c:v>56</c:v>
                </c:pt>
                <c:pt idx="12">
                  <c:v>54</c:v>
                </c:pt>
                <c:pt idx="13">
                  <c:v>48</c:v>
                </c:pt>
                <c:pt idx="14">
                  <c:v>56</c:v>
                </c:pt>
                <c:pt idx="15">
                  <c:v>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00864"/>
        <c:axId val="88102400"/>
      </c:lineChart>
      <c:catAx>
        <c:axId val="8810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8102400"/>
        <c:crosses val="autoZero"/>
        <c:auto val="1"/>
        <c:lblAlgn val="ctr"/>
        <c:lblOffset val="100"/>
        <c:noMultiLvlLbl val="0"/>
      </c:catAx>
      <c:valAx>
        <c:axId val="8810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00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'paralelo B'!$D$4</c:f>
              <c:strCache>
                <c:ptCount val="1"/>
                <c:pt idx="0">
                  <c:v>1° TEST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'paralelo B'!$D$5:$D$19</c:f>
              <c:numCache>
                <c:formatCode>General</c:formatCode>
                <c:ptCount val="15"/>
                <c:pt idx="0">
                  <c:v>44</c:v>
                </c:pt>
                <c:pt idx="1">
                  <c:v>38</c:v>
                </c:pt>
                <c:pt idx="2">
                  <c:v>50</c:v>
                </c:pt>
                <c:pt idx="3">
                  <c:v>30</c:v>
                </c:pt>
                <c:pt idx="4">
                  <c:v>36.5</c:v>
                </c:pt>
                <c:pt idx="5">
                  <c:v>46</c:v>
                </c:pt>
                <c:pt idx="6">
                  <c:v>41</c:v>
                </c:pt>
                <c:pt idx="7">
                  <c:v>47</c:v>
                </c:pt>
                <c:pt idx="8">
                  <c:v>47</c:v>
                </c:pt>
                <c:pt idx="9">
                  <c:v>34</c:v>
                </c:pt>
                <c:pt idx="10">
                  <c:v>53</c:v>
                </c:pt>
                <c:pt idx="11">
                  <c:v>45</c:v>
                </c:pt>
                <c:pt idx="12">
                  <c:v>49</c:v>
                </c:pt>
                <c:pt idx="13">
                  <c:v>33</c:v>
                </c:pt>
                <c:pt idx="14">
                  <c:v>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'paralelo B'!$E$4</c:f>
              <c:strCache>
                <c:ptCount val="1"/>
                <c:pt idx="0">
                  <c:v>2° TEST</c:v>
                </c:pt>
              </c:strCache>
            </c:strRef>
          </c:tx>
          <c:marker>
            <c:symbol val="none"/>
          </c:marker>
          <c:val>
            <c:numRef>
              <c:f>'paralelo B'!$E$5:$E$19</c:f>
              <c:numCache>
                <c:formatCode>General</c:formatCode>
                <c:ptCount val="15"/>
                <c:pt idx="0">
                  <c:v>46</c:v>
                </c:pt>
                <c:pt idx="1">
                  <c:v>49</c:v>
                </c:pt>
                <c:pt idx="2">
                  <c:v>56</c:v>
                </c:pt>
                <c:pt idx="3">
                  <c:v>38</c:v>
                </c:pt>
                <c:pt idx="4">
                  <c:v>54</c:v>
                </c:pt>
                <c:pt idx="5">
                  <c:v>56</c:v>
                </c:pt>
                <c:pt idx="6">
                  <c:v>56</c:v>
                </c:pt>
                <c:pt idx="7">
                  <c:v>53</c:v>
                </c:pt>
                <c:pt idx="8">
                  <c:v>56</c:v>
                </c:pt>
                <c:pt idx="9">
                  <c:v>46</c:v>
                </c:pt>
                <c:pt idx="10">
                  <c:v>55</c:v>
                </c:pt>
                <c:pt idx="11">
                  <c:v>47</c:v>
                </c:pt>
                <c:pt idx="12">
                  <c:v>56</c:v>
                </c:pt>
                <c:pt idx="13">
                  <c:v>45</c:v>
                </c:pt>
                <c:pt idx="1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28704"/>
        <c:axId val="39530496"/>
      </c:lineChart>
      <c:catAx>
        <c:axId val="39528704"/>
        <c:scaling>
          <c:orientation val="minMax"/>
        </c:scaling>
        <c:delete val="0"/>
        <c:axPos val="b"/>
        <c:majorTickMark val="out"/>
        <c:minorTickMark val="none"/>
        <c:tickLblPos val="nextTo"/>
        <c:crossAx val="39530496"/>
        <c:crosses val="autoZero"/>
        <c:auto val="1"/>
        <c:lblAlgn val="ctr"/>
        <c:lblOffset val="100"/>
        <c:noMultiLvlLbl val="0"/>
      </c:catAx>
      <c:valAx>
        <c:axId val="3953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528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4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D9F93-B5F0-4D06-98F8-C1FA0A83EEFC}" type="datetimeFigureOut">
              <a:rPr lang="es-ES" smtClean="0"/>
              <a:pPr/>
              <a:t>03/03/2015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6E9C6-A18E-4A08-B676-9DA2E17601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1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5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Dancowi\Desktop\CLAUDIA\TESIS%20CLAUDIA%202014\CD%20TESIS%20CLAUDIA\video%20adapro.avi" TargetMode="Externa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video%20android.av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987824" y="3717032"/>
            <a:ext cx="3357586" cy="86409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CLAUDIA CAMPO YEPEZ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AUTORA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79616" y="44624"/>
            <a:ext cx="3111972" cy="1008112"/>
            <a:chOff x="179616" y="44624"/>
            <a:chExt cx="3111972" cy="1008112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588" y="48336"/>
              <a:ext cx="2232000" cy="100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1"/>
            <a:stretch/>
          </p:blipFill>
          <p:spPr bwMode="auto">
            <a:xfrm>
              <a:off x="179616" y="44624"/>
              <a:ext cx="936000" cy="91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1387390" y="1268760"/>
            <a:ext cx="723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dk1"/>
                </a:solidFill>
                <a:latin typeface="+mn-lt"/>
              </a:rPr>
              <a:t>TRABAJO DE INVESTIGACIÓN</a:t>
            </a:r>
          </a:p>
          <a:p>
            <a:pPr algn="ctr"/>
            <a:endParaRPr lang="es-ES" b="1" dirty="0" smtClean="0">
              <a:solidFill>
                <a:srgbClr val="FF0000"/>
              </a:solidFill>
              <a:latin typeface="+mn-lt"/>
            </a:endParaRPr>
          </a:p>
          <a:p>
            <a:pPr algn="just"/>
            <a:r>
              <a:rPr lang="es-ES" b="1" dirty="0">
                <a:solidFill>
                  <a:schemeClr val="dk1"/>
                </a:solidFill>
                <a:latin typeface="+mn-lt"/>
              </a:rPr>
              <a:t>TEMA: </a:t>
            </a:r>
            <a:r>
              <a:rPr lang="es-ES" b="1" dirty="0" smtClean="0">
                <a:solidFill>
                  <a:schemeClr val="dk1"/>
                </a:solidFill>
                <a:latin typeface="+mn-lt"/>
              </a:rPr>
              <a:t>INCIDENCIA </a:t>
            </a:r>
            <a:r>
              <a:rPr lang="es-ES" b="1" dirty="0">
                <a:solidFill>
                  <a:schemeClr val="dk1"/>
                </a:solidFill>
                <a:latin typeface="+mn-lt"/>
              </a:rPr>
              <a:t>DE LAS HERRAMIENTAS INFORMÁTICAS ADAPRO/ANDROID EN EL PROCESO DE ENSEÑANZA APRENDIZAJE DE LA LECTOESCRITURA EN LOS NIÑOS DE 5 A 6 AÑOS DEL CENTRO INFANTIL "MI PEQUEÑO DALCROZE" DE LA CIUDAD DE QUITO DURANTE EL AÑO 2013-2014. </a:t>
            </a:r>
            <a:r>
              <a:rPr lang="es-ES" b="1" dirty="0" smtClean="0">
                <a:solidFill>
                  <a:schemeClr val="dk1"/>
                </a:solidFill>
                <a:latin typeface="+mn-lt"/>
              </a:rPr>
              <a:t>PROPUESTA</a:t>
            </a:r>
            <a:endParaRPr lang="en-US" b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68905" y="4561964"/>
            <a:ext cx="606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ING. MYRIAM NOURY                         ARQ. EDGAR PADILLA</a:t>
            </a:r>
          </a:p>
          <a:p>
            <a:r>
              <a:rPr lang="en-US" sz="1400" dirty="0" smtClean="0"/>
              <a:t>          DIRECTORA                                     CODIRECTOR</a:t>
            </a:r>
            <a:endParaRPr lang="en-U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44208" y="5132499"/>
            <a:ext cx="2175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 Febrero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129792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0" y="646330"/>
            <a:ext cx="7705725" cy="4582870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dirty="0" smtClean="0"/>
              <a:t>La </a:t>
            </a:r>
            <a:r>
              <a:rPr lang="es-ES" b="1" dirty="0"/>
              <a:t>lectoescritura</a:t>
            </a:r>
            <a:r>
              <a:rPr lang="es-ES" dirty="0"/>
              <a:t> es el proceso mediante el cual el niño aprende a leer y </a:t>
            </a:r>
            <a:r>
              <a:rPr lang="es-ES" dirty="0" smtClean="0"/>
              <a:t>escribir.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Lectura</a:t>
            </a:r>
            <a:endParaRPr lang="es-ES" b="1" dirty="0"/>
          </a:p>
          <a:p>
            <a:pPr algn="just"/>
            <a:r>
              <a:rPr lang="es-ES" dirty="0" smtClean="0"/>
              <a:t>Es </a:t>
            </a:r>
            <a:r>
              <a:rPr lang="es-ES" dirty="0"/>
              <a:t>el proceso de interpretar símbolos escritos y comprender su </a:t>
            </a:r>
            <a:r>
              <a:rPr lang="es-ES" dirty="0" smtClean="0"/>
              <a:t>significado.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Escritura</a:t>
            </a:r>
            <a:r>
              <a:rPr lang="es-ES" dirty="0" smtClean="0"/>
              <a:t> </a:t>
            </a:r>
          </a:p>
          <a:p>
            <a:pPr algn="just"/>
            <a:r>
              <a:rPr lang="es-ES" dirty="0" smtClean="0"/>
              <a:t>Es </a:t>
            </a:r>
            <a:r>
              <a:rPr lang="es-ES" dirty="0"/>
              <a:t>una representación gráfica del lenguaje, mediante símbolos convencionales que se han definido en cada </a:t>
            </a:r>
            <a:r>
              <a:rPr lang="es-ES" dirty="0" smtClean="0"/>
              <a:t>idioma.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lectura </a:t>
            </a:r>
            <a:r>
              <a:rPr lang="es-ES" dirty="0" smtClean="0"/>
              <a:t>y </a:t>
            </a:r>
            <a:r>
              <a:rPr lang="es-ES" dirty="0"/>
              <a:t>la escritura son </a:t>
            </a:r>
            <a:r>
              <a:rPr lang="es-ES" dirty="0" smtClean="0"/>
              <a:t>conceptos inseparables.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2051721" y="-17524"/>
            <a:ext cx="709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600" b="1" dirty="0" smtClean="0"/>
              <a:t>MARCO CONCEPTUAL</a:t>
            </a:r>
            <a:endParaRPr lang="en-US" sz="3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66" y="836712"/>
            <a:ext cx="1224136" cy="165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66" y="3182983"/>
            <a:ext cx="1215806" cy="16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0771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79512" y="687704"/>
            <a:ext cx="8909064" cy="4824536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s-ES" sz="2800" dirty="0" smtClean="0"/>
          </a:p>
          <a:p>
            <a:pPr algn="just"/>
            <a:r>
              <a:rPr lang="es-ES" sz="2800" b="1" dirty="0" smtClean="0"/>
              <a:t>HIPÓTESIS:</a:t>
            </a:r>
          </a:p>
          <a:p>
            <a:pPr algn="just"/>
            <a:r>
              <a:rPr lang="es-ES" sz="2800" dirty="0" smtClean="0"/>
              <a:t>El </a:t>
            </a:r>
            <a:r>
              <a:rPr lang="es-ES" sz="2800" dirty="0"/>
              <a:t>empleo de las herramientas informáticas ADAPRO/ANDROID inciden en el proceso de enseñanza aprendizaje de la lectoescritura con los niños y niñas de 5 a 6 años.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/>
              <a:t>Variable independiente: </a:t>
            </a:r>
            <a:r>
              <a:rPr lang="es-ES" sz="2800" dirty="0"/>
              <a:t>Herramientas </a:t>
            </a:r>
            <a:r>
              <a:rPr lang="es-ES" sz="2800" dirty="0" smtClean="0"/>
              <a:t>informáticas.</a:t>
            </a:r>
          </a:p>
          <a:p>
            <a:pPr algn="just"/>
            <a:endParaRPr lang="en-US" sz="2800" dirty="0"/>
          </a:p>
          <a:p>
            <a:pPr algn="just"/>
            <a:r>
              <a:rPr lang="es-ES" sz="2800" b="1" dirty="0" smtClean="0"/>
              <a:t>Variable </a:t>
            </a:r>
            <a:r>
              <a:rPr lang="es-ES" sz="2800" b="1" dirty="0"/>
              <a:t>dependiente: </a:t>
            </a:r>
            <a:r>
              <a:rPr lang="es-ES" sz="2800" dirty="0"/>
              <a:t>Proceso de la lectoescritura.</a:t>
            </a:r>
            <a:endParaRPr lang="en-US" sz="2800" dirty="0"/>
          </a:p>
          <a:p>
            <a:pPr algn="just"/>
            <a:endParaRPr lang="en-US" sz="2800" dirty="0"/>
          </a:p>
          <a:p>
            <a:pPr lvl="0" algn="just"/>
            <a:endParaRPr lang="en-US" sz="2800" u="sng" dirty="0"/>
          </a:p>
        </p:txBody>
      </p:sp>
      <p:sp>
        <p:nvSpPr>
          <p:cNvPr id="5" name="4 Rectángulo"/>
          <p:cNvSpPr/>
          <p:nvPr/>
        </p:nvSpPr>
        <p:spPr>
          <a:xfrm>
            <a:off x="52629" y="0"/>
            <a:ext cx="9127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s-ES" sz="3600" b="1" dirty="0" smtClean="0"/>
              <a:t>HIPÓTESIS GENERAL Y VARIABLES</a:t>
            </a:r>
            <a:endParaRPr lang="es-E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8342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39752" y="2480713"/>
            <a:ext cx="4027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CAPÍTULO III</a:t>
            </a:r>
          </a:p>
          <a:p>
            <a:pPr marL="0" indent="0" algn="ctr">
              <a:buNone/>
            </a:pPr>
            <a:r>
              <a:rPr lang="en-US" sz="3600" b="1" dirty="0" smtClean="0"/>
              <a:t>METODOLOGÍA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1357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07504" y="908720"/>
            <a:ext cx="9036496" cy="5184576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just"/>
            <a:endParaRPr lang="es-ES" b="1" dirty="0" smtClean="0"/>
          </a:p>
          <a:p>
            <a:pPr lvl="2" algn="just"/>
            <a:r>
              <a:rPr lang="es-ES" sz="2800" b="1" dirty="0" smtClean="0"/>
              <a:t>Modalidad </a:t>
            </a:r>
            <a:r>
              <a:rPr lang="es-ES" sz="2800" b="1" dirty="0"/>
              <a:t>de investigación</a:t>
            </a:r>
            <a:endParaRPr lang="en-US" sz="2800" b="1" dirty="0"/>
          </a:p>
          <a:p>
            <a:pPr lvl="2" algn="just"/>
            <a:endParaRPr lang="en-US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/>
              <a:t>D</a:t>
            </a:r>
            <a:r>
              <a:rPr lang="es-ES" dirty="0" smtClean="0"/>
              <a:t>e campo.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 smtClean="0"/>
              <a:t>Documental </a:t>
            </a:r>
            <a:r>
              <a:rPr lang="es-ES" dirty="0"/>
              <a:t>o </a:t>
            </a:r>
            <a:r>
              <a:rPr lang="es-ES" dirty="0" smtClean="0"/>
              <a:t>bibliográfica.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b="1" dirty="0"/>
          </a:p>
          <a:p>
            <a:pPr algn="just"/>
            <a:r>
              <a:rPr lang="es-ES" b="1" dirty="0" smtClean="0"/>
              <a:t>	</a:t>
            </a:r>
            <a:r>
              <a:rPr lang="es-ES" sz="2800" b="1" dirty="0" smtClean="0"/>
              <a:t>Tipo </a:t>
            </a:r>
            <a:r>
              <a:rPr lang="es-ES" sz="2800" b="1" dirty="0"/>
              <a:t>de investigación</a:t>
            </a:r>
            <a:endParaRPr lang="en-US" sz="2800" b="1" dirty="0"/>
          </a:p>
          <a:p>
            <a:pPr lvl="2" algn="just"/>
            <a:endParaRPr lang="en-US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 smtClean="0"/>
              <a:t>Cuasi experimental, por cuanto se trabajó con todo el grupo de niños, sin la presencia de un grupo de control.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 err="1" smtClean="0"/>
              <a:t>Correlacional</a:t>
            </a:r>
            <a:r>
              <a:rPr lang="es-ES" dirty="0" smtClean="0"/>
              <a:t>, </a:t>
            </a:r>
            <a:r>
              <a:rPr lang="es-ES" dirty="0"/>
              <a:t>ya que se identificó la relación que existente entre la variable independiente y la variable dependiente, luego del proceso de aplicación de las herramientas informáticas seleccionadas.</a:t>
            </a:r>
            <a:endParaRPr lang="en-US" u="sng" dirty="0"/>
          </a:p>
          <a:p>
            <a:pPr algn="just"/>
            <a:endParaRPr lang="es-ES" dirty="0" smtClean="0"/>
          </a:p>
          <a:p>
            <a:pPr algn="just"/>
            <a:endParaRPr lang="en-US" u="sng" dirty="0"/>
          </a:p>
        </p:txBody>
      </p:sp>
      <p:sp>
        <p:nvSpPr>
          <p:cNvPr id="5" name="4 Rectángulo"/>
          <p:cNvSpPr/>
          <p:nvPr/>
        </p:nvSpPr>
        <p:spPr>
          <a:xfrm>
            <a:off x="4886318" y="-1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3600" b="1" dirty="0" smtClean="0"/>
              <a:t>INVESTIGACIÓN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6818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12523" y="4221088"/>
            <a:ext cx="8712968" cy="1745372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Debido </a:t>
            </a:r>
            <a:r>
              <a:rPr lang="es-ES" sz="2000" dirty="0"/>
              <a:t>a que la población estudiada es pequeña, la muestra es igual a la población considerada, es decir los 31 niños y niñas del Centro infantil, los 31 Padres o Madres de familia, las 2 Docentes y las 4 Autoridades </a:t>
            </a:r>
            <a:r>
              <a:rPr lang="es-ES" sz="2000" dirty="0" smtClean="0"/>
              <a:t>participaron en la </a:t>
            </a:r>
            <a:r>
              <a:rPr lang="es-ES" sz="2000" dirty="0"/>
              <a:t>investigación propuesta.</a:t>
            </a:r>
            <a:endParaRPr lang="en-US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85960"/>
              </p:ext>
            </p:extLst>
          </p:nvPr>
        </p:nvGraphicFramePr>
        <p:xfrm>
          <a:off x="323527" y="665167"/>
          <a:ext cx="8568952" cy="216110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903992"/>
                <a:gridCol w="2389463"/>
                <a:gridCol w="2313706"/>
                <a:gridCol w="961791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Población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1° de Básica 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1°de Básica 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Niñas y niños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Docentes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8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Padres de Familia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Autoridades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897417" y="10868"/>
            <a:ext cx="6246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s-ES" sz="3600" b="1" dirty="0" smtClean="0"/>
              <a:t>POBLACIÓN Y MUESTRA</a:t>
            </a:r>
            <a:endParaRPr lang="es-ES" sz="36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07" y="292494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26040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79512" y="669793"/>
            <a:ext cx="8784976" cy="3119247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S" sz="1600" dirty="0" smtClean="0"/>
              <a:t>Acercamiento y coordinación con Autoridades de </a:t>
            </a:r>
            <a:r>
              <a:rPr lang="es-ES" sz="1600" dirty="0"/>
              <a:t>la Unidad Educativa Emile Jaques </a:t>
            </a:r>
            <a:r>
              <a:rPr lang="es-ES" sz="1600" dirty="0" smtClean="0"/>
              <a:t>Dalcroze</a:t>
            </a:r>
            <a:r>
              <a:rPr lang="es-ES" sz="1600" dirty="0"/>
              <a:t>.</a:t>
            </a:r>
            <a:endParaRPr lang="es-ES" sz="1600" dirty="0" smtClean="0"/>
          </a:p>
          <a:p>
            <a:pPr marL="285750" lvl="0" indent="-285750" algn="just">
              <a:buFont typeface="Wingdings" pitchFamily="2" charset="2"/>
              <a:buChar char="Ø"/>
            </a:pPr>
            <a:endParaRPr lang="en-US" sz="16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1600" dirty="0" smtClean="0"/>
              <a:t>Reuniones </a:t>
            </a:r>
            <a:r>
              <a:rPr lang="es-ES" sz="1600" dirty="0"/>
              <a:t>de trabajo con </a:t>
            </a:r>
            <a:r>
              <a:rPr lang="es-ES" sz="1600" dirty="0" smtClean="0"/>
              <a:t>las Docentes de </a:t>
            </a:r>
            <a:r>
              <a:rPr lang="es-ES" sz="1600" dirty="0"/>
              <a:t>Educación Básica a fin de analizar el método que se aplica para el aprendizaje de la </a:t>
            </a:r>
            <a:r>
              <a:rPr lang="es-ES" sz="1600" dirty="0" smtClean="0"/>
              <a:t>lectoescritura</a:t>
            </a:r>
            <a:r>
              <a:rPr lang="es-ES" sz="1600" dirty="0"/>
              <a:t>.</a:t>
            </a:r>
            <a:endParaRPr lang="en-US" sz="1600" dirty="0"/>
          </a:p>
          <a:p>
            <a:pPr marL="285750" lvl="0" indent="-285750" algn="just">
              <a:buFont typeface="Wingdings" pitchFamily="2" charset="2"/>
              <a:buChar char="Ø"/>
            </a:pPr>
            <a:endParaRPr lang="es-ES" sz="1600" dirty="0" smtClean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1600" dirty="0" smtClean="0"/>
              <a:t>Reuniones </a:t>
            </a:r>
            <a:r>
              <a:rPr lang="es-ES" sz="1600" dirty="0"/>
              <a:t>de trabajo con el </a:t>
            </a:r>
            <a:r>
              <a:rPr lang="es-ES" sz="1600" dirty="0" smtClean="0"/>
              <a:t>encargado </a:t>
            </a:r>
            <a:r>
              <a:rPr lang="es-ES" sz="1600" dirty="0"/>
              <a:t>del laboratorio de computación de la sección </a:t>
            </a:r>
            <a:r>
              <a:rPr lang="es-ES" sz="1600" dirty="0" smtClean="0"/>
              <a:t>básica, instalación </a:t>
            </a:r>
            <a:r>
              <a:rPr lang="es-ES" sz="1600" dirty="0"/>
              <a:t>del software </a:t>
            </a:r>
            <a:r>
              <a:rPr lang="es-ES" sz="1600" dirty="0" smtClean="0"/>
              <a:t>Adapro y aprender a utilizarlo.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sz="1600" dirty="0" smtClean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1600" dirty="0"/>
              <a:t>Se observó en campo, cómo se dictan clases en 1° grado de Educación Básica para la recolección de datos históricos y la metodología que se aplica, esto se realizó durante el primer mes de investigación.</a:t>
            </a:r>
          </a:p>
          <a:p>
            <a:pPr lvl="0" algn="just"/>
            <a:endParaRPr lang="en-US" sz="1600" dirty="0"/>
          </a:p>
        </p:txBody>
      </p:sp>
      <p:sp>
        <p:nvSpPr>
          <p:cNvPr id="5" name="4 Rectángulo"/>
          <p:cNvSpPr/>
          <p:nvPr/>
        </p:nvSpPr>
        <p:spPr>
          <a:xfrm>
            <a:off x="4355976" y="-3835"/>
            <a:ext cx="475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3600" b="1" dirty="0" smtClean="0"/>
              <a:t>TRABAJO PREVIO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68" y="3435743"/>
            <a:ext cx="2880000" cy="21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2747"/>
            <a:ext cx="2880000" cy="21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C:\Users\Dancowi\Desktop\CLAUDIA\TESIS CLAUDIA 2014\Fotos Laboratorio EJD\otras fotos\Camera\Fotos pequeñas\20140523_1044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0" y="342193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6256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0" y="836712"/>
            <a:ext cx="9036496" cy="2664296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buFont typeface="+mj-lt"/>
              <a:buAutoNum type="alphaUcPeriod"/>
            </a:pPr>
            <a:r>
              <a:rPr lang="es-ES" dirty="0" smtClean="0"/>
              <a:t>Observación </a:t>
            </a:r>
            <a:r>
              <a:rPr lang="es-ES" dirty="0"/>
              <a:t>de </a:t>
            </a:r>
            <a:r>
              <a:rPr lang="es-ES" dirty="0" smtClean="0"/>
              <a:t>campo (Toda la investigación).</a:t>
            </a:r>
            <a:endParaRPr lang="en-US" dirty="0"/>
          </a:p>
          <a:p>
            <a:pPr marL="342900" lvl="0" indent="-342900" algn="just">
              <a:buFont typeface="+mj-lt"/>
              <a:buAutoNum type="alphaUcPeriod"/>
            </a:pPr>
            <a:r>
              <a:rPr lang="es-ES" dirty="0"/>
              <a:t>Encuestas a Autoridades, Docentes, Padres de </a:t>
            </a:r>
            <a:r>
              <a:rPr lang="es-ES" dirty="0" smtClean="0"/>
              <a:t>familia (Marzo 2014).</a:t>
            </a:r>
            <a:endParaRPr lang="en-US" dirty="0"/>
          </a:p>
          <a:p>
            <a:pPr marL="342900" lvl="0" indent="-342900" algn="just">
              <a:buFont typeface="+mj-lt"/>
              <a:buAutoNum type="alphaUcPeriod"/>
            </a:pPr>
            <a:r>
              <a:rPr lang="es-ES" dirty="0"/>
              <a:t>Aplicación de un </a:t>
            </a:r>
            <a:r>
              <a:rPr lang="es-ES" dirty="0" smtClean="0"/>
              <a:t>test inicial </a:t>
            </a:r>
            <a:r>
              <a:rPr lang="es-ES" dirty="0"/>
              <a:t>a los niños y niñas, para conocer el nivel de </a:t>
            </a:r>
            <a:r>
              <a:rPr lang="es-ES" dirty="0" smtClean="0"/>
              <a:t>conocimiento de </a:t>
            </a:r>
            <a:r>
              <a:rPr lang="es-ES" dirty="0"/>
              <a:t>la </a:t>
            </a:r>
            <a:r>
              <a:rPr lang="es-ES" dirty="0" smtClean="0"/>
              <a:t>lectoescritura </a:t>
            </a:r>
            <a:r>
              <a:rPr lang="es-ES" dirty="0"/>
              <a:t>al iniciar la </a:t>
            </a:r>
            <a:r>
              <a:rPr lang="es-ES" dirty="0" smtClean="0"/>
              <a:t>investigación (Marzo 2014).</a:t>
            </a:r>
            <a:endParaRPr lang="es-ES" dirty="0"/>
          </a:p>
          <a:p>
            <a:pPr marL="342900" lvl="0" indent="-342900" algn="just">
              <a:buFont typeface="+mj-lt"/>
              <a:buAutoNum type="alphaUcPeriod"/>
            </a:pPr>
            <a:r>
              <a:rPr lang="es-ES" dirty="0" smtClean="0"/>
              <a:t>Aplicación de las herramientas informáticas ADAPRO/ANDROID (Marzo – Abril – Mayo)</a:t>
            </a:r>
            <a:endParaRPr lang="en-US" dirty="0"/>
          </a:p>
          <a:p>
            <a:pPr marL="342900" lvl="0" indent="-342900" algn="just">
              <a:buFont typeface="+mj-lt"/>
              <a:buAutoNum type="alphaUcPeriod"/>
            </a:pPr>
            <a:r>
              <a:rPr lang="es-ES" dirty="0"/>
              <a:t>Aplicación de un </a:t>
            </a:r>
            <a:r>
              <a:rPr lang="es-ES" dirty="0" smtClean="0"/>
              <a:t>test final </a:t>
            </a:r>
            <a:r>
              <a:rPr lang="es-ES" dirty="0"/>
              <a:t>a los niños y niñas, para conocer el nivel de conocimiento </a:t>
            </a:r>
            <a:r>
              <a:rPr lang="es-ES" dirty="0" smtClean="0"/>
              <a:t>final </a:t>
            </a:r>
            <a:r>
              <a:rPr lang="es-ES" dirty="0"/>
              <a:t>de la </a:t>
            </a:r>
            <a:r>
              <a:rPr lang="es-ES" dirty="0" smtClean="0"/>
              <a:t>lectoescritura al culminar la investigación (Junio 2014).</a:t>
            </a:r>
            <a:endParaRPr lang="es-ES" dirty="0"/>
          </a:p>
          <a:p>
            <a:pPr marL="342900" lvl="0" indent="-342900" algn="just">
              <a:buFont typeface="+mj-lt"/>
              <a:buAutoNum type="alphaUcPeriod"/>
            </a:pPr>
            <a:r>
              <a:rPr lang="es-ES" dirty="0" smtClean="0"/>
              <a:t>Análisis de resultados.</a:t>
            </a:r>
            <a:endParaRPr lang="en-US" dirty="0"/>
          </a:p>
          <a:p>
            <a:pPr algn="just"/>
            <a:endParaRPr lang="es-ES" dirty="0" smtClean="0"/>
          </a:p>
          <a:p>
            <a:pPr algn="just"/>
            <a:endParaRPr lang="en-US" u="sng" dirty="0" smtClean="0"/>
          </a:p>
          <a:p>
            <a:pPr lvl="1" algn="ctr"/>
            <a:endParaRPr lang="es-ES" b="1" dirty="0" smtClean="0"/>
          </a:p>
          <a:p>
            <a:pPr lvl="1" algn="ctr"/>
            <a:endParaRPr lang="en-US" b="1" dirty="0"/>
          </a:p>
          <a:p>
            <a:pPr lvl="2" algn="just"/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213254" y="-17523"/>
            <a:ext cx="899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s-ES" sz="3600" b="1" dirty="0"/>
              <a:t>RECOLECCIÓN DE LA INFORMACIÓN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4021"/>
            <a:ext cx="6126480" cy="26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1837581" cy="19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3878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247730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CAPÍTULO IV</a:t>
            </a:r>
          </a:p>
          <a:p>
            <a:pPr marL="0" indent="0" algn="ctr">
              <a:buNone/>
            </a:pPr>
            <a:r>
              <a:rPr lang="en-US" sz="3600" b="1" dirty="0" smtClean="0"/>
              <a:t>ANÁLISIS E INTERPRETACIÓN DE RESULTADOS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1357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179512" y="764704"/>
            <a:ext cx="8712968" cy="2819599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dirty="0" smtClean="0"/>
              <a:t>La </a:t>
            </a:r>
            <a:r>
              <a:rPr lang="es-ES" dirty="0"/>
              <a:t>información obtenida en el CI “Mi Pequeño Dalcroze” ha sido </a:t>
            </a:r>
            <a:r>
              <a:rPr lang="es-ES" dirty="0" smtClean="0"/>
              <a:t>organizada y ordenada. Se analizó con el </a:t>
            </a:r>
            <a:r>
              <a:rPr lang="es-ES" dirty="0"/>
              <a:t>Software Microsoft </a:t>
            </a:r>
            <a:r>
              <a:rPr lang="es-ES" dirty="0" smtClean="0"/>
              <a:t>Excel </a:t>
            </a:r>
            <a:r>
              <a:rPr lang="es-ES" dirty="0"/>
              <a:t>para </a:t>
            </a:r>
            <a:r>
              <a:rPr lang="es-ES" dirty="0" smtClean="0"/>
              <a:t>cálculos y </a:t>
            </a:r>
            <a:r>
              <a:rPr lang="es-ES" dirty="0"/>
              <a:t>la representación </a:t>
            </a:r>
            <a:r>
              <a:rPr lang="es-ES" dirty="0" smtClean="0"/>
              <a:t>de resultados.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/>
              <a:t>Los resultados se presentaron </a:t>
            </a:r>
            <a:r>
              <a:rPr lang="es-ES" dirty="0" smtClean="0"/>
              <a:t>mediante </a:t>
            </a:r>
            <a:r>
              <a:rPr lang="es-ES" dirty="0"/>
              <a:t>gráficos, diagramas de distribución, histogramas y demás herramientas que </a:t>
            </a:r>
            <a:r>
              <a:rPr lang="es-ES" dirty="0" smtClean="0"/>
              <a:t>permitieron </a:t>
            </a:r>
            <a:r>
              <a:rPr lang="es-ES" dirty="0"/>
              <a:t>su interpretación.</a:t>
            </a:r>
            <a:endParaRPr lang="en-US" dirty="0"/>
          </a:p>
          <a:p>
            <a:pPr marL="285750" indent="-285750" algn="just"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 smtClean="0"/>
              <a:t>Con </a:t>
            </a:r>
            <a:r>
              <a:rPr lang="es-ES" dirty="0"/>
              <a:t>los datos organizados, se procedió a interpretarlos, y se encontró tendencias y evidencias que permitieron confirmar la hipótesis </a:t>
            </a:r>
            <a:r>
              <a:rPr lang="es-ES" dirty="0" smtClean="0"/>
              <a:t>planteada.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68736"/>
            <a:ext cx="2295611" cy="136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685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800" b="1" dirty="0" smtClean="0"/>
              <a:t>DISEÑO DE LA INVESTIGACIÓN</a:t>
            </a:r>
            <a:endParaRPr lang="en-US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611560" y="3424932"/>
            <a:ext cx="5400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2800" dirty="0" smtClean="0"/>
              <a:t>Actividades</a:t>
            </a:r>
            <a:r>
              <a:rPr lang="es-ES" sz="2800" dirty="0"/>
              <a:t>:</a:t>
            </a:r>
          </a:p>
          <a:p>
            <a:pPr algn="just"/>
            <a:endParaRPr lang="es-ES" dirty="0"/>
          </a:p>
          <a:p>
            <a:pPr marL="514350" lvl="0" indent="-514350">
              <a:buFont typeface="Wingdings" pitchFamily="2" charset="2"/>
              <a:buChar char="Ø"/>
            </a:pPr>
            <a:r>
              <a:rPr lang="es-ES" dirty="0"/>
              <a:t>Encuesta a Padres/Madres/Representantes.</a:t>
            </a:r>
            <a:endParaRPr lang="en-US" dirty="0"/>
          </a:p>
          <a:p>
            <a:pPr marL="514350" lvl="0" indent="-514350">
              <a:buFont typeface="Wingdings" pitchFamily="2" charset="2"/>
              <a:buChar char="Ø"/>
            </a:pPr>
            <a:r>
              <a:rPr lang="es-ES" dirty="0"/>
              <a:t>Test de Diagnóstico Inicial.</a:t>
            </a:r>
            <a:endParaRPr lang="en-US" dirty="0"/>
          </a:p>
          <a:p>
            <a:pPr marL="514350" lvl="0" indent="-514350">
              <a:buFont typeface="Wingdings" pitchFamily="2" charset="2"/>
              <a:buChar char="Ø"/>
            </a:pPr>
            <a:r>
              <a:rPr lang="es-ES" dirty="0"/>
              <a:t>Aplicación de herramientas informáticas.</a:t>
            </a:r>
            <a:endParaRPr lang="en-US" dirty="0"/>
          </a:p>
          <a:p>
            <a:pPr marL="514350" lvl="0" indent="-514350">
              <a:buFont typeface="Wingdings" pitchFamily="2" charset="2"/>
              <a:buChar char="Ø"/>
            </a:pPr>
            <a:r>
              <a:rPr lang="es-ES" dirty="0"/>
              <a:t>Test de Diagnóstico Final.</a:t>
            </a:r>
            <a:endParaRPr lang="en-US" dirty="0"/>
          </a:p>
          <a:p>
            <a:pPr marL="514350" lvl="0" indent="-514350">
              <a:buFont typeface="Wingdings" pitchFamily="2" charset="2"/>
              <a:buChar char="Ø"/>
            </a:pPr>
            <a:r>
              <a:rPr lang="es-ES" dirty="0"/>
              <a:t>Análisis de resultados.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37689"/>
            <a:ext cx="1414371" cy="12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7813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texto"/>
          <p:cNvSpPr txBox="1">
            <a:spLocks/>
          </p:cNvSpPr>
          <p:nvPr/>
        </p:nvSpPr>
        <p:spPr>
          <a:xfrm>
            <a:off x="0" y="0"/>
            <a:ext cx="9153879" cy="6697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s-ES" sz="2800" b="1" dirty="0">
                <a:solidFill>
                  <a:schemeClr val="tx1"/>
                </a:solidFill>
              </a:rPr>
              <a:t>ENCUESTA A PADRES/MADRES/REPRESENTANTES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95536" y="692696"/>
            <a:ext cx="8496943" cy="2880320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C" sz="2000" dirty="0" smtClean="0"/>
              <a:t>La primera semana del mes de marzo de 2014, se procedió  a realizar una encuesta a los 31 padres, madres o representantes de los niños de primer grado de Educación Básica.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La encuesta se llenó sin inconvenientes, para ello fue preciso asistir durante una semana a las instalaciones del Centro Infantil, para poder aplicarla cuando los padres, madres o representantes se acercaron a dejar o retirar a los pequeños.</a:t>
            </a:r>
            <a:endParaRPr lang="en-US" sz="2000" dirty="0"/>
          </a:p>
          <a:p>
            <a:pPr lvl="1" algn="ctr"/>
            <a:endParaRPr lang="es-ES" sz="2400" b="1" dirty="0" smtClean="0"/>
          </a:p>
          <a:p>
            <a:pPr lvl="1" algn="ctr"/>
            <a:endParaRPr lang="en-US" sz="2400" b="1" dirty="0"/>
          </a:p>
          <a:p>
            <a:pPr lvl="2" algn="just"/>
            <a:endParaRPr lang="en-US" sz="24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30" y="3356992"/>
            <a:ext cx="2196000" cy="25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5308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70018" y="2391288"/>
            <a:ext cx="39055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CAPÍTULO I</a:t>
            </a:r>
          </a:p>
          <a:p>
            <a:pPr algn="ctr"/>
            <a:r>
              <a:rPr lang="en-US" sz="4000" b="1" dirty="0"/>
              <a:t>EL PROBLEMA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31191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252070" y="3429000"/>
            <a:ext cx="3851920" cy="1872209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pregunta 2</a:t>
            </a: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1600" dirty="0" smtClean="0">
                <a:solidFill>
                  <a:schemeClr val="tx1"/>
                </a:solidFill>
              </a:rPr>
              <a:t>Esto significa, </a:t>
            </a:r>
            <a:r>
              <a:rPr lang="es-ES" sz="1600" dirty="0">
                <a:solidFill>
                  <a:schemeClr val="tx1"/>
                </a:solidFill>
              </a:rPr>
              <a:t>que hay la posibilidad cierta de que la investigación acerca </a:t>
            </a:r>
            <a:r>
              <a:rPr lang="es-ES" sz="1600" dirty="0" smtClean="0">
                <a:solidFill>
                  <a:schemeClr val="tx1"/>
                </a:solidFill>
              </a:rPr>
              <a:t>del </a:t>
            </a:r>
            <a:r>
              <a:rPr lang="es-ES" sz="1600" dirty="0">
                <a:solidFill>
                  <a:schemeClr val="tx1"/>
                </a:solidFill>
              </a:rPr>
              <a:t>tema de estudio, arroje resultados significativos sobre el objeto de la misma.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003288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399516692"/>
              </p:ext>
            </p:extLst>
          </p:nvPr>
        </p:nvGraphicFramePr>
        <p:xfrm>
          <a:off x="66497" y="3140968"/>
          <a:ext cx="5292080" cy="280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4 Marcador de texto"/>
          <p:cNvSpPr>
            <a:spLocks noGrp="1"/>
          </p:cNvSpPr>
          <p:nvPr>
            <p:ph type="body" idx="1"/>
          </p:nvPr>
        </p:nvSpPr>
        <p:spPr>
          <a:xfrm>
            <a:off x="0" y="0"/>
            <a:ext cx="9153879" cy="620688"/>
          </a:xfrm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/>
                </a:solidFill>
              </a:rPr>
              <a:t>ANALISIS E INTERPRETACIÓN DE RESULTADOS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4021579912"/>
              </p:ext>
            </p:extLst>
          </p:nvPr>
        </p:nvGraphicFramePr>
        <p:xfrm>
          <a:off x="-23767" y="620688"/>
          <a:ext cx="5382344" cy="252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5292080" y="1052736"/>
            <a:ext cx="37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pregunta </a:t>
            </a:r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+mn-lt"/>
              </a:rPr>
              <a:t>En </a:t>
            </a:r>
            <a:r>
              <a:rPr lang="es-ES" sz="1600" dirty="0">
                <a:latin typeface="+mn-lt"/>
              </a:rPr>
              <a:t>consecuencia, los niños y niñas de primero de educación básica podrán acceder a Internet para interactuar con herramientas </a:t>
            </a:r>
            <a:r>
              <a:rPr lang="es-ES" sz="1600" dirty="0" err="1">
                <a:latin typeface="+mn-lt"/>
              </a:rPr>
              <a:t>Adapro</a:t>
            </a:r>
            <a:r>
              <a:rPr lang="es-ES" sz="1600" dirty="0">
                <a:latin typeface="+mn-lt"/>
              </a:rPr>
              <a:t> y/o </a:t>
            </a:r>
            <a:r>
              <a:rPr lang="es-ES" sz="1600" dirty="0" err="1">
                <a:latin typeface="+mn-lt"/>
              </a:rPr>
              <a:t>Android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48666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95312533"/>
              </p:ext>
            </p:extLst>
          </p:nvPr>
        </p:nvGraphicFramePr>
        <p:xfrm>
          <a:off x="179512" y="620688"/>
          <a:ext cx="88569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57200" y="4797152"/>
            <a:ext cx="8291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pregunta 3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/>
              <a:t>En </a:t>
            </a:r>
            <a:r>
              <a:rPr lang="es-ES" sz="1600" dirty="0"/>
              <a:t>los hogares de los niños y niñas de primero de básica se tiene acceso a </a:t>
            </a:r>
            <a:r>
              <a:rPr lang="es-ES" sz="1600" dirty="0" smtClean="0"/>
              <a:t>tecnología, por lo que se podrá </a:t>
            </a:r>
            <a:r>
              <a:rPr lang="es-ES" sz="1600" dirty="0"/>
              <a:t>utilizar las herramientas informáticas como refuerzo para el aprendizaje de la </a:t>
            </a:r>
            <a:r>
              <a:rPr lang="es-ES" sz="1600" dirty="0" smtClean="0"/>
              <a:t>lectoescritura</a:t>
            </a:r>
            <a:r>
              <a:rPr lang="es-ES" sz="1600" dirty="0"/>
              <a:t>.</a:t>
            </a:r>
            <a:endParaRPr lang="en-US" sz="1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Marcador de texto"/>
          <p:cNvSpPr>
            <a:spLocks noGrp="1"/>
          </p:cNvSpPr>
          <p:nvPr>
            <p:ph type="body" idx="1"/>
          </p:nvPr>
        </p:nvSpPr>
        <p:spPr>
          <a:xfrm>
            <a:off x="0" y="0"/>
            <a:ext cx="9153879" cy="620688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ANALISIS E INTERPRETACIÓN DE RESULTADOS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96222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003288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7856" y="4221088"/>
            <a:ext cx="8291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pregunta 4</a:t>
            </a:r>
            <a:endPara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/>
              <a:t>Se </a:t>
            </a:r>
            <a:r>
              <a:rPr lang="es-ES" sz="1600" dirty="0"/>
              <a:t>observa que los sistemas operativos más difundidos son Microsoft Office y MAC asociado a los computadores de escritorio y portátiles; Android asociado a teléfonos </a:t>
            </a:r>
            <a:r>
              <a:rPr lang="es-ES" sz="1600" dirty="0" smtClean="0"/>
              <a:t>inteligentes y tabletas. </a:t>
            </a:r>
            <a:endParaRPr lang="en-US" sz="1600" dirty="0"/>
          </a:p>
          <a:p>
            <a:pPr algn="just"/>
            <a:r>
              <a:rPr lang="es-ES" sz="1600" dirty="0" smtClean="0"/>
              <a:t>Por </a:t>
            </a:r>
            <a:r>
              <a:rPr lang="es-ES" sz="1600" dirty="0"/>
              <a:t>consiguiente, las herramientas informáticas Adapro  y Android si podrán ser utilizadas en los hogares de los niños y niñas evaluados.</a:t>
            </a:r>
            <a:endParaRPr lang="en-US" sz="1600" dirty="0"/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494283748"/>
              </p:ext>
            </p:extLst>
          </p:nvPr>
        </p:nvGraphicFramePr>
        <p:xfrm>
          <a:off x="915980" y="620688"/>
          <a:ext cx="7408604" cy="352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Marcador de texto"/>
          <p:cNvSpPr>
            <a:spLocks noGrp="1"/>
          </p:cNvSpPr>
          <p:nvPr>
            <p:ph type="body" idx="1"/>
          </p:nvPr>
        </p:nvSpPr>
        <p:spPr>
          <a:xfrm>
            <a:off x="0" y="0"/>
            <a:ext cx="9153879" cy="620688"/>
          </a:xfrm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/>
                </a:solidFill>
              </a:rPr>
              <a:t>ANALISIS E INTERPRETACIÓN DE RESULTADOS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752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003288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96" y="386104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ES" sz="16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</a:t>
            </a:r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pregunta 10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/>
              <a:t>Esto </a:t>
            </a:r>
            <a:r>
              <a:rPr lang="es-ES" sz="1600" dirty="0"/>
              <a:t>quiere decir,  que se debe aprovechar este tiempo para estimular a los niños y niñas con juegos educativos que le </a:t>
            </a:r>
            <a:r>
              <a:rPr lang="es-ES" sz="1600" dirty="0" smtClean="0"/>
              <a:t>ayuden </a:t>
            </a:r>
            <a:r>
              <a:rPr lang="es-ES" sz="1600" dirty="0"/>
              <a:t>a reforzar los conocimientos que el ya posee.</a:t>
            </a:r>
            <a:endParaRPr lang="en-US" sz="1600" dirty="0"/>
          </a:p>
          <a:p>
            <a:pPr algn="just"/>
            <a:endParaRPr lang="en-US" sz="1600" dirty="0"/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773354660"/>
              </p:ext>
            </p:extLst>
          </p:nvPr>
        </p:nvGraphicFramePr>
        <p:xfrm>
          <a:off x="0" y="620689"/>
          <a:ext cx="9144000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609318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Marcador de texto"/>
          <p:cNvSpPr>
            <a:spLocks noGrp="1"/>
          </p:cNvSpPr>
          <p:nvPr>
            <p:ph type="body" idx="1"/>
          </p:nvPr>
        </p:nvSpPr>
        <p:spPr>
          <a:xfrm>
            <a:off x="0" y="0"/>
            <a:ext cx="9153879" cy="620688"/>
          </a:xfrm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/>
                </a:solidFill>
              </a:rPr>
              <a:t>ANALISIS E INTERPRETACIÓN DE RESULTADOS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9023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003288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05174" y="692696"/>
            <a:ext cx="403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pregunta 14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/>
              <a:t>Esto </a:t>
            </a:r>
            <a:r>
              <a:rPr lang="es-ES" sz="1600" dirty="0"/>
              <a:t>quiere decir, que los padres creen que, en general</a:t>
            </a:r>
            <a:r>
              <a:rPr lang="es-ES" sz="1600" dirty="0" smtClean="0"/>
              <a:t>, que </a:t>
            </a:r>
            <a:r>
              <a:rPr lang="es-ES" sz="1600" dirty="0"/>
              <a:t>las herramientas informáticas si ayudan al desarrollo de los niños y niñas en la </a:t>
            </a:r>
            <a:r>
              <a:rPr lang="es-ES" sz="1600" dirty="0" smtClean="0"/>
              <a:t>lectoescritura</a:t>
            </a:r>
            <a:r>
              <a:rPr lang="es-ES" sz="1600" dirty="0"/>
              <a:t>.</a:t>
            </a:r>
            <a:endParaRPr lang="en-US" sz="1600" dirty="0"/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176838940"/>
              </p:ext>
            </p:extLst>
          </p:nvPr>
        </p:nvGraphicFramePr>
        <p:xfrm>
          <a:off x="33280" y="620688"/>
          <a:ext cx="4978896" cy="287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993108423"/>
              </p:ext>
            </p:extLst>
          </p:nvPr>
        </p:nvGraphicFramePr>
        <p:xfrm>
          <a:off x="0" y="3501008"/>
          <a:ext cx="5163338" cy="271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212678" y="3480067"/>
            <a:ext cx="3931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pregunta 15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/>
              <a:t>Por </a:t>
            </a:r>
            <a:r>
              <a:rPr lang="es-ES" sz="1600" dirty="0"/>
              <a:t>consiguiente, los padres de familia desean recibir información sobre contenidos que </a:t>
            </a:r>
            <a:r>
              <a:rPr lang="es-ES" sz="1600" dirty="0" smtClean="0"/>
              <a:t> refuercen lo </a:t>
            </a:r>
            <a:r>
              <a:rPr lang="es-ES" sz="1600" dirty="0"/>
              <a:t>que están estudiando sus </a:t>
            </a:r>
            <a:r>
              <a:rPr lang="es-ES" sz="1600" dirty="0" smtClean="0"/>
              <a:t>hijos.</a:t>
            </a:r>
            <a:endParaRPr lang="en-US" sz="1600" dirty="0"/>
          </a:p>
        </p:txBody>
      </p:sp>
      <p:sp>
        <p:nvSpPr>
          <p:cNvPr id="10" name="4 Marcador de texto"/>
          <p:cNvSpPr>
            <a:spLocks noGrp="1"/>
          </p:cNvSpPr>
          <p:nvPr>
            <p:ph type="body" idx="1"/>
          </p:nvPr>
        </p:nvSpPr>
        <p:spPr>
          <a:xfrm>
            <a:off x="0" y="0"/>
            <a:ext cx="9153879" cy="620688"/>
          </a:xfrm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/>
                </a:solidFill>
              </a:rPr>
              <a:t>ANALISIS E INTERPRETACIÓN DE RESULTADOS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5078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0" y="0"/>
            <a:ext cx="9139320" cy="620688"/>
          </a:xfrm>
        </p:spPr>
        <p:txBody>
          <a:bodyPr/>
          <a:lstStyle/>
          <a:p>
            <a:pPr algn="r"/>
            <a:r>
              <a:rPr lang="es-ES" sz="2800" dirty="0" smtClean="0">
                <a:solidFill>
                  <a:schemeClr val="tx1"/>
                </a:solidFill>
              </a:rPr>
              <a:t>TEST DE DIAGNÓSTICO INICIAL EN EL AULA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003288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620688"/>
            <a:ext cx="8560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Comprende 8 secciones y tiene una calificación máxima de 56 puntos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 smtClean="0"/>
              <a:t>Escribir </a:t>
            </a:r>
            <a:r>
              <a:rPr lang="es-ES" sz="2000" dirty="0"/>
              <a:t>nombre y apellido.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Identificar las vocales y escribirlas en minúscula.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Unir la imagen con la vocal inicial correspondiente.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Ordenar sílabas, dibujar y  escribir la palabra en orden correcto.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Leer la palabra y dibujar.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Colocar nombres a </a:t>
            </a:r>
            <a:r>
              <a:rPr lang="es-ES" sz="2000" dirty="0" smtClean="0"/>
              <a:t>los </a:t>
            </a:r>
            <a:r>
              <a:rPr lang="es-ES" sz="2000" dirty="0"/>
              <a:t>gráficos.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Leer la palabra, separar en sílabas y dibujar.</a:t>
            </a:r>
            <a:endParaRPr lang="en-US" sz="2000" dirty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/>
              <a:t>Unir el dibujo con la letra inicial de su nombre.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Dancowi\Desktop\CLAUDIA\TESIS CLAUDIA 2014\Caludia Fotos Dalcroze Final Tesis\Fotos en pequeño\DSC0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0" y="3426428"/>
            <a:ext cx="2880000" cy="21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Dancowi\Desktop\CLAUDIA\TESIS CLAUDIA 2014\Fotos Laboratorio EJD\otras fotos\Camera\Fotos pequeñas\20140523_105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96" y="342193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Dancowi\Desktop\CLAUDIA\TESIS CLAUDIA 2014\Fotos Laboratorio EJD\otras fotos\Camera\Fotos pequeñas\20140523_105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342900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3668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texto"/>
          <p:cNvSpPr txBox="1">
            <a:spLocks/>
          </p:cNvSpPr>
          <p:nvPr/>
        </p:nvSpPr>
        <p:spPr>
          <a:xfrm>
            <a:off x="0" y="0"/>
            <a:ext cx="9139320" cy="620688"/>
          </a:xfrm>
          <a:prstGeom prst="rect">
            <a:avLst/>
          </a:prstGeo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s-ES" sz="2800" dirty="0" smtClean="0">
                <a:solidFill>
                  <a:schemeClr val="tx1"/>
                </a:solidFill>
              </a:rPr>
              <a:t>TESTIMONIO FOTOGRÁFICO </a:t>
            </a:r>
            <a:r>
              <a:rPr lang="es-ES" sz="2800" dirty="0">
                <a:solidFill>
                  <a:schemeClr val="tx1"/>
                </a:solidFill>
              </a:rPr>
              <a:t>EN EL AULA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Dancowi\Desktop\CLAUDIA\TESIS CLAUDIA 2014\Fotos Laboratorio EJD\otras fotos\Camera\Fotos pequeñas\20140523_105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Dancowi\Desktop\CLAUDIA\TESIS CLAUDIA 2014\Fotos Laboratorio EJD\otras fotos\Camera\Fotos pequeñas\20140523_105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60" y="76470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Dancowi\Desktop\CLAUDIA\TESIS CLAUDIA 2014\Fotos Laboratorio EJD\otras fotos\Camera\Fotos pequeñas\20140523_105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Dancowi\Desktop\CLAUDIA\TESIS CLAUDIA 2014\Fotos Laboratorio EJD\otras fotos\Camera\Fotos pequeñas\20140523_1046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957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Dancowi\Desktop\CLAUDIA\TESIS CLAUDIA 2014\Fotos Laboratorio EJD\otras fotos\Camera\Fotos pequeñas\20140523_1055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87" y="31957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C:\Users\Dancowi\Desktop\CLAUDIA\TESIS CLAUDIA 2014\Fotos Laboratorio EJD\otras fotos\Camera\Fotos pequeñas\20140523_1049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572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881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07350" y="620688"/>
            <a:ext cx="8585130" cy="3096344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600" dirty="0" smtClean="0"/>
              <a:t>Se </a:t>
            </a:r>
            <a:r>
              <a:rPr lang="es-ES" sz="1600" dirty="0"/>
              <a:t>procedió a utilizar y aplicar las herramientas informáticas seleccionadas para reforzar el aprendizaje de la </a:t>
            </a:r>
            <a:r>
              <a:rPr lang="es-ES" sz="1600" dirty="0" smtClean="0"/>
              <a:t>lectoescritura.</a:t>
            </a:r>
          </a:p>
          <a:p>
            <a:pPr algn="just"/>
            <a:endParaRPr lang="en-US" sz="1600" dirty="0"/>
          </a:p>
          <a:p>
            <a:pPr algn="just"/>
            <a:r>
              <a:rPr lang="es-ES" sz="1600" dirty="0"/>
              <a:t>Esta aplicación se la </a:t>
            </a:r>
            <a:r>
              <a:rPr lang="es-ES" sz="1600" dirty="0" smtClean="0"/>
              <a:t>hizo </a:t>
            </a:r>
            <a:r>
              <a:rPr lang="es-ES" sz="1600" dirty="0"/>
              <a:t>en dos </a:t>
            </a:r>
            <a:r>
              <a:rPr lang="es-ES" sz="1600" dirty="0" smtClean="0"/>
              <a:t>etapas:</a:t>
            </a:r>
          </a:p>
          <a:p>
            <a:pPr algn="just"/>
            <a:endParaRPr lang="es-ES" sz="1600" b="1" dirty="0"/>
          </a:p>
          <a:p>
            <a:pPr algn="just"/>
            <a:r>
              <a:rPr lang="es-ES" sz="1600" b="1" dirty="0" smtClean="0"/>
              <a:t>Laboratorio </a:t>
            </a:r>
            <a:r>
              <a:rPr lang="es-ES" sz="1600" b="1" dirty="0"/>
              <a:t>de </a:t>
            </a:r>
            <a:r>
              <a:rPr lang="es-ES" sz="1600" b="1" dirty="0" smtClean="0"/>
              <a:t>computación.-</a:t>
            </a:r>
            <a:r>
              <a:rPr lang="es-ES" sz="1600" dirty="0" smtClean="0"/>
              <a:t> </a:t>
            </a:r>
            <a:r>
              <a:rPr lang="es-ES" sz="1600" dirty="0"/>
              <a:t>D</a:t>
            </a:r>
            <a:r>
              <a:rPr lang="es-ES" sz="1600" dirty="0" smtClean="0"/>
              <a:t>onde </a:t>
            </a:r>
            <a:r>
              <a:rPr lang="es-ES" sz="1600" dirty="0"/>
              <a:t>los niños y niñas </a:t>
            </a:r>
            <a:r>
              <a:rPr lang="es-ES" sz="1600" dirty="0" smtClean="0"/>
              <a:t>recibieron </a:t>
            </a:r>
            <a:r>
              <a:rPr lang="es-ES" sz="1600" dirty="0"/>
              <a:t>clases dos horas a la semana e </a:t>
            </a:r>
            <a:r>
              <a:rPr lang="es-ES" sz="1600" dirty="0" smtClean="0"/>
              <a:t>interactuaron </a:t>
            </a:r>
            <a:r>
              <a:rPr lang="es-ES" sz="1600" dirty="0"/>
              <a:t>con computadores de escritorio donde se ha cargado el programa </a:t>
            </a:r>
            <a:r>
              <a:rPr lang="es-ES" sz="1600" dirty="0" smtClean="0"/>
              <a:t>ADAPRO.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b="1" dirty="0" smtClean="0"/>
              <a:t>En </a:t>
            </a:r>
            <a:r>
              <a:rPr lang="es-ES" sz="1600" b="1" dirty="0"/>
              <a:t>el </a:t>
            </a:r>
            <a:r>
              <a:rPr lang="es-ES" sz="1600" b="1" dirty="0" smtClean="0"/>
              <a:t>aula.-</a:t>
            </a:r>
            <a:r>
              <a:rPr lang="es-ES" sz="1600" dirty="0" smtClean="0"/>
              <a:t> </a:t>
            </a:r>
            <a:r>
              <a:rPr lang="es-ES" sz="1600" dirty="0"/>
              <a:t>D</a:t>
            </a:r>
            <a:r>
              <a:rPr lang="es-ES" sz="1600" dirty="0" smtClean="0"/>
              <a:t>onde </a:t>
            </a:r>
            <a:r>
              <a:rPr lang="es-ES" sz="1600" dirty="0"/>
              <a:t>se </a:t>
            </a:r>
            <a:r>
              <a:rPr lang="es-ES" sz="1600" dirty="0" smtClean="0"/>
              <a:t>visitó </a:t>
            </a:r>
            <a:r>
              <a:rPr lang="es-ES" sz="1600" dirty="0"/>
              <a:t>a los niños y niñas llevando tablets y teléfonos inteligentes, para que interactúen con herramientas informáticas </a:t>
            </a:r>
            <a:r>
              <a:rPr lang="es-ES" sz="1600" dirty="0" smtClean="0"/>
              <a:t>Android descargadas para el efecto.</a:t>
            </a:r>
          </a:p>
          <a:p>
            <a:pPr algn="just"/>
            <a:endParaRPr lang="en-US" sz="1600" dirty="0"/>
          </a:p>
          <a:p>
            <a:pPr algn="just"/>
            <a:endParaRPr lang="en-US" sz="1600" u="sng" dirty="0" smtClean="0"/>
          </a:p>
          <a:p>
            <a:pPr lvl="1" algn="ctr"/>
            <a:endParaRPr lang="es-ES" b="1" dirty="0" smtClean="0"/>
          </a:p>
          <a:p>
            <a:pPr lvl="1" algn="ctr"/>
            <a:endParaRPr lang="en-US" b="1" dirty="0"/>
          </a:p>
          <a:p>
            <a:pPr lvl="2" algn="just"/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307350" y="0"/>
            <a:ext cx="8836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b="1" dirty="0" smtClean="0"/>
              <a:t>APLICACIÓN DE HERRAMIENTAS INFORMÁTICAS</a:t>
            </a:r>
            <a:endParaRPr lang="es-EC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5659"/>
            <a:ext cx="2880000" cy="21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 descr="C:\Users\Dancowi\Desktop\CLAUDIA\TESIS CLAUDIA 2014\Caludia Fotos Dalcroze Final Tesis\Fotos en pequeño\DSC08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0" y="3425659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Dancowi\Desktop\CLAUDIA\TESIS CLAUDIA 2014\Caludia Fotos Dalcroze Final Tesis\Fotos en pequeño\DSC084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8205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5478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-11197" y="584257"/>
            <a:ext cx="9025378" cy="2044533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600" dirty="0" smtClean="0"/>
              <a:t>Se </a:t>
            </a:r>
            <a:r>
              <a:rPr lang="es-ES" sz="1600" dirty="0"/>
              <a:t>procedió a instalar el software de uso libre </a:t>
            </a:r>
            <a:r>
              <a:rPr lang="es-ES" sz="1600" dirty="0" smtClean="0"/>
              <a:t>ADAPRO </a:t>
            </a:r>
            <a:r>
              <a:rPr lang="es-ES" sz="1600" dirty="0"/>
              <a:t>en el servidor del laboratorio de computación, de esta manera todos los equipos pueden acceder a este y se </a:t>
            </a:r>
            <a:r>
              <a:rPr lang="es-ES" sz="1600" dirty="0" smtClean="0"/>
              <a:t>utilizó </a:t>
            </a:r>
            <a:r>
              <a:rPr lang="es-ES" sz="1600" dirty="0"/>
              <a:t>en las actividades académicas previstas</a:t>
            </a:r>
            <a:r>
              <a:rPr lang="es-E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s-ES" sz="1600" dirty="0" smtClean="0"/>
              <a:t>La </a:t>
            </a:r>
            <a:r>
              <a:rPr lang="es-ES" sz="1600" dirty="0"/>
              <a:t>metodología en las horas de computación consistió en que el docente escribió palabras u oraciones en la pizarra y los niños procedieron a escribirla en el área de </a:t>
            </a:r>
            <a:r>
              <a:rPr lang="es-ES" sz="1600" dirty="0" smtClean="0"/>
              <a:t>trabajo </a:t>
            </a:r>
            <a:r>
              <a:rPr lang="es-ES" sz="1600" dirty="0"/>
              <a:t>del </a:t>
            </a:r>
            <a:r>
              <a:rPr lang="es-ES" sz="1600" dirty="0" smtClean="0"/>
              <a:t>programa </a:t>
            </a:r>
            <a:r>
              <a:rPr lang="es-ES" sz="1600" dirty="0"/>
              <a:t>y asociaron la imagen que se </a:t>
            </a:r>
            <a:r>
              <a:rPr lang="es-ES" sz="1600" dirty="0" smtClean="0"/>
              <a:t>presentó </a:t>
            </a:r>
            <a:r>
              <a:rPr lang="es-ES" sz="1600" dirty="0"/>
              <a:t>con la palabra u oraciones escritas.</a:t>
            </a:r>
            <a:endParaRPr lang="en-US" sz="1600" dirty="0"/>
          </a:p>
          <a:p>
            <a:pPr lvl="1" algn="ctr"/>
            <a:endParaRPr lang="es-ES" b="1" dirty="0" smtClean="0"/>
          </a:p>
          <a:p>
            <a:pPr lvl="1" algn="ctr"/>
            <a:endParaRPr lang="en-US" b="1" dirty="0"/>
          </a:p>
          <a:p>
            <a:pPr lvl="2" algn="just"/>
            <a:endParaRPr lang="en-US" b="1" dirty="0"/>
          </a:p>
        </p:txBody>
      </p:sp>
      <p:sp>
        <p:nvSpPr>
          <p:cNvPr id="6" name="5 Rectángulo"/>
          <p:cNvSpPr/>
          <p:nvPr/>
        </p:nvSpPr>
        <p:spPr>
          <a:xfrm>
            <a:off x="63915" y="61037"/>
            <a:ext cx="91421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700" b="1" dirty="0" smtClean="0"/>
              <a:t>USO DE ADAPRO - LABORATORIO DE COMPUTACION</a:t>
            </a:r>
            <a:endParaRPr lang="en-US" sz="27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20764"/>
              </p:ext>
            </p:extLst>
          </p:nvPr>
        </p:nvGraphicFramePr>
        <p:xfrm>
          <a:off x="611560" y="2348880"/>
          <a:ext cx="7848871" cy="23134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14661"/>
                <a:gridCol w="1424436"/>
                <a:gridCol w="1297958"/>
                <a:gridCol w="1297958"/>
                <a:gridCol w="1269255"/>
                <a:gridCol w="1344603"/>
              </a:tblGrid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LUNES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MARTES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MIÉRCOLES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JUEVES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VIERNES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7:15- 7:55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Oral y E.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Matemática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Exp. Oral y E..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Inglés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7:55 - 8:35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Oral y E.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Matemática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Exp. Oral y E.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8:35 - 9:15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Matemática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Exp. Oral y E.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Ed. Física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Matemática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Matemática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9:15 - 09:55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RECREO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09:55 - 10:40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Oral y E.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Matemática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Exp. Oral y E.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10:40 - 11:20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Deportes y Juegos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Matemática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Mundo Natural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Oral y E.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11:20 - 12:00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Oral y E..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ighlight>
                            <a:srgbClr val="FFFF00"/>
                          </a:highlight>
                        </a:rPr>
                        <a:t>Computación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Oral y E.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highlight>
                            <a:srgbClr val="FFFF00"/>
                          </a:highlight>
                        </a:rPr>
                        <a:t>Computación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Ed. Física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12:00 - 12:40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Matemática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Mundo Natural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Identidad y A.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Inglés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Música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12:40 - 13:20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Identidad y A.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Exp. Artística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Mundo Natural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Identidad y A.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Matemática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13:20 - 14:00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Mundo Natural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Convivencia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.</a:t>
                      </a: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Artística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Exp</a:t>
                      </a:r>
                      <a:r>
                        <a:rPr lang="es-EC" sz="1200" dirty="0">
                          <a:effectLst/>
                        </a:rPr>
                        <a:t>. Corporal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Mundo Natural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11065"/>
            <a:ext cx="5410200" cy="2146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22364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035" y="96200"/>
            <a:ext cx="8981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 smtClean="0"/>
              <a:t>TESTIMONIO FOTOGRÁFICO – USO DE ADAPRO EN EL LABORATRIO DE COMPUTACION</a:t>
            </a:r>
            <a:endParaRPr lang="en-US" sz="1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9898"/>
            <a:ext cx="2880000" cy="216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43" y="622738"/>
            <a:ext cx="2880000" cy="217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" y="2937544"/>
            <a:ext cx="2880000" cy="215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31764"/>
            <a:ext cx="2880000" cy="216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37544"/>
            <a:ext cx="2880000" cy="157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78" y="2937544"/>
            <a:ext cx="2880000" cy="21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01258"/>
            <a:ext cx="2880000" cy="2156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64030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44008" y="-31524"/>
            <a:ext cx="4499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4000" b="1" dirty="0" smtClean="0"/>
              <a:t>ANTECEDENTES</a:t>
            </a:r>
            <a:endParaRPr lang="en-US" sz="4000" b="1" dirty="0"/>
          </a:p>
        </p:txBody>
      </p:sp>
      <p:sp>
        <p:nvSpPr>
          <p:cNvPr id="5" name="4 Rectángulo"/>
          <p:cNvSpPr/>
          <p:nvPr/>
        </p:nvSpPr>
        <p:spPr>
          <a:xfrm>
            <a:off x="755575" y="70841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dk1"/>
                </a:solidFill>
                <a:latin typeface="+mn-lt"/>
              </a:rPr>
              <a:t>En el mes de junio del 2013, se llevó a cabo el XIV encuentro Internacional Virtual-Educa Colombia 2013, en la ciudad de Medellín.</a:t>
            </a:r>
          </a:p>
          <a:p>
            <a:pPr algn="just"/>
            <a:endParaRPr lang="es-ES" dirty="0" smtClean="0">
              <a:solidFill>
                <a:schemeClr val="dk1"/>
              </a:solidFill>
              <a:latin typeface="+mn-lt"/>
            </a:endParaRPr>
          </a:p>
          <a:p>
            <a:r>
              <a:rPr lang="es-ES" dirty="0" smtClean="0"/>
              <a:t>En </a:t>
            </a:r>
            <a:r>
              <a:rPr lang="es-ES" dirty="0"/>
              <a:t>la misma, se observó los adelantos tecnológicos que se pueden aplicar en todos los niveles de educación</a:t>
            </a:r>
            <a:r>
              <a:rPr lang="es-ES" dirty="0" smtClean="0"/>
              <a:t>.</a:t>
            </a:r>
          </a:p>
          <a:p>
            <a:endParaRPr lang="en-US" dirty="0"/>
          </a:p>
          <a:p>
            <a:r>
              <a:rPr lang="es-ES" dirty="0"/>
              <a:t>Esta información, sirvió como punto de partida para pensar en aplicar en nuestro medio una investigación en la cual se vean involucradas las TIC.</a:t>
            </a:r>
            <a:endParaRPr lang="en-US" dirty="0"/>
          </a:p>
          <a:p>
            <a:pPr algn="just"/>
            <a:endParaRPr lang="en-US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75" y="3321691"/>
            <a:ext cx="4043783" cy="2011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47605"/>
            <a:ext cx="2696066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50126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23528" y="620688"/>
            <a:ext cx="8640960" cy="2664296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600" dirty="0" smtClean="0"/>
              <a:t>Para </a:t>
            </a:r>
            <a:r>
              <a:rPr lang="es-ES" sz="1600" dirty="0"/>
              <a:t>el uso de los aplicativos que se basan en Android, se procedió a llevar al Centro infantil, dos tablets, y dos teléfonos celulares inteligentes de pantalla táctil marca Samsung, de esta manera se contó con 4 equipos que permitieron aplicar las herramientas seleccionadas</a:t>
            </a:r>
            <a:r>
              <a:rPr lang="es-E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s-ES" sz="1600" dirty="0" smtClean="0"/>
              <a:t>La </a:t>
            </a:r>
            <a:r>
              <a:rPr lang="es-ES" sz="1600" dirty="0"/>
              <a:t>metodología que se aplicó, consistió en cargar aplicaciones en las cuales el </a:t>
            </a:r>
            <a:r>
              <a:rPr lang="es-ES" sz="1600" dirty="0" smtClean="0"/>
              <a:t>niño dibujó </a:t>
            </a:r>
            <a:r>
              <a:rPr lang="es-ES" sz="1600" dirty="0"/>
              <a:t>las vocales o </a:t>
            </a:r>
            <a:r>
              <a:rPr lang="es-ES" sz="1600" dirty="0" smtClean="0"/>
              <a:t>letras</a:t>
            </a:r>
            <a:r>
              <a:rPr lang="es-ES" sz="1600" dirty="0"/>
              <a:t> </a:t>
            </a:r>
            <a:r>
              <a:rPr lang="es-ES" sz="1600" dirty="0" smtClean="0"/>
              <a:t>e identificó </a:t>
            </a:r>
            <a:r>
              <a:rPr lang="es-ES" sz="1600" dirty="0"/>
              <a:t>sílabas e imágenes asociadas con las mismas. Esta actividad se realizó en dos horas semanales de la asignatura de Expresión Oral y Escrita</a:t>
            </a:r>
            <a:r>
              <a:rPr lang="es-E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s-ES" sz="1600" dirty="0" smtClean="0"/>
              <a:t>Se utilizaron varios programas, se puede citar como ejemplo </a:t>
            </a:r>
            <a:r>
              <a:rPr lang="es-ES" sz="1600" dirty="0"/>
              <a:t>“Fichas Lectoescritura Vocales” desarrollado por la empresa </a:t>
            </a:r>
            <a:r>
              <a:rPr lang="es-ES" sz="1600" dirty="0" err="1"/>
              <a:t>Imawow</a:t>
            </a:r>
            <a:r>
              <a:rPr lang="es-ES" sz="1600" dirty="0"/>
              <a:t> </a:t>
            </a:r>
            <a:r>
              <a:rPr lang="es-ES" sz="1600" dirty="0" err="1"/>
              <a:t>Games</a:t>
            </a:r>
            <a:r>
              <a:rPr lang="es-ES" sz="1600" dirty="0"/>
              <a:t>, se lo descargó desde el sitio Play Store y se lo instaló </a:t>
            </a:r>
            <a:r>
              <a:rPr lang="es-ES" sz="1600" dirty="0" smtClean="0"/>
              <a:t>en </a:t>
            </a:r>
            <a:r>
              <a:rPr lang="es-ES" sz="1600" dirty="0"/>
              <a:t>los </a:t>
            </a:r>
            <a:r>
              <a:rPr lang="es-ES" sz="1600" dirty="0" smtClean="0"/>
              <a:t>dispositivos.</a:t>
            </a:r>
          </a:p>
          <a:p>
            <a:pPr lvl="1" algn="ctr"/>
            <a:endParaRPr lang="es-ES" b="1" dirty="0" smtClean="0"/>
          </a:p>
          <a:p>
            <a:pPr lvl="1" algn="ctr"/>
            <a:endParaRPr lang="en-US" b="1" dirty="0"/>
          </a:p>
          <a:p>
            <a:pPr lvl="2" algn="just"/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3135586" y="0"/>
            <a:ext cx="6008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 smtClean="0"/>
              <a:t>USO DE </a:t>
            </a:r>
            <a:r>
              <a:rPr lang="es-ES" sz="2800" b="1" dirty="0"/>
              <a:t>ANDROID EN EL </a:t>
            </a:r>
            <a:r>
              <a:rPr lang="es-ES" sz="2800" b="1" dirty="0" smtClean="0"/>
              <a:t>AULA</a:t>
            </a: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C:\Users\Dancowi\Desktop\CLAUDIA\TESIS CLAUDIA 2014\Caludia Fotos Dalcroze Final Tesis\Fotos en pequeño\DSC08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88" y="3356006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ancowi\Desktop\CLAUDIA\TESIS CLAUDIA 2014\Caludia Fotos Dalcroze Final Tesis\Fotos en pequeño\DSC08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7" y="3356006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Dancowi\Desktop\CLAUDIA\TESIS CLAUDIA 2014\Caludia Fotos Dalcroze Final Tesis\Fotos en pequeño\DSC08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3356006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4627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828" y="160009"/>
            <a:ext cx="9047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200" b="1" dirty="0" smtClean="0"/>
              <a:t>TESTIMONIO FOTOGRÁFICO - USO </a:t>
            </a:r>
            <a:r>
              <a:rPr lang="es-ES" sz="2200" b="1" dirty="0"/>
              <a:t>DE ANDROID </a:t>
            </a:r>
            <a:r>
              <a:rPr lang="es-ES" sz="2200" b="1" dirty="0" smtClean="0"/>
              <a:t>EN EL </a:t>
            </a:r>
            <a:r>
              <a:rPr lang="es-ES" sz="2200" b="1" dirty="0"/>
              <a:t>AULA</a:t>
            </a:r>
            <a:endParaRPr lang="en-US" sz="2200" dirty="0"/>
          </a:p>
        </p:txBody>
      </p:sp>
      <p:pic>
        <p:nvPicPr>
          <p:cNvPr id="5" name="Picture 4" descr="C:\Users\Dancowi\Desktop\CLAUDIA\TESIS CLAUDIA 2014\Caludia Fotos Dalcroze Final Tesis\Fotos en pequeño\DSC08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Dancowi\Desktop\CLAUDIA\TESIS CLAUDIA 2014\Caludia Fotos Dalcroze Final Tesis\Fotos en pequeño\DSC08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ancowi\Desktop\CLAUDIA\TESIS CLAUDIA 2014\Caludia Fotos Dalcroze Final Tesis\Fotos en pequeño\DSC08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Dancowi\Desktop\CLAUDIA\TESIS CLAUDIA 2014\Caludia Fotos Dalcroze Final Tesis\Fotos en pequeño\DSC084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1" y="3089789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Dancowi\Desktop\CLAUDIA\TESIS CLAUDIA 2014\Caludia Fotos Dalcroze Final Tesis\Fotos en pequeño\DSC084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3068960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Dancowi\Desktop\CLAUDIA\TESIS CLAUDIA 2014\Caludia Fotos Dalcroze Final Tesis\Fotos en pequeño\DSC084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764704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1593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23528" y="620688"/>
            <a:ext cx="8496943" cy="1440160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600" dirty="0" smtClean="0"/>
              <a:t>La </a:t>
            </a:r>
            <a:r>
              <a:rPr lang="es-ES" sz="1600" dirty="0"/>
              <a:t>prueba o test de diagnóstico final que se aplicó </a:t>
            </a:r>
            <a:r>
              <a:rPr lang="es-ES" sz="1600" dirty="0" smtClean="0"/>
              <a:t>fue la </a:t>
            </a:r>
            <a:r>
              <a:rPr lang="es-ES" sz="1600" dirty="0"/>
              <a:t>misma que la inicial, se procedió así, para tener una referencia única </a:t>
            </a:r>
            <a:r>
              <a:rPr lang="es-ES" sz="1600" dirty="0" smtClean="0"/>
              <a:t>del </a:t>
            </a:r>
            <a:r>
              <a:rPr lang="es-ES" sz="1600" dirty="0"/>
              <a:t>progreso de los niños y niñas de primer grado de educación </a:t>
            </a:r>
            <a:r>
              <a:rPr lang="es-ES" sz="1600" dirty="0" smtClean="0"/>
              <a:t>básica; </a:t>
            </a:r>
            <a:r>
              <a:rPr lang="es-ES" sz="1600" dirty="0"/>
              <a:t>de esta manera se pudo dimensionar el avance que presentó cada </a:t>
            </a:r>
            <a:r>
              <a:rPr lang="es-ES" sz="1600" dirty="0" smtClean="0"/>
              <a:t>estudiante</a:t>
            </a:r>
            <a:r>
              <a:rPr lang="es-ES" sz="1600" dirty="0"/>
              <a:t>.</a:t>
            </a:r>
            <a:r>
              <a:rPr lang="es-ES" sz="1600" dirty="0" smtClean="0"/>
              <a:t> Este  </a:t>
            </a:r>
            <a:r>
              <a:rPr lang="es-ES" sz="1600" dirty="0"/>
              <a:t>se realizó el mes </a:t>
            </a:r>
            <a:r>
              <a:rPr lang="es-ES" sz="1600" dirty="0" smtClean="0"/>
              <a:t>de junio de </a:t>
            </a:r>
            <a:r>
              <a:rPr lang="es-ES" sz="1600" dirty="0"/>
              <a:t>2014, antes de culminar el año académico.</a:t>
            </a:r>
            <a:endParaRPr lang="en-US" sz="1600" dirty="0"/>
          </a:p>
          <a:p>
            <a:pPr lvl="1" algn="ctr"/>
            <a:endParaRPr lang="es-ES" b="1" dirty="0" smtClean="0"/>
          </a:p>
          <a:p>
            <a:pPr lvl="1" algn="ctr"/>
            <a:endParaRPr lang="en-US" b="1" dirty="0"/>
          </a:p>
          <a:p>
            <a:pPr lvl="2" algn="just"/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35496" y="56028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 smtClean="0"/>
              <a:t>TEST DE DIAGNÓSTICO </a:t>
            </a:r>
            <a:r>
              <a:rPr lang="es-ES" sz="2800" b="1" dirty="0"/>
              <a:t>FINAL EN EL AULA </a:t>
            </a:r>
            <a:endParaRPr lang="en-US" sz="28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C:\Users\Dancowi\Desktop\CLAUDIA\TESIS CLAUDIA 2014\Caludia Fotos Dalcroze Final Tesis\Fotos en pequeño\DSC0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Dancowi\Desktop\CLAUDIA\TESIS CLAUDIA 2014\Caludia Fotos Dalcroze Final Tesis\Fotos en pequeño\DSC08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Dancowi\Desktop\CLAUDIA\TESIS CLAUDIA 2014\Caludia Fotos Dalcroze Final Tesis\Fotos en pequeño\DSC08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Dancowi\Desktop\CLAUDIA\TESIS CLAUDIA 2014\Caludia Fotos Dalcroze Final Tesis\Fotos en pequeño\DSC083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Dancowi\Desktop\CLAUDIA\TESIS CLAUDIA 2014\Caludia Fotos Dalcroze Final Tesis\Fotos en pequeño\DSC083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3"/>
            <a:ext cx="2880000" cy="21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8634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043340"/>
              </p:ext>
            </p:extLst>
          </p:nvPr>
        </p:nvGraphicFramePr>
        <p:xfrm>
          <a:off x="2216" y="764704"/>
          <a:ext cx="4112451" cy="46619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49985"/>
                <a:gridCol w="851472"/>
                <a:gridCol w="851472"/>
                <a:gridCol w="1259522"/>
              </a:tblGrid>
              <a:tr h="2046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GRADO:  PRIMERO 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s-EC" sz="1400" dirty="0">
                          <a:effectLst/>
                        </a:rPr>
                        <a:t>ALUMNO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1° TEST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2° TEST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DIFERENCIA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PROMEDIO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46,75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54,25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7,5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-331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 smtClean="0"/>
              <a:t>RESULTADOS 1° Y 2° TEST - </a:t>
            </a:r>
            <a:r>
              <a:rPr lang="es-ES" sz="2800" b="1" dirty="0"/>
              <a:t>PRIMERO A</a:t>
            </a:r>
            <a:endParaRPr lang="es-EC" sz="2800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278190804"/>
              </p:ext>
            </p:extLst>
          </p:nvPr>
        </p:nvGraphicFramePr>
        <p:xfrm>
          <a:off x="4067944" y="613181"/>
          <a:ext cx="513064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4355976" y="3861048"/>
            <a:ext cx="478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P</a:t>
            </a:r>
            <a:r>
              <a:rPr lang="es-ES" dirty="0" smtClean="0"/>
              <a:t>aralelo </a:t>
            </a:r>
            <a:r>
              <a:rPr lang="es-ES" dirty="0"/>
              <a:t>A, </a:t>
            </a:r>
            <a:r>
              <a:rPr lang="es-ES" dirty="0" smtClean="0"/>
              <a:t>Primer Test alcanzó </a:t>
            </a:r>
            <a:r>
              <a:rPr lang="es-ES" dirty="0"/>
              <a:t>un promedio de 46,75 y en </a:t>
            </a:r>
            <a:r>
              <a:rPr lang="es-ES" dirty="0" smtClean="0"/>
              <a:t>el segundo Test </a:t>
            </a:r>
            <a:r>
              <a:rPr lang="es-ES" dirty="0"/>
              <a:t>un promedio de 54,25 con una diferencia entre  los promedios de 7,5 puntos. </a:t>
            </a:r>
            <a:endParaRPr lang="es-ES" dirty="0" smtClean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general se puede observar que si hay un incremento en las calificaciones </a:t>
            </a:r>
            <a:r>
              <a:rPr lang="es-ES" dirty="0" smtClean="0"/>
              <a:t>finales alcanzadas.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7306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158250"/>
              </p:ext>
            </p:extLst>
          </p:nvPr>
        </p:nvGraphicFramePr>
        <p:xfrm>
          <a:off x="0" y="668632"/>
          <a:ext cx="4112451" cy="44165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49985"/>
                <a:gridCol w="851472"/>
                <a:gridCol w="851472"/>
                <a:gridCol w="1259522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GRADO: PRIMERO B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ALUMNO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1° TEST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2° TEST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DIFERENCIA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aseline="0" dirty="0">
                          <a:solidFill>
                            <a:schemeClr val="tx1"/>
                          </a:solidFill>
                          <a:effectLst/>
                        </a:rPr>
                        <a:t>36,5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17,5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47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PROMEDIO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42,97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52,47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8,50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597833217"/>
              </p:ext>
            </p:extLst>
          </p:nvPr>
        </p:nvGraphicFramePr>
        <p:xfrm>
          <a:off x="4099009" y="702767"/>
          <a:ext cx="51480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4125124" y="4258495"/>
            <a:ext cx="4971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/>
              <a:t>Paralelo </a:t>
            </a:r>
            <a:r>
              <a:rPr lang="es-ES" sz="1600" dirty="0"/>
              <a:t>B, </a:t>
            </a:r>
            <a:r>
              <a:rPr lang="es-ES" sz="1600" dirty="0" smtClean="0"/>
              <a:t>primer Test alcanzó </a:t>
            </a:r>
            <a:r>
              <a:rPr lang="es-ES" sz="1600" dirty="0"/>
              <a:t>un promedio de 42,97 y en </a:t>
            </a:r>
            <a:r>
              <a:rPr lang="es-ES" sz="1600" dirty="0" smtClean="0"/>
              <a:t>el segundo Test </a:t>
            </a:r>
            <a:r>
              <a:rPr lang="es-ES" sz="1600" dirty="0"/>
              <a:t>un promedio de 52,47 con una diferencia entre </a:t>
            </a:r>
            <a:r>
              <a:rPr lang="es-ES" sz="1600" dirty="0" smtClean="0"/>
              <a:t>promedios </a:t>
            </a:r>
            <a:r>
              <a:rPr lang="es-ES" sz="1600" dirty="0"/>
              <a:t>de 8,5 puntos. </a:t>
            </a:r>
            <a:endParaRPr lang="es-ES" sz="1600" dirty="0" smtClean="0"/>
          </a:p>
          <a:p>
            <a:pPr algn="just"/>
            <a:r>
              <a:rPr lang="es-ES" sz="1600" dirty="0"/>
              <a:t>En general se puede observar que si hay un incremento en las calificaciones finales alcanzadas.</a:t>
            </a:r>
            <a:endParaRPr lang="en-US" sz="1600" dirty="0"/>
          </a:p>
        </p:txBody>
      </p:sp>
      <p:sp>
        <p:nvSpPr>
          <p:cNvPr id="7" name="6 Rectángulo"/>
          <p:cNvSpPr/>
          <p:nvPr/>
        </p:nvSpPr>
        <p:spPr>
          <a:xfrm>
            <a:off x="0" y="-331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b="1" dirty="0" smtClean="0"/>
              <a:t>RESULTADOS 1° Y 2° TEST - PRIMERO B</a:t>
            </a:r>
            <a:endParaRPr lang="es-EC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7709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4003288"/>
            <a:ext cx="4587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75837"/>
              </p:ext>
            </p:extLst>
          </p:nvPr>
        </p:nvGraphicFramePr>
        <p:xfrm>
          <a:off x="323528" y="4581128"/>
          <a:ext cx="4636262" cy="11216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2212"/>
                <a:gridCol w="908050"/>
                <a:gridCol w="908050"/>
                <a:gridCol w="1377950"/>
              </a:tblGrid>
              <a:tr h="9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1° TEST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2° TEST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DIFERENCIA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PARALELO 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46,75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54,25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5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PARALELO B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42,97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51,47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8,5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0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PROMEDIO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44,86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52,86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929494145"/>
              </p:ext>
            </p:extLst>
          </p:nvPr>
        </p:nvGraphicFramePr>
        <p:xfrm>
          <a:off x="0" y="613181"/>
          <a:ext cx="51845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5508104" y="1916832"/>
            <a:ext cx="3491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S</a:t>
            </a:r>
            <a:r>
              <a:rPr lang="es-ES" sz="1600" dirty="0" smtClean="0"/>
              <a:t>e calculó </a:t>
            </a:r>
            <a:r>
              <a:rPr lang="es-ES" sz="1600" dirty="0"/>
              <a:t>el promedio </a:t>
            </a:r>
            <a:r>
              <a:rPr lang="es-ES" sz="1600" dirty="0" smtClean="0"/>
              <a:t>general de </a:t>
            </a:r>
            <a:r>
              <a:rPr lang="es-ES" sz="1600" dirty="0"/>
              <a:t>los promedios de cada uno, y se calcula la diferencia global, de esta manera </a:t>
            </a:r>
            <a:r>
              <a:rPr lang="es-ES" sz="1600" dirty="0" smtClean="0"/>
              <a:t>se </a:t>
            </a:r>
            <a:r>
              <a:rPr lang="es-ES" sz="1600" dirty="0"/>
              <a:t>puede afirmar que la calificación promedio de todo el primer grado de educación básica en el primer test es de 44,86  y en el segundo test es de 52,86 encontrándose una diferencia de 8 </a:t>
            </a:r>
            <a:r>
              <a:rPr lang="es-ES" sz="1600" dirty="0" smtClean="0"/>
              <a:t>puntos en promedio, </a:t>
            </a:r>
            <a:r>
              <a:rPr lang="es-ES" sz="1600" dirty="0"/>
              <a:t>lo que equivale a una mejora del </a:t>
            </a:r>
            <a:r>
              <a:rPr lang="es-ES" sz="2000" b="1" dirty="0"/>
              <a:t>14,28 </a:t>
            </a:r>
            <a:r>
              <a:rPr lang="es-ES" sz="2000" b="1" dirty="0" smtClean="0"/>
              <a:t>% </a:t>
            </a:r>
            <a:r>
              <a:rPr lang="es-ES" sz="1600" dirty="0" smtClean="0"/>
              <a:t>en el aprendizaje de la lectoescritura</a:t>
            </a:r>
            <a:endParaRPr lang="en-US" sz="1600" dirty="0"/>
          </a:p>
        </p:txBody>
      </p:sp>
      <p:sp>
        <p:nvSpPr>
          <p:cNvPr id="9" name="8 Rectángulo"/>
          <p:cNvSpPr/>
          <p:nvPr/>
        </p:nvSpPr>
        <p:spPr>
          <a:xfrm>
            <a:off x="0" y="4084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700" b="1" dirty="0" smtClean="0"/>
              <a:t>RESULTADOS 1° Y 2° TEST DE LOS DOS PARALELOS </a:t>
            </a:r>
            <a:endParaRPr lang="es-EC" sz="27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0372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480713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CAPÍTULO V</a:t>
            </a:r>
          </a:p>
          <a:p>
            <a:pPr marL="0" indent="0" algn="ctr">
              <a:buNone/>
            </a:pPr>
            <a:r>
              <a:rPr lang="en-US" sz="3600" b="1" dirty="0" smtClean="0"/>
              <a:t>CONCLUSIONES Y RECOMENDACIONES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1357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67544" y="676757"/>
            <a:ext cx="8424936" cy="4896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endParaRPr lang="es-ES" dirty="0" smtClean="0"/>
          </a:p>
          <a:p>
            <a:pPr marL="285750" lvl="0" indent="-285750" algn="just">
              <a:buFont typeface="Wingdings" pitchFamily="2" charset="2"/>
              <a:buChar char="Ø"/>
            </a:pPr>
            <a:endParaRPr lang="es-ES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 smtClean="0"/>
              <a:t>De </a:t>
            </a:r>
            <a:r>
              <a:rPr lang="es-ES" dirty="0"/>
              <a:t>los Estudiantes del Centro Infantil “Mi Pequeño </a:t>
            </a:r>
            <a:r>
              <a:rPr lang="es-ES" dirty="0" err="1"/>
              <a:t>Dalcroze</a:t>
            </a:r>
            <a:r>
              <a:rPr lang="es-ES" dirty="0"/>
              <a:t>”, en sus hogares, el 100% tienen acceso a Internet y el 96,77% tiene acceso a equipos tecnológicos como teléfonos inteligentes, </a:t>
            </a:r>
            <a:r>
              <a:rPr lang="es-ES" dirty="0" err="1"/>
              <a:t>tablets</a:t>
            </a:r>
            <a:r>
              <a:rPr lang="es-ES" dirty="0"/>
              <a:t> y computadores portátiles</a:t>
            </a:r>
            <a:r>
              <a:rPr lang="es-ES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En el Centro Infantil </a:t>
            </a:r>
            <a:r>
              <a:rPr lang="es-ES" dirty="0" smtClean="0"/>
              <a:t>“Mi </a:t>
            </a:r>
            <a:r>
              <a:rPr lang="es-ES" dirty="0"/>
              <a:t>Pequeño </a:t>
            </a:r>
            <a:r>
              <a:rPr lang="es-ES" dirty="0" smtClean="0"/>
              <a:t>Dalcroze” </a:t>
            </a:r>
            <a:r>
              <a:rPr lang="es-ES" dirty="0"/>
              <a:t>se ha identificado un alto nivel de aceptación al uso de herramientas informáticas para refuerzo académico tanto en directivos, docentes, estudiantes y sus familiares</a:t>
            </a:r>
            <a:r>
              <a:rPr lang="es-ES" dirty="0" smtClean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En los estudiantes del primer grado de educación básica, se ha identificado una </a:t>
            </a:r>
            <a:r>
              <a:rPr lang="es-ES" dirty="0" smtClean="0"/>
              <a:t>mejora medida </a:t>
            </a:r>
            <a:r>
              <a:rPr lang="es-ES" dirty="0"/>
              <a:t>del 14,28% en el aprendizaje de la </a:t>
            </a:r>
            <a:r>
              <a:rPr lang="es-ES" dirty="0" smtClean="0"/>
              <a:t>lectoescritura, </a:t>
            </a:r>
            <a:r>
              <a:rPr lang="es-ES" dirty="0"/>
              <a:t>al </a:t>
            </a:r>
            <a:r>
              <a:rPr lang="es-ES" dirty="0" smtClean="0"/>
              <a:t>haberse aplicado </a:t>
            </a:r>
            <a:r>
              <a:rPr lang="es-ES" dirty="0"/>
              <a:t>las herramientas informáticas Adapro y Android como </a:t>
            </a:r>
            <a:r>
              <a:rPr lang="es-ES" dirty="0" smtClean="0"/>
              <a:t>refuerzo académico.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S" dirty="0"/>
              <a:t>El 100% de los padres, madres de familia o representantes, manifestó su interés en recibir una propuesta o guía de uso de las herramientas informáticas para refuerzo académico de sus </a:t>
            </a:r>
            <a:r>
              <a:rPr lang="es-ES" dirty="0" smtClean="0"/>
              <a:t>hijos, la cual fue elaborada.</a:t>
            </a:r>
            <a:endParaRPr lang="en-US" dirty="0"/>
          </a:p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 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4866511" y="-31129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4000" b="1" dirty="0" smtClean="0"/>
              <a:t>CONCLUSIONES</a:t>
            </a:r>
            <a:endParaRPr lang="es-ES" sz="4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5284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79512" y="1484784"/>
            <a:ext cx="8856984" cy="38164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S" sz="2000" dirty="0" smtClean="0"/>
              <a:t>Se </a:t>
            </a:r>
            <a:r>
              <a:rPr lang="es-ES" sz="2000" dirty="0"/>
              <a:t>debe aprovechar el acceso a internet y a la tecnología que hay en los hogares de los niños y niñas de primer grado de educación básica del Centro Infantil “Mi Pequeño Dalcroze”, para explotar las bondades tecnológicas como refuerzo académico</a:t>
            </a:r>
            <a:r>
              <a:rPr lang="es-ES" sz="2000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dirty="0"/>
              <a:t>Se recomienda que se </a:t>
            </a:r>
            <a:r>
              <a:rPr lang="es-ES" sz="2000" dirty="0" smtClean="0"/>
              <a:t>incorporen </a:t>
            </a:r>
            <a:r>
              <a:rPr lang="es-ES" sz="2000" dirty="0"/>
              <a:t>más herramientas informáticas de uso libre y contenido educativo a los laboratorios del Centro Infantil “Mi Pequeño Dalcroze</a:t>
            </a:r>
            <a:r>
              <a:rPr lang="es-ES" sz="2000" dirty="0" smtClean="0"/>
              <a:t>”.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dirty="0"/>
              <a:t>Se debería normar la aplicación de las herramientas informáticas de uso libre en refuerzo a las diferentes asignaturas del primer grado de educación básica en la institución educativa</a:t>
            </a:r>
            <a:r>
              <a:rPr lang="es-ES" sz="2000" dirty="0" smtClean="0"/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000" dirty="0"/>
              <a:t>Se recomienda difundir las opciones de aplicación de las herramientas informáticas con fines didácticos entre </a:t>
            </a:r>
            <a:r>
              <a:rPr lang="es-ES" sz="2000" dirty="0" smtClean="0"/>
              <a:t>los </a:t>
            </a:r>
            <a:r>
              <a:rPr lang="es-ES" sz="2000" dirty="0"/>
              <a:t>padres, madres </a:t>
            </a:r>
            <a:r>
              <a:rPr lang="es-ES" sz="2000" dirty="0" smtClean="0"/>
              <a:t>y </a:t>
            </a:r>
            <a:r>
              <a:rPr lang="es-ES" sz="2000" dirty="0"/>
              <a:t>representantes de los alumnos de la Unidad Educativa “Emile Jacques Dalcroze”.</a:t>
            </a:r>
            <a:endParaRPr lang="en-US" sz="2000" dirty="0"/>
          </a:p>
          <a:p>
            <a:r>
              <a:rPr lang="es-ES" sz="2000" dirty="0"/>
              <a:t> </a:t>
            </a:r>
            <a:endParaRPr lang="en-US" sz="2000" dirty="0"/>
          </a:p>
        </p:txBody>
      </p:sp>
      <p:sp>
        <p:nvSpPr>
          <p:cNvPr id="5" name="4 Rectángulo"/>
          <p:cNvSpPr/>
          <p:nvPr/>
        </p:nvSpPr>
        <p:spPr>
          <a:xfrm>
            <a:off x="4139952" y="14988"/>
            <a:ext cx="4980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 smtClean="0"/>
              <a:t>RECOMENDACIONES</a:t>
            </a:r>
            <a:endParaRPr lang="es-ES" sz="3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53395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39752" y="2480713"/>
            <a:ext cx="4027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CAPÍTULO VI</a:t>
            </a:r>
          </a:p>
          <a:p>
            <a:pPr marL="0" indent="0" algn="ctr">
              <a:buNone/>
            </a:pPr>
            <a:r>
              <a:rPr lang="en-US" sz="3600" b="1" dirty="0" smtClean="0"/>
              <a:t>PROPUESTA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1357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42132" y="2204864"/>
            <a:ext cx="7786742" cy="2880320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s-ES" sz="2800" dirty="0" smtClean="0"/>
              <a:t>¿</a:t>
            </a:r>
            <a:r>
              <a:rPr lang="es-ES" sz="2800" dirty="0"/>
              <a:t>Cómo incide el uso de las herramientas informáticas Adapro/Android en el proceso de enseñanza aprendizaje de la lectoescritura en los niños de 5 a 6 años del Centro Infantil "Mi Pequeño Dalcroze" de la ciudad de Quito durante el año 2013-2014?</a:t>
            </a:r>
            <a:endParaRPr lang="en-US" sz="2800" dirty="0"/>
          </a:p>
        </p:txBody>
      </p:sp>
      <p:sp>
        <p:nvSpPr>
          <p:cNvPr id="5" name="4 Rectángulo"/>
          <p:cNvSpPr/>
          <p:nvPr/>
        </p:nvSpPr>
        <p:spPr>
          <a:xfrm>
            <a:off x="503442" y="1196752"/>
            <a:ext cx="8264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4000" b="1" dirty="0"/>
              <a:t>FORMULACION DEL PROBLEMA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76821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85542"/>
            <a:ext cx="8856985" cy="5363738"/>
          </a:xfrm>
        </p:spPr>
        <p:txBody>
          <a:bodyPr/>
          <a:lstStyle/>
          <a:p>
            <a:pPr marL="0" indent="0" algn="just">
              <a:buNone/>
            </a:pPr>
            <a:r>
              <a:rPr lang="es-ES" sz="1700" b="1" dirty="0">
                <a:solidFill>
                  <a:schemeClr val="tx1"/>
                </a:solidFill>
              </a:rPr>
              <a:t>T</a:t>
            </a:r>
            <a:r>
              <a:rPr lang="es-ES" sz="1700" b="1" dirty="0" smtClean="0">
                <a:solidFill>
                  <a:schemeClr val="tx1"/>
                </a:solidFill>
              </a:rPr>
              <a:t>ITULO: APLICACIÓN </a:t>
            </a:r>
            <a:r>
              <a:rPr lang="es-ES" sz="1700" b="1" dirty="0">
                <a:solidFill>
                  <a:schemeClr val="tx1"/>
                </a:solidFill>
              </a:rPr>
              <a:t>DE HERRAMIENTAS INFORMÁTICAS PARA REFUERZO DE LA LECTO ESCRITURA EN EL CENTRO INFANTIL “MI PEQUEÑO </a:t>
            </a:r>
            <a:r>
              <a:rPr lang="es-ES" sz="1700" b="1" dirty="0" smtClean="0">
                <a:solidFill>
                  <a:schemeClr val="tx1"/>
                </a:solidFill>
              </a:rPr>
              <a:t>DALCROZE</a:t>
            </a:r>
            <a:r>
              <a:rPr lang="es-ES" sz="1700" b="1" dirty="0">
                <a:solidFill>
                  <a:schemeClr val="tx1"/>
                </a:solidFill>
              </a:rPr>
              <a:t>”</a:t>
            </a:r>
          </a:p>
          <a:p>
            <a:pPr marL="0" indent="0" algn="just">
              <a:buNone/>
            </a:pPr>
            <a:r>
              <a:rPr lang="es-ES" sz="1700" b="1" dirty="0" smtClean="0">
                <a:solidFill>
                  <a:schemeClr val="tx1"/>
                </a:solidFill>
              </a:rPr>
              <a:t>Antecedente</a:t>
            </a:r>
            <a:endParaRPr lang="en-US" sz="17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1700" dirty="0">
                <a:solidFill>
                  <a:schemeClr val="tx1"/>
                </a:solidFill>
              </a:rPr>
              <a:t>S</a:t>
            </a:r>
            <a:r>
              <a:rPr lang="es-ES" sz="1700" dirty="0" smtClean="0">
                <a:solidFill>
                  <a:schemeClr val="tx1"/>
                </a:solidFill>
              </a:rPr>
              <a:t>e </a:t>
            </a:r>
            <a:r>
              <a:rPr lang="es-ES" sz="1700" dirty="0">
                <a:solidFill>
                  <a:schemeClr val="tx1"/>
                </a:solidFill>
              </a:rPr>
              <a:t>cuenta con resultados reales, </a:t>
            </a:r>
            <a:r>
              <a:rPr lang="es-ES" sz="1700" dirty="0" smtClean="0">
                <a:solidFill>
                  <a:schemeClr val="tx1"/>
                </a:solidFill>
              </a:rPr>
              <a:t>de </a:t>
            </a:r>
            <a:r>
              <a:rPr lang="es-ES" sz="1700" dirty="0">
                <a:solidFill>
                  <a:schemeClr val="tx1"/>
                </a:solidFill>
              </a:rPr>
              <a:t>la encuesta </a:t>
            </a:r>
            <a:r>
              <a:rPr lang="es-ES" sz="1700" dirty="0" smtClean="0">
                <a:solidFill>
                  <a:schemeClr val="tx1"/>
                </a:solidFill>
              </a:rPr>
              <a:t>y de </a:t>
            </a:r>
            <a:r>
              <a:rPr lang="es-ES" sz="1700" dirty="0">
                <a:solidFill>
                  <a:schemeClr val="tx1"/>
                </a:solidFill>
              </a:rPr>
              <a:t>los dos test </a:t>
            </a:r>
            <a:r>
              <a:rPr lang="es-ES" sz="1700" dirty="0" smtClean="0">
                <a:solidFill>
                  <a:schemeClr val="tx1"/>
                </a:solidFill>
              </a:rPr>
              <a:t>aplicados. Existe la necesidad </a:t>
            </a:r>
            <a:r>
              <a:rPr lang="es-ES" sz="1700" dirty="0">
                <a:solidFill>
                  <a:schemeClr val="tx1"/>
                </a:solidFill>
              </a:rPr>
              <a:t>de elaborar una propuesta de aplicación de las herramientas informáticas de uso libre, para que más personas puedan acceder a las mismas </a:t>
            </a:r>
            <a:r>
              <a:rPr lang="es-ES" sz="1700" dirty="0" smtClean="0">
                <a:solidFill>
                  <a:schemeClr val="tx1"/>
                </a:solidFill>
              </a:rPr>
              <a:t>y beneficiarse.</a:t>
            </a:r>
          </a:p>
          <a:p>
            <a:pPr marL="0" lvl="0" indent="0" algn="just">
              <a:buNone/>
            </a:pPr>
            <a:r>
              <a:rPr lang="es-ES" sz="1700" b="1" dirty="0">
                <a:solidFill>
                  <a:schemeClr val="tx1"/>
                </a:solidFill>
              </a:rPr>
              <a:t>Objetivo</a:t>
            </a:r>
            <a:endParaRPr lang="en-US" sz="17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1700" dirty="0" smtClean="0">
                <a:solidFill>
                  <a:schemeClr val="tx1"/>
                </a:solidFill>
              </a:rPr>
              <a:t>Elaborar, una </a:t>
            </a:r>
            <a:r>
              <a:rPr lang="es-ES" sz="1700" dirty="0">
                <a:solidFill>
                  <a:schemeClr val="tx1"/>
                </a:solidFill>
              </a:rPr>
              <a:t>propuesta de aplicación de herramientas informáticas para refuerzo </a:t>
            </a:r>
            <a:r>
              <a:rPr lang="es-ES" sz="1700" dirty="0" smtClean="0">
                <a:solidFill>
                  <a:schemeClr val="tx1"/>
                </a:solidFill>
              </a:rPr>
              <a:t>de la lectoescritura </a:t>
            </a:r>
            <a:r>
              <a:rPr lang="es-ES" sz="1700" dirty="0">
                <a:solidFill>
                  <a:schemeClr val="tx1"/>
                </a:solidFill>
              </a:rPr>
              <a:t>en el primer grado de educación básica de la Unidad Educativa “Mi Pequeño Dalcroze”.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1700" b="1" dirty="0" smtClean="0">
                <a:solidFill>
                  <a:schemeClr val="tx1"/>
                </a:solidFill>
              </a:rPr>
              <a:t>Justificación</a:t>
            </a:r>
            <a:endParaRPr lang="en-US" sz="17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1700" dirty="0" smtClean="0">
                <a:solidFill>
                  <a:schemeClr val="tx1"/>
                </a:solidFill>
              </a:rPr>
              <a:t>A los padres</a:t>
            </a:r>
            <a:r>
              <a:rPr lang="es-ES" sz="1700" dirty="0">
                <a:solidFill>
                  <a:schemeClr val="tx1"/>
                </a:solidFill>
              </a:rPr>
              <a:t>, madres </a:t>
            </a:r>
            <a:r>
              <a:rPr lang="es-ES" sz="1700" dirty="0" smtClean="0">
                <a:solidFill>
                  <a:schemeClr val="tx1"/>
                </a:solidFill>
              </a:rPr>
              <a:t>y representantes </a:t>
            </a:r>
            <a:r>
              <a:rPr lang="es-ES" sz="1700" dirty="0">
                <a:solidFill>
                  <a:schemeClr val="tx1"/>
                </a:solidFill>
              </a:rPr>
              <a:t>de los alumnos de </a:t>
            </a:r>
            <a:r>
              <a:rPr lang="es-ES" sz="1700" dirty="0" smtClean="0">
                <a:solidFill>
                  <a:schemeClr val="tx1"/>
                </a:solidFill>
              </a:rPr>
              <a:t>1° </a:t>
            </a:r>
            <a:r>
              <a:rPr lang="es-ES" sz="1700" dirty="0">
                <a:solidFill>
                  <a:schemeClr val="tx1"/>
                </a:solidFill>
              </a:rPr>
              <a:t>grado de educación Básica del </a:t>
            </a:r>
            <a:r>
              <a:rPr lang="es-ES" sz="1700" dirty="0" smtClean="0">
                <a:solidFill>
                  <a:schemeClr val="tx1"/>
                </a:solidFill>
              </a:rPr>
              <a:t>CI “Mi </a:t>
            </a:r>
            <a:r>
              <a:rPr lang="es-ES" sz="1700" dirty="0">
                <a:solidFill>
                  <a:schemeClr val="tx1"/>
                </a:solidFill>
              </a:rPr>
              <a:t>Pequeño Dalcroze</a:t>
            </a:r>
            <a:r>
              <a:rPr lang="es-ES" sz="1700" dirty="0" smtClean="0">
                <a:solidFill>
                  <a:schemeClr val="tx1"/>
                </a:solidFill>
              </a:rPr>
              <a:t>”,  SI les </a:t>
            </a:r>
            <a:r>
              <a:rPr lang="es-ES" sz="1700" dirty="0">
                <a:solidFill>
                  <a:schemeClr val="tx1"/>
                </a:solidFill>
              </a:rPr>
              <a:t>gustaría recibir una  propuesta de aplicación de las herramientas informáticas Adapro y Android para refuerzo de la </a:t>
            </a:r>
            <a:r>
              <a:rPr lang="es-ES" sz="1700" dirty="0" smtClean="0">
                <a:solidFill>
                  <a:schemeClr val="tx1"/>
                </a:solidFill>
              </a:rPr>
              <a:t>lectoescritura. Al momento se </a:t>
            </a:r>
            <a:r>
              <a:rPr lang="es-ES" sz="1700" dirty="0">
                <a:solidFill>
                  <a:schemeClr val="tx1"/>
                </a:solidFill>
              </a:rPr>
              <a:t>cuenta con la experiencia que se ha obtenido del desarrollo del </a:t>
            </a:r>
            <a:r>
              <a:rPr lang="es-ES" sz="1700" dirty="0" smtClean="0">
                <a:solidFill>
                  <a:schemeClr val="tx1"/>
                </a:solidFill>
              </a:rPr>
              <a:t>proyecto</a:t>
            </a:r>
            <a:r>
              <a:rPr lang="es-ES" sz="17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1700" b="1" dirty="0" err="1" smtClean="0">
                <a:solidFill>
                  <a:schemeClr val="tx1"/>
                </a:solidFill>
              </a:rPr>
              <a:t>Entregable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1700" dirty="0" err="1" smtClean="0">
                <a:solidFill>
                  <a:schemeClr val="tx1"/>
                </a:solidFill>
              </a:rPr>
              <a:t>Folleto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impreso</a:t>
            </a:r>
            <a:r>
              <a:rPr lang="en-US" sz="1700" dirty="0" smtClean="0">
                <a:solidFill>
                  <a:schemeClr val="tx1"/>
                </a:solidFill>
              </a:rPr>
              <a:t> o </a:t>
            </a:r>
            <a:r>
              <a:rPr lang="en-US" sz="1700" dirty="0" err="1" smtClean="0">
                <a:solidFill>
                  <a:schemeClr val="tx1"/>
                </a:solidFill>
              </a:rPr>
              <a:t>archivo</a:t>
            </a:r>
            <a:r>
              <a:rPr lang="en-US" sz="1700" dirty="0" smtClean="0">
                <a:solidFill>
                  <a:schemeClr val="tx1"/>
                </a:solidFill>
              </a:rPr>
              <a:t> para </a:t>
            </a:r>
            <a:r>
              <a:rPr lang="en-US" sz="1700" dirty="0" err="1" smtClean="0">
                <a:solidFill>
                  <a:schemeClr val="tx1"/>
                </a:solidFill>
              </a:rPr>
              <a:t>descarga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en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</a:rPr>
              <a:t>página</a:t>
            </a:r>
            <a:r>
              <a:rPr lang="en-US" sz="1700" dirty="0" smtClean="0">
                <a:solidFill>
                  <a:schemeClr val="tx1"/>
                </a:solidFill>
              </a:rPr>
              <a:t> Web del Centro </a:t>
            </a:r>
            <a:r>
              <a:rPr lang="en-US" sz="1700" dirty="0" err="1" smtClean="0">
                <a:solidFill>
                  <a:schemeClr val="tx1"/>
                </a:solidFill>
              </a:rPr>
              <a:t>Infantil</a:t>
            </a:r>
            <a:r>
              <a:rPr lang="en-US" sz="1700" dirty="0" smtClean="0">
                <a:solidFill>
                  <a:schemeClr val="tx1"/>
                </a:solidFill>
              </a:rPr>
              <a:t>. 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2667" y="11219"/>
            <a:ext cx="3023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 smtClean="0"/>
              <a:t>PROPUESTA</a:t>
            </a:r>
            <a:endParaRPr lang="es-ES" sz="36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17337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8787" y="620688"/>
            <a:ext cx="5688632" cy="5795786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s-ES" sz="1500" dirty="0" smtClean="0">
                <a:solidFill>
                  <a:schemeClr val="tx1"/>
                </a:solidFill>
              </a:rPr>
              <a:t>Titulo</a:t>
            </a:r>
          </a:p>
          <a:p>
            <a:pPr lvl="0">
              <a:buFont typeface="+mj-lt"/>
              <a:buAutoNum type="arabicPeriod"/>
            </a:pPr>
            <a:r>
              <a:rPr lang="es-ES" sz="1500" dirty="0" smtClean="0">
                <a:solidFill>
                  <a:schemeClr val="tx1"/>
                </a:solidFill>
              </a:rPr>
              <a:t>Antecedente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ES" sz="1500" dirty="0">
                <a:solidFill>
                  <a:schemeClr val="tx1"/>
                </a:solidFill>
              </a:rPr>
              <a:t>Objetivo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ES" sz="1500" dirty="0">
                <a:solidFill>
                  <a:schemeClr val="tx1"/>
                </a:solidFill>
              </a:rPr>
              <a:t>Justificación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ES" sz="1500" dirty="0">
                <a:solidFill>
                  <a:schemeClr val="tx1"/>
                </a:solidFill>
              </a:rPr>
              <a:t>Fundamento teórico de la propuesta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ES" sz="1500" dirty="0">
                <a:solidFill>
                  <a:schemeClr val="tx1"/>
                </a:solidFill>
              </a:rPr>
              <a:t>Desarrollo de la  propuesta</a:t>
            </a:r>
            <a:endParaRPr lang="en-US" sz="15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" sz="1500" dirty="0">
                <a:solidFill>
                  <a:schemeClr val="tx1"/>
                </a:solidFill>
                <a:ea typeface="+mn-ea"/>
                <a:cs typeface="+mn-cs"/>
              </a:rPr>
              <a:t>Aplicación de las herramientas informáticas</a:t>
            </a:r>
            <a:endParaRPr lang="en-US" sz="1500" dirty="0">
              <a:solidFill>
                <a:schemeClr val="tx1"/>
              </a:solidFill>
              <a:ea typeface="+mn-ea"/>
              <a:cs typeface="+mn-cs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" sz="1500" dirty="0">
                <a:solidFill>
                  <a:schemeClr val="tx1"/>
                </a:solidFill>
                <a:ea typeface="+mn-ea"/>
                <a:cs typeface="+mn-cs"/>
              </a:rPr>
              <a:t>En la Escuela</a:t>
            </a:r>
            <a:endParaRPr lang="en-US" sz="1500" dirty="0">
              <a:solidFill>
                <a:schemeClr val="tx1"/>
              </a:solidFill>
              <a:ea typeface="+mn-ea"/>
              <a:cs typeface="+mn-cs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" sz="1500" dirty="0">
                <a:solidFill>
                  <a:schemeClr val="tx1"/>
                </a:solidFill>
                <a:ea typeface="+mn-ea"/>
                <a:cs typeface="+mn-cs"/>
              </a:rPr>
              <a:t>En la Casa</a:t>
            </a:r>
            <a:endParaRPr lang="en-US" sz="1500" dirty="0">
              <a:solidFill>
                <a:schemeClr val="tx1"/>
              </a:solidFill>
              <a:ea typeface="+mn-ea"/>
              <a:cs typeface="+mn-cs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" sz="1500" dirty="0" err="1" smtClean="0">
                <a:solidFill>
                  <a:schemeClr val="tx1"/>
                </a:solidFill>
                <a:ea typeface="+mn-ea"/>
                <a:cs typeface="+mn-cs"/>
              </a:rPr>
              <a:t>Adapro</a:t>
            </a:r>
            <a:endParaRPr lang="en-US" sz="1500" dirty="0">
              <a:solidFill>
                <a:schemeClr val="tx1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1500" dirty="0" err="1">
                <a:solidFill>
                  <a:schemeClr val="tx1"/>
                </a:solidFill>
              </a:rPr>
              <a:t>Adapro</a:t>
            </a:r>
            <a:r>
              <a:rPr lang="es-ES" sz="1500" dirty="0">
                <a:solidFill>
                  <a:schemeClr val="tx1"/>
                </a:solidFill>
              </a:rPr>
              <a:t> para vocales</a:t>
            </a:r>
            <a:endParaRPr lang="en-US" sz="1500" dirty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s-ES" sz="1500" dirty="0" err="1">
                <a:solidFill>
                  <a:schemeClr val="tx1"/>
                </a:solidFill>
              </a:rPr>
              <a:t>Adapro</a:t>
            </a:r>
            <a:r>
              <a:rPr lang="es-ES" sz="1500" dirty="0">
                <a:solidFill>
                  <a:schemeClr val="tx1"/>
                </a:solidFill>
              </a:rPr>
              <a:t> para consonantes</a:t>
            </a:r>
            <a:endParaRPr lang="en-US" sz="1500" dirty="0">
              <a:solidFill>
                <a:schemeClr val="tx1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s-ES" sz="1500" dirty="0" err="1">
                <a:solidFill>
                  <a:schemeClr val="tx1"/>
                </a:solidFill>
              </a:rPr>
              <a:t>Adapro</a:t>
            </a:r>
            <a:r>
              <a:rPr lang="es-ES" sz="1500" dirty="0">
                <a:solidFill>
                  <a:schemeClr val="tx1"/>
                </a:solidFill>
              </a:rPr>
              <a:t> para oraciones</a:t>
            </a:r>
            <a:endParaRPr lang="en-US" sz="15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" sz="1500" dirty="0" err="1">
                <a:solidFill>
                  <a:schemeClr val="tx1"/>
                </a:solidFill>
                <a:ea typeface="+mn-ea"/>
                <a:cs typeface="+mn-cs"/>
              </a:rPr>
              <a:t>Android</a:t>
            </a:r>
            <a:endParaRPr lang="en-US" sz="1500" dirty="0">
              <a:solidFill>
                <a:schemeClr val="tx1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1500" dirty="0" smtClean="0">
                <a:solidFill>
                  <a:schemeClr val="tx1"/>
                </a:solidFill>
                <a:ea typeface="+mn-ea"/>
                <a:cs typeface="+mn-cs"/>
              </a:rPr>
              <a:t>Variedad </a:t>
            </a:r>
            <a:r>
              <a:rPr lang="es-ES" sz="1500" dirty="0">
                <a:solidFill>
                  <a:schemeClr val="tx1"/>
                </a:solidFill>
                <a:ea typeface="+mn-ea"/>
                <a:cs typeface="+mn-cs"/>
              </a:rPr>
              <a:t>de juegos </a:t>
            </a:r>
            <a:r>
              <a:rPr lang="es-ES" sz="1500" dirty="0" err="1" smtClean="0">
                <a:solidFill>
                  <a:schemeClr val="tx1"/>
                </a:solidFill>
                <a:ea typeface="+mn-ea"/>
                <a:cs typeface="+mn-cs"/>
              </a:rPr>
              <a:t>Android</a:t>
            </a:r>
            <a:endParaRPr lang="en-US" sz="1500" dirty="0">
              <a:solidFill>
                <a:schemeClr val="tx1"/>
              </a:solidFill>
              <a:ea typeface="+mn-ea"/>
              <a:cs typeface="+mn-cs"/>
            </a:endParaRPr>
          </a:p>
          <a:p>
            <a:pPr lvl="2">
              <a:buFont typeface="Wingdings" pitchFamily="2" charset="2"/>
              <a:buChar char="Ø"/>
            </a:pPr>
            <a:r>
              <a:rPr lang="es-ES" sz="1500" dirty="0">
                <a:solidFill>
                  <a:schemeClr val="tx1"/>
                </a:solidFill>
                <a:ea typeface="+mn-ea"/>
                <a:cs typeface="+mn-cs"/>
              </a:rPr>
              <a:t>Listado de sitios Web de descarga de </a:t>
            </a:r>
            <a:r>
              <a:rPr lang="es-ES" sz="1500" dirty="0" smtClean="0">
                <a:solidFill>
                  <a:schemeClr val="tx1"/>
                </a:solidFill>
                <a:ea typeface="+mn-ea"/>
                <a:cs typeface="+mn-cs"/>
              </a:rPr>
              <a:t>juego</a:t>
            </a:r>
          </a:p>
          <a:p>
            <a:pPr>
              <a:buFont typeface="+mj-lt"/>
              <a:buAutoNum type="arabicPeriod"/>
            </a:pPr>
            <a:r>
              <a:rPr lang="es-ES" sz="1500" dirty="0" smtClean="0">
                <a:solidFill>
                  <a:schemeClr val="tx1"/>
                </a:solidFill>
              </a:rPr>
              <a:t>Aplicación de la herramienta seleccionada</a:t>
            </a:r>
          </a:p>
          <a:p>
            <a:pPr>
              <a:buFont typeface="+mj-lt"/>
              <a:buAutoNum type="arabicPeriod"/>
            </a:pPr>
            <a:r>
              <a:rPr lang="es-ES" sz="1500" dirty="0" smtClean="0">
                <a:solidFill>
                  <a:schemeClr val="tx1"/>
                </a:solidFill>
              </a:rPr>
              <a:t>Evaluación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ES" sz="1500" dirty="0" smtClean="0">
                <a:solidFill>
                  <a:schemeClr val="tx1"/>
                </a:solidFill>
              </a:rPr>
              <a:t>Fecha </a:t>
            </a:r>
            <a:r>
              <a:rPr lang="es-ES" sz="1500" dirty="0">
                <a:solidFill>
                  <a:schemeClr val="tx1"/>
                </a:solidFill>
              </a:rPr>
              <a:t>de Ejecución</a:t>
            </a:r>
            <a:endParaRPr lang="en-US" sz="15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ES" sz="1500" dirty="0">
                <a:solidFill>
                  <a:schemeClr val="tx1"/>
                </a:solidFill>
              </a:rPr>
              <a:t>Firmas</a:t>
            </a:r>
            <a:endParaRPr lang="en-US" sz="15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26574" y="11219"/>
            <a:ext cx="5637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800" b="1" dirty="0" smtClean="0"/>
              <a:t>ESTRUCTURA DEL MANUAL</a:t>
            </a:r>
            <a:endParaRPr lang="es-ES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7822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85542"/>
            <a:ext cx="8856985" cy="5795786"/>
          </a:xfrm>
        </p:spPr>
        <p:txBody>
          <a:bodyPr/>
          <a:lstStyle/>
          <a:p>
            <a:pPr marL="0" indent="0">
              <a:buNone/>
            </a:pPr>
            <a:r>
              <a:rPr lang="es-ES" sz="1600" b="1" dirty="0" smtClean="0">
                <a:solidFill>
                  <a:schemeClr val="tx1"/>
                </a:solidFill>
              </a:rPr>
              <a:t>En la Escuela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La </a:t>
            </a:r>
            <a:r>
              <a:rPr lang="es-ES" sz="1600" dirty="0">
                <a:solidFill>
                  <a:schemeClr val="tx1"/>
                </a:solidFill>
              </a:rPr>
              <a:t>herramienta informática que se va a aplicar es </a:t>
            </a:r>
            <a:r>
              <a:rPr lang="es-ES" sz="1600" dirty="0" smtClean="0">
                <a:solidFill>
                  <a:schemeClr val="tx1"/>
                </a:solidFill>
              </a:rPr>
              <a:t>ADAPRO,  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</a:rPr>
              <a:t>L</a:t>
            </a:r>
            <a:r>
              <a:rPr lang="es-ES" sz="1600" dirty="0" smtClean="0">
                <a:solidFill>
                  <a:schemeClr val="tx1"/>
                </a:solidFill>
              </a:rPr>
              <a:t>a </a:t>
            </a:r>
            <a:r>
              <a:rPr lang="es-ES" sz="1600" dirty="0">
                <a:solidFill>
                  <a:schemeClr val="tx1"/>
                </a:solidFill>
              </a:rPr>
              <a:t>escuela </a:t>
            </a:r>
            <a:r>
              <a:rPr lang="es-ES" sz="1600" dirty="0" smtClean="0">
                <a:solidFill>
                  <a:schemeClr val="tx1"/>
                </a:solidFill>
              </a:rPr>
              <a:t>debe </a:t>
            </a:r>
            <a:r>
              <a:rPr lang="es-ES" sz="1600" dirty="0">
                <a:solidFill>
                  <a:schemeClr val="tx1"/>
                </a:solidFill>
              </a:rPr>
              <a:t>contar con un laboratorio informático donde debe estar instalada la aplicación que es de descarga gratuita.</a:t>
            </a:r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En </a:t>
            </a:r>
            <a:r>
              <a:rPr lang="es-ES" sz="1600" dirty="0">
                <a:solidFill>
                  <a:schemeClr val="tx1"/>
                </a:solidFill>
              </a:rPr>
              <a:t>el horario de clases de los niños, se debe identificar las horas </a:t>
            </a:r>
            <a:r>
              <a:rPr lang="es-ES" sz="1600" dirty="0" smtClean="0">
                <a:solidFill>
                  <a:schemeClr val="tx1"/>
                </a:solidFill>
              </a:rPr>
              <a:t>de computación en las que </a:t>
            </a:r>
            <a:r>
              <a:rPr lang="es-ES" sz="1600" dirty="0">
                <a:solidFill>
                  <a:schemeClr val="tx1"/>
                </a:solidFill>
              </a:rPr>
              <a:t>se </a:t>
            </a:r>
            <a:r>
              <a:rPr lang="en-US" sz="1600" dirty="0" err="1" smtClean="0">
                <a:solidFill>
                  <a:schemeClr val="tx1"/>
                </a:solidFill>
              </a:rPr>
              <a:t>dictar</a:t>
            </a:r>
            <a:r>
              <a:rPr lang="es-ES" sz="1600" dirty="0">
                <a:solidFill>
                  <a:schemeClr val="tx1"/>
                </a:solidFill>
              </a:rPr>
              <a:t>á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esta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clase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>
                <a:solidFill>
                  <a:schemeClr val="tx1"/>
                </a:solidFill>
              </a:rPr>
              <a:t>E</a:t>
            </a:r>
            <a:r>
              <a:rPr lang="es-ES" sz="1600" dirty="0" smtClean="0">
                <a:solidFill>
                  <a:schemeClr val="tx1"/>
                </a:solidFill>
              </a:rPr>
              <a:t>s </a:t>
            </a:r>
            <a:r>
              <a:rPr lang="es-ES" sz="1600" dirty="0">
                <a:solidFill>
                  <a:schemeClr val="tx1"/>
                </a:solidFill>
              </a:rPr>
              <a:t>recomendable que sean al menos dos horas a la semana las que se dedique a este tipo de actividades.</a:t>
            </a:r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Los </a:t>
            </a:r>
            <a:r>
              <a:rPr lang="es-ES" sz="1600" dirty="0">
                <a:solidFill>
                  <a:schemeClr val="tx1"/>
                </a:solidFill>
              </a:rPr>
              <a:t>temas a revisar se coordinarán con la docente de lenguaje y se estructurarán para el acompañamiento adecuado en el proceso de aprendizaje.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0"/>
            <a:ext cx="8770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800" b="1" dirty="0" smtClean="0"/>
              <a:t>APLICACIÓN DE LA PROPUESTA - ADAPRO</a:t>
            </a:r>
            <a:endParaRPr lang="es-ES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Marcador de conteni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192970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7" y="3789040"/>
            <a:ext cx="3528392" cy="2152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3 Flecha derecha">
            <a:hlinkClick r:id="rId5" action="ppaction://hlinkfile"/>
          </p:cNvPr>
          <p:cNvSpPr/>
          <p:nvPr/>
        </p:nvSpPr>
        <p:spPr>
          <a:xfrm>
            <a:off x="4708773" y="5445224"/>
            <a:ext cx="727323" cy="49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050880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85542"/>
            <a:ext cx="8856985" cy="5795786"/>
          </a:xfrm>
        </p:spPr>
        <p:txBody>
          <a:bodyPr/>
          <a:lstStyle/>
          <a:p>
            <a:pPr marL="0" lvl="2" indent="0" algn="just">
              <a:buNone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r>
              <a:rPr lang="es-ES" sz="1800" b="1" dirty="0" smtClean="0">
                <a:solidFill>
                  <a:schemeClr val="tx1"/>
                </a:solidFill>
              </a:rPr>
              <a:t>En </a:t>
            </a:r>
            <a:r>
              <a:rPr lang="es-ES" sz="1800" b="1" dirty="0">
                <a:solidFill>
                  <a:schemeClr val="tx1"/>
                </a:solidFill>
              </a:rPr>
              <a:t>la </a:t>
            </a:r>
            <a:r>
              <a:rPr lang="es-ES" sz="1800" b="1" dirty="0" smtClean="0">
                <a:solidFill>
                  <a:schemeClr val="tx1"/>
                </a:solidFill>
              </a:rPr>
              <a:t>Casa</a:t>
            </a:r>
          </a:p>
          <a:p>
            <a:pPr marL="0" lvl="2" indent="0" algn="just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Cada madre, padre de familia o representante debe identificar cuál es el dispositivo con el que el niño o niña tiene más </a:t>
            </a:r>
            <a:r>
              <a:rPr lang="es-ES" sz="1600" dirty="0" smtClean="0">
                <a:solidFill>
                  <a:schemeClr val="tx1"/>
                </a:solidFill>
              </a:rPr>
              <a:t>contacto.</a:t>
            </a:r>
          </a:p>
          <a:p>
            <a:pPr marL="0" indent="0">
              <a:buNone/>
            </a:pPr>
            <a:endParaRPr lang="es-ES" sz="1600" dirty="0" smtClean="0">
              <a:solidFill>
                <a:schemeClr val="tx1"/>
              </a:solidFill>
            </a:endParaRPr>
          </a:p>
          <a:p>
            <a:pPr algn="just"/>
            <a:r>
              <a:rPr lang="es-ES" sz="1600" dirty="0">
                <a:solidFill>
                  <a:schemeClr val="tx1"/>
                </a:solidFill>
              </a:rPr>
              <a:t>D</a:t>
            </a:r>
            <a:r>
              <a:rPr lang="es-ES" sz="1600" dirty="0" smtClean="0">
                <a:solidFill>
                  <a:schemeClr val="tx1"/>
                </a:solidFill>
              </a:rPr>
              <a:t>ebe </a:t>
            </a:r>
            <a:r>
              <a:rPr lang="es-ES" sz="1600" dirty="0">
                <a:solidFill>
                  <a:schemeClr val="tx1"/>
                </a:solidFill>
              </a:rPr>
              <a:t>identificar  los aplicativos con los que va a trabajar el niño o </a:t>
            </a:r>
            <a:r>
              <a:rPr lang="es-ES" sz="1600" dirty="0" smtClean="0">
                <a:solidFill>
                  <a:schemeClr val="tx1"/>
                </a:solidFill>
              </a:rPr>
              <a:t>niña.</a:t>
            </a: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Se recomienda coordinar </a:t>
            </a:r>
            <a:r>
              <a:rPr lang="es-ES" sz="1600" dirty="0">
                <a:solidFill>
                  <a:schemeClr val="tx1"/>
                </a:solidFill>
              </a:rPr>
              <a:t>con la profesora del niño o niña, para que los temas que se refuercen en casa, tengan relación </a:t>
            </a:r>
            <a:r>
              <a:rPr lang="es-ES" sz="1600" dirty="0" smtClean="0">
                <a:solidFill>
                  <a:schemeClr val="tx1"/>
                </a:solidFill>
              </a:rPr>
              <a:t>con los revisado </a:t>
            </a:r>
            <a:r>
              <a:rPr lang="es-ES" sz="1600" dirty="0">
                <a:solidFill>
                  <a:schemeClr val="tx1"/>
                </a:solidFill>
              </a:rPr>
              <a:t>en la escuela.</a:t>
            </a:r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Se </a:t>
            </a:r>
            <a:r>
              <a:rPr lang="es-ES" sz="1600" dirty="0">
                <a:solidFill>
                  <a:schemeClr val="tx1"/>
                </a:solidFill>
              </a:rPr>
              <a:t>recomienda que la interacción sea en las </a:t>
            </a:r>
            <a:r>
              <a:rPr lang="es-ES" sz="1600" dirty="0" smtClean="0">
                <a:solidFill>
                  <a:schemeClr val="tx1"/>
                </a:solidFill>
              </a:rPr>
              <a:t>tardes.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</a:rPr>
              <a:t>E</a:t>
            </a:r>
            <a:r>
              <a:rPr lang="es-ES" sz="1600" dirty="0" smtClean="0">
                <a:solidFill>
                  <a:schemeClr val="tx1"/>
                </a:solidFill>
              </a:rPr>
              <a:t>s </a:t>
            </a:r>
            <a:r>
              <a:rPr lang="es-ES" sz="1600" dirty="0">
                <a:solidFill>
                  <a:schemeClr val="tx1"/>
                </a:solidFill>
              </a:rPr>
              <a:t>recomendable que el tiempo de uso de estos aplicativos no supere las dos horas al </a:t>
            </a:r>
            <a:r>
              <a:rPr lang="es-ES" sz="1600" dirty="0" smtClean="0">
                <a:solidFill>
                  <a:schemeClr val="tx1"/>
                </a:solidFill>
              </a:rPr>
              <a:t>día.</a:t>
            </a: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Luego se debe proceder </a:t>
            </a:r>
            <a:r>
              <a:rPr lang="es-ES" sz="1600" dirty="0">
                <a:solidFill>
                  <a:schemeClr val="tx1"/>
                </a:solidFill>
              </a:rPr>
              <a:t>a la descarga de los programas de acuerdo a la oferta </a:t>
            </a:r>
            <a:r>
              <a:rPr lang="es-ES" sz="1600" dirty="0" smtClean="0">
                <a:solidFill>
                  <a:schemeClr val="tx1"/>
                </a:solidFill>
              </a:rPr>
              <a:t>existente.</a:t>
            </a: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Se </a:t>
            </a:r>
            <a:r>
              <a:rPr lang="es-ES" sz="1600" dirty="0">
                <a:solidFill>
                  <a:schemeClr val="tx1"/>
                </a:solidFill>
              </a:rPr>
              <a:t>debe seleccionar el sitio de descarga, en este caso el Play </a:t>
            </a:r>
            <a:r>
              <a:rPr lang="es-ES" sz="1600" dirty="0" err="1" smtClean="0">
                <a:solidFill>
                  <a:schemeClr val="tx1"/>
                </a:solidFill>
              </a:rPr>
              <a:t>Store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</a:rPr>
              <a:t>o Google </a:t>
            </a:r>
            <a:r>
              <a:rPr lang="es-ES" sz="1600" dirty="0" smtClean="0">
                <a:solidFill>
                  <a:schemeClr val="tx1"/>
                </a:solidFill>
              </a:rPr>
              <a:t>Play. </a:t>
            </a:r>
            <a:endParaRPr lang="es-ES" sz="1600" dirty="0">
              <a:solidFill>
                <a:schemeClr val="tx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Se </a:t>
            </a:r>
            <a:r>
              <a:rPr lang="es-ES" sz="1600" dirty="0">
                <a:solidFill>
                  <a:schemeClr val="tx1"/>
                </a:solidFill>
              </a:rPr>
              <a:t>debe seleccionar si el aplicativo es de descarga </a:t>
            </a:r>
            <a:r>
              <a:rPr lang="es-ES" sz="1600" dirty="0" smtClean="0">
                <a:solidFill>
                  <a:schemeClr val="tx1"/>
                </a:solidFill>
              </a:rPr>
              <a:t>gra</a:t>
            </a:r>
            <a:r>
              <a:rPr lang="es-ES" sz="1600" dirty="0">
                <a:solidFill>
                  <a:schemeClr val="tx1"/>
                </a:solidFill>
              </a:rPr>
              <a:t>tuita o es </a:t>
            </a:r>
            <a:r>
              <a:rPr lang="es-ES" sz="1600" dirty="0" smtClean="0">
                <a:solidFill>
                  <a:schemeClr val="tx1"/>
                </a:solidFill>
              </a:rPr>
              <a:t>pagado.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/>
                </a:solidFill>
              </a:rPr>
              <a:t>Luego </a:t>
            </a:r>
            <a:r>
              <a:rPr lang="es-ES" sz="1600" dirty="0">
                <a:solidFill>
                  <a:schemeClr val="tx1"/>
                </a:solidFill>
              </a:rPr>
              <a:t>se procede a buscar la aplicación, como criterio de búsqueda se </a:t>
            </a:r>
            <a:r>
              <a:rPr lang="es-ES" sz="1600" dirty="0" smtClean="0">
                <a:solidFill>
                  <a:schemeClr val="tx1"/>
                </a:solidFill>
              </a:rPr>
              <a:t>escribe el tema y se </a:t>
            </a:r>
            <a:r>
              <a:rPr lang="es-ES" sz="1600" dirty="0">
                <a:solidFill>
                  <a:schemeClr val="tx1"/>
                </a:solidFill>
              </a:rPr>
              <a:t>desplegará el </a:t>
            </a:r>
            <a:r>
              <a:rPr lang="es-ES" sz="1600" dirty="0" smtClean="0">
                <a:solidFill>
                  <a:schemeClr val="tx1"/>
                </a:solidFill>
              </a:rPr>
              <a:t>menú.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-16077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800" b="1" dirty="0"/>
              <a:t>APLICACIÓN DE LA PROPUESTA - </a:t>
            </a:r>
            <a:r>
              <a:rPr lang="es-ES" sz="2800" b="1" dirty="0" smtClean="0"/>
              <a:t>ANDROID</a:t>
            </a:r>
            <a:endParaRPr lang="es-ES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>
            <a:hlinkClick r:id="rId3" action="ppaction://hlinkfile"/>
          </p:cNvPr>
          <p:cNvSpPr/>
          <p:nvPr/>
        </p:nvSpPr>
        <p:spPr>
          <a:xfrm>
            <a:off x="4211960" y="5301208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869607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898136"/>
              </p:ext>
            </p:extLst>
          </p:nvPr>
        </p:nvGraphicFramePr>
        <p:xfrm>
          <a:off x="1403648" y="686704"/>
          <a:ext cx="7200800" cy="483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259"/>
                <a:gridCol w="1679197"/>
                <a:gridCol w="4541344"/>
              </a:tblGrid>
              <a:tr h="2940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 dirty="0">
                          <a:effectLst/>
                        </a:rPr>
                        <a:t>Listado de juegos educativos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Ord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Nombre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Imagen del juego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0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Alfabeto Sílabas Vocales para Niños, Imawow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5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Fichas de Lectoescritura de Vocales para Niños, Imawow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 dirty="0">
                          <a:effectLst/>
                        </a:rPr>
                        <a:t>Aprende las Vocales con </a:t>
                      </a:r>
                      <a:r>
                        <a:rPr lang="es-ES" sz="1200" dirty="0" err="1">
                          <a:effectLst/>
                        </a:rPr>
                        <a:t>Arty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r>
                        <a:rPr lang="es-ES" sz="1200" dirty="0">
                          <a:effectLst/>
                        </a:rPr>
                        <a:t>Vocales </a:t>
                      </a:r>
                      <a:r>
                        <a:rPr lang="es-ES" sz="1200" dirty="0" err="1">
                          <a:effectLst/>
                        </a:rPr>
                        <a:t>Vedoque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4000" algn="l"/>
                        </a:tabLs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11219"/>
            <a:ext cx="8951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800" b="1" dirty="0" smtClean="0"/>
              <a:t>LISTADO JUEGOS HERRAMIENTA - ANDROID</a:t>
            </a:r>
            <a:endParaRPr lang="es-ES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88307"/>
              </p:ext>
            </p:extLst>
          </p:nvPr>
        </p:nvGraphicFramePr>
        <p:xfrm>
          <a:off x="5580112" y="1412776"/>
          <a:ext cx="1728192" cy="93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" name="Bitmap Image" r:id="rId4" imgW="2657846" imgH="1924319" progId="Paint.Picture">
                  <p:embed/>
                </p:oleObj>
              </mc:Choice>
              <mc:Fallback>
                <p:oleObj name="Bitmap Image" r:id="rId4" imgW="2657846" imgH="192431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121"/>
                      <a:stretch>
                        <a:fillRect/>
                      </a:stretch>
                    </p:blipFill>
                    <p:spPr bwMode="auto">
                      <a:xfrm>
                        <a:off x="5580112" y="1412776"/>
                        <a:ext cx="1728192" cy="934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345692"/>
              </p:ext>
            </p:extLst>
          </p:nvPr>
        </p:nvGraphicFramePr>
        <p:xfrm>
          <a:off x="5580113" y="2492897"/>
          <a:ext cx="1800200" cy="99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8" name="Bitmap Image" r:id="rId6" imgW="2752381" imgH="1848108" progId="Paint.Picture">
                  <p:embed/>
                </p:oleObj>
              </mc:Choice>
              <mc:Fallback>
                <p:oleObj name="Bitmap Image" r:id="rId6" imgW="2752381" imgH="184810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060"/>
                      <a:stretch>
                        <a:fillRect/>
                      </a:stretch>
                    </p:blipFill>
                    <p:spPr bwMode="auto">
                      <a:xfrm>
                        <a:off x="5580113" y="2492897"/>
                        <a:ext cx="1800200" cy="994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766"/>
              </p:ext>
            </p:extLst>
          </p:nvPr>
        </p:nvGraphicFramePr>
        <p:xfrm>
          <a:off x="5724128" y="3573016"/>
          <a:ext cx="1440160" cy="75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" name="Bitmap Image" r:id="rId8" imgW="8066667" imgH="4219048" progId="Paint.Picture">
                  <p:embed/>
                </p:oleObj>
              </mc:Choice>
              <mc:Fallback>
                <p:oleObj name="Bitmap Image" r:id="rId8" imgW="8066667" imgH="421904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73016"/>
                        <a:ext cx="1440160" cy="752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57655"/>
              </p:ext>
            </p:extLst>
          </p:nvPr>
        </p:nvGraphicFramePr>
        <p:xfrm>
          <a:off x="5884036" y="4542774"/>
          <a:ext cx="1208243" cy="82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0" name="Bitmap Image" r:id="rId10" imgW="6961905" imgH="5219048" progId="Paint.Picture">
                  <p:embed/>
                </p:oleObj>
              </mc:Choice>
              <mc:Fallback>
                <p:oleObj name="Bitmap Image" r:id="rId10" imgW="6961905" imgH="52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470"/>
                      <a:stretch>
                        <a:fillRect/>
                      </a:stretch>
                    </p:blipFill>
                    <p:spPr bwMode="auto">
                      <a:xfrm>
                        <a:off x="5884036" y="4542774"/>
                        <a:ext cx="1208243" cy="825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67838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074" y="1196752"/>
            <a:ext cx="8856985" cy="3923578"/>
          </a:xfrm>
        </p:spPr>
        <p:txBody>
          <a:bodyPr/>
          <a:lstStyle/>
          <a:p>
            <a:pPr marL="0" lvl="2" indent="0" algn="just">
              <a:buNone/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r>
              <a:rPr lang="es-ES" sz="1800" b="1" dirty="0">
                <a:solidFill>
                  <a:schemeClr val="tx1"/>
                </a:solidFill>
              </a:rPr>
              <a:t>Evaluación 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C" sz="1600" b="1" dirty="0" smtClean="0">
                <a:solidFill>
                  <a:schemeClr val="tx1"/>
                </a:solidFill>
              </a:rPr>
              <a:t>En </a:t>
            </a:r>
            <a:r>
              <a:rPr lang="es-EC" sz="1600" b="1" dirty="0">
                <a:solidFill>
                  <a:schemeClr val="tx1"/>
                </a:solidFill>
              </a:rPr>
              <a:t>el aula</a:t>
            </a:r>
            <a:r>
              <a:rPr lang="es-EC" sz="1600" dirty="0">
                <a:solidFill>
                  <a:schemeClr val="tx1"/>
                </a:solidFill>
              </a:rPr>
              <a:t>, </a:t>
            </a:r>
            <a:r>
              <a:rPr lang="es-ES" sz="1600" dirty="0">
                <a:solidFill>
                  <a:schemeClr val="tx1"/>
                </a:solidFill>
              </a:rPr>
              <a:t>la realizará la profesora, para saber si la propuesta funcionó, </a:t>
            </a:r>
            <a:r>
              <a:rPr lang="es-ES" sz="1600" dirty="0" smtClean="0">
                <a:solidFill>
                  <a:schemeClr val="tx1"/>
                </a:solidFill>
              </a:rPr>
              <a:t>es que </a:t>
            </a:r>
            <a:r>
              <a:rPr lang="es-ES" sz="1600" dirty="0">
                <a:solidFill>
                  <a:schemeClr val="tx1"/>
                </a:solidFill>
              </a:rPr>
              <a:t>el niño o niña apruebe el año escolar.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		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chemeClr val="tx1"/>
                </a:solidFill>
              </a:rPr>
              <a:t>En casa</a:t>
            </a:r>
            <a:r>
              <a:rPr lang="es-ES" sz="1600" dirty="0">
                <a:solidFill>
                  <a:schemeClr val="tx1"/>
                </a:solidFill>
              </a:rPr>
              <a:t>, El padre, madre de familia o representante realizará un sondeo al menor, mediante preguntas guía como: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 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¿Te gusta el juego con que has practicado hoy?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¿Qué tan  divertido fue hacerlo?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¿Quieres jugarlo nuevamente en otra ocasión?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¿Te pareció muy complicado hacerlo?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s-ES" sz="1600" dirty="0">
                <a:solidFill>
                  <a:schemeClr val="tx1"/>
                </a:solidFill>
              </a:rPr>
              <a:t>¿Qué no te ha gustado de este juego?</a:t>
            </a:r>
            <a:endParaRPr lang="en-US" sz="1600" dirty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-16077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2800" b="1" dirty="0"/>
              <a:t>APLICACIÓN DE LA </a:t>
            </a:r>
            <a:r>
              <a:rPr lang="es-ES" sz="2800" b="1" dirty="0" smtClean="0"/>
              <a:t>PROPUESTA</a:t>
            </a:r>
            <a:endParaRPr lang="es-ES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2690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 bwMode="auto">
          <a:xfrm>
            <a:off x="467544" y="3789040"/>
            <a:ext cx="8500492" cy="1008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s-ES" sz="3600" b="1" kern="1200" dirty="0">
                <a:solidFill>
                  <a:srgbClr val="007E39"/>
                </a:solidFill>
              </a:rPr>
              <a:t>GRACIAS POR SU </a:t>
            </a:r>
            <a:r>
              <a:rPr lang="es-ES" sz="3600" b="1" kern="1200" dirty="0" smtClean="0">
                <a:solidFill>
                  <a:srgbClr val="007E39"/>
                </a:solidFill>
              </a:rPr>
              <a:t>ATENCIÓN</a:t>
            </a:r>
            <a:endParaRPr lang="es-ES" sz="3600" b="1" kern="1200" dirty="0">
              <a:solidFill>
                <a:srgbClr val="007E39"/>
              </a:solidFill>
            </a:endParaRPr>
          </a:p>
          <a:p>
            <a:pPr>
              <a:buFontTx/>
              <a:buNone/>
            </a:pPr>
            <a:endParaRPr lang="es-ES" sz="3200" dirty="0" smtClean="0">
              <a:solidFill>
                <a:schemeClr val="tx1"/>
              </a:solidFill>
              <a:latin typeface="Antique Olive Compact" pitchFamily="34" charset="0"/>
            </a:endParaRPr>
          </a:p>
          <a:p>
            <a:pPr>
              <a:buFontTx/>
              <a:buNone/>
            </a:pPr>
            <a:endParaRPr lang="es-ES" sz="3200" dirty="0" smtClean="0">
              <a:solidFill>
                <a:schemeClr val="tx1"/>
              </a:solidFill>
              <a:latin typeface="Antique Olive Compact" pitchFamily="34" charset="0"/>
            </a:endParaRPr>
          </a:p>
          <a:p>
            <a:pPr algn="ctr">
              <a:buFontTx/>
              <a:buNone/>
            </a:pPr>
            <a:endParaRPr lang="es-ES" sz="4400" dirty="0" smtClean="0">
              <a:solidFill>
                <a:schemeClr val="tx1"/>
              </a:solidFill>
              <a:latin typeface="Antique Olive Compact" pitchFamily="34" charset="0"/>
            </a:endParaRPr>
          </a:p>
          <a:p>
            <a:pPr algn="ctr">
              <a:buFontTx/>
              <a:buNone/>
            </a:pPr>
            <a:endParaRPr lang="es-ES" sz="4400" dirty="0" smtClean="0">
              <a:solidFill>
                <a:schemeClr val="tx1"/>
              </a:solidFill>
              <a:latin typeface="Antique Olive Compact" pitchFamily="34" charset="0"/>
            </a:endParaRPr>
          </a:p>
          <a:p>
            <a:pPr algn="ctr">
              <a:buFontTx/>
              <a:buNone/>
            </a:pPr>
            <a:endParaRPr lang="es-ES" sz="4400" dirty="0" smtClean="0">
              <a:solidFill>
                <a:schemeClr val="tx1"/>
              </a:solidFill>
              <a:latin typeface="Antique Olive Compact" pitchFamily="34" charset="0"/>
            </a:endParaRPr>
          </a:p>
          <a:p>
            <a:pPr algn="ctr">
              <a:buFontTx/>
              <a:buNone/>
            </a:pPr>
            <a:endParaRPr lang="es-ES" sz="4400" dirty="0" smtClean="0">
              <a:solidFill>
                <a:schemeClr val="tx1"/>
              </a:solidFill>
              <a:latin typeface="Antique Olive Compac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51520" y="2276872"/>
            <a:ext cx="8362806" cy="1872208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s-ES" sz="2400" dirty="0" smtClean="0"/>
              <a:t>Establecer </a:t>
            </a:r>
            <a:r>
              <a:rPr lang="es-ES" sz="2400" dirty="0"/>
              <a:t>la incidencia de las herramientas informáticas  Adapro/Android</a:t>
            </a:r>
            <a:r>
              <a:rPr lang="es-ES" sz="2400" b="1" dirty="0"/>
              <a:t> </a:t>
            </a:r>
            <a:r>
              <a:rPr lang="es-ES" sz="2400" dirty="0"/>
              <a:t>en el proceso de enseñanza aprendizaje de la lecto escritura, aplicadas en los niños y niñas de 5 a 6 años del centro infantil “Mi Pequeño Dalcroze” de la ciudad de Quito durante el año 2013 2014.</a:t>
            </a:r>
            <a:endParaRPr lang="en-US" sz="2400" dirty="0"/>
          </a:p>
        </p:txBody>
      </p:sp>
      <p:sp>
        <p:nvSpPr>
          <p:cNvPr id="5" name="4 Rectángulo"/>
          <p:cNvSpPr/>
          <p:nvPr/>
        </p:nvSpPr>
        <p:spPr>
          <a:xfrm>
            <a:off x="2152797" y="1124744"/>
            <a:ext cx="4903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OBJETIVO GENERAL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99" y="4445284"/>
            <a:ext cx="4319905" cy="1136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2239096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14348" y="980728"/>
            <a:ext cx="7786742" cy="4752528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S" sz="2200" dirty="0" smtClean="0"/>
              <a:t>Identificar </a:t>
            </a:r>
            <a:r>
              <a:rPr lang="es-ES" sz="2200" dirty="0"/>
              <a:t>los métodos utilizados por las docentes para el proceso de enseñanza aprendizaje de l</a:t>
            </a:r>
            <a:r>
              <a:rPr lang="es-ES" sz="2200" dirty="0" smtClean="0"/>
              <a:t>ectoescritura</a:t>
            </a:r>
            <a:r>
              <a:rPr lang="es-ES" sz="2200" dirty="0"/>
              <a:t>, en  niños de 5 a 6 años de edad, en el Centro Infantil “Mi Pequeño Dalcroze</a:t>
            </a:r>
            <a:r>
              <a:rPr lang="es-ES" sz="2200" dirty="0" smtClean="0"/>
              <a:t>”.</a:t>
            </a:r>
          </a:p>
          <a:p>
            <a:pPr marL="457200" lvl="0" indent="-457200">
              <a:buFont typeface="+mj-lt"/>
              <a:buAutoNum type="arabicPeriod"/>
            </a:pPr>
            <a:endParaRPr lang="en-US" sz="22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200" dirty="0"/>
              <a:t>Indagar acerca del uso de  las herramientas informáticas Adapro/Android en el primer año de educación básica como una opción adecuada para el aprendizaje de la </a:t>
            </a:r>
            <a:r>
              <a:rPr lang="es-ES" sz="2200" dirty="0" smtClean="0"/>
              <a:t>lectoescritura </a:t>
            </a:r>
            <a:r>
              <a:rPr lang="es-ES" sz="2200" dirty="0"/>
              <a:t>en el Centro Infantil “Mi Pequeño Dalcroze</a:t>
            </a:r>
            <a:r>
              <a:rPr lang="es-ES" sz="2200" dirty="0" smtClean="0"/>
              <a:t>”.</a:t>
            </a:r>
          </a:p>
          <a:p>
            <a:pPr marL="457200" lvl="0" indent="-457200">
              <a:buFont typeface="+mj-lt"/>
              <a:buAutoNum type="arabicPeriod"/>
            </a:pPr>
            <a:endParaRPr lang="en-US" sz="22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ES" sz="2200" dirty="0"/>
              <a:t>Proponer una alternativa de solución para la mejora del proceso de enseñanza aprendizaje para la lectoescritura utilizando herramientas informáticas.</a:t>
            </a:r>
            <a:endParaRPr lang="en-US" sz="2200" dirty="0"/>
          </a:p>
        </p:txBody>
      </p:sp>
      <p:sp>
        <p:nvSpPr>
          <p:cNvPr id="5" name="4 Rectángulo"/>
          <p:cNvSpPr/>
          <p:nvPr/>
        </p:nvSpPr>
        <p:spPr>
          <a:xfrm>
            <a:off x="3085930" y="-1"/>
            <a:ext cx="6058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3600" b="1" dirty="0"/>
              <a:t>OBJETIVOS ESPECIFICOS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99569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20671" y="620688"/>
            <a:ext cx="8620640" cy="5400600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ES" sz="2000" b="1" dirty="0" smtClean="0"/>
              <a:t>Relevancia social</a:t>
            </a:r>
          </a:p>
          <a:p>
            <a:pPr lvl="0" algn="just"/>
            <a:r>
              <a:rPr lang="es-ES" sz="2000" dirty="0" smtClean="0"/>
              <a:t>Se propuso </a:t>
            </a:r>
            <a:r>
              <a:rPr lang="es-ES" sz="2000" dirty="0"/>
              <a:t>una investigación de campo sobre la incidencia de aplicar las nuevas </a:t>
            </a:r>
            <a:r>
              <a:rPr lang="es-ES" sz="2000" dirty="0" smtClean="0"/>
              <a:t>tecnologías a un </a:t>
            </a:r>
            <a:r>
              <a:rPr lang="es-ES" sz="2000" dirty="0"/>
              <a:t>proceso educativo</a:t>
            </a:r>
            <a:r>
              <a:rPr lang="es-ES" sz="2000" dirty="0" smtClean="0"/>
              <a:t>.</a:t>
            </a:r>
          </a:p>
          <a:p>
            <a:pPr lvl="0" algn="just"/>
            <a:endParaRPr lang="es-ES" sz="2000" dirty="0"/>
          </a:p>
          <a:p>
            <a:pPr lvl="0" algn="just">
              <a:buFont typeface="Wingdings" pitchFamily="2" charset="2"/>
              <a:buChar char="Ø"/>
            </a:pPr>
            <a:r>
              <a:rPr lang="es-ES" sz="2000" b="1" dirty="0" smtClean="0"/>
              <a:t>Importancia </a:t>
            </a:r>
            <a:r>
              <a:rPr lang="es-ES" sz="2000" b="1" dirty="0"/>
              <a:t>tecnológica </a:t>
            </a:r>
            <a:endParaRPr lang="es-ES" sz="2000" b="1" dirty="0" smtClean="0"/>
          </a:p>
          <a:p>
            <a:pPr lvl="0" algn="just"/>
            <a:r>
              <a:rPr lang="es-ES" sz="2000" dirty="0" smtClean="0"/>
              <a:t>El </a:t>
            </a:r>
            <a:r>
              <a:rPr lang="es-ES" sz="2000" dirty="0"/>
              <a:t>Centro Infantil “Mi Pequeño Dalcroze</a:t>
            </a:r>
            <a:r>
              <a:rPr lang="es-ES" sz="2000" dirty="0" smtClean="0"/>
              <a:t>” </a:t>
            </a:r>
            <a:r>
              <a:rPr lang="es-ES" sz="2000" dirty="0"/>
              <a:t>busca que las herramientas </a:t>
            </a:r>
            <a:r>
              <a:rPr lang="es-ES" sz="2000" dirty="0" smtClean="0"/>
              <a:t>informáticas se apliquen </a:t>
            </a:r>
            <a:r>
              <a:rPr lang="es-ES" sz="2000" dirty="0"/>
              <a:t>en el primer año de educación básica, a fin de iniciar la implementación de la tecnología de forma continua y permanente en todos los niveles y grados de la institución educativa</a:t>
            </a:r>
            <a:r>
              <a:rPr lang="es-ES" sz="2000" dirty="0" smtClean="0"/>
              <a:t>.</a:t>
            </a:r>
          </a:p>
          <a:p>
            <a:pPr lvl="0" algn="just">
              <a:buFont typeface="Wingdings" pitchFamily="2" charset="2"/>
              <a:buChar char="Ø"/>
            </a:pPr>
            <a:endParaRPr lang="es-ES" sz="2000" dirty="0"/>
          </a:p>
          <a:p>
            <a:pPr lvl="0" algn="just">
              <a:buFont typeface="Wingdings" pitchFamily="2" charset="2"/>
              <a:buChar char="Ø"/>
            </a:pPr>
            <a:r>
              <a:rPr lang="es-ES" sz="2000" b="1" dirty="0" smtClean="0"/>
              <a:t>Es Viable</a:t>
            </a:r>
            <a:endParaRPr lang="es-ES" sz="2000" dirty="0" smtClean="0"/>
          </a:p>
          <a:p>
            <a:pPr lvl="0" algn="just"/>
            <a:r>
              <a:rPr lang="es-ES" sz="2000" dirty="0" smtClean="0"/>
              <a:t>Debido a que la </a:t>
            </a:r>
            <a:r>
              <a:rPr lang="es-ES" sz="2000" dirty="0"/>
              <a:t>Institución educativa requiere que se investigue sobre la incidencia del uso de las herramientas informáticas en el primer año de educación </a:t>
            </a:r>
            <a:r>
              <a:rPr lang="es-ES" sz="2000" dirty="0" smtClean="0"/>
              <a:t>básica.</a:t>
            </a:r>
          </a:p>
          <a:p>
            <a:pPr lvl="0" algn="just"/>
            <a:endParaRPr lang="es-ES" sz="20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s-ES" sz="2000" b="1" dirty="0" smtClean="0"/>
              <a:t>Es un </a:t>
            </a:r>
            <a:r>
              <a:rPr lang="es-ES" sz="2000" b="1" dirty="0"/>
              <a:t>tema </a:t>
            </a:r>
            <a:r>
              <a:rPr lang="es-ES" sz="2000" b="1" dirty="0" smtClean="0"/>
              <a:t>actual</a:t>
            </a:r>
          </a:p>
          <a:p>
            <a:pPr lvl="0" algn="just"/>
            <a:r>
              <a:rPr lang="es-ES" sz="2000" dirty="0"/>
              <a:t>Actualmente es muy necesario </a:t>
            </a:r>
            <a:r>
              <a:rPr lang="es-ES" sz="2000" dirty="0" smtClean="0"/>
              <a:t>conocer el uso de las TIC.</a:t>
            </a:r>
            <a:endParaRPr lang="en-US" sz="2000" dirty="0"/>
          </a:p>
        </p:txBody>
      </p:sp>
      <p:sp>
        <p:nvSpPr>
          <p:cNvPr id="5" name="4 Rectángulo"/>
          <p:cNvSpPr/>
          <p:nvPr/>
        </p:nvSpPr>
        <p:spPr>
          <a:xfrm>
            <a:off x="5220072" y="18534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600" b="1" dirty="0"/>
              <a:t>JUSTIFICACION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732239" y="5929575"/>
            <a:ext cx="2209071" cy="9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90123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339752" y="2480713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CAPÍTULO II</a:t>
            </a:r>
          </a:p>
          <a:p>
            <a:pPr marL="0" indent="0" algn="ctr">
              <a:buNone/>
            </a:pPr>
            <a:r>
              <a:rPr lang="en-US" sz="3600" b="1" dirty="0" smtClean="0"/>
              <a:t>MARCO TEÓRICO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52286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9512" y="664864"/>
            <a:ext cx="8784976" cy="5284416"/>
          </a:xfrm>
          <a:prstGeom prst="rect">
            <a:avLst/>
          </a:prstGeom>
          <a:ln w="25400" cap="flat" cmpd="sng" algn="ctr">
            <a:noFill/>
            <a:prstDash val="solid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2000" b="1" dirty="0">
                <a:solidFill>
                  <a:schemeClr val="tx1"/>
                </a:solidFill>
              </a:rPr>
              <a:t>ANDROID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S.O. basado </a:t>
            </a:r>
            <a:r>
              <a:rPr lang="es-ES" sz="2000" dirty="0">
                <a:solidFill>
                  <a:schemeClr val="tx1"/>
                </a:solidFill>
              </a:rPr>
              <a:t>en </a:t>
            </a:r>
            <a:r>
              <a:rPr lang="es-ES" sz="2000" dirty="0" smtClean="0">
                <a:solidFill>
                  <a:schemeClr val="tx1"/>
                </a:solidFill>
              </a:rPr>
              <a:t>Linux, </a:t>
            </a:r>
            <a:r>
              <a:rPr lang="es-ES" sz="2000" dirty="0">
                <a:solidFill>
                  <a:schemeClr val="tx1"/>
                </a:solidFill>
              </a:rPr>
              <a:t>diseñado </a:t>
            </a:r>
            <a:r>
              <a:rPr lang="es-ES" sz="2000" dirty="0" smtClean="0">
                <a:solidFill>
                  <a:schemeClr val="tx1"/>
                </a:solidFill>
              </a:rPr>
              <a:t>para dispositivos con</a:t>
            </a:r>
            <a:r>
              <a:rPr lang="es-ES" sz="2000" dirty="0">
                <a:solidFill>
                  <a:schemeClr val="tx1"/>
                </a:solidFill>
              </a:rPr>
              <a:t> pantalla </a:t>
            </a:r>
            <a:r>
              <a:rPr lang="es-ES" sz="2000" dirty="0" smtClean="0">
                <a:solidFill>
                  <a:schemeClr val="tx1"/>
                </a:solidFill>
              </a:rPr>
              <a:t>táctil.</a:t>
            </a:r>
          </a:p>
          <a:p>
            <a:pPr algn="just"/>
            <a:r>
              <a:rPr lang="es-ES" sz="2000" u="sng" dirty="0" smtClean="0">
                <a:solidFill>
                  <a:schemeClr val="tx1"/>
                </a:solidFill>
              </a:rPr>
              <a:t>Ventajas</a:t>
            </a:r>
            <a:endParaRPr lang="es-ES" sz="2000" u="sng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</a:rPr>
              <a:t>Existe una </a:t>
            </a:r>
            <a:r>
              <a:rPr lang="es-ES" sz="2000" dirty="0">
                <a:solidFill>
                  <a:schemeClr val="tx1"/>
                </a:solidFill>
              </a:rPr>
              <a:t>gran comunidad de </a:t>
            </a:r>
            <a:r>
              <a:rPr lang="es-ES" sz="2000" dirty="0" smtClean="0">
                <a:solidFill>
                  <a:schemeClr val="tx1"/>
                </a:solidFill>
              </a:rPr>
              <a:t>desarrolladores. </a:t>
            </a:r>
            <a:endParaRPr lang="es-E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</a:rPr>
              <a:t>Muchas aplicaciones </a:t>
            </a:r>
            <a:r>
              <a:rPr lang="es-ES" sz="2000" dirty="0">
                <a:solidFill>
                  <a:schemeClr val="tx1"/>
                </a:solidFill>
              </a:rPr>
              <a:t>son gratuitas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</a:rPr>
              <a:t>Se </a:t>
            </a:r>
            <a:r>
              <a:rPr lang="es-ES" sz="2000" dirty="0">
                <a:solidFill>
                  <a:schemeClr val="tx1"/>
                </a:solidFill>
              </a:rPr>
              <a:t>distribuyen por </a:t>
            </a:r>
            <a:r>
              <a:rPr lang="es-ES" sz="2000" dirty="0" smtClean="0">
                <a:solidFill>
                  <a:schemeClr val="tx1"/>
                </a:solidFill>
              </a:rPr>
              <a:t>internet (Play Store o Google Play).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</a:rPr>
              <a:t>Son los </a:t>
            </a:r>
            <a:r>
              <a:rPr lang="es-ES" sz="2000" dirty="0">
                <a:solidFill>
                  <a:schemeClr val="tx1"/>
                </a:solidFill>
              </a:rPr>
              <a:t>programas </a:t>
            </a:r>
            <a:r>
              <a:rPr lang="es-ES" sz="2000" dirty="0" smtClean="0">
                <a:solidFill>
                  <a:schemeClr val="tx1"/>
                </a:solidFill>
              </a:rPr>
              <a:t>que </a:t>
            </a:r>
            <a:r>
              <a:rPr lang="es-ES" sz="2000" dirty="0">
                <a:solidFill>
                  <a:schemeClr val="tx1"/>
                </a:solidFill>
              </a:rPr>
              <a:t>pueden ser descargados y </a:t>
            </a:r>
            <a:r>
              <a:rPr lang="es-ES" sz="2000" dirty="0" smtClean="0">
                <a:solidFill>
                  <a:schemeClr val="tx1"/>
                </a:solidFill>
              </a:rPr>
              <a:t>que </a:t>
            </a:r>
            <a:r>
              <a:rPr lang="es-ES" sz="2000" dirty="0">
                <a:solidFill>
                  <a:schemeClr val="tx1"/>
                </a:solidFill>
              </a:rPr>
              <a:t>aporten al aprendizaje de la </a:t>
            </a:r>
            <a:r>
              <a:rPr lang="es-ES" sz="2000" dirty="0" smtClean="0">
                <a:solidFill>
                  <a:schemeClr val="tx1"/>
                </a:solidFill>
              </a:rPr>
              <a:t>lectoescritura.</a:t>
            </a:r>
          </a:p>
          <a:p>
            <a:r>
              <a:rPr lang="es-ES" sz="2000" b="1" dirty="0"/>
              <a:t>ADAPRO</a:t>
            </a:r>
            <a:endParaRPr lang="en-US" sz="2000" dirty="0"/>
          </a:p>
          <a:p>
            <a:pPr lvl="0" algn="just"/>
            <a:r>
              <a:rPr lang="es-ES" sz="2000" dirty="0" smtClean="0"/>
              <a:t>Procesador </a:t>
            </a:r>
            <a:r>
              <a:rPr lang="es-ES" sz="2000" dirty="0"/>
              <a:t>de texto de uso </a:t>
            </a:r>
            <a:r>
              <a:rPr lang="es-ES" sz="2000" dirty="0" smtClean="0"/>
              <a:t>libre, </a:t>
            </a:r>
            <a:r>
              <a:rPr lang="es-ES" sz="2000" dirty="0"/>
              <a:t>se utiliza para el aprendizaje de la </a:t>
            </a:r>
            <a:r>
              <a:rPr lang="es-ES" sz="2000" dirty="0" smtClean="0"/>
              <a:t>lectoescritura, de fácil </a:t>
            </a:r>
            <a:r>
              <a:rPr lang="es-ES" sz="2000" dirty="0"/>
              <a:t>instalación y uso gratuito.</a:t>
            </a:r>
          </a:p>
          <a:p>
            <a:pPr algn="just"/>
            <a:r>
              <a:rPr lang="es-ES" sz="2000" u="sng" dirty="0" smtClean="0"/>
              <a:t>Ventajas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/>
              <a:t>Interfaz adaptada y configurable  para mantener la atención del niño.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/>
              <a:t>Se la puede emplear para niños o personas con autismo.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/>
              <a:t>Es fácil de utilizar, usa una galería de pictogramas o dibujos.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/>
              <a:t>Es </a:t>
            </a:r>
            <a:r>
              <a:rPr lang="es-ES" sz="2000" dirty="0"/>
              <a:t>configurable y se puede añadir imágenes para personalizar.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ES" sz="2000" dirty="0" smtClean="0"/>
              <a:t>Está</a:t>
            </a:r>
            <a:r>
              <a:rPr lang="es-ES" sz="2000" dirty="0"/>
              <a:t> disponible en español, inglés y portugués.</a:t>
            </a:r>
          </a:p>
          <a:p>
            <a:pPr algn="just"/>
            <a:endParaRPr lang="es-ES" sz="2000" dirty="0"/>
          </a:p>
          <a:p>
            <a:pPr marL="285750" indent="-285750"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n-US" sz="2000" dirty="0"/>
          </a:p>
        </p:txBody>
      </p:sp>
      <p:sp>
        <p:nvSpPr>
          <p:cNvPr id="6" name="5 Rectángulo"/>
          <p:cNvSpPr/>
          <p:nvPr/>
        </p:nvSpPr>
        <p:spPr>
          <a:xfrm>
            <a:off x="3131841" y="18534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600" b="1" dirty="0" smtClean="0"/>
              <a:t>MARCO CONCEPTUAL</a:t>
            </a:r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1"/>
          <a:stretch/>
        </p:blipFill>
        <p:spPr bwMode="auto">
          <a:xfrm>
            <a:off x="6267450" y="5581934"/>
            <a:ext cx="2876550" cy="12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85" y="1360984"/>
            <a:ext cx="1152806" cy="1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88" y="3789040"/>
            <a:ext cx="2160000" cy="66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230689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8357</TotalTime>
  <Words>3291</Words>
  <Application>Microsoft Office PowerPoint</Application>
  <PresentationFormat>Presentación en pantalla (4:3)</PresentationFormat>
  <Paragraphs>563</Paragraphs>
  <Slides>46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Diseño predeterminado</vt:lpstr>
      <vt:lpstr>CorelDRAW</vt:lpstr>
      <vt:lpstr>Bitmap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Dancowi</cp:lastModifiedBy>
  <cp:revision>380</cp:revision>
  <dcterms:created xsi:type="dcterms:W3CDTF">2008-02-13T16:07:44Z</dcterms:created>
  <dcterms:modified xsi:type="dcterms:W3CDTF">2015-03-06T13:06:19Z</dcterms:modified>
</cp:coreProperties>
</file>