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9" r:id="rId1"/>
  </p:sldMasterIdLst>
  <p:notesMasterIdLst>
    <p:notesMasterId r:id="rId39"/>
  </p:notesMasterIdLst>
  <p:sldIdLst>
    <p:sldId id="256" r:id="rId2"/>
    <p:sldId id="347" r:id="rId3"/>
    <p:sldId id="348" r:id="rId4"/>
    <p:sldId id="342" r:id="rId5"/>
    <p:sldId id="351" r:id="rId6"/>
    <p:sldId id="354" r:id="rId7"/>
    <p:sldId id="352" r:id="rId8"/>
    <p:sldId id="355" r:id="rId9"/>
    <p:sldId id="356" r:id="rId10"/>
    <p:sldId id="357" r:id="rId11"/>
    <p:sldId id="362" r:id="rId12"/>
    <p:sldId id="359" r:id="rId13"/>
    <p:sldId id="360" r:id="rId14"/>
    <p:sldId id="307" r:id="rId15"/>
    <p:sldId id="308" r:id="rId16"/>
    <p:sldId id="309" r:id="rId17"/>
    <p:sldId id="310" r:id="rId18"/>
    <p:sldId id="311" r:id="rId19"/>
    <p:sldId id="312" r:id="rId20"/>
    <p:sldId id="313" r:id="rId21"/>
    <p:sldId id="314" r:id="rId22"/>
    <p:sldId id="315" r:id="rId23"/>
    <p:sldId id="344" r:id="rId24"/>
    <p:sldId id="345"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D41682-18B5-4BD6-8873-5EBA63B0349B}">
          <p14:sldIdLst>
            <p14:sldId id="256"/>
            <p14:sldId id="347"/>
            <p14:sldId id="348"/>
            <p14:sldId id="342"/>
            <p14:sldId id="351"/>
            <p14:sldId id="354"/>
            <p14:sldId id="352"/>
            <p14:sldId id="355"/>
            <p14:sldId id="356"/>
            <p14:sldId id="357"/>
            <p14:sldId id="362"/>
            <p14:sldId id="359"/>
            <p14:sldId id="360"/>
            <p14:sldId id="307"/>
            <p14:sldId id="308"/>
            <p14:sldId id="309"/>
            <p14:sldId id="310"/>
            <p14:sldId id="311"/>
            <p14:sldId id="312"/>
            <p14:sldId id="313"/>
            <p14:sldId id="314"/>
            <p14:sldId id="315"/>
            <p14:sldId id="344"/>
            <p14:sldId id="345"/>
            <p14:sldId id="363"/>
            <p14:sldId id="364"/>
            <p14:sldId id="365"/>
            <p14:sldId id="366"/>
            <p14:sldId id="367"/>
            <p14:sldId id="368"/>
            <p14:sldId id="369"/>
            <p14:sldId id="370"/>
            <p14:sldId id="371"/>
            <p14:sldId id="372"/>
            <p14:sldId id="373"/>
            <p14:sldId id="374"/>
            <p14:sldId id="375"/>
          </p14:sldIdLst>
        </p14:section>
        <p14:section name="Sección sin título" id="{BC9813F6-3274-4FF2-A902-2EF5C040E86F}">
          <p14:sldIdLst/>
        </p14:section>
        <p14:section name="Sección sin título" id="{DDBC9B15-A9A0-4DE4-AFDD-838615F9326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96433" autoAdjust="0"/>
  </p:normalViewPr>
  <p:slideViewPr>
    <p:cSldViewPr snapToGrid="0">
      <p:cViewPr>
        <p:scale>
          <a:sx n="78" d="100"/>
          <a:sy n="78" d="100"/>
        </p:scale>
        <p:origin x="-2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Hoja1!$B$1</c:f>
              <c:strCache>
                <c:ptCount val="1"/>
                <c:pt idx="0">
                  <c:v>HOMICIDIOS POR ARMA BLANCA EN EL DMQ 2014</c:v>
                </c:pt>
              </c:strCache>
            </c:strRef>
          </c:tx>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dLbl>
              <c:idx val="5"/>
              <c:layout/>
              <c:showLegendKey val="0"/>
              <c:showVal val="1"/>
              <c:showCatName val="0"/>
              <c:showSerName val="0"/>
              <c:showPercent val="0"/>
              <c:showBubbleSize val="0"/>
            </c:dLbl>
            <c:dLbl>
              <c:idx val="6"/>
              <c:layout/>
              <c:showLegendKey val="0"/>
              <c:showVal val="1"/>
              <c:showCatName val="0"/>
              <c:showSerName val="0"/>
              <c:showPercent val="0"/>
              <c:showBubbleSize val="0"/>
            </c:dLbl>
            <c:dLbl>
              <c:idx val="7"/>
              <c:layout/>
              <c:showLegendKey val="0"/>
              <c:showVal val="1"/>
              <c:showCatName val="0"/>
              <c:showSerName val="0"/>
              <c:showPercent val="0"/>
              <c:showBubbleSize val="0"/>
            </c:dLbl>
            <c:dLbl>
              <c:idx val="8"/>
              <c:layout/>
              <c:showLegendKey val="0"/>
              <c:showVal val="1"/>
              <c:showCatName val="0"/>
              <c:showSerName val="0"/>
              <c:showPercent val="0"/>
              <c:showBubbleSize val="0"/>
            </c:dLbl>
            <c:dLbl>
              <c:idx val="9"/>
              <c:layout/>
              <c:showLegendKey val="0"/>
              <c:showVal val="1"/>
              <c:showCatName val="0"/>
              <c:showSerName val="0"/>
              <c:showPercent val="0"/>
              <c:showBubbleSize val="0"/>
            </c:dLbl>
            <c:dLbl>
              <c:idx val="10"/>
              <c:layout/>
              <c:showLegendKey val="0"/>
              <c:showVal val="1"/>
              <c:showCatName val="0"/>
              <c:showSerName val="0"/>
              <c:showPercent val="0"/>
              <c:showBubbleSize val="0"/>
            </c:dLbl>
            <c:dLbl>
              <c:idx val="11"/>
              <c:layout/>
              <c:showLegendKey val="0"/>
              <c:showVal val="1"/>
              <c:showCatName val="0"/>
              <c:showSerName val="0"/>
              <c:showPercent val="0"/>
              <c:showBubbleSize val="0"/>
            </c:dLbl>
            <c:showLegendKey val="0"/>
            <c:showVal val="0"/>
            <c:showCatName val="0"/>
            <c:showSerName val="0"/>
            <c:showPercent val="0"/>
            <c:showBubbleSize val="0"/>
          </c:dLbls>
          <c:cat>
            <c:strRef>
              <c:f>Hoja1!$A$2:$A$13</c:f>
              <c:strCache>
                <c:ptCount val="12"/>
                <c:pt idx="0">
                  <c:v>ENERO</c:v>
                </c:pt>
                <c:pt idx="1">
                  <c:v>FEBRERO </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General</c:formatCode>
                <c:ptCount val="12"/>
                <c:pt idx="0">
                  <c:v>11</c:v>
                </c:pt>
                <c:pt idx="1">
                  <c:v>12</c:v>
                </c:pt>
                <c:pt idx="2">
                  <c:v>12</c:v>
                </c:pt>
                <c:pt idx="3">
                  <c:v>15</c:v>
                </c:pt>
                <c:pt idx="4">
                  <c:v>21</c:v>
                </c:pt>
                <c:pt idx="5">
                  <c:v>13</c:v>
                </c:pt>
                <c:pt idx="6">
                  <c:v>12</c:v>
                </c:pt>
                <c:pt idx="7">
                  <c:v>12</c:v>
                </c:pt>
                <c:pt idx="8">
                  <c:v>6</c:v>
                </c:pt>
                <c:pt idx="9">
                  <c:v>10</c:v>
                </c:pt>
                <c:pt idx="10">
                  <c:v>8</c:v>
                </c:pt>
                <c:pt idx="11">
                  <c:v>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390-F179-4BF4-8FBF-80EA2FBC5C11}" type="doc">
      <dgm:prSet loTypeId="urn:microsoft.com/office/officeart/2008/layout/AlternatingPictureBlocks" loCatId="list" qsTypeId="urn:microsoft.com/office/officeart/2005/8/quickstyle/simple1" qsCatId="simple" csTypeId="urn:microsoft.com/office/officeart/2005/8/colors/colorful1" csCatId="colorful" phldr="1"/>
      <dgm:spPr/>
      <dgm:t>
        <a:bodyPr/>
        <a:lstStyle/>
        <a:p>
          <a:endParaRPr lang="es-EC"/>
        </a:p>
      </dgm:t>
    </dgm:pt>
    <dgm:pt modelId="{9D50E206-5ED6-40AD-9312-C95857A6D4E3}">
      <dgm:prSet custT="1"/>
      <dgm:spPr/>
      <dgm:t>
        <a:bodyPr/>
        <a:lstStyle/>
        <a:p>
          <a:pPr rtl="0"/>
          <a:r>
            <a:rPr lang="es-ES" sz="1100" b="1" dirty="0" smtClean="0">
              <a:solidFill>
                <a:schemeClr val="tx1"/>
              </a:solidFill>
            </a:rPr>
            <a:t>La seguridad integral como política pública.</a:t>
          </a:r>
          <a:endParaRPr lang="es-EC" sz="1100" dirty="0">
            <a:solidFill>
              <a:schemeClr val="tx1"/>
            </a:solidFill>
          </a:endParaRPr>
        </a:p>
      </dgm:t>
    </dgm:pt>
    <dgm:pt modelId="{40E05520-17F9-4AED-87E7-992DC21F4E1C}" type="parTrans" cxnId="{7DCE18FC-8A7F-48CF-9553-FF5A83AEE3D5}">
      <dgm:prSet/>
      <dgm:spPr/>
      <dgm:t>
        <a:bodyPr/>
        <a:lstStyle/>
        <a:p>
          <a:endParaRPr lang="es-EC"/>
        </a:p>
      </dgm:t>
    </dgm:pt>
    <dgm:pt modelId="{ED8B9764-4C0B-456A-8626-E62FA3DE6E64}" type="sibTrans" cxnId="{7DCE18FC-8A7F-48CF-9553-FF5A83AEE3D5}">
      <dgm:prSet/>
      <dgm:spPr/>
      <dgm:t>
        <a:bodyPr/>
        <a:lstStyle/>
        <a:p>
          <a:endParaRPr lang="es-EC"/>
        </a:p>
      </dgm:t>
    </dgm:pt>
    <dgm:pt modelId="{0897CF21-E1AC-4BF2-9389-83A03D291C04}">
      <dgm:prSet custT="1"/>
      <dgm:spPr/>
      <dgm:t>
        <a:bodyPr/>
        <a:lstStyle/>
        <a:p>
          <a:pPr algn="ctr" rtl="0"/>
          <a:r>
            <a:rPr lang="es-ES" sz="1100" dirty="0" smtClean="0">
              <a:solidFill>
                <a:schemeClr val="tx1"/>
              </a:solidFill>
            </a:rPr>
            <a:t>La nueva Constitución de la República del Ecuador presta particular atención sobre este aspecto, así, en el Art. 3 se menciona que el Estado debe garantizar a sus habitantes el derecho a la </a:t>
          </a:r>
          <a:r>
            <a:rPr lang="es-ES" sz="1100" b="1" i="1" dirty="0" smtClean="0">
              <a:solidFill>
                <a:schemeClr val="tx1"/>
              </a:solidFill>
            </a:rPr>
            <a:t>seguridad integral.</a:t>
          </a:r>
          <a:endParaRPr lang="es-EC" sz="1100" dirty="0">
            <a:solidFill>
              <a:schemeClr val="tx1"/>
            </a:solidFill>
          </a:endParaRPr>
        </a:p>
      </dgm:t>
    </dgm:pt>
    <dgm:pt modelId="{AF029B28-B686-49FE-BB8E-39ABACB2D030}" type="parTrans" cxnId="{EC09337D-4B6B-478E-BB73-B394490E33CC}">
      <dgm:prSet/>
      <dgm:spPr/>
      <dgm:t>
        <a:bodyPr/>
        <a:lstStyle/>
        <a:p>
          <a:endParaRPr lang="es-EC"/>
        </a:p>
      </dgm:t>
    </dgm:pt>
    <dgm:pt modelId="{BA2BB7CD-9262-4EA4-BF93-E89CE889B125}" type="sibTrans" cxnId="{EC09337D-4B6B-478E-BB73-B394490E33CC}">
      <dgm:prSet/>
      <dgm:spPr/>
      <dgm:t>
        <a:bodyPr/>
        <a:lstStyle/>
        <a:p>
          <a:endParaRPr lang="es-EC"/>
        </a:p>
      </dgm:t>
    </dgm:pt>
    <dgm:pt modelId="{6AD36067-3D27-4DA6-9F67-FD51A494469C}">
      <dgm:prSet custT="1"/>
      <dgm:spPr/>
      <dgm:t>
        <a:bodyPr/>
        <a:lstStyle/>
        <a:p>
          <a:pPr rtl="0"/>
          <a:r>
            <a:rPr lang="es-ES" sz="1100" dirty="0" smtClean="0">
              <a:solidFill>
                <a:schemeClr val="tx1"/>
              </a:solidFill>
            </a:rPr>
            <a:t>El Art. 393, de la Constitución señala además que el Estado debe garantizar la seguridad humana </a:t>
          </a:r>
          <a:r>
            <a:rPr lang="es-ES" sz="1100" b="1" i="1" dirty="0" smtClean="0">
              <a:solidFill>
                <a:schemeClr val="tx1"/>
              </a:solidFill>
            </a:rPr>
            <a:t>a través de políticas y acciones integradas</a:t>
          </a:r>
          <a:r>
            <a:rPr lang="es-ES" sz="1100" i="1" dirty="0" smtClean="0">
              <a:solidFill>
                <a:schemeClr val="tx1"/>
              </a:solidFill>
            </a:rPr>
            <a:t>, para asegurar la convivencia pacífica de las personas, promover una cultura de paz y prevenir las formas de violencia y discriminación y la comisión de infracciones y delitos</a:t>
          </a:r>
          <a:r>
            <a:rPr lang="es-ES" sz="1100" dirty="0" smtClean="0">
              <a:solidFill>
                <a:schemeClr val="tx1"/>
              </a:solidFill>
            </a:rPr>
            <a:t>.</a:t>
          </a:r>
          <a:endParaRPr lang="es-EC" sz="1100" dirty="0">
            <a:solidFill>
              <a:schemeClr val="tx1"/>
            </a:solidFill>
          </a:endParaRPr>
        </a:p>
      </dgm:t>
    </dgm:pt>
    <dgm:pt modelId="{5CA08CD8-0C11-471B-A5FE-9C0893F259BE}" type="parTrans" cxnId="{DA599309-5C86-4554-9303-1AC2C481AED9}">
      <dgm:prSet/>
      <dgm:spPr/>
      <dgm:t>
        <a:bodyPr/>
        <a:lstStyle/>
        <a:p>
          <a:endParaRPr lang="es-EC"/>
        </a:p>
      </dgm:t>
    </dgm:pt>
    <dgm:pt modelId="{D961DE66-D25E-4F60-BCF6-DF70782AEEA2}" type="sibTrans" cxnId="{DA599309-5C86-4554-9303-1AC2C481AED9}">
      <dgm:prSet/>
      <dgm:spPr/>
      <dgm:t>
        <a:bodyPr/>
        <a:lstStyle/>
        <a:p>
          <a:endParaRPr lang="es-EC"/>
        </a:p>
      </dgm:t>
    </dgm:pt>
    <dgm:pt modelId="{1C00784F-AAEE-4E76-8D8B-1CEDC6D8B2FA}">
      <dgm:prSet custT="1"/>
      <dgm:spPr/>
      <dgm:t>
        <a:bodyPr/>
        <a:lstStyle/>
        <a:p>
          <a:pPr rtl="0"/>
          <a:r>
            <a:rPr lang="es-ES" sz="1100" b="1" dirty="0" smtClean="0">
              <a:solidFill>
                <a:schemeClr val="tx1"/>
              </a:solidFill>
            </a:rPr>
            <a:t>Ley de seguridad pública y del Estado </a:t>
          </a:r>
          <a:r>
            <a:rPr lang="es-ES" sz="1100" dirty="0" smtClean="0">
              <a:solidFill>
                <a:schemeClr val="tx1"/>
              </a:solidFill>
            </a:rPr>
            <a:t>señala que </a:t>
          </a:r>
          <a:r>
            <a:rPr lang="es-ES" sz="1100" i="1" dirty="0" smtClean="0">
              <a:solidFill>
                <a:schemeClr val="tx1"/>
              </a:solidFill>
            </a:rPr>
            <a:t>La ciudadanía podrá ejercer su derecho de Participación en el Sistema de Seguridad Publica […], de modo individual u organizado, en los procesos de definición de las políticas públicas y acciones de planificación, evaluación y control [</a:t>
          </a:r>
          <a:r>
            <a:rPr lang="es-ES" sz="1100" dirty="0" smtClean="0">
              <a:solidFill>
                <a:schemeClr val="tx1"/>
              </a:solidFill>
            </a:rPr>
            <a:t>…]</a:t>
          </a:r>
          <a:endParaRPr lang="es-EC" sz="1100" dirty="0">
            <a:solidFill>
              <a:schemeClr val="tx1"/>
            </a:solidFill>
          </a:endParaRPr>
        </a:p>
      </dgm:t>
    </dgm:pt>
    <dgm:pt modelId="{3184359B-E1DC-449D-8DC7-C34ABF2C89A9}" type="parTrans" cxnId="{80B3DD69-45D0-4221-8027-7AF9E74DE3D0}">
      <dgm:prSet/>
      <dgm:spPr/>
      <dgm:t>
        <a:bodyPr/>
        <a:lstStyle/>
        <a:p>
          <a:endParaRPr lang="es-EC"/>
        </a:p>
      </dgm:t>
    </dgm:pt>
    <dgm:pt modelId="{C93E0825-7259-4879-AF48-4A0D28456A6A}" type="sibTrans" cxnId="{80B3DD69-45D0-4221-8027-7AF9E74DE3D0}">
      <dgm:prSet/>
      <dgm:spPr/>
      <dgm:t>
        <a:bodyPr/>
        <a:lstStyle/>
        <a:p>
          <a:endParaRPr lang="es-EC"/>
        </a:p>
      </dgm:t>
    </dgm:pt>
    <dgm:pt modelId="{B4E426EB-A839-476E-AF43-DD04BB01A7CE}" type="pres">
      <dgm:prSet presAssocID="{795DB390-F179-4BF4-8FBF-80EA2FBC5C11}" presName="linearFlow" presStyleCnt="0">
        <dgm:presLayoutVars>
          <dgm:dir/>
          <dgm:resizeHandles val="exact"/>
        </dgm:presLayoutVars>
      </dgm:prSet>
      <dgm:spPr/>
      <dgm:t>
        <a:bodyPr/>
        <a:lstStyle/>
        <a:p>
          <a:endParaRPr lang="es-EC"/>
        </a:p>
      </dgm:t>
    </dgm:pt>
    <dgm:pt modelId="{E9468209-B839-45FA-8671-0392BB46A7A8}" type="pres">
      <dgm:prSet presAssocID="{9D50E206-5ED6-40AD-9312-C95857A6D4E3}" presName="comp" presStyleCnt="0"/>
      <dgm:spPr/>
    </dgm:pt>
    <dgm:pt modelId="{2ED4DAC0-13CB-42E9-A931-0E0340E498D8}" type="pres">
      <dgm:prSet presAssocID="{9D50E206-5ED6-40AD-9312-C95857A6D4E3}" presName="rect2" presStyleLbl="node1" presStyleIdx="0" presStyleCnt="4">
        <dgm:presLayoutVars>
          <dgm:bulletEnabled val="1"/>
        </dgm:presLayoutVars>
      </dgm:prSet>
      <dgm:spPr/>
      <dgm:t>
        <a:bodyPr/>
        <a:lstStyle/>
        <a:p>
          <a:endParaRPr lang="es-EC"/>
        </a:p>
      </dgm:t>
    </dgm:pt>
    <dgm:pt modelId="{959CC01C-8C1A-4A94-80D6-35EDC270C6A0}" type="pres">
      <dgm:prSet presAssocID="{9D50E206-5ED6-40AD-9312-C95857A6D4E3}" presName="rect1" presStyleLbl="ln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F98AD205-CEC9-4347-880B-B1BD47E1321E}" type="pres">
      <dgm:prSet presAssocID="{ED8B9764-4C0B-456A-8626-E62FA3DE6E64}" presName="sibTrans" presStyleCnt="0"/>
      <dgm:spPr/>
    </dgm:pt>
    <dgm:pt modelId="{0EFD7070-0996-40D6-9E2E-E9661C0137C5}" type="pres">
      <dgm:prSet presAssocID="{0897CF21-E1AC-4BF2-9389-83A03D291C04}" presName="comp" presStyleCnt="0"/>
      <dgm:spPr/>
    </dgm:pt>
    <dgm:pt modelId="{8A42002C-CD82-405D-A7FA-3FC47D7AB568}" type="pres">
      <dgm:prSet presAssocID="{0897CF21-E1AC-4BF2-9389-83A03D291C04}" presName="rect2" presStyleLbl="node1" presStyleIdx="1" presStyleCnt="4" custScaleX="126899">
        <dgm:presLayoutVars>
          <dgm:bulletEnabled val="1"/>
        </dgm:presLayoutVars>
      </dgm:prSet>
      <dgm:spPr/>
      <dgm:t>
        <a:bodyPr/>
        <a:lstStyle/>
        <a:p>
          <a:endParaRPr lang="es-EC"/>
        </a:p>
      </dgm:t>
    </dgm:pt>
    <dgm:pt modelId="{20CAB1E1-EAEC-420D-ACC6-A383B9AB56BF}" type="pres">
      <dgm:prSet presAssocID="{0897CF21-E1AC-4BF2-9389-83A03D291C04}" presName="rect1" presStyleLbl="lnNode1" presStyleIdx="1" presStyleCnt="4" custLinFactNeighborX="34700" custLinFactNeighborY="-649"/>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B268DE54-572A-4BFD-AE99-27249306F1D7}" type="pres">
      <dgm:prSet presAssocID="{BA2BB7CD-9262-4EA4-BF93-E89CE889B125}" presName="sibTrans" presStyleCnt="0"/>
      <dgm:spPr/>
    </dgm:pt>
    <dgm:pt modelId="{B13C85C2-546A-459A-A670-E3D95D744830}" type="pres">
      <dgm:prSet presAssocID="{6AD36067-3D27-4DA6-9F67-FD51A494469C}" presName="comp" presStyleCnt="0"/>
      <dgm:spPr/>
    </dgm:pt>
    <dgm:pt modelId="{AE39EFAD-34A8-413A-9CB8-D87C78A8777D}" type="pres">
      <dgm:prSet presAssocID="{6AD36067-3D27-4DA6-9F67-FD51A494469C}" presName="rect2" presStyleLbl="node1" presStyleIdx="2" presStyleCnt="4" custScaleX="130485" custLinFactNeighborX="14641" custLinFactNeighborY="-818">
        <dgm:presLayoutVars>
          <dgm:bulletEnabled val="1"/>
        </dgm:presLayoutVars>
      </dgm:prSet>
      <dgm:spPr/>
      <dgm:t>
        <a:bodyPr/>
        <a:lstStyle/>
        <a:p>
          <a:endParaRPr lang="es-EC"/>
        </a:p>
      </dgm:t>
    </dgm:pt>
    <dgm:pt modelId="{9419E3C7-2577-4610-B822-8F073E0B4454}" type="pres">
      <dgm:prSet presAssocID="{6AD36067-3D27-4DA6-9F67-FD51A494469C}" presName="rect1" presStyleLbl="ln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6E777AE7-80F3-42FB-B60C-B588EF562FF2}" type="pres">
      <dgm:prSet presAssocID="{D961DE66-D25E-4F60-BCF6-DF70782AEEA2}" presName="sibTrans" presStyleCnt="0"/>
      <dgm:spPr/>
    </dgm:pt>
    <dgm:pt modelId="{1A775654-48F8-4815-8680-932AF3D3B88F}" type="pres">
      <dgm:prSet presAssocID="{1C00784F-AAEE-4E76-8D8B-1CEDC6D8B2FA}" presName="comp" presStyleCnt="0"/>
      <dgm:spPr/>
    </dgm:pt>
    <dgm:pt modelId="{306ED083-154A-4A60-8F58-495E4CECF372}" type="pres">
      <dgm:prSet presAssocID="{1C00784F-AAEE-4E76-8D8B-1CEDC6D8B2FA}" presName="rect2" presStyleLbl="node1" presStyleIdx="3" presStyleCnt="4" custScaleX="115959">
        <dgm:presLayoutVars>
          <dgm:bulletEnabled val="1"/>
        </dgm:presLayoutVars>
      </dgm:prSet>
      <dgm:spPr/>
      <dgm:t>
        <a:bodyPr/>
        <a:lstStyle/>
        <a:p>
          <a:endParaRPr lang="es-EC"/>
        </a:p>
      </dgm:t>
    </dgm:pt>
    <dgm:pt modelId="{55AB1D7B-EA25-40B2-9F5F-F16C57D80BDA}" type="pres">
      <dgm:prSet presAssocID="{1C00784F-AAEE-4E76-8D8B-1CEDC6D8B2FA}" presName="rect1" presStyleLbl="lnNode1" presStyleIdx="3" presStyleCnt="4" custScaleX="124857" custLinFactNeighborX="34594" custLinFactNeighborY="-163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dgm:spPr>
      <dgm:t>
        <a:bodyPr/>
        <a:lstStyle/>
        <a:p>
          <a:endParaRPr lang="es-EC"/>
        </a:p>
      </dgm:t>
    </dgm:pt>
  </dgm:ptLst>
  <dgm:cxnLst>
    <dgm:cxn modelId="{80B3DD69-45D0-4221-8027-7AF9E74DE3D0}" srcId="{795DB390-F179-4BF4-8FBF-80EA2FBC5C11}" destId="{1C00784F-AAEE-4E76-8D8B-1CEDC6D8B2FA}" srcOrd="3" destOrd="0" parTransId="{3184359B-E1DC-449D-8DC7-C34ABF2C89A9}" sibTransId="{C93E0825-7259-4879-AF48-4A0D28456A6A}"/>
    <dgm:cxn modelId="{4E1D28CB-134F-4FD5-BAB4-F008BF1906C2}" type="presOf" srcId="{0897CF21-E1AC-4BF2-9389-83A03D291C04}" destId="{8A42002C-CD82-405D-A7FA-3FC47D7AB568}" srcOrd="0" destOrd="0" presId="urn:microsoft.com/office/officeart/2008/layout/AlternatingPictureBlocks"/>
    <dgm:cxn modelId="{DA599309-5C86-4554-9303-1AC2C481AED9}" srcId="{795DB390-F179-4BF4-8FBF-80EA2FBC5C11}" destId="{6AD36067-3D27-4DA6-9F67-FD51A494469C}" srcOrd="2" destOrd="0" parTransId="{5CA08CD8-0C11-471B-A5FE-9C0893F259BE}" sibTransId="{D961DE66-D25E-4F60-BCF6-DF70782AEEA2}"/>
    <dgm:cxn modelId="{EC09337D-4B6B-478E-BB73-B394490E33CC}" srcId="{795DB390-F179-4BF4-8FBF-80EA2FBC5C11}" destId="{0897CF21-E1AC-4BF2-9389-83A03D291C04}" srcOrd="1" destOrd="0" parTransId="{AF029B28-B686-49FE-BB8E-39ABACB2D030}" sibTransId="{BA2BB7CD-9262-4EA4-BF93-E89CE889B125}"/>
    <dgm:cxn modelId="{3B331A7D-24F1-4593-8833-D8B762E509AC}" type="presOf" srcId="{6AD36067-3D27-4DA6-9F67-FD51A494469C}" destId="{AE39EFAD-34A8-413A-9CB8-D87C78A8777D}" srcOrd="0" destOrd="0" presId="urn:microsoft.com/office/officeart/2008/layout/AlternatingPictureBlocks"/>
    <dgm:cxn modelId="{30AE5488-D4E1-4954-AE60-95EB40918F64}" type="presOf" srcId="{9D50E206-5ED6-40AD-9312-C95857A6D4E3}" destId="{2ED4DAC0-13CB-42E9-A931-0E0340E498D8}" srcOrd="0" destOrd="0" presId="urn:microsoft.com/office/officeart/2008/layout/AlternatingPictureBlocks"/>
    <dgm:cxn modelId="{0402812F-8A16-49F7-858B-037FBD3CF7D7}" type="presOf" srcId="{795DB390-F179-4BF4-8FBF-80EA2FBC5C11}" destId="{B4E426EB-A839-476E-AF43-DD04BB01A7CE}" srcOrd="0" destOrd="0" presId="urn:microsoft.com/office/officeart/2008/layout/AlternatingPictureBlocks"/>
    <dgm:cxn modelId="{7DCE18FC-8A7F-48CF-9553-FF5A83AEE3D5}" srcId="{795DB390-F179-4BF4-8FBF-80EA2FBC5C11}" destId="{9D50E206-5ED6-40AD-9312-C95857A6D4E3}" srcOrd="0" destOrd="0" parTransId="{40E05520-17F9-4AED-87E7-992DC21F4E1C}" sibTransId="{ED8B9764-4C0B-456A-8626-E62FA3DE6E64}"/>
    <dgm:cxn modelId="{4EA3EAD9-E09D-43DE-A8FF-5D05F397C911}" type="presOf" srcId="{1C00784F-AAEE-4E76-8D8B-1CEDC6D8B2FA}" destId="{306ED083-154A-4A60-8F58-495E4CECF372}" srcOrd="0" destOrd="0" presId="urn:microsoft.com/office/officeart/2008/layout/AlternatingPictureBlocks"/>
    <dgm:cxn modelId="{E754984B-9C15-4113-9574-945C1D057C94}" type="presParOf" srcId="{B4E426EB-A839-476E-AF43-DD04BB01A7CE}" destId="{E9468209-B839-45FA-8671-0392BB46A7A8}" srcOrd="0" destOrd="0" presId="urn:microsoft.com/office/officeart/2008/layout/AlternatingPictureBlocks"/>
    <dgm:cxn modelId="{E50DDA70-70FE-4D3A-BA63-3EA5A4DD5285}" type="presParOf" srcId="{E9468209-B839-45FA-8671-0392BB46A7A8}" destId="{2ED4DAC0-13CB-42E9-A931-0E0340E498D8}" srcOrd="0" destOrd="0" presId="urn:microsoft.com/office/officeart/2008/layout/AlternatingPictureBlocks"/>
    <dgm:cxn modelId="{5C20F87E-28CD-4064-A3E8-6D03B49A3F7D}" type="presParOf" srcId="{E9468209-B839-45FA-8671-0392BB46A7A8}" destId="{959CC01C-8C1A-4A94-80D6-35EDC270C6A0}" srcOrd="1" destOrd="0" presId="urn:microsoft.com/office/officeart/2008/layout/AlternatingPictureBlocks"/>
    <dgm:cxn modelId="{3F082F63-6EA4-484D-B0C8-42CE326712FD}" type="presParOf" srcId="{B4E426EB-A839-476E-AF43-DD04BB01A7CE}" destId="{F98AD205-CEC9-4347-880B-B1BD47E1321E}" srcOrd="1" destOrd="0" presId="urn:microsoft.com/office/officeart/2008/layout/AlternatingPictureBlocks"/>
    <dgm:cxn modelId="{EC063A7F-F8F0-4FCA-A8FF-53CA9DDA682D}" type="presParOf" srcId="{B4E426EB-A839-476E-AF43-DD04BB01A7CE}" destId="{0EFD7070-0996-40D6-9E2E-E9661C0137C5}" srcOrd="2" destOrd="0" presId="urn:microsoft.com/office/officeart/2008/layout/AlternatingPictureBlocks"/>
    <dgm:cxn modelId="{423366E2-D5E0-4E9D-BEDF-CF6938AF1AB1}" type="presParOf" srcId="{0EFD7070-0996-40D6-9E2E-E9661C0137C5}" destId="{8A42002C-CD82-405D-A7FA-3FC47D7AB568}" srcOrd="0" destOrd="0" presId="urn:microsoft.com/office/officeart/2008/layout/AlternatingPictureBlocks"/>
    <dgm:cxn modelId="{A1D90AC6-31FD-45ED-8B74-A99E75B35DCD}" type="presParOf" srcId="{0EFD7070-0996-40D6-9E2E-E9661C0137C5}" destId="{20CAB1E1-EAEC-420D-ACC6-A383B9AB56BF}" srcOrd="1" destOrd="0" presId="urn:microsoft.com/office/officeart/2008/layout/AlternatingPictureBlocks"/>
    <dgm:cxn modelId="{7CCAE80E-6AB7-4D45-BD00-31099C388795}" type="presParOf" srcId="{B4E426EB-A839-476E-AF43-DD04BB01A7CE}" destId="{B268DE54-572A-4BFD-AE99-27249306F1D7}" srcOrd="3" destOrd="0" presId="urn:microsoft.com/office/officeart/2008/layout/AlternatingPictureBlocks"/>
    <dgm:cxn modelId="{278F164A-D940-4E5A-B7E9-3037C4DB58E2}" type="presParOf" srcId="{B4E426EB-A839-476E-AF43-DD04BB01A7CE}" destId="{B13C85C2-546A-459A-A670-E3D95D744830}" srcOrd="4" destOrd="0" presId="urn:microsoft.com/office/officeart/2008/layout/AlternatingPictureBlocks"/>
    <dgm:cxn modelId="{EC9E72B4-2B48-44EF-ABB1-7DD98A494830}" type="presParOf" srcId="{B13C85C2-546A-459A-A670-E3D95D744830}" destId="{AE39EFAD-34A8-413A-9CB8-D87C78A8777D}" srcOrd="0" destOrd="0" presId="urn:microsoft.com/office/officeart/2008/layout/AlternatingPictureBlocks"/>
    <dgm:cxn modelId="{FEFEEB3B-8B21-4A28-9793-5312E55EA798}" type="presParOf" srcId="{B13C85C2-546A-459A-A670-E3D95D744830}" destId="{9419E3C7-2577-4610-B822-8F073E0B4454}" srcOrd="1" destOrd="0" presId="urn:microsoft.com/office/officeart/2008/layout/AlternatingPictureBlocks"/>
    <dgm:cxn modelId="{1A47A8EB-C0EC-455D-B6E4-E7F6B55E6967}" type="presParOf" srcId="{B4E426EB-A839-476E-AF43-DD04BB01A7CE}" destId="{6E777AE7-80F3-42FB-B60C-B588EF562FF2}" srcOrd="5" destOrd="0" presId="urn:microsoft.com/office/officeart/2008/layout/AlternatingPictureBlocks"/>
    <dgm:cxn modelId="{00A1A5C9-9E26-4B39-A9DC-344DE243FD0B}" type="presParOf" srcId="{B4E426EB-A839-476E-AF43-DD04BB01A7CE}" destId="{1A775654-48F8-4815-8680-932AF3D3B88F}" srcOrd="6" destOrd="0" presId="urn:microsoft.com/office/officeart/2008/layout/AlternatingPictureBlocks"/>
    <dgm:cxn modelId="{1DC79591-BC43-4E80-9AB6-93D94301339B}" type="presParOf" srcId="{1A775654-48F8-4815-8680-932AF3D3B88F}" destId="{306ED083-154A-4A60-8F58-495E4CECF372}" srcOrd="0" destOrd="0" presId="urn:microsoft.com/office/officeart/2008/layout/AlternatingPictureBlocks"/>
    <dgm:cxn modelId="{926D3F23-885D-4485-B450-E09301B60179}" type="presParOf" srcId="{1A775654-48F8-4815-8680-932AF3D3B88F}" destId="{55AB1D7B-EA25-40B2-9F5F-F16C57D80BD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222A8-229D-4CBA-8D0A-C452A53F3F1B}" type="doc">
      <dgm:prSet loTypeId="urn:microsoft.com/office/officeart/2005/8/layout/hierarchy4" loCatId="hierarchy" qsTypeId="urn:microsoft.com/office/officeart/2005/8/quickstyle/simple3" qsCatId="simple" csTypeId="urn:microsoft.com/office/officeart/2005/8/colors/accent2_2" csCatId="accent2" phldr="1"/>
      <dgm:spPr/>
      <dgm:t>
        <a:bodyPr/>
        <a:lstStyle/>
        <a:p>
          <a:endParaRPr lang="es-EC"/>
        </a:p>
      </dgm:t>
    </dgm:pt>
    <dgm:pt modelId="{0A8B1C91-F8AF-4A65-8DEE-7AB7FEFFB2BF}">
      <dgm:prSet phldrT="[Texto]" custT="1"/>
      <dgm:spPr/>
      <dgm:t>
        <a:bodyPr/>
        <a:lstStyle/>
        <a:p>
          <a:pPr algn="ctr"/>
          <a:r>
            <a:rPr lang="es-EC" sz="1600" b="1" dirty="0"/>
            <a:t>PLAN DE SEGURIDAD INTEGRAL PARA EL SECTOR DE LA MARISCAL</a:t>
          </a:r>
        </a:p>
      </dgm:t>
    </dgm:pt>
    <dgm:pt modelId="{12D17BE3-EBAA-4E13-BCAC-889A97CB3ACC}" type="parTrans" cxnId="{7C0C3892-BEEC-4A17-83E6-34FED3EE4EA1}">
      <dgm:prSet/>
      <dgm:spPr/>
      <dgm:t>
        <a:bodyPr/>
        <a:lstStyle/>
        <a:p>
          <a:pPr algn="ctr"/>
          <a:endParaRPr lang="es-EC"/>
        </a:p>
      </dgm:t>
    </dgm:pt>
    <dgm:pt modelId="{7D417C2A-12E8-4F39-8A20-586A6FD17998}" type="sibTrans" cxnId="{7C0C3892-BEEC-4A17-83E6-34FED3EE4EA1}">
      <dgm:prSet/>
      <dgm:spPr/>
      <dgm:t>
        <a:bodyPr/>
        <a:lstStyle/>
        <a:p>
          <a:pPr algn="ctr"/>
          <a:endParaRPr lang="es-EC"/>
        </a:p>
      </dgm:t>
    </dgm:pt>
    <dgm:pt modelId="{6EF118B1-CB88-4293-9037-446A95747C7C}">
      <dgm:prSet phldrT="[Texto]"/>
      <dgm:spPr>
        <a:solidFill>
          <a:schemeClr val="accent2">
            <a:lumMod val="20000"/>
            <a:lumOff val="80000"/>
          </a:schemeClr>
        </a:solidFill>
      </dgm:spPr>
      <dgm:t>
        <a:bodyPr/>
        <a:lstStyle/>
        <a:p>
          <a:pPr algn="ctr"/>
          <a:r>
            <a:rPr lang="es-EC" dirty="0"/>
            <a:t>DELINCUENCIA COMÚN</a:t>
          </a:r>
        </a:p>
      </dgm:t>
    </dgm:pt>
    <dgm:pt modelId="{D6C64B35-2F17-4BE7-8DD3-06C52921F26F}" type="sibTrans" cxnId="{8993DBE3-251D-403C-812C-EB4D761D9DF1}">
      <dgm:prSet/>
      <dgm:spPr/>
      <dgm:t>
        <a:bodyPr/>
        <a:lstStyle/>
        <a:p>
          <a:pPr algn="ctr"/>
          <a:endParaRPr lang="es-EC"/>
        </a:p>
      </dgm:t>
    </dgm:pt>
    <dgm:pt modelId="{CEF2DD4F-E166-4C8C-8BCA-25023C5CA4D7}" type="parTrans" cxnId="{8993DBE3-251D-403C-812C-EB4D761D9DF1}">
      <dgm:prSet/>
      <dgm:spPr/>
      <dgm:t>
        <a:bodyPr/>
        <a:lstStyle/>
        <a:p>
          <a:pPr algn="ctr"/>
          <a:endParaRPr lang="es-EC"/>
        </a:p>
      </dgm:t>
    </dgm:pt>
    <dgm:pt modelId="{24CE0251-DDCB-48DF-8555-8D932C1EB59D}">
      <dgm:prSet phldrT="[Texto]"/>
      <dgm:spPr>
        <a:solidFill>
          <a:schemeClr val="accent2">
            <a:lumMod val="20000"/>
            <a:lumOff val="80000"/>
          </a:schemeClr>
        </a:solidFill>
      </dgm:spPr>
      <dgm:t>
        <a:bodyPr/>
        <a:lstStyle/>
        <a:p>
          <a:pPr algn="ctr"/>
          <a:r>
            <a:rPr lang="es-EC" dirty="0"/>
            <a:t>DELINCUENCIA ORGANIZADA</a:t>
          </a:r>
        </a:p>
      </dgm:t>
    </dgm:pt>
    <dgm:pt modelId="{AB47FAD9-81DD-4B6A-807B-156C86579E91}" type="sibTrans" cxnId="{903A7363-59D5-48A8-931F-9678155EA1C6}">
      <dgm:prSet/>
      <dgm:spPr/>
      <dgm:t>
        <a:bodyPr/>
        <a:lstStyle/>
        <a:p>
          <a:pPr algn="ctr"/>
          <a:endParaRPr lang="es-EC"/>
        </a:p>
      </dgm:t>
    </dgm:pt>
    <dgm:pt modelId="{55A48A97-B429-434C-8AC1-794BCC353DA6}" type="parTrans" cxnId="{903A7363-59D5-48A8-931F-9678155EA1C6}">
      <dgm:prSet/>
      <dgm:spPr/>
      <dgm:t>
        <a:bodyPr/>
        <a:lstStyle/>
        <a:p>
          <a:pPr algn="ctr"/>
          <a:endParaRPr lang="es-EC"/>
        </a:p>
      </dgm:t>
    </dgm:pt>
    <dgm:pt modelId="{867DC5B2-B615-4F0D-B7A9-EF1730884046}">
      <dgm:prSet phldrT="[Texto]"/>
      <dgm:spPr>
        <a:solidFill>
          <a:srgbClr val="92D050"/>
        </a:solidFill>
      </dgm:spPr>
      <dgm:t>
        <a:bodyPr/>
        <a:lstStyle/>
        <a:p>
          <a:pPr algn="ctr"/>
          <a:r>
            <a:rPr lang="es-EC" dirty="0"/>
            <a:t>PREVENCIÓN REACCIÓN</a:t>
          </a:r>
        </a:p>
      </dgm:t>
    </dgm:pt>
    <dgm:pt modelId="{8B79AF41-4CB9-4BC1-B1C9-143AC926F695}" type="sibTrans" cxnId="{3E6854FC-B1E9-42B9-84F7-13883045EA33}">
      <dgm:prSet/>
      <dgm:spPr/>
      <dgm:t>
        <a:bodyPr/>
        <a:lstStyle/>
        <a:p>
          <a:pPr algn="ctr"/>
          <a:endParaRPr lang="es-EC"/>
        </a:p>
      </dgm:t>
    </dgm:pt>
    <dgm:pt modelId="{0B61EE9F-597D-455A-B251-4100D8BC4E40}" type="parTrans" cxnId="{3E6854FC-B1E9-42B9-84F7-13883045EA33}">
      <dgm:prSet/>
      <dgm:spPr/>
      <dgm:t>
        <a:bodyPr/>
        <a:lstStyle/>
        <a:p>
          <a:pPr algn="ctr"/>
          <a:endParaRPr lang="es-EC"/>
        </a:p>
      </dgm:t>
    </dgm:pt>
    <dgm:pt modelId="{00E9E095-3D42-4921-982E-B5B60F7D2318}">
      <dgm:prSet phldrT="[Texto]"/>
      <dgm:spPr>
        <a:solidFill>
          <a:srgbClr val="92D050"/>
        </a:solidFill>
      </dgm:spPr>
      <dgm:t>
        <a:bodyPr/>
        <a:lstStyle/>
        <a:p>
          <a:pPr algn="ctr"/>
          <a:r>
            <a:rPr lang="es-EC" dirty="0"/>
            <a:t>PREVENCIÓN REACCIÓN</a:t>
          </a:r>
        </a:p>
      </dgm:t>
    </dgm:pt>
    <dgm:pt modelId="{455851A0-FBC5-448C-ABBA-B14D4837D251}" type="sibTrans" cxnId="{AAABA783-3AEC-4F89-AFD0-BC41AE968096}">
      <dgm:prSet/>
      <dgm:spPr/>
      <dgm:t>
        <a:bodyPr/>
        <a:lstStyle/>
        <a:p>
          <a:pPr algn="ctr"/>
          <a:endParaRPr lang="es-EC"/>
        </a:p>
      </dgm:t>
    </dgm:pt>
    <dgm:pt modelId="{8F43341A-D323-4A12-84F6-C106CBF474B1}" type="parTrans" cxnId="{AAABA783-3AEC-4F89-AFD0-BC41AE968096}">
      <dgm:prSet/>
      <dgm:spPr/>
      <dgm:t>
        <a:bodyPr/>
        <a:lstStyle/>
        <a:p>
          <a:pPr algn="ctr"/>
          <a:endParaRPr lang="es-EC"/>
        </a:p>
      </dgm:t>
    </dgm:pt>
    <dgm:pt modelId="{397D1C38-4E49-40A4-97B5-4220740F6659}">
      <dgm:prSet phldrT="[Texto]" custT="1"/>
      <dgm:spPr>
        <a:solidFill>
          <a:schemeClr val="tx2">
            <a:lumMod val="20000"/>
            <a:lumOff val="80000"/>
          </a:schemeClr>
        </a:solidFill>
      </dgm:spPr>
      <dgm:t>
        <a:bodyPr/>
        <a:lstStyle/>
        <a:p>
          <a:pPr algn="ctr"/>
          <a:r>
            <a:rPr lang="es-EC" sz="2800" b="1" dirty="0" smtClean="0"/>
            <a:t>FACTORES DE RIESGOS</a:t>
          </a:r>
          <a:endParaRPr lang="es-EC" sz="2800" b="1" dirty="0"/>
        </a:p>
      </dgm:t>
    </dgm:pt>
    <dgm:pt modelId="{8638E233-C2EC-44C9-A6EA-B31D264E1124}" type="parTrans" cxnId="{D376852E-E49F-4DE3-8509-B6319D345D70}">
      <dgm:prSet/>
      <dgm:spPr/>
      <dgm:t>
        <a:bodyPr/>
        <a:lstStyle/>
        <a:p>
          <a:pPr algn="ctr"/>
          <a:endParaRPr lang="es-EC"/>
        </a:p>
      </dgm:t>
    </dgm:pt>
    <dgm:pt modelId="{9043C82A-3978-4259-A5FE-8EC1BFA9C3C3}" type="sibTrans" cxnId="{D376852E-E49F-4DE3-8509-B6319D345D70}">
      <dgm:prSet/>
      <dgm:spPr/>
      <dgm:t>
        <a:bodyPr/>
        <a:lstStyle/>
        <a:p>
          <a:pPr algn="ctr"/>
          <a:endParaRPr lang="es-EC"/>
        </a:p>
      </dgm:t>
    </dgm:pt>
    <dgm:pt modelId="{70968451-BB10-4F3E-A586-82962498076D}">
      <dgm:prSet phldrT="[Texto]"/>
      <dgm:spPr>
        <a:solidFill>
          <a:schemeClr val="accent2">
            <a:lumMod val="20000"/>
            <a:lumOff val="80000"/>
          </a:schemeClr>
        </a:solidFill>
      </dgm:spPr>
      <dgm:t>
        <a:bodyPr/>
        <a:lstStyle/>
        <a:p>
          <a:pPr algn="ctr"/>
          <a:r>
            <a:rPr lang="es-EC" smtClean="0"/>
            <a:t>RIESGOS NATURALES</a:t>
          </a:r>
          <a:endParaRPr lang="es-EC" dirty="0"/>
        </a:p>
      </dgm:t>
    </dgm:pt>
    <dgm:pt modelId="{75A8D6E3-1077-47ED-892F-33C0296D7BB2}" type="parTrans" cxnId="{679C0215-736C-46CF-BDB2-B64E0BF516BA}">
      <dgm:prSet/>
      <dgm:spPr/>
      <dgm:t>
        <a:bodyPr/>
        <a:lstStyle/>
        <a:p>
          <a:endParaRPr lang="es-EC"/>
        </a:p>
      </dgm:t>
    </dgm:pt>
    <dgm:pt modelId="{A7CF5AA6-4961-4B14-987D-E88DA599D692}" type="sibTrans" cxnId="{679C0215-736C-46CF-BDB2-B64E0BF516BA}">
      <dgm:prSet/>
      <dgm:spPr/>
      <dgm:t>
        <a:bodyPr/>
        <a:lstStyle/>
        <a:p>
          <a:endParaRPr lang="es-EC"/>
        </a:p>
      </dgm:t>
    </dgm:pt>
    <dgm:pt modelId="{6DD43523-F6A2-47F9-9021-6A95E005FA5F}">
      <dgm:prSet phldrT="[Texto]"/>
      <dgm:spPr>
        <a:solidFill>
          <a:srgbClr val="92D050"/>
        </a:solidFill>
      </dgm:spPr>
      <dgm:t>
        <a:bodyPr/>
        <a:lstStyle/>
        <a:p>
          <a:r>
            <a:rPr lang="es-EC" dirty="0"/>
            <a:t>PREVENCION REACCIÓN REMEDIACIÓN</a:t>
          </a:r>
        </a:p>
      </dgm:t>
    </dgm:pt>
    <dgm:pt modelId="{ACC7E8A4-04FE-4B22-B28F-D01BE769402C}" type="parTrans" cxnId="{1D650B1A-2865-429A-9B21-14D78D6CF8C5}">
      <dgm:prSet/>
      <dgm:spPr/>
      <dgm:t>
        <a:bodyPr/>
        <a:lstStyle/>
        <a:p>
          <a:endParaRPr lang="es-EC"/>
        </a:p>
      </dgm:t>
    </dgm:pt>
    <dgm:pt modelId="{74702B30-6384-490D-962A-277014DBA7AC}" type="sibTrans" cxnId="{1D650B1A-2865-429A-9B21-14D78D6CF8C5}">
      <dgm:prSet/>
      <dgm:spPr/>
      <dgm:t>
        <a:bodyPr/>
        <a:lstStyle/>
        <a:p>
          <a:endParaRPr lang="es-EC"/>
        </a:p>
      </dgm:t>
    </dgm:pt>
    <dgm:pt modelId="{D3EF11FF-5F5D-4EF3-98D4-27CB25B6B3C0}" type="pres">
      <dgm:prSet presAssocID="{E05222A8-229D-4CBA-8D0A-C452A53F3F1B}" presName="Name0" presStyleCnt="0">
        <dgm:presLayoutVars>
          <dgm:chPref val="1"/>
          <dgm:dir/>
          <dgm:animOne val="branch"/>
          <dgm:animLvl val="lvl"/>
          <dgm:resizeHandles/>
        </dgm:presLayoutVars>
      </dgm:prSet>
      <dgm:spPr/>
      <dgm:t>
        <a:bodyPr/>
        <a:lstStyle/>
        <a:p>
          <a:endParaRPr lang="es-EC"/>
        </a:p>
      </dgm:t>
    </dgm:pt>
    <dgm:pt modelId="{47069182-7B96-4E40-A066-30236EB790E2}" type="pres">
      <dgm:prSet presAssocID="{0A8B1C91-F8AF-4A65-8DEE-7AB7FEFFB2BF}" presName="vertOne" presStyleCnt="0"/>
      <dgm:spPr/>
      <dgm:t>
        <a:bodyPr/>
        <a:lstStyle/>
        <a:p>
          <a:endParaRPr lang="es-EC"/>
        </a:p>
      </dgm:t>
    </dgm:pt>
    <dgm:pt modelId="{72DE0BB4-411B-4EDC-9C31-E3ECDD8D6313}" type="pres">
      <dgm:prSet presAssocID="{0A8B1C91-F8AF-4A65-8DEE-7AB7FEFFB2BF}" presName="txOne" presStyleLbl="node0" presStyleIdx="0" presStyleCnt="2">
        <dgm:presLayoutVars>
          <dgm:chPref val="3"/>
        </dgm:presLayoutVars>
      </dgm:prSet>
      <dgm:spPr/>
      <dgm:t>
        <a:bodyPr/>
        <a:lstStyle/>
        <a:p>
          <a:endParaRPr lang="es-EC"/>
        </a:p>
      </dgm:t>
    </dgm:pt>
    <dgm:pt modelId="{78103EF5-D152-4D1F-BEBD-7EA8BFE7B1EE}" type="pres">
      <dgm:prSet presAssocID="{0A8B1C91-F8AF-4A65-8DEE-7AB7FEFFB2BF}" presName="horzOne" presStyleCnt="0"/>
      <dgm:spPr/>
      <dgm:t>
        <a:bodyPr/>
        <a:lstStyle/>
        <a:p>
          <a:endParaRPr lang="es-EC"/>
        </a:p>
      </dgm:t>
    </dgm:pt>
    <dgm:pt modelId="{F53B5D18-53B8-4DEA-9C59-495CCFC23415}" type="pres">
      <dgm:prSet presAssocID="{7D417C2A-12E8-4F39-8A20-586A6FD17998}" presName="sibSpaceOne" presStyleCnt="0"/>
      <dgm:spPr/>
      <dgm:t>
        <a:bodyPr/>
        <a:lstStyle/>
        <a:p>
          <a:endParaRPr lang="es-EC"/>
        </a:p>
      </dgm:t>
    </dgm:pt>
    <dgm:pt modelId="{E0D6F0FF-4F41-4273-99D9-783AD367B3B6}" type="pres">
      <dgm:prSet presAssocID="{397D1C38-4E49-40A4-97B5-4220740F6659}" presName="vertOne" presStyleCnt="0"/>
      <dgm:spPr/>
      <dgm:t>
        <a:bodyPr/>
        <a:lstStyle/>
        <a:p>
          <a:endParaRPr lang="es-EC"/>
        </a:p>
      </dgm:t>
    </dgm:pt>
    <dgm:pt modelId="{526C955A-9912-4291-89EF-162C17999944}" type="pres">
      <dgm:prSet presAssocID="{397D1C38-4E49-40A4-97B5-4220740F6659}" presName="txOne" presStyleLbl="node0" presStyleIdx="1" presStyleCnt="2" custLinFactNeighborX="-375" custLinFactNeighborY="-7976">
        <dgm:presLayoutVars>
          <dgm:chPref val="3"/>
        </dgm:presLayoutVars>
      </dgm:prSet>
      <dgm:spPr/>
      <dgm:t>
        <a:bodyPr/>
        <a:lstStyle/>
        <a:p>
          <a:endParaRPr lang="es-EC"/>
        </a:p>
      </dgm:t>
    </dgm:pt>
    <dgm:pt modelId="{27D17D84-12B1-41EE-A0DD-A8C1E0DB6CE7}" type="pres">
      <dgm:prSet presAssocID="{397D1C38-4E49-40A4-97B5-4220740F6659}" presName="parTransOne" presStyleCnt="0"/>
      <dgm:spPr/>
      <dgm:t>
        <a:bodyPr/>
        <a:lstStyle/>
        <a:p>
          <a:endParaRPr lang="es-EC"/>
        </a:p>
      </dgm:t>
    </dgm:pt>
    <dgm:pt modelId="{D4A0AA3F-16DE-4E1E-B896-10D95263D2FA}" type="pres">
      <dgm:prSet presAssocID="{397D1C38-4E49-40A4-97B5-4220740F6659}" presName="horzOne" presStyleCnt="0"/>
      <dgm:spPr/>
      <dgm:t>
        <a:bodyPr/>
        <a:lstStyle/>
        <a:p>
          <a:endParaRPr lang="es-EC"/>
        </a:p>
      </dgm:t>
    </dgm:pt>
    <dgm:pt modelId="{144CE6FC-CA8F-45BD-BB4C-AFDE28E678B5}" type="pres">
      <dgm:prSet presAssocID="{6EF118B1-CB88-4293-9037-446A95747C7C}" presName="vertTwo" presStyleCnt="0"/>
      <dgm:spPr/>
      <dgm:t>
        <a:bodyPr/>
        <a:lstStyle/>
        <a:p>
          <a:endParaRPr lang="es-EC"/>
        </a:p>
      </dgm:t>
    </dgm:pt>
    <dgm:pt modelId="{00D14A93-155A-4A11-99AF-8C76311561A8}" type="pres">
      <dgm:prSet presAssocID="{6EF118B1-CB88-4293-9037-446A95747C7C}" presName="txTwo" presStyleLbl="node2" presStyleIdx="0" presStyleCnt="3">
        <dgm:presLayoutVars>
          <dgm:chPref val="3"/>
        </dgm:presLayoutVars>
      </dgm:prSet>
      <dgm:spPr/>
      <dgm:t>
        <a:bodyPr/>
        <a:lstStyle/>
        <a:p>
          <a:endParaRPr lang="es-EC"/>
        </a:p>
      </dgm:t>
    </dgm:pt>
    <dgm:pt modelId="{F0E4900E-33AD-4115-9688-C32699BA9D8D}" type="pres">
      <dgm:prSet presAssocID="{6EF118B1-CB88-4293-9037-446A95747C7C}" presName="parTransTwo" presStyleCnt="0"/>
      <dgm:spPr/>
      <dgm:t>
        <a:bodyPr/>
        <a:lstStyle/>
        <a:p>
          <a:endParaRPr lang="es-EC"/>
        </a:p>
      </dgm:t>
    </dgm:pt>
    <dgm:pt modelId="{6F62052D-ED64-47FB-BF2A-54180BF61B49}" type="pres">
      <dgm:prSet presAssocID="{6EF118B1-CB88-4293-9037-446A95747C7C}" presName="horzTwo" presStyleCnt="0"/>
      <dgm:spPr/>
      <dgm:t>
        <a:bodyPr/>
        <a:lstStyle/>
        <a:p>
          <a:endParaRPr lang="es-EC"/>
        </a:p>
      </dgm:t>
    </dgm:pt>
    <dgm:pt modelId="{CD8C55F8-FB06-410B-A6DC-A93DFCD593DC}" type="pres">
      <dgm:prSet presAssocID="{867DC5B2-B615-4F0D-B7A9-EF1730884046}" presName="vertThree" presStyleCnt="0"/>
      <dgm:spPr/>
      <dgm:t>
        <a:bodyPr/>
        <a:lstStyle/>
        <a:p>
          <a:endParaRPr lang="es-EC"/>
        </a:p>
      </dgm:t>
    </dgm:pt>
    <dgm:pt modelId="{5B4BF12F-8110-45CF-9293-24F48EB94C47}" type="pres">
      <dgm:prSet presAssocID="{867DC5B2-B615-4F0D-B7A9-EF1730884046}" presName="txThree" presStyleLbl="node3" presStyleIdx="0" presStyleCnt="3">
        <dgm:presLayoutVars>
          <dgm:chPref val="3"/>
        </dgm:presLayoutVars>
      </dgm:prSet>
      <dgm:spPr/>
      <dgm:t>
        <a:bodyPr/>
        <a:lstStyle/>
        <a:p>
          <a:endParaRPr lang="es-EC"/>
        </a:p>
      </dgm:t>
    </dgm:pt>
    <dgm:pt modelId="{D3E9DB53-8353-4698-836B-4AA0DF2E8B86}" type="pres">
      <dgm:prSet presAssocID="{867DC5B2-B615-4F0D-B7A9-EF1730884046}" presName="horzThree" presStyleCnt="0"/>
      <dgm:spPr/>
      <dgm:t>
        <a:bodyPr/>
        <a:lstStyle/>
        <a:p>
          <a:endParaRPr lang="es-EC"/>
        </a:p>
      </dgm:t>
    </dgm:pt>
    <dgm:pt modelId="{4717F3AF-4652-4F79-BB09-FD8B6A55C62C}" type="pres">
      <dgm:prSet presAssocID="{D6C64B35-2F17-4BE7-8DD3-06C52921F26F}" presName="sibSpaceTwo" presStyleCnt="0"/>
      <dgm:spPr/>
      <dgm:t>
        <a:bodyPr/>
        <a:lstStyle/>
        <a:p>
          <a:endParaRPr lang="es-EC"/>
        </a:p>
      </dgm:t>
    </dgm:pt>
    <dgm:pt modelId="{4ED50BA4-78E2-4726-935D-CE60294A7BBF}" type="pres">
      <dgm:prSet presAssocID="{24CE0251-DDCB-48DF-8555-8D932C1EB59D}" presName="vertTwo" presStyleCnt="0"/>
      <dgm:spPr/>
      <dgm:t>
        <a:bodyPr/>
        <a:lstStyle/>
        <a:p>
          <a:endParaRPr lang="es-EC"/>
        </a:p>
      </dgm:t>
    </dgm:pt>
    <dgm:pt modelId="{14BD356E-8FE8-469F-B4A5-95AFED30A81B}" type="pres">
      <dgm:prSet presAssocID="{24CE0251-DDCB-48DF-8555-8D932C1EB59D}" presName="txTwo" presStyleLbl="node2" presStyleIdx="1" presStyleCnt="3">
        <dgm:presLayoutVars>
          <dgm:chPref val="3"/>
        </dgm:presLayoutVars>
      </dgm:prSet>
      <dgm:spPr/>
      <dgm:t>
        <a:bodyPr/>
        <a:lstStyle/>
        <a:p>
          <a:endParaRPr lang="es-EC"/>
        </a:p>
      </dgm:t>
    </dgm:pt>
    <dgm:pt modelId="{4B0FAF89-1914-42F3-8BC6-3EFA23EF7581}" type="pres">
      <dgm:prSet presAssocID="{24CE0251-DDCB-48DF-8555-8D932C1EB59D}" presName="parTransTwo" presStyleCnt="0"/>
      <dgm:spPr/>
      <dgm:t>
        <a:bodyPr/>
        <a:lstStyle/>
        <a:p>
          <a:endParaRPr lang="es-EC"/>
        </a:p>
      </dgm:t>
    </dgm:pt>
    <dgm:pt modelId="{8C7FBDB4-C99B-4FA2-B893-A4A5AF908C6E}" type="pres">
      <dgm:prSet presAssocID="{24CE0251-DDCB-48DF-8555-8D932C1EB59D}" presName="horzTwo" presStyleCnt="0"/>
      <dgm:spPr/>
      <dgm:t>
        <a:bodyPr/>
        <a:lstStyle/>
        <a:p>
          <a:endParaRPr lang="es-EC"/>
        </a:p>
      </dgm:t>
    </dgm:pt>
    <dgm:pt modelId="{DAB7BA7F-0EB9-42CD-BA89-80D93DACBBBE}" type="pres">
      <dgm:prSet presAssocID="{00E9E095-3D42-4921-982E-B5B60F7D2318}" presName="vertThree" presStyleCnt="0"/>
      <dgm:spPr/>
      <dgm:t>
        <a:bodyPr/>
        <a:lstStyle/>
        <a:p>
          <a:endParaRPr lang="es-EC"/>
        </a:p>
      </dgm:t>
    </dgm:pt>
    <dgm:pt modelId="{16003B57-284C-4C58-9AA4-7F54FF8B12FA}" type="pres">
      <dgm:prSet presAssocID="{00E9E095-3D42-4921-982E-B5B60F7D2318}" presName="txThree" presStyleLbl="node3" presStyleIdx="1" presStyleCnt="3">
        <dgm:presLayoutVars>
          <dgm:chPref val="3"/>
        </dgm:presLayoutVars>
      </dgm:prSet>
      <dgm:spPr/>
      <dgm:t>
        <a:bodyPr/>
        <a:lstStyle/>
        <a:p>
          <a:endParaRPr lang="es-EC"/>
        </a:p>
      </dgm:t>
    </dgm:pt>
    <dgm:pt modelId="{450D26E2-EBC2-4D44-93ED-679E94E90510}" type="pres">
      <dgm:prSet presAssocID="{00E9E095-3D42-4921-982E-B5B60F7D2318}" presName="horzThree" presStyleCnt="0"/>
      <dgm:spPr/>
      <dgm:t>
        <a:bodyPr/>
        <a:lstStyle/>
        <a:p>
          <a:endParaRPr lang="es-EC"/>
        </a:p>
      </dgm:t>
    </dgm:pt>
    <dgm:pt modelId="{C4708F8B-6C10-4E87-95ED-9A27799CD314}" type="pres">
      <dgm:prSet presAssocID="{AB47FAD9-81DD-4B6A-807B-156C86579E91}" presName="sibSpaceTwo" presStyleCnt="0"/>
      <dgm:spPr/>
      <dgm:t>
        <a:bodyPr/>
        <a:lstStyle/>
        <a:p>
          <a:endParaRPr lang="es-EC"/>
        </a:p>
      </dgm:t>
    </dgm:pt>
    <dgm:pt modelId="{07E45FB0-95D4-4940-9A24-EE7B736D19F6}" type="pres">
      <dgm:prSet presAssocID="{70968451-BB10-4F3E-A586-82962498076D}" presName="vertTwo" presStyleCnt="0"/>
      <dgm:spPr/>
      <dgm:t>
        <a:bodyPr/>
        <a:lstStyle/>
        <a:p>
          <a:endParaRPr lang="es-EC"/>
        </a:p>
      </dgm:t>
    </dgm:pt>
    <dgm:pt modelId="{8B9C7F64-2626-4251-8CC2-65876C7638E8}" type="pres">
      <dgm:prSet presAssocID="{70968451-BB10-4F3E-A586-82962498076D}" presName="txTwo" presStyleLbl="node2" presStyleIdx="2" presStyleCnt="3">
        <dgm:presLayoutVars>
          <dgm:chPref val="3"/>
        </dgm:presLayoutVars>
      </dgm:prSet>
      <dgm:spPr/>
      <dgm:t>
        <a:bodyPr/>
        <a:lstStyle/>
        <a:p>
          <a:endParaRPr lang="es-EC"/>
        </a:p>
      </dgm:t>
    </dgm:pt>
    <dgm:pt modelId="{0F0D2C23-4B6D-4C85-BA9A-B76AFC92A4CB}" type="pres">
      <dgm:prSet presAssocID="{70968451-BB10-4F3E-A586-82962498076D}" presName="parTransTwo" presStyleCnt="0"/>
      <dgm:spPr/>
      <dgm:t>
        <a:bodyPr/>
        <a:lstStyle/>
        <a:p>
          <a:endParaRPr lang="es-EC"/>
        </a:p>
      </dgm:t>
    </dgm:pt>
    <dgm:pt modelId="{70A04815-4FFC-476C-A188-1ECDD6771967}" type="pres">
      <dgm:prSet presAssocID="{70968451-BB10-4F3E-A586-82962498076D}" presName="horzTwo" presStyleCnt="0"/>
      <dgm:spPr/>
      <dgm:t>
        <a:bodyPr/>
        <a:lstStyle/>
        <a:p>
          <a:endParaRPr lang="es-EC"/>
        </a:p>
      </dgm:t>
    </dgm:pt>
    <dgm:pt modelId="{F3D16BA9-1563-47E4-BE2F-CBC20748D518}" type="pres">
      <dgm:prSet presAssocID="{6DD43523-F6A2-47F9-9021-6A95E005FA5F}" presName="vertThree" presStyleCnt="0"/>
      <dgm:spPr/>
      <dgm:t>
        <a:bodyPr/>
        <a:lstStyle/>
        <a:p>
          <a:endParaRPr lang="es-EC"/>
        </a:p>
      </dgm:t>
    </dgm:pt>
    <dgm:pt modelId="{D0B00E7E-DB27-4980-9800-3C0192F46272}" type="pres">
      <dgm:prSet presAssocID="{6DD43523-F6A2-47F9-9021-6A95E005FA5F}" presName="txThree" presStyleLbl="node3" presStyleIdx="2" presStyleCnt="3">
        <dgm:presLayoutVars>
          <dgm:chPref val="3"/>
        </dgm:presLayoutVars>
      </dgm:prSet>
      <dgm:spPr/>
      <dgm:t>
        <a:bodyPr/>
        <a:lstStyle/>
        <a:p>
          <a:endParaRPr lang="es-EC"/>
        </a:p>
      </dgm:t>
    </dgm:pt>
    <dgm:pt modelId="{B98F580F-3176-4238-8CE0-76FB4D1FB744}" type="pres">
      <dgm:prSet presAssocID="{6DD43523-F6A2-47F9-9021-6A95E005FA5F}" presName="horzThree" presStyleCnt="0"/>
      <dgm:spPr/>
      <dgm:t>
        <a:bodyPr/>
        <a:lstStyle/>
        <a:p>
          <a:endParaRPr lang="es-EC"/>
        </a:p>
      </dgm:t>
    </dgm:pt>
  </dgm:ptLst>
  <dgm:cxnLst>
    <dgm:cxn modelId="{AAABA783-3AEC-4F89-AFD0-BC41AE968096}" srcId="{24CE0251-DDCB-48DF-8555-8D932C1EB59D}" destId="{00E9E095-3D42-4921-982E-B5B60F7D2318}" srcOrd="0" destOrd="0" parTransId="{8F43341A-D323-4A12-84F6-C106CBF474B1}" sibTransId="{455851A0-FBC5-448C-ABBA-B14D4837D251}"/>
    <dgm:cxn modelId="{903A7363-59D5-48A8-931F-9678155EA1C6}" srcId="{397D1C38-4E49-40A4-97B5-4220740F6659}" destId="{24CE0251-DDCB-48DF-8555-8D932C1EB59D}" srcOrd="1" destOrd="0" parTransId="{55A48A97-B429-434C-8AC1-794BCC353DA6}" sibTransId="{AB47FAD9-81DD-4B6A-807B-156C86579E91}"/>
    <dgm:cxn modelId="{679C0215-736C-46CF-BDB2-B64E0BF516BA}" srcId="{397D1C38-4E49-40A4-97B5-4220740F6659}" destId="{70968451-BB10-4F3E-A586-82962498076D}" srcOrd="2" destOrd="0" parTransId="{75A8D6E3-1077-47ED-892F-33C0296D7BB2}" sibTransId="{A7CF5AA6-4961-4B14-987D-E88DA599D692}"/>
    <dgm:cxn modelId="{A486D954-E9CC-4AA8-AB75-DA9FA62AFB06}" type="presOf" srcId="{24CE0251-DDCB-48DF-8555-8D932C1EB59D}" destId="{14BD356E-8FE8-469F-B4A5-95AFED30A81B}" srcOrd="0" destOrd="0" presId="urn:microsoft.com/office/officeart/2005/8/layout/hierarchy4"/>
    <dgm:cxn modelId="{3F527E49-09A0-4A0A-9836-654FF825B311}" type="presOf" srcId="{0A8B1C91-F8AF-4A65-8DEE-7AB7FEFFB2BF}" destId="{72DE0BB4-411B-4EDC-9C31-E3ECDD8D6313}" srcOrd="0" destOrd="0" presId="urn:microsoft.com/office/officeart/2005/8/layout/hierarchy4"/>
    <dgm:cxn modelId="{622CCA09-1FD5-44F3-9C17-4705DDAF0A47}" type="presOf" srcId="{6DD43523-F6A2-47F9-9021-6A95E005FA5F}" destId="{D0B00E7E-DB27-4980-9800-3C0192F46272}" srcOrd="0" destOrd="0" presId="urn:microsoft.com/office/officeart/2005/8/layout/hierarchy4"/>
    <dgm:cxn modelId="{3E6854FC-B1E9-42B9-84F7-13883045EA33}" srcId="{6EF118B1-CB88-4293-9037-446A95747C7C}" destId="{867DC5B2-B615-4F0D-B7A9-EF1730884046}" srcOrd="0" destOrd="0" parTransId="{0B61EE9F-597D-455A-B251-4100D8BC4E40}" sibTransId="{8B79AF41-4CB9-4BC1-B1C9-143AC926F695}"/>
    <dgm:cxn modelId="{368385A6-B75F-40E7-B8BF-B641D0B7250C}" type="presOf" srcId="{397D1C38-4E49-40A4-97B5-4220740F6659}" destId="{526C955A-9912-4291-89EF-162C17999944}" srcOrd="0" destOrd="0" presId="urn:microsoft.com/office/officeart/2005/8/layout/hierarchy4"/>
    <dgm:cxn modelId="{B30021A6-9E4E-44DB-A98E-676DE7E4EEB2}" type="presOf" srcId="{6EF118B1-CB88-4293-9037-446A95747C7C}" destId="{00D14A93-155A-4A11-99AF-8C76311561A8}" srcOrd="0" destOrd="0" presId="urn:microsoft.com/office/officeart/2005/8/layout/hierarchy4"/>
    <dgm:cxn modelId="{D376852E-E49F-4DE3-8509-B6319D345D70}" srcId="{E05222A8-229D-4CBA-8D0A-C452A53F3F1B}" destId="{397D1C38-4E49-40A4-97B5-4220740F6659}" srcOrd="1" destOrd="0" parTransId="{8638E233-C2EC-44C9-A6EA-B31D264E1124}" sibTransId="{9043C82A-3978-4259-A5FE-8EC1BFA9C3C3}"/>
    <dgm:cxn modelId="{A8FDB003-38C8-4AC0-B11F-CD77CBA06EDB}" type="presOf" srcId="{00E9E095-3D42-4921-982E-B5B60F7D2318}" destId="{16003B57-284C-4C58-9AA4-7F54FF8B12FA}" srcOrd="0" destOrd="0" presId="urn:microsoft.com/office/officeart/2005/8/layout/hierarchy4"/>
    <dgm:cxn modelId="{74E9089C-37AD-42E6-8282-F825452C6059}" type="presOf" srcId="{867DC5B2-B615-4F0D-B7A9-EF1730884046}" destId="{5B4BF12F-8110-45CF-9293-24F48EB94C47}" srcOrd="0" destOrd="0" presId="urn:microsoft.com/office/officeart/2005/8/layout/hierarchy4"/>
    <dgm:cxn modelId="{7C0C3892-BEEC-4A17-83E6-34FED3EE4EA1}" srcId="{E05222A8-229D-4CBA-8D0A-C452A53F3F1B}" destId="{0A8B1C91-F8AF-4A65-8DEE-7AB7FEFFB2BF}" srcOrd="0" destOrd="0" parTransId="{12D17BE3-EBAA-4E13-BCAC-889A97CB3ACC}" sibTransId="{7D417C2A-12E8-4F39-8A20-586A6FD17998}"/>
    <dgm:cxn modelId="{FC216E43-EC26-412A-B8BA-24E55845B9C3}" type="presOf" srcId="{E05222A8-229D-4CBA-8D0A-C452A53F3F1B}" destId="{D3EF11FF-5F5D-4EF3-98D4-27CB25B6B3C0}" srcOrd="0" destOrd="0" presId="urn:microsoft.com/office/officeart/2005/8/layout/hierarchy4"/>
    <dgm:cxn modelId="{8993DBE3-251D-403C-812C-EB4D761D9DF1}" srcId="{397D1C38-4E49-40A4-97B5-4220740F6659}" destId="{6EF118B1-CB88-4293-9037-446A95747C7C}" srcOrd="0" destOrd="0" parTransId="{CEF2DD4F-E166-4C8C-8BCA-25023C5CA4D7}" sibTransId="{D6C64B35-2F17-4BE7-8DD3-06C52921F26F}"/>
    <dgm:cxn modelId="{53866D6A-1BFB-4E32-A1AF-AE9E1C7DD03C}" type="presOf" srcId="{70968451-BB10-4F3E-A586-82962498076D}" destId="{8B9C7F64-2626-4251-8CC2-65876C7638E8}" srcOrd="0" destOrd="0" presId="urn:microsoft.com/office/officeart/2005/8/layout/hierarchy4"/>
    <dgm:cxn modelId="{1D650B1A-2865-429A-9B21-14D78D6CF8C5}" srcId="{70968451-BB10-4F3E-A586-82962498076D}" destId="{6DD43523-F6A2-47F9-9021-6A95E005FA5F}" srcOrd="0" destOrd="0" parTransId="{ACC7E8A4-04FE-4B22-B28F-D01BE769402C}" sibTransId="{74702B30-6384-490D-962A-277014DBA7AC}"/>
    <dgm:cxn modelId="{B4AB8D9F-A4FC-44E6-B970-8BB6FB4407CE}" type="presParOf" srcId="{D3EF11FF-5F5D-4EF3-98D4-27CB25B6B3C0}" destId="{47069182-7B96-4E40-A066-30236EB790E2}" srcOrd="0" destOrd="0" presId="urn:microsoft.com/office/officeart/2005/8/layout/hierarchy4"/>
    <dgm:cxn modelId="{3B2AC186-7532-4083-8FB9-BC9EC810B3A6}" type="presParOf" srcId="{47069182-7B96-4E40-A066-30236EB790E2}" destId="{72DE0BB4-411B-4EDC-9C31-E3ECDD8D6313}" srcOrd="0" destOrd="0" presId="urn:microsoft.com/office/officeart/2005/8/layout/hierarchy4"/>
    <dgm:cxn modelId="{D8F8B9D1-B650-4F11-99CB-FCEBA239E137}" type="presParOf" srcId="{47069182-7B96-4E40-A066-30236EB790E2}" destId="{78103EF5-D152-4D1F-BEBD-7EA8BFE7B1EE}" srcOrd="1" destOrd="0" presId="urn:microsoft.com/office/officeart/2005/8/layout/hierarchy4"/>
    <dgm:cxn modelId="{62EFF376-ED44-4AB0-B15E-51A39A2785F8}" type="presParOf" srcId="{D3EF11FF-5F5D-4EF3-98D4-27CB25B6B3C0}" destId="{F53B5D18-53B8-4DEA-9C59-495CCFC23415}" srcOrd="1" destOrd="0" presId="urn:microsoft.com/office/officeart/2005/8/layout/hierarchy4"/>
    <dgm:cxn modelId="{87D25D97-573C-4ADA-BFC1-271660DE72F7}" type="presParOf" srcId="{D3EF11FF-5F5D-4EF3-98D4-27CB25B6B3C0}" destId="{E0D6F0FF-4F41-4273-99D9-783AD367B3B6}" srcOrd="2" destOrd="0" presId="urn:microsoft.com/office/officeart/2005/8/layout/hierarchy4"/>
    <dgm:cxn modelId="{A28FA7E3-CAA3-418A-BEC8-CDEF12FCE8DC}" type="presParOf" srcId="{E0D6F0FF-4F41-4273-99D9-783AD367B3B6}" destId="{526C955A-9912-4291-89EF-162C17999944}" srcOrd="0" destOrd="0" presId="urn:microsoft.com/office/officeart/2005/8/layout/hierarchy4"/>
    <dgm:cxn modelId="{1679117B-8B95-483D-8887-EDD359C89555}" type="presParOf" srcId="{E0D6F0FF-4F41-4273-99D9-783AD367B3B6}" destId="{27D17D84-12B1-41EE-A0DD-A8C1E0DB6CE7}" srcOrd="1" destOrd="0" presId="urn:microsoft.com/office/officeart/2005/8/layout/hierarchy4"/>
    <dgm:cxn modelId="{C0DB1309-0870-4FFD-B502-EFC34C23A85B}" type="presParOf" srcId="{E0D6F0FF-4F41-4273-99D9-783AD367B3B6}" destId="{D4A0AA3F-16DE-4E1E-B896-10D95263D2FA}" srcOrd="2" destOrd="0" presId="urn:microsoft.com/office/officeart/2005/8/layout/hierarchy4"/>
    <dgm:cxn modelId="{810C1FFA-FA3E-4244-A61F-681D01FAE36D}" type="presParOf" srcId="{D4A0AA3F-16DE-4E1E-B896-10D95263D2FA}" destId="{144CE6FC-CA8F-45BD-BB4C-AFDE28E678B5}" srcOrd="0" destOrd="0" presId="urn:microsoft.com/office/officeart/2005/8/layout/hierarchy4"/>
    <dgm:cxn modelId="{402FDDD1-6A47-45B0-824A-9426FE1621E0}" type="presParOf" srcId="{144CE6FC-CA8F-45BD-BB4C-AFDE28E678B5}" destId="{00D14A93-155A-4A11-99AF-8C76311561A8}" srcOrd="0" destOrd="0" presId="urn:microsoft.com/office/officeart/2005/8/layout/hierarchy4"/>
    <dgm:cxn modelId="{EC5839EB-8C1E-48A0-8FE7-E2116CA45FA9}" type="presParOf" srcId="{144CE6FC-CA8F-45BD-BB4C-AFDE28E678B5}" destId="{F0E4900E-33AD-4115-9688-C32699BA9D8D}" srcOrd="1" destOrd="0" presId="urn:microsoft.com/office/officeart/2005/8/layout/hierarchy4"/>
    <dgm:cxn modelId="{EEC1C15C-F105-4A45-B989-40DDE6F6EF7F}" type="presParOf" srcId="{144CE6FC-CA8F-45BD-BB4C-AFDE28E678B5}" destId="{6F62052D-ED64-47FB-BF2A-54180BF61B49}" srcOrd="2" destOrd="0" presId="urn:microsoft.com/office/officeart/2005/8/layout/hierarchy4"/>
    <dgm:cxn modelId="{1D430E18-56C0-4E7B-BE21-E910F445D435}" type="presParOf" srcId="{6F62052D-ED64-47FB-BF2A-54180BF61B49}" destId="{CD8C55F8-FB06-410B-A6DC-A93DFCD593DC}" srcOrd="0" destOrd="0" presId="urn:microsoft.com/office/officeart/2005/8/layout/hierarchy4"/>
    <dgm:cxn modelId="{CFF2887C-52E1-426A-836D-461391AF7077}" type="presParOf" srcId="{CD8C55F8-FB06-410B-A6DC-A93DFCD593DC}" destId="{5B4BF12F-8110-45CF-9293-24F48EB94C47}" srcOrd="0" destOrd="0" presId="urn:microsoft.com/office/officeart/2005/8/layout/hierarchy4"/>
    <dgm:cxn modelId="{88C69FC8-05A7-4D80-A6EE-9CD1ACCFC07F}" type="presParOf" srcId="{CD8C55F8-FB06-410B-A6DC-A93DFCD593DC}" destId="{D3E9DB53-8353-4698-836B-4AA0DF2E8B86}" srcOrd="1" destOrd="0" presId="urn:microsoft.com/office/officeart/2005/8/layout/hierarchy4"/>
    <dgm:cxn modelId="{3D712EE5-F26C-4BE2-B577-3D0E18738C77}" type="presParOf" srcId="{D4A0AA3F-16DE-4E1E-B896-10D95263D2FA}" destId="{4717F3AF-4652-4F79-BB09-FD8B6A55C62C}" srcOrd="1" destOrd="0" presId="urn:microsoft.com/office/officeart/2005/8/layout/hierarchy4"/>
    <dgm:cxn modelId="{BC4E1747-0782-4EB0-9E0F-344497063CBA}" type="presParOf" srcId="{D4A0AA3F-16DE-4E1E-B896-10D95263D2FA}" destId="{4ED50BA4-78E2-4726-935D-CE60294A7BBF}" srcOrd="2" destOrd="0" presId="urn:microsoft.com/office/officeart/2005/8/layout/hierarchy4"/>
    <dgm:cxn modelId="{E2CCFACC-6A58-4EBE-ABE4-62F50DAB0280}" type="presParOf" srcId="{4ED50BA4-78E2-4726-935D-CE60294A7BBF}" destId="{14BD356E-8FE8-469F-B4A5-95AFED30A81B}" srcOrd="0" destOrd="0" presId="urn:microsoft.com/office/officeart/2005/8/layout/hierarchy4"/>
    <dgm:cxn modelId="{BB95B3EC-90F0-4797-BA91-D69D88D969CC}" type="presParOf" srcId="{4ED50BA4-78E2-4726-935D-CE60294A7BBF}" destId="{4B0FAF89-1914-42F3-8BC6-3EFA23EF7581}" srcOrd="1" destOrd="0" presId="urn:microsoft.com/office/officeart/2005/8/layout/hierarchy4"/>
    <dgm:cxn modelId="{DC6C9864-5C16-4E09-9F1C-E1D7A46EACAD}" type="presParOf" srcId="{4ED50BA4-78E2-4726-935D-CE60294A7BBF}" destId="{8C7FBDB4-C99B-4FA2-B893-A4A5AF908C6E}" srcOrd="2" destOrd="0" presId="urn:microsoft.com/office/officeart/2005/8/layout/hierarchy4"/>
    <dgm:cxn modelId="{1A724155-7B96-4B52-BF7D-A5C613CE1CCC}" type="presParOf" srcId="{8C7FBDB4-C99B-4FA2-B893-A4A5AF908C6E}" destId="{DAB7BA7F-0EB9-42CD-BA89-80D93DACBBBE}" srcOrd="0" destOrd="0" presId="urn:microsoft.com/office/officeart/2005/8/layout/hierarchy4"/>
    <dgm:cxn modelId="{F040CF1F-0D1A-4479-9B6B-D3FCA9714285}" type="presParOf" srcId="{DAB7BA7F-0EB9-42CD-BA89-80D93DACBBBE}" destId="{16003B57-284C-4C58-9AA4-7F54FF8B12FA}" srcOrd="0" destOrd="0" presId="urn:microsoft.com/office/officeart/2005/8/layout/hierarchy4"/>
    <dgm:cxn modelId="{7F0F5D82-1F12-45AB-98F5-2F36D060AD8B}" type="presParOf" srcId="{DAB7BA7F-0EB9-42CD-BA89-80D93DACBBBE}" destId="{450D26E2-EBC2-4D44-93ED-679E94E90510}" srcOrd="1" destOrd="0" presId="urn:microsoft.com/office/officeart/2005/8/layout/hierarchy4"/>
    <dgm:cxn modelId="{52748C95-AA55-4B25-BB51-1D77F9D39886}" type="presParOf" srcId="{D4A0AA3F-16DE-4E1E-B896-10D95263D2FA}" destId="{C4708F8B-6C10-4E87-95ED-9A27799CD314}" srcOrd="3" destOrd="0" presId="urn:microsoft.com/office/officeart/2005/8/layout/hierarchy4"/>
    <dgm:cxn modelId="{3C622F09-6AB6-45D5-80A3-C1C59E524E73}" type="presParOf" srcId="{D4A0AA3F-16DE-4E1E-B896-10D95263D2FA}" destId="{07E45FB0-95D4-4940-9A24-EE7B736D19F6}" srcOrd="4" destOrd="0" presId="urn:microsoft.com/office/officeart/2005/8/layout/hierarchy4"/>
    <dgm:cxn modelId="{C471F78E-E18E-4326-912F-E84BBFBFF1ED}" type="presParOf" srcId="{07E45FB0-95D4-4940-9A24-EE7B736D19F6}" destId="{8B9C7F64-2626-4251-8CC2-65876C7638E8}" srcOrd="0" destOrd="0" presId="urn:microsoft.com/office/officeart/2005/8/layout/hierarchy4"/>
    <dgm:cxn modelId="{FE51ABAC-00C2-46DD-8A84-DF41F7AE1AD6}" type="presParOf" srcId="{07E45FB0-95D4-4940-9A24-EE7B736D19F6}" destId="{0F0D2C23-4B6D-4C85-BA9A-B76AFC92A4CB}" srcOrd="1" destOrd="0" presId="urn:microsoft.com/office/officeart/2005/8/layout/hierarchy4"/>
    <dgm:cxn modelId="{8AB86350-557B-4AC6-A1B7-69FE0278EF21}" type="presParOf" srcId="{07E45FB0-95D4-4940-9A24-EE7B736D19F6}" destId="{70A04815-4FFC-476C-A188-1ECDD6771967}" srcOrd="2" destOrd="0" presId="urn:microsoft.com/office/officeart/2005/8/layout/hierarchy4"/>
    <dgm:cxn modelId="{F9B00B8D-21D6-41B4-B8D9-CBADB1BF3F00}" type="presParOf" srcId="{70A04815-4FFC-476C-A188-1ECDD6771967}" destId="{F3D16BA9-1563-47E4-BE2F-CBC20748D518}" srcOrd="0" destOrd="0" presId="urn:microsoft.com/office/officeart/2005/8/layout/hierarchy4"/>
    <dgm:cxn modelId="{754A39EA-48AB-4B17-864A-DE68C2EF8EC0}" type="presParOf" srcId="{F3D16BA9-1563-47E4-BE2F-CBC20748D518}" destId="{D0B00E7E-DB27-4980-9800-3C0192F46272}" srcOrd="0" destOrd="0" presId="urn:microsoft.com/office/officeart/2005/8/layout/hierarchy4"/>
    <dgm:cxn modelId="{3FF1BE6A-DF7C-4B71-B139-8B533670D2AE}" type="presParOf" srcId="{F3D16BA9-1563-47E4-BE2F-CBC20748D518}" destId="{B98F580F-3176-4238-8CE0-76FB4D1FB74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429A3-F104-4C27-BCFF-5AE9DD1F47D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9FA41F55-7910-49BC-B50D-025FF9BA20F6}">
      <dgm:prSet phldrT="[Texto]"/>
      <dgm:spPr/>
      <dgm:t>
        <a:bodyPr/>
        <a:lstStyle/>
        <a:p>
          <a:r>
            <a:rPr lang="es-EC"/>
            <a:t>PLAN DE SEGURIDAD INTEGRAL PARA LA MARISCA</a:t>
          </a:r>
        </a:p>
      </dgm:t>
    </dgm:pt>
    <dgm:pt modelId="{2248B9CE-8D4C-4837-ABF3-81BB46961831}" type="parTrans" cxnId="{7C89D805-2CBB-4AFD-A048-4ADE3EDDA46F}">
      <dgm:prSet/>
      <dgm:spPr/>
      <dgm:t>
        <a:bodyPr/>
        <a:lstStyle/>
        <a:p>
          <a:endParaRPr lang="es-EC"/>
        </a:p>
      </dgm:t>
    </dgm:pt>
    <dgm:pt modelId="{15E9A4BB-557A-4FE7-BB46-122C4CAEAEF8}" type="sibTrans" cxnId="{7C89D805-2CBB-4AFD-A048-4ADE3EDDA46F}">
      <dgm:prSet/>
      <dgm:spPr/>
      <dgm:t>
        <a:bodyPr/>
        <a:lstStyle/>
        <a:p>
          <a:endParaRPr lang="es-EC"/>
        </a:p>
      </dgm:t>
    </dgm:pt>
    <dgm:pt modelId="{8757A6CD-4C67-401E-8BAC-CBB2CA7DA673}">
      <dgm:prSet phldrT="[Texto]"/>
      <dgm:spPr/>
      <dgm:t>
        <a:bodyPr/>
        <a:lstStyle/>
        <a:p>
          <a:r>
            <a:rPr lang="es-EC"/>
            <a:t>INSTITUCIONES</a:t>
          </a:r>
        </a:p>
      </dgm:t>
    </dgm:pt>
    <dgm:pt modelId="{A3961FF5-7326-4A4A-A207-AEF288BE1042}" type="parTrans" cxnId="{41D9598E-3772-43CE-BCF5-5A56030E0BC0}">
      <dgm:prSet/>
      <dgm:spPr/>
      <dgm:t>
        <a:bodyPr/>
        <a:lstStyle/>
        <a:p>
          <a:endParaRPr lang="es-EC"/>
        </a:p>
      </dgm:t>
    </dgm:pt>
    <dgm:pt modelId="{08769FC6-D8D1-4BEF-9394-A0092DB9C5EC}" type="sibTrans" cxnId="{41D9598E-3772-43CE-BCF5-5A56030E0BC0}">
      <dgm:prSet/>
      <dgm:spPr/>
      <dgm:t>
        <a:bodyPr/>
        <a:lstStyle/>
        <a:p>
          <a:endParaRPr lang="es-EC"/>
        </a:p>
      </dgm:t>
    </dgm:pt>
    <dgm:pt modelId="{F92CBCA9-D3AA-400B-BB99-EEA261DA0948}">
      <dgm:prSet phldrT="[Texto]"/>
      <dgm:spPr/>
      <dgm:t>
        <a:bodyPr/>
        <a:lstStyle/>
        <a:p>
          <a:r>
            <a:rPr lang="es-EC"/>
            <a:t>ECU 911</a:t>
          </a:r>
        </a:p>
      </dgm:t>
    </dgm:pt>
    <dgm:pt modelId="{DC7F918D-3F2C-4EA9-98C4-08E5960F24D0}" type="parTrans" cxnId="{B0B2634D-B52F-4004-BF7C-494294806EFE}">
      <dgm:prSet/>
      <dgm:spPr/>
      <dgm:t>
        <a:bodyPr/>
        <a:lstStyle/>
        <a:p>
          <a:endParaRPr lang="es-EC"/>
        </a:p>
      </dgm:t>
    </dgm:pt>
    <dgm:pt modelId="{0E1518C3-223C-46A3-A230-AED18B573BE6}" type="sibTrans" cxnId="{B0B2634D-B52F-4004-BF7C-494294806EFE}">
      <dgm:prSet/>
      <dgm:spPr/>
      <dgm:t>
        <a:bodyPr/>
        <a:lstStyle/>
        <a:p>
          <a:endParaRPr lang="es-EC"/>
        </a:p>
      </dgm:t>
    </dgm:pt>
    <dgm:pt modelId="{508DBADB-F56C-4596-97D6-E2176B1A91C7}">
      <dgm:prSet phldrT="[Texto]"/>
      <dgm:spPr/>
      <dgm:t>
        <a:bodyPr/>
        <a:lstStyle/>
        <a:p>
          <a:r>
            <a:rPr lang="es-EC"/>
            <a:t>POLICÍA NACIONAL</a:t>
          </a:r>
        </a:p>
      </dgm:t>
    </dgm:pt>
    <dgm:pt modelId="{6966596F-404D-4AFC-A778-7DD8ABC8F67E}" type="parTrans" cxnId="{2F7D8BA7-949B-41CC-B621-8D1A9BB3F23A}">
      <dgm:prSet/>
      <dgm:spPr/>
      <dgm:t>
        <a:bodyPr/>
        <a:lstStyle/>
        <a:p>
          <a:endParaRPr lang="es-EC"/>
        </a:p>
      </dgm:t>
    </dgm:pt>
    <dgm:pt modelId="{54D17721-8152-475A-98E2-BEE8F0E35F75}" type="sibTrans" cxnId="{2F7D8BA7-949B-41CC-B621-8D1A9BB3F23A}">
      <dgm:prSet/>
      <dgm:spPr/>
      <dgm:t>
        <a:bodyPr/>
        <a:lstStyle/>
        <a:p>
          <a:endParaRPr lang="es-EC"/>
        </a:p>
      </dgm:t>
    </dgm:pt>
    <dgm:pt modelId="{A7EB3E34-FEC7-4A4B-A731-DC3035880A7B}">
      <dgm:prSet phldrT="[Texto]"/>
      <dgm:spPr/>
      <dgm:t>
        <a:bodyPr/>
        <a:lstStyle/>
        <a:p>
          <a:r>
            <a:rPr lang="es-EC"/>
            <a:t>PARTICIPACIÓN CIUDADANA</a:t>
          </a:r>
        </a:p>
      </dgm:t>
    </dgm:pt>
    <dgm:pt modelId="{04221611-9A46-40A4-A516-0B732DCF0BCD}" type="parTrans" cxnId="{5515F1D1-DA96-4786-8B15-723FD9C60219}">
      <dgm:prSet/>
      <dgm:spPr/>
      <dgm:t>
        <a:bodyPr/>
        <a:lstStyle/>
        <a:p>
          <a:endParaRPr lang="es-EC"/>
        </a:p>
      </dgm:t>
    </dgm:pt>
    <dgm:pt modelId="{5FC51632-C3A3-4147-A742-4E93F4598521}" type="sibTrans" cxnId="{5515F1D1-DA96-4786-8B15-723FD9C60219}">
      <dgm:prSet/>
      <dgm:spPr/>
      <dgm:t>
        <a:bodyPr/>
        <a:lstStyle/>
        <a:p>
          <a:endParaRPr lang="es-EC"/>
        </a:p>
      </dgm:t>
    </dgm:pt>
    <dgm:pt modelId="{2528FB3C-8970-4C74-AB11-4267B08A5CB3}">
      <dgm:prSet phldrT="[Texto]"/>
      <dgm:spPr/>
      <dgm:t>
        <a:bodyPr/>
        <a:lstStyle/>
        <a:p>
          <a:r>
            <a:rPr lang="es-EC"/>
            <a:t>COMITES DE SEGURIDAD CIUDADANA</a:t>
          </a:r>
        </a:p>
      </dgm:t>
    </dgm:pt>
    <dgm:pt modelId="{C48587C3-8C0F-4081-969F-DD1C48B6A67D}" type="parTrans" cxnId="{C6147FEE-5EE8-4900-9C2E-FB0C0BF93D52}">
      <dgm:prSet/>
      <dgm:spPr/>
      <dgm:t>
        <a:bodyPr/>
        <a:lstStyle/>
        <a:p>
          <a:endParaRPr lang="es-EC"/>
        </a:p>
      </dgm:t>
    </dgm:pt>
    <dgm:pt modelId="{8B608DC0-1BA2-4FE9-A45E-E2A4429BC57E}" type="sibTrans" cxnId="{C6147FEE-5EE8-4900-9C2E-FB0C0BF93D52}">
      <dgm:prSet/>
      <dgm:spPr/>
      <dgm:t>
        <a:bodyPr/>
        <a:lstStyle/>
        <a:p>
          <a:endParaRPr lang="es-EC"/>
        </a:p>
      </dgm:t>
    </dgm:pt>
    <dgm:pt modelId="{6E727D80-32F1-4214-A411-7DDFFFD24C08}">
      <dgm:prSet phldrT="[Texto]"/>
      <dgm:spPr/>
      <dgm:t>
        <a:bodyPr/>
        <a:lstStyle/>
        <a:p>
          <a:r>
            <a:rPr lang="es-EC"/>
            <a:t>BOMBEROS</a:t>
          </a:r>
        </a:p>
      </dgm:t>
    </dgm:pt>
    <dgm:pt modelId="{893ACEA6-1E54-44B0-BC06-DAAA15531FE2}" type="parTrans" cxnId="{4E2A6302-8DE7-418D-91A7-D7B17FF9B01D}">
      <dgm:prSet/>
      <dgm:spPr/>
      <dgm:t>
        <a:bodyPr/>
        <a:lstStyle/>
        <a:p>
          <a:endParaRPr lang="es-EC"/>
        </a:p>
      </dgm:t>
    </dgm:pt>
    <dgm:pt modelId="{9D6AE7DB-AE58-4794-9BEA-4A83D6C7AF9B}" type="sibTrans" cxnId="{4E2A6302-8DE7-418D-91A7-D7B17FF9B01D}">
      <dgm:prSet/>
      <dgm:spPr/>
      <dgm:t>
        <a:bodyPr/>
        <a:lstStyle/>
        <a:p>
          <a:endParaRPr lang="es-EC"/>
        </a:p>
      </dgm:t>
    </dgm:pt>
    <dgm:pt modelId="{D41584CC-19CB-4A3B-A472-B6D69D034E07}">
      <dgm:prSet phldrT="[Texto]"/>
      <dgm:spPr/>
      <dgm:t>
        <a:bodyPr/>
        <a:lstStyle/>
        <a:p>
          <a:r>
            <a:rPr lang="es-EC"/>
            <a:t>POLICÍA METROPOLITANA</a:t>
          </a:r>
        </a:p>
      </dgm:t>
    </dgm:pt>
    <dgm:pt modelId="{8BA3B420-B255-4DE0-B64F-C2B74D767A8B}" type="parTrans" cxnId="{1639CD69-9F83-4BDE-88F9-56308E2A05E0}">
      <dgm:prSet/>
      <dgm:spPr/>
      <dgm:t>
        <a:bodyPr/>
        <a:lstStyle/>
        <a:p>
          <a:endParaRPr lang="es-EC"/>
        </a:p>
      </dgm:t>
    </dgm:pt>
    <dgm:pt modelId="{5C6E7D52-BEB3-476B-8901-C950D313097F}" type="sibTrans" cxnId="{1639CD69-9F83-4BDE-88F9-56308E2A05E0}">
      <dgm:prSet/>
      <dgm:spPr/>
      <dgm:t>
        <a:bodyPr/>
        <a:lstStyle/>
        <a:p>
          <a:endParaRPr lang="es-EC"/>
        </a:p>
      </dgm:t>
    </dgm:pt>
    <dgm:pt modelId="{EEC5E7D1-4D1A-4405-AA89-7444CCDDA43A}">
      <dgm:prSet phldrT="[Texto]"/>
      <dgm:spPr/>
      <dgm:t>
        <a:bodyPr/>
        <a:lstStyle/>
        <a:p>
          <a:r>
            <a:rPr lang="es-EC"/>
            <a:t>INTENDENCIA DE POLICÍA</a:t>
          </a:r>
        </a:p>
      </dgm:t>
    </dgm:pt>
    <dgm:pt modelId="{1CEC102E-16FE-46A3-9487-7316556FC8C5}" type="parTrans" cxnId="{326F664A-8335-4B37-9332-F3A388A1C310}">
      <dgm:prSet/>
      <dgm:spPr/>
      <dgm:t>
        <a:bodyPr/>
        <a:lstStyle/>
        <a:p>
          <a:endParaRPr lang="es-EC"/>
        </a:p>
      </dgm:t>
    </dgm:pt>
    <dgm:pt modelId="{BBAD4486-F342-48D9-A4CE-4ED11ECFBFBC}" type="sibTrans" cxnId="{326F664A-8335-4B37-9332-F3A388A1C310}">
      <dgm:prSet/>
      <dgm:spPr/>
      <dgm:t>
        <a:bodyPr/>
        <a:lstStyle/>
        <a:p>
          <a:endParaRPr lang="es-EC"/>
        </a:p>
      </dgm:t>
    </dgm:pt>
    <dgm:pt modelId="{6C026853-AA81-44DB-991F-59197596E1A0}" type="pres">
      <dgm:prSet presAssocID="{48C429A3-F104-4C27-BCFF-5AE9DD1F47D9}" presName="hierChild1" presStyleCnt="0">
        <dgm:presLayoutVars>
          <dgm:chPref val="1"/>
          <dgm:dir/>
          <dgm:animOne val="branch"/>
          <dgm:animLvl val="lvl"/>
          <dgm:resizeHandles/>
        </dgm:presLayoutVars>
      </dgm:prSet>
      <dgm:spPr/>
      <dgm:t>
        <a:bodyPr/>
        <a:lstStyle/>
        <a:p>
          <a:endParaRPr lang="es-EC"/>
        </a:p>
      </dgm:t>
    </dgm:pt>
    <dgm:pt modelId="{F60C392D-A777-4A4F-987A-8393C0C4EF1E}" type="pres">
      <dgm:prSet presAssocID="{9FA41F55-7910-49BC-B50D-025FF9BA20F6}" presName="hierRoot1" presStyleCnt="0"/>
      <dgm:spPr/>
    </dgm:pt>
    <dgm:pt modelId="{D4DDBFCE-2784-42D0-9C75-C503E73EC1BA}" type="pres">
      <dgm:prSet presAssocID="{9FA41F55-7910-49BC-B50D-025FF9BA20F6}" presName="composite" presStyleCnt="0"/>
      <dgm:spPr/>
    </dgm:pt>
    <dgm:pt modelId="{0148320D-329F-4233-BD36-6C4B5C307862}" type="pres">
      <dgm:prSet presAssocID="{9FA41F55-7910-49BC-B50D-025FF9BA20F6}" presName="background" presStyleLbl="node0" presStyleIdx="0" presStyleCnt="1"/>
      <dgm:spPr/>
    </dgm:pt>
    <dgm:pt modelId="{FD03DF85-8C2C-49FC-B231-BAF822B5D36A}" type="pres">
      <dgm:prSet presAssocID="{9FA41F55-7910-49BC-B50D-025FF9BA20F6}" presName="text" presStyleLbl="fgAcc0" presStyleIdx="0" presStyleCnt="1">
        <dgm:presLayoutVars>
          <dgm:chPref val="3"/>
        </dgm:presLayoutVars>
      </dgm:prSet>
      <dgm:spPr/>
      <dgm:t>
        <a:bodyPr/>
        <a:lstStyle/>
        <a:p>
          <a:endParaRPr lang="es-EC"/>
        </a:p>
      </dgm:t>
    </dgm:pt>
    <dgm:pt modelId="{B5AD5732-4D39-453A-A9F9-2E112755A47D}" type="pres">
      <dgm:prSet presAssocID="{9FA41F55-7910-49BC-B50D-025FF9BA20F6}" presName="hierChild2" presStyleCnt="0"/>
      <dgm:spPr/>
    </dgm:pt>
    <dgm:pt modelId="{76B65BC3-7E06-4376-AB1C-D071ADE56B2A}" type="pres">
      <dgm:prSet presAssocID="{A3961FF5-7326-4A4A-A207-AEF288BE1042}" presName="Name10" presStyleLbl="parChTrans1D2" presStyleIdx="0" presStyleCnt="2"/>
      <dgm:spPr/>
      <dgm:t>
        <a:bodyPr/>
        <a:lstStyle/>
        <a:p>
          <a:endParaRPr lang="es-EC"/>
        </a:p>
      </dgm:t>
    </dgm:pt>
    <dgm:pt modelId="{9A206640-B7D1-470D-B4C3-C8873624EA2F}" type="pres">
      <dgm:prSet presAssocID="{8757A6CD-4C67-401E-8BAC-CBB2CA7DA673}" presName="hierRoot2" presStyleCnt="0"/>
      <dgm:spPr/>
    </dgm:pt>
    <dgm:pt modelId="{AB8ED62D-D4FE-4CCC-A419-F0297B35D583}" type="pres">
      <dgm:prSet presAssocID="{8757A6CD-4C67-401E-8BAC-CBB2CA7DA673}" presName="composite2" presStyleCnt="0"/>
      <dgm:spPr/>
    </dgm:pt>
    <dgm:pt modelId="{C55E35A9-CEF1-4C7B-A9A3-7F2381849693}" type="pres">
      <dgm:prSet presAssocID="{8757A6CD-4C67-401E-8BAC-CBB2CA7DA673}" presName="background2" presStyleLbl="node2" presStyleIdx="0" presStyleCnt="2"/>
      <dgm:spPr/>
    </dgm:pt>
    <dgm:pt modelId="{FD7BF99B-1874-470A-A65A-02BE3D4AABFA}" type="pres">
      <dgm:prSet presAssocID="{8757A6CD-4C67-401E-8BAC-CBB2CA7DA673}" presName="text2" presStyleLbl="fgAcc2" presStyleIdx="0" presStyleCnt="2">
        <dgm:presLayoutVars>
          <dgm:chPref val="3"/>
        </dgm:presLayoutVars>
      </dgm:prSet>
      <dgm:spPr/>
      <dgm:t>
        <a:bodyPr/>
        <a:lstStyle/>
        <a:p>
          <a:endParaRPr lang="es-EC"/>
        </a:p>
      </dgm:t>
    </dgm:pt>
    <dgm:pt modelId="{595106F1-1176-4FD4-91AF-C680F68F4680}" type="pres">
      <dgm:prSet presAssocID="{8757A6CD-4C67-401E-8BAC-CBB2CA7DA673}" presName="hierChild3" presStyleCnt="0"/>
      <dgm:spPr/>
    </dgm:pt>
    <dgm:pt modelId="{9C349C17-8068-4F48-9EA0-87202D5087CF}" type="pres">
      <dgm:prSet presAssocID="{DC7F918D-3F2C-4EA9-98C4-08E5960F24D0}" presName="Name17" presStyleLbl="parChTrans1D3" presStyleIdx="0" presStyleCnt="6"/>
      <dgm:spPr/>
      <dgm:t>
        <a:bodyPr/>
        <a:lstStyle/>
        <a:p>
          <a:endParaRPr lang="es-EC"/>
        </a:p>
      </dgm:t>
    </dgm:pt>
    <dgm:pt modelId="{18E9820B-0C23-4879-985A-223FACBF7DB3}" type="pres">
      <dgm:prSet presAssocID="{F92CBCA9-D3AA-400B-BB99-EEA261DA0948}" presName="hierRoot3" presStyleCnt="0"/>
      <dgm:spPr/>
    </dgm:pt>
    <dgm:pt modelId="{9140A786-CF81-4CE1-897F-20CB840DAAC0}" type="pres">
      <dgm:prSet presAssocID="{F92CBCA9-D3AA-400B-BB99-EEA261DA0948}" presName="composite3" presStyleCnt="0"/>
      <dgm:spPr/>
    </dgm:pt>
    <dgm:pt modelId="{0952FFE6-9B2A-491C-BD7D-5CB6BB350A97}" type="pres">
      <dgm:prSet presAssocID="{F92CBCA9-D3AA-400B-BB99-EEA261DA0948}" presName="background3" presStyleLbl="node3" presStyleIdx="0" presStyleCnt="6"/>
      <dgm:spPr/>
    </dgm:pt>
    <dgm:pt modelId="{1C80B862-6470-429E-9EB7-CBD72FB1B683}" type="pres">
      <dgm:prSet presAssocID="{F92CBCA9-D3AA-400B-BB99-EEA261DA0948}" presName="text3" presStyleLbl="fgAcc3" presStyleIdx="0" presStyleCnt="6">
        <dgm:presLayoutVars>
          <dgm:chPref val="3"/>
        </dgm:presLayoutVars>
      </dgm:prSet>
      <dgm:spPr/>
      <dgm:t>
        <a:bodyPr/>
        <a:lstStyle/>
        <a:p>
          <a:endParaRPr lang="es-EC"/>
        </a:p>
      </dgm:t>
    </dgm:pt>
    <dgm:pt modelId="{7DDBFFCB-CBF8-46FB-B02D-B6362FE995C8}" type="pres">
      <dgm:prSet presAssocID="{F92CBCA9-D3AA-400B-BB99-EEA261DA0948}" presName="hierChild4" presStyleCnt="0"/>
      <dgm:spPr/>
    </dgm:pt>
    <dgm:pt modelId="{F646AAFA-1D14-4CBE-B701-248EA2D5500E}" type="pres">
      <dgm:prSet presAssocID="{6966596F-404D-4AFC-A778-7DD8ABC8F67E}" presName="Name17" presStyleLbl="parChTrans1D3" presStyleIdx="1" presStyleCnt="6"/>
      <dgm:spPr/>
      <dgm:t>
        <a:bodyPr/>
        <a:lstStyle/>
        <a:p>
          <a:endParaRPr lang="es-EC"/>
        </a:p>
      </dgm:t>
    </dgm:pt>
    <dgm:pt modelId="{885F638B-62A1-4C7C-B0BD-CBDB8D01B0F6}" type="pres">
      <dgm:prSet presAssocID="{508DBADB-F56C-4596-97D6-E2176B1A91C7}" presName="hierRoot3" presStyleCnt="0"/>
      <dgm:spPr/>
    </dgm:pt>
    <dgm:pt modelId="{0B97B0A3-74F9-4661-A46E-CA15B05F457D}" type="pres">
      <dgm:prSet presAssocID="{508DBADB-F56C-4596-97D6-E2176B1A91C7}" presName="composite3" presStyleCnt="0"/>
      <dgm:spPr/>
    </dgm:pt>
    <dgm:pt modelId="{4FAF00FA-66DE-471D-B7F5-1F8C3EDB67DB}" type="pres">
      <dgm:prSet presAssocID="{508DBADB-F56C-4596-97D6-E2176B1A91C7}" presName="background3" presStyleLbl="node3" presStyleIdx="1" presStyleCnt="6"/>
      <dgm:spPr/>
    </dgm:pt>
    <dgm:pt modelId="{6D9251E9-6CE5-4611-A00E-E1FF92794E45}" type="pres">
      <dgm:prSet presAssocID="{508DBADB-F56C-4596-97D6-E2176B1A91C7}" presName="text3" presStyleLbl="fgAcc3" presStyleIdx="1" presStyleCnt="6">
        <dgm:presLayoutVars>
          <dgm:chPref val="3"/>
        </dgm:presLayoutVars>
      </dgm:prSet>
      <dgm:spPr/>
      <dgm:t>
        <a:bodyPr/>
        <a:lstStyle/>
        <a:p>
          <a:endParaRPr lang="es-EC"/>
        </a:p>
      </dgm:t>
    </dgm:pt>
    <dgm:pt modelId="{79B78C29-E780-4110-990E-B30AFBCD1B55}" type="pres">
      <dgm:prSet presAssocID="{508DBADB-F56C-4596-97D6-E2176B1A91C7}" presName="hierChild4" presStyleCnt="0"/>
      <dgm:spPr/>
    </dgm:pt>
    <dgm:pt modelId="{6245C670-3348-4B4B-9D2E-50D74C007E07}" type="pres">
      <dgm:prSet presAssocID="{893ACEA6-1E54-44B0-BC06-DAAA15531FE2}" presName="Name17" presStyleLbl="parChTrans1D3" presStyleIdx="2" presStyleCnt="6"/>
      <dgm:spPr/>
      <dgm:t>
        <a:bodyPr/>
        <a:lstStyle/>
        <a:p>
          <a:endParaRPr lang="es-EC"/>
        </a:p>
      </dgm:t>
    </dgm:pt>
    <dgm:pt modelId="{F2E0964F-8EE4-4E2F-BD13-C96176F4C9B1}" type="pres">
      <dgm:prSet presAssocID="{6E727D80-32F1-4214-A411-7DDFFFD24C08}" presName="hierRoot3" presStyleCnt="0"/>
      <dgm:spPr/>
    </dgm:pt>
    <dgm:pt modelId="{7E3C4AEE-5467-4746-98B8-F990E2B5421C}" type="pres">
      <dgm:prSet presAssocID="{6E727D80-32F1-4214-A411-7DDFFFD24C08}" presName="composite3" presStyleCnt="0"/>
      <dgm:spPr/>
    </dgm:pt>
    <dgm:pt modelId="{0BF9EA11-ECCB-45EC-B512-42D942024B30}" type="pres">
      <dgm:prSet presAssocID="{6E727D80-32F1-4214-A411-7DDFFFD24C08}" presName="background3" presStyleLbl="node3" presStyleIdx="2" presStyleCnt="6"/>
      <dgm:spPr/>
    </dgm:pt>
    <dgm:pt modelId="{CE3464D7-205F-48F3-BD39-1ACDD8356EBE}" type="pres">
      <dgm:prSet presAssocID="{6E727D80-32F1-4214-A411-7DDFFFD24C08}" presName="text3" presStyleLbl="fgAcc3" presStyleIdx="2" presStyleCnt="6">
        <dgm:presLayoutVars>
          <dgm:chPref val="3"/>
        </dgm:presLayoutVars>
      </dgm:prSet>
      <dgm:spPr/>
      <dgm:t>
        <a:bodyPr/>
        <a:lstStyle/>
        <a:p>
          <a:endParaRPr lang="es-EC"/>
        </a:p>
      </dgm:t>
    </dgm:pt>
    <dgm:pt modelId="{8BE208FD-BFCB-44DF-BB81-FE36B97562F0}" type="pres">
      <dgm:prSet presAssocID="{6E727D80-32F1-4214-A411-7DDFFFD24C08}" presName="hierChild4" presStyleCnt="0"/>
      <dgm:spPr/>
    </dgm:pt>
    <dgm:pt modelId="{B2F3253E-F639-44AC-87D2-854AED49742C}" type="pres">
      <dgm:prSet presAssocID="{8BA3B420-B255-4DE0-B64F-C2B74D767A8B}" presName="Name17" presStyleLbl="parChTrans1D3" presStyleIdx="3" presStyleCnt="6"/>
      <dgm:spPr/>
      <dgm:t>
        <a:bodyPr/>
        <a:lstStyle/>
        <a:p>
          <a:endParaRPr lang="es-EC"/>
        </a:p>
      </dgm:t>
    </dgm:pt>
    <dgm:pt modelId="{FB7D3D82-2436-4263-95CC-65AE29307214}" type="pres">
      <dgm:prSet presAssocID="{D41584CC-19CB-4A3B-A472-B6D69D034E07}" presName="hierRoot3" presStyleCnt="0"/>
      <dgm:spPr/>
    </dgm:pt>
    <dgm:pt modelId="{FCF209A2-8F57-42F4-8CF4-17D514668D33}" type="pres">
      <dgm:prSet presAssocID="{D41584CC-19CB-4A3B-A472-B6D69D034E07}" presName="composite3" presStyleCnt="0"/>
      <dgm:spPr/>
    </dgm:pt>
    <dgm:pt modelId="{74307FE0-1250-42B9-90A3-DB0C6A61C0C8}" type="pres">
      <dgm:prSet presAssocID="{D41584CC-19CB-4A3B-A472-B6D69D034E07}" presName="background3" presStyleLbl="node3" presStyleIdx="3" presStyleCnt="6"/>
      <dgm:spPr/>
    </dgm:pt>
    <dgm:pt modelId="{D77F87C5-D1EA-4ED2-9EC5-A0238F3ACA8F}" type="pres">
      <dgm:prSet presAssocID="{D41584CC-19CB-4A3B-A472-B6D69D034E07}" presName="text3" presStyleLbl="fgAcc3" presStyleIdx="3" presStyleCnt="6">
        <dgm:presLayoutVars>
          <dgm:chPref val="3"/>
        </dgm:presLayoutVars>
      </dgm:prSet>
      <dgm:spPr/>
      <dgm:t>
        <a:bodyPr/>
        <a:lstStyle/>
        <a:p>
          <a:endParaRPr lang="es-EC"/>
        </a:p>
      </dgm:t>
    </dgm:pt>
    <dgm:pt modelId="{6762FCE0-A55E-4519-94D9-9DC0DBF041C0}" type="pres">
      <dgm:prSet presAssocID="{D41584CC-19CB-4A3B-A472-B6D69D034E07}" presName="hierChild4" presStyleCnt="0"/>
      <dgm:spPr/>
    </dgm:pt>
    <dgm:pt modelId="{3A84D29D-81D8-4F5F-AAD5-FDF944A9E407}" type="pres">
      <dgm:prSet presAssocID="{1CEC102E-16FE-46A3-9487-7316556FC8C5}" presName="Name17" presStyleLbl="parChTrans1D3" presStyleIdx="4" presStyleCnt="6"/>
      <dgm:spPr/>
      <dgm:t>
        <a:bodyPr/>
        <a:lstStyle/>
        <a:p>
          <a:endParaRPr lang="es-EC"/>
        </a:p>
      </dgm:t>
    </dgm:pt>
    <dgm:pt modelId="{C1CFB195-EA97-42CD-8D00-ADAAC66A7035}" type="pres">
      <dgm:prSet presAssocID="{EEC5E7D1-4D1A-4405-AA89-7444CCDDA43A}" presName="hierRoot3" presStyleCnt="0"/>
      <dgm:spPr/>
    </dgm:pt>
    <dgm:pt modelId="{0BC3E6E4-61E6-4AA0-8A47-A36C67A7BCD0}" type="pres">
      <dgm:prSet presAssocID="{EEC5E7D1-4D1A-4405-AA89-7444CCDDA43A}" presName="composite3" presStyleCnt="0"/>
      <dgm:spPr/>
    </dgm:pt>
    <dgm:pt modelId="{B32A6669-1957-4014-A555-B40A4E33D0FF}" type="pres">
      <dgm:prSet presAssocID="{EEC5E7D1-4D1A-4405-AA89-7444CCDDA43A}" presName="background3" presStyleLbl="node3" presStyleIdx="4" presStyleCnt="6"/>
      <dgm:spPr/>
    </dgm:pt>
    <dgm:pt modelId="{0B6B3EB8-DED4-4F5F-90A5-1AE2BA772DBD}" type="pres">
      <dgm:prSet presAssocID="{EEC5E7D1-4D1A-4405-AA89-7444CCDDA43A}" presName="text3" presStyleLbl="fgAcc3" presStyleIdx="4" presStyleCnt="6">
        <dgm:presLayoutVars>
          <dgm:chPref val="3"/>
        </dgm:presLayoutVars>
      </dgm:prSet>
      <dgm:spPr/>
      <dgm:t>
        <a:bodyPr/>
        <a:lstStyle/>
        <a:p>
          <a:endParaRPr lang="es-EC"/>
        </a:p>
      </dgm:t>
    </dgm:pt>
    <dgm:pt modelId="{12BB63CD-7240-4E1A-AC52-62DB1F4BC89F}" type="pres">
      <dgm:prSet presAssocID="{EEC5E7D1-4D1A-4405-AA89-7444CCDDA43A}" presName="hierChild4" presStyleCnt="0"/>
      <dgm:spPr/>
    </dgm:pt>
    <dgm:pt modelId="{5CDDE208-9C73-4D42-99DD-AC198628C4D4}" type="pres">
      <dgm:prSet presAssocID="{04221611-9A46-40A4-A516-0B732DCF0BCD}" presName="Name10" presStyleLbl="parChTrans1D2" presStyleIdx="1" presStyleCnt="2"/>
      <dgm:spPr/>
      <dgm:t>
        <a:bodyPr/>
        <a:lstStyle/>
        <a:p>
          <a:endParaRPr lang="es-EC"/>
        </a:p>
      </dgm:t>
    </dgm:pt>
    <dgm:pt modelId="{5889AC3B-49B4-43AE-883B-0FF2EAC56228}" type="pres">
      <dgm:prSet presAssocID="{A7EB3E34-FEC7-4A4B-A731-DC3035880A7B}" presName="hierRoot2" presStyleCnt="0"/>
      <dgm:spPr/>
    </dgm:pt>
    <dgm:pt modelId="{2790E329-602F-4D63-B75A-D9D5F1EA50FD}" type="pres">
      <dgm:prSet presAssocID="{A7EB3E34-FEC7-4A4B-A731-DC3035880A7B}" presName="composite2" presStyleCnt="0"/>
      <dgm:spPr/>
    </dgm:pt>
    <dgm:pt modelId="{8B2ECE2B-6383-4A1A-97FF-90C34E9D31F6}" type="pres">
      <dgm:prSet presAssocID="{A7EB3E34-FEC7-4A4B-A731-DC3035880A7B}" presName="background2" presStyleLbl="node2" presStyleIdx="1" presStyleCnt="2"/>
      <dgm:spPr/>
    </dgm:pt>
    <dgm:pt modelId="{4924D4EF-25F4-41B6-A4A7-72DEF44EB014}" type="pres">
      <dgm:prSet presAssocID="{A7EB3E34-FEC7-4A4B-A731-DC3035880A7B}" presName="text2" presStyleLbl="fgAcc2" presStyleIdx="1" presStyleCnt="2">
        <dgm:presLayoutVars>
          <dgm:chPref val="3"/>
        </dgm:presLayoutVars>
      </dgm:prSet>
      <dgm:spPr/>
      <dgm:t>
        <a:bodyPr/>
        <a:lstStyle/>
        <a:p>
          <a:endParaRPr lang="es-EC"/>
        </a:p>
      </dgm:t>
    </dgm:pt>
    <dgm:pt modelId="{9002B990-F920-4EDB-B0E8-2838874B496D}" type="pres">
      <dgm:prSet presAssocID="{A7EB3E34-FEC7-4A4B-A731-DC3035880A7B}" presName="hierChild3" presStyleCnt="0"/>
      <dgm:spPr/>
    </dgm:pt>
    <dgm:pt modelId="{30844F4C-A365-4B54-9803-1063836140E3}" type="pres">
      <dgm:prSet presAssocID="{C48587C3-8C0F-4081-969F-DD1C48B6A67D}" presName="Name17" presStyleLbl="parChTrans1D3" presStyleIdx="5" presStyleCnt="6"/>
      <dgm:spPr/>
      <dgm:t>
        <a:bodyPr/>
        <a:lstStyle/>
        <a:p>
          <a:endParaRPr lang="es-EC"/>
        </a:p>
      </dgm:t>
    </dgm:pt>
    <dgm:pt modelId="{5AF23D57-E725-43C6-8DFD-F53AA95D11DD}" type="pres">
      <dgm:prSet presAssocID="{2528FB3C-8970-4C74-AB11-4267B08A5CB3}" presName="hierRoot3" presStyleCnt="0"/>
      <dgm:spPr/>
    </dgm:pt>
    <dgm:pt modelId="{4006B99F-03A8-407F-9A35-5D8C78753A0B}" type="pres">
      <dgm:prSet presAssocID="{2528FB3C-8970-4C74-AB11-4267B08A5CB3}" presName="composite3" presStyleCnt="0"/>
      <dgm:spPr/>
    </dgm:pt>
    <dgm:pt modelId="{4FDB8756-339C-4AC8-B2F1-BDEEA640C1C7}" type="pres">
      <dgm:prSet presAssocID="{2528FB3C-8970-4C74-AB11-4267B08A5CB3}" presName="background3" presStyleLbl="node3" presStyleIdx="5" presStyleCnt="6"/>
      <dgm:spPr/>
    </dgm:pt>
    <dgm:pt modelId="{CFCFE8CD-360F-41DE-BB64-48369DB97BA4}" type="pres">
      <dgm:prSet presAssocID="{2528FB3C-8970-4C74-AB11-4267B08A5CB3}" presName="text3" presStyleLbl="fgAcc3" presStyleIdx="5" presStyleCnt="6">
        <dgm:presLayoutVars>
          <dgm:chPref val="3"/>
        </dgm:presLayoutVars>
      </dgm:prSet>
      <dgm:spPr/>
      <dgm:t>
        <a:bodyPr/>
        <a:lstStyle/>
        <a:p>
          <a:endParaRPr lang="es-EC"/>
        </a:p>
      </dgm:t>
    </dgm:pt>
    <dgm:pt modelId="{0024BFEC-2C3C-4C5C-8935-647FA983888C}" type="pres">
      <dgm:prSet presAssocID="{2528FB3C-8970-4C74-AB11-4267B08A5CB3}" presName="hierChild4" presStyleCnt="0"/>
      <dgm:spPr/>
    </dgm:pt>
  </dgm:ptLst>
  <dgm:cxnLst>
    <dgm:cxn modelId="{5464B270-0F42-41ED-A8F8-20791D97FE2B}" type="presOf" srcId="{D41584CC-19CB-4A3B-A472-B6D69D034E07}" destId="{D77F87C5-D1EA-4ED2-9EC5-A0238F3ACA8F}" srcOrd="0" destOrd="0" presId="urn:microsoft.com/office/officeart/2005/8/layout/hierarchy1"/>
    <dgm:cxn modelId="{94BE3CFA-0497-4177-8EB5-6CBAB4EF8095}" type="presOf" srcId="{8757A6CD-4C67-401E-8BAC-CBB2CA7DA673}" destId="{FD7BF99B-1874-470A-A65A-02BE3D4AABFA}" srcOrd="0" destOrd="0" presId="urn:microsoft.com/office/officeart/2005/8/layout/hierarchy1"/>
    <dgm:cxn modelId="{0ACF6B9A-2E31-4128-97FA-E8F207DC118B}" type="presOf" srcId="{893ACEA6-1E54-44B0-BC06-DAAA15531FE2}" destId="{6245C670-3348-4B4B-9D2E-50D74C007E07}" srcOrd="0" destOrd="0" presId="urn:microsoft.com/office/officeart/2005/8/layout/hierarchy1"/>
    <dgm:cxn modelId="{1639CD69-9F83-4BDE-88F9-56308E2A05E0}" srcId="{8757A6CD-4C67-401E-8BAC-CBB2CA7DA673}" destId="{D41584CC-19CB-4A3B-A472-B6D69D034E07}" srcOrd="3" destOrd="0" parTransId="{8BA3B420-B255-4DE0-B64F-C2B74D767A8B}" sibTransId="{5C6E7D52-BEB3-476B-8901-C950D313097F}"/>
    <dgm:cxn modelId="{2F7D8BA7-949B-41CC-B621-8D1A9BB3F23A}" srcId="{8757A6CD-4C67-401E-8BAC-CBB2CA7DA673}" destId="{508DBADB-F56C-4596-97D6-E2176B1A91C7}" srcOrd="1" destOrd="0" parTransId="{6966596F-404D-4AFC-A778-7DD8ABC8F67E}" sibTransId="{54D17721-8152-475A-98E2-BEE8F0E35F75}"/>
    <dgm:cxn modelId="{C6147FEE-5EE8-4900-9C2E-FB0C0BF93D52}" srcId="{A7EB3E34-FEC7-4A4B-A731-DC3035880A7B}" destId="{2528FB3C-8970-4C74-AB11-4267B08A5CB3}" srcOrd="0" destOrd="0" parTransId="{C48587C3-8C0F-4081-969F-DD1C48B6A67D}" sibTransId="{8B608DC0-1BA2-4FE9-A45E-E2A4429BC57E}"/>
    <dgm:cxn modelId="{BC9BF1D5-1D99-4A96-8FA2-90505D9B71AC}" type="presOf" srcId="{A3961FF5-7326-4A4A-A207-AEF288BE1042}" destId="{76B65BC3-7E06-4376-AB1C-D071ADE56B2A}" srcOrd="0" destOrd="0" presId="urn:microsoft.com/office/officeart/2005/8/layout/hierarchy1"/>
    <dgm:cxn modelId="{326F664A-8335-4B37-9332-F3A388A1C310}" srcId="{8757A6CD-4C67-401E-8BAC-CBB2CA7DA673}" destId="{EEC5E7D1-4D1A-4405-AA89-7444CCDDA43A}" srcOrd="4" destOrd="0" parTransId="{1CEC102E-16FE-46A3-9487-7316556FC8C5}" sibTransId="{BBAD4486-F342-48D9-A4CE-4ED11ECFBFBC}"/>
    <dgm:cxn modelId="{7D75735F-6524-488A-A0F5-1304E3F8D8A8}" type="presOf" srcId="{2528FB3C-8970-4C74-AB11-4267B08A5CB3}" destId="{CFCFE8CD-360F-41DE-BB64-48369DB97BA4}" srcOrd="0" destOrd="0" presId="urn:microsoft.com/office/officeart/2005/8/layout/hierarchy1"/>
    <dgm:cxn modelId="{F42D4784-DF42-463E-B7A1-B3F7875543E7}" type="presOf" srcId="{1CEC102E-16FE-46A3-9487-7316556FC8C5}" destId="{3A84D29D-81D8-4F5F-AAD5-FDF944A9E407}" srcOrd="0" destOrd="0" presId="urn:microsoft.com/office/officeart/2005/8/layout/hierarchy1"/>
    <dgm:cxn modelId="{97E62E2C-7B4B-4A02-8D6A-36F271458C60}" type="presOf" srcId="{6966596F-404D-4AFC-A778-7DD8ABC8F67E}" destId="{F646AAFA-1D14-4CBE-B701-248EA2D5500E}" srcOrd="0" destOrd="0" presId="urn:microsoft.com/office/officeart/2005/8/layout/hierarchy1"/>
    <dgm:cxn modelId="{4E2A6302-8DE7-418D-91A7-D7B17FF9B01D}" srcId="{8757A6CD-4C67-401E-8BAC-CBB2CA7DA673}" destId="{6E727D80-32F1-4214-A411-7DDFFFD24C08}" srcOrd="2" destOrd="0" parTransId="{893ACEA6-1E54-44B0-BC06-DAAA15531FE2}" sibTransId="{9D6AE7DB-AE58-4794-9BEA-4A83D6C7AF9B}"/>
    <dgm:cxn modelId="{7C89D805-2CBB-4AFD-A048-4ADE3EDDA46F}" srcId="{48C429A3-F104-4C27-BCFF-5AE9DD1F47D9}" destId="{9FA41F55-7910-49BC-B50D-025FF9BA20F6}" srcOrd="0" destOrd="0" parTransId="{2248B9CE-8D4C-4837-ABF3-81BB46961831}" sibTransId="{15E9A4BB-557A-4FE7-BB46-122C4CAEAEF8}"/>
    <dgm:cxn modelId="{41D9598E-3772-43CE-BCF5-5A56030E0BC0}" srcId="{9FA41F55-7910-49BC-B50D-025FF9BA20F6}" destId="{8757A6CD-4C67-401E-8BAC-CBB2CA7DA673}" srcOrd="0" destOrd="0" parTransId="{A3961FF5-7326-4A4A-A207-AEF288BE1042}" sibTransId="{08769FC6-D8D1-4BEF-9394-A0092DB9C5EC}"/>
    <dgm:cxn modelId="{B0B2634D-B52F-4004-BF7C-494294806EFE}" srcId="{8757A6CD-4C67-401E-8BAC-CBB2CA7DA673}" destId="{F92CBCA9-D3AA-400B-BB99-EEA261DA0948}" srcOrd="0" destOrd="0" parTransId="{DC7F918D-3F2C-4EA9-98C4-08E5960F24D0}" sibTransId="{0E1518C3-223C-46A3-A230-AED18B573BE6}"/>
    <dgm:cxn modelId="{400B3D5C-9145-4456-8E63-55158A23E050}" type="presOf" srcId="{6E727D80-32F1-4214-A411-7DDFFFD24C08}" destId="{CE3464D7-205F-48F3-BD39-1ACDD8356EBE}" srcOrd="0" destOrd="0" presId="urn:microsoft.com/office/officeart/2005/8/layout/hierarchy1"/>
    <dgm:cxn modelId="{612FF25D-491D-4A8F-BF14-BAA67DA6B4F6}" type="presOf" srcId="{48C429A3-F104-4C27-BCFF-5AE9DD1F47D9}" destId="{6C026853-AA81-44DB-991F-59197596E1A0}" srcOrd="0" destOrd="0" presId="urn:microsoft.com/office/officeart/2005/8/layout/hierarchy1"/>
    <dgm:cxn modelId="{26ADA8D5-5524-43AB-8B46-747244BB5463}" type="presOf" srcId="{04221611-9A46-40A4-A516-0B732DCF0BCD}" destId="{5CDDE208-9C73-4D42-99DD-AC198628C4D4}" srcOrd="0" destOrd="0" presId="urn:microsoft.com/office/officeart/2005/8/layout/hierarchy1"/>
    <dgm:cxn modelId="{0319A6E1-DE0B-4DCF-92F2-70957E8661CD}" type="presOf" srcId="{EEC5E7D1-4D1A-4405-AA89-7444CCDDA43A}" destId="{0B6B3EB8-DED4-4F5F-90A5-1AE2BA772DBD}" srcOrd="0" destOrd="0" presId="urn:microsoft.com/office/officeart/2005/8/layout/hierarchy1"/>
    <dgm:cxn modelId="{368C24F4-88F9-4CBD-BB53-DD6C2604F281}" type="presOf" srcId="{A7EB3E34-FEC7-4A4B-A731-DC3035880A7B}" destId="{4924D4EF-25F4-41B6-A4A7-72DEF44EB014}" srcOrd="0" destOrd="0" presId="urn:microsoft.com/office/officeart/2005/8/layout/hierarchy1"/>
    <dgm:cxn modelId="{8B588390-4A8D-4568-A5C2-B5DD2E92E438}" type="presOf" srcId="{8BA3B420-B255-4DE0-B64F-C2B74D767A8B}" destId="{B2F3253E-F639-44AC-87D2-854AED49742C}" srcOrd="0" destOrd="0" presId="urn:microsoft.com/office/officeart/2005/8/layout/hierarchy1"/>
    <dgm:cxn modelId="{5515F1D1-DA96-4786-8B15-723FD9C60219}" srcId="{9FA41F55-7910-49BC-B50D-025FF9BA20F6}" destId="{A7EB3E34-FEC7-4A4B-A731-DC3035880A7B}" srcOrd="1" destOrd="0" parTransId="{04221611-9A46-40A4-A516-0B732DCF0BCD}" sibTransId="{5FC51632-C3A3-4147-A742-4E93F4598521}"/>
    <dgm:cxn modelId="{66A03798-7360-4B4D-BCE9-236899A2ED11}" type="presOf" srcId="{508DBADB-F56C-4596-97D6-E2176B1A91C7}" destId="{6D9251E9-6CE5-4611-A00E-E1FF92794E45}" srcOrd="0" destOrd="0" presId="urn:microsoft.com/office/officeart/2005/8/layout/hierarchy1"/>
    <dgm:cxn modelId="{74220466-E74B-4BE4-8780-97CB9889FB16}" type="presOf" srcId="{9FA41F55-7910-49BC-B50D-025FF9BA20F6}" destId="{FD03DF85-8C2C-49FC-B231-BAF822B5D36A}" srcOrd="0" destOrd="0" presId="urn:microsoft.com/office/officeart/2005/8/layout/hierarchy1"/>
    <dgm:cxn modelId="{E3016879-4585-4A4A-9755-C725ACA6DA02}" type="presOf" srcId="{C48587C3-8C0F-4081-969F-DD1C48B6A67D}" destId="{30844F4C-A365-4B54-9803-1063836140E3}" srcOrd="0" destOrd="0" presId="urn:microsoft.com/office/officeart/2005/8/layout/hierarchy1"/>
    <dgm:cxn modelId="{148E65DB-CD02-479C-9CDA-773DE69DAA8E}" type="presOf" srcId="{DC7F918D-3F2C-4EA9-98C4-08E5960F24D0}" destId="{9C349C17-8068-4F48-9EA0-87202D5087CF}" srcOrd="0" destOrd="0" presId="urn:microsoft.com/office/officeart/2005/8/layout/hierarchy1"/>
    <dgm:cxn modelId="{7314B990-1DBB-42C4-92AA-5698DCA26B3F}" type="presOf" srcId="{F92CBCA9-D3AA-400B-BB99-EEA261DA0948}" destId="{1C80B862-6470-429E-9EB7-CBD72FB1B683}" srcOrd="0" destOrd="0" presId="urn:microsoft.com/office/officeart/2005/8/layout/hierarchy1"/>
    <dgm:cxn modelId="{C07EF66C-B948-48D8-B327-B476A803BA57}" type="presParOf" srcId="{6C026853-AA81-44DB-991F-59197596E1A0}" destId="{F60C392D-A777-4A4F-987A-8393C0C4EF1E}" srcOrd="0" destOrd="0" presId="urn:microsoft.com/office/officeart/2005/8/layout/hierarchy1"/>
    <dgm:cxn modelId="{D6AD64ED-58F5-4AF3-9729-F7018B532402}" type="presParOf" srcId="{F60C392D-A777-4A4F-987A-8393C0C4EF1E}" destId="{D4DDBFCE-2784-42D0-9C75-C503E73EC1BA}" srcOrd="0" destOrd="0" presId="urn:microsoft.com/office/officeart/2005/8/layout/hierarchy1"/>
    <dgm:cxn modelId="{366FCB84-E563-4C5F-A3ED-4161CF61AE16}" type="presParOf" srcId="{D4DDBFCE-2784-42D0-9C75-C503E73EC1BA}" destId="{0148320D-329F-4233-BD36-6C4B5C307862}" srcOrd="0" destOrd="0" presId="urn:microsoft.com/office/officeart/2005/8/layout/hierarchy1"/>
    <dgm:cxn modelId="{382A6BDC-3173-443C-B7A6-C9978AE022F9}" type="presParOf" srcId="{D4DDBFCE-2784-42D0-9C75-C503E73EC1BA}" destId="{FD03DF85-8C2C-49FC-B231-BAF822B5D36A}" srcOrd="1" destOrd="0" presId="urn:microsoft.com/office/officeart/2005/8/layout/hierarchy1"/>
    <dgm:cxn modelId="{E86F2C30-4824-47D3-A536-6A7EAC20639A}" type="presParOf" srcId="{F60C392D-A777-4A4F-987A-8393C0C4EF1E}" destId="{B5AD5732-4D39-453A-A9F9-2E112755A47D}" srcOrd="1" destOrd="0" presId="urn:microsoft.com/office/officeart/2005/8/layout/hierarchy1"/>
    <dgm:cxn modelId="{D2DC3FD7-302D-4E05-99CE-A1C915AA2C7D}" type="presParOf" srcId="{B5AD5732-4D39-453A-A9F9-2E112755A47D}" destId="{76B65BC3-7E06-4376-AB1C-D071ADE56B2A}" srcOrd="0" destOrd="0" presId="urn:microsoft.com/office/officeart/2005/8/layout/hierarchy1"/>
    <dgm:cxn modelId="{BC11CFC3-0D45-45AE-AB38-E95790C5BB00}" type="presParOf" srcId="{B5AD5732-4D39-453A-A9F9-2E112755A47D}" destId="{9A206640-B7D1-470D-B4C3-C8873624EA2F}" srcOrd="1" destOrd="0" presId="urn:microsoft.com/office/officeart/2005/8/layout/hierarchy1"/>
    <dgm:cxn modelId="{A7B1CC4F-20E7-4251-814D-8A1433704C58}" type="presParOf" srcId="{9A206640-B7D1-470D-B4C3-C8873624EA2F}" destId="{AB8ED62D-D4FE-4CCC-A419-F0297B35D583}" srcOrd="0" destOrd="0" presId="urn:microsoft.com/office/officeart/2005/8/layout/hierarchy1"/>
    <dgm:cxn modelId="{12CFB87C-F697-4815-90EF-5E674F30FFC4}" type="presParOf" srcId="{AB8ED62D-D4FE-4CCC-A419-F0297B35D583}" destId="{C55E35A9-CEF1-4C7B-A9A3-7F2381849693}" srcOrd="0" destOrd="0" presId="urn:microsoft.com/office/officeart/2005/8/layout/hierarchy1"/>
    <dgm:cxn modelId="{BDB3FF83-0476-44BE-9C4E-8A99E6758096}" type="presParOf" srcId="{AB8ED62D-D4FE-4CCC-A419-F0297B35D583}" destId="{FD7BF99B-1874-470A-A65A-02BE3D4AABFA}" srcOrd="1" destOrd="0" presId="urn:microsoft.com/office/officeart/2005/8/layout/hierarchy1"/>
    <dgm:cxn modelId="{C572F7A8-62E3-41D5-80D5-3AE4772C445C}" type="presParOf" srcId="{9A206640-B7D1-470D-B4C3-C8873624EA2F}" destId="{595106F1-1176-4FD4-91AF-C680F68F4680}" srcOrd="1" destOrd="0" presId="urn:microsoft.com/office/officeart/2005/8/layout/hierarchy1"/>
    <dgm:cxn modelId="{2899CBB6-0539-4139-8F0F-88F9D8598D5C}" type="presParOf" srcId="{595106F1-1176-4FD4-91AF-C680F68F4680}" destId="{9C349C17-8068-4F48-9EA0-87202D5087CF}" srcOrd="0" destOrd="0" presId="urn:microsoft.com/office/officeart/2005/8/layout/hierarchy1"/>
    <dgm:cxn modelId="{BD64FDE5-1D06-48A9-85B9-587327A6DB40}" type="presParOf" srcId="{595106F1-1176-4FD4-91AF-C680F68F4680}" destId="{18E9820B-0C23-4879-985A-223FACBF7DB3}" srcOrd="1" destOrd="0" presId="urn:microsoft.com/office/officeart/2005/8/layout/hierarchy1"/>
    <dgm:cxn modelId="{F6DDAAB7-F2C2-4588-9A8D-E909E64984FD}" type="presParOf" srcId="{18E9820B-0C23-4879-985A-223FACBF7DB3}" destId="{9140A786-CF81-4CE1-897F-20CB840DAAC0}" srcOrd="0" destOrd="0" presId="urn:microsoft.com/office/officeart/2005/8/layout/hierarchy1"/>
    <dgm:cxn modelId="{A97C0976-C2A8-4653-A263-5EF176B27038}" type="presParOf" srcId="{9140A786-CF81-4CE1-897F-20CB840DAAC0}" destId="{0952FFE6-9B2A-491C-BD7D-5CB6BB350A97}" srcOrd="0" destOrd="0" presId="urn:microsoft.com/office/officeart/2005/8/layout/hierarchy1"/>
    <dgm:cxn modelId="{873B0DE7-D5FF-4B50-AE3B-F691F883D3C2}" type="presParOf" srcId="{9140A786-CF81-4CE1-897F-20CB840DAAC0}" destId="{1C80B862-6470-429E-9EB7-CBD72FB1B683}" srcOrd="1" destOrd="0" presId="urn:microsoft.com/office/officeart/2005/8/layout/hierarchy1"/>
    <dgm:cxn modelId="{D0345012-497A-4C64-A3DB-BF368475EAAD}" type="presParOf" srcId="{18E9820B-0C23-4879-985A-223FACBF7DB3}" destId="{7DDBFFCB-CBF8-46FB-B02D-B6362FE995C8}" srcOrd="1" destOrd="0" presId="urn:microsoft.com/office/officeart/2005/8/layout/hierarchy1"/>
    <dgm:cxn modelId="{9F489B14-851A-46A9-AE98-E625C0E83C81}" type="presParOf" srcId="{595106F1-1176-4FD4-91AF-C680F68F4680}" destId="{F646AAFA-1D14-4CBE-B701-248EA2D5500E}" srcOrd="2" destOrd="0" presId="urn:microsoft.com/office/officeart/2005/8/layout/hierarchy1"/>
    <dgm:cxn modelId="{8430E9A4-37CC-40C6-A112-559FDA8FD9BD}" type="presParOf" srcId="{595106F1-1176-4FD4-91AF-C680F68F4680}" destId="{885F638B-62A1-4C7C-B0BD-CBDB8D01B0F6}" srcOrd="3" destOrd="0" presId="urn:microsoft.com/office/officeart/2005/8/layout/hierarchy1"/>
    <dgm:cxn modelId="{282BBE0C-E71D-4FCE-ABD2-0314A5C0CBBD}" type="presParOf" srcId="{885F638B-62A1-4C7C-B0BD-CBDB8D01B0F6}" destId="{0B97B0A3-74F9-4661-A46E-CA15B05F457D}" srcOrd="0" destOrd="0" presId="urn:microsoft.com/office/officeart/2005/8/layout/hierarchy1"/>
    <dgm:cxn modelId="{C3159B1B-6500-4FF1-881B-C47D80721213}" type="presParOf" srcId="{0B97B0A3-74F9-4661-A46E-CA15B05F457D}" destId="{4FAF00FA-66DE-471D-B7F5-1F8C3EDB67DB}" srcOrd="0" destOrd="0" presId="urn:microsoft.com/office/officeart/2005/8/layout/hierarchy1"/>
    <dgm:cxn modelId="{797F0EEB-32D6-48E2-A9BE-E84DA6AA2710}" type="presParOf" srcId="{0B97B0A3-74F9-4661-A46E-CA15B05F457D}" destId="{6D9251E9-6CE5-4611-A00E-E1FF92794E45}" srcOrd="1" destOrd="0" presId="urn:microsoft.com/office/officeart/2005/8/layout/hierarchy1"/>
    <dgm:cxn modelId="{288C3D73-6E2A-4628-9998-2540F36E86AA}" type="presParOf" srcId="{885F638B-62A1-4C7C-B0BD-CBDB8D01B0F6}" destId="{79B78C29-E780-4110-990E-B30AFBCD1B55}" srcOrd="1" destOrd="0" presId="urn:microsoft.com/office/officeart/2005/8/layout/hierarchy1"/>
    <dgm:cxn modelId="{3834D8AB-B8F8-482C-BA60-9ABE9B77A116}" type="presParOf" srcId="{595106F1-1176-4FD4-91AF-C680F68F4680}" destId="{6245C670-3348-4B4B-9D2E-50D74C007E07}" srcOrd="4" destOrd="0" presId="urn:microsoft.com/office/officeart/2005/8/layout/hierarchy1"/>
    <dgm:cxn modelId="{7506D311-668A-4A4F-B081-292B0F6AF070}" type="presParOf" srcId="{595106F1-1176-4FD4-91AF-C680F68F4680}" destId="{F2E0964F-8EE4-4E2F-BD13-C96176F4C9B1}" srcOrd="5" destOrd="0" presId="urn:microsoft.com/office/officeart/2005/8/layout/hierarchy1"/>
    <dgm:cxn modelId="{A180F943-76BD-421F-98DD-DDF891E30A14}" type="presParOf" srcId="{F2E0964F-8EE4-4E2F-BD13-C96176F4C9B1}" destId="{7E3C4AEE-5467-4746-98B8-F990E2B5421C}" srcOrd="0" destOrd="0" presId="urn:microsoft.com/office/officeart/2005/8/layout/hierarchy1"/>
    <dgm:cxn modelId="{3BB43CCA-D4B5-4854-971D-4A5AF2ECDF6F}" type="presParOf" srcId="{7E3C4AEE-5467-4746-98B8-F990E2B5421C}" destId="{0BF9EA11-ECCB-45EC-B512-42D942024B30}" srcOrd="0" destOrd="0" presId="urn:microsoft.com/office/officeart/2005/8/layout/hierarchy1"/>
    <dgm:cxn modelId="{5D273933-E071-4406-8F6A-0CAFE4600925}" type="presParOf" srcId="{7E3C4AEE-5467-4746-98B8-F990E2B5421C}" destId="{CE3464D7-205F-48F3-BD39-1ACDD8356EBE}" srcOrd="1" destOrd="0" presId="urn:microsoft.com/office/officeart/2005/8/layout/hierarchy1"/>
    <dgm:cxn modelId="{8F51B07C-0ED9-4CEA-8E3D-CD7F56A645DE}" type="presParOf" srcId="{F2E0964F-8EE4-4E2F-BD13-C96176F4C9B1}" destId="{8BE208FD-BFCB-44DF-BB81-FE36B97562F0}" srcOrd="1" destOrd="0" presId="urn:microsoft.com/office/officeart/2005/8/layout/hierarchy1"/>
    <dgm:cxn modelId="{A51ED4CC-C2E3-48CD-B411-AF0B3425A158}" type="presParOf" srcId="{595106F1-1176-4FD4-91AF-C680F68F4680}" destId="{B2F3253E-F639-44AC-87D2-854AED49742C}" srcOrd="6" destOrd="0" presId="urn:microsoft.com/office/officeart/2005/8/layout/hierarchy1"/>
    <dgm:cxn modelId="{091BC738-4A89-4DA5-B516-3BACA1D59F57}" type="presParOf" srcId="{595106F1-1176-4FD4-91AF-C680F68F4680}" destId="{FB7D3D82-2436-4263-95CC-65AE29307214}" srcOrd="7" destOrd="0" presId="urn:microsoft.com/office/officeart/2005/8/layout/hierarchy1"/>
    <dgm:cxn modelId="{8969E698-7700-4A82-9609-6AA958657485}" type="presParOf" srcId="{FB7D3D82-2436-4263-95CC-65AE29307214}" destId="{FCF209A2-8F57-42F4-8CF4-17D514668D33}" srcOrd="0" destOrd="0" presId="urn:microsoft.com/office/officeart/2005/8/layout/hierarchy1"/>
    <dgm:cxn modelId="{982EA609-32D3-400D-8E95-0BD48F2F1A3C}" type="presParOf" srcId="{FCF209A2-8F57-42F4-8CF4-17D514668D33}" destId="{74307FE0-1250-42B9-90A3-DB0C6A61C0C8}" srcOrd="0" destOrd="0" presId="urn:microsoft.com/office/officeart/2005/8/layout/hierarchy1"/>
    <dgm:cxn modelId="{0EBCD0BC-1B3B-44AE-B69A-9CD55541C270}" type="presParOf" srcId="{FCF209A2-8F57-42F4-8CF4-17D514668D33}" destId="{D77F87C5-D1EA-4ED2-9EC5-A0238F3ACA8F}" srcOrd="1" destOrd="0" presId="urn:microsoft.com/office/officeart/2005/8/layout/hierarchy1"/>
    <dgm:cxn modelId="{B25CFD24-0883-41BF-B71F-389F6B0B9936}" type="presParOf" srcId="{FB7D3D82-2436-4263-95CC-65AE29307214}" destId="{6762FCE0-A55E-4519-94D9-9DC0DBF041C0}" srcOrd="1" destOrd="0" presId="urn:microsoft.com/office/officeart/2005/8/layout/hierarchy1"/>
    <dgm:cxn modelId="{945C2482-C004-4E0D-A303-D8FA7AFD9272}" type="presParOf" srcId="{595106F1-1176-4FD4-91AF-C680F68F4680}" destId="{3A84D29D-81D8-4F5F-AAD5-FDF944A9E407}" srcOrd="8" destOrd="0" presId="urn:microsoft.com/office/officeart/2005/8/layout/hierarchy1"/>
    <dgm:cxn modelId="{C5E5FC8E-A4BF-4270-979B-392CCA5A445D}" type="presParOf" srcId="{595106F1-1176-4FD4-91AF-C680F68F4680}" destId="{C1CFB195-EA97-42CD-8D00-ADAAC66A7035}" srcOrd="9" destOrd="0" presId="urn:microsoft.com/office/officeart/2005/8/layout/hierarchy1"/>
    <dgm:cxn modelId="{05EB7A9A-59C1-4845-BB1B-789DBF0771A4}" type="presParOf" srcId="{C1CFB195-EA97-42CD-8D00-ADAAC66A7035}" destId="{0BC3E6E4-61E6-4AA0-8A47-A36C67A7BCD0}" srcOrd="0" destOrd="0" presId="urn:microsoft.com/office/officeart/2005/8/layout/hierarchy1"/>
    <dgm:cxn modelId="{81465BC0-2D68-4A39-BB1A-F9A87D5442B2}" type="presParOf" srcId="{0BC3E6E4-61E6-4AA0-8A47-A36C67A7BCD0}" destId="{B32A6669-1957-4014-A555-B40A4E33D0FF}" srcOrd="0" destOrd="0" presId="urn:microsoft.com/office/officeart/2005/8/layout/hierarchy1"/>
    <dgm:cxn modelId="{BF94F891-7905-4E9B-BCA4-4B78BA81C055}" type="presParOf" srcId="{0BC3E6E4-61E6-4AA0-8A47-A36C67A7BCD0}" destId="{0B6B3EB8-DED4-4F5F-90A5-1AE2BA772DBD}" srcOrd="1" destOrd="0" presId="urn:microsoft.com/office/officeart/2005/8/layout/hierarchy1"/>
    <dgm:cxn modelId="{879E1C91-B671-48B4-96CB-1703D203B11E}" type="presParOf" srcId="{C1CFB195-EA97-42CD-8D00-ADAAC66A7035}" destId="{12BB63CD-7240-4E1A-AC52-62DB1F4BC89F}" srcOrd="1" destOrd="0" presId="urn:microsoft.com/office/officeart/2005/8/layout/hierarchy1"/>
    <dgm:cxn modelId="{44EBFADC-7D91-43EA-9979-1357B0E7E2EB}" type="presParOf" srcId="{B5AD5732-4D39-453A-A9F9-2E112755A47D}" destId="{5CDDE208-9C73-4D42-99DD-AC198628C4D4}" srcOrd="2" destOrd="0" presId="urn:microsoft.com/office/officeart/2005/8/layout/hierarchy1"/>
    <dgm:cxn modelId="{ED86F468-200D-4C24-AACC-CECBE8C2660B}" type="presParOf" srcId="{B5AD5732-4D39-453A-A9F9-2E112755A47D}" destId="{5889AC3B-49B4-43AE-883B-0FF2EAC56228}" srcOrd="3" destOrd="0" presId="urn:microsoft.com/office/officeart/2005/8/layout/hierarchy1"/>
    <dgm:cxn modelId="{695BDA0D-422B-4596-A7FF-890C4C5C0155}" type="presParOf" srcId="{5889AC3B-49B4-43AE-883B-0FF2EAC56228}" destId="{2790E329-602F-4D63-B75A-D9D5F1EA50FD}" srcOrd="0" destOrd="0" presId="urn:microsoft.com/office/officeart/2005/8/layout/hierarchy1"/>
    <dgm:cxn modelId="{B3AC30FE-9C23-4D30-B9D3-297397B9A5EB}" type="presParOf" srcId="{2790E329-602F-4D63-B75A-D9D5F1EA50FD}" destId="{8B2ECE2B-6383-4A1A-97FF-90C34E9D31F6}" srcOrd="0" destOrd="0" presId="urn:microsoft.com/office/officeart/2005/8/layout/hierarchy1"/>
    <dgm:cxn modelId="{0829E4DB-B46D-4D34-BF31-000E27D1098A}" type="presParOf" srcId="{2790E329-602F-4D63-B75A-D9D5F1EA50FD}" destId="{4924D4EF-25F4-41B6-A4A7-72DEF44EB014}" srcOrd="1" destOrd="0" presId="urn:microsoft.com/office/officeart/2005/8/layout/hierarchy1"/>
    <dgm:cxn modelId="{8E384151-4FA7-450E-B10C-ED57EFDF2665}" type="presParOf" srcId="{5889AC3B-49B4-43AE-883B-0FF2EAC56228}" destId="{9002B990-F920-4EDB-B0E8-2838874B496D}" srcOrd="1" destOrd="0" presId="urn:microsoft.com/office/officeart/2005/8/layout/hierarchy1"/>
    <dgm:cxn modelId="{D43F9E00-A4C6-45AE-9157-15FD42BF9762}" type="presParOf" srcId="{9002B990-F920-4EDB-B0E8-2838874B496D}" destId="{30844F4C-A365-4B54-9803-1063836140E3}" srcOrd="0" destOrd="0" presId="urn:microsoft.com/office/officeart/2005/8/layout/hierarchy1"/>
    <dgm:cxn modelId="{36FB1853-67F6-439E-95BA-7991C00D6832}" type="presParOf" srcId="{9002B990-F920-4EDB-B0E8-2838874B496D}" destId="{5AF23D57-E725-43C6-8DFD-F53AA95D11DD}" srcOrd="1" destOrd="0" presId="urn:microsoft.com/office/officeart/2005/8/layout/hierarchy1"/>
    <dgm:cxn modelId="{584E8579-7093-4929-A402-34AB7481FF9E}" type="presParOf" srcId="{5AF23D57-E725-43C6-8DFD-F53AA95D11DD}" destId="{4006B99F-03A8-407F-9A35-5D8C78753A0B}" srcOrd="0" destOrd="0" presId="urn:microsoft.com/office/officeart/2005/8/layout/hierarchy1"/>
    <dgm:cxn modelId="{D96D2182-BB2A-49E1-BBF1-55472E2473A4}" type="presParOf" srcId="{4006B99F-03A8-407F-9A35-5D8C78753A0B}" destId="{4FDB8756-339C-4AC8-B2F1-BDEEA640C1C7}" srcOrd="0" destOrd="0" presId="urn:microsoft.com/office/officeart/2005/8/layout/hierarchy1"/>
    <dgm:cxn modelId="{026D361D-4B7E-4020-A167-2992A0642AA7}" type="presParOf" srcId="{4006B99F-03A8-407F-9A35-5D8C78753A0B}" destId="{CFCFE8CD-360F-41DE-BB64-48369DB97BA4}" srcOrd="1" destOrd="0" presId="urn:microsoft.com/office/officeart/2005/8/layout/hierarchy1"/>
    <dgm:cxn modelId="{DC150147-0F1C-4455-8C0C-59B6C5DFB290}" type="presParOf" srcId="{5AF23D57-E725-43C6-8DFD-F53AA95D11DD}" destId="{0024BFEC-2C3C-4C5C-8935-647FA98388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0BB4-411B-4EDC-9C31-E3ECDD8D6313}">
      <dsp:nvSpPr>
        <dsp:cNvPr id="0" name=""/>
        <dsp:cNvSpPr/>
      </dsp:nvSpPr>
      <dsp:spPr>
        <a:xfrm>
          <a:off x="3064" y="1194"/>
          <a:ext cx="2054721" cy="115672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t>PLAN DE SEGURIDAD INTEGRAL PARA EL SECTOR DE LA MARISCAL</a:t>
          </a:r>
        </a:p>
      </dsp:txBody>
      <dsp:txXfrm>
        <a:off x="36943" y="35073"/>
        <a:ext cx="1986963" cy="1088962"/>
      </dsp:txXfrm>
    </dsp:sp>
    <dsp:sp modelId="{526C955A-9912-4291-89EF-162C17999944}">
      <dsp:nvSpPr>
        <dsp:cNvPr id="0" name=""/>
        <dsp:cNvSpPr/>
      </dsp:nvSpPr>
      <dsp:spPr>
        <a:xfrm>
          <a:off x="2378568" y="0"/>
          <a:ext cx="6509356" cy="1156720"/>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FACTORES DE RIESGOS</a:t>
          </a:r>
          <a:endParaRPr lang="es-EC" sz="2800" b="1" kern="1200" dirty="0"/>
        </a:p>
      </dsp:txBody>
      <dsp:txXfrm>
        <a:off x="2412447" y="33879"/>
        <a:ext cx="6441598" cy="1088962"/>
      </dsp:txXfrm>
    </dsp:sp>
    <dsp:sp modelId="{00D14A93-155A-4A11-99AF-8C76311561A8}">
      <dsp:nvSpPr>
        <dsp:cNvPr id="0" name=""/>
        <dsp:cNvSpPr/>
      </dsp:nvSpPr>
      <dsp:spPr>
        <a:xfrm>
          <a:off x="2402978" y="1310764"/>
          <a:ext cx="2054721" cy="1156720"/>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a:t>DELINCUENCIA COMÚN</a:t>
          </a:r>
        </a:p>
      </dsp:txBody>
      <dsp:txXfrm>
        <a:off x="2436857" y="1344643"/>
        <a:ext cx="1986963" cy="1088962"/>
      </dsp:txXfrm>
    </dsp:sp>
    <dsp:sp modelId="{5B4BF12F-8110-45CF-9293-24F48EB94C47}">
      <dsp:nvSpPr>
        <dsp:cNvPr id="0" name=""/>
        <dsp:cNvSpPr/>
      </dsp:nvSpPr>
      <dsp:spPr>
        <a:xfrm>
          <a:off x="2402978" y="2620335"/>
          <a:ext cx="2054721" cy="115672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a:t>PREVENCIÓN REACCIÓN</a:t>
          </a:r>
        </a:p>
      </dsp:txBody>
      <dsp:txXfrm>
        <a:off x="2436857" y="2654214"/>
        <a:ext cx="1986963" cy="1088962"/>
      </dsp:txXfrm>
    </dsp:sp>
    <dsp:sp modelId="{14BD356E-8FE8-469F-B4A5-95AFED30A81B}">
      <dsp:nvSpPr>
        <dsp:cNvPr id="0" name=""/>
        <dsp:cNvSpPr/>
      </dsp:nvSpPr>
      <dsp:spPr>
        <a:xfrm>
          <a:off x="4630296" y="1310764"/>
          <a:ext cx="2054721" cy="1156720"/>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a:t>DELINCUENCIA ORGANIZADA</a:t>
          </a:r>
        </a:p>
      </dsp:txBody>
      <dsp:txXfrm>
        <a:off x="4664175" y="1344643"/>
        <a:ext cx="1986963" cy="1088962"/>
      </dsp:txXfrm>
    </dsp:sp>
    <dsp:sp modelId="{16003B57-284C-4C58-9AA4-7F54FF8B12FA}">
      <dsp:nvSpPr>
        <dsp:cNvPr id="0" name=""/>
        <dsp:cNvSpPr/>
      </dsp:nvSpPr>
      <dsp:spPr>
        <a:xfrm>
          <a:off x="4630296" y="2620335"/>
          <a:ext cx="2054721" cy="115672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a:t>PREVENCIÓN REACCIÓN</a:t>
          </a:r>
        </a:p>
      </dsp:txBody>
      <dsp:txXfrm>
        <a:off x="4664175" y="2654214"/>
        <a:ext cx="1986963" cy="1088962"/>
      </dsp:txXfrm>
    </dsp:sp>
    <dsp:sp modelId="{8B9C7F64-2626-4251-8CC2-65876C7638E8}">
      <dsp:nvSpPr>
        <dsp:cNvPr id="0" name=""/>
        <dsp:cNvSpPr/>
      </dsp:nvSpPr>
      <dsp:spPr>
        <a:xfrm>
          <a:off x="6857614" y="1310764"/>
          <a:ext cx="2054721" cy="1156720"/>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t>RIESGOS NATURALES</a:t>
          </a:r>
          <a:endParaRPr lang="es-EC" sz="2100" kern="1200" dirty="0"/>
        </a:p>
      </dsp:txBody>
      <dsp:txXfrm>
        <a:off x="6891493" y="1344643"/>
        <a:ext cx="1986963" cy="1088962"/>
      </dsp:txXfrm>
    </dsp:sp>
    <dsp:sp modelId="{D0B00E7E-DB27-4980-9800-3C0192F46272}">
      <dsp:nvSpPr>
        <dsp:cNvPr id="0" name=""/>
        <dsp:cNvSpPr/>
      </dsp:nvSpPr>
      <dsp:spPr>
        <a:xfrm>
          <a:off x="6857614" y="2620335"/>
          <a:ext cx="2054721" cy="115672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a:t>PREVENCION REACCIÓN REMEDIACIÓN</a:t>
          </a:r>
        </a:p>
      </dsp:txBody>
      <dsp:txXfrm>
        <a:off x="6891493" y="2654214"/>
        <a:ext cx="1986963" cy="108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44F4C-A365-4B54-9803-1063836140E3}">
      <dsp:nvSpPr>
        <dsp:cNvPr id="0" name=""/>
        <dsp:cNvSpPr/>
      </dsp:nvSpPr>
      <dsp:spPr>
        <a:xfrm>
          <a:off x="8758835" y="2760424"/>
          <a:ext cx="91440" cy="387274"/>
        </a:xfrm>
        <a:custGeom>
          <a:avLst/>
          <a:gdLst/>
          <a:ahLst/>
          <a:cxnLst/>
          <a:rect l="0" t="0" r="0" b="0"/>
          <a:pathLst>
            <a:path>
              <a:moveTo>
                <a:pt x="45720" y="0"/>
              </a:moveTo>
              <a:lnTo>
                <a:pt x="45720" y="3872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DE208-9C73-4D42-99DD-AC198628C4D4}">
      <dsp:nvSpPr>
        <dsp:cNvPr id="0" name=""/>
        <dsp:cNvSpPr/>
      </dsp:nvSpPr>
      <dsp:spPr>
        <a:xfrm>
          <a:off x="6363281" y="1527581"/>
          <a:ext cx="2441273" cy="387274"/>
        </a:xfrm>
        <a:custGeom>
          <a:avLst/>
          <a:gdLst/>
          <a:ahLst/>
          <a:cxnLst/>
          <a:rect l="0" t="0" r="0" b="0"/>
          <a:pathLst>
            <a:path>
              <a:moveTo>
                <a:pt x="0" y="0"/>
              </a:moveTo>
              <a:lnTo>
                <a:pt x="0" y="263916"/>
              </a:lnTo>
              <a:lnTo>
                <a:pt x="2441273" y="263916"/>
              </a:lnTo>
              <a:lnTo>
                <a:pt x="2441273" y="387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4D29D-81D8-4F5F-AAD5-FDF944A9E407}">
      <dsp:nvSpPr>
        <dsp:cNvPr id="0" name=""/>
        <dsp:cNvSpPr/>
      </dsp:nvSpPr>
      <dsp:spPr>
        <a:xfrm>
          <a:off x="3922008" y="2760424"/>
          <a:ext cx="3255031" cy="387274"/>
        </a:xfrm>
        <a:custGeom>
          <a:avLst/>
          <a:gdLst/>
          <a:ahLst/>
          <a:cxnLst/>
          <a:rect l="0" t="0" r="0" b="0"/>
          <a:pathLst>
            <a:path>
              <a:moveTo>
                <a:pt x="0" y="0"/>
              </a:moveTo>
              <a:lnTo>
                <a:pt x="0" y="263916"/>
              </a:lnTo>
              <a:lnTo>
                <a:pt x="3255031" y="263916"/>
              </a:lnTo>
              <a:lnTo>
                <a:pt x="3255031" y="3872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3253E-F639-44AC-87D2-854AED49742C}">
      <dsp:nvSpPr>
        <dsp:cNvPr id="0" name=""/>
        <dsp:cNvSpPr/>
      </dsp:nvSpPr>
      <dsp:spPr>
        <a:xfrm>
          <a:off x="3922008" y="2760424"/>
          <a:ext cx="1627515" cy="387274"/>
        </a:xfrm>
        <a:custGeom>
          <a:avLst/>
          <a:gdLst/>
          <a:ahLst/>
          <a:cxnLst/>
          <a:rect l="0" t="0" r="0" b="0"/>
          <a:pathLst>
            <a:path>
              <a:moveTo>
                <a:pt x="0" y="0"/>
              </a:moveTo>
              <a:lnTo>
                <a:pt x="0" y="263916"/>
              </a:lnTo>
              <a:lnTo>
                <a:pt x="1627515" y="263916"/>
              </a:lnTo>
              <a:lnTo>
                <a:pt x="1627515" y="3872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5C670-3348-4B4B-9D2E-50D74C007E07}">
      <dsp:nvSpPr>
        <dsp:cNvPr id="0" name=""/>
        <dsp:cNvSpPr/>
      </dsp:nvSpPr>
      <dsp:spPr>
        <a:xfrm>
          <a:off x="3876288" y="2760424"/>
          <a:ext cx="91440" cy="387274"/>
        </a:xfrm>
        <a:custGeom>
          <a:avLst/>
          <a:gdLst/>
          <a:ahLst/>
          <a:cxnLst/>
          <a:rect l="0" t="0" r="0" b="0"/>
          <a:pathLst>
            <a:path>
              <a:moveTo>
                <a:pt x="45720" y="0"/>
              </a:moveTo>
              <a:lnTo>
                <a:pt x="45720" y="3872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6AAFA-1D14-4CBE-B701-248EA2D5500E}">
      <dsp:nvSpPr>
        <dsp:cNvPr id="0" name=""/>
        <dsp:cNvSpPr/>
      </dsp:nvSpPr>
      <dsp:spPr>
        <a:xfrm>
          <a:off x="2294492" y="2760424"/>
          <a:ext cx="1627515" cy="387274"/>
        </a:xfrm>
        <a:custGeom>
          <a:avLst/>
          <a:gdLst/>
          <a:ahLst/>
          <a:cxnLst/>
          <a:rect l="0" t="0" r="0" b="0"/>
          <a:pathLst>
            <a:path>
              <a:moveTo>
                <a:pt x="1627515" y="0"/>
              </a:moveTo>
              <a:lnTo>
                <a:pt x="1627515" y="263916"/>
              </a:lnTo>
              <a:lnTo>
                <a:pt x="0" y="263916"/>
              </a:lnTo>
              <a:lnTo>
                <a:pt x="0" y="3872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349C17-8068-4F48-9EA0-87202D5087CF}">
      <dsp:nvSpPr>
        <dsp:cNvPr id="0" name=""/>
        <dsp:cNvSpPr/>
      </dsp:nvSpPr>
      <dsp:spPr>
        <a:xfrm>
          <a:off x="666976" y="2760424"/>
          <a:ext cx="3255031" cy="387274"/>
        </a:xfrm>
        <a:custGeom>
          <a:avLst/>
          <a:gdLst/>
          <a:ahLst/>
          <a:cxnLst/>
          <a:rect l="0" t="0" r="0" b="0"/>
          <a:pathLst>
            <a:path>
              <a:moveTo>
                <a:pt x="3255031" y="0"/>
              </a:moveTo>
              <a:lnTo>
                <a:pt x="3255031" y="263916"/>
              </a:lnTo>
              <a:lnTo>
                <a:pt x="0" y="263916"/>
              </a:lnTo>
              <a:lnTo>
                <a:pt x="0" y="3872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65BC3-7E06-4376-AB1C-D071ADE56B2A}">
      <dsp:nvSpPr>
        <dsp:cNvPr id="0" name=""/>
        <dsp:cNvSpPr/>
      </dsp:nvSpPr>
      <dsp:spPr>
        <a:xfrm>
          <a:off x="3922008" y="1527581"/>
          <a:ext cx="2441273" cy="387274"/>
        </a:xfrm>
        <a:custGeom>
          <a:avLst/>
          <a:gdLst/>
          <a:ahLst/>
          <a:cxnLst/>
          <a:rect l="0" t="0" r="0" b="0"/>
          <a:pathLst>
            <a:path>
              <a:moveTo>
                <a:pt x="2441273" y="0"/>
              </a:moveTo>
              <a:lnTo>
                <a:pt x="2441273" y="263916"/>
              </a:lnTo>
              <a:lnTo>
                <a:pt x="0" y="263916"/>
              </a:lnTo>
              <a:lnTo>
                <a:pt x="0" y="387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8320D-329F-4233-BD36-6C4B5C307862}">
      <dsp:nvSpPr>
        <dsp:cNvPr id="0" name=""/>
        <dsp:cNvSpPr/>
      </dsp:nvSpPr>
      <dsp:spPr>
        <a:xfrm>
          <a:off x="5697479" y="682012"/>
          <a:ext cx="1331603" cy="845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3DF85-8C2C-49FC-B231-BAF822B5D36A}">
      <dsp:nvSpPr>
        <dsp:cNvPr id="0" name=""/>
        <dsp:cNvSpPr/>
      </dsp:nvSpPr>
      <dsp:spPr>
        <a:xfrm>
          <a:off x="5845435" y="822571"/>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PLAN DE SEGURIDAD INTEGRAL PARA LA MARISCA</a:t>
          </a:r>
        </a:p>
      </dsp:txBody>
      <dsp:txXfrm>
        <a:off x="5870201" y="847337"/>
        <a:ext cx="1282071" cy="796036"/>
      </dsp:txXfrm>
    </dsp:sp>
    <dsp:sp modelId="{C55E35A9-CEF1-4C7B-A9A3-7F2381849693}">
      <dsp:nvSpPr>
        <dsp:cNvPr id="0" name=""/>
        <dsp:cNvSpPr/>
      </dsp:nvSpPr>
      <dsp:spPr>
        <a:xfrm>
          <a:off x="3256206" y="1914856"/>
          <a:ext cx="1331603" cy="845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BF99B-1874-470A-A65A-02BE3D4AABFA}">
      <dsp:nvSpPr>
        <dsp:cNvPr id="0" name=""/>
        <dsp:cNvSpPr/>
      </dsp:nvSpPr>
      <dsp:spPr>
        <a:xfrm>
          <a:off x="3404162" y="2055414"/>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INSTITUCIONES</a:t>
          </a:r>
        </a:p>
      </dsp:txBody>
      <dsp:txXfrm>
        <a:off x="3428928" y="2080180"/>
        <a:ext cx="1282071" cy="796036"/>
      </dsp:txXfrm>
    </dsp:sp>
    <dsp:sp modelId="{0952FFE6-9B2A-491C-BD7D-5CB6BB350A97}">
      <dsp:nvSpPr>
        <dsp:cNvPr id="0" name=""/>
        <dsp:cNvSpPr/>
      </dsp:nvSpPr>
      <dsp:spPr>
        <a:xfrm>
          <a:off x="1174" y="3147699"/>
          <a:ext cx="1331603" cy="8455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0B862-6470-429E-9EB7-CBD72FB1B683}">
      <dsp:nvSpPr>
        <dsp:cNvPr id="0" name=""/>
        <dsp:cNvSpPr/>
      </dsp:nvSpPr>
      <dsp:spPr>
        <a:xfrm>
          <a:off x="149130" y="3288257"/>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ECU 911</a:t>
          </a:r>
        </a:p>
      </dsp:txBody>
      <dsp:txXfrm>
        <a:off x="173896" y="3313023"/>
        <a:ext cx="1282071" cy="796036"/>
      </dsp:txXfrm>
    </dsp:sp>
    <dsp:sp modelId="{4FAF00FA-66DE-471D-B7F5-1F8C3EDB67DB}">
      <dsp:nvSpPr>
        <dsp:cNvPr id="0" name=""/>
        <dsp:cNvSpPr/>
      </dsp:nvSpPr>
      <dsp:spPr>
        <a:xfrm>
          <a:off x="1628690" y="3147699"/>
          <a:ext cx="1331603" cy="8455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251E9-6CE5-4611-A00E-E1FF92794E45}">
      <dsp:nvSpPr>
        <dsp:cNvPr id="0" name=""/>
        <dsp:cNvSpPr/>
      </dsp:nvSpPr>
      <dsp:spPr>
        <a:xfrm>
          <a:off x="1776646" y="3288257"/>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POLICÍA NACIONAL</a:t>
          </a:r>
        </a:p>
      </dsp:txBody>
      <dsp:txXfrm>
        <a:off x="1801412" y="3313023"/>
        <a:ext cx="1282071" cy="796036"/>
      </dsp:txXfrm>
    </dsp:sp>
    <dsp:sp modelId="{0BF9EA11-ECCB-45EC-B512-42D942024B30}">
      <dsp:nvSpPr>
        <dsp:cNvPr id="0" name=""/>
        <dsp:cNvSpPr/>
      </dsp:nvSpPr>
      <dsp:spPr>
        <a:xfrm>
          <a:off x="3256206" y="3147699"/>
          <a:ext cx="1331603" cy="8455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464D7-205F-48F3-BD39-1ACDD8356EBE}">
      <dsp:nvSpPr>
        <dsp:cNvPr id="0" name=""/>
        <dsp:cNvSpPr/>
      </dsp:nvSpPr>
      <dsp:spPr>
        <a:xfrm>
          <a:off x="3404162" y="3288257"/>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BOMBEROS</a:t>
          </a:r>
        </a:p>
      </dsp:txBody>
      <dsp:txXfrm>
        <a:off x="3428928" y="3313023"/>
        <a:ext cx="1282071" cy="796036"/>
      </dsp:txXfrm>
    </dsp:sp>
    <dsp:sp modelId="{74307FE0-1250-42B9-90A3-DB0C6A61C0C8}">
      <dsp:nvSpPr>
        <dsp:cNvPr id="0" name=""/>
        <dsp:cNvSpPr/>
      </dsp:nvSpPr>
      <dsp:spPr>
        <a:xfrm>
          <a:off x="4883721" y="3147699"/>
          <a:ext cx="1331603" cy="8455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F87C5-D1EA-4ED2-9EC5-A0238F3ACA8F}">
      <dsp:nvSpPr>
        <dsp:cNvPr id="0" name=""/>
        <dsp:cNvSpPr/>
      </dsp:nvSpPr>
      <dsp:spPr>
        <a:xfrm>
          <a:off x="5031677" y="3288257"/>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POLICÍA METROPOLITANA</a:t>
          </a:r>
        </a:p>
      </dsp:txBody>
      <dsp:txXfrm>
        <a:off x="5056443" y="3313023"/>
        <a:ext cx="1282071" cy="796036"/>
      </dsp:txXfrm>
    </dsp:sp>
    <dsp:sp modelId="{B32A6669-1957-4014-A555-B40A4E33D0FF}">
      <dsp:nvSpPr>
        <dsp:cNvPr id="0" name=""/>
        <dsp:cNvSpPr/>
      </dsp:nvSpPr>
      <dsp:spPr>
        <a:xfrm>
          <a:off x="6511237" y="3147699"/>
          <a:ext cx="1331603" cy="8455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B3EB8-DED4-4F5F-90A5-1AE2BA772DBD}">
      <dsp:nvSpPr>
        <dsp:cNvPr id="0" name=""/>
        <dsp:cNvSpPr/>
      </dsp:nvSpPr>
      <dsp:spPr>
        <a:xfrm>
          <a:off x="6659193" y="3288257"/>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INTENDENCIA DE POLICÍA</a:t>
          </a:r>
        </a:p>
      </dsp:txBody>
      <dsp:txXfrm>
        <a:off x="6683959" y="3313023"/>
        <a:ext cx="1282071" cy="796036"/>
      </dsp:txXfrm>
    </dsp:sp>
    <dsp:sp modelId="{8B2ECE2B-6383-4A1A-97FF-90C34E9D31F6}">
      <dsp:nvSpPr>
        <dsp:cNvPr id="0" name=""/>
        <dsp:cNvSpPr/>
      </dsp:nvSpPr>
      <dsp:spPr>
        <a:xfrm>
          <a:off x="8138753" y="1914856"/>
          <a:ext cx="1331603" cy="845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4D4EF-25F4-41B6-A4A7-72DEF44EB014}">
      <dsp:nvSpPr>
        <dsp:cNvPr id="0" name=""/>
        <dsp:cNvSpPr/>
      </dsp:nvSpPr>
      <dsp:spPr>
        <a:xfrm>
          <a:off x="8286709" y="2055414"/>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PARTICIPACIÓN CIUDADANA</a:t>
          </a:r>
        </a:p>
      </dsp:txBody>
      <dsp:txXfrm>
        <a:off x="8311475" y="2080180"/>
        <a:ext cx="1282071" cy="796036"/>
      </dsp:txXfrm>
    </dsp:sp>
    <dsp:sp modelId="{4FDB8756-339C-4AC8-B2F1-BDEEA640C1C7}">
      <dsp:nvSpPr>
        <dsp:cNvPr id="0" name=""/>
        <dsp:cNvSpPr/>
      </dsp:nvSpPr>
      <dsp:spPr>
        <a:xfrm>
          <a:off x="8138753" y="3147699"/>
          <a:ext cx="1331603" cy="8455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FE8CD-360F-41DE-BB64-48369DB97BA4}">
      <dsp:nvSpPr>
        <dsp:cNvPr id="0" name=""/>
        <dsp:cNvSpPr/>
      </dsp:nvSpPr>
      <dsp:spPr>
        <a:xfrm>
          <a:off x="8286709" y="3288257"/>
          <a:ext cx="1331603" cy="84556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t>COMITES DE SEGURIDAD CIUDADANA</a:t>
          </a:r>
        </a:p>
      </dsp:txBody>
      <dsp:txXfrm>
        <a:off x="8311475" y="3313023"/>
        <a:ext cx="1282071" cy="79603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551FC-A0B6-4010-AC08-DFFA6C6D0445}" type="datetimeFigureOut">
              <a:rPr lang="es-EC" smtClean="0"/>
              <a:t>25/03/2015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B60A6-72C7-431F-905F-1CC9ABBE97A5}" type="slidenum">
              <a:rPr lang="es-EC" smtClean="0"/>
              <a:t>‹Nº›</a:t>
            </a:fld>
            <a:endParaRPr lang="es-EC"/>
          </a:p>
        </p:txBody>
      </p:sp>
    </p:spTree>
    <p:extLst>
      <p:ext uri="{BB962C8B-B14F-4D97-AF65-F5344CB8AC3E}">
        <p14:creationId xmlns:p14="http://schemas.microsoft.com/office/powerpoint/2010/main" val="254556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66B60A6-72C7-431F-905F-1CC9ABBE97A5}" type="slidenum">
              <a:rPr lang="es-EC" smtClean="0"/>
              <a:t>1</a:t>
            </a:fld>
            <a:endParaRPr lang="es-EC"/>
          </a:p>
        </p:txBody>
      </p:sp>
    </p:spTree>
    <p:extLst>
      <p:ext uri="{BB962C8B-B14F-4D97-AF65-F5344CB8AC3E}">
        <p14:creationId xmlns:p14="http://schemas.microsoft.com/office/powerpoint/2010/main" val="5073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1068FA-4423-4BF6-9CA1-4732FA4744B7}" type="datetime1">
              <a:rPr lang="es-EC" smtClean="0"/>
              <a:t>25/03/2015</a:t>
            </a:fld>
            <a:endParaRPr lang="es-EC"/>
          </a:p>
        </p:txBody>
      </p:sp>
      <p:sp>
        <p:nvSpPr>
          <p:cNvPr id="5" name="Footer Placeholder 4"/>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6" name="Slide Number Placeholder 5"/>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B4EAA7C-4E53-4E98-885D-243B2C9D8F3B}" type="datetime1">
              <a:rPr lang="es-EC" smtClean="0"/>
              <a:t>25/03/2015</a:t>
            </a:fld>
            <a:endParaRPr lang="es-EC"/>
          </a:p>
        </p:txBody>
      </p:sp>
      <p:sp>
        <p:nvSpPr>
          <p:cNvPr id="5" name="Footer Placeholder 4"/>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6" name="Slide Number Placeholder 5"/>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E5ECA3E-E5C8-4648-A43D-3DD04B06EEA3}" type="datetime1">
              <a:rPr lang="es-EC" smtClean="0"/>
              <a:t>25/03/2015</a:t>
            </a:fld>
            <a:endParaRPr lang="es-EC"/>
          </a:p>
        </p:txBody>
      </p:sp>
      <p:sp>
        <p:nvSpPr>
          <p:cNvPr id="5" name="Footer Placeholder 4"/>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6" name="Slide Number Placeholder 5"/>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8D3E36-7BE8-4A22-BBC8-51C612860FA6}" type="datetime1">
              <a:rPr lang="es-EC" smtClean="0"/>
              <a:t>25/03/2015</a:t>
            </a:fld>
            <a:endParaRPr lang="es-EC"/>
          </a:p>
        </p:txBody>
      </p:sp>
      <p:sp>
        <p:nvSpPr>
          <p:cNvPr id="5" name="Footer Placeholder 4"/>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6" name="Slide Number Placeholder 5"/>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02BA15AF-80B4-42EB-8A38-AEEEBC5290DE}" type="datetime1">
              <a:rPr lang="es-EC" smtClean="0"/>
              <a:t>25/03/2015</a:t>
            </a:fld>
            <a:endParaRPr lang="es-EC"/>
          </a:p>
        </p:txBody>
      </p:sp>
      <p:sp>
        <p:nvSpPr>
          <p:cNvPr id="5" name="Footer Placeholder 4"/>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6" name="Slide Number Placeholder 5"/>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E2EAA20-6312-4AD5-87BD-A625FA9A3D62}" type="datetime1">
              <a:rPr lang="es-EC" smtClean="0"/>
              <a:t>25/03/2015</a:t>
            </a:fld>
            <a:endParaRPr lang="es-EC"/>
          </a:p>
        </p:txBody>
      </p:sp>
      <p:sp>
        <p:nvSpPr>
          <p:cNvPr id="6" name="Footer Placeholder 5"/>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7" name="Slide Number Placeholder 6"/>
          <p:cNvSpPr>
            <a:spLocks noGrp="1"/>
          </p:cNvSpPr>
          <p:nvPr>
            <p:ph type="sldNum" sz="quarter" idx="12"/>
          </p:nvPr>
        </p:nvSpPr>
        <p:spPr/>
        <p:txBody>
          <a:bodyPr/>
          <a:lstStyle/>
          <a:p>
            <a:fld id="{4C02B2C1-4196-4B3F-84AB-178D28343F5A}"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7D703E5-143B-4C1E-ADCE-69AD56EE7333}" type="datetime1">
              <a:rPr lang="es-EC" smtClean="0"/>
              <a:t>25/03/2015</a:t>
            </a:fld>
            <a:endParaRPr lang="es-EC"/>
          </a:p>
        </p:txBody>
      </p:sp>
      <p:sp>
        <p:nvSpPr>
          <p:cNvPr id="8" name="Footer Placeholder 7"/>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9" name="Slide Number Placeholder 8"/>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7296DCF-5584-458D-8D06-8C3B5C694385}" type="datetime1">
              <a:rPr lang="es-EC" smtClean="0"/>
              <a:t>25/03/2015</a:t>
            </a:fld>
            <a:endParaRPr lang="es-EC"/>
          </a:p>
        </p:txBody>
      </p:sp>
      <p:sp>
        <p:nvSpPr>
          <p:cNvPr id="4" name="Footer Placeholder 3"/>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5" name="Slide Number Placeholder 4"/>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46F9C-EF94-40A3-809F-1EAB267E3F8C}" type="datetime1">
              <a:rPr lang="es-EC" smtClean="0"/>
              <a:t>25/03/2015</a:t>
            </a:fld>
            <a:endParaRPr lang="es-EC"/>
          </a:p>
        </p:txBody>
      </p:sp>
      <p:sp>
        <p:nvSpPr>
          <p:cNvPr id="3" name="Footer Placeholder 2"/>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4" name="Slide Number Placeholder 3"/>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6332737" y="2618912"/>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618CE6A0-0519-41B8-A378-F269F4340CBB}" type="datetime1">
              <a:rPr lang="es-EC" smtClean="0"/>
              <a:t>25/03/2015</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r>
              <a:rPr lang="es-EC" smtClean="0"/>
              <a:t>Plan de Seguridad Integral para el sector de La Mariscal en el Distrito Metropolitano de Quito</a:t>
            </a:r>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C02B2C1-4196-4B3F-84AB-178D28343F5A}"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86F236-E51E-48FC-A293-CD65F7BFD923}" type="datetime1">
              <a:rPr lang="es-EC" smtClean="0"/>
              <a:t>25/03/2015</a:t>
            </a:fld>
            <a:endParaRPr lang="es-EC"/>
          </a:p>
        </p:txBody>
      </p:sp>
      <p:sp>
        <p:nvSpPr>
          <p:cNvPr id="6" name="Footer Placeholder 5"/>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7" name="Slide Number Placeholder 6"/>
          <p:cNvSpPr>
            <a:spLocks noGrp="1"/>
          </p:cNvSpPr>
          <p:nvPr>
            <p:ph type="sldNum" sz="quarter" idx="12"/>
          </p:nvPr>
        </p:nvSpPr>
        <p:spPr/>
        <p:txBody>
          <a:bodyPr/>
          <a:lstStyle/>
          <a:p>
            <a:fld id="{4C02B2C1-4196-4B3F-84AB-178D28343F5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A7296DCF-5584-458D-8D06-8C3B5C694385}" type="datetime1">
              <a:rPr lang="es-EC" smtClean="0"/>
              <a:t>25/03/2015</a:t>
            </a:fld>
            <a:endParaRPr lang="es-EC"/>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s-EC" smtClean="0"/>
              <a:t>Plan de Seguridad Integral para el sector de La Mariscal en el Distrito Metropolitano de Quito</a:t>
            </a:r>
            <a:endParaRPr lang="es-EC"/>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C02B2C1-4196-4B3F-84AB-178D28343F5A}"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file:///C:\Users\jose\Documents\PROYECTO%20DE%20GRADO%202015\TESIS%20PARA%20DEFENSA\TESIS%20PARA%20EMPASTAR\GESTI&#211;N%20DE%20CAPACITACI&#211;N.docx" TargetMode="External"/><Relationship Id="rId7" Type="http://schemas.openxmlformats.org/officeDocument/2006/relationships/oleObject" Target="file:///C:\Users\jose\Documents\PROYECTO%20DE%20GRADO%202015\TESIS%20PARA%20DEFENSA\TESIS%20PARA%20EMPASTAR\GESTI&#211;N%20EN%20DESASTRES%20NATURALES.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image" Target="../media/image38.wmf"/><Relationship Id="rId5" Type="http://schemas.openxmlformats.org/officeDocument/2006/relationships/oleObject" Target="file:///C:\Users\jose\Documents\PROYECTO%20DE%20GRADO%202015\TESIS%20PARA%20DEFENSA\TESIS%20PARA%20EMPASTAR\GESTION%20DE%20REACCI&#211;N%20EN%20COORDINACI&#211;N.docx" TargetMode="External"/><Relationship Id="rId10" Type="http://schemas.openxmlformats.org/officeDocument/2006/relationships/oleObject" Target="file:///C:\Users\jose\Documents\PROYECTO%20DE%20GRADO%202015\TESIS%20PARA%20DEFENSA\TESIS%20PARA%20EMPASTAR\GESTION%20DE%20REACCION.docx" TargetMode="External"/><Relationship Id="rId4" Type="http://schemas.openxmlformats.org/officeDocument/2006/relationships/image" Target="../media/image35.wmf"/><Relationship Id="rId9"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jpeg"/><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descr="http://software-el.espe.edu.ec/wp-content/uploads/2013/08/logo_ffaa_p.jpg"/>
          <p:cNvPicPr/>
          <p:nvPr/>
        </p:nvPicPr>
        <p:blipFill>
          <a:blip r:embed="rId3">
            <a:extLst>
              <a:ext uri="{28A0092B-C50C-407E-A947-70E740481C1C}">
                <a14:useLocalDpi xmlns:a14="http://schemas.microsoft.com/office/drawing/2010/main" val="0"/>
              </a:ext>
            </a:extLst>
          </a:blip>
          <a:srcRect/>
          <a:stretch>
            <a:fillRect/>
          </a:stretch>
        </p:blipFill>
        <p:spPr bwMode="auto">
          <a:xfrm>
            <a:off x="3401568" y="90678"/>
            <a:ext cx="4913376" cy="994410"/>
          </a:xfrm>
          <a:prstGeom prst="rect">
            <a:avLst/>
          </a:prstGeom>
          <a:noFill/>
          <a:ln>
            <a:noFill/>
          </a:ln>
        </p:spPr>
      </p:pic>
      <p:sp>
        <p:nvSpPr>
          <p:cNvPr id="2" name="1 Elipse"/>
          <p:cNvSpPr/>
          <p:nvPr/>
        </p:nvSpPr>
        <p:spPr>
          <a:xfrm>
            <a:off x="1816608" y="1377696"/>
            <a:ext cx="9424416" cy="2462784"/>
          </a:xfrm>
          <a:prstGeom prst="ellipse">
            <a:avLst/>
          </a:prstGeom>
          <a:solidFill>
            <a:srgbClr val="CC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TEMA</a:t>
            </a:r>
          </a:p>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 </a:t>
            </a: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SEGURIDAD INTEGRAL PARA EL SECTOR DE LA MARISCAL DEL DISTRITO METROPOLITANO DE QUITO </a:t>
            </a: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fin de minimizar los riesgos existentes. PROPUESTA</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 name="9 Imagen" descr="http://elgeek.com/wp-content/uploads/sites/7/2008/09/20070217191258-ojo-300x197.jpg"/>
          <p:cNvPicPr/>
          <p:nvPr/>
        </p:nvPicPr>
        <p:blipFill>
          <a:blip r:embed="rId4">
            <a:extLst>
              <a:ext uri="{28A0092B-C50C-407E-A947-70E740481C1C}">
                <a14:useLocalDpi xmlns:a14="http://schemas.microsoft.com/office/drawing/2010/main" val="0"/>
              </a:ext>
            </a:extLst>
          </a:blip>
          <a:srcRect/>
          <a:stretch>
            <a:fillRect/>
          </a:stretch>
        </p:blipFill>
        <p:spPr bwMode="auto">
          <a:xfrm>
            <a:off x="9331748" y="4840224"/>
            <a:ext cx="2861945" cy="1876425"/>
          </a:xfrm>
          <a:prstGeom prst="ellipse">
            <a:avLst/>
          </a:prstGeom>
          <a:ln>
            <a:noFill/>
          </a:ln>
          <a:effectLst>
            <a:softEdge rad="112500"/>
          </a:effectLst>
        </p:spPr>
      </p:pic>
      <p:sp>
        <p:nvSpPr>
          <p:cNvPr id="5" name="4 Rectángulo redondeado"/>
          <p:cNvSpPr/>
          <p:nvPr/>
        </p:nvSpPr>
        <p:spPr>
          <a:xfrm>
            <a:off x="3692947" y="4181856"/>
            <a:ext cx="5638800" cy="13167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0070C0"/>
                </a:solidFill>
              </a:rPr>
              <a:t>LUIS MARCO SUQUILLO </a:t>
            </a:r>
            <a:r>
              <a:rPr lang="es-ES_tradnl" sz="2400" b="1" dirty="0" smtClean="0">
                <a:solidFill>
                  <a:srgbClr val="0070C0"/>
                </a:solidFill>
              </a:rPr>
              <a:t>GUALOTUÑA</a:t>
            </a:r>
          </a:p>
          <a:p>
            <a:pPr algn="ctr"/>
            <a:endParaRPr lang="es-ES_tradnl" sz="2400" b="1" dirty="0" smtClean="0">
              <a:solidFill>
                <a:srgbClr val="0070C0"/>
              </a:solidFill>
            </a:endParaRPr>
          </a:p>
          <a:p>
            <a:pPr algn="ctr"/>
            <a:r>
              <a:rPr lang="es-EC" sz="2400" b="1" dirty="0" err="1">
                <a:solidFill>
                  <a:srgbClr val="0070C0"/>
                </a:solidFill>
                <a:latin typeface="Arial" panose="020B0604020202020204" pitchFamily="34" charset="0"/>
                <a:cs typeface="Arial" panose="020B0604020202020204" pitchFamily="34" charset="0"/>
              </a:rPr>
              <a:t>Sangolquí</a:t>
            </a:r>
            <a:r>
              <a:rPr lang="es-EC" sz="2400" b="1">
                <a:solidFill>
                  <a:srgbClr val="0070C0"/>
                </a:solidFill>
                <a:latin typeface="Arial" panose="020B0604020202020204" pitchFamily="34" charset="0"/>
                <a:cs typeface="Arial" panose="020B0604020202020204" pitchFamily="34" charset="0"/>
              </a:rPr>
              <a:t>, </a:t>
            </a:r>
            <a:r>
              <a:rPr lang="es-EC" sz="2400" b="1" smtClean="0">
                <a:solidFill>
                  <a:srgbClr val="0070C0"/>
                </a:solidFill>
                <a:latin typeface="Arial" panose="020B0604020202020204" pitchFamily="34" charset="0"/>
                <a:cs typeface="Arial" panose="020B0604020202020204" pitchFamily="34" charset="0"/>
              </a:rPr>
              <a:t>2015</a:t>
            </a:r>
            <a:endParaRPr lang="es-EC" sz="2400" b="1" dirty="0">
              <a:solidFill>
                <a:srgbClr val="0070C0"/>
              </a:solidFill>
              <a:latin typeface="Arial" panose="020B0604020202020204" pitchFamily="34" charset="0"/>
              <a:cs typeface="Arial" panose="020B0604020202020204" pitchFamily="34" charset="0"/>
            </a:endParaRPr>
          </a:p>
          <a:p>
            <a:endParaRPr lang="es-ES_tradnl" b="1" dirty="0"/>
          </a:p>
        </p:txBody>
      </p:sp>
      <p:pic>
        <p:nvPicPr>
          <p:cNvPr id="6" name="Picture 14"/>
          <p:cNvPicPr>
            <a:picLocks noChangeAspect="1" noChangeArrowheads="1"/>
          </p:cNvPicPr>
          <p:nvPr/>
        </p:nvPicPr>
        <p:blipFill>
          <a:blip r:embed="rId5"/>
          <a:srcRect/>
          <a:stretch>
            <a:fillRect/>
          </a:stretch>
        </p:blipFill>
        <p:spPr bwMode="auto">
          <a:xfrm>
            <a:off x="8329393" y="90679"/>
            <a:ext cx="1002355" cy="994410"/>
          </a:xfrm>
          <a:prstGeom prst="rect">
            <a:avLst/>
          </a:prstGeom>
          <a:noFill/>
          <a:ln w="9525">
            <a:noFill/>
            <a:miter lim="800000"/>
            <a:headEnd/>
            <a:tailEnd/>
          </a:ln>
          <a:effectLst/>
        </p:spPr>
      </p:pic>
      <p:pic>
        <p:nvPicPr>
          <p:cNvPr id="12" name="11 Imagen" descr="http://www.noticiasnet.mx/portal/sites/default/files/fotos/2015/03/09/03_copi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 y="4840225"/>
            <a:ext cx="3072384" cy="1876424"/>
          </a:xfrm>
          <a:prstGeom prst="ellipse">
            <a:avLst/>
          </a:prstGeom>
          <a:ln>
            <a:noFill/>
          </a:ln>
          <a:effectLst>
            <a:softEdge rad="112500"/>
          </a:effectLst>
        </p:spPr>
      </p:pic>
    </p:spTree>
    <p:extLst>
      <p:ext uri="{BB962C8B-B14F-4D97-AF65-F5344CB8AC3E}">
        <p14:creationId xmlns:p14="http://schemas.microsoft.com/office/powerpoint/2010/main" val="365903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5792" y="365760"/>
            <a:ext cx="3011424" cy="585216"/>
          </a:xfrm>
        </p:spPr>
        <p:txBody>
          <a:bodyPr/>
          <a:lstStyle/>
          <a:p>
            <a:r>
              <a:rPr lang="es-EC" dirty="0" smtClean="0"/>
              <a:t>             PROPUESTA</a:t>
            </a:r>
            <a:endParaRPr lang="es-EC" dirty="0"/>
          </a:p>
        </p:txBody>
      </p:sp>
      <p:sp>
        <p:nvSpPr>
          <p:cNvPr id="5" name="1 Título"/>
          <p:cNvSpPr txBox="1">
            <a:spLocks/>
          </p:cNvSpPr>
          <p:nvPr/>
        </p:nvSpPr>
        <p:spPr>
          <a:xfrm>
            <a:off x="2219326" y="2206752"/>
            <a:ext cx="8911687" cy="18379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PLAN DE SEGURIDAD INTEGRAL PARA EL SECTOR DE LA MARISCAL DEL DISTRITO METROPOLITANO DE QUITO</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140970"/>
            <a:ext cx="2219325" cy="571500"/>
          </a:xfrm>
          <a:prstGeom prst="rect">
            <a:avLst/>
          </a:prstGeom>
          <a:noFill/>
          <a:ln>
            <a:noFill/>
          </a:ln>
        </p:spPr>
      </p:pic>
    </p:spTree>
    <p:extLst>
      <p:ext uri="{BB962C8B-B14F-4D97-AF65-F5344CB8AC3E}">
        <p14:creationId xmlns:p14="http://schemas.microsoft.com/office/powerpoint/2010/main" val="2439363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092" y="800100"/>
            <a:ext cx="8915400" cy="3777622"/>
          </a:xfrm>
        </p:spPr>
        <p:txBody>
          <a:bodyPr/>
          <a:lstStyle/>
          <a:p>
            <a:r>
              <a:rPr lang="es-EC" b="1" dirty="0" smtClean="0"/>
              <a:t>                                                              LA PARROQUIA LA MARISCAL</a:t>
            </a:r>
            <a:endParaRPr lang="es-EC" b="1" dirty="0"/>
          </a:p>
        </p:txBody>
      </p:sp>
      <p:sp>
        <p:nvSpPr>
          <p:cNvPr id="2" name="Marcador de pie de página 1"/>
          <p:cNvSpPr>
            <a:spLocks noGrp="1"/>
          </p:cNvSpPr>
          <p:nvPr>
            <p:ph type="ftr" sz="quarter" idx="11"/>
          </p:nvPr>
        </p:nvSpPr>
        <p:spPr>
          <a:xfrm>
            <a:off x="4502627" y="6226647"/>
            <a:ext cx="7619999" cy="365125"/>
          </a:xfrm>
        </p:spPr>
        <p:txBody>
          <a:bodyPr/>
          <a:lstStyle/>
          <a:p>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sp>
        <p:nvSpPr>
          <p:cNvPr id="5" name="Rectángulo 4"/>
          <p:cNvSpPr/>
          <p:nvPr/>
        </p:nvSpPr>
        <p:spPr>
          <a:xfrm>
            <a:off x="425133" y="1949451"/>
            <a:ext cx="8154988" cy="369332"/>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rPr>
              <a:t>La Mariscal Sucre es una de las 32 parroquias urbanas de la ciudad de </a:t>
            </a:r>
            <a:r>
              <a:rPr lang="es-EC" dirty="0" smtClean="0">
                <a:latin typeface="Arial" panose="020B0604020202020204" pitchFamily="34" charset="0"/>
                <a:ea typeface="Calibri" panose="020F0502020204030204" pitchFamily="34" charset="0"/>
              </a:rPr>
              <a:t>Quito </a:t>
            </a:r>
            <a:endParaRPr lang="es-EC" dirty="0"/>
          </a:p>
        </p:txBody>
      </p:sp>
      <p:sp>
        <p:nvSpPr>
          <p:cNvPr id="6" name="Rectángulo 5"/>
          <p:cNvSpPr/>
          <p:nvPr/>
        </p:nvSpPr>
        <p:spPr>
          <a:xfrm>
            <a:off x="63977" y="2847297"/>
            <a:ext cx="8999220" cy="2805896"/>
          </a:xfrm>
          <a:prstGeom prst="rect">
            <a:avLst/>
          </a:prstGeom>
        </p:spPr>
        <p:txBody>
          <a:bodyPr wrap="square">
            <a:spAutoFit/>
          </a:bodyPr>
          <a:lstStyle/>
          <a:p>
            <a:pPr marL="359410" indent="635" algn="just">
              <a:lnSpc>
                <a:spcPct val="150000"/>
              </a:lnSpc>
              <a:spcAft>
                <a:spcPts val="0"/>
              </a:spcAft>
            </a:pPr>
            <a:r>
              <a:rPr lang="es-ES" sz="1600" dirty="0" smtClean="0">
                <a:latin typeface="Arial" panose="020B0604020202020204" pitchFamily="34" charset="0"/>
                <a:ea typeface="Times New Roman" panose="02020603050405020304" pitchFamily="18" charset="0"/>
                <a:cs typeface="Arial" panose="020B0604020202020204" pitchFamily="34" charset="0"/>
              </a:rPr>
              <a:t>Políticamente </a:t>
            </a:r>
            <a:r>
              <a:rPr lang="es-ES" sz="1600" dirty="0">
                <a:latin typeface="Arial" panose="020B0604020202020204" pitchFamily="34" charset="0"/>
                <a:ea typeface="Times New Roman" panose="02020603050405020304" pitchFamily="18" charset="0"/>
                <a:cs typeface="Arial" panose="020B0604020202020204" pitchFamily="34" charset="0"/>
              </a:rPr>
              <a:t>la parroquia se divide en cuatro barrios, 3 de ellos en sentido latitudinal y uno en sentido longitudinal:</a:t>
            </a:r>
            <a:endParaRPr lang="es-EC" sz="1600" dirty="0">
              <a:latin typeface="Arial" panose="020B0604020202020204" pitchFamily="34" charset="0"/>
              <a:ea typeface="Times New Roman" panose="02020603050405020304" pitchFamily="18" charset="0"/>
              <a:cs typeface="Arial" panose="020B0604020202020204" pitchFamily="34" charset="0"/>
            </a:endParaRPr>
          </a:p>
          <a:p>
            <a:pPr marL="359410" indent="450215" algn="just">
              <a:lnSpc>
                <a:spcPct val="150000"/>
              </a:lnSpc>
              <a:spcAft>
                <a:spcPts val="0"/>
              </a:spcAft>
            </a:pPr>
            <a:r>
              <a:rPr lang="es-ES" sz="1600" dirty="0">
                <a:latin typeface="Arial" panose="020B0604020202020204" pitchFamily="34" charset="0"/>
                <a:ea typeface="Times New Roman" panose="02020603050405020304" pitchFamily="18" charset="0"/>
                <a:cs typeface="Arial" panose="020B0604020202020204" pitchFamily="34" charset="0"/>
              </a:rPr>
              <a:t> </a:t>
            </a:r>
            <a:endParaRPr lang="es-EC" sz="1600" dirty="0">
              <a:latin typeface="Arial" panose="020B0604020202020204" pitchFamily="34" charset="0"/>
              <a:ea typeface="Times New Roman" panose="02020603050405020304" pitchFamily="18" charset="0"/>
              <a:cs typeface="Arial" panose="020B0604020202020204" pitchFamily="34" charset="0"/>
            </a:endParaRPr>
          </a:p>
          <a:p>
            <a:pPr marL="541338" lvl="0" indent="-92075" algn="just">
              <a:lnSpc>
                <a:spcPct val="150000"/>
              </a:lnSpc>
              <a:spcAft>
                <a:spcPts val="0"/>
              </a:spcAft>
              <a:buFont typeface="Wingdings" panose="05000000000000000000" pitchFamily="2" charset="2"/>
              <a:buChar char=""/>
            </a:pPr>
            <a:r>
              <a:rPr lang="es-ES" sz="1600" b="1" dirty="0">
                <a:latin typeface="Arial" panose="020B0604020202020204" pitchFamily="34" charset="0"/>
                <a:ea typeface="Times New Roman" panose="02020603050405020304" pitchFamily="18" charset="0"/>
                <a:cs typeface="Arial" panose="020B0604020202020204" pitchFamily="34" charset="0"/>
              </a:rPr>
              <a:t>Orellana</a:t>
            </a:r>
            <a:r>
              <a:rPr lang="es-ES" sz="1600" dirty="0">
                <a:latin typeface="Arial" panose="020B0604020202020204" pitchFamily="34" charset="0"/>
                <a:ea typeface="Times New Roman" panose="02020603050405020304" pitchFamily="18" charset="0"/>
                <a:cs typeface="Arial" panose="020B0604020202020204" pitchFamily="34" charset="0"/>
              </a:rPr>
              <a:t>, ubicado entre las avenidas Orellana y Cristóbal Colón. </a:t>
            </a:r>
            <a:endParaRPr lang="es-EC" sz="1600" dirty="0">
              <a:latin typeface="Arial" panose="020B0604020202020204" pitchFamily="34" charset="0"/>
              <a:ea typeface="Times New Roman" panose="02020603050405020304" pitchFamily="18" charset="0"/>
              <a:cs typeface="Arial" panose="020B0604020202020204" pitchFamily="34" charset="0"/>
            </a:endParaRPr>
          </a:p>
          <a:p>
            <a:pPr marL="541338" lvl="0" indent="-92075" algn="just">
              <a:lnSpc>
                <a:spcPct val="150000"/>
              </a:lnSpc>
              <a:spcAft>
                <a:spcPts val="0"/>
              </a:spcAft>
              <a:buFont typeface="Wingdings" panose="05000000000000000000" pitchFamily="2" charset="2"/>
              <a:buChar char=""/>
            </a:pPr>
            <a:r>
              <a:rPr lang="es-ES" sz="1600" b="1" dirty="0">
                <a:latin typeface="Arial" panose="020B0604020202020204" pitchFamily="34" charset="0"/>
                <a:ea typeface="Times New Roman" panose="02020603050405020304" pitchFamily="18" charset="0"/>
                <a:cs typeface="Arial" panose="020B0604020202020204" pitchFamily="34" charset="0"/>
              </a:rPr>
              <a:t>El Quinde</a:t>
            </a:r>
            <a:r>
              <a:rPr lang="es-ES" sz="1600" dirty="0">
                <a:latin typeface="Arial" panose="020B0604020202020204" pitchFamily="34" charset="0"/>
                <a:ea typeface="Times New Roman" panose="02020603050405020304" pitchFamily="18" charset="0"/>
                <a:cs typeface="Arial" panose="020B0604020202020204" pitchFamily="34" charset="0"/>
              </a:rPr>
              <a:t>, ubicado entre la avenida Cristóbal Colón y la calle Ignacio de Veintimilla. </a:t>
            </a:r>
            <a:endParaRPr lang="es-EC" sz="1600" dirty="0">
              <a:latin typeface="Arial" panose="020B0604020202020204" pitchFamily="34" charset="0"/>
              <a:ea typeface="Times New Roman" panose="02020603050405020304" pitchFamily="18" charset="0"/>
              <a:cs typeface="Arial" panose="020B0604020202020204" pitchFamily="34" charset="0"/>
            </a:endParaRPr>
          </a:p>
          <a:p>
            <a:pPr marL="541338" lvl="0" indent="-92075" algn="just">
              <a:lnSpc>
                <a:spcPct val="150000"/>
              </a:lnSpc>
              <a:spcAft>
                <a:spcPts val="1000"/>
              </a:spcAft>
              <a:buFont typeface="Wingdings" panose="05000000000000000000" pitchFamily="2" charset="2"/>
              <a:buChar char=""/>
              <a:tabLst>
                <a:tab pos="1114425" algn="l"/>
              </a:tabLst>
            </a:pPr>
            <a:r>
              <a:rPr lang="es-ES" sz="1600" b="1" dirty="0">
                <a:latin typeface="Arial" panose="020B0604020202020204" pitchFamily="34" charset="0"/>
                <a:ea typeface="Times New Roman" panose="02020603050405020304" pitchFamily="18" charset="0"/>
                <a:cs typeface="Arial" panose="020B0604020202020204" pitchFamily="34" charset="0"/>
              </a:rPr>
              <a:t>Patria</a:t>
            </a:r>
            <a:r>
              <a:rPr lang="es-ES" sz="1600" dirty="0">
                <a:latin typeface="Arial" panose="020B0604020202020204" pitchFamily="34" charset="0"/>
                <a:ea typeface="Times New Roman" panose="02020603050405020304" pitchFamily="18" charset="0"/>
                <a:cs typeface="Arial" panose="020B0604020202020204" pitchFamily="34" charset="0"/>
              </a:rPr>
              <a:t>, ubicado entre la calle Ignacio de Veintimilla y la avenida Patria. </a:t>
            </a:r>
            <a:endParaRPr lang="es-ES" sz="1600" dirty="0" smtClean="0">
              <a:latin typeface="Arial" panose="020B0604020202020204" pitchFamily="34" charset="0"/>
              <a:ea typeface="Times New Roman" panose="02020603050405020304" pitchFamily="18" charset="0"/>
              <a:cs typeface="Arial" panose="020B0604020202020204" pitchFamily="34" charset="0"/>
            </a:endParaRPr>
          </a:p>
          <a:p>
            <a:pPr marL="541338" lvl="0" indent="-92075" algn="just">
              <a:lnSpc>
                <a:spcPct val="150000"/>
              </a:lnSpc>
              <a:spcAft>
                <a:spcPts val="1000"/>
              </a:spcAft>
              <a:buFont typeface="Wingdings" panose="05000000000000000000" pitchFamily="2" charset="2"/>
              <a:buChar char=""/>
              <a:tabLst>
                <a:tab pos="1114425" algn="l"/>
              </a:tabLst>
            </a:pPr>
            <a:r>
              <a:rPr lang="es-ES" sz="1600" b="1" dirty="0" smtClean="0">
                <a:latin typeface="Arial" panose="020B0604020202020204" pitchFamily="34" charset="0"/>
                <a:ea typeface="Times New Roman" panose="02020603050405020304" pitchFamily="18" charset="0"/>
                <a:cs typeface="Arial" panose="020B0604020202020204" pitchFamily="34" charset="0"/>
              </a:rPr>
              <a:t>12 </a:t>
            </a:r>
            <a:r>
              <a:rPr lang="es-ES" sz="1600" b="1" dirty="0">
                <a:latin typeface="Arial" panose="020B0604020202020204" pitchFamily="34" charset="0"/>
                <a:ea typeface="Times New Roman" panose="02020603050405020304" pitchFamily="18" charset="0"/>
                <a:cs typeface="Arial" panose="020B0604020202020204" pitchFamily="34" charset="0"/>
              </a:rPr>
              <a:t>de Octubre</a:t>
            </a:r>
            <a:r>
              <a:rPr lang="es-ES" sz="1600" dirty="0">
                <a:latin typeface="Arial" panose="020B0604020202020204" pitchFamily="34" charset="0"/>
                <a:ea typeface="Times New Roman" panose="02020603050405020304" pitchFamily="18" charset="0"/>
                <a:cs typeface="Arial" panose="020B0604020202020204" pitchFamily="34" charset="0"/>
              </a:rPr>
              <a:t>, ubicado entre las avenidas 6 de Diciembre y 12 de Octubre.</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Imagen 6"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63975" y="78093"/>
            <a:ext cx="2219325" cy="571500"/>
          </a:xfrm>
          <a:prstGeom prst="rect">
            <a:avLst/>
          </a:prstGeom>
          <a:noFill/>
          <a:ln>
            <a:noFill/>
          </a:ln>
        </p:spPr>
      </p:pic>
      <p:pic>
        <p:nvPicPr>
          <p:cNvPr id="4" name="Imagen 3"/>
          <p:cNvPicPr>
            <a:picLocks noChangeAspect="1"/>
          </p:cNvPicPr>
          <p:nvPr/>
        </p:nvPicPr>
        <p:blipFill>
          <a:blip r:embed="rId3"/>
          <a:stretch>
            <a:fillRect/>
          </a:stretch>
        </p:blipFill>
        <p:spPr>
          <a:xfrm>
            <a:off x="9485312" y="78093"/>
            <a:ext cx="2676525" cy="6018028"/>
          </a:xfrm>
          <a:prstGeom prst="rect">
            <a:avLst/>
          </a:prstGeom>
        </p:spPr>
      </p:pic>
    </p:spTree>
    <p:extLst>
      <p:ext uri="{BB962C8B-B14F-4D97-AF65-F5344CB8AC3E}">
        <p14:creationId xmlns:p14="http://schemas.microsoft.com/office/powerpoint/2010/main" val="76826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83490216"/>
              </p:ext>
            </p:extLst>
          </p:nvPr>
        </p:nvGraphicFramePr>
        <p:xfrm>
          <a:off x="1873568" y="154686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a:xfrm>
            <a:off x="4446110" y="6135810"/>
            <a:ext cx="7619999" cy="365125"/>
          </a:xfrm>
        </p:spPr>
        <p:txBody>
          <a:bodyPr/>
          <a:lstStyle/>
          <a:p>
            <a:pPr algn="ctr"/>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pic>
        <p:nvPicPr>
          <p:cNvPr id="7" name="Imagen 7" descr="http://software-el.espe.edu.ec/wp-content/uploads/2013/08/logo_ffaa_p.jpg"/>
          <p:cNvPicPr/>
          <p:nvPr/>
        </p:nvPicPr>
        <p:blipFill>
          <a:blip r:embed="rId7">
            <a:extLst>
              <a:ext uri="{28A0092B-C50C-407E-A947-70E740481C1C}">
                <a14:useLocalDpi xmlns:a14="http://schemas.microsoft.com/office/drawing/2010/main" val="0"/>
              </a:ext>
            </a:extLst>
          </a:blip>
          <a:srcRect/>
          <a:stretch>
            <a:fillRect/>
          </a:stretch>
        </p:blipFill>
        <p:spPr bwMode="auto">
          <a:xfrm>
            <a:off x="0" y="421386"/>
            <a:ext cx="2219325" cy="571500"/>
          </a:xfrm>
          <a:prstGeom prst="rect">
            <a:avLst/>
          </a:prstGeom>
          <a:noFill/>
          <a:ln>
            <a:noFill/>
          </a:ln>
        </p:spPr>
      </p:pic>
    </p:spTree>
    <p:extLst>
      <p:ext uri="{BB962C8B-B14F-4D97-AF65-F5344CB8AC3E}">
        <p14:creationId xmlns:p14="http://schemas.microsoft.com/office/powerpoint/2010/main" val="59123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50723" y="6297314"/>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5" name="4 Diagrama"/>
          <p:cNvGraphicFramePr/>
          <p:nvPr>
            <p:extLst>
              <p:ext uri="{D42A27DB-BD31-4B8C-83A1-F6EECF244321}">
                <p14:modId xmlns:p14="http://schemas.microsoft.com/office/powerpoint/2010/main" val="2901089712"/>
              </p:ext>
            </p:extLst>
          </p:nvPr>
        </p:nvGraphicFramePr>
        <p:xfrm>
          <a:off x="1780032" y="1036322"/>
          <a:ext cx="961948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redondeado"/>
          <p:cNvSpPr/>
          <p:nvPr/>
        </p:nvSpPr>
        <p:spPr>
          <a:xfrm>
            <a:off x="3255264" y="170688"/>
            <a:ext cx="6449568" cy="6217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Órganos ejecutores del Plan de Seguridad Integral en La Mariscal</a:t>
            </a:r>
            <a:endParaRPr lang="es-EC" dirty="0">
              <a:solidFill>
                <a:schemeClr val="tx1"/>
              </a:solidFill>
            </a:endParaRPr>
          </a:p>
        </p:txBody>
      </p:sp>
      <p:pic>
        <p:nvPicPr>
          <p:cNvPr id="8" name="Imagen 7" descr="http://software-el.espe.edu.ec/wp-content/uploads/2013/08/logo_ffaa_p.jpg"/>
          <p:cNvPicPr/>
          <p:nvPr/>
        </p:nvPicPr>
        <p:blipFill>
          <a:blip r:embed="rId7">
            <a:extLst>
              <a:ext uri="{28A0092B-C50C-407E-A947-70E740481C1C}">
                <a14:useLocalDpi xmlns:a14="http://schemas.microsoft.com/office/drawing/2010/main" val="0"/>
              </a:ext>
            </a:extLst>
          </a:blip>
          <a:srcRect/>
          <a:stretch>
            <a:fillRect/>
          </a:stretch>
        </p:blipFill>
        <p:spPr bwMode="auto">
          <a:xfrm>
            <a:off x="0" y="31242"/>
            <a:ext cx="2219325" cy="571500"/>
          </a:xfrm>
          <a:prstGeom prst="rect">
            <a:avLst/>
          </a:prstGeom>
          <a:noFill/>
          <a:ln>
            <a:noFill/>
          </a:ln>
        </p:spPr>
      </p:pic>
    </p:spTree>
    <p:extLst>
      <p:ext uri="{BB962C8B-B14F-4D97-AF65-F5344CB8AC3E}">
        <p14:creationId xmlns:p14="http://schemas.microsoft.com/office/powerpoint/2010/main" val="194135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1432" y="1039368"/>
            <a:ext cx="8915400" cy="54559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2800" dirty="0" smtClean="0">
                <a:ln/>
                <a:solidFill>
                  <a:schemeClr val="accent3"/>
                </a:solidFill>
              </a:rPr>
              <a:t>CIRCUITO LA MARISCAL Y SUBCIRCUITOS</a:t>
            </a:r>
          </a:p>
        </p:txBody>
      </p:sp>
      <p:sp>
        <p:nvSpPr>
          <p:cNvPr id="2" name="Marcador de pie de página 1"/>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5" name="Rectángulo 4"/>
          <p:cNvSpPr/>
          <p:nvPr/>
        </p:nvSpPr>
        <p:spPr>
          <a:xfrm>
            <a:off x="929640" y="1892915"/>
            <a:ext cx="7665720" cy="646331"/>
          </a:xfrm>
          <a:prstGeom prst="rect">
            <a:avLst/>
          </a:prstGeom>
        </p:spPr>
        <p:txBody>
          <a:bodyPr wrap="square">
            <a:spAutoFit/>
          </a:bodyPr>
          <a:lstStyle/>
          <a:p>
            <a:pPr algn="just"/>
            <a:r>
              <a:rPr lang="es-EC" b="1" dirty="0"/>
              <a:t>Para asuntos de seguridad, la Parroquia La </a:t>
            </a:r>
            <a:r>
              <a:rPr lang="es-EC" b="1" dirty="0" smtClean="0"/>
              <a:t>Mariscal </a:t>
            </a:r>
            <a:r>
              <a:rPr lang="es-EC" b="1" dirty="0"/>
              <a:t>ha sido divida en </a:t>
            </a:r>
            <a:r>
              <a:rPr lang="es-EC" b="1" dirty="0" smtClean="0"/>
              <a:t>sub circuitos </a:t>
            </a:r>
            <a:r>
              <a:rPr lang="es-EC" b="1" dirty="0"/>
              <a:t>los mismos que </a:t>
            </a:r>
            <a:r>
              <a:rPr lang="es-EC" b="1" dirty="0" smtClean="0"/>
              <a:t>comprenden:</a:t>
            </a:r>
            <a:endParaRPr lang="es-EC" b="1" dirty="0"/>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221" y="2624590"/>
            <a:ext cx="6277356" cy="3137654"/>
          </a:xfrm>
          <a:prstGeom prst="rect">
            <a:avLst/>
          </a:prstGeom>
          <a:ln w="88900" cap="sq" cmpd="thickThin">
            <a:solidFill>
              <a:srgbClr val="000000"/>
            </a:solidFill>
            <a:prstDash val="solid"/>
            <a:miter lim="800000"/>
          </a:ln>
          <a:effectLst>
            <a:innerShdw blurRad="76200">
              <a:srgbClr val="000000"/>
            </a:innerShdw>
          </a:effectLst>
        </p:spPr>
      </p:pic>
      <p:sp>
        <p:nvSpPr>
          <p:cNvPr id="8" name="CuadroTexto 7"/>
          <p:cNvSpPr txBox="1"/>
          <p:nvPr/>
        </p:nvSpPr>
        <p:spPr>
          <a:xfrm>
            <a:off x="716280" y="2827021"/>
            <a:ext cx="3474720" cy="3000821"/>
          </a:xfrm>
          <a:prstGeom prst="rect">
            <a:avLst/>
          </a:prstGeom>
          <a:noFill/>
        </p:spPr>
        <p:txBody>
          <a:bodyPr wrap="square" rtlCol="0">
            <a:spAutoFit/>
          </a:bodyPr>
          <a:lstStyle/>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1 La Colón</a:t>
            </a:r>
          </a:p>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2 Andrade</a:t>
            </a:r>
          </a:p>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3 </a:t>
            </a:r>
            <a:r>
              <a:rPr lang="es-EC"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Foch</a:t>
            </a:r>
            <a:endPar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4 Patria</a:t>
            </a:r>
          </a:p>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5 Católica</a:t>
            </a:r>
          </a:p>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6 Floresta baja</a:t>
            </a:r>
          </a:p>
          <a:p>
            <a:pPr>
              <a:lnSpc>
                <a:spcPct val="150000"/>
              </a:lnSpc>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 circuito 7 Floresta alta</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Imagen 7" descr="http://software-el.espe.edu.ec/wp-content/uploads/2013/08/logo_ffaa_p.jpg"/>
          <p:cNvPicPr/>
          <p:nvPr/>
        </p:nvPicPr>
        <p:blipFill>
          <a:blip r:embed="rId3">
            <a:extLst>
              <a:ext uri="{28A0092B-C50C-407E-A947-70E740481C1C}">
                <a14:useLocalDpi xmlns:a14="http://schemas.microsoft.com/office/drawing/2010/main" val="0"/>
              </a:ext>
            </a:extLst>
          </a:blip>
          <a:srcRect/>
          <a:stretch>
            <a:fillRect/>
          </a:stretch>
        </p:blipFill>
        <p:spPr bwMode="auto">
          <a:xfrm>
            <a:off x="0" y="55626"/>
            <a:ext cx="2219325" cy="571500"/>
          </a:xfrm>
          <a:prstGeom prst="rect">
            <a:avLst/>
          </a:prstGeom>
          <a:noFill/>
          <a:ln>
            <a:noFill/>
          </a:ln>
        </p:spPr>
      </p:pic>
      <p:sp>
        <p:nvSpPr>
          <p:cNvPr id="11" name="3 Marcador de pie de página"/>
          <p:cNvSpPr txBox="1">
            <a:spLocks/>
          </p:cNvSpPr>
          <p:nvPr/>
        </p:nvSpPr>
        <p:spPr>
          <a:xfrm>
            <a:off x="5750723" y="6297314"/>
            <a:ext cx="6299200" cy="274320"/>
          </a:xfrm>
          <a:prstGeom prst="rect">
            <a:avLst/>
          </a:prstGeom>
        </p:spPr>
        <p:txBody>
          <a:bodyPr vert="horz" lIns="91440" tIns="45720" rIns="91440" bIns="45720" rtlCol="0" anchor="ctr"/>
          <a:lstStyle>
            <a:defPPr>
              <a:defRPr lang="es-EC"/>
            </a:defPPr>
            <a:lvl1pPr marL="0" algn="r" defTabSz="914400" rtl="0" eaLnBrk="1" latinLnBrk="0" hangingPunct="1">
              <a:defRPr sz="1000" kern="1200" cap="all" spc="20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mtClean="0">
                <a:solidFill>
                  <a:schemeClr val="tx1"/>
                </a:solidFill>
              </a:rPr>
              <a:t>Plan de Seguridad Integral para el sector de La Mariscal DEL Distrito Metropolitano de Quito</a:t>
            </a:r>
            <a:endParaRPr lang="es-EC" dirty="0">
              <a:solidFill>
                <a:schemeClr val="tx1"/>
              </a:solidFill>
            </a:endParaRPr>
          </a:p>
        </p:txBody>
      </p:sp>
    </p:spTree>
    <p:extLst>
      <p:ext uri="{BB962C8B-B14F-4D97-AF65-F5344CB8AC3E}">
        <p14:creationId xmlns:p14="http://schemas.microsoft.com/office/powerpoint/2010/main" val="1253905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868680"/>
            <a:ext cx="8487093" cy="746760"/>
          </a:xfrm>
        </p:spPr>
        <p:txBody>
          <a:bodyPr>
            <a:normAutofit/>
          </a:bodyPr>
          <a:lstStyle/>
          <a:p>
            <a:r>
              <a:rPr lang="es-EC" dirty="0" smtClean="0"/>
              <a:t>FACTORES DE RIESGO:</a:t>
            </a:r>
          </a:p>
          <a:p>
            <a:pPr marL="0" indent="0">
              <a:buNone/>
            </a:pPr>
            <a:r>
              <a:rPr lang="es-EC" dirty="0" smtClean="0"/>
              <a:t>	</a:t>
            </a:r>
            <a:r>
              <a:rPr lang="es-EC" b="1" dirty="0" smtClean="0"/>
              <a:t>Delincuencia común y organizada</a:t>
            </a:r>
            <a:endParaRPr lang="es-EC" b="1" dirty="0"/>
          </a:p>
        </p:txBody>
      </p:sp>
      <p:sp>
        <p:nvSpPr>
          <p:cNvPr id="2" name="Marcador de pie de página 1"/>
          <p:cNvSpPr>
            <a:spLocks noGrp="1"/>
          </p:cNvSpPr>
          <p:nvPr>
            <p:ph type="ftr" sz="quarter" idx="11"/>
          </p:nvPr>
        </p:nvSpPr>
        <p:spPr>
          <a:xfrm>
            <a:off x="4358435" y="6328035"/>
            <a:ext cx="7619999" cy="365125"/>
          </a:xfrm>
        </p:spPr>
        <p:txBody>
          <a:bodyPr/>
          <a:lstStyle/>
          <a:p>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pic>
        <p:nvPicPr>
          <p:cNvPr id="6" name="Imagen 5"/>
          <p:cNvPicPr>
            <a:picLocks noChangeAspect="1"/>
          </p:cNvPicPr>
          <p:nvPr/>
        </p:nvPicPr>
        <p:blipFill>
          <a:blip r:embed="rId2"/>
          <a:stretch>
            <a:fillRect/>
          </a:stretch>
        </p:blipFill>
        <p:spPr>
          <a:xfrm>
            <a:off x="5961017" y="1733006"/>
            <a:ext cx="4414837" cy="4397828"/>
          </a:xfrm>
          <a:prstGeom prst="rect">
            <a:avLst/>
          </a:prstGeom>
        </p:spPr>
      </p:pic>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406" y="1733006"/>
            <a:ext cx="4554583" cy="4397828"/>
          </a:xfrm>
          <a:prstGeom prst="rect">
            <a:avLst/>
          </a:prstGeom>
          <a:noFill/>
          <a:ln>
            <a:noFill/>
          </a:ln>
        </p:spPr>
      </p:pic>
      <p:pic>
        <p:nvPicPr>
          <p:cNvPr id="9"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13744" y="8382"/>
            <a:ext cx="2219325" cy="571500"/>
          </a:xfrm>
          <a:prstGeom prst="rect">
            <a:avLst/>
          </a:prstGeom>
          <a:noFill/>
          <a:ln>
            <a:noFill/>
          </a:ln>
        </p:spPr>
      </p:pic>
    </p:spTree>
    <p:extLst>
      <p:ext uri="{BB962C8B-B14F-4D97-AF65-F5344CB8AC3E}">
        <p14:creationId xmlns:p14="http://schemas.microsoft.com/office/powerpoint/2010/main" val="805933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75010" y="1334998"/>
            <a:ext cx="4454935" cy="4179979"/>
          </a:xfrm>
          <a:prstGeom prst="rect">
            <a:avLst/>
          </a:prstGeom>
          <a:noFill/>
          <a:ln>
            <a:noFill/>
          </a:ln>
        </p:spPr>
      </p:pic>
      <p:pic>
        <p:nvPicPr>
          <p:cNvPr id="5" name="Imagen 4"/>
          <p:cNvPicPr>
            <a:picLocks noChangeAspect="1"/>
          </p:cNvPicPr>
          <p:nvPr/>
        </p:nvPicPr>
        <p:blipFill>
          <a:blip r:embed="rId3"/>
          <a:stretch>
            <a:fillRect/>
          </a:stretch>
        </p:blipFill>
        <p:spPr>
          <a:xfrm>
            <a:off x="5529944" y="1334998"/>
            <a:ext cx="4560355" cy="4179979"/>
          </a:xfrm>
          <a:prstGeom prst="rect">
            <a:avLst/>
          </a:prstGeom>
        </p:spPr>
      </p:pic>
      <p:sp>
        <p:nvSpPr>
          <p:cNvPr id="2" name="Marcador de pie de página 1"/>
          <p:cNvSpPr>
            <a:spLocks noGrp="1"/>
          </p:cNvSpPr>
          <p:nvPr>
            <p:ph type="ftr" sz="quarter" idx="11"/>
          </p:nvPr>
        </p:nvSpPr>
        <p:spPr>
          <a:xfrm>
            <a:off x="5714147" y="6248546"/>
            <a:ext cx="6299200" cy="274320"/>
          </a:xfrm>
        </p:spPr>
        <p:txBody>
          <a:bodyPr/>
          <a:lstStyle/>
          <a:p>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pic>
        <p:nvPicPr>
          <p:cNvPr id="7"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0" y="214122"/>
            <a:ext cx="2219325" cy="571500"/>
          </a:xfrm>
          <a:prstGeom prst="rect">
            <a:avLst/>
          </a:prstGeom>
          <a:noFill/>
          <a:ln>
            <a:noFill/>
          </a:ln>
        </p:spPr>
      </p:pic>
    </p:spTree>
    <p:extLst>
      <p:ext uri="{BB962C8B-B14F-4D97-AF65-F5344CB8AC3E}">
        <p14:creationId xmlns:p14="http://schemas.microsoft.com/office/powerpoint/2010/main" val="121694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475" y="820212"/>
            <a:ext cx="4358096" cy="4354421"/>
          </a:xfrm>
          <a:prstGeom prst="rect">
            <a:avLst/>
          </a:prstGeom>
          <a:noFill/>
          <a:ln>
            <a:noFill/>
          </a:ln>
        </p:spPr>
      </p:pic>
      <p:pic>
        <p:nvPicPr>
          <p:cNvPr id="5" name="Imagen 4"/>
          <p:cNvPicPr>
            <a:picLocks noChangeAspect="1"/>
          </p:cNvPicPr>
          <p:nvPr/>
        </p:nvPicPr>
        <p:blipFill>
          <a:blip r:embed="rId3"/>
          <a:stretch>
            <a:fillRect/>
          </a:stretch>
        </p:blipFill>
        <p:spPr>
          <a:xfrm>
            <a:off x="5660571" y="844596"/>
            <a:ext cx="4493623" cy="4354421"/>
          </a:xfrm>
          <a:prstGeom prst="rect">
            <a:avLst/>
          </a:prstGeom>
        </p:spPr>
      </p:pic>
      <p:sp>
        <p:nvSpPr>
          <p:cNvPr id="2" name="Marcador de pie de página 1"/>
          <p:cNvSpPr>
            <a:spLocks noGrp="1"/>
          </p:cNvSpPr>
          <p:nvPr>
            <p:ph type="ftr" sz="quarter" idx="11"/>
          </p:nvPr>
        </p:nvSpPr>
        <p:spPr>
          <a:xfrm>
            <a:off x="4244348" y="6044814"/>
            <a:ext cx="7619999" cy="365125"/>
          </a:xfrm>
        </p:spPr>
        <p:txBody>
          <a:bodyPr/>
          <a:lstStyle/>
          <a:p>
            <a:r>
              <a:rPr lang="es-EC" b="1" dirty="0" smtClean="0">
                <a:solidFill>
                  <a:schemeClr val="tx1"/>
                </a:solidFill>
              </a:rPr>
              <a:t>Plan de Seguridad Integral para el sector de La Mariscal en el Distrito Metropolitano de Quito</a:t>
            </a:r>
            <a:endParaRPr lang="es-EC" b="1" dirty="0">
              <a:solidFill>
                <a:schemeClr val="tx1"/>
              </a:solidFill>
            </a:endParaRPr>
          </a:p>
        </p:txBody>
      </p:sp>
      <p:pic>
        <p:nvPicPr>
          <p:cNvPr id="7"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0" y="128778"/>
            <a:ext cx="2219325" cy="571500"/>
          </a:xfrm>
          <a:prstGeom prst="rect">
            <a:avLst/>
          </a:prstGeom>
          <a:noFill/>
          <a:ln>
            <a:noFill/>
          </a:ln>
        </p:spPr>
      </p:pic>
    </p:spTree>
    <p:extLst>
      <p:ext uri="{BB962C8B-B14F-4D97-AF65-F5344CB8AC3E}">
        <p14:creationId xmlns:p14="http://schemas.microsoft.com/office/powerpoint/2010/main" val="2884446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460275" y="1358536"/>
            <a:ext cx="4556759" cy="4685213"/>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221559" y="1358537"/>
            <a:ext cx="4238716" cy="4685212"/>
          </a:xfrm>
          <a:prstGeom prst="rect">
            <a:avLst/>
          </a:prstGeom>
          <a:noFill/>
          <a:ln>
            <a:noFill/>
          </a:ln>
        </p:spPr>
      </p:pic>
      <p:sp>
        <p:nvSpPr>
          <p:cNvPr id="2" name="Marcador de pie de página 1"/>
          <p:cNvSpPr>
            <a:spLocks noGrp="1"/>
          </p:cNvSpPr>
          <p:nvPr>
            <p:ph type="ftr" sz="quarter" idx="11"/>
          </p:nvPr>
        </p:nvSpPr>
        <p:spPr>
          <a:xfrm>
            <a:off x="5677571" y="6248546"/>
            <a:ext cx="6299200" cy="274320"/>
          </a:xfrm>
        </p:spPr>
        <p:txBody>
          <a:bodyPr/>
          <a:lstStyle/>
          <a:p>
            <a:r>
              <a:rPr lang="es-EC" b="1" dirty="0" smtClean="0">
                <a:solidFill>
                  <a:schemeClr val="tx1"/>
                </a:solidFill>
              </a:rPr>
              <a:t>Plan de Seguridad Integral para el sector de La Mariscal en el Distrito Metropolitano de Quito</a:t>
            </a:r>
            <a:endParaRPr lang="es-EC" b="1" dirty="0">
              <a:solidFill>
                <a:schemeClr val="tx1"/>
              </a:solidFill>
            </a:endParaRPr>
          </a:p>
        </p:txBody>
      </p:sp>
      <p:pic>
        <p:nvPicPr>
          <p:cNvPr id="7"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0" y="165354"/>
            <a:ext cx="2219325" cy="571500"/>
          </a:xfrm>
          <a:prstGeom prst="rect">
            <a:avLst/>
          </a:prstGeom>
          <a:noFill/>
          <a:ln>
            <a:noFill/>
          </a:ln>
        </p:spPr>
      </p:pic>
    </p:spTree>
    <p:extLst>
      <p:ext uri="{BB962C8B-B14F-4D97-AF65-F5344CB8AC3E}">
        <p14:creationId xmlns:p14="http://schemas.microsoft.com/office/powerpoint/2010/main" val="126492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80075" y="1123406"/>
            <a:ext cx="4204388" cy="4726652"/>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318" y="1123406"/>
            <a:ext cx="4231759" cy="4726652"/>
          </a:xfrm>
          <a:prstGeom prst="rect">
            <a:avLst/>
          </a:prstGeom>
          <a:noFill/>
          <a:ln>
            <a:noFill/>
          </a:ln>
        </p:spPr>
      </p:pic>
      <p:sp>
        <p:nvSpPr>
          <p:cNvPr id="2" name="Marcador de pie de página 1"/>
          <p:cNvSpPr>
            <a:spLocks noGrp="1"/>
          </p:cNvSpPr>
          <p:nvPr>
            <p:ph type="ftr" sz="quarter" idx="11"/>
          </p:nvPr>
        </p:nvSpPr>
        <p:spPr>
          <a:xfrm>
            <a:off x="5665379" y="6285122"/>
            <a:ext cx="6299200" cy="274320"/>
          </a:xfrm>
        </p:spPr>
        <p:txBody>
          <a:bodyPr/>
          <a:lstStyle/>
          <a:p>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pic>
        <p:nvPicPr>
          <p:cNvPr id="7"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0" y="165354"/>
            <a:ext cx="2219325" cy="571500"/>
          </a:xfrm>
          <a:prstGeom prst="rect">
            <a:avLst/>
          </a:prstGeom>
          <a:noFill/>
          <a:ln>
            <a:noFill/>
          </a:ln>
        </p:spPr>
      </p:pic>
    </p:spTree>
    <p:extLst>
      <p:ext uri="{BB962C8B-B14F-4D97-AF65-F5344CB8AC3E}">
        <p14:creationId xmlns:p14="http://schemas.microsoft.com/office/powerpoint/2010/main" val="315684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21477" y="6102242"/>
            <a:ext cx="6299200" cy="274320"/>
          </a:xfrm>
        </p:spPr>
        <p:txBody>
          <a:bodyPr/>
          <a:lstStyle/>
          <a:p>
            <a:pPr algn="ctr"/>
            <a:r>
              <a:rPr lang="es-EC" dirty="0" smtClean="0">
                <a:solidFill>
                  <a:schemeClr val="tx1"/>
                </a:solidFill>
              </a:rPr>
              <a:t>Plan de Seguridad Integral para el sector de La Mariscal DEL</a:t>
            </a:r>
          </a:p>
          <a:p>
            <a:r>
              <a:rPr lang="es-EC" dirty="0" smtClean="0">
                <a:solidFill>
                  <a:schemeClr val="tx1"/>
                </a:solidFill>
              </a:rPr>
              <a:t> Distrito Metropolitano de Quito</a:t>
            </a:r>
            <a:endParaRPr lang="es-EC" dirty="0">
              <a:solidFill>
                <a:schemeClr val="tx1"/>
              </a:solidFill>
            </a:endParaRPr>
          </a:p>
        </p:txBody>
      </p:sp>
      <p:sp>
        <p:nvSpPr>
          <p:cNvPr id="5" name="4 Elipse"/>
          <p:cNvSpPr/>
          <p:nvPr/>
        </p:nvSpPr>
        <p:spPr>
          <a:xfrm>
            <a:off x="3919728" y="213360"/>
            <a:ext cx="4029456" cy="67665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PLANTEAMIENTO DEL PROBLEMA</a:t>
            </a:r>
            <a:endParaRPr lang="es-EC" b="1" dirty="0">
              <a:solidFill>
                <a:schemeClr val="tx1"/>
              </a:solidFill>
            </a:endParaRPr>
          </a:p>
        </p:txBody>
      </p:sp>
      <p:pic>
        <p:nvPicPr>
          <p:cNvPr id="7" name="6 Imagen" descr="http://www.radiocasilda.com/rc/images/Inseguridad-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7354" y="2548128"/>
            <a:ext cx="1968247" cy="148361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3" name="12 Llamada rectangular redondeada"/>
          <p:cNvSpPr/>
          <p:nvPr/>
        </p:nvSpPr>
        <p:spPr>
          <a:xfrm>
            <a:off x="6705600" y="999745"/>
            <a:ext cx="3328416" cy="1240245"/>
          </a:xfrm>
          <a:prstGeom prst="wedgeRoundRectCallout">
            <a:avLst>
              <a:gd name="adj1" fmla="val -57686"/>
              <a:gd name="adj2" fmla="val 88253"/>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Arial" panose="020B0604020202020204" pitchFamily="34" charset="0"/>
                <a:cs typeface="Arial" panose="020B0604020202020204" pitchFamily="34" charset="0"/>
              </a:rPr>
              <a:t>FACTOR ECONÓMICO </a:t>
            </a:r>
            <a:r>
              <a:rPr lang="es-ES_tradnl" dirty="0" smtClean="0">
                <a:solidFill>
                  <a:schemeClr val="tx1"/>
                </a:solidFill>
                <a:latin typeface="Arial" pitchFamily="34" charset="0"/>
                <a:cs typeface="Arial" pitchFamily="34" charset="0"/>
              </a:rPr>
              <a:t>P</a:t>
            </a:r>
            <a:r>
              <a:rPr lang="es-EC" dirty="0" err="1" smtClean="0">
                <a:solidFill>
                  <a:schemeClr val="tx1"/>
                </a:solidFill>
                <a:latin typeface="Arial" pitchFamily="34" charset="0"/>
                <a:cs typeface="Arial" pitchFamily="34" charset="0"/>
              </a:rPr>
              <a:t>obreza</a:t>
            </a:r>
            <a:r>
              <a:rPr lang="es-EC" dirty="0" smtClean="0">
                <a:solidFill>
                  <a:schemeClr val="tx1"/>
                </a:solidFill>
                <a:latin typeface="Arial" pitchFamily="34" charset="0"/>
                <a:cs typeface="Arial" pitchFamily="34" charset="0"/>
              </a:rPr>
              <a:t>, </a:t>
            </a:r>
            <a:r>
              <a:rPr lang="es-EC" dirty="0">
                <a:solidFill>
                  <a:schemeClr val="tx1"/>
                </a:solidFill>
                <a:latin typeface="Arial" pitchFamily="34" charset="0"/>
                <a:cs typeface="Arial" pitchFamily="34" charset="0"/>
              </a:rPr>
              <a:t>desempleo, erosión del tejido social, falta de fuentes de trabajo</a:t>
            </a:r>
          </a:p>
          <a:p>
            <a:pPr algn="ctr"/>
            <a:endParaRPr lang="es-EC" sz="1000" dirty="0"/>
          </a:p>
        </p:txBody>
      </p:sp>
      <p:sp>
        <p:nvSpPr>
          <p:cNvPr id="14" name="13 Llamada rectangular redondeada"/>
          <p:cNvSpPr/>
          <p:nvPr/>
        </p:nvSpPr>
        <p:spPr>
          <a:xfrm>
            <a:off x="1572769" y="999745"/>
            <a:ext cx="3490255" cy="1240245"/>
          </a:xfrm>
          <a:prstGeom prst="wedgeRoundRectCallout">
            <a:avLst>
              <a:gd name="adj1" fmla="val 39917"/>
              <a:gd name="adj2" fmla="val 102002"/>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Arial" panose="020B0604020202020204" pitchFamily="34" charset="0"/>
                <a:cs typeface="Arial" panose="020B0604020202020204" pitchFamily="34" charset="0"/>
              </a:rPr>
              <a:t>FACTOR  SOCIAL:  </a:t>
            </a:r>
            <a:r>
              <a:rPr lang="es-MX" dirty="0" smtClean="0">
                <a:solidFill>
                  <a:schemeClr val="tx1"/>
                </a:solidFill>
                <a:latin typeface="Arial" pitchFamily="34" charset="0"/>
                <a:cs typeface="Arial" pitchFamily="34" charset="0"/>
              </a:rPr>
              <a:t>Consumo y venta de  </a:t>
            </a:r>
            <a:r>
              <a:rPr lang="es-MX" dirty="0">
                <a:solidFill>
                  <a:schemeClr val="tx1"/>
                </a:solidFill>
                <a:latin typeface="Arial" pitchFamily="34" charset="0"/>
                <a:cs typeface="Arial" pitchFamily="34" charset="0"/>
              </a:rPr>
              <a:t>sustancias </a:t>
            </a:r>
            <a:r>
              <a:rPr lang="es-MX" dirty="0" smtClean="0">
                <a:solidFill>
                  <a:schemeClr val="tx1"/>
                </a:solidFill>
                <a:latin typeface="Arial" pitchFamily="34" charset="0"/>
                <a:cs typeface="Arial" pitchFamily="34" charset="0"/>
              </a:rPr>
              <a:t>psicotrópicas, alcoholismo. </a:t>
            </a:r>
            <a:endParaRPr lang="es-MX" dirty="0">
              <a:solidFill>
                <a:schemeClr val="tx1"/>
              </a:solidFill>
              <a:latin typeface="Arial" pitchFamily="34" charset="0"/>
              <a:cs typeface="Arial" pitchFamily="34" charset="0"/>
            </a:endParaRPr>
          </a:p>
          <a:p>
            <a:pPr algn="ctr"/>
            <a:endParaRPr lang="es-EC" sz="800" dirty="0"/>
          </a:p>
        </p:txBody>
      </p:sp>
      <p:sp>
        <p:nvSpPr>
          <p:cNvPr id="15" name="14 Llamada rectangular redondeada"/>
          <p:cNvSpPr/>
          <p:nvPr/>
        </p:nvSpPr>
        <p:spPr>
          <a:xfrm>
            <a:off x="1645921" y="4328160"/>
            <a:ext cx="3343951" cy="1280162"/>
          </a:xfrm>
          <a:prstGeom prst="wedgeRoundRectCallout">
            <a:avLst>
              <a:gd name="adj1" fmla="val 45594"/>
              <a:gd name="adj2" fmla="val -79504"/>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Arial" panose="020B0604020202020204" pitchFamily="34" charset="0"/>
                <a:cs typeface="Arial" panose="020B0604020202020204" pitchFamily="34" charset="0"/>
              </a:rPr>
              <a:t>FACTOR  CULTURAL: Falta </a:t>
            </a:r>
            <a:r>
              <a:rPr lang="es-EC" dirty="0">
                <a:solidFill>
                  <a:schemeClr val="tx1"/>
                </a:solidFill>
                <a:latin typeface="Arial" pitchFamily="34" charset="0"/>
                <a:cs typeface="Arial" pitchFamily="34" charset="0"/>
              </a:rPr>
              <a:t>de cultura en materia de </a:t>
            </a:r>
            <a:r>
              <a:rPr lang="es-EC" dirty="0" smtClean="0">
                <a:solidFill>
                  <a:schemeClr val="tx1"/>
                </a:solidFill>
                <a:latin typeface="Arial" pitchFamily="34" charset="0"/>
                <a:cs typeface="Arial" pitchFamily="34" charset="0"/>
              </a:rPr>
              <a:t>seguridad. Falta </a:t>
            </a:r>
            <a:r>
              <a:rPr lang="es-EC" dirty="0">
                <a:solidFill>
                  <a:schemeClr val="tx1"/>
                </a:solidFill>
                <a:latin typeface="Arial" pitchFamily="34" charset="0"/>
                <a:cs typeface="Arial" pitchFamily="34" charset="0"/>
              </a:rPr>
              <a:t>de difusión sobre seguridad </a:t>
            </a:r>
          </a:p>
          <a:p>
            <a:pPr algn="ctr"/>
            <a:endParaRPr lang="es-EC" sz="1000" dirty="0"/>
          </a:p>
        </p:txBody>
      </p:sp>
      <p:sp>
        <p:nvSpPr>
          <p:cNvPr id="16" name="15 Llamada rectangular redondeada"/>
          <p:cNvSpPr/>
          <p:nvPr/>
        </p:nvSpPr>
        <p:spPr>
          <a:xfrm>
            <a:off x="6641298" y="4413505"/>
            <a:ext cx="3343951" cy="1194816"/>
          </a:xfrm>
          <a:prstGeom prst="wedgeRoundRectCallout">
            <a:avLst>
              <a:gd name="adj1" fmla="val -54670"/>
              <a:gd name="adj2" fmla="val -96405"/>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Arial" panose="020B0604020202020204" pitchFamily="34" charset="0"/>
                <a:cs typeface="Arial" panose="020B0604020202020204" pitchFamily="34" charset="0"/>
              </a:rPr>
              <a:t>FACTOR  GEOGRÁFICO; </a:t>
            </a:r>
            <a:r>
              <a:rPr lang="es-EC" b="1" dirty="0">
                <a:solidFill>
                  <a:schemeClr val="tx1"/>
                </a:solidFill>
                <a:latin typeface="Arial" pitchFamily="34" charset="0"/>
                <a:cs typeface="Arial" pitchFamily="34" charset="0"/>
              </a:rPr>
              <a:t>Riesgos naturales</a:t>
            </a:r>
            <a:r>
              <a:rPr lang="es-EC" dirty="0">
                <a:solidFill>
                  <a:schemeClr val="tx1"/>
                </a:solidFill>
                <a:latin typeface="Arial" pitchFamily="34" charset="0"/>
                <a:cs typeface="Arial" pitchFamily="34" charset="0"/>
              </a:rPr>
              <a:t>: sismos, </a:t>
            </a:r>
            <a:r>
              <a:rPr lang="es-EC" dirty="0" smtClean="0">
                <a:solidFill>
                  <a:schemeClr val="tx1"/>
                </a:solidFill>
                <a:latin typeface="Arial" pitchFamily="34" charset="0"/>
                <a:cs typeface="Arial" pitchFamily="34" charset="0"/>
              </a:rPr>
              <a:t>incendios, </a:t>
            </a:r>
            <a:r>
              <a:rPr lang="es-EC" dirty="0">
                <a:solidFill>
                  <a:schemeClr val="tx1"/>
                </a:solidFill>
                <a:latin typeface="Arial" pitchFamily="34" charset="0"/>
                <a:cs typeface="Arial" pitchFamily="34" charset="0"/>
              </a:rPr>
              <a:t>deslaves </a:t>
            </a:r>
            <a:r>
              <a:rPr lang="es-EC" dirty="0" smtClean="0">
                <a:latin typeface="Arial" pitchFamily="34" charset="0"/>
                <a:cs typeface="Arial" pitchFamily="34" charset="0"/>
              </a:rPr>
              <a:t> </a:t>
            </a:r>
            <a:endParaRPr lang="es-EC" dirty="0">
              <a:latin typeface="Arial" panose="020B0604020202020204" pitchFamily="34" charset="0"/>
              <a:cs typeface="Arial" panose="020B0604020202020204" pitchFamily="34" charset="0"/>
            </a:endParaRPr>
          </a:p>
          <a:p>
            <a:pPr algn="ctr"/>
            <a:endParaRPr lang="es-EC" dirty="0"/>
          </a:p>
        </p:txBody>
      </p:sp>
      <p:pic>
        <p:nvPicPr>
          <p:cNvPr id="17" name="Imagen 7" descr="http://software-el.espe.edu.ec/wp-content/uploads/2013/08/logo_ffaa_p.jpg"/>
          <p:cNvPicPr/>
          <p:nvPr/>
        </p:nvPicPr>
        <p:blipFill>
          <a:blip r:embed="rId3">
            <a:extLst>
              <a:ext uri="{28A0092B-C50C-407E-A947-70E740481C1C}">
                <a14:useLocalDpi xmlns:a14="http://schemas.microsoft.com/office/drawing/2010/main" val="0"/>
              </a:ext>
            </a:extLst>
          </a:blip>
          <a:srcRect/>
          <a:stretch>
            <a:fillRect/>
          </a:stretch>
        </p:blipFill>
        <p:spPr bwMode="auto">
          <a:xfrm>
            <a:off x="0" y="153162"/>
            <a:ext cx="2219325" cy="571500"/>
          </a:xfrm>
          <a:prstGeom prst="rect">
            <a:avLst/>
          </a:prstGeom>
          <a:noFill/>
          <a:ln>
            <a:noFill/>
          </a:ln>
        </p:spPr>
      </p:pic>
    </p:spTree>
    <p:extLst>
      <p:ext uri="{BB962C8B-B14F-4D97-AF65-F5344CB8AC3E}">
        <p14:creationId xmlns:p14="http://schemas.microsoft.com/office/powerpoint/2010/main" val="2355358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73784" y="1308329"/>
            <a:ext cx="4789715" cy="4067175"/>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087" y="1308329"/>
            <a:ext cx="4162696" cy="4067175"/>
          </a:xfrm>
          <a:prstGeom prst="rect">
            <a:avLst/>
          </a:prstGeom>
          <a:noFill/>
          <a:ln>
            <a:noFill/>
          </a:ln>
        </p:spPr>
      </p:pic>
      <p:sp>
        <p:nvSpPr>
          <p:cNvPr id="2" name="Marcador de pie de página 1"/>
          <p:cNvSpPr>
            <a:spLocks noGrp="1"/>
          </p:cNvSpPr>
          <p:nvPr>
            <p:ph type="ftr" sz="quarter" idx="11"/>
          </p:nvPr>
        </p:nvSpPr>
        <p:spPr>
          <a:xfrm>
            <a:off x="5677571" y="6248546"/>
            <a:ext cx="6299200" cy="274320"/>
          </a:xfrm>
        </p:spPr>
        <p:txBody>
          <a:bodyPr/>
          <a:lstStyle/>
          <a:p>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pic>
        <p:nvPicPr>
          <p:cNvPr id="7"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0" y="226314"/>
            <a:ext cx="2219325" cy="571500"/>
          </a:xfrm>
          <a:prstGeom prst="rect">
            <a:avLst/>
          </a:prstGeom>
          <a:noFill/>
          <a:ln>
            <a:noFill/>
          </a:ln>
        </p:spPr>
      </p:pic>
    </p:spTree>
    <p:extLst>
      <p:ext uri="{BB962C8B-B14F-4D97-AF65-F5344CB8AC3E}">
        <p14:creationId xmlns:p14="http://schemas.microsoft.com/office/powerpoint/2010/main" val="2208716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072" y="1410789"/>
            <a:ext cx="3869328" cy="4119152"/>
          </a:xfrm>
          <a:prstGeom prst="rect">
            <a:avLst/>
          </a:prstGeom>
          <a:noFill/>
          <a:ln>
            <a:noFill/>
          </a:ln>
        </p:spPr>
      </p:pic>
      <p:pic>
        <p:nvPicPr>
          <p:cNvPr id="5" name="Imagen 4"/>
          <p:cNvPicPr>
            <a:picLocks noChangeAspect="1"/>
          </p:cNvPicPr>
          <p:nvPr/>
        </p:nvPicPr>
        <p:blipFill>
          <a:blip r:embed="rId3"/>
          <a:stretch>
            <a:fillRect/>
          </a:stretch>
        </p:blipFill>
        <p:spPr>
          <a:xfrm>
            <a:off x="5486401" y="1410789"/>
            <a:ext cx="4319451" cy="4119152"/>
          </a:xfrm>
          <a:prstGeom prst="rect">
            <a:avLst/>
          </a:prstGeom>
        </p:spPr>
      </p:pic>
      <p:pic>
        <p:nvPicPr>
          <p:cNvPr id="7" name="Imagen 7" descr="http://software-el.espe.edu.ec/wp-content/uploads/2013/08/logo_ffaa_p.jpg"/>
          <p:cNvPicPr/>
          <p:nvPr/>
        </p:nvPicPr>
        <p:blipFill>
          <a:blip r:embed="rId4">
            <a:extLst>
              <a:ext uri="{28A0092B-C50C-407E-A947-70E740481C1C}">
                <a14:useLocalDpi xmlns:a14="http://schemas.microsoft.com/office/drawing/2010/main" val="0"/>
              </a:ext>
            </a:extLst>
          </a:blip>
          <a:srcRect/>
          <a:stretch>
            <a:fillRect/>
          </a:stretch>
        </p:blipFill>
        <p:spPr bwMode="auto">
          <a:xfrm>
            <a:off x="0" y="201930"/>
            <a:ext cx="2219325" cy="571500"/>
          </a:xfrm>
          <a:prstGeom prst="rect">
            <a:avLst/>
          </a:prstGeom>
          <a:noFill/>
          <a:ln>
            <a:noFill/>
          </a:ln>
        </p:spPr>
      </p:pic>
      <p:sp>
        <p:nvSpPr>
          <p:cNvPr id="8" name="Marcador de pie de página 1"/>
          <p:cNvSpPr>
            <a:spLocks noGrp="1"/>
          </p:cNvSpPr>
          <p:nvPr>
            <p:ph type="ftr" sz="quarter" idx="11"/>
          </p:nvPr>
        </p:nvSpPr>
        <p:spPr>
          <a:xfrm>
            <a:off x="5726339" y="6285122"/>
            <a:ext cx="6299200" cy="274320"/>
          </a:xfrm>
        </p:spPr>
        <p:txBody>
          <a:bodyPr/>
          <a:lstStyle/>
          <a:p>
            <a:r>
              <a:rPr lang="es-EC" b="1" dirty="0" smtClean="0">
                <a:solidFill>
                  <a:schemeClr val="tx1"/>
                </a:solidFill>
              </a:rPr>
              <a:t>Plan de Seguridad Integral para el sector de La Mariscal DEL Distrito Metropolitano de Quito</a:t>
            </a:r>
            <a:endParaRPr lang="es-EC" b="1" dirty="0">
              <a:solidFill>
                <a:schemeClr val="tx1"/>
              </a:solidFill>
            </a:endParaRPr>
          </a:p>
        </p:txBody>
      </p:sp>
    </p:spTree>
    <p:extLst>
      <p:ext uri="{BB962C8B-B14F-4D97-AF65-F5344CB8AC3E}">
        <p14:creationId xmlns:p14="http://schemas.microsoft.com/office/powerpoint/2010/main" val="43021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media-cdn.tripadvisor.com/media/photo-s/01/29/fa/bb/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52" y="3917201"/>
            <a:ext cx="3885765" cy="22561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568695" y="2"/>
            <a:ext cx="5937123" cy="1105453"/>
          </a:xfrm>
        </p:spPr>
        <p:txBody>
          <a:bodyPr/>
          <a:lstStyle/>
          <a:p>
            <a:r>
              <a:rPr lang="es-EC" dirty="0" smtClean="0"/>
              <a:t>RIESGOS O DESASTRES NATURALES</a:t>
            </a:r>
            <a:endParaRPr lang="es-EC" dirty="0"/>
          </a:p>
        </p:txBody>
      </p:sp>
      <p:sp>
        <p:nvSpPr>
          <p:cNvPr id="3" name="Marcador de pie de página 2"/>
          <p:cNvSpPr>
            <a:spLocks noGrp="1"/>
          </p:cNvSpPr>
          <p:nvPr>
            <p:ph type="ftr" sz="quarter" idx="11"/>
          </p:nvPr>
        </p:nvSpPr>
        <p:spPr>
          <a:xfrm>
            <a:off x="5750782" y="6272930"/>
            <a:ext cx="6299200" cy="274320"/>
          </a:xfrm>
        </p:spPr>
        <p:txBody>
          <a:bodyPr/>
          <a:lstStyle/>
          <a:p>
            <a:r>
              <a:rPr lang="es-EC" b="1" dirty="0" smtClean="0">
                <a:solidFill>
                  <a:schemeClr val="tx1"/>
                </a:solidFill>
              </a:rPr>
              <a:t>Plan de Seguridad Integral para el sector de La Mariscal en el Distrito Metropolitano de Quito</a:t>
            </a:r>
            <a:endParaRPr lang="es-EC" b="1" dirty="0">
              <a:solidFill>
                <a:schemeClr val="tx1"/>
              </a:solidFill>
            </a:endParaRPr>
          </a:p>
        </p:txBody>
      </p:sp>
      <p:pic>
        <p:nvPicPr>
          <p:cNvPr id="6" name="Imagen 5" descr="C:\Users\etchauca1981\Pictures\LA MARISCAL\20150225_1332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10240" y="1544547"/>
            <a:ext cx="2596360" cy="2199005"/>
          </a:xfrm>
          <a:prstGeom prst="rect">
            <a:avLst/>
          </a:prstGeom>
          <a:noFill/>
          <a:ln>
            <a:noFill/>
          </a:ln>
        </p:spPr>
      </p:pic>
      <p:pic>
        <p:nvPicPr>
          <p:cNvPr id="3080" name="Picture 8" descr="http://fotos.lahora.com.ec/cache/e/e2/e24/e241/lluvias-causan-problemas-de-trafico-en-la-capital-20130315091535-e241bf3e3bdfa4aa798c10e88249c6d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6872" y="3917199"/>
            <a:ext cx="2703920" cy="22623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924" y="1345870"/>
            <a:ext cx="2732869" cy="257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1952" y="1345869"/>
            <a:ext cx="3894773" cy="259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917" y="3935284"/>
            <a:ext cx="2227955" cy="223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7" descr="http://software-el.espe.edu.ec/wp-content/uploads/2013/08/logo_ffaa_p.jpg"/>
          <p:cNvPicPr/>
          <p:nvPr/>
        </p:nvPicPr>
        <p:blipFill>
          <a:blip r:embed="rId8">
            <a:extLst>
              <a:ext uri="{28A0092B-C50C-407E-A947-70E740481C1C}">
                <a14:useLocalDpi xmlns:a14="http://schemas.microsoft.com/office/drawing/2010/main" val="0"/>
              </a:ext>
            </a:extLst>
          </a:blip>
          <a:srcRect/>
          <a:stretch>
            <a:fillRect/>
          </a:stretch>
        </p:blipFill>
        <p:spPr bwMode="auto">
          <a:xfrm>
            <a:off x="0" y="201930"/>
            <a:ext cx="2219325" cy="571500"/>
          </a:xfrm>
          <a:prstGeom prst="rect">
            <a:avLst/>
          </a:prstGeom>
          <a:noFill/>
          <a:ln>
            <a:noFill/>
          </a:ln>
        </p:spPr>
      </p:pic>
    </p:spTree>
    <p:extLst>
      <p:ext uri="{BB962C8B-B14F-4D97-AF65-F5344CB8AC3E}">
        <p14:creationId xmlns:p14="http://schemas.microsoft.com/office/powerpoint/2010/main" val="3839991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Rectángulo"/>
          <p:cNvSpPr/>
          <p:nvPr/>
        </p:nvSpPr>
        <p:spPr>
          <a:xfrm>
            <a:off x="3925824" y="573024"/>
            <a:ext cx="4413504" cy="5364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ORGANIZACIÓN DE AUTORIDADES</a:t>
            </a:r>
            <a:endParaRPr lang="es-EC" b="1" dirty="0">
              <a:solidFill>
                <a:schemeClr val="tx1"/>
              </a:solidFill>
            </a:endParaRPr>
          </a:p>
        </p:txBody>
      </p:sp>
      <p:sp>
        <p:nvSpPr>
          <p:cNvPr id="6" name="5 Rectángulo"/>
          <p:cNvSpPr/>
          <p:nvPr/>
        </p:nvSpPr>
        <p:spPr>
          <a:xfrm>
            <a:off x="518160" y="1773936"/>
            <a:ext cx="8662416" cy="5364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b="1" dirty="0" smtClean="0">
                <a:solidFill>
                  <a:schemeClr val="tx1"/>
                </a:solidFill>
              </a:rPr>
              <a:t>Dirección Metropolitana de Seguridad y Convivencia Ciudadanas</a:t>
            </a:r>
            <a:endParaRPr lang="es-EC" b="1" dirty="0">
              <a:solidFill>
                <a:schemeClr val="tx1"/>
              </a:solidFill>
            </a:endParaRPr>
          </a:p>
        </p:txBody>
      </p:sp>
      <p:sp>
        <p:nvSpPr>
          <p:cNvPr id="7" name="6 Rectángulo"/>
          <p:cNvSpPr/>
          <p:nvPr/>
        </p:nvSpPr>
        <p:spPr>
          <a:xfrm>
            <a:off x="518160" y="2596896"/>
            <a:ext cx="7979664" cy="6217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b="1" dirty="0">
                <a:solidFill>
                  <a:schemeClr val="tx1"/>
                </a:solidFill>
              </a:rPr>
              <a:t>Consejo Metropolitano de Seguridad y Convivencia Ciudadanas</a:t>
            </a:r>
          </a:p>
          <a:p>
            <a:pPr lvl="1"/>
            <a:endParaRPr lang="es-EC" b="1" dirty="0">
              <a:solidFill>
                <a:schemeClr val="tx1"/>
              </a:solidFill>
            </a:endParaRPr>
          </a:p>
        </p:txBody>
      </p:sp>
      <p:sp>
        <p:nvSpPr>
          <p:cNvPr id="8" name="7 Rectángulo"/>
          <p:cNvSpPr/>
          <p:nvPr/>
        </p:nvSpPr>
        <p:spPr>
          <a:xfrm>
            <a:off x="518160" y="3493008"/>
            <a:ext cx="6041136" cy="5364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b="1" dirty="0">
                <a:solidFill>
                  <a:schemeClr val="tx1"/>
                </a:solidFill>
              </a:rPr>
              <a:t>Los Consejos Zonales de Seguridad Ciudadana</a:t>
            </a:r>
          </a:p>
          <a:p>
            <a:pPr lvl="1"/>
            <a:endParaRPr lang="es-EC" b="1" dirty="0"/>
          </a:p>
        </p:txBody>
      </p:sp>
      <p:sp>
        <p:nvSpPr>
          <p:cNvPr id="9" name="8 Rectángulo"/>
          <p:cNvSpPr/>
          <p:nvPr/>
        </p:nvSpPr>
        <p:spPr>
          <a:xfrm>
            <a:off x="518160" y="4437888"/>
            <a:ext cx="8540496" cy="5364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b="1" dirty="0">
                <a:solidFill>
                  <a:schemeClr val="tx1"/>
                </a:solidFill>
              </a:rPr>
              <a:t>Comités por sectores de Seguridad y Convivencia Ciudadana</a:t>
            </a:r>
          </a:p>
        </p:txBody>
      </p:sp>
      <p:pic>
        <p:nvPicPr>
          <p:cNvPr id="10"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201930"/>
            <a:ext cx="2219325" cy="571500"/>
          </a:xfrm>
          <a:prstGeom prst="rect">
            <a:avLst/>
          </a:prstGeom>
          <a:noFill/>
          <a:ln>
            <a:noFill/>
          </a:ln>
        </p:spPr>
      </p:pic>
    </p:spTree>
    <p:extLst>
      <p:ext uri="{BB962C8B-B14F-4D97-AF65-F5344CB8AC3E}">
        <p14:creationId xmlns:p14="http://schemas.microsoft.com/office/powerpoint/2010/main" val="2077119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8" name="7 Rectángulo"/>
          <p:cNvSpPr/>
          <p:nvPr/>
        </p:nvSpPr>
        <p:spPr>
          <a:xfrm>
            <a:off x="2377440" y="341376"/>
            <a:ext cx="8729472" cy="512064"/>
          </a:xfrm>
          <a:prstGeom prst="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PLAN DE SEGURIDAD INTEGRAL PARA EL SECTOR DE LA MARISCAL DEL DMQ</a:t>
            </a:r>
            <a:endParaRPr lang="es-EC" b="1" dirty="0">
              <a:solidFill>
                <a:schemeClr val="tx1"/>
              </a:solidFill>
            </a:endParaRPr>
          </a:p>
        </p:txBody>
      </p:sp>
      <p:sp>
        <p:nvSpPr>
          <p:cNvPr id="9" name="8 Rectángulo redondeado"/>
          <p:cNvSpPr/>
          <p:nvPr/>
        </p:nvSpPr>
        <p:spPr>
          <a:xfrm>
            <a:off x="2139696" y="1072896"/>
            <a:ext cx="8967216" cy="2438400"/>
          </a:xfrm>
          <a:prstGeom prst="roundRect">
            <a:avLst/>
          </a:prstGeom>
          <a:solidFill>
            <a:schemeClr val="accent3">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El Consejo Zonal de Seguridad Ciudadana de la Parroquia Mariscal Sucre, en coordinación con las entidades participantes de la seguridad y la participación activa de la ciudadanía, capacitada y organizada, ejecutarán el Plan de Seguridad Integral del sector de la Mariscal, a partir de su aprobación, para reducir los índices delincuenciales e inseguridad existentes, a fin de garantizar que los ciudadanos residentes y turistas nacionales y extranjeros que visitan el sector puedan desarrollar sus actividades en un ambiente seguro. </a:t>
            </a:r>
          </a:p>
          <a:p>
            <a:pPr algn="ctr"/>
            <a:endParaRPr lang="es-EC" b="1" dirty="0">
              <a:solidFill>
                <a:schemeClr val="tx1"/>
              </a:solidFill>
            </a:endParaRPr>
          </a:p>
        </p:txBody>
      </p:sp>
      <p:sp>
        <p:nvSpPr>
          <p:cNvPr id="10" name="9 Rectángulo"/>
          <p:cNvSpPr/>
          <p:nvPr/>
        </p:nvSpPr>
        <p:spPr>
          <a:xfrm>
            <a:off x="207264" y="1609344"/>
            <a:ext cx="1694688" cy="512064"/>
          </a:xfrm>
          <a:prstGeom prst="rect">
            <a:avLst/>
          </a:prstGeom>
          <a:solidFill>
            <a:schemeClr val="accent3">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MISIÓN</a:t>
            </a:r>
            <a:endParaRPr lang="es-EC" b="1" dirty="0">
              <a:solidFill>
                <a:schemeClr val="tx1"/>
              </a:solidFill>
            </a:endParaRPr>
          </a:p>
        </p:txBody>
      </p:sp>
      <p:sp>
        <p:nvSpPr>
          <p:cNvPr id="6" name="5 Rectángulo redondeado"/>
          <p:cNvSpPr/>
          <p:nvPr/>
        </p:nvSpPr>
        <p:spPr>
          <a:xfrm>
            <a:off x="2139696" y="3657600"/>
            <a:ext cx="9119616" cy="3096768"/>
          </a:xfrm>
          <a:prstGeom prst="roundRect">
            <a:avLst/>
          </a:prstGeom>
          <a:solidFill>
            <a:schemeClr val="accent3">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b="1" dirty="0">
                <a:solidFill>
                  <a:schemeClr val="tx1"/>
                </a:solidFill>
              </a:rPr>
              <a:t>El Consejo Zonal de Seguridad Ciudadana de la Mariscal, operara con sus 7 sub circuitos en forma descentralizada, contando con el apoyo general del Consejo Metropolitano de Seguridad y Convivencia Ciudadanas en base a las circunstancias.</a:t>
            </a:r>
            <a:endParaRPr lang="es-EC" b="1" dirty="0">
              <a:solidFill>
                <a:schemeClr val="tx1"/>
              </a:solidFill>
            </a:endParaRPr>
          </a:p>
          <a:p>
            <a:pPr marL="285750" indent="-285750">
              <a:buFont typeface="Wingdings" panose="05000000000000000000" pitchFamily="2" charset="2"/>
              <a:buChar char="§"/>
            </a:pPr>
            <a:r>
              <a:rPr lang="es-ES" b="1" dirty="0">
                <a:solidFill>
                  <a:schemeClr val="tx1"/>
                </a:solidFill>
              </a:rPr>
              <a:t>Se considerara dos riesgos: el delincuencial y el natural.</a:t>
            </a:r>
            <a:endParaRPr lang="es-EC" b="1" dirty="0">
              <a:solidFill>
                <a:schemeClr val="tx1"/>
              </a:solidFill>
            </a:endParaRPr>
          </a:p>
          <a:p>
            <a:pPr marL="285750" indent="-285750">
              <a:buFont typeface="Wingdings" panose="05000000000000000000" pitchFamily="2" charset="2"/>
              <a:buChar char="§"/>
            </a:pPr>
            <a:r>
              <a:rPr lang="es-ES" b="1" dirty="0">
                <a:solidFill>
                  <a:schemeClr val="tx1"/>
                </a:solidFill>
              </a:rPr>
              <a:t>Para el riesgo delincuencial cada sub circuito afectado actuará en forma descentralizada, contando con el apoyo general de las entidades partícipes de la seguridad.</a:t>
            </a:r>
            <a:endParaRPr lang="es-EC" b="1" dirty="0">
              <a:solidFill>
                <a:schemeClr val="tx1"/>
              </a:solidFill>
            </a:endParaRPr>
          </a:p>
          <a:p>
            <a:pPr marL="285750" indent="-285750">
              <a:buFont typeface="Wingdings" panose="05000000000000000000" pitchFamily="2" charset="2"/>
              <a:buChar char="§"/>
            </a:pPr>
            <a:r>
              <a:rPr lang="es-ES" b="1" dirty="0">
                <a:solidFill>
                  <a:schemeClr val="tx1"/>
                </a:solidFill>
              </a:rPr>
              <a:t>El riesgo natural, será afrontado en forma general por cada uno de los sub circuitos, contando con el apoyo general de la entidades partícipes de la seguridad, quienes priorizarán su apoyo de acuerdo a las circunstancias</a:t>
            </a:r>
            <a:r>
              <a:rPr lang="es-ES" dirty="0"/>
              <a:t>.</a:t>
            </a:r>
            <a:endParaRPr lang="es-EC" dirty="0"/>
          </a:p>
        </p:txBody>
      </p:sp>
      <p:sp>
        <p:nvSpPr>
          <p:cNvPr id="7" name="6 Rectángulo"/>
          <p:cNvSpPr/>
          <p:nvPr/>
        </p:nvSpPr>
        <p:spPr>
          <a:xfrm>
            <a:off x="121920" y="3877056"/>
            <a:ext cx="1780032" cy="512064"/>
          </a:xfrm>
          <a:prstGeom prst="rect">
            <a:avLst/>
          </a:prstGeom>
          <a:solidFill>
            <a:schemeClr val="accent3">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EJECUCIÓN</a:t>
            </a:r>
            <a:endParaRPr lang="es-EC" b="1" dirty="0">
              <a:solidFill>
                <a:schemeClr val="tx1"/>
              </a:solidFill>
            </a:endParaRPr>
          </a:p>
        </p:txBody>
      </p:sp>
      <p:pic>
        <p:nvPicPr>
          <p:cNvPr id="11"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201930"/>
            <a:ext cx="2219325" cy="571500"/>
          </a:xfrm>
          <a:prstGeom prst="rect">
            <a:avLst/>
          </a:prstGeom>
          <a:noFill/>
          <a:ln>
            <a:noFill/>
          </a:ln>
        </p:spPr>
      </p:pic>
    </p:spTree>
    <p:extLst>
      <p:ext uri="{BB962C8B-B14F-4D97-AF65-F5344CB8AC3E}">
        <p14:creationId xmlns:p14="http://schemas.microsoft.com/office/powerpoint/2010/main" val="1585459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8" name="7 Rectángulo"/>
          <p:cNvSpPr/>
          <p:nvPr/>
        </p:nvSpPr>
        <p:spPr>
          <a:xfrm>
            <a:off x="3041904" y="548640"/>
            <a:ext cx="7199376" cy="499872"/>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b="1" dirty="0" smtClean="0">
                <a:solidFill>
                  <a:schemeClr val="tx1"/>
                </a:solidFill>
              </a:rPr>
              <a:t>CONFORMACIÓN DEL COMITÉ ZONAL DE SEGURIDAD CIUDADANA </a:t>
            </a:r>
            <a:endParaRPr lang="es-EC" b="1" dirty="0">
              <a:solidFill>
                <a:schemeClr val="tx1"/>
              </a:solidFill>
            </a:endParaRPr>
          </a:p>
          <a:p>
            <a:pPr lvl="1"/>
            <a:endParaRPr lang="es-EC" b="1" dirty="0"/>
          </a:p>
        </p:txBody>
      </p:sp>
      <p:sp>
        <p:nvSpPr>
          <p:cNvPr id="9" name="8 Rectángulo redondeado"/>
          <p:cNvSpPr/>
          <p:nvPr/>
        </p:nvSpPr>
        <p:spPr>
          <a:xfrm>
            <a:off x="3041904" y="1255776"/>
            <a:ext cx="7156704" cy="40721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es-ES" b="1" dirty="0">
                <a:solidFill>
                  <a:schemeClr val="tx1"/>
                </a:solidFill>
              </a:rPr>
              <a:t>Director de la Administración Zonal.</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Comandante del Circuito la Mariscal</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Jefe del Sub Circuito la Mariscal 3 </a:t>
            </a:r>
            <a:r>
              <a:rPr lang="es-ES" b="1" dirty="0" err="1">
                <a:solidFill>
                  <a:schemeClr val="tx1"/>
                </a:solidFill>
              </a:rPr>
              <a:t>Foch</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Delegado del Hospital Baca Ortiz  </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Delegado de la Unidad Educativa Manuela Cañizares</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Delegado del Colegio Militar Eloy Alfaro</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Delegado del Colegio Santo Domingo de Guzmán </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Delegado de las Instituciones Financieras y Cooperativas</a:t>
            </a:r>
            <a:endParaRPr lang="es-EC" b="1" dirty="0">
              <a:solidFill>
                <a:schemeClr val="tx1"/>
              </a:solidFill>
            </a:endParaRPr>
          </a:p>
          <a:p>
            <a:pPr marL="285750" lvl="0" indent="-285750">
              <a:buFont typeface="Wingdings" panose="05000000000000000000" pitchFamily="2" charset="2"/>
              <a:buChar char="§"/>
            </a:pPr>
            <a:r>
              <a:rPr lang="es-ES" b="1" dirty="0">
                <a:solidFill>
                  <a:schemeClr val="tx1"/>
                </a:solidFill>
              </a:rPr>
              <a:t>Delegado de la Asociación de Bares y Discotecas </a:t>
            </a:r>
            <a:endParaRPr lang="es-EC" b="1" dirty="0">
              <a:solidFill>
                <a:schemeClr val="tx1"/>
              </a:solidFill>
            </a:endParaRPr>
          </a:p>
          <a:p>
            <a:pPr marL="285750" indent="-285750">
              <a:buFont typeface="Wingdings" panose="05000000000000000000" pitchFamily="2" charset="2"/>
              <a:buChar char="§"/>
            </a:pPr>
            <a:r>
              <a:rPr lang="es-ES" b="1" dirty="0">
                <a:solidFill>
                  <a:schemeClr val="tx1"/>
                </a:solidFill>
              </a:rPr>
              <a:t>Delegado de Iglesia Santa Teresita</a:t>
            </a:r>
            <a:endParaRPr lang="es-EC" b="1" dirty="0">
              <a:solidFill>
                <a:schemeClr val="tx1"/>
              </a:solidFill>
            </a:endParaRPr>
          </a:p>
        </p:txBody>
      </p:sp>
      <p:pic>
        <p:nvPicPr>
          <p:cNvPr id="10"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201930"/>
            <a:ext cx="2219325" cy="571500"/>
          </a:xfrm>
          <a:prstGeom prst="rect">
            <a:avLst/>
          </a:prstGeom>
          <a:noFill/>
          <a:ln>
            <a:noFill/>
          </a:ln>
        </p:spPr>
      </p:pic>
    </p:spTree>
    <p:extLst>
      <p:ext uri="{BB962C8B-B14F-4D97-AF65-F5344CB8AC3E}">
        <p14:creationId xmlns:p14="http://schemas.microsoft.com/office/powerpoint/2010/main" val="2992155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14147" y="6126626"/>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Rectángulo redondeado"/>
          <p:cNvSpPr/>
          <p:nvPr/>
        </p:nvSpPr>
        <p:spPr>
          <a:xfrm>
            <a:off x="3304032" y="853440"/>
            <a:ext cx="5839968" cy="707136"/>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tx1"/>
                </a:solidFill>
              </a:rPr>
              <a:t>FASES O ETAPAS EN LAS QUE SE REALIZARÁ EL PLAN</a:t>
            </a:r>
            <a:endParaRPr lang="es-EC" b="1" dirty="0">
              <a:solidFill>
                <a:schemeClr val="tx1"/>
              </a:solidFill>
            </a:endParaRPr>
          </a:p>
        </p:txBody>
      </p:sp>
      <p:sp>
        <p:nvSpPr>
          <p:cNvPr id="6" name="5 Rectángulo redondeado"/>
          <p:cNvSpPr/>
          <p:nvPr/>
        </p:nvSpPr>
        <p:spPr>
          <a:xfrm>
            <a:off x="1127760" y="1944624"/>
            <a:ext cx="1993392" cy="707136"/>
          </a:xfrm>
          <a:prstGeom prst="round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tx1"/>
                </a:solidFill>
              </a:rPr>
              <a:t>PREVENCION</a:t>
            </a:r>
            <a:endParaRPr lang="es-EC" b="1" dirty="0">
              <a:solidFill>
                <a:schemeClr val="tx1"/>
              </a:solidFill>
            </a:endParaRPr>
          </a:p>
        </p:txBody>
      </p:sp>
      <p:sp>
        <p:nvSpPr>
          <p:cNvPr id="7" name="6 Rectángulo redondeado"/>
          <p:cNvSpPr/>
          <p:nvPr/>
        </p:nvSpPr>
        <p:spPr>
          <a:xfrm>
            <a:off x="1127760" y="3081528"/>
            <a:ext cx="1993392" cy="591312"/>
          </a:xfrm>
          <a:prstGeom prst="round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tx1"/>
                </a:solidFill>
              </a:rPr>
              <a:t>REACCIÓN</a:t>
            </a:r>
            <a:endParaRPr lang="es-EC" b="1" dirty="0">
              <a:solidFill>
                <a:schemeClr val="tx1"/>
              </a:solidFill>
            </a:endParaRPr>
          </a:p>
        </p:txBody>
      </p:sp>
      <p:sp>
        <p:nvSpPr>
          <p:cNvPr id="8" name="7 Rectángulo redondeado"/>
          <p:cNvSpPr/>
          <p:nvPr/>
        </p:nvSpPr>
        <p:spPr>
          <a:xfrm>
            <a:off x="1127760" y="4273296"/>
            <a:ext cx="1993392" cy="707136"/>
          </a:xfrm>
          <a:prstGeom prst="round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tx1"/>
                </a:solidFill>
              </a:rPr>
              <a:t>REMEDIACIÓN</a:t>
            </a:r>
            <a:endParaRPr lang="es-EC" b="1" dirty="0">
              <a:solidFill>
                <a:schemeClr val="tx1"/>
              </a:solidFill>
            </a:endParaRPr>
          </a:p>
        </p:txBody>
      </p:sp>
      <p:graphicFrame>
        <p:nvGraphicFramePr>
          <p:cNvPr id="10" name="9 Objeto"/>
          <p:cNvGraphicFramePr>
            <a:graphicFrameLocks noChangeAspect="1"/>
          </p:cNvGraphicFramePr>
          <p:nvPr>
            <p:extLst>
              <p:ext uri="{D42A27DB-BD31-4B8C-83A1-F6EECF244321}">
                <p14:modId xmlns:p14="http://schemas.microsoft.com/office/powerpoint/2010/main" val="659784630"/>
              </p:ext>
            </p:extLst>
          </p:nvPr>
        </p:nvGraphicFramePr>
        <p:xfrm>
          <a:off x="3675888" y="1944626"/>
          <a:ext cx="914400" cy="771525"/>
        </p:xfrm>
        <a:graphic>
          <a:graphicData uri="http://schemas.openxmlformats.org/presentationml/2006/ole">
            <mc:AlternateContent xmlns:mc="http://schemas.openxmlformats.org/markup-compatibility/2006">
              <mc:Choice xmlns:v="urn:schemas-microsoft-com:vml" Requires="v">
                <p:oleObj spid="_x0000_s1268" name="Documento" showAsIcon="1" r:id="rId3" imgW="914400" imgH="771480" progId="Word.Document.12">
                  <p:link updateAutomatic="1"/>
                </p:oleObj>
              </mc:Choice>
              <mc:Fallback>
                <p:oleObj name="Documento" showAsIcon="1" r:id="rId3" imgW="914400" imgH="771480" progId="Word.Document.12">
                  <p:link updateAutomatic="1"/>
                  <p:pic>
                    <p:nvPicPr>
                      <p:cNvPr id="0" name=""/>
                      <p:cNvPicPr/>
                      <p:nvPr/>
                    </p:nvPicPr>
                    <p:blipFill>
                      <a:blip r:embed="rId4"/>
                      <a:stretch>
                        <a:fillRect/>
                      </a:stretch>
                    </p:blipFill>
                    <p:spPr>
                      <a:xfrm>
                        <a:off x="3675888" y="1944626"/>
                        <a:ext cx="914400" cy="771525"/>
                      </a:xfrm>
                      <a:prstGeom prst="rect">
                        <a:avLst/>
                      </a:prstGeom>
                    </p:spPr>
                  </p:pic>
                </p:oleObj>
              </mc:Fallback>
            </mc:AlternateContent>
          </a:graphicData>
        </a:graphic>
      </p:graphicFrame>
      <p:graphicFrame>
        <p:nvGraphicFramePr>
          <p:cNvPr id="12" name="11 Objeto"/>
          <p:cNvGraphicFramePr>
            <a:graphicFrameLocks noChangeAspect="1"/>
          </p:cNvGraphicFramePr>
          <p:nvPr>
            <p:extLst>
              <p:ext uri="{D42A27DB-BD31-4B8C-83A1-F6EECF244321}">
                <p14:modId xmlns:p14="http://schemas.microsoft.com/office/powerpoint/2010/main" val="3956771442"/>
              </p:ext>
            </p:extLst>
          </p:nvPr>
        </p:nvGraphicFramePr>
        <p:xfrm>
          <a:off x="5212080" y="3081530"/>
          <a:ext cx="914400" cy="771525"/>
        </p:xfrm>
        <a:graphic>
          <a:graphicData uri="http://schemas.openxmlformats.org/presentationml/2006/ole">
            <mc:AlternateContent xmlns:mc="http://schemas.openxmlformats.org/markup-compatibility/2006">
              <mc:Choice xmlns:v="urn:schemas-microsoft-com:vml" Requires="v">
                <p:oleObj spid="_x0000_s1269" name="Documento" showAsIcon="1" r:id="rId5" imgW="914400" imgH="771480" progId="Word.Document.12">
                  <p:link updateAutomatic="1"/>
                </p:oleObj>
              </mc:Choice>
              <mc:Fallback>
                <p:oleObj name="Documento" showAsIcon="1" r:id="rId5" imgW="914400" imgH="771480" progId="Word.Document.12">
                  <p:link updateAutomatic="1"/>
                  <p:pic>
                    <p:nvPicPr>
                      <p:cNvPr id="0" name=""/>
                      <p:cNvPicPr/>
                      <p:nvPr/>
                    </p:nvPicPr>
                    <p:blipFill>
                      <a:blip r:embed="rId6"/>
                      <a:stretch>
                        <a:fillRect/>
                      </a:stretch>
                    </p:blipFill>
                    <p:spPr>
                      <a:xfrm>
                        <a:off x="5212080" y="3081530"/>
                        <a:ext cx="914400" cy="771525"/>
                      </a:xfrm>
                      <a:prstGeom prst="rect">
                        <a:avLst/>
                      </a:prstGeom>
                    </p:spPr>
                  </p:pic>
                </p:oleObj>
              </mc:Fallback>
            </mc:AlternateContent>
          </a:graphicData>
        </a:graphic>
      </p:graphicFrame>
      <p:graphicFrame>
        <p:nvGraphicFramePr>
          <p:cNvPr id="13" name="12 Objeto"/>
          <p:cNvGraphicFramePr>
            <a:graphicFrameLocks noChangeAspect="1"/>
          </p:cNvGraphicFramePr>
          <p:nvPr>
            <p:extLst>
              <p:ext uri="{D42A27DB-BD31-4B8C-83A1-F6EECF244321}">
                <p14:modId xmlns:p14="http://schemas.microsoft.com/office/powerpoint/2010/main" val="1593697836"/>
              </p:ext>
            </p:extLst>
          </p:nvPr>
        </p:nvGraphicFramePr>
        <p:xfrm>
          <a:off x="3749040" y="4352546"/>
          <a:ext cx="914400" cy="771525"/>
        </p:xfrm>
        <a:graphic>
          <a:graphicData uri="http://schemas.openxmlformats.org/presentationml/2006/ole">
            <mc:AlternateContent xmlns:mc="http://schemas.openxmlformats.org/markup-compatibility/2006">
              <mc:Choice xmlns:v="urn:schemas-microsoft-com:vml" Requires="v">
                <p:oleObj spid="_x0000_s1270" name="Documento" showAsIcon="1" r:id="rId7" imgW="914400" imgH="771480" progId="Word.Document.12">
                  <p:link updateAutomatic="1"/>
                </p:oleObj>
              </mc:Choice>
              <mc:Fallback>
                <p:oleObj name="Documento" showAsIcon="1" r:id="rId7" imgW="914400" imgH="771480" progId="Word.Document.12">
                  <p:link updateAutomatic="1"/>
                  <p:pic>
                    <p:nvPicPr>
                      <p:cNvPr id="0" name=""/>
                      <p:cNvPicPr/>
                      <p:nvPr/>
                    </p:nvPicPr>
                    <p:blipFill>
                      <a:blip r:embed="rId8"/>
                      <a:stretch>
                        <a:fillRect/>
                      </a:stretch>
                    </p:blipFill>
                    <p:spPr>
                      <a:xfrm>
                        <a:off x="3749040" y="4352546"/>
                        <a:ext cx="914400" cy="771525"/>
                      </a:xfrm>
                      <a:prstGeom prst="rect">
                        <a:avLst/>
                      </a:prstGeom>
                    </p:spPr>
                  </p:pic>
                </p:oleObj>
              </mc:Fallback>
            </mc:AlternateContent>
          </a:graphicData>
        </a:graphic>
      </p:graphicFrame>
      <p:pic>
        <p:nvPicPr>
          <p:cNvPr id="14" name="Imagen 7" descr="http://software-el.espe.edu.ec/wp-content/uploads/2013/08/logo_ffaa_p.jpg"/>
          <p:cNvPicPr/>
          <p:nvPr/>
        </p:nvPicPr>
        <p:blipFill>
          <a:blip r:embed="rId9">
            <a:extLst>
              <a:ext uri="{28A0092B-C50C-407E-A947-70E740481C1C}">
                <a14:useLocalDpi xmlns:a14="http://schemas.microsoft.com/office/drawing/2010/main" val="0"/>
              </a:ext>
            </a:extLst>
          </a:blip>
          <a:srcRect/>
          <a:stretch>
            <a:fillRect/>
          </a:stretch>
        </p:blipFill>
        <p:spPr bwMode="auto">
          <a:xfrm>
            <a:off x="0" y="201930"/>
            <a:ext cx="2219325" cy="571500"/>
          </a:xfrm>
          <a:prstGeom prst="rect">
            <a:avLst/>
          </a:prstGeom>
          <a:noFill/>
          <a:ln>
            <a:noFill/>
          </a:ln>
        </p:spPr>
      </p:pic>
      <p:graphicFrame>
        <p:nvGraphicFramePr>
          <p:cNvPr id="2" name="1 Objeto"/>
          <p:cNvGraphicFramePr>
            <a:graphicFrameLocks noChangeAspect="1"/>
          </p:cNvGraphicFramePr>
          <p:nvPr>
            <p:extLst>
              <p:ext uri="{D42A27DB-BD31-4B8C-83A1-F6EECF244321}">
                <p14:modId xmlns:p14="http://schemas.microsoft.com/office/powerpoint/2010/main" val="3694195272"/>
              </p:ext>
            </p:extLst>
          </p:nvPr>
        </p:nvGraphicFramePr>
        <p:xfrm>
          <a:off x="3822192" y="3081528"/>
          <a:ext cx="914400" cy="771525"/>
        </p:xfrm>
        <a:graphic>
          <a:graphicData uri="http://schemas.openxmlformats.org/presentationml/2006/ole">
            <mc:AlternateContent xmlns:mc="http://schemas.openxmlformats.org/markup-compatibility/2006">
              <mc:Choice xmlns:v="urn:schemas-microsoft-com:vml" Requires="v">
                <p:oleObj spid="_x0000_s1271" name="Documento" showAsIcon="1" r:id="rId10" imgW="914400" imgH="771480" progId="Word.Document.12">
                  <p:link updateAutomatic="1"/>
                </p:oleObj>
              </mc:Choice>
              <mc:Fallback>
                <p:oleObj name="Documento" showAsIcon="1" r:id="rId10" imgW="914400" imgH="771480" progId="Word.Document.12">
                  <p:link updateAutomatic="1"/>
                  <p:pic>
                    <p:nvPicPr>
                      <p:cNvPr id="0" name=""/>
                      <p:cNvPicPr/>
                      <p:nvPr/>
                    </p:nvPicPr>
                    <p:blipFill>
                      <a:blip r:embed="rId11"/>
                      <a:stretch>
                        <a:fillRect/>
                      </a:stretch>
                    </p:blipFill>
                    <p:spPr>
                      <a:xfrm>
                        <a:off x="3822192" y="308152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76371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99491" y="6583680"/>
            <a:ext cx="6299200" cy="274320"/>
          </a:xfrm>
        </p:spPr>
        <p:txBody>
          <a:bodyPr/>
          <a:lstStyle/>
          <a:p>
            <a:r>
              <a:rPr lang="es-EC" dirty="0" smtClean="0">
                <a:solidFill>
                  <a:schemeClr val="tx1"/>
                </a:solidFill>
              </a:rPr>
              <a:t>Plan de Seguridad Integral para el sector de La Mariscal en el Distrito Metropolitano de Quito</a:t>
            </a:r>
            <a:endParaRPr lang="es-EC" dirty="0">
              <a:solidFill>
                <a:schemeClr val="tx1"/>
              </a:solidFill>
            </a:endParaRPr>
          </a:p>
        </p:txBody>
      </p:sp>
      <p:sp>
        <p:nvSpPr>
          <p:cNvPr id="5" name="4 Rectángulo redondeado"/>
          <p:cNvSpPr/>
          <p:nvPr/>
        </p:nvSpPr>
        <p:spPr>
          <a:xfrm>
            <a:off x="2767584" y="121920"/>
            <a:ext cx="6681216" cy="54864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tx1"/>
                </a:solidFill>
              </a:rPr>
              <a:t>ESTRATEGIAS PARA AFRONTAR EL RIESGO DELINCUENCIAL</a:t>
            </a:r>
            <a:endParaRPr lang="es-EC" b="1" dirty="0">
              <a:solidFill>
                <a:schemeClr val="tx1"/>
              </a:solidFill>
            </a:endParaRPr>
          </a:p>
        </p:txBody>
      </p:sp>
      <p:graphicFrame>
        <p:nvGraphicFramePr>
          <p:cNvPr id="7" name="6 Objeto"/>
          <p:cNvGraphicFramePr>
            <a:graphicFrameLocks noChangeAspect="1"/>
          </p:cNvGraphicFramePr>
          <p:nvPr>
            <p:extLst>
              <p:ext uri="{D42A27DB-BD31-4B8C-83A1-F6EECF244321}">
                <p14:modId xmlns:p14="http://schemas.microsoft.com/office/powerpoint/2010/main" val="2375204761"/>
              </p:ext>
            </p:extLst>
          </p:nvPr>
        </p:nvGraphicFramePr>
        <p:xfrm>
          <a:off x="438151" y="781052"/>
          <a:ext cx="11522075" cy="5595364"/>
        </p:xfrm>
        <a:graphic>
          <a:graphicData uri="http://schemas.openxmlformats.org/presentationml/2006/ole">
            <mc:AlternateContent xmlns:mc="http://schemas.openxmlformats.org/markup-compatibility/2006">
              <mc:Choice xmlns:v="urn:schemas-microsoft-com:vml" Requires="v">
                <p:oleObj spid="_x0000_s2108" name="Documento" r:id="rId3" imgW="8678289" imgH="5158251" progId="Word.Document.12">
                  <p:embed/>
                </p:oleObj>
              </mc:Choice>
              <mc:Fallback>
                <p:oleObj name="Documento" r:id="rId3" imgW="8678289" imgH="5158251" progId="Word.Document.12">
                  <p:embed/>
                  <p:pic>
                    <p:nvPicPr>
                      <p:cNvPr id="0" name=""/>
                      <p:cNvPicPr/>
                      <p:nvPr/>
                    </p:nvPicPr>
                    <p:blipFill>
                      <a:blip r:embed="rId4"/>
                      <a:stretch>
                        <a:fillRect/>
                      </a:stretch>
                    </p:blipFill>
                    <p:spPr>
                      <a:xfrm>
                        <a:off x="438151" y="781052"/>
                        <a:ext cx="11522075" cy="5595364"/>
                      </a:xfrm>
                      <a:prstGeom prst="rect">
                        <a:avLst/>
                      </a:prstGeom>
                    </p:spPr>
                  </p:pic>
                </p:oleObj>
              </mc:Fallback>
            </mc:AlternateContent>
          </a:graphicData>
        </a:graphic>
      </p:graphicFrame>
      <p:pic>
        <p:nvPicPr>
          <p:cNvPr id="8" name="Imagen 7" descr="http://software-el.espe.edu.ec/wp-content/uploads/2013/08/logo_ffaa_p.jpg"/>
          <p:cNvPicPr/>
          <p:nvPr/>
        </p:nvPicPr>
        <p:blipFill>
          <a:blip r:embed="rId5">
            <a:extLst>
              <a:ext uri="{28A0092B-C50C-407E-A947-70E740481C1C}">
                <a14:useLocalDpi xmlns:a14="http://schemas.microsoft.com/office/drawing/2010/main" val="0"/>
              </a:ext>
            </a:extLst>
          </a:blip>
          <a:srcRect/>
          <a:stretch>
            <a:fillRect/>
          </a:stretch>
        </p:blipFill>
        <p:spPr bwMode="auto">
          <a:xfrm>
            <a:off x="-1" y="65532"/>
            <a:ext cx="2219325" cy="571500"/>
          </a:xfrm>
          <a:prstGeom prst="rect">
            <a:avLst/>
          </a:prstGeom>
          <a:noFill/>
          <a:ln>
            <a:noFill/>
          </a:ln>
        </p:spPr>
      </p:pic>
    </p:spTree>
    <p:extLst>
      <p:ext uri="{BB962C8B-B14F-4D97-AF65-F5344CB8AC3E}">
        <p14:creationId xmlns:p14="http://schemas.microsoft.com/office/powerpoint/2010/main" val="3426903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26339" y="6102242"/>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2991109854"/>
              </p:ext>
            </p:extLst>
          </p:nvPr>
        </p:nvGraphicFramePr>
        <p:xfrm>
          <a:off x="400586" y="158497"/>
          <a:ext cx="11376887" cy="5815584"/>
        </p:xfrm>
        <a:graphic>
          <a:graphicData uri="http://schemas.openxmlformats.org/presentationml/2006/ole">
            <mc:AlternateContent xmlns:mc="http://schemas.openxmlformats.org/markup-compatibility/2006">
              <mc:Choice xmlns:v="urn:schemas-microsoft-com:vml" Requires="v">
                <p:oleObj spid="_x0000_s3132" name="Documento" r:id="rId3" imgW="8768478" imgH="4731396" progId="Word.Document.12">
                  <p:embed/>
                </p:oleObj>
              </mc:Choice>
              <mc:Fallback>
                <p:oleObj name="Documento" r:id="rId3" imgW="8768478" imgH="4731396" progId="Word.Document.12">
                  <p:embed/>
                  <p:pic>
                    <p:nvPicPr>
                      <p:cNvPr id="0" name=""/>
                      <p:cNvPicPr/>
                      <p:nvPr/>
                    </p:nvPicPr>
                    <p:blipFill>
                      <a:blip r:embed="rId4"/>
                      <a:stretch>
                        <a:fillRect/>
                      </a:stretch>
                    </p:blipFill>
                    <p:spPr>
                      <a:xfrm>
                        <a:off x="400586" y="158497"/>
                        <a:ext cx="11376887" cy="5815584"/>
                      </a:xfrm>
                      <a:prstGeom prst="rect">
                        <a:avLst/>
                      </a:prstGeom>
                    </p:spPr>
                  </p:pic>
                </p:oleObj>
              </mc:Fallback>
            </mc:AlternateContent>
          </a:graphicData>
        </a:graphic>
      </p:graphicFrame>
    </p:spTree>
    <p:extLst>
      <p:ext uri="{BB962C8B-B14F-4D97-AF65-F5344CB8AC3E}">
        <p14:creationId xmlns:p14="http://schemas.microsoft.com/office/powerpoint/2010/main" val="3410143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653187" y="6187586"/>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1429848803"/>
              </p:ext>
            </p:extLst>
          </p:nvPr>
        </p:nvGraphicFramePr>
        <p:xfrm>
          <a:off x="548640" y="158497"/>
          <a:ext cx="11228831" cy="5803392"/>
        </p:xfrm>
        <a:graphic>
          <a:graphicData uri="http://schemas.openxmlformats.org/presentationml/2006/ole">
            <mc:AlternateContent xmlns:mc="http://schemas.openxmlformats.org/markup-compatibility/2006">
              <mc:Choice xmlns:v="urn:schemas-microsoft-com:vml" Requires="v">
                <p:oleObj spid="_x0000_s4156" name="Documento" r:id="rId3" imgW="8768478" imgH="4968577" progId="Word.Document.12">
                  <p:embed/>
                </p:oleObj>
              </mc:Choice>
              <mc:Fallback>
                <p:oleObj name="Documento" r:id="rId3" imgW="8768478" imgH="4968577" progId="Word.Document.12">
                  <p:embed/>
                  <p:pic>
                    <p:nvPicPr>
                      <p:cNvPr id="0" name=""/>
                      <p:cNvPicPr/>
                      <p:nvPr/>
                    </p:nvPicPr>
                    <p:blipFill>
                      <a:blip r:embed="rId4"/>
                      <a:stretch>
                        <a:fillRect/>
                      </a:stretch>
                    </p:blipFill>
                    <p:spPr>
                      <a:xfrm>
                        <a:off x="548640" y="158497"/>
                        <a:ext cx="11228831" cy="5803392"/>
                      </a:xfrm>
                      <a:prstGeom prst="rect">
                        <a:avLst/>
                      </a:prstGeom>
                    </p:spPr>
                  </p:pic>
                </p:oleObj>
              </mc:Fallback>
            </mc:AlternateContent>
          </a:graphicData>
        </a:graphic>
      </p:graphicFrame>
    </p:spTree>
    <p:extLst>
      <p:ext uri="{BB962C8B-B14F-4D97-AF65-F5344CB8AC3E}">
        <p14:creationId xmlns:p14="http://schemas.microsoft.com/office/powerpoint/2010/main" val="374098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519075" y="6272930"/>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5" name="4 Gráfico"/>
          <p:cNvGraphicFramePr/>
          <p:nvPr>
            <p:extLst>
              <p:ext uri="{D42A27DB-BD31-4B8C-83A1-F6EECF244321}">
                <p14:modId xmlns:p14="http://schemas.microsoft.com/office/powerpoint/2010/main" val="1307446457"/>
              </p:ext>
            </p:extLst>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7" descr="http://software-el.espe.edu.ec/wp-content/uploads/2013/08/logo_ffaa_p.jpg"/>
          <p:cNvPicPr/>
          <p:nvPr/>
        </p:nvPicPr>
        <p:blipFill>
          <a:blip r:embed="rId3">
            <a:extLst>
              <a:ext uri="{28A0092B-C50C-407E-A947-70E740481C1C}">
                <a14:useLocalDpi xmlns:a14="http://schemas.microsoft.com/office/drawing/2010/main" val="0"/>
              </a:ext>
            </a:extLst>
          </a:blip>
          <a:srcRect/>
          <a:stretch>
            <a:fillRect/>
          </a:stretch>
        </p:blipFill>
        <p:spPr bwMode="auto">
          <a:xfrm>
            <a:off x="0" y="165354"/>
            <a:ext cx="2219325" cy="571500"/>
          </a:xfrm>
          <a:prstGeom prst="rect">
            <a:avLst/>
          </a:prstGeom>
          <a:noFill/>
          <a:ln>
            <a:noFill/>
          </a:ln>
        </p:spPr>
      </p:pic>
      <p:sp>
        <p:nvSpPr>
          <p:cNvPr id="2" name="1 Rectángulo redondeado"/>
          <p:cNvSpPr/>
          <p:nvPr/>
        </p:nvSpPr>
        <p:spPr>
          <a:xfrm>
            <a:off x="2219325" y="1584960"/>
            <a:ext cx="1109663" cy="47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134</a:t>
            </a:r>
            <a:endParaRPr lang="es-EC" dirty="0">
              <a:solidFill>
                <a:schemeClr val="tx1"/>
              </a:solidFill>
            </a:endParaRPr>
          </a:p>
        </p:txBody>
      </p:sp>
    </p:spTree>
    <p:extLst>
      <p:ext uri="{BB962C8B-B14F-4D97-AF65-F5344CB8AC3E}">
        <p14:creationId xmlns:p14="http://schemas.microsoft.com/office/powerpoint/2010/main" val="202540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87299" y="6138818"/>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447021871"/>
              </p:ext>
            </p:extLst>
          </p:nvPr>
        </p:nvGraphicFramePr>
        <p:xfrm>
          <a:off x="390143" y="197358"/>
          <a:ext cx="11277601" cy="5626416"/>
        </p:xfrm>
        <a:graphic>
          <a:graphicData uri="http://schemas.openxmlformats.org/drawingml/2006/table">
            <a:tbl>
              <a:tblPr firstRow="1" firstCol="1" bandRow="1"/>
              <a:tblGrid>
                <a:gridCol w="2348613"/>
                <a:gridCol w="2348613"/>
                <a:gridCol w="1599211"/>
                <a:gridCol w="1972916"/>
                <a:gridCol w="1972916"/>
                <a:gridCol w="1035332"/>
              </a:tblGrid>
              <a:tr h="404982">
                <a:tc gridSpan="6">
                  <a:txBody>
                    <a:bodyPr/>
                    <a:lstStyle/>
                    <a:p>
                      <a:pPr indent="450215" algn="ctr">
                        <a:lnSpc>
                          <a:spcPct val="115000"/>
                        </a:lnSpc>
                        <a:spcBef>
                          <a:spcPts val="1200"/>
                        </a:spcBef>
                        <a:spcAft>
                          <a:spcPts val="0"/>
                        </a:spcAft>
                      </a:pPr>
                      <a:r>
                        <a:rPr lang="es-ES" sz="800" b="1" dirty="0">
                          <a:solidFill>
                            <a:schemeClr val="tx1"/>
                          </a:solidFill>
                          <a:effectLst/>
                          <a:latin typeface="Arial" panose="020B0604020202020204" pitchFamily="34" charset="0"/>
                          <a:ea typeface="Calibri"/>
                          <a:cs typeface="Arial" panose="020B0604020202020204" pitchFamily="34" charset="0"/>
                        </a:rPr>
                        <a:t>Prevención Situacional,  (incremento del control, vigilancia e implementación de medidas de seguridad en los espacios públicos).</a:t>
                      </a:r>
                      <a:endParaRPr lang="es-EC" sz="800" dirty="0">
                        <a:solidFill>
                          <a:schemeClr val="tx1"/>
                        </a:solidFill>
                        <a:effectLst/>
                        <a:latin typeface="Arial" panose="020B0604020202020204" pitchFamily="34" charset="0"/>
                        <a:ea typeface="Calibri"/>
                        <a:cs typeface="Arial" panose="020B0604020202020204" pitchFamily="34" charset="0"/>
                      </a:endParaRPr>
                    </a:p>
                    <a:p>
                      <a:pPr indent="450215" algn="ctr">
                        <a:lnSpc>
                          <a:spcPct val="115000"/>
                        </a:lnSpc>
                        <a:spcBef>
                          <a:spcPts val="1200"/>
                        </a:spcBef>
                        <a:spcAft>
                          <a:spcPts val="0"/>
                        </a:spcAft>
                      </a:pPr>
                      <a:r>
                        <a:rPr lang="es-ES" sz="800" b="1" dirty="0">
                          <a:solidFill>
                            <a:schemeClr val="tx1"/>
                          </a:solidFill>
                          <a:effectLst/>
                          <a:latin typeface="Arial" panose="020B0604020202020204" pitchFamily="34" charset="0"/>
                          <a:ea typeface="Calibri"/>
                          <a:cs typeface="Arial" panose="020B0604020202020204" pitchFamily="34" charset="0"/>
                        </a:rPr>
                        <a:t> </a:t>
                      </a:r>
                      <a:endParaRPr lang="es-EC" sz="800" dirty="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1600">
                <a:tc>
                  <a:txBody>
                    <a:bodyPr/>
                    <a:lstStyle/>
                    <a:p>
                      <a:pPr indent="450215" algn="just">
                        <a:lnSpc>
                          <a:spcPct val="115000"/>
                        </a:lnSpc>
                        <a:spcBef>
                          <a:spcPts val="1200"/>
                        </a:spcBef>
                        <a:spcAft>
                          <a:spcPts val="0"/>
                        </a:spcAft>
                      </a:pPr>
                      <a:r>
                        <a:rPr lang="es-ES" sz="800" b="1" dirty="0">
                          <a:solidFill>
                            <a:schemeClr val="tx1"/>
                          </a:solidFill>
                          <a:effectLst/>
                          <a:latin typeface="Arial" panose="020B0604020202020204" pitchFamily="34" charset="0"/>
                          <a:ea typeface="Calibri"/>
                          <a:cs typeface="Arial" panose="020B0604020202020204" pitchFamily="34" charset="0"/>
                        </a:rPr>
                        <a:t>Meta</a:t>
                      </a:r>
                      <a:endParaRPr lang="es-EC" sz="800" dirty="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Acciones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Indicadores</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Verificables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Medios de Verificación</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indent="450215" algn="ctr">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Instituciones responsables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indent="450215" algn="ctr">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Presupuesto</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ctr">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Estimado</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w="12700" cap="flat" cmpd="sng" algn="ctr">
                      <a:solidFill>
                        <a:srgbClr val="4BACC6"/>
                      </a:solidFill>
                      <a:prstDash val="solid"/>
                      <a:round/>
                      <a:headEnd type="none" w="med" len="med"/>
                      <a:tailEnd type="none" w="med" len="med"/>
                    </a:lnT>
                    <a:lnB>
                      <a:noFill/>
                    </a:lnB>
                    <a:solidFill>
                      <a:srgbClr val="DAEEF3"/>
                    </a:solidFill>
                  </a:tcPr>
                </a:tc>
              </a:tr>
              <a:tr h="687295">
                <a:tc rowSpan="5">
                  <a:txBody>
                    <a:bodyPr/>
                    <a:lstStyle/>
                    <a:p>
                      <a:pPr indent="450215" algn="just">
                        <a:lnSpc>
                          <a:spcPct val="115000"/>
                        </a:lnSpc>
                        <a:spcBef>
                          <a:spcPts val="1200"/>
                        </a:spcBef>
                        <a:spcAft>
                          <a:spcPts val="0"/>
                        </a:spcAft>
                      </a:pPr>
                      <a:r>
                        <a:rPr lang="es-ES" sz="800" dirty="0">
                          <a:solidFill>
                            <a:schemeClr val="tx1"/>
                          </a:solidFill>
                          <a:effectLst/>
                          <a:latin typeface="Arial" panose="020B0604020202020204" pitchFamily="34" charset="0"/>
                          <a:ea typeface="Calibri"/>
                          <a:cs typeface="Arial" panose="020B0604020202020204" pitchFamily="34" charset="0"/>
                        </a:rPr>
                        <a:t>Reducir al 95% de robos  a personas, domicilios, locales comerciales, robo de accesorios de vehículos y robo de vehículos</a:t>
                      </a:r>
                      <a:endParaRPr lang="es-EC" sz="800" dirty="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b="1" dirty="0">
                          <a:solidFill>
                            <a:schemeClr val="tx1"/>
                          </a:solidFill>
                          <a:effectLst/>
                          <a:latin typeface="Arial" panose="020B0604020202020204" pitchFamily="34" charset="0"/>
                          <a:ea typeface="Calibri"/>
                          <a:cs typeface="Arial" panose="020B0604020202020204" pitchFamily="34" charset="0"/>
                        </a:rPr>
                        <a:t> </a:t>
                      </a:r>
                      <a:endParaRPr lang="es-EC" sz="800" dirty="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Ampliar el sistema de cámaras y video vigilancia en el circuito y en los diferentes sub circuitos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cámaras instaladas</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cámaras solicitadas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Informes técnicos, fotos, videos.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Concejo Zonal de Seguridad Ciudadana - ECU-911, Policía, </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Comité Local de Seguridad de cada sub Circuito </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ctr">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 </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ctr">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10000</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a:noFill/>
                    </a:lnB>
                  </a:tcPr>
                </a:tc>
              </a:tr>
              <a:tr h="513291">
                <a:tc vMerge="1">
                  <a:txBody>
                    <a:bodyPr/>
                    <a:lstStyle/>
                    <a:p>
                      <a:endParaRPr lang="es-EC"/>
                    </a:p>
                  </a:txBody>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Dotar de equipamiento, tecnología a la UPC de La Mariscal para brindar el servicio de auxilio inmediato</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equipo y medios tecnológicos implementados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Informes técnicos, fotos.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Ministerio del Interior, Policía Nacional, GADT</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 </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ctr">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50000</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a:noFill/>
                    </a:lnB>
                    <a:solidFill>
                      <a:srgbClr val="DAEEF3"/>
                    </a:solidFill>
                  </a:tcPr>
                </a:tc>
              </a:tr>
              <a:tr h="230397">
                <a:tc vMerge="1">
                  <a:txBody>
                    <a:bodyPr/>
                    <a:lstStyle/>
                    <a:p>
                      <a:endParaRPr lang="es-EC"/>
                    </a:p>
                  </a:txBody>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Creación de una unidad móvil o de mini puestos policiales.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UPC móvil o mini puestos creados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Informes y tramites  técnicos presentados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Ministerio Interior, Policía, GAD de Pichincha, </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ctr">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0</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a:noFill/>
                    </a:lnB>
                  </a:tcPr>
                </a:tc>
              </a:tr>
              <a:tr h="1323255">
                <a:tc vMerge="1">
                  <a:txBody>
                    <a:bodyPr/>
                    <a:lstStyle/>
                    <a:p>
                      <a:endParaRPr lang="es-EC"/>
                    </a:p>
                  </a:txBody>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Establecer en las instituciones educativas, un sistema de monitoreo a través de video cámaras y brigadas multidisciplinaria (rectores de colegio, profesores, estudiantes, padres de familia, policía comunitaria).</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50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instituciones existentes   por circuito </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50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cámaras instaladas No. de brigadas multidisciplinarias formadas.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Informes técnicos, fotos, videos, cámaras</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Instaladas.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GADP- ECU-911.</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UPC La Mariscal, autoridades de instituciones educativas,</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Comité Local de Seguridad  d cada sub Circuito.</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Concejo Zonal de Seguridad Ciudadana</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ctr">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10000</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a:noFill/>
                    </a:lnB>
                    <a:solidFill>
                      <a:srgbClr val="DAEEF3"/>
                    </a:solidFill>
                  </a:tcPr>
                </a:tc>
              </a:tr>
              <a:tr h="621600">
                <a:tc vMerge="1">
                  <a:txBody>
                    <a:bodyPr/>
                    <a:lstStyle/>
                    <a:p>
                      <a:endParaRPr lang="es-EC"/>
                    </a:p>
                  </a:txBody>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Control anti delincuencial, en prostíbulos, discotecas, y zonas rojas, etc., por la Policía Nacional.</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operativos realizados</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personas detenidas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Informes técnicos, fotos, resultados.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Fiscalía, Policía de UVC, UPC La Mariscal, Intendente otras.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tcPr>
                </a:tc>
                <a:tc>
                  <a:txBody>
                    <a:bodyPr/>
                    <a:lstStyle/>
                    <a:p>
                      <a:pPr indent="450215" algn="ctr">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0</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a:noFill/>
                    </a:lnB>
                  </a:tcPr>
                </a:tc>
              </a:tr>
              <a:tr h="621600">
                <a:tc>
                  <a:txBody>
                    <a:bodyPr/>
                    <a:lstStyle/>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 </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Pintar un Diseño Ojos Vigía en puntos estratégicos y que sean visibles.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Diseños realizados</a:t>
                      </a:r>
                      <a:endParaRPr lang="es-EC" sz="800">
                        <a:solidFill>
                          <a:schemeClr val="tx1"/>
                        </a:solidFill>
                        <a:effectLst/>
                        <a:latin typeface="Arial" panose="020B0604020202020204" pitchFamily="34" charset="0"/>
                        <a:ea typeface="Calibri"/>
                        <a:cs typeface="Arial" panose="020B0604020202020204" pitchFamily="34" charset="0"/>
                      </a:endParaRPr>
                    </a:p>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No. de diseños planificados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Fotos, Informes, videos</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just">
                        <a:lnSpc>
                          <a:spcPct val="115000"/>
                        </a:lnSpc>
                        <a:spcBef>
                          <a:spcPts val="1200"/>
                        </a:spcBef>
                        <a:spcAft>
                          <a:spcPts val="0"/>
                        </a:spcAft>
                      </a:pPr>
                      <a:r>
                        <a:rPr lang="es-ES" sz="800">
                          <a:solidFill>
                            <a:schemeClr val="tx1"/>
                          </a:solidFill>
                          <a:effectLst/>
                          <a:latin typeface="Arial" panose="020B0604020202020204" pitchFamily="34" charset="0"/>
                          <a:ea typeface="Calibri"/>
                          <a:cs typeface="Arial" panose="020B0604020202020204" pitchFamily="34" charset="0"/>
                        </a:rPr>
                        <a:t>GADP, Policía Comunitaria, UPC La Mariscal, Comité Local de Seguridad de cada Sub Circuito</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a:noFill/>
                    </a:lnB>
                    <a:solidFill>
                      <a:srgbClr val="DAEEF3"/>
                    </a:solidFill>
                  </a:tcPr>
                </a:tc>
                <a:tc>
                  <a:txBody>
                    <a:bodyPr/>
                    <a:lstStyle/>
                    <a:p>
                      <a:pPr indent="450215" algn="ctr">
                        <a:lnSpc>
                          <a:spcPct val="115000"/>
                        </a:lnSpc>
                        <a:spcBef>
                          <a:spcPts val="1200"/>
                        </a:spcBef>
                        <a:spcAft>
                          <a:spcPts val="0"/>
                        </a:spcAft>
                      </a:pPr>
                      <a:r>
                        <a:rPr lang="es-ES" sz="800" dirty="0">
                          <a:solidFill>
                            <a:schemeClr val="tx1"/>
                          </a:solidFill>
                          <a:effectLst/>
                          <a:latin typeface="Arial" panose="020B0604020202020204" pitchFamily="34" charset="0"/>
                          <a:ea typeface="Calibri"/>
                          <a:cs typeface="Arial" panose="020B0604020202020204" pitchFamily="34" charset="0"/>
                        </a:rPr>
                        <a:t>1000</a:t>
                      </a:r>
                      <a:endParaRPr lang="es-EC" sz="800" dirty="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a:noFill/>
                    </a:lnB>
                    <a:solidFill>
                      <a:srgbClr val="DAEEF3"/>
                    </a:solidFill>
                  </a:tcPr>
                </a:tc>
              </a:tr>
              <a:tr h="115199">
                <a:tc>
                  <a:txBody>
                    <a:bodyPr/>
                    <a:lstStyle/>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Total</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w="12700" cap="flat" cmpd="sng" algn="ctr">
                      <a:solidFill>
                        <a:srgbClr val="4BACC6"/>
                      </a:solidFill>
                      <a:prstDash val="solid"/>
                      <a:round/>
                      <a:headEnd type="none" w="med" len="med"/>
                      <a:tailEnd type="none" w="med" len="med"/>
                    </a:lnB>
                  </a:tcPr>
                </a:tc>
                <a:tc gridSpan="4">
                  <a:txBody>
                    <a:bodyPr/>
                    <a:lstStyle/>
                    <a:p>
                      <a:pPr indent="450215" algn="just">
                        <a:lnSpc>
                          <a:spcPct val="115000"/>
                        </a:lnSpc>
                        <a:spcBef>
                          <a:spcPts val="1200"/>
                        </a:spcBef>
                        <a:spcAft>
                          <a:spcPts val="0"/>
                        </a:spcAft>
                      </a:pPr>
                      <a:r>
                        <a:rPr lang="es-ES" sz="800" b="1">
                          <a:solidFill>
                            <a:schemeClr val="tx1"/>
                          </a:solidFill>
                          <a:effectLst/>
                          <a:latin typeface="Arial" panose="020B0604020202020204" pitchFamily="34" charset="0"/>
                          <a:ea typeface="Calibri"/>
                          <a:cs typeface="Arial" panose="020B0604020202020204" pitchFamily="34" charset="0"/>
                        </a:rPr>
                        <a:t> </a:t>
                      </a:r>
                      <a:endParaRPr lang="es-EC" sz="800">
                        <a:solidFill>
                          <a:schemeClr val="tx1"/>
                        </a:solidFill>
                        <a:effectLst/>
                        <a:latin typeface="Arial" panose="020B0604020202020204" pitchFamily="34" charset="0"/>
                        <a:ea typeface="Calibri"/>
                        <a:cs typeface="Arial" panose="020B0604020202020204" pitchFamily="34" charset="0"/>
                      </a:endParaRPr>
                    </a:p>
                  </a:txBody>
                  <a:tcPr marL="40523" marR="40523" marT="0" marB="0">
                    <a:lnL>
                      <a:noFill/>
                    </a:lnL>
                    <a:lnR>
                      <a:noFill/>
                    </a:lnR>
                    <a:lnT>
                      <a:noFill/>
                    </a:lnT>
                    <a:lnB w="12700" cap="flat" cmpd="sng" algn="ctr">
                      <a:solidFill>
                        <a:srgbClr val="4BACC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450215" algn="ctr">
                        <a:lnSpc>
                          <a:spcPct val="115000"/>
                        </a:lnSpc>
                        <a:spcBef>
                          <a:spcPts val="1200"/>
                        </a:spcBef>
                        <a:spcAft>
                          <a:spcPts val="0"/>
                        </a:spcAft>
                      </a:pPr>
                      <a:r>
                        <a:rPr lang="es-ES" sz="800" b="1" dirty="0" smtClean="0">
                          <a:solidFill>
                            <a:schemeClr val="tx1"/>
                          </a:solidFill>
                          <a:effectLst/>
                          <a:latin typeface="Arial" panose="020B0604020202020204" pitchFamily="34" charset="0"/>
                          <a:ea typeface="Calibri"/>
                          <a:cs typeface="Arial" panose="020B0604020202020204" pitchFamily="34" charset="0"/>
                        </a:rPr>
                        <a:t>71000</a:t>
                      </a:r>
                      <a:endParaRPr lang="es-EC" sz="800" dirty="0">
                        <a:solidFill>
                          <a:schemeClr val="tx1"/>
                        </a:solidFill>
                        <a:effectLst/>
                        <a:latin typeface="Arial" panose="020B0604020202020204" pitchFamily="34" charset="0"/>
                        <a:ea typeface="Calibri"/>
                        <a:cs typeface="Arial" panose="020B0604020202020204" pitchFamily="34" charset="0"/>
                      </a:endParaRPr>
                    </a:p>
                  </a:txBody>
                  <a:tcPr marL="40523" marR="40523" marT="0" marB="0" anchor="ctr">
                    <a:lnL>
                      <a:noFill/>
                    </a:lnL>
                    <a:lnR>
                      <a:noFill/>
                    </a:lnR>
                    <a:lnT>
                      <a:noFill/>
                    </a:lnT>
                    <a:lnB w="1270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0590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791324340"/>
              </p:ext>
            </p:extLst>
          </p:nvPr>
        </p:nvGraphicFramePr>
        <p:xfrm>
          <a:off x="670559" y="749566"/>
          <a:ext cx="10789922" cy="5403722"/>
        </p:xfrm>
        <a:graphic>
          <a:graphicData uri="http://schemas.openxmlformats.org/drawingml/2006/table">
            <a:tbl>
              <a:tblPr firstRow="1" firstCol="1" bandRow="1"/>
              <a:tblGrid>
                <a:gridCol w="2440977"/>
                <a:gridCol w="2440977"/>
                <a:gridCol w="1476657"/>
                <a:gridCol w="1601388"/>
                <a:gridCol w="1601388"/>
                <a:gridCol w="1228535"/>
              </a:tblGrid>
              <a:tr h="511541">
                <a:tc gridSpan="6">
                  <a:txBody>
                    <a:bodyPr/>
                    <a:lstStyle/>
                    <a:p>
                      <a:pPr indent="450215" algn="ctr">
                        <a:lnSpc>
                          <a:spcPct val="115000"/>
                        </a:lnSpc>
                        <a:spcBef>
                          <a:spcPts val="1200"/>
                        </a:spcBef>
                        <a:spcAft>
                          <a:spcPts val="0"/>
                        </a:spcAft>
                      </a:pPr>
                      <a:r>
                        <a:rPr lang="es-ES" sz="900" b="1" dirty="0">
                          <a:solidFill>
                            <a:schemeClr val="tx1"/>
                          </a:solidFill>
                          <a:effectLst/>
                          <a:latin typeface="Arial"/>
                          <a:ea typeface="Calibri"/>
                          <a:cs typeface="Arial"/>
                        </a:rPr>
                        <a:t>Fortalecimiento de las instituciones públicas y privadas, ( proporcionar un servicio de calidad a la ciudadanía)</a:t>
                      </a:r>
                      <a:endParaRPr lang="es-EC" sz="900" dirty="0">
                        <a:solidFill>
                          <a:schemeClr val="tx1"/>
                        </a:solidFill>
                        <a:effectLst/>
                        <a:latin typeface="Arial"/>
                        <a:ea typeface="Calibri"/>
                        <a:cs typeface="Times New Roman"/>
                      </a:endParaRPr>
                    </a:p>
                    <a:p>
                      <a:pPr indent="450215" algn="ctr">
                        <a:lnSpc>
                          <a:spcPct val="115000"/>
                        </a:lnSpc>
                        <a:spcBef>
                          <a:spcPts val="1200"/>
                        </a:spcBef>
                        <a:spcAft>
                          <a:spcPts val="0"/>
                        </a:spcAft>
                      </a:pPr>
                      <a:r>
                        <a:rPr lang="es-ES" sz="900" b="1" dirty="0">
                          <a:solidFill>
                            <a:schemeClr val="tx1"/>
                          </a:solidFill>
                          <a:effectLst/>
                          <a:latin typeface="Arial"/>
                          <a:ea typeface="Calibri"/>
                          <a:cs typeface="Arial"/>
                        </a:rPr>
                        <a:t> </a:t>
                      </a:r>
                      <a:endParaRPr lang="es-EC" sz="900" dirty="0">
                        <a:solidFill>
                          <a:schemeClr val="tx1"/>
                        </a:solidFill>
                        <a:effectLst/>
                        <a:latin typeface="Arial"/>
                        <a:ea typeface="Calibri"/>
                        <a:cs typeface="Times New Roman"/>
                      </a:endParaRPr>
                    </a:p>
                  </a:txBody>
                  <a:tcPr marL="48511" marR="485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23010">
                <a:tc>
                  <a:txBody>
                    <a:bodyPr/>
                    <a:lstStyle/>
                    <a:p>
                      <a:pPr indent="450215" algn="just">
                        <a:lnSpc>
                          <a:spcPct val="115000"/>
                        </a:lnSpc>
                        <a:spcBef>
                          <a:spcPts val="1200"/>
                        </a:spcBef>
                        <a:spcAft>
                          <a:spcPts val="0"/>
                        </a:spcAft>
                      </a:pPr>
                      <a:r>
                        <a:rPr lang="es-ES" sz="900" b="1">
                          <a:solidFill>
                            <a:schemeClr val="tx1"/>
                          </a:solidFill>
                          <a:effectLst/>
                          <a:latin typeface="Arial"/>
                          <a:ea typeface="Calibri"/>
                          <a:cs typeface="Arial"/>
                        </a:rPr>
                        <a:t>Meta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ctr">
                        <a:lnSpc>
                          <a:spcPct val="115000"/>
                        </a:lnSpc>
                        <a:spcBef>
                          <a:spcPts val="1200"/>
                        </a:spcBef>
                        <a:spcAft>
                          <a:spcPts val="0"/>
                        </a:spcAft>
                      </a:pPr>
                      <a:r>
                        <a:rPr lang="es-ES" sz="900" b="1">
                          <a:solidFill>
                            <a:schemeClr val="tx1"/>
                          </a:solidFill>
                          <a:effectLst/>
                          <a:latin typeface="Arial"/>
                          <a:ea typeface="Calibri"/>
                          <a:cs typeface="Arial"/>
                        </a:rPr>
                        <a:t>Acciones</a:t>
                      </a:r>
                      <a:endParaRPr lang="es-EC" sz="900">
                        <a:solidFill>
                          <a:schemeClr val="tx1"/>
                        </a:solidFill>
                        <a:effectLst/>
                        <a:latin typeface="Arial"/>
                        <a:ea typeface="Calibri"/>
                        <a:cs typeface="Times New Roman"/>
                      </a:endParaRPr>
                    </a:p>
                  </a:txBody>
                  <a:tcPr marL="48511" marR="485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ctr">
                        <a:lnSpc>
                          <a:spcPct val="115000"/>
                        </a:lnSpc>
                        <a:spcBef>
                          <a:spcPts val="1200"/>
                        </a:spcBef>
                        <a:spcAft>
                          <a:spcPts val="0"/>
                        </a:spcAft>
                      </a:pPr>
                      <a:r>
                        <a:rPr lang="es-ES" sz="900" b="1">
                          <a:solidFill>
                            <a:schemeClr val="tx1"/>
                          </a:solidFill>
                          <a:effectLst/>
                          <a:latin typeface="Arial"/>
                          <a:ea typeface="Calibri"/>
                          <a:cs typeface="Arial"/>
                        </a:rPr>
                        <a:t>Indicadores</a:t>
                      </a:r>
                      <a:endParaRPr lang="es-EC" sz="900">
                        <a:solidFill>
                          <a:schemeClr val="tx1"/>
                        </a:solidFill>
                        <a:effectLst/>
                        <a:latin typeface="Arial"/>
                        <a:ea typeface="Calibri"/>
                        <a:cs typeface="Times New Roman"/>
                      </a:endParaRPr>
                    </a:p>
                    <a:p>
                      <a:pPr indent="450215" algn="ctr">
                        <a:lnSpc>
                          <a:spcPct val="115000"/>
                        </a:lnSpc>
                        <a:spcBef>
                          <a:spcPts val="1200"/>
                        </a:spcBef>
                        <a:spcAft>
                          <a:spcPts val="0"/>
                        </a:spcAft>
                      </a:pPr>
                      <a:r>
                        <a:rPr lang="es-ES" sz="900" b="1">
                          <a:solidFill>
                            <a:schemeClr val="tx1"/>
                          </a:solidFill>
                          <a:effectLst/>
                          <a:latin typeface="Arial"/>
                          <a:ea typeface="Calibri"/>
                          <a:cs typeface="Arial"/>
                        </a:rPr>
                        <a:t>Verificables</a:t>
                      </a:r>
                      <a:endParaRPr lang="es-EC" sz="900">
                        <a:solidFill>
                          <a:schemeClr val="tx1"/>
                        </a:solidFill>
                        <a:effectLst/>
                        <a:latin typeface="Arial"/>
                        <a:ea typeface="Calibri"/>
                        <a:cs typeface="Times New Roman"/>
                      </a:endParaRPr>
                    </a:p>
                  </a:txBody>
                  <a:tcPr marL="48511" marR="485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ctr">
                        <a:lnSpc>
                          <a:spcPct val="115000"/>
                        </a:lnSpc>
                        <a:spcBef>
                          <a:spcPts val="1200"/>
                        </a:spcBef>
                        <a:spcAft>
                          <a:spcPts val="0"/>
                        </a:spcAft>
                      </a:pPr>
                      <a:r>
                        <a:rPr lang="es-ES" sz="900" b="1">
                          <a:solidFill>
                            <a:schemeClr val="tx1"/>
                          </a:solidFill>
                          <a:effectLst/>
                          <a:latin typeface="Arial"/>
                          <a:ea typeface="Calibri"/>
                          <a:cs typeface="Arial"/>
                        </a:rPr>
                        <a:t>Medios de Verificación</a:t>
                      </a:r>
                      <a:endParaRPr lang="es-EC" sz="900">
                        <a:solidFill>
                          <a:schemeClr val="tx1"/>
                        </a:solidFill>
                        <a:effectLst/>
                        <a:latin typeface="Arial"/>
                        <a:ea typeface="Calibri"/>
                        <a:cs typeface="Times New Roman"/>
                      </a:endParaRPr>
                    </a:p>
                  </a:txBody>
                  <a:tcPr marL="48511" marR="485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ctr">
                        <a:lnSpc>
                          <a:spcPct val="115000"/>
                        </a:lnSpc>
                        <a:spcBef>
                          <a:spcPts val="1200"/>
                        </a:spcBef>
                        <a:spcAft>
                          <a:spcPts val="0"/>
                        </a:spcAft>
                      </a:pPr>
                      <a:r>
                        <a:rPr lang="es-ES" sz="900" b="1">
                          <a:solidFill>
                            <a:schemeClr val="tx1"/>
                          </a:solidFill>
                          <a:effectLst/>
                          <a:latin typeface="Arial"/>
                          <a:ea typeface="Calibri"/>
                          <a:cs typeface="Arial"/>
                        </a:rPr>
                        <a:t>Instituciones responsables</a:t>
                      </a:r>
                      <a:endParaRPr lang="es-EC" sz="900">
                        <a:solidFill>
                          <a:schemeClr val="tx1"/>
                        </a:solidFill>
                        <a:effectLst/>
                        <a:latin typeface="Arial"/>
                        <a:ea typeface="Calibri"/>
                        <a:cs typeface="Times New Roman"/>
                      </a:endParaRPr>
                    </a:p>
                  </a:txBody>
                  <a:tcPr marL="48511" marR="485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ctr">
                        <a:lnSpc>
                          <a:spcPct val="115000"/>
                        </a:lnSpc>
                        <a:spcBef>
                          <a:spcPts val="1200"/>
                        </a:spcBef>
                        <a:spcAft>
                          <a:spcPts val="0"/>
                        </a:spcAft>
                      </a:pPr>
                      <a:r>
                        <a:rPr lang="es-ES" sz="900" b="1">
                          <a:solidFill>
                            <a:schemeClr val="tx1"/>
                          </a:solidFill>
                          <a:effectLst/>
                          <a:latin typeface="Arial"/>
                          <a:ea typeface="Calibri"/>
                          <a:cs typeface="Arial"/>
                        </a:rPr>
                        <a:t>Presupuesto</a:t>
                      </a:r>
                      <a:endParaRPr lang="es-EC" sz="900">
                        <a:solidFill>
                          <a:schemeClr val="tx1"/>
                        </a:solidFill>
                        <a:effectLst/>
                        <a:latin typeface="Arial"/>
                        <a:ea typeface="Calibri"/>
                        <a:cs typeface="Times New Roman"/>
                      </a:endParaRPr>
                    </a:p>
                    <a:p>
                      <a:pPr indent="450215" algn="ctr">
                        <a:lnSpc>
                          <a:spcPct val="115000"/>
                        </a:lnSpc>
                        <a:spcBef>
                          <a:spcPts val="1200"/>
                        </a:spcBef>
                        <a:spcAft>
                          <a:spcPts val="0"/>
                        </a:spcAft>
                      </a:pPr>
                      <a:r>
                        <a:rPr lang="es-ES" sz="900" b="1">
                          <a:solidFill>
                            <a:schemeClr val="tx1"/>
                          </a:solidFill>
                          <a:effectLst/>
                          <a:latin typeface="Arial"/>
                          <a:ea typeface="Calibri"/>
                          <a:cs typeface="Arial"/>
                        </a:rPr>
                        <a:t>Estimado</a:t>
                      </a:r>
                      <a:endParaRPr lang="es-EC" sz="900">
                        <a:solidFill>
                          <a:schemeClr val="tx1"/>
                        </a:solidFill>
                        <a:effectLst/>
                        <a:latin typeface="Arial"/>
                        <a:ea typeface="Calibri"/>
                        <a:cs typeface="Times New Roman"/>
                      </a:endParaRPr>
                    </a:p>
                  </a:txBody>
                  <a:tcPr marL="48511" marR="485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662842">
                <a:tc rowSpan="5">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Lograr que el 95 %  de las instituciones de seguridad se encuentren Fortalecidas, equipadas y capacitadas para brindar un servicio de calidad y reducir la inseguridad existente en la Zona de la Mariscal</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b="1">
                          <a:solidFill>
                            <a:schemeClr val="tx1"/>
                          </a:solidFill>
                          <a:effectLst/>
                          <a:latin typeface="Arial"/>
                          <a:ea typeface="Calibri"/>
                          <a:cs typeface="Arial"/>
                        </a:rPr>
                        <a:t> </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Creación de Centro de Estudios Estratégicos del Consejo de Seguridad Ciudadana de la Parroquia Mariscal Sucre.</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No. de reuniones, acuerdos, establecidos.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Informes técnicos, proyectos, videos, fotos, Encuestas.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GADP, UPC de La Mariscal. Cuerpo de Bomberos, SNGR, Director del Concejo Zonal de Seguridad Ciudadana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 </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a:solidFill>
                            <a:schemeClr val="tx1"/>
                          </a:solidFill>
                          <a:effectLst/>
                          <a:latin typeface="Arial"/>
                          <a:ea typeface="Calibri"/>
                          <a:cs typeface="Arial"/>
                        </a:rPr>
                        <a:t>10000</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2962">
                <a:tc vMerge="1">
                  <a:txBody>
                    <a:bodyPr/>
                    <a:lstStyle/>
                    <a:p>
                      <a:endParaRPr lang="es-EC"/>
                    </a:p>
                  </a:txBody>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Fortalecer a las Instituciones de seguridad, con implementación tecnológica para mejorar los sistemas de comunicación y vigilancia disuasiva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No. de equipo y medios tecnológicos implementados</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a:solidFill>
                            <a:schemeClr val="tx1"/>
                          </a:solidFill>
                          <a:effectLst/>
                          <a:latin typeface="Arial"/>
                          <a:ea typeface="Calibri"/>
                          <a:cs typeface="Arial"/>
                        </a:rPr>
                        <a:t> </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Informes técnicos, fotos, proyectos.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Policía, Alcaldía del DMA, ECU-911, GADP.</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20000</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1050480">
                <a:tc vMerge="1">
                  <a:txBody>
                    <a:bodyPr/>
                    <a:lstStyle/>
                    <a:p>
                      <a:endParaRPr lang="es-EC"/>
                    </a:p>
                  </a:txBody>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Fortalecer mediante capacitaciones, al talento humano administrativo y operativo de la Institución, en busca de mejorar la calidad de servicios a la ciudadanía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No. de programas y capacitaciones  realizados</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a:solidFill>
                            <a:schemeClr val="tx1"/>
                          </a:solidFill>
                          <a:effectLst/>
                          <a:latin typeface="Arial"/>
                          <a:ea typeface="Calibri"/>
                          <a:cs typeface="Arial"/>
                        </a:rPr>
                        <a:t>No. de instituciones y personas capacitadas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Informes técnicos, fotos, registro de asistentes.</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a:solidFill>
                            <a:schemeClr val="tx1"/>
                          </a:solidFill>
                          <a:effectLst/>
                          <a:latin typeface="Arial"/>
                          <a:ea typeface="Calibri"/>
                          <a:cs typeface="Arial"/>
                        </a:rPr>
                        <a:t>Videos.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Alcaldía del DMQ, GADP y entidades que conforman el Concejo Zonal de Seguridad de la Mariscal. </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a:solidFill>
                            <a:schemeClr val="tx1"/>
                          </a:solidFill>
                          <a:effectLst/>
                          <a:latin typeface="Arial"/>
                          <a:ea typeface="Calibri"/>
                          <a:cs typeface="Arial"/>
                        </a:rPr>
                        <a:t> </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1000</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2962">
                <a:tc vMerge="1">
                  <a:txBody>
                    <a:bodyPr/>
                    <a:lstStyle/>
                    <a:p>
                      <a:endParaRPr lang="es-EC"/>
                    </a:p>
                  </a:txBody>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Modernizar y fortalecer a la Policía Metropolitana, como entidad de apoyo a la seguridad ciudadana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No. de capacitaciones</a:t>
                      </a:r>
                      <a:endParaRPr lang="es-EC" sz="900">
                        <a:solidFill>
                          <a:schemeClr val="tx1"/>
                        </a:solidFill>
                        <a:effectLst/>
                        <a:latin typeface="Arial"/>
                        <a:ea typeface="Calibri"/>
                        <a:cs typeface="Times New Roman"/>
                      </a:endParaRPr>
                    </a:p>
                    <a:p>
                      <a:pPr indent="450215" algn="just">
                        <a:lnSpc>
                          <a:spcPct val="115000"/>
                        </a:lnSpc>
                        <a:spcBef>
                          <a:spcPts val="1200"/>
                        </a:spcBef>
                        <a:spcAft>
                          <a:spcPts val="0"/>
                        </a:spcAft>
                      </a:pPr>
                      <a:r>
                        <a:rPr lang="es-ES" sz="900">
                          <a:solidFill>
                            <a:schemeClr val="tx1"/>
                          </a:solidFill>
                          <a:effectLst/>
                          <a:latin typeface="Arial"/>
                          <a:ea typeface="Calibri"/>
                          <a:cs typeface="Arial"/>
                        </a:rPr>
                        <a:t>No. de equipos implementados.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Oficios, informes, fotos, registro de participantes y medios adquiridos.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Alcaldía del DMQ, Policía Nacional Director del Concejo Zonal de Seguridad Ciudadana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indent="450215" algn="just">
                        <a:lnSpc>
                          <a:spcPct val="115000"/>
                        </a:lnSpc>
                        <a:spcBef>
                          <a:spcPts val="1200"/>
                        </a:spcBef>
                        <a:spcAft>
                          <a:spcPts val="0"/>
                        </a:spcAft>
                      </a:pPr>
                      <a:r>
                        <a:rPr lang="es-ES" sz="900" dirty="0">
                          <a:solidFill>
                            <a:schemeClr val="tx1"/>
                          </a:solidFill>
                          <a:effectLst/>
                          <a:latin typeface="Arial"/>
                          <a:ea typeface="Calibri"/>
                          <a:cs typeface="Arial"/>
                        </a:rPr>
                        <a:t>50000</a:t>
                      </a:r>
                      <a:endParaRPr lang="es-EC" sz="900" dirty="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527470">
                <a:tc vMerge="1">
                  <a:txBody>
                    <a:bodyPr/>
                    <a:lstStyle/>
                    <a:p>
                      <a:endParaRPr lang="es-EC"/>
                    </a:p>
                  </a:txBody>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Formación de veedurías ciudadanas para el fortalecimiento en la seguridad y emergencia en el Circuito La Mariscal</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No. de veedurías formadas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Informes técnicos, fotos, videos.</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Entidades que conforman el Concejo de Seguridad Ciudadana.</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1000</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711">
                <a:tc>
                  <a:txBody>
                    <a:bodyPr/>
                    <a:lstStyle/>
                    <a:p>
                      <a:pPr indent="450215" algn="just">
                        <a:lnSpc>
                          <a:spcPct val="115000"/>
                        </a:lnSpc>
                        <a:spcBef>
                          <a:spcPts val="1200"/>
                        </a:spcBef>
                        <a:spcAft>
                          <a:spcPts val="0"/>
                        </a:spcAft>
                      </a:pPr>
                      <a:r>
                        <a:rPr lang="es-ES" sz="900" b="1">
                          <a:solidFill>
                            <a:schemeClr val="tx1"/>
                          </a:solidFill>
                          <a:effectLst/>
                          <a:latin typeface="Arial"/>
                          <a:ea typeface="Calibri"/>
                          <a:cs typeface="Arial"/>
                        </a:rPr>
                        <a:t>Total</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gridSpan="4">
                  <a:txBody>
                    <a:bodyPr/>
                    <a:lstStyle/>
                    <a:p>
                      <a:pPr indent="450215" algn="just">
                        <a:lnSpc>
                          <a:spcPct val="115000"/>
                        </a:lnSpc>
                        <a:spcBef>
                          <a:spcPts val="1200"/>
                        </a:spcBef>
                        <a:spcAft>
                          <a:spcPts val="0"/>
                        </a:spcAft>
                      </a:pPr>
                      <a:r>
                        <a:rPr lang="es-ES" sz="900">
                          <a:solidFill>
                            <a:schemeClr val="tx1"/>
                          </a:solidFill>
                          <a:effectLst/>
                          <a:latin typeface="Arial"/>
                          <a:ea typeface="Calibri"/>
                          <a:cs typeface="Arial"/>
                        </a:rPr>
                        <a:t> </a:t>
                      </a:r>
                      <a:endParaRPr lang="es-EC" sz="90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450215" algn="just">
                        <a:lnSpc>
                          <a:spcPct val="115000"/>
                        </a:lnSpc>
                        <a:spcBef>
                          <a:spcPts val="1200"/>
                        </a:spcBef>
                        <a:spcAft>
                          <a:spcPts val="0"/>
                        </a:spcAft>
                      </a:pPr>
                      <a:r>
                        <a:rPr lang="es-ES" sz="900" b="1" dirty="0">
                          <a:solidFill>
                            <a:schemeClr val="tx1"/>
                          </a:solidFill>
                          <a:effectLst/>
                          <a:latin typeface="Arial"/>
                          <a:ea typeface="Calibri"/>
                          <a:cs typeface="Arial"/>
                        </a:rPr>
                        <a:t>82000</a:t>
                      </a:r>
                      <a:endParaRPr lang="es-EC" sz="900" dirty="0">
                        <a:solidFill>
                          <a:schemeClr val="tx1"/>
                        </a:solidFill>
                        <a:effectLst/>
                        <a:latin typeface="Arial"/>
                        <a:ea typeface="Calibri"/>
                        <a:cs typeface="Times New Roman"/>
                      </a:endParaRPr>
                    </a:p>
                  </a:txBody>
                  <a:tcPr marL="48511" marR="485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338296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892800" y="6175394"/>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2145093647"/>
              </p:ext>
            </p:extLst>
          </p:nvPr>
        </p:nvGraphicFramePr>
        <p:xfrm>
          <a:off x="1597152" y="1158240"/>
          <a:ext cx="9765792" cy="4876800"/>
        </p:xfrm>
        <a:graphic>
          <a:graphicData uri="http://schemas.openxmlformats.org/drawingml/2006/table">
            <a:tbl>
              <a:tblPr firstRow="1" bandRow="1">
                <a:tableStyleId>{93296810-A885-4BE3-A3E7-6D5BEEA58F35}</a:tableStyleId>
              </a:tblPr>
              <a:tblGrid>
                <a:gridCol w="7197388"/>
                <a:gridCol w="2568404"/>
              </a:tblGrid>
              <a:tr h="699461">
                <a:tc>
                  <a:txBody>
                    <a:bodyPr/>
                    <a:lstStyle/>
                    <a:p>
                      <a:pPr marL="0" indent="0" algn="ctr">
                        <a:buFont typeface="Wingdings" panose="05000000000000000000" pitchFamily="2" charset="2"/>
                        <a:buNone/>
                      </a:pPr>
                      <a:r>
                        <a:rPr lang="es-EC" sz="1800" dirty="0" smtClean="0">
                          <a:solidFill>
                            <a:schemeClr val="tx1"/>
                          </a:solidFill>
                        </a:rPr>
                        <a:t>ACCIONES PREVENTIVAS</a:t>
                      </a:r>
                      <a:endParaRPr lang="es-EC" sz="1800" dirty="0">
                        <a:solidFill>
                          <a:schemeClr val="tx1"/>
                        </a:solidFill>
                      </a:endParaRPr>
                    </a:p>
                  </a:txBody>
                  <a:tcPr/>
                </a:tc>
                <a:tc>
                  <a:txBody>
                    <a:bodyPr/>
                    <a:lstStyle/>
                    <a:p>
                      <a:r>
                        <a:rPr lang="es-EC" dirty="0" smtClean="0">
                          <a:solidFill>
                            <a:schemeClr val="tx1"/>
                          </a:solidFill>
                        </a:rPr>
                        <a:t>ISTITUCIONES RESPONSABLES</a:t>
                      </a:r>
                      <a:endParaRPr lang="es-EC" dirty="0">
                        <a:solidFill>
                          <a:schemeClr val="tx1"/>
                        </a:solidFill>
                      </a:endParaRPr>
                    </a:p>
                  </a:txBody>
                  <a:tcPr/>
                </a:tc>
              </a:tr>
              <a:tr h="4177339">
                <a:tc>
                  <a:txBody>
                    <a:bodyPr/>
                    <a:lstStyle/>
                    <a:p>
                      <a:pPr marL="171450" lvl="0" indent="-171450">
                        <a:buFont typeface="Wingdings" panose="05000000000000000000" pitchFamily="2" charset="2"/>
                        <a:buChar char="§"/>
                      </a:pPr>
                      <a:r>
                        <a:rPr lang="es-EC" sz="1200" kern="1200" dirty="0" smtClean="0">
                          <a:effectLst/>
                        </a:rPr>
                        <a:t>Determinar y señalar en un plano, las rutas de evacuación y las puertas de escape hacia la zona de seguridad.</a:t>
                      </a:r>
                    </a:p>
                    <a:p>
                      <a:pPr marL="171450" lvl="0" indent="-171450">
                        <a:buFont typeface="Wingdings" panose="05000000000000000000" pitchFamily="2" charset="2"/>
                        <a:buChar char="§"/>
                      </a:pPr>
                      <a:r>
                        <a:rPr lang="es-EC" sz="1200" kern="1200" dirty="0" smtClean="0">
                          <a:effectLst/>
                        </a:rPr>
                        <a:t>Colocar en plazas y parques mapas de evacuación y protección.</a:t>
                      </a:r>
                    </a:p>
                    <a:p>
                      <a:pPr marL="171450" lvl="0" indent="-171450">
                        <a:buFont typeface="Wingdings" panose="05000000000000000000" pitchFamily="2" charset="2"/>
                        <a:buChar char="§"/>
                      </a:pPr>
                      <a:r>
                        <a:rPr lang="es-EC" sz="1200" kern="1200" dirty="0" smtClean="0">
                          <a:effectLst/>
                        </a:rPr>
                        <a:t>Realizar simulacros en todas las instituciones públicas y privadas, tanto de sismos como de incendios al menos una vez por año</a:t>
                      </a:r>
                    </a:p>
                    <a:p>
                      <a:pPr marL="171450" lvl="0" indent="-171450">
                        <a:buFont typeface="Wingdings" panose="05000000000000000000" pitchFamily="2" charset="2"/>
                        <a:buChar char="§"/>
                      </a:pPr>
                      <a:r>
                        <a:rPr lang="es-EC" sz="1200" kern="1200" dirty="0" smtClean="0">
                          <a:effectLst/>
                        </a:rPr>
                        <a:t>Verificar que las edificaciones, locales comerciales y públicos estén construidas con características sismo-resistentes, de no ser así realizar las gestiones para mejorar las estructuras.</a:t>
                      </a:r>
                    </a:p>
                    <a:p>
                      <a:pPr marL="171450" lvl="0" indent="-171450">
                        <a:buFont typeface="Wingdings" panose="05000000000000000000" pitchFamily="2" charset="2"/>
                        <a:buChar char="§"/>
                      </a:pPr>
                      <a:r>
                        <a:rPr lang="es-EC" sz="1200" kern="1200" dirty="0" smtClean="0">
                          <a:effectLst/>
                        </a:rPr>
                        <a:t>Podar árboles que pudieran atraer rayos en tormentas eléctricas. </a:t>
                      </a:r>
                    </a:p>
                    <a:p>
                      <a:pPr marL="171450" lvl="0" indent="-171450">
                        <a:buFont typeface="Wingdings" panose="05000000000000000000" pitchFamily="2" charset="2"/>
                        <a:buChar char="§"/>
                      </a:pPr>
                      <a:r>
                        <a:rPr lang="es-EC" sz="1200" kern="1200" dirty="0" smtClean="0">
                          <a:effectLst/>
                        </a:rPr>
                        <a:t>Establecer medidas de autoprotección, rutas de evacuación, durante una emergencia, en lugares donde se aglomera la gente.</a:t>
                      </a:r>
                    </a:p>
                    <a:p>
                      <a:pPr marL="171450" lvl="0" indent="-171450">
                        <a:buFont typeface="Wingdings" panose="05000000000000000000" pitchFamily="2" charset="2"/>
                        <a:buChar char="§"/>
                      </a:pPr>
                      <a:r>
                        <a:rPr lang="es-EC" sz="1200" kern="1200" dirty="0" smtClean="0">
                          <a:effectLst/>
                        </a:rPr>
                        <a:t>Reportar a los comités de seguridad ciudadana, cualquier anomalía que observe con respecto a los dispositivos contra incendios y evacuación.</a:t>
                      </a:r>
                    </a:p>
                    <a:p>
                      <a:pPr marL="171450" lvl="0" indent="-171450">
                        <a:buFont typeface="Wingdings" panose="05000000000000000000" pitchFamily="2" charset="2"/>
                        <a:buChar char="§"/>
                      </a:pPr>
                      <a:r>
                        <a:rPr lang="es-EC" sz="1200" kern="1200" dirty="0" smtClean="0">
                          <a:effectLst/>
                        </a:rPr>
                        <a:t>Coordinar y recomendar periódicamente los equipos de extintores a fin de que se encuentra en óptimo estado.</a:t>
                      </a:r>
                    </a:p>
                    <a:p>
                      <a:pPr marL="171450" lvl="0" indent="-171450">
                        <a:buFont typeface="Wingdings" panose="05000000000000000000" pitchFamily="2" charset="2"/>
                        <a:buChar char="§"/>
                      </a:pPr>
                      <a:r>
                        <a:rPr lang="es-EC" sz="1200" kern="1200" dirty="0" smtClean="0">
                          <a:effectLst/>
                        </a:rPr>
                        <a:t>Conocer la ubicación de extintores señalados en el Plano de Recursos de cada organización.</a:t>
                      </a:r>
                    </a:p>
                    <a:p>
                      <a:pPr marL="171450" lvl="0" indent="-171450">
                        <a:buFont typeface="Wingdings" panose="05000000000000000000" pitchFamily="2" charset="2"/>
                        <a:buChar char="§"/>
                      </a:pPr>
                      <a:r>
                        <a:rPr lang="es-EC" sz="1200" kern="1200" dirty="0" smtClean="0">
                          <a:effectLst/>
                        </a:rPr>
                        <a:t>Verificar periódicamente las fechas de renovación de cargas, además de la presurización y estado de los extintores.</a:t>
                      </a:r>
                    </a:p>
                    <a:p>
                      <a:pPr marL="171450" indent="-171450">
                        <a:buFont typeface="Wingdings" panose="05000000000000000000" pitchFamily="2" charset="2"/>
                        <a:buChar char="§"/>
                      </a:pPr>
                      <a:r>
                        <a:rPr lang="es-EC" sz="1200" kern="1200" dirty="0" smtClean="0">
                          <a:effectLst/>
                        </a:rPr>
                        <a:t>Organizar el personal de las organizaciones y capacitarles en técnicas básicas sobre Primeros Auxilios.</a:t>
                      </a:r>
                      <a:endParaRPr lang="es-EC" sz="1200" dirty="0"/>
                    </a:p>
                  </a:txBody>
                  <a:tcPr/>
                </a:tc>
                <a:tc>
                  <a:txBody>
                    <a:bodyPr/>
                    <a:lstStyle/>
                    <a:p>
                      <a:pPr marL="171450" lvl="0" indent="-171450">
                        <a:buFont typeface="Wingdings" panose="05000000000000000000" pitchFamily="2" charset="2"/>
                        <a:buChar char="§"/>
                      </a:pPr>
                      <a:r>
                        <a:rPr lang="es-EC" sz="1200" kern="1200" dirty="0" smtClean="0">
                          <a:effectLst/>
                        </a:rPr>
                        <a:t>ECU 911</a:t>
                      </a:r>
                    </a:p>
                    <a:p>
                      <a:pPr marL="171450" lvl="0" indent="-171450">
                        <a:buFont typeface="Wingdings" panose="05000000000000000000" pitchFamily="2" charset="2"/>
                        <a:buChar char="§"/>
                      </a:pPr>
                      <a:r>
                        <a:rPr lang="es-EC" sz="1200" kern="1200" dirty="0" smtClean="0">
                          <a:effectLst/>
                        </a:rPr>
                        <a:t>Comité de Seguridad Ciudadana</a:t>
                      </a:r>
                    </a:p>
                    <a:p>
                      <a:pPr marL="171450" lvl="0" indent="-171450">
                        <a:buFont typeface="Wingdings" panose="05000000000000000000" pitchFamily="2" charset="2"/>
                        <a:buChar char="§"/>
                      </a:pPr>
                      <a:r>
                        <a:rPr lang="es-EC" sz="1200" kern="1200" dirty="0" smtClean="0">
                          <a:effectLst/>
                        </a:rPr>
                        <a:t>COE Provincial</a:t>
                      </a:r>
                    </a:p>
                    <a:p>
                      <a:pPr marL="171450" lvl="0" indent="-171450">
                        <a:buFont typeface="Wingdings" panose="05000000000000000000" pitchFamily="2" charset="2"/>
                        <a:buChar char="§"/>
                      </a:pPr>
                      <a:r>
                        <a:rPr lang="es-EC" sz="1200" kern="1200" dirty="0" smtClean="0">
                          <a:effectLst/>
                        </a:rPr>
                        <a:t>COE Cantonal</a:t>
                      </a:r>
                    </a:p>
                    <a:p>
                      <a:pPr marL="171450" lvl="0" indent="-171450">
                        <a:buFont typeface="Wingdings" panose="05000000000000000000" pitchFamily="2" charset="2"/>
                        <a:buChar char="§"/>
                      </a:pPr>
                      <a:r>
                        <a:rPr lang="es-EC" sz="1200" kern="1200" dirty="0" smtClean="0">
                          <a:effectLst/>
                        </a:rPr>
                        <a:t>Instituciones públicas y privadas</a:t>
                      </a:r>
                    </a:p>
                    <a:p>
                      <a:pPr marL="171450" lvl="0" indent="-171450">
                        <a:buFont typeface="Wingdings" panose="05000000000000000000" pitchFamily="2" charset="2"/>
                        <a:buChar char="§"/>
                      </a:pPr>
                      <a:r>
                        <a:rPr lang="es-EC" sz="1200" kern="1200" dirty="0" smtClean="0">
                          <a:effectLst/>
                        </a:rPr>
                        <a:t>Cruz Roja</a:t>
                      </a:r>
                    </a:p>
                    <a:p>
                      <a:pPr marL="0" indent="0">
                        <a:buFont typeface="Wingdings" panose="05000000000000000000" pitchFamily="2" charset="2"/>
                        <a:buNone/>
                      </a:pPr>
                      <a:endParaRPr lang="es-EC" sz="1200" b="1" dirty="0"/>
                    </a:p>
                  </a:txBody>
                  <a:tcPr/>
                </a:tc>
              </a:tr>
            </a:tbl>
          </a:graphicData>
        </a:graphic>
      </p:graphicFrame>
      <p:sp>
        <p:nvSpPr>
          <p:cNvPr id="13" name="12 CuadroTexto"/>
          <p:cNvSpPr txBox="1"/>
          <p:nvPr/>
        </p:nvSpPr>
        <p:spPr>
          <a:xfrm>
            <a:off x="2389632" y="213697"/>
            <a:ext cx="8329360" cy="646331"/>
          </a:xfrm>
          <a:prstGeom prst="rect">
            <a:avLst/>
          </a:prstGeom>
          <a:solidFill>
            <a:srgbClr val="00B0F0"/>
          </a:solidFill>
          <a:ln>
            <a:solidFill>
              <a:srgbClr val="0070C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latin typeface="Arial" pitchFamily="34" charset="0"/>
                <a:cs typeface="Arial" pitchFamily="34" charset="0"/>
              </a:rPr>
              <a:t>ESTRATEGIAS GENERALES PARA AFRONTAR EL FACTOR DE RIESGO NATURAL. (SISMOS)</a:t>
            </a:r>
            <a:endParaRPr lang="es-EC" b="1" dirty="0">
              <a:latin typeface="Arial" pitchFamily="34" charset="0"/>
              <a:cs typeface="Arial" pitchFamily="34" charset="0"/>
            </a:endParaRPr>
          </a:p>
        </p:txBody>
      </p:sp>
      <p:pic>
        <p:nvPicPr>
          <p:cNvPr id="14"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2219325" cy="571500"/>
          </a:xfrm>
          <a:prstGeom prst="rect">
            <a:avLst/>
          </a:prstGeom>
          <a:noFill/>
          <a:ln>
            <a:noFill/>
          </a:ln>
        </p:spPr>
      </p:pic>
    </p:spTree>
    <p:extLst>
      <p:ext uri="{BB962C8B-B14F-4D97-AF65-F5344CB8AC3E}">
        <p14:creationId xmlns:p14="http://schemas.microsoft.com/office/powerpoint/2010/main" val="432025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75107" y="6138818"/>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791126256"/>
              </p:ext>
            </p:extLst>
          </p:nvPr>
        </p:nvGraphicFramePr>
        <p:xfrm>
          <a:off x="1597152" y="877824"/>
          <a:ext cx="9765792" cy="4876800"/>
        </p:xfrm>
        <a:graphic>
          <a:graphicData uri="http://schemas.openxmlformats.org/drawingml/2006/table">
            <a:tbl>
              <a:tblPr firstRow="1" bandRow="1">
                <a:tableStyleId>{93296810-A885-4BE3-A3E7-6D5BEEA58F35}</a:tableStyleId>
              </a:tblPr>
              <a:tblGrid>
                <a:gridCol w="7197388"/>
                <a:gridCol w="2568404"/>
              </a:tblGrid>
              <a:tr h="699461">
                <a:tc>
                  <a:txBody>
                    <a:bodyPr/>
                    <a:lstStyle/>
                    <a:p>
                      <a:pPr marL="0" indent="0" algn="ctr">
                        <a:buFont typeface="Wingdings" panose="05000000000000000000" pitchFamily="2" charset="2"/>
                        <a:buNone/>
                      </a:pPr>
                      <a:r>
                        <a:rPr lang="es-EC" sz="1800" dirty="0" smtClean="0">
                          <a:solidFill>
                            <a:schemeClr val="tx1"/>
                          </a:solidFill>
                        </a:rPr>
                        <a:t>ACCIONES REACTIVAS</a:t>
                      </a:r>
                      <a:endParaRPr lang="es-EC" sz="1800" dirty="0">
                        <a:solidFill>
                          <a:schemeClr val="tx1"/>
                        </a:solidFill>
                      </a:endParaRPr>
                    </a:p>
                  </a:txBody>
                  <a:tcPr/>
                </a:tc>
                <a:tc>
                  <a:txBody>
                    <a:bodyPr/>
                    <a:lstStyle/>
                    <a:p>
                      <a:r>
                        <a:rPr lang="es-EC" dirty="0" smtClean="0">
                          <a:solidFill>
                            <a:schemeClr val="tx1"/>
                          </a:solidFill>
                        </a:rPr>
                        <a:t>ISTITUCIONES RESPONSABLES</a:t>
                      </a:r>
                      <a:endParaRPr lang="es-EC" dirty="0">
                        <a:solidFill>
                          <a:schemeClr val="tx1"/>
                        </a:solidFill>
                      </a:endParaRPr>
                    </a:p>
                  </a:txBody>
                  <a:tcPr/>
                </a:tc>
              </a:tr>
              <a:tr h="4177339">
                <a:tc>
                  <a:txBody>
                    <a:bodyPr/>
                    <a:lstStyle/>
                    <a:p>
                      <a:pPr marL="285750" lvl="0" indent="-285750">
                        <a:buFont typeface="Wingdings" panose="05000000000000000000" pitchFamily="2" charset="2"/>
                        <a:buChar char="§"/>
                      </a:pPr>
                      <a:r>
                        <a:rPr lang="es-ES" sz="1400" kern="1200" dirty="0" smtClean="0">
                          <a:effectLst/>
                        </a:rPr>
                        <a:t>Poner en ejecución las actividades previstas en  el Plan de Contingencia.</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Ejecutar todas las medidas previstas en el Plan de Seguridad Integral</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Alertar al personal de cada organización para evacuar si el caso lo amerita.</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Alerta a organismos de socorro y otras instituciones (Bomberos, Paramédicos, Policía Nacional.</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Organizar las actividades operativas con las brigadas para el control de la emergencia de manera eficiente y eficaz.</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Contar con toda la información necesaria para la gestión de la emergencia.</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Solidarizarse, no buscar el interés personal sino comunitario.</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Hacer uso de las vías de evacuación.</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Brindar ayuda de parte de las comunidades que no hayan sufrido daños a fin de brindar alimentos, agua u objetos necesarios para supervivencia.</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Ubicar en caso de ser necesario, albergues. </a:t>
                      </a:r>
                      <a:endParaRPr lang="es-EC" sz="1400" kern="1200" dirty="0" smtClean="0">
                        <a:effectLst/>
                      </a:endParaRPr>
                    </a:p>
                    <a:p>
                      <a:pPr marL="285750" lvl="0" indent="-285750">
                        <a:buFont typeface="Wingdings" panose="05000000000000000000" pitchFamily="2" charset="2"/>
                        <a:buChar char="§"/>
                      </a:pPr>
                      <a:r>
                        <a:rPr lang="es-ES" sz="1400" kern="1200" dirty="0" smtClean="0">
                          <a:effectLst/>
                        </a:rPr>
                        <a:t>Establecer el enlace y comunicación con los organismos correspondientes del sistema de emergencia.</a:t>
                      </a:r>
                      <a:endParaRPr lang="es-EC" sz="1400" kern="1200" dirty="0" smtClean="0">
                        <a:effectLst/>
                      </a:endParaRPr>
                    </a:p>
                    <a:p>
                      <a:pPr marL="285750" indent="-285750">
                        <a:buFont typeface="Wingdings" panose="05000000000000000000" pitchFamily="2" charset="2"/>
                        <a:buChar char="§"/>
                      </a:pPr>
                      <a:r>
                        <a:rPr lang="es-EC" sz="1400" kern="1200" dirty="0" smtClean="0">
                          <a:effectLst/>
                        </a:rPr>
                        <a:t>Disponer la suspensión de actividades en las instituciones educativas y demás entidades públicas, de acuerdo a la magnitud del daño</a:t>
                      </a:r>
                      <a:endParaRPr lang="es-EC" sz="1400" dirty="0"/>
                    </a:p>
                  </a:txBody>
                  <a:tcPr/>
                </a:tc>
                <a:tc>
                  <a:txBody>
                    <a:bodyPr/>
                    <a:lstStyle/>
                    <a:p>
                      <a:pPr marL="285750" lvl="0" indent="-285750">
                        <a:buFont typeface="Wingdings" panose="05000000000000000000" pitchFamily="2" charset="2"/>
                        <a:buChar char="§"/>
                      </a:pPr>
                      <a:r>
                        <a:rPr lang="es-EC" sz="1400" kern="1200" dirty="0" smtClean="0">
                          <a:effectLst/>
                        </a:rPr>
                        <a:t>Sub Circuito Mariscal 3. </a:t>
                      </a:r>
                    </a:p>
                    <a:p>
                      <a:pPr marL="285750" lvl="0" indent="-285750">
                        <a:buFont typeface="Wingdings" panose="05000000000000000000" pitchFamily="2" charset="2"/>
                        <a:buChar char="§"/>
                      </a:pPr>
                      <a:r>
                        <a:rPr lang="es-EC" sz="1400" kern="1200" dirty="0" smtClean="0">
                          <a:effectLst/>
                        </a:rPr>
                        <a:t>Comité Zonal de Seguridad del  circuito la Mariscal</a:t>
                      </a:r>
                    </a:p>
                    <a:p>
                      <a:pPr marL="285750" lvl="0" indent="-285750">
                        <a:buFont typeface="Wingdings" panose="05000000000000000000" pitchFamily="2" charset="2"/>
                        <a:buChar char="§"/>
                      </a:pPr>
                      <a:r>
                        <a:rPr lang="es-EC" sz="1400" kern="1200" dirty="0" smtClean="0">
                          <a:effectLst/>
                        </a:rPr>
                        <a:t>Cuerpo de Bomberos</a:t>
                      </a:r>
                    </a:p>
                    <a:p>
                      <a:pPr marL="285750" lvl="0" indent="-285750">
                        <a:buFont typeface="Wingdings" panose="05000000000000000000" pitchFamily="2" charset="2"/>
                        <a:buChar char="§"/>
                      </a:pPr>
                      <a:r>
                        <a:rPr lang="es-EC" sz="1400" kern="1200" dirty="0" smtClean="0">
                          <a:effectLst/>
                        </a:rPr>
                        <a:t>SNGR.</a:t>
                      </a:r>
                    </a:p>
                    <a:p>
                      <a:pPr marL="285750" lvl="0" indent="-285750">
                        <a:buFont typeface="Wingdings" panose="05000000000000000000" pitchFamily="2" charset="2"/>
                        <a:buChar char="§"/>
                      </a:pPr>
                      <a:r>
                        <a:rPr lang="es-EC" sz="1400" kern="1200" dirty="0" smtClean="0">
                          <a:effectLst/>
                        </a:rPr>
                        <a:t>ECU-911</a:t>
                      </a:r>
                    </a:p>
                    <a:p>
                      <a:pPr marL="171450" indent="-171450">
                        <a:buFont typeface="Wingdings" panose="05000000000000000000" pitchFamily="2" charset="2"/>
                        <a:buChar char="§"/>
                      </a:pPr>
                      <a:endParaRPr lang="es-EC" sz="1200" b="1" dirty="0"/>
                    </a:p>
                  </a:txBody>
                  <a:tcPr/>
                </a:tc>
              </a:tr>
            </a:tbl>
          </a:graphicData>
        </a:graphic>
      </p:graphicFrame>
      <p:pic>
        <p:nvPicPr>
          <p:cNvPr id="6"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80010"/>
            <a:ext cx="2219325" cy="571500"/>
          </a:xfrm>
          <a:prstGeom prst="rect">
            <a:avLst/>
          </a:prstGeom>
          <a:noFill/>
          <a:ln>
            <a:noFill/>
          </a:ln>
        </p:spPr>
      </p:pic>
    </p:spTree>
    <p:extLst>
      <p:ext uri="{BB962C8B-B14F-4D97-AF65-F5344CB8AC3E}">
        <p14:creationId xmlns:p14="http://schemas.microsoft.com/office/powerpoint/2010/main" val="804156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graphicFrame>
        <p:nvGraphicFramePr>
          <p:cNvPr id="5" name="4 Tabla"/>
          <p:cNvGraphicFramePr>
            <a:graphicFrameLocks noGrp="1"/>
          </p:cNvGraphicFramePr>
          <p:nvPr>
            <p:extLst>
              <p:ext uri="{D42A27DB-BD31-4B8C-83A1-F6EECF244321}">
                <p14:modId xmlns:p14="http://schemas.microsoft.com/office/powerpoint/2010/main" val="2163786923"/>
              </p:ext>
            </p:extLst>
          </p:nvPr>
        </p:nvGraphicFramePr>
        <p:xfrm>
          <a:off x="1597152" y="1158241"/>
          <a:ext cx="9765792" cy="3793971"/>
        </p:xfrm>
        <a:graphic>
          <a:graphicData uri="http://schemas.openxmlformats.org/drawingml/2006/table">
            <a:tbl>
              <a:tblPr firstRow="1" bandRow="1">
                <a:tableStyleId>{93296810-A885-4BE3-A3E7-6D5BEEA58F35}</a:tableStyleId>
              </a:tblPr>
              <a:tblGrid>
                <a:gridCol w="7197388"/>
                <a:gridCol w="2568404"/>
              </a:tblGrid>
              <a:tr h="528093">
                <a:tc>
                  <a:txBody>
                    <a:bodyPr/>
                    <a:lstStyle/>
                    <a:p>
                      <a:pPr marL="0" indent="0" algn="ctr">
                        <a:buFont typeface="Wingdings" panose="05000000000000000000" pitchFamily="2" charset="2"/>
                        <a:buNone/>
                      </a:pPr>
                      <a:r>
                        <a:rPr lang="es-EC" sz="1800" dirty="0" smtClean="0">
                          <a:solidFill>
                            <a:schemeClr val="tx1"/>
                          </a:solidFill>
                        </a:rPr>
                        <a:t>ACCIONES RESTITUCIÓN</a:t>
                      </a:r>
                      <a:endParaRPr lang="es-EC" sz="1800" dirty="0">
                        <a:solidFill>
                          <a:schemeClr val="tx1"/>
                        </a:solidFill>
                      </a:endParaRPr>
                    </a:p>
                  </a:txBody>
                  <a:tcPr/>
                </a:tc>
                <a:tc>
                  <a:txBody>
                    <a:bodyPr/>
                    <a:lstStyle/>
                    <a:p>
                      <a:r>
                        <a:rPr lang="es-EC" dirty="0" smtClean="0">
                          <a:solidFill>
                            <a:schemeClr val="tx1"/>
                          </a:solidFill>
                        </a:rPr>
                        <a:t>ISTITUCIONES RESPONSABLES</a:t>
                      </a:r>
                      <a:endParaRPr lang="es-EC" dirty="0">
                        <a:solidFill>
                          <a:schemeClr val="tx1"/>
                        </a:solidFill>
                      </a:endParaRPr>
                    </a:p>
                  </a:txBody>
                  <a:tcPr/>
                </a:tc>
              </a:tr>
              <a:tr h="3153891">
                <a:tc>
                  <a:txBody>
                    <a:bodyPr/>
                    <a:lstStyle/>
                    <a:p>
                      <a:pPr marL="285750" lvl="0" indent="-285750">
                        <a:buFont typeface="Wingdings" panose="05000000000000000000" pitchFamily="2" charset="2"/>
                        <a:buChar char="§"/>
                      </a:pPr>
                      <a:r>
                        <a:rPr lang="es-EC" sz="1400" kern="1200" dirty="0" smtClean="0">
                          <a:effectLst/>
                        </a:rPr>
                        <a:t>Proceder a rescatar y/o revisar las dependencias de: edificio, casas, oficinas etc., </a:t>
                      </a:r>
                    </a:p>
                    <a:p>
                      <a:pPr marL="285750" lvl="0" indent="-285750">
                        <a:buFont typeface="Wingdings" panose="05000000000000000000" pitchFamily="2" charset="2"/>
                        <a:buChar char="§"/>
                      </a:pPr>
                      <a:r>
                        <a:rPr lang="es-EC" sz="1400" kern="1200" dirty="0" smtClean="0">
                          <a:effectLst/>
                        </a:rPr>
                        <a:t>Revisar almacenamientos, estantes, closets, cuidadosamente por los objetos que pudieran caer.</a:t>
                      </a:r>
                    </a:p>
                    <a:p>
                      <a:pPr marL="285750" lvl="0" indent="-285750">
                        <a:buFont typeface="Wingdings" panose="05000000000000000000" pitchFamily="2" charset="2"/>
                        <a:buChar char="§"/>
                      </a:pPr>
                      <a:r>
                        <a:rPr lang="es-EC" sz="1400" kern="1200" dirty="0" smtClean="0">
                          <a:effectLst/>
                        </a:rPr>
                        <a:t>Apoyar el retorno de la población evacuada a sus lugares de origen o determinar nuevos sitios de ser necesario.</a:t>
                      </a:r>
                    </a:p>
                    <a:p>
                      <a:pPr marL="285750" indent="-285750">
                        <a:buFont typeface="Wingdings" panose="05000000000000000000" pitchFamily="2" charset="2"/>
                        <a:buChar char="§"/>
                      </a:pPr>
                      <a:r>
                        <a:rPr lang="es-EC" sz="1400" kern="1200" dirty="0" smtClean="0">
                          <a:effectLst/>
                        </a:rPr>
                        <a:t>Colaborar con la  búsqueda de personal desaparecido, atrapado por escombros, deslaves, arboles etc.</a:t>
                      </a:r>
                    </a:p>
                    <a:p>
                      <a:pPr marL="285750" lvl="0" indent="-285750">
                        <a:buFont typeface="Wingdings" panose="05000000000000000000" pitchFamily="2" charset="2"/>
                        <a:buChar char="§"/>
                      </a:pPr>
                      <a:r>
                        <a:rPr lang="es-EC" sz="1400" kern="1200" dirty="0" smtClean="0">
                          <a:effectLst/>
                        </a:rPr>
                        <a:t>Proporcionar asistencia médica necesaria a las personas afectadas por el evento adverso.</a:t>
                      </a:r>
                    </a:p>
                    <a:p>
                      <a:pPr marL="285750" indent="-285750">
                        <a:buFont typeface="Wingdings" panose="05000000000000000000" pitchFamily="2" charset="2"/>
                        <a:buChar char="§"/>
                      </a:pPr>
                      <a:r>
                        <a:rPr lang="es-EC" sz="1400" kern="1200" dirty="0" smtClean="0">
                          <a:effectLst/>
                        </a:rPr>
                        <a:t>Realizar campañas de vacunación contra posibles enfermedades causados por el terremoto y la socialización para el uso de alimentos y sanidad familiar.</a:t>
                      </a:r>
                      <a:endParaRPr lang="es-EC" sz="1400" dirty="0"/>
                    </a:p>
                  </a:txBody>
                  <a:tcPr/>
                </a:tc>
                <a:tc>
                  <a:txBody>
                    <a:bodyPr/>
                    <a:lstStyle/>
                    <a:p>
                      <a:pPr marL="285750" lvl="0" indent="-285750">
                        <a:buFont typeface="Wingdings" panose="05000000000000000000" pitchFamily="2" charset="2"/>
                        <a:buChar char="§"/>
                      </a:pPr>
                      <a:r>
                        <a:rPr lang="es-EC" sz="1400" kern="1200" dirty="0" smtClean="0">
                          <a:effectLst/>
                        </a:rPr>
                        <a:t>Policía Nacional. Grupos Especiales</a:t>
                      </a:r>
                    </a:p>
                    <a:p>
                      <a:pPr marL="285750" lvl="0" indent="-285750">
                        <a:buFont typeface="Wingdings" panose="05000000000000000000" pitchFamily="2" charset="2"/>
                        <a:buChar char="§"/>
                      </a:pPr>
                      <a:r>
                        <a:rPr lang="es-EC" sz="1400" kern="1200" dirty="0" smtClean="0">
                          <a:effectLst/>
                        </a:rPr>
                        <a:t>Comité Local de Seguridad del Circuito.</a:t>
                      </a:r>
                    </a:p>
                    <a:p>
                      <a:pPr marL="285750" lvl="0" indent="-285750">
                        <a:buFont typeface="Wingdings" panose="05000000000000000000" pitchFamily="2" charset="2"/>
                        <a:buChar char="§"/>
                      </a:pPr>
                      <a:r>
                        <a:rPr lang="es-EC" sz="1400" kern="1200" dirty="0" smtClean="0">
                          <a:effectLst/>
                        </a:rPr>
                        <a:t>Cuerpo de Bomberos</a:t>
                      </a:r>
                    </a:p>
                    <a:p>
                      <a:pPr marL="285750" lvl="0" indent="-285750">
                        <a:buFont typeface="Wingdings" panose="05000000000000000000" pitchFamily="2" charset="2"/>
                        <a:buChar char="§"/>
                      </a:pPr>
                      <a:r>
                        <a:rPr lang="es-EC" sz="1400" kern="1200" dirty="0" smtClean="0">
                          <a:effectLst/>
                        </a:rPr>
                        <a:t>Cruz Roja</a:t>
                      </a:r>
                    </a:p>
                    <a:p>
                      <a:pPr marL="171450" indent="-171450">
                        <a:buFont typeface="Wingdings" panose="05000000000000000000" pitchFamily="2" charset="2"/>
                        <a:buChar char="§"/>
                      </a:pPr>
                      <a:endParaRPr lang="es-EC" sz="1200" b="1" dirty="0"/>
                    </a:p>
                  </a:txBody>
                  <a:tcPr/>
                </a:tc>
              </a:tr>
            </a:tbl>
          </a:graphicData>
        </a:graphic>
      </p:graphicFrame>
      <p:pic>
        <p:nvPicPr>
          <p:cNvPr id="6"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92202"/>
            <a:ext cx="2219325" cy="571500"/>
          </a:xfrm>
          <a:prstGeom prst="rect">
            <a:avLst/>
          </a:prstGeom>
          <a:noFill/>
          <a:ln>
            <a:noFill/>
          </a:ln>
        </p:spPr>
      </p:pic>
    </p:spTree>
    <p:extLst>
      <p:ext uri="{BB962C8B-B14F-4D97-AF65-F5344CB8AC3E}">
        <p14:creationId xmlns:p14="http://schemas.microsoft.com/office/powerpoint/2010/main" val="1365423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892800" y="6156960"/>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Rectángulo redondeado"/>
          <p:cNvSpPr/>
          <p:nvPr/>
        </p:nvSpPr>
        <p:spPr>
          <a:xfrm>
            <a:off x="2938272" y="597408"/>
            <a:ext cx="7144512" cy="524256"/>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INSTRUCCIONES DE COORDINACIÓN</a:t>
            </a:r>
            <a:endParaRPr lang="es-EC" dirty="0">
              <a:solidFill>
                <a:schemeClr val="tx1"/>
              </a:solidFill>
            </a:endParaRPr>
          </a:p>
        </p:txBody>
      </p:sp>
      <p:sp>
        <p:nvSpPr>
          <p:cNvPr id="6" name="5 Rectángulo redondeado"/>
          <p:cNvSpPr/>
          <p:nvPr/>
        </p:nvSpPr>
        <p:spPr>
          <a:xfrm>
            <a:off x="1036320" y="1438656"/>
            <a:ext cx="10021824" cy="47183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rPr>
              <a:t>Control: </a:t>
            </a:r>
            <a:r>
              <a:rPr lang="es-ES" sz="1400" dirty="0">
                <a:solidFill>
                  <a:schemeClr val="tx1"/>
                </a:solidFill>
              </a:rPr>
              <a:t>El control de las acciones contenidas en el Plan, serán realizadas por el Director Zonal del Consejo de Seguridad Ciudadana, quien mantendrá informado los avances del mismo.</a:t>
            </a:r>
            <a:endParaRPr lang="es-EC" sz="1400" dirty="0">
              <a:solidFill>
                <a:schemeClr val="tx1"/>
              </a:solidFill>
            </a:endParaRPr>
          </a:p>
          <a:p>
            <a:endParaRPr lang="es-ES" sz="1400" b="1" dirty="0" smtClean="0">
              <a:solidFill>
                <a:schemeClr val="tx1"/>
              </a:solidFill>
            </a:endParaRPr>
          </a:p>
          <a:p>
            <a:r>
              <a:rPr lang="es-ES" sz="1400" b="1" dirty="0" smtClean="0">
                <a:solidFill>
                  <a:schemeClr val="tx1"/>
                </a:solidFill>
              </a:rPr>
              <a:t>Enlace </a:t>
            </a:r>
            <a:r>
              <a:rPr lang="es-ES" sz="1400" b="1" dirty="0">
                <a:solidFill>
                  <a:schemeClr val="tx1"/>
                </a:solidFill>
              </a:rPr>
              <a:t>y Coordinación: </a:t>
            </a:r>
            <a:endParaRPr lang="es-EC" sz="1400" dirty="0">
              <a:solidFill>
                <a:schemeClr val="tx1"/>
              </a:solidFill>
            </a:endParaRPr>
          </a:p>
          <a:p>
            <a:r>
              <a:rPr lang="es-ES" sz="1400" b="1" dirty="0"/>
              <a:t> </a:t>
            </a:r>
            <a:endParaRPr lang="es-EC" sz="1400" dirty="0"/>
          </a:p>
          <a:p>
            <a:pPr marL="285750" lvl="0" indent="-285750">
              <a:buFont typeface="Wingdings" panose="05000000000000000000" pitchFamily="2" charset="2"/>
              <a:buChar char="§"/>
            </a:pPr>
            <a:r>
              <a:rPr lang="es-ES" sz="1400" dirty="0">
                <a:solidFill>
                  <a:schemeClr val="tx1"/>
                </a:solidFill>
              </a:rPr>
              <a:t>El Director Zonal del Consejo Seguridad Ciudadana, realizará los enlaces y coordinaciones con el Comité Local de Seguridad de cada sub Circuito, la Policía Comunitaria y con las demás entidades partícipes de la seguridad y responsables de las acciones dispuestas en el Plan.</a:t>
            </a:r>
            <a:endParaRPr lang="es-EC" sz="1400" dirty="0">
              <a:solidFill>
                <a:schemeClr val="tx1"/>
              </a:solidFill>
            </a:endParaRPr>
          </a:p>
          <a:p>
            <a:pPr marL="285750" lvl="0" indent="-285750">
              <a:buFont typeface="Wingdings" panose="05000000000000000000" pitchFamily="2" charset="2"/>
              <a:buChar char="§"/>
            </a:pPr>
            <a:r>
              <a:rPr lang="es-ES" sz="1400" dirty="0">
                <a:solidFill>
                  <a:schemeClr val="tx1"/>
                </a:solidFill>
              </a:rPr>
              <a:t>Realizará el seguimiento, monitoreo y evaluación del Plan Integral de Seguridad Ciudadana del Circuito la Mariscal.</a:t>
            </a:r>
            <a:endParaRPr lang="es-EC" sz="1400" dirty="0">
              <a:solidFill>
                <a:schemeClr val="tx1"/>
              </a:solidFill>
            </a:endParaRPr>
          </a:p>
          <a:p>
            <a:pPr marL="285750" lvl="0" indent="-285750">
              <a:buFont typeface="Wingdings" panose="05000000000000000000" pitchFamily="2" charset="2"/>
              <a:buChar char="§"/>
            </a:pPr>
            <a:r>
              <a:rPr lang="es-ES" sz="1400" dirty="0">
                <a:solidFill>
                  <a:schemeClr val="tx1"/>
                </a:solidFill>
              </a:rPr>
              <a:t>El Director Zonal del Consejo de Seguridad Ciudadana, mantendrá informado sobre los avances del Plan, a la máxima autoridad el Alcalde como presidente del Consejo de Seguridad Ciudadana.</a:t>
            </a:r>
            <a:endParaRPr lang="es-EC" sz="1400" dirty="0">
              <a:solidFill>
                <a:schemeClr val="tx1"/>
              </a:solidFill>
            </a:endParaRPr>
          </a:p>
          <a:p>
            <a:pPr marL="285750" lvl="0" indent="-285750">
              <a:buFont typeface="Wingdings" panose="05000000000000000000" pitchFamily="2" charset="2"/>
              <a:buChar char="§"/>
            </a:pPr>
            <a:r>
              <a:rPr lang="es-ES" sz="1400" dirty="0">
                <a:solidFill>
                  <a:schemeClr val="tx1"/>
                </a:solidFill>
              </a:rPr>
              <a:t>Las coordinaciones pertinentes para su respectiva información institucional, interinstitucional, etc., serán realizadas por escrito, teléfonos fijo, celular, radio Motorola, páginas web, correo electrónico, alarmas otros.</a:t>
            </a:r>
            <a:endParaRPr lang="es-EC" sz="1400" dirty="0">
              <a:solidFill>
                <a:schemeClr val="tx1"/>
              </a:solidFill>
            </a:endParaRPr>
          </a:p>
          <a:p>
            <a:pPr marL="285750" lvl="0" indent="-285750">
              <a:buFont typeface="Wingdings" panose="05000000000000000000" pitchFamily="2" charset="2"/>
              <a:buChar char="§"/>
            </a:pPr>
            <a:r>
              <a:rPr lang="es-ES" sz="1400" dirty="0">
                <a:solidFill>
                  <a:schemeClr val="tx1"/>
                </a:solidFill>
              </a:rPr>
              <a:t>Las campañas informativas de las acciones de seguridad, se las difundirán a través de radio, emisoras, canales de televisión, prensa escrita, amigos, respecto a prevención y concienciación en la ciudadanía.</a:t>
            </a:r>
            <a:endParaRPr lang="es-EC" sz="1400" dirty="0">
              <a:solidFill>
                <a:schemeClr val="tx1"/>
              </a:solidFill>
            </a:endParaRPr>
          </a:p>
          <a:p>
            <a:pPr marL="285750" lvl="0" indent="-285750">
              <a:buFont typeface="Wingdings" panose="05000000000000000000" pitchFamily="2" charset="2"/>
              <a:buChar char="§"/>
            </a:pPr>
            <a:r>
              <a:rPr lang="es-ES" sz="1400" dirty="0">
                <a:solidFill>
                  <a:schemeClr val="tx1"/>
                </a:solidFill>
              </a:rPr>
              <a:t>En los riesgos naturales, si se presentará un evento adverso, el Coordinador General del COE Metropolitano, usará un distintivo o prenda particular como identificativo. El Jefe de la Unidad de Policía Comunitaria de la Mariscal, establecerá el mando por su ausencia. Se establecerá el dispositivo de alarma más conveniente para la emergencia y en coordinación total con las entidades partícipes.</a:t>
            </a:r>
            <a:endParaRPr lang="es-EC" sz="1400" dirty="0">
              <a:solidFill>
                <a:schemeClr val="tx1"/>
              </a:solidFill>
            </a:endParaRPr>
          </a:p>
        </p:txBody>
      </p:sp>
      <p:pic>
        <p:nvPicPr>
          <p:cNvPr id="7"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92202"/>
            <a:ext cx="2219325" cy="571500"/>
          </a:xfrm>
          <a:prstGeom prst="rect">
            <a:avLst/>
          </a:prstGeom>
          <a:noFill/>
          <a:ln>
            <a:noFill/>
          </a:ln>
        </p:spPr>
      </p:pic>
    </p:spTree>
    <p:extLst>
      <p:ext uri="{BB962C8B-B14F-4D97-AF65-F5344CB8AC3E}">
        <p14:creationId xmlns:p14="http://schemas.microsoft.com/office/powerpoint/2010/main" val="2666349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99491" y="6203747"/>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CuadroTexto"/>
          <p:cNvSpPr txBox="1"/>
          <p:nvPr/>
        </p:nvSpPr>
        <p:spPr>
          <a:xfrm>
            <a:off x="2743200" y="575328"/>
            <a:ext cx="6900673" cy="369332"/>
          </a:xfrm>
          <a:prstGeom prst="rect">
            <a:avLst/>
          </a:prstGeom>
          <a:solidFill>
            <a:srgbClr val="00B0F0"/>
          </a:solidFill>
          <a:ln>
            <a:solidFill>
              <a:srgbClr val="0070C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latin typeface="Arial" pitchFamily="34" charset="0"/>
                <a:cs typeface="Arial" pitchFamily="34" charset="0"/>
              </a:rPr>
              <a:t>PRESUPUESTO PARA EL RIESGO DELINCUENCIAL </a:t>
            </a:r>
            <a:endParaRPr lang="es-EC" b="1" dirty="0">
              <a:latin typeface="Arial" pitchFamily="34" charset="0"/>
              <a:cs typeface="Arial" pitchFamily="34" charset="0"/>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2927561686"/>
              </p:ext>
            </p:extLst>
          </p:nvPr>
        </p:nvGraphicFramePr>
        <p:xfrm>
          <a:off x="2608898" y="1012444"/>
          <a:ext cx="8315325" cy="3071876"/>
        </p:xfrm>
        <a:graphic>
          <a:graphicData uri="http://schemas.openxmlformats.org/presentationml/2006/ole">
            <mc:AlternateContent xmlns:mc="http://schemas.openxmlformats.org/markup-compatibility/2006">
              <mc:Choice xmlns:v="urn:schemas-microsoft-com:vml" Requires="v">
                <p:oleObj spid="_x0000_s8243" name="Documento" r:id="rId3" imgW="5387134" imgH="2557531" progId="Word.Document.12">
                  <p:embed/>
                </p:oleObj>
              </mc:Choice>
              <mc:Fallback>
                <p:oleObj name="Documento" r:id="rId3" imgW="5387134" imgH="2557531" progId="Word.Document.12">
                  <p:embed/>
                  <p:pic>
                    <p:nvPicPr>
                      <p:cNvPr id="0" name=""/>
                      <p:cNvPicPr/>
                      <p:nvPr/>
                    </p:nvPicPr>
                    <p:blipFill>
                      <a:blip r:embed="rId4"/>
                      <a:stretch>
                        <a:fillRect/>
                      </a:stretch>
                    </p:blipFill>
                    <p:spPr>
                      <a:xfrm>
                        <a:off x="2608898" y="1012444"/>
                        <a:ext cx="8315325" cy="3071876"/>
                      </a:xfrm>
                      <a:prstGeom prst="rect">
                        <a:avLst/>
                      </a:prstGeom>
                    </p:spPr>
                  </p:pic>
                </p:oleObj>
              </mc:Fallback>
            </mc:AlternateContent>
          </a:graphicData>
        </a:graphic>
      </p:graphicFrame>
      <p:sp>
        <p:nvSpPr>
          <p:cNvPr id="7" name="6 CuadroTexto"/>
          <p:cNvSpPr txBox="1"/>
          <p:nvPr/>
        </p:nvSpPr>
        <p:spPr>
          <a:xfrm>
            <a:off x="1994315" y="3523489"/>
            <a:ext cx="8715436" cy="26314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MX" b="1" dirty="0" smtClean="0">
                <a:latin typeface="Arial" pitchFamily="34" charset="0"/>
                <a:cs typeface="Arial" pitchFamily="34" charset="0"/>
              </a:rPr>
              <a:t>ANÁLISIS Y FINANCIAMIENTO DEL PRESUPUESTO</a:t>
            </a:r>
            <a:r>
              <a:rPr lang="es-MX" dirty="0" smtClean="0">
                <a:latin typeface="Arial" pitchFamily="34" charset="0"/>
                <a:cs typeface="Arial" pitchFamily="34" charset="0"/>
              </a:rPr>
              <a:t>. </a:t>
            </a: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Los provenientes de la partida presupuestaria que el Concejo Metropolitano determinara para el efecto.</a:t>
            </a: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Por la creación de la tasa de servicios de seguridad ciudadana cuya tarifa se fijara por ordenanza que dicte el Ilustre Concejo Metropolitano de Quito.</a:t>
            </a: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Los aportes con los que contribuya cada uno de los órganos y entidades que conforman el Consejo Zonal de Seguridad Ciudadana.</a:t>
            </a: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Los que provengan de las asignaciones del Gobierno Central señaladas para el efecto, al margen del presupuesto establecido por el Estado, entre otros,</a:t>
            </a:r>
          </a:p>
        </p:txBody>
      </p:sp>
      <p:pic>
        <p:nvPicPr>
          <p:cNvPr id="8" name="Imagen 7" descr="http://software-el.espe.edu.ec/wp-content/uploads/2013/08/logo_ffaa_p.jpg"/>
          <p:cNvPicPr/>
          <p:nvPr/>
        </p:nvPicPr>
        <p:blipFill>
          <a:blip r:embed="rId5">
            <a:extLst>
              <a:ext uri="{28A0092B-C50C-407E-A947-70E740481C1C}">
                <a14:useLocalDpi xmlns:a14="http://schemas.microsoft.com/office/drawing/2010/main" val="0"/>
              </a:ext>
            </a:extLst>
          </a:blip>
          <a:srcRect/>
          <a:stretch>
            <a:fillRect/>
          </a:stretch>
        </p:blipFill>
        <p:spPr bwMode="auto">
          <a:xfrm>
            <a:off x="0" y="55626"/>
            <a:ext cx="2219325" cy="571500"/>
          </a:xfrm>
          <a:prstGeom prst="rect">
            <a:avLst/>
          </a:prstGeom>
          <a:noFill/>
          <a:ln>
            <a:noFill/>
          </a:ln>
        </p:spPr>
      </p:pic>
    </p:spTree>
    <p:extLst>
      <p:ext uri="{BB962C8B-B14F-4D97-AF65-F5344CB8AC3E}">
        <p14:creationId xmlns:p14="http://schemas.microsoft.com/office/powerpoint/2010/main" val="2681844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38531" y="6187586"/>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33" y="329184"/>
            <a:ext cx="11176000" cy="564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4837853" y="1097280"/>
            <a:ext cx="3169920" cy="1024128"/>
          </a:xfrm>
          <a:prstGeom prst="roundRect">
            <a:avLst/>
          </a:prstGeom>
          <a:solidFill>
            <a:schemeClr val="accent2">
              <a:lumMod val="20000"/>
              <a:lumOff val="80000"/>
            </a:schemeClr>
          </a:solidFill>
          <a:scene3d>
            <a:camera prst="orthographicFront"/>
            <a:lightRig rig="threePt" dir="t"/>
          </a:scene3d>
          <a:sp3d>
            <a:bevelT prst="convex"/>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C"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8826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62752" y="6285122"/>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Rectángulo redondeado"/>
          <p:cNvSpPr/>
          <p:nvPr/>
        </p:nvSpPr>
        <p:spPr>
          <a:xfrm>
            <a:off x="4517136" y="1633728"/>
            <a:ext cx="6772656" cy="1024128"/>
          </a:xfrm>
          <a:prstGeom prst="round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a:solidFill>
                  <a:schemeClr val="tx1"/>
                </a:solidFill>
              </a:rPr>
              <a:t>Diseñar un Plan de Seguridad Integral para el sector de la Mariscal del Distrito Metropolitano de Quito a fin de minimizar los riesgos existentes.</a:t>
            </a:r>
            <a:endParaRPr lang="es-EC" b="1" dirty="0">
              <a:solidFill>
                <a:schemeClr val="tx1"/>
              </a:solidFill>
            </a:endParaRPr>
          </a:p>
          <a:p>
            <a:pPr algn="ctr"/>
            <a:endParaRPr lang="es-EC" dirty="0"/>
          </a:p>
        </p:txBody>
      </p:sp>
      <p:sp>
        <p:nvSpPr>
          <p:cNvPr id="6" name="5 Llamada rectangular redondeada"/>
          <p:cNvSpPr/>
          <p:nvPr/>
        </p:nvSpPr>
        <p:spPr>
          <a:xfrm>
            <a:off x="1700784" y="1633728"/>
            <a:ext cx="2365248" cy="902208"/>
          </a:xfrm>
          <a:prstGeom prst="wedgeRoundRectCallout">
            <a:avLst>
              <a:gd name="adj1" fmla="val 68858"/>
              <a:gd name="adj2" fmla="val 19257"/>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GENERAL:</a:t>
            </a:r>
            <a:endParaRPr lang="es-EC" b="1" dirty="0">
              <a:solidFill>
                <a:schemeClr val="tx1"/>
              </a:solidFill>
            </a:endParaRPr>
          </a:p>
        </p:txBody>
      </p:sp>
      <p:sp>
        <p:nvSpPr>
          <p:cNvPr id="7" name="6 Elipse"/>
          <p:cNvSpPr/>
          <p:nvPr/>
        </p:nvSpPr>
        <p:spPr>
          <a:xfrm>
            <a:off x="4066032" y="256032"/>
            <a:ext cx="4846320" cy="90220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OBJETIVOS DE INVESTIGACIÓN</a:t>
            </a:r>
            <a:endParaRPr lang="es-EC" b="1" dirty="0">
              <a:solidFill>
                <a:schemeClr val="tx1"/>
              </a:solidFill>
            </a:endParaRPr>
          </a:p>
        </p:txBody>
      </p:sp>
      <p:sp>
        <p:nvSpPr>
          <p:cNvPr id="8" name="7 Llamada rectangular"/>
          <p:cNvSpPr/>
          <p:nvPr/>
        </p:nvSpPr>
        <p:spPr>
          <a:xfrm>
            <a:off x="1700784" y="2987040"/>
            <a:ext cx="2365248" cy="902208"/>
          </a:xfrm>
          <a:prstGeom prst="wedgeRectCallout">
            <a:avLst>
              <a:gd name="adj1" fmla="val 69373"/>
              <a:gd name="adj2" fmla="val 11149"/>
            </a:avLst>
          </a:prstGeom>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ESPECÍFICOS:</a:t>
            </a:r>
            <a:endParaRPr lang="es-EC" b="1" dirty="0">
              <a:solidFill>
                <a:schemeClr val="tx1"/>
              </a:solidFill>
            </a:endParaRPr>
          </a:p>
        </p:txBody>
      </p:sp>
      <p:sp>
        <p:nvSpPr>
          <p:cNvPr id="9" name="8 Rectángulo redondeado"/>
          <p:cNvSpPr/>
          <p:nvPr/>
        </p:nvSpPr>
        <p:spPr>
          <a:xfrm>
            <a:off x="4517136" y="2907792"/>
            <a:ext cx="6772656" cy="2980944"/>
          </a:xfrm>
          <a:prstGeom prst="round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smtClean="0">
                <a:solidFill>
                  <a:schemeClr val="tx1"/>
                </a:solidFill>
              </a:rPr>
              <a:t>1. Identificar </a:t>
            </a:r>
            <a:r>
              <a:rPr lang="es-ES" b="1" dirty="0">
                <a:solidFill>
                  <a:schemeClr val="tx1"/>
                </a:solidFill>
              </a:rPr>
              <a:t>los riesgos, peligros y amenazas que se suscitan en la zona de la Mariscal que inciden en la inseguridad ciudadana.</a:t>
            </a:r>
            <a:endParaRPr lang="es-EC" b="1" dirty="0">
              <a:solidFill>
                <a:schemeClr val="tx1"/>
              </a:solidFill>
            </a:endParaRPr>
          </a:p>
          <a:p>
            <a:pPr lvl="0"/>
            <a:r>
              <a:rPr lang="es-ES" b="1" dirty="0" smtClean="0">
                <a:solidFill>
                  <a:schemeClr val="tx1"/>
                </a:solidFill>
              </a:rPr>
              <a:t>2, Determinar  </a:t>
            </a:r>
            <a:r>
              <a:rPr lang="es-ES" b="1" dirty="0">
                <a:solidFill>
                  <a:schemeClr val="tx1"/>
                </a:solidFill>
              </a:rPr>
              <a:t>las fuerzas  de seguridad que ayuden a controlar la inseguridad en la zona de la Mariscal</a:t>
            </a:r>
            <a:endParaRPr lang="es-EC" b="1" dirty="0">
              <a:solidFill>
                <a:schemeClr val="tx1"/>
              </a:solidFill>
            </a:endParaRPr>
          </a:p>
          <a:p>
            <a:pPr lvl="0"/>
            <a:r>
              <a:rPr lang="es-ES" b="1" dirty="0" smtClean="0">
                <a:solidFill>
                  <a:schemeClr val="tx1"/>
                </a:solidFill>
              </a:rPr>
              <a:t>3, Analizar </a:t>
            </a:r>
            <a:r>
              <a:rPr lang="es-ES" b="1" dirty="0">
                <a:solidFill>
                  <a:schemeClr val="tx1"/>
                </a:solidFill>
              </a:rPr>
              <a:t>las medidas de seguridad que se han tomado para controlar los riesgos en la zona de la Mariscal y los efectos obtenidos.</a:t>
            </a:r>
            <a:endParaRPr lang="es-EC" b="1" dirty="0">
              <a:solidFill>
                <a:schemeClr val="tx1"/>
              </a:solidFill>
            </a:endParaRPr>
          </a:p>
          <a:p>
            <a:pPr lvl="0"/>
            <a:r>
              <a:rPr lang="es-ES" b="1" dirty="0" smtClean="0">
                <a:solidFill>
                  <a:schemeClr val="tx1"/>
                </a:solidFill>
              </a:rPr>
              <a:t>4, Reducir </a:t>
            </a:r>
            <a:r>
              <a:rPr lang="es-ES" b="1" dirty="0">
                <a:solidFill>
                  <a:schemeClr val="tx1"/>
                </a:solidFill>
              </a:rPr>
              <a:t>los riesgos existentes a través de la implementación de un plan de seguridad Integral.</a:t>
            </a:r>
            <a:endParaRPr lang="es-EC" b="1" dirty="0">
              <a:solidFill>
                <a:schemeClr val="tx1"/>
              </a:solidFill>
            </a:endParaRPr>
          </a:p>
          <a:p>
            <a:pPr algn="ctr"/>
            <a:endParaRPr lang="es-EC" dirty="0"/>
          </a:p>
        </p:txBody>
      </p:sp>
      <p:pic>
        <p:nvPicPr>
          <p:cNvPr id="10"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421386"/>
            <a:ext cx="2219325" cy="571500"/>
          </a:xfrm>
          <a:prstGeom prst="rect">
            <a:avLst/>
          </a:prstGeom>
          <a:noFill/>
          <a:ln>
            <a:noFill/>
          </a:ln>
        </p:spPr>
      </p:pic>
    </p:spTree>
    <p:extLst>
      <p:ext uri="{BB962C8B-B14F-4D97-AF65-F5344CB8AC3E}">
        <p14:creationId xmlns:p14="http://schemas.microsoft.com/office/powerpoint/2010/main" val="2111258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smtClean="0"/>
              <a:t>Plan de Seguridad Integral para el sector de La Mariscal en el Distrito Metropolitano de Quito</a:t>
            </a:r>
            <a:endParaRPr lang="es-EC"/>
          </a:p>
        </p:txBody>
      </p:sp>
      <p:sp>
        <p:nvSpPr>
          <p:cNvPr id="5" name="4 Elipse"/>
          <p:cNvSpPr/>
          <p:nvPr/>
        </p:nvSpPr>
        <p:spPr>
          <a:xfrm>
            <a:off x="4200144" y="329184"/>
            <a:ext cx="4126992" cy="90220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JUSTIFICACIÓN</a:t>
            </a:r>
            <a:endParaRPr lang="es-EC" b="1" dirty="0">
              <a:solidFill>
                <a:schemeClr val="tx1"/>
              </a:solidFill>
            </a:endParaRPr>
          </a:p>
        </p:txBody>
      </p:sp>
      <p:pic>
        <p:nvPicPr>
          <p:cNvPr id="7" name="6 Imagen" descr="Resultado de imagen para LA MARISCAL QUITO"/>
          <p:cNvPicPr/>
          <p:nvPr/>
        </p:nvPicPr>
        <p:blipFill>
          <a:blip r:embed="rId2">
            <a:extLst>
              <a:ext uri="{28A0092B-C50C-407E-A947-70E740481C1C}">
                <a14:useLocalDpi xmlns:a14="http://schemas.microsoft.com/office/drawing/2010/main" val="0"/>
              </a:ext>
            </a:extLst>
          </a:blip>
          <a:srcRect/>
          <a:stretch>
            <a:fillRect/>
          </a:stretch>
        </p:blipFill>
        <p:spPr bwMode="auto">
          <a:xfrm>
            <a:off x="247840" y="2407538"/>
            <a:ext cx="3799904" cy="2737486"/>
          </a:xfrm>
          <a:prstGeom prst="ellipse">
            <a:avLst/>
          </a:prstGeom>
          <a:ln>
            <a:noFill/>
          </a:ln>
          <a:effectLst>
            <a:softEdge rad="112500"/>
          </a:effectLst>
        </p:spPr>
      </p:pic>
      <p:sp>
        <p:nvSpPr>
          <p:cNvPr id="8" name="7 Llamada rectangular redondeada"/>
          <p:cNvSpPr/>
          <p:nvPr/>
        </p:nvSpPr>
        <p:spPr>
          <a:xfrm>
            <a:off x="4572000" y="1419986"/>
            <a:ext cx="7132320" cy="4328160"/>
          </a:xfrm>
          <a:prstGeom prst="wedgeRoundRectCallout">
            <a:avLst>
              <a:gd name="adj1" fmla="val -60201"/>
              <a:gd name="adj2" fmla="val 897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Wingdings" panose="05000000000000000000" pitchFamily="2" charset="2"/>
              <a:buChar char="§"/>
            </a:pPr>
            <a:r>
              <a:rPr lang="es-ES" sz="2000" dirty="0">
                <a:solidFill>
                  <a:schemeClr val="tx1"/>
                </a:solidFill>
                <a:latin typeface="Arial" panose="020B0604020202020204" pitchFamily="34" charset="0"/>
                <a:cs typeface="Arial" panose="020B0604020202020204" pitchFamily="34" charset="0"/>
              </a:rPr>
              <a:t>La implementación del presente proyecto es necesaria y significará potenciar en gran medida la seguridad en este importante </a:t>
            </a:r>
            <a:r>
              <a:rPr lang="es-ES" sz="2000" dirty="0" smtClean="0">
                <a:solidFill>
                  <a:schemeClr val="tx1"/>
                </a:solidFill>
                <a:latin typeface="Arial" panose="020B0604020202020204" pitchFamily="34" charset="0"/>
                <a:cs typeface="Arial" panose="020B0604020202020204" pitchFamily="34" charset="0"/>
              </a:rPr>
              <a:t>sector. </a:t>
            </a:r>
          </a:p>
          <a:p>
            <a:pPr marL="285750" indent="-285750">
              <a:buFont typeface="Wingdings" panose="05000000000000000000" pitchFamily="2" charset="2"/>
              <a:buChar char="§"/>
            </a:pPr>
            <a:r>
              <a:rPr lang="es-ES" sz="2000" dirty="0" smtClean="0">
                <a:solidFill>
                  <a:schemeClr val="tx1"/>
                </a:solidFill>
                <a:latin typeface="Arial" panose="020B0604020202020204" pitchFamily="34" charset="0"/>
                <a:cs typeface="Arial" panose="020B0604020202020204" pitchFamily="34" charset="0"/>
              </a:rPr>
              <a:t>El </a:t>
            </a:r>
            <a:r>
              <a:rPr lang="es-ES" sz="2000" dirty="0">
                <a:solidFill>
                  <a:schemeClr val="tx1"/>
                </a:solidFill>
                <a:latin typeface="Arial" panose="020B0604020202020204" pitchFamily="34" charset="0"/>
                <a:cs typeface="Arial" panose="020B0604020202020204" pitchFamily="34" charset="0"/>
              </a:rPr>
              <a:t>presente es un proyecto de Seguridad Integral generado por la falta de planes en el sector de “La Mariscal</a:t>
            </a:r>
            <a:r>
              <a:rPr lang="es-ES" sz="2000" dirty="0" smtClean="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s-ES" sz="2000" dirty="0">
                <a:solidFill>
                  <a:schemeClr val="tx1"/>
                </a:solidFill>
                <a:latin typeface="Arial" panose="020B0604020202020204" pitchFamily="34" charset="0"/>
                <a:cs typeface="Arial" panose="020B0604020202020204" pitchFamily="34" charset="0"/>
              </a:rPr>
              <a:t>Un punto importante de este proyecto es el restablecimiento de los lazos de confianza entre la ciudadanía y la </a:t>
            </a:r>
            <a:r>
              <a:rPr lang="es-ES" sz="2000" dirty="0" smtClean="0">
                <a:solidFill>
                  <a:schemeClr val="tx1"/>
                </a:solidFill>
                <a:latin typeface="Arial" panose="020B0604020202020204" pitchFamily="34" charset="0"/>
                <a:cs typeface="Arial" panose="020B0604020202020204" pitchFamily="34" charset="0"/>
              </a:rPr>
              <a:t>policía.</a:t>
            </a:r>
          </a:p>
          <a:p>
            <a:pPr marL="285750" indent="-285750">
              <a:buFont typeface="Wingdings" panose="05000000000000000000" pitchFamily="2" charset="2"/>
              <a:buChar char="§"/>
            </a:pPr>
            <a:r>
              <a:rPr lang="es-ES" sz="2000" dirty="0">
                <a:solidFill>
                  <a:schemeClr val="tx1"/>
                </a:solidFill>
                <a:latin typeface="Arial" panose="020B0604020202020204" pitchFamily="34" charset="0"/>
                <a:cs typeface="Arial" panose="020B0604020202020204" pitchFamily="34" charset="0"/>
              </a:rPr>
              <a:t>El resultado esperado con la implementación del proyecto es minimizar los riesgos y contribuir al aumento de la seguridad en la zona de “La Mariscal</a:t>
            </a:r>
            <a:r>
              <a:rPr lang="es-ES" sz="2000" dirty="0" smtClean="0">
                <a:solidFill>
                  <a:schemeClr val="tx1"/>
                </a:solidFill>
                <a:latin typeface="Arial" panose="020B0604020202020204" pitchFamily="34" charset="0"/>
                <a:cs typeface="Arial" panose="020B0604020202020204" pitchFamily="34" charset="0"/>
              </a:rPr>
              <a:t>”. </a:t>
            </a:r>
            <a:endParaRPr lang="es-EC" sz="2000" dirty="0">
              <a:solidFill>
                <a:schemeClr val="tx1"/>
              </a:solidFill>
              <a:latin typeface="Arial" panose="020B0604020202020204" pitchFamily="34" charset="0"/>
              <a:cs typeface="Arial" panose="020B0604020202020204" pitchFamily="34" charset="0"/>
            </a:endParaRPr>
          </a:p>
        </p:txBody>
      </p:sp>
      <p:pic>
        <p:nvPicPr>
          <p:cNvPr id="9" name="Imagen 7" descr="http://software-el.espe.edu.ec/wp-content/uploads/2013/08/logo_ffaa_p.jpg"/>
          <p:cNvPicPr/>
          <p:nvPr/>
        </p:nvPicPr>
        <p:blipFill>
          <a:blip r:embed="rId3">
            <a:extLst>
              <a:ext uri="{28A0092B-C50C-407E-A947-70E740481C1C}">
                <a14:useLocalDpi xmlns:a14="http://schemas.microsoft.com/office/drawing/2010/main" val="0"/>
              </a:ext>
            </a:extLst>
          </a:blip>
          <a:srcRect/>
          <a:stretch>
            <a:fillRect/>
          </a:stretch>
        </p:blipFill>
        <p:spPr bwMode="auto">
          <a:xfrm>
            <a:off x="0" y="421386"/>
            <a:ext cx="2219325" cy="571500"/>
          </a:xfrm>
          <a:prstGeom prst="rect">
            <a:avLst/>
          </a:prstGeom>
          <a:noFill/>
          <a:ln>
            <a:noFill/>
          </a:ln>
        </p:spPr>
      </p:pic>
    </p:spTree>
    <p:extLst>
      <p:ext uri="{BB962C8B-B14F-4D97-AF65-F5344CB8AC3E}">
        <p14:creationId xmlns:p14="http://schemas.microsoft.com/office/powerpoint/2010/main" val="880839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689763" y="6297314"/>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Elipse"/>
          <p:cNvSpPr/>
          <p:nvPr/>
        </p:nvSpPr>
        <p:spPr>
          <a:xfrm>
            <a:off x="420624" y="2645664"/>
            <a:ext cx="2602992" cy="90220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FUNDAMENTOS TEÓRICOS</a:t>
            </a:r>
          </a:p>
        </p:txBody>
      </p:sp>
      <p:sp>
        <p:nvSpPr>
          <p:cNvPr id="6" name="5 Rectángulo"/>
          <p:cNvSpPr/>
          <p:nvPr/>
        </p:nvSpPr>
        <p:spPr>
          <a:xfrm>
            <a:off x="3661312" y="1074160"/>
            <a:ext cx="5880136"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200" b="1" dirty="0">
                <a:ln/>
                <a:solidFill>
                  <a:schemeClr val="accent3"/>
                </a:solidFill>
              </a:rPr>
              <a:t>La Política de Seguridad Integral.</a:t>
            </a:r>
            <a:endParaRPr lang="es-EC" sz="3200" b="1" dirty="0">
              <a:ln/>
              <a:solidFill>
                <a:schemeClr val="accent3"/>
              </a:solidFill>
            </a:endParaRPr>
          </a:p>
        </p:txBody>
      </p:sp>
      <p:sp>
        <p:nvSpPr>
          <p:cNvPr id="7" name="6 Rectángulo"/>
          <p:cNvSpPr/>
          <p:nvPr/>
        </p:nvSpPr>
        <p:spPr>
          <a:xfrm>
            <a:off x="3661312" y="2134864"/>
            <a:ext cx="3498650"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200" b="1" dirty="0">
                <a:ln/>
                <a:solidFill>
                  <a:schemeClr val="accent3"/>
                </a:solidFill>
              </a:rPr>
              <a:t>La Política Criminal</a:t>
            </a:r>
            <a:endParaRPr lang="es-EC" sz="3200" b="1" dirty="0">
              <a:ln/>
              <a:solidFill>
                <a:schemeClr val="accent3"/>
              </a:solidFill>
            </a:endParaRPr>
          </a:p>
        </p:txBody>
      </p:sp>
      <p:sp>
        <p:nvSpPr>
          <p:cNvPr id="8" name="7 Rectángulo"/>
          <p:cNvSpPr/>
          <p:nvPr/>
        </p:nvSpPr>
        <p:spPr>
          <a:xfrm>
            <a:off x="3661312" y="3240764"/>
            <a:ext cx="4773038"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200" b="1" dirty="0">
                <a:ln/>
                <a:solidFill>
                  <a:schemeClr val="accent3"/>
                </a:solidFill>
              </a:rPr>
              <a:t>Policía y seguridad pública</a:t>
            </a:r>
            <a:endParaRPr lang="es-EC" sz="3200" b="1" dirty="0">
              <a:ln/>
              <a:solidFill>
                <a:schemeClr val="accent3"/>
              </a:solidFill>
            </a:endParaRPr>
          </a:p>
        </p:txBody>
      </p:sp>
      <p:sp>
        <p:nvSpPr>
          <p:cNvPr id="9" name="8 Rectángulo"/>
          <p:cNvSpPr/>
          <p:nvPr/>
        </p:nvSpPr>
        <p:spPr>
          <a:xfrm>
            <a:off x="3661313" y="4561072"/>
            <a:ext cx="4357283"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3200" b="1" dirty="0">
                <a:ln/>
                <a:solidFill>
                  <a:schemeClr val="accent3"/>
                </a:solidFill>
              </a:rPr>
              <a:t>La seguridad ciudadana</a:t>
            </a:r>
            <a:endParaRPr lang="es-EC" sz="3200" b="1" dirty="0">
              <a:ln/>
              <a:solidFill>
                <a:schemeClr val="accent3"/>
              </a:solidFill>
            </a:endParaRPr>
          </a:p>
        </p:txBody>
      </p:sp>
      <p:pic>
        <p:nvPicPr>
          <p:cNvPr id="10"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421386"/>
            <a:ext cx="2219325" cy="571500"/>
          </a:xfrm>
          <a:prstGeom prst="rect">
            <a:avLst/>
          </a:prstGeom>
          <a:noFill/>
          <a:ln>
            <a:noFill/>
          </a:ln>
        </p:spPr>
      </p:pic>
    </p:spTree>
    <p:extLst>
      <p:ext uri="{BB962C8B-B14F-4D97-AF65-F5344CB8AC3E}">
        <p14:creationId xmlns:p14="http://schemas.microsoft.com/office/powerpoint/2010/main" val="105054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p:cNvGraphicFramePr>
            <a:graphicFrameLocks noGrp="1"/>
          </p:cNvGraphicFramePr>
          <p:nvPr>
            <p:ph idx="1"/>
            <p:extLst>
              <p:ext uri="{D42A27DB-BD31-4B8C-83A1-F6EECF244321}">
                <p14:modId xmlns:p14="http://schemas.microsoft.com/office/powerpoint/2010/main" val="2012468366"/>
              </p:ext>
            </p:extLst>
          </p:nvPr>
        </p:nvGraphicFramePr>
        <p:xfrm>
          <a:off x="2426208" y="274311"/>
          <a:ext cx="8193024" cy="570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5531267" y="6272930"/>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6" name="5 Elipse"/>
          <p:cNvSpPr/>
          <p:nvPr/>
        </p:nvSpPr>
        <p:spPr>
          <a:xfrm>
            <a:off x="432816" y="2523744"/>
            <a:ext cx="3249168" cy="90220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MARCO </a:t>
            </a:r>
          </a:p>
          <a:p>
            <a:pPr algn="ctr"/>
            <a:r>
              <a:rPr lang="es-EC" b="1" dirty="0" smtClean="0">
                <a:solidFill>
                  <a:schemeClr val="tx1"/>
                </a:solidFill>
              </a:rPr>
              <a:t>LEGAL</a:t>
            </a:r>
            <a:endParaRPr lang="es-EC" b="1" dirty="0">
              <a:solidFill>
                <a:schemeClr val="tx1"/>
              </a:solidFill>
            </a:endParaRPr>
          </a:p>
        </p:txBody>
      </p:sp>
      <p:pic>
        <p:nvPicPr>
          <p:cNvPr id="7" name="Imagen 7" descr="http://software-el.espe.edu.ec/wp-content/uploads/2013/08/logo_ffaa_p.jpg"/>
          <p:cNvPicPr/>
          <p:nvPr/>
        </p:nvPicPr>
        <p:blipFill>
          <a:blip r:embed="rId7">
            <a:extLst>
              <a:ext uri="{28A0092B-C50C-407E-A947-70E740481C1C}">
                <a14:useLocalDpi xmlns:a14="http://schemas.microsoft.com/office/drawing/2010/main" val="0"/>
              </a:ext>
            </a:extLst>
          </a:blip>
          <a:srcRect/>
          <a:stretch>
            <a:fillRect/>
          </a:stretch>
        </p:blipFill>
        <p:spPr bwMode="auto">
          <a:xfrm>
            <a:off x="0" y="421386"/>
            <a:ext cx="2219325" cy="571500"/>
          </a:xfrm>
          <a:prstGeom prst="rect">
            <a:avLst/>
          </a:prstGeom>
          <a:noFill/>
          <a:ln>
            <a:noFill/>
          </a:ln>
        </p:spPr>
      </p:pic>
    </p:spTree>
    <p:extLst>
      <p:ext uri="{BB962C8B-B14F-4D97-AF65-F5344CB8AC3E}">
        <p14:creationId xmlns:p14="http://schemas.microsoft.com/office/powerpoint/2010/main" val="12074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99491" y="6370466"/>
            <a:ext cx="6299200" cy="274320"/>
          </a:xfrm>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Elipse"/>
          <p:cNvSpPr/>
          <p:nvPr/>
        </p:nvSpPr>
        <p:spPr>
          <a:xfrm>
            <a:off x="4785360" y="231648"/>
            <a:ext cx="3249168" cy="90220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CONCLUSIONES</a:t>
            </a:r>
            <a:endParaRPr lang="es-EC" b="1" dirty="0">
              <a:solidFill>
                <a:schemeClr val="tx1"/>
              </a:solidFill>
            </a:endParaRPr>
          </a:p>
        </p:txBody>
      </p:sp>
      <p:sp>
        <p:nvSpPr>
          <p:cNvPr id="6" name="5 Rectángulo redondeado"/>
          <p:cNvSpPr/>
          <p:nvPr/>
        </p:nvSpPr>
        <p:spPr>
          <a:xfrm>
            <a:off x="1597152" y="1316736"/>
            <a:ext cx="10119360" cy="48646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El sector de la Mariscal actualmente no cuenta con un Plan de Seguridad integral, que le permita contrarrestar a la delincuencia existente en ese sector. </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La Mariscal actualmente es un sector altamente peligroso en el que se cometen todo tipo de delitos. </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No existe una coordinación adecuada entre la ciudadanía y las autoridades para prevenir y reaccionar ante los delitos.  </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Los principales factores de riesgo que afectan a la zona de la Mariscal son: la delincuencia común (Robo y asalto a personas, robo a domicilios, robo de accesorios de vehículos); la delincuencia organizada (prostitución, robo de vehículos, venta y consumo de sustancias psicotrópicas) y riesgos naturales (sismos) </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Los Ciudadanos de la Mariscal no están concienciados en la importancia de la seguridad, son simples espectadores de los actos delictivos que ocurren en el sector.</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No existe un rol protagónico de los ciudadanos, ya que no están en la capacidad de saber cómo actuar, prevenir, proteger y dar respuesta ante situaciones de riesgo o peligro.</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La ordenanza municipal 190 que regula el uso del suelo en la Mariscal no es respetada, lo que conlleva al malestar ciudadano.</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La presencia de la Policía Nacional, no es permanente debido a la falta de efectivos.</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El sector de la Mariscal no cuenta con el comité zonal de seguridad ciudadana, establecida de acuerdo a la ordenanza municipal 201 que permita el involucramiento de los ciudadanos en temas de seguridad, de igual forma, los sub circuitos tampoco cuentan con el comité local de seguridad. </a:t>
            </a:r>
            <a:endParaRPr lang="es-EC" sz="1400" dirty="0" smtClean="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smtClean="0">
                <a:solidFill>
                  <a:schemeClr val="tx1"/>
                </a:solidFill>
                <a:latin typeface="Arial" panose="020B0604020202020204" pitchFamily="34" charset="0"/>
                <a:cs typeface="Arial" panose="020B0604020202020204" pitchFamily="34" charset="0"/>
              </a:rPr>
              <a:t>En </a:t>
            </a:r>
            <a:r>
              <a:rPr lang="es-ES" sz="1400" dirty="0">
                <a:solidFill>
                  <a:schemeClr val="tx1"/>
                </a:solidFill>
                <a:latin typeface="Arial" panose="020B0604020202020204" pitchFamily="34" charset="0"/>
                <a:cs typeface="Arial" panose="020B0604020202020204" pitchFamily="34" charset="0"/>
              </a:rPr>
              <a:t>el sector de la Mariscal no hay una metodología, ni un Plan de Capacitación, para el comité zonal de seguridad y los comités locales de Seguridad Ciudadana.</a:t>
            </a:r>
            <a:endParaRPr lang="es-EC" sz="1400" dirty="0">
              <a:solidFill>
                <a:schemeClr val="tx1"/>
              </a:solidFill>
              <a:latin typeface="Arial" panose="020B0604020202020204" pitchFamily="34" charset="0"/>
              <a:cs typeface="Arial" panose="020B0604020202020204" pitchFamily="34" charset="0"/>
            </a:endParaRPr>
          </a:p>
        </p:txBody>
      </p:sp>
      <p:pic>
        <p:nvPicPr>
          <p:cNvPr id="7"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177546"/>
            <a:ext cx="2219325" cy="571500"/>
          </a:xfrm>
          <a:prstGeom prst="rect">
            <a:avLst/>
          </a:prstGeom>
          <a:noFill/>
          <a:ln>
            <a:noFill/>
          </a:ln>
        </p:spPr>
      </p:pic>
    </p:spTree>
    <p:extLst>
      <p:ext uri="{BB962C8B-B14F-4D97-AF65-F5344CB8AC3E}">
        <p14:creationId xmlns:p14="http://schemas.microsoft.com/office/powerpoint/2010/main" val="1414869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C" dirty="0" smtClean="0">
                <a:solidFill>
                  <a:schemeClr val="tx1"/>
                </a:solidFill>
              </a:rPr>
              <a:t>Plan de Seguridad Integral para el sector de La Mariscal DEL Distrito Metropolitano de Quito</a:t>
            </a:r>
            <a:endParaRPr lang="es-EC" dirty="0">
              <a:solidFill>
                <a:schemeClr val="tx1"/>
              </a:solidFill>
            </a:endParaRPr>
          </a:p>
        </p:txBody>
      </p:sp>
      <p:sp>
        <p:nvSpPr>
          <p:cNvPr id="5" name="4 Elipse"/>
          <p:cNvSpPr/>
          <p:nvPr/>
        </p:nvSpPr>
        <p:spPr>
          <a:xfrm>
            <a:off x="4450080" y="231648"/>
            <a:ext cx="3584448" cy="90220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RECOMENDACIONES</a:t>
            </a:r>
            <a:endParaRPr lang="es-EC" b="1" dirty="0">
              <a:solidFill>
                <a:schemeClr val="tx1"/>
              </a:solidFill>
            </a:endParaRPr>
          </a:p>
        </p:txBody>
      </p:sp>
      <p:sp>
        <p:nvSpPr>
          <p:cNvPr id="6" name="5 Rectángulo redondeado"/>
          <p:cNvSpPr/>
          <p:nvPr/>
        </p:nvSpPr>
        <p:spPr>
          <a:xfrm>
            <a:off x="1170432" y="1255776"/>
            <a:ext cx="10655808" cy="49133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se implemente el actual Plan de Seguridad Integral de la Mariscal, el mismo que se sustenta en la participación ciudadana, o seguridad comunitaria, ya que los ciudadanos son quienes deben coadyuvar para lograr su propia seguridad. </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mediante el Plan se logre la reducción de los delitos, empleando medidas de prevención, reacción y remediación.</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la aplicación del Plan se sustente en la coordinación adecuada entre la ciudadanía y las autoridades públicas. </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el Plan de Seguridad Integral se estructure sobre la base de los riesgos establecidos, determinando las acciones a cumplir.  </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se ejecute el Plan de Seguridad Integral, para concienciar a la ciudadanía en temas de seguridad sustentados en la Seguridad Comunitaria. </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los ciudadanos de la Mariscal se involucren en temas de seguridad, a través de las políticas públicas que se promuevan desde la administración zonal, para que puedan ser capacitados de forma continua y contribuyan a la seguridad del sector. </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La administración zonal de la Parroquia Mariscal ante el incumplimiento de las ordenanzas emitidas por la municipalidad, sancione de forma drástica a los negocios que hacen caso omiso, a través de instrumentos jurídicos para que de esta forma se cumpla con la ley.  </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la Policía Nacional, incremente personal con los recursos necesarios para que su presencia sea permanente y actué como un medio disuasivo ante el posible cometimiento del delito.</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se cree de forma inmediata el comité zonal de seguridad ciudadana y los comités locales de seguridad ciudadana, en cada sub circuito de la Mariscal, para que se pueda poner en marcha el Plan de Seguridad Integral, cuyo eje principal es la participación de la ciudadanía.</a:t>
            </a: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Que se ponga en práctica el Plan de Capacitación Integral del presente Plan para que los ciudadanos del sector de la Mariscal estén preparados y puedan actuar de forma preventiva ante el posible cometimiento del delito.</a:t>
            </a:r>
            <a:endParaRPr lang="es-EC" sz="1400" dirty="0">
              <a:latin typeface="Arial" panose="020B0604020202020204" pitchFamily="34" charset="0"/>
              <a:cs typeface="Arial" panose="020B0604020202020204" pitchFamily="34" charset="0"/>
            </a:endParaRPr>
          </a:p>
        </p:txBody>
      </p:sp>
      <p:pic>
        <p:nvPicPr>
          <p:cNvPr id="7" name="Imagen 7"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0" y="177546"/>
            <a:ext cx="2219325" cy="571500"/>
          </a:xfrm>
          <a:prstGeom prst="rect">
            <a:avLst/>
          </a:prstGeom>
          <a:noFill/>
          <a:ln>
            <a:noFill/>
          </a:ln>
        </p:spPr>
      </p:pic>
    </p:spTree>
    <p:extLst>
      <p:ext uri="{BB962C8B-B14F-4D97-AF65-F5344CB8AC3E}">
        <p14:creationId xmlns:p14="http://schemas.microsoft.com/office/powerpoint/2010/main" val="2894754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5008</TotalTime>
  <Words>3598</Words>
  <Application>Microsoft Office PowerPoint</Application>
  <PresentationFormat>Personalizado</PresentationFormat>
  <Paragraphs>349</Paragraphs>
  <Slides>37</Slides>
  <Notes>1</Notes>
  <HiddenSlides>0</HiddenSlides>
  <MMClips>0</MMClips>
  <ScaleCrop>false</ScaleCrop>
  <HeadingPairs>
    <vt:vector size="8" baseType="variant">
      <vt:variant>
        <vt:lpstr>Tema</vt:lpstr>
      </vt:variant>
      <vt:variant>
        <vt:i4>1</vt:i4>
      </vt:variant>
      <vt:variant>
        <vt:lpstr>Vínculos</vt:lpstr>
      </vt:variant>
      <vt:variant>
        <vt:i4>4</vt:i4>
      </vt:variant>
      <vt:variant>
        <vt:lpstr>Servidores OLE incrustados</vt:lpstr>
      </vt:variant>
      <vt:variant>
        <vt:i4>1</vt:i4>
      </vt:variant>
      <vt:variant>
        <vt:lpstr>Títulos de diapositiva</vt:lpstr>
      </vt:variant>
      <vt:variant>
        <vt:i4>37</vt:i4>
      </vt:variant>
    </vt:vector>
  </HeadingPairs>
  <TitlesOfParts>
    <vt:vector size="43" baseType="lpstr">
      <vt:lpstr>Ángulos</vt:lpstr>
      <vt:lpstr>C:\Users\jose\Documents\PROYECTO DE GRADO 2015\TESIS PARA DEFENSA\TESIS PARA EMPASTAR\GESTIÓN DE CAPACITACIÓN.docx</vt:lpstr>
      <vt:lpstr>C:\Users\jose\Documents\PROYECTO DE GRADO 2015\TESIS PARA DEFENSA\TESIS PARA EMPASTAR\GESTION DE REACCIÓN EN COORDINACIÓN.docx</vt:lpstr>
      <vt:lpstr>C:\Users\jose\Documents\PROYECTO DE GRADO 2015\TESIS PARA DEFENSA\TESIS PARA EMPASTAR\GESTIÓN EN DESASTRES NATURALES.docx</vt:lpstr>
      <vt:lpstr>C:\Users\jose\Documents\PROYECTO DE GRADO 2015\TESIS PARA DEFENSA\TESIS PARA EMPASTAR\GESTION DE REACCION.docx</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RIESGOS O DESASTRES NATURALES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Edison Chauca</dc:creator>
  <cp:lastModifiedBy>jose</cp:lastModifiedBy>
  <cp:revision>210</cp:revision>
  <dcterms:created xsi:type="dcterms:W3CDTF">2014-11-29T15:04:06Z</dcterms:created>
  <dcterms:modified xsi:type="dcterms:W3CDTF">2015-03-25T16:12:20Z</dcterms:modified>
</cp:coreProperties>
</file>