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316" r:id="rId2"/>
    <p:sldId id="256" r:id="rId3"/>
    <p:sldId id="318" r:id="rId4"/>
    <p:sldId id="257" r:id="rId5"/>
    <p:sldId id="317" r:id="rId6"/>
    <p:sldId id="321" r:id="rId7"/>
    <p:sldId id="319" r:id="rId8"/>
    <p:sldId id="320" r:id="rId9"/>
    <p:sldId id="322" r:id="rId10"/>
    <p:sldId id="324" r:id="rId11"/>
    <p:sldId id="259" r:id="rId12"/>
    <p:sldId id="337" r:id="rId13"/>
    <p:sldId id="325" r:id="rId14"/>
    <p:sldId id="326" r:id="rId15"/>
    <p:sldId id="327" r:id="rId16"/>
    <p:sldId id="328" r:id="rId17"/>
    <p:sldId id="338" r:id="rId18"/>
    <p:sldId id="339" r:id="rId19"/>
    <p:sldId id="329" r:id="rId20"/>
    <p:sldId id="351" r:id="rId21"/>
    <p:sldId id="335" r:id="rId22"/>
    <p:sldId id="340" r:id="rId23"/>
    <p:sldId id="341" r:id="rId24"/>
    <p:sldId id="344" r:id="rId25"/>
    <p:sldId id="346" r:id="rId26"/>
    <p:sldId id="349" r:id="rId27"/>
    <p:sldId id="350" r:id="rId28"/>
    <p:sldId id="347" r:id="rId29"/>
    <p:sldId id="348" r:id="rId30"/>
    <p:sldId id="345" r:id="rId31"/>
    <p:sldId id="265" r:id="rId32"/>
    <p:sldId id="273" r:id="rId33"/>
    <p:sldId id="311" r:id="rId34"/>
    <p:sldId id="315"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7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86E11-DE34-4D22-BF6D-9E55A493CE5C}" type="datetimeFigureOut">
              <a:rPr lang="es-EC" smtClean="0"/>
              <a:t>18/12/2014</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04F42-57AD-4783-8A6E-6620749C866B}" type="slidenum">
              <a:rPr lang="es-EC" smtClean="0"/>
              <a:t>‹Nº›</a:t>
            </a:fld>
            <a:endParaRPr lang="es-EC"/>
          </a:p>
        </p:txBody>
      </p:sp>
    </p:spTree>
    <p:extLst>
      <p:ext uri="{BB962C8B-B14F-4D97-AF65-F5344CB8AC3E}">
        <p14:creationId xmlns:p14="http://schemas.microsoft.com/office/powerpoint/2010/main" val="351676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E104F42-57AD-4783-8A6E-6620749C866B}" type="slidenum">
              <a:rPr lang="es-EC" smtClean="0"/>
              <a:t>7</a:t>
            </a:fld>
            <a:endParaRPr lang="es-EC"/>
          </a:p>
        </p:txBody>
      </p:sp>
    </p:spTree>
    <p:extLst>
      <p:ext uri="{BB962C8B-B14F-4D97-AF65-F5344CB8AC3E}">
        <p14:creationId xmlns:p14="http://schemas.microsoft.com/office/powerpoint/2010/main" val="96221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E104F42-57AD-4783-8A6E-6620749C866B}" type="slidenum">
              <a:rPr lang="es-EC" smtClean="0"/>
              <a:t>21</a:t>
            </a:fld>
            <a:endParaRPr lang="es-EC"/>
          </a:p>
        </p:txBody>
      </p:sp>
    </p:spTree>
    <p:extLst>
      <p:ext uri="{BB962C8B-B14F-4D97-AF65-F5344CB8AC3E}">
        <p14:creationId xmlns:p14="http://schemas.microsoft.com/office/powerpoint/2010/main" val="187936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E104F42-57AD-4783-8A6E-6620749C866B}" type="slidenum">
              <a:rPr lang="es-EC" smtClean="0">
                <a:solidFill>
                  <a:prstClr val="black"/>
                </a:solidFill>
              </a:rPr>
              <a:pPr/>
              <a:t>22</a:t>
            </a:fld>
            <a:endParaRPr lang="es-EC">
              <a:solidFill>
                <a:prstClr val="black"/>
              </a:solidFill>
            </a:endParaRPr>
          </a:p>
        </p:txBody>
      </p:sp>
    </p:spTree>
    <p:extLst>
      <p:ext uri="{BB962C8B-B14F-4D97-AF65-F5344CB8AC3E}">
        <p14:creationId xmlns:p14="http://schemas.microsoft.com/office/powerpoint/2010/main" val="187936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E104F42-57AD-4783-8A6E-6620749C866B}" type="slidenum">
              <a:rPr lang="es-EC" smtClean="0">
                <a:solidFill>
                  <a:prstClr val="black"/>
                </a:solidFill>
              </a:rPr>
              <a:pPr/>
              <a:t>23</a:t>
            </a:fld>
            <a:endParaRPr lang="es-EC">
              <a:solidFill>
                <a:prstClr val="black"/>
              </a:solidFill>
            </a:endParaRPr>
          </a:p>
        </p:txBody>
      </p:sp>
    </p:spTree>
    <p:extLst>
      <p:ext uri="{BB962C8B-B14F-4D97-AF65-F5344CB8AC3E}">
        <p14:creationId xmlns:p14="http://schemas.microsoft.com/office/powerpoint/2010/main" val="187936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8E104F42-57AD-4783-8A6E-6620749C866B}" type="slidenum">
              <a:rPr lang="es-EC" smtClean="0"/>
              <a:t>31</a:t>
            </a:fld>
            <a:endParaRPr lang="es-EC"/>
          </a:p>
        </p:txBody>
      </p:sp>
    </p:spTree>
    <p:extLst>
      <p:ext uri="{BB962C8B-B14F-4D97-AF65-F5344CB8AC3E}">
        <p14:creationId xmlns:p14="http://schemas.microsoft.com/office/powerpoint/2010/main" val="30074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18/12/2014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954417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18/12/2014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630537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18/12/2014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14748675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A80B2B8C-61DE-43EF-BA7C-18C941923FE2}" type="datetimeFigureOut">
              <a:rPr lang="es-EC" smtClean="0"/>
              <a:t>18/12/2014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33079505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B2B8C-61DE-43EF-BA7C-18C941923FE2}" type="datetimeFigureOut">
              <a:rPr lang="es-EC" smtClean="0"/>
              <a:t>18/12/2014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6134559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A80B2B8C-61DE-43EF-BA7C-18C941923FE2}" type="datetimeFigureOut">
              <a:rPr lang="es-EC" smtClean="0"/>
              <a:t>18/12/2014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847326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A80B2B8C-61DE-43EF-BA7C-18C941923FE2}" type="datetimeFigureOut">
              <a:rPr lang="es-EC" smtClean="0"/>
              <a:t>18/12/2014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9913212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A80B2B8C-61DE-43EF-BA7C-18C941923FE2}" type="datetimeFigureOut">
              <a:rPr lang="es-EC" smtClean="0"/>
              <a:t>18/12/2014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20708515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B2B8C-61DE-43EF-BA7C-18C941923FE2}" type="datetimeFigureOut">
              <a:rPr lang="es-EC" smtClean="0"/>
              <a:t>18/12/2014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7546939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B2B8C-61DE-43EF-BA7C-18C941923FE2}" type="datetimeFigureOut">
              <a:rPr lang="es-EC" smtClean="0"/>
              <a:t>18/12/2014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17672784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B2B8C-61DE-43EF-BA7C-18C941923FE2}" type="datetimeFigureOut">
              <a:rPr lang="es-EC" smtClean="0"/>
              <a:t>18/12/2014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9E06FBB-45F6-4818-AED7-15412BADCF30}" type="slidenum">
              <a:rPr lang="es-EC" smtClean="0"/>
              <a:t>‹Nº›</a:t>
            </a:fld>
            <a:endParaRPr lang="es-EC"/>
          </a:p>
        </p:txBody>
      </p:sp>
    </p:spTree>
    <p:extLst>
      <p:ext uri="{BB962C8B-B14F-4D97-AF65-F5344CB8AC3E}">
        <p14:creationId xmlns:p14="http://schemas.microsoft.com/office/powerpoint/2010/main" val="853422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B2B8C-61DE-43EF-BA7C-18C941923FE2}" type="datetimeFigureOut">
              <a:rPr lang="es-EC" smtClean="0"/>
              <a:t>18/12/2014</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06FBB-45F6-4818-AED7-15412BADCF30}" type="slidenum">
              <a:rPr lang="es-EC" smtClean="0"/>
              <a:t>‹Nº›</a:t>
            </a:fld>
            <a:endParaRPr lang="es-EC"/>
          </a:p>
        </p:txBody>
      </p:sp>
    </p:spTree>
    <p:extLst>
      <p:ext uri="{BB962C8B-B14F-4D97-AF65-F5344CB8AC3E}">
        <p14:creationId xmlns:p14="http://schemas.microsoft.com/office/powerpoint/2010/main" val="41493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4"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8" name="2 Subtítulo"/>
          <p:cNvSpPr>
            <a:spLocks noGrp="1"/>
          </p:cNvSpPr>
          <p:nvPr>
            <p:ph type="ctrTitle"/>
          </p:nvPr>
        </p:nvSpPr>
        <p:spPr>
          <a:xfrm>
            <a:off x="686177" y="1681376"/>
            <a:ext cx="7772400" cy="4567024"/>
          </a:xfrm>
        </p:spPr>
        <p:txBody>
          <a:bodyPr>
            <a:noAutofit/>
          </a:bodyPr>
          <a:lstStyle/>
          <a:p>
            <a:r>
              <a:rPr lang="es-ES" sz="2800" b="1" u="sng" dirty="0">
                <a:latin typeface="Times New Roman" pitchFamily="18" charset="0"/>
                <a:cs typeface="Times New Roman" pitchFamily="18" charset="0"/>
              </a:rPr>
              <a:t>VICERRECTORADO DE INVESTIGACIÓN, INNOVACIÓN Y TRANSFERENCIA DE TECNOLOGIA.</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MX" sz="2800" b="1" u="sng" dirty="0">
                <a:latin typeface="Times New Roman" pitchFamily="18" charset="0"/>
                <a:cs typeface="Times New Roman" pitchFamily="18" charset="0"/>
              </a:rPr>
              <a:t>CENTRO </a:t>
            </a:r>
            <a:r>
              <a:rPr lang="es-ES" sz="2800" b="1" u="sng" dirty="0">
                <a:latin typeface="Times New Roman" pitchFamily="18" charset="0"/>
                <a:cs typeface="Times New Roman" pitchFamily="18" charset="0"/>
              </a:rPr>
              <a:t> DE POSGRADOS</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S" sz="2800" b="1" dirty="0">
                <a:latin typeface="Times New Roman" pitchFamily="18" charset="0"/>
                <a:cs typeface="Times New Roman" pitchFamily="18" charset="0"/>
              </a:rPr>
              <a:t> </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C" sz="2800" b="1" dirty="0" smtClean="0">
                <a:latin typeface="Times New Roman" pitchFamily="18" charset="0"/>
                <a:cs typeface="Times New Roman" pitchFamily="18" charset="0"/>
              </a:rPr>
              <a:t>PROYECTO</a:t>
            </a:r>
            <a:r>
              <a:rPr lang="es-ES" sz="2800" b="1" dirty="0" smtClean="0">
                <a:latin typeface="Times New Roman" pitchFamily="18" charset="0"/>
                <a:cs typeface="Times New Roman" pitchFamily="18" charset="0"/>
              </a:rPr>
              <a:t> </a:t>
            </a:r>
            <a:r>
              <a:rPr lang="es-ES" sz="2800" b="1" dirty="0">
                <a:latin typeface="Times New Roman" pitchFamily="18" charset="0"/>
                <a:cs typeface="Times New Roman" pitchFamily="18" charset="0"/>
              </a:rPr>
              <a:t>DE </a:t>
            </a:r>
            <a:r>
              <a:rPr lang="es-ES" sz="2800" b="1" dirty="0" smtClean="0">
                <a:latin typeface="Times New Roman" pitchFamily="18" charset="0"/>
                <a:cs typeface="Times New Roman" pitchFamily="18" charset="0"/>
              </a:rPr>
              <a:t>GRADO</a:t>
            </a:r>
            <a:br>
              <a:rPr lang="es-ES" sz="2800" b="1" dirty="0" smtClean="0">
                <a:latin typeface="Times New Roman" pitchFamily="18" charset="0"/>
                <a:cs typeface="Times New Roman" pitchFamily="18" charset="0"/>
              </a:rPr>
            </a:br>
            <a:r>
              <a:rPr lang="es-ES" sz="2800" b="1" dirty="0" smtClean="0">
                <a:latin typeface="Times New Roman" pitchFamily="18" charset="0"/>
                <a:cs typeface="Times New Roman" pitchFamily="18" charset="0"/>
              </a:rPr>
              <a:t> MAESTRÍA:  </a:t>
            </a:r>
            <a:r>
              <a:rPr lang="es-ES" sz="2800" b="1" dirty="0">
                <a:latin typeface="Times New Roman" pitchFamily="18" charset="0"/>
                <a:cs typeface="Times New Roman" pitchFamily="18" charset="0"/>
              </a:rPr>
              <a:t>GESTIÒN DE LA CALIDAD Y PRODUCTIVIDAD.</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S" sz="2800" b="1" dirty="0">
                <a:latin typeface="Times New Roman" pitchFamily="18" charset="0"/>
                <a:cs typeface="Times New Roman" pitchFamily="18" charset="0"/>
              </a:rPr>
              <a:t> </a:t>
            </a:r>
            <a:r>
              <a:rPr lang="es-EC" sz="2800" dirty="0">
                <a:latin typeface="Times New Roman" pitchFamily="18" charset="0"/>
                <a:cs typeface="Times New Roman" pitchFamily="18" charset="0"/>
              </a:rPr>
              <a:t/>
            </a:r>
            <a:br>
              <a:rPr lang="es-EC" sz="2800" dirty="0">
                <a:latin typeface="Times New Roman" pitchFamily="18" charset="0"/>
                <a:cs typeface="Times New Roman" pitchFamily="18" charset="0"/>
              </a:rPr>
            </a:br>
            <a:r>
              <a:rPr lang="es-ES" sz="2800" b="1" dirty="0">
                <a:latin typeface="Times New Roman" pitchFamily="18" charset="0"/>
                <a:cs typeface="Times New Roman" pitchFamily="18" charset="0"/>
              </a:rPr>
              <a:t>VIII PROMOCIÓN</a:t>
            </a:r>
            <a:endParaRPr lang="es-EC"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284308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960438"/>
          </a:xfrm>
        </p:spPr>
        <p:txBody>
          <a:bodyPr>
            <a:normAutofit fontScale="90000"/>
          </a:bodyPr>
          <a:lstStyle/>
          <a:p>
            <a:r>
              <a:rPr lang="es-EC" sz="4000" b="1" dirty="0" smtClean="0">
                <a:latin typeface="Times New Roman" pitchFamily="18" charset="0"/>
                <a:cs typeface="Times New Roman" pitchFamily="18" charset="0"/>
              </a:rPr>
              <a:t>ESTRUCTURA DEL MANUAL DE CALIDAD</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2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219200"/>
            <a:ext cx="6189663" cy="4305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312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122"/>
                                        </p:tgtEl>
                                        <p:attrNameLst>
                                          <p:attrName>style.visibility</p:attrName>
                                        </p:attrNameLst>
                                      </p:cBhvr>
                                      <p:to>
                                        <p:strVal val="visible"/>
                                      </p:to>
                                    </p:set>
                                    <p:anim calcmode="lin" valueType="num">
                                      <p:cBhvr>
                                        <p:cTn id="16" dur="1000" fill="hold"/>
                                        <p:tgtEl>
                                          <p:spTgt spid="4122"/>
                                        </p:tgtEl>
                                        <p:attrNameLst>
                                          <p:attrName>ppt_w</p:attrName>
                                        </p:attrNameLst>
                                      </p:cBhvr>
                                      <p:tavLst>
                                        <p:tav tm="0">
                                          <p:val>
                                            <p:fltVal val="0"/>
                                          </p:val>
                                        </p:tav>
                                        <p:tav tm="100000">
                                          <p:val>
                                            <p:strVal val="#ppt_w"/>
                                          </p:val>
                                        </p:tav>
                                      </p:tavLst>
                                    </p:anim>
                                    <p:anim calcmode="lin" valueType="num">
                                      <p:cBhvr>
                                        <p:cTn id="17" dur="1000" fill="hold"/>
                                        <p:tgtEl>
                                          <p:spTgt spid="4122"/>
                                        </p:tgtEl>
                                        <p:attrNameLst>
                                          <p:attrName>ppt_h</p:attrName>
                                        </p:attrNameLst>
                                      </p:cBhvr>
                                      <p:tavLst>
                                        <p:tav tm="0">
                                          <p:val>
                                            <p:fltVal val="0"/>
                                          </p:val>
                                        </p:tav>
                                        <p:tav tm="100000">
                                          <p:val>
                                            <p:strVal val="#ppt_h"/>
                                          </p:val>
                                        </p:tav>
                                      </p:tavLst>
                                    </p:anim>
                                    <p:anim calcmode="lin" valueType="num">
                                      <p:cBhvr>
                                        <p:cTn id="18" dur="1000" fill="hold"/>
                                        <p:tgtEl>
                                          <p:spTgt spid="4122"/>
                                        </p:tgtEl>
                                        <p:attrNameLst>
                                          <p:attrName>style.rotation</p:attrName>
                                        </p:attrNameLst>
                                      </p:cBhvr>
                                      <p:tavLst>
                                        <p:tav tm="0">
                                          <p:val>
                                            <p:fltVal val="90"/>
                                          </p:val>
                                        </p:tav>
                                        <p:tav tm="100000">
                                          <p:val>
                                            <p:fltVal val="0"/>
                                          </p:val>
                                        </p:tav>
                                      </p:tavLst>
                                    </p:anim>
                                    <p:animEffect transition="in" filter="fade">
                                      <p:cBhvr>
                                        <p:cTn id="19" dur="10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ESTRUCTURA DE LOS PROCEDIMIENTOS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2" name="Imagen 1" descr="Descripción: http://www.sincal.org/css/images/articulos/la-calidad-no-es-cuestion-de-mod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584" y="1855787"/>
            <a:ext cx="1379538" cy="15779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5782627" y="1752600"/>
            <a:ext cx="3152775" cy="1276350"/>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INDICE</a:t>
            </a:r>
            <a:endParaRPr kumimoji="0" 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Describe los contenidos del procedimiento, instructivo, ensayo, equipo, manual, que se trate</a:t>
            </a:r>
            <a:endParaRPr kumimoji="0" 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5"/>
          <p:cNvSpPr>
            <a:spLocks noChangeArrowheads="1"/>
          </p:cNvSpPr>
          <p:nvPr/>
        </p:nvSpPr>
        <p:spPr bwMode="auto">
          <a:xfrm>
            <a:off x="4718050" y="2312035"/>
            <a:ext cx="850900" cy="414337"/>
          </a:xfrm>
          <a:prstGeom prst="rightArrow">
            <a:avLst>
              <a:gd name="adj1" fmla="val 50000"/>
              <a:gd name="adj2" fmla="val 51341"/>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Contenido</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3"/>
          <p:cNvSpPr>
            <a:spLocks noChangeArrowheads="1"/>
          </p:cNvSpPr>
          <p:nvPr/>
        </p:nvSpPr>
        <p:spPr bwMode="auto">
          <a:xfrm>
            <a:off x="2115184" y="4004468"/>
            <a:ext cx="1531938" cy="744538"/>
          </a:xfrm>
          <a:prstGeom prst="ellipse">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Referencias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829493" y="4167187"/>
            <a:ext cx="963612" cy="419100"/>
          </a:xfrm>
          <a:prstGeom prst="rightArrow">
            <a:avLst>
              <a:gd name="adj1" fmla="val 50000"/>
              <a:gd name="adj2" fmla="val 57481"/>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Contenido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1"/>
          <p:cNvSpPr>
            <a:spLocks noChangeArrowheads="1"/>
          </p:cNvSpPr>
          <p:nvPr/>
        </p:nvSpPr>
        <p:spPr bwMode="auto">
          <a:xfrm>
            <a:off x="5793105" y="3784600"/>
            <a:ext cx="3152775" cy="1184275"/>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Las  exigencias reglamentarias (leyes, normas, códigos, etc.) que establezcan requisitos para la actividad objeto del procedimiento</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48399"/>
            <a:ext cx="2279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5"/>
          <p:cNvSpPr>
            <a:spLocks noChangeArrowheads="1"/>
          </p:cNvSpPr>
          <p:nvPr/>
        </p:nvSpPr>
        <p:spPr bwMode="auto">
          <a:xfrm>
            <a:off x="0" y="249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20 Rectángulo"/>
          <p:cNvSpPr/>
          <p:nvPr/>
        </p:nvSpPr>
        <p:spPr>
          <a:xfrm>
            <a:off x="2115184" y="1366242"/>
            <a:ext cx="1231299" cy="369332"/>
          </a:xfrm>
          <a:prstGeom prst="rect">
            <a:avLst/>
          </a:prstGeom>
        </p:spPr>
        <p:txBody>
          <a:bodyPr wrap="none">
            <a:spAutoFit/>
          </a:bodyPr>
          <a:lstStyle/>
          <a:p>
            <a:r>
              <a:rPr lang="es-ES" b="1" dirty="0"/>
              <a:t>Contenido.</a:t>
            </a:r>
            <a:endParaRPr lang="es-EC" dirty="0"/>
          </a:p>
        </p:txBody>
      </p:sp>
    </p:spTree>
    <p:extLst>
      <p:ext uri="{BB962C8B-B14F-4D97-AF65-F5344CB8AC3E}">
        <p14:creationId xmlns:p14="http://schemas.microsoft.com/office/powerpoint/2010/main" val="807512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ppt_x"/>
                                          </p:val>
                                        </p:tav>
                                        <p:tav tm="100000">
                                          <p:val>
                                            <p:strVal val="#ppt_x"/>
                                          </p:val>
                                        </p:tav>
                                      </p:tavLst>
                                    </p:anim>
                                    <p:anim calcmode="lin" valueType="num">
                                      <p:cBhvr additive="base">
                                        <p:cTn id="2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ESTRUCTURA DE LOS REGISTROS - INSTRUCTIVOS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13" name="Rectangle 7"/>
          <p:cNvSpPr>
            <a:spLocks noChangeArrowheads="1"/>
          </p:cNvSpPr>
          <p:nvPr/>
        </p:nvSpPr>
        <p:spPr bwMode="auto">
          <a:xfrm>
            <a:off x="0" y="-48399"/>
            <a:ext cx="2279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S" sz="1200" b="1" dirty="0" smtClean="0">
                <a:solidFill>
                  <a:prstClr val="black"/>
                </a:solidFill>
                <a:latin typeface="Arial" pitchFamily="34" charset="0"/>
                <a:ea typeface="Times New Roman" pitchFamily="18" charset="0"/>
                <a:cs typeface="Arial" pitchFamily="34" charset="0"/>
              </a:rPr>
              <a:t>.</a:t>
            </a:r>
            <a:endParaRPr lang="es-EC" sz="8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es-EC" dirty="0" smtClean="0">
              <a:solidFill>
                <a:prstClr val="black"/>
              </a:solidFill>
              <a:latin typeface="Arial" pitchFamily="34" charset="0"/>
              <a:cs typeface="Arial"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sp>
        <p:nvSpPr>
          <p:cNvPr id="20" name="Rectangle 15"/>
          <p:cNvSpPr>
            <a:spLocks noChangeArrowheads="1"/>
          </p:cNvSpPr>
          <p:nvPr/>
        </p:nvSpPr>
        <p:spPr bwMode="auto">
          <a:xfrm>
            <a:off x="0" y="249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smtClean="0">
              <a:solidFill>
                <a:prstClr val="black"/>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7391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4553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anim calcmode="lin" valueType="num">
                                      <p:cBhvr additive="base">
                                        <p:cTn id="16" dur="500" fill="hold"/>
                                        <p:tgtEl>
                                          <p:spTgt spid="6146"/>
                                        </p:tgtEl>
                                        <p:attrNameLst>
                                          <p:attrName>ppt_x</p:attrName>
                                        </p:attrNameLst>
                                      </p:cBhvr>
                                      <p:tavLst>
                                        <p:tav tm="0">
                                          <p:val>
                                            <p:strVal val="#ppt_x"/>
                                          </p:val>
                                        </p:tav>
                                        <p:tav tm="100000">
                                          <p:val>
                                            <p:strVal val="#ppt_x"/>
                                          </p:val>
                                        </p:tav>
                                      </p:tavLst>
                                    </p:anim>
                                    <p:anim calcmode="lin" valueType="num">
                                      <p:cBhvr additive="base">
                                        <p:cTn id="17"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2</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56870" y="828676"/>
            <a:ext cx="8229600" cy="847724"/>
          </a:xfrm>
        </p:spPr>
        <p:txBody>
          <a:bodyPr>
            <a:normAutofit fontScale="92500" lnSpcReduction="10000"/>
          </a:bodyPr>
          <a:lstStyle/>
          <a:p>
            <a:pPr marL="285750" lvl="0" indent="-285750" algn="just"/>
            <a:r>
              <a:rPr lang="es-ES" sz="2800" dirty="0" smtClean="0">
                <a:latin typeface="Times New Roman" pitchFamily="18" charset="0"/>
                <a:cs typeface="Times New Roman" pitchFamily="18" charset="0"/>
              </a:rPr>
              <a:t>Generar </a:t>
            </a:r>
            <a:r>
              <a:rPr lang="es-ES" sz="2800" dirty="0">
                <a:latin typeface="Times New Roman" pitchFamily="18" charset="0"/>
                <a:cs typeface="Times New Roman" pitchFamily="18" charset="0"/>
              </a:rPr>
              <a:t>políticas de gestión y técnicas, incluidas una política de calidad.</a:t>
            </a:r>
            <a:endParaRPr lang="es-EC" sz="2800" dirty="0">
              <a:latin typeface="Times New Roman" pitchFamily="18" charset="0"/>
              <a:cs typeface="Times New Roman" pitchFamily="18" charset="0"/>
            </a:endParaRPr>
          </a:p>
          <a:p>
            <a:pPr algn="just"/>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1"/>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Más"/>
          <p:cNvSpPr/>
          <p:nvPr/>
        </p:nvSpPr>
        <p:spPr>
          <a:xfrm>
            <a:off x="4602480" y="3418522"/>
            <a:ext cx="609600" cy="762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320" y="2133601"/>
            <a:ext cx="3359150" cy="355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917" y="1647826"/>
            <a:ext cx="5800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3312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500" fill="hold"/>
                                        <p:tgtEl>
                                          <p:spTgt spid="7170"/>
                                        </p:tgtEl>
                                        <p:attrNameLst>
                                          <p:attrName>ppt_w</p:attrName>
                                        </p:attrNameLst>
                                      </p:cBhvr>
                                      <p:tavLst>
                                        <p:tav tm="0">
                                          <p:val>
                                            <p:fltVal val="0"/>
                                          </p:val>
                                        </p:tav>
                                        <p:tav tm="100000">
                                          <p:val>
                                            <p:strVal val="#ppt_w"/>
                                          </p:val>
                                        </p:tav>
                                      </p:tavLst>
                                    </p:anim>
                                    <p:anim calcmode="lin" valueType="num">
                                      <p:cBhvr>
                                        <p:cTn id="30" dur="500" fill="hold"/>
                                        <p:tgtEl>
                                          <p:spTgt spid="7170"/>
                                        </p:tgtEl>
                                        <p:attrNameLst>
                                          <p:attrName>ppt_h</p:attrName>
                                        </p:attrNameLst>
                                      </p:cBhvr>
                                      <p:tavLst>
                                        <p:tav tm="0">
                                          <p:val>
                                            <p:fltVal val="0"/>
                                          </p:val>
                                        </p:tav>
                                        <p:tav tm="100000">
                                          <p:val>
                                            <p:strVal val="#ppt_h"/>
                                          </p:val>
                                        </p:tav>
                                      </p:tavLst>
                                    </p:anim>
                                    <p:animEffect transition="in" filter="fade">
                                      <p:cBhvr>
                                        <p:cTn id="31" dur="500"/>
                                        <p:tgtEl>
                                          <p:spTgt spid="717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7171"/>
                                        </p:tgtEl>
                                        <p:attrNameLst>
                                          <p:attrName>style.visibility</p:attrName>
                                        </p:attrNameLst>
                                      </p:cBhvr>
                                      <p:to>
                                        <p:strVal val="visible"/>
                                      </p:to>
                                    </p:set>
                                    <p:anim calcmode="lin" valueType="num">
                                      <p:cBhvr>
                                        <p:cTn id="44" dur="500" fill="hold"/>
                                        <p:tgtEl>
                                          <p:spTgt spid="7171"/>
                                        </p:tgtEl>
                                        <p:attrNameLst>
                                          <p:attrName>ppt_w</p:attrName>
                                        </p:attrNameLst>
                                      </p:cBhvr>
                                      <p:tavLst>
                                        <p:tav tm="0">
                                          <p:val>
                                            <p:fltVal val="0"/>
                                          </p:val>
                                        </p:tav>
                                        <p:tav tm="100000">
                                          <p:val>
                                            <p:strVal val="#ppt_w"/>
                                          </p:val>
                                        </p:tav>
                                      </p:tavLst>
                                    </p:anim>
                                    <p:anim calcmode="lin" valueType="num">
                                      <p:cBhvr>
                                        <p:cTn id="45" dur="500" fill="hold"/>
                                        <p:tgtEl>
                                          <p:spTgt spid="7171"/>
                                        </p:tgtEl>
                                        <p:attrNameLst>
                                          <p:attrName>ppt_h</p:attrName>
                                        </p:attrNameLst>
                                      </p:cBhvr>
                                      <p:tavLst>
                                        <p:tav tm="0">
                                          <p:val>
                                            <p:fltVal val="0"/>
                                          </p:val>
                                        </p:tav>
                                        <p:tav tm="100000">
                                          <p:val>
                                            <p:strVal val="#ppt_h"/>
                                          </p:val>
                                        </p:tav>
                                      </p:tavLst>
                                    </p:anim>
                                    <p:animEffect transition="in" filter="fade">
                                      <p:cBhvr>
                                        <p:cTn id="4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MANUAL: Objetivo</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9 Rectángulo"/>
          <p:cNvSpPr/>
          <p:nvPr/>
        </p:nvSpPr>
        <p:spPr>
          <a:xfrm>
            <a:off x="460374" y="1385174"/>
            <a:ext cx="8607425" cy="3539430"/>
          </a:xfrm>
          <a:prstGeom prst="rect">
            <a:avLst/>
          </a:prstGeom>
        </p:spPr>
        <p:txBody>
          <a:bodyPr wrap="square">
            <a:spAutoFit/>
          </a:bodyPr>
          <a:lstStyle/>
          <a:p>
            <a:pPr algn="just"/>
            <a:r>
              <a:rPr lang="es-ES" sz="2800" b="1" u="sng" dirty="0">
                <a:latin typeface="Times New Roman" pitchFamily="18" charset="0"/>
                <a:cs typeface="Times New Roman" pitchFamily="18" charset="0"/>
              </a:rPr>
              <a:t>Este Manual de Calidad documenta el Sistema de Gestión de la Calidad utilizado en el Laboratorio de Alto Voltaje (LAV),  del Departamento de Eléctrica y Electrónica, de la Universidad de las Fuerzas Armadas – ESPE – Extensión Latacunga y permite el establecimiento de los requisitos para la competencia y mejora de la efectividad de acuerdo a la política y objetivos del LAV.</a:t>
            </a:r>
            <a:endParaRPr lang="es-EC" sz="28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4251524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MANUAL: Alcance</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Marcador de contenido"/>
          <p:cNvSpPr>
            <a:spLocks noGrp="1"/>
          </p:cNvSpPr>
          <p:nvPr>
            <p:ph idx="1"/>
          </p:nvPr>
        </p:nvSpPr>
        <p:spPr>
          <a:xfrm>
            <a:off x="228600" y="1066800"/>
            <a:ext cx="8915400" cy="4764881"/>
          </a:xfrm>
        </p:spPr>
        <p:txBody>
          <a:bodyPr>
            <a:noAutofit/>
          </a:bodyPr>
          <a:lstStyle/>
          <a:p>
            <a:pPr lvl="0" algn="just"/>
            <a:r>
              <a:rPr lang="es-ES" sz="2000" b="1" u="sng" cap="all" dirty="0" smtClean="0">
                <a:latin typeface="Times New Roman" pitchFamily="18" charset="0"/>
                <a:cs typeface="Times New Roman" pitchFamily="18" charset="0"/>
              </a:rPr>
              <a:t>El </a:t>
            </a:r>
            <a:r>
              <a:rPr lang="es-ES" sz="2000" b="1" u="sng" cap="all" dirty="0">
                <a:latin typeface="Times New Roman" pitchFamily="18" charset="0"/>
                <a:cs typeface="Times New Roman" pitchFamily="18" charset="0"/>
              </a:rPr>
              <a:t>reconocimiento de la competencia técnica para métodos normalizados</a:t>
            </a:r>
            <a:r>
              <a:rPr lang="es-ES" sz="2000" b="1" u="sng" cap="all" dirty="0" smtClean="0">
                <a:latin typeface="Times New Roman" pitchFamily="18" charset="0"/>
                <a:cs typeface="Times New Roman" pitchFamily="18" charset="0"/>
              </a:rPr>
              <a:t>.</a:t>
            </a:r>
          </a:p>
          <a:p>
            <a:pPr marL="0" lvl="0" indent="0" algn="just">
              <a:buNone/>
            </a:pPr>
            <a:endParaRPr lang="es-EC" sz="2000" b="1" u="sng" cap="all" dirty="0">
              <a:latin typeface="Times New Roman" pitchFamily="18" charset="0"/>
              <a:cs typeface="Times New Roman" pitchFamily="18" charset="0"/>
            </a:endParaRPr>
          </a:p>
          <a:p>
            <a:pPr lvl="0" algn="just"/>
            <a:r>
              <a:rPr lang="es-ES" sz="2000" b="1" u="sng" cap="all" dirty="0" smtClean="0">
                <a:latin typeface="Times New Roman" pitchFamily="18" charset="0"/>
                <a:cs typeface="Times New Roman" pitchFamily="18" charset="0"/>
              </a:rPr>
              <a:t>La </a:t>
            </a:r>
            <a:r>
              <a:rPr lang="es-ES" sz="2000" b="1" u="sng" cap="all" dirty="0">
                <a:latin typeface="Times New Roman" pitchFamily="18" charset="0"/>
                <a:cs typeface="Times New Roman" pitchFamily="18" charset="0"/>
              </a:rPr>
              <a:t>auditoría por el cliente interno, la autoridad regulatorias del gobierno y </a:t>
            </a:r>
            <a:r>
              <a:rPr lang="es-ES" sz="2000" b="1" u="sng" cap="all" dirty="0" smtClean="0">
                <a:latin typeface="Times New Roman" pitchFamily="18" charset="0"/>
                <a:cs typeface="Times New Roman" pitchFamily="18" charset="0"/>
              </a:rPr>
              <a:t>entidades acreditadoras.</a:t>
            </a:r>
          </a:p>
          <a:p>
            <a:pPr lvl="0" algn="just"/>
            <a:endParaRPr lang="es-EC" sz="2000" b="1" u="sng" cap="all" dirty="0">
              <a:latin typeface="Times New Roman" pitchFamily="18" charset="0"/>
              <a:cs typeface="Times New Roman" pitchFamily="18" charset="0"/>
            </a:endParaRPr>
          </a:p>
          <a:p>
            <a:pPr lvl="0" algn="just"/>
            <a:r>
              <a:rPr lang="es-ES" sz="2000" b="1" u="sng" cap="all" dirty="0" smtClean="0">
                <a:latin typeface="Times New Roman" pitchFamily="18" charset="0"/>
                <a:cs typeface="Times New Roman" pitchFamily="18" charset="0"/>
              </a:rPr>
              <a:t>el </a:t>
            </a:r>
            <a:r>
              <a:rPr lang="es-ES" sz="2000" b="1" u="sng" cap="all" dirty="0">
                <a:latin typeface="Times New Roman" pitchFamily="18" charset="0"/>
                <a:cs typeface="Times New Roman" pitchFamily="18" charset="0"/>
              </a:rPr>
              <a:t>cumplimiento de los requisitos de </a:t>
            </a:r>
            <a:r>
              <a:rPr lang="es-ES" sz="2000" b="1" u="sng" cap="all" dirty="0" err="1">
                <a:latin typeface="Times New Roman" pitchFamily="18" charset="0"/>
                <a:cs typeface="Times New Roman" pitchFamily="18" charset="0"/>
              </a:rPr>
              <a:t>iso</a:t>
            </a:r>
            <a:r>
              <a:rPr lang="es-ES" sz="2000" b="1" u="sng" cap="all" dirty="0">
                <a:latin typeface="Times New Roman" pitchFamily="18" charset="0"/>
                <a:cs typeface="Times New Roman" pitchFamily="18" charset="0"/>
              </a:rPr>
              <a:t> 17025:2006.</a:t>
            </a:r>
            <a:endParaRPr lang="es-EC" sz="2000" b="1" u="sng" cap="all" dirty="0">
              <a:latin typeface="Times New Roman" pitchFamily="18" charset="0"/>
              <a:cs typeface="Times New Roman" pitchFamily="18" charset="0"/>
            </a:endParaRPr>
          </a:p>
          <a:p>
            <a:pPr lvl="0" algn="just"/>
            <a:r>
              <a:rPr lang="es-ES" sz="2000" b="1" u="sng" cap="all" dirty="0" smtClean="0">
                <a:latin typeface="Times New Roman" pitchFamily="18" charset="0"/>
                <a:cs typeface="Times New Roman" pitchFamily="18" charset="0"/>
              </a:rPr>
              <a:t>la </a:t>
            </a:r>
            <a:r>
              <a:rPr lang="es-ES" sz="2000" b="1" u="sng" cap="all" dirty="0">
                <a:latin typeface="Times New Roman" pitchFamily="18" charset="0"/>
                <a:cs typeface="Times New Roman" pitchFamily="18" charset="0"/>
              </a:rPr>
              <a:t>satisfacción del cliente interno</a:t>
            </a:r>
            <a:r>
              <a:rPr lang="es-ES" sz="2000" b="1" u="sng" cap="all" dirty="0" smtClean="0">
                <a:latin typeface="Times New Roman" pitchFamily="18" charset="0"/>
                <a:cs typeface="Times New Roman" pitchFamily="18" charset="0"/>
              </a:rPr>
              <a:t>.</a:t>
            </a:r>
          </a:p>
          <a:p>
            <a:pPr lvl="0" algn="just"/>
            <a:endParaRPr lang="es-EC" sz="2000" b="1" u="sng" cap="all" dirty="0">
              <a:latin typeface="Times New Roman" pitchFamily="18" charset="0"/>
              <a:cs typeface="Times New Roman" pitchFamily="18" charset="0"/>
            </a:endParaRPr>
          </a:p>
          <a:p>
            <a:pPr algn="just"/>
            <a:r>
              <a:rPr lang="es-ES" sz="2000" b="1" u="sng" cap="all" dirty="0">
                <a:latin typeface="Times New Roman" pitchFamily="18" charset="0"/>
                <a:cs typeface="Times New Roman" pitchFamily="18" charset="0"/>
              </a:rPr>
              <a:t> </a:t>
            </a:r>
            <a:r>
              <a:rPr lang="es-ES" sz="2000" b="1" u="sng" cap="all" dirty="0" smtClean="0">
                <a:latin typeface="Times New Roman" pitchFamily="18" charset="0"/>
                <a:cs typeface="Times New Roman" pitchFamily="18" charset="0"/>
              </a:rPr>
              <a:t>El</a:t>
            </a:r>
            <a:r>
              <a:rPr lang="es-ES" sz="2000" b="1" u="sng" dirty="0" smtClean="0">
                <a:latin typeface="Times New Roman" pitchFamily="18" charset="0"/>
                <a:cs typeface="Times New Roman" pitchFamily="18" charset="0"/>
              </a:rPr>
              <a:t> </a:t>
            </a:r>
            <a:r>
              <a:rPr lang="es-ES" sz="2000" b="1" u="sng" cap="all" dirty="0">
                <a:latin typeface="Times New Roman" pitchFamily="18" charset="0"/>
                <a:cs typeface="Times New Roman" pitchFamily="18" charset="0"/>
              </a:rPr>
              <a:t>cumplimiento</a:t>
            </a:r>
            <a:r>
              <a:rPr lang="es-ES" sz="2000" b="1" u="sng" dirty="0">
                <a:latin typeface="Times New Roman" pitchFamily="18" charset="0"/>
                <a:cs typeface="Times New Roman" pitchFamily="18" charset="0"/>
              </a:rPr>
              <a:t> </a:t>
            </a:r>
            <a:r>
              <a:rPr lang="es-ES" sz="2000" b="1" u="sng" cap="all" dirty="0">
                <a:latin typeface="Times New Roman" pitchFamily="18" charset="0"/>
                <a:cs typeface="Times New Roman" pitchFamily="18" charset="0"/>
              </a:rPr>
              <a:t>de</a:t>
            </a:r>
            <a:r>
              <a:rPr lang="es-ES" sz="2000" b="1" u="sng" dirty="0">
                <a:latin typeface="Times New Roman" pitchFamily="18" charset="0"/>
                <a:cs typeface="Times New Roman" pitchFamily="18" charset="0"/>
              </a:rPr>
              <a:t> </a:t>
            </a:r>
            <a:r>
              <a:rPr lang="es-ES" sz="2000" b="1" u="sng" cap="all" dirty="0">
                <a:latin typeface="Times New Roman" pitchFamily="18" charset="0"/>
                <a:cs typeface="Times New Roman" pitchFamily="18" charset="0"/>
              </a:rPr>
              <a:t>labores</a:t>
            </a:r>
            <a:r>
              <a:rPr lang="es-ES" sz="2000" b="1" u="sng" dirty="0">
                <a:latin typeface="Times New Roman" pitchFamily="18" charset="0"/>
                <a:cs typeface="Times New Roman" pitchFamily="18" charset="0"/>
              </a:rPr>
              <a:t> </a:t>
            </a:r>
            <a:r>
              <a:rPr lang="es-ES" sz="2000" b="1" u="sng" cap="all" dirty="0">
                <a:latin typeface="Times New Roman" pitchFamily="18" charset="0"/>
                <a:cs typeface="Times New Roman" pitchFamily="18" charset="0"/>
              </a:rPr>
              <a:t>pedagógicas</a:t>
            </a:r>
            <a:r>
              <a:rPr lang="es-ES" sz="2000" b="1" u="sng" dirty="0">
                <a:latin typeface="Times New Roman" pitchFamily="18" charset="0"/>
                <a:cs typeface="Times New Roman" pitchFamily="18" charset="0"/>
              </a:rPr>
              <a:t> </a:t>
            </a:r>
            <a:r>
              <a:rPr lang="es-ES" sz="2000" b="1" u="sng" cap="all" dirty="0">
                <a:latin typeface="Times New Roman" pitchFamily="18" charset="0"/>
                <a:cs typeface="Times New Roman" pitchFamily="18" charset="0"/>
              </a:rPr>
              <a:t>de</a:t>
            </a:r>
            <a:r>
              <a:rPr lang="es-ES" sz="2000" b="1" u="sng" dirty="0">
                <a:latin typeface="Times New Roman" pitchFamily="18" charset="0"/>
                <a:cs typeface="Times New Roman" pitchFamily="18" charset="0"/>
              </a:rPr>
              <a:t> </a:t>
            </a:r>
            <a:endParaRPr lang="es-ES" sz="2000" b="1" u="sng" dirty="0" smtClean="0">
              <a:latin typeface="Times New Roman" pitchFamily="18" charset="0"/>
              <a:cs typeface="Times New Roman" pitchFamily="18" charset="0"/>
            </a:endParaRPr>
          </a:p>
          <a:p>
            <a:pPr algn="just"/>
            <a:endParaRPr lang="es-ES" sz="2000" b="1" u="sng" dirty="0" smtClean="0">
              <a:latin typeface="Times New Roman" pitchFamily="18" charset="0"/>
              <a:cs typeface="Times New Roman" pitchFamily="18" charset="0"/>
            </a:endParaRPr>
          </a:p>
          <a:p>
            <a:pPr algn="just"/>
            <a:r>
              <a:rPr lang="es-ES" sz="2000" b="1" u="sng" cap="all" dirty="0" smtClean="0">
                <a:latin typeface="Times New Roman" pitchFamily="18" charset="0"/>
                <a:cs typeface="Times New Roman" pitchFamily="18" charset="0"/>
              </a:rPr>
              <a:t>estudiantes</a:t>
            </a:r>
            <a:r>
              <a:rPr lang="es-ES" sz="2000" b="1" u="sng" dirty="0" smtClean="0">
                <a:latin typeface="Times New Roman" pitchFamily="18" charset="0"/>
                <a:cs typeface="Times New Roman" pitchFamily="18" charset="0"/>
              </a:rPr>
              <a:t> </a:t>
            </a:r>
            <a:r>
              <a:rPr lang="es-ES" sz="2000" b="1" u="sng" cap="all" dirty="0">
                <a:latin typeface="Times New Roman" pitchFamily="18" charset="0"/>
                <a:cs typeface="Times New Roman" pitchFamily="18" charset="0"/>
              </a:rPr>
              <a:t>de</a:t>
            </a:r>
            <a:r>
              <a:rPr lang="es-ES" sz="2000" b="1" u="sng" dirty="0">
                <a:latin typeface="Times New Roman" pitchFamily="18" charset="0"/>
                <a:cs typeface="Times New Roman" pitchFamily="18" charset="0"/>
              </a:rPr>
              <a:t> </a:t>
            </a:r>
            <a:r>
              <a:rPr lang="es-ES" sz="2000" b="1" u="sng" cap="all" dirty="0">
                <a:latin typeface="Times New Roman" pitchFamily="18" charset="0"/>
                <a:cs typeface="Times New Roman" pitchFamily="18" charset="0"/>
              </a:rPr>
              <a:t>la Universidad de las Fuerzas Armadas </a:t>
            </a:r>
            <a:r>
              <a:rPr lang="es-ES" sz="2000" b="1" u="sng" cap="all" dirty="0" err="1">
                <a:latin typeface="Times New Roman" pitchFamily="18" charset="0"/>
                <a:cs typeface="Times New Roman" pitchFamily="18" charset="0"/>
              </a:rPr>
              <a:t>Espe</a:t>
            </a:r>
            <a:r>
              <a:rPr lang="es-ES" sz="2000" b="1" u="sng" cap="all" dirty="0">
                <a:latin typeface="Times New Roman" pitchFamily="18" charset="0"/>
                <a:cs typeface="Times New Roman" pitchFamily="18" charset="0"/>
              </a:rPr>
              <a:t> </a:t>
            </a:r>
            <a:r>
              <a:rPr lang="es-ES" sz="2000" b="1" u="sng" dirty="0">
                <a:latin typeface="Times New Roman" pitchFamily="18" charset="0"/>
                <a:cs typeface="Times New Roman" pitchFamily="18" charset="0"/>
              </a:rPr>
              <a:t>–</a:t>
            </a:r>
            <a:r>
              <a:rPr lang="es-ES" sz="2000" b="1" u="sng" cap="all" dirty="0">
                <a:latin typeface="Times New Roman" pitchFamily="18" charset="0"/>
                <a:cs typeface="Times New Roman" pitchFamily="18" charset="0"/>
              </a:rPr>
              <a:t> extensión Latacunga</a:t>
            </a:r>
            <a:endParaRPr lang="es-EC"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885896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 y="76200"/>
            <a:ext cx="9024938" cy="960438"/>
          </a:xfrm>
        </p:spPr>
        <p:txBody>
          <a:bodyPr>
            <a:normAutofit/>
          </a:bodyPr>
          <a:lstStyle/>
          <a:p>
            <a:r>
              <a:rPr lang="es-EC" sz="4000" b="1" dirty="0" smtClean="0">
                <a:latin typeface="Times New Roman" pitchFamily="18" charset="0"/>
                <a:cs typeface="Times New Roman" pitchFamily="18" charset="0"/>
              </a:rPr>
              <a:t>MANUAL: Referencias Normativas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35743" y="1447800"/>
            <a:ext cx="8977313" cy="4708981"/>
          </a:xfrm>
          <a:prstGeom prst="rect">
            <a:avLst/>
          </a:prstGeom>
        </p:spPr>
        <p:txBody>
          <a:bodyPr wrap="square">
            <a:spAutoFit/>
          </a:bodyPr>
          <a:lstStyle/>
          <a:p>
            <a:endParaRPr lang="es-EC" dirty="0"/>
          </a:p>
          <a:p>
            <a:pPr lvl="0"/>
            <a:r>
              <a:rPr lang="es-ES" sz="2400" dirty="0">
                <a:latin typeface="Times New Roman" pitchFamily="18" charset="0"/>
                <a:cs typeface="Times New Roman" pitchFamily="18" charset="0"/>
              </a:rPr>
              <a:t>NTE INEN - ISO/IEC 17011: 2005 Evaluación de la conformidad – requisitos generales para los organismos de acreditación que realizan la acreditación de organismos de evaluación de la conformidad.</a:t>
            </a:r>
            <a:endParaRPr lang="es-EC" sz="2400" dirty="0">
              <a:latin typeface="Times New Roman" pitchFamily="18" charset="0"/>
              <a:cs typeface="Times New Roman" pitchFamily="18" charset="0"/>
            </a:endParaRPr>
          </a:p>
          <a:p>
            <a:r>
              <a:rPr lang="es-ES" sz="2400" dirty="0">
                <a:latin typeface="Times New Roman" pitchFamily="18" charset="0"/>
                <a:cs typeface="Times New Roman" pitchFamily="18" charset="0"/>
              </a:rPr>
              <a:t> </a:t>
            </a:r>
            <a:endParaRPr lang="es-EC" sz="2400" dirty="0">
              <a:latin typeface="Times New Roman" pitchFamily="18" charset="0"/>
              <a:cs typeface="Times New Roman" pitchFamily="18" charset="0"/>
            </a:endParaRPr>
          </a:p>
          <a:p>
            <a:pPr lvl="0"/>
            <a:r>
              <a:rPr lang="es-ES" sz="2400" dirty="0">
                <a:latin typeface="Times New Roman" pitchFamily="18" charset="0"/>
                <a:cs typeface="Times New Roman" pitchFamily="18" charset="0"/>
              </a:rPr>
              <a:t>NTE INEN - ISO/IEC 17043: 2011: Evaluación de la conformidad – requisitos generales para los ensayos de aptitud.</a:t>
            </a:r>
            <a:endParaRPr lang="es-EC" sz="2400" dirty="0">
              <a:latin typeface="Times New Roman" pitchFamily="18" charset="0"/>
              <a:cs typeface="Times New Roman" pitchFamily="18" charset="0"/>
            </a:endParaRPr>
          </a:p>
          <a:p>
            <a:r>
              <a:rPr lang="es-ES" sz="2400" dirty="0">
                <a:latin typeface="Times New Roman" pitchFamily="18" charset="0"/>
                <a:cs typeface="Times New Roman" pitchFamily="18" charset="0"/>
              </a:rPr>
              <a:t> </a:t>
            </a:r>
            <a:endParaRPr lang="es-EC" sz="2400" dirty="0">
              <a:latin typeface="Times New Roman" pitchFamily="18" charset="0"/>
              <a:cs typeface="Times New Roman" pitchFamily="18" charset="0"/>
            </a:endParaRPr>
          </a:p>
          <a:p>
            <a:pPr lvl="0"/>
            <a:r>
              <a:rPr lang="es-ES" sz="2400" dirty="0">
                <a:latin typeface="Times New Roman" pitchFamily="18" charset="0"/>
                <a:cs typeface="Times New Roman" pitchFamily="18" charset="0"/>
              </a:rPr>
              <a:t>NTE INEN - ISO/IEC 17000: 2006: Evaluación de la conformidad – vocabularios y principios generales</a:t>
            </a:r>
            <a:r>
              <a:rPr lang="es-ES" sz="2400" dirty="0" smtClean="0">
                <a:latin typeface="Times New Roman" pitchFamily="18" charset="0"/>
                <a:cs typeface="Times New Roman" pitchFamily="18" charset="0"/>
              </a:rPr>
              <a:t>.</a:t>
            </a:r>
          </a:p>
          <a:p>
            <a:pPr lvl="0"/>
            <a:endParaRPr lang="es-EC" sz="2400" dirty="0">
              <a:latin typeface="Times New Roman" pitchFamily="18" charset="0"/>
              <a:cs typeface="Times New Roman" pitchFamily="18" charset="0"/>
            </a:endParaRPr>
          </a:p>
          <a:p>
            <a:pPr lvl="0"/>
            <a:r>
              <a:rPr lang="es-ES" sz="2400" dirty="0">
                <a:latin typeface="Times New Roman" pitchFamily="18" charset="0"/>
                <a:cs typeface="Times New Roman" pitchFamily="18" charset="0"/>
              </a:rPr>
              <a:t>ISO 9001:2008: Sistemas de gestión de calidad – Requisitos</a:t>
            </a:r>
            <a:r>
              <a:rPr lang="es-ES" sz="2000" dirty="0">
                <a:latin typeface="Times New Roman" pitchFamily="18" charset="0"/>
                <a:cs typeface="Times New Roman" pitchFamily="18" charset="0"/>
              </a:rPr>
              <a:t>.</a:t>
            </a:r>
            <a:endParaRPr lang="es-EC" sz="2000" dirty="0">
              <a:latin typeface="Times New Roman" pitchFamily="18" charset="0"/>
              <a:cs typeface="Times New Roman" pitchFamily="18" charset="0"/>
            </a:endParaRPr>
          </a:p>
          <a:p>
            <a:r>
              <a:rPr lang="es-ES" dirty="0"/>
              <a:t> </a:t>
            </a:r>
            <a:endParaRPr lang="es-EC" dirty="0"/>
          </a:p>
        </p:txBody>
      </p:sp>
    </p:spTree>
    <p:extLst>
      <p:ext uri="{BB962C8B-B14F-4D97-AF65-F5344CB8AC3E}">
        <p14:creationId xmlns:p14="http://schemas.microsoft.com/office/powerpoint/2010/main" val="1885896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MANUAL: Referencias Normativas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8 Rectángulo"/>
          <p:cNvSpPr/>
          <p:nvPr/>
        </p:nvSpPr>
        <p:spPr>
          <a:xfrm>
            <a:off x="140335" y="1143000"/>
            <a:ext cx="8977313" cy="5816977"/>
          </a:xfrm>
          <a:prstGeom prst="rect">
            <a:avLst/>
          </a:prstGeom>
        </p:spPr>
        <p:txBody>
          <a:bodyPr wrap="square">
            <a:spAutoFit/>
          </a:bodyPr>
          <a:lstStyle/>
          <a:p>
            <a:pPr algn="just"/>
            <a:r>
              <a:rPr lang="es-ES" sz="2400" dirty="0" smtClean="0">
                <a:solidFill>
                  <a:prstClr val="black"/>
                </a:solidFill>
                <a:latin typeface="Times New Roman" pitchFamily="18" charset="0"/>
                <a:cs typeface="Times New Roman" pitchFamily="18" charset="0"/>
              </a:rPr>
              <a:t>ISO/IEC </a:t>
            </a:r>
            <a:r>
              <a:rPr lang="es-ES" sz="2400" dirty="0">
                <a:solidFill>
                  <a:prstClr val="black"/>
                </a:solidFill>
                <a:latin typeface="Times New Roman" pitchFamily="18" charset="0"/>
                <a:cs typeface="Times New Roman" pitchFamily="18" charset="0"/>
              </a:rPr>
              <a:t>17025:2006: Requisitos generales para la competencia de los laboratorios de ensayo y de calibración.</a:t>
            </a:r>
            <a:endParaRPr lang="es-EC" sz="2400" dirty="0">
              <a:solidFill>
                <a:prstClr val="black"/>
              </a:solidFill>
              <a:latin typeface="Times New Roman" pitchFamily="18" charset="0"/>
              <a:cs typeface="Times New Roman" pitchFamily="18" charset="0"/>
            </a:endParaRPr>
          </a:p>
          <a:p>
            <a:pPr algn="just"/>
            <a:r>
              <a:rPr lang="es-EC" sz="2400" dirty="0">
                <a:solidFill>
                  <a:prstClr val="black"/>
                </a:solidFill>
                <a:latin typeface="Times New Roman" pitchFamily="18" charset="0"/>
                <a:cs typeface="Times New Roman" pitchFamily="18" charset="0"/>
              </a:rPr>
              <a:t> </a:t>
            </a:r>
          </a:p>
          <a:p>
            <a:pPr algn="just"/>
            <a:r>
              <a:rPr lang="es-ES" sz="2400" dirty="0">
                <a:solidFill>
                  <a:prstClr val="black"/>
                </a:solidFill>
                <a:latin typeface="Times New Roman" pitchFamily="18" charset="0"/>
                <a:cs typeface="Times New Roman" pitchFamily="18" charset="0"/>
              </a:rPr>
              <a:t>NTE INEN – IEC 60502 – 2:Cables de energía con aislamiento extruido y sus accesorios para tensiones asignadas de 1 Kv (</a:t>
            </a:r>
            <a:r>
              <a:rPr lang="es-ES" sz="2400" dirty="0" err="1">
                <a:solidFill>
                  <a:prstClr val="black"/>
                </a:solidFill>
                <a:latin typeface="Times New Roman" pitchFamily="18" charset="0"/>
                <a:cs typeface="Times New Roman" pitchFamily="18" charset="0"/>
              </a:rPr>
              <a:t>Um</a:t>
            </a:r>
            <a:r>
              <a:rPr lang="es-ES" sz="2400" dirty="0">
                <a:solidFill>
                  <a:prstClr val="black"/>
                </a:solidFill>
                <a:latin typeface="Times New Roman" pitchFamily="18" charset="0"/>
                <a:cs typeface="Times New Roman" pitchFamily="18" charset="0"/>
              </a:rPr>
              <a:t> = 1,2 Kv) hasta 30 Kv (U m = 36 Kv) – parte 2: cables de tensiones asignada de 6 Kv (</a:t>
            </a:r>
            <a:r>
              <a:rPr lang="es-ES" sz="2400" dirty="0" err="1">
                <a:solidFill>
                  <a:prstClr val="black"/>
                </a:solidFill>
                <a:latin typeface="Times New Roman" pitchFamily="18" charset="0"/>
                <a:cs typeface="Times New Roman" pitchFamily="18" charset="0"/>
              </a:rPr>
              <a:t>Um</a:t>
            </a:r>
            <a:r>
              <a:rPr lang="es-ES" sz="2400" dirty="0">
                <a:solidFill>
                  <a:prstClr val="black"/>
                </a:solidFill>
                <a:latin typeface="Times New Roman" pitchFamily="18" charset="0"/>
                <a:cs typeface="Times New Roman" pitchFamily="18" charset="0"/>
              </a:rPr>
              <a:t> = 7,2 Kv) hasta 30 Kv (</a:t>
            </a:r>
            <a:r>
              <a:rPr lang="es-ES" sz="2400" dirty="0" err="1">
                <a:solidFill>
                  <a:prstClr val="black"/>
                </a:solidFill>
                <a:latin typeface="Times New Roman" pitchFamily="18" charset="0"/>
                <a:cs typeface="Times New Roman" pitchFamily="18" charset="0"/>
              </a:rPr>
              <a:t>Um</a:t>
            </a:r>
            <a:r>
              <a:rPr lang="es-ES" sz="2400" dirty="0">
                <a:solidFill>
                  <a:prstClr val="black"/>
                </a:solidFill>
                <a:latin typeface="Times New Roman" pitchFamily="18" charset="0"/>
                <a:cs typeface="Times New Roman" pitchFamily="18" charset="0"/>
              </a:rPr>
              <a:t> = 36 Kv) (IEC 60502-2 : 2005,IDT)</a:t>
            </a:r>
            <a:endParaRPr lang="es-EC" sz="2400" dirty="0">
              <a:solidFill>
                <a:prstClr val="black"/>
              </a:solidFill>
              <a:latin typeface="Times New Roman" pitchFamily="18" charset="0"/>
              <a:cs typeface="Times New Roman" pitchFamily="18" charset="0"/>
            </a:endParaRPr>
          </a:p>
          <a:p>
            <a:pPr algn="just"/>
            <a:r>
              <a:rPr lang="es-ES" sz="2400" dirty="0">
                <a:solidFill>
                  <a:prstClr val="black"/>
                </a:solidFill>
                <a:latin typeface="Times New Roman" pitchFamily="18" charset="0"/>
                <a:cs typeface="Times New Roman" pitchFamily="18" charset="0"/>
              </a:rPr>
              <a:t> </a:t>
            </a:r>
            <a:endParaRPr lang="es-EC" sz="2400" dirty="0">
              <a:solidFill>
                <a:prstClr val="black"/>
              </a:solidFill>
              <a:latin typeface="Times New Roman" pitchFamily="18" charset="0"/>
              <a:cs typeface="Times New Roman" pitchFamily="18" charset="0"/>
            </a:endParaRPr>
          </a:p>
          <a:p>
            <a:pPr algn="just"/>
            <a:r>
              <a:rPr lang="es-ES"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IEEE Guide for Field Testing of Laminated Dielectric, Shielded Power Cable Systems Rated 5 </a:t>
            </a:r>
            <a:r>
              <a:rPr lang="en-US" sz="2400" dirty="0" err="1">
                <a:solidFill>
                  <a:prstClr val="black"/>
                </a:solidFill>
                <a:latin typeface="Times New Roman" pitchFamily="18" charset="0"/>
                <a:cs typeface="Times New Roman" pitchFamily="18" charset="0"/>
              </a:rPr>
              <a:t>Kv</a:t>
            </a:r>
            <a:r>
              <a:rPr lang="en-US" sz="2400" dirty="0">
                <a:solidFill>
                  <a:prstClr val="black"/>
                </a:solidFill>
                <a:latin typeface="Times New Roman" pitchFamily="18" charset="0"/>
                <a:cs typeface="Times New Roman" pitchFamily="18" charset="0"/>
              </a:rPr>
              <a:t> and Above with High Direct Current Voltage.</a:t>
            </a:r>
            <a:endParaRPr lang="es-EC" sz="2400" dirty="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endParaRPr lang="es-EC" sz="2400" dirty="0">
              <a:solidFill>
                <a:prstClr val="black"/>
              </a:solidFill>
              <a:latin typeface="Times New Roman" pitchFamily="18" charset="0"/>
              <a:cs typeface="Times New Roman" pitchFamily="18" charset="0"/>
            </a:endParaRPr>
          </a:p>
          <a:p>
            <a:endParaRPr lang="es-EC" sz="2400" dirty="0">
              <a:solidFill>
                <a:prstClr val="black"/>
              </a:solidFill>
              <a:latin typeface="Times New Roman" pitchFamily="18" charset="0"/>
              <a:cs typeface="Times New Roman" pitchFamily="18" charset="0"/>
            </a:endParaRPr>
          </a:p>
          <a:p>
            <a:r>
              <a:rPr lang="en-US" dirty="0">
                <a:solidFill>
                  <a:prstClr val="black"/>
                </a:solidFill>
              </a:rPr>
              <a:t> </a:t>
            </a:r>
            <a:endParaRPr lang="es-EC" dirty="0">
              <a:solidFill>
                <a:prstClr val="black"/>
              </a:solidFill>
            </a:endParaRPr>
          </a:p>
          <a:p>
            <a:r>
              <a:rPr lang="en-US" dirty="0">
                <a:solidFill>
                  <a:prstClr val="black"/>
                </a:solidFill>
              </a:rPr>
              <a:t> </a:t>
            </a:r>
            <a:endParaRPr lang="es-EC" dirty="0">
              <a:solidFill>
                <a:prstClr val="black"/>
              </a:solidFill>
            </a:endParaRPr>
          </a:p>
        </p:txBody>
      </p:sp>
    </p:spTree>
    <p:extLst>
      <p:ext uri="{BB962C8B-B14F-4D97-AF65-F5344CB8AC3E}">
        <p14:creationId xmlns:p14="http://schemas.microsoft.com/office/powerpoint/2010/main" val="2992996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MANUAL: Referencias Normativas </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sp>
        <p:nvSpPr>
          <p:cNvPr id="9" name="8 Rectángulo"/>
          <p:cNvSpPr/>
          <p:nvPr/>
        </p:nvSpPr>
        <p:spPr>
          <a:xfrm>
            <a:off x="228601" y="1171604"/>
            <a:ext cx="8763000" cy="4985980"/>
          </a:xfrm>
          <a:prstGeom prst="rect">
            <a:avLst/>
          </a:prstGeom>
        </p:spPr>
        <p:txBody>
          <a:bodyPr wrap="square">
            <a:spAutoFit/>
          </a:bodyPr>
          <a:lstStyle/>
          <a:p>
            <a:pPr algn="just"/>
            <a:r>
              <a:rPr lang="en-US" dirty="0">
                <a:solidFill>
                  <a:prstClr val="black"/>
                </a:solidFill>
              </a:rPr>
              <a:t> </a:t>
            </a:r>
            <a:r>
              <a:rPr lang="en-US" sz="2000" dirty="0" smtClean="0">
                <a:solidFill>
                  <a:prstClr val="black"/>
                </a:solidFill>
                <a:latin typeface="Times New Roman" pitchFamily="18" charset="0"/>
                <a:cs typeface="Times New Roman" pitchFamily="18" charset="0"/>
              </a:rPr>
              <a:t>IEC </a:t>
            </a:r>
            <a:r>
              <a:rPr lang="en-US" sz="2000" dirty="0">
                <a:solidFill>
                  <a:prstClr val="black"/>
                </a:solidFill>
                <a:latin typeface="Times New Roman" pitchFamily="18" charset="0"/>
                <a:cs typeface="Times New Roman" pitchFamily="18" charset="0"/>
              </a:rPr>
              <a:t>60038: IEC standard voltages</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 </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CEI: IEC 60840: Power cables with extruded insulation and their accessories for rated voltages above 30 </a:t>
            </a:r>
            <a:r>
              <a:rPr lang="en-US" sz="2000" dirty="0" err="1">
                <a:solidFill>
                  <a:prstClr val="black"/>
                </a:solidFill>
                <a:latin typeface="Times New Roman" pitchFamily="18" charset="0"/>
                <a:cs typeface="Times New Roman" pitchFamily="18" charset="0"/>
              </a:rPr>
              <a:t>Kv</a:t>
            </a:r>
            <a:r>
              <a:rPr lang="en-US" sz="2000" dirty="0">
                <a:solidFill>
                  <a:prstClr val="black"/>
                </a:solidFill>
                <a:latin typeface="Times New Roman" pitchFamily="18" charset="0"/>
                <a:cs typeface="Times New Roman" pitchFamily="18" charset="0"/>
              </a:rPr>
              <a:t> (Um = 36 </a:t>
            </a:r>
            <a:r>
              <a:rPr lang="en-US" sz="2000" dirty="0" err="1">
                <a:solidFill>
                  <a:prstClr val="black"/>
                </a:solidFill>
                <a:latin typeface="Times New Roman" pitchFamily="18" charset="0"/>
                <a:cs typeface="Times New Roman" pitchFamily="18" charset="0"/>
              </a:rPr>
              <a:t>Kv</a:t>
            </a:r>
            <a:r>
              <a:rPr lang="en-US" sz="2000" dirty="0">
                <a:solidFill>
                  <a:prstClr val="black"/>
                </a:solidFill>
                <a:latin typeface="Times New Roman" pitchFamily="18" charset="0"/>
                <a:cs typeface="Times New Roman" pitchFamily="18" charset="0"/>
              </a:rPr>
              <a:t>) up to 150 </a:t>
            </a:r>
            <a:r>
              <a:rPr lang="en-US" sz="2000" dirty="0" err="1">
                <a:solidFill>
                  <a:prstClr val="black"/>
                </a:solidFill>
                <a:latin typeface="Times New Roman" pitchFamily="18" charset="0"/>
                <a:cs typeface="Times New Roman" pitchFamily="18" charset="0"/>
              </a:rPr>
              <a:t>Kv</a:t>
            </a:r>
            <a:r>
              <a:rPr lang="en-US" sz="2000" dirty="0">
                <a:solidFill>
                  <a:prstClr val="black"/>
                </a:solidFill>
                <a:latin typeface="Times New Roman" pitchFamily="18" charset="0"/>
                <a:cs typeface="Times New Roman" pitchFamily="18" charset="0"/>
              </a:rPr>
              <a:t> (Um = 170 </a:t>
            </a:r>
            <a:r>
              <a:rPr lang="en-US" sz="2000" dirty="0" err="1">
                <a:solidFill>
                  <a:prstClr val="black"/>
                </a:solidFill>
                <a:latin typeface="Times New Roman" pitchFamily="18" charset="0"/>
                <a:cs typeface="Times New Roman" pitchFamily="18" charset="0"/>
              </a:rPr>
              <a:t>Kv</a:t>
            </a:r>
            <a:r>
              <a:rPr lang="en-US" sz="2000" dirty="0">
                <a:solidFill>
                  <a:prstClr val="black"/>
                </a:solidFill>
                <a:latin typeface="Times New Roman" pitchFamily="18" charset="0"/>
                <a:cs typeface="Times New Roman" pitchFamily="18" charset="0"/>
              </a:rPr>
              <a:t>) – test methods and requirements.</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 </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IEEE </a:t>
            </a:r>
            <a:r>
              <a:rPr lang="en-US" sz="2000" dirty="0" err="1">
                <a:solidFill>
                  <a:prstClr val="black"/>
                </a:solidFill>
                <a:latin typeface="Times New Roman" pitchFamily="18" charset="0"/>
                <a:cs typeface="Times New Roman" pitchFamily="18" charset="0"/>
              </a:rPr>
              <a:t>Std</a:t>
            </a:r>
            <a:r>
              <a:rPr lang="en-US" sz="2000" dirty="0">
                <a:solidFill>
                  <a:prstClr val="black"/>
                </a:solidFill>
                <a:latin typeface="Times New Roman" pitchFamily="18" charset="0"/>
                <a:cs typeface="Times New Roman" pitchFamily="18" charset="0"/>
              </a:rPr>
              <a:t> 48 – 1996 – IEEE Standard Test procedures and Requirements for Alternating – Current Cable Terminations 2.5 KV Through 765 KV.</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 </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IEEE – 400 – 1991 – IEEE Guide for Making High – Direct – Voltage Test on Power Cable Systems in the Field.</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 </a:t>
            </a:r>
            <a:endParaRPr lang="es-EC" sz="2000" dirty="0">
              <a:solidFill>
                <a:prstClr val="black"/>
              </a:solidFill>
              <a:latin typeface="Times New Roman" pitchFamily="18" charset="0"/>
              <a:cs typeface="Times New Roman" pitchFamily="18" charset="0"/>
            </a:endParaRPr>
          </a:p>
          <a:p>
            <a:pPr algn="just"/>
            <a:r>
              <a:rPr lang="en-US" sz="2000" dirty="0">
                <a:solidFill>
                  <a:prstClr val="black"/>
                </a:solidFill>
                <a:latin typeface="Times New Roman" pitchFamily="18" charset="0"/>
                <a:cs typeface="Times New Roman" pitchFamily="18" charset="0"/>
              </a:rPr>
              <a:t>IEEE </a:t>
            </a:r>
            <a:r>
              <a:rPr lang="en-US" sz="2000" dirty="0" err="1">
                <a:solidFill>
                  <a:prstClr val="black"/>
                </a:solidFill>
                <a:latin typeface="Times New Roman" pitchFamily="18" charset="0"/>
                <a:cs typeface="Times New Roman" pitchFamily="18" charset="0"/>
              </a:rPr>
              <a:t>Std</a:t>
            </a:r>
            <a:r>
              <a:rPr lang="en-US" sz="2000" dirty="0">
                <a:solidFill>
                  <a:prstClr val="black"/>
                </a:solidFill>
                <a:latin typeface="Times New Roman" pitchFamily="18" charset="0"/>
                <a:cs typeface="Times New Roman" pitchFamily="18" charset="0"/>
              </a:rPr>
              <a:t> 404 – 1993 – IEEE Standard for cable joints for Use With Extrude Dielectric Cable Rated 5000 – 138000 V and cable Joints for use with Laminated Dielectric Cable Rated 2500 - 500000 V.</a:t>
            </a:r>
            <a:endParaRPr lang="es-EC" sz="2000" dirty="0">
              <a:solidFill>
                <a:prstClr val="black"/>
              </a:solidFill>
              <a:latin typeface="Times New Roman" pitchFamily="18" charset="0"/>
              <a:cs typeface="Times New Roman" pitchFamily="18" charset="0"/>
            </a:endParaRPr>
          </a:p>
          <a:p>
            <a:r>
              <a:rPr lang="en-US" dirty="0">
                <a:solidFill>
                  <a:prstClr val="black"/>
                </a:solidFill>
              </a:rPr>
              <a:t> </a:t>
            </a:r>
            <a:endParaRPr lang="es-EC" dirty="0">
              <a:solidFill>
                <a:prstClr val="black"/>
              </a:solidFill>
            </a:endParaRPr>
          </a:p>
        </p:txBody>
      </p:sp>
    </p:spTree>
    <p:extLst>
      <p:ext uri="{BB962C8B-B14F-4D97-AF65-F5344CB8AC3E}">
        <p14:creationId xmlns:p14="http://schemas.microsoft.com/office/powerpoint/2010/main" val="2992996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MANUAL: Referencias Cruzada</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5" name="AutoShape 7" descr="data:image/jpeg;base64,/9j/4AAQSkZJRgABAQAAAQABAAD/2wCEAAkGBxQTEhUUExQWFRUXGBoXFxcYGBcYHxoaGBwYHB8YHR0eHCggHBslHBocIjEhJikrLi4uGB8zODMtNygtLisBCgoKDg0OGxAQGywkHyQsLDQvLCwsLCwsLCwsLCwsLCwsLCwsLCwsLDQsLCwsLCwsLCwsLCwsLCwsLCwsLCwsLP/AABEIALkBEQMBIgACEQEDEQH/xAAbAAABBQEBAAAAAAAAAAAAAAAEAQIDBQYAB//EAEQQAAIBAwIDBQUGBAMHBAMBAAECEQADIRIxBEFRBSJhcYEGEzKRoUJSscHR8BQjYuEVkqIHM0NygsLxU5Oy0iRj4hb/xAAZAQACAwEAAAAAAAAAAAAAAAACBAABAwX/xAAuEQACAgEDAwMCBAcAAAAAAAAAAQIRAwQSITFBURMicSNhFEKRsTIzUoGhwfD/2gAMAwEAAhEDEQA/AJkRge7BIwCRA1DBPTUBU1pZBBXB2BkznOTzJNQ+47wfSWbrqSYPUk58oIk0cgKgSxIJgBiNtzBjIqiiLV8XdVcwADExGdtttulO4bhAAILETIBmJMHmJgHapls7HuwOYkeUDajESM8zt4DrWOWdcLqa4o3yxPd7KNh8Xj4U/RHe5napLSSYGwyabOS32Rt4/wDmlqGLI9B2nJyfAUziL+hS7fCg+ZqUzt9pt6p+2uJDOEB7lqJwSDcOwgZMbny8aGiNgw4iWyx1zLqqlmE/CDyCqCSZO5Pq/jryWLbO4IWYAABJOYGIHLwp/DW4Ak7SQSIOfiLczJk/KqrtXtLhL59290wNiqmPMGPwxW6/pLhFr3PuVLdq8HeJ95YadpkTHoRVvZ4MWCDYtWltHN247kNpOwE5+Ziq3hfZmzbX3+u5xIHeVLagTnYgmTHMY2qy7S4W5xNpMNbYnULb8uXL1O05onXRBq+rK7tDsmxxLarfFKrMZ0tnO2NqL7C4EcM7Wv5l24VnWEKoAM6Q077TVKvs5cssGvvbt2gRqaSfQCJkx9avfaK/cPDg8NJVpJdCdWk7BYzB5kZxUfgn3EvMy3W14JJPodqseGaawXsvw/EG9pZXCxqZn1YHL4ucnA869FsWQopzH0ObmrdZPwvEG2wdeW46jmK07XQ6a02YfLkfUVk7LUbwHFaCUnusZPgetXNuMXXgzik5Ky41EVXO51GOpHyotnMj97fsVXA7fOuFuZ14IKujujrE/XFScG0XB6/gDUN5u8B/+sfnXcG3fB6Sc+CTWuJ/Uj8oHIvpy+GZ/wD2gduN7xbFtiPdw9yDux2Q+S5/6x0qk4PtINhsH6H9KoeO4gs5cmSzEsfE71KppnM98rNNLFQgoo0+K71qk4LjSpAOV/Dxq7dkG7DORHP5UtyO2mcBXBep/D8KjF+31/H9KVr9qTkHy1H8qtWC6JLXEm2QUZlPUGPwNX3Ae2FxYF1dY6iAf0P0rN3Gt8jjz/WoVdT0A8WH6UcZyj0Znkw48i9yPRTx9ji7bIGEkfCcMDyMc/SsTft5a0+DMDwI/c0D7xNw6j1P7nyrrvHqxl7knrMnHj4UeTLvjTXPkXhpfTdxfHgF4i2UOlt6iardiLyECDcXIiMjmKqS46H5Ck5KjaIyK6l1/wBLf6f1rqqwqNXattrM6ivJTkEZIZTpmT4mBFTllVhHvGAaDpmJOMycjw2oqxwwExLapkZODnl++VO4fhBICjTyAEgR1jbliuvOSirONCO50T2lEeC/U1Ku0nc/uKcVG32V+pp6D7R9KSbbdsa4S4GkwNI3O9N1AnwT6mnDAn7RwK5LQwvIZNC2WkB8dxXu0L7u3dQeJ2/flVdwi6ExDEyJzkn4mjY5EDwUU3i+L13feQSinQkf6n+sT1bwpb14iWBJPIEYGYBJ6Z+lFHjkKMdz+3/cEHaVjVaZCQuod3O/QeI8KzF/2VvahDJpidcnHpvQXaPZ1/3hLo7EydUavqNvKtN7N8DcRWN3E40TPTJjY1svauGH/E+USdn3kHDFeGurdZN2A+0xHeA6AbeQ3rI8ZYuq8lbpbmSHYmT186seN7XuoStkJZQNgKiyYx3pB/tVj7P9qXLr6WIbGTABEbZA6xyouUrB4k6D+xbBWz/+RO5MPnSNs7+cHAmqzh+P4q9dKqyW0WQQqKQBMAZklsdQPKrbguBt2i2nJbcyfzJo2zw4Gwijx43J2+hjmzqKpdROG4eBvJ5mBn5Ypbz8vCpXaBVR2lxWhWPMAn6bU3SS4Oc25O2E2XosbY3qn7PvagCKIbjt9OkhfidzpRfM8/IVCy84bitwxnGD+X1pTVE124ch2j+nhzHpqIJHlUnZ3ap1BHggmNQDLBOwZWyhNc/UaXrKP6Dmn1Fe2X6l1eaHbwRf/jNM4niTbQuvxAYnyUfnSXhJuf8ASvyUCmcYJRh+91pPF/MXyOZV9N/H+jy3tjjddxnMBie8AABPkNjT+Fu6lBFTdvdln3vdBOroCc0y32BxFkaig0neCCfkKfyxX9xfT5dvwTTRnBJ3R++dAW2mRsateCXugZ23jHl50q1ydO7Q2Ok+v964IdwZFTqhJyBGchsx8vzp5swCKJIzlKgE2yZwY67T5c6Q7gfn+u9GpajAU1Ff4fY+s1ZLIyhnwqNTMyI+R+XOikTGflTTbgTn8dquinIk7KG4WFeZRttuXlU/E6T3tidx0POrntPscrwlpgIuW1l4373ePqCfpVUsXRnDfQ/3oNThcafkXw51Nv5BO7XVJ/h9z7h+ldSeyQ3uXk1d3gFvNFy3bdMESA+RsBjumRyNWpXSIHxHn0FR8IgAB5DA/WpGb5nbwroZJ7mc2ENqoQLPdGw3/SpBkxyFOVYEDc/smmMs90YnLVm+AztW7ei/v98qr+3OIKWxbX/eXceQ5k+ET6A1ZGBLHCqKzSu152u82kJIJCou8x94gAZyFPWqSbZdpA3H29FvUpYBQqwcSpOGB5yxEnqT1qrHaziACx/yn8avu1S3u3QwAVMiZJO4iTiD51jUet3FLgvBNtMuV7dbZrQiMkMQflyoq32zaPxa1PTcfjWeY1G4kzQuKN9zNFfv8NcyyhjjJtyfLep/fW0tOLTL3F2kyOQkHOPyrL2nIMgwaj4m71zUUSmysue14DmOHV16uzaj44wK0fs/7UW7ndtE27n/AKF06lfwtvybwMVgO1eCKtI2O1AwZ8adUmctx8ntA7QFwSMciDup6Gsz25xrHuIe+cDz60F2R2uzqrPOv4Lh+9A7r+ZGD5UV2WNfFB+S94/9O31IPoatyAUKdli1r3I9yGJIIUseUqpb5bUd2VDBWIwP92v3V5N/zncnlMdZr/aEyxcfaEHzjTPyj5VJ2LxepR5fLwok+aKq1ZqLTTQ3H9ni6DBi5pIQ8p30t4E8+Rjxp1h6KGRVyVqgVwEqkgk7ls/MD8qR0kH1/wDkf0qSzc1AdZz4xJn1j507Eeg+pJrjY4uOZJ9bOpLIp4W14Mp2xa0sHH2TPw6vpIzUnZnFe9AaGI6SMZ5nlHM0T7Q2wUMzpgyBufCeQqk9l3k7yTM5HdAA3HKcjntTmqXIrp37Qrtr2dLnXZADCJGADy35Hl6UPwnDXVX/AHTEgkY28ydgK1Nm9uCNv3ywTTgVK5xJOCAdonbx6wcUruscjkceDKWrHE6s2mUHngj59PSjP4K4fs+hirtFVgI+g59f3NS+7iB3jz5Y/M1e59i3lZQjs29GLbH6/nUP8DeH/Db5VorbTAKkxtgD55iiHMSCDHUcvWZolIB5WZq32Xcbp8xT+F9neId1BAVJGpiy4HOBMkxPrFXPEg7r1k5jHTO/yoQcYVJLHrtiInPPxjwoozV8oGWSTXBq78Z6GsDxXB+5vG0cI2Ubp0+Wx9K1nZnFKVhnH9OoxIPnQ/tN2b721IHfTK+PUev6U+0s2Pg50JPDk56Ge0cR1FLVX/iL/fb5H9K6ud6E/H+DpevHyehAyf6V+pqXh1mWO3LyqLRMKNuf6URcH2RsN/0qkRiat29BTkBiOZpmqTA2H7muvcSERrh2G3KeQ+tUQqvaHiAdNhTE9526KMk/vmVqC3Y1IvddQQGhWdYAnShAIg6YEdfLINu4xbUQ5a4dTFSo0qDKqZM97JwCdtqu7FoqGZmY4JmSYx6YHM/OtsUfzGOSXYzvtHc0IwKAkppnQAdZBJbVjAA5eM71lbD6gD1FXftfxmoFzqPSMQMQJI+IzsPHbFZPs7UiANymfx/OtWrVl4pU6Lcmmsas+wOwb3FDVbAW3ka2wCRuF5sfLHUitW3sHa9y38xxciRcOFxGCsYXfczQmzmkedsaGvmaO4qwyEo4KsOX75eNDMmKqgtwHgiGAYHcfp0qD/DE5OPJ1Jj1otkimHejjNxM544yBgVtAgHUxPIEDwGfPernsJtKFju34D+81RcTblo6mjLvFaQFHIR8q0TvkWyRrhF3estfVgs92GMesfn8qh7MUoxU+J+W9aL/AGfcKX4S7cP/ABLpUeSIP+4tVf27wZS4HGJP1il3nfqNGsMS2Frwd6rO01Zzgr2x5H6HmKubV3EkwOdPxlatCc4tOiyVoM/OibbhgY5QPkKxXavt1YskooN1hvGw8KF7N9vFd4KFCceB84/tWGTHGU1Pug4OSi49ma7tF0AOogb+PL9DWL7HdVusQcZKzAkZ6+B54zVt2pGjuwAYLAGVWRuJk6TPPp4RWZskoRpJJzBImBIyegpbLlcxnFi2GzTtNLTgB1JIyhgGf15bnmaLudqW5GpCQftxMTtIn6xzrB/xRYwwUxvEZJ8TMGOsVP8AxzGcXA3MatPIZOmJ7vh49TWO1m1G1fj0B7hwd4HPp4Hz9KhvdrERABn4VEE+h35bfSsYnEOY71zOQRPd5ZI8OvKibfZdx7UgMwOQEDsdonSokY+90MVdFUjT2u0lVv5gwGI7rhoM7kTABPU0l/tyGi2ylTvqOc/d3jbw9azFx9VxibLKzZIdWXbmsgbY586JS4oWDpA+5PenGIDgTO2PXc1KI0X79qkxO+Psjz3xuPHnTH49ROVbJggDG5IJOJ9fyqhU4gaDMSpkCZGYAwdqVtWklmXuxIAnB6Ed4YqbWVwaXh7kuoImQARiDjOCcjflWrYx+9qxfsoqtfSPi+13gYxyAGB5gYrbpYOlc8hP510NGuGxDV9UkBfw69PwpKO9xXU7aE+SKyulZ+0f3PpUV1tgNz+5qUGc8vyqO2Jlz6DwFcFncQoWIUbn8Kp+374dxZE6EGq5HMD7Pmfh9Wq0vcQLdtrrdMfv61Q8IdJ1OMsfeP8AFqWfgACgkkDvHaCZ8KkY7nRUnXJN2ffPxMuiT8RGnU7d33eZkDAGAQR4ml7T7Q7gGl8iCrjS0kqcjmOvlVjatPcIAtwIMu7E4OMKo73rHOjr/DWwS1xWcgkBmAM6pwoBMR138RTcpJKhdJtmJu+zV/iGSQEsr/MZnJALfCGAiTCnwHjia0vAezdi29q4FZ2VSdWkMJ8BtPIYJHWrq3cX4YnSJIbTjmRjEgfh61L73ISZJBMnYA7SfGYjpQObarsFtSdjyxI72BJgblgBPdjnMn026R6EJ1xpLDRLCTBJgEHYTPLpUq3TMiSTzAxHqYESf71G/DpcIJLEq0QMAECSDGM888o8KFllP7R+zY4m0IILrOi4cEZ+HuiDbjlEg5ncHzHjeCe07W7ilXUwQf3kHcHmIr2i+jfzM404gMI6wRMnHIHJ2qi9ofZn39mFJ94slbtxmk7n3bgJ8Mj0mc5BJS7BJ0eUulRG3mouNu3rTslxWR0MMrZIPTnvyP5UOvaT8wD6R+FabS95MnDkuT0/HlQvG2jNa7g+DRrKOG+NQ5EfeAMb8tvSqrtrhFCNBM7D1/tNbOG2NmO7dKkek+xHBe77P4dYyUNw+bsbn4MB6VF2/wAAGU42P5x+YqThPaBUVU90YUBRDclUL06Ac6df7btMMq425L/T/V4VynGW66G1S4MTZ7jFT5eo2NVXtZ2ncgWbcgnLEdP75+R640PbaozakPzEVnu0uGZm1bmI/GnsEvysXzR/MZFeAfpFTW+FI86vP4N/un1x+NXHZHYwU2rt2GVrqoEneQzT5d2M9a2m4x6mMU5dC3Fg/wAOq61GoZ2ByTgc9QPyrMlArGWkCRO3rkYmt5xvCzZhwAwxKQdhMHyG486wPFcaFaCpPi0fhsT60g7bG48BHGdoqV0m1ZBUBQYVupPxSJkk4FQ3OJkg6xMCcLy64x6Dx8aYbqTOpQZmNRXGf3P0qW1bIMgTiRoZWweRU+PlV2ES8O+Q2nUOTKR+mfy8aaLFuWMHVuIgEEcognlyPOpbExCuwaeh6z1JHngc6dwwdZAYT0ZdUjzXUPnHlVWi6YXw/ajLAW/dYREFveAbbrcwN95inntFQx1LbDZDAWxaJ1QAe42lskb/AFoG7dJyxWGO8k+G8dfx9a68i5glfAkGTziGMZn5VaYLQdevW4gqrEbyotncRBtETlt4wfnUbnhwwJZlaPhOi50icLHrQ2kgQCYUYBDQJjeZBGeVG8H2eTzwBJOkCYLGcee+9URmr9hOGChmAcyMOwER5zufI7VsEaenpVN7NoRZ35xAMgc/zn1q0QRXTwR+mjmZpe9k0V1Mk11bUZWVdzkg9f3++dPcSwXkN6hRoBY71FxvFCzaZzuf3+/SuGdoB7W4kXLugZS3DMOpmAvq2PJT1p3A22GrJ1EyW0mCZkheWBEFjtsN5F7MtwYZZb433jWfhUkfcXxGQKNt2cF3JLCWA0sigxPdEAEzzMk58aZxRpbhbI+doZ2P2iDqtXDEk6dJyAxMAwSQSII577crNLHu/hXUoyAI+0Y5nO0ljXnHCcaovu8mbjKJJCmPsAbYGwwDHWt92fxX8RaC6yGEBtMDUOo5AeXSra7otdAxOFUKIBBbJYEEjYxJ3zzA+Vc+SDLyBIXvBT01GCNVLaskAhiFXUAMmdIHNp3MZ255pi8OQSoCi2ZJC69U9Z5bTjp40BZKwJkAMkEZkTA8CRAOQCJ2zSEhWJdgFGy6pkHIJBnIK45b1Lw7CNWJBM7TzmYxOB+dRFiWjSzgHMMDk4AIBgxnfx9YUh3Eu06lM6TlfhAkfExnIAnwmOlSNcjSNyZIOTjzEAEjao04hEA13BtrDZ0kHoftRO2fLpnuJ9pwFJtNqWDLttJiSB9Bt5VZdA/t/wBgLxKG5pFq9bBVXZgferEquDzMxMFYPI15DxFkryI3EEfhnxr0v37NDFyzEGGYkHnEdCCfCslY4I3OKS3AMMWJmZAM/l+FaQtuipe1Bq8IyoqfdUL8hFUvHoQ0Ek862fE8M4+yayPaZJcnxj5YrTUOo0BpvdO/BqmYZpOdRneZ505DmsBoh4iyTtQ1/hTEeNWVQ8QdqFhIEs8Mo3ANR3lAucOORvLI68o/1UUKD44w9kkCA6kz/wAwn8KiVg5HSN1xHZqm0FKs22onYED7MmF+YM/TMcf7OtcMqgIIO4GuR6zAEDbc1u14lCDpKi3GNExAjLHJycQfxqWzbBBO0EQYgGOhIkT0mKBAXR5c3soScWiCu+Y3/AedB3vY+8ANNu7qOxAYheZyJ33+VetabYGS8k/CNelSSBAJIVjPSd5oXhrKg6oAiQFEgiT4+EZIHyNFuaJZ5cvZpcNZM276gBQ2FuQRC5+C4QDDfCZ72kmaiPAyS9sOrQsjB72xYfdkcs5mvWOP4G2zhnVCx7oORJzAJnPlE70PZsJbLFmXJAB5944UkwAQYgRI9am4lo8p4Sw4IzhsHGBMZxHjmnfwbBioYARgiQZJOx5HG9er3OHUoe4rLgoUiZExGDqEdAahvcJbiNOT3c4IAgzIEkZHpNTcSzzThOBfXrnUDyxsRGfAkEE/hWt7LssRAkaZwTnfl94CatLXZ9tbautuSZUyQqgmW3JGkTmeuOYFWPA8An+8UDuyCSJ3UELqnkSY86nUpsk7EciA0SyzERMc/wBQZ5Zq1qg4XSt5CJM5bYgTiZA/MDuj00LCndNK40I6iNSsbNJS11Mi5Sp3m8BVP2je97dgZS3Bj7zEwi/PveSis/b7d4hZHvMH7ysvzlTV72NDqGRwRltQGoNcbGMjCLAA8fCuNHE7pnZnNJWG8Jc03DbB1FfjM/CTyCxMkd4z1AE7CPt7idKe6DaWIkkbnmwHQ6Iyfviord8sCLRQEHSXK91WnvkiQSxnqcmTiJqO0eKYI7uSSAxI7p2yoPQkRjlgdaaa44FV15Kc8GWvKrGRGs5kyZ8ZHhJ2ggAGtT2ZxjWnGZKwv/MD1/e9Z7sDgWMuZ1HvE+fKu4u41q77yCwOHHVfD+obj+9MPH7TKOT3/Y9Ysv7y2GVioK8sweeT0iPU0xbILDWwJX4cgEyJJIECc8unpWc9ne1QhEEMj7GdhjPyz6eFWXE9vWkctbty7gyWGlm0YBnMrEH9KTcRktSNIJZoGQAQEEZliZ73X1rP9odthbw/hwhx33OTKnKxzER0z1qov8a7kG4SxZtlBhSQRO+FgR+tCueQESZxiRzJ6SfM4qbfISJuJvudEsTpUgSAeQHKBNRmYA3HQ+U59fCm8SuOcTnx3/f7iouO49LZAYgE7KFJPyGY8aKiwgoSADjlB3z+cVL7DdmzxHE3T3gsW1PKWy0fIf5qy3aPGXHDDVoTTziWJGZIOPIZG9ek+xPA+64O3gAvNw/9W3+kLWuFe4wzy9lDO24t23f7oJHny+teTcWfyr0n2+4iLaoN3aT5Lk/UrXnPFpO1Zaud5EvBrosdY3LyXmuDU9h81QJ28p+JLgPgFP5/lRFjt6xOWYeaP+lAMui9ND33k+VC2+2+Hba8nkTp384pbXEK+UZG8mU/n41TTKTRLQfay5QkYlZzyxy60ZoPSk7cUgHCx3QJ9M+EGjxrqY6h/wAK+5vf4o21V/eMysRrbQIAwNU85gCdhqzijm4YOsy0STqbw+60zvzFD8DYOlWELsQRpXVMGCJMHcEkGd99pOHtqm0AQMk5LHIYHAIjlg1kRi3tQAK/EQYIUtOJ9B6DzyKfYLSSRjYyDkicAczpOcxTvebQ8AHSPNh96Rgg7eI6Uyy1x2YPZJUABSSo88A4/GahQ0oGV20klZIJEZ3MyQA24nG4zSW7ehcSyHYSee+V2kyZ/TCsjq5bAUAsSAxwJ54iAJP4det+7bvS3e7pbBkDp3oCySN9586nJBhLAFlSYUcicjTgSZ5/+aQg6IIjRgE6SJg7QBGDuAN6j9+dDQxVpKFmxBjddwBsZOfxorQukallmiFEa5jInVE5POovBGQ3LJKEFzCrlVUAGP6iZktmZ5UO66BqC6lRTAGpye6pwACJ1AieUzRPFAOhO6gMQoAyFju/EMicZEEfNxYjpGoDJIIAExkHOCZHlVlFfxDSikk/CZUiOhLnONJG4Ejrg1epeDAEZBEg1V8bxcMVJJGkDeZBOk6SPtbGOYzyo3stv5YWApTukDMRtmBO3QUzp3UqF9QntTJ4rqkmupwTMgOAR2+A909WRZPIgb/LlRHC8EEUargjMoEAt4JMRvPxEyczmrFGEYEx0ET+/wA6gvcSqxr1KScKg1FjjACqx08u9H4UqOgHafF20j4jqJMQTpxqO5ldYxtsx8aynEWmvXltmZJFx4JIjaOUksNyJgDlFWfH8cSWc8tWldAAGk45Z0ncnHPkKM9kezpm4xJLZzExyGBnHOpjjulYGSW2JYW+BCIABVL2tw0gk4gTNbC9brI+1vFC2oWCWuHSAIyBk74/ZpiTpWK47ckjPdjdpG0zW2PcYkow2UnMeAJJ9c8zGnu8U73ACTCqM6FjwAI+uM1gbnDCNSgp3jIzAInIaN87Z2itP2P2srqEuMBcBCySoNzo2OZ6Up1OokF3gWDqGK8i8czHwg9Bz61L7sIozhRuT6SSTvQHHdq6dXugXYYz8C7/ABEc+enfA250/GN7yNTm5zMjur4adhyxnFD0JYbxXap1BUXAOHYkg7bDBMHyneDvQMQGLElj8RySCYGmRmIGOW2BU1u2wUKGAEkkEExBI1CCIBEQKf70FQuxUfDp5kAxn7RzkTB3obshFY4EEpaSQ1x1B/62ABIjrJknltXsaWwihRsAAPIYFeeexfCG7xiswgWgzETOQNKgmTJl53Pw16JxJCqWOwFNYFxYpqJc0YH2tf3l8jkg0jzOT+IHpWducGtW99yzFjuxJ9SZoc2q4+XJum5Haww2QUSnudnJ0qK72avIHxq5PDmnW7AiTQ+o0aUZi72d0H4UM3ZU/ZX1itZa4ZWB2/Yrjw6jzo1ma4BcEwH2O7GjiUaRChyQJ20kD6kVd9scOC4JGQwPPkRjxHhRvstwo1uw5JH+Zh/9ai7RSbsGeuBtGZJ5eflXRxP6Ns5edfXpfY1nCXQ1tSqpqIRbjQMnSoAYFYYjnmcmNjRi3LkhnKpv3kfkDAMaYzjAPQHaKB7H4ZntIunS2NJBbeCdWNp3O4zvRTO2osQO6SJVLhIgxmWiD4DxpY1Y91B+zvpXvRLAMM+YyfnzNM/jVF3T3iCCUhXB0rJLGRMkEAQT0gTlEuJK95VuEGAzQ2+ZkzEjbO1Kl0lQbh0ODBUFWDcwQRyZcwMyBtmrKIrnHsCBass23NAufEnnE4zkVzcNrIKiNcG4gzLAbBtaiSvMhttganLroACic4JEagATqkyAANWJwD6tW5NqWVTBJOmVAMgwCpgiS2du7moiCITcVTADEa9M7iYEnwBBiedNbiTabMlZ0wTJGTDDnB5Exsd6j4O4w1JABthSoiAUghXG55MpHQiRU/aKEyTDMe4gMGcTvGJIA5ZPlU7E7i2uHMAS2oj4iDnbGZxyEbCq7ir7rBCs0PLaBkCQJUOApMdY57xFHrwYChNKkHBJGpSYzOevXoo6UwqwZlK61AJ7x041CAJyR3gpE5jpioUBLxCulwSragGhhpKkEYYECOWY9d4N4Li+8BG8Kevwkg+sHymhbzFWUFWaZBmAFUqYxJYksV2251HcJS9bAJYBtOIIBYkxiCCIJ2Iiig3GSKmk4sv9VdTfWurp8HLsp7BmOh6zHlESMeMeAoHtfiguQX+6q8pPMEZ2GZ2EbSKluXygkmT5HAydu9G2+1VHG8QXMyY1Qwn4ZgzAI5md55Uk2P0B37JbRbH2472DCjSTB6HCx0J8K23AcPoUDw8Kzfs1wut2ukb4TwRSY+e58TWtAprHHahLLPdIZcE15929cS/xAZQf5Z0q2or8BIaFO8knPMRW17b4z3Nl3HxHurGTqbGB4ZPpXnqkfC8HSwwJZu6ME4OP1rLPLsbaWH5mDW+GYlgXkd5mG0cwOZIxE5kz5VFdtWwVJYucjSdMAjynyo2wwDJOoapxIGwwInuz8RHjvvXNxAjSDIUawvdJALGZk56T1PhSw6DWeIVUZiMYgKVnZdIiN9+6sb8zmiBbwCY0iIjGBPPcj5bU3jn1KF1iSe6CBB0TjeZaAJExvBrrjQCXETHwh+7jIJ58hy3qMg6yyb6oOoxAmJOF2xj865bqsWUsNQyNpzmTty5eI9V4+6ApNtWwNQgEDaQf6YE79IoC+sgEgbgnBUnu4J+mPCpXcn2PQP8AZtwcWrt073HgH+lQP+4n/LVv7U8TpskA/F3fnv8ASaL7B4T3XD2bZEEIJ/5jlvqTWc9rL83Ao2AJ+e34H501lfp4X8fuKYl6mdfP7FCa5lpwGaUjauCzukTL+dCNO1WBGaj93UsJDOHtKBtk5jlXG3JmpCu9dRIFmm9kLAFu63VlX/KCf+6ge0mhnGljqUjuxvIgZ6kx6irz2fTTwqkj4ix/1EfgBVVwoJvu2nXCkaSMQYJ5yWOnAjfPhXYS24EvscZyctQ39yTsi77q2LrOVWBqi6gBBBCqQTqUhsCIxE7kVaKkIjgkagp1CW78mdYOYY/1DNA8NcUWgo1FC7M+OaHYwM4AIEcj5ky2knEW3GcMdnJBJnBBKY3AI8qUsaZKvEK2qU93mWbABIMSXZfDlTXtoxiZA72mN4jMHnHlg+M0/ieFlTrAyplmAiOZIUaYI32GK62NILI+dJmTMsdMEk9IWByx5G+oPwDDtBxcU3AqWxqDOCWHMd8EYHzid80YE0hRI3kMohczHPcztn4fDI68NrVdLk5A1KVORvkCMjkRt0mls8M+S7DJAbukSoOW6kxAHr6QhPxnD4BQurZXmSQCCyweuI25QYNCXtXugGIlh3TbwVUGQ0tgHC4JA3E86NuHEafhEjVMDIjvEYzy/wDFQtelwm7AEltJIWZ3AkTic9ajKRzcKJGpmOVGAGECZaAToBWd43+cd63qXWWAPe0yDIEKSpgmW7s9c4jBoi1qyxKsIBEQd/nvI3NRvxYlgQysMwQGnYk7xkCMx50RQzjLDhUyWDPLYLFSVMHcyJExtj51/AoA4gzBWAWYESBKgEZgLgnMEgmib3aTqCrlVLQFO6jmI3gQJEzVezuolra3I1C20RIgEFRnAJ0ERDAKcTiu/BfY1HvF6iuqk/xF/wD0m+S11M+uxb8OZe3xAtgLJZmmSTrJJ3370g7DlXcWpYwpB1MF6kRJM5j9zQPF9nablxVeNDlJEz3cHvAjEztVx7N9m96cnpOYFaxwu+SsmVKPBpezOHCIABRwNRrbNShKYYijH+3HE/zLdsZhdf8AmbSc7zAxH9VZjiARKpjIliTCqdyJIYkzuJitB7cditdcXUB1xpO8ECSM8iJ+tYy7wPEqZ0MeUhgxA6Tkxzjak8mOe5s6OGcdiRYx3dUacEaYUTnBIOSCBAETkTzhU4fWRqAkEAMTtpJycSBEfXwFUjcReVzqLeGoEZ/fLaiezu2NEKQGUbTvJySeuc4rFpo3TRcorF3ypg9xo3ECYHLvA5nmKYAQDkiRJmIzyjrOaA4rtS3BKppJySuIPMyDMnaKavGpH3SwiZLY6cifLH51VERZIdUsCMRAM507bb5PKefkG9kcIb3F2g5LFmUmQANKwxEbjAPM70tt00gqSVEjUWABA2IByBAHKr3/AGecJqv3L0lgqkKT1foIGAoI9fGixq5UDklti2eg3GxWC7RuB7rNyn6DFa3tjiNFpiN4geZwPqax6/v5f3qtfOkolaCPLkQKvhUhXNO1fvzpNPLr+X7/AArls6dkQXc/vekA/Cpro5VFO/OqqwrGEYzTIqcbYz+//NIqSQBzwPWtEgWzb8OmjhbYJiLaz5kAn6mqW3LW7mhlA1HJ+yTEEgEd0mZ6xV/2ysWyBsBisr2ZZhDdkFmLqPvKoMECGEiZcg8gcGuxnVQSONgdzbDOxuGtslssgP8AMYZzC6ydztG48upq1S0gYsqQtsTIgEBxBBG2NAlSTy3xVHasm5bJVptK/etK4XWrk5LAgqNzBwdPXFW1i1ruQLaAidKnRBQCCVxMggdYyJyaUQ2wkWCqzqgThjKkadUiIkrByZOADSKA7Mve1AnZp+yJMYnB26Z3oPiJSJa1bUsED65CtmJ1ARqAMHovjTOIIWZcHS2hDBiFkB2CAsRsI2hiOtU1yQsFur34XVBKGDAH3snnMHaBTOEQlj3AqnWFPQqQQSep7xoHs7iAtsI1tg7gZJEEtMCDjMEeOnyqX+MYr/LuAyYAKnuMVWCwE/aMQSPiPSraBDTewWBJnZmIUKukDxgAydp3kTuHwonVLEOhBIQRnIOIyoJjn8M4kTAgN1JY3M/GCNekqWxpIIURI2jOc1C2q0XIKfy5LaVhlRiTgE95BBkDlyMVRdF2mkKACBmAJAEdB5STHjQN83ASoKoCxJLhjqBlQoAWRlZjI78iNqgTtFluatXvbNxZMZKwvltpA7p3A5HeHtH3dl2GpDbYi4up1MEQe6p2XupGkTv4iirgolHD6TpMMSM94sARIgawJG28c663eBuLcL3dC6iMlhKpER4gmBjK+IqW7ctaFMrD4yHAJKyJBPdJGoZxgDlVbwy27KqzN3ChtgDdZ0gFbecQmSM5G81XRl9QP/C+H++//tW//vXUV/iz/dtf+3//AHXUe9g7Q3guxrRWWBLEkkknJOSfmatuC4YL8IxT7azRK11TldR4FLFNBpaosQiobnCI3xIp9BUxpCahCuv9iWG+xHkT+dVnE+xfDtkAT4qp/IVpYrlNQtWjCcT/ALPVmVC+jOv0yKqeJ9gbgnTr/wBLj6RXqdc1C4RfYNZJrueM3vZfiVMTPhDrP0xXo/sX2O/D8PDmXY6icYwAB6Cr1KeWqljinwiSyykqZlPbvimt2lIEjWoOY5H84rIr22pGQQfn+Feh9u9kHiEKGIMHMjY+FY/ifYVx8Or0Ib8gaXz6b1HYzptQscaYNY4+23/ESfEx9D+8UarCCwzIxFU9/wBlbyb581K/hIoF+ybq/Yn/AJSP/NJy0Uh2OqizSkfSZqPTsP3+9qzRv37eCbqjqZjfbNS2+2bvVG8x5dCOlYvTSRqs8WaGcfveiuxLeq/aH9QP+WT+VZxO2zHetj0aPxFaX2J4xbvEgBWGlGczEcljf+v6UWPDLerXcDLlWx14Nj2zbm2fKvP+yO0Ia9b1spBJtkZ0EjII+6Wbn1NekcUsisF2z2ArXdWmD94YrqZMe9UjmYZqEuQHheJOQQykMQG0oWOltZ1tA1sJciRiZ2NSXOJ4hFOi/qRTqVGYkqN5UnvDeMyDERuKIu9nEjByNpH96S52a8yHCtjOmcDlvtk8+dL/AIeY168SdvaC1c0KzXFNwqO9qKB7fVRCmN9s6dpFN47jWst3OKF2MosrKrgmQIzpacyZSJ3FDt2c8Afy+kaTtnYzIMU08I4JkAnkZ/VZ28eZofw8/BPVh5CuH7aDIQ4tmCrKcAksQ0FR4kYgd2QetVI46/bYEe7aJPeLzBI5k74gE5wN6nHBtHwKYB3JJkwNyJ2FcOEbSQVTP9MxyGYBmKtYJ+CetDyC8P2zxCd3Qr6QUKlj8LQFB3BGOYkRvmrDgu0wFVvc6bq51s7HWZJcbwO8RgyAAY60GnBupMac9ARzn09Kh4jg30BdKsPMr+R61PQmuxPWh5DeJ9qGKsvuwztp2+CQAGLRGSQWnMGAKD4LjeItgMwtuFMprQQg5hcyp3O8TyrkDyFKxsdsEDkWnJ3OaYLLFtMQsk7nlG/iaH05eC/Uj5Os9q3LgVroHI90MADMLABgEb46nea0/ZHZQuKHulp1FokRB5bbRy8B5VUcNwhJGMDGf3ithwFmB06Z/tWsMPPItlzWqiL/AASfdHyFdRvuz1PyH6V1bbF4FOfIljAqRTUVrapEphlEoNcTSUtCEITTJzTmplWimSTS00UtQhJOMGmGmNT7VV0L6iasU0bz1p/Wol29aJAMLSnCmCnrzoGaHGo73DIw7yKfMCpK41Cyvudi2T9iPIkVV8R7I2XP6qD/AHrSrtUKVCraMhe9gkPwkehZf1FW3sx7MjhS7aiS4A3mAJ2wN5+grQJSih2rwHvk1VnaaifhlNTV1EgWV1/shDyzQV3sU/ZPzq/ptXZDNnsO7/T8/wC1d/gNzmVrSjeuNSyWzNDsBvvD0prdgt1FaSuqrKtmXPYNzqtJ/wD59+q1pqRquyWzL3PZ9vvCncP7OjdmnyxWgakShBcmB2Oz0UbUSAOlPNNWoCdNdTK6iou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166687" y="1752600"/>
            <a:ext cx="8683625" cy="2554545"/>
          </a:xfrm>
          <a:prstGeom prst="rect">
            <a:avLst/>
          </a:prstGeom>
        </p:spPr>
        <p:txBody>
          <a:bodyPr wrap="square">
            <a:spAutoFit/>
          </a:bodyPr>
          <a:lstStyle/>
          <a:p>
            <a:pPr algn="just"/>
            <a:r>
              <a:rPr lang="es-ES" sz="3200" b="1" u="sng" dirty="0" smtClean="0">
                <a:latin typeface="Times New Roman" pitchFamily="18" charset="0"/>
                <a:cs typeface="Times New Roman" pitchFamily="18" charset="0"/>
              </a:rPr>
              <a:t>Este </a:t>
            </a:r>
            <a:r>
              <a:rPr lang="es-ES" sz="3200" b="1" u="sng" dirty="0">
                <a:latin typeface="Times New Roman" pitchFamily="18" charset="0"/>
                <a:cs typeface="Times New Roman" pitchFamily="18" charset="0"/>
              </a:rPr>
              <a:t>manual está alineado numéricamente con el contenido en sus clausulas – Sesiones, de la norma internacional ISO 17025:2006  y referencias cruzadas con la ISO 9001:2008, con el propósito de ser manejable en la acreditación.</a:t>
            </a:r>
            <a:endParaRPr lang="es-EC"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016842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 name="Subtitle 2"/>
          <p:cNvSpPr>
            <a:spLocks noGrp="1"/>
          </p:cNvSpPr>
          <p:nvPr>
            <p:ph type="subTitle" idx="1"/>
          </p:nvPr>
        </p:nvSpPr>
        <p:spPr>
          <a:xfrm>
            <a:off x="579497" y="5280132"/>
            <a:ext cx="6705600" cy="939800"/>
          </a:xfrm>
        </p:spPr>
        <p:txBody>
          <a:bodyPr>
            <a:noAutofit/>
          </a:bodyPr>
          <a:lstStyle/>
          <a:p>
            <a:pPr algn="l"/>
            <a:r>
              <a:rPr lang="es-EC" sz="2800" b="1" dirty="0" smtClean="0">
                <a:solidFill>
                  <a:schemeClr val="tx1"/>
                </a:solidFill>
                <a:latin typeface="Times New Roman" pitchFamily="18" charset="0"/>
                <a:cs typeface="Times New Roman" pitchFamily="18" charset="0"/>
              </a:rPr>
              <a:t>Director: Ing. Santiago Quevedo </a:t>
            </a:r>
          </a:p>
          <a:p>
            <a:pPr algn="l"/>
            <a:r>
              <a:rPr lang="es-EC" sz="2800" b="1" dirty="0" smtClean="0">
                <a:solidFill>
                  <a:schemeClr val="tx1"/>
                </a:solidFill>
                <a:latin typeface="Times New Roman" pitchFamily="18" charset="0"/>
                <a:cs typeface="Times New Roman" pitchFamily="18" charset="0"/>
              </a:rPr>
              <a:t>Autor: Mena Lasluisa Pablo Orlando</a:t>
            </a:r>
          </a:p>
          <a:p>
            <a:pPr algn="l"/>
            <a:r>
              <a:rPr lang="es-EC" sz="2800" b="1" dirty="0" smtClean="0">
                <a:solidFill>
                  <a:schemeClr val="tx1"/>
                </a:solidFill>
                <a:latin typeface="Times New Roman" pitchFamily="18" charset="0"/>
                <a:cs typeface="Times New Roman" pitchFamily="18" charset="0"/>
              </a:rPr>
              <a:t>Diciembre, 2014</a:t>
            </a:r>
            <a:endParaRPr lang="es-EC" sz="2800" b="1" dirty="0">
              <a:solidFill>
                <a:schemeClr val="tx1"/>
              </a:solidFill>
              <a:latin typeface="Times New Roman" pitchFamily="18" charset="0"/>
              <a:cs typeface="Times New Roman" pitchFamily="18" charset="0"/>
            </a:endParaRPr>
          </a:p>
        </p:txBody>
      </p:sp>
      <p:pic>
        <p:nvPicPr>
          <p:cNvPr id="4"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8" name="2 Subtítulo"/>
          <p:cNvSpPr>
            <a:spLocks noGrp="1"/>
          </p:cNvSpPr>
          <p:nvPr>
            <p:ph type="ctrTitle"/>
          </p:nvPr>
        </p:nvSpPr>
        <p:spPr>
          <a:xfrm>
            <a:off x="686177" y="1371337"/>
            <a:ext cx="7772400" cy="3805024"/>
          </a:xfrm>
        </p:spPr>
        <p:txBody>
          <a:bodyPr>
            <a:normAutofit fontScale="90000"/>
          </a:bodyPr>
          <a:lstStyle/>
          <a:p>
            <a:pPr algn="just"/>
            <a:r>
              <a:rPr lang="es-MX" sz="3600" b="1" dirty="0" smtClean="0">
                <a:solidFill>
                  <a:schemeClr val="tx1"/>
                </a:solidFill>
              </a:rPr>
              <a:t/>
            </a:r>
            <a:br>
              <a:rPr lang="es-MX" sz="3600" b="1" dirty="0" smtClean="0">
                <a:solidFill>
                  <a:schemeClr val="tx1"/>
                </a:solidFill>
              </a:rPr>
            </a:br>
            <a:r>
              <a:rPr lang="es-MX" sz="2800" b="1" dirty="0" smtClean="0"/>
              <a:t>­­­­­­­­­­­­­</a:t>
            </a:r>
            <a:r>
              <a:rPr lang="es-MX" sz="2800" b="1" dirty="0"/>
              <a:t/>
            </a:r>
            <a:br>
              <a:rPr lang="es-MX" sz="2800" b="1" dirty="0"/>
            </a:br>
            <a:r>
              <a:rPr lang="es-MX" sz="2800" b="1" dirty="0" smtClean="0"/>
              <a:t/>
            </a:r>
            <a:br>
              <a:rPr lang="es-MX" sz="2800" b="1" dirty="0" smtClean="0"/>
            </a:br>
            <a:r>
              <a:rPr lang="es-MX" sz="2800" b="1" dirty="0" smtClean="0">
                <a:latin typeface="Times New Roman" pitchFamily="18" charset="0"/>
                <a:cs typeface="Times New Roman" pitchFamily="18" charset="0"/>
              </a:rPr>
              <a:t>TEMA:</a:t>
            </a:r>
            <a:br>
              <a:rPr lang="es-MX" sz="2800" b="1" dirty="0" smtClean="0">
                <a:latin typeface="Times New Roman" pitchFamily="18" charset="0"/>
                <a:cs typeface="Times New Roman" pitchFamily="18" charset="0"/>
              </a:rPr>
            </a:br>
            <a:r>
              <a:rPr lang="es-MX" sz="2800" b="1" dirty="0" smtClean="0">
                <a:latin typeface="Times New Roman" pitchFamily="18" charset="0"/>
                <a:cs typeface="Times New Roman" pitchFamily="18" charset="0"/>
              </a:rPr>
              <a:t/>
            </a:r>
            <a:br>
              <a:rPr lang="es-MX" sz="2800" b="1" dirty="0" smtClean="0">
                <a:latin typeface="Times New Roman" pitchFamily="18" charset="0"/>
                <a:cs typeface="Times New Roman" pitchFamily="18" charset="0"/>
              </a:rPr>
            </a:br>
            <a:r>
              <a:rPr lang="es-MX" sz="2800" b="1" dirty="0" smtClean="0">
                <a:latin typeface="Times New Roman" pitchFamily="18" charset="0"/>
                <a:cs typeface="Times New Roman" pitchFamily="18" charset="0"/>
              </a:rPr>
              <a:t>IMPLANTACIÓN </a:t>
            </a:r>
            <a:r>
              <a:rPr lang="es-MX" sz="2800" b="1" dirty="0">
                <a:latin typeface="Times New Roman" pitchFamily="18" charset="0"/>
                <a:cs typeface="Times New Roman" pitchFamily="18" charset="0"/>
              </a:rPr>
              <a:t>DE LA NORMA ISO 17025, EN EL  HI - POT DE 120 KV, DEL LABORATORIO DE ALTO VOLTAJE, DEL DEPARTAMENTO DE ELÉCTRICA Y ELECTRÓNICA DE LA UNIVERSIDAD DE LAS FUERZAS ARMADAS </a:t>
            </a:r>
            <a:r>
              <a:rPr lang="es-MX" sz="2800" b="1" dirty="0" smtClean="0">
                <a:latin typeface="Times New Roman" pitchFamily="18" charset="0"/>
                <a:cs typeface="Times New Roman" pitchFamily="18" charset="0"/>
              </a:rPr>
              <a:t>- ESPE </a:t>
            </a:r>
            <a:r>
              <a:rPr lang="es-MX" sz="2800" b="1" dirty="0">
                <a:latin typeface="Times New Roman" pitchFamily="18" charset="0"/>
                <a:cs typeface="Times New Roman" pitchFamily="18" charset="0"/>
              </a:rPr>
              <a:t>- EXTENSIÓN </a:t>
            </a:r>
            <a:r>
              <a:rPr lang="es-MX" sz="2800" b="1" dirty="0" smtClean="0">
                <a:latin typeface="Times New Roman" pitchFamily="18" charset="0"/>
                <a:cs typeface="Times New Roman" pitchFamily="18" charset="0"/>
              </a:rPr>
              <a:t>LATACUNGA</a:t>
            </a:r>
            <a:br>
              <a:rPr lang="es-MX" sz="2800" b="1" dirty="0" smtClean="0">
                <a:latin typeface="Times New Roman" pitchFamily="18" charset="0"/>
                <a:cs typeface="Times New Roman" pitchFamily="18" charset="0"/>
              </a:rPr>
            </a:br>
            <a:r>
              <a:rPr lang="es-MX" sz="2800" b="1" dirty="0" smtClean="0">
                <a:latin typeface="Times New Roman" pitchFamily="18" charset="0"/>
                <a:cs typeface="Times New Roman" pitchFamily="18" charset="0"/>
              </a:rPr>
              <a:t/>
            </a:r>
            <a:br>
              <a:rPr lang="es-MX" sz="2800" b="1" dirty="0" smtClean="0">
                <a:latin typeface="Times New Roman" pitchFamily="18" charset="0"/>
                <a:cs typeface="Times New Roman" pitchFamily="18" charset="0"/>
              </a:rPr>
            </a:br>
            <a:r>
              <a:rPr lang="es-EC" sz="2800" dirty="0"/>
              <a:t/>
            </a:r>
            <a:br>
              <a:rPr lang="es-EC" sz="2800" dirty="0"/>
            </a:br>
            <a:endParaRPr lang="es-EC" sz="3100" dirty="0">
              <a:solidFill>
                <a:schemeClr val="tx1"/>
              </a:solidFill>
              <a:latin typeface="Times New Roman" pitchFamily="18" charset="0"/>
              <a:cs typeface="Times New Roman" pitchFamily="18" charset="0"/>
            </a:endParaRPr>
          </a:p>
          <a:p>
            <a:endParaRPr lang="es-EC"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73320"/>
            <a:ext cx="2362200" cy="155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8053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3</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2743200" cy="3886200"/>
          </a:xfrm>
          <a:ln>
            <a:noFill/>
          </a:ln>
        </p:spPr>
        <p:txBody>
          <a:bodyPr>
            <a:normAutofit/>
          </a:bodyPr>
          <a:lstStyle/>
          <a:p>
            <a:pPr marL="285750" lvl="0" indent="-285750" algn="just"/>
            <a:r>
              <a:rPr lang="es-ES" sz="2400" dirty="0" smtClean="0">
                <a:latin typeface="Times New Roman" pitchFamily="18" charset="0"/>
                <a:cs typeface="Times New Roman" pitchFamily="18" charset="0"/>
              </a:rPr>
              <a:t>Generar </a:t>
            </a:r>
            <a:r>
              <a:rPr lang="es-ES" sz="2400" dirty="0">
                <a:latin typeface="Times New Roman" pitchFamily="18" charset="0"/>
                <a:cs typeface="Times New Roman" pitchFamily="18" charset="0"/>
              </a:rPr>
              <a:t>procedimientos de gestión y </a:t>
            </a:r>
            <a:r>
              <a:rPr lang="es-ES" sz="2400" dirty="0" smtClean="0">
                <a:latin typeface="Times New Roman" pitchFamily="18" charset="0"/>
                <a:cs typeface="Times New Roman" pitchFamily="18" charset="0"/>
              </a:rPr>
              <a:t>técnicos</a:t>
            </a:r>
            <a:r>
              <a:rPr lang="es-ES" sz="2800" dirty="0" smtClean="0">
                <a:latin typeface="Times New Roman" pitchFamily="18" charset="0"/>
                <a:cs typeface="Times New Roman" pitchFamily="18" charset="0"/>
              </a:rPr>
              <a:t>:</a:t>
            </a:r>
          </a:p>
          <a:p>
            <a:pPr marL="285750" lvl="0" indent="-285750" algn="just"/>
            <a:endParaRPr lang="es-ES" sz="2800" dirty="0">
              <a:latin typeface="Times New Roman" pitchFamily="18" charset="0"/>
              <a:cs typeface="Times New Roman" pitchFamily="18" charset="0"/>
            </a:endParaRPr>
          </a:p>
          <a:p>
            <a:pPr marL="285750" lvl="0" indent="-285750" algn="just"/>
            <a:r>
              <a:rPr lang="es-ES" sz="2800" dirty="0" smtClean="0">
                <a:latin typeface="Times New Roman" pitchFamily="18" charset="0"/>
                <a:cs typeface="Times New Roman" pitchFamily="18" charset="0"/>
              </a:rPr>
              <a:t> </a:t>
            </a:r>
            <a:r>
              <a:rPr lang="es-ES" sz="2400" dirty="0" smtClean="0">
                <a:latin typeface="Times New Roman" pitchFamily="18" charset="0"/>
                <a:cs typeface="Times New Roman" pitchFamily="18" charset="0"/>
              </a:rPr>
              <a:t>Lista Maestra: ISO 9001:2008 . 4.2.3 </a:t>
            </a:r>
            <a:endParaRPr lang="es-EC" sz="2400" dirty="0">
              <a:latin typeface="Times New Roman" pitchFamily="18" charset="0"/>
              <a:cs typeface="Times New Roman" pitchFamily="18" charset="0"/>
            </a:endParaRPr>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21506" name="Picture 2" descr="http://image.slidesharecdn.com/auditoriasiso17025-140225210610-phpapp01/95/auditorias-iso-17025-6-638.jpg?cb=1393384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90662"/>
            <a:ext cx="5486400" cy="3886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542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80">
                                          <p:stCondLst>
                                            <p:cond delay="0"/>
                                          </p:stCondLst>
                                        </p:cTn>
                                        <p:tgtEl>
                                          <p:spTgt spid="3">
                                            <p:txEl>
                                              <p:pRg st="2" end="2"/>
                                            </p:txEl>
                                          </p:spTgt>
                                        </p:tgtEl>
                                      </p:cBhvr>
                                    </p:animEffect>
                                    <p:anim calcmode="lin" valueType="num">
                                      <p:cBhvr>
                                        <p:cTn id="3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2" end="2"/>
                                            </p:txEl>
                                          </p:spTgt>
                                        </p:tgtEl>
                                      </p:cBhvr>
                                      <p:to x="100000" y="60000"/>
                                    </p:animScale>
                                    <p:animScale>
                                      <p:cBhvr>
                                        <p:cTn id="41" dur="166" decel="50000">
                                          <p:stCondLst>
                                            <p:cond delay="676"/>
                                          </p:stCondLst>
                                        </p:cTn>
                                        <p:tgtEl>
                                          <p:spTgt spid="3">
                                            <p:txEl>
                                              <p:pRg st="2" end="2"/>
                                            </p:txEl>
                                          </p:spTgt>
                                        </p:tgtEl>
                                      </p:cBhvr>
                                      <p:to x="100000" y="100000"/>
                                    </p:animScale>
                                    <p:animScale>
                                      <p:cBhvr>
                                        <p:cTn id="42" dur="26">
                                          <p:stCondLst>
                                            <p:cond delay="1312"/>
                                          </p:stCondLst>
                                        </p:cTn>
                                        <p:tgtEl>
                                          <p:spTgt spid="3">
                                            <p:txEl>
                                              <p:pRg st="2" end="2"/>
                                            </p:txEl>
                                          </p:spTgt>
                                        </p:tgtEl>
                                      </p:cBhvr>
                                      <p:to x="100000" y="80000"/>
                                    </p:animScale>
                                    <p:animScale>
                                      <p:cBhvr>
                                        <p:cTn id="43" dur="166" decel="50000">
                                          <p:stCondLst>
                                            <p:cond delay="1338"/>
                                          </p:stCondLst>
                                        </p:cTn>
                                        <p:tgtEl>
                                          <p:spTgt spid="3">
                                            <p:txEl>
                                              <p:pRg st="2" end="2"/>
                                            </p:txEl>
                                          </p:spTgt>
                                        </p:tgtEl>
                                      </p:cBhvr>
                                      <p:to x="100000" y="100000"/>
                                    </p:animScale>
                                    <p:animScale>
                                      <p:cBhvr>
                                        <p:cTn id="44" dur="26">
                                          <p:stCondLst>
                                            <p:cond delay="1642"/>
                                          </p:stCondLst>
                                        </p:cTn>
                                        <p:tgtEl>
                                          <p:spTgt spid="3">
                                            <p:txEl>
                                              <p:pRg st="2" end="2"/>
                                            </p:txEl>
                                          </p:spTgt>
                                        </p:tgtEl>
                                      </p:cBhvr>
                                      <p:to x="100000" y="90000"/>
                                    </p:animScale>
                                    <p:animScale>
                                      <p:cBhvr>
                                        <p:cTn id="45" dur="166" decel="50000">
                                          <p:stCondLst>
                                            <p:cond delay="1668"/>
                                          </p:stCondLst>
                                        </p:cTn>
                                        <p:tgtEl>
                                          <p:spTgt spid="3">
                                            <p:txEl>
                                              <p:pRg st="2" end="2"/>
                                            </p:txEl>
                                          </p:spTgt>
                                        </p:tgtEl>
                                      </p:cBhvr>
                                      <p:to x="100000" y="100000"/>
                                    </p:animScale>
                                    <p:animScale>
                                      <p:cBhvr>
                                        <p:cTn id="46" dur="26">
                                          <p:stCondLst>
                                            <p:cond delay="1808"/>
                                          </p:stCondLst>
                                        </p:cTn>
                                        <p:tgtEl>
                                          <p:spTgt spid="3">
                                            <p:txEl>
                                              <p:pRg st="2" end="2"/>
                                            </p:txEl>
                                          </p:spTgt>
                                        </p:tgtEl>
                                      </p:cBhvr>
                                      <p:to x="100000" y="95000"/>
                                    </p:animScale>
                                    <p:animScale>
                                      <p:cBhvr>
                                        <p:cTn id="47" dur="166" decel="50000">
                                          <p:stCondLst>
                                            <p:cond delay="1834"/>
                                          </p:stCondLst>
                                        </p:cTn>
                                        <p:tgtEl>
                                          <p:spTgt spid="3">
                                            <p:txEl>
                                              <p:pRg st="2" end="2"/>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1506"/>
                                        </p:tgtEl>
                                        <p:attrNameLst>
                                          <p:attrName>style.visibility</p:attrName>
                                        </p:attrNameLst>
                                      </p:cBhvr>
                                      <p:to>
                                        <p:strVal val="visible"/>
                                      </p:to>
                                    </p:set>
                                    <p:anim calcmode="lin" valueType="num">
                                      <p:cBhvr>
                                        <p:cTn id="52" dur="500" fill="hold"/>
                                        <p:tgtEl>
                                          <p:spTgt spid="21506"/>
                                        </p:tgtEl>
                                        <p:attrNameLst>
                                          <p:attrName>ppt_w</p:attrName>
                                        </p:attrNameLst>
                                      </p:cBhvr>
                                      <p:tavLst>
                                        <p:tav tm="0">
                                          <p:val>
                                            <p:fltVal val="0"/>
                                          </p:val>
                                        </p:tav>
                                        <p:tav tm="100000">
                                          <p:val>
                                            <p:strVal val="#ppt_w"/>
                                          </p:val>
                                        </p:tav>
                                      </p:tavLst>
                                    </p:anim>
                                    <p:anim calcmode="lin" valueType="num">
                                      <p:cBhvr>
                                        <p:cTn id="53" dur="500" fill="hold"/>
                                        <p:tgtEl>
                                          <p:spTgt spid="21506"/>
                                        </p:tgtEl>
                                        <p:attrNameLst>
                                          <p:attrName>ppt_h</p:attrName>
                                        </p:attrNameLst>
                                      </p:cBhvr>
                                      <p:tavLst>
                                        <p:tav tm="0">
                                          <p:val>
                                            <p:fltVal val="0"/>
                                          </p:val>
                                        </p:tav>
                                        <p:tav tm="100000">
                                          <p:val>
                                            <p:strVal val="#ppt_h"/>
                                          </p:val>
                                        </p:tav>
                                      </p:tavLst>
                                    </p:anim>
                                    <p:animEffect transition="in" filter="fade">
                                      <p:cBhvr>
                                        <p:cTn id="54"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960438"/>
          </a:xfrm>
        </p:spPr>
        <p:txBody>
          <a:bodyPr>
            <a:normAutofit fontScale="90000"/>
          </a:bodyPr>
          <a:lstStyle/>
          <a:p>
            <a:pPr algn="l"/>
            <a:r>
              <a:rPr lang="es-EC" sz="4000" b="1" dirty="0" smtClean="0">
                <a:latin typeface="Times New Roman" pitchFamily="18" charset="0"/>
                <a:cs typeface="Times New Roman" pitchFamily="18" charset="0"/>
              </a:rPr>
              <a:t>LISTA MAESTRA - PROCEDIMIENTOS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14400"/>
            <a:ext cx="8382000" cy="491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735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44"/>
                                        </p:tgtEl>
                                        <p:attrNameLst>
                                          <p:attrName>style.visibility</p:attrName>
                                        </p:attrNameLst>
                                      </p:cBhvr>
                                      <p:to>
                                        <p:strVal val="visible"/>
                                      </p:to>
                                    </p:set>
                                    <p:anim calcmode="lin" valueType="num">
                                      <p:cBhvr additive="base">
                                        <p:cTn id="16" dur="500" fill="hold"/>
                                        <p:tgtEl>
                                          <p:spTgt spid="10244"/>
                                        </p:tgtEl>
                                        <p:attrNameLst>
                                          <p:attrName>ppt_x</p:attrName>
                                        </p:attrNameLst>
                                      </p:cBhvr>
                                      <p:tavLst>
                                        <p:tav tm="0">
                                          <p:val>
                                            <p:strVal val="#ppt_x"/>
                                          </p:val>
                                        </p:tav>
                                        <p:tav tm="100000">
                                          <p:val>
                                            <p:strVal val="#ppt_x"/>
                                          </p:val>
                                        </p:tav>
                                      </p:tavLst>
                                    </p:anim>
                                    <p:anim calcmode="lin" valueType="num">
                                      <p:cBhvr additive="base">
                                        <p:cTn id="17"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pPr algn="l"/>
            <a:r>
              <a:rPr lang="es-EC" sz="4000" b="1" dirty="0" smtClean="0">
                <a:latin typeface="Times New Roman" pitchFamily="18" charset="0"/>
                <a:cs typeface="Times New Roman" pitchFamily="18" charset="0"/>
              </a:rPr>
              <a:t>LISTA MAESTRA – INSTRUCTIVOS Y REGISTROS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066801"/>
            <a:ext cx="85931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489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additive="base">
                                        <p:cTn id="16" dur="500" fill="hold"/>
                                        <p:tgtEl>
                                          <p:spTgt spid="11267"/>
                                        </p:tgtEl>
                                        <p:attrNameLst>
                                          <p:attrName>ppt_x</p:attrName>
                                        </p:attrNameLst>
                                      </p:cBhvr>
                                      <p:tavLst>
                                        <p:tav tm="0">
                                          <p:val>
                                            <p:strVal val="#ppt_x"/>
                                          </p:val>
                                        </p:tav>
                                        <p:tav tm="100000">
                                          <p:val>
                                            <p:strVal val="#ppt_x"/>
                                          </p:val>
                                        </p:tav>
                                      </p:tavLst>
                                    </p:anim>
                                    <p:anim calcmode="lin" valueType="num">
                                      <p:cBhvr additive="base">
                                        <p:cTn id="17"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pPr algn="l"/>
            <a:r>
              <a:rPr lang="es-EC" sz="4000" b="1" dirty="0" smtClean="0">
                <a:latin typeface="Times New Roman" pitchFamily="18" charset="0"/>
                <a:cs typeface="Times New Roman" pitchFamily="18" charset="0"/>
              </a:rPr>
              <a:t>LISTA MAESTRA: REGISTROS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524000"/>
            <a:ext cx="85931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489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 calcmode="lin" valueType="num">
                                      <p:cBhvr additive="base">
                                        <p:cTn id="16" dur="500" fill="hold"/>
                                        <p:tgtEl>
                                          <p:spTgt spid="12290"/>
                                        </p:tgtEl>
                                        <p:attrNameLst>
                                          <p:attrName>ppt_x</p:attrName>
                                        </p:attrNameLst>
                                      </p:cBhvr>
                                      <p:tavLst>
                                        <p:tav tm="0">
                                          <p:val>
                                            <p:strVal val="#ppt_x"/>
                                          </p:val>
                                        </p:tav>
                                        <p:tav tm="100000">
                                          <p:val>
                                            <p:strVal val="#ppt_x"/>
                                          </p:val>
                                        </p:tav>
                                      </p:tavLst>
                                    </p:anim>
                                    <p:anim calcmode="lin" valueType="num">
                                      <p:cBhvr additive="base">
                                        <p:cTn id="17"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4</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685799"/>
          </a:xfrm>
        </p:spPr>
        <p:txBody>
          <a:bodyPr>
            <a:normAutofit/>
          </a:bodyPr>
          <a:lstStyle/>
          <a:p>
            <a:pPr marL="285750" indent="-285750" algn="just"/>
            <a:r>
              <a:rPr lang="es-ES" sz="2400" dirty="0">
                <a:latin typeface="Times New Roman" pitchFamily="18" charset="0"/>
                <a:cs typeface="Times New Roman" pitchFamily="18" charset="0"/>
              </a:rPr>
              <a:t>Generación de evidencia objetiva de su implantación:</a:t>
            </a:r>
            <a:endParaRPr lang="es-EC" sz="2400" dirty="0">
              <a:latin typeface="Times New Roman" pitchFamily="18" charset="0"/>
              <a:cs typeface="Times New Roman" pitchFamily="18" charset="0"/>
            </a:endParaRPr>
          </a:p>
          <a:p>
            <a:pPr marL="0" lvl="0" indent="0" algn="just">
              <a:buNone/>
            </a:pPr>
            <a:endParaRPr lang="es-EC" sz="2400" dirty="0">
              <a:latin typeface="Times New Roman" pitchFamily="18" charset="0"/>
              <a:cs typeface="Times New Roman" pitchFamily="18" charset="0"/>
            </a:endParaRPr>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19313"/>
            <a:ext cx="8610600"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6598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314"/>
                                        </p:tgtEl>
                                        <p:attrNameLst>
                                          <p:attrName>style.visibility</p:attrName>
                                        </p:attrNameLst>
                                      </p:cBhvr>
                                      <p:to>
                                        <p:strVal val="visible"/>
                                      </p:to>
                                    </p:set>
                                    <p:anim calcmode="lin" valueType="num">
                                      <p:cBhvr additive="base">
                                        <p:cTn id="34" dur="500" fill="hold"/>
                                        <p:tgtEl>
                                          <p:spTgt spid="13314"/>
                                        </p:tgtEl>
                                        <p:attrNameLst>
                                          <p:attrName>ppt_x</p:attrName>
                                        </p:attrNameLst>
                                      </p:cBhvr>
                                      <p:tavLst>
                                        <p:tav tm="0">
                                          <p:val>
                                            <p:strVal val="#ppt_x"/>
                                          </p:val>
                                        </p:tav>
                                        <p:tav tm="100000">
                                          <p:val>
                                            <p:strVal val="#ppt_x"/>
                                          </p:val>
                                        </p:tav>
                                      </p:tavLst>
                                    </p:anim>
                                    <p:anim calcmode="lin" valueType="num">
                                      <p:cBhvr additive="base">
                                        <p:cTn id="35"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APLICACIÓN HI –POT 120 KV</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676399"/>
            <a:ext cx="4657726"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93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410"/>
                                        </p:tgtEl>
                                        <p:attrNameLst>
                                          <p:attrName>style.visibility</p:attrName>
                                        </p:attrNameLst>
                                      </p:cBhvr>
                                      <p:to>
                                        <p:strVal val="visible"/>
                                      </p:to>
                                    </p:set>
                                    <p:anim calcmode="lin" valueType="num">
                                      <p:cBhvr additive="base">
                                        <p:cTn id="16" dur="500" fill="hold"/>
                                        <p:tgtEl>
                                          <p:spTgt spid="17410"/>
                                        </p:tgtEl>
                                        <p:attrNameLst>
                                          <p:attrName>ppt_x</p:attrName>
                                        </p:attrNameLst>
                                      </p:cBhvr>
                                      <p:tavLst>
                                        <p:tav tm="0">
                                          <p:val>
                                            <p:strVal val="#ppt_x"/>
                                          </p:val>
                                        </p:tav>
                                        <p:tav tm="100000">
                                          <p:val>
                                            <p:strVal val="#ppt_x"/>
                                          </p:val>
                                        </p:tav>
                                      </p:tavLst>
                                    </p:anim>
                                    <p:anim calcmode="lin" valueType="num">
                                      <p:cBhvr additive="base">
                                        <p:cTn id="17"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APLICACIÓN HI – POT 120 KV</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 y="1414462"/>
            <a:ext cx="6324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93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4338"/>
                                        </p:tgtEl>
                                        <p:attrNameLst>
                                          <p:attrName>style.visibility</p:attrName>
                                        </p:attrNameLst>
                                      </p:cBhvr>
                                      <p:to>
                                        <p:strVal val="visible"/>
                                      </p:to>
                                    </p:set>
                                    <p:anim calcmode="lin" valueType="num">
                                      <p:cBhvr additive="base">
                                        <p:cTn id="16" dur="500" fill="hold"/>
                                        <p:tgtEl>
                                          <p:spTgt spid="14338"/>
                                        </p:tgtEl>
                                        <p:attrNameLst>
                                          <p:attrName>ppt_x</p:attrName>
                                        </p:attrNameLst>
                                      </p:cBhvr>
                                      <p:tavLst>
                                        <p:tav tm="0">
                                          <p:val>
                                            <p:strVal val="#ppt_x"/>
                                          </p:val>
                                        </p:tav>
                                        <p:tav tm="100000">
                                          <p:val>
                                            <p:strVal val="#ppt_x"/>
                                          </p:val>
                                        </p:tav>
                                      </p:tavLst>
                                    </p:anim>
                                    <p:anim calcmode="lin" valueType="num">
                                      <p:cBhvr additive="base">
                                        <p:cTn id="17"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APLICACIÓN HI – POT 120 KV</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98613"/>
            <a:ext cx="8229600" cy="45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978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 calcmode="lin" valueType="num">
                                      <p:cBhvr additive="base">
                                        <p:cTn id="16" dur="500" fill="hold"/>
                                        <p:tgtEl>
                                          <p:spTgt spid="19458"/>
                                        </p:tgtEl>
                                        <p:attrNameLst>
                                          <p:attrName>ppt_x</p:attrName>
                                        </p:attrNameLst>
                                      </p:cBhvr>
                                      <p:tavLst>
                                        <p:tav tm="0">
                                          <p:val>
                                            <p:strVal val="#ppt_x"/>
                                          </p:val>
                                        </p:tav>
                                        <p:tav tm="100000">
                                          <p:val>
                                            <p:strVal val="#ppt_x"/>
                                          </p:val>
                                        </p:tav>
                                      </p:tavLst>
                                    </p:anim>
                                    <p:anim calcmode="lin" valueType="num">
                                      <p:cBhvr additive="base">
                                        <p:cTn id="17"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APLICACIÓN HI – POT 120 KV</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63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400"/>
            <a:ext cx="4953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93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6385"/>
                                        </p:tgtEl>
                                        <p:attrNameLst>
                                          <p:attrName>style.visibility</p:attrName>
                                        </p:attrNameLst>
                                      </p:cBhvr>
                                      <p:to>
                                        <p:strVal val="visible"/>
                                      </p:to>
                                    </p:set>
                                    <p:anim calcmode="lin" valueType="num">
                                      <p:cBhvr additive="base">
                                        <p:cTn id="16" dur="500" fill="hold"/>
                                        <p:tgtEl>
                                          <p:spTgt spid="16385"/>
                                        </p:tgtEl>
                                        <p:attrNameLst>
                                          <p:attrName>ppt_x</p:attrName>
                                        </p:attrNameLst>
                                      </p:cBhvr>
                                      <p:tavLst>
                                        <p:tav tm="0">
                                          <p:val>
                                            <p:strVal val="#ppt_x"/>
                                          </p:val>
                                        </p:tav>
                                        <p:tav tm="100000">
                                          <p:val>
                                            <p:strVal val="#ppt_x"/>
                                          </p:val>
                                        </p:tav>
                                      </p:tavLst>
                                    </p:anim>
                                    <p:anim calcmode="lin" valueType="num">
                                      <p:cBhvr additive="base">
                                        <p:cTn id="17"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APLICACIÓN HI – POT 120 KV</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963" y="1752600"/>
            <a:ext cx="5678487" cy="38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93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5361"/>
                                        </p:tgtEl>
                                        <p:attrNameLst>
                                          <p:attrName>style.visibility</p:attrName>
                                        </p:attrNameLst>
                                      </p:cBhvr>
                                      <p:to>
                                        <p:strVal val="visible"/>
                                      </p:to>
                                    </p:set>
                                    <p:anim calcmode="lin" valueType="num">
                                      <p:cBhvr>
                                        <p:cTn id="16" dur="500" fill="hold"/>
                                        <p:tgtEl>
                                          <p:spTgt spid="15361"/>
                                        </p:tgtEl>
                                        <p:attrNameLst>
                                          <p:attrName>ppt_w</p:attrName>
                                        </p:attrNameLst>
                                      </p:cBhvr>
                                      <p:tavLst>
                                        <p:tav tm="0">
                                          <p:val>
                                            <p:fltVal val="0"/>
                                          </p:val>
                                        </p:tav>
                                        <p:tav tm="100000">
                                          <p:val>
                                            <p:strVal val="#ppt_w"/>
                                          </p:val>
                                        </p:tav>
                                      </p:tavLst>
                                    </p:anim>
                                    <p:anim calcmode="lin" valueType="num">
                                      <p:cBhvr>
                                        <p:cTn id="17" dur="500" fill="hold"/>
                                        <p:tgtEl>
                                          <p:spTgt spid="15361"/>
                                        </p:tgtEl>
                                        <p:attrNameLst>
                                          <p:attrName>ppt_h</p:attrName>
                                        </p:attrNameLst>
                                      </p:cBhvr>
                                      <p:tavLst>
                                        <p:tav tm="0">
                                          <p:val>
                                            <p:fltVal val="0"/>
                                          </p:val>
                                        </p:tav>
                                        <p:tav tm="100000">
                                          <p:val>
                                            <p:strVal val="#ppt_h"/>
                                          </p:val>
                                        </p:tav>
                                      </p:tavLst>
                                    </p:anim>
                                    <p:animEffect transition="in" filter="fade">
                                      <p:cBhvr>
                                        <p:cTn id="18"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fontScale="90000"/>
          </a:bodyPr>
          <a:lstStyle/>
          <a:p>
            <a:r>
              <a:rPr lang="es-EC" sz="4000" b="1" dirty="0" smtClean="0">
                <a:latin typeface="Times New Roman" pitchFamily="18" charset="0"/>
                <a:cs typeface="Times New Roman" pitchFamily="18" charset="0"/>
              </a:rPr>
              <a:t>PLANTEAMIENTO DEL PROBLEMA</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algn="just"/>
            <a:r>
              <a:rPr lang="es-ES" sz="2800" b="1" dirty="0">
                <a:latin typeface="Times New Roman" pitchFamily="18" charset="0"/>
                <a:cs typeface="Times New Roman" pitchFamily="18" charset="0"/>
              </a:rPr>
              <a:t>El laboratorio el Alto Voltaje, del departamento de eléctrica y Electrónica de la Universidad de las Fuerzas Armadas ESPE – Extensión Latacunga, no está acreditados,  ni certificados por norma ISO alguna de </a:t>
            </a:r>
            <a:r>
              <a:rPr lang="es-ES" sz="2800" b="1" dirty="0" smtClean="0">
                <a:latin typeface="Times New Roman" pitchFamily="18" charset="0"/>
                <a:cs typeface="Times New Roman" pitchFamily="18" charset="0"/>
              </a:rPr>
              <a:t>calidad. Sus </a:t>
            </a:r>
            <a:r>
              <a:rPr lang="es-ES" sz="2800" b="1" dirty="0">
                <a:latin typeface="Times New Roman" pitchFamily="18" charset="0"/>
                <a:cs typeface="Times New Roman" pitchFamily="18" charset="0"/>
              </a:rPr>
              <a:t>resultados, no </a:t>
            </a:r>
            <a:r>
              <a:rPr lang="es-ES" sz="2800" b="1" dirty="0" smtClean="0">
                <a:latin typeface="Times New Roman" pitchFamily="18" charset="0"/>
                <a:cs typeface="Times New Roman" pitchFamily="18" charset="0"/>
              </a:rPr>
              <a:t>pueden ser </a:t>
            </a:r>
            <a:r>
              <a:rPr lang="es-ES" sz="2800" b="1" dirty="0">
                <a:latin typeface="Times New Roman" pitchFamily="18" charset="0"/>
                <a:cs typeface="Times New Roman" pitchFamily="18" charset="0"/>
              </a:rPr>
              <a:t>AVALADOS, por la COMUNIDAD CIENTIFICA. </a:t>
            </a:r>
            <a:endParaRPr lang="es-EC" sz="2800" b="1" dirty="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37044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5</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49580" y="914400"/>
            <a:ext cx="8229600" cy="685799"/>
          </a:xfrm>
        </p:spPr>
        <p:txBody>
          <a:bodyPr>
            <a:normAutofit lnSpcReduction="10000"/>
          </a:bodyPr>
          <a:lstStyle/>
          <a:p>
            <a:pPr marL="0" lvl="0" indent="0" algn="just">
              <a:lnSpc>
                <a:spcPct val="170000"/>
              </a:lnSpc>
              <a:buNone/>
            </a:pPr>
            <a:r>
              <a:rPr lang="es-ES" sz="2400" dirty="0">
                <a:latin typeface="Times New Roman" pitchFamily="18" charset="0"/>
                <a:cs typeface="Times New Roman" pitchFamily="18" charset="0"/>
              </a:rPr>
              <a:t>Registros de gestión y técnicos.</a:t>
            </a:r>
            <a:endParaRPr lang="es-EC" sz="2400" dirty="0">
              <a:latin typeface="Times New Roman" pitchFamily="18" charset="0"/>
              <a:cs typeface="Times New Roman" pitchFamily="18" charset="0"/>
            </a:endParaRPr>
          </a:p>
          <a:p>
            <a:pPr marL="0" lvl="0" indent="0" algn="just">
              <a:buNone/>
            </a:pPr>
            <a:endParaRPr lang="es-EC" sz="1000" dirty="0">
              <a:latin typeface="Times New Roman" pitchFamily="18" charset="0"/>
              <a:cs typeface="Times New Roman" pitchFamily="18" charset="0"/>
            </a:endParaRPr>
          </a:p>
          <a:p>
            <a:endParaRPr lang="es-EC" sz="2400" dirty="0"/>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prstClr val="white"/>
              </a:solidFill>
            </a:endParaRPr>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1" y="2170113"/>
            <a:ext cx="4024629"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70113"/>
            <a:ext cx="3733800"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659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500" fill="hold"/>
                                        <p:tgtEl>
                                          <p:spTgt spid="18434"/>
                                        </p:tgtEl>
                                        <p:attrNameLst>
                                          <p:attrName>ppt_w</p:attrName>
                                        </p:attrNameLst>
                                      </p:cBhvr>
                                      <p:tavLst>
                                        <p:tav tm="0">
                                          <p:val>
                                            <p:fltVal val="0"/>
                                          </p:val>
                                        </p:tav>
                                        <p:tav tm="100000">
                                          <p:val>
                                            <p:strVal val="#ppt_w"/>
                                          </p:val>
                                        </p:tav>
                                      </p:tavLst>
                                    </p:anim>
                                    <p:anim calcmode="lin" valueType="num">
                                      <p:cBhvr>
                                        <p:cTn id="26" dur="500" fill="hold"/>
                                        <p:tgtEl>
                                          <p:spTgt spid="18434"/>
                                        </p:tgtEl>
                                        <p:attrNameLst>
                                          <p:attrName>ppt_h</p:attrName>
                                        </p:attrNameLst>
                                      </p:cBhvr>
                                      <p:tavLst>
                                        <p:tav tm="0">
                                          <p:val>
                                            <p:fltVal val="0"/>
                                          </p:val>
                                        </p:tav>
                                        <p:tav tm="100000">
                                          <p:val>
                                            <p:strVal val="#ppt_h"/>
                                          </p:val>
                                        </p:tav>
                                      </p:tavLst>
                                    </p:anim>
                                    <p:animEffect transition="in" filter="fade">
                                      <p:cBhvr>
                                        <p:cTn id="27" dur="500"/>
                                        <p:tgtEl>
                                          <p:spTgt spid="1843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8435"/>
                                        </p:tgtEl>
                                        <p:attrNameLst>
                                          <p:attrName>style.visibility</p:attrName>
                                        </p:attrNameLst>
                                      </p:cBhvr>
                                      <p:to>
                                        <p:strVal val="visible"/>
                                      </p:to>
                                    </p:set>
                                    <p:anim calcmode="lin" valueType="num">
                                      <p:cBhvr>
                                        <p:cTn id="32" dur="500" fill="hold"/>
                                        <p:tgtEl>
                                          <p:spTgt spid="18435"/>
                                        </p:tgtEl>
                                        <p:attrNameLst>
                                          <p:attrName>ppt_w</p:attrName>
                                        </p:attrNameLst>
                                      </p:cBhvr>
                                      <p:tavLst>
                                        <p:tav tm="0">
                                          <p:val>
                                            <p:fltVal val="0"/>
                                          </p:val>
                                        </p:tav>
                                        <p:tav tm="100000">
                                          <p:val>
                                            <p:strVal val="#ppt_w"/>
                                          </p:val>
                                        </p:tav>
                                      </p:tavLst>
                                    </p:anim>
                                    <p:anim calcmode="lin" valueType="num">
                                      <p:cBhvr>
                                        <p:cTn id="33" dur="500" fill="hold"/>
                                        <p:tgtEl>
                                          <p:spTgt spid="18435"/>
                                        </p:tgtEl>
                                        <p:attrNameLst>
                                          <p:attrName>ppt_h</p:attrName>
                                        </p:attrNameLst>
                                      </p:cBhvr>
                                      <p:tavLst>
                                        <p:tav tm="0">
                                          <p:val>
                                            <p:fltVal val="0"/>
                                          </p:val>
                                        </p:tav>
                                        <p:tav tm="100000">
                                          <p:val>
                                            <p:strVal val="#ppt_h"/>
                                          </p:val>
                                        </p:tav>
                                      </p:tavLst>
                                    </p:anim>
                                    <p:animEffect transition="in" filter="fade">
                                      <p:cBhvr>
                                        <p:cTn id="34"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 name="Title 1"/>
          <p:cNvSpPr>
            <a:spLocks noGrp="1"/>
          </p:cNvSpPr>
          <p:nvPr>
            <p:ph type="ctrTitle"/>
          </p:nvPr>
        </p:nvSpPr>
        <p:spPr>
          <a:xfrm>
            <a:off x="800375" y="2895600"/>
            <a:ext cx="7772400" cy="1470025"/>
          </a:xfrm>
        </p:spPr>
        <p:txBody>
          <a:bodyPr>
            <a:noAutofit/>
          </a:bodyPr>
          <a:lstStyle/>
          <a:p>
            <a:r>
              <a:rPr lang="es-EC" sz="5400" b="1" dirty="0" smtClean="0">
                <a:latin typeface="Times New Roman" pitchFamily="18" charset="0"/>
                <a:cs typeface="Times New Roman" pitchFamily="18" charset="0"/>
              </a:rPr>
              <a:t>CONCLUSIONES Y RECOMENDACIONES</a:t>
            </a:r>
            <a:endParaRPr lang="es-EC" sz="5400" dirty="0">
              <a:latin typeface="Times New Roman" pitchFamily="18" charset="0"/>
              <a:cs typeface="Times New Roman" pitchFamily="18" charset="0"/>
            </a:endParaRPr>
          </a:p>
        </p:txBody>
      </p:sp>
      <p:pic>
        <p:nvPicPr>
          <p:cNvPr id="4"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91207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CONCLUSIONES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0" name="9 Rectángulo"/>
          <p:cNvSpPr/>
          <p:nvPr/>
        </p:nvSpPr>
        <p:spPr>
          <a:xfrm>
            <a:off x="266700" y="874811"/>
            <a:ext cx="8915400" cy="5078313"/>
          </a:xfrm>
          <a:prstGeom prst="rect">
            <a:avLst/>
          </a:prstGeom>
        </p:spPr>
        <p:txBody>
          <a:bodyPr wrap="square">
            <a:spAutoFit/>
          </a:bodyPr>
          <a:lstStyle/>
          <a:p>
            <a:pPr marL="342900" indent="-342900" algn="just">
              <a:buFont typeface="+mj-lt"/>
              <a:buAutoNum type="arabicPeriod"/>
            </a:pPr>
            <a:r>
              <a:rPr lang="es-MX" dirty="0">
                <a:latin typeface="Times New Roman" pitchFamily="18" charset="0"/>
                <a:cs typeface="Times New Roman" pitchFamily="18" charset="0"/>
              </a:rPr>
              <a:t>Para acreditar la prueba de resistencia de aislamiento con el HI – POT D.C, es necesario acreditar el laboratorio de Alto Voltaje en su conjunto, bajo la norma ISO 17025.</a:t>
            </a:r>
            <a:endParaRPr lang="es-EC" dirty="0">
              <a:latin typeface="Times New Roman" pitchFamily="18" charset="0"/>
              <a:cs typeface="Times New Roman" pitchFamily="18" charset="0"/>
            </a:endParaRPr>
          </a:p>
          <a:p>
            <a:pPr marL="342900" indent="-342900" algn="just">
              <a:buFont typeface="+mj-lt"/>
              <a:buAutoNum type="arabicPeriod"/>
            </a:pPr>
            <a:r>
              <a:rPr lang="es-ES" dirty="0">
                <a:latin typeface="Times New Roman" pitchFamily="18" charset="0"/>
                <a:cs typeface="Times New Roman" pitchFamily="18" charset="0"/>
              </a:rPr>
              <a:t>Las políticas de Gestión de calidad están dadas en la Ley Orgánica de Educación Superior (LOES), 2010, en el Título V, capítulo I, articulo 93 q manda y ordena el </a:t>
            </a:r>
            <a:r>
              <a:rPr lang="es-EC" b="1" dirty="0">
                <a:latin typeface="Times New Roman" pitchFamily="18" charset="0"/>
                <a:cs typeface="Times New Roman" pitchFamily="18" charset="0"/>
              </a:rPr>
              <a:t>“Principio de calidad” que dice “</a:t>
            </a:r>
            <a:r>
              <a:rPr lang="es-EC" dirty="0">
                <a:latin typeface="Times New Roman" pitchFamily="18" charset="0"/>
                <a:cs typeface="Times New Roman" pitchFamily="18" charset="0"/>
              </a:rPr>
              <a:t>El principio de calidad consiste en la búsqueda constante y sistemática de la excelencia, la pertinencia, producción óptima, transmisión del conocimiento y desarrollo del pensamiento mediante la autocrítica, la crítica externa y el mejoramiento permanente.”</a:t>
            </a:r>
          </a:p>
          <a:p>
            <a:pPr marL="342900" indent="-342900" algn="just">
              <a:buFont typeface="+mj-lt"/>
              <a:buAutoNum type="arabicPeriod"/>
            </a:pPr>
            <a:r>
              <a:rPr lang="es-MX" dirty="0">
                <a:latin typeface="Times New Roman" pitchFamily="18" charset="0"/>
                <a:cs typeface="Times New Roman" pitchFamily="18" charset="0"/>
              </a:rPr>
              <a:t>La metodología creada en el ensayo para la medición de la resistencia de aislamiento, es aplicable para la acreditación del resto de equipos con los que cuenta en la actualidad el laboratorio de Alto Voltaje. </a:t>
            </a:r>
            <a:endParaRPr lang="es-EC" dirty="0">
              <a:latin typeface="Times New Roman" pitchFamily="18" charset="0"/>
              <a:cs typeface="Times New Roman" pitchFamily="18" charset="0"/>
            </a:endParaRPr>
          </a:p>
          <a:p>
            <a:pPr marL="342900" indent="-342900" algn="just">
              <a:buFont typeface="+mj-lt"/>
              <a:buAutoNum type="arabicPeriod"/>
            </a:pPr>
            <a:r>
              <a:rPr lang="es-MX" dirty="0">
                <a:latin typeface="Times New Roman" pitchFamily="18" charset="0"/>
                <a:cs typeface="Times New Roman" pitchFamily="18" charset="0"/>
              </a:rPr>
              <a:t>La carpeta generada, en cumplimiento de la aplicación del manual de calidad, para la medición de la resistencia de aislamiento con el HI – POT es de fácil aplicación y de secuencia lógica, y sirve como referencia obligatorio para los registros de gestión y técnicos.</a:t>
            </a:r>
            <a:endParaRPr lang="es-EC" dirty="0">
              <a:latin typeface="Times New Roman" pitchFamily="18" charset="0"/>
              <a:cs typeface="Times New Roman" pitchFamily="18" charset="0"/>
            </a:endParaRPr>
          </a:p>
          <a:p>
            <a:pPr marL="342900" indent="-342900" algn="just">
              <a:buFont typeface="+mj-lt"/>
              <a:buAutoNum type="arabicPeriod"/>
            </a:pPr>
            <a:r>
              <a:rPr lang="es-MX" dirty="0">
                <a:latin typeface="Times New Roman" pitchFamily="18" charset="0"/>
                <a:cs typeface="Times New Roman" pitchFamily="18" charset="0"/>
              </a:rPr>
              <a:t>Aplicando la norma ISO 170245 a los equipos del laboratorio de alto voltaje, se cumple los del CEAACES, y los requerimientos de relación Internacional para la Investigación, que manda la LOES.  </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42603811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RECOMENDACIONES</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
        <p:nvSpPr>
          <p:cNvPr id="10" name="9 Rectángulo"/>
          <p:cNvSpPr/>
          <p:nvPr/>
        </p:nvSpPr>
        <p:spPr>
          <a:xfrm>
            <a:off x="304800" y="2274838"/>
            <a:ext cx="8686800" cy="2677656"/>
          </a:xfrm>
          <a:prstGeom prst="rect">
            <a:avLst/>
          </a:prstGeom>
        </p:spPr>
        <p:txBody>
          <a:bodyPr wrap="square">
            <a:spAutoFit/>
          </a:bodyPr>
          <a:lstStyle/>
          <a:p>
            <a:pPr marL="457200" indent="-457200" algn="just">
              <a:buFont typeface="+mj-lt"/>
              <a:buAutoNum type="arabicPeriod"/>
            </a:pPr>
            <a:r>
              <a:rPr lang="es-MX" sz="2400" dirty="0">
                <a:latin typeface="Times New Roman" pitchFamily="18" charset="0"/>
                <a:cs typeface="Times New Roman" pitchFamily="18" charset="0"/>
              </a:rPr>
              <a:t>Realizar la implementación de la norma ISO 17025, en el laboratorio de alto voltaje, para el cumplimiento de la malla curricular, y los requerimientos del CEAACES, </a:t>
            </a:r>
            <a:endParaRPr lang="es-MX" sz="2400" dirty="0" smtClean="0">
              <a:latin typeface="Times New Roman" pitchFamily="18" charset="0"/>
              <a:cs typeface="Times New Roman" pitchFamily="18" charset="0"/>
            </a:endParaRPr>
          </a:p>
          <a:p>
            <a:pPr marL="457200" indent="-457200" algn="just">
              <a:buFont typeface="+mj-lt"/>
              <a:buAutoNum type="arabicPeriod"/>
            </a:pPr>
            <a:endParaRPr lang="es-EC" sz="2400" dirty="0">
              <a:latin typeface="Times New Roman" pitchFamily="18" charset="0"/>
              <a:cs typeface="Times New Roman" pitchFamily="18" charset="0"/>
            </a:endParaRPr>
          </a:p>
          <a:p>
            <a:pPr marL="457200" indent="-457200" algn="just">
              <a:buFont typeface="+mj-lt"/>
              <a:buAutoNum type="arabicPeriod"/>
            </a:pPr>
            <a:r>
              <a:rPr lang="es-MX" sz="2400" dirty="0">
                <a:latin typeface="Times New Roman" pitchFamily="18" charset="0"/>
                <a:cs typeface="Times New Roman" pitchFamily="18" charset="0"/>
              </a:rPr>
              <a:t>Implementar la norma ISO 17025 a todos los laboratorios de la extensión, para cumplir lo que pide en CEAACES y la academia internacional. </a:t>
            </a:r>
            <a:endParaRPr lang="es-EC" sz="2400" dirty="0">
              <a:latin typeface="Times New Roman" pitchFamily="18" charset="0"/>
              <a:cs typeface="Times New Roman" pitchFamily="18" charset="0"/>
            </a:endParaRPr>
          </a:p>
        </p:txBody>
      </p:sp>
    </p:spTree>
    <p:extLst>
      <p:ext uri="{BB962C8B-B14F-4D97-AF65-F5344CB8AC3E}">
        <p14:creationId xmlns:p14="http://schemas.microsoft.com/office/powerpoint/2010/main" val="3878425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514600"/>
            <a:ext cx="6705600" cy="1600200"/>
          </a:xfrm>
        </p:spPr>
        <p:txBody>
          <a:bodyPr>
            <a:normAutofit fontScale="62500" lnSpcReduction="20000"/>
          </a:bodyPr>
          <a:lstStyle/>
          <a:p>
            <a:pPr marL="0" indent="0" algn="ctr">
              <a:buNone/>
            </a:pPr>
            <a:r>
              <a:rPr lang="es-EC" sz="6000" b="1" dirty="0" smtClean="0">
                <a:latin typeface="Times New Roman" pitchFamily="18" charset="0"/>
                <a:cs typeface="Times New Roman" pitchFamily="18" charset="0"/>
              </a:rPr>
              <a:t>GRACIAS </a:t>
            </a:r>
          </a:p>
          <a:p>
            <a:pPr marL="0" indent="0" algn="ctr">
              <a:buNone/>
            </a:pPr>
            <a:r>
              <a:rPr lang="es-EC" sz="6000" b="1" dirty="0" smtClean="0">
                <a:latin typeface="Times New Roman" pitchFamily="18" charset="0"/>
                <a:cs typeface="Times New Roman" pitchFamily="18" charset="0"/>
              </a:rPr>
              <a:t>BUEN DÍA HOY Y SIEMPRE</a:t>
            </a:r>
            <a:endParaRPr lang="es-EC"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96548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GENERAL</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lstStyle/>
          <a:p>
            <a:pPr algn="just"/>
            <a:r>
              <a:rPr lang="es-MX" sz="2800" dirty="0">
                <a:latin typeface="Times New Roman"/>
                <a:ea typeface="Times New Roman"/>
                <a:cs typeface="Calibri"/>
              </a:rPr>
              <a:t> </a:t>
            </a:r>
            <a:r>
              <a:rPr lang="es-MX" sz="2800" b="1" dirty="0">
                <a:latin typeface="Times New Roman"/>
                <a:ea typeface="Times New Roman"/>
                <a:cs typeface="Calibri"/>
              </a:rPr>
              <a:t>­­­­­­­­­­­­­­­Implementar la norma ISO 17025, en el HIPOT de 120 Kv D.C. del laboratorio de alto voltaje, del departamento de Eléctrica y Electrónica, de la ESPE – Extensión Latacunga, para terminales en cables a 13.8 </a:t>
            </a:r>
            <a:r>
              <a:rPr lang="es-MX" sz="2800" b="1" dirty="0" smtClean="0">
                <a:latin typeface="Times New Roman"/>
                <a:ea typeface="Times New Roman"/>
                <a:cs typeface="Calibri"/>
              </a:rPr>
              <a:t>KV</a:t>
            </a:r>
            <a:r>
              <a:rPr lang="es-MX" sz="2800" dirty="0" smtClean="0">
                <a:latin typeface="Times New Roman"/>
                <a:ea typeface="Times New Roman"/>
                <a:cs typeface="Calibri"/>
              </a:rPr>
              <a:t>.</a:t>
            </a:r>
            <a:endParaRPr lang="es-EC" sz="2800" b="1" dirty="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026" name="Picture 2" descr="C:\Documents and Settings\Administrador\Mis documentos\Fotos y Videos Ing. Mena\Mis imágenes\Jueves 24 julio  2014\Foto0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433762"/>
            <a:ext cx="3352800" cy="2335213"/>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7617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OBJETIVOS ESPECIFICOS</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144963"/>
          </a:xfrm>
        </p:spPr>
        <p:txBody>
          <a:bodyPr>
            <a:normAutofit fontScale="32500" lnSpcReduction="20000"/>
          </a:bodyPr>
          <a:lstStyle/>
          <a:p>
            <a:pPr marL="914400" lvl="0" indent="-914400" algn="just">
              <a:lnSpc>
                <a:spcPct val="170000"/>
              </a:lnSpc>
              <a:buFont typeface="+mj-lt"/>
              <a:buAutoNum type="arabicPeriod"/>
            </a:pPr>
            <a:r>
              <a:rPr lang="es-MX" sz="6200" dirty="0" smtClean="0">
                <a:latin typeface="Times New Roman" pitchFamily="18" charset="0"/>
                <a:cs typeface="Times New Roman" pitchFamily="18" charset="0"/>
              </a:rPr>
              <a:t>Generar </a:t>
            </a:r>
            <a:r>
              <a:rPr lang="es-MX" sz="6200" dirty="0">
                <a:latin typeface="Times New Roman" pitchFamily="18" charset="0"/>
                <a:cs typeface="Times New Roman" pitchFamily="18" charset="0"/>
              </a:rPr>
              <a:t>un</a:t>
            </a:r>
            <a:r>
              <a:rPr lang="es-ES" sz="6200" dirty="0">
                <a:latin typeface="Times New Roman" pitchFamily="18" charset="0"/>
                <a:cs typeface="Times New Roman" pitchFamily="18" charset="0"/>
              </a:rPr>
              <a:t> Manual de Calidad para la prueba de terminales en Cables a 13.8    Kv con el HIPOT de 120 Kv D.C, bajo la norma </a:t>
            </a:r>
            <a:r>
              <a:rPr lang="es-ES" sz="6200" dirty="0" smtClean="0">
                <a:latin typeface="Times New Roman" pitchFamily="18" charset="0"/>
                <a:cs typeface="Times New Roman" pitchFamily="18" charset="0"/>
              </a:rPr>
              <a:t>17025</a:t>
            </a:r>
            <a:endParaRPr lang="es-EC" sz="6200" dirty="0">
              <a:latin typeface="Times New Roman" pitchFamily="18" charset="0"/>
              <a:cs typeface="Times New Roman" pitchFamily="18" charset="0"/>
            </a:endParaRPr>
          </a:p>
          <a:p>
            <a:pPr marL="914400" lvl="0" indent="-914400" algn="just">
              <a:lnSpc>
                <a:spcPct val="170000"/>
              </a:lnSpc>
              <a:buFont typeface="+mj-lt"/>
              <a:buAutoNum type="arabicPeriod"/>
            </a:pPr>
            <a:r>
              <a:rPr lang="es-ES" sz="6200" dirty="0" smtClean="0">
                <a:latin typeface="Times New Roman" pitchFamily="18" charset="0"/>
                <a:cs typeface="Times New Roman" pitchFamily="18" charset="0"/>
              </a:rPr>
              <a:t>Generar </a:t>
            </a:r>
            <a:r>
              <a:rPr lang="es-ES" sz="6200" dirty="0">
                <a:latin typeface="Times New Roman" pitchFamily="18" charset="0"/>
                <a:cs typeface="Times New Roman" pitchFamily="18" charset="0"/>
              </a:rPr>
              <a:t>políticas de gestión y técnicas, incluidas una política de calidad.</a:t>
            </a:r>
            <a:endParaRPr lang="es-EC" sz="6200" dirty="0">
              <a:latin typeface="Times New Roman" pitchFamily="18" charset="0"/>
              <a:cs typeface="Times New Roman" pitchFamily="18" charset="0"/>
            </a:endParaRPr>
          </a:p>
          <a:p>
            <a:pPr marL="914400" lvl="0" indent="-914400" algn="just">
              <a:lnSpc>
                <a:spcPct val="170000"/>
              </a:lnSpc>
              <a:buFont typeface="+mj-lt"/>
              <a:buAutoNum type="arabicPeriod"/>
            </a:pPr>
            <a:r>
              <a:rPr lang="es-ES" sz="6200" dirty="0" smtClean="0">
                <a:latin typeface="Times New Roman" pitchFamily="18" charset="0"/>
                <a:cs typeface="Times New Roman" pitchFamily="18" charset="0"/>
              </a:rPr>
              <a:t>Generar </a:t>
            </a:r>
            <a:r>
              <a:rPr lang="es-ES" sz="6200" dirty="0">
                <a:latin typeface="Times New Roman" pitchFamily="18" charset="0"/>
                <a:cs typeface="Times New Roman" pitchFamily="18" charset="0"/>
              </a:rPr>
              <a:t>procedimientos de gestión y técnicos. </a:t>
            </a:r>
            <a:endParaRPr lang="es-EC" sz="6200" dirty="0">
              <a:latin typeface="Times New Roman" pitchFamily="18" charset="0"/>
              <a:cs typeface="Times New Roman" pitchFamily="18" charset="0"/>
            </a:endParaRPr>
          </a:p>
          <a:p>
            <a:pPr marL="914400" lvl="0" indent="-914400" algn="just">
              <a:lnSpc>
                <a:spcPct val="170000"/>
              </a:lnSpc>
              <a:buFont typeface="+mj-lt"/>
              <a:buAutoNum type="arabicPeriod"/>
            </a:pPr>
            <a:r>
              <a:rPr lang="es-ES" sz="6200" dirty="0" smtClean="0">
                <a:latin typeface="Times New Roman" pitchFamily="18" charset="0"/>
                <a:cs typeface="Times New Roman" pitchFamily="18" charset="0"/>
              </a:rPr>
              <a:t>Generación </a:t>
            </a:r>
            <a:r>
              <a:rPr lang="es-ES" sz="6200" dirty="0">
                <a:latin typeface="Times New Roman" pitchFamily="18" charset="0"/>
                <a:cs typeface="Times New Roman" pitchFamily="18" charset="0"/>
              </a:rPr>
              <a:t>de evidencia objetiva de su implantación:</a:t>
            </a:r>
            <a:endParaRPr lang="es-EC" sz="6200" dirty="0">
              <a:latin typeface="Times New Roman" pitchFamily="18" charset="0"/>
              <a:cs typeface="Times New Roman" pitchFamily="18" charset="0"/>
            </a:endParaRPr>
          </a:p>
          <a:p>
            <a:pPr marL="914400" lvl="0" indent="-914400" algn="just">
              <a:lnSpc>
                <a:spcPct val="170000"/>
              </a:lnSpc>
              <a:buFont typeface="+mj-lt"/>
              <a:buAutoNum type="arabicPeriod"/>
            </a:pPr>
            <a:r>
              <a:rPr lang="es-ES" sz="6200" dirty="0" smtClean="0">
                <a:latin typeface="Times New Roman" pitchFamily="18" charset="0"/>
                <a:cs typeface="Times New Roman" pitchFamily="18" charset="0"/>
              </a:rPr>
              <a:t>Registros </a:t>
            </a:r>
            <a:r>
              <a:rPr lang="es-ES" sz="6200" dirty="0">
                <a:latin typeface="Times New Roman" pitchFamily="18" charset="0"/>
                <a:cs typeface="Times New Roman" pitchFamily="18" charset="0"/>
              </a:rPr>
              <a:t>de gestión y técnicos.</a:t>
            </a:r>
            <a:endParaRPr lang="es-EC" sz="6200" dirty="0">
              <a:latin typeface="Times New Roman" pitchFamily="18" charset="0"/>
              <a:cs typeface="Times New Roman" pitchFamily="18" charset="0"/>
            </a:endParaRPr>
          </a:p>
          <a:p>
            <a:pPr marL="0" lvl="0" indent="0" algn="just">
              <a:buNone/>
            </a:pPr>
            <a:endParaRPr lang="es-EC" sz="2800" dirty="0" smtClean="0">
              <a:latin typeface="Times New Roman" pitchFamily="18" charset="0"/>
              <a:cs typeface="Times New Roman" pitchFamily="18" charset="0"/>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4758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a:off x="8453497" y="112"/>
            <a:ext cx="685800" cy="3433649"/>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 name="Title 1"/>
          <p:cNvSpPr>
            <a:spLocks noGrp="1"/>
          </p:cNvSpPr>
          <p:nvPr>
            <p:ph type="ctrTitle"/>
          </p:nvPr>
        </p:nvSpPr>
        <p:spPr>
          <a:xfrm>
            <a:off x="539115" y="1447800"/>
            <a:ext cx="7772400" cy="838200"/>
          </a:xfrm>
        </p:spPr>
        <p:txBody>
          <a:bodyPr>
            <a:noAutofit/>
          </a:bodyPr>
          <a:lstStyle/>
          <a:p>
            <a:r>
              <a:rPr lang="es-EC" sz="2800" b="1" dirty="0" smtClean="0">
                <a:latin typeface="Times New Roman" pitchFamily="18" charset="0"/>
                <a:cs typeface="Times New Roman" pitchFamily="18" charset="0"/>
              </a:rPr>
              <a:t>DESARROLLO</a:t>
            </a:r>
            <a:endParaRPr lang="es-EC" sz="2800" dirty="0">
              <a:latin typeface="Times New Roman" pitchFamily="18" charset="0"/>
              <a:cs typeface="Times New Roman" pitchFamily="18" charset="0"/>
            </a:endParaRPr>
          </a:p>
        </p:txBody>
      </p:sp>
      <p:pic>
        <p:nvPicPr>
          <p:cNvPr id="4"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1905000" y="-9525"/>
            <a:ext cx="5040630" cy="11525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angle 12"/>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Right Triangle 14"/>
          <p:cNvSpPr/>
          <p:nvPr/>
        </p:nvSpPr>
        <p:spPr>
          <a:xfrm rot="16200000">
            <a:off x="7143917" y="4862620"/>
            <a:ext cx="3424238" cy="566522"/>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6" name="Rectangle 15"/>
          <p:cNvSpPr/>
          <p:nvPr/>
        </p:nvSpPr>
        <p:spPr>
          <a:xfrm rot="16200000">
            <a:off x="3621882" y="-2250282"/>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7" name="Rectangle 16"/>
          <p:cNvSpPr/>
          <p:nvPr/>
        </p:nvSpPr>
        <p:spPr>
          <a:xfrm rot="16200000">
            <a:off x="3621882" y="-2169320"/>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 name="Rectangle 4"/>
          <p:cNvSpPr/>
          <p:nvPr/>
        </p:nvSpPr>
        <p:spPr>
          <a:xfrm>
            <a:off x="1072515" y="3760886"/>
            <a:ext cx="6705600" cy="954107"/>
          </a:xfrm>
          <a:prstGeom prst="rect">
            <a:avLst/>
          </a:prstGeom>
        </p:spPr>
        <p:txBody>
          <a:bodyPr wrap="square">
            <a:spAutoFit/>
          </a:bodyPr>
          <a:lstStyle/>
          <a:p>
            <a:pPr marL="285750" indent="-285750" algn="just">
              <a:buFont typeface="Arial" pitchFamily="34" charset="0"/>
              <a:buChar char="•"/>
            </a:pPr>
            <a:endParaRPr lang="es-EC" sz="2800" b="1" dirty="0">
              <a:latin typeface="Times New Roman" pitchFamily="18" charset="0"/>
              <a:cs typeface="Times New Roman" pitchFamily="18" charset="0"/>
            </a:endParaRPr>
          </a:p>
          <a:p>
            <a:pPr marL="285750" lvl="0" indent="-285750" algn="just">
              <a:buFont typeface="Arial" pitchFamily="34" charset="0"/>
              <a:buChar char="•"/>
            </a:pPr>
            <a:endParaRPr lang="es-EC" sz="2800" b="1" dirty="0">
              <a:latin typeface="Times New Roman" pitchFamily="18" charset="0"/>
              <a:cs typeface="Times New Roman" pitchFamily="18" charset="0"/>
            </a:endParaRPr>
          </a:p>
        </p:txBody>
      </p:sp>
      <p:sp>
        <p:nvSpPr>
          <p:cNvPr id="3" name="2 Rectángulo"/>
          <p:cNvSpPr/>
          <p:nvPr/>
        </p:nvSpPr>
        <p:spPr>
          <a:xfrm>
            <a:off x="961073" y="2422057"/>
            <a:ext cx="6928484" cy="1815882"/>
          </a:xfrm>
          <a:prstGeom prst="rect">
            <a:avLst/>
          </a:prstGeom>
        </p:spPr>
        <p:txBody>
          <a:bodyPr wrap="square">
            <a:spAutoFit/>
          </a:bodyPr>
          <a:lstStyle/>
          <a:p>
            <a:pPr marL="285750" indent="-285750" algn="just">
              <a:buFont typeface="Arial" pitchFamily="34" charset="0"/>
              <a:buChar char="•"/>
            </a:pPr>
            <a:r>
              <a:rPr lang="es-EC" sz="2800" b="1" dirty="0">
                <a:latin typeface="Times New Roman" pitchFamily="18" charset="0"/>
                <a:cs typeface="Times New Roman" pitchFamily="18" charset="0"/>
              </a:rPr>
              <a:t>POR OBJETIVOS ESPECIFICOS.</a:t>
            </a:r>
          </a:p>
          <a:p>
            <a:pPr marL="285750" indent="-285750" algn="just">
              <a:buFont typeface="Arial" pitchFamily="34" charset="0"/>
              <a:buChar char="•"/>
            </a:pPr>
            <a:r>
              <a:rPr lang="es-EC" sz="2800" b="1" dirty="0" smtClean="0">
                <a:latin typeface="Times New Roman" pitchFamily="18" charset="0"/>
                <a:cs typeface="Times New Roman" pitchFamily="18" charset="0"/>
              </a:rPr>
              <a:t>QUE </a:t>
            </a:r>
            <a:r>
              <a:rPr lang="es-EC" sz="2800" b="1" dirty="0">
                <a:latin typeface="Times New Roman" pitchFamily="18" charset="0"/>
                <a:cs typeface="Times New Roman" pitchFamily="18" charset="0"/>
              </a:rPr>
              <a:t>SUSTENTAN EL OBJETIVO GENERAL.</a:t>
            </a:r>
          </a:p>
          <a:p>
            <a:pPr marL="285750" indent="-285750" algn="just">
              <a:buFont typeface="Arial" pitchFamily="34" charset="0"/>
              <a:buChar char="•"/>
            </a:pPr>
            <a:r>
              <a:rPr lang="es-EC" sz="2800" b="1" dirty="0">
                <a:latin typeface="Times New Roman" pitchFamily="18" charset="0"/>
                <a:cs typeface="Times New Roman" pitchFamily="18" charset="0"/>
              </a:rPr>
              <a:t>QUE </a:t>
            </a:r>
            <a:r>
              <a:rPr lang="es-EC" sz="2800" b="1" dirty="0" smtClean="0">
                <a:latin typeface="Times New Roman" pitchFamily="18" charset="0"/>
                <a:cs typeface="Times New Roman" pitchFamily="18" charset="0"/>
              </a:rPr>
              <a:t>SOLUCIONA </a:t>
            </a:r>
            <a:r>
              <a:rPr lang="es-EC" sz="2800" b="1" dirty="0">
                <a:latin typeface="Times New Roman" pitchFamily="18" charset="0"/>
                <a:cs typeface="Times New Roman" pitchFamily="18" charset="0"/>
              </a:rPr>
              <a:t>EL PROBLEMA.</a:t>
            </a:r>
          </a:p>
        </p:txBody>
      </p:sp>
      <p:pic>
        <p:nvPicPr>
          <p:cNvPr id="22530" name="Picture 2" descr="http://portalacademico.cch.unam.mx/materiales/al/cont/tall/tlriid/tlriid4/proyectoInvestigacion/img/tl4u2p06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885" y="4419600"/>
            <a:ext cx="5715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11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2530"/>
                                        </p:tgtEl>
                                        <p:attrNameLst>
                                          <p:attrName>style.visibility</p:attrName>
                                        </p:attrNameLst>
                                      </p:cBhvr>
                                      <p:to>
                                        <p:strVal val="visible"/>
                                      </p:to>
                                    </p:set>
                                    <p:anim calcmode="lin" valueType="num">
                                      <p:cBhvr>
                                        <p:cTn id="20" dur="500" fill="hold"/>
                                        <p:tgtEl>
                                          <p:spTgt spid="22530"/>
                                        </p:tgtEl>
                                        <p:attrNameLst>
                                          <p:attrName>ppt_w</p:attrName>
                                        </p:attrNameLst>
                                      </p:cBhvr>
                                      <p:tavLst>
                                        <p:tav tm="0">
                                          <p:val>
                                            <p:fltVal val="0"/>
                                          </p:val>
                                        </p:tav>
                                        <p:tav tm="100000">
                                          <p:val>
                                            <p:strVal val="#ppt_w"/>
                                          </p:val>
                                        </p:tav>
                                      </p:tavLst>
                                    </p:anim>
                                    <p:anim calcmode="lin" valueType="num">
                                      <p:cBhvr>
                                        <p:cTn id="21" dur="500" fill="hold"/>
                                        <p:tgtEl>
                                          <p:spTgt spid="22530"/>
                                        </p:tgtEl>
                                        <p:attrNameLst>
                                          <p:attrName>ppt_h</p:attrName>
                                        </p:attrNameLst>
                                      </p:cBhvr>
                                      <p:tavLst>
                                        <p:tav tm="0">
                                          <p:val>
                                            <p:fltVal val="0"/>
                                          </p:val>
                                        </p:tav>
                                        <p:tav tm="100000">
                                          <p:val>
                                            <p:strVal val="#ppt_h"/>
                                          </p:val>
                                        </p:tav>
                                      </p:tavLst>
                                    </p:anim>
                                    <p:animEffect transition="in" filter="fade">
                                      <p:cBhvr>
                                        <p:cTn id="2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ALCANCE</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066801"/>
            <a:ext cx="8229600" cy="2057399"/>
          </a:xfrm>
        </p:spPr>
        <p:txBody>
          <a:bodyPr>
            <a:normAutofit fontScale="85000" lnSpcReduction="20000"/>
          </a:bodyPr>
          <a:lstStyle/>
          <a:p>
            <a:pPr algn="just">
              <a:lnSpc>
                <a:spcPct val="200000"/>
              </a:lnSpc>
              <a:spcBef>
                <a:spcPts val="1200"/>
              </a:spcBef>
              <a:spcAft>
                <a:spcPts val="1200"/>
              </a:spcAft>
            </a:pPr>
            <a:r>
              <a:rPr lang="es-ES" sz="2400" dirty="0">
                <a:latin typeface="Times New Roman"/>
                <a:ea typeface="Calibri"/>
                <a:cs typeface="Times New Roman"/>
              </a:rPr>
              <a:t>El presente proyecto,  levantara la documentación necesaria, para la implantación del equipo de </a:t>
            </a:r>
            <a:r>
              <a:rPr lang="es-ES" sz="2400" dirty="0" smtClean="0">
                <a:latin typeface="Times New Roman"/>
                <a:ea typeface="Calibri"/>
                <a:cs typeface="Times New Roman"/>
              </a:rPr>
              <a:t>HI – POT  </a:t>
            </a:r>
            <a:r>
              <a:rPr lang="es-ES" sz="2400" dirty="0">
                <a:latin typeface="Times New Roman"/>
                <a:ea typeface="Calibri"/>
                <a:cs typeface="Times New Roman"/>
              </a:rPr>
              <a:t>de 120 Kv, en el laboratorio de Alto Voltaje, bajo la Nor</a:t>
            </a:r>
            <a:r>
              <a:rPr lang="es-ES" sz="2800" dirty="0">
                <a:latin typeface="Times New Roman"/>
                <a:ea typeface="Calibri"/>
                <a:cs typeface="Times New Roman"/>
              </a:rPr>
              <a:t>ma ISO 17025. </a:t>
            </a:r>
            <a:endParaRPr lang="es-EC" sz="2400" dirty="0">
              <a:ea typeface="Calibri"/>
              <a:cs typeface="Times New Roman"/>
            </a:endParaRPr>
          </a:p>
          <a:p>
            <a:endParaRPr lang="es-EC" dirty="0"/>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3"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20482" name="Picture 2" descr="P11103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9718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P111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29718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353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0482"/>
                                        </p:tgtEl>
                                        <p:attrNameLst>
                                          <p:attrName>style.visibility</p:attrName>
                                        </p:attrNameLst>
                                      </p:cBhvr>
                                      <p:to>
                                        <p:strVal val="visible"/>
                                      </p:to>
                                    </p:set>
                                    <p:anim calcmode="lin" valueType="num">
                                      <p:cBhvr>
                                        <p:cTn id="16" dur="500" fill="hold"/>
                                        <p:tgtEl>
                                          <p:spTgt spid="20482"/>
                                        </p:tgtEl>
                                        <p:attrNameLst>
                                          <p:attrName>ppt_w</p:attrName>
                                        </p:attrNameLst>
                                      </p:cBhvr>
                                      <p:tavLst>
                                        <p:tav tm="0">
                                          <p:val>
                                            <p:fltVal val="0"/>
                                          </p:val>
                                        </p:tav>
                                        <p:tav tm="100000">
                                          <p:val>
                                            <p:strVal val="#ppt_w"/>
                                          </p:val>
                                        </p:tav>
                                      </p:tavLst>
                                    </p:anim>
                                    <p:anim calcmode="lin" valueType="num">
                                      <p:cBhvr>
                                        <p:cTn id="17" dur="500" fill="hold"/>
                                        <p:tgtEl>
                                          <p:spTgt spid="20482"/>
                                        </p:tgtEl>
                                        <p:attrNameLst>
                                          <p:attrName>ppt_h</p:attrName>
                                        </p:attrNameLst>
                                      </p:cBhvr>
                                      <p:tavLst>
                                        <p:tav tm="0">
                                          <p:val>
                                            <p:fltVal val="0"/>
                                          </p:val>
                                        </p:tav>
                                        <p:tav tm="100000">
                                          <p:val>
                                            <p:strVal val="#ppt_h"/>
                                          </p:val>
                                        </p:tav>
                                      </p:tavLst>
                                    </p:anim>
                                    <p:animEffect transition="in" filter="fade">
                                      <p:cBhvr>
                                        <p:cTn id="18" dur="500"/>
                                        <p:tgtEl>
                                          <p:spTgt spid="2048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anim calcmode="lin" valueType="num">
                                      <p:cBhvr>
                                        <p:cTn id="23" dur="1000" fill="hold"/>
                                        <p:tgtEl>
                                          <p:spTgt spid="20483"/>
                                        </p:tgtEl>
                                        <p:attrNameLst>
                                          <p:attrName>ppt_w</p:attrName>
                                        </p:attrNameLst>
                                      </p:cBhvr>
                                      <p:tavLst>
                                        <p:tav tm="0">
                                          <p:val>
                                            <p:fltVal val="0"/>
                                          </p:val>
                                        </p:tav>
                                        <p:tav tm="100000">
                                          <p:val>
                                            <p:strVal val="#ppt_w"/>
                                          </p:val>
                                        </p:tav>
                                      </p:tavLst>
                                    </p:anim>
                                    <p:anim calcmode="lin" valueType="num">
                                      <p:cBhvr>
                                        <p:cTn id="24" dur="1000" fill="hold"/>
                                        <p:tgtEl>
                                          <p:spTgt spid="20483"/>
                                        </p:tgtEl>
                                        <p:attrNameLst>
                                          <p:attrName>ppt_h</p:attrName>
                                        </p:attrNameLst>
                                      </p:cBhvr>
                                      <p:tavLst>
                                        <p:tav tm="0">
                                          <p:val>
                                            <p:fltVal val="0"/>
                                          </p:val>
                                        </p:tav>
                                        <p:tav tm="100000">
                                          <p:val>
                                            <p:strVal val="#ppt_h"/>
                                          </p:val>
                                        </p:tav>
                                      </p:tavLst>
                                    </p:anim>
                                    <p:anim calcmode="lin" valueType="num">
                                      <p:cBhvr>
                                        <p:cTn id="25" dur="1000" fill="hold"/>
                                        <p:tgtEl>
                                          <p:spTgt spid="20483"/>
                                        </p:tgtEl>
                                        <p:attrNameLst>
                                          <p:attrName>style.rotation</p:attrName>
                                        </p:attrNameLst>
                                      </p:cBhvr>
                                      <p:tavLst>
                                        <p:tav tm="0">
                                          <p:val>
                                            <p:fltVal val="90"/>
                                          </p:val>
                                        </p:tav>
                                        <p:tav tm="100000">
                                          <p:val>
                                            <p:fltVal val="0"/>
                                          </p:val>
                                        </p:tav>
                                      </p:tavLst>
                                    </p:anim>
                                    <p:animEffect transition="in" filter="fade">
                                      <p:cBhvr>
                                        <p:cTn id="26"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r>
              <a:rPr lang="es-EC" sz="4000" b="1" dirty="0" smtClean="0">
                <a:latin typeface="Times New Roman" pitchFamily="18" charset="0"/>
                <a:cs typeface="Times New Roman" pitchFamily="18" charset="0"/>
              </a:rPr>
              <a:t>OBJETIVO ESPECIFICO 1</a:t>
            </a:r>
            <a:endParaRPr lang="es-EC"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1295401"/>
          </a:xfrm>
        </p:spPr>
        <p:txBody>
          <a:bodyPr>
            <a:normAutofit lnSpcReduction="10000"/>
          </a:bodyPr>
          <a:lstStyle/>
          <a:p>
            <a:pPr marL="285750" lvl="0" indent="-285750" algn="just"/>
            <a:r>
              <a:rPr lang="es-MX" sz="2800" dirty="0">
                <a:latin typeface="Times New Roman" pitchFamily="18" charset="0"/>
                <a:cs typeface="Times New Roman" pitchFamily="18" charset="0"/>
              </a:rPr>
              <a:t>Generar un</a:t>
            </a:r>
            <a:r>
              <a:rPr lang="es-ES" sz="2800" dirty="0">
                <a:latin typeface="Times New Roman" pitchFamily="18" charset="0"/>
                <a:cs typeface="Times New Roman" pitchFamily="18" charset="0"/>
              </a:rPr>
              <a:t> Manual de Calidad para la prueba de terminales en Cables a 13.8    Kv con el HIPOT de 120 Kv D.C, bajo la norma 17025</a:t>
            </a:r>
            <a:endParaRPr lang="es-EC" sz="2800" dirty="0">
              <a:latin typeface="Times New Roman" pitchFamily="18" charset="0"/>
              <a:cs typeface="Times New Roman" pitchFamily="18" charset="0"/>
            </a:endParaRPr>
          </a:p>
          <a:p>
            <a:pPr marL="0" indent="0" algn="just">
              <a:buNone/>
            </a:pPr>
            <a:endParaRPr lang="es-EC" sz="28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1026" name="Picture 2" descr="P11103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2397124"/>
            <a:ext cx="496887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2590800" y="3433762"/>
            <a:ext cx="1885950" cy="466725"/>
          </a:xfrm>
          <a:prstGeom prst="rect">
            <a:avLst/>
          </a:prstGeom>
          <a:solidFill>
            <a:srgbClr val="F7964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nSpc>
                <a:spcPct val="115000"/>
              </a:lnSpc>
              <a:spcAft>
                <a:spcPts val="1000"/>
              </a:spcAft>
            </a:pPr>
            <a:r>
              <a:rPr lang="es-ES" sz="1100" dirty="0">
                <a:effectLst/>
                <a:latin typeface="Calibri"/>
                <a:ea typeface="Calibri"/>
                <a:cs typeface="Times New Roman"/>
              </a:rPr>
              <a:t>Equipo de Control HI – POT 120 Kv D.C.</a:t>
            </a:r>
            <a:endParaRPr lang="es-EC" sz="1100" dirty="0">
              <a:effectLst/>
              <a:latin typeface="Calibri"/>
              <a:ea typeface="Calibri"/>
              <a:cs typeface="Times New Roman"/>
            </a:endParaRPr>
          </a:p>
        </p:txBody>
      </p:sp>
      <p:sp>
        <p:nvSpPr>
          <p:cNvPr id="15" name="14 Rectángulo"/>
          <p:cNvSpPr>
            <a:spLocks noChangeArrowheads="1"/>
          </p:cNvSpPr>
          <p:nvPr/>
        </p:nvSpPr>
        <p:spPr bwMode="auto">
          <a:xfrm>
            <a:off x="7063741" y="4267200"/>
            <a:ext cx="1885950" cy="466725"/>
          </a:xfrm>
          <a:prstGeom prst="rect">
            <a:avLst/>
          </a:prstGeom>
          <a:solidFill>
            <a:srgbClr val="F7964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nSpc>
                <a:spcPct val="115000"/>
              </a:lnSpc>
              <a:spcAft>
                <a:spcPts val="1000"/>
              </a:spcAft>
            </a:pPr>
            <a:r>
              <a:rPr lang="es-ES" sz="1100">
                <a:effectLst/>
                <a:latin typeface="Calibri"/>
                <a:ea typeface="Calibri"/>
                <a:cs typeface="Times New Roman"/>
              </a:rPr>
              <a:t>Módulos de Capacitores de 60 Kv D.C.</a:t>
            </a:r>
            <a:endParaRPr lang="es-EC" sz="1100">
              <a:effectLst/>
              <a:latin typeface="Calibri"/>
              <a:ea typeface="Calibri"/>
              <a:cs typeface="Times New Roman"/>
            </a:endParaRPr>
          </a:p>
        </p:txBody>
      </p:sp>
    </p:spTree>
    <p:extLst>
      <p:ext uri="{BB962C8B-B14F-4D97-AF65-F5344CB8AC3E}">
        <p14:creationId xmlns:p14="http://schemas.microsoft.com/office/powerpoint/2010/main" val="27269150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heel(1)">
                                      <p:cBhvr>
                                        <p:cTn id="23" dur="2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 y="76200"/>
            <a:ext cx="8472488" cy="960438"/>
          </a:xfrm>
        </p:spPr>
        <p:txBody>
          <a:bodyPr>
            <a:normAutofit fontScale="90000"/>
          </a:bodyPr>
          <a:lstStyle/>
          <a:p>
            <a:r>
              <a:rPr lang="es-EC" sz="4000" b="1" dirty="0" smtClean="0">
                <a:latin typeface="Times New Roman" pitchFamily="18" charset="0"/>
                <a:cs typeface="Times New Roman" pitchFamily="18" charset="0"/>
              </a:rPr>
              <a:t>ARMAR LA PIRAMIDE DE LA CALIDAD</a:t>
            </a:r>
            <a:endParaRPr lang="es-EC" sz="4000" b="1" dirty="0">
              <a:latin typeface="Times New Roman" pitchFamily="18" charset="0"/>
              <a:cs typeface="Times New Roman" pitchFamily="18" charset="0"/>
            </a:endParaRPr>
          </a:p>
        </p:txBody>
      </p:sp>
      <p:sp>
        <p:nvSpPr>
          <p:cNvPr id="4" name="Rectangle 3"/>
          <p:cNvSpPr/>
          <p:nvPr/>
        </p:nvSpPr>
        <p:spPr>
          <a:xfrm>
            <a:off x="119062" y="0"/>
            <a:ext cx="95250"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5" name="Rectangle 4"/>
          <p:cNvSpPr/>
          <p:nvPr/>
        </p:nvSpPr>
        <p:spPr>
          <a:xfrm>
            <a:off x="0" y="0"/>
            <a:ext cx="95250"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6" name="Rectangle 5"/>
          <p:cNvSpPr/>
          <p:nvPr/>
        </p:nvSpPr>
        <p:spPr>
          <a:xfrm rot="16200000">
            <a:off x="3621882" y="2397919"/>
            <a:ext cx="80961" cy="6867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7" name="Rectangle 6"/>
          <p:cNvSpPr/>
          <p:nvPr/>
        </p:nvSpPr>
        <p:spPr>
          <a:xfrm rot="16200000">
            <a:off x="3621882" y="2478881"/>
            <a:ext cx="80961" cy="68675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Imagen 267" descr="h:\Mis documentos\Downloads\LOGO OFICIAL UFA-ESPE.jpg"/>
          <p:cNvPicPr/>
          <p:nvPr/>
        </p:nvPicPr>
        <p:blipFill rotWithShape="1">
          <a:blip r:embed="rId2" cstate="print">
            <a:extLst>
              <a:ext uri="{28A0092B-C50C-407E-A947-70E740481C1C}">
                <a14:useLocalDpi xmlns:a14="http://schemas.microsoft.com/office/drawing/2010/main" val="0"/>
              </a:ext>
            </a:extLst>
          </a:blip>
          <a:srcRect l="4932" t="29524" r="4762" b="30952"/>
          <a:stretch/>
        </p:blipFill>
        <p:spPr bwMode="auto">
          <a:xfrm>
            <a:off x="4724400" y="6019800"/>
            <a:ext cx="4267200" cy="816768"/>
          </a:xfrm>
          <a:prstGeom prst="rect">
            <a:avLst/>
          </a:prstGeom>
          <a:noFill/>
          <a:ln>
            <a:noFill/>
          </a:ln>
          <a:extLst>
            <a:ext uri="{53640926-AAD7-44D8-BBD7-CCE9431645EC}">
              <a14:shadowObscured xmlns:a14="http://schemas.microsoft.com/office/drawing/2010/main"/>
            </a:ext>
          </a:extLst>
        </p:spPr>
      </p:pic>
      <p:pic>
        <p:nvPicPr>
          <p:cNvPr id="9" name="Picture 6" descr="http://www.monografias.com/trabajos84/diseno-propuestas-mejoras-sg-seguridad-y-salud-ocupacional-edelca/image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1085"/>
            <a:ext cx="8077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331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976</Words>
  <Application>Microsoft Office PowerPoint</Application>
  <PresentationFormat>Presentación en pantalla (4:3)</PresentationFormat>
  <Paragraphs>121</Paragraphs>
  <Slides>34</Slides>
  <Notes>5</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VICERRECTORADO DE INVESTIGACIÓN, INNOVACIÓN Y TRANSFERENCIA DE TECNOLOGIA. CENTRO  DE POSGRADOS   PROYECTO DE GRADO  MAESTRÍA:  GESTIÒN DE LA CALIDAD Y PRODUCTIVIDAD.   VIII PROMOCIÓN</vt:lpstr>
      <vt:lpstr> ­­­­­­­­­­­­­  TEMA:  IMPLANTACIÓN DE LA NORMA ISO 17025, EN EL  HI - POT DE 120 KV, DEL LABORATORIO DE ALTO VOLTAJE, DEL DEPARTAMENTO DE ELÉCTRICA Y ELECTRÓNICA DE LA UNIVERSIDAD DE LAS FUERZAS ARMADAS - ESPE - EXTENSIÓN LATACUNGA    </vt:lpstr>
      <vt:lpstr>PLANTEAMIENTO DEL PROBLEMA</vt:lpstr>
      <vt:lpstr>OBJETIVO GENERAL</vt:lpstr>
      <vt:lpstr>OBJETIVOS ESPECIFICOS</vt:lpstr>
      <vt:lpstr>DESARROLLO</vt:lpstr>
      <vt:lpstr>ALCANCE</vt:lpstr>
      <vt:lpstr>OBJETIVO ESPECIFICO 1</vt:lpstr>
      <vt:lpstr>ARMAR LA PIRAMIDE DE LA CALIDAD</vt:lpstr>
      <vt:lpstr>ESTRUCTURA DEL MANUAL DE CALIDAD</vt:lpstr>
      <vt:lpstr>ESTRUCTURA DE LOS PROCEDIMIENTOS</vt:lpstr>
      <vt:lpstr>ESTRUCTURA DE LOS REGISTROS - INSTRUCTIVOS</vt:lpstr>
      <vt:lpstr>OBJETIVO ESPECIFICO 2</vt:lpstr>
      <vt:lpstr>MANUAL: Objetivo</vt:lpstr>
      <vt:lpstr>MANUAL: Alcance</vt:lpstr>
      <vt:lpstr>MANUAL: Referencias Normativas</vt:lpstr>
      <vt:lpstr>MANUAL: Referencias Normativas</vt:lpstr>
      <vt:lpstr>MANUAL: Referencias Normativas </vt:lpstr>
      <vt:lpstr>MANUAL: Referencias Cruzada</vt:lpstr>
      <vt:lpstr>OBJETIVO ESPECIFICO 3</vt:lpstr>
      <vt:lpstr>LISTA MAESTRA - PROCEDIMIENTOS</vt:lpstr>
      <vt:lpstr>LISTA MAESTRA – INSTRUCTIVOS Y REGISTROS</vt:lpstr>
      <vt:lpstr>LISTA MAESTRA: REGISTROS</vt:lpstr>
      <vt:lpstr>OBJETIVO ESPECIFICO 4</vt:lpstr>
      <vt:lpstr>APLICACIÓN HI –POT 120 KV</vt:lpstr>
      <vt:lpstr>APLICACIÓN HI – POT 120 KV</vt:lpstr>
      <vt:lpstr>APLICACIÓN HI – POT 120 KV</vt:lpstr>
      <vt:lpstr>APLICACIÓN HI – POT 120 KV</vt:lpstr>
      <vt:lpstr>APLICACIÓN HI – POT 120 KV</vt:lpstr>
      <vt:lpstr>OBJETIVO ESPECIFICO 5</vt:lpstr>
      <vt:lpstr>CONCLUSIONES Y RECOMENDACIONES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LA ESTRUCTURA DE UN BRAZO ROBÓTICO CON SEIS GRADOS DE LIBERTAD, APLICANDO INGENIERÍA INVERSA PARA LA UNIVERSIDAD DE LAS FUERZAS ARMADAS “ESPE” EXTENSIÓN LATACUNGA.</dc:title>
  <dc:creator>Asus</dc:creator>
  <cp:lastModifiedBy>Luffi</cp:lastModifiedBy>
  <cp:revision>115</cp:revision>
  <dcterms:created xsi:type="dcterms:W3CDTF">2014-08-03T01:21:32Z</dcterms:created>
  <dcterms:modified xsi:type="dcterms:W3CDTF">2014-12-18T16:12:06Z</dcterms:modified>
</cp:coreProperties>
</file>