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64" r:id="rId1"/>
  </p:sldMasterIdLst>
  <p:notesMasterIdLst>
    <p:notesMasterId r:id="rId27"/>
  </p:notesMasterIdLst>
  <p:sldIdLst>
    <p:sldId id="256" r:id="rId2"/>
    <p:sldId id="272" r:id="rId3"/>
    <p:sldId id="292" r:id="rId4"/>
    <p:sldId id="274" r:id="rId5"/>
    <p:sldId id="275" r:id="rId6"/>
    <p:sldId id="271" r:id="rId7"/>
    <p:sldId id="293" r:id="rId8"/>
    <p:sldId id="277" r:id="rId9"/>
    <p:sldId id="276" r:id="rId10"/>
    <p:sldId id="278" r:id="rId11"/>
    <p:sldId id="279" r:id="rId12"/>
    <p:sldId id="281" r:id="rId13"/>
    <p:sldId id="286" r:id="rId14"/>
    <p:sldId id="287" r:id="rId15"/>
    <p:sldId id="288" r:id="rId16"/>
    <p:sldId id="283" r:id="rId17"/>
    <p:sldId id="280" r:id="rId18"/>
    <p:sldId id="294" r:id="rId19"/>
    <p:sldId id="295" r:id="rId20"/>
    <p:sldId id="296" r:id="rId21"/>
    <p:sldId id="297" r:id="rId22"/>
    <p:sldId id="298" r:id="rId23"/>
    <p:sldId id="299" r:id="rId24"/>
    <p:sldId id="290" r:id="rId25"/>
    <p:sldId id="291" r:id="rId2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594"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INFO%20PERSONAL\matriz%20demanda%20primaria%20y%20selectiva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'PREG 28'!$G$3</c:f>
              <c:strCache>
                <c:ptCount val="1"/>
                <c:pt idx="0">
                  <c:v>Muy importante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2"/>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'PREG 28'!$F$4:$F$8</c:f>
              <c:strCache>
                <c:ptCount val="5"/>
                <c:pt idx="0">
                  <c:v>Tiempo de entrega</c:v>
                </c:pt>
                <c:pt idx="1">
                  <c:v>Suministro confiable</c:v>
                </c:pt>
                <c:pt idx="2">
                  <c:v>Respuesta agil y oportuna</c:v>
                </c:pt>
                <c:pt idx="3">
                  <c:v>Apoyo técnico</c:v>
                </c:pt>
                <c:pt idx="4">
                  <c:v>Visitas realizadas</c:v>
                </c:pt>
              </c:strCache>
            </c:strRef>
          </c:cat>
          <c:val>
            <c:numRef>
              <c:f>'PREG 28'!$G$4:$G$8</c:f>
              <c:numCache>
                <c:formatCode>General</c:formatCode>
                <c:ptCount val="5"/>
                <c:pt idx="0">
                  <c:v>27</c:v>
                </c:pt>
                <c:pt idx="1">
                  <c:v>27</c:v>
                </c:pt>
                <c:pt idx="2">
                  <c:v>22</c:v>
                </c:pt>
                <c:pt idx="3">
                  <c:v>13</c:v>
                </c:pt>
                <c:pt idx="4">
                  <c:v>3</c:v>
                </c:pt>
              </c:numCache>
            </c:numRef>
          </c:val>
        </c:ser>
        <c:ser>
          <c:idx val="1"/>
          <c:order val="1"/>
          <c:tx>
            <c:strRef>
              <c:f>'PREG 28'!$H$3</c:f>
              <c:strCache>
                <c:ptCount val="1"/>
                <c:pt idx="0">
                  <c:v>Importante</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2"/>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'PREG 28'!$F$4:$F$8</c:f>
              <c:strCache>
                <c:ptCount val="5"/>
                <c:pt idx="0">
                  <c:v>Tiempo de entrega</c:v>
                </c:pt>
                <c:pt idx="1">
                  <c:v>Suministro confiable</c:v>
                </c:pt>
                <c:pt idx="2">
                  <c:v>Respuesta agil y oportuna</c:v>
                </c:pt>
                <c:pt idx="3">
                  <c:v>Apoyo técnico</c:v>
                </c:pt>
                <c:pt idx="4">
                  <c:v>Visitas realizadas</c:v>
                </c:pt>
              </c:strCache>
            </c:strRef>
          </c:cat>
          <c:val>
            <c:numRef>
              <c:f>'PREG 28'!$H$4:$H$8</c:f>
              <c:numCache>
                <c:formatCode>General</c:formatCode>
                <c:ptCount val="5"/>
                <c:pt idx="0">
                  <c:v>0</c:v>
                </c:pt>
                <c:pt idx="1">
                  <c:v>0</c:v>
                </c:pt>
                <c:pt idx="2">
                  <c:v>5</c:v>
                </c:pt>
                <c:pt idx="3">
                  <c:v>12</c:v>
                </c:pt>
                <c:pt idx="4">
                  <c:v>12</c:v>
                </c:pt>
              </c:numCache>
            </c:numRef>
          </c:val>
        </c:ser>
        <c:ser>
          <c:idx val="2"/>
          <c:order val="2"/>
          <c:tx>
            <c:strRef>
              <c:f>'PREG 28'!$I$3</c:f>
              <c:strCache>
                <c:ptCount val="1"/>
                <c:pt idx="0">
                  <c:v>Poco importante</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2"/>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'PREG 28'!$F$4:$F$8</c:f>
              <c:strCache>
                <c:ptCount val="5"/>
                <c:pt idx="0">
                  <c:v>Tiempo de entrega</c:v>
                </c:pt>
                <c:pt idx="1">
                  <c:v>Suministro confiable</c:v>
                </c:pt>
                <c:pt idx="2">
                  <c:v>Respuesta agil y oportuna</c:v>
                </c:pt>
                <c:pt idx="3">
                  <c:v>Apoyo técnico</c:v>
                </c:pt>
                <c:pt idx="4">
                  <c:v>Visitas realizadas</c:v>
                </c:pt>
              </c:strCache>
            </c:strRef>
          </c:cat>
          <c:val>
            <c:numRef>
              <c:f>'PREG 28'!$I$4:$I$8</c:f>
              <c:numCache>
                <c:formatCode>General</c:formatCode>
                <c:ptCount val="5"/>
                <c:pt idx="0">
                  <c:v>0</c:v>
                </c:pt>
                <c:pt idx="1">
                  <c:v>0</c:v>
                </c:pt>
                <c:pt idx="2">
                  <c:v>0</c:v>
                </c:pt>
                <c:pt idx="3">
                  <c:v>2</c:v>
                </c:pt>
                <c:pt idx="4">
                  <c:v>9</c:v>
                </c:pt>
              </c:numCache>
            </c:numRef>
          </c:val>
        </c:ser>
        <c:ser>
          <c:idx val="3"/>
          <c:order val="3"/>
          <c:tx>
            <c:strRef>
              <c:f>'PREG 28'!$J$3</c:f>
              <c:strCache>
                <c:ptCount val="1"/>
                <c:pt idx="0">
                  <c:v>Nada importante</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2"/>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'PREG 28'!$F$4:$F$8</c:f>
              <c:strCache>
                <c:ptCount val="5"/>
                <c:pt idx="0">
                  <c:v>Tiempo de entrega</c:v>
                </c:pt>
                <c:pt idx="1">
                  <c:v>Suministro confiable</c:v>
                </c:pt>
                <c:pt idx="2">
                  <c:v>Respuesta agil y oportuna</c:v>
                </c:pt>
                <c:pt idx="3">
                  <c:v>Apoyo técnico</c:v>
                </c:pt>
                <c:pt idx="4">
                  <c:v>Visitas realizadas</c:v>
                </c:pt>
              </c:strCache>
            </c:strRef>
          </c:cat>
          <c:val>
            <c:numRef>
              <c:f>'PREG 28'!$J$4:$J$8</c:f>
              <c:numCache>
                <c:formatCode>General</c:formatCode>
                <c:ptCount val="5"/>
                <c:pt idx="0">
                  <c:v>0</c:v>
                </c:pt>
                <c:pt idx="1">
                  <c:v>0</c:v>
                </c:pt>
                <c:pt idx="2">
                  <c:v>0</c:v>
                </c:pt>
                <c:pt idx="3">
                  <c:v>0</c:v>
                </c:pt>
                <c:pt idx="4">
                  <c:v>3</c:v>
                </c:pt>
              </c:numCache>
            </c:numRef>
          </c:val>
        </c:ser>
        <c:dLbls>
          <c:showVal val="1"/>
        </c:dLbls>
        <c:gapWidth val="100"/>
        <c:overlap val="-24"/>
        <c:axId val="69742592"/>
        <c:axId val="69744128"/>
      </c:barChart>
      <c:catAx>
        <c:axId val="69742592"/>
        <c:scaling>
          <c:orientation val="minMax"/>
        </c:scaling>
        <c:axPos val="b"/>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lang="es-ES" sz="900" b="0" i="0" u="none" strike="noStrike" kern="1200" baseline="0">
                <a:solidFill>
                  <a:schemeClr val="tx2"/>
                </a:solidFill>
                <a:latin typeface="+mn-lt"/>
                <a:ea typeface="+mn-ea"/>
                <a:cs typeface="+mn-cs"/>
              </a:defRPr>
            </a:pPr>
            <a:endParaRPr lang="en-US"/>
          </a:p>
        </c:txPr>
        <c:crossAx val="69744128"/>
        <c:crosses val="autoZero"/>
        <c:auto val="1"/>
        <c:lblAlgn val="ctr"/>
        <c:lblOffset val="100"/>
      </c:catAx>
      <c:valAx>
        <c:axId val="69744128"/>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2"/>
                </a:solidFill>
                <a:latin typeface="+mn-lt"/>
                <a:ea typeface="+mn-ea"/>
                <a:cs typeface="+mn-cs"/>
              </a:defRPr>
            </a:pPr>
            <a:endParaRPr lang="en-US"/>
          </a:p>
        </c:txPr>
        <c:crossAx val="6974259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es-ES" sz="900" b="0" i="0" u="none" strike="noStrike" kern="1200" baseline="0">
              <a:solidFill>
                <a:schemeClr val="tx2"/>
              </a:solidFill>
              <a:latin typeface="+mn-lt"/>
              <a:ea typeface="+mn-ea"/>
              <a:cs typeface="+mn-cs"/>
            </a:defRPr>
          </a:pPr>
          <a:endParaRPr lang="en-US"/>
        </a:p>
      </c:txPr>
    </c:legend>
    <c:plotVisOnly val="1"/>
    <c:dispBlanksAs val="gap"/>
  </c:chart>
  <c:spPr>
    <a:solidFill>
      <a:schemeClr val="bg1"/>
    </a:solidFill>
    <a:ln w="15875" cap="flat" cmpd="sng" algn="ctr">
      <a:solidFill>
        <a:schemeClr val="tx2">
          <a:lumMod val="40000"/>
          <a:lumOff val="60000"/>
        </a:schemeClr>
      </a:solidFill>
      <a:round/>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8DD62F-5964-47DD-A224-DEB0B72C6E3B}" type="datetimeFigureOut">
              <a:rPr lang="es-EC" smtClean="0"/>
              <a:pPr/>
              <a:t>24/11/2014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B03E9-4076-4FFC-BCEC-4D4D32785397}" type="slidenum">
              <a:rPr lang="es-EC" smtClean="0"/>
              <a:pPr/>
              <a:t>‹Nº›</a:t>
            </a:fld>
            <a:endParaRPr lang="es-EC"/>
          </a:p>
        </p:txBody>
      </p:sp>
    </p:spTree>
    <p:extLst>
      <p:ext uri="{BB962C8B-B14F-4D97-AF65-F5344CB8AC3E}">
        <p14:creationId xmlns="" xmlns:p14="http://schemas.microsoft.com/office/powerpoint/2010/main" val="321326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686B03E9-4076-4FFC-BCEC-4D4D32785397}" type="slidenum">
              <a:rPr lang="es-EC" smtClean="0"/>
              <a:pPr/>
              <a:t>2</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B3A09C0-31BF-4828-A059-7B29867EC838}" type="datetimeFigureOut">
              <a:rPr lang="es-EC" smtClean="0"/>
              <a:pPr/>
              <a:t>24/11/2014</a:t>
            </a:fld>
            <a:endParaRPr lang="es-EC"/>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108B701-ED27-4F6A-9817-D63F4BB23834}"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B3A09C0-31BF-4828-A059-7B29867EC838}" type="datetimeFigureOut">
              <a:rPr lang="es-EC" smtClean="0"/>
              <a:pPr/>
              <a:t>24/11/2014</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B3A09C0-31BF-4828-A059-7B29867EC838}" type="datetimeFigureOut">
              <a:rPr lang="es-EC" smtClean="0"/>
              <a:pPr/>
              <a:t>24/11/2014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108B701-ED27-4F6A-9817-D63F4BB23834}"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B3A09C0-31BF-4828-A059-7B29867EC838}" type="datetimeFigureOut">
              <a:rPr lang="es-EC" smtClean="0"/>
              <a:pPr/>
              <a:t>24/11/2014</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108B701-ED27-4F6A-9817-D63F4BB23834}" type="slidenum">
              <a:rPr lang="es-EC" smtClean="0"/>
              <a:pPr/>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3A09C0-31BF-4828-A059-7B29867EC838}" type="datetimeFigureOut">
              <a:rPr lang="es-EC" smtClean="0"/>
              <a:pPr/>
              <a:t>24/11/2014</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08B701-ED27-4F6A-9817-D63F4BB23834}"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500034" y="928670"/>
            <a:ext cx="8229600" cy="5286412"/>
          </a:xfrm>
        </p:spPr>
        <p:txBody>
          <a:bodyPr>
            <a:normAutofit/>
          </a:bodyPr>
          <a:lstStyle/>
          <a:p>
            <a:pPr algn="ctr"/>
            <a:r>
              <a:rPr lang="es-ES" sz="2400" dirty="0" smtClean="0">
                <a:solidFill>
                  <a:schemeClr val="tx1"/>
                </a:solidFill>
                <a:effectLst/>
                <a:latin typeface="Bookman Old Style" pitchFamily="18" charset="0"/>
                <a:cs typeface="Arial" pitchFamily="34" charset="0"/>
              </a:rPr>
              <a:t>TEMA</a:t>
            </a:r>
            <a:r>
              <a:rPr lang="es-ES" sz="2000" b="0" dirty="0" smtClean="0">
                <a:solidFill>
                  <a:schemeClr val="tx1"/>
                </a:solidFill>
                <a:effectLst/>
                <a:latin typeface="Bookman Old Style" pitchFamily="18" charset="0"/>
                <a:cs typeface="Arial" pitchFamily="34" charset="0"/>
              </a:rPr>
              <a:t/>
            </a:r>
            <a:br>
              <a:rPr lang="es-ES" sz="2000" b="0" dirty="0" smtClean="0">
                <a:solidFill>
                  <a:schemeClr val="tx1"/>
                </a:solidFill>
                <a:effectLst/>
                <a:latin typeface="Bookman Old Style" pitchFamily="18" charset="0"/>
                <a:cs typeface="Arial" pitchFamily="34" charset="0"/>
              </a:rPr>
            </a:br>
            <a:r>
              <a:rPr lang="es-ES" sz="2000" b="0" dirty="0" smtClean="0">
                <a:solidFill>
                  <a:schemeClr val="tx1"/>
                </a:solidFill>
                <a:effectLst/>
                <a:latin typeface="Bookman Old Style" pitchFamily="18" charset="0"/>
                <a:cs typeface="Arial" pitchFamily="34" charset="0"/>
              </a:rPr>
              <a:t>PROPUESTA ESTRATÉGICA DE MARKETING PARA EL DESARROLLO DE MERCADO DE DISAN ECUADOR S.A. EN EL SECTOR TEXTIL DE HILADOS Y TEJIDOS DE LA PROVINCIA DE PICHINCHA</a:t>
            </a:r>
            <a:br>
              <a:rPr lang="es-ES" sz="2000" b="0" dirty="0" smtClean="0">
                <a:solidFill>
                  <a:schemeClr val="tx1"/>
                </a:solidFill>
                <a:effectLst/>
                <a:latin typeface="Bookman Old Style" pitchFamily="18" charset="0"/>
                <a:cs typeface="Arial" pitchFamily="34" charset="0"/>
              </a:rPr>
            </a:br>
            <a:r>
              <a:rPr lang="es-ES" sz="2000" b="0" dirty="0" smtClean="0">
                <a:solidFill>
                  <a:schemeClr val="tx1"/>
                </a:solidFill>
                <a:effectLst/>
                <a:latin typeface="Bookman Old Style" pitchFamily="18" charset="0"/>
                <a:cs typeface="Arial" pitchFamily="34" charset="0"/>
              </a:rPr>
              <a:t> </a:t>
            </a:r>
            <a:br>
              <a:rPr lang="es-ES" sz="2000" b="0" dirty="0" smtClean="0">
                <a:solidFill>
                  <a:schemeClr val="tx1"/>
                </a:solidFill>
                <a:effectLst/>
                <a:latin typeface="Bookman Old Style" pitchFamily="18" charset="0"/>
                <a:cs typeface="Arial" pitchFamily="34" charset="0"/>
              </a:rPr>
            </a:br>
            <a:r>
              <a:rPr lang="es-EC" sz="2000" b="0" dirty="0" smtClean="0">
                <a:solidFill>
                  <a:schemeClr val="tx1"/>
                </a:solidFill>
                <a:effectLst/>
                <a:latin typeface="Bookman Old Style" pitchFamily="18" charset="0"/>
                <a:cs typeface="Arial" pitchFamily="34" charset="0"/>
              </a:rPr>
              <a:t/>
            </a:r>
            <a:br>
              <a:rPr lang="es-EC" sz="2000" b="0" dirty="0" smtClean="0">
                <a:solidFill>
                  <a:schemeClr val="tx1"/>
                </a:solidFill>
                <a:effectLst/>
                <a:latin typeface="Bookman Old Style" pitchFamily="18" charset="0"/>
                <a:cs typeface="Arial" pitchFamily="34" charset="0"/>
              </a:rPr>
            </a:br>
            <a:r>
              <a:rPr lang="es-EC" sz="2000" b="0" dirty="0" smtClean="0">
                <a:solidFill>
                  <a:schemeClr val="tx1"/>
                </a:solidFill>
                <a:effectLst/>
                <a:latin typeface="Bookman Old Style" pitchFamily="18" charset="0"/>
                <a:cs typeface="Arial" pitchFamily="34" charset="0"/>
              </a:rPr>
              <a:t>MAESTRIA EN ADMINISTRACIÓN DE EMPRESAS (MBA)</a:t>
            </a:r>
            <a:br>
              <a:rPr lang="es-EC" sz="2000" b="0" dirty="0" smtClean="0">
                <a:solidFill>
                  <a:schemeClr val="tx1"/>
                </a:solidFill>
                <a:effectLst/>
                <a:latin typeface="Bookman Old Style" pitchFamily="18" charset="0"/>
                <a:cs typeface="Arial" pitchFamily="34" charset="0"/>
              </a:rPr>
            </a:br>
            <a:r>
              <a:rPr lang="es-EC" sz="2000" b="0" dirty="0">
                <a:solidFill>
                  <a:schemeClr val="tx1"/>
                </a:solidFill>
                <a:effectLst/>
                <a:latin typeface="Bookman Old Style" pitchFamily="18" charset="0"/>
                <a:cs typeface="Arial" pitchFamily="34" charset="0"/>
              </a:rPr>
              <a:t/>
            </a:r>
            <a:br>
              <a:rPr lang="es-EC" sz="2000" b="0" dirty="0">
                <a:solidFill>
                  <a:schemeClr val="tx1"/>
                </a:solidFill>
                <a:effectLst/>
                <a:latin typeface="Bookman Old Style" pitchFamily="18" charset="0"/>
                <a:cs typeface="Arial" pitchFamily="34" charset="0"/>
              </a:rPr>
            </a:br>
            <a:r>
              <a:rPr lang="es-EC" sz="2000" dirty="0" smtClean="0">
                <a:solidFill>
                  <a:schemeClr val="tx1"/>
                </a:solidFill>
                <a:effectLst/>
                <a:latin typeface="Bookman Old Style" pitchFamily="18" charset="0"/>
                <a:cs typeface="Arial" pitchFamily="34" charset="0"/>
              </a:rPr>
              <a:t>AUTOR: </a:t>
            </a:r>
            <a:r>
              <a:rPr lang="es-EC" sz="2000" b="0" dirty="0" smtClean="0">
                <a:solidFill>
                  <a:schemeClr val="tx1"/>
                </a:solidFill>
                <a:effectLst/>
                <a:latin typeface="Bookman Old Style" pitchFamily="18" charset="0"/>
                <a:cs typeface="Arial" pitchFamily="34" charset="0"/>
              </a:rPr>
              <a:t>Ing. MARIBEL ANDRANGO UNTUÑA</a:t>
            </a:r>
            <a:br>
              <a:rPr lang="es-EC" sz="2000" b="0" dirty="0" smtClean="0">
                <a:solidFill>
                  <a:schemeClr val="tx1"/>
                </a:solidFill>
                <a:effectLst/>
                <a:latin typeface="Bookman Old Style" pitchFamily="18" charset="0"/>
                <a:cs typeface="Arial" pitchFamily="34" charset="0"/>
              </a:rPr>
            </a:br>
            <a:r>
              <a:rPr lang="es-EC" sz="2000" b="0" dirty="0" smtClean="0">
                <a:solidFill>
                  <a:schemeClr val="tx1"/>
                </a:solidFill>
                <a:effectLst/>
                <a:latin typeface="Bookman Old Style" pitchFamily="18" charset="0"/>
                <a:cs typeface="Arial" pitchFamily="34" charset="0"/>
              </a:rPr>
              <a:t/>
            </a:r>
            <a:br>
              <a:rPr lang="es-EC" sz="2000" b="0" dirty="0" smtClean="0">
                <a:solidFill>
                  <a:schemeClr val="tx1"/>
                </a:solidFill>
                <a:effectLst/>
                <a:latin typeface="Bookman Old Style" pitchFamily="18" charset="0"/>
                <a:cs typeface="Arial" pitchFamily="34" charset="0"/>
              </a:rPr>
            </a:br>
            <a:r>
              <a:rPr lang="es-EC" sz="2000" dirty="0" smtClean="0">
                <a:solidFill>
                  <a:schemeClr val="tx1"/>
                </a:solidFill>
                <a:effectLst/>
                <a:latin typeface="Bookman Old Style" pitchFamily="18" charset="0"/>
                <a:cs typeface="Arial" pitchFamily="34" charset="0"/>
              </a:rPr>
              <a:t>TUTOR: </a:t>
            </a:r>
            <a:r>
              <a:rPr lang="es-EC" sz="2000" b="0" dirty="0" smtClean="0">
                <a:solidFill>
                  <a:schemeClr val="tx1"/>
                </a:solidFill>
                <a:effectLst/>
                <a:latin typeface="Bookman Old Style" pitchFamily="18" charset="0"/>
                <a:cs typeface="Arial" pitchFamily="34" charset="0"/>
              </a:rPr>
              <a:t>Ing. MARCELO </a:t>
            </a:r>
            <a:r>
              <a:rPr lang="es-EC" sz="2000" b="0" dirty="0" smtClean="0">
                <a:solidFill>
                  <a:schemeClr val="tx1"/>
                </a:solidFill>
                <a:effectLst/>
                <a:latin typeface="Bookman Old Style" pitchFamily="18" charset="0"/>
                <a:cs typeface="Arial" pitchFamily="34" charset="0"/>
              </a:rPr>
              <a:t>TERÁN </a:t>
            </a:r>
            <a:r>
              <a:rPr lang="es-EC" sz="2000" b="0" dirty="0" err="1" smtClean="0">
                <a:solidFill>
                  <a:schemeClr val="tx1"/>
                </a:solidFill>
                <a:effectLst/>
                <a:latin typeface="Bookman Old Style" pitchFamily="18" charset="0"/>
                <a:cs typeface="Arial" pitchFamily="34" charset="0"/>
              </a:rPr>
              <a:t>TERÁN</a:t>
            </a:r>
            <a:r>
              <a:rPr lang="es-EC" sz="2000" b="0" dirty="0" smtClean="0">
                <a:solidFill>
                  <a:schemeClr val="tx1"/>
                </a:solidFill>
                <a:effectLst/>
                <a:latin typeface="Bookman Old Style" pitchFamily="18" charset="0"/>
                <a:cs typeface="Arial" pitchFamily="34" charset="0"/>
              </a:rPr>
              <a:t/>
            </a:r>
            <a:br>
              <a:rPr lang="es-EC" sz="2000" b="0" dirty="0" smtClean="0">
                <a:solidFill>
                  <a:schemeClr val="tx1"/>
                </a:solidFill>
                <a:effectLst/>
                <a:latin typeface="Bookman Old Style" pitchFamily="18" charset="0"/>
                <a:cs typeface="Arial" pitchFamily="34" charset="0"/>
              </a:rPr>
            </a:br>
            <a:r>
              <a:rPr lang="es-EC" sz="2000" b="0" dirty="0" smtClean="0">
                <a:solidFill>
                  <a:schemeClr val="tx1"/>
                </a:solidFill>
                <a:effectLst/>
                <a:latin typeface="Bookman Old Style" pitchFamily="18" charset="0"/>
                <a:cs typeface="Arial" pitchFamily="34" charset="0"/>
              </a:rPr>
              <a:t/>
            </a:r>
            <a:br>
              <a:rPr lang="es-EC" sz="2000" b="0" dirty="0" smtClean="0">
                <a:solidFill>
                  <a:schemeClr val="tx1"/>
                </a:solidFill>
                <a:effectLst/>
                <a:latin typeface="Bookman Old Style" pitchFamily="18" charset="0"/>
                <a:cs typeface="Arial" pitchFamily="34" charset="0"/>
              </a:rPr>
            </a:br>
            <a:r>
              <a:rPr lang="es-EC" sz="2000" b="0" dirty="0" smtClean="0">
                <a:solidFill>
                  <a:schemeClr val="tx1"/>
                </a:solidFill>
                <a:effectLst/>
                <a:latin typeface="Bookman Old Style" pitchFamily="18" charset="0"/>
                <a:cs typeface="Arial" pitchFamily="34" charset="0"/>
              </a:rPr>
              <a:t>26 de Noviembre de </a:t>
            </a:r>
            <a:r>
              <a:rPr lang="es-EC" sz="2000" b="0" dirty="0" smtClean="0">
                <a:solidFill>
                  <a:schemeClr val="tx1"/>
                </a:solidFill>
                <a:effectLst/>
                <a:latin typeface="Bookman Old Style" pitchFamily="18" charset="0"/>
                <a:cs typeface="Arial" pitchFamily="34" charset="0"/>
              </a:rPr>
              <a:t>2014</a:t>
            </a:r>
            <a:endParaRPr lang="es-EC" sz="2000" b="0" dirty="0">
              <a:solidFill>
                <a:schemeClr val="tx1"/>
              </a:solidFill>
              <a:effectLst/>
              <a:latin typeface="Bookman Old Style" pitchFamily="18" charset="0"/>
              <a:cs typeface="Arial" pitchFamily="34" charset="0"/>
            </a:endParaRPr>
          </a:p>
        </p:txBody>
      </p:sp>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2" name="1 CuadroTexto"/>
          <p:cNvSpPr txBox="1"/>
          <p:nvPr/>
        </p:nvSpPr>
        <p:spPr>
          <a:xfrm>
            <a:off x="1260537" y="825332"/>
            <a:ext cx="6318769" cy="923330"/>
          </a:xfrm>
          <a:prstGeom prst="rect">
            <a:avLst/>
          </a:prstGeom>
          <a:noFill/>
        </p:spPr>
        <p:txBody>
          <a:bodyPr wrap="square" rtlCol="0">
            <a:spAutoFit/>
          </a:bodyPr>
          <a:lstStyle/>
          <a:p>
            <a:pPr algn="ctr"/>
            <a:r>
              <a:rPr lang="es-ES" b="1" u="sng" dirty="0" smtClean="0"/>
              <a:t>SEGMENTACIÓN DE MERCADO</a:t>
            </a:r>
          </a:p>
          <a:p>
            <a:pPr algn="ctr"/>
            <a:r>
              <a:rPr lang="es-ES" b="1" u="sng" dirty="0" smtClean="0"/>
              <a:t> </a:t>
            </a:r>
          </a:p>
          <a:p>
            <a:r>
              <a:rPr lang="es-ES" b="1" dirty="0" smtClean="0"/>
              <a:t>Análisis </a:t>
            </a:r>
            <a:r>
              <a:rPr lang="es-ES" b="1" dirty="0" err="1" smtClean="0"/>
              <a:t>Bivariado</a:t>
            </a:r>
            <a:r>
              <a:rPr lang="es-ES" b="1" dirty="0" smtClean="0"/>
              <a:t>: </a:t>
            </a:r>
            <a:r>
              <a:rPr lang="es-ES" dirty="0" smtClean="0"/>
              <a:t>Cruce de variables</a:t>
            </a:r>
            <a:endParaRPr lang="es-ES" dirty="0"/>
          </a:p>
        </p:txBody>
      </p:sp>
      <p:sp>
        <p:nvSpPr>
          <p:cNvPr id="4" name="3 CuadroTexto"/>
          <p:cNvSpPr txBox="1"/>
          <p:nvPr/>
        </p:nvSpPr>
        <p:spPr>
          <a:xfrm>
            <a:off x="1252763" y="1748662"/>
            <a:ext cx="6048672" cy="5355312"/>
          </a:xfrm>
          <a:prstGeom prst="rect">
            <a:avLst/>
          </a:prstGeom>
          <a:noFill/>
        </p:spPr>
        <p:txBody>
          <a:bodyPr wrap="square" rtlCol="0">
            <a:spAutoFit/>
          </a:bodyPr>
          <a:lstStyle/>
          <a:p>
            <a:r>
              <a:rPr lang="es-ES" b="1" dirty="0" smtClean="0"/>
              <a:t>Segmento 1: </a:t>
            </a:r>
            <a:r>
              <a:rPr lang="es-ES" dirty="0" smtClean="0"/>
              <a:t>Ácido cítrico</a:t>
            </a:r>
          </a:p>
          <a:p>
            <a:endParaRPr lang="es-ES" dirty="0"/>
          </a:p>
          <a:p>
            <a:pPr marL="285750" indent="-285750">
              <a:buFont typeface="Wingdings" pitchFamily="2" charset="2"/>
              <a:buChar char="ü"/>
            </a:pPr>
            <a:r>
              <a:rPr lang="es-ES" dirty="0" smtClean="0"/>
              <a:t>No existe relación entre ninguna de las variables.</a:t>
            </a:r>
          </a:p>
          <a:p>
            <a:pPr marL="285750" indent="-285750">
              <a:buFont typeface="Wingdings" pitchFamily="2" charset="2"/>
              <a:buChar char="ü"/>
            </a:pPr>
            <a:r>
              <a:rPr lang="es-ES" dirty="0" smtClean="0"/>
              <a:t>El 33</a:t>
            </a:r>
            <a:r>
              <a:rPr lang="es-ES" dirty="0"/>
              <a:t>% de este sector consume ácido </a:t>
            </a:r>
            <a:r>
              <a:rPr lang="es-ES" dirty="0" smtClean="0"/>
              <a:t>cítrico</a:t>
            </a:r>
          </a:p>
          <a:p>
            <a:pPr marL="285750" indent="-285750">
              <a:buFont typeface="Wingdings" pitchFamily="2" charset="2"/>
              <a:buChar char="ü"/>
            </a:pPr>
            <a:r>
              <a:rPr lang="es-ES" dirty="0" smtClean="0"/>
              <a:t>El precio </a:t>
            </a:r>
            <a:r>
              <a:rPr lang="es-ES" dirty="0"/>
              <a:t>promedio esta </a:t>
            </a:r>
            <a:r>
              <a:rPr lang="es-ES" dirty="0" smtClean="0"/>
              <a:t>en </a:t>
            </a:r>
            <a:r>
              <a:rPr lang="es-ES" dirty="0"/>
              <a:t>el 1.35 $/</a:t>
            </a:r>
            <a:r>
              <a:rPr lang="es-ES" dirty="0" smtClean="0"/>
              <a:t>Kg</a:t>
            </a:r>
          </a:p>
          <a:p>
            <a:pPr marL="285750" indent="-285750">
              <a:buFont typeface="Wingdings" pitchFamily="2" charset="2"/>
              <a:buChar char="ü"/>
            </a:pPr>
            <a:r>
              <a:rPr lang="es-ES" dirty="0" smtClean="0"/>
              <a:t>Su consumo </a:t>
            </a:r>
            <a:r>
              <a:rPr lang="es-ES" dirty="0"/>
              <a:t>estimado de 3450 Kg/mes. </a:t>
            </a:r>
            <a:endParaRPr lang="es-ES" dirty="0" smtClean="0"/>
          </a:p>
          <a:p>
            <a:pPr marL="285750" indent="-285750">
              <a:buFont typeface="Wingdings" pitchFamily="2" charset="2"/>
              <a:buChar char="ü"/>
            </a:pPr>
            <a:r>
              <a:rPr lang="es-ES" dirty="0" smtClean="0"/>
              <a:t>El mayor </a:t>
            </a:r>
            <a:r>
              <a:rPr lang="es-ES" dirty="0"/>
              <a:t>consumo está ubicado en </a:t>
            </a:r>
            <a:r>
              <a:rPr lang="es-ES" dirty="0" err="1" smtClean="0"/>
              <a:t>Cumbayá</a:t>
            </a:r>
            <a:r>
              <a:rPr lang="es-ES" dirty="0" smtClean="0"/>
              <a:t>.</a:t>
            </a:r>
          </a:p>
          <a:p>
            <a:pPr marL="285750" indent="-285750">
              <a:buFont typeface="Wingdings" pitchFamily="2" charset="2"/>
              <a:buChar char="ü"/>
            </a:pPr>
            <a:endParaRPr lang="es-ES" dirty="0"/>
          </a:p>
          <a:p>
            <a:r>
              <a:rPr lang="es-ES" b="1" dirty="0"/>
              <a:t>Segmento </a:t>
            </a:r>
            <a:r>
              <a:rPr lang="es-ES" b="1" dirty="0" smtClean="0"/>
              <a:t>2: </a:t>
            </a:r>
            <a:r>
              <a:rPr lang="es-ES" dirty="0" smtClean="0"/>
              <a:t>Soda cáustica</a:t>
            </a:r>
          </a:p>
          <a:p>
            <a:endParaRPr lang="es-ES" dirty="0" smtClean="0"/>
          </a:p>
          <a:p>
            <a:pPr marL="285750" indent="-285750">
              <a:buFont typeface="Wingdings" pitchFamily="2" charset="2"/>
              <a:buChar char="ü"/>
            </a:pPr>
            <a:r>
              <a:rPr lang="es-ES" dirty="0" smtClean="0"/>
              <a:t>SI existe relación entre la procedencia </a:t>
            </a:r>
            <a:r>
              <a:rPr lang="es-ES" dirty="0"/>
              <a:t>y </a:t>
            </a:r>
            <a:r>
              <a:rPr lang="es-ES" dirty="0" smtClean="0"/>
              <a:t>precio.</a:t>
            </a:r>
          </a:p>
          <a:p>
            <a:pPr marL="285750" indent="-285750">
              <a:buFont typeface="Wingdings" pitchFamily="2" charset="2"/>
              <a:buChar char="ü"/>
            </a:pPr>
            <a:r>
              <a:rPr lang="es-ES" dirty="0" smtClean="0"/>
              <a:t>El 81% </a:t>
            </a:r>
            <a:r>
              <a:rPr lang="es-ES" dirty="0"/>
              <a:t>del sector textil usa soda </a:t>
            </a:r>
            <a:r>
              <a:rPr lang="es-ES" dirty="0" smtClean="0"/>
              <a:t>cáustica.</a:t>
            </a:r>
          </a:p>
          <a:p>
            <a:pPr marL="285750" indent="-285750">
              <a:buFont typeface="Wingdings" pitchFamily="2" charset="2"/>
              <a:buChar char="ü"/>
            </a:pPr>
            <a:r>
              <a:rPr lang="es-ES" dirty="0" smtClean="0"/>
              <a:t>El 95 </a:t>
            </a:r>
            <a:r>
              <a:rPr lang="es-ES" dirty="0"/>
              <a:t>% prefiere en </a:t>
            </a:r>
            <a:r>
              <a:rPr lang="es-ES" dirty="0" smtClean="0"/>
              <a:t>escamas</a:t>
            </a:r>
          </a:p>
          <a:p>
            <a:pPr marL="285750" indent="-285750">
              <a:buFont typeface="Wingdings" pitchFamily="2" charset="2"/>
              <a:buChar char="ü"/>
            </a:pPr>
            <a:r>
              <a:rPr lang="es-ES" dirty="0"/>
              <a:t>E</a:t>
            </a:r>
            <a:r>
              <a:rPr lang="es-ES" dirty="0" smtClean="0"/>
              <a:t>l </a:t>
            </a:r>
            <a:r>
              <a:rPr lang="es-ES" dirty="0"/>
              <a:t>50 % usa </a:t>
            </a:r>
            <a:r>
              <a:rPr lang="es-ES" dirty="0" smtClean="0"/>
              <a:t>Polaca</a:t>
            </a:r>
          </a:p>
          <a:p>
            <a:pPr marL="285750" indent="-285750">
              <a:buFont typeface="Wingdings" pitchFamily="2" charset="2"/>
              <a:buChar char="ü"/>
            </a:pPr>
            <a:r>
              <a:rPr lang="es-ES" dirty="0" smtClean="0"/>
              <a:t>El </a:t>
            </a:r>
            <a:r>
              <a:rPr lang="es-ES" dirty="0"/>
              <a:t>precio promedio </a:t>
            </a:r>
            <a:r>
              <a:rPr lang="es-ES" dirty="0" smtClean="0"/>
              <a:t>es </a:t>
            </a:r>
            <a:r>
              <a:rPr lang="es-ES" dirty="0"/>
              <a:t>de 0.98$/Kg.</a:t>
            </a:r>
          </a:p>
          <a:p>
            <a:endParaRPr lang="es-ES" dirty="0" smtClean="0"/>
          </a:p>
          <a:p>
            <a:endParaRPr lang="es-ES" dirty="0"/>
          </a:p>
          <a:p>
            <a:endParaRPr lang="es-ES" dirty="0" smtClean="0"/>
          </a:p>
          <a:p>
            <a:endParaRPr lang="es-E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4" name="3 CuadroTexto"/>
          <p:cNvSpPr txBox="1"/>
          <p:nvPr/>
        </p:nvSpPr>
        <p:spPr>
          <a:xfrm>
            <a:off x="1304340" y="1194664"/>
            <a:ext cx="6374329" cy="4832092"/>
          </a:xfrm>
          <a:prstGeom prst="rect">
            <a:avLst/>
          </a:prstGeom>
          <a:noFill/>
        </p:spPr>
        <p:txBody>
          <a:bodyPr wrap="square" rtlCol="0">
            <a:spAutoFit/>
          </a:bodyPr>
          <a:lstStyle/>
          <a:p>
            <a:r>
              <a:rPr lang="es-ES" sz="1400" b="1" dirty="0" smtClean="0"/>
              <a:t>Segmento 3: </a:t>
            </a:r>
            <a:r>
              <a:rPr lang="es-ES" sz="1400" dirty="0" smtClean="0"/>
              <a:t>Peróxido de Hidrógeno 50%</a:t>
            </a:r>
          </a:p>
          <a:p>
            <a:endParaRPr lang="es-ES" sz="1400" dirty="0"/>
          </a:p>
          <a:p>
            <a:pPr marL="285750" indent="-285750">
              <a:buFont typeface="Wingdings" pitchFamily="2" charset="2"/>
              <a:buChar char="ü"/>
            </a:pPr>
            <a:r>
              <a:rPr lang="es-ES" sz="1400" dirty="0"/>
              <a:t>SI existe relación entre la procedencia y precio.</a:t>
            </a:r>
          </a:p>
          <a:p>
            <a:pPr marL="285750" indent="-285750">
              <a:buFont typeface="Wingdings" pitchFamily="2" charset="2"/>
              <a:buChar char="ü"/>
            </a:pPr>
            <a:r>
              <a:rPr lang="es-ES" sz="1400" dirty="0"/>
              <a:t>E</a:t>
            </a:r>
            <a:r>
              <a:rPr lang="es-ES" sz="1400" dirty="0" smtClean="0"/>
              <a:t>l </a:t>
            </a:r>
            <a:r>
              <a:rPr lang="es-ES" sz="1400" dirty="0"/>
              <a:t>56% de este sector usa peróxido de </a:t>
            </a:r>
            <a:r>
              <a:rPr lang="es-ES" sz="1400" dirty="0" smtClean="0"/>
              <a:t>hidrógeno</a:t>
            </a:r>
          </a:p>
          <a:p>
            <a:pPr marL="285750" indent="-285750">
              <a:buFont typeface="Wingdings" pitchFamily="2" charset="2"/>
              <a:buChar char="ü"/>
            </a:pPr>
            <a:r>
              <a:rPr lang="es-ES" sz="1400" dirty="0" smtClean="0"/>
              <a:t>Su </a:t>
            </a:r>
            <a:r>
              <a:rPr lang="es-ES" sz="1400" dirty="0"/>
              <a:t>consumo </a:t>
            </a:r>
            <a:r>
              <a:rPr lang="es-ES" sz="1400" dirty="0" smtClean="0"/>
              <a:t>es de </a:t>
            </a:r>
            <a:r>
              <a:rPr lang="es-ES" sz="1400" dirty="0"/>
              <a:t>24100 </a:t>
            </a:r>
            <a:r>
              <a:rPr lang="es-ES" sz="1400" dirty="0" smtClean="0"/>
              <a:t>Kg/mes.</a:t>
            </a:r>
          </a:p>
          <a:p>
            <a:pPr marL="285750" indent="-285750">
              <a:buFont typeface="Wingdings" pitchFamily="2" charset="2"/>
              <a:buChar char="ü"/>
            </a:pPr>
            <a:r>
              <a:rPr lang="es-ES" sz="1400" dirty="0"/>
              <a:t>E</a:t>
            </a:r>
            <a:r>
              <a:rPr lang="es-ES" sz="1400" dirty="0" smtClean="0"/>
              <a:t>l </a:t>
            </a:r>
            <a:r>
              <a:rPr lang="es-ES" sz="1400" dirty="0"/>
              <a:t>44% </a:t>
            </a:r>
            <a:r>
              <a:rPr lang="es-ES" sz="1400" dirty="0" smtClean="0"/>
              <a:t>prefiere Coreana</a:t>
            </a:r>
          </a:p>
          <a:p>
            <a:pPr marL="285750" indent="-285750">
              <a:buFont typeface="Wingdings" pitchFamily="2" charset="2"/>
              <a:buChar char="ü"/>
            </a:pPr>
            <a:r>
              <a:rPr lang="es-ES" sz="1400" dirty="0"/>
              <a:t>E</a:t>
            </a:r>
            <a:r>
              <a:rPr lang="es-ES" sz="1400" dirty="0" smtClean="0"/>
              <a:t>l </a:t>
            </a:r>
            <a:r>
              <a:rPr lang="es-ES" sz="1400" dirty="0"/>
              <a:t>precio </a:t>
            </a:r>
            <a:r>
              <a:rPr lang="es-ES" sz="1400" dirty="0" smtClean="0"/>
              <a:t>promedio </a:t>
            </a:r>
            <a:r>
              <a:rPr lang="es-ES" sz="1400" dirty="0"/>
              <a:t>de 0.73 %/kg. </a:t>
            </a:r>
            <a:endParaRPr lang="es-ES" sz="1400" dirty="0" smtClean="0"/>
          </a:p>
          <a:p>
            <a:pPr marL="285750" indent="-285750">
              <a:buFont typeface="Wingdings" pitchFamily="2" charset="2"/>
              <a:buChar char="ü"/>
            </a:pPr>
            <a:endParaRPr lang="es-ES" sz="1400" dirty="0"/>
          </a:p>
          <a:p>
            <a:r>
              <a:rPr lang="es-ES" sz="1400" b="1" dirty="0"/>
              <a:t>Segmento 4</a:t>
            </a:r>
            <a:r>
              <a:rPr lang="es-ES" sz="1400" b="1" dirty="0" smtClean="0"/>
              <a:t>: </a:t>
            </a:r>
            <a:r>
              <a:rPr lang="es-ES" sz="1400" dirty="0" smtClean="0"/>
              <a:t>Carbonato de sodio</a:t>
            </a:r>
          </a:p>
          <a:p>
            <a:endParaRPr lang="es-ES" sz="1400" dirty="0" smtClean="0"/>
          </a:p>
          <a:p>
            <a:pPr marL="285750" indent="-285750">
              <a:buFont typeface="Wingdings" pitchFamily="2" charset="2"/>
              <a:buChar char="ü"/>
            </a:pPr>
            <a:r>
              <a:rPr lang="es-ES" sz="1400" dirty="0"/>
              <a:t>No existe relación entre ninguna de las </a:t>
            </a:r>
            <a:r>
              <a:rPr lang="es-ES" sz="1400" dirty="0" smtClean="0"/>
              <a:t>variables</a:t>
            </a:r>
          </a:p>
          <a:p>
            <a:pPr marL="285750" indent="-285750">
              <a:buFont typeface="Wingdings" pitchFamily="2" charset="2"/>
              <a:buChar char="ü"/>
            </a:pPr>
            <a:r>
              <a:rPr lang="es-ES" sz="1400" dirty="0"/>
              <a:t>E</a:t>
            </a:r>
            <a:r>
              <a:rPr lang="es-ES" sz="1400" dirty="0" smtClean="0"/>
              <a:t>l </a:t>
            </a:r>
            <a:r>
              <a:rPr lang="es-ES" sz="1400" dirty="0"/>
              <a:t>52% de este sector consume esta materia </a:t>
            </a:r>
            <a:r>
              <a:rPr lang="es-ES" sz="1400" dirty="0" smtClean="0"/>
              <a:t>prima</a:t>
            </a:r>
          </a:p>
          <a:p>
            <a:pPr marL="285750" indent="-285750">
              <a:buFont typeface="Wingdings" pitchFamily="2" charset="2"/>
              <a:buChar char="ü"/>
            </a:pPr>
            <a:r>
              <a:rPr lang="es-ES" sz="1400" dirty="0" smtClean="0"/>
              <a:t>Su consumo </a:t>
            </a:r>
            <a:r>
              <a:rPr lang="es-ES" sz="1400" dirty="0"/>
              <a:t>de 13500 </a:t>
            </a:r>
            <a:r>
              <a:rPr lang="es-ES" sz="1400" dirty="0" smtClean="0"/>
              <a:t>Kg/mes</a:t>
            </a:r>
          </a:p>
          <a:p>
            <a:pPr marL="285750" indent="-285750">
              <a:buFont typeface="Wingdings" pitchFamily="2" charset="2"/>
              <a:buChar char="ü"/>
            </a:pPr>
            <a:r>
              <a:rPr lang="es-ES" sz="1400" dirty="0" smtClean="0"/>
              <a:t>El  64</a:t>
            </a:r>
            <a:r>
              <a:rPr lang="es-ES" sz="1400" dirty="0"/>
              <a:t>% </a:t>
            </a:r>
            <a:r>
              <a:rPr lang="es-ES" sz="1400" dirty="0" smtClean="0"/>
              <a:t> prefiere de procedencia Inglesa.</a:t>
            </a:r>
          </a:p>
          <a:p>
            <a:pPr marL="285750" indent="-285750">
              <a:buFont typeface="Wingdings" pitchFamily="2" charset="2"/>
              <a:buChar char="ü"/>
            </a:pPr>
            <a:r>
              <a:rPr lang="es-ES" sz="1400" dirty="0"/>
              <a:t>E</a:t>
            </a:r>
            <a:r>
              <a:rPr lang="es-ES" sz="1400" dirty="0" smtClean="0"/>
              <a:t>l </a:t>
            </a:r>
            <a:r>
              <a:rPr lang="es-ES" sz="1400" dirty="0"/>
              <a:t>precio promedio </a:t>
            </a:r>
            <a:r>
              <a:rPr lang="es-ES" sz="1400" dirty="0" smtClean="0"/>
              <a:t>es </a:t>
            </a:r>
            <a:r>
              <a:rPr lang="es-ES" sz="1400" dirty="0"/>
              <a:t>de 0.53 $/</a:t>
            </a:r>
            <a:r>
              <a:rPr lang="es-ES" sz="1400" dirty="0" smtClean="0"/>
              <a:t>Kg</a:t>
            </a:r>
          </a:p>
          <a:p>
            <a:pPr marL="285750" indent="-285750">
              <a:buFont typeface="Wingdings" pitchFamily="2" charset="2"/>
              <a:buChar char="ü"/>
            </a:pPr>
            <a:endParaRPr lang="es-ES" sz="1400" dirty="0" smtClean="0"/>
          </a:p>
          <a:p>
            <a:r>
              <a:rPr lang="es-ES" sz="1400" b="1" dirty="0"/>
              <a:t>Segmento 5: </a:t>
            </a:r>
            <a:r>
              <a:rPr lang="es-ES" sz="1400" dirty="0"/>
              <a:t>Parafina</a:t>
            </a:r>
          </a:p>
          <a:p>
            <a:endParaRPr lang="es-ES" sz="1400" dirty="0"/>
          </a:p>
          <a:p>
            <a:pPr marL="285750" indent="-285750">
              <a:buFont typeface="Wingdings" pitchFamily="2" charset="2"/>
              <a:buChar char="ü"/>
            </a:pPr>
            <a:r>
              <a:rPr lang="es-ES" sz="1400" dirty="0"/>
              <a:t>SI existe relación entre la procedencia y precio</a:t>
            </a:r>
          </a:p>
          <a:p>
            <a:pPr marL="285750" indent="-285750">
              <a:buFont typeface="Wingdings" pitchFamily="2" charset="2"/>
              <a:buChar char="ü"/>
            </a:pPr>
            <a:r>
              <a:rPr lang="es-ES" sz="1400" dirty="0"/>
              <a:t>El 22% de este sector usa parafina</a:t>
            </a:r>
          </a:p>
          <a:p>
            <a:pPr marL="285750" indent="-285750">
              <a:buFont typeface="Wingdings" pitchFamily="2" charset="2"/>
              <a:buChar char="ü"/>
            </a:pPr>
            <a:r>
              <a:rPr lang="es-ES" sz="1400" dirty="0"/>
              <a:t>Su  consumo de 1550 Kg/mes</a:t>
            </a:r>
          </a:p>
          <a:p>
            <a:pPr marL="285750" indent="-285750">
              <a:buFont typeface="Wingdings" pitchFamily="2" charset="2"/>
              <a:buChar char="ü"/>
            </a:pPr>
            <a:r>
              <a:rPr lang="es-ES" sz="1400" dirty="0"/>
              <a:t>El precio promedio es de 1.98 $/Kg. </a:t>
            </a:r>
          </a:p>
        </p:txBody>
      </p:sp>
      <p:sp>
        <p:nvSpPr>
          <p:cNvPr id="5" name="4 CuadroTexto"/>
          <p:cNvSpPr txBox="1"/>
          <p:nvPr/>
        </p:nvSpPr>
        <p:spPr>
          <a:xfrm>
            <a:off x="1260537" y="825332"/>
            <a:ext cx="6318769" cy="369332"/>
          </a:xfrm>
          <a:prstGeom prst="rect">
            <a:avLst/>
          </a:prstGeom>
          <a:noFill/>
        </p:spPr>
        <p:txBody>
          <a:bodyPr wrap="square" rtlCol="0">
            <a:spAutoFit/>
          </a:bodyPr>
          <a:lstStyle/>
          <a:p>
            <a:pPr algn="ctr"/>
            <a:r>
              <a:rPr lang="es-ES" b="1" u="sng" dirty="0" smtClean="0"/>
              <a:t>SEGMENTACIÓN DE MERCADO</a:t>
            </a:r>
          </a:p>
        </p:txBody>
      </p:sp>
    </p:spTree>
    <p:extLst>
      <p:ext uri="{BB962C8B-B14F-4D97-AF65-F5344CB8AC3E}">
        <p14:creationId xmlns="" xmlns:p14="http://schemas.microsoft.com/office/powerpoint/2010/main" val="38704492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pic>
        <p:nvPicPr>
          <p:cNvPr id="3073" name="Picture 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67356" y="1792483"/>
            <a:ext cx="5867400" cy="1957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694192" y="980728"/>
            <a:ext cx="5453980" cy="369332"/>
          </a:xfrm>
          <a:prstGeom prst="rect">
            <a:avLst/>
          </a:prstGeom>
          <a:noFill/>
        </p:spPr>
        <p:txBody>
          <a:bodyPr wrap="square" rtlCol="0">
            <a:spAutoFit/>
          </a:bodyPr>
          <a:lstStyle/>
          <a:p>
            <a:pPr algn="ctr"/>
            <a:r>
              <a:rPr lang="es-ES" b="1" u="sng" dirty="0" smtClean="0"/>
              <a:t>ANÁLISIS DE LA OFERTA</a:t>
            </a:r>
            <a:endParaRPr lang="es-ES" b="1" u="sng" dirty="0"/>
          </a:p>
        </p:txBody>
      </p:sp>
      <p:sp>
        <p:nvSpPr>
          <p:cNvPr id="6" name="5 CuadroTexto"/>
          <p:cNvSpPr txBox="1"/>
          <p:nvPr/>
        </p:nvSpPr>
        <p:spPr>
          <a:xfrm>
            <a:off x="2771800" y="1412776"/>
            <a:ext cx="3358264" cy="369332"/>
          </a:xfrm>
          <a:prstGeom prst="rect">
            <a:avLst/>
          </a:prstGeom>
          <a:noFill/>
        </p:spPr>
        <p:txBody>
          <a:bodyPr wrap="square" rtlCol="0">
            <a:spAutoFit/>
          </a:bodyPr>
          <a:lstStyle/>
          <a:p>
            <a:r>
              <a:rPr lang="es-ES" dirty="0" smtClean="0"/>
              <a:t>Oferentes de ácido cítrico</a:t>
            </a:r>
            <a:endParaRPr lang="es-ES" dirty="0"/>
          </a:p>
        </p:txBody>
      </p:sp>
      <p:sp>
        <p:nvSpPr>
          <p:cNvPr id="8" name="7 Rectángulo"/>
          <p:cNvSpPr/>
          <p:nvPr/>
        </p:nvSpPr>
        <p:spPr>
          <a:xfrm>
            <a:off x="1304340" y="3759512"/>
            <a:ext cx="6426512" cy="1754326"/>
          </a:xfrm>
          <a:prstGeom prst="rect">
            <a:avLst/>
          </a:prstGeom>
        </p:spPr>
        <p:txBody>
          <a:bodyPr wrap="square">
            <a:spAutoFit/>
          </a:bodyPr>
          <a:lstStyle/>
          <a:p>
            <a:r>
              <a:rPr lang="es-ES" b="1" dirty="0" smtClean="0">
                <a:latin typeface="Times New Roman" pitchFamily="18" charset="0"/>
                <a:cs typeface="Times New Roman" pitchFamily="18" charset="0"/>
              </a:rPr>
              <a:t>Análisis: </a:t>
            </a:r>
          </a:p>
          <a:p>
            <a:endParaRPr lang="es-ES" b="1" dirty="0" smtClean="0">
              <a:latin typeface="Times New Roman" pitchFamily="18" charset="0"/>
              <a:cs typeface="Times New Roman" pitchFamily="18" charset="0"/>
            </a:endParaRPr>
          </a:p>
          <a:p>
            <a:pPr marL="285750" indent="-285750">
              <a:buFont typeface="Wingdings" pitchFamily="2" charset="2"/>
              <a:buChar char="ü"/>
            </a:pPr>
            <a:r>
              <a:rPr lang="es-ES" dirty="0" smtClean="0">
                <a:latin typeface="Times New Roman" pitchFamily="18" charset="0"/>
                <a:cs typeface="Times New Roman" pitchFamily="18" charset="0"/>
              </a:rPr>
              <a:t>El </a:t>
            </a:r>
            <a:r>
              <a:rPr lang="es-ES" dirty="0">
                <a:latin typeface="Times New Roman" pitchFamily="18" charset="0"/>
                <a:cs typeface="Times New Roman" pitchFamily="18" charset="0"/>
              </a:rPr>
              <a:t>último precio al </a:t>
            </a:r>
            <a:r>
              <a:rPr lang="es-ES" dirty="0" smtClean="0">
                <a:latin typeface="Times New Roman" pitchFamily="18" charset="0"/>
                <a:cs typeface="Times New Roman" pitchFamily="18" charset="0"/>
              </a:rPr>
              <a:t>cuál importó </a:t>
            </a:r>
            <a:r>
              <a:rPr lang="es-ES" dirty="0">
                <a:latin typeface="Times New Roman" pitchFamily="18" charset="0"/>
                <a:cs typeface="Times New Roman" pitchFamily="18" charset="0"/>
              </a:rPr>
              <a:t>es de 0.034 centavos por debajo del precio </a:t>
            </a:r>
            <a:r>
              <a:rPr lang="es-ES" dirty="0" smtClean="0">
                <a:latin typeface="Times New Roman" pitchFamily="18" charset="0"/>
                <a:cs typeface="Times New Roman" pitchFamily="18" charset="0"/>
              </a:rPr>
              <a:t>de DISAN.</a:t>
            </a:r>
          </a:p>
          <a:p>
            <a:pPr marL="285750" indent="-285750">
              <a:buFont typeface="Wingdings" pitchFamily="2" charset="2"/>
              <a:buChar char="ü"/>
            </a:pPr>
            <a:r>
              <a:rPr lang="es-ES" dirty="0" smtClean="0">
                <a:latin typeface="Times New Roman" pitchFamily="18" charset="0"/>
                <a:cs typeface="Times New Roman" pitchFamily="18" charset="0"/>
              </a:rPr>
              <a:t>La diferencia </a:t>
            </a:r>
            <a:r>
              <a:rPr lang="es-ES" dirty="0">
                <a:latin typeface="Times New Roman" pitchFamily="18" charset="0"/>
                <a:cs typeface="Times New Roman" pitchFamily="18" charset="0"/>
              </a:rPr>
              <a:t>no es mucha</a:t>
            </a:r>
            <a:r>
              <a:rPr lang="es-ES" dirty="0" smtClean="0">
                <a:latin typeface="Times New Roman" pitchFamily="18" charset="0"/>
                <a:cs typeface="Times New Roman" pitchFamily="18" charset="0"/>
              </a:rPr>
              <a:t>, se puede decir que el  precio </a:t>
            </a:r>
            <a:r>
              <a:rPr lang="es-ES" dirty="0">
                <a:latin typeface="Times New Roman" pitchFamily="18" charset="0"/>
                <a:cs typeface="Times New Roman" pitchFamily="18" charset="0"/>
              </a:rPr>
              <a:t>de DISAN es </a:t>
            </a:r>
            <a:r>
              <a:rPr lang="es-ES" dirty="0" smtClean="0">
                <a:latin typeface="Times New Roman" pitchFamily="18" charset="0"/>
                <a:cs typeface="Times New Roman" pitchFamily="18" charset="0"/>
              </a:rPr>
              <a:t>competitivo.</a:t>
            </a:r>
            <a:endParaRPr lang="es-ES" dirty="0">
              <a:latin typeface="Times New Roman" pitchFamily="18" charset="0"/>
              <a:cs typeface="Times New Roman" pitchFamily="18" charset="0"/>
            </a:endParaRPr>
          </a:p>
        </p:txBody>
      </p:sp>
    </p:spTree>
    <p:extLst>
      <p:ext uri="{BB962C8B-B14F-4D97-AF65-F5344CB8AC3E}">
        <p14:creationId xmlns="" xmlns:p14="http://schemas.microsoft.com/office/powerpoint/2010/main" val="275081422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3" name="2 CuadroTexto"/>
          <p:cNvSpPr txBox="1"/>
          <p:nvPr/>
        </p:nvSpPr>
        <p:spPr>
          <a:xfrm>
            <a:off x="1694192" y="980728"/>
            <a:ext cx="5453980" cy="369332"/>
          </a:xfrm>
          <a:prstGeom prst="rect">
            <a:avLst/>
          </a:prstGeom>
          <a:noFill/>
        </p:spPr>
        <p:txBody>
          <a:bodyPr wrap="square" rtlCol="0">
            <a:spAutoFit/>
          </a:bodyPr>
          <a:lstStyle/>
          <a:p>
            <a:pPr algn="ctr"/>
            <a:r>
              <a:rPr lang="es-ES" b="1" u="sng" dirty="0" smtClean="0"/>
              <a:t>ANÁLISIS DE LA OFERTA</a:t>
            </a:r>
            <a:endParaRPr lang="es-ES" b="1" u="sng" dirty="0"/>
          </a:p>
        </p:txBody>
      </p:sp>
      <p:sp>
        <p:nvSpPr>
          <p:cNvPr id="6" name="5 CuadroTexto"/>
          <p:cNvSpPr txBox="1"/>
          <p:nvPr/>
        </p:nvSpPr>
        <p:spPr>
          <a:xfrm>
            <a:off x="2771800" y="1412776"/>
            <a:ext cx="3358264" cy="369332"/>
          </a:xfrm>
          <a:prstGeom prst="rect">
            <a:avLst/>
          </a:prstGeom>
          <a:noFill/>
        </p:spPr>
        <p:txBody>
          <a:bodyPr wrap="square" rtlCol="0">
            <a:spAutoFit/>
          </a:bodyPr>
          <a:lstStyle/>
          <a:p>
            <a:r>
              <a:rPr lang="es-ES" dirty="0" smtClean="0"/>
              <a:t>Oferentes de soda cáustica</a:t>
            </a:r>
            <a:endParaRPr lang="es-ES" dirty="0"/>
          </a:p>
        </p:txBody>
      </p:sp>
      <p:sp>
        <p:nvSpPr>
          <p:cNvPr id="8" name="7 Rectángulo"/>
          <p:cNvSpPr/>
          <p:nvPr/>
        </p:nvSpPr>
        <p:spPr>
          <a:xfrm>
            <a:off x="1304340" y="3759512"/>
            <a:ext cx="6426512" cy="1477328"/>
          </a:xfrm>
          <a:prstGeom prst="rect">
            <a:avLst/>
          </a:prstGeom>
        </p:spPr>
        <p:txBody>
          <a:bodyPr wrap="square">
            <a:spAutoFit/>
          </a:bodyPr>
          <a:lstStyle/>
          <a:p>
            <a:r>
              <a:rPr lang="es-ES" b="1" dirty="0" smtClean="0">
                <a:latin typeface="Times New Roman" pitchFamily="18" charset="0"/>
                <a:cs typeface="Times New Roman" pitchFamily="18" charset="0"/>
              </a:rPr>
              <a:t>Análisis: </a:t>
            </a:r>
          </a:p>
          <a:p>
            <a:endParaRPr lang="es-ES" b="1" dirty="0" smtClean="0">
              <a:latin typeface="Times New Roman" pitchFamily="18" charset="0"/>
              <a:cs typeface="Times New Roman" pitchFamily="18" charset="0"/>
            </a:endParaRPr>
          </a:p>
          <a:p>
            <a:pPr marL="285750" indent="-285750">
              <a:buFont typeface="Wingdings" pitchFamily="2" charset="2"/>
              <a:buChar char="ü"/>
            </a:pPr>
            <a:r>
              <a:rPr lang="es-ES" dirty="0" smtClean="0">
                <a:latin typeface="Times New Roman" pitchFamily="18" charset="0"/>
                <a:cs typeface="Times New Roman" pitchFamily="18" charset="0"/>
              </a:rPr>
              <a:t>SOLVESA </a:t>
            </a:r>
            <a:r>
              <a:rPr lang="es-ES" dirty="0">
                <a:latin typeface="Times New Roman" pitchFamily="18" charset="0"/>
                <a:cs typeface="Times New Roman" pitchFamily="18" charset="0"/>
              </a:rPr>
              <a:t>con el </a:t>
            </a:r>
            <a:r>
              <a:rPr lang="es-ES" dirty="0" smtClean="0">
                <a:latin typeface="Times New Roman" pitchFamily="18" charset="0"/>
                <a:cs typeface="Times New Roman" pitchFamily="18" charset="0"/>
              </a:rPr>
              <a:t>16.32%</a:t>
            </a:r>
          </a:p>
          <a:p>
            <a:pPr marL="285750" indent="-285750">
              <a:buFont typeface="Wingdings" pitchFamily="2" charset="2"/>
              <a:buChar char="ü"/>
            </a:pPr>
            <a:r>
              <a:rPr lang="es-ES" dirty="0" smtClean="0">
                <a:latin typeface="Times New Roman" pitchFamily="18" charset="0"/>
                <a:cs typeface="Times New Roman" pitchFamily="18" charset="0"/>
              </a:rPr>
              <a:t>DISAN tiene </a:t>
            </a:r>
            <a:r>
              <a:rPr lang="es-ES" dirty="0">
                <a:latin typeface="Times New Roman" pitchFamily="18" charset="0"/>
                <a:cs typeface="Times New Roman" pitchFamily="18" charset="0"/>
              </a:rPr>
              <a:t>un diferencial </a:t>
            </a:r>
            <a:r>
              <a:rPr lang="es-ES" dirty="0" smtClean="0">
                <a:latin typeface="Times New Roman" pitchFamily="18" charset="0"/>
                <a:cs typeface="Times New Roman" pitchFamily="18" charset="0"/>
              </a:rPr>
              <a:t>de precio aproximado </a:t>
            </a:r>
            <a:r>
              <a:rPr lang="es-ES" dirty="0">
                <a:latin typeface="Times New Roman" pitchFamily="18" charset="0"/>
                <a:cs typeface="Times New Roman" pitchFamily="18" charset="0"/>
              </a:rPr>
              <a:t>de 10 </a:t>
            </a:r>
            <a:r>
              <a:rPr lang="es-ES" dirty="0" smtClean="0">
                <a:latin typeface="Times New Roman" pitchFamily="18" charset="0"/>
                <a:cs typeface="Times New Roman" pitchFamily="18" charset="0"/>
              </a:rPr>
              <a:t>centavos.</a:t>
            </a:r>
            <a:endParaRPr lang="es-ES" dirty="0">
              <a:latin typeface="Times New Roman" pitchFamily="18" charset="0"/>
              <a:cs typeface="Times New Roman" pitchFamily="18" charset="0"/>
            </a:endParaRPr>
          </a:p>
        </p:txBody>
      </p:sp>
      <p:pic>
        <p:nvPicPr>
          <p:cNvPr id="11265" name="Picture 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27550" y="1844824"/>
            <a:ext cx="5846763" cy="200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660890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3" name="2 CuadroTexto"/>
          <p:cNvSpPr txBox="1"/>
          <p:nvPr/>
        </p:nvSpPr>
        <p:spPr>
          <a:xfrm>
            <a:off x="1694192" y="980728"/>
            <a:ext cx="5453980" cy="369332"/>
          </a:xfrm>
          <a:prstGeom prst="rect">
            <a:avLst/>
          </a:prstGeom>
          <a:noFill/>
        </p:spPr>
        <p:txBody>
          <a:bodyPr wrap="square" rtlCol="0">
            <a:spAutoFit/>
          </a:bodyPr>
          <a:lstStyle/>
          <a:p>
            <a:pPr algn="ctr"/>
            <a:r>
              <a:rPr lang="es-ES" b="1" u="sng" dirty="0" smtClean="0"/>
              <a:t>ANÁLISIS DE LA OFERTA</a:t>
            </a:r>
            <a:endParaRPr lang="es-ES" b="1" u="sng" dirty="0"/>
          </a:p>
        </p:txBody>
      </p:sp>
      <p:sp>
        <p:nvSpPr>
          <p:cNvPr id="6" name="5 CuadroTexto"/>
          <p:cNvSpPr txBox="1"/>
          <p:nvPr/>
        </p:nvSpPr>
        <p:spPr>
          <a:xfrm>
            <a:off x="2123728" y="1412776"/>
            <a:ext cx="5024444" cy="369332"/>
          </a:xfrm>
          <a:prstGeom prst="rect">
            <a:avLst/>
          </a:prstGeom>
          <a:noFill/>
        </p:spPr>
        <p:txBody>
          <a:bodyPr wrap="square" rtlCol="0">
            <a:spAutoFit/>
          </a:bodyPr>
          <a:lstStyle/>
          <a:p>
            <a:r>
              <a:rPr lang="es-ES" dirty="0" smtClean="0"/>
              <a:t>Oferentes de peróxido de hidrógeno 50%</a:t>
            </a:r>
            <a:endParaRPr lang="es-ES" dirty="0"/>
          </a:p>
        </p:txBody>
      </p:sp>
      <p:sp>
        <p:nvSpPr>
          <p:cNvPr id="8" name="7 Rectángulo"/>
          <p:cNvSpPr/>
          <p:nvPr/>
        </p:nvSpPr>
        <p:spPr>
          <a:xfrm>
            <a:off x="1357950" y="4098952"/>
            <a:ext cx="6426512" cy="2308324"/>
          </a:xfrm>
          <a:prstGeom prst="rect">
            <a:avLst/>
          </a:prstGeom>
        </p:spPr>
        <p:txBody>
          <a:bodyPr wrap="square">
            <a:spAutoFit/>
          </a:bodyPr>
          <a:lstStyle/>
          <a:p>
            <a:r>
              <a:rPr lang="es-ES" b="1" dirty="0" smtClean="0">
                <a:latin typeface="Times New Roman" pitchFamily="18" charset="0"/>
                <a:cs typeface="Times New Roman" pitchFamily="18" charset="0"/>
              </a:rPr>
              <a:t>Análisis: </a:t>
            </a:r>
          </a:p>
          <a:p>
            <a:endParaRPr lang="es-ES" b="1" dirty="0" smtClean="0">
              <a:latin typeface="Times New Roman" pitchFamily="18" charset="0"/>
              <a:cs typeface="Times New Roman" pitchFamily="18" charset="0"/>
            </a:endParaRPr>
          </a:p>
          <a:p>
            <a:pPr marL="285750" indent="-285750">
              <a:buFont typeface="Wingdings" pitchFamily="2" charset="2"/>
              <a:buChar char="ü"/>
            </a:pPr>
            <a:r>
              <a:rPr lang="es-ES" dirty="0">
                <a:latin typeface="Times New Roman" pitchFamily="18" charset="0"/>
                <a:cs typeface="Times New Roman" pitchFamily="18" charset="0"/>
              </a:rPr>
              <a:t>SOLVESA lidera el mercado  con el 37,93</a:t>
            </a:r>
            <a:r>
              <a:rPr lang="es-ES" dirty="0" smtClean="0">
                <a:latin typeface="Times New Roman" pitchFamily="18" charset="0"/>
                <a:cs typeface="Times New Roman" pitchFamily="18" charset="0"/>
              </a:rPr>
              <a:t>% (Corea)</a:t>
            </a:r>
          </a:p>
          <a:p>
            <a:pPr marL="285750" indent="-285750">
              <a:buFont typeface="Wingdings" pitchFamily="2" charset="2"/>
              <a:buChar char="ü"/>
            </a:pPr>
            <a:r>
              <a:rPr lang="es-ES" dirty="0" smtClean="0">
                <a:latin typeface="Times New Roman" pitchFamily="18" charset="0"/>
                <a:cs typeface="Times New Roman" pitchFamily="18" charset="0"/>
              </a:rPr>
              <a:t>DISAN participa con el 3,18% (nuevo)</a:t>
            </a:r>
          </a:p>
          <a:p>
            <a:pPr marL="285750" indent="-285750">
              <a:buFont typeface="Wingdings" pitchFamily="2" charset="2"/>
              <a:buChar char="ü"/>
            </a:pPr>
            <a:r>
              <a:rPr lang="es-ES" dirty="0" smtClean="0">
                <a:latin typeface="Times New Roman" pitchFamily="18" charset="0"/>
                <a:cs typeface="Times New Roman" pitchFamily="18" charset="0"/>
              </a:rPr>
              <a:t>Diferencia de precio de 10 </a:t>
            </a:r>
            <a:r>
              <a:rPr lang="es-ES" dirty="0" err="1" smtClean="0">
                <a:latin typeface="Times New Roman" pitchFamily="18" charset="0"/>
                <a:cs typeface="Times New Roman" pitchFamily="18" charset="0"/>
              </a:rPr>
              <a:t>ctvos</a:t>
            </a:r>
            <a:r>
              <a:rPr lang="es-ES" dirty="0" smtClean="0">
                <a:latin typeface="Times New Roman" pitchFamily="18" charset="0"/>
                <a:cs typeface="Times New Roman" pitchFamily="18" charset="0"/>
              </a:rPr>
              <a:t> con respecto a </a:t>
            </a:r>
            <a:r>
              <a:rPr lang="es-ES" dirty="0" err="1" smtClean="0">
                <a:latin typeface="Times New Roman" pitchFamily="18" charset="0"/>
                <a:cs typeface="Times New Roman" pitchFamily="18" charset="0"/>
              </a:rPr>
              <a:t>Solvesa</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(Coreana).</a:t>
            </a:r>
          </a:p>
          <a:p>
            <a:pPr marL="285750" indent="-285750">
              <a:buFont typeface="Wingdings" pitchFamily="2" charset="2"/>
              <a:buChar char="ü"/>
            </a:pPr>
            <a:r>
              <a:rPr lang="es-ES" dirty="0">
                <a:latin typeface="Times New Roman" pitchFamily="18" charset="0"/>
                <a:cs typeface="Times New Roman" pitchFamily="18" charset="0"/>
              </a:rPr>
              <a:t>Diferencia de precio de 4</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ctvos</a:t>
            </a:r>
            <a:r>
              <a:rPr lang="es-ES" dirty="0" smtClean="0">
                <a:latin typeface="Times New Roman" pitchFamily="18" charset="0"/>
                <a:cs typeface="Times New Roman" pitchFamily="18" charset="0"/>
              </a:rPr>
              <a:t> con </a:t>
            </a:r>
            <a:r>
              <a:rPr lang="es-ES" dirty="0">
                <a:latin typeface="Times New Roman" pitchFamily="18" charset="0"/>
                <a:cs typeface="Times New Roman" pitchFamily="18" charset="0"/>
              </a:rPr>
              <a:t>respecto a </a:t>
            </a:r>
            <a:r>
              <a:rPr lang="es-ES" dirty="0" smtClean="0">
                <a:latin typeface="Times New Roman" pitchFamily="18" charset="0"/>
                <a:cs typeface="Times New Roman" pitchFamily="18" charset="0"/>
              </a:rPr>
              <a:t>PROVEQUIM (Brasileña).</a:t>
            </a:r>
            <a:endParaRPr lang="es-ES" dirty="0">
              <a:latin typeface="Times New Roman" pitchFamily="18" charset="0"/>
              <a:cs typeface="Times New Roman" pitchFamily="18" charset="0"/>
            </a:endParaRPr>
          </a:p>
        </p:txBody>
      </p:sp>
      <p:pic>
        <p:nvPicPr>
          <p:cNvPr id="10241" name="Picture 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51000" y="1782108"/>
            <a:ext cx="5840413" cy="2363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6608901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3" name="2 CuadroTexto"/>
          <p:cNvSpPr txBox="1"/>
          <p:nvPr/>
        </p:nvSpPr>
        <p:spPr>
          <a:xfrm>
            <a:off x="1694192" y="980728"/>
            <a:ext cx="5453980" cy="369332"/>
          </a:xfrm>
          <a:prstGeom prst="rect">
            <a:avLst/>
          </a:prstGeom>
          <a:noFill/>
        </p:spPr>
        <p:txBody>
          <a:bodyPr wrap="square" rtlCol="0">
            <a:spAutoFit/>
          </a:bodyPr>
          <a:lstStyle/>
          <a:p>
            <a:pPr algn="ctr"/>
            <a:r>
              <a:rPr lang="es-ES" b="1" u="sng" dirty="0" smtClean="0"/>
              <a:t>ANÁLISIS DE LA OFERTA</a:t>
            </a:r>
            <a:endParaRPr lang="es-ES" b="1" u="sng" dirty="0"/>
          </a:p>
        </p:txBody>
      </p:sp>
      <p:sp>
        <p:nvSpPr>
          <p:cNvPr id="6" name="5 CuadroTexto"/>
          <p:cNvSpPr txBox="1"/>
          <p:nvPr/>
        </p:nvSpPr>
        <p:spPr>
          <a:xfrm>
            <a:off x="2742050" y="1412776"/>
            <a:ext cx="3918182" cy="369332"/>
          </a:xfrm>
          <a:prstGeom prst="rect">
            <a:avLst/>
          </a:prstGeom>
          <a:noFill/>
        </p:spPr>
        <p:txBody>
          <a:bodyPr wrap="square" rtlCol="0">
            <a:spAutoFit/>
          </a:bodyPr>
          <a:lstStyle/>
          <a:p>
            <a:r>
              <a:rPr lang="es-ES" dirty="0" smtClean="0"/>
              <a:t>Oferentes de carbonato de sodio</a:t>
            </a:r>
            <a:endParaRPr lang="es-ES" dirty="0"/>
          </a:p>
        </p:txBody>
      </p:sp>
      <p:sp>
        <p:nvSpPr>
          <p:cNvPr id="8" name="7 Rectángulo"/>
          <p:cNvSpPr/>
          <p:nvPr/>
        </p:nvSpPr>
        <p:spPr>
          <a:xfrm>
            <a:off x="1328614" y="4105202"/>
            <a:ext cx="6426512" cy="2031325"/>
          </a:xfrm>
          <a:prstGeom prst="rect">
            <a:avLst/>
          </a:prstGeom>
        </p:spPr>
        <p:txBody>
          <a:bodyPr wrap="square">
            <a:spAutoFit/>
          </a:bodyPr>
          <a:lstStyle/>
          <a:p>
            <a:r>
              <a:rPr lang="es-ES" b="1" dirty="0" smtClean="0">
                <a:latin typeface="Times New Roman" pitchFamily="18" charset="0"/>
                <a:cs typeface="Times New Roman" pitchFamily="18" charset="0"/>
              </a:rPr>
              <a:t>Análisis: </a:t>
            </a:r>
          </a:p>
          <a:p>
            <a:endParaRPr lang="es-ES" b="1" dirty="0" smtClean="0">
              <a:latin typeface="Times New Roman" pitchFamily="18" charset="0"/>
              <a:cs typeface="Times New Roman" pitchFamily="18" charset="0"/>
            </a:endParaRPr>
          </a:p>
          <a:p>
            <a:pPr marL="285750" indent="-285750">
              <a:buFont typeface="Wingdings" pitchFamily="2" charset="2"/>
              <a:buChar char="ü"/>
            </a:pPr>
            <a:r>
              <a:rPr lang="es-ES" dirty="0">
                <a:latin typeface="Times New Roman" pitchFamily="18" charset="0"/>
                <a:cs typeface="Times New Roman" pitchFamily="18" charset="0"/>
              </a:rPr>
              <a:t>RESIQUIM </a:t>
            </a:r>
            <a:r>
              <a:rPr lang="es-ES" dirty="0" smtClean="0">
                <a:latin typeface="Times New Roman" pitchFamily="18" charset="0"/>
                <a:cs typeface="Times New Roman" pitchFamily="18" charset="0"/>
              </a:rPr>
              <a:t>lidera </a:t>
            </a:r>
            <a:r>
              <a:rPr lang="es-ES" dirty="0">
                <a:latin typeface="Times New Roman" pitchFamily="18" charset="0"/>
                <a:cs typeface="Times New Roman" pitchFamily="18" charset="0"/>
              </a:rPr>
              <a:t>el </a:t>
            </a:r>
            <a:r>
              <a:rPr lang="es-ES" dirty="0" smtClean="0">
                <a:latin typeface="Times New Roman" pitchFamily="18" charset="0"/>
                <a:cs typeface="Times New Roman" pitchFamily="18" charset="0"/>
              </a:rPr>
              <a:t>mercado con el 44.48</a:t>
            </a:r>
            <a:r>
              <a:rPr lang="es-ES" dirty="0">
                <a:latin typeface="Times New Roman" pitchFamily="18" charset="0"/>
                <a:cs typeface="Times New Roman" pitchFamily="18" charset="0"/>
              </a:rPr>
              <a:t>% y SOLVESA con el 41.50</a:t>
            </a:r>
            <a:r>
              <a:rPr lang="es-ES" dirty="0" smtClean="0">
                <a:latin typeface="Times New Roman" pitchFamily="18" charset="0"/>
                <a:cs typeface="Times New Roman" pitchFamily="18" charset="0"/>
              </a:rPr>
              <a:t>% </a:t>
            </a:r>
          </a:p>
          <a:p>
            <a:pPr marL="285750" indent="-285750">
              <a:buFont typeface="Wingdings" pitchFamily="2" charset="2"/>
              <a:buChar char="ü"/>
            </a:pPr>
            <a:r>
              <a:rPr lang="es-ES" dirty="0" smtClean="0">
                <a:latin typeface="Times New Roman" pitchFamily="18" charset="0"/>
                <a:cs typeface="Times New Roman" pitchFamily="18" charset="0"/>
              </a:rPr>
              <a:t>La </a:t>
            </a:r>
            <a:r>
              <a:rPr lang="es-ES" dirty="0">
                <a:latin typeface="Times New Roman" pitchFamily="18" charset="0"/>
                <a:cs typeface="Times New Roman" pitchFamily="18" charset="0"/>
              </a:rPr>
              <a:t>diferencia es baja entre los precios de la misma procedencia</a:t>
            </a:r>
            <a:r>
              <a:rPr lang="es-ES" dirty="0" smtClean="0">
                <a:latin typeface="Times New Roman" pitchFamily="18" charset="0"/>
                <a:cs typeface="Times New Roman" pitchFamily="18" charset="0"/>
              </a:rPr>
              <a:t>.</a:t>
            </a:r>
          </a:p>
          <a:p>
            <a:pPr marL="285750" indent="-285750">
              <a:buFont typeface="Wingdings" pitchFamily="2" charset="2"/>
              <a:buChar char="ü"/>
            </a:pPr>
            <a:r>
              <a:rPr lang="es-ES" dirty="0" smtClean="0">
                <a:latin typeface="Times New Roman" pitchFamily="18" charset="0"/>
                <a:cs typeface="Times New Roman" pitchFamily="18" charset="0"/>
              </a:rPr>
              <a:t>DISAN no importa esta materia prima, puede en un futuro mirar la posibilidad de importarlo.</a:t>
            </a:r>
            <a:endParaRPr lang="es-ES" dirty="0">
              <a:latin typeface="Times New Roman" pitchFamily="18" charset="0"/>
              <a:cs typeface="Times New Roman" pitchFamily="18" charset="0"/>
            </a:endParaRPr>
          </a:p>
        </p:txBody>
      </p:sp>
      <p:pic>
        <p:nvPicPr>
          <p:cNvPr id="9217" name="Picture 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51000" y="1749352"/>
            <a:ext cx="5840413" cy="2355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6608901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3" name="2 CuadroTexto"/>
          <p:cNvSpPr txBox="1"/>
          <p:nvPr/>
        </p:nvSpPr>
        <p:spPr>
          <a:xfrm>
            <a:off x="1694192" y="980728"/>
            <a:ext cx="5453980" cy="369332"/>
          </a:xfrm>
          <a:prstGeom prst="rect">
            <a:avLst/>
          </a:prstGeom>
          <a:noFill/>
        </p:spPr>
        <p:txBody>
          <a:bodyPr wrap="square" rtlCol="0">
            <a:spAutoFit/>
          </a:bodyPr>
          <a:lstStyle/>
          <a:p>
            <a:pPr algn="ctr"/>
            <a:r>
              <a:rPr lang="es-ES" b="1" u="sng" dirty="0" smtClean="0"/>
              <a:t>ANÁLISIS DE LA OFERTA</a:t>
            </a:r>
            <a:endParaRPr lang="es-ES" b="1" u="sng" dirty="0"/>
          </a:p>
        </p:txBody>
      </p:sp>
      <p:sp>
        <p:nvSpPr>
          <p:cNvPr id="6" name="5 CuadroTexto"/>
          <p:cNvSpPr txBox="1"/>
          <p:nvPr/>
        </p:nvSpPr>
        <p:spPr>
          <a:xfrm>
            <a:off x="2771800" y="1412776"/>
            <a:ext cx="3358264" cy="369332"/>
          </a:xfrm>
          <a:prstGeom prst="rect">
            <a:avLst/>
          </a:prstGeom>
          <a:noFill/>
        </p:spPr>
        <p:txBody>
          <a:bodyPr wrap="square" rtlCol="0">
            <a:spAutoFit/>
          </a:bodyPr>
          <a:lstStyle/>
          <a:p>
            <a:r>
              <a:rPr lang="es-ES" dirty="0" smtClean="0"/>
              <a:t>Oferentes de Parafina</a:t>
            </a:r>
            <a:endParaRPr lang="es-ES" dirty="0"/>
          </a:p>
        </p:txBody>
      </p:sp>
      <p:sp>
        <p:nvSpPr>
          <p:cNvPr id="8" name="7 Rectángulo"/>
          <p:cNvSpPr/>
          <p:nvPr/>
        </p:nvSpPr>
        <p:spPr>
          <a:xfrm>
            <a:off x="1351606" y="3717032"/>
            <a:ext cx="6030416" cy="1477328"/>
          </a:xfrm>
          <a:prstGeom prst="rect">
            <a:avLst/>
          </a:prstGeom>
        </p:spPr>
        <p:txBody>
          <a:bodyPr wrap="square">
            <a:spAutoFit/>
          </a:bodyPr>
          <a:lstStyle/>
          <a:p>
            <a:r>
              <a:rPr lang="es-ES" b="1" dirty="0" smtClean="0">
                <a:latin typeface="Times New Roman" pitchFamily="18" charset="0"/>
                <a:cs typeface="Times New Roman" pitchFamily="18" charset="0"/>
              </a:rPr>
              <a:t>Análisis: </a:t>
            </a:r>
          </a:p>
          <a:p>
            <a:endParaRPr lang="es-ES" b="1" dirty="0" smtClean="0">
              <a:latin typeface="Times New Roman" pitchFamily="18" charset="0"/>
              <a:cs typeface="Times New Roman" pitchFamily="18" charset="0"/>
            </a:endParaRPr>
          </a:p>
          <a:p>
            <a:pPr marL="285750" indent="-285750">
              <a:buFont typeface="Wingdings" pitchFamily="2" charset="2"/>
              <a:buChar char="ü"/>
            </a:pPr>
            <a:r>
              <a:rPr lang="es-CO" dirty="0">
                <a:latin typeface="Times New Roman" pitchFamily="18" charset="0"/>
                <a:cs typeface="Times New Roman" pitchFamily="18" charset="0"/>
              </a:rPr>
              <a:t>DISAN </a:t>
            </a:r>
            <a:r>
              <a:rPr lang="es-CO" dirty="0" smtClean="0">
                <a:latin typeface="Times New Roman" pitchFamily="18" charset="0"/>
                <a:cs typeface="Times New Roman" pitchFamily="18" charset="0"/>
              </a:rPr>
              <a:t>lidera </a:t>
            </a:r>
            <a:r>
              <a:rPr lang="es-CO" dirty="0">
                <a:latin typeface="Times New Roman" pitchFamily="18" charset="0"/>
                <a:cs typeface="Times New Roman" pitchFamily="18" charset="0"/>
              </a:rPr>
              <a:t>el mercado con el 79.6% </a:t>
            </a:r>
            <a:endParaRPr lang="es-CO" dirty="0" smtClean="0">
              <a:latin typeface="Times New Roman" pitchFamily="18" charset="0"/>
              <a:cs typeface="Times New Roman" pitchFamily="18" charset="0"/>
            </a:endParaRPr>
          </a:p>
          <a:p>
            <a:pPr marL="285750" indent="-285750">
              <a:buFont typeface="Wingdings" pitchFamily="2" charset="2"/>
              <a:buChar char="ü"/>
            </a:pPr>
            <a:r>
              <a:rPr lang="es-CO" dirty="0">
                <a:latin typeface="Times New Roman" pitchFamily="18" charset="0"/>
                <a:cs typeface="Times New Roman" pitchFamily="18" charset="0"/>
              </a:rPr>
              <a:t>E</a:t>
            </a:r>
            <a:r>
              <a:rPr lang="es-CO" dirty="0" smtClean="0">
                <a:latin typeface="Times New Roman" pitchFamily="18" charset="0"/>
                <a:cs typeface="Times New Roman" pitchFamily="18" charset="0"/>
              </a:rPr>
              <a:t>l </a:t>
            </a:r>
            <a:r>
              <a:rPr lang="es-CO" dirty="0">
                <a:latin typeface="Times New Roman" pitchFamily="18" charset="0"/>
                <a:cs typeface="Times New Roman" pitchFamily="18" charset="0"/>
              </a:rPr>
              <a:t>precio CIF es competitivo con respecto a QUIMASA Y </a:t>
            </a:r>
            <a:r>
              <a:rPr lang="es-CO" dirty="0" smtClean="0">
                <a:latin typeface="Times New Roman" pitchFamily="18" charset="0"/>
                <a:cs typeface="Times New Roman" pitchFamily="18" charset="0"/>
              </a:rPr>
              <a:t>SOLVESA.</a:t>
            </a:r>
            <a:endParaRPr lang="es-ES" dirty="0">
              <a:latin typeface="Times New Roman" pitchFamily="18" charset="0"/>
              <a:cs typeface="Times New Roman" pitchFamily="18" charset="0"/>
            </a:endParaRPr>
          </a:p>
        </p:txBody>
      </p:sp>
      <p:pic>
        <p:nvPicPr>
          <p:cNvPr id="7169" name="Picture 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7382" y="1782108"/>
            <a:ext cx="6007100" cy="1790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6529969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pic>
        <p:nvPicPr>
          <p:cNvPr id="4097" name="Picture 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304340" y="2204864"/>
            <a:ext cx="5846763" cy="1449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304340" y="3933056"/>
            <a:ext cx="5889625" cy="1957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746664" y="5880651"/>
            <a:ext cx="3358264" cy="646331"/>
          </a:xfrm>
          <a:prstGeom prst="rect">
            <a:avLst/>
          </a:prstGeom>
          <a:noFill/>
        </p:spPr>
        <p:txBody>
          <a:bodyPr wrap="square" rtlCol="0">
            <a:spAutoFit/>
          </a:bodyPr>
          <a:lstStyle/>
          <a:p>
            <a:r>
              <a:rPr lang="es-ES" b="1" dirty="0"/>
              <a:t>Demanda insatisfecha=</a:t>
            </a:r>
            <a:r>
              <a:rPr lang="es-ES" dirty="0"/>
              <a:t> 26%</a:t>
            </a:r>
          </a:p>
          <a:p>
            <a:endParaRPr lang="es-ES" dirty="0"/>
          </a:p>
        </p:txBody>
      </p:sp>
      <p:sp>
        <p:nvSpPr>
          <p:cNvPr id="5" name="4 CuadroTexto"/>
          <p:cNvSpPr txBox="1"/>
          <p:nvPr/>
        </p:nvSpPr>
        <p:spPr>
          <a:xfrm>
            <a:off x="2411760" y="1412776"/>
            <a:ext cx="3600400" cy="646331"/>
          </a:xfrm>
          <a:prstGeom prst="rect">
            <a:avLst/>
          </a:prstGeom>
          <a:noFill/>
        </p:spPr>
        <p:txBody>
          <a:bodyPr wrap="square" rtlCol="0">
            <a:spAutoFit/>
          </a:bodyPr>
          <a:lstStyle/>
          <a:p>
            <a:pPr algn="ctr"/>
            <a:r>
              <a:rPr lang="es-ES" b="1" u="sng" dirty="0"/>
              <a:t>MEDICIÓN DEL MERCADO</a:t>
            </a:r>
          </a:p>
          <a:p>
            <a:pPr algn="ctr"/>
            <a:endParaRPr lang="es-ES" u="sng" dirty="0"/>
          </a:p>
        </p:txBody>
      </p:sp>
      <p:sp>
        <p:nvSpPr>
          <p:cNvPr id="6" name="5 CuadroTexto"/>
          <p:cNvSpPr txBox="1"/>
          <p:nvPr/>
        </p:nvSpPr>
        <p:spPr>
          <a:xfrm>
            <a:off x="2915816" y="1844824"/>
            <a:ext cx="3384376" cy="369332"/>
          </a:xfrm>
          <a:prstGeom prst="rect">
            <a:avLst/>
          </a:prstGeom>
          <a:noFill/>
        </p:spPr>
        <p:txBody>
          <a:bodyPr wrap="square" rtlCol="0">
            <a:spAutoFit/>
          </a:bodyPr>
          <a:lstStyle/>
          <a:p>
            <a:r>
              <a:rPr lang="es-ES" b="1" dirty="0" smtClean="0"/>
              <a:t>Demanda Total = </a:t>
            </a:r>
            <a:r>
              <a:rPr lang="es-ES" b="1" dirty="0" err="1" smtClean="0"/>
              <a:t>nq</a:t>
            </a:r>
            <a:r>
              <a:rPr lang="es-ES" b="1" dirty="0" smtClean="0"/>
              <a:t>*p</a:t>
            </a:r>
            <a:endParaRPr lang="es-ES" b="1" dirty="0"/>
          </a:p>
        </p:txBody>
      </p:sp>
      <p:sp>
        <p:nvSpPr>
          <p:cNvPr id="8" name="7 CuadroTexto"/>
          <p:cNvSpPr txBox="1"/>
          <p:nvPr/>
        </p:nvSpPr>
        <p:spPr>
          <a:xfrm>
            <a:off x="2339752" y="3501008"/>
            <a:ext cx="3960440" cy="369332"/>
          </a:xfrm>
          <a:prstGeom prst="rect">
            <a:avLst/>
          </a:prstGeom>
          <a:noFill/>
        </p:spPr>
        <p:txBody>
          <a:bodyPr wrap="square" rtlCol="0">
            <a:spAutoFit/>
          </a:bodyPr>
          <a:lstStyle/>
          <a:p>
            <a:pPr algn="ctr"/>
            <a:r>
              <a:rPr lang="es-ES" b="1" dirty="0" smtClean="0"/>
              <a:t>Demanda Insatisfecha</a:t>
            </a:r>
            <a:endParaRPr lang="es-ES" b="1" dirty="0"/>
          </a:p>
        </p:txBody>
      </p:sp>
    </p:spTree>
    <p:extLst>
      <p:ext uri="{BB962C8B-B14F-4D97-AF65-F5344CB8AC3E}">
        <p14:creationId xmlns="" xmlns:p14="http://schemas.microsoft.com/office/powerpoint/2010/main" val="387044924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4" name="3 CuadroTexto"/>
          <p:cNvSpPr txBox="1"/>
          <p:nvPr/>
        </p:nvSpPr>
        <p:spPr>
          <a:xfrm>
            <a:off x="2411760" y="1412776"/>
            <a:ext cx="3600400" cy="646331"/>
          </a:xfrm>
          <a:prstGeom prst="rect">
            <a:avLst/>
          </a:prstGeom>
          <a:noFill/>
        </p:spPr>
        <p:txBody>
          <a:bodyPr wrap="square" rtlCol="0">
            <a:spAutoFit/>
          </a:bodyPr>
          <a:lstStyle/>
          <a:p>
            <a:pPr algn="ctr"/>
            <a:r>
              <a:rPr lang="es-ES" b="1" u="sng" dirty="0" smtClean="0"/>
              <a:t>ESTRATEGIAS CORPORATIVA</a:t>
            </a:r>
            <a:endParaRPr lang="es-ES" b="1" u="sng" dirty="0"/>
          </a:p>
          <a:p>
            <a:pPr algn="ctr"/>
            <a:endParaRPr lang="es-ES" u="sng" dirty="0"/>
          </a:p>
        </p:txBody>
      </p:sp>
      <p:graphicFrame>
        <p:nvGraphicFramePr>
          <p:cNvPr id="5" name="4 Tabla"/>
          <p:cNvGraphicFramePr>
            <a:graphicFrameLocks noGrp="1"/>
          </p:cNvGraphicFramePr>
          <p:nvPr/>
        </p:nvGraphicFramePr>
        <p:xfrm>
          <a:off x="1524000" y="1981200"/>
          <a:ext cx="5562600" cy="1752600"/>
        </p:xfrm>
        <a:graphic>
          <a:graphicData uri="http://schemas.openxmlformats.org/drawingml/2006/table">
            <a:tbl>
              <a:tblPr/>
              <a:tblGrid>
                <a:gridCol w="631551"/>
                <a:gridCol w="2849325"/>
                <a:gridCol w="2081724"/>
              </a:tblGrid>
              <a:tr h="398318">
                <a:tc>
                  <a:txBody>
                    <a:bodyPr/>
                    <a:lstStyle/>
                    <a:p>
                      <a:pPr algn="just">
                        <a:spcAft>
                          <a:spcPts val="0"/>
                        </a:spcAft>
                      </a:pPr>
                      <a:r>
                        <a:rPr lang="es-EC" sz="1400" b="1" dirty="0">
                          <a:solidFill>
                            <a:srgbClr val="000000"/>
                          </a:solidFill>
                          <a:latin typeface="Times New Roman"/>
                          <a:ea typeface="Calibri"/>
                          <a:cs typeface="Calibri"/>
                        </a:rPr>
                        <a:t>Ítem</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b="1">
                          <a:solidFill>
                            <a:srgbClr val="000000"/>
                          </a:solidFill>
                          <a:latin typeface="Times New Roman"/>
                          <a:ea typeface="Calibri"/>
                          <a:cs typeface="Calibri"/>
                        </a:rPr>
                        <a:t>Tipo de estrategia</a:t>
                      </a:r>
                      <a:endParaRPr lang="en-US" sz="160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b="1">
                          <a:solidFill>
                            <a:srgbClr val="000000"/>
                          </a:solidFill>
                          <a:latin typeface="Times New Roman"/>
                          <a:ea typeface="Calibri"/>
                          <a:cs typeface="Calibri"/>
                        </a:rPr>
                        <a:t>Subdivisión</a:t>
                      </a:r>
                      <a:endParaRPr lang="en-US" sz="160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82">
                <a:tc>
                  <a:txBody>
                    <a:bodyPr/>
                    <a:lstStyle/>
                    <a:p>
                      <a:pPr algn="just">
                        <a:spcAft>
                          <a:spcPts val="0"/>
                        </a:spcAft>
                      </a:pPr>
                      <a:r>
                        <a:rPr lang="es-EC" sz="1400">
                          <a:solidFill>
                            <a:srgbClr val="000000"/>
                          </a:solidFill>
                          <a:latin typeface="Times New Roman"/>
                          <a:ea typeface="Calibri"/>
                          <a:cs typeface="Calibri"/>
                        </a:rPr>
                        <a:t>1</a:t>
                      </a:r>
                      <a:endParaRPr lang="en-US" sz="160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dirty="0">
                          <a:solidFill>
                            <a:srgbClr val="000000"/>
                          </a:solidFill>
                          <a:latin typeface="Times New Roman"/>
                          <a:ea typeface="Calibri"/>
                          <a:cs typeface="Calibri"/>
                        </a:rPr>
                        <a:t>De ventaja competitiva o desarrollo</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dirty="0">
                          <a:solidFill>
                            <a:srgbClr val="000000"/>
                          </a:solidFill>
                          <a:latin typeface="Times New Roman"/>
                          <a:ea typeface="Calibri"/>
                          <a:cs typeface="Calibri"/>
                        </a:rPr>
                        <a:t>Diferenciación</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82">
                <a:tc>
                  <a:txBody>
                    <a:bodyPr/>
                    <a:lstStyle/>
                    <a:p>
                      <a:pPr algn="just">
                        <a:spcAft>
                          <a:spcPts val="0"/>
                        </a:spcAft>
                      </a:pPr>
                      <a:r>
                        <a:rPr lang="es-EC" sz="1400">
                          <a:solidFill>
                            <a:srgbClr val="000000"/>
                          </a:solidFill>
                          <a:latin typeface="Times New Roman"/>
                          <a:ea typeface="Calibri"/>
                          <a:cs typeface="Calibri"/>
                        </a:rPr>
                        <a:t>2</a:t>
                      </a:r>
                      <a:endParaRPr lang="en-US" sz="160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dirty="0">
                          <a:solidFill>
                            <a:srgbClr val="000000"/>
                          </a:solidFill>
                          <a:latin typeface="Times New Roman"/>
                          <a:ea typeface="Calibri"/>
                          <a:cs typeface="Calibri"/>
                        </a:rPr>
                        <a:t>De crecimiento intensivo</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dirty="0">
                          <a:solidFill>
                            <a:srgbClr val="000000"/>
                          </a:solidFill>
                          <a:latin typeface="Times New Roman"/>
                          <a:ea typeface="Calibri"/>
                          <a:cs typeface="Calibri"/>
                        </a:rPr>
                        <a:t>Desarrollo de mercado</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318">
                <a:tc>
                  <a:txBody>
                    <a:bodyPr/>
                    <a:lstStyle/>
                    <a:p>
                      <a:pPr algn="just">
                        <a:spcAft>
                          <a:spcPts val="0"/>
                        </a:spcAft>
                      </a:pPr>
                      <a:r>
                        <a:rPr lang="es-EC" sz="1400">
                          <a:solidFill>
                            <a:srgbClr val="000000"/>
                          </a:solidFill>
                          <a:latin typeface="Times New Roman"/>
                          <a:ea typeface="Calibri"/>
                          <a:cs typeface="Calibri"/>
                        </a:rPr>
                        <a:t>3</a:t>
                      </a:r>
                      <a:endParaRPr lang="en-US" sz="160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dirty="0">
                          <a:solidFill>
                            <a:srgbClr val="000000"/>
                          </a:solidFill>
                          <a:latin typeface="Times New Roman"/>
                          <a:ea typeface="Calibri"/>
                          <a:cs typeface="Calibri"/>
                        </a:rPr>
                        <a:t>Competitividad</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C" sz="1400" dirty="0">
                          <a:solidFill>
                            <a:srgbClr val="000000"/>
                          </a:solidFill>
                          <a:latin typeface="Times New Roman"/>
                          <a:ea typeface="Calibri"/>
                          <a:cs typeface="Calibri"/>
                        </a:rPr>
                        <a:t>Del seguidor</a:t>
                      </a:r>
                      <a:endParaRPr lang="en-US" sz="1600" dirty="0">
                        <a:solidFill>
                          <a:srgbClr val="00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nvGraphicFramePr>
        <p:xfrm>
          <a:off x="1295400" y="4495800"/>
          <a:ext cx="6172200" cy="1600200"/>
        </p:xfrm>
        <a:graphic>
          <a:graphicData uri="http://schemas.openxmlformats.org/drawingml/2006/table">
            <a:tbl>
              <a:tblPr/>
              <a:tblGrid>
                <a:gridCol w="898262"/>
                <a:gridCol w="846086"/>
                <a:gridCol w="4427852"/>
              </a:tblGrid>
              <a:tr h="226142">
                <a:tc>
                  <a:txBody>
                    <a:bodyPr/>
                    <a:lstStyle/>
                    <a:p>
                      <a:pPr algn="ctr">
                        <a:lnSpc>
                          <a:spcPct val="115000"/>
                        </a:lnSpc>
                        <a:spcAft>
                          <a:spcPts val="0"/>
                        </a:spcAft>
                      </a:pPr>
                      <a:r>
                        <a:rPr lang="es-ES" sz="1200" b="1" dirty="0">
                          <a:solidFill>
                            <a:srgbClr val="000000"/>
                          </a:solidFill>
                          <a:latin typeface="Times New Roman"/>
                          <a:ea typeface="Times New Roman"/>
                          <a:cs typeface="Calibri"/>
                        </a:rPr>
                        <a:t>PLAZO</a:t>
                      </a:r>
                      <a:endParaRPr lang="en-US" sz="1200" dirty="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latin typeface="Times New Roman"/>
                          <a:ea typeface="Times New Roman"/>
                          <a:cs typeface="Calibri"/>
                        </a:rPr>
                        <a:t>ITEM</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latin typeface="Times New Roman"/>
                          <a:ea typeface="Times New Roman"/>
                          <a:cs typeface="Calibri"/>
                        </a:rPr>
                        <a:t>PROYECTO ESTRATÉGICO</a:t>
                      </a:r>
                      <a:endParaRPr lang="en-US" sz="1200" dirty="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403">
                <a:tc>
                  <a:txBody>
                    <a:bodyPr/>
                    <a:lstStyle/>
                    <a:p>
                      <a:pPr algn="ctr">
                        <a:lnSpc>
                          <a:spcPct val="115000"/>
                        </a:lnSpc>
                        <a:spcAft>
                          <a:spcPts val="0"/>
                        </a:spcAft>
                      </a:pPr>
                      <a:r>
                        <a:rPr lang="es-ES" sz="1200">
                          <a:solidFill>
                            <a:srgbClr val="000000"/>
                          </a:solidFill>
                          <a:latin typeface="Times New Roman"/>
                          <a:ea typeface="Times New Roman"/>
                          <a:cs typeface="Calibri"/>
                        </a:rPr>
                        <a:t>CORTO</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Times New Roman"/>
                          <a:ea typeface="Times New Roman"/>
                          <a:cs typeface="Calibri"/>
                        </a:rPr>
                        <a:t>1</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solidFill>
                            <a:srgbClr val="000000"/>
                          </a:solidFill>
                          <a:latin typeface="Times New Roman"/>
                          <a:ea typeface="Times New Roman"/>
                          <a:cs typeface="Calibri"/>
                        </a:rPr>
                        <a:t>Programar capacitaciones y desarrollo para los colaboradores </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371">
                <a:tc>
                  <a:txBody>
                    <a:bodyPr/>
                    <a:lstStyle/>
                    <a:p>
                      <a:pPr algn="ctr">
                        <a:lnSpc>
                          <a:spcPct val="115000"/>
                        </a:lnSpc>
                        <a:spcAft>
                          <a:spcPts val="0"/>
                        </a:spcAft>
                      </a:pPr>
                      <a:r>
                        <a:rPr lang="es-ES" sz="1200">
                          <a:solidFill>
                            <a:srgbClr val="000000"/>
                          </a:solidFill>
                          <a:latin typeface="Times New Roman"/>
                          <a:ea typeface="Times New Roman"/>
                          <a:cs typeface="Calibri"/>
                        </a:rPr>
                        <a:t>MEDIANO</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Times New Roman"/>
                          <a:ea typeface="Times New Roman"/>
                          <a:cs typeface="Calibri"/>
                        </a:rPr>
                        <a:t>2</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solidFill>
                            <a:srgbClr val="000000"/>
                          </a:solidFill>
                          <a:latin typeface="Times New Roman"/>
                          <a:ea typeface="Times New Roman"/>
                          <a:cs typeface="Calibri"/>
                        </a:rPr>
                        <a:t>Medir la calidad del servicio de los clientes de la empresa DISAN</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284">
                <a:tc>
                  <a:txBody>
                    <a:bodyPr/>
                    <a:lstStyle/>
                    <a:p>
                      <a:pPr algn="ctr">
                        <a:lnSpc>
                          <a:spcPct val="115000"/>
                        </a:lnSpc>
                        <a:spcAft>
                          <a:spcPts val="0"/>
                        </a:spcAft>
                      </a:pPr>
                      <a:r>
                        <a:rPr lang="es-ES" sz="1200">
                          <a:solidFill>
                            <a:srgbClr val="000000"/>
                          </a:solidFill>
                          <a:latin typeface="Times New Roman"/>
                          <a:ea typeface="Times New Roman"/>
                          <a:cs typeface="Calibri"/>
                        </a:rPr>
                        <a:t>LARGO</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Times New Roman"/>
                          <a:ea typeface="Times New Roman"/>
                          <a:cs typeface="Calibri"/>
                        </a:rPr>
                        <a:t>3</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solidFill>
                            <a:srgbClr val="000000"/>
                          </a:solidFill>
                          <a:latin typeface="Times New Roman"/>
                          <a:ea typeface="Times New Roman"/>
                          <a:cs typeface="Calibri"/>
                        </a:rPr>
                        <a:t>Plan de precios y promociones de acuerdo a la cantidad, procedencia del producto y al cliente</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CuadroTexto"/>
          <p:cNvSpPr txBox="1"/>
          <p:nvPr/>
        </p:nvSpPr>
        <p:spPr>
          <a:xfrm>
            <a:off x="2514600" y="3962400"/>
            <a:ext cx="3600400" cy="646331"/>
          </a:xfrm>
          <a:prstGeom prst="rect">
            <a:avLst/>
          </a:prstGeom>
          <a:noFill/>
        </p:spPr>
        <p:txBody>
          <a:bodyPr wrap="square" rtlCol="0">
            <a:spAutoFit/>
          </a:bodyPr>
          <a:lstStyle/>
          <a:p>
            <a:pPr algn="ctr"/>
            <a:r>
              <a:rPr lang="es-ES" b="1" u="sng" dirty="0" smtClean="0"/>
              <a:t>PROYECTOS PROPUESTOS</a:t>
            </a:r>
            <a:endParaRPr lang="es-ES" b="1" u="sng" dirty="0"/>
          </a:p>
          <a:p>
            <a:pPr algn="ctr"/>
            <a:endParaRPr lang="es-ES" u="sng" dirty="0"/>
          </a:p>
        </p:txBody>
      </p:sp>
    </p:spTree>
    <p:extLst>
      <p:ext uri="{BB962C8B-B14F-4D97-AF65-F5344CB8AC3E}">
        <p14:creationId xmlns="" xmlns:p14="http://schemas.microsoft.com/office/powerpoint/2010/main" val="245827860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graphicFrame>
        <p:nvGraphicFramePr>
          <p:cNvPr id="4" name="3 Tabla"/>
          <p:cNvGraphicFramePr>
            <a:graphicFrameLocks noGrp="1"/>
          </p:cNvGraphicFramePr>
          <p:nvPr/>
        </p:nvGraphicFramePr>
        <p:xfrm>
          <a:off x="228600" y="1828800"/>
          <a:ext cx="4368800" cy="1381506"/>
        </p:xfrm>
        <a:graphic>
          <a:graphicData uri="http://schemas.openxmlformats.org/drawingml/2006/table">
            <a:tbl>
              <a:tblPr/>
              <a:tblGrid>
                <a:gridCol w="1866900"/>
                <a:gridCol w="711200"/>
                <a:gridCol w="914400"/>
                <a:gridCol w="876300"/>
              </a:tblGrid>
              <a:tr h="0">
                <a:tc>
                  <a:txBody>
                    <a:bodyPr/>
                    <a:lstStyle/>
                    <a:p>
                      <a:pPr algn="ctr">
                        <a:lnSpc>
                          <a:spcPct val="115000"/>
                        </a:lnSpc>
                        <a:spcAft>
                          <a:spcPts val="0"/>
                        </a:spcAft>
                      </a:pPr>
                      <a:r>
                        <a:rPr lang="es-ES" sz="1100" b="1" dirty="0">
                          <a:solidFill>
                            <a:srgbClr val="000000"/>
                          </a:solidFill>
                          <a:latin typeface="Times New Roman"/>
                          <a:ea typeface="Times New Roman"/>
                          <a:cs typeface="Calibri"/>
                        </a:rPr>
                        <a:t>Empresa</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Consumo (Kg/mes)</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Precio (USD/Kg)</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Procedencia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S" sz="1100">
                          <a:solidFill>
                            <a:srgbClr val="000000"/>
                          </a:solidFill>
                          <a:latin typeface="Times New Roman"/>
                          <a:ea typeface="Times New Roman"/>
                          <a:cs typeface="Calibri"/>
                        </a:rPr>
                        <a:t>INDULANA</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ES" sz="1100">
                          <a:solidFill>
                            <a:srgbClr val="000000"/>
                          </a:solidFill>
                          <a:latin typeface="Times New Roman"/>
                          <a:ea typeface="Times New Roman"/>
                          <a:cs typeface="Calibri"/>
                        </a:rPr>
                        <a:t>1500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$0,80-$0,85</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Polaca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100">
                          <a:solidFill>
                            <a:srgbClr val="000000"/>
                          </a:solidFill>
                          <a:latin typeface="Times New Roman"/>
                          <a:ea typeface="Times New Roman"/>
                          <a:cs typeface="Calibri"/>
                        </a:rPr>
                        <a:t>TEXTILES MAR Y SOL</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a:lnSpc>
                          <a:spcPct val="115000"/>
                        </a:lnSpc>
                        <a:spcAft>
                          <a:spcPts val="0"/>
                        </a:spcAft>
                      </a:pPr>
                      <a:r>
                        <a:rPr lang="es-ES" sz="1100">
                          <a:solidFill>
                            <a:srgbClr val="000000"/>
                          </a:solidFill>
                          <a:latin typeface="Times New Roman"/>
                          <a:ea typeface="Times New Roman"/>
                          <a:cs typeface="Calibri"/>
                        </a:rPr>
                        <a:t>$0,91-$0,95</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Polaca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100">
                          <a:solidFill>
                            <a:srgbClr val="000000"/>
                          </a:solidFill>
                          <a:latin typeface="Times New Roman"/>
                          <a:ea typeface="Times New Roman"/>
                          <a:cs typeface="Calibri"/>
                        </a:rPr>
                        <a:t>TEXTILES SAN PEDRO</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ES" sz="1100">
                          <a:solidFill>
                            <a:srgbClr val="000000"/>
                          </a:solidFill>
                          <a:latin typeface="Times New Roman"/>
                          <a:ea typeface="Times New Roman"/>
                          <a:cs typeface="Calibri"/>
                        </a:rPr>
                        <a:t>2000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$0,96-$1,00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Polaca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S" sz="1100">
                          <a:solidFill>
                            <a:srgbClr val="000000"/>
                          </a:solidFill>
                          <a:latin typeface="Times New Roman"/>
                          <a:ea typeface="Times New Roman"/>
                          <a:cs typeface="Calibri"/>
                        </a:rPr>
                        <a:t>JERSEY ECUADOR</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a:lnSpc>
                          <a:spcPct val="115000"/>
                        </a:lnSpc>
                        <a:spcAft>
                          <a:spcPts val="0"/>
                        </a:spcAft>
                      </a:pPr>
                      <a:r>
                        <a:rPr lang="es-ES" sz="1100">
                          <a:solidFill>
                            <a:srgbClr val="000000"/>
                          </a:solidFill>
                          <a:latin typeface="Times New Roman"/>
                          <a:ea typeface="Times New Roman"/>
                          <a:cs typeface="Calibri"/>
                        </a:rPr>
                        <a:t>$0,86-$0,90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China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S" sz="1100">
                          <a:solidFill>
                            <a:srgbClr val="000000"/>
                          </a:solidFill>
                          <a:latin typeface="Times New Roman"/>
                          <a:ea typeface="Times New Roman"/>
                          <a:cs typeface="Calibri"/>
                        </a:rPr>
                        <a:t>SINTOFIL</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Times New Roman"/>
                          <a:cs typeface="Calibri"/>
                        </a:rPr>
                        <a:t>5000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$0,91-$0,95</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latin typeface="Times New Roman"/>
                          <a:ea typeface="Times New Roman"/>
                          <a:cs typeface="Calibri"/>
                        </a:rPr>
                        <a:t>Polaca</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nvGraphicFramePr>
        <p:xfrm>
          <a:off x="228600" y="4114800"/>
          <a:ext cx="4305300" cy="1041273"/>
        </p:xfrm>
        <a:graphic>
          <a:graphicData uri="http://schemas.openxmlformats.org/drawingml/2006/table">
            <a:tbl>
              <a:tblPr/>
              <a:tblGrid>
                <a:gridCol w="1892300"/>
                <a:gridCol w="762000"/>
                <a:gridCol w="787400"/>
                <a:gridCol w="863600"/>
              </a:tblGrid>
              <a:tr h="438150">
                <a:tc>
                  <a:txBody>
                    <a:bodyPr/>
                    <a:lstStyle/>
                    <a:p>
                      <a:pPr algn="ctr">
                        <a:lnSpc>
                          <a:spcPct val="115000"/>
                        </a:lnSpc>
                        <a:spcAft>
                          <a:spcPts val="0"/>
                        </a:spcAft>
                      </a:pPr>
                      <a:r>
                        <a:rPr lang="es-ES" sz="1100" b="1" dirty="0">
                          <a:solidFill>
                            <a:srgbClr val="000000"/>
                          </a:solidFill>
                          <a:latin typeface="Times New Roman"/>
                          <a:ea typeface="Times New Roman"/>
                          <a:cs typeface="Calibri"/>
                        </a:rPr>
                        <a:t>Empresa</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dirty="0">
                          <a:solidFill>
                            <a:srgbClr val="000000"/>
                          </a:solidFill>
                          <a:latin typeface="Times New Roman"/>
                          <a:ea typeface="Times New Roman"/>
                          <a:cs typeface="Calibri"/>
                        </a:rPr>
                        <a:t>Consumo (Kg/mes)</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Precio (USD/Kg)</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Procedencia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S" sz="1100">
                          <a:solidFill>
                            <a:srgbClr val="000000"/>
                          </a:solidFill>
                          <a:latin typeface="Times New Roman"/>
                          <a:ea typeface="Times New Roman"/>
                          <a:cs typeface="Calibri"/>
                        </a:rPr>
                        <a:t>TEXTIL SAN PEDRO</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3000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$0,70-$0,75</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Turquía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100">
                          <a:solidFill>
                            <a:srgbClr val="000000"/>
                          </a:solidFill>
                          <a:latin typeface="Times New Roman"/>
                          <a:ea typeface="Times New Roman"/>
                          <a:cs typeface="Calibri"/>
                        </a:rPr>
                        <a:t>FABRILANA S.A.</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Times New Roman"/>
                          <a:cs typeface="Calibri"/>
                        </a:rPr>
                        <a:t>3000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$0,66-$0,70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Corea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100">
                          <a:solidFill>
                            <a:srgbClr val="000000"/>
                          </a:solidFill>
                          <a:latin typeface="Times New Roman"/>
                          <a:ea typeface="Times New Roman"/>
                          <a:cs typeface="Calibri"/>
                        </a:rPr>
                        <a:t>SINTOFIL</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4000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$0,76-$0,80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latin typeface="Times New Roman"/>
                          <a:ea typeface="Times New Roman"/>
                          <a:cs typeface="Calibri"/>
                        </a:rPr>
                        <a:t>Brasileña</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228600" y="1371600"/>
            <a:ext cx="3600400" cy="369332"/>
          </a:xfrm>
          <a:prstGeom prst="rect">
            <a:avLst/>
          </a:prstGeom>
          <a:noFill/>
        </p:spPr>
        <p:txBody>
          <a:bodyPr wrap="square" rtlCol="0">
            <a:spAutoFit/>
          </a:bodyPr>
          <a:lstStyle/>
          <a:p>
            <a:pPr algn="ctr"/>
            <a:r>
              <a:rPr lang="es-ES" u="sng" dirty="0" smtClean="0"/>
              <a:t>SODA CÁUSTICA</a:t>
            </a:r>
            <a:endParaRPr lang="es-ES" u="sng" dirty="0"/>
          </a:p>
        </p:txBody>
      </p:sp>
      <p:sp>
        <p:nvSpPr>
          <p:cNvPr id="8" name="7 CuadroTexto"/>
          <p:cNvSpPr txBox="1"/>
          <p:nvPr/>
        </p:nvSpPr>
        <p:spPr>
          <a:xfrm>
            <a:off x="228600" y="3505200"/>
            <a:ext cx="3600400" cy="369332"/>
          </a:xfrm>
          <a:prstGeom prst="rect">
            <a:avLst/>
          </a:prstGeom>
          <a:noFill/>
        </p:spPr>
        <p:txBody>
          <a:bodyPr wrap="square" rtlCol="0">
            <a:spAutoFit/>
          </a:bodyPr>
          <a:lstStyle/>
          <a:p>
            <a:pPr algn="ctr"/>
            <a:r>
              <a:rPr lang="es-ES" u="sng" dirty="0" smtClean="0"/>
              <a:t>PERÓXIDO DE HIDRÓGENO</a:t>
            </a:r>
            <a:endParaRPr lang="es-ES" u="sng" dirty="0"/>
          </a:p>
        </p:txBody>
      </p:sp>
      <p:graphicFrame>
        <p:nvGraphicFramePr>
          <p:cNvPr id="10" name="9 Tabla"/>
          <p:cNvGraphicFramePr>
            <a:graphicFrameLocks noGrp="1"/>
          </p:cNvGraphicFramePr>
          <p:nvPr/>
        </p:nvGraphicFramePr>
        <p:xfrm>
          <a:off x="5029200" y="4038600"/>
          <a:ext cx="3810000" cy="1097289"/>
        </p:xfrm>
        <a:graphic>
          <a:graphicData uri="http://schemas.openxmlformats.org/drawingml/2006/table">
            <a:tbl>
              <a:tblPr/>
              <a:tblGrid>
                <a:gridCol w="1143000"/>
                <a:gridCol w="1105344"/>
                <a:gridCol w="797442"/>
                <a:gridCol w="764214"/>
              </a:tblGrid>
              <a:tr h="533400">
                <a:tc>
                  <a:txBody>
                    <a:bodyPr/>
                    <a:lstStyle/>
                    <a:p>
                      <a:pPr algn="ctr">
                        <a:lnSpc>
                          <a:spcPct val="115000"/>
                        </a:lnSpc>
                        <a:spcAft>
                          <a:spcPts val="0"/>
                        </a:spcAft>
                      </a:pPr>
                      <a:r>
                        <a:rPr lang="es-ES" sz="1100" b="1" dirty="0">
                          <a:solidFill>
                            <a:srgbClr val="000000"/>
                          </a:solidFill>
                          <a:latin typeface="Times New Roman"/>
                          <a:ea typeface="Times New Roman"/>
                          <a:cs typeface="Calibri"/>
                        </a:rPr>
                        <a:t>Empresa</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dirty="0">
                          <a:solidFill>
                            <a:srgbClr val="000000"/>
                          </a:solidFill>
                          <a:latin typeface="Times New Roman"/>
                          <a:ea typeface="Times New Roman"/>
                          <a:cs typeface="Calibri"/>
                        </a:rPr>
                        <a:t>Consumo (Kg/mes)</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Precio (USD/Kg)</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Procedencia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749">
                <a:tc>
                  <a:txBody>
                    <a:bodyPr/>
                    <a:lstStyle/>
                    <a:p>
                      <a:pPr>
                        <a:lnSpc>
                          <a:spcPct val="115000"/>
                        </a:lnSpc>
                        <a:spcAft>
                          <a:spcPts val="0"/>
                        </a:spcAft>
                      </a:pPr>
                      <a:r>
                        <a:rPr lang="es-ES" sz="1100">
                          <a:solidFill>
                            <a:srgbClr val="000000"/>
                          </a:solidFill>
                          <a:latin typeface="Times New Roman"/>
                          <a:ea typeface="Times New Roman"/>
                          <a:cs typeface="Calibri"/>
                        </a:rPr>
                        <a:t>HILTEXPOY</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500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$1,95-$2,00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China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40">
                <a:tc>
                  <a:txBody>
                    <a:bodyPr/>
                    <a:lstStyle/>
                    <a:p>
                      <a:pPr>
                        <a:lnSpc>
                          <a:spcPct val="115000"/>
                        </a:lnSpc>
                        <a:spcAft>
                          <a:spcPts val="0"/>
                        </a:spcAft>
                      </a:pPr>
                      <a:r>
                        <a:rPr lang="es-ES" sz="1100">
                          <a:solidFill>
                            <a:srgbClr val="000000"/>
                          </a:solidFill>
                          <a:latin typeface="Times New Roman"/>
                          <a:ea typeface="Times New Roman"/>
                          <a:cs typeface="Calibri"/>
                        </a:rPr>
                        <a:t>INTERFIBRA</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600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$1,95-$2,00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latin typeface="Times New Roman"/>
                          <a:ea typeface="Times New Roman"/>
                          <a:cs typeface="Calibri"/>
                        </a:rPr>
                        <a:t>China</a:t>
                      </a:r>
                      <a:endParaRPr lang="en-US" sz="1200" dirty="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10 CuadroTexto"/>
          <p:cNvSpPr txBox="1"/>
          <p:nvPr/>
        </p:nvSpPr>
        <p:spPr>
          <a:xfrm>
            <a:off x="5181600" y="1371600"/>
            <a:ext cx="3600400" cy="369332"/>
          </a:xfrm>
          <a:prstGeom prst="rect">
            <a:avLst/>
          </a:prstGeom>
          <a:noFill/>
        </p:spPr>
        <p:txBody>
          <a:bodyPr wrap="square" rtlCol="0">
            <a:spAutoFit/>
          </a:bodyPr>
          <a:lstStyle/>
          <a:p>
            <a:pPr algn="ctr"/>
            <a:r>
              <a:rPr lang="es-ES" u="sng" dirty="0" smtClean="0"/>
              <a:t>ÁCIDO CÍTRICO</a:t>
            </a:r>
            <a:endParaRPr lang="es-ES" u="sng" dirty="0"/>
          </a:p>
        </p:txBody>
      </p:sp>
      <p:sp>
        <p:nvSpPr>
          <p:cNvPr id="12" name="11 CuadroTexto"/>
          <p:cNvSpPr txBox="1"/>
          <p:nvPr/>
        </p:nvSpPr>
        <p:spPr>
          <a:xfrm>
            <a:off x="5105400" y="3429000"/>
            <a:ext cx="3600400" cy="369332"/>
          </a:xfrm>
          <a:prstGeom prst="rect">
            <a:avLst/>
          </a:prstGeom>
          <a:noFill/>
        </p:spPr>
        <p:txBody>
          <a:bodyPr wrap="square" rtlCol="0">
            <a:spAutoFit/>
          </a:bodyPr>
          <a:lstStyle/>
          <a:p>
            <a:pPr algn="ctr"/>
            <a:r>
              <a:rPr lang="es-ES" u="sng" dirty="0" smtClean="0"/>
              <a:t>PARAFINA</a:t>
            </a:r>
            <a:endParaRPr lang="es-ES" u="sng" dirty="0"/>
          </a:p>
        </p:txBody>
      </p:sp>
      <p:graphicFrame>
        <p:nvGraphicFramePr>
          <p:cNvPr id="13" name="12 Tabla"/>
          <p:cNvGraphicFramePr>
            <a:graphicFrameLocks noGrp="1"/>
          </p:cNvGraphicFramePr>
          <p:nvPr/>
        </p:nvGraphicFramePr>
        <p:xfrm>
          <a:off x="5105400" y="1905000"/>
          <a:ext cx="3810000" cy="1219200"/>
        </p:xfrm>
        <a:graphic>
          <a:graphicData uri="http://schemas.openxmlformats.org/drawingml/2006/table">
            <a:tbl>
              <a:tblPr/>
              <a:tblGrid>
                <a:gridCol w="1219200"/>
                <a:gridCol w="914400"/>
                <a:gridCol w="838200"/>
                <a:gridCol w="838200"/>
              </a:tblGrid>
              <a:tr h="629583">
                <a:tc>
                  <a:txBody>
                    <a:bodyPr/>
                    <a:lstStyle/>
                    <a:p>
                      <a:pPr algn="ctr">
                        <a:lnSpc>
                          <a:spcPct val="115000"/>
                        </a:lnSpc>
                        <a:spcAft>
                          <a:spcPts val="0"/>
                        </a:spcAft>
                      </a:pPr>
                      <a:r>
                        <a:rPr lang="es-ES" sz="1100" b="1">
                          <a:solidFill>
                            <a:srgbClr val="000000"/>
                          </a:solidFill>
                          <a:latin typeface="Times New Roman"/>
                          <a:ea typeface="Times New Roman"/>
                          <a:cs typeface="Calibri"/>
                        </a:rPr>
                        <a:t>Empresa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Consumo (Kg/mes)</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Precio (USD/Kg)</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Times New Roman"/>
                          <a:ea typeface="Times New Roman"/>
                          <a:cs typeface="Calibri"/>
                        </a:rPr>
                        <a:t>Procedencia</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99">
                <a:tc>
                  <a:txBody>
                    <a:bodyPr/>
                    <a:lstStyle/>
                    <a:p>
                      <a:pPr>
                        <a:lnSpc>
                          <a:spcPct val="115000"/>
                        </a:lnSpc>
                        <a:spcAft>
                          <a:spcPts val="0"/>
                        </a:spcAft>
                      </a:pPr>
                      <a:r>
                        <a:rPr lang="es-ES" sz="1100">
                          <a:solidFill>
                            <a:srgbClr val="000000"/>
                          </a:solidFill>
                          <a:latin typeface="Times New Roman"/>
                          <a:ea typeface="Times New Roman"/>
                          <a:cs typeface="Calibri"/>
                        </a:rPr>
                        <a:t>DELTEX</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Times New Roman"/>
                          <a:cs typeface="Calibri"/>
                        </a:rPr>
                        <a:t>800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$1,11-$1,20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China</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418">
                <a:tc>
                  <a:txBody>
                    <a:bodyPr/>
                    <a:lstStyle/>
                    <a:p>
                      <a:pPr>
                        <a:lnSpc>
                          <a:spcPct val="115000"/>
                        </a:lnSpc>
                        <a:spcAft>
                          <a:spcPts val="0"/>
                        </a:spcAft>
                      </a:pPr>
                      <a:r>
                        <a:rPr lang="es-ES" sz="1100">
                          <a:solidFill>
                            <a:srgbClr val="000000"/>
                          </a:solidFill>
                          <a:latin typeface="Times New Roman"/>
                          <a:ea typeface="Times New Roman"/>
                          <a:cs typeface="Calibri"/>
                        </a:rPr>
                        <a:t>FIBRATINT</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1000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Times New Roman"/>
                          <a:cs typeface="Calibri"/>
                        </a:rPr>
                        <a:t>$1,21-$1,30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latin typeface="Times New Roman"/>
                          <a:ea typeface="Times New Roman"/>
                          <a:cs typeface="Calibri"/>
                        </a:rPr>
                        <a:t>China</a:t>
                      </a:r>
                      <a:endParaRPr lang="en-US" sz="1200" dirty="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58278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3"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4"/>
          <a:srcRect/>
          <a:stretch>
            <a:fillRect/>
          </a:stretch>
        </p:blipFill>
        <p:spPr bwMode="auto">
          <a:xfrm>
            <a:off x="6130064" y="27708"/>
            <a:ext cx="2986091" cy="714356"/>
          </a:xfrm>
          <a:prstGeom prst="rect">
            <a:avLst/>
          </a:prstGeom>
          <a:noFill/>
          <a:ln w="9525">
            <a:noFill/>
            <a:miter lim="800000"/>
            <a:headEnd/>
            <a:tailEnd/>
          </a:ln>
          <a:effectLst/>
        </p:spPr>
      </p:pic>
      <p:sp>
        <p:nvSpPr>
          <p:cNvPr id="11" name="10 CuadroTexto"/>
          <p:cNvSpPr txBox="1"/>
          <p:nvPr/>
        </p:nvSpPr>
        <p:spPr>
          <a:xfrm>
            <a:off x="228600" y="1524000"/>
            <a:ext cx="4143404" cy="523220"/>
          </a:xfrm>
          <a:prstGeom prst="rect">
            <a:avLst/>
          </a:prstGeom>
          <a:noFill/>
        </p:spPr>
        <p:txBody>
          <a:bodyPr wrap="square" rtlCol="0">
            <a:spAutoFit/>
          </a:bodyPr>
          <a:lstStyle/>
          <a:p>
            <a:pPr algn="ctr"/>
            <a:r>
              <a:rPr lang="en-US" sz="1400" u="sng" dirty="0" smtClean="0">
                <a:latin typeface="AvantGarde" pitchFamily="34" charset="0"/>
              </a:rPr>
              <a:t>DISAN Y COBERTURA GEOGRAFICA EN LATINOAMERICA</a:t>
            </a:r>
            <a:endParaRPr lang="en-US" sz="1400" u="sng" dirty="0">
              <a:latin typeface="AvantGarde" pitchFamily="34" charset="0"/>
            </a:endParaRPr>
          </a:p>
        </p:txBody>
      </p:sp>
      <p:sp>
        <p:nvSpPr>
          <p:cNvPr id="12" name="11 CuadroTexto"/>
          <p:cNvSpPr txBox="1"/>
          <p:nvPr/>
        </p:nvSpPr>
        <p:spPr>
          <a:xfrm>
            <a:off x="4267200" y="2025908"/>
            <a:ext cx="4572032" cy="4185761"/>
          </a:xfrm>
          <a:prstGeom prst="rect">
            <a:avLst/>
          </a:prstGeom>
          <a:noFill/>
        </p:spPr>
        <p:txBody>
          <a:bodyPr wrap="square" rtlCol="0">
            <a:spAutoFit/>
          </a:bodyPr>
          <a:lstStyle/>
          <a:p>
            <a:pPr>
              <a:buFont typeface="Wingdings" pitchFamily="2" charset="2"/>
              <a:buChar char="ü"/>
            </a:pPr>
            <a:r>
              <a:rPr lang="en-US" sz="1400" dirty="0" err="1" smtClean="0">
                <a:latin typeface="Arial Unicode MS" pitchFamily="34" charset="-128"/>
                <a:ea typeface="Arial Unicode MS" pitchFamily="34" charset="-128"/>
                <a:cs typeface="Arial Unicode MS" pitchFamily="34" charset="-128"/>
              </a:rPr>
              <a:t>Multinacional</a:t>
            </a:r>
            <a:r>
              <a:rPr lang="en-US" sz="1400" dirty="0" smtClean="0">
                <a:latin typeface="Arial Unicode MS" pitchFamily="34" charset="-128"/>
                <a:ea typeface="Arial Unicode MS" pitchFamily="34" charset="-128"/>
                <a:cs typeface="Arial Unicode MS" pitchFamily="34" charset="-128"/>
              </a:rPr>
              <a:t> (6 </a:t>
            </a:r>
            <a:r>
              <a:rPr lang="en-US" sz="1400" dirty="0" err="1" smtClean="0">
                <a:latin typeface="Arial Unicode MS" pitchFamily="34" charset="-128"/>
                <a:ea typeface="Arial Unicode MS" pitchFamily="34" charset="-128"/>
                <a:cs typeface="Arial Unicode MS" pitchFamily="34" charset="-128"/>
              </a:rPr>
              <a:t>países</a:t>
            </a:r>
            <a:r>
              <a:rPr lang="en-US" sz="1400" dirty="0" smtClean="0">
                <a:latin typeface="Arial Unicode MS" pitchFamily="34" charset="-128"/>
                <a:ea typeface="Arial Unicode MS" pitchFamily="34" charset="-128"/>
                <a:cs typeface="Arial Unicode MS" pitchFamily="34" charset="-128"/>
              </a:rPr>
              <a:t>)</a:t>
            </a:r>
          </a:p>
          <a:p>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err="1" smtClean="0">
                <a:latin typeface="Arial Unicode MS" pitchFamily="34" charset="-128"/>
                <a:ea typeface="Arial Unicode MS" pitchFamily="34" charset="-128"/>
                <a:cs typeface="Arial Unicode MS" pitchFamily="34" charset="-128"/>
              </a:rPr>
              <a:t>Importadora</a:t>
            </a:r>
            <a:r>
              <a:rPr lang="en-US" sz="1400" dirty="0" smtClean="0">
                <a:latin typeface="Arial Unicode MS" pitchFamily="34" charset="-128"/>
                <a:ea typeface="Arial Unicode MS" pitchFamily="34" charset="-128"/>
                <a:cs typeface="Arial Unicode MS" pitchFamily="34" charset="-128"/>
              </a:rPr>
              <a:t> y </a:t>
            </a:r>
            <a:r>
              <a:rPr lang="en-US" sz="1400" dirty="0" err="1" smtClean="0">
                <a:latin typeface="Arial Unicode MS" pitchFamily="34" charset="-128"/>
                <a:ea typeface="Arial Unicode MS" pitchFamily="34" charset="-128"/>
                <a:cs typeface="Arial Unicode MS" pitchFamily="34" charset="-128"/>
              </a:rPr>
              <a:t>distribuidora</a:t>
            </a:r>
            <a:r>
              <a:rPr lang="en-US" sz="1400" dirty="0" smtClean="0">
                <a:latin typeface="Arial Unicode MS" pitchFamily="34" charset="-128"/>
                <a:ea typeface="Arial Unicode MS" pitchFamily="34" charset="-128"/>
                <a:cs typeface="Arial Unicode MS" pitchFamily="34" charset="-128"/>
              </a:rPr>
              <a:t> de mp</a:t>
            </a:r>
          </a:p>
          <a:p>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err="1" smtClean="0">
                <a:latin typeface="Arial Unicode MS" pitchFamily="34" charset="-128"/>
                <a:ea typeface="Arial Unicode MS" pitchFamily="34" charset="-128"/>
                <a:cs typeface="Arial Unicode MS" pitchFamily="34" charset="-128"/>
              </a:rPr>
              <a:t>Matriz</a:t>
            </a:r>
            <a:r>
              <a:rPr lang="en-US" sz="1400" dirty="0" smtClean="0">
                <a:latin typeface="Arial Unicode MS" pitchFamily="34" charset="-128"/>
                <a:ea typeface="Arial Unicode MS" pitchFamily="34" charset="-128"/>
                <a:cs typeface="Arial Unicode MS" pitchFamily="34" charset="-128"/>
              </a:rPr>
              <a:t> en Colombia, mayor </a:t>
            </a:r>
            <a:r>
              <a:rPr lang="en-US" sz="1400" dirty="0" err="1" smtClean="0">
                <a:latin typeface="Arial Unicode MS" pitchFamily="34" charset="-128"/>
                <a:ea typeface="Arial Unicode MS" pitchFamily="34" charset="-128"/>
                <a:cs typeface="Arial Unicode MS" pitchFamily="34" charset="-128"/>
              </a:rPr>
              <a:t>presencia</a:t>
            </a:r>
            <a:r>
              <a:rPr lang="en-US" sz="1400" dirty="0" smtClean="0">
                <a:latin typeface="Arial Unicode MS" pitchFamily="34" charset="-128"/>
                <a:ea typeface="Arial Unicode MS" pitchFamily="34" charset="-128"/>
                <a:cs typeface="Arial Unicode MS" pitchFamily="34" charset="-128"/>
              </a:rPr>
              <a:t>.</a:t>
            </a:r>
          </a:p>
          <a:p>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smtClean="0">
                <a:latin typeface="Arial Unicode MS" pitchFamily="34" charset="-128"/>
                <a:ea typeface="Arial Unicode MS" pitchFamily="34" charset="-128"/>
                <a:cs typeface="Arial Unicode MS" pitchFamily="34" charset="-128"/>
              </a:rPr>
              <a:t>En </a:t>
            </a:r>
            <a:r>
              <a:rPr lang="en-US" sz="1400" dirty="0" smtClean="0">
                <a:latin typeface="Arial Unicode MS" pitchFamily="34" charset="-128"/>
                <a:ea typeface="Arial Unicode MS" pitchFamily="34" charset="-128"/>
                <a:cs typeface="Arial Unicode MS" pitchFamily="34" charset="-128"/>
              </a:rPr>
              <a:t>C</a:t>
            </a:r>
            <a:r>
              <a:rPr lang="en-US" sz="1400" dirty="0" smtClean="0">
                <a:latin typeface="Arial Unicode MS" pitchFamily="34" charset="-128"/>
                <a:ea typeface="Arial Unicode MS" pitchFamily="34" charset="-128"/>
                <a:cs typeface="Arial Unicode MS" pitchFamily="34" charset="-128"/>
              </a:rPr>
              <a:t>olombia se </a:t>
            </a:r>
            <a:r>
              <a:rPr lang="en-US" sz="1400" dirty="0" err="1" smtClean="0">
                <a:latin typeface="Arial Unicode MS" pitchFamily="34" charset="-128"/>
                <a:ea typeface="Arial Unicode MS" pitchFamily="34" charset="-128"/>
                <a:cs typeface="Arial Unicode MS" pitchFamily="34" charset="-128"/>
              </a:rPr>
              <a:t>observa</a:t>
            </a:r>
            <a:r>
              <a:rPr lang="en-US" sz="1400" dirty="0" smtClean="0">
                <a:latin typeface="Arial Unicode MS" pitchFamily="34" charset="-128"/>
                <a:ea typeface="Arial Unicode MS" pitchFamily="34" charset="-128"/>
                <a:cs typeface="Arial Unicode MS" pitchFamily="34" charset="-128"/>
              </a:rPr>
              <a:t> un </a:t>
            </a:r>
            <a:r>
              <a:rPr lang="en-US" sz="1400" dirty="0" err="1" smtClean="0">
                <a:latin typeface="Arial Unicode MS" pitchFamily="34" charset="-128"/>
                <a:ea typeface="Arial Unicode MS" pitchFamily="34" charset="-128"/>
                <a:cs typeface="Arial Unicode MS" pitchFamily="34" charset="-128"/>
              </a:rPr>
              <a:t>decrecimiento</a:t>
            </a:r>
            <a:r>
              <a:rPr lang="en-US" sz="1400" dirty="0" smtClean="0">
                <a:latin typeface="Arial Unicode MS" pitchFamily="34" charset="-128"/>
                <a:ea typeface="Arial Unicode MS" pitchFamily="34" charset="-128"/>
                <a:cs typeface="Arial Unicode MS" pitchFamily="34" charset="-128"/>
              </a:rPr>
              <a:t>    </a:t>
            </a:r>
          </a:p>
          <a:p>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smtClean="0">
                <a:latin typeface="Arial Unicode MS" pitchFamily="34" charset="-128"/>
                <a:ea typeface="Arial Unicode MS" pitchFamily="34" charset="-128"/>
                <a:cs typeface="Arial Unicode MS" pitchFamily="34" charset="-128"/>
              </a:rPr>
              <a:t>Ecuador  </a:t>
            </a:r>
            <a:r>
              <a:rPr lang="en-US" sz="1400" dirty="0" err="1" smtClean="0">
                <a:latin typeface="Arial Unicode MS" pitchFamily="34" charset="-128"/>
                <a:ea typeface="Arial Unicode MS" pitchFamily="34" charset="-128"/>
                <a:cs typeface="Arial Unicode MS" pitchFamily="34" charset="-128"/>
              </a:rPr>
              <a:t>segundo</a:t>
            </a:r>
            <a:r>
              <a:rPr lang="en-US" sz="1400" dirty="0" smtClean="0">
                <a:latin typeface="Arial Unicode MS" pitchFamily="34" charset="-128"/>
                <a:ea typeface="Arial Unicode MS" pitchFamily="34" charset="-128"/>
                <a:cs typeface="Arial Unicode MS" pitchFamily="34" charset="-128"/>
              </a:rPr>
              <a:t> </a:t>
            </a:r>
            <a:r>
              <a:rPr lang="en-US" sz="1400" dirty="0" err="1" smtClean="0">
                <a:latin typeface="Arial Unicode MS" pitchFamily="34" charset="-128"/>
                <a:ea typeface="Arial Unicode MS" pitchFamily="34" charset="-128"/>
                <a:cs typeface="Arial Unicode MS" pitchFamily="34" charset="-128"/>
              </a:rPr>
              <a:t>que</a:t>
            </a:r>
            <a:r>
              <a:rPr lang="en-US" sz="1400" dirty="0" smtClean="0">
                <a:latin typeface="Arial Unicode MS" pitchFamily="34" charset="-128"/>
                <a:ea typeface="Arial Unicode MS" pitchFamily="34" charset="-128"/>
                <a:cs typeface="Arial Unicode MS" pitchFamily="34" charset="-128"/>
              </a:rPr>
              <a:t> </a:t>
            </a:r>
            <a:r>
              <a:rPr lang="en-US" sz="1400" dirty="0" err="1" smtClean="0">
                <a:latin typeface="Arial Unicode MS" pitchFamily="34" charset="-128"/>
                <a:ea typeface="Arial Unicode MS" pitchFamily="34" charset="-128"/>
                <a:cs typeface="Arial Unicode MS" pitchFamily="34" charset="-128"/>
              </a:rPr>
              <a:t>aporta</a:t>
            </a:r>
            <a:r>
              <a:rPr lang="en-US" sz="1400" dirty="0" smtClean="0">
                <a:latin typeface="Arial Unicode MS" pitchFamily="34" charset="-128"/>
                <a:ea typeface="Arial Unicode MS" pitchFamily="34" charset="-128"/>
                <a:cs typeface="Arial Unicode MS" pitchFamily="34" charset="-128"/>
              </a:rPr>
              <a:t> 15%.</a:t>
            </a:r>
          </a:p>
          <a:p>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err="1" smtClean="0">
                <a:latin typeface="Arial Unicode MS" pitchFamily="34" charset="-128"/>
                <a:ea typeface="Arial Unicode MS" pitchFamily="34" charset="-128"/>
                <a:cs typeface="Arial Unicode MS" pitchFamily="34" charset="-128"/>
              </a:rPr>
              <a:t>Cuales</a:t>
            </a:r>
            <a:r>
              <a:rPr lang="en-US" sz="1400" dirty="0" smtClean="0">
                <a:latin typeface="Arial Unicode MS" pitchFamily="34" charset="-128"/>
                <a:ea typeface="Arial Unicode MS" pitchFamily="34" charset="-128"/>
                <a:cs typeface="Arial Unicode MS" pitchFamily="34" charset="-128"/>
              </a:rPr>
              <a:t> son los </a:t>
            </a:r>
            <a:r>
              <a:rPr lang="en-US" sz="1400" dirty="0" err="1" smtClean="0">
                <a:latin typeface="Arial Unicode MS" pitchFamily="34" charset="-128"/>
                <a:ea typeface="Arial Unicode MS" pitchFamily="34" charset="-128"/>
                <a:cs typeface="Arial Unicode MS" pitchFamily="34" charset="-128"/>
              </a:rPr>
              <a:t>vectores</a:t>
            </a:r>
            <a:r>
              <a:rPr lang="en-US" sz="1400" dirty="0" smtClean="0">
                <a:latin typeface="Arial Unicode MS" pitchFamily="34" charset="-128"/>
                <a:ea typeface="Arial Unicode MS" pitchFamily="34" charset="-128"/>
                <a:cs typeface="Arial Unicode MS" pitchFamily="34" charset="-128"/>
              </a:rPr>
              <a:t> de </a:t>
            </a:r>
            <a:r>
              <a:rPr lang="en-US" sz="1400" dirty="0" err="1" smtClean="0">
                <a:latin typeface="Arial Unicode MS" pitchFamily="34" charset="-128"/>
                <a:ea typeface="Arial Unicode MS" pitchFamily="34" charset="-128"/>
                <a:cs typeface="Arial Unicode MS" pitchFamily="34" charset="-128"/>
              </a:rPr>
              <a:t>crecimiento</a:t>
            </a:r>
            <a:r>
              <a:rPr lang="en-US" sz="1400" dirty="0" smtClean="0">
                <a:latin typeface="Arial Unicode MS" pitchFamily="34" charset="-128"/>
                <a:ea typeface="Arial Unicode MS" pitchFamily="34" charset="-128"/>
                <a:cs typeface="Arial Unicode MS" pitchFamily="34" charset="-128"/>
              </a:rPr>
              <a:t>?  Mayor </a:t>
            </a:r>
            <a:r>
              <a:rPr lang="en-US" sz="1400" dirty="0" err="1" smtClean="0">
                <a:latin typeface="Arial Unicode MS" pitchFamily="34" charset="-128"/>
                <a:ea typeface="Arial Unicode MS" pitchFamily="34" charset="-128"/>
                <a:cs typeface="Arial Unicode MS" pitchFamily="34" charset="-128"/>
              </a:rPr>
              <a:t>penetración</a:t>
            </a:r>
            <a:r>
              <a:rPr lang="en-US" sz="1400" dirty="0" smtClean="0">
                <a:latin typeface="Arial Unicode MS" pitchFamily="34" charset="-128"/>
                <a:ea typeface="Arial Unicode MS" pitchFamily="34" charset="-128"/>
                <a:cs typeface="Arial Unicode MS" pitchFamily="34" charset="-128"/>
              </a:rPr>
              <a:t>, </a:t>
            </a:r>
            <a:r>
              <a:rPr lang="en-US" sz="1400" dirty="0" err="1" smtClean="0">
                <a:latin typeface="Arial Unicode MS" pitchFamily="34" charset="-128"/>
                <a:ea typeface="Arial Unicode MS" pitchFamily="34" charset="-128"/>
                <a:cs typeface="Arial Unicode MS" pitchFamily="34" charset="-128"/>
              </a:rPr>
              <a:t>incremento</a:t>
            </a:r>
            <a:r>
              <a:rPr lang="en-US" sz="1400" dirty="0" smtClean="0">
                <a:latin typeface="Arial Unicode MS" pitchFamily="34" charset="-128"/>
                <a:ea typeface="Arial Unicode MS" pitchFamily="34" charset="-128"/>
                <a:cs typeface="Arial Unicode MS" pitchFamily="34" charset="-128"/>
              </a:rPr>
              <a:t> de </a:t>
            </a:r>
            <a:r>
              <a:rPr lang="en-US" sz="1400" dirty="0" err="1" smtClean="0">
                <a:latin typeface="Arial Unicode MS" pitchFamily="34" charset="-128"/>
                <a:ea typeface="Arial Unicode MS" pitchFamily="34" charset="-128"/>
                <a:cs typeface="Arial Unicode MS" pitchFamily="34" charset="-128"/>
              </a:rPr>
              <a:t>productos</a:t>
            </a:r>
            <a:r>
              <a:rPr lang="en-US" sz="1400" dirty="0" smtClean="0">
                <a:latin typeface="Arial Unicode MS" pitchFamily="34" charset="-128"/>
                <a:ea typeface="Arial Unicode MS" pitchFamily="34" charset="-128"/>
                <a:cs typeface="Arial Unicode MS" pitchFamily="34" charset="-128"/>
              </a:rPr>
              <a:t>, </a:t>
            </a:r>
            <a:r>
              <a:rPr lang="en-US" sz="1400" u="sng" dirty="0" err="1" smtClean="0">
                <a:latin typeface="Arial Unicode MS" pitchFamily="34" charset="-128"/>
                <a:ea typeface="Arial Unicode MS" pitchFamily="34" charset="-128"/>
                <a:cs typeface="Arial Unicode MS" pitchFamily="34" charset="-128"/>
              </a:rPr>
              <a:t>desarrollar</a:t>
            </a:r>
            <a:r>
              <a:rPr lang="en-US" sz="1400" u="sng" dirty="0" smtClean="0">
                <a:latin typeface="Arial Unicode MS" pitchFamily="34" charset="-128"/>
                <a:ea typeface="Arial Unicode MS" pitchFamily="34" charset="-128"/>
                <a:cs typeface="Arial Unicode MS" pitchFamily="34" charset="-128"/>
              </a:rPr>
              <a:t> </a:t>
            </a:r>
            <a:r>
              <a:rPr lang="en-US" sz="1400" u="sng" dirty="0" err="1" smtClean="0">
                <a:latin typeface="Arial Unicode MS" pitchFamily="34" charset="-128"/>
                <a:ea typeface="Arial Unicode MS" pitchFamily="34" charset="-128"/>
                <a:cs typeface="Arial Unicode MS" pitchFamily="34" charset="-128"/>
              </a:rPr>
              <a:t>nuevos</a:t>
            </a:r>
            <a:r>
              <a:rPr lang="en-US" sz="1400" u="sng" dirty="0" smtClean="0">
                <a:latin typeface="Arial Unicode MS" pitchFamily="34" charset="-128"/>
                <a:ea typeface="Arial Unicode MS" pitchFamily="34" charset="-128"/>
                <a:cs typeface="Arial Unicode MS" pitchFamily="34" charset="-128"/>
              </a:rPr>
              <a:t> </a:t>
            </a:r>
            <a:r>
              <a:rPr lang="en-US" sz="1400" u="sng" dirty="0" err="1" smtClean="0">
                <a:latin typeface="Arial Unicode MS" pitchFamily="34" charset="-128"/>
                <a:ea typeface="Arial Unicode MS" pitchFamily="34" charset="-128"/>
                <a:cs typeface="Arial Unicode MS" pitchFamily="34" charset="-128"/>
              </a:rPr>
              <a:t>mercados</a:t>
            </a:r>
            <a:r>
              <a:rPr lang="en-US" sz="1400" dirty="0" smtClean="0">
                <a:latin typeface="Arial Unicode MS" pitchFamily="34" charset="-128"/>
                <a:ea typeface="Arial Unicode MS" pitchFamily="34" charset="-128"/>
                <a:cs typeface="Arial Unicode MS" pitchFamily="34" charset="-128"/>
              </a:rPr>
              <a:t>.</a:t>
            </a:r>
          </a:p>
          <a:p>
            <a:pPr>
              <a:buFont typeface="Wingdings" pitchFamily="2" charset="2"/>
              <a:buChar char="ü"/>
            </a:pPr>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err="1" smtClean="0">
                <a:latin typeface="Arial Unicode MS" pitchFamily="34" charset="-128"/>
                <a:ea typeface="Arial Unicode MS" pitchFamily="34" charset="-128"/>
                <a:cs typeface="Arial Unicode MS" pitchFamily="34" charset="-128"/>
              </a:rPr>
              <a:t>Sectores</a:t>
            </a:r>
            <a:r>
              <a:rPr lang="en-US" sz="1400" dirty="0" smtClean="0">
                <a:latin typeface="Arial Unicode MS" pitchFamily="34" charset="-128"/>
                <a:ea typeface="Arial Unicode MS" pitchFamily="34" charset="-128"/>
                <a:cs typeface="Arial Unicode MS" pitchFamily="34" charset="-128"/>
              </a:rPr>
              <a:t> </a:t>
            </a:r>
            <a:r>
              <a:rPr lang="en-US" sz="1400" dirty="0" err="1" smtClean="0">
                <a:latin typeface="Arial Unicode MS" pitchFamily="34" charset="-128"/>
                <a:ea typeface="Arial Unicode MS" pitchFamily="34" charset="-128"/>
                <a:cs typeface="Arial Unicode MS" pitchFamily="34" charset="-128"/>
              </a:rPr>
              <a:t>atiende</a:t>
            </a:r>
            <a:r>
              <a:rPr lang="en-US" sz="1400" dirty="0" smtClean="0">
                <a:latin typeface="Arial Unicode MS" pitchFamily="34" charset="-128"/>
                <a:ea typeface="Arial Unicode MS" pitchFamily="34" charset="-128"/>
                <a:cs typeface="Arial Unicode MS" pitchFamily="34" charset="-128"/>
              </a:rPr>
              <a:t> en Colombia y no en Ecuador</a:t>
            </a:r>
          </a:p>
          <a:p>
            <a:pPr>
              <a:buFont typeface="Wingdings" pitchFamily="2" charset="2"/>
              <a:buChar char="ü"/>
            </a:pPr>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r>
              <a:rPr lang="en-US" sz="1400" dirty="0" smtClean="0">
                <a:latin typeface="Arial Unicode MS" pitchFamily="34" charset="-128"/>
                <a:ea typeface="Arial Unicode MS" pitchFamily="34" charset="-128"/>
                <a:cs typeface="Arial Unicode MS" pitchFamily="34" charset="-128"/>
              </a:rPr>
              <a:t> Sector </a:t>
            </a:r>
            <a:r>
              <a:rPr lang="en-US" sz="1400" dirty="0" err="1" smtClean="0">
                <a:latin typeface="Arial Unicode MS" pitchFamily="34" charset="-128"/>
                <a:ea typeface="Arial Unicode MS" pitchFamily="34" charset="-128"/>
                <a:cs typeface="Arial Unicode MS" pitchFamily="34" charset="-128"/>
              </a:rPr>
              <a:t>Textil</a:t>
            </a:r>
            <a:endParaRPr lang="en-US" sz="1400" dirty="0" smtClean="0">
              <a:latin typeface="Arial Unicode MS" pitchFamily="34" charset="-128"/>
              <a:ea typeface="Arial Unicode MS" pitchFamily="34" charset="-128"/>
              <a:cs typeface="Arial Unicode MS" pitchFamily="34" charset="-128"/>
            </a:endParaRPr>
          </a:p>
          <a:p>
            <a:pPr>
              <a:buFont typeface="Wingdings" pitchFamily="2" charset="2"/>
              <a:buChar char="ü"/>
            </a:pPr>
            <a:endParaRPr lang="en-US" sz="1400" dirty="0" smtClean="0">
              <a:latin typeface="Arial Unicode MS" pitchFamily="34" charset="-128"/>
              <a:ea typeface="Arial Unicode MS" pitchFamily="34" charset="-128"/>
              <a:cs typeface="Arial Unicode MS" pitchFamily="34" charset="-128"/>
            </a:endParaRPr>
          </a:p>
          <a:p>
            <a:pPr algn="ctr">
              <a:buFont typeface="Arial" pitchFamily="34" charset="0"/>
              <a:buChar char="•"/>
            </a:pPr>
            <a:endParaRPr lang="en-US" sz="1400" u="sng" dirty="0">
              <a:latin typeface="Arial Unicode MS" pitchFamily="34" charset="-128"/>
              <a:ea typeface="Arial Unicode MS" pitchFamily="34" charset="-128"/>
              <a:cs typeface="Arial Unicode MS" pitchFamily="34" charset="-128"/>
            </a:endParaRPr>
          </a:p>
        </p:txBody>
      </p:sp>
      <p:pic>
        <p:nvPicPr>
          <p:cNvPr id="23555" name="Picture 3"/>
          <p:cNvPicPr>
            <a:picLocks noChangeAspect="1" noChangeArrowheads="1"/>
          </p:cNvPicPr>
          <p:nvPr/>
        </p:nvPicPr>
        <p:blipFill>
          <a:blip r:embed="rId5"/>
          <a:srcRect/>
          <a:stretch>
            <a:fillRect/>
          </a:stretch>
        </p:blipFill>
        <p:spPr bwMode="auto">
          <a:xfrm>
            <a:off x="228600" y="2286000"/>
            <a:ext cx="3790950" cy="4143375"/>
          </a:xfrm>
          <a:prstGeom prst="rect">
            <a:avLst/>
          </a:prstGeom>
          <a:noFill/>
          <a:ln w="9525">
            <a:noFill/>
            <a:miter lim="800000"/>
            <a:headEnd/>
            <a:tailEnd/>
          </a:ln>
          <a:effectLst/>
        </p:spPr>
      </p:pic>
      <p:sp>
        <p:nvSpPr>
          <p:cNvPr id="8" name="7 CuadroTexto"/>
          <p:cNvSpPr txBox="1"/>
          <p:nvPr/>
        </p:nvSpPr>
        <p:spPr>
          <a:xfrm>
            <a:off x="2590800" y="990600"/>
            <a:ext cx="4143404" cy="369332"/>
          </a:xfrm>
          <a:prstGeom prst="rect">
            <a:avLst/>
          </a:prstGeom>
          <a:noFill/>
        </p:spPr>
        <p:txBody>
          <a:bodyPr wrap="square" rtlCol="0">
            <a:spAutoFit/>
          </a:bodyPr>
          <a:lstStyle/>
          <a:p>
            <a:pPr algn="ctr"/>
            <a:r>
              <a:rPr lang="en-US" b="1" u="sng" dirty="0" smtClean="0">
                <a:latin typeface="AvantGarde" pitchFamily="34" charset="0"/>
              </a:rPr>
              <a:t>JUSTIFICACI</a:t>
            </a:r>
            <a:r>
              <a:rPr lang="en-US" b="1" u="sng" dirty="0" smtClean="0">
                <a:latin typeface="AvantGarde" pitchFamily="34" charset="0"/>
              </a:rPr>
              <a:t>ÓN E IMPORTANCIA</a:t>
            </a:r>
            <a:endParaRPr lang="en-US" b="1" u="sng" dirty="0">
              <a:latin typeface="AvantGarde"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4" name="3 CuadroTexto"/>
          <p:cNvSpPr txBox="1"/>
          <p:nvPr/>
        </p:nvSpPr>
        <p:spPr>
          <a:xfrm>
            <a:off x="609600" y="1371600"/>
            <a:ext cx="7543800" cy="4524315"/>
          </a:xfrm>
          <a:prstGeom prst="rect">
            <a:avLst/>
          </a:prstGeom>
          <a:noFill/>
        </p:spPr>
        <p:txBody>
          <a:bodyPr wrap="square" rtlCol="0">
            <a:spAutoFit/>
          </a:bodyPr>
          <a:lstStyle/>
          <a:p>
            <a:pPr lvl="1" algn="just"/>
            <a:r>
              <a:rPr lang="es-ES" b="1" u="sng" dirty="0" smtClean="0"/>
              <a:t>ACTIVIDADES PROPUESTAS PARA DESARROLLAR EL MERCADO</a:t>
            </a:r>
          </a:p>
          <a:p>
            <a:pPr lvl="1">
              <a:buFont typeface="Wingdings" pitchFamily="2" charset="2"/>
              <a:buChar char="ü"/>
            </a:pPr>
            <a:endParaRPr lang="es-ES" b="1" u="sng" dirty="0" smtClean="0"/>
          </a:p>
          <a:p>
            <a:pPr lvl="1">
              <a:buFont typeface="Wingdings" pitchFamily="2" charset="2"/>
              <a:buChar char="ü"/>
            </a:pPr>
            <a:endParaRPr lang="es-ES" b="1" u="sng" dirty="0" smtClean="0"/>
          </a:p>
          <a:p>
            <a:pPr lvl="1">
              <a:buFont typeface="Wingdings" pitchFamily="2" charset="2"/>
              <a:buChar char="ü"/>
            </a:pPr>
            <a:r>
              <a:rPr lang="es-ES" dirty="0" err="1" smtClean="0"/>
              <a:t>Agendar</a:t>
            </a:r>
            <a:r>
              <a:rPr lang="es-ES" dirty="0" smtClean="0"/>
              <a:t> visitas mensuales con los RC de c/empresa</a:t>
            </a:r>
          </a:p>
          <a:p>
            <a:pPr lvl="1">
              <a:buFont typeface="Wingdings" pitchFamily="2" charset="2"/>
              <a:buChar char="ü"/>
            </a:pPr>
            <a:r>
              <a:rPr lang="es-ES" dirty="0" smtClean="0"/>
              <a:t>Seguimiento telefónico cada 15 días</a:t>
            </a:r>
          </a:p>
          <a:p>
            <a:pPr lvl="1">
              <a:buFont typeface="Wingdings" pitchFamily="2" charset="2"/>
              <a:buChar char="ü"/>
            </a:pPr>
            <a:endParaRPr lang="es-ES" dirty="0" smtClean="0"/>
          </a:p>
          <a:p>
            <a:pPr lvl="1">
              <a:buFont typeface="Wingdings" pitchFamily="2" charset="2"/>
              <a:buChar char="ü"/>
            </a:pPr>
            <a:endParaRPr lang="es-ES" dirty="0" smtClean="0"/>
          </a:p>
          <a:p>
            <a:pPr lvl="1">
              <a:buFont typeface="Wingdings" pitchFamily="2" charset="2"/>
              <a:buChar char="ü"/>
            </a:pPr>
            <a:endParaRPr lang="es-ES" dirty="0" smtClean="0"/>
          </a:p>
          <a:p>
            <a:pPr lvl="1">
              <a:buFont typeface="Wingdings" pitchFamily="2" charset="2"/>
              <a:buChar char="ü"/>
            </a:pPr>
            <a:r>
              <a:rPr lang="es-ES" dirty="0" smtClean="0"/>
              <a:t>Investigar competencia precio, procedencia</a:t>
            </a:r>
          </a:p>
          <a:p>
            <a:pPr lvl="1">
              <a:buFont typeface="Wingdings" pitchFamily="2" charset="2"/>
              <a:buChar char="ü"/>
            </a:pPr>
            <a:r>
              <a:rPr lang="es-ES" dirty="0" smtClean="0"/>
              <a:t>Colocar a DISAN en la mente de cliente</a:t>
            </a:r>
          </a:p>
          <a:p>
            <a:pPr lvl="1">
              <a:buFont typeface="Wingdings" pitchFamily="2" charset="2"/>
              <a:buChar char="ü"/>
            </a:pPr>
            <a:r>
              <a:rPr lang="es-ES" dirty="0" smtClean="0"/>
              <a:t>Soliciten proformas a DISAN</a:t>
            </a:r>
          </a:p>
          <a:p>
            <a:pPr lvl="1">
              <a:buFont typeface="Wingdings" pitchFamily="2" charset="2"/>
              <a:buChar char="ü"/>
            </a:pPr>
            <a:r>
              <a:rPr lang="es-ES" dirty="0" smtClean="0"/>
              <a:t>Comportamiento del sector altos – bajos</a:t>
            </a:r>
          </a:p>
          <a:p>
            <a:pPr lvl="1">
              <a:buFont typeface="Wingdings" pitchFamily="2" charset="2"/>
              <a:buChar char="ü"/>
            </a:pPr>
            <a:r>
              <a:rPr lang="es-ES" dirty="0" smtClean="0"/>
              <a:t>Seguimiento cliente</a:t>
            </a:r>
          </a:p>
          <a:p>
            <a:pPr lvl="1"/>
            <a:endParaRPr lang="es-ES" b="1" u="sng" dirty="0" smtClean="0"/>
          </a:p>
          <a:p>
            <a:pPr lvl="1" algn="ctr"/>
            <a:endParaRPr lang="es-ES" b="1" u="sng" dirty="0"/>
          </a:p>
          <a:p>
            <a:pPr algn="ctr"/>
            <a:endParaRPr lang="es-ES" u="sng" dirty="0"/>
          </a:p>
        </p:txBody>
      </p:sp>
      <p:sp>
        <p:nvSpPr>
          <p:cNvPr id="9" name="8 Flecha abajo"/>
          <p:cNvSpPr/>
          <p:nvPr/>
        </p:nvSpPr>
        <p:spPr>
          <a:xfrm>
            <a:off x="3581400" y="28956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45827860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4" name="3 CuadroTexto"/>
          <p:cNvSpPr txBox="1"/>
          <p:nvPr/>
        </p:nvSpPr>
        <p:spPr>
          <a:xfrm>
            <a:off x="762000" y="1412776"/>
            <a:ext cx="7162800" cy="400110"/>
          </a:xfrm>
          <a:prstGeom prst="rect">
            <a:avLst/>
          </a:prstGeom>
          <a:noFill/>
        </p:spPr>
        <p:txBody>
          <a:bodyPr wrap="square" rtlCol="0">
            <a:spAutoFit/>
          </a:bodyPr>
          <a:lstStyle/>
          <a:p>
            <a:pPr algn="ctr"/>
            <a:r>
              <a:rPr lang="es-EC" sz="2000" b="1" u="sng" dirty="0" smtClean="0"/>
              <a:t>Flujo de </a:t>
            </a:r>
            <a:r>
              <a:rPr lang="es-EC" sz="2000" b="1" u="sng" dirty="0" smtClean="0"/>
              <a:t>caja </a:t>
            </a:r>
            <a:r>
              <a:rPr lang="es-EC" sz="2000" b="1" u="sng" dirty="0" smtClean="0"/>
              <a:t>DISAN sin </a:t>
            </a:r>
            <a:r>
              <a:rPr lang="es-EC" sz="2000" b="1" u="sng" dirty="0" smtClean="0"/>
              <a:t>intervención de los proyectos</a:t>
            </a:r>
            <a:endParaRPr lang="es-ES" sz="2000" b="1" u="sng" dirty="0"/>
          </a:p>
        </p:txBody>
      </p:sp>
      <p:sp>
        <p:nvSpPr>
          <p:cNvPr id="8" name="7 CuadroTexto"/>
          <p:cNvSpPr txBox="1"/>
          <p:nvPr/>
        </p:nvSpPr>
        <p:spPr>
          <a:xfrm>
            <a:off x="914400" y="3276600"/>
            <a:ext cx="6477000" cy="646331"/>
          </a:xfrm>
          <a:prstGeom prst="rect">
            <a:avLst/>
          </a:prstGeom>
          <a:noFill/>
        </p:spPr>
        <p:txBody>
          <a:bodyPr wrap="square" rtlCol="0">
            <a:spAutoFit/>
          </a:bodyPr>
          <a:lstStyle/>
          <a:p>
            <a:pPr algn="ctr"/>
            <a:r>
              <a:rPr lang="es-ES" b="1" u="sng" dirty="0" smtClean="0"/>
              <a:t>Ingreso anual en dólares esperado con los proyectos</a:t>
            </a:r>
            <a:endParaRPr lang="es-ES" b="1" u="sng" dirty="0"/>
          </a:p>
          <a:p>
            <a:pPr algn="ctr"/>
            <a:endParaRPr lang="es-ES" u="sng" dirty="0"/>
          </a:p>
        </p:txBody>
      </p:sp>
      <p:pic>
        <p:nvPicPr>
          <p:cNvPr id="9" name="8 Imagen"/>
          <p:cNvPicPr/>
          <p:nvPr/>
        </p:nvPicPr>
        <p:blipFill>
          <a:blip r:embed="rId4">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143000" y="2133600"/>
            <a:ext cx="5962015" cy="960153"/>
          </a:xfrm>
          <a:prstGeom prst="rect">
            <a:avLst/>
          </a:prstGeom>
          <a:noFill/>
          <a:ln>
            <a:noFill/>
          </a:ln>
        </p:spPr>
      </p:pic>
      <p:pic>
        <p:nvPicPr>
          <p:cNvPr id="10" name="9 Imagen"/>
          <p:cNvPicPr/>
          <p:nvPr/>
        </p:nvPicPr>
        <p:blipFill>
          <a:blip r:embed="rId5">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143000" y="3886200"/>
            <a:ext cx="5962015" cy="1201475"/>
          </a:xfrm>
          <a:prstGeom prst="rect">
            <a:avLst/>
          </a:prstGeom>
          <a:noFill/>
          <a:ln>
            <a:noFill/>
          </a:ln>
        </p:spPr>
      </p:pic>
      <p:sp>
        <p:nvSpPr>
          <p:cNvPr id="11" name="10 CuadroTexto"/>
          <p:cNvSpPr txBox="1"/>
          <p:nvPr/>
        </p:nvSpPr>
        <p:spPr>
          <a:xfrm>
            <a:off x="914400" y="5486400"/>
            <a:ext cx="6477000" cy="646331"/>
          </a:xfrm>
          <a:prstGeom prst="rect">
            <a:avLst/>
          </a:prstGeom>
          <a:noFill/>
        </p:spPr>
        <p:txBody>
          <a:bodyPr wrap="square" rtlCol="0">
            <a:spAutoFit/>
          </a:bodyPr>
          <a:lstStyle/>
          <a:p>
            <a:pPr algn="ctr"/>
            <a:r>
              <a:rPr lang="es-ES" u="sng" dirty="0" smtClean="0"/>
              <a:t>Crecimiento ventas (USD) con los proyectos: 0.57%</a:t>
            </a:r>
            <a:endParaRPr lang="es-ES" u="sng" dirty="0"/>
          </a:p>
          <a:p>
            <a:pPr algn="ctr"/>
            <a:endParaRPr lang="es-ES" u="sng" dirty="0"/>
          </a:p>
        </p:txBody>
      </p:sp>
    </p:spTree>
    <p:extLst>
      <p:ext uri="{BB962C8B-B14F-4D97-AF65-F5344CB8AC3E}">
        <p14:creationId xmlns="" xmlns:p14="http://schemas.microsoft.com/office/powerpoint/2010/main" val="245827860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pic>
        <p:nvPicPr>
          <p:cNvPr id="9" name="8 Imagen"/>
          <p:cNvPicPr/>
          <p:nvPr/>
        </p:nvPicPr>
        <p:blipFill>
          <a:blip r:embed="rId4">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371600" y="1600200"/>
            <a:ext cx="5960853" cy="1431985"/>
          </a:xfrm>
          <a:prstGeom prst="rect">
            <a:avLst/>
          </a:prstGeom>
          <a:noFill/>
          <a:ln>
            <a:noFill/>
          </a:ln>
        </p:spPr>
      </p:pic>
      <p:sp>
        <p:nvSpPr>
          <p:cNvPr id="10" name="9 CuadroTexto"/>
          <p:cNvSpPr txBox="1"/>
          <p:nvPr/>
        </p:nvSpPr>
        <p:spPr>
          <a:xfrm>
            <a:off x="762000" y="1143000"/>
            <a:ext cx="7162800" cy="400110"/>
          </a:xfrm>
          <a:prstGeom prst="rect">
            <a:avLst/>
          </a:prstGeom>
          <a:noFill/>
        </p:spPr>
        <p:txBody>
          <a:bodyPr wrap="square" rtlCol="0">
            <a:spAutoFit/>
          </a:bodyPr>
          <a:lstStyle/>
          <a:p>
            <a:pPr algn="ctr"/>
            <a:r>
              <a:rPr lang="es-EC" sz="2000" b="1" u="sng" dirty="0" smtClean="0"/>
              <a:t>Flujo de </a:t>
            </a:r>
            <a:r>
              <a:rPr lang="es-EC" sz="2000" b="1" u="sng" dirty="0" smtClean="0"/>
              <a:t>caja </a:t>
            </a:r>
            <a:r>
              <a:rPr lang="es-EC" sz="2000" b="1" u="sng" dirty="0" smtClean="0"/>
              <a:t>DISAN con </a:t>
            </a:r>
            <a:r>
              <a:rPr lang="es-EC" sz="2000" b="1" u="sng" dirty="0" smtClean="0"/>
              <a:t>intervención de los proyectos</a:t>
            </a:r>
            <a:endParaRPr lang="es-ES" sz="2000" b="1" u="sng" dirty="0"/>
          </a:p>
        </p:txBody>
      </p:sp>
      <p:graphicFrame>
        <p:nvGraphicFramePr>
          <p:cNvPr id="11" name="10 Tabla"/>
          <p:cNvGraphicFramePr>
            <a:graphicFrameLocks noGrp="1"/>
          </p:cNvGraphicFramePr>
          <p:nvPr/>
        </p:nvGraphicFramePr>
        <p:xfrm>
          <a:off x="762000" y="4267200"/>
          <a:ext cx="2197100" cy="1060323"/>
        </p:xfrm>
        <a:graphic>
          <a:graphicData uri="http://schemas.openxmlformats.org/drawingml/2006/table">
            <a:tbl>
              <a:tblPr/>
              <a:tblGrid>
                <a:gridCol w="1320800"/>
                <a:gridCol w="876300"/>
              </a:tblGrid>
              <a:tr h="200025">
                <a:tc>
                  <a:txBody>
                    <a:bodyPr/>
                    <a:lstStyle/>
                    <a:p>
                      <a:pPr>
                        <a:lnSpc>
                          <a:spcPct val="115000"/>
                        </a:lnSpc>
                        <a:spcAft>
                          <a:spcPts val="0"/>
                        </a:spcAft>
                      </a:pPr>
                      <a:r>
                        <a:rPr lang="es-ES" sz="1200" b="1" dirty="0">
                          <a:solidFill>
                            <a:srgbClr val="000000"/>
                          </a:solidFill>
                          <a:latin typeface="Times New Roman"/>
                          <a:ea typeface="Times New Roman"/>
                          <a:cs typeface="Calibri"/>
                        </a:rPr>
                        <a:t>Descripción</a:t>
                      </a:r>
                      <a:endParaRPr lang="en-US" sz="1200" dirty="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es-ES" sz="1200" b="1">
                          <a:solidFill>
                            <a:srgbClr val="000000"/>
                          </a:solidFill>
                          <a:latin typeface="Times New Roman"/>
                          <a:ea typeface="Times New Roman"/>
                          <a:cs typeface="Calibri"/>
                        </a:rPr>
                        <a:t>Porcentaje</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0025">
                <a:tc>
                  <a:txBody>
                    <a:bodyPr/>
                    <a:lstStyle/>
                    <a:p>
                      <a:pPr>
                        <a:lnSpc>
                          <a:spcPct val="115000"/>
                        </a:lnSpc>
                        <a:spcAft>
                          <a:spcPts val="0"/>
                        </a:spcAft>
                      </a:pPr>
                      <a:r>
                        <a:rPr lang="es-ES" sz="1200" dirty="0">
                          <a:solidFill>
                            <a:srgbClr val="000000"/>
                          </a:solidFill>
                          <a:latin typeface="Times New Roman"/>
                          <a:ea typeface="Times New Roman"/>
                          <a:cs typeface="Calibri"/>
                        </a:rPr>
                        <a:t>Riesgo país</a:t>
                      </a:r>
                      <a:endParaRPr lang="en-US" sz="1200" dirty="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Times New Roman"/>
                          <a:cs typeface="Calibri"/>
                        </a:rPr>
                        <a:t>5,35%</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200">
                          <a:solidFill>
                            <a:srgbClr val="000000"/>
                          </a:solidFill>
                          <a:latin typeface="Times New Roman"/>
                          <a:ea typeface="Times New Roman"/>
                          <a:cs typeface="Calibri"/>
                        </a:rPr>
                        <a:t>Tasa Pasiva </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Times New Roman"/>
                          <a:cs typeface="Calibri"/>
                        </a:rPr>
                        <a:t>4,53%</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75">
                <a:tc>
                  <a:txBody>
                    <a:bodyPr/>
                    <a:lstStyle/>
                    <a:p>
                      <a:pPr>
                        <a:lnSpc>
                          <a:spcPct val="115000"/>
                        </a:lnSpc>
                        <a:spcAft>
                          <a:spcPts val="0"/>
                        </a:spcAft>
                      </a:pPr>
                      <a:r>
                        <a:rPr lang="es-ES" sz="1200">
                          <a:solidFill>
                            <a:srgbClr val="000000"/>
                          </a:solidFill>
                          <a:latin typeface="Times New Roman"/>
                          <a:ea typeface="Times New Roman"/>
                          <a:cs typeface="Calibri"/>
                        </a:rPr>
                        <a:t>Inflación</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Times New Roman"/>
                          <a:cs typeface="Calibri"/>
                        </a:rPr>
                        <a:t>4,00%</a:t>
                      </a:r>
                      <a:endParaRPr lang="en-US" sz="1200">
                        <a:solidFill>
                          <a:srgbClr val="000000"/>
                        </a:solidFill>
                        <a:latin typeface="Calibri"/>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200" b="1">
                          <a:solidFill>
                            <a:srgbClr val="000000"/>
                          </a:solidFill>
                          <a:latin typeface="Times New Roman"/>
                          <a:ea typeface="Times New Roman"/>
                          <a:cs typeface="Calibri"/>
                        </a:rPr>
                        <a:t>TMAR (k)</a:t>
                      </a:r>
                      <a:endParaRPr lang="en-US" sz="120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solidFill>
                            <a:srgbClr val="000000"/>
                          </a:solidFill>
                          <a:latin typeface="Times New Roman"/>
                          <a:ea typeface="Times New Roman"/>
                          <a:cs typeface="Calibri"/>
                        </a:rPr>
                        <a:t>13,88%</a:t>
                      </a:r>
                      <a:endParaRPr lang="en-US" sz="1200" dirty="0">
                        <a:solidFill>
                          <a:srgbClr val="000000"/>
                        </a:solidFill>
                        <a:latin typeface="Calibri"/>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11 Rectángulo"/>
          <p:cNvSpPr/>
          <p:nvPr/>
        </p:nvSpPr>
        <p:spPr>
          <a:xfrm>
            <a:off x="381000" y="3276600"/>
            <a:ext cx="3200400" cy="923330"/>
          </a:xfrm>
          <a:prstGeom prst="rect">
            <a:avLst/>
          </a:prstGeom>
        </p:spPr>
        <p:txBody>
          <a:bodyPr wrap="square">
            <a:spAutoFit/>
          </a:bodyPr>
          <a:lstStyle/>
          <a:p>
            <a:pPr algn="ctr"/>
            <a:r>
              <a:rPr lang="es-ES" b="1" u="sng" dirty="0" smtClean="0"/>
              <a:t>Tasa mínima de aceptación de rendimiento (TMAR)</a:t>
            </a:r>
            <a:endParaRPr lang="en-US" b="1" u="sng" dirty="0"/>
          </a:p>
        </p:txBody>
      </p:sp>
      <p:sp>
        <p:nvSpPr>
          <p:cNvPr id="14" name="13 CuadroTexto"/>
          <p:cNvSpPr txBox="1"/>
          <p:nvPr/>
        </p:nvSpPr>
        <p:spPr>
          <a:xfrm>
            <a:off x="3657600" y="3429000"/>
            <a:ext cx="4572000" cy="1938992"/>
          </a:xfrm>
          <a:prstGeom prst="rect">
            <a:avLst/>
          </a:prstGeom>
          <a:noFill/>
        </p:spPr>
        <p:txBody>
          <a:bodyPr wrap="square" rtlCol="0">
            <a:spAutoFit/>
          </a:bodyPr>
          <a:lstStyle/>
          <a:p>
            <a:pPr algn="ctr"/>
            <a:r>
              <a:rPr lang="es-EC" sz="2000" b="1" u="sng" dirty="0" smtClean="0"/>
              <a:t>Indicadores Viabilidad del Proyecto</a:t>
            </a:r>
          </a:p>
          <a:p>
            <a:pPr algn="ctr"/>
            <a:endParaRPr lang="es-EC" sz="2000" b="1" u="sng" dirty="0" smtClean="0"/>
          </a:p>
          <a:p>
            <a:pPr algn="ctr"/>
            <a:r>
              <a:rPr lang="es-EC" sz="2000" b="1" dirty="0" smtClean="0"/>
              <a:t>VPN: </a:t>
            </a:r>
            <a:r>
              <a:rPr lang="es-EC" sz="2000" dirty="0" smtClean="0"/>
              <a:t>$2.279,64 (+)</a:t>
            </a:r>
          </a:p>
          <a:p>
            <a:pPr algn="ctr"/>
            <a:r>
              <a:rPr lang="es-EC" sz="2000" b="1" dirty="0" smtClean="0"/>
              <a:t>TIR: </a:t>
            </a:r>
            <a:r>
              <a:rPr lang="es-EC" sz="2000" dirty="0" smtClean="0"/>
              <a:t>18.80% (&gt;13.88%)</a:t>
            </a:r>
          </a:p>
          <a:p>
            <a:pPr algn="ctr"/>
            <a:r>
              <a:rPr lang="es-EC" sz="2000" b="1" dirty="0" smtClean="0"/>
              <a:t>C-B: </a:t>
            </a:r>
            <a:r>
              <a:rPr lang="es-EC" sz="2000" dirty="0" smtClean="0"/>
              <a:t>1.62 (&gt;1)</a:t>
            </a:r>
          </a:p>
          <a:p>
            <a:pPr algn="ctr"/>
            <a:r>
              <a:rPr lang="es-EC" sz="2000" b="1" dirty="0" smtClean="0"/>
              <a:t>Periodo Recuperación: </a:t>
            </a:r>
            <a:r>
              <a:rPr lang="es-EC" sz="2000" dirty="0" smtClean="0"/>
              <a:t>1 año 3 días</a:t>
            </a:r>
            <a:endParaRPr lang="es-ES" sz="2000" dirty="0"/>
          </a:p>
        </p:txBody>
      </p:sp>
    </p:spTree>
    <p:extLst>
      <p:ext uri="{BB962C8B-B14F-4D97-AF65-F5344CB8AC3E}">
        <p14:creationId xmlns="" xmlns:p14="http://schemas.microsoft.com/office/powerpoint/2010/main" val="245827860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13" name="12 Rectángulo"/>
          <p:cNvSpPr/>
          <p:nvPr/>
        </p:nvSpPr>
        <p:spPr>
          <a:xfrm>
            <a:off x="762000" y="733246"/>
            <a:ext cx="7632848" cy="5816977"/>
          </a:xfrm>
          <a:prstGeom prst="rect">
            <a:avLst/>
          </a:prstGeom>
        </p:spPr>
        <p:txBody>
          <a:bodyPr wrap="square">
            <a:spAutoFit/>
          </a:bodyPr>
          <a:lstStyle/>
          <a:p>
            <a:pPr lvl="1"/>
            <a:r>
              <a:rPr lang="es-ES" sz="2000" b="1" u="sng" dirty="0" smtClean="0">
                <a:latin typeface="Times New Roman" pitchFamily="18" charset="0"/>
                <a:cs typeface="Times New Roman" pitchFamily="18" charset="0"/>
              </a:rPr>
              <a:t>CONCLUSIONES</a:t>
            </a:r>
          </a:p>
          <a:p>
            <a:r>
              <a:rPr lang="es-ES" sz="1600" dirty="0">
                <a:latin typeface="Times New Roman" pitchFamily="18" charset="0"/>
                <a:cs typeface="Times New Roman" pitchFamily="18" charset="0"/>
              </a:rPr>
              <a:t> </a:t>
            </a:r>
          </a:p>
          <a:p>
            <a:r>
              <a:rPr lang="es-ES" sz="1600" dirty="0" smtClean="0">
                <a:latin typeface="Times New Roman" pitchFamily="18" charset="0"/>
                <a:cs typeface="Times New Roman" pitchFamily="18" charset="0"/>
              </a:rPr>
              <a:t>Existe </a:t>
            </a:r>
            <a:r>
              <a:rPr lang="es-ES" sz="1600" dirty="0">
                <a:latin typeface="Times New Roman" pitchFamily="18" charset="0"/>
                <a:cs typeface="Times New Roman" pitchFamily="18" charset="0"/>
              </a:rPr>
              <a:t>una demanda insatisfecha del 26% que DISAN lo puede cubrir mediante un posicionamiento por atributo ofreciendo al cliente el compromiso de la compañía de entregar sus pedidos con puntualidad y garantizarle un suministro confiable que son los factores más importantes para este sector</a:t>
            </a:r>
            <a:r>
              <a:rPr lang="es-ES" sz="1600" dirty="0" smtClean="0">
                <a:latin typeface="Times New Roman" pitchFamily="18" charset="0"/>
                <a:cs typeface="Times New Roman" pitchFamily="18" charset="0"/>
              </a:rPr>
              <a:t>.</a:t>
            </a:r>
          </a:p>
          <a:p>
            <a:endParaRPr lang="es-ES" sz="1600" dirty="0" smtClean="0">
              <a:latin typeface="Times New Roman" pitchFamily="18" charset="0"/>
              <a:cs typeface="Times New Roman" pitchFamily="18" charset="0"/>
            </a:endParaRPr>
          </a:p>
          <a:p>
            <a:r>
              <a:rPr lang="es-ES" sz="1600" dirty="0" smtClean="0">
                <a:latin typeface="Times New Roman" pitchFamily="18" charset="0"/>
                <a:cs typeface="Times New Roman" pitchFamily="18" charset="0"/>
              </a:rPr>
              <a:t>El </a:t>
            </a:r>
            <a:r>
              <a:rPr lang="es-ES" sz="1600" dirty="0" smtClean="0">
                <a:latin typeface="Times New Roman" pitchFamily="18" charset="0"/>
                <a:cs typeface="Times New Roman" pitchFamily="18" charset="0"/>
              </a:rPr>
              <a:t>33% del sector textil consume ácido </a:t>
            </a:r>
            <a:r>
              <a:rPr lang="es-ES" sz="1600" dirty="0" smtClean="0">
                <a:latin typeface="Times New Roman" pitchFamily="18" charset="0"/>
                <a:cs typeface="Times New Roman" pitchFamily="18" charset="0"/>
              </a:rPr>
              <a:t>cítrico,  81</a:t>
            </a:r>
            <a:r>
              <a:rPr lang="es-ES" sz="1600" dirty="0" smtClean="0">
                <a:latin typeface="Times New Roman" pitchFamily="18" charset="0"/>
                <a:cs typeface="Times New Roman" pitchFamily="18" charset="0"/>
              </a:rPr>
              <a:t>% del sector textil usa </a:t>
            </a:r>
            <a:r>
              <a:rPr lang="es-ES" sz="1600" dirty="0" smtClean="0">
                <a:latin typeface="Times New Roman" pitchFamily="18" charset="0"/>
                <a:cs typeface="Times New Roman" pitchFamily="18" charset="0"/>
              </a:rPr>
              <a:t>soda cáustica, </a:t>
            </a:r>
            <a:r>
              <a:rPr lang="es-ES" sz="1600" dirty="0" smtClean="0">
                <a:latin typeface="Times New Roman" pitchFamily="18" charset="0"/>
                <a:cs typeface="Times New Roman" pitchFamily="18" charset="0"/>
              </a:rPr>
              <a:t>56% de este sector usa peróxido de </a:t>
            </a:r>
            <a:r>
              <a:rPr lang="es-ES" sz="1600" dirty="0" smtClean="0">
                <a:latin typeface="Times New Roman" pitchFamily="18" charset="0"/>
                <a:cs typeface="Times New Roman" pitchFamily="18" charset="0"/>
              </a:rPr>
              <a:t>hidrógeno, </a:t>
            </a:r>
            <a:r>
              <a:rPr lang="es-ES" sz="1600" dirty="0" smtClean="0">
                <a:latin typeface="Times New Roman" pitchFamily="18" charset="0"/>
                <a:cs typeface="Times New Roman" pitchFamily="18" charset="0"/>
              </a:rPr>
              <a:t>52% de este sector </a:t>
            </a:r>
            <a:r>
              <a:rPr lang="es-ES" sz="1600" dirty="0" smtClean="0">
                <a:latin typeface="Times New Roman" pitchFamily="18" charset="0"/>
                <a:cs typeface="Times New Roman" pitchFamily="18" charset="0"/>
              </a:rPr>
              <a:t>consume </a:t>
            </a:r>
            <a:r>
              <a:rPr lang="es-ES" sz="1600" dirty="0" smtClean="0">
                <a:latin typeface="Times New Roman" pitchFamily="18" charset="0"/>
                <a:cs typeface="Times New Roman" pitchFamily="18" charset="0"/>
              </a:rPr>
              <a:t>carbonato de sodio</a:t>
            </a:r>
            <a:r>
              <a:rPr lang="es-ES" sz="1600" dirty="0" smtClean="0">
                <a:latin typeface="Times New Roman" pitchFamily="18" charset="0"/>
                <a:cs typeface="Times New Roman" pitchFamily="18" charset="0"/>
              </a:rPr>
              <a:t> y </a:t>
            </a:r>
            <a:r>
              <a:rPr lang="es-ES" sz="1600" dirty="0" smtClean="0">
                <a:latin typeface="Times New Roman" pitchFamily="18" charset="0"/>
                <a:cs typeface="Times New Roman" pitchFamily="18" charset="0"/>
              </a:rPr>
              <a:t>22% de este sector usa </a:t>
            </a:r>
            <a:r>
              <a:rPr lang="es-ES" sz="1600" dirty="0" smtClean="0">
                <a:latin typeface="Times New Roman" pitchFamily="18" charset="0"/>
                <a:cs typeface="Times New Roman" pitchFamily="18" charset="0"/>
              </a:rPr>
              <a:t>parafina. </a:t>
            </a:r>
            <a:endParaRPr lang="en-US" sz="1600" dirty="0" smtClean="0">
              <a:latin typeface="Times New Roman" pitchFamily="18" charset="0"/>
              <a:cs typeface="Times New Roman" pitchFamily="18" charset="0"/>
            </a:endParaRPr>
          </a:p>
          <a:p>
            <a:r>
              <a:rPr lang="es-ES"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s-ES" sz="1600" dirty="0" smtClean="0">
                <a:latin typeface="Times New Roman" pitchFamily="18" charset="0"/>
                <a:cs typeface="Times New Roman" pitchFamily="18" charset="0"/>
              </a:rPr>
              <a:t>La </a:t>
            </a:r>
            <a:r>
              <a:rPr lang="es-ES" sz="1600" dirty="0" smtClean="0">
                <a:latin typeface="Times New Roman" pitchFamily="18" charset="0"/>
                <a:cs typeface="Times New Roman" pitchFamily="18" charset="0"/>
              </a:rPr>
              <a:t>frecuencia de compra en gran parte del mercado textil es de 30 días </a:t>
            </a:r>
            <a:r>
              <a:rPr lang="es-ES" sz="1600" dirty="0" smtClean="0">
                <a:latin typeface="Times New Roman" pitchFamily="18" charset="0"/>
                <a:cs typeface="Times New Roman" pitchFamily="18" charset="0"/>
              </a:rPr>
              <a:t>a </a:t>
            </a:r>
            <a:r>
              <a:rPr lang="es-ES" sz="1600" dirty="0" smtClean="0">
                <a:latin typeface="Times New Roman" pitchFamily="18" charset="0"/>
                <a:cs typeface="Times New Roman" pitchFamily="18" charset="0"/>
              </a:rPr>
              <a:t>45 días, los días de crédito que manejan son 30 días, la persona dentro de la industria que tiene el poder de decisión es el jefe de </a:t>
            </a:r>
            <a:r>
              <a:rPr lang="es-ES" sz="1600" dirty="0" smtClean="0">
                <a:latin typeface="Times New Roman" pitchFamily="18" charset="0"/>
                <a:cs typeface="Times New Roman" pitchFamily="18" charset="0"/>
              </a:rPr>
              <a:t>compras.</a:t>
            </a:r>
            <a:endParaRPr lang="en-US" sz="1600" dirty="0" smtClean="0">
              <a:latin typeface="Times New Roman" pitchFamily="18" charset="0"/>
              <a:cs typeface="Times New Roman" pitchFamily="18" charset="0"/>
            </a:endParaRPr>
          </a:p>
          <a:p>
            <a:r>
              <a:rPr lang="es-ES"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s-ES" sz="1600" dirty="0" smtClean="0">
                <a:latin typeface="Times New Roman" pitchFamily="18" charset="0"/>
                <a:cs typeface="Times New Roman" pitchFamily="18" charset="0"/>
              </a:rPr>
              <a:t>Los segmentos que tienen </a:t>
            </a:r>
            <a:r>
              <a:rPr lang="es-ES" sz="1600" dirty="0" smtClean="0">
                <a:latin typeface="Times New Roman" pitchFamily="18" charset="0"/>
                <a:cs typeface="Times New Roman" pitchFamily="18" charset="0"/>
              </a:rPr>
              <a:t>mayor potencial </a:t>
            </a:r>
            <a:r>
              <a:rPr lang="es-ES" sz="1600" dirty="0" smtClean="0">
                <a:latin typeface="Times New Roman" pitchFamily="18" charset="0"/>
                <a:cs typeface="Times New Roman" pitchFamily="18" charset="0"/>
              </a:rPr>
              <a:t>de desarrollo son la soda caústica de procedencia Polaca, que es la que prefiere el cliente y el peróxido de hidrógeno de procedencia Coreana y </a:t>
            </a:r>
            <a:r>
              <a:rPr lang="es-ES" sz="1600" dirty="0" smtClean="0">
                <a:latin typeface="Times New Roman" pitchFamily="18" charset="0"/>
                <a:cs typeface="Times New Roman" pitchFamily="18" charset="0"/>
              </a:rPr>
              <a:t>Brasileña.</a:t>
            </a:r>
          </a:p>
          <a:p>
            <a:endParaRPr lang="es-ES" sz="1600" dirty="0" smtClean="0">
              <a:latin typeface="Times New Roman" pitchFamily="18" charset="0"/>
              <a:cs typeface="Times New Roman" pitchFamily="18" charset="0"/>
            </a:endParaRPr>
          </a:p>
          <a:p>
            <a:pPr lvl="0"/>
            <a:r>
              <a:rPr lang="es-ES" sz="1600" dirty="0" smtClean="0">
                <a:latin typeface="Times New Roman" pitchFamily="18" charset="0"/>
                <a:cs typeface="Times New Roman" pitchFamily="18" charset="0"/>
              </a:rPr>
              <a:t>Los proyectos propuestos son viables, y se lo puede evidenciar por un lado con el VPN que es positivo de $ 2.279,64 y el TIR de 18.80%  que es mayor que el TMAR.</a:t>
            </a:r>
            <a:endParaRPr lang="en-US" sz="1600" dirty="0" smtClean="0">
              <a:latin typeface="Times New Roman" pitchFamily="18" charset="0"/>
              <a:cs typeface="Times New Roman" pitchFamily="18" charset="0"/>
            </a:endParaRPr>
          </a:p>
          <a:p>
            <a:endParaRPr lang="es-ES" sz="1600" dirty="0" smtClean="0">
              <a:latin typeface="Times New Roman" pitchFamily="18" charset="0"/>
              <a:cs typeface="Times New Roman" pitchFamily="18" charset="0"/>
            </a:endParaRPr>
          </a:p>
          <a:p>
            <a:endParaRPr lang="es-ES"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45827860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2" name="1 Rectángulo"/>
          <p:cNvSpPr/>
          <p:nvPr/>
        </p:nvSpPr>
        <p:spPr>
          <a:xfrm>
            <a:off x="611560" y="1124744"/>
            <a:ext cx="7632848" cy="4893647"/>
          </a:xfrm>
          <a:prstGeom prst="rect">
            <a:avLst/>
          </a:prstGeom>
        </p:spPr>
        <p:txBody>
          <a:bodyPr wrap="square">
            <a:spAutoFit/>
          </a:bodyPr>
          <a:lstStyle/>
          <a:p>
            <a:r>
              <a:rPr lang="es-ES" b="1" u="sng" dirty="0" smtClean="0">
                <a:latin typeface="Times New Roman" pitchFamily="18" charset="0"/>
                <a:cs typeface="Times New Roman" pitchFamily="18" charset="0"/>
              </a:rPr>
              <a:t>RECOMENDACIONES</a:t>
            </a:r>
            <a:endParaRPr lang="es-ES" u="sng" dirty="0" smtClean="0">
              <a:latin typeface="Times New Roman" pitchFamily="18" charset="0"/>
              <a:cs typeface="Times New Roman" pitchFamily="18" charset="0"/>
            </a:endParaRPr>
          </a:p>
          <a:p>
            <a:r>
              <a:rPr lang="es-ES" sz="1400" dirty="0">
                <a:latin typeface="Times New Roman" pitchFamily="18" charset="0"/>
                <a:cs typeface="Times New Roman" pitchFamily="18" charset="0"/>
              </a:rPr>
              <a:t> </a:t>
            </a:r>
          </a:p>
          <a:p>
            <a:r>
              <a:rPr lang="es-ES" sz="1400" dirty="0">
                <a:latin typeface="Times New Roman" pitchFamily="18" charset="0"/>
                <a:cs typeface="Times New Roman" pitchFamily="18" charset="0"/>
              </a:rPr>
              <a:t>De las materias primas que se han estudiado en el presente proyecto, DISAN  no distribuye el carbonato, sin embargo, se lo ha analizado pues tiene un potencial de consumo alto después de la soda cáustica y el peróxido de hidrógeno, y sería una materia prima que se podría incluir en el portafolio de DISAN.</a:t>
            </a:r>
          </a:p>
          <a:p>
            <a:r>
              <a:rPr lang="es-ES" sz="1400" dirty="0">
                <a:latin typeface="Times New Roman" pitchFamily="18" charset="0"/>
                <a:cs typeface="Times New Roman" pitchFamily="18" charset="0"/>
              </a:rPr>
              <a:t> </a:t>
            </a:r>
            <a:endParaRPr lang="es-ES" sz="1400" dirty="0" smtClean="0">
              <a:latin typeface="Times New Roman" pitchFamily="18" charset="0"/>
              <a:cs typeface="Times New Roman" pitchFamily="18" charset="0"/>
            </a:endParaRPr>
          </a:p>
          <a:p>
            <a:pPr lvl="0"/>
            <a:r>
              <a:rPr lang="es-ES" sz="1400" dirty="0" smtClean="0"/>
              <a:t>Se recomienda realizar una investigación de los proveedores de carbonato de sodio, debido a que el consumo es de 13,5 TM, para añadir este material al portafolio de producto, buscando optimizar los costos de la materia prima y poder ofrecer al cliente un precio competitivo.</a:t>
            </a:r>
            <a:endParaRPr lang="en-US" sz="1400" dirty="0" smtClean="0"/>
          </a:p>
          <a:p>
            <a:endParaRPr lang="es-ES" sz="1400" dirty="0">
              <a:latin typeface="Times New Roman" pitchFamily="18" charset="0"/>
              <a:cs typeface="Times New Roman" pitchFamily="18" charset="0"/>
            </a:endParaRPr>
          </a:p>
          <a:p>
            <a:pPr lvl="0"/>
            <a:r>
              <a:rPr lang="es-ES" sz="1400" dirty="0" smtClean="0"/>
              <a:t>Se recomienda fortalecer el conocimiento técnico de los procesos textiles de la fuerza de ventas, con el objetivo de que entienda mejor las necesidades del cliente y pueda construir una relación  comercial de largo plazo con el técnico de la empresa y el responsable de compras</a:t>
            </a:r>
            <a:r>
              <a:rPr lang="es-ES" sz="1400" dirty="0" smtClean="0"/>
              <a:t>.</a:t>
            </a:r>
          </a:p>
          <a:p>
            <a:pPr lvl="0"/>
            <a:endParaRPr lang="es-ES" sz="1400" dirty="0" smtClean="0"/>
          </a:p>
          <a:p>
            <a:r>
              <a:rPr lang="es-ES" sz="1400" dirty="0" smtClean="0">
                <a:latin typeface="Times New Roman" pitchFamily="18" charset="0"/>
                <a:cs typeface="Times New Roman" pitchFamily="18" charset="0"/>
              </a:rPr>
              <a:t>Realizar seguimiento a los clientes </a:t>
            </a:r>
            <a:r>
              <a:rPr lang="es-ES" sz="1400" dirty="0" smtClean="0">
                <a:latin typeface="Times New Roman" pitchFamily="18" charset="0"/>
                <a:cs typeface="Times New Roman" pitchFamily="18" charset="0"/>
              </a:rPr>
              <a:t>en cuanto a otros oportunidades de encontrar nuevos productos que se puedan importar para aumentar el portafolio de productos de DISAN.</a:t>
            </a:r>
          </a:p>
          <a:p>
            <a:pPr lvl="0"/>
            <a:endParaRPr lang="en-US" sz="1400" dirty="0" smtClean="0"/>
          </a:p>
          <a:p>
            <a:endParaRPr lang="es-ES" sz="1400" dirty="0">
              <a:latin typeface="Times New Roman" pitchFamily="18" charset="0"/>
              <a:cs typeface="Times New Roman" pitchFamily="18" charset="0"/>
            </a:endParaRPr>
          </a:p>
          <a:p>
            <a:r>
              <a:rPr lang="es-ES" sz="1400" dirty="0">
                <a:latin typeface="Times New Roman" pitchFamily="18" charset="0"/>
                <a:cs typeface="Times New Roman" pitchFamily="18" charset="0"/>
              </a:rPr>
              <a:t> </a:t>
            </a:r>
          </a:p>
        </p:txBody>
      </p:sp>
    </p:spTree>
    <p:extLst>
      <p:ext uri="{BB962C8B-B14F-4D97-AF65-F5344CB8AC3E}">
        <p14:creationId xmlns="" xmlns:p14="http://schemas.microsoft.com/office/powerpoint/2010/main" val="379711969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2" name="1 Rectángulo"/>
          <p:cNvSpPr/>
          <p:nvPr/>
        </p:nvSpPr>
        <p:spPr>
          <a:xfrm>
            <a:off x="683568" y="1916832"/>
            <a:ext cx="7632848" cy="1538883"/>
          </a:xfrm>
          <a:prstGeom prst="rect">
            <a:avLst/>
          </a:prstGeom>
        </p:spPr>
        <p:txBody>
          <a:bodyPr wrap="square">
            <a:spAutoFit/>
          </a:bodyPr>
          <a:lstStyle/>
          <a:p>
            <a:pPr algn="ctr"/>
            <a:r>
              <a:rPr lang="es-ES" sz="8000" b="1" u="sng" dirty="0" smtClean="0">
                <a:latin typeface="Times New Roman" pitchFamily="18" charset="0"/>
                <a:cs typeface="Times New Roman" pitchFamily="18" charset="0"/>
              </a:rPr>
              <a:t>GRACIAS</a:t>
            </a:r>
            <a:endParaRPr lang="es-ES" sz="8000" u="sng" dirty="0" smtClean="0">
              <a:latin typeface="Times New Roman" pitchFamily="18" charset="0"/>
              <a:cs typeface="Times New Roman" pitchFamily="18" charset="0"/>
            </a:endParaRPr>
          </a:p>
          <a:p>
            <a:r>
              <a:rPr lang="es-ES" sz="1400" dirty="0">
                <a:latin typeface="Times New Roman" pitchFamily="18" charset="0"/>
                <a:cs typeface="Times New Roman" pitchFamily="18" charset="0"/>
              </a:rPr>
              <a:t> </a:t>
            </a:r>
          </a:p>
        </p:txBody>
      </p:sp>
    </p:spTree>
    <p:extLst>
      <p:ext uri="{BB962C8B-B14F-4D97-AF65-F5344CB8AC3E}">
        <p14:creationId xmlns="" xmlns:p14="http://schemas.microsoft.com/office/powerpoint/2010/main" val="4118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pic>
        <p:nvPicPr>
          <p:cNvPr id="23554" name="Picture 2"/>
          <p:cNvPicPr>
            <a:picLocks noChangeAspect="1" noChangeArrowheads="1"/>
          </p:cNvPicPr>
          <p:nvPr/>
        </p:nvPicPr>
        <p:blipFill>
          <a:blip r:embed="rId4"/>
          <a:srcRect/>
          <a:stretch>
            <a:fillRect/>
          </a:stretch>
        </p:blipFill>
        <p:spPr bwMode="auto">
          <a:xfrm>
            <a:off x="228600" y="2133600"/>
            <a:ext cx="4873511" cy="4400564"/>
          </a:xfrm>
          <a:prstGeom prst="rect">
            <a:avLst/>
          </a:prstGeom>
          <a:noFill/>
          <a:ln w="9525">
            <a:noFill/>
            <a:miter lim="800000"/>
            <a:headEnd/>
            <a:tailEnd/>
          </a:ln>
          <a:effectLst/>
        </p:spPr>
      </p:pic>
      <p:sp>
        <p:nvSpPr>
          <p:cNvPr id="12" name="11 CuadroTexto"/>
          <p:cNvSpPr txBox="1"/>
          <p:nvPr/>
        </p:nvSpPr>
        <p:spPr>
          <a:xfrm>
            <a:off x="533400" y="1524000"/>
            <a:ext cx="4572032" cy="523220"/>
          </a:xfrm>
          <a:prstGeom prst="rect">
            <a:avLst/>
          </a:prstGeom>
          <a:noFill/>
        </p:spPr>
        <p:txBody>
          <a:bodyPr wrap="square" rtlCol="0">
            <a:spAutoFit/>
          </a:bodyPr>
          <a:lstStyle/>
          <a:p>
            <a:pPr algn="ctr"/>
            <a:r>
              <a:rPr lang="en-US" sz="1400" u="sng" dirty="0" smtClean="0">
                <a:latin typeface="Arial Unicode MS" pitchFamily="34" charset="-128"/>
                <a:ea typeface="Arial Unicode MS" pitchFamily="34" charset="-128"/>
                <a:cs typeface="Arial Unicode MS" pitchFamily="34" charset="-128"/>
              </a:rPr>
              <a:t>IMPORTANCIA DEL SECTOR INDUSTRIAL TEXTIL Y SU DISTRIBUCION GEOGRAFICA</a:t>
            </a:r>
            <a:endParaRPr lang="en-US" sz="1400" u="sng" dirty="0">
              <a:latin typeface="Arial Unicode MS" pitchFamily="34" charset="-128"/>
              <a:ea typeface="Arial Unicode MS" pitchFamily="34" charset="-128"/>
              <a:cs typeface="Arial Unicode MS" pitchFamily="34" charset="-128"/>
            </a:endParaRPr>
          </a:p>
        </p:txBody>
      </p:sp>
      <p:sp>
        <p:nvSpPr>
          <p:cNvPr id="8" name="7 CuadroTexto"/>
          <p:cNvSpPr txBox="1"/>
          <p:nvPr/>
        </p:nvSpPr>
        <p:spPr>
          <a:xfrm>
            <a:off x="2590800" y="990600"/>
            <a:ext cx="4143404" cy="369332"/>
          </a:xfrm>
          <a:prstGeom prst="rect">
            <a:avLst/>
          </a:prstGeom>
          <a:noFill/>
        </p:spPr>
        <p:txBody>
          <a:bodyPr wrap="square" rtlCol="0">
            <a:spAutoFit/>
          </a:bodyPr>
          <a:lstStyle/>
          <a:p>
            <a:pPr algn="ctr"/>
            <a:r>
              <a:rPr lang="en-US" b="1" u="sng" dirty="0" smtClean="0">
                <a:latin typeface="AvantGarde" pitchFamily="34" charset="0"/>
              </a:rPr>
              <a:t>JUSTIFICACI</a:t>
            </a:r>
            <a:r>
              <a:rPr lang="en-US" b="1" u="sng" dirty="0" smtClean="0">
                <a:latin typeface="AvantGarde" pitchFamily="34" charset="0"/>
              </a:rPr>
              <a:t>ÓN E IMPORTANCIA</a:t>
            </a:r>
            <a:endParaRPr lang="en-US" b="1" u="sng" dirty="0">
              <a:latin typeface="AvantGarde" pitchFamily="34" charset="0"/>
            </a:endParaRPr>
          </a:p>
        </p:txBody>
      </p:sp>
      <p:sp>
        <p:nvSpPr>
          <p:cNvPr id="10" name="9 Marcador de contenido"/>
          <p:cNvSpPr>
            <a:spLocks noGrp="1"/>
          </p:cNvSpPr>
          <p:nvPr>
            <p:ph idx="1"/>
          </p:nvPr>
        </p:nvSpPr>
        <p:spPr>
          <a:xfrm>
            <a:off x="5410200" y="2057400"/>
            <a:ext cx="3505200" cy="4102291"/>
          </a:xfrm>
        </p:spPr>
        <p:txBody>
          <a:bodyPr>
            <a:normAutofit/>
          </a:bodyPr>
          <a:lstStyle/>
          <a:p>
            <a:r>
              <a:rPr lang="en-US" sz="1600" dirty="0" err="1" smtClean="0"/>
              <a:t>Investigación</a:t>
            </a:r>
            <a:r>
              <a:rPr lang="en-US" sz="1600" dirty="0" smtClean="0"/>
              <a:t> </a:t>
            </a:r>
            <a:r>
              <a:rPr lang="en-US" sz="1600" dirty="0" err="1" smtClean="0"/>
              <a:t>bibliográfica</a:t>
            </a:r>
            <a:r>
              <a:rPr lang="en-US" sz="1600" dirty="0" smtClean="0"/>
              <a:t> </a:t>
            </a:r>
          </a:p>
          <a:p>
            <a:r>
              <a:rPr lang="en-US" sz="1600" dirty="0" smtClean="0"/>
              <a:t>15.8% PBI</a:t>
            </a:r>
          </a:p>
          <a:p>
            <a:r>
              <a:rPr lang="en-US" sz="1600" dirty="0" smtClean="0"/>
              <a:t>Segundo en </a:t>
            </a:r>
            <a:r>
              <a:rPr lang="en-US" sz="1600" dirty="0" err="1" smtClean="0"/>
              <a:t>importancia</a:t>
            </a:r>
            <a:r>
              <a:rPr lang="en-US" sz="1600" dirty="0" smtClean="0"/>
              <a:t> </a:t>
            </a:r>
            <a:r>
              <a:rPr lang="en-US" sz="1600" dirty="0" err="1" smtClean="0"/>
              <a:t>dentro</a:t>
            </a:r>
            <a:r>
              <a:rPr lang="en-US" sz="1600" dirty="0" smtClean="0"/>
              <a:t> de la </a:t>
            </a:r>
            <a:r>
              <a:rPr lang="en-US" sz="1600" dirty="0" err="1" smtClean="0"/>
              <a:t>economía</a:t>
            </a:r>
            <a:r>
              <a:rPr lang="en-US" sz="1600" dirty="0" smtClean="0"/>
              <a:t> </a:t>
            </a:r>
            <a:r>
              <a:rPr lang="en-US" sz="1600" dirty="0" err="1" smtClean="0"/>
              <a:t>ecuatoriana</a:t>
            </a:r>
            <a:r>
              <a:rPr lang="en-US" sz="1600" dirty="0" smtClean="0"/>
              <a:t>.</a:t>
            </a:r>
          </a:p>
          <a:p>
            <a:r>
              <a:rPr lang="en-US" sz="1600" dirty="0" smtClean="0"/>
              <a:t>AITE</a:t>
            </a:r>
            <a:endParaRPr lang="en-US" sz="16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28673" name="Rectangle 1"/>
          <p:cNvSpPr>
            <a:spLocks noChangeArrowheads="1"/>
          </p:cNvSpPr>
          <p:nvPr/>
        </p:nvSpPr>
        <p:spPr bwMode="auto">
          <a:xfrm>
            <a:off x="304800" y="1371600"/>
            <a:ext cx="8572528" cy="461664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tabLst>
                <a:tab pos="606425" algn="l"/>
              </a:tabLst>
            </a:pPr>
            <a:r>
              <a:rPr lang="es-ES_tradnl" sz="2000" b="1" u="sng" dirty="0" smtClean="0">
                <a:latin typeface="Bookman Old Style" pitchFamily="18" charset="0"/>
                <a:cs typeface="Arial" pitchFamily="34" charset="0"/>
              </a:rPr>
              <a:t>Diagnóstico y análisis de mercado del sector </a:t>
            </a:r>
            <a:r>
              <a:rPr lang="es-ES" sz="2000" b="1" u="sng" dirty="0" smtClean="0">
                <a:latin typeface="Bookman Old Style" pitchFamily="18" charset="0"/>
                <a:cs typeface="Arial" pitchFamily="34" charset="0"/>
              </a:rPr>
              <a:t>sector textil de hilados y tejidos en la provincia de Pichincha</a:t>
            </a:r>
            <a:endParaRPr kumimoji="0" lang="es-ES" sz="2000" b="1" i="0" u="sng"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606425" algn="l"/>
              </a:tabLst>
            </a:pPr>
            <a:endParaRPr kumimoji="0" lang="es-ES" sz="2000" b="1"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606425" algn="l"/>
              </a:tabLst>
            </a:pPr>
            <a:r>
              <a:rPr kumimoji="0" lang="es-ES" sz="2000" b="1"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O</a:t>
            </a:r>
            <a:r>
              <a:rPr kumimoji="0" lang="es-ES" sz="2000" b="1" i="0" u="none" strike="noStrike" cap="none" normalizeH="0" baseline="0" dirty="0" smtClean="0" bmk="">
                <a:ln>
                  <a:noFill/>
                </a:ln>
                <a:solidFill>
                  <a:schemeClr val="tx1"/>
                </a:solidFill>
                <a:effectLst/>
                <a:latin typeface="Bookman Old Style" pitchFamily="18" charset="0"/>
                <a:ea typeface="Times New Roman" pitchFamily="18" charset="0"/>
                <a:cs typeface="Arial" pitchFamily="34" charset="0"/>
              </a:rPr>
              <a:t>bjetivo </a:t>
            </a:r>
            <a:r>
              <a:rPr kumimoji="0" lang="es-ES" sz="2000" b="1" i="0" u="none" strike="noStrike" cap="none" normalizeH="0" baseline="0" dirty="0" smtClean="0" bmk="">
                <a:ln>
                  <a:noFill/>
                </a:ln>
                <a:solidFill>
                  <a:schemeClr val="tx1"/>
                </a:solidFill>
                <a:effectLst/>
                <a:latin typeface="Bookman Old Style" pitchFamily="18" charset="0"/>
                <a:ea typeface="Times New Roman" pitchFamily="18" charset="0"/>
                <a:cs typeface="Arial" pitchFamily="34" charset="0"/>
              </a:rPr>
              <a:t>General</a:t>
            </a:r>
          </a:p>
          <a:p>
            <a:pPr marL="0" marR="0" lvl="0" indent="0" algn="just" defTabSz="914400" rtl="0" eaLnBrk="1" fontAlgn="base" latinLnBrk="0" hangingPunct="1">
              <a:lnSpc>
                <a:spcPct val="100000"/>
              </a:lnSpc>
              <a:spcBef>
                <a:spcPct val="0"/>
              </a:spcBef>
              <a:spcAft>
                <a:spcPct val="0"/>
              </a:spcAft>
              <a:buClrTx/>
              <a:buSzTx/>
              <a:buFontTx/>
              <a:buNone/>
              <a:tabLst>
                <a:tab pos="606425" algn="l"/>
              </a:tabLst>
            </a:pPr>
            <a:endParaRPr kumimoji="0" lang="es-ES" sz="2000" b="1" i="0" u="none" strike="noStrike" cap="none" normalizeH="0" baseline="0" dirty="0" smtClean="0" bmk="">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606425" algn="l"/>
              </a:tabLst>
            </a:pPr>
            <a:r>
              <a:rPr kumimoji="0" lang="es-EC" sz="2000" b="0" i="0" u="none" strike="noStrike" cap="none" normalizeH="0" baseline="0" dirty="0" smtClean="0" bmk="">
                <a:ln>
                  <a:noFill/>
                </a:ln>
                <a:solidFill>
                  <a:srgbClr val="000000"/>
                </a:solidFill>
                <a:effectLst/>
                <a:latin typeface="Bookman Old Style" pitchFamily="18" charset="0"/>
                <a:ea typeface="Calibri" pitchFamily="34" charset="0"/>
                <a:cs typeface="Arial" pitchFamily="34" charset="0"/>
              </a:rPr>
              <a:t>Realizar un diagnóstico y análisis de mercado del sector textil de hilados y tejidos en la provincia de Pichincha.</a:t>
            </a:r>
          </a:p>
          <a:p>
            <a:pPr marL="0" marR="0" lvl="0" indent="0" algn="just" defTabSz="914400" rtl="0" eaLnBrk="0" fontAlgn="base" latinLnBrk="0" hangingPunct="0">
              <a:lnSpc>
                <a:spcPct val="100000"/>
              </a:lnSpc>
              <a:spcBef>
                <a:spcPct val="0"/>
              </a:spcBef>
              <a:spcAft>
                <a:spcPct val="0"/>
              </a:spcAft>
              <a:buClrTx/>
              <a:buSzTx/>
              <a:buFontTx/>
              <a:buNone/>
              <a:tabLst>
                <a:tab pos="606425" algn="l"/>
              </a:tabLst>
            </a:pPr>
            <a:r>
              <a:rPr kumimoji="0" lang="es-EC" sz="2000" b="0" i="0" u="none" strike="noStrike" cap="none" normalizeH="0" baseline="0" dirty="0" smtClean="0" bmk="">
                <a:ln>
                  <a:noFill/>
                </a:ln>
                <a:solidFill>
                  <a:srgbClr val="000000"/>
                </a:solidFill>
                <a:effectLst/>
                <a:latin typeface="Bookman Old Style" pitchFamily="18" charset="0"/>
                <a:ea typeface="Calibri" pitchFamily="34" charset="0"/>
                <a:cs typeface="Arial" pitchFamily="34" charset="0"/>
              </a:rPr>
              <a:t> </a:t>
            </a:r>
            <a:endParaRPr kumimoji="0" lang="es-ES" sz="2000" b="1" i="0" u="none" strike="noStrike" cap="none" normalizeH="0" baseline="0" dirty="0" smtClean="0" bmk="">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06425" algn="l"/>
              </a:tabLst>
            </a:pPr>
            <a:r>
              <a:rPr kumimoji="0" lang="es-ES" sz="2000" b="1" i="0" u="none" strike="noStrike" cap="none" normalizeH="0" baseline="0" dirty="0" smtClean="0" bmk="">
                <a:ln>
                  <a:noFill/>
                </a:ln>
                <a:solidFill>
                  <a:schemeClr val="tx1"/>
                </a:solidFill>
                <a:effectLst/>
                <a:latin typeface="Bookman Old Style" pitchFamily="18" charset="0"/>
                <a:ea typeface="Times New Roman" pitchFamily="18" charset="0"/>
                <a:cs typeface="Arial" pitchFamily="34" charset="0"/>
              </a:rPr>
              <a:t>Objetivos Específicos</a:t>
            </a:r>
          </a:p>
          <a:p>
            <a:pPr marL="0" marR="0" lvl="0" indent="0" algn="just" defTabSz="914400" rtl="0" eaLnBrk="0" fontAlgn="base" latinLnBrk="0" hangingPunct="0">
              <a:lnSpc>
                <a:spcPct val="100000"/>
              </a:lnSpc>
              <a:spcBef>
                <a:spcPct val="0"/>
              </a:spcBef>
              <a:spcAft>
                <a:spcPct val="0"/>
              </a:spcAft>
              <a:buClrTx/>
              <a:buSzTx/>
              <a:buFontTx/>
              <a:buNone/>
              <a:tabLst>
                <a:tab pos="606425" algn="l"/>
              </a:tabLst>
            </a:pPr>
            <a:endParaRPr kumimoji="0" lang="es-ES" sz="2000" b="1"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606425" algn="l"/>
              </a:tabLst>
            </a:pPr>
            <a:r>
              <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rPr>
              <a:t>Realizar un análisis situacional </a:t>
            </a:r>
            <a:r>
              <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rPr>
              <a:t>de DISAN</a:t>
            </a:r>
            <a:endPar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606425" algn="l"/>
              </a:tabLst>
            </a:pPr>
            <a:endParaRPr kumimoji="0" lang="en-US" sz="20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606425" algn="l"/>
              </a:tabLst>
            </a:pPr>
            <a:r>
              <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rPr>
              <a:t>Realizar una investigación de </a:t>
            </a:r>
            <a:r>
              <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rPr>
              <a:t>mercado</a:t>
            </a:r>
            <a:endPar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06425" algn="l"/>
              </a:tabLst>
            </a:pPr>
            <a:endPar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606425" algn="l"/>
              </a:tabLst>
            </a:pPr>
            <a:r>
              <a:rPr kumimoji="0" lang="es-EC" sz="2000" b="0" i="0" u="none" strike="noStrike" cap="none" normalizeH="0" baseline="0" dirty="0" smtClean="0">
                <a:ln>
                  <a:noFill/>
                </a:ln>
                <a:solidFill>
                  <a:srgbClr val="000000"/>
                </a:solidFill>
                <a:effectLst/>
                <a:latin typeface="Bookman Old Style" pitchFamily="18" charset="0"/>
                <a:ea typeface="Calibri" pitchFamily="34" charset="0"/>
                <a:cs typeface="Arial" pitchFamily="34" charset="0"/>
              </a:rPr>
              <a:t>Identificar el mercado potencial y caracterizarlo.</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pic>
        <p:nvPicPr>
          <p:cNvPr id="4" name="3 Imagen"/>
          <p:cNvPicPr/>
          <p:nvPr/>
        </p:nvPicPr>
        <p:blipFill>
          <a:blip r:embed="rId4">
            <a:extLst>
              <a:ext uri="{28A0092B-C50C-407E-A947-70E740481C1C}">
                <a14:useLocalDpi xmlns="" xmlns:a14="http://schemas.microsoft.com/office/drawing/2010/main" val="0"/>
              </a:ext>
            </a:extLst>
          </a:blip>
          <a:srcRect/>
          <a:stretch>
            <a:fillRect/>
          </a:stretch>
        </p:blipFill>
        <p:spPr bwMode="auto">
          <a:xfrm>
            <a:off x="5214942" y="1643050"/>
            <a:ext cx="2714643" cy="2928958"/>
          </a:xfrm>
          <a:prstGeom prst="rect">
            <a:avLst/>
          </a:prstGeom>
          <a:noFill/>
          <a:ln>
            <a:noFill/>
          </a:ln>
        </p:spPr>
      </p:pic>
      <p:graphicFrame>
        <p:nvGraphicFramePr>
          <p:cNvPr id="6" name="5 Tabla"/>
          <p:cNvGraphicFramePr>
            <a:graphicFrameLocks noGrp="1"/>
          </p:cNvGraphicFramePr>
          <p:nvPr/>
        </p:nvGraphicFramePr>
        <p:xfrm>
          <a:off x="357159" y="1643050"/>
          <a:ext cx="4000529" cy="3036570"/>
        </p:xfrm>
        <a:graphic>
          <a:graphicData uri="http://schemas.openxmlformats.org/drawingml/2006/table">
            <a:tbl>
              <a:tblPr/>
              <a:tblGrid>
                <a:gridCol w="231306"/>
                <a:gridCol w="1931924"/>
                <a:gridCol w="1837299"/>
              </a:tblGrid>
              <a:tr h="1327308">
                <a:tc>
                  <a:txBody>
                    <a:bodyPr/>
                    <a:lstStyle/>
                    <a:p>
                      <a:pPr algn="ctr" fontAlgn="ctr"/>
                      <a:r>
                        <a:rPr lang="en-US" sz="1100" b="1" i="0" u="none" strike="noStrike" dirty="0">
                          <a:solidFill>
                            <a:srgbClr val="000000"/>
                          </a:solidFill>
                          <a:latin typeface="Times New Roman"/>
                        </a:rPr>
                        <a:t>INTERNO</a:t>
                      </a: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l" fontAlgn="ctr"/>
                      <a:r>
                        <a:rPr lang="es-ES" sz="1100" b="1" i="0" u="sng" strike="noStrike" dirty="0">
                          <a:solidFill>
                            <a:srgbClr val="000000"/>
                          </a:solidFill>
                          <a:latin typeface="Times New Roman"/>
                        </a:rPr>
                        <a:t>DEBILIDADES</a:t>
                      </a:r>
                      <a:br>
                        <a:rPr lang="es-ES" sz="1100" b="1" i="0" u="sng" strike="noStrike" dirty="0">
                          <a:solidFill>
                            <a:srgbClr val="000000"/>
                          </a:solidFill>
                          <a:latin typeface="Times New Roman"/>
                        </a:rPr>
                      </a:br>
                      <a:r>
                        <a:rPr lang="es-ES" sz="1100" b="0" i="0" u="none" strike="noStrike" dirty="0">
                          <a:solidFill>
                            <a:srgbClr val="000000"/>
                          </a:solidFill>
                          <a:latin typeface="Times New Roman"/>
                        </a:rPr>
                        <a:t>* No esta posicionado en el sector textil</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Competencia mayor gama de productos</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No tiene un estudio de mercado en el sector textil</a:t>
                      </a: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endParaRPr lang="es-ES" sz="1100" b="1" i="0" u="sng"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sng" strike="noStrike" dirty="0" smtClean="0">
                          <a:solidFill>
                            <a:srgbClr val="000000"/>
                          </a:solidFill>
                          <a:latin typeface="Times New Roman"/>
                        </a:rPr>
                        <a:t>FORTALEZAS</a:t>
                      </a: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r>
                        <a:rPr lang="es-ES" sz="1100" b="0" i="0" u="none" strike="noStrike" dirty="0">
                          <a:solidFill>
                            <a:srgbClr val="000000"/>
                          </a:solidFill>
                          <a:latin typeface="Times New Roman"/>
                        </a:rPr>
                        <a:t>* DISAN tiene bodega en Quito</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Fuerza de ventas capacitado</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a:t>
                      </a:r>
                      <a:r>
                        <a:rPr lang="es-ES" sz="1100" b="0" i="0" u="none" strike="noStrike" dirty="0" smtClean="0">
                          <a:solidFill>
                            <a:srgbClr val="000000"/>
                          </a:solidFill>
                          <a:latin typeface="Times New Roman"/>
                        </a:rPr>
                        <a:t>Asesoría </a:t>
                      </a:r>
                      <a:r>
                        <a:rPr lang="es-ES" sz="1100" b="0" i="0" u="none" strike="noStrike" dirty="0">
                          <a:solidFill>
                            <a:srgbClr val="000000"/>
                          </a:solidFill>
                          <a:latin typeface="Times New Roman"/>
                        </a:rPr>
                        <a:t>técnica de sus proveedores</a:t>
                      </a: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endParaRPr lang="es-ES" sz="1100" b="1" i="0" u="sng"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7308">
                <a:tc>
                  <a:txBody>
                    <a:bodyPr/>
                    <a:lstStyle/>
                    <a:p>
                      <a:pPr algn="ctr" fontAlgn="ctr"/>
                      <a:r>
                        <a:rPr lang="en-US" sz="1100" b="1" i="0" u="none" strike="noStrike" dirty="0">
                          <a:solidFill>
                            <a:srgbClr val="000000"/>
                          </a:solidFill>
                          <a:latin typeface="Times New Roman"/>
                        </a:rPr>
                        <a:t>EXTERNO</a:t>
                      </a: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l" fontAlgn="ctr"/>
                      <a:r>
                        <a:rPr lang="es-ES" sz="1100" b="1" i="0" u="sng" strike="noStrike" dirty="0">
                          <a:solidFill>
                            <a:srgbClr val="000000"/>
                          </a:solidFill>
                          <a:latin typeface="Times New Roman"/>
                        </a:rPr>
                        <a:t>AMENAZAS</a:t>
                      </a:r>
                      <a:br>
                        <a:rPr lang="es-ES" sz="1100" b="1" i="0" u="sng" strike="noStrike" dirty="0">
                          <a:solidFill>
                            <a:srgbClr val="000000"/>
                          </a:solidFill>
                          <a:latin typeface="Times New Roman"/>
                        </a:rPr>
                      </a:br>
                      <a:r>
                        <a:rPr lang="es-ES" sz="1100" b="0" i="0" u="none" strike="noStrike" dirty="0">
                          <a:solidFill>
                            <a:srgbClr val="000000"/>
                          </a:solidFill>
                          <a:latin typeface="Times New Roman"/>
                        </a:rPr>
                        <a:t>* Ingreso de producto Chino barato</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Contrabando desde Perú y Colombia </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Mercado Maduro</a:t>
                      </a: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endParaRPr lang="es-ES" sz="1100" b="1" i="0" u="sng"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100" b="1" i="0" u="sng" strike="noStrike" dirty="0">
                          <a:solidFill>
                            <a:srgbClr val="000000"/>
                          </a:solidFill>
                          <a:latin typeface="Times New Roman"/>
                        </a:rPr>
                        <a:t>OPORTUNIDADES</a:t>
                      </a:r>
                      <a:br>
                        <a:rPr lang="es-ES" sz="1100" b="1" i="0" u="sng" strike="noStrike" dirty="0">
                          <a:solidFill>
                            <a:srgbClr val="000000"/>
                          </a:solidFill>
                          <a:latin typeface="Times New Roman"/>
                        </a:rPr>
                      </a:br>
                      <a:r>
                        <a:rPr lang="es-ES" sz="1100" b="0" i="0" u="none" strike="noStrike" dirty="0">
                          <a:solidFill>
                            <a:srgbClr val="000000"/>
                          </a:solidFill>
                          <a:latin typeface="Times New Roman"/>
                        </a:rPr>
                        <a:t>* Se tiene acuerdo comercial con la UE y Guatemala</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Iniciativa de consumir lo nuestro</a:t>
                      </a:r>
                      <a:br>
                        <a:rPr lang="es-ES" sz="1100" b="0" i="0" u="none" strike="noStrike" dirty="0">
                          <a:solidFill>
                            <a:srgbClr val="000000"/>
                          </a:solidFill>
                          <a:latin typeface="Times New Roman"/>
                        </a:rPr>
                      </a:br>
                      <a:r>
                        <a:rPr lang="es-ES" sz="1100" b="0" i="0" u="none" strike="noStrike" dirty="0">
                          <a:solidFill>
                            <a:srgbClr val="000000"/>
                          </a:solidFill>
                          <a:latin typeface="Times New Roman"/>
                        </a:rPr>
                        <a:t>* Sector </a:t>
                      </a:r>
                      <a:r>
                        <a:rPr lang="es-ES" sz="1100" b="0" i="0" u="none" strike="noStrike" dirty="0" smtClean="0">
                          <a:solidFill>
                            <a:srgbClr val="000000"/>
                          </a:solidFill>
                          <a:latin typeface="Times New Roman"/>
                        </a:rPr>
                        <a:t>estratégico </a:t>
                      </a:r>
                      <a:r>
                        <a:rPr lang="es-ES" sz="1100" b="0" i="0" u="none" strike="noStrike" dirty="0">
                          <a:solidFill>
                            <a:srgbClr val="000000"/>
                          </a:solidFill>
                          <a:latin typeface="Times New Roman"/>
                        </a:rPr>
                        <a:t>en el aporte al PBI</a:t>
                      </a: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r>
                        <a:rPr lang="es-ES" sz="1100" b="1" i="0" u="sng" strike="noStrike" dirty="0">
                          <a:solidFill>
                            <a:srgbClr val="000000"/>
                          </a:solidFill>
                          <a:latin typeface="Times New Roman"/>
                        </a:rPr>
                        <a:t/>
                      </a:r>
                      <a:br>
                        <a:rPr lang="es-ES" sz="1100" b="1" i="0" u="sng" strike="noStrike" dirty="0">
                          <a:solidFill>
                            <a:srgbClr val="000000"/>
                          </a:solidFill>
                          <a:latin typeface="Times New Roman"/>
                        </a:rPr>
                      </a:br>
                      <a:endParaRPr lang="es-ES" sz="1100" b="1" i="0" u="sng"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7649" name="Picture 1"/>
          <p:cNvPicPr>
            <a:picLocks noChangeAspect="1" noChangeArrowheads="1"/>
          </p:cNvPicPr>
          <p:nvPr/>
        </p:nvPicPr>
        <p:blipFill>
          <a:blip r:embed="rId5"/>
          <a:srcRect/>
          <a:stretch>
            <a:fillRect/>
          </a:stretch>
        </p:blipFill>
        <p:spPr bwMode="auto">
          <a:xfrm>
            <a:off x="2071670" y="4500570"/>
            <a:ext cx="4576758" cy="2238269"/>
          </a:xfrm>
          <a:prstGeom prst="rect">
            <a:avLst/>
          </a:prstGeom>
          <a:noFill/>
          <a:ln w="9525">
            <a:noFill/>
            <a:miter lim="800000"/>
            <a:headEnd/>
            <a:tailEnd/>
          </a:ln>
          <a:effectLst/>
        </p:spPr>
      </p:pic>
      <p:sp>
        <p:nvSpPr>
          <p:cNvPr id="9" name="8 CuadroTexto"/>
          <p:cNvSpPr txBox="1"/>
          <p:nvPr/>
        </p:nvSpPr>
        <p:spPr>
          <a:xfrm>
            <a:off x="1500166" y="1285860"/>
            <a:ext cx="1357322" cy="369332"/>
          </a:xfrm>
          <a:prstGeom prst="rect">
            <a:avLst/>
          </a:prstGeom>
          <a:noFill/>
        </p:spPr>
        <p:txBody>
          <a:bodyPr wrap="square" rtlCol="0">
            <a:spAutoFit/>
          </a:bodyPr>
          <a:lstStyle/>
          <a:p>
            <a:r>
              <a:rPr lang="en-US" u="sng" dirty="0" smtClean="0"/>
              <a:t>FODA</a:t>
            </a:r>
            <a:endParaRPr lang="en-US" u="sng" dirty="0"/>
          </a:p>
        </p:txBody>
      </p:sp>
      <p:sp>
        <p:nvSpPr>
          <p:cNvPr id="10" name="9 CuadroTexto"/>
          <p:cNvSpPr txBox="1"/>
          <p:nvPr/>
        </p:nvSpPr>
        <p:spPr>
          <a:xfrm>
            <a:off x="5857884" y="1285860"/>
            <a:ext cx="1214446" cy="369332"/>
          </a:xfrm>
          <a:prstGeom prst="rect">
            <a:avLst/>
          </a:prstGeom>
          <a:noFill/>
        </p:spPr>
        <p:txBody>
          <a:bodyPr wrap="square" rtlCol="0">
            <a:spAutoFit/>
          </a:bodyPr>
          <a:lstStyle/>
          <a:p>
            <a:r>
              <a:rPr lang="en-US" u="sng" dirty="0" smtClean="0"/>
              <a:t>PEYEA</a:t>
            </a:r>
            <a:endParaRPr lang="en-US" u="sng" dirty="0"/>
          </a:p>
        </p:txBody>
      </p:sp>
      <p:sp>
        <p:nvSpPr>
          <p:cNvPr id="11" name="10 CuadroTexto"/>
          <p:cNvSpPr txBox="1"/>
          <p:nvPr/>
        </p:nvSpPr>
        <p:spPr>
          <a:xfrm>
            <a:off x="3214678" y="4286256"/>
            <a:ext cx="2500330" cy="369332"/>
          </a:xfrm>
          <a:prstGeom prst="rect">
            <a:avLst/>
          </a:prstGeom>
          <a:noFill/>
        </p:spPr>
        <p:txBody>
          <a:bodyPr wrap="square" rtlCol="0">
            <a:spAutoFit/>
          </a:bodyPr>
          <a:lstStyle/>
          <a:p>
            <a:r>
              <a:rPr lang="en-US" u="sng" dirty="0" smtClean="0"/>
              <a:t>GENERAL ELECTRIC</a:t>
            </a:r>
            <a:endParaRPr lang="en-US" u="sng"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15" name="14 CuadroTexto"/>
          <p:cNvSpPr txBox="1"/>
          <p:nvPr/>
        </p:nvSpPr>
        <p:spPr>
          <a:xfrm>
            <a:off x="1142976" y="958544"/>
            <a:ext cx="5805288" cy="400110"/>
          </a:xfrm>
          <a:prstGeom prst="rect">
            <a:avLst/>
          </a:prstGeom>
          <a:noFill/>
        </p:spPr>
        <p:txBody>
          <a:bodyPr wrap="square" rtlCol="0">
            <a:spAutoFit/>
          </a:bodyPr>
          <a:lstStyle/>
          <a:p>
            <a:pPr algn="ctr"/>
            <a:r>
              <a:rPr lang="en-US" sz="2000" b="1" u="sng" dirty="0" smtClean="0">
                <a:latin typeface="Times New Roman" pitchFamily="18" charset="0"/>
                <a:cs typeface="Times New Roman" pitchFamily="18" charset="0"/>
              </a:rPr>
              <a:t>METODOLOGIA DE ESTUDIO</a:t>
            </a:r>
            <a:endParaRPr lang="en-US" sz="2000" b="1" u="sng" dirty="0">
              <a:latin typeface="Times New Roman" pitchFamily="18" charset="0"/>
              <a:cs typeface="Times New Roman" pitchFamily="18" charset="0"/>
            </a:endParaRPr>
          </a:p>
        </p:txBody>
      </p:sp>
      <p:sp>
        <p:nvSpPr>
          <p:cNvPr id="12" name="11 Pentágono"/>
          <p:cNvSpPr/>
          <p:nvPr/>
        </p:nvSpPr>
        <p:spPr>
          <a:xfrm>
            <a:off x="228600" y="1676400"/>
            <a:ext cx="1828800" cy="1905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PICHINCHA (</a:t>
            </a:r>
            <a:r>
              <a:rPr lang="en-US" sz="1100" dirty="0" smtClean="0"/>
              <a:t>8 CANTONES</a:t>
            </a:r>
            <a:r>
              <a:rPr lang="en-US" sz="1600" dirty="0" smtClean="0"/>
              <a:t>)</a:t>
            </a:r>
            <a:endParaRPr lang="en-US" sz="1600" dirty="0"/>
          </a:p>
        </p:txBody>
      </p:sp>
      <p:sp>
        <p:nvSpPr>
          <p:cNvPr id="17" name="16 Cheurón"/>
          <p:cNvSpPr/>
          <p:nvPr/>
        </p:nvSpPr>
        <p:spPr>
          <a:xfrm>
            <a:off x="990600" y="1676400"/>
            <a:ext cx="2819400" cy="1905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QUITO Y RUMI-ÑAHUI</a:t>
            </a:r>
            <a:endParaRPr lang="en-US" sz="1600" dirty="0">
              <a:solidFill>
                <a:schemeClr val="bg1"/>
              </a:solidFill>
            </a:endParaRPr>
          </a:p>
        </p:txBody>
      </p:sp>
      <p:sp>
        <p:nvSpPr>
          <p:cNvPr id="18" name="17 Cheurón"/>
          <p:cNvSpPr/>
          <p:nvPr/>
        </p:nvSpPr>
        <p:spPr>
          <a:xfrm>
            <a:off x="2590800" y="1676400"/>
            <a:ext cx="3352800" cy="1905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SUPERINTEN-DENCIA DE COMPANÍAS</a:t>
            </a:r>
          </a:p>
          <a:p>
            <a:pPr algn="ctr"/>
            <a:r>
              <a:rPr lang="en-US" sz="1400" dirty="0" smtClean="0">
                <a:solidFill>
                  <a:schemeClr val="bg1"/>
                </a:solidFill>
              </a:rPr>
              <a:t> </a:t>
            </a:r>
            <a:r>
              <a:rPr lang="en-US" sz="1600" dirty="0" smtClean="0">
                <a:solidFill>
                  <a:schemeClr val="bg1"/>
                </a:solidFill>
              </a:rPr>
              <a:t>(75 </a:t>
            </a:r>
            <a:r>
              <a:rPr lang="en-US" sz="1600" dirty="0" err="1" smtClean="0">
                <a:solidFill>
                  <a:schemeClr val="bg1"/>
                </a:solidFill>
              </a:rPr>
              <a:t>Empresas</a:t>
            </a:r>
            <a:r>
              <a:rPr lang="en-US" sz="1600" dirty="0" smtClean="0">
                <a:solidFill>
                  <a:schemeClr val="bg1"/>
                </a:solidFill>
              </a:rPr>
              <a:t>)</a:t>
            </a:r>
            <a:endParaRPr lang="en-US" sz="1600" dirty="0">
              <a:solidFill>
                <a:schemeClr val="bg1"/>
              </a:solidFill>
            </a:endParaRPr>
          </a:p>
        </p:txBody>
      </p:sp>
      <p:sp>
        <p:nvSpPr>
          <p:cNvPr id="19" name="18 Cheurón"/>
          <p:cNvSpPr/>
          <p:nvPr/>
        </p:nvSpPr>
        <p:spPr>
          <a:xfrm>
            <a:off x="4343400" y="1676400"/>
            <a:ext cx="3352800" cy="1905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bg1"/>
                </a:solidFill>
              </a:rPr>
              <a:t>Hilados</a:t>
            </a:r>
            <a:r>
              <a:rPr lang="en-US" sz="1400" b="1" dirty="0" smtClean="0">
                <a:solidFill>
                  <a:schemeClr val="bg1"/>
                </a:solidFill>
              </a:rPr>
              <a:t>                  y </a:t>
            </a:r>
            <a:r>
              <a:rPr lang="en-US" sz="1400" b="1" dirty="0" err="1" smtClean="0">
                <a:solidFill>
                  <a:schemeClr val="bg1"/>
                </a:solidFill>
              </a:rPr>
              <a:t>tejidos</a:t>
            </a:r>
            <a:r>
              <a:rPr lang="en-US" sz="1400" b="1" dirty="0" smtClean="0">
                <a:solidFill>
                  <a:schemeClr val="bg1"/>
                </a:solidFill>
              </a:rPr>
              <a:t> </a:t>
            </a:r>
            <a:r>
              <a:rPr lang="en-US" sz="1600" b="1" dirty="0" smtClean="0">
                <a:solidFill>
                  <a:schemeClr val="bg1"/>
                </a:solidFill>
              </a:rPr>
              <a:t>(27 </a:t>
            </a:r>
            <a:r>
              <a:rPr lang="en-US" sz="1600" b="1" dirty="0" err="1" smtClean="0">
                <a:solidFill>
                  <a:schemeClr val="bg1"/>
                </a:solidFill>
              </a:rPr>
              <a:t>Empresas</a:t>
            </a:r>
            <a:r>
              <a:rPr lang="en-US" sz="1600" b="1" dirty="0" smtClean="0">
                <a:solidFill>
                  <a:schemeClr val="bg1"/>
                </a:solidFill>
              </a:rPr>
              <a:t>)</a:t>
            </a:r>
            <a:endParaRPr lang="en-US" sz="1600" b="1" dirty="0">
              <a:solidFill>
                <a:schemeClr val="bg1"/>
              </a:solidFill>
            </a:endParaRPr>
          </a:p>
        </p:txBody>
      </p:sp>
      <p:sp>
        <p:nvSpPr>
          <p:cNvPr id="20" name="19 Cheurón"/>
          <p:cNvSpPr/>
          <p:nvPr/>
        </p:nvSpPr>
        <p:spPr>
          <a:xfrm>
            <a:off x="6248400" y="1676400"/>
            <a:ext cx="2667000" cy="1905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CENSO </a:t>
            </a:r>
          </a:p>
          <a:p>
            <a:pPr algn="ctr">
              <a:buFont typeface="Arial" pitchFamily="34" charset="0"/>
              <a:buChar char="•"/>
            </a:pPr>
            <a:r>
              <a:rPr lang="en-US" sz="1200" b="1" dirty="0" err="1" smtClean="0">
                <a:solidFill>
                  <a:schemeClr val="bg1"/>
                </a:solidFill>
              </a:rPr>
              <a:t>Vía</a:t>
            </a:r>
            <a:r>
              <a:rPr lang="en-US" sz="1200" b="1" dirty="0" smtClean="0">
                <a:solidFill>
                  <a:schemeClr val="bg1"/>
                </a:solidFill>
              </a:rPr>
              <a:t> </a:t>
            </a:r>
            <a:r>
              <a:rPr lang="en-US" sz="1200" b="1" dirty="0" err="1" smtClean="0">
                <a:solidFill>
                  <a:schemeClr val="bg1"/>
                </a:solidFill>
              </a:rPr>
              <a:t>Telefónica</a:t>
            </a:r>
            <a:endParaRPr lang="en-US" sz="1200" b="1" dirty="0" smtClean="0">
              <a:solidFill>
                <a:schemeClr val="bg1"/>
              </a:solidFill>
            </a:endParaRPr>
          </a:p>
          <a:p>
            <a:pPr algn="ctr">
              <a:buFont typeface="Arial" pitchFamily="34" charset="0"/>
              <a:buChar char="•"/>
            </a:pPr>
            <a:r>
              <a:rPr lang="en-US" sz="1200" b="1" dirty="0" err="1" smtClean="0">
                <a:solidFill>
                  <a:schemeClr val="bg1"/>
                </a:solidFill>
              </a:rPr>
              <a:t>Entrevistas</a:t>
            </a:r>
            <a:r>
              <a:rPr lang="en-US" sz="1200" b="1" dirty="0" smtClean="0">
                <a:solidFill>
                  <a:schemeClr val="bg1"/>
                </a:solidFill>
              </a:rPr>
              <a:t> RC</a:t>
            </a:r>
            <a:endParaRPr lang="en-US" sz="1400" b="1" dirty="0">
              <a:solidFill>
                <a:schemeClr val="bg1"/>
              </a:solidFill>
            </a:endParaRPr>
          </a:p>
        </p:txBody>
      </p:sp>
      <p:sp>
        <p:nvSpPr>
          <p:cNvPr id="21" name="20 CuadroTexto"/>
          <p:cNvSpPr txBox="1"/>
          <p:nvPr/>
        </p:nvSpPr>
        <p:spPr>
          <a:xfrm>
            <a:off x="1295400" y="4038600"/>
            <a:ext cx="5805288" cy="1015663"/>
          </a:xfrm>
          <a:prstGeom prst="rect">
            <a:avLst/>
          </a:prstGeom>
          <a:noFill/>
        </p:spPr>
        <p:txBody>
          <a:bodyPr wrap="square" rtlCol="0">
            <a:spAutoFit/>
          </a:bodyPr>
          <a:lstStyle/>
          <a:p>
            <a:pPr algn="ctr"/>
            <a:r>
              <a:rPr lang="en-US" sz="2000" b="1" u="sng" dirty="0" smtClean="0">
                <a:latin typeface="Times New Roman" pitchFamily="18" charset="0"/>
                <a:cs typeface="Times New Roman" pitchFamily="18" charset="0"/>
              </a:rPr>
              <a:t>ANÁLISIS ESTADISTICO</a:t>
            </a:r>
          </a:p>
          <a:p>
            <a:pPr algn="ctr"/>
            <a:endParaRPr lang="en-US" sz="2000" b="1" u="sng" dirty="0" smtClean="0">
              <a:latin typeface="Times New Roman" pitchFamily="18" charset="0"/>
              <a:cs typeface="Times New Roman" pitchFamily="18" charset="0"/>
            </a:endParaRPr>
          </a:p>
          <a:p>
            <a:pPr algn="ctr">
              <a:buFont typeface="Wingdings" pitchFamily="2" charset="2"/>
              <a:buChar char="ü"/>
            </a:pPr>
            <a:r>
              <a:rPr lang="en-US" sz="2000" b="1" dirty="0" smtClean="0">
                <a:latin typeface="Times New Roman" pitchFamily="18" charset="0"/>
                <a:cs typeface="Times New Roman" pitchFamily="18" charset="0"/>
              </a:rPr>
              <a:t>BIVARIADO</a:t>
            </a:r>
            <a:endParaRPr lang="en-US" sz="2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pic>
        <p:nvPicPr>
          <p:cNvPr id="22532" name="Picture 4"/>
          <p:cNvPicPr>
            <a:picLocks noChangeAspect="1" noChangeArrowheads="1"/>
          </p:cNvPicPr>
          <p:nvPr/>
        </p:nvPicPr>
        <p:blipFill>
          <a:blip r:embed="rId4"/>
          <a:srcRect/>
          <a:stretch>
            <a:fillRect/>
          </a:stretch>
        </p:blipFill>
        <p:spPr bwMode="auto">
          <a:xfrm>
            <a:off x="4267200" y="1524000"/>
            <a:ext cx="3429024" cy="4535966"/>
          </a:xfrm>
          <a:prstGeom prst="rect">
            <a:avLst/>
          </a:prstGeom>
          <a:noFill/>
          <a:ln w="9525">
            <a:noFill/>
            <a:miter lim="800000"/>
            <a:headEnd/>
            <a:tailEnd/>
          </a:ln>
          <a:effectLst/>
        </p:spPr>
      </p:pic>
      <p:sp>
        <p:nvSpPr>
          <p:cNvPr id="15" name="14 CuadroTexto"/>
          <p:cNvSpPr txBox="1"/>
          <p:nvPr/>
        </p:nvSpPr>
        <p:spPr>
          <a:xfrm>
            <a:off x="1142976" y="958544"/>
            <a:ext cx="5805288" cy="400110"/>
          </a:xfrm>
          <a:prstGeom prst="rect">
            <a:avLst/>
          </a:prstGeom>
          <a:noFill/>
        </p:spPr>
        <p:txBody>
          <a:bodyPr wrap="square" rtlCol="0">
            <a:spAutoFit/>
          </a:bodyPr>
          <a:lstStyle/>
          <a:p>
            <a:pPr algn="ctr"/>
            <a:r>
              <a:rPr lang="en-US" sz="2000" b="1" u="sng" dirty="0" smtClean="0">
                <a:latin typeface="Times New Roman" pitchFamily="18" charset="0"/>
                <a:cs typeface="Times New Roman" pitchFamily="18" charset="0"/>
              </a:rPr>
              <a:t>RESULTADOS DEL ESTUDIO </a:t>
            </a:r>
            <a:r>
              <a:rPr lang="en-US" sz="2000" b="1" u="sng" dirty="0" smtClean="0">
                <a:latin typeface="Times New Roman" pitchFamily="18" charset="0"/>
                <a:cs typeface="Times New Roman" pitchFamily="18" charset="0"/>
              </a:rPr>
              <a:t>DE MERCADO</a:t>
            </a:r>
            <a:endParaRPr lang="en-US" sz="2000" b="1" u="sng" dirty="0">
              <a:latin typeface="Times New Roman" pitchFamily="18" charset="0"/>
              <a:cs typeface="Times New Roman" pitchFamily="18" charset="0"/>
            </a:endParaRPr>
          </a:p>
        </p:txBody>
      </p:sp>
      <p:pic>
        <p:nvPicPr>
          <p:cNvPr id="16" name="Picture 1"/>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219200" y="3048000"/>
            <a:ext cx="2419350" cy="1381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143000" y="2362200"/>
            <a:ext cx="2808312" cy="338554"/>
          </a:xfrm>
          <a:prstGeom prst="rect">
            <a:avLst/>
          </a:prstGeom>
          <a:noFill/>
        </p:spPr>
        <p:txBody>
          <a:bodyPr wrap="square" rtlCol="0">
            <a:spAutoFit/>
          </a:bodyPr>
          <a:lstStyle/>
          <a:p>
            <a:r>
              <a:rPr lang="es-ES" sz="1600" b="1" dirty="0" smtClean="0">
                <a:latin typeface="Times New Roman" pitchFamily="18" charset="0"/>
                <a:cs typeface="Times New Roman" pitchFamily="18" charset="0"/>
              </a:rPr>
              <a:t>Demanda Primaria</a:t>
            </a:r>
            <a:endParaRPr lang="es-ES" sz="16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graphicFrame>
        <p:nvGraphicFramePr>
          <p:cNvPr id="4" name="3 Tabla"/>
          <p:cNvGraphicFramePr>
            <a:graphicFrameLocks noGrp="1"/>
          </p:cNvGraphicFramePr>
          <p:nvPr>
            <p:extLst>
              <p:ext uri="{D42A27DB-BD31-4B8C-83A1-F6EECF244321}">
                <p14:modId xmlns="" xmlns:p14="http://schemas.microsoft.com/office/powerpoint/2010/main" val="2633045744"/>
              </p:ext>
            </p:extLst>
          </p:nvPr>
        </p:nvGraphicFramePr>
        <p:xfrm>
          <a:off x="1043608" y="1772816"/>
          <a:ext cx="6022996" cy="2971811"/>
        </p:xfrm>
        <a:graphic>
          <a:graphicData uri="http://schemas.openxmlformats.org/drawingml/2006/table">
            <a:tbl>
              <a:tblPr/>
              <a:tblGrid>
                <a:gridCol w="1593090"/>
                <a:gridCol w="838468"/>
                <a:gridCol w="1076034"/>
                <a:gridCol w="838468"/>
                <a:gridCol w="838468"/>
                <a:gridCol w="838468"/>
              </a:tblGrid>
              <a:tr h="617796">
                <a:tc>
                  <a:txBody>
                    <a:bodyPr/>
                    <a:lstStyle/>
                    <a:p>
                      <a:pPr algn="ctr" fontAlgn="ctr"/>
                      <a:r>
                        <a:rPr lang="en-US" sz="1200" b="1" i="0" u="none" strike="noStrike">
                          <a:solidFill>
                            <a:srgbClr val="000000"/>
                          </a:solidFill>
                          <a:latin typeface="Times New Roman"/>
                        </a:rPr>
                        <a:t>Producto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1200" b="1" i="0" u="none" strike="noStrike">
                          <a:solidFill>
                            <a:srgbClr val="000000"/>
                          </a:solidFill>
                          <a:latin typeface="Times New Roman"/>
                        </a:rPr>
                        <a:t>% Clientes consumen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1200" b="1" i="0" u="none" strike="noStrike">
                          <a:solidFill>
                            <a:srgbClr val="000000"/>
                          </a:solidFill>
                          <a:latin typeface="Times New Roman"/>
                        </a:rPr>
                        <a:t>Procedencia del mercado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1200" b="1" i="0" u="none" strike="noStrike">
                          <a:solidFill>
                            <a:srgbClr val="000000"/>
                          </a:solidFill>
                          <a:latin typeface="Times New Roman"/>
                        </a:rPr>
                        <a:t>% Preferencia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1200" b="1" i="0" u="none" strike="noStrike">
                          <a:solidFill>
                            <a:srgbClr val="000000"/>
                          </a:solidFill>
                          <a:latin typeface="Times New Roman"/>
                        </a:rPr>
                        <a:t>Precio 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1200" b="1" i="0" u="none" strike="noStrike">
                          <a:solidFill>
                            <a:srgbClr val="000000"/>
                          </a:solidFill>
                          <a:latin typeface="Times New Roman"/>
                        </a:rPr>
                        <a:t>Consumo (Kg)</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r>
              <a:tr h="213033">
                <a:tc>
                  <a:txBody>
                    <a:bodyPr/>
                    <a:lstStyle/>
                    <a:p>
                      <a:pPr algn="l" fontAlgn="ctr"/>
                      <a:r>
                        <a:rPr lang="en-US" sz="1200" b="0" i="0" u="none" strike="noStrike">
                          <a:solidFill>
                            <a:srgbClr val="000000"/>
                          </a:solidFill>
                          <a:latin typeface="Times New Roman"/>
                        </a:rPr>
                        <a:t>Ac. Citrico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$1,31 - $1,40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3450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13033">
                <a:tc rowSpan="3">
                  <a:txBody>
                    <a:bodyPr/>
                    <a:lstStyle/>
                    <a:p>
                      <a:pPr algn="l" fontAlgn="ctr"/>
                      <a:r>
                        <a:rPr lang="en-US" sz="1200" b="0" i="0" u="none" strike="noStrike">
                          <a:solidFill>
                            <a:srgbClr val="000000"/>
                          </a:solidFill>
                          <a:latin typeface="Times New Roman"/>
                        </a:rPr>
                        <a:t>Soda caustica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rowSpan="3">
                  <a:txBody>
                    <a:bodyPr/>
                    <a:lstStyle/>
                    <a:p>
                      <a:pPr algn="ctr" fontAlgn="ctr"/>
                      <a:r>
                        <a:rPr lang="en-US" sz="1200" b="0" i="0" u="none" strike="noStrike">
                          <a:solidFill>
                            <a:srgbClr val="000000"/>
                          </a:solidFill>
                          <a:latin typeface="Times New Roman"/>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Polaca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rowSpan="3">
                  <a:txBody>
                    <a:bodyPr/>
                    <a:lstStyle/>
                    <a:p>
                      <a:pPr algn="ctr" fontAlgn="ctr"/>
                      <a:r>
                        <a:rPr lang="en-US" sz="1200" b="0" i="0" u="none" strike="noStrike">
                          <a:solidFill>
                            <a:srgbClr val="000000"/>
                          </a:solidFill>
                          <a:latin typeface="Times New Roman"/>
                        </a:rPr>
                        <a:t>$0,96 -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rowSpan="3">
                  <a:txBody>
                    <a:bodyPr/>
                    <a:lstStyle/>
                    <a:p>
                      <a:pPr algn="ctr" fontAlgn="ctr"/>
                      <a:r>
                        <a:rPr lang="en-US" sz="1200" b="0" i="0" u="none" strike="noStrike">
                          <a:solidFill>
                            <a:srgbClr val="000000"/>
                          </a:solidFill>
                          <a:latin typeface="Times New Roman"/>
                        </a:rPr>
                        <a:t>26100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13033">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vMerge="1">
                  <a:txBody>
                    <a:bodyPr/>
                    <a:lstStyle/>
                    <a:p>
                      <a:endParaRPr lang="en-US"/>
                    </a:p>
                  </a:txBody>
                  <a:tcPr/>
                </a:tc>
                <a:tc vMerge="1">
                  <a:txBody>
                    <a:bodyPr/>
                    <a:lstStyle/>
                    <a:p>
                      <a:endParaRPr lang="en-US"/>
                    </a:p>
                  </a:txBody>
                  <a:tcPr/>
                </a:tc>
              </a:tr>
              <a:tr h="213033">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Peruana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vMerge="1">
                  <a:txBody>
                    <a:bodyPr/>
                    <a:lstStyle/>
                    <a:p>
                      <a:endParaRPr lang="en-US"/>
                    </a:p>
                  </a:txBody>
                  <a:tcPr/>
                </a:tc>
                <a:tc vMerge="1">
                  <a:txBody>
                    <a:bodyPr/>
                    <a:lstStyle/>
                    <a:p>
                      <a:endParaRPr lang="en-US"/>
                    </a:p>
                  </a:txBody>
                  <a:tcPr/>
                </a:tc>
              </a:tr>
              <a:tr h="213033">
                <a:tc rowSpan="3">
                  <a:txBody>
                    <a:bodyPr/>
                    <a:lstStyle/>
                    <a:p>
                      <a:pPr algn="l" fontAlgn="ctr"/>
                      <a:r>
                        <a:rPr lang="en-US" sz="1200" b="0" i="0" u="none" strike="noStrike">
                          <a:solidFill>
                            <a:srgbClr val="000000"/>
                          </a:solidFill>
                          <a:latin typeface="Times New Roman"/>
                        </a:rPr>
                        <a:t>Peróxido de Hidrógeno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en-US" sz="1200" b="0" i="0" u="none" strike="noStrike">
                          <a:solidFill>
                            <a:srgbClr val="000000"/>
                          </a:solidFill>
                          <a:latin typeface="Times New Roman"/>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Brasil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en-US" sz="1200" b="0" i="0" u="none" strike="noStrike">
                          <a:solidFill>
                            <a:srgbClr val="000000"/>
                          </a:solidFill>
                          <a:latin typeface="Times New Roman"/>
                        </a:rPr>
                        <a:t>$0,71 - $0,75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en-US" sz="1200" b="0" i="0" u="none" strike="noStrike">
                          <a:solidFill>
                            <a:srgbClr val="000000"/>
                          </a:solidFill>
                          <a:latin typeface="Times New Roman"/>
                        </a:rPr>
                        <a:t>24100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13033">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Turquia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vMerge="1">
                  <a:txBody>
                    <a:bodyPr/>
                    <a:lstStyle/>
                    <a:p>
                      <a:endParaRPr lang="en-US"/>
                    </a:p>
                  </a:txBody>
                  <a:tcPr/>
                </a:tc>
                <a:tc vMerge="1">
                  <a:txBody>
                    <a:bodyPr/>
                    <a:lstStyle/>
                    <a:p>
                      <a:endParaRPr lang="en-US"/>
                    </a:p>
                  </a:txBody>
                  <a:tcPr/>
                </a:tc>
              </a:tr>
              <a:tr h="213033">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Corea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vMerge="1">
                  <a:txBody>
                    <a:bodyPr/>
                    <a:lstStyle/>
                    <a:p>
                      <a:endParaRPr lang="en-US"/>
                    </a:p>
                  </a:txBody>
                  <a:tcPr/>
                </a:tc>
                <a:tc vMerge="1">
                  <a:txBody>
                    <a:bodyPr/>
                    <a:lstStyle/>
                    <a:p>
                      <a:endParaRPr lang="en-US"/>
                    </a:p>
                  </a:txBody>
                  <a:tcPr/>
                </a:tc>
              </a:tr>
              <a:tr h="213033">
                <a:tc rowSpan="2">
                  <a:txBody>
                    <a:bodyPr/>
                    <a:lstStyle/>
                    <a:p>
                      <a:pPr algn="l" fontAlgn="ctr"/>
                      <a:r>
                        <a:rPr lang="en-US" sz="1200" b="0" i="0" u="none" strike="noStrike">
                          <a:solidFill>
                            <a:srgbClr val="000000"/>
                          </a:solidFill>
                          <a:latin typeface="Times New Roman"/>
                        </a:rPr>
                        <a:t>Carbonato de sodio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rowSpan="2">
                  <a:txBody>
                    <a:bodyPr/>
                    <a:lstStyle/>
                    <a:p>
                      <a:pPr algn="ctr" fontAlgn="ctr"/>
                      <a:r>
                        <a:rPr lang="en-US" sz="1200" b="0" i="0" u="none" strike="noStrike">
                          <a:solidFill>
                            <a:srgbClr val="000000"/>
                          </a:solidFill>
                          <a:latin typeface="Times New Roman"/>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Polaco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rowSpan="2">
                  <a:txBody>
                    <a:bodyPr/>
                    <a:lstStyle/>
                    <a:p>
                      <a:pPr algn="ctr" fontAlgn="ctr"/>
                      <a:r>
                        <a:rPr lang="en-US" sz="1200" b="0" i="0" u="none" strike="noStrike">
                          <a:solidFill>
                            <a:srgbClr val="000000"/>
                          </a:solidFill>
                          <a:latin typeface="Times New Roman"/>
                        </a:rPr>
                        <a:t>$0,51 - $0,55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rowSpan="2">
                  <a:txBody>
                    <a:bodyPr/>
                    <a:lstStyle/>
                    <a:p>
                      <a:pPr algn="ctr" fontAlgn="ctr"/>
                      <a:r>
                        <a:rPr lang="en-US" sz="1200" b="0" i="0" u="none" strike="noStrike">
                          <a:solidFill>
                            <a:srgbClr val="000000"/>
                          </a:solidFill>
                          <a:latin typeface="Times New Roman"/>
                        </a:rPr>
                        <a:t>13500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13033">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Inglesa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200" b="0" i="0" u="none" strike="noStrike">
                          <a:solidFill>
                            <a:srgbClr val="000000"/>
                          </a:solidFill>
                          <a:latin typeface="Times New Roman"/>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vMerge="1">
                  <a:txBody>
                    <a:bodyPr/>
                    <a:lstStyle/>
                    <a:p>
                      <a:endParaRPr lang="en-US"/>
                    </a:p>
                  </a:txBody>
                  <a:tcPr/>
                </a:tc>
                <a:tc vMerge="1">
                  <a:txBody>
                    <a:bodyPr/>
                    <a:lstStyle/>
                    <a:p>
                      <a:endParaRPr lang="en-US"/>
                    </a:p>
                  </a:txBody>
                  <a:tcPr/>
                </a:tc>
              </a:tr>
              <a:tr h="213033">
                <a:tc rowSpan="2">
                  <a:txBody>
                    <a:bodyPr/>
                    <a:lstStyle/>
                    <a:p>
                      <a:pPr algn="l" fontAlgn="ctr"/>
                      <a:r>
                        <a:rPr lang="en-US" sz="1200" b="0" i="0" u="none" strike="noStrike">
                          <a:solidFill>
                            <a:srgbClr val="000000"/>
                          </a:solidFill>
                          <a:latin typeface="Times New Roman"/>
                        </a:rPr>
                        <a:t>Parafina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fontAlgn="ctr"/>
                      <a:r>
                        <a:rPr lang="en-US" sz="1200" b="0" i="0" u="none" strike="noStrike">
                          <a:solidFill>
                            <a:srgbClr val="000000"/>
                          </a:solidFill>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a:solidFill>
                            <a:srgbClr val="000000"/>
                          </a:solidFill>
                          <a:latin typeface="Times New Roman"/>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2">
                  <a:txBody>
                    <a:bodyPr/>
                    <a:lstStyle/>
                    <a:p>
                      <a:pPr algn="ctr" fontAlgn="ctr"/>
                      <a:r>
                        <a:rPr lang="en-US" sz="1200" b="0" i="0" u="none" strike="noStrike">
                          <a:solidFill>
                            <a:srgbClr val="000000"/>
                          </a:solidFill>
                          <a:latin typeface="Times New Roman"/>
                        </a:rPr>
                        <a:t>$1,96 - $2,00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fontAlgn="ctr"/>
                      <a:r>
                        <a:rPr lang="en-US" sz="1200" b="0" i="0" u="none" strike="noStrike">
                          <a:solidFill>
                            <a:srgbClr val="000000"/>
                          </a:solidFill>
                          <a:latin typeface="Times New Roman"/>
                        </a:rPr>
                        <a:t>1550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3685">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Colombiana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200" b="0" i="0" u="none" strike="noStrike" dirty="0">
                          <a:solidFill>
                            <a:srgbClr val="000000"/>
                          </a:solidFill>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vMerge="1">
                  <a:txBody>
                    <a:bodyPr/>
                    <a:lstStyle/>
                    <a:p>
                      <a:endParaRPr lang="en-US"/>
                    </a:p>
                  </a:txBody>
                  <a:tcPr/>
                </a:tc>
                <a:tc vMerge="1">
                  <a:txBody>
                    <a:bodyPr/>
                    <a:lstStyle/>
                    <a:p>
                      <a:endParaRPr lang="en-US"/>
                    </a:p>
                  </a:txBody>
                  <a:tcPr/>
                </a:tc>
              </a:tr>
            </a:tbl>
          </a:graphicData>
        </a:graphic>
      </p:graphicFrame>
      <p:sp>
        <p:nvSpPr>
          <p:cNvPr id="2" name="1 CuadroTexto"/>
          <p:cNvSpPr txBox="1"/>
          <p:nvPr/>
        </p:nvSpPr>
        <p:spPr>
          <a:xfrm>
            <a:off x="1835696" y="1268760"/>
            <a:ext cx="3816424" cy="369332"/>
          </a:xfrm>
          <a:prstGeom prst="rect">
            <a:avLst/>
          </a:prstGeom>
          <a:noFill/>
        </p:spPr>
        <p:txBody>
          <a:bodyPr wrap="square" rtlCol="0">
            <a:spAutoFit/>
          </a:bodyPr>
          <a:lstStyle/>
          <a:p>
            <a:pPr algn="ctr"/>
            <a:r>
              <a:rPr lang="es-ES" b="1" u="sng" dirty="0" smtClean="0">
                <a:latin typeface="Times New Roman" pitchFamily="18" charset="0"/>
                <a:cs typeface="Times New Roman" pitchFamily="18" charset="0"/>
              </a:rPr>
              <a:t>DEMANDA PRIMARIA</a:t>
            </a:r>
            <a:endParaRPr lang="es-ES" b="1" u="sng"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p:cNvPicPr>
            <a:picLocks noChangeAspect="1" noChangeArrowheads="1"/>
          </p:cNvPicPr>
          <p:nvPr/>
        </p:nvPicPr>
        <p:blipFill>
          <a:blip r:embed="rId2" cstate="print"/>
          <a:srcRect/>
          <a:stretch>
            <a:fillRect/>
          </a:stretch>
        </p:blipFill>
        <p:spPr bwMode="auto">
          <a:xfrm>
            <a:off x="36944" y="46180"/>
            <a:ext cx="2534792" cy="714928"/>
          </a:xfrm>
          <a:prstGeom prst="rect">
            <a:avLst/>
          </a:prstGeom>
          <a:noFill/>
          <a:ln w="9525">
            <a:noFill/>
            <a:miter lim="800000"/>
            <a:headEnd/>
            <a:tailEnd/>
          </a:ln>
          <a:effectLst/>
        </p:spPr>
      </p:pic>
      <p:pic>
        <p:nvPicPr>
          <p:cNvPr id="8193" name="Picture 1"/>
          <p:cNvPicPr>
            <a:picLocks noChangeAspect="1" noChangeArrowheads="1"/>
          </p:cNvPicPr>
          <p:nvPr/>
        </p:nvPicPr>
        <p:blipFill>
          <a:blip r:embed="rId3"/>
          <a:srcRect/>
          <a:stretch>
            <a:fillRect/>
          </a:stretch>
        </p:blipFill>
        <p:spPr bwMode="auto">
          <a:xfrm>
            <a:off x="6130064" y="27708"/>
            <a:ext cx="2986091" cy="714356"/>
          </a:xfrm>
          <a:prstGeom prst="rect">
            <a:avLst/>
          </a:prstGeom>
          <a:noFill/>
          <a:ln w="9525">
            <a:noFill/>
            <a:miter lim="800000"/>
            <a:headEnd/>
            <a:tailEnd/>
          </a:ln>
          <a:effectLst/>
        </p:spPr>
      </p:pic>
      <p:sp>
        <p:nvSpPr>
          <p:cNvPr id="4" name="3 CuadroTexto"/>
          <p:cNvSpPr txBox="1"/>
          <p:nvPr/>
        </p:nvSpPr>
        <p:spPr>
          <a:xfrm>
            <a:off x="2123728" y="1012086"/>
            <a:ext cx="4176464" cy="369332"/>
          </a:xfrm>
          <a:prstGeom prst="rect">
            <a:avLst/>
          </a:prstGeom>
          <a:noFill/>
        </p:spPr>
        <p:txBody>
          <a:bodyPr wrap="square" rtlCol="0">
            <a:spAutoFit/>
          </a:bodyPr>
          <a:lstStyle/>
          <a:p>
            <a:pPr algn="ctr"/>
            <a:r>
              <a:rPr lang="es-ES" b="1" u="sng" dirty="0" smtClean="0">
                <a:latin typeface="Times New Roman" pitchFamily="18" charset="0"/>
                <a:cs typeface="Times New Roman" pitchFamily="18" charset="0"/>
              </a:rPr>
              <a:t>DEMANDA SELECTIVA</a:t>
            </a:r>
            <a:endParaRPr lang="es-ES" b="1" u="sng" dirty="0">
              <a:latin typeface="Times New Roman" pitchFamily="18" charset="0"/>
              <a:cs typeface="Times New Roman" pitchFamily="18" charset="0"/>
            </a:endParaRPr>
          </a:p>
        </p:txBody>
      </p:sp>
      <p:graphicFrame>
        <p:nvGraphicFramePr>
          <p:cNvPr id="8" name="7 Gráfico"/>
          <p:cNvGraphicFramePr/>
          <p:nvPr>
            <p:extLst>
              <p:ext uri="{D42A27DB-BD31-4B8C-83A1-F6EECF244321}">
                <p14:modId xmlns="" xmlns:p14="http://schemas.microsoft.com/office/powerpoint/2010/main" val="1122447325"/>
              </p:ext>
            </p:extLst>
          </p:nvPr>
        </p:nvGraphicFramePr>
        <p:xfrm>
          <a:off x="2267744" y="2322943"/>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5" name="4 CuadroTexto"/>
          <p:cNvSpPr txBox="1"/>
          <p:nvPr/>
        </p:nvSpPr>
        <p:spPr>
          <a:xfrm>
            <a:off x="1555438" y="1700808"/>
            <a:ext cx="6336704" cy="800219"/>
          </a:xfrm>
          <a:prstGeom prst="rect">
            <a:avLst/>
          </a:prstGeom>
          <a:noFill/>
        </p:spPr>
        <p:txBody>
          <a:bodyPr wrap="square" rtlCol="0">
            <a:spAutoFit/>
          </a:bodyPr>
          <a:lstStyle/>
          <a:p>
            <a:r>
              <a:rPr lang="es-CO" sz="1400" dirty="0">
                <a:latin typeface="Times New Roman" pitchFamily="18" charset="0"/>
                <a:cs typeface="Times New Roman" pitchFamily="18" charset="0"/>
              </a:rPr>
              <a:t>¿Cuál de los siguientes factores son importantes para Usted al momento de elegir un proveedor de químicos para su industria?</a:t>
            </a:r>
            <a:endParaRPr lang="es-ES" sz="1400" dirty="0">
              <a:latin typeface="Times New Roman" pitchFamily="18" charset="0"/>
              <a:cs typeface="Times New Roman" pitchFamily="18" charset="0"/>
            </a:endParaRPr>
          </a:p>
          <a:p>
            <a:endParaRPr lang="es-ES" dirty="0"/>
          </a:p>
        </p:txBody>
      </p:sp>
      <p:sp>
        <p:nvSpPr>
          <p:cNvPr id="6" name="5 CuadroTexto"/>
          <p:cNvSpPr txBox="1"/>
          <p:nvPr/>
        </p:nvSpPr>
        <p:spPr>
          <a:xfrm>
            <a:off x="1555438" y="5085184"/>
            <a:ext cx="6552728" cy="1169551"/>
          </a:xfrm>
          <a:prstGeom prst="rect">
            <a:avLst/>
          </a:prstGeom>
          <a:noFill/>
        </p:spPr>
        <p:txBody>
          <a:bodyPr wrap="square" rtlCol="0">
            <a:spAutoFit/>
          </a:bodyPr>
          <a:lstStyle/>
          <a:p>
            <a:r>
              <a:rPr lang="es-CO" sz="1400" dirty="0">
                <a:latin typeface="Times New Roman" pitchFamily="18" charset="0"/>
                <a:cs typeface="Times New Roman" pitchFamily="18" charset="0"/>
              </a:rPr>
              <a:t>¿Cómo califica a su proveedor actual de químicos en cuanto a los siguientes servicios?</a:t>
            </a:r>
            <a:endParaRPr lang="es-ES" sz="1400" dirty="0">
              <a:latin typeface="Times New Roman" pitchFamily="18" charset="0"/>
              <a:cs typeface="Times New Roman" pitchFamily="18" charset="0"/>
            </a:endParaRPr>
          </a:p>
          <a:p>
            <a:endParaRPr lang="es-CO" sz="1400" dirty="0" smtClean="0">
              <a:latin typeface="Times New Roman" pitchFamily="18" charset="0"/>
              <a:cs typeface="Times New Roman" pitchFamily="18" charset="0"/>
            </a:endParaRPr>
          </a:p>
          <a:p>
            <a:pPr marL="285750" indent="-285750">
              <a:buFont typeface="Wingdings" pitchFamily="2" charset="2"/>
              <a:buChar char="Ø"/>
            </a:pPr>
            <a:r>
              <a:rPr lang="es-CO" sz="1400" dirty="0">
                <a:latin typeface="Times New Roman" pitchFamily="18" charset="0"/>
                <a:cs typeface="Times New Roman" pitchFamily="18" charset="0"/>
              </a:rPr>
              <a:t>E</a:t>
            </a:r>
            <a:r>
              <a:rPr lang="es-CO" sz="1400" dirty="0" smtClean="0">
                <a:latin typeface="Times New Roman" pitchFamily="18" charset="0"/>
                <a:cs typeface="Times New Roman" pitchFamily="18" charset="0"/>
              </a:rPr>
              <a:t>l </a:t>
            </a:r>
            <a:r>
              <a:rPr lang="es-CO" sz="1400" dirty="0">
                <a:latin typeface="Times New Roman" pitchFamily="18" charset="0"/>
                <a:cs typeface="Times New Roman" pitchFamily="18" charset="0"/>
              </a:rPr>
              <a:t>cliente califica a su proveedor actual como bueno</a:t>
            </a:r>
            <a:r>
              <a:rPr lang="es-CO" sz="1400" dirty="0" smtClean="0">
                <a:latin typeface="Times New Roman" pitchFamily="18" charset="0"/>
                <a:cs typeface="Times New Roman" pitchFamily="18" charset="0"/>
              </a:rPr>
              <a:t>.</a:t>
            </a:r>
          </a:p>
          <a:p>
            <a:endParaRPr lang="es-ES" sz="1400" dirty="0">
              <a:latin typeface="Times New Roman" pitchFamily="18" charset="0"/>
              <a:cs typeface="Times New Roman" pitchFamily="18" charset="0"/>
            </a:endParaRPr>
          </a:p>
          <a:p>
            <a:pPr marL="285750" indent="-285750">
              <a:buFont typeface="Wingdings" pitchFamily="2" charset="2"/>
              <a:buChar char="Ø"/>
            </a:pPr>
            <a:r>
              <a:rPr lang="es-CO" sz="1400" dirty="0">
                <a:latin typeface="Times New Roman" pitchFamily="18" charset="0"/>
                <a:cs typeface="Times New Roman" pitchFamily="18" charset="0"/>
              </a:rPr>
              <a:t>P</a:t>
            </a:r>
            <a:r>
              <a:rPr lang="es-CO" sz="1400" dirty="0" smtClean="0">
                <a:latin typeface="Times New Roman" pitchFamily="18" charset="0"/>
                <a:cs typeface="Times New Roman" pitchFamily="18" charset="0"/>
              </a:rPr>
              <a:t>roveedor </a:t>
            </a:r>
            <a:r>
              <a:rPr lang="es-CO" sz="1400" dirty="0">
                <a:latin typeface="Times New Roman" pitchFamily="18" charset="0"/>
                <a:cs typeface="Times New Roman" pitchFamily="18" charset="0"/>
              </a:rPr>
              <a:t>no les entrega el material el mismo día sino hasta el día siguiente.</a:t>
            </a:r>
            <a:endParaRPr lang="es-ES" sz="1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1431</TotalTime>
  <Words>1185</Words>
  <Application>Microsoft Office PowerPoint</Application>
  <PresentationFormat>Presentación en pantalla (4:3)</PresentationFormat>
  <Paragraphs>349</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Concurrencia</vt:lpstr>
      <vt:lpstr>TEMA PROPUESTA ESTRATÉGICA DE MARKETING PARA EL DESARROLLO DE MERCADO DE DISAN ECUADOR S.A. EN EL SECTOR TEXTIL DE HILADOS Y TEJIDOS DE LA PROVINCIA DE PICHINCHA    MAESTRIA EN ADMINISTRACIÓN DE EMPRESAS (MBA)  AUTOR: Ing. MARIBEL ANDRANGO UNTUÑA  TUTOR: Ing. MARCELO TERÁN TERÁN  26 de Noviembre de 2014</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DISAN</dc:creator>
  <cp:lastModifiedBy>andrangm</cp:lastModifiedBy>
  <cp:revision>112</cp:revision>
  <dcterms:created xsi:type="dcterms:W3CDTF">2013-03-22T16:51:57Z</dcterms:created>
  <dcterms:modified xsi:type="dcterms:W3CDTF">2014-11-24T22:02:42Z</dcterms:modified>
</cp:coreProperties>
</file>