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24"/>
  </p:notesMasterIdLst>
  <p:sldIdLst>
    <p:sldId id="256" r:id="rId2"/>
    <p:sldId id="287" r:id="rId3"/>
    <p:sldId id="288" r:id="rId4"/>
    <p:sldId id="282" r:id="rId5"/>
    <p:sldId id="257" r:id="rId6"/>
    <p:sldId id="258" r:id="rId7"/>
    <p:sldId id="289" r:id="rId8"/>
    <p:sldId id="294" r:id="rId9"/>
    <p:sldId id="292" r:id="rId10"/>
    <p:sldId id="261" r:id="rId11"/>
    <p:sldId id="262" r:id="rId12"/>
    <p:sldId id="263" r:id="rId13"/>
    <p:sldId id="264" r:id="rId14"/>
    <p:sldId id="266" r:id="rId15"/>
    <p:sldId id="290" r:id="rId16"/>
    <p:sldId id="291" r:id="rId17"/>
    <p:sldId id="284" r:id="rId18"/>
    <p:sldId id="275" r:id="rId19"/>
    <p:sldId id="286" r:id="rId20"/>
    <p:sldId id="285" r:id="rId21"/>
    <p:sldId id="277" r:id="rId22"/>
    <p:sldId id="28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F607D-75D4-480A-A953-10DD2C5304A1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CE7DB-659C-4129-8B92-83066349F3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37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442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343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53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204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756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74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006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006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973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88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88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442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889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034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7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44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98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98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19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19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9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CE7DB-659C-4129-8B92-83066349F3C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9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1B4547-A92C-43ED-BCF0-41703500D143}" type="datetimeFigureOut">
              <a:rPr lang="es-ES" smtClean="0"/>
              <a:t>02/12/2014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A1FCB2-5DE7-4ADC-9D23-B8B053FC16AC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ESIS%20CRIS/ENCUESTA%20SADECOM%20CIA%20LTDA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TESIS%20CRIS/PM%20OBJETIVO%201.xlsx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TESIS%20CRIS/PM%20OBJETIVO%202.xlsx" TargetMode="Externa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0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ESIS%20CRIS/PM%20OBJETIVO%201.xls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TESIS%20CRIS/PM%20OBJETIVO%202.xl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ESIS%20CRIS/FLUJO%20PROYECTADO.xls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ESIS%20CRIS/INDICES%20FINANCIEROS.xls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TESIS%20CRIS/COSTO%20OPORT%20.%20TEMAR.xls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448" y="655820"/>
            <a:ext cx="6408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0099"/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endParaRPr lang="es-EC" sz="2400" b="1" dirty="0" smtClean="0">
              <a:solidFill>
                <a:srgbClr val="000099"/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endParaRPr lang="es-EC" sz="2400" b="1" dirty="0">
              <a:solidFill>
                <a:srgbClr val="000099"/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endParaRPr lang="en-US" sz="2400" b="1" dirty="0">
              <a:solidFill>
                <a:srgbClr val="000099"/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DEPARTAMENTO DE CIENCIAS ECONÓMICAS ADMINISTRATIVAS Y DE COMERCIO</a:t>
            </a:r>
          </a:p>
          <a:p>
            <a:pPr algn="ctr"/>
            <a:endParaRPr lang="en-US" sz="2400" b="1" dirty="0">
              <a:solidFill>
                <a:srgbClr val="000099"/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“</a:t>
            </a:r>
            <a:r>
              <a:rPr lang="en-US" sz="2400" b="1" dirty="0" err="1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Propuesta</a:t>
            </a:r>
            <a:r>
              <a:rPr lang="en-US" sz="2400" b="1" dirty="0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Estratégica</a:t>
            </a:r>
            <a:r>
              <a:rPr lang="en-US" sz="2400" b="1" dirty="0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 de Marketing para la </a:t>
            </a:r>
            <a:r>
              <a:rPr lang="en-US" sz="2400" b="1" dirty="0" err="1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Empresa</a:t>
            </a:r>
            <a:r>
              <a:rPr lang="en-US" sz="2400" b="1" dirty="0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 SADECOM </a:t>
            </a:r>
            <a:r>
              <a:rPr lang="en-US" sz="2400" b="1" dirty="0" err="1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Cía</a:t>
            </a:r>
            <a:r>
              <a:rPr lang="en-US" sz="2400" b="1" dirty="0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. Ltda.”</a:t>
            </a:r>
          </a:p>
          <a:p>
            <a:pPr algn="ctr"/>
            <a:endParaRPr lang="es-EC" sz="2400" b="1" dirty="0">
              <a:solidFill>
                <a:srgbClr val="000099"/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es-EC" sz="2400" b="1" dirty="0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Paola Cristina Ibarra Muñoz</a:t>
            </a:r>
            <a:endParaRPr lang="es-EC" sz="2400" b="1" dirty="0">
              <a:solidFill>
                <a:srgbClr val="000099"/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endParaRPr lang="es-EC" sz="2400" b="1" dirty="0">
              <a:solidFill>
                <a:srgbClr val="000099"/>
              </a:solidFill>
              <a:latin typeface="Candara" pitchFamily="34" charset="0"/>
              <a:cs typeface="Calibri" pitchFamily="34" charset="0"/>
            </a:endParaRPr>
          </a:p>
          <a:p>
            <a:pPr algn="ctr"/>
            <a:r>
              <a:rPr lang="es-EC" sz="2400" b="1" dirty="0" smtClean="0">
                <a:solidFill>
                  <a:srgbClr val="000099"/>
                </a:solidFill>
                <a:latin typeface="Candara" pitchFamily="34" charset="0"/>
                <a:cs typeface="Calibri" pitchFamily="34" charset="0"/>
              </a:rPr>
              <a:t>DICIEMBRE, 2014</a:t>
            </a:r>
            <a:endParaRPr lang="es-ES" sz="2400" b="1" dirty="0">
              <a:solidFill>
                <a:srgbClr val="000099"/>
              </a:solidFill>
              <a:latin typeface="Candara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384376" cy="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http://www.sadecom.com/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www.sadecom.com/SadecomAni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</p:spTree>
    <p:extLst>
      <p:ext uri="{BB962C8B-B14F-4D97-AF65-F5344CB8AC3E}">
        <p14:creationId xmlns:p14="http://schemas.microsoft.com/office/powerpoint/2010/main" val="27025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69187"/>
              </p:ext>
            </p:extLst>
          </p:nvPr>
        </p:nvGraphicFramePr>
        <p:xfrm>
          <a:off x="1854903" y="1957482"/>
          <a:ext cx="4480119" cy="12247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2855"/>
                <a:gridCol w="1854775"/>
                <a:gridCol w="992489"/>
              </a:tblGrid>
              <a:tr h="390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Población Ecuador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Tamaño del Universo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sz="1800" b="1" kern="1200" dirty="0" err="1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Muestra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5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15.602.101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2344065 PEA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Quito y Otavalo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  <a:hlinkClick r:id="rId3" action="ppaction://hlinkfile"/>
                        </a:rPr>
                        <a:t>384</a:t>
                      </a:r>
                      <a:endParaRPr lang="en-U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Imagen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826768"/>
            <a:ext cx="24669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327859" y="234888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15,024%</a:t>
            </a:r>
            <a:endParaRPr lang="en-US" dirty="0"/>
          </a:p>
        </p:txBody>
      </p:sp>
      <p:pic>
        <p:nvPicPr>
          <p:cNvPr id="12" name="11 Imagen" descr="http://www.sadecom.com/logo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http://www.sadecom.com/SadecomAni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47664" y="3985002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Fórmula: </a:t>
            </a:r>
            <a:endParaRPr lang="es-EC" b="1" dirty="0" smtClean="0">
              <a:solidFill>
                <a:schemeClr val="accent6"/>
              </a:solidFill>
              <a:latin typeface="Candara" pitchFamily="34" charset="0"/>
            </a:endParaRPr>
          </a:p>
          <a:p>
            <a:endParaRPr lang="es-EC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75856" y="1263098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DETERMINACION DE LA MUESTRA</a:t>
            </a:r>
          </a:p>
          <a:p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404015" y="3773904"/>
            <a:ext cx="18213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Z =  1.96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Error = 5%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P = 0.5%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Q = 0.5%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N = 2344065 PEA</a:t>
            </a:r>
            <a:endParaRPr lang="es-EC" b="1" dirty="0">
              <a:solidFill>
                <a:schemeClr val="accent6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1" y="5445224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andara" pitchFamily="34" charset="0"/>
              </a:rPr>
              <a:t>El 73,70% de los encuestados son exportadores. </a:t>
            </a:r>
            <a:r>
              <a:rPr lang="es-ES" sz="1600" dirty="0">
                <a:latin typeface="Candara" pitchFamily="34" charset="0"/>
              </a:rPr>
              <a:t> 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72" y="1849755"/>
            <a:ext cx="3945255" cy="315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ttp://www.sadecom.com/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sadecom.com/SadecomAni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834563" y="1213919"/>
            <a:ext cx="291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Ocupación de los clientes</a:t>
            </a:r>
          </a:p>
          <a:p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1560" y="752254"/>
            <a:ext cx="2797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RESULTADOS ENCUESTAS </a:t>
            </a:r>
          </a:p>
          <a:p>
            <a:endParaRPr lang="es-EC" b="1" dirty="0">
              <a:solidFill>
                <a:schemeClr val="accent6"/>
              </a:solidFill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0668" y="5301208"/>
            <a:ext cx="7542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Candara" pitchFamily="34" charset="0"/>
              </a:rPr>
              <a:t>El 84.6% prefiere trabajar con la empresa en estudio.  </a:t>
            </a:r>
            <a:endParaRPr lang="es-ES" sz="1400" dirty="0">
              <a:latin typeface="Candara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964940" cy="33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www.sadecom.com/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ttp://www.sadecom.com/SadecomAni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78324" y="1225339"/>
            <a:ext cx="291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Preferencia de Agencia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0472" y="5157192"/>
            <a:ext cx="6285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Candara" pitchFamily="34" charset="0"/>
              </a:rPr>
              <a:t>El 92,7% de clientes prefieren el transporte aéreo.</a:t>
            </a:r>
            <a:endParaRPr lang="es-ES" sz="1400" dirty="0">
              <a:latin typeface="Candara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65" y="1700808"/>
            <a:ext cx="3950335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www.sadecom.com/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ttp://www.sadecom.com/SadecomAni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27637" y="116161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Tipo de transporte que prefieren</a:t>
            </a:r>
            <a:endParaRPr lang="es-EC" b="1" dirty="0">
              <a:solidFill>
                <a:schemeClr val="accent6"/>
              </a:solidFill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5157192"/>
            <a:ext cx="6012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Candara" pitchFamily="34" charset="0"/>
              </a:rPr>
              <a:t>El aspecto más importante que considera el cliente al momento de elegir una agencia de Carga Internacional es el precio (64,6% -248) seguido del servicio (15,6%).</a:t>
            </a:r>
            <a:endParaRPr lang="es-ES" sz="1400" dirty="0">
              <a:latin typeface="Candara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608219" cy="318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www.sadecom.com/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ttp://www.sadecom.com/SadecomAni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834563" y="1213919"/>
            <a:ext cx="3393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Aspectos a considerar al momento de elegir un servicio</a:t>
            </a:r>
            <a:endParaRPr lang="es-EC" b="1" dirty="0">
              <a:solidFill>
                <a:schemeClr val="accent6"/>
              </a:solidFill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3265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ndara" pitchFamily="34" charset="0"/>
              </a:rPr>
              <a:t>7</a:t>
            </a:r>
            <a:r>
              <a:rPr lang="en-US" b="1" dirty="0" smtClean="0">
                <a:solidFill>
                  <a:schemeClr val="accent6"/>
                </a:solidFill>
                <a:latin typeface="Candara" pitchFamily="34" charset="0"/>
              </a:rPr>
              <a:t>. PROPUESTA ESTRATÉGICA DE MARKETING </a:t>
            </a:r>
          </a:p>
          <a:p>
            <a:endParaRPr lang="en-US" b="1" dirty="0" smtClean="0">
              <a:solidFill>
                <a:schemeClr val="accent6"/>
              </a:solidFill>
              <a:latin typeface="Candara" pitchFamily="34" charset="0"/>
            </a:endParaRPr>
          </a:p>
          <a:p>
            <a:endParaRPr lang="en-US" b="1" i="1" u="sng" dirty="0">
              <a:latin typeface="Candara" pitchFamily="34" charset="0"/>
            </a:endParaRPr>
          </a:p>
        </p:txBody>
      </p:sp>
      <p:pic>
        <p:nvPicPr>
          <p:cNvPr id="10" name="9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35263" y="2568286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b="1" dirty="0">
              <a:latin typeface="Candara" pitchFamily="34" charset="0"/>
            </a:endParaRP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ESTRATEGIAS: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Competitivas</a:t>
            </a:r>
            <a:endParaRPr lang="es-EC" b="1" dirty="0">
              <a:solidFill>
                <a:schemeClr val="accent6"/>
              </a:solidFill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b="1" u="sng" dirty="0" smtClean="0">
                <a:solidFill>
                  <a:schemeClr val="accent6"/>
                </a:solidFill>
                <a:latin typeface="Candara" pitchFamily="34" charset="0"/>
              </a:rPr>
              <a:t>De diferenciación- de enfoque- de precio</a:t>
            </a:r>
          </a:p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. Capacitar al personal.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 . Descuentos por servicios según el peso que envíe.</a:t>
            </a:r>
          </a:p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. Entrega regalo sorpresa- promocional (por cliente referido o temporadas)</a:t>
            </a:r>
          </a:p>
          <a:p>
            <a:endParaRPr lang="es-EC" b="1" dirty="0">
              <a:solidFill>
                <a:schemeClr val="accent6"/>
              </a:solidFill>
              <a:latin typeface="Candara" pitchFamily="34" charset="0"/>
            </a:endParaRP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-     </a:t>
            </a:r>
            <a:r>
              <a:rPr lang="es-EC" b="1" u="sng" dirty="0" smtClean="0">
                <a:solidFill>
                  <a:schemeClr val="accent6"/>
                </a:solidFill>
                <a:latin typeface="Candara" pitchFamily="34" charset="0"/>
              </a:rPr>
              <a:t>De crecimiento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  . De diversificación: de servicios clasificándoles con planes promocionales.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   . Captar nuevos clientes 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mediante 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paquetes promocionales.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   . Utilizar de mejor forma los sistemas y medios de marketing</a:t>
            </a:r>
            <a:endParaRPr lang="es-EC" b="1" dirty="0"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89" y="2996952"/>
            <a:ext cx="1358788" cy="124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65154" y="1171325"/>
            <a:ext cx="7164649" cy="1624971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b="1" dirty="0">
                <a:solidFill>
                  <a:schemeClr val="tx1"/>
                </a:solidFill>
                <a:latin typeface="Candara" pitchFamily="34" charset="0"/>
                <a:hlinkClick r:id="rId6" action="ppaction://hlinkfile"/>
              </a:rPr>
              <a:t>OBJETIVO NO 1</a:t>
            </a:r>
            <a:r>
              <a:rPr lang="es-EC" b="1" dirty="0">
                <a:solidFill>
                  <a:schemeClr val="tx1"/>
                </a:solidFill>
                <a:latin typeface="Candara" pitchFamily="34" charset="0"/>
              </a:rPr>
              <a:t>:</a:t>
            </a:r>
          </a:p>
          <a:p>
            <a:pPr algn="just"/>
            <a:endParaRPr lang="es-EC" dirty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r>
              <a:rPr lang="es-EC" dirty="0">
                <a:solidFill>
                  <a:schemeClr val="tx1"/>
                </a:solidFill>
                <a:latin typeface="Candara" pitchFamily="34" charset="0"/>
              </a:rPr>
              <a:t>Mejorar el posicionamiento en el mercado de la empresa SADECOM Cía. Ltda., mediante el uso de sistemas de mercadeo, que </a:t>
            </a:r>
            <a:r>
              <a:rPr lang="es-EC" dirty="0" smtClean="0">
                <a:solidFill>
                  <a:schemeClr val="tx1"/>
                </a:solidFill>
                <a:latin typeface="Candara" pitchFamily="34" charset="0"/>
              </a:rPr>
              <a:t>se evidencia </a:t>
            </a:r>
            <a:r>
              <a:rPr lang="es-EC" dirty="0">
                <a:solidFill>
                  <a:schemeClr val="tx1"/>
                </a:solidFill>
                <a:latin typeface="Candara" pitchFamily="34" charset="0"/>
              </a:rPr>
              <a:t>en el crecimiento de ventas.</a:t>
            </a:r>
          </a:p>
        </p:txBody>
      </p:sp>
    </p:spTree>
    <p:extLst>
      <p:ext uri="{BB962C8B-B14F-4D97-AF65-F5344CB8AC3E}">
        <p14:creationId xmlns:p14="http://schemas.microsoft.com/office/powerpoint/2010/main" val="23662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3265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ndara" pitchFamily="34" charset="0"/>
              </a:rPr>
              <a:t>6</a:t>
            </a:r>
            <a:r>
              <a:rPr lang="en-US" b="1" dirty="0" smtClean="0">
                <a:solidFill>
                  <a:schemeClr val="accent6"/>
                </a:solidFill>
                <a:latin typeface="Candara" pitchFamily="34" charset="0"/>
              </a:rPr>
              <a:t>. PROPUESTA ESTRATÉGICA DE MARKETING </a:t>
            </a:r>
          </a:p>
          <a:p>
            <a:endParaRPr lang="en-US" b="1" dirty="0" smtClean="0">
              <a:solidFill>
                <a:schemeClr val="accent6"/>
              </a:solidFill>
              <a:latin typeface="Candara" pitchFamily="34" charset="0"/>
            </a:endParaRPr>
          </a:p>
          <a:p>
            <a:endParaRPr lang="en-US" b="1" i="1" u="sng" dirty="0">
              <a:latin typeface="Candara" pitchFamily="34" charset="0"/>
            </a:endParaRPr>
          </a:p>
        </p:txBody>
      </p:sp>
      <p:pic>
        <p:nvPicPr>
          <p:cNvPr id="10" name="9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35263" y="2997402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b="1" dirty="0">
              <a:latin typeface="Candara" pitchFamily="34" charset="0"/>
            </a:endParaRP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ESTRATEGIAS:</a:t>
            </a:r>
          </a:p>
          <a:p>
            <a:endParaRPr lang="es-EC" b="1" dirty="0" smtClean="0">
              <a:solidFill>
                <a:schemeClr val="accent6"/>
              </a:solidFill>
              <a:latin typeface="Candara" pitchFamily="34" charset="0"/>
            </a:endParaRPr>
          </a:p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. Establecer alianzas logísticas con empresas.</a:t>
            </a:r>
          </a:p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  (</a:t>
            </a:r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Negociación, firmas  de 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convenios)</a:t>
            </a:r>
          </a:p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. Diseño de modelo de gestión para áreas específicas.</a:t>
            </a:r>
          </a:p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. Difusión a clientes sobre ventajas en sistemas de control implementados.</a:t>
            </a:r>
          </a:p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       </a:t>
            </a:r>
          </a:p>
          <a:p>
            <a:endParaRPr lang="es-EC" b="1" dirty="0" smtClean="0">
              <a:solidFill>
                <a:schemeClr val="accent6"/>
              </a:solidFill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4" name="3 Rectángulo redondeado"/>
          <p:cNvSpPr/>
          <p:nvPr/>
        </p:nvSpPr>
        <p:spPr>
          <a:xfrm>
            <a:off x="765154" y="1171325"/>
            <a:ext cx="7164649" cy="163449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b="1" dirty="0">
                <a:solidFill>
                  <a:schemeClr val="tx1"/>
                </a:solidFill>
                <a:latin typeface="Candara" pitchFamily="34" charset="0"/>
                <a:hlinkClick r:id="rId5" action="ppaction://hlinkfile"/>
              </a:rPr>
              <a:t>OBJETIVO NO </a:t>
            </a:r>
            <a:r>
              <a:rPr lang="es-EC" b="1" dirty="0" smtClean="0">
                <a:solidFill>
                  <a:schemeClr val="tx1"/>
                </a:solidFill>
                <a:latin typeface="Candara" pitchFamily="34" charset="0"/>
                <a:hlinkClick r:id="rId5" action="ppaction://hlinkfile"/>
              </a:rPr>
              <a:t>2</a:t>
            </a:r>
            <a:r>
              <a:rPr lang="es-EC" b="1" dirty="0" smtClean="0">
                <a:solidFill>
                  <a:schemeClr val="tx1"/>
                </a:solidFill>
                <a:latin typeface="Candara" pitchFamily="34" charset="0"/>
              </a:rPr>
              <a:t>:</a:t>
            </a:r>
            <a:endParaRPr lang="es-EC" b="1" dirty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endParaRPr lang="es-EC" dirty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r>
              <a:rPr lang="es-EC" dirty="0">
                <a:solidFill>
                  <a:schemeClr val="tx1"/>
                </a:solidFill>
                <a:latin typeface="Candara" pitchFamily="34" charset="0"/>
              </a:rPr>
              <a:t>Mejorar </a:t>
            </a:r>
            <a:r>
              <a:rPr lang="es-EC" dirty="0" smtClean="0">
                <a:solidFill>
                  <a:schemeClr val="tx1"/>
                </a:solidFill>
                <a:latin typeface="Candara" pitchFamily="34" charset="0"/>
              </a:rPr>
              <a:t>los niveles de gestión en la empresa SADECOM Cía. Ltda. con relación a procedimientos en el área de atención al cliente y operaciones.</a:t>
            </a:r>
            <a:endParaRPr lang="es-EC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30" y="3022271"/>
            <a:ext cx="2113565" cy="14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98168" y="1193759"/>
            <a:ext cx="157775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Servicio</a:t>
            </a:r>
          </a:p>
          <a:p>
            <a:pPr algn="ctr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es-EC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93199" y="1412776"/>
            <a:ext cx="157775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Precio</a:t>
            </a:r>
          </a:p>
          <a:p>
            <a:pPr algn="ctr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es-EC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19478" y="2781563"/>
            <a:ext cx="157775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Promoción</a:t>
            </a:r>
          </a:p>
          <a:p>
            <a:pPr algn="ctr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es-EC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2" name="Picture 2" descr="http://www.monsan.net/imagenes/servicio-n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4" y="1526483"/>
            <a:ext cx="25812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hachisvertas.net/blog/01/wp-content/uploads/2012/04/prec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09" y="1781764"/>
            <a:ext cx="2869332" cy="2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floristeria-ideas.com/images/promocio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36" y="3505397"/>
            <a:ext cx="2129036" cy="15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grupoelement.com/images/logistic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03786"/>
            <a:ext cx="214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09292" y="4039144"/>
            <a:ext cx="1577752" cy="26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Plaza</a:t>
            </a:r>
          </a:p>
          <a:p>
            <a:pPr algn="ctr"/>
            <a:endParaRPr lang="es-EC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es-EC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13 Imagen" descr="http://www.sadecom.com/logo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http://www.sadecom.com/SadecomAni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342417" y="355319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ndara" pitchFamily="34" charset="0"/>
              </a:rPr>
              <a:t>7</a:t>
            </a:r>
            <a:r>
              <a:rPr lang="en-US" b="1" dirty="0" smtClean="0">
                <a:solidFill>
                  <a:schemeClr val="accent6"/>
                </a:solidFill>
                <a:latin typeface="Candara" pitchFamily="34" charset="0"/>
              </a:rPr>
              <a:t>. PROPUESTA ESTRATÉGICA DE MARKETING </a:t>
            </a:r>
          </a:p>
          <a:p>
            <a:endParaRPr lang="en-US" b="1" dirty="0" smtClean="0">
              <a:solidFill>
                <a:schemeClr val="accent6"/>
              </a:solidFill>
              <a:latin typeface="Candara" pitchFamily="34" charset="0"/>
            </a:endParaRPr>
          </a:p>
          <a:p>
            <a:endParaRPr lang="en-US" b="1" i="1" u="sng" dirty="0">
              <a:latin typeface="Candar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89444" y="5517232"/>
            <a:ext cx="2708784" cy="5974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Candara" pitchFamily="34" charset="0"/>
              </a:rPr>
              <a:t>Exportación, seguridad y confianza</a:t>
            </a:r>
            <a:endParaRPr lang="en-US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96639" y="5067294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Slogan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6483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ndara" pitchFamily="34" charset="0"/>
              </a:rPr>
              <a:t>8</a:t>
            </a:r>
            <a:r>
              <a:rPr lang="en-US" b="1" dirty="0" smtClean="0">
                <a:solidFill>
                  <a:schemeClr val="accent6"/>
                </a:solidFill>
                <a:latin typeface="Candara" pitchFamily="34" charset="0"/>
              </a:rPr>
              <a:t>. ESTUDIO FINANCIERO</a:t>
            </a:r>
            <a:endParaRPr lang="es-ES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37878"/>
              </p:ext>
            </p:extLst>
          </p:nvPr>
        </p:nvGraphicFramePr>
        <p:xfrm>
          <a:off x="2123728" y="1844824"/>
          <a:ext cx="5328593" cy="161639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98753"/>
                <a:gridCol w="1331515"/>
                <a:gridCol w="1598325"/>
              </a:tblGrid>
              <a:tr h="2432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PRESUPUESTO</a:t>
                      </a:r>
                      <a:endParaRPr lang="en-U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9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99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DESCRIPCIÓN</a:t>
                      </a:r>
                      <a:endParaRPr kumimoji="0" lang="en-U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VALOR TOTAL</a:t>
                      </a:r>
                      <a:endParaRPr kumimoji="0" lang="en-U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linkClick r:id="rId3" action="ppaction://hlinkfile"/>
                        </a:rPr>
                        <a:t>OBJETIVO 1</a:t>
                      </a:r>
                      <a:endParaRPr lang="en-US" sz="1200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          12.600,00   </a:t>
                      </a:r>
                      <a:endParaRPr kumimoji="0" lang="en-U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21399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200" kern="1200" dirty="0">
                          <a:effectLst/>
                          <a:hlinkClick r:id="rId4" action="ppaction://hlinkfile"/>
                        </a:rPr>
                        <a:t>OBJETIVO 2</a:t>
                      </a:r>
                      <a:endParaRPr kumimoji="0" lang="en-US" sz="120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          17.400,00   </a:t>
                      </a:r>
                      <a:endParaRPr kumimoji="0" lang="en-U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213995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TOTAL</a:t>
                      </a:r>
                      <a:endParaRPr kumimoji="0" lang="en-U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          30.000,00   </a:t>
                      </a:r>
                      <a:endParaRPr kumimoji="0" lang="en-U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1" name="10 Imagen" descr="http://www.sadecom.com/logo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http://www.sadecom.com/SadecomAni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</p:spTree>
    <p:extLst>
      <p:ext uri="{BB962C8B-B14F-4D97-AF65-F5344CB8AC3E}">
        <p14:creationId xmlns:p14="http://schemas.microsoft.com/office/powerpoint/2010/main" val="31224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00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ndara" pitchFamily="34" charset="0"/>
              </a:rPr>
              <a:t>8</a:t>
            </a:r>
            <a:r>
              <a:rPr lang="en-US" b="1" dirty="0" smtClean="0">
                <a:latin typeface="Candara" pitchFamily="34" charset="0"/>
              </a:rPr>
              <a:t>. </a:t>
            </a:r>
            <a:r>
              <a:rPr lang="en-US" b="1" dirty="0" smtClean="0">
                <a:solidFill>
                  <a:schemeClr val="accent6"/>
                </a:solidFill>
                <a:latin typeface="Candara" pitchFamily="34" charset="0"/>
              </a:rPr>
              <a:t>ESTUDIO FINANCIERO</a:t>
            </a:r>
            <a:endParaRPr lang="es-ES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34888"/>
              </p:ext>
            </p:extLst>
          </p:nvPr>
        </p:nvGraphicFramePr>
        <p:xfrm>
          <a:off x="611560" y="1196752"/>
          <a:ext cx="8136904" cy="4402592"/>
        </p:xfrm>
        <a:graphic>
          <a:graphicData uri="http://schemas.openxmlformats.org/drawingml/2006/table">
            <a:tbl>
              <a:tblPr firstRow="1" firstCol="1">
                <a:tableStyleId>{E8B1032C-EA38-4F05-BA0D-38AFFFC7BED3}</a:tableStyleId>
              </a:tblPr>
              <a:tblGrid>
                <a:gridCol w="2808313"/>
                <a:gridCol w="906517"/>
                <a:gridCol w="821675"/>
                <a:gridCol w="1008112"/>
                <a:gridCol w="936103"/>
                <a:gridCol w="792088"/>
                <a:gridCol w="864096"/>
              </a:tblGrid>
              <a:tr h="2461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C" sz="1800" kern="1200" dirty="0" smtClean="0">
                          <a:latin typeface="Candara" panose="020E0502030303020204" pitchFamily="34" charset="0"/>
                          <a:hlinkClick r:id="rId3" action="ppaction://hlinkfile"/>
                        </a:rPr>
                        <a:t>FLUJO DE EFECTIVO</a:t>
                      </a:r>
                      <a:endParaRPr lang="en-U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61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7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AÑO 0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AÑO 1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AÑO 2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AÑO 3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AÑO  4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AÑO  5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ctr"/>
                </a:tc>
              </a:tr>
              <a:tr h="194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0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1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2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3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4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latin typeface="Candara" panose="020E0502030303020204" pitchFamily="34" charset="0"/>
                        </a:rPr>
                        <a:t>5</a:t>
                      </a:r>
                      <a:endParaRPr lang="en-US" sz="12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INGRESOS DE ACTIVIDADES ORDINARIAS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426.803,93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449.936,70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474.323,27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500.031,59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527.133,31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200" kern="1200" dirty="0">
                          <a:latin typeface="Candara" panose="020E0502030303020204" pitchFamily="34" charset="0"/>
                        </a:rPr>
                        <a:t>COSTO DE VENTA Y PRODUCCION</a:t>
                      </a:r>
                      <a:endParaRPr kumimoji="0" lang="es-E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34.464,70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35.898,43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37.391,81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38.947,31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40.567,51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UTILIDAD BRUTA EN VENTAS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392.339,23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414.038,27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436.931,47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461.084,29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486.565,79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EGRESOS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GASTOS OPERACIONALES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383.694,12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399.655,80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405.490,77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422.359,19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439.929,33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451328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200" kern="1200" dirty="0">
                          <a:latin typeface="Candara" panose="020E0502030303020204" pitchFamily="34" charset="0"/>
                        </a:rPr>
                        <a:t>GANANCIA (PERDIDA) ANTES DEL 15% A TRABAJADORES E IMPUESTO A LA RENTA DE OPERACIONES CONTINUADAS </a:t>
                      </a:r>
                      <a:endParaRPr kumimoji="0" lang="es-E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8.645,11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14.382,48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31.440,70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38.725,10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46.636,46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PARTICIPACIÓN TRABAJADORES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1.296,77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2.157,37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4.716,10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5.808,77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6.995,47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UTILIDAD ANTES DE IMPUESTOS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7.348,34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12.225,10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26.724,59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32.916,34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39.640,99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IMPUESTO A LA RENTA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3.780,43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2.934,03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6.413,90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7.899,92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9.513,84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UTILIDAD DEL EJERCICIO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3.567,91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9.291,08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20.310,69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25.016,42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30.127,16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DEPRECIACIÓN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 dirty="0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1.224,31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2.139,34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2.139,34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2.139,34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2.139,34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FLUJO DE CAJA 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200" b="1" i="0" u="none" strike="noStrike"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4.792,22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11.430,42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22.450,03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27.155,76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42.043,42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76169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INVERSIÓN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-30.000,00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1677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VALOR RESIDUAL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 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9.776,92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  <a:tr h="30789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FLUJO DE CAJA 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-30.000,00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5.290,13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12.618,04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24.782,59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29.977,24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kern="1200" dirty="0">
                          <a:latin typeface="Candara" panose="020E0502030303020204" pitchFamily="34" charset="0"/>
                        </a:rPr>
                        <a:t>46.411,73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8389" marR="8389" marT="8389" marB="0" anchor="b"/>
                </a:tc>
              </a:tr>
            </a:tbl>
          </a:graphicData>
        </a:graphic>
      </p:graphicFrame>
      <p:pic>
        <p:nvPicPr>
          <p:cNvPr id="7" name="6 Imagen" descr="http://www.sadecom.com/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ttp://www.sadecom.com/SadecomAni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</p:spTree>
    <p:extLst>
      <p:ext uri="{BB962C8B-B14F-4D97-AF65-F5344CB8AC3E}">
        <p14:creationId xmlns:p14="http://schemas.microsoft.com/office/powerpoint/2010/main" val="3123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75" y="1556792"/>
            <a:ext cx="32194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395536" y="831182"/>
            <a:ext cx="741682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i="1" u="sng" dirty="0" smtClean="0">
                <a:solidFill>
                  <a:schemeClr val="accent6"/>
                </a:solidFill>
                <a:latin typeface="Candara" pitchFamily="34" charset="0"/>
              </a:rPr>
              <a:t>TEMARIO </a:t>
            </a:r>
          </a:p>
          <a:p>
            <a:pPr>
              <a:lnSpc>
                <a:spcPct val="150000"/>
              </a:lnSpc>
            </a:pPr>
            <a:endParaRPr lang="es-EC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es-EC" dirty="0">
              <a:latin typeface="Candar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dirty="0" smtClean="0">
                <a:latin typeface="Candara" pitchFamily="34" charset="0"/>
              </a:rPr>
              <a:t>ANTECEDENTES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dirty="0" smtClean="0">
                <a:latin typeface="Candara" pitchFamily="34" charset="0"/>
              </a:rPr>
              <a:t>PROBLEMA A INVESTIGAR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dirty="0" smtClean="0">
                <a:latin typeface="Candara" pitchFamily="34" charset="0"/>
              </a:rPr>
              <a:t>OBJETIVOS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dirty="0" smtClean="0">
                <a:latin typeface="Candara" pitchFamily="34" charset="0"/>
              </a:rPr>
              <a:t>ANÁLISIS SITUACIONAL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dirty="0" smtClean="0">
                <a:latin typeface="Candara" pitchFamily="34" charset="0"/>
              </a:rPr>
              <a:t>RESULTADOS DE LA INVESTIGACIÓN DE MERCADOS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dirty="0" smtClean="0">
                <a:latin typeface="Candara" pitchFamily="34" charset="0"/>
              </a:rPr>
              <a:t>DIRECCIONAMIENTO ESTRATÉGICO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dirty="0" smtClean="0">
                <a:latin typeface="Candara" pitchFamily="34" charset="0"/>
              </a:rPr>
              <a:t>PROPUESTA ESTRATEGICA DE MÁRKETING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smtClean="0">
                <a:latin typeface="Candara" pitchFamily="34" charset="0"/>
              </a:rPr>
              <a:t>ESTUDIO</a:t>
            </a:r>
            <a:r>
              <a:rPr lang="es-EC" b="1" smtClean="0">
                <a:latin typeface="Candara" pitchFamily="34" charset="0"/>
              </a:rPr>
              <a:t> FINANCIERO</a:t>
            </a:r>
            <a:endParaRPr lang="es-EC" b="1" dirty="0" smtClean="0">
              <a:latin typeface="Candar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dirty="0" smtClean="0">
                <a:latin typeface="Candara" pitchFamily="34" charset="0"/>
              </a:rPr>
              <a:t>CONCLUSIONES Y RECOMENDACIONES</a:t>
            </a:r>
          </a:p>
          <a:p>
            <a:pPr marL="342900" indent="-342900">
              <a:buAutoNum type="arabicPeriod"/>
            </a:pPr>
            <a:endParaRPr lang="es-EC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s-EC" dirty="0" smtClean="0">
              <a:latin typeface="Candara" pitchFamily="34" charset="0"/>
            </a:endParaRPr>
          </a:p>
          <a:p>
            <a:pPr marL="342900" indent="-342900">
              <a:buAutoNum type="arabicPeriod"/>
            </a:pPr>
            <a:endParaRPr lang="es-EC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410" y="24701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ndara" pitchFamily="34" charset="0"/>
              </a:rPr>
              <a:t>8</a:t>
            </a:r>
            <a:r>
              <a:rPr lang="en-US" b="1" dirty="0" smtClean="0">
                <a:solidFill>
                  <a:schemeClr val="accent6"/>
                </a:solidFill>
                <a:latin typeface="Candara" pitchFamily="34" charset="0"/>
              </a:rPr>
              <a:t>. ESTUDIO FINANCIERO</a:t>
            </a:r>
            <a:endParaRPr lang="es-ES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43570"/>
              </p:ext>
            </p:extLst>
          </p:nvPr>
        </p:nvGraphicFramePr>
        <p:xfrm>
          <a:off x="2699792" y="1628800"/>
          <a:ext cx="4104456" cy="3482719"/>
        </p:xfrm>
        <a:graphic>
          <a:graphicData uri="http://schemas.openxmlformats.org/drawingml/2006/table">
            <a:tbl>
              <a:tblPr firstRow="1" bandRow="1" bandCol="1">
                <a:tableStyleId>{7DF18680-E054-41AD-8BC1-D1AEF772440D}</a:tableStyleId>
              </a:tblPr>
              <a:tblGrid>
                <a:gridCol w="2959026"/>
                <a:gridCol w="1145430"/>
              </a:tblGrid>
              <a:tr h="42340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  <a:hlinkClick r:id="rId3" action="ppaction://hlinkfile"/>
                        </a:rPr>
                        <a:t>INDICES</a:t>
                      </a:r>
                      <a:r>
                        <a:rPr lang="es-ES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 DE EVALUACIÓN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34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Valor actual neto (VAN) (en </a:t>
                      </a:r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 miles de USD)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37307,40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171450" marT="9525" marB="0" anchor="ctr"/>
                </a:tc>
              </a:tr>
              <a:tr h="413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Costo de Oportunidad 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  <a:hlinkClick r:id="rId4" action="ppaction://hlinkfile"/>
                        </a:rPr>
                        <a:t>10,39%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171450" marT="9525" marB="0" anchor="ctr"/>
                </a:tc>
              </a:tr>
              <a:tr h="4234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Tasa interna de retorno (TIR) (%)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43,20%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171450" marT="9525" marB="0" anchor="ctr"/>
                </a:tc>
              </a:tr>
              <a:tr h="4234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TMAR (Tasa Mínima Aceptable de rendimiento)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  <a:hlinkClick r:id="rId4" action="ppaction://hlinkfile"/>
                        </a:rPr>
                        <a:t>13,42%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13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1" kern="1200" dirty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Período real de recuperación (PRR) (años)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2 años 4 meses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171450" marT="9525" marB="0" anchor="ctr"/>
                </a:tc>
              </a:tr>
              <a:tr h="413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1" kern="1200" dirty="0" err="1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Indice</a:t>
                      </a:r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de Deseabilidad ID 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s-ES" sz="1800" b="1" kern="1200" dirty="0" smtClean="0">
                          <a:solidFill>
                            <a:schemeClr val="accent6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2,2435</a:t>
                      </a:r>
                      <a:endParaRPr lang="es-ES" sz="1800" b="1" kern="1200" dirty="0">
                        <a:solidFill>
                          <a:schemeClr val="accent6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marL="9525" marR="171450" marT="9525" marB="0" anchor="ctr"/>
                </a:tc>
              </a:tr>
            </a:tbl>
          </a:graphicData>
        </a:graphic>
      </p:graphicFrame>
      <p:pic>
        <p:nvPicPr>
          <p:cNvPr id="8" name="7 Imagen" descr="http://www.sadecom.com/logo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sadecom.com/SadecomAni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</p:spTree>
    <p:extLst>
      <p:ext uri="{BB962C8B-B14F-4D97-AF65-F5344CB8AC3E}">
        <p14:creationId xmlns:p14="http://schemas.microsoft.com/office/powerpoint/2010/main" val="16525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9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. CONCLUSIONES Y RECOMENDACIONES</a:t>
            </a:r>
            <a:endParaRPr lang="es-ES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124744"/>
            <a:ext cx="777686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s-ES" sz="1300" dirty="0" smtClean="0">
              <a:latin typeface="Candara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s-ES" b="1" dirty="0">
                <a:latin typeface="Candara" pitchFamily="34" charset="0"/>
              </a:rPr>
              <a:t>El resultado de la investigación dio como consecuencia la propuesta de estrategias de Marketing que le permitan a la empresa captar clientes y fidelizar a los que actualmente posee, aumentar su presencia en el mercado y por lo tanto su nivel de ingresos.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es-ES" b="1" dirty="0">
              <a:latin typeface="Candara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>
                <a:latin typeface="Candara" pitchFamily="34" charset="0"/>
              </a:rPr>
              <a:t>La presente propuesta es rentable debido a que el VAN = 37307,40, TIR = 43,08% valores que nos dan a conocer que  se puede solventar la inversión inicial del proyecto propuesto.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b="1" dirty="0">
              <a:latin typeface="Candara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>
                <a:latin typeface="Candara" pitchFamily="34" charset="0"/>
              </a:rPr>
              <a:t>Es recomendable que los propietarios de la </a:t>
            </a:r>
            <a:r>
              <a:rPr lang="es-ES" b="1" dirty="0" smtClean="0">
                <a:latin typeface="Candara" pitchFamily="34" charset="0"/>
              </a:rPr>
              <a:t>empresa 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Candara" pitchFamily="34" charset="0"/>
              </a:rPr>
              <a:t> </a:t>
            </a:r>
            <a:r>
              <a:rPr lang="es-ES" b="1" dirty="0" smtClean="0">
                <a:latin typeface="Candara" pitchFamily="34" charset="0"/>
              </a:rPr>
              <a:t>      tomen </a:t>
            </a:r>
            <a:r>
              <a:rPr lang="es-ES" b="1" dirty="0">
                <a:latin typeface="Candara" pitchFamily="34" charset="0"/>
              </a:rPr>
              <a:t>en cuenta la presente propuesta y la  implementen.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sz="1400" dirty="0">
              <a:latin typeface="Candara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sz="1300" dirty="0">
              <a:latin typeface="Candara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es-ES" sz="1300" dirty="0" smtClean="0">
              <a:latin typeface="Candara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endParaRPr lang="es-ES" sz="1300" dirty="0">
              <a:latin typeface="Candara" pitchFamily="34" charset="0"/>
            </a:endParaRPr>
          </a:p>
          <a:p>
            <a:pPr lvl="0"/>
            <a:endParaRPr lang="es-ES" sz="1300" dirty="0">
              <a:latin typeface="Candara" pitchFamily="34" charset="0"/>
            </a:endParaRPr>
          </a:p>
          <a:p>
            <a:pPr lvl="0"/>
            <a:endParaRPr lang="es-ES" sz="1300" dirty="0">
              <a:latin typeface="Candara" pitchFamily="34" charset="0"/>
            </a:endParaRPr>
          </a:p>
        </p:txBody>
      </p:sp>
      <p:pic>
        <p:nvPicPr>
          <p:cNvPr id="4" name="3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pic>
        <p:nvPicPr>
          <p:cNvPr id="28674" name="Picture 2" descr="https://d3pl14o4ufnhvd.cloudfront.net/v2/uploads/fe7a39f3-61e0-4b06-99ed-8d185587ac83/09390560d4ccd443457bb799b62a1cbb72ba9ba6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96" y="4509120"/>
            <a:ext cx="1310484" cy="14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700808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dirty="0" smtClean="0">
                <a:solidFill>
                  <a:srgbClr val="000099"/>
                </a:solidFill>
                <a:latin typeface="Candara" pitchFamily="34" charset="0"/>
              </a:rPr>
              <a:t>Muchas gracias </a:t>
            </a:r>
          </a:p>
          <a:p>
            <a:pPr algn="ctr"/>
            <a:r>
              <a:rPr lang="es-EC" sz="7200" dirty="0" smtClean="0">
                <a:solidFill>
                  <a:srgbClr val="000099"/>
                </a:solidFill>
                <a:latin typeface="Candara" pitchFamily="34" charset="0"/>
              </a:rPr>
              <a:t>por su </a:t>
            </a:r>
          </a:p>
          <a:p>
            <a:pPr algn="ctr"/>
            <a:r>
              <a:rPr lang="es-EC" sz="7200" dirty="0" smtClean="0">
                <a:solidFill>
                  <a:srgbClr val="000099"/>
                </a:solidFill>
                <a:latin typeface="Candara" pitchFamily="34" charset="0"/>
              </a:rPr>
              <a:t>atención </a:t>
            </a:r>
            <a:endParaRPr lang="es-EC" sz="7200" dirty="0">
              <a:solidFill>
                <a:srgbClr val="000099"/>
              </a:solidFill>
              <a:latin typeface="Candara" pitchFamily="34" charset="0"/>
            </a:endParaRPr>
          </a:p>
        </p:txBody>
      </p:sp>
      <p:pic>
        <p:nvPicPr>
          <p:cNvPr id="3" name="2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</p:spTree>
    <p:extLst>
      <p:ext uri="{BB962C8B-B14F-4D97-AF65-F5344CB8AC3E}">
        <p14:creationId xmlns:p14="http://schemas.microsoft.com/office/powerpoint/2010/main" val="826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222233"/>
            <a:ext cx="3133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08" y="1244288"/>
            <a:ext cx="330978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nic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74" y="4077072"/>
            <a:ext cx="2286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/>
          <p:nvPr/>
        </p:nvSpPr>
        <p:spPr>
          <a:xfrm>
            <a:off x="755576" y="404664"/>
            <a:ext cx="21627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ANTECEDENTES</a:t>
            </a:r>
            <a:r>
              <a:rPr lang="es-EC" b="1" dirty="0" smtClean="0">
                <a:latin typeface="Candara" pitchFamily="34" charset="0"/>
              </a:rPr>
              <a:t> </a:t>
            </a:r>
            <a:endParaRPr lang="es-EC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299793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2. PROBLEMA A INVESTIGAR</a:t>
            </a:r>
            <a:endParaRPr lang="es-EC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sp>
        <p:nvSpPr>
          <p:cNvPr id="4" name="AutoShape 4" descr="data:image/jpeg;base64,/9j/4AAQSkZJRgABAQAAAQABAAD/2wCEAAkGBhQSERUUExQWFRUWFxgXFxgXGBkYGhkaGBgXGhgXHRoXHCYeGRojGhQYHzAgIycpLCwsGB8xNTAqNSYrLCkBCQoKDgwOGg8PGiokHyUqLCksKiwvLCwsLCwsLCwsLCwsLCwsKSwsKSwpLCwsLCwsLCwsLCksLCwsLCwpLCwsLP/AABEIAMIBAwMBIgACEQEDEQH/xAAcAAABBQEBAQAAAAAAAAAAAAAFAAIDBAYBBwj/xABOEAACAQIEAgYFBwcJCAEFAAABAhEAAwQSITFBUQUGImFxkRMygaHwFEJScrHB0QcjkpOys9IVFiQzYnSC4fE0Q1NUc4OiwhclRGNk4v/EABoBAAIDAQEAAAAAAAAAAAAAAAIDAAEEBQb/xAAvEQACAgEDAwMDAgYDAAAAAAAAAQIRAxIhMQRBURMiMmFxgRSRBSOxweHwM0JS/9oADAMBAAIRAxEAPwA70xjrmOvXg7uti3de0tpGKAm0cpdypliWBIEwNONUV6sWeT/rbn8VGOr+EzfKSP8AnMV+9NFHwDDcV0sWhRSowZNWp7mZXqlZ/t/rLn8dRnqpaHBv1t2Np5+ytQMLSGD1o6j4QFyMyvVSyfp/rLv8VcbqnaB2aP8Aq3f4q2K4ICnnAzQaoXwgqn5ManVOyd84/wC5c/jqdOqWGnU3DzHpLg/9zWmOCiupZI2/Go9L4RFq7mUv9V8Psq3PbdufxVEvVS0eD/rLv8Vam7hZNSWbI4iav2pcA3Jvkyn80rPJ/wBZd/iqNurFkcH/AFtz+Ktjcsqdh99VWwpNEtD7FPUu5mf5r2SdA4Hfdu/bmqwvVGzEzMbj0l6fca0CYXnt8c6c2Dj1SYqmovagk5c2Zm/1ZsTIDeAuXRHm9cTqvh+PpP1lz+KtMcMYimHBVajCuEC5S8mfXqhYI3I/7t3T/wAqv/8Ax9hiOzdJbkblwf8AvNEPkdSWOimcwon450EoR+wcZszmL6k204ORzFy5/HVX+bNrk/6y5/FWz6SwNvDWw9927TKirbUsSzbD7520pmCw5vIGTCXFksB6W4ttuyxAaO0YYAEaUCzY1yr/AAH6WR7p1+TIfzZtcn/W3f4q7/Nm1yf9Zc/ira4roF11gkRzBI8t6pjB06LxyVpIVJTi92zML1as/Rf9bd/ipfzZs/Rf9bd/irT/ACOl8kqVDwVcvJmH6tWeCuP+7c/iri9W7P0W/WXD/wC1aj5JXPklSoeCapeTPfyDYiPRmefpLv8AHUX82rP0W/WXP4q03ySkcLU0w8Bap+TL/wA2LXJ/1lz+KuHqva5P+sufxVqPk1cOHq6j4RVy8mX/AJsWuT/rbn8VOtdAqhDW2u23GzrdeR5sQfAjWtG1iomtVNMX2RLl5B1j8r5sD0V+2bl22WRnWAGysQGiRBIie+aVec9YB/Sr/wD1X/aNKuZKO7N6bo9Y6tJpiT/+5iv3po5rQrqsvZxH99xf700c9CeVaYy2Rnkt2V8tcCEGn3b6J6zKv1mA+01Vfp7DDfEWv0wfsorYOyLZmkoNCrnW/CD/AHs/VVj9gqB+vWFGxuH/ALZ+81eib4iwdcfIf0roPdWYf8oFjhbun2KPvqFvyhJww9w/41H3UXo5PBXrQ8mtCrxFcCryoL0N1mF/e3k1jVs2nPYceFC+keud21ca2bKBlMasx8DpG41oYwk24rkJzSSkbBWjgKa4k1hT1+v/APDs/wDmf/auHr5fjayP8DH/AN6P0JrcD1ovY3Bs130VYm513uGNQCN4RIPmxI17+NS4brHirkm2GdVILEC2coO05Rp79B7aBxmuRicXwbMWBzFJrXfNZPo3EY/EPCwB84kkBRPGANY8+VF8Z00uFtHJc9Jc1BuvLKGgaIs9o7dkcjJpTk4saoagpeFu0Abxgt6iDVnIGwAoZ0h15t2Rl7KkF5Re2YBhSxUwumpB5gcKwmK6wX8Wx9ESE2N06lttARGb1RokKOJNDvkNld5un+2QR7FAC+6lSbfyGpJcGh6W/K/EZXUTM9sT3aW5NZjGflPuFiUdyP7CGf0rjT7qkfFqNlUDkFA+wUM6R6VyqCxyhiQCdASIJE7SJHnQaorhFk/RnX7FXsRbtLcxAN11TtOABJ1MADYTOvCvZvTW9s6T9Zfx+JryHqmUVjeuSZBFviDOjNqpHcD3Gjgx4kHswNOA79RBmZp+KM6uhM5Rbps9DW4h2ZT/AIh+Pf764LifSXTftDT31hB0hbJIcCI+aATvtsI2G3Ku27lhtCTJ3GTWBvqGA7pAGhOlM9/hg+zszdG4n00/SH41EcdZGpu2/HOv41jlt2RzPeUuaRHEEnh7+FdJt9qH3+vAEajtIeXv9tU5SXZlqEX3NR/OHDyVDZiPoqT79AR31Bd6y4ddy36P+dZsqkSXJUCBMQSZ0nJCmNdSfHSm28Kp2uqu0agEz3OSCI7/AGVFItwQefrZhwJ7f6HHlvvUX87bR+Y/jKfe9Am6JIO8jUTkcg76jJc7jHjrUSdBlpGpbl2hr3ykAeJHvpqlDyKcH4Dz9aVjS03tZB9hOnfTP5ezeqsDxms7/JDcI7hmVWOpEANEnThXR0bcKk5boAmD2ToPWO40EjXvq/a1tIii1yjKdM3c2IutzuP+0aVM6SQreug6kXHn9I0qwPnk1Lg1F/p2/bvYq2l64ijF4g5VMDW4Z1GtVLuMd/Xd2PezGljLc4nF/wB6xH7w017RI0dk+rofad67GPbEmlbo5eRXkdsjjw9tdANEMH0niLVsIly2wEx6awlw6mTLntHU1N/L+I+dh8BcHL0RQ+c1TzzXMGX6EXxJAsWzzp62z30S/nK3zuirJ/6dxx9k0xetmFPr9HXF+piM3uIFA+tiuU0F+lk+GioEPxNPW0aujrV0YdDYxqnjBQx5mkOn+iW/3uKT61oH9kmoutxFPpJlzq82Vo76N9beifS2lvqO0gyvHFeB9lCcDjOjFYMOkI7mtOPurT4DrN0fBX5bZYMIIPZ9xrJPPFZdcDVDC3j0SPOPQV23hCTA1J2A3rRY/oOwivcTF2HRZYKrBrhHBQoPabgBRC5j8P0faYiWvAdp4BYfSVRMDiN62T6uCVxdmaPSyb3MljcG1plS6EtuRopZVdhO+UtJ9go70T1OBX0uLJtWiRCa57hOgAUbTMbcfbXifWBnbEXLlxsxuOz5iZzBmJBnwjTh7K9k6g9KB+j0XF4xbDr2U9KR6T0cH0cZmBA1InciNYisc+qk41sao9NFO7DvSnWJLNr0Fu2FRg9tbCglmzCNcupcieyuva1Iiste6Oa6S+KIgbWgRlA5ORoR/YXTmWo0nWLorD2z6PEenvkQXCuXOuqL2AiJucoIHHUnXL9MdOZjE6awPvPfWXWlwaKJcd0qACq6DYnmOQ5DuoFexmtVsRfLaiPEz9nHwqKzbe4QlsEn8BqTy58qQ5N8F1Q9sUMwzHSRMakDifGmY7A3sZcUEC1YtsVVTwEAlsu7MdOQ8po30b0OtvtMcz89wvhzqLoToPELe1um6GB7AzHtM0k5T5zzNb8PSyVOZmnnW6iX8PhlRQq7KIHx7akCVLewxVyjZA43TOpceKgyPKo8vdXVi01sYGne5zJ30gvxpTopEVZDmTvroWDPHTWTw2pe2lQNJjIylHdMeL7iIuXAOWc5TMTKnQ7DyrrXmO5n2Cop+NK6WqtEV2Cc5S5ZILncPL8KlXFkc/BWINVs1KRUcEyKTQUs4676q3TrGhYEbcQRM91T2rly4SQLcxMOACw+coI3MCY13oLS+PGkSwJjY5mjLdJn89d0y/nH05do0qZjP6y59d/2jXK58opNmpS2NNiV/pOK/veI/eGpFtV26P6Riv73iP3hpy12MP8Axx+xzsi97G0stOJrhXfc01sXRFiLWZSuYrIiREj3UIvdXnHqXQY+mpX9k/dR5LTESAT508YZ/wDhv+iaz5cePJ8hkJzhwZZ+jL6lSi5xlBnMs6gHVW2Ov3VXv3LgP5y2/tQx5jSte9hvoN7Vb76i1HMe6sr6KHZjl1Mu6MW15GBOVQBoSJGvL2AjzqC5cUweH9nh4aitwllC0vbR5gEOoOg/Z3Oog+VSnpOyVF7E4WyBKhEtgZnyEaOGBUASNRD7cN80+klHhmmGVTMPgLq2rttzJKuDMeqB87TiPtopjOlC/cOAHL7qr2ujDeY/J0YIJ1LDKPFiACeEAT4VXxnRV5JzoYA3Gse0SBWWalHZjiC9ikScpZOJCk+wx6o8agzm4xdmLE8Sc7HhudeHGq9vVvXlY2zCDrsY0baY8KjW69pjkAKnYHWD8cKquxA5aOWOHLnXMwEmNzJ198DjQs9IMNSN9+J8xUtrFsZBtme+R7t6HTIhc+Ulj3d+n+lcudIslxXtXCjIZVl0jQgiD6wIJmdDttQnGSW3IE6aQANPsqxdZRswM7feaJKiG+6B6z4XFFbd+cPfJAzok2rhniqz6I8THZEUX6S6zW8LavJhHebrQrkrCjKRILDMO12p4aV5RhbgDDQgA6sfd+FFRdkRqd9O7202WadU2AscU7SMyLFwXQoD+lzaQCWLcxGpM8RXquHzZE9JAuZVLgcGjtDTTQ1jzda2Oy7AnQKlwjTvKnbuB8qNYfrfiERVfD2LqgZRCZDAHO0QduYp/T5lB7i82PWtg1p3+6uE1Ss9bMI39bh8Ra77bLcXyeG99WrXSGDf1MWqnldS5a9maCvtmty6jG+5keGaH5udId2lOvWIiHtvOoNt1ceaEie7eo4pyae6AqtmONImuAfG3+VI+NWQQ+PgUmpfHwRSPxNUQ5Srh+PgUmPxprVkMvi/6x/rv+0a5XcWPzj/AF3/AGjSrkT+TOhFbI0+IP8ASMV/e8R+8NdDc6ZiT/SMX/e8R+8NL0kV1cT/AJa+xhyfJk01XxGGRxDoGjgwkT91dD0i9G9+Re6B79XrB2TL9UsPcTFRP1ZT5ty6v+KfwotmrlJeHG+wxZJruBW6v3B6mJb2s33Go36NxiiVvOfC6/8AFR/XnSnnSn0sHxYxZ5dzO/Lsfb1zXt+bNrw3onhsAxXPjWa4wIVUMERvPZ9YksZnTSiOvxMVWxdh33YCPHz2rPPDOD9tsdDNFrfYfiOldIEBRoANB7tqB9M9IlrbLIEiN/dV9uh24uo/wtTF6vL85i31YHv1pHoZW+A/Wgu5g3wL6aaknTlyrT4Dq67QXBRe/c+ANaPC9G2lBhFBIjNJzR9aZHsp2Hwa2wQqgAnXtEiY7yeFaYdK2/eKn1G3tG4bAJb9VRtvEnzP3VWxvQtu65d80kAaRGniPvojHgPbXR3R7DWx44taaMym07s8yTFjNnNs5Ax0BjfYFoImAa33ReFteiQpbADqpgiSZA305TNdfoKyyFPRqFLB4EjUAidPGOVXFtwABoBsANhy7tKTiw+m2NyZdS2BuK6vWnJIUKxjbQCOSjuBrjdXrR43P0h+FEzPn3V3N8R99G8ONu2gFkku4GPVlM4yswWDJME90dnTfWeQoh0f0ctkEKSSSJJ302Gmkb+dWN+Xx7KUR8GpHFCLtIjySezY7J4e0VFcwyH1lQ/4YroT4BpxPjTKTBtnbaACFgDgFgCnZvjemVzQ8qvjgokJ+NqQb4/1pmakH5H3g1CyT7fDSuqkhjtlE+bIvs9f3VEX/D4NT4V+xfgx+Z5xP522duPZB+2hk6RaVsjzfH+lNI5Gu5p/0rhEUVlGYxf9Zc+u/wC0a5XcV/WP9d/2jXK5UvkzoR4Ro8Z/tGL/AL3iOX/ENNC13GN/ScV/e8R+8NNn4muni+C+xhyfJj48a6Gpg8PfS176ZYsfI8PjxpE+Aimgd59/4Up7/d+NUQdm8K7m8POmk06eOnx4b1CHZ+J2pT8TXCJ4DzpR/nqfs5VRDobx8alRAVJkzmjUdxM6b7UwDx86mDdg7+uOX0TVNlonwNiSdduYqd8Lm0LoozD1soECZkyDEcj50+yjhdBlBWQSJ4AzAOgI4mNansYa81lvRql0K5kMF29GhYnMw7MnnoBWXJni3SZsh0+RLVKLoCPbi66qNASAASdOGvHx76iYTuB7al6RtsL1yQQS1w6rwOfnw5eVNvYi38mw5XIHzXQ5AOZiMpgk6EKGEQfncOLlOqM7hyxgEcBXS3xJ++mW2mIjyJ+6ulo7vdTLFj85HA8KUnTf7fspW0LaIrGdBAn3xHvq/Y6v334Km3rMOPhp76rUi9LKGb4j3bU1nHd7vx760dnqiqiXuZtNg2WPbBJ9lT3cALcegwi3N/zly5t4Z1zH2UqWaMQ1ib4M1Ywj3P6tC/s08cxhR50Qw/Vy6wBLW1We0QxMeOXs+zNRtbTqM1+4OSxbciTye4STsRqB9lMv4QlllgkSe2qFt5lUViBvuVB8KXDPrdcfuOn07hHVyu/C/uU8N1csloN5nP1CB/4TPHiKsYroZCuVLaCPWe4XWPBQwZvaRUtvEXAMoLZB8+YEazHqpvwJGh50KxXWUJAGZtNZbmJEgBU/b8aVmmse8pj+nxT6l6McP8DrXQdldCz3togm2nulj4SPGpr/AEdhsxkQdJyOQI8DIHhmoRi+mszBCwKlgIMhSCRE6AKp4wCY4HahBuG5Km5mIBgT2VhhtP8A6j7KFZWoW+e3NBLptUqivaud1f48s1FnCYRphiF0ls5ciNwYhV827pqkMdh0uhbSu4uMtliZIGYmGUssgz4ceBmgGNwmloNJGae0IXVhO5zN7Rwimv04q3lCBHc3fzaSQIYPluHgFBA9hMUWuem5d+Of6FShjUqje3PH7WHMfhlUgqSQ2YiRlIytlIIk6SDBqrvxNK47E5mYux1LQNT3RsOAHARTCdd/jlvWyFqKT5MMqvYzuK/rH+u/7RpUsV/WP9d/2jSrmS+TN0eEaHGz8pxWp/2rEfvDTJPPzHxpSx7RicX/AHvEfvDTQ3hXTxfBGDJ8mPU+Fdy6/H303XiPLT3GkG10nzNMsAcD8b/dThc7/jwimg/H+tdzjiD3fHKqsg7fkfjwrvlTM4PAjxE0geTeetWUSBT/AKT+EV0eP2VHrzB9n3TPtp6jXX48qqyxwPfRHBdHO9pXyOyNeUEqjN2Vzq2oBjUezyodeIjUe78a2nVbGPZwNsLa9JdL3gvbCAZ2kdptNZGnHTvrL1ORwhaH9PDVIE4q6GuYiNhmUbbTA9w5U7qxgfT38jGUWHKGYfcESBAOUbGJimXuhbqI82LgdozHKxDQR9GRxNc6ItXFDmblpY1cKpAKk7lo0XU6HSDzryfSzyPLbTrfk9l1bx/pnFNXsFP5GxNq6WD9kljci6OzbzMy/wBZsoOYDQjQnnXWwj+ga5dSxeyA3MotISw0z6kCICesqyQvHSi+F6Oz2C4vXouIxbtggleyCEuK2WQAeyQJA0M1Mr5V1MACCSJ0Gmo8PtrsuTe55zSkZU9BJfy4g5bYcIWs2mDZCV0ByyRIA2iDoKmsdH2bfq2oJ1HpQWOokQoDNV3pTD28LiFv3MeliySM1h1RSdCAEKgNlnuPzteQW907butcuWzaOwRmfsmBAkEqdQCcsad+9bcDyZfb2M2XRi99bhq10iBoFDSBEkW1B32zZ/cPZT3xzlRKIRx0Kr5tvuKyF/G4i5orypG9uLSDhvAK7cd5njVu0jgLmuIMk6gcMzkEsTyfu2p+XH6StK34F4cnrupOl5Dd/FW0IJAzGB2SEjXmALjDuBruK6VW0qtlfVSwJ/NCJ1OZybnmZrE9LdaHtgejJQs1yTbVIcDLBW4RmjVtjyoNgMa113BNwyjycxYkRrmZjttWSOWvdl/ZI0PHjnJYcF23Vt/2NbieuNsExDnXKZuEA8AWYhjy7IrOY/rNirpKrCKCR2Vy6TvLCfdTsgXQKFJ05sfCfxqbFoFdy5C9ttXOs5joRtm7ufCp60Ook3jhKvv/AFfYf1H8Pl0yjDLlX+/bkfeu4i6QMxuZVSGlmHqKNDd074AmZqpdftHadB9LUDn8bU/H9MBWcEl3tZFyFShkwIAHrQO02mm3GgfS/SrPdb0bZbfZiFCswAUax6sxtp51oyrFkUVJXRlwTzYnJ43V7fgMW749OoiAbgElhI4mCdAQATJobhenYzejUqcsB2j6ayQPm6A7Tw01NDsZfZmLMYDubmuwY6EhRoNIGg2Aqot8AwuZm5ASdKTGUop7jpxjNp0aG9gr2Ku24HpHl2CqwzKoJct2tIUBVkxEDiaFp0M+GxjpfGV0bL6wkEiQRlMFoPDQE68q13UXAouS9fvW1e5E2nZJ9ErKyABt85GY6jsqInPVfrN0C1y5fxgVfRo6WWXKq5myKGYD1SM7agkHtgSCBQLL7i5QcY2hYeQoEs39qRPtEAj2gVNm7/jlUGG9XiI0ggiDyh9R5mpS3Ig+Pv1muknZzWAr57b/AF3/AGjSrl713+u/7Rrtc2XLN8eEH8f/ALVi9J/pWI/eGo/Z7R8aV3pJh8qxcx/tV/f/AKh2P40xD4x5/f7K6GJ+xGGa9zJD3H7q7Ovx+FNLzyHHiPtpMSOfmD980ywB/pF5+wiu59NGH+m9XcN0HfcHsZQP+IQN/CTV211XX510TEkIk6c5LARodY4UuWSK5YaxyfYDwT9E+Gv2VwtptWnXqxYAOYv4m5B8gMo99DsZ0NbQSl8sdgCs+bLpHsofWiE8MgSoEfHKrmB6Me6JUjLqJY8ePDTfuohhOriHW5ikB4qgk7cyfuq8mBtW1/M3Ls5pklSJHdGsez36KyZq2ix+Hp7dyW1bA651daD+etGFkRqSeC6kAcNZrSdRMJbSwEuhFui4XWWhpJPA90c9yKErbZFns5Rl9eEiARIaTqRv4VDaxuYNALwB6nbWZ11IPDh76zdRl1JQW47BhSblJ1Xbuej43Cl0KSVB4jxB+7nWV6XuXUuMqKri2q6sQAcyAGZJy6ToZnU68BGA6YFonLOaGgEum2oGhIBMRGXf3s6U6wq9v0t0uQYXKoDGYkAuzQPV4L470K6aT3KeZRCvV7H30t2raYbIhBDiQfRjMwztEZTGsZdstaCxbCqMoCgR7AO+d9f9awXU7H2iLhSwyejtsAzXSbYyoW1DMB6Q5ZBAjXhFbLG3Rb1RQ1z0TvwllQhsmYnsj85m0B2A5VnmtLpjYvUrRnvyh9HLiLdpl0dL6l2KHLkFq4xBOgKiJkmBO+sVl+j+ri4dYusWLANltLEAdn+sfTyWtNjetZvZEBtlS0B4YWyZ2Yk6oJWRxMaCsx0ngXZ1UgqApkSxAh2EwfV248q1dL1bgqXArq+ktK6LKY22py2kGaY0dmflqxOUb/RFCr15mT840liNDqTGsz83lA3mnWbVoXAhcG4ozFA0FQvazEgQukHU66c5ACz1iAs3Ciw828mYZg2+ZjygaASZzGrl/NzLI3x233G4ZLD08sNbvvtsX8Tgcyg6BdTmPcqTpwGs691PwwS2t9gSxtW+3BjKWMBSNJJgiJ4GgPSfTBui1oFNuCSDJZoXtHQLuugjSYqu+KL3Gdu0zFmZmMkk7kmmynaaoRCOl3e4Zt9MqGtNlzKQzXFkqwMkIoc6E6AkgcYFJen2BJtqiXCxb0sZ7mrExmuSFifmhaBekAEnvqXB2bl0xbUtzOyjvLHSlt1yxiTk9t2TkkySSSSSSdySZJNSWrRZoUEsRsBJ8hRK10SoyljmMKCqE5SecxJGo0AA09atB0T0OzAkKFt5iGVQAQQdyvcZGpOvKkvN/wCdx/oqG+R19O4EwfVo3CBcPOFUidti+oHgJ9lbXB9VbWHsuLNtbl8jshdgZ9YsQ2ZoBidJ1jSpFuW0gWFDO3+80MREZoIzDy346UWXGjDqbt5puNPGSsbxA7PgNtaD3S5AeZLaCoAHqk/pO36O1GUMQ5uhcpDBVXQZoUEHTbZhUHWTpRDbXDW8qYdcpAJLs5WNwD6rHMpJOupof0l1ie68KcqD1deM6ktImSJ9njQc3SWk8RseImQPEEeYrTiw0zPm6hyL1tYmBAk5c24H0dOQMV125n4+PgVHbURPqjyE8tN/CnPbAbsyyjixKluegnL4T7a3mJgRz2m+u/7RrtK68sxiO2+mv0jzpVzZLdm6PAb6ScjF4vb/AGrERP8A1D7POoFfbNp7CPetSdKH+l4z+9X/AG/nDppUKmNiPD7a34/ijHP5Mnn2R3Kftj7a4q7gHhzZTt/ZJqMXe7y/A1ILm3x9gowDXW7oNqwzKHQBGI3IkHMmXUGMnGN++nLfVmZkgoSRbkZDkL9kSQCIVuZ28Ko9XrA9CLo7SjNmytJAHGQfvB3orY6OQW0Fps2RmhWJmGBLCeOqgayK5HE2dVybjFdkiO3YV3Jbs6DQiSCJGmg5VOl2z8xWu+AgDTiWgDwmqeHLpceJAzFoPaUSQ401gAHkN/Gq+IwuWxfUQRJYf2QtwN82RqD3bn2reqVUOShFO9/BJimsDKG9FbAMlVdnciCMsIIA9tDL2Jco3oDcYgpMABo7QYwD3LAHKh6IY00q70RcAY/nFBOXjbiQdofQ78PfwZocd+f8i5Zda08II4LpK0jgejS4xAbNdUs4MwRmuSM08gAI9lGMV1uCqpKu2aconQREjhESNqp3ej2KmPRscpjeASQQdZUiJ8Z7tRnSXRzsRlQL2mMZxlynjq3Dbn3aTWXqJSkrg6+hp6GGGM6yr8kmP623H0yoByIzE+dCOmbofDk5QCtwg7AiGYERxG2vCOFPawiznuAADWBAHGM1yBPgD76C9J9P2PRFFGaTIiSRM5pZoB1C7aami6OMoyudmn+IZcM4qOKtg7+TpZvXUIRk9DcYyqEq8EWyrQWGs7QNieFHOi+mjbtZ7oBu6FirBz2iGLl7n5vQgGMw28K8uwHWB7NxLlrKrIHCmM2lxSjaHT1SeFUsb0rcuCGZn1EA9rUbRO2+wrVOClLbg5SdI9BxvWrA2xdlUa4XJQoPSMo1C7qEkDftEGeNZLrh1qOMurEqqgA//kIj84ygBVJiYAO9Z0XJ35cePdTLtwQIPj51cYpMpybLeM6Sa7da5cOZmMsTH2DT2AaVAbk0/B9DXr0lUOXix7Kx9ZtD7KL4bq5bTW7cLn6NvRfa7D7BRPLGPcOODJNXW3l7Ai7dBIVV12gSSTzjy0HKr2F6Cutq5FoH6R7R8EGs+MUWtYm3aMWgtv6up13lz2jStLcZoAYd+VjPLWNdNd6W8snwqDcMUPk7f0OYPo+zb1hrj66sJ5xCTl25kxV/Cq15wnqrKrrBgkaABNtjwA5mrP8AJIVu3cVyCDlUFgBG5aMoMwMqmN9dKL4MaFbaFEJzEdqSYAGqmTp9LTXSl6e73Al1Lqo7L6HLNhLMqbcllIuEEs2ukSBx45eB3OxvYHA3nAUZck6AbbDeYMx3/hV/o7oaFMquoBGaWHrHMYEciKLrg7YHqJ7VU/aDWiGFyVmGeXfczvSXTljBqQkPdg84UyR9IjcbSN6xl/F3MRcZmeeJk6ATPfAGndtXqH8l2R/ubQ/7afctOGDtgQEQdwUAe4Vohh0i3ks8tayFaAxYBipIgAQTBUiZHu+9+GdI7VvMeHbIAPGdJPgI8a9WwOEHpl5HTLpl23iN+FLpbqZhrrmLYtsY1t6Af4fVPlTNWl0yJauDy708wfZoYAkzpG2vAUxoPfHxOtbHpX8nGJt62St0Ttojwe49k+Y8KyeKwt602W5bKHky6GO/bypqmpcAOLXIH4t9Z/2jSrkat9Z9vrGlXPlyzfHhBXplv6Zi5/5q/wDvDUQb4/Gn9M3IxmL00+VX/wB4arTxB0rbj+KMM/kyyLh47d/3cftpW458zofiPCoBe5xV/o/APddQgjUa6GNtYjgDMUTkkiJWzO2lS3dvBL74e7nYoVJCurIWUMRoIaF1+n3UXfrXiFJt3Vt4oLLi5ZIVyqFWz9jskQ07fOM7aEusH5P7dxDcbGWkvgOoVoUObRUZTADK3a4iYZdNCa85wmIay86qdRoYOogxHcSPA1gdSto3rbZnrvQvXHC3Tl9KbTFchS8MsEjKRmbsgbaAiPsvemDKEy6lCQ6mVbMpWJ4wRJhiND4V5Pc6Y9JcRr83QAVYaKSMgSQQNxlU+Kjvm5Yxwtr6TDYh0dVQlDpqDDAfNbUK8QdGI3FJlBrdMbGUeJLsG7eFZz2mZuYAJ+3TyFMe9atQHCEC4pZGYkkagyqiSBIJEaxFZ5ekL18kPeVVBli7BAMxOyIBm0HI++h+KKq7APmEkKcu4kw3DuP+lMtsWork3ON/KB+cHow7rKwoUW1OohdZc8oAHdQG71jxFzOyRbGU5sokwASRmuSwJy7CNY2oUnTRRg6KqsIgkZoIUDMAdMxidZ1Jqle6RZhBYkcp0nXWNp1NCoLwHZZvYp7jS7Mx5sSx82M122mYgAiSQJJ0EmJJ4CarAnkR46fbVnDWWkGCY+iOXedPcaJ7FJEa8eyWIOw2jjMf5VzC4e5cYejB39bUBf8AFwjzoph8Nl2UAzMsSxnnGi+6pbqdoB2LbHfSDrIjTUcqByfYL2f9n+xRToRR/WXB9W32iD3n1av4O1bt+rbUH6dzttz2PZHlTLx1/N7RMGJHtGjDbURvtXbeHJuDMAuwIz5Pec0d+h8KU03yy/1Ch8I/nkku9IFtTLcpkD2U++WbKo0JiQ0LxIlWnLk0Gp76I4PosqXIsysaXBckKQdwVADDbdePCjnRfQ1wOMrhjudE7J3g5RHfp499EoqPAnJnnk+TM1b6tQ0Xbiqd+yc+240EEnbfSPCtBgOj7mUW8gZVHZMnMJOokaFe4zE8NyRu9IYbD7uZaZVbYJGo7xlBjuPsoR0h1ue5ItKbYPzpLNAgAA7J7Oe9MUWzO3QSboe1YLPcvC2dGKZ5Yg7wkyT4nzqOx1idzkwVjtfTbUjXfKewvtrOXOjbpU3XByE63DJBJ1nNx337xT7MeiuBHuKchlgxSCgzSApGuy6kkhjtTVjSVlJts23VrCYlbt25iAxzKoUzm2LyAF2GvARWjk/Rf9B/uWvI+hOg3xNlX+WYpTrnXM0KZ01LagrlM99X8N1Sso+a/iL1xVBJV20OhjZp3jjvFNjKVbIuWOPdnpdxSBOVv0WH7QEVWsYos5XL84gERlAAWM7zlRjPqkzWbt9UMEcs2tTwLHj7eWprPX1XCYKyqXLqr6W+wAJDMzW8MNSsaCf86uc5R3KjCLTSPU+j2i8gPBoPsmjdz+s9orC9X+lmuY5GzMbd2xhLtuRoCbTrcjvLqCfOtulzta1HLVuRLTsE1JoB17tA4G8SJypI021XajytpQfrt/sGJ7rRPvWgXIT4PAVMz9Z/2jz1pUkaZP8Aaf8AaNKlS5Y6PCCvTAHyzFz/AM1f5j57RqAdZ1jupYZXkNbQGDoYYmeIOna8NKNL0clzF4v81cvXDi7+UKSFWLjb5eczw4+230vhsRh3EoLAYCLthFbtQey1wjMjRpOXjMmneqoxExxPJkoE9Hpdut2ps2yWkwypIklFnYtBA3A40Zs9CrbuYW8hQqbtt82ZmXQk/wBawgnskHLG22lBcResXUKk4i67iPSKj3rkHQjO+hESpGnEd9SdF4LEK1y5b9MEkMBinIVREGLNvOW7K5cxjSNNKx5cksqpKjpYscellqtPk2uO6eADXFDXTOfMRltgZhmuAqug1WdyRtsa8vKLdxBss827l1rkA5hk1Kwrg5VGYcZM8YrR3Ohbl4A4jFsyDL+atqbcxp2mIyryBIJ04GivRb4fBZjYw6Z/pJca5cLE7FnAABBOxjxoY6luxMskKpGc6V/JkhGazfUE65bs2iQeKr2swnYggbVh+kcCbFxrVzR132I201EjY1r+sOKN+72/R22WdA65gsahmB1Ma7gbUHNhUuAJ6N1A2dh2uzqIBBBkmI12gzTYtiZTMxfv8o8aYtl21AJ4bUbFnWSBrpw4cO6Ks21Dbkrz00jTvFHaF62BbXRTt6xCgA7ye+IHjVmz0Yo3J9mnnz86LWcHIkFdBJE6wNzB38BNSBVDD1zHrHKo9gVj9tU2TUygMMsSqjTTmw8TxHfVjCYdm5D+0zBQPEmiTpLEpHikpodD2ToTzjc91csdEBn9Y6mB2RJJ4Ht8zEzQNlNsgS2oUj1ieIdVUTzBWX9hHiajNlpAgJpEgEzruRrJ1304VpMN1eCGXuIBPrEZgdRoIJnnG1T3Mbh7Pqlrrcx2VnXQkGWGuxEb7zVXZdArBdH3rkIGAUyYKBFYjQnfejOG6p2xLNLMvrKmYDQ75hmHnERQu/1gvsZW41sAaC2SoHl471TN4XXHyp7jDbNmLMOQAaatY2ynJBxOtGHsjKtlngnUvA02kZRI9lBOkOsd252VJt29hbUmN5951051BjrdhY9Cbjg8XGTUbgQdfHSorGNKDRUGsyVzHzPdWiONCnIv2er35r0ruAkFiFBBjge2oEab9/Gqt2+pAVNuOjLJ4zLEHTlG/dVe/eZiC5nxP2DYb0wRHD7Pu27qakA34LIxtyQfSPI2OYyAOGh+IrX9W+q5v2FvZgXhlh0LIQW8d4AGqn8MNpR/AZ/RjKjEMkEguPnkz2W0aVGogxpsak6S3ChbZqcD1FxFt3yXkCOVkC2VzQInLlIWASAAdYGoqXF9Sr90LmuqpViwgOZKsfR6ggDQK0wcpJENEnKth7vAXh4XcT9zU30F76V/9ZjD9hpWv6DtL8mvwnUm7nzPeQSI7NqYgjQZokHiZB0FVun+oIv2bNm25UqWfOQFy+kNsg5ZMgC2BEzrM6Qcsc43u3x/ix38Vej2cQiImcBZAIDGCdBrDNJ31olUtgZNx3BeD6OGGv4S1mzeisraLRGYobgzRJjU860trEwRMGsub1s4qz6Ng0aN28+pZjuSSd+egij1MS2FuW4dtdKJQvrjjQ+BxEH/AHL+0wPKqpuRGu9UesN2cHiBr/VXNf8AD9ulVpQWpnkVob/Wb9o0q5Y2P1n/AGjSrNLlmmPCNtj+td2w+ItYckN8rxRcxIM3TAj1W0nUg7ChtvF4tmd2usrOsFmPaKyDCZdU2nsxoI20qx0xgbq4rFIuHe5dGJuOQFZ4S4zm2xC/NYMGH1R30JPVzGHU4fETr/uX+3Lz93lTYRjRmm5ai8li2xHpriOAe0Ge7z1MFd6dexGGQAouv9p3bTjC5suhnSTQ5OrmOB0w+IPebLx7Ay++pR1axn/KXhxn0VyfOPdR6I+QLfguXekUAIKFyY9cico1ketkOm+XTXaNaB6RuGRqFJJjNO/PbXhrRPozqPiLjANauWxxLIy+RK7+NEL/AECbFzW1eu7ELaw7FNfm57g1jnB89g9qD9zAFkADgRxkBj7Zkz31XfAIx4c9NDvIOm33UfGGuCf/AKdfPKfSDTvAXfburoF4AD+Trhj6Qun3BRxpTiFZmbvRQmBbzE83YTx4Rr3zx8pl6t3soIVpJ1BC5YI0OY+WsUdvNi4ATo/IR870FxyY4fnAR7u7aqXSWG6RvAZrGIgDQLZdB5KooXFkIbPVV8mdvzaiAW1hvCBodJ3jwqTCYC0xgXs5EkjKgIEGe3eZFOsbE7+yqo6vY4jKbGKI5G3dIHsiBTrXVTGH/wC1v+20495FXo8kv6BW4FtkZbSMdCM120CSNDrbuwPfXR00PWFqyjAFZa+ojeZAAOwI2nzFVLXUTHHbDP7QBU5/J7jVVmNloUEwO0TA2CjVjpsKrQi034IsT0szSxfCtJ9VbQYzzll+00P9ICScvfH/API0itPa/JViyATlGx1zH3BZ9lWB+Sy6o7V1R/huGPICiSSLqTMbfct+AAA8Y0HDeq1xSIOuo93CP869At/k3QeviY8EA9kuwp//AMd4T52KY/8AcsL/AOxpilFAuEmeaR8f5mkTrHu/yFepWuoWAUTnZ/C7m8haUnyq1Z6q4GMosXWH/TxI/wDIqs+ExReogfRZ5CZH3mmmeYr2kdWsKnq4GfH0Y/eXfuq3Z6LtAaYWyp7xbMfoWm+2p6q8F+g/J4bv3+FHMDcKW8xyAoyD0LXAruISCFYSQc8aEzBr121KxCWRH0UaftWvJ+t/5PL+fE4gu1wDPeWEYysl2SSxCZBz0I24iglkbGRxaWXMbbN45lsW0CjXKygbsZPM+cAAVAnRrGJKQQTKnMBHeBE9wk91eaYeHcKqksxCqIUySYA7Wm5o1iep+NtMV+S3yRubaBh+lZkHzpdjNJsxhLYuBGzSUuPMEKfRkBlBZxmMkAZQQZ3o7humTeKItl1K3DYOZ1CllIDGVVifViNO/nXkmJ6OxKAG7ZxCgbF7b6eBI0oz1I6ZuWbjNbM5YdrbtathgMxY5r2zaADJqcxooypgyhaNNf67XT0gzlvS4cErh7QOULlYKhmNMyZmJ4+wVp36XxQuC0LOGQhM5Oe5cBUNlyaIpBmPg1hukr9lMD0fd7AywjZQC+Yq7OzBTqsukTqII0kirvSv5V8Ol43LFt7vZKywFsHthgeZEaSdatS+pbin2IsT+UjGFHdfRJlfJAt5h6xHz2PBZ5VpOqpxGP8AlKYm67W0YJChLSuGBzocludo10MMDXl/RvSaNhMehB9JdNprQGsfnizxx2ivaOq+Lt+je7GQX3F0IRGQC1btQe8+izE6etQ6m3yXpXg8z6bwa2cRetW9ES44AJJ+ceJ3pUc6R6q4rFXrt/D2WuWblx2R1jKy5jqJIkab0qAs2P5bbYW3h3UBXLspYCGICiASNSO6vJvlT/TbzNdpVQRz5U/0m8zS+Uv9JvM0qVQgvlDfSbzNI4lvpN5mlSqEF8ob6TeZrvyhvpN5mlSqEF8rf6bfpGl8sf6bfpGlSqEF8tufTb9I/jXfltz6b/pH8aVKoQXy259N/wBI/jTDiGO7HzNKlUINLnma5FKlUIOFsch5U5VA4UqVQh04pxoHYDxNL5Q30m8zSpVCHDfb6R8zS9O30j5mlSqyC9M30j5mkbpOhJI2357ilSqEIlwVsGQigjUEKJB57VJnPM1ylVEGNaB3APiJrgwFv/hp+iPwpUqhDpwaEQUWBsMo+OArnyC3/wANP0R+FKlUIOt4VFMqqqeYAH2Vd6JE37QOoNxAQdQQWEgjiKVKoQ+nLdpVAVQFUaAAQB4AbUqVKo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i00.i.aliimg.com/photo/v0/122410364/Sea_freight_air_freight_consolidation_inland_truckin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1043608" y="1635862"/>
            <a:ext cx="7344816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>
                <a:solidFill>
                  <a:schemeClr val="tx1"/>
                </a:solidFill>
                <a:latin typeface="Candara" pitchFamily="34" charset="0"/>
              </a:rPr>
              <a:t>Debido a que SADECOM Cía. Ltda. es una empresa familiar carece de políticas administrativas internas y de estrategias de marketing, que le permitan tener mayor participación de mercado.  </a:t>
            </a:r>
            <a:endParaRPr lang="en-US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29" name="28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29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30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pic>
        <p:nvPicPr>
          <p:cNvPr id="5124" name="Picture 4" descr="http://solarquitec.com/web/12172806/fotos/problem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91794"/>
            <a:ext cx="3528245" cy="31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974919"/>
            <a:ext cx="32403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3. OBJETIVO GENERAL</a:t>
            </a:r>
            <a:endParaRPr lang="en-US" b="1" dirty="0" smtClean="0">
              <a:solidFill>
                <a:schemeClr val="accent6"/>
              </a:solidFill>
              <a:latin typeface="Candara" pitchFamily="34" charset="0"/>
            </a:endParaRPr>
          </a:p>
          <a:p>
            <a:endParaRPr lang="en-US" b="1" dirty="0">
              <a:latin typeface="Candara" pitchFamily="34" charset="0"/>
            </a:endParaRPr>
          </a:p>
          <a:p>
            <a:endParaRPr lang="en-US" sz="1600" dirty="0">
              <a:latin typeface="Candara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>
                <a:latin typeface="Candara" pitchFamily="34" charset="0"/>
              </a:rPr>
              <a:t>Diseñar </a:t>
            </a:r>
            <a:r>
              <a:rPr lang="es-ES" sz="1600" dirty="0" smtClean="0">
                <a:latin typeface="Candara" pitchFamily="34" charset="0"/>
              </a:rPr>
              <a:t>un plan estratégico de marketing, para la empresa SADECOM Cía. Ltda., con el fin de atraer nuevos clientes, fortalecer la estructura organizacional, y lograr una mayor participación de mercado, a través de la aplicación de herramientas de análisis estratégico.</a:t>
            </a:r>
            <a:endParaRPr lang="es-ES" sz="1600" dirty="0">
              <a:latin typeface="Candara" pitchFamily="34" charset="0"/>
            </a:endParaRPr>
          </a:p>
          <a:p>
            <a:r>
              <a:rPr lang="es-ES" sz="1600" dirty="0">
                <a:latin typeface="Candara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10830" y="4868854"/>
            <a:ext cx="2647000" cy="131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http://www.sadecom.com/log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www.sadecom.com/SadecomAni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815916" y="1027417"/>
            <a:ext cx="49685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OBJETIVOS ESPECIFICOS </a:t>
            </a:r>
            <a:endParaRPr lang="en-US" b="1" dirty="0">
              <a:solidFill>
                <a:schemeClr val="accent6"/>
              </a:solidFill>
              <a:latin typeface="Candara" pitchFamily="34" charset="0"/>
            </a:endParaRPr>
          </a:p>
          <a:p>
            <a:endParaRPr lang="es-EC" sz="1200" b="1" dirty="0" smtClean="0">
              <a:latin typeface="Candara" pitchFamily="34" charset="0"/>
            </a:endParaRPr>
          </a:p>
          <a:p>
            <a:endParaRPr lang="es-EC" sz="1200" b="1" dirty="0">
              <a:latin typeface="Candara" pitchFamily="34" charset="0"/>
            </a:endParaRPr>
          </a:p>
          <a:p>
            <a:endParaRPr lang="es-ES" sz="12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>
                <a:latin typeface="Candara" pitchFamily="34" charset="0"/>
              </a:rPr>
              <a:t>Realizar un diagnóstico situacional de la empresa mediante el análisis interno y externo de la misma, para determinar las fortalezas, amenazas, debilidades y oportunidades.</a:t>
            </a:r>
          </a:p>
          <a:p>
            <a:endParaRPr lang="es-EC" sz="12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C" sz="12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>
                <a:latin typeface="Candara" pitchFamily="34" charset="0"/>
              </a:rPr>
              <a:t>Definir la filosofía empresarial de la organización, mediante conceptos de cuál es el negocio de la empresa, su visión, misión para obtener el direccionamiento estratégico.</a:t>
            </a:r>
          </a:p>
          <a:p>
            <a:endParaRPr lang="es-ES" sz="12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>
                <a:latin typeface="Candara" pitchFamily="34" charset="0"/>
              </a:rPr>
              <a:t>Realizar una investigación de mercados, mediante un análisis de la demanda para determinar el nivel de satisfacción de los clientes.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12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C" sz="12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>
                <a:latin typeface="Candara" pitchFamily="34" charset="0"/>
              </a:rPr>
              <a:t>Diseñar las estrategias y plan de marketing que ayuden a mejorar las relaciones con los clientes.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200" dirty="0">
              <a:latin typeface="Candara" pitchFamily="34" charset="0"/>
            </a:endParaRPr>
          </a:p>
          <a:p>
            <a:endParaRPr lang="es-ES" sz="1200" dirty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>
                <a:latin typeface="Candara" pitchFamily="34" charset="0"/>
              </a:rPr>
              <a:t>Analizar el impacto económico – financiero de cada una de las estrategias para determinar el grado de factibilidad de la puesta en marcha en la empresa.</a:t>
            </a:r>
          </a:p>
          <a:p>
            <a:endParaRPr lang="en-US" sz="1200" b="1" dirty="0">
              <a:latin typeface="Candara" pitchFamily="34" charset="0"/>
            </a:endParaRPr>
          </a:p>
          <a:p>
            <a:endParaRPr lang="en-US" sz="1200" dirty="0">
              <a:latin typeface="Candara" pitchFamily="34" charset="0"/>
            </a:endParaRPr>
          </a:p>
          <a:p>
            <a:r>
              <a:rPr lang="es-ES" sz="1200" dirty="0">
                <a:latin typeface="Candar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06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30 Conector recto"/>
          <p:cNvCxnSpPr>
            <a:stCxn id="12" idx="2"/>
          </p:cNvCxnSpPr>
          <p:nvPr/>
        </p:nvCxnSpPr>
        <p:spPr>
          <a:xfrm>
            <a:off x="4741899" y="2515741"/>
            <a:ext cx="27542" cy="273088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endCxn id="15" idx="1"/>
          </p:cNvCxnSpPr>
          <p:nvPr/>
        </p:nvCxnSpPr>
        <p:spPr>
          <a:xfrm flipV="1">
            <a:off x="3027029" y="3790542"/>
            <a:ext cx="3357031" cy="2680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3568" y="548680"/>
            <a:ext cx="275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4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. ANÁLISIS SITUACIONAL</a:t>
            </a:r>
            <a:endParaRPr lang="es-ES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pic>
        <p:nvPicPr>
          <p:cNvPr id="9" name="8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53171" y="875520"/>
            <a:ext cx="430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>
                <a:solidFill>
                  <a:schemeClr val="accent6"/>
                </a:solidFill>
              </a:rPr>
              <a:t>CINCO FUERZAS DE PORTER 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12" name="11 Proceso alternativo"/>
          <p:cNvSpPr/>
          <p:nvPr/>
        </p:nvSpPr>
        <p:spPr>
          <a:xfrm>
            <a:off x="3841799" y="1651645"/>
            <a:ext cx="1800200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Candara" pitchFamily="34" charset="0"/>
              </a:rPr>
              <a:t>Amenaza de nuevos competidores</a:t>
            </a:r>
            <a:endParaRPr lang="en-US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4" name="13 Proceso alternativo"/>
          <p:cNvSpPr/>
          <p:nvPr/>
        </p:nvSpPr>
        <p:spPr>
          <a:xfrm>
            <a:off x="3869341" y="5255551"/>
            <a:ext cx="1971894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Candara" pitchFamily="34" charset="0"/>
              </a:rPr>
              <a:t>Amenaza nuevos servicios (sustitutos)</a:t>
            </a:r>
            <a:endParaRPr lang="en-US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5" name="14 Proceso alternativo"/>
          <p:cNvSpPr/>
          <p:nvPr/>
        </p:nvSpPr>
        <p:spPr>
          <a:xfrm>
            <a:off x="6384060" y="3266161"/>
            <a:ext cx="1800200" cy="104876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Candara" pitchFamily="34" charset="0"/>
              </a:rPr>
              <a:t>Poder de negociación de los clientes</a:t>
            </a:r>
            <a:endParaRPr lang="en-US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6" name="15 Proceso alternativo"/>
          <p:cNvSpPr/>
          <p:nvPr/>
        </p:nvSpPr>
        <p:spPr>
          <a:xfrm>
            <a:off x="1010805" y="3292966"/>
            <a:ext cx="2016224" cy="104876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Candara" pitchFamily="34" charset="0"/>
              </a:rPr>
              <a:t>Poder de negociación de los proveedores</a:t>
            </a:r>
            <a:endParaRPr lang="en-US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339377" y="2865888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Medio 2,6</a:t>
            </a:r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436366" y="128734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Alto 3.1 </a:t>
            </a:r>
            <a:endParaRPr lang="en-U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978627" y="2795291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Medio 2,55</a:t>
            </a:r>
            <a:endParaRPr lang="en-U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846600" y="486157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Medio 2.1</a:t>
            </a:r>
            <a:endParaRPr lang="en-US" dirty="0"/>
          </a:p>
        </p:txBody>
      </p:sp>
      <p:sp>
        <p:nvSpPr>
          <p:cNvPr id="23" name="22 Proceso alternativo"/>
          <p:cNvSpPr/>
          <p:nvPr/>
        </p:nvSpPr>
        <p:spPr>
          <a:xfrm>
            <a:off x="3869341" y="3385299"/>
            <a:ext cx="1800200" cy="86409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Candara" pitchFamily="34" charset="0"/>
              </a:rPr>
              <a:t>Rivalidad y competencia del mercado  </a:t>
            </a:r>
            <a:endParaRPr lang="en-US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04910" y="3024031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Medio 2.4</a:t>
            </a:r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5803554" y="1507797"/>
            <a:ext cx="2380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200" b="1" dirty="0" err="1" smtClean="0">
                <a:latin typeface="Candara" pitchFamily="34" charset="0"/>
              </a:rPr>
              <a:t>Req</a:t>
            </a:r>
            <a:r>
              <a:rPr lang="es-EC" sz="1200" b="1" dirty="0">
                <a:latin typeface="Candara" pitchFamily="34" charset="0"/>
              </a:rPr>
              <a:t>. </a:t>
            </a:r>
            <a:r>
              <a:rPr lang="es-EC" sz="1200" b="1" dirty="0" smtClean="0">
                <a:latin typeface="Candara" pitchFamily="34" charset="0"/>
              </a:rPr>
              <a:t>capital </a:t>
            </a:r>
          </a:p>
          <a:p>
            <a:pPr marL="285750" indent="-285750">
              <a:buFontTx/>
              <a:buChar char="-"/>
            </a:pPr>
            <a:r>
              <a:rPr lang="es-EC" sz="1200" b="1" dirty="0" smtClean="0">
                <a:latin typeface="Candara" pitchFamily="34" charset="0"/>
              </a:rPr>
              <a:t>Ventajas en coste</a:t>
            </a:r>
          </a:p>
          <a:p>
            <a:pPr marL="285750" indent="-285750">
              <a:buFontTx/>
              <a:buChar char="-"/>
            </a:pPr>
            <a:r>
              <a:rPr lang="es-EC" sz="1200" b="1" dirty="0" smtClean="0">
                <a:latin typeface="Candara" pitchFamily="34" charset="0"/>
              </a:rPr>
              <a:t>Ventajas en la curva de a.</a:t>
            </a:r>
          </a:p>
          <a:p>
            <a:pPr marL="285750" indent="-285750">
              <a:buFontTx/>
              <a:buChar char="-"/>
            </a:pPr>
            <a:r>
              <a:rPr lang="es-EC" sz="1200" b="1" dirty="0" smtClean="0">
                <a:latin typeface="Candara" pitchFamily="34" charset="0"/>
              </a:rPr>
              <a:t>Mejoras en la tecnología</a:t>
            </a:r>
          </a:p>
          <a:p>
            <a:pPr marL="285750" indent="-285750">
              <a:buFontTx/>
              <a:buChar char="-"/>
            </a:pPr>
            <a:r>
              <a:rPr lang="es-EC" sz="1200" b="1" dirty="0" smtClean="0">
                <a:latin typeface="Candara" pitchFamily="34" charset="0"/>
              </a:rPr>
              <a:t>Acceso a canales de </a:t>
            </a:r>
            <a:r>
              <a:rPr lang="es-EC" sz="1200" b="1" dirty="0" err="1" smtClean="0">
                <a:latin typeface="Candara" pitchFamily="34" charset="0"/>
              </a:rPr>
              <a:t>dist</a:t>
            </a:r>
            <a:r>
              <a:rPr lang="es-EC" b="1" dirty="0" smtClean="0">
                <a:latin typeface="Candara" pitchFamily="34" charset="0"/>
              </a:rPr>
              <a:t>.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72438" y="4492239"/>
            <a:ext cx="23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200" b="1" dirty="0" err="1" smtClean="0">
                <a:latin typeface="Candara" pitchFamily="34" charset="0"/>
              </a:rPr>
              <a:t>Nro</a:t>
            </a:r>
            <a:r>
              <a:rPr lang="es-EC" sz="1200" b="1" dirty="0" smtClean="0">
                <a:latin typeface="Candara" pitchFamily="34" charset="0"/>
              </a:rPr>
              <a:t> de proveedores, condiciones, volumen (costos)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633958" y="4305469"/>
            <a:ext cx="23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200" b="1" dirty="0" smtClean="0">
                <a:latin typeface="Candara" pitchFamily="34" charset="0"/>
              </a:rPr>
              <a:t>Crecimiento industrial</a:t>
            </a:r>
          </a:p>
          <a:p>
            <a:pPr marL="285750" indent="-285750">
              <a:buFontTx/>
              <a:buChar char="-"/>
            </a:pPr>
            <a:r>
              <a:rPr lang="es-EC" sz="1200" b="1" dirty="0" smtClean="0">
                <a:latin typeface="Candara" pitchFamily="34" charset="0"/>
              </a:rPr>
              <a:t>Número de competidores</a:t>
            </a:r>
          </a:p>
          <a:p>
            <a:pPr marL="285750" indent="-285750">
              <a:buFontTx/>
              <a:buChar char="-"/>
            </a:pPr>
            <a:r>
              <a:rPr lang="es-EC" sz="1200" b="1" dirty="0" smtClean="0">
                <a:latin typeface="Candara" pitchFamily="34" charset="0"/>
              </a:rPr>
              <a:t>Valor de la marca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288624" y="4370249"/>
            <a:ext cx="23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Candara" pitchFamily="34" charset="0"/>
              </a:rPr>
              <a:t>- No compradores, volumen, precio,  facilidad de cambiar de empresa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836676" y="5473316"/>
            <a:ext cx="23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200" b="1" dirty="0" smtClean="0">
                <a:latin typeface="Candara" pitchFamily="34" charset="0"/>
              </a:rPr>
              <a:t>Propensión a sustituir</a:t>
            </a:r>
          </a:p>
          <a:p>
            <a:pPr marL="285750" indent="-285750">
              <a:buFontTx/>
              <a:buChar char="-"/>
            </a:pPr>
            <a:r>
              <a:rPr lang="es-EC" sz="1200" b="1" dirty="0" smtClean="0">
                <a:latin typeface="Candara" pitchFamily="34" charset="0"/>
              </a:rPr>
              <a:t>Precios de servicios sustitutos</a:t>
            </a:r>
          </a:p>
        </p:txBody>
      </p:sp>
    </p:spTree>
    <p:extLst>
      <p:ext uri="{BB962C8B-B14F-4D97-AF65-F5344CB8AC3E}">
        <p14:creationId xmlns:p14="http://schemas.microsoft.com/office/powerpoint/2010/main" val="16741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275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accent6"/>
                </a:solidFill>
                <a:latin typeface="Candara" pitchFamily="34" charset="0"/>
              </a:rPr>
              <a:t>4</a:t>
            </a:r>
            <a:r>
              <a:rPr lang="es-EC" b="1" dirty="0" smtClean="0">
                <a:solidFill>
                  <a:schemeClr val="accent6"/>
                </a:solidFill>
                <a:latin typeface="Candara" pitchFamily="34" charset="0"/>
              </a:rPr>
              <a:t>. ANÁLISIS SITUACIONAL</a:t>
            </a:r>
            <a:endParaRPr lang="es-ES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pic>
        <p:nvPicPr>
          <p:cNvPr id="9" name="8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29145"/>
              </p:ext>
            </p:extLst>
          </p:nvPr>
        </p:nvGraphicFramePr>
        <p:xfrm>
          <a:off x="467544" y="974846"/>
          <a:ext cx="7992889" cy="529354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09695"/>
                <a:gridCol w="2038577"/>
                <a:gridCol w="795218"/>
                <a:gridCol w="888388"/>
                <a:gridCol w="409695"/>
                <a:gridCol w="819390"/>
                <a:gridCol w="257227"/>
                <a:gridCol w="562161"/>
                <a:gridCol w="409695"/>
                <a:gridCol w="409695"/>
                <a:gridCol w="409695"/>
                <a:gridCol w="583453"/>
              </a:tblGrid>
              <a:tr h="153323"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ndara" panose="020E0502030303020204" pitchFamily="34" charset="0"/>
                        </a:rPr>
                        <a:t>  </a:t>
                      </a:r>
                      <a:endParaRPr lang="en-US" sz="1000" b="1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97" marR="4797" marT="4797" marB="0" anchor="b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FORTALEZAS: F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DEBILIDADES: D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32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F4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D4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D5</a:t>
                      </a:r>
                    </a:p>
                  </a:txBody>
                  <a:tcPr marL="4797" marR="4797" marT="4797" marB="0" anchor="ctr"/>
                </a:tc>
              </a:tr>
              <a:tr h="85466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Visión de crecimiento </a:t>
                      </a:r>
                      <a:r>
                        <a:rPr lang="es-E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empresarial.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Predisposición aplicar </a:t>
                      </a:r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de </a:t>
                      </a:r>
                      <a:r>
                        <a:rPr lang="es-E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</a:t>
                      </a:r>
                      <a:r>
                        <a:rPr lang="es-ES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  <a:r>
                        <a:rPr lang="es-E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Ambiente organizacional </a:t>
                      </a:r>
                      <a:r>
                        <a:rPr lang="es-E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favorable.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Predisposición </a:t>
                      </a:r>
                      <a:r>
                        <a:rPr lang="es-E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reinvertir..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Precios competitivos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Baja</a:t>
                      </a:r>
                      <a:r>
                        <a:rPr lang="en-US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rentab</a:t>
                      </a:r>
                      <a:r>
                        <a:rPr lang="en-US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</a:t>
                      </a:r>
                      <a:r>
                        <a:rPr lang="es-ES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procesos </a:t>
                      </a:r>
                      <a:r>
                        <a:rPr lang="es-ES" sz="10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</a:t>
                      </a:r>
                      <a:r>
                        <a:rPr lang="es-ES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Candara" panose="020E0502030303020204" pitchFamily="34" charset="0"/>
                        </a:rPr>
                        <a:t>Escasos</a:t>
                      </a:r>
                      <a:r>
                        <a:rPr lang="en-US" sz="1000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Candara" panose="020E0502030303020204" pitchFamily="34" charset="0"/>
                        </a:rPr>
                        <a:t>clientes</a:t>
                      </a:r>
                      <a:r>
                        <a:rPr lang="en-US" sz="1000" u="none" strike="noStrike" dirty="0"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Candara" panose="020E0502030303020204" pitchFamily="34" charset="0"/>
                        </a:rPr>
                        <a:t>cautivos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797" marR="4797" marT="479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Ausencia</a:t>
                      </a:r>
                      <a:r>
                        <a:rPr lang="en-US" sz="1000" u="none" strike="noStrike" dirty="0">
                          <a:effectLst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</a:rPr>
                        <a:t>Publicidad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97" marR="4797" marT="4797" marB="0" vert="vert270" anchor="ctr"/>
                </a:tc>
              </a:tr>
              <a:tr h="16687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4797" marR="4797" marT="47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OPORTUNIDADES: O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FO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DO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66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O1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 </a:t>
                      </a:r>
                      <a:r>
                        <a:rPr lang="es-ES" sz="12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</a:t>
                      </a:r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</a:t>
                      </a:r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país, </a:t>
                      </a:r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PIB </a:t>
                      </a:r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altamente sensible.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Establecer alianzas logísticas </a:t>
                      </a:r>
                      <a:r>
                        <a:rPr lang="es-E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destinos de carga </a:t>
                      </a:r>
                      <a:r>
                        <a:rPr lang="es-E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O1, F1,F2)</a:t>
                      </a:r>
                      <a:endParaRPr lang="es-ES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su posicionamiento en el mercado y captar nuevos </a:t>
                      </a:r>
                      <a:r>
                        <a:rPr lang="es-E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clientes 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 paquetes promocionales (D3,D4,D5: O1,O2,O3,O5</a:t>
                      </a:r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38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O2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 de crédito para inversión en e </a:t>
                      </a:r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S.F.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créditos para reinversión </a:t>
                      </a:r>
                      <a:r>
                        <a:rPr lang="es-E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(O2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O3,F1,F4)</a:t>
                      </a:r>
                      <a:endParaRPr lang="es-ES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9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O3</a:t>
                      </a:r>
                    </a:p>
                    <a:p>
                      <a:pPr algn="r" fontAlgn="ctr"/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Impulso a la matriz productiva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43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O4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Tecnificación de la </a:t>
                      </a:r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 procesos </a:t>
                      </a:r>
                      <a:r>
                        <a:rPr lang="es-ES" sz="12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</a:t>
                      </a:r>
                      <a:r>
                        <a:rPr lang="es-E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financieros.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Tecnificar la empresas en medios </a:t>
                      </a:r>
                      <a:r>
                        <a:rPr lang="es-E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logísticos 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E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</a:t>
                      </a:r>
                    </a:p>
                    <a:p>
                      <a:pPr algn="ctr" fontAlgn="ctr"/>
                      <a:r>
                        <a:rPr lang="es-E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elevar el nivel de ventas.(O4,O5:F2,F5)</a:t>
                      </a:r>
                      <a:endParaRPr lang="es-ES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43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O5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Tecnificación de los sistemas de comunicación incrementa la productividad nacional.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3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AMENAZAS: A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FA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DA</a:t>
                      </a:r>
                      <a:endParaRPr lang="en-US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36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Competencia creciente </a:t>
                      </a:r>
                    </a:p>
                  </a:txBody>
                  <a:tcPr marL="4797" marR="4797" marT="4797" marB="0" anchor="b"/>
                </a:tc>
                <a:tc rowSpan="5"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Utilizar de mejor forma los sistemas  y medios de marketing </a:t>
                      </a:r>
                      <a:r>
                        <a:rPr lang="es-E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llegar al grupo objetivo</a:t>
                      </a:r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.(A1, A4:F1,F2,F3)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el nivel de posicionamiento en el mercado, brindando satisfacción al cliente estableciendo un valor agregado en el mercado.(A1,A4:D3,D4,D5</a:t>
                      </a:r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ctr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7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Políticas </a:t>
                      </a:r>
                      <a:r>
                        <a:rPr kumimoji="0" lang="es-E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arancelarias</a:t>
                      </a:r>
                      <a:endParaRPr kumimoji="0"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38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Fluctuación de los indicadores financieros</a:t>
                      </a:r>
                    </a:p>
                  </a:txBody>
                  <a:tcPr marL="4797" marR="4797" marT="4797" marB="0" anchor="b"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36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A4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Marketing agresivo </a:t>
                      </a:r>
                    </a:p>
                  </a:txBody>
                  <a:tcPr marL="4797" marR="4797" marT="4797" marB="0" anchor="b"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99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A5</a:t>
                      </a:r>
                    </a:p>
                  </a:txBody>
                  <a:tcPr marL="4797" marR="4797" marT="4797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Inestabilidad </a:t>
                      </a:r>
                      <a:r>
                        <a:rPr kumimoji="0" lang="es-E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polítc</a:t>
                      </a:r>
                      <a:r>
                        <a:rPr kumimoji="0" lang="es-E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.-social </a:t>
                      </a:r>
                      <a:endParaRPr kumimoji="0"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97" marR="4797" marT="4797" marB="0" anchor="b"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283968" y="570601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accent6"/>
                </a:solidFill>
              </a:rPr>
              <a:t>FODA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4" y="1573635"/>
            <a:ext cx="2304258" cy="470898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latin typeface="Candara" pitchFamily="34" charset="0"/>
              </a:rPr>
              <a:t>Misión</a:t>
            </a:r>
          </a:p>
          <a:p>
            <a:pPr algn="just"/>
            <a:endParaRPr lang="es-EC" b="1" dirty="0">
              <a:latin typeface="Candara" pitchFamily="34" charset="0"/>
            </a:endParaRPr>
          </a:p>
          <a:p>
            <a:pPr algn="just"/>
            <a:r>
              <a:rPr lang="es-EC" b="1" dirty="0">
                <a:latin typeface="Candara" pitchFamily="34" charset="0"/>
              </a:rPr>
              <a:t>Somos una empresa destinada al transporte de carga aérea y marítima con un compromiso ineludible de calidad y servicio, tanto en nuestros procesos externos como internos, ayudando así al desarrollo integral del país.</a:t>
            </a:r>
          </a:p>
          <a:p>
            <a:pPr algn="just"/>
            <a:endParaRPr lang="es-ES" sz="1600" dirty="0">
              <a:latin typeface="Candara" pitchFamily="34" charset="0"/>
            </a:endParaRPr>
          </a:p>
          <a:p>
            <a:pPr algn="just"/>
            <a:r>
              <a:rPr lang="es-EC" sz="1600" b="1" dirty="0">
                <a:latin typeface="Candara" pitchFamily="34" charset="0"/>
              </a:rPr>
              <a:t> </a:t>
            </a:r>
            <a:endParaRPr lang="es-ES" sz="1600" dirty="0">
              <a:latin typeface="Candara" pitchFamily="34" charset="0"/>
            </a:endParaRPr>
          </a:p>
          <a:p>
            <a:pPr algn="just"/>
            <a:endParaRPr lang="es-ES" sz="1600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409" y="75526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ndara" pitchFamily="34" charset="0"/>
              </a:rPr>
              <a:t>5</a:t>
            </a:r>
            <a:r>
              <a:rPr lang="en-US" b="1" dirty="0" smtClean="0">
                <a:solidFill>
                  <a:schemeClr val="accent6"/>
                </a:solidFill>
                <a:latin typeface="Candara" pitchFamily="34" charset="0"/>
              </a:rPr>
              <a:t>. DIRECCIONAMIENTO ESTRATEGICO</a:t>
            </a:r>
            <a:endParaRPr lang="es-ES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pic>
        <p:nvPicPr>
          <p:cNvPr id="6" name="5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9" name="AutoShape 2" descr="https://encrypted-tbn1.gstatic.com/images?q=tbn:ANd9GcSxT0AvbouWOChVrHypO5iLu4MOuZpcZWJpxmg-wO8mDQkzeDXmq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1"/>
          <p:cNvSpPr txBox="1"/>
          <p:nvPr/>
        </p:nvSpPr>
        <p:spPr>
          <a:xfrm>
            <a:off x="3347864" y="1580281"/>
            <a:ext cx="2232248" cy="31085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latin typeface="Candara" pitchFamily="34" charset="0"/>
              </a:rPr>
              <a:t>Visión: </a:t>
            </a:r>
          </a:p>
          <a:p>
            <a:pPr algn="just"/>
            <a:endParaRPr lang="es-EC" b="1" dirty="0">
              <a:latin typeface="Candara" pitchFamily="34" charset="0"/>
            </a:endParaRPr>
          </a:p>
          <a:p>
            <a:pPr algn="just"/>
            <a:r>
              <a:rPr lang="es-EC" b="1" dirty="0">
                <a:latin typeface="Candara" pitchFamily="34" charset="0"/>
              </a:rPr>
              <a:t>Es consolidarnos como empresa líder en el mercado de transporte de carga aérea y marítima en el Ecuador.</a:t>
            </a:r>
          </a:p>
          <a:p>
            <a:pPr algn="just"/>
            <a:endParaRPr lang="es-ES" b="1" dirty="0">
              <a:latin typeface="Candara" pitchFamily="34" charset="0"/>
            </a:endParaRPr>
          </a:p>
          <a:p>
            <a:pPr algn="just"/>
            <a:r>
              <a:rPr lang="es-EC" b="1" dirty="0">
                <a:latin typeface="Candara" pitchFamily="34" charset="0"/>
              </a:rPr>
              <a:t> </a:t>
            </a:r>
            <a:endParaRPr lang="es-ES" b="1" dirty="0">
              <a:latin typeface="Candara" pitchFamily="34" charset="0"/>
            </a:endParaRPr>
          </a:p>
          <a:p>
            <a:pPr algn="just"/>
            <a:endParaRPr lang="es-ES" sz="1600" dirty="0">
              <a:latin typeface="Candara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300192" y="1573635"/>
            <a:ext cx="2232248" cy="443198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latin typeface="Candara" pitchFamily="34" charset="0"/>
              </a:rPr>
              <a:t>Valores Corporativos:</a:t>
            </a:r>
          </a:p>
          <a:p>
            <a:pPr algn="just"/>
            <a:endParaRPr lang="es-EC" b="1" dirty="0">
              <a:latin typeface="Candara" pitchFamily="34" charset="0"/>
            </a:endParaRPr>
          </a:p>
          <a:p>
            <a:pPr indent="-285750" algn="just">
              <a:buFontTx/>
              <a:buChar char="-"/>
            </a:pPr>
            <a:r>
              <a:rPr lang="es-EC" b="1" dirty="0">
                <a:latin typeface="Candara" pitchFamily="34" charset="0"/>
              </a:rPr>
              <a:t>Respeto , honestidad, transparencia.</a:t>
            </a:r>
          </a:p>
          <a:p>
            <a:pPr algn="just"/>
            <a:endParaRPr lang="es-EC" b="1" dirty="0">
              <a:latin typeface="Candara" pitchFamily="34" charset="0"/>
            </a:endParaRPr>
          </a:p>
          <a:p>
            <a:pPr indent="-285750" algn="just">
              <a:buFontTx/>
              <a:buChar char="-"/>
            </a:pPr>
            <a:r>
              <a:rPr lang="es-EC" b="1" dirty="0">
                <a:latin typeface="Candara" pitchFamily="34" charset="0"/>
              </a:rPr>
              <a:t>Puntualidad</a:t>
            </a:r>
          </a:p>
          <a:p>
            <a:pPr indent="-285750" algn="just">
              <a:buFontTx/>
              <a:buChar char="-"/>
            </a:pPr>
            <a:r>
              <a:rPr lang="es-EC" b="1" dirty="0">
                <a:latin typeface="Candara" pitchFamily="34" charset="0"/>
              </a:rPr>
              <a:t>Trabajo en equipo</a:t>
            </a:r>
          </a:p>
          <a:p>
            <a:pPr indent="-285750" algn="just">
              <a:buFontTx/>
              <a:buChar char="-"/>
            </a:pPr>
            <a:r>
              <a:rPr lang="es-EC" b="1" dirty="0" smtClean="0">
                <a:latin typeface="Candara" pitchFamily="34" charset="0"/>
              </a:rPr>
              <a:t>Responsabilidad</a:t>
            </a:r>
          </a:p>
          <a:p>
            <a:pPr algn="just"/>
            <a:r>
              <a:rPr lang="es-EC" b="1" dirty="0">
                <a:latin typeface="Candara" pitchFamily="34" charset="0"/>
              </a:rPr>
              <a:t> </a:t>
            </a:r>
            <a:r>
              <a:rPr lang="es-EC" b="1" dirty="0" smtClean="0">
                <a:latin typeface="Candara" pitchFamily="34" charset="0"/>
              </a:rPr>
              <a:t>      </a:t>
            </a:r>
            <a:r>
              <a:rPr lang="es-EC" b="1" dirty="0">
                <a:latin typeface="Candara" pitchFamily="34" charset="0"/>
              </a:rPr>
              <a:t>social</a:t>
            </a:r>
          </a:p>
          <a:p>
            <a:pPr indent="-285750" algn="just">
              <a:buFontTx/>
              <a:buChar char="-"/>
            </a:pPr>
            <a:r>
              <a:rPr lang="es-EC" b="1" dirty="0">
                <a:latin typeface="Candara" pitchFamily="34" charset="0"/>
              </a:rPr>
              <a:t>Seguridad </a:t>
            </a:r>
            <a:r>
              <a:rPr lang="es-EC" b="1" dirty="0" smtClean="0">
                <a:latin typeface="Candara" pitchFamily="34" charset="0"/>
              </a:rPr>
              <a:t>y   </a:t>
            </a:r>
          </a:p>
          <a:p>
            <a:pPr algn="just"/>
            <a:r>
              <a:rPr lang="es-EC" b="1" dirty="0" smtClean="0">
                <a:latin typeface="Candara" pitchFamily="34" charset="0"/>
              </a:rPr>
              <a:t>       confianza</a:t>
            </a:r>
            <a:endParaRPr lang="es-EC" b="1" dirty="0">
              <a:latin typeface="Candara" pitchFamily="34" charset="0"/>
            </a:endParaRPr>
          </a:p>
          <a:p>
            <a:pPr algn="just"/>
            <a:endParaRPr lang="es-ES" sz="1600" dirty="0">
              <a:latin typeface="Candara" pitchFamily="34" charset="0"/>
            </a:endParaRPr>
          </a:p>
          <a:p>
            <a:pPr algn="just"/>
            <a:r>
              <a:rPr lang="es-EC" sz="1600" b="1" dirty="0">
                <a:latin typeface="Candara" pitchFamily="34" charset="0"/>
              </a:rPr>
              <a:t> </a:t>
            </a:r>
            <a:endParaRPr lang="es-ES" sz="1600" dirty="0">
              <a:latin typeface="Candara" pitchFamily="34" charset="0"/>
            </a:endParaRPr>
          </a:p>
          <a:p>
            <a:pPr algn="just"/>
            <a:endParaRPr lang="es-ES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15" y="1556792"/>
            <a:ext cx="77768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Candara" pitchFamily="34" charset="0"/>
              </a:rPr>
              <a:t>Objetivo</a:t>
            </a:r>
            <a:endParaRPr lang="es-ES" b="1" dirty="0">
              <a:latin typeface="Candara" pitchFamily="34" charset="0"/>
            </a:endParaRPr>
          </a:p>
          <a:p>
            <a:r>
              <a:rPr lang="es-EC" b="1" dirty="0">
                <a:latin typeface="Candara" pitchFamily="34" charset="0"/>
              </a:rPr>
              <a:t> </a:t>
            </a:r>
            <a:endParaRPr lang="es-ES" b="1" dirty="0">
              <a:latin typeface="Candara" pitchFamily="34" charset="0"/>
            </a:endParaRPr>
          </a:p>
          <a:p>
            <a:pPr algn="just"/>
            <a:r>
              <a:rPr lang="es-EC" b="1" dirty="0">
                <a:latin typeface="Candara" pitchFamily="34" charset="0"/>
              </a:rPr>
              <a:t>Realizar un análisis de mercado mediante la aplicación de encuestas aleatorias  para conocer los gustos y preferencias de los usuarios, así como también mejorar el posicionamiento de la empresa.</a:t>
            </a:r>
            <a:endParaRPr lang="es-ES" b="1" dirty="0">
              <a:latin typeface="Candara" pitchFamily="34" charset="0"/>
            </a:endParaRPr>
          </a:p>
          <a:p>
            <a:r>
              <a:rPr lang="es-EC" sz="1600" b="1" dirty="0">
                <a:latin typeface="Candara" pitchFamily="34" charset="0"/>
              </a:rPr>
              <a:t> </a:t>
            </a:r>
            <a:endParaRPr lang="es-ES" sz="1600" dirty="0">
              <a:latin typeface="Candara" pitchFamily="34" charset="0"/>
            </a:endParaRPr>
          </a:p>
          <a:p>
            <a:endParaRPr lang="es-ES" sz="1600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ndara" pitchFamily="34" charset="0"/>
              </a:rPr>
              <a:t>6</a:t>
            </a:r>
            <a:r>
              <a:rPr lang="en-US" b="1" dirty="0" smtClean="0">
                <a:solidFill>
                  <a:schemeClr val="accent6"/>
                </a:solidFill>
                <a:latin typeface="Candara" pitchFamily="34" charset="0"/>
              </a:rPr>
              <a:t>. INVESTIGACIÓN DE MERCADO</a:t>
            </a:r>
            <a:endParaRPr lang="es-ES" b="1" dirty="0">
              <a:solidFill>
                <a:schemeClr val="accent6"/>
              </a:solidFill>
              <a:latin typeface="Candara" pitchFamily="34" charset="0"/>
            </a:endParaRPr>
          </a:p>
        </p:txBody>
      </p:sp>
      <p:pic>
        <p:nvPicPr>
          <p:cNvPr id="6" name="5 Imagen" descr="http://www.sadecom.com/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540"/>
            <a:ext cx="575771" cy="4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www.sadecom.com/SadecomAn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71" y="207540"/>
            <a:ext cx="1944509" cy="3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6300192" y="678323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SISTEMAS AEREOS DE COMERCIO</a:t>
            </a:r>
          </a:p>
        </p:txBody>
      </p:sp>
      <p:sp>
        <p:nvSpPr>
          <p:cNvPr id="9" name="AutoShape 2" descr="https://encrypted-tbn1.gstatic.com/images?q=tbn:ANd9GcSxT0AvbouWOChVrHypO5iLu4MOuZpcZWJpxmg-wO8mDQkzeDXmq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12976"/>
            <a:ext cx="2592288" cy="206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43535" y="3212976"/>
            <a:ext cx="47179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>
                <a:latin typeface="Candara" pitchFamily="34" charset="0"/>
              </a:rPr>
              <a:t>Objetivos específicos</a:t>
            </a:r>
            <a:r>
              <a:rPr lang="es-EC" b="1" u="sng" dirty="0" smtClean="0">
                <a:latin typeface="Candara" pitchFamily="34" charset="0"/>
              </a:rPr>
              <a:t>:</a:t>
            </a:r>
          </a:p>
          <a:p>
            <a:endParaRPr lang="es-EC" b="1" dirty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b="1" dirty="0" smtClean="0">
                <a:latin typeface="Candara" pitchFamily="34" charset="0"/>
              </a:rPr>
              <a:t>Segmentar el grupo objetivo </a:t>
            </a:r>
          </a:p>
          <a:p>
            <a:pPr marL="285750" indent="-285750">
              <a:buFontTx/>
              <a:buChar char="-"/>
            </a:pPr>
            <a:r>
              <a:rPr lang="es-EC" b="1" dirty="0" smtClean="0">
                <a:latin typeface="Candara" pitchFamily="34" charset="0"/>
              </a:rPr>
              <a:t>Identificar necesidades, requerimientos de servicios de carga de clientes potenciales.</a:t>
            </a:r>
          </a:p>
          <a:p>
            <a:r>
              <a:rPr lang="es-EC" b="1" dirty="0">
                <a:latin typeface="Candara" pitchFamily="34" charset="0"/>
              </a:rPr>
              <a:t> </a:t>
            </a:r>
            <a:r>
              <a:rPr lang="es-EC" b="1" dirty="0" smtClean="0">
                <a:latin typeface="Candara" pitchFamily="34" charset="0"/>
              </a:rPr>
              <a:t>     (conocer atributos que valoran)</a:t>
            </a:r>
            <a:endParaRPr lang="es-EC" b="1" dirty="0">
              <a:latin typeface="Candara" pitchFamily="34" charset="0"/>
            </a:endParaRPr>
          </a:p>
          <a:p>
            <a:endParaRPr lang="es-EC" dirty="0"/>
          </a:p>
          <a:p>
            <a:endParaRPr lang="en-US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1529</Words>
  <Application>Microsoft Office PowerPoint</Application>
  <PresentationFormat>Presentación en pantalla (4:3)</PresentationFormat>
  <Paragraphs>445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Civil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Silvana</dc:creator>
  <cp:lastModifiedBy>Cristina</cp:lastModifiedBy>
  <cp:revision>144</cp:revision>
  <dcterms:created xsi:type="dcterms:W3CDTF">2013-01-19T16:33:39Z</dcterms:created>
  <dcterms:modified xsi:type="dcterms:W3CDTF">2014-12-02T17:57:25Z</dcterms:modified>
</cp:coreProperties>
</file>