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66" r:id="rId2"/>
    <p:sldId id="267" r:id="rId3"/>
    <p:sldId id="374" r:id="rId4"/>
    <p:sldId id="258" r:id="rId5"/>
    <p:sldId id="340" r:id="rId6"/>
    <p:sldId id="277" r:id="rId7"/>
    <p:sldId id="278" r:id="rId8"/>
    <p:sldId id="375" r:id="rId9"/>
    <p:sldId id="373" r:id="rId10"/>
    <p:sldId id="341" r:id="rId11"/>
    <p:sldId id="342" r:id="rId12"/>
    <p:sldId id="343" r:id="rId13"/>
    <p:sldId id="344" r:id="rId14"/>
    <p:sldId id="345" r:id="rId15"/>
    <p:sldId id="346" r:id="rId16"/>
    <p:sldId id="376" r:id="rId17"/>
    <p:sldId id="377" r:id="rId18"/>
    <p:sldId id="390" r:id="rId19"/>
    <p:sldId id="378" r:id="rId20"/>
    <p:sldId id="379" r:id="rId21"/>
    <p:sldId id="388" r:id="rId22"/>
    <p:sldId id="389" r:id="rId23"/>
    <p:sldId id="381" r:id="rId24"/>
    <p:sldId id="387" r:id="rId25"/>
    <p:sldId id="391" r:id="rId26"/>
    <p:sldId id="392" r:id="rId27"/>
    <p:sldId id="393" r:id="rId28"/>
    <p:sldId id="394" r:id="rId29"/>
    <p:sldId id="396" r:id="rId30"/>
    <p:sldId id="397" r:id="rId31"/>
    <p:sldId id="395" r:id="rId32"/>
    <p:sldId id="398" r:id="rId33"/>
    <p:sldId id="399" r:id="rId34"/>
    <p:sldId id="403" r:id="rId35"/>
    <p:sldId id="400" r:id="rId36"/>
    <p:sldId id="401" r:id="rId37"/>
    <p:sldId id="402" r:id="rId38"/>
    <p:sldId id="404" r:id="rId39"/>
    <p:sldId id="405" r:id="rId40"/>
    <p:sldId id="406" r:id="rId41"/>
    <p:sldId id="407" r:id="rId42"/>
    <p:sldId id="408" r:id="rId43"/>
    <p:sldId id="409" r:id="rId44"/>
    <p:sldId id="410" r:id="rId45"/>
    <p:sldId id="411" r:id="rId46"/>
    <p:sldId id="414" r:id="rId47"/>
    <p:sldId id="412" r:id="rId48"/>
    <p:sldId id="368" r:id="rId49"/>
    <p:sldId id="369" r:id="rId50"/>
    <p:sldId id="413" r:id="rId51"/>
    <p:sldId id="371" r:id="rId52"/>
    <p:sldId id="372"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83481" autoAdjust="0"/>
  </p:normalViewPr>
  <p:slideViewPr>
    <p:cSldViewPr>
      <p:cViewPr>
        <p:scale>
          <a:sx n="60" d="100"/>
          <a:sy n="60" d="100"/>
        </p:scale>
        <p:origin x="-2052" y="-108"/>
      </p:cViewPr>
      <p:guideLst>
        <p:guide orient="horz" pos="2160"/>
        <p:guide pos="2880"/>
      </p:guideLst>
    </p:cSldViewPr>
  </p:slideViewPr>
  <p:outlineViewPr>
    <p:cViewPr>
      <p:scale>
        <a:sx n="33" d="100"/>
        <a:sy n="33" d="100"/>
      </p:scale>
      <p:origin x="0" y="39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1" Type="http://schemas.openxmlformats.org/officeDocument/2006/relationships/image" Target="../media/image24.png"/></Relationships>
</file>

<file path=ppt/diagrams/_rels/data4.xml.rels><?xml version="1.0" encoding="UTF-8" standalone="yes"?>
<Relationships xmlns="http://schemas.openxmlformats.org/package/2006/relationships"><Relationship Id="rId1" Type="http://schemas.openxmlformats.org/officeDocument/2006/relationships/image" Target="../media/image25.jpg"/></Relationships>
</file>

<file path=ppt/diagrams/_rels/data5.xml.rels><?xml version="1.0" encoding="UTF-8" standalone="yes"?>
<Relationships xmlns="http://schemas.openxmlformats.org/package/2006/relationships"><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1" Type="http://schemas.openxmlformats.org/officeDocument/2006/relationships/image" Target="../media/image30.gif"/></Relationships>
</file>

<file path=ppt/diagrams/_rels/drawing3.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0.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0056-A294-4643-A8C7-CB230247EACC}" type="doc">
      <dgm:prSet loTypeId="urn:microsoft.com/office/officeart/2005/8/layout/pyramid2" loCatId="list" qsTypeId="urn:microsoft.com/office/officeart/2005/8/quickstyle/simple5" qsCatId="simple" csTypeId="urn:microsoft.com/office/officeart/2005/8/colors/colorful5" csCatId="colorful" phldr="1"/>
      <dgm:spPr/>
      <dgm:t>
        <a:bodyPr/>
        <a:lstStyle/>
        <a:p>
          <a:endParaRPr lang="en-US"/>
        </a:p>
      </dgm:t>
    </dgm:pt>
    <dgm:pt modelId="{1B70221F-7A57-4FDC-8B32-311A955E47DA}">
      <dgm:prSet phldrT="[Texto]" custT="1"/>
      <dgm:spPr/>
      <dgm:t>
        <a:bodyPr/>
        <a:lstStyle/>
        <a:p>
          <a:pPr algn="r"/>
          <a:r>
            <a:rPr lang="es-ES" sz="1200" dirty="0" smtClean="0"/>
            <a:t>Determinar la posibilidad de construir un </a:t>
          </a:r>
          <a:r>
            <a:rPr lang="es-ES" sz="1200" dirty="0" err="1" smtClean="0"/>
            <a:t>Cluster</a:t>
          </a:r>
          <a:r>
            <a:rPr lang="es-ES" sz="1200" dirty="0" smtClean="0"/>
            <a:t> con hardware disponible que permita tener resultados óptimos a menor costo.</a:t>
          </a:r>
          <a:endParaRPr lang="en-US" sz="1200" dirty="0"/>
        </a:p>
      </dgm:t>
    </dgm:pt>
    <dgm:pt modelId="{1C167102-27AA-4A68-B221-C679ABE93122}" type="parTrans" cxnId="{73C5BA7F-24BF-4D91-B55C-84C9E64537D1}">
      <dgm:prSet/>
      <dgm:spPr/>
      <dgm:t>
        <a:bodyPr/>
        <a:lstStyle/>
        <a:p>
          <a:pPr algn="just"/>
          <a:endParaRPr lang="en-US" sz="1200"/>
        </a:p>
      </dgm:t>
    </dgm:pt>
    <dgm:pt modelId="{2D363CEC-D463-4EC8-A0E5-BED71F98D84C}" type="sibTrans" cxnId="{73C5BA7F-24BF-4D91-B55C-84C9E64537D1}">
      <dgm:prSet/>
      <dgm:spPr/>
      <dgm:t>
        <a:bodyPr/>
        <a:lstStyle/>
        <a:p>
          <a:pPr algn="just"/>
          <a:endParaRPr lang="en-US" sz="1200"/>
        </a:p>
      </dgm:t>
    </dgm:pt>
    <dgm:pt modelId="{7DA961FF-43D7-4F84-8ABC-D07AC65527CF}">
      <dgm:prSet custT="1"/>
      <dgm:spPr/>
      <dgm:t>
        <a:bodyPr/>
        <a:lstStyle/>
        <a:p>
          <a:pPr algn="r"/>
          <a:r>
            <a:rPr lang="es-ES" sz="1200" dirty="0" smtClean="0"/>
            <a:t>Determinar el funcionamiento y la importancia del procesamiento en paralelo.</a:t>
          </a:r>
          <a:endParaRPr lang="en-US" sz="1200" dirty="0"/>
        </a:p>
      </dgm:t>
    </dgm:pt>
    <dgm:pt modelId="{2C8E228B-5E2B-4E48-925A-92CFD1A949D2}" type="parTrans" cxnId="{970D6821-DBB4-4863-8A6F-3C9D27012AA7}">
      <dgm:prSet/>
      <dgm:spPr/>
      <dgm:t>
        <a:bodyPr/>
        <a:lstStyle/>
        <a:p>
          <a:endParaRPr lang="en-US" sz="1200"/>
        </a:p>
      </dgm:t>
    </dgm:pt>
    <dgm:pt modelId="{6BE045C7-D200-4654-9251-592D86215D97}" type="sibTrans" cxnId="{970D6821-DBB4-4863-8A6F-3C9D27012AA7}">
      <dgm:prSet/>
      <dgm:spPr/>
      <dgm:t>
        <a:bodyPr/>
        <a:lstStyle/>
        <a:p>
          <a:endParaRPr lang="en-US" sz="1200"/>
        </a:p>
      </dgm:t>
    </dgm:pt>
    <dgm:pt modelId="{A9FF57E4-30FC-4074-BA63-8589C286445F}">
      <dgm:prSet custT="1"/>
      <dgm:spPr/>
      <dgm:t>
        <a:bodyPr/>
        <a:lstStyle/>
        <a:p>
          <a:pPr algn="r"/>
          <a:r>
            <a:rPr lang="es-ES" sz="1200" dirty="0" smtClean="0"/>
            <a:t>Proponer la solución de “</a:t>
          </a:r>
          <a:r>
            <a:rPr lang="es-ES" sz="1200" dirty="0" err="1" smtClean="0"/>
            <a:t>Clustering</a:t>
          </a:r>
          <a:r>
            <a:rPr lang="es-ES" sz="1200" dirty="0" smtClean="0"/>
            <a:t>” a sistemas que requieran capacidad de procesamiento, almacenamiento y memoria en el Departamento de Ciencias de la Computación.</a:t>
          </a:r>
          <a:endParaRPr lang="en-US" sz="1200" dirty="0"/>
        </a:p>
      </dgm:t>
    </dgm:pt>
    <dgm:pt modelId="{0A837F8D-3E03-4718-94F7-9DEF973DEF68}" type="parTrans" cxnId="{0D67AE3B-1851-47CD-9F33-CA10D9D6C012}">
      <dgm:prSet/>
      <dgm:spPr/>
      <dgm:t>
        <a:bodyPr/>
        <a:lstStyle/>
        <a:p>
          <a:endParaRPr lang="en-US" sz="1200"/>
        </a:p>
      </dgm:t>
    </dgm:pt>
    <dgm:pt modelId="{32039434-B346-45E3-950A-07BF62BA953F}" type="sibTrans" cxnId="{0D67AE3B-1851-47CD-9F33-CA10D9D6C012}">
      <dgm:prSet/>
      <dgm:spPr/>
      <dgm:t>
        <a:bodyPr/>
        <a:lstStyle/>
        <a:p>
          <a:endParaRPr lang="en-US" sz="1200"/>
        </a:p>
      </dgm:t>
    </dgm:pt>
    <dgm:pt modelId="{42A41AD0-A6EF-44DD-95EC-3038D3599CCE}">
      <dgm:prSet custT="1"/>
      <dgm:spPr/>
      <dgm:t>
        <a:bodyPr/>
        <a:lstStyle/>
        <a:p>
          <a:pPr algn="r"/>
          <a:r>
            <a:rPr lang="es-ES" sz="1200" dirty="0" smtClean="0"/>
            <a:t>Contribuir con la formación de los estudiantes, mediante la aplicación del paralelismo en </a:t>
          </a:r>
          <a:r>
            <a:rPr lang="es-ES" sz="1200" dirty="0" err="1" smtClean="0"/>
            <a:t>Cluster</a:t>
          </a:r>
          <a:r>
            <a:rPr lang="es-ES" sz="1200" dirty="0" smtClean="0"/>
            <a:t> en la solución de problemas en áreas específicas como procesamiento de imágenes, análisis numérico, </a:t>
          </a:r>
          <a:r>
            <a:rPr lang="es-ES" sz="1200" dirty="0" err="1" smtClean="0"/>
            <a:t>biocómputo</a:t>
          </a:r>
          <a:r>
            <a:rPr lang="es-ES" sz="1200" dirty="0" smtClean="0"/>
            <a:t> y otros.</a:t>
          </a:r>
          <a:endParaRPr lang="en-US" sz="1200" dirty="0"/>
        </a:p>
      </dgm:t>
    </dgm:pt>
    <dgm:pt modelId="{DEC8418C-6022-4D94-A84D-B4267201749E}" type="parTrans" cxnId="{CEEDF5C3-105A-4F4D-BDE7-1F2B5F46C296}">
      <dgm:prSet/>
      <dgm:spPr/>
      <dgm:t>
        <a:bodyPr/>
        <a:lstStyle/>
        <a:p>
          <a:endParaRPr lang="en-US" sz="1200"/>
        </a:p>
      </dgm:t>
    </dgm:pt>
    <dgm:pt modelId="{4E9CE15B-BD95-4A3A-B4BC-6D768A5A0E8F}" type="sibTrans" cxnId="{CEEDF5C3-105A-4F4D-BDE7-1F2B5F46C296}">
      <dgm:prSet/>
      <dgm:spPr/>
      <dgm:t>
        <a:bodyPr/>
        <a:lstStyle/>
        <a:p>
          <a:endParaRPr lang="en-US" sz="1200"/>
        </a:p>
      </dgm:t>
    </dgm:pt>
    <dgm:pt modelId="{9A9B8D7C-C79D-448D-8502-4B19A318F19A}" type="pres">
      <dgm:prSet presAssocID="{E7AC0056-A294-4643-A8C7-CB230247EACC}" presName="compositeShape" presStyleCnt="0">
        <dgm:presLayoutVars>
          <dgm:dir/>
          <dgm:resizeHandles/>
        </dgm:presLayoutVars>
      </dgm:prSet>
      <dgm:spPr/>
      <dgm:t>
        <a:bodyPr/>
        <a:lstStyle/>
        <a:p>
          <a:endParaRPr lang="en-US"/>
        </a:p>
      </dgm:t>
    </dgm:pt>
    <dgm:pt modelId="{9736B018-D68C-43D9-A6B4-E6A8B0E1D825}" type="pres">
      <dgm:prSet presAssocID="{E7AC0056-A294-4643-A8C7-CB230247EACC}" presName="pyramid" presStyleLbl="node1" presStyleIdx="0" presStyleCnt="1"/>
      <dgm:spPr/>
    </dgm:pt>
    <dgm:pt modelId="{90F2D9D5-8F68-47D5-AD00-4433C4CC7EB3}" type="pres">
      <dgm:prSet presAssocID="{E7AC0056-A294-4643-A8C7-CB230247EACC}" presName="theList" presStyleCnt="0"/>
      <dgm:spPr/>
    </dgm:pt>
    <dgm:pt modelId="{89C2EFFF-F1D4-4BFB-9969-1428CFD54FCF}" type="pres">
      <dgm:prSet presAssocID="{1B70221F-7A57-4FDC-8B32-311A955E47DA}" presName="aNode" presStyleLbl="fgAcc1" presStyleIdx="0" presStyleCnt="4">
        <dgm:presLayoutVars>
          <dgm:bulletEnabled val="1"/>
        </dgm:presLayoutVars>
      </dgm:prSet>
      <dgm:spPr/>
      <dgm:t>
        <a:bodyPr/>
        <a:lstStyle/>
        <a:p>
          <a:endParaRPr lang="en-US"/>
        </a:p>
      </dgm:t>
    </dgm:pt>
    <dgm:pt modelId="{3BFEE522-221A-4C9D-9A66-2F1A4A9877A4}" type="pres">
      <dgm:prSet presAssocID="{1B70221F-7A57-4FDC-8B32-311A955E47DA}" presName="aSpace" presStyleCnt="0"/>
      <dgm:spPr/>
    </dgm:pt>
    <dgm:pt modelId="{A2995D07-4F22-4BAB-B26F-5B883F6E4832}" type="pres">
      <dgm:prSet presAssocID="{7DA961FF-43D7-4F84-8ABC-D07AC65527CF}" presName="aNode" presStyleLbl="fgAcc1" presStyleIdx="1" presStyleCnt="4" custLinFactNeighborX="2071" custLinFactNeighborY="82463">
        <dgm:presLayoutVars>
          <dgm:bulletEnabled val="1"/>
        </dgm:presLayoutVars>
      </dgm:prSet>
      <dgm:spPr/>
      <dgm:t>
        <a:bodyPr/>
        <a:lstStyle/>
        <a:p>
          <a:endParaRPr lang="en-US"/>
        </a:p>
      </dgm:t>
    </dgm:pt>
    <dgm:pt modelId="{B5D7F49A-E389-407F-9C8F-13FCF22BA370}" type="pres">
      <dgm:prSet presAssocID="{7DA961FF-43D7-4F84-8ABC-D07AC65527CF}" presName="aSpace" presStyleCnt="0"/>
      <dgm:spPr/>
    </dgm:pt>
    <dgm:pt modelId="{EC305A92-24B9-486B-B25D-0AD0639EF49D}" type="pres">
      <dgm:prSet presAssocID="{A9FF57E4-30FC-4074-BA63-8589C286445F}" presName="aNode" presStyleLbl="fgAcc1" presStyleIdx="2" presStyleCnt="4" custLinFactY="2352" custLinFactNeighborX="-120" custLinFactNeighborY="100000">
        <dgm:presLayoutVars>
          <dgm:bulletEnabled val="1"/>
        </dgm:presLayoutVars>
      </dgm:prSet>
      <dgm:spPr/>
      <dgm:t>
        <a:bodyPr/>
        <a:lstStyle/>
        <a:p>
          <a:endParaRPr lang="en-US"/>
        </a:p>
      </dgm:t>
    </dgm:pt>
    <dgm:pt modelId="{791E8BB1-88FE-45D5-8CBB-46DDDDEF03F9}" type="pres">
      <dgm:prSet presAssocID="{A9FF57E4-30FC-4074-BA63-8589C286445F}" presName="aSpace" presStyleCnt="0"/>
      <dgm:spPr/>
    </dgm:pt>
    <dgm:pt modelId="{0C5D12D2-278C-4E12-ABB5-1F6A1584B6FC}" type="pres">
      <dgm:prSet presAssocID="{42A41AD0-A6EF-44DD-95EC-3038D3599CCE}" presName="aNode" presStyleLbl="fgAcc1" presStyleIdx="3" presStyleCnt="4" custScaleX="101567" custScaleY="120032" custLinFactY="10279" custLinFactNeighborX="-512" custLinFactNeighborY="100000">
        <dgm:presLayoutVars>
          <dgm:bulletEnabled val="1"/>
        </dgm:presLayoutVars>
      </dgm:prSet>
      <dgm:spPr/>
      <dgm:t>
        <a:bodyPr/>
        <a:lstStyle/>
        <a:p>
          <a:endParaRPr lang="en-US"/>
        </a:p>
      </dgm:t>
    </dgm:pt>
    <dgm:pt modelId="{83B469D1-E1BD-40D5-A1CC-9A582FD9CD5F}" type="pres">
      <dgm:prSet presAssocID="{42A41AD0-A6EF-44DD-95EC-3038D3599CCE}" presName="aSpace" presStyleCnt="0"/>
      <dgm:spPr/>
    </dgm:pt>
  </dgm:ptLst>
  <dgm:cxnLst>
    <dgm:cxn modelId="{970D6821-DBB4-4863-8A6F-3C9D27012AA7}" srcId="{E7AC0056-A294-4643-A8C7-CB230247EACC}" destId="{7DA961FF-43D7-4F84-8ABC-D07AC65527CF}" srcOrd="1" destOrd="0" parTransId="{2C8E228B-5E2B-4E48-925A-92CFD1A949D2}" sibTransId="{6BE045C7-D200-4654-9251-592D86215D97}"/>
    <dgm:cxn modelId="{731FCEB7-5EAA-4D51-B418-CCDC7FF00C87}" type="presOf" srcId="{1B70221F-7A57-4FDC-8B32-311A955E47DA}" destId="{89C2EFFF-F1D4-4BFB-9969-1428CFD54FCF}" srcOrd="0" destOrd="0" presId="urn:microsoft.com/office/officeart/2005/8/layout/pyramid2"/>
    <dgm:cxn modelId="{73C5BA7F-24BF-4D91-B55C-84C9E64537D1}" srcId="{E7AC0056-A294-4643-A8C7-CB230247EACC}" destId="{1B70221F-7A57-4FDC-8B32-311A955E47DA}" srcOrd="0" destOrd="0" parTransId="{1C167102-27AA-4A68-B221-C679ABE93122}" sibTransId="{2D363CEC-D463-4EC8-A0E5-BED71F98D84C}"/>
    <dgm:cxn modelId="{06AD0770-BC48-4AB9-A272-096272C1429A}" type="presOf" srcId="{42A41AD0-A6EF-44DD-95EC-3038D3599CCE}" destId="{0C5D12D2-278C-4E12-ABB5-1F6A1584B6FC}" srcOrd="0" destOrd="0" presId="urn:microsoft.com/office/officeart/2005/8/layout/pyramid2"/>
    <dgm:cxn modelId="{C620B2BE-C9C9-41A4-AD0B-3770A4E55658}" type="presOf" srcId="{7DA961FF-43D7-4F84-8ABC-D07AC65527CF}" destId="{A2995D07-4F22-4BAB-B26F-5B883F6E4832}" srcOrd="0" destOrd="0" presId="urn:microsoft.com/office/officeart/2005/8/layout/pyramid2"/>
    <dgm:cxn modelId="{A4C6403D-1776-4E58-A82E-737EAADCF13B}" type="presOf" srcId="{E7AC0056-A294-4643-A8C7-CB230247EACC}" destId="{9A9B8D7C-C79D-448D-8502-4B19A318F19A}" srcOrd="0" destOrd="0" presId="urn:microsoft.com/office/officeart/2005/8/layout/pyramid2"/>
    <dgm:cxn modelId="{0D67AE3B-1851-47CD-9F33-CA10D9D6C012}" srcId="{E7AC0056-A294-4643-A8C7-CB230247EACC}" destId="{A9FF57E4-30FC-4074-BA63-8589C286445F}" srcOrd="2" destOrd="0" parTransId="{0A837F8D-3E03-4718-94F7-9DEF973DEF68}" sibTransId="{32039434-B346-45E3-950A-07BF62BA953F}"/>
    <dgm:cxn modelId="{5325395D-F798-42DF-8274-99A63DB66416}" type="presOf" srcId="{A9FF57E4-30FC-4074-BA63-8589C286445F}" destId="{EC305A92-24B9-486B-B25D-0AD0639EF49D}" srcOrd="0" destOrd="0" presId="urn:microsoft.com/office/officeart/2005/8/layout/pyramid2"/>
    <dgm:cxn modelId="{CEEDF5C3-105A-4F4D-BDE7-1F2B5F46C296}" srcId="{E7AC0056-A294-4643-A8C7-CB230247EACC}" destId="{42A41AD0-A6EF-44DD-95EC-3038D3599CCE}" srcOrd="3" destOrd="0" parTransId="{DEC8418C-6022-4D94-A84D-B4267201749E}" sibTransId="{4E9CE15B-BD95-4A3A-B4BC-6D768A5A0E8F}"/>
    <dgm:cxn modelId="{7E6A4F1C-4C41-404C-A1BF-4B20AC87FE57}" type="presParOf" srcId="{9A9B8D7C-C79D-448D-8502-4B19A318F19A}" destId="{9736B018-D68C-43D9-A6B4-E6A8B0E1D825}" srcOrd="0" destOrd="0" presId="urn:microsoft.com/office/officeart/2005/8/layout/pyramid2"/>
    <dgm:cxn modelId="{E6692A56-032F-4C89-8163-59E729E4185B}" type="presParOf" srcId="{9A9B8D7C-C79D-448D-8502-4B19A318F19A}" destId="{90F2D9D5-8F68-47D5-AD00-4433C4CC7EB3}" srcOrd="1" destOrd="0" presId="urn:microsoft.com/office/officeart/2005/8/layout/pyramid2"/>
    <dgm:cxn modelId="{EAE343D4-56D7-4487-BB20-8FF9AB6B12AD}" type="presParOf" srcId="{90F2D9D5-8F68-47D5-AD00-4433C4CC7EB3}" destId="{89C2EFFF-F1D4-4BFB-9969-1428CFD54FCF}" srcOrd="0" destOrd="0" presId="urn:microsoft.com/office/officeart/2005/8/layout/pyramid2"/>
    <dgm:cxn modelId="{3FF3C977-C1CC-46CC-B39A-D44078F88AEE}" type="presParOf" srcId="{90F2D9D5-8F68-47D5-AD00-4433C4CC7EB3}" destId="{3BFEE522-221A-4C9D-9A66-2F1A4A9877A4}" srcOrd="1" destOrd="0" presId="urn:microsoft.com/office/officeart/2005/8/layout/pyramid2"/>
    <dgm:cxn modelId="{EB88644D-8DE2-481A-9F67-4589989591A2}" type="presParOf" srcId="{90F2D9D5-8F68-47D5-AD00-4433C4CC7EB3}" destId="{A2995D07-4F22-4BAB-B26F-5B883F6E4832}" srcOrd="2" destOrd="0" presId="urn:microsoft.com/office/officeart/2005/8/layout/pyramid2"/>
    <dgm:cxn modelId="{99C716DC-28E4-41FD-9428-2B5A3E6A611D}" type="presParOf" srcId="{90F2D9D5-8F68-47D5-AD00-4433C4CC7EB3}" destId="{B5D7F49A-E389-407F-9C8F-13FCF22BA370}" srcOrd="3" destOrd="0" presId="urn:microsoft.com/office/officeart/2005/8/layout/pyramid2"/>
    <dgm:cxn modelId="{E364198F-8FAE-4183-A9A0-606AB0EE57CA}" type="presParOf" srcId="{90F2D9D5-8F68-47D5-AD00-4433C4CC7EB3}" destId="{EC305A92-24B9-486B-B25D-0AD0639EF49D}" srcOrd="4" destOrd="0" presId="urn:microsoft.com/office/officeart/2005/8/layout/pyramid2"/>
    <dgm:cxn modelId="{E49315AE-F616-4F0F-9814-3FCD47F32164}" type="presParOf" srcId="{90F2D9D5-8F68-47D5-AD00-4433C4CC7EB3}" destId="{791E8BB1-88FE-45D5-8CBB-46DDDDEF03F9}" srcOrd="5" destOrd="0" presId="urn:microsoft.com/office/officeart/2005/8/layout/pyramid2"/>
    <dgm:cxn modelId="{4E23186E-6544-4530-973A-46A523D49C85}" type="presParOf" srcId="{90F2D9D5-8F68-47D5-AD00-4433C4CC7EB3}" destId="{0C5D12D2-278C-4E12-ABB5-1F6A1584B6FC}" srcOrd="6" destOrd="0" presId="urn:microsoft.com/office/officeart/2005/8/layout/pyramid2"/>
    <dgm:cxn modelId="{BFB59012-7EAE-47A0-BF7D-0C60B4CFB75D}" type="presParOf" srcId="{90F2D9D5-8F68-47D5-AD00-4433C4CC7EB3}" destId="{83B469D1-E1BD-40D5-A1CC-9A582FD9CD5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84B18-44D4-4D34-8903-0797D9AD2012}"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D834DDE3-E689-42C4-80CF-F40B23E75E4B}">
      <dgm:prSet phldrT="[Texto]" custT="1"/>
      <dgm:spPr/>
      <dgm:t>
        <a:bodyPr/>
        <a:lstStyle/>
        <a:p>
          <a:r>
            <a:rPr lang="es-EC" sz="5400" dirty="0" smtClean="0"/>
            <a:t>CLUSTERS</a:t>
          </a:r>
          <a:endParaRPr lang="en-US" sz="5400" dirty="0"/>
        </a:p>
      </dgm:t>
    </dgm:pt>
    <dgm:pt modelId="{BE8127FA-1EEA-4BE5-B816-8FEA67FA33B3}" type="parTrans" cxnId="{B9F4FCC0-DC49-436F-BF07-1945A8688656}">
      <dgm:prSet/>
      <dgm:spPr/>
      <dgm:t>
        <a:bodyPr/>
        <a:lstStyle/>
        <a:p>
          <a:endParaRPr lang="en-US"/>
        </a:p>
      </dgm:t>
    </dgm:pt>
    <dgm:pt modelId="{9A666444-D8E2-41AF-91A3-0174E1A29319}" type="sibTrans" cxnId="{B9F4FCC0-DC49-436F-BF07-1945A8688656}">
      <dgm:prSet/>
      <dgm:spPr/>
      <dgm:t>
        <a:bodyPr/>
        <a:lstStyle/>
        <a:p>
          <a:endParaRPr lang="en-US"/>
        </a:p>
      </dgm:t>
    </dgm:pt>
    <dgm:pt modelId="{BEB81C5B-C03C-4BD3-9BDB-30E59BA2F7E5}">
      <dgm:prSet phldrT="[Texto]"/>
      <dgm:spPr/>
      <dgm:t>
        <a:bodyPr/>
        <a:lstStyle/>
        <a:p>
          <a:r>
            <a:rPr lang="es-EC" dirty="0" smtClean="0"/>
            <a:t>HPC</a:t>
          </a:r>
          <a:endParaRPr lang="en-US" dirty="0"/>
        </a:p>
      </dgm:t>
    </dgm:pt>
    <dgm:pt modelId="{B41F4D64-D544-4E10-9178-A4812A4581B2}" type="parTrans" cxnId="{BF6908AC-99ED-4F33-838A-F1B44ED81D65}">
      <dgm:prSet/>
      <dgm:spPr/>
      <dgm:t>
        <a:bodyPr/>
        <a:lstStyle/>
        <a:p>
          <a:endParaRPr lang="en-US"/>
        </a:p>
      </dgm:t>
    </dgm:pt>
    <dgm:pt modelId="{BC46104B-09F4-42A1-8A9F-54CC37F26848}" type="sibTrans" cxnId="{BF6908AC-99ED-4F33-838A-F1B44ED81D65}">
      <dgm:prSet/>
      <dgm:spPr/>
      <dgm:t>
        <a:bodyPr/>
        <a:lstStyle/>
        <a:p>
          <a:endParaRPr lang="en-US"/>
        </a:p>
      </dgm:t>
    </dgm:pt>
    <dgm:pt modelId="{BA33FB03-D543-4DC8-8AD5-41C3F2743392}">
      <dgm:prSet phldrT="[Texto]"/>
      <dgm:spPr/>
      <dgm:t>
        <a:bodyPr/>
        <a:lstStyle/>
        <a:p>
          <a:r>
            <a:rPr lang="es-EC" dirty="0" smtClean="0"/>
            <a:t>HA</a:t>
          </a:r>
          <a:endParaRPr lang="en-US" dirty="0"/>
        </a:p>
      </dgm:t>
    </dgm:pt>
    <dgm:pt modelId="{35995D1C-C481-4BFF-A9B3-56F6F642B1CA}" type="parTrans" cxnId="{FF6A981A-9C6E-42B7-A5C6-339D78E1E496}">
      <dgm:prSet/>
      <dgm:spPr/>
      <dgm:t>
        <a:bodyPr/>
        <a:lstStyle/>
        <a:p>
          <a:endParaRPr lang="en-US"/>
        </a:p>
      </dgm:t>
    </dgm:pt>
    <dgm:pt modelId="{35B7A5D3-0799-4B2C-8AF5-78C92FE0861E}" type="sibTrans" cxnId="{FF6A981A-9C6E-42B7-A5C6-339D78E1E496}">
      <dgm:prSet/>
      <dgm:spPr/>
      <dgm:t>
        <a:bodyPr/>
        <a:lstStyle/>
        <a:p>
          <a:endParaRPr lang="en-US"/>
        </a:p>
      </dgm:t>
    </dgm:pt>
    <dgm:pt modelId="{77802D54-B235-4649-9188-E3A3125E6FF8}">
      <dgm:prSet phldrT="[Texto]"/>
      <dgm:spPr/>
      <dgm:t>
        <a:bodyPr/>
        <a:lstStyle/>
        <a:p>
          <a:r>
            <a:rPr lang="es-EC" dirty="0" smtClean="0"/>
            <a:t>LB</a:t>
          </a:r>
          <a:endParaRPr lang="en-US" dirty="0"/>
        </a:p>
      </dgm:t>
    </dgm:pt>
    <dgm:pt modelId="{AF75B0B2-C7C2-456E-8C67-E9DA9B834E69}" type="parTrans" cxnId="{C08977DD-7BAC-403A-B470-9602B3722CB9}">
      <dgm:prSet/>
      <dgm:spPr/>
      <dgm:t>
        <a:bodyPr/>
        <a:lstStyle/>
        <a:p>
          <a:endParaRPr lang="en-US"/>
        </a:p>
      </dgm:t>
    </dgm:pt>
    <dgm:pt modelId="{5BCD03E9-D50C-4964-9291-A50FF2B2B0C2}" type="sibTrans" cxnId="{C08977DD-7BAC-403A-B470-9602B3722CB9}">
      <dgm:prSet/>
      <dgm:spPr/>
      <dgm:t>
        <a:bodyPr/>
        <a:lstStyle/>
        <a:p>
          <a:endParaRPr lang="en-US"/>
        </a:p>
      </dgm:t>
    </dgm:pt>
    <dgm:pt modelId="{DA08BF1C-6157-42D2-9714-2B0A96E18224}" type="pres">
      <dgm:prSet presAssocID="{85284B18-44D4-4D34-8903-0797D9AD2012}" presName="composite" presStyleCnt="0">
        <dgm:presLayoutVars>
          <dgm:chMax val="1"/>
          <dgm:dir/>
          <dgm:resizeHandles val="exact"/>
        </dgm:presLayoutVars>
      </dgm:prSet>
      <dgm:spPr/>
      <dgm:t>
        <a:bodyPr/>
        <a:lstStyle/>
        <a:p>
          <a:endParaRPr lang="en-US"/>
        </a:p>
      </dgm:t>
    </dgm:pt>
    <dgm:pt modelId="{E425C48E-B711-4EDF-B61F-37C76EA43FFE}" type="pres">
      <dgm:prSet presAssocID="{D834DDE3-E689-42C4-80CF-F40B23E75E4B}" presName="roof" presStyleLbl="dkBgShp" presStyleIdx="0" presStyleCnt="2"/>
      <dgm:spPr/>
      <dgm:t>
        <a:bodyPr/>
        <a:lstStyle/>
        <a:p>
          <a:endParaRPr lang="en-US"/>
        </a:p>
      </dgm:t>
    </dgm:pt>
    <dgm:pt modelId="{12811DF8-59D5-4DB9-926A-ABA1B24229E2}" type="pres">
      <dgm:prSet presAssocID="{D834DDE3-E689-42C4-80CF-F40B23E75E4B}" presName="pillars" presStyleCnt="0"/>
      <dgm:spPr/>
      <dgm:t>
        <a:bodyPr/>
        <a:lstStyle/>
        <a:p>
          <a:endParaRPr lang="en-US"/>
        </a:p>
      </dgm:t>
    </dgm:pt>
    <dgm:pt modelId="{8712ACC9-AB60-4A58-8D47-CE5DCE44C3B7}" type="pres">
      <dgm:prSet presAssocID="{D834DDE3-E689-42C4-80CF-F40B23E75E4B}" presName="pillar1" presStyleLbl="node1" presStyleIdx="0" presStyleCnt="3">
        <dgm:presLayoutVars>
          <dgm:bulletEnabled val="1"/>
        </dgm:presLayoutVars>
      </dgm:prSet>
      <dgm:spPr/>
      <dgm:t>
        <a:bodyPr/>
        <a:lstStyle/>
        <a:p>
          <a:endParaRPr lang="en-US"/>
        </a:p>
      </dgm:t>
    </dgm:pt>
    <dgm:pt modelId="{B23A50FD-AD37-4BC7-8A2D-EBA3B9B18E3E}" type="pres">
      <dgm:prSet presAssocID="{BA33FB03-D543-4DC8-8AD5-41C3F2743392}" presName="pillarX" presStyleLbl="node1" presStyleIdx="1" presStyleCnt="3">
        <dgm:presLayoutVars>
          <dgm:bulletEnabled val="1"/>
        </dgm:presLayoutVars>
      </dgm:prSet>
      <dgm:spPr/>
      <dgm:t>
        <a:bodyPr/>
        <a:lstStyle/>
        <a:p>
          <a:endParaRPr lang="en-US"/>
        </a:p>
      </dgm:t>
    </dgm:pt>
    <dgm:pt modelId="{27A21285-B3DA-46F3-953A-25AD197B1BE5}" type="pres">
      <dgm:prSet presAssocID="{77802D54-B235-4649-9188-E3A3125E6FF8}" presName="pillarX" presStyleLbl="node1" presStyleIdx="2" presStyleCnt="3">
        <dgm:presLayoutVars>
          <dgm:bulletEnabled val="1"/>
        </dgm:presLayoutVars>
      </dgm:prSet>
      <dgm:spPr/>
      <dgm:t>
        <a:bodyPr/>
        <a:lstStyle/>
        <a:p>
          <a:endParaRPr lang="en-US"/>
        </a:p>
      </dgm:t>
    </dgm:pt>
    <dgm:pt modelId="{B48F0A02-3CE8-4A28-91AF-CF3298BC6412}" type="pres">
      <dgm:prSet presAssocID="{D834DDE3-E689-42C4-80CF-F40B23E75E4B}" presName="base" presStyleLbl="dkBgShp" presStyleIdx="1" presStyleCnt="2"/>
      <dgm:spPr/>
      <dgm:t>
        <a:bodyPr/>
        <a:lstStyle/>
        <a:p>
          <a:endParaRPr lang="en-US"/>
        </a:p>
      </dgm:t>
    </dgm:pt>
  </dgm:ptLst>
  <dgm:cxnLst>
    <dgm:cxn modelId="{25C6166A-44F7-4923-A63F-018E1326765D}" type="presOf" srcId="{85284B18-44D4-4D34-8903-0797D9AD2012}" destId="{DA08BF1C-6157-42D2-9714-2B0A96E18224}" srcOrd="0" destOrd="0" presId="urn:microsoft.com/office/officeart/2005/8/layout/hList3"/>
    <dgm:cxn modelId="{56EDF90C-928A-44FE-BAAE-F748E02E407F}" type="presOf" srcId="{BA33FB03-D543-4DC8-8AD5-41C3F2743392}" destId="{B23A50FD-AD37-4BC7-8A2D-EBA3B9B18E3E}" srcOrd="0" destOrd="0" presId="urn:microsoft.com/office/officeart/2005/8/layout/hList3"/>
    <dgm:cxn modelId="{B9F4FCC0-DC49-436F-BF07-1945A8688656}" srcId="{85284B18-44D4-4D34-8903-0797D9AD2012}" destId="{D834DDE3-E689-42C4-80CF-F40B23E75E4B}" srcOrd="0" destOrd="0" parTransId="{BE8127FA-1EEA-4BE5-B816-8FEA67FA33B3}" sibTransId="{9A666444-D8E2-41AF-91A3-0174E1A29319}"/>
    <dgm:cxn modelId="{E7C88EC9-AAD5-432D-8FBA-F38D54D58170}" type="presOf" srcId="{D834DDE3-E689-42C4-80CF-F40B23E75E4B}" destId="{E425C48E-B711-4EDF-B61F-37C76EA43FFE}" srcOrd="0" destOrd="0" presId="urn:microsoft.com/office/officeart/2005/8/layout/hList3"/>
    <dgm:cxn modelId="{75F0AA1C-C887-4ECE-8E5C-7E63782007DB}" type="presOf" srcId="{BEB81C5B-C03C-4BD3-9BDB-30E59BA2F7E5}" destId="{8712ACC9-AB60-4A58-8D47-CE5DCE44C3B7}" srcOrd="0" destOrd="0" presId="urn:microsoft.com/office/officeart/2005/8/layout/hList3"/>
    <dgm:cxn modelId="{C08977DD-7BAC-403A-B470-9602B3722CB9}" srcId="{D834DDE3-E689-42C4-80CF-F40B23E75E4B}" destId="{77802D54-B235-4649-9188-E3A3125E6FF8}" srcOrd="2" destOrd="0" parTransId="{AF75B0B2-C7C2-456E-8C67-E9DA9B834E69}" sibTransId="{5BCD03E9-D50C-4964-9291-A50FF2B2B0C2}"/>
    <dgm:cxn modelId="{95E14865-FB7E-492D-B4BD-70F7259C9C68}" type="presOf" srcId="{77802D54-B235-4649-9188-E3A3125E6FF8}" destId="{27A21285-B3DA-46F3-953A-25AD197B1BE5}" srcOrd="0" destOrd="0" presId="urn:microsoft.com/office/officeart/2005/8/layout/hList3"/>
    <dgm:cxn modelId="{BF6908AC-99ED-4F33-838A-F1B44ED81D65}" srcId="{D834DDE3-E689-42C4-80CF-F40B23E75E4B}" destId="{BEB81C5B-C03C-4BD3-9BDB-30E59BA2F7E5}" srcOrd="0" destOrd="0" parTransId="{B41F4D64-D544-4E10-9178-A4812A4581B2}" sibTransId="{BC46104B-09F4-42A1-8A9F-54CC37F26848}"/>
    <dgm:cxn modelId="{FF6A981A-9C6E-42B7-A5C6-339D78E1E496}" srcId="{D834DDE3-E689-42C4-80CF-F40B23E75E4B}" destId="{BA33FB03-D543-4DC8-8AD5-41C3F2743392}" srcOrd="1" destOrd="0" parTransId="{35995D1C-C481-4BFF-A9B3-56F6F642B1CA}" sibTransId="{35B7A5D3-0799-4B2C-8AF5-78C92FE0861E}"/>
    <dgm:cxn modelId="{1631A166-191E-4661-B821-D11FBBB589BC}" type="presParOf" srcId="{DA08BF1C-6157-42D2-9714-2B0A96E18224}" destId="{E425C48E-B711-4EDF-B61F-37C76EA43FFE}" srcOrd="0" destOrd="0" presId="urn:microsoft.com/office/officeart/2005/8/layout/hList3"/>
    <dgm:cxn modelId="{D48E7DFB-0F0E-400A-A7A0-925C0D131231}" type="presParOf" srcId="{DA08BF1C-6157-42D2-9714-2B0A96E18224}" destId="{12811DF8-59D5-4DB9-926A-ABA1B24229E2}" srcOrd="1" destOrd="0" presId="urn:microsoft.com/office/officeart/2005/8/layout/hList3"/>
    <dgm:cxn modelId="{3AD8CC66-7296-4BBC-A00A-82F8CBB01AAA}" type="presParOf" srcId="{12811DF8-59D5-4DB9-926A-ABA1B24229E2}" destId="{8712ACC9-AB60-4A58-8D47-CE5DCE44C3B7}" srcOrd="0" destOrd="0" presId="urn:microsoft.com/office/officeart/2005/8/layout/hList3"/>
    <dgm:cxn modelId="{2F8B8D62-ED31-4469-865C-D85DD7F7B882}" type="presParOf" srcId="{12811DF8-59D5-4DB9-926A-ABA1B24229E2}" destId="{B23A50FD-AD37-4BC7-8A2D-EBA3B9B18E3E}" srcOrd="1" destOrd="0" presId="urn:microsoft.com/office/officeart/2005/8/layout/hList3"/>
    <dgm:cxn modelId="{43019E86-CE4B-4D5C-A261-39FCCCB6692F}" type="presParOf" srcId="{12811DF8-59D5-4DB9-926A-ABA1B24229E2}" destId="{27A21285-B3DA-46F3-953A-25AD197B1BE5}" srcOrd="2" destOrd="0" presId="urn:microsoft.com/office/officeart/2005/8/layout/hList3"/>
    <dgm:cxn modelId="{DE025885-E7D2-4AED-8A2A-603CA4A57B18}" type="presParOf" srcId="{DA08BF1C-6157-42D2-9714-2B0A96E18224}" destId="{B48F0A02-3CE8-4A28-91AF-CF3298BC6412}"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EF783-7F96-490D-B3D9-68A990CE9D1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48D2C26B-033D-4A65-9557-3CCFAFC0A266}">
      <dgm:prSet phldrT="[Texto]"/>
      <dgm:spPr/>
      <dgm:t>
        <a:bodyPr/>
        <a:lstStyle/>
        <a:p>
          <a:pPr algn="ctr"/>
          <a:r>
            <a:rPr lang="es-EC" dirty="0" smtClean="0"/>
            <a:t>En este tipo de </a:t>
          </a:r>
          <a:r>
            <a:rPr lang="es-EC" dirty="0" err="1" smtClean="0"/>
            <a:t>Cluster</a:t>
          </a:r>
          <a:r>
            <a:rPr lang="es-EC" dirty="0" smtClean="0"/>
            <a:t> corren simultáneamente grandes trabajos, los cuales necesitan  de mucha potencia de cálculo, mucha memoria o ambas. La tendencia en HPC es llegar a los límites de rendimiento, tratando de hacer más grandes y más complejos los desafíos computacionales. Es por ello que se centra en el desarrollo de supercomputadoras, algoritmos de procesamiento paralelo, y software relacionado.</a:t>
          </a:r>
          <a:endParaRPr lang="en-US" dirty="0"/>
        </a:p>
      </dgm:t>
    </dgm:pt>
    <dgm:pt modelId="{99AA8579-4532-4F92-88DA-FAEDC3D23692}" type="parTrans" cxnId="{D51E4780-D939-4477-9B84-FC0DF3301AAA}">
      <dgm:prSet/>
      <dgm:spPr/>
      <dgm:t>
        <a:bodyPr/>
        <a:lstStyle/>
        <a:p>
          <a:endParaRPr lang="en-US"/>
        </a:p>
      </dgm:t>
    </dgm:pt>
    <dgm:pt modelId="{3238BD53-3745-4E4B-934E-93DCAB69F12C}" type="sibTrans" cxnId="{D51E4780-D939-4477-9B84-FC0DF3301AAA}">
      <dgm:prSet/>
      <dgm:spPr/>
      <dgm:t>
        <a:bodyPr/>
        <a:lstStyle/>
        <a:p>
          <a:endParaRPr lang="en-US"/>
        </a:p>
      </dgm:t>
    </dgm:pt>
    <dgm:pt modelId="{7B6F0DC1-8D1F-4D69-9FF2-B4CB21292827}" type="pres">
      <dgm:prSet presAssocID="{727EF783-7F96-490D-B3D9-68A990CE9D1E}" presName="Name0" presStyleCnt="0">
        <dgm:presLayoutVars>
          <dgm:chMax/>
          <dgm:chPref/>
          <dgm:dir/>
        </dgm:presLayoutVars>
      </dgm:prSet>
      <dgm:spPr/>
      <dgm:t>
        <a:bodyPr/>
        <a:lstStyle/>
        <a:p>
          <a:endParaRPr lang="en-US"/>
        </a:p>
      </dgm:t>
    </dgm:pt>
    <dgm:pt modelId="{1CF6FB87-D4C7-47B4-90F0-CB503481562E}" type="pres">
      <dgm:prSet presAssocID="{48D2C26B-033D-4A65-9557-3CCFAFC0A266}" presName="composite" presStyleCnt="0">
        <dgm:presLayoutVars>
          <dgm:chMax/>
          <dgm:chPref/>
        </dgm:presLayoutVars>
      </dgm:prSet>
      <dgm:spPr/>
    </dgm:pt>
    <dgm:pt modelId="{FBC9C410-5B04-4647-A5AD-AD1C375F91F7}" type="pres">
      <dgm:prSet presAssocID="{48D2C26B-033D-4A65-9557-3CCFAFC0A266}" presName="Image" presStyleLbl="bgImgPlace1" presStyleIdx="0" presStyleCnt="1" custScaleX="185187" custScaleY="213364"/>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A859A968-2D40-4753-BFFE-F144999F59EC}" type="pres">
      <dgm:prSet presAssocID="{48D2C26B-033D-4A65-9557-3CCFAFC0A266}" presName="ParentText" presStyleLbl="revTx" presStyleIdx="0" presStyleCnt="1">
        <dgm:presLayoutVars>
          <dgm:chMax val="0"/>
          <dgm:chPref val="0"/>
          <dgm:bulletEnabled val="1"/>
        </dgm:presLayoutVars>
      </dgm:prSet>
      <dgm:spPr/>
      <dgm:t>
        <a:bodyPr/>
        <a:lstStyle/>
        <a:p>
          <a:endParaRPr lang="en-US"/>
        </a:p>
      </dgm:t>
    </dgm:pt>
    <dgm:pt modelId="{8E02AF92-5257-49DC-83AB-462292065956}" type="pres">
      <dgm:prSet presAssocID="{48D2C26B-033D-4A65-9557-3CCFAFC0A266}" presName="tlFrame" presStyleLbl="node1" presStyleIdx="0" presStyleCnt="4"/>
      <dgm:spPr/>
    </dgm:pt>
    <dgm:pt modelId="{3A238730-649E-461D-A622-A61AA5AD27AB}" type="pres">
      <dgm:prSet presAssocID="{48D2C26B-033D-4A65-9557-3CCFAFC0A266}" presName="trFrame" presStyleLbl="node1" presStyleIdx="1" presStyleCnt="4"/>
      <dgm:spPr/>
    </dgm:pt>
    <dgm:pt modelId="{D6B25D6F-E23B-404D-80C4-8CEBBAF6C152}" type="pres">
      <dgm:prSet presAssocID="{48D2C26B-033D-4A65-9557-3CCFAFC0A266}" presName="blFrame" presStyleLbl="node1" presStyleIdx="2" presStyleCnt="4"/>
      <dgm:spPr/>
    </dgm:pt>
    <dgm:pt modelId="{1F48669A-2153-40B1-9049-E504179900D7}" type="pres">
      <dgm:prSet presAssocID="{48D2C26B-033D-4A65-9557-3CCFAFC0A266}" presName="brFrame" presStyleLbl="node1" presStyleIdx="3" presStyleCnt="4"/>
      <dgm:spPr/>
    </dgm:pt>
  </dgm:ptLst>
  <dgm:cxnLst>
    <dgm:cxn modelId="{19A222FA-A97A-4DD3-A22E-7A8394179AA6}" type="presOf" srcId="{727EF783-7F96-490D-B3D9-68A990CE9D1E}" destId="{7B6F0DC1-8D1F-4D69-9FF2-B4CB21292827}" srcOrd="0" destOrd="0" presId="urn:microsoft.com/office/officeart/2009/3/layout/FramedTextPicture"/>
    <dgm:cxn modelId="{75031728-E848-488D-AC02-B1EE970D710C}" type="presOf" srcId="{48D2C26B-033D-4A65-9557-3CCFAFC0A266}" destId="{A859A968-2D40-4753-BFFE-F144999F59EC}" srcOrd="0" destOrd="0" presId="urn:microsoft.com/office/officeart/2009/3/layout/FramedTextPicture"/>
    <dgm:cxn modelId="{D51E4780-D939-4477-9B84-FC0DF3301AAA}" srcId="{727EF783-7F96-490D-B3D9-68A990CE9D1E}" destId="{48D2C26B-033D-4A65-9557-3CCFAFC0A266}" srcOrd="0" destOrd="0" parTransId="{99AA8579-4532-4F92-88DA-FAEDC3D23692}" sibTransId="{3238BD53-3745-4E4B-934E-93DCAB69F12C}"/>
    <dgm:cxn modelId="{65A1804A-F389-4FC0-9A79-C3C5CE3ABE27}" type="presParOf" srcId="{7B6F0DC1-8D1F-4D69-9FF2-B4CB21292827}" destId="{1CF6FB87-D4C7-47B4-90F0-CB503481562E}" srcOrd="0" destOrd="0" presId="urn:microsoft.com/office/officeart/2009/3/layout/FramedTextPicture"/>
    <dgm:cxn modelId="{0941EF79-87D4-4F0A-956E-4BD5592C2D0E}" type="presParOf" srcId="{1CF6FB87-D4C7-47B4-90F0-CB503481562E}" destId="{FBC9C410-5B04-4647-A5AD-AD1C375F91F7}" srcOrd="0" destOrd="0" presId="urn:microsoft.com/office/officeart/2009/3/layout/FramedTextPicture"/>
    <dgm:cxn modelId="{8E8FE54F-6758-477E-862B-2EDF0D3B0F9E}" type="presParOf" srcId="{1CF6FB87-D4C7-47B4-90F0-CB503481562E}" destId="{A859A968-2D40-4753-BFFE-F144999F59EC}" srcOrd="1" destOrd="0" presId="urn:microsoft.com/office/officeart/2009/3/layout/FramedTextPicture"/>
    <dgm:cxn modelId="{0D0F5C31-B236-4E82-BD3A-ED2648220BEE}" type="presParOf" srcId="{1CF6FB87-D4C7-47B4-90F0-CB503481562E}" destId="{8E02AF92-5257-49DC-83AB-462292065956}" srcOrd="2" destOrd="0" presId="urn:microsoft.com/office/officeart/2009/3/layout/FramedTextPicture"/>
    <dgm:cxn modelId="{5AF043CA-316D-4E39-BD85-A72B835E5CFB}" type="presParOf" srcId="{1CF6FB87-D4C7-47B4-90F0-CB503481562E}" destId="{3A238730-649E-461D-A622-A61AA5AD27AB}" srcOrd="3" destOrd="0" presId="urn:microsoft.com/office/officeart/2009/3/layout/FramedTextPicture"/>
    <dgm:cxn modelId="{0B4B06F7-394F-4E2D-AB4A-0E08F64EE4B7}" type="presParOf" srcId="{1CF6FB87-D4C7-47B4-90F0-CB503481562E}" destId="{D6B25D6F-E23B-404D-80C4-8CEBBAF6C152}" srcOrd="4" destOrd="0" presId="urn:microsoft.com/office/officeart/2009/3/layout/FramedTextPicture"/>
    <dgm:cxn modelId="{F0E31CD8-2FBF-44B5-AE99-87026EAAA8C5}" type="presParOf" srcId="{1CF6FB87-D4C7-47B4-90F0-CB503481562E}" destId="{1F48669A-2153-40B1-9049-E504179900D7}"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7EF783-7F96-490D-B3D9-68A990CE9D1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48D2C26B-033D-4A65-9557-3CCFAFC0A266}">
      <dgm:prSet phldrT="[Texto]" custT="1"/>
      <dgm:spPr/>
      <dgm:t>
        <a:bodyPr/>
        <a:lstStyle/>
        <a:p>
          <a:pPr algn="ctr"/>
          <a:r>
            <a:rPr lang="es-EC" sz="2000" dirty="0" smtClean="0"/>
            <a:t>Esto se alcanza mediante la agrupación de ordenadores los cuales estarán interconectados entre sí mediante dispositivos de red para obtener un sistema de alto rendimiento.</a:t>
          </a:r>
          <a:endParaRPr lang="en-US" sz="2000" dirty="0"/>
        </a:p>
      </dgm:t>
    </dgm:pt>
    <dgm:pt modelId="{99AA8579-4532-4F92-88DA-FAEDC3D23692}" type="parTrans" cxnId="{D51E4780-D939-4477-9B84-FC0DF3301AAA}">
      <dgm:prSet/>
      <dgm:spPr/>
      <dgm:t>
        <a:bodyPr/>
        <a:lstStyle/>
        <a:p>
          <a:endParaRPr lang="en-US"/>
        </a:p>
      </dgm:t>
    </dgm:pt>
    <dgm:pt modelId="{3238BD53-3745-4E4B-934E-93DCAB69F12C}" type="sibTrans" cxnId="{D51E4780-D939-4477-9B84-FC0DF3301AAA}">
      <dgm:prSet/>
      <dgm:spPr/>
      <dgm:t>
        <a:bodyPr/>
        <a:lstStyle/>
        <a:p>
          <a:endParaRPr lang="en-US"/>
        </a:p>
      </dgm:t>
    </dgm:pt>
    <dgm:pt modelId="{7B6F0DC1-8D1F-4D69-9FF2-B4CB21292827}" type="pres">
      <dgm:prSet presAssocID="{727EF783-7F96-490D-B3D9-68A990CE9D1E}" presName="Name0" presStyleCnt="0">
        <dgm:presLayoutVars>
          <dgm:chMax/>
          <dgm:chPref/>
          <dgm:dir/>
        </dgm:presLayoutVars>
      </dgm:prSet>
      <dgm:spPr/>
      <dgm:t>
        <a:bodyPr/>
        <a:lstStyle/>
        <a:p>
          <a:endParaRPr lang="en-US"/>
        </a:p>
      </dgm:t>
    </dgm:pt>
    <dgm:pt modelId="{1CF6FB87-D4C7-47B4-90F0-CB503481562E}" type="pres">
      <dgm:prSet presAssocID="{48D2C26B-033D-4A65-9557-3CCFAFC0A266}" presName="composite" presStyleCnt="0">
        <dgm:presLayoutVars>
          <dgm:chMax/>
          <dgm:chPref/>
        </dgm:presLayoutVars>
      </dgm:prSet>
      <dgm:spPr/>
    </dgm:pt>
    <dgm:pt modelId="{FBC9C410-5B04-4647-A5AD-AD1C375F91F7}" type="pres">
      <dgm:prSet presAssocID="{48D2C26B-033D-4A65-9557-3CCFAFC0A266}" presName="Image" presStyleLbl="bgImgPlace1" presStyleIdx="0" presStyleCnt="1" custScaleX="132031" custScaleY="152120"/>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A859A968-2D40-4753-BFFE-F144999F59EC}" type="pres">
      <dgm:prSet presAssocID="{48D2C26B-033D-4A65-9557-3CCFAFC0A266}" presName="ParentText" presStyleLbl="revTx" presStyleIdx="0" presStyleCnt="1">
        <dgm:presLayoutVars>
          <dgm:chMax val="0"/>
          <dgm:chPref val="0"/>
          <dgm:bulletEnabled val="1"/>
        </dgm:presLayoutVars>
      </dgm:prSet>
      <dgm:spPr/>
      <dgm:t>
        <a:bodyPr/>
        <a:lstStyle/>
        <a:p>
          <a:endParaRPr lang="en-US"/>
        </a:p>
      </dgm:t>
    </dgm:pt>
    <dgm:pt modelId="{8E02AF92-5257-49DC-83AB-462292065956}" type="pres">
      <dgm:prSet presAssocID="{48D2C26B-033D-4A65-9557-3CCFAFC0A266}" presName="tlFrame" presStyleLbl="node1" presStyleIdx="0" presStyleCnt="4" custLinFactNeighborY="49340"/>
      <dgm:spPr/>
    </dgm:pt>
    <dgm:pt modelId="{3A238730-649E-461D-A622-A61AA5AD27AB}" type="pres">
      <dgm:prSet presAssocID="{48D2C26B-033D-4A65-9557-3CCFAFC0A266}" presName="trFrame" presStyleLbl="node1" presStyleIdx="1" presStyleCnt="4" custLinFactNeighborY="51094"/>
      <dgm:spPr/>
    </dgm:pt>
    <dgm:pt modelId="{D6B25D6F-E23B-404D-80C4-8CEBBAF6C152}" type="pres">
      <dgm:prSet presAssocID="{48D2C26B-033D-4A65-9557-3CCFAFC0A266}" presName="blFrame" presStyleLbl="node1" presStyleIdx="2" presStyleCnt="4" custLinFactNeighborY="-43445"/>
      <dgm:spPr/>
    </dgm:pt>
    <dgm:pt modelId="{1F48669A-2153-40B1-9049-E504179900D7}" type="pres">
      <dgm:prSet presAssocID="{48D2C26B-033D-4A65-9557-3CCFAFC0A266}" presName="brFrame" presStyleLbl="node1" presStyleIdx="3" presStyleCnt="4" custLinFactNeighborY="-35888"/>
      <dgm:spPr/>
    </dgm:pt>
  </dgm:ptLst>
  <dgm:cxnLst>
    <dgm:cxn modelId="{5AA85F23-B56E-4E5F-B5DB-52EA9CE85D70}" type="presOf" srcId="{727EF783-7F96-490D-B3D9-68A990CE9D1E}" destId="{7B6F0DC1-8D1F-4D69-9FF2-B4CB21292827}" srcOrd="0" destOrd="0" presId="urn:microsoft.com/office/officeart/2009/3/layout/FramedTextPicture"/>
    <dgm:cxn modelId="{25E57743-5AAE-44F4-A736-E6C4CE26F8F2}" type="presOf" srcId="{48D2C26B-033D-4A65-9557-3CCFAFC0A266}" destId="{A859A968-2D40-4753-BFFE-F144999F59EC}" srcOrd="0" destOrd="0" presId="urn:microsoft.com/office/officeart/2009/3/layout/FramedTextPicture"/>
    <dgm:cxn modelId="{D51E4780-D939-4477-9B84-FC0DF3301AAA}" srcId="{727EF783-7F96-490D-B3D9-68A990CE9D1E}" destId="{48D2C26B-033D-4A65-9557-3CCFAFC0A266}" srcOrd="0" destOrd="0" parTransId="{99AA8579-4532-4F92-88DA-FAEDC3D23692}" sibTransId="{3238BD53-3745-4E4B-934E-93DCAB69F12C}"/>
    <dgm:cxn modelId="{1C216F66-396A-4F0C-9063-CAB47F76B95C}" type="presParOf" srcId="{7B6F0DC1-8D1F-4D69-9FF2-B4CB21292827}" destId="{1CF6FB87-D4C7-47B4-90F0-CB503481562E}" srcOrd="0" destOrd="0" presId="urn:microsoft.com/office/officeart/2009/3/layout/FramedTextPicture"/>
    <dgm:cxn modelId="{F18CB766-7C17-4E6B-9C91-CA1EC55E5F3C}" type="presParOf" srcId="{1CF6FB87-D4C7-47B4-90F0-CB503481562E}" destId="{FBC9C410-5B04-4647-A5AD-AD1C375F91F7}" srcOrd="0" destOrd="0" presId="urn:microsoft.com/office/officeart/2009/3/layout/FramedTextPicture"/>
    <dgm:cxn modelId="{900A39EE-E833-448E-B164-8BA85F11757C}" type="presParOf" srcId="{1CF6FB87-D4C7-47B4-90F0-CB503481562E}" destId="{A859A968-2D40-4753-BFFE-F144999F59EC}" srcOrd="1" destOrd="0" presId="urn:microsoft.com/office/officeart/2009/3/layout/FramedTextPicture"/>
    <dgm:cxn modelId="{EC630507-D949-4CFE-A4BA-6577A8471D74}" type="presParOf" srcId="{1CF6FB87-D4C7-47B4-90F0-CB503481562E}" destId="{8E02AF92-5257-49DC-83AB-462292065956}" srcOrd="2" destOrd="0" presId="urn:microsoft.com/office/officeart/2009/3/layout/FramedTextPicture"/>
    <dgm:cxn modelId="{F88EC01F-C8FA-4167-92BD-06ACF56D0D09}" type="presParOf" srcId="{1CF6FB87-D4C7-47B4-90F0-CB503481562E}" destId="{3A238730-649E-461D-A622-A61AA5AD27AB}" srcOrd="3" destOrd="0" presId="urn:microsoft.com/office/officeart/2009/3/layout/FramedTextPicture"/>
    <dgm:cxn modelId="{E04BB87D-C140-476C-B224-E633CA2B46EC}" type="presParOf" srcId="{1CF6FB87-D4C7-47B4-90F0-CB503481562E}" destId="{D6B25D6F-E23B-404D-80C4-8CEBBAF6C152}" srcOrd="4" destOrd="0" presId="urn:microsoft.com/office/officeart/2009/3/layout/FramedTextPicture"/>
    <dgm:cxn modelId="{0876C1D8-FF9A-4752-829A-1AFA605F3B34}" type="presParOf" srcId="{1CF6FB87-D4C7-47B4-90F0-CB503481562E}" destId="{1F48669A-2153-40B1-9049-E504179900D7}"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3F8BF2-D7D3-43EF-B5D5-F8D3A515FF4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576AB63B-467E-4613-89A3-1843821DE859}">
      <dgm:prSet phldrT="[Texto]"/>
      <dgm:spPr/>
      <dgm:t>
        <a:bodyPr/>
        <a:lstStyle/>
        <a:p>
          <a:r>
            <a:rPr lang="es-EC" dirty="0" smtClean="0"/>
            <a:t>Están orientados para garantizar un funcionamiento ininterrumpido de ciertas aplicaciones. Se puede incluir redundancia en todos los niveles como por ejemplo: fuentes de alimentación, tarjetas de red, etc.</a:t>
          </a:r>
          <a:endParaRPr lang="en-US" dirty="0"/>
        </a:p>
      </dgm:t>
    </dgm:pt>
    <dgm:pt modelId="{88564BA2-AF81-4D17-A6B3-48487A305B0E}" type="parTrans" cxnId="{5C4B48C5-D2BE-408F-B68C-C7D8F08A62FC}">
      <dgm:prSet/>
      <dgm:spPr/>
      <dgm:t>
        <a:bodyPr/>
        <a:lstStyle/>
        <a:p>
          <a:endParaRPr lang="en-US"/>
        </a:p>
      </dgm:t>
    </dgm:pt>
    <dgm:pt modelId="{B81FB053-86D9-4DA2-BF46-C453F30C450A}" type="sibTrans" cxnId="{5C4B48C5-D2BE-408F-B68C-C7D8F08A62FC}">
      <dgm:prSet/>
      <dgm:spPr/>
      <dgm:t>
        <a:bodyPr/>
        <a:lstStyle/>
        <a:p>
          <a:endParaRPr lang="en-US"/>
        </a:p>
      </dgm:t>
    </dgm:pt>
    <dgm:pt modelId="{D623BB60-E575-4D0E-ABD2-410EBC5745BA}" type="pres">
      <dgm:prSet presAssocID="{AF3F8BF2-D7D3-43EF-B5D5-F8D3A515FF48}" presName="Name0" presStyleCnt="0">
        <dgm:presLayoutVars>
          <dgm:chMax/>
          <dgm:chPref/>
          <dgm:dir/>
        </dgm:presLayoutVars>
      </dgm:prSet>
      <dgm:spPr/>
      <dgm:t>
        <a:bodyPr/>
        <a:lstStyle/>
        <a:p>
          <a:endParaRPr lang="en-US"/>
        </a:p>
      </dgm:t>
    </dgm:pt>
    <dgm:pt modelId="{AF3074FE-542B-4950-B2F9-9EA54C0C3A2A}" type="pres">
      <dgm:prSet presAssocID="{576AB63B-467E-4613-89A3-1843821DE859}" presName="composite" presStyleCnt="0">
        <dgm:presLayoutVars>
          <dgm:chMax/>
          <dgm:chPref/>
        </dgm:presLayoutVars>
      </dgm:prSet>
      <dgm:spPr/>
    </dgm:pt>
    <dgm:pt modelId="{79B4B11C-5843-4EF1-8B1F-A6CD4513C84C}" type="pres">
      <dgm:prSet presAssocID="{576AB63B-467E-4613-89A3-1843821DE859}" presName="Image" presStyleLbl="bgImgPlace1" presStyleIdx="0" presStyleCnt="1" custScaleX="192527" custScaleY="190520"/>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pt>
    <dgm:pt modelId="{2EB0D44A-7A46-4BB2-8B75-BF94A2FCF4D6}" type="pres">
      <dgm:prSet presAssocID="{576AB63B-467E-4613-89A3-1843821DE859}" presName="ParentText" presStyleLbl="revTx" presStyleIdx="0" presStyleCnt="1">
        <dgm:presLayoutVars>
          <dgm:chMax val="0"/>
          <dgm:chPref val="0"/>
          <dgm:bulletEnabled val="1"/>
        </dgm:presLayoutVars>
      </dgm:prSet>
      <dgm:spPr/>
      <dgm:t>
        <a:bodyPr/>
        <a:lstStyle/>
        <a:p>
          <a:endParaRPr lang="en-US"/>
        </a:p>
      </dgm:t>
    </dgm:pt>
    <dgm:pt modelId="{C2209B14-F801-4D22-A168-DDAF9B98553A}" type="pres">
      <dgm:prSet presAssocID="{576AB63B-467E-4613-89A3-1843821DE859}" presName="tlFrame" presStyleLbl="node1" presStyleIdx="0" presStyleCnt="4"/>
      <dgm:spPr/>
    </dgm:pt>
    <dgm:pt modelId="{A7BD7E43-D8D4-48A8-825C-57CEA29FBAD7}" type="pres">
      <dgm:prSet presAssocID="{576AB63B-467E-4613-89A3-1843821DE859}" presName="trFrame" presStyleLbl="node1" presStyleIdx="1" presStyleCnt="4"/>
      <dgm:spPr/>
    </dgm:pt>
    <dgm:pt modelId="{3647EF7E-B667-49F7-B6A2-E21084D437BF}" type="pres">
      <dgm:prSet presAssocID="{576AB63B-467E-4613-89A3-1843821DE859}" presName="blFrame" presStyleLbl="node1" presStyleIdx="2" presStyleCnt="4"/>
      <dgm:spPr/>
    </dgm:pt>
    <dgm:pt modelId="{34383142-C5AA-4ED0-8EF2-F26428B5371E}" type="pres">
      <dgm:prSet presAssocID="{576AB63B-467E-4613-89A3-1843821DE859}" presName="brFrame" presStyleLbl="node1" presStyleIdx="3" presStyleCnt="4"/>
      <dgm:spPr/>
    </dgm:pt>
  </dgm:ptLst>
  <dgm:cxnLst>
    <dgm:cxn modelId="{1B2E5BA9-0C21-4A48-A22E-F91AE4531E25}" type="presOf" srcId="{576AB63B-467E-4613-89A3-1843821DE859}" destId="{2EB0D44A-7A46-4BB2-8B75-BF94A2FCF4D6}" srcOrd="0" destOrd="0" presId="urn:microsoft.com/office/officeart/2009/3/layout/FramedTextPicture"/>
    <dgm:cxn modelId="{5C4B48C5-D2BE-408F-B68C-C7D8F08A62FC}" srcId="{AF3F8BF2-D7D3-43EF-B5D5-F8D3A515FF48}" destId="{576AB63B-467E-4613-89A3-1843821DE859}" srcOrd="0" destOrd="0" parTransId="{88564BA2-AF81-4D17-A6B3-48487A305B0E}" sibTransId="{B81FB053-86D9-4DA2-BF46-C453F30C450A}"/>
    <dgm:cxn modelId="{7E1470B0-AAF4-4DA6-B319-F1417F0832D8}" type="presOf" srcId="{AF3F8BF2-D7D3-43EF-B5D5-F8D3A515FF48}" destId="{D623BB60-E575-4D0E-ABD2-410EBC5745BA}" srcOrd="0" destOrd="0" presId="urn:microsoft.com/office/officeart/2009/3/layout/FramedTextPicture"/>
    <dgm:cxn modelId="{A89D5D1D-2DE4-4A5A-ABB5-9C2C18B9994E}" type="presParOf" srcId="{D623BB60-E575-4D0E-ABD2-410EBC5745BA}" destId="{AF3074FE-542B-4950-B2F9-9EA54C0C3A2A}" srcOrd="0" destOrd="0" presId="urn:microsoft.com/office/officeart/2009/3/layout/FramedTextPicture"/>
    <dgm:cxn modelId="{1D8D0CCE-9E0F-4C6D-BC5B-FB16A600922B}" type="presParOf" srcId="{AF3074FE-542B-4950-B2F9-9EA54C0C3A2A}" destId="{79B4B11C-5843-4EF1-8B1F-A6CD4513C84C}" srcOrd="0" destOrd="0" presId="urn:microsoft.com/office/officeart/2009/3/layout/FramedTextPicture"/>
    <dgm:cxn modelId="{01494C99-EAC7-4384-8370-FB47C5B55B94}" type="presParOf" srcId="{AF3074FE-542B-4950-B2F9-9EA54C0C3A2A}" destId="{2EB0D44A-7A46-4BB2-8B75-BF94A2FCF4D6}" srcOrd="1" destOrd="0" presId="urn:microsoft.com/office/officeart/2009/3/layout/FramedTextPicture"/>
    <dgm:cxn modelId="{0EEAE9C5-C350-42A4-AE10-A3FE9C99B975}" type="presParOf" srcId="{AF3074FE-542B-4950-B2F9-9EA54C0C3A2A}" destId="{C2209B14-F801-4D22-A168-DDAF9B98553A}" srcOrd="2" destOrd="0" presId="urn:microsoft.com/office/officeart/2009/3/layout/FramedTextPicture"/>
    <dgm:cxn modelId="{4548A788-1663-4F9E-89E8-17CA888264BA}" type="presParOf" srcId="{AF3074FE-542B-4950-B2F9-9EA54C0C3A2A}" destId="{A7BD7E43-D8D4-48A8-825C-57CEA29FBAD7}" srcOrd="3" destOrd="0" presId="urn:microsoft.com/office/officeart/2009/3/layout/FramedTextPicture"/>
    <dgm:cxn modelId="{75DF3ADF-2557-46C9-ADB8-2E1EFCC34AEB}" type="presParOf" srcId="{AF3074FE-542B-4950-B2F9-9EA54C0C3A2A}" destId="{3647EF7E-B667-49F7-B6A2-E21084D437BF}" srcOrd="4" destOrd="0" presId="urn:microsoft.com/office/officeart/2009/3/layout/FramedTextPicture"/>
    <dgm:cxn modelId="{50626D6B-3234-4F41-92C7-DBDEEEADDC11}" type="presParOf" srcId="{AF3074FE-542B-4950-B2F9-9EA54C0C3A2A}" destId="{34383142-C5AA-4ED0-8EF2-F26428B5371E}"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3F8BF2-D7D3-43EF-B5D5-F8D3A515FF4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576AB63B-467E-4613-89A3-1843821DE859}">
      <dgm:prSet phldrT="[Texto]"/>
      <dgm:spPr/>
      <dgm:t>
        <a:bodyPr/>
        <a:lstStyle/>
        <a:p>
          <a:r>
            <a:rPr lang="es-EC" dirty="0" smtClean="0"/>
            <a:t>Es un método distribuido en el cual los datos se encuentran en más de un dispositivo permitiendo que la carga de trabajo para dicho proceso sea separada, de tal manera que ningún nodo o procesador se encargue de gestionar toda la información por sí solo. </a:t>
          </a:r>
          <a:endParaRPr lang="en-US" dirty="0"/>
        </a:p>
      </dgm:t>
    </dgm:pt>
    <dgm:pt modelId="{88564BA2-AF81-4D17-A6B3-48487A305B0E}" type="parTrans" cxnId="{5C4B48C5-D2BE-408F-B68C-C7D8F08A62FC}">
      <dgm:prSet/>
      <dgm:spPr/>
      <dgm:t>
        <a:bodyPr/>
        <a:lstStyle/>
        <a:p>
          <a:endParaRPr lang="en-US"/>
        </a:p>
      </dgm:t>
    </dgm:pt>
    <dgm:pt modelId="{B81FB053-86D9-4DA2-BF46-C453F30C450A}" type="sibTrans" cxnId="{5C4B48C5-D2BE-408F-B68C-C7D8F08A62FC}">
      <dgm:prSet/>
      <dgm:spPr/>
      <dgm:t>
        <a:bodyPr/>
        <a:lstStyle/>
        <a:p>
          <a:endParaRPr lang="en-US"/>
        </a:p>
      </dgm:t>
    </dgm:pt>
    <dgm:pt modelId="{D623BB60-E575-4D0E-ABD2-410EBC5745BA}" type="pres">
      <dgm:prSet presAssocID="{AF3F8BF2-D7D3-43EF-B5D5-F8D3A515FF48}" presName="Name0" presStyleCnt="0">
        <dgm:presLayoutVars>
          <dgm:chMax/>
          <dgm:chPref/>
          <dgm:dir/>
        </dgm:presLayoutVars>
      </dgm:prSet>
      <dgm:spPr/>
      <dgm:t>
        <a:bodyPr/>
        <a:lstStyle/>
        <a:p>
          <a:endParaRPr lang="en-US"/>
        </a:p>
      </dgm:t>
    </dgm:pt>
    <dgm:pt modelId="{AF3074FE-542B-4950-B2F9-9EA54C0C3A2A}" type="pres">
      <dgm:prSet presAssocID="{576AB63B-467E-4613-89A3-1843821DE859}" presName="composite" presStyleCnt="0">
        <dgm:presLayoutVars>
          <dgm:chMax/>
          <dgm:chPref/>
        </dgm:presLayoutVars>
      </dgm:prSet>
      <dgm:spPr/>
    </dgm:pt>
    <dgm:pt modelId="{79B4B11C-5843-4EF1-8B1F-A6CD4513C84C}" type="pres">
      <dgm:prSet presAssocID="{576AB63B-467E-4613-89A3-1843821DE859}" presName="Image" presStyleLbl="bgImgPlace1" presStyleIdx="0" presStyleCnt="1" custScaleX="192527" custScaleY="190520"/>
      <dgm:spPr>
        <a:blipFill rotWithShape="1">
          <a:blip xmlns:r="http://schemas.openxmlformats.org/officeDocument/2006/relationships" r:embed="rId1"/>
          <a:stretch>
            <a:fillRect/>
          </a:stretch>
        </a:blipFill>
      </dgm:spPr>
      <dgm:t>
        <a:bodyPr/>
        <a:lstStyle/>
        <a:p>
          <a:endParaRPr lang="en-US"/>
        </a:p>
      </dgm:t>
    </dgm:pt>
    <dgm:pt modelId="{2EB0D44A-7A46-4BB2-8B75-BF94A2FCF4D6}" type="pres">
      <dgm:prSet presAssocID="{576AB63B-467E-4613-89A3-1843821DE859}" presName="ParentText" presStyleLbl="revTx" presStyleIdx="0" presStyleCnt="1">
        <dgm:presLayoutVars>
          <dgm:chMax val="0"/>
          <dgm:chPref val="0"/>
          <dgm:bulletEnabled val="1"/>
        </dgm:presLayoutVars>
      </dgm:prSet>
      <dgm:spPr/>
      <dgm:t>
        <a:bodyPr/>
        <a:lstStyle/>
        <a:p>
          <a:endParaRPr lang="en-US"/>
        </a:p>
      </dgm:t>
    </dgm:pt>
    <dgm:pt modelId="{C2209B14-F801-4D22-A168-DDAF9B98553A}" type="pres">
      <dgm:prSet presAssocID="{576AB63B-467E-4613-89A3-1843821DE859}" presName="tlFrame" presStyleLbl="node1" presStyleIdx="0" presStyleCnt="4"/>
      <dgm:spPr/>
    </dgm:pt>
    <dgm:pt modelId="{A7BD7E43-D8D4-48A8-825C-57CEA29FBAD7}" type="pres">
      <dgm:prSet presAssocID="{576AB63B-467E-4613-89A3-1843821DE859}" presName="trFrame" presStyleLbl="node1" presStyleIdx="1" presStyleCnt="4"/>
      <dgm:spPr/>
    </dgm:pt>
    <dgm:pt modelId="{3647EF7E-B667-49F7-B6A2-E21084D437BF}" type="pres">
      <dgm:prSet presAssocID="{576AB63B-467E-4613-89A3-1843821DE859}" presName="blFrame" presStyleLbl="node1" presStyleIdx="2" presStyleCnt="4"/>
      <dgm:spPr/>
    </dgm:pt>
    <dgm:pt modelId="{34383142-C5AA-4ED0-8EF2-F26428B5371E}" type="pres">
      <dgm:prSet presAssocID="{576AB63B-467E-4613-89A3-1843821DE859}" presName="brFrame" presStyleLbl="node1" presStyleIdx="3" presStyleCnt="4"/>
      <dgm:spPr/>
    </dgm:pt>
  </dgm:ptLst>
  <dgm:cxnLst>
    <dgm:cxn modelId="{71E48D92-77B4-4A95-862C-51B1AE665AC4}" type="presOf" srcId="{AF3F8BF2-D7D3-43EF-B5D5-F8D3A515FF48}" destId="{D623BB60-E575-4D0E-ABD2-410EBC5745BA}" srcOrd="0" destOrd="0" presId="urn:microsoft.com/office/officeart/2009/3/layout/FramedTextPicture"/>
    <dgm:cxn modelId="{5C4B48C5-D2BE-408F-B68C-C7D8F08A62FC}" srcId="{AF3F8BF2-D7D3-43EF-B5D5-F8D3A515FF48}" destId="{576AB63B-467E-4613-89A3-1843821DE859}" srcOrd="0" destOrd="0" parTransId="{88564BA2-AF81-4D17-A6B3-48487A305B0E}" sibTransId="{B81FB053-86D9-4DA2-BF46-C453F30C450A}"/>
    <dgm:cxn modelId="{64C57ADD-55E9-4187-B19C-14CA74D2594C}" type="presOf" srcId="{576AB63B-467E-4613-89A3-1843821DE859}" destId="{2EB0D44A-7A46-4BB2-8B75-BF94A2FCF4D6}" srcOrd="0" destOrd="0" presId="urn:microsoft.com/office/officeart/2009/3/layout/FramedTextPicture"/>
    <dgm:cxn modelId="{7173F146-2024-48BE-87D8-630F59F664BB}" type="presParOf" srcId="{D623BB60-E575-4D0E-ABD2-410EBC5745BA}" destId="{AF3074FE-542B-4950-B2F9-9EA54C0C3A2A}" srcOrd="0" destOrd="0" presId="urn:microsoft.com/office/officeart/2009/3/layout/FramedTextPicture"/>
    <dgm:cxn modelId="{04DD58B9-AE14-4382-920F-A114263C5414}" type="presParOf" srcId="{AF3074FE-542B-4950-B2F9-9EA54C0C3A2A}" destId="{79B4B11C-5843-4EF1-8B1F-A6CD4513C84C}" srcOrd="0" destOrd="0" presId="urn:microsoft.com/office/officeart/2009/3/layout/FramedTextPicture"/>
    <dgm:cxn modelId="{92AE9BE8-0E0E-4A05-81C9-0233B703622F}" type="presParOf" srcId="{AF3074FE-542B-4950-B2F9-9EA54C0C3A2A}" destId="{2EB0D44A-7A46-4BB2-8B75-BF94A2FCF4D6}" srcOrd="1" destOrd="0" presId="urn:microsoft.com/office/officeart/2009/3/layout/FramedTextPicture"/>
    <dgm:cxn modelId="{0D784300-DBC4-4D8C-84F1-D6760F4BF41C}" type="presParOf" srcId="{AF3074FE-542B-4950-B2F9-9EA54C0C3A2A}" destId="{C2209B14-F801-4D22-A168-DDAF9B98553A}" srcOrd="2" destOrd="0" presId="urn:microsoft.com/office/officeart/2009/3/layout/FramedTextPicture"/>
    <dgm:cxn modelId="{E3CC0E8F-5CE8-42AD-B7BB-FBC8B924BF60}" type="presParOf" srcId="{AF3074FE-542B-4950-B2F9-9EA54C0C3A2A}" destId="{A7BD7E43-D8D4-48A8-825C-57CEA29FBAD7}" srcOrd="3" destOrd="0" presId="urn:microsoft.com/office/officeart/2009/3/layout/FramedTextPicture"/>
    <dgm:cxn modelId="{204BF343-CC44-44DB-91D4-9446B8E08600}" type="presParOf" srcId="{AF3074FE-542B-4950-B2F9-9EA54C0C3A2A}" destId="{3647EF7E-B667-49F7-B6A2-E21084D437BF}" srcOrd="4" destOrd="0" presId="urn:microsoft.com/office/officeart/2009/3/layout/FramedTextPicture"/>
    <dgm:cxn modelId="{F0102EA8-1875-4910-90DA-9309910553FA}" type="presParOf" srcId="{AF3074FE-542B-4950-B2F9-9EA54C0C3A2A}" destId="{34383142-C5AA-4ED0-8EF2-F26428B5371E}"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C3505-0CB7-4AF0-A275-680473EE3D6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3F40263-8F30-4DA2-A6D9-62C1C1FBD087}">
      <dgm:prSet/>
      <dgm:spPr/>
      <dgm:t>
        <a:bodyPr/>
        <a:lstStyle/>
        <a:p>
          <a:pPr rtl="0"/>
          <a:r>
            <a:rPr lang="es-UY" dirty="0" smtClean="0"/>
            <a:t>La computación de alto rendimiento es fundamental para la resolución de problemas con un alto grado de complejidad computacional.</a:t>
          </a:r>
          <a:endParaRPr lang="en-US" dirty="0"/>
        </a:p>
      </dgm:t>
    </dgm:pt>
    <dgm:pt modelId="{C46365CA-E5E0-4CBD-A603-0D0239E41BA7}" type="parTrans" cxnId="{34F8CE44-A394-403C-95FB-E5E0D1B9B8DA}">
      <dgm:prSet/>
      <dgm:spPr/>
      <dgm:t>
        <a:bodyPr/>
        <a:lstStyle/>
        <a:p>
          <a:endParaRPr lang="en-US"/>
        </a:p>
      </dgm:t>
    </dgm:pt>
    <dgm:pt modelId="{9762E22C-88F2-43C8-A435-D1A95918ECD3}" type="sibTrans" cxnId="{34F8CE44-A394-403C-95FB-E5E0D1B9B8DA}">
      <dgm:prSet/>
      <dgm:spPr/>
      <dgm:t>
        <a:bodyPr/>
        <a:lstStyle/>
        <a:p>
          <a:endParaRPr lang="en-US"/>
        </a:p>
      </dgm:t>
    </dgm:pt>
    <dgm:pt modelId="{BDB9DD03-1FB1-4D25-B616-8EC08775D048}">
      <dgm:prSet/>
      <dgm:spPr/>
      <dgm:t>
        <a:bodyPr/>
        <a:lstStyle/>
        <a:p>
          <a:pPr rtl="0"/>
          <a:r>
            <a:rPr lang="es-UY" dirty="0" smtClean="0"/>
            <a:t>Este proyecto de grado permitió explorar a fondo la problemática de la computación de alto rendimiento mediante etapas de aprendizaje e investigación de tecnologías.</a:t>
          </a:r>
          <a:endParaRPr lang="en-US" dirty="0"/>
        </a:p>
      </dgm:t>
    </dgm:pt>
    <dgm:pt modelId="{1607CC6B-2C77-41D9-A24E-77DABBC581B7}" type="parTrans" cxnId="{51CED9BE-C585-4833-BCAE-D2ADE1F3D75D}">
      <dgm:prSet/>
      <dgm:spPr/>
      <dgm:t>
        <a:bodyPr/>
        <a:lstStyle/>
        <a:p>
          <a:endParaRPr lang="en-US"/>
        </a:p>
      </dgm:t>
    </dgm:pt>
    <dgm:pt modelId="{D0DD022B-217B-48E7-948B-C63B923EBEAF}" type="sibTrans" cxnId="{51CED9BE-C585-4833-BCAE-D2ADE1F3D75D}">
      <dgm:prSet/>
      <dgm:spPr/>
      <dgm:t>
        <a:bodyPr/>
        <a:lstStyle/>
        <a:p>
          <a:endParaRPr lang="en-US"/>
        </a:p>
      </dgm:t>
    </dgm:pt>
    <dgm:pt modelId="{C545E4F3-9E43-4C11-ACC1-B7A939D93009}">
      <dgm:prSet/>
      <dgm:spPr/>
      <dgm:t>
        <a:bodyPr/>
        <a:lstStyle/>
        <a:p>
          <a:pPr rtl="0"/>
          <a:r>
            <a:rPr lang="es-UY" dirty="0" smtClean="0"/>
            <a:t>Existe una gran variedad de herramientas para la implementación y monitoreo de </a:t>
          </a:r>
          <a:r>
            <a:rPr lang="es-UY" dirty="0" err="1" smtClean="0"/>
            <a:t>clusters</a:t>
          </a:r>
          <a:r>
            <a:rPr lang="es-UY" dirty="0" smtClean="0"/>
            <a:t>: TORQUE, MAUI, GANGLIA, etc.</a:t>
          </a:r>
          <a:endParaRPr lang="en-US" dirty="0"/>
        </a:p>
      </dgm:t>
    </dgm:pt>
    <dgm:pt modelId="{943595D4-984D-41C5-8E7A-2DCE2D94F5AC}" type="parTrans" cxnId="{D01C1468-5E31-4B1B-B0F4-B7326CD1F1FB}">
      <dgm:prSet/>
      <dgm:spPr/>
      <dgm:t>
        <a:bodyPr/>
        <a:lstStyle/>
        <a:p>
          <a:endParaRPr lang="en-US"/>
        </a:p>
      </dgm:t>
    </dgm:pt>
    <dgm:pt modelId="{30DEBAF2-EA2E-453F-BEAC-133F3BC2D12C}" type="sibTrans" cxnId="{D01C1468-5E31-4B1B-B0F4-B7326CD1F1FB}">
      <dgm:prSet/>
      <dgm:spPr/>
      <dgm:t>
        <a:bodyPr/>
        <a:lstStyle/>
        <a:p>
          <a:endParaRPr lang="en-US"/>
        </a:p>
      </dgm:t>
    </dgm:pt>
    <dgm:pt modelId="{5EBF0D93-DE2E-426F-99ED-2257E369A764}">
      <dgm:prSet/>
      <dgm:spPr/>
      <dgm:t>
        <a:bodyPr/>
        <a:lstStyle/>
        <a:p>
          <a:pPr rtl="0"/>
          <a:r>
            <a:rPr lang="es-EC" dirty="0" smtClean="0"/>
            <a:t>La infraestructura que conforma el </a:t>
          </a:r>
          <a:r>
            <a:rPr lang="es-EC" dirty="0" err="1" smtClean="0"/>
            <a:t>cluster</a:t>
          </a:r>
          <a:r>
            <a:rPr lang="es-EC" dirty="0" smtClean="0"/>
            <a:t> puede ir creciendo mediante la agregación de nodos al sistema incrementándose el procesamiento, memoria y almacenamiento.</a:t>
          </a:r>
          <a:endParaRPr lang="en-US" dirty="0"/>
        </a:p>
      </dgm:t>
    </dgm:pt>
    <dgm:pt modelId="{C6860EFD-F2BE-4F75-83D6-AE93EB033729}" type="parTrans" cxnId="{91A3C5C7-97F3-4A0F-A7A5-8F467E06A648}">
      <dgm:prSet/>
      <dgm:spPr/>
      <dgm:t>
        <a:bodyPr/>
        <a:lstStyle/>
        <a:p>
          <a:endParaRPr lang="en-US"/>
        </a:p>
      </dgm:t>
    </dgm:pt>
    <dgm:pt modelId="{8E10E1CF-2B68-4DA5-BBAB-C8B291BA4BD3}" type="sibTrans" cxnId="{91A3C5C7-97F3-4A0F-A7A5-8F467E06A648}">
      <dgm:prSet/>
      <dgm:spPr/>
      <dgm:t>
        <a:bodyPr/>
        <a:lstStyle/>
        <a:p>
          <a:endParaRPr lang="en-US"/>
        </a:p>
      </dgm:t>
    </dgm:pt>
    <dgm:pt modelId="{CA3521D8-33E2-406E-A4CD-2FE910205AF8}">
      <dgm:prSet/>
      <dgm:spPr/>
      <dgm:t>
        <a:bodyPr/>
        <a:lstStyle/>
        <a:p>
          <a:pPr rtl="0"/>
          <a:r>
            <a:rPr lang="es-EC" dirty="0" smtClean="0"/>
            <a:t>La construcción e implementación de un </a:t>
          </a:r>
          <a:r>
            <a:rPr lang="es-EC" dirty="0" err="1" smtClean="0"/>
            <a:t>Cluster</a:t>
          </a:r>
          <a:r>
            <a:rPr lang="es-EC" dirty="0" smtClean="0"/>
            <a:t> no conlleva incurrir en gastos económicos altos, ya que se puede disfrutar del uso de esta tecnología aprovechando los recursos de hardware o cómputo existentes. </a:t>
          </a:r>
          <a:endParaRPr lang="en-US" dirty="0"/>
        </a:p>
      </dgm:t>
    </dgm:pt>
    <dgm:pt modelId="{0C9CB087-52BA-48D3-87E4-753B07105BB2}" type="parTrans" cxnId="{5EDF2442-F23D-4112-94F0-5D0222289804}">
      <dgm:prSet/>
      <dgm:spPr/>
      <dgm:t>
        <a:bodyPr/>
        <a:lstStyle/>
        <a:p>
          <a:endParaRPr lang="en-US"/>
        </a:p>
      </dgm:t>
    </dgm:pt>
    <dgm:pt modelId="{F548F11F-C735-429E-BAAB-7223633BEADD}" type="sibTrans" cxnId="{5EDF2442-F23D-4112-94F0-5D0222289804}">
      <dgm:prSet/>
      <dgm:spPr/>
      <dgm:t>
        <a:bodyPr/>
        <a:lstStyle/>
        <a:p>
          <a:endParaRPr lang="en-US"/>
        </a:p>
      </dgm:t>
    </dgm:pt>
    <dgm:pt modelId="{03E0221B-E17C-4BEB-9BD6-ED47A89AB567}">
      <dgm:prSet/>
      <dgm:spPr/>
      <dgm:t>
        <a:bodyPr/>
        <a:lstStyle/>
        <a:p>
          <a:pPr rtl="0"/>
          <a:r>
            <a:rPr lang="es-EC" smtClean="0"/>
            <a:t>Se diseñó, implementó y evaluó un cluster para el Departamento de Ciencias de la Computación de la Universidad de las Fuerzas Armadas ESPE, con el hardware y cableado estructurado disponibles optimizando costos.</a:t>
          </a:r>
          <a:endParaRPr lang="en-US" dirty="0"/>
        </a:p>
      </dgm:t>
    </dgm:pt>
    <dgm:pt modelId="{1D8F1D99-9E46-43E7-A62B-9EFFBB4228ED}" type="parTrans" cxnId="{ECB26292-DBC7-4630-A9FB-CA11F368784F}">
      <dgm:prSet/>
      <dgm:spPr/>
      <dgm:t>
        <a:bodyPr/>
        <a:lstStyle/>
        <a:p>
          <a:endParaRPr lang="en-US"/>
        </a:p>
      </dgm:t>
    </dgm:pt>
    <dgm:pt modelId="{DB2051BB-76C3-4BE4-8951-6A74F3661018}" type="sibTrans" cxnId="{ECB26292-DBC7-4630-A9FB-CA11F368784F}">
      <dgm:prSet/>
      <dgm:spPr/>
      <dgm:t>
        <a:bodyPr/>
        <a:lstStyle/>
        <a:p>
          <a:endParaRPr lang="en-US"/>
        </a:p>
      </dgm:t>
    </dgm:pt>
    <dgm:pt modelId="{29BC7493-6484-4B54-8338-A120AE1E4A87}" type="pres">
      <dgm:prSet presAssocID="{620C3505-0CB7-4AF0-A275-680473EE3D64}" presName="linear" presStyleCnt="0">
        <dgm:presLayoutVars>
          <dgm:animLvl val="lvl"/>
          <dgm:resizeHandles val="exact"/>
        </dgm:presLayoutVars>
      </dgm:prSet>
      <dgm:spPr/>
      <dgm:t>
        <a:bodyPr/>
        <a:lstStyle/>
        <a:p>
          <a:endParaRPr lang="en-US"/>
        </a:p>
      </dgm:t>
    </dgm:pt>
    <dgm:pt modelId="{9D9926B8-BC99-4535-9351-F6A6469EAF68}" type="pres">
      <dgm:prSet presAssocID="{83F40263-8F30-4DA2-A6D9-62C1C1FBD087}" presName="parentText" presStyleLbl="node1" presStyleIdx="0" presStyleCnt="6">
        <dgm:presLayoutVars>
          <dgm:chMax val="0"/>
          <dgm:bulletEnabled val="1"/>
        </dgm:presLayoutVars>
      </dgm:prSet>
      <dgm:spPr/>
      <dgm:t>
        <a:bodyPr/>
        <a:lstStyle/>
        <a:p>
          <a:endParaRPr lang="en-US"/>
        </a:p>
      </dgm:t>
    </dgm:pt>
    <dgm:pt modelId="{38D748DD-51D5-4E62-A2AE-68D9B5224928}" type="pres">
      <dgm:prSet presAssocID="{9762E22C-88F2-43C8-A435-D1A95918ECD3}" presName="spacer" presStyleCnt="0"/>
      <dgm:spPr/>
    </dgm:pt>
    <dgm:pt modelId="{1D9E6BD4-CC0F-448F-A785-7945C4BE79B8}" type="pres">
      <dgm:prSet presAssocID="{BDB9DD03-1FB1-4D25-B616-8EC08775D048}" presName="parentText" presStyleLbl="node1" presStyleIdx="1" presStyleCnt="6">
        <dgm:presLayoutVars>
          <dgm:chMax val="0"/>
          <dgm:bulletEnabled val="1"/>
        </dgm:presLayoutVars>
      </dgm:prSet>
      <dgm:spPr/>
      <dgm:t>
        <a:bodyPr/>
        <a:lstStyle/>
        <a:p>
          <a:endParaRPr lang="en-US"/>
        </a:p>
      </dgm:t>
    </dgm:pt>
    <dgm:pt modelId="{DFA68D74-D6F4-4642-8509-0C0A9D89C680}" type="pres">
      <dgm:prSet presAssocID="{D0DD022B-217B-48E7-948B-C63B923EBEAF}" presName="spacer" presStyleCnt="0"/>
      <dgm:spPr/>
    </dgm:pt>
    <dgm:pt modelId="{D9F4E8CE-0996-4216-88DC-E3ADC0D089F5}" type="pres">
      <dgm:prSet presAssocID="{C545E4F3-9E43-4C11-ACC1-B7A939D93009}" presName="parentText" presStyleLbl="node1" presStyleIdx="2" presStyleCnt="6">
        <dgm:presLayoutVars>
          <dgm:chMax val="0"/>
          <dgm:bulletEnabled val="1"/>
        </dgm:presLayoutVars>
      </dgm:prSet>
      <dgm:spPr/>
      <dgm:t>
        <a:bodyPr/>
        <a:lstStyle/>
        <a:p>
          <a:endParaRPr lang="en-US"/>
        </a:p>
      </dgm:t>
    </dgm:pt>
    <dgm:pt modelId="{60E5F300-A0CF-448C-B4DE-D6FF580DD2EA}" type="pres">
      <dgm:prSet presAssocID="{30DEBAF2-EA2E-453F-BEAC-133F3BC2D12C}" presName="spacer" presStyleCnt="0"/>
      <dgm:spPr/>
    </dgm:pt>
    <dgm:pt modelId="{B1691E42-B323-4266-98CF-B0F43891689A}" type="pres">
      <dgm:prSet presAssocID="{5EBF0D93-DE2E-426F-99ED-2257E369A764}" presName="parentText" presStyleLbl="node1" presStyleIdx="3" presStyleCnt="6">
        <dgm:presLayoutVars>
          <dgm:chMax val="0"/>
          <dgm:bulletEnabled val="1"/>
        </dgm:presLayoutVars>
      </dgm:prSet>
      <dgm:spPr/>
      <dgm:t>
        <a:bodyPr/>
        <a:lstStyle/>
        <a:p>
          <a:endParaRPr lang="en-US"/>
        </a:p>
      </dgm:t>
    </dgm:pt>
    <dgm:pt modelId="{69819474-EF85-4E88-9D2D-584CD406A918}" type="pres">
      <dgm:prSet presAssocID="{8E10E1CF-2B68-4DA5-BBAB-C8B291BA4BD3}" presName="spacer" presStyleCnt="0"/>
      <dgm:spPr/>
    </dgm:pt>
    <dgm:pt modelId="{21D64987-D6F6-4116-950A-C4320DCAF8FC}" type="pres">
      <dgm:prSet presAssocID="{CA3521D8-33E2-406E-A4CD-2FE910205AF8}" presName="parentText" presStyleLbl="node1" presStyleIdx="4" presStyleCnt="6">
        <dgm:presLayoutVars>
          <dgm:chMax val="0"/>
          <dgm:bulletEnabled val="1"/>
        </dgm:presLayoutVars>
      </dgm:prSet>
      <dgm:spPr/>
      <dgm:t>
        <a:bodyPr/>
        <a:lstStyle/>
        <a:p>
          <a:endParaRPr lang="en-US"/>
        </a:p>
      </dgm:t>
    </dgm:pt>
    <dgm:pt modelId="{47FEE385-5B55-4F4F-BE4F-78622253BA64}" type="pres">
      <dgm:prSet presAssocID="{F548F11F-C735-429E-BAAB-7223633BEADD}" presName="spacer" presStyleCnt="0"/>
      <dgm:spPr/>
    </dgm:pt>
    <dgm:pt modelId="{446F34CE-2CC7-46F8-9B10-02EF043F4724}" type="pres">
      <dgm:prSet presAssocID="{03E0221B-E17C-4BEB-9BD6-ED47A89AB567}" presName="parentText" presStyleLbl="node1" presStyleIdx="5" presStyleCnt="6">
        <dgm:presLayoutVars>
          <dgm:chMax val="0"/>
          <dgm:bulletEnabled val="1"/>
        </dgm:presLayoutVars>
      </dgm:prSet>
      <dgm:spPr/>
      <dgm:t>
        <a:bodyPr/>
        <a:lstStyle/>
        <a:p>
          <a:endParaRPr lang="en-US"/>
        </a:p>
      </dgm:t>
    </dgm:pt>
  </dgm:ptLst>
  <dgm:cxnLst>
    <dgm:cxn modelId="{40840882-6A42-4A02-B13E-AF17A17A8CA4}" type="presOf" srcId="{03E0221B-E17C-4BEB-9BD6-ED47A89AB567}" destId="{446F34CE-2CC7-46F8-9B10-02EF043F4724}" srcOrd="0" destOrd="0" presId="urn:microsoft.com/office/officeart/2005/8/layout/vList2"/>
    <dgm:cxn modelId="{5EDF2442-F23D-4112-94F0-5D0222289804}" srcId="{620C3505-0CB7-4AF0-A275-680473EE3D64}" destId="{CA3521D8-33E2-406E-A4CD-2FE910205AF8}" srcOrd="4" destOrd="0" parTransId="{0C9CB087-52BA-48D3-87E4-753B07105BB2}" sibTransId="{F548F11F-C735-429E-BAAB-7223633BEADD}"/>
    <dgm:cxn modelId="{3807C90B-F926-480E-913E-C9F7A616626F}" type="presOf" srcId="{83F40263-8F30-4DA2-A6D9-62C1C1FBD087}" destId="{9D9926B8-BC99-4535-9351-F6A6469EAF68}" srcOrd="0" destOrd="0" presId="urn:microsoft.com/office/officeart/2005/8/layout/vList2"/>
    <dgm:cxn modelId="{34F8CE44-A394-403C-95FB-E5E0D1B9B8DA}" srcId="{620C3505-0CB7-4AF0-A275-680473EE3D64}" destId="{83F40263-8F30-4DA2-A6D9-62C1C1FBD087}" srcOrd="0" destOrd="0" parTransId="{C46365CA-E5E0-4CBD-A603-0D0239E41BA7}" sibTransId="{9762E22C-88F2-43C8-A435-D1A95918ECD3}"/>
    <dgm:cxn modelId="{D01C1468-5E31-4B1B-B0F4-B7326CD1F1FB}" srcId="{620C3505-0CB7-4AF0-A275-680473EE3D64}" destId="{C545E4F3-9E43-4C11-ACC1-B7A939D93009}" srcOrd="2" destOrd="0" parTransId="{943595D4-984D-41C5-8E7A-2DCE2D94F5AC}" sibTransId="{30DEBAF2-EA2E-453F-BEAC-133F3BC2D12C}"/>
    <dgm:cxn modelId="{51CED9BE-C585-4833-BCAE-D2ADE1F3D75D}" srcId="{620C3505-0CB7-4AF0-A275-680473EE3D64}" destId="{BDB9DD03-1FB1-4D25-B616-8EC08775D048}" srcOrd="1" destOrd="0" parTransId="{1607CC6B-2C77-41D9-A24E-77DABBC581B7}" sibTransId="{D0DD022B-217B-48E7-948B-C63B923EBEAF}"/>
    <dgm:cxn modelId="{A4A5DE29-FBF2-4E14-9CF3-EE5D2F13CCDB}" type="presOf" srcId="{620C3505-0CB7-4AF0-A275-680473EE3D64}" destId="{29BC7493-6484-4B54-8338-A120AE1E4A87}" srcOrd="0" destOrd="0" presId="urn:microsoft.com/office/officeart/2005/8/layout/vList2"/>
    <dgm:cxn modelId="{ECB26292-DBC7-4630-A9FB-CA11F368784F}" srcId="{620C3505-0CB7-4AF0-A275-680473EE3D64}" destId="{03E0221B-E17C-4BEB-9BD6-ED47A89AB567}" srcOrd="5" destOrd="0" parTransId="{1D8F1D99-9E46-43E7-A62B-9EFFBB4228ED}" sibTransId="{DB2051BB-76C3-4BE4-8951-6A74F3661018}"/>
    <dgm:cxn modelId="{0758DC2A-B0BE-4F41-816E-8858A77C11C6}" type="presOf" srcId="{BDB9DD03-1FB1-4D25-B616-8EC08775D048}" destId="{1D9E6BD4-CC0F-448F-A785-7945C4BE79B8}" srcOrd="0" destOrd="0" presId="urn:microsoft.com/office/officeart/2005/8/layout/vList2"/>
    <dgm:cxn modelId="{91A3C5C7-97F3-4A0F-A7A5-8F467E06A648}" srcId="{620C3505-0CB7-4AF0-A275-680473EE3D64}" destId="{5EBF0D93-DE2E-426F-99ED-2257E369A764}" srcOrd="3" destOrd="0" parTransId="{C6860EFD-F2BE-4F75-83D6-AE93EB033729}" sibTransId="{8E10E1CF-2B68-4DA5-BBAB-C8B291BA4BD3}"/>
    <dgm:cxn modelId="{E0219DC4-C2DD-46FA-8100-C5DCF60114ED}" type="presOf" srcId="{5EBF0D93-DE2E-426F-99ED-2257E369A764}" destId="{B1691E42-B323-4266-98CF-B0F43891689A}" srcOrd="0" destOrd="0" presId="urn:microsoft.com/office/officeart/2005/8/layout/vList2"/>
    <dgm:cxn modelId="{E8935256-97CA-4684-A9D6-3F301F0B7052}" type="presOf" srcId="{C545E4F3-9E43-4C11-ACC1-B7A939D93009}" destId="{D9F4E8CE-0996-4216-88DC-E3ADC0D089F5}" srcOrd="0" destOrd="0" presId="urn:microsoft.com/office/officeart/2005/8/layout/vList2"/>
    <dgm:cxn modelId="{C0CE9B9C-011D-4F21-8514-DA4FB57396D2}" type="presOf" srcId="{CA3521D8-33E2-406E-A4CD-2FE910205AF8}" destId="{21D64987-D6F6-4116-950A-C4320DCAF8FC}" srcOrd="0" destOrd="0" presId="urn:microsoft.com/office/officeart/2005/8/layout/vList2"/>
    <dgm:cxn modelId="{4AB3B3F2-0327-4883-8BF9-F318B1AB86FF}" type="presParOf" srcId="{29BC7493-6484-4B54-8338-A120AE1E4A87}" destId="{9D9926B8-BC99-4535-9351-F6A6469EAF68}" srcOrd="0" destOrd="0" presId="urn:microsoft.com/office/officeart/2005/8/layout/vList2"/>
    <dgm:cxn modelId="{6F87AF8D-76C8-499A-9015-F19E9F0C6BD7}" type="presParOf" srcId="{29BC7493-6484-4B54-8338-A120AE1E4A87}" destId="{38D748DD-51D5-4E62-A2AE-68D9B5224928}" srcOrd="1" destOrd="0" presId="urn:microsoft.com/office/officeart/2005/8/layout/vList2"/>
    <dgm:cxn modelId="{40703E9A-568D-4E33-AC63-1E70C3E86887}" type="presParOf" srcId="{29BC7493-6484-4B54-8338-A120AE1E4A87}" destId="{1D9E6BD4-CC0F-448F-A785-7945C4BE79B8}" srcOrd="2" destOrd="0" presId="urn:microsoft.com/office/officeart/2005/8/layout/vList2"/>
    <dgm:cxn modelId="{640BC1FA-B15E-43B0-B0DB-E4CDDA3F0791}" type="presParOf" srcId="{29BC7493-6484-4B54-8338-A120AE1E4A87}" destId="{DFA68D74-D6F4-4642-8509-0C0A9D89C680}" srcOrd="3" destOrd="0" presId="urn:microsoft.com/office/officeart/2005/8/layout/vList2"/>
    <dgm:cxn modelId="{BFA448EB-4A42-4230-B676-CC47CE9F316E}" type="presParOf" srcId="{29BC7493-6484-4B54-8338-A120AE1E4A87}" destId="{D9F4E8CE-0996-4216-88DC-E3ADC0D089F5}" srcOrd="4" destOrd="0" presId="urn:microsoft.com/office/officeart/2005/8/layout/vList2"/>
    <dgm:cxn modelId="{C773B3D7-3464-4BF3-965D-4DDED8C05869}" type="presParOf" srcId="{29BC7493-6484-4B54-8338-A120AE1E4A87}" destId="{60E5F300-A0CF-448C-B4DE-D6FF580DD2EA}" srcOrd="5" destOrd="0" presId="urn:microsoft.com/office/officeart/2005/8/layout/vList2"/>
    <dgm:cxn modelId="{DAA627FA-95B1-471B-B780-F244FCC2D126}" type="presParOf" srcId="{29BC7493-6484-4B54-8338-A120AE1E4A87}" destId="{B1691E42-B323-4266-98CF-B0F43891689A}" srcOrd="6" destOrd="0" presId="urn:microsoft.com/office/officeart/2005/8/layout/vList2"/>
    <dgm:cxn modelId="{A6B2CF01-55E6-4A05-AE9B-881DA8CD43E9}" type="presParOf" srcId="{29BC7493-6484-4B54-8338-A120AE1E4A87}" destId="{69819474-EF85-4E88-9D2D-584CD406A918}" srcOrd="7" destOrd="0" presId="urn:microsoft.com/office/officeart/2005/8/layout/vList2"/>
    <dgm:cxn modelId="{4F814E15-03BC-465B-9F94-9969B637DBCF}" type="presParOf" srcId="{29BC7493-6484-4B54-8338-A120AE1E4A87}" destId="{21D64987-D6F6-4116-950A-C4320DCAF8FC}" srcOrd="8" destOrd="0" presId="urn:microsoft.com/office/officeart/2005/8/layout/vList2"/>
    <dgm:cxn modelId="{FF2A1F04-51E4-484D-AF40-2C1470E2C03E}" type="presParOf" srcId="{29BC7493-6484-4B54-8338-A120AE1E4A87}" destId="{47FEE385-5B55-4F4F-BE4F-78622253BA64}" srcOrd="9" destOrd="0" presId="urn:microsoft.com/office/officeart/2005/8/layout/vList2"/>
    <dgm:cxn modelId="{5EAFDEA3-1F4F-4DFB-9BF3-65311C953026}" type="presParOf" srcId="{29BC7493-6484-4B54-8338-A120AE1E4A87}" destId="{446F34CE-2CC7-46F8-9B10-02EF043F472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05F2B7-9BF7-48F5-9050-371A30CEA1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BE4E097-7C13-4EF9-8336-3AD07254EECD}">
      <dgm:prSet phldrT="[Texto]"/>
      <dgm:spPr/>
      <dgm:t>
        <a:bodyPr/>
        <a:lstStyle/>
        <a:p>
          <a:r>
            <a:rPr lang="es-EC" dirty="0" smtClean="0"/>
            <a:t>Adquirir e incrementar la bibliografía relacionada con el tema, así como la adquisición de infraestructura de alto rendimiento a fin de mejorar los resultados obtenidos en este trabajo y poner a disposición de la comunidad universitaria estos recursos.</a:t>
          </a:r>
          <a:endParaRPr lang="en-US" dirty="0"/>
        </a:p>
      </dgm:t>
    </dgm:pt>
    <dgm:pt modelId="{CB4D9BDD-D18D-4DEC-8E27-90A163E3E78A}" type="parTrans" cxnId="{0AD0076B-DED3-49B0-B1A3-4EFA523DC410}">
      <dgm:prSet/>
      <dgm:spPr/>
      <dgm:t>
        <a:bodyPr/>
        <a:lstStyle/>
        <a:p>
          <a:endParaRPr lang="en-US"/>
        </a:p>
      </dgm:t>
    </dgm:pt>
    <dgm:pt modelId="{651C4B3D-4E8A-4CFB-A2A2-41FFB10F60FA}" type="sibTrans" cxnId="{0AD0076B-DED3-49B0-B1A3-4EFA523DC410}">
      <dgm:prSet/>
      <dgm:spPr/>
      <dgm:t>
        <a:bodyPr/>
        <a:lstStyle/>
        <a:p>
          <a:endParaRPr lang="en-US"/>
        </a:p>
      </dgm:t>
    </dgm:pt>
    <dgm:pt modelId="{4A45D3EA-7FBF-469C-99B2-3A5768E5C366}">
      <dgm:prSet phldrT="[Texto]"/>
      <dgm:spPr/>
      <dgm:t>
        <a:bodyPr/>
        <a:lstStyle/>
        <a:p>
          <a:r>
            <a:rPr lang="es-EC" smtClean="0"/>
            <a:t>Se realicen cambios en la Planificación Curricular de la Carrera de Ingeniería en Sistemas e Informática a fin de que se incluya el estudio de esta tecnología y el paradigma de la programación paralela.</a:t>
          </a:r>
          <a:endParaRPr lang="en-US" dirty="0"/>
        </a:p>
      </dgm:t>
    </dgm:pt>
    <dgm:pt modelId="{ED59504C-E88D-497E-977F-325AA4361A1D}" type="parTrans" cxnId="{A8335AEC-3D3E-4961-9995-DFEDC70F5F68}">
      <dgm:prSet/>
      <dgm:spPr/>
      <dgm:t>
        <a:bodyPr/>
        <a:lstStyle/>
        <a:p>
          <a:endParaRPr lang="en-US"/>
        </a:p>
      </dgm:t>
    </dgm:pt>
    <dgm:pt modelId="{A7137180-9E2C-4141-BF7C-3A26F8A4B87E}" type="sibTrans" cxnId="{A8335AEC-3D3E-4961-9995-DFEDC70F5F68}">
      <dgm:prSet/>
      <dgm:spPr/>
      <dgm:t>
        <a:bodyPr/>
        <a:lstStyle/>
        <a:p>
          <a:endParaRPr lang="en-US"/>
        </a:p>
      </dgm:t>
    </dgm:pt>
    <dgm:pt modelId="{E835DF37-E182-4FDF-BC28-43052F72CA88}" type="pres">
      <dgm:prSet presAssocID="{A005F2B7-9BF7-48F5-9050-371A30CEA19E}" presName="linear" presStyleCnt="0">
        <dgm:presLayoutVars>
          <dgm:animLvl val="lvl"/>
          <dgm:resizeHandles val="exact"/>
        </dgm:presLayoutVars>
      </dgm:prSet>
      <dgm:spPr/>
      <dgm:t>
        <a:bodyPr/>
        <a:lstStyle/>
        <a:p>
          <a:endParaRPr lang="en-US"/>
        </a:p>
      </dgm:t>
    </dgm:pt>
    <dgm:pt modelId="{6E466ECB-0BF0-4A4D-A046-3CE8E7D00982}" type="pres">
      <dgm:prSet presAssocID="{DBE4E097-7C13-4EF9-8336-3AD07254EECD}" presName="parentText" presStyleLbl="node1" presStyleIdx="0" presStyleCnt="2">
        <dgm:presLayoutVars>
          <dgm:chMax val="0"/>
          <dgm:bulletEnabled val="1"/>
        </dgm:presLayoutVars>
      </dgm:prSet>
      <dgm:spPr/>
      <dgm:t>
        <a:bodyPr/>
        <a:lstStyle/>
        <a:p>
          <a:endParaRPr lang="en-US"/>
        </a:p>
      </dgm:t>
    </dgm:pt>
    <dgm:pt modelId="{4487B7B6-91F3-4F75-AAB7-2EBD16C1F15C}" type="pres">
      <dgm:prSet presAssocID="{651C4B3D-4E8A-4CFB-A2A2-41FFB10F60FA}" presName="spacer" presStyleCnt="0"/>
      <dgm:spPr/>
    </dgm:pt>
    <dgm:pt modelId="{21D33BE3-51BC-4CD6-A22B-CD54E76EC67E}" type="pres">
      <dgm:prSet presAssocID="{4A45D3EA-7FBF-469C-99B2-3A5768E5C366}" presName="parentText" presStyleLbl="node1" presStyleIdx="1" presStyleCnt="2">
        <dgm:presLayoutVars>
          <dgm:chMax val="0"/>
          <dgm:bulletEnabled val="1"/>
        </dgm:presLayoutVars>
      </dgm:prSet>
      <dgm:spPr/>
      <dgm:t>
        <a:bodyPr/>
        <a:lstStyle/>
        <a:p>
          <a:endParaRPr lang="en-US"/>
        </a:p>
      </dgm:t>
    </dgm:pt>
  </dgm:ptLst>
  <dgm:cxnLst>
    <dgm:cxn modelId="{8B3A6D6B-7CCB-43EB-ABAF-AD3F822B7087}" type="presOf" srcId="{4A45D3EA-7FBF-469C-99B2-3A5768E5C366}" destId="{21D33BE3-51BC-4CD6-A22B-CD54E76EC67E}" srcOrd="0" destOrd="0" presId="urn:microsoft.com/office/officeart/2005/8/layout/vList2"/>
    <dgm:cxn modelId="{0AD0076B-DED3-49B0-B1A3-4EFA523DC410}" srcId="{A005F2B7-9BF7-48F5-9050-371A30CEA19E}" destId="{DBE4E097-7C13-4EF9-8336-3AD07254EECD}" srcOrd="0" destOrd="0" parTransId="{CB4D9BDD-D18D-4DEC-8E27-90A163E3E78A}" sibTransId="{651C4B3D-4E8A-4CFB-A2A2-41FFB10F60FA}"/>
    <dgm:cxn modelId="{A8335AEC-3D3E-4961-9995-DFEDC70F5F68}" srcId="{A005F2B7-9BF7-48F5-9050-371A30CEA19E}" destId="{4A45D3EA-7FBF-469C-99B2-3A5768E5C366}" srcOrd="1" destOrd="0" parTransId="{ED59504C-E88D-497E-977F-325AA4361A1D}" sibTransId="{A7137180-9E2C-4141-BF7C-3A26F8A4B87E}"/>
    <dgm:cxn modelId="{BF56B64C-8E75-4B99-B356-49E3E792DCC3}" type="presOf" srcId="{DBE4E097-7C13-4EF9-8336-3AD07254EECD}" destId="{6E466ECB-0BF0-4A4D-A046-3CE8E7D00982}" srcOrd="0" destOrd="0" presId="urn:microsoft.com/office/officeart/2005/8/layout/vList2"/>
    <dgm:cxn modelId="{E95EC651-C89B-4E54-BEA5-7A729C39D0DE}" type="presOf" srcId="{A005F2B7-9BF7-48F5-9050-371A30CEA19E}" destId="{E835DF37-E182-4FDF-BC28-43052F72CA88}" srcOrd="0" destOrd="0" presId="urn:microsoft.com/office/officeart/2005/8/layout/vList2"/>
    <dgm:cxn modelId="{58FFD6CF-46EF-4877-B179-A8E57F270F7A}" type="presParOf" srcId="{E835DF37-E182-4FDF-BC28-43052F72CA88}" destId="{6E466ECB-0BF0-4A4D-A046-3CE8E7D00982}" srcOrd="0" destOrd="0" presId="urn:microsoft.com/office/officeart/2005/8/layout/vList2"/>
    <dgm:cxn modelId="{0639A385-9D29-4011-8B92-C45712916C0D}" type="presParOf" srcId="{E835DF37-E182-4FDF-BC28-43052F72CA88}" destId="{4487B7B6-91F3-4F75-AAB7-2EBD16C1F15C}" srcOrd="1" destOrd="0" presId="urn:microsoft.com/office/officeart/2005/8/layout/vList2"/>
    <dgm:cxn modelId="{D28F0393-AF92-4C8B-AE70-CE2D9D3105A1}" type="presParOf" srcId="{E835DF37-E182-4FDF-BC28-43052F72CA88}" destId="{21D33BE3-51BC-4CD6-A22B-CD54E76EC67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B018-D68C-43D9-A6B4-E6A8B0E1D825}">
      <dsp:nvSpPr>
        <dsp:cNvPr id="0" name=""/>
        <dsp:cNvSpPr/>
      </dsp:nvSpPr>
      <dsp:spPr>
        <a:xfrm>
          <a:off x="1220191"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C2EFFF-F1D4-4BFB-9969-1428CFD54FCF}">
      <dsp:nvSpPr>
        <dsp:cNvPr id="0" name=""/>
        <dsp:cNvSpPr/>
      </dsp:nvSpPr>
      <dsp:spPr>
        <a:xfrm>
          <a:off x="3748359" y="506631"/>
          <a:ext cx="3286618" cy="8601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Determinar la posibilidad de construir un </a:t>
          </a:r>
          <a:r>
            <a:rPr lang="es-ES" sz="1200" kern="1200" dirty="0" err="1" smtClean="0"/>
            <a:t>Cluster</a:t>
          </a:r>
          <a:r>
            <a:rPr lang="es-ES" sz="1200" kern="1200" dirty="0" smtClean="0"/>
            <a:t> con hardware disponible que permita tener resultados óptimos a menor costo.</a:t>
          </a:r>
          <a:endParaRPr lang="en-US" sz="1200" kern="1200" dirty="0"/>
        </a:p>
      </dsp:txBody>
      <dsp:txXfrm>
        <a:off x="3790349" y="548621"/>
        <a:ext cx="3202638" cy="776189"/>
      </dsp:txXfrm>
    </dsp:sp>
    <dsp:sp modelId="{A2995D07-4F22-4BAB-B26F-5B883F6E4832}">
      <dsp:nvSpPr>
        <dsp:cNvPr id="0" name=""/>
        <dsp:cNvSpPr/>
      </dsp:nvSpPr>
      <dsp:spPr>
        <a:xfrm>
          <a:off x="3816425" y="1562987"/>
          <a:ext cx="3286618" cy="860169"/>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Determinar el funcionamiento y la importancia del procesamiento en paralelo.</a:t>
          </a:r>
          <a:endParaRPr lang="en-US" sz="1200" kern="1200" dirty="0"/>
        </a:p>
      </dsp:txBody>
      <dsp:txXfrm>
        <a:off x="3858415" y="1604977"/>
        <a:ext cx="3202638" cy="776189"/>
      </dsp:txXfrm>
    </dsp:sp>
    <dsp:sp modelId="{EC305A92-24B9-486B-B25D-0AD0639EF49D}">
      <dsp:nvSpPr>
        <dsp:cNvPr id="0" name=""/>
        <dsp:cNvSpPr/>
      </dsp:nvSpPr>
      <dsp:spPr>
        <a:xfrm>
          <a:off x="3744415" y="2569765"/>
          <a:ext cx="3286618" cy="860169"/>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Proponer la solución de “</a:t>
          </a:r>
          <a:r>
            <a:rPr lang="es-ES" sz="1200" kern="1200" dirty="0" err="1" smtClean="0"/>
            <a:t>Clustering</a:t>
          </a:r>
          <a:r>
            <a:rPr lang="es-ES" sz="1200" kern="1200" dirty="0" smtClean="0"/>
            <a:t>” a sistemas que requieran capacidad de procesamiento, almacenamiento y memoria en el Departamento de Ciencias de la Computación.</a:t>
          </a:r>
          <a:endParaRPr lang="en-US" sz="1200" kern="1200" dirty="0"/>
        </a:p>
      </dsp:txBody>
      <dsp:txXfrm>
        <a:off x="3786405" y="2611755"/>
        <a:ext cx="3202638" cy="776189"/>
      </dsp:txXfrm>
    </dsp:sp>
    <dsp:sp modelId="{0C5D12D2-278C-4E12-ABB5-1F6A1584B6FC}">
      <dsp:nvSpPr>
        <dsp:cNvPr id="0" name=""/>
        <dsp:cNvSpPr/>
      </dsp:nvSpPr>
      <dsp:spPr>
        <a:xfrm>
          <a:off x="3705781" y="3605642"/>
          <a:ext cx="3338119" cy="1032478"/>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Contribuir con la formación de los estudiantes, mediante la aplicación del paralelismo en </a:t>
          </a:r>
          <a:r>
            <a:rPr lang="es-ES" sz="1200" kern="1200" dirty="0" err="1" smtClean="0"/>
            <a:t>Cluster</a:t>
          </a:r>
          <a:r>
            <a:rPr lang="es-ES" sz="1200" kern="1200" dirty="0" smtClean="0"/>
            <a:t> en la solución de problemas en áreas específicas como procesamiento de imágenes, análisis numérico, </a:t>
          </a:r>
          <a:r>
            <a:rPr lang="es-ES" sz="1200" kern="1200" dirty="0" err="1" smtClean="0"/>
            <a:t>biocómputo</a:t>
          </a:r>
          <a:r>
            <a:rPr lang="es-ES" sz="1200" kern="1200" dirty="0" smtClean="0"/>
            <a:t> y otros.</a:t>
          </a:r>
          <a:endParaRPr lang="en-US" sz="1200" kern="1200" dirty="0"/>
        </a:p>
      </dsp:txBody>
      <dsp:txXfrm>
        <a:off x="3756182" y="3656043"/>
        <a:ext cx="3237317" cy="931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C48E-B711-4EDF-B61F-37C76EA43FFE}">
      <dsp:nvSpPr>
        <dsp:cNvPr id="0" name=""/>
        <dsp:cNvSpPr/>
      </dsp:nvSpPr>
      <dsp:spPr>
        <a:xfrm>
          <a:off x="0" y="0"/>
          <a:ext cx="6096000" cy="1219200"/>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EC" sz="5400" kern="1200" dirty="0" smtClean="0"/>
            <a:t>CLUSTERS</a:t>
          </a:r>
          <a:endParaRPr lang="en-US" sz="5400" kern="1200" dirty="0"/>
        </a:p>
      </dsp:txBody>
      <dsp:txXfrm>
        <a:off x="0" y="0"/>
        <a:ext cx="6096000" cy="1219200"/>
      </dsp:txXfrm>
    </dsp:sp>
    <dsp:sp modelId="{8712ACC9-AB60-4A58-8D47-CE5DCE44C3B7}">
      <dsp:nvSpPr>
        <dsp:cNvPr id="0" name=""/>
        <dsp:cNvSpPr/>
      </dsp:nvSpPr>
      <dsp:spPr>
        <a:xfrm>
          <a:off x="2976" y="1219200"/>
          <a:ext cx="2030015" cy="256032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HPC</a:t>
          </a:r>
          <a:endParaRPr lang="en-US" sz="6500" kern="1200" dirty="0"/>
        </a:p>
      </dsp:txBody>
      <dsp:txXfrm>
        <a:off x="2976" y="1219200"/>
        <a:ext cx="2030015" cy="2560320"/>
      </dsp:txXfrm>
    </dsp:sp>
    <dsp:sp modelId="{B23A50FD-AD37-4BC7-8A2D-EBA3B9B18E3E}">
      <dsp:nvSpPr>
        <dsp:cNvPr id="0" name=""/>
        <dsp:cNvSpPr/>
      </dsp:nvSpPr>
      <dsp:spPr>
        <a:xfrm>
          <a:off x="2032992" y="1219200"/>
          <a:ext cx="2030015" cy="256032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HA</a:t>
          </a:r>
          <a:endParaRPr lang="en-US" sz="6500" kern="1200" dirty="0"/>
        </a:p>
      </dsp:txBody>
      <dsp:txXfrm>
        <a:off x="2032992" y="1219200"/>
        <a:ext cx="2030015" cy="2560320"/>
      </dsp:txXfrm>
    </dsp:sp>
    <dsp:sp modelId="{27A21285-B3DA-46F3-953A-25AD197B1BE5}">
      <dsp:nvSpPr>
        <dsp:cNvPr id="0" name=""/>
        <dsp:cNvSpPr/>
      </dsp:nvSpPr>
      <dsp:spPr>
        <a:xfrm>
          <a:off x="4063007" y="1219200"/>
          <a:ext cx="2030015" cy="256032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LB</a:t>
          </a:r>
          <a:endParaRPr lang="en-US" sz="6500" kern="1200" dirty="0"/>
        </a:p>
      </dsp:txBody>
      <dsp:txXfrm>
        <a:off x="4063007" y="1219200"/>
        <a:ext cx="2030015" cy="2560320"/>
      </dsp:txXfrm>
    </dsp:sp>
    <dsp:sp modelId="{B48F0A02-3CE8-4A28-91AF-CF3298BC6412}">
      <dsp:nvSpPr>
        <dsp:cNvPr id="0" name=""/>
        <dsp:cNvSpPr/>
      </dsp:nvSpPr>
      <dsp:spPr>
        <a:xfrm>
          <a:off x="0" y="3779520"/>
          <a:ext cx="6096000" cy="284480"/>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9C410-5B04-4647-A5AD-AD1C375F91F7}">
      <dsp:nvSpPr>
        <dsp:cNvPr id="0" name=""/>
        <dsp:cNvSpPr/>
      </dsp:nvSpPr>
      <dsp:spPr>
        <a:xfrm>
          <a:off x="594556" y="1691"/>
          <a:ext cx="4676703" cy="35921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9A968-2D40-4753-BFFE-F144999F59EC}">
      <dsp:nvSpPr>
        <dsp:cNvPr id="0" name=""/>
        <dsp:cNvSpPr/>
      </dsp:nvSpPr>
      <dsp:spPr>
        <a:xfrm>
          <a:off x="4301048" y="2744852"/>
          <a:ext cx="3577861" cy="220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 este tipo de </a:t>
          </a:r>
          <a:r>
            <a:rPr lang="es-EC" sz="1400" kern="1200" dirty="0" err="1" smtClean="0"/>
            <a:t>Cluster</a:t>
          </a:r>
          <a:r>
            <a:rPr lang="es-EC" sz="1400" kern="1200" dirty="0" smtClean="0"/>
            <a:t> corren simultáneamente grandes trabajos, los cuales necesitan  de mucha potencia de cálculo, mucha memoria o ambas. La tendencia en HPC es llegar a los límites de rendimiento, tratando de hacer más grandes y más complejos los desafíos computacionales. Es por ello que se centra en el desarrollo de supercomputadoras, algoritmos de procesamiento paralelo, y software relacionado.</a:t>
          </a:r>
          <a:endParaRPr lang="en-US" sz="1400" kern="1200" dirty="0"/>
        </a:p>
      </dsp:txBody>
      <dsp:txXfrm>
        <a:off x="4301048" y="2744852"/>
        <a:ext cx="3577861" cy="2209981"/>
      </dsp:txXfrm>
    </dsp:sp>
    <dsp:sp modelId="{8E02AF92-5257-49DC-83AB-462292065956}">
      <dsp:nvSpPr>
        <dsp:cNvPr id="0" name=""/>
        <dsp:cNvSpPr/>
      </dsp:nvSpPr>
      <dsp:spPr>
        <a:xfrm>
          <a:off x="3985373" y="2429448"/>
          <a:ext cx="859263" cy="85948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8730-649E-461D-A622-A61AA5AD27AB}">
      <dsp:nvSpPr>
        <dsp:cNvPr id="0" name=""/>
        <dsp:cNvSpPr/>
      </dsp:nvSpPr>
      <dsp:spPr>
        <a:xfrm rot="5400000">
          <a:off x="7360096" y="2429559"/>
          <a:ext cx="859485" cy="85926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25D6F-E23B-404D-80C4-8CEBBAF6C152}">
      <dsp:nvSpPr>
        <dsp:cNvPr id="0" name=""/>
        <dsp:cNvSpPr/>
      </dsp:nvSpPr>
      <dsp:spPr>
        <a:xfrm rot="16200000">
          <a:off x="3985262" y="4411294"/>
          <a:ext cx="859485" cy="859263"/>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8669A-2153-40B1-9049-E504179900D7}">
      <dsp:nvSpPr>
        <dsp:cNvPr id="0" name=""/>
        <dsp:cNvSpPr/>
      </dsp:nvSpPr>
      <dsp:spPr>
        <a:xfrm rot="10800000">
          <a:off x="7360207" y="4411183"/>
          <a:ext cx="859263" cy="859485"/>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9C410-5B04-4647-A5AD-AD1C375F91F7}">
      <dsp:nvSpPr>
        <dsp:cNvPr id="0" name=""/>
        <dsp:cNvSpPr/>
      </dsp:nvSpPr>
      <dsp:spPr>
        <a:xfrm>
          <a:off x="552597" y="1373"/>
          <a:ext cx="3696382" cy="28391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9A968-2D40-4753-BFFE-F144999F59EC}">
      <dsp:nvSpPr>
        <dsp:cNvPr id="0" name=""/>
        <dsp:cNvSpPr/>
      </dsp:nvSpPr>
      <dsp:spPr>
        <a:xfrm>
          <a:off x="3917498" y="2470886"/>
          <a:ext cx="3966387" cy="2449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Esto se alcanza mediante la agrupación de ordenadores los cuales estarán interconectados entre sí mediante dispositivos de red para obtener un sistema de alto rendimiento.</a:t>
          </a:r>
          <a:endParaRPr lang="en-US" sz="2000" kern="1200" dirty="0"/>
        </a:p>
      </dsp:txBody>
      <dsp:txXfrm>
        <a:off x="3917498" y="2470886"/>
        <a:ext cx="3966387" cy="2449967"/>
      </dsp:txXfrm>
    </dsp:sp>
    <dsp:sp modelId="{8E02AF92-5257-49DC-83AB-462292065956}">
      <dsp:nvSpPr>
        <dsp:cNvPr id="0" name=""/>
        <dsp:cNvSpPr/>
      </dsp:nvSpPr>
      <dsp:spPr>
        <a:xfrm>
          <a:off x="3567544" y="2591353"/>
          <a:ext cx="952571" cy="9528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38730-649E-461D-A622-A61AA5AD27AB}">
      <dsp:nvSpPr>
        <dsp:cNvPr id="0" name=""/>
        <dsp:cNvSpPr/>
      </dsp:nvSpPr>
      <dsp:spPr>
        <a:xfrm rot="5400000">
          <a:off x="7308734" y="2608188"/>
          <a:ext cx="952818" cy="95257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25D6F-E23B-404D-80C4-8CEBBAF6C152}">
      <dsp:nvSpPr>
        <dsp:cNvPr id="0" name=""/>
        <dsp:cNvSpPr/>
      </dsp:nvSpPr>
      <dsp:spPr>
        <a:xfrm rot="16200000">
          <a:off x="3567420" y="3904339"/>
          <a:ext cx="952818" cy="95257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8669A-2153-40B1-9049-E504179900D7}">
      <dsp:nvSpPr>
        <dsp:cNvPr id="0" name=""/>
        <dsp:cNvSpPr/>
      </dsp:nvSpPr>
      <dsp:spPr>
        <a:xfrm rot="10800000">
          <a:off x="7308857" y="3976220"/>
          <a:ext cx="952571" cy="952818"/>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4B11C-5843-4EF1-8B1F-A6CD4513C84C}">
      <dsp:nvSpPr>
        <dsp:cNvPr id="0" name=""/>
        <dsp:cNvSpPr/>
      </dsp:nvSpPr>
      <dsp:spPr>
        <a:xfrm>
          <a:off x="335314" y="944"/>
          <a:ext cx="5228333" cy="34492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0D44A-7A46-4BB2-8B75-BF94A2FCF4D6}">
      <dsp:nvSpPr>
        <dsp:cNvPr id="0" name=""/>
        <dsp:cNvSpPr/>
      </dsp:nvSpPr>
      <dsp:spPr>
        <a:xfrm>
          <a:off x="4420685" y="2743965"/>
          <a:ext cx="3847386" cy="23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Están orientados para garantizar un funcionamiento ininterrumpido de ciertas aplicaciones. Se puede incluir redundancia en todos los niveles como por ejemplo: fuentes de alimentación, tarjetas de red, etc.</a:t>
          </a:r>
          <a:endParaRPr lang="en-US" sz="2100" kern="1200" dirty="0"/>
        </a:p>
      </dsp:txBody>
      <dsp:txXfrm>
        <a:off x="4420685" y="2743965"/>
        <a:ext cx="3847386" cy="2376462"/>
      </dsp:txXfrm>
    </dsp:sp>
    <dsp:sp modelId="{C2209B14-F801-4D22-A168-DDAF9B98553A}">
      <dsp:nvSpPr>
        <dsp:cNvPr id="0" name=""/>
        <dsp:cNvSpPr/>
      </dsp:nvSpPr>
      <dsp:spPr>
        <a:xfrm>
          <a:off x="4081231" y="2404802"/>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D7E43-D8D4-48A8-825C-57CEA29FBAD7}">
      <dsp:nvSpPr>
        <dsp:cNvPr id="0" name=""/>
        <dsp:cNvSpPr/>
      </dsp:nvSpPr>
      <dsp:spPr>
        <a:xfrm rot="5400000">
          <a:off x="7710176" y="2404921"/>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7EF7E-B667-49F7-B6A2-E21084D437BF}">
      <dsp:nvSpPr>
        <dsp:cNvPr id="0" name=""/>
        <dsp:cNvSpPr/>
      </dsp:nvSpPr>
      <dsp:spPr>
        <a:xfrm rot="16200000">
          <a:off x="4081111" y="4535943"/>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83142-C5AA-4ED0-8EF2-F26428B5371E}">
      <dsp:nvSpPr>
        <dsp:cNvPr id="0" name=""/>
        <dsp:cNvSpPr/>
      </dsp:nvSpPr>
      <dsp:spPr>
        <a:xfrm rot="10800000">
          <a:off x="7710296" y="4535824"/>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4B11C-5843-4EF1-8B1F-A6CD4513C84C}">
      <dsp:nvSpPr>
        <dsp:cNvPr id="0" name=""/>
        <dsp:cNvSpPr/>
      </dsp:nvSpPr>
      <dsp:spPr>
        <a:xfrm>
          <a:off x="335314" y="944"/>
          <a:ext cx="5228333" cy="344920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0D44A-7A46-4BB2-8B75-BF94A2FCF4D6}">
      <dsp:nvSpPr>
        <dsp:cNvPr id="0" name=""/>
        <dsp:cNvSpPr/>
      </dsp:nvSpPr>
      <dsp:spPr>
        <a:xfrm>
          <a:off x="4420685" y="2743965"/>
          <a:ext cx="3847386" cy="23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Es un método distribuido en el cual los datos se encuentran en más de un dispositivo permitiendo que la carga de trabajo para dicho proceso sea separada, de tal manera que ningún nodo o procesador se encargue de gestionar toda la información por sí solo. </a:t>
          </a:r>
          <a:endParaRPr lang="en-US" sz="1900" kern="1200" dirty="0"/>
        </a:p>
      </dsp:txBody>
      <dsp:txXfrm>
        <a:off x="4420685" y="2743965"/>
        <a:ext cx="3847386" cy="2376462"/>
      </dsp:txXfrm>
    </dsp:sp>
    <dsp:sp modelId="{C2209B14-F801-4D22-A168-DDAF9B98553A}">
      <dsp:nvSpPr>
        <dsp:cNvPr id="0" name=""/>
        <dsp:cNvSpPr/>
      </dsp:nvSpPr>
      <dsp:spPr>
        <a:xfrm>
          <a:off x="4081231" y="2404802"/>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D7E43-D8D4-48A8-825C-57CEA29FBAD7}">
      <dsp:nvSpPr>
        <dsp:cNvPr id="0" name=""/>
        <dsp:cNvSpPr/>
      </dsp:nvSpPr>
      <dsp:spPr>
        <a:xfrm rot="5400000">
          <a:off x="7710176" y="2404921"/>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7EF7E-B667-49F7-B6A2-E21084D437BF}">
      <dsp:nvSpPr>
        <dsp:cNvPr id="0" name=""/>
        <dsp:cNvSpPr/>
      </dsp:nvSpPr>
      <dsp:spPr>
        <a:xfrm rot="16200000">
          <a:off x="4081111" y="4535943"/>
          <a:ext cx="924231" cy="923992"/>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83142-C5AA-4ED0-8EF2-F26428B5371E}">
      <dsp:nvSpPr>
        <dsp:cNvPr id="0" name=""/>
        <dsp:cNvSpPr/>
      </dsp:nvSpPr>
      <dsp:spPr>
        <a:xfrm rot="10800000">
          <a:off x="7710296" y="4535824"/>
          <a:ext cx="923992" cy="924231"/>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926B8-BC99-4535-9351-F6A6469EAF68}">
      <dsp:nvSpPr>
        <dsp:cNvPr id="0" name=""/>
        <dsp:cNvSpPr/>
      </dsp:nvSpPr>
      <dsp:spPr>
        <a:xfrm>
          <a:off x="0" y="66484"/>
          <a:ext cx="5943217"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La computación de alto rendimiento es fundamental para la resolución de problemas con un alto grado de complejidad computacional.</a:t>
          </a:r>
          <a:endParaRPr lang="en-US" sz="1400" kern="1200" dirty="0"/>
        </a:p>
      </dsp:txBody>
      <dsp:txXfrm>
        <a:off x="38231" y="104715"/>
        <a:ext cx="5866755" cy="706706"/>
      </dsp:txXfrm>
    </dsp:sp>
    <dsp:sp modelId="{1D9E6BD4-CC0F-448F-A785-7945C4BE79B8}">
      <dsp:nvSpPr>
        <dsp:cNvPr id="0" name=""/>
        <dsp:cNvSpPr/>
      </dsp:nvSpPr>
      <dsp:spPr>
        <a:xfrm>
          <a:off x="0" y="889973"/>
          <a:ext cx="5943217" cy="7831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Este proyecto de grado permitió explorar a fondo la problemática de la computación de alto rendimiento mediante etapas de aprendizaje e investigación de tecnologías.</a:t>
          </a:r>
          <a:endParaRPr lang="en-US" sz="1400" kern="1200" dirty="0"/>
        </a:p>
      </dsp:txBody>
      <dsp:txXfrm>
        <a:off x="38231" y="928204"/>
        <a:ext cx="5866755" cy="706706"/>
      </dsp:txXfrm>
    </dsp:sp>
    <dsp:sp modelId="{D9F4E8CE-0996-4216-88DC-E3ADC0D089F5}">
      <dsp:nvSpPr>
        <dsp:cNvPr id="0" name=""/>
        <dsp:cNvSpPr/>
      </dsp:nvSpPr>
      <dsp:spPr>
        <a:xfrm>
          <a:off x="0" y="1713461"/>
          <a:ext cx="5943217" cy="7831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Y" sz="1400" kern="1200" dirty="0" smtClean="0"/>
            <a:t>Existe una gran variedad de herramientas para la implementación y monitoreo de </a:t>
          </a:r>
          <a:r>
            <a:rPr lang="es-UY" sz="1400" kern="1200" dirty="0" err="1" smtClean="0"/>
            <a:t>clusters</a:t>
          </a:r>
          <a:r>
            <a:rPr lang="es-UY" sz="1400" kern="1200" dirty="0" smtClean="0"/>
            <a:t>: TORQUE, MAUI, GANGLIA, etc.</a:t>
          </a:r>
          <a:endParaRPr lang="en-US" sz="1400" kern="1200" dirty="0"/>
        </a:p>
      </dsp:txBody>
      <dsp:txXfrm>
        <a:off x="38231" y="1751692"/>
        <a:ext cx="5866755" cy="706706"/>
      </dsp:txXfrm>
    </dsp:sp>
    <dsp:sp modelId="{B1691E42-B323-4266-98CF-B0F43891689A}">
      <dsp:nvSpPr>
        <dsp:cNvPr id="0" name=""/>
        <dsp:cNvSpPr/>
      </dsp:nvSpPr>
      <dsp:spPr>
        <a:xfrm>
          <a:off x="0" y="2536950"/>
          <a:ext cx="5943217" cy="7831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La infraestructura que conforma el </a:t>
          </a:r>
          <a:r>
            <a:rPr lang="es-EC" sz="1400" kern="1200" dirty="0" err="1" smtClean="0"/>
            <a:t>cluster</a:t>
          </a:r>
          <a:r>
            <a:rPr lang="es-EC" sz="1400" kern="1200" dirty="0" smtClean="0"/>
            <a:t> puede ir creciendo mediante la agregación de nodos al sistema incrementándose el procesamiento, memoria y almacenamiento.</a:t>
          </a:r>
          <a:endParaRPr lang="en-US" sz="1400" kern="1200" dirty="0"/>
        </a:p>
      </dsp:txBody>
      <dsp:txXfrm>
        <a:off x="38231" y="2575181"/>
        <a:ext cx="5866755" cy="706706"/>
      </dsp:txXfrm>
    </dsp:sp>
    <dsp:sp modelId="{21D64987-D6F6-4116-950A-C4320DCAF8FC}">
      <dsp:nvSpPr>
        <dsp:cNvPr id="0" name=""/>
        <dsp:cNvSpPr/>
      </dsp:nvSpPr>
      <dsp:spPr>
        <a:xfrm>
          <a:off x="0" y="3360439"/>
          <a:ext cx="5943217" cy="783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t>La construcción e implementación de un </a:t>
          </a:r>
          <a:r>
            <a:rPr lang="es-EC" sz="1400" kern="1200" dirty="0" err="1" smtClean="0"/>
            <a:t>Cluster</a:t>
          </a:r>
          <a:r>
            <a:rPr lang="es-EC" sz="1400" kern="1200" dirty="0" smtClean="0"/>
            <a:t> no conlleva incurrir en gastos económicos altos, ya que se puede disfrutar del uso de esta tecnología aprovechando los recursos de hardware o cómputo existentes. </a:t>
          </a:r>
          <a:endParaRPr lang="en-US" sz="1400" kern="1200" dirty="0"/>
        </a:p>
      </dsp:txBody>
      <dsp:txXfrm>
        <a:off x="38231" y="3398670"/>
        <a:ext cx="5866755" cy="706706"/>
      </dsp:txXfrm>
    </dsp:sp>
    <dsp:sp modelId="{446F34CE-2CC7-46F8-9B10-02EF043F4724}">
      <dsp:nvSpPr>
        <dsp:cNvPr id="0" name=""/>
        <dsp:cNvSpPr/>
      </dsp:nvSpPr>
      <dsp:spPr>
        <a:xfrm>
          <a:off x="0" y="4183928"/>
          <a:ext cx="5943217"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smtClean="0"/>
            <a:t>Se diseñó, implementó y evaluó un cluster para el Departamento de Ciencias de la Computación de la Universidad de las Fuerzas Armadas ESPE, con el hardware y cableado estructurado disponibles optimizando costos.</a:t>
          </a:r>
          <a:endParaRPr lang="en-US" sz="1400" kern="1200" dirty="0"/>
        </a:p>
      </dsp:txBody>
      <dsp:txXfrm>
        <a:off x="38231" y="4222159"/>
        <a:ext cx="5866755" cy="706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6ECB-0BF0-4A4D-A046-3CE8E7D00982}">
      <dsp:nvSpPr>
        <dsp:cNvPr id="0" name=""/>
        <dsp:cNvSpPr/>
      </dsp:nvSpPr>
      <dsp:spPr>
        <a:xfrm>
          <a:off x="0" y="251844"/>
          <a:ext cx="5477723" cy="15584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Adquirir e incrementar la bibliografía relacionada con el tema, así como la adquisición de infraestructura de alto rendimiento a fin de mejorar los resultados obtenidos en este trabajo y poner a disposición de la comunidad universitaria estos recursos.</a:t>
          </a:r>
          <a:endParaRPr lang="en-US" sz="1800" kern="1200" dirty="0"/>
        </a:p>
      </dsp:txBody>
      <dsp:txXfrm>
        <a:off x="76077" y="327921"/>
        <a:ext cx="5325569" cy="1406285"/>
      </dsp:txXfrm>
    </dsp:sp>
    <dsp:sp modelId="{21D33BE3-51BC-4CD6-A22B-CD54E76EC67E}">
      <dsp:nvSpPr>
        <dsp:cNvPr id="0" name=""/>
        <dsp:cNvSpPr/>
      </dsp:nvSpPr>
      <dsp:spPr>
        <a:xfrm>
          <a:off x="0" y="1862124"/>
          <a:ext cx="5477723" cy="15584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smtClean="0"/>
            <a:t>Se realicen cambios en la Planificación Curricular de la Carrera de Ingeniería en Sistemas e Informática a fin de que se incluya el estudio de esta tecnología y el paradigma de la programación paralela.</a:t>
          </a:r>
          <a:endParaRPr lang="en-US" sz="1800" kern="1200" dirty="0"/>
        </a:p>
      </dsp:txBody>
      <dsp:txXfrm>
        <a:off x="76077" y="1938201"/>
        <a:ext cx="5325569" cy="14062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t>04/03/2015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s.wikipedia.org/wiki/Inform%C3%A1tica"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s.wikipedia.org/wiki/Microprocesado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23</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24</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26</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 </a:t>
            </a:r>
            <a:r>
              <a:rPr lang="es-EC" sz="1200" b="1" kern="1200" dirty="0" err="1" smtClean="0">
                <a:solidFill>
                  <a:schemeClr val="tx1"/>
                </a:solidFill>
                <a:effectLst/>
                <a:latin typeface="+mn-lt"/>
                <a:ea typeface="+mn-ea"/>
                <a:cs typeface="+mn-cs"/>
              </a:rPr>
              <a:t>Thread</a:t>
            </a:r>
            <a:r>
              <a:rPr lang="es-EC" sz="1200" b="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que en español es conocido como hilo o proceso ligero, es aquella tarea que puede ser ejecutada en paralelo con otras que comparten los mismos recursos: memoria, archivos, punteros, pila y registros del CPU y que en conjunto son gestionados  como un </a:t>
            </a:r>
            <a:r>
              <a:rPr lang="es-EC" sz="1200" i="1" kern="1200" dirty="0" smtClean="0">
                <a:solidFill>
                  <a:schemeClr val="tx1"/>
                </a:solidFill>
                <a:effectLst/>
                <a:latin typeface="+mn-lt"/>
                <a:ea typeface="+mn-ea"/>
                <a:cs typeface="+mn-cs"/>
              </a:rPr>
              <a:t>proceso</a:t>
            </a:r>
            <a:r>
              <a:rPr lang="es-EC" sz="1200" u="sng" kern="1200" dirty="0" smtClean="0">
                <a:solidFill>
                  <a:schemeClr val="tx1"/>
                </a:solidFill>
                <a:effectLst/>
                <a:latin typeface="+mn-lt"/>
                <a:ea typeface="+mn-ea"/>
                <a:cs typeface="+mn-cs"/>
              </a:rPr>
              <a:t>. Se  consideran subprogramas que pueden ejecutarse de manera distribuida en varios </a:t>
            </a:r>
            <a:r>
              <a:rPr lang="es-EC" sz="1200" u="sng" kern="1200" dirty="0" err="1" smtClean="0">
                <a:solidFill>
                  <a:schemeClr val="tx1"/>
                </a:solidFill>
                <a:effectLst/>
                <a:latin typeface="+mn-lt"/>
                <a:ea typeface="+mn-ea"/>
                <a:cs typeface="+mn-cs"/>
              </a:rPr>
              <a:t>CPU´s</a:t>
            </a:r>
            <a:r>
              <a:rPr lang="es-EC" sz="1200" u="sng" kern="1200" dirty="0" smtClean="0">
                <a:solidFill>
                  <a:schemeClr val="tx1"/>
                </a:solidFill>
                <a:effectLst/>
                <a:latin typeface="+mn-lt"/>
                <a:ea typeface="+mn-ea"/>
                <a:cs typeface="+mn-cs"/>
              </a:rPr>
              <a:t> o equipos</a:t>
            </a:r>
            <a:r>
              <a:rPr lang="es-EC" sz="1200" kern="1200" dirty="0" smtClean="0">
                <a:solidFill>
                  <a:schemeClr val="tx1"/>
                </a:solidFill>
                <a:effectLst/>
                <a:latin typeface="+mn-lt"/>
                <a:ea typeface="+mn-ea"/>
                <a:cs typeface="+mn-cs"/>
              </a:rPr>
              <a:t>.</a:t>
            </a:r>
          </a:p>
          <a:p>
            <a:r>
              <a:rPr lang="es-ES" dirty="0" smtClean="0"/>
              <a:t>Se denomina </a:t>
            </a:r>
            <a:r>
              <a:rPr lang="es-ES" b="1" dirty="0" smtClean="0"/>
              <a:t>instrucción</a:t>
            </a:r>
            <a:r>
              <a:rPr lang="es-ES" dirty="0" smtClean="0"/>
              <a:t> en </a:t>
            </a:r>
            <a:r>
              <a:rPr lang="es-ES" dirty="0" smtClean="0">
                <a:hlinkClick r:id="rId3" tooltip="Informática"/>
              </a:rPr>
              <a:t>informática</a:t>
            </a:r>
            <a:r>
              <a:rPr lang="es-ES" dirty="0" smtClean="0"/>
              <a:t> al conjunto de datos insertados en una secuencia estructurada o específica que el </a:t>
            </a:r>
            <a:r>
              <a:rPr lang="es-ES" dirty="0" smtClean="0">
                <a:hlinkClick r:id="rId4" tooltip="Microprocesador"/>
              </a:rPr>
              <a:t>procesador</a:t>
            </a:r>
            <a:r>
              <a:rPr lang="es-ES" dirty="0" smtClean="0"/>
              <a:t> interpreta y ejecuta. Es el</a:t>
            </a:r>
            <a:r>
              <a:rPr lang="es-ES" baseline="0" dirty="0" smtClean="0"/>
              <a:t> comando o la </a:t>
            </a:r>
            <a:r>
              <a:rPr lang="es-ES" baseline="0" dirty="0" err="1" smtClean="0"/>
              <a:t>operaci</a:t>
            </a:r>
            <a:r>
              <a:rPr lang="es-EC" baseline="0" dirty="0" err="1" smtClean="0"/>
              <a:t>ón</a:t>
            </a:r>
            <a:r>
              <a:rPr lang="es-EC" baseline="0" dirty="0" smtClean="0"/>
              <a:t> a ser ejecutada.</a:t>
            </a:r>
            <a:endParaRPr lang="es-ES" dirty="0" smtClean="0"/>
          </a:p>
          <a:p>
            <a:r>
              <a:rPr lang="es-ES" dirty="0" smtClean="0"/>
              <a:t>Un </a:t>
            </a:r>
            <a:r>
              <a:rPr lang="es-ES" b="1" dirty="0" smtClean="0"/>
              <a:t>dato </a:t>
            </a:r>
            <a:r>
              <a:rPr lang="es-ES" dirty="0" smtClean="0"/>
              <a:t>por sí mismo no constituye información, es el procesamiento de los datos lo que nos proporciona información. </a:t>
            </a:r>
            <a:r>
              <a:rPr lang="es-ES" b="1" dirty="0" smtClean="0"/>
              <a:t>Dato </a:t>
            </a:r>
            <a:r>
              <a:rPr lang="es-ES" dirty="0" smtClean="0"/>
              <a:t>es la parte mínima de la información</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27</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28</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29</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30</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otras palabras, todos los procesadores pueden acceder a la memoria de su vecino mediante la interconexión entre cada uno de los ordenadores en una red local o extendida</a:t>
            </a:r>
            <a:r>
              <a:rPr lang="en-US" dirty="0" smtClean="0"/>
              <a:t>.</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31</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un conjunto de programas que gestiona, comunica y permite que aplicaciones y/o programas se puedan ejecutar administrando los recursos del hardware de uno o más procesadores que pueden existir en el ordenador. Además, es el encargado de gestionarlos procesos, la memoria, los archivos y los periféricos de entrada/salida (E/S). Es una interfaz entre el hardware y los usuarios</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33</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err="1" smtClean="0"/>
              <a:t>Rocks</a:t>
            </a:r>
            <a:r>
              <a:rPr lang="es-EC" b="1" dirty="0" smtClean="0"/>
              <a:t> </a:t>
            </a:r>
            <a:r>
              <a:rPr lang="es-EC" b="1" dirty="0" err="1" smtClean="0"/>
              <a:t>Clusters</a:t>
            </a:r>
            <a:r>
              <a:rPr lang="es-EC" b="1" dirty="0" smtClean="0"/>
              <a:t>  V 6.0 (</a:t>
            </a:r>
            <a:r>
              <a:rPr lang="es-EC" b="1" dirty="0" err="1" smtClean="0"/>
              <a:t>Mamba</a:t>
            </a:r>
            <a:r>
              <a:rPr lang="es-EC" b="1" dirty="0" smtClean="0"/>
              <a:t>)</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34</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6</a:t>
            </a:fld>
            <a:endParaRPr lang="es-MX" dirty="0"/>
          </a:p>
        </p:txBody>
      </p:sp>
    </p:spTree>
    <p:extLst>
      <p:ext uri="{BB962C8B-B14F-4D97-AF65-F5344CB8AC3E}">
        <p14:creationId xmlns:p14="http://schemas.microsoft.com/office/powerpoint/2010/main" val="227848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36</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38</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39</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Posee un planificador incorporado y </a:t>
            </a:r>
            <a:r>
              <a:rPr lang="es-EC" u="sng" dirty="0" smtClean="0"/>
              <a:t>utilizado únicamente como un administrador de recursos </a:t>
            </a:r>
            <a:r>
              <a:rPr lang="es-EC" dirty="0" smtClean="0"/>
              <a:t>con un planificador que hace peticiones asimismo, pero éste se puede integrar con el planificador MAUI, Este </a:t>
            </a:r>
            <a:r>
              <a:rPr lang="es-EC" u="sng" dirty="0" smtClean="0"/>
              <a:t>planificador</a:t>
            </a:r>
            <a:r>
              <a:rPr lang="es-EC" dirty="0" smtClean="0"/>
              <a:t> puede ser considerado como un motor de políticas que permite controlar cuándo, dónde y con qué recursos, como: procesadores, memoria, y disco se asignan los trabajos a ejecutar. </a:t>
            </a:r>
            <a:r>
              <a:rPr lang="es-EC" sz="1200" kern="1200" dirty="0" smtClean="0">
                <a:solidFill>
                  <a:schemeClr val="tx1"/>
                </a:solidFill>
                <a:effectLst/>
                <a:latin typeface="+mn-lt"/>
                <a:ea typeface="+mn-ea"/>
                <a:cs typeface="+mn-cs"/>
              </a:rPr>
              <a:t>Es decir MAUI hace gestión del sistema, proporcionado mecanismos que ayudan a: optimizar de manera inteligente el uso de recursos, monitorear el rendimiento del sistema y ayuda a diagnosticar problemas.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40</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41</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42</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43</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44</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Son varias las razones para este enfoque, pues la adición de capas de seguridad en la red del </a:t>
            </a:r>
            <a:r>
              <a:rPr lang="es-EC" sz="1200" kern="1200" dirty="0" err="1" smtClean="0">
                <a:solidFill>
                  <a:schemeClr val="tx1"/>
                </a:solidFill>
                <a:effectLst/>
                <a:latin typeface="+mn-lt"/>
                <a:ea typeface="+mn-ea"/>
                <a:cs typeface="+mn-cs"/>
              </a:rPr>
              <a:t>Cluster</a:t>
            </a:r>
            <a:r>
              <a:rPr lang="es-EC" sz="1200" kern="1200" dirty="0" smtClean="0">
                <a:solidFill>
                  <a:schemeClr val="tx1"/>
                </a:solidFill>
                <a:effectLst/>
                <a:latin typeface="+mn-lt"/>
                <a:ea typeface="+mn-ea"/>
                <a:cs typeface="+mn-cs"/>
              </a:rPr>
              <a:t> puede afectar de manera negativa al rendimiento del mismo. Al centrarse en el nodo principal, la administración de seguridad es más simple de manejar.</a:t>
            </a:r>
          </a:p>
          <a:p>
            <a:r>
              <a:rPr lang="es-EC" sz="1200" kern="1200" dirty="0" smtClean="0">
                <a:solidFill>
                  <a:schemeClr val="tx1"/>
                </a:solidFill>
                <a:effectLst/>
                <a:latin typeface="+mn-lt"/>
                <a:ea typeface="+mn-ea"/>
                <a:cs typeface="+mn-cs"/>
              </a:rPr>
              <a:t>Configurando de manera incorrecta el filtrado de paquetes, podría ocasionar problemas en el </a:t>
            </a:r>
            <a:r>
              <a:rPr lang="es-EC" sz="1200" kern="1200" dirty="0" err="1" smtClean="0">
                <a:solidFill>
                  <a:schemeClr val="tx1"/>
                </a:solidFill>
                <a:effectLst/>
                <a:latin typeface="+mn-lt"/>
                <a:ea typeface="+mn-ea"/>
                <a:cs typeface="+mn-cs"/>
              </a:rPr>
              <a:t>Cluster</a:t>
            </a:r>
            <a:r>
              <a:rPr lang="es-EC" sz="1200" kern="1200" dirty="0" smtClean="0">
                <a:solidFill>
                  <a:schemeClr val="tx1"/>
                </a:solidFill>
                <a:effectLst/>
                <a:latin typeface="+mn-lt"/>
                <a:ea typeface="+mn-ea"/>
                <a:cs typeface="+mn-cs"/>
              </a:rPr>
              <a:t>.</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46</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52</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El mundo siempre ha estado rodeado de problemas complejos que requieren ser resueltos de manera rápida y exacta. La tecnología ha contribuido para cumplir este propósito al desarrollar máquinas y programas capaces de realizar cálculos de varios millones de operaciones por segundo. </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9</a:t>
            </a:fld>
            <a:endParaRPr lang="es-MX" dirty="0"/>
          </a:p>
        </p:txBody>
      </p:sp>
    </p:spTree>
    <p:extLst>
      <p:ext uri="{BB962C8B-B14F-4D97-AF65-F5344CB8AC3E}">
        <p14:creationId xmlns:p14="http://schemas.microsoft.com/office/powerpoint/2010/main" val="287045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14</a:t>
            </a:fld>
            <a:endParaRPr lang="es-MX" dirty="0"/>
          </a:p>
        </p:txBody>
      </p:sp>
    </p:spTree>
    <p:extLst>
      <p:ext uri="{BB962C8B-B14F-4D97-AF65-F5344CB8AC3E}">
        <p14:creationId xmlns:p14="http://schemas.microsoft.com/office/powerpoint/2010/main" val="97440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Siendo el </a:t>
            </a:r>
            <a:r>
              <a:rPr lang="es-EC" sz="1200" kern="1200" dirty="0" err="1" smtClean="0">
                <a:solidFill>
                  <a:schemeClr val="tx1"/>
                </a:solidFill>
                <a:effectLst/>
                <a:latin typeface="+mn-lt"/>
                <a:ea typeface="+mn-ea"/>
                <a:cs typeface="+mn-cs"/>
              </a:rPr>
              <a:t>Cluster</a:t>
            </a:r>
            <a:r>
              <a:rPr lang="es-EC" sz="1200" kern="1200" dirty="0" smtClean="0">
                <a:solidFill>
                  <a:schemeClr val="tx1"/>
                </a:solidFill>
                <a:effectLst/>
                <a:latin typeface="+mn-lt"/>
                <a:ea typeface="+mn-ea"/>
                <a:cs typeface="+mn-cs"/>
              </a:rPr>
              <a:t> un sistema de computadores </a:t>
            </a:r>
            <a:r>
              <a:rPr lang="es-EC" sz="1200" b="1" kern="1200" dirty="0" smtClean="0">
                <a:solidFill>
                  <a:schemeClr val="tx1"/>
                </a:solidFill>
                <a:effectLst/>
                <a:latin typeface="+mn-lt"/>
                <a:ea typeface="+mn-ea"/>
                <a:cs typeface="+mn-cs"/>
              </a:rPr>
              <a:t>escalable</a:t>
            </a:r>
            <a:r>
              <a:rPr lang="es-EC" sz="1200" kern="1200" dirty="0" smtClean="0">
                <a:solidFill>
                  <a:schemeClr val="tx1"/>
                </a:solidFill>
                <a:effectLst/>
                <a:latin typeface="+mn-lt"/>
                <a:ea typeface="+mn-ea"/>
                <a:cs typeface="+mn-cs"/>
              </a:rPr>
              <a:t>; es decir, con la capacidad de poder mejorar añadiendo otros computadores y/o agregando componentes a los ordenadores en el sistema, proporcionando un conjunto de recursos para los servicios o aplicaciones, mejorando su rendimiento, disponibilidad o balanceo de carga</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17</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19</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20</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21</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22</a:t>
            </a:fld>
            <a:endParaRPr lang="es-MX" dirty="0"/>
          </a:p>
        </p:txBody>
      </p:sp>
    </p:spTree>
    <p:extLst>
      <p:ext uri="{BB962C8B-B14F-4D97-AF65-F5344CB8AC3E}">
        <p14:creationId xmlns:p14="http://schemas.microsoft.com/office/powerpoint/2010/main" val="120510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EF667D-A76C-4C49-BB1E-01D7543E3E9B}" type="datetime1">
              <a:rPr lang="es-EC" smtClean="0"/>
              <a:t>04/03/2015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3059C88-F316-4496-A184-0AE155985D7B}" type="datetime1">
              <a:rPr lang="es-EC" smtClean="0"/>
              <a:t>04/03/2015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3C1F96-F808-44DF-B6E0-8911E90E4A09}" type="datetime1">
              <a:rPr lang="es-EC" smtClean="0"/>
              <a:t>04/03/2015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CB892B-EC3D-4780-9205-3621F0F08BC8}" type="datetime1">
              <a:rPr lang="es-EC" smtClean="0"/>
              <a:t>04/03/2015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A6FAA9-E23C-4C4C-B408-C109C401F34E}" type="datetime1">
              <a:rPr lang="es-EC" smtClean="0"/>
              <a:t>04/03/2015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95CEEC2-90A3-4C3C-BF13-49FFA11E721E}" type="datetime1">
              <a:rPr lang="es-EC" smtClean="0"/>
              <a:t>04/03/2015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40F3C70-B8AE-489F-A5C3-45E6F5A5EF50}" type="datetime1">
              <a:rPr lang="es-EC" smtClean="0"/>
              <a:t>04/03/2015</a:t>
            </a:fld>
            <a:endParaRPr lang="es-MX" dirty="0"/>
          </a:p>
        </p:txBody>
      </p:sp>
      <p:sp>
        <p:nvSpPr>
          <p:cNvPr id="8" name="7 Marcador de pie de página"/>
          <p:cNvSpPr>
            <a:spLocks noGrp="1"/>
          </p:cNvSpPr>
          <p:nvPr>
            <p:ph type="ftr" sz="quarter" idx="11"/>
          </p:nvPr>
        </p:nvSpPr>
        <p:spPr/>
        <p:txBody>
          <a:bodyPr/>
          <a:lstStyle/>
          <a:p>
            <a:r>
              <a:rPr lang="es-MX" smtClean="0"/>
              <a:t>Carrillo Medrano Juan Daniel</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7AD5AED-0AE3-481E-BED1-2C32A4C39065}" type="datetime1">
              <a:rPr lang="es-EC" smtClean="0"/>
              <a:t>04/03/2015</a:t>
            </a:fld>
            <a:endParaRPr lang="es-MX" dirty="0"/>
          </a:p>
        </p:txBody>
      </p:sp>
      <p:sp>
        <p:nvSpPr>
          <p:cNvPr id="4" name="3 Marcador de pie de página"/>
          <p:cNvSpPr>
            <a:spLocks noGrp="1"/>
          </p:cNvSpPr>
          <p:nvPr>
            <p:ph type="ftr" sz="quarter" idx="11"/>
          </p:nvPr>
        </p:nvSpPr>
        <p:spPr/>
        <p:txBody>
          <a:bodyPr/>
          <a:lstStyle/>
          <a:p>
            <a:r>
              <a:rPr lang="es-MX" smtClean="0"/>
              <a:t>Carrillo Medrano Juan Daniel</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CEE29-B1EE-455E-848F-D1358CFDE500}" type="datetime1">
              <a:rPr lang="es-EC" smtClean="0"/>
              <a:t>04/03/2015</a:t>
            </a:fld>
            <a:endParaRPr lang="es-MX" dirty="0"/>
          </a:p>
        </p:txBody>
      </p:sp>
      <p:sp>
        <p:nvSpPr>
          <p:cNvPr id="3" name="2 Marcador de pie de página"/>
          <p:cNvSpPr>
            <a:spLocks noGrp="1"/>
          </p:cNvSpPr>
          <p:nvPr>
            <p:ph type="ftr" sz="quarter" idx="11"/>
          </p:nvPr>
        </p:nvSpPr>
        <p:spPr/>
        <p:txBody>
          <a:bodyPr/>
          <a:lstStyle/>
          <a:p>
            <a:r>
              <a:rPr lang="es-MX" smtClean="0"/>
              <a:t>Carrillo Medrano Juan Daniel</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49E02D-3417-4CDD-92BD-4E8F39C32E75}" type="datetime1">
              <a:rPr lang="es-EC" smtClean="0"/>
              <a:t>04/03/2015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26962-0948-4D0D-AD82-966279677D92}" type="datetime1">
              <a:rPr lang="es-EC" smtClean="0"/>
              <a:t>04/03/2015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D631-8C2A-4E0D-8C83-3F4ADB493D8E}" type="datetime1">
              <a:rPr lang="es-EC" smtClean="0"/>
              <a:t>04/03/2015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Carrillo Medrano Juan Daniel</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jp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6.jpe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9.jpeg"/><Relationship Id="rId7" Type="http://schemas.openxmlformats.org/officeDocument/2006/relationships/diagramColors" Target="../diagrams/colors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0.jpeg"/><Relationship Id="rId7" Type="http://schemas.openxmlformats.org/officeDocument/2006/relationships/diagramColors" Target="../diagrams/colors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FINAL/TESIS%20FINAL%20JUAN%20DANIEL%2021%20FEB%202015.docx"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1403648" y="1628800"/>
            <a:ext cx="6624736" cy="430887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EN SISTEMAS E INFORMÁTICA</a:t>
            </a:r>
            <a:endParaRPr lang="es-EC"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Expositor:</a:t>
            </a:r>
          </a:p>
          <a:p>
            <a:pPr marL="285750" indent="-285750">
              <a:buFont typeface="Arial" panose="020B0604020202020204" pitchFamily="34" charset="0"/>
              <a:buChar char="•"/>
            </a:pP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Juan Daniel Carrillo Medrano</a:t>
            </a:r>
          </a:p>
          <a:p>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Diego Marcillo</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CODIRECTOR: Ing. Carlos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Caizaguano</a:t>
            </a: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25/FEB/2015</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5" name="Picture 2" descr="http://orientacion-escolar-rcp.wikispaces.com/file/view/justificaci%C3%B3n-31.jpg/341980020/justificaci%C3%B3n-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75422"/>
            <a:ext cx="1944216" cy="1665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b="1"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9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578272"/>
            <a:ext cx="6832703" cy="2893100"/>
          </a:xfrm>
          <a:prstGeom prst="rect">
            <a:avLst/>
          </a:prstGeom>
          <a:noFill/>
        </p:spPr>
        <p:txBody>
          <a:bodyPr wrap="square" rtlCol="0">
            <a:spAutoFit/>
          </a:bodyPr>
          <a:lstStyle/>
          <a:p>
            <a:pPr algn="just"/>
            <a:r>
              <a:rPr lang="es-ES" sz="2200" dirty="0"/>
              <a:t>El presente proyecto nace de la necesidad del Área de Investigación del Departamento de Ciencias de la Computación </a:t>
            </a:r>
            <a:r>
              <a:rPr lang="es-ES" sz="2200" dirty="0" smtClean="0"/>
              <a:t>DCC para </a:t>
            </a:r>
            <a:r>
              <a:rPr lang="es-ES" sz="2200" dirty="0"/>
              <a:t>emprender un proyecto de implementación de </a:t>
            </a:r>
            <a:r>
              <a:rPr lang="es-ES" sz="2200" dirty="0" err="1"/>
              <a:t>Cluster</a:t>
            </a:r>
            <a:r>
              <a:rPr lang="es-ES" sz="2200" dirty="0"/>
              <a:t> Computacional con distribución Linux, </a:t>
            </a:r>
            <a:r>
              <a:rPr lang="es-ES" sz="2200" dirty="0" smtClean="0"/>
              <a:t>y el uso </a:t>
            </a:r>
            <a:r>
              <a:rPr lang="es-ES" sz="2200" dirty="0"/>
              <a:t>de software libre, para realizar investigación y solventar problemas de los servicios computacionales que requieren de alto procesamiento, memoria y </a:t>
            </a:r>
            <a:r>
              <a:rPr lang="es-ES" sz="2200" dirty="0" smtClean="0"/>
              <a:t>almacenamiento.</a:t>
            </a:r>
            <a:endParaRPr lang="es-ES"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9798" y="4221088"/>
            <a:ext cx="2832552" cy="2426554"/>
          </a:xfrm>
          <a:prstGeom prst="rect">
            <a:avLst/>
          </a:prstGeom>
          <a:blipFill dpi="0" rotWithShape="1">
            <a:blip r:embed="rId4">
              <a:alphaModFix amt="25000"/>
            </a:blip>
            <a:srcRect/>
            <a:tile tx="0" ty="0" sx="100000" sy="100000" flip="none" algn="tl"/>
          </a:blipFill>
          <a:ln>
            <a:noFill/>
          </a:ln>
          <a:effectLst>
            <a:outerShdw blurRad="50800" dist="50800" dir="5400000" algn="ctr" rotWithShape="0">
              <a:srgbClr val="000000">
                <a:alpha val="0"/>
              </a:srgbClr>
            </a:outerShdw>
            <a:softEdge rad="112500"/>
          </a:effectLst>
          <a:extLst/>
        </p:spPr>
      </p:pic>
    </p:spTree>
    <p:extLst>
      <p:ext uri="{BB962C8B-B14F-4D97-AF65-F5344CB8AC3E}">
        <p14:creationId xmlns:p14="http://schemas.microsoft.com/office/powerpoint/2010/main" val="42237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par>
                          <p:cTn id="21" fill="hold">
                            <p:stCondLst>
                              <p:cond delay="2000"/>
                            </p:stCondLst>
                            <p:childTnLst>
                              <p:par>
                                <p:cTn id="22" presetID="16" presetClass="entr" presetSubtype="26" fill="hold" grpId="2" nodeType="afterEffect">
                                  <p:stCondLst>
                                    <p:cond delay="0"/>
                                  </p:stCondLst>
                                  <p:iterate type="lt">
                                    <p:tmPct val="0"/>
                                  </p:iterate>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Horizontal)">
                                      <p:cBhvr>
                                        <p:cTn id="24" dur="500"/>
                                        <p:tgtEl>
                                          <p:spTgt spid="2">
                                            <p:txEl>
                                              <p:pRg st="0" end="0"/>
                                            </p:txEl>
                                          </p:spTgt>
                                        </p:tgtEl>
                                      </p:cBhvr>
                                    </p:animEffect>
                                  </p:childTnLst>
                                </p:cTn>
                              </p:par>
                            </p:childTnLst>
                          </p:cTn>
                        </p:par>
                        <p:par>
                          <p:cTn id="25" fill="hold">
                            <p:stCondLst>
                              <p:cond delay="2500"/>
                            </p:stCondLst>
                            <p:childTnLst>
                              <p:par>
                                <p:cTn id="26" presetID="16" presetClass="emph" presetSubtype="0" fill="hold" grpId="1" nodeType="afterEffect">
                                  <p:stCondLst>
                                    <p:cond delay="0"/>
                                  </p:stCondLst>
                                  <p:iterate type="lt">
                                    <p:tmPct val="4000"/>
                                  </p:iterate>
                                  <p:childTnLst>
                                    <p:set>
                                      <p:cBhvr override="childStyle">
                                        <p:cTn id="27" dur="1500" fill="hold"/>
                                        <p:tgtEl>
                                          <p:spTgt spid="2">
                                            <p:txEl>
                                              <p:pRg st="0" end="0"/>
                                            </p:txEl>
                                          </p:spTgt>
                                        </p:tgtEl>
                                        <p:attrNameLst>
                                          <p:attrName>style.color</p:attrName>
                                        </p:attrNameLst>
                                      </p:cBhvr>
                                      <p:to>
                                        <p:clrVal>
                                          <a:srgbClr val="31859B"/>
                                        </p:clrVal>
                                      </p:to>
                                    </p:set>
                                    <p:set>
                                      <p:cBhvr>
                                        <p:cTn id="28" dur="1500" fill="hold"/>
                                        <p:tgtEl>
                                          <p:spTgt spid="2">
                                            <p:txEl>
                                              <p:pRg st="0" end="0"/>
                                            </p:txEl>
                                          </p:spTgt>
                                        </p:tgtEl>
                                        <p:attrNameLst>
                                          <p:attrName>fillcolor</p:attrName>
                                        </p:attrNameLst>
                                      </p:cBhvr>
                                      <p:to>
                                        <p:clrVal>
                                          <a:srgbClr val="31859B"/>
                                        </p:clrVal>
                                      </p:to>
                                    </p:set>
                                    <p:set>
                                      <p:cBhvr>
                                        <p:cTn id="29" dur="1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2"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23673" y="2996952"/>
            <a:ext cx="6832703" cy="769441"/>
          </a:xfrm>
          <a:prstGeom prst="rect">
            <a:avLst/>
          </a:prstGeom>
          <a:noFill/>
        </p:spPr>
        <p:txBody>
          <a:bodyPr wrap="square" rtlCol="0">
            <a:spAutoFit/>
          </a:bodyPr>
          <a:lstStyle/>
          <a:p>
            <a:pPr algn="just"/>
            <a:r>
              <a:rPr lang="es-ES" sz="2200" dirty="0" smtClean="0"/>
              <a:t>Aprovechando la </a:t>
            </a:r>
            <a:r>
              <a:rPr lang="es-ES" sz="2200" dirty="0"/>
              <a:t>inversión en la infraestructura </a:t>
            </a:r>
            <a:r>
              <a:rPr lang="es-ES" sz="2200" dirty="0" smtClean="0"/>
              <a:t>que mantiene el </a:t>
            </a:r>
            <a:r>
              <a:rPr lang="es-ES" sz="2200" dirty="0"/>
              <a:t>Área de Investigación del </a:t>
            </a:r>
            <a:r>
              <a:rPr lang="es-ES" sz="2200" dirty="0" smtClean="0"/>
              <a:t>DCC</a:t>
            </a:r>
            <a:endParaRPr lang="en-US" sz="2200" dirty="0"/>
          </a:p>
        </p:txBody>
      </p:sp>
      <p:pic>
        <p:nvPicPr>
          <p:cNvPr id="11" name="10 Imagen"/>
          <p:cNvPicPr/>
          <p:nvPr/>
        </p:nvPicPr>
        <p:blipFill rotWithShape="1">
          <a:blip r:embed="rId3" cstate="print">
            <a:extLst>
              <a:ext uri="{28A0092B-C50C-407E-A947-70E740481C1C}">
                <a14:useLocalDpi xmlns:a14="http://schemas.microsoft.com/office/drawing/2010/main" val="0"/>
              </a:ext>
            </a:extLst>
          </a:blip>
          <a:srcRect l="14597" r="11548"/>
          <a:stretch/>
        </p:blipFill>
        <p:spPr>
          <a:xfrm>
            <a:off x="3539281" y="4340633"/>
            <a:ext cx="1985372" cy="1789628"/>
          </a:xfrm>
          <a:prstGeom prst="rect">
            <a:avLst/>
          </a:prstGeom>
          <a:ln>
            <a:solidFill>
              <a:schemeClr val="accent3">
                <a:lumMod val="50000"/>
              </a:schemeClr>
            </a:solidFill>
          </a:ln>
          <a:effectLst>
            <a:glow rad="228600">
              <a:schemeClr val="accent3">
                <a:satMod val="175000"/>
                <a:alpha val="40000"/>
              </a:schemeClr>
            </a:glow>
            <a:softEdge rad="112500"/>
          </a:effectLst>
        </p:spPr>
      </p:pic>
    </p:spTree>
    <p:extLst>
      <p:ext uri="{BB962C8B-B14F-4D97-AF65-F5344CB8AC3E}">
        <p14:creationId xmlns:p14="http://schemas.microsoft.com/office/powerpoint/2010/main" val="415031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mph" presetSubtype="0" fill="hold" grpId="1" nodeType="afterEffect">
                                  <p:stCondLst>
                                    <p:cond delay="0"/>
                                  </p:stCondLst>
                                  <p:iterate type="lt">
                                    <p:tmPct val="4000"/>
                                  </p:iterate>
                                  <p:childTnLst>
                                    <p:set>
                                      <p:cBhvr override="childStyle">
                                        <p:cTn id="11" dur="1500" fill="hold"/>
                                        <p:tgtEl>
                                          <p:spTgt spid="2"/>
                                        </p:tgtEl>
                                        <p:attrNameLst>
                                          <p:attrName>style.color</p:attrName>
                                        </p:attrNameLst>
                                      </p:cBhvr>
                                      <p:to>
                                        <p:clrVal>
                                          <a:schemeClr val="accent1"/>
                                        </p:clrVal>
                                      </p:to>
                                    </p:set>
                                    <p:set>
                                      <p:cBhvr>
                                        <p:cTn id="12" dur="1500" fill="hold"/>
                                        <p:tgtEl>
                                          <p:spTgt spid="2"/>
                                        </p:tgtEl>
                                        <p:attrNameLst>
                                          <p:attrName>fillcolor</p:attrName>
                                        </p:attrNameLst>
                                      </p:cBhvr>
                                      <p:to>
                                        <p:clrVal>
                                          <a:schemeClr val="accent1"/>
                                        </p:clrVal>
                                      </p:to>
                                    </p:set>
                                    <p:set>
                                      <p:cBhvr>
                                        <p:cTn id="13" dur="1500" fill="hold"/>
                                        <p:tgtEl>
                                          <p:spTgt spid="2"/>
                                        </p:tgtEl>
                                        <p:attrNameLst>
                                          <p:attrName>fill.type</p:attrName>
                                        </p:attrNameLst>
                                      </p:cBhvr>
                                      <p:to>
                                        <p:strVal val="solid"/>
                                      </p:to>
                                    </p:se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5" name="Picture 2" descr="http://guiapracticadelpmp.com/wp-content/uploads/2009/09/untitled.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122" y="1484784"/>
            <a:ext cx="1171142" cy="1716455"/>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b="1"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539552" y="1412776"/>
            <a:ext cx="7416824" cy="1938992"/>
          </a:xfrm>
          <a:prstGeom prst="rect">
            <a:avLst/>
          </a:prstGeom>
          <a:noFill/>
        </p:spPr>
        <p:txBody>
          <a:bodyPr wrap="square" rtlCol="0">
            <a:spAutoFit/>
          </a:bodyPr>
          <a:lstStyle/>
          <a:p>
            <a:pPr algn="just"/>
            <a:r>
              <a:rPr lang="es-ES" sz="2000" dirty="0"/>
              <a:t>El presente proyecto pretende servir como base para el estudio del procesamiento paralelo. Además el proyecto se plantea para apoyar y asesorar otras carreras y departamentos de la Universidad de las Fuerzas Armadas-ESPE al inicio será utilizado el Departamento de Ciencias de la Computación, que por sus características requiere procesamientos  de alto desempeño</a:t>
            </a:r>
            <a:r>
              <a:rPr lang="es-ES" sz="2000" dirty="0" smtClean="0"/>
              <a:t>.</a:t>
            </a:r>
            <a:endParaRPr lang="en-US" sz="2000"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32372" y="3789040"/>
            <a:ext cx="2671036" cy="265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9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par>
                          <p:cTn id="8" fill="hold">
                            <p:stCondLst>
                              <p:cond delay="500"/>
                            </p:stCondLst>
                            <p:childTnLst>
                              <p:par>
                                <p:cTn id="9" presetID="16" presetClass="emph" presetSubtype="0" fill="hold" grpId="1" nodeType="afterEffect">
                                  <p:stCondLst>
                                    <p:cond delay="0"/>
                                  </p:stCondLst>
                                  <p:iterate type="lt">
                                    <p:tmPct val="4000"/>
                                  </p:iterate>
                                  <p:childTnLst>
                                    <p:set>
                                      <p:cBhvr override="childStyle">
                                        <p:cTn id="10" dur="1750" fill="hold"/>
                                        <p:tgtEl>
                                          <p:spTgt spid="2">
                                            <p:txEl>
                                              <p:pRg st="0" end="0"/>
                                            </p:txEl>
                                          </p:spTgt>
                                        </p:tgtEl>
                                        <p:attrNameLst>
                                          <p:attrName>style.color</p:attrName>
                                        </p:attrNameLst>
                                      </p:cBhvr>
                                      <p:to>
                                        <p:clrVal>
                                          <a:srgbClr val="31859B"/>
                                        </p:clrVal>
                                      </p:to>
                                    </p:set>
                                    <p:set>
                                      <p:cBhvr>
                                        <p:cTn id="11" dur="1750" fill="hold"/>
                                        <p:tgtEl>
                                          <p:spTgt spid="2">
                                            <p:txEl>
                                              <p:pRg st="0" end="0"/>
                                            </p:txEl>
                                          </p:spTgt>
                                        </p:tgtEl>
                                        <p:attrNameLst>
                                          <p:attrName>fillcolor</p:attrName>
                                        </p:attrNameLst>
                                      </p:cBhvr>
                                      <p:to>
                                        <p:clrVal>
                                          <a:srgbClr val="31859B"/>
                                        </p:clrVal>
                                      </p:to>
                                    </p:set>
                                    <p:set>
                                      <p:cBhvr>
                                        <p:cTn id="12" dur="1750" fill="hold"/>
                                        <p:tgtEl>
                                          <p:spTgt spid="2">
                                            <p:txEl>
                                              <p:pRg st="0" end="0"/>
                                            </p:txEl>
                                          </p:spTgt>
                                        </p:tgtEl>
                                        <p:attrNameLst>
                                          <p:attrName>fill.type</p:attrName>
                                        </p:attrNameLst>
                                      </p:cBhvr>
                                      <p:to>
                                        <p:strVal val="solid"/>
                                      </p:to>
                                    </p:set>
                                  </p:childTnLst>
                                </p:cTn>
                              </p:par>
                              <p:par>
                                <p:cTn id="13" presetID="26" presetClass="entr" presetSubtype="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down)">
                                      <p:cBhvr>
                                        <p:cTn id="15" dur="580">
                                          <p:stCondLst>
                                            <p:cond delay="0"/>
                                          </p:stCondLst>
                                        </p:cTn>
                                        <p:tgtEl>
                                          <p:spTgt spid="11267"/>
                                        </p:tgtEl>
                                      </p:cBhvr>
                                    </p:animEffect>
                                    <p:anim calcmode="lin" valueType="num">
                                      <p:cBhvr>
                                        <p:cTn id="16"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21" dur="26">
                                          <p:stCondLst>
                                            <p:cond delay="650"/>
                                          </p:stCondLst>
                                        </p:cTn>
                                        <p:tgtEl>
                                          <p:spTgt spid="11267"/>
                                        </p:tgtEl>
                                      </p:cBhvr>
                                      <p:to x="100000" y="60000"/>
                                    </p:animScale>
                                    <p:animScale>
                                      <p:cBhvr>
                                        <p:cTn id="22" dur="166" decel="50000">
                                          <p:stCondLst>
                                            <p:cond delay="676"/>
                                          </p:stCondLst>
                                        </p:cTn>
                                        <p:tgtEl>
                                          <p:spTgt spid="11267"/>
                                        </p:tgtEl>
                                      </p:cBhvr>
                                      <p:to x="100000" y="100000"/>
                                    </p:animScale>
                                    <p:animScale>
                                      <p:cBhvr>
                                        <p:cTn id="23" dur="26">
                                          <p:stCondLst>
                                            <p:cond delay="1312"/>
                                          </p:stCondLst>
                                        </p:cTn>
                                        <p:tgtEl>
                                          <p:spTgt spid="11267"/>
                                        </p:tgtEl>
                                      </p:cBhvr>
                                      <p:to x="100000" y="80000"/>
                                    </p:animScale>
                                    <p:animScale>
                                      <p:cBhvr>
                                        <p:cTn id="24" dur="166" decel="50000">
                                          <p:stCondLst>
                                            <p:cond delay="1338"/>
                                          </p:stCondLst>
                                        </p:cTn>
                                        <p:tgtEl>
                                          <p:spTgt spid="11267"/>
                                        </p:tgtEl>
                                      </p:cBhvr>
                                      <p:to x="100000" y="100000"/>
                                    </p:animScale>
                                    <p:animScale>
                                      <p:cBhvr>
                                        <p:cTn id="25" dur="26">
                                          <p:stCondLst>
                                            <p:cond delay="1642"/>
                                          </p:stCondLst>
                                        </p:cTn>
                                        <p:tgtEl>
                                          <p:spTgt spid="11267"/>
                                        </p:tgtEl>
                                      </p:cBhvr>
                                      <p:to x="100000" y="90000"/>
                                    </p:animScale>
                                    <p:animScale>
                                      <p:cBhvr>
                                        <p:cTn id="26" dur="166" decel="50000">
                                          <p:stCondLst>
                                            <p:cond delay="1668"/>
                                          </p:stCondLst>
                                        </p:cTn>
                                        <p:tgtEl>
                                          <p:spTgt spid="11267"/>
                                        </p:tgtEl>
                                      </p:cBhvr>
                                      <p:to x="100000" y="100000"/>
                                    </p:animScale>
                                    <p:animScale>
                                      <p:cBhvr>
                                        <p:cTn id="27" dur="26">
                                          <p:stCondLst>
                                            <p:cond delay="1808"/>
                                          </p:stCondLst>
                                        </p:cTn>
                                        <p:tgtEl>
                                          <p:spTgt spid="11267"/>
                                        </p:tgtEl>
                                      </p:cBhvr>
                                      <p:to x="100000" y="95000"/>
                                    </p:animScale>
                                    <p:animScale>
                                      <p:cBhvr>
                                        <p:cTn id="28" dur="166" decel="50000">
                                          <p:stCondLst>
                                            <p:cond delay="1834"/>
                                          </p:stCondLst>
                                        </p:cTn>
                                        <p:tgtEl>
                                          <p:spTgt spid="112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899592" y="1700808"/>
            <a:ext cx="7416824" cy="1200329"/>
          </a:xfrm>
          <a:prstGeom prst="rect">
            <a:avLst/>
          </a:prstGeom>
          <a:noFill/>
        </p:spPr>
        <p:txBody>
          <a:bodyPr wrap="square" rtlCol="0">
            <a:spAutoFit/>
          </a:bodyPr>
          <a:lstStyle/>
          <a:p>
            <a:pPr algn="just"/>
            <a:r>
              <a:rPr lang="es-ES" dirty="0"/>
              <a:t>Se utilizarán herramientas de software libre para lograr la implementación, con pruebas de rendimiento y funcionamiento del </a:t>
            </a:r>
            <a:r>
              <a:rPr lang="es-ES" dirty="0" err="1"/>
              <a:t>Cluster</a:t>
            </a:r>
            <a:r>
              <a:rPr lang="es-ES" dirty="0"/>
              <a:t> Computacional, además se documentará los procesos y conceptos básicos de computación científica y </a:t>
            </a:r>
            <a:r>
              <a:rPr lang="es-ES" dirty="0" err="1"/>
              <a:t>Clusters</a:t>
            </a:r>
            <a:r>
              <a:rPr lang="es-ES" dirty="0"/>
              <a:t>.</a:t>
            </a:r>
          </a:p>
        </p:txBody>
      </p:sp>
      <p:pic>
        <p:nvPicPr>
          <p:cNvPr id="18434" name="Picture 2" descr="http://www.baluart.net/images/Introduccin-a-las-pruebas-unitarias-en-P_F7ED/pruebas-unitarias-php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98" y="3499672"/>
            <a:ext cx="1841790" cy="2080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3.bp.blogspot.com/-c7D1mNNreqc/UZ6RPxzndqI/AAAAAAAAACg/DY_2beQTkoA/s1600/ges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3573016"/>
            <a:ext cx="2832315" cy="21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par>
                          <p:cTn id="8" fill="hold">
                            <p:stCondLst>
                              <p:cond delay="500"/>
                            </p:stCondLst>
                            <p:childTnLst>
                              <p:par>
                                <p:cTn id="9" presetID="16" presetClass="emph" presetSubtype="0" fill="hold" grpId="1" nodeType="afterEffect">
                                  <p:stCondLst>
                                    <p:cond delay="0"/>
                                  </p:stCondLst>
                                  <p:iterate type="lt">
                                    <p:tmPct val="4000"/>
                                  </p:iterate>
                                  <p:childTnLst>
                                    <p:set>
                                      <p:cBhvr override="childStyle">
                                        <p:cTn id="10" dur="1750" fill="hold"/>
                                        <p:tgtEl>
                                          <p:spTgt spid="2">
                                            <p:txEl>
                                              <p:pRg st="0" end="0"/>
                                            </p:txEl>
                                          </p:spTgt>
                                        </p:tgtEl>
                                        <p:attrNameLst>
                                          <p:attrName>style.color</p:attrName>
                                        </p:attrNameLst>
                                      </p:cBhvr>
                                      <p:to>
                                        <p:clrVal>
                                          <a:srgbClr val="31859B"/>
                                        </p:clrVal>
                                      </p:to>
                                    </p:set>
                                    <p:set>
                                      <p:cBhvr>
                                        <p:cTn id="11" dur="1750" fill="hold"/>
                                        <p:tgtEl>
                                          <p:spTgt spid="2">
                                            <p:txEl>
                                              <p:pRg st="0" end="0"/>
                                            </p:txEl>
                                          </p:spTgt>
                                        </p:tgtEl>
                                        <p:attrNameLst>
                                          <p:attrName>fillcolor</p:attrName>
                                        </p:attrNameLst>
                                      </p:cBhvr>
                                      <p:to>
                                        <p:clrVal>
                                          <a:srgbClr val="31859B"/>
                                        </p:clrVal>
                                      </p:to>
                                    </p:set>
                                    <p:set>
                                      <p:cBhvr>
                                        <p:cTn id="12" dur="1750" fill="hold"/>
                                        <p:tgtEl>
                                          <p:spTgt spid="2">
                                            <p:txEl>
                                              <p:pRg st="0" end="0"/>
                                            </p:txEl>
                                          </p:spTgt>
                                        </p:tgtEl>
                                        <p:attrNameLst>
                                          <p:attrName>fill.type</p:attrName>
                                        </p:attrNameLst>
                                      </p:cBhvr>
                                      <p:to>
                                        <p:strVal val="solid"/>
                                      </p:to>
                                    </p:se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8434"/>
                                        </p:tgtEl>
                                        <p:attrNameLst>
                                          <p:attrName>style.visibility</p:attrName>
                                        </p:attrNameLst>
                                      </p:cBhvr>
                                      <p:to>
                                        <p:strVal val="visible"/>
                                      </p:to>
                                    </p:set>
                                    <p:animEffect transition="in" filter="circle(in)">
                                      <p:cBhvr>
                                        <p:cTn id="18"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b="1"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1026" name="Picture 2" descr="C:\Users\Juanda\Documents\GDRIVE\Juan Daniel\TESIS\PROYECTO\Defensa\img\cluster-compu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84554"/>
            <a:ext cx="3118644" cy="155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9632" y="1196752"/>
            <a:ext cx="6983560" cy="3528391"/>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CLUSTER</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Rectángulo redondeado"/>
          <p:cNvSpPr/>
          <p:nvPr/>
        </p:nvSpPr>
        <p:spPr>
          <a:xfrm>
            <a:off x="279747" y="4869159"/>
            <a:ext cx="8440489" cy="186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C" b="1" dirty="0" err="1" smtClean="0">
                <a:latin typeface="Arial" panose="020B0604020202020204" pitchFamily="34" charset="0"/>
                <a:cs typeface="Arial" panose="020B0604020202020204" pitchFamily="34" charset="0"/>
              </a:rPr>
              <a:t>Cluster</a:t>
            </a:r>
            <a:r>
              <a:rPr lang="es-EC" dirty="0" smtClean="0">
                <a:latin typeface="Arial" panose="020B0604020202020204" pitchFamily="34" charset="0"/>
                <a:cs typeface="Arial" panose="020B0604020202020204" pitchFamily="34" charset="0"/>
              </a:rPr>
              <a:t> es la agrupación de </a:t>
            </a:r>
            <a:r>
              <a:rPr lang="es-EC" dirty="0">
                <a:latin typeface="Arial" panose="020B0604020202020204" pitchFamily="34" charset="0"/>
                <a:cs typeface="Arial" panose="020B0604020202020204" pitchFamily="34" charset="0"/>
              </a:rPr>
              <a:t>computadores interconectados a través de una red que trabajan a lo largo de un problema</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utilizando y compartiendo software y hardware en común, </a:t>
            </a:r>
            <a:r>
              <a:rPr lang="es-EC" dirty="0" smtClean="0">
                <a:latin typeface="Arial" panose="020B0604020202020204" pitchFamily="34" charset="0"/>
                <a:cs typeface="Arial" panose="020B0604020202020204" pitchFamily="34" charset="0"/>
              </a:rPr>
              <a:t>trabajando </a:t>
            </a:r>
            <a:r>
              <a:rPr lang="es-EC" dirty="0">
                <a:latin typeface="Arial" panose="020B0604020202020204" pitchFamily="34" charset="0"/>
                <a:cs typeface="Arial" panose="020B0604020202020204" pitchFamily="34" charset="0"/>
              </a:rPr>
              <a:t>como un “</a:t>
            </a:r>
            <a:r>
              <a:rPr lang="es-EC" dirty="0" smtClean="0">
                <a:latin typeface="Arial" panose="020B0604020202020204" pitchFamily="34" charset="0"/>
                <a:cs typeface="Arial" panose="020B0604020202020204" pitchFamily="34" charset="0"/>
              </a:rPr>
              <a:t>equipo” para llegar a la </a:t>
            </a:r>
            <a:r>
              <a:rPr lang="es-EC" dirty="0">
                <a:latin typeface="Arial" panose="020B0604020202020204" pitchFamily="34" charset="0"/>
                <a:cs typeface="Arial" panose="020B0604020202020204" pitchFamily="34" charset="0"/>
              </a:rPr>
              <a:t>solución al problema objetado, presentándose a todo el Sistema como uno </a:t>
            </a:r>
            <a:r>
              <a:rPr lang="es-EC" dirty="0" smtClean="0">
                <a:latin typeface="Arial" panose="020B0604020202020204" pitchFamily="34" charset="0"/>
                <a:cs typeface="Arial" panose="020B0604020202020204" pitchFamily="34" charset="0"/>
              </a:rPr>
              <a:t>solo. Emulando </a:t>
            </a:r>
            <a:r>
              <a:rPr lang="es-EC" dirty="0">
                <a:latin typeface="Arial" panose="020B0604020202020204" pitchFamily="34" charset="0"/>
                <a:cs typeface="Arial" panose="020B0604020202020204" pitchFamily="34" charset="0"/>
              </a:rPr>
              <a:t>a un </a:t>
            </a:r>
            <a:r>
              <a:rPr lang="es-EC" b="1" dirty="0">
                <a:latin typeface="Arial" panose="020B0604020202020204" pitchFamily="34" charset="0"/>
                <a:cs typeface="Arial" panose="020B0604020202020204" pitchFamily="34" charset="0"/>
              </a:rPr>
              <a:t>Supercomputador</a:t>
            </a:r>
            <a:r>
              <a:rPr lang="es-EC" dirty="0">
                <a:latin typeface="Arial" panose="020B0604020202020204" pitchFamily="34" charset="0"/>
                <a:cs typeface="Arial" panose="020B0604020202020204" pitchFamily="34" charset="0"/>
              </a:rPr>
              <a:t> (minimizando costos y maximizando productividad </a:t>
            </a:r>
            <a:r>
              <a:rPr lang="es-EC" dirty="0" smtClean="0">
                <a:latin typeface="Arial" panose="020B0604020202020204" pitchFamily="34" charset="0"/>
                <a:cs typeface="Arial" panose="020B0604020202020204" pitchFamily="34" charset="0"/>
              </a:rPr>
              <a:t>a la institución </a:t>
            </a:r>
            <a:r>
              <a:rPr lang="es-EC" dirty="0">
                <a:latin typeface="Arial" panose="020B0604020202020204" pitchFamily="34" charset="0"/>
                <a:cs typeface="Arial" panose="020B0604020202020204" pitchFamily="34" charset="0"/>
              </a:rPr>
              <a:t>o cliente que lo </a:t>
            </a:r>
            <a:r>
              <a:rPr lang="es-EC" dirty="0" smtClean="0">
                <a:latin typeface="Arial" panose="020B0604020202020204" pitchFamily="34" charset="0"/>
                <a:cs typeface="Arial" panose="020B0604020202020204" pitchFamily="34" charset="0"/>
              </a:rPr>
              <a:t>requiera.) Siendo ésta una solución escalable.</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2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000"/>
                                        <p:tgtEl>
                                          <p:spTgt spid="2050"/>
                                        </p:tgtEl>
                                      </p:cBhvr>
                                    </p:animEffect>
                                  </p:childTnLst>
                                </p:cTn>
                              </p:par>
                            </p:childTnLst>
                          </p:cTn>
                        </p:par>
                        <p:par>
                          <p:cTn id="8" fill="hold">
                            <p:stCondLst>
                              <p:cond delay="1000"/>
                            </p:stCondLst>
                            <p:childTnLst>
                              <p:par>
                                <p:cTn id="9" presetID="16" presetClass="entr" presetSubtype="26" fill="hold" grpId="0" nodeType="afterEffect">
                                  <p:stCondLst>
                                    <p:cond delay="0"/>
                                  </p:stCondLst>
                                  <p:iterate type="lt">
                                    <p:tmPct val="0"/>
                                  </p:iterate>
                                  <p:childTnLst>
                                    <p:set>
                                      <p:cBhvr>
                                        <p:cTn id="10" dur="1" fill="hold">
                                          <p:stCondLst>
                                            <p:cond delay="0"/>
                                          </p:stCondLst>
                                        </p:cTn>
                                        <p:tgtEl>
                                          <p:spTgt spid="2">
                                            <p:bg/>
                                          </p:spTgt>
                                        </p:tgtEl>
                                        <p:attrNameLst>
                                          <p:attrName>style.visibility</p:attrName>
                                        </p:attrNameLst>
                                      </p:cBhvr>
                                      <p:to>
                                        <p:strVal val="visible"/>
                                      </p:to>
                                    </p:set>
                                    <p:animEffect transition="in" filter="barn(inHorizontal)">
                                      <p:cBhvr>
                                        <p:cTn id="11" dur="500"/>
                                        <p:tgtEl>
                                          <p:spTgt spid="2">
                                            <p:bg/>
                                          </p:spTgt>
                                        </p:tgtEl>
                                      </p:cBhvr>
                                    </p:animEffect>
                                  </p:childTnLst>
                                </p:cTn>
                              </p:par>
                            </p:childTnLst>
                          </p:cTn>
                        </p:par>
                        <p:par>
                          <p:cTn id="12" fill="hold">
                            <p:stCondLst>
                              <p:cond delay="1500"/>
                            </p:stCondLst>
                            <p:childTnLst>
                              <p:par>
                                <p:cTn id="13" presetID="16" presetClass="entr" presetSubtype="26" fill="hold" grpId="0" nodeType="afterEffect">
                                  <p:stCondLst>
                                    <p:cond delay="0"/>
                                  </p:stCondLst>
                                  <p:iterate type="lt">
                                    <p:tmPct val="0"/>
                                  </p:iterate>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Horizontal)">
                                      <p:cBhvr>
                                        <p:cTn id="15" dur="1000"/>
                                        <p:tgtEl>
                                          <p:spTgt spid="2">
                                            <p:txEl>
                                              <p:pRg st="0" end="0"/>
                                            </p:txEl>
                                          </p:spTgt>
                                        </p:tgtEl>
                                      </p:cBhvr>
                                    </p:animEffect>
                                  </p:childTnLst>
                                </p:cTn>
                              </p:par>
                              <p:par>
                                <p:cTn id="16" presetID="18" presetClass="emph" presetSubtype="0" fill="hold" grpId="1" nodeType="withEffect">
                                  <p:stCondLst>
                                    <p:cond delay="0"/>
                                  </p:stCondLst>
                                  <p:iterate type="lt">
                                    <p:tmPct val="4000"/>
                                  </p:iterate>
                                  <p:childTnLst>
                                    <p:set>
                                      <p:cBhvr override="childStyle">
                                        <p:cTn id="17" dur="175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b="1" dirty="0">
                <a:latin typeface="Arial" panose="020B0604020202020204" pitchFamily="34" charset="0"/>
                <a:cs typeface="Arial" panose="020B0604020202020204" pitchFamily="34" charset="0"/>
              </a:rPr>
              <a:t>TIPOS DE CLUSTER.</a:t>
            </a:r>
            <a:endParaRPr lang="es-MX" sz="1700" b="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1026" name="Picture 2" descr="C:\Users\Juanda\Documents\GDRIVE\Juan Daniel\TESIS\PROYECTO\Defensa\img\cluster-compu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84554"/>
            <a:ext cx="3118644" cy="155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TIPOS DE CLUSTER</a:t>
            </a:r>
            <a:endParaRPr lang="en-US" sz="2000" b="1"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309887309"/>
              </p:ext>
            </p:extLst>
          </p:nvPr>
        </p:nvGraphicFramePr>
        <p:xfrm>
          <a:off x="1379984" y="184482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1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3">
                                            <p:graphicEl>
                                              <a:dgm id="{B48F0A02-3CE8-4A28-91AF-CF3298BC6412}"/>
                                            </p:graphicEl>
                                          </p:spTgt>
                                        </p:tgtEl>
                                      </p:cBhvr>
                                      <p:by x="150000" y="150000"/>
                                    </p:animScale>
                                  </p:childTnLst>
                                </p:cTn>
                              </p:par>
                            </p:childTnLst>
                          </p:cTn>
                        </p:par>
                        <p:par>
                          <p:cTn id="7" fill="hold">
                            <p:stCondLst>
                              <p:cond delay="1500"/>
                            </p:stCondLst>
                            <p:childTnLst>
                              <p:par>
                                <p:cTn id="8" presetID="6" presetClass="emph" presetSubtype="0" fill="hold" grpId="0" nodeType="afterEffect">
                                  <p:stCondLst>
                                    <p:cond delay="0"/>
                                  </p:stCondLst>
                                  <p:childTnLst>
                                    <p:animScale>
                                      <p:cBhvr>
                                        <p:cTn id="9" dur="1500" fill="hold"/>
                                        <p:tgtEl>
                                          <p:spTgt spid="3">
                                            <p:graphicEl>
                                              <a:dgm id="{E425C48E-B711-4EDF-B61F-37C76EA43FFE}"/>
                                            </p:graphicEl>
                                          </p:spTgt>
                                        </p:tgtEl>
                                      </p:cBhvr>
                                      <p:by x="150000" y="150000"/>
                                    </p:animScale>
                                  </p:childTnLst>
                                </p:cTn>
                              </p:par>
                            </p:childTnLst>
                          </p:cTn>
                        </p:par>
                        <p:par>
                          <p:cTn id="10" fill="hold">
                            <p:stCondLst>
                              <p:cond delay="3000"/>
                            </p:stCondLst>
                            <p:childTnLst>
                              <p:par>
                                <p:cTn id="11" presetID="6" presetClass="emph" presetSubtype="0" fill="hold" grpId="0" nodeType="afterEffect">
                                  <p:stCondLst>
                                    <p:cond delay="0"/>
                                  </p:stCondLst>
                                  <p:childTnLst>
                                    <p:animScale>
                                      <p:cBhvr>
                                        <p:cTn id="12" dur="1500" fill="hold"/>
                                        <p:tgtEl>
                                          <p:spTgt spid="3">
                                            <p:graphicEl>
                                              <a:dgm id="{8712ACC9-AB60-4A58-8D47-CE5DCE44C3B7}"/>
                                            </p:graphicEl>
                                          </p:spTgt>
                                        </p:tgtEl>
                                      </p:cBhvr>
                                      <p:by x="150000" y="150000"/>
                                    </p:animScale>
                                  </p:childTnLst>
                                </p:cTn>
                              </p:par>
                            </p:childTnLst>
                          </p:cTn>
                        </p:par>
                        <p:par>
                          <p:cTn id="13" fill="hold">
                            <p:stCondLst>
                              <p:cond delay="4500"/>
                            </p:stCondLst>
                            <p:childTnLst>
                              <p:par>
                                <p:cTn id="14" presetID="6" presetClass="emph" presetSubtype="0" fill="hold" grpId="0" nodeType="afterEffect">
                                  <p:stCondLst>
                                    <p:cond delay="0"/>
                                  </p:stCondLst>
                                  <p:childTnLst>
                                    <p:animScale>
                                      <p:cBhvr>
                                        <p:cTn id="15" dur="1500" fill="hold"/>
                                        <p:tgtEl>
                                          <p:spTgt spid="3">
                                            <p:graphicEl>
                                              <a:dgm id="{B23A50FD-AD37-4BC7-8A2D-EBA3B9B18E3E}"/>
                                            </p:graphicEl>
                                          </p:spTgt>
                                        </p:tgtEl>
                                      </p:cBhvr>
                                      <p:by x="150000" y="150000"/>
                                    </p:animScale>
                                  </p:childTnLst>
                                </p:cTn>
                              </p:par>
                            </p:childTnLst>
                          </p:cTn>
                        </p:par>
                        <p:par>
                          <p:cTn id="16" fill="hold">
                            <p:stCondLst>
                              <p:cond delay="6000"/>
                            </p:stCondLst>
                            <p:childTnLst>
                              <p:par>
                                <p:cTn id="17" presetID="6" presetClass="emph" presetSubtype="0" fill="hold" grpId="0" nodeType="afterEffect">
                                  <p:stCondLst>
                                    <p:cond delay="0"/>
                                  </p:stCondLst>
                                  <p:childTnLst>
                                    <p:animScale>
                                      <p:cBhvr>
                                        <p:cTn id="18" dur="1500" fill="hold"/>
                                        <p:tgtEl>
                                          <p:spTgt spid="3">
                                            <p:graphicEl>
                                              <a:dgm id="{27A21285-B3DA-46F3-953A-25AD197B1BE5}"/>
                                            </p:graphicEl>
                                          </p:spTgt>
                                        </p:tgtEl>
                                      </p:cBhvr>
                                      <p:by x="150000" y="150000"/>
                                    </p:animScale>
                                  </p:childTnLst>
                                </p:cTn>
                              </p:par>
                            </p:childTnLst>
                          </p:cTn>
                        </p:par>
                        <p:par>
                          <p:cTn id="19" fill="hold">
                            <p:stCondLst>
                              <p:cond delay="7500"/>
                            </p:stCondLst>
                            <p:childTnLst>
                              <p:par>
                                <p:cTn id="20" presetID="1" presetClass="exit" presetSubtype="0" fill="hold" grpId="1" nodeType="afterEffect">
                                  <p:stCondLst>
                                    <p:cond delay="500"/>
                                  </p:stCondLst>
                                  <p:childTnLst>
                                    <p:set>
                                      <p:cBhvr>
                                        <p:cTn id="21" dur="1" fill="hold">
                                          <p:stCondLst>
                                            <p:cond delay="0"/>
                                          </p:stCondLst>
                                        </p:cTn>
                                        <p:tgtEl>
                                          <p:spTgt spid="3">
                                            <p:graphicEl>
                                              <a:dgm id="{B48F0A02-3CE8-4A28-91AF-CF3298BC6412}"/>
                                            </p:graphicEl>
                                          </p:spTgt>
                                        </p:tgtEl>
                                        <p:attrNameLst>
                                          <p:attrName>style.visibility</p:attrName>
                                        </p:attrNameLst>
                                      </p:cBhvr>
                                      <p:to>
                                        <p:strVal val="hidden"/>
                                      </p:to>
                                    </p:set>
                                  </p:childTnLst>
                                </p:cTn>
                              </p:par>
                            </p:childTnLst>
                          </p:cTn>
                        </p:par>
                        <p:par>
                          <p:cTn id="22" fill="hold">
                            <p:stCondLst>
                              <p:cond delay="8000"/>
                            </p:stCondLst>
                            <p:childTnLst>
                              <p:par>
                                <p:cTn id="23" presetID="1" presetClass="exit" presetSubtype="0" fill="hold" grpId="1" nodeType="afterEffect">
                                  <p:stCondLst>
                                    <p:cond delay="500"/>
                                  </p:stCondLst>
                                  <p:childTnLst>
                                    <p:set>
                                      <p:cBhvr>
                                        <p:cTn id="24" dur="1" fill="hold">
                                          <p:stCondLst>
                                            <p:cond delay="0"/>
                                          </p:stCondLst>
                                        </p:cTn>
                                        <p:tgtEl>
                                          <p:spTgt spid="3">
                                            <p:graphicEl>
                                              <a:dgm id="{E425C48E-B711-4EDF-B61F-37C76EA43FFE}"/>
                                            </p:graphicEl>
                                          </p:spTgt>
                                        </p:tgtEl>
                                        <p:attrNameLst>
                                          <p:attrName>style.visibility</p:attrName>
                                        </p:attrNameLst>
                                      </p:cBhvr>
                                      <p:to>
                                        <p:strVal val="hidden"/>
                                      </p:to>
                                    </p:set>
                                  </p:childTnLst>
                                </p:cTn>
                              </p:par>
                            </p:childTnLst>
                          </p:cTn>
                        </p:par>
                        <p:par>
                          <p:cTn id="25" fill="hold">
                            <p:stCondLst>
                              <p:cond delay="8500"/>
                            </p:stCondLst>
                            <p:childTnLst>
                              <p:par>
                                <p:cTn id="26" presetID="1" presetClass="exit" presetSubtype="0" fill="hold" grpId="1" nodeType="afterEffect">
                                  <p:stCondLst>
                                    <p:cond delay="500"/>
                                  </p:stCondLst>
                                  <p:childTnLst>
                                    <p:set>
                                      <p:cBhvr>
                                        <p:cTn id="27" dur="1" fill="hold">
                                          <p:stCondLst>
                                            <p:cond delay="0"/>
                                          </p:stCondLst>
                                        </p:cTn>
                                        <p:tgtEl>
                                          <p:spTgt spid="3">
                                            <p:graphicEl>
                                              <a:dgm id="{8712ACC9-AB60-4A58-8D47-CE5DCE44C3B7}"/>
                                            </p:graphicEl>
                                          </p:spTgt>
                                        </p:tgtEl>
                                        <p:attrNameLst>
                                          <p:attrName>style.visibility</p:attrName>
                                        </p:attrNameLst>
                                      </p:cBhvr>
                                      <p:to>
                                        <p:strVal val="hidden"/>
                                      </p:to>
                                    </p:set>
                                  </p:childTnLst>
                                </p:cTn>
                              </p:par>
                            </p:childTnLst>
                          </p:cTn>
                        </p:par>
                        <p:par>
                          <p:cTn id="28" fill="hold">
                            <p:stCondLst>
                              <p:cond delay="9000"/>
                            </p:stCondLst>
                            <p:childTnLst>
                              <p:par>
                                <p:cTn id="29" presetID="1" presetClass="exit" presetSubtype="0" fill="hold" grpId="1" nodeType="afterEffect">
                                  <p:stCondLst>
                                    <p:cond delay="500"/>
                                  </p:stCondLst>
                                  <p:childTnLst>
                                    <p:set>
                                      <p:cBhvr>
                                        <p:cTn id="30" dur="1" fill="hold">
                                          <p:stCondLst>
                                            <p:cond delay="0"/>
                                          </p:stCondLst>
                                        </p:cTn>
                                        <p:tgtEl>
                                          <p:spTgt spid="3">
                                            <p:graphicEl>
                                              <a:dgm id="{B23A50FD-AD37-4BC7-8A2D-EBA3B9B18E3E}"/>
                                            </p:graphicEl>
                                          </p:spTgt>
                                        </p:tgtEl>
                                        <p:attrNameLst>
                                          <p:attrName>style.visibility</p:attrName>
                                        </p:attrNameLst>
                                      </p:cBhvr>
                                      <p:to>
                                        <p:strVal val="hidden"/>
                                      </p:to>
                                    </p:set>
                                  </p:childTnLst>
                                </p:cTn>
                              </p:par>
                            </p:childTnLst>
                          </p:cTn>
                        </p:par>
                        <p:par>
                          <p:cTn id="31" fill="hold">
                            <p:stCondLst>
                              <p:cond delay="9500"/>
                            </p:stCondLst>
                            <p:childTnLst>
                              <p:par>
                                <p:cTn id="32" presetID="1" presetClass="exit" presetSubtype="0" fill="hold" grpId="1" nodeType="afterEffect">
                                  <p:stCondLst>
                                    <p:cond delay="500"/>
                                  </p:stCondLst>
                                  <p:childTnLst>
                                    <p:set>
                                      <p:cBhvr>
                                        <p:cTn id="33" dur="1" fill="hold">
                                          <p:stCondLst>
                                            <p:cond delay="0"/>
                                          </p:stCondLst>
                                        </p:cTn>
                                        <p:tgtEl>
                                          <p:spTgt spid="3">
                                            <p:graphicEl>
                                              <a:dgm id="{27A21285-B3DA-46F3-953A-25AD197B1BE5}"/>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1" name="Picture 2" descr="http://www.marketingdirecto.com/wp-content/uploads/2013/01/conten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34" y="1369529"/>
            <a:ext cx="172819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a:t>
            </a:r>
            <a:r>
              <a:rPr lang="es-ES" sz="1700" dirty="0">
                <a:latin typeface="Arial" panose="020B0604020202020204" pitchFamily="34" charset="0"/>
                <a:cs typeface="Arial" panose="020B0604020202020204" pitchFamily="34" charset="0"/>
              </a:rPr>
              <a:t>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a:t>
            </a:r>
            <a:r>
              <a:rPr lang="es-ES" sz="1700" dirty="0" smtClean="0">
                <a:latin typeface="Arial" panose="020B0604020202020204" pitchFamily="34" charset="0"/>
                <a:cs typeface="Arial" panose="020B0604020202020204" pitchFamily="34" charset="0"/>
              </a:rPr>
              <a:t>- SOFTWARE.</a:t>
            </a:r>
            <a:endParaRPr lang="es-MX" sz="1700" dirty="0">
              <a:latin typeface="Arial" panose="020B0604020202020204" pitchFamily="34" charset="0"/>
              <a:cs typeface="Arial" panose="020B0604020202020204" pitchFamily="34" charset="0"/>
            </a:endParaRPr>
          </a:p>
        </p:txBody>
      </p:sp>
      <p:sp>
        <p:nvSpPr>
          <p:cNvPr id="14" name="13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sp>
        <p:nvSpPr>
          <p:cNvPr id="15" name="12 Marcador de fecha"/>
          <p:cNvSpPr>
            <a:spLocks noGrp="1"/>
          </p:cNvSpPr>
          <p:nvPr>
            <p:ph type="dt" sz="half" idx="10"/>
          </p:nvPr>
        </p:nvSpPr>
        <p:spPr>
          <a:xfrm>
            <a:off x="7012720" y="6492875"/>
            <a:ext cx="2133600" cy="365125"/>
          </a:xfrm>
        </p:spPr>
        <p:txBody>
          <a:bodyPr/>
          <a:lstStyle/>
          <a:p>
            <a:pPr algn="ctr"/>
            <a:fld id="{739731D7-8207-40C7-B5D5-43CF18DDA2FF}" type="datetime1">
              <a:rPr lang="es-EC" smtClean="0"/>
              <a:pPr algn="ctr"/>
              <a:t>04/03/2015</a:t>
            </a:fld>
            <a:endParaRPr lang="es-MX" dirty="0"/>
          </a:p>
        </p:txBody>
      </p:sp>
      <p:sp>
        <p:nvSpPr>
          <p:cNvPr id="16" name="13 Marcador de pie de página"/>
          <p:cNvSpPr>
            <a:spLocks noGrp="1"/>
          </p:cNvSpPr>
          <p:nvPr>
            <p:ph type="ftr" sz="quarter" idx="11"/>
          </p:nvPr>
        </p:nvSpPr>
        <p:spPr>
          <a:xfrm>
            <a:off x="0" y="6492875"/>
            <a:ext cx="2895600" cy="365125"/>
          </a:xfrm>
        </p:spPr>
        <p:txBody>
          <a:bodyPr/>
          <a:lstStyle/>
          <a:p>
            <a:r>
              <a:rPr lang="es-MX" dirty="0" smtClean="0"/>
              <a:t>Carrillo Medrano Juan Daniel</a:t>
            </a:r>
            <a:endParaRPr lang="es-MX" dirty="0"/>
          </a:p>
        </p:txBody>
      </p:sp>
    </p:spTree>
    <p:extLst>
      <p:ext uri="{BB962C8B-B14F-4D97-AF65-F5344CB8AC3E}">
        <p14:creationId xmlns:p14="http://schemas.microsoft.com/office/powerpoint/2010/main" val="2013501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620688"/>
            <a:ext cx="4392488"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HPC – CLUSTER DE ALTO RENDIMIENTO</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1 Diagrama"/>
          <p:cNvGraphicFramePr/>
          <p:nvPr>
            <p:extLst>
              <p:ext uri="{D42A27DB-BD31-4B8C-83A1-F6EECF244321}">
                <p14:modId xmlns:p14="http://schemas.microsoft.com/office/powerpoint/2010/main" val="2057328181"/>
              </p:ext>
            </p:extLst>
          </p:nvPr>
        </p:nvGraphicFramePr>
        <p:xfrm>
          <a:off x="155575" y="1397000"/>
          <a:ext cx="8814027"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77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620688"/>
            <a:ext cx="4392488"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HPC – CLUSTER DE ALTO RENDIMIENTO</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1 Diagrama"/>
          <p:cNvGraphicFramePr/>
          <p:nvPr>
            <p:extLst>
              <p:ext uri="{D42A27DB-BD31-4B8C-83A1-F6EECF244321}">
                <p14:modId xmlns:p14="http://schemas.microsoft.com/office/powerpoint/2010/main" val="1340411523"/>
              </p:ext>
            </p:extLst>
          </p:nvPr>
        </p:nvGraphicFramePr>
        <p:xfrm>
          <a:off x="155575" y="1397000"/>
          <a:ext cx="8814027"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29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03" y="620688"/>
            <a:ext cx="4392488"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HPC – CLUSTER DE ALTO RENDIMIENTO</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765175" y="3933056"/>
            <a:ext cx="8063681" cy="1754326"/>
          </a:xfrm>
          <a:prstGeom prst="rect">
            <a:avLst/>
          </a:prstGeom>
          <a:noFill/>
        </p:spPr>
        <p:txBody>
          <a:bodyPr wrap="square" rtlCol="0">
            <a:spAutoFit/>
          </a:bodyPr>
          <a:lstStyle/>
          <a:p>
            <a:pPr algn="just"/>
            <a:r>
              <a:rPr lang="es-EC" dirty="0"/>
              <a:t>Varias son las aplicaciones que puede ofrecer este </a:t>
            </a:r>
            <a:r>
              <a:rPr lang="es-EC" dirty="0" err="1"/>
              <a:t>Cluster</a:t>
            </a:r>
            <a:r>
              <a:rPr lang="es-EC" dirty="0"/>
              <a:t>, como por ejemplo: </a:t>
            </a:r>
            <a:endParaRPr lang="es-EC" dirty="0" smtClean="0"/>
          </a:p>
          <a:p>
            <a:pPr algn="just"/>
            <a:endParaRPr lang="en-US" dirty="0"/>
          </a:p>
          <a:p>
            <a:pPr marL="285750" lvl="0" indent="-285750" algn="just">
              <a:buFont typeface="Arial" panose="020B0604020202020204" pitchFamily="34" charset="0"/>
              <a:buChar char="•"/>
            </a:pPr>
            <a:r>
              <a:rPr lang="es-EC" dirty="0" err="1"/>
              <a:t>Renderización</a:t>
            </a:r>
            <a:r>
              <a:rPr lang="es-EC" dirty="0"/>
              <a:t> de imágenes.</a:t>
            </a:r>
            <a:endParaRPr lang="en-US" dirty="0"/>
          </a:p>
          <a:p>
            <a:pPr marL="285750" lvl="0" indent="-285750" algn="just">
              <a:buFont typeface="Arial" panose="020B0604020202020204" pitchFamily="34" charset="0"/>
              <a:buChar char="•"/>
            </a:pPr>
            <a:r>
              <a:rPr lang="es-EC" dirty="0"/>
              <a:t>Cálculos matemáticos.</a:t>
            </a:r>
            <a:endParaRPr lang="en-US" dirty="0"/>
          </a:p>
          <a:p>
            <a:pPr marL="285750" lvl="0" indent="-285750" algn="just">
              <a:buFont typeface="Arial" panose="020B0604020202020204" pitchFamily="34" charset="0"/>
              <a:buChar char="•"/>
            </a:pPr>
            <a:r>
              <a:rPr lang="es-EC" dirty="0"/>
              <a:t>Simulación médica.</a:t>
            </a:r>
            <a:endParaRPr lang="en-US" dirty="0"/>
          </a:p>
          <a:p>
            <a:pPr marL="285750" indent="-285750" algn="just">
              <a:buFont typeface="Arial" panose="020B0604020202020204" pitchFamily="34" charset="0"/>
              <a:buChar char="•"/>
            </a:pPr>
            <a:r>
              <a:rPr lang="es-EC" dirty="0"/>
              <a:t>Predicción del Tiempo</a:t>
            </a:r>
            <a:endParaRPr lang="en-US" dirty="0"/>
          </a:p>
        </p:txBody>
      </p:sp>
      <p:pic>
        <p:nvPicPr>
          <p:cNvPr id="1026" name="Picture 2" descr="C:\Users\Juanda\Documents\GDRIVE\Juan Daniel\TESIS\PROYECTO\Defensa\img\RENDERIZAC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988840"/>
            <a:ext cx="2381251"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anda\Documents\GDRIVE\Juan Daniel\TESIS\PROYECTO\Defensa\img\PREDICCIONCLI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988840"/>
            <a:ext cx="1348748" cy="1348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anda\Documents\GDRIVE\Juan Daniel\TESIS\PROYECTO\Defensa\img\CALCULOSM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2027295"/>
            <a:ext cx="2016224" cy="125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7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1000" fill="hold"/>
                                        <p:tgtEl>
                                          <p:spTgt spid="1027"/>
                                        </p:tgtEl>
                                        <p:attrNameLst>
                                          <p:attrName>ppt_x</p:attrName>
                                        </p:attrNameLst>
                                      </p:cBhvr>
                                      <p:tavLst>
                                        <p:tav tm="0">
                                          <p:val>
                                            <p:strVal val="#ppt_x"/>
                                          </p:val>
                                        </p:tav>
                                        <p:tav tm="100000">
                                          <p:val>
                                            <p:strVal val="#ppt_x"/>
                                          </p:val>
                                        </p:tav>
                                      </p:tavLst>
                                    </p:anim>
                                    <p:anim calcmode="lin" valueType="num">
                                      <p:cBhvr additive="base">
                                        <p:cTn id="17" dur="1000" fill="hold"/>
                                        <p:tgtEl>
                                          <p:spTgt spid="102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1000" fill="hold"/>
                                        <p:tgtEl>
                                          <p:spTgt spid="1028"/>
                                        </p:tgtEl>
                                        <p:attrNameLst>
                                          <p:attrName>ppt_x</p:attrName>
                                        </p:attrNameLst>
                                      </p:cBhvr>
                                      <p:tavLst>
                                        <p:tav tm="0">
                                          <p:val>
                                            <p:strVal val="1+#ppt_w/2"/>
                                          </p:val>
                                        </p:tav>
                                        <p:tav tm="100000">
                                          <p:val>
                                            <p:strVal val="#ppt_x"/>
                                          </p:val>
                                        </p:tav>
                                      </p:tavLst>
                                    </p:anim>
                                    <p:anim calcmode="lin" valueType="num">
                                      <p:cBhvr additive="base">
                                        <p:cTn id="2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 y="580618"/>
            <a:ext cx="4283968" cy="400110"/>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HA – ALTA DISPONIBILIDAD</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3374111043"/>
              </p:ext>
            </p:extLst>
          </p:nvPr>
        </p:nvGraphicFramePr>
        <p:xfrm>
          <a:off x="0" y="1397000"/>
          <a:ext cx="8969603"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71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 y="580618"/>
            <a:ext cx="4283968" cy="400110"/>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LB – BALANCEO DE CARGA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1326607739"/>
              </p:ext>
            </p:extLst>
          </p:nvPr>
        </p:nvGraphicFramePr>
        <p:xfrm>
          <a:off x="0" y="1397000"/>
          <a:ext cx="8969603"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70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b="1" dirty="0" smtClean="0">
                <a:latin typeface="Arial" panose="020B0604020202020204" pitchFamily="34" charset="0"/>
                <a:cs typeface="Arial" panose="020B0604020202020204" pitchFamily="34" charset="0"/>
              </a:rPr>
              <a:t>CLUSTER(HPC) - HARDWARE</a:t>
            </a:r>
            <a:r>
              <a:rPr lang="es-ES" sz="1700"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1026" name="Picture 2" descr="C:\Users\Juanda\Documents\GDRIVE\Juan Daniel\TESIS\PROYECTO\Defensa\img\cluster-compu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84554"/>
            <a:ext cx="3118644" cy="155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581334"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CLUSTER (HPC) DESDE LA PERSPECTIVA DE HW</a:t>
            </a:r>
            <a:endParaRPr lang="en-US" sz="14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2 CuadroTexto"/>
          <p:cNvSpPr txBox="1"/>
          <p:nvPr/>
        </p:nvSpPr>
        <p:spPr>
          <a:xfrm>
            <a:off x="264058" y="1456728"/>
            <a:ext cx="8705545" cy="923330"/>
          </a:xfrm>
          <a:prstGeom prst="rect">
            <a:avLst/>
          </a:prstGeom>
          <a:noFill/>
        </p:spPr>
        <p:txBody>
          <a:bodyPr wrap="square" rtlCol="0">
            <a:spAutoFit/>
          </a:bodyPr>
          <a:lstStyle/>
          <a:p>
            <a:r>
              <a:rPr lang="es-ES" altLang="zh-CN" dirty="0">
                <a:ea typeface="宋体" charset="-122"/>
              </a:rPr>
              <a:t>Este modelo </a:t>
            </a:r>
            <a:r>
              <a:rPr lang="es-ES" altLang="zh-CN" dirty="0" smtClean="0">
                <a:ea typeface="宋体" charset="-122"/>
              </a:rPr>
              <a:t>presentado por Michael J. </a:t>
            </a:r>
            <a:r>
              <a:rPr lang="es-ES" altLang="zh-CN" dirty="0" err="1" smtClean="0">
                <a:ea typeface="宋体" charset="-122"/>
              </a:rPr>
              <a:t>Flynn</a:t>
            </a:r>
            <a:r>
              <a:rPr lang="es-ES" altLang="zh-CN" dirty="0" smtClean="0">
                <a:ea typeface="宋体" charset="-122"/>
              </a:rPr>
              <a:t> </a:t>
            </a:r>
            <a:r>
              <a:rPr lang="es-ES" altLang="zh-CN" dirty="0">
                <a:ea typeface="宋体" charset="-122"/>
              </a:rPr>
              <a:t>en 1966, tiene en cuenta las 4 formas en que se procesan las instrucciones y los datos en un computador:</a:t>
            </a:r>
            <a:endParaRPr lang="es-ES" altLang="en-US" dirty="0"/>
          </a:p>
          <a:p>
            <a:endParaRPr lang="en-US" dirty="0"/>
          </a:p>
        </p:txBody>
      </p:sp>
      <p:grpSp>
        <p:nvGrpSpPr>
          <p:cNvPr id="2" name="1 Grupo"/>
          <p:cNvGrpSpPr/>
          <p:nvPr/>
        </p:nvGrpSpPr>
        <p:grpSpPr>
          <a:xfrm>
            <a:off x="460374" y="2132857"/>
            <a:ext cx="7712025" cy="2499440"/>
            <a:chOff x="460374" y="2132857"/>
            <a:chExt cx="7712025" cy="2499440"/>
          </a:xfrm>
        </p:grpSpPr>
        <p:graphicFrame>
          <p:nvGraphicFramePr>
            <p:cNvPr id="11" name="Group 89"/>
            <p:cNvGraphicFramePr>
              <a:graphicFrameLocks/>
            </p:cNvGraphicFramePr>
            <p:nvPr>
              <p:extLst>
                <p:ext uri="{D42A27DB-BD31-4B8C-83A1-F6EECF244321}">
                  <p14:modId xmlns:p14="http://schemas.microsoft.com/office/powerpoint/2010/main" val="1122069191"/>
                </p:ext>
              </p:extLst>
            </p:nvPr>
          </p:nvGraphicFramePr>
          <p:xfrm>
            <a:off x="460374" y="2132857"/>
            <a:ext cx="7712025" cy="2499440"/>
          </p:xfrm>
          <a:graphic>
            <a:graphicData uri="http://schemas.openxmlformats.org/drawingml/2006/table">
              <a:tbl>
                <a:tblPr/>
                <a:tblGrid>
                  <a:gridCol w="2389122"/>
                  <a:gridCol w="2490341"/>
                  <a:gridCol w="2832562"/>
                </a:tblGrid>
                <a:tr h="320663">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MODELO TAXONÓMICO DE FLYNN</a:t>
                        </a:r>
                        <a:endParaRPr kumimoji="0" lang="es-ES" sz="3600" b="0" i="0" u="none" strike="noStrike" cap="none" normalizeH="0" baseline="0" dirty="0" smtClean="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59482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cs typeface="Arial" charset="0"/>
                          </a:rPr>
                          <a:t> </a:t>
                        </a:r>
                        <a:endParaRPr kumimoji="0" lang="es-ES" sz="3600" b="0" i="0" u="none" strike="noStrike" cap="none" normalizeH="0" baseline="0" dirty="0" smtClean="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UNA INSTRUCCIÓN</a:t>
                        </a:r>
                        <a:endParaRPr kumimoji="0" lang="es-ES" sz="3600" b="0" i="0" u="none" strike="noStrike" cap="none" normalizeH="0" baseline="0" dirty="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MULTIPLES  INSTRUCCIONES</a:t>
                        </a:r>
                        <a:endParaRPr kumimoji="0" lang="es-ES" sz="3600" b="0" i="0" u="none" strike="noStrike" cap="none" normalizeH="0" baseline="0" dirty="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02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UN DATO</a:t>
                        </a:r>
                        <a:endParaRPr kumimoji="0" lang="es-ES" sz="3600" b="0" i="0" u="none" strike="noStrike" cap="none" normalizeH="0" baseline="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SISD</a:t>
                        </a:r>
                        <a:endParaRPr kumimoji="0" lang="es-ES" sz="3600" b="0" i="0" u="none" strike="noStrike" cap="none" normalizeH="0" baseline="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MISD</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(no hay aplicación)</a:t>
                        </a:r>
                        <a:endParaRPr kumimoji="0" lang="es-ES" sz="3600" b="0" i="0" u="none" strike="noStrike" cap="none" normalizeH="0" baseline="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4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MULTIPLES DATOS</a:t>
                        </a:r>
                        <a:endParaRPr kumimoji="0" lang="es-ES" sz="3600" b="0" i="0" u="none" strike="noStrike" cap="none" normalizeH="0" baseline="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cs typeface="Arial" charset="0"/>
                          </a:rPr>
                          <a:t>SIMD</a:t>
                        </a:r>
                        <a:endParaRPr kumimoji="0" lang="es-ES" sz="3600" b="0" i="0" u="none" strike="noStrike" cap="none" normalizeH="0" baseline="0" dirty="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cs typeface="Arial" charset="0"/>
                          </a:rPr>
                          <a:t>MIMD</a:t>
                        </a:r>
                        <a:endParaRPr kumimoji="0" lang="es-ES" sz="3600" b="0" i="0" u="none" strike="noStrike" cap="none" normalizeH="0" baseline="0" dirty="0" smtClean="0">
                          <a:ln>
                            <a:noFill/>
                          </a:ln>
                          <a:solidFill>
                            <a:schemeClr val="tx1"/>
                          </a:solidFill>
                          <a:effectLst/>
                          <a:latin typeface="Arial" charset="0"/>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Elipse"/>
            <p:cNvSpPr/>
            <p:nvPr/>
          </p:nvSpPr>
          <p:spPr>
            <a:xfrm>
              <a:off x="5652120" y="4005064"/>
              <a:ext cx="216024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5 CuadroTexto"/>
          <p:cNvSpPr txBox="1"/>
          <p:nvPr/>
        </p:nvSpPr>
        <p:spPr>
          <a:xfrm>
            <a:off x="2359385" y="5013176"/>
            <a:ext cx="4514890" cy="1477328"/>
          </a:xfrm>
          <a:prstGeom prst="rect">
            <a:avLst/>
          </a:prstGeom>
          <a:noFill/>
        </p:spPr>
        <p:txBody>
          <a:bodyPr wrap="none" rtlCol="0">
            <a:spAutoFit/>
          </a:bodyPr>
          <a:lstStyle/>
          <a:p>
            <a:pPr marL="285750" lvl="0" indent="-285750">
              <a:buFont typeface="Arial" panose="020B0604020202020204" pitchFamily="34" charset="0"/>
              <a:buChar char="•"/>
            </a:pPr>
            <a:r>
              <a:rPr lang="en-US" b="1" dirty="0"/>
              <a:t>SISD </a:t>
            </a:r>
            <a:r>
              <a:rPr lang="en-US" dirty="0"/>
              <a:t>(Single Instruction Single Data).</a:t>
            </a:r>
          </a:p>
          <a:p>
            <a:pPr marL="285750" lvl="0" indent="-285750">
              <a:buFont typeface="Arial" panose="020B0604020202020204" pitchFamily="34" charset="0"/>
              <a:buChar char="•"/>
            </a:pPr>
            <a:r>
              <a:rPr lang="en-US" b="1" dirty="0"/>
              <a:t>SIMD</a:t>
            </a:r>
            <a:r>
              <a:rPr lang="en-US" dirty="0"/>
              <a:t> (Single Instruction Multiple Data).</a:t>
            </a:r>
          </a:p>
          <a:p>
            <a:pPr marL="285750" lvl="0" indent="-285750">
              <a:buFont typeface="Arial" panose="020B0604020202020204" pitchFamily="34" charset="0"/>
              <a:buChar char="•"/>
            </a:pPr>
            <a:r>
              <a:rPr lang="en-US" b="1" dirty="0"/>
              <a:t>MISD</a:t>
            </a:r>
            <a:r>
              <a:rPr lang="en-US" dirty="0"/>
              <a:t> (Multiple Instruction Single Data).</a:t>
            </a:r>
          </a:p>
          <a:p>
            <a:pPr marL="285750" lvl="0" indent="-285750">
              <a:buFont typeface="Arial" panose="020B0604020202020204" pitchFamily="34" charset="0"/>
              <a:buChar char="•"/>
            </a:pPr>
            <a:r>
              <a:rPr lang="en-US" b="1" dirty="0">
                <a:solidFill>
                  <a:srgbClr val="0070C0"/>
                </a:solidFill>
              </a:rPr>
              <a:t>MIMD</a:t>
            </a:r>
            <a:r>
              <a:rPr lang="en-US" dirty="0"/>
              <a:t> </a:t>
            </a:r>
            <a:r>
              <a:rPr lang="en-US" dirty="0">
                <a:solidFill>
                  <a:srgbClr val="0070C0"/>
                </a:solidFill>
              </a:rPr>
              <a:t>(Multiple Instruction Multiple Data).</a:t>
            </a:r>
          </a:p>
          <a:p>
            <a:endParaRPr lang="en-US" dirty="0"/>
          </a:p>
        </p:txBody>
      </p:sp>
    </p:spTree>
    <p:extLst>
      <p:ext uri="{BB962C8B-B14F-4D97-AF65-F5344CB8AC3E}">
        <p14:creationId xmlns:p14="http://schemas.microsoft.com/office/powerpoint/2010/main" val="283310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mph" presetSubtype="0" fill="hold" grpId="1" nodeType="afterEffect">
                                  <p:stCondLst>
                                    <p:cond delay="0"/>
                                  </p:stCondLst>
                                  <p:iterate type="lt">
                                    <p:tmPct val="4000"/>
                                  </p:iterate>
                                  <p:childTnLst>
                                    <p:set>
                                      <p:cBhvr override="childStyle">
                                        <p:cTn id="11" dur="1500" fill="hold"/>
                                        <p:tgtEl>
                                          <p:spTgt spid="3"/>
                                        </p:tgtEl>
                                        <p:attrNameLst>
                                          <p:attrName>style.color</p:attrName>
                                        </p:attrNameLst>
                                      </p:cBhvr>
                                      <p:to>
                                        <p:clrVal>
                                          <a:schemeClr val="accent2"/>
                                        </p:clrVal>
                                      </p:to>
                                    </p:set>
                                    <p:set>
                                      <p:cBhvr>
                                        <p:cTn id="12" dur="1500" fill="hold"/>
                                        <p:tgtEl>
                                          <p:spTgt spid="3"/>
                                        </p:tgtEl>
                                        <p:attrNameLst>
                                          <p:attrName>fillcolor</p:attrName>
                                        </p:attrNameLst>
                                      </p:cBhvr>
                                      <p:to>
                                        <p:clrVal>
                                          <a:schemeClr val="accent2"/>
                                        </p:clrVal>
                                      </p:to>
                                    </p:set>
                                    <p:set>
                                      <p:cBhvr>
                                        <p:cTn id="13" dur="1500" fill="hold"/>
                                        <p:tgtEl>
                                          <p:spTgt spid="3"/>
                                        </p:tgtEl>
                                        <p:attrNameLst>
                                          <p:attrName>fill.type</p:attrName>
                                        </p:attrNameLst>
                                      </p:cBhvr>
                                      <p:to>
                                        <p:strVal val="solid"/>
                                      </p:to>
                                    </p:set>
                                  </p:childTnLst>
                                </p:cTn>
                              </p:par>
                              <p:par>
                                <p:cTn id="14" presetID="14" presetClass="entr" presetSubtype="5"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randombar(vertical)">
                                      <p:cBhvr>
                                        <p:cTn id="16" dur="500"/>
                                        <p:tgtEl>
                                          <p:spTgt spid="2"/>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MIMD – </a:t>
            </a:r>
            <a:r>
              <a:rPr lang="es-EC" sz="1600" b="1" dirty="0" err="1" smtClean="0">
                <a:latin typeface="Arial" panose="020B0604020202020204" pitchFamily="34" charset="0"/>
                <a:cs typeface="Arial" panose="020B0604020202020204" pitchFamily="34" charset="0"/>
              </a:rPr>
              <a:t>Multiple</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Instructions</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Multiple</a:t>
            </a:r>
            <a:r>
              <a:rPr lang="es-EC" sz="1600" b="1" dirty="0" smtClean="0">
                <a:latin typeface="Arial" panose="020B0604020202020204" pitchFamily="34" charset="0"/>
                <a:cs typeface="Arial" panose="020B0604020202020204" pitchFamily="34" charset="0"/>
              </a:rPr>
              <a:t> Data</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14 Imagen" descr="C:\Users\Juanda\Documents\Juan Daniel\TESIS\PROYECTO\IMG\ESQUEMA MIMD - V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340768"/>
            <a:ext cx="3302769" cy="3456384"/>
          </a:xfrm>
          <a:prstGeom prst="rect">
            <a:avLst/>
          </a:prstGeom>
          <a:noFill/>
          <a:ln>
            <a:noFill/>
          </a:ln>
        </p:spPr>
      </p:pic>
      <p:sp>
        <p:nvSpPr>
          <p:cNvPr id="12" name="11 CuadroTexto"/>
          <p:cNvSpPr txBox="1"/>
          <p:nvPr/>
        </p:nvSpPr>
        <p:spPr>
          <a:xfrm>
            <a:off x="4047485" y="1844824"/>
            <a:ext cx="4772987" cy="2585323"/>
          </a:xfrm>
          <a:prstGeom prst="rect">
            <a:avLst/>
          </a:prstGeom>
          <a:noFill/>
        </p:spPr>
        <p:txBody>
          <a:bodyPr wrap="square" rtlCol="0">
            <a:spAutoFit/>
          </a:bodyPr>
          <a:lstStyle/>
          <a:p>
            <a:r>
              <a:rPr lang="es-EC" dirty="0" smtClean="0"/>
              <a:t>Cada </a:t>
            </a:r>
            <a:r>
              <a:rPr lang="es-EC" dirty="0"/>
              <a:t>procesador posee </a:t>
            </a:r>
            <a:r>
              <a:rPr lang="es-EC" dirty="0" smtClean="0"/>
              <a:t>su </a:t>
            </a:r>
            <a:r>
              <a:rPr lang="es-EC" dirty="0"/>
              <a:t>propio espacio de memoria con su propia unidad de control los cuales se comunican mediante una red y trabajan de manera asincrónica independientemente y dependientemente a la vez, ya que cada procesador puede ejecutar un </a:t>
            </a:r>
            <a:r>
              <a:rPr lang="es-EC" dirty="0" err="1"/>
              <a:t>thread</a:t>
            </a:r>
            <a:r>
              <a:rPr lang="es-EC" dirty="0"/>
              <a:t> o hilo distinto de un programa y comunicando los resultados que se convierten en datos para los otros procesadores.</a:t>
            </a:r>
            <a:endParaRPr lang="en-US" dirty="0"/>
          </a:p>
        </p:txBody>
      </p:sp>
    </p:spTree>
    <p:extLst>
      <p:ext uri="{BB962C8B-B14F-4D97-AF65-F5344CB8AC3E}">
        <p14:creationId xmlns:p14="http://schemas.microsoft.com/office/powerpoint/2010/main" val="35656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0"/>
                                  </p:iterate>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1500"/>
                            </p:stCondLst>
                            <p:childTnLst>
                              <p:par>
                                <p:cTn id="13" presetID="16" presetClass="emph" presetSubtype="0" fill="hold" grpId="1" nodeType="afterEffect">
                                  <p:stCondLst>
                                    <p:cond delay="0"/>
                                  </p:stCondLst>
                                  <p:iterate type="lt">
                                    <p:tmPct val="4000"/>
                                  </p:iterate>
                                  <p:childTnLst>
                                    <p:set>
                                      <p:cBhvr override="childStyle">
                                        <p:cTn id="14" dur="2000" fill="hold"/>
                                        <p:tgtEl>
                                          <p:spTgt spid="12"/>
                                        </p:tgtEl>
                                        <p:attrNameLst>
                                          <p:attrName>style.color</p:attrName>
                                        </p:attrNameLst>
                                      </p:cBhvr>
                                      <p:to>
                                        <p:clrVal>
                                          <a:schemeClr val="accent2"/>
                                        </p:clrVal>
                                      </p:to>
                                    </p:set>
                                    <p:set>
                                      <p:cBhvr>
                                        <p:cTn id="15" dur="2000" fill="hold"/>
                                        <p:tgtEl>
                                          <p:spTgt spid="12"/>
                                        </p:tgtEl>
                                        <p:attrNameLst>
                                          <p:attrName>fillcolor</p:attrName>
                                        </p:attrNameLst>
                                      </p:cBhvr>
                                      <p:to>
                                        <p:clrVal>
                                          <a:schemeClr val="accent2"/>
                                        </p:clrVal>
                                      </p:to>
                                    </p:set>
                                    <p:set>
                                      <p:cBhvr>
                                        <p:cTn id="16"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MIMD – </a:t>
            </a:r>
            <a:r>
              <a:rPr lang="es-EC" sz="1600" b="1" dirty="0" err="1" smtClean="0">
                <a:latin typeface="Arial" panose="020B0604020202020204" pitchFamily="34" charset="0"/>
                <a:cs typeface="Arial" panose="020B0604020202020204" pitchFamily="34" charset="0"/>
              </a:rPr>
              <a:t>Multiple</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Instructions</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Multiple</a:t>
            </a:r>
            <a:r>
              <a:rPr lang="es-EC" sz="1600" b="1" dirty="0" smtClean="0">
                <a:latin typeface="Arial" panose="020B0604020202020204" pitchFamily="34" charset="0"/>
                <a:cs typeface="Arial" panose="020B0604020202020204" pitchFamily="34" charset="0"/>
              </a:rPr>
              <a:t> Data</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14 Imagen" descr="C:\Users\Juanda\Documents\Juan Daniel\TESIS\PROYECTO\IMG\ESQUEMA MIMD - V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4" y="1340768"/>
            <a:ext cx="3302769" cy="3456384"/>
          </a:xfrm>
          <a:prstGeom prst="rect">
            <a:avLst/>
          </a:prstGeom>
          <a:noFill/>
          <a:ln>
            <a:noFill/>
          </a:ln>
        </p:spPr>
      </p:pic>
      <p:sp>
        <p:nvSpPr>
          <p:cNvPr id="2" name="1 CuadroTexto"/>
          <p:cNvSpPr txBox="1"/>
          <p:nvPr/>
        </p:nvSpPr>
        <p:spPr>
          <a:xfrm>
            <a:off x="4067943" y="1844824"/>
            <a:ext cx="4901660" cy="2585323"/>
          </a:xfrm>
          <a:prstGeom prst="rect">
            <a:avLst/>
          </a:prstGeom>
          <a:noFill/>
        </p:spPr>
        <p:txBody>
          <a:bodyPr wrap="square" rtlCol="0">
            <a:spAutoFit/>
          </a:bodyPr>
          <a:lstStyle/>
          <a:p>
            <a:r>
              <a:rPr lang="es-EC" dirty="0" smtClean="0"/>
              <a:t>De este </a:t>
            </a:r>
            <a:r>
              <a:rPr lang="es-EC" dirty="0"/>
              <a:t>modelo se tiene al </a:t>
            </a:r>
            <a:r>
              <a:rPr lang="es-EC" b="1" dirty="0" err="1"/>
              <a:t>Cluster</a:t>
            </a:r>
            <a:r>
              <a:rPr lang="es-EC" b="1" dirty="0"/>
              <a:t> Computacional</a:t>
            </a:r>
            <a:r>
              <a:rPr lang="es-EC" dirty="0"/>
              <a:t>,</a:t>
            </a:r>
            <a:r>
              <a:rPr lang="es-EC" b="1" dirty="0"/>
              <a:t> </a:t>
            </a:r>
            <a:r>
              <a:rPr lang="es-EC" b="1" dirty="0" smtClean="0"/>
              <a:t>HPC,</a:t>
            </a:r>
            <a:r>
              <a:rPr lang="es-EC" dirty="0" smtClean="0"/>
              <a:t> que </a:t>
            </a:r>
            <a:r>
              <a:rPr lang="es-EC" dirty="0"/>
              <a:t>es un tipo de procesador paralelo llamado </a:t>
            </a:r>
            <a:r>
              <a:rPr lang="es-EC" b="1" dirty="0" err="1"/>
              <a:t>Multicomputador</a:t>
            </a:r>
            <a:r>
              <a:rPr lang="es-EC" b="1" dirty="0"/>
              <a:t> </a:t>
            </a:r>
            <a:r>
              <a:rPr lang="es-EC" dirty="0"/>
              <a:t>que se distingue del multiprocesador porque </a:t>
            </a:r>
            <a:r>
              <a:rPr lang="es-EC" u="sng" dirty="0"/>
              <a:t>tiene una única memoria física compartida entre sus procesadores</a:t>
            </a:r>
            <a:r>
              <a:rPr lang="es-EC" dirty="0"/>
              <a:t>.</a:t>
            </a:r>
            <a:endParaRPr lang="en-US" dirty="0"/>
          </a:p>
          <a:p>
            <a:endParaRPr lang="es-EC" dirty="0" smtClean="0"/>
          </a:p>
          <a:p>
            <a:r>
              <a:rPr lang="es-EC" dirty="0" smtClean="0"/>
              <a:t>La </a:t>
            </a:r>
            <a:r>
              <a:rPr lang="es-EC" dirty="0"/>
              <a:t>principal ventaja de equipos tipo MIMD es la flexibilidad de explotar varias formas de paralelismo </a:t>
            </a:r>
            <a:r>
              <a:rPr lang="es-EC" dirty="0" smtClean="0"/>
              <a:t>.</a:t>
            </a:r>
            <a:endParaRPr lang="en-US" dirty="0"/>
          </a:p>
        </p:txBody>
      </p:sp>
      <p:grpSp>
        <p:nvGrpSpPr>
          <p:cNvPr id="6" name="5 Grupo"/>
          <p:cNvGrpSpPr/>
          <p:nvPr/>
        </p:nvGrpSpPr>
        <p:grpSpPr>
          <a:xfrm>
            <a:off x="5131341" y="4393120"/>
            <a:ext cx="2376264" cy="2281027"/>
            <a:chOff x="5774298" y="4293095"/>
            <a:chExt cx="2376264" cy="2281027"/>
          </a:xfrm>
        </p:grpSpPr>
        <p:grpSp>
          <p:nvGrpSpPr>
            <p:cNvPr id="3" name="2 Grupo"/>
            <p:cNvGrpSpPr/>
            <p:nvPr/>
          </p:nvGrpSpPr>
          <p:grpSpPr>
            <a:xfrm>
              <a:off x="6172899" y="4430146"/>
              <a:ext cx="1977663" cy="2143976"/>
              <a:chOff x="2416558" y="4917451"/>
              <a:chExt cx="1372546" cy="1664275"/>
            </a:xfrm>
          </p:grpSpPr>
          <p:pic>
            <p:nvPicPr>
              <p:cNvPr id="16" name="Picture 2" descr="C:\Users\Juanda\Documents\GDRIVE\Juan Daniel\TESIS\PROYECTO\Defensa\img\R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8284" y="5865851"/>
                <a:ext cx="698694" cy="715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Juanda\Documents\GDRIVE\Juan Daniel\TESIS\PROYECTO\Defensa\img\procesad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6558" y="4917451"/>
                <a:ext cx="1372546" cy="95982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Rectángulo redondeado"/>
            <p:cNvSpPr/>
            <p:nvPr/>
          </p:nvSpPr>
          <p:spPr>
            <a:xfrm>
              <a:off x="5774298" y="4293095"/>
              <a:ext cx="2376264" cy="2281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1040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1500"/>
                            </p:stCondLst>
                            <p:childTnLst>
                              <p:par>
                                <p:cTn id="13" presetID="16" presetClass="emph" presetSubtype="0" fill="hold" grpId="1" nodeType="afterEffect">
                                  <p:stCondLst>
                                    <p:cond delay="0"/>
                                  </p:stCondLst>
                                  <p:iterate type="lt">
                                    <p:tmPct val="4000"/>
                                  </p:iterate>
                                  <p:childTnLst>
                                    <p:set>
                                      <p:cBhvr override="childStyle">
                                        <p:cTn id="14" dur="2000" fill="hold"/>
                                        <p:tgtEl>
                                          <p:spTgt spid="2"/>
                                        </p:tgtEl>
                                        <p:attrNameLst>
                                          <p:attrName>style.color</p:attrName>
                                        </p:attrNameLst>
                                      </p:cBhvr>
                                      <p:to>
                                        <p:clrVal>
                                          <a:schemeClr val="accent2"/>
                                        </p:clrVal>
                                      </p:to>
                                    </p:set>
                                    <p:set>
                                      <p:cBhvr>
                                        <p:cTn id="15" dur="2000" fill="hold"/>
                                        <p:tgtEl>
                                          <p:spTgt spid="2"/>
                                        </p:tgtEl>
                                        <p:attrNameLst>
                                          <p:attrName>fillcolor</p:attrName>
                                        </p:attrNameLst>
                                      </p:cBhvr>
                                      <p:to>
                                        <p:clrVal>
                                          <a:schemeClr val="accent2"/>
                                        </p:clrVal>
                                      </p:to>
                                    </p:set>
                                    <p:set>
                                      <p:cBhvr>
                                        <p:cTn id="16" dur="2000" fill="hold"/>
                                        <p:tgtEl>
                                          <p:spTgt spid="2"/>
                                        </p:tgtEl>
                                        <p:attrNameLst>
                                          <p:attrName>fill.type</p:attrName>
                                        </p:attrNameLst>
                                      </p:cBhvr>
                                      <p:to>
                                        <p:strVal val="solid"/>
                                      </p:to>
                                    </p:set>
                                  </p:childTnLst>
                                </p:cTn>
                              </p:par>
                              <p:par>
                                <p:cTn id="17" presetID="6" presetClass="entr" presetSubtype="32" fill="hold" nodeType="withEffect">
                                  <p:stCondLst>
                                    <p:cond delay="1175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2 CuadroTexto"/>
          <p:cNvSpPr txBox="1"/>
          <p:nvPr/>
        </p:nvSpPr>
        <p:spPr>
          <a:xfrm>
            <a:off x="264058" y="1456728"/>
            <a:ext cx="8705545" cy="1200329"/>
          </a:xfrm>
          <a:prstGeom prst="rect">
            <a:avLst/>
          </a:prstGeom>
          <a:noFill/>
        </p:spPr>
        <p:txBody>
          <a:bodyPr wrap="square" rtlCol="0">
            <a:spAutoFit/>
          </a:bodyPr>
          <a:lstStyle/>
          <a:p>
            <a:r>
              <a:rPr lang="es-ES" altLang="zh-CN" dirty="0">
                <a:ea typeface="宋体" charset="-122"/>
              </a:rPr>
              <a:t>Del modelo taxonómico de </a:t>
            </a:r>
            <a:r>
              <a:rPr lang="es-ES" altLang="zh-CN" dirty="0" err="1">
                <a:ea typeface="宋体" charset="-122"/>
              </a:rPr>
              <a:t>Flynn</a:t>
            </a:r>
            <a:r>
              <a:rPr lang="es-ES" altLang="zh-CN" dirty="0">
                <a:ea typeface="宋体" charset="-122"/>
              </a:rPr>
              <a:t>, cuando se realizan múltiples instrucciones sobre múltiples datos  (</a:t>
            </a:r>
            <a:r>
              <a:rPr lang="es-ES" altLang="zh-CN" b="1" dirty="0">
                <a:ea typeface="宋体" charset="-122"/>
              </a:rPr>
              <a:t>MIMD</a:t>
            </a:r>
            <a:r>
              <a:rPr lang="es-ES" altLang="zh-CN" dirty="0">
                <a:ea typeface="宋体" charset="-122"/>
              </a:rPr>
              <a:t>), la conexión de las memoria y la forma en que se comunican, se modeló por E.E. </a:t>
            </a:r>
            <a:r>
              <a:rPr lang="es-ES" altLang="zh-CN" dirty="0" smtClean="0">
                <a:ea typeface="宋体" charset="-122"/>
              </a:rPr>
              <a:t>Johnson</a:t>
            </a:r>
            <a:r>
              <a:rPr lang="es-ES" altLang="zh-CN" dirty="0">
                <a:ea typeface="宋体" charset="-122"/>
              </a:rPr>
              <a:t>, proponiendo las 4 siguientes categorías </a:t>
            </a:r>
            <a:r>
              <a:rPr lang="es-ES" altLang="zh-CN" dirty="0" smtClean="0">
                <a:ea typeface="宋体" charset="-122"/>
              </a:rPr>
              <a:t>:</a:t>
            </a:r>
            <a:endParaRPr lang="es-ES" altLang="en-US" dirty="0"/>
          </a:p>
          <a:p>
            <a:endParaRPr lang="en-US" dirty="0"/>
          </a:p>
        </p:txBody>
      </p:sp>
      <p:graphicFrame>
        <p:nvGraphicFramePr>
          <p:cNvPr id="15" name="Group 68"/>
          <p:cNvGraphicFramePr>
            <a:graphicFrameLocks/>
          </p:cNvGraphicFramePr>
          <p:nvPr>
            <p:extLst>
              <p:ext uri="{D42A27DB-BD31-4B8C-83A1-F6EECF244321}">
                <p14:modId xmlns:p14="http://schemas.microsoft.com/office/powerpoint/2010/main" val="2417359456"/>
              </p:ext>
            </p:extLst>
          </p:nvPr>
        </p:nvGraphicFramePr>
        <p:xfrm>
          <a:off x="461392" y="3140968"/>
          <a:ext cx="8077200" cy="2473326"/>
        </p:xfrm>
        <a:graphic>
          <a:graphicData uri="http://schemas.openxmlformats.org/drawingml/2006/table">
            <a:tbl>
              <a:tblPr/>
              <a:tblGrid>
                <a:gridCol w="2501900"/>
                <a:gridCol w="2608263"/>
                <a:gridCol w="2967037"/>
              </a:tblGrid>
              <a:tr h="338138">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MODELO E.E. JOHNSON para MIMD</a:t>
                      </a:r>
                      <a:endParaRPr kumimoji="0" lang="es-ES" sz="2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762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 </a:t>
                      </a: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Variables compartidas SV</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Intercambio de mensajes MP</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Memoria global GM</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GMSV</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GMMP</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 (Sin aplicación real)</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Memoria distribuida DM</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DMSV</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DMMP</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16 CuadroTexto"/>
          <p:cNvSpPr txBox="1"/>
          <p:nvPr/>
        </p:nvSpPr>
        <p:spPr>
          <a:xfrm>
            <a:off x="35496" y="580618"/>
            <a:ext cx="4581334"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CLUSTER (HPC) DESDE LA PERSPECTIVA DE HW</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4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mph" presetSubtype="0" fill="hold" grpId="1" nodeType="afterEffect">
                                  <p:stCondLst>
                                    <p:cond delay="0"/>
                                  </p:stCondLst>
                                  <p:iterate type="lt">
                                    <p:tmPct val="4000"/>
                                  </p:iterate>
                                  <p:childTnLst>
                                    <p:set>
                                      <p:cBhvr override="childStyle">
                                        <p:cTn id="12" dur="1500" fill="hold"/>
                                        <p:tgtEl>
                                          <p:spTgt spid="3"/>
                                        </p:tgtEl>
                                        <p:attrNameLst>
                                          <p:attrName>style.color</p:attrName>
                                        </p:attrNameLst>
                                      </p:cBhvr>
                                      <p:to>
                                        <p:clrVal>
                                          <a:schemeClr val="accent2"/>
                                        </p:clrVal>
                                      </p:to>
                                    </p:set>
                                    <p:set>
                                      <p:cBhvr>
                                        <p:cTn id="13" dur="1500" fill="hold"/>
                                        <p:tgtEl>
                                          <p:spTgt spid="3"/>
                                        </p:tgtEl>
                                        <p:attrNameLst>
                                          <p:attrName>fillcolor</p:attrName>
                                        </p:attrNameLst>
                                      </p:cBhvr>
                                      <p:to>
                                        <p:clrVal>
                                          <a:schemeClr val="accent2"/>
                                        </p:clrVal>
                                      </p:to>
                                    </p:set>
                                    <p:set>
                                      <p:cBhvr>
                                        <p:cTn id="14" dur="1500" fill="hold"/>
                                        <p:tgtEl>
                                          <p:spTgt spid="3"/>
                                        </p:tgtEl>
                                        <p:attrNameLst>
                                          <p:attrName>fill.type</p:attrName>
                                        </p:attrNameLst>
                                      </p:cBhvr>
                                      <p:to>
                                        <p:strVal val="solid"/>
                                      </p:to>
                                    </p:set>
                                  </p:childTnLst>
                                </p:cTn>
                              </p:par>
                              <p:par>
                                <p:cTn id="15" presetID="14" presetClass="entr" presetSubtype="5" fill="hold"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randombar(vertical)">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1" name="Picture 2" descr="http://www.marketingdirecto.com/wp-content/uploads/2013/01/conten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34" y="1369529"/>
            <a:ext cx="172819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b="1"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6" name="15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6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CuadroTexto"/>
          <p:cNvSpPr txBox="1"/>
          <p:nvPr/>
        </p:nvSpPr>
        <p:spPr>
          <a:xfrm>
            <a:off x="612774" y="4077072"/>
            <a:ext cx="8197619" cy="2585323"/>
          </a:xfrm>
          <a:prstGeom prst="rect">
            <a:avLst/>
          </a:prstGeom>
          <a:noFill/>
        </p:spPr>
        <p:txBody>
          <a:bodyPr wrap="square" rtlCol="0">
            <a:spAutoFit/>
          </a:bodyPr>
          <a:lstStyle/>
          <a:p>
            <a:r>
              <a:rPr lang="es-EC" dirty="0"/>
              <a:t>Para los </a:t>
            </a:r>
            <a:r>
              <a:rPr lang="es-EC" i="1" dirty="0" err="1"/>
              <a:t>Multicomputadores</a:t>
            </a:r>
            <a:r>
              <a:rPr lang="es-EC" i="1" dirty="0"/>
              <a:t> </a:t>
            </a:r>
            <a:r>
              <a:rPr lang="es-EC" dirty="0"/>
              <a:t>(agrupación de varios computadores) o para los </a:t>
            </a:r>
            <a:r>
              <a:rPr lang="es-EC" i="1" dirty="0"/>
              <a:t>Multiprocesador </a:t>
            </a:r>
            <a:r>
              <a:rPr lang="es-EC" dirty="0"/>
              <a:t>(conjunto de varios procesadores),se ha definido: </a:t>
            </a:r>
            <a:endParaRPr lang="en-US" sz="1600" dirty="0"/>
          </a:p>
          <a:p>
            <a:pPr marL="285750" lvl="0" indent="-285750">
              <a:buFont typeface="Arial" panose="020B0604020202020204" pitchFamily="34" charset="0"/>
              <a:buChar char="•"/>
            </a:pPr>
            <a:r>
              <a:rPr lang="es-EC" b="1" dirty="0" err="1"/>
              <a:t>Multicomputador</a:t>
            </a:r>
            <a:endParaRPr lang="en-US" sz="1600" b="1" dirty="0"/>
          </a:p>
          <a:p>
            <a:pPr marL="742950" lvl="1" indent="-285750">
              <a:buFont typeface="Arial" panose="020B0604020202020204" pitchFamily="34" charset="0"/>
              <a:buChar char="•"/>
            </a:pPr>
            <a:r>
              <a:rPr lang="en-US" b="1" dirty="0">
                <a:solidFill>
                  <a:srgbClr val="0070C0"/>
                </a:solidFill>
              </a:rPr>
              <a:t>DMMP </a:t>
            </a:r>
            <a:r>
              <a:rPr lang="en-US" dirty="0">
                <a:solidFill>
                  <a:srgbClr val="0070C0"/>
                </a:solidFill>
              </a:rPr>
              <a:t>(Distributed Memory – Message Passing)</a:t>
            </a:r>
            <a:endParaRPr lang="en-US" sz="1600" dirty="0">
              <a:solidFill>
                <a:srgbClr val="0070C0"/>
              </a:solidFill>
            </a:endParaRPr>
          </a:p>
          <a:p>
            <a:pPr marL="742950" lvl="1" indent="-285750">
              <a:buFont typeface="Arial" panose="020B0604020202020204" pitchFamily="34" charset="0"/>
              <a:buChar char="•"/>
            </a:pPr>
            <a:r>
              <a:rPr lang="en-US" b="1" dirty="0"/>
              <a:t>DMSV</a:t>
            </a:r>
            <a:r>
              <a:rPr lang="en-US" dirty="0"/>
              <a:t> (Distributed Memory – Shared Variables)</a:t>
            </a:r>
            <a:endParaRPr lang="en-US" sz="1600" dirty="0"/>
          </a:p>
          <a:p>
            <a:pPr marL="285750" lvl="0" indent="-285750">
              <a:buFont typeface="Arial" panose="020B0604020202020204" pitchFamily="34" charset="0"/>
              <a:buChar char="•"/>
            </a:pPr>
            <a:r>
              <a:rPr lang="es-EC" b="1" dirty="0"/>
              <a:t>Multiprocesador</a:t>
            </a:r>
            <a:endParaRPr lang="en-US" sz="1600" b="1" dirty="0"/>
          </a:p>
          <a:p>
            <a:pPr marL="742950" lvl="1" indent="-285750">
              <a:buFont typeface="Arial" panose="020B0604020202020204" pitchFamily="34" charset="0"/>
              <a:buChar char="•"/>
            </a:pPr>
            <a:r>
              <a:rPr lang="en-US" b="1" dirty="0"/>
              <a:t>GMMP</a:t>
            </a:r>
            <a:r>
              <a:rPr lang="en-US" dirty="0"/>
              <a:t> (Global Memory – Message Passing)</a:t>
            </a:r>
            <a:endParaRPr lang="en-US" sz="1600" dirty="0"/>
          </a:p>
          <a:p>
            <a:pPr marL="742950" lvl="1" indent="-285750">
              <a:buFont typeface="Arial" panose="020B0604020202020204" pitchFamily="34" charset="0"/>
              <a:buChar char="•"/>
            </a:pPr>
            <a:r>
              <a:rPr lang="en-US" b="1" dirty="0"/>
              <a:t>GMSV</a:t>
            </a:r>
            <a:r>
              <a:rPr lang="en-US" dirty="0"/>
              <a:t> (Global Memory – Shared Variables)</a:t>
            </a:r>
            <a:endParaRPr lang="en-US" sz="1600" dirty="0"/>
          </a:p>
          <a:p>
            <a:endParaRPr lang="en-US" dirty="0"/>
          </a:p>
        </p:txBody>
      </p:sp>
      <p:grpSp>
        <p:nvGrpSpPr>
          <p:cNvPr id="2" name="1 Grupo"/>
          <p:cNvGrpSpPr/>
          <p:nvPr/>
        </p:nvGrpSpPr>
        <p:grpSpPr>
          <a:xfrm>
            <a:off x="488094" y="1387722"/>
            <a:ext cx="8077200" cy="2473326"/>
            <a:chOff x="488094" y="1387722"/>
            <a:chExt cx="8077200" cy="2473326"/>
          </a:xfrm>
        </p:grpSpPr>
        <p:graphicFrame>
          <p:nvGraphicFramePr>
            <p:cNvPr id="12" name="Group 68"/>
            <p:cNvGraphicFramePr>
              <a:graphicFrameLocks/>
            </p:cNvGraphicFramePr>
            <p:nvPr>
              <p:extLst>
                <p:ext uri="{D42A27DB-BD31-4B8C-83A1-F6EECF244321}">
                  <p14:modId xmlns:p14="http://schemas.microsoft.com/office/powerpoint/2010/main" val="1379204833"/>
                </p:ext>
              </p:extLst>
            </p:nvPr>
          </p:nvGraphicFramePr>
          <p:xfrm>
            <a:off x="488094" y="1387722"/>
            <a:ext cx="8077200" cy="2473326"/>
          </p:xfrm>
          <a:graphic>
            <a:graphicData uri="http://schemas.openxmlformats.org/drawingml/2006/table">
              <a:tbl>
                <a:tblPr/>
                <a:tblGrid>
                  <a:gridCol w="2501900"/>
                  <a:gridCol w="2608263"/>
                  <a:gridCol w="2967037"/>
                </a:tblGrid>
                <a:tr h="338138">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MODELO E.E. JOHNSON para MIMD</a:t>
                        </a:r>
                        <a:endParaRPr kumimoji="0" lang="es-ES" sz="2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762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 </a:t>
                        </a:r>
                        <a:endParaRPr kumimoji="0" lang="es-E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Variables compartidas SV</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Intercambio de mensajes MP</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cs typeface="Arial" charset="0"/>
                          </a:rPr>
                          <a:t>Memoria global GM</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GMSV</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GMMP</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 (Sin aplicación real)</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cs typeface="Arial" charset="0"/>
                          </a:rPr>
                          <a:t>Memoria distribuida DM</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Arial" charset="0"/>
                          </a:rPr>
                          <a:t>DMSV</a:t>
                        </a:r>
                        <a:endParaRPr kumimoji="0" lang="es-E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cs typeface="Arial" charset="0"/>
                          </a:rPr>
                          <a:t>DMMP</a:t>
                        </a:r>
                        <a:endParaRPr kumimoji="0" lang="es-E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15 Elipse"/>
            <p:cNvSpPr/>
            <p:nvPr/>
          </p:nvSpPr>
          <p:spPr>
            <a:xfrm>
              <a:off x="5796136" y="3212976"/>
              <a:ext cx="266429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16 CuadroTexto"/>
          <p:cNvSpPr txBox="1"/>
          <p:nvPr/>
        </p:nvSpPr>
        <p:spPr>
          <a:xfrm>
            <a:off x="35496" y="580618"/>
            <a:ext cx="4581334" cy="307777"/>
          </a:xfrm>
          <a:prstGeom prst="rect">
            <a:avLst/>
          </a:prstGeom>
          <a:noFill/>
        </p:spPr>
        <p:txBody>
          <a:bodyPr wrap="square" rtlCol="0">
            <a:spAutoFit/>
          </a:bodyPr>
          <a:lstStyle/>
          <a:p>
            <a:r>
              <a:rPr lang="es-EC" sz="1400" b="1" dirty="0" smtClean="0">
                <a:latin typeface="Arial" panose="020B0604020202020204" pitchFamily="34" charset="0"/>
                <a:cs typeface="Arial" panose="020B0604020202020204" pitchFamily="34" charset="0"/>
              </a:rPr>
              <a:t>CLUSTER (HPC) DESDE LA PERSPECTIVA DE HW</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8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42" presetClass="entr" presetSubtype="0" fill="hold" grpId="1"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16" presetClass="emph" presetSubtype="0" fill="hold" grpId="0" nodeType="withEffect">
                                  <p:stCondLst>
                                    <p:cond delay="0"/>
                                  </p:stCondLst>
                                  <p:iterate type="lt">
                                    <p:tmPct val="4000"/>
                                  </p:iterate>
                                  <p:childTnLst>
                                    <p:set>
                                      <p:cBhvr override="childStyle">
                                        <p:cTn id="15" dur="1500" fill="hold"/>
                                        <p:tgtEl>
                                          <p:spTgt spid="6"/>
                                        </p:tgtEl>
                                        <p:attrNameLst>
                                          <p:attrName>style.color</p:attrName>
                                        </p:attrNameLst>
                                      </p:cBhvr>
                                      <p:to>
                                        <p:clrVal>
                                          <a:schemeClr val="accent2"/>
                                        </p:clrVal>
                                      </p:to>
                                    </p:set>
                                    <p:set>
                                      <p:cBhvr>
                                        <p:cTn id="16" dur="1500" fill="hold"/>
                                        <p:tgtEl>
                                          <p:spTgt spid="6"/>
                                        </p:tgtEl>
                                        <p:attrNameLst>
                                          <p:attrName>fillcolor</p:attrName>
                                        </p:attrNameLst>
                                      </p:cBhvr>
                                      <p:to>
                                        <p:clrVal>
                                          <a:schemeClr val="accent2"/>
                                        </p:clrVal>
                                      </p:to>
                                    </p:set>
                                    <p:set>
                                      <p:cBhvr>
                                        <p:cTn id="17" dur="1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DSM – </a:t>
            </a:r>
            <a:r>
              <a:rPr lang="es-EC" sz="1600" b="1" dirty="0" err="1" smtClean="0">
                <a:latin typeface="Arial" panose="020B0604020202020204" pitchFamily="34" charset="0"/>
                <a:cs typeface="Arial" panose="020B0604020202020204" pitchFamily="34" charset="0"/>
              </a:rPr>
              <a:t>Distributed</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Shared</a:t>
            </a:r>
            <a:r>
              <a:rPr lang="es-EC" sz="1600" b="1" dirty="0" smtClean="0">
                <a:latin typeface="Arial" panose="020B0604020202020204" pitchFamily="34" charset="0"/>
                <a:cs typeface="Arial" panose="020B0604020202020204" pitchFamily="34" charset="0"/>
              </a:rPr>
              <a:t> </a:t>
            </a:r>
            <a:r>
              <a:rPr lang="es-EC" sz="1600" b="1" dirty="0" err="1" smtClean="0">
                <a:latin typeface="Arial" panose="020B0604020202020204" pitchFamily="34" charset="0"/>
                <a:cs typeface="Arial" panose="020B0604020202020204" pitchFamily="34" charset="0"/>
              </a:rPr>
              <a:t>Memory</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576163" y="4941168"/>
            <a:ext cx="7847657" cy="923330"/>
          </a:xfrm>
          <a:prstGeom prst="rect">
            <a:avLst/>
          </a:prstGeom>
          <a:noFill/>
        </p:spPr>
        <p:txBody>
          <a:bodyPr wrap="square" rtlCol="0">
            <a:spAutoFit/>
          </a:bodyPr>
          <a:lstStyle/>
          <a:p>
            <a:pPr algn="just"/>
            <a:r>
              <a:rPr lang="es-EC" dirty="0"/>
              <a:t>Esta clase es conocida </a:t>
            </a:r>
            <a:r>
              <a:rPr lang="es-EC" dirty="0" smtClean="0"/>
              <a:t>como la de </a:t>
            </a:r>
            <a:r>
              <a:rPr lang="es-EC" i="1" dirty="0" err="1"/>
              <a:t>Multicomputadores</a:t>
            </a:r>
            <a:r>
              <a:rPr lang="es-EC" dirty="0"/>
              <a:t> con memoria distribuida, es decir son los Sistemas Paralelos interconectados entre sí los que comparten una conexión en común, como </a:t>
            </a:r>
            <a:r>
              <a:rPr lang="es-EC" dirty="0" smtClean="0"/>
              <a:t>el del  </a:t>
            </a:r>
            <a:r>
              <a:rPr lang="es-EC" dirty="0" err="1"/>
              <a:t>Cluster</a:t>
            </a:r>
            <a:r>
              <a:rPr lang="es-EC" dirty="0"/>
              <a:t> </a:t>
            </a:r>
            <a:r>
              <a:rPr lang="es-EC" dirty="0" smtClean="0"/>
              <a:t>Computacional. </a:t>
            </a:r>
            <a:endParaRPr lang="en-US" dirty="0"/>
          </a:p>
        </p:txBody>
      </p:sp>
      <p:grpSp>
        <p:nvGrpSpPr>
          <p:cNvPr id="49" name="6141 Grupo"/>
          <p:cNvGrpSpPr>
            <a:grpSpLocks/>
          </p:cNvGrpSpPr>
          <p:nvPr/>
        </p:nvGrpSpPr>
        <p:grpSpPr bwMode="auto">
          <a:xfrm>
            <a:off x="899592" y="1590584"/>
            <a:ext cx="6512655" cy="3134559"/>
            <a:chOff x="0" y="0"/>
            <a:chExt cx="36317" cy="16643"/>
          </a:xfrm>
        </p:grpSpPr>
        <p:sp>
          <p:nvSpPr>
            <p:cNvPr id="50" name="6102 Rectángulo redondeado"/>
            <p:cNvSpPr>
              <a:spLocks noChangeArrowheads="1"/>
            </p:cNvSpPr>
            <p:nvPr/>
          </p:nvSpPr>
          <p:spPr bwMode="auto">
            <a:xfrm>
              <a:off x="0" y="0"/>
              <a:ext cx="36317" cy="3105"/>
            </a:xfrm>
            <a:prstGeom prst="roundRect">
              <a:avLst>
                <a:gd name="adj" fmla="val 16667"/>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s-EC" b="1" dirty="0">
                  <a:effectLst/>
                  <a:latin typeface="Calibri"/>
                  <a:ea typeface="Times New Roman"/>
                  <a:cs typeface="Times New Roman"/>
                </a:rPr>
                <a:t>RED DE AREA LOCAL (LAN)</a:t>
              </a:r>
              <a:endParaRPr lang="en-US" dirty="0">
                <a:effectLst/>
                <a:latin typeface="Calibri"/>
                <a:ea typeface="Times New Roman"/>
                <a:cs typeface="Times New Roman"/>
              </a:endParaRPr>
            </a:p>
          </p:txBody>
        </p:sp>
        <p:grpSp>
          <p:nvGrpSpPr>
            <p:cNvPr id="51" name="6110 Grupo"/>
            <p:cNvGrpSpPr>
              <a:grpSpLocks/>
            </p:cNvGrpSpPr>
            <p:nvPr/>
          </p:nvGrpSpPr>
          <p:grpSpPr bwMode="auto">
            <a:xfrm>
              <a:off x="1207" y="5089"/>
              <a:ext cx="8454" cy="11473"/>
              <a:chOff x="0" y="0"/>
              <a:chExt cx="8453" cy="11473"/>
            </a:xfrm>
          </p:grpSpPr>
          <p:sp>
            <p:nvSpPr>
              <p:cNvPr id="75" name="6103 Rectángulo redondeado"/>
              <p:cNvSpPr>
                <a:spLocks noChangeArrowheads="1"/>
              </p:cNvSpPr>
              <p:nvPr/>
            </p:nvSpPr>
            <p:spPr bwMode="auto">
              <a:xfrm>
                <a:off x="0" y="0"/>
                <a:ext cx="8453" cy="11473"/>
              </a:xfrm>
              <a:prstGeom prst="roundRect">
                <a:avLst>
                  <a:gd name="adj" fmla="val 16667"/>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a:effectLst/>
                    <a:latin typeface="Calibri"/>
                    <a:ea typeface="Times New Roman"/>
                    <a:cs typeface="Times New Roman"/>
                  </a:rPr>
                  <a:t> </a:t>
                </a:r>
              </a:p>
              <a:p>
                <a:pPr indent="252095" algn="ctr">
                  <a:lnSpc>
                    <a:spcPct val="150000"/>
                  </a:lnSpc>
                  <a:spcAft>
                    <a:spcPts val="1000"/>
                  </a:spcAft>
                </a:pPr>
                <a:r>
                  <a:rPr lang="en-US" sz="1100">
                    <a:effectLst/>
                    <a:latin typeface="Calibri"/>
                    <a:ea typeface="Times New Roman"/>
                    <a:cs typeface="Times New Roman"/>
                  </a:rPr>
                  <a:t> </a:t>
                </a:r>
              </a:p>
            </p:txBody>
          </p:sp>
          <p:sp>
            <p:nvSpPr>
              <p:cNvPr id="76" name="6104 Rectángulo"/>
              <p:cNvSpPr>
                <a:spLocks noChangeArrowheads="1"/>
              </p:cNvSpPr>
              <p:nvPr/>
            </p:nvSpPr>
            <p:spPr bwMode="auto">
              <a:xfrm>
                <a:off x="1380" y="2156"/>
                <a:ext cx="5521" cy="2588"/>
              </a:xfrm>
              <a:prstGeom prst="rect">
                <a:avLst/>
              </a:prstGeom>
              <a:solidFill>
                <a:schemeClr val="accent3">
                  <a:lumMod val="100000"/>
                  <a:lumOff val="0"/>
                </a:schemeClr>
              </a:solidFill>
              <a:ln w="25400">
                <a:solidFill>
                  <a:schemeClr val="accent3">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M 1</a:t>
                </a:r>
                <a:endParaRPr lang="en-US" sz="1100">
                  <a:effectLst/>
                  <a:latin typeface="Calibri"/>
                  <a:ea typeface="Times New Roman"/>
                  <a:cs typeface="Times New Roman"/>
                </a:endParaRPr>
              </a:p>
            </p:txBody>
          </p:sp>
          <p:sp>
            <p:nvSpPr>
              <p:cNvPr id="77" name="6106 Rectángulo"/>
              <p:cNvSpPr>
                <a:spLocks noChangeArrowheads="1"/>
              </p:cNvSpPr>
              <p:nvPr/>
            </p:nvSpPr>
            <p:spPr bwMode="auto">
              <a:xfrm>
                <a:off x="1380" y="6901"/>
                <a:ext cx="5521" cy="2588"/>
              </a:xfrm>
              <a:prstGeom prst="rect">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P 1</a:t>
                </a:r>
                <a:endParaRPr lang="en-US" sz="1100">
                  <a:effectLst/>
                  <a:latin typeface="Calibri"/>
                  <a:ea typeface="Times New Roman"/>
                  <a:cs typeface="Times New Roman"/>
                </a:endParaRPr>
              </a:p>
            </p:txBody>
          </p:sp>
          <p:cxnSp>
            <p:nvCxnSpPr>
              <p:cNvPr id="78" name="6107 Conector recto de flecha"/>
              <p:cNvCxnSpPr>
                <a:cxnSpLocks noChangeShapeType="1"/>
              </p:cNvCxnSpPr>
              <p:nvPr/>
            </p:nvCxnSpPr>
            <p:spPr bwMode="auto">
              <a:xfrm flipH="1">
                <a:off x="2674" y="4744"/>
                <a:ext cx="0" cy="2159"/>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79" name="6109 Conector recto de flecha"/>
              <p:cNvCxnSpPr>
                <a:cxnSpLocks noChangeShapeType="1"/>
              </p:cNvCxnSpPr>
              <p:nvPr/>
            </p:nvCxnSpPr>
            <p:spPr bwMode="auto">
              <a:xfrm flipV="1">
                <a:off x="5520" y="4744"/>
                <a:ext cx="0" cy="2163"/>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52" name="6111 Grupo"/>
            <p:cNvGrpSpPr>
              <a:grpSpLocks/>
            </p:cNvGrpSpPr>
            <p:nvPr/>
          </p:nvGrpSpPr>
          <p:grpSpPr bwMode="auto">
            <a:xfrm>
              <a:off x="12335" y="5089"/>
              <a:ext cx="8452" cy="11468"/>
              <a:chOff x="0" y="0"/>
              <a:chExt cx="8453" cy="11473"/>
            </a:xfrm>
          </p:grpSpPr>
          <p:sp>
            <p:nvSpPr>
              <p:cNvPr id="70" name="6112 Rectángulo redondeado"/>
              <p:cNvSpPr>
                <a:spLocks noChangeArrowheads="1"/>
              </p:cNvSpPr>
              <p:nvPr/>
            </p:nvSpPr>
            <p:spPr bwMode="auto">
              <a:xfrm>
                <a:off x="0" y="0"/>
                <a:ext cx="8453" cy="11473"/>
              </a:xfrm>
              <a:prstGeom prst="roundRect">
                <a:avLst>
                  <a:gd name="adj" fmla="val 16667"/>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a:effectLst/>
                    <a:latin typeface="Calibri"/>
                    <a:ea typeface="Times New Roman"/>
                    <a:cs typeface="Times New Roman"/>
                  </a:rPr>
                  <a:t> </a:t>
                </a:r>
              </a:p>
              <a:p>
                <a:pPr indent="252095" algn="ctr">
                  <a:lnSpc>
                    <a:spcPct val="150000"/>
                  </a:lnSpc>
                  <a:spcAft>
                    <a:spcPts val="1000"/>
                  </a:spcAft>
                </a:pPr>
                <a:r>
                  <a:rPr lang="en-US" sz="1100">
                    <a:effectLst/>
                    <a:latin typeface="Calibri"/>
                    <a:ea typeface="Times New Roman"/>
                    <a:cs typeface="Times New Roman"/>
                  </a:rPr>
                  <a:t> </a:t>
                </a:r>
              </a:p>
            </p:txBody>
          </p:sp>
          <p:sp>
            <p:nvSpPr>
              <p:cNvPr id="71" name="6113 Rectángulo"/>
              <p:cNvSpPr>
                <a:spLocks noChangeArrowheads="1"/>
              </p:cNvSpPr>
              <p:nvPr/>
            </p:nvSpPr>
            <p:spPr bwMode="auto">
              <a:xfrm>
                <a:off x="1380" y="2156"/>
                <a:ext cx="5521" cy="2588"/>
              </a:xfrm>
              <a:prstGeom prst="rect">
                <a:avLst/>
              </a:prstGeom>
              <a:solidFill>
                <a:schemeClr val="accent3">
                  <a:lumMod val="100000"/>
                  <a:lumOff val="0"/>
                </a:schemeClr>
              </a:solidFill>
              <a:ln w="25400">
                <a:solidFill>
                  <a:schemeClr val="accent3">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M 2</a:t>
                </a:r>
                <a:endParaRPr lang="en-US" sz="1100">
                  <a:effectLst/>
                  <a:latin typeface="Calibri"/>
                  <a:ea typeface="Times New Roman"/>
                  <a:cs typeface="Times New Roman"/>
                </a:endParaRPr>
              </a:p>
            </p:txBody>
          </p:sp>
          <p:sp>
            <p:nvSpPr>
              <p:cNvPr id="72" name="6114 Rectángulo"/>
              <p:cNvSpPr>
                <a:spLocks noChangeArrowheads="1"/>
              </p:cNvSpPr>
              <p:nvPr/>
            </p:nvSpPr>
            <p:spPr bwMode="auto">
              <a:xfrm>
                <a:off x="1380" y="6901"/>
                <a:ext cx="5521" cy="2588"/>
              </a:xfrm>
              <a:prstGeom prst="rect">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P 2</a:t>
                </a:r>
                <a:endParaRPr lang="en-US" sz="1100">
                  <a:effectLst/>
                  <a:latin typeface="Calibri"/>
                  <a:ea typeface="Times New Roman"/>
                  <a:cs typeface="Times New Roman"/>
                </a:endParaRPr>
              </a:p>
            </p:txBody>
          </p:sp>
          <p:cxnSp>
            <p:nvCxnSpPr>
              <p:cNvPr id="73" name="6115 Conector recto de flecha"/>
              <p:cNvCxnSpPr>
                <a:cxnSpLocks noChangeShapeType="1"/>
              </p:cNvCxnSpPr>
              <p:nvPr/>
            </p:nvCxnSpPr>
            <p:spPr bwMode="auto">
              <a:xfrm flipH="1">
                <a:off x="2674" y="4744"/>
                <a:ext cx="0" cy="2159"/>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74" name="6116 Conector recto de flecha"/>
              <p:cNvCxnSpPr>
                <a:cxnSpLocks noChangeShapeType="1"/>
              </p:cNvCxnSpPr>
              <p:nvPr/>
            </p:nvCxnSpPr>
            <p:spPr bwMode="auto">
              <a:xfrm flipV="1">
                <a:off x="5520" y="4744"/>
                <a:ext cx="0" cy="2163"/>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53" name="6123 Grupo"/>
            <p:cNvGrpSpPr>
              <a:grpSpLocks/>
            </p:cNvGrpSpPr>
            <p:nvPr/>
          </p:nvGrpSpPr>
          <p:grpSpPr bwMode="auto">
            <a:xfrm>
              <a:off x="26138" y="5175"/>
              <a:ext cx="8451" cy="11468"/>
              <a:chOff x="0" y="0"/>
              <a:chExt cx="8453" cy="11473"/>
            </a:xfrm>
          </p:grpSpPr>
          <p:sp>
            <p:nvSpPr>
              <p:cNvPr id="65" name="6124 Rectángulo redondeado"/>
              <p:cNvSpPr>
                <a:spLocks noChangeArrowheads="1"/>
              </p:cNvSpPr>
              <p:nvPr/>
            </p:nvSpPr>
            <p:spPr bwMode="auto">
              <a:xfrm>
                <a:off x="0" y="0"/>
                <a:ext cx="8453" cy="11473"/>
              </a:xfrm>
              <a:prstGeom prst="roundRect">
                <a:avLst>
                  <a:gd name="adj" fmla="val 16667"/>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a:effectLst/>
                    <a:latin typeface="Calibri"/>
                    <a:ea typeface="Times New Roman"/>
                    <a:cs typeface="Times New Roman"/>
                  </a:rPr>
                  <a:t> </a:t>
                </a:r>
              </a:p>
              <a:p>
                <a:pPr indent="252095" algn="ctr">
                  <a:lnSpc>
                    <a:spcPct val="150000"/>
                  </a:lnSpc>
                  <a:spcAft>
                    <a:spcPts val="1000"/>
                  </a:spcAft>
                </a:pPr>
                <a:r>
                  <a:rPr lang="en-US" sz="1100">
                    <a:effectLst/>
                    <a:latin typeface="Calibri"/>
                    <a:ea typeface="Times New Roman"/>
                    <a:cs typeface="Times New Roman"/>
                  </a:rPr>
                  <a:t> </a:t>
                </a:r>
              </a:p>
            </p:txBody>
          </p:sp>
          <p:sp>
            <p:nvSpPr>
              <p:cNvPr id="66" name="6125 Rectángulo"/>
              <p:cNvSpPr>
                <a:spLocks noChangeArrowheads="1"/>
              </p:cNvSpPr>
              <p:nvPr/>
            </p:nvSpPr>
            <p:spPr bwMode="auto">
              <a:xfrm>
                <a:off x="1380" y="2156"/>
                <a:ext cx="5521" cy="2588"/>
              </a:xfrm>
              <a:prstGeom prst="rect">
                <a:avLst/>
              </a:prstGeom>
              <a:solidFill>
                <a:schemeClr val="accent3">
                  <a:lumMod val="100000"/>
                  <a:lumOff val="0"/>
                </a:schemeClr>
              </a:solidFill>
              <a:ln w="25400">
                <a:solidFill>
                  <a:schemeClr val="accent3">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M n</a:t>
                </a:r>
                <a:endParaRPr lang="en-US" sz="1100">
                  <a:effectLst/>
                  <a:latin typeface="Calibri"/>
                  <a:ea typeface="Times New Roman"/>
                  <a:cs typeface="Times New Roman"/>
                </a:endParaRPr>
              </a:p>
            </p:txBody>
          </p:sp>
          <p:sp>
            <p:nvSpPr>
              <p:cNvPr id="67" name="6126 Rectángulo"/>
              <p:cNvSpPr>
                <a:spLocks noChangeArrowheads="1"/>
              </p:cNvSpPr>
              <p:nvPr/>
            </p:nvSpPr>
            <p:spPr bwMode="auto">
              <a:xfrm>
                <a:off x="1380" y="6901"/>
                <a:ext cx="5521" cy="2588"/>
              </a:xfrm>
              <a:prstGeom prst="rect">
                <a:avLst/>
              </a:prstGeom>
              <a:solidFill>
                <a:schemeClr val="accent2">
                  <a:lumMod val="100000"/>
                  <a:lumOff val="0"/>
                </a:schemeClr>
              </a:solidFill>
              <a:ln w="25400">
                <a:solidFill>
                  <a:schemeClr val="accent2">
                    <a:lumMod val="50000"/>
                    <a:lumOff val="0"/>
                  </a:schemeClr>
                </a:solidFill>
                <a:miter lim="800000"/>
                <a:headEnd/>
                <a:tailEnd/>
              </a:ln>
            </p:spPr>
            <p:txBody>
              <a:bodyPr rot="0" vert="horz" wrap="square" lIns="91440" tIns="45720" rIns="91440" bIns="45720" anchor="ctr" anchorCtr="0" upright="1">
                <a:noAutofit/>
              </a:bodyPr>
              <a:lstStyle/>
              <a:p>
                <a:pPr indent="252095" algn="ctr">
                  <a:lnSpc>
                    <a:spcPct val="150000"/>
                  </a:lnSpc>
                  <a:spcAft>
                    <a:spcPts val="1000"/>
                  </a:spcAft>
                </a:pPr>
                <a:r>
                  <a:rPr lang="en-US" sz="1100" b="1">
                    <a:effectLst/>
                    <a:latin typeface="Calibri"/>
                    <a:ea typeface="Times New Roman"/>
                    <a:cs typeface="Times New Roman"/>
                  </a:rPr>
                  <a:t>P n</a:t>
                </a:r>
                <a:endParaRPr lang="en-US" sz="1100">
                  <a:effectLst/>
                  <a:latin typeface="Calibri"/>
                  <a:ea typeface="Times New Roman"/>
                  <a:cs typeface="Times New Roman"/>
                </a:endParaRPr>
              </a:p>
            </p:txBody>
          </p:sp>
          <p:cxnSp>
            <p:nvCxnSpPr>
              <p:cNvPr id="68" name="6127 Conector recto de flecha"/>
              <p:cNvCxnSpPr>
                <a:cxnSpLocks noChangeShapeType="1"/>
              </p:cNvCxnSpPr>
              <p:nvPr/>
            </p:nvCxnSpPr>
            <p:spPr bwMode="auto">
              <a:xfrm flipH="1">
                <a:off x="2674" y="4744"/>
                <a:ext cx="0" cy="2159"/>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69" name="6128 Conector recto de flecha"/>
              <p:cNvCxnSpPr>
                <a:cxnSpLocks noChangeShapeType="1"/>
              </p:cNvCxnSpPr>
              <p:nvPr/>
            </p:nvCxnSpPr>
            <p:spPr bwMode="auto">
              <a:xfrm flipV="1">
                <a:off x="5520" y="4744"/>
                <a:ext cx="0" cy="2163"/>
              </a:xfrm>
              <a:prstGeom prst="straightConnector1">
                <a:avLst/>
              </a:prstGeom>
              <a:noFill/>
              <a:ln w="9525">
                <a:solidFill>
                  <a:schemeClr val="dk1">
                    <a:lumMod val="95000"/>
                    <a:lumOff val="0"/>
                  </a:schemeClr>
                </a:solidFill>
                <a:round/>
                <a:headEnd/>
                <a:tailEnd type="arrow" w="med" len="med"/>
              </a:ln>
              <a:extLst>
                <a:ext uri="{909E8E84-426E-40DD-AFC4-6F175D3DCCD1}">
                  <a14:hiddenFill xmlns:a14="http://schemas.microsoft.com/office/drawing/2010/main">
                    <a:noFill/>
                  </a14:hiddenFill>
                </a:ext>
              </a:extLst>
            </p:spPr>
          </p:cxnSp>
        </p:grpSp>
        <p:grpSp>
          <p:nvGrpSpPr>
            <p:cNvPr id="54" name="6133 Grupo"/>
            <p:cNvGrpSpPr>
              <a:grpSpLocks/>
            </p:cNvGrpSpPr>
            <p:nvPr/>
          </p:nvGrpSpPr>
          <p:grpSpPr bwMode="auto">
            <a:xfrm>
              <a:off x="21997" y="6814"/>
              <a:ext cx="3469" cy="451"/>
              <a:chOff x="0" y="0"/>
              <a:chExt cx="347009" cy="45719"/>
            </a:xfrm>
          </p:grpSpPr>
          <p:sp>
            <p:nvSpPr>
              <p:cNvPr id="62" name="6129 Elipse"/>
              <p:cNvSpPr>
                <a:spLocks noChangeArrowheads="1"/>
              </p:cNvSpPr>
              <p:nvPr/>
            </p:nvSpPr>
            <p:spPr bwMode="auto">
              <a:xfrm>
                <a:off x="0" y="0"/>
                <a:ext cx="45719" cy="45719"/>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n-US"/>
              </a:p>
            </p:txBody>
          </p:sp>
          <p:sp>
            <p:nvSpPr>
              <p:cNvPr id="63" name="6131 Elipse"/>
              <p:cNvSpPr>
                <a:spLocks noChangeArrowheads="1"/>
              </p:cNvSpPr>
              <p:nvPr/>
            </p:nvSpPr>
            <p:spPr bwMode="auto">
              <a:xfrm>
                <a:off x="155275" y="0"/>
                <a:ext cx="45085" cy="45085"/>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n-US"/>
              </a:p>
            </p:txBody>
          </p:sp>
          <p:sp>
            <p:nvSpPr>
              <p:cNvPr id="64" name="6132 Elipse"/>
              <p:cNvSpPr>
                <a:spLocks noChangeArrowheads="1"/>
              </p:cNvSpPr>
              <p:nvPr/>
            </p:nvSpPr>
            <p:spPr bwMode="auto">
              <a:xfrm>
                <a:off x="301924" y="0"/>
                <a:ext cx="45085" cy="45085"/>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endParaRPr lang="en-US"/>
              </a:p>
            </p:txBody>
          </p:sp>
        </p:grpSp>
        <p:cxnSp>
          <p:nvCxnSpPr>
            <p:cNvPr id="55" name="6134 Conector curvado"/>
            <p:cNvCxnSpPr>
              <a:cxnSpLocks noChangeShapeType="1"/>
            </p:cNvCxnSpPr>
            <p:nvPr/>
          </p:nvCxnSpPr>
          <p:spPr bwMode="auto">
            <a:xfrm flipV="1">
              <a:off x="8022" y="8367"/>
              <a:ext cx="5609" cy="4831"/>
            </a:xfrm>
            <a:prstGeom prst="curvedConnector3">
              <a:avLst>
                <a:gd name="adj1" fmla="val 50000"/>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6135 Conector curvado"/>
            <p:cNvCxnSpPr>
              <a:cxnSpLocks noChangeShapeType="1"/>
            </p:cNvCxnSpPr>
            <p:nvPr/>
          </p:nvCxnSpPr>
          <p:spPr bwMode="auto">
            <a:xfrm flipH="1" flipV="1">
              <a:off x="19236" y="8367"/>
              <a:ext cx="8283" cy="4826"/>
            </a:xfrm>
            <a:prstGeom prst="curvedConnector3">
              <a:avLst>
                <a:gd name="adj1" fmla="val 50000"/>
              </a:avLst>
            </a:prstGeom>
            <a:noFill/>
            <a:ln w="25400">
              <a:solidFill>
                <a:schemeClr val="dk1">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6136 Conector curvado"/>
            <p:cNvCxnSpPr>
              <a:cxnSpLocks noChangeShapeType="1"/>
            </p:cNvCxnSpPr>
            <p:nvPr/>
          </p:nvCxnSpPr>
          <p:spPr bwMode="auto">
            <a:xfrm rot="10800000">
              <a:off x="8108" y="8367"/>
              <a:ext cx="5601" cy="4820"/>
            </a:xfrm>
            <a:prstGeom prst="curvedConnector3">
              <a:avLst>
                <a:gd name="adj1" fmla="val 50000"/>
              </a:avLst>
            </a:prstGeom>
            <a:noFill/>
            <a:ln w="25400">
              <a:solidFill>
                <a:schemeClr val="accent2">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6137 Conector curvado"/>
            <p:cNvCxnSpPr>
              <a:cxnSpLocks noChangeShapeType="1"/>
            </p:cNvCxnSpPr>
            <p:nvPr/>
          </p:nvCxnSpPr>
          <p:spPr bwMode="auto">
            <a:xfrm flipV="1">
              <a:off x="19236" y="8367"/>
              <a:ext cx="8281" cy="4826"/>
            </a:xfrm>
            <a:prstGeom prst="curvedConnector3">
              <a:avLst>
                <a:gd name="adj1" fmla="val 50000"/>
              </a:avLst>
            </a:prstGeom>
            <a:noFill/>
            <a:ln w="25400">
              <a:solidFill>
                <a:schemeClr val="accent2">
                  <a:lumMod val="100000"/>
                  <a:lumOff val="0"/>
                </a:schemeClr>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6138 Conector recto"/>
            <p:cNvCxnSpPr/>
            <p:nvPr/>
          </p:nvCxnSpPr>
          <p:spPr bwMode="auto">
            <a:xfrm flipV="1">
              <a:off x="5348" y="3105"/>
              <a:ext cx="0" cy="1981"/>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60" name="6139 Conector recto"/>
            <p:cNvCxnSpPr/>
            <p:nvPr/>
          </p:nvCxnSpPr>
          <p:spPr bwMode="auto">
            <a:xfrm flipV="1">
              <a:off x="16821" y="3105"/>
              <a:ext cx="0" cy="2071"/>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61" name="6140 Conector recto"/>
            <p:cNvCxnSpPr/>
            <p:nvPr/>
          </p:nvCxnSpPr>
          <p:spPr bwMode="auto">
            <a:xfrm flipV="1">
              <a:off x="30623" y="3105"/>
              <a:ext cx="0" cy="2070"/>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495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750" fill="hold"/>
                                        <p:tgtEl>
                                          <p:spTgt spid="49"/>
                                        </p:tgtEl>
                                        <p:attrNameLst>
                                          <p:attrName>ppt_w</p:attrName>
                                        </p:attrNameLst>
                                      </p:cBhvr>
                                      <p:tavLst>
                                        <p:tav tm="0">
                                          <p:val>
                                            <p:fltVal val="0"/>
                                          </p:val>
                                        </p:tav>
                                        <p:tav tm="100000">
                                          <p:val>
                                            <p:strVal val="#ppt_w"/>
                                          </p:val>
                                        </p:tav>
                                      </p:tavLst>
                                    </p:anim>
                                    <p:anim calcmode="lin" valueType="num">
                                      <p:cBhvr>
                                        <p:cTn id="8" dur="750" fill="hold"/>
                                        <p:tgtEl>
                                          <p:spTgt spid="49"/>
                                        </p:tgtEl>
                                        <p:attrNameLst>
                                          <p:attrName>ppt_h</p:attrName>
                                        </p:attrNameLst>
                                      </p:cBhvr>
                                      <p:tavLst>
                                        <p:tav tm="0">
                                          <p:val>
                                            <p:fltVal val="0"/>
                                          </p:val>
                                        </p:tav>
                                        <p:tav tm="100000">
                                          <p:val>
                                            <p:strVal val="#ppt_h"/>
                                          </p:val>
                                        </p:tav>
                                      </p:tavLst>
                                    </p:anim>
                                    <p:animEffect transition="in" filter="fade">
                                      <p:cBhvr>
                                        <p:cTn id="9" dur="750"/>
                                        <p:tgtEl>
                                          <p:spTgt spid="49"/>
                                        </p:tgtEl>
                                      </p:cBhvr>
                                    </p:animEffect>
                                  </p:childTnLst>
                                </p:cTn>
                              </p:par>
                            </p:childTnLst>
                          </p:cTn>
                        </p:par>
                        <p:par>
                          <p:cTn id="10" fill="hold">
                            <p:stCondLst>
                              <p:cond delay="750"/>
                            </p:stCondLst>
                            <p:childTnLst>
                              <p:par>
                                <p:cTn id="11" presetID="16" presetClass="entr" presetSubtype="37" fill="hold" grpId="0" nodeType="afterEffect">
                                  <p:stCondLst>
                                    <p:cond delay="0"/>
                                  </p:stCondLst>
                                  <p:iterate type="lt">
                                    <p:tmPct val="0"/>
                                  </p:iterate>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750"/>
                                        <p:tgtEl>
                                          <p:spTgt spid="2"/>
                                        </p:tgtEl>
                                      </p:cBhvr>
                                    </p:animEffect>
                                  </p:childTnLst>
                                </p:cTn>
                              </p:par>
                            </p:childTnLst>
                          </p:cTn>
                        </p:par>
                        <p:par>
                          <p:cTn id="14" fill="hold">
                            <p:stCondLst>
                              <p:cond delay="1500"/>
                            </p:stCondLst>
                            <p:childTnLst>
                              <p:par>
                                <p:cTn id="15" presetID="16" presetClass="emph" presetSubtype="0" fill="hold" grpId="1" nodeType="afterEffect">
                                  <p:stCondLst>
                                    <p:cond delay="0"/>
                                  </p:stCondLst>
                                  <p:iterate type="lt">
                                    <p:tmPct val="4000"/>
                                  </p:iterate>
                                  <p:childTnLst>
                                    <p:set>
                                      <p:cBhvr override="childStyle">
                                        <p:cTn id="16" dur="1500" fill="hold"/>
                                        <p:tgtEl>
                                          <p:spTgt spid="2"/>
                                        </p:tgtEl>
                                        <p:attrNameLst>
                                          <p:attrName>style.color</p:attrName>
                                        </p:attrNameLst>
                                      </p:cBhvr>
                                      <p:to>
                                        <p:clrVal>
                                          <a:schemeClr val="accent2"/>
                                        </p:clrVal>
                                      </p:to>
                                    </p:set>
                                    <p:set>
                                      <p:cBhvr>
                                        <p:cTn id="17" dur="1500" fill="hold"/>
                                        <p:tgtEl>
                                          <p:spTgt spid="2"/>
                                        </p:tgtEl>
                                        <p:attrNameLst>
                                          <p:attrName>fillcolor</p:attrName>
                                        </p:attrNameLst>
                                      </p:cBhvr>
                                      <p:to>
                                        <p:clrVal>
                                          <a:schemeClr val="accent2"/>
                                        </p:clrVal>
                                      </p:to>
                                    </p:set>
                                    <p:set>
                                      <p:cBhvr>
                                        <p:cTn id="18" dur="1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b="1" dirty="0" smtClean="0">
                <a:latin typeface="Arial" panose="020B0604020202020204" pitchFamily="34" charset="0"/>
                <a:cs typeface="Arial" panose="020B0604020202020204" pitchFamily="34" charset="0"/>
              </a:rPr>
              <a:t>SISTEMA OPERATIVO.</a:t>
            </a:r>
            <a:endParaRPr lang="es-ES" sz="1700" b="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6146" name="Picture 2" descr="C:\Users\Juanda\Documents\GDRIVE\Juan Daniel\TESIS\PROYECTO\Defensa\img\windows-mac-os-lin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832" y="1380603"/>
            <a:ext cx="1945010" cy="188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p:cTn id="37" dur="500" fill="hold"/>
                                        <p:tgtEl>
                                          <p:spTgt spid="6146"/>
                                        </p:tgtEl>
                                        <p:attrNameLst>
                                          <p:attrName>ppt_w</p:attrName>
                                        </p:attrNameLst>
                                      </p:cBhvr>
                                      <p:tavLst>
                                        <p:tav tm="0">
                                          <p:val>
                                            <p:fltVal val="0"/>
                                          </p:val>
                                        </p:tav>
                                        <p:tav tm="100000">
                                          <p:val>
                                            <p:strVal val="#ppt_w"/>
                                          </p:val>
                                        </p:tav>
                                      </p:tavLst>
                                    </p:anim>
                                    <p:anim calcmode="lin" valueType="num">
                                      <p:cBhvr>
                                        <p:cTn id="38" dur="500" fill="hold"/>
                                        <p:tgtEl>
                                          <p:spTgt spid="6146"/>
                                        </p:tgtEl>
                                        <p:attrNameLst>
                                          <p:attrName>ppt_h</p:attrName>
                                        </p:attrNameLst>
                                      </p:cBhvr>
                                      <p:tavLst>
                                        <p:tav tm="0">
                                          <p:val>
                                            <p:fltVal val="0"/>
                                          </p:val>
                                        </p:tav>
                                        <p:tav tm="100000">
                                          <p:val>
                                            <p:strVal val="#ppt_h"/>
                                          </p:val>
                                        </p:tav>
                                      </p:tavLst>
                                    </p:anim>
                                    <p:animEffect transition="in" filter="fade">
                                      <p:cBhvr>
                                        <p:cTn id="3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SISTEMA OPERATIVO</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648171" y="5805264"/>
            <a:ext cx="7847657" cy="840230"/>
          </a:xfrm>
          <a:prstGeom prst="rect">
            <a:avLst/>
          </a:prstGeom>
          <a:noFill/>
        </p:spPr>
        <p:txBody>
          <a:bodyPr wrap="square" rtlCol="0">
            <a:spAutoFit/>
          </a:bodyPr>
          <a:lstStyle/>
          <a:p>
            <a:pPr algn="just">
              <a:lnSpc>
                <a:spcPct val="90000"/>
              </a:lnSpc>
            </a:pPr>
            <a:r>
              <a:rPr lang="es-CO" altLang="en-US" dirty="0" smtClean="0">
                <a:ea typeface="宋体" charset="-122"/>
              </a:rPr>
              <a:t>El </a:t>
            </a:r>
            <a:r>
              <a:rPr lang="es-CO" altLang="en-US" dirty="0" err="1" smtClean="0">
                <a:ea typeface="宋体" charset="-122"/>
              </a:rPr>
              <a:t>Cluster</a:t>
            </a:r>
            <a:r>
              <a:rPr lang="es-CO" altLang="en-US" dirty="0" smtClean="0">
                <a:ea typeface="宋体" charset="-122"/>
              </a:rPr>
              <a:t> requiere </a:t>
            </a:r>
            <a:r>
              <a:rPr lang="es-CO" altLang="en-US" dirty="0">
                <a:ea typeface="宋体" charset="-122"/>
              </a:rPr>
              <a:t>un sistema operativo que permita además de las funciones básicas mencionadas, de características como: multitarea, multiusuario, multiplataforma, memoria compartida y distribuida, manejo de red.</a:t>
            </a:r>
            <a:endParaRPr lang="es-ES" altLang="en-US" sz="1600" dirty="0">
              <a:ea typeface="宋体" charset="-122"/>
            </a:endParaRPr>
          </a:p>
        </p:txBody>
      </p:sp>
      <p:sp>
        <p:nvSpPr>
          <p:cNvPr id="3" name="2 CuadroTexto"/>
          <p:cNvSpPr txBox="1"/>
          <p:nvPr/>
        </p:nvSpPr>
        <p:spPr>
          <a:xfrm>
            <a:off x="586014" y="1396395"/>
            <a:ext cx="7560840" cy="1477328"/>
          </a:xfrm>
          <a:prstGeom prst="rect">
            <a:avLst/>
          </a:prstGeom>
          <a:noFill/>
        </p:spPr>
        <p:txBody>
          <a:bodyPr wrap="square" rtlCol="0">
            <a:spAutoFit/>
          </a:bodyPr>
          <a:lstStyle/>
          <a:p>
            <a:pPr algn="just"/>
            <a:r>
              <a:rPr lang="es-CO" altLang="en-US" dirty="0">
                <a:ea typeface="宋体" charset="-122"/>
              </a:rPr>
              <a:t>Los procesadores, independiente de su arquitectura, tienen su conjunto de instrucciones, relacionadas en su forma básica al direccionamiento de memoria, manejo de datos y a la entrada/salida. Estos recursos son controlados por el </a:t>
            </a:r>
            <a:r>
              <a:rPr lang="es-CO" altLang="en-US" dirty="0" smtClean="0">
                <a:ea typeface="宋体" charset="-122"/>
              </a:rPr>
              <a:t>Sistema </a:t>
            </a:r>
            <a:r>
              <a:rPr lang="es-CO" altLang="en-US" dirty="0">
                <a:ea typeface="宋体" charset="-122"/>
              </a:rPr>
              <a:t>O</a:t>
            </a:r>
            <a:r>
              <a:rPr lang="es-CO" altLang="en-US" dirty="0" smtClean="0">
                <a:ea typeface="宋体" charset="-122"/>
              </a:rPr>
              <a:t>perativo</a:t>
            </a:r>
            <a:r>
              <a:rPr lang="es-CO" altLang="en-US" dirty="0">
                <a:ea typeface="宋体" charset="-122"/>
              </a:rPr>
              <a:t>.</a:t>
            </a:r>
          </a:p>
          <a:p>
            <a:pPr algn="just"/>
            <a:endParaRPr lang="en-US" dirty="0"/>
          </a:p>
        </p:txBody>
      </p:sp>
      <p:pic>
        <p:nvPicPr>
          <p:cNvPr id="7170" name="Picture 2" descr="C:\Users\Juanda\Documents\gdrive\juan daniel\tesis\proyecto\defensa\img\linux_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495" y="2636912"/>
            <a:ext cx="357187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mph" presetSubtype="0" fill="hold" grpId="1" nodeType="afterEffect">
                                  <p:stCondLst>
                                    <p:cond delay="0"/>
                                  </p:stCondLst>
                                  <p:iterate type="lt">
                                    <p:tmPct val="4000"/>
                                  </p:iterate>
                                  <p:childTnLst>
                                    <p:set>
                                      <p:cBhvr override="childStyle">
                                        <p:cTn id="11" dur="1750" fill="hold"/>
                                        <p:tgtEl>
                                          <p:spTgt spid="3"/>
                                        </p:tgtEl>
                                        <p:attrNameLst>
                                          <p:attrName>style.color</p:attrName>
                                        </p:attrNameLst>
                                      </p:cBhvr>
                                      <p:to>
                                        <p:clrVal>
                                          <a:schemeClr val="accent2"/>
                                        </p:clrVal>
                                      </p:to>
                                    </p:set>
                                    <p:set>
                                      <p:cBhvr>
                                        <p:cTn id="12" dur="1750" fill="hold"/>
                                        <p:tgtEl>
                                          <p:spTgt spid="3"/>
                                        </p:tgtEl>
                                        <p:attrNameLst>
                                          <p:attrName>fillcolor</p:attrName>
                                        </p:attrNameLst>
                                      </p:cBhvr>
                                      <p:to>
                                        <p:clrVal>
                                          <a:schemeClr val="accent2"/>
                                        </p:clrVal>
                                      </p:to>
                                    </p:set>
                                    <p:set>
                                      <p:cBhvr>
                                        <p:cTn id="13" dur="1750" fill="hold"/>
                                        <p:tgtEl>
                                          <p:spTgt spid="3"/>
                                        </p:tgtEl>
                                        <p:attrNameLst>
                                          <p:attrName>fill.type</p:attrName>
                                        </p:attrNameLst>
                                      </p:cBhvr>
                                      <p:to>
                                        <p:strVal val="solid"/>
                                      </p:to>
                                    </p:set>
                                  </p:childTnLst>
                                </p:cTn>
                              </p:par>
                              <p:par>
                                <p:cTn id="14" presetID="6" presetClass="entr" presetSubtype="32" fill="hold" nodeType="withEffect">
                                  <p:stCondLst>
                                    <p:cond delay="1000"/>
                                  </p:stCondLst>
                                  <p:childTnLst>
                                    <p:set>
                                      <p:cBhvr>
                                        <p:cTn id="15" dur="1" fill="hold">
                                          <p:stCondLst>
                                            <p:cond delay="0"/>
                                          </p:stCondLst>
                                        </p:cTn>
                                        <p:tgtEl>
                                          <p:spTgt spid="7170"/>
                                        </p:tgtEl>
                                        <p:attrNameLst>
                                          <p:attrName>style.visibility</p:attrName>
                                        </p:attrNameLst>
                                      </p:cBhvr>
                                      <p:to>
                                        <p:strVal val="visible"/>
                                      </p:to>
                                    </p:set>
                                    <p:animEffect transition="in" filter="circle(out)">
                                      <p:cBhvr>
                                        <p:cTn id="16" dur="1000"/>
                                        <p:tgtEl>
                                          <p:spTgt spid="7170"/>
                                        </p:tgtEl>
                                      </p:cBhvr>
                                    </p:animEffect>
                                  </p:childTnLst>
                                </p:cTn>
                              </p:par>
                            </p:childTnLst>
                          </p:cTn>
                        </p:par>
                        <p:par>
                          <p:cTn id="17" fill="hold">
                            <p:stCondLst>
                              <p:cond delay="17410"/>
                            </p:stCondLst>
                            <p:childTnLst>
                              <p:par>
                                <p:cTn id="18" presetID="2" presetClass="entr" presetSubtype="2" fill="hold" grpId="0" nodeType="afterEffect">
                                  <p:stCondLst>
                                    <p:cond delay="0"/>
                                  </p:stCondLst>
                                  <p:iterate type="lt">
                                    <p:tmPct val="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fill="hold"/>
                                        <p:tgtEl>
                                          <p:spTgt spid="2"/>
                                        </p:tgtEl>
                                        <p:attrNameLst>
                                          <p:attrName>ppt_x</p:attrName>
                                        </p:attrNameLst>
                                      </p:cBhvr>
                                      <p:tavLst>
                                        <p:tav tm="0">
                                          <p:val>
                                            <p:strVal val="1+#ppt_w/2"/>
                                          </p:val>
                                        </p:tav>
                                        <p:tav tm="100000">
                                          <p:val>
                                            <p:strVal val="#ppt_x"/>
                                          </p:val>
                                        </p:tav>
                                      </p:tavLst>
                                    </p:anim>
                                    <p:anim calcmode="lin" valueType="num">
                                      <p:cBhvr additive="base">
                                        <p:cTn id="21" dur="25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7660"/>
                            </p:stCondLst>
                            <p:childTnLst>
                              <p:par>
                                <p:cTn id="23" presetID="16" presetClass="emph" presetSubtype="0" fill="hold" grpId="1" nodeType="afterEffect">
                                  <p:stCondLst>
                                    <p:cond delay="0"/>
                                  </p:stCondLst>
                                  <p:iterate type="lt">
                                    <p:tmPct val="4000"/>
                                  </p:iterate>
                                  <p:childTnLst>
                                    <p:set>
                                      <p:cBhvr override="childStyle">
                                        <p:cTn id="24" dur="1750" fill="hold"/>
                                        <p:tgtEl>
                                          <p:spTgt spid="2"/>
                                        </p:tgtEl>
                                        <p:attrNameLst>
                                          <p:attrName>style.color</p:attrName>
                                        </p:attrNameLst>
                                      </p:cBhvr>
                                      <p:to>
                                        <p:clrVal>
                                          <a:schemeClr val="accent2"/>
                                        </p:clrVal>
                                      </p:to>
                                    </p:set>
                                    <p:set>
                                      <p:cBhvr>
                                        <p:cTn id="25" dur="1750" fill="hold"/>
                                        <p:tgtEl>
                                          <p:spTgt spid="2"/>
                                        </p:tgtEl>
                                        <p:attrNameLst>
                                          <p:attrName>fillcolor</p:attrName>
                                        </p:attrNameLst>
                                      </p:cBhvr>
                                      <p:to>
                                        <p:clrVal>
                                          <a:schemeClr val="accent2"/>
                                        </p:clrVal>
                                      </p:to>
                                    </p:set>
                                    <p:set>
                                      <p:cBhvr>
                                        <p:cTn id="26" dur="175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392488" cy="338554"/>
          </a:xfrm>
          <a:prstGeom prst="rect">
            <a:avLst/>
          </a:prstGeom>
          <a:noFill/>
        </p:spPr>
        <p:txBody>
          <a:bodyPr wrap="square" rtlCol="0">
            <a:spAutoFit/>
          </a:bodyPr>
          <a:lstStyle/>
          <a:p>
            <a:r>
              <a:rPr lang="es-EC" sz="1600" b="1" dirty="0" smtClean="0">
                <a:latin typeface="Arial" panose="020B0604020202020204" pitchFamily="34" charset="0"/>
                <a:cs typeface="Arial" panose="020B0604020202020204" pitchFamily="34" charset="0"/>
              </a:rPr>
              <a:t>LINUX (CENTOS) – ROCKS CLUSTERS</a:t>
            </a:r>
            <a:endParaRPr lang="en-US" sz="16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2 CuadroTexto"/>
          <p:cNvSpPr txBox="1"/>
          <p:nvPr/>
        </p:nvSpPr>
        <p:spPr>
          <a:xfrm>
            <a:off x="765175" y="1484784"/>
            <a:ext cx="7119193" cy="1200329"/>
          </a:xfrm>
          <a:prstGeom prst="rect">
            <a:avLst/>
          </a:prstGeom>
          <a:noFill/>
        </p:spPr>
        <p:txBody>
          <a:bodyPr wrap="square" rtlCol="0">
            <a:spAutoFit/>
          </a:bodyPr>
          <a:lstStyle/>
          <a:p>
            <a:pPr algn="just"/>
            <a:r>
              <a:rPr lang="es-EC" dirty="0"/>
              <a:t>El Sistema Operativo </a:t>
            </a:r>
            <a:r>
              <a:rPr lang="es-EC" dirty="0" smtClean="0"/>
              <a:t>que se implementa </a:t>
            </a:r>
            <a:r>
              <a:rPr lang="es-EC" dirty="0"/>
              <a:t>en el proyecto, es una distribución de Linux basado en el Sistema Operativo </a:t>
            </a:r>
            <a:r>
              <a:rPr lang="es-EC" dirty="0" err="1"/>
              <a:t>CentOS</a:t>
            </a:r>
            <a:r>
              <a:rPr lang="es-EC" dirty="0"/>
              <a:t> </a:t>
            </a:r>
            <a:r>
              <a:rPr lang="es-EC" dirty="0" smtClean="0"/>
              <a:t>6.2 y a su vez bajo un propio diseño </a:t>
            </a:r>
            <a:r>
              <a:rPr lang="es-EC" dirty="0"/>
              <a:t>para la creación del </a:t>
            </a:r>
            <a:r>
              <a:rPr lang="es-EC" dirty="0" err="1"/>
              <a:t>Clusters</a:t>
            </a:r>
            <a:r>
              <a:rPr lang="es-EC" dirty="0"/>
              <a:t> llamado </a:t>
            </a:r>
            <a:r>
              <a:rPr lang="es-EC" b="1" dirty="0" err="1"/>
              <a:t>Rocks</a:t>
            </a:r>
            <a:r>
              <a:rPr lang="es-EC" b="1" dirty="0"/>
              <a:t> </a:t>
            </a:r>
            <a:r>
              <a:rPr lang="es-EC" b="1" dirty="0" err="1" smtClean="0"/>
              <a:t>Clusters</a:t>
            </a:r>
            <a:r>
              <a:rPr lang="es-EC" b="1" dirty="0" smtClean="0"/>
              <a:t> .</a:t>
            </a:r>
            <a:endParaRPr lang="en-US" dirty="0"/>
          </a:p>
        </p:txBody>
      </p:sp>
      <p:pic>
        <p:nvPicPr>
          <p:cNvPr id="2050" name="Picture 2" descr="C:\Users\Juanda\Documents\gdrive\juan daniel\tesis\proyecto\Defensa\img\Rocks-Clust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979" y="2556580"/>
            <a:ext cx="2130014" cy="214066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71600" y="4743728"/>
            <a:ext cx="6912768" cy="1200329"/>
          </a:xfrm>
          <a:prstGeom prst="rect">
            <a:avLst/>
          </a:prstGeom>
          <a:noFill/>
        </p:spPr>
        <p:txBody>
          <a:bodyPr wrap="square" rtlCol="0">
            <a:spAutoFit/>
          </a:bodyPr>
          <a:lstStyle/>
          <a:p>
            <a:pPr algn="just"/>
            <a:r>
              <a:rPr lang="es-EC" dirty="0"/>
              <a:t>E</a:t>
            </a:r>
            <a:r>
              <a:rPr lang="es-EC" dirty="0" smtClean="0"/>
              <a:t>s </a:t>
            </a:r>
            <a:r>
              <a:rPr lang="es-EC" dirty="0"/>
              <a:t>la </a:t>
            </a:r>
            <a:r>
              <a:rPr lang="es-EC" u="sng" dirty="0"/>
              <a:t>distribución más empleada en el ámbito de </a:t>
            </a:r>
            <a:r>
              <a:rPr lang="es-EC" u="sng" dirty="0" err="1"/>
              <a:t>Clusters</a:t>
            </a:r>
            <a:r>
              <a:rPr lang="es-EC" dirty="0"/>
              <a:t>, por su facilidad de instalación e incorporación de nuevos nodos, incorpora gran cantidad de software para el mantenimiento y monitorización lo que podría suponer en algunos casos una </a:t>
            </a:r>
            <a:r>
              <a:rPr lang="es-EC" dirty="0" smtClean="0"/>
              <a:t>limitación.</a:t>
            </a:r>
            <a:endParaRPr lang="en-US" dirty="0"/>
          </a:p>
        </p:txBody>
      </p:sp>
      <p:pic>
        <p:nvPicPr>
          <p:cNvPr id="2051" name="Picture 3" descr="C:\Users\Juanda\AppData\Local\Microsoft\Windows\Temporary Internet Files\Content.IE5\QXTLHQU9\uspstf-pasa-grade_1_144931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2930831"/>
            <a:ext cx="1296144" cy="161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6" presetClass="emph" presetSubtype="0" fill="hold" grpId="1" nodeType="afterEffect">
                                  <p:stCondLst>
                                    <p:cond delay="0"/>
                                  </p:stCondLst>
                                  <p:iterate type="lt">
                                    <p:tmPct val="4000"/>
                                  </p:iterate>
                                  <p:childTnLst>
                                    <p:set>
                                      <p:cBhvr override="childStyle">
                                        <p:cTn id="10" dur="1500" fill="hold"/>
                                        <p:tgtEl>
                                          <p:spTgt spid="3"/>
                                        </p:tgtEl>
                                        <p:attrNameLst>
                                          <p:attrName>style.color</p:attrName>
                                        </p:attrNameLst>
                                      </p:cBhvr>
                                      <p:to>
                                        <p:clrVal>
                                          <a:schemeClr val="accent2"/>
                                        </p:clrVal>
                                      </p:to>
                                    </p:set>
                                    <p:set>
                                      <p:cBhvr>
                                        <p:cTn id="11" dur="1500" fill="hold"/>
                                        <p:tgtEl>
                                          <p:spTgt spid="3"/>
                                        </p:tgtEl>
                                        <p:attrNameLst>
                                          <p:attrName>fillcolor</p:attrName>
                                        </p:attrNameLst>
                                      </p:cBhvr>
                                      <p:to>
                                        <p:clrVal>
                                          <a:schemeClr val="accent2"/>
                                        </p:clrVal>
                                      </p:to>
                                    </p:set>
                                    <p:set>
                                      <p:cBhvr>
                                        <p:cTn id="12" dur="1500" fill="hold"/>
                                        <p:tgtEl>
                                          <p:spTgt spid="3"/>
                                        </p:tgtEl>
                                        <p:attrNameLst>
                                          <p:attrName>fill.type</p:attrName>
                                        </p:attrNameLst>
                                      </p:cBhvr>
                                      <p:to>
                                        <p:strVal val="solid"/>
                                      </p:to>
                                    </p:set>
                                  </p:childTnLst>
                                </p:cTn>
                              </p:par>
                            </p:childTnLst>
                          </p:cTn>
                        </p:par>
                        <p:par>
                          <p:cTn id="13" fill="hold">
                            <p:stCondLst>
                              <p:cond delay="13000"/>
                            </p:stCondLst>
                            <p:childTnLst>
                              <p:par>
                                <p:cTn id="14" presetID="21" presetClass="entr" presetSubtype="1"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1)">
                                      <p:cBhvr>
                                        <p:cTn id="16" dur="1250"/>
                                        <p:tgtEl>
                                          <p:spTgt spid="2050"/>
                                        </p:tgtEl>
                                      </p:cBhvr>
                                    </p:animEffect>
                                  </p:childTnLst>
                                </p:cTn>
                              </p:par>
                            </p:childTnLst>
                          </p:cTn>
                        </p:par>
                        <p:par>
                          <p:cTn id="17" fill="hold">
                            <p:stCondLst>
                              <p:cond delay="14250"/>
                            </p:stCondLst>
                            <p:childTnLst>
                              <p:par>
                                <p:cTn id="18" presetID="21" presetClass="entr" presetSubtype="1"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wheel(1)">
                                      <p:cBhvr>
                                        <p:cTn id="20" dur="1250"/>
                                        <p:tgtEl>
                                          <p:spTgt spid="2051"/>
                                        </p:tgtEl>
                                      </p:cBhvr>
                                    </p:animEffect>
                                  </p:childTnLst>
                                </p:cTn>
                              </p:par>
                            </p:childTnLst>
                          </p:cTn>
                        </p:par>
                        <p:par>
                          <p:cTn id="21" fill="hold">
                            <p:stCondLst>
                              <p:cond delay="155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16500"/>
                            </p:stCondLst>
                            <p:childTnLst>
                              <p:par>
                                <p:cTn id="26" presetID="16" presetClass="emph" presetSubtype="0" fill="hold" grpId="1" nodeType="afterEffect">
                                  <p:stCondLst>
                                    <p:cond delay="0"/>
                                  </p:stCondLst>
                                  <p:iterate type="lt">
                                    <p:tmPct val="4000"/>
                                  </p:iterate>
                                  <p:childTnLst>
                                    <p:set>
                                      <p:cBhvr override="childStyle">
                                        <p:cTn id="27" dur="1500" fill="hold"/>
                                        <p:tgtEl>
                                          <p:spTgt spid="5"/>
                                        </p:tgtEl>
                                        <p:attrNameLst>
                                          <p:attrName>style.color</p:attrName>
                                        </p:attrNameLst>
                                      </p:cBhvr>
                                      <p:to>
                                        <p:clrVal>
                                          <a:schemeClr val="accent2"/>
                                        </p:clrVal>
                                      </p:to>
                                    </p:set>
                                    <p:set>
                                      <p:cBhvr>
                                        <p:cTn id="28" dur="1500" fill="hold"/>
                                        <p:tgtEl>
                                          <p:spTgt spid="5"/>
                                        </p:tgtEl>
                                        <p:attrNameLst>
                                          <p:attrName>fillcolor</p:attrName>
                                        </p:attrNameLst>
                                      </p:cBhvr>
                                      <p:to>
                                        <p:clrVal>
                                          <a:schemeClr val="accent2"/>
                                        </p:clrVal>
                                      </p:to>
                                    </p:set>
                                    <p:set>
                                      <p:cBhvr>
                                        <p:cTn id="29" dur="1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b="1" dirty="0" smtClean="0">
                <a:latin typeface="Arial" panose="020B0604020202020204" pitchFamily="34" charset="0"/>
                <a:cs typeface="Arial" panose="020B0604020202020204" pitchFamily="34" charset="0"/>
              </a:rPr>
              <a:t>CLUSTER(HPC) - SOFTWARE.</a:t>
            </a:r>
            <a:endParaRPr lang="es-MX" sz="1700" b="1"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6146" name="Picture 2" descr="C:\Users\Juanda\Documents\GDRIVE\Juan Daniel\TESIS\PROYECTO\Defensa\img\windows-mac-os-lin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832" y="1380603"/>
            <a:ext cx="1945010" cy="188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Effect transition="in" filter="fade">
                                      <p:cBhvr>
                                        <p:cTn id="34" dur="75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p:cTn id="37" dur="750" fill="hold"/>
                                        <p:tgtEl>
                                          <p:spTgt spid="6146"/>
                                        </p:tgtEl>
                                        <p:attrNameLst>
                                          <p:attrName>ppt_w</p:attrName>
                                        </p:attrNameLst>
                                      </p:cBhvr>
                                      <p:tavLst>
                                        <p:tav tm="0">
                                          <p:val>
                                            <p:fltVal val="0"/>
                                          </p:val>
                                        </p:tav>
                                        <p:tav tm="100000">
                                          <p:val>
                                            <p:strVal val="#ppt_w"/>
                                          </p:val>
                                        </p:tav>
                                      </p:tavLst>
                                    </p:anim>
                                    <p:anim calcmode="lin" valueType="num">
                                      <p:cBhvr>
                                        <p:cTn id="38" dur="750" fill="hold"/>
                                        <p:tgtEl>
                                          <p:spTgt spid="6146"/>
                                        </p:tgtEl>
                                        <p:attrNameLst>
                                          <p:attrName>ppt_h</p:attrName>
                                        </p:attrNameLst>
                                      </p:cBhvr>
                                      <p:tavLst>
                                        <p:tav tm="0">
                                          <p:val>
                                            <p:fltVal val="0"/>
                                          </p:val>
                                        </p:tav>
                                        <p:tav tm="100000">
                                          <p:val>
                                            <p:strVal val="#ppt_h"/>
                                          </p:val>
                                        </p:tav>
                                      </p:tavLst>
                                    </p:anim>
                                    <p:animEffect transition="in" filter="fade">
                                      <p:cBhvr>
                                        <p:cTn id="39" dur="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2 CuadroTexto"/>
          <p:cNvSpPr txBox="1"/>
          <p:nvPr/>
        </p:nvSpPr>
        <p:spPr>
          <a:xfrm>
            <a:off x="35497" y="1947487"/>
            <a:ext cx="8934106" cy="895630"/>
          </a:xfrm>
          <a:prstGeom prst="rect">
            <a:avLst/>
          </a:prstGeom>
          <a:noFill/>
        </p:spPr>
        <p:txBody>
          <a:bodyPr wrap="square" rtlCol="0">
            <a:spAutoFit/>
          </a:bodyPr>
          <a:lstStyle/>
          <a:p>
            <a:pPr algn="just"/>
            <a:r>
              <a:rPr lang="es-CO" altLang="en-US" dirty="0" smtClean="0">
                <a:ea typeface="宋体" charset="-122"/>
              </a:rPr>
              <a:t>Para conseguir un </a:t>
            </a:r>
            <a:r>
              <a:rPr lang="es-CO" altLang="en-US" dirty="0" err="1" smtClean="0">
                <a:ea typeface="宋体" charset="-122"/>
              </a:rPr>
              <a:t>Cluster</a:t>
            </a:r>
            <a:r>
              <a:rPr lang="es-CO" altLang="en-US" dirty="0" smtClean="0">
                <a:ea typeface="宋体" charset="-122"/>
              </a:rPr>
              <a:t>, </a:t>
            </a:r>
            <a:r>
              <a:rPr lang="es-CO" altLang="en-US" dirty="0">
                <a:ea typeface="宋体" charset="-122"/>
              </a:rPr>
              <a:t>requiere de la conexión de varios procesadores, y tener acceso a la memoria, lo que hace necesario  librerías encargadas del paso de mensajes.</a:t>
            </a:r>
          </a:p>
          <a:p>
            <a:pPr>
              <a:lnSpc>
                <a:spcPct val="90000"/>
              </a:lnSpc>
            </a:pPr>
            <a:endParaRPr lang="es-CO" altLang="en-US" dirty="0">
              <a:ea typeface="宋体" charset="-122"/>
            </a:endParaRPr>
          </a:p>
        </p:txBody>
      </p:sp>
      <p:sp>
        <p:nvSpPr>
          <p:cNvPr id="6" name="5 Rectángulo"/>
          <p:cNvSpPr/>
          <p:nvPr/>
        </p:nvSpPr>
        <p:spPr>
          <a:xfrm>
            <a:off x="35496" y="548708"/>
            <a:ext cx="4572000" cy="307777"/>
          </a:xfrm>
          <a:prstGeom prst="rect">
            <a:avLst/>
          </a:prstGeom>
        </p:spPr>
        <p:txBody>
          <a:bodyPr>
            <a:spAutoFit/>
          </a:bodyPr>
          <a:lstStyle/>
          <a:p>
            <a:r>
              <a:rPr lang="es-EC" sz="1400" b="1" dirty="0" smtClean="0">
                <a:latin typeface="Arial" panose="020B0604020202020204" pitchFamily="34" charset="0"/>
                <a:cs typeface="Arial" panose="020B0604020202020204" pitchFamily="34" charset="0"/>
              </a:rPr>
              <a:t>CLUSTER(HPC</a:t>
            </a:r>
            <a:r>
              <a:rPr lang="es-EC" sz="1400" b="1" dirty="0">
                <a:latin typeface="Arial" panose="020B0604020202020204" pitchFamily="34" charset="0"/>
                <a:cs typeface="Arial" panose="020B0604020202020204" pitchFamily="34" charset="0"/>
              </a:rPr>
              <a:t>) DESDE LA PERSPECTIVA DE </a:t>
            </a:r>
            <a:r>
              <a:rPr lang="es-EC" sz="1400" b="1" dirty="0" smtClean="0">
                <a:latin typeface="Arial" panose="020B0604020202020204" pitchFamily="34" charset="0"/>
                <a:cs typeface="Arial" panose="020B0604020202020204" pitchFamily="34" charset="0"/>
              </a:rPr>
              <a:t>SW</a:t>
            </a:r>
            <a:endParaRPr lang="en-US" sz="1400" dirty="0"/>
          </a:p>
        </p:txBody>
      </p:sp>
      <p:pic>
        <p:nvPicPr>
          <p:cNvPr id="1026" name="Picture 2" descr="C:\Users\Juanda\Documents\GDRIVE\Juan Daniel\TESIS\PROYECTO\Defensa\img\m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192" y="2843117"/>
            <a:ext cx="4370266" cy="361021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5496" y="2894862"/>
            <a:ext cx="4359696" cy="2862322"/>
          </a:xfrm>
          <a:prstGeom prst="rect">
            <a:avLst/>
          </a:prstGeom>
          <a:noFill/>
        </p:spPr>
        <p:txBody>
          <a:bodyPr wrap="square" rtlCol="0">
            <a:spAutoFit/>
          </a:bodyPr>
          <a:lstStyle/>
          <a:p>
            <a:pPr>
              <a:lnSpc>
                <a:spcPct val="90000"/>
              </a:lnSpc>
            </a:pPr>
            <a:r>
              <a:rPr lang="es-CO" altLang="en-US" dirty="0">
                <a:ea typeface="宋体" charset="-122"/>
              </a:rPr>
              <a:t>Para suplir este requerimiento, se cuenta con la librería estándar: </a:t>
            </a:r>
            <a:r>
              <a:rPr lang="es-CO" altLang="en-US" b="1" dirty="0">
                <a:ea typeface="宋体" charset="-122"/>
              </a:rPr>
              <a:t>MPI </a:t>
            </a:r>
            <a:r>
              <a:rPr lang="es-CO" altLang="en-US" dirty="0">
                <a:ea typeface="宋体" charset="-122"/>
              </a:rPr>
              <a:t>( </a:t>
            </a:r>
            <a:r>
              <a:rPr lang="es-CO" altLang="en-US" b="1" i="1" dirty="0" err="1">
                <a:ea typeface="宋体" charset="-122"/>
              </a:rPr>
              <a:t>M</a:t>
            </a:r>
            <a:r>
              <a:rPr lang="es-CO" altLang="en-US" i="1" dirty="0" err="1">
                <a:ea typeface="宋体" charset="-122"/>
              </a:rPr>
              <a:t>essage</a:t>
            </a:r>
            <a:r>
              <a:rPr lang="es-CO" altLang="en-US" i="1" dirty="0">
                <a:ea typeface="宋体" charset="-122"/>
              </a:rPr>
              <a:t> </a:t>
            </a:r>
            <a:r>
              <a:rPr lang="es-CO" altLang="en-US" b="1" i="1" dirty="0" err="1">
                <a:ea typeface="宋体" charset="-122"/>
              </a:rPr>
              <a:t>P</a:t>
            </a:r>
            <a:r>
              <a:rPr lang="es-CO" altLang="en-US" i="1" dirty="0" err="1">
                <a:ea typeface="宋体" charset="-122"/>
              </a:rPr>
              <a:t>assing</a:t>
            </a:r>
            <a:r>
              <a:rPr lang="es-CO" altLang="en-US" i="1" dirty="0">
                <a:ea typeface="宋体" charset="-122"/>
              </a:rPr>
              <a:t> </a:t>
            </a:r>
            <a:r>
              <a:rPr lang="es-CO" altLang="en-US" b="1" i="1" dirty="0">
                <a:ea typeface="宋体" charset="-122"/>
              </a:rPr>
              <a:t>I</a:t>
            </a:r>
            <a:r>
              <a:rPr lang="es-CO" altLang="en-US" i="1" dirty="0">
                <a:ea typeface="宋体" charset="-122"/>
              </a:rPr>
              <a:t>nterface</a:t>
            </a:r>
            <a:r>
              <a:rPr lang="es-CO" altLang="en-US" dirty="0">
                <a:ea typeface="宋体" charset="-122"/>
              </a:rPr>
              <a:t> ), que permite la comunicación entre múltiples </a:t>
            </a:r>
            <a:r>
              <a:rPr lang="es-CO" altLang="en-US" dirty="0" smtClean="0">
                <a:ea typeface="宋体" charset="-122"/>
              </a:rPr>
              <a:t>procesos, </a:t>
            </a:r>
            <a:r>
              <a:rPr lang="es-CO" altLang="en-US" dirty="0">
                <a:ea typeface="宋体" charset="-122"/>
              </a:rPr>
              <a:t>interactuando a través de mensajes transmitidos mediante la red física.</a:t>
            </a:r>
          </a:p>
          <a:p>
            <a:pPr>
              <a:lnSpc>
                <a:spcPct val="90000"/>
              </a:lnSpc>
            </a:pPr>
            <a:endParaRPr lang="es-CO" altLang="en-US" dirty="0">
              <a:ea typeface="宋体" charset="-122"/>
            </a:endParaRPr>
          </a:p>
          <a:p>
            <a:pPr>
              <a:lnSpc>
                <a:spcPct val="90000"/>
              </a:lnSpc>
            </a:pPr>
            <a:r>
              <a:rPr lang="es-CO" altLang="en-US" b="1" dirty="0">
                <a:ea typeface="宋体" charset="-122"/>
              </a:rPr>
              <a:t>MPI </a:t>
            </a:r>
            <a:r>
              <a:rPr lang="es-CO" altLang="en-US" dirty="0">
                <a:ea typeface="宋体" charset="-122"/>
              </a:rPr>
              <a:t>permite por ejemplo asignar </a:t>
            </a:r>
            <a:r>
              <a:rPr lang="es-CO" altLang="en-US">
                <a:ea typeface="宋体" charset="-122"/>
              </a:rPr>
              <a:t>el </a:t>
            </a:r>
            <a:r>
              <a:rPr lang="es-CO" altLang="en-US" smtClean="0">
                <a:ea typeface="宋体" charset="-122"/>
              </a:rPr>
              <a:t>número </a:t>
            </a:r>
            <a:r>
              <a:rPr lang="es-CO" altLang="en-US" dirty="0">
                <a:ea typeface="宋体" charset="-122"/>
              </a:rPr>
              <a:t>de procesadores en los que de dividirá la tarea, el </a:t>
            </a:r>
            <a:r>
              <a:rPr lang="es-CO" altLang="en-US" dirty="0" smtClean="0">
                <a:ea typeface="宋体" charset="-122"/>
              </a:rPr>
              <a:t>n</a:t>
            </a:r>
            <a:r>
              <a:rPr lang="es-EC" altLang="en-US" dirty="0" smtClean="0">
                <a:ea typeface="宋体" charset="-122"/>
              </a:rPr>
              <a:t>ú</a:t>
            </a:r>
            <a:r>
              <a:rPr lang="es-CO" altLang="en-US" dirty="0" smtClean="0">
                <a:ea typeface="宋体" charset="-122"/>
              </a:rPr>
              <a:t>mero </a:t>
            </a:r>
            <a:r>
              <a:rPr lang="es-CO" altLang="en-US" dirty="0">
                <a:ea typeface="宋体" charset="-122"/>
              </a:rPr>
              <a:t>de hilos, entre otros.</a:t>
            </a:r>
            <a:endParaRPr lang="en-US" dirty="0"/>
          </a:p>
          <a:p>
            <a:endParaRPr lang="en-US" dirty="0"/>
          </a:p>
        </p:txBody>
      </p:sp>
      <p:sp>
        <p:nvSpPr>
          <p:cNvPr id="10" name="9 CuadroTexto"/>
          <p:cNvSpPr txBox="1"/>
          <p:nvPr/>
        </p:nvSpPr>
        <p:spPr>
          <a:xfrm>
            <a:off x="155575" y="1340768"/>
            <a:ext cx="3840361" cy="400110"/>
          </a:xfrm>
          <a:prstGeom prst="rect">
            <a:avLst/>
          </a:prstGeom>
          <a:noFill/>
        </p:spPr>
        <p:txBody>
          <a:bodyPr wrap="square" rtlCol="0">
            <a:spAutoFit/>
          </a:bodyPr>
          <a:lstStyle/>
          <a:p>
            <a:r>
              <a:rPr lang="es-EC" sz="2000" b="1" dirty="0" smtClean="0"/>
              <a:t>MPI</a:t>
            </a:r>
            <a:endParaRPr lang="en-US" sz="2000" b="1" dirty="0"/>
          </a:p>
        </p:txBody>
      </p:sp>
    </p:spTree>
    <p:extLst>
      <p:ext uri="{BB962C8B-B14F-4D97-AF65-F5344CB8AC3E}">
        <p14:creationId xmlns:p14="http://schemas.microsoft.com/office/powerpoint/2010/main" val="18790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999"/>
                                          </p:stCondLst>
                                        </p:cTn>
                                        <p:tgtEl>
                                          <p:spTgt spid="1026"/>
                                        </p:tgtEl>
                                        <p:attrNameLst>
                                          <p:attrName>style.visibility</p:attrName>
                                        </p:attrNameLst>
                                      </p:cBhvr>
                                      <p:to>
                                        <p:strVal val="visible"/>
                                      </p:to>
                                    </p:set>
                                  </p:childTnLst>
                                </p:cTn>
                              </p:par>
                              <p:par>
                                <p:cTn id="19" presetID="1" presetClass="emph" presetSubtype="2" fill="hold" nodeType="withEffect">
                                  <p:stCondLst>
                                    <p:cond delay="0"/>
                                  </p:stCondLst>
                                  <p:childTnLst>
                                    <p:animClr clrSpc="rgb" dir="cw">
                                      <p:cBhvr>
                                        <p:cTn id="20" dur="5000" fill="hold"/>
                                        <p:tgtEl>
                                          <p:spTgt spid="1026"/>
                                        </p:tgtEl>
                                        <p:attrNameLst>
                                          <p:attrName>fillcolor</p:attrName>
                                        </p:attrNameLst>
                                      </p:cBhvr>
                                      <p:to>
                                        <a:schemeClr val="accent2"/>
                                      </p:to>
                                    </p:animClr>
                                    <p:set>
                                      <p:cBhvr>
                                        <p:cTn id="21" dur="5000" fill="hold"/>
                                        <p:tgtEl>
                                          <p:spTgt spid="1026"/>
                                        </p:tgtEl>
                                        <p:attrNameLst>
                                          <p:attrName>fill.type</p:attrName>
                                        </p:attrNameLst>
                                      </p:cBhvr>
                                      <p:to>
                                        <p:strVal val="solid"/>
                                      </p:to>
                                    </p:set>
                                    <p:set>
                                      <p:cBhvr>
                                        <p:cTn id="22" dur="5000" fill="hold"/>
                                        <p:tgtEl>
                                          <p:spTgt spid="1026"/>
                                        </p:tgtEl>
                                        <p:attrNameLst>
                                          <p:attrName>fill.on</p:attrName>
                                        </p:attrNameLst>
                                      </p:cBhvr>
                                      <p:to>
                                        <p:strVal val="true"/>
                                      </p:to>
                                    </p:set>
                                  </p:childTnLst>
                                </p:cTn>
                              </p:par>
                              <p:par>
                                <p:cTn id="23" presetID="16" presetClass="emph" presetSubtype="0" fill="hold" grpId="1" nodeType="withEffect">
                                  <p:stCondLst>
                                    <p:cond delay="1500"/>
                                  </p:stCondLst>
                                  <p:iterate type="lt">
                                    <p:tmPct val="4000"/>
                                  </p:iterate>
                                  <p:childTnLst>
                                    <p:set>
                                      <p:cBhvr override="childStyle">
                                        <p:cTn id="24" dur="1750" fill="hold"/>
                                        <p:tgtEl>
                                          <p:spTgt spid="3"/>
                                        </p:tgtEl>
                                        <p:attrNameLst>
                                          <p:attrName>style.color</p:attrName>
                                        </p:attrNameLst>
                                      </p:cBhvr>
                                      <p:to>
                                        <p:clrVal>
                                          <a:schemeClr val="accent2"/>
                                        </p:clrVal>
                                      </p:to>
                                    </p:set>
                                    <p:set>
                                      <p:cBhvr>
                                        <p:cTn id="25" dur="1750" fill="hold"/>
                                        <p:tgtEl>
                                          <p:spTgt spid="3"/>
                                        </p:tgtEl>
                                        <p:attrNameLst>
                                          <p:attrName>fillcolor</p:attrName>
                                        </p:attrNameLst>
                                      </p:cBhvr>
                                      <p:to>
                                        <p:clrVal>
                                          <a:schemeClr val="accent2"/>
                                        </p:clrVal>
                                      </p:to>
                                    </p:set>
                                    <p:set>
                                      <p:cBhvr>
                                        <p:cTn id="26" dur="1750" fill="hold"/>
                                        <p:tgtEl>
                                          <p:spTgt spid="3"/>
                                        </p:tgtEl>
                                        <p:attrNameLst>
                                          <p:attrName>fill.type</p:attrName>
                                        </p:attrNameLst>
                                      </p:cBhvr>
                                      <p:to>
                                        <p:strVal val="solid"/>
                                      </p:to>
                                    </p:set>
                                  </p:childTnLst>
                                </p:cTn>
                              </p:par>
                            </p:childTnLst>
                          </p:cTn>
                        </p:par>
                        <p:par>
                          <p:cTn id="27" fill="hold">
                            <p:stCondLst>
                              <p:cond delay="13120"/>
                            </p:stCondLst>
                            <p:childTnLst>
                              <p:par>
                                <p:cTn id="28" presetID="16" presetClass="emph" presetSubtype="0" fill="hold" grpId="1" nodeType="afterEffect">
                                  <p:stCondLst>
                                    <p:cond delay="0"/>
                                  </p:stCondLst>
                                  <p:iterate type="lt">
                                    <p:tmPct val="4000"/>
                                  </p:iterate>
                                  <p:childTnLst>
                                    <p:set>
                                      <p:cBhvr override="childStyle">
                                        <p:cTn id="29" dur="1750" fill="hold"/>
                                        <p:tgtEl>
                                          <p:spTgt spid="5"/>
                                        </p:tgtEl>
                                        <p:attrNameLst>
                                          <p:attrName>style.color</p:attrName>
                                        </p:attrNameLst>
                                      </p:cBhvr>
                                      <p:to>
                                        <p:clrVal>
                                          <a:schemeClr val="accent2"/>
                                        </p:clrVal>
                                      </p:to>
                                    </p:set>
                                    <p:set>
                                      <p:cBhvr>
                                        <p:cTn id="30" dur="1750" fill="hold"/>
                                        <p:tgtEl>
                                          <p:spTgt spid="5"/>
                                        </p:tgtEl>
                                        <p:attrNameLst>
                                          <p:attrName>fillcolor</p:attrName>
                                        </p:attrNameLst>
                                      </p:cBhvr>
                                      <p:to>
                                        <p:clrVal>
                                          <a:schemeClr val="accent2"/>
                                        </p:clrVal>
                                      </p:to>
                                    </p:set>
                                    <p:set>
                                      <p:cBhvr>
                                        <p:cTn id="31" dur="1750" fill="hold"/>
                                        <p:tgtEl>
                                          <p:spTgt spid="5"/>
                                        </p:tgtEl>
                                        <p:attrNameLst>
                                          <p:attrName>fill.type</p:attrName>
                                        </p:attrNameLst>
                                      </p:cBhvr>
                                      <p:to>
                                        <p:strVal val="solid"/>
                                      </p:to>
                                    </p:set>
                                  </p:childTnLst>
                                </p:cTn>
                              </p:par>
                            </p:childTnLst>
                          </p:cTn>
                        </p:par>
                        <p:par>
                          <p:cTn id="32" fill="hold">
                            <p:stCondLst>
                              <p:cond delay="35660"/>
                            </p:stCondLst>
                            <p:childTnLst>
                              <p:par>
                                <p:cTn id="33" presetID="6" presetClass="emph" presetSubtype="0" fill="hold" nodeType="afterEffect">
                                  <p:stCondLst>
                                    <p:cond delay="0"/>
                                  </p:stCondLst>
                                  <p:childTnLst>
                                    <p:animScale>
                                      <p:cBhvr>
                                        <p:cTn id="34" dur="1250" fill="hold"/>
                                        <p:tgtEl>
                                          <p:spTgt spid="1026"/>
                                        </p:tgtEl>
                                      </p:cBhvr>
                                      <p:by x="150000" y="150000"/>
                                    </p:animScale>
                                  </p:childTnLst>
                                </p:cTn>
                              </p:par>
                            </p:childTnLst>
                          </p:cTn>
                        </p:par>
                        <p:par>
                          <p:cTn id="35" fill="hold">
                            <p:stCondLst>
                              <p:cond delay="36910"/>
                            </p:stCondLst>
                            <p:childTnLst>
                              <p:par>
                                <p:cTn id="36" presetID="2" presetClass="exit" presetSubtype="2" fill="hold" nodeType="afterEffect">
                                  <p:stCondLst>
                                    <p:cond delay="0"/>
                                  </p:stCondLst>
                                  <p:childTnLst>
                                    <p:anim calcmode="lin" valueType="num">
                                      <p:cBhvr additive="base">
                                        <p:cTn id="37" dur="500"/>
                                        <p:tgtEl>
                                          <p:spTgt spid="1026"/>
                                        </p:tgtEl>
                                        <p:attrNameLst>
                                          <p:attrName>ppt_x</p:attrName>
                                        </p:attrNameLst>
                                      </p:cBhvr>
                                      <p:tavLst>
                                        <p:tav tm="0">
                                          <p:val>
                                            <p:strVal val="ppt_x"/>
                                          </p:val>
                                        </p:tav>
                                        <p:tav tm="100000">
                                          <p:val>
                                            <p:strVal val="1+ppt_w/2"/>
                                          </p:val>
                                        </p:tav>
                                      </p:tavLst>
                                    </p:anim>
                                    <p:anim calcmode="lin" valueType="num">
                                      <p:cBhvr additive="base">
                                        <p:cTn id="38" dur="500"/>
                                        <p:tgtEl>
                                          <p:spTgt spid="1026"/>
                                        </p:tgtEl>
                                        <p:attrNameLst>
                                          <p:attrName>ppt_y</p:attrName>
                                        </p:attrNameLst>
                                      </p:cBhvr>
                                      <p:tavLst>
                                        <p:tav tm="0">
                                          <p:val>
                                            <p:strVal val="ppt_y"/>
                                          </p:val>
                                        </p:tav>
                                        <p:tav tm="100000">
                                          <p:val>
                                            <p:strVal val="ppt_y"/>
                                          </p:val>
                                        </p:tav>
                                      </p:tavLst>
                                    </p:anim>
                                    <p:set>
                                      <p:cBhvr>
                                        <p:cTn id="3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61993"/>
          </a:xfrm>
          <a:prstGeom prst="rect">
            <a:avLst/>
          </a:prstGeom>
          <a:noFill/>
        </p:spPr>
        <p:txBody>
          <a:bodyPr wrap="square" rtlCol="0">
            <a:spAutoFit/>
          </a:bodyPr>
          <a:lstStyle/>
          <a:p>
            <a:pPr marL="342900" indent="-342900">
              <a:lnSpc>
                <a:spcPct val="150000"/>
              </a:lnSpc>
              <a:buFont typeface="+mj-lt"/>
              <a:buAutoNum type="arabicPeriod" startAt="11"/>
            </a:pPr>
            <a:r>
              <a:rPr lang="es-EC" sz="1700" b="1" dirty="0">
                <a:latin typeface="Arial" panose="020B0604020202020204" pitchFamily="34" charset="0"/>
                <a:cs typeface="Arial" panose="020B0604020202020204" pitchFamily="34" charset="0"/>
              </a:rPr>
              <a:t>DISEÑO DEL CLUSTER</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ANEXOS</a:t>
            </a:r>
            <a:r>
              <a:rPr lang="es-EC" sz="1700" dirty="0" smtClean="0">
                <a:latin typeface="Arial" panose="020B0604020202020204" pitchFamily="34" charset="0"/>
                <a:cs typeface="Arial" panose="020B0604020202020204" pitchFamily="34" charset="0"/>
              </a:rPr>
              <a:t>.</a:t>
            </a:r>
            <a:endParaRPr lang="es-EC" sz="1700" dirty="0">
              <a:latin typeface="Arial" panose="020B0604020202020204" pitchFamily="34" charset="0"/>
              <a:cs typeface="Arial" panose="020B0604020202020204" pitchFamily="34" charset="0"/>
            </a:endParaRPr>
          </a:p>
        </p:txBody>
      </p:sp>
      <p:pic>
        <p:nvPicPr>
          <p:cNvPr id="13" name="Picture 4" descr="C:\Users\Juanda\Documents\GDRIVE\Juan Daniel\TESIS\PROYECTO\Defensa\img\DiseñoClu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376" y="1452143"/>
            <a:ext cx="3113997" cy="141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99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DISEÑO DE CLUSTER</a:t>
            </a:r>
            <a:endParaRPr lang="en-US" sz="2000" dirty="0"/>
          </a:p>
        </p:txBody>
      </p:sp>
      <p:sp>
        <p:nvSpPr>
          <p:cNvPr id="10" name="9 CuadroTexto"/>
          <p:cNvSpPr txBox="1"/>
          <p:nvPr/>
        </p:nvSpPr>
        <p:spPr>
          <a:xfrm>
            <a:off x="155575" y="1340768"/>
            <a:ext cx="3840361" cy="400110"/>
          </a:xfrm>
          <a:prstGeom prst="rect">
            <a:avLst/>
          </a:prstGeom>
          <a:noFill/>
        </p:spPr>
        <p:txBody>
          <a:bodyPr wrap="square" rtlCol="0">
            <a:spAutoFit/>
          </a:bodyPr>
          <a:lstStyle/>
          <a:p>
            <a:r>
              <a:rPr lang="es-EC" sz="2000" b="1" dirty="0" smtClean="0"/>
              <a:t>HOMOGÉNEO</a:t>
            </a:r>
            <a:endParaRPr lang="en-US" sz="2000" b="1" dirty="0"/>
          </a:p>
        </p:txBody>
      </p:sp>
      <p:pic>
        <p:nvPicPr>
          <p:cNvPr id="5122" name="Picture 2" descr="C:\Users\Juanda\Documents\GDRIVE\juan daniel\tesis\proyecto\defensa\img\homogen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51" y="1988840"/>
            <a:ext cx="2669958" cy="20024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anda\Documents\GDRIVE\juan daniel\tesis\proyecto\defensa\img\heterogene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117141"/>
            <a:ext cx="2719189" cy="271918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978304" y="2022169"/>
            <a:ext cx="4103063" cy="646331"/>
          </a:xfrm>
          <a:prstGeom prst="rect">
            <a:avLst/>
          </a:prstGeom>
          <a:noFill/>
        </p:spPr>
        <p:txBody>
          <a:bodyPr wrap="square" rtlCol="0">
            <a:spAutoFit/>
          </a:bodyPr>
          <a:lstStyle/>
          <a:p>
            <a:pPr algn="just"/>
            <a:r>
              <a:rPr lang="es-EC" dirty="0" err="1" smtClean="0"/>
              <a:t>Cluster</a:t>
            </a:r>
            <a:r>
              <a:rPr lang="es-EC" dirty="0" smtClean="0"/>
              <a:t> compuesto por componentes y partes de un mismo fabricante</a:t>
            </a:r>
          </a:p>
        </p:txBody>
      </p:sp>
      <p:sp>
        <p:nvSpPr>
          <p:cNvPr id="17" name="16 CuadroTexto"/>
          <p:cNvSpPr txBox="1"/>
          <p:nvPr/>
        </p:nvSpPr>
        <p:spPr>
          <a:xfrm>
            <a:off x="1259632" y="5799898"/>
            <a:ext cx="4326141" cy="646331"/>
          </a:xfrm>
          <a:prstGeom prst="rect">
            <a:avLst/>
          </a:prstGeom>
          <a:noFill/>
        </p:spPr>
        <p:txBody>
          <a:bodyPr wrap="square" rtlCol="0">
            <a:spAutoFit/>
          </a:bodyPr>
          <a:lstStyle/>
          <a:p>
            <a:pPr algn="r"/>
            <a:r>
              <a:rPr lang="es-EC" dirty="0" err="1" smtClean="0"/>
              <a:t>Cluster</a:t>
            </a:r>
            <a:r>
              <a:rPr lang="es-EC" dirty="0" smtClean="0"/>
              <a:t> compuesto por componentes y partes de diferentes fabricantes</a:t>
            </a:r>
          </a:p>
        </p:txBody>
      </p:sp>
      <p:grpSp>
        <p:nvGrpSpPr>
          <p:cNvPr id="3" name="2 Grupo"/>
          <p:cNvGrpSpPr/>
          <p:nvPr/>
        </p:nvGrpSpPr>
        <p:grpSpPr>
          <a:xfrm>
            <a:off x="4394096" y="3573016"/>
            <a:ext cx="3994328" cy="792088"/>
            <a:chOff x="4394096" y="3573016"/>
            <a:chExt cx="3994328" cy="792088"/>
          </a:xfrm>
        </p:grpSpPr>
        <p:sp>
          <p:nvSpPr>
            <p:cNvPr id="15" name="14 CuadroTexto"/>
            <p:cNvSpPr txBox="1"/>
            <p:nvPr/>
          </p:nvSpPr>
          <p:spPr>
            <a:xfrm>
              <a:off x="4394096" y="3717032"/>
              <a:ext cx="3840361" cy="400110"/>
            </a:xfrm>
            <a:prstGeom prst="rect">
              <a:avLst/>
            </a:prstGeom>
            <a:noFill/>
          </p:spPr>
          <p:txBody>
            <a:bodyPr wrap="square" rtlCol="0">
              <a:spAutoFit/>
            </a:bodyPr>
            <a:lstStyle/>
            <a:p>
              <a:pPr algn="r"/>
              <a:r>
                <a:rPr lang="es-EC" sz="2000" b="1" dirty="0" smtClean="0"/>
                <a:t>HETEROGÉNEO</a:t>
              </a:r>
              <a:endParaRPr lang="en-US" sz="2000" b="1" dirty="0"/>
            </a:p>
          </p:txBody>
        </p:sp>
        <p:sp>
          <p:nvSpPr>
            <p:cNvPr id="11" name="10 Elipse"/>
            <p:cNvSpPr/>
            <p:nvPr/>
          </p:nvSpPr>
          <p:spPr>
            <a:xfrm>
              <a:off x="6314276" y="3573016"/>
              <a:ext cx="207414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4 Grupo"/>
          <p:cNvGrpSpPr/>
          <p:nvPr/>
        </p:nvGrpSpPr>
        <p:grpSpPr>
          <a:xfrm>
            <a:off x="2843809" y="3587070"/>
            <a:ext cx="3447529" cy="1889665"/>
            <a:chOff x="2843809" y="3587070"/>
            <a:chExt cx="3447529" cy="1889665"/>
          </a:xfrm>
        </p:grpSpPr>
        <p:sp>
          <p:nvSpPr>
            <p:cNvPr id="12" name="11 CuadroTexto"/>
            <p:cNvSpPr txBox="1"/>
            <p:nvPr/>
          </p:nvSpPr>
          <p:spPr>
            <a:xfrm rot="1599816">
              <a:off x="2934653" y="3587070"/>
              <a:ext cx="3356685" cy="1200329"/>
            </a:xfrm>
            <a:prstGeom prst="rect">
              <a:avLst/>
            </a:prstGeom>
            <a:noFill/>
          </p:spPr>
          <p:txBody>
            <a:bodyPr wrap="square" rtlCol="0">
              <a:spAutoFit/>
            </a:bodyPr>
            <a:lstStyle/>
            <a:p>
              <a:pPr algn="ctr"/>
              <a:r>
                <a:rPr lang="es-EC" b="1" dirty="0" smtClean="0"/>
                <a:t>Los nodos pueden tener la misma o diferente  </a:t>
              </a:r>
              <a:r>
                <a:rPr lang="es-EC" b="1" dirty="0"/>
                <a:t>tarjeta madre, memoria, discos duros y tarjetas de red</a:t>
              </a:r>
              <a:endParaRPr lang="en-US" b="1" dirty="0"/>
            </a:p>
          </p:txBody>
        </p:sp>
        <p:cxnSp>
          <p:nvCxnSpPr>
            <p:cNvPr id="18" name="17 Conector recto de flecha"/>
            <p:cNvCxnSpPr/>
            <p:nvPr/>
          </p:nvCxnSpPr>
          <p:spPr>
            <a:xfrm>
              <a:off x="2843809" y="3991308"/>
              <a:ext cx="3024335" cy="14854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22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2" presetClass="entr" presetSubtype="2" fill="hold" nodeType="after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1+#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2000"/>
                                  </p:stCondLst>
                                  <p:childTnLst>
                                    <p:set>
                                      <p:cBhvr>
                                        <p:cTn id="24" dur="1" fill="hold">
                                          <p:stCondLst>
                                            <p:cond delay="0"/>
                                          </p:stCondLst>
                                        </p:cTn>
                                        <p:tgtEl>
                                          <p:spTgt spid="5123"/>
                                        </p:tgtEl>
                                        <p:attrNameLst>
                                          <p:attrName>style.visibility</p:attrName>
                                        </p:attrNameLst>
                                      </p:cBhvr>
                                      <p:to>
                                        <p:strVal val="visible"/>
                                      </p:to>
                                    </p:set>
                                    <p:anim calcmode="lin" valueType="num">
                                      <p:cBhvr additive="base">
                                        <p:cTn id="25" dur="750" fill="hold"/>
                                        <p:tgtEl>
                                          <p:spTgt spid="5123"/>
                                        </p:tgtEl>
                                        <p:attrNameLst>
                                          <p:attrName>ppt_x</p:attrName>
                                        </p:attrNameLst>
                                      </p:cBhvr>
                                      <p:tavLst>
                                        <p:tav tm="0">
                                          <p:val>
                                            <p:strVal val="1+#ppt_w/2"/>
                                          </p:val>
                                        </p:tav>
                                        <p:tav tm="100000">
                                          <p:val>
                                            <p:strVal val="#ppt_x"/>
                                          </p:val>
                                        </p:tav>
                                      </p:tavLst>
                                    </p:anim>
                                    <p:anim calcmode="lin" valueType="num">
                                      <p:cBhvr additive="base">
                                        <p:cTn id="26" dur="750" fill="hold"/>
                                        <p:tgtEl>
                                          <p:spTgt spid="5123"/>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 presetClass="entr" presetSubtype="2" fill="hold" grpId="0" nodeType="afterEffect">
                                  <p:stCondLst>
                                    <p:cond delay="20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1+#ppt_w/2"/>
                                          </p:val>
                                        </p:tav>
                                        <p:tav tm="100000">
                                          <p:val>
                                            <p:strVal val="#ppt_x"/>
                                          </p:val>
                                        </p:tav>
                                      </p:tavLst>
                                    </p:anim>
                                    <p:anim calcmode="lin" valueType="num">
                                      <p:cBhvr additive="base">
                                        <p:cTn id="31" dur="75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DISEÑO DE CLUSTER</a:t>
            </a:r>
            <a:endParaRPr lang="en-US" sz="2000" dirty="0"/>
          </a:p>
        </p:txBody>
      </p:sp>
      <p:pic>
        <p:nvPicPr>
          <p:cNvPr id="20" name="Picture 2" descr="C:\Users\Juanda\Documents\gdrive\juan daniel\tesis\proyecto\Defensa\img\Rocks-Clust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275" y="2219744"/>
            <a:ext cx="1638328" cy="164652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27605" y="1949472"/>
            <a:ext cx="622927" cy="4904932"/>
          </a:xfrm>
          <a:prstGeom prst="rect">
            <a:avLst/>
          </a:prstGeom>
          <a:noFill/>
        </p:spPr>
        <p:txBody>
          <a:bodyPr vert="wordArtVert"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HETEROG</a:t>
            </a:r>
            <a:r>
              <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ÉNEO</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Rectángulo"/>
          <p:cNvSpPr/>
          <p:nvPr/>
        </p:nvSpPr>
        <p:spPr>
          <a:xfrm>
            <a:off x="50557" y="980728"/>
            <a:ext cx="1785139" cy="1200329"/>
          </a:xfrm>
          <a:prstGeom prst="rect">
            <a:avLst/>
          </a:prstGeom>
          <a:noFill/>
        </p:spPr>
        <p:txBody>
          <a:bodyPr wrap="square" lIns="91440" tIns="45720" rIns="91440" bIns="45720">
            <a:spAutoFit/>
          </a:bodyPr>
          <a:lstStyle/>
          <a:p>
            <a:pPr algn="ct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HPC</a:t>
            </a:r>
            <a:endParaRPr lang="es-E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Juanda\Documents\gdrive\Juan Daniel\TESIS\PROYECTO\Defensa\img\CENTO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5064" y="1679201"/>
            <a:ext cx="2006598" cy="540543"/>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rot="19555053">
            <a:off x="5405969" y="5264955"/>
            <a:ext cx="3363100" cy="923330"/>
          </a:xfrm>
          <a:prstGeom prst="rect">
            <a:avLst/>
          </a:prstGeom>
          <a:noFill/>
        </p:spPr>
        <p:txBody>
          <a:bodyPr wrap="none" lIns="91440" tIns="45720" rIns="91440" bIns="45720">
            <a:prstTxWarp prst="textArchDown">
              <a:avLst>
                <a:gd name="adj" fmla="val 519066"/>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ESCALABLE</a:t>
            </a:r>
            <a:endPar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7" name="Picture 3" descr="C:\Users\Juanda\Documents\gdrive\juan daniel\tesis\proyecto\defensa\img\software lib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7364" y="3940042"/>
            <a:ext cx="1466636" cy="535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anda\Documents\gdrive\juan daniel\tesis\proyecto\defensa\img\open sour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9640" y="4534534"/>
            <a:ext cx="1005524" cy="5107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1119740" y="1124744"/>
            <a:ext cx="6211535" cy="5256584"/>
            <a:chOff x="1119740" y="1124744"/>
            <a:chExt cx="6211535" cy="5256584"/>
          </a:xfrm>
        </p:grpSpPr>
        <p:pic>
          <p:nvPicPr>
            <p:cNvPr id="19" name="18 Imagen" descr="http://www.rocksclusters.org/roll-documentation/base/5.5/images/cluster.png"/>
            <p:cNvPicPr/>
            <p:nvPr/>
          </p:nvPicPr>
          <p:blipFill>
            <a:blip r:embed="rId8">
              <a:extLst>
                <a:ext uri="{28A0092B-C50C-407E-A947-70E740481C1C}">
                  <a14:useLocalDpi xmlns:a14="http://schemas.microsoft.com/office/drawing/2010/main" val="0"/>
                </a:ext>
              </a:extLst>
            </a:blip>
            <a:srcRect/>
            <a:stretch>
              <a:fillRect/>
            </a:stretch>
          </p:blipFill>
          <p:spPr bwMode="auto">
            <a:xfrm>
              <a:off x="1866960" y="1920872"/>
              <a:ext cx="5351647" cy="4128263"/>
            </a:xfrm>
            <a:prstGeom prst="rect">
              <a:avLst/>
            </a:prstGeom>
            <a:noFill/>
            <a:ln>
              <a:noFill/>
            </a:ln>
          </p:spPr>
        </p:pic>
        <p:sp>
          <p:nvSpPr>
            <p:cNvPr id="21" name="20 Elipse"/>
            <p:cNvSpPr/>
            <p:nvPr/>
          </p:nvSpPr>
          <p:spPr>
            <a:xfrm>
              <a:off x="1119740" y="1124744"/>
              <a:ext cx="6211535" cy="5256584"/>
            </a:xfrm>
            <a:prstGeom prst="ellipse">
              <a:avLst/>
            </a:prstGeom>
            <a:no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25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childTnLst>
                          </p:cTn>
                        </p:par>
                        <p:par>
                          <p:cTn id="12" fill="hold">
                            <p:stCondLst>
                              <p:cond delay="500"/>
                            </p:stCondLst>
                            <p:childTnLst>
                              <p:par>
                                <p:cTn id="13" presetID="14" presetClass="entr" presetSubtype="1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2000"/>
                            </p:stCondLst>
                            <p:childTnLst>
                              <p:par>
                                <p:cTn id="17" presetID="14" presetClass="entr" presetSubtype="1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3500"/>
                            </p:stCondLst>
                            <p:childTnLst>
                              <p:par>
                                <p:cTn id="21" presetID="14" presetClass="entr" presetSubtype="10" fill="hold" nodeType="after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par>
                          <p:cTn id="24" fill="hold">
                            <p:stCondLst>
                              <p:cond delay="5000"/>
                            </p:stCondLst>
                            <p:childTnLst>
                              <p:par>
                                <p:cTn id="25" presetID="31" presetClass="entr" presetSubtype="0" fill="hold" nodeType="afterEffect">
                                  <p:stCondLst>
                                    <p:cond delay="7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par>
                          <p:cTn id="31" fill="hold">
                            <p:stCondLst>
                              <p:cond delay="6750"/>
                            </p:stCondLst>
                            <p:childTnLst>
                              <p:par>
                                <p:cTn id="32" presetID="45" presetClass="entr" presetSubtype="0" fill="hold" nodeType="afterEffect">
                                  <p:stCondLst>
                                    <p:cond delay="75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2000"/>
                                        <p:tgtEl>
                                          <p:spTgt spid="1027"/>
                                        </p:tgtEl>
                                      </p:cBhvr>
                                    </p:animEffect>
                                    <p:anim calcmode="lin" valueType="num">
                                      <p:cBhvr>
                                        <p:cTn id="35" dur="2000" fill="hold"/>
                                        <p:tgtEl>
                                          <p:spTgt spid="1027"/>
                                        </p:tgtEl>
                                        <p:attrNameLst>
                                          <p:attrName>ppt_w</p:attrName>
                                        </p:attrNameLst>
                                      </p:cBhvr>
                                      <p:tavLst>
                                        <p:tav tm="0" fmla="#ppt_w*sin(2.5*pi*$)">
                                          <p:val>
                                            <p:fltVal val="0"/>
                                          </p:val>
                                        </p:tav>
                                        <p:tav tm="100000">
                                          <p:val>
                                            <p:fltVal val="1"/>
                                          </p:val>
                                        </p:tav>
                                      </p:tavLst>
                                    </p:anim>
                                    <p:anim calcmode="lin" valueType="num">
                                      <p:cBhvr>
                                        <p:cTn id="36" dur="2000" fill="hold"/>
                                        <p:tgtEl>
                                          <p:spTgt spid="1027"/>
                                        </p:tgtEl>
                                        <p:attrNameLst>
                                          <p:attrName>ppt_h</p:attrName>
                                        </p:attrNameLst>
                                      </p:cBhvr>
                                      <p:tavLst>
                                        <p:tav tm="0">
                                          <p:val>
                                            <p:strVal val="#ppt_h"/>
                                          </p:val>
                                        </p:tav>
                                        <p:tav tm="100000">
                                          <p:val>
                                            <p:strVal val="#ppt_h"/>
                                          </p:val>
                                        </p:tav>
                                      </p:tavLst>
                                    </p:anim>
                                  </p:childTnLst>
                                </p:cTn>
                              </p:par>
                            </p:childTnLst>
                          </p:cTn>
                        </p:par>
                        <p:par>
                          <p:cTn id="37" fill="hold">
                            <p:stCondLst>
                              <p:cond delay="9500"/>
                            </p:stCondLst>
                            <p:childTnLst>
                              <p:par>
                                <p:cTn id="38" presetID="45" presetClass="entr" presetSubtype="0" fill="hold" nodeType="afterEffect">
                                  <p:stCondLst>
                                    <p:cond delay="75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2000"/>
                                        <p:tgtEl>
                                          <p:spTgt spid="1028"/>
                                        </p:tgtEl>
                                      </p:cBhvr>
                                    </p:animEffect>
                                    <p:anim calcmode="lin" valueType="num">
                                      <p:cBhvr>
                                        <p:cTn id="41" dur="2000" fill="hold"/>
                                        <p:tgtEl>
                                          <p:spTgt spid="1028"/>
                                        </p:tgtEl>
                                        <p:attrNameLst>
                                          <p:attrName>ppt_w</p:attrName>
                                        </p:attrNameLst>
                                      </p:cBhvr>
                                      <p:tavLst>
                                        <p:tav tm="0" fmla="#ppt_w*sin(2.5*pi*$)">
                                          <p:val>
                                            <p:fltVal val="0"/>
                                          </p:val>
                                        </p:tav>
                                        <p:tav tm="100000">
                                          <p:val>
                                            <p:fltVal val="1"/>
                                          </p:val>
                                        </p:tav>
                                      </p:tavLst>
                                    </p:anim>
                                    <p:anim calcmode="lin" valueType="num">
                                      <p:cBhvr>
                                        <p:cTn id="42" dur="2000" fill="hold"/>
                                        <p:tgtEl>
                                          <p:spTgt spid="1028"/>
                                        </p:tgtEl>
                                        <p:attrNameLst>
                                          <p:attrName>ppt_h</p:attrName>
                                        </p:attrNameLst>
                                      </p:cBhvr>
                                      <p:tavLst>
                                        <p:tav tm="0">
                                          <p:val>
                                            <p:strVal val="#ppt_h"/>
                                          </p:val>
                                        </p:tav>
                                        <p:tav tm="100000">
                                          <p:val>
                                            <p:strVal val="#ppt_h"/>
                                          </p:val>
                                        </p:tav>
                                      </p:tavLst>
                                    </p:anim>
                                  </p:childTnLst>
                                </p:cTn>
                              </p:par>
                            </p:childTnLst>
                          </p:cTn>
                        </p:par>
                        <p:par>
                          <p:cTn id="43" fill="hold">
                            <p:stCondLst>
                              <p:cond delay="12250"/>
                            </p:stCondLst>
                            <p:childTnLst>
                              <p:par>
                                <p:cTn id="44" presetID="26"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0040" y="2895079"/>
            <a:ext cx="7772400" cy="1470025"/>
          </a:xfrm>
        </p:spPr>
        <p:txBody>
          <a:bodyPr>
            <a:noAutofit/>
          </a:bodyPr>
          <a:lstStyle/>
          <a:p>
            <a:r>
              <a:rPr lang="es-EC" sz="3600" b="1" dirty="0" smtClean="0"/>
              <a:t>IMPLEMENTACIÓN </a:t>
            </a:r>
            <a:r>
              <a:rPr lang="es-EC" sz="3600" b="1" dirty="0"/>
              <a:t>DE UN CLUSTER COMPUTACIONAL UTILIZANDO HERRAMIENTAS DE SOFTWARE LIBRE PARA EL DEPARTAMENTO DE CIENCIAS DE LA COMPUTACIÓN DE LA UNIVERSIDAD DE LAS FUERZAS ARMADAS-ESPE</a:t>
            </a:r>
            <a:endParaRPr lang="es-MX" sz="3500" dirty="0">
              <a:latin typeface="Goudy Old Style" panose="02020502050305020303" pitchFamily="18" charset="0"/>
            </a:endParaRP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10" name="9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2" name="11 CuadroTexto"/>
          <p:cNvSpPr txBox="1"/>
          <p:nvPr/>
        </p:nvSpPr>
        <p:spPr>
          <a:xfrm>
            <a:off x="1619672" y="580618"/>
            <a:ext cx="115212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TEMA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5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HERRAMIENTAS / ROLES</a:t>
            </a:r>
            <a:endParaRPr lang="en-US" sz="2000" dirty="0"/>
          </a:p>
        </p:txBody>
      </p:sp>
      <p:sp>
        <p:nvSpPr>
          <p:cNvPr id="3" name="2 CuadroTexto"/>
          <p:cNvSpPr txBox="1"/>
          <p:nvPr/>
        </p:nvSpPr>
        <p:spPr>
          <a:xfrm>
            <a:off x="2944925" y="1741760"/>
            <a:ext cx="5189691" cy="1200329"/>
          </a:xfrm>
          <a:prstGeom prst="rect">
            <a:avLst/>
          </a:prstGeom>
          <a:noFill/>
        </p:spPr>
        <p:txBody>
          <a:bodyPr wrap="square" rtlCol="0">
            <a:spAutoFit/>
          </a:bodyPr>
          <a:lstStyle/>
          <a:p>
            <a:r>
              <a:rPr lang="es-ES" dirty="0" err="1"/>
              <a:t>Ganglia</a:t>
            </a:r>
            <a:r>
              <a:rPr lang="es-ES" dirty="0"/>
              <a:t> es un proyecto</a:t>
            </a:r>
            <a:r>
              <a:rPr lang="es-EC" dirty="0"/>
              <a:t> “</a:t>
            </a:r>
            <a:r>
              <a:rPr lang="es-ES" dirty="0"/>
              <a:t>open-</a:t>
            </a:r>
            <a:r>
              <a:rPr lang="es-ES" dirty="0" err="1"/>
              <a:t>source</a:t>
            </a:r>
            <a:r>
              <a:rPr lang="es-ES" dirty="0"/>
              <a:t>” o  de código abierto, el cual </a:t>
            </a:r>
            <a:r>
              <a:rPr lang="es-ES" b="1" dirty="0"/>
              <a:t>permite monitorear en tiempo rea</a:t>
            </a:r>
            <a:r>
              <a:rPr lang="es-ES" dirty="0"/>
              <a:t>l y </a:t>
            </a:r>
            <a:r>
              <a:rPr lang="es-ES" dirty="0" smtClean="0"/>
              <a:t>representar </a:t>
            </a:r>
            <a:r>
              <a:rPr lang="es-ES" dirty="0"/>
              <a:t>gráficamente datos informativos del estado del </a:t>
            </a:r>
            <a:r>
              <a:rPr lang="es-ES" dirty="0" err="1"/>
              <a:t>Cluster</a:t>
            </a:r>
            <a:endParaRPr lang="en-US" dirty="0"/>
          </a:p>
        </p:txBody>
      </p:sp>
      <p:pic>
        <p:nvPicPr>
          <p:cNvPr id="2050" name="Picture 2" descr="C:\Users\Juanda\Documents\GDRIVE\Juan Daniel\TESIS\PROYECTO\Defensa\img\GANG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 y="1784885"/>
            <a:ext cx="2535786" cy="1157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anda\Documents\gdrive\juan daniel\tesis\proyecto\defensa\img\adaptive comput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6" y="4131586"/>
            <a:ext cx="2887489" cy="89322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55520" y="3408834"/>
            <a:ext cx="1631537" cy="584775"/>
          </a:xfrm>
          <a:prstGeom prst="rect">
            <a:avLst/>
          </a:prstGeom>
          <a:noFill/>
        </p:spPr>
        <p:txBody>
          <a:bodyPr wrap="none" lIns="91440" tIns="45720" rIns="91440" bIns="45720">
            <a:spAutoFit/>
          </a:bodyPr>
          <a:lstStyle/>
          <a:p>
            <a:pPr algn="ctr"/>
            <a:r>
              <a:rPr lang="es-E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TORQUE</a:t>
            </a:r>
            <a:endParaRPr lang="es-E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15 Rectángulo"/>
          <p:cNvSpPr/>
          <p:nvPr/>
        </p:nvSpPr>
        <p:spPr>
          <a:xfrm>
            <a:off x="2569414" y="5286417"/>
            <a:ext cx="1040926" cy="523220"/>
          </a:xfrm>
          <a:prstGeom prst="rect">
            <a:avLst/>
          </a:prstGeom>
          <a:noFill/>
        </p:spPr>
        <p:txBody>
          <a:bodyPr wrap="none" lIns="91440" tIns="45720" rIns="91440" bIns="45720">
            <a:spAutoFit/>
          </a:bodyPr>
          <a:lstStyle/>
          <a:p>
            <a:pPr algn="ctr"/>
            <a:r>
              <a:rPr lang="es-E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MAUI</a:t>
            </a:r>
            <a:endParaRPr lang="es-E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20" name="19 Conector recto de flecha"/>
          <p:cNvCxnSpPr>
            <a:stCxn id="2051" idx="0"/>
            <a:endCxn id="5" idx="1"/>
          </p:cNvCxnSpPr>
          <p:nvPr/>
        </p:nvCxnSpPr>
        <p:spPr>
          <a:xfrm flipV="1">
            <a:off x="1501181" y="3701222"/>
            <a:ext cx="1054339" cy="4303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23 Conector recto de flecha"/>
          <p:cNvCxnSpPr>
            <a:stCxn id="2051" idx="2"/>
            <a:endCxn id="16" idx="1"/>
          </p:cNvCxnSpPr>
          <p:nvPr/>
        </p:nvCxnSpPr>
        <p:spPr>
          <a:xfrm>
            <a:off x="1501181" y="5024807"/>
            <a:ext cx="1068233" cy="5232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70" name="2069 Rectángulo redondeado"/>
          <p:cNvSpPr/>
          <p:nvPr/>
        </p:nvSpPr>
        <p:spPr>
          <a:xfrm>
            <a:off x="5148064" y="3226148"/>
            <a:ext cx="2448272" cy="950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Administrador de recursos</a:t>
            </a:r>
            <a:endParaRPr lang="en-US" dirty="0"/>
          </a:p>
        </p:txBody>
      </p:sp>
      <p:cxnSp>
        <p:nvCxnSpPr>
          <p:cNvPr id="2072" name="2071 Conector recto de flecha"/>
          <p:cNvCxnSpPr>
            <a:stCxn id="5" idx="3"/>
            <a:endCxn id="2070" idx="1"/>
          </p:cNvCxnSpPr>
          <p:nvPr/>
        </p:nvCxnSpPr>
        <p:spPr>
          <a:xfrm>
            <a:off x="4187057" y="3701222"/>
            <a:ext cx="9610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60 Rectángulo redondeado"/>
          <p:cNvSpPr/>
          <p:nvPr/>
        </p:nvSpPr>
        <p:spPr>
          <a:xfrm>
            <a:off x="5148064" y="5072953"/>
            <a:ext cx="2448272" cy="9501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Planificador</a:t>
            </a:r>
            <a:endParaRPr lang="en-US" dirty="0"/>
          </a:p>
        </p:txBody>
      </p:sp>
      <p:cxnSp>
        <p:nvCxnSpPr>
          <p:cNvPr id="62" name="61 Conector recto de flecha"/>
          <p:cNvCxnSpPr>
            <a:stCxn id="16" idx="3"/>
            <a:endCxn id="61" idx="1"/>
          </p:cNvCxnSpPr>
          <p:nvPr/>
        </p:nvCxnSpPr>
        <p:spPr>
          <a:xfrm>
            <a:off x="3610340" y="5548027"/>
            <a:ext cx="15377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63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16" presetClass="emph" presetSubtype="0" fill="hold" grpId="1" nodeType="withEffect">
                                  <p:stCondLst>
                                    <p:cond delay="1000"/>
                                  </p:stCondLst>
                                  <p:iterate type="lt">
                                    <p:tmPct val="4000"/>
                                  </p:iterate>
                                  <p:childTnLst>
                                    <p:set>
                                      <p:cBhvr override="childStyle">
                                        <p:cTn id="12" dur="1250" fill="hold"/>
                                        <p:tgtEl>
                                          <p:spTgt spid="3"/>
                                        </p:tgtEl>
                                        <p:attrNameLst>
                                          <p:attrName>style.color</p:attrName>
                                        </p:attrNameLst>
                                      </p:cBhvr>
                                      <p:to>
                                        <p:clrVal>
                                          <a:schemeClr val="accent2"/>
                                        </p:clrVal>
                                      </p:to>
                                    </p:set>
                                    <p:set>
                                      <p:cBhvr>
                                        <p:cTn id="13" dur="1250" fill="hold"/>
                                        <p:tgtEl>
                                          <p:spTgt spid="3"/>
                                        </p:tgtEl>
                                        <p:attrNameLst>
                                          <p:attrName>fillcolor</p:attrName>
                                        </p:attrNameLst>
                                      </p:cBhvr>
                                      <p:to>
                                        <p:clrVal>
                                          <a:schemeClr val="accent2"/>
                                        </p:clrVal>
                                      </p:to>
                                    </p:set>
                                    <p:set>
                                      <p:cBhvr>
                                        <p:cTn id="14" dur="1250" fill="hold"/>
                                        <p:tgtEl>
                                          <p:spTgt spid="3"/>
                                        </p:tgtEl>
                                        <p:attrNameLst>
                                          <p:attrName>fill.type</p:attrName>
                                        </p:attrNameLst>
                                      </p:cBhvr>
                                      <p:to>
                                        <p:strVal val="solid"/>
                                      </p:to>
                                    </p:set>
                                  </p:childTnLst>
                                </p:cTn>
                              </p:par>
                            </p:childTnLst>
                          </p:cTn>
                        </p:par>
                        <p:par>
                          <p:cTn id="15" fill="hold">
                            <p:stCondLst>
                              <p:cond delay="9400"/>
                            </p:stCondLst>
                            <p:childTnLst>
                              <p:par>
                                <p:cTn id="16" presetID="22" presetClass="entr" presetSubtype="8"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left)">
                                      <p:cBhvr>
                                        <p:cTn id="18" dur="2000"/>
                                        <p:tgtEl>
                                          <p:spTgt spid="2051"/>
                                        </p:tgtEl>
                                      </p:cBhvr>
                                    </p:animEffect>
                                  </p:childTnLst>
                                </p:cTn>
                              </p:par>
                              <p:par>
                                <p:cTn id="19" presetID="1"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114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1" presetClass="entr" presetSubtype="0" fill="hold" nodeType="withEffect">
                                  <p:stCondLst>
                                    <p:cond delay="0"/>
                                  </p:stCondLst>
                                  <p:childTnLst>
                                    <p:set>
                                      <p:cBhvr>
                                        <p:cTn id="26" dur="1" fill="hold">
                                          <p:stCondLst>
                                            <p:cond delay="0"/>
                                          </p:stCondLst>
                                        </p:cTn>
                                        <p:tgtEl>
                                          <p:spTgt spid="2072"/>
                                        </p:tgtEl>
                                        <p:attrNameLst>
                                          <p:attrName>style.visibility</p:attrName>
                                        </p:attrNameLst>
                                      </p:cBhvr>
                                      <p:to>
                                        <p:strVal val="visible"/>
                                      </p:to>
                                    </p:set>
                                  </p:childTnLst>
                                </p:cTn>
                              </p:par>
                            </p:childTnLst>
                          </p:cTn>
                        </p:par>
                        <p:par>
                          <p:cTn id="27" fill="hold">
                            <p:stCondLst>
                              <p:cond delay="11900"/>
                            </p:stCondLst>
                            <p:childTnLst>
                              <p:par>
                                <p:cTn id="28" presetID="6" presetClass="entr" presetSubtype="32" fill="hold" grpId="0" nodeType="afterEffect">
                                  <p:stCondLst>
                                    <p:cond delay="0"/>
                                  </p:stCondLst>
                                  <p:childTnLst>
                                    <p:set>
                                      <p:cBhvr>
                                        <p:cTn id="29" dur="1" fill="hold">
                                          <p:stCondLst>
                                            <p:cond delay="0"/>
                                          </p:stCondLst>
                                        </p:cTn>
                                        <p:tgtEl>
                                          <p:spTgt spid="2070"/>
                                        </p:tgtEl>
                                        <p:attrNameLst>
                                          <p:attrName>style.visibility</p:attrName>
                                        </p:attrNameLst>
                                      </p:cBhvr>
                                      <p:to>
                                        <p:strVal val="visible"/>
                                      </p:to>
                                    </p:set>
                                    <p:animEffect transition="in" filter="circle(out)">
                                      <p:cBhvr>
                                        <p:cTn id="30" dur="2000"/>
                                        <p:tgtEl>
                                          <p:spTgt spid="2070"/>
                                        </p:tgtEl>
                                      </p:cBhvr>
                                    </p:animEffect>
                                  </p:childTnLst>
                                </p:cTn>
                              </p:par>
                            </p:childTnLst>
                          </p:cTn>
                        </p:par>
                        <p:par>
                          <p:cTn id="31" fill="hold">
                            <p:stCondLst>
                              <p:cond delay="13900"/>
                            </p:stCondLst>
                            <p:childTnLst>
                              <p:par>
                                <p:cTn id="32" presetID="1" presetClass="entr" presetSubtype="0" fill="hold" nodeType="afterEffect">
                                  <p:stCondLst>
                                    <p:cond delay="25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14150"/>
                            </p:stCondLst>
                            <p:childTnLst>
                              <p:par>
                                <p:cTn id="35" presetID="2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childTnLst>
                          </p:cTn>
                        </p:par>
                        <p:par>
                          <p:cTn id="40" fill="hold">
                            <p:stCondLst>
                              <p:cond delay="14650"/>
                            </p:stCondLst>
                            <p:childTnLst>
                              <p:par>
                                <p:cTn id="41" presetID="6" presetClass="entr" presetSubtype="32"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circle(out)">
                                      <p:cBhvr>
                                        <p:cTn id="4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16" grpId="0"/>
      <p:bldP spid="2070" grpId="0" animBg="1"/>
      <p:bldP spid="6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CPI.C</a:t>
            </a:r>
            <a:endParaRPr lang="en-US" sz="2000" dirty="0"/>
          </a:p>
        </p:txBody>
      </p:sp>
      <p:sp>
        <p:nvSpPr>
          <p:cNvPr id="10" name="9 CuadroTexto"/>
          <p:cNvSpPr txBox="1"/>
          <p:nvPr/>
        </p:nvSpPr>
        <p:spPr>
          <a:xfrm>
            <a:off x="307975" y="1340768"/>
            <a:ext cx="4120009" cy="5424562"/>
          </a:xfrm>
          <a:prstGeom prst="rect">
            <a:avLst/>
          </a:prstGeom>
          <a:noFill/>
        </p:spPr>
        <p:txBody>
          <a:bodyPr wrap="square" rtlCol="0">
            <a:spAutoFit/>
          </a:bodyPr>
          <a:lstStyle/>
          <a:p>
            <a:r>
              <a:rPr lang="es-EC" sz="1050" dirty="0"/>
              <a:t>#</a:t>
            </a:r>
            <a:r>
              <a:rPr lang="es-EC" sz="1050" dirty="0" err="1"/>
              <a:t>include</a:t>
            </a:r>
            <a:r>
              <a:rPr lang="es-EC" sz="1050" dirty="0"/>
              <a:t> "</a:t>
            </a:r>
            <a:r>
              <a:rPr lang="es-EC" sz="1050" dirty="0" err="1"/>
              <a:t>mpi.h</a:t>
            </a:r>
            <a:r>
              <a:rPr lang="es-EC" sz="1050" dirty="0"/>
              <a:t>" /*Librerías empleadas */</a:t>
            </a:r>
            <a:endParaRPr lang="en-US" sz="1050" dirty="0"/>
          </a:p>
          <a:p>
            <a:r>
              <a:rPr lang="en-US" sz="1050" dirty="0"/>
              <a:t>#include&lt;</a:t>
            </a:r>
            <a:r>
              <a:rPr lang="en-US" sz="1050" dirty="0" err="1"/>
              <a:t>stdio.h</a:t>
            </a:r>
            <a:r>
              <a:rPr lang="en-US" sz="1050" dirty="0"/>
              <a:t>&gt;</a:t>
            </a:r>
          </a:p>
          <a:p>
            <a:r>
              <a:rPr lang="en-US" sz="1050" dirty="0"/>
              <a:t>#include&lt;</a:t>
            </a:r>
            <a:r>
              <a:rPr lang="en-US" sz="1050" dirty="0" err="1"/>
              <a:t>math.h</a:t>
            </a:r>
            <a:r>
              <a:rPr lang="en-US" sz="1050" dirty="0"/>
              <a:t>&gt;</a:t>
            </a:r>
          </a:p>
          <a:p>
            <a:r>
              <a:rPr lang="en-US" sz="1050" dirty="0"/>
              <a:t> </a:t>
            </a:r>
          </a:p>
          <a:p>
            <a:r>
              <a:rPr lang="es-EC" sz="1050" dirty="0" err="1"/>
              <a:t>double</a:t>
            </a:r>
            <a:r>
              <a:rPr lang="es-EC" sz="1050" dirty="0"/>
              <a:t> f(</a:t>
            </a:r>
            <a:r>
              <a:rPr lang="es-EC" sz="1050" dirty="0" err="1"/>
              <a:t>double</a:t>
            </a:r>
            <a:r>
              <a:rPr lang="es-EC" sz="1050" dirty="0"/>
              <a:t>); /*declaración de variables */</a:t>
            </a:r>
            <a:endParaRPr lang="en-US" sz="1050" dirty="0"/>
          </a:p>
          <a:p>
            <a:r>
              <a:rPr lang="es-EC" sz="1050" dirty="0"/>
              <a:t> </a:t>
            </a:r>
            <a:endParaRPr lang="en-US" sz="1050" dirty="0"/>
          </a:p>
          <a:p>
            <a:r>
              <a:rPr lang="es-EC" sz="1050" dirty="0"/>
              <a:t> </a:t>
            </a:r>
            <a:endParaRPr lang="en-US" sz="1050" dirty="0"/>
          </a:p>
          <a:p>
            <a:r>
              <a:rPr lang="es-EC" sz="1050" dirty="0"/>
              <a:t>    </a:t>
            </a:r>
            <a:r>
              <a:rPr lang="es-EC" sz="1050" dirty="0" err="1"/>
              <a:t>double</a:t>
            </a:r>
            <a:r>
              <a:rPr lang="es-EC" sz="1050" dirty="0"/>
              <a:t> f(</a:t>
            </a:r>
            <a:r>
              <a:rPr lang="es-EC" sz="1050" dirty="0" err="1"/>
              <a:t>double</a:t>
            </a:r>
            <a:r>
              <a:rPr lang="es-EC" sz="1050" dirty="0"/>
              <a:t> a) {</a:t>
            </a:r>
            <a:endParaRPr lang="en-US" sz="1050" dirty="0"/>
          </a:p>
          <a:p>
            <a:r>
              <a:rPr lang="es-EC" sz="1050" dirty="0"/>
              <a:t>        </a:t>
            </a:r>
            <a:r>
              <a:rPr lang="es-EC" sz="1050" dirty="0" err="1"/>
              <a:t>return</a:t>
            </a:r>
            <a:r>
              <a:rPr lang="es-EC" sz="1050" dirty="0"/>
              <a:t> (4.0 / (1.0 + a * a)); /* valor de retorno de la operación efectuada */</a:t>
            </a:r>
            <a:endParaRPr lang="en-US" sz="1050" dirty="0"/>
          </a:p>
          <a:p>
            <a:r>
              <a:rPr lang="es-EC" sz="1050" dirty="0"/>
              <a:t>    }</a:t>
            </a:r>
            <a:endParaRPr lang="en-US" sz="1050" dirty="0"/>
          </a:p>
          <a:p>
            <a:r>
              <a:rPr lang="es-EC" sz="1050" dirty="0"/>
              <a:t> </a:t>
            </a:r>
            <a:endParaRPr lang="en-US" sz="1050" dirty="0"/>
          </a:p>
          <a:p>
            <a:r>
              <a:rPr lang="es-EC" sz="1050" dirty="0"/>
              <a:t>    </a:t>
            </a:r>
            <a:r>
              <a:rPr lang="es-EC" sz="1050" dirty="0" err="1"/>
              <a:t>int</a:t>
            </a:r>
            <a:r>
              <a:rPr lang="es-EC" sz="1050" dirty="0"/>
              <a:t> </a:t>
            </a:r>
            <a:r>
              <a:rPr lang="es-EC" sz="1050" dirty="0" err="1"/>
              <a:t>main</a:t>
            </a:r>
            <a:r>
              <a:rPr lang="es-EC" sz="1050" dirty="0"/>
              <a:t>(</a:t>
            </a:r>
            <a:r>
              <a:rPr lang="es-EC" sz="1050" dirty="0" err="1"/>
              <a:t>int</a:t>
            </a:r>
            <a:r>
              <a:rPr lang="es-EC" sz="1050" dirty="0"/>
              <a:t> </a:t>
            </a:r>
            <a:r>
              <a:rPr lang="es-EC" sz="1050" dirty="0" err="1"/>
              <a:t>argc</a:t>
            </a:r>
            <a:r>
              <a:rPr lang="es-EC" sz="1050" dirty="0"/>
              <a:t>, </a:t>
            </a:r>
            <a:r>
              <a:rPr lang="es-EC" sz="1050" dirty="0" err="1"/>
              <a:t>char</a:t>
            </a:r>
            <a:r>
              <a:rPr lang="es-EC" sz="1050" dirty="0"/>
              <a:t>  </a:t>
            </a:r>
            <a:endParaRPr lang="en-US" sz="1050" dirty="0"/>
          </a:p>
          <a:p>
            <a:r>
              <a:rPr lang="es-EC" sz="1050" dirty="0"/>
              <a:t>        *</a:t>
            </a:r>
            <a:r>
              <a:rPr lang="es-EC" sz="1050" dirty="0" err="1"/>
              <a:t>argv</a:t>
            </a:r>
            <a:r>
              <a:rPr lang="es-EC" sz="1050" dirty="0"/>
              <a:t>[]) /*</a:t>
            </a:r>
            <a:r>
              <a:rPr lang="es-EC" sz="1050" dirty="0" err="1"/>
              <a:t>metodo</a:t>
            </a:r>
            <a:r>
              <a:rPr lang="es-EC" sz="1050" dirty="0"/>
              <a:t> con </a:t>
            </a:r>
            <a:r>
              <a:rPr lang="es-EC" sz="1050" dirty="0" err="1"/>
              <a:t>parametros</a:t>
            </a:r>
            <a:r>
              <a:rPr lang="es-EC" sz="1050" dirty="0"/>
              <a:t> de entrada */</a:t>
            </a:r>
            <a:endParaRPr lang="en-US" sz="1050" dirty="0"/>
          </a:p>
          <a:p>
            <a:r>
              <a:rPr lang="en-US" sz="1050" dirty="0"/>
              <a:t>{</a:t>
            </a:r>
          </a:p>
          <a:p>
            <a:r>
              <a:rPr lang="en-US" sz="1050" dirty="0" err="1"/>
              <a:t>int</a:t>
            </a:r>
            <a:r>
              <a:rPr lang="en-US" sz="1050" dirty="0"/>
              <a:t> n, </a:t>
            </a:r>
            <a:r>
              <a:rPr lang="en-US" sz="1050" dirty="0" err="1"/>
              <a:t>myid</a:t>
            </a:r>
            <a:r>
              <a:rPr lang="en-US" sz="1050" dirty="0"/>
              <a:t>, </a:t>
            </a:r>
            <a:r>
              <a:rPr lang="en-US" sz="1050" dirty="0" err="1"/>
              <a:t>numprocs</a:t>
            </a:r>
            <a:r>
              <a:rPr lang="en-US" sz="1050" dirty="0"/>
              <a:t>, </a:t>
            </a:r>
            <a:r>
              <a:rPr lang="en-US" sz="1050" dirty="0" err="1"/>
              <a:t>i</a:t>
            </a:r>
            <a:r>
              <a:rPr lang="en-US" sz="1050" dirty="0"/>
              <a:t>; /*variables */</a:t>
            </a:r>
          </a:p>
          <a:p>
            <a:r>
              <a:rPr lang="en-US" sz="1050" dirty="0"/>
              <a:t>        double PI25DT = 3.141592653589793238462643;</a:t>
            </a:r>
          </a:p>
          <a:p>
            <a:r>
              <a:rPr lang="en-US" sz="1050" dirty="0"/>
              <a:t>        double </a:t>
            </a:r>
            <a:r>
              <a:rPr lang="en-US" sz="1050" dirty="0" err="1"/>
              <a:t>mypi</a:t>
            </a:r>
            <a:r>
              <a:rPr lang="en-US" sz="1050" dirty="0"/>
              <a:t>, pi, h, sum, x;</a:t>
            </a:r>
          </a:p>
          <a:p>
            <a:r>
              <a:rPr lang="en-US" sz="1050" dirty="0"/>
              <a:t>        double </a:t>
            </a:r>
            <a:r>
              <a:rPr lang="en-US" sz="1050" dirty="0" err="1"/>
              <a:t>startwtime</a:t>
            </a:r>
            <a:r>
              <a:rPr lang="en-US" sz="1050" dirty="0"/>
              <a:t> = 0.0, </a:t>
            </a:r>
            <a:r>
              <a:rPr lang="en-US" sz="1050" dirty="0" err="1"/>
              <a:t>endwtime</a:t>
            </a:r>
            <a:r>
              <a:rPr lang="en-US" sz="1050" dirty="0"/>
              <a:t>;</a:t>
            </a:r>
          </a:p>
          <a:p>
            <a:r>
              <a:rPr lang="en-US" sz="1050" dirty="0"/>
              <a:t>        </a:t>
            </a:r>
            <a:r>
              <a:rPr lang="en-US" sz="1050" dirty="0" err="1"/>
              <a:t>int</a:t>
            </a:r>
            <a:r>
              <a:rPr lang="en-US" sz="1050" dirty="0"/>
              <a:t> </a:t>
            </a:r>
            <a:r>
              <a:rPr lang="en-US" sz="1050" dirty="0" err="1"/>
              <a:t>namelen</a:t>
            </a:r>
            <a:r>
              <a:rPr lang="en-US" sz="1050" dirty="0"/>
              <a:t>;</a:t>
            </a:r>
          </a:p>
          <a:p>
            <a:r>
              <a:rPr lang="en-US" sz="1050" dirty="0"/>
              <a:t>        char </a:t>
            </a:r>
            <a:r>
              <a:rPr lang="en-US" sz="1050" dirty="0" err="1"/>
              <a:t>processor_name</a:t>
            </a:r>
            <a:r>
              <a:rPr lang="en-US" sz="1050" dirty="0"/>
              <a:t>[</a:t>
            </a:r>
          </a:p>
          <a:p>
            <a:r>
              <a:rPr lang="en-US" sz="1050" dirty="0"/>
              <a:t>MPI_MAX_PROCESSOR_NAME</a:t>
            </a:r>
          </a:p>
          <a:p>
            <a:r>
              <a:rPr lang="es-EC" sz="1050" dirty="0"/>
              <a:t>];</a:t>
            </a:r>
            <a:endParaRPr lang="en-US" sz="1050" dirty="0"/>
          </a:p>
          <a:p>
            <a:r>
              <a:rPr lang="es-EC" sz="1050" dirty="0" err="1"/>
              <a:t>MPI_Init</a:t>
            </a:r>
            <a:r>
              <a:rPr lang="es-EC" sz="1050" dirty="0"/>
              <a:t>( &amp; </a:t>
            </a:r>
            <a:r>
              <a:rPr lang="es-EC" sz="1050" dirty="0" err="1"/>
              <a:t>argc</a:t>
            </a:r>
            <a:r>
              <a:rPr lang="es-EC" sz="1050" dirty="0"/>
              <a:t>,  &amp; </a:t>
            </a:r>
            <a:r>
              <a:rPr lang="es-EC" sz="1050" dirty="0" err="1"/>
              <a:t>argv</a:t>
            </a:r>
            <a:r>
              <a:rPr lang="es-EC" sz="1050" dirty="0"/>
              <a:t>); /* va a inicializar el programa */</a:t>
            </a:r>
            <a:endParaRPr lang="en-US" sz="1050" dirty="0"/>
          </a:p>
          <a:p>
            <a:r>
              <a:rPr lang="es-EC" sz="1050" dirty="0"/>
              <a:t>        </a:t>
            </a:r>
            <a:r>
              <a:rPr lang="es-EC" sz="1050" dirty="0" err="1"/>
              <a:t>MPI_Comm_size</a:t>
            </a:r>
            <a:r>
              <a:rPr lang="es-EC" sz="1050" dirty="0"/>
              <a:t>(MPI_COMM_WORLD,  &amp; </a:t>
            </a:r>
            <a:r>
              <a:rPr lang="es-EC" sz="1050" dirty="0" err="1"/>
              <a:t>numprocs</a:t>
            </a:r>
            <a:r>
              <a:rPr lang="es-EC" sz="1050" dirty="0"/>
              <a:t>); /* indica el </a:t>
            </a:r>
            <a:r>
              <a:rPr lang="es-EC" sz="1050" dirty="0" smtClean="0"/>
              <a:t>número </a:t>
            </a:r>
            <a:r>
              <a:rPr lang="es-EC" sz="1050" dirty="0"/>
              <a:t>de</a:t>
            </a:r>
            <a:endParaRPr lang="en-US" sz="1050" dirty="0"/>
          </a:p>
          <a:p>
            <a:r>
              <a:rPr lang="es-EC" sz="1050" dirty="0"/>
              <a:t>procesos que está arrancando o en cuántos procesos se divide.*/</a:t>
            </a:r>
            <a:endParaRPr lang="en-US" sz="1050" dirty="0"/>
          </a:p>
          <a:p>
            <a:r>
              <a:rPr lang="es-EC" sz="1050" dirty="0"/>
              <a:t>        </a:t>
            </a:r>
            <a:r>
              <a:rPr lang="es-EC" sz="1050" dirty="0" err="1"/>
              <a:t>MPI_Comm_rank</a:t>
            </a:r>
            <a:r>
              <a:rPr lang="es-EC" sz="1050" dirty="0"/>
              <a:t>(MPI_COMM_WORLD,  &amp; </a:t>
            </a:r>
            <a:r>
              <a:rPr lang="es-EC" sz="1050" dirty="0" err="1"/>
              <a:t>myid</a:t>
            </a:r>
            <a:r>
              <a:rPr lang="es-EC" sz="1050" dirty="0"/>
              <a:t>); /* indica en donde se corre, por</a:t>
            </a:r>
            <a:endParaRPr lang="en-US" sz="1050" dirty="0"/>
          </a:p>
          <a:p>
            <a:r>
              <a:rPr lang="es-EC" sz="1050" dirty="0"/>
              <a:t>ejemplo el </a:t>
            </a:r>
            <a:r>
              <a:rPr lang="es-EC" sz="1050" dirty="0" err="1"/>
              <a:t>num</a:t>
            </a:r>
            <a:r>
              <a:rPr lang="es-EC" sz="1050" dirty="0"/>
              <a:t> de salón.*/</a:t>
            </a:r>
            <a:endParaRPr lang="en-US" sz="1050" dirty="0"/>
          </a:p>
          <a:p>
            <a:r>
              <a:rPr lang="en-US" sz="1050" dirty="0" err="1"/>
              <a:t>MPI_Get_processor_name</a:t>
            </a:r>
            <a:r>
              <a:rPr lang="en-US" sz="1050" dirty="0"/>
              <a:t>(</a:t>
            </a:r>
            <a:r>
              <a:rPr lang="en-US" sz="1050" dirty="0" err="1"/>
              <a:t>processor_name</a:t>
            </a:r>
            <a:r>
              <a:rPr lang="en-US" sz="1050" dirty="0"/>
              <a:t>,  &amp; </a:t>
            </a:r>
            <a:r>
              <a:rPr lang="en-US" sz="1050" dirty="0" err="1"/>
              <a:t>namelen</a:t>
            </a:r>
            <a:r>
              <a:rPr lang="en-US" sz="1050" dirty="0"/>
              <a:t>); /*</a:t>
            </a:r>
            <a:r>
              <a:rPr lang="en-US" sz="1050" dirty="0" err="1"/>
              <a:t>indica</a:t>
            </a:r>
            <a:r>
              <a:rPr lang="en-US" sz="1050" dirty="0"/>
              <a:t> los </a:t>
            </a:r>
            <a:r>
              <a:rPr lang="en-US" sz="1050" dirty="0" err="1"/>
              <a:t>procesos</a:t>
            </a:r>
            <a:r>
              <a:rPr lang="en-US" sz="1050" dirty="0"/>
              <a:t> </a:t>
            </a:r>
            <a:r>
              <a:rPr lang="en-US" sz="1050" dirty="0" err="1"/>
              <a:t>desde</a:t>
            </a:r>
            <a:endParaRPr lang="en-US" sz="1050" dirty="0"/>
          </a:p>
          <a:p>
            <a:r>
              <a:rPr lang="es-EC" sz="1050" dirty="0"/>
              <a:t>donde se esta corriendo el programa */</a:t>
            </a:r>
            <a:endParaRPr lang="en-US" sz="1050" dirty="0"/>
          </a:p>
        </p:txBody>
      </p:sp>
      <p:sp>
        <p:nvSpPr>
          <p:cNvPr id="11" name="10 CuadroTexto"/>
          <p:cNvSpPr txBox="1"/>
          <p:nvPr/>
        </p:nvSpPr>
        <p:spPr>
          <a:xfrm>
            <a:off x="4573568" y="1340768"/>
            <a:ext cx="4362107" cy="5586145"/>
          </a:xfrm>
          <a:prstGeom prst="rect">
            <a:avLst/>
          </a:prstGeom>
          <a:noFill/>
        </p:spPr>
        <p:txBody>
          <a:bodyPr wrap="square" rtlCol="0">
            <a:spAutoFit/>
          </a:bodyPr>
          <a:lstStyle/>
          <a:p>
            <a:r>
              <a:rPr lang="es-EC" sz="1050" dirty="0"/>
              <a:t> </a:t>
            </a:r>
            <a:r>
              <a:rPr lang="es-EC" sz="1050" dirty="0" err="1"/>
              <a:t>fprintf</a:t>
            </a:r>
            <a:r>
              <a:rPr lang="es-EC" sz="1050" dirty="0"/>
              <a:t>(</a:t>
            </a:r>
            <a:r>
              <a:rPr lang="es-EC" sz="1050" dirty="0" err="1"/>
              <a:t>stdout</a:t>
            </a:r>
            <a:r>
              <a:rPr lang="es-EC" sz="1050" dirty="0"/>
              <a:t>, "</a:t>
            </a:r>
            <a:r>
              <a:rPr lang="es-EC" sz="1050" dirty="0" err="1"/>
              <a:t>Process</a:t>
            </a:r>
            <a:r>
              <a:rPr lang="es-EC" sz="1050" dirty="0"/>
              <a:t> %d of %d </a:t>
            </a:r>
            <a:r>
              <a:rPr lang="es-EC" sz="1050" dirty="0" err="1"/>
              <a:t>is</a:t>
            </a:r>
            <a:r>
              <a:rPr lang="es-EC" sz="1050" dirty="0"/>
              <a:t> </a:t>
            </a:r>
            <a:r>
              <a:rPr lang="es-EC" sz="1050" dirty="0" err="1"/>
              <a:t>on</a:t>
            </a:r>
            <a:r>
              <a:rPr lang="es-EC" sz="1050" dirty="0"/>
              <a:t> %s\n", /* indica en que maquina se esta</a:t>
            </a:r>
            <a:endParaRPr lang="en-US" sz="1050" dirty="0"/>
          </a:p>
          <a:p>
            <a:r>
              <a:rPr lang="es-EC" sz="1050" dirty="0"/>
              <a:t>                 corriendo */</a:t>
            </a:r>
            <a:endParaRPr lang="en-US" sz="1050" dirty="0"/>
          </a:p>
          <a:p>
            <a:r>
              <a:rPr lang="es-EC" sz="1050" dirty="0"/>
              <a:t>                </a:t>
            </a:r>
            <a:r>
              <a:rPr lang="es-EC" sz="1050" dirty="0" err="1"/>
              <a:t>myid</a:t>
            </a:r>
            <a:r>
              <a:rPr lang="es-EC" sz="1050" dirty="0"/>
              <a:t>, </a:t>
            </a:r>
            <a:r>
              <a:rPr lang="es-EC" sz="1050" dirty="0" err="1"/>
              <a:t>numprocs</a:t>
            </a:r>
            <a:r>
              <a:rPr lang="es-EC" sz="1050" dirty="0"/>
              <a:t>, </a:t>
            </a:r>
            <a:r>
              <a:rPr lang="es-EC" sz="1050" dirty="0" err="1"/>
              <a:t>processor_name</a:t>
            </a:r>
            <a:r>
              <a:rPr lang="es-EC" sz="1050" dirty="0"/>
              <a:t>);</a:t>
            </a:r>
            <a:endParaRPr lang="en-US" sz="1050" dirty="0"/>
          </a:p>
          <a:p>
            <a:r>
              <a:rPr lang="en-US" sz="1050" dirty="0" err="1"/>
              <a:t>fflush</a:t>
            </a:r>
            <a:r>
              <a:rPr lang="en-US" sz="1050" dirty="0"/>
              <a:t>(</a:t>
            </a:r>
            <a:r>
              <a:rPr lang="en-US" sz="1050" dirty="0" err="1"/>
              <a:t>stdout</a:t>
            </a:r>
            <a:r>
              <a:rPr lang="en-US" sz="1050" dirty="0"/>
              <a:t>);</a:t>
            </a:r>
          </a:p>
          <a:p>
            <a:r>
              <a:rPr lang="en-US" sz="1050" dirty="0"/>
              <a:t>        n = 10000; /* default # of rectangles */</a:t>
            </a:r>
          </a:p>
          <a:p>
            <a:r>
              <a:rPr lang="es-EC" sz="1050" dirty="0" err="1"/>
              <a:t>if</a:t>
            </a:r>
            <a:r>
              <a:rPr lang="es-EC" sz="1050" dirty="0"/>
              <a:t> (</a:t>
            </a:r>
            <a:r>
              <a:rPr lang="es-EC" sz="1050" dirty="0" err="1"/>
              <a:t>myid</a:t>
            </a:r>
            <a:r>
              <a:rPr lang="es-EC" sz="1050" dirty="0"/>
              <a:t> == 0) {</a:t>
            </a:r>
            <a:endParaRPr lang="en-US" sz="1050" dirty="0"/>
          </a:p>
          <a:p>
            <a:r>
              <a:rPr lang="es-EC" sz="1050" dirty="0"/>
              <a:t>            </a:t>
            </a:r>
            <a:r>
              <a:rPr lang="es-EC" sz="1050" dirty="0" err="1"/>
              <a:t>startwtime</a:t>
            </a:r>
            <a:r>
              <a:rPr lang="es-EC" sz="1050" dirty="0"/>
              <a:t> = </a:t>
            </a:r>
            <a:r>
              <a:rPr lang="es-EC" sz="1050" dirty="0" err="1"/>
              <a:t>MPI_Wtime</a:t>
            </a:r>
            <a:r>
              <a:rPr lang="es-EC" sz="1050" dirty="0"/>
              <a:t>(); /* </a:t>
            </a:r>
            <a:r>
              <a:rPr lang="es-EC" sz="1050" dirty="0" err="1"/>
              <a:t>MPI_Wtime</a:t>
            </a:r>
            <a:r>
              <a:rPr lang="es-EC" sz="1050" dirty="0"/>
              <a:t> es para tomar el tiempo y saber</a:t>
            </a:r>
            <a:endParaRPr lang="en-US" sz="1050" dirty="0"/>
          </a:p>
          <a:p>
            <a:r>
              <a:rPr lang="es-EC" sz="1050" dirty="0"/>
              <a:t>cuanto tiempo se va tardar */</a:t>
            </a:r>
            <a:endParaRPr lang="en-US" sz="1050" dirty="0"/>
          </a:p>
          <a:p>
            <a:r>
              <a:rPr lang="en-US" sz="1050" dirty="0"/>
              <a:t>}</a:t>
            </a:r>
          </a:p>
          <a:p>
            <a:r>
              <a:rPr lang="en-US" sz="1050" dirty="0"/>
              <a:t>        </a:t>
            </a:r>
            <a:r>
              <a:rPr lang="en-US" sz="1050" dirty="0" err="1"/>
              <a:t>MPI_Bcast</a:t>
            </a:r>
            <a:r>
              <a:rPr lang="en-US" sz="1050" dirty="0"/>
              <a:t>( &amp; n, 1, MPI_INT, 0, MPI_COMM_WORLD); /* </a:t>
            </a:r>
            <a:r>
              <a:rPr lang="en-US" sz="1050" dirty="0" err="1"/>
              <a:t>MPI_Bcost</a:t>
            </a:r>
            <a:r>
              <a:rPr lang="en-US" sz="1050" dirty="0"/>
              <a:t> </a:t>
            </a:r>
            <a:r>
              <a:rPr lang="en-US" sz="1050" dirty="0" err="1"/>
              <a:t>es</a:t>
            </a:r>
            <a:r>
              <a:rPr lang="en-US" sz="1050" dirty="0"/>
              <a:t> </a:t>
            </a:r>
            <a:r>
              <a:rPr lang="en-US" sz="1050" dirty="0" err="1"/>
              <a:t>como</a:t>
            </a:r>
            <a:endParaRPr lang="en-US" sz="1050" dirty="0"/>
          </a:p>
          <a:p>
            <a:r>
              <a:rPr lang="es-EC" sz="1050" dirty="0"/>
              <a:t>una difusora, el mismo </a:t>
            </a:r>
            <a:r>
              <a:rPr lang="es-EC" sz="1050" dirty="0" err="1"/>
              <a:t>msj</a:t>
            </a:r>
            <a:r>
              <a:rPr lang="es-EC" sz="1050" dirty="0"/>
              <a:t> se manda a todos los procesos.*/</a:t>
            </a:r>
            <a:endParaRPr lang="en-US" sz="1050" dirty="0"/>
          </a:p>
          <a:p>
            <a:r>
              <a:rPr lang="en-US" sz="1050" dirty="0"/>
              <a:t>h = 1.0 / (double) n;</a:t>
            </a:r>
          </a:p>
          <a:p>
            <a:r>
              <a:rPr lang="en-US" sz="1050" dirty="0"/>
              <a:t>        sum = 0.0;</a:t>
            </a:r>
          </a:p>
          <a:p>
            <a:r>
              <a:rPr lang="en-US" sz="1050" dirty="0"/>
              <a:t>        /* A slightly better approach starts from large </a:t>
            </a:r>
            <a:r>
              <a:rPr lang="en-US" sz="1050" dirty="0" err="1"/>
              <a:t>i</a:t>
            </a:r>
            <a:r>
              <a:rPr lang="en-US" sz="1050" dirty="0"/>
              <a:t> and works back */</a:t>
            </a:r>
          </a:p>
          <a:p>
            <a:r>
              <a:rPr lang="en-US" sz="1050" dirty="0"/>
              <a:t>        for (</a:t>
            </a:r>
            <a:r>
              <a:rPr lang="en-US" sz="1050" dirty="0" err="1"/>
              <a:t>i</a:t>
            </a:r>
            <a:r>
              <a:rPr lang="en-US" sz="1050" dirty="0"/>
              <a:t> = </a:t>
            </a:r>
            <a:r>
              <a:rPr lang="en-US" sz="1050" dirty="0" err="1"/>
              <a:t>myid</a:t>
            </a:r>
            <a:r>
              <a:rPr lang="en-US" sz="1050" dirty="0"/>
              <a:t> + 1; </a:t>
            </a:r>
            <a:r>
              <a:rPr lang="en-US" sz="1050" dirty="0" err="1"/>
              <a:t>i</a:t>
            </a:r>
            <a:r>
              <a:rPr lang="en-US" sz="1050" dirty="0"/>
              <a:t> &lt;= n; </a:t>
            </a:r>
            <a:r>
              <a:rPr lang="en-US" sz="1050" dirty="0" err="1"/>
              <a:t>i</a:t>
            </a:r>
            <a:r>
              <a:rPr lang="en-US" sz="1050" dirty="0"/>
              <a:t> += </a:t>
            </a:r>
            <a:r>
              <a:rPr lang="en-US" sz="1050" dirty="0" err="1"/>
              <a:t>numprocs</a:t>
            </a:r>
            <a:r>
              <a:rPr lang="en-US" sz="1050" dirty="0"/>
              <a:t>) {</a:t>
            </a:r>
          </a:p>
          <a:p>
            <a:r>
              <a:rPr lang="en-US" sz="1050" dirty="0"/>
              <a:t>            x = h * ((double) </a:t>
            </a:r>
            <a:r>
              <a:rPr lang="en-US" sz="1050" dirty="0" err="1"/>
              <a:t>i</a:t>
            </a:r>
            <a:r>
              <a:rPr lang="en-US" sz="1050" dirty="0"/>
              <a:t> - 0.5);</a:t>
            </a:r>
          </a:p>
          <a:p>
            <a:r>
              <a:rPr lang="en-US" sz="1050" dirty="0"/>
              <a:t>            sum += f(x);</a:t>
            </a:r>
          </a:p>
          <a:p>
            <a:r>
              <a:rPr lang="es-EC" sz="1050" dirty="0"/>
              <a:t>}</a:t>
            </a:r>
            <a:endParaRPr lang="en-US" sz="1050" dirty="0"/>
          </a:p>
          <a:p>
            <a:r>
              <a:rPr lang="es-EC" sz="1050" dirty="0"/>
              <a:t>        </a:t>
            </a:r>
            <a:r>
              <a:rPr lang="es-EC" sz="1050" dirty="0" err="1"/>
              <a:t>mypi</a:t>
            </a:r>
            <a:r>
              <a:rPr lang="es-EC" sz="1050" dirty="0"/>
              <a:t> = h * sum;</a:t>
            </a:r>
            <a:endParaRPr lang="en-US" sz="1050" dirty="0"/>
          </a:p>
          <a:p>
            <a:r>
              <a:rPr lang="es-EC" sz="1050" dirty="0"/>
              <a:t>        </a:t>
            </a:r>
            <a:r>
              <a:rPr lang="es-EC" sz="1050" dirty="0" err="1"/>
              <a:t>MPI_Reduce</a:t>
            </a:r>
            <a:r>
              <a:rPr lang="es-EC" sz="1050" dirty="0"/>
              <a:t>( &amp; </a:t>
            </a:r>
            <a:r>
              <a:rPr lang="es-EC" sz="1050" dirty="0" err="1"/>
              <a:t>mypi</a:t>
            </a:r>
            <a:r>
              <a:rPr lang="es-EC" sz="1050" dirty="0"/>
              <a:t>,  &amp; pi, 1, MPI_DOUBLE, MPI_SUM, 0, MPI_COMM_WORLD); /* </a:t>
            </a:r>
            <a:r>
              <a:rPr lang="es-EC" sz="1050" dirty="0" err="1"/>
              <a:t>MPI_Reduce</a:t>
            </a:r>
            <a:r>
              <a:rPr lang="es-EC" sz="1050" dirty="0"/>
              <a:t> recoge los datos a cada proceso(resultados).*/ /*MPI_SUM suma todos los resultados recaudados en el </a:t>
            </a:r>
            <a:r>
              <a:rPr lang="es-EC" sz="1050" dirty="0" err="1"/>
              <a:t>MPI_Reduce</a:t>
            </a:r>
            <a:r>
              <a:rPr lang="es-EC" sz="1050" dirty="0"/>
              <a:t> y los guarda en una variable */ </a:t>
            </a:r>
            <a:r>
              <a:rPr lang="es-EC" sz="1050" dirty="0" err="1"/>
              <a:t>if</a:t>
            </a:r>
            <a:r>
              <a:rPr lang="es-EC" sz="1050" dirty="0"/>
              <a:t> (</a:t>
            </a:r>
            <a:r>
              <a:rPr lang="es-EC" sz="1050" dirty="0" err="1"/>
              <a:t>myid</a:t>
            </a:r>
            <a:r>
              <a:rPr lang="es-EC" sz="1050" dirty="0"/>
              <a:t> == 0) {</a:t>
            </a:r>
            <a:endParaRPr lang="en-US" sz="1050" dirty="0"/>
          </a:p>
          <a:p>
            <a:r>
              <a:rPr lang="en-US" sz="1050" dirty="0" err="1"/>
              <a:t>endwtime</a:t>
            </a:r>
            <a:r>
              <a:rPr lang="en-US" sz="1050" dirty="0"/>
              <a:t> = </a:t>
            </a:r>
            <a:r>
              <a:rPr lang="en-US" sz="1050" dirty="0" err="1"/>
              <a:t>MPI_Wtime</a:t>
            </a:r>
            <a:r>
              <a:rPr lang="en-US" sz="1050" dirty="0"/>
              <a:t>();</a:t>
            </a:r>
          </a:p>
          <a:p>
            <a:r>
              <a:rPr lang="en-US" sz="1050" dirty="0"/>
              <a:t>            </a:t>
            </a:r>
            <a:r>
              <a:rPr lang="en-US" sz="1050" dirty="0" err="1"/>
              <a:t>printf</a:t>
            </a:r>
            <a:r>
              <a:rPr lang="en-US" sz="1050" dirty="0"/>
              <a:t>("pi is approximately %.16f, Error is %.16f\n", pi, </a:t>
            </a:r>
            <a:r>
              <a:rPr lang="en-US" sz="1050" dirty="0" err="1"/>
              <a:t>fabs</a:t>
            </a:r>
            <a:r>
              <a:rPr lang="en-US" sz="1050" dirty="0"/>
              <a:t>(pi - PI25DT));</a:t>
            </a:r>
          </a:p>
          <a:p>
            <a:r>
              <a:rPr lang="en-US" sz="1050" dirty="0"/>
              <a:t>            </a:t>
            </a:r>
            <a:r>
              <a:rPr lang="en-US" sz="1050" dirty="0" err="1"/>
              <a:t>printf</a:t>
            </a:r>
            <a:r>
              <a:rPr lang="en-US" sz="1050" dirty="0"/>
              <a:t>("wall clock time = %f\n", </a:t>
            </a:r>
            <a:r>
              <a:rPr lang="en-US" sz="1050" dirty="0" err="1"/>
              <a:t>endwtime</a:t>
            </a:r>
            <a:r>
              <a:rPr lang="en-US" sz="1050" dirty="0"/>
              <a:t> - </a:t>
            </a:r>
            <a:r>
              <a:rPr lang="en-US" sz="1050" dirty="0" err="1"/>
              <a:t>startwtime</a:t>
            </a:r>
            <a:r>
              <a:rPr lang="en-US" sz="1050" dirty="0"/>
              <a:t>);</a:t>
            </a:r>
          </a:p>
          <a:p>
            <a:r>
              <a:rPr lang="es-EC" sz="1050" dirty="0" err="1"/>
              <a:t>fflush</a:t>
            </a:r>
            <a:r>
              <a:rPr lang="es-EC" sz="1050" dirty="0"/>
              <a:t>(</a:t>
            </a:r>
            <a:r>
              <a:rPr lang="es-EC" sz="1050" dirty="0" err="1"/>
              <a:t>stdout</a:t>
            </a:r>
            <a:r>
              <a:rPr lang="es-EC" sz="1050" dirty="0"/>
              <a:t>);</a:t>
            </a:r>
            <a:endParaRPr lang="en-US" sz="1050" dirty="0"/>
          </a:p>
          <a:p>
            <a:r>
              <a:rPr lang="es-EC" sz="1050" dirty="0"/>
              <a:t>        }</a:t>
            </a:r>
            <a:endParaRPr lang="en-US" sz="1050" dirty="0"/>
          </a:p>
          <a:p>
            <a:r>
              <a:rPr lang="es-EC" sz="1050" dirty="0"/>
              <a:t>        </a:t>
            </a:r>
            <a:r>
              <a:rPr lang="es-EC" sz="1050" dirty="0" err="1"/>
              <a:t>MPI_Finalize</a:t>
            </a:r>
            <a:r>
              <a:rPr lang="es-EC" sz="1050" dirty="0"/>
              <a:t>(); /* indica donde se termina. */ </a:t>
            </a:r>
            <a:r>
              <a:rPr lang="es-EC" sz="1050" dirty="0" err="1"/>
              <a:t>return</a:t>
            </a:r>
            <a:r>
              <a:rPr lang="es-EC" sz="1050" dirty="0"/>
              <a:t> 0;</a:t>
            </a:r>
            <a:endParaRPr lang="en-US" sz="1050" dirty="0"/>
          </a:p>
          <a:p>
            <a:r>
              <a:rPr lang="es-EC" sz="1050" dirty="0"/>
              <a:t>    }</a:t>
            </a:r>
            <a:endParaRPr lang="en-US" sz="1050" dirty="0"/>
          </a:p>
        </p:txBody>
      </p:sp>
      <p:cxnSp>
        <p:nvCxnSpPr>
          <p:cNvPr id="15" name="14 Conector recto"/>
          <p:cNvCxnSpPr/>
          <p:nvPr/>
        </p:nvCxnSpPr>
        <p:spPr>
          <a:xfrm>
            <a:off x="4427984" y="1124744"/>
            <a:ext cx="0" cy="56405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208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CPI.C</a:t>
            </a:r>
            <a:endParaRPr lang="en-US" sz="2000" dirty="0"/>
          </a:p>
        </p:txBody>
      </p:sp>
      <p:pic>
        <p:nvPicPr>
          <p:cNvPr id="12" name="11 Imagen"/>
          <p:cNvPicPr/>
          <p:nvPr/>
        </p:nvPicPr>
        <p:blipFill>
          <a:blip r:embed="rId4"/>
          <a:stretch>
            <a:fillRect/>
          </a:stretch>
        </p:blipFill>
        <p:spPr>
          <a:xfrm>
            <a:off x="1621919" y="1484784"/>
            <a:ext cx="5612130" cy="1015365"/>
          </a:xfrm>
          <a:prstGeom prst="rect">
            <a:avLst/>
          </a:prstGeom>
        </p:spPr>
      </p:pic>
      <p:pic>
        <p:nvPicPr>
          <p:cNvPr id="5121" name="Imagen 6120" descr="CPI_CARGA_CL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852936"/>
            <a:ext cx="716187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99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latin typeface="Arial" panose="020B0604020202020204" pitchFamily="34" charset="0"/>
                <a:cs typeface="Arial" panose="020B0604020202020204" pitchFamily="34" charset="0"/>
              </a:rPr>
              <a:t>HERRAMIENTAS / ROLES</a:t>
            </a:r>
            <a:endParaRPr lang="en-US" sz="2000" dirty="0"/>
          </a:p>
        </p:txBody>
      </p:sp>
      <p:grpSp>
        <p:nvGrpSpPr>
          <p:cNvPr id="5" name="4 Grupo"/>
          <p:cNvGrpSpPr/>
          <p:nvPr/>
        </p:nvGrpSpPr>
        <p:grpSpPr>
          <a:xfrm>
            <a:off x="346839" y="1192833"/>
            <a:ext cx="2923859" cy="1219200"/>
            <a:chOff x="346839" y="1192833"/>
            <a:chExt cx="2923859" cy="1219200"/>
          </a:xfrm>
        </p:grpSpPr>
        <p:pic>
          <p:nvPicPr>
            <p:cNvPr id="6148" name="Picture 4" descr="C:\Users\Juanda\Documents\gdrive\juan daniel\tesis\proyecto\defensa\img\APBS_128_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39" y="119283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582415" y="1340768"/>
              <a:ext cx="1688283"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APBS</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3" name="2 CuadroTexto"/>
          <p:cNvSpPr txBox="1"/>
          <p:nvPr/>
        </p:nvSpPr>
        <p:spPr>
          <a:xfrm>
            <a:off x="1691680" y="2286586"/>
            <a:ext cx="7277923" cy="1754326"/>
          </a:xfrm>
          <a:prstGeom prst="rect">
            <a:avLst/>
          </a:prstGeom>
          <a:noFill/>
        </p:spPr>
        <p:txBody>
          <a:bodyPr wrap="square" rtlCol="0">
            <a:spAutoFit/>
          </a:bodyPr>
          <a:lstStyle/>
          <a:p>
            <a:pPr marL="285750" indent="-285750" algn="just">
              <a:buFont typeface="Arial" panose="020B0604020202020204" pitchFamily="34" charset="0"/>
              <a:buChar char="•"/>
            </a:pPr>
            <a:r>
              <a:rPr lang="es-EC" dirty="0"/>
              <a:t>APBS es un software para la evaluación de las propiedades electrostáticas de sistemas biomoleculares </a:t>
            </a:r>
            <a:r>
              <a:rPr lang="es-EC" dirty="0" err="1"/>
              <a:t>nanoescala</a:t>
            </a:r>
            <a:r>
              <a:rPr lang="es-EC" dirty="0"/>
              <a:t> o por sus siglas en Ingles Adaptable </a:t>
            </a:r>
            <a:r>
              <a:rPr lang="es-EC" dirty="0" err="1"/>
              <a:t>Poisson-Boltzmann</a:t>
            </a:r>
            <a:r>
              <a:rPr lang="es-EC" dirty="0"/>
              <a:t> </a:t>
            </a:r>
            <a:r>
              <a:rPr lang="es-EC" dirty="0" err="1"/>
              <a:t>Solver</a:t>
            </a:r>
            <a:r>
              <a:rPr lang="es-EC" dirty="0"/>
              <a:t> (APBS</a:t>
            </a:r>
            <a:r>
              <a:rPr lang="es-EC" dirty="0" smtClean="0"/>
              <a:t>).</a:t>
            </a:r>
          </a:p>
          <a:p>
            <a:pPr algn="just"/>
            <a:endParaRPr lang="es-EC" dirty="0" smtClean="0"/>
          </a:p>
          <a:p>
            <a:pPr marL="285750" indent="-285750" algn="just">
              <a:buFont typeface="Arial" panose="020B0604020202020204" pitchFamily="34" charset="0"/>
              <a:buChar char="•"/>
            </a:pPr>
            <a:r>
              <a:rPr lang="es-EC" dirty="0"/>
              <a:t>APBS es un paquete de software para el modelado biomolecular solvatación a través de la solución de la ecuación de </a:t>
            </a:r>
            <a:r>
              <a:rPr lang="es-EC" dirty="0" err="1"/>
              <a:t>Poisson-Boltzmann</a:t>
            </a:r>
            <a:endParaRPr lang="en-US" dirty="0"/>
          </a:p>
        </p:txBody>
      </p:sp>
    </p:spTree>
    <p:extLst>
      <p:ext uri="{BB962C8B-B14F-4D97-AF65-F5344CB8AC3E}">
        <p14:creationId xmlns:p14="http://schemas.microsoft.com/office/powerpoint/2010/main" val="238453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6" presetClass="emph" presetSubtype="0" fill="hold" grpId="1" nodeType="afterEffect">
                                  <p:stCondLst>
                                    <p:cond delay="0"/>
                                  </p:stCondLst>
                                  <p:iterate type="lt">
                                    <p:tmPct val="4000"/>
                                  </p:iterate>
                                  <p:childTnLst>
                                    <p:set>
                                      <p:cBhvr override="childStyle">
                                        <p:cTn id="14" dur="1500" fill="hold"/>
                                        <p:tgtEl>
                                          <p:spTgt spid="3"/>
                                        </p:tgtEl>
                                        <p:attrNameLst>
                                          <p:attrName>style.color</p:attrName>
                                        </p:attrNameLst>
                                      </p:cBhvr>
                                      <p:to>
                                        <p:clrVal>
                                          <a:schemeClr val="accent2"/>
                                        </p:clrVal>
                                      </p:to>
                                    </p:set>
                                    <p:set>
                                      <p:cBhvr>
                                        <p:cTn id="15" dur="1500" fill="hold"/>
                                        <p:tgtEl>
                                          <p:spTgt spid="3"/>
                                        </p:tgtEl>
                                        <p:attrNameLst>
                                          <p:attrName>fillcolor</p:attrName>
                                        </p:attrNameLst>
                                      </p:cBhvr>
                                      <p:to>
                                        <p:clrVal>
                                          <a:schemeClr val="accent2"/>
                                        </p:clrVal>
                                      </p:to>
                                    </p:set>
                                    <p:set>
                                      <p:cBhvr>
                                        <p:cTn id="16" dur="1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a:t>1FAS.pdb</a:t>
            </a:r>
            <a:endParaRPr lang="en-US" sz="2000" b="1" dirty="0"/>
          </a:p>
        </p:txBody>
      </p:sp>
      <p:pic>
        <p:nvPicPr>
          <p:cNvPr id="16" name="15 Imagen" descr="C:\Users\Juanda\Documents\Juan Daniel\TESIS\PROYECTO\IMG\APBS\05-apbs-ru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15" y="3856037"/>
            <a:ext cx="3616345" cy="2021235"/>
          </a:xfrm>
          <a:prstGeom prst="rect">
            <a:avLst/>
          </a:prstGeom>
          <a:noFill/>
          <a:ln>
            <a:noFill/>
          </a:ln>
        </p:spPr>
      </p:pic>
      <p:pic>
        <p:nvPicPr>
          <p:cNvPr id="17" name="16 Imagen" descr="C:\Users\Juanda\Documents\Juan Daniel\TESIS\PROYECTO\IMG\APBS\01-APBS-FORMULARI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1284427"/>
            <a:ext cx="4056385" cy="2000558"/>
          </a:xfrm>
          <a:prstGeom prst="rect">
            <a:avLst/>
          </a:prstGeom>
          <a:noFill/>
          <a:ln>
            <a:noFill/>
          </a:ln>
        </p:spPr>
      </p:pic>
      <p:pic>
        <p:nvPicPr>
          <p:cNvPr id="15" name="14 Imagen" descr="C:\Users\Juanda\Documents\Juan Daniel\TESIS\PROYECTO\IMG\APBS\cluster-carga-apb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761" y="2620240"/>
            <a:ext cx="4042842" cy="2752976"/>
          </a:xfrm>
          <a:prstGeom prst="rect">
            <a:avLst/>
          </a:prstGeom>
          <a:noFill/>
          <a:ln>
            <a:noFill/>
          </a:ln>
        </p:spPr>
      </p:pic>
    </p:spTree>
    <p:extLst>
      <p:ext uri="{BB962C8B-B14F-4D97-AF65-F5344CB8AC3E}">
        <p14:creationId xmlns:p14="http://schemas.microsoft.com/office/powerpoint/2010/main" val="1455237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205440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b="1" dirty="0" smtClean="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9219" name="Picture 3" descr="C:\Users\Juanda\AppData\Local\Microsoft\Windows\Temporary Internet Files\Content.IE5\QXTLHQU9\seguridad-en-intern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705" y="1484784"/>
            <a:ext cx="1430220" cy="135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9219"/>
                                        </p:tgtEl>
                                        <p:attrNameLst>
                                          <p:attrName>style.visibility</p:attrName>
                                        </p:attrNameLst>
                                      </p:cBhvr>
                                      <p:to>
                                        <p:strVal val="visible"/>
                                      </p:to>
                                    </p:set>
                                    <p:anim calcmode="lin" valueType="num">
                                      <p:cBhvr>
                                        <p:cTn id="37" dur="500" fill="hold"/>
                                        <p:tgtEl>
                                          <p:spTgt spid="9219"/>
                                        </p:tgtEl>
                                        <p:attrNameLst>
                                          <p:attrName>ppt_w</p:attrName>
                                        </p:attrNameLst>
                                      </p:cBhvr>
                                      <p:tavLst>
                                        <p:tav tm="0">
                                          <p:val>
                                            <p:fltVal val="0"/>
                                          </p:val>
                                        </p:tav>
                                        <p:tav tm="100000">
                                          <p:val>
                                            <p:strVal val="#ppt_w"/>
                                          </p:val>
                                        </p:tav>
                                      </p:tavLst>
                                    </p:anim>
                                    <p:anim calcmode="lin" valueType="num">
                                      <p:cBhvr>
                                        <p:cTn id="38" dur="500" fill="hold"/>
                                        <p:tgtEl>
                                          <p:spTgt spid="9219"/>
                                        </p:tgtEl>
                                        <p:attrNameLst>
                                          <p:attrName>ppt_h</p:attrName>
                                        </p:attrNameLst>
                                      </p:cBhvr>
                                      <p:tavLst>
                                        <p:tav tm="0">
                                          <p:val>
                                            <p:fltVal val="0"/>
                                          </p:val>
                                        </p:tav>
                                        <p:tav tm="100000">
                                          <p:val>
                                            <p:strVal val="#ppt_h"/>
                                          </p:val>
                                        </p:tav>
                                      </p:tavLst>
                                    </p:anim>
                                    <p:animEffect transition="in" filter="fade">
                                      <p:cBhvr>
                                        <p:cTn id="3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5 Rectángulo"/>
          <p:cNvSpPr/>
          <p:nvPr/>
        </p:nvSpPr>
        <p:spPr>
          <a:xfrm>
            <a:off x="35496" y="548708"/>
            <a:ext cx="4572000" cy="400110"/>
          </a:xfrm>
          <a:prstGeom prst="rect">
            <a:avLst/>
          </a:prstGeom>
        </p:spPr>
        <p:txBody>
          <a:bodyPr>
            <a:spAutoFit/>
          </a:bodyPr>
          <a:lstStyle/>
          <a:p>
            <a:r>
              <a:rPr lang="es-EC" sz="2000" b="1" dirty="0" smtClean="0"/>
              <a:t>SEGURIDAD</a:t>
            </a:r>
            <a:endParaRPr lang="en-US" sz="2000" b="1" dirty="0"/>
          </a:p>
        </p:txBody>
      </p:sp>
      <p:pic>
        <p:nvPicPr>
          <p:cNvPr id="7170" name="Picture 2" descr="C:\Users\Juanda\Documents\GDRIVE\Juan Daniel\TESIS\PROYECTO\Defensa\img\fwbuilder-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024" y="4989368"/>
            <a:ext cx="5689661" cy="186863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74108" y="1489125"/>
            <a:ext cx="7195495" cy="923330"/>
          </a:xfrm>
          <a:prstGeom prst="rect">
            <a:avLst/>
          </a:prstGeom>
          <a:noFill/>
        </p:spPr>
        <p:txBody>
          <a:bodyPr wrap="square" rtlCol="0">
            <a:spAutoFit/>
          </a:bodyPr>
          <a:lstStyle/>
          <a:p>
            <a:r>
              <a:rPr lang="es-EC" dirty="0"/>
              <a:t>E</a:t>
            </a:r>
            <a:r>
              <a:rPr lang="es-EC" dirty="0" smtClean="0"/>
              <a:t>s </a:t>
            </a:r>
            <a:r>
              <a:rPr lang="es-EC" dirty="0"/>
              <a:t>indispensable mantener restricciones a accesos ajenos al Sistema que puedan malograr, dañar la información u ocasionar algo indebido, sea intencional o no. </a:t>
            </a:r>
            <a:endParaRPr lang="en-US" dirty="0"/>
          </a:p>
        </p:txBody>
      </p:sp>
      <p:sp>
        <p:nvSpPr>
          <p:cNvPr id="3" name="2 CuadroTexto"/>
          <p:cNvSpPr txBox="1"/>
          <p:nvPr/>
        </p:nvSpPr>
        <p:spPr>
          <a:xfrm>
            <a:off x="200482" y="2708920"/>
            <a:ext cx="6274061" cy="646331"/>
          </a:xfrm>
          <a:prstGeom prst="rect">
            <a:avLst/>
          </a:prstGeom>
          <a:noFill/>
        </p:spPr>
        <p:txBody>
          <a:bodyPr wrap="square" rtlCol="0">
            <a:spAutoFit/>
          </a:bodyPr>
          <a:lstStyle/>
          <a:p>
            <a:pPr algn="r"/>
            <a:r>
              <a:rPr lang="es-EC" dirty="0"/>
              <a:t>L</a:t>
            </a:r>
            <a:r>
              <a:rPr lang="es-EC" dirty="0" smtClean="0"/>
              <a:t>a </a:t>
            </a:r>
            <a:r>
              <a:rPr lang="es-EC" dirty="0"/>
              <a:t>seguridad normalmente recae sobre el nodo principal </a:t>
            </a:r>
            <a:r>
              <a:rPr lang="es-EC" dirty="0" smtClean="0"/>
              <a:t>ya que </a:t>
            </a:r>
            <a:r>
              <a:rPr lang="es-EC" dirty="0"/>
              <a:t>la subred del </a:t>
            </a:r>
            <a:r>
              <a:rPr lang="es-EC" dirty="0" err="1"/>
              <a:t>Cluster</a:t>
            </a:r>
            <a:r>
              <a:rPr lang="es-EC" dirty="0"/>
              <a:t> es una red abierta basada en la </a:t>
            </a:r>
            <a:r>
              <a:rPr lang="es-EC" dirty="0" smtClean="0"/>
              <a:t>confianza.</a:t>
            </a:r>
            <a:endParaRPr lang="en-US" dirty="0"/>
          </a:p>
        </p:txBody>
      </p:sp>
      <p:sp>
        <p:nvSpPr>
          <p:cNvPr id="5" name="4 CuadroTexto"/>
          <p:cNvSpPr txBox="1"/>
          <p:nvPr/>
        </p:nvSpPr>
        <p:spPr>
          <a:xfrm>
            <a:off x="2416969" y="3773267"/>
            <a:ext cx="5909771" cy="1200329"/>
          </a:xfrm>
          <a:prstGeom prst="rect">
            <a:avLst/>
          </a:prstGeom>
          <a:noFill/>
        </p:spPr>
        <p:txBody>
          <a:bodyPr wrap="square" rtlCol="0">
            <a:spAutoFit/>
          </a:bodyPr>
          <a:lstStyle/>
          <a:p>
            <a:pPr algn="just"/>
            <a:r>
              <a:rPr lang="es-EC" dirty="0"/>
              <a:t>La seguridad de </a:t>
            </a:r>
            <a:r>
              <a:rPr lang="es-EC" dirty="0" err="1"/>
              <a:t>Rocks</a:t>
            </a:r>
            <a:r>
              <a:rPr lang="es-EC" dirty="0"/>
              <a:t> </a:t>
            </a:r>
            <a:r>
              <a:rPr lang="es-EC" dirty="0" err="1"/>
              <a:t>Cluster</a:t>
            </a:r>
            <a:r>
              <a:rPr lang="es-EC" dirty="0"/>
              <a:t> basado en </a:t>
            </a:r>
            <a:r>
              <a:rPr lang="es-EC" dirty="0" err="1"/>
              <a:t>CentOS</a:t>
            </a:r>
            <a:r>
              <a:rPr lang="es-EC" dirty="0"/>
              <a:t>, éste viene por defecto con el servicio de </a:t>
            </a:r>
            <a:r>
              <a:rPr lang="es-EC" b="1" dirty="0"/>
              <a:t>IPTABLES</a:t>
            </a:r>
            <a:r>
              <a:rPr lang="es-EC" dirty="0"/>
              <a:t>, el cual permite crear reglas de acceso como por ejemplo bloquear o permitir puertos, direcciones IP, entre otras opciones</a:t>
            </a:r>
            <a:endParaRPr lang="en-US" dirty="0"/>
          </a:p>
        </p:txBody>
      </p:sp>
      <p:pic>
        <p:nvPicPr>
          <p:cNvPr id="10242" name="Picture 2" descr="C:\Users\Juanda\Documents\gdrive\juan daniel\tesis\proyecto\defensa\img\iptab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82" y="3789039"/>
            <a:ext cx="2087529"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Juanda\AppData\Local\Microsoft\Windows\Temporary Internet Files\Content.IE5\QXTLHQU9\seguridad-en-interne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82" y="1020232"/>
            <a:ext cx="1430220" cy="135307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uanda\Documents\gdrive\juan daniel\tesis\proyecto\defensa\img\srv-speedwe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151" y="2226450"/>
            <a:ext cx="2148359" cy="161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0"/>
                                  </p:iterate>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mph" presetSubtype="0" fill="hold" grpId="1" nodeType="afterEffect">
                                  <p:stCondLst>
                                    <p:cond delay="0"/>
                                  </p:stCondLst>
                                  <p:iterate type="lt">
                                    <p:tmPct val="4000"/>
                                  </p:iterate>
                                  <p:childTnLst>
                                    <p:set>
                                      <p:cBhvr override="childStyle">
                                        <p:cTn id="14" dur="500" fill="hold"/>
                                        <p:tgtEl>
                                          <p:spTgt spid="2"/>
                                        </p:tgtEl>
                                        <p:attrNameLst>
                                          <p:attrName>style.color</p:attrName>
                                        </p:attrNameLst>
                                      </p:cBhvr>
                                      <p:to>
                                        <p:clrVal>
                                          <a:schemeClr val="accent2"/>
                                        </p:clrVal>
                                      </p:to>
                                    </p:set>
                                    <p:set>
                                      <p:cBhvr>
                                        <p:cTn id="15" dur="500" fill="hold"/>
                                        <p:tgtEl>
                                          <p:spTgt spid="2"/>
                                        </p:tgtEl>
                                        <p:attrNameLst>
                                          <p:attrName>fillcolor</p:attrName>
                                        </p:attrNameLst>
                                      </p:cBhvr>
                                      <p:to>
                                        <p:clrVal>
                                          <a:schemeClr val="accent2"/>
                                        </p:clrVal>
                                      </p:to>
                                    </p:set>
                                    <p:set>
                                      <p:cBhvr>
                                        <p:cTn id="16" dur="500" fill="hold"/>
                                        <p:tgtEl>
                                          <p:spTgt spid="2"/>
                                        </p:tgtEl>
                                        <p:attrNameLst>
                                          <p:attrName>fill.type</p:attrName>
                                        </p:attrNameLst>
                                      </p:cBhvr>
                                      <p:to>
                                        <p:strVal val="solid"/>
                                      </p:to>
                                    </p:set>
                                  </p:childTnLst>
                                </p:cTn>
                              </p:par>
                            </p:childTnLst>
                          </p:cTn>
                        </p:par>
                        <p:par>
                          <p:cTn id="17" fill="hold">
                            <p:stCondLst>
                              <p:cond delay="4200"/>
                            </p:stCondLst>
                            <p:childTnLst>
                              <p:par>
                                <p:cTn id="18" presetID="21" presetClass="entr" presetSubtype="2" fill="hold" grpId="0" nodeType="afterEffect">
                                  <p:stCondLst>
                                    <p:cond delay="0"/>
                                  </p:stCondLst>
                                  <p:iterate type="lt">
                                    <p:tmPct val="0"/>
                                  </p:iterate>
                                  <p:childTnLst>
                                    <p:set>
                                      <p:cBhvr>
                                        <p:cTn id="19" dur="1" fill="hold">
                                          <p:stCondLst>
                                            <p:cond delay="0"/>
                                          </p:stCondLst>
                                        </p:cTn>
                                        <p:tgtEl>
                                          <p:spTgt spid="3"/>
                                        </p:tgtEl>
                                        <p:attrNameLst>
                                          <p:attrName>style.visibility</p:attrName>
                                        </p:attrNameLst>
                                      </p:cBhvr>
                                      <p:to>
                                        <p:strVal val="visible"/>
                                      </p:to>
                                    </p:set>
                                    <p:animEffect transition="in" filter="wheel(2)">
                                      <p:cBhvr>
                                        <p:cTn id="20" dur="1250"/>
                                        <p:tgtEl>
                                          <p:spTgt spid="3"/>
                                        </p:tgtEl>
                                      </p:cBhvr>
                                    </p:animEffect>
                                  </p:childTnLst>
                                </p:cTn>
                              </p:par>
                            </p:childTnLst>
                          </p:cTn>
                        </p:par>
                        <p:par>
                          <p:cTn id="21" fill="hold">
                            <p:stCondLst>
                              <p:cond delay="5450"/>
                            </p:stCondLst>
                            <p:childTnLst>
                              <p:par>
                                <p:cTn id="22" presetID="16" presetClass="emph" presetSubtype="0" fill="hold" grpId="1" nodeType="afterEffect">
                                  <p:stCondLst>
                                    <p:cond delay="0"/>
                                  </p:stCondLst>
                                  <p:iterate type="lt">
                                    <p:tmPct val="4000"/>
                                  </p:iterate>
                                  <p:childTnLst>
                                    <p:set>
                                      <p:cBhvr override="childStyle">
                                        <p:cTn id="23" dur="1500" fill="hold"/>
                                        <p:tgtEl>
                                          <p:spTgt spid="3"/>
                                        </p:tgtEl>
                                        <p:attrNameLst>
                                          <p:attrName>style.color</p:attrName>
                                        </p:attrNameLst>
                                      </p:cBhvr>
                                      <p:to>
                                        <p:clrVal>
                                          <a:schemeClr val="accent2"/>
                                        </p:clrVal>
                                      </p:to>
                                    </p:set>
                                    <p:set>
                                      <p:cBhvr>
                                        <p:cTn id="24" dur="1500" fill="hold"/>
                                        <p:tgtEl>
                                          <p:spTgt spid="3"/>
                                        </p:tgtEl>
                                        <p:attrNameLst>
                                          <p:attrName>fillcolor</p:attrName>
                                        </p:attrNameLst>
                                      </p:cBhvr>
                                      <p:to>
                                        <p:clrVal>
                                          <a:schemeClr val="accent2"/>
                                        </p:clrVal>
                                      </p:to>
                                    </p:set>
                                    <p:set>
                                      <p:cBhvr>
                                        <p:cTn id="25" dur="1500" fill="hold"/>
                                        <p:tgtEl>
                                          <p:spTgt spid="3"/>
                                        </p:tgtEl>
                                        <p:attrNameLst>
                                          <p:attrName>fill.type</p:attrName>
                                        </p:attrNameLst>
                                      </p:cBhvr>
                                      <p:to>
                                        <p:strVal val="solid"/>
                                      </p:to>
                                    </p:set>
                                  </p:childTnLst>
                                </p:cTn>
                              </p:par>
                              <p:par>
                                <p:cTn id="26" presetID="6" presetClass="entr" presetSubtype="32" fill="hold" nodeType="withEffect">
                                  <p:stCondLst>
                                    <p:cond delay="0"/>
                                  </p:stCondLst>
                                  <p:childTnLst>
                                    <p:set>
                                      <p:cBhvr>
                                        <p:cTn id="27" dur="1" fill="hold">
                                          <p:stCondLst>
                                            <p:cond delay="0"/>
                                          </p:stCondLst>
                                        </p:cTn>
                                        <p:tgtEl>
                                          <p:spTgt spid="10243"/>
                                        </p:tgtEl>
                                        <p:attrNameLst>
                                          <p:attrName>style.visibility</p:attrName>
                                        </p:attrNameLst>
                                      </p:cBhvr>
                                      <p:to>
                                        <p:strVal val="visible"/>
                                      </p:to>
                                    </p:set>
                                    <p:animEffect transition="in" filter="circle(out)">
                                      <p:cBhvr>
                                        <p:cTn id="28" dur="2000"/>
                                        <p:tgtEl>
                                          <p:spTgt spid="10243"/>
                                        </p:tgtEl>
                                      </p:cBhvr>
                                    </p:animEffect>
                                  </p:childTnLst>
                                </p:cTn>
                              </p:par>
                            </p:childTnLst>
                          </p:cTn>
                        </p:par>
                        <p:par>
                          <p:cTn id="29" fill="hold">
                            <p:stCondLst>
                              <p:cond delay="13190"/>
                            </p:stCondLst>
                            <p:childTnLst>
                              <p:par>
                                <p:cTn id="30" presetID="22" presetClass="entr" presetSubtype="4" fill="hold" nodeType="after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wipe(down)">
                                      <p:cBhvr>
                                        <p:cTn id="32" dur="500"/>
                                        <p:tgtEl>
                                          <p:spTgt spid="10242"/>
                                        </p:tgtEl>
                                      </p:cBhvr>
                                    </p:animEffect>
                                  </p:childTnLst>
                                </p:cTn>
                              </p:par>
                            </p:childTnLst>
                          </p:cTn>
                        </p:par>
                        <p:par>
                          <p:cTn id="33" fill="hold">
                            <p:stCondLst>
                              <p:cond delay="13690"/>
                            </p:stCondLst>
                            <p:childTnLst>
                              <p:par>
                                <p:cTn id="34" presetID="14" presetClass="entr" presetSubtype="10" fill="hold" grpId="0" nodeType="afterEffect">
                                  <p:stCondLst>
                                    <p:cond delay="0"/>
                                  </p:stCondLst>
                                  <p:iterate type="lt">
                                    <p:tmPct val="0"/>
                                  </p:iterate>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14190"/>
                            </p:stCondLst>
                            <p:childTnLst>
                              <p:par>
                                <p:cTn id="38" presetID="16" presetClass="emph" presetSubtype="0" fill="hold" grpId="1" nodeType="afterEffect">
                                  <p:stCondLst>
                                    <p:cond delay="0"/>
                                  </p:stCondLst>
                                  <p:iterate type="lt">
                                    <p:tmPct val="4000"/>
                                  </p:iterate>
                                  <p:childTnLst>
                                    <p:set>
                                      <p:cBhvr override="childStyle">
                                        <p:cTn id="39" dur="1500" fill="hold"/>
                                        <p:tgtEl>
                                          <p:spTgt spid="5"/>
                                        </p:tgtEl>
                                        <p:attrNameLst>
                                          <p:attrName>style.color</p:attrName>
                                        </p:attrNameLst>
                                      </p:cBhvr>
                                      <p:to>
                                        <p:clrVal>
                                          <a:schemeClr val="accent2"/>
                                        </p:clrVal>
                                      </p:to>
                                    </p:set>
                                    <p:set>
                                      <p:cBhvr>
                                        <p:cTn id="40" dur="1500" fill="hold"/>
                                        <p:tgtEl>
                                          <p:spTgt spid="5"/>
                                        </p:tgtEl>
                                        <p:attrNameLst>
                                          <p:attrName>fillcolor</p:attrName>
                                        </p:attrNameLst>
                                      </p:cBhvr>
                                      <p:to>
                                        <p:clrVal>
                                          <a:schemeClr val="accent2"/>
                                        </p:clrVal>
                                      </p:to>
                                    </p:set>
                                    <p:set>
                                      <p:cBhvr>
                                        <p:cTn id="41" dur="1500" fill="hold"/>
                                        <p:tgtEl>
                                          <p:spTgt spid="5"/>
                                        </p:tgtEl>
                                        <p:attrNameLst>
                                          <p:attrName>fill.type</p:attrName>
                                        </p:attrNameLst>
                                      </p:cBhvr>
                                      <p:to>
                                        <p:strVal val="solid"/>
                                      </p:to>
                                    </p:set>
                                  </p:childTnLst>
                                </p:cTn>
                              </p:par>
                            </p:childTnLst>
                          </p:cTn>
                        </p:par>
                        <p:par>
                          <p:cTn id="42" fill="hold">
                            <p:stCondLst>
                              <p:cond delay="26790"/>
                            </p:stCondLst>
                            <p:childTnLst>
                              <p:par>
                                <p:cTn id="43" presetID="31" presetClass="entr" presetSubtype="0" fill="hold" nodeType="afterEffect">
                                  <p:stCondLst>
                                    <p:cond delay="0"/>
                                  </p:stCondLst>
                                  <p:childTnLst>
                                    <p:set>
                                      <p:cBhvr>
                                        <p:cTn id="44" dur="1" fill="hold">
                                          <p:stCondLst>
                                            <p:cond delay="0"/>
                                          </p:stCondLst>
                                        </p:cTn>
                                        <p:tgtEl>
                                          <p:spTgt spid="7170"/>
                                        </p:tgtEl>
                                        <p:attrNameLst>
                                          <p:attrName>style.visibility</p:attrName>
                                        </p:attrNameLst>
                                      </p:cBhvr>
                                      <p:to>
                                        <p:strVal val="visible"/>
                                      </p:to>
                                    </p:set>
                                    <p:anim calcmode="lin" valueType="num">
                                      <p:cBhvr>
                                        <p:cTn id="45" dur="1000" fill="hold"/>
                                        <p:tgtEl>
                                          <p:spTgt spid="7170"/>
                                        </p:tgtEl>
                                        <p:attrNameLst>
                                          <p:attrName>ppt_w</p:attrName>
                                        </p:attrNameLst>
                                      </p:cBhvr>
                                      <p:tavLst>
                                        <p:tav tm="0">
                                          <p:val>
                                            <p:fltVal val="0"/>
                                          </p:val>
                                        </p:tav>
                                        <p:tav tm="100000">
                                          <p:val>
                                            <p:strVal val="#ppt_w"/>
                                          </p:val>
                                        </p:tav>
                                      </p:tavLst>
                                    </p:anim>
                                    <p:anim calcmode="lin" valueType="num">
                                      <p:cBhvr>
                                        <p:cTn id="46" dur="1000" fill="hold"/>
                                        <p:tgtEl>
                                          <p:spTgt spid="7170"/>
                                        </p:tgtEl>
                                        <p:attrNameLst>
                                          <p:attrName>ppt_h</p:attrName>
                                        </p:attrNameLst>
                                      </p:cBhvr>
                                      <p:tavLst>
                                        <p:tav tm="0">
                                          <p:val>
                                            <p:fltVal val="0"/>
                                          </p:val>
                                        </p:tav>
                                        <p:tav tm="100000">
                                          <p:val>
                                            <p:strVal val="#ppt_h"/>
                                          </p:val>
                                        </p:tav>
                                      </p:tavLst>
                                    </p:anim>
                                    <p:anim calcmode="lin" valueType="num">
                                      <p:cBhvr>
                                        <p:cTn id="47" dur="1000" fill="hold"/>
                                        <p:tgtEl>
                                          <p:spTgt spid="7170"/>
                                        </p:tgtEl>
                                        <p:attrNameLst>
                                          <p:attrName>style.rotation</p:attrName>
                                        </p:attrNameLst>
                                      </p:cBhvr>
                                      <p:tavLst>
                                        <p:tav tm="0">
                                          <p:val>
                                            <p:fltVal val="90"/>
                                          </p:val>
                                        </p:tav>
                                        <p:tav tm="100000">
                                          <p:val>
                                            <p:fltVal val="0"/>
                                          </p:val>
                                        </p:tav>
                                      </p:tavLst>
                                    </p:anim>
                                    <p:animEffect transition="in" filter="fade">
                                      <p:cBhvr>
                                        <p:cTn id="48"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205440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b="1"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8194" name="Picture 2" descr="C:\Users\Juanda\AppData\Local\Microsoft\Windows\Temporary Internet Files\Content.IE5\QXTLHQU9\conclusio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700808"/>
            <a:ext cx="1869365" cy="124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6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8194"/>
                                        </p:tgtEl>
                                        <p:attrNameLst>
                                          <p:attrName>style.visibility</p:attrName>
                                        </p:attrNameLst>
                                      </p:cBhvr>
                                      <p:to>
                                        <p:strVal val="visible"/>
                                      </p:to>
                                    </p:set>
                                    <p:anim calcmode="lin" valueType="num">
                                      <p:cBhvr>
                                        <p:cTn id="37" dur="500" fill="hold"/>
                                        <p:tgtEl>
                                          <p:spTgt spid="8194"/>
                                        </p:tgtEl>
                                        <p:attrNameLst>
                                          <p:attrName>ppt_w</p:attrName>
                                        </p:attrNameLst>
                                      </p:cBhvr>
                                      <p:tavLst>
                                        <p:tav tm="0">
                                          <p:val>
                                            <p:fltVal val="0"/>
                                          </p:val>
                                        </p:tav>
                                        <p:tav tm="100000">
                                          <p:val>
                                            <p:strVal val="#ppt_w"/>
                                          </p:val>
                                        </p:tav>
                                      </p:tavLst>
                                    </p:anim>
                                    <p:anim calcmode="lin" valueType="num">
                                      <p:cBhvr>
                                        <p:cTn id="38" dur="500" fill="hold"/>
                                        <p:tgtEl>
                                          <p:spTgt spid="8194"/>
                                        </p:tgtEl>
                                        <p:attrNameLst>
                                          <p:attrName>ppt_h</p:attrName>
                                        </p:attrNameLst>
                                      </p:cBhvr>
                                      <p:tavLst>
                                        <p:tav tm="0">
                                          <p:val>
                                            <p:fltVal val="0"/>
                                          </p:val>
                                        </p:tav>
                                        <p:tav tm="100000">
                                          <p:val>
                                            <p:strVal val="#ppt_h"/>
                                          </p:val>
                                        </p:tav>
                                      </p:tavLst>
                                    </p:anim>
                                    <p:animEffect transition="in" filter="fade">
                                      <p:cBhvr>
                                        <p:cTn id="3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CONCLUSIONES</a:t>
            </a:r>
            <a:endParaRPr lang="en-US" sz="1730" b="1" dirty="0">
              <a:latin typeface="Arial" panose="020B0604020202020204" pitchFamily="34" charset="0"/>
              <a:cs typeface="Arial" panose="020B0604020202020204" pitchFamily="34" charset="0"/>
            </a:endParaRPr>
          </a:p>
        </p:txBody>
      </p:sp>
      <p:pic>
        <p:nvPicPr>
          <p:cNvPr id="3074" name="Picture 2" descr="http://nuevosroles.wikispaces.com/file/view/comunidades.jpg/239259071/297x297/comunid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93" y="2686551"/>
            <a:ext cx="2259518" cy="2259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525214489"/>
              </p:ext>
            </p:extLst>
          </p:nvPr>
        </p:nvGraphicFramePr>
        <p:xfrm>
          <a:off x="299435" y="1340768"/>
          <a:ext cx="5943217" cy="5033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90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3074"/>
                                        </p:tgtEl>
                                        <p:attrNameLst>
                                          <p:attrName>r</p:attrName>
                                        </p:attrNameLst>
                                      </p:cBhvr>
                                    </p:animRot>
                                    <p:animRot by="-240000">
                                      <p:cBhvr>
                                        <p:cTn id="10" dur="200" fill="hold">
                                          <p:stCondLst>
                                            <p:cond delay="200"/>
                                          </p:stCondLst>
                                        </p:cTn>
                                        <p:tgtEl>
                                          <p:spTgt spid="3074"/>
                                        </p:tgtEl>
                                        <p:attrNameLst>
                                          <p:attrName>r</p:attrName>
                                        </p:attrNameLst>
                                      </p:cBhvr>
                                    </p:animRot>
                                    <p:animRot by="240000">
                                      <p:cBhvr>
                                        <p:cTn id="11" dur="200" fill="hold">
                                          <p:stCondLst>
                                            <p:cond delay="400"/>
                                          </p:stCondLst>
                                        </p:cTn>
                                        <p:tgtEl>
                                          <p:spTgt spid="3074"/>
                                        </p:tgtEl>
                                        <p:attrNameLst>
                                          <p:attrName>r</p:attrName>
                                        </p:attrNameLst>
                                      </p:cBhvr>
                                    </p:animRot>
                                    <p:animRot by="-240000">
                                      <p:cBhvr>
                                        <p:cTn id="12" dur="200" fill="hold">
                                          <p:stCondLst>
                                            <p:cond delay="600"/>
                                          </p:stCondLst>
                                        </p:cTn>
                                        <p:tgtEl>
                                          <p:spTgt spid="3074"/>
                                        </p:tgtEl>
                                        <p:attrNameLst>
                                          <p:attrName>r</p:attrName>
                                        </p:attrNameLst>
                                      </p:cBhvr>
                                    </p:animRot>
                                    <p:animRot by="120000">
                                      <p:cBhvr>
                                        <p:cTn id="13" dur="200" fill="hold">
                                          <p:stCondLst>
                                            <p:cond delay="800"/>
                                          </p:stCondLst>
                                        </p:cTn>
                                        <p:tgtEl>
                                          <p:spTgt spid="3074"/>
                                        </p:tgtEl>
                                        <p:attrNameLst>
                                          <p:attrName>r</p:attrName>
                                        </p:attrNameLst>
                                      </p:cBhvr>
                                    </p:animRo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graphicEl>
                                              <a:dgm id="{9D9926B8-BC99-4535-9351-F6A6469EAF68}"/>
                                            </p:graphicEl>
                                          </p:spTgt>
                                        </p:tgtEl>
                                        <p:attrNameLst>
                                          <p:attrName>style.visibility</p:attrName>
                                        </p:attrNameLst>
                                      </p:cBhvr>
                                      <p:to>
                                        <p:strVal val="visible"/>
                                      </p:to>
                                    </p:set>
                                    <p:animEffect transition="in" filter="fade">
                                      <p:cBhvr>
                                        <p:cTn id="17" dur="3000"/>
                                        <p:tgtEl>
                                          <p:spTgt spid="2">
                                            <p:graphicEl>
                                              <a:dgm id="{9D9926B8-BC99-4535-9351-F6A6469EAF68}"/>
                                            </p:graphic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
                                            <p:graphicEl>
                                              <a:dgm id="{1D9E6BD4-CC0F-448F-A785-7945C4BE79B8}"/>
                                            </p:graphicEl>
                                          </p:spTgt>
                                        </p:tgtEl>
                                        <p:attrNameLst>
                                          <p:attrName>style.visibility</p:attrName>
                                        </p:attrNameLst>
                                      </p:cBhvr>
                                      <p:to>
                                        <p:strVal val="visible"/>
                                      </p:to>
                                    </p:set>
                                    <p:animEffect transition="in" filter="fade">
                                      <p:cBhvr>
                                        <p:cTn id="21" dur="3000"/>
                                        <p:tgtEl>
                                          <p:spTgt spid="2">
                                            <p:graphicEl>
                                              <a:dgm id="{1D9E6BD4-CC0F-448F-A785-7945C4BE79B8}"/>
                                            </p:graphicEl>
                                          </p:spTgt>
                                        </p:tgtEl>
                                      </p:cBhvr>
                                    </p:animEffect>
                                  </p:childTnLst>
                                </p:cTn>
                              </p:par>
                            </p:childTnLst>
                          </p:cTn>
                        </p:par>
                        <p:par>
                          <p:cTn id="22" fill="hold">
                            <p:stCondLst>
                              <p:cond delay="7000"/>
                            </p:stCondLst>
                            <p:childTnLst>
                              <p:par>
                                <p:cTn id="23" presetID="10" presetClass="entr" presetSubtype="0" fill="hold" grpId="0" nodeType="afterEffect">
                                  <p:stCondLst>
                                    <p:cond delay="0"/>
                                  </p:stCondLst>
                                  <p:childTnLst>
                                    <p:set>
                                      <p:cBhvr>
                                        <p:cTn id="24" dur="1" fill="hold">
                                          <p:stCondLst>
                                            <p:cond delay="0"/>
                                          </p:stCondLst>
                                        </p:cTn>
                                        <p:tgtEl>
                                          <p:spTgt spid="2">
                                            <p:graphicEl>
                                              <a:dgm id="{D9F4E8CE-0996-4216-88DC-E3ADC0D089F5}"/>
                                            </p:graphicEl>
                                          </p:spTgt>
                                        </p:tgtEl>
                                        <p:attrNameLst>
                                          <p:attrName>style.visibility</p:attrName>
                                        </p:attrNameLst>
                                      </p:cBhvr>
                                      <p:to>
                                        <p:strVal val="visible"/>
                                      </p:to>
                                    </p:set>
                                    <p:animEffect transition="in" filter="fade">
                                      <p:cBhvr>
                                        <p:cTn id="25" dur="3000"/>
                                        <p:tgtEl>
                                          <p:spTgt spid="2">
                                            <p:graphicEl>
                                              <a:dgm id="{D9F4E8CE-0996-4216-88DC-E3ADC0D089F5}"/>
                                            </p:graphicEl>
                                          </p:spTgt>
                                        </p:tgtEl>
                                      </p:cBhvr>
                                    </p:animEffec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2">
                                            <p:graphicEl>
                                              <a:dgm id="{B1691E42-B323-4266-98CF-B0F43891689A}"/>
                                            </p:graphicEl>
                                          </p:spTgt>
                                        </p:tgtEl>
                                        <p:attrNameLst>
                                          <p:attrName>style.visibility</p:attrName>
                                        </p:attrNameLst>
                                      </p:cBhvr>
                                      <p:to>
                                        <p:strVal val="visible"/>
                                      </p:to>
                                    </p:set>
                                    <p:animEffect transition="in" filter="fade">
                                      <p:cBhvr>
                                        <p:cTn id="29" dur="3000"/>
                                        <p:tgtEl>
                                          <p:spTgt spid="2">
                                            <p:graphicEl>
                                              <a:dgm id="{B1691E42-B323-4266-98CF-B0F43891689A}"/>
                                            </p:graphicEl>
                                          </p:spTgt>
                                        </p:tgtEl>
                                      </p:cBhvr>
                                    </p:animEffect>
                                  </p:childTnLst>
                                </p:cTn>
                              </p:par>
                            </p:childTnLst>
                          </p:cTn>
                        </p:par>
                        <p:par>
                          <p:cTn id="30" fill="hold">
                            <p:stCondLst>
                              <p:cond delay="13000"/>
                            </p:stCondLst>
                            <p:childTnLst>
                              <p:par>
                                <p:cTn id="31" presetID="10" presetClass="entr" presetSubtype="0" fill="hold" grpId="0" nodeType="afterEffect">
                                  <p:stCondLst>
                                    <p:cond delay="0"/>
                                  </p:stCondLst>
                                  <p:childTnLst>
                                    <p:set>
                                      <p:cBhvr>
                                        <p:cTn id="32" dur="1" fill="hold">
                                          <p:stCondLst>
                                            <p:cond delay="0"/>
                                          </p:stCondLst>
                                        </p:cTn>
                                        <p:tgtEl>
                                          <p:spTgt spid="2">
                                            <p:graphicEl>
                                              <a:dgm id="{21D64987-D6F6-4116-950A-C4320DCAF8FC}"/>
                                            </p:graphicEl>
                                          </p:spTgt>
                                        </p:tgtEl>
                                        <p:attrNameLst>
                                          <p:attrName>style.visibility</p:attrName>
                                        </p:attrNameLst>
                                      </p:cBhvr>
                                      <p:to>
                                        <p:strVal val="visible"/>
                                      </p:to>
                                    </p:set>
                                    <p:animEffect transition="in" filter="fade">
                                      <p:cBhvr>
                                        <p:cTn id="33" dur="3000"/>
                                        <p:tgtEl>
                                          <p:spTgt spid="2">
                                            <p:graphicEl>
                                              <a:dgm id="{21D64987-D6F6-4116-950A-C4320DCAF8FC}"/>
                                            </p:graphicEl>
                                          </p:spTgt>
                                        </p:tgtEl>
                                      </p:cBhvr>
                                    </p:animEffect>
                                  </p:childTnLst>
                                </p:cTn>
                              </p:par>
                            </p:childTnLst>
                          </p:cTn>
                        </p:par>
                        <p:par>
                          <p:cTn id="34" fill="hold">
                            <p:stCondLst>
                              <p:cond delay="16000"/>
                            </p:stCondLst>
                            <p:childTnLst>
                              <p:par>
                                <p:cTn id="35" presetID="10" presetClass="entr" presetSubtype="0" fill="hold" grpId="0" nodeType="afterEffect">
                                  <p:stCondLst>
                                    <p:cond delay="0"/>
                                  </p:stCondLst>
                                  <p:childTnLst>
                                    <p:set>
                                      <p:cBhvr>
                                        <p:cTn id="36" dur="1" fill="hold">
                                          <p:stCondLst>
                                            <p:cond delay="0"/>
                                          </p:stCondLst>
                                        </p:cTn>
                                        <p:tgtEl>
                                          <p:spTgt spid="2">
                                            <p:graphicEl>
                                              <a:dgm id="{446F34CE-2CC7-46F8-9B10-02EF043F4724}"/>
                                            </p:graphicEl>
                                          </p:spTgt>
                                        </p:tgtEl>
                                        <p:attrNameLst>
                                          <p:attrName>style.visibility</p:attrName>
                                        </p:attrNameLst>
                                      </p:cBhvr>
                                      <p:to>
                                        <p:strVal val="visible"/>
                                      </p:to>
                                    </p:set>
                                    <p:animEffect transition="in" filter="fade">
                                      <p:cBhvr>
                                        <p:cTn id="37" dur="3000"/>
                                        <p:tgtEl>
                                          <p:spTgt spid="2">
                                            <p:graphicEl>
                                              <a:dgm id="{446F34CE-2CC7-46F8-9B10-02EF043F47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RECOMENDACIONES</a:t>
            </a:r>
            <a:endParaRPr lang="en-US" sz="1730" b="1" dirty="0">
              <a:latin typeface="Arial" panose="020B0604020202020204" pitchFamily="34" charset="0"/>
              <a:cs typeface="Arial" panose="020B0604020202020204" pitchFamily="34" charset="0"/>
            </a:endParaRPr>
          </a:p>
        </p:txBody>
      </p:sp>
      <p:pic>
        <p:nvPicPr>
          <p:cNvPr id="12290" name="Picture 2" descr="http://www.anexom.es/wp-content/uploads/2010/03/recomendaciones-jazz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06" y="3712046"/>
            <a:ext cx="2381250" cy="238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33318511"/>
              </p:ext>
            </p:extLst>
          </p:nvPr>
        </p:nvGraphicFramePr>
        <p:xfrm>
          <a:off x="3491879" y="1844824"/>
          <a:ext cx="5477723"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8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graphicEl>
                                              <a:dgm id="{6E466ECB-0BF0-4A4D-A046-3CE8E7D00982}"/>
                                            </p:graphicEl>
                                          </p:spTgt>
                                        </p:tgtEl>
                                        <p:attrNameLst>
                                          <p:attrName>style.visibility</p:attrName>
                                        </p:attrNameLst>
                                      </p:cBhvr>
                                      <p:to>
                                        <p:strVal val="visible"/>
                                      </p:to>
                                    </p:set>
                                    <p:animEffect transition="in" filter="fade">
                                      <p:cBhvr>
                                        <p:cTn id="24" dur="3000"/>
                                        <p:tgtEl>
                                          <p:spTgt spid="3">
                                            <p:graphicEl>
                                              <a:dgm id="{6E466ECB-0BF0-4A4D-A046-3CE8E7D00982}"/>
                                            </p:graphic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
                                            <p:graphicEl>
                                              <a:dgm id="{21D33BE3-51BC-4CD6-A22B-CD54E76EC67E}"/>
                                            </p:graphicEl>
                                          </p:spTgt>
                                        </p:tgtEl>
                                        <p:attrNameLst>
                                          <p:attrName>style.visibility</p:attrName>
                                        </p:attrNameLst>
                                      </p:cBhvr>
                                      <p:to>
                                        <p:strVal val="visible"/>
                                      </p:to>
                                    </p:set>
                                    <p:animEffect transition="in" filter="fade">
                                      <p:cBhvr>
                                        <p:cTn id="28" dur="3000"/>
                                        <p:tgtEl>
                                          <p:spTgt spid="3">
                                            <p:graphicEl>
                                              <a:dgm id="{21D33BE3-51BC-4CD6-A22B-CD54E76EC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5" name="Picture 2" descr="http://miriamrochadiaz.files.wordpress.com/2013/01/trabajo-en-equip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12776"/>
            <a:ext cx="1516062" cy="1516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b="1" dirty="0" smtClean="0">
                <a:latin typeface="Arial" panose="020B0604020202020204" pitchFamily="34" charset="0"/>
                <a:cs typeface="Arial" panose="020B0604020202020204" pitchFamily="34" charset="0"/>
              </a:rPr>
              <a:t>OBJETIVOS</a:t>
            </a:r>
            <a:r>
              <a:rPr lang="es-EC" sz="1700" b="1"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1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CLUSTER(HPC)- HARDWARE.</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SISTEMA OPERATIVO.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205440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b="1" dirty="0" smtClean="0">
                <a:latin typeface="Arial" panose="020B0604020202020204" pitchFamily="34" charset="0"/>
                <a:cs typeface="Arial" panose="020B0604020202020204" pitchFamily="34" charset="0"/>
              </a:rPr>
              <a:t>ANEXOS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32" y="1412776"/>
            <a:ext cx="1737356" cy="163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6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ANEXOS</a:t>
            </a:r>
            <a:endParaRPr lang="en-US" sz="1730" b="1" dirty="0">
              <a:latin typeface="Arial" panose="020B0604020202020204" pitchFamily="34" charset="0"/>
              <a:cs typeface="Arial" panose="020B0604020202020204" pitchFamily="34" charset="0"/>
            </a:endParaRPr>
          </a:p>
        </p:txBody>
      </p:sp>
      <p:sp>
        <p:nvSpPr>
          <p:cNvPr id="15" name="1 CuadroTexto"/>
          <p:cNvSpPr txBox="1"/>
          <p:nvPr/>
        </p:nvSpPr>
        <p:spPr>
          <a:xfrm>
            <a:off x="1043608" y="1556792"/>
            <a:ext cx="7056784" cy="669414"/>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s-EC" sz="2500" dirty="0" smtClean="0">
                <a:hlinkClick r:id="rId3" action="ppaction://hlinkfile"/>
              </a:rPr>
              <a:t>Tesis</a:t>
            </a:r>
            <a:r>
              <a:rPr lang="es-EC" sz="2500" dirty="0" smtClean="0"/>
              <a:t> </a:t>
            </a:r>
            <a:endParaRPr lang="es-EC" sz="2500"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925" y="2708920"/>
            <a:ext cx="268213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2 Marcador de fecha"/>
          <p:cNvSpPr>
            <a:spLocks noGrp="1"/>
          </p:cNvSpPr>
          <p:nvPr>
            <p:ph type="dt" sz="half" idx="10"/>
          </p:nvPr>
        </p:nvSpPr>
        <p:spPr>
          <a:xfrm>
            <a:off x="7012720" y="6492875"/>
            <a:ext cx="2133600" cy="365125"/>
          </a:xfrm>
        </p:spPr>
        <p:txBody>
          <a:bodyPr/>
          <a:lstStyle/>
          <a:p>
            <a:pPr algn="ctr"/>
            <a:fld id="{739731D7-8207-40C7-B5D5-43CF18DDA2FF}" type="datetime1">
              <a:rPr lang="es-EC" smtClean="0"/>
              <a:pPr algn="ctr"/>
              <a:t>04/03/2015</a:t>
            </a:fld>
            <a:endParaRPr lang="es-MX" dirty="0"/>
          </a:p>
        </p:txBody>
      </p:sp>
      <p:sp>
        <p:nvSpPr>
          <p:cNvPr id="20" name="13 Marcador de pie de página"/>
          <p:cNvSpPr>
            <a:spLocks noGrp="1"/>
          </p:cNvSpPr>
          <p:nvPr>
            <p:ph type="ftr" sz="quarter" idx="11"/>
          </p:nvPr>
        </p:nvSpPr>
        <p:spPr>
          <a:xfrm>
            <a:off x="0" y="6492875"/>
            <a:ext cx="2895600" cy="365125"/>
          </a:xfrm>
        </p:spPr>
        <p:txBody>
          <a:bodyPr/>
          <a:lstStyle/>
          <a:p>
            <a:r>
              <a:rPr lang="es-MX" dirty="0" smtClean="0"/>
              <a:t>Carrillo Medrano Juan Daniel</a:t>
            </a:r>
            <a:endParaRPr lang="es-MX" dirty="0"/>
          </a:p>
        </p:txBody>
      </p:sp>
    </p:spTree>
    <p:extLst>
      <p:ext uri="{BB962C8B-B14F-4D97-AF65-F5344CB8AC3E}">
        <p14:creationId xmlns:p14="http://schemas.microsoft.com/office/powerpoint/2010/main" val="3862347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475656" y="2644170"/>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Marcador de fecha"/>
          <p:cNvSpPr>
            <a:spLocks noGrp="1"/>
          </p:cNvSpPr>
          <p:nvPr>
            <p:ph type="dt" sz="half" idx="10"/>
          </p:nvPr>
        </p:nvSpPr>
        <p:spPr/>
        <p:txBody>
          <a:bodyPr/>
          <a:lstStyle/>
          <a:p>
            <a:fld id="{A4FE40D6-FD71-4EBC-8C64-19C146449F50}" type="datetime1">
              <a:rPr lang="es-EC" smtClean="0"/>
              <a:t>04/03/2015</a:t>
            </a:fld>
            <a:endParaRPr lang="es-MX" dirty="0"/>
          </a:p>
        </p:txBody>
      </p:sp>
      <p:sp>
        <p:nvSpPr>
          <p:cNvPr id="12" name="11 Marcador de pie de página"/>
          <p:cNvSpPr>
            <a:spLocks noGrp="1"/>
          </p:cNvSpPr>
          <p:nvPr>
            <p:ph type="ftr" sz="quarter" idx="11"/>
          </p:nvPr>
        </p:nvSpPr>
        <p:spPr/>
        <p:txBody>
          <a:bodyPr/>
          <a:lstStyle/>
          <a:p>
            <a:r>
              <a:rPr lang="es-MX" smtClean="0"/>
              <a:t>Carrillo Medrano Juan Daniel</a:t>
            </a:r>
            <a:endParaRPr lang="es-MX" dirty="0"/>
          </a:p>
        </p:txBody>
      </p:sp>
    </p:spTree>
    <p:extLst>
      <p:ext uri="{BB962C8B-B14F-4D97-AF65-F5344CB8AC3E}">
        <p14:creationId xmlns:p14="http://schemas.microsoft.com/office/powerpoint/2010/main" val="327201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641277"/>
            <a:ext cx="6832703" cy="163449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a:t>Diseñar e Implementar  un </a:t>
            </a:r>
            <a:r>
              <a:rPr lang="es-ES" dirty="0" err="1"/>
              <a:t>Cluster</a:t>
            </a:r>
            <a:r>
              <a:rPr lang="es-ES" dirty="0"/>
              <a:t> Computacional, mediante la utilización de herramientas de software libre, para mejorar el rendimiento de los servicios que requieren alto procesamiento paralelo para el Departamento de Ciencias de la Computación de la Universidad de las Fuerzas Armadas-ESPE.</a:t>
            </a:r>
            <a:endParaRPr lang="en-US" dirty="0"/>
          </a:p>
        </p:txBody>
      </p:sp>
      <p:pic>
        <p:nvPicPr>
          <p:cNvPr id="11" name="10 Imagen"/>
          <p:cNvPicPr/>
          <p:nvPr/>
        </p:nvPicPr>
        <p:blipFill rotWithShape="1">
          <a:blip r:embed="rId4" cstate="print">
            <a:extLst>
              <a:ext uri="{28A0092B-C50C-407E-A947-70E740481C1C}">
                <a14:useLocalDpi xmlns:a14="http://schemas.microsoft.com/office/drawing/2010/main" val="0"/>
              </a:ext>
            </a:extLst>
          </a:blip>
          <a:srcRect l="14597" r="11548"/>
          <a:stretch/>
        </p:blipFill>
        <p:spPr>
          <a:xfrm>
            <a:off x="6012160" y="3967061"/>
            <a:ext cx="2398410" cy="2161944"/>
          </a:xfrm>
          <a:prstGeom prst="rect">
            <a:avLst/>
          </a:prstGeom>
          <a:ln>
            <a:solidFill>
              <a:schemeClr val="accent3">
                <a:lumMod val="50000"/>
              </a:schemeClr>
            </a:solidFill>
          </a:ln>
          <a:effectLst>
            <a:glow rad="228600">
              <a:schemeClr val="accent3">
                <a:satMod val="175000"/>
                <a:alpha val="40000"/>
              </a:schemeClr>
            </a:glow>
            <a:softEdge rad="112500"/>
          </a:effectLst>
        </p:spPr>
      </p:pic>
      <p:pic>
        <p:nvPicPr>
          <p:cNvPr id="1026" name="Picture 2" descr="C:\Users\Juanda\Documents\GDRIVE\Juan Daniel\TESIS\PROYECTO\Defensa\img\cluster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173" y="3967061"/>
            <a:ext cx="3796794" cy="231540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21 Conector recto de flecha"/>
          <p:cNvCxnSpPr>
            <a:stCxn id="1026" idx="3"/>
          </p:cNvCxnSpPr>
          <p:nvPr/>
        </p:nvCxnSpPr>
        <p:spPr>
          <a:xfrm>
            <a:off x="4531967" y="5124762"/>
            <a:ext cx="133617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1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2273297521"/>
              </p:ext>
            </p:extLst>
          </p:nvPr>
        </p:nvGraphicFramePr>
        <p:xfrm>
          <a:off x="323528" y="1124744"/>
          <a:ext cx="828092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Juanda\AppData\Local\Microsoft\Windows\Temporary Internet Files\Content.IE5\5BN4J44L\objetivos_vitales_diana[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2492896"/>
            <a:ext cx="2530563" cy="146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435">
                                          <p:stCondLst>
                                            <p:cond delay="0"/>
                                          </p:stCondLst>
                                        </p:cTn>
                                        <p:tgtEl>
                                          <p:spTgt spid="2050"/>
                                        </p:tgtEl>
                                      </p:cBhvr>
                                    </p:animEffect>
                                    <p:anim calcmode="lin" valueType="num">
                                      <p:cBhvr>
                                        <p:cTn id="8" dur="1367"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05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05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050"/>
                                        </p:tgtEl>
                                        <p:attrNameLst>
                                          <p:attrName>ppt_y</p:attrName>
                                        </p:attrNameLst>
                                      </p:cBhvr>
                                      <p:tavLst>
                                        <p:tav tm="0" fmla="#ppt_y-sin(pi*$)/81">
                                          <p:val>
                                            <p:fltVal val="0"/>
                                          </p:val>
                                        </p:tav>
                                        <p:tav tm="100000">
                                          <p:val>
                                            <p:fltVal val="1"/>
                                          </p:val>
                                        </p:tav>
                                      </p:tavLst>
                                    </p:anim>
                                    <p:animScale>
                                      <p:cBhvr>
                                        <p:cTn id="13" dur="20">
                                          <p:stCondLst>
                                            <p:cond delay="487"/>
                                          </p:stCondLst>
                                        </p:cTn>
                                        <p:tgtEl>
                                          <p:spTgt spid="2050"/>
                                        </p:tgtEl>
                                      </p:cBhvr>
                                      <p:to x="100000" y="60000"/>
                                    </p:animScale>
                                    <p:animScale>
                                      <p:cBhvr>
                                        <p:cTn id="14" dur="124" decel="50000">
                                          <p:stCondLst>
                                            <p:cond delay="507"/>
                                          </p:stCondLst>
                                        </p:cTn>
                                        <p:tgtEl>
                                          <p:spTgt spid="2050"/>
                                        </p:tgtEl>
                                      </p:cBhvr>
                                      <p:to x="100000" y="100000"/>
                                    </p:animScale>
                                    <p:animScale>
                                      <p:cBhvr>
                                        <p:cTn id="15" dur="20">
                                          <p:stCondLst>
                                            <p:cond delay="984"/>
                                          </p:stCondLst>
                                        </p:cTn>
                                        <p:tgtEl>
                                          <p:spTgt spid="2050"/>
                                        </p:tgtEl>
                                      </p:cBhvr>
                                      <p:to x="100000" y="80000"/>
                                    </p:animScale>
                                    <p:animScale>
                                      <p:cBhvr>
                                        <p:cTn id="16" dur="124" decel="50000">
                                          <p:stCondLst>
                                            <p:cond delay="1004"/>
                                          </p:stCondLst>
                                        </p:cTn>
                                        <p:tgtEl>
                                          <p:spTgt spid="2050"/>
                                        </p:tgtEl>
                                      </p:cBhvr>
                                      <p:to x="100000" y="100000"/>
                                    </p:animScale>
                                    <p:animScale>
                                      <p:cBhvr>
                                        <p:cTn id="17" dur="20">
                                          <p:stCondLst>
                                            <p:cond delay="1231"/>
                                          </p:stCondLst>
                                        </p:cTn>
                                        <p:tgtEl>
                                          <p:spTgt spid="2050"/>
                                        </p:tgtEl>
                                      </p:cBhvr>
                                      <p:to x="100000" y="90000"/>
                                    </p:animScale>
                                    <p:animScale>
                                      <p:cBhvr>
                                        <p:cTn id="18" dur="124" decel="50000">
                                          <p:stCondLst>
                                            <p:cond delay="1251"/>
                                          </p:stCondLst>
                                        </p:cTn>
                                        <p:tgtEl>
                                          <p:spTgt spid="2050"/>
                                        </p:tgtEl>
                                      </p:cBhvr>
                                      <p:to x="100000" y="100000"/>
                                    </p:animScale>
                                    <p:animScale>
                                      <p:cBhvr>
                                        <p:cTn id="19" dur="20">
                                          <p:stCondLst>
                                            <p:cond delay="1356"/>
                                          </p:stCondLst>
                                        </p:cTn>
                                        <p:tgtEl>
                                          <p:spTgt spid="2050"/>
                                        </p:tgtEl>
                                      </p:cBhvr>
                                      <p:to x="100000" y="95000"/>
                                    </p:animScale>
                                    <p:animScale>
                                      <p:cBhvr>
                                        <p:cTn id="20" dur="124" decel="50000">
                                          <p:stCondLst>
                                            <p:cond delay="1376"/>
                                          </p:stCondLst>
                                        </p:cTn>
                                        <p:tgtEl>
                                          <p:spTgt spid="2050"/>
                                        </p:tgtEl>
                                      </p:cBhvr>
                                      <p:to x="100000" y="100000"/>
                                    </p:animScale>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graphicEl>
                                              <a:dgm id="{9736B018-D68C-43D9-A6B4-E6A8B0E1D825}"/>
                                            </p:graphicEl>
                                          </p:spTgt>
                                        </p:tgtEl>
                                        <p:attrNameLst>
                                          <p:attrName>style.visibility</p:attrName>
                                        </p:attrNameLst>
                                      </p:cBhvr>
                                      <p:to>
                                        <p:strVal val="visible"/>
                                      </p:to>
                                    </p:set>
                                    <p:animEffect transition="in" filter="wipe(up)">
                                      <p:cBhvr>
                                        <p:cTn id="24" dur="2000"/>
                                        <p:tgtEl>
                                          <p:spTgt spid="3">
                                            <p:graphicEl>
                                              <a:dgm id="{9736B018-D68C-43D9-A6B4-E6A8B0E1D825}"/>
                                            </p:graphicEl>
                                          </p:spTgt>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3">
                                            <p:graphicEl>
                                              <a:dgm id="{89C2EFFF-F1D4-4BFB-9969-1428CFD54FCF}"/>
                                            </p:graphicEl>
                                          </p:spTgt>
                                        </p:tgtEl>
                                        <p:attrNameLst>
                                          <p:attrName>style.visibility</p:attrName>
                                        </p:attrNameLst>
                                      </p:cBhvr>
                                      <p:to>
                                        <p:strVal val="visible"/>
                                      </p:to>
                                    </p:set>
                                    <p:animEffect transition="in" filter="wipe(up)">
                                      <p:cBhvr>
                                        <p:cTn id="28" dur="2000"/>
                                        <p:tgtEl>
                                          <p:spTgt spid="3">
                                            <p:graphicEl>
                                              <a:dgm id="{89C2EFFF-F1D4-4BFB-9969-1428CFD54FCF}"/>
                                            </p:graphicEl>
                                          </p:spTgt>
                                        </p:tgtEl>
                                      </p:cBhvr>
                                    </p:animEffect>
                                  </p:childTnLst>
                                </p:cTn>
                              </p:par>
                            </p:childTnLst>
                          </p:cTn>
                        </p:par>
                        <p:par>
                          <p:cTn id="29" fill="hold">
                            <p:stCondLst>
                              <p:cond delay="5500"/>
                            </p:stCondLst>
                            <p:childTnLst>
                              <p:par>
                                <p:cTn id="30" presetID="22" presetClass="entr" presetSubtype="1" fill="hold" grpId="0" nodeType="afterEffect">
                                  <p:stCondLst>
                                    <p:cond delay="0"/>
                                  </p:stCondLst>
                                  <p:childTnLst>
                                    <p:set>
                                      <p:cBhvr>
                                        <p:cTn id="31" dur="1" fill="hold">
                                          <p:stCondLst>
                                            <p:cond delay="0"/>
                                          </p:stCondLst>
                                        </p:cTn>
                                        <p:tgtEl>
                                          <p:spTgt spid="3">
                                            <p:graphicEl>
                                              <a:dgm id="{A2995D07-4F22-4BAB-B26F-5B883F6E4832}"/>
                                            </p:graphicEl>
                                          </p:spTgt>
                                        </p:tgtEl>
                                        <p:attrNameLst>
                                          <p:attrName>style.visibility</p:attrName>
                                        </p:attrNameLst>
                                      </p:cBhvr>
                                      <p:to>
                                        <p:strVal val="visible"/>
                                      </p:to>
                                    </p:set>
                                    <p:animEffect transition="in" filter="wipe(up)">
                                      <p:cBhvr>
                                        <p:cTn id="32" dur="2000"/>
                                        <p:tgtEl>
                                          <p:spTgt spid="3">
                                            <p:graphicEl>
                                              <a:dgm id="{A2995D07-4F22-4BAB-B26F-5B883F6E4832}"/>
                                            </p:graphicEl>
                                          </p:spTgt>
                                        </p:tgtEl>
                                      </p:cBhvr>
                                    </p:animEffect>
                                  </p:childTnLst>
                                </p:cTn>
                              </p:par>
                            </p:childTnLst>
                          </p:cTn>
                        </p:par>
                        <p:par>
                          <p:cTn id="33" fill="hold">
                            <p:stCondLst>
                              <p:cond delay="7500"/>
                            </p:stCondLst>
                            <p:childTnLst>
                              <p:par>
                                <p:cTn id="34" presetID="22" presetClass="entr" presetSubtype="1" fill="hold" grpId="0" nodeType="afterEffect">
                                  <p:stCondLst>
                                    <p:cond delay="0"/>
                                  </p:stCondLst>
                                  <p:childTnLst>
                                    <p:set>
                                      <p:cBhvr>
                                        <p:cTn id="35" dur="1" fill="hold">
                                          <p:stCondLst>
                                            <p:cond delay="0"/>
                                          </p:stCondLst>
                                        </p:cTn>
                                        <p:tgtEl>
                                          <p:spTgt spid="3">
                                            <p:graphicEl>
                                              <a:dgm id="{EC305A92-24B9-486B-B25D-0AD0639EF49D}"/>
                                            </p:graphicEl>
                                          </p:spTgt>
                                        </p:tgtEl>
                                        <p:attrNameLst>
                                          <p:attrName>style.visibility</p:attrName>
                                        </p:attrNameLst>
                                      </p:cBhvr>
                                      <p:to>
                                        <p:strVal val="visible"/>
                                      </p:to>
                                    </p:set>
                                    <p:animEffect transition="in" filter="wipe(up)">
                                      <p:cBhvr>
                                        <p:cTn id="36" dur="2000"/>
                                        <p:tgtEl>
                                          <p:spTgt spid="3">
                                            <p:graphicEl>
                                              <a:dgm id="{EC305A92-24B9-486B-B25D-0AD0639EF49D}"/>
                                            </p:graphicEl>
                                          </p:spTgt>
                                        </p:tgtEl>
                                      </p:cBhvr>
                                    </p:animEffect>
                                  </p:childTnLst>
                                </p:cTn>
                              </p:par>
                            </p:childTnLst>
                          </p:cTn>
                        </p:par>
                        <p:par>
                          <p:cTn id="37" fill="hold">
                            <p:stCondLst>
                              <p:cond delay="9500"/>
                            </p:stCondLst>
                            <p:childTnLst>
                              <p:par>
                                <p:cTn id="38" presetID="22" presetClass="entr" presetSubtype="1" fill="hold" grpId="0" nodeType="afterEffect">
                                  <p:stCondLst>
                                    <p:cond delay="0"/>
                                  </p:stCondLst>
                                  <p:childTnLst>
                                    <p:set>
                                      <p:cBhvr>
                                        <p:cTn id="39" dur="1" fill="hold">
                                          <p:stCondLst>
                                            <p:cond delay="0"/>
                                          </p:stCondLst>
                                        </p:cTn>
                                        <p:tgtEl>
                                          <p:spTgt spid="3">
                                            <p:graphicEl>
                                              <a:dgm id="{0C5D12D2-278C-4E12-ABB5-1F6A1584B6FC}"/>
                                            </p:graphicEl>
                                          </p:spTgt>
                                        </p:tgtEl>
                                        <p:attrNameLst>
                                          <p:attrName>style.visibility</p:attrName>
                                        </p:attrNameLst>
                                      </p:cBhvr>
                                      <p:to>
                                        <p:strVal val="visible"/>
                                      </p:to>
                                    </p:set>
                                    <p:animEffect transition="in" filter="wipe(up)">
                                      <p:cBhvr>
                                        <p:cTn id="40" dur="2000"/>
                                        <p:tgtEl>
                                          <p:spTgt spid="3">
                                            <p:graphicEl>
                                              <a:dgm id="{0C5D12D2-278C-4E12-ABB5-1F6A1584B6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6" name="15 CuadroTexto"/>
          <p:cNvSpPr txBox="1"/>
          <p:nvPr/>
        </p:nvSpPr>
        <p:spPr>
          <a:xfrm>
            <a:off x="199971"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b="1" dirty="0">
                <a:latin typeface="Arial" panose="020B0604020202020204" pitchFamily="34" charset="0"/>
                <a:cs typeface="Arial" panose="020B0604020202020204" pitchFamily="34" charset="0"/>
              </a:rPr>
              <a:t>PLANTEAMIENTO DEL PROBLEMA</a:t>
            </a:r>
            <a:r>
              <a:rPr lang="es-EC" sz="17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a:t>
            </a: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TIPOS DE CLUSTER.</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rPr>
              <a:t>CLUSTER(HPC) - HARDWARE.</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SISTEMA OPERATIVO.</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CLUSTER(HPC) - SOFTWARE</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161351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DISEÑO DEL CLUSTER.</a:t>
            </a:r>
          </a:p>
          <a:p>
            <a:pPr marL="342900" indent="-342900">
              <a:lnSpc>
                <a:spcPct val="150000"/>
              </a:lnSpc>
              <a:buFont typeface="+mj-lt"/>
              <a:buAutoNum type="arabicPeriod" startAt="11"/>
            </a:pPr>
            <a:r>
              <a:rPr lang="es-EC" sz="1700" dirty="0">
                <a:latin typeface="Arial" panose="020B0604020202020204" pitchFamily="34" charset="0"/>
                <a:cs typeface="Arial" panose="020B0604020202020204" pitchFamily="34" charset="0"/>
              </a:rPr>
              <a:t>SEGURIDAD DEL CLUSTER</a:t>
            </a:r>
          </a:p>
          <a:p>
            <a:pPr marL="342900" indent="-342900">
              <a:lnSpc>
                <a:spcPct val="150000"/>
              </a:lnSpc>
              <a:buFont typeface="+mj-lt"/>
              <a:buAutoNum type="arabicPeriod" startAt="11"/>
            </a:pPr>
            <a:r>
              <a:rPr lang="es-MX" sz="1700" dirty="0">
                <a:latin typeface="Arial" panose="020B0604020202020204" pitchFamily="34" charset="0"/>
                <a:cs typeface="Arial" panose="020B0604020202020204" pitchFamily="34" charset="0"/>
              </a:rPr>
              <a:t>CONCLUSIONES Y RECOMENDACIONES</a:t>
            </a:r>
            <a:r>
              <a:rPr lang="es-EC" sz="1700" dirty="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endParaRPr lang="en-US" sz="1700" dirty="0">
              <a:latin typeface="Arial" panose="020B0604020202020204" pitchFamily="34" charset="0"/>
              <a:cs typeface="Arial" panose="020B0604020202020204" pitchFamily="34" charset="0"/>
            </a:endParaRPr>
          </a:p>
        </p:txBody>
      </p:sp>
      <p:pic>
        <p:nvPicPr>
          <p:cNvPr id="3074" name="Picture 2" descr="C:\Users\Juanda\AppData\Local\Microsoft\Windows\Temporary Internet Files\Content.IE5\5BN4J44L\resear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931" y="1628800"/>
            <a:ext cx="1370559" cy="132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p:cTn id="37" dur="500" fill="hold"/>
                                        <p:tgtEl>
                                          <p:spTgt spid="3074"/>
                                        </p:tgtEl>
                                        <p:attrNameLst>
                                          <p:attrName>ppt_w</p:attrName>
                                        </p:attrNameLst>
                                      </p:cBhvr>
                                      <p:tavLst>
                                        <p:tav tm="0">
                                          <p:val>
                                            <p:fltVal val="0"/>
                                          </p:val>
                                        </p:tav>
                                        <p:tav tm="100000">
                                          <p:val>
                                            <p:strVal val="#ppt_w"/>
                                          </p:val>
                                        </p:tav>
                                      </p:tavLst>
                                    </p:anim>
                                    <p:anim calcmode="lin" valueType="num">
                                      <p:cBhvr>
                                        <p:cTn id="38" dur="500" fill="hold"/>
                                        <p:tgtEl>
                                          <p:spTgt spid="3074"/>
                                        </p:tgtEl>
                                        <p:attrNameLst>
                                          <p:attrName>ppt_h</p:attrName>
                                        </p:attrNameLst>
                                      </p:cBhvr>
                                      <p:tavLst>
                                        <p:tav tm="0">
                                          <p:val>
                                            <p:fltVal val="0"/>
                                          </p:val>
                                        </p:tav>
                                        <p:tav tm="100000">
                                          <p:val>
                                            <p:strVal val="#ppt_h"/>
                                          </p:val>
                                        </p:tav>
                                      </p:tavLst>
                                    </p:anim>
                                    <p:animEffect transition="in" filter="fade">
                                      <p:cBhvr>
                                        <p:cTn id="3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6512" y="580618"/>
            <a:ext cx="4752528"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6" name="15 Conector recto de flecha"/>
          <p:cNvCxnSpPr>
            <a:stCxn id="1029" idx="2"/>
            <a:endCxn id="1030" idx="0"/>
          </p:cNvCxnSpPr>
          <p:nvPr/>
        </p:nvCxnSpPr>
        <p:spPr>
          <a:xfrm>
            <a:off x="7375243" y="3117790"/>
            <a:ext cx="0" cy="2179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1027" idx="3"/>
            <a:endCxn id="1028" idx="1"/>
          </p:cNvCxnSpPr>
          <p:nvPr/>
        </p:nvCxnSpPr>
        <p:spPr>
          <a:xfrm>
            <a:off x="2339751" y="2418866"/>
            <a:ext cx="11279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028" idx="3"/>
            <a:endCxn id="1029" idx="1"/>
          </p:cNvCxnSpPr>
          <p:nvPr/>
        </p:nvCxnSpPr>
        <p:spPr>
          <a:xfrm>
            <a:off x="5388241" y="2418866"/>
            <a:ext cx="1009000" cy="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5" name="14 Grupo"/>
          <p:cNvGrpSpPr/>
          <p:nvPr/>
        </p:nvGrpSpPr>
        <p:grpSpPr>
          <a:xfrm>
            <a:off x="460375" y="3264741"/>
            <a:ext cx="2171405" cy="1463104"/>
            <a:chOff x="460375" y="3264741"/>
            <a:chExt cx="2171405" cy="1463104"/>
          </a:xfrm>
        </p:grpSpPr>
        <p:pic>
          <p:nvPicPr>
            <p:cNvPr id="1031" name="Picture 7" descr="C:\Users\Juanda\Documents\gdrive\juan daniel\tesis\proyecto\defensa\img\Desconocer-300x2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08" y="3580823"/>
              <a:ext cx="1578471" cy="1147022"/>
            </a:xfrm>
            <a:prstGeom prst="rect">
              <a:avLst/>
            </a:prstGeom>
            <a:noFill/>
            <a:extLst>
              <a:ext uri="{909E8E84-426E-40DD-AFC4-6F175D3DCCD1}">
                <a14:hiddenFill xmlns:a14="http://schemas.microsoft.com/office/drawing/2010/main">
                  <a:solidFill>
                    <a:srgbClr val="FFFFFF"/>
                  </a:solidFill>
                </a14:hiddenFill>
              </a:ext>
            </a:extLst>
          </p:spPr>
        </p:pic>
        <p:sp>
          <p:nvSpPr>
            <p:cNvPr id="1043" name="1042 CuadroTexto"/>
            <p:cNvSpPr txBox="1"/>
            <p:nvPr/>
          </p:nvSpPr>
          <p:spPr>
            <a:xfrm>
              <a:off x="460375" y="3264741"/>
              <a:ext cx="2171405" cy="369332"/>
            </a:xfrm>
            <a:prstGeom prst="rect">
              <a:avLst/>
            </a:prstGeom>
            <a:noFill/>
          </p:spPr>
          <p:txBody>
            <a:bodyPr wrap="square" rtlCol="0">
              <a:spAutoFit/>
            </a:bodyPr>
            <a:lstStyle/>
            <a:p>
              <a:pPr algn="ctr"/>
              <a:r>
                <a:rPr lang="es-EC" dirty="0" smtClean="0"/>
                <a:t>Desconocimiento</a:t>
              </a:r>
              <a:endParaRPr lang="en-US" dirty="0"/>
            </a:p>
          </p:txBody>
        </p:sp>
      </p:grpSp>
      <p:grpSp>
        <p:nvGrpSpPr>
          <p:cNvPr id="3" name="2 Grupo"/>
          <p:cNvGrpSpPr/>
          <p:nvPr/>
        </p:nvGrpSpPr>
        <p:grpSpPr>
          <a:xfrm>
            <a:off x="3467727" y="1388324"/>
            <a:ext cx="1920514" cy="2430415"/>
            <a:chOff x="3467727" y="1388324"/>
            <a:chExt cx="1920514" cy="2430415"/>
          </a:xfrm>
        </p:grpSpPr>
        <p:pic>
          <p:nvPicPr>
            <p:cNvPr id="1028" name="Picture 4" descr="C:\Users\Juanda\Documents\GDRIVE\Juan Daniel\TESIS\PROYECTO\Defensa\img\procesamiento-paralel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727" y="1388324"/>
              <a:ext cx="1920514" cy="2061083"/>
            </a:xfrm>
            <a:prstGeom prst="rect">
              <a:avLst/>
            </a:prstGeom>
            <a:noFill/>
            <a:extLst>
              <a:ext uri="{909E8E84-426E-40DD-AFC4-6F175D3DCCD1}">
                <a14:hiddenFill xmlns:a14="http://schemas.microsoft.com/office/drawing/2010/main">
                  <a:solidFill>
                    <a:srgbClr val="FFFFFF"/>
                  </a:solidFill>
                </a14:hiddenFill>
              </a:ext>
            </a:extLst>
          </p:spPr>
        </p:pic>
        <p:sp>
          <p:nvSpPr>
            <p:cNvPr id="93" name="92 CuadroTexto"/>
            <p:cNvSpPr txBox="1"/>
            <p:nvPr/>
          </p:nvSpPr>
          <p:spPr>
            <a:xfrm>
              <a:off x="3706961" y="3449407"/>
              <a:ext cx="1613912" cy="369332"/>
            </a:xfrm>
            <a:prstGeom prst="rect">
              <a:avLst/>
            </a:prstGeom>
            <a:noFill/>
          </p:spPr>
          <p:txBody>
            <a:bodyPr wrap="square" rtlCol="0">
              <a:spAutoFit/>
            </a:bodyPr>
            <a:lstStyle/>
            <a:p>
              <a:pPr algn="r"/>
              <a:r>
                <a:rPr lang="es-EC" dirty="0" smtClean="0"/>
                <a:t>Procesamiento</a:t>
              </a:r>
              <a:endParaRPr lang="en-US" dirty="0"/>
            </a:p>
          </p:txBody>
        </p:sp>
      </p:grpSp>
      <p:grpSp>
        <p:nvGrpSpPr>
          <p:cNvPr id="5" name="4 Grupo"/>
          <p:cNvGrpSpPr/>
          <p:nvPr/>
        </p:nvGrpSpPr>
        <p:grpSpPr>
          <a:xfrm>
            <a:off x="6289540" y="1351312"/>
            <a:ext cx="2171405" cy="1766478"/>
            <a:chOff x="6289540" y="1351312"/>
            <a:chExt cx="2171405" cy="1766478"/>
          </a:xfrm>
        </p:grpSpPr>
        <p:pic>
          <p:nvPicPr>
            <p:cNvPr id="1029" name="Picture 5" descr="C:\Users\Juanda\Documents\gdrive\juan daniel\tesis\proyecto\defensa\img\supercomputadoras-top-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241" y="1720644"/>
              <a:ext cx="1956004" cy="1397146"/>
            </a:xfrm>
            <a:prstGeom prst="rect">
              <a:avLst/>
            </a:prstGeom>
            <a:noFill/>
            <a:extLst>
              <a:ext uri="{909E8E84-426E-40DD-AFC4-6F175D3DCCD1}">
                <a14:hiddenFill xmlns:a14="http://schemas.microsoft.com/office/drawing/2010/main">
                  <a:solidFill>
                    <a:srgbClr val="FFFFFF"/>
                  </a:solidFill>
                </a14:hiddenFill>
              </a:ext>
            </a:extLst>
          </p:spPr>
        </p:pic>
        <p:sp>
          <p:nvSpPr>
            <p:cNvPr id="94" name="93 CuadroTexto"/>
            <p:cNvSpPr txBox="1"/>
            <p:nvPr/>
          </p:nvSpPr>
          <p:spPr>
            <a:xfrm>
              <a:off x="6289540" y="1351312"/>
              <a:ext cx="2171405" cy="369332"/>
            </a:xfrm>
            <a:prstGeom prst="rect">
              <a:avLst/>
            </a:prstGeom>
            <a:noFill/>
          </p:spPr>
          <p:txBody>
            <a:bodyPr wrap="square" rtlCol="0">
              <a:spAutoFit/>
            </a:bodyPr>
            <a:lstStyle/>
            <a:p>
              <a:pPr algn="ctr"/>
              <a:r>
                <a:rPr lang="es-EC" dirty="0" smtClean="0"/>
                <a:t>Supercomputadores</a:t>
              </a:r>
              <a:endParaRPr lang="en-US" dirty="0"/>
            </a:p>
          </p:txBody>
        </p:sp>
      </p:grpSp>
      <p:grpSp>
        <p:nvGrpSpPr>
          <p:cNvPr id="6" name="5 Grupo"/>
          <p:cNvGrpSpPr/>
          <p:nvPr/>
        </p:nvGrpSpPr>
        <p:grpSpPr>
          <a:xfrm>
            <a:off x="6469188" y="3323730"/>
            <a:ext cx="1812110" cy="3181777"/>
            <a:chOff x="6469188" y="3323730"/>
            <a:chExt cx="1812110" cy="3181777"/>
          </a:xfrm>
        </p:grpSpPr>
        <p:pic>
          <p:nvPicPr>
            <p:cNvPr id="1030" name="Picture 6" descr="C:\Users\Juanda\AppData\Local\Microsoft\Windows\Temporary Internet Files\Content.IE5\9A6L51S9\ドル-あなたの-卓上-1240573481_4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9188" y="5297434"/>
              <a:ext cx="1812110" cy="1208073"/>
            </a:xfrm>
            <a:prstGeom prst="rect">
              <a:avLst/>
            </a:prstGeom>
            <a:noFill/>
            <a:extLst>
              <a:ext uri="{909E8E84-426E-40DD-AFC4-6F175D3DCCD1}">
                <a14:hiddenFill xmlns:a14="http://schemas.microsoft.com/office/drawing/2010/main">
                  <a:solidFill>
                    <a:srgbClr val="FFFFFF"/>
                  </a:solidFill>
                </a14:hiddenFill>
              </a:ext>
            </a:extLst>
          </p:spPr>
        </p:pic>
        <p:sp>
          <p:nvSpPr>
            <p:cNvPr id="95" name="94 CuadroTexto"/>
            <p:cNvSpPr txBox="1"/>
            <p:nvPr/>
          </p:nvSpPr>
          <p:spPr>
            <a:xfrm>
              <a:off x="7524328" y="3323730"/>
              <a:ext cx="513410" cy="1728192"/>
            </a:xfrm>
            <a:prstGeom prst="rect">
              <a:avLst/>
            </a:prstGeom>
            <a:noFill/>
          </p:spPr>
          <p:txBody>
            <a:bodyPr vert="wordArtVert" wrap="square" rtlCol="0">
              <a:spAutoFit/>
            </a:bodyPr>
            <a:lstStyle/>
            <a:p>
              <a:r>
                <a:rPr lang="es-EC" dirty="0" smtClean="0"/>
                <a:t>costo</a:t>
              </a:r>
              <a:endParaRPr lang="en-US" dirty="0"/>
            </a:p>
          </p:txBody>
        </p:sp>
      </p:grpSp>
      <p:grpSp>
        <p:nvGrpSpPr>
          <p:cNvPr id="7" name="6 Grupo"/>
          <p:cNvGrpSpPr/>
          <p:nvPr/>
        </p:nvGrpSpPr>
        <p:grpSpPr>
          <a:xfrm>
            <a:off x="3428215" y="4340633"/>
            <a:ext cx="2346364" cy="2164874"/>
            <a:chOff x="3428215" y="4340633"/>
            <a:chExt cx="2346364" cy="2164874"/>
          </a:xfrm>
        </p:grpSpPr>
        <p:pic>
          <p:nvPicPr>
            <p:cNvPr id="12" name="11 Imagen"/>
            <p:cNvPicPr/>
            <p:nvPr/>
          </p:nvPicPr>
          <p:blipFill rotWithShape="1">
            <a:blip r:embed="rId8" cstate="print">
              <a:extLst>
                <a:ext uri="{28A0092B-C50C-407E-A947-70E740481C1C}">
                  <a14:useLocalDpi xmlns:a14="http://schemas.microsoft.com/office/drawing/2010/main" val="0"/>
                </a:ext>
              </a:extLst>
            </a:blip>
            <a:srcRect l="14597" r="11548"/>
            <a:stretch/>
          </p:blipFill>
          <p:spPr>
            <a:xfrm>
              <a:off x="4119223" y="4340633"/>
              <a:ext cx="853973" cy="769777"/>
            </a:xfrm>
            <a:prstGeom prst="rect">
              <a:avLst/>
            </a:prstGeom>
            <a:ln>
              <a:solidFill>
                <a:schemeClr val="accent3">
                  <a:lumMod val="50000"/>
                </a:schemeClr>
              </a:solidFill>
            </a:ln>
            <a:effectLst>
              <a:glow rad="228600">
                <a:schemeClr val="accent3">
                  <a:satMod val="175000"/>
                  <a:alpha val="40000"/>
                </a:schemeClr>
              </a:glow>
              <a:softEdge rad="112500"/>
            </a:effectLst>
          </p:spPr>
        </p:pic>
        <p:pic>
          <p:nvPicPr>
            <p:cNvPr id="1032" name="Picture 8" descr="C:\Users\Juanda\AppData\Local\Microsoft\Windows\Temporary Internet Files\Content.IE5\5BN4J44L\ESPE_campus_sangolqui[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5323" y="5080434"/>
              <a:ext cx="2199256" cy="1425073"/>
            </a:xfrm>
            <a:prstGeom prst="rect">
              <a:avLst/>
            </a:prstGeom>
            <a:noFill/>
            <a:extLst>
              <a:ext uri="{909E8E84-426E-40DD-AFC4-6F175D3DCCD1}">
                <a14:hiddenFill xmlns:a14="http://schemas.microsoft.com/office/drawing/2010/main">
                  <a:solidFill>
                    <a:srgbClr val="FFFFFF"/>
                  </a:solidFill>
                </a14:hiddenFill>
              </a:ext>
            </a:extLst>
          </p:spPr>
        </p:pic>
        <p:sp>
          <p:nvSpPr>
            <p:cNvPr id="96" name="95 CuadroTexto"/>
            <p:cNvSpPr txBox="1"/>
            <p:nvPr/>
          </p:nvSpPr>
          <p:spPr>
            <a:xfrm>
              <a:off x="3428215" y="5110410"/>
              <a:ext cx="2171405" cy="369332"/>
            </a:xfrm>
            <a:prstGeom prst="rect">
              <a:avLst/>
            </a:prstGeom>
            <a:noFill/>
          </p:spPr>
          <p:txBody>
            <a:bodyPr wrap="square" rtlCol="0">
              <a:spAutoFit/>
            </a:bodyPr>
            <a:lstStyle/>
            <a:p>
              <a:pPr algn="ctr"/>
              <a:r>
                <a:rPr lang="es-EC" dirty="0" smtClean="0"/>
                <a:t>Instituciones</a:t>
              </a:r>
              <a:endParaRPr lang="en-US" dirty="0"/>
            </a:p>
          </p:txBody>
        </p:sp>
      </p:grpSp>
      <p:grpSp>
        <p:nvGrpSpPr>
          <p:cNvPr id="2" name="1 Grupo"/>
          <p:cNvGrpSpPr/>
          <p:nvPr/>
        </p:nvGrpSpPr>
        <p:grpSpPr>
          <a:xfrm>
            <a:off x="155575" y="1158470"/>
            <a:ext cx="2616225" cy="1919292"/>
            <a:chOff x="155575" y="1158470"/>
            <a:chExt cx="2616225" cy="1919292"/>
          </a:xfrm>
        </p:grpSpPr>
        <p:pic>
          <p:nvPicPr>
            <p:cNvPr id="1027" name="Picture 3" descr="C:\Users\Juanda\AppData\Local\Microsoft\Windows\Temporary Internet Files\Content.IE5\9A6L51S9\1362477785_198526_1362510927_album_norma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334" y="1759970"/>
              <a:ext cx="1607417" cy="1317792"/>
            </a:xfrm>
            <a:prstGeom prst="rect">
              <a:avLst/>
            </a:prstGeom>
            <a:noFill/>
            <a:extLst>
              <a:ext uri="{909E8E84-426E-40DD-AFC4-6F175D3DCCD1}">
                <a14:hiddenFill xmlns:a14="http://schemas.microsoft.com/office/drawing/2010/main">
                  <a:solidFill>
                    <a:srgbClr val="FFFFFF"/>
                  </a:solidFill>
                </a14:hiddenFill>
              </a:ext>
            </a:extLst>
          </p:spPr>
        </p:pic>
        <p:sp>
          <p:nvSpPr>
            <p:cNvPr id="97" name="96 CuadroTexto"/>
            <p:cNvSpPr txBox="1"/>
            <p:nvPr/>
          </p:nvSpPr>
          <p:spPr>
            <a:xfrm>
              <a:off x="155575" y="1158470"/>
              <a:ext cx="2616225" cy="646331"/>
            </a:xfrm>
            <a:prstGeom prst="rect">
              <a:avLst/>
            </a:prstGeom>
            <a:noFill/>
          </p:spPr>
          <p:txBody>
            <a:bodyPr wrap="square" rtlCol="0">
              <a:spAutoFit/>
            </a:bodyPr>
            <a:lstStyle/>
            <a:p>
              <a:pPr algn="ctr"/>
              <a:r>
                <a:rPr lang="en-US" dirty="0" err="1" smtClean="0"/>
                <a:t>Problemas</a:t>
              </a:r>
              <a:r>
                <a:rPr lang="en-US" dirty="0" smtClean="0"/>
                <a:t> (C</a:t>
              </a:r>
              <a:r>
                <a:rPr lang="es-EC" dirty="0" err="1" smtClean="0"/>
                <a:t>álculos</a:t>
              </a:r>
              <a:r>
                <a:rPr lang="en-US" dirty="0" smtClean="0"/>
                <a:t> / </a:t>
              </a:r>
              <a:r>
                <a:rPr lang="en-US" dirty="0" err="1" smtClean="0"/>
                <a:t>Soluciones</a:t>
              </a:r>
              <a:r>
                <a:rPr lang="en-US" dirty="0"/>
                <a:t>)</a:t>
              </a:r>
              <a:endParaRPr lang="en-US" dirty="0" smtClean="0"/>
            </a:p>
          </p:txBody>
        </p:sp>
      </p:grpSp>
      <p:cxnSp>
        <p:nvCxnSpPr>
          <p:cNvPr id="1051" name="1050 Conector recto de flecha"/>
          <p:cNvCxnSpPr>
            <a:stCxn id="1031" idx="2"/>
            <a:endCxn id="1044" idx="0"/>
          </p:cNvCxnSpPr>
          <p:nvPr/>
        </p:nvCxnSpPr>
        <p:spPr>
          <a:xfrm>
            <a:off x="1520544" y="4727845"/>
            <a:ext cx="5197" cy="64815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4" name="1053 Conector recto de flecha"/>
          <p:cNvCxnSpPr>
            <a:stCxn id="1032" idx="1"/>
            <a:endCxn id="1044" idx="3"/>
          </p:cNvCxnSpPr>
          <p:nvPr/>
        </p:nvCxnSpPr>
        <p:spPr>
          <a:xfrm flipH="1">
            <a:off x="3155486" y="5792971"/>
            <a:ext cx="419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10 Grupo"/>
          <p:cNvGrpSpPr/>
          <p:nvPr/>
        </p:nvGrpSpPr>
        <p:grpSpPr>
          <a:xfrm>
            <a:off x="-104004" y="5376000"/>
            <a:ext cx="3259490" cy="1314173"/>
            <a:chOff x="-104004" y="5376000"/>
            <a:chExt cx="3259490" cy="1314173"/>
          </a:xfrm>
        </p:grpSpPr>
        <p:pic>
          <p:nvPicPr>
            <p:cNvPr id="1044" name="Picture 9" descr="C:\Users\Juanda\Documents\gdrive\juan daniel\tesis\proyecto\defensa\img\app-procesamient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004" y="5376000"/>
              <a:ext cx="3259490" cy="833941"/>
            </a:xfrm>
            <a:prstGeom prst="rect">
              <a:avLst/>
            </a:prstGeom>
            <a:noFill/>
            <a:extLst>
              <a:ext uri="{909E8E84-426E-40DD-AFC4-6F175D3DCCD1}">
                <a14:hiddenFill xmlns:a14="http://schemas.microsoft.com/office/drawing/2010/main">
                  <a:solidFill>
                    <a:srgbClr val="FFFFFF"/>
                  </a:solidFill>
                </a14:hiddenFill>
              </a:ext>
            </a:extLst>
          </p:spPr>
        </p:pic>
        <p:sp>
          <p:nvSpPr>
            <p:cNvPr id="119" name="118 CuadroTexto"/>
            <p:cNvSpPr txBox="1"/>
            <p:nvPr/>
          </p:nvSpPr>
          <p:spPr>
            <a:xfrm>
              <a:off x="407158" y="6320841"/>
              <a:ext cx="2171405" cy="369332"/>
            </a:xfrm>
            <a:prstGeom prst="rect">
              <a:avLst/>
            </a:prstGeom>
            <a:noFill/>
          </p:spPr>
          <p:txBody>
            <a:bodyPr wrap="square" rtlCol="0">
              <a:spAutoFit/>
            </a:bodyPr>
            <a:lstStyle/>
            <a:p>
              <a:r>
                <a:rPr lang="es-EC" dirty="0" smtClean="0"/>
                <a:t>Software / Hardware</a:t>
              </a:r>
              <a:endParaRPr lang="en-US" dirty="0"/>
            </a:p>
          </p:txBody>
        </p:sp>
      </p:grpSp>
      <p:cxnSp>
        <p:nvCxnSpPr>
          <p:cNvPr id="75" name="74 Conector recto de flecha"/>
          <p:cNvCxnSpPr>
            <a:stCxn id="1030" idx="1"/>
          </p:cNvCxnSpPr>
          <p:nvPr/>
        </p:nvCxnSpPr>
        <p:spPr>
          <a:xfrm flipH="1" flipV="1">
            <a:off x="5774579" y="5901470"/>
            <a:ext cx="694609"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3000"/>
                                  </p:stCondLst>
                                  <p:childTnLst>
                                    <p:set>
                                      <p:cBhvr>
                                        <p:cTn id="10" dur="1" fill="hold">
                                          <p:stCondLst>
                                            <p:cond delay="0"/>
                                          </p:stCondLst>
                                        </p:cTn>
                                        <p:tgtEl>
                                          <p:spTgt spid="53"/>
                                        </p:tgtEl>
                                        <p:attrNameLst>
                                          <p:attrName>style.visibility</p:attrName>
                                        </p:attrNameLst>
                                      </p:cBhvr>
                                      <p:to>
                                        <p:strVal val="visible"/>
                                      </p:to>
                                    </p:set>
                                  </p:childTnLst>
                                </p:cTn>
                              </p:par>
                            </p:childTnLst>
                          </p:cTn>
                        </p:par>
                        <p:par>
                          <p:cTn id="11" fill="hold">
                            <p:stCondLst>
                              <p:cond delay="40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000"/>
                                        <p:tgtEl>
                                          <p:spTgt spid="3"/>
                                        </p:tgtEl>
                                      </p:cBhvr>
                                    </p:animEffect>
                                  </p:childTnLst>
                                </p:cTn>
                              </p:par>
                            </p:childTnLst>
                          </p:cTn>
                        </p:par>
                        <p:par>
                          <p:cTn id="15" fill="hold">
                            <p:stCondLst>
                              <p:cond delay="5000"/>
                            </p:stCondLst>
                            <p:childTnLst>
                              <p:par>
                                <p:cTn id="16" presetID="1" presetClass="entr" presetSubtype="0" fill="hold" nodeType="afterEffect">
                                  <p:stCondLst>
                                    <p:cond delay="3000"/>
                                  </p:stCondLst>
                                  <p:childTnLst>
                                    <p:set>
                                      <p:cBhvr>
                                        <p:cTn id="17" dur="1" fill="hold">
                                          <p:stCondLst>
                                            <p:cond delay="0"/>
                                          </p:stCondLst>
                                        </p:cTn>
                                        <p:tgtEl>
                                          <p:spTgt spid="56"/>
                                        </p:tgtEl>
                                        <p:attrNameLst>
                                          <p:attrName>style.visibility</p:attrName>
                                        </p:attrNameLst>
                                      </p:cBhvr>
                                      <p:to>
                                        <p:strVal val="visible"/>
                                      </p:to>
                                    </p:set>
                                  </p:childTnLst>
                                </p:cTn>
                              </p:par>
                            </p:childTnLst>
                          </p:cTn>
                        </p:par>
                        <p:par>
                          <p:cTn id="18" fill="hold">
                            <p:stCondLst>
                              <p:cond delay="8000"/>
                            </p:stCondLst>
                            <p:childTnLst>
                              <p:par>
                                <p:cTn id="19" presetID="16" presetClass="entr" presetSubtype="37"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1000"/>
                                        <p:tgtEl>
                                          <p:spTgt spid="5"/>
                                        </p:tgtEl>
                                      </p:cBhvr>
                                    </p:animEffect>
                                  </p:childTnLst>
                                </p:cTn>
                              </p:par>
                            </p:childTnLst>
                          </p:cTn>
                        </p:par>
                        <p:par>
                          <p:cTn id="22" fill="hold">
                            <p:stCondLst>
                              <p:cond delay="9000"/>
                            </p:stCondLst>
                            <p:childTnLst>
                              <p:par>
                                <p:cTn id="23" presetID="1" presetClass="entr" presetSubtype="0" fill="hold" nodeType="afterEffect">
                                  <p:stCondLst>
                                    <p:cond delay="30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20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750"/>
                                        <p:tgtEl>
                                          <p:spTgt spid="6"/>
                                        </p:tgtEl>
                                      </p:cBhvr>
                                    </p:animEffect>
                                  </p:childTnLst>
                                </p:cTn>
                              </p:par>
                            </p:childTnLst>
                          </p:cTn>
                        </p:par>
                        <p:par>
                          <p:cTn id="29" fill="hold">
                            <p:stCondLst>
                              <p:cond delay="12750"/>
                            </p:stCondLst>
                            <p:childTnLst>
                              <p:par>
                                <p:cTn id="30" presetID="1" presetClass="entr" presetSubtype="0" fill="hold" nodeType="afterEffect">
                                  <p:stCondLst>
                                    <p:cond delay="3000"/>
                                  </p:stCondLst>
                                  <p:childTnLst>
                                    <p:set>
                                      <p:cBhvr>
                                        <p:cTn id="31" dur="1" fill="hold">
                                          <p:stCondLst>
                                            <p:cond delay="0"/>
                                          </p:stCondLst>
                                        </p:cTn>
                                        <p:tgtEl>
                                          <p:spTgt spid="75"/>
                                        </p:tgtEl>
                                        <p:attrNameLst>
                                          <p:attrName>style.visibility</p:attrName>
                                        </p:attrNameLst>
                                      </p:cBhvr>
                                      <p:to>
                                        <p:strVal val="visible"/>
                                      </p:to>
                                    </p:set>
                                  </p:childTnLst>
                                </p:cTn>
                              </p:par>
                            </p:childTnLst>
                          </p:cTn>
                        </p:par>
                        <p:par>
                          <p:cTn id="32" fill="hold">
                            <p:stCondLst>
                              <p:cond delay="1575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6750"/>
                            </p:stCondLst>
                            <p:childTnLst>
                              <p:par>
                                <p:cTn id="39" presetID="1" presetClass="entr" presetSubtype="0" fill="hold" nodeType="afterEffect">
                                  <p:stCondLst>
                                    <p:cond delay="3000"/>
                                  </p:stCondLst>
                                  <p:childTnLst>
                                    <p:set>
                                      <p:cBhvr>
                                        <p:cTn id="40" dur="1" fill="hold">
                                          <p:stCondLst>
                                            <p:cond delay="0"/>
                                          </p:stCondLst>
                                        </p:cTn>
                                        <p:tgtEl>
                                          <p:spTgt spid="1054"/>
                                        </p:tgtEl>
                                        <p:attrNameLst>
                                          <p:attrName>style.visibility</p:attrName>
                                        </p:attrNameLst>
                                      </p:cBhvr>
                                      <p:to>
                                        <p:strVal val="visible"/>
                                      </p:to>
                                    </p:set>
                                  </p:childTnLst>
                                </p:cTn>
                              </p:par>
                            </p:childTnLst>
                          </p:cTn>
                        </p:par>
                        <p:par>
                          <p:cTn id="41" fill="hold">
                            <p:stCondLst>
                              <p:cond delay="19750"/>
                            </p:stCondLst>
                            <p:childTnLst>
                              <p:par>
                                <p:cTn id="42" presetID="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250" fill="hold"/>
                                        <p:tgtEl>
                                          <p:spTgt spid="11"/>
                                        </p:tgtEl>
                                        <p:attrNameLst>
                                          <p:attrName>ppt_x</p:attrName>
                                        </p:attrNameLst>
                                      </p:cBhvr>
                                      <p:tavLst>
                                        <p:tav tm="0">
                                          <p:val>
                                            <p:strVal val="0-#ppt_w/2"/>
                                          </p:val>
                                        </p:tav>
                                        <p:tav tm="100000">
                                          <p:val>
                                            <p:strVal val="#ppt_x"/>
                                          </p:val>
                                        </p:tav>
                                      </p:tavLst>
                                    </p:anim>
                                    <p:anim calcmode="lin" valueType="num">
                                      <p:cBhvr additive="base">
                                        <p:cTn id="45" dur="125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21000"/>
                            </p:stCondLst>
                            <p:childTnLst>
                              <p:par>
                                <p:cTn id="47" presetID="1" presetClass="entr" presetSubtype="0" fill="hold" nodeType="afterEffect">
                                  <p:stCondLst>
                                    <p:cond delay="3000"/>
                                  </p:stCondLst>
                                  <p:childTnLst>
                                    <p:set>
                                      <p:cBhvr>
                                        <p:cTn id="48" dur="1" fill="hold">
                                          <p:stCondLst>
                                            <p:cond delay="0"/>
                                          </p:stCondLst>
                                        </p:cTn>
                                        <p:tgtEl>
                                          <p:spTgt spid="1051"/>
                                        </p:tgtEl>
                                        <p:attrNameLst>
                                          <p:attrName>style.visibility</p:attrName>
                                        </p:attrNameLst>
                                      </p:cBhvr>
                                      <p:to>
                                        <p:strVal val="visible"/>
                                      </p:to>
                                    </p:set>
                                  </p:childTnLst>
                                </p:cTn>
                              </p:par>
                            </p:childTnLst>
                          </p:cTn>
                        </p:par>
                        <p:par>
                          <p:cTn id="49" fill="hold">
                            <p:stCondLst>
                              <p:cond delay="24000"/>
                            </p:stCondLst>
                            <p:childTnLst>
                              <p:par>
                                <p:cTn id="50" presetID="16" presetClass="entr" presetSubtype="4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out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TotalTime>
  <Words>3407</Words>
  <Application>Microsoft Office PowerPoint</Application>
  <PresentationFormat>Presentación en pantalla (4:3)</PresentationFormat>
  <Paragraphs>506</Paragraphs>
  <Slides>52</Slides>
  <Notes>29</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Presentación de PowerPoint</vt:lpstr>
      <vt:lpstr>Presentación de PowerPoint</vt:lpstr>
      <vt:lpstr>Presentación de PowerPoint</vt:lpstr>
      <vt:lpstr>IMPLEMENTACIÓN DE UN CLUSTER COMPUTACIONAL UTILIZANDO HERRAMIENTAS DE SOFTWARE LIBRE PARA EL DEPARTAMENTO DE CIENCIAS DE LA COMPUTACIÓN DE LA UNIVERSIDAD DE LAS FUERZAS ARMADAS-ESPE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Juanda</cp:lastModifiedBy>
  <cp:revision>496</cp:revision>
  <dcterms:created xsi:type="dcterms:W3CDTF">2013-09-26T18:03:10Z</dcterms:created>
  <dcterms:modified xsi:type="dcterms:W3CDTF">2015-03-04T22:53:57Z</dcterms:modified>
</cp:coreProperties>
</file>