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3.xml" ContentType="application/vnd.openxmlformats-officedocument.presentationml.comments+xml"/>
  <Override PartName="/ppt/comments/comment4.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5.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6.xml" ContentType="application/vnd.openxmlformats-officedocument.presentationml.comments+xml"/>
  <Override PartName="/ppt/comments/comment7.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notesSlides/notesSlide3.xml" ContentType="application/vnd.openxmlformats-officedocument.presentationml.notesSlide+xml"/>
  <Override PartName="/ppt/comments/comment16.xml" ContentType="application/vnd.openxmlformats-officedocument.presentationml.comments+xml"/>
  <Override PartName="/ppt/comments/comment17.xml" ContentType="application/vnd.openxmlformats-officedocument.presentationml.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8.xml" ContentType="application/vnd.openxmlformats-officedocument.presentationml.comments+xml"/>
  <Override PartName="/ppt/comments/comment19.xml" ContentType="application/vnd.openxmlformats-officedocument.presentationml.comments+xml"/>
  <Override PartName="/ppt/notesSlides/notesSlide4.xml" ContentType="application/vnd.openxmlformats-officedocument.presentationml.notesSlide+xml"/>
  <Override PartName="/ppt/comments/comment20.xml" ContentType="application/vnd.openxmlformats-officedocument.presentationml.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7" r:id="rId2"/>
    <p:sldId id="321" r:id="rId3"/>
    <p:sldId id="261" r:id="rId4"/>
    <p:sldId id="265" r:id="rId5"/>
    <p:sldId id="328" r:id="rId6"/>
    <p:sldId id="269" r:id="rId7"/>
    <p:sldId id="271" r:id="rId8"/>
    <p:sldId id="270" r:id="rId9"/>
    <p:sldId id="272" r:id="rId10"/>
    <p:sldId id="276" r:id="rId11"/>
    <p:sldId id="275" r:id="rId12"/>
    <p:sldId id="277" r:id="rId13"/>
    <p:sldId id="281" r:id="rId14"/>
    <p:sldId id="297" r:id="rId15"/>
    <p:sldId id="322" r:id="rId16"/>
    <p:sldId id="283" r:id="rId17"/>
    <p:sldId id="284" r:id="rId18"/>
    <p:sldId id="285" r:id="rId19"/>
    <p:sldId id="290" r:id="rId20"/>
    <p:sldId id="291" r:id="rId21"/>
    <p:sldId id="323" r:id="rId22"/>
    <p:sldId id="292" r:id="rId23"/>
    <p:sldId id="293" r:id="rId24"/>
    <p:sldId id="294" r:id="rId25"/>
    <p:sldId id="314" r:id="rId26"/>
    <p:sldId id="298" r:id="rId27"/>
    <p:sldId id="312" r:id="rId28"/>
    <p:sldId id="313" r:id="rId29"/>
    <p:sldId id="299" r:id="rId30"/>
    <p:sldId id="300" r:id="rId31"/>
    <p:sldId id="316" r:id="rId32"/>
    <p:sldId id="334" r:id="rId33"/>
    <p:sldId id="325" r:id="rId34"/>
    <p:sldId id="301" r:id="rId35"/>
    <p:sldId id="303" r:id="rId36"/>
    <p:sldId id="304" r:id="rId37"/>
    <p:sldId id="305" r:id="rId38"/>
    <p:sldId id="317" r:id="rId39"/>
    <p:sldId id="306" r:id="rId40"/>
    <p:sldId id="307" r:id="rId41"/>
    <p:sldId id="308" r:id="rId42"/>
    <p:sldId id="310"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swaldo" initials="O" lastIdx="62" clrIdx="0"/>
  <p:cmAuthor id="1" name="Luffi" initials="L" lastIdx="2" clrIdx="1"/>
  <p:cmAuthor id="2" name="Mauricio Vega Hidalgo" initials="MVH" lastIdx="1" clrIdx="2">
    <p:extLst>
      <p:ext uri="{19B8F6BF-5375-455C-9EA6-DF929625EA0E}">
        <p15:presenceInfo xmlns:p15="http://schemas.microsoft.com/office/powerpoint/2012/main" userId="d77e44fb2e41f6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71" autoAdjust="0"/>
  </p:normalViewPr>
  <p:slideViewPr>
    <p:cSldViewPr>
      <p:cViewPr varScale="1">
        <p:scale>
          <a:sx n="74" d="100"/>
          <a:sy n="74" d="100"/>
        </p:scale>
        <p:origin x="1284" y="72"/>
      </p:cViewPr>
      <p:guideLst>
        <p:guide orient="horz" pos="2160"/>
        <p:guide pos="2880"/>
      </p:guideLst>
    </p:cSldViewPr>
  </p:slideViewPr>
  <p:outlineViewPr>
    <p:cViewPr>
      <p:scale>
        <a:sx n="33" d="100"/>
        <a:sy n="33" d="100"/>
      </p:scale>
      <p:origin x="6" y="633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Oswaldo\Desktop\indice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Oswaldo\Desktop\EDISON%20TESIS\conteo%20bacteri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Hoja2!$D$71</c:f>
              <c:strCache>
                <c:ptCount val="1"/>
                <c:pt idx="0">
                  <c:v>Valor de Índice</c:v>
                </c:pt>
              </c:strCache>
            </c:strRef>
          </c:tx>
          <c:invertIfNegative val="0"/>
          <c:dLbls>
            <c:dLbl>
              <c:idx val="0"/>
              <c:layout>
                <c:manualLayout>
                  <c:x val="-1.2867257173445081E-3"/>
                  <c:y val="-0.399745118429257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0925337632079971E-17"/>
                  <c:y val="-0.178770949720670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Hoja2!$E$70:$H$70</c:f>
              <c:strCache>
                <c:ptCount val="3"/>
                <c:pt idx="0">
                  <c:v>Elaeis guineensis Jacq</c:v>
                </c:pt>
                <c:pt idx="2">
                  <c:v>Híbrido ineterespecífico</c:v>
                </c:pt>
              </c:strCache>
            </c:strRef>
          </c:cat>
          <c:val>
            <c:numRef>
              <c:f>Hoja2!$E$71:$H$71</c:f>
              <c:numCache>
                <c:formatCode>General</c:formatCode>
                <c:ptCount val="4"/>
                <c:pt idx="0">
                  <c:v>0.35699999999999998</c:v>
                </c:pt>
                <c:pt idx="2">
                  <c:v>0.152</c:v>
                </c:pt>
              </c:numCache>
            </c:numRef>
          </c:val>
        </c:ser>
        <c:dLbls>
          <c:showLegendKey val="0"/>
          <c:showVal val="0"/>
          <c:showCatName val="0"/>
          <c:showSerName val="0"/>
          <c:showPercent val="0"/>
          <c:showBubbleSize val="0"/>
        </c:dLbls>
        <c:gapWidth val="150"/>
        <c:overlap val="100"/>
        <c:axId val="1908744768"/>
        <c:axId val="1908738240"/>
      </c:barChart>
      <c:catAx>
        <c:axId val="1908744768"/>
        <c:scaling>
          <c:orientation val="minMax"/>
        </c:scaling>
        <c:delete val="0"/>
        <c:axPos val="b"/>
        <c:title>
          <c:tx>
            <c:rich>
              <a:bodyPr/>
              <a:lstStyle/>
              <a:p>
                <a:pPr>
                  <a:defRPr sz="1100">
                    <a:latin typeface="Arial" pitchFamily="34" charset="0"/>
                    <a:cs typeface="Arial" pitchFamily="34" charset="0"/>
                  </a:defRPr>
                </a:pPr>
                <a:r>
                  <a:rPr lang="es-ES" sz="1100">
                    <a:latin typeface="Arial" pitchFamily="34" charset="0"/>
                    <a:cs typeface="Arial" pitchFamily="34" charset="0"/>
                  </a:rPr>
                  <a:t>Plantas</a:t>
                </a:r>
                <a:r>
                  <a:rPr lang="es-ES" sz="1100" baseline="0">
                    <a:latin typeface="Arial" pitchFamily="34" charset="0"/>
                    <a:cs typeface="Arial" pitchFamily="34" charset="0"/>
                  </a:rPr>
                  <a:t> de Palma Aceitera</a:t>
                </a:r>
                <a:endParaRPr lang="es-ES" sz="1100">
                  <a:latin typeface="Arial" pitchFamily="34" charset="0"/>
                  <a:cs typeface="Arial" pitchFamily="34" charset="0"/>
                </a:endParaRPr>
              </a:p>
            </c:rich>
          </c:tx>
          <c:layout/>
          <c:overlay val="0"/>
        </c:title>
        <c:numFmt formatCode="General" sourceLinked="0"/>
        <c:majorTickMark val="out"/>
        <c:minorTickMark val="none"/>
        <c:tickLblPos val="nextTo"/>
        <c:txPr>
          <a:bodyPr/>
          <a:lstStyle/>
          <a:p>
            <a:pPr>
              <a:defRPr sz="1100"/>
            </a:pPr>
            <a:endParaRPr lang="es-EC"/>
          </a:p>
        </c:txPr>
        <c:crossAx val="1908738240"/>
        <c:crosses val="autoZero"/>
        <c:auto val="1"/>
        <c:lblAlgn val="ctr"/>
        <c:lblOffset val="100"/>
        <c:noMultiLvlLbl val="0"/>
      </c:catAx>
      <c:valAx>
        <c:axId val="1908738240"/>
        <c:scaling>
          <c:orientation val="minMax"/>
        </c:scaling>
        <c:delete val="0"/>
        <c:axPos val="l"/>
        <c:title>
          <c:tx>
            <c:rich>
              <a:bodyPr rot="-5400000" vert="horz"/>
              <a:lstStyle/>
              <a:p>
                <a:pPr>
                  <a:defRPr sz="1200" b="1"/>
                </a:pPr>
                <a:r>
                  <a:rPr lang="es-ES" sz="1200" b="1">
                    <a:latin typeface="Arial" pitchFamily="34" charset="0"/>
                    <a:cs typeface="Arial" pitchFamily="34" charset="0"/>
                  </a:rPr>
                  <a:t>Valor</a:t>
                </a:r>
                <a:r>
                  <a:rPr lang="es-ES" sz="1200" b="1" baseline="0">
                    <a:latin typeface="Arial" pitchFamily="34" charset="0"/>
                    <a:cs typeface="Arial" pitchFamily="34" charset="0"/>
                  </a:rPr>
                  <a:t> de Índice</a:t>
                </a:r>
                <a:endParaRPr lang="es-ES" sz="1200" b="1">
                  <a:latin typeface="Arial" pitchFamily="34" charset="0"/>
                  <a:cs typeface="Arial" pitchFamily="34" charset="0"/>
                </a:endParaRPr>
              </a:p>
            </c:rich>
          </c:tx>
          <c:layout/>
          <c:overlay val="0"/>
        </c:title>
        <c:numFmt formatCode="General" sourceLinked="1"/>
        <c:majorTickMark val="out"/>
        <c:minorTickMark val="none"/>
        <c:tickLblPos val="nextTo"/>
        <c:crossAx val="1908744768"/>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Hoja2!$D$53</c:f>
              <c:strCache>
                <c:ptCount val="1"/>
                <c:pt idx="0">
                  <c:v>Valor de Índice</c:v>
                </c:pt>
              </c:strCache>
            </c:strRef>
          </c:tx>
          <c:invertIfNegative val="0"/>
          <c:dLbls>
            <c:dLbl>
              <c:idx val="0"/>
              <c:layout>
                <c:manualLayout>
                  <c:x val="-2.7778424471257531E-3"/>
                  <c:y val="-0.3139910066489787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0.402665240585320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Hoja2!$E$52:$H$52</c:f>
              <c:strCache>
                <c:ptCount val="3"/>
                <c:pt idx="0">
                  <c:v>Elaeis guineensis Jacq</c:v>
                </c:pt>
                <c:pt idx="2">
                  <c:v>Híbrido ineterespecífico</c:v>
                </c:pt>
              </c:strCache>
            </c:strRef>
          </c:cat>
          <c:val>
            <c:numRef>
              <c:f>Hoja2!$E$53:$H$53</c:f>
              <c:numCache>
                <c:formatCode>General</c:formatCode>
                <c:ptCount val="4"/>
                <c:pt idx="0">
                  <c:v>0.52500000000000002</c:v>
                </c:pt>
                <c:pt idx="2">
                  <c:v>0.70899999999999996</c:v>
                </c:pt>
              </c:numCache>
            </c:numRef>
          </c:val>
        </c:ser>
        <c:dLbls>
          <c:showLegendKey val="0"/>
          <c:showVal val="0"/>
          <c:showCatName val="0"/>
          <c:showSerName val="0"/>
          <c:showPercent val="0"/>
          <c:showBubbleSize val="0"/>
        </c:dLbls>
        <c:gapWidth val="150"/>
        <c:overlap val="100"/>
        <c:axId val="1908753472"/>
        <c:axId val="1908748576"/>
      </c:barChart>
      <c:catAx>
        <c:axId val="1908753472"/>
        <c:scaling>
          <c:orientation val="minMax"/>
        </c:scaling>
        <c:delete val="0"/>
        <c:axPos val="b"/>
        <c:title>
          <c:tx>
            <c:rich>
              <a:bodyPr/>
              <a:lstStyle/>
              <a:p>
                <a:pPr>
                  <a:defRPr sz="1100">
                    <a:latin typeface="Arial" pitchFamily="34" charset="0"/>
                    <a:cs typeface="Arial" pitchFamily="34" charset="0"/>
                  </a:defRPr>
                </a:pPr>
                <a:r>
                  <a:rPr lang="es-ES" sz="1100">
                    <a:latin typeface="Arial" pitchFamily="34" charset="0"/>
                    <a:cs typeface="Arial" pitchFamily="34" charset="0"/>
                  </a:rPr>
                  <a:t>Plantas</a:t>
                </a:r>
                <a:r>
                  <a:rPr lang="es-ES" sz="1100" baseline="0">
                    <a:latin typeface="Arial" pitchFamily="34" charset="0"/>
                    <a:cs typeface="Arial" pitchFamily="34" charset="0"/>
                  </a:rPr>
                  <a:t> de Palma Aceitera</a:t>
                </a:r>
                <a:endParaRPr lang="es-ES" sz="1100">
                  <a:latin typeface="Arial" pitchFamily="34" charset="0"/>
                  <a:cs typeface="Arial" pitchFamily="34" charset="0"/>
                </a:endParaRPr>
              </a:p>
            </c:rich>
          </c:tx>
          <c:layout/>
          <c:overlay val="0"/>
        </c:title>
        <c:numFmt formatCode="General" sourceLinked="0"/>
        <c:majorTickMark val="out"/>
        <c:minorTickMark val="none"/>
        <c:tickLblPos val="nextTo"/>
        <c:txPr>
          <a:bodyPr/>
          <a:lstStyle/>
          <a:p>
            <a:pPr>
              <a:defRPr sz="1100"/>
            </a:pPr>
            <a:endParaRPr lang="es-EC"/>
          </a:p>
        </c:txPr>
        <c:crossAx val="1908748576"/>
        <c:crosses val="autoZero"/>
        <c:auto val="1"/>
        <c:lblAlgn val="ctr"/>
        <c:lblOffset val="100"/>
        <c:noMultiLvlLbl val="0"/>
      </c:catAx>
      <c:valAx>
        <c:axId val="1908748576"/>
        <c:scaling>
          <c:orientation val="minMax"/>
        </c:scaling>
        <c:delete val="0"/>
        <c:axPos val="l"/>
        <c:title>
          <c:tx>
            <c:rich>
              <a:bodyPr rot="-5400000" vert="horz"/>
              <a:lstStyle/>
              <a:p>
                <a:pPr>
                  <a:defRPr sz="1200">
                    <a:latin typeface="Arial" pitchFamily="34" charset="0"/>
                    <a:cs typeface="Arial" pitchFamily="34" charset="0"/>
                  </a:defRPr>
                </a:pPr>
                <a:r>
                  <a:rPr lang="es-ES" sz="1200">
                    <a:latin typeface="Arial" pitchFamily="34" charset="0"/>
                    <a:cs typeface="Arial" pitchFamily="34" charset="0"/>
                  </a:rPr>
                  <a:t>Valor</a:t>
                </a:r>
                <a:r>
                  <a:rPr lang="es-ES" sz="1200" baseline="0">
                    <a:latin typeface="Arial" pitchFamily="34" charset="0"/>
                    <a:cs typeface="Arial" pitchFamily="34" charset="0"/>
                  </a:rPr>
                  <a:t> deÍndice</a:t>
                </a:r>
                <a:endParaRPr lang="es-ES" sz="1200">
                  <a:latin typeface="Arial" pitchFamily="34" charset="0"/>
                  <a:cs typeface="Arial" pitchFamily="34" charset="0"/>
                </a:endParaRPr>
              </a:p>
            </c:rich>
          </c:tx>
          <c:layout/>
          <c:overlay val="0"/>
        </c:title>
        <c:numFmt formatCode="General" sourceLinked="1"/>
        <c:majorTickMark val="out"/>
        <c:minorTickMark val="none"/>
        <c:tickLblPos val="nextTo"/>
        <c:crossAx val="1908753472"/>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1"/>
        <c:ser>
          <c:idx val="0"/>
          <c:order val="0"/>
          <c:tx>
            <c:strRef>
              <c:f>'Recuento bacterias'!$D$28</c:f>
              <c:strCache>
                <c:ptCount val="1"/>
                <c:pt idx="0">
                  <c:v>TOTAL ufc/ml</c:v>
                </c:pt>
              </c:strCache>
            </c:strRef>
          </c:tx>
          <c:invertIfNegative val="0"/>
          <c:dPt>
            <c:idx val="2"/>
            <c:invertIfNegative val="0"/>
            <c:bubble3D val="0"/>
            <c:spPr>
              <a:solidFill>
                <a:srgbClr val="FF0000"/>
              </a:solidFill>
            </c:spPr>
          </c:dPt>
          <c:dPt>
            <c:idx val="3"/>
            <c:invertIfNegative val="0"/>
            <c:bubble3D val="0"/>
            <c:spPr>
              <a:solidFill>
                <a:srgbClr val="FFC000"/>
              </a:solidFill>
            </c:spPr>
          </c:dPt>
          <c:cat>
            <c:strRef>
              <c:f>'Recuento bacterias'!$B$29:$B$33</c:f>
              <c:strCache>
                <c:ptCount val="5"/>
                <c:pt idx="0">
                  <c:v>Pseudomonas fulva</c:v>
                </c:pt>
                <c:pt idx="1">
                  <c:v>Lysinibacillus fusiformis</c:v>
                </c:pt>
                <c:pt idx="2">
                  <c:v>Bacillus pumilus</c:v>
                </c:pt>
                <c:pt idx="3">
                  <c:v>Pantoea agglomerans</c:v>
                </c:pt>
                <c:pt idx="4">
                  <c:v>Acinetobacter ursingii</c:v>
                </c:pt>
              </c:strCache>
            </c:strRef>
          </c:cat>
          <c:val>
            <c:numRef>
              <c:f>'Recuento bacterias'!$D$29:$D$33</c:f>
              <c:numCache>
                <c:formatCode>General</c:formatCode>
                <c:ptCount val="5"/>
                <c:pt idx="0">
                  <c:v>20000</c:v>
                </c:pt>
                <c:pt idx="1">
                  <c:v>80000</c:v>
                </c:pt>
                <c:pt idx="2">
                  <c:v>3832000</c:v>
                </c:pt>
                <c:pt idx="3">
                  <c:v>2640000</c:v>
                </c:pt>
                <c:pt idx="4">
                  <c:v>132000</c:v>
                </c:pt>
              </c:numCache>
            </c:numRef>
          </c:val>
        </c:ser>
        <c:dLbls>
          <c:showLegendKey val="0"/>
          <c:showVal val="0"/>
          <c:showCatName val="0"/>
          <c:showSerName val="0"/>
          <c:showPercent val="0"/>
          <c:showBubbleSize val="0"/>
        </c:dLbls>
        <c:gapWidth val="150"/>
        <c:shape val="cylinder"/>
        <c:axId val="1843408192"/>
        <c:axId val="1843401664"/>
        <c:axId val="0"/>
      </c:bar3DChart>
      <c:catAx>
        <c:axId val="1843408192"/>
        <c:scaling>
          <c:orientation val="minMax"/>
        </c:scaling>
        <c:delete val="0"/>
        <c:axPos val="b"/>
        <c:numFmt formatCode="General" sourceLinked="0"/>
        <c:majorTickMark val="out"/>
        <c:minorTickMark val="none"/>
        <c:tickLblPos val="nextTo"/>
        <c:crossAx val="1843401664"/>
        <c:crosses val="autoZero"/>
        <c:auto val="1"/>
        <c:lblAlgn val="ctr"/>
        <c:lblOffset val="100"/>
        <c:noMultiLvlLbl val="0"/>
      </c:catAx>
      <c:valAx>
        <c:axId val="1843401664"/>
        <c:scaling>
          <c:orientation val="minMax"/>
        </c:scaling>
        <c:delete val="0"/>
        <c:axPos val="l"/>
        <c:title>
          <c:tx>
            <c:rich>
              <a:bodyPr rot="-5400000" vert="horz"/>
              <a:lstStyle/>
              <a:p>
                <a:pPr>
                  <a:defRPr sz="1200">
                    <a:latin typeface="Arial" pitchFamily="34" charset="0"/>
                    <a:cs typeface="Arial" pitchFamily="34" charset="0"/>
                  </a:defRPr>
                </a:pPr>
                <a:r>
                  <a:rPr lang="es-EC" sz="1200">
                    <a:latin typeface="Arial" pitchFamily="34" charset="0"/>
                    <a:cs typeface="Arial" pitchFamily="34" charset="0"/>
                  </a:rPr>
                  <a:t>ufc/ml</a:t>
                </a:r>
                <a:endParaRPr lang="es-ES" sz="1200">
                  <a:latin typeface="Arial" pitchFamily="34" charset="0"/>
                  <a:cs typeface="Arial" pitchFamily="34" charset="0"/>
                </a:endParaRPr>
              </a:p>
              <a:p>
                <a:pPr>
                  <a:defRPr sz="1200">
                    <a:latin typeface="Arial" pitchFamily="34" charset="0"/>
                    <a:cs typeface="Arial" pitchFamily="34" charset="0"/>
                  </a:defRPr>
                </a:pPr>
                <a:endParaRPr lang="es-ES" sz="1200">
                  <a:latin typeface="Arial" pitchFamily="34" charset="0"/>
                  <a:cs typeface="Arial" pitchFamily="34" charset="0"/>
                </a:endParaRPr>
              </a:p>
            </c:rich>
          </c:tx>
          <c:layout/>
          <c:overlay val="0"/>
        </c:title>
        <c:numFmt formatCode="0.00E+00" sourceLinked="0"/>
        <c:majorTickMark val="out"/>
        <c:minorTickMark val="none"/>
        <c:tickLblPos val="nextTo"/>
        <c:crossAx val="184340819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stacked"/>
        <c:varyColors val="1"/>
        <c:ser>
          <c:idx val="0"/>
          <c:order val="0"/>
          <c:invertIfNegative val="0"/>
          <c:dPt>
            <c:idx val="2"/>
            <c:invertIfNegative val="0"/>
            <c:bubble3D val="0"/>
            <c:spPr>
              <a:solidFill>
                <a:srgbClr val="FFC000"/>
              </a:solidFill>
            </c:spPr>
          </c:dPt>
          <c:dPt>
            <c:idx val="5"/>
            <c:invertIfNegative val="0"/>
            <c:bubble3D val="0"/>
            <c:spPr>
              <a:solidFill>
                <a:srgbClr val="FF0000"/>
              </a:solidFill>
            </c:spPr>
          </c:dPt>
          <c:cat>
            <c:strRef>
              <c:f>Hoja3!$B$56:$B$61</c:f>
              <c:strCache>
                <c:ptCount val="6"/>
                <c:pt idx="0">
                  <c:v>Pseudomonas viridilivida</c:v>
                </c:pt>
                <c:pt idx="1">
                  <c:v>Paenibacillus illinoisensis</c:v>
                </c:pt>
                <c:pt idx="2">
                  <c:v>Pantoea agglomerans</c:v>
                </c:pt>
                <c:pt idx="3">
                  <c:v>Micrococcus lylae C</c:v>
                </c:pt>
                <c:pt idx="4">
                  <c:v>Paenibacillus taichungensis</c:v>
                </c:pt>
                <c:pt idx="5">
                  <c:v>Bacillus pumilus</c:v>
                </c:pt>
              </c:strCache>
            </c:strRef>
          </c:cat>
          <c:val>
            <c:numRef>
              <c:f>Hoja3!$C$56:$C$61</c:f>
              <c:numCache>
                <c:formatCode>General</c:formatCode>
                <c:ptCount val="6"/>
                <c:pt idx="0">
                  <c:v>150000</c:v>
                </c:pt>
                <c:pt idx="1">
                  <c:v>29000</c:v>
                </c:pt>
                <c:pt idx="2">
                  <c:v>1740000</c:v>
                </c:pt>
                <c:pt idx="3">
                  <c:v>230000</c:v>
                </c:pt>
                <c:pt idx="4">
                  <c:v>640000</c:v>
                </c:pt>
                <c:pt idx="5">
                  <c:v>3730000</c:v>
                </c:pt>
              </c:numCache>
            </c:numRef>
          </c:val>
        </c:ser>
        <c:dLbls>
          <c:showLegendKey val="0"/>
          <c:showVal val="0"/>
          <c:showCatName val="0"/>
          <c:showSerName val="0"/>
          <c:showPercent val="0"/>
          <c:showBubbleSize val="0"/>
        </c:dLbls>
        <c:gapWidth val="150"/>
        <c:shape val="cylinder"/>
        <c:axId val="1843401120"/>
        <c:axId val="1843404384"/>
        <c:axId val="0"/>
      </c:bar3DChart>
      <c:catAx>
        <c:axId val="1843401120"/>
        <c:scaling>
          <c:orientation val="minMax"/>
        </c:scaling>
        <c:delete val="0"/>
        <c:axPos val="b"/>
        <c:numFmt formatCode="General" sourceLinked="0"/>
        <c:majorTickMark val="out"/>
        <c:minorTickMark val="none"/>
        <c:tickLblPos val="nextTo"/>
        <c:crossAx val="1843404384"/>
        <c:crosses val="autoZero"/>
        <c:auto val="1"/>
        <c:lblAlgn val="ctr"/>
        <c:lblOffset val="100"/>
        <c:noMultiLvlLbl val="0"/>
      </c:catAx>
      <c:valAx>
        <c:axId val="1843404384"/>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s-EC" sz="1200">
                    <a:effectLst/>
                    <a:latin typeface="Arial" pitchFamily="34" charset="0"/>
                    <a:cs typeface="Arial" pitchFamily="34" charset="0"/>
                  </a:rPr>
                  <a:t>ufc/ml</a:t>
                </a:r>
                <a:endParaRPr lang="es-ES" sz="1200">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s-ES"/>
              </a:p>
            </c:rich>
          </c:tx>
          <c:layout/>
          <c:overlay val="0"/>
        </c:title>
        <c:numFmt formatCode="0.00E+00" sourceLinked="0"/>
        <c:majorTickMark val="out"/>
        <c:minorTickMark val="none"/>
        <c:tickLblPos val="nextTo"/>
        <c:crossAx val="1843401120"/>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1387901344295"/>
          <c:y val="0.17704173220519356"/>
          <c:w val="0.5422729658792651"/>
          <c:h val="0.60571297633596266"/>
        </c:manualLayout>
      </c:layout>
      <c:barChart>
        <c:barDir val="col"/>
        <c:grouping val="clustered"/>
        <c:varyColors val="0"/>
        <c:ser>
          <c:idx val="0"/>
          <c:order val="0"/>
          <c:tx>
            <c:strRef>
              <c:f>Hoja2!$D$32</c:f>
              <c:strCache>
                <c:ptCount val="1"/>
                <c:pt idx="0">
                  <c:v>Valor de Índice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Hoja2!$E$31:$H$31</c:f>
              <c:strCache>
                <c:ptCount val="3"/>
                <c:pt idx="0">
                  <c:v>Elaeis guineensis Jacq</c:v>
                </c:pt>
                <c:pt idx="2">
                  <c:v>Híbrido ineterespecífico</c:v>
                </c:pt>
              </c:strCache>
            </c:strRef>
          </c:cat>
          <c:val>
            <c:numRef>
              <c:f>Hoja2!$E$32:$H$32</c:f>
              <c:numCache>
                <c:formatCode>General</c:formatCode>
                <c:ptCount val="4"/>
                <c:pt idx="0">
                  <c:v>0.14599999999999999</c:v>
                </c:pt>
                <c:pt idx="2">
                  <c:v>0.1</c:v>
                </c:pt>
              </c:numCache>
            </c:numRef>
          </c:val>
        </c:ser>
        <c:dLbls>
          <c:showLegendKey val="0"/>
          <c:showVal val="0"/>
          <c:showCatName val="0"/>
          <c:showSerName val="0"/>
          <c:showPercent val="0"/>
          <c:showBubbleSize val="0"/>
        </c:dLbls>
        <c:gapWidth val="150"/>
        <c:axId val="1908739328"/>
        <c:axId val="1908742592"/>
      </c:barChart>
      <c:catAx>
        <c:axId val="1908739328"/>
        <c:scaling>
          <c:orientation val="minMax"/>
        </c:scaling>
        <c:delete val="0"/>
        <c:axPos val="b"/>
        <c:title>
          <c:tx>
            <c:rich>
              <a:bodyPr/>
              <a:lstStyle/>
              <a:p>
                <a:pPr>
                  <a:defRPr sz="1100"/>
                </a:pPr>
                <a:r>
                  <a:rPr lang="es-ES" sz="1100"/>
                  <a:t>Plantas de Palma Aceitera</a:t>
                </a:r>
              </a:p>
            </c:rich>
          </c:tx>
          <c:layout/>
          <c:overlay val="0"/>
        </c:title>
        <c:numFmt formatCode="General" sourceLinked="0"/>
        <c:majorTickMark val="out"/>
        <c:minorTickMark val="none"/>
        <c:tickLblPos val="nextTo"/>
        <c:crossAx val="1908742592"/>
        <c:crosses val="autoZero"/>
        <c:auto val="1"/>
        <c:lblAlgn val="ctr"/>
        <c:lblOffset val="100"/>
        <c:noMultiLvlLbl val="0"/>
      </c:catAx>
      <c:valAx>
        <c:axId val="1908742592"/>
        <c:scaling>
          <c:orientation val="minMax"/>
        </c:scaling>
        <c:delete val="0"/>
        <c:axPos val="l"/>
        <c:title>
          <c:tx>
            <c:rich>
              <a:bodyPr rot="-5400000" vert="horz"/>
              <a:lstStyle/>
              <a:p>
                <a:pPr>
                  <a:defRPr sz="1200"/>
                </a:pPr>
                <a:r>
                  <a:rPr lang="es-ES" sz="1200"/>
                  <a:t>Valor de Índice</a:t>
                </a:r>
              </a:p>
            </c:rich>
          </c:tx>
          <c:layout/>
          <c:overlay val="0"/>
        </c:title>
        <c:numFmt formatCode="General" sourceLinked="1"/>
        <c:majorTickMark val="out"/>
        <c:minorTickMark val="none"/>
        <c:tickLblPos val="nextTo"/>
        <c:crossAx val="1908739328"/>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Hoja2!$D$16</c:f>
              <c:strCache>
                <c:ptCount val="1"/>
                <c:pt idx="0">
                  <c:v>Valor de Índice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Hoja2!$E$15:$H$15</c:f>
              <c:strCache>
                <c:ptCount val="3"/>
                <c:pt idx="0">
                  <c:v>Elaeis guineensis Jacq</c:v>
                </c:pt>
                <c:pt idx="2">
                  <c:v>Híbrido ineterespecífico</c:v>
                </c:pt>
              </c:strCache>
            </c:strRef>
          </c:cat>
          <c:val>
            <c:numRef>
              <c:f>Hoja2!$E$16:$H$16</c:f>
              <c:numCache>
                <c:formatCode>General</c:formatCode>
                <c:ptCount val="4"/>
                <c:pt idx="0">
                  <c:v>0.79900000000000004</c:v>
                </c:pt>
                <c:pt idx="2">
                  <c:v>0.57899999999999996</c:v>
                </c:pt>
              </c:numCache>
            </c:numRef>
          </c:val>
        </c:ser>
        <c:dLbls>
          <c:showLegendKey val="0"/>
          <c:showVal val="0"/>
          <c:showCatName val="0"/>
          <c:showSerName val="0"/>
          <c:showPercent val="0"/>
          <c:showBubbleSize val="0"/>
        </c:dLbls>
        <c:gapWidth val="150"/>
        <c:axId val="1908745856"/>
        <c:axId val="1908745312"/>
      </c:barChart>
      <c:catAx>
        <c:axId val="1908745856"/>
        <c:scaling>
          <c:orientation val="minMax"/>
        </c:scaling>
        <c:delete val="0"/>
        <c:axPos val="b"/>
        <c:title>
          <c:tx>
            <c:rich>
              <a:bodyPr/>
              <a:lstStyle/>
              <a:p>
                <a:pPr>
                  <a:defRPr sz="1100"/>
                </a:pPr>
                <a:r>
                  <a:rPr lang="es-ES" sz="1100"/>
                  <a:t>Plantas</a:t>
                </a:r>
                <a:r>
                  <a:rPr lang="es-ES" sz="1100" baseline="0"/>
                  <a:t> de Palma Aceitera</a:t>
                </a:r>
                <a:endParaRPr lang="es-ES" sz="1100"/>
              </a:p>
            </c:rich>
          </c:tx>
          <c:layout/>
          <c:overlay val="0"/>
        </c:title>
        <c:numFmt formatCode="General" sourceLinked="0"/>
        <c:majorTickMark val="out"/>
        <c:minorTickMark val="none"/>
        <c:tickLblPos val="nextTo"/>
        <c:txPr>
          <a:bodyPr/>
          <a:lstStyle/>
          <a:p>
            <a:pPr>
              <a:defRPr sz="1100"/>
            </a:pPr>
            <a:endParaRPr lang="es-EC"/>
          </a:p>
        </c:txPr>
        <c:crossAx val="1908745312"/>
        <c:crosses val="autoZero"/>
        <c:auto val="1"/>
        <c:lblAlgn val="ctr"/>
        <c:lblOffset val="100"/>
        <c:noMultiLvlLbl val="0"/>
      </c:catAx>
      <c:valAx>
        <c:axId val="1908745312"/>
        <c:scaling>
          <c:orientation val="minMax"/>
        </c:scaling>
        <c:delete val="0"/>
        <c:axPos val="l"/>
        <c:title>
          <c:tx>
            <c:rich>
              <a:bodyPr rot="-5400000" vert="horz"/>
              <a:lstStyle/>
              <a:p>
                <a:pPr>
                  <a:defRPr sz="1200"/>
                </a:pPr>
                <a:r>
                  <a:rPr lang="es-ES" sz="1200"/>
                  <a:t>Valor</a:t>
                </a:r>
                <a:r>
                  <a:rPr lang="es-ES" sz="1200" baseline="0"/>
                  <a:t> de Índice</a:t>
                </a:r>
                <a:endParaRPr lang="es-ES" sz="1200"/>
              </a:p>
            </c:rich>
          </c:tx>
          <c:layout/>
          <c:overlay val="0"/>
        </c:title>
        <c:numFmt formatCode="General" sourceLinked="1"/>
        <c:majorTickMark val="out"/>
        <c:minorTickMark val="none"/>
        <c:tickLblPos val="nextTo"/>
        <c:crossAx val="1908745856"/>
        <c:crosses val="autoZero"/>
        <c:crossBetween val="between"/>
      </c:valAx>
    </c:plotArea>
    <c:plotVisOnly val="1"/>
    <c:dispBlanksAs val="gap"/>
    <c:showDLblsOverMax val="0"/>
  </c:chart>
  <c:spPr>
    <a:ln>
      <a:solidFill>
        <a:srgbClr val="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24951995596025411"/>
          <c:y val="3.2100713764044435E-2"/>
          <c:w val="0.71452660490155784"/>
          <c:h val="0.70932942787777675"/>
        </c:manualLayout>
      </c:layout>
      <c:bar3DChart>
        <c:barDir val="col"/>
        <c:grouping val="stacked"/>
        <c:varyColors val="1"/>
        <c:ser>
          <c:idx val="0"/>
          <c:order val="0"/>
          <c:invertIfNegative val="0"/>
          <c:dPt>
            <c:idx val="1"/>
            <c:invertIfNegative val="0"/>
            <c:bubble3D val="0"/>
            <c:spPr>
              <a:solidFill>
                <a:srgbClr val="00B0F0"/>
              </a:solidFill>
            </c:spPr>
          </c:dPt>
          <c:cat>
            <c:strRef>
              <c:f>Hoja4!$C$55:$C$57</c:f>
              <c:strCache>
                <c:ptCount val="3"/>
                <c:pt idx="0">
                  <c:v>Trichoderma spp.</c:v>
                </c:pt>
                <c:pt idx="1">
                  <c:v>Coletotrichum spp.</c:v>
                </c:pt>
                <c:pt idx="2">
                  <c:v>Fusarium verticillioides.</c:v>
                </c:pt>
              </c:strCache>
            </c:strRef>
          </c:cat>
          <c:val>
            <c:numRef>
              <c:f>Hoja4!$D$55:$D$57</c:f>
              <c:numCache>
                <c:formatCode>General</c:formatCode>
                <c:ptCount val="3"/>
                <c:pt idx="0">
                  <c:v>50000</c:v>
                </c:pt>
                <c:pt idx="1">
                  <c:v>20000</c:v>
                </c:pt>
                <c:pt idx="2">
                  <c:v>40000</c:v>
                </c:pt>
              </c:numCache>
            </c:numRef>
          </c:val>
        </c:ser>
        <c:dLbls>
          <c:showLegendKey val="0"/>
          <c:showVal val="0"/>
          <c:showCatName val="0"/>
          <c:showSerName val="0"/>
          <c:showPercent val="0"/>
          <c:showBubbleSize val="0"/>
        </c:dLbls>
        <c:gapWidth val="55"/>
        <c:gapDepth val="55"/>
        <c:shape val="cylinder"/>
        <c:axId val="1843400032"/>
        <c:axId val="1843396768"/>
        <c:axId val="0"/>
      </c:bar3DChart>
      <c:catAx>
        <c:axId val="1843400032"/>
        <c:scaling>
          <c:orientation val="minMax"/>
        </c:scaling>
        <c:delete val="0"/>
        <c:axPos val="b"/>
        <c:numFmt formatCode="General" sourceLinked="0"/>
        <c:majorTickMark val="none"/>
        <c:minorTickMark val="none"/>
        <c:tickLblPos val="nextTo"/>
        <c:crossAx val="1843396768"/>
        <c:crosses val="autoZero"/>
        <c:auto val="1"/>
        <c:lblAlgn val="ctr"/>
        <c:lblOffset val="100"/>
        <c:noMultiLvlLbl val="0"/>
      </c:catAx>
      <c:valAx>
        <c:axId val="1843396768"/>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s-ES" sz="1100" b="1" i="0" baseline="0">
                    <a:effectLst/>
                    <a:latin typeface="Arial" pitchFamily="34" charset="0"/>
                    <a:cs typeface="Arial" pitchFamily="34" charset="0"/>
                  </a:rPr>
                  <a:t>ufc/ml</a:t>
                </a:r>
                <a:endParaRPr lang="es-ES" sz="1100">
                  <a:effectLst/>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s-ES"/>
              </a:p>
            </c:rich>
          </c:tx>
          <c:layout/>
          <c:overlay val="0"/>
        </c:title>
        <c:numFmt formatCode="0.00E+00" sourceLinked="0"/>
        <c:majorTickMark val="none"/>
        <c:minorTickMark val="none"/>
        <c:tickLblPos val="nextTo"/>
        <c:crossAx val="1843400032"/>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1"/>
        <c:ser>
          <c:idx val="0"/>
          <c:order val="0"/>
          <c:invertIfNegative val="0"/>
          <c:dPt>
            <c:idx val="4"/>
            <c:invertIfNegative val="0"/>
            <c:bubble3D val="0"/>
            <c:spPr>
              <a:solidFill>
                <a:srgbClr val="FFC000"/>
              </a:solidFill>
            </c:spPr>
          </c:dPt>
          <c:dPt>
            <c:idx val="5"/>
            <c:invertIfNegative val="0"/>
            <c:bubble3D val="0"/>
            <c:spPr>
              <a:solidFill>
                <a:srgbClr val="00B050"/>
              </a:solidFill>
            </c:spPr>
          </c:dPt>
          <c:dPt>
            <c:idx val="6"/>
            <c:invertIfNegative val="0"/>
            <c:bubble3D val="0"/>
            <c:spPr>
              <a:solidFill>
                <a:srgbClr val="00B0F0"/>
              </a:solidFill>
            </c:spPr>
          </c:dPt>
          <c:cat>
            <c:strRef>
              <c:f>Hoja4!$C$29:$C$35</c:f>
              <c:strCache>
                <c:ptCount val="7"/>
                <c:pt idx="0">
                  <c:v>Pithyum spp.</c:v>
                </c:pt>
                <c:pt idx="1">
                  <c:v>Fusarium udum E. Butler</c:v>
                </c:pt>
                <c:pt idx="2">
                  <c:v>Fusarium solani</c:v>
                </c:pt>
                <c:pt idx="3">
                  <c:v>Rhizoctonia spp.</c:v>
                </c:pt>
                <c:pt idx="4">
                  <c:v>Curvularia spp.</c:v>
                </c:pt>
                <c:pt idx="5">
                  <c:v>Fusarium decemcellulare Brick</c:v>
                </c:pt>
                <c:pt idx="6">
                  <c:v>Colletotrichum spp.</c:v>
                </c:pt>
              </c:strCache>
            </c:strRef>
          </c:cat>
          <c:val>
            <c:numRef>
              <c:f>Hoja4!$D$29:$D$35</c:f>
              <c:numCache>
                <c:formatCode>General</c:formatCode>
                <c:ptCount val="7"/>
                <c:pt idx="0">
                  <c:v>10000</c:v>
                </c:pt>
                <c:pt idx="1">
                  <c:v>70000</c:v>
                </c:pt>
                <c:pt idx="2">
                  <c:v>30000</c:v>
                </c:pt>
                <c:pt idx="3">
                  <c:v>60000</c:v>
                </c:pt>
                <c:pt idx="4">
                  <c:v>10000</c:v>
                </c:pt>
                <c:pt idx="5">
                  <c:v>20000</c:v>
                </c:pt>
                <c:pt idx="6">
                  <c:v>120000</c:v>
                </c:pt>
              </c:numCache>
            </c:numRef>
          </c:val>
        </c:ser>
        <c:dLbls>
          <c:showLegendKey val="0"/>
          <c:showVal val="0"/>
          <c:showCatName val="0"/>
          <c:showSerName val="0"/>
          <c:showPercent val="0"/>
          <c:showBubbleSize val="0"/>
        </c:dLbls>
        <c:gapWidth val="55"/>
        <c:gapDepth val="55"/>
        <c:shape val="cylinder"/>
        <c:axId val="1843395136"/>
        <c:axId val="1843395680"/>
        <c:axId val="0"/>
      </c:bar3DChart>
      <c:catAx>
        <c:axId val="1843395136"/>
        <c:scaling>
          <c:orientation val="minMax"/>
        </c:scaling>
        <c:delete val="0"/>
        <c:axPos val="b"/>
        <c:numFmt formatCode="General" sourceLinked="0"/>
        <c:majorTickMark val="none"/>
        <c:minorTickMark val="none"/>
        <c:tickLblPos val="nextTo"/>
        <c:crossAx val="1843395680"/>
        <c:crosses val="autoZero"/>
        <c:auto val="1"/>
        <c:lblAlgn val="ctr"/>
        <c:lblOffset val="100"/>
        <c:noMultiLvlLbl val="0"/>
      </c:catAx>
      <c:valAx>
        <c:axId val="1843395680"/>
        <c:scaling>
          <c:orientation val="minMax"/>
        </c:scaling>
        <c:delete val="0"/>
        <c:axPos val="l"/>
        <c:title>
          <c:tx>
            <c:rich>
              <a:bodyPr rot="-5400000" vert="horz"/>
              <a:lstStyle/>
              <a:p>
                <a:pPr>
                  <a:defRPr/>
                </a:pPr>
                <a:r>
                  <a:rPr lang="es-ES" sz="1100">
                    <a:latin typeface="Arial" pitchFamily="34" charset="0"/>
                    <a:cs typeface="Arial" pitchFamily="34" charset="0"/>
                  </a:rPr>
                  <a:t>ufc\ml</a:t>
                </a:r>
              </a:p>
            </c:rich>
          </c:tx>
          <c:layout/>
          <c:overlay val="0"/>
        </c:title>
        <c:numFmt formatCode="0.00E+00" sourceLinked="0"/>
        <c:majorTickMark val="none"/>
        <c:minorTickMark val="none"/>
        <c:tickLblPos val="nextTo"/>
        <c:crossAx val="1843395136"/>
        <c:crosses val="autoZero"/>
        <c:crossBetween val="between"/>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08-06T05:41:16.519" idx="7">
    <p:pos x="4005" y="3106"/>
    <p:text>Oswaldo	06/08/2014
Genera fuente de empleo directo para 90000 personas e indirecto para 50000 personas, produciendo 75000 millones de dolares annuales en exportación.</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4-08-06T17:13:40.596" idx="25">
    <p:pos x="10" y="10"/>
    <p:text>Con una inercia del  25,94%,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4-08-06T17:18:21.886" idx="27">
    <p:pos x="327" y="3714"/>
    <p:text>Al 50% de similaridad se observa ocho grupos</p:text>
  </p:cm>
  <p:cm authorId="0" dt="2014-08-06T17:19:01.442" idx="28">
    <p:pos x="3151" y="3753"/>
    <p:text>al 50% de similaridad tres grupos.</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4-08-06T17:23:42.864" idx="29">
    <p:pos x="5418" y="3364"/>
    <p:text>En el grafico se observa, que Colletotrichum spp., presenta (120000 ufc/ml), Fusarium udum E. Butler (70000 ufc/ml) y Rhizoctonia spp. (60000 ufc/ml) en palma aceitera Elaeis guineensis Jacq.</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4-08-06T17:25:09.902" idx="30">
    <p:pos x="173" y="3706"/>
    <p:text>con una inercia de 13.55%</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4-08-06T17:26:05.020" idx="31">
    <p:pos x="302" y="3621"/>
    <p:text>con una inercia de 37.50%</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4-08-07T03:42:17.951" idx="32">
    <p:pos x="2683" y="1692"/>
    <p:text>Gram positivo, anaerobio facultativo, productor de catalasa. Son de bordes rectos con extremos cuadrados o redondos,pueden estar en cadena o encontrarse a solas. La  espora esta en la zona central, terminal o subterminal, cuya forma puede ser redonda, cilíndrica u oval,son móviles (Holt et al., 1994). Esto concuerda, con todas las pruebas bioquímicas realizadas en las dos variedades de palma aceitera analizadas en este estudio.
Posee mecanismos de supervivencia com esporas y genes de shock térmico que generan proteínas chaperonas o proteasasa.</p:text>
  </p:cm>
  <p:cm authorId="0" dt="2014-08-07T03:54:40.984" idx="33">
    <p:pos x="3054" y="1679"/>
    <p:text>Chiu et al. (1964) menciona que B. pumilus, B. subtilis, B. polymyxa, causan pudrición blanda en hortalizas. Por este motivo, se puede decir que este microorganismo está asociado a la pudrición de cogollo de palma aceitera, presentándose en los tres tipos de tejidos analizados. Esto se puede observar en los análisis de correspondencia simple donde, Bacillus Pumillus es el microorganismo con mayor presencia en los diferentes tejidos analizados.
A continuación, se mencionan otras a  B. pumilus como un nuevo patógeno causante del tizón en hojas de mango (Mangifera indica L.) (Galal, 2006). No obstante pueden infectar a varios cultivos, como la hoja del repollo, melocotón, manzana, pepino, calabaza, coliflor, ajo y cebolla.  
HSEU Et Al. (2010),  reporta en el cultivo de Ñame,causante de la mancha foliar; en el frijol causante de los síntomas de mancha  en las hojas (FONT et al., 2010); muerte regresiva de hojas y ramas de la pera asiática (LI ET AL., 2009). RECIENTEMENTE es considerado como el agente causal en pudrición blanda de cogollo en Agave de Tequila en México. Al realizar inoculaciones por herida, en plantas sanas de agave en invernadero, se observó una pudrición blanda en todo el cogollo, desde el sitio de la inoculación hasta la punta del cogollo, transformándose en una pudrición de característica papelosa (CEN, 2012).
</p:text>
  </p:cm>
  <p:cm authorId="0" dt="2014-08-07T04:01:16.557" idx="34">
    <p:pos x="2914" y="1883"/>
    <p:text>Pantoea agglomerans, sinónimo de Erwnia herbicola, que es considerada como fitopatógena, presenta síntomas iniciales, de pudrición de las inflorescencias y del cogollo, seguido de un secado y muerte repentina de palmas de coco  (AGUILAR Et Al., 2013). 
Según Jiménez et al (2014), reporta que está asociada a la pudrición de cogollo en Agave tequila L, causando lesiones necróticas y acuosas en las hojas,avanzando hacia el centro de la hoja y del cogollo, causando una pudrición descendente que llega hasta la piña y puede provocar la muerte de la planta. Es  causante de clorosis y necrosis de las zonas foliares de palmito de pejibaye (SANCHEZ ET AL., 2003). Debido a estos criterios, se le puede considerar en esta investigación, como un posible agente asociado a la pudrición de cogollo en palma aceitera.</p:text>
  </p:cm>
  <p:cm authorId="0" dt="2014-08-07T04:17:39.551" idx="35">
    <p:pos x="4764" y="2392"/>
    <p:text>En este estudio, aunque no estaba contemplado dentro de los objetivos, realizar pruebas de patogenicidad para profundizar los resultados obtenidos. Se hizo infectando tejidos de cebolla perla , mediante la técnica de inoculación por heridas, los mismos que fueron colocados en cámara húmeda por un tiempo de ocho días. Se observó que los tejidos infectados con Bacillus pumilus, Pantoea agglomerans, Lysinibacillus fusiformis, presentaron pudrición de color café obscuro con olor desagradable. Esto podría ser debido a la generación de enzimas pectinoliticas, propias de las bacterias fitopatógenas (ZUCKER ET AL., 1972), característica que no se encuentra limitada a estos patógenos en particular (CUPPLES &amp; KELMAN, 1974).
Las bacterias, Pseudomonas fulva, Pseudomonas viridilivida, Acinetobacter ursingii, Paenibacillus illinoisensis, Micrococcus lylae C, Paenibacillus taichungensis, no presentaron síntomas, lo cual concuerda con las características del blanco que eran trozos de cebolla perla inoculadas con agua destilada estéril 
</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4-08-17T04:49:40.193" idx="43">
    <p:pos x="4825" y="3149"/>
    <p:text>Por estos motivos, se puede decir que este microorganismo está asociado a la pudrición de cogollo de palma aceitera, presentándose en los tres tipos de tejidos analizados. Esto también, se puede observar en los análisis de correspondencia simple donde se observa, que Bacillus Pumillus es el microorganismo con mayor presencia en los diferentes tejidos analizados (Figuras 3.8 y 3.9).</p:text>
  </p:cm>
  <p:cm authorId="0" dt="2014-08-17T04:52:05.950" idx="44">
    <p:pos x="2922" y="2965"/>
    <p:text>Productores de catalasa</p:text>
  </p:cm>
  <p:cm authorId="0" dt="2014-08-17T04:53:49.008" idx="45">
    <p:pos x="5047" y="2484"/>
    <p:text>Al realizar inoculaciones por herida, en plantas sanas de agave en invernadero, se observó una pudrición blanda en todo el cogollo, desde el sitio de la inoculación hasta la punta del cogollo, transformándose en una pudrición de característica papelosa </p:text>
  </p:cm>
  <p:cm authorId="2" dt="2014-10-15T18:24:27.658" idx="1">
    <p:pos x="4000" y="1769"/>
    <p:text/>
    <p:extLst>
      <p:ext uri="{C676402C-5697-4E1C-873F-D02D1690AC5C}">
        <p15:threadingInfo xmlns:p15="http://schemas.microsoft.com/office/powerpoint/2012/main" timeZoneBias="30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0" dt="2014-08-17T05:14:39.770" idx="46">
    <p:pos x="5138" y="1693"/>
    <p:text>causando lesiones necróticas y acuosas en las hojas, que generalmente inician en la espina apical o en las espinas laterales, avanzando hacia el centro de la hoja y del cogollo, causando una pudrición descendente que llega hasta la piña y puede provocar la muerte de la planta</p:text>
  </p:cm>
  <p:cm authorId="0" dt="2014-08-17T05:15:51.018" idx="47">
    <p:pos x="4764" y="2152"/>
    <p:text>causante de clorosis y necrosis de las zonas foliares de palmito de pejibaye </p:text>
  </p:cm>
  <p:cm authorId="0" dt="2014-08-17T05:17:32.921" idx="48">
    <p:pos x="5107" y="2132"/>
    <p:text>Debido a estos criterios, se le puede considerar en esta investigación, como un posible agente asociado a la pudrición de cogollo en palma aceitera.</p:text>
  </p:cm>
  <p:cm authorId="0" dt="2014-08-17T05:27:10.724" idx="49">
    <p:pos x="5208" y="1264"/>
    <p:text>pudrición de las inflorescencias y del cogollo, seguido de un secado y muerte repentina</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4-08-07T04:32:43.158" idx="36">
    <p:pos x="4450" y="1321"/>
    <p:text>Esto quiere decir, que en esta investigación, el hibrido presenta mayor diversidad y equitabilidad de especies, debido a que la mayoría están igualmente presentes, por lo tanto el grado de incertidumbre es alto, puesto que existe la misma probabilidad de escoger cualquiera de las especies encontradas.
La diversidad y equitabilidad máxima se alcanza cuando todas las especies están igualmente presentes. </p:text>
  </p:cm>
  <p:cm authorId="0" dt="2014-08-07T04:44:16.257" idx="37">
    <p:pos x="4694" y="2104"/>
    <p:text> por eso se lo emplea como un índice de dominancia, debido a su marcada dependencia de las especies más abundantes (Vargas, 2009).
</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4-08-07T05:23:49.269" idx="42">
    <p:pos x="3259" y="3697"/>
    <p:text>Estos hongos no se han  identificado a nivel de especie en palma aceitera, sin embargo son de importancia fitosanitaria para otro tipo de plantas como se menciona anteriormente.</p:text>
  </p:cm>
  <p:cm authorId="0" dt="2014-08-18T05:22:42.609" idx="50">
    <p:pos x="3063" y="1123"/>
    <p:text>Se identificó a nivel de especie el género Fusarium spp., debido a que este presenta problemas de mayor importancia fitosanitaria, en un amplio espectro de tejidos vegetales. También, por la falta de reactivos y porque algunos géneros de hongos no se encuentran en la base de datos del equipo.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8-06T05:54:02.264" idx="9">
    <p:pos x="189" y="3709"/>
    <p:text>Es una planta grande con un penacho de hojas desordenadas, tiene un tallo en forma de columna, el cogollo esta por encima del punto meristematico, el cual se encuenra al altura de los racimos. En este, se desarrollan los nuevos tejidos, por lo tanto es el punto más sensible a la enfermedad</p:text>
  </p:cm>
  <p:cm authorId="0" dt="2014-08-27T15:06:34.258" idx="57">
    <p:pos x="4477" y="1557"/>
    <p:text>Los primeros síntomas se expresan por una clorosis en las hojas jóvenes, luego existen pudriciones más o menos húmedas bajo los foliolos de las hojas de la flecha, extendiéndose por contacto de un foliolo al otro. En la base de estas hojas aparece a continuación un desorden de los tejidos que se extiende hasta los puntos de crecimiento (Tovar, 2006).</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4-08-18T05:55:12.347" idx="52">
    <p:pos x="2528" y="3640"/>
    <p:text>Fusarium solani, con el cual se han realizado pruebas de patogenicidad sin poder reproducir los síntomas característicos de la enfermedad (Vargas, 1992). En esta investigación, se obtuvo este hongo, que a pesar de no ser un agente causal de esta enfermedad, no debe descartarse como un microorganismo asociado a la pudrición de cogollo en palma aceitera.</p:text>
  </p:cm>
  <p:cm authorId="0" dt="2014-08-18T05:55:38.947" idx="53">
    <p:pos x="1260" y="3658"/>
    <p:text>causante del marchitamiento de las raíces de guisantes, identificado en la india (Joshi, 2001).</p:text>
  </p:cm>
  <p:cm authorId="0" dt="2014-08-18T05:58:49.310" idx="54">
    <p:pos x="3722" y="3634"/>
    <p:text>causante de la enfermedad conocida como la escoba de bruja en mango, cuyos síntomas se caracterizan por una excesiva proliferación de yemas que salen del ápice o de las axilas foliares, con entrenudos reducidos (Pérez et al., 2012). </p:text>
  </p:cm>
  <p:cm authorId="0" dt="2014-08-18T06:02:30.514" idx="55">
    <p:pos x="5101" y="3646"/>
    <p:text>Fusarium verticillioides que a pesar de no ser un hongo cuarentenario, es causante de daños importantes en semillas y plántulas de pino cultivadas en viveros forestales (Soldevilla, 1995). También es uno de los causantes de la pudrición en banano (Zeng et al., 2013).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8-06T11:38:26.370" idx="13">
    <p:pos x="5062" y="1841"/>
    <p:text>grados de severidad, tejidos
cantidad de microorganismos, indises de diversidad (Shannon (H), equitabilidad de Shannon (J’), Simpson (λ), el reciproco de Simpson (1/D)).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8-06T11:48:12.110" idx="14">
    <p:pos x="4630" y="3312"/>
    <p:text>Palmera de los Andes San Lorenzo, ubicada en el Km 14 vía San Lorenzo Mataje en la Provincia de Esmeraldas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8-06T11:57:23.763" idx="16">
    <p:pos x="1652" y="2331"/>
    <p:text>Análisis de correspondencia simple</p:text>
  </p:cm>
  <p:cm authorId="0" dt="2014-08-06T11:58:32.579" idx="15">
    <p:pos x="4814" y="1590"/>
    <p:text>utilizando la medida de similitud de Bray Curtis y el método de agrupación de un solo enlace 
Biodiversidad</p:text>
  </p:cm>
  <p:cm authorId="0" dt="2014-08-06T11:58:51.090" idx="17">
    <p:pos x="5137" y="2760"/>
    <p:text>Cantidad de microorganismos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8-06T12:10:09.925" idx="19">
    <p:pos x="2863" y="2571"/>
    <p:text>Forma de la espora y de hifas, color y aspecto del micelio.</p:text>
  </p:cm>
  <p:cm authorId="0" dt="2014-08-06T12:15:44.358" idx="20">
    <p:pos x="4263" y="3438"/>
    <p:text>Bacterias:caldo nutritivo y glicerol al 20%.
Hongos: sucrosa al 10%, peptona al 20% y papel filtro.
Luego se liofilizaron.</p:text>
  </p:cm>
  <p:cm authorId="0" dt="2014-08-27T16:07:08.334" idx="59">
    <p:pos x="3141" y="2185"/>
    <p:text>Oxidasa: Determina la presencia de enzimas oxidasas, para esto se uso diclorhidrato de tetrametil4p4fenilendiamina (TPD) al 1%, si el color al momento de inocular la bacteria fue azul el resultado es positivo, caso contrario negativo (Bailón, et al., 2003).
Catalasa: Permite determinar la presencia de la enzima catalasa, que es capaz de descomponer el peróxido de hidrógeno (agua oxigenada) en agua y oxígeno tienen. La reacción es considerada positiva, cuando al añadir el inoculo en el agua oxigenada existe la presencia de burbujas que corresponde a la liberación de oxígeno (Suslow, et al., 1982).
Oxidativo/Fermentativo: Las bacterias utilizan hidratos de carbono, sea  por procesos metabólicos, fermentativos u oxidativos. Se diferencia por la necesidad de oxígeno atmosférico y una fosforilación inicial. Para esto se inocularon dos tubos con el medio y uno de ellos se selló con 5 ml de parafina para impedir la entrada de oxígeno.  Así, una prueba de oxidación es positiva si el tubo abierto, presenta una coloración amarilla y el tubo cerrado una coloración verde. Por otro lado, la prueba de fermentación será positiva, si el tubo abierto tiene una coloración verde y el tubo sellado una coloración amarilla (Bailón, et al., 2003). 
Prueba KOH: Se realiza con una solución de KOH AL 3%, que es muy rápida y sencilla. Si se forma un hilo al momento de colocar el inoculo en la solución, entonces la reacción es positiva y se considera que pertenece al grupo de las bacterias gram negativas, sino se forma el hilo la bacteria es un miembro de las gram positivas (Loredo, 2008).
Tinción Gram: Es una técnica que permite diferenciar las bacterias gram negativas y gram positivas. Las bacterias que retienen el cristal violeta, se tiñen de morado y son gram positivas, las que se decoloran con el alcohol y adquieren una coloración roja son gram negativas.
Motilidad: Determina si un organismo es móvil o inmóvil, debido a que las bacterias presentan uno o más flagelos, por lo tanto esta reacción es considerada positiva si existe turbidez en el medio, debido al desplazamiento de las bacterias, pero si el crecimiento sigue la línea de siembra es considerada negativa (Loredo, 2008).
Licuefacción: Consiste en determinar, que organismos producen enzimas de tipo proteolítico que licuan la gelatina. Para esto, se incubo las bacterias por 24 horas a 33°C, después se colocó en el refrigerador a una temperatura de 36°C por dos horas. Los tubos que presentaron la licuefacción de la gelatina,  fueron considerados como positivos (Suslow, et al., 1982).
</p:text>
  </p:cm>
  <p:cm authorId="1" dt="2014-08-31T04:28:27.343" idx="2">
    <p:pos x="10" y="10"/>
    <p:text>Agencia Ecuatoriana de Aseguramiento de Calidad del Agro – Agrocalidad</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8-06T17:19:50.797" idx="21">
    <p:pos x="61" y="3776"/>
    <p:text>Permitio clasificar las colonias según las pruebas bioquímicas realizadas.
A un  90,9% de similaridad se aprecian cuatro grupos respectivamente bien diferenciados.
ES UNA REPRESENTACIÓN GRAFICA EN FORMA DE ÁRBOL QUE RESUME EL PROCESO DE AGRUPACIÓN
 EN UN ANÁLISIS DE CLUSTERS.
Cortando el grafico con un segmento perpendicular a las ramas</p:text>
  </p:cm>
  <p:cm authorId="0" dt="2014-08-06T17:20:15.652" idx="22">
    <p:pos x="3431" y="3749"/>
    <p:text>Al 90,9% de similaridad se puede apreciar 6 clusters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08-06T16:45:47.555" idx="23">
    <p:pos x="3148" y="3672"/>
    <p:text>Como resultado de estos gráficos, se observa que Bacillus pumilus presenta (3832000 ufc/ml), seguido por Pantoea agglomerans con (2640000 ufc/ml) en Elaeis guineensis Jacq. En el hibrido, en cambio existe (3730000 ufc/ml) de Bacillus pumilus y (1740000 ufc/ml).</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4-08-06T17:13:06.101" idx="24">
    <p:pos x="171" y="3629"/>
    <p:text>La inercia es el promedio de las distancias de los distintos puntos a su centro de gravedad.
La inercia es el promedio de las distancias de los distintos puntos a su centro de gravedad
Tiene una inercia de 13,64%.
Inercia alta: todos los productos estan situados muy cerca del centro de gravedad y en consecuencia son muy similares.
Inercia baja: estan alejados del centro de gravedad y son diferentes.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0C3A7-DCCC-45FC-8484-725584B259E0}"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s-ES"/>
        </a:p>
      </dgm:t>
    </dgm:pt>
    <dgm:pt modelId="{BFDF72A9-A826-4400-8776-079AB967EF64}">
      <dgm:prSet phldrT="[Texto]" custT="1"/>
      <dgm:spPr>
        <a:gradFill rotWithShape="0">
          <a:gsLst>
            <a:gs pos="0">
              <a:srgbClr val="FFFF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dgm:spPr>
      <dgm:t>
        <a:bodyPr/>
        <a:lstStyle/>
        <a:p>
          <a:r>
            <a:rPr lang="es-EC" sz="2400" dirty="0" smtClean="0">
              <a:solidFill>
                <a:schemeClr val="tx1"/>
              </a:solidFill>
            </a:rPr>
            <a:t>Cultivo de palma </a:t>
          </a:r>
          <a:r>
            <a:rPr lang="es-EC" sz="2400" i="1" dirty="0" smtClean="0">
              <a:solidFill>
                <a:schemeClr val="tx1"/>
              </a:solidFill>
            </a:rPr>
            <a:t>Elaeis</a:t>
          </a:r>
        </a:p>
        <a:p>
          <a:r>
            <a:rPr lang="es-EC" sz="2400" i="1" dirty="0" smtClean="0">
              <a:solidFill>
                <a:schemeClr val="tx1"/>
              </a:solidFill>
            </a:rPr>
            <a:t>guineensis</a:t>
          </a:r>
          <a:r>
            <a:rPr lang="es-EC" sz="2400" dirty="0" smtClean="0">
              <a:solidFill>
                <a:schemeClr val="tx1"/>
              </a:solidFill>
            </a:rPr>
            <a:t> Jacq.</a:t>
          </a:r>
          <a:endParaRPr lang="es-ES" sz="2400" dirty="0">
            <a:solidFill>
              <a:schemeClr val="tx1"/>
            </a:solidFill>
          </a:endParaRPr>
        </a:p>
      </dgm:t>
    </dgm:pt>
    <dgm:pt modelId="{BA5E22B3-1D7F-400F-9FE4-740137260868}" type="parTrans" cxnId="{30E84424-CF2D-441A-8E1D-A0DCFB8B7ECE}">
      <dgm:prSet/>
      <dgm:spPr/>
      <dgm:t>
        <a:bodyPr/>
        <a:lstStyle/>
        <a:p>
          <a:endParaRPr lang="es-ES"/>
        </a:p>
      </dgm:t>
    </dgm:pt>
    <dgm:pt modelId="{AD35D7D8-E5D5-406F-A7FC-6F39B2E73D30}" type="sibTrans" cxnId="{30E84424-CF2D-441A-8E1D-A0DCFB8B7ECE}">
      <dgm:prSet/>
      <dgm:spPr/>
      <dgm:t>
        <a:bodyPr/>
        <a:lstStyle/>
        <a:p>
          <a:endParaRPr lang="es-ES"/>
        </a:p>
      </dgm:t>
    </dgm:pt>
    <dgm:pt modelId="{027251FF-DC53-4683-882C-7BAAB1FCDAB8}">
      <dgm:prSet phldrT="[Texto]" custT="1"/>
      <dgm:spPr>
        <a:gradFill rotWithShape="0">
          <a:gsLst>
            <a:gs pos="0">
              <a:srgbClr val="0070C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just"/>
          <a:r>
            <a:rPr lang="es-EC" sz="1800" dirty="0" smtClean="0">
              <a:solidFill>
                <a:schemeClr val="tx1"/>
              </a:solidFill>
            </a:rPr>
            <a:t>Desarrollo en América Latina</a:t>
          </a:r>
          <a:endParaRPr lang="es-ES" sz="1800" dirty="0">
            <a:solidFill>
              <a:schemeClr val="tx1"/>
            </a:solidFill>
          </a:endParaRPr>
        </a:p>
      </dgm:t>
    </dgm:pt>
    <dgm:pt modelId="{01F490D4-8697-45EF-813D-36EB7481E392}" type="parTrans" cxnId="{25ED4C3E-38CD-49FE-B08F-45E07D6946BC}">
      <dgm:prSet/>
      <dgm:spPr/>
      <dgm:t>
        <a:bodyPr/>
        <a:lstStyle/>
        <a:p>
          <a:endParaRPr lang="es-ES"/>
        </a:p>
      </dgm:t>
    </dgm:pt>
    <dgm:pt modelId="{B1B3164D-2781-40C0-8419-876BCFC3006C}" type="sibTrans" cxnId="{25ED4C3E-38CD-49FE-B08F-45E07D6946BC}">
      <dgm:prSet/>
      <dgm:spPr/>
      <dgm:t>
        <a:bodyPr/>
        <a:lstStyle/>
        <a:p>
          <a:endParaRPr lang="es-ES"/>
        </a:p>
      </dgm:t>
    </dgm:pt>
    <dgm:pt modelId="{B455EC98-150C-4EDA-BC96-162F9B0E6786}">
      <dgm:prSet phldrT="[Texto]" custT="1"/>
      <dgm:spPr/>
      <dgm:t>
        <a:bodyPr/>
        <a:lstStyle/>
        <a:p>
          <a:pPr algn="ctr"/>
          <a:r>
            <a:rPr lang="es-EC" sz="1800" dirty="0" smtClean="0">
              <a:solidFill>
                <a:schemeClr val="tx1"/>
              </a:solidFill>
            </a:rPr>
            <a:t>Ecuador tiene 248.199ha.</a:t>
          </a:r>
        </a:p>
      </dgm:t>
    </dgm:pt>
    <dgm:pt modelId="{985433B1-684F-43DC-94FB-604EAFF7545D}" type="sibTrans" cxnId="{659F9061-4E1B-4E0F-A310-103FA02679AA}">
      <dgm:prSet/>
      <dgm:spPr/>
      <dgm:t>
        <a:bodyPr/>
        <a:lstStyle/>
        <a:p>
          <a:endParaRPr lang="es-ES"/>
        </a:p>
      </dgm:t>
    </dgm:pt>
    <dgm:pt modelId="{371EBA4B-7588-4851-84CE-7C53D156DF1F}" type="parTrans" cxnId="{659F9061-4E1B-4E0F-A310-103FA02679AA}">
      <dgm:prSet/>
      <dgm:spPr/>
      <dgm:t>
        <a:bodyPr/>
        <a:lstStyle/>
        <a:p>
          <a:endParaRPr lang="es-ES"/>
        </a:p>
      </dgm:t>
    </dgm:pt>
    <dgm:pt modelId="{0EFF5938-B91A-4E13-ABF7-4501DE0D0C3B}">
      <dgm:prSet phldrT="[Texto]" custT="1"/>
      <dgm:spPr>
        <a:gradFill rotWithShape="0">
          <a:gsLst>
            <a:gs pos="0">
              <a:srgbClr val="92D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l"/>
          <a:r>
            <a:rPr lang="es-EC" sz="1800" smtClean="0">
              <a:solidFill>
                <a:schemeClr val="tx1"/>
              </a:solidFill>
            </a:rPr>
            <a:t>6000 ha en 1970, 10000 ha en 1980, 245.000 ha en 1990, 135.000 y 96000 ha en 2000.</a:t>
          </a:r>
          <a:endParaRPr lang="es-EC" sz="1800" dirty="0" smtClean="0">
            <a:solidFill>
              <a:schemeClr val="tx1"/>
            </a:solidFill>
          </a:endParaRPr>
        </a:p>
      </dgm:t>
    </dgm:pt>
    <dgm:pt modelId="{D782D945-1BA8-4A1E-B888-B70552473F9C}" type="sibTrans" cxnId="{244DFD25-E4ED-4656-9A9D-17F6026F8C5E}">
      <dgm:prSet/>
      <dgm:spPr/>
      <dgm:t>
        <a:bodyPr/>
        <a:lstStyle/>
        <a:p>
          <a:endParaRPr lang="es-ES"/>
        </a:p>
      </dgm:t>
    </dgm:pt>
    <dgm:pt modelId="{AD579DC6-279F-4A43-8EC9-F1AB65F81433}" type="parTrans" cxnId="{244DFD25-E4ED-4656-9A9D-17F6026F8C5E}">
      <dgm:prSet/>
      <dgm:spPr/>
      <dgm:t>
        <a:bodyPr/>
        <a:lstStyle/>
        <a:p>
          <a:endParaRPr lang="es-ES"/>
        </a:p>
      </dgm:t>
    </dgm:pt>
    <dgm:pt modelId="{D3AAEE4C-A20A-4782-ADE5-EFD98DD48582}" type="pres">
      <dgm:prSet presAssocID="{7A70C3A7-DCCC-45FC-8484-725584B259E0}" presName="Name0" presStyleCnt="0">
        <dgm:presLayoutVars>
          <dgm:chPref val="1"/>
          <dgm:dir/>
          <dgm:animOne val="branch"/>
          <dgm:animLvl val="lvl"/>
          <dgm:resizeHandles val="exact"/>
        </dgm:presLayoutVars>
      </dgm:prSet>
      <dgm:spPr/>
      <dgm:t>
        <a:bodyPr/>
        <a:lstStyle/>
        <a:p>
          <a:endParaRPr lang="es-ES"/>
        </a:p>
      </dgm:t>
    </dgm:pt>
    <dgm:pt modelId="{87EBF9D5-F32D-4A48-9D59-81BFCEDEF2D7}" type="pres">
      <dgm:prSet presAssocID="{BFDF72A9-A826-4400-8776-079AB967EF64}" presName="root1" presStyleCnt="0"/>
      <dgm:spPr/>
      <dgm:t>
        <a:bodyPr/>
        <a:lstStyle/>
        <a:p>
          <a:endParaRPr lang="es-ES"/>
        </a:p>
      </dgm:t>
    </dgm:pt>
    <dgm:pt modelId="{1895E0F5-ADE1-4AF3-A02F-C395D61384EB}" type="pres">
      <dgm:prSet presAssocID="{BFDF72A9-A826-4400-8776-079AB967EF64}" presName="LevelOneTextNode" presStyleLbl="node0" presStyleIdx="0" presStyleCnt="1" custScaleX="101361" custLinFactNeighborX="-47377" custLinFactNeighborY="19032">
        <dgm:presLayoutVars>
          <dgm:chPref val="3"/>
        </dgm:presLayoutVars>
      </dgm:prSet>
      <dgm:spPr/>
      <dgm:t>
        <a:bodyPr/>
        <a:lstStyle/>
        <a:p>
          <a:endParaRPr lang="es-ES"/>
        </a:p>
      </dgm:t>
    </dgm:pt>
    <dgm:pt modelId="{94F4D7CB-5680-4BD8-9F3D-022EEB2F0E7B}" type="pres">
      <dgm:prSet presAssocID="{BFDF72A9-A826-4400-8776-079AB967EF64}" presName="level2hierChild" presStyleCnt="0"/>
      <dgm:spPr/>
      <dgm:t>
        <a:bodyPr/>
        <a:lstStyle/>
        <a:p>
          <a:endParaRPr lang="es-ES"/>
        </a:p>
      </dgm:t>
    </dgm:pt>
    <dgm:pt modelId="{F0582D01-548D-47AE-B4FA-34BF7D6EF4C2}" type="pres">
      <dgm:prSet presAssocID="{01F490D4-8697-45EF-813D-36EB7481E392}" presName="conn2-1" presStyleLbl="parChTrans1D2" presStyleIdx="0" presStyleCnt="3"/>
      <dgm:spPr/>
      <dgm:t>
        <a:bodyPr/>
        <a:lstStyle/>
        <a:p>
          <a:endParaRPr lang="es-ES"/>
        </a:p>
      </dgm:t>
    </dgm:pt>
    <dgm:pt modelId="{6861CDBB-7CEC-4FBE-8A41-18CCE02139DC}" type="pres">
      <dgm:prSet presAssocID="{01F490D4-8697-45EF-813D-36EB7481E392}" presName="connTx" presStyleLbl="parChTrans1D2" presStyleIdx="0" presStyleCnt="3"/>
      <dgm:spPr/>
      <dgm:t>
        <a:bodyPr/>
        <a:lstStyle/>
        <a:p>
          <a:endParaRPr lang="es-ES"/>
        </a:p>
      </dgm:t>
    </dgm:pt>
    <dgm:pt modelId="{BE4653B7-5476-4564-9DC3-341BDF3500B0}" type="pres">
      <dgm:prSet presAssocID="{027251FF-DC53-4683-882C-7BAAB1FCDAB8}" presName="root2" presStyleCnt="0"/>
      <dgm:spPr/>
      <dgm:t>
        <a:bodyPr/>
        <a:lstStyle/>
        <a:p>
          <a:endParaRPr lang="es-ES"/>
        </a:p>
      </dgm:t>
    </dgm:pt>
    <dgm:pt modelId="{62CC7F49-5975-403C-8612-55B6B12E5070}" type="pres">
      <dgm:prSet presAssocID="{027251FF-DC53-4683-882C-7BAAB1FCDAB8}" presName="LevelTwoTextNode" presStyleLbl="node2" presStyleIdx="0" presStyleCnt="3" custScaleX="134916" custLinFactNeighborX="6483" custLinFactNeighborY="-37750">
        <dgm:presLayoutVars>
          <dgm:chPref val="3"/>
        </dgm:presLayoutVars>
      </dgm:prSet>
      <dgm:spPr/>
      <dgm:t>
        <a:bodyPr/>
        <a:lstStyle/>
        <a:p>
          <a:endParaRPr lang="es-ES"/>
        </a:p>
      </dgm:t>
    </dgm:pt>
    <dgm:pt modelId="{D1F331A5-6A53-4B1A-A28B-C3D582B07CF7}" type="pres">
      <dgm:prSet presAssocID="{027251FF-DC53-4683-882C-7BAAB1FCDAB8}" presName="level3hierChild" presStyleCnt="0"/>
      <dgm:spPr/>
      <dgm:t>
        <a:bodyPr/>
        <a:lstStyle/>
        <a:p>
          <a:endParaRPr lang="es-ES"/>
        </a:p>
      </dgm:t>
    </dgm:pt>
    <dgm:pt modelId="{F2892423-03F4-40D5-AFA1-4192F442E8CD}" type="pres">
      <dgm:prSet presAssocID="{AD579DC6-279F-4A43-8EC9-F1AB65F81433}" presName="conn2-1" presStyleLbl="parChTrans1D2" presStyleIdx="1" presStyleCnt="3"/>
      <dgm:spPr/>
      <dgm:t>
        <a:bodyPr/>
        <a:lstStyle/>
        <a:p>
          <a:endParaRPr lang="es-ES"/>
        </a:p>
      </dgm:t>
    </dgm:pt>
    <dgm:pt modelId="{6725C10C-5EBB-4500-8F8D-D99D249C39C0}" type="pres">
      <dgm:prSet presAssocID="{AD579DC6-279F-4A43-8EC9-F1AB65F81433}" presName="connTx" presStyleLbl="parChTrans1D2" presStyleIdx="1" presStyleCnt="3"/>
      <dgm:spPr/>
      <dgm:t>
        <a:bodyPr/>
        <a:lstStyle/>
        <a:p>
          <a:endParaRPr lang="es-ES"/>
        </a:p>
      </dgm:t>
    </dgm:pt>
    <dgm:pt modelId="{8C12307B-BEC5-4AB2-95DB-04D63B015971}" type="pres">
      <dgm:prSet presAssocID="{0EFF5938-B91A-4E13-ABF7-4501DE0D0C3B}" presName="root2" presStyleCnt="0"/>
      <dgm:spPr/>
      <dgm:t>
        <a:bodyPr/>
        <a:lstStyle/>
        <a:p>
          <a:endParaRPr lang="es-ES"/>
        </a:p>
      </dgm:t>
    </dgm:pt>
    <dgm:pt modelId="{71B6AF22-C25E-436B-8503-382F8CF57822}" type="pres">
      <dgm:prSet presAssocID="{0EFF5938-B91A-4E13-ABF7-4501DE0D0C3B}" presName="LevelTwoTextNode" presStyleLbl="node2" presStyleIdx="1" presStyleCnt="3" custScaleX="140032" custScaleY="151504" custLinFactNeighborX="6483" custLinFactNeighborY="5051">
        <dgm:presLayoutVars>
          <dgm:chPref val="3"/>
        </dgm:presLayoutVars>
      </dgm:prSet>
      <dgm:spPr/>
      <dgm:t>
        <a:bodyPr/>
        <a:lstStyle/>
        <a:p>
          <a:endParaRPr lang="es-ES"/>
        </a:p>
      </dgm:t>
    </dgm:pt>
    <dgm:pt modelId="{542DBEC8-D7BB-434F-BDD1-7C069131B88B}" type="pres">
      <dgm:prSet presAssocID="{0EFF5938-B91A-4E13-ABF7-4501DE0D0C3B}" presName="level3hierChild" presStyleCnt="0"/>
      <dgm:spPr/>
      <dgm:t>
        <a:bodyPr/>
        <a:lstStyle/>
        <a:p>
          <a:endParaRPr lang="es-ES"/>
        </a:p>
      </dgm:t>
    </dgm:pt>
    <dgm:pt modelId="{26303EAA-0882-4184-A067-AB2224E815F9}" type="pres">
      <dgm:prSet presAssocID="{371EBA4B-7588-4851-84CE-7C53D156DF1F}" presName="conn2-1" presStyleLbl="parChTrans1D2" presStyleIdx="2" presStyleCnt="3"/>
      <dgm:spPr/>
      <dgm:t>
        <a:bodyPr/>
        <a:lstStyle/>
        <a:p>
          <a:endParaRPr lang="es-ES"/>
        </a:p>
      </dgm:t>
    </dgm:pt>
    <dgm:pt modelId="{4CFBE4CF-4FA0-4D0A-9702-57E2B7E4FB9C}" type="pres">
      <dgm:prSet presAssocID="{371EBA4B-7588-4851-84CE-7C53D156DF1F}" presName="connTx" presStyleLbl="parChTrans1D2" presStyleIdx="2" presStyleCnt="3"/>
      <dgm:spPr/>
      <dgm:t>
        <a:bodyPr/>
        <a:lstStyle/>
        <a:p>
          <a:endParaRPr lang="es-ES"/>
        </a:p>
      </dgm:t>
    </dgm:pt>
    <dgm:pt modelId="{323208EF-5F60-44C0-8AA1-C7F86FD21E91}" type="pres">
      <dgm:prSet presAssocID="{B455EC98-150C-4EDA-BC96-162F9B0E6786}" presName="root2" presStyleCnt="0"/>
      <dgm:spPr/>
      <dgm:t>
        <a:bodyPr/>
        <a:lstStyle/>
        <a:p>
          <a:endParaRPr lang="es-ES"/>
        </a:p>
      </dgm:t>
    </dgm:pt>
    <dgm:pt modelId="{535B9DB0-6BD5-474C-B7CD-FADB46F0D3CB}" type="pres">
      <dgm:prSet presAssocID="{B455EC98-150C-4EDA-BC96-162F9B0E6786}" presName="LevelTwoTextNode" presStyleLbl="node2" presStyleIdx="2" presStyleCnt="3" custScaleX="140927" custLinFactNeighborX="6483" custLinFactNeighborY="46688">
        <dgm:presLayoutVars>
          <dgm:chPref val="3"/>
        </dgm:presLayoutVars>
      </dgm:prSet>
      <dgm:spPr/>
      <dgm:t>
        <a:bodyPr/>
        <a:lstStyle/>
        <a:p>
          <a:endParaRPr lang="es-ES"/>
        </a:p>
      </dgm:t>
    </dgm:pt>
    <dgm:pt modelId="{11536B81-C76D-4D0B-B211-2A427D7FF0D6}" type="pres">
      <dgm:prSet presAssocID="{B455EC98-150C-4EDA-BC96-162F9B0E6786}" presName="level3hierChild" presStyleCnt="0"/>
      <dgm:spPr/>
      <dgm:t>
        <a:bodyPr/>
        <a:lstStyle/>
        <a:p>
          <a:endParaRPr lang="es-ES"/>
        </a:p>
      </dgm:t>
    </dgm:pt>
  </dgm:ptLst>
  <dgm:cxnLst>
    <dgm:cxn modelId="{25ED4C3E-38CD-49FE-B08F-45E07D6946BC}" srcId="{BFDF72A9-A826-4400-8776-079AB967EF64}" destId="{027251FF-DC53-4683-882C-7BAAB1FCDAB8}" srcOrd="0" destOrd="0" parTransId="{01F490D4-8697-45EF-813D-36EB7481E392}" sibTransId="{B1B3164D-2781-40C0-8419-876BCFC3006C}"/>
    <dgm:cxn modelId="{ECA05255-8750-45F0-B054-5B9BE15498BF}" type="presOf" srcId="{BFDF72A9-A826-4400-8776-079AB967EF64}" destId="{1895E0F5-ADE1-4AF3-A02F-C395D61384EB}" srcOrd="0" destOrd="0" presId="urn:microsoft.com/office/officeart/2008/layout/HorizontalMultiLevelHierarchy"/>
    <dgm:cxn modelId="{6C817044-44CA-4439-9422-9B26D05510D6}" type="presOf" srcId="{AD579DC6-279F-4A43-8EC9-F1AB65F81433}" destId="{F2892423-03F4-40D5-AFA1-4192F442E8CD}" srcOrd="0" destOrd="0" presId="urn:microsoft.com/office/officeart/2008/layout/HorizontalMultiLevelHierarchy"/>
    <dgm:cxn modelId="{BAF0BD91-C8EB-4731-A3AC-E1515EE54144}" type="presOf" srcId="{371EBA4B-7588-4851-84CE-7C53D156DF1F}" destId="{4CFBE4CF-4FA0-4D0A-9702-57E2B7E4FB9C}" srcOrd="1" destOrd="0" presId="urn:microsoft.com/office/officeart/2008/layout/HorizontalMultiLevelHierarchy"/>
    <dgm:cxn modelId="{FD96E27F-4D49-4B89-A20E-F33B069B5EA7}" type="presOf" srcId="{01F490D4-8697-45EF-813D-36EB7481E392}" destId="{F0582D01-548D-47AE-B4FA-34BF7D6EF4C2}" srcOrd="0" destOrd="0" presId="urn:microsoft.com/office/officeart/2008/layout/HorizontalMultiLevelHierarchy"/>
    <dgm:cxn modelId="{30E84424-CF2D-441A-8E1D-A0DCFB8B7ECE}" srcId="{7A70C3A7-DCCC-45FC-8484-725584B259E0}" destId="{BFDF72A9-A826-4400-8776-079AB967EF64}" srcOrd="0" destOrd="0" parTransId="{BA5E22B3-1D7F-400F-9FE4-740137260868}" sibTransId="{AD35D7D8-E5D5-406F-A7FC-6F39B2E73D30}"/>
    <dgm:cxn modelId="{3A25AB9D-B706-487E-80A0-7626FC59B539}" type="presOf" srcId="{371EBA4B-7588-4851-84CE-7C53D156DF1F}" destId="{26303EAA-0882-4184-A067-AB2224E815F9}" srcOrd="0" destOrd="0" presId="urn:microsoft.com/office/officeart/2008/layout/HorizontalMultiLevelHierarchy"/>
    <dgm:cxn modelId="{244DFD25-E4ED-4656-9A9D-17F6026F8C5E}" srcId="{BFDF72A9-A826-4400-8776-079AB967EF64}" destId="{0EFF5938-B91A-4E13-ABF7-4501DE0D0C3B}" srcOrd="1" destOrd="0" parTransId="{AD579DC6-279F-4A43-8EC9-F1AB65F81433}" sibTransId="{D782D945-1BA8-4A1E-B888-B70552473F9C}"/>
    <dgm:cxn modelId="{659F9061-4E1B-4E0F-A310-103FA02679AA}" srcId="{BFDF72A9-A826-4400-8776-079AB967EF64}" destId="{B455EC98-150C-4EDA-BC96-162F9B0E6786}" srcOrd="2" destOrd="0" parTransId="{371EBA4B-7588-4851-84CE-7C53D156DF1F}" sibTransId="{985433B1-684F-43DC-94FB-604EAFF7545D}"/>
    <dgm:cxn modelId="{A9FAFB69-0DE7-488D-992A-FDAC63C690B9}" type="presOf" srcId="{7A70C3A7-DCCC-45FC-8484-725584B259E0}" destId="{D3AAEE4C-A20A-4782-ADE5-EFD98DD48582}" srcOrd="0" destOrd="0" presId="urn:microsoft.com/office/officeart/2008/layout/HorizontalMultiLevelHierarchy"/>
    <dgm:cxn modelId="{E0C4D95C-48E8-489A-B362-6AD50E4FED8A}" type="presOf" srcId="{01F490D4-8697-45EF-813D-36EB7481E392}" destId="{6861CDBB-7CEC-4FBE-8A41-18CCE02139DC}" srcOrd="1" destOrd="0" presId="urn:microsoft.com/office/officeart/2008/layout/HorizontalMultiLevelHierarchy"/>
    <dgm:cxn modelId="{3C5939DE-1E8F-4D24-ABB7-ABF3655B6D75}" type="presOf" srcId="{AD579DC6-279F-4A43-8EC9-F1AB65F81433}" destId="{6725C10C-5EBB-4500-8F8D-D99D249C39C0}" srcOrd="1" destOrd="0" presId="urn:microsoft.com/office/officeart/2008/layout/HorizontalMultiLevelHierarchy"/>
    <dgm:cxn modelId="{6FCB4B27-9353-48C3-B5AA-B6AA45F4C1E4}" type="presOf" srcId="{0EFF5938-B91A-4E13-ABF7-4501DE0D0C3B}" destId="{71B6AF22-C25E-436B-8503-382F8CF57822}" srcOrd="0" destOrd="0" presId="urn:microsoft.com/office/officeart/2008/layout/HorizontalMultiLevelHierarchy"/>
    <dgm:cxn modelId="{11AA2C61-260D-443F-9B1D-F678AB18CEEC}" type="presOf" srcId="{027251FF-DC53-4683-882C-7BAAB1FCDAB8}" destId="{62CC7F49-5975-403C-8612-55B6B12E5070}" srcOrd="0" destOrd="0" presId="urn:microsoft.com/office/officeart/2008/layout/HorizontalMultiLevelHierarchy"/>
    <dgm:cxn modelId="{D18976C5-97ED-4AD9-BFB6-D5D179844134}" type="presOf" srcId="{B455EC98-150C-4EDA-BC96-162F9B0E6786}" destId="{535B9DB0-6BD5-474C-B7CD-FADB46F0D3CB}" srcOrd="0" destOrd="0" presId="urn:microsoft.com/office/officeart/2008/layout/HorizontalMultiLevelHierarchy"/>
    <dgm:cxn modelId="{DBF71218-1A4B-476C-A317-F3D22E00495E}" type="presParOf" srcId="{D3AAEE4C-A20A-4782-ADE5-EFD98DD48582}" destId="{87EBF9D5-F32D-4A48-9D59-81BFCEDEF2D7}" srcOrd="0" destOrd="0" presId="urn:microsoft.com/office/officeart/2008/layout/HorizontalMultiLevelHierarchy"/>
    <dgm:cxn modelId="{040D4FB7-E7A3-40F5-9317-855FB182635B}" type="presParOf" srcId="{87EBF9D5-F32D-4A48-9D59-81BFCEDEF2D7}" destId="{1895E0F5-ADE1-4AF3-A02F-C395D61384EB}" srcOrd="0" destOrd="0" presId="urn:microsoft.com/office/officeart/2008/layout/HorizontalMultiLevelHierarchy"/>
    <dgm:cxn modelId="{22400DF3-6919-49E4-A5FB-BBFCD5ACBC53}" type="presParOf" srcId="{87EBF9D5-F32D-4A48-9D59-81BFCEDEF2D7}" destId="{94F4D7CB-5680-4BD8-9F3D-022EEB2F0E7B}" srcOrd="1" destOrd="0" presId="urn:microsoft.com/office/officeart/2008/layout/HorizontalMultiLevelHierarchy"/>
    <dgm:cxn modelId="{67863DB0-D0CF-4BF4-A71C-B37C7B62A103}" type="presParOf" srcId="{94F4D7CB-5680-4BD8-9F3D-022EEB2F0E7B}" destId="{F0582D01-548D-47AE-B4FA-34BF7D6EF4C2}" srcOrd="0" destOrd="0" presId="urn:microsoft.com/office/officeart/2008/layout/HorizontalMultiLevelHierarchy"/>
    <dgm:cxn modelId="{EDE3BB87-2C64-44C3-9358-B446D29663CA}" type="presParOf" srcId="{F0582D01-548D-47AE-B4FA-34BF7D6EF4C2}" destId="{6861CDBB-7CEC-4FBE-8A41-18CCE02139DC}" srcOrd="0" destOrd="0" presId="urn:microsoft.com/office/officeart/2008/layout/HorizontalMultiLevelHierarchy"/>
    <dgm:cxn modelId="{054E2CD9-7344-49E1-8081-F4DA5BE5386C}" type="presParOf" srcId="{94F4D7CB-5680-4BD8-9F3D-022EEB2F0E7B}" destId="{BE4653B7-5476-4564-9DC3-341BDF3500B0}" srcOrd="1" destOrd="0" presId="urn:microsoft.com/office/officeart/2008/layout/HorizontalMultiLevelHierarchy"/>
    <dgm:cxn modelId="{DC2B1FDB-D03A-41F8-BBF3-DB8E7A4F9B8F}" type="presParOf" srcId="{BE4653B7-5476-4564-9DC3-341BDF3500B0}" destId="{62CC7F49-5975-403C-8612-55B6B12E5070}" srcOrd="0" destOrd="0" presId="urn:microsoft.com/office/officeart/2008/layout/HorizontalMultiLevelHierarchy"/>
    <dgm:cxn modelId="{639BFE01-B852-4BDB-9855-3B9ED242C4E4}" type="presParOf" srcId="{BE4653B7-5476-4564-9DC3-341BDF3500B0}" destId="{D1F331A5-6A53-4B1A-A28B-C3D582B07CF7}" srcOrd="1" destOrd="0" presId="urn:microsoft.com/office/officeart/2008/layout/HorizontalMultiLevelHierarchy"/>
    <dgm:cxn modelId="{9103C3A0-998A-4858-BEAB-07BFBD41677A}" type="presParOf" srcId="{94F4D7CB-5680-4BD8-9F3D-022EEB2F0E7B}" destId="{F2892423-03F4-40D5-AFA1-4192F442E8CD}" srcOrd="2" destOrd="0" presId="urn:microsoft.com/office/officeart/2008/layout/HorizontalMultiLevelHierarchy"/>
    <dgm:cxn modelId="{943736AE-7D59-454A-A2D3-38905A2B1466}" type="presParOf" srcId="{F2892423-03F4-40D5-AFA1-4192F442E8CD}" destId="{6725C10C-5EBB-4500-8F8D-D99D249C39C0}" srcOrd="0" destOrd="0" presId="urn:microsoft.com/office/officeart/2008/layout/HorizontalMultiLevelHierarchy"/>
    <dgm:cxn modelId="{63B45747-2E52-462E-913B-26FD4D5ACA2E}" type="presParOf" srcId="{94F4D7CB-5680-4BD8-9F3D-022EEB2F0E7B}" destId="{8C12307B-BEC5-4AB2-95DB-04D63B015971}" srcOrd="3" destOrd="0" presId="urn:microsoft.com/office/officeart/2008/layout/HorizontalMultiLevelHierarchy"/>
    <dgm:cxn modelId="{1A0CB25B-382D-4370-9FED-671EA411446C}" type="presParOf" srcId="{8C12307B-BEC5-4AB2-95DB-04D63B015971}" destId="{71B6AF22-C25E-436B-8503-382F8CF57822}" srcOrd="0" destOrd="0" presId="urn:microsoft.com/office/officeart/2008/layout/HorizontalMultiLevelHierarchy"/>
    <dgm:cxn modelId="{F2C9EA87-373E-44FE-B8F6-00BC76CF8067}" type="presParOf" srcId="{8C12307B-BEC5-4AB2-95DB-04D63B015971}" destId="{542DBEC8-D7BB-434F-BDD1-7C069131B88B}" srcOrd="1" destOrd="0" presId="urn:microsoft.com/office/officeart/2008/layout/HorizontalMultiLevelHierarchy"/>
    <dgm:cxn modelId="{281B865E-769C-441A-8093-05BB514EBE86}" type="presParOf" srcId="{94F4D7CB-5680-4BD8-9F3D-022EEB2F0E7B}" destId="{26303EAA-0882-4184-A067-AB2224E815F9}" srcOrd="4" destOrd="0" presId="urn:microsoft.com/office/officeart/2008/layout/HorizontalMultiLevelHierarchy"/>
    <dgm:cxn modelId="{E7737887-4E78-4945-9937-7223B2901D03}" type="presParOf" srcId="{26303EAA-0882-4184-A067-AB2224E815F9}" destId="{4CFBE4CF-4FA0-4D0A-9702-57E2B7E4FB9C}" srcOrd="0" destOrd="0" presId="urn:microsoft.com/office/officeart/2008/layout/HorizontalMultiLevelHierarchy"/>
    <dgm:cxn modelId="{9BF41E40-1DAD-49FD-B234-C81A36EB2EE3}" type="presParOf" srcId="{94F4D7CB-5680-4BD8-9F3D-022EEB2F0E7B}" destId="{323208EF-5F60-44C0-8AA1-C7F86FD21E91}" srcOrd="5" destOrd="0" presId="urn:microsoft.com/office/officeart/2008/layout/HorizontalMultiLevelHierarchy"/>
    <dgm:cxn modelId="{111D4F77-145C-4391-B517-E76B22B70CE3}" type="presParOf" srcId="{323208EF-5F60-44C0-8AA1-C7F86FD21E91}" destId="{535B9DB0-6BD5-474C-B7CD-FADB46F0D3CB}" srcOrd="0" destOrd="0" presId="urn:microsoft.com/office/officeart/2008/layout/HorizontalMultiLevelHierarchy"/>
    <dgm:cxn modelId="{9EDB7697-42AA-401E-861B-7D3E18CC512B}" type="presParOf" srcId="{323208EF-5F60-44C0-8AA1-C7F86FD21E91}" destId="{11536B81-C76D-4D0B-B211-2A427D7FF0D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FF7AC-7EFA-4945-A33E-D130C57C75E2}" type="doc">
      <dgm:prSet loTypeId="urn:microsoft.com/office/officeart/2005/8/layout/arrow2" loCatId="process" qsTypeId="urn:microsoft.com/office/officeart/2005/8/quickstyle/simple1" qsCatId="simple" csTypeId="urn:microsoft.com/office/officeart/2005/8/colors/accent1_2" csCatId="accent1" phldr="1"/>
      <dgm:spPr/>
    </dgm:pt>
    <dgm:pt modelId="{F14E691B-2364-455B-9633-728F30DCAAD4}">
      <dgm:prSet phldrT="[Texto]" custT="1"/>
      <dgm:spPr/>
      <dgm:t>
        <a:bodyPr/>
        <a:lstStyle/>
        <a:p>
          <a:pPr algn="just"/>
          <a:r>
            <a:rPr lang="es-EC" sz="1800" dirty="0" smtClean="0"/>
            <a:t>Diseño completamente </a:t>
          </a:r>
        </a:p>
        <a:p>
          <a:pPr algn="just"/>
          <a:r>
            <a:rPr lang="es-EC" sz="1800" dirty="0" smtClean="0"/>
            <a:t>al azar. </a:t>
          </a:r>
          <a:endParaRPr lang="es-ES" sz="1800" dirty="0"/>
        </a:p>
      </dgm:t>
    </dgm:pt>
    <dgm:pt modelId="{520441D5-E662-4F17-999D-7470DD00C424}" type="parTrans" cxnId="{1CE784C0-CD5A-4266-A9B8-CD65BC205AA2}">
      <dgm:prSet/>
      <dgm:spPr/>
      <dgm:t>
        <a:bodyPr/>
        <a:lstStyle/>
        <a:p>
          <a:endParaRPr lang="es-ES"/>
        </a:p>
      </dgm:t>
    </dgm:pt>
    <dgm:pt modelId="{31D91E1C-5D35-4D10-B748-87C839D142D2}" type="sibTrans" cxnId="{1CE784C0-CD5A-4266-A9B8-CD65BC205AA2}">
      <dgm:prSet/>
      <dgm:spPr/>
      <dgm:t>
        <a:bodyPr/>
        <a:lstStyle/>
        <a:p>
          <a:endParaRPr lang="es-ES"/>
        </a:p>
      </dgm:t>
    </dgm:pt>
    <dgm:pt modelId="{E9369B79-B4B1-4ADF-9644-E203EBB15A3E}">
      <dgm:prSet phldrT="[Texto]" custT="1"/>
      <dgm:spPr/>
      <dgm:t>
        <a:bodyPr/>
        <a:lstStyle/>
        <a:p>
          <a:pPr algn="just"/>
          <a:r>
            <a:rPr lang="es-EC" sz="1800" dirty="0" smtClean="0"/>
            <a:t>Análisis estadístico descriptivo.</a:t>
          </a:r>
          <a:endParaRPr lang="es-ES" sz="1800" dirty="0"/>
        </a:p>
      </dgm:t>
    </dgm:pt>
    <dgm:pt modelId="{D5280A08-9430-4177-9FAF-BB2872C16EC7}" type="parTrans" cxnId="{859E1C3C-025E-49EE-AEA2-2716501884F1}">
      <dgm:prSet/>
      <dgm:spPr/>
      <dgm:t>
        <a:bodyPr/>
        <a:lstStyle/>
        <a:p>
          <a:endParaRPr lang="es-ES"/>
        </a:p>
      </dgm:t>
    </dgm:pt>
    <dgm:pt modelId="{D5AC7137-D7E1-4DAE-8B1D-9C393AC79FA5}" type="sibTrans" cxnId="{859E1C3C-025E-49EE-AEA2-2716501884F1}">
      <dgm:prSet/>
      <dgm:spPr/>
      <dgm:t>
        <a:bodyPr/>
        <a:lstStyle/>
        <a:p>
          <a:endParaRPr lang="es-ES"/>
        </a:p>
      </dgm:t>
    </dgm:pt>
    <dgm:pt modelId="{86FEBA6F-E0DB-4060-967A-5A4A12A2FD05}">
      <dgm:prSet phldrT="[Texto]" custT="1"/>
      <dgm:spPr/>
      <dgm:t>
        <a:bodyPr/>
        <a:lstStyle/>
        <a:p>
          <a:pPr algn="just"/>
          <a:r>
            <a:rPr lang="es-EC" sz="1800" dirty="0" smtClean="0"/>
            <a:t>Variables cualitativas, cuantitativas.</a:t>
          </a:r>
          <a:endParaRPr lang="es-ES" sz="1800" dirty="0"/>
        </a:p>
      </dgm:t>
    </dgm:pt>
    <dgm:pt modelId="{4C55AB7D-27F1-43E0-A411-ECE1DA0F7E55}" type="parTrans" cxnId="{7DE044A4-CD15-49F1-AC21-0E4FAC806717}">
      <dgm:prSet/>
      <dgm:spPr/>
      <dgm:t>
        <a:bodyPr/>
        <a:lstStyle/>
        <a:p>
          <a:endParaRPr lang="es-ES"/>
        </a:p>
      </dgm:t>
    </dgm:pt>
    <dgm:pt modelId="{0E0942B3-A395-4E29-A446-B88BB402898B}" type="sibTrans" cxnId="{7DE044A4-CD15-49F1-AC21-0E4FAC806717}">
      <dgm:prSet/>
      <dgm:spPr/>
      <dgm:t>
        <a:bodyPr/>
        <a:lstStyle/>
        <a:p>
          <a:endParaRPr lang="es-ES"/>
        </a:p>
      </dgm:t>
    </dgm:pt>
    <dgm:pt modelId="{E99C01E5-9927-42C7-B20D-DB246C86F134}" type="pres">
      <dgm:prSet presAssocID="{665FF7AC-7EFA-4945-A33E-D130C57C75E2}" presName="arrowDiagram" presStyleCnt="0">
        <dgm:presLayoutVars>
          <dgm:chMax val="5"/>
          <dgm:dir/>
          <dgm:resizeHandles val="exact"/>
        </dgm:presLayoutVars>
      </dgm:prSet>
      <dgm:spPr/>
    </dgm:pt>
    <dgm:pt modelId="{707EE3C2-00FC-416D-9E24-96B5FB9BEE57}" type="pres">
      <dgm:prSet presAssocID="{665FF7AC-7EFA-4945-A33E-D130C57C75E2}" presName="arrow" presStyleLbl="bgShp" presStyleIdx="0" presStyleCnt="1" custLinFactNeighborY="1493"/>
      <dgm:spPr>
        <a:solidFill>
          <a:srgbClr val="00B0F0"/>
        </a:solidFill>
        <a:ln w="25400">
          <a:solidFill>
            <a:schemeClr val="tx1"/>
          </a:solidFill>
        </a:ln>
      </dgm:spPr>
    </dgm:pt>
    <dgm:pt modelId="{728345A3-248D-43EC-97E4-3D2930103496}" type="pres">
      <dgm:prSet presAssocID="{665FF7AC-7EFA-4945-A33E-D130C57C75E2}" presName="arrowDiagram3" presStyleCnt="0"/>
      <dgm:spPr/>
    </dgm:pt>
    <dgm:pt modelId="{C7DC470B-6D50-4604-BEA5-ED5A4A48832C}" type="pres">
      <dgm:prSet presAssocID="{F14E691B-2364-455B-9633-728F30DCAAD4}" presName="bullet3a" presStyleLbl="node1" presStyleIdx="0" presStyleCnt="3"/>
      <dgm:spPr>
        <a:solidFill>
          <a:schemeClr val="accent2"/>
        </a:solidFill>
      </dgm:spPr>
    </dgm:pt>
    <dgm:pt modelId="{7A689AD7-F9D5-4FF0-999E-7E30E6FC5DC6}" type="pres">
      <dgm:prSet presAssocID="{F14E691B-2364-455B-9633-728F30DCAAD4}" presName="textBox3a" presStyleLbl="revTx" presStyleIdx="0" presStyleCnt="3" custScaleX="132872" custScaleY="41989" custLinFactNeighborX="26276" custLinFactNeighborY="-39287">
        <dgm:presLayoutVars>
          <dgm:bulletEnabled val="1"/>
        </dgm:presLayoutVars>
      </dgm:prSet>
      <dgm:spPr/>
      <dgm:t>
        <a:bodyPr/>
        <a:lstStyle/>
        <a:p>
          <a:endParaRPr lang="es-ES"/>
        </a:p>
      </dgm:t>
    </dgm:pt>
    <dgm:pt modelId="{E57C6137-4178-4970-AEBA-BB19A4107FA5}" type="pres">
      <dgm:prSet presAssocID="{E9369B79-B4B1-4ADF-9644-E203EBB15A3E}" presName="bullet3b" presStyleLbl="node1" presStyleIdx="1" presStyleCnt="3"/>
      <dgm:spPr>
        <a:solidFill>
          <a:schemeClr val="accent2"/>
        </a:solidFill>
      </dgm:spPr>
    </dgm:pt>
    <dgm:pt modelId="{59844C11-A9BC-4277-81CD-894D2B03CC6C}" type="pres">
      <dgm:prSet presAssocID="{E9369B79-B4B1-4ADF-9644-E203EBB15A3E}" presName="textBox3b" presStyleLbl="revTx" presStyleIdx="1" presStyleCnt="3" custScaleX="120061" custScaleY="39802" custLinFactNeighborX="23354" custLinFactNeighborY="-28479">
        <dgm:presLayoutVars>
          <dgm:bulletEnabled val="1"/>
        </dgm:presLayoutVars>
      </dgm:prSet>
      <dgm:spPr/>
      <dgm:t>
        <a:bodyPr/>
        <a:lstStyle/>
        <a:p>
          <a:endParaRPr lang="es-ES"/>
        </a:p>
      </dgm:t>
    </dgm:pt>
    <dgm:pt modelId="{542C82BE-A897-451A-BED9-80B8A6F79894}" type="pres">
      <dgm:prSet presAssocID="{86FEBA6F-E0DB-4060-967A-5A4A12A2FD05}" presName="bullet3c" presStyleLbl="node1" presStyleIdx="2" presStyleCnt="3"/>
      <dgm:spPr>
        <a:solidFill>
          <a:schemeClr val="accent2"/>
        </a:solidFill>
      </dgm:spPr>
    </dgm:pt>
    <dgm:pt modelId="{AFA9C332-783C-46A9-A57B-AAEFE67E2C10}" type="pres">
      <dgm:prSet presAssocID="{86FEBA6F-E0DB-4060-967A-5A4A12A2FD05}" presName="textBox3c" presStyleLbl="revTx" presStyleIdx="2" presStyleCnt="3" custScaleX="134732" custScaleY="13482" custLinFactNeighborX="32973" custLinFactNeighborY="-48635">
        <dgm:presLayoutVars>
          <dgm:bulletEnabled val="1"/>
        </dgm:presLayoutVars>
      </dgm:prSet>
      <dgm:spPr/>
      <dgm:t>
        <a:bodyPr/>
        <a:lstStyle/>
        <a:p>
          <a:endParaRPr lang="es-ES"/>
        </a:p>
      </dgm:t>
    </dgm:pt>
  </dgm:ptLst>
  <dgm:cxnLst>
    <dgm:cxn modelId="{E31C9A70-81BA-4C9C-B388-CBEF9FF59FB7}" type="presOf" srcId="{665FF7AC-7EFA-4945-A33E-D130C57C75E2}" destId="{E99C01E5-9927-42C7-B20D-DB246C86F134}" srcOrd="0" destOrd="0" presId="urn:microsoft.com/office/officeart/2005/8/layout/arrow2"/>
    <dgm:cxn modelId="{EEE6BEBC-D618-436B-83C7-151BD8650C94}" type="presOf" srcId="{E9369B79-B4B1-4ADF-9644-E203EBB15A3E}" destId="{59844C11-A9BC-4277-81CD-894D2B03CC6C}" srcOrd="0" destOrd="0" presId="urn:microsoft.com/office/officeart/2005/8/layout/arrow2"/>
    <dgm:cxn modelId="{859E1C3C-025E-49EE-AEA2-2716501884F1}" srcId="{665FF7AC-7EFA-4945-A33E-D130C57C75E2}" destId="{E9369B79-B4B1-4ADF-9644-E203EBB15A3E}" srcOrd="1" destOrd="0" parTransId="{D5280A08-9430-4177-9FAF-BB2872C16EC7}" sibTransId="{D5AC7137-D7E1-4DAE-8B1D-9C393AC79FA5}"/>
    <dgm:cxn modelId="{7DE044A4-CD15-49F1-AC21-0E4FAC806717}" srcId="{665FF7AC-7EFA-4945-A33E-D130C57C75E2}" destId="{86FEBA6F-E0DB-4060-967A-5A4A12A2FD05}" srcOrd="2" destOrd="0" parTransId="{4C55AB7D-27F1-43E0-A411-ECE1DA0F7E55}" sibTransId="{0E0942B3-A395-4E29-A446-B88BB402898B}"/>
    <dgm:cxn modelId="{1CE784C0-CD5A-4266-A9B8-CD65BC205AA2}" srcId="{665FF7AC-7EFA-4945-A33E-D130C57C75E2}" destId="{F14E691B-2364-455B-9633-728F30DCAAD4}" srcOrd="0" destOrd="0" parTransId="{520441D5-E662-4F17-999D-7470DD00C424}" sibTransId="{31D91E1C-5D35-4D10-B748-87C839D142D2}"/>
    <dgm:cxn modelId="{2B7723CF-380A-4276-BB1B-A250DFECEF41}" type="presOf" srcId="{F14E691B-2364-455B-9633-728F30DCAAD4}" destId="{7A689AD7-F9D5-4FF0-999E-7E30E6FC5DC6}" srcOrd="0" destOrd="0" presId="urn:microsoft.com/office/officeart/2005/8/layout/arrow2"/>
    <dgm:cxn modelId="{36106120-197A-4FC5-AF08-0E3F24C9A010}" type="presOf" srcId="{86FEBA6F-E0DB-4060-967A-5A4A12A2FD05}" destId="{AFA9C332-783C-46A9-A57B-AAEFE67E2C10}" srcOrd="0" destOrd="0" presId="urn:microsoft.com/office/officeart/2005/8/layout/arrow2"/>
    <dgm:cxn modelId="{BCDAC5CF-89BC-403E-972A-258328FEE841}" type="presParOf" srcId="{E99C01E5-9927-42C7-B20D-DB246C86F134}" destId="{707EE3C2-00FC-416D-9E24-96B5FB9BEE57}" srcOrd="0" destOrd="0" presId="urn:microsoft.com/office/officeart/2005/8/layout/arrow2"/>
    <dgm:cxn modelId="{43B1C74B-AEDA-488D-A06F-B00ECADCCDC7}" type="presParOf" srcId="{E99C01E5-9927-42C7-B20D-DB246C86F134}" destId="{728345A3-248D-43EC-97E4-3D2930103496}" srcOrd="1" destOrd="0" presId="urn:microsoft.com/office/officeart/2005/8/layout/arrow2"/>
    <dgm:cxn modelId="{DA2E7FCB-A418-4ABD-B646-0BDD081D5EED}" type="presParOf" srcId="{728345A3-248D-43EC-97E4-3D2930103496}" destId="{C7DC470B-6D50-4604-BEA5-ED5A4A48832C}" srcOrd="0" destOrd="0" presId="urn:microsoft.com/office/officeart/2005/8/layout/arrow2"/>
    <dgm:cxn modelId="{3E88ADB4-1170-4081-9620-432080CEAB86}" type="presParOf" srcId="{728345A3-248D-43EC-97E4-3D2930103496}" destId="{7A689AD7-F9D5-4FF0-999E-7E30E6FC5DC6}" srcOrd="1" destOrd="0" presId="urn:microsoft.com/office/officeart/2005/8/layout/arrow2"/>
    <dgm:cxn modelId="{31AFBE0A-762D-4E3A-9A0D-882D07F87783}" type="presParOf" srcId="{728345A3-248D-43EC-97E4-3D2930103496}" destId="{E57C6137-4178-4970-AEBA-BB19A4107FA5}" srcOrd="2" destOrd="0" presId="urn:microsoft.com/office/officeart/2005/8/layout/arrow2"/>
    <dgm:cxn modelId="{1B4D8920-F931-4D48-8D23-95ACA4F36281}" type="presParOf" srcId="{728345A3-248D-43EC-97E4-3D2930103496}" destId="{59844C11-A9BC-4277-81CD-894D2B03CC6C}" srcOrd="3" destOrd="0" presId="urn:microsoft.com/office/officeart/2005/8/layout/arrow2"/>
    <dgm:cxn modelId="{6A212012-175B-4365-A468-9F7A1D36DB74}" type="presParOf" srcId="{728345A3-248D-43EC-97E4-3D2930103496}" destId="{542C82BE-A897-451A-BED9-80B8A6F79894}" srcOrd="4" destOrd="0" presId="urn:microsoft.com/office/officeart/2005/8/layout/arrow2"/>
    <dgm:cxn modelId="{0663E08D-949D-41FA-9937-31931B024F44}" type="presParOf" srcId="{728345A3-248D-43EC-97E4-3D2930103496}" destId="{AFA9C332-783C-46A9-A57B-AAEFE67E2C1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9D5CB-F78E-4E53-BF71-1BA05BCDC533}" type="doc">
      <dgm:prSet loTypeId="urn:microsoft.com/office/officeart/2009/3/layout/DescendingProcess" loCatId="process" qsTypeId="urn:microsoft.com/office/officeart/2005/8/quickstyle/simple1" qsCatId="simple" csTypeId="urn:microsoft.com/office/officeart/2005/8/colors/accent2_2" csCatId="accent2" phldr="1"/>
      <dgm:spPr/>
      <dgm:t>
        <a:bodyPr/>
        <a:lstStyle/>
        <a:p>
          <a:endParaRPr lang="es-ES"/>
        </a:p>
      </dgm:t>
    </dgm:pt>
    <dgm:pt modelId="{B79F15E2-2087-4E09-A8D2-88601D215BB2}">
      <dgm:prSet phldrT="[Texto]" custT="1"/>
      <dgm:spPr/>
      <dgm:t>
        <a:bodyPr/>
        <a:lstStyle/>
        <a:p>
          <a:r>
            <a:rPr lang="es-ES" sz="2000" b="1" dirty="0" smtClean="0"/>
            <a:t>Análisis de Datos</a:t>
          </a:r>
          <a:endParaRPr lang="es-ES" sz="2000" dirty="0"/>
        </a:p>
      </dgm:t>
    </dgm:pt>
    <dgm:pt modelId="{46FDA763-B7D4-41FF-BE9A-92A3E31A9F40}" type="parTrans" cxnId="{E07B3675-317C-4AA2-9362-3FFF896FD103}">
      <dgm:prSet/>
      <dgm:spPr/>
      <dgm:t>
        <a:bodyPr/>
        <a:lstStyle/>
        <a:p>
          <a:endParaRPr lang="es-ES"/>
        </a:p>
      </dgm:t>
    </dgm:pt>
    <dgm:pt modelId="{D75F8650-A743-4DCE-BE85-A514FADD6F30}" type="sibTrans" cxnId="{E07B3675-317C-4AA2-9362-3FFF896FD103}">
      <dgm:prSet/>
      <dgm:spPr/>
      <dgm:t>
        <a:bodyPr/>
        <a:lstStyle/>
        <a:p>
          <a:endParaRPr lang="es-ES"/>
        </a:p>
      </dgm:t>
    </dgm:pt>
    <dgm:pt modelId="{EAB38012-3ACC-4581-9FFC-B8E59DC5F6BC}">
      <dgm:prSet phldrT="[Texto]" custT="1"/>
      <dgm:spPr/>
      <dgm:t>
        <a:bodyPr/>
        <a:lstStyle/>
        <a:p>
          <a:pPr algn="just"/>
          <a:r>
            <a:rPr lang="es-EC" sz="1800" dirty="0" smtClean="0"/>
            <a:t>BioDiversity Pro </a:t>
          </a:r>
          <a:r>
            <a:rPr lang="es-ES" sz="1800" dirty="0" smtClean="0"/>
            <a:t>versión 2.</a:t>
          </a:r>
          <a:endParaRPr lang="es-ES" sz="1800" dirty="0"/>
        </a:p>
      </dgm:t>
    </dgm:pt>
    <dgm:pt modelId="{88903D06-A0F9-4583-BC35-B7B98D68DE5D}" type="parTrans" cxnId="{D84DB1BE-A07A-4237-B8DA-8B2220520282}">
      <dgm:prSet/>
      <dgm:spPr/>
      <dgm:t>
        <a:bodyPr/>
        <a:lstStyle/>
        <a:p>
          <a:endParaRPr lang="es-ES"/>
        </a:p>
      </dgm:t>
    </dgm:pt>
    <dgm:pt modelId="{DB88642E-0D53-4743-9BA8-116427649976}" type="sibTrans" cxnId="{D84DB1BE-A07A-4237-B8DA-8B2220520282}">
      <dgm:prSet/>
      <dgm:spPr>
        <a:solidFill>
          <a:schemeClr val="accent2"/>
        </a:solidFill>
      </dgm:spPr>
      <dgm:t>
        <a:bodyPr/>
        <a:lstStyle/>
        <a:p>
          <a:endParaRPr lang="es-ES"/>
        </a:p>
      </dgm:t>
    </dgm:pt>
    <dgm:pt modelId="{4634F1F2-0CC8-4808-B010-3E50A6172DD3}">
      <dgm:prSet custT="1"/>
      <dgm:spPr/>
      <dgm:t>
        <a:bodyPr/>
        <a:lstStyle/>
        <a:p>
          <a:r>
            <a:rPr lang="es-ES" sz="1800" dirty="0" smtClean="0"/>
            <a:t>InfoStat versión libre 2008</a:t>
          </a:r>
          <a:endParaRPr lang="es-ES" sz="1800" dirty="0"/>
        </a:p>
      </dgm:t>
    </dgm:pt>
    <dgm:pt modelId="{D44078F9-EE85-4F88-A91E-9DB162A0766D}" type="parTrans" cxnId="{036B926E-5E41-4936-9406-0F66C30ACEAD}">
      <dgm:prSet/>
      <dgm:spPr/>
      <dgm:t>
        <a:bodyPr/>
        <a:lstStyle/>
        <a:p>
          <a:endParaRPr lang="es-ES"/>
        </a:p>
      </dgm:t>
    </dgm:pt>
    <dgm:pt modelId="{472E865A-A7AE-4BB8-9104-0A10922629D1}" type="sibTrans" cxnId="{036B926E-5E41-4936-9406-0F66C30ACEAD}">
      <dgm:prSet/>
      <dgm:spPr>
        <a:solidFill>
          <a:schemeClr val="accent2"/>
        </a:solidFill>
      </dgm:spPr>
      <dgm:t>
        <a:bodyPr/>
        <a:lstStyle/>
        <a:p>
          <a:endParaRPr lang="es-ES"/>
        </a:p>
      </dgm:t>
    </dgm:pt>
    <dgm:pt modelId="{D9C6C346-168C-4F09-BBB3-0D4E57040052}">
      <dgm:prSet custT="1"/>
      <dgm:spPr/>
      <dgm:t>
        <a:bodyPr/>
        <a:lstStyle/>
        <a:p>
          <a:r>
            <a:rPr lang="es-ES" sz="1800" dirty="0" smtClean="0"/>
            <a:t>Microsoft Excel 2010</a:t>
          </a:r>
          <a:endParaRPr lang="es-ES" sz="1800" dirty="0"/>
        </a:p>
      </dgm:t>
    </dgm:pt>
    <dgm:pt modelId="{BE2C3D76-7027-453F-BEFB-B52FE423502D}" type="parTrans" cxnId="{5A6A3A50-0FBE-4DDA-9496-0CCA37696870}">
      <dgm:prSet/>
      <dgm:spPr/>
      <dgm:t>
        <a:bodyPr/>
        <a:lstStyle/>
        <a:p>
          <a:endParaRPr lang="es-ES"/>
        </a:p>
      </dgm:t>
    </dgm:pt>
    <dgm:pt modelId="{7518A159-BA43-4829-8A85-5DFC83831E97}" type="sibTrans" cxnId="{5A6A3A50-0FBE-4DDA-9496-0CCA37696870}">
      <dgm:prSet/>
      <dgm:spPr/>
      <dgm:t>
        <a:bodyPr/>
        <a:lstStyle/>
        <a:p>
          <a:endParaRPr lang="es-ES"/>
        </a:p>
      </dgm:t>
    </dgm:pt>
    <dgm:pt modelId="{D9D3F412-3230-4745-BD33-518A7F5FBB4E}" type="pres">
      <dgm:prSet presAssocID="{CB49D5CB-F78E-4E53-BF71-1BA05BCDC533}" presName="Name0" presStyleCnt="0">
        <dgm:presLayoutVars>
          <dgm:chMax val="7"/>
          <dgm:chPref val="5"/>
        </dgm:presLayoutVars>
      </dgm:prSet>
      <dgm:spPr/>
      <dgm:t>
        <a:bodyPr/>
        <a:lstStyle/>
        <a:p>
          <a:endParaRPr lang="es-ES"/>
        </a:p>
      </dgm:t>
    </dgm:pt>
    <dgm:pt modelId="{2F81F963-4A89-4030-880E-4E88DBF06726}" type="pres">
      <dgm:prSet presAssocID="{CB49D5CB-F78E-4E53-BF71-1BA05BCDC533}" presName="arrowNode" presStyleLbl="node1" presStyleIdx="0" presStyleCnt="1" custLinFactNeighborY="-1415"/>
      <dgm:spPr>
        <a:solidFill>
          <a:srgbClr val="00B0F0"/>
        </a:solidFill>
        <a:ln>
          <a:solidFill>
            <a:schemeClr val="tx1"/>
          </a:solidFill>
        </a:ln>
      </dgm:spPr>
      <dgm:t>
        <a:bodyPr/>
        <a:lstStyle/>
        <a:p>
          <a:endParaRPr lang="es-ES"/>
        </a:p>
      </dgm:t>
    </dgm:pt>
    <dgm:pt modelId="{39F05A56-3944-4925-8892-0F7F5B8FFBC9}" type="pres">
      <dgm:prSet presAssocID="{B79F15E2-2087-4E09-A8D2-88601D215BB2}" presName="txNode1" presStyleLbl="revTx" presStyleIdx="0" presStyleCnt="4" custScaleX="233038" custLinFactNeighborX="-26884" custLinFactNeighborY="27">
        <dgm:presLayoutVars>
          <dgm:bulletEnabled val="1"/>
        </dgm:presLayoutVars>
      </dgm:prSet>
      <dgm:spPr/>
      <dgm:t>
        <a:bodyPr/>
        <a:lstStyle/>
        <a:p>
          <a:endParaRPr lang="es-ES"/>
        </a:p>
      </dgm:t>
    </dgm:pt>
    <dgm:pt modelId="{D9ED70F1-7420-4C05-A3E8-79F783C69579}" type="pres">
      <dgm:prSet presAssocID="{EAB38012-3ACC-4581-9FFC-B8E59DC5F6BC}" presName="txNode2" presStyleLbl="revTx" presStyleIdx="1" presStyleCnt="4" custLinFactNeighborX="-3435" custLinFactNeighborY="-32711">
        <dgm:presLayoutVars>
          <dgm:bulletEnabled val="1"/>
        </dgm:presLayoutVars>
      </dgm:prSet>
      <dgm:spPr/>
      <dgm:t>
        <a:bodyPr/>
        <a:lstStyle/>
        <a:p>
          <a:endParaRPr lang="es-ES"/>
        </a:p>
      </dgm:t>
    </dgm:pt>
    <dgm:pt modelId="{4658B299-3832-4F89-8A1F-50E4436BDC16}" type="pres">
      <dgm:prSet presAssocID="{DB88642E-0D53-4743-9BA8-116427649976}" presName="dotNode2" presStyleCnt="0"/>
      <dgm:spPr/>
    </dgm:pt>
    <dgm:pt modelId="{DE9FE839-5A65-4D6C-93EC-DB0B3FD760C3}" type="pres">
      <dgm:prSet presAssocID="{DB88642E-0D53-4743-9BA8-116427649976}" presName="dotRepeatNode" presStyleLbl="fgShp" presStyleIdx="0" presStyleCnt="2"/>
      <dgm:spPr/>
      <dgm:t>
        <a:bodyPr/>
        <a:lstStyle/>
        <a:p>
          <a:endParaRPr lang="es-ES"/>
        </a:p>
      </dgm:t>
    </dgm:pt>
    <dgm:pt modelId="{53DA01E1-44C0-40DF-8D96-5EE75A58D082}" type="pres">
      <dgm:prSet presAssocID="{4634F1F2-0CC8-4808-B010-3E50A6172DD3}" presName="txNode3" presStyleLbl="revTx" presStyleIdx="2" presStyleCnt="4">
        <dgm:presLayoutVars>
          <dgm:bulletEnabled val="1"/>
        </dgm:presLayoutVars>
      </dgm:prSet>
      <dgm:spPr/>
      <dgm:t>
        <a:bodyPr/>
        <a:lstStyle/>
        <a:p>
          <a:endParaRPr lang="es-ES"/>
        </a:p>
      </dgm:t>
    </dgm:pt>
    <dgm:pt modelId="{AA6949FA-0AAB-4561-881A-D73C1B3BA626}" type="pres">
      <dgm:prSet presAssocID="{472E865A-A7AE-4BB8-9104-0A10922629D1}" presName="dotNode3" presStyleCnt="0"/>
      <dgm:spPr/>
    </dgm:pt>
    <dgm:pt modelId="{F8F5C356-6FCB-44F3-A68B-978C5E86AB4A}" type="pres">
      <dgm:prSet presAssocID="{472E865A-A7AE-4BB8-9104-0A10922629D1}" presName="dotRepeatNode" presStyleLbl="fgShp" presStyleIdx="1" presStyleCnt="2"/>
      <dgm:spPr/>
      <dgm:t>
        <a:bodyPr/>
        <a:lstStyle/>
        <a:p>
          <a:endParaRPr lang="es-ES"/>
        </a:p>
      </dgm:t>
    </dgm:pt>
    <dgm:pt modelId="{E5D9EEF7-5AE7-41D0-9FFF-F321D33EA867}" type="pres">
      <dgm:prSet presAssocID="{D9C6C346-168C-4F09-BBB3-0D4E57040052}" presName="txNode4" presStyleLbl="revTx" presStyleIdx="3" presStyleCnt="4" custScaleX="81374" custScaleY="41925" custLinFactY="-99196" custLinFactNeighborX="30587" custLinFactNeighborY="-100000">
        <dgm:presLayoutVars>
          <dgm:bulletEnabled val="1"/>
        </dgm:presLayoutVars>
      </dgm:prSet>
      <dgm:spPr/>
      <dgm:t>
        <a:bodyPr/>
        <a:lstStyle/>
        <a:p>
          <a:endParaRPr lang="es-ES"/>
        </a:p>
      </dgm:t>
    </dgm:pt>
  </dgm:ptLst>
  <dgm:cxnLst>
    <dgm:cxn modelId="{B58A9FE7-DF5E-4539-A465-1E6D208E31C2}" type="presOf" srcId="{CB49D5CB-F78E-4E53-BF71-1BA05BCDC533}" destId="{D9D3F412-3230-4745-BD33-518A7F5FBB4E}" srcOrd="0" destOrd="0" presId="urn:microsoft.com/office/officeart/2009/3/layout/DescendingProcess"/>
    <dgm:cxn modelId="{D84DB1BE-A07A-4237-B8DA-8B2220520282}" srcId="{CB49D5CB-F78E-4E53-BF71-1BA05BCDC533}" destId="{EAB38012-3ACC-4581-9FFC-B8E59DC5F6BC}" srcOrd="1" destOrd="0" parTransId="{88903D06-A0F9-4583-BC35-B7B98D68DE5D}" sibTransId="{DB88642E-0D53-4743-9BA8-116427649976}"/>
    <dgm:cxn modelId="{036B926E-5E41-4936-9406-0F66C30ACEAD}" srcId="{CB49D5CB-F78E-4E53-BF71-1BA05BCDC533}" destId="{4634F1F2-0CC8-4808-B010-3E50A6172DD3}" srcOrd="2" destOrd="0" parTransId="{D44078F9-EE85-4F88-A91E-9DB162A0766D}" sibTransId="{472E865A-A7AE-4BB8-9104-0A10922629D1}"/>
    <dgm:cxn modelId="{5A6A3A50-0FBE-4DDA-9496-0CCA37696870}" srcId="{CB49D5CB-F78E-4E53-BF71-1BA05BCDC533}" destId="{D9C6C346-168C-4F09-BBB3-0D4E57040052}" srcOrd="3" destOrd="0" parTransId="{BE2C3D76-7027-453F-BEFB-B52FE423502D}" sibTransId="{7518A159-BA43-4829-8A85-5DFC83831E97}"/>
    <dgm:cxn modelId="{DF065A92-53E8-4A72-B3BC-F3DA3E08F557}" type="presOf" srcId="{EAB38012-3ACC-4581-9FFC-B8E59DC5F6BC}" destId="{D9ED70F1-7420-4C05-A3E8-79F783C69579}" srcOrd="0" destOrd="0" presId="urn:microsoft.com/office/officeart/2009/3/layout/DescendingProcess"/>
    <dgm:cxn modelId="{363D28CA-E846-4B93-BC78-7B56FDDAA1D6}" type="presOf" srcId="{472E865A-A7AE-4BB8-9104-0A10922629D1}" destId="{F8F5C356-6FCB-44F3-A68B-978C5E86AB4A}" srcOrd="0" destOrd="0" presId="urn:microsoft.com/office/officeart/2009/3/layout/DescendingProcess"/>
    <dgm:cxn modelId="{986F31CB-C793-4295-A5A2-59C8A0C0CE0D}" type="presOf" srcId="{4634F1F2-0CC8-4808-B010-3E50A6172DD3}" destId="{53DA01E1-44C0-40DF-8D96-5EE75A58D082}" srcOrd="0" destOrd="0" presId="urn:microsoft.com/office/officeart/2009/3/layout/DescendingProcess"/>
    <dgm:cxn modelId="{E06C217D-C040-40D1-9F79-927E28ED719E}" type="presOf" srcId="{DB88642E-0D53-4743-9BA8-116427649976}" destId="{DE9FE839-5A65-4D6C-93EC-DB0B3FD760C3}" srcOrd="0" destOrd="0" presId="urn:microsoft.com/office/officeart/2009/3/layout/DescendingProcess"/>
    <dgm:cxn modelId="{FBDC0536-0447-42FE-89D1-F146E86FF9C9}" type="presOf" srcId="{D9C6C346-168C-4F09-BBB3-0D4E57040052}" destId="{E5D9EEF7-5AE7-41D0-9FFF-F321D33EA867}" srcOrd="0" destOrd="0" presId="urn:microsoft.com/office/officeart/2009/3/layout/DescendingProcess"/>
    <dgm:cxn modelId="{32EB19EC-8F9D-41FC-AB40-0C7F2514E567}" type="presOf" srcId="{B79F15E2-2087-4E09-A8D2-88601D215BB2}" destId="{39F05A56-3944-4925-8892-0F7F5B8FFBC9}" srcOrd="0" destOrd="0" presId="urn:microsoft.com/office/officeart/2009/3/layout/DescendingProcess"/>
    <dgm:cxn modelId="{E07B3675-317C-4AA2-9362-3FFF896FD103}" srcId="{CB49D5CB-F78E-4E53-BF71-1BA05BCDC533}" destId="{B79F15E2-2087-4E09-A8D2-88601D215BB2}" srcOrd="0" destOrd="0" parTransId="{46FDA763-B7D4-41FF-BE9A-92A3E31A9F40}" sibTransId="{D75F8650-A743-4DCE-BE85-A514FADD6F30}"/>
    <dgm:cxn modelId="{E2813D18-F6E1-4D89-98E9-48701A7EFED2}" type="presParOf" srcId="{D9D3F412-3230-4745-BD33-518A7F5FBB4E}" destId="{2F81F963-4A89-4030-880E-4E88DBF06726}" srcOrd="0" destOrd="0" presId="urn:microsoft.com/office/officeart/2009/3/layout/DescendingProcess"/>
    <dgm:cxn modelId="{70B0C94A-5F9E-4E49-8564-15497F328BB4}" type="presParOf" srcId="{D9D3F412-3230-4745-BD33-518A7F5FBB4E}" destId="{39F05A56-3944-4925-8892-0F7F5B8FFBC9}" srcOrd="1" destOrd="0" presId="urn:microsoft.com/office/officeart/2009/3/layout/DescendingProcess"/>
    <dgm:cxn modelId="{94F5FB99-20FF-43F1-99E6-A4CF99021A7C}" type="presParOf" srcId="{D9D3F412-3230-4745-BD33-518A7F5FBB4E}" destId="{D9ED70F1-7420-4C05-A3E8-79F783C69579}" srcOrd="2" destOrd="0" presId="urn:microsoft.com/office/officeart/2009/3/layout/DescendingProcess"/>
    <dgm:cxn modelId="{BE1B1355-42E5-472A-BF7C-CE5D88FBD168}" type="presParOf" srcId="{D9D3F412-3230-4745-BD33-518A7F5FBB4E}" destId="{4658B299-3832-4F89-8A1F-50E4436BDC16}" srcOrd="3" destOrd="0" presId="urn:microsoft.com/office/officeart/2009/3/layout/DescendingProcess"/>
    <dgm:cxn modelId="{DBA3F0B5-2437-4616-B6C1-309ADBF961F3}" type="presParOf" srcId="{4658B299-3832-4F89-8A1F-50E4436BDC16}" destId="{DE9FE839-5A65-4D6C-93EC-DB0B3FD760C3}" srcOrd="0" destOrd="0" presId="urn:microsoft.com/office/officeart/2009/3/layout/DescendingProcess"/>
    <dgm:cxn modelId="{4D7623AC-456F-41E7-86B3-9CA88D9F761B}" type="presParOf" srcId="{D9D3F412-3230-4745-BD33-518A7F5FBB4E}" destId="{53DA01E1-44C0-40DF-8D96-5EE75A58D082}" srcOrd="4" destOrd="0" presId="urn:microsoft.com/office/officeart/2009/3/layout/DescendingProcess"/>
    <dgm:cxn modelId="{1F74730A-397D-4CD8-905A-A82F39B4C1D0}" type="presParOf" srcId="{D9D3F412-3230-4745-BD33-518A7F5FBB4E}" destId="{AA6949FA-0AAB-4561-881A-D73C1B3BA626}" srcOrd="5" destOrd="0" presId="urn:microsoft.com/office/officeart/2009/3/layout/DescendingProcess"/>
    <dgm:cxn modelId="{5CDDB593-3A56-481E-BDDD-218A65E8C3D6}" type="presParOf" srcId="{AA6949FA-0AAB-4561-881A-D73C1B3BA626}" destId="{F8F5C356-6FCB-44F3-A68B-978C5E86AB4A}" srcOrd="0" destOrd="0" presId="urn:microsoft.com/office/officeart/2009/3/layout/DescendingProcess"/>
    <dgm:cxn modelId="{5DC3FAEA-539B-46ED-A905-76671D2479DB}" type="presParOf" srcId="{D9D3F412-3230-4745-BD33-518A7F5FBB4E}" destId="{E5D9EEF7-5AE7-41D0-9FFF-F321D33EA867}"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4628F9-ED10-44CA-B945-D2A5918CFC50}"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s-ES"/>
        </a:p>
      </dgm:t>
    </dgm:pt>
    <dgm:pt modelId="{1F981CFF-451C-4ED6-88C9-E0548F579BCA}">
      <dgm:prSet phldrT="[Texto]"/>
      <dgm:spPr>
        <a:solidFill>
          <a:srgbClr val="0070C0"/>
        </a:solidFill>
        <a:ln>
          <a:solidFill>
            <a:schemeClr val="tx1"/>
          </a:solidFill>
        </a:ln>
      </dgm:spPr>
      <dgm:t>
        <a:bodyPr/>
        <a:lstStyle/>
        <a:p>
          <a:r>
            <a:rPr lang="es-EC" dirty="0" smtClean="0">
              <a:solidFill>
                <a:schemeClr val="tx1"/>
              </a:solidFill>
            </a:rPr>
            <a:t>Fase 1</a:t>
          </a:r>
          <a:endParaRPr lang="es-ES" dirty="0">
            <a:solidFill>
              <a:schemeClr val="tx1"/>
            </a:solidFill>
          </a:endParaRPr>
        </a:p>
      </dgm:t>
    </dgm:pt>
    <dgm:pt modelId="{4831DB35-0BD0-40AC-9362-25B571E7C42D}" type="parTrans" cxnId="{984AF45D-4B0F-4533-9E22-67117AE5947C}">
      <dgm:prSet/>
      <dgm:spPr/>
      <dgm:t>
        <a:bodyPr/>
        <a:lstStyle/>
        <a:p>
          <a:endParaRPr lang="es-ES"/>
        </a:p>
      </dgm:t>
    </dgm:pt>
    <dgm:pt modelId="{9F48C53C-FEE9-45C7-8EB2-E4F0D956B273}" type="sibTrans" cxnId="{984AF45D-4B0F-4533-9E22-67117AE5947C}">
      <dgm:prSet/>
      <dgm:spPr/>
      <dgm:t>
        <a:bodyPr/>
        <a:lstStyle/>
        <a:p>
          <a:endParaRPr lang="es-ES"/>
        </a:p>
      </dgm:t>
    </dgm:pt>
    <dgm:pt modelId="{BAC12A64-D67C-4676-AA77-006BD9218B78}">
      <dgm:prSet phldrT="[Texto]" custT="1"/>
      <dgm:spPr>
        <a:ln>
          <a:solidFill>
            <a:schemeClr val="tx1"/>
          </a:solidFill>
        </a:ln>
      </dgm:spPr>
      <dgm:t>
        <a:bodyPr/>
        <a:lstStyle/>
        <a:p>
          <a:r>
            <a:rPr lang="es-EC" sz="1800" dirty="0" smtClean="0"/>
            <a:t>Procesamiento de las muestras.</a:t>
          </a:r>
          <a:endParaRPr lang="es-ES" sz="1800" dirty="0"/>
        </a:p>
      </dgm:t>
    </dgm:pt>
    <dgm:pt modelId="{4DE02602-C789-42F6-9406-0B84E48FF248}" type="parTrans" cxnId="{32FB4557-C177-4815-8728-942E4437CDCA}">
      <dgm:prSet/>
      <dgm:spPr/>
      <dgm:t>
        <a:bodyPr/>
        <a:lstStyle/>
        <a:p>
          <a:endParaRPr lang="es-ES"/>
        </a:p>
      </dgm:t>
    </dgm:pt>
    <dgm:pt modelId="{DB6B4A07-7AB8-446A-9E1F-E8F2314E5BB4}" type="sibTrans" cxnId="{32FB4557-C177-4815-8728-942E4437CDCA}">
      <dgm:prSet/>
      <dgm:spPr/>
      <dgm:t>
        <a:bodyPr/>
        <a:lstStyle/>
        <a:p>
          <a:endParaRPr lang="es-ES"/>
        </a:p>
      </dgm:t>
    </dgm:pt>
    <dgm:pt modelId="{F8732F16-5FC4-4A4C-A3DD-9405412725AA}">
      <dgm:prSet phldrT="[Texto]"/>
      <dgm:spPr>
        <a:solidFill>
          <a:srgbClr val="FFFF00"/>
        </a:solidFill>
        <a:ln>
          <a:solidFill>
            <a:schemeClr val="tx1"/>
          </a:solidFill>
        </a:ln>
      </dgm:spPr>
      <dgm:t>
        <a:bodyPr/>
        <a:lstStyle/>
        <a:p>
          <a:r>
            <a:rPr lang="es-EC" dirty="0" smtClean="0">
              <a:solidFill>
                <a:schemeClr val="tx1"/>
              </a:solidFill>
            </a:rPr>
            <a:t>Fase 2</a:t>
          </a:r>
          <a:endParaRPr lang="es-ES" dirty="0">
            <a:solidFill>
              <a:schemeClr val="tx1"/>
            </a:solidFill>
          </a:endParaRPr>
        </a:p>
      </dgm:t>
    </dgm:pt>
    <dgm:pt modelId="{44E6B5B5-710E-4D26-B6A8-AE71CC79DD74}" type="parTrans" cxnId="{7CE091A6-B92E-49A6-A771-530AB26A0D20}">
      <dgm:prSet/>
      <dgm:spPr/>
      <dgm:t>
        <a:bodyPr/>
        <a:lstStyle/>
        <a:p>
          <a:endParaRPr lang="es-ES"/>
        </a:p>
      </dgm:t>
    </dgm:pt>
    <dgm:pt modelId="{F5DA3FB9-C2B6-464A-9121-73141677A2E7}" type="sibTrans" cxnId="{7CE091A6-B92E-49A6-A771-530AB26A0D20}">
      <dgm:prSet/>
      <dgm:spPr/>
      <dgm:t>
        <a:bodyPr/>
        <a:lstStyle/>
        <a:p>
          <a:endParaRPr lang="es-ES"/>
        </a:p>
      </dgm:t>
    </dgm:pt>
    <dgm:pt modelId="{2702B52D-7B99-4507-A0FD-C2D7CABDDA8F}">
      <dgm:prSet phldrT="[Texto]" custT="1"/>
      <dgm:spPr>
        <a:ln>
          <a:solidFill>
            <a:schemeClr val="tx1"/>
          </a:solidFill>
        </a:ln>
      </dgm:spPr>
      <dgm:t>
        <a:bodyPr/>
        <a:lstStyle/>
        <a:p>
          <a:r>
            <a:rPr lang="es-EC" sz="1800" dirty="0" smtClean="0"/>
            <a:t>Bacterias: Pruebas bioquímicas .</a:t>
          </a:r>
        </a:p>
        <a:p>
          <a:r>
            <a:rPr lang="es-EC" sz="1800" dirty="0" smtClean="0"/>
            <a:t>Hongos: Claves taxonómicas.</a:t>
          </a:r>
          <a:endParaRPr lang="es-ES" sz="1800" dirty="0"/>
        </a:p>
      </dgm:t>
    </dgm:pt>
    <dgm:pt modelId="{6E1AC55C-0C85-4B77-ADC0-D673DEE58381}" type="parTrans" cxnId="{2C071022-6249-4F5A-8ECA-7CB7417D6693}">
      <dgm:prSet/>
      <dgm:spPr/>
      <dgm:t>
        <a:bodyPr/>
        <a:lstStyle/>
        <a:p>
          <a:endParaRPr lang="es-ES"/>
        </a:p>
      </dgm:t>
    </dgm:pt>
    <dgm:pt modelId="{87315EA1-170E-484D-9210-55AE890FD5AB}" type="sibTrans" cxnId="{2C071022-6249-4F5A-8ECA-7CB7417D6693}">
      <dgm:prSet/>
      <dgm:spPr/>
      <dgm:t>
        <a:bodyPr/>
        <a:lstStyle/>
        <a:p>
          <a:endParaRPr lang="es-ES"/>
        </a:p>
      </dgm:t>
    </dgm:pt>
    <dgm:pt modelId="{E622DEF5-BB40-4A2C-AB4A-1DBFBBB1B367}">
      <dgm:prSet phldrT="[Texto]"/>
      <dgm:spPr>
        <a:solidFill>
          <a:srgbClr val="00B0F0"/>
        </a:solidFill>
        <a:ln>
          <a:solidFill>
            <a:schemeClr val="tx1"/>
          </a:solidFill>
        </a:ln>
      </dgm:spPr>
      <dgm:t>
        <a:bodyPr/>
        <a:lstStyle/>
        <a:p>
          <a:r>
            <a:rPr lang="es-EC" dirty="0" smtClean="0">
              <a:solidFill>
                <a:schemeClr val="tx1"/>
              </a:solidFill>
            </a:rPr>
            <a:t>Fase 3</a:t>
          </a:r>
          <a:endParaRPr lang="es-ES" dirty="0">
            <a:solidFill>
              <a:schemeClr val="tx1"/>
            </a:solidFill>
          </a:endParaRPr>
        </a:p>
      </dgm:t>
    </dgm:pt>
    <dgm:pt modelId="{E831665B-A8CA-47F2-9BAB-D46BADFA1BA5}" type="parTrans" cxnId="{D724BA1B-2856-4279-B0C6-424B711E658D}">
      <dgm:prSet/>
      <dgm:spPr/>
      <dgm:t>
        <a:bodyPr/>
        <a:lstStyle/>
        <a:p>
          <a:endParaRPr lang="es-ES"/>
        </a:p>
      </dgm:t>
    </dgm:pt>
    <dgm:pt modelId="{14F3722C-80EC-4CE6-BFBB-36C340D78BF2}" type="sibTrans" cxnId="{D724BA1B-2856-4279-B0C6-424B711E658D}">
      <dgm:prSet/>
      <dgm:spPr/>
      <dgm:t>
        <a:bodyPr/>
        <a:lstStyle/>
        <a:p>
          <a:endParaRPr lang="es-ES"/>
        </a:p>
      </dgm:t>
    </dgm:pt>
    <dgm:pt modelId="{C3BB8B8E-F66F-4E65-8232-B7338A4ACBD4}">
      <dgm:prSet phldrT="[Texto]" custT="1"/>
      <dgm:spPr>
        <a:ln>
          <a:solidFill>
            <a:schemeClr val="tx1"/>
          </a:solidFill>
        </a:ln>
      </dgm:spPr>
      <dgm:t>
        <a:bodyPr/>
        <a:lstStyle/>
        <a:p>
          <a:r>
            <a:rPr lang="es-EC" sz="1800" b="0" dirty="0" smtClean="0"/>
            <a:t>Identificación de hongos y bacterias mediante el sistema Biolog.</a:t>
          </a:r>
        </a:p>
        <a:p>
          <a:endParaRPr lang="es-EC" sz="1800" b="0" dirty="0" smtClean="0"/>
        </a:p>
        <a:p>
          <a:r>
            <a:rPr lang="es-EC" sz="1800" b="0" dirty="0" smtClean="0"/>
            <a:t>Conservación de cepas.</a:t>
          </a:r>
          <a:endParaRPr lang="es-ES" sz="1800" b="0" dirty="0"/>
        </a:p>
      </dgm:t>
    </dgm:pt>
    <dgm:pt modelId="{43137910-24F4-47FA-99A0-FBF07100F212}" type="parTrans" cxnId="{3CF3822A-1232-45DC-AE0F-C18D5A6231FF}">
      <dgm:prSet/>
      <dgm:spPr/>
      <dgm:t>
        <a:bodyPr/>
        <a:lstStyle/>
        <a:p>
          <a:endParaRPr lang="es-ES"/>
        </a:p>
      </dgm:t>
    </dgm:pt>
    <dgm:pt modelId="{5A303153-5D84-4884-8BD3-9E70CDF7660D}" type="sibTrans" cxnId="{3CF3822A-1232-45DC-AE0F-C18D5A6231FF}">
      <dgm:prSet/>
      <dgm:spPr/>
      <dgm:t>
        <a:bodyPr/>
        <a:lstStyle/>
        <a:p>
          <a:endParaRPr lang="es-ES"/>
        </a:p>
      </dgm:t>
    </dgm:pt>
    <dgm:pt modelId="{F2779B19-2A02-4B1C-9C5E-AF1D49CB70EA}">
      <dgm:prSet/>
      <dgm:spPr>
        <a:ln>
          <a:solidFill>
            <a:schemeClr val="tx1"/>
          </a:solidFill>
        </a:ln>
      </dgm:spPr>
      <dgm:t>
        <a:bodyPr/>
        <a:lstStyle/>
        <a:p>
          <a:endParaRPr lang="es-ES" sz="2000" dirty="0"/>
        </a:p>
      </dgm:t>
    </dgm:pt>
    <dgm:pt modelId="{E8BB0147-9294-455A-B806-2C86B5D6B659}" type="parTrans" cxnId="{4C3B7E19-ACE2-41BB-B15C-73078D561738}">
      <dgm:prSet/>
      <dgm:spPr/>
      <dgm:t>
        <a:bodyPr/>
        <a:lstStyle/>
        <a:p>
          <a:endParaRPr lang="es-ES"/>
        </a:p>
      </dgm:t>
    </dgm:pt>
    <dgm:pt modelId="{1E3B5CA0-0602-4A0A-BD74-ABEC2B23D7A6}" type="sibTrans" cxnId="{4C3B7E19-ACE2-41BB-B15C-73078D561738}">
      <dgm:prSet/>
      <dgm:spPr/>
      <dgm:t>
        <a:bodyPr/>
        <a:lstStyle/>
        <a:p>
          <a:endParaRPr lang="es-ES"/>
        </a:p>
      </dgm:t>
    </dgm:pt>
    <dgm:pt modelId="{5C6D12EC-7499-4136-989F-770A646E86AD}" type="pres">
      <dgm:prSet presAssocID="{904628F9-ED10-44CA-B945-D2A5918CFC50}" presName="Name0" presStyleCnt="0">
        <dgm:presLayoutVars>
          <dgm:chMax val="5"/>
          <dgm:chPref val="5"/>
          <dgm:dir/>
          <dgm:animLvl val="lvl"/>
        </dgm:presLayoutVars>
      </dgm:prSet>
      <dgm:spPr/>
      <dgm:t>
        <a:bodyPr/>
        <a:lstStyle/>
        <a:p>
          <a:endParaRPr lang="es-ES"/>
        </a:p>
      </dgm:t>
    </dgm:pt>
    <dgm:pt modelId="{BCA5212F-DCB2-43F3-815D-EA04586066D4}" type="pres">
      <dgm:prSet presAssocID="{1F981CFF-451C-4ED6-88C9-E0548F579BCA}" presName="parentText1" presStyleLbl="node1" presStyleIdx="0" presStyleCnt="3">
        <dgm:presLayoutVars>
          <dgm:chMax/>
          <dgm:chPref val="3"/>
          <dgm:bulletEnabled val="1"/>
        </dgm:presLayoutVars>
      </dgm:prSet>
      <dgm:spPr/>
      <dgm:t>
        <a:bodyPr/>
        <a:lstStyle/>
        <a:p>
          <a:endParaRPr lang="es-ES"/>
        </a:p>
      </dgm:t>
    </dgm:pt>
    <dgm:pt modelId="{2151D00E-E7EE-4180-BF01-F76D77A3F5E4}" type="pres">
      <dgm:prSet presAssocID="{1F981CFF-451C-4ED6-88C9-E0548F579BCA}" presName="childText1" presStyleLbl="solidAlignAcc1" presStyleIdx="0" presStyleCnt="3" custLinFactNeighborX="-116" custLinFactNeighborY="-1022">
        <dgm:presLayoutVars>
          <dgm:chMax val="0"/>
          <dgm:chPref val="0"/>
          <dgm:bulletEnabled val="1"/>
        </dgm:presLayoutVars>
      </dgm:prSet>
      <dgm:spPr/>
      <dgm:t>
        <a:bodyPr/>
        <a:lstStyle/>
        <a:p>
          <a:endParaRPr lang="es-ES"/>
        </a:p>
      </dgm:t>
    </dgm:pt>
    <dgm:pt modelId="{94B1E355-C807-4F18-B64A-065E511F3474}" type="pres">
      <dgm:prSet presAssocID="{F8732F16-5FC4-4A4C-A3DD-9405412725AA}" presName="parentText2" presStyleLbl="node1" presStyleIdx="1" presStyleCnt="3">
        <dgm:presLayoutVars>
          <dgm:chMax/>
          <dgm:chPref val="3"/>
          <dgm:bulletEnabled val="1"/>
        </dgm:presLayoutVars>
      </dgm:prSet>
      <dgm:spPr/>
      <dgm:t>
        <a:bodyPr/>
        <a:lstStyle/>
        <a:p>
          <a:endParaRPr lang="es-ES"/>
        </a:p>
      </dgm:t>
    </dgm:pt>
    <dgm:pt modelId="{E52E483E-6FA5-41C7-9FF8-BB254BFC369E}" type="pres">
      <dgm:prSet presAssocID="{F8732F16-5FC4-4A4C-A3DD-9405412725AA}" presName="childText2" presStyleLbl="solidAlignAcc1" presStyleIdx="1" presStyleCnt="3" custLinFactNeighborX="-524" custLinFactNeighborY="-2832">
        <dgm:presLayoutVars>
          <dgm:chMax val="0"/>
          <dgm:chPref val="0"/>
          <dgm:bulletEnabled val="1"/>
        </dgm:presLayoutVars>
      </dgm:prSet>
      <dgm:spPr/>
      <dgm:t>
        <a:bodyPr/>
        <a:lstStyle/>
        <a:p>
          <a:endParaRPr lang="es-ES"/>
        </a:p>
      </dgm:t>
    </dgm:pt>
    <dgm:pt modelId="{10D30BC6-C489-43EA-A8D4-5AF78F7C7E42}" type="pres">
      <dgm:prSet presAssocID="{E622DEF5-BB40-4A2C-AB4A-1DBFBBB1B367}" presName="parentText3" presStyleLbl="node1" presStyleIdx="2" presStyleCnt="3">
        <dgm:presLayoutVars>
          <dgm:chMax/>
          <dgm:chPref val="3"/>
          <dgm:bulletEnabled val="1"/>
        </dgm:presLayoutVars>
      </dgm:prSet>
      <dgm:spPr/>
      <dgm:t>
        <a:bodyPr/>
        <a:lstStyle/>
        <a:p>
          <a:endParaRPr lang="es-ES"/>
        </a:p>
      </dgm:t>
    </dgm:pt>
    <dgm:pt modelId="{C1610D7E-E597-4412-8F34-E0ADD15E4412}" type="pres">
      <dgm:prSet presAssocID="{E622DEF5-BB40-4A2C-AB4A-1DBFBBB1B367}" presName="childText3" presStyleLbl="solidAlignAcc1" presStyleIdx="2" presStyleCnt="3" custLinFactNeighborX="-517" custLinFactNeighborY="-1334">
        <dgm:presLayoutVars>
          <dgm:chMax val="0"/>
          <dgm:chPref val="0"/>
          <dgm:bulletEnabled val="1"/>
        </dgm:presLayoutVars>
      </dgm:prSet>
      <dgm:spPr/>
      <dgm:t>
        <a:bodyPr/>
        <a:lstStyle/>
        <a:p>
          <a:endParaRPr lang="es-ES"/>
        </a:p>
      </dgm:t>
    </dgm:pt>
  </dgm:ptLst>
  <dgm:cxnLst>
    <dgm:cxn modelId="{6EBAA67C-023D-49D8-B47F-ED1033040211}" type="presOf" srcId="{904628F9-ED10-44CA-B945-D2A5918CFC50}" destId="{5C6D12EC-7499-4136-989F-770A646E86AD}" srcOrd="0" destOrd="0" presId="urn:microsoft.com/office/officeart/2009/3/layout/IncreasingArrowsProcess"/>
    <dgm:cxn modelId="{4C3B7E19-ACE2-41BB-B15C-73078D561738}" srcId="{C3BB8B8E-F66F-4E65-8232-B7338A4ACBD4}" destId="{F2779B19-2A02-4B1C-9C5E-AF1D49CB70EA}" srcOrd="0" destOrd="0" parTransId="{E8BB0147-9294-455A-B806-2C86B5D6B659}" sibTransId="{1E3B5CA0-0602-4A0A-BD74-ABEC2B23D7A6}"/>
    <dgm:cxn modelId="{72DB251D-7A63-4FF2-BBBE-8A3BD758CE6A}" type="presOf" srcId="{BAC12A64-D67C-4676-AA77-006BD9218B78}" destId="{2151D00E-E7EE-4180-BF01-F76D77A3F5E4}" srcOrd="0" destOrd="0" presId="urn:microsoft.com/office/officeart/2009/3/layout/IncreasingArrowsProcess"/>
    <dgm:cxn modelId="{41D5FEBB-3FC0-440A-A944-458D3E168661}" type="presOf" srcId="{1F981CFF-451C-4ED6-88C9-E0548F579BCA}" destId="{BCA5212F-DCB2-43F3-815D-EA04586066D4}" srcOrd="0" destOrd="0" presId="urn:microsoft.com/office/officeart/2009/3/layout/IncreasingArrowsProcess"/>
    <dgm:cxn modelId="{8F5B3F0F-2B86-407D-892A-66120851DE93}" type="presOf" srcId="{F2779B19-2A02-4B1C-9C5E-AF1D49CB70EA}" destId="{C1610D7E-E597-4412-8F34-E0ADD15E4412}" srcOrd="0" destOrd="1" presId="urn:microsoft.com/office/officeart/2009/3/layout/IncreasingArrowsProcess"/>
    <dgm:cxn modelId="{D724BA1B-2856-4279-B0C6-424B711E658D}" srcId="{904628F9-ED10-44CA-B945-D2A5918CFC50}" destId="{E622DEF5-BB40-4A2C-AB4A-1DBFBBB1B367}" srcOrd="2" destOrd="0" parTransId="{E831665B-A8CA-47F2-9BAB-D46BADFA1BA5}" sibTransId="{14F3722C-80EC-4CE6-BFBB-36C340D78BF2}"/>
    <dgm:cxn modelId="{3CF3822A-1232-45DC-AE0F-C18D5A6231FF}" srcId="{E622DEF5-BB40-4A2C-AB4A-1DBFBBB1B367}" destId="{C3BB8B8E-F66F-4E65-8232-B7338A4ACBD4}" srcOrd="0" destOrd="0" parTransId="{43137910-24F4-47FA-99A0-FBF07100F212}" sibTransId="{5A303153-5D84-4884-8BD3-9E70CDF7660D}"/>
    <dgm:cxn modelId="{984AF45D-4B0F-4533-9E22-67117AE5947C}" srcId="{904628F9-ED10-44CA-B945-D2A5918CFC50}" destId="{1F981CFF-451C-4ED6-88C9-E0548F579BCA}" srcOrd="0" destOrd="0" parTransId="{4831DB35-0BD0-40AC-9362-25B571E7C42D}" sibTransId="{9F48C53C-FEE9-45C7-8EB2-E4F0D956B273}"/>
    <dgm:cxn modelId="{92E5FF5E-0028-4A38-862C-537F936014B8}" type="presOf" srcId="{F8732F16-5FC4-4A4C-A3DD-9405412725AA}" destId="{94B1E355-C807-4F18-B64A-065E511F3474}" srcOrd="0" destOrd="0" presId="urn:microsoft.com/office/officeart/2009/3/layout/IncreasingArrowsProcess"/>
    <dgm:cxn modelId="{2C071022-6249-4F5A-8ECA-7CB7417D6693}" srcId="{F8732F16-5FC4-4A4C-A3DD-9405412725AA}" destId="{2702B52D-7B99-4507-A0FD-C2D7CABDDA8F}" srcOrd="0" destOrd="0" parTransId="{6E1AC55C-0C85-4B77-ADC0-D673DEE58381}" sibTransId="{87315EA1-170E-484D-9210-55AE890FD5AB}"/>
    <dgm:cxn modelId="{18BE3A07-24B4-4E3F-AEED-72C927C6ACC4}" type="presOf" srcId="{E622DEF5-BB40-4A2C-AB4A-1DBFBBB1B367}" destId="{10D30BC6-C489-43EA-A8D4-5AF78F7C7E42}" srcOrd="0" destOrd="0" presId="urn:microsoft.com/office/officeart/2009/3/layout/IncreasingArrowsProcess"/>
    <dgm:cxn modelId="{372F7A35-3EA4-4986-B442-C220ED1465D8}" type="presOf" srcId="{2702B52D-7B99-4507-A0FD-C2D7CABDDA8F}" destId="{E52E483E-6FA5-41C7-9FF8-BB254BFC369E}" srcOrd="0" destOrd="0" presId="urn:microsoft.com/office/officeart/2009/3/layout/IncreasingArrowsProcess"/>
    <dgm:cxn modelId="{E89ED85F-6818-4A49-BCF2-317E9F583E06}" type="presOf" srcId="{C3BB8B8E-F66F-4E65-8232-B7338A4ACBD4}" destId="{C1610D7E-E597-4412-8F34-E0ADD15E4412}" srcOrd="0" destOrd="0" presId="urn:microsoft.com/office/officeart/2009/3/layout/IncreasingArrowsProcess"/>
    <dgm:cxn modelId="{32FB4557-C177-4815-8728-942E4437CDCA}" srcId="{1F981CFF-451C-4ED6-88C9-E0548F579BCA}" destId="{BAC12A64-D67C-4676-AA77-006BD9218B78}" srcOrd="0" destOrd="0" parTransId="{4DE02602-C789-42F6-9406-0B84E48FF248}" sibTransId="{DB6B4A07-7AB8-446A-9E1F-E8F2314E5BB4}"/>
    <dgm:cxn modelId="{7CE091A6-B92E-49A6-A771-530AB26A0D20}" srcId="{904628F9-ED10-44CA-B945-D2A5918CFC50}" destId="{F8732F16-5FC4-4A4C-A3DD-9405412725AA}" srcOrd="1" destOrd="0" parTransId="{44E6B5B5-710E-4D26-B6A8-AE71CC79DD74}" sibTransId="{F5DA3FB9-C2B6-464A-9121-73141677A2E7}"/>
    <dgm:cxn modelId="{9B46D8BD-6541-4FD8-AAA9-441FB59DAC41}" type="presParOf" srcId="{5C6D12EC-7499-4136-989F-770A646E86AD}" destId="{BCA5212F-DCB2-43F3-815D-EA04586066D4}" srcOrd="0" destOrd="0" presId="urn:microsoft.com/office/officeart/2009/3/layout/IncreasingArrowsProcess"/>
    <dgm:cxn modelId="{AD7947CC-A456-4A9D-9524-BA74E8CE3D74}" type="presParOf" srcId="{5C6D12EC-7499-4136-989F-770A646E86AD}" destId="{2151D00E-E7EE-4180-BF01-F76D77A3F5E4}" srcOrd="1" destOrd="0" presId="urn:microsoft.com/office/officeart/2009/3/layout/IncreasingArrowsProcess"/>
    <dgm:cxn modelId="{0AD5FF94-A03A-497C-8922-123D40E00930}" type="presParOf" srcId="{5C6D12EC-7499-4136-989F-770A646E86AD}" destId="{94B1E355-C807-4F18-B64A-065E511F3474}" srcOrd="2" destOrd="0" presId="urn:microsoft.com/office/officeart/2009/3/layout/IncreasingArrowsProcess"/>
    <dgm:cxn modelId="{A65DBC8D-CDF8-4E30-B1F8-D10D2AF4B421}" type="presParOf" srcId="{5C6D12EC-7499-4136-989F-770A646E86AD}" destId="{E52E483E-6FA5-41C7-9FF8-BB254BFC369E}" srcOrd="3" destOrd="0" presId="urn:microsoft.com/office/officeart/2009/3/layout/IncreasingArrowsProcess"/>
    <dgm:cxn modelId="{7E44F25E-B8D2-40BE-A6F5-74A98C6A7EE4}" type="presParOf" srcId="{5C6D12EC-7499-4136-989F-770A646E86AD}" destId="{10D30BC6-C489-43EA-A8D4-5AF78F7C7E42}" srcOrd="4" destOrd="0" presId="urn:microsoft.com/office/officeart/2009/3/layout/IncreasingArrowsProcess"/>
    <dgm:cxn modelId="{939885AA-3588-45D6-A6A0-50928CF59BB8}" type="presParOf" srcId="{5C6D12EC-7499-4136-989F-770A646E86AD}" destId="{C1610D7E-E597-4412-8F34-E0ADD15E4412}"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A2A1E94-7E56-4BC6-8F7E-95E93EC060F1}"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s-ES"/>
        </a:p>
      </dgm:t>
    </dgm:pt>
    <dgm:pt modelId="{F81A8797-EA38-404F-BB9C-A9155196806C}">
      <dgm:prSet phldrT="[Texto]"/>
      <dgm:spPr/>
      <dgm:t>
        <a:bodyPr/>
        <a:lstStyle/>
        <a:p>
          <a:r>
            <a:rPr lang="es-EC" dirty="0" smtClean="0"/>
            <a:t>ÍNDICE DE DIVERSIDAD DE SHANNON </a:t>
          </a:r>
          <a:endParaRPr lang="es-ES" dirty="0"/>
        </a:p>
      </dgm:t>
    </dgm:pt>
    <dgm:pt modelId="{7A8A5F7E-0408-44A8-9291-B802189454B4}" type="parTrans" cxnId="{B180AFAD-FBCD-458E-93D3-7B8CB218E698}">
      <dgm:prSet/>
      <dgm:spPr/>
      <dgm:t>
        <a:bodyPr/>
        <a:lstStyle/>
        <a:p>
          <a:endParaRPr lang="es-ES"/>
        </a:p>
      </dgm:t>
    </dgm:pt>
    <dgm:pt modelId="{594C9EC9-141C-4B0F-9F55-2107D03906CC}" type="sibTrans" cxnId="{B180AFAD-FBCD-458E-93D3-7B8CB218E698}">
      <dgm:prSet/>
      <dgm:spPr/>
      <dgm:t>
        <a:bodyPr/>
        <a:lstStyle/>
        <a:p>
          <a:endParaRPr lang="es-ES"/>
        </a:p>
      </dgm:t>
    </dgm:pt>
    <dgm:pt modelId="{62BD3B73-C083-4025-B18F-820F1F8E52F9}">
      <dgm:prSet phldrT="[Texto]" custT="1"/>
      <dgm:spPr/>
      <dgm:t>
        <a:bodyPr/>
        <a:lstStyle/>
        <a:p>
          <a:pPr algn="just"/>
          <a:r>
            <a:rPr lang="es-ES" sz="1400" dirty="0" smtClean="0"/>
            <a:t>El hibrido interespecífico (0,709), es mayor al de palma aceitera </a:t>
          </a:r>
          <a:r>
            <a:rPr lang="es-ES" sz="1400" i="1" dirty="0" smtClean="0"/>
            <a:t>Elaeis guineensis </a:t>
          </a:r>
          <a:r>
            <a:rPr lang="es-ES" sz="1400" dirty="0" smtClean="0"/>
            <a:t>Jac</a:t>
          </a:r>
          <a:r>
            <a:rPr lang="es-ES" sz="1400" i="1" dirty="0" smtClean="0"/>
            <a:t> </a:t>
          </a:r>
          <a:r>
            <a:rPr lang="es-ES" sz="1400" dirty="0" smtClean="0"/>
            <a:t>(0,525). </a:t>
          </a:r>
          <a:endParaRPr lang="es-ES" sz="1400" dirty="0"/>
        </a:p>
      </dgm:t>
    </dgm:pt>
    <dgm:pt modelId="{8C43B8F5-5D12-45D6-8CE8-5DBE100F055F}" type="parTrans" cxnId="{69699845-887A-4DAA-A4F4-8AF937FE60A7}">
      <dgm:prSet/>
      <dgm:spPr/>
      <dgm:t>
        <a:bodyPr/>
        <a:lstStyle/>
        <a:p>
          <a:endParaRPr lang="es-ES"/>
        </a:p>
      </dgm:t>
    </dgm:pt>
    <dgm:pt modelId="{0DF83C33-3ED5-4997-9EBE-76661676E5CC}" type="sibTrans" cxnId="{69699845-887A-4DAA-A4F4-8AF937FE60A7}">
      <dgm:prSet/>
      <dgm:spPr/>
      <dgm:t>
        <a:bodyPr/>
        <a:lstStyle/>
        <a:p>
          <a:endParaRPr lang="es-ES"/>
        </a:p>
      </dgm:t>
    </dgm:pt>
    <dgm:pt modelId="{D1676910-8CEC-46E2-A02B-5A334C98ACB7}">
      <dgm:prSet phldrT="[Texto]"/>
      <dgm:spPr/>
      <dgm:t>
        <a:bodyPr/>
        <a:lstStyle/>
        <a:p>
          <a:r>
            <a:rPr lang="es-EC" dirty="0" smtClean="0"/>
            <a:t>ÍNDICE DE SIMPSON </a:t>
          </a:r>
          <a:endParaRPr lang="es-ES" dirty="0"/>
        </a:p>
      </dgm:t>
    </dgm:pt>
    <dgm:pt modelId="{6CAF996D-C6E8-4C5C-AB6B-10B95E4D9985}" type="parTrans" cxnId="{0575E259-FDCB-4BCF-A1FE-3BB34F45D3BC}">
      <dgm:prSet/>
      <dgm:spPr/>
      <dgm:t>
        <a:bodyPr/>
        <a:lstStyle/>
        <a:p>
          <a:endParaRPr lang="es-ES"/>
        </a:p>
      </dgm:t>
    </dgm:pt>
    <dgm:pt modelId="{59030D19-0625-49B4-9B7A-FA970F453FE5}" type="sibTrans" cxnId="{0575E259-FDCB-4BCF-A1FE-3BB34F45D3BC}">
      <dgm:prSet/>
      <dgm:spPr/>
      <dgm:t>
        <a:bodyPr/>
        <a:lstStyle/>
        <a:p>
          <a:endParaRPr lang="es-ES"/>
        </a:p>
      </dgm:t>
    </dgm:pt>
    <dgm:pt modelId="{CAA085C3-494E-4B92-A56B-1756CCCB801F}">
      <dgm:prSet phldrT="[Texto]" custT="1"/>
      <dgm:spPr/>
      <dgm:t>
        <a:bodyPr/>
        <a:lstStyle/>
        <a:p>
          <a:pPr algn="just"/>
          <a:r>
            <a:rPr lang="es-ES" sz="1400" dirty="0" smtClean="0"/>
            <a:t>Se refiere a que la probabilidad de extraer dos individuos de la misma especie es alta. </a:t>
          </a:r>
          <a:endParaRPr lang="es-ES" sz="1400" dirty="0"/>
        </a:p>
      </dgm:t>
    </dgm:pt>
    <dgm:pt modelId="{47539CA5-5732-4A31-BE18-169314B2812F}" type="parTrans" cxnId="{5D907AE6-597E-49A0-88B2-1944EDC9DCF5}">
      <dgm:prSet/>
      <dgm:spPr/>
      <dgm:t>
        <a:bodyPr/>
        <a:lstStyle/>
        <a:p>
          <a:endParaRPr lang="es-ES"/>
        </a:p>
      </dgm:t>
    </dgm:pt>
    <dgm:pt modelId="{FA99D0F1-E526-4C57-9D01-2C7F0F6E5FAE}" type="sibTrans" cxnId="{5D907AE6-597E-49A0-88B2-1944EDC9DCF5}">
      <dgm:prSet/>
      <dgm:spPr/>
      <dgm:t>
        <a:bodyPr/>
        <a:lstStyle/>
        <a:p>
          <a:endParaRPr lang="es-ES"/>
        </a:p>
      </dgm:t>
    </dgm:pt>
    <dgm:pt modelId="{9F1AF911-BF9E-4CE4-B4FB-2D6EEDEB4C63}">
      <dgm:prSet phldrT="[Texto]"/>
      <dgm:spPr/>
      <dgm:t>
        <a:bodyPr/>
        <a:lstStyle/>
        <a:p>
          <a:r>
            <a:rPr lang="es-EC" dirty="0" smtClean="0"/>
            <a:t>CANTIDAD</a:t>
          </a:r>
          <a:endParaRPr lang="es-ES" dirty="0"/>
        </a:p>
      </dgm:t>
    </dgm:pt>
    <dgm:pt modelId="{35D37C51-1A58-4165-98BD-7F81E5A30573}" type="parTrans" cxnId="{64D79F1E-3116-4F18-85A0-78FC1F786812}">
      <dgm:prSet/>
      <dgm:spPr/>
      <dgm:t>
        <a:bodyPr/>
        <a:lstStyle/>
        <a:p>
          <a:endParaRPr lang="es-ES"/>
        </a:p>
      </dgm:t>
    </dgm:pt>
    <dgm:pt modelId="{47CCC63D-B1A4-4DD9-9A9C-1872B7386624}" type="sibTrans" cxnId="{64D79F1E-3116-4F18-85A0-78FC1F786812}">
      <dgm:prSet/>
      <dgm:spPr/>
      <dgm:t>
        <a:bodyPr/>
        <a:lstStyle/>
        <a:p>
          <a:endParaRPr lang="es-ES"/>
        </a:p>
      </dgm:t>
    </dgm:pt>
    <dgm:pt modelId="{80030B8B-BC22-4F9D-AAB1-D156AFEA1EEF}">
      <dgm:prSet phldrT="[Texto]" custT="1"/>
      <dgm:spPr/>
      <dgm:t>
        <a:bodyPr/>
        <a:lstStyle/>
        <a:p>
          <a:pPr algn="just"/>
          <a:r>
            <a:rPr lang="es-EC" sz="1400" i="0" dirty="0" smtClean="0"/>
            <a:t>Bacillus pumilus presenta (3832000 ufc/ml). Pantoea agglomerans con (2640000 ufc/ml)</a:t>
          </a:r>
          <a:endParaRPr lang="es-ES" sz="1400" i="0" dirty="0"/>
        </a:p>
      </dgm:t>
    </dgm:pt>
    <dgm:pt modelId="{5DBAC93A-0E02-4BAA-A6EB-7EAA39BD6A50}" type="parTrans" cxnId="{1200A253-3947-4F58-B938-4C27F72A47C4}">
      <dgm:prSet/>
      <dgm:spPr/>
      <dgm:t>
        <a:bodyPr/>
        <a:lstStyle/>
        <a:p>
          <a:endParaRPr lang="es-ES"/>
        </a:p>
      </dgm:t>
    </dgm:pt>
    <dgm:pt modelId="{088B59B0-BEA0-4278-975F-1E3B8DD2B6ED}" type="sibTrans" cxnId="{1200A253-3947-4F58-B938-4C27F72A47C4}">
      <dgm:prSet/>
      <dgm:spPr/>
      <dgm:t>
        <a:bodyPr/>
        <a:lstStyle/>
        <a:p>
          <a:endParaRPr lang="es-ES"/>
        </a:p>
      </dgm:t>
    </dgm:pt>
    <dgm:pt modelId="{2CB762D3-CFF1-42F7-A244-B9F917FBC691}">
      <dgm:prSet phldrT="[Texto]" custT="1"/>
      <dgm:spPr/>
      <dgm:t>
        <a:bodyPr/>
        <a:lstStyle/>
        <a:p>
          <a:pPr algn="just"/>
          <a:r>
            <a:rPr lang="es-ES" sz="1400" dirty="0" smtClean="0"/>
            <a:t>Esto   concuerda, donde </a:t>
          </a:r>
          <a:r>
            <a:rPr lang="es-ES" sz="1400" i="1" dirty="0" smtClean="0"/>
            <a:t>Elaeis guineensis </a:t>
          </a:r>
          <a:r>
            <a:rPr lang="es-ES" sz="1400" dirty="0" smtClean="0"/>
            <a:t>Jac (0,357</a:t>
          </a:r>
          <a:r>
            <a:rPr lang="es-ES" sz="1400" i="1" dirty="0" smtClean="0"/>
            <a:t>) </a:t>
          </a:r>
          <a:r>
            <a:rPr lang="es-ES" sz="1400" dirty="0" smtClean="0"/>
            <a:t>que en el hibrido interespecífico</a:t>
          </a:r>
          <a:r>
            <a:rPr lang="es-ES" sz="1400" i="1" dirty="0" smtClean="0"/>
            <a:t> </a:t>
          </a:r>
          <a:r>
            <a:rPr lang="es-ES" sz="1400" dirty="0" smtClean="0"/>
            <a:t>(0,152).</a:t>
          </a:r>
          <a:endParaRPr lang="es-ES" sz="1400" dirty="0"/>
        </a:p>
      </dgm:t>
    </dgm:pt>
    <dgm:pt modelId="{06B0AD5B-5375-4B51-889A-AF3C2676F57F}" type="parTrans" cxnId="{7ECA56F6-04E0-439B-ABD7-B318C483B2EA}">
      <dgm:prSet/>
      <dgm:spPr/>
      <dgm:t>
        <a:bodyPr/>
        <a:lstStyle/>
        <a:p>
          <a:endParaRPr lang="es-ES"/>
        </a:p>
      </dgm:t>
    </dgm:pt>
    <dgm:pt modelId="{01B00784-8319-4AB8-AD0A-F8535FA5B353}" type="sibTrans" cxnId="{7ECA56F6-04E0-439B-ABD7-B318C483B2EA}">
      <dgm:prSet/>
      <dgm:spPr/>
      <dgm:t>
        <a:bodyPr/>
        <a:lstStyle/>
        <a:p>
          <a:endParaRPr lang="es-ES"/>
        </a:p>
      </dgm:t>
    </dgm:pt>
    <dgm:pt modelId="{017087A4-E224-433D-9B8E-3978C06B5414}">
      <dgm:prSet phldrT="[Texto]" custT="1"/>
      <dgm:spPr/>
      <dgm:t>
        <a:bodyPr/>
        <a:lstStyle/>
        <a:p>
          <a:pPr algn="just"/>
          <a:r>
            <a:rPr lang="es-EC" sz="1400" i="0" dirty="0" smtClean="0"/>
            <a:t>Bacillus pumilus  en cambio existe (3730000 ufc/ml) y Pantoea agglomerans (1740000 ufc/ml).</a:t>
          </a:r>
          <a:endParaRPr lang="es-ES" sz="1200" i="0" dirty="0"/>
        </a:p>
      </dgm:t>
    </dgm:pt>
    <dgm:pt modelId="{335CCA3C-E1DF-4130-8154-2DAD87D31C80}" type="parTrans" cxnId="{A1A88AC6-F524-4BDE-BD9F-15FC89E0D7E0}">
      <dgm:prSet/>
      <dgm:spPr/>
      <dgm:t>
        <a:bodyPr/>
        <a:lstStyle/>
        <a:p>
          <a:endParaRPr lang="es-ES"/>
        </a:p>
      </dgm:t>
    </dgm:pt>
    <dgm:pt modelId="{188E4E56-DEBC-486C-B7BF-D166430AE7B4}" type="sibTrans" cxnId="{A1A88AC6-F524-4BDE-BD9F-15FC89E0D7E0}">
      <dgm:prSet/>
      <dgm:spPr/>
      <dgm:t>
        <a:bodyPr/>
        <a:lstStyle/>
        <a:p>
          <a:endParaRPr lang="es-ES"/>
        </a:p>
      </dgm:t>
    </dgm:pt>
    <dgm:pt modelId="{2B7CF343-E6C8-4B61-8326-1EBDB2353CA3}" type="pres">
      <dgm:prSet presAssocID="{9A2A1E94-7E56-4BC6-8F7E-95E93EC060F1}" presName="Name0" presStyleCnt="0">
        <dgm:presLayoutVars>
          <dgm:chMax val="7"/>
          <dgm:chPref val="7"/>
          <dgm:dir/>
          <dgm:animLvl val="lvl"/>
        </dgm:presLayoutVars>
      </dgm:prSet>
      <dgm:spPr/>
      <dgm:t>
        <a:bodyPr/>
        <a:lstStyle/>
        <a:p>
          <a:endParaRPr lang="es-ES"/>
        </a:p>
      </dgm:t>
    </dgm:pt>
    <dgm:pt modelId="{F9EA7366-F99C-4E3F-A52C-416D70E00E50}" type="pres">
      <dgm:prSet presAssocID="{F81A8797-EA38-404F-BB9C-A9155196806C}" presName="Accent1" presStyleCnt="0"/>
      <dgm:spPr/>
    </dgm:pt>
    <dgm:pt modelId="{0833F68E-8C3C-4878-BC24-36566EF24A3B}" type="pres">
      <dgm:prSet presAssocID="{F81A8797-EA38-404F-BB9C-A9155196806C}" presName="Accent" presStyleLbl="node1" presStyleIdx="0" presStyleCnt="3" custLinFactNeighborX="-66836" custLinFactNeighborY="-6620"/>
      <dgm:spPr>
        <a:gradFill flip="none" rotWithShape="1">
          <a:gsLst>
            <a:gs pos="0">
              <a:srgbClr val="FF0000"/>
            </a:gs>
            <a:gs pos="100000">
              <a:srgbClr val="FFC000"/>
            </a:gs>
            <a:gs pos="100000">
              <a:scrgbClr r="0" g="0" b="0">
                <a:shade val="94000"/>
                <a:satMod val="135000"/>
              </a:scrgbClr>
            </a:gs>
          </a:gsLst>
          <a:lin ang="2700000" scaled="1"/>
          <a:tileRect/>
        </a:gradFill>
      </dgm:spPr>
      <dgm:t>
        <a:bodyPr/>
        <a:lstStyle/>
        <a:p>
          <a:endParaRPr lang="es-ES"/>
        </a:p>
      </dgm:t>
    </dgm:pt>
    <dgm:pt modelId="{A051D374-46CC-4314-B261-D6205753C2D9}" type="pres">
      <dgm:prSet presAssocID="{F81A8797-EA38-404F-BB9C-A9155196806C}" presName="Child1" presStyleLbl="revTx" presStyleIdx="0" presStyleCnt="6" custScaleX="322092" custLinFactNeighborX="15614" custLinFactNeighborY="-41490">
        <dgm:presLayoutVars>
          <dgm:chMax val="0"/>
          <dgm:chPref val="0"/>
          <dgm:bulletEnabled val="1"/>
        </dgm:presLayoutVars>
      </dgm:prSet>
      <dgm:spPr/>
      <dgm:t>
        <a:bodyPr/>
        <a:lstStyle/>
        <a:p>
          <a:endParaRPr lang="es-ES"/>
        </a:p>
      </dgm:t>
    </dgm:pt>
    <dgm:pt modelId="{20B512E1-F1F9-4366-9474-1768F8998400}" type="pres">
      <dgm:prSet presAssocID="{F81A8797-EA38-404F-BB9C-A9155196806C}" presName="Parent1" presStyleLbl="revTx" presStyleIdx="1" presStyleCnt="6" custLinFactX="-17487" custLinFactNeighborX="-100000" custLinFactNeighborY="-34831">
        <dgm:presLayoutVars>
          <dgm:chMax val="1"/>
          <dgm:chPref val="1"/>
          <dgm:bulletEnabled val="1"/>
        </dgm:presLayoutVars>
      </dgm:prSet>
      <dgm:spPr/>
      <dgm:t>
        <a:bodyPr/>
        <a:lstStyle/>
        <a:p>
          <a:endParaRPr lang="es-ES"/>
        </a:p>
      </dgm:t>
    </dgm:pt>
    <dgm:pt modelId="{5A0FEB7B-FB56-48D9-B0EC-0FF2DEA7F318}" type="pres">
      <dgm:prSet presAssocID="{D1676910-8CEC-46E2-A02B-5A334C98ACB7}" presName="Accent2" presStyleCnt="0"/>
      <dgm:spPr/>
    </dgm:pt>
    <dgm:pt modelId="{1845576B-F1F5-4421-985B-271DB3099101}" type="pres">
      <dgm:prSet presAssocID="{D1676910-8CEC-46E2-A02B-5A334C98ACB7}" presName="Accent" presStyleLbl="node1" presStyleIdx="1" presStyleCnt="3" custLinFactNeighborX="-45672" custLinFactNeighborY="18546"/>
      <dgm:spPr>
        <a:gradFill flip="none" rotWithShape="1">
          <a:gsLst>
            <a:gs pos="0">
              <a:srgbClr val="00B0F0">
                <a:lumMod val="69000"/>
              </a:srgbClr>
            </a:gs>
            <a:gs pos="100000">
              <a:srgbClr val="00B050"/>
            </a:gs>
            <a:gs pos="100000">
              <a:scrgbClr r="0" g="0" b="0">
                <a:shade val="94000"/>
                <a:satMod val="135000"/>
              </a:scrgbClr>
            </a:gs>
          </a:gsLst>
          <a:lin ang="2700000" scaled="1"/>
          <a:tileRect/>
        </a:gradFill>
      </dgm:spPr>
      <dgm:t>
        <a:bodyPr/>
        <a:lstStyle/>
        <a:p>
          <a:endParaRPr lang="es-ES"/>
        </a:p>
      </dgm:t>
    </dgm:pt>
    <dgm:pt modelId="{F38B786A-C333-49F4-B895-B1F81E74B503}" type="pres">
      <dgm:prSet presAssocID="{D1676910-8CEC-46E2-A02B-5A334C98ACB7}" presName="Child2" presStyleLbl="revTx" presStyleIdx="2" presStyleCnt="6" custScaleX="344652" custScaleY="164341" custLinFactNeighborX="78725" custLinFactNeighborY="-54636">
        <dgm:presLayoutVars>
          <dgm:chMax val="0"/>
          <dgm:chPref val="0"/>
          <dgm:bulletEnabled val="1"/>
        </dgm:presLayoutVars>
      </dgm:prSet>
      <dgm:spPr/>
      <dgm:t>
        <a:bodyPr/>
        <a:lstStyle/>
        <a:p>
          <a:endParaRPr lang="es-ES"/>
        </a:p>
      </dgm:t>
    </dgm:pt>
    <dgm:pt modelId="{EF5C20B0-6FB0-49B9-8705-59B07BDFECC3}" type="pres">
      <dgm:prSet presAssocID="{D1676910-8CEC-46E2-A02B-5A334C98ACB7}" presName="Parent2" presStyleLbl="revTx" presStyleIdx="3" presStyleCnt="6" custLinFactNeighborX="-74584" custLinFactNeighborY="66485">
        <dgm:presLayoutVars>
          <dgm:chMax val="1"/>
          <dgm:chPref val="1"/>
          <dgm:bulletEnabled val="1"/>
        </dgm:presLayoutVars>
      </dgm:prSet>
      <dgm:spPr/>
      <dgm:t>
        <a:bodyPr/>
        <a:lstStyle/>
        <a:p>
          <a:endParaRPr lang="es-ES"/>
        </a:p>
      </dgm:t>
    </dgm:pt>
    <dgm:pt modelId="{B9AB5F63-3409-433C-B0BC-99E72849081B}" type="pres">
      <dgm:prSet presAssocID="{9F1AF911-BF9E-4CE4-B4FB-2D6EEDEB4C63}" presName="Accent3" presStyleCnt="0"/>
      <dgm:spPr/>
    </dgm:pt>
    <dgm:pt modelId="{68B083E0-F347-41EA-B4E1-E5D51B44DE6B}" type="pres">
      <dgm:prSet presAssocID="{9F1AF911-BF9E-4CE4-B4FB-2D6EEDEB4C63}" presName="Accent" presStyleLbl="node1" presStyleIdx="2" presStyleCnt="3" custLinFactNeighborX="-1436" custLinFactNeighborY="561"/>
      <dgm:spPr>
        <a:gradFill flip="none" rotWithShape="1">
          <a:gsLst>
            <a:gs pos="0">
              <a:srgbClr val="92D050"/>
            </a:gs>
            <a:gs pos="100000">
              <a:srgbClr val="00B050">
                <a:lumMod val="94000"/>
              </a:srgbClr>
            </a:gs>
            <a:gs pos="100000">
              <a:scrgbClr r="0" g="0" b="0">
                <a:shade val="94000"/>
                <a:satMod val="135000"/>
              </a:scrgbClr>
            </a:gs>
          </a:gsLst>
          <a:lin ang="2700000" scaled="1"/>
          <a:tileRect/>
        </a:gradFill>
      </dgm:spPr>
      <dgm:t>
        <a:bodyPr/>
        <a:lstStyle/>
        <a:p>
          <a:endParaRPr lang="es-ES"/>
        </a:p>
      </dgm:t>
    </dgm:pt>
    <dgm:pt modelId="{AA192DBE-2F23-404D-84FC-6F449193B095}" type="pres">
      <dgm:prSet presAssocID="{9F1AF911-BF9E-4CE4-B4FB-2D6EEDEB4C63}" presName="Child3" presStyleLbl="revTx" presStyleIdx="4" presStyleCnt="6" custScaleX="302299" custScaleY="133043" custLinFactX="39188" custLinFactNeighborX="100000" custLinFactNeighborY="-24683">
        <dgm:presLayoutVars>
          <dgm:chMax val="0"/>
          <dgm:chPref val="0"/>
          <dgm:bulletEnabled val="1"/>
        </dgm:presLayoutVars>
      </dgm:prSet>
      <dgm:spPr/>
      <dgm:t>
        <a:bodyPr/>
        <a:lstStyle/>
        <a:p>
          <a:endParaRPr lang="es-ES"/>
        </a:p>
      </dgm:t>
    </dgm:pt>
    <dgm:pt modelId="{C568E6C7-0E60-4575-9A4F-1239A58F91B8}" type="pres">
      <dgm:prSet presAssocID="{9F1AF911-BF9E-4CE4-B4FB-2D6EEDEB4C63}" presName="Parent3" presStyleLbl="revTx" presStyleIdx="5" presStyleCnt="6">
        <dgm:presLayoutVars>
          <dgm:chMax val="1"/>
          <dgm:chPref val="1"/>
          <dgm:bulletEnabled val="1"/>
        </dgm:presLayoutVars>
      </dgm:prSet>
      <dgm:spPr/>
      <dgm:t>
        <a:bodyPr/>
        <a:lstStyle/>
        <a:p>
          <a:endParaRPr lang="es-ES"/>
        </a:p>
      </dgm:t>
    </dgm:pt>
  </dgm:ptLst>
  <dgm:cxnLst>
    <dgm:cxn modelId="{1200A253-3947-4F58-B938-4C27F72A47C4}" srcId="{9F1AF911-BF9E-4CE4-B4FB-2D6EEDEB4C63}" destId="{80030B8B-BC22-4F9D-AAB1-D156AFEA1EEF}" srcOrd="0" destOrd="0" parTransId="{5DBAC93A-0E02-4BAA-A6EB-7EAA39BD6A50}" sibTransId="{088B59B0-BEA0-4278-975F-1E3B8DD2B6ED}"/>
    <dgm:cxn modelId="{33D0AE8D-95B7-4D4F-B50E-065D609A5D36}" type="presOf" srcId="{017087A4-E224-433D-9B8E-3978C06B5414}" destId="{AA192DBE-2F23-404D-84FC-6F449193B095}" srcOrd="0" destOrd="1" presId="urn:microsoft.com/office/officeart/2009/layout/CircleArrowProcess"/>
    <dgm:cxn modelId="{7ECA56F6-04E0-439B-ABD7-B318C483B2EA}" srcId="{D1676910-8CEC-46E2-A02B-5A334C98ACB7}" destId="{2CB762D3-CFF1-42F7-A244-B9F917FBC691}" srcOrd="1" destOrd="0" parTransId="{06B0AD5B-5375-4B51-889A-AF3C2676F57F}" sibTransId="{01B00784-8319-4AB8-AD0A-F8535FA5B353}"/>
    <dgm:cxn modelId="{4E1BA24B-E75E-4043-BBA4-734912BDC17F}" type="presOf" srcId="{2CB762D3-CFF1-42F7-A244-B9F917FBC691}" destId="{F38B786A-C333-49F4-B895-B1F81E74B503}" srcOrd="0" destOrd="1" presId="urn:microsoft.com/office/officeart/2009/layout/CircleArrowProcess"/>
    <dgm:cxn modelId="{64B9296E-7A95-411D-A38E-72817519CD48}" type="presOf" srcId="{F81A8797-EA38-404F-BB9C-A9155196806C}" destId="{20B512E1-F1F9-4366-9474-1768F8998400}" srcOrd="0" destOrd="0" presId="urn:microsoft.com/office/officeart/2009/layout/CircleArrowProcess"/>
    <dgm:cxn modelId="{F8463492-0D14-482D-941E-2081F5A03AC2}" type="presOf" srcId="{9F1AF911-BF9E-4CE4-B4FB-2D6EEDEB4C63}" destId="{C568E6C7-0E60-4575-9A4F-1239A58F91B8}" srcOrd="0" destOrd="0" presId="urn:microsoft.com/office/officeart/2009/layout/CircleArrowProcess"/>
    <dgm:cxn modelId="{0575E259-FDCB-4BCF-A1FE-3BB34F45D3BC}" srcId="{9A2A1E94-7E56-4BC6-8F7E-95E93EC060F1}" destId="{D1676910-8CEC-46E2-A02B-5A334C98ACB7}" srcOrd="1" destOrd="0" parTransId="{6CAF996D-C6E8-4C5C-AB6B-10B95E4D9985}" sibTransId="{59030D19-0625-49B4-9B7A-FA970F453FE5}"/>
    <dgm:cxn modelId="{005214D3-161C-47AE-AF9A-4CAE0C53436A}" type="presOf" srcId="{D1676910-8CEC-46E2-A02B-5A334C98ACB7}" destId="{EF5C20B0-6FB0-49B9-8705-59B07BDFECC3}" srcOrd="0" destOrd="0" presId="urn:microsoft.com/office/officeart/2009/layout/CircleArrowProcess"/>
    <dgm:cxn modelId="{698F4BE9-265E-46AE-ABF7-75A0E245D8CA}" type="presOf" srcId="{80030B8B-BC22-4F9D-AAB1-D156AFEA1EEF}" destId="{AA192DBE-2F23-404D-84FC-6F449193B095}" srcOrd="0" destOrd="0" presId="urn:microsoft.com/office/officeart/2009/layout/CircleArrowProcess"/>
    <dgm:cxn modelId="{64D79F1E-3116-4F18-85A0-78FC1F786812}" srcId="{9A2A1E94-7E56-4BC6-8F7E-95E93EC060F1}" destId="{9F1AF911-BF9E-4CE4-B4FB-2D6EEDEB4C63}" srcOrd="2" destOrd="0" parTransId="{35D37C51-1A58-4165-98BD-7F81E5A30573}" sibTransId="{47CCC63D-B1A4-4DD9-9A9C-1872B7386624}"/>
    <dgm:cxn modelId="{69699845-887A-4DAA-A4F4-8AF937FE60A7}" srcId="{F81A8797-EA38-404F-BB9C-A9155196806C}" destId="{62BD3B73-C083-4025-B18F-820F1F8E52F9}" srcOrd="0" destOrd="0" parTransId="{8C43B8F5-5D12-45D6-8CE8-5DBE100F055F}" sibTransId="{0DF83C33-3ED5-4997-9EBE-76661676E5CC}"/>
    <dgm:cxn modelId="{443A9B0A-E073-4F8E-B456-5EABE1EDAC13}" type="presOf" srcId="{9A2A1E94-7E56-4BC6-8F7E-95E93EC060F1}" destId="{2B7CF343-E6C8-4B61-8326-1EBDB2353CA3}" srcOrd="0" destOrd="0" presId="urn:microsoft.com/office/officeart/2009/layout/CircleArrowProcess"/>
    <dgm:cxn modelId="{5D907AE6-597E-49A0-88B2-1944EDC9DCF5}" srcId="{D1676910-8CEC-46E2-A02B-5A334C98ACB7}" destId="{CAA085C3-494E-4B92-A56B-1756CCCB801F}" srcOrd="0" destOrd="0" parTransId="{47539CA5-5732-4A31-BE18-169314B2812F}" sibTransId="{FA99D0F1-E526-4C57-9D01-2C7F0F6E5FAE}"/>
    <dgm:cxn modelId="{FCCAEF2B-68BA-4DF3-BB95-C2DC7E15241D}" type="presOf" srcId="{CAA085C3-494E-4B92-A56B-1756CCCB801F}" destId="{F38B786A-C333-49F4-B895-B1F81E74B503}" srcOrd="0" destOrd="0" presId="urn:microsoft.com/office/officeart/2009/layout/CircleArrowProcess"/>
    <dgm:cxn modelId="{7CF254E3-DAFC-42BE-90C7-FB5B5123E16E}" type="presOf" srcId="{62BD3B73-C083-4025-B18F-820F1F8E52F9}" destId="{A051D374-46CC-4314-B261-D6205753C2D9}" srcOrd="0" destOrd="0" presId="urn:microsoft.com/office/officeart/2009/layout/CircleArrowProcess"/>
    <dgm:cxn modelId="{B180AFAD-FBCD-458E-93D3-7B8CB218E698}" srcId="{9A2A1E94-7E56-4BC6-8F7E-95E93EC060F1}" destId="{F81A8797-EA38-404F-BB9C-A9155196806C}" srcOrd="0" destOrd="0" parTransId="{7A8A5F7E-0408-44A8-9291-B802189454B4}" sibTransId="{594C9EC9-141C-4B0F-9F55-2107D03906CC}"/>
    <dgm:cxn modelId="{A1A88AC6-F524-4BDE-BD9F-15FC89E0D7E0}" srcId="{9F1AF911-BF9E-4CE4-B4FB-2D6EEDEB4C63}" destId="{017087A4-E224-433D-9B8E-3978C06B5414}" srcOrd="1" destOrd="0" parTransId="{335CCA3C-E1DF-4130-8154-2DAD87D31C80}" sibTransId="{188E4E56-DEBC-486C-B7BF-D166430AE7B4}"/>
    <dgm:cxn modelId="{03824681-5CAF-4244-B87E-AEAA22CF2568}" type="presParOf" srcId="{2B7CF343-E6C8-4B61-8326-1EBDB2353CA3}" destId="{F9EA7366-F99C-4E3F-A52C-416D70E00E50}" srcOrd="0" destOrd="0" presId="urn:microsoft.com/office/officeart/2009/layout/CircleArrowProcess"/>
    <dgm:cxn modelId="{D5C4736C-0B8C-45DC-BD7F-1E4B5092EBB6}" type="presParOf" srcId="{F9EA7366-F99C-4E3F-A52C-416D70E00E50}" destId="{0833F68E-8C3C-4878-BC24-36566EF24A3B}" srcOrd="0" destOrd="0" presId="urn:microsoft.com/office/officeart/2009/layout/CircleArrowProcess"/>
    <dgm:cxn modelId="{E1B01D02-A015-4DDC-A473-74B101C59678}" type="presParOf" srcId="{2B7CF343-E6C8-4B61-8326-1EBDB2353CA3}" destId="{A051D374-46CC-4314-B261-D6205753C2D9}" srcOrd="1" destOrd="0" presId="urn:microsoft.com/office/officeart/2009/layout/CircleArrowProcess"/>
    <dgm:cxn modelId="{690580AE-5FD0-4DF2-B904-95F484F80C36}" type="presParOf" srcId="{2B7CF343-E6C8-4B61-8326-1EBDB2353CA3}" destId="{20B512E1-F1F9-4366-9474-1768F8998400}" srcOrd="2" destOrd="0" presId="urn:microsoft.com/office/officeart/2009/layout/CircleArrowProcess"/>
    <dgm:cxn modelId="{B58AADC3-8407-4B4C-981B-C848DA18FBDF}" type="presParOf" srcId="{2B7CF343-E6C8-4B61-8326-1EBDB2353CA3}" destId="{5A0FEB7B-FB56-48D9-B0EC-0FF2DEA7F318}" srcOrd="3" destOrd="0" presId="urn:microsoft.com/office/officeart/2009/layout/CircleArrowProcess"/>
    <dgm:cxn modelId="{DC47E197-B967-4F78-ACFB-08A6211495FE}" type="presParOf" srcId="{5A0FEB7B-FB56-48D9-B0EC-0FF2DEA7F318}" destId="{1845576B-F1F5-4421-985B-271DB3099101}" srcOrd="0" destOrd="0" presId="urn:microsoft.com/office/officeart/2009/layout/CircleArrowProcess"/>
    <dgm:cxn modelId="{49388D5D-9412-4AE7-9BE9-20030A28CF9B}" type="presParOf" srcId="{2B7CF343-E6C8-4B61-8326-1EBDB2353CA3}" destId="{F38B786A-C333-49F4-B895-B1F81E74B503}" srcOrd="4" destOrd="0" presId="urn:microsoft.com/office/officeart/2009/layout/CircleArrowProcess"/>
    <dgm:cxn modelId="{C7EFFA71-5F89-4AC9-9A79-3019D613CCBB}" type="presParOf" srcId="{2B7CF343-E6C8-4B61-8326-1EBDB2353CA3}" destId="{EF5C20B0-6FB0-49B9-8705-59B07BDFECC3}" srcOrd="5" destOrd="0" presId="urn:microsoft.com/office/officeart/2009/layout/CircleArrowProcess"/>
    <dgm:cxn modelId="{382AB5FE-FAF4-4290-AB4D-C5F243FB9F02}" type="presParOf" srcId="{2B7CF343-E6C8-4B61-8326-1EBDB2353CA3}" destId="{B9AB5F63-3409-433C-B0BC-99E72849081B}" srcOrd="6" destOrd="0" presId="urn:microsoft.com/office/officeart/2009/layout/CircleArrowProcess"/>
    <dgm:cxn modelId="{19735F16-5113-442E-B18D-36C79C6939A2}" type="presParOf" srcId="{B9AB5F63-3409-433C-B0BC-99E72849081B}" destId="{68B083E0-F347-41EA-B4E1-E5D51B44DE6B}" srcOrd="0" destOrd="0" presId="urn:microsoft.com/office/officeart/2009/layout/CircleArrowProcess"/>
    <dgm:cxn modelId="{B8188834-E7F0-44FB-945A-7B2A3CA5C991}" type="presParOf" srcId="{2B7CF343-E6C8-4B61-8326-1EBDB2353CA3}" destId="{AA192DBE-2F23-404D-84FC-6F449193B095}" srcOrd="7" destOrd="0" presId="urn:microsoft.com/office/officeart/2009/layout/CircleArrowProcess"/>
    <dgm:cxn modelId="{87F0912E-685D-46B3-847F-B7D99F6B978C}" type="presParOf" srcId="{2B7CF343-E6C8-4B61-8326-1EBDB2353CA3}" destId="{C568E6C7-0E60-4575-9A4F-1239A58F91B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A9B3E1-3DE5-473C-976F-BA7F7EED6340}" type="doc">
      <dgm:prSet loTypeId="urn:microsoft.com/office/officeart/2005/8/layout/hProcess4" loCatId="process" qsTypeId="urn:microsoft.com/office/officeart/2005/8/quickstyle/simple3" qsCatId="simple" csTypeId="urn:microsoft.com/office/officeart/2005/8/colors/accent6_2" csCatId="accent6" phldr="1"/>
      <dgm:spPr/>
      <dgm:t>
        <a:bodyPr/>
        <a:lstStyle/>
        <a:p>
          <a:endParaRPr lang="es-ES"/>
        </a:p>
      </dgm:t>
    </dgm:pt>
    <dgm:pt modelId="{5C149D44-2E86-4BBD-BE6A-42CAE656B247}">
      <dgm:prSet phldrT="[Texto]"/>
      <dgm:spPr/>
      <dgm:t>
        <a:bodyPr/>
        <a:lstStyle/>
        <a:p>
          <a:r>
            <a:rPr lang="es-EC" b="1" smtClean="0"/>
            <a:t>ÍNDICE DE DIVERSIDAD DE SHANNON </a:t>
          </a:r>
          <a:endParaRPr lang="es-ES" b="1" dirty="0"/>
        </a:p>
      </dgm:t>
    </dgm:pt>
    <dgm:pt modelId="{94A2C8AA-D9BD-48ED-917F-0A2DC8854F39}" type="parTrans" cxnId="{DA18012B-2CC7-4B95-B350-087B7C969AFE}">
      <dgm:prSet/>
      <dgm:spPr/>
      <dgm:t>
        <a:bodyPr/>
        <a:lstStyle/>
        <a:p>
          <a:endParaRPr lang="es-ES"/>
        </a:p>
      </dgm:t>
    </dgm:pt>
    <dgm:pt modelId="{FEF453E1-5ADA-430A-8AB7-251CD7C0DA3D}" type="sibTrans" cxnId="{DA18012B-2CC7-4B95-B350-087B7C969AFE}">
      <dgm:prSet/>
      <dgm:spPr/>
      <dgm:t>
        <a:bodyPr/>
        <a:lstStyle/>
        <a:p>
          <a:endParaRPr lang="es-ES"/>
        </a:p>
      </dgm:t>
    </dgm:pt>
    <dgm:pt modelId="{FD37726E-C021-4B74-88BF-E8E001C88038}">
      <dgm:prSet phldrT="[Texto]"/>
      <dgm:spPr/>
      <dgm:t>
        <a:bodyPr/>
        <a:lstStyle/>
        <a:p>
          <a:r>
            <a:rPr lang="es-EC" b="1" dirty="0" smtClean="0"/>
            <a:t>ÍNDICE DE SIMPSON </a:t>
          </a:r>
          <a:endParaRPr lang="es-ES" b="1" dirty="0"/>
        </a:p>
      </dgm:t>
    </dgm:pt>
    <dgm:pt modelId="{CE0EF36D-68A8-4A3E-81DD-B9F07E0F2BE1}" type="parTrans" cxnId="{4ECABB7D-9954-4083-A6BD-CA8E247BA9B9}">
      <dgm:prSet/>
      <dgm:spPr/>
      <dgm:t>
        <a:bodyPr/>
        <a:lstStyle/>
        <a:p>
          <a:endParaRPr lang="es-ES"/>
        </a:p>
      </dgm:t>
    </dgm:pt>
    <dgm:pt modelId="{BBF98D1E-F66A-4608-A55A-872233381CB6}" type="sibTrans" cxnId="{4ECABB7D-9954-4083-A6BD-CA8E247BA9B9}">
      <dgm:prSet/>
      <dgm:spPr/>
      <dgm:t>
        <a:bodyPr/>
        <a:lstStyle/>
        <a:p>
          <a:endParaRPr lang="es-ES"/>
        </a:p>
      </dgm:t>
    </dgm:pt>
    <dgm:pt modelId="{964768AD-2182-4F61-8102-A8199B0BB095}">
      <dgm:prSet phldrT="[Texto]"/>
      <dgm:spPr/>
      <dgm:t>
        <a:bodyPr/>
        <a:lstStyle/>
        <a:p>
          <a:r>
            <a:rPr lang="es-EC" b="1" dirty="0" smtClean="0"/>
            <a:t>CANTIDAD</a:t>
          </a:r>
          <a:endParaRPr lang="es-ES" b="1" dirty="0"/>
        </a:p>
      </dgm:t>
    </dgm:pt>
    <dgm:pt modelId="{7CEC48FF-DFC4-4981-9E7A-A9D3A139D028}" type="parTrans" cxnId="{88B79ABD-6898-4ACD-940E-C23FAB76E30C}">
      <dgm:prSet/>
      <dgm:spPr/>
      <dgm:t>
        <a:bodyPr/>
        <a:lstStyle/>
        <a:p>
          <a:endParaRPr lang="es-ES"/>
        </a:p>
      </dgm:t>
    </dgm:pt>
    <dgm:pt modelId="{9656E35D-9D1D-4D6A-AE83-0F108A1CC12B}" type="sibTrans" cxnId="{88B79ABD-6898-4ACD-940E-C23FAB76E30C}">
      <dgm:prSet/>
      <dgm:spPr/>
      <dgm:t>
        <a:bodyPr/>
        <a:lstStyle/>
        <a:p>
          <a:endParaRPr lang="es-ES"/>
        </a:p>
      </dgm:t>
    </dgm:pt>
    <dgm:pt modelId="{DB7E1044-3570-4C93-A46D-EB6E03D63F78}">
      <dgm:prSet custT="1"/>
      <dgm:spPr>
        <a:solidFill>
          <a:srgbClr val="00B0F0">
            <a:alpha val="90000"/>
          </a:srgbClr>
        </a:solidFill>
      </dgm:spPr>
      <dgm:t>
        <a:bodyPr/>
        <a:lstStyle/>
        <a:p>
          <a:pPr algn="just"/>
          <a:r>
            <a:rPr lang="es-ES" sz="1400" i="1" dirty="0" err="1" smtClean="0"/>
            <a:t>Colletotrichum</a:t>
          </a:r>
          <a:r>
            <a:rPr lang="es-ES" sz="1400" i="1" dirty="0" smtClean="0"/>
            <a:t> </a:t>
          </a:r>
          <a:r>
            <a:rPr lang="es-ES" sz="1400" dirty="0" err="1" smtClean="0"/>
            <a:t>spp</a:t>
          </a:r>
          <a:r>
            <a:rPr lang="es-ES" sz="1400" dirty="0" smtClean="0"/>
            <a:t>., (120000 </a:t>
          </a:r>
          <a:r>
            <a:rPr lang="es-ES" sz="1400" dirty="0" err="1" smtClean="0"/>
            <a:t>ufc</a:t>
          </a:r>
          <a:r>
            <a:rPr lang="es-ES" sz="1400" dirty="0" smtClean="0"/>
            <a:t>/ml), </a:t>
          </a:r>
          <a:r>
            <a:rPr lang="es-ES" sz="1400" i="1" dirty="0" smtClean="0"/>
            <a:t>Fusarium udum </a:t>
          </a:r>
          <a:r>
            <a:rPr lang="es-ES" sz="1400" dirty="0" smtClean="0"/>
            <a:t>E. Butler (70000 </a:t>
          </a:r>
          <a:r>
            <a:rPr lang="es-ES" sz="1400" dirty="0" err="1" smtClean="0"/>
            <a:t>ufc</a:t>
          </a:r>
          <a:r>
            <a:rPr lang="es-ES" sz="1400" dirty="0" smtClean="0"/>
            <a:t>/ml) y </a:t>
          </a:r>
          <a:r>
            <a:rPr lang="es-ES" sz="1400" i="1" dirty="0" err="1" smtClean="0"/>
            <a:t>Rhizoctonia</a:t>
          </a:r>
          <a:r>
            <a:rPr lang="es-ES" sz="1400" dirty="0" smtClean="0"/>
            <a:t> </a:t>
          </a:r>
          <a:r>
            <a:rPr lang="es-ES" sz="1400" dirty="0" err="1" smtClean="0"/>
            <a:t>spp</a:t>
          </a:r>
          <a:r>
            <a:rPr lang="es-ES" sz="1400" dirty="0" smtClean="0"/>
            <a:t>. (60000 </a:t>
          </a:r>
          <a:r>
            <a:rPr lang="es-ES" sz="1400" dirty="0" err="1" smtClean="0"/>
            <a:t>ufc</a:t>
          </a:r>
          <a:r>
            <a:rPr lang="es-ES" sz="1400" dirty="0" smtClean="0"/>
            <a:t>/ml) en palma aceitera.</a:t>
          </a:r>
          <a:endParaRPr lang="es-ES" sz="1400" dirty="0"/>
        </a:p>
      </dgm:t>
    </dgm:pt>
    <dgm:pt modelId="{01EB172A-209E-48BD-B71C-3DF89BA7E8D9}" type="parTrans" cxnId="{8FBD7BB3-8C86-4DCD-924E-59C6D8A70411}">
      <dgm:prSet/>
      <dgm:spPr/>
      <dgm:t>
        <a:bodyPr/>
        <a:lstStyle/>
        <a:p>
          <a:endParaRPr lang="es-ES"/>
        </a:p>
      </dgm:t>
    </dgm:pt>
    <dgm:pt modelId="{8EB5C0EB-0538-4B06-BA46-280EF006C925}" type="sibTrans" cxnId="{8FBD7BB3-8C86-4DCD-924E-59C6D8A70411}">
      <dgm:prSet/>
      <dgm:spPr/>
      <dgm:t>
        <a:bodyPr/>
        <a:lstStyle/>
        <a:p>
          <a:endParaRPr lang="es-ES"/>
        </a:p>
      </dgm:t>
    </dgm:pt>
    <dgm:pt modelId="{8DFE8C9D-CB26-4222-AC4D-503365DBF0F4}">
      <dgm:prSet custT="1"/>
      <dgm:spPr>
        <a:solidFill>
          <a:srgbClr val="92D050">
            <a:alpha val="90000"/>
          </a:srgbClr>
        </a:solidFill>
      </dgm:spPr>
      <dgm:t>
        <a:bodyPr/>
        <a:lstStyle/>
        <a:p>
          <a:pPr algn="just">
            <a:lnSpc>
              <a:spcPct val="100000"/>
            </a:lnSpc>
          </a:pPr>
          <a:r>
            <a:rPr lang="es-ES" sz="1400" dirty="0" smtClean="0"/>
            <a:t>El índice de </a:t>
          </a:r>
          <a:r>
            <a:rPr lang="es-ES" sz="1400" i="1" dirty="0" smtClean="0"/>
            <a:t>Shannon </a:t>
          </a:r>
          <a:r>
            <a:rPr lang="es-ES" sz="1400" dirty="0" smtClean="0"/>
            <a:t>(0,799) en palma aceitera </a:t>
          </a:r>
          <a:r>
            <a:rPr lang="es-ES" sz="1400" i="1" dirty="0" smtClean="0"/>
            <a:t>Elaeis guineensis </a:t>
          </a:r>
          <a:r>
            <a:rPr lang="es-ES" sz="1400" dirty="0" smtClean="0"/>
            <a:t>Jacq es mayor al índice </a:t>
          </a:r>
          <a:r>
            <a:rPr lang="es-ES" sz="1400" i="1" dirty="0" smtClean="0"/>
            <a:t>Shannon</a:t>
          </a:r>
          <a:r>
            <a:rPr lang="es-ES" sz="1400" dirty="0" smtClean="0"/>
            <a:t> (0,579) del híbrido.</a:t>
          </a:r>
          <a:endParaRPr lang="es-ES" sz="1400" dirty="0"/>
        </a:p>
      </dgm:t>
    </dgm:pt>
    <dgm:pt modelId="{28D17E53-560A-45F6-86D4-4D6BF708F4BA}" type="parTrans" cxnId="{BDC54EBB-2FA4-4177-B28E-B50D592FA99D}">
      <dgm:prSet/>
      <dgm:spPr/>
      <dgm:t>
        <a:bodyPr/>
        <a:lstStyle/>
        <a:p>
          <a:endParaRPr lang="es-ES"/>
        </a:p>
      </dgm:t>
    </dgm:pt>
    <dgm:pt modelId="{16800CA1-EFD3-421F-AC5F-75FBD0DE3F30}" type="sibTrans" cxnId="{BDC54EBB-2FA4-4177-B28E-B50D592FA99D}">
      <dgm:prSet/>
      <dgm:spPr/>
      <dgm:t>
        <a:bodyPr/>
        <a:lstStyle/>
        <a:p>
          <a:endParaRPr lang="es-ES"/>
        </a:p>
      </dgm:t>
    </dgm:pt>
    <dgm:pt modelId="{63CA8658-406D-4AD5-9AA4-4DA6F8B775AE}">
      <dgm:prSet custT="1"/>
      <dgm:spPr>
        <a:solidFill>
          <a:srgbClr val="FFFF00">
            <a:alpha val="90000"/>
          </a:srgbClr>
        </a:solidFill>
      </dgm:spPr>
      <dgm:t>
        <a:bodyPr/>
        <a:lstStyle/>
        <a:p>
          <a:r>
            <a:rPr lang="es-ES" sz="1400" dirty="0" smtClean="0"/>
            <a:t>El índice de Simpson es</a:t>
          </a:r>
          <a:r>
            <a:rPr lang="es-ES" sz="1400" i="1" dirty="0" smtClean="0"/>
            <a:t> </a:t>
          </a:r>
          <a:r>
            <a:rPr lang="es-ES" sz="1400" dirty="0" smtClean="0"/>
            <a:t>(0, 146) en palma aceitera </a:t>
          </a:r>
          <a:r>
            <a:rPr lang="es-ES" sz="1400" i="1" dirty="0" smtClean="0"/>
            <a:t>Elaeis guineensis </a:t>
          </a:r>
          <a:r>
            <a:rPr lang="es-ES" sz="1400" dirty="0" smtClean="0"/>
            <a:t>Jacq y en el híbrido (0,1)</a:t>
          </a:r>
          <a:endParaRPr lang="es-ES" sz="1400" dirty="0"/>
        </a:p>
      </dgm:t>
    </dgm:pt>
    <dgm:pt modelId="{03E25E3A-06EF-46C1-899B-66D7E68971B1}" type="parTrans" cxnId="{D4D16A35-B5DD-43B8-92AD-A445E0A506F7}">
      <dgm:prSet/>
      <dgm:spPr/>
      <dgm:t>
        <a:bodyPr/>
        <a:lstStyle/>
        <a:p>
          <a:endParaRPr lang="es-ES"/>
        </a:p>
      </dgm:t>
    </dgm:pt>
    <dgm:pt modelId="{94D87E1C-0BE4-4199-9370-D20490BE86B7}" type="sibTrans" cxnId="{D4D16A35-B5DD-43B8-92AD-A445E0A506F7}">
      <dgm:prSet/>
      <dgm:spPr/>
      <dgm:t>
        <a:bodyPr/>
        <a:lstStyle/>
        <a:p>
          <a:endParaRPr lang="es-ES"/>
        </a:p>
      </dgm:t>
    </dgm:pt>
    <dgm:pt modelId="{26E39108-7C39-4E77-8D55-A8C5B65B35B5}">
      <dgm:prSet custT="1"/>
      <dgm:spPr>
        <a:solidFill>
          <a:srgbClr val="00B0F0">
            <a:alpha val="90000"/>
          </a:srgbClr>
        </a:solidFill>
      </dgm:spPr>
      <dgm:t>
        <a:bodyPr/>
        <a:lstStyle/>
        <a:p>
          <a:pPr algn="just"/>
          <a:r>
            <a:rPr lang="es-ES" sz="1400" i="1" dirty="0" err="1" smtClean="0"/>
            <a:t>Trichoderma</a:t>
          </a:r>
          <a:r>
            <a:rPr lang="es-ES" sz="1400" i="1" dirty="0" smtClean="0"/>
            <a:t> </a:t>
          </a:r>
          <a:r>
            <a:rPr lang="es-ES" sz="1400" dirty="0" err="1" smtClean="0"/>
            <a:t>spp</a:t>
          </a:r>
          <a:r>
            <a:rPr lang="es-ES" sz="1400" dirty="0" smtClean="0"/>
            <a:t>.,  (50000 </a:t>
          </a:r>
          <a:r>
            <a:rPr lang="es-ES" sz="1400" dirty="0" err="1" smtClean="0"/>
            <a:t>ufc</a:t>
          </a:r>
          <a:r>
            <a:rPr lang="es-ES" sz="1400" dirty="0" smtClean="0"/>
            <a:t>/ml)</a:t>
          </a:r>
          <a:endParaRPr lang="es-ES" sz="1400" dirty="0"/>
        </a:p>
      </dgm:t>
    </dgm:pt>
    <dgm:pt modelId="{4590EDB5-FC40-4E99-88A5-258C42E20DE6}" type="parTrans" cxnId="{8B1BB807-91DE-4C4C-B11D-EEB701B226A5}">
      <dgm:prSet/>
      <dgm:spPr/>
      <dgm:t>
        <a:bodyPr/>
        <a:lstStyle/>
        <a:p>
          <a:endParaRPr lang="es-ES"/>
        </a:p>
      </dgm:t>
    </dgm:pt>
    <dgm:pt modelId="{7CBF5CBC-C049-4C28-857C-07E729ACE567}" type="sibTrans" cxnId="{8B1BB807-91DE-4C4C-B11D-EEB701B226A5}">
      <dgm:prSet/>
      <dgm:spPr/>
      <dgm:t>
        <a:bodyPr/>
        <a:lstStyle/>
        <a:p>
          <a:endParaRPr lang="es-ES"/>
        </a:p>
      </dgm:t>
    </dgm:pt>
    <dgm:pt modelId="{AA3C982A-B2CF-4113-A43D-829582739F7D}">
      <dgm:prSet custT="1"/>
      <dgm:spPr>
        <a:solidFill>
          <a:srgbClr val="00B0F0">
            <a:alpha val="90000"/>
          </a:srgbClr>
        </a:solidFill>
      </dgm:spPr>
      <dgm:t>
        <a:bodyPr/>
        <a:lstStyle/>
        <a:p>
          <a:pPr algn="just"/>
          <a:r>
            <a:rPr lang="es-ES" sz="1400" i="1" dirty="0" smtClean="0"/>
            <a:t>Fusarium verticillioides </a:t>
          </a:r>
          <a:r>
            <a:rPr lang="es-ES" sz="1400" dirty="0" smtClean="0"/>
            <a:t>con (40000 </a:t>
          </a:r>
          <a:r>
            <a:rPr lang="es-ES" sz="1400" dirty="0" err="1" smtClean="0"/>
            <a:t>ufc</a:t>
          </a:r>
          <a:r>
            <a:rPr lang="es-ES" sz="1400" dirty="0" smtClean="0"/>
            <a:t>/ml).</a:t>
          </a:r>
          <a:endParaRPr lang="es-ES" sz="1400" dirty="0"/>
        </a:p>
      </dgm:t>
    </dgm:pt>
    <dgm:pt modelId="{5C14089D-2159-4E12-821A-EF5D8331B13B}" type="parTrans" cxnId="{C4116391-E736-4A12-B847-33827335AAF9}">
      <dgm:prSet/>
      <dgm:spPr/>
      <dgm:t>
        <a:bodyPr/>
        <a:lstStyle/>
        <a:p>
          <a:endParaRPr lang="es-ES"/>
        </a:p>
      </dgm:t>
    </dgm:pt>
    <dgm:pt modelId="{31D5D298-8860-4E98-8213-21FD44B1DF00}" type="sibTrans" cxnId="{C4116391-E736-4A12-B847-33827335AAF9}">
      <dgm:prSet/>
      <dgm:spPr/>
      <dgm:t>
        <a:bodyPr/>
        <a:lstStyle/>
        <a:p>
          <a:endParaRPr lang="es-ES"/>
        </a:p>
      </dgm:t>
    </dgm:pt>
    <dgm:pt modelId="{A8046292-939C-46B6-BB59-CC87224A95B5}" type="pres">
      <dgm:prSet presAssocID="{B4A9B3E1-3DE5-473C-976F-BA7F7EED6340}" presName="Name0" presStyleCnt="0">
        <dgm:presLayoutVars>
          <dgm:dir/>
          <dgm:animLvl val="lvl"/>
          <dgm:resizeHandles val="exact"/>
        </dgm:presLayoutVars>
      </dgm:prSet>
      <dgm:spPr/>
      <dgm:t>
        <a:bodyPr/>
        <a:lstStyle/>
        <a:p>
          <a:endParaRPr lang="es-ES"/>
        </a:p>
      </dgm:t>
    </dgm:pt>
    <dgm:pt modelId="{95A8057A-2229-431A-9254-8F6450F2963B}" type="pres">
      <dgm:prSet presAssocID="{B4A9B3E1-3DE5-473C-976F-BA7F7EED6340}" presName="tSp" presStyleCnt="0"/>
      <dgm:spPr/>
      <dgm:t>
        <a:bodyPr/>
        <a:lstStyle/>
        <a:p>
          <a:endParaRPr lang="es-ES"/>
        </a:p>
      </dgm:t>
    </dgm:pt>
    <dgm:pt modelId="{F67E2384-1CDF-4D4B-A881-9B4BB9BD7FBA}" type="pres">
      <dgm:prSet presAssocID="{B4A9B3E1-3DE5-473C-976F-BA7F7EED6340}" presName="bSp" presStyleCnt="0"/>
      <dgm:spPr/>
      <dgm:t>
        <a:bodyPr/>
        <a:lstStyle/>
        <a:p>
          <a:endParaRPr lang="es-ES"/>
        </a:p>
      </dgm:t>
    </dgm:pt>
    <dgm:pt modelId="{C79D2A96-D7F2-4F93-9864-F8DA94DEBA83}" type="pres">
      <dgm:prSet presAssocID="{B4A9B3E1-3DE5-473C-976F-BA7F7EED6340}" presName="process" presStyleCnt="0"/>
      <dgm:spPr/>
      <dgm:t>
        <a:bodyPr/>
        <a:lstStyle/>
        <a:p>
          <a:endParaRPr lang="es-ES"/>
        </a:p>
      </dgm:t>
    </dgm:pt>
    <dgm:pt modelId="{C4DCCEA1-68B9-4BAB-8396-F35A4309ECB1}" type="pres">
      <dgm:prSet presAssocID="{5C149D44-2E86-4BBD-BE6A-42CAE656B247}" presName="composite1" presStyleCnt="0"/>
      <dgm:spPr/>
      <dgm:t>
        <a:bodyPr/>
        <a:lstStyle/>
        <a:p>
          <a:endParaRPr lang="es-ES"/>
        </a:p>
      </dgm:t>
    </dgm:pt>
    <dgm:pt modelId="{0503649B-E794-40C6-B24E-DAC7516BABB3}" type="pres">
      <dgm:prSet presAssocID="{5C149D44-2E86-4BBD-BE6A-42CAE656B247}" presName="dummyNode1" presStyleLbl="node1" presStyleIdx="0" presStyleCnt="3"/>
      <dgm:spPr/>
      <dgm:t>
        <a:bodyPr/>
        <a:lstStyle/>
        <a:p>
          <a:endParaRPr lang="es-ES"/>
        </a:p>
      </dgm:t>
    </dgm:pt>
    <dgm:pt modelId="{DADCC31A-103A-4B90-943B-145466A81884}" type="pres">
      <dgm:prSet presAssocID="{5C149D44-2E86-4BBD-BE6A-42CAE656B247}" presName="childNode1" presStyleLbl="bgAcc1" presStyleIdx="0" presStyleCnt="3" custScaleX="160924" custScaleY="107322" custLinFactNeighborX="13063" custLinFactNeighborY="-54716">
        <dgm:presLayoutVars>
          <dgm:bulletEnabled val="1"/>
        </dgm:presLayoutVars>
      </dgm:prSet>
      <dgm:spPr/>
      <dgm:t>
        <a:bodyPr/>
        <a:lstStyle/>
        <a:p>
          <a:endParaRPr lang="es-ES"/>
        </a:p>
      </dgm:t>
    </dgm:pt>
    <dgm:pt modelId="{A512AA9E-0C46-42AE-8A2D-1C302890FEF9}" type="pres">
      <dgm:prSet presAssocID="{5C149D44-2E86-4BBD-BE6A-42CAE656B247}" presName="childNode1tx" presStyleLbl="bgAcc1" presStyleIdx="0" presStyleCnt="3">
        <dgm:presLayoutVars>
          <dgm:bulletEnabled val="1"/>
        </dgm:presLayoutVars>
      </dgm:prSet>
      <dgm:spPr/>
      <dgm:t>
        <a:bodyPr/>
        <a:lstStyle/>
        <a:p>
          <a:endParaRPr lang="es-ES"/>
        </a:p>
      </dgm:t>
    </dgm:pt>
    <dgm:pt modelId="{F1B4ABE8-BE8D-45B8-8401-5C5E562BAA2D}" type="pres">
      <dgm:prSet presAssocID="{5C149D44-2E86-4BBD-BE6A-42CAE656B247}" presName="parentNode1" presStyleLbl="node1" presStyleIdx="0" presStyleCnt="3">
        <dgm:presLayoutVars>
          <dgm:chMax val="1"/>
          <dgm:bulletEnabled val="1"/>
        </dgm:presLayoutVars>
      </dgm:prSet>
      <dgm:spPr/>
      <dgm:t>
        <a:bodyPr/>
        <a:lstStyle/>
        <a:p>
          <a:endParaRPr lang="es-ES"/>
        </a:p>
      </dgm:t>
    </dgm:pt>
    <dgm:pt modelId="{A4B1B801-9F24-4AA4-98AB-13B7F5662181}" type="pres">
      <dgm:prSet presAssocID="{5C149D44-2E86-4BBD-BE6A-42CAE656B247}" presName="connSite1" presStyleCnt="0"/>
      <dgm:spPr/>
      <dgm:t>
        <a:bodyPr/>
        <a:lstStyle/>
        <a:p>
          <a:endParaRPr lang="es-ES"/>
        </a:p>
      </dgm:t>
    </dgm:pt>
    <dgm:pt modelId="{33C24972-0D45-42BA-A57A-8CB7919C095A}" type="pres">
      <dgm:prSet presAssocID="{FEF453E1-5ADA-430A-8AB7-251CD7C0DA3D}" presName="Name9" presStyleLbl="sibTrans2D1" presStyleIdx="0" presStyleCnt="2"/>
      <dgm:spPr/>
      <dgm:t>
        <a:bodyPr/>
        <a:lstStyle/>
        <a:p>
          <a:endParaRPr lang="es-ES"/>
        </a:p>
      </dgm:t>
    </dgm:pt>
    <dgm:pt modelId="{1F9908F9-C33D-4D8F-A5B9-069180266778}" type="pres">
      <dgm:prSet presAssocID="{FD37726E-C021-4B74-88BF-E8E001C88038}" presName="composite2" presStyleCnt="0"/>
      <dgm:spPr/>
      <dgm:t>
        <a:bodyPr/>
        <a:lstStyle/>
        <a:p>
          <a:endParaRPr lang="es-ES"/>
        </a:p>
      </dgm:t>
    </dgm:pt>
    <dgm:pt modelId="{3E70F1AB-C9AD-44D5-852F-C2D6C70A8E18}" type="pres">
      <dgm:prSet presAssocID="{FD37726E-C021-4B74-88BF-E8E001C88038}" presName="dummyNode2" presStyleLbl="node1" presStyleIdx="0" presStyleCnt="3"/>
      <dgm:spPr/>
      <dgm:t>
        <a:bodyPr/>
        <a:lstStyle/>
        <a:p>
          <a:endParaRPr lang="es-ES"/>
        </a:p>
      </dgm:t>
    </dgm:pt>
    <dgm:pt modelId="{07BB892C-3546-4635-8F9A-71D0F7DE9B7F}" type="pres">
      <dgm:prSet presAssocID="{FD37726E-C021-4B74-88BF-E8E001C88038}" presName="childNode2" presStyleLbl="bgAcc1" presStyleIdx="1" presStyleCnt="3" custScaleX="140939" custScaleY="129446" custLinFactNeighborX="3007" custLinFactNeighborY="30329">
        <dgm:presLayoutVars>
          <dgm:bulletEnabled val="1"/>
        </dgm:presLayoutVars>
      </dgm:prSet>
      <dgm:spPr/>
      <dgm:t>
        <a:bodyPr/>
        <a:lstStyle/>
        <a:p>
          <a:endParaRPr lang="es-ES"/>
        </a:p>
      </dgm:t>
    </dgm:pt>
    <dgm:pt modelId="{C44B86D1-8523-4939-9B16-88EF73D5B91C}" type="pres">
      <dgm:prSet presAssocID="{FD37726E-C021-4B74-88BF-E8E001C88038}" presName="childNode2tx" presStyleLbl="bgAcc1" presStyleIdx="1" presStyleCnt="3">
        <dgm:presLayoutVars>
          <dgm:bulletEnabled val="1"/>
        </dgm:presLayoutVars>
      </dgm:prSet>
      <dgm:spPr/>
      <dgm:t>
        <a:bodyPr/>
        <a:lstStyle/>
        <a:p>
          <a:endParaRPr lang="es-ES"/>
        </a:p>
      </dgm:t>
    </dgm:pt>
    <dgm:pt modelId="{1488B551-5594-4E5F-B8D8-6D782018C2BE}" type="pres">
      <dgm:prSet presAssocID="{FD37726E-C021-4B74-88BF-E8E001C88038}" presName="parentNode2" presStyleLbl="node1" presStyleIdx="1" presStyleCnt="3" custLinFactNeighborX="-13799" custLinFactNeighborY="-81652">
        <dgm:presLayoutVars>
          <dgm:chMax val="0"/>
          <dgm:bulletEnabled val="1"/>
        </dgm:presLayoutVars>
      </dgm:prSet>
      <dgm:spPr/>
      <dgm:t>
        <a:bodyPr/>
        <a:lstStyle/>
        <a:p>
          <a:endParaRPr lang="es-ES"/>
        </a:p>
      </dgm:t>
    </dgm:pt>
    <dgm:pt modelId="{D3393522-705E-4178-888D-0A8D916C7971}" type="pres">
      <dgm:prSet presAssocID="{FD37726E-C021-4B74-88BF-E8E001C88038}" presName="connSite2" presStyleCnt="0"/>
      <dgm:spPr/>
      <dgm:t>
        <a:bodyPr/>
        <a:lstStyle/>
        <a:p>
          <a:endParaRPr lang="es-ES"/>
        </a:p>
      </dgm:t>
    </dgm:pt>
    <dgm:pt modelId="{19131554-A089-430E-84FE-74372043290D}" type="pres">
      <dgm:prSet presAssocID="{BBF98D1E-F66A-4608-A55A-872233381CB6}" presName="Name18" presStyleLbl="sibTrans2D1" presStyleIdx="1" presStyleCnt="2"/>
      <dgm:spPr/>
      <dgm:t>
        <a:bodyPr/>
        <a:lstStyle/>
        <a:p>
          <a:endParaRPr lang="es-ES"/>
        </a:p>
      </dgm:t>
    </dgm:pt>
    <dgm:pt modelId="{FF0141EF-8F6F-444D-8B40-E7C27F93565A}" type="pres">
      <dgm:prSet presAssocID="{964768AD-2182-4F61-8102-A8199B0BB095}" presName="composite1" presStyleCnt="0"/>
      <dgm:spPr/>
      <dgm:t>
        <a:bodyPr/>
        <a:lstStyle/>
        <a:p>
          <a:endParaRPr lang="es-ES"/>
        </a:p>
      </dgm:t>
    </dgm:pt>
    <dgm:pt modelId="{239B9B15-2545-462E-9662-230C644A4D5C}" type="pres">
      <dgm:prSet presAssocID="{964768AD-2182-4F61-8102-A8199B0BB095}" presName="dummyNode1" presStyleLbl="node1" presStyleIdx="1" presStyleCnt="3"/>
      <dgm:spPr/>
      <dgm:t>
        <a:bodyPr/>
        <a:lstStyle/>
        <a:p>
          <a:endParaRPr lang="es-ES"/>
        </a:p>
      </dgm:t>
    </dgm:pt>
    <dgm:pt modelId="{60CF204A-14D3-41C5-B047-3D03B8845353}" type="pres">
      <dgm:prSet presAssocID="{964768AD-2182-4F61-8102-A8199B0BB095}" presName="childNode1" presStyleLbl="bgAcc1" presStyleIdx="2" presStyleCnt="3" custScaleX="191826" custScaleY="149706" custLinFactNeighborX="-5570" custLinFactNeighborY="-42916">
        <dgm:presLayoutVars>
          <dgm:bulletEnabled val="1"/>
        </dgm:presLayoutVars>
      </dgm:prSet>
      <dgm:spPr/>
      <dgm:t>
        <a:bodyPr/>
        <a:lstStyle/>
        <a:p>
          <a:endParaRPr lang="es-ES"/>
        </a:p>
      </dgm:t>
    </dgm:pt>
    <dgm:pt modelId="{FC50B0C1-B4A9-4645-A9D5-1C6568623750}" type="pres">
      <dgm:prSet presAssocID="{964768AD-2182-4F61-8102-A8199B0BB095}" presName="childNode1tx" presStyleLbl="bgAcc1" presStyleIdx="2" presStyleCnt="3">
        <dgm:presLayoutVars>
          <dgm:bulletEnabled val="1"/>
        </dgm:presLayoutVars>
      </dgm:prSet>
      <dgm:spPr/>
      <dgm:t>
        <a:bodyPr/>
        <a:lstStyle/>
        <a:p>
          <a:endParaRPr lang="es-ES"/>
        </a:p>
      </dgm:t>
    </dgm:pt>
    <dgm:pt modelId="{38C3C1A8-8575-47E2-8751-4D44FCF1B408}" type="pres">
      <dgm:prSet presAssocID="{964768AD-2182-4F61-8102-A8199B0BB095}" presName="parentNode1" presStyleLbl="node1" presStyleIdx="2" presStyleCnt="3" custLinFactNeighborX="-21426" custLinFactNeighborY="59684">
        <dgm:presLayoutVars>
          <dgm:chMax val="1"/>
          <dgm:bulletEnabled val="1"/>
        </dgm:presLayoutVars>
      </dgm:prSet>
      <dgm:spPr/>
      <dgm:t>
        <a:bodyPr/>
        <a:lstStyle/>
        <a:p>
          <a:endParaRPr lang="es-ES"/>
        </a:p>
      </dgm:t>
    </dgm:pt>
    <dgm:pt modelId="{E5D6DA85-BEA8-4F88-B863-C2A84DECCDAA}" type="pres">
      <dgm:prSet presAssocID="{964768AD-2182-4F61-8102-A8199B0BB095}" presName="connSite1" presStyleCnt="0"/>
      <dgm:spPr/>
      <dgm:t>
        <a:bodyPr/>
        <a:lstStyle/>
        <a:p>
          <a:endParaRPr lang="es-ES"/>
        </a:p>
      </dgm:t>
    </dgm:pt>
  </dgm:ptLst>
  <dgm:cxnLst>
    <dgm:cxn modelId="{1B5A6438-41D2-4341-A7C9-A9C8DBFCA42A}" type="presOf" srcId="{BBF98D1E-F66A-4608-A55A-872233381CB6}" destId="{19131554-A089-430E-84FE-74372043290D}" srcOrd="0" destOrd="0" presId="urn:microsoft.com/office/officeart/2005/8/layout/hProcess4"/>
    <dgm:cxn modelId="{7DE1061E-83BA-49B8-A7B3-B0F843EA9CD5}" type="presOf" srcId="{8DFE8C9D-CB26-4222-AC4D-503365DBF0F4}" destId="{DADCC31A-103A-4B90-943B-145466A81884}" srcOrd="0" destOrd="0" presId="urn:microsoft.com/office/officeart/2005/8/layout/hProcess4"/>
    <dgm:cxn modelId="{B6E48CE2-8BA2-4346-8CA8-B55CE7CAF90F}" type="presOf" srcId="{63CA8658-406D-4AD5-9AA4-4DA6F8B775AE}" destId="{C44B86D1-8523-4939-9B16-88EF73D5B91C}" srcOrd="1" destOrd="0" presId="urn:microsoft.com/office/officeart/2005/8/layout/hProcess4"/>
    <dgm:cxn modelId="{A9E115F1-A520-451E-9940-E419D1D1DB03}" type="presOf" srcId="{5C149D44-2E86-4BBD-BE6A-42CAE656B247}" destId="{F1B4ABE8-BE8D-45B8-8401-5C5E562BAA2D}" srcOrd="0" destOrd="0" presId="urn:microsoft.com/office/officeart/2005/8/layout/hProcess4"/>
    <dgm:cxn modelId="{8FBEB9CD-4345-42DB-BEA0-8F5305161EC7}" type="presOf" srcId="{FD37726E-C021-4B74-88BF-E8E001C88038}" destId="{1488B551-5594-4E5F-B8D8-6D782018C2BE}" srcOrd="0" destOrd="0" presId="urn:microsoft.com/office/officeart/2005/8/layout/hProcess4"/>
    <dgm:cxn modelId="{8B1BB807-91DE-4C4C-B11D-EEB701B226A5}" srcId="{964768AD-2182-4F61-8102-A8199B0BB095}" destId="{26E39108-7C39-4E77-8D55-A8C5B65B35B5}" srcOrd="1" destOrd="0" parTransId="{4590EDB5-FC40-4E99-88A5-258C42E20DE6}" sibTransId="{7CBF5CBC-C049-4C28-857C-07E729ACE567}"/>
    <dgm:cxn modelId="{D4D16A35-B5DD-43B8-92AD-A445E0A506F7}" srcId="{FD37726E-C021-4B74-88BF-E8E001C88038}" destId="{63CA8658-406D-4AD5-9AA4-4DA6F8B775AE}" srcOrd="0" destOrd="0" parTransId="{03E25E3A-06EF-46C1-899B-66D7E68971B1}" sibTransId="{94D87E1C-0BE4-4199-9370-D20490BE86B7}"/>
    <dgm:cxn modelId="{254DF311-9153-40A7-B8A5-1564EEC35037}" type="presOf" srcId="{8DFE8C9D-CB26-4222-AC4D-503365DBF0F4}" destId="{A512AA9E-0C46-42AE-8A2D-1C302890FEF9}" srcOrd="1" destOrd="0" presId="urn:microsoft.com/office/officeart/2005/8/layout/hProcess4"/>
    <dgm:cxn modelId="{D1A56A50-BEEB-4706-AE16-8CE8631AF399}" type="presOf" srcId="{DB7E1044-3570-4C93-A46D-EB6E03D63F78}" destId="{FC50B0C1-B4A9-4645-A9D5-1C6568623750}" srcOrd="1" destOrd="0" presId="urn:microsoft.com/office/officeart/2005/8/layout/hProcess4"/>
    <dgm:cxn modelId="{8FBD7BB3-8C86-4DCD-924E-59C6D8A70411}" srcId="{964768AD-2182-4F61-8102-A8199B0BB095}" destId="{DB7E1044-3570-4C93-A46D-EB6E03D63F78}" srcOrd="0" destOrd="0" parTransId="{01EB172A-209E-48BD-B71C-3DF89BA7E8D9}" sibTransId="{8EB5C0EB-0538-4B06-BA46-280EF006C925}"/>
    <dgm:cxn modelId="{4ECABB7D-9954-4083-A6BD-CA8E247BA9B9}" srcId="{B4A9B3E1-3DE5-473C-976F-BA7F7EED6340}" destId="{FD37726E-C021-4B74-88BF-E8E001C88038}" srcOrd="1" destOrd="0" parTransId="{CE0EF36D-68A8-4A3E-81DD-B9F07E0F2BE1}" sibTransId="{BBF98D1E-F66A-4608-A55A-872233381CB6}"/>
    <dgm:cxn modelId="{0E7EEFC3-8664-48F2-A5B7-6446EDA5CAC0}" type="presOf" srcId="{964768AD-2182-4F61-8102-A8199B0BB095}" destId="{38C3C1A8-8575-47E2-8751-4D44FCF1B408}" srcOrd="0" destOrd="0" presId="urn:microsoft.com/office/officeart/2005/8/layout/hProcess4"/>
    <dgm:cxn modelId="{FD38632D-B2C3-42A6-B8BA-9FF5FEAD8D9D}" type="presOf" srcId="{AA3C982A-B2CF-4113-A43D-829582739F7D}" destId="{FC50B0C1-B4A9-4645-A9D5-1C6568623750}" srcOrd="1" destOrd="2" presId="urn:microsoft.com/office/officeart/2005/8/layout/hProcess4"/>
    <dgm:cxn modelId="{8A4F651A-E0A9-4F8F-A701-D2E07D408564}" type="presOf" srcId="{26E39108-7C39-4E77-8D55-A8C5B65B35B5}" destId="{60CF204A-14D3-41C5-B047-3D03B8845353}" srcOrd="0" destOrd="1" presId="urn:microsoft.com/office/officeart/2005/8/layout/hProcess4"/>
    <dgm:cxn modelId="{23D69ABC-D875-4A20-98C5-2D526961B84F}" type="presOf" srcId="{B4A9B3E1-3DE5-473C-976F-BA7F7EED6340}" destId="{A8046292-939C-46B6-BB59-CC87224A95B5}" srcOrd="0" destOrd="0" presId="urn:microsoft.com/office/officeart/2005/8/layout/hProcess4"/>
    <dgm:cxn modelId="{DA18012B-2CC7-4B95-B350-087B7C969AFE}" srcId="{B4A9B3E1-3DE5-473C-976F-BA7F7EED6340}" destId="{5C149D44-2E86-4BBD-BE6A-42CAE656B247}" srcOrd="0" destOrd="0" parTransId="{94A2C8AA-D9BD-48ED-917F-0A2DC8854F39}" sibTransId="{FEF453E1-5ADA-430A-8AB7-251CD7C0DA3D}"/>
    <dgm:cxn modelId="{E157A708-B4B1-45AE-8C29-018B38298CCB}" type="presOf" srcId="{FEF453E1-5ADA-430A-8AB7-251CD7C0DA3D}" destId="{33C24972-0D45-42BA-A57A-8CB7919C095A}" srcOrd="0" destOrd="0" presId="urn:microsoft.com/office/officeart/2005/8/layout/hProcess4"/>
    <dgm:cxn modelId="{CAFF5CA7-122C-4FB3-AEEE-E8275FE09E0F}" type="presOf" srcId="{AA3C982A-B2CF-4113-A43D-829582739F7D}" destId="{60CF204A-14D3-41C5-B047-3D03B8845353}" srcOrd="0" destOrd="2" presId="urn:microsoft.com/office/officeart/2005/8/layout/hProcess4"/>
    <dgm:cxn modelId="{4BF6AEA8-C05D-4E0C-8D89-B844CA1DB119}" type="presOf" srcId="{26E39108-7C39-4E77-8D55-A8C5B65B35B5}" destId="{FC50B0C1-B4A9-4645-A9D5-1C6568623750}" srcOrd="1" destOrd="1" presId="urn:microsoft.com/office/officeart/2005/8/layout/hProcess4"/>
    <dgm:cxn modelId="{BDC54EBB-2FA4-4177-B28E-B50D592FA99D}" srcId="{5C149D44-2E86-4BBD-BE6A-42CAE656B247}" destId="{8DFE8C9D-CB26-4222-AC4D-503365DBF0F4}" srcOrd="0" destOrd="0" parTransId="{28D17E53-560A-45F6-86D4-4D6BF708F4BA}" sibTransId="{16800CA1-EFD3-421F-AC5F-75FBD0DE3F30}"/>
    <dgm:cxn modelId="{C4116391-E736-4A12-B847-33827335AAF9}" srcId="{964768AD-2182-4F61-8102-A8199B0BB095}" destId="{AA3C982A-B2CF-4113-A43D-829582739F7D}" srcOrd="2" destOrd="0" parTransId="{5C14089D-2159-4E12-821A-EF5D8331B13B}" sibTransId="{31D5D298-8860-4E98-8213-21FD44B1DF00}"/>
    <dgm:cxn modelId="{4659DD53-5D06-4034-956D-6218B12E6885}" type="presOf" srcId="{63CA8658-406D-4AD5-9AA4-4DA6F8B775AE}" destId="{07BB892C-3546-4635-8F9A-71D0F7DE9B7F}" srcOrd="0" destOrd="0" presId="urn:microsoft.com/office/officeart/2005/8/layout/hProcess4"/>
    <dgm:cxn modelId="{C7BAA6BC-1EFA-4C95-8BC3-FA19F7EE2940}" type="presOf" srcId="{DB7E1044-3570-4C93-A46D-EB6E03D63F78}" destId="{60CF204A-14D3-41C5-B047-3D03B8845353}" srcOrd="0" destOrd="0" presId="urn:microsoft.com/office/officeart/2005/8/layout/hProcess4"/>
    <dgm:cxn modelId="{88B79ABD-6898-4ACD-940E-C23FAB76E30C}" srcId="{B4A9B3E1-3DE5-473C-976F-BA7F7EED6340}" destId="{964768AD-2182-4F61-8102-A8199B0BB095}" srcOrd="2" destOrd="0" parTransId="{7CEC48FF-DFC4-4981-9E7A-A9D3A139D028}" sibTransId="{9656E35D-9D1D-4D6A-AE83-0F108A1CC12B}"/>
    <dgm:cxn modelId="{01C09BBC-27C5-4094-92C6-6D892C5A7CEB}" type="presParOf" srcId="{A8046292-939C-46B6-BB59-CC87224A95B5}" destId="{95A8057A-2229-431A-9254-8F6450F2963B}" srcOrd="0" destOrd="0" presId="urn:microsoft.com/office/officeart/2005/8/layout/hProcess4"/>
    <dgm:cxn modelId="{ACBB56D9-8662-4F4D-9D6E-B988855599AD}" type="presParOf" srcId="{A8046292-939C-46B6-BB59-CC87224A95B5}" destId="{F67E2384-1CDF-4D4B-A881-9B4BB9BD7FBA}" srcOrd="1" destOrd="0" presId="urn:microsoft.com/office/officeart/2005/8/layout/hProcess4"/>
    <dgm:cxn modelId="{61EB98E4-9546-4682-933A-518784EBBF88}" type="presParOf" srcId="{A8046292-939C-46B6-BB59-CC87224A95B5}" destId="{C79D2A96-D7F2-4F93-9864-F8DA94DEBA83}" srcOrd="2" destOrd="0" presId="urn:microsoft.com/office/officeart/2005/8/layout/hProcess4"/>
    <dgm:cxn modelId="{3E7B92C7-9A52-4D2C-91A9-6354F3263A03}" type="presParOf" srcId="{C79D2A96-D7F2-4F93-9864-F8DA94DEBA83}" destId="{C4DCCEA1-68B9-4BAB-8396-F35A4309ECB1}" srcOrd="0" destOrd="0" presId="urn:microsoft.com/office/officeart/2005/8/layout/hProcess4"/>
    <dgm:cxn modelId="{64A72AFE-3680-427D-B1D7-890EF34F4350}" type="presParOf" srcId="{C4DCCEA1-68B9-4BAB-8396-F35A4309ECB1}" destId="{0503649B-E794-40C6-B24E-DAC7516BABB3}" srcOrd="0" destOrd="0" presId="urn:microsoft.com/office/officeart/2005/8/layout/hProcess4"/>
    <dgm:cxn modelId="{9CE7CB3B-C77D-4A35-B652-A94369C9E363}" type="presParOf" srcId="{C4DCCEA1-68B9-4BAB-8396-F35A4309ECB1}" destId="{DADCC31A-103A-4B90-943B-145466A81884}" srcOrd="1" destOrd="0" presId="urn:microsoft.com/office/officeart/2005/8/layout/hProcess4"/>
    <dgm:cxn modelId="{745CABF3-5182-4F96-A425-4AF7E65FF8C6}" type="presParOf" srcId="{C4DCCEA1-68B9-4BAB-8396-F35A4309ECB1}" destId="{A512AA9E-0C46-42AE-8A2D-1C302890FEF9}" srcOrd="2" destOrd="0" presId="urn:microsoft.com/office/officeart/2005/8/layout/hProcess4"/>
    <dgm:cxn modelId="{4AE62D8C-C433-446A-B2E9-10C4907D6EAB}" type="presParOf" srcId="{C4DCCEA1-68B9-4BAB-8396-F35A4309ECB1}" destId="{F1B4ABE8-BE8D-45B8-8401-5C5E562BAA2D}" srcOrd="3" destOrd="0" presId="urn:microsoft.com/office/officeart/2005/8/layout/hProcess4"/>
    <dgm:cxn modelId="{D19AF3AC-B194-477A-B938-9794F84D2A83}" type="presParOf" srcId="{C4DCCEA1-68B9-4BAB-8396-F35A4309ECB1}" destId="{A4B1B801-9F24-4AA4-98AB-13B7F5662181}" srcOrd="4" destOrd="0" presId="urn:microsoft.com/office/officeart/2005/8/layout/hProcess4"/>
    <dgm:cxn modelId="{3F332A16-322B-42BF-BE38-57AD366E8A53}" type="presParOf" srcId="{C79D2A96-D7F2-4F93-9864-F8DA94DEBA83}" destId="{33C24972-0D45-42BA-A57A-8CB7919C095A}" srcOrd="1" destOrd="0" presId="urn:microsoft.com/office/officeart/2005/8/layout/hProcess4"/>
    <dgm:cxn modelId="{507E4217-F4C5-43E7-80D8-9491A6B1B74C}" type="presParOf" srcId="{C79D2A96-D7F2-4F93-9864-F8DA94DEBA83}" destId="{1F9908F9-C33D-4D8F-A5B9-069180266778}" srcOrd="2" destOrd="0" presId="urn:microsoft.com/office/officeart/2005/8/layout/hProcess4"/>
    <dgm:cxn modelId="{45FF6C7A-5C98-4325-AD51-196721E62FEB}" type="presParOf" srcId="{1F9908F9-C33D-4D8F-A5B9-069180266778}" destId="{3E70F1AB-C9AD-44D5-852F-C2D6C70A8E18}" srcOrd="0" destOrd="0" presId="urn:microsoft.com/office/officeart/2005/8/layout/hProcess4"/>
    <dgm:cxn modelId="{E5DC9763-7E8A-427A-8D7E-4C170B4BD5D6}" type="presParOf" srcId="{1F9908F9-C33D-4D8F-A5B9-069180266778}" destId="{07BB892C-3546-4635-8F9A-71D0F7DE9B7F}" srcOrd="1" destOrd="0" presId="urn:microsoft.com/office/officeart/2005/8/layout/hProcess4"/>
    <dgm:cxn modelId="{300AFBB4-2885-41A8-A278-C3854ED93330}" type="presParOf" srcId="{1F9908F9-C33D-4D8F-A5B9-069180266778}" destId="{C44B86D1-8523-4939-9B16-88EF73D5B91C}" srcOrd="2" destOrd="0" presId="urn:microsoft.com/office/officeart/2005/8/layout/hProcess4"/>
    <dgm:cxn modelId="{50E6A31B-10AF-47CD-9063-38862A3673F3}" type="presParOf" srcId="{1F9908F9-C33D-4D8F-A5B9-069180266778}" destId="{1488B551-5594-4E5F-B8D8-6D782018C2BE}" srcOrd="3" destOrd="0" presId="urn:microsoft.com/office/officeart/2005/8/layout/hProcess4"/>
    <dgm:cxn modelId="{DB00A01B-0595-4822-8D0D-5558102F8BF0}" type="presParOf" srcId="{1F9908F9-C33D-4D8F-A5B9-069180266778}" destId="{D3393522-705E-4178-888D-0A8D916C7971}" srcOrd="4" destOrd="0" presId="urn:microsoft.com/office/officeart/2005/8/layout/hProcess4"/>
    <dgm:cxn modelId="{420D5808-CFAF-4CEA-9DF5-98D125E4366B}" type="presParOf" srcId="{C79D2A96-D7F2-4F93-9864-F8DA94DEBA83}" destId="{19131554-A089-430E-84FE-74372043290D}" srcOrd="3" destOrd="0" presId="urn:microsoft.com/office/officeart/2005/8/layout/hProcess4"/>
    <dgm:cxn modelId="{20881BA2-C3CD-4FDC-9D0C-A2B62B88844D}" type="presParOf" srcId="{C79D2A96-D7F2-4F93-9864-F8DA94DEBA83}" destId="{FF0141EF-8F6F-444D-8B40-E7C27F93565A}" srcOrd="4" destOrd="0" presId="urn:microsoft.com/office/officeart/2005/8/layout/hProcess4"/>
    <dgm:cxn modelId="{B51A0FC7-D3B8-40D3-BBC9-B656B62908D4}" type="presParOf" srcId="{FF0141EF-8F6F-444D-8B40-E7C27F93565A}" destId="{239B9B15-2545-462E-9662-230C644A4D5C}" srcOrd="0" destOrd="0" presId="urn:microsoft.com/office/officeart/2005/8/layout/hProcess4"/>
    <dgm:cxn modelId="{C6622332-B44E-4872-80F0-49DE25455DAC}" type="presParOf" srcId="{FF0141EF-8F6F-444D-8B40-E7C27F93565A}" destId="{60CF204A-14D3-41C5-B047-3D03B8845353}" srcOrd="1" destOrd="0" presId="urn:microsoft.com/office/officeart/2005/8/layout/hProcess4"/>
    <dgm:cxn modelId="{42140791-DA2D-4201-970E-52C2823EDC86}" type="presParOf" srcId="{FF0141EF-8F6F-444D-8B40-E7C27F93565A}" destId="{FC50B0C1-B4A9-4645-A9D5-1C6568623750}" srcOrd="2" destOrd="0" presId="urn:microsoft.com/office/officeart/2005/8/layout/hProcess4"/>
    <dgm:cxn modelId="{DE7D7A53-0F82-40EC-AD3D-2F7E447FE70F}" type="presParOf" srcId="{FF0141EF-8F6F-444D-8B40-E7C27F93565A}" destId="{38C3C1A8-8575-47E2-8751-4D44FCF1B408}" srcOrd="3" destOrd="0" presId="urn:microsoft.com/office/officeart/2005/8/layout/hProcess4"/>
    <dgm:cxn modelId="{D964E9B5-36E7-4285-9F3F-5F7C63CCB3C2}" type="presParOf" srcId="{FF0141EF-8F6F-444D-8B40-E7C27F93565A}" destId="{E5D6DA85-BEA8-4F88-B863-C2A84DECCDA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03EAA-0882-4184-A067-AB2224E815F9}">
      <dsp:nvSpPr>
        <dsp:cNvPr id="0" name=""/>
        <dsp:cNvSpPr/>
      </dsp:nvSpPr>
      <dsp:spPr>
        <a:xfrm>
          <a:off x="1878045" y="2267399"/>
          <a:ext cx="1152131" cy="1690119"/>
        </a:xfrm>
        <a:custGeom>
          <a:avLst/>
          <a:gdLst/>
          <a:ahLst/>
          <a:cxnLst/>
          <a:rect l="0" t="0" r="0" b="0"/>
          <a:pathLst>
            <a:path>
              <a:moveTo>
                <a:pt x="0" y="0"/>
              </a:moveTo>
              <a:lnTo>
                <a:pt x="576065" y="0"/>
              </a:lnTo>
              <a:lnTo>
                <a:pt x="576065" y="1690119"/>
              </a:lnTo>
              <a:lnTo>
                <a:pt x="1152131" y="169011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402974" y="3061322"/>
        <a:ext cx="102273" cy="102273"/>
      </dsp:txXfrm>
    </dsp:sp>
    <dsp:sp modelId="{F2892423-03F4-40D5-AFA1-4192F442E8CD}">
      <dsp:nvSpPr>
        <dsp:cNvPr id="0" name=""/>
        <dsp:cNvSpPr/>
      </dsp:nvSpPr>
      <dsp:spPr>
        <a:xfrm>
          <a:off x="1878045" y="2221679"/>
          <a:ext cx="1152131" cy="91440"/>
        </a:xfrm>
        <a:custGeom>
          <a:avLst/>
          <a:gdLst/>
          <a:ahLst/>
          <a:cxnLst/>
          <a:rect l="0" t="0" r="0" b="0"/>
          <a:pathLst>
            <a:path>
              <a:moveTo>
                <a:pt x="0" y="45720"/>
              </a:moveTo>
              <a:lnTo>
                <a:pt x="576065" y="45720"/>
              </a:lnTo>
              <a:lnTo>
                <a:pt x="576065" y="84652"/>
              </a:lnTo>
              <a:lnTo>
                <a:pt x="1152131" y="8465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25291" y="2238579"/>
        <a:ext cx="57639" cy="57639"/>
      </dsp:txXfrm>
    </dsp:sp>
    <dsp:sp modelId="{F0582D01-548D-47AE-B4FA-34BF7D6EF4C2}">
      <dsp:nvSpPr>
        <dsp:cNvPr id="0" name=""/>
        <dsp:cNvSpPr/>
      </dsp:nvSpPr>
      <dsp:spPr>
        <a:xfrm>
          <a:off x="1878045" y="645155"/>
          <a:ext cx="1152131" cy="1622244"/>
        </a:xfrm>
        <a:custGeom>
          <a:avLst/>
          <a:gdLst/>
          <a:ahLst/>
          <a:cxnLst/>
          <a:rect l="0" t="0" r="0" b="0"/>
          <a:pathLst>
            <a:path>
              <a:moveTo>
                <a:pt x="0" y="1622244"/>
              </a:moveTo>
              <a:lnTo>
                <a:pt x="576065" y="1622244"/>
              </a:lnTo>
              <a:lnTo>
                <a:pt x="576065" y="0"/>
              </a:lnTo>
              <a:lnTo>
                <a:pt x="115213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404367" y="1406533"/>
        <a:ext cx="99487" cy="99487"/>
      </dsp:txXfrm>
    </dsp:sp>
    <dsp:sp modelId="{1895E0F5-ADE1-4AF3-A02F-C395D61384EB}">
      <dsp:nvSpPr>
        <dsp:cNvPr id="0" name=""/>
        <dsp:cNvSpPr/>
      </dsp:nvSpPr>
      <dsp:spPr>
        <a:xfrm rot="16200000">
          <a:off x="-815485" y="1832431"/>
          <a:ext cx="4517127" cy="869935"/>
        </a:xfrm>
        <a:prstGeom prst="rect">
          <a:avLst/>
        </a:prstGeom>
        <a:gradFill rotWithShape="0">
          <a:gsLst>
            <a:gs pos="0">
              <a:srgbClr val="FFFF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Cultivo de palma </a:t>
          </a:r>
          <a:r>
            <a:rPr lang="es-EC" sz="2400" i="1" kern="1200" dirty="0" smtClean="0">
              <a:solidFill>
                <a:schemeClr val="tx1"/>
              </a:solidFill>
            </a:rPr>
            <a:t>Elaeis</a:t>
          </a:r>
        </a:p>
        <a:p>
          <a:pPr lvl="0" algn="ctr" defTabSz="1066800">
            <a:lnSpc>
              <a:spcPct val="90000"/>
            </a:lnSpc>
            <a:spcBef>
              <a:spcPct val="0"/>
            </a:spcBef>
            <a:spcAft>
              <a:spcPct val="35000"/>
            </a:spcAft>
          </a:pPr>
          <a:r>
            <a:rPr lang="es-EC" sz="2400" i="1" kern="1200" dirty="0" smtClean="0">
              <a:solidFill>
                <a:schemeClr val="tx1"/>
              </a:solidFill>
            </a:rPr>
            <a:t>guineensis</a:t>
          </a:r>
          <a:r>
            <a:rPr lang="es-EC" sz="2400" kern="1200" dirty="0" smtClean="0">
              <a:solidFill>
                <a:schemeClr val="tx1"/>
              </a:solidFill>
            </a:rPr>
            <a:t> Jacq.</a:t>
          </a:r>
          <a:endParaRPr lang="es-ES" sz="2400" kern="1200" dirty="0">
            <a:solidFill>
              <a:schemeClr val="tx1"/>
            </a:solidFill>
          </a:endParaRPr>
        </a:p>
      </dsp:txBody>
      <dsp:txXfrm>
        <a:off x="-815485" y="1832431"/>
        <a:ext cx="4517127" cy="869935"/>
      </dsp:txXfrm>
    </dsp:sp>
    <dsp:sp modelId="{62CC7F49-5975-403C-8612-55B6B12E5070}">
      <dsp:nvSpPr>
        <dsp:cNvPr id="0" name=""/>
        <dsp:cNvSpPr/>
      </dsp:nvSpPr>
      <dsp:spPr>
        <a:xfrm>
          <a:off x="3030176" y="216027"/>
          <a:ext cx="3797985" cy="858254"/>
        </a:xfrm>
        <a:prstGeom prst="rect">
          <a:avLst/>
        </a:prstGeom>
        <a:gradFill rotWithShape="0">
          <a:gsLst>
            <a:gs pos="0">
              <a:srgbClr val="0070C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rPr>
            <a:t>Desarrollo en América Latina</a:t>
          </a:r>
          <a:endParaRPr lang="es-ES" sz="1800" kern="1200" dirty="0">
            <a:solidFill>
              <a:schemeClr val="tx1"/>
            </a:solidFill>
          </a:endParaRPr>
        </a:p>
      </dsp:txBody>
      <dsp:txXfrm>
        <a:off x="3030176" y="216027"/>
        <a:ext cx="3797985" cy="858254"/>
      </dsp:txXfrm>
    </dsp:sp>
    <dsp:sp modelId="{71B6AF22-C25E-436B-8503-382F8CF57822}">
      <dsp:nvSpPr>
        <dsp:cNvPr id="0" name=""/>
        <dsp:cNvSpPr/>
      </dsp:nvSpPr>
      <dsp:spPr>
        <a:xfrm>
          <a:off x="3030176" y="1656187"/>
          <a:ext cx="3942004" cy="1300289"/>
        </a:xfrm>
        <a:prstGeom prst="rect">
          <a:avLst/>
        </a:prstGeom>
        <a:gradFill rotWithShape="0">
          <a:gsLst>
            <a:gs pos="0">
              <a:srgbClr val="92D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C" sz="1800" kern="1200" smtClean="0">
              <a:solidFill>
                <a:schemeClr val="tx1"/>
              </a:solidFill>
            </a:rPr>
            <a:t>6000 ha en 1970, 10000 ha en 1980, 245.000 ha en 1990, 135.000 y 96000 ha en 2000.</a:t>
          </a:r>
          <a:endParaRPr lang="es-EC" sz="1800" kern="1200" dirty="0" smtClean="0">
            <a:solidFill>
              <a:schemeClr val="tx1"/>
            </a:solidFill>
          </a:endParaRPr>
        </a:p>
      </dsp:txBody>
      <dsp:txXfrm>
        <a:off x="3030176" y="1656187"/>
        <a:ext cx="3942004" cy="1300289"/>
      </dsp:txXfrm>
    </dsp:sp>
    <dsp:sp modelId="{535B9DB0-6BD5-474C-B7CD-FADB46F0D3CB}">
      <dsp:nvSpPr>
        <dsp:cNvPr id="0" name=""/>
        <dsp:cNvSpPr/>
      </dsp:nvSpPr>
      <dsp:spPr>
        <a:xfrm>
          <a:off x="3030176" y="3528391"/>
          <a:ext cx="3967199" cy="85825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Ecuador tiene 248.199ha.</a:t>
          </a:r>
        </a:p>
      </dsp:txBody>
      <dsp:txXfrm>
        <a:off x="3030176" y="3528391"/>
        <a:ext cx="3967199" cy="858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EE3C2-00FC-416D-9E24-96B5FB9BEE57}">
      <dsp:nvSpPr>
        <dsp:cNvPr id="0" name=""/>
        <dsp:cNvSpPr/>
      </dsp:nvSpPr>
      <dsp:spPr>
        <a:xfrm>
          <a:off x="255171" y="0"/>
          <a:ext cx="7719256" cy="4824535"/>
        </a:xfrm>
        <a:prstGeom prst="swooshArrow">
          <a:avLst>
            <a:gd name="adj1" fmla="val 25000"/>
            <a:gd name="adj2" fmla="val 25000"/>
          </a:avLst>
        </a:prstGeom>
        <a:solidFill>
          <a:srgbClr val="00B0F0"/>
        </a:solidFill>
        <a:ln w="25400">
          <a:solidFill>
            <a:schemeClr val="tx1"/>
          </a:solidFill>
        </a:ln>
        <a:effectLst/>
      </dsp:spPr>
      <dsp:style>
        <a:lnRef idx="0">
          <a:scrgbClr r="0" g="0" b="0"/>
        </a:lnRef>
        <a:fillRef idx="1">
          <a:scrgbClr r="0" g="0" b="0"/>
        </a:fillRef>
        <a:effectRef idx="0">
          <a:scrgbClr r="0" g="0" b="0"/>
        </a:effectRef>
        <a:fontRef idx="minor"/>
      </dsp:style>
    </dsp:sp>
    <dsp:sp modelId="{C7DC470B-6D50-4604-BEA5-ED5A4A48832C}">
      <dsp:nvSpPr>
        <dsp:cNvPr id="0" name=""/>
        <dsp:cNvSpPr/>
      </dsp:nvSpPr>
      <dsp:spPr>
        <a:xfrm>
          <a:off x="1235517" y="3329894"/>
          <a:ext cx="200700" cy="20070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689AD7-F9D5-4FF0-999E-7E30E6FC5DC6}">
      <dsp:nvSpPr>
        <dsp:cNvPr id="0" name=""/>
        <dsp:cNvSpPr/>
      </dsp:nvSpPr>
      <dsp:spPr>
        <a:xfrm>
          <a:off x="1512848" y="3286890"/>
          <a:ext cx="2389818" cy="585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347" tIns="0" rIns="0" bIns="0" numCol="1" spcCol="1270" anchor="t" anchorCtr="0">
          <a:noAutofit/>
        </a:bodyPr>
        <a:lstStyle/>
        <a:p>
          <a:pPr lvl="0" algn="just" defTabSz="800100">
            <a:lnSpc>
              <a:spcPct val="90000"/>
            </a:lnSpc>
            <a:spcBef>
              <a:spcPct val="0"/>
            </a:spcBef>
            <a:spcAft>
              <a:spcPct val="35000"/>
            </a:spcAft>
          </a:pPr>
          <a:r>
            <a:rPr lang="es-EC" sz="1800" kern="1200" dirty="0" smtClean="0"/>
            <a:t>Diseño completamente </a:t>
          </a:r>
        </a:p>
        <a:p>
          <a:pPr lvl="0" algn="just" defTabSz="800100">
            <a:lnSpc>
              <a:spcPct val="90000"/>
            </a:lnSpc>
            <a:spcBef>
              <a:spcPct val="0"/>
            </a:spcBef>
            <a:spcAft>
              <a:spcPct val="35000"/>
            </a:spcAft>
          </a:pPr>
          <a:r>
            <a:rPr lang="es-EC" sz="1800" kern="1200" dirty="0" smtClean="0"/>
            <a:t>al azar. </a:t>
          </a:r>
          <a:endParaRPr lang="es-ES" sz="1800" kern="1200" dirty="0"/>
        </a:p>
      </dsp:txBody>
      <dsp:txXfrm>
        <a:off x="1512848" y="3286890"/>
        <a:ext cx="2389818" cy="585448"/>
      </dsp:txXfrm>
    </dsp:sp>
    <dsp:sp modelId="{E57C6137-4178-4970-AEBA-BB19A4107FA5}">
      <dsp:nvSpPr>
        <dsp:cNvPr id="0" name=""/>
        <dsp:cNvSpPr/>
      </dsp:nvSpPr>
      <dsp:spPr>
        <a:xfrm>
          <a:off x="3007086" y="2018585"/>
          <a:ext cx="362805" cy="36280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44C11-A9BC-4277-81CD-894D2B03CC6C}">
      <dsp:nvSpPr>
        <dsp:cNvPr id="0" name=""/>
        <dsp:cNvSpPr/>
      </dsp:nvSpPr>
      <dsp:spPr>
        <a:xfrm>
          <a:off x="3435323" y="2242505"/>
          <a:ext cx="2224275" cy="1044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243" tIns="0" rIns="0" bIns="0" numCol="1" spcCol="1270" anchor="t" anchorCtr="0">
          <a:noAutofit/>
        </a:bodyPr>
        <a:lstStyle/>
        <a:p>
          <a:pPr lvl="0" algn="just" defTabSz="800100">
            <a:lnSpc>
              <a:spcPct val="90000"/>
            </a:lnSpc>
            <a:spcBef>
              <a:spcPct val="0"/>
            </a:spcBef>
            <a:spcAft>
              <a:spcPct val="35000"/>
            </a:spcAft>
          </a:pPr>
          <a:r>
            <a:rPr lang="es-EC" sz="1800" kern="1200" dirty="0" smtClean="0"/>
            <a:t>Análisis estadístico descriptivo.</a:t>
          </a:r>
          <a:endParaRPr lang="es-ES" sz="1800" kern="1200" dirty="0"/>
        </a:p>
      </dsp:txBody>
      <dsp:txXfrm>
        <a:off x="3435323" y="2242505"/>
        <a:ext cx="2224275" cy="1044622"/>
      </dsp:txXfrm>
    </dsp:sp>
    <dsp:sp modelId="{542C82BE-A897-451A-BED9-80B8A6F79894}">
      <dsp:nvSpPr>
        <dsp:cNvPr id="0" name=""/>
        <dsp:cNvSpPr/>
      </dsp:nvSpPr>
      <dsp:spPr>
        <a:xfrm>
          <a:off x="5137601" y="1220607"/>
          <a:ext cx="501751" cy="50175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9C332-783C-46A9-A57B-AAEFE67E2C10}">
      <dsp:nvSpPr>
        <dsp:cNvPr id="0" name=""/>
        <dsp:cNvSpPr/>
      </dsp:nvSpPr>
      <dsp:spPr>
        <a:xfrm>
          <a:off x="5677615" y="1291223"/>
          <a:ext cx="2496073" cy="45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868" tIns="0" rIns="0" bIns="0" numCol="1" spcCol="1270" anchor="t" anchorCtr="0">
          <a:noAutofit/>
        </a:bodyPr>
        <a:lstStyle/>
        <a:p>
          <a:pPr lvl="0" algn="just" defTabSz="800100">
            <a:lnSpc>
              <a:spcPct val="90000"/>
            </a:lnSpc>
            <a:spcBef>
              <a:spcPct val="0"/>
            </a:spcBef>
            <a:spcAft>
              <a:spcPct val="35000"/>
            </a:spcAft>
          </a:pPr>
          <a:r>
            <a:rPr lang="es-EC" sz="1800" kern="1200" dirty="0" smtClean="0"/>
            <a:t>Variables cualitativas, cuantitativas.</a:t>
          </a:r>
          <a:endParaRPr lang="es-ES" sz="1800" kern="1200" dirty="0"/>
        </a:p>
      </dsp:txBody>
      <dsp:txXfrm>
        <a:off x="5677615" y="1291223"/>
        <a:ext cx="2496073" cy="452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1F963-4A89-4030-880E-4E88DBF06726}">
      <dsp:nvSpPr>
        <dsp:cNvPr id="0" name=""/>
        <dsp:cNvSpPr/>
      </dsp:nvSpPr>
      <dsp:spPr>
        <a:xfrm rot="4396374">
          <a:off x="2304706" y="1009616"/>
          <a:ext cx="4379875" cy="3054417"/>
        </a:xfrm>
        <a:prstGeom prst="swooshArrow">
          <a:avLst>
            <a:gd name="adj1" fmla="val 16310"/>
            <a:gd name="adj2" fmla="val 31370"/>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E9FE839-5A65-4D6C-93EC-DB0B3FD760C3}">
      <dsp:nvSpPr>
        <dsp:cNvPr id="0" name=""/>
        <dsp:cNvSpPr/>
      </dsp:nvSpPr>
      <dsp:spPr>
        <a:xfrm>
          <a:off x="4132386" y="1544419"/>
          <a:ext cx="110605" cy="11060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F5C356-6FCB-44F3-A68B-978C5E86AB4A}">
      <dsp:nvSpPr>
        <dsp:cNvPr id="0" name=""/>
        <dsp:cNvSpPr/>
      </dsp:nvSpPr>
      <dsp:spPr>
        <a:xfrm>
          <a:off x="5095669" y="2483551"/>
          <a:ext cx="110605" cy="11060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05A56-3944-4925-8892-0F7F5B8FFBC9}">
      <dsp:nvSpPr>
        <dsp:cNvPr id="0" name=""/>
        <dsp:cNvSpPr/>
      </dsp:nvSpPr>
      <dsp:spPr>
        <a:xfrm>
          <a:off x="82343" y="219"/>
          <a:ext cx="4812177" cy="81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es-ES" sz="2000" b="1" kern="1200" dirty="0" smtClean="0"/>
            <a:t>Análisis de Datos</a:t>
          </a:r>
          <a:endParaRPr lang="es-ES" sz="2000" kern="1200" dirty="0"/>
        </a:p>
      </dsp:txBody>
      <dsp:txXfrm>
        <a:off x="82343" y="219"/>
        <a:ext cx="4812177" cy="811784"/>
      </dsp:txXfrm>
    </dsp:sp>
    <dsp:sp modelId="{D9ED70F1-7420-4C05-A3E8-79F783C69579}">
      <dsp:nvSpPr>
        <dsp:cNvPr id="0" name=""/>
        <dsp:cNvSpPr/>
      </dsp:nvSpPr>
      <dsp:spPr>
        <a:xfrm>
          <a:off x="4648019" y="928287"/>
          <a:ext cx="2846317" cy="81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just" defTabSz="800100">
            <a:lnSpc>
              <a:spcPct val="90000"/>
            </a:lnSpc>
            <a:spcBef>
              <a:spcPct val="0"/>
            </a:spcBef>
            <a:spcAft>
              <a:spcPct val="35000"/>
            </a:spcAft>
          </a:pPr>
          <a:r>
            <a:rPr lang="es-EC" sz="1800" kern="1200" dirty="0" smtClean="0"/>
            <a:t>BioDiversity Pro </a:t>
          </a:r>
          <a:r>
            <a:rPr lang="es-ES" sz="1800" kern="1200" dirty="0" smtClean="0"/>
            <a:t>versión 2.</a:t>
          </a:r>
          <a:endParaRPr lang="es-ES" sz="1800" kern="1200" dirty="0"/>
        </a:p>
      </dsp:txBody>
      <dsp:txXfrm>
        <a:off x="4648019" y="928287"/>
        <a:ext cx="2846317" cy="811784"/>
      </dsp:txXfrm>
    </dsp:sp>
    <dsp:sp modelId="{53DA01E1-44C0-40DF-8D96-5EE75A58D082}">
      <dsp:nvSpPr>
        <dsp:cNvPr id="0" name=""/>
        <dsp:cNvSpPr/>
      </dsp:nvSpPr>
      <dsp:spPr>
        <a:xfrm>
          <a:off x="2011093" y="2132962"/>
          <a:ext cx="2790507" cy="81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r" defTabSz="800100">
            <a:lnSpc>
              <a:spcPct val="90000"/>
            </a:lnSpc>
            <a:spcBef>
              <a:spcPct val="0"/>
            </a:spcBef>
            <a:spcAft>
              <a:spcPct val="35000"/>
            </a:spcAft>
          </a:pPr>
          <a:r>
            <a:rPr lang="es-ES" sz="1800" kern="1200" dirty="0" smtClean="0"/>
            <a:t>InfoStat versión libre 2008</a:t>
          </a:r>
          <a:endParaRPr lang="es-ES" sz="1800" kern="1200" dirty="0"/>
        </a:p>
      </dsp:txBody>
      <dsp:txXfrm>
        <a:off x="2011093" y="2132962"/>
        <a:ext cx="2790507" cy="811784"/>
      </dsp:txXfrm>
    </dsp:sp>
    <dsp:sp modelId="{E5D9EEF7-5AE7-41D0-9FFF-F321D33EA867}">
      <dsp:nvSpPr>
        <dsp:cNvPr id="0" name=""/>
        <dsp:cNvSpPr/>
      </dsp:nvSpPr>
      <dsp:spPr>
        <a:xfrm>
          <a:off x="5915013" y="2880546"/>
          <a:ext cx="2270747" cy="340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s-ES" sz="1800" kern="1200" dirty="0" smtClean="0"/>
            <a:t>Microsoft Excel 2010</a:t>
          </a:r>
          <a:endParaRPr lang="es-ES" sz="1800" kern="1200" dirty="0"/>
        </a:p>
      </dsp:txBody>
      <dsp:txXfrm>
        <a:off x="5915013" y="2880546"/>
        <a:ext cx="2270747" cy="340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5212F-DCB2-43F3-815D-EA04586066D4}">
      <dsp:nvSpPr>
        <dsp:cNvPr id="0" name=""/>
        <dsp:cNvSpPr/>
      </dsp:nvSpPr>
      <dsp:spPr>
        <a:xfrm>
          <a:off x="23728" y="261047"/>
          <a:ext cx="8182143" cy="1191631"/>
        </a:xfrm>
        <a:prstGeom prst="rightArrow">
          <a:avLst>
            <a:gd name="adj1" fmla="val 50000"/>
            <a:gd name="adj2" fmla="val 50000"/>
          </a:avLst>
        </a:prstGeom>
        <a:solidFill>
          <a:srgbClr val="0070C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9172" numCol="1" spcCol="1270" anchor="ctr" anchorCtr="0">
          <a:noAutofit/>
        </a:bodyPr>
        <a:lstStyle/>
        <a:p>
          <a:pPr lvl="0" algn="l" defTabSz="1022350">
            <a:lnSpc>
              <a:spcPct val="90000"/>
            </a:lnSpc>
            <a:spcBef>
              <a:spcPct val="0"/>
            </a:spcBef>
            <a:spcAft>
              <a:spcPct val="35000"/>
            </a:spcAft>
          </a:pPr>
          <a:r>
            <a:rPr lang="es-EC" sz="2300" kern="1200" dirty="0" smtClean="0">
              <a:solidFill>
                <a:schemeClr val="tx1"/>
              </a:solidFill>
            </a:rPr>
            <a:t>Fase 1</a:t>
          </a:r>
          <a:endParaRPr lang="es-ES" sz="2300" kern="1200" dirty="0">
            <a:solidFill>
              <a:schemeClr val="tx1"/>
            </a:solidFill>
          </a:endParaRPr>
        </a:p>
      </dsp:txBody>
      <dsp:txXfrm>
        <a:off x="23728" y="558955"/>
        <a:ext cx="7884235" cy="595815"/>
      </dsp:txXfrm>
    </dsp:sp>
    <dsp:sp modelId="{2151D00E-E7EE-4180-BF01-F76D77A3F5E4}">
      <dsp:nvSpPr>
        <dsp:cNvPr id="0" name=""/>
        <dsp:cNvSpPr/>
      </dsp:nvSpPr>
      <dsp:spPr>
        <a:xfrm>
          <a:off x="20804" y="1156507"/>
          <a:ext cx="2520100" cy="2295521"/>
        </a:xfrm>
        <a:prstGeom prst="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Procesamiento de las muestras.</a:t>
          </a:r>
          <a:endParaRPr lang="es-ES" sz="1800" kern="1200" dirty="0"/>
        </a:p>
      </dsp:txBody>
      <dsp:txXfrm>
        <a:off x="20804" y="1156507"/>
        <a:ext cx="2520100" cy="2295521"/>
      </dsp:txXfrm>
    </dsp:sp>
    <dsp:sp modelId="{94B1E355-C807-4F18-B64A-065E511F3474}">
      <dsp:nvSpPr>
        <dsp:cNvPr id="0" name=""/>
        <dsp:cNvSpPr/>
      </dsp:nvSpPr>
      <dsp:spPr>
        <a:xfrm>
          <a:off x="2543828" y="658258"/>
          <a:ext cx="5662043" cy="1191631"/>
        </a:xfrm>
        <a:prstGeom prst="rightArrow">
          <a:avLst>
            <a:gd name="adj1" fmla="val 50000"/>
            <a:gd name="adj2" fmla="val 5000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9172" numCol="1" spcCol="1270" anchor="ctr" anchorCtr="0">
          <a:noAutofit/>
        </a:bodyPr>
        <a:lstStyle/>
        <a:p>
          <a:pPr lvl="0" algn="l" defTabSz="1022350">
            <a:lnSpc>
              <a:spcPct val="90000"/>
            </a:lnSpc>
            <a:spcBef>
              <a:spcPct val="0"/>
            </a:spcBef>
            <a:spcAft>
              <a:spcPct val="35000"/>
            </a:spcAft>
          </a:pPr>
          <a:r>
            <a:rPr lang="es-EC" sz="2300" kern="1200" dirty="0" smtClean="0">
              <a:solidFill>
                <a:schemeClr val="tx1"/>
              </a:solidFill>
            </a:rPr>
            <a:t>Fase 2</a:t>
          </a:r>
          <a:endParaRPr lang="es-ES" sz="2300" kern="1200" dirty="0">
            <a:solidFill>
              <a:schemeClr val="tx1"/>
            </a:solidFill>
          </a:endParaRPr>
        </a:p>
      </dsp:txBody>
      <dsp:txXfrm>
        <a:off x="2543828" y="956166"/>
        <a:ext cx="5364135" cy="595815"/>
      </dsp:txXfrm>
    </dsp:sp>
    <dsp:sp modelId="{E52E483E-6FA5-41C7-9FF8-BB254BFC369E}">
      <dsp:nvSpPr>
        <dsp:cNvPr id="0" name=""/>
        <dsp:cNvSpPr/>
      </dsp:nvSpPr>
      <dsp:spPr>
        <a:xfrm>
          <a:off x="2530623" y="1512168"/>
          <a:ext cx="2520100" cy="2295521"/>
        </a:xfrm>
        <a:prstGeom prst="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Bacterias: Pruebas bioquímicas .</a:t>
          </a:r>
        </a:p>
        <a:p>
          <a:pPr lvl="0" algn="l" defTabSz="800100">
            <a:lnSpc>
              <a:spcPct val="90000"/>
            </a:lnSpc>
            <a:spcBef>
              <a:spcPct val="0"/>
            </a:spcBef>
            <a:spcAft>
              <a:spcPct val="35000"/>
            </a:spcAft>
          </a:pPr>
          <a:r>
            <a:rPr lang="es-EC" sz="1800" kern="1200" dirty="0" smtClean="0"/>
            <a:t>Hongos: Claves taxonómicas.</a:t>
          </a:r>
          <a:endParaRPr lang="es-ES" sz="1800" kern="1200" dirty="0"/>
        </a:p>
      </dsp:txBody>
      <dsp:txXfrm>
        <a:off x="2530623" y="1512168"/>
        <a:ext cx="2520100" cy="2295521"/>
      </dsp:txXfrm>
    </dsp:sp>
    <dsp:sp modelId="{10D30BC6-C489-43EA-A8D4-5AF78F7C7E42}">
      <dsp:nvSpPr>
        <dsp:cNvPr id="0" name=""/>
        <dsp:cNvSpPr/>
      </dsp:nvSpPr>
      <dsp:spPr>
        <a:xfrm>
          <a:off x="5063928" y="1055468"/>
          <a:ext cx="3141943" cy="1191631"/>
        </a:xfrm>
        <a:prstGeom prst="rightArrow">
          <a:avLst>
            <a:gd name="adj1" fmla="val 50000"/>
            <a:gd name="adj2" fmla="val 50000"/>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9172" numCol="1" spcCol="1270" anchor="ctr" anchorCtr="0">
          <a:noAutofit/>
        </a:bodyPr>
        <a:lstStyle/>
        <a:p>
          <a:pPr lvl="0" algn="l" defTabSz="1022350">
            <a:lnSpc>
              <a:spcPct val="90000"/>
            </a:lnSpc>
            <a:spcBef>
              <a:spcPct val="0"/>
            </a:spcBef>
            <a:spcAft>
              <a:spcPct val="35000"/>
            </a:spcAft>
          </a:pPr>
          <a:r>
            <a:rPr lang="es-EC" sz="2300" kern="1200" dirty="0" smtClean="0">
              <a:solidFill>
                <a:schemeClr val="tx1"/>
              </a:solidFill>
            </a:rPr>
            <a:t>Fase 3</a:t>
          </a:r>
          <a:endParaRPr lang="es-ES" sz="2300" kern="1200" dirty="0">
            <a:solidFill>
              <a:schemeClr val="tx1"/>
            </a:solidFill>
          </a:endParaRPr>
        </a:p>
      </dsp:txBody>
      <dsp:txXfrm>
        <a:off x="5063928" y="1353376"/>
        <a:ext cx="2844035" cy="595815"/>
      </dsp:txXfrm>
    </dsp:sp>
    <dsp:sp modelId="{C1610D7E-E597-4412-8F34-E0ADD15E4412}">
      <dsp:nvSpPr>
        <dsp:cNvPr id="0" name=""/>
        <dsp:cNvSpPr/>
      </dsp:nvSpPr>
      <dsp:spPr>
        <a:xfrm>
          <a:off x="5050899" y="1944214"/>
          <a:ext cx="2520100" cy="2261926"/>
        </a:xfrm>
        <a:prstGeom prst="rect">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b="0" kern="1200" dirty="0" smtClean="0"/>
            <a:t>Identificación de hongos y bacterias mediante el sistema Biolog.</a:t>
          </a:r>
        </a:p>
        <a:p>
          <a:pPr lvl="0" algn="l" defTabSz="800100">
            <a:lnSpc>
              <a:spcPct val="90000"/>
            </a:lnSpc>
            <a:spcBef>
              <a:spcPct val="0"/>
            </a:spcBef>
            <a:spcAft>
              <a:spcPct val="35000"/>
            </a:spcAft>
          </a:pPr>
          <a:endParaRPr lang="es-EC" sz="1800" b="0" kern="1200" dirty="0" smtClean="0"/>
        </a:p>
        <a:p>
          <a:pPr lvl="0" algn="l" defTabSz="800100">
            <a:lnSpc>
              <a:spcPct val="90000"/>
            </a:lnSpc>
            <a:spcBef>
              <a:spcPct val="0"/>
            </a:spcBef>
            <a:spcAft>
              <a:spcPct val="35000"/>
            </a:spcAft>
          </a:pPr>
          <a:r>
            <a:rPr lang="es-EC" sz="1800" b="0" kern="1200" dirty="0" smtClean="0"/>
            <a:t>Conservación de cepas.</a:t>
          </a:r>
          <a:endParaRPr lang="es-ES" sz="1800" b="0" kern="1200" dirty="0"/>
        </a:p>
        <a:p>
          <a:pPr marL="228600" lvl="1" indent="-228600" algn="l" defTabSz="889000">
            <a:lnSpc>
              <a:spcPct val="90000"/>
            </a:lnSpc>
            <a:spcBef>
              <a:spcPct val="0"/>
            </a:spcBef>
            <a:spcAft>
              <a:spcPct val="15000"/>
            </a:spcAft>
            <a:buChar char="••"/>
          </a:pPr>
          <a:endParaRPr lang="es-ES" sz="2000" kern="1200" dirty="0"/>
        </a:p>
      </dsp:txBody>
      <dsp:txXfrm>
        <a:off x="5050899" y="1944214"/>
        <a:ext cx="2520100" cy="22619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3F68E-8C3C-4878-BC24-36566EF24A3B}">
      <dsp:nvSpPr>
        <dsp:cNvPr id="0" name=""/>
        <dsp:cNvSpPr/>
      </dsp:nvSpPr>
      <dsp:spPr>
        <a:xfrm>
          <a:off x="492622" y="-144236"/>
          <a:ext cx="2178467" cy="2178798"/>
        </a:xfrm>
        <a:prstGeom prst="circularArrow">
          <a:avLst>
            <a:gd name="adj1" fmla="val 10980"/>
            <a:gd name="adj2" fmla="val 1142322"/>
            <a:gd name="adj3" fmla="val 4500000"/>
            <a:gd name="adj4" fmla="val 10800000"/>
            <a:gd name="adj5" fmla="val 12500"/>
          </a:avLst>
        </a:prstGeom>
        <a:gradFill flip="none" rotWithShape="1">
          <a:gsLst>
            <a:gs pos="0">
              <a:srgbClr val="FF0000"/>
            </a:gs>
            <a:gs pos="100000">
              <a:srgbClr val="FFC000"/>
            </a:gs>
            <a:gs pos="100000">
              <a:scrgbClr r="0" g="0" b="0">
                <a:shade val="94000"/>
                <a:satMod val="135000"/>
              </a:scrgbClr>
            </a:gs>
          </a:gsLst>
          <a:lin ang="27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051D374-46CC-4314-B261-D6205753C2D9}">
      <dsp:nvSpPr>
        <dsp:cNvPr id="0" name=""/>
        <dsp:cNvSpPr/>
      </dsp:nvSpPr>
      <dsp:spPr>
        <a:xfrm>
          <a:off x="2880125" y="287807"/>
          <a:ext cx="4210000" cy="871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El hibrido interespecífico (0,709), es mayor al de palma aceitera </a:t>
          </a:r>
          <a:r>
            <a:rPr lang="es-ES" sz="1400" i="1" kern="1200" dirty="0" smtClean="0"/>
            <a:t>Elaeis guineensis </a:t>
          </a:r>
          <a:r>
            <a:rPr lang="es-ES" sz="1400" kern="1200" dirty="0" smtClean="0"/>
            <a:t>Jac</a:t>
          </a:r>
          <a:r>
            <a:rPr lang="es-ES" sz="1400" i="1" kern="1200" dirty="0" smtClean="0"/>
            <a:t> </a:t>
          </a:r>
          <a:r>
            <a:rPr lang="es-ES" sz="1400" kern="1200" dirty="0" smtClean="0"/>
            <a:t>(0,525). </a:t>
          </a:r>
          <a:endParaRPr lang="es-ES" sz="1400" kern="1200" dirty="0"/>
        </a:p>
      </dsp:txBody>
      <dsp:txXfrm>
        <a:off x="2880125" y="287807"/>
        <a:ext cx="4210000" cy="871700"/>
      </dsp:txXfrm>
    </dsp:sp>
    <dsp:sp modelId="{20B512E1-F1F9-4366-9474-1768F8998400}">
      <dsp:nvSpPr>
        <dsp:cNvPr id="0" name=""/>
        <dsp:cNvSpPr/>
      </dsp:nvSpPr>
      <dsp:spPr>
        <a:xfrm>
          <a:off x="1007917" y="575842"/>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ÍNDICE DE DIVERSIDAD DE SHANNON </a:t>
          </a:r>
          <a:endParaRPr lang="es-ES" sz="1400" kern="1200" dirty="0"/>
        </a:p>
      </dsp:txBody>
      <dsp:txXfrm>
        <a:off x="1007917" y="575842"/>
        <a:ext cx="1210532" cy="605121"/>
      </dsp:txXfrm>
    </dsp:sp>
    <dsp:sp modelId="{1845576B-F1F5-4421-985B-271DB3099101}">
      <dsp:nvSpPr>
        <dsp:cNvPr id="0" name=""/>
        <dsp:cNvSpPr/>
      </dsp:nvSpPr>
      <dsp:spPr>
        <a:xfrm>
          <a:off x="348611" y="1655961"/>
          <a:ext cx="2178467" cy="2178798"/>
        </a:xfrm>
        <a:prstGeom prst="leftCircularArrow">
          <a:avLst>
            <a:gd name="adj1" fmla="val 10980"/>
            <a:gd name="adj2" fmla="val 1142322"/>
            <a:gd name="adj3" fmla="val 6300000"/>
            <a:gd name="adj4" fmla="val 18900000"/>
            <a:gd name="adj5" fmla="val 12500"/>
          </a:avLst>
        </a:prstGeom>
        <a:gradFill flip="none" rotWithShape="1">
          <a:gsLst>
            <a:gs pos="0">
              <a:srgbClr val="00B0F0">
                <a:lumMod val="69000"/>
              </a:srgbClr>
            </a:gs>
            <a:gs pos="100000">
              <a:srgbClr val="00B050"/>
            </a:gs>
            <a:gs pos="100000">
              <a:scrgbClr r="0" g="0" b="0">
                <a:shade val="94000"/>
                <a:satMod val="135000"/>
              </a:scrgbClr>
            </a:gs>
          </a:gsLst>
          <a:lin ang="27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38B786A-C333-49F4-B895-B1F81E74B503}">
      <dsp:nvSpPr>
        <dsp:cNvPr id="0" name=""/>
        <dsp:cNvSpPr/>
      </dsp:nvSpPr>
      <dsp:spPr>
        <a:xfrm>
          <a:off x="2952127" y="1151905"/>
          <a:ext cx="4504878" cy="1432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Se refiere a que la probabilidad de extraer dos individuos de la misma especie es alta. </a:t>
          </a:r>
          <a:endParaRPr lang="es-ES" sz="1400" kern="1200" dirty="0"/>
        </a:p>
        <a:p>
          <a:pPr marL="114300" lvl="1" indent="-114300" algn="just" defTabSz="622300">
            <a:lnSpc>
              <a:spcPct val="90000"/>
            </a:lnSpc>
            <a:spcBef>
              <a:spcPct val="0"/>
            </a:spcBef>
            <a:spcAft>
              <a:spcPct val="15000"/>
            </a:spcAft>
            <a:buChar char="••"/>
          </a:pPr>
          <a:r>
            <a:rPr lang="es-ES" sz="1400" kern="1200" dirty="0" smtClean="0"/>
            <a:t>Esto   concuerda, donde </a:t>
          </a:r>
          <a:r>
            <a:rPr lang="es-ES" sz="1400" i="1" kern="1200" dirty="0" smtClean="0"/>
            <a:t>Elaeis guineensis </a:t>
          </a:r>
          <a:r>
            <a:rPr lang="es-ES" sz="1400" kern="1200" dirty="0" smtClean="0"/>
            <a:t>Jac (0,357</a:t>
          </a:r>
          <a:r>
            <a:rPr lang="es-ES" sz="1400" i="1" kern="1200" dirty="0" smtClean="0"/>
            <a:t>) </a:t>
          </a:r>
          <a:r>
            <a:rPr lang="es-ES" sz="1400" kern="1200" dirty="0" smtClean="0"/>
            <a:t>que en el hibrido interespecífico</a:t>
          </a:r>
          <a:r>
            <a:rPr lang="es-ES" sz="1400" i="1" kern="1200" dirty="0" smtClean="0"/>
            <a:t> </a:t>
          </a:r>
          <a:r>
            <a:rPr lang="es-ES" sz="1400" kern="1200" dirty="0" smtClean="0"/>
            <a:t>(0,152).</a:t>
          </a:r>
          <a:endParaRPr lang="es-ES" sz="1400" kern="1200" dirty="0"/>
        </a:p>
      </dsp:txBody>
      <dsp:txXfrm>
        <a:off x="2952127" y="1151905"/>
        <a:ext cx="4504878" cy="1432561"/>
      </dsp:txXfrm>
    </dsp:sp>
    <dsp:sp modelId="{EF5C20B0-6FB0-49B9-8705-59B07BDFECC3}">
      <dsp:nvSpPr>
        <dsp:cNvPr id="0" name=""/>
        <dsp:cNvSpPr/>
      </dsp:nvSpPr>
      <dsp:spPr>
        <a:xfrm>
          <a:off x="924664" y="2448050"/>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ÍNDICE DE SIMPSON </a:t>
          </a:r>
          <a:endParaRPr lang="es-ES" sz="1400" kern="1200" dirty="0"/>
        </a:p>
      </dsp:txBody>
      <dsp:txXfrm>
        <a:off x="924664" y="2448050"/>
        <a:ext cx="1210532" cy="605121"/>
      </dsp:txXfrm>
    </dsp:sp>
    <dsp:sp modelId="{68B083E0-F347-41EA-B4E1-E5D51B44DE6B}">
      <dsp:nvSpPr>
        <dsp:cNvPr id="0" name=""/>
        <dsp:cNvSpPr/>
      </dsp:nvSpPr>
      <dsp:spPr>
        <a:xfrm>
          <a:off x="2076795" y="2664076"/>
          <a:ext cx="1871640" cy="1872390"/>
        </a:xfrm>
        <a:prstGeom prst="blockArc">
          <a:avLst>
            <a:gd name="adj1" fmla="val 13500000"/>
            <a:gd name="adj2" fmla="val 10800000"/>
            <a:gd name="adj3" fmla="val 12740"/>
          </a:avLst>
        </a:prstGeom>
        <a:gradFill flip="none" rotWithShape="1">
          <a:gsLst>
            <a:gs pos="0">
              <a:srgbClr val="92D050"/>
            </a:gs>
            <a:gs pos="100000">
              <a:srgbClr val="00B050">
                <a:lumMod val="94000"/>
              </a:srgbClr>
            </a:gs>
            <a:gs pos="100000">
              <a:scrgbClr r="0" g="0" b="0">
                <a:shade val="94000"/>
                <a:satMod val="135000"/>
              </a:scrgbClr>
            </a:gs>
          </a:gsLst>
          <a:lin ang="2700000" scaled="1"/>
          <a:tileRect/>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192DBE-2F23-404D-84FC-6F449193B095}">
      <dsp:nvSpPr>
        <dsp:cNvPr id="0" name=""/>
        <dsp:cNvSpPr/>
      </dsp:nvSpPr>
      <dsp:spPr>
        <a:xfrm>
          <a:off x="4278309" y="2808089"/>
          <a:ext cx="3951290" cy="1159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C" sz="1400" i="0" kern="1200" dirty="0" smtClean="0"/>
            <a:t>Bacillus pumilus presenta (3832000 ufc/ml). Pantoea agglomerans con (2640000 ufc/ml)</a:t>
          </a:r>
          <a:endParaRPr lang="es-ES" sz="1400" i="0" kern="1200" dirty="0"/>
        </a:p>
        <a:p>
          <a:pPr marL="114300" lvl="1" indent="-114300" algn="just" defTabSz="622300">
            <a:lnSpc>
              <a:spcPct val="90000"/>
            </a:lnSpc>
            <a:spcBef>
              <a:spcPct val="0"/>
            </a:spcBef>
            <a:spcAft>
              <a:spcPct val="15000"/>
            </a:spcAft>
            <a:buChar char="••"/>
          </a:pPr>
          <a:r>
            <a:rPr lang="es-EC" sz="1400" i="0" kern="1200" dirty="0" smtClean="0"/>
            <a:t>Bacillus pumilus  en cambio existe (3730000 ufc/ml) y Pantoea agglomerans (1740000 ufc/ml).</a:t>
          </a:r>
          <a:endParaRPr lang="es-ES" sz="1200" i="0" kern="1200" dirty="0"/>
        </a:p>
      </dsp:txBody>
      <dsp:txXfrm>
        <a:off x="4278309" y="2808089"/>
        <a:ext cx="3951290" cy="1159736"/>
      </dsp:txXfrm>
    </dsp:sp>
    <dsp:sp modelId="{C568E6C7-0E60-4575-9A4F-1239A58F91B8}">
      <dsp:nvSpPr>
        <dsp:cNvPr id="0" name=""/>
        <dsp:cNvSpPr/>
      </dsp:nvSpPr>
      <dsp:spPr>
        <a:xfrm>
          <a:off x="2432998" y="3306668"/>
          <a:ext cx="1210532" cy="60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CANTIDAD</a:t>
          </a:r>
          <a:endParaRPr lang="es-ES" sz="1400" kern="1200" dirty="0"/>
        </a:p>
      </dsp:txBody>
      <dsp:txXfrm>
        <a:off x="2432998" y="3306668"/>
        <a:ext cx="1210532" cy="605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CC31A-103A-4B90-943B-145466A81884}">
      <dsp:nvSpPr>
        <dsp:cNvPr id="0" name=""/>
        <dsp:cNvSpPr/>
      </dsp:nvSpPr>
      <dsp:spPr>
        <a:xfrm>
          <a:off x="209644" y="1056422"/>
          <a:ext cx="2535712" cy="1394799"/>
        </a:xfrm>
        <a:prstGeom prst="roundRect">
          <a:avLst>
            <a:gd name="adj" fmla="val 10000"/>
          </a:avLst>
        </a:prstGeom>
        <a:solidFill>
          <a:srgbClr val="92D050">
            <a:alpha val="90000"/>
          </a:srgb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100000"/>
            </a:lnSpc>
            <a:spcBef>
              <a:spcPct val="0"/>
            </a:spcBef>
            <a:spcAft>
              <a:spcPct val="15000"/>
            </a:spcAft>
            <a:buChar char="••"/>
          </a:pPr>
          <a:r>
            <a:rPr lang="es-ES" sz="1400" kern="1200" dirty="0" smtClean="0"/>
            <a:t>El índice de </a:t>
          </a:r>
          <a:r>
            <a:rPr lang="es-ES" sz="1400" i="1" kern="1200" dirty="0" smtClean="0"/>
            <a:t>Shannon </a:t>
          </a:r>
          <a:r>
            <a:rPr lang="es-ES" sz="1400" kern="1200" dirty="0" smtClean="0"/>
            <a:t>(0,799) en palma aceitera </a:t>
          </a:r>
          <a:r>
            <a:rPr lang="es-ES" sz="1400" i="1" kern="1200" dirty="0" smtClean="0"/>
            <a:t>Elaeis guineensis </a:t>
          </a:r>
          <a:r>
            <a:rPr lang="es-ES" sz="1400" kern="1200" dirty="0" smtClean="0"/>
            <a:t>Jacq es mayor al índice </a:t>
          </a:r>
          <a:r>
            <a:rPr lang="es-ES" sz="1400" i="1" kern="1200" dirty="0" smtClean="0"/>
            <a:t>Shannon</a:t>
          </a:r>
          <a:r>
            <a:rPr lang="es-ES" sz="1400" kern="1200" dirty="0" smtClean="0"/>
            <a:t> (0,579) del híbrido.</a:t>
          </a:r>
          <a:endParaRPr lang="es-ES" sz="1400" kern="1200" dirty="0"/>
        </a:p>
      </dsp:txBody>
      <dsp:txXfrm>
        <a:off x="241742" y="1088520"/>
        <a:ext cx="2471516" cy="1031718"/>
      </dsp:txXfrm>
    </dsp:sp>
    <dsp:sp modelId="{33C24972-0D45-42BA-A57A-8CB7919C095A}">
      <dsp:nvSpPr>
        <dsp:cNvPr id="0" name=""/>
        <dsp:cNvSpPr/>
      </dsp:nvSpPr>
      <dsp:spPr>
        <a:xfrm>
          <a:off x="1421124" y="1763850"/>
          <a:ext cx="2493774" cy="2493774"/>
        </a:xfrm>
        <a:prstGeom prst="leftCircularArrow">
          <a:avLst>
            <a:gd name="adj1" fmla="val 1865"/>
            <a:gd name="adj2" fmla="val 222689"/>
            <a:gd name="adj3" fmla="val 2655071"/>
            <a:gd name="adj4" fmla="val 9681360"/>
            <a:gd name="adj5" fmla="val 2175"/>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1B4ABE8-BE8D-45B8-8401-5C5E562BAA2D}">
      <dsp:nvSpPr>
        <dsp:cNvPr id="0" name=""/>
        <dsp:cNvSpPr/>
      </dsp:nvSpPr>
      <dsp:spPr>
        <a:xfrm>
          <a:off x="833964" y="2836259"/>
          <a:ext cx="1400640" cy="55698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kern="1200" smtClean="0"/>
            <a:t>ÍNDICE DE DIVERSIDAD DE SHANNON </a:t>
          </a:r>
          <a:endParaRPr lang="es-ES" sz="1200" b="1" kern="1200" dirty="0"/>
        </a:p>
      </dsp:txBody>
      <dsp:txXfrm>
        <a:off x="850278" y="2852573"/>
        <a:ext cx="1368012" cy="524360"/>
      </dsp:txXfrm>
    </dsp:sp>
    <dsp:sp modelId="{07BB892C-3546-4635-8F9A-71D0F7DE9B7F}">
      <dsp:nvSpPr>
        <dsp:cNvPr id="0" name=""/>
        <dsp:cNvSpPr/>
      </dsp:nvSpPr>
      <dsp:spPr>
        <a:xfrm>
          <a:off x="2808314" y="2016229"/>
          <a:ext cx="2220805" cy="1682332"/>
        </a:xfrm>
        <a:prstGeom prst="roundRect">
          <a:avLst>
            <a:gd name="adj" fmla="val 10000"/>
          </a:avLst>
        </a:prstGeom>
        <a:solidFill>
          <a:srgbClr val="FFFF00">
            <a:alpha val="90000"/>
          </a:srgb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El índice de Simpson es</a:t>
          </a:r>
          <a:r>
            <a:rPr lang="es-ES" sz="1400" i="1" kern="1200" dirty="0" smtClean="0"/>
            <a:t> </a:t>
          </a:r>
          <a:r>
            <a:rPr lang="es-ES" sz="1400" kern="1200" dirty="0" smtClean="0"/>
            <a:t>(0, 146) en palma aceitera </a:t>
          </a:r>
          <a:r>
            <a:rPr lang="es-ES" sz="1400" i="1" kern="1200" dirty="0" smtClean="0"/>
            <a:t>Elaeis guineensis </a:t>
          </a:r>
          <a:r>
            <a:rPr lang="es-ES" sz="1400" kern="1200" dirty="0" smtClean="0"/>
            <a:t>Jacq y en el híbrido (0,1)</a:t>
          </a:r>
          <a:endParaRPr lang="es-ES" sz="1400" kern="1200" dirty="0"/>
        </a:p>
      </dsp:txBody>
      <dsp:txXfrm>
        <a:off x="2847029" y="2415443"/>
        <a:ext cx="2143375" cy="1244402"/>
      </dsp:txXfrm>
    </dsp:sp>
    <dsp:sp modelId="{19131554-A089-430E-84FE-74372043290D}">
      <dsp:nvSpPr>
        <dsp:cNvPr id="0" name=""/>
        <dsp:cNvSpPr/>
      </dsp:nvSpPr>
      <dsp:spPr>
        <a:xfrm>
          <a:off x="3730203" y="241989"/>
          <a:ext cx="3000965" cy="3000965"/>
        </a:xfrm>
        <a:prstGeom prst="circularArrow">
          <a:avLst>
            <a:gd name="adj1" fmla="val 1549"/>
            <a:gd name="adj2" fmla="val 183735"/>
            <a:gd name="adj3" fmla="val 19495934"/>
            <a:gd name="adj4" fmla="val 12430691"/>
            <a:gd name="adj5" fmla="val 1808"/>
          </a:avLst>
        </a:prstGeom>
        <a:gradFill rotWithShape="0">
          <a:gsLst>
            <a:gs pos="0">
              <a:schemeClr val="accent6">
                <a:tint val="60000"/>
                <a:hueOff val="0"/>
                <a:satOff val="0"/>
                <a:lumOff val="0"/>
                <a:alphaOff val="0"/>
                <a:tint val="50000"/>
                <a:satMod val="300000"/>
              </a:schemeClr>
            </a:gs>
            <a:gs pos="35000">
              <a:schemeClr val="accent6">
                <a:tint val="60000"/>
                <a:hueOff val="0"/>
                <a:satOff val="0"/>
                <a:lumOff val="0"/>
                <a:alphaOff val="0"/>
                <a:tint val="37000"/>
                <a:satMod val="300000"/>
              </a:schemeClr>
            </a:gs>
            <a:gs pos="100000">
              <a:schemeClr val="accent6">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488B551-5594-4E5F-B8D8-6D782018C2BE}">
      <dsp:nvSpPr>
        <dsp:cNvPr id="0" name=""/>
        <dsp:cNvSpPr/>
      </dsp:nvSpPr>
      <dsp:spPr>
        <a:xfrm>
          <a:off x="3240360" y="1080120"/>
          <a:ext cx="1400640" cy="55698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kern="1200" dirty="0" smtClean="0"/>
            <a:t>ÍNDICE DE SIMPSON </a:t>
          </a:r>
          <a:endParaRPr lang="es-ES" sz="1200" b="1" kern="1200" dirty="0"/>
        </a:p>
      </dsp:txBody>
      <dsp:txXfrm>
        <a:off x="3256674" y="1096434"/>
        <a:ext cx="1368012" cy="524360"/>
      </dsp:txXfrm>
    </dsp:sp>
    <dsp:sp modelId="{60CF204A-14D3-41C5-B047-3D03B8845353}">
      <dsp:nvSpPr>
        <dsp:cNvPr id="0" name=""/>
        <dsp:cNvSpPr/>
      </dsp:nvSpPr>
      <dsp:spPr>
        <a:xfrm>
          <a:off x="5115381" y="934020"/>
          <a:ext cx="3022642" cy="1945639"/>
        </a:xfrm>
        <a:prstGeom prst="roundRect">
          <a:avLst>
            <a:gd name="adj" fmla="val 10000"/>
          </a:avLst>
        </a:prstGeom>
        <a:solidFill>
          <a:srgbClr val="00B0F0">
            <a:alpha val="90000"/>
          </a:srgb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622300">
            <a:lnSpc>
              <a:spcPct val="90000"/>
            </a:lnSpc>
            <a:spcBef>
              <a:spcPct val="0"/>
            </a:spcBef>
            <a:spcAft>
              <a:spcPct val="15000"/>
            </a:spcAft>
            <a:buChar char="••"/>
          </a:pPr>
          <a:r>
            <a:rPr lang="es-ES" sz="1400" i="1" kern="1200" dirty="0" err="1" smtClean="0"/>
            <a:t>Colletotrichum</a:t>
          </a:r>
          <a:r>
            <a:rPr lang="es-ES" sz="1400" i="1" kern="1200" dirty="0" smtClean="0"/>
            <a:t> </a:t>
          </a:r>
          <a:r>
            <a:rPr lang="es-ES" sz="1400" kern="1200" dirty="0" err="1" smtClean="0"/>
            <a:t>spp</a:t>
          </a:r>
          <a:r>
            <a:rPr lang="es-ES" sz="1400" kern="1200" dirty="0" smtClean="0"/>
            <a:t>., (120000 </a:t>
          </a:r>
          <a:r>
            <a:rPr lang="es-ES" sz="1400" kern="1200" dirty="0" err="1" smtClean="0"/>
            <a:t>ufc</a:t>
          </a:r>
          <a:r>
            <a:rPr lang="es-ES" sz="1400" kern="1200" dirty="0" smtClean="0"/>
            <a:t>/ml), </a:t>
          </a:r>
          <a:r>
            <a:rPr lang="es-ES" sz="1400" i="1" kern="1200" dirty="0" smtClean="0"/>
            <a:t>Fusarium udum </a:t>
          </a:r>
          <a:r>
            <a:rPr lang="es-ES" sz="1400" kern="1200" dirty="0" smtClean="0"/>
            <a:t>E. Butler (70000 </a:t>
          </a:r>
          <a:r>
            <a:rPr lang="es-ES" sz="1400" kern="1200" dirty="0" err="1" smtClean="0"/>
            <a:t>ufc</a:t>
          </a:r>
          <a:r>
            <a:rPr lang="es-ES" sz="1400" kern="1200" dirty="0" smtClean="0"/>
            <a:t>/ml) y </a:t>
          </a:r>
          <a:r>
            <a:rPr lang="es-ES" sz="1400" i="1" kern="1200" dirty="0" err="1" smtClean="0"/>
            <a:t>Rhizoctonia</a:t>
          </a:r>
          <a:r>
            <a:rPr lang="es-ES" sz="1400" kern="1200" dirty="0" smtClean="0"/>
            <a:t> </a:t>
          </a:r>
          <a:r>
            <a:rPr lang="es-ES" sz="1400" kern="1200" dirty="0" err="1" smtClean="0"/>
            <a:t>spp</a:t>
          </a:r>
          <a:r>
            <a:rPr lang="es-ES" sz="1400" kern="1200" dirty="0" smtClean="0"/>
            <a:t>. (60000 </a:t>
          </a:r>
          <a:r>
            <a:rPr lang="es-ES" sz="1400" kern="1200" dirty="0" err="1" smtClean="0"/>
            <a:t>ufc</a:t>
          </a:r>
          <a:r>
            <a:rPr lang="es-ES" sz="1400" kern="1200" dirty="0" smtClean="0"/>
            <a:t>/ml) en palma aceitera.</a:t>
          </a:r>
          <a:endParaRPr lang="es-ES" sz="1400" kern="1200" dirty="0"/>
        </a:p>
        <a:p>
          <a:pPr marL="114300" lvl="1" indent="-114300" algn="just" defTabSz="622300">
            <a:lnSpc>
              <a:spcPct val="90000"/>
            </a:lnSpc>
            <a:spcBef>
              <a:spcPct val="0"/>
            </a:spcBef>
            <a:spcAft>
              <a:spcPct val="15000"/>
            </a:spcAft>
            <a:buChar char="••"/>
          </a:pPr>
          <a:r>
            <a:rPr lang="es-ES" sz="1400" i="1" kern="1200" dirty="0" err="1" smtClean="0"/>
            <a:t>Trichoderma</a:t>
          </a:r>
          <a:r>
            <a:rPr lang="es-ES" sz="1400" i="1" kern="1200" dirty="0" smtClean="0"/>
            <a:t> </a:t>
          </a:r>
          <a:r>
            <a:rPr lang="es-ES" sz="1400" kern="1200" dirty="0" err="1" smtClean="0"/>
            <a:t>spp</a:t>
          </a:r>
          <a:r>
            <a:rPr lang="es-ES" sz="1400" kern="1200" dirty="0" smtClean="0"/>
            <a:t>.,  (50000 </a:t>
          </a:r>
          <a:r>
            <a:rPr lang="es-ES" sz="1400" kern="1200" dirty="0" err="1" smtClean="0"/>
            <a:t>ufc</a:t>
          </a:r>
          <a:r>
            <a:rPr lang="es-ES" sz="1400" kern="1200" dirty="0" smtClean="0"/>
            <a:t>/ml)</a:t>
          </a:r>
          <a:endParaRPr lang="es-ES" sz="1400" kern="1200" dirty="0"/>
        </a:p>
        <a:p>
          <a:pPr marL="114300" lvl="1" indent="-114300" algn="just" defTabSz="622300">
            <a:lnSpc>
              <a:spcPct val="90000"/>
            </a:lnSpc>
            <a:spcBef>
              <a:spcPct val="0"/>
            </a:spcBef>
            <a:spcAft>
              <a:spcPct val="15000"/>
            </a:spcAft>
            <a:buChar char="••"/>
          </a:pPr>
          <a:r>
            <a:rPr lang="es-ES" sz="1400" i="1" kern="1200" dirty="0" smtClean="0"/>
            <a:t>Fusarium verticillioides </a:t>
          </a:r>
          <a:r>
            <a:rPr lang="es-ES" sz="1400" kern="1200" dirty="0" smtClean="0"/>
            <a:t>con (40000 </a:t>
          </a:r>
          <a:r>
            <a:rPr lang="es-ES" sz="1400" kern="1200" dirty="0" err="1" smtClean="0"/>
            <a:t>ufc</a:t>
          </a:r>
          <a:r>
            <a:rPr lang="es-ES" sz="1400" kern="1200" dirty="0" smtClean="0"/>
            <a:t>/ml).</a:t>
          </a:r>
          <a:endParaRPr lang="es-ES" sz="1400" kern="1200" dirty="0"/>
        </a:p>
      </dsp:txBody>
      <dsp:txXfrm>
        <a:off x="5160156" y="978795"/>
        <a:ext cx="2933092" cy="1439166"/>
      </dsp:txXfrm>
    </dsp:sp>
    <dsp:sp modelId="{38C3C1A8-8575-47E2-8751-4D44FCF1B408}">
      <dsp:nvSpPr>
        <dsp:cNvPr id="0" name=""/>
        <dsp:cNvSpPr/>
      </dsp:nvSpPr>
      <dsp:spPr>
        <a:xfrm>
          <a:off x="5976669" y="3168352"/>
          <a:ext cx="1400640" cy="55698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C" sz="1200" b="1" kern="1200" dirty="0" smtClean="0"/>
            <a:t>CANTIDAD</a:t>
          </a:r>
          <a:endParaRPr lang="es-ES" sz="1200" b="1" kern="1200" dirty="0"/>
        </a:p>
      </dsp:txBody>
      <dsp:txXfrm>
        <a:off x="5992983" y="3184666"/>
        <a:ext cx="1368012" cy="5243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85868-D8FF-4535-B4D4-065BC89BBCDE}" type="datetimeFigureOut">
              <a:rPr lang="es-ES" smtClean="0"/>
              <a:t>16/10/2014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B930A-0C6A-4053-B9FF-D9F93184DB09}" type="slidenum">
              <a:rPr lang="es-ES" smtClean="0"/>
              <a:t>‹Nº›</a:t>
            </a:fld>
            <a:endParaRPr lang="es-ES"/>
          </a:p>
        </p:txBody>
      </p:sp>
    </p:spTree>
    <p:extLst>
      <p:ext uri="{BB962C8B-B14F-4D97-AF65-F5344CB8AC3E}">
        <p14:creationId xmlns:p14="http://schemas.microsoft.com/office/powerpoint/2010/main" val="138175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45060" name="3 Marcador de número de diapositiva"/>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69A4DA5-C82B-472B-8C3C-F1207F38D0E5}" type="slidenum">
              <a:rPr lang="es-EC" smtClean="0">
                <a:solidFill>
                  <a:prstClr val="black"/>
                </a:solidFill>
              </a:rPr>
              <a:pPr eaLnBrk="1" hangingPunct="1">
                <a:defRPr/>
              </a:pPr>
              <a:t>1</a:t>
            </a:fld>
            <a:endParaRPr lang="es-EC" dirty="0" smtClean="0">
              <a:solidFill>
                <a:prstClr val="black"/>
              </a:solidFill>
            </a:endParaRPr>
          </a:p>
        </p:txBody>
      </p:sp>
    </p:spTree>
    <p:extLst>
      <p:ext uri="{BB962C8B-B14F-4D97-AF65-F5344CB8AC3E}">
        <p14:creationId xmlns:p14="http://schemas.microsoft.com/office/powerpoint/2010/main" val="275313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D3B930A-0C6A-4053-B9FF-D9F93184DB09}" type="slidenum">
              <a:rPr lang="es-ES" smtClean="0"/>
              <a:t>2</a:t>
            </a:fld>
            <a:endParaRPr lang="es-ES"/>
          </a:p>
        </p:txBody>
      </p:sp>
    </p:spTree>
    <p:extLst>
      <p:ext uri="{BB962C8B-B14F-4D97-AF65-F5344CB8AC3E}">
        <p14:creationId xmlns:p14="http://schemas.microsoft.com/office/powerpoint/2010/main" val="46549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D3B930A-0C6A-4053-B9FF-D9F93184DB09}" type="slidenum">
              <a:rPr lang="es-ES" smtClean="0"/>
              <a:t>27</a:t>
            </a:fld>
            <a:endParaRPr lang="es-ES"/>
          </a:p>
        </p:txBody>
      </p:sp>
    </p:spTree>
    <p:extLst>
      <p:ext uri="{BB962C8B-B14F-4D97-AF65-F5344CB8AC3E}">
        <p14:creationId xmlns:p14="http://schemas.microsoft.com/office/powerpoint/2010/main" val="293497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D3B930A-0C6A-4053-B9FF-D9F93184DB09}" type="slidenum">
              <a:rPr lang="es-ES" smtClean="0"/>
              <a:t>31</a:t>
            </a:fld>
            <a:endParaRPr lang="es-ES"/>
          </a:p>
        </p:txBody>
      </p:sp>
    </p:spTree>
    <p:extLst>
      <p:ext uri="{BB962C8B-B14F-4D97-AF65-F5344CB8AC3E}">
        <p14:creationId xmlns:p14="http://schemas.microsoft.com/office/powerpoint/2010/main" val="4016060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162"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z="1400" dirty="0">
              <a:solidFill>
                <a:srgbClr val="000000"/>
              </a:solidFill>
              <a:cs typeface="Arial" pitchFamily="34" charset="0"/>
            </a:endParaRPr>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1400" dirty="0">
              <a:solidFill>
                <a:srgbClr val="000000"/>
              </a:solidFill>
              <a:cs typeface="Arial" pitchFamily="34" charset="0"/>
            </a:endParaRPr>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s-ES" sz="1400" dirty="0">
              <a:solidFill>
                <a:srgbClr val="000000"/>
              </a:solidFill>
              <a:cs typeface="Arial" pitchFamily="34" charset="0"/>
            </a:endParaRPr>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s-ES" sz="1400" dirty="0">
              <a:solidFill>
                <a:srgbClr val="000000"/>
              </a:solidFill>
              <a:cs typeface="Arial" pitchFamily="34" charset="0"/>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s-EC" dirty="0">
              <a:solidFill>
                <a:srgbClr val="000000"/>
              </a:solidFill>
              <a:cs typeface="Arial" pitchFamily="34" charset="0"/>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7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09931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380516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419090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0273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90734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extLst>
      <p:ext uri="{BB962C8B-B14F-4D97-AF65-F5344CB8AC3E}">
        <p14:creationId xmlns:p14="http://schemas.microsoft.com/office/powerpoint/2010/main" val="224418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extLst>
      <p:ext uri="{BB962C8B-B14F-4D97-AF65-F5344CB8AC3E}">
        <p14:creationId xmlns:p14="http://schemas.microsoft.com/office/powerpoint/2010/main" val="383433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22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9605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2143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cs typeface="Arial" pitchFamily="34" charset="0"/>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s-EC" dirty="0">
              <a:solidFill>
                <a:srgbClr val="000000"/>
              </a:solidFill>
              <a:cs typeface="Arial" pitchFamily="34" charset="0"/>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dirty="0">
              <a:solidFill>
                <a:srgbClr val="000000"/>
              </a:solidFill>
              <a:cs typeface="Arial" pitchFamily="34" charset="0"/>
            </a:endParaRPr>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ES" dirty="0">
              <a:solidFill>
                <a:srgbClr val="000000"/>
              </a:solidFill>
              <a:cs typeface="Arial" pitchFamily="34" charset="0"/>
            </a:endParaRPr>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2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5.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comments" Target="../comments/comment6.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comments" Target="../comments/comment11.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 Id="rId4" Type="http://schemas.openxmlformats.org/officeDocument/2006/relationships/comments" Target="../comments/comment1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comments" Target="../comments/comment16.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comments" Target="../comments/commen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omments" Target="../comments/comment18.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comments" Target="../comments/comment20.xml"/><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bdigital.unal.edu.co/2723/1/nurylilianagonzalezocampo.2010.pdf" TargetMode="External"/><Relationship Id="rId2" Type="http://schemas.openxmlformats.org/officeDocument/2006/relationships/hyperlink" Target="http://www.corpoica.org.co/SitioWeb/Archivos/Revista/1.ComportamientoagronmicodelcultivarhbridoRC1.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ecsuelo.org/XIICongreso/Simposios/Nutricion/Magistrales/1.%20Douglas%20Laing.pdf" TargetMode="External"/><Relationship Id="rId2" Type="http://schemas.openxmlformats.org/officeDocument/2006/relationships/hyperlink" Target="http://biblioteca.unet.edu.ve/db/alexandr/db/bcunet/edocs/TEUNET/2006/Pregrado/Agronomia/QuevedoP_YudilkaC/CapituloII.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8436" y="2499941"/>
            <a:ext cx="7408863" cy="135421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s-ES" sz="1600" b="1" dirty="0" smtClean="0"/>
              <a:t>IDENTIFICACIÓN </a:t>
            </a:r>
            <a:r>
              <a:rPr lang="es-ES" sz="1600" b="1" dirty="0"/>
              <a:t>MORFOLÓGICA DE HONGOS Y BACTERIAS AISLADOS EN LA PUDRICIÓN DE COGOLLO EN PALMA DE ACEITE (</a:t>
            </a:r>
            <a:r>
              <a:rPr lang="es-ES" sz="1600" b="1" i="1" dirty="0"/>
              <a:t>Elaeis guineensis </a:t>
            </a:r>
            <a:r>
              <a:rPr lang="es-ES" sz="1600" b="1" dirty="0"/>
              <a:t>Jacq.) Y EN EL HÍBRIDO INTERESPECÍFICO (</a:t>
            </a:r>
            <a:r>
              <a:rPr lang="es-ES" sz="1600" b="1" i="1" dirty="0"/>
              <a:t>Elaeis oleífera x Elaeis guineensis</a:t>
            </a:r>
            <a:r>
              <a:rPr lang="es-ES" sz="1600" b="1" dirty="0"/>
              <a:t>) EN PALMERAS DE LOS ANDES SAN LORENZO.</a:t>
            </a:r>
            <a:endParaRPr lang="es-ES" sz="1600" dirty="0"/>
          </a:p>
          <a:p>
            <a:r>
              <a:rPr lang="es-ES" sz="1600" b="1" dirty="0"/>
              <a:t> </a:t>
            </a:r>
            <a:endParaRPr lang="es-ES" sz="1600" dirty="0"/>
          </a:p>
        </p:txBody>
      </p:sp>
      <p:sp>
        <p:nvSpPr>
          <p:cNvPr id="18438" name="Rectangle 6"/>
          <p:cNvSpPr>
            <a:spLocks noChangeArrowheads="1"/>
          </p:cNvSpPr>
          <p:nvPr/>
        </p:nvSpPr>
        <p:spPr bwMode="auto">
          <a:xfrm>
            <a:off x="2516981" y="4778137"/>
            <a:ext cx="4286250"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r>
              <a:rPr lang="es-EC" sz="1400" b="1" dirty="0">
                <a:solidFill>
                  <a:srgbClr val="000000"/>
                </a:solidFill>
                <a:ea typeface="Calibri" pitchFamily="34" charset="0"/>
                <a:cs typeface="Arial" pitchFamily="34" charset="0"/>
              </a:rPr>
              <a:t>ELABORADO POR:</a:t>
            </a:r>
            <a:endParaRPr lang="es-EC" sz="1400" b="1" dirty="0">
              <a:solidFill>
                <a:srgbClr val="000000"/>
              </a:solidFill>
            </a:endParaRPr>
          </a:p>
          <a:p>
            <a:pPr algn="ctr" fontAlgn="base">
              <a:spcBef>
                <a:spcPct val="0"/>
              </a:spcBef>
              <a:spcAft>
                <a:spcPct val="0"/>
              </a:spcAft>
              <a:defRPr/>
            </a:pPr>
            <a:endParaRPr lang="es-EC" sz="1400" b="1" dirty="0">
              <a:solidFill>
                <a:srgbClr val="000000"/>
              </a:solidFill>
              <a:ea typeface="Calibri" pitchFamily="34" charset="0"/>
              <a:cs typeface="Arial" pitchFamily="34" charset="0"/>
            </a:endParaRPr>
          </a:p>
          <a:p>
            <a:pPr algn="ctr" fontAlgn="base">
              <a:spcBef>
                <a:spcPct val="0"/>
              </a:spcBef>
              <a:spcAft>
                <a:spcPct val="0"/>
              </a:spcAft>
              <a:defRPr/>
            </a:pPr>
            <a:r>
              <a:rPr lang="es-EC" sz="1400" b="1" dirty="0">
                <a:solidFill>
                  <a:srgbClr val="000000"/>
                </a:solidFill>
                <a:ea typeface="Calibri" pitchFamily="34" charset="0"/>
                <a:cs typeface="Arial" pitchFamily="34" charset="0"/>
              </a:rPr>
              <a:t>EDISON OSWALDO VEGA HIDALGO</a:t>
            </a:r>
          </a:p>
        </p:txBody>
      </p:sp>
      <p:pic>
        <p:nvPicPr>
          <p:cNvPr id="5" name="4 Imagen" descr="Ing. Biotecnología.bmp"/>
          <p:cNvPicPr>
            <a:picLocks noChangeAspect="1"/>
          </p:cNvPicPr>
          <p:nvPr/>
        </p:nvPicPr>
        <p:blipFill>
          <a:blip r:embed="rId3" cstate="print"/>
          <a:stretch>
            <a:fillRect/>
          </a:stretch>
        </p:blipFill>
        <p:spPr>
          <a:xfrm>
            <a:off x="7524328" y="188640"/>
            <a:ext cx="1071570" cy="1045644"/>
          </a:xfrm>
          <a:prstGeom prst="ellipse">
            <a:avLst/>
          </a:prstGeom>
        </p:spPr>
      </p:pic>
      <p:sp>
        <p:nvSpPr>
          <p:cNvPr id="100353" name="Rectangle 1"/>
          <p:cNvSpPr>
            <a:spLocks noChangeArrowheads="1"/>
          </p:cNvSpPr>
          <p:nvPr/>
        </p:nvSpPr>
        <p:spPr bwMode="auto">
          <a:xfrm>
            <a:off x="2339975" y="982663"/>
            <a:ext cx="4608513" cy="8620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304704" bIns="0" anchor="ctr">
            <a:spAutoFit/>
          </a:bodyPr>
          <a:lstStyle/>
          <a:p>
            <a:pPr fontAlgn="base">
              <a:spcBef>
                <a:spcPct val="0"/>
              </a:spcBef>
              <a:spcAft>
                <a:spcPct val="0"/>
              </a:spcAft>
              <a:defRPr/>
            </a:pPr>
            <a:r>
              <a:rPr lang="es-EC" b="1" dirty="0">
                <a:solidFill>
                  <a:srgbClr val="000000"/>
                </a:solidFill>
                <a:latin typeface="Arial "/>
                <a:ea typeface="Times New Roman" pitchFamily="18" charset="0"/>
                <a:cs typeface="Arial" pitchFamily="34" charset="0"/>
              </a:rPr>
              <a:t>ESCUELA POLITECNICA DEL EJÉRCITO</a:t>
            </a:r>
            <a:endParaRPr lang="es-EC" b="1" dirty="0">
              <a:solidFill>
                <a:srgbClr val="365F91"/>
              </a:solidFill>
              <a:latin typeface="Arial "/>
              <a:ea typeface="Times New Roman" pitchFamily="18" charset="0"/>
              <a:cs typeface="Times New Roman" pitchFamily="18" charset="0"/>
            </a:endParaRPr>
          </a:p>
          <a:p>
            <a:pPr eaLnBrk="0" fontAlgn="base" hangingPunct="0">
              <a:spcBef>
                <a:spcPct val="0"/>
              </a:spcBef>
              <a:spcAft>
                <a:spcPct val="0"/>
              </a:spcAft>
              <a:defRPr/>
            </a:pPr>
            <a:endParaRPr lang="es-EC" dirty="0">
              <a:solidFill>
                <a:srgbClr val="000000"/>
              </a:solidFill>
              <a:latin typeface="Arial "/>
              <a:cs typeface="Arial" pitchFamily="34" charset="0"/>
            </a:endParaRPr>
          </a:p>
        </p:txBody>
      </p:sp>
      <p:sp>
        <p:nvSpPr>
          <p:cNvPr id="100354" name="Rectangle 2"/>
          <p:cNvSpPr>
            <a:spLocks noChangeArrowheads="1"/>
          </p:cNvSpPr>
          <p:nvPr/>
        </p:nvSpPr>
        <p:spPr bwMode="auto">
          <a:xfrm>
            <a:off x="2195513" y="1682750"/>
            <a:ext cx="4929187" cy="52228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r>
              <a:rPr lang="es-EC" sz="1400" b="1" dirty="0">
                <a:solidFill>
                  <a:srgbClr val="000000"/>
                </a:solidFill>
                <a:ea typeface="Calibri" pitchFamily="34" charset="0"/>
                <a:cs typeface="Arial" pitchFamily="34" charset="0"/>
              </a:rPr>
              <a:t>DEPARTAMENTO DE CIENCIAS DE LA VIDA</a:t>
            </a:r>
            <a:endParaRPr lang="es-EC" sz="1100" dirty="0">
              <a:solidFill>
                <a:srgbClr val="000000"/>
              </a:solidFill>
              <a:cs typeface="Arial" pitchFamily="34" charset="0"/>
            </a:endParaRPr>
          </a:p>
          <a:p>
            <a:pPr algn="ctr" eaLnBrk="0" fontAlgn="base" hangingPunct="0">
              <a:spcBef>
                <a:spcPct val="0"/>
              </a:spcBef>
              <a:spcAft>
                <a:spcPct val="0"/>
              </a:spcAft>
              <a:defRPr/>
            </a:pPr>
            <a:r>
              <a:rPr lang="es-EC" sz="1400" b="1" dirty="0">
                <a:solidFill>
                  <a:srgbClr val="000000"/>
                </a:solidFill>
                <a:ea typeface="Calibri" pitchFamily="34" charset="0"/>
                <a:cs typeface="Arial" pitchFamily="34" charset="0"/>
              </a:rPr>
              <a:t>CARRERA DE INGENIER</a:t>
            </a:r>
            <a:r>
              <a:rPr lang="es-EC" sz="1400" b="1" dirty="0">
                <a:solidFill>
                  <a:srgbClr val="000000"/>
                </a:solidFill>
                <a:latin typeface="Calibri"/>
                <a:ea typeface="Calibri" pitchFamily="34" charset="0"/>
                <a:cs typeface="Arial" pitchFamily="34" charset="0"/>
              </a:rPr>
              <a:t>Í</a:t>
            </a:r>
            <a:r>
              <a:rPr lang="es-EC" sz="1400" b="1" dirty="0">
                <a:solidFill>
                  <a:srgbClr val="000000"/>
                </a:solidFill>
                <a:ea typeface="Calibri" pitchFamily="34" charset="0"/>
                <a:cs typeface="Arial" pitchFamily="34" charset="0"/>
              </a:rPr>
              <a:t>A EN BIOTECNOLOG</a:t>
            </a:r>
            <a:r>
              <a:rPr lang="es-EC" sz="1400" b="1" dirty="0">
                <a:solidFill>
                  <a:srgbClr val="000000"/>
                </a:solidFill>
                <a:latin typeface="Calibri"/>
                <a:ea typeface="Calibri" pitchFamily="34" charset="0"/>
                <a:cs typeface="Arial" pitchFamily="34" charset="0"/>
              </a:rPr>
              <a:t>Í</a:t>
            </a:r>
            <a:r>
              <a:rPr lang="es-EC" sz="1400" b="1" dirty="0">
                <a:solidFill>
                  <a:srgbClr val="000000"/>
                </a:solidFill>
                <a:ea typeface="Calibri" pitchFamily="34" charset="0"/>
                <a:cs typeface="Arial" pitchFamily="34" charset="0"/>
              </a:rPr>
              <a:t>A</a:t>
            </a:r>
            <a:endParaRPr lang="es-EC" dirty="0">
              <a:solidFill>
                <a:srgbClr val="000000"/>
              </a:solidFill>
              <a:cs typeface="Arial" pitchFamily="34" charset="0"/>
            </a:endParaRPr>
          </a:p>
        </p:txBody>
      </p:sp>
      <p:sp>
        <p:nvSpPr>
          <p:cNvPr id="100355" name="Rectangle 3"/>
          <p:cNvSpPr>
            <a:spLocks noChangeArrowheads="1"/>
          </p:cNvSpPr>
          <p:nvPr/>
        </p:nvSpPr>
        <p:spPr bwMode="auto">
          <a:xfrm>
            <a:off x="2195513" y="4002088"/>
            <a:ext cx="5286375" cy="7223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lgn="ctr" fontAlgn="base">
              <a:spcBef>
                <a:spcPct val="0"/>
              </a:spcBef>
              <a:spcAft>
                <a:spcPct val="0"/>
              </a:spcAft>
              <a:defRPr/>
            </a:pPr>
            <a:r>
              <a:rPr lang="es-EC" sz="1400" b="1" dirty="0">
                <a:solidFill>
                  <a:srgbClr val="000000"/>
                </a:solidFill>
                <a:ea typeface="Calibri" pitchFamily="34" charset="0"/>
                <a:cs typeface="Arial" pitchFamily="34" charset="0"/>
              </a:rPr>
              <a:t>Previa a la </a:t>
            </a:r>
            <a:r>
              <a:rPr lang="es-EC" sz="1400" b="1" dirty="0" smtClean="0">
                <a:solidFill>
                  <a:srgbClr val="000000"/>
                </a:solidFill>
                <a:ea typeface="Calibri" pitchFamily="34" charset="0"/>
                <a:cs typeface="Arial" pitchFamily="34" charset="0"/>
              </a:rPr>
              <a:t>obtención </a:t>
            </a:r>
            <a:r>
              <a:rPr lang="es-EC" sz="1400" b="1" dirty="0">
                <a:solidFill>
                  <a:srgbClr val="000000"/>
                </a:solidFill>
                <a:ea typeface="Calibri" pitchFamily="34" charset="0"/>
                <a:cs typeface="Arial" pitchFamily="34" charset="0"/>
              </a:rPr>
              <a:t>de Grado </a:t>
            </a:r>
            <a:r>
              <a:rPr lang="es-EC" sz="1400" b="1" dirty="0" smtClean="0">
                <a:solidFill>
                  <a:srgbClr val="000000"/>
                </a:solidFill>
                <a:ea typeface="Calibri" pitchFamily="34" charset="0"/>
                <a:cs typeface="Arial" pitchFamily="34" charset="0"/>
              </a:rPr>
              <a:t>Académico </a:t>
            </a:r>
            <a:r>
              <a:rPr lang="es-EC" sz="1400" b="1" dirty="0">
                <a:solidFill>
                  <a:srgbClr val="000000"/>
                </a:solidFill>
                <a:ea typeface="Calibri" pitchFamily="34" charset="0"/>
                <a:cs typeface="Arial" pitchFamily="34" charset="0"/>
              </a:rPr>
              <a:t>o T</a:t>
            </a:r>
            <a:r>
              <a:rPr lang="es-EC" sz="1400" b="1" dirty="0">
                <a:solidFill>
                  <a:srgbClr val="000000"/>
                </a:solidFill>
                <a:latin typeface="Calibri"/>
                <a:ea typeface="Calibri" pitchFamily="34" charset="0"/>
                <a:cs typeface="Arial" pitchFamily="34" charset="0"/>
              </a:rPr>
              <a:t>í</a:t>
            </a:r>
            <a:r>
              <a:rPr lang="es-EC" sz="1400" b="1" dirty="0">
                <a:solidFill>
                  <a:srgbClr val="000000"/>
                </a:solidFill>
                <a:ea typeface="Calibri" pitchFamily="34" charset="0"/>
                <a:cs typeface="Arial" pitchFamily="34" charset="0"/>
              </a:rPr>
              <a:t>tulo de:</a:t>
            </a:r>
          </a:p>
          <a:p>
            <a:pPr algn="ctr" fontAlgn="base">
              <a:spcBef>
                <a:spcPct val="0"/>
              </a:spcBef>
              <a:spcAft>
                <a:spcPct val="0"/>
              </a:spcAft>
              <a:defRPr/>
            </a:pPr>
            <a:endParaRPr lang="es-EC" sz="1100" dirty="0">
              <a:solidFill>
                <a:srgbClr val="000000"/>
              </a:solidFill>
              <a:cs typeface="Arial" pitchFamily="34" charset="0"/>
            </a:endParaRPr>
          </a:p>
          <a:p>
            <a:pPr algn="ctr" eaLnBrk="0" fontAlgn="base" hangingPunct="0">
              <a:spcBef>
                <a:spcPct val="0"/>
              </a:spcBef>
              <a:spcAft>
                <a:spcPct val="0"/>
              </a:spcAft>
              <a:defRPr/>
            </a:pPr>
            <a:r>
              <a:rPr lang="es-EC" sz="1600" b="1" dirty="0">
                <a:solidFill>
                  <a:srgbClr val="000000"/>
                </a:solidFill>
                <a:ea typeface="Calibri" pitchFamily="34" charset="0"/>
                <a:cs typeface="Arial" pitchFamily="34" charset="0"/>
              </a:rPr>
              <a:t>INGENIERO EN BIOTECNOLOG</a:t>
            </a:r>
            <a:r>
              <a:rPr lang="es-EC" sz="1600" b="1" dirty="0">
                <a:solidFill>
                  <a:srgbClr val="000000"/>
                </a:solidFill>
                <a:latin typeface="Calibri"/>
                <a:ea typeface="Calibri" pitchFamily="34" charset="0"/>
                <a:cs typeface="Arial" pitchFamily="34" charset="0"/>
              </a:rPr>
              <a:t>Í</a:t>
            </a:r>
            <a:r>
              <a:rPr lang="es-EC" sz="1600" b="1" dirty="0">
                <a:solidFill>
                  <a:srgbClr val="000000"/>
                </a:solidFill>
                <a:ea typeface="Calibri" pitchFamily="34" charset="0"/>
                <a:cs typeface="Arial" pitchFamily="34" charset="0"/>
              </a:rPr>
              <a:t>A</a:t>
            </a:r>
            <a:endParaRPr lang="es-EC" dirty="0">
              <a:solidFill>
                <a:srgbClr val="000000"/>
              </a:solidFill>
              <a:cs typeface="Arial" pitchFamily="34" charset="0"/>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376" y="215080"/>
            <a:ext cx="242349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59" y="135356"/>
            <a:ext cx="913324" cy="88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727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MATERIALES Y MÉTODOS</a:t>
            </a:r>
            <a:endParaRPr lang="es-ES" dirty="0"/>
          </a:p>
        </p:txBody>
      </p:sp>
      <p:sp>
        <p:nvSpPr>
          <p:cNvPr id="3" name="2 Marcador de contenido"/>
          <p:cNvSpPr>
            <a:spLocks noGrp="1"/>
          </p:cNvSpPr>
          <p:nvPr>
            <p:ph idx="1"/>
          </p:nvPr>
        </p:nvSpPr>
        <p:spPr>
          <a:xfrm>
            <a:off x="457200" y="980728"/>
            <a:ext cx="8229600" cy="5145435"/>
          </a:xfrm>
        </p:spPr>
        <p:txBody>
          <a:bodyPr/>
          <a:lstStyle/>
          <a:p>
            <a:r>
              <a:rPr lang="es-ES" dirty="0" smtClean="0">
                <a:solidFill>
                  <a:schemeClr val="tx1"/>
                </a:solidFill>
              </a:rPr>
              <a:t>Muestreo</a:t>
            </a:r>
          </a:p>
          <a:p>
            <a:pPr marL="0" indent="0">
              <a:buNone/>
            </a:pPr>
            <a:endParaRPr lang="es-ES" dirty="0">
              <a:solidFill>
                <a:schemeClr val="tx1"/>
              </a:solidFill>
            </a:endParaRPr>
          </a:p>
        </p:txBody>
      </p:sp>
      <p:pic>
        <p:nvPicPr>
          <p:cNvPr id="4" name="3 Imagen" descr="C:\Users\Oswaldo\Desktop\EDISON TESIS\foto cogollo\SAM_046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262" y="1772816"/>
            <a:ext cx="3199666"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descr="C:\Users\Oswaldo\Desktop\EDISON TESIS\foto cogollo\SAM_04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742" y="1772816"/>
            <a:ext cx="3199666" cy="316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724262" y="5229200"/>
            <a:ext cx="6872074" cy="276999"/>
          </a:xfrm>
          <a:prstGeom prst="rect">
            <a:avLst/>
          </a:prstGeom>
        </p:spPr>
        <p:txBody>
          <a:bodyPr wrap="square">
            <a:spAutoFit/>
          </a:bodyPr>
          <a:lstStyle/>
          <a:p>
            <a:r>
              <a:rPr lang="es-ES" sz="1200" dirty="0"/>
              <a:t>Najurunjo </a:t>
            </a:r>
            <a:r>
              <a:rPr lang="es-ES" sz="1200" dirty="0" smtClean="0"/>
              <a:t>(N</a:t>
            </a:r>
            <a:r>
              <a:rPr lang="es-ES" sz="1200" dirty="0"/>
              <a:t>: 0745585; S: </a:t>
            </a:r>
            <a:r>
              <a:rPr lang="es-ES" sz="1200" dirty="0" smtClean="0"/>
              <a:t>0134590 UTMS) y </a:t>
            </a:r>
            <a:r>
              <a:rPr lang="es-ES" sz="1200" dirty="0"/>
              <a:t>Chanul 2 </a:t>
            </a:r>
            <a:r>
              <a:rPr lang="es-ES" sz="1200" dirty="0" smtClean="0"/>
              <a:t>(N</a:t>
            </a:r>
            <a:r>
              <a:rPr lang="es-ES" sz="1200" dirty="0"/>
              <a:t>: </a:t>
            </a:r>
            <a:r>
              <a:rPr lang="es-ES" sz="1200" dirty="0" smtClean="0"/>
              <a:t>152040</a:t>
            </a:r>
            <a:r>
              <a:rPr lang="es-ES" sz="1200" dirty="0"/>
              <a:t>; S: 857983 </a:t>
            </a:r>
            <a:r>
              <a:rPr lang="es-ES" sz="1200" dirty="0" smtClean="0"/>
              <a:t>UTMS)</a:t>
            </a:r>
            <a:endParaRPr lang="es-ES" sz="1200" dirty="0"/>
          </a:p>
        </p:txBody>
      </p:sp>
    </p:spTree>
    <p:extLst>
      <p:ext uri="{BB962C8B-B14F-4D97-AF65-F5344CB8AC3E}">
        <p14:creationId xmlns:p14="http://schemas.microsoft.com/office/powerpoint/2010/main" val="1734821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lstStyle/>
          <a:p>
            <a:r>
              <a:rPr lang="es-EC" dirty="0">
                <a:solidFill>
                  <a:schemeClr val="tx1"/>
                </a:solidFill>
              </a:rPr>
              <a:t>MATERIALES Y MÉTODOS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31640339"/>
              </p:ext>
            </p:extLst>
          </p:nvPr>
        </p:nvGraphicFramePr>
        <p:xfrm>
          <a:off x="457200" y="1163662"/>
          <a:ext cx="8229600"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403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lstStyle/>
          <a:p>
            <a:r>
              <a:rPr lang="es-EC" dirty="0">
                <a:solidFill>
                  <a:schemeClr val="tx1"/>
                </a:solidFill>
              </a:rPr>
              <a:t>MATERIALES Y MÉTODOS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20207002"/>
              </p:ext>
            </p:extLst>
          </p:nvPr>
        </p:nvGraphicFramePr>
        <p:xfrm>
          <a:off x="457200" y="1628799"/>
          <a:ext cx="8229600" cy="44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39552" y="1196752"/>
            <a:ext cx="2736304" cy="400110"/>
          </a:xfrm>
          <a:prstGeom prst="rect">
            <a:avLst/>
          </a:prstGeom>
        </p:spPr>
        <p:txBody>
          <a:bodyPr wrap="square">
            <a:spAutoFit/>
          </a:bodyPr>
          <a:lstStyle/>
          <a:p>
            <a:pPr algn="ctr"/>
            <a:r>
              <a:rPr lang="es-ES" sz="2000" dirty="0"/>
              <a:t>Procedimiento</a:t>
            </a:r>
          </a:p>
        </p:txBody>
      </p:sp>
    </p:spTree>
    <p:extLst>
      <p:ext uri="{BB962C8B-B14F-4D97-AF65-F5344CB8AC3E}">
        <p14:creationId xmlns:p14="http://schemas.microsoft.com/office/powerpoint/2010/main" val="140148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48552" y="764448"/>
            <a:ext cx="4381500" cy="4267200"/>
          </a:xfrm>
          <a:prstGeom prst="rect">
            <a:avLst/>
          </a:prstGeom>
        </p:spPr>
      </p:pic>
      <p:sp>
        <p:nvSpPr>
          <p:cNvPr id="2" name="1 Título"/>
          <p:cNvSpPr>
            <a:spLocks noGrp="1"/>
          </p:cNvSpPr>
          <p:nvPr>
            <p:ph type="title"/>
          </p:nvPr>
        </p:nvSpPr>
        <p:spPr>
          <a:xfrm>
            <a:off x="496373" y="77996"/>
            <a:ext cx="8229600" cy="576064"/>
          </a:xfrm>
        </p:spPr>
        <p:txBody>
          <a:bodyPr/>
          <a:lstStyle/>
          <a:p>
            <a:r>
              <a:rPr lang="es-EC" dirty="0" smtClean="0">
                <a:solidFill>
                  <a:schemeClr val="tx1"/>
                </a:solidFill>
              </a:rPr>
              <a:t>RESULTADOS PARA BACTERIAS</a:t>
            </a:r>
            <a:endParaRPr lang="es-ES" dirty="0"/>
          </a:p>
        </p:txBody>
      </p:sp>
      <p:sp>
        <p:nvSpPr>
          <p:cNvPr id="5" name="4 Marcador de contenido"/>
          <p:cNvSpPr>
            <a:spLocks noGrp="1"/>
          </p:cNvSpPr>
          <p:nvPr>
            <p:ph sz="half" idx="2"/>
          </p:nvPr>
        </p:nvSpPr>
        <p:spPr>
          <a:xfrm>
            <a:off x="4644008" y="4991078"/>
            <a:ext cx="4038600" cy="1102218"/>
          </a:xfrm>
        </p:spPr>
        <p:txBody>
          <a:bodyPr/>
          <a:lstStyle/>
          <a:p>
            <a:pPr marL="0" indent="0" algn="just">
              <a:buNone/>
            </a:pPr>
            <a:r>
              <a:rPr lang="es-EC" sz="1200" b="1" dirty="0" smtClean="0">
                <a:solidFill>
                  <a:schemeClr val="tx1"/>
                </a:solidFill>
              </a:rPr>
              <a:t>Gráfico </a:t>
            </a:r>
            <a:r>
              <a:rPr lang="es-MX" sz="1200" b="1" dirty="0" smtClean="0">
                <a:solidFill>
                  <a:schemeClr val="tx1"/>
                </a:solidFill>
              </a:rPr>
              <a:t>2 </a:t>
            </a:r>
            <a:r>
              <a:rPr lang="es-MX" sz="1200" b="1" dirty="0" err="1" smtClean="0">
                <a:solidFill>
                  <a:schemeClr val="tx1"/>
                </a:solidFill>
              </a:rPr>
              <a:t>Dendograma</a:t>
            </a:r>
            <a:r>
              <a:rPr lang="es-MX" sz="1200" b="1" dirty="0" smtClean="0">
                <a:solidFill>
                  <a:schemeClr val="tx1"/>
                </a:solidFill>
              </a:rPr>
              <a:t> de similaridad, generado </a:t>
            </a:r>
            <a:r>
              <a:rPr lang="es-EC" sz="1200" b="1" dirty="0" smtClean="0">
                <a:solidFill>
                  <a:schemeClr val="tx1"/>
                </a:solidFill>
              </a:rPr>
              <a:t>para bacterias asociadas a la pudrición de cogollo en </a:t>
            </a:r>
            <a:r>
              <a:rPr lang="es-MX" sz="1200" b="1" dirty="0" smtClean="0">
                <a:solidFill>
                  <a:schemeClr val="tx1"/>
                </a:solidFill>
              </a:rPr>
              <a:t>el híbrido interespecífico (</a:t>
            </a:r>
            <a:r>
              <a:rPr lang="es-MX" sz="1200" b="1" i="1" dirty="0" smtClean="0">
                <a:solidFill>
                  <a:schemeClr val="tx1"/>
                </a:solidFill>
              </a:rPr>
              <a:t>Elaeis oleífera x Elaeis guineensis</a:t>
            </a:r>
            <a:r>
              <a:rPr lang="es-MX" sz="1200" b="1" dirty="0" smtClean="0">
                <a:solidFill>
                  <a:schemeClr val="tx1"/>
                </a:solidFill>
              </a:rPr>
              <a:t>)</a:t>
            </a:r>
            <a:r>
              <a:rPr lang="es-EC" sz="1200" b="1" dirty="0" smtClean="0">
                <a:solidFill>
                  <a:schemeClr val="tx1"/>
                </a:solidFill>
              </a:rPr>
              <a:t>, </a:t>
            </a:r>
            <a:r>
              <a:rPr lang="es-MX" sz="1200" b="1" dirty="0" smtClean="0">
                <a:solidFill>
                  <a:schemeClr val="tx1"/>
                </a:solidFill>
              </a:rPr>
              <a:t>utilizando la medida de similitud de </a:t>
            </a:r>
            <a:r>
              <a:rPr lang="es-MX" sz="1200" b="1" dirty="0" err="1" smtClean="0">
                <a:solidFill>
                  <a:schemeClr val="tx1"/>
                </a:solidFill>
              </a:rPr>
              <a:t>Bray</a:t>
            </a:r>
            <a:r>
              <a:rPr lang="es-MX" sz="1200" b="1" dirty="0" smtClean="0">
                <a:solidFill>
                  <a:schemeClr val="tx1"/>
                </a:solidFill>
              </a:rPr>
              <a:t> Curtis y el método de agrupación de un solo enlace.</a:t>
            </a:r>
            <a:endParaRPr lang="es-ES" sz="1200" b="1" dirty="0">
              <a:solidFill>
                <a:schemeClr val="tx1"/>
              </a:solidFill>
            </a:endParaRPr>
          </a:p>
        </p:txBody>
      </p:sp>
      <p:sp>
        <p:nvSpPr>
          <p:cNvPr id="3" name="2 Rectángulo"/>
          <p:cNvSpPr/>
          <p:nvPr/>
        </p:nvSpPr>
        <p:spPr>
          <a:xfrm>
            <a:off x="167624" y="4944172"/>
            <a:ext cx="4248472" cy="1015663"/>
          </a:xfrm>
          <a:prstGeom prst="rect">
            <a:avLst/>
          </a:prstGeom>
        </p:spPr>
        <p:txBody>
          <a:bodyPr wrap="square">
            <a:spAutoFit/>
          </a:bodyPr>
          <a:lstStyle/>
          <a:p>
            <a:pPr algn="just"/>
            <a:r>
              <a:rPr lang="es-EC" sz="1200" b="1" dirty="0" smtClean="0"/>
              <a:t>Gráfico </a:t>
            </a:r>
            <a:r>
              <a:rPr lang="es-MX" sz="1200" b="1" dirty="0" smtClean="0"/>
              <a:t>1 </a:t>
            </a:r>
            <a:r>
              <a:rPr lang="es-MX" sz="1200" b="1" dirty="0"/>
              <a:t>Dendograma de similaridad, generado para bacterias </a:t>
            </a:r>
            <a:r>
              <a:rPr lang="es-EC" sz="1200" b="1" dirty="0"/>
              <a:t>asociadas a la pudrición de cogollo en </a:t>
            </a:r>
            <a:r>
              <a:rPr lang="es-MX" sz="1200" b="1" dirty="0"/>
              <a:t>palma aceitera </a:t>
            </a:r>
            <a:r>
              <a:rPr lang="es-MX" sz="1200" b="1" i="1" dirty="0"/>
              <a:t>Elaeis guineensis </a:t>
            </a:r>
            <a:r>
              <a:rPr lang="es-MX" sz="1200" b="1" dirty="0"/>
              <a:t>Jac</a:t>
            </a:r>
            <a:r>
              <a:rPr lang="es-EC" sz="1200" b="1" dirty="0"/>
              <a:t>, </a:t>
            </a:r>
            <a:r>
              <a:rPr lang="es-MX" sz="1200" b="1" dirty="0"/>
              <a:t>utilizando la medida de similitud de Bray Curtis y el método de agrupación de un solo enlace.</a:t>
            </a:r>
          </a:p>
        </p:txBody>
      </p:sp>
      <p:cxnSp>
        <p:nvCxnSpPr>
          <p:cNvPr id="14" name="13 Conector recto"/>
          <p:cNvCxnSpPr/>
          <p:nvPr/>
        </p:nvCxnSpPr>
        <p:spPr>
          <a:xfrm>
            <a:off x="3419872" y="980728"/>
            <a:ext cx="0" cy="361321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91400"/>
            <a:ext cx="4038600" cy="41338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20 Conector recto"/>
          <p:cNvCxnSpPr/>
          <p:nvPr/>
        </p:nvCxnSpPr>
        <p:spPr>
          <a:xfrm>
            <a:off x="7812360" y="1196752"/>
            <a:ext cx="0" cy="33971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15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841" y="1341"/>
            <a:ext cx="8229600" cy="634082"/>
          </a:xfrm>
        </p:spPr>
        <p:txBody>
          <a:bodyPr/>
          <a:lstStyle/>
          <a:p>
            <a:r>
              <a:rPr lang="es-EC" dirty="0" smtClean="0">
                <a:solidFill>
                  <a:schemeClr val="tx1"/>
                </a:solidFill>
              </a:rPr>
              <a:t>RESULTADOS PARA BACTERIAS</a:t>
            </a:r>
            <a:endParaRPr lang="es-ES" dirty="0"/>
          </a:p>
        </p:txBody>
      </p:sp>
      <p:sp>
        <p:nvSpPr>
          <p:cNvPr id="3" name="2 Marcador de contenido"/>
          <p:cNvSpPr>
            <a:spLocks noGrp="1"/>
          </p:cNvSpPr>
          <p:nvPr>
            <p:ph sz="half" idx="1"/>
          </p:nvPr>
        </p:nvSpPr>
        <p:spPr>
          <a:xfrm>
            <a:off x="533400" y="692696"/>
            <a:ext cx="4038600" cy="5433467"/>
          </a:xfrm>
        </p:spPr>
        <p:txBody>
          <a:bodyPr/>
          <a:lstStyle/>
          <a:p>
            <a:pPr marL="0" indent="0">
              <a:buNone/>
            </a:pPr>
            <a:endParaRPr lang="es-ES" sz="1100" b="1" dirty="0">
              <a:solidFill>
                <a:schemeClr val="tx1"/>
              </a:solidFill>
            </a:endParaRPr>
          </a:p>
          <a:p>
            <a:endParaRPr lang="es-ES" dirty="0"/>
          </a:p>
        </p:txBody>
      </p:sp>
      <p:sp>
        <p:nvSpPr>
          <p:cNvPr id="4" name="3 Marcador de contenido"/>
          <p:cNvSpPr>
            <a:spLocks noGrp="1"/>
          </p:cNvSpPr>
          <p:nvPr>
            <p:ph sz="half" idx="2"/>
          </p:nvPr>
        </p:nvSpPr>
        <p:spPr>
          <a:xfrm>
            <a:off x="4648200" y="764704"/>
            <a:ext cx="4038600" cy="5361459"/>
          </a:xfrm>
        </p:spPr>
        <p:txBody>
          <a:bodyPr/>
          <a:lstStyle/>
          <a:p>
            <a:pPr marL="0" indent="0">
              <a:buNone/>
            </a:pPr>
            <a:endParaRPr lang="es-ES" sz="1100" b="1" dirty="0">
              <a:solidFill>
                <a:schemeClr val="tx1"/>
              </a:solidFill>
            </a:endParaRPr>
          </a:p>
          <a:p>
            <a:pPr marL="0" indent="0">
              <a:buNone/>
            </a:pPr>
            <a:endParaRPr lang="es-ES" dirty="0">
              <a:solidFill>
                <a:schemeClr val="tx1"/>
              </a:solidFill>
            </a:endParaRPr>
          </a:p>
        </p:txBody>
      </p:sp>
      <p:graphicFrame>
        <p:nvGraphicFramePr>
          <p:cNvPr id="5" name="4 Gráfico"/>
          <p:cNvGraphicFramePr/>
          <p:nvPr>
            <p:extLst>
              <p:ext uri="{D42A27DB-BD31-4B8C-83A1-F6EECF244321}">
                <p14:modId xmlns:p14="http://schemas.microsoft.com/office/powerpoint/2010/main" val="1225226395"/>
              </p:ext>
            </p:extLst>
          </p:nvPr>
        </p:nvGraphicFramePr>
        <p:xfrm>
          <a:off x="611560" y="908720"/>
          <a:ext cx="3960440" cy="42129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1521755326"/>
              </p:ext>
            </p:extLst>
          </p:nvPr>
        </p:nvGraphicFramePr>
        <p:xfrm>
          <a:off x="5004048" y="908720"/>
          <a:ext cx="399593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107504" y="5157192"/>
            <a:ext cx="4572000" cy="461665"/>
          </a:xfrm>
          <a:prstGeom prst="rect">
            <a:avLst/>
          </a:prstGeom>
        </p:spPr>
        <p:txBody>
          <a:bodyPr>
            <a:spAutoFit/>
          </a:bodyPr>
          <a:lstStyle/>
          <a:p>
            <a:pPr algn="ctr"/>
            <a:r>
              <a:rPr lang="es-MX" sz="1200" b="1" dirty="0"/>
              <a:t>Gráficos </a:t>
            </a:r>
            <a:r>
              <a:rPr lang="es-MX" sz="1200" b="1" dirty="0" smtClean="0"/>
              <a:t>3 </a:t>
            </a:r>
            <a:r>
              <a:rPr lang="es-MX" sz="1200" b="1" dirty="0"/>
              <a:t>Índice de Simpsons en plantas </a:t>
            </a:r>
            <a:r>
              <a:rPr lang="es-MX" sz="1200" b="1" dirty="0" smtClean="0"/>
              <a:t>de</a:t>
            </a:r>
          </a:p>
          <a:p>
            <a:pPr algn="ctr"/>
            <a:r>
              <a:rPr lang="es-MX" sz="1200" b="1" dirty="0" smtClean="0"/>
              <a:t> </a:t>
            </a:r>
            <a:r>
              <a:rPr lang="es-MX" sz="1200" b="1" dirty="0"/>
              <a:t>palma aceitera.</a:t>
            </a:r>
          </a:p>
        </p:txBody>
      </p:sp>
      <p:sp>
        <p:nvSpPr>
          <p:cNvPr id="8" name="7 Rectángulo"/>
          <p:cNvSpPr/>
          <p:nvPr/>
        </p:nvSpPr>
        <p:spPr>
          <a:xfrm>
            <a:off x="4572000" y="5164985"/>
            <a:ext cx="4572000" cy="461665"/>
          </a:xfrm>
          <a:prstGeom prst="rect">
            <a:avLst/>
          </a:prstGeom>
        </p:spPr>
        <p:txBody>
          <a:bodyPr>
            <a:spAutoFit/>
          </a:bodyPr>
          <a:lstStyle/>
          <a:p>
            <a:pPr algn="ctr"/>
            <a:r>
              <a:rPr lang="es-MX" sz="1200" b="1" dirty="0"/>
              <a:t>Gráficos </a:t>
            </a:r>
            <a:r>
              <a:rPr lang="es-MX" sz="1200" b="1" dirty="0" smtClean="0"/>
              <a:t>4 </a:t>
            </a:r>
            <a:r>
              <a:rPr lang="es-MX" sz="1200" b="1" dirty="0"/>
              <a:t>Índice de Shannon en plantas </a:t>
            </a:r>
            <a:r>
              <a:rPr lang="es-MX" sz="1200" b="1" dirty="0" smtClean="0"/>
              <a:t>de</a:t>
            </a:r>
          </a:p>
          <a:p>
            <a:pPr algn="ctr"/>
            <a:r>
              <a:rPr lang="es-MX" sz="1200" b="1" dirty="0" smtClean="0"/>
              <a:t> </a:t>
            </a:r>
            <a:r>
              <a:rPr lang="es-MX" sz="1200" b="1" dirty="0"/>
              <a:t>palma aceitera</a:t>
            </a:r>
          </a:p>
        </p:txBody>
      </p:sp>
    </p:spTree>
    <p:extLst>
      <p:ext uri="{BB962C8B-B14F-4D97-AF65-F5344CB8AC3E}">
        <p14:creationId xmlns:p14="http://schemas.microsoft.com/office/powerpoint/2010/main" val="801289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34944"/>
            <a:ext cx="8229600" cy="634082"/>
          </a:xfrm>
        </p:spPr>
        <p:txBody>
          <a:bodyPr/>
          <a:lstStyle/>
          <a:p>
            <a:r>
              <a:rPr lang="es-EC" dirty="0">
                <a:solidFill>
                  <a:schemeClr val="tx1"/>
                </a:solidFill>
              </a:rPr>
              <a:t>RESULTADOS PARA BACTERIAS</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106792738"/>
              </p:ext>
            </p:extLst>
          </p:nvPr>
        </p:nvGraphicFramePr>
        <p:xfrm>
          <a:off x="2339752" y="1496672"/>
          <a:ext cx="4896544" cy="3320415"/>
        </p:xfrm>
        <a:graphic>
          <a:graphicData uri="http://schemas.openxmlformats.org/drawingml/2006/table">
            <a:tbl>
              <a:tblPr/>
              <a:tblGrid>
                <a:gridCol w="2664296"/>
                <a:gridCol w="2232248"/>
              </a:tblGrid>
              <a:tr h="190500">
                <a:tc>
                  <a:txBody>
                    <a:bodyPr/>
                    <a:lstStyle/>
                    <a:p>
                      <a:pPr algn="ctr" fontAlgn="b"/>
                      <a:r>
                        <a:rPr lang="es-ES" sz="1100" b="1" i="1" u="none" strike="noStrike" dirty="0">
                          <a:solidFill>
                            <a:srgbClr val="000000"/>
                          </a:solidFill>
                          <a:effectLst/>
                          <a:latin typeface="+mn-lt"/>
                          <a:cs typeface="Arial" pitchFamily="34" charset="0"/>
                        </a:rPr>
                        <a:t>Elaeis guineensis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s-ES" sz="1100" b="1" i="1" u="none" strike="noStrike" dirty="0">
                          <a:solidFill>
                            <a:srgbClr val="000000"/>
                          </a:solidFill>
                          <a:effectLst/>
                          <a:latin typeface="+mn-lt"/>
                          <a:cs typeface="Arial" pitchFamily="34" charset="0"/>
                        </a:rPr>
                        <a:t>Hibrido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err="1">
                          <a:solidFill>
                            <a:srgbClr val="000000"/>
                          </a:solidFill>
                          <a:effectLst/>
                          <a:latin typeface="+mn-lt"/>
                          <a:cs typeface="Arial" pitchFamily="34" charset="0"/>
                        </a:rPr>
                        <a:t>Pseudomonas</a:t>
                      </a:r>
                      <a:r>
                        <a:rPr lang="es-ES" sz="1100" b="0" i="0" u="none" strike="noStrike" dirty="0">
                          <a:solidFill>
                            <a:srgbClr val="000000"/>
                          </a:solidFill>
                          <a:effectLst/>
                          <a:latin typeface="+mn-lt"/>
                          <a:cs typeface="Arial" pitchFamily="34" charset="0"/>
                        </a:rPr>
                        <a:t> fulva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err="1">
                          <a:solidFill>
                            <a:srgbClr val="000000"/>
                          </a:solidFill>
                          <a:effectLst/>
                          <a:latin typeface="+mn-lt"/>
                          <a:cs typeface="Arial" pitchFamily="34" charset="0"/>
                        </a:rPr>
                        <a:t>Lysisinibacillus</a:t>
                      </a:r>
                      <a:r>
                        <a:rPr lang="es-ES" sz="1100" b="0" i="0" u="none" strike="noStrike" dirty="0">
                          <a:solidFill>
                            <a:srgbClr val="000000"/>
                          </a:solidFill>
                          <a:effectLst/>
                          <a:latin typeface="+mn-lt"/>
                          <a:cs typeface="Arial" pitchFamily="34" charset="0"/>
                        </a:rPr>
                        <a:t> </a:t>
                      </a:r>
                      <a:r>
                        <a:rPr lang="es-ES" sz="1100" b="0" i="0" u="none" strike="noStrike" dirty="0" err="1">
                          <a:solidFill>
                            <a:srgbClr val="000000"/>
                          </a:solidFill>
                          <a:effectLst/>
                          <a:latin typeface="+mn-lt"/>
                          <a:cs typeface="Arial" pitchFamily="34" charset="0"/>
                        </a:rPr>
                        <a:t>fusiformis</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a:solidFill>
                            <a:srgbClr val="FF0000"/>
                          </a:solidFill>
                          <a:effectLst/>
                          <a:latin typeface="+mn-lt"/>
                          <a:cs typeface="Arial" pitchFamily="34" charset="0"/>
                        </a:rPr>
                        <a:t>Bacillus pumilus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a:solidFill>
                            <a:srgbClr val="FF0000"/>
                          </a:solidFill>
                          <a:effectLst/>
                          <a:latin typeface="+mn-lt"/>
                          <a:cs typeface="Arial" pitchFamily="34" charset="0"/>
                        </a:rPr>
                        <a:t>Bacillus pumilus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err="1">
                          <a:solidFill>
                            <a:srgbClr val="FF0000"/>
                          </a:solidFill>
                          <a:effectLst/>
                          <a:latin typeface="+mn-lt"/>
                          <a:cs typeface="Arial" pitchFamily="34" charset="0"/>
                        </a:rPr>
                        <a:t>Pantoen</a:t>
                      </a:r>
                      <a:r>
                        <a:rPr lang="es-ES" sz="1100" b="0" i="0" u="none" strike="noStrike" dirty="0">
                          <a:solidFill>
                            <a:srgbClr val="FF0000"/>
                          </a:solidFill>
                          <a:effectLst/>
                          <a:latin typeface="+mn-lt"/>
                          <a:cs typeface="Arial" pitchFamily="34" charset="0"/>
                        </a:rPr>
                        <a:t> </a:t>
                      </a:r>
                      <a:r>
                        <a:rPr lang="es-ES" sz="1100" b="0" i="0" u="none" strike="noStrike" dirty="0" err="1">
                          <a:solidFill>
                            <a:srgbClr val="FF0000"/>
                          </a:solidFill>
                          <a:effectLst/>
                          <a:latin typeface="+mn-lt"/>
                          <a:cs typeface="Arial" pitchFamily="34" charset="0"/>
                        </a:rPr>
                        <a:t>agglomerans</a:t>
                      </a:r>
                      <a:endParaRPr lang="es-ES" sz="1100" b="0" i="0" u="none" strike="noStrike" dirty="0">
                        <a:solidFill>
                          <a:srgbClr val="FF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err="1">
                          <a:solidFill>
                            <a:srgbClr val="FF0000"/>
                          </a:solidFill>
                          <a:effectLst/>
                          <a:latin typeface="+mn-lt"/>
                          <a:cs typeface="Arial" pitchFamily="34" charset="0"/>
                        </a:rPr>
                        <a:t>Pantoen</a:t>
                      </a:r>
                      <a:r>
                        <a:rPr lang="es-ES" sz="1100" b="0" i="0" u="none" strike="noStrike" dirty="0">
                          <a:solidFill>
                            <a:srgbClr val="FF0000"/>
                          </a:solidFill>
                          <a:effectLst/>
                          <a:latin typeface="+mn-lt"/>
                          <a:cs typeface="Arial" pitchFamily="34" charset="0"/>
                        </a:rPr>
                        <a:t> </a:t>
                      </a:r>
                      <a:r>
                        <a:rPr lang="es-ES" sz="1100" b="0" i="0" u="none" strike="noStrike" dirty="0" err="1">
                          <a:solidFill>
                            <a:srgbClr val="FF0000"/>
                          </a:solidFill>
                          <a:effectLst/>
                          <a:latin typeface="+mn-lt"/>
                          <a:cs typeface="Arial" pitchFamily="34" charset="0"/>
                        </a:rPr>
                        <a:t>agglomerans</a:t>
                      </a:r>
                      <a:endParaRPr lang="es-ES" sz="1100" b="0" i="0" u="none" strike="noStrike" dirty="0">
                        <a:solidFill>
                          <a:srgbClr val="FF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err="1">
                          <a:solidFill>
                            <a:srgbClr val="000000"/>
                          </a:solidFill>
                          <a:effectLst/>
                          <a:latin typeface="+mn-lt"/>
                          <a:cs typeface="Arial" pitchFamily="34" charset="0"/>
                        </a:rPr>
                        <a:t>Acinetobacter</a:t>
                      </a:r>
                      <a:r>
                        <a:rPr lang="es-ES" sz="1100" b="0" i="0" u="none" strike="noStrike" dirty="0">
                          <a:solidFill>
                            <a:srgbClr val="000000"/>
                          </a:solidFill>
                          <a:effectLst/>
                          <a:latin typeface="+mn-lt"/>
                          <a:cs typeface="Arial" pitchFamily="34" charset="0"/>
                        </a:rPr>
                        <a:t> </a:t>
                      </a:r>
                      <a:r>
                        <a:rPr lang="es-ES" sz="1100" b="0" i="0" u="none" strike="noStrike" dirty="0" err="1">
                          <a:solidFill>
                            <a:srgbClr val="000000"/>
                          </a:solidFill>
                          <a:effectLst/>
                          <a:latin typeface="+mn-lt"/>
                          <a:cs typeface="Arial" pitchFamily="34" charset="0"/>
                        </a:rPr>
                        <a:t>ursingii</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err="1">
                          <a:solidFill>
                            <a:srgbClr val="000000"/>
                          </a:solidFill>
                          <a:effectLst/>
                          <a:latin typeface="+mn-lt"/>
                          <a:cs typeface="Arial" pitchFamily="34" charset="0"/>
                        </a:rPr>
                        <a:t>Pseudomonas</a:t>
                      </a:r>
                      <a:r>
                        <a:rPr lang="es-ES" sz="1100" b="0" i="0" u="none" strike="noStrike" dirty="0">
                          <a:solidFill>
                            <a:srgbClr val="000000"/>
                          </a:solidFill>
                          <a:effectLst/>
                          <a:latin typeface="+mn-lt"/>
                          <a:cs typeface="Arial" pitchFamily="34" charset="0"/>
                        </a:rPr>
                        <a:t> </a:t>
                      </a:r>
                      <a:r>
                        <a:rPr lang="es-ES" sz="1100" b="0" i="0" u="none" strike="noStrike" dirty="0" err="1">
                          <a:solidFill>
                            <a:srgbClr val="000000"/>
                          </a:solidFill>
                          <a:effectLst/>
                          <a:latin typeface="+mn-lt"/>
                          <a:cs typeface="Arial" pitchFamily="34" charset="0"/>
                        </a:rPr>
                        <a:t>viridibilida</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err="1">
                          <a:solidFill>
                            <a:srgbClr val="000000"/>
                          </a:solidFill>
                          <a:effectLst/>
                          <a:latin typeface="+mn-lt"/>
                          <a:cs typeface="Arial" pitchFamily="34" charset="0"/>
                        </a:rPr>
                        <a:t>Paenibacillus</a:t>
                      </a:r>
                      <a:r>
                        <a:rPr lang="es-ES" sz="1100" b="0" i="0" u="none" strike="noStrike" dirty="0">
                          <a:solidFill>
                            <a:srgbClr val="000000"/>
                          </a:solidFill>
                          <a:effectLst/>
                          <a:latin typeface="+mn-lt"/>
                          <a:cs typeface="Arial" pitchFamily="34" charset="0"/>
                        </a:rPr>
                        <a:t> </a:t>
                      </a:r>
                      <a:r>
                        <a:rPr lang="es-ES" sz="1100" b="0" i="0" u="none" strike="noStrike" dirty="0" err="1">
                          <a:solidFill>
                            <a:srgbClr val="000000"/>
                          </a:solidFill>
                          <a:effectLst/>
                          <a:latin typeface="+mn-lt"/>
                          <a:cs typeface="Arial" pitchFamily="34" charset="0"/>
                        </a:rPr>
                        <a:t>illinoisensis</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err="1">
                          <a:solidFill>
                            <a:srgbClr val="000000"/>
                          </a:solidFill>
                          <a:effectLst/>
                          <a:latin typeface="+mn-lt"/>
                          <a:cs typeface="Arial" pitchFamily="34" charset="0"/>
                        </a:rPr>
                        <a:t>Micrococcus</a:t>
                      </a:r>
                      <a:r>
                        <a:rPr lang="es-ES" sz="1100" b="0" i="0" u="none" strike="noStrike" dirty="0">
                          <a:solidFill>
                            <a:srgbClr val="000000"/>
                          </a:solidFill>
                          <a:effectLst/>
                          <a:latin typeface="+mn-lt"/>
                          <a:cs typeface="Arial" pitchFamily="34" charset="0"/>
                        </a:rPr>
                        <a:t> </a:t>
                      </a:r>
                      <a:r>
                        <a:rPr lang="es-ES" sz="1100" b="0" i="0" u="none" strike="noStrike" dirty="0" err="1">
                          <a:solidFill>
                            <a:srgbClr val="000000"/>
                          </a:solidFill>
                          <a:effectLst/>
                          <a:latin typeface="+mn-lt"/>
                          <a:cs typeface="Arial" pitchFamily="34" charset="0"/>
                        </a:rPr>
                        <a:t>lylae</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S" sz="1100" b="0" i="0" u="none" strike="noStrike" dirty="0">
                          <a:solidFill>
                            <a:srgbClr val="000000"/>
                          </a:solidFill>
                          <a:effectLst/>
                          <a:latin typeface="+mn-lt"/>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s-ES" sz="1100" b="0" i="0" u="none" strike="noStrike" dirty="0" err="1">
                          <a:solidFill>
                            <a:srgbClr val="000000"/>
                          </a:solidFill>
                          <a:effectLst/>
                          <a:latin typeface="+mn-lt"/>
                          <a:cs typeface="Arial" pitchFamily="34" charset="0"/>
                        </a:rPr>
                        <a:t>Paenibacillos</a:t>
                      </a:r>
                      <a:r>
                        <a:rPr lang="es-ES" sz="1100" b="0" i="0" u="none" strike="noStrike" dirty="0">
                          <a:solidFill>
                            <a:srgbClr val="000000"/>
                          </a:solidFill>
                          <a:effectLst/>
                          <a:latin typeface="+mn-lt"/>
                          <a:cs typeface="Arial" pitchFamily="34" charset="0"/>
                        </a:rPr>
                        <a:t> </a:t>
                      </a:r>
                      <a:r>
                        <a:rPr lang="es-ES" sz="1100" b="0" i="0" u="none" strike="noStrike" dirty="0" err="1">
                          <a:solidFill>
                            <a:srgbClr val="000000"/>
                          </a:solidFill>
                          <a:effectLst/>
                          <a:latin typeface="+mn-lt"/>
                          <a:cs typeface="Arial" pitchFamily="34" charset="0"/>
                        </a:rPr>
                        <a:t>taichingensis</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endParaRPr lang="es-ES" sz="1100" b="0" i="0" u="none" strike="noStrike" dirty="0">
                        <a:solidFill>
                          <a:sysClr val="windowText" lastClr="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0500">
                <a:tc>
                  <a:txBody>
                    <a:bodyPr/>
                    <a:lstStyle/>
                    <a:p>
                      <a:pPr algn="l" fontAlgn="b"/>
                      <a:r>
                        <a:rPr lang="es-EC" sz="1100" b="0" i="0" u="none" strike="noStrike" dirty="0" smtClean="0">
                          <a:solidFill>
                            <a:srgbClr val="000000"/>
                          </a:solidFill>
                          <a:effectLst/>
                          <a:latin typeface="+mn-lt"/>
                          <a:cs typeface="Arial" pitchFamily="34" charset="0"/>
                        </a:rPr>
                        <a:t>a (</a:t>
                      </a:r>
                      <a:r>
                        <a:rPr lang="es-ES" sz="1100" dirty="0" smtClean="0">
                          <a:latin typeface="+mn-lt"/>
                        </a:rPr>
                        <a:t>número de especies compartidas por ambos sitios</a:t>
                      </a:r>
                      <a:r>
                        <a:rPr lang="es-EC" sz="1100" b="0" i="0" u="none" strike="noStrike" dirty="0" smtClean="0">
                          <a:solidFill>
                            <a:srgbClr val="000000"/>
                          </a:solidFill>
                          <a:effectLst/>
                          <a:latin typeface="+mn-lt"/>
                          <a:cs typeface="Arial" pitchFamily="34" charset="0"/>
                        </a:rPr>
                        <a:t>)</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s-ES" sz="1100" b="0" i="0" u="none" strike="noStrike" dirty="0">
                          <a:solidFill>
                            <a:srgbClr val="000000"/>
                          </a:solidFill>
                          <a:effectLst/>
                          <a:latin typeface="+mn-lt"/>
                          <a:cs typeface="Arial"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500">
                <a:tc>
                  <a:txBody>
                    <a:bodyPr/>
                    <a:lstStyle/>
                    <a:p>
                      <a:pPr algn="l"/>
                      <a:r>
                        <a:rPr lang="es-EC" sz="1100" b="0" i="0" u="none" strike="noStrike" dirty="0" smtClean="0">
                          <a:solidFill>
                            <a:srgbClr val="000000"/>
                          </a:solidFill>
                          <a:effectLst/>
                          <a:latin typeface="+mn-lt"/>
                          <a:cs typeface="Arial" pitchFamily="34" charset="0"/>
                        </a:rPr>
                        <a:t>b (</a:t>
                      </a:r>
                      <a:r>
                        <a:rPr lang="es-ES" sz="1100" kern="1200" dirty="0" smtClean="0">
                          <a:solidFill>
                            <a:schemeClr val="tx1"/>
                          </a:solidFill>
                          <a:effectLst/>
                          <a:latin typeface="+mn-lt"/>
                          <a:ea typeface="+mn-ea"/>
                          <a:cs typeface="+mn-cs"/>
                        </a:rPr>
                        <a:t>número de especies presentes únicamente en el primer sitio </a:t>
                      </a:r>
                      <a:r>
                        <a:rPr lang="es-EC" sz="1100" b="0" i="0" u="none" strike="noStrike" dirty="0" smtClean="0">
                          <a:solidFill>
                            <a:srgbClr val="000000"/>
                          </a:solidFill>
                          <a:effectLst/>
                          <a:latin typeface="+mn-lt"/>
                          <a:cs typeface="Arial" pitchFamily="34" charset="0"/>
                        </a:rPr>
                        <a:t>)</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s-ES" sz="1100" b="0" i="0" u="none" strike="noStrike" dirty="0">
                          <a:solidFill>
                            <a:srgbClr val="000000"/>
                          </a:solidFill>
                          <a:effectLst/>
                          <a:latin typeface="+mn-lt"/>
                          <a:cs typeface="Arial"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500">
                <a:tc>
                  <a:txBody>
                    <a:bodyPr/>
                    <a:lstStyle/>
                    <a:p>
                      <a:pPr algn="l"/>
                      <a:r>
                        <a:rPr lang="es-ES" sz="1100" b="0" i="0" u="none" strike="noStrike" dirty="0" smtClean="0">
                          <a:solidFill>
                            <a:srgbClr val="000000"/>
                          </a:solidFill>
                          <a:effectLst/>
                          <a:latin typeface="+mn-lt"/>
                          <a:cs typeface="Arial" pitchFamily="34" charset="0"/>
                        </a:rPr>
                        <a:t>c (</a:t>
                      </a:r>
                      <a:r>
                        <a:rPr lang="es-ES" sz="1100" kern="1200" dirty="0" smtClean="0">
                          <a:solidFill>
                            <a:schemeClr val="tx1"/>
                          </a:solidFill>
                          <a:effectLst/>
                          <a:latin typeface="+mn-lt"/>
                          <a:ea typeface="+mn-ea"/>
                          <a:cs typeface="+mn-cs"/>
                        </a:rPr>
                        <a:t>número de especies presentes únicamente en el segundo sitio</a:t>
                      </a:r>
                      <a:r>
                        <a:rPr lang="es-ES" sz="1100" b="0" i="0" u="none" strike="noStrike" dirty="0" smtClean="0">
                          <a:solidFill>
                            <a:srgbClr val="000000"/>
                          </a:solidFill>
                          <a:effectLst/>
                          <a:latin typeface="+mn-lt"/>
                          <a:cs typeface="Arial" pitchFamily="34" charset="0"/>
                        </a:rPr>
                        <a:t>)</a:t>
                      </a:r>
                      <a:endParaRPr lang="es-ES" sz="11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r" fontAlgn="b"/>
                      <a:r>
                        <a:rPr lang="es-ES" sz="1100" b="0" i="0" u="none" strike="noStrike" dirty="0">
                          <a:solidFill>
                            <a:srgbClr val="000000"/>
                          </a:solidFill>
                          <a:effectLst/>
                          <a:latin typeface="+mn-lt"/>
                          <a:cs typeface="Arial"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90500">
                <a:tc>
                  <a:txBody>
                    <a:bodyPr/>
                    <a:lstStyle/>
                    <a:p>
                      <a:pPr algn="l" fontAlgn="b"/>
                      <a:r>
                        <a:rPr lang="es-ES" sz="1100" b="1" i="0" u="none" strike="noStrike" dirty="0" err="1">
                          <a:solidFill>
                            <a:srgbClr val="000000"/>
                          </a:solidFill>
                          <a:effectLst/>
                          <a:latin typeface="+mn-lt"/>
                          <a:cs typeface="Arial" pitchFamily="34" charset="0"/>
                        </a:rPr>
                        <a:t>Indice</a:t>
                      </a:r>
                      <a:r>
                        <a:rPr lang="es-ES" sz="1100" b="1" i="0" u="none" strike="noStrike" dirty="0">
                          <a:solidFill>
                            <a:srgbClr val="000000"/>
                          </a:solidFill>
                          <a:effectLst/>
                          <a:latin typeface="+mn-lt"/>
                          <a:cs typeface="Arial" pitchFamily="34" charset="0"/>
                        </a:rPr>
                        <a:t> de </a:t>
                      </a:r>
                      <a:r>
                        <a:rPr lang="es-ES" sz="1100" b="1" i="0" u="none" strike="noStrike" dirty="0" err="1">
                          <a:solidFill>
                            <a:srgbClr val="000000"/>
                          </a:solidFill>
                          <a:effectLst/>
                          <a:latin typeface="+mn-lt"/>
                          <a:cs typeface="Arial" pitchFamily="34" charset="0"/>
                        </a:rPr>
                        <a:t>Jacard</a:t>
                      </a:r>
                      <a:endParaRPr lang="es-ES" sz="1100" b="1"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s-ES" sz="1100" b="1" i="0" u="none" strike="noStrike" dirty="0">
                          <a:solidFill>
                            <a:srgbClr val="000000"/>
                          </a:solidFill>
                          <a:effectLst/>
                          <a:latin typeface="+mn-lt"/>
                          <a:cs typeface="Arial" pitchFamily="34" charset="0"/>
                        </a:rPr>
                        <a:t>22,22222222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8" name="4 Título"/>
          <p:cNvSpPr txBox="1">
            <a:spLocks/>
          </p:cNvSpPr>
          <p:nvPr/>
        </p:nvSpPr>
        <p:spPr>
          <a:xfrm>
            <a:off x="1547664" y="838649"/>
            <a:ext cx="6192688" cy="6340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1400" i="0" dirty="0">
                <a:solidFill>
                  <a:schemeClr val="tx1"/>
                </a:solidFill>
              </a:rPr>
              <a:t>Índice de </a:t>
            </a:r>
            <a:r>
              <a:rPr lang="es-ES" sz="1400" i="0" dirty="0" smtClean="0">
                <a:solidFill>
                  <a:schemeClr val="tx1"/>
                </a:solidFill>
              </a:rPr>
              <a:t>Jaccard para las dos variedades de palma aceitera</a:t>
            </a:r>
            <a:endParaRPr lang="es-ES" sz="1400" dirty="0">
              <a:solidFill>
                <a:schemeClr val="tx1"/>
              </a:solidFill>
            </a:endParaRPr>
          </a:p>
        </p:txBody>
      </p:sp>
    </p:spTree>
    <p:extLst>
      <p:ext uri="{BB962C8B-B14F-4D97-AF65-F5344CB8AC3E}">
        <p14:creationId xmlns:p14="http://schemas.microsoft.com/office/powerpoint/2010/main" val="3803630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lstStyle/>
          <a:p>
            <a:r>
              <a:rPr lang="es-EC" dirty="0">
                <a:solidFill>
                  <a:schemeClr val="tx1"/>
                </a:solidFill>
              </a:rPr>
              <a:t>RESULTADOS PARA BACTERIAS</a:t>
            </a:r>
            <a:endParaRPr lang="es-ES" dirty="0"/>
          </a:p>
        </p:txBody>
      </p:sp>
      <p:sp>
        <p:nvSpPr>
          <p:cNvPr id="3" name="2 Marcador de contenido"/>
          <p:cNvSpPr>
            <a:spLocks noGrp="1"/>
          </p:cNvSpPr>
          <p:nvPr>
            <p:ph sz="half" idx="1"/>
          </p:nvPr>
        </p:nvSpPr>
        <p:spPr>
          <a:xfrm>
            <a:off x="457200" y="1196752"/>
            <a:ext cx="4038600" cy="4929411"/>
          </a:xfrm>
        </p:spPr>
        <p:txBody>
          <a:bodyPr/>
          <a:lstStyle/>
          <a:p>
            <a:pPr marL="0" indent="0">
              <a:buNone/>
            </a:pPr>
            <a:endParaRPr lang="es-ES" sz="1100" b="1" dirty="0" smtClean="0">
              <a:solidFill>
                <a:schemeClr val="tx1"/>
              </a:solidFill>
            </a:endParaRPr>
          </a:p>
          <a:p>
            <a:endParaRPr lang="es-ES" dirty="0"/>
          </a:p>
        </p:txBody>
      </p:sp>
      <p:graphicFrame>
        <p:nvGraphicFramePr>
          <p:cNvPr id="5" name="4 Gráfico"/>
          <p:cNvGraphicFramePr/>
          <p:nvPr>
            <p:extLst>
              <p:ext uri="{D42A27DB-BD31-4B8C-83A1-F6EECF244321}">
                <p14:modId xmlns:p14="http://schemas.microsoft.com/office/powerpoint/2010/main" val="652513797"/>
              </p:ext>
            </p:extLst>
          </p:nvPr>
        </p:nvGraphicFramePr>
        <p:xfrm>
          <a:off x="251520" y="980728"/>
          <a:ext cx="4067944"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1634881977"/>
              </p:ext>
            </p:extLst>
          </p:nvPr>
        </p:nvGraphicFramePr>
        <p:xfrm>
          <a:off x="4606958" y="980728"/>
          <a:ext cx="428552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215919" y="5511715"/>
            <a:ext cx="4572000" cy="276999"/>
          </a:xfrm>
          <a:prstGeom prst="rect">
            <a:avLst/>
          </a:prstGeom>
        </p:spPr>
        <p:txBody>
          <a:bodyPr>
            <a:spAutoFit/>
          </a:bodyPr>
          <a:lstStyle/>
          <a:p>
            <a:r>
              <a:rPr lang="es-EC" sz="1200" b="1" dirty="0" smtClean="0"/>
              <a:t>Gráfico 5 </a:t>
            </a:r>
            <a:r>
              <a:rPr lang="es-EC" sz="1200" b="1" dirty="0"/>
              <a:t>Recuento bacteriano en </a:t>
            </a:r>
            <a:r>
              <a:rPr lang="es-EC" sz="1200" b="1" i="1" dirty="0"/>
              <a:t>Elaeis guineensis </a:t>
            </a:r>
            <a:r>
              <a:rPr lang="es-EC" sz="1200" b="1" dirty="0"/>
              <a:t>Jacq.</a:t>
            </a:r>
          </a:p>
        </p:txBody>
      </p:sp>
      <p:sp>
        <p:nvSpPr>
          <p:cNvPr id="8" name="7 Rectángulo"/>
          <p:cNvSpPr/>
          <p:nvPr/>
        </p:nvSpPr>
        <p:spPr>
          <a:xfrm>
            <a:off x="4606958" y="5419382"/>
            <a:ext cx="4572000" cy="461665"/>
          </a:xfrm>
          <a:prstGeom prst="rect">
            <a:avLst/>
          </a:prstGeom>
        </p:spPr>
        <p:txBody>
          <a:bodyPr>
            <a:spAutoFit/>
          </a:bodyPr>
          <a:lstStyle/>
          <a:p>
            <a:pPr algn="ctr"/>
            <a:r>
              <a:rPr lang="es-EC" sz="1200" b="1" dirty="0"/>
              <a:t>Gráfico </a:t>
            </a:r>
            <a:r>
              <a:rPr lang="es-EC" sz="1200" b="1" dirty="0" smtClean="0"/>
              <a:t>6 </a:t>
            </a:r>
            <a:r>
              <a:rPr lang="es-EC" sz="1200" b="1" dirty="0"/>
              <a:t>Recuento bacteriano en </a:t>
            </a:r>
            <a:r>
              <a:rPr lang="es-MX" sz="1200" b="1" dirty="0"/>
              <a:t>el híbrido interespecífico (</a:t>
            </a:r>
            <a:r>
              <a:rPr lang="es-MX" sz="1200" b="1" i="1" dirty="0"/>
              <a:t>Elaeis oleífera x Elaeis </a:t>
            </a:r>
            <a:r>
              <a:rPr lang="es-MX" sz="1200" b="1" i="1" dirty="0" smtClean="0"/>
              <a:t>guineensis</a:t>
            </a:r>
            <a:r>
              <a:rPr lang="es-MX" sz="1200" b="1" dirty="0"/>
              <a:t>)</a:t>
            </a:r>
            <a:r>
              <a:rPr lang="es-MX" sz="1200" b="1" i="1" dirty="0"/>
              <a:t>.</a:t>
            </a:r>
            <a:endParaRPr lang="es-ES" sz="1200" b="1" dirty="0"/>
          </a:p>
        </p:txBody>
      </p:sp>
    </p:spTree>
    <p:extLst>
      <p:ext uri="{BB962C8B-B14F-4D97-AF65-F5344CB8AC3E}">
        <p14:creationId xmlns:p14="http://schemas.microsoft.com/office/powerpoint/2010/main" val="2893949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dirty="0">
                <a:solidFill>
                  <a:schemeClr val="tx1"/>
                </a:solidFill>
              </a:rPr>
              <a:t>RESULTADOS PARA BACTERIAS</a:t>
            </a:r>
            <a:endParaRPr lang="es-ES" dirty="0"/>
          </a:p>
        </p:txBody>
      </p:sp>
      <p:sp>
        <p:nvSpPr>
          <p:cNvPr id="4" name="3 Rectángulo"/>
          <p:cNvSpPr/>
          <p:nvPr/>
        </p:nvSpPr>
        <p:spPr>
          <a:xfrm>
            <a:off x="971600" y="5258545"/>
            <a:ext cx="6766019" cy="461665"/>
          </a:xfrm>
          <a:prstGeom prst="rect">
            <a:avLst/>
          </a:prstGeom>
        </p:spPr>
        <p:txBody>
          <a:bodyPr wrap="square">
            <a:spAutoFit/>
          </a:bodyPr>
          <a:lstStyle/>
          <a:p>
            <a:pPr algn="just"/>
            <a:r>
              <a:rPr lang="es-EC" sz="1200" b="1" dirty="0" smtClean="0"/>
              <a:t>Gráfico 7 </a:t>
            </a:r>
            <a:r>
              <a:rPr lang="es-EC" sz="1200" b="1" dirty="0"/>
              <a:t>Análisis de correspondencia simple para las variables; tejidos y especies bacterianas, identificadas en palma aceitera  </a:t>
            </a:r>
            <a:r>
              <a:rPr lang="es-EC" sz="1200" b="1" i="1" dirty="0"/>
              <a:t>Elaeis guineensis </a:t>
            </a:r>
            <a:r>
              <a:rPr lang="es-EC" sz="1200" b="1" dirty="0"/>
              <a:t>Jacq.</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5372"/>
          <a:stretch/>
        </p:blipFill>
        <p:spPr bwMode="auto">
          <a:xfrm>
            <a:off x="1003760" y="848698"/>
            <a:ext cx="702099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934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RESULTADOS PARA BACTERIAS</a:t>
            </a:r>
            <a:endParaRPr lang="es-ES" dirty="0"/>
          </a:p>
        </p:txBody>
      </p:sp>
      <p:sp>
        <p:nvSpPr>
          <p:cNvPr id="3" name="2 Marcador de contenido"/>
          <p:cNvSpPr>
            <a:spLocks noGrp="1"/>
          </p:cNvSpPr>
          <p:nvPr>
            <p:ph idx="1"/>
          </p:nvPr>
        </p:nvSpPr>
        <p:spPr>
          <a:xfrm>
            <a:off x="683568" y="5157193"/>
            <a:ext cx="8229600" cy="648072"/>
          </a:xfrm>
        </p:spPr>
        <p:txBody>
          <a:bodyPr/>
          <a:lstStyle/>
          <a:p>
            <a:pPr marL="0" indent="0" algn="just">
              <a:buNone/>
            </a:pPr>
            <a:r>
              <a:rPr lang="es-EC" sz="1200" b="1" dirty="0">
                <a:solidFill>
                  <a:schemeClr val="tx1"/>
                </a:solidFill>
              </a:rPr>
              <a:t>Gráfico </a:t>
            </a:r>
            <a:r>
              <a:rPr lang="es-EC" sz="1200" b="1" dirty="0" smtClean="0">
                <a:solidFill>
                  <a:schemeClr val="tx1"/>
                </a:solidFill>
              </a:rPr>
              <a:t>8 </a:t>
            </a:r>
            <a:r>
              <a:rPr lang="es-EC" sz="1200" b="1" dirty="0">
                <a:solidFill>
                  <a:schemeClr val="tx1"/>
                </a:solidFill>
              </a:rPr>
              <a:t>Análisis  de correspondencia simple para las variables; tejidos y especies bacterianas identificadas </a:t>
            </a:r>
            <a:r>
              <a:rPr lang="es-MX" sz="1200" b="1" dirty="0">
                <a:solidFill>
                  <a:schemeClr val="tx1"/>
                </a:solidFill>
              </a:rPr>
              <a:t>en el híbrido interespecífico (</a:t>
            </a:r>
            <a:r>
              <a:rPr lang="es-MX" sz="1200" b="1" i="1" dirty="0">
                <a:solidFill>
                  <a:schemeClr val="tx1"/>
                </a:solidFill>
              </a:rPr>
              <a:t>Elaeis oleífera x Elaeis guineensis).</a:t>
            </a:r>
          </a:p>
          <a:p>
            <a:pPr marL="0" indent="0">
              <a:buNone/>
            </a:pPr>
            <a:endParaRPr lang="es-ES" sz="2000" b="1" dirty="0">
              <a:solidFill>
                <a:schemeClr val="tx1"/>
              </a:solidFill>
            </a:endParaRPr>
          </a:p>
          <a:p>
            <a:endParaRPr lang="es-E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00" b="9251"/>
          <a:stretch/>
        </p:blipFill>
        <p:spPr bwMode="auto">
          <a:xfrm>
            <a:off x="971600" y="908720"/>
            <a:ext cx="7445918" cy="397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652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RESULTADOS PARA HONGOS</a:t>
            </a:r>
            <a:endParaRPr lang="es-ES" dirty="0"/>
          </a:p>
        </p:txBody>
      </p:sp>
      <p:sp>
        <p:nvSpPr>
          <p:cNvPr id="8" name="7 Marcador de contenido"/>
          <p:cNvSpPr>
            <a:spLocks noGrp="1"/>
          </p:cNvSpPr>
          <p:nvPr>
            <p:ph sz="half" idx="1"/>
          </p:nvPr>
        </p:nvSpPr>
        <p:spPr>
          <a:xfrm>
            <a:off x="457200" y="908720"/>
            <a:ext cx="4038600" cy="5217443"/>
          </a:xfrm>
        </p:spPr>
        <p:txBody>
          <a:bodyPr/>
          <a:lstStyle/>
          <a:p>
            <a:pPr marL="0" indent="0">
              <a:buNone/>
            </a:pPr>
            <a:endParaRPr lang="es-ES" sz="1100" b="1" dirty="0">
              <a:solidFill>
                <a:schemeClr val="tx1"/>
              </a:solidFill>
            </a:endParaRPr>
          </a:p>
          <a:p>
            <a:endParaRPr lang="es-ES" dirty="0"/>
          </a:p>
        </p:txBody>
      </p:sp>
      <p:pic>
        <p:nvPicPr>
          <p:cNvPr id="10" name="9 Imagen"/>
          <p:cNvPicPr/>
          <p:nvPr/>
        </p:nvPicPr>
        <p:blipFill rotWithShape="1">
          <a:blip r:embed="rId2">
            <a:extLst>
              <a:ext uri="{28A0092B-C50C-407E-A947-70E740481C1C}">
                <a14:useLocalDpi xmlns:a14="http://schemas.microsoft.com/office/drawing/2010/main" val="0"/>
              </a:ext>
            </a:extLst>
          </a:blip>
          <a:srcRect l="13958"/>
          <a:stretch/>
        </p:blipFill>
        <p:spPr bwMode="auto">
          <a:xfrm>
            <a:off x="377788" y="836712"/>
            <a:ext cx="3816424" cy="3762152"/>
          </a:xfrm>
          <a:prstGeom prst="rect">
            <a:avLst/>
          </a:prstGeom>
          <a:noFill/>
          <a:ln>
            <a:solidFill>
              <a:sysClr val="windowText" lastClr="000000"/>
            </a:solidFill>
          </a:ln>
          <a:extLst>
            <a:ext uri="{53640926-AAD7-44D8-BBD7-CCE9431645EC}">
              <a14:shadowObscured xmlns:a14="http://schemas.microsoft.com/office/drawing/2010/main"/>
            </a:ext>
          </a:extLst>
        </p:spPr>
      </p:pic>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4736559" y="836712"/>
            <a:ext cx="4032449" cy="3762152"/>
          </a:xfrm>
          <a:prstGeom prst="rect">
            <a:avLst/>
          </a:prstGeom>
          <a:noFill/>
          <a:ln>
            <a:solidFill>
              <a:sysClr val="windowText" lastClr="000000"/>
            </a:solidFill>
          </a:ln>
        </p:spPr>
      </p:pic>
      <p:sp>
        <p:nvSpPr>
          <p:cNvPr id="3" name="2 Rectángulo"/>
          <p:cNvSpPr/>
          <p:nvPr/>
        </p:nvSpPr>
        <p:spPr>
          <a:xfrm>
            <a:off x="164559" y="4789600"/>
            <a:ext cx="4572000" cy="1015663"/>
          </a:xfrm>
          <a:prstGeom prst="rect">
            <a:avLst/>
          </a:prstGeom>
        </p:spPr>
        <p:txBody>
          <a:bodyPr>
            <a:spAutoFit/>
          </a:bodyPr>
          <a:lstStyle/>
          <a:p>
            <a:pPr algn="just"/>
            <a:r>
              <a:rPr lang="es-EC" sz="1200" b="1" dirty="0"/>
              <a:t>Gráfico 10 </a:t>
            </a:r>
            <a:r>
              <a:rPr lang="es-MX" sz="1200" b="1" dirty="0"/>
              <a:t>Dendograma de similaridad, generado para hongos </a:t>
            </a:r>
            <a:r>
              <a:rPr lang="es-EC" sz="1200" b="1" dirty="0"/>
              <a:t>asociados a la pudrición de cogollo en </a:t>
            </a:r>
            <a:r>
              <a:rPr lang="es-MX" sz="1200" b="1" dirty="0"/>
              <a:t>palma aceitera </a:t>
            </a:r>
            <a:r>
              <a:rPr lang="es-MX" sz="1200" b="1" i="1" dirty="0"/>
              <a:t>Elaeis guineensis </a:t>
            </a:r>
            <a:r>
              <a:rPr lang="es-MX" sz="1200" b="1" dirty="0"/>
              <a:t>Jac</a:t>
            </a:r>
            <a:r>
              <a:rPr lang="es-EC" sz="1200" b="1" dirty="0"/>
              <a:t>, </a:t>
            </a:r>
            <a:r>
              <a:rPr lang="es-MX" sz="1200" b="1" dirty="0"/>
              <a:t>utilizando la medida de similitud de Bray Curtis y el método de agrupación de un solo enlace.</a:t>
            </a:r>
          </a:p>
        </p:txBody>
      </p:sp>
      <p:sp>
        <p:nvSpPr>
          <p:cNvPr id="4" name="3 Rectángulo"/>
          <p:cNvSpPr/>
          <p:nvPr/>
        </p:nvSpPr>
        <p:spPr>
          <a:xfrm>
            <a:off x="4637380" y="4789599"/>
            <a:ext cx="4572000" cy="1015663"/>
          </a:xfrm>
          <a:prstGeom prst="rect">
            <a:avLst/>
          </a:prstGeom>
        </p:spPr>
        <p:txBody>
          <a:bodyPr>
            <a:spAutoFit/>
          </a:bodyPr>
          <a:lstStyle/>
          <a:p>
            <a:pPr algn="just"/>
            <a:r>
              <a:rPr lang="es-EC" sz="1200" b="1" dirty="0"/>
              <a:t>Gráfico 11 </a:t>
            </a:r>
            <a:r>
              <a:rPr lang="es-MX" sz="1200" b="1" dirty="0"/>
              <a:t>Dendograma de similaridad, generado </a:t>
            </a:r>
            <a:r>
              <a:rPr lang="es-EC" sz="1200" b="1" dirty="0"/>
              <a:t>para hongos asociados a la pudrición de cogollo en </a:t>
            </a:r>
            <a:r>
              <a:rPr lang="es-MX" sz="1200" b="1" dirty="0"/>
              <a:t>el híbrido interespecífico (</a:t>
            </a:r>
            <a:r>
              <a:rPr lang="es-MX" sz="1200" b="1" i="1" dirty="0"/>
              <a:t>Elaeis oleífera x Elaeis guineensis</a:t>
            </a:r>
            <a:r>
              <a:rPr lang="es-MX" sz="1200" b="1" dirty="0"/>
              <a:t>)</a:t>
            </a:r>
            <a:r>
              <a:rPr lang="es-EC" sz="1200" b="1" dirty="0"/>
              <a:t>, </a:t>
            </a:r>
            <a:r>
              <a:rPr lang="es-MX" sz="1200" b="1" dirty="0"/>
              <a:t>utilizando la medida de similitud de Bray Curtis y el método de agrupación de un solo enlace.</a:t>
            </a:r>
          </a:p>
        </p:txBody>
      </p:sp>
      <p:cxnSp>
        <p:nvCxnSpPr>
          <p:cNvPr id="9" name="8 Conector recto"/>
          <p:cNvCxnSpPr/>
          <p:nvPr/>
        </p:nvCxnSpPr>
        <p:spPr>
          <a:xfrm>
            <a:off x="3367737" y="836712"/>
            <a:ext cx="0" cy="309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8028384" y="1025600"/>
            <a:ext cx="0" cy="33843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3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DEFINICIÓN DEL PROBLEMA</a:t>
            </a:r>
            <a:endParaRPr lang="es-ES" dirty="0"/>
          </a:p>
        </p:txBody>
      </p:sp>
      <p:pic>
        <p:nvPicPr>
          <p:cNvPr id="2054" name="Picture 6" descr="https://encrypted-tbn2.gstatic.com/images?q=tbn:ANd9GcSTK8mSY4iATM7kHztyyNFJhF_dEMxN9--E-DmQHuu4zPEYHmAm_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72" y="4339321"/>
            <a:ext cx="1786159"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bioline.org.br/showimage?cg/photo/cg06012f1.jpg"/>
          <p:cNvPicPr>
            <a:picLocks noChangeAspect="1" noChangeArrowheads="1"/>
          </p:cNvPicPr>
          <p:nvPr/>
        </p:nvPicPr>
        <p:blipFill rotWithShape="1">
          <a:blip r:embed="rId4">
            <a:extLst>
              <a:ext uri="{28A0092B-C50C-407E-A947-70E740481C1C}">
                <a14:useLocalDpi xmlns:a14="http://schemas.microsoft.com/office/drawing/2010/main" val="0"/>
              </a:ext>
            </a:extLst>
          </a:blip>
          <a:srcRect l="30801" t="29648" r="31966" b="9162"/>
          <a:stretch/>
        </p:blipFill>
        <p:spPr bwMode="auto">
          <a:xfrm>
            <a:off x="242133" y="2297940"/>
            <a:ext cx="2034998" cy="16793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3.gstatic.com/images?q=tbn:ANd9GcTzv5sKEbFIxiA2aIkibaIv4v1zh-8JCo9sEcOnNqVzNK4WoA2EtTFLlmh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0116"/>
            <a:ext cx="1768198" cy="17681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5 Conector recto de flecha"/>
          <p:cNvCxnSpPr/>
          <p:nvPr/>
        </p:nvCxnSpPr>
        <p:spPr>
          <a:xfrm>
            <a:off x="1259632" y="1067623"/>
            <a:ext cx="1368152" cy="6331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6525" y="1176339"/>
            <a:ext cx="3407643" cy="489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descr="https://encrypted-tbn2.gstatic.com/images?q=tbn:ANd9GcSQeJEPiwg1LRv1wjHlhcYZh9Mxh3vigethGHJXKfctpu0Jh3gu4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1114" y="1032057"/>
            <a:ext cx="2665685" cy="15049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2815321"/>
            <a:ext cx="2514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346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8229600" cy="634082"/>
          </a:xfrm>
        </p:spPr>
        <p:txBody>
          <a:bodyPr/>
          <a:lstStyle/>
          <a:p>
            <a:r>
              <a:rPr lang="es-EC" dirty="0">
                <a:solidFill>
                  <a:schemeClr val="tx1"/>
                </a:solidFill>
              </a:rPr>
              <a:t>RESULTADOS PARA HONGOS</a:t>
            </a:r>
            <a:endParaRPr lang="es-ES" dirty="0"/>
          </a:p>
        </p:txBody>
      </p:sp>
      <p:sp>
        <p:nvSpPr>
          <p:cNvPr id="3" name="2 Marcador de contenido"/>
          <p:cNvSpPr>
            <a:spLocks noGrp="1"/>
          </p:cNvSpPr>
          <p:nvPr>
            <p:ph sz="half" idx="1"/>
          </p:nvPr>
        </p:nvSpPr>
        <p:spPr>
          <a:xfrm>
            <a:off x="374204" y="769357"/>
            <a:ext cx="4038600" cy="5112568"/>
          </a:xfrm>
        </p:spPr>
        <p:txBody>
          <a:bodyPr/>
          <a:lstStyle/>
          <a:p>
            <a:endParaRPr lang="es-ES" dirty="0" smtClean="0"/>
          </a:p>
          <a:p>
            <a:pPr marL="0" indent="0">
              <a:buNone/>
            </a:pPr>
            <a:endParaRPr lang="es-ES" dirty="0"/>
          </a:p>
        </p:txBody>
      </p:sp>
      <p:graphicFrame>
        <p:nvGraphicFramePr>
          <p:cNvPr id="5" name="4 Gráfico"/>
          <p:cNvGraphicFramePr/>
          <p:nvPr>
            <p:extLst>
              <p:ext uri="{D42A27DB-BD31-4B8C-83A1-F6EECF244321}">
                <p14:modId xmlns:p14="http://schemas.microsoft.com/office/powerpoint/2010/main" val="2748645919"/>
              </p:ext>
            </p:extLst>
          </p:nvPr>
        </p:nvGraphicFramePr>
        <p:xfrm>
          <a:off x="521296" y="908720"/>
          <a:ext cx="3744416"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1264760740"/>
              </p:ext>
            </p:extLst>
          </p:nvPr>
        </p:nvGraphicFramePr>
        <p:xfrm>
          <a:off x="4678200" y="908720"/>
          <a:ext cx="4067944"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107504" y="5229200"/>
            <a:ext cx="4572000" cy="461665"/>
          </a:xfrm>
          <a:prstGeom prst="rect">
            <a:avLst/>
          </a:prstGeom>
        </p:spPr>
        <p:txBody>
          <a:bodyPr>
            <a:spAutoFit/>
          </a:bodyPr>
          <a:lstStyle/>
          <a:p>
            <a:pPr algn="ctr"/>
            <a:r>
              <a:rPr lang="es-MX" sz="1200" b="1" dirty="0" smtClean="0"/>
              <a:t>Gráfico 12 </a:t>
            </a:r>
            <a:r>
              <a:rPr lang="es-MX" sz="1200" b="1" dirty="0"/>
              <a:t>Índice de Simpson en plantas de </a:t>
            </a:r>
            <a:endParaRPr lang="es-MX" sz="1200" b="1" dirty="0" smtClean="0"/>
          </a:p>
          <a:p>
            <a:pPr algn="ctr"/>
            <a:r>
              <a:rPr lang="es-MX" sz="1200" b="1" dirty="0" smtClean="0"/>
              <a:t>palma </a:t>
            </a:r>
            <a:r>
              <a:rPr lang="es-MX" sz="1200" b="1" dirty="0"/>
              <a:t>aceitera</a:t>
            </a:r>
            <a:endParaRPr lang="es-ES" sz="1200" b="1" dirty="0"/>
          </a:p>
        </p:txBody>
      </p:sp>
      <p:sp>
        <p:nvSpPr>
          <p:cNvPr id="8" name="7 Rectángulo"/>
          <p:cNvSpPr/>
          <p:nvPr/>
        </p:nvSpPr>
        <p:spPr>
          <a:xfrm>
            <a:off x="4355976" y="5229199"/>
            <a:ext cx="4572000" cy="461665"/>
          </a:xfrm>
          <a:prstGeom prst="rect">
            <a:avLst/>
          </a:prstGeom>
        </p:spPr>
        <p:txBody>
          <a:bodyPr>
            <a:spAutoFit/>
          </a:bodyPr>
          <a:lstStyle/>
          <a:p>
            <a:pPr algn="ctr"/>
            <a:r>
              <a:rPr lang="es-MX" sz="1200" b="1" dirty="0"/>
              <a:t>Gráfico 13 Índice de Shannon de las plantas de palma aceitera.</a:t>
            </a:r>
            <a:endParaRPr lang="es-ES" sz="1200" b="1" dirty="0"/>
          </a:p>
        </p:txBody>
      </p:sp>
    </p:spTree>
    <p:extLst>
      <p:ext uri="{BB962C8B-B14F-4D97-AF65-F5344CB8AC3E}">
        <p14:creationId xmlns:p14="http://schemas.microsoft.com/office/powerpoint/2010/main" val="2284784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11560" y="116632"/>
            <a:ext cx="8229600" cy="504056"/>
          </a:xfrm>
        </p:spPr>
        <p:txBody>
          <a:bodyPr/>
          <a:lstStyle/>
          <a:p>
            <a:r>
              <a:rPr lang="es-EC" dirty="0">
                <a:solidFill>
                  <a:schemeClr val="tx1"/>
                </a:solidFill>
              </a:rPr>
              <a:t>RESULTADOS PARA HONGOS</a:t>
            </a:r>
            <a:endParaRPr lang="es-ES"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754551441"/>
              </p:ext>
            </p:extLst>
          </p:nvPr>
        </p:nvGraphicFramePr>
        <p:xfrm>
          <a:off x="1979712" y="1556792"/>
          <a:ext cx="5184576" cy="3617595"/>
        </p:xfrm>
        <a:graphic>
          <a:graphicData uri="http://schemas.openxmlformats.org/drawingml/2006/table">
            <a:tbl>
              <a:tblPr/>
              <a:tblGrid>
                <a:gridCol w="2759174"/>
                <a:gridCol w="2425402"/>
              </a:tblGrid>
              <a:tr h="190500">
                <a:tc>
                  <a:txBody>
                    <a:bodyPr/>
                    <a:lstStyle/>
                    <a:p>
                      <a:pPr algn="l" fontAlgn="b"/>
                      <a:r>
                        <a:rPr lang="es-ES" sz="1200" b="1" i="0" u="none" strike="noStrike" dirty="0">
                          <a:solidFill>
                            <a:srgbClr val="000000"/>
                          </a:solidFill>
                          <a:effectLst/>
                          <a:latin typeface="Arial" pitchFamily="34" charset="0"/>
                          <a:cs typeface="Arial" pitchFamily="34" charset="0"/>
                        </a:rPr>
                        <a:t>Elaeis guineensis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1" i="0" u="none" strike="noStrike">
                          <a:solidFill>
                            <a:srgbClr val="000000"/>
                          </a:solidFill>
                          <a:effectLst/>
                          <a:latin typeface="Arial" pitchFamily="34" charset="0"/>
                          <a:cs typeface="Arial" pitchFamily="34" charset="0"/>
                        </a:rPr>
                        <a:t>Hibrido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dirty="0" err="1">
                          <a:solidFill>
                            <a:srgbClr val="FF0000"/>
                          </a:solidFill>
                          <a:effectLst/>
                          <a:latin typeface="Arial" pitchFamily="34" charset="0"/>
                          <a:cs typeface="Arial" pitchFamily="34" charset="0"/>
                        </a:rPr>
                        <a:t>Colletotrichum</a:t>
                      </a:r>
                      <a:r>
                        <a:rPr lang="es-ES" sz="1200" b="0" i="0" u="none" strike="noStrike" dirty="0">
                          <a:solidFill>
                            <a:srgbClr val="FF0000"/>
                          </a:solidFill>
                          <a:effectLst/>
                          <a:latin typeface="Arial" pitchFamily="34" charset="0"/>
                          <a:cs typeface="Arial" pitchFamily="34" charset="0"/>
                        </a:rPr>
                        <a:t> </a:t>
                      </a:r>
                      <a:r>
                        <a:rPr lang="es-ES" sz="1200" b="0" i="0" u="none" strike="noStrike" dirty="0" err="1" smtClean="0">
                          <a:solidFill>
                            <a:srgbClr val="FF0000"/>
                          </a:solidFill>
                          <a:effectLst/>
                          <a:latin typeface="Arial" pitchFamily="34" charset="0"/>
                          <a:cs typeface="Arial" pitchFamily="34" charset="0"/>
                        </a:rPr>
                        <a:t>spp</a:t>
                      </a:r>
                      <a:r>
                        <a:rPr lang="es-ES" sz="1200" b="0" i="0" u="none" strike="noStrike" dirty="0" smtClean="0">
                          <a:solidFill>
                            <a:srgbClr val="FF0000"/>
                          </a:solidFill>
                          <a:effectLst/>
                          <a:latin typeface="Arial" pitchFamily="34" charset="0"/>
                          <a:cs typeface="Arial" pitchFamily="34" charset="0"/>
                        </a:rPr>
                        <a:t>.</a:t>
                      </a:r>
                      <a:endParaRPr lang="es-ES" sz="1200" b="0" i="0" u="none" strike="noStrike" dirty="0">
                        <a:solidFill>
                          <a:srgbClr val="FF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a:solidFill>
                            <a:srgbClr val="FF0000"/>
                          </a:solidFill>
                          <a:effectLst/>
                          <a:latin typeface="Arial" pitchFamily="34" charset="0"/>
                          <a:cs typeface="Arial" pitchFamily="34" charset="0"/>
                        </a:rPr>
                        <a:t>Colletotrichum sp.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dirty="0" err="1">
                          <a:solidFill>
                            <a:srgbClr val="000000"/>
                          </a:solidFill>
                          <a:effectLst/>
                          <a:latin typeface="Arial" pitchFamily="34" charset="0"/>
                          <a:cs typeface="Arial" pitchFamily="34" charset="0"/>
                        </a:rPr>
                        <a:t>Curvularia</a:t>
                      </a:r>
                      <a:r>
                        <a:rPr lang="es-ES" sz="1200" b="0" i="0" u="none" strike="noStrike" dirty="0">
                          <a:solidFill>
                            <a:srgbClr val="000000"/>
                          </a:solidFill>
                          <a:effectLst/>
                          <a:latin typeface="Arial" pitchFamily="34" charset="0"/>
                          <a:cs typeface="Arial" pitchFamily="34" charset="0"/>
                        </a:rPr>
                        <a:t> </a:t>
                      </a:r>
                      <a:r>
                        <a:rPr lang="es-ES" sz="1200" b="0" i="0" u="none" strike="noStrike" dirty="0" err="1" smtClean="0">
                          <a:solidFill>
                            <a:srgbClr val="000000"/>
                          </a:solidFill>
                          <a:effectLst/>
                          <a:latin typeface="Arial" pitchFamily="34" charset="0"/>
                          <a:cs typeface="Arial" pitchFamily="34" charset="0"/>
                        </a:rPr>
                        <a:t>spp</a:t>
                      </a:r>
                      <a:r>
                        <a:rPr lang="es-ES" sz="1200" b="0" i="0" u="none" strike="noStrike" dirty="0" smtClean="0">
                          <a:solidFill>
                            <a:srgbClr val="000000"/>
                          </a:solidFill>
                          <a:effectLst/>
                          <a:latin typeface="Arial" pitchFamily="34" charset="0"/>
                          <a:cs typeface="Arial" pitchFamily="34" charset="0"/>
                        </a:rPr>
                        <a:t>.</a:t>
                      </a:r>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dirty="0" err="1">
                          <a:solidFill>
                            <a:srgbClr val="000000"/>
                          </a:solidFill>
                          <a:effectLst/>
                          <a:latin typeface="Arial" pitchFamily="34" charset="0"/>
                          <a:cs typeface="Arial" pitchFamily="34" charset="0"/>
                        </a:rPr>
                        <a:t>Rhizoctonia</a:t>
                      </a:r>
                      <a:r>
                        <a:rPr lang="es-ES" sz="1200" b="0" i="0" u="none" strike="noStrike" dirty="0">
                          <a:solidFill>
                            <a:srgbClr val="000000"/>
                          </a:solidFill>
                          <a:effectLst/>
                          <a:latin typeface="Arial" pitchFamily="34" charset="0"/>
                          <a:cs typeface="Arial" pitchFamily="34" charset="0"/>
                        </a:rPr>
                        <a:t> </a:t>
                      </a:r>
                      <a:r>
                        <a:rPr lang="es-ES" sz="1200" b="0" i="0" u="none" strike="noStrike" dirty="0" err="1" smtClean="0">
                          <a:solidFill>
                            <a:srgbClr val="000000"/>
                          </a:solidFill>
                          <a:effectLst/>
                          <a:latin typeface="Arial" pitchFamily="34" charset="0"/>
                          <a:cs typeface="Arial" pitchFamily="34" charset="0"/>
                        </a:rPr>
                        <a:t>spp</a:t>
                      </a:r>
                      <a:r>
                        <a:rPr lang="es-ES" sz="1200" b="0" i="0" u="none" strike="noStrike" dirty="0" smtClean="0">
                          <a:solidFill>
                            <a:srgbClr val="000000"/>
                          </a:solidFill>
                          <a:effectLst/>
                          <a:latin typeface="Arial" pitchFamily="34" charset="0"/>
                          <a:cs typeface="Arial" pitchFamily="34" charset="0"/>
                        </a:rPr>
                        <a:t>.</a:t>
                      </a:r>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dirty="0">
                          <a:solidFill>
                            <a:srgbClr val="000000"/>
                          </a:solidFill>
                          <a:effectLst/>
                          <a:latin typeface="Arial" pitchFamily="34" charset="0"/>
                          <a:cs typeface="Arial" pitchFamily="34" charset="0"/>
                        </a:rPr>
                        <a:t>Fusarium </a:t>
                      </a:r>
                      <a:r>
                        <a:rPr lang="es-ES" sz="1200" b="0" i="0" u="none" strike="noStrike" dirty="0" err="1">
                          <a:solidFill>
                            <a:srgbClr val="000000"/>
                          </a:solidFill>
                          <a:effectLst/>
                          <a:latin typeface="Arial" pitchFamily="34" charset="0"/>
                          <a:cs typeface="Arial" pitchFamily="34" charset="0"/>
                        </a:rPr>
                        <a:t>decemcellulare</a:t>
                      </a:r>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a:solidFill>
                            <a:srgbClr val="000000"/>
                          </a:solidFill>
                          <a:effectLst/>
                          <a:latin typeface="Arial" pitchFamily="34" charset="0"/>
                          <a:cs typeface="Arial" pitchFamily="34" charset="0"/>
                        </a:rPr>
                        <a:t>Fusarium solani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a:solidFill>
                            <a:srgbClr val="000000"/>
                          </a:solidFill>
                          <a:effectLst/>
                          <a:latin typeface="Arial" pitchFamily="34" charset="0"/>
                          <a:cs typeface="Arial" pitchFamily="34" charset="0"/>
                        </a:rPr>
                        <a:t>Fusarium udum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dirty="0" err="1" smtClean="0">
                          <a:solidFill>
                            <a:srgbClr val="000000"/>
                          </a:solidFill>
                          <a:effectLst/>
                          <a:latin typeface="Arial" pitchFamily="34" charset="0"/>
                          <a:cs typeface="Arial" pitchFamily="34" charset="0"/>
                        </a:rPr>
                        <a:t>Phityum</a:t>
                      </a:r>
                      <a:r>
                        <a:rPr lang="es-ES" sz="1200" b="0" i="0" u="none" strike="noStrike" baseline="0" dirty="0" smtClean="0">
                          <a:solidFill>
                            <a:srgbClr val="000000"/>
                          </a:solidFill>
                          <a:effectLst/>
                          <a:latin typeface="Arial" pitchFamily="34" charset="0"/>
                          <a:cs typeface="Arial" pitchFamily="34" charset="0"/>
                        </a:rPr>
                        <a:t> </a:t>
                      </a:r>
                      <a:r>
                        <a:rPr lang="es-ES" sz="1200" b="0" i="0" u="none" strike="noStrike" baseline="0" dirty="0" err="1" smtClean="0">
                          <a:solidFill>
                            <a:srgbClr val="000000"/>
                          </a:solidFill>
                          <a:effectLst/>
                          <a:latin typeface="Arial" pitchFamily="34" charset="0"/>
                          <a:cs typeface="Arial" pitchFamily="34" charset="0"/>
                        </a:rPr>
                        <a:t>spp</a:t>
                      </a:r>
                      <a:r>
                        <a:rPr lang="es-ES" sz="1200" b="0" i="0" u="none" strike="noStrike" baseline="0" dirty="0" smtClean="0">
                          <a:solidFill>
                            <a:srgbClr val="000000"/>
                          </a:solidFill>
                          <a:effectLst/>
                          <a:latin typeface="Arial" pitchFamily="34" charset="0"/>
                          <a:cs typeface="Arial" pitchFamily="34" charset="0"/>
                        </a:rPr>
                        <a:t>.</a:t>
                      </a:r>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a:solidFill>
                            <a:srgbClr val="000000"/>
                          </a:solidFill>
                          <a:effectLst/>
                          <a:latin typeface="Arial" pitchFamily="34" charset="0"/>
                          <a:cs typeface="Arial" pitchFamily="34" charset="0"/>
                        </a:rPr>
                        <a:t>Fusarium </a:t>
                      </a:r>
                      <a:r>
                        <a:rPr lang="es-ES" sz="1200" b="0" i="0" u="none" strike="noStrike" dirty="0" err="1">
                          <a:solidFill>
                            <a:srgbClr val="000000"/>
                          </a:solidFill>
                          <a:effectLst/>
                          <a:latin typeface="Arial" pitchFamily="34" charset="0"/>
                          <a:cs typeface="Arial" pitchFamily="34" charset="0"/>
                        </a:rPr>
                        <a:t>verticiloides</a:t>
                      </a:r>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err="1">
                          <a:solidFill>
                            <a:srgbClr val="000000"/>
                          </a:solidFill>
                          <a:effectLst/>
                          <a:latin typeface="Arial" pitchFamily="34" charset="0"/>
                          <a:cs typeface="Arial" pitchFamily="34" charset="0"/>
                        </a:rPr>
                        <a:t>Penicillium</a:t>
                      </a:r>
                      <a:r>
                        <a:rPr lang="es-ES" sz="1200" b="0" i="0" u="none" strike="noStrike" dirty="0">
                          <a:solidFill>
                            <a:srgbClr val="000000"/>
                          </a:solidFill>
                          <a:effectLst/>
                          <a:latin typeface="Arial" pitchFamily="34" charset="0"/>
                          <a:cs typeface="Arial" pitchFamily="34" charset="0"/>
                        </a:rPr>
                        <a:t> </a:t>
                      </a:r>
                      <a:r>
                        <a:rPr lang="es-ES" sz="1200" b="0" i="0" u="none" strike="noStrike" dirty="0" err="1">
                          <a:solidFill>
                            <a:srgbClr val="000000"/>
                          </a:solidFill>
                          <a:effectLst/>
                          <a:latin typeface="Arial" pitchFamily="34" charset="0"/>
                          <a:cs typeface="Arial" pitchFamily="34" charset="0"/>
                        </a:rPr>
                        <a:t>sp</a:t>
                      </a:r>
                      <a:r>
                        <a:rPr lang="es-ES" sz="1200" b="0" i="0" u="none" strike="noStrike" dirty="0">
                          <a:solidFill>
                            <a:srgbClr val="000000"/>
                          </a:solidFill>
                          <a:effectLst/>
                          <a:latin typeface="Arial" pitchFamily="34" charset="0"/>
                          <a:cs typeface="Arial"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0" i="0" u="none" strike="noStrike">
                          <a:solidFill>
                            <a:srgbClr val="000000"/>
                          </a:solidFill>
                          <a:effectLst/>
                          <a:latin typeface="Arial" pitchFamily="34" charset="0"/>
                          <a:cs typeface="Arial"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r>
                        <a:rPr lang="es-ES" sz="1200" b="0" i="0" u="none" strike="noStrike" dirty="0" err="1">
                          <a:solidFill>
                            <a:srgbClr val="000000"/>
                          </a:solidFill>
                          <a:effectLst/>
                          <a:latin typeface="Arial" pitchFamily="34" charset="0"/>
                          <a:cs typeface="Arial" pitchFamily="34" charset="0"/>
                        </a:rPr>
                        <a:t>Trichoderma</a:t>
                      </a:r>
                      <a:r>
                        <a:rPr lang="es-ES" sz="1200" b="0" i="0" u="none" strike="noStrike" dirty="0">
                          <a:solidFill>
                            <a:srgbClr val="000000"/>
                          </a:solidFill>
                          <a:effectLst/>
                          <a:latin typeface="Arial" pitchFamily="34" charset="0"/>
                          <a:cs typeface="Arial" pitchFamily="34" charset="0"/>
                        </a:rPr>
                        <a:t> </a:t>
                      </a:r>
                      <a:r>
                        <a:rPr lang="es-ES" sz="1200" b="0" i="0" u="none" strike="noStrike" dirty="0" err="1">
                          <a:solidFill>
                            <a:srgbClr val="000000"/>
                          </a:solidFill>
                          <a:effectLst/>
                          <a:latin typeface="Arial" pitchFamily="34" charset="0"/>
                          <a:cs typeface="Arial" pitchFamily="34" charset="0"/>
                        </a:rPr>
                        <a:t>sp</a:t>
                      </a:r>
                      <a:r>
                        <a:rPr lang="es-ES" sz="1200" b="0" i="0" u="none" strike="noStrike" dirty="0">
                          <a:solidFill>
                            <a:srgbClr val="000000"/>
                          </a:solidFill>
                          <a:effectLst/>
                          <a:latin typeface="Arial" pitchFamily="34" charset="0"/>
                          <a:cs typeface="Arial"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endParaRPr lang="es-ES" sz="1200" b="0" i="0" u="none" strike="noStrike">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effectLst/>
                          <a:latin typeface="Arial" pitchFamily="34" charset="0"/>
                          <a:cs typeface="Arial" pitchFamily="34" charset="0"/>
                        </a:rPr>
                        <a:t>a </a:t>
                      </a:r>
                      <a:r>
                        <a:rPr lang="es-EC" sz="1200" b="0" i="0" u="none" strike="noStrike" dirty="0" smtClean="0">
                          <a:solidFill>
                            <a:srgbClr val="000000"/>
                          </a:solidFill>
                          <a:effectLst/>
                          <a:latin typeface="Arial" pitchFamily="34" charset="0"/>
                          <a:cs typeface="Arial" pitchFamily="34" charset="0"/>
                        </a:rPr>
                        <a:t>(</a:t>
                      </a:r>
                      <a:r>
                        <a:rPr lang="es-ES" sz="1200" dirty="0" smtClean="0">
                          <a:latin typeface="Arial" pitchFamily="34" charset="0"/>
                          <a:cs typeface="Arial" pitchFamily="34" charset="0"/>
                        </a:rPr>
                        <a:t>número de especies compartidas por ambos sitios</a:t>
                      </a:r>
                      <a:r>
                        <a:rPr lang="es-EC" sz="1200" b="0" i="0" u="none" strike="noStrike" dirty="0" smtClean="0">
                          <a:solidFill>
                            <a:srgbClr val="000000"/>
                          </a:solidFill>
                          <a:effectLst/>
                          <a:latin typeface="Arial" pitchFamily="34" charset="0"/>
                          <a:cs typeface="Arial" pitchFamily="34" charset="0"/>
                        </a:rPr>
                        <a:t>)</a:t>
                      </a:r>
                      <a:endParaRPr lang="es-ES" sz="1200" b="0" i="0" u="none" strike="noStrike" dirty="0" smtClean="0">
                        <a:solidFill>
                          <a:srgbClr val="000000"/>
                        </a:solidFill>
                        <a:effectLst/>
                        <a:latin typeface="Arial" pitchFamily="34" charset="0"/>
                        <a:cs typeface="Arial" pitchFamily="34" charset="0"/>
                      </a:endParaRPr>
                    </a:p>
                    <a:p>
                      <a:pPr algn="l" fontAlgn="b"/>
                      <a:endParaRPr lang="es-ES"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s-ES" sz="1200" b="0" i="0" u="none" strike="noStrike" dirty="0">
                          <a:solidFill>
                            <a:srgbClr val="000000"/>
                          </a:solidFill>
                          <a:effectLst/>
                          <a:latin typeface="Arial" pitchFamily="34" charset="0"/>
                          <a:cs typeface="Arial"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effectLst/>
                          <a:latin typeface="Arial" pitchFamily="34" charset="0"/>
                          <a:cs typeface="Arial" pitchFamily="34" charset="0"/>
                        </a:rPr>
                        <a:t>b </a:t>
                      </a:r>
                      <a:r>
                        <a:rPr lang="es-EC" sz="1200" b="0" i="0" u="none" strike="noStrike" dirty="0" smtClean="0">
                          <a:solidFill>
                            <a:srgbClr val="000000"/>
                          </a:solidFill>
                          <a:effectLst/>
                          <a:latin typeface="Arial" pitchFamily="34" charset="0"/>
                          <a:cs typeface="Arial" pitchFamily="34" charset="0"/>
                        </a:rPr>
                        <a:t>(</a:t>
                      </a:r>
                      <a:r>
                        <a:rPr lang="es-ES" sz="1200" kern="1200" dirty="0" smtClean="0">
                          <a:solidFill>
                            <a:schemeClr val="tx1"/>
                          </a:solidFill>
                          <a:effectLst/>
                          <a:latin typeface="Arial" pitchFamily="34" charset="0"/>
                          <a:ea typeface="+mn-ea"/>
                          <a:cs typeface="Arial" pitchFamily="34" charset="0"/>
                        </a:rPr>
                        <a:t>número de especies presentes únicamente en el primer sitio </a:t>
                      </a:r>
                      <a:r>
                        <a:rPr lang="es-EC" sz="1200" b="0" i="0" u="none" strike="noStrike" dirty="0" smtClean="0">
                          <a:solidFill>
                            <a:srgbClr val="000000"/>
                          </a:solidFill>
                          <a:effectLst/>
                          <a:latin typeface="Arial" pitchFamily="34" charset="0"/>
                          <a:cs typeface="Arial" pitchFamily="34" charset="0"/>
                        </a:rPr>
                        <a:t>)</a:t>
                      </a:r>
                      <a:endParaRPr lang="es-ES" sz="1200" b="0" i="0" u="none" strike="noStrike" dirty="0" smtClean="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s-ES" sz="1200" b="0" i="0" u="none" strike="noStrike" dirty="0">
                          <a:solidFill>
                            <a:srgbClr val="000000"/>
                          </a:solidFill>
                          <a:effectLst/>
                          <a:latin typeface="Arial" pitchFamily="34" charset="0"/>
                          <a:cs typeface="Arial"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effectLst/>
                          <a:latin typeface="Arial" pitchFamily="34" charset="0"/>
                          <a:cs typeface="Arial" pitchFamily="34" charset="0"/>
                        </a:rPr>
                        <a:t>C  (</a:t>
                      </a:r>
                      <a:r>
                        <a:rPr lang="es-ES" sz="1200" kern="1200" dirty="0" smtClean="0">
                          <a:solidFill>
                            <a:schemeClr val="tx1"/>
                          </a:solidFill>
                          <a:effectLst/>
                          <a:latin typeface="Arial" pitchFamily="34" charset="0"/>
                          <a:ea typeface="+mn-ea"/>
                          <a:cs typeface="Arial" pitchFamily="34" charset="0"/>
                        </a:rPr>
                        <a:t>número de especies presentes únicamente en el segundo sitio</a:t>
                      </a:r>
                      <a:r>
                        <a:rPr lang="es-ES" sz="1200" b="0" i="0" u="none" strike="noStrike" dirty="0" smtClean="0">
                          <a:solidFill>
                            <a:srgbClr val="000000"/>
                          </a:solidFill>
                          <a:effectLst/>
                          <a:latin typeface="Arial" pitchFamily="34" charset="0"/>
                          <a:cs typeface="Arial"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s-ES" sz="1200" b="0" i="0" u="none" strike="noStrike" dirty="0">
                          <a:solidFill>
                            <a:srgbClr val="000000"/>
                          </a:solidFill>
                          <a:effectLst/>
                          <a:latin typeface="Arial" pitchFamily="34" charset="0"/>
                          <a:cs typeface="Arial"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190500">
                <a:tc>
                  <a:txBody>
                    <a:bodyPr/>
                    <a:lstStyle/>
                    <a:p>
                      <a:pPr algn="l" fontAlgn="b"/>
                      <a:r>
                        <a:rPr lang="es-ES" sz="1200" b="1" i="0" u="none" strike="noStrike" dirty="0" err="1">
                          <a:solidFill>
                            <a:srgbClr val="000000"/>
                          </a:solidFill>
                          <a:effectLst/>
                          <a:latin typeface="Arial" pitchFamily="34" charset="0"/>
                          <a:cs typeface="Arial" pitchFamily="34" charset="0"/>
                        </a:rPr>
                        <a:t>Indice</a:t>
                      </a:r>
                      <a:r>
                        <a:rPr lang="es-ES" sz="1200" b="1" i="0" u="none" strike="noStrike" dirty="0">
                          <a:solidFill>
                            <a:srgbClr val="000000"/>
                          </a:solidFill>
                          <a:effectLst/>
                          <a:latin typeface="Arial" pitchFamily="34" charset="0"/>
                          <a:cs typeface="Arial" pitchFamily="34" charset="0"/>
                        </a:rPr>
                        <a:t> de </a:t>
                      </a:r>
                      <a:r>
                        <a:rPr lang="es-ES" sz="1200" b="1" i="0" u="none" strike="noStrike" dirty="0" err="1">
                          <a:solidFill>
                            <a:srgbClr val="000000"/>
                          </a:solidFill>
                          <a:effectLst/>
                          <a:latin typeface="Arial" pitchFamily="34" charset="0"/>
                          <a:cs typeface="Arial" pitchFamily="34" charset="0"/>
                        </a:rPr>
                        <a:t>Jacard</a:t>
                      </a:r>
                      <a:endParaRPr lang="es-ES" sz="12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s-EC" sz="1200" b="1" i="0" u="none" strike="noStrike" dirty="0" smtClean="0">
                          <a:solidFill>
                            <a:srgbClr val="000000"/>
                          </a:solidFill>
                          <a:effectLst/>
                          <a:latin typeface="Arial" pitchFamily="34" charset="0"/>
                          <a:cs typeface="Arial" pitchFamily="34" charset="0"/>
                        </a:rPr>
                        <a:t>10</a:t>
                      </a:r>
                      <a:endParaRPr lang="es-ES" sz="12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sp>
        <p:nvSpPr>
          <p:cNvPr id="6" name="4 Título"/>
          <p:cNvSpPr txBox="1">
            <a:spLocks/>
          </p:cNvSpPr>
          <p:nvPr/>
        </p:nvSpPr>
        <p:spPr>
          <a:xfrm>
            <a:off x="1259632" y="838649"/>
            <a:ext cx="6192688" cy="634082"/>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S" sz="1400" i="0" dirty="0">
                <a:solidFill>
                  <a:schemeClr val="tx1"/>
                </a:solidFill>
              </a:rPr>
              <a:t>Índice de </a:t>
            </a:r>
            <a:r>
              <a:rPr lang="es-ES" sz="1400" i="0" dirty="0" smtClean="0">
                <a:solidFill>
                  <a:schemeClr val="tx1"/>
                </a:solidFill>
              </a:rPr>
              <a:t>Jaccard para las dos variedades de palma aceitera</a:t>
            </a:r>
            <a:endParaRPr lang="es-ES" sz="1400" dirty="0">
              <a:solidFill>
                <a:schemeClr val="tx1"/>
              </a:solidFill>
            </a:endParaRPr>
          </a:p>
        </p:txBody>
      </p:sp>
    </p:spTree>
    <p:extLst>
      <p:ext uri="{BB962C8B-B14F-4D97-AF65-F5344CB8AC3E}">
        <p14:creationId xmlns:p14="http://schemas.microsoft.com/office/powerpoint/2010/main" val="2807139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lstStyle/>
          <a:p>
            <a:r>
              <a:rPr lang="es-EC" dirty="0">
                <a:solidFill>
                  <a:schemeClr val="tx1"/>
                </a:solidFill>
              </a:rPr>
              <a:t>RESULTADOS PARA HONGOS </a:t>
            </a:r>
            <a:endParaRPr lang="es-ES" dirty="0"/>
          </a:p>
        </p:txBody>
      </p:sp>
      <p:sp>
        <p:nvSpPr>
          <p:cNvPr id="3" name="2 Marcador de contenido"/>
          <p:cNvSpPr>
            <a:spLocks noGrp="1"/>
          </p:cNvSpPr>
          <p:nvPr>
            <p:ph sz="half" idx="1"/>
          </p:nvPr>
        </p:nvSpPr>
        <p:spPr>
          <a:xfrm>
            <a:off x="4679504" y="5434191"/>
            <a:ext cx="4038600" cy="720080"/>
          </a:xfrm>
        </p:spPr>
        <p:txBody>
          <a:bodyPr/>
          <a:lstStyle/>
          <a:p>
            <a:pPr marL="0" indent="0">
              <a:buNone/>
            </a:pPr>
            <a:r>
              <a:rPr lang="es-MX" sz="1200" b="1" dirty="0">
                <a:solidFill>
                  <a:schemeClr val="tx1"/>
                </a:solidFill>
              </a:rPr>
              <a:t>Gráfico </a:t>
            </a:r>
            <a:r>
              <a:rPr lang="es-MX" sz="1200" b="1" dirty="0" smtClean="0">
                <a:solidFill>
                  <a:schemeClr val="tx1"/>
                </a:solidFill>
              </a:rPr>
              <a:t>16 </a:t>
            </a:r>
            <a:r>
              <a:rPr lang="es-EC" sz="1200" b="1" dirty="0">
                <a:solidFill>
                  <a:schemeClr val="tx1"/>
                </a:solidFill>
              </a:rPr>
              <a:t>Recuento de hongos en </a:t>
            </a:r>
            <a:r>
              <a:rPr lang="es-MX" sz="1200" b="1" dirty="0">
                <a:solidFill>
                  <a:schemeClr val="tx1"/>
                </a:solidFill>
              </a:rPr>
              <a:t>en el híbrido interespecífico (</a:t>
            </a:r>
            <a:r>
              <a:rPr lang="es-MX" sz="1200" b="1" i="1" dirty="0">
                <a:solidFill>
                  <a:schemeClr val="tx1"/>
                </a:solidFill>
              </a:rPr>
              <a:t>Elaeis oleífera x Elaeis guineensis).</a:t>
            </a:r>
            <a:endParaRPr lang="es-ES" sz="1200" b="1" dirty="0">
              <a:solidFill>
                <a:schemeClr val="tx1"/>
              </a:solidFill>
            </a:endParaRPr>
          </a:p>
          <a:p>
            <a:endParaRPr lang="es-ES" sz="1200" dirty="0"/>
          </a:p>
        </p:txBody>
      </p:sp>
      <p:graphicFrame>
        <p:nvGraphicFramePr>
          <p:cNvPr id="5" name="4 Gráfico"/>
          <p:cNvGraphicFramePr/>
          <p:nvPr>
            <p:extLst>
              <p:ext uri="{D42A27DB-BD31-4B8C-83A1-F6EECF244321}">
                <p14:modId xmlns:p14="http://schemas.microsoft.com/office/powerpoint/2010/main" val="340291300"/>
              </p:ext>
            </p:extLst>
          </p:nvPr>
        </p:nvGraphicFramePr>
        <p:xfrm>
          <a:off x="4788024" y="836712"/>
          <a:ext cx="3885581"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extLst>
              <p:ext uri="{D42A27DB-BD31-4B8C-83A1-F6EECF244321}">
                <p14:modId xmlns:p14="http://schemas.microsoft.com/office/powerpoint/2010/main" val="669249957"/>
              </p:ext>
            </p:extLst>
          </p:nvPr>
        </p:nvGraphicFramePr>
        <p:xfrm>
          <a:off x="323528" y="908720"/>
          <a:ext cx="4176464"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107504" y="5517232"/>
            <a:ext cx="4572000" cy="276999"/>
          </a:xfrm>
          <a:prstGeom prst="rect">
            <a:avLst/>
          </a:prstGeom>
        </p:spPr>
        <p:txBody>
          <a:bodyPr>
            <a:spAutoFit/>
          </a:bodyPr>
          <a:lstStyle/>
          <a:p>
            <a:pPr algn="just"/>
            <a:r>
              <a:rPr lang="es-MX" sz="1200" b="1" dirty="0"/>
              <a:t>Gráfico </a:t>
            </a:r>
            <a:r>
              <a:rPr lang="es-MX" sz="1200" b="1" dirty="0" smtClean="0"/>
              <a:t>15 </a:t>
            </a:r>
            <a:r>
              <a:rPr lang="es-EC" sz="1200" b="1" dirty="0"/>
              <a:t>Recuento de hongos en </a:t>
            </a:r>
            <a:r>
              <a:rPr lang="es-EC" sz="1200" b="1" i="1" dirty="0"/>
              <a:t>Elaeis guineensis </a:t>
            </a:r>
            <a:r>
              <a:rPr lang="es-EC" sz="1200" b="1" dirty="0"/>
              <a:t>Jacq</a:t>
            </a:r>
            <a:endParaRPr lang="es-ES" sz="1200" b="1" dirty="0"/>
          </a:p>
        </p:txBody>
      </p:sp>
    </p:spTree>
    <p:extLst>
      <p:ext uri="{BB962C8B-B14F-4D97-AF65-F5344CB8AC3E}">
        <p14:creationId xmlns:p14="http://schemas.microsoft.com/office/powerpoint/2010/main" val="925806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lstStyle/>
          <a:p>
            <a:r>
              <a:rPr lang="es-EC" dirty="0">
                <a:solidFill>
                  <a:schemeClr val="tx1"/>
                </a:solidFill>
              </a:rPr>
              <a:t>RESULTADOS PARA HONGOS </a:t>
            </a:r>
            <a:endParaRPr lang="es-ES" dirty="0"/>
          </a:p>
        </p:txBody>
      </p:sp>
      <p:sp>
        <p:nvSpPr>
          <p:cNvPr id="4" name="3 Rectángulo"/>
          <p:cNvSpPr/>
          <p:nvPr/>
        </p:nvSpPr>
        <p:spPr>
          <a:xfrm>
            <a:off x="728141" y="5388024"/>
            <a:ext cx="7992888" cy="523220"/>
          </a:xfrm>
          <a:prstGeom prst="rect">
            <a:avLst/>
          </a:prstGeom>
        </p:spPr>
        <p:txBody>
          <a:bodyPr wrap="square">
            <a:spAutoFit/>
          </a:bodyPr>
          <a:lstStyle/>
          <a:p>
            <a:r>
              <a:rPr lang="es-EC" sz="1400" b="1" dirty="0"/>
              <a:t>Gráfico </a:t>
            </a:r>
            <a:r>
              <a:rPr lang="es-EC" sz="1400" b="1" dirty="0" smtClean="0"/>
              <a:t>17 </a:t>
            </a:r>
            <a:r>
              <a:rPr lang="es-EC" sz="1400" b="1" dirty="0"/>
              <a:t>Análisis de correspondencia simple para las variables de tejidos y  especies de hongos identificadas en palma aceitera </a:t>
            </a:r>
            <a:r>
              <a:rPr lang="es-EC" sz="1400" b="1" i="1" dirty="0"/>
              <a:t>Elaeis guineensis </a:t>
            </a:r>
            <a:r>
              <a:rPr lang="es-EC" sz="1400" b="1" dirty="0"/>
              <a:t>Jacq.</a:t>
            </a:r>
            <a:endParaRPr lang="es-ES" sz="14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 y="893070"/>
            <a:ext cx="79914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436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RESULTADOS PARA HONGOS </a:t>
            </a:r>
            <a:endParaRPr lang="es-ES" dirty="0"/>
          </a:p>
        </p:txBody>
      </p:sp>
      <p:sp>
        <p:nvSpPr>
          <p:cNvPr id="5" name="4 Rectángulo"/>
          <p:cNvSpPr/>
          <p:nvPr/>
        </p:nvSpPr>
        <p:spPr>
          <a:xfrm>
            <a:off x="430762" y="5229200"/>
            <a:ext cx="8245693" cy="461665"/>
          </a:xfrm>
          <a:prstGeom prst="rect">
            <a:avLst/>
          </a:prstGeom>
        </p:spPr>
        <p:txBody>
          <a:bodyPr wrap="square">
            <a:spAutoFit/>
          </a:bodyPr>
          <a:lstStyle/>
          <a:p>
            <a:r>
              <a:rPr lang="es-ES" sz="1200" dirty="0"/>
              <a:t> </a:t>
            </a:r>
            <a:r>
              <a:rPr lang="es-MX" sz="1200" b="1" dirty="0"/>
              <a:t>Gráfico</a:t>
            </a:r>
            <a:r>
              <a:rPr lang="es-EC" sz="1200" b="1" dirty="0"/>
              <a:t> </a:t>
            </a:r>
            <a:r>
              <a:rPr lang="es-EC" sz="1200" b="1" dirty="0" smtClean="0"/>
              <a:t>18 </a:t>
            </a:r>
            <a:r>
              <a:rPr lang="es-EC" sz="1200" b="1" dirty="0"/>
              <a:t>Análisis estadístico de correspondencia simple para las variables tejidos de palma aceitera y las especies de hongos identificadas en </a:t>
            </a:r>
            <a:r>
              <a:rPr lang="es-MX" sz="1200" b="1" dirty="0"/>
              <a:t>el híbrido interespecífico (</a:t>
            </a:r>
            <a:r>
              <a:rPr lang="es-MX" sz="1200" b="1" i="1" dirty="0"/>
              <a:t>Elaeis oleífera x Elaeis guineensis</a:t>
            </a:r>
            <a:r>
              <a:rPr lang="es-MX" sz="1200" b="1" dirty="0"/>
              <a:t>)</a:t>
            </a:r>
            <a:r>
              <a:rPr lang="es-MX" sz="1200" b="1" i="1" dirty="0"/>
              <a:t>.</a:t>
            </a:r>
            <a:endParaRPr lang="es-ES" sz="1200" b="1"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421" b="762"/>
          <a:stretch/>
        </p:blipFill>
        <p:spPr bwMode="auto">
          <a:xfrm>
            <a:off x="392185" y="833487"/>
            <a:ext cx="8212263" cy="43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351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RESULTADOS PARA HONGOS </a:t>
            </a:r>
            <a:endParaRPr lang="es-ES" dirty="0"/>
          </a:p>
        </p:txBody>
      </p:sp>
      <p:sp>
        <p:nvSpPr>
          <p:cNvPr id="10" name="9 Rectángulo"/>
          <p:cNvSpPr/>
          <p:nvPr/>
        </p:nvSpPr>
        <p:spPr>
          <a:xfrm>
            <a:off x="279752" y="2915022"/>
            <a:ext cx="166455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smtClean="0">
                <a:solidFill>
                  <a:schemeClr val="tx1"/>
                </a:solidFill>
              </a:rPr>
              <a:t>Fusarium</a:t>
            </a:r>
          </a:p>
          <a:p>
            <a:pPr algn="ctr"/>
            <a:r>
              <a:rPr lang="es-ES" sz="1400" i="1" dirty="0" err="1" smtClean="0">
                <a:solidFill>
                  <a:schemeClr val="tx1"/>
                </a:solidFill>
              </a:rPr>
              <a:t>decemcellulare</a:t>
            </a:r>
            <a:endParaRPr lang="es-ES" sz="1400" dirty="0">
              <a:solidFill>
                <a:schemeClr val="tx1"/>
              </a:solidFill>
            </a:endParaRPr>
          </a:p>
        </p:txBody>
      </p:sp>
      <p:pic>
        <p:nvPicPr>
          <p:cNvPr id="8194" name="Picture 2" descr="C:\Users\Oswaldo\Desktop\EDISON TESIS\trabajos Edinsito\100PHOTO\SAM_09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72" t="10348" r="15224"/>
          <a:stretch/>
        </p:blipFill>
        <p:spPr bwMode="auto">
          <a:xfrm>
            <a:off x="2446602" y="897765"/>
            <a:ext cx="1909374" cy="1799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2645205" y="2918219"/>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smtClean="0">
                <a:solidFill>
                  <a:schemeClr val="tx1"/>
                </a:solidFill>
              </a:rPr>
              <a:t>Fusarium udum</a:t>
            </a:r>
            <a:endParaRPr lang="es-ES" sz="1400" dirty="0">
              <a:solidFill>
                <a:schemeClr val="tx1"/>
              </a:solidFill>
            </a:endParaRPr>
          </a:p>
        </p:txBody>
      </p:sp>
      <p:pic>
        <p:nvPicPr>
          <p:cNvPr id="8195" name="Picture 3" descr="C:\Users\Oswaldo\Desktop\EDISON TESIS\trabajos Edinsito\100PHOTO\SAM_09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27" t="2387" r="18955" b="10448"/>
          <a:stretch/>
        </p:blipFill>
        <p:spPr bwMode="auto">
          <a:xfrm>
            <a:off x="4713291" y="897765"/>
            <a:ext cx="1909374" cy="1826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4926597" y="2915022"/>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smtClean="0">
                <a:solidFill>
                  <a:schemeClr val="tx1"/>
                </a:solidFill>
              </a:rPr>
              <a:t>Fusarium </a:t>
            </a:r>
            <a:r>
              <a:rPr lang="es-ES" sz="1400" i="1" dirty="0" err="1" smtClean="0">
                <a:solidFill>
                  <a:schemeClr val="tx1"/>
                </a:solidFill>
              </a:rPr>
              <a:t>solani</a:t>
            </a:r>
            <a:endParaRPr lang="es-ES" sz="1400" dirty="0">
              <a:solidFill>
                <a:schemeClr val="tx1"/>
              </a:solidFill>
            </a:endParaRPr>
          </a:p>
        </p:txBody>
      </p:sp>
      <p:pic>
        <p:nvPicPr>
          <p:cNvPr id="8196" name="Picture 4" descr="C:\Users\Oswaldo\Desktop\EDISON TESIS\trabajos Edinsito\100PHOTO\SAM_097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4" t="2587" r="21194"/>
          <a:stretch/>
        </p:blipFill>
        <p:spPr bwMode="auto">
          <a:xfrm>
            <a:off x="6944481" y="903356"/>
            <a:ext cx="1947999" cy="180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7175979" y="2915022"/>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smtClean="0">
                <a:solidFill>
                  <a:schemeClr val="tx1"/>
                </a:solidFill>
              </a:rPr>
              <a:t>Fusarium </a:t>
            </a:r>
            <a:r>
              <a:rPr lang="es-ES" sz="1400" i="1" dirty="0" err="1" smtClean="0">
                <a:solidFill>
                  <a:schemeClr val="tx1"/>
                </a:solidFill>
              </a:rPr>
              <a:t>verticilloides</a:t>
            </a:r>
            <a:endParaRPr lang="es-ES" sz="1400" dirty="0">
              <a:solidFill>
                <a:schemeClr val="tx1"/>
              </a:solidFill>
            </a:endParaRPr>
          </a:p>
        </p:txBody>
      </p:sp>
      <p:pic>
        <p:nvPicPr>
          <p:cNvPr id="8198" name="Picture 6" descr="C:\Users\Oswaldo\Desktop\EDISON TESIS\trabajos Edinsito\100PHOTO\SAM_097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36" t="7761" r="21158" b="3682"/>
          <a:stretch/>
        </p:blipFill>
        <p:spPr bwMode="auto">
          <a:xfrm>
            <a:off x="155800" y="897765"/>
            <a:ext cx="1967928" cy="1799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9" name="Picture 7" descr="C:\Users\Oswaldo\Desktop\EDISON TESIS\Fotos grodo 0 y 1\SAM_075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358" t="23283" r="14179"/>
          <a:stretch/>
        </p:blipFill>
        <p:spPr bwMode="auto">
          <a:xfrm>
            <a:off x="155800" y="3573016"/>
            <a:ext cx="1967928" cy="1786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355947" y="5518144"/>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err="1" smtClean="0">
                <a:solidFill>
                  <a:schemeClr val="tx1"/>
                </a:solidFill>
              </a:rPr>
              <a:t>Trichoderma</a:t>
            </a:r>
            <a:r>
              <a:rPr lang="es-EC" sz="1400" dirty="0" smtClean="0">
                <a:solidFill>
                  <a:schemeClr val="tx1"/>
                </a:solidFill>
              </a:rPr>
              <a:t> </a:t>
            </a:r>
            <a:r>
              <a:rPr lang="es-EC" sz="1400" dirty="0" err="1" smtClean="0">
                <a:solidFill>
                  <a:schemeClr val="tx1"/>
                </a:solidFill>
              </a:rPr>
              <a:t>spp</a:t>
            </a:r>
            <a:r>
              <a:rPr lang="es-EC" sz="1400" dirty="0" smtClean="0">
                <a:solidFill>
                  <a:schemeClr val="tx1"/>
                </a:solidFill>
              </a:rPr>
              <a:t>.</a:t>
            </a:r>
            <a:endParaRPr lang="es-ES" sz="1400" dirty="0">
              <a:solidFill>
                <a:schemeClr val="tx1"/>
              </a:solidFill>
            </a:endParaRPr>
          </a:p>
        </p:txBody>
      </p:sp>
      <p:pic>
        <p:nvPicPr>
          <p:cNvPr id="8200" name="Picture 8" descr="C:\Users\Oswaldo\Desktop\EDISON TESIS\Fotos grodo 0 y 1\SAM_076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513" t="17512" r="21158"/>
          <a:stretch/>
        </p:blipFill>
        <p:spPr bwMode="auto">
          <a:xfrm>
            <a:off x="2446602" y="3557516"/>
            <a:ext cx="1952029" cy="1817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2780120" y="5533646"/>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err="1" smtClean="0">
                <a:solidFill>
                  <a:schemeClr val="tx1"/>
                </a:solidFill>
              </a:rPr>
              <a:t>Rhizoctonia</a:t>
            </a:r>
            <a:r>
              <a:rPr lang="es-ES" sz="1400" i="1" dirty="0" smtClean="0">
                <a:solidFill>
                  <a:schemeClr val="tx1"/>
                </a:solidFill>
              </a:rPr>
              <a:t> </a:t>
            </a:r>
          </a:p>
          <a:p>
            <a:pPr algn="ctr"/>
            <a:r>
              <a:rPr lang="es-ES" sz="1400" dirty="0" err="1" smtClean="0">
                <a:solidFill>
                  <a:schemeClr val="tx1"/>
                </a:solidFill>
              </a:rPr>
              <a:t>spp</a:t>
            </a:r>
            <a:r>
              <a:rPr lang="es-ES" sz="1400" dirty="0" smtClean="0">
                <a:solidFill>
                  <a:schemeClr val="tx1"/>
                </a:solidFill>
              </a:rPr>
              <a:t>.</a:t>
            </a:r>
            <a:endParaRPr lang="es-ES" sz="1400" dirty="0">
              <a:solidFill>
                <a:schemeClr val="tx1"/>
              </a:solidFill>
            </a:endParaRPr>
          </a:p>
        </p:txBody>
      </p:sp>
      <p:pic>
        <p:nvPicPr>
          <p:cNvPr id="8201" name="Picture 9" descr="C:\Users\Oswaldo\Desktop\EDISON TESIS\Fotos grodo 0 y 1\SAM_076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70" t="10347" r="16268" b="3084"/>
          <a:stretch/>
        </p:blipFill>
        <p:spPr bwMode="auto">
          <a:xfrm>
            <a:off x="4734214" y="3542035"/>
            <a:ext cx="1896934" cy="1817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 name="24 Rectángulo"/>
          <p:cNvSpPr/>
          <p:nvPr/>
        </p:nvSpPr>
        <p:spPr>
          <a:xfrm>
            <a:off x="4926597" y="5549945"/>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err="1">
                <a:solidFill>
                  <a:schemeClr val="tx1"/>
                </a:solidFill>
              </a:rPr>
              <a:t>Colletotrichum</a:t>
            </a:r>
            <a:r>
              <a:rPr lang="es-ES" sz="1400" i="1" dirty="0">
                <a:solidFill>
                  <a:schemeClr val="tx1"/>
                </a:solidFill>
              </a:rPr>
              <a:t> </a:t>
            </a:r>
            <a:r>
              <a:rPr lang="es-ES" sz="1400" dirty="0" err="1">
                <a:solidFill>
                  <a:schemeClr val="tx1"/>
                </a:solidFill>
              </a:rPr>
              <a:t>spp</a:t>
            </a:r>
            <a:r>
              <a:rPr lang="es-ES" sz="1400" dirty="0">
                <a:solidFill>
                  <a:schemeClr val="tx1"/>
                </a:solidFill>
              </a:rPr>
              <a:t>.</a:t>
            </a:r>
          </a:p>
        </p:txBody>
      </p:sp>
      <p:pic>
        <p:nvPicPr>
          <p:cNvPr id="8202" name="Picture 10" descr="C:\Users\Oswaldo\Desktop\EDISON TESIS\trabajos Edinsito\100PHOTO\SAM_069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26" t="7363" r="27574" b="2289"/>
          <a:stretch/>
        </p:blipFill>
        <p:spPr bwMode="auto">
          <a:xfrm>
            <a:off x="6985608" y="3542029"/>
            <a:ext cx="1906871" cy="1817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7283707" y="5533646"/>
            <a:ext cx="1512168" cy="468052"/>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i="1" dirty="0" err="1">
                <a:solidFill>
                  <a:schemeClr val="tx1"/>
                </a:solidFill>
              </a:rPr>
              <a:t>Pythium</a:t>
            </a:r>
            <a:r>
              <a:rPr lang="es-ES" sz="1400" i="1" dirty="0">
                <a:solidFill>
                  <a:schemeClr val="tx1"/>
                </a:solidFill>
              </a:rPr>
              <a:t> </a:t>
            </a:r>
            <a:r>
              <a:rPr lang="es-ES" sz="1400" dirty="0" err="1">
                <a:solidFill>
                  <a:schemeClr val="tx1"/>
                </a:solidFill>
              </a:rPr>
              <a:t>spp</a:t>
            </a:r>
            <a:r>
              <a:rPr lang="es-ES" sz="1400" dirty="0">
                <a:solidFill>
                  <a:schemeClr val="tx1"/>
                </a:solidFill>
              </a:rPr>
              <a:t>.</a:t>
            </a:r>
          </a:p>
        </p:txBody>
      </p:sp>
    </p:spTree>
    <p:extLst>
      <p:ext uri="{BB962C8B-B14F-4D97-AF65-F5344CB8AC3E}">
        <p14:creationId xmlns:p14="http://schemas.microsoft.com/office/powerpoint/2010/main" val="587904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9569" y="24867"/>
            <a:ext cx="8229600" cy="634082"/>
          </a:xfrm>
        </p:spPr>
        <p:txBody>
          <a:bodyPr/>
          <a:lstStyle/>
          <a:p>
            <a:r>
              <a:rPr lang="es-EC" dirty="0" smtClean="0">
                <a:solidFill>
                  <a:schemeClr val="tx1"/>
                </a:solidFill>
              </a:rPr>
              <a:t>DISCUSIÓN</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526328909"/>
              </p:ext>
            </p:extLst>
          </p:nvPr>
        </p:nvGraphicFramePr>
        <p:xfrm>
          <a:off x="2305839" y="1196752"/>
          <a:ext cx="4320480" cy="5016621"/>
        </p:xfrm>
        <a:graphic>
          <a:graphicData uri="http://schemas.openxmlformats.org/drawingml/2006/table">
            <a:tbl>
              <a:tblPr firstRow="1" firstCol="1" bandRow="1"/>
              <a:tblGrid>
                <a:gridCol w="4320480"/>
              </a:tblGrid>
              <a:tr h="536061">
                <a:tc>
                  <a:txBody>
                    <a:bodyPr/>
                    <a:lstStyle/>
                    <a:p>
                      <a:pPr algn="ctr">
                        <a:lnSpc>
                          <a:spcPct val="150000"/>
                        </a:lnSpc>
                        <a:spcAft>
                          <a:spcPts val="0"/>
                        </a:spcAft>
                      </a:pPr>
                      <a:r>
                        <a:rPr lang="es-ES" sz="1400" b="1" dirty="0">
                          <a:solidFill>
                            <a:srgbClr val="000000"/>
                          </a:solidFill>
                          <a:effectLst/>
                          <a:latin typeface="Arial"/>
                          <a:ea typeface="Times New Roman"/>
                          <a:cs typeface="Times New Roman"/>
                        </a:rPr>
                        <a:t>Especies bacterianas en Elaeis guineensis Jacq</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6477">
                <a:tc>
                  <a:txBody>
                    <a:bodyPr/>
                    <a:lstStyle/>
                    <a:p>
                      <a:pPr algn="ctr">
                        <a:lnSpc>
                          <a:spcPct val="150000"/>
                        </a:lnSpc>
                        <a:spcAft>
                          <a:spcPts val="0"/>
                        </a:spcAft>
                      </a:pPr>
                      <a:r>
                        <a:rPr lang="es-ES" sz="1400" b="1" dirty="0">
                          <a:solidFill>
                            <a:srgbClr val="000000"/>
                          </a:solidFill>
                          <a:effectLst/>
                          <a:latin typeface="Arial"/>
                          <a:ea typeface="Times New Roman"/>
                          <a:cs typeface="Times New Roman"/>
                        </a:rPr>
                        <a:t>ESPECIE</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6477">
                <a:tc>
                  <a:txBody>
                    <a:bodyPr/>
                    <a:lstStyle/>
                    <a:p>
                      <a:pPr algn="just">
                        <a:lnSpc>
                          <a:spcPct val="150000"/>
                        </a:lnSpc>
                        <a:spcAft>
                          <a:spcPts val="0"/>
                        </a:spcAft>
                      </a:pPr>
                      <a:r>
                        <a:rPr lang="es-ES" sz="1400" i="1" dirty="0" err="1">
                          <a:solidFill>
                            <a:srgbClr val="000000"/>
                          </a:solidFill>
                          <a:effectLst/>
                          <a:latin typeface="Arial"/>
                          <a:ea typeface="Times New Roman"/>
                          <a:cs typeface="Times New Roman"/>
                        </a:rPr>
                        <a:t>Pseudomonas</a:t>
                      </a:r>
                      <a:r>
                        <a:rPr lang="es-ES" sz="1400" i="1" dirty="0">
                          <a:solidFill>
                            <a:srgbClr val="000000"/>
                          </a:solidFill>
                          <a:effectLst/>
                          <a:latin typeface="Arial"/>
                          <a:ea typeface="Times New Roman"/>
                          <a:cs typeface="Times New Roman"/>
                        </a:rPr>
                        <a:t> </a:t>
                      </a:r>
                      <a:r>
                        <a:rPr lang="es-ES" sz="1400" i="1" dirty="0" smtClean="0">
                          <a:solidFill>
                            <a:srgbClr val="000000"/>
                          </a:solidFill>
                          <a:effectLst/>
                          <a:latin typeface="Arial"/>
                          <a:ea typeface="Times New Roman"/>
                          <a:cs typeface="Times New Roman"/>
                        </a:rPr>
                        <a:t>fulva   </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err="1">
                          <a:solidFill>
                            <a:srgbClr val="FF0000"/>
                          </a:solidFill>
                          <a:effectLst/>
                          <a:latin typeface="Arial"/>
                          <a:ea typeface="Times New Roman"/>
                          <a:cs typeface="Times New Roman"/>
                        </a:rPr>
                        <a:t>Lysinibacillus</a:t>
                      </a:r>
                      <a:r>
                        <a:rPr lang="es-ES" sz="1400" i="1" dirty="0">
                          <a:solidFill>
                            <a:srgbClr val="FF0000"/>
                          </a:solidFill>
                          <a:effectLst/>
                          <a:latin typeface="Arial"/>
                          <a:ea typeface="Times New Roman"/>
                          <a:cs typeface="Times New Roman"/>
                        </a:rPr>
                        <a:t> </a:t>
                      </a:r>
                      <a:r>
                        <a:rPr lang="es-ES" sz="1400" i="1" dirty="0" err="1">
                          <a:solidFill>
                            <a:srgbClr val="FF0000"/>
                          </a:solidFill>
                          <a:effectLst/>
                          <a:latin typeface="Arial"/>
                          <a:ea typeface="Times New Roman"/>
                          <a:cs typeface="Times New Roman"/>
                        </a:rPr>
                        <a:t>fusiformis</a:t>
                      </a:r>
                      <a:endParaRPr lang="es-ES"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a:solidFill>
                            <a:schemeClr val="tx1"/>
                          </a:solidFill>
                          <a:effectLst/>
                          <a:latin typeface="Arial"/>
                          <a:ea typeface="Times New Roman"/>
                          <a:cs typeface="Times New Roman"/>
                          <a:hlinkClick r:id="rId2" action="ppaction://hlinksldjump"/>
                        </a:rPr>
                        <a:t>Bacillus </a:t>
                      </a:r>
                      <a:r>
                        <a:rPr lang="es-ES" sz="1400" i="1" dirty="0" smtClean="0">
                          <a:solidFill>
                            <a:schemeClr val="tx1"/>
                          </a:solidFill>
                          <a:effectLst/>
                          <a:latin typeface="Arial"/>
                          <a:ea typeface="Times New Roman"/>
                          <a:cs typeface="Times New Roman"/>
                          <a:hlinkClick r:id="rId2" action="ppaction://hlinksldjump"/>
                        </a:rPr>
                        <a:t>pumilus     </a:t>
                      </a:r>
                      <a:endParaRPr lang="es-ES" sz="1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a:solidFill>
                            <a:schemeClr val="tx1"/>
                          </a:solidFill>
                          <a:effectLst/>
                          <a:latin typeface="Arial"/>
                          <a:ea typeface="Times New Roman"/>
                          <a:cs typeface="Times New Roman"/>
                          <a:hlinkClick r:id="rId3" action="ppaction://hlinksldjump"/>
                        </a:rPr>
                        <a:t>Pantoea agglomerans</a:t>
                      </a:r>
                      <a:endParaRPr lang="es-ES" sz="14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err="1">
                          <a:solidFill>
                            <a:srgbClr val="000000"/>
                          </a:solidFill>
                          <a:effectLst/>
                          <a:latin typeface="Arial"/>
                          <a:ea typeface="Times New Roman"/>
                          <a:cs typeface="Times New Roman"/>
                        </a:rPr>
                        <a:t>Acinetobacter</a:t>
                      </a:r>
                      <a:r>
                        <a:rPr lang="es-ES" sz="1400" i="1" dirty="0">
                          <a:solidFill>
                            <a:srgbClr val="000000"/>
                          </a:solidFill>
                          <a:effectLst/>
                          <a:latin typeface="Arial"/>
                          <a:ea typeface="Times New Roman"/>
                          <a:cs typeface="Times New Roman"/>
                        </a:rPr>
                        <a:t> </a:t>
                      </a:r>
                      <a:r>
                        <a:rPr lang="es-ES" sz="1400" i="1" dirty="0" err="1">
                          <a:solidFill>
                            <a:srgbClr val="000000"/>
                          </a:solidFill>
                          <a:effectLst/>
                          <a:latin typeface="Arial"/>
                          <a:ea typeface="Times New Roman"/>
                          <a:cs typeface="Times New Roman"/>
                        </a:rPr>
                        <a:t>ursingii</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337">
                <a:tc>
                  <a:txBody>
                    <a:bodyPr/>
                    <a:lstStyle/>
                    <a:p>
                      <a:pPr algn="ctr">
                        <a:lnSpc>
                          <a:spcPct val="150000"/>
                        </a:lnSpc>
                        <a:spcAft>
                          <a:spcPts val="0"/>
                        </a:spcAft>
                      </a:pPr>
                      <a:r>
                        <a:rPr lang="es-ES" sz="1400" b="1" dirty="0">
                          <a:solidFill>
                            <a:srgbClr val="000000"/>
                          </a:solidFill>
                          <a:effectLst/>
                          <a:latin typeface="Arial"/>
                          <a:ea typeface="Times New Roman"/>
                          <a:cs typeface="Times New Roman"/>
                        </a:rPr>
                        <a:t>Especies bacterianas en el híbrido interespecífico</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6477">
                <a:tc>
                  <a:txBody>
                    <a:bodyPr/>
                    <a:lstStyle/>
                    <a:p>
                      <a:pPr algn="just">
                        <a:lnSpc>
                          <a:spcPct val="150000"/>
                        </a:lnSpc>
                        <a:spcAft>
                          <a:spcPts val="0"/>
                        </a:spcAft>
                      </a:pPr>
                      <a:r>
                        <a:rPr lang="es-ES" sz="1400" i="1" dirty="0" err="1">
                          <a:solidFill>
                            <a:srgbClr val="000000"/>
                          </a:solidFill>
                          <a:effectLst/>
                          <a:latin typeface="Arial"/>
                          <a:ea typeface="Times New Roman"/>
                          <a:cs typeface="Times New Roman"/>
                        </a:rPr>
                        <a:t>Pseudomonas</a:t>
                      </a:r>
                      <a:r>
                        <a:rPr lang="es-ES" sz="1400" i="1" dirty="0">
                          <a:solidFill>
                            <a:srgbClr val="000000"/>
                          </a:solidFill>
                          <a:effectLst/>
                          <a:latin typeface="Arial"/>
                          <a:ea typeface="Times New Roman"/>
                          <a:cs typeface="Times New Roman"/>
                        </a:rPr>
                        <a:t> </a:t>
                      </a:r>
                      <a:r>
                        <a:rPr lang="es-ES" sz="1400" i="1" dirty="0" err="1">
                          <a:solidFill>
                            <a:srgbClr val="000000"/>
                          </a:solidFill>
                          <a:effectLst/>
                          <a:latin typeface="Arial"/>
                          <a:ea typeface="Times New Roman"/>
                          <a:cs typeface="Times New Roman"/>
                        </a:rPr>
                        <a:t>viridilivida</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err="1">
                          <a:solidFill>
                            <a:srgbClr val="000000"/>
                          </a:solidFill>
                          <a:effectLst/>
                          <a:latin typeface="Arial"/>
                          <a:ea typeface="Times New Roman"/>
                          <a:cs typeface="Times New Roman"/>
                        </a:rPr>
                        <a:t>Paenibacillus</a:t>
                      </a:r>
                      <a:r>
                        <a:rPr lang="es-ES" sz="1400" i="1" dirty="0">
                          <a:solidFill>
                            <a:srgbClr val="000000"/>
                          </a:solidFill>
                          <a:effectLst/>
                          <a:latin typeface="Arial"/>
                          <a:ea typeface="Times New Roman"/>
                          <a:cs typeface="Times New Roman"/>
                        </a:rPr>
                        <a:t> </a:t>
                      </a:r>
                      <a:r>
                        <a:rPr lang="es-ES" sz="1400" i="1" dirty="0" err="1">
                          <a:solidFill>
                            <a:srgbClr val="000000"/>
                          </a:solidFill>
                          <a:effectLst/>
                          <a:latin typeface="Arial"/>
                          <a:ea typeface="Times New Roman"/>
                          <a:cs typeface="Times New Roman"/>
                        </a:rPr>
                        <a:t>illinoisensis</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a:solidFill>
                            <a:srgbClr val="FF0000"/>
                          </a:solidFill>
                          <a:effectLst/>
                          <a:latin typeface="Arial"/>
                          <a:ea typeface="Times New Roman"/>
                          <a:cs typeface="Times New Roman"/>
                        </a:rPr>
                        <a:t>Pantoea agglomerans</a:t>
                      </a:r>
                      <a:endParaRPr lang="es-ES"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dirty="0" err="1">
                          <a:solidFill>
                            <a:srgbClr val="000000"/>
                          </a:solidFill>
                          <a:effectLst/>
                          <a:latin typeface="Arial"/>
                          <a:ea typeface="Times New Roman"/>
                          <a:cs typeface="Times New Roman"/>
                        </a:rPr>
                        <a:t>Micrococcus</a:t>
                      </a:r>
                      <a:r>
                        <a:rPr lang="es-ES" sz="1400" i="1" dirty="0">
                          <a:solidFill>
                            <a:srgbClr val="000000"/>
                          </a:solidFill>
                          <a:effectLst/>
                          <a:latin typeface="Arial"/>
                          <a:ea typeface="Times New Roman"/>
                          <a:cs typeface="Times New Roman"/>
                        </a:rPr>
                        <a:t> </a:t>
                      </a:r>
                      <a:r>
                        <a:rPr lang="es-ES" sz="1400" i="1" dirty="0" err="1">
                          <a:solidFill>
                            <a:srgbClr val="000000"/>
                          </a:solidFill>
                          <a:effectLst/>
                          <a:latin typeface="Arial"/>
                          <a:ea typeface="Times New Roman"/>
                          <a:cs typeface="Times New Roman"/>
                        </a:rPr>
                        <a:t>lylae</a:t>
                      </a:r>
                      <a:r>
                        <a:rPr lang="es-ES" sz="1400" i="1" dirty="0">
                          <a:solidFill>
                            <a:srgbClr val="000000"/>
                          </a:solidFill>
                          <a:effectLst/>
                          <a:latin typeface="Arial"/>
                          <a:ea typeface="Times New Roman"/>
                          <a:cs typeface="Times New Roman"/>
                        </a:rPr>
                        <a:t> C</a:t>
                      </a:r>
                      <a:endParaRPr lang="es-ES"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477">
                <a:tc>
                  <a:txBody>
                    <a:bodyPr/>
                    <a:lstStyle/>
                    <a:p>
                      <a:pPr algn="just">
                        <a:lnSpc>
                          <a:spcPct val="150000"/>
                        </a:lnSpc>
                        <a:spcAft>
                          <a:spcPts val="0"/>
                        </a:spcAft>
                      </a:pPr>
                      <a:r>
                        <a:rPr lang="es-ES" sz="1400" i="1">
                          <a:solidFill>
                            <a:srgbClr val="000000"/>
                          </a:solidFill>
                          <a:effectLst/>
                          <a:latin typeface="Arial"/>
                          <a:ea typeface="Times New Roman"/>
                          <a:cs typeface="Times New Roman"/>
                        </a:rPr>
                        <a:t>Paenibacillus taichungensis</a:t>
                      </a:r>
                      <a:endParaRPr lang="es-ES"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400" i="1" dirty="0">
                          <a:solidFill>
                            <a:srgbClr val="FF0000"/>
                          </a:solidFill>
                          <a:effectLst/>
                          <a:latin typeface="Arial"/>
                          <a:ea typeface="Times New Roman"/>
                          <a:cs typeface="Times New Roman"/>
                        </a:rPr>
                        <a:t>Bacillus pumilus</a:t>
                      </a:r>
                      <a:endParaRPr lang="es-ES" sz="1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704898" y="548680"/>
            <a:ext cx="7899550" cy="646331"/>
          </a:xfrm>
          <a:prstGeom prst="rect">
            <a:avLst/>
          </a:prstGeom>
        </p:spPr>
        <p:txBody>
          <a:bodyPr wrap="square">
            <a:spAutoFit/>
          </a:bodyPr>
          <a:lstStyle/>
          <a:p>
            <a:r>
              <a:rPr lang="es-ES" b="1" dirty="0" smtClean="0"/>
              <a:t>BACTERIAS ASOCIADAS A LA PUDRICIÓN DE COGOLLO EN PALMA ACEITERA.</a:t>
            </a:r>
            <a:endParaRPr lang="es-ES" dirty="0"/>
          </a:p>
        </p:txBody>
      </p:sp>
    </p:spTree>
    <p:extLst>
      <p:ext uri="{BB962C8B-B14F-4D97-AF65-F5344CB8AC3E}">
        <p14:creationId xmlns:p14="http://schemas.microsoft.com/office/powerpoint/2010/main" val="392668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067944" y="665681"/>
            <a:ext cx="3008313" cy="751526"/>
          </a:xfrm>
        </p:spPr>
        <p:txBody>
          <a:bodyPr/>
          <a:lstStyle/>
          <a:p>
            <a:pPr algn="ctr"/>
            <a:r>
              <a:rPr lang="es-ES" dirty="0">
                <a:solidFill>
                  <a:srgbClr val="FF0000"/>
                </a:solidFill>
                <a:effectLst/>
                <a:ea typeface="Times New Roman"/>
                <a:cs typeface="Times New Roman"/>
              </a:rPr>
              <a:t>Bacillus pumilus     </a:t>
            </a:r>
            <a:r>
              <a:rPr lang="es-ES" dirty="0">
                <a:solidFill>
                  <a:srgbClr val="FF0000"/>
                </a:solidFill>
                <a:effectLst/>
                <a:latin typeface="Calibri"/>
                <a:ea typeface="Calibri"/>
                <a:cs typeface="Times New Roman"/>
              </a:rPr>
              <a:t/>
            </a:r>
            <a:br>
              <a:rPr lang="es-ES" dirty="0">
                <a:solidFill>
                  <a:srgbClr val="FF0000"/>
                </a:solidFill>
                <a:effectLst/>
                <a:latin typeface="Calibri"/>
                <a:ea typeface="Calibri"/>
                <a:cs typeface="Times New Roman"/>
              </a:rPr>
            </a:b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110037218"/>
              </p:ext>
            </p:extLst>
          </p:nvPr>
        </p:nvGraphicFramePr>
        <p:xfrm>
          <a:off x="3635896" y="1432195"/>
          <a:ext cx="5112372" cy="3936852"/>
        </p:xfrm>
        <a:graphic>
          <a:graphicData uri="http://schemas.openxmlformats.org/drawingml/2006/table">
            <a:tbl>
              <a:tblPr firstRow="1" bandRow="1">
                <a:tableStyleId>{9D7B26C5-4107-4FEC-AEDC-1716B250A1EF}</a:tableStyleId>
              </a:tblPr>
              <a:tblGrid>
                <a:gridCol w="2556186"/>
                <a:gridCol w="2556186"/>
              </a:tblGrid>
              <a:tr h="363962">
                <a:tc>
                  <a:txBody>
                    <a:bodyPr/>
                    <a:lstStyle/>
                    <a:p>
                      <a:pPr algn="just"/>
                      <a:r>
                        <a:rPr lang="es-EC" sz="1600" dirty="0" smtClean="0"/>
                        <a:t>Autor</a:t>
                      </a:r>
                      <a:endParaRPr lang="es-ES" sz="1600" dirty="0">
                        <a:solidFill>
                          <a:schemeClr val="tx1"/>
                        </a:solidFill>
                      </a:endParaRPr>
                    </a:p>
                  </a:txBody>
                  <a:tcPr marL="99877" marR="99877"/>
                </a:tc>
                <a:tc>
                  <a:txBody>
                    <a:bodyPr/>
                    <a:lstStyle/>
                    <a:p>
                      <a:pPr algn="just"/>
                      <a:r>
                        <a:rPr lang="es-EC" sz="1600" dirty="0" smtClean="0"/>
                        <a:t>Cultivo</a:t>
                      </a:r>
                      <a:endParaRPr lang="es-ES" sz="1600" dirty="0">
                        <a:solidFill>
                          <a:schemeClr val="tx1"/>
                        </a:solidFill>
                      </a:endParaRPr>
                    </a:p>
                  </a:txBody>
                  <a:tcPr marL="99877" marR="99877"/>
                </a:tc>
              </a:tr>
              <a:tr h="1383054">
                <a:tc>
                  <a:txBody>
                    <a:bodyPr/>
                    <a:lstStyle/>
                    <a:p>
                      <a:pPr algn="just"/>
                      <a:r>
                        <a:rPr lang="es-ES" sz="1600" kern="1200" dirty="0" smtClean="0">
                          <a:effectLst/>
                        </a:rPr>
                        <a:t>Galal, 2006.</a:t>
                      </a:r>
                      <a:endParaRPr lang="es-ES" sz="1600" dirty="0">
                        <a:solidFill>
                          <a:schemeClr val="tx1"/>
                        </a:solidFill>
                      </a:endParaRPr>
                    </a:p>
                  </a:txBody>
                  <a:tcPr marL="99877" marR="99877"/>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kern="1200" dirty="0" smtClean="0">
                          <a:effectLst/>
                        </a:rPr>
                        <a:t>mango, melocotón</a:t>
                      </a:r>
                      <a:r>
                        <a:rPr lang="es-ES" sz="1600" kern="1200" baseline="0" dirty="0" smtClean="0">
                          <a:effectLst/>
                        </a:rPr>
                        <a:t> manzana,</a:t>
                      </a:r>
                      <a:r>
                        <a:rPr lang="es-EC" sz="1600" kern="1200" baseline="0" dirty="0" smtClean="0">
                          <a:effectLst/>
                        </a:rPr>
                        <a:t> pepino</a:t>
                      </a:r>
                    </a:p>
                    <a:p>
                      <a:pPr marL="0" marR="0" indent="0" algn="just" defTabSz="914400" rtl="0" eaLnBrk="1" fontAlgn="auto" latinLnBrk="0" hangingPunct="1">
                        <a:lnSpc>
                          <a:spcPct val="100000"/>
                        </a:lnSpc>
                        <a:spcBef>
                          <a:spcPts val="0"/>
                        </a:spcBef>
                        <a:spcAft>
                          <a:spcPts val="0"/>
                        </a:spcAft>
                        <a:buClrTx/>
                        <a:buSzTx/>
                        <a:buFontTx/>
                        <a:buNone/>
                        <a:tabLst/>
                        <a:defRPr/>
                      </a:pPr>
                      <a:r>
                        <a:rPr lang="es-EC" sz="1600" kern="1200" baseline="0" dirty="0" smtClean="0">
                          <a:effectLst/>
                        </a:rPr>
                        <a:t>calabaza, c</a:t>
                      </a:r>
                      <a:r>
                        <a:rPr lang="es-EC" sz="1600" dirty="0" smtClean="0"/>
                        <a:t>ebolla.</a:t>
                      </a:r>
                      <a:endParaRPr lang="es-ES" sz="160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ES" sz="1600" dirty="0" smtClean="0"/>
                    </a:p>
                    <a:p>
                      <a:pPr algn="just"/>
                      <a:endParaRPr lang="es-ES" sz="1600" kern="1200" baseline="0" dirty="0" smtClean="0">
                        <a:solidFill>
                          <a:schemeClr val="tx1"/>
                        </a:solidFill>
                        <a:effectLst/>
                        <a:latin typeface="+mn-lt"/>
                        <a:ea typeface="+mn-ea"/>
                        <a:cs typeface="+mn-cs"/>
                      </a:endParaRPr>
                    </a:p>
                  </a:txBody>
                  <a:tcPr marL="99877" marR="99877"/>
                </a:tc>
              </a:tr>
              <a:tr h="618735">
                <a:tc>
                  <a:txBody>
                    <a:bodyPr/>
                    <a:lstStyle/>
                    <a:p>
                      <a:pPr algn="just"/>
                      <a:r>
                        <a:rPr lang="es-ES" sz="1600" kern="1200" dirty="0" smtClean="0">
                          <a:effectLst/>
                        </a:rPr>
                        <a:t>Hseu et al. (2010).</a:t>
                      </a:r>
                      <a:endParaRPr lang="es-ES" sz="1600" dirty="0"/>
                    </a:p>
                  </a:txBody>
                  <a:tcPr marL="99877" marR="99877"/>
                </a:tc>
                <a:tc>
                  <a:txBody>
                    <a:bodyPr/>
                    <a:lstStyle/>
                    <a:p>
                      <a:pPr algn="just"/>
                      <a:r>
                        <a:rPr lang="es-EC" sz="1600" dirty="0" smtClean="0"/>
                        <a:t>Cultivo de ñame, frijol,</a:t>
                      </a:r>
                      <a:r>
                        <a:rPr lang="es-EC" sz="1600" baseline="0" dirty="0" smtClean="0"/>
                        <a:t> pera asiática.</a:t>
                      </a:r>
                      <a:endParaRPr lang="es-ES" sz="1600" dirty="0"/>
                    </a:p>
                  </a:txBody>
                  <a:tcPr marL="99877" marR="99877"/>
                </a:tc>
              </a:tr>
              <a:tr h="442820">
                <a:tc>
                  <a:txBody>
                    <a:bodyPr/>
                    <a:lstStyle/>
                    <a:p>
                      <a:pPr algn="just"/>
                      <a:r>
                        <a:rPr lang="es-ES" sz="1600" kern="1200" dirty="0" smtClean="0">
                          <a:effectLst/>
                        </a:rPr>
                        <a:t>Cen</a:t>
                      </a:r>
                      <a:r>
                        <a:rPr lang="es-EC" sz="1600" kern="1200" dirty="0" smtClean="0">
                          <a:effectLst/>
                        </a:rPr>
                        <a:t>, 2012</a:t>
                      </a:r>
                      <a:endParaRPr lang="es-ES" sz="1600" dirty="0"/>
                    </a:p>
                  </a:txBody>
                  <a:tcPr marL="99877" marR="99877"/>
                </a:tc>
                <a:tc>
                  <a:txBody>
                    <a:bodyPr/>
                    <a:lstStyle/>
                    <a:p>
                      <a:pPr algn="just"/>
                      <a:r>
                        <a:rPr lang="es-EC" sz="1600" dirty="0" smtClean="0"/>
                        <a:t>Agave de tequila.</a:t>
                      </a:r>
                      <a:endParaRPr lang="es-ES" sz="1600" dirty="0"/>
                    </a:p>
                  </a:txBody>
                  <a:tcPr marL="99877" marR="99877"/>
                </a:tc>
              </a:tr>
              <a:tr h="1128281">
                <a:tc>
                  <a:txBody>
                    <a:bodyPr/>
                    <a:lstStyle/>
                    <a:p>
                      <a:pPr algn="just"/>
                      <a:r>
                        <a:rPr lang="es-ES" sz="1600" kern="1200" dirty="0" smtClean="0">
                          <a:effectLst/>
                        </a:rPr>
                        <a:t>Chiu et al. (1964) </a:t>
                      </a:r>
                      <a:endParaRPr lang="es-ES" sz="1600" dirty="0"/>
                    </a:p>
                  </a:txBody>
                  <a:tcPr marL="99877" marR="99877"/>
                </a:tc>
                <a:tc>
                  <a:txBody>
                    <a:bodyPr/>
                    <a:lstStyle/>
                    <a:p>
                      <a:pPr algn="just"/>
                      <a:r>
                        <a:rPr lang="es-ES" sz="1600" i="1" kern="1200" dirty="0" smtClean="0">
                          <a:effectLst/>
                        </a:rPr>
                        <a:t>B. pumilus, B. </a:t>
                      </a:r>
                      <a:r>
                        <a:rPr lang="es-ES" sz="1600" i="1" kern="1200" dirty="0" err="1" smtClean="0">
                          <a:effectLst/>
                        </a:rPr>
                        <a:t>subtilis</a:t>
                      </a:r>
                      <a:r>
                        <a:rPr lang="es-ES" sz="1600" i="1" kern="1200" dirty="0" smtClean="0">
                          <a:effectLst/>
                        </a:rPr>
                        <a:t>, B. </a:t>
                      </a:r>
                      <a:r>
                        <a:rPr lang="es-ES" sz="1600" i="1" kern="1200" dirty="0" err="1" smtClean="0">
                          <a:effectLst/>
                        </a:rPr>
                        <a:t>polymyxa</a:t>
                      </a:r>
                      <a:r>
                        <a:rPr lang="es-ES" sz="1600" kern="1200" dirty="0" smtClean="0">
                          <a:effectLst/>
                        </a:rPr>
                        <a:t>, causan pudrición blanda en hortalizas. </a:t>
                      </a:r>
                      <a:endParaRPr lang="es-ES" sz="1600" dirty="0"/>
                    </a:p>
                  </a:txBody>
                  <a:tcPr marL="99877" marR="99877"/>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99" y="589115"/>
            <a:ext cx="2389295" cy="1687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00" y="4221088"/>
            <a:ext cx="2389294" cy="18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719" y="2420888"/>
            <a:ext cx="2415576"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 name="1 Título"/>
          <p:cNvSpPr txBox="1">
            <a:spLocks/>
          </p:cNvSpPr>
          <p:nvPr/>
        </p:nvSpPr>
        <p:spPr>
          <a:xfrm>
            <a:off x="3851919" y="-44967"/>
            <a:ext cx="5279597" cy="634082"/>
          </a:xfrm>
          <a:prstGeom prst="rect">
            <a:avLst/>
          </a:prstGeom>
        </p:spPr>
        <p:txBody>
          <a:bodyPr anchor="b"/>
          <a:lstStyle>
            <a:lvl1pPr algn="l" rtl="0" eaLnBrk="0" fontAlgn="base" hangingPunct="0">
              <a:spcBef>
                <a:spcPct val="0"/>
              </a:spcBef>
              <a:spcAft>
                <a:spcPct val="0"/>
              </a:spcAft>
              <a:defRPr sz="20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r"/>
            <a:r>
              <a:rPr lang="es-EC" sz="3200" dirty="0" smtClean="0">
                <a:solidFill>
                  <a:schemeClr val="tx1"/>
                </a:solidFill>
              </a:rPr>
              <a:t>DISCUSIÓN</a:t>
            </a:r>
            <a:endParaRPr lang="es-ES" sz="3200" dirty="0"/>
          </a:p>
        </p:txBody>
      </p:sp>
    </p:spTree>
    <p:extLst>
      <p:ext uri="{BB962C8B-B14F-4D97-AF65-F5344CB8AC3E}">
        <p14:creationId xmlns:p14="http://schemas.microsoft.com/office/powerpoint/2010/main" val="2579914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4181"/>
            <a:ext cx="8229600" cy="571500"/>
          </a:xfrm>
        </p:spPr>
        <p:txBody>
          <a:bodyPr/>
          <a:lstStyle/>
          <a:p>
            <a:r>
              <a:rPr lang="es-EC" dirty="0">
                <a:solidFill>
                  <a:schemeClr val="tx1"/>
                </a:solidFill>
              </a:rPr>
              <a:t>DISCUSIÓN</a:t>
            </a:r>
            <a:endParaRPr lang="es-ES" dirty="0"/>
          </a:p>
        </p:txBody>
      </p:sp>
      <p:graphicFrame>
        <p:nvGraphicFramePr>
          <p:cNvPr id="8" name="7 Marcador de contenido"/>
          <p:cNvGraphicFramePr>
            <a:graphicFrameLocks noGrp="1"/>
          </p:cNvGraphicFramePr>
          <p:nvPr>
            <p:ph sz="half" idx="2"/>
            <p:extLst>
              <p:ext uri="{D42A27DB-BD31-4B8C-83A1-F6EECF244321}">
                <p14:modId xmlns:p14="http://schemas.microsoft.com/office/powerpoint/2010/main" val="2017568094"/>
              </p:ext>
            </p:extLst>
          </p:nvPr>
        </p:nvGraphicFramePr>
        <p:xfrm>
          <a:off x="4648200" y="1600200"/>
          <a:ext cx="4038600" cy="2169160"/>
        </p:xfrm>
        <a:graphic>
          <a:graphicData uri="http://schemas.openxmlformats.org/drawingml/2006/table">
            <a:tbl>
              <a:tblPr firstRow="1" bandRow="1">
                <a:tableStyleId>{93296810-A885-4BE3-A3E7-6D5BEEA58F35}</a:tableStyleId>
              </a:tblPr>
              <a:tblGrid>
                <a:gridCol w="2019300"/>
                <a:gridCol w="2019300"/>
              </a:tblGrid>
              <a:tr h="370840">
                <a:tc>
                  <a:txBody>
                    <a:bodyPr/>
                    <a:lstStyle/>
                    <a:p>
                      <a:r>
                        <a:rPr lang="es-EC" sz="1600" dirty="0" smtClean="0"/>
                        <a:t>Autor</a:t>
                      </a:r>
                      <a:endParaRPr lang="es-ES" sz="1600" dirty="0">
                        <a:solidFill>
                          <a:schemeClr val="tx1"/>
                        </a:solidFill>
                      </a:endParaRPr>
                    </a:p>
                  </a:txBody>
                  <a:tcPr/>
                </a:tc>
                <a:tc>
                  <a:txBody>
                    <a:bodyPr/>
                    <a:lstStyle/>
                    <a:p>
                      <a:r>
                        <a:rPr lang="es-EC" sz="1600" dirty="0" smtClean="0"/>
                        <a:t>Cultivo</a:t>
                      </a:r>
                      <a:endParaRPr lang="es-ES" sz="1600" dirty="0">
                        <a:solidFill>
                          <a:schemeClr val="tx1"/>
                        </a:solidFill>
                      </a:endParaRPr>
                    </a:p>
                  </a:txBody>
                  <a:tcPr/>
                </a:tc>
              </a:tr>
              <a:tr h="370840">
                <a:tc>
                  <a:txBody>
                    <a:bodyPr/>
                    <a:lstStyle/>
                    <a:p>
                      <a:r>
                        <a:rPr lang="es-ES" sz="1800" kern="1200" dirty="0" smtClean="0">
                          <a:effectLst/>
                        </a:rPr>
                        <a:t>Aguilar et al., 2013</a:t>
                      </a:r>
                      <a:endParaRPr lang="es-ES" sz="1600" dirty="0">
                        <a:solidFill>
                          <a:schemeClr val="tx1"/>
                        </a:solidFill>
                      </a:endParaRPr>
                    </a:p>
                  </a:txBody>
                  <a:tcPr/>
                </a:tc>
                <a:tc>
                  <a:txBody>
                    <a:bodyPr/>
                    <a:lstStyle/>
                    <a:p>
                      <a:r>
                        <a:rPr lang="es-EC" sz="1600" dirty="0" smtClean="0"/>
                        <a:t>Palmas de coco</a:t>
                      </a:r>
                      <a:endParaRPr lang="es-ES" sz="1600" dirty="0">
                        <a:solidFill>
                          <a:schemeClr val="tx1"/>
                        </a:solidFill>
                      </a:endParaRPr>
                    </a:p>
                  </a:txBody>
                  <a:tcPr/>
                </a:tc>
              </a:tr>
              <a:tr h="370840">
                <a:tc>
                  <a:txBody>
                    <a:bodyPr/>
                    <a:lstStyle/>
                    <a:p>
                      <a:r>
                        <a:rPr lang="es-ES" sz="1600" kern="1200" dirty="0" smtClean="0">
                          <a:effectLst/>
                        </a:rPr>
                        <a:t>Jiménez et al (2014)</a:t>
                      </a:r>
                      <a:endParaRPr lang="es-ES" sz="1600" dirty="0">
                        <a:solidFill>
                          <a:schemeClr val="tx1"/>
                        </a:solidFill>
                      </a:endParaRPr>
                    </a:p>
                  </a:txBody>
                  <a:tcPr/>
                </a:tc>
                <a:tc>
                  <a:txBody>
                    <a:bodyPr/>
                    <a:lstStyle/>
                    <a:p>
                      <a:r>
                        <a:rPr lang="es-ES" sz="1600" kern="1200" dirty="0" smtClean="0">
                          <a:effectLst/>
                        </a:rPr>
                        <a:t>Agave tequila </a:t>
                      </a:r>
                      <a:endParaRPr lang="es-ES" sz="1600" dirty="0">
                        <a:solidFill>
                          <a:schemeClr val="tx1"/>
                        </a:solidFill>
                      </a:endParaRPr>
                    </a:p>
                  </a:txBody>
                  <a:tcPr/>
                </a:tc>
              </a:tr>
              <a:tr h="370840">
                <a:tc>
                  <a:txBody>
                    <a:bodyPr/>
                    <a:lstStyle/>
                    <a:p>
                      <a:r>
                        <a:rPr lang="es-ES" sz="1600" kern="1200" dirty="0" smtClean="0">
                          <a:effectLst/>
                        </a:rPr>
                        <a:t>Sánchez et al., (2003)</a:t>
                      </a:r>
                      <a:endParaRPr lang="es-ES" sz="1600" dirty="0">
                        <a:solidFill>
                          <a:schemeClr val="tx1"/>
                        </a:solidFill>
                      </a:endParaRPr>
                    </a:p>
                  </a:txBody>
                  <a:tcPr/>
                </a:tc>
                <a:tc>
                  <a:txBody>
                    <a:bodyPr/>
                    <a:lstStyle/>
                    <a:p>
                      <a:r>
                        <a:rPr lang="es-EC" sz="1600" dirty="0" smtClean="0"/>
                        <a:t>Palmito</a:t>
                      </a:r>
                      <a:endParaRPr lang="es-ES" sz="1600" dirty="0">
                        <a:solidFill>
                          <a:schemeClr val="tx1"/>
                        </a:solidFill>
                      </a:endParaRPr>
                    </a:p>
                  </a:txBody>
                  <a:tcPr/>
                </a:tc>
              </a:tr>
            </a:tbl>
          </a:graphicData>
        </a:graphic>
      </p:graphicFrame>
      <p:sp>
        <p:nvSpPr>
          <p:cNvPr id="6" name="7 Título"/>
          <p:cNvSpPr txBox="1">
            <a:spLocks/>
          </p:cNvSpPr>
          <p:nvPr/>
        </p:nvSpPr>
        <p:spPr>
          <a:xfrm>
            <a:off x="4067944" y="665681"/>
            <a:ext cx="3008313" cy="751526"/>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 dirty="0" smtClean="0">
                <a:solidFill>
                  <a:srgbClr val="FF0000"/>
                </a:solidFill>
                <a:effectLst/>
                <a:latin typeface="Calibri"/>
                <a:ea typeface="Calibri"/>
                <a:cs typeface="Times New Roman"/>
              </a:rPr>
              <a:t/>
            </a:r>
            <a:br>
              <a:rPr lang="es-ES" dirty="0" smtClean="0">
                <a:solidFill>
                  <a:srgbClr val="FF0000"/>
                </a:solidFill>
                <a:effectLst/>
                <a:latin typeface="Calibri"/>
                <a:ea typeface="Calibri"/>
                <a:cs typeface="Times New Roman"/>
              </a:rPr>
            </a:br>
            <a:endParaRPr lang="es-ES" dirty="0"/>
          </a:p>
        </p:txBody>
      </p:sp>
      <p:sp>
        <p:nvSpPr>
          <p:cNvPr id="7" name="6 Rectángulo"/>
          <p:cNvSpPr/>
          <p:nvPr/>
        </p:nvSpPr>
        <p:spPr>
          <a:xfrm>
            <a:off x="5436096" y="764445"/>
            <a:ext cx="2693366" cy="553998"/>
          </a:xfrm>
          <a:prstGeom prst="rect">
            <a:avLst/>
          </a:prstGeom>
        </p:spPr>
        <p:txBody>
          <a:bodyPr wrap="none">
            <a:spAutoFit/>
          </a:bodyPr>
          <a:lstStyle/>
          <a:p>
            <a:pPr algn="just">
              <a:lnSpc>
                <a:spcPct val="150000"/>
              </a:lnSpc>
              <a:spcAft>
                <a:spcPts val="0"/>
              </a:spcAft>
            </a:pPr>
            <a:r>
              <a:rPr lang="es-ES" sz="2000" i="1" dirty="0">
                <a:solidFill>
                  <a:srgbClr val="FF0000"/>
                </a:solidFill>
                <a:ea typeface="Times New Roman"/>
                <a:cs typeface="Times New Roman"/>
              </a:rPr>
              <a:t>Pantoea agglomerans</a:t>
            </a:r>
            <a:endParaRPr lang="es-ES" sz="2000" dirty="0">
              <a:solidFill>
                <a:srgbClr val="FF0000"/>
              </a:solidFill>
              <a:latin typeface="Calibri"/>
              <a:ea typeface="Calibri"/>
              <a:cs typeface="Times New Roman"/>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862387"/>
            <a:ext cx="3024336" cy="1837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3212976"/>
            <a:ext cx="3024336"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65224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DISCUSIÓN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44234159"/>
              </p:ext>
            </p:extLst>
          </p:nvPr>
        </p:nvGraphicFramePr>
        <p:xfrm>
          <a:off x="539750" y="11969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24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pPr lvl="0"/>
            <a:r>
              <a:rPr lang="es-EC" dirty="0">
                <a:solidFill>
                  <a:schemeClr val="tx1"/>
                </a:solidFill>
                <a:effectLst/>
              </a:rPr>
              <a:t>MARCO TEÓRICO</a:t>
            </a:r>
            <a:r>
              <a:rPr lang="es-ES" dirty="0">
                <a:effectLst/>
              </a:rPr>
              <a:t/>
            </a:r>
            <a:br>
              <a:rPr lang="es-ES" dirty="0">
                <a:effectLst/>
              </a:rPr>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20423241"/>
              </p:ext>
            </p:extLst>
          </p:nvPr>
        </p:nvGraphicFramePr>
        <p:xfrm>
          <a:off x="395536" y="9087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026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4403" y="0"/>
            <a:ext cx="8229600" cy="548680"/>
          </a:xfrm>
        </p:spPr>
        <p:txBody>
          <a:bodyPr/>
          <a:lstStyle/>
          <a:p>
            <a:r>
              <a:rPr lang="es-EC" dirty="0">
                <a:solidFill>
                  <a:schemeClr val="tx1"/>
                </a:solidFill>
              </a:rPr>
              <a:t>DISCUSIÓN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25049972"/>
              </p:ext>
            </p:extLst>
          </p:nvPr>
        </p:nvGraphicFramePr>
        <p:xfrm>
          <a:off x="2915816" y="1052736"/>
          <a:ext cx="2896284" cy="5101335"/>
        </p:xfrm>
        <a:graphic>
          <a:graphicData uri="http://schemas.openxmlformats.org/drawingml/2006/table">
            <a:tbl>
              <a:tblPr firstRow="1" firstCol="1" bandRow="1"/>
              <a:tblGrid>
                <a:gridCol w="2896284"/>
              </a:tblGrid>
              <a:tr h="626503">
                <a:tc>
                  <a:txBody>
                    <a:bodyPr/>
                    <a:lstStyle/>
                    <a:p>
                      <a:pPr algn="ctr">
                        <a:lnSpc>
                          <a:spcPct val="150000"/>
                        </a:lnSpc>
                        <a:spcAft>
                          <a:spcPts val="0"/>
                        </a:spcAft>
                      </a:pPr>
                      <a:r>
                        <a:rPr lang="es-ES" sz="1400" b="1" dirty="0" smtClean="0">
                          <a:solidFill>
                            <a:srgbClr val="000000"/>
                          </a:solidFill>
                          <a:effectLst/>
                          <a:latin typeface="+mn-lt"/>
                          <a:ea typeface="Times New Roman"/>
                          <a:cs typeface="Times New Roman"/>
                        </a:rPr>
                        <a:t>Género/Especies de</a:t>
                      </a:r>
                      <a:r>
                        <a:rPr lang="es-ES" sz="1400" b="1" baseline="0" dirty="0" smtClean="0">
                          <a:solidFill>
                            <a:srgbClr val="000000"/>
                          </a:solidFill>
                          <a:effectLst/>
                          <a:latin typeface="+mn-lt"/>
                          <a:ea typeface="Times New Roman"/>
                          <a:cs typeface="Times New Roman"/>
                        </a:rPr>
                        <a:t> hongos </a:t>
                      </a:r>
                      <a:r>
                        <a:rPr lang="es-ES" sz="1400" b="1" dirty="0" smtClean="0">
                          <a:solidFill>
                            <a:srgbClr val="000000"/>
                          </a:solidFill>
                          <a:effectLst/>
                          <a:latin typeface="+mn-lt"/>
                          <a:ea typeface="Times New Roman"/>
                          <a:cs typeface="Times New Roman"/>
                        </a:rPr>
                        <a:t>en </a:t>
                      </a:r>
                      <a:r>
                        <a:rPr lang="es-ES" sz="1400" b="1" i="1" dirty="0">
                          <a:solidFill>
                            <a:srgbClr val="000000"/>
                          </a:solidFill>
                          <a:effectLst/>
                          <a:latin typeface="+mn-lt"/>
                          <a:ea typeface="Times New Roman"/>
                          <a:cs typeface="Times New Roman"/>
                        </a:rPr>
                        <a:t>Elaeis guineensis </a:t>
                      </a:r>
                      <a:r>
                        <a:rPr lang="es-ES" sz="1400" b="1" dirty="0">
                          <a:solidFill>
                            <a:srgbClr val="000000"/>
                          </a:solidFill>
                          <a:effectLst/>
                          <a:latin typeface="+mn-lt"/>
                          <a:ea typeface="Times New Roman"/>
                          <a:cs typeface="Times New Roman"/>
                        </a:rPr>
                        <a:t>Jacq</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3251">
                <a:tc>
                  <a:txBody>
                    <a:bodyPr/>
                    <a:lstStyle/>
                    <a:p>
                      <a:pPr algn="ctr">
                        <a:lnSpc>
                          <a:spcPct val="150000"/>
                        </a:lnSpc>
                        <a:spcAft>
                          <a:spcPts val="0"/>
                        </a:spcAft>
                      </a:pPr>
                      <a:r>
                        <a:rPr lang="es-ES" sz="1400" b="1" dirty="0">
                          <a:solidFill>
                            <a:srgbClr val="000000"/>
                          </a:solidFill>
                          <a:effectLst/>
                          <a:latin typeface="+mn-lt"/>
                          <a:ea typeface="Times New Roman"/>
                          <a:cs typeface="Times New Roman"/>
                        </a:rPr>
                        <a:t>ESPECIE</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Pythium</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Colletotrichum</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i="1"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Curvularia</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Rhizoctonia</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i="1"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smtClean="0">
                          <a:solidFill>
                            <a:schemeClr val="tx1"/>
                          </a:solidFill>
                          <a:effectLst/>
                          <a:latin typeface="+mn-lt"/>
                          <a:ea typeface="+mn-ea"/>
                          <a:cs typeface="+mn-cs"/>
                        </a:rPr>
                        <a:t>Fusarium decemcellulare </a:t>
                      </a:r>
                      <a:r>
                        <a:rPr lang="es-ES" sz="1400" kern="1200" dirty="0" smtClean="0">
                          <a:solidFill>
                            <a:schemeClr val="tx1"/>
                          </a:solidFill>
                          <a:effectLst/>
                          <a:latin typeface="+mn-lt"/>
                          <a:ea typeface="+mn-ea"/>
                          <a:cs typeface="+mn-cs"/>
                        </a:rPr>
                        <a:t>Brick</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smtClean="0">
                          <a:solidFill>
                            <a:schemeClr val="tx1"/>
                          </a:solidFill>
                          <a:effectLst/>
                          <a:latin typeface="+mn-lt"/>
                          <a:ea typeface="+mn-ea"/>
                          <a:cs typeface="+mn-cs"/>
                        </a:rPr>
                        <a:t>Fusarium udum </a:t>
                      </a:r>
                      <a:r>
                        <a:rPr lang="es-ES" sz="1400" kern="1200" dirty="0" smtClean="0">
                          <a:solidFill>
                            <a:schemeClr val="tx1"/>
                          </a:solidFill>
                          <a:effectLst/>
                          <a:latin typeface="+mn-lt"/>
                          <a:ea typeface="+mn-ea"/>
                          <a:cs typeface="+mn-cs"/>
                        </a:rPr>
                        <a:t>E. Butler </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smtClean="0">
                          <a:solidFill>
                            <a:schemeClr val="tx1"/>
                          </a:solidFill>
                          <a:effectLst/>
                          <a:latin typeface="+mn-lt"/>
                          <a:ea typeface="+mn-ea"/>
                          <a:cs typeface="+mn-cs"/>
                        </a:rPr>
                        <a:t>Fusarium </a:t>
                      </a:r>
                      <a:r>
                        <a:rPr lang="es-ES" sz="1400" i="1" kern="1200" dirty="0" err="1" smtClean="0">
                          <a:solidFill>
                            <a:schemeClr val="tx1"/>
                          </a:solidFill>
                          <a:effectLst/>
                          <a:latin typeface="+mn-lt"/>
                          <a:ea typeface="+mn-ea"/>
                          <a:cs typeface="+mn-cs"/>
                        </a:rPr>
                        <a:t>solani</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503">
                <a:tc>
                  <a:txBody>
                    <a:bodyPr/>
                    <a:lstStyle/>
                    <a:p>
                      <a:pPr algn="ctr">
                        <a:lnSpc>
                          <a:spcPct val="150000"/>
                        </a:lnSpc>
                        <a:spcAft>
                          <a:spcPts val="0"/>
                        </a:spcAft>
                      </a:pPr>
                      <a:r>
                        <a:rPr lang="es-ES" sz="1400" b="1" dirty="0" smtClean="0">
                          <a:solidFill>
                            <a:srgbClr val="000000"/>
                          </a:solidFill>
                          <a:effectLst/>
                          <a:latin typeface="+mn-lt"/>
                          <a:ea typeface="Times New Roman"/>
                          <a:cs typeface="Times New Roman"/>
                        </a:rPr>
                        <a:t>Género/Especies de</a:t>
                      </a:r>
                      <a:r>
                        <a:rPr lang="es-ES" sz="1400" b="1" baseline="0" dirty="0" smtClean="0">
                          <a:solidFill>
                            <a:srgbClr val="000000"/>
                          </a:solidFill>
                          <a:effectLst/>
                          <a:latin typeface="+mn-lt"/>
                          <a:ea typeface="Times New Roman"/>
                          <a:cs typeface="Times New Roman"/>
                        </a:rPr>
                        <a:t> hongos </a:t>
                      </a:r>
                      <a:r>
                        <a:rPr lang="es-ES" sz="1400" b="1" dirty="0" smtClean="0">
                          <a:solidFill>
                            <a:srgbClr val="000000"/>
                          </a:solidFill>
                          <a:effectLst/>
                          <a:latin typeface="+mn-lt"/>
                          <a:ea typeface="Times New Roman"/>
                          <a:cs typeface="Times New Roman"/>
                        </a:rPr>
                        <a:t>en </a:t>
                      </a:r>
                      <a:r>
                        <a:rPr lang="es-ES" sz="1400" b="1" dirty="0">
                          <a:solidFill>
                            <a:srgbClr val="000000"/>
                          </a:solidFill>
                          <a:effectLst/>
                          <a:latin typeface="+mn-lt"/>
                          <a:ea typeface="Times New Roman"/>
                          <a:cs typeface="Times New Roman"/>
                        </a:rPr>
                        <a:t>el híbrido interespecífico</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0735">
                <a:tc>
                  <a:txBody>
                    <a:bodyPr/>
                    <a:lstStyle/>
                    <a:p>
                      <a:pPr algn="just">
                        <a:lnSpc>
                          <a:spcPct val="100000"/>
                        </a:lnSpc>
                        <a:spcAft>
                          <a:spcPts val="0"/>
                        </a:spcAft>
                      </a:pPr>
                      <a:r>
                        <a:rPr lang="es-ES" sz="1400" i="1" kern="1200" dirty="0" smtClean="0">
                          <a:solidFill>
                            <a:schemeClr val="tx1"/>
                          </a:solidFill>
                          <a:effectLst/>
                          <a:latin typeface="+mn-lt"/>
                          <a:ea typeface="+mn-ea"/>
                          <a:cs typeface="+mn-cs"/>
                        </a:rPr>
                        <a:t>Fusarium verticillioides</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Penicilium</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Colletotrichum</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51">
                <a:tc>
                  <a:txBody>
                    <a:bodyPr/>
                    <a:lstStyle/>
                    <a:p>
                      <a:pPr algn="just">
                        <a:lnSpc>
                          <a:spcPct val="150000"/>
                        </a:lnSpc>
                        <a:spcAft>
                          <a:spcPts val="0"/>
                        </a:spcAft>
                      </a:pPr>
                      <a:r>
                        <a:rPr lang="es-ES" sz="1400" i="1" kern="1200" dirty="0" err="1" smtClean="0">
                          <a:solidFill>
                            <a:schemeClr val="tx1"/>
                          </a:solidFill>
                          <a:effectLst/>
                          <a:latin typeface="+mn-lt"/>
                          <a:ea typeface="+mn-ea"/>
                          <a:cs typeface="+mn-cs"/>
                        </a:rPr>
                        <a:t>Trichoderma</a:t>
                      </a:r>
                      <a:r>
                        <a:rPr lang="es-ES" sz="1400" i="1" kern="1200" dirty="0" smtClean="0">
                          <a:solidFill>
                            <a:schemeClr val="tx1"/>
                          </a:solidFill>
                          <a:effectLst/>
                          <a:latin typeface="+mn-lt"/>
                          <a:ea typeface="+mn-ea"/>
                          <a:cs typeface="+mn-cs"/>
                        </a:rPr>
                        <a:t> </a:t>
                      </a:r>
                      <a:r>
                        <a:rPr lang="es-ES" sz="1400" kern="1200" dirty="0" err="1" smtClean="0">
                          <a:solidFill>
                            <a:schemeClr val="tx1"/>
                          </a:solidFill>
                          <a:effectLst/>
                          <a:latin typeface="+mn-lt"/>
                          <a:ea typeface="+mn-ea"/>
                          <a:cs typeface="+mn-cs"/>
                        </a:rPr>
                        <a:t>spp</a:t>
                      </a:r>
                      <a:r>
                        <a:rPr lang="es-ES" sz="1400" kern="1200" dirty="0" smtClean="0">
                          <a:solidFill>
                            <a:schemeClr val="tx1"/>
                          </a:solidFill>
                          <a:effectLst/>
                          <a:latin typeface="+mn-lt"/>
                          <a:ea typeface="+mn-ea"/>
                          <a:cs typeface="+mn-cs"/>
                        </a:rPr>
                        <a:t>.</a:t>
                      </a:r>
                      <a:endParaRPr lang="es-ES" sz="14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683568" y="620688"/>
            <a:ext cx="8208912" cy="646331"/>
          </a:xfrm>
          <a:prstGeom prst="rect">
            <a:avLst/>
          </a:prstGeom>
        </p:spPr>
        <p:txBody>
          <a:bodyPr wrap="square">
            <a:spAutoFit/>
          </a:bodyPr>
          <a:lstStyle/>
          <a:p>
            <a:r>
              <a:rPr lang="es-ES" b="1" dirty="0" smtClean="0"/>
              <a:t>HONGOS ASOCIADOS A LA PUDRICIÓN DE COGOLLO EN PALMA ACEITERA.</a:t>
            </a:r>
            <a:endParaRPr lang="es-ES" dirty="0"/>
          </a:p>
        </p:txBody>
      </p:sp>
    </p:spTree>
    <p:extLst>
      <p:ext uri="{BB962C8B-B14F-4D97-AF65-F5344CB8AC3E}">
        <p14:creationId xmlns:p14="http://schemas.microsoft.com/office/powerpoint/2010/main" val="1348862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lstStyle/>
          <a:p>
            <a:r>
              <a:rPr lang="es-EC" dirty="0">
                <a:solidFill>
                  <a:schemeClr val="tx1"/>
                </a:solidFill>
              </a:rPr>
              <a:t>DISCUSIÓN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74969297"/>
              </p:ext>
            </p:extLst>
          </p:nvPr>
        </p:nvGraphicFramePr>
        <p:xfrm>
          <a:off x="323528" y="980728"/>
          <a:ext cx="8088743" cy="4968552"/>
        </p:xfrm>
        <a:graphic>
          <a:graphicData uri="http://schemas.openxmlformats.org/drawingml/2006/table">
            <a:tbl>
              <a:tblPr firstRow="1" bandRow="1">
                <a:tableStyleId>{21E4AEA4-8DFA-4A89-87EB-49C32662AFE0}</a:tableStyleId>
              </a:tblPr>
              <a:tblGrid>
                <a:gridCol w="2087880"/>
                <a:gridCol w="1998980"/>
                <a:gridCol w="1895649"/>
                <a:gridCol w="2106234"/>
              </a:tblGrid>
              <a:tr h="6480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kern="1200" dirty="0" smtClean="0">
                          <a:solidFill>
                            <a:schemeClr val="tx1"/>
                          </a:solidFill>
                        </a:rPr>
                        <a:t>Fusarium udum  </a:t>
                      </a:r>
                      <a:endParaRPr lang="es-ES" dirty="0" smtClean="0">
                        <a:solidFill>
                          <a:schemeClr val="tx1"/>
                        </a:solidFill>
                      </a:endParaRPr>
                    </a:p>
                    <a:p>
                      <a:pPr algn="ctr"/>
                      <a:endParaRPr lang="es-ES" dirty="0">
                        <a:solidFill>
                          <a:schemeClr val="tx1"/>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solidFill>
                            <a:schemeClr val="tx1"/>
                          </a:solidFill>
                        </a:rPr>
                        <a:t>Fusarium solani</a:t>
                      </a:r>
                      <a:endParaRPr lang="es-ES" dirty="0" smtClean="0">
                        <a:solidFill>
                          <a:schemeClr val="tx1"/>
                        </a:solidFill>
                      </a:endParaRPr>
                    </a:p>
                    <a:p>
                      <a:pPr algn="ctr"/>
                      <a:endParaRPr lang="es-ES" dirty="0">
                        <a:solidFill>
                          <a:schemeClr val="tx1"/>
                        </a:solidFill>
                      </a:endParaRPr>
                    </a:p>
                  </a:txBody>
                  <a:tcPr>
                    <a:solidFill>
                      <a:srgbClr val="92D050"/>
                    </a:solidFill>
                  </a:tcPr>
                </a:tc>
                <a:tc>
                  <a:txBody>
                    <a:bodyPr/>
                    <a:lstStyle/>
                    <a:p>
                      <a:pPr algn="ctr"/>
                      <a:r>
                        <a:rPr lang="es-ES" sz="1800" kern="1200" dirty="0" smtClean="0">
                          <a:solidFill>
                            <a:schemeClr val="tx1"/>
                          </a:solidFill>
                          <a:effectLst/>
                        </a:rPr>
                        <a:t>Fusarium decemcellulare </a:t>
                      </a:r>
                      <a:endParaRPr lang="es-ES" dirty="0">
                        <a:solidFill>
                          <a:schemeClr val="tx1"/>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tx1"/>
                          </a:solidFill>
                          <a:effectLst/>
                        </a:rPr>
                        <a:t>Fusarium verticillioides</a:t>
                      </a:r>
                      <a:endParaRPr lang="es-ES" sz="1800" dirty="0" smtClean="0">
                        <a:solidFill>
                          <a:schemeClr val="tx1"/>
                        </a:solidFill>
                        <a:effectLst/>
                      </a:endParaRPr>
                    </a:p>
                    <a:p>
                      <a:pPr algn="ctr"/>
                      <a:endParaRPr lang="es-ES" dirty="0">
                        <a:solidFill>
                          <a:schemeClr val="tx1"/>
                        </a:solidFill>
                      </a:endParaRPr>
                    </a:p>
                  </a:txBody>
                  <a:tcPr>
                    <a:solidFill>
                      <a:srgbClr val="92D050"/>
                    </a:solidFill>
                  </a:tcPr>
                </a:tc>
              </a:tr>
              <a:tr h="4054152">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bl>
          </a:graphicData>
        </a:graphic>
      </p:graphicFrame>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44" y="2104456"/>
            <a:ext cx="1731299" cy="1756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53" y="3999134"/>
            <a:ext cx="1720090" cy="1734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7121" y="2104456"/>
            <a:ext cx="1798637" cy="1756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121" y="3999135"/>
            <a:ext cx="1798637" cy="1734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7886" y="2082272"/>
            <a:ext cx="1783996" cy="1778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59579" t="55991"/>
          <a:stretch/>
        </p:blipFill>
        <p:spPr bwMode="auto">
          <a:xfrm>
            <a:off x="4497886" y="4016671"/>
            <a:ext cx="1783996" cy="1716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558" y="2072566"/>
            <a:ext cx="1847850" cy="1788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6558" y="3999636"/>
            <a:ext cx="1847850" cy="1733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4544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9730" y="72619"/>
            <a:ext cx="8229600" cy="620077"/>
          </a:xfrm>
        </p:spPr>
        <p:txBody>
          <a:bodyPr/>
          <a:lstStyle/>
          <a:p>
            <a:r>
              <a:rPr lang="es-EC" dirty="0">
                <a:solidFill>
                  <a:schemeClr val="tx1"/>
                </a:solidFill>
              </a:rPr>
              <a:t>DISCUSIÓN</a:t>
            </a:r>
            <a:endParaRPr lang="es-ES" dirty="0"/>
          </a:p>
        </p:txBody>
      </p:sp>
      <p:pic>
        <p:nvPicPr>
          <p:cNvPr id="6" name="5 Marcador de contenido" descr="C:\Users\Oswaldo\Desktop\EDISON TESIS\trabajos Edinsito\100PHOTO\SAM_0932.JPG"/>
          <p:cNvPicPr>
            <a:picLocks noGrp="1"/>
          </p:cNvPicPr>
          <p:nvPr>
            <p:ph idx="1"/>
          </p:nvPr>
        </p:nvPicPr>
        <p:blipFill rotWithShape="1">
          <a:blip r:embed="rId2" cstate="print">
            <a:extLst>
              <a:ext uri="{28A0092B-C50C-407E-A947-70E740481C1C}">
                <a14:useLocalDpi xmlns:a14="http://schemas.microsoft.com/office/drawing/2010/main" val="0"/>
              </a:ext>
            </a:extLst>
          </a:blip>
          <a:srcRect l="1235" t="21647" r="31882"/>
          <a:stretch/>
        </p:blipFill>
        <p:spPr bwMode="auto">
          <a:xfrm>
            <a:off x="611560" y="807346"/>
            <a:ext cx="1747749" cy="1080120"/>
          </a:xfrm>
          <a:prstGeom prst="rect">
            <a:avLst/>
          </a:prstGeom>
          <a:noFill/>
          <a:ln w="28575">
            <a:solidFill>
              <a:schemeClr val="accent1">
                <a:lumMod val="60000"/>
                <a:lumOff val="40000"/>
              </a:schemeClr>
            </a:solidFill>
          </a:ln>
          <a:extLst>
            <a:ext uri="{53640926-AAD7-44D8-BBD7-CCE9431645EC}">
              <a14:shadowObscured xmlns:a14="http://schemas.microsoft.com/office/drawing/2010/main"/>
            </a:ext>
          </a:extLst>
        </p:spPr>
      </p:pic>
      <p:sp>
        <p:nvSpPr>
          <p:cNvPr id="7" name="6 Rectángulo redondeado"/>
          <p:cNvSpPr>
            <a:spLocks noChangeArrowheads="1"/>
          </p:cNvSpPr>
          <p:nvPr/>
        </p:nvSpPr>
        <p:spPr bwMode="auto">
          <a:xfrm>
            <a:off x="755576" y="1988840"/>
            <a:ext cx="1390650"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a:effectLst/>
                <a:latin typeface="Arial"/>
                <a:ea typeface="Calibri"/>
                <a:cs typeface="Times New Roman"/>
              </a:rPr>
              <a:t>Blanco</a:t>
            </a:r>
            <a:endParaRPr lang="es-ES" sz="1100">
              <a:effectLst/>
              <a:latin typeface="Calibri"/>
              <a:ea typeface="Calibri"/>
              <a:cs typeface="Times New Roman"/>
            </a:endParaRPr>
          </a:p>
        </p:txBody>
      </p:sp>
      <p:pic>
        <p:nvPicPr>
          <p:cNvPr id="8" name="7 Imagen" descr="C:\Users\Oswaldo\Desktop\EDISON TESIS\trabajos Edinsito\100PHOTO\SAM_0932.JPG"/>
          <p:cNvPicPr/>
          <p:nvPr/>
        </p:nvPicPr>
        <p:blipFill rotWithShape="1">
          <a:blip r:embed="rId2" cstate="print">
            <a:extLst>
              <a:ext uri="{28A0092B-C50C-407E-A947-70E740481C1C}">
                <a14:useLocalDpi xmlns:a14="http://schemas.microsoft.com/office/drawing/2010/main" val="0"/>
              </a:ext>
            </a:extLst>
          </a:blip>
          <a:srcRect l="1235" t="21647" r="31882"/>
          <a:stretch/>
        </p:blipFill>
        <p:spPr bwMode="auto">
          <a:xfrm>
            <a:off x="2624352" y="807346"/>
            <a:ext cx="1828165" cy="1080120"/>
          </a:xfrm>
          <a:prstGeom prst="rect">
            <a:avLst/>
          </a:prstGeom>
          <a:noFill/>
          <a:ln w="28575">
            <a:solidFill>
              <a:schemeClr val="accent1">
                <a:lumMod val="60000"/>
                <a:lumOff val="40000"/>
              </a:schemeClr>
            </a:solidFill>
          </a:ln>
          <a:extLst>
            <a:ext uri="{53640926-AAD7-44D8-BBD7-CCE9431645EC}">
              <a14:shadowObscured xmlns:a14="http://schemas.microsoft.com/office/drawing/2010/main"/>
            </a:ext>
          </a:extLst>
        </p:spPr>
      </p:pic>
      <p:sp>
        <p:nvSpPr>
          <p:cNvPr id="9" name="8 Rectángulo redondeado"/>
          <p:cNvSpPr>
            <a:spLocks noChangeArrowheads="1"/>
          </p:cNvSpPr>
          <p:nvPr/>
        </p:nvSpPr>
        <p:spPr bwMode="auto">
          <a:xfrm>
            <a:off x="2528078" y="1988840"/>
            <a:ext cx="1895475"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a:solidFill>
                  <a:srgbClr val="000000"/>
                </a:solidFill>
                <a:effectLst/>
                <a:latin typeface="Arial"/>
                <a:ea typeface="Times New Roman"/>
                <a:cs typeface="Times New Roman"/>
              </a:rPr>
              <a:t>Pseudomonas fulva</a:t>
            </a:r>
            <a:endParaRPr lang="es-ES" sz="1100">
              <a:effectLst/>
              <a:latin typeface="Calibri"/>
              <a:ea typeface="Calibri"/>
              <a:cs typeface="Times New Roman"/>
            </a:endParaRPr>
          </a:p>
          <a:p>
            <a:pPr algn="ctr">
              <a:lnSpc>
                <a:spcPct val="115000"/>
              </a:lnSpc>
              <a:spcAft>
                <a:spcPts val="1000"/>
              </a:spcAft>
            </a:pPr>
            <a:r>
              <a:rPr lang="es-ES" sz="1100">
                <a:effectLst/>
                <a:latin typeface="Calibri"/>
                <a:ea typeface="Calibri"/>
                <a:cs typeface="Times New Roman"/>
              </a:rPr>
              <a:t> </a:t>
            </a:r>
          </a:p>
        </p:txBody>
      </p:sp>
      <p:pic>
        <p:nvPicPr>
          <p:cNvPr id="10" name="9 Imagen" descr="C:\Users\Oswaldo\Desktop\EDISON TESIS\trabajos Edinsito\100PHOTO\SAM_0934.JPG"/>
          <p:cNvPicPr/>
          <p:nvPr/>
        </p:nvPicPr>
        <p:blipFill rotWithShape="1">
          <a:blip r:embed="rId3" cstate="print">
            <a:extLst>
              <a:ext uri="{28A0092B-C50C-407E-A947-70E740481C1C}">
                <a14:useLocalDpi xmlns:a14="http://schemas.microsoft.com/office/drawing/2010/main" val="0"/>
              </a:ext>
            </a:extLst>
          </a:blip>
          <a:srcRect l="4235" t="25177" r="24647"/>
          <a:stretch/>
        </p:blipFill>
        <p:spPr bwMode="auto">
          <a:xfrm>
            <a:off x="4745373" y="807346"/>
            <a:ext cx="1943100" cy="1080120"/>
          </a:xfrm>
          <a:prstGeom prst="rect">
            <a:avLst/>
          </a:prstGeom>
          <a:noFill/>
          <a:ln w="28575">
            <a:solidFill>
              <a:schemeClr val="accent1">
                <a:lumMod val="60000"/>
                <a:lumOff val="40000"/>
              </a:schemeClr>
            </a:solidFill>
          </a:ln>
          <a:extLst>
            <a:ext uri="{53640926-AAD7-44D8-BBD7-CCE9431645EC}">
              <a14:shadowObscured xmlns:a14="http://schemas.microsoft.com/office/drawing/2010/main"/>
            </a:ext>
          </a:extLst>
        </p:spPr>
      </p:pic>
      <p:sp>
        <p:nvSpPr>
          <p:cNvPr id="11" name="10 Rectángulo redondeado"/>
          <p:cNvSpPr>
            <a:spLocks noChangeArrowheads="1"/>
          </p:cNvSpPr>
          <p:nvPr/>
        </p:nvSpPr>
        <p:spPr bwMode="auto">
          <a:xfrm>
            <a:off x="4698103" y="1988839"/>
            <a:ext cx="1905000"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err="1">
                <a:solidFill>
                  <a:srgbClr val="000000"/>
                </a:solidFill>
                <a:effectLst/>
                <a:latin typeface="Arial"/>
                <a:ea typeface="Times New Roman"/>
                <a:cs typeface="Times New Roman"/>
              </a:rPr>
              <a:t>Acinetobacter</a:t>
            </a:r>
            <a:r>
              <a:rPr lang="es-ES" sz="1200" b="1" i="1" dirty="0">
                <a:solidFill>
                  <a:srgbClr val="000000"/>
                </a:solidFill>
                <a:effectLst/>
                <a:latin typeface="Arial"/>
                <a:ea typeface="Times New Roman"/>
                <a:cs typeface="Times New Roman"/>
              </a:rPr>
              <a:t> </a:t>
            </a:r>
            <a:r>
              <a:rPr lang="es-ES" sz="1200" b="1" i="1" dirty="0" err="1">
                <a:solidFill>
                  <a:srgbClr val="000000"/>
                </a:solidFill>
                <a:effectLst/>
                <a:latin typeface="Arial"/>
                <a:ea typeface="Times New Roman"/>
                <a:cs typeface="Times New Roman"/>
              </a:rPr>
              <a:t>ursingii</a:t>
            </a:r>
            <a:endParaRPr lang="es-ES" sz="1100" dirty="0">
              <a:effectLst/>
              <a:latin typeface="Calibri"/>
              <a:ea typeface="Calibri"/>
              <a:cs typeface="Times New Roman"/>
            </a:endParaRPr>
          </a:p>
          <a:p>
            <a:pPr algn="ctr">
              <a:lnSpc>
                <a:spcPct val="115000"/>
              </a:lnSpc>
              <a:spcAft>
                <a:spcPts val="1000"/>
              </a:spcAft>
            </a:pPr>
            <a:r>
              <a:rPr lang="es-ES" sz="1200" b="1" i="1" dirty="0">
                <a:solidFill>
                  <a:srgbClr val="000000"/>
                </a:solidFill>
                <a:effectLst/>
                <a:latin typeface="Arial"/>
                <a:ea typeface="Times New Roman"/>
                <a:cs typeface="Times New Roman"/>
              </a:rPr>
              <a:t> </a:t>
            </a:r>
            <a:endParaRPr lang="es-ES" sz="1100" dirty="0">
              <a:effectLst/>
              <a:latin typeface="Calibri"/>
              <a:ea typeface="Calibri"/>
              <a:cs typeface="Times New Roman"/>
            </a:endParaRPr>
          </a:p>
        </p:txBody>
      </p:sp>
      <p:pic>
        <p:nvPicPr>
          <p:cNvPr id="12" name="11 Imagen" descr="C:\Users\Oswaldo\Desktop\EDISON TESIS\trabajos Edinsito\100PHOTO\SAM_0934.JPG"/>
          <p:cNvPicPr/>
          <p:nvPr/>
        </p:nvPicPr>
        <p:blipFill rotWithShape="1">
          <a:blip r:embed="rId4" cstate="print">
            <a:extLst>
              <a:ext uri="{28A0092B-C50C-407E-A947-70E740481C1C}">
                <a14:useLocalDpi xmlns:a14="http://schemas.microsoft.com/office/drawing/2010/main" val="0"/>
              </a:ext>
            </a:extLst>
          </a:blip>
          <a:srcRect l="4235" t="25177" r="24647"/>
          <a:stretch/>
        </p:blipFill>
        <p:spPr bwMode="auto">
          <a:xfrm>
            <a:off x="7020272" y="843416"/>
            <a:ext cx="1905000" cy="1071421"/>
          </a:xfrm>
          <a:prstGeom prst="rect">
            <a:avLst/>
          </a:prstGeom>
          <a:noFill/>
          <a:ln w="28575">
            <a:solidFill>
              <a:schemeClr val="accent1">
                <a:lumMod val="60000"/>
                <a:lumOff val="40000"/>
              </a:schemeClr>
            </a:solidFill>
          </a:ln>
          <a:extLst>
            <a:ext uri="{53640926-AAD7-44D8-BBD7-CCE9431645EC}">
              <a14:shadowObscured xmlns:a14="http://schemas.microsoft.com/office/drawing/2010/main"/>
            </a:ext>
          </a:extLst>
        </p:spPr>
      </p:pic>
      <p:sp>
        <p:nvSpPr>
          <p:cNvPr id="14" name="13 Rectángulo redondeado"/>
          <p:cNvSpPr>
            <a:spLocks noChangeArrowheads="1"/>
          </p:cNvSpPr>
          <p:nvPr/>
        </p:nvSpPr>
        <p:spPr bwMode="auto">
          <a:xfrm>
            <a:off x="7020272" y="2005338"/>
            <a:ext cx="1895475"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err="1">
                <a:solidFill>
                  <a:srgbClr val="000000"/>
                </a:solidFill>
                <a:effectLst/>
                <a:latin typeface="Arial"/>
                <a:ea typeface="Times New Roman"/>
                <a:cs typeface="Times New Roman"/>
              </a:rPr>
              <a:t>Pantoea</a:t>
            </a:r>
            <a:r>
              <a:rPr lang="es-ES" sz="1200" b="1" i="1" dirty="0">
                <a:solidFill>
                  <a:srgbClr val="000000"/>
                </a:solidFill>
                <a:effectLst/>
                <a:latin typeface="Arial"/>
                <a:ea typeface="Times New Roman"/>
                <a:cs typeface="Times New Roman"/>
              </a:rPr>
              <a:t> </a:t>
            </a:r>
            <a:r>
              <a:rPr lang="es-ES" sz="1200" b="1" i="1" dirty="0" err="1">
                <a:solidFill>
                  <a:srgbClr val="000000"/>
                </a:solidFill>
                <a:effectLst/>
                <a:latin typeface="Arial"/>
                <a:ea typeface="Times New Roman"/>
                <a:cs typeface="Times New Roman"/>
              </a:rPr>
              <a:t>agglomerans</a:t>
            </a:r>
            <a:r>
              <a:rPr lang="es-ES" sz="1200" b="1" i="1" dirty="0">
                <a:solidFill>
                  <a:srgbClr val="000000"/>
                </a:solidFill>
                <a:effectLst/>
                <a:latin typeface="Arial"/>
                <a:ea typeface="Times New Roman"/>
                <a:cs typeface="Times New Roman"/>
              </a:rPr>
              <a:t> </a:t>
            </a:r>
            <a:r>
              <a:rPr lang="es-ES" sz="1100" dirty="0">
                <a:effectLst/>
                <a:latin typeface="Calibri"/>
                <a:ea typeface="Calibri"/>
                <a:cs typeface="Times New Roman"/>
              </a:rPr>
              <a:t> </a:t>
            </a:r>
          </a:p>
        </p:txBody>
      </p:sp>
      <p:pic>
        <p:nvPicPr>
          <p:cNvPr id="15" name="14 Imagen" descr="C:\Users\Oswaldo\Desktop\EDISON TESIS\trabajos Edinsito\100PHOTO\SAM_0929.JPG"/>
          <p:cNvPicPr/>
          <p:nvPr/>
        </p:nvPicPr>
        <p:blipFill rotWithShape="1">
          <a:blip r:embed="rId5" cstate="print">
            <a:extLst>
              <a:ext uri="{28A0092B-C50C-407E-A947-70E740481C1C}">
                <a14:useLocalDpi xmlns:a14="http://schemas.microsoft.com/office/drawing/2010/main" val="0"/>
              </a:ext>
            </a:extLst>
          </a:blip>
          <a:srcRect t="23530" r="36118"/>
          <a:stretch/>
        </p:blipFill>
        <p:spPr bwMode="auto">
          <a:xfrm>
            <a:off x="498401" y="2605087"/>
            <a:ext cx="1905000" cy="1039937"/>
          </a:xfrm>
          <a:prstGeom prst="rect">
            <a:avLst/>
          </a:prstGeom>
          <a:noFill/>
          <a:ln w="28575">
            <a:solidFill>
              <a:schemeClr val="accent1">
                <a:lumMod val="60000"/>
                <a:lumOff val="40000"/>
              </a:schemeClr>
            </a:solidFill>
          </a:ln>
          <a:extLst>
            <a:ext uri="{53640926-AAD7-44D8-BBD7-CCE9431645EC}">
              <a14:shadowObscured xmlns:a14="http://schemas.microsoft.com/office/drawing/2010/main"/>
            </a:ext>
          </a:extLst>
        </p:spPr>
      </p:pic>
      <p:sp>
        <p:nvSpPr>
          <p:cNvPr id="16" name="15 Rectángulo redondeado"/>
          <p:cNvSpPr>
            <a:spLocks noChangeArrowheads="1"/>
          </p:cNvSpPr>
          <p:nvPr/>
        </p:nvSpPr>
        <p:spPr bwMode="auto">
          <a:xfrm>
            <a:off x="184076" y="3928957"/>
            <a:ext cx="2219325"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err="1">
                <a:solidFill>
                  <a:srgbClr val="000000"/>
                </a:solidFill>
                <a:effectLst/>
                <a:latin typeface="Arial"/>
                <a:ea typeface="Times New Roman"/>
                <a:cs typeface="Times New Roman"/>
              </a:rPr>
              <a:t>Pseudomonas</a:t>
            </a:r>
            <a:r>
              <a:rPr lang="es-ES" sz="1200" b="1" i="1" dirty="0">
                <a:solidFill>
                  <a:srgbClr val="000000"/>
                </a:solidFill>
                <a:effectLst/>
                <a:latin typeface="Arial"/>
                <a:ea typeface="Times New Roman"/>
                <a:cs typeface="Times New Roman"/>
              </a:rPr>
              <a:t> </a:t>
            </a:r>
            <a:r>
              <a:rPr lang="es-ES" sz="1200" b="1" i="1" dirty="0" err="1">
                <a:solidFill>
                  <a:srgbClr val="000000"/>
                </a:solidFill>
                <a:effectLst/>
                <a:latin typeface="Arial"/>
                <a:ea typeface="Times New Roman"/>
                <a:cs typeface="Times New Roman"/>
              </a:rPr>
              <a:t>viridilivida</a:t>
            </a:r>
            <a:endParaRPr lang="es-ES" sz="1100" dirty="0">
              <a:effectLst/>
              <a:latin typeface="Calibri"/>
              <a:ea typeface="Calibri"/>
              <a:cs typeface="Times New Roman"/>
            </a:endParaRPr>
          </a:p>
          <a:p>
            <a:pPr algn="ctr">
              <a:lnSpc>
                <a:spcPct val="115000"/>
              </a:lnSpc>
              <a:spcAft>
                <a:spcPts val="1000"/>
              </a:spcAft>
            </a:pPr>
            <a:r>
              <a:rPr lang="es-ES" sz="1100" dirty="0">
                <a:effectLst/>
                <a:latin typeface="Calibri"/>
                <a:ea typeface="Calibri"/>
                <a:cs typeface="Times New Roman"/>
              </a:rPr>
              <a:t> </a:t>
            </a:r>
          </a:p>
        </p:txBody>
      </p:sp>
      <p:pic>
        <p:nvPicPr>
          <p:cNvPr id="17" name="16 Imagen" descr="C:\Users\Oswaldo\Desktop\EDISON TESIS\trabajos Edinsito\100PHOTO\SAM_0930.JPG"/>
          <p:cNvPicPr/>
          <p:nvPr/>
        </p:nvPicPr>
        <p:blipFill rotWithShape="1">
          <a:blip r:embed="rId6" cstate="print">
            <a:extLst>
              <a:ext uri="{28A0092B-C50C-407E-A947-70E740481C1C}">
                <a14:useLocalDpi xmlns:a14="http://schemas.microsoft.com/office/drawing/2010/main" val="0"/>
              </a:ext>
            </a:extLst>
          </a:blip>
          <a:srcRect l="17824" t="25176" r="16000" b="1177"/>
          <a:stretch/>
        </p:blipFill>
        <p:spPr bwMode="auto">
          <a:xfrm>
            <a:off x="2624352" y="2634410"/>
            <a:ext cx="1885950" cy="1154629"/>
          </a:xfrm>
          <a:prstGeom prst="rect">
            <a:avLst/>
          </a:prstGeom>
          <a:noFill/>
          <a:ln w="28575">
            <a:solidFill>
              <a:schemeClr val="accent1">
                <a:lumMod val="60000"/>
                <a:lumOff val="40000"/>
              </a:schemeClr>
            </a:solidFill>
          </a:ln>
          <a:extLst>
            <a:ext uri="{53640926-AAD7-44D8-BBD7-CCE9431645EC}">
              <a14:shadowObscured xmlns:a14="http://schemas.microsoft.com/office/drawing/2010/main"/>
            </a:ext>
          </a:extLst>
        </p:spPr>
      </p:pic>
      <p:sp>
        <p:nvSpPr>
          <p:cNvPr id="19" name="18 Rectángulo redondeado"/>
          <p:cNvSpPr>
            <a:spLocks noChangeArrowheads="1"/>
          </p:cNvSpPr>
          <p:nvPr/>
        </p:nvSpPr>
        <p:spPr bwMode="auto">
          <a:xfrm>
            <a:off x="2449848" y="3933056"/>
            <a:ext cx="2295525"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err="1">
                <a:solidFill>
                  <a:srgbClr val="000000"/>
                </a:solidFill>
                <a:effectLst/>
                <a:latin typeface="Arial"/>
                <a:ea typeface="Times New Roman"/>
                <a:cs typeface="Times New Roman"/>
              </a:rPr>
              <a:t>Paenibacillus</a:t>
            </a:r>
            <a:r>
              <a:rPr lang="es-ES" sz="1200" b="1" i="1" dirty="0">
                <a:solidFill>
                  <a:srgbClr val="000000"/>
                </a:solidFill>
                <a:effectLst/>
                <a:latin typeface="Arial"/>
                <a:ea typeface="Times New Roman"/>
                <a:cs typeface="Times New Roman"/>
              </a:rPr>
              <a:t> </a:t>
            </a:r>
            <a:r>
              <a:rPr lang="es-ES" sz="1200" b="1" i="1" dirty="0" err="1">
                <a:solidFill>
                  <a:srgbClr val="000000"/>
                </a:solidFill>
                <a:effectLst/>
                <a:latin typeface="Arial"/>
                <a:ea typeface="Times New Roman"/>
                <a:cs typeface="Times New Roman"/>
              </a:rPr>
              <a:t>taichungensis</a:t>
            </a:r>
            <a:endParaRPr lang="es-ES" sz="1100" dirty="0">
              <a:effectLst/>
              <a:latin typeface="Calibri"/>
              <a:ea typeface="Calibri"/>
              <a:cs typeface="Times New Roman"/>
            </a:endParaRPr>
          </a:p>
          <a:p>
            <a:pPr algn="ctr">
              <a:lnSpc>
                <a:spcPct val="115000"/>
              </a:lnSpc>
              <a:spcAft>
                <a:spcPts val="1000"/>
              </a:spcAft>
            </a:pPr>
            <a:r>
              <a:rPr lang="es-ES" sz="1200" b="1" i="1" dirty="0">
                <a:solidFill>
                  <a:srgbClr val="000000"/>
                </a:solidFill>
                <a:effectLst/>
                <a:latin typeface="Arial"/>
                <a:ea typeface="Times New Roman"/>
                <a:cs typeface="Times New Roman"/>
              </a:rPr>
              <a:t> </a:t>
            </a:r>
            <a:endParaRPr lang="es-ES" sz="1100" dirty="0">
              <a:effectLst/>
              <a:latin typeface="Calibri"/>
              <a:ea typeface="Calibri"/>
              <a:cs typeface="Times New Roman"/>
            </a:endParaRPr>
          </a:p>
        </p:txBody>
      </p:sp>
      <p:pic>
        <p:nvPicPr>
          <p:cNvPr id="20" name="19 Imagen" descr="C:\Users\Oswaldo\Desktop\EDISON TESIS\trabajos Edinsito\100PHOTO\SAM_0938.JPG"/>
          <p:cNvPicPr/>
          <p:nvPr/>
        </p:nvPicPr>
        <p:blipFill rotWithShape="1">
          <a:blip r:embed="rId7" cstate="print">
            <a:extLst>
              <a:ext uri="{28A0092B-C50C-407E-A947-70E740481C1C}">
                <a14:useLocalDpi xmlns:a14="http://schemas.microsoft.com/office/drawing/2010/main" val="0"/>
              </a:ext>
            </a:extLst>
          </a:blip>
          <a:srcRect l="21706" t="21722" r="9471"/>
          <a:stretch/>
        </p:blipFill>
        <p:spPr bwMode="auto">
          <a:xfrm>
            <a:off x="4748232" y="2634410"/>
            <a:ext cx="1971675" cy="1214998"/>
          </a:xfrm>
          <a:prstGeom prst="rect">
            <a:avLst/>
          </a:prstGeom>
          <a:noFill/>
          <a:ln w="28575" cap="flat" cmpd="sng" algn="ctr">
            <a:solidFill>
              <a:srgbClr val="4F81BD">
                <a:lumMod val="60000"/>
                <a:lumOff val="4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22" name="21 Rectángulo redondeado"/>
          <p:cNvSpPr>
            <a:spLocks noChangeArrowheads="1"/>
          </p:cNvSpPr>
          <p:nvPr/>
        </p:nvSpPr>
        <p:spPr bwMode="auto">
          <a:xfrm>
            <a:off x="4843482" y="3928956"/>
            <a:ext cx="2160240"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err="1">
                <a:solidFill>
                  <a:srgbClr val="000000"/>
                </a:solidFill>
                <a:effectLst/>
                <a:latin typeface="Arial"/>
                <a:ea typeface="Times New Roman"/>
                <a:cs typeface="Times New Roman"/>
              </a:rPr>
              <a:t>Paenibacillus</a:t>
            </a:r>
            <a:r>
              <a:rPr lang="es-ES" sz="1200" b="1" i="1" dirty="0">
                <a:solidFill>
                  <a:srgbClr val="000000"/>
                </a:solidFill>
                <a:effectLst/>
                <a:latin typeface="Arial"/>
                <a:ea typeface="Times New Roman"/>
                <a:cs typeface="Times New Roman"/>
              </a:rPr>
              <a:t> </a:t>
            </a:r>
            <a:r>
              <a:rPr lang="es-ES" sz="1200" b="1" i="1" dirty="0" err="1">
                <a:solidFill>
                  <a:srgbClr val="000000"/>
                </a:solidFill>
                <a:effectLst/>
                <a:latin typeface="Arial"/>
                <a:ea typeface="Times New Roman"/>
                <a:cs typeface="Times New Roman"/>
              </a:rPr>
              <a:t>illinoisensis</a:t>
            </a:r>
            <a:endParaRPr lang="es-ES" sz="1100" dirty="0">
              <a:effectLst/>
              <a:latin typeface="Calibri"/>
              <a:ea typeface="Calibri"/>
              <a:cs typeface="Times New Roman"/>
            </a:endParaRPr>
          </a:p>
          <a:p>
            <a:pPr algn="ctr">
              <a:lnSpc>
                <a:spcPct val="115000"/>
              </a:lnSpc>
              <a:spcAft>
                <a:spcPts val="1000"/>
              </a:spcAft>
            </a:pPr>
            <a:r>
              <a:rPr lang="es-ES" sz="1200" b="1" i="1" dirty="0">
                <a:solidFill>
                  <a:srgbClr val="000000"/>
                </a:solidFill>
                <a:effectLst/>
                <a:latin typeface="Arial"/>
                <a:ea typeface="Times New Roman"/>
                <a:cs typeface="Times New Roman"/>
              </a:rPr>
              <a:t> </a:t>
            </a:r>
            <a:endParaRPr lang="es-ES" sz="1100" dirty="0">
              <a:effectLst/>
              <a:latin typeface="Calibri"/>
              <a:ea typeface="Calibri"/>
              <a:cs typeface="Times New Roman"/>
            </a:endParaRPr>
          </a:p>
          <a:p>
            <a:pPr algn="ctr">
              <a:lnSpc>
                <a:spcPct val="115000"/>
              </a:lnSpc>
              <a:spcAft>
                <a:spcPts val="1000"/>
              </a:spcAft>
            </a:pPr>
            <a:r>
              <a:rPr lang="es-ES" sz="1100" dirty="0">
                <a:effectLst/>
                <a:latin typeface="Calibri"/>
                <a:ea typeface="Calibri"/>
                <a:cs typeface="Times New Roman"/>
              </a:rPr>
              <a:t> </a:t>
            </a:r>
          </a:p>
        </p:txBody>
      </p:sp>
      <p:pic>
        <p:nvPicPr>
          <p:cNvPr id="23" name="22 Imagen" descr="C:\Users\Oswaldo\Desktop\EDISON TESIS\trabajos Edinsito\100PHOTO\SAM_0940.JPG"/>
          <p:cNvPicPr/>
          <p:nvPr/>
        </p:nvPicPr>
        <p:blipFill rotWithShape="1">
          <a:blip r:embed="rId8" cstate="print">
            <a:extLst>
              <a:ext uri="{28A0092B-C50C-407E-A947-70E740481C1C}">
                <a14:useLocalDpi xmlns:a14="http://schemas.microsoft.com/office/drawing/2010/main" val="0"/>
              </a:ext>
            </a:extLst>
          </a:blip>
          <a:srcRect l="10588" t="24287" r="28000"/>
          <a:stretch/>
        </p:blipFill>
        <p:spPr bwMode="auto">
          <a:xfrm>
            <a:off x="6999676" y="2605087"/>
            <a:ext cx="1885950" cy="1159248"/>
          </a:xfrm>
          <a:prstGeom prst="rect">
            <a:avLst/>
          </a:prstGeom>
          <a:noFill/>
          <a:ln w="28575" cap="flat" cmpd="sng" algn="ctr">
            <a:solidFill>
              <a:srgbClr val="4F81BD">
                <a:lumMod val="60000"/>
                <a:lumOff val="40000"/>
              </a:srgbClr>
            </a:solidFill>
            <a:prstDash val="solid"/>
            <a:round/>
            <a:headEnd type="none" w="med" len="med"/>
            <a:tailEnd type="none" w="med" len="med"/>
          </a:ln>
          <a:extLst>
            <a:ext uri="{53640926-AAD7-44D8-BBD7-CCE9431645EC}">
              <a14:shadowObscured xmlns:a14="http://schemas.microsoft.com/office/drawing/2010/main"/>
            </a:ext>
          </a:extLst>
        </p:spPr>
      </p:pic>
      <p:sp>
        <p:nvSpPr>
          <p:cNvPr id="25" name="24 Rectángulo redondeado"/>
          <p:cNvSpPr>
            <a:spLocks noChangeArrowheads="1"/>
          </p:cNvSpPr>
          <p:nvPr/>
        </p:nvSpPr>
        <p:spPr bwMode="auto">
          <a:xfrm>
            <a:off x="7134225" y="3910800"/>
            <a:ext cx="2009775"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n-US" sz="1200" b="1" i="1" dirty="0">
                <a:solidFill>
                  <a:srgbClr val="000000"/>
                </a:solidFill>
                <a:effectLst/>
                <a:latin typeface="Arial"/>
                <a:ea typeface="Times New Roman"/>
                <a:cs typeface="Times New Roman"/>
              </a:rPr>
              <a:t>Micrococcus </a:t>
            </a:r>
            <a:r>
              <a:rPr lang="en-US" sz="1200" b="1" i="1" dirty="0" err="1">
                <a:solidFill>
                  <a:srgbClr val="000000"/>
                </a:solidFill>
                <a:effectLst/>
                <a:latin typeface="Arial"/>
                <a:ea typeface="Times New Roman"/>
                <a:cs typeface="Times New Roman"/>
              </a:rPr>
              <a:t>lylae</a:t>
            </a:r>
            <a:r>
              <a:rPr lang="en-US" sz="1200" b="1" i="1" dirty="0">
                <a:solidFill>
                  <a:srgbClr val="000000"/>
                </a:solidFill>
                <a:effectLst/>
                <a:latin typeface="Arial"/>
                <a:ea typeface="Times New Roman"/>
                <a:cs typeface="Times New Roman"/>
              </a:rPr>
              <a:t> </a:t>
            </a:r>
            <a:r>
              <a:rPr lang="en-US" sz="1200" b="1" i="1" dirty="0" smtClean="0">
                <a:solidFill>
                  <a:srgbClr val="000000"/>
                </a:solidFill>
                <a:effectLst/>
                <a:latin typeface="Arial"/>
                <a:ea typeface="Times New Roman"/>
                <a:cs typeface="Times New Roman"/>
              </a:rPr>
              <a:t>C</a:t>
            </a:r>
            <a:endParaRPr lang="es-ES" sz="1100" dirty="0">
              <a:effectLst/>
              <a:latin typeface="Calibri"/>
              <a:ea typeface="Calibri"/>
              <a:cs typeface="Times New Roman"/>
            </a:endParaRPr>
          </a:p>
        </p:txBody>
      </p:sp>
      <p:pic>
        <p:nvPicPr>
          <p:cNvPr id="26" name="25 Imagen" descr="C:\Users\Oswaldo\Desktop\EDISON TESIS\trabajos Edinsito\100PHOTO\SAM_0925.JPG"/>
          <p:cNvPicPr/>
          <p:nvPr/>
        </p:nvPicPr>
        <p:blipFill rotWithShape="1">
          <a:blip r:embed="rId9" cstate="print">
            <a:extLst>
              <a:ext uri="{28A0092B-C50C-407E-A947-70E740481C1C}">
                <a14:useLocalDpi xmlns:a14="http://schemas.microsoft.com/office/drawing/2010/main" val="0"/>
              </a:ext>
            </a:extLst>
          </a:blip>
          <a:srcRect l="6353" t="18691" r="29571"/>
          <a:stretch/>
        </p:blipFill>
        <p:spPr bwMode="auto">
          <a:xfrm>
            <a:off x="1691680" y="4396377"/>
            <a:ext cx="2028825" cy="1432718"/>
          </a:xfrm>
          <a:prstGeom prst="rect">
            <a:avLst/>
          </a:prstGeom>
          <a:noFill/>
          <a:ln w="28575">
            <a:solidFill>
              <a:schemeClr val="accent1"/>
            </a:solidFill>
          </a:ln>
          <a:extLst>
            <a:ext uri="{53640926-AAD7-44D8-BBD7-CCE9431645EC}">
              <a14:shadowObscured xmlns:a14="http://schemas.microsoft.com/office/drawing/2010/main"/>
            </a:ext>
          </a:extLst>
        </p:spPr>
      </p:pic>
      <p:sp>
        <p:nvSpPr>
          <p:cNvPr id="27" name="26 Rectángulo redondeado"/>
          <p:cNvSpPr>
            <a:spLocks noChangeArrowheads="1"/>
          </p:cNvSpPr>
          <p:nvPr/>
        </p:nvSpPr>
        <p:spPr bwMode="auto">
          <a:xfrm>
            <a:off x="1563092" y="5877272"/>
            <a:ext cx="2286000"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a:solidFill>
                  <a:srgbClr val="000000"/>
                </a:solidFill>
                <a:effectLst/>
                <a:latin typeface="Arial"/>
                <a:ea typeface="Times New Roman"/>
                <a:cs typeface="Times New Roman"/>
              </a:rPr>
              <a:t>Bacillus pumilus</a:t>
            </a:r>
            <a:endParaRPr lang="es-ES" sz="1100" dirty="0">
              <a:effectLst/>
              <a:latin typeface="Calibri"/>
              <a:ea typeface="Calibri"/>
              <a:cs typeface="Times New Roman"/>
            </a:endParaRPr>
          </a:p>
          <a:p>
            <a:pPr algn="ctr">
              <a:lnSpc>
                <a:spcPct val="115000"/>
              </a:lnSpc>
              <a:spcAft>
                <a:spcPts val="1000"/>
              </a:spcAft>
            </a:pPr>
            <a:r>
              <a:rPr lang="es-ES" sz="1200" b="1" i="1" dirty="0">
                <a:solidFill>
                  <a:srgbClr val="000000"/>
                </a:solidFill>
                <a:effectLst/>
                <a:latin typeface="Arial"/>
                <a:ea typeface="Times New Roman"/>
                <a:cs typeface="Times New Roman"/>
              </a:rPr>
              <a:t> </a:t>
            </a:r>
            <a:endParaRPr lang="es-ES" sz="1100" dirty="0">
              <a:effectLst/>
              <a:latin typeface="Calibri"/>
              <a:ea typeface="Calibri"/>
              <a:cs typeface="Times New Roman"/>
            </a:endParaRPr>
          </a:p>
          <a:p>
            <a:pPr algn="ctr">
              <a:lnSpc>
                <a:spcPct val="115000"/>
              </a:lnSpc>
              <a:spcAft>
                <a:spcPts val="1000"/>
              </a:spcAft>
            </a:pPr>
            <a:r>
              <a:rPr lang="es-ES" sz="1100" dirty="0">
                <a:effectLst/>
                <a:latin typeface="Calibri"/>
                <a:ea typeface="Calibri"/>
                <a:cs typeface="Times New Roman"/>
              </a:rPr>
              <a:t> </a:t>
            </a:r>
          </a:p>
        </p:txBody>
      </p:sp>
      <p:pic>
        <p:nvPicPr>
          <p:cNvPr id="28" name="27 Imagen" descr="C:\Users\Oswaldo\Desktop\EDISON TESIS\trabajos Edinsito\100PHOTO\SAM_0935.JPG"/>
          <p:cNvPicPr/>
          <p:nvPr/>
        </p:nvPicPr>
        <p:blipFill rotWithShape="1">
          <a:blip r:embed="rId10" cstate="print">
            <a:extLst>
              <a:ext uri="{28A0092B-C50C-407E-A947-70E740481C1C}">
                <a14:useLocalDpi xmlns:a14="http://schemas.microsoft.com/office/drawing/2010/main" val="0"/>
              </a:ext>
            </a:extLst>
          </a:blip>
          <a:srcRect l="7236" t="21412" r="18647"/>
          <a:stretch/>
        </p:blipFill>
        <p:spPr bwMode="auto">
          <a:xfrm>
            <a:off x="4488523" y="4391927"/>
            <a:ext cx="1885950" cy="1341330"/>
          </a:xfrm>
          <a:prstGeom prst="rect">
            <a:avLst/>
          </a:prstGeom>
          <a:noFill/>
          <a:ln w="28575">
            <a:solidFill>
              <a:schemeClr val="accent1"/>
            </a:solidFill>
          </a:ln>
          <a:extLst>
            <a:ext uri="{53640926-AAD7-44D8-BBD7-CCE9431645EC}">
              <a14:shadowObscured xmlns:a14="http://schemas.microsoft.com/office/drawing/2010/main"/>
            </a:ext>
          </a:extLst>
        </p:spPr>
      </p:pic>
      <p:sp>
        <p:nvSpPr>
          <p:cNvPr id="29" name="28 Rectángulo redondeado"/>
          <p:cNvSpPr>
            <a:spLocks noChangeArrowheads="1"/>
          </p:cNvSpPr>
          <p:nvPr/>
        </p:nvSpPr>
        <p:spPr bwMode="auto">
          <a:xfrm>
            <a:off x="4288498" y="5817441"/>
            <a:ext cx="2286000" cy="295275"/>
          </a:xfrm>
          <a:prstGeom prst="roundRect">
            <a:avLst>
              <a:gd name="adj" fmla="val 16667"/>
            </a:avLst>
          </a:prstGeom>
          <a:gradFill rotWithShape="0">
            <a:gsLst>
              <a:gs pos="0">
                <a:schemeClr val="lt1">
                  <a:lumMod val="100000"/>
                  <a:lumOff val="0"/>
                </a:schemeClr>
              </a:gs>
              <a:gs pos="100000">
                <a:schemeClr val="accent1">
                  <a:lumMod val="40000"/>
                  <a:lumOff val="60000"/>
                </a:schemeClr>
              </a:gs>
            </a:gsLst>
            <a:lin ang="5400000" scaled="1"/>
          </a:gradFill>
          <a:ln w="12700">
            <a:solidFill>
              <a:schemeClr val="accent1">
                <a:lumMod val="60000"/>
                <a:lumOff val="40000"/>
              </a:schemeClr>
            </a:solidFill>
            <a:round/>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pPr algn="ctr">
              <a:lnSpc>
                <a:spcPct val="115000"/>
              </a:lnSpc>
              <a:spcAft>
                <a:spcPts val="1000"/>
              </a:spcAft>
            </a:pPr>
            <a:r>
              <a:rPr lang="es-ES" sz="1200" b="1" i="1" dirty="0" err="1">
                <a:solidFill>
                  <a:srgbClr val="000000"/>
                </a:solidFill>
                <a:effectLst/>
                <a:latin typeface="Arial"/>
                <a:ea typeface="Times New Roman"/>
                <a:cs typeface="Times New Roman"/>
              </a:rPr>
              <a:t>Lysinibacillus</a:t>
            </a:r>
            <a:r>
              <a:rPr lang="es-ES" sz="1200" b="1" i="1" dirty="0">
                <a:solidFill>
                  <a:srgbClr val="000000"/>
                </a:solidFill>
                <a:effectLst/>
                <a:latin typeface="Arial"/>
                <a:ea typeface="Times New Roman"/>
                <a:cs typeface="Times New Roman"/>
              </a:rPr>
              <a:t> </a:t>
            </a:r>
            <a:r>
              <a:rPr lang="es-ES" sz="1200" b="1" i="1" dirty="0" err="1">
                <a:solidFill>
                  <a:srgbClr val="000000"/>
                </a:solidFill>
                <a:effectLst/>
                <a:latin typeface="Arial"/>
                <a:ea typeface="Times New Roman"/>
                <a:cs typeface="Times New Roman"/>
              </a:rPr>
              <a:t>fusiformis</a:t>
            </a:r>
            <a:endParaRPr lang="es-ES" sz="1100" dirty="0">
              <a:effectLst/>
              <a:latin typeface="Calibri"/>
              <a:ea typeface="Calibri"/>
              <a:cs typeface="Times New Roman"/>
            </a:endParaRPr>
          </a:p>
          <a:p>
            <a:pPr algn="ctr">
              <a:lnSpc>
                <a:spcPct val="115000"/>
              </a:lnSpc>
              <a:spcAft>
                <a:spcPts val="1000"/>
              </a:spcAft>
            </a:pPr>
            <a:r>
              <a:rPr lang="es-ES" sz="1100" dirty="0">
                <a:effectLst/>
                <a:latin typeface="Calibri"/>
                <a:ea typeface="Calibri"/>
                <a:cs typeface="Times New Roman"/>
              </a:rPr>
              <a:t> </a:t>
            </a:r>
          </a:p>
        </p:txBody>
      </p:sp>
    </p:spTree>
    <p:extLst>
      <p:ext uri="{BB962C8B-B14F-4D97-AF65-F5344CB8AC3E}">
        <p14:creationId xmlns:p14="http://schemas.microsoft.com/office/powerpoint/2010/main" val="2424617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1424" y="0"/>
            <a:ext cx="8229600" cy="490066"/>
          </a:xfrm>
        </p:spPr>
        <p:txBody>
          <a:bodyPr/>
          <a:lstStyle/>
          <a:p>
            <a:r>
              <a:rPr lang="es-EC" dirty="0">
                <a:solidFill>
                  <a:schemeClr val="tx1"/>
                </a:solidFill>
              </a:rPr>
              <a:t>DISCUSIÓN</a:t>
            </a:r>
            <a:endParaRPr lang="es-ES" dirty="0"/>
          </a:p>
        </p:txBody>
      </p:sp>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4"/>
            <a:ext cx="486618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677866" y="3789040"/>
            <a:ext cx="4427984" cy="1661993"/>
          </a:xfrm>
          <a:prstGeom prst="rect">
            <a:avLst/>
          </a:prstGeom>
        </p:spPr>
        <p:txBody>
          <a:bodyPr wrap="square">
            <a:spAutoFit/>
          </a:bodyPr>
          <a:lstStyle/>
          <a:p>
            <a:pPr algn="just"/>
            <a:r>
              <a:rPr lang="es-MX" sz="1400" b="1" dirty="0"/>
              <a:t>Figura </a:t>
            </a:r>
            <a:r>
              <a:rPr lang="es-MX" sz="1400" b="1" dirty="0" smtClean="0"/>
              <a:t>20 </a:t>
            </a:r>
            <a:r>
              <a:rPr lang="es-MX" sz="1400" b="1" dirty="0"/>
              <a:t>Morfometría en palma </a:t>
            </a:r>
            <a:r>
              <a:rPr lang="es-MX" sz="1400" b="1" dirty="0" smtClean="0"/>
              <a:t>aceitera </a:t>
            </a:r>
            <a:r>
              <a:rPr lang="es-MX" sz="1400" b="1" i="1" dirty="0"/>
              <a:t>Elaeis guineensis </a:t>
            </a:r>
            <a:r>
              <a:rPr lang="es-MX" sz="1400" b="1" dirty="0" err="1"/>
              <a:t>Jacq</a:t>
            </a:r>
            <a:r>
              <a:rPr lang="es-MX" sz="1400" b="1" dirty="0"/>
              <a:t>: a) </a:t>
            </a:r>
            <a:r>
              <a:rPr lang="es-MX" sz="1400" b="1" i="1" dirty="0"/>
              <a:t>Fusarium decemcellulare</a:t>
            </a:r>
            <a:r>
              <a:rPr lang="es-MX" sz="1400" b="1" dirty="0"/>
              <a:t> Brick</a:t>
            </a:r>
            <a:r>
              <a:rPr lang="es-MX" sz="1400" b="1" i="1" dirty="0"/>
              <a:t>, </a:t>
            </a:r>
            <a:r>
              <a:rPr lang="es-MX" sz="1400" b="1" dirty="0"/>
              <a:t>b)</a:t>
            </a:r>
            <a:r>
              <a:rPr lang="es-MX" sz="1400" b="1" i="1" dirty="0"/>
              <a:t> Fusarium udum </a:t>
            </a:r>
            <a:r>
              <a:rPr lang="es-MX" sz="1400" b="1" dirty="0"/>
              <a:t>E. Butler</a:t>
            </a:r>
            <a:r>
              <a:rPr lang="es-MX" sz="1400" b="1" i="1" dirty="0"/>
              <a:t>, </a:t>
            </a:r>
            <a:r>
              <a:rPr lang="es-MX" sz="1400" b="1" dirty="0"/>
              <a:t>c)</a:t>
            </a:r>
            <a:r>
              <a:rPr lang="es-MX" sz="1400" b="1" i="1" dirty="0"/>
              <a:t> Fusarium solani. </a:t>
            </a:r>
            <a:r>
              <a:rPr lang="es-MX" sz="1400" b="1" dirty="0"/>
              <a:t>En el híbrido interespecífico (</a:t>
            </a:r>
            <a:r>
              <a:rPr lang="es-MX" sz="1400" b="1" i="1" dirty="0"/>
              <a:t>Elaeis oleífera x Elaeis guineensis): d) Fusarium </a:t>
            </a:r>
            <a:r>
              <a:rPr lang="es-MX" sz="1400" b="1" i="1" dirty="0" err="1"/>
              <a:t>verticillioides</a:t>
            </a:r>
            <a:r>
              <a:rPr lang="es-MX" sz="1400" b="1" i="1" dirty="0"/>
              <a:t> (</a:t>
            </a:r>
            <a:r>
              <a:rPr lang="es-MX" sz="1400" b="1" i="1" dirty="0" err="1"/>
              <a:t>Saccardo</a:t>
            </a:r>
            <a:r>
              <a:rPr lang="es-MX" sz="1400" b="1" i="1" dirty="0"/>
              <a:t>) </a:t>
            </a:r>
            <a:r>
              <a:rPr lang="es-MX" sz="1400" b="1" dirty="0"/>
              <a:t>Nirenberg &amp; O' </a:t>
            </a:r>
            <a:r>
              <a:rPr lang="es-MX" sz="1400" b="1" dirty="0" err="1"/>
              <a:t>Donnell</a:t>
            </a:r>
            <a:r>
              <a:rPr lang="es-MX" sz="1400" b="1" dirty="0"/>
              <a:t>.</a:t>
            </a:r>
            <a:endParaRPr lang="es-ES" sz="1400" b="1" dirty="0"/>
          </a:p>
          <a:p>
            <a:r>
              <a:rPr lang="es-ES" i="1" dirty="0"/>
              <a:t> </a:t>
            </a:r>
            <a:endParaRPr lang="es-ES" dirty="0"/>
          </a:p>
        </p:txBody>
      </p:sp>
    </p:spTree>
    <p:extLst>
      <p:ext uri="{BB962C8B-B14F-4D97-AF65-F5344CB8AC3E}">
        <p14:creationId xmlns:p14="http://schemas.microsoft.com/office/powerpoint/2010/main" val="2931913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DISCUSIÓN</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95775722"/>
              </p:ext>
            </p:extLst>
          </p:nvPr>
        </p:nvGraphicFramePr>
        <p:xfrm>
          <a:off x="395536" y="1124744"/>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043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endParaRPr lang="es-ES" dirty="0"/>
          </a:p>
        </p:txBody>
      </p:sp>
      <p:sp>
        <p:nvSpPr>
          <p:cNvPr id="3" name="2 Marcador de contenido"/>
          <p:cNvSpPr>
            <a:spLocks noGrp="1"/>
          </p:cNvSpPr>
          <p:nvPr>
            <p:ph idx="1"/>
          </p:nvPr>
        </p:nvSpPr>
        <p:spPr>
          <a:xfrm>
            <a:off x="457200" y="980728"/>
            <a:ext cx="8229600" cy="5145435"/>
          </a:xfrm>
        </p:spPr>
        <p:txBody>
          <a:bodyPr/>
          <a:lstStyle/>
          <a:p>
            <a:pPr algn="just"/>
            <a:r>
              <a:rPr lang="es-ES" sz="2000" dirty="0">
                <a:solidFill>
                  <a:schemeClr val="tx1"/>
                </a:solidFill>
              </a:rPr>
              <a:t>Se determinó, que </a:t>
            </a:r>
            <a:r>
              <a:rPr lang="es-ES" sz="2000" i="1" dirty="0">
                <a:solidFill>
                  <a:schemeClr val="tx1"/>
                </a:solidFill>
              </a:rPr>
              <a:t>Bacillus pumilus</a:t>
            </a:r>
            <a:r>
              <a:rPr lang="es-ES" sz="2000" dirty="0">
                <a:solidFill>
                  <a:schemeClr val="tx1"/>
                </a:solidFill>
              </a:rPr>
              <a:t> (3832000 </a:t>
            </a:r>
            <a:r>
              <a:rPr lang="es-ES" sz="2000" dirty="0" err="1">
                <a:solidFill>
                  <a:schemeClr val="tx1"/>
                </a:solidFill>
              </a:rPr>
              <a:t>ufc</a:t>
            </a:r>
            <a:r>
              <a:rPr lang="es-ES" sz="2000" dirty="0">
                <a:solidFill>
                  <a:schemeClr val="tx1"/>
                </a:solidFill>
              </a:rPr>
              <a:t>/ml)</a:t>
            </a:r>
            <a:r>
              <a:rPr lang="es-ES" sz="2000" i="1" dirty="0">
                <a:solidFill>
                  <a:schemeClr val="tx1"/>
                </a:solidFill>
              </a:rPr>
              <a:t> y </a:t>
            </a:r>
            <a:r>
              <a:rPr lang="es-ES" sz="2000" dirty="0">
                <a:solidFill>
                  <a:schemeClr val="tx1"/>
                </a:solidFill>
              </a:rPr>
              <a:t> </a:t>
            </a:r>
            <a:r>
              <a:rPr lang="es-ES" sz="2000" i="1" dirty="0" err="1">
                <a:solidFill>
                  <a:schemeClr val="tx1"/>
                </a:solidFill>
              </a:rPr>
              <a:t>Pantoea</a:t>
            </a:r>
            <a:r>
              <a:rPr lang="es-ES" sz="2000" i="1" dirty="0">
                <a:solidFill>
                  <a:schemeClr val="tx1"/>
                </a:solidFill>
              </a:rPr>
              <a:t> </a:t>
            </a:r>
            <a:r>
              <a:rPr lang="es-ES" sz="2000" i="1" dirty="0" err="1">
                <a:solidFill>
                  <a:schemeClr val="tx1"/>
                </a:solidFill>
              </a:rPr>
              <a:t>agglomerans</a:t>
            </a:r>
            <a:r>
              <a:rPr lang="es-EC" sz="2000" dirty="0">
                <a:solidFill>
                  <a:schemeClr val="tx1"/>
                </a:solidFill>
              </a:rPr>
              <a:t> (</a:t>
            </a:r>
            <a:r>
              <a:rPr lang="es-ES" sz="2000" dirty="0">
                <a:solidFill>
                  <a:schemeClr val="tx1"/>
                </a:solidFill>
              </a:rPr>
              <a:t>2640000 </a:t>
            </a:r>
            <a:r>
              <a:rPr lang="es-ES" sz="2000" dirty="0" err="1">
                <a:solidFill>
                  <a:schemeClr val="tx1"/>
                </a:solidFill>
              </a:rPr>
              <a:t>ufc</a:t>
            </a:r>
            <a:r>
              <a:rPr lang="es-ES" sz="2000" dirty="0">
                <a:solidFill>
                  <a:schemeClr val="tx1"/>
                </a:solidFill>
              </a:rPr>
              <a:t>/ml</a:t>
            </a:r>
            <a:r>
              <a:rPr lang="es-EC" sz="2000" dirty="0">
                <a:solidFill>
                  <a:schemeClr val="tx1"/>
                </a:solidFill>
              </a:rPr>
              <a:t>) en </a:t>
            </a:r>
            <a:r>
              <a:rPr lang="es-EC" sz="2000" i="1" dirty="0">
                <a:solidFill>
                  <a:schemeClr val="tx1"/>
                </a:solidFill>
              </a:rPr>
              <a:t>Elaeis guineensis </a:t>
            </a:r>
            <a:r>
              <a:rPr lang="es-EC" sz="2000" dirty="0">
                <a:solidFill>
                  <a:schemeClr val="tx1"/>
                </a:solidFill>
              </a:rPr>
              <a:t>Jacq y en  el </a:t>
            </a:r>
            <a:r>
              <a:rPr lang="es-ES" sz="2000" dirty="0">
                <a:solidFill>
                  <a:schemeClr val="tx1"/>
                </a:solidFill>
              </a:rPr>
              <a:t>hibrido interespecífico (</a:t>
            </a:r>
            <a:r>
              <a:rPr lang="es-ES" sz="2000" i="1" dirty="0">
                <a:solidFill>
                  <a:schemeClr val="tx1"/>
                </a:solidFill>
              </a:rPr>
              <a:t>Elaeis oleífera x Elaeis guineensis</a:t>
            </a:r>
            <a:r>
              <a:rPr lang="es-ES" sz="2000" dirty="0">
                <a:solidFill>
                  <a:schemeClr val="tx1"/>
                </a:solidFill>
              </a:rPr>
              <a:t>), </a:t>
            </a:r>
            <a:r>
              <a:rPr lang="es-ES" sz="2000" i="1" dirty="0">
                <a:solidFill>
                  <a:schemeClr val="tx1"/>
                </a:solidFill>
              </a:rPr>
              <a:t>Bacillus pumilus</a:t>
            </a:r>
            <a:r>
              <a:rPr lang="es-ES" sz="2000" dirty="0">
                <a:solidFill>
                  <a:schemeClr val="tx1"/>
                </a:solidFill>
              </a:rPr>
              <a:t> (3730000 </a:t>
            </a:r>
            <a:r>
              <a:rPr lang="es-ES" sz="2000" dirty="0" err="1">
                <a:solidFill>
                  <a:schemeClr val="tx1"/>
                </a:solidFill>
              </a:rPr>
              <a:t>ufc</a:t>
            </a:r>
            <a:r>
              <a:rPr lang="es-ES" sz="2000" dirty="0">
                <a:solidFill>
                  <a:schemeClr val="tx1"/>
                </a:solidFill>
              </a:rPr>
              <a:t>/ml) y </a:t>
            </a:r>
            <a:r>
              <a:rPr lang="es-ES" sz="2000" i="1" dirty="0" err="1">
                <a:solidFill>
                  <a:schemeClr val="tx1"/>
                </a:solidFill>
              </a:rPr>
              <a:t>Pantoea</a:t>
            </a:r>
            <a:r>
              <a:rPr lang="es-ES" sz="2000" i="1" dirty="0">
                <a:solidFill>
                  <a:schemeClr val="tx1"/>
                </a:solidFill>
              </a:rPr>
              <a:t> </a:t>
            </a:r>
            <a:r>
              <a:rPr lang="es-ES" sz="2000" i="1" dirty="0" err="1">
                <a:solidFill>
                  <a:schemeClr val="tx1"/>
                </a:solidFill>
              </a:rPr>
              <a:t>agglomerans</a:t>
            </a:r>
            <a:r>
              <a:rPr lang="es-EC" sz="2000" dirty="0">
                <a:solidFill>
                  <a:schemeClr val="tx1"/>
                </a:solidFill>
              </a:rPr>
              <a:t> (</a:t>
            </a:r>
            <a:r>
              <a:rPr lang="es-ES" sz="2000" dirty="0">
                <a:solidFill>
                  <a:schemeClr val="tx1"/>
                </a:solidFill>
              </a:rPr>
              <a:t>1740000 </a:t>
            </a:r>
            <a:r>
              <a:rPr lang="es-ES" sz="2000" dirty="0" err="1">
                <a:solidFill>
                  <a:schemeClr val="tx1"/>
                </a:solidFill>
              </a:rPr>
              <a:t>ufc</a:t>
            </a:r>
            <a:r>
              <a:rPr lang="es-ES" sz="2000" dirty="0">
                <a:solidFill>
                  <a:schemeClr val="tx1"/>
                </a:solidFill>
              </a:rPr>
              <a:t>/ml</a:t>
            </a:r>
            <a:r>
              <a:rPr lang="es-EC" sz="2000" dirty="0">
                <a:solidFill>
                  <a:schemeClr val="tx1"/>
                </a:solidFill>
              </a:rPr>
              <a:t>), es decir son las especies bacterianas  con mayor cantidad de unidades formadoras de colonias , en las dos variedades de palma aceitera</a:t>
            </a:r>
            <a:r>
              <a:rPr lang="es-EC" sz="2000" dirty="0" smtClean="0">
                <a:solidFill>
                  <a:schemeClr val="tx1"/>
                </a:solidFill>
              </a:rPr>
              <a:t>.</a:t>
            </a:r>
          </a:p>
          <a:p>
            <a:pPr marL="0" indent="0" algn="just">
              <a:buNone/>
            </a:pPr>
            <a:endParaRPr lang="es-ES" sz="2000" dirty="0">
              <a:solidFill>
                <a:schemeClr val="tx1"/>
              </a:solidFill>
            </a:endParaRPr>
          </a:p>
          <a:p>
            <a:pPr algn="just"/>
            <a:r>
              <a:rPr lang="es-EC" sz="2000" dirty="0">
                <a:solidFill>
                  <a:schemeClr val="tx1"/>
                </a:solidFill>
              </a:rPr>
              <a:t>El índice de Shannon en  bacterias (0,525) en (</a:t>
            </a:r>
            <a:r>
              <a:rPr lang="es-EC" sz="2000" i="1" dirty="0">
                <a:solidFill>
                  <a:schemeClr val="tx1"/>
                </a:solidFill>
              </a:rPr>
              <a:t>Elaeis guineensis </a:t>
            </a:r>
            <a:r>
              <a:rPr lang="es-EC" sz="2000" dirty="0">
                <a:solidFill>
                  <a:schemeClr val="tx1"/>
                </a:solidFill>
              </a:rPr>
              <a:t>Jacq</a:t>
            </a:r>
            <a:r>
              <a:rPr lang="es-EC" sz="2000" i="1" dirty="0">
                <a:solidFill>
                  <a:schemeClr val="tx1"/>
                </a:solidFill>
              </a:rPr>
              <a:t>.</a:t>
            </a:r>
            <a:r>
              <a:rPr lang="es-EC" sz="2000" dirty="0">
                <a:solidFill>
                  <a:schemeClr val="tx1"/>
                </a:solidFill>
              </a:rPr>
              <a:t>) es menor al índice de Shannon de bacterias (0,709) en el </a:t>
            </a:r>
            <a:r>
              <a:rPr lang="es-ES" sz="2000" dirty="0">
                <a:solidFill>
                  <a:schemeClr val="tx1"/>
                </a:solidFill>
              </a:rPr>
              <a:t>hibrido interespecífico (</a:t>
            </a:r>
            <a:r>
              <a:rPr lang="es-ES" sz="2000" i="1" dirty="0">
                <a:solidFill>
                  <a:schemeClr val="tx1"/>
                </a:solidFill>
              </a:rPr>
              <a:t>Elaeis oleífera x Elaeis guineensis</a:t>
            </a:r>
            <a:r>
              <a:rPr lang="es-ES" sz="2000" dirty="0">
                <a:solidFill>
                  <a:schemeClr val="tx1"/>
                </a:solidFill>
              </a:rPr>
              <a:t>), por lo tanto la diversidad es mayor en la segunda variedad de palma aceitera</a:t>
            </a:r>
            <a:r>
              <a:rPr lang="es-EC" sz="2000" dirty="0">
                <a:solidFill>
                  <a:schemeClr val="tx1"/>
                </a:solidFill>
              </a:rPr>
              <a:t> </a:t>
            </a:r>
            <a:r>
              <a:rPr lang="es-ES" sz="2000" dirty="0">
                <a:solidFill>
                  <a:schemeClr val="tx1"/>
                </a:solidFill>
              </a:rPr>
              <a:t>.</a:t>
            </a:r>
          </a:p>
          <a:p>
            <a:endParaRPr lang="es-ES" sz="2000" dirty="0" smtClean="0">
              <a:solidFill>
                <a:schemeClr val="tx1"/>
              </a:solidFill>
            </a:endParaRPr>
          </a:p>
        </p:txBody>
      </p:sp>
    </p:spTree>
    <p:extLst>
      <p:ext uri="{BB962C8B-B14F-4D97-AF65-F5344CB8AC3E}">
        <p14:creationId xmlns:p14="http://schemas.microsoft.com/office/powerpoint/2010/main" val="4098016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endParaRPr lang="es-ES" dirty="0"/>
          </a:p>
        </p:txBody>
      </p:sp>
      <p:sp>
        <p:nvSpPr>
          <p:cNvPr id="3" name="2 Marcador de contenido"/>
          <p:cNvSpPr>
            <a:spLocks noGrp="1"/>
          </p:cNvSpPr>
          <p:nvPr>
            <p:ph idx="1"/>
          </p:nvPr>
        </p:nvSpPr>
        <p:spPr>
          <a:xfrm>
            <a:off x="457200" y="980728"/>
            <a:ext cx="8229600" cy="5145435"/>
          </a:xfrm>
        </p:spPr>
        <p:txBody>
          <a:bodyPr/>
          <a:lstStyle/>
          <a:p>
            <a:pPr algn="just"/>
            <a:endParaRPr lang="es-ES" sz="2000" dirty="0" smtClean="0">
              <a:solidFill>
                <a:schemeClr val="tx1"/>
              </a:solidFill>
            </a:endParaRPr>
          </a:p>
          <a:p>
            <a:pPr algn="just"/>
            <a:r>
              <a:rPr lang="es-ES" sz="2000" dirty="0">
                <a:solidFill>
                  <a:schemeClr val="tx1"/>
                </a:solidFill>
              </a:rPr>
              <a:t>E</a:t>
            </a:r>
            <a:r>
              <a:rPr lang="es-EC" sz="2000" dirty="0">
                <a:solidFill>
                  <a:schemeClr val="tx1"/>
                </a:solidFill>
              </a:rPr>
              <a:t>l recuento de hongos realizado en (</a:t>
            </a:r>
            <a:r>
              <a:rPr lang="es-EC" sz="2000" i="1" dirty="0">
                <a:solidFill>
                  <a:schemeClr val="tx1"/>
                </a:solidFill>
              </a:rPr>
              <a:t>Elaeis guineensis </a:t>
            </a:r>
            <a:r>
              <a:rPr lang="es-EC" sz="2000" dirty="0">
                <a:solidFill>
                  <a:schemeClr val="tx1"/>
                </a:solidFill>
              </a:rPr>
              <a:t>Jacq</a:t>
            </a:r>
            <a:r>
              <a:rPr lang="es-EC" sz="2000" i="1" dirty="0">
                <a:solidFill>
                  <a:schemeClr val="tx1"/>
                </a:solidFill>
              </a:rPr>
              <a:t>.</a:t>
            </a:r>
            <a:r>
              <a:rPr lang="es-EC" sz="2000" dirty="0">
                <a:solidFill>
                  <a:schemeClr val="tx1"/>
                </a:solidFill>
              </a:rPr>
              <a:t>), presenta a </a:t>
            </a:r>
            <a:r>
              <a:rPr lang="es-ES" sz="2000" i="1" dirty="0" err="1">
                <a:solidFill>
                  <a:schemeClr val="tx1"/>
                </a:solidFill>
              </a:rPr>
              <a:t>Colletotrichum</a:t>
            </a:r>
            <a:r>
              <a:rPr lang="es-ES" sz="2000" dirty="0">
                <a:solidFill>
                  <a:schemeClr val="tx1"/>
                </a:solidFill>
              </a:rPr>
              <a:t> </a:t>
            </a:r>
            <a:r>
              <a:rPr lang="es-ES" sz="2000" dirty="0" err="1">
                <a:solidFill>
                  <a:schemeClr val="tx1"/>
                </a:solidFill>
              </a:rPr>
              <a:t>spp</a:t>
            </a:r>
            <a:r>
              <a:rPr lang="es-ES" sz="2000" dirty="0">
                <a:solidFill>
                  <a:schemeClr val="tx1"/>
                </a:solidFill>
              </a:rPr>
              <a:t>., (120000 </a:t>
            </a:r>
            <a:r>
              <a:rPr lang="es-ES" sz="2000" dirty="0" err="1">
                <a:solidFill>
                  <a:schemeClr val="tx1"/>
                </a:solidFill>
              </a:rPr>
              <a:t>ufc</a:t>
            </a:r>
            <a:r>
              <a:rPr lang="es-ES" sz="2000" dirty="0">
                <a:solidFill>
                  <a:schemeClr val="tx1"/>
                </a:solidFill>
              </a:rPr>
              <a:t>/ml), luego están </a:t>
            </a:r>
            <a:r>
              <a:rPr lang="es-ES" sz="2000" i="1" dirty="0">
                <a:solidFill>
                  <a:schemeClr val="tx1"/>
                </a:solidFill>
              </a:rPr>
              <a:t>Fusarium udum </a:t>
            </a:r>
            <a:r>
              <a:rPr lang="es-ES" sz="2000" dirty="0">
                <a:solidFill>
                  <a:schemeClr val="tx1"/>
                </a:solidFill>
              </a:rPr>
              <a:t>E. Butler. (70000 </a:t>
            </a:r>
            <a:r>
              <a:rPr lang="es-ES" sz="2000" dirty="0" err="1">
                <a:solidFill>
                  <a:schemeClr val="tx1"/>
                </a:solidFill>
              </a:rPr>
              <a:t>ufc</a:t>
            </a:r>
            <a:r>
              <a:rPr lang="es-ES" sz="2000" dirty="0">
                <a:solidFill>
                  <a:schemeClr val="tx1"/>
                </a:solidFill>
              </a:rPr>
              <a:t>/ml)  y </a:t>
            </a:r>
            <a:r>
              <a:rPr lang="es-ES" sz="2000" i="1" dirty="0" err="1">
                <a:solidFill>
                  <a:schemeClr val="tx1"/>
                </a:solidFill>
              </a:rPr>
              <a:t>Rhizoctonia</a:t>
            </a:r>
            <a:r>
              <a:rPr lang="es-ES" sz="2000" i="1" dirty="0">
                <a:solidFill>
                  <a:schemeClr val="tx1"/>
                </a:solidFill>
              </a:rPr>
              <a:t> </a:t>
            </a:r>
            <a:r>
              <a:rPr lang="es-ES" sz="2000" dirty="0" err="1">
                <a:solidFill>
                  <a:schemeClr val="tx1"/>
                </a:solidFill>
              </a:rPr>
              <a:t>spp</a:t>
            </a:r>
            <a:r>
              <a:rPr lang="es-ES" sz="2000" dirty="0">
                <a:solidFill>
                  <a:schemeClr val="tx1"/>
                </a:solidFill>
              </a:rPr>
              <a:t>. (60000 </a:t>
            </a:r>
            <a:r>
              <a:rPr lang="es-ES" sz="2000" dirty="0" err="1">
                <a:solidFill>
                  <a:schemeClr val="tx1"/>
                </a:solidFill>
              </a:rPr>
              <a:t>ufc</a:t>
            </a:r>
            <a:r>
              <a:rPr lang="es-ES" sz="2000" dirty="0">
                <a:solidFill>
                  <a:schemeClr val="tx1"/>
                </a:solidFill>
              </a:rPr>
              <a:t>/ml), mientras que en el </a:t>
            </a:r>
            <a:r>
              <a:rPr lang="es-EC" sz="2000" dirty="0">
                <a:solidFill>
                  <a:schemeClr val="tx1"/>
                </a:solidFill>
              </a:rPr>
              <a:t>el </a:t>
            </a:r>
            <a:r>
              <a:rPr lang="es-ES" sz="2000" dirty="0">
                <a:solidFill>
                  <a:schemeClr val="tx1"/>
                </a:solidFill>
              </a:rPr>
              <a:t>hibrido interespecífico (</a:t>
            </a:r>
            <a:r>
              <a:rPr lang="es-ES" sz="2000" i="1" dirty="0">
                <a:solidFill>
                  <a:schemeClr val="tx1"/>
                </a:solidFill>
              </a:rPr>
              <a:t>Elaeis oleífera x Elaeis guineensis</a:t>
            </a:r>
            <a:r>
              <a:rPr lang="es-ES" sz="2000" dirty="0">
                <a:solidFill>
                  <a:schemeClr val="tx1"/>
                </a:solidFill>
              </a:rPr>
              <a:t>), </a:t>
            </a:r>
            <a:r>
              <a:rPr lang="es-ES" sz="2000" i="1" dirty="0" err="1">
                <a:solidFill>
                  <a:schemeClr val="tx1"/>
                </a:solidFill>
              </a:rPr>
              <a:t>Trichoderma</a:t>
            </a:r>
            <a:r>
              <a:rPr lang="es-ES" sz="2000" i="1" dirty="0">
                <a:solidFill>
                  <a:schemeClr val="tx1"/>
                </a:solidFill>
              </a:rPr>
              <a:t> </a:t>
            </a:r>
            <a:r>
              <a:rPr lang="es-ES" sz="2000" dirty="0" err="1">
                <a:solidFill>
                  <a:schemeClr val="tx1"/>
                </a:solidFill>
              </a:rPr>
              <a:t>spp</a:t>
            </a:r>
            <a:r>
              <a:rPr lang="es-ES" sz="2000" dirty="0">
                <a:solidFill>
                  <a:schemeClr val="tx1"/>
                </a:solidFill>
              </a:rPr>
              <a:t>., es el hongo que tiene (50000 </a:t>
            </a:r>
            <a:r>
              <a:rPr lang="es-ES" sz="2000" dirty="0" err="1">
                <a:solidFill>
                  <a:schemeClr val="tx1"/>
                </a:solidFill>
              </a:rPr>
              <a:t>ufc</a:t>
            </a:r>
            <a:r>
              <a:rPr lang="es-ES" sz="2000" dirty="0">
                <a:solidFill>
                  <a:schemeClr val="tx1"/>
                </a:solidFill>
              </a:rPr>
              <a:t>/ml)</a:t>
            </a:r>
            <a:r>
              <a:rPr lang="es-ES" sz="2000" i="1" dirty="0">
                <a:solidFill>
                  <a:schemeClr val="tx1"/>
                </a:solidFill>
              </a:rPr>
              <a:t>, </a:t>
            </a:r>
            <a:r>
              <a:rPr lang="es-ES" sz="2000" dirty="0">
                <a:solidFill>
                  <a:schemeClr val="tx1"/>
                </a:solidFill>
              </a:rPr>
              <a:t>seguido por </a:t>
            </a:r>
            <a:r>
              <a:rPr lang="es-ES" sz="2000" i="1" dirty="0">
                <a:solidFill>
                  <a:schemeClr val="tx1"/>
                </a:solidFill>
              </a:rPr>
              <a:t>Fusarium verticillioides </a:t>
            </a:r>
            <a:r>
              <a:rPr lang="es-ES" sz="2000" dirty="0">
                <a:solidFill>
                  <a:schemeClr val="tx1"/>
                </a:solidFill>
              </a:rPr>
              <a:t>con (40000 </a:t>
            </a:r>
            <a:r>
              <a:rPr lang="es-ES" sz="2000" dirty="0" err="1">
                <a:solidFill>
                  <a:schemeClr val="tx1"/>
                </a:solidFill>
              </a:rPr>
              <a:t>ufc</a:t>
            </a:r>
            <a:r>
              <a:rPr lang="es-ES" sz="2000" dirty="0">
                <a:solidFill>
                  <a:schemeClr val="tx1"/>
                </a:solidFill>
              </a:rPr>
              <a:t>/ml).</a:t>
            </a:r>
          </a:p>
          <a:p>
            <a:pPr algn="just"/>
            <a:endParaRPr lang="es-ES" sz="2000" dirty="0">
              <a:solidFill>
                <a:schemeClr val="tx1"/>
              </a:solidFill>
            </a:endParaRPr>
          </a:p>
          <a:p>
            <a:pPr algn="just"/>
            <a:r>
              <a:rPr lang="es-ES" sz="2000" dirty="0">
                <a:solidFill>
                  <a:schemeClr val="tx1"/>
                </a:solidFill>
              </a:rPr>
              <a:t>Se observó, que el </a:t>
            </a:r>
            <a:r>
              <a:rPr lang="es-EC" sz="2000" dirty="0">
                <a:solidFill>
                  <a:schemeClr val="tx1"/>
                </a:solidFill>
              </a:rPr>
              <a:t>índice de Shannon en  </a:t>
            </a:r>
            <a:r>
              <a:rPr lang="es-ES" sz="2000" dirty="0">
                <a:solidFill>
                  <a:schemeClr val="tx1"/>
                </a:solidFill>
              </a:rPr>
              <a:t>hongos (0,799) en</a:t>
            </a:r>
            <a:r>
              <a:rPr lang="es-EC" sz="2000" dirty="0">
                <a:solidFill>
                  <a:schemeClr val="tx1"/>
                </a:solidFill>
              </a:rPr>
              <a:t> palma de aceite (</a:t>
            </a:r>
            <a:r>
              <a:rPr lang="es-EC" sz="2000" i="1" dirty="0">
                <a:solidFill>
                  <a:schemeClr val="tx1"/>
                </a:solidFill>
              </a:rPr>
              <a:t>Elaeis guineensis </a:t>
            </a:r>
            <a:r>
              <a:rPr lang="es-EC" sz="2000" dirty="0">
                <a:solidFill>
                  <a:schemeClr val="tx1"/>
                </a:solidFill>
              </a:rPr>
              <a:t>Jacq</a:t>
            </a:r>
            <a:r>
              <a:rPr lang="es-EC" sz="2000" i="1" dirty="0">
                <a:solidFill>
                  <a:schemeClr val="tx1"/>
                </a:solidFill>
              </a:rPr>
              <a:t>.</a:t>
            </a:r>
            <a:r>
              <a:rPr lang="es-EC" sz="2000" dirty="0">
                <a:solidFill>
                  <a:schemeClr val="tx1"/>
                </a:solidFill>
              </a:rPr>
              <a:t>) es</a:t>
            </a:r>
            <a:r>
              <a:rPr lang="es-ES" sz="2000" dirty="0">
                <a:solidFill>
                  <a:schemeClr val="tx1"/>
                </a:solidFill>
              </a:rPr>
              <a:t> mayor a la biodiversidad (0,579),  </a:t>
            </a:r>
            <a:r>
              <a:rPr lang="es-EC" sz="2000" dirty="0">
                <a:solidFill>
                  <a:schemeClr val="tx1"/>
                </a:solidFill>
              </a:rPr>
              <a:t>en  el </a:t>
            </a:r>
            <a:r>
              <a:rPr lang="es-ES" sz="2000" dirty="0">
                <a:solidFill>
                  <a:schemeClr val="tx1"/>
                </a:solidFill>
              </a:rPr>
              <a:t>hibrido interespecífico (</a:t>
            </a:r>
            <a:r>
              <a:rPr lang="es-ES" sz="2000" i="1" dirty="0">
                <a:solidFill>
                  <a:schemeClr val="tx1"/>
                </a:solidFill>
              </a:rPr>
              <a:t>Elaeis oleífera x Elaeis guineensis</a:t>
            </a:r>
            <a:r>
              <a:rPr lang="es-ES" sz="2000" dirty="0">
                <a:solidFill>
                  <a:schemeClr val="tx1"/>
                </a:solidFill>
              </a:rPr>
              <a:t>), entendiéndose que la primera variedad de planta, tiene un grado de incertidumbre superior a la segunda variedad de palma aceitera</a:t>
            </a:r>
            <a:r>
              <a:rPr lang="es-EC" sz="2000" dirty="0">
                <a:solidFill>
                  <a:schemeClr val="tx1"/>
                </a:solidFill>
              </a:rPr>
              <a:t> </a:t>
            </a:r>
            <a:r>
              <a:rPr lang="es-ES" sz="2000" dirty="0">
                <a:solidFill>
                  <a:schemeClr val="tx1"/>
                </a:solidFill>
              </a:rPr>
              <a:t>.</a:t>
            </a:r>
          </a:p>
          <a:p>
            <a:pPr marL="0" indent="0">
              <a:buNone/>
            </a:pPr>
            <a:endParaRPr lang="es-ES" sz="2000" dirty="0">
              <a:solidFill>
                <a:schemeClr val="tx1"/>
              </a:solidFill>
            </a:endParaRPr>
          </a:p>
          <a:p>
            <a:pPr marL="0" indent="0" algn="just">
              <a:buNone/>
            </a:pPr>
            <a:r>
              <a:rPr lang="es-ES" sz="2000" dirty="0">
                <a:solidFill>
                  <a:schemeClr val="tx1"/>
                </a:solidFill>
              </a:rPr>
              <a:t> </a:t>
            </a:r>
          </a:p>
          <a:p>
            <a:endParaRPr lang="es-ES" dirty="0"/>
          </a:p>
        </p:txBody>
      </p:sp>
    </p:spTree>
    <p:extLst>
      <p:ext uri="{BB962C8B-B14F-4D97-AF65-F5344CB8AC3E}">
        <p14:creationId xmlns:p14="http://schemas.microsoft.com/office/powerpoint/2010/main" val="2835399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CONCLUSIONES</a:t>
            </a:r>
            <a:endParaRPr lang="es-ES" dirty="0"/>
          </a:p>
        </p:txBody>
      </p:sp>
      <p:sp>
        <p:nvSpPr>
          <p:cNvPr id="3" name="2 Marcador de contenido"/>
          <p:cNvSpPr>
            <a:spLocks noGrp="1"/>
          </p:cNvSpPr>
          <p:nvPr>
            <p:ph idx="1"/>
          </p:nvPr>
        </p:nvSpPr>
        <p:spPr>
          <a:xfrm>
            <a:off x="467544" y="1196752"/>
            <a:ext cx="8229600" cy="3556992"/>
          </a:xfrm>
        </p:spPr>
        <p:txBody>
          <a:bodyPr/>
          <a:lstStyle/>
          <a:p>
            <a:pPr algn="just"/>
            <a:r>
              <a:rPr lang="es-ES" i="1" dirty="0">
                <a:solidFill>
                  <a:schemeClr val="tx1"/>
                </a:solidFill>
              </a:rPr>
              <a:t>Bacillus pumilus,</a:t>
            </a:r>
            <a:r>
              <a:rPr lang="es-ES" dirty="0">
                <a:solidFill>
                  <a:schemeClr val="tx1"/>
                </a:solidFill>
              </a:rPr>
              <a:t> es la especie bacteriana  que más incidencia</a:t>
            </a:r>
            <a:r>
              <a:rPr lang="es-EC" dirty="0">
                <a:solidFill>
                  <a:schemeClr val="tx1"/>
                </a:solidFill>
              </a:rPr>
              <a:t> </a:t>
            </a:r>
            <a:r>
              <a:rPr lang="es-ES" dirty="0">
                <a:solidFill>
                  <a:schemeClr val="tx1"/>
                </a:solidFill>
              </a:rPr>
              <a:t> tiene en los tres tipos de tejidos analizados en las dos variedades de palma aceitera</a:t>
            </a:r>
            <a:r>
              <a:rPr lang="es-ES" dirty="0" smtClean="0">
                <a:solidFill>
                  <a:schemeClr val="tx1"/>
                </a:solidFill>
              </a:rPr>
              <a:t>.</a:t>
            </a:r>
          </a:p>
          <a:p>
            <a:pPr algn="just"/>
            <a:endParaRPr lang="es-ES" dirty="0" smtClean="0">
              <a:solidFill>
                <a:schemeClr val="tx1"/>
              </a:solidFill>
            </a:endParaRPr>
          </a:p>
          <a:p>
            <a:pPr algn="just"/>
            <a:r>
              <a:rPr lang="es-ES" dirty="0" smtClean="0">
                <a:solidFill>
                  <a:schemeClr val="tx1"/>
                </a:solidFill>
              </a:rPr>
              <a:t>Los </a:t>
            </a:r>
            <a:r>
              <a:rPr lang="es-ES" dirty="0">
                <a:solidFill>
                  <a:schemeClr val="tx1"/>
                </a:solidFill>
              </a:rPr>
              <a:t>hongos identificados, están presentes en todos los tejidos y grados de severidad, muestreados en las plantas de palma aceitera.</a:t>
            </a:r>
          </a:p>
          <a:p>
            <a:pPr algn="just"/>
            <a:endParaRPr lang="es-ES" dirty="0">
              <a:solidFill>
                <a:schemeClr val="tx1"/>
              </a:solidFill>
            </a:endParaRPr>
          </a:p>
          <a:p>
            <a:pPr marL="0" indent="0">
              <a:buNone/>
            </a:pPr>
            <a:endParaRPr lang="es-ES" dirty="0">
              <a:solidFill>
                <a:schemeClr val="tx1"/>
              </a:solidFill>
            </a:endParaRPr>
          </a:p>
          <a:p>
            <a:pPr algn="ctr"/>
            <a:endParaRPr lang="es-ES" dirty="0">
              <a:solidFill>
                <a:schemeClr val="tx1"/>
              </a:solidFill>
            </a:endParaRPr>
          </a:p>
        </p:txBody>
      </p:sp>
    </p:spTree>
    <p:extLst>
      <p:ext uri="{BB962C8B-B14F-4D97-AF65-F5344CB8AC3E}">
        <p14:creationId xmlns:p14="http://schemas.microsoft.com/office/powerpoint/2010/main" val="874585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229600" cy="850106"/>
          </a:xfrm>
        </p:spPr>
        <p:txBody>
          <a:bodyPr/>
          <a:lstStyle/>
          <a:p>
            <a:r>
              <a:rPr lang="es-EC" dirty="0">
                <a:solidFill>
                  <a:schemeClr val="tx1"/>
                </a:solidFill>
              </a:rPr>
              <a:t>CONCLUSIONES</a:t>
            </a:r>
            <a:endParaRPr lang="es-ES" dirty="0"/>
          </a:p>
        </p:txBody>
      </p:sp>
      <p:sp>
        <p:nvSpPr>
          <p:cNvPr id="3" name="2 Marcador de contenido"/>
          <p:cNvSpPr>
            <a:spLocks noGrp="1"/>
          </p:cNvSpPr>
          <p:nvPr>
            <p:ph idx="1"/>
          </p:nvPr>
        </p:nvSpPr>
        <p:spPr>
          <a:xfrm>
            <a:off x="539552" y="1052736"/>
            <a:ext cx="8229600" cy="4525963"/>
          </a:xfrm>
        </p:spPr>
        <p:txBody>
          <a:bodyPr/>
          <a:lstStyle/>
          <a:p>
            <a:pPr algn="just"/>
            <a:r>
              <a:rPr lang="es-ES" dirty="0">
                <a:solidFill>
                  <a:schemeClr val="tx1"/>
                </a:solidFill>
              </a:rPr>
              <a:t>El aporte de este estudio, es la identificación de dos especies de hongos  (</a:t>
            </a:r>
            <a:r>
              <a:rPr lang="es-ES" i="1" dirty="0">
                <a:solidFill>
                  <a:schemeClr val="tx1"/>
                </a:solidFill>
              </a:rPr>
              <a:t>Fusarium </a:t>
            </a:r>
            <a:r>
              <a:rPr lang="es-ES" i="1" dirty="0" err="1">
                <a:solidFill>
                  <a:schemeClr val="tx1"/>
                </a:solidFill>
              </a:rPr>
              <a:t>udum</a:t>
            </a:r>
            <a:r>
              <a:rPr lang="es-ES" i="1" dirty="0">
                <a:solidFill>
                  <a:schemeClr val="tx1"/>
                </a:solidFill>
              </a:rPr>
              <a:t> </a:t>
            </a:r>
            <a:r>
              <a:rPr lang="es-ES" dirty="0">
                <a:solidFill>
                  <a:schemeClr val="tx1"/>
                </a:solidFill>
              </a:rPr>
              <a:t>E. Butler y </a:t>
            </a:r>
            <a:r>
              <a:rPr lang="es-ES" i="1" dirty="0">
                <a:solidFill>
                  <a:schemeClr val="tx1"/>
                </a:solidFill>
              </a:rPr>
              <a:t>Fusarium </a:t>
            </a:r>
            <a:r>
              <a:rPr lang="es-ES" i="1" dirty="0" err="1">
                <a:solidFill>
                  <a:schemeClr val="tx1"/>
                </a:solidFill>
              </a:rPr>
              <a:t>verticillioides</a:t>
            </a:r>
            <a:r>
              <a:rPr lang="es-ES" i="1" dirty="0">
                <a:solidFill>
                  <a:schemeClr val="tx1"/>
                </a:solidFill>
              </a:rPr>
              <a:t>) y en </a:t>
            </a:r>
            <a:r>
              <a:rPr lang="es-ES" dirty="0">
                <a:solidFill>
                  <a:schemeClr val="tx1"/>
                </a:solidFill>
              </a:rPr>
              <a:t>bacterias</a:t>
            </a:r>
            <a:r>
              <a:rPr lang="es-ES" i="1" dirty="0">
                <a:solidFill>
                  <a:schemeClr val="tx1"/>
                </a:solidFill>
              </a:rPr>
              <a:t> Bacillus pumilus, </a:t>
            </a:r>
            <a:r>
              <a:rPr lang="es-ES" dirty="0">
                <a:solidFill>
                  <a:schemeClr val="tx1"/>
                </a:solidFill>
              </a:rPr>
              <a:t>los cuales han sido reportados en otros estudios a nivel de género, más no de posibles</a:t>
            </a:r>
            <a:r>
              <a:rPr lang="es-EC" dirty="0">
                <a:solidFill>
                  <a:schemeClr val="tx1"/>
                </a:solidFill>
              </a:rPr>
              <a:t>  </a:t>
            </a:r>
            <a:r>
              <a:rPr lang="es-ES" dirty="0">
                <a:solidFill>
                  <a:schemeClr val="tx1"/>
                </a:solidFill>
              </a:rPr>
              <a:t>especies</a:t>
            </a:r>
            <a:r>
              <a:rPr lang="es-ES" i="1" dirty="0">
                <a:solidFill>
                  <a:schemeClr val="tx1"/>
                </a:solidFill>
              </a:rPr>
              <a:t>.</a:t>
            </a:r>
            <a:endParaRPr lang="es-ES" dirty="0">
              <a:solidFill>
                <a:schemeClr val="tx1"/>
              </a:solidFill>
            </a:endParaRPr>
          </a:p>
          <a:p>
            <a:pPr marL="0" indent="0" algn="just">
              <a:buNone/>
            </a:pPr>
            <a:endParaRPr lang="es-ES" dirty="0">
              <a:solidFill>
                <a:schemeClr val="tx1"/>
              </a:solidFill>
            </a:endParaRPr>
          </a:p>
          <a:p>
            <a:pPr algn="just"/>
            <a:r>
              <a:rPr lang="es-ES" dirty="0">
                <a:solidFill>
                  <a:schemeClr val="tx1"/>
                </a:solidFill>
              </a:rPr>
              <a:t>La identificación, de hongos y bacterias a nivel de especie, </a:t>
            </a:r>
            <a:r>
              <a:rPr lang="es-ES" dirty="0" smtClean="0">
                <a:solidFill>
                  <a:schemeClr val="tx1"/>
                </a:solidFill>
              </a:rPr>
              <a:t>mediante </a:t>
            </a:r>
            <a:r>
              <a:rPr lang="es-ES" dirty="0">
                <a:solidFill>
                  <a:schemeClr val="tx1"/>
                </a:solidFill>
              </a:rPr>
              <a:t>el sistema </a:t>
            </a:r>
            <a:r>
              <a:rPr lang="es-ES" dirty="0" smtClean="0">
                <a:solidFill>
                  <a:schemeClr val="tx1"/>
                </a:solidFill>
              </a:rPr>
              <a:t>biolog, es importante </a:t>
            </a:r>
            <a:r>
              <a:rPr lang="es-ES" dirty="0">
                <a:solidFill>
                  <a:schemeClr val="tx1"/>
                </a:solidFill>
              </a:rPr>
              <a:t>debido a que </a:t>
            </a:r>
            <a:r>
              <a:rPr lang="es-ES" dirty="0" smtClean="0">
                <a:solidFill>
                  <a:schemeClr val="tx1"/>
                </a:solidFill>
              </a:rPr>
              <a:t>permite determinar la especie del microorganismo en menor tiempo, por </a:t>
            </a:r>
            <a:r>
              <a:rPr lang="es-ES" dirty="0">
                <a:solidFill>
                  <a:schemeClr val="tx1"/>
                </a:solidFill>
              </a:rPr>
              <a:t>pruebas  bioquímicas </a:t>
            </a:r>
            <a:r>
              <a:rPr lang="es-ES" dirty="0" smtClean="0">
                <a:solidFill>
                  <a:schemeClr val="tx1"/>
                </a:solidFill>
              </a:rPr>
              <a:t>contenidas en </a:t>
            </a:r>
            <a:r>
              <a:rPr lang="es-ES" dirty="0">
                <a:solidFill>
                  <a:schemeClr val="tx1"/>
                </a:solidFill>
              </a:rPr>
              <a:t>su base de datos.</a:t>
            </a:r>
          </a:p>
          <a:p>
            <a:endParaRPr lang="es-ES" dirty="0">
              <a:solidFill>
                <a:schemeClr val="tx1"/>
              </a:solidFill>
            </a:endParaRPr>
          </a:p>
          <a:p>
            <a:endParaRPr lang="es-ES" dirty="0"/>
          </a:p>
        </p:txBody>
      </p:sp>
    </p:spTree>
    <p:extLst>
      <p:ext uri="{BB962C8B-B14F-4D97-AF65-F5344CB8AC3E}">
        <p14:creationId xmlns:p14="http://schemas.microsoft.com/office/powerpoint/2010/main" val="3517246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RECOMENDACIONES</a:t>
            </a:r>
            <a:endParaRPr lang="es-ES" dirty="0"/>
          </a:p>
        </p:txBody>
      </p:sp>
      <p:sp>
        <p:nvSpPr>
          <p:cNvPr id="3" name="2 Marcador de contenido"/>
          <p:cNvSpPr>
            <a:spLocks noGrp="1"/>
          </p:cNvSpPr>
          <p:nvPr>
            <p:ph idx="1"/>
          </p:nvPr>
        </p:nvSpPr>
        <p:spPr>
          <a:xfrm>
            <a:off x="467544" y="980728"/>
            <a:ext cx="8229600" cy="4525963"/>
          </a:xfrm>
        </p:spPr>
        <p:txBody>
          <a:bodyPr/>
          <a:lstStyle/>
          <a:p>
            <a:pPr algn="just"/>
            <a:r>
              <a:rPr lang="es-ES" sz="2000" dirty="0">
                <a:solidFill>
                  <a:schemeClr val="tx1"/>
                </a:solidFill>
              </a:rPr>
              <a:t>Debido, a que algunos géneros de hongos fitopatógenos tales como: </a:t>
            </a:r>
            <a:r>
              <a:rPr lang="es-ES" sz="2000" i="1" dirty="0" err="1">
                <a:solidFill>
                  <a:schemeClr val="tx1"/>
                </a:solidFill>
              </a:rPr>
              <a:t>Colletotrichum</a:t>
            </a:r>
            <a:r>
              <a:rPr lang="es-ES" sz="2000" i="1" dirty="0">
                <a:solidFill>
                  <a:schemeClr val="tx1"/>
                </a:solidFill>
              </a:rPr>
              <a:t> </a:t>
            </a:r>
            <a:r>
              <a:rPr lang="es-ES" sz="2000" i="1" dirty="0" err="1">
                <a:solidFill>
                  <a:schemeClr val="tx1"/>
                </a:solidFill>
              </a:rPr>
              <a:t>spp</a:t>
            </a:r>
            <a:r>
              <a:rPr lang="es-ES" sz="2000" i="1" dirty="0">
                <a:solidFill>
                  <a:schemeClr val="tx1"/>
                </a:solidFill>
              </a:rPr>
              <a:t>.,</a:t>
            </a:r>
            <a:r>
              <a:rPr lang="es-ES" sz="2000" dirty="0">
                <a:solidFill>
                  <a:schemeClr val="tx1"/>
                </a:solidFill>
              </a:rPr>
              <a:t> </a:t>
            </a:r>
            <a:r>
              <a:rPr lang="es-ES" sz="2000" i="1" dirty="0" err="1">
                <a:solidFill>
                  <a:schemeClr val="tx1"/>
                </a:solidFill>
              </a:rPr>
              <a:t>Curvularia</a:t>
            </a:r>
            <a:r>
              <a:rPr lang="es-ES" sz="2000" i="1" dirty="0">
                <a:solidFill>
                  <a:schemeClr val="tx1"/>
                </a:solidFill>
              </a:rPr>
              <a:t> </a:t>
            </a:r>
            <a:r>
              <a:rPr lang="es-ES" sz="2000" i="1" dirty="0" err="1">
                <a:solidFill>
                  <a:schemeClr val="tx1"/>
                </a:solidFill>
              </a:rPr>
              <a:t>spp</a:t>
            </a:r>
            <a:r>
              <a:rPr lang="es-ES" sz="2000" i="1" dirty="0">
                <a:solidFill>
                  <a:schemeClr val="tx1"/>
                </a:solidFill>
              </a:rPr>
              <a:t>., </a:t>
            </a:r>
            <a:r>
              <a:rPr lang="es-ES" sz="2000" i="1" dirty="0" err="1">
                <a:solidFill>
                  <a:schemeClr val="tx1"/>
                </a:solidFill>
              </a:rPr>
              <a:t>Rhizoctonia</a:t>
            </a:r>
            <a:r>
              <a:rPr lang="es-ES" sz="2000" i="1" dirty="0">
                <a:solidFill>
                  <a:schemeClr val="tx1"/>
                </a:solidFill>
              </a:rPr>
              <a:t> </a:t>
            </a:r>
            <a:r>
              <a:rPr lang="es-ES" sz="2000" i="1" dirty="0" err="1">
                <a:solidFill>
                  <a:schemeClr val="tx1"/>
                </a:solidFill>
              </a:rPr>
              <a:t>spp</a:t>
            </a:r>
            <a:r>
              <a:rPr lang="es-ES" sz="2000" i="1" dirty="0">
                <a:solidFill>
                  <a:schemeClr val="tx1"/>
                </a:solidFill>
              </a:rPr>
              <a:t>., </a:t>
            </a:r>
            <a:r>
              <a:rPr lang="es-ES" sz="2000" i="1" dirty="0" err="1">
                <a:solidFill>
                  <a:schemeClr val="tx1"/>
                </a:solidFill>
              </a:rPr>
              <a:t>Phytium</a:t>
            </a:r>
            <a:r>
              <a:rPr lang="es-ES" sz="2000" i="1" dirty="0">
                <a:solidFill>
                  <a:schemeClr val="tx1"/>
                </a:solidFill>
              </a:rPr>
              <a:t> </a:t>
            </a:r>
            <a:r>
              <a:rPr lang="es-ES" sz="2000" i="1" dirty="0" err="1">
                <a:solidFill>
                  <a:schemeClr val="tx1"/>
                </a:solidFill>
              </a:rPr>
              <a:t>spp</a:t>
            </a:r>
            <a:r>
              <a:rPr lang="es-ES" sz="2000" i="1" dirty="0">
                <a:solidFill>
                  <a:schemeClr val="tx1"/>
                </a:solidFill>
              </a:rPr>
              <a:t>.,</a:t>
            </a:r>
            <a:r>
              <a:rPr lang="es-ES" sz="2000" dirty="0">
                <a:solidFill>
                  <a:schemeClr val="tx1"/>
                </a:solidFill>
              </a:rPr>
              <a:t> no se encontraban en la base de datos del equipo, deberían ser identificados hasta especie con  técnicas moleculares, que son más específicas.</a:t>
            </a:r>
          </a:p>
          <a:p>
            <a:pPr algn="just"/>
            <a:r>
              <a:rPr lang="es-EC" sz="2000" dirty="0">
                <a:solidFill>
                  <a:schemeClr val="tx1"/>
                </a:solidFill>
              </a:rPr>
              <a:t>Aunque, se realizó los postulados de Koch, infectando tejidos de cebolla perla (</a:t>
            </a:r>
            <a:r>
              <a:rPr lang="es-ES" sz="2000" i="1" dirty="0" err="1">
                <a:solidFill>
                  <a:schemeClr val="tx1"/>
                </a:solidFill>
              </a:rPr>
              <a:t>Allium</a:t>
            </a:r>
            <a:r>
              <a:rPr lang="es-ES" sz="2000" i="1" dirty="0">
                <a:solidFill>
                  <a:schemeClr val="tx1"/>
                </a:solidFill>
              </a:rPr>
              <a:t> cepa </a:t>
            </a:r>
            <a:r>
              <a:rPr lang="es-ES" sz="2000" dirty="0">
                <a:solidFill>
                  <a:schemeClr val="tx1"/>
                </a:solidFill>
              </a:rPr>
              <a:t>L)</a:t>
            </a:r>
            <a:r>
              <a:rPr lang="es-EC" sz="2000" dirty="0">
                <a:solidFill>
                  <a:schemeClr val="tx1"/>
                </a:solidFill>
              </a:rPr>
              <a:t> con las especies bacterianas obtenidas, s</a:t>
            </a:r>
            <a:r>
              <a:rPr lang="es-ES" sz="2000" dirty="0">
                <a:solidFill>
                  <a:schemeClr val="tx1"/>
                </a:solidFill>
              </a:rPr>
              <a:t>e debe complementar este estudio, realizando infecciones en plantas de palma aceitera, con las bacterias y hongos obtenidos, para ver si es posible reproducir los síntomas de la pudrición de cogollo</a:t>
            </a:r>
            <a:r>
              <a:rPr lang="es-ES" dirty="0"/>
              <a:t>. </a:t>
            </a:r>
            <a:endParaRPr lang="es-ES" dirty="0" smtClean="0"/>
          </a:p>
          <a:p>
            <a:pPr algn="just"/>
            <a:r>
              <a:rPr lang="es-ES" sz="2000" dirty="0">
                <a:solidFill>
                  <a:schemeClr val="tx1"/>
                </a:solidFill>
              </a:rPr>
              <a:t>Podría, realizarse estudios complementarios incluyendo virus, nematodos y otros, que influyen en la pudrición de cogollo.</a:t>
            </a:r>
          </a:p>
          <a:p>
            <a:pPr algn="just"/>
            <a:endParaRPr lang="es-ES" dirty="0"/>
          </a:p>
          <a:p>
            <a:pPr algn="just"/>
            <a:endParaRPr lang="es-ES" dirty="0">
              <a:solidFill>
                <a:schemeClr val="tx1"/>
              </a:solidFill>
            </a:endParaRPr>
          </a:p>
          <a:p>
            <a:endParaRPr lang="es-ES" b="1" dirty="0">
              <a:solidFill>
                <a:schemeClr val="tx1"/>
              </a:solidFill>
            </a:endParaRPr>
          </a:p>
          <a:p>
            <a:endParaRPr lang="es-ES" dirty="0"/>
          </a:p>
        </p:txBody>
      </p:sp>
    </p:spTree>
    <p:extLst>
      <p:ext uri="{BB962C8B-B14F-4D97-AF65-F5344CB8AC3E}">
        <p14:creationId xmlns:p14="http://schemas.microsoft.com/office/powerpoint/2010/main" val="143170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89784"/>
            <a:ext cx="8229600" cy="1143000"/>
          </a:xfrm>
        </p:spPr>
        <p:txBody>
          <a:bodyPr/>
          <a:lstStyle/>
          <a:p>
            <a:r>
              <a:rPr lang="es-EC" dirty="0">
                <a:solidFill>
                  <a:schemeClr val="tx1"/>
                </a:solidFill>
              </a:rPr>
              <a:t>MARCO TEÓRICO</a:t>
            </a:r>
            <a:endParaRPr lang="es-ES" dirty="0"/>
          </a:p>
        </p:txBody>
      </p:sp>
      <p:sp>
        <p:nvSpPr>
          <p:cNvPr id="3" name="2 Marcador de contenido"/>
          <p:cNvSpPr>
            <a:spLocks noGrp="1"/>
          </p:cNvSpPr>
          <p:nvPr>
            <p:ph idx="1"/>
          </p:nvPr>
        </p:nvSpPr>
        <p:spPr>
          <a:xfrm>
            <a:off x="395536" y="1124744"/>
            <a:ext cx="8229600" cy="4680520"/>
          </a:xfrm>
        </p:spPr>
        <p:txBody>
          <a:bodyPr/>
          <a:lstStyle/>
          <a:p>
            <a:pPr marL="0" indent="0">
              <a:buNone/>
            </a:pPr>
            <a:r>
              <a:rPr lang="es-EC" dirty="0" smtClean="0">
                <a:solidFill>
                  <a:schemeClr val="tx1"/>
                </a:solidFill>
              </a:rPr>
              <a:t>Descripción Botánica</a:t>
            </a:r>
            <a:endParaRPr lang="es-ES" dirty="0">
              <a:solidFill>
                <a:schemeClr val="tx1"/>
              </a:solidFill>
            </a:endParaRPr>
          </a:p>
        </p:txBody>
      </p:sp>
      <p:pic>
        <p:nvPicPr>
          <p:cNvPr id="4" name="3 Imagen"/>
          <p:cNvPicPr/>
          <p:nvPr/>
        </p:nvPicPr>
        <p:blipFill>
          <a:blip r:embed="rId2">
            <a:extLst>
              <a:ext uri="{28A0092B-C50C-407E-A947-70E740481C1C}">
                <a14:useLocalDpi xmlns:a14="http://schemas.microsoft.com/office/drawing/2010/main" val="0"/>
              </a:ext>
            </a:extLst>
          </a:blip>
          <a:srcRect l="35464" t="21309" r="27316" b="46867"/>
          <a:stretch>
            <a:fillRect/>
          </a:stretch>
        </p:blipFill>
        <p:spPr bwMode="auto">
          <a:xfrm>
            <a:off x="1979712" y="1556792"/>
            <a:ext cx="3936454" cy="4176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6551742" y="5506731"/>
            <a:ext cx="1350050" cy="215444"/>
          </a:xfrm>
          <a:prstGeom prst="rect">
            <a:avLst/>
          </a:prstGeom>
        </p:spPr>
        <p:txBody>
          <a:bodyPr wrap="none">
            <a:spAutoFit/>
          </a:bodyPr>
          <a:lstStyle/>
          <a:p>
            <a:r>
              <a:rPr lang="es-EC" sz="800" dirty="0"/>
              <a:t>Fuente: (Martínez, 2009).</a:t>
            </a:r>
            <a:endParaRPr lang="es-ES" sz="800" dirty="0"/>
          </a:p>
        </p:txBody>
      </p:sp>
    </p:spTree>
    <p:extLst>
      <p:ext uri="{BB962C8B-B14F-4D97-AF65-F5344CB8AC3E}">
        <p14:creationId xmlns:p14="http://schemas.microsoft.com/office/powerpoint/2010/main" val="871830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BIBLIOGRAFÍA</a:t>
            </a:r>
            <a:endParaRPr lang="es-ES" dirty="0">
              <a:solidFill>
                <a:schemeClr val="tx1"/>
              </a:solidFill>
            </a:endParaRPr>
          </a:p>
        </p:txBody>
      </p:sp>
      <p:sp>
        <p:nvSpPr>
          <p:cNvPr id="3" name="2 Marcador de contenido"/>
          <p:cNvSpPr>
            <a:spLocks noGrp="1"/>
          </p:cNvSpPr>
          <p:nvPr>
            <p:ph idx="1"/>
          </p:nvPr>
        </p:nvSpPr>
        <p:spPr>
          <a:xfrm>
            <a:off x="467544" y="1124744"/>
            <a:ext cx="8229600" cy="4525963"/>
          </a:xfrm>
        </p:spPr>
        <p:txBody>
          <a:bodyPr/>
          <a:lstStyle/>
          <a:p>
            <a:pPr lvl="0" algn="just"/>
            <a:r>
              <a:rPr lang="es-EC" sz="2000" dirty="0">
                <a:solidFill>
                  <a:schemeClr val="tx1"/>
                </a:solidFill>
              </a:rPr>
              <a:t>Bastidas et al., 2005. Comportamiento agronómico del cultivar híbrido RC1 de Palma de aceite (</a:t>
            </a:r>
            <a:r>
              <a:rPr lang="es-EC" sz="2000" i="1" dirty="0">
                <a:solidFill>
                  <a:schemeClr val="tx1"/>
                </a:solidFill>
              </a:rPr>
              <a:t>Elaeis </a:t>
            </a:r>
            <a:r>
              <a:rPr lang="es-EC" sz="2000" i="1" dirty="0" err="1">
                <a:solidFill>
                  <a:schemeClr val="tx1"/>
                </a:solidFill>
              </a:rPr>
              <a:t>oleifera</a:t>
            </a:r>
            <a:r>
              <a:rPr lang="es-EC" sz="2000" i="1" dirty="0">
                <a:solidFill>
                  <a:schemeClr val="tx1"/>
                </a:solidFill>
              </a:rPr>
              <a:t> x Elaeis guineensis) x Elaeis. </a:t>
            </a:r>
            <a:r>
              <a:rPr lang="es-ES" sz="2000" dirty="0">
                <a:solidFill>
                  <a:schemeClr val="tx1"/>
                </a:solidFill>
              </a:rPr>
              <a:t>Recuperado el 25 de agosto, de 2013 de: </a:t>
            </a:r>
            <a:r>
              <a:rPr lang="es-ES" sz="2000" u="sng" dirty="0">
                <a:solidFill>
                  <a:schemeClr val="tx1"/>
                </a:solidFill>
                <a:hlinkClick r:id="rId2"/>
              </a:rPr>
              <a:t>http://www.corpoica.org.co/SitioWeb/Archivos/Revista/1.ComportamientoagronmicodelcultivarhbridoRC1.pdf</a:t>
            </a:r>
            <a:endParaRPr lang="es-ES" sz="2000" dirty="0">
              <a:solidFill>
                <a:schemeClr val="tx1"/>
              </a:solidFill>
            </a:endParaRPr>
          </a:p>
          <a:p>
            <a:pPr algn="just"/>
            <a:endParaRPr lang="es-ES" sz="2000" u="sng" dirty="0" smtClean="0">
              <a:solidFill>
                <a:schemeClr val="tx1"/>
              </a:solidFill>
            </a:endParaRPr>
          </a:p>
          <a:p>
            <a:pPr algn="just"/>
            <a:r>
              <a:rPr lang="es-ES" sz="2000" u="sng" dirty="0" smtClean="0">
                <a:solidFill>
                  <a:schemeClr val="tx1"/>
                </a:solidFill>
              </a:rPr>
              <a:t>Gonzáles</a:t>
            </a:r>
            <a:r>
              <a:rPr lang="es-ES" sz="2000" u="sng" dirty="0">
                <a:solidFill>
                  <a:schemeClr val="tx1"/>
                </a:solidFill>
              </a:rPr>
              <a:t>, N. (2010).</a:t>
            </a:r>
            <a:r>
              <a:rPr lang="es-ES" sz="2000" dirty="0">
                <a:solidFill>
                  <a:schemeClr val="tx1"/>
                </a:solidFill>
              </a:rPr>
              <a:t> Manejo de la </a:t>
            </a:r>
            <a:r>
              <a:rPr lang="es-ES" sz="2000" dirty="0" err="1">
                <a:solidFill>
                  <a:schemeClr val="tx1"/>
                </a:solidFill>
              </a:rPr>
              <a:t>pudriciòn</a:t>
            </a:r>
            <a:r>
              <a:rPr lang="es-ES" sz="2000" dirty="0">
                <a:solidFill>
                  <a:schemeClr val="tx1"/>
                </a:solidFill>
              </a:rPr>
              <a:t> del cogollo en las plantaciones “</a:t>
            </a:r>
            <a:r>
              <a:rPr lang="es-ES" sz="2000" dirty="0" err="1">
                <a:solidFill>
                  <a:schemeClr val="tx1"/>
                </a:solidFill>
              </a:rPr>
              <a:t>Guaicaramo</a:t>
            </a:r>
            <a:r>
              <a:rPr lang="es-ES" sz="2000" dirty="0">
                <a:solidFill>
                  <a:schemeClr val="tx1"/>
                </a:solidFill>
              </a:rPr>
              <a:t>” Y “</a:t>
            </a:r>
            <a:r>
              <a:rPr lang="es-ES" sz="2000" dirty="0" err="1">
                <a:solidFill>
                  <a:schemeClr val="tx1"/>
                </a:solidFill>
              </a:rPr>
              <a:t>Unipalma</a:t>
            </a:r>
            <a:r>
              <a:rPr lang="es-ES" sz="2000" dirty="0">
                <a:solidFill>
                  <a:schemeClr val="tx1"/>
                </a:solidFill>
              </a:rPr>
              <a:t>”. </a:t>
            </a:r>
            <a:r>
              <a:rPr lang="es-EC" sz="2000" dirty="0">
                <a:solidFill>
                  <a:schemeClr val="tx1"/>
                </a:solidFill>
              </a:rPr>
              <a:t>Extraído el: 16 de febrero, de 2014 de: </a:t>
            </a:r>
            <a:r>
              <a:rPr lang="es-EC" sz="2000" u="sng" dirty="0">
                <a:solidFill>
                  <a:schemeClr val="tx1"/>
                </a:solidFill>
                <a:hlinkClick r:id="rId3"/>
              </a:rPr>
              <a:t>http://</a:t>
            </a:r>
            <a:r>
              <a:rPr lang="es-EC" sz="2000" u="sng" dirty="0" smtClean="0">
                <a:solidFill>
                  <a:schemeClr val="tx1"/>
                </a:solidFill>
                <a:hlinkClick r:id="rId3"/>
              </a:rPr>
              <a:t>www.bdigital.unal.edu.co/2723/1/nurylilianagonzalezocampo.2010.pdf</a:t>
            </a:r>
            <a:endParaRPr lang="es-EC" sz="2000" u="sng" dirty="0" smtClean="0">
              <a:solidFill>
                <a:schemeClr val="tx1"/>
              </a:solidFill>
            </a:endParaRPr>
          </a:p>
          <a:p>
            <a:pPr algn="just"/>
            <a:endParaRPr lang="es-ES" sz="2000" dirty="0">
              <a:solidFill>
                <a:schemeClr val="tx1"/>
              </a:solidFill>
            </a:endParaRPr>
          </a:p>
          <a:p>
            <a:pPr algn="just"/>
            <a:r>
              <a:rPr lang="es-EC" sz="2000" dirty="0">
                <a:solidFill>
                  <a:schemeClr val="tx1"/>
                </a:solidFill>
              </a:rPr>
              <a:t>Martínez López, Gerardo. (2009). Identificación temprana y manejo integrado de la enfermedad pudrición del cogollo. Palmas Vol. 30, No. 2. p7.</a:t>
            </a:r>
          </a:p>
          <a:p>
            <a:pPr algn="just"/>
            <a:endParaRPr lang="es-ES" sz="2000" dirty="0" smtClean="0">
              <a:solidFill>
                <a:schemeClr val="tx1"/>
              </a:solidFill>
            </a:endParaRPr>
          </a:p>
          <a:p>
            <a:pPr marL="0" lvl="0" indent="0" algn="just">
              <a:buNone/>
            </a:pPr>
            <a:endParaRPr lang="es-ES" sz="2000" dirty="0">
              <a:solidFill>
                <a:schemeClr val="tx1"/>
              </a:solidFill>
            </a:endParaRPr>
          </a:p>
          <a:p>
            <a:pPr marL="0" indent="0" algn="just">
              <a:buNone/>
            </a:pPr>
            <a:endParaRPr lang="es-EC" sz="2000" dirty="0" smtClean="0">
              <a:solidFill>
                <a:schemeClr val="tx1"/>
              </a:solidFill>
            </a:endParaRPr>
          </a:p>
          <a:p>
            <a:pPr marL="0" indent="0" algn="just">
              <a:buNone/>
            </a:pPr>
            <a:endParaRPr lang="es-EC" sz="2000" dirty="0" smtClean="0">
              <a:solidFill>
                <a:schemeClr val="tx1"/>
              </a:solidFill>
            </a:endParaRPr>
          </a:p>
          <a:p>
            <a:endParaRPr lang="es-ES" dirty="0"/>
          </a:p>
        </p:txBody>
      </p:sp>
    </p:spTree>
    <p:extLst>
      <p:ext uri="{BB962C8B-B14F-4D97-AF65-F5344CB8AC3E}">
        <p14:creationId xmlns:p14="http://schemas.microsoft.com/office/powerpoint/2010/main" val="4140468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solidFill>
                  <a:schemeClr val="tx1"/>
                </a:solidFill>
              </a:rPr>
              <a:t>BIBLIOGRAFÍA</a:t>
            </a:r>
            <a:endParaRPr lang="es-ES" dirty="0"/>
          </a:p>
        </p:txBody>
      </p:sp>
      <p:sp>
        <p:nvSpPr>
          <p:cNvPr id="3" name="2 Marcador de contenido"/>
          <p:cNvSpPr>
            <a:spLocks noGrp="1"/>
          </p:cNvSpPr>
          <p:nvPr>
            <p:ph idx="1"/>
          </p:nvPr>
        </p:nvSpPr>
        <p:spPr/>
        <p:txBody>
          <a:bodyPr/>
          <a:lstStyle/>
          <a:p>
            <a:pPr algn="just"/>
            <a:r>
              <a:rPr lang="es-ES" dirty="0">
                <a:solidFill>
                  <a:schemeClr val="tx1"/>
                </a:solidFill>
              </a:rPr>
              <a:t>Palma aceitera, 2006. </a:t>
            </a:r>
            <a:r>
              <a:rPr lang="es-EC" dirty="0">
                <a:solidFill>
                  <a:schemeClr val="tx1"/>
                </a:solidFill>
              </a:rPr>
              <a:t>Extraído el: 05 de julio de 2013, de: </a:t>
            </a:r>
            <a:r>
              <a:rPr lang="es-ES" dirty="0">
                <a:solidFill>
                  <a:schemeClr val="tx1"/>
                </a:solidFill>
              </a:rPr>
              <a:t> </a:t>
            </a:r>
            <a:r>
              <a:rPr lang="es-EC" dirty="0">
                <a:solidFill>
                  <a:schemeClr val="tx1"/>
                </a:solidFill>
                <a:hlinkClick r:id="rId2"/>
              </a:rPr>
              <a:t>http://</a:t>
            </a:r>
            <a:r>
              <a:rPr lang="es-EC" dirty="0" smtClean="0">
                <a:solidFill>
                  <a:schemeClr val="tx1"/>
                </a:solidFill>
                <a:hlinkClick r:id="rId2"/>
              </a:rPr>
              <a:t>biblioteca.unet.edu.ve/db/alexandr/db/bcunet/edocs/TEUNET/2006/Pregrado/Agronomia/QuevedoP_YudilkaC/CapituloII.pdf</a:t>
            </a:r>
            <a:endParaRPr lang="es-EC" dirty="0" smtClean="0">
              <a:solidFill>
                <a:schemeClr val="tx1"/>
              </a:solidFill>
            </a:endParaRPr>
          </a:p>
          <a:p>
            <a:pPr marL="0" indent="0" algn="just">
              <a:buNone/>
            </a:pPr>
            <a:endParaRPr lang="es-EC" dirty="0" smtClean="0">
              <a:solidFill>
                <a:schemeClr val="tx1"/>
              </a:solidFill>
            </a:endParaRPr>
          </a:p>
          <a:p>
            <a:pPr lvl="0" algn="just"/>
            <a:r>
              <a:rPr lang="es-ES" sz="2000" dirty="0">
                <a:solidFill>
                  <a:schemeClr val="tx1"/>
                </a:solidFill>
              </a:rPr>
              <a:t>Laing, D (2010). Causa de la pudrición de cogollo en palma de aceite. Papel del calcio en una hipótesis abiótica-edáfica. Extraído el: 20 de noviembre de 2013, de: </a:t>
            </a:r>
            <a:r>
              <a:rPr lang="es-ES" sz="2000" u="sng" dirty="0">
                <a:solidFill>
                  <a:schemeClr val="tx1"/>
                </a:solidFill>
                <a:hlinkClick r:id="rId3"/>
              </a:rPr>
              <a:t>http://www.secsuelo.org/XIICongreso/Simposios/Nutricion/Magistrales/1.%20Douglas%20Laing.pdf</a:t>
            </a:r>
            <a:endParaRPr lang="es-ES" sz="2000" dirty="0">
              <a:solidFill>
                <a:schemeClr val="tx1"/>
              </a:solidFill>
            </a:endParaRPr>
          </a:p>
          <a:p>
            <a:pPr algn="just"/>
            <a:endParaRPr lang="es-EC" dirty="0">
              <a:solidFill>
                <a:schemeClr val="tx1"/>
              </a:solidFill>
            </a:endParaRPr>
          </a:p>
          <a:p>
            <a:pPr marL="0" lvl="0" indent="0" algn="just">
              <a:buNone/>
            </a:pPr>
            <a:endParaRPr lang="es-EC" dirty="0">
              <a:solidFill>
                <a:schemeClr val="tx1"/>
              </a:solidFill>
            </a:endParaRPr>
          </a:p>
          <a:p>
            <a:endParaRPr lang="es-ES" dirty="0"/>
          </a:p>
        </p:txBody>
      </p:sp>
    </p:spTree>
    <p:extLst>
      <p:ext uri="{BB962C8B-B14F-4D97-AF65-F5344CB8AC3E}">
        <p14:creationId xmlns:p14="http://schemas.microsoft.com/office/powerpoint/2010/main" val="4063949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620689"/>
            <a:ext cx="7776864" cy="4824536"/>
          </a:xfrm>
        </p:spPr>
        <p:txBody>
          <a:bodyPr/>
          <a:lstStyle/>
          <a:p>
            <a:pPr marL="0" indent="0" algn="ctr">
              <a:buNone/>
            </a:pPr>
            <a:endParaRPr lang="es-EC" dirty="0" smtClean="0">
              <a:solidFill>
                <a:schemeClr val="tx1"/>
              </a:solidFill>
            </a:endParaRPr>
          </a:p>
          <a:p>
            <a:pPr marL="0" indent="0" algn="ctr">
              <a:buNone/>
            </a:pPr>
            <a:endParaRPr lang="es-EC" dirty="0">
              <a:solidFill>
                <a:schemeClr val="tx1"/>
              </a:solidFill>
            </a:endParaRPr>
          </a:p>
          <a:p>
            <a:pPr marL="0" indent="0" algn="ctr">
              <a:buNone/>
            </a:pPr>
            <a:endParaRPr lang="es-EC" dirty="0" smtClean="0">
              <a:solidFill>
                <a:schemeClr val="tx1"/>
              </a:solidFill>
            </a:endParaRPr>
          </a:p>
          <a:p>
            <a:pPr marL="0" indent="0" algn="ctr">
              <a:buNone/>
            </a:pPr>
            <a:endParaRPr lang="es-EC" dirty="0">
              <a:solidFill>
                <a:schemeClr val="tx1"/>
              </a:solidFill>
            </a:endParaRPr>
          </a:p>
          <a:p>
            <a:pPr marL="0" indent="0" algn="ctr">
              <a:buNone/>
            </a:pPr>
            <a:r>
              <a:rPr lang="es-EC" sz="4000" dirty="0" smtClean="0">
                <a:solidFill>
                  <a:schemeClr val="tx1"/>
                </a:solidFill>
              </a:rPr>
              <a:t>GRACIAS</a:t>
            </a:r>
            <a:endParaRPr lang="es-ES" sz="4000"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140968"/>
            <a:ext cx="2000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Agrocal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365104"/>
            <a:ext cx="24765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78954"/>
            <a:ext cx="1296144" cy="112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56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lstStyle/>
          <a:p>
            <a:r>
              <a:rPr lang="es-EC" dirty="0">
                <a:solidFill>
                  <a:schemeClr val="tx1"/>
                </a:solidFill>
              </a:rPr>
              <a:t>MARCO TEÓRICO</a:t>
            </a:r>
            <a:endParaRPr lang="es-ES" dirty="0"/>
          </a:p>
        </p:txBody>
      </p:sp>
      <p:sp>
        <p:nvSpPr>
          <p:cNvPr id="5" name="4 Marcador de contenido"/>
          <p:cNvSpPr>
            <a:spLocks noGrp="1"/>
          </p:cNvSpPr>
          <p:nvPr>
            <p:ph idx="1"/>
          </p:nvPr>
        </p:nvSpPr>
        <p:spPr>
          <a:xfrm>
            <a:off x="53150" y="1124744"/>
            <a:ext cx="8229600" cy="5001419"/>
          </a:xfrm>
        </p:spPr>
        <p:txBody>
          <a:bodyPr/>
          <a:lstStyle/>
          <a:p>
            <a:pPr marL="0" lvl="0" indent="0">
              <a:buNone/>
            </a:pPr>
            <a:endParaRPr lang="es-ES" sz="1800" dirty="0">
              <a:solidFill>
                <a:schemeClr val="tx1"/>
              </a:solidFill>
            </a:endParaRPr>
          </a:p>
          <a:p>
            <a:endParaRPr lang="es-ES" dirty="0"/>
          </a:p>
        </p:txBody>
      </p:sp>
      <p:pic>
        <p:nvPicPr>
          <p:cNvPr id="6" name="5 Imagen"/>
          <p:cNvPicPr/>
          <p:nvPr/>
        </p:nvPicPr>
        <p:blipFill rotWithShape="1">
          <a:blip r:embed="rId2"/>
          <a:srcRect l="35626" t="12860" r="35097" b="27539"/>
          <a:stretch/>
        </p:blipFill>
        <p:spPr bwMode="auto">
          <a:xfrm>
            <a:off x="527478" y="733232"/>
            <a:ext cx="7344816" cy="5216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2 Rectángulo"/>
          <p:cNvSpPr/>
          <p:nvPr/>
        </p:nvSpPr>
        <p:spPr>
          <a:xfrm>
            <a:off x="7872294" y="5373216"/>
            <a:ext cx="1271706" cy="400110"/>
          </a:xfrm>
          <a:prstGeom prst="rect">
            <a:avLst/>
          </a:prstGeom>
        </p:spPr>
        <p:txBody>
          <a:bodyPr wrap="square">
            <a:spAutoFit/>
          </a:bodyPr>
          <a:lstStyle/>
          <a:p>
            <a:r>
              <a:rPr lang="es-EC" sz="1000" dirty="0"/>
              <a:t>Fuente: (Gonzales, 2010). </a:t>
            </a:r>
            <a:endParaRPr lang="es-ES" sz="1000" dirty="0"/>
          </a:p>
        </p:txBody>
      </p:sp>
    </p:spTree>
    <p:extLst>
      <p:ext uri="{BB962C8B-B14F-4D97-AF65-F5344CB8AC3E}">
        <p14:creationId xmlns:p14="http://schemas.microsoft.com/office/powerpoint/2010/main" val="4279836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0957" y="158557"/>
            <a:ext cx="8229600" cy="562074"/>
          </a:xfrm>
        </p:spPr>
        <p:txBody>
          <a:bodyPr/>
          <a:lstStyle/>
          <a:p>
            <a:r>
              <a:rPr lang="es-EC" dirty="0">
                <a:solidFill>
                  <a:schemeClr val="tx1"/>
                </a:solidFill>
                <a:effectLst/>
              </a:rPr>
              <a:t>MARCO TEÓRICO</a:t>
            </a:r>
            <a:endParaRPr lang="es-ES" dirty="0"/>
          </a:p>
        </p:txBody>
      </p:sp>
      <p:sp>
        <p:nvSpPr>
          <p:cNvPr id="3" name="2 Rectángulo"/>
          <p:cNvSpPr/>
          <p:nvPr/>
        </p:nvSpPr>
        <p:spPr>
          <a:xfrm>
            <a:off x="356808" y="893807"/>
            <a:ext cx="7095512" cy="369332"/>
          </a:xfrm>
          <a:prstGeom prst="rect">
            <a:avLst/>
          </a:prstGeom>
        </p:spPr>
        <p:txBody>
          <a:bodyPr wrap="square">
            <a:spAutoFit/>
          </a:bodyPr>
          <a:lstStyle/>
          <a:p>
            <a:pPr algn="just"/>
            <a:r>
              <a:rPr lang="es-EC" b="1" dirty="0"/>
              <a:t>Microorganismos asociados a la pudrición de cogollo</a:t>
            </a: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56" b="3073"/>
          <a:stretch/>
        </p:blipFill>
        <p:spPr bwMode="auto">
          <a:xfrm>
            <a:off x="179512" y="1340768"/>
            <a:ext cx="816292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675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dirty="0" smtClean="0">
                <a:solidFill>
                  <a:schemeClr val="tx1"/>
                </a:solidFill>
                <a:effectLst/>
              </a:rPr>
              <a:t>OBJETIVOS</a:t>
            </a:r>
            <a:endParaRPr lang="es-ES" dirty="0"/>
          </a:p>
        </p:txBody>
      </p:sp>
      <p:sp>
        <p:nvSpPr>
          <p:cNvPr id="7" name="6 Marcador de contenido"/>
          <p:cNvSpPr>
            <a:spLocks noGrp="1"/>
          </p:cNvSpPr>
          <p:nvPr>
            <p:ph idx="1"/>
          </p:nvPr>
        </p:nvSpPr>
        <p:spPr>
          <a:xfrm>
            <a:off x="395536" y="980728"/>
            <a:ext cx="8229600" cy="4752528"/>
          </a:xfrm>
        </p:spPr>
        <p:style>
          <a:lnRef idx="1">
            <a:schemeClr val="accent1"/>
          </a:lnRef>
          <a:fillRef idx="2">
            <a:schemeClr val="accent1"/>
          </a:fillRef>
          <a:effectRef idx="1">
            <a:schemeClr val="accent1"/>
          </a:effectRef>
          <a:fontRef idx="minor">
            <a:schemeClr val="dk1"/>
          </a:fontRef>
        </p:style>
        <p:txBody>
          <a:bodyPr/>
          <a:lstStyle/>
          <a:p>
            <a:pPr marL="0" lvl="0" indent="0" algn="just">
              <a:buNone/>
            </a:pPr>
            <a:r>
              <a:rPr lang="es-EC" sz="1600" b="1" dirty="0">
                <a:solidFill>
                  <a:schemeClr val="tx1"/>
                </a:solidFill>
              </a:rPr>
              <a:t>OBJETIVO </a:t>
            </a:r>
            <a:r>
              <a:rPr lang="es-EC" sz="1600" b="1" dirty="0" smtClean="0">
                <a:solidFill>
                  <a:schemeClr val="tx1"/>
                </a:solidFill>
              </a:rPr>
              <a:t>GENERAL</a:t>
            </a:r>
            <a:endParaRPr lang="es-ES" sz="1600" dirty="0">
              <a:solidFill>
                <a:schemeClr val="tx1"/>
              </a:solidFill>
            </a:endParaRPr>
          </a:p>
          <a:p>
            <a:pPr algn="just"/>
            <a:r>
              <a:rPr lang="es-EC" sz="1600" dirty="0"/>
              <a:t>Identificación </a:t>
            </a:r>
            <a:r>
              <a:rPr lang="es-ES" sz="1600" dirty="0"/>
              <a:t>morfológica de hongos y bacterias aislados en la pudrición de cogollo en palma de aceite (</a:t>
            </a:r>
            <a:r>
              <a:rPr lang="es-ES" sz="1600" i="1" dirty="0"/>
              <a:t>Elaeis guineensis </a:t>
            </a:r>
            <a:r>
              <a:rPr lang="es-ES" sz="1600" dirty="0"/>
              <a:t>Jacq.) y en el híbrido interespecífico (</a:t>
            </a:r>
            <a:r>
              <a:rPr lang="es-ES" sz="1600" i="1" dirty="0"/>
              <a:t>Elaeis oleífera x Elaeis guineensis</a:t>
            </a:r>
            <a:r>
              <a:rPr lang="es-ES" sz="1600" dirty="0"/>
              <a:t>) en Palmeras de los Andes San Lorenzo con herramientas morfológicas y bioquímicas.</a:t>
            </a:r>
          </a:p>
          <a:p>
            <a:pPr marL="0" lvl="0" indent="0" algn="just">
              <a:buNone/>
            </a:pPr>
            <a:endParaRPr lang="es-EC" sz="1600" dirty="0">
              <a:solidFill>
                <a:schemeClr val="tx1"/>
              </a:solidFill>
            </a:endParaRPr>
          </a:p>
          <a:p>
            <a:pPr marL="0" lvl="0" indent="0" algn="just">
              <a:buNone/>
            </a:pPr>
            <a:r>
              <a:rPr lang="es-EC" sz="1600" b="1" dirty="0" smtClean="0">
                <a:solidFill>
                  <a:schemeClr val="tx1"/>
                </a:solidFill>
              </a:rPr>
              <a:t>OBJETIVOS ESPECÍFICOS</a:t>
            </a:r>
            <a:endParaRPr lang="es-ES" sz="1600" dirty="0">
              <a:solidFill>
                <a:schemeClr val="tx1"/>
              </a:solidFill>
            </a:endParaRPr>
          </a:p>
          <a:p>
            <a:pPr algn="just"/>
            <a:r>
              <a:rPr lang="es-EC" sz="1600" dirty="0" smtClean="0"/>
              <a:t>Identificar </a:t>
            </a:r>
            <a:r>
              <a:rPr lang="es-EC" sz="1600" dirty="0"/>
              <a:t>bacterias y hongos </a:t>
            </a:r>
            <a:r>
              <a:rPr lang="es-ES" sz="1600" dirty="0"/>
              <a:t>fitopatógenos según el grado de severidad que presenten las palmas aceiteras </a:t>
            </a:r>
            <a:r>
              <a:rPr lang="es-EC" sz="1600" dirty="0"/>
              <a:t>(</a:t>
            </a:r>
            <a:r>
              <a:rPr lang="es-EC" sz="1600" i="1" dirty="0"/>
              <a:t>Elaeis guineensis </a:t>
            </a:r>
            <a:r>
              <a:rPr lang="es-EC" sz="1600" dirty="0"/>
              <a:t>Jacq</a:t>
            </a:r>
            <a:r>
              <a:rPr lang="es-EC" sz="1600" i="1" dirty="0"/>
              <a:t>.</a:t>
            </a:r>
            <a:r>
              <a:rPr lang="es-EC" sz="1600" dirty="0"/>
              <a:t>) y el </a:t>
            </a:r>
            <a:r>
              <a:rPr lang="es-ES" sz="1600" dirty="0"/>
              <a:t>híbrido interespecífico (</a:t>
            </a:r>
            <a:r>
              <a:rPr lang="es-ES" sz="1600" i="1" dirty="0"/>
              <a:t>Elaeis oleífera x Elaeis guineensis</a:t>
            </a:r>
            <a:r>
              <a:rPr lang="es-EC" sz="1600" dirty="0"/>
              <a:t>)</a:t>
            </a:r>
            <a:r>
              <a:rPr lang="es-ES" sz="1600" dirty="0"/>
              <a:t> afectadas con pudrición de cogollo</a:t>
            </a:r>
            <a:r>
              <a:rPr lang="es-ES" sz="1600" dirty="0" smtClean="0"/>
              <a:t>.</a:t>
            </a:r>
          </a:p>
          <a:p>
            <a:pPr marL="0" indent="0" algn="just">
              <a:buNone/>
            </a:pPr>
            <a:endParaRPr lang="es-ES" sz="1600" dirty="0" smtClean="0"/>
          </a:p>
          <a:p>
            <a:r>
              <a:rPr lang="es-EC" sz="1600" dirty="0"/>
              <a:t>Comparar y analizar la cantidad y diversidad de hongos y bacterias en tejidos de tallo, hoja y raíz de las palmas aceiteras.</a:t>
            </a:r>
            <a:endParaRPr lang="es-ES" sz="1600" dirty="0"/>
          </a:p>
          <a:p>
            <a:endParaRPr lang="es-ES" sz="1600" dirty="0"/>
          </a:p>
          <a:p>
            <a:r>
              <a:rPr lang="es-EC" sz="1600" dirty="0"/>
              <a:t>Establecer un cepario con los hongos y bacterias, posibles causantes de la pudrición de cogollo en palmas aceiteras (</a:t>
            </a:r>
            <a:r>
              <a:rPr lang="es-EC" sz="1600" i="1" dirty="0"/>
              <a:t>Elaeis guineensis </a:t>
            </a:r>
            <a:r>
              <a:rPr lang="es-EC" sz="1600" dirty="0"/>
              <a:t>Jacq.) y el </a:t>
            </a:r>
            <a:r>
              <a:rPr lang="es-ES" sz="1600" dirty="0"/>
              <a:t>híbrido interespecífico (</a:t>
            </a:r>
            <a:r>
              <a:rPr lang="es-ES" sz="1600" i="1" dirty="0"/>
              <a:t>Elaeis oleífera x Elaeis guineensis</a:t>
            </a:r>
            <a:r>
              <a:rPr lang="es-EC" sz="1600" dirty="0"/>
              <a:t>)</a:t>
            </a:r>
            <a:r>
              <a:rPr lang="es-ES" sz="1600" dirty="0"/>
              <a:t>.</a:t>
            </a:r>
          </a:p>
          <a:p>
            <a:pPr marL="0" lvl="0" indent="0" algn="just">
              <a:buNone/>
            </a:pPr>
            <a:endParaRPr lang="es-ES" sz="1600" dirty="0"/>
          </a:p>
          <a:p>
            <a:pPr marL="0" indent="0" algn="just">
              <a:buNone/>
            </a:pPr>
            <a:endParaRPr lang="es-ES" sz="1600" dirty="0">
              <a:solidFill>
                <a:schemeClr val="tx1"/>
              </a:solidFill>
            </a:endParaRPr>
          </a:p>
        </p:txBody>
      </p:sp>
    </p:spTree>
    <p:extLst>
      <p:ext uri="{BB962C8B-B14F-4D97-AF65-F5344CB8AC3E}">
        <p14:creationId xmlns:p14="http://schemas.microsoft.com/office/powerpoint/2010/main" val="3600079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HIPÓTESIS</a:t>
            </a:r>
            <a:endParaRPr lang="es-ES" dirty="0">
              <a:solidFill>
                <a:schemeClr val="tx1"/>
              </a:solidFill>
            </a:endParaRPr>
          </a:p>
        </p:txBody>
      </p:sp>
      <p:sp>
        <p:nvSpPr>
          <p:cNvPr id="3" name="2 Marcador de contenido"/>
          <p:cNvSpPr>
            <a:spLocks noGrp="1"/>
          </p:cNvSpPr>
          <p:nvPr>
            <p:ph idx="1"/>
          </p:nvPr>
        </p:nvSpPr>
        <p:spPr>
          <a:xfrm>
            <a:off x="457200" y="1600201"/>
            <a:ext cx="8229600" cy="2908920"/>
          </a:xfrm>
        </p:spPr>
        <p:txBody>
          <a:bodyPr/>
          <a:lstStyle/>
          <a:p>
            <a:r>
              <a:rPr lang="es-EC" dirty="0">
                <a:solidFill>
                  <a:schemeClr val="tx1"/>
                </a:solidFill>
              </a:rPr>
              <a:t>Los tejidos de tallo, hoja y raíz de palma </a:t>
            </a:r>
            <a:r>
              <a:rPr lang="es-EC" dirty="0" smtClean="0">
                <a:solidFill>
                  <a:schemeClr val="tx1"/>
                </a:solidFill>
              </a:rPr>
              <a:t>aceitera (</a:t>
            </a:r>
            <a:r>
              <a:rPr lang="es-EC" i="1" dirty="0">
                <a:solidFill>
                  <a:schemeClr val="tx1"/>
                </a:solidFill>
              </a:rPr>
              <a:t>Elaeis guineensis Jacq.</a:t>
            </a:r>
            <a:r>
              <a:rPr lang="es-EC" dirty="0">
                <a:solidFill>
                  <a:schemeClr val="tx1"/>
                </a:solidFill>
              </a:rPr>
              <a:t>) y el </a:t>
            </a:r>
            <a:r>
              <a:rPr lang="es-ES" dirty="0">
                <a:solidFill>
                  <a:schemeClr val="tx1"/>
                </a:solidFill>
              </a:rPr>
              <a:t>híbrido interespecífico (</a:t>
            </a:r>
            <a:r>
              <a:rPr lang="es-ES" i="1" dirty="0">
                <a:solidFill>
                  <a:schemeClr val="tx1"/>
                </a:solidFill>
              </a:rPr>
              <a:t>Elaeis Oleífera x Elaeis guineensis</a:t>
            </a:r>
            <a:r>
              <a:rPr lang="es-EC" dirty="0" smtClean="0">
                <a:solidFill>
                  <a:schemeClr val="tx1"/>
                </a:solidFill>
              </a:rPr>
              <a:t>)</a:t>
            </a:r>
            <a:r>
              <a:rPr lang="es-ES" dirty="0" smtClean="0">
                <a:solidFill>
                  <a:schemeClr val="tx1"/>
                </a:solidFill>
              </a:rPr>
              <a:t> </a:t>
            </a:r>
            <a:r>
              <a:rPr lang="es-ES" dirty="0">
                <a:solidFill>
                  <a:schemeClr val="tx1"/>
                </a:solidFill>
              </a:rPr>
              <a:t>afectados con pudrición de cogollo</a:t>
            </a:r>
            <a:r>
              <a:rPr lang="es-EC" dirty="0">
                <a:solidFill>
                  <a:schemeClr val="tx1"/>
                </a:solidFill>
              </a:rPr>
              <a:t>, presentan una cantidad y diversidad significativa de hongos y bacterias, presentes en los distintos grados de severidad.</a:t>
            </a:r>
            <a:endParaRPr lang="es-ES" dirty="0">
              <a:solidFill>
                <a:schemeClr val="tx1"/>
              </a:solidFill>
            </a:endParaRPr>
          </a:p>
          <a:p>
            <a:endParaRPr lang="es-ES" dirty="0"/>
          </a:p>
        </p:txBody>
      </p:sp>
    </p:spTree>
    <p:extLst>
      <p:ext uri="{BB962C8B-B14F-4D97-AF65-F5344CB8AC3E}">
        <p14:creationId xmlns:p14="http://schemas.microsoft.com/office/powerpoint/2010/main" val="2501925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dirty="0">
                <a:solidFill>
                  <a:schemeClr val="tx1"/>
                </a:solidFill>
              </a:rPr>
              <a:t>MATERIALES Y MÉTODOS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92826665"/>
              </p:ext>
            </p:extLst>
          </p:nvPr>
        </p:nvGraphicFramePr>
        <p:xfrm>
          <a:off x="457200" y="1340768"/>
          <a:ext cx="8229600"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467544" y="1148113"/>
            <a:ext cx="2880320" cy="369332"/>
          </a:xfrm>
          <a:prstGeom prst="rect">
            <a:avLst/>
          </a:prstGeom>
        </p:spPr>
        <p:txBody>
          <a:bodyPr wrap="square">
            <a:spAutoFit/>
          </a:bodyPr>
          <a:lstStyle/>
          <a:p>
            <a:r>
              <a:rPr lang="es-EC" b="1" dirty="0"/>
              <a:t>Diseño estadístico </a:t>
            </a:r>
            <a:endParaRPr lang="es-ES" dirty="0"/>
          </a:p>
        </p:txBody>
      </p:sp>
    </p:spTree>
    <p:extLst>
      <p:ext uri="{BB962C8B-B14F-4D97-AF65-F5344CB8AC3E}">
        <p14:creationId xmlns:p14="http://schemas.microsoft.com/office/powerpoint/2010/main" val="1738326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2341</TotalTime>
  <Words>2087</Words>
  <Application>Microsoft Office PowerPoint</Application>
  <PresentationFormat>Presentación en pantalla (4:3)</PresentationFormat>
  <Paragraphs>329</Paragraphs>
  <Slides>42</Slides>
  <Notes>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8" baseType="lpstr">
      <vt:lpstr>Arial</vt:lpstr>
      <vt:lpstr>Arial </vt:lpstr>
      <vt:lpstr>Calibri</vt:lpstr>
      <vt:lpstr>Times New Roman</vt:lpstr>
      <vt:lpstr>Diseño predeterminado</vt:lpstr>
      <vt:lpstr>CorelDRAW</vt:lpstr>
      <vt:lpstr>Presentación de PowerPoint</vt:lpstr>
      <vt:lpstr>DEFINICIÓN DEL PROBLEMA</vt:lpstr>
      <vt:lpstr>MARCO TEÓRICO </vt:lpstr>
      <vt:lpstr>MARCO TEÓRICO</vt:lpstr>
      <vt:lpstr>MARCO TEÓRICO</vt:lpstr>
      <vt:lpstr>MARCO TEÓRICO</vt:lpstr>
      <vt:lpstr>OBJETIVOS</vt:lpstr>
      <vt:lpstr>HIPÓTESIS</vt:lpstr>
      <vt:lpstr>MATERIALES Y MÉTODOS</vt:lpstr>
      <vt:lpstr>MATERIALES Y MÉTODOS</vt:lpstr>
      <vt:lpstr>MATERIALES Y MÉTODOS</vt:lpstr>
      <vt:lpstr>MATERIALES Y MÉTODOS</vt:lpstr>
      <vt:lpstr>RESULTADOS PARA BACTERIAS</vt:lpstr>
      <vt:lpstr>RESULTADOS PARA BACTERIAS</vt:lpstr>
      <vt:lpstr>RESULTADOS PARA BACTERIAS</vt:lpstr>
      <vt:lpstr>RESULTADOS PARA BACTERIAS</vt:lpstr>
      <vt:lpstr>RESULTADOS PARA BACTERIAS</vt:lpstr>
      <vt:lpstr>RESULTADOS PARA BACTERIAS</vt:lpstr>
      <vt:lpstr>RESULTADOS PARA HONGOS</vt:lpstr>
      <vt:lpstr>RESULTADOS PARA HONGOS</vt:lpstr>
      <vt:lpstr>RESULTADOS PARA HONGOS</vt:lpstr>
      <vt:lpstr>RESULTADOS PARA HONGOS </vt:lpstr>
      <vt:lpstr>RESULTADOS PARA HONGOS </vt:lpstr>
      <vt:lpstr>RESULTADOS PARA HONGOS </vt:lpstr>
      <vt:lpstr>RESULTADOS PARA HONGOS </vt:lpstr>
      <vt:lpstr>DISCUSIÓN</vt:lpstr>
      <vt:lpstr>Bacillus pumilus      </vt:lpstr>
      <vt:lpstr>DISCUSIÓN</vt:lpstr>
      <vt:lpstr>DISCUSIÓN</vt:lpstr>
      <vt:lpstr>DISCUSIÓN</vt:lpstr>
      <vt:lpstr>DISCUSIÓN</vt:lpstr>
      <vt:lpstr>DISCUSIÓN</vt:lpstr>
      <vt:lpstr>DISCUSIÓN</vt:lpstr>
      <vt:lpstr>DISCUSIÓN</vt:lpstr>
      <vt:lpstr>CONCLUSIONES</vt:lpstr>
      <vt:lpstr>CONCLUSIONES</vt:lpstr>
      <vt:lpstr>CONCLUSIONES</vt:lpstr>
      <vt:lpstr>CONCLUSIONES</vt:lpstr>
      <vt:lpstr>RECOMENDACIONES</vt:lpstr>
      <vt:lpstr>BIBLIOGRAFÍA</vt:lpstr>
      <vt:lpstr>BIBLIOGRAFÍA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Oswaldo</dc:creator>
  <cp:lastModifiedBy>Mauricio Vega Hidalgo</cp:lastModifiedBy>
  <cp:revision>201</cp:revision>
  <dcterms:created xsi:type="dcterms:W3CDTF">2014-08-06T09:13:19Z</dcterms:created>
  <dcterms:modified xsi:type="dcterms:W3CDTF">2014-10-16T22:02:30Z</dcterms:modified>
</cp:coreProperties>
</file>