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84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4" r:id="rId33"/>
    <p:sldId id="295" r:id="rId34"/>
    <p:sldId id="293" r:id="rId35"/>
    <p:sldId id="287" r:id="rId36"/>
    <p:sldId id="288" r:id="rId37"/>
    <p:sldId id="290" r:id="rId38"/>
    <p:sldId id="289" r:id="rId3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Respaldos%20LPT\Desktop\Tesis\CAPITULOS\TABULACION%20Y%20RESULTADOS%20RESTAURANTE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Respaldos%20LPT\Desktop\Tesis\CAPITULOS\TABULACION%20Y%20RESULTADOS%20RESTAURANTE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Respaldos%20LPT\Desktop\Tesis\CAPITULOS\Tabulaciones\TABULACION%20RESTAURANTES%203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Respaldos%20LPT\Desktop\Tesis\CAPITULOS\TABULACION%20Y%20RESULTADOS%20RESTAURANTE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Respaldos%20LPT\Desktop\Tesis\CAPITULOS\Tabulaciones\TABULACION%20CLIENTE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Respaldos%20LPT\Desktop\Tesis\CAPITULOS\Tabulaciones\TABULACION%20CLIENTE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Respaldos%20LPT\Desktop\Tesis\CAPITULOS\Tabulaciones\TABULACION%20CLIENTES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Respaldos%20LPT\Desktop\Tesis\CAPITULOS\Tabulaciones\TABULACION%20CLIENTES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Respaldos%20LPT\Desktop\Tesis\CAPITULOS\Tabulaciones\TABULACION%20CLIENTES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Respaldos%20LPT\Desktop\Tesis\CAPITULOS\Tabulaciones\TABULACION%20CLIENT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Respaldos%20LPT\Desktop\Tesis\CAPITULOS\TABULACION%20Y%20RESULTADOS%20RESTAURANTES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Respaldos%20LPT\Desktop\Tesis\CAPITULOS\Tabulaciones\TABULACION%20CLIENTES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Respaldos%20LPT\Desktop\Tesis\CAPITULOS\Tabulaciones\TABULACION%20CLIENTES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Respaldos%20LPT\Desktop\Tesis\CAPITULOS\Tabulaciones\TABULACION%20CLIENTES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Respaldos%20LPT\Desktop\Tesis\CAPITULOS\Tabulaciones\TABULACION%20CLIENTES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Respaldos%20LPT\Desktop\Tesis\CAPITULOS\Tabulaciones\TABULACION%20CLIENTES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Respaldos%20LPT\Desktop\Tesis\CAPITULOS\Tabulaciones\TABULACION%20CLIENTES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Respaldos%20LPT\Desktop\Tesis\CAPITULOS\Tabulaciones\TABULACION%20CLIENTES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Respaldos%20LPT\Desktop\Tesis\CAPITULOS\Tabulaciones\TABULACION%20CLIENTES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Respaldos%20LPT\Desktop\Tesis\CAPITULOS\Tabulaciones\TABULACION%20CLIENTES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Respaldos%20LPT\Desktop\Tesis\CAPITULOS\Tabulaciones\TABULACION%20CLIENT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Respaldos%20LPT\Desktop\Tesis\CAPITULOS\TABULACION%20Y%20RESULTADOS%20RESTAURANTES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Respaldos%20LPT\Desktop\Tesis\CAPITULOS\Tabulaciones\TABULACION%20CLIENTES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Respaldos%20LPT\Desktop\Tesis\CAPITULOS\Tabulaciones\TABULACION%20CLIENTES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Respaldos%20LPT\Desktop\Tesis\CAPITULOS\Tabulaciones\TABULACION%20CLIENTES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Respaldos%20LPT\Desktop\Tesis\CAPITULOS\Tabulaciones\TABULACION%20CLIENT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Respaldos%20LPT\Desktop\Tesis\CAPITULOS\TABULACION%20Y%20RESULTADOS%20RESTAURANT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Respaldos%20LPT\Desktop\Tesis\CAPITULOS\TABULACION%20Y%20RESULTADOS%20RESTAURANT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Respaldos%20LPT\Desktop\Tesis\CAPITULOS\TABULACION%20Y%20RESULTADOS%20RESTAURANT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Respaldos%20LPT\Desktop\Tesis\CAPITULOS\TABULACION%20Y%20RESULTADOS%20RESTAURANT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Respaldos%20LPT\Desktop\Tesis\CAPITULOS\TABULACION%20Y%20RESULTADOS%20RESTAURANTE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Respaldos%20LPT\Desktop\Tesis\CAPITULOS\TABULACION%20Y%20RESULTADOS%20RESTAURANT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Hoja1!$C$3</c:f>
              <c:strCache>
                <c:ptCount val="1"/>
                <c:pt idx="0">
                  <c:v>Equivalente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51,47%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48,53%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Hoja1!$B$4:$B$5</c:f>
              <c:strCache>
                <c:ptCount val="2"/>
                <c:pt idx="0">
                  <c:v>Conocoto</c:v>
                </c:pt>
                <c:pt idx="1">
                  <c:v>Sangolqui</c:v>
                </c:pt>
              </c:strCache>
            </c:strRef>
          </c:cat>
          <c:val>
            <c:numRef>
              <c:f>Hoja1!$C$4:$C$5</c:f>
              <c:numCache>
                <c:formatCode>0.00%</c:formatCode>
                <c:ptCount val="2"/>
                <c:pt idx="0">
                  <c:v>0.51470000000000005</c:v>
                </c:pt>
                <c:pt idx="1">
                  <c:v>0.48530000000000001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500"/>
          </a:pPr>
          <a:endParaRPr lang="es-EC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s-EC" sz="1200"/>
              <a:t>MANEJO DE PROMOCIONES SERVICIO A DOMICILIO</a:t>
            </a:r>
          </a:p>
        </c:rich>
      </c:tx>
      <c:layout>
        <c:manualLayout>
          <c:xMode val="edge"/>
          <c:yMode val="edge"/>
          <c:x val="0.16185196594317802"/>
          <c:y val="3.14945164822956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4357823878154953"/>
          <c:y val="0.2219996389290079"/>
          <c:w val="0.3485039541061094"/>
          <c:h val="0.68456133842271494"/>
        </c:manualLayout>
      </c:layout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PROMOCIONES!$A$12:$A$13</c:f>
              <c:strCache>
                <c:ptCount val="2"/>
                <c:pt idx="0">
                  <c:v>No</c:v>
                </c:pt>
                <c:pt idx="1">
                  <c:v>Si</c:v>
                </c:pt>
              </c:strCache>
            </c:strRef>
          </c:cat>
          <c:val>
            <c:numRef>
              <c:f>PROMOCIONES!$B$12:$B$13</c:f>
              <c:numCache>
                <c:formatCode>General</c:formatCode>
                <c:ptCount val="2"/>
                <c:pt idx="0">
                  <c:v>10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lt1"/>
    </a:solidFill>
    <a:ln w="381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Calibri" panose="020F0502020204030204" pitchFamily="34" charset="0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500">
                <a:latin typeface="Calibri" panose="020F0502020204030204" pitchFamily="34" charset="0"/>
              </a:defRPr>
            </a:pPr>
            <a:r>
              <a:rPr lang="es-EC" sz="1500" dirty="0">
                <a:latin typeface="Calibri" panose="020F0502020204030204" pitchFamily="34" charset="0"/>
              </a:rPr>
              <a:t>FORMAS DE ANUNCIAR SERVICIO A DOMICILIO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ANUNCIO!$A$36</c:f>
              <c:strCache>
                <c:ptCount val="1"/>
                <c:pt idx="0">
                  <c:v>SI</c:v>
                </c:pt>
              </c:strCache>
            </c:strRef>
          </c:tx>
          <c:invertIfNegative val="0"/>
          <c:cat>
            <c:strRef>
              <c:f>ANUNCIO!$B$35:$H$35</c:f>
              <c:strCache>
                <c:ptCount val="7"/>
                <c:pt idx="0">
                  <c:v>RADIO</c:v>
                </c:pt>
                <c:pt idx="1">
                  <c:v>TELEVISIÓN</c:v>
                </c:pt>
                <c:pt idx="2">
                  <c:v>TELEFONO</c:v>
                </c:pt>
                <c:pt idx="3">
                  <c:v>LETRERO</c:v>
                </c:pt>
                <c:pt idx="4">
                  <c:v>VOLATE</c:v>
                </c:pt>
                <c:pt idx="5">
                  <c:v>RESTAURANTE</c:v>
                </c:pt>
                <c:pt idx="6">
                  <c:v>INTERNET</c:v>
                </c:pt>
              </c:strCache>
            </c:strRef>
          </c:cat>
          <c:val>
            <c:numRef>
              <c:f>ANUNCIO!$B$36:$H$36</c:f>
              <c:numCache>
                <c:formatCode>0.0%</c:formatCode>
                <c:ptCount val="7"/>
                <c:pt idx="0">
                  <c:v>0.33333333333333331</c:v>
                </c:pt>
                <c:pt idx="1">
                  <c:v>0.20833333333333345</c:v>
                </c:pt>
                <c:pt idx="2">
                  <c:v>8.3333333333333343E-2</c:v>
                </c:pt>
                <c:pt idx="3">
                  <c:v>0.91666666666666652</c:v>
                </c:pt>
                <c:pt idx="4">
                  <c:v>0.8333333333333337</c:v>
                </c:pt>
                <c:pt idx="5">
                  <c:v>0.87500000000000033</c:v>
                </c:pt>
                <c:pt idx="6">
                  <c:v>0.16666666666666666</c:v>
                </c:pt>
              </c:numCache>
            </c:numRef>
          </c:val>
        </c:ser>
        <c:ser>
          <c:idx val="1"/>
          <c:order val="1"/>
          <c:tx>
            <c:strRef>
              <c:f>ANUNCIO!$A$37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ANUNCIO!$B$35:$H$35</c:f>
              <c:strCache>
                <c:ptCount val="7"/>
                <c:pt idx="0">
                  <c:v>RADIO</c:v>
                </c:pt>
                <c:pt idx="1">
                  <c:v>TELEVISIÓN</c:v>
                </c:pt>
                <c:pt idx="2">
                  <c:v>TELEFONO</c:v>
                </c:pt>
                <c:pt idx="3">
                  <c:v>LETRERO</c:v>
                </c:pt>
                <c:pt idx="4">
                  <c:v>VOLATE</c:v>
                </c:pt>
                <c:pt idx="5">
                  <c:v>RESTAURANTE</c:v>
                </c:pt>
                <c:pt idx="6">
                  <c:v>INTERNET</c:v>
                </c:pt>
              </c:strCache>
            </c:strRef>
          </c:cat>
          <c:val>
            <c:numRef>
              <c:f>ANUNCIO!$B$37:$H$37</c:f>
              <c:numCache>
                <c:formatCode>0.0%</c:formatCode>
                <c:ptCount val="7"/>
                <c:pt idx="0">
                  <c:v>0.66666666666666663</c:v>
                </c:pt>
                <c:pt idx="1">
                  <c:v>0.79166666666666652</c:v>
                </c:pt>
                <c:pt idx="2">
                  <c:v>0.91666666666666652</c:v>
                </c:pt>
                <c:pt idx="3">
                  <c:v>8.3333333333333343E-2</c:v>
                </c:pt>
                <c:pt idx="4">
                  <c:v>0.16666666666666666</c:v>
                </c:pt>
                <c:pt idx="5">
                  <c:v>0.125</c:v>
                </c:pt>
                <c:pt idx="6">
                  <c:v>0.8333333333333337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78342400"/>
        <c:axId val="78348288"/>
      </c:barChart>
      <c:catAx>
        <c:axId val="78342400"/>
        <c:scaling>
          <c:orientation val="minMax"/>
        </c:scaling>
        <c:delete val="0"/>
        <c:axPos val="b"/>
        <c:majorTickMark val="none"/>
        <c:minorTickMark val="none"/>
        <c:tickLblPos val="nextTo"/>
        <c:crossAx val="78348288"/>
        <c:crosses val="autoZero"/>
        <c:auto val="1"/>
        <c:lblAlgn val="ctr"/>
        <c:lblOffset val="100"/>
        <c:noMultiLvlLbl val="0"/>
      </c:catAx>
      <c:valAx>
        <c:axId val="7834828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7834240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solidFill>
      <a:schemeClr val="lt1"/>
    </a:solidFill>
    <a:ln w="381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COSTO ADICIONAL 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'COSTO SERV DOM'!$A$14:$A$16</c:f>
              <c:strCache>
                <c:ptCount val="3"/>
                <c:pt idx="0">
                  <c:v>entre $1 a $2</c:v>
                </c:pt>
                <c:pt idx="1">
                  <c:v>más de $2 </c:v>
                </c:pt>
                <c:pt idx="2">
                  <c:v>No cobra extra</c:v>
                </c:pt>
              </c:strCache>
            </c:strRef>
          </c:cat>
          <c:val>
            <c:numRef>
              <c:f>'COSTO SERV DOM'!$B$14:$B$16</c:f>
              <c:numCache>
                <c:formatCode>General</c:formatCode>
                <c:ptCount val="3"/>
                <c:pt idx="0">
                  <c:v>17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lt1"/>
    </a:solidFill>
    <a:ln w="381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Calibri" panose="020F0502020204030204" pitchFamily="34" charset="0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FORMA DE PAGO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'FORMA DE PAGO'!$A$35</c:f>
              <c:strCache>
                <c:ptCount val="1"/>
                <c:pt idx="0">
                  <c:v>SI</c:v>
                </c:pt>
              </c:strCache>
            </c:strRef>
          </c:tx>
          <c:invertIfNegative val="0"/>
          <c:cat>
            <c:strRef>
              <c:f>'FORMA DE PAGO'!$B$34:$D$34</c:f>
              <c:strCache>
                <c:ptCount val="3"/>
                <c:pt idx="0">
                  <c:v>TARJ CRED</c:v>
                </c:pt>
                <c:pt idx="1">
                  <c:v>EFECTIVO</c:v>
                </c:pt>
                <c:pt idx="2">
                  <c:v>CHEQUE</c:v>
                </c:pt>
              </c:strCache>
            </c:strRef>
          </c:cat>
          <c:val>
            <c:numRef>
              <c:f>'FORMA DE PAGO'!$B$35:$D$35</c:f>
              <c:numCache>
                <c:formatCode>0.0%</c:formatCode>
                <c:ptCount val="3"/>
                <c:pt idx="0">
                  <c:v>0.75000000000000033</c:v>
                </c:pt>
                <c:pt idx="1">
                  <c:v>1</c:v>
                </c:pt>
                <c:pt idx="2">
                  <c:v>0.79166666666666652</c:v>
                </c:pt>
              </c:numCache>
            </c:numRef>
          </c:val>
        </c:ser>
        <c:ser>
          <c:idx val="1"/>
          <c:order val="1"/>
          <c:tx>
            <c:strRef>
              <c:f>'FORMA DE PAGO'!$A$36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'FORMA DE PAGO'!$B$34:$D$34</c:f>
              <c:strCache>
                <c:ptCount val="3"/>
                <c:pt idx="0">
                  <c:v>TARJ CRED</c:v>
                </c:pt>
                <c:pt idx="1">
                  <c:v>EFECTIVO</c:v>
                </c:pt>
                <c:pt idx="2">
                  <c:v>CHEQUE</c:v>
                </c:pt>
              </c:strCache>
            </c:strRef>
          </c:cat>
          <c:val>
            <c:numRef>
              <c:f>'FORMA DE PAGO'!$B$36:$D$36</c:f>
              <c:numCache>
                <c:formatCode>0.0%</c:formatCode>
                <c:ptCount val="3"/>
                <c:pt idx="0">
                  <c:v>0.25</c:v>
                </c:pt>
                <c:pt idx="1">
                  <c:v>0</c:v>
                </c:pt>
                <c:pt idx="2">
                  <c:v>0.20833333333333345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78190464"/>
        <c:axId val="78192000"/>
      </c:barChart>
      <c:catAx>
        <c:axId val="78190464"/>
        <c:scaling>
          <c:orientation val="minMax"/>
        </c:scaling>
        <c:delete val="0"/>
        <c:axPos val="b"/>
        <c:majorTickMark val="none"/>
        <c:minorTickMark val="none"/>
        <c:tickLblPos val="nextTo"/>
        <c:crossAx val="78192000"/>
        <c:crosses val="autoZero"/>
        <c:auto val="1"/>
        <c:lblAlgn val="ctr"/>
        <c:lblOffset val="100"/>
        <c:noMultiLvlLbl val="0"/>
      </c:catAx>
      <c:valAx>
        <c:axId val="7819200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one"/>
        <c:crossAx val="7819046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solidFill>
      <a:schemeClr val="lt1"/>
    </a:solidFill>
    <a:ln w="381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Calibri" panose="020F0502020204030204" pitchFamily="34" charset="0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GENERO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GENERO!$B$9</c:f>
              <c:strCache>
                <c:ptCount val="1"/>
                <c:pt idx="0">
                  <c:v>NÚMERO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GENERO!$A$10:$A$11</c:f>
              <c:strCache>
                <c:ptCount val="2"/>
                <c:pt idx="0">
                  <c:v>femenino</c:v>
                </c:pt>
                <c:pt idx="1">
                  <c:v>masculino</c:v>
                </c:pt>
              </c:strCache>
            </c:strRef>
          </c:cat>
          <c:val>
            <c:numRef>
              <c:f>GENERO!$B$10:$B$11</c:f>
              <c:numCache>
                <c:formatCode>General</c:formatCode>
                <c:ptCount val="2"/>
                <c:pt idx="0">
                  <c:v>33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lt1"/>
    </a:solidFill>
    <a:ln w="38100" cap="flat" cmpd="sng" algn="ctr">
      <a:solidFill>
        <a:schemeClr val="dk1"/>
      </a:solidFill>
      <a:prstDash val="solid"/>
    </a:ln>
    <a:effectLst/>
  </c:spPr>
  <c:txPr>
    <a:bodyPr/>
    <a:lstStyle/>
    <a:p>
      <a:pPr>
        <a:defRPr sz="1300">
          <a:solidFill>
            <a:schemeClr val="dk1"/>
          </a:solidFill>
          <a:latin typeface="Calibri" panose="020F0502020204030204" pitchFamily="34" charset="0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FRECUENCIA!$F$4</c:f>
              <c:strCache>
                <c:ptCount val="1"/>
                <c:pt idx="0">
                  <c:v>FRECUENCIA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FRECUENCIA!$E$5:$E$8</c:f>
              <c:strCache>
                <c:ptCount val="4"/>
                <c:pt idx="0">
                  <c:v>1 vez</c:v>
                </c:pt>
                <c:pt idx="1">
                  <c:v>2 veces</c:v>
                </c:pt>
                <c:pt idx="2">
                  <c:v>3 veces</c:v>
                </c:pt>
                <c:pt idx="3">
                  <c:v>5 veces</c:v>
                </c:pt>
              </c:strCache>
            </c:strRef>
          </c:cat>
          <c:val>
            <c:numRef>
              <c:f>FRECUENCIA!$F$5:$F$8</c:f>
              <c:numCache>
                <c:formatCode>General</c:formatCode>
                <c:ptCount val="4"/>
                <c:pt idx="0">
                  <c:v>35</c:v>
                </c:pt>
                <c:pt idx="1">
                  <c:v>6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lt1"/>
    </a:solidFill>
    <a:ln w="38100" cap="flat" cmpd="sng" algn="ctr">
      <a:solidFill>
        <a:schemeClr val="dk1"/>
      </a:solidFill>
      <a:prstDash val="solid"/>
    </a:ln>
    <a:effectLst/>
  </c:spPr>
  <c:txPr>
    <a:bodyPr/>
    <a:lstStyle/>
    <a:p>
      <a:pPr>
        <a:defRPr sz="1300">
          <a:solidFill>
            <a:schemeClr val="dk1"/>
          </a:solidFill>
          <a:latin typeface="Calibri" panose="020F0502020204030204" pitchFamily="34" charset="0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'N° HABITANTES'!$F$3</c:f>
              <c:strCache>
                <c:ptCount val="1"/>
                <c:pt idx="0">
                  <c:v>N° DE HABITANTES POR HOGAR 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'N° HABITANTES'!$E$4:$E$9</c:f>
              <c:strCache>
                <c:ptCount val="6"/>
                <c:pt idx="0">
                  <c:v>1 HABITANTE</c:v>
                </c:pt>
                <c:pt idx="1">
                  <c:v>2 HABITANTES</c:v>
                </c:pt>
                <c:pt idx="2">
                  <c:v>3 HABITANTES</c:v>
                </c:pt>
                <c:pt idx="3">
                  <c:v>4 HABITANTES</c:v>
                </c:pt>
                <c:pt idx="4">
                  <c:v>5 HABITANTES</c:v>
                </c:pt>
                <c:pt idx="5">
                  <c:v>6 HABITANTES</c:v>
                </c:pt>
              </c:strCache>
            </c:strRef>
          </c:cat>
          <c:val>
            <c:numRef>
              <c:f>'N° HABITANTES'!$F$4:$F$9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6</c:v>
                </c:pt>
                <c:pt idx="3">
                  <c:v>15</c:v>
                </c:pt>
                <c:pt idx="4">
                  <c:v>13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lt1"/>
    </a:solidFill>
    <a:ln w="38100" cap="flat" cmpd="sng" algn="ctr">
      <a:solidFill>
        <a:schemeClr val="accent2"/>
      </a:solidFill>
      <a:prstDash val="solid"/>
    </a:ln>
    <a:effectLst/>
  </c:spPr>
  <c:txPr>
    <a:bodyPr/>
    <a:lstStyle/>
    <a:p>
      <a:pPr>
        <a:defRPr sz="1300">
          <a:solidFill>
            <a:schemeClr val="dk1"/>
          </a:solidFill>
          <a:latin typeface="Calibri" panose="020F0502020204030204" pitchFamily="34" charset="0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TIPO DE COMIDA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652946790742067"/>
          <c:y val="0.34203587367463545"/>
          <c:w val="0.86842002704207433"/>
          <c:h val="0.3134745160465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'TIPO DE COMIDA'!$A$60</c:f>
              <c:strCache>
                <c:ptCount val="1"/>
                <c:pt idx="0">
                  <c:v>SI</c:v>
                </c:pt>
              </c:strCache>
            </c:strRef>
          </c:tx>
          <c:invertIfNegative val="0"/>
          <c:cat>
            <c:strRef>
              <c:f>'TIPO DE COMIDA'!$B$59:$K$59</c:f>
              <c:strCache>
                <c:ptCount val="10"/>
                <c:pt idx="0">
                  <c:v>Comida del Mar</c:v>
                </c:pt>
                <c:pt idx="1">
                  <c:v>Comida China</c:v>
                </c:pt>
                <c:pt idx="2">
                  <c:v>Comida Italiana</c:v>
                </c:pt>
                <c:pt idx="3">
                  <c:v>Comida Mexicana</c:v>
                </c:pt>
                <c:pt idx="4">
                  <c:v>Comida Rápida</c:v>
                </c:pt>
                <c:pt idx="5">
                  <c:v>Comida Típica</c:v>
                </c:pt>
                <c:pt idx="6">
                  <c:v>Parrilladas </c:v>
                </c:pt>
                <c:pt idx="7">
                  <c:v>Pollos</c:v>
                </c:pt>
                <c:pt idx="8">
                  <c:v>Sanduches</c:v>
                </c:pt>
                <c:pt idx="9">
                  <c:v>Comida Japonesa</c:v>
                </c:pt>
              </c:strCache>
            </c:strRef>
          </c:cat>
          <c:val>
            <c:numRef>
              <c:f>'TIPO DE COMIDA'!$B$60:$K$60</c:f>
              <c:numCache>
                <c:formatCode>0%</c:formatCode>
                <c:ptCount val="10"/>
                <c:pt idx="0">
                  <c:v>0.17777777777777778</c:v>
                </c:pt>
                <c:pt idx="1">
                  <c:v>0.26666666666666683</c:v>
                </c:pt>
                <c:pt idx="2">
                  <c:v>0.73333333333333361</c:v>
                </c:pt>
                <c:pt idx="3">
                  <c:v>0</c:v>
                </c:pt>
                <c:pt idx="4">
                  <c:v>0.13333333333333341</c:v>
                </c:pt>
                <c:pt idx="5">
                  <c:v>2.222222222222224E-2</c:v>
                </c:pt>
                <c:pt idx="6">
                  <c:v>2.222222222222224E-2</c:v>
                </c:pt>
                <c:pt idx="7">
                  <c:v>0.17777777777777778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'TIPO DE COMIDA'!$A$61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'TIPO DE COMIDA'!$B$59:$K$59</c:f>
              <c:strCache>
                <c:ptCount val="10"/>
                <c:pt idx="0">
                  <c:v>Comida del Mar</c:v>
                </c:pt>
                <c:pt idx="1">
                  <c:v>Comida China</c:v>
                </c:pt>
                <c:pt idx="2">
                  <c:v>Comida Italiana</c:v>
                </c:pt>
                <c:pt idx="3">
                  <c:v>Comida Mexicana</c:v>
                </c:pt>
                <c:pt idx="4">
                  <c:v>Comida Rápida</c:v>
                </c:pt>
                <c:pt idx="5">
                  <c:v>Comida Típica</c:v>
                </c:pt>
                <c:pt idx="6">
                  <c:v>Parrilladas </c:v>
                </c:pt>
                <c:pt idx="7">
                  <c:v>Pollos</c:v>
                </c:pt>
                <c:pt idx="8">
                  <c:v>Sanduches</c:v>
                </c:pt>
                <c:pt idx="9">
                  <c:v>Comida Japonesa</c:v>
                </c:pt>
              </c:strCache>
            </c:strRef>
          </c:cat>
          <c:val>
            <c:numRef>
              <c:f>'TIPO DE COMIDA'!$B$61:$K$61</c:f>
              <c:numCache>
                <c:formatCode>0%</c:formatCode>
                <c:ptCount val="10"/>
                <c:pt idx="0">
                  <c:v>0.82222222222222219</c:v>
                </c:pt>
                <c:pt idx="1">
                  <c:v>0.73333333333333361</c:v>
                </c:pt>
                <c:pt idx="2">
                  <c:v>0.26666666666666683</c:v>
                </c:pt>
                <c:pt idx="3">
                  <c:v>1</c:v>
                </c:pt>
                <c:pt idx="4">
                  <c:v>0.8666666666666667</c:v>
                </c:pt>
                <c:pt idx="5">
                  <c:v>0.97777777777777775</c:v>
                </c:pt>
                <c:pt idx="6">
                  <c:v>0.97777777777777775</c:v>
                </c:pt>
                <c:pt idx="7">
                  <c:v>0.82222222222222219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79585664"/>
        <c:axId val="79587200"/>
      </c:barChart>
      <c:catAx>
        <c:axId val="79585664"/>
        <c:scaling>
          <c:orientation val="minMax"/>
        </c:scaling>
        <c:delete val="0"/>
        <c:axPos val="b"/>
        <c:majorTickMark val="none"/>
        <c:minorTickMark val="none"/>
        <c:tickLblPos val="nextTo"/>
        <c:crossAx val="79587200"/>
        <c:crosses val="autoZero"/>
        <c:auto val="1"/>
        <c:lblAlgn val="ctr"/>
        <c:lblOffset val="100"/>
        <c:noMultiLvlLbl val="0"/>
      </c:catAx>
      <c:valAx>
        <c:axId val="795872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7958566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solidFill>
      <a:schemeClr val="lt1"/>
    </a:solidFill>
    <a:ln w="381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Calibri" panose="020F0502020204030204" pitchFamily="34" charset="0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'$ POR PERSONA'!$B$12</c:f>
              <c:strCache>
                <c:ptCount val="1"/>
                <c:pt idx="0">
                  <c:v>VALOR POR PERSONA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'$ POR PERSONA'!$A$13:$A$15</c:f>
              <c:strCache>
                <c:ptCount val="3"/>
                <c:pt idx="0">
                  <c:v>De $1 a $5</c:v>
                </c:pt>
                <c:pt idx="1">
                  <c:v>De $15 en adelante</c:v>
                </c:pt>
                <c:pt idx="2">
                  <c:v>De $5 a $10</c:v>
                </c:pt>
              </c:strCache>
            </c:strRef>
          </c:cat>
          <c:val>
            <c:numRef>
              <c:f>'$ POR PERSONA'!$B$13:$B$15</c:f>
              <c:numCache>
                <c:formatCode>General</c:formatCode>
                <c:ptCount val="3"/>
                <c:pt idx="0">
                  <c:v>27</c:v>
                </c:pt>
                <c:pt idx="1">
                  <c:v>2</c:v>
                </c:pt>
                <c:pt idx="2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lt1"/>
    </a:solidFill>
    <a:ln w="38100" cap="flat" cmpd="sng" algn="ctr">
      <a:solidFill>
        <a:schemeClr val="accent3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Calibri" panose="020F0502020204030204" pitchFamily="34" charset="0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NÚMERO DE HOGARES QUE SOLICITAN REFRESCO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REFRESCO!$B$13</c:f>
              <c:strCache>
                <c:ptCount val="1"/>
                <c:pt idx="0">
                  <c:v>NÚMERO DE HOGARES QUE SOLUCITAN REFRESCO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REFRESCO!$A$14:$A$15</c:f>
              <c:strCache>
                <c:ptCount val="2"/>
                <c:pt idx="0">
                  <c:v>No</c:v>
                </c:pt>
                <c:pt idx="1">
                  <c:v>Si</c:v>
                </c:pt>
              </c:strCache>
            </c:strRef>
          </c:cat>
          <c:val>
            <c:numRef>
              <c:f>REFRESCO!$B$14:$B$15</c:f>
              <c:numCache>
                <c:formatCode>General</c:formatCode>
                <c:ptCount val="2"/>
                <c:pt idx="0">
                  <c:v>9</c:v>
                </c:pt>
                <c:pt idx="1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lt1"/>
    </a:solidFill>
    <a:ln w="38100" cap="flat" cmpd="sng" algn="ctr">
      <a:solidFill>
        <a:schemeClr val="accent3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Calibri" panose="020F0502020204030204" pitchFamily="34" charset="0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TIPO DE COMIDA</a:t>
            </a:r>
          </a:p>
        </c:rich>
      </c:tx>
      <c:layout>
        <c:manualLayout>
          <c:xMode val="edge"/>
          <c:yMode val="edge"/>
          <c:x val="0.31436111111111126"/>
          <c:y val="1.8518518518518528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'TIPO DE COMIDA'!$A$16:$A$24</c:f>
              <c:strCache>
                <c:ptCount val="9"/>
                <c:pt idx="0">
                  <c:v>COMIDA CHINA</c:v>
                </c:pt>
                <c:pt idx="1">
                  <c:v>COMIDA DEL MAR</c:v>
                </c:pt>
                <c:pt idx="2">
                  <c:v>COMIDA ITALIANA</c:v>
                </c:pt>
                <c:pt idx="3">
                  <c:v>COMIDA JAPONESA</c:v>
                </c:pt>
                <c:pt idx="4">
                  <c:v>COMIDA TIPICA</c:v>
                </c:pt>
                <c:pt idx="5">
                  <c:v>EMPANADAS</c:v>
                </c:pt>
                <c:pt idx="6">
                  <c:v>PARRILLADAS-CARNES</c:v>
                </c:pt>
                <c:pt idx="7">
                  <c:v>POLLOS</c:v>
                </c:pt>
                <c:pt idx="8">
                  <c:v>SANDUCHES</c:v>
                </c:pt>
              </c:strCache>
            </c:strRef>
          </c:cat>
          <c:val>
            <c:numRef>
              <c:f>'TIPO DE COMIDA'!$B$16:$B$24</c:f>
              <c:numCache>
                <c:formatCode>General</c:formatCode>
                <c:ptCount val="9"/>
                <c:pt idx="0">
                  <c:v>2</c:v>
                </c:pt>
                <c:pt idx="1">
                  <c:v>5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5</c:v>
                </c:pt>
                <c:pt idx="8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lt1"/>
    </a:solidFill>
    <a:ln w="381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Calibri" panose="020F0502020204030204" pitchFamily="34" charset="0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FORMA DE PAGO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'FORMA DE PAGO'!$A$57</c:f>
              <c:strCache>
                <c:ptCount val="1"/>
                <c:pt idx="0">
                  <c:v>SI</c:v>
                </c:pt>
              </c:strCache>
            </c:strRef>
          </c:tx>
          <c:invertIfNegative val="0"/>
          <c:cat>
            <c:strRef>
              <c:f>'FORMA DE PAGO'!$B$56:$D$56</c:f>
              <c:strCache>
                <c:ptCount val="3"/>
                <c:pt idx="0">
                  <c:v>Tarjeta de credito</c:v>
                </c:pt>
                <c:pt idx="1">
                  <c:v>Efectivo </c:v>
                </c:pt>
                <c:pt idx="2">
                  <c:v>Cheque</c:v>
                </c:pt>
              </c:strCache>
            </c:strRef>
          </c:cat>
          <c:val>
            <c:numRef>
              <c:f>'FORMA DE PAGO'!$B$57:$D$57</c:f>
              <c:numCache>
                <c:formatCode>0%</c:formatCode>
                <c:ptCount val="3"/>
                <c:pt idx="0">
                  <c:v>0.57777777777777772</c:v>
                </c:pt>
                <c:pt idx="1">
                  <c:v>0.91111111111111109</c:v>
                </c:pt>
                <c:pt idx="2">
                  <c:v>0.24444444444444463</c:v>
                </c:pt>
              </c:numCache>
            </c:numRef>
          </c:val>
        </c:ser>
        <c:ser>
          <c:idx val="1"/>
          <c:order val="1"/>
          <c:tx>
            <c:strRef>
              <c:f>'FORMA DE PAGO'!$A$58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'FORMA DE PAGO'!$B$56:$D$56</c:f>
              <c:strCache>
                <c:ptCount val="3"/>
                <c:pt idx="0">
                  <c:v>Tarjeta de credito</c:v>
                </c:pt>
                <c:pt idx="1">
                  <c:v>Efectivo </c:v>
                </c:pt>
                <c:pt idx="2">
                  <c:v>Cheque</c:v>
                </c:pt>
              </c:strCache>
            </c:strRef>
          </c:cat>
          <c:val>
            <c:numRef>
              <c:f>'FORMA DE PAGO'!$B$58:$D$58</c:f>
              <c:numCache>
                <c:formatCode>0%</c:formatCode>
                <c:ptCount val="3"/>
                <c:pt idx="0">
                  <c:v>0.42222222222222239</c:v>
                </c:pt>
                <c:pt idx="1">
                  <c:v>8.8888888888888934E-2</c:v>
                </c:pt>
                <c:pt idx="2">
                  <c:v>0.75555555555555565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81821056"/>
        <c:axId val="81826944"/>
      </c:barChart>
      <c:catAx>
        <c:axId val="81821056"/>
        <c:scaling>
          <c:orientation val="minMax"/>
        </c:scaling>
        <c:delete val="0"/>
        <c:axPos val="b"/>
        <c:majorTickMark val="none"/>
        <c:minorTickMark val="none"/>
        <c:tickLblPos val="nextTo"/>
        <c:crossAx val="81826944"/>
        <c:crosses val="autoZero"/>
        <c:auto val="1"/>
        <c:lblAlgn val="ctr"/>
        <c:lblOffset val="100"/>
        <c:noMultiLvlLbl val="0"/>
      </c:catAx>
      <c:valAx>
        <c:axId val="818269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8182105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solidFill>
      <a:schemeClr val="lt1"/>
    </a:solidFill>
    <a:ln w="38100" cap="flat" cmpd="sng" algn="ctr">
      <a:solidFill>
        <a:schemeClr val="accent4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Calibri" panose="020F0502020204030204" pitchFamily="34" charset="0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'INTERES RESOLVER PROB'!$B$64</c:f>
              <c:strCache>
                <c:ptCount val="1"/>
                <c:pt idx="0">
                  <c:v>INTERES EN RESOLVER PROBLEMA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'INTERES RESOLVER PROB'!$A$65:$A$71</c:f>
              <c:strCache>
                <c:ptCount val="7"/>
                <c:pt idx="0">
                  <c:v>Calificación 7</c:v>
                </c:pt>
                <c:pt idx="1">
                  <c:v>Calificación 6</c:v>
                </c:pt>
                <c:pt idx="2">
                  <c:v>Calificación 5</c:v>
                </c:pt>
                <c:pt idx="3">
                  <c:v>Calificación 4</c:v>
                </c:pt>
                <c:pt idx="4">
                  <c:v>Calificación 3</c:v>
                </c:pt>
                <c:pt idx="5">
                  <c:v>Calificación 2</c:v>
                </c:pt>
                <c:pt idx="6">
                  <c:v>Calificación 1</c:v>
                </c:pt>
              </c:strCache>
            </c:strRef>
          </c:cat>
          <c:val>
            <c:numRef>
              <c:f>'INTERES RESOLVER PROB'!$B$65:$B$71</c:f>
              <c:numCache>
                <c:formatCode>0%</c:formatCode>
                <c:ptCount val="7"/>
                <c:pt idx="0">
                  <c:v>0.48888888888888926</c:v>
                </c:pt>
                <c:pt idx="1">
                  <c:v>0.28888888888888919</c:v>
                </c:pt>
                <c:pt idx="2">
                  <c:v>8.8888888888888934E-2</c:v>
                </c:pt>
                <c:pt idx="3">
                  <c:v>6.666666666666668E-2</c:v>
                </c:pt>
                <c:pt idx="4">
                  <c:v>4.4444444444444481E-2</c:v>
                </c:pt>
                <c:pt idx="5">
                  <c:v>2.222222222222224E-2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lt1"/>
    </a:solidFill>
    <a:ln w="38100" cap="flat" cmpd="sng" algn="ctr">
      <a:solidFill>
        <a:schemeClr val="accent4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Calibri" panose="020F0502020204030204" pitchFamily="34" charset="0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  <c:txPr>
        <a:bodyPr/>
        <a:lstStyle/>
        <a:p>
          <a:pPr>
            <a:defRPr>
              <a:latin typeface="Calibri" panose="020F0502020204030204" pitchFamily="34" charset="0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CALIDAD!$B$65</c:f>
              <c:strCache>
                <c:ptCount val="1"/>
                <c:pt idx="0">
                  <c:v>SERVICIO DE CALIDAD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CALIDAD!$A$66:$A$72</c:f>
              <c:strCache>
                <c:ptCount val="7"/>
                <c:pt idx="0">
                  <c:v>Calificación 7</c:v>
                </c:pt>
                <c:pt idx="1">
                  <c:v>Calificación 6</c:v>
                </c:pt>
                <c:pt idx="2">
                  <c:v>Calificación 5</c:v>
                </c:pt>
                <c:pt idx="3">
                  <c:v>Calificación 4</c:v>
                </c:pt>
                <c:pt idx="4">
                  <c:v>Calificación 3</c:v>
                </c:pt>
                <c:pt idx="5">
                  <c:v>Calificación 2</c:v>
                </c:pt>
                <c:pt idx="6">
                  <c:v>Calificación 1</c:v>
                </c:pt>
              </c:strCache>
            </c:strRef>
          </c:cat>
          <c:val>
            <c:numRef>
              <c:f>CALIDAD!$B$66:$B$72</c:f>
              <c:numCache>
                <c:formatCode>0%</c:formatCode>
                <c:ptCount val="7"/>
                <c:pt idx="0">
                  <c:v>0.53333333333333333</c:v>
                </c:pt>
                <c:pt idx="1">
                  <c:v>0.28888888888888919</c:v>
                </c:pt>
                <c:pt idx="2">
                  <c:v>0.1111111111111111</c:v>
                </c:pt>
                <c:pt idx="3">
                  <c:v>4.4444444444444481E-2</c:v>
                </c:pt>
                <c:pt idx="4">
                  <c:v>2.222222222222224E-2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lt1"/>
    </a:solidFill>
    <a:ln w="38100" cap="flat" cmpd="sng" algn="ctr">
      <a:solidFill>
        <a:schemeClr val="accent4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'HORARIO CONV.'!$B$72</c:f>
              <c:strCache>
                <c:ptCount val="1"/>
                <c:pt idx="0">
                  <c:v>HORARIO CONVENIENTE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'HORARIO CONV.'!$A$73:$A$79</c:f>
              <c:strCache>
                <c:ptCount val="7"/>
                <c:pt idx="0">
                  <c:v>Calificación 7</c:v>
                </c:pt>
                <c:pt idx="1">
                  <c:v>Calificación 6</c:v>
                </c:pt>
                <c:pt idx="2">
                  <c:v>Calificación 5</c:v>
                </c:pt>
                <c:pt idx="3">
                  <c:v>Calificación 4</c:v>
                </c:pt>
                <c:pt idx="4">
                  <c:v>Calificación 3</c:v>
                </c:pt>
                <c:pt idx="5">
                  <c:v>Calificación 2</c:v>
                </c:pt>
                <c:pt idx="6">
                  <c:v>Calificación 1</c:v>
                </c:pt>
              </c:strCache>
            </c:strRef>
          </c:cat>
          <c:val>
            <c:numRef>
              <c:f>'HORARIO CONV.'!$B$73:$B$79</c:f>
              <c:numCache>
                <c:formatCode>0%</c:formatCode>
                <c:ptCount val="7"/>
                <c:pt idx="0">
                  <c:v>0.60000000000000031</c:v>
                </c:pt>
                <c:pt idx="1">
                  <c:v>0.33333333333333331</c:v>
                </c:pt>
                <c:pt idx="2">
                  <c:v>6.666666666666668E-2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lt1"/>
    </a:solidFill>
    <a:ln w="381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Calibri" panose="020F0502020204030204" pitchFamily="34" charset="0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'ENTEN NECES'!$B$68</c:f>
              <c:strCache>
                <c:ptCount val="1"/>
                <c:pt idx="0">
                  <c:v>ENTENDER NECESIDADES DEL CLIENTE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'ENTEN NECES'!$A$69:$A$75</c:f>
              <c:strCache>
                <c:ptCount val="7"/>
                <c:pt idx="0">
                  <c:v>Calificación 7</c:v>
                </c:pt>
                <c:pt idx="1">
                  <c:v>Calificación 6</c:v>
                </c:pt>
                <c:pt idx="2">
                  <c:v>Calificación 5</c:v>
                </c:pt>
                <c:pt idx="3">
                  <c:v>Calificación 4</c:v>
                </c:pt>
                <c:pt idx="4">
                  <c:v>Calificación 3</c:v>
                </c:pt>
                <c:pt idx="5">
                  <c:v>Calificación 2</c:v>
                </c:pt>
                <c:pt idx="6">
                  <c:v>Calificación 1</c:v>
                </c:pt>
              </c:strCache>
            </c:strRef>
          </c:cat>
          <c:val>
            <c:numRef>
              <c:f>'ENTEN NECES'!$B$69:$B$75</c:f>
              <c:numCache>
                <c:formatCode>0%</c:formatCode>
                <c:ptCount val="7"/>
                <c:pt idx="0">
                  <c:v>0.62222222222222223</c:v>
                </c:pt>
                <c:pt idx="1">
                  <c:v>0.17777777777777778</c:v>
                </c:pt>
                <c:pt idx="2">
                  <c:v>8.8888888888888934E-2</c:v>
                </c:pt>
                <c:pt idx="3">
                  <c:v>4.4444444444444481E-2</c:v>
                </c:pt>
                <c:pt idx="4">
                  <c:v>4.4444444444444481E-2</c:v>
                </c:pt>
                <c:pt idx="5">
                  <c:v>2.222222222222224E-2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lt1"/>
    </a:solidFill>
    <a:ln w="381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Calibri" panose="020F0502020204030204" pitchFamily="34" charset="0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'PRESENT PERSONAL'!$B$68</c:f>
              <c:strCache>
                <c:ptCount val="1"/>
                <c:pt idx="0">
                  <c:v>PRESENTACIÓN DEL PERSONAL QUE ENTREGA EL PEDIDO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'PRESENT PERSONAL'!$A$69:$A$75</c:f>
              <c:strCache>
                <c:ptCount val="7"/>
                <c:pt idx="0">
                  <c:v>Calificación 7</c:v>
                </c:pt>
                <c:pt idx="1">
                  <c:v>Calificación 6</c:v>
                </c:pt>
                <c:pt idx="2">
                  <c:v>Calificación 5</c:v>
                </c:pt>
                <c:pt idx="3">
                  <c:v>Calificación 4</c:v>
                </c:pt>
                <c:pt idx="4">
                  <c:v>Calificación 3</c:v>
                </c:pt>
                <c:pt idx="5">
                  <c:v>Calificación 2</c:v>
                </c:pt>
                <c:pt idx="6">
                  <c:v>Calificación 1</c:v>
                </c:pt>
              </c:strCache>
            </c:strRef>
          </c:cat>
          <c:val>
            <c:numRef>
              <c:f>'PRESENT PERSONAL'!$B$69:$B$75</c:f>
              <c:numCache>
                <c:formatCode>0%</c:formatCode>
                <c:ptCount val="7"/>
                <c:pt idx="0">
                  <c:v>0.71111111111111114</c:v>
                </c:pt>
                <c:pt idx="1">
                  <c:v>0.17777777777777778</c:v>
                </c:pt>
                <c:pt idx="2">
                  <c:v>2.222222222222224E-2</c:v>
                </c:pt>
                <c:pt idx="3">
                  <c:v>4.4444444444444481E-2</c:v>
                </c:pt>
                <c:pt idx="4">
                  <c:v>2.222222222222224E-2</c:v>
                </c:pt>
                <c:pt idx="5">
                  <c:v>2.222222222222224E-2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lt1"/>
    </a:solidFill>
    <a:ln w="38100" cap="flat" cmpd="sng" algn="ctr">
      <a:solidFill>
        <a:schemeClr val="accent6"/>
      </a:solidFill>
      <a:prstDash val="solid"/>
    </a:ln>
    <a:effectLst/>
  </c:spPr>
  <c:txPr>
    <a:bodyPr/>
    <a:lstStyle/>
    <a:p>
      <a:pPr>
        <a:defRPr sz="1300">
          <a:solidFill>
            <a:schemeClr val="dk1"/>
          </a:solidFill>
          <a:latin typeface="Calibri" panose="020F0502020204030204" pitchFamily="34" charset="0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CONFIANZA!$B$65</c:f>
              <c:strCache>
                <c:ptCount val="1"/>
                <c:pt idx="0">
                  <c:v>PERSONAL QUE ENTREGA EL PEDIDO INSPIRA CONFIANZA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CONFIANZA!$A$66:$A$72</c:f>
              <c:strCache>
                <c:ptCount val="7"/>
                <c:pt idx="0">
                  <c:v>Calificación 7</c:v>
                </c:pt>
                <c:pt idx="1">
                  <c:v>Calificación 6</c:v>
                </c:pt>
                <c:pt idx="2">
                  <c:v>Calificación 5</c:v>
                </c:pt>
                <c:pt idx="3">
                  <c:v>Calificación 4</c:v>
                </c:pt>
                <c:pt idx="4">
                  <c:v>Calificación 3</c:v>
                </c:pt>
                <c:pt idx="5">
                  <c:v>Calificación 2</c:v>
                </c:pt>
                <c:pt idx="6">
                  <c:v>Calificación 1</c:v>
                </c:pt>
              </c:strCache>
            </c:strRef>
          </c:cat>
          <c:val>
            <c:numRef>
              <c:f>CONFIANZA!$B$66:$B$72</c:f>
              <c:numCache>
                <c:formatCode>0%</c:formatCode>
                <c:ptCount val="7"/>
                <c:pt idx="0">
                  <c:v>0.64444444444444493</c:v>
                </c:pt>
                <c:pt idx="1">
                  <c:v>0.2</c:v>
                </c:pt>
                <c:pt idx="2">
                  <c:v>6.666666666666668E-2</c:v>
                </c:pt>
                <c:pt idx="3">
                  <c:v>4.4444444444444481E-2</c:v>
                </c:pt>
                <c:pt idx="4">
                  <c:v>4.4444444444444481E-2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lt1"/>
    </a:solidFill>
    <a:ln w="38100" cap="flat" cmpd="sng" algn="ctr">
      <a:solidFill>
        <a:schemeClr val="accent6"/>
      </a:solidFill>
      <a:prstDash val="solid"/>
    </a:ln>
    <a:effectLst/>
  </c:spPr>
  <c:txPr>
    <a:bodyPr/>
    <a:lstStyle/>
    <a:p>
      <a:pPr>
        <a:defRPr sz="1300">
          <a:solidFill>
            <a:schemeClr val="dk1"/>
          </a:solidFill>
          <a:latin typeface="Calibri" panose="020F0502020204030204" pitchFamily="34" charset="0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AMABILIDAD!$B$61</c:f>
              <c:strCache>
                <c:ptCount val="1"/>
                <c:pt idx="0">
                  <c:v>AMABILIDAD DEL PERSONAL QUE RECIBE EL PEDIDO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AMABILIDAD!$A$62:$A$68</c:f>
              <c:strCache>
                <c:ptCount val="7"/>
                <c:pt idx="0">
                  <c:v>Calificación 7</c:v>
                </c:pt>
                <c:pt idx="1">
                  <c:v>Calificación 6</c:v>
                </c:pt>
                <c:pt idx="2">
                  <c:v>Calificación 5</c:v>
                </c:pt>
                <c:pt idx="3">
                  <c:v>Calificación 4</c:v>
                </c:pt>
                <c:pt idx="4">
                  <c:v>Calificación 3</c:v>
                </c:pt>
                <c:pt idx="5">
                  <c:v>Calificación 2</c:v>
                </c:pt>
                <c:pt idx="6">
                  <c:v>Calificación 1</c:v>
                </c:pt>
              </c:strCache>
            </c:strRef>
          </c:cat>
          <c:val>
            <c:numRef>
              <c:f>AMABILIDAD!$B$62:$B$68</c:f>
              <c:numCache>
                <c:formatCode>0%</c:formatCode>
                <c:ptCount val="7"/>
                <c:pt idx="0">
                  <c:v>0.8</c:v>
                </c:pt>
                <c:pt idx="1">
                  <c:v>0.1111111111111111</c:v>
                </c:pt>
                <c:pt idx="2">
                  <c:v>0</c:v>
                </c:pt>
                <c:pt idx="3">
                  <c:v>6.666666666666668E-2</c:v>
                </c:pt>
                <c:pt idx="4">
                  <c:v>2.222222222222224E-2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lt1"/>
    </a:solidFill>
    <a:ln w="38100" cap="flat" cmpd="sng" algn="ctr">
      <a:solidFill>
        <a:schemeClr val="dk1"/>
      </a:solidFill>
      <a:prstDash val="solid"/>
    </a:ln>
    <a:effectLst/>
  </c:spPr>
  <c:txPr>
    <a:bodyPr/>
    <a:lstStyle/>
    <a:p>
      <a:pPr>
        <a:defRPr sz="1300">
          <a:solidFill>
            <a:schemeClr val="dk1"/>
          </a:solidFill>
          <a:latin typeface="Calibri" panose="020F0502020204030204" pitchFamily="34" charset="0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'ATEN INMED'!$B$73</c:f>
              <c:strCache>
                <c:ptCount val="1"/>
                <c:pt idx="0">
                  <c:v>ATENCIÓN INMEDIATA DEL PERSONAL QUE RECIBE EL PEDIDO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'ATEN INMED'!$A$74:$A$80</c:f>
              <c:strCache>
                <c:ptCount val="7"/>
                <c:pt idx="0">
                  <c:v>Calificación 7</c:v>
                </c:pt>
                <c:pt idx="1">
                  <c:v>Calificación 6</c:v>
                </c:pt>
                <c:pt idx="2">
                  <c:v>Calificación 5</c:v>
                </c:pt>
                <c:pt idx="3">
                  <c:v>Calificación 4</c:v>
                </c:pt>
                <c:pt idx="4">
                  <c:v>Calificación 3</c:v>
                </c:pt>
                <c:pt idx="5">
                  <c:v>Calificación 2</c:v>
                </c:pt>
                <c:pt idx="6">
                  <c:v>Calificación 1</c:v>
                </c:pt>
              </c:strCache>
            </c:strRef>
          </c:cat>
          <c:val>
            <c:numRef>
              <c:f>'ATEN INMED'!$B$74:$B$80</c:f>
              <c:numCache>
                <c:formatCode>0%</c:formatCode>
                <c:ptCount val="7"/>
                <c:pt idx="0">
                  <c:v>0.60000000000000031</c:v>
                </c:pt>
                <c:pt idx="1">
                  <c:v>0.2</c:v>
                </c:pt>
                <c:pt idx="2">
                  <c:v>0.1111111111111111</c:v>
                </c:pt>
                <c:pt idx="3">
                  <c:v>4.4444444444444481E-2</c:v>
                </c:pt>
                <c:pt idx="4">
                  <c:v>2.222222222222224E-2</c:v>
                </c:pt>
                <c:pt idx="5">
                  <c:v>2.222222222222224E-2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lt1"/>
    </a:solidFill>
    <a:ln w="38100" cap="flat" cmpd="sng" algn="ctr">
      <a:solidFill>
        <a:schemeClr val="dk1"/>
      </a:solidFill>
      <a:prstDash val="solid"/>
    </a:ln>
    <a:effectLst/>
  </c:spPr>
  <c:txPr>
    <a:bodyPr/>
    <a:lstStyle/>
    <a:p>
      <a:pPr>
        <a:defRPr sz="1300">
          <a:solidFill>
            <a:schemeClr val="dk1"/>
          </a:solidFill>
          <a:latin typeface="Calibri" panose="020F0502020204030204" pitchFamily="34" charset="0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'TRAB CAP'!$B$67</c:f>
              <c:strCache>
                <c:ptCount val="1"/>
                <c:pt idx="0">
                  <c:v>TRABAJADORES CAPACITADOS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'TRAB CAP'!$A$68:$A$74</c:f>
              <c:strCache>
                <c:ptCount val="7"/>
                <c:pt idx="0">
                  <c:v>Calificación 7</c:v>
                </c:pt>
                <c:pt idx="1">
                  <c:v>Calificación 6</c:v>
                </c:pt>
                <c:pt idx="2">
                  <c:v>Calificación 5</c:v>
                </c:pt>
                <c:pt idx="3">
                  <c:v>Calificación 4</c:v>
                </c:pt>
                <c:pt idx="4">
                  <c:v>Calificación 3</c:v>
                </c:pt>
                <c:pt idx="5">
                  <c:v>Calificación 2</c:v>
                </c:pt>
                <c:pt idx="6">
                  <c:v>Calificación 1</c:v>
                </c:pt>
              </c:strCache>
            </c:strRef>
          </c:cat>
          <c:val>
            <c:numRef>
              <c:f>'TRAB CAP'!$B$68:$B$74</c:f>
              <c:numCache>
                <c:formatCode>0%</c:formatCode>
                <c:ptCount val="7"/>
                <c:pt idx="0">
                  <c:v>0.71111111111111114</c:v>
                </c:pt>
                <c:pt idx="1">
                  <c:v>0.15555555555555556</c:v>
                </c:pt>
                <c:pt idx="2">
                  <c:v>8.8888888888888934E-2</c:v>
                </c:pt>
                <c:pt idx="3">
                  <c:v>0</c:v>
                </c:pt>
                <c:pt idx="4">
                  <c:v>4.4444444444444481E-2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lt1"/>
    </a:solidFill>
    <a:ln w="38100" cap="flat" cmpd="sng" algn="ctr">
      <a:solidFill>
        <a:schemeClr val="accent2"/>
      </a:solidFill>
      <a:prstDash val="solid"/>
    </a:ln>
    <a:effectLst/>
  </c:spPr>
  <c:txPr>
    <a:bodyPr/>
    <a:lstStyle/>
    <a:p>
      <a:pPr>
        <a:defRPr sz="1300">
          <a:solidFill>
            <a:schemeClr val="dk1"/>
          </a:solidFill>
          <a:latin typeface="Calibri" panose="020F0502020204030204" pitchFamily="34" charset="0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HORAS DE SERVICIO A DOMICILIO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HORAS!$A$14:$A$17</c:f>
              <c:strCache>
                <c:ptCount val="4"/>
                <c:pt idx="0">
                  <c:v>de 01 a 6 horas</c:v>
                </c:pt>
                <c:pt idx="1">
                  <c:v>de 07 a 12 horas</c:v>
                </c:pt>
                <c:pt idx="2">
                  <c:v>de 13 a 18 horas</c:v>
                </c:pt>
                <c:pt idx="3">
                  <c:v>de 19 a 24 horas</c:v>
                </c:pt>
              </c:strCache>
            </c:strRef>
          </c:cat>
          <c:val>
            <c:numRef>
              <c:f>HORAS!$B$14:$B$17</c:f>
              <c:numCache>
                <c:formatCode>General</c:formatCode>
                <c:ptCount val="4"/>
                <c:pt idx="0">
                  <c:v>3</c:v>
                </c:pt>
                <c:pt idx="1">
                  <c:v>19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lt1"/>
    </a:solidFill>
    <a:ln w="381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Calibri" panose="020F0502020204030204" pitchFamily="34" charset="0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TEMPER!$B$63</c:f>
              <c:strCache>
                <c:ptCount val="1"/>
                <c:pt idx="0">
                  <c:v>CONTENEDORES MANTIENE TEMPERATURA DEL PRODUCTO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TEMPER!$A$64:$A$70</c:f>
              <c:strCache>
                <c:ptCount val="7"/>
                <c:pt idx="0">
                  <c:v>Calificación 7</c:v>
                </c:pt>
                <c:pt idx="1">
                  <c:v>Calificación 6</c:v>
                </c:pt>
                <c:pt idx="2">
                  <c:v>Calificación 5</c:v>
                </c:pt>
                <c:pt idx="3">
                  <c:v>Calificación 4</c:v>
                </c:pt>
                <c:pt idx="4">
                  <c:v>Calificación 3</c:v>
                </c:pt>
                <c:pt idx="5">
                  <c:v>Calificación 2</c:v>
                </c:pt>
                <c:pt idx="6">
                  <c:v>Calificación 1</c:v>
                </c:pt>
              </c:strCache>
            </c:strRef>
          </c:cat>
          <c:val>
            <c:numRef>
              <c:f>TEMPER!$B$64:$B$70</c:f>
              <c:numCache>
                <c:formatCode>0%</c:formatCode>
                <c:ptCount val="7"/>
                <c:pt idx="0">
                  <c:v>0.64444444444444493</c:v>
                </c:pt>
                <c:pt idx="1">
                  <c:v>0.22222222222222221</c:v>
                </c:pt>
                <c:pt idx="2">
                  <c:v>8.8888888888888934E-2</c:v>
                </c:pt>
                <c:pt idx="3">
                  <c:v>2.222222222222224E-2</c:v>
                </c:pt>
                <c:pt idx="4">
                  <c:v>0</c:v>
                </c:pt>
                <c:pt idx="5">
                  <c:v>0</c:v>
                </c:pt>
                <c:pt idx="6">
                  <c:v>2.222222222222224E-2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lt1"/>
    </a:solidFill>
    <a:ln w="38100" cap="flat" cmpd="sng" algn="ctr">
      <a:solidFill>
        <a:schemeClr val="accent2"/>
      </a:solidFill>
      <a:prstDash val="solid"/>
    </a:ln>
    <a:effectLst/>
  </c:spPr>
  <c:txPr>
    <a:bodyPr/>
    <a:lstStyle/>
    <a:p>
      <a:pPr>
        <a:defRPr sz="1300">
          <a:solidFill>
            <a:schemeClr val="dk1"/>
          </a:solidFill>
          <a:latin typeface="Calibri" panose="020F0502020204030204" pitchFamily="34" charset="0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'LIMP CONT'!$B$64</c:f>
              <c:strCache>
                <c:ptCount val="1"/>
                <c:pt idx="0">
                  <c:v>CONTENEDORES CUENTAN CON UNA PRESENTACIÓN LIMPIA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'LIMP CONT'!$A$65:$A$71</c:f>
              <c:strCache>
                <c:ptCount val="7"/>
                <c:pt idx="0">
                  <c:v>Calificación 7</c:v>
                </c:pt>
                <c:pt idx="1">
                  <c:v>Calificación 6</c:v>
                </c:pt>
                <c:pt idx="2">
                  <c:v>Calificación 5</c:v>
                </c:pt>
                <c:pt idx="3">
                  <c:v>Calificación 4</c:v>
                </c:pt>
                <c:pt idx="4">
                  <c:v>Calificación 3</c:v>
                </c:pt>
                <c:pt idx="5">
                  <c:v>Calificación 2</c:v>
                </c:pt>
                <c:pt idx="6">
                  <c:v>Calificación 1</c:v>
                </c:pt>
              </c:strCache>
            </c:strRef>
          </c:cat>
          <c:val>
            <c:numRef>
              <c:f>'LIMP CONT'!$B$65:$B$71</c:f>
              <c:numCache>
                <c:formatCode>0%</c:formatCode>
                <c:ptCount val="7"/>
                <c:pt idx="0">
                  <c:v>0.64444444444444493</c:v>
                </c:pt>
                <c:pt idx="1">
                  <c:v>0.26666666666666683</c:v>
                </c:pt>
                <c:pt idx="2">
                  <c:v>2.222222222222224E-2</c:v>
                </c:pt>
                <c:pt idx="3">
                  <c:v>4.4444444444444481E-2</c:v>
                </c:pt>
                <c:pt idx="4">
                  <c:v>0</c:v>
                </c:pt>
                <c:pt idx="5">
                  <c:v>0</c:v>
                </c:pt>
                <c:pt idx="6">
                  <c:v>2.222222222222224E-2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lt1"/>
    </a:solidFill>
    <a:ln w="38100" cap="flat" cmpd="sng" algn="ctr">
      <a:solidFill>
        <a:schemeClr val="accent4"/>
      </a:solidFill>
      <a:prstDash val="solid"/>
    </a:ln>
    <a:effectLst/>
  </c:spPr>
  <c:txPr>
    <a:bodyPr/>
    <a:lstStyle/>
    <a:p>
      <a:pPr>
        <a:defRPr sz="1300">
          <a:solidFill>
            <a:schemeClr val="dk1"/>
          </a:solidFill>
          <a:latin typeface="Calibri" panose="020F0502020204030204" pitchFamily="34" charset="0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PUBLIC!$B$64</c:f>
              <c:strCache>
                <c:ptCount val="1"/>
                <c:pt idx="0">
                  <c:v>PUBLICIDAD INTERESANTE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PUBLIC!$A$65:$A$71</c:f>
              <c:strCache>
                <c:ptCount val="7"/>
                <c:pt idx="0">
                  <c:v>Calificación 7</c:v>
                </c:pt>
                <c:pt idx="1">
                  <c:v>Calificación 6</c:v>
                </c:pt>
                <c:pt idx="2">
                  <c:v>Calificación 5</c:v>
                </c:pt>
                <c:pt idx="3">
                  <c:v>Calificación 4</c:v>
                </c:pt>
                <c:pt idx="4">
                  <c:v>Calificación 3</c:v>
                </c:pt>
                <c:pt idx="5">
                  <c:v>Calificación 2</c:v>
                </c:pt>
                <c:pt idx="6">
                  <c:v>Calificación 1</c:v>
                </c:pt>
              </c:strCache>
            </c:strRef>
          </c:cat>
          <c:val>
            <c:numRef>
              <c:f>PUBLIC!$B$65:$B$71</c:f>
              <c:numCache>
                <c:formatCode>0%</c:formatCode>
                <c:ptCount val="7"/>
                <c:pt idx="0">
                  <c:v>0.44444444444444442</c:v>
                </c:pt>
                <c:pt idx="1">
                  <c:v>0.28888888888888919</c:v>
                </c:pt>
                <c:pt idx="2">
                  <c:v>8.8888888888888934E-2</c:v>
                </c:pt>
                <c:pt idx="3">
                  <c:v>0</c:v>
                </c:pt>
                <c:pt idx="4">
                  <c:v>6.666666666666668E-2</c:v>
                </c:pt>
                <c:pt idx="5">
                  <c:v>2.222222222222224E-2</c:v>
                </c:pt>
                <c:pt idx="6">
                  <c:v>8.8888888888888934E-2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lt1"/>
    </a:solidFill>
    <a:ln w="38100" cap="flat" cmpd="sng" algn="ctr">
      <a:solidFill>
        <a:schemeClr val="accent4"/>
      </a:solidFill>
      <a:prstDash val="solid"/>
    </a:ln>
    <a:effectLst/>
  </c:spPr>
  <c:txPr>
    <a:bodyPr/>
    <a:lstStyle/>
    <a:p>
      <a:pPr>
        <a:defRPr sz="1300">
          <a:solidFill>
            <a:schemeClr val="dk1"/>
          </a:solidFill>
          <a:latin typeface="Calibri" panose="020F0502020204030204" pitchFamily="34" charset="0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'TIEMPO ENTREGA'!$B$62</c:f>
              <c:strCache>
                <c:ptCount val="1"/>
                <c:pt idx="0">
                  <c:v>CUMPLIMIENTO TIEMPO DE ENTREGA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'TIEMPO ENTREGA'!$A$63:$A$69</c:f>
              <c:strCache>
                <c:ptCount val="7"/>
                <c:pt idx="0">
                  <c:v>Calificación 7</c:v>
                </c:pt>
                <c:pt idx="1">
                  <c:v>Calificación 6</c:v>
                </c:pt>
                <c:pt idx="2">
                  <c:v>Calificación 5</c:v>
                </c:pt>
                <c:pt idx="3">
                  <c:v>Calificación 4</c:v>
                </c:pt>
                <c:pt idx="4">
                  <c:v>Calificación 3</c:v>
                </c:pt>
                <c:pt idx="5">
                  <c:v>Calificación 2</c:v>
                </c:pt>
                <c:pt idx="6">
                  <c:v>Calificación 1</c:v>
                </c:pt>
              </c:strCache>
            </c:strRef>
          </c:cat>
          <c:val>
            <c:numRef>
              <c:f>'TIEMPO ENTREGA'!$B$63:$B$69</c:f>
              <c:numCache>
                <c:formatCode>0%</c:formatCode>
                <c:ptCount val="7"/>
                <c:pt idx="0">
                  <c:v>0.4</c:v>
                </c:pt>
                <c:pt idx="1">
                  <c:v>0.24444444444444463</c:v>
                </c:pt>
                <c:pt idx="2">
                  <c:v>0.1111111111111111</c:v>
                </c:pt>
                <c:pt idx="3">
                  <c:v>4.4444444444444481E-2</c:v>
                </c:pt>
                <c:pt idx="4">
                  <c:v>6.666666666666668E-2</c:v>
                </c:pt>
                <c:pt idx="5">
                  <c:v>6.666666666666668E-2</c:v>
                </c:pt>
                <c:pt idx="6">
                  <c:v>6.666666666666668E-2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lt1"/>
    </a:solidFill>
    <a:ln w="381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Calibri" panose="020F0502020204030204" pitchFamily="34" charset="0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MONTO MINIMO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'MONT MIN'!$A$15:$A$19</c:f>
              <c:strCache>
                <c:ptCount val="5"/>
                <c:pt idx="0">
                  <c:v>de $1 a $5</c:v>
                </c:pt>
                <c:pt idx="1">
                  <c:v>de $5 a $10</c:v>
                </c:pt>
                <c:pt idx="2">
                  <c:v>de $10 a $15</c:v>
                </c:pt>
                <c:pt idx="3">
                  <c:v>de $15 a $20</c:v>
                </c:pt>
                <c:pt idx="4">
                  <c:v>de $20 en adelante</c:v>
                </c:pt>
              </c:strCache>
            </c:strRef>
          </c:cat>
          <c:val>
            <c:numRef>
              <c:f>'MONT MIN'!$B$15:$B$19</c:f>
              <c:numCache>
                <c:formatCode>General</c:formatCode>
                <c:ptCount val="5"/>
                <c:pt idx="0">
                  <c:v>8</c:v>
                </c:pt>
                <c:pt idx="1">
                  <c:v>3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lt1"/>
    </a:solidFill>
    <a:ln w="381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Calibri" panose="020F0502020204030204" pitchFamily="34" charset="0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APARATOS DE UBICACIÓN</a:t>
            </a:r>
          </a:p>
        </c:rich>
      </c:tx>
      <c:layout>
        <c:manualLayout>
          <c:xMode val="edge"/>
          <c:yMode val="edge"/>
          <c:x val="0.2539374453193351"/>
          <c:y val="2.314814814814814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UBICACION!$A$13:$A$14</c:f>
              <c:strCache>
                <c:ptCount val="2"/>
                <c:pt idx="0">
                  <c:v>No</c:v>
                </c:pt>
                <c:pt idx="1">
                  <c:v>Si</c:v>
                </c:pt>
              </c:strCache>
            </c:strRef>
          </c:cat>
          <c:val>
            <c:numRef>
              <c:f>UBICACION!$B$13:$B$14</c:f>
              <c:numCache>
                <c:formatCode>General</c:formatCode>
                <c:ptCount val="2"/>
                <c:pt idx="0">
                  <c:v>11</c:v>
                </c:pt>
                <c:pt idx="1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lt1"/>
    </a:solidFill>
    <a:ln w="381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Calibri" panose="020F0502020204030204" pitchFamily="34" charset="0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CONTENEDOR MANTIENE TEMPERATURA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TEMPERATURA!$A$12:$A$13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TEMPERATURA!$B$12:$B$13</c:f>
              <c:numCache>
                <c:formatCode>General</c:formatCode>
                <c:ptCount val="2"/>
                <c:pt idx="0">
                  <c:v>24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lt1"/>
    </a:solidFill>
    <a:ln w="38100" cap="flat" cmpd="sng" algn="ctr">
      <a:solidFill>
        <a:schemeClr val="accent4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Calibri" panose="020F0502020204030204" pitchFamily="34" charset="0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TIEMPO DE ENTREGA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'TIEMPO ENTREGA'!$A$14:$A$18</c:f>
              <c:strCache>
                <c:ptCount val="5"/>
                <c:pt idx="0">
                  <c:v>de 10 a 20 minutos</c:v>
                </c:pt>
                <c:pt idx="1">
                  <c:v>de 20 a 30 minutos</c:v>
                </c:pt>
                <c:pt idx="2">
                  <c:v>de 30 a 40 minutos</c:v>
                </c:pt>
                <c:pt idx="3">
                  <c:v>de 40 a 50 minutos</c:v>
                </c:pt>
                <c:pt idx="4">
                  <c:v>de 50 a 60 minutos</c:v>
                </c:pt>
              </c:strCache>
            </c:strRef>
          </c:cat>
          <c:val>
            <c:numRef>
              <c:f>'TIEMPO ENTREGA'!$B$14:$B$18</c:f>
              <c:numCache>
                <c:formatCode>General</c:formatCode>
                <c:ptCount val="5"/>
                <c:pt idx="0">
                  <c:v>1</c:v>
                </c:pt>
                <c:pt idx="1">
                  <c:v>9</c:v>
                </c:pt>
                <c:pt idx="2">
                  <c:v>8</c:v>
                </c:pt>
                <c:pt idx="3">
                  <c:v>5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lt1"/>
    </a:solidFill>
    <a:ln w="38100" cap="flat" cmpd="sng" algn="ctr">
      <a:solidFill>
        <a:schemeClr val="accent4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Calibri" panose="020F0502020204030204" pitchFamily="34" charset="0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MOTORIZADOS!$B$18</c:f>
              <c:strCache>
                <c:ptCount val="1"/>
                <c:pt idx="0">
                  <c:v>NUMERO DE MOTORIZADOS 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MOTORIZADOS!$A$19:$A$27</c:f>
              <c:strCache>
                <c:ptCount val="9"/>
                <c:pt idx="0">
                  <c:v>COMIDA CHINA</c:v>
                </c:pt>
                <c:pt idx="1">
                  <c:v>COMIDA DEL MAR</c:v>
                </c:pt>
                <c:pt idx="2">
                  <c:v>COMIDA ITALIANA</c:v>
                </c:pt>
                <c:pt idx="3">
                  <c:v>COMIDA JAPONESA</c:v>
                </c:pt>
                <c:pt idx="4">
                  <c:v>COMIDA TIPICA</c:v>
                </c:pt>
                <c:pt idx="5">
                  <c:v>EMPANADAS</c:v>
                </c:pt>
                <c:pt idx="6">
                  <c:v>PARRILLADAS-CARNES</c:v>
                </c:pt>
                <c:pt idx="7">
                  <c:v>POLLOS</c:v>
                </c:pt>
                <c:pt idx="8">
                  <c:v>SANDUCHES</c:v>
                </c:pt>
              </c:strCache>
            </c:strRef>
          </c:cat>
          <c:val>
            <c:numRef>
              <c:f>MOTORIZADOS!$B$19:$B$27</c:f>
              <c:numCache>
                <c:formatCode>General</c:formatCode>
                <c:ptCount val="9"/>
                <c:pt idx="0">
                  <c:v>7</c:v>
                </c:pt>
                <c:pt idx="1">
                  <c:v>6</c:v>
                </c:pt>
                <c:pt idx="2">
                  <c:v>37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4</c:v>
                </c:pt>
                <c:pt idx="7">
                  <c:v>20</c:v>
                </c:pt>
                <c:pt idx="8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lt1"/>
    </a:solidFill>
    <a:ln w="381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Calibri" panose="020F0502020204030204" pitchFamily="34" charset="0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VEHICULO PROPIO</a:t>
            </a:r>
          </a:p>
        </c:rich>
      </c:tx>
      <c:layout>
        <c:manualLayout>
          <c:xMode val="edge"/>
          <c:yMode val="edge"/>
          <c:x val="0.31782633420822426"/>
          <c:y val="1.8518518518518528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'VEHI PROPIO'!$A$15:$A$16</c:f>
              <c:strCache>
                <c:ptCount val="2"/>
                <c:pt idx="0">
                  <c:v>No</c:v>
                </c:pt>
                <c:pt idx="1">
                  <c:v>Si</c:v>
                </c:pt>
              </c:strCache>
            </c:strRef>
          </c:cat>
          <c:val>
            <c:numRef>
              <c:f>'VEHI PROPIO'!$B$15:$B$16</c:f>
              <c:numCache>
                <c:formatCode>General</c:formatCode>
                <c:ptCount val="2"/>
                <c:pt idx="0">
                  <c:v>18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lt1"/>
    </a:solidFill>
    <a:ln w="381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Calibri" panose="020F0502020204030204" pitchFamily="34" charset="0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F8435A-210E-4C60-9F4D-E25222AC2534}" type="doc">
      <dgm:prSet loTypeId="urn:microsoft.com/office/officeart/2005/8/layout/vProcess5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1CEF1115-F7A5-447E-AEC7-E23A4AB467FE}">
      <dgm:prSet phldrT="[Texto]" custT="1"/>
      <dgm:spPr/>
      <dgm:t>
        <a:bodyPr/>
        <a:lstStyle/>
        <a:p>
          <a:pPr algn="l"/>
          <a:r>
            <a:rPr lang="es-EC" sz="1600" b="1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Constitución de la República del Ecuador </a:t>
          </a:r>
          <a:endParaRPr lang="es-EC" sz="1600" b="1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47E76719-8DDB-48EC-B8FA-0CB040DC7F23}" type="parTrans" cxnId="{41F9E877-2827-4E62-8C62-A768E9D33C63}">
      <dgm:prSet/>
      <dgm:spPr/>
      <dgm:t>
        <a:bodyPr/>
        <a:lstStyle/>
        <a:p>
          <a:pPr algn="l"/>
          <a:endParaRPr lang="es-EC" sz="1600" b="1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C98C3717-1F3A-4562-B81A-AA3CED4C4A3D}" type="sibTrans" cxnId="{41F9E877-2827-4E62-8C62-A768E9D33C63}">
      <dgm:prSet custT="1"/>
      <dgm:spPr/>
      <dgm:t>
        <a:bodyPr/>
        <a:lstStyle/>
        <a:p>
          <a:pPr algn="l"/>
          <a:endParaRPr lang="es-EC" sz="1600" b="1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72F1A77D-8D65-425D-9AFB-D47ED445F3E6}">
      <dgm:prSet phldrT="[Texto]" custT="1"/>
      <dgm:spPr/>
      <dgm:t>
        <a:bodyPr/>
        <a:lstStyle/>
        <a:p>
          <a:pPr algn="l"/>
          <a:r>
            <a:rPr lang="es-EC" sz="1600" b="1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Articulo 54</a:t>
          </a:r>
          <a:endParaRPr lang="es-EC" sz="1600" b="1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38B7D939-067A-44D8-9DB1-86FD2A7AF9AA}" type="parTrans" cxnId="{36A6A6F8-7F4C-4A8F-AFC5-D79E6C1BA6EB}">
      <dgm:prSet/>
      <dgm:spPr/>
      <dgm:t>
        <a:bodyPr/>
        <a:lstStyle/>
        <a:p>
          <a:pPr algn="l"/>
          <a:endParaRPr lang="es-EC" sz="1600" b="1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58C86FC5-D1AC-4292-B9E2-2933FA7106DD}" type="sibTrans" cxnId="{36A6A6F8-7F4C-4A8F-AFC5-D79E6C1BA6EB}">
      <dgm:prSet custT="1"/>
      <dgm:spPr/>
      <dgm:t>
        <a:bodyPr/>
        <a:lstStyle/>
        <a:p>
          <a:pPr algn="l"/>
          <a:endParaRPr lang="es-EC" sz="1600" b="1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17504065-72BE-432A-BEE9-4D2999588BB4}">
      <dgm:prSet phldrT="[Texto]" custT="1"/>
      <dgm:spPr/>
      <dgm:t>
        <a:bodyPr/>
        <a:lstStyle/>
        <a:p>
          <a:pPr algn="l"/>
          <a:r>
            <a:rPr lang="es-EC" sz="1600" b="1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Obligación que tiene todas las instituciones de brindar servicios de calidad</a:t>
          </a:r>
          <a:endParaRPr lang="es-EC" sz="1600" b="1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D5A5FD35-D8E6-4577-ADC7-C67079EE685F}" type="parTrans" cxnId="{1771C0BB-E628-4CC5-B017-64E86019E270}">
      <dgm:prSet/>
      <dgm:spPr/>
      <dgm:t>
        <a:bodyPr/>
        <a:lstStyle/>
        <a:p>
          <a:pPr algn="l"/>
          <a:endParaRPr lang="es-EC" sz="1600" b="1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571FD8D7-8319-4127-B6E4-41710C03F035}" type="sibTrans" cxnId="{1771C0BB-E628-4CC5-B017-64E86019E270}">
      <dgm:prSet custT="1"/>
      <dgm:spPr/>
      <dgm:t>
        <a:bodyPr/>
        <a:lstStyle/>
        <a:p>
          <a:pPr algn="l"/>
          <a:endParaRPr lang="es-EC" sz="1600" b="1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A5EB1279-AD9E-4A05-A1F0-54B1A5737EDD}">
      <dgm:prSet phldrT="[Texto]" custT="1"/>
      <dgm:spPr/>
      <dgm:t>
        <a:bodyPr/>
        <a:lstStyle/>
        <a:p>
          <a:pPr algn="l"/>
          <a:r>
            <a:rPr lang="es-EC" sz="1600" b="1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Cumpliendo así con la Ley Orgánica de Defensa del Consumidor Art 4 </a:t>
          </a:r>
          <a:endParaRPr lang="es-EC" sz="1600" b="1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8349E700-8086-44A1-B822-5D6A6BC0C093}" type="parTrans" cxnId="{FD30BA7F-D286-4AB6-ACF7-E67BD75C7972}">
      <dgm:prSet/>
      <dgm:spPr/>
      <dgm:t>
        <a:bodyPr/>
        <a:lstStyle/>
        <a:p>
          <a:pPr algn="l"/>
          <a:endParaRPr lang="es-EC" sz="1600" b="1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597B95F6-C3FC-4A98-BE7E-D7DC9870F58A}" type="sibTrans" cxnId="{FD30BA7F-D286-4AB6-ACF7-E67BD75C7972}">
      <dgm:prSet/>
      <dgm:spPr/>
      <dgm:t>
        <a:bodyPr/>
        <a:lstStyle/>
        <a:p>
          <a:pPr algn="l"/>
          <a:endParaRPr lang="es-EC" sz="1600" b="1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7649ADB7-9407-4570-8299-C188FD6A3C84}" type="pres">
      <dgm:prSet presAssocID="{DDF8435A-210E-4C60-9F4D-E25222AC253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3642870-445F-4BB7-ACE4-461EE8F5AD47}" type="pres">
      <dgm:prSet presAssocID="{DDF8435A-210E-4C60-9F4D-E25222AC2534}" presName="dummyMaxCanvas" presStyleCnt="0">
        <dgm:presLayoutVars/>
      </dgm:prSet>
      <dgm:spPr/>
    </dgm:pt>
    <dgm:pt modelId="{8E35AFD9-09E4-489E-8F8F-FE777E3E9C33}" type="pres">
      <dgm:prSet presAssocID="{DDF8435A-210E-4C60-9F4D-E25222AC2534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334646-FE41-460F-9351-2D4B3D98B11B}" type="pres">
      <dgm:prSet presAssocID="{DDF8435A-210E-4C60-9F4D-E25222AC2534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D849BC-8FCA-4AE4-9902-FF504D3D3CD7}" type="pres">
      <dgm:prSet presAssocID="{DDF8435A-210E-4C60-9F4D-E25222AC2534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010A36-B7F7-447E-AC60-CD4AEAA1C316}" type="pres">
      <dgm:prSet presAssocID="{DDF8435A-210E-4C60-9F4D-E25222AC2534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4EEFBD-6513-422D-B726-1C0060E47DCE}" type="pres">
      <dgm:prSet presAssocID="{DDF8435A-210E-4C60-9F4D-E25222AC2534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85B507-E55E-4DAB-A937-B1854D91273F}" type="pres">
      <dgm:prSet presAssocID="{DDF8435A-210E-4C60-9F4D-E25222AC2534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6F6EFB-4EEC-4B7B-890D-427535FD0803}" type="pres">
      <dgm:prSet presAssocID="{DDF8435A-210E-4C60-9F4D-E25222AC2534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BC5AB3-AAA1-4F44-94B2-91A643CF65B3}" type="pres">
      <dgm:prSet presAssocID="{DDF8435A-210E-4C60-9F4D-E25222AC2534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812BC9-9518-43DF-B604-B7FF217FB473}" type="pres">
      <dgm:prSet presAssocID="{DDF8435A-210E-4C60-9F4D-E25222AC2534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906B49-88BC-4DD3-B61E-F0CFCC7401C0}" type="pres">
      <dgm:prSet presAssocID="{DDF8435A-210E-4C60-9F4D-E25222AC2534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873EFC-FB06-4294-B30C-09CED7C6606C}" type="pres">
      <dgm:prSet presAssocID="{DDF8435A-210E-4C60-9F4D-E25222AC2534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1F9E877-2827-4E62-8C62-A768E9D33C63}" srcId="{DDF8435A-210E-4C60-9F4D-E25222AC2534}" destId="{1CEF1115-F7A5-447E-AEC7-E23A4AB467FE}" srcOrd="0" destOrd="0" parTransId="{47E76719-8DDB-48EC-B8FA-0CB040DC7F23}" sibTransId="{C98C3717-1F3A-4562-B81A-AA3CED4C4A3D}"/>
    <dgm:cxn modelId="{624A76AF-71E6-4FA3-AFB2-C9B3497A0CA0}" type="presOf" srcId="{A5EB1279-AD9E-4A05-A1F0-54B1A5737EDD}" destId="{EB873EFC-FB06-4294-B30C-09CED7C6606C}" srcOrd="1" destOrd="0" presId="urn:microsoft.com/office/officeart/2005/8/layout/vProcess5"/>
    <dgm:cxn modelId="{6C9363E2-25A7-4B79-B6B2-E2944834CA87}" type="presOf" srcId="{571FD8D7-8319-4127-B6E4-41710C03F035}" destId="{776F6EFB-4EEC-4B7B-890D-427535FD0803}" srcOrd="0" destOrd="0" presId="urn:microsoft.com/office/officeart/2005/8/layout/vProcess5"/>
    <dgm:cxn modelId="{2382151B-8A0D-4E11-B0DE-A06436239F00}" type="presOf" srcId="{DDF8435A-210E-4C60-9F4D-E25222AC2534}" destId="{7649ADB7-9407-4570-8299-C188FD6A3C84}" srcOrd="0" destOrd="0" presId="urn:microsoft.com/office/officeart/2005/8/layout/vProcess5"/>
    <dgm:cxn modelId="{683F08B2-8BAF-4A9C-AFBC-2667A915AA97}" type="presOf" srcId="{58C86FC5-D1AC-4292-B9E2-2933FA7106DD}" destId="{F985B507-E55E-4DAB-A937-B1854D91273F}" srcOrd="0" destOrd="0" presId="urn:microsoft.com/office/officeart/2005/8/layout/vProcess5"/>
    <dgm:cxn modelId="{88787CB9-F777-41B5-99B8-AEDFDCDF0201}" type="presOf" srcId="{1CEF1115-F7A5-447E-AEC7-E23A4AB467FE}" destId="{EBBC5AB3-AAA1-4F44-94B2-91A643CF65B3}" srcOrd="1" destOrd="0" presId="urn:microsoft.com/office/officeart/2005/8/layout/vProcess5"/>
    <dgm:cxn modelId="{36A6A6F8-7F4C-4A8F-AFC5-D79E6C1BA6EB}" srcId="{DDF8435A-210E-4C60-9F4D-E25222AC2534}" destId="{72F1A77D-8D65-425D-9AFB-D47ED445F3E6}" srcOrd="1" destOrd="0" parTransId="{38B7D939-067A-44D8-9DB1-86FD2A7AF9AA}" sibTransId="{58C86FC5-D1AC-4292-B9E2-2933FA7106DD}"/>
    <dgm:cxn modelId="{56DA38FB-5AD7-4DD6-B1E2-71B82A75A4EA}" type="presOf" srcId="{72F1A77D-8D65-425D-9AFB-D47ED445F3E6}" destId="{BF812BC9-9518-43DF-B604-B7FF217FB473}" srcOrd="1" destOrd="0" presId="urn:microsoft.com/office/officeart/2005/8/layout/vProcess5"/>
    <dgm:cxn modelId="{E82D7E10-2084-4D02-9756-06A9FB70501E}" type="presOf" srcId="{A5EB1279-AD9E-4A05-A1F0-54B1A5737EDD}" destId="{7B010A36-B7F7-447E-AC60-CD4AEAA1C316}" srcOrd="0" destOrd="0" presId="urn:microsoft.com/office/officeart/2005/8/layout/vProcess5"/>
    <dgm:cxn modelId="{646434B9-B25D-499B-8993-85FFFF809037}" type="presOf" srcId="{1CEF1115-F7A5-447E-AEC7-E23A4AB467FE}" destId="{8E35AFD9-09E4-489E-8F8F-FE777E3E9C33}" srcOrd="0" destOrd="0" presId="urn:microsoft.com/office/officeart/2005/8/layout/vProcess5"/>
    <dgm:cxn modelId="{1771C0BB-E628-4CC5-B017-64E86019E270}" srcId="{DDF8435A-210E-4C60-9F4D-E25222AC2534}" destId="{17504065-72BE-432A-BEE9-4D2999588BB4}" srcOrd="2" destOrd="0" parTransId="{D5A5FD35-D8E6-4577-ADC7-C67079EE685F}" sibTransId="{571FD8D7-8319-4127-B6E4-41710C03F035}"/>
    <dgm:cxn modelId="{FD30BA7F-D286-4AB6-ACF7-E67BD75C7972}" srcId="{DDF8435A-210E-4C60-9F4D-E25222AC2534}" destId="{A5EB1279-AD9E-4A05-A1F0-54B1A5737EDD}" srcOrd="3" destOrd="0" parTransId="{8349E700-8086-44A1-B822-5D6A6BC0C093}" sibTransId="{597B95F6-C3FC-4A98-BE7E-D7DC9870F58A}"/>
    <dgm:cxn modelId="{59CE4F78-7EB6-4FF0-B4E3-606300B06205}" type="presOf" srcId="{72F1A77D-8D65-425D-9AFB-D47ED445F3E6}" destId="{99334646-FE41-460F-9351-2D4B3D98B11B}" srcOrd="0" destOrd="0" presId="urn:microsoft.com/office/officeart/2005/8/layout/vProcess5"/>
    <dgm:cxn modelId="{BF6710EA-A3D6-470D-92B6-73C73CF3E5D0}" type="presOf" srcId="{C98C3717-1F3A-4562-B81A-AA3CED4C4A3D}" destId="{994EEFBD-6513-422D-B726-1C0060E47DCE}" srcOrd="0" destOrd="0" presId="urn:microsoft.com/office/officeart/2005/8/layout/vProcess5"/>
    <dgm:cxn modelId="{D5F5C6D2-A1D5-439E-94BD-B6BB254A9BB3}" type="presOf" srcId="{17504065-72BE-432A-BEE9-4D2999588BB4}" destId="{CED849BC-8FCA-4AE4-9902-FF504D3D3CD7}" srcOrd="0" destOrd="0" presId="urn:microsoft.com/office/officeart/2005/8/layout/vProcess5"/>
    <dgm:cxn modelId="{A51ADB3D-69B7-42C5-8E64-48CB79FA65EB}" type="presOf" srcId="{17504065-72BE-432A-BEE9-4D2999588BB4}" destId="{B9906B49-88BC-4DD3-B61E-F0CFCC7401C0}" srcOrd="1" destOrd="0" presId="urn:microsoft.com/office/officeart/2005/8/layout/vProcess5"/>
    <dgm:cxn modelId="{1A48E347-8547-4498-AEB7-80E4DB50F4AC}" type="presParOf" srcId="{7649ADB7-9407-4570-8299-C188FD6A3C84}" destId="{C3642870-445F-4BB7-ACE4-461EE8F5AD47}" srcOrd="0" destOrd="0" presId="urn:microsoft.com/office/officeart/2005/8/layout/vProcess5"/>
    <dgm:cxn modelId="{BE2538B4-5B01-4324-9BC2-694271296F02}" type="presParOf" srcId="{7649ADB7-9407-4570-8299-C188FD6A3C84}" destId="{8E35AFD9-09E4-489E-8F8F-FE777E3E9C33}" srcOrd="1" destOrd="0" presId="urn:microsoft.com/office/officeart/2005/8/layout/vProcess5"/>
    <dgm:cxn modelId="{DBCB6F1F-C532-46D8-989C-0B02D8BD6251}" type="presParOf" srcId="{7649ADB7-9407-4570-8299-C188FD6A3C84}" destId="{99334646-FE41-460F-9351-2D4B3D98B11B}" srcOrd="2" destOrd="0" presId="urn:microsoft.com/office/officeart/2005/8/layout/vProcess5"/>
    <dgm:cxn modelId="{F8D22BEE-CA93-44D5-93D5-BD2EC7958CDF}" type="presParOf" srcId="{7649ADB7-9407-4570-8299-C188FD6A3C84}" destId="{CED849BC-8FCA-4AE4-9902-FF504D3D3CD7}" srcOrd="3" destOrd="0" presId="urn:microsoft.com/office/officeart/2005/8/layout/vProcess5"/>
    <dgm:cxn modelId="{112092B0-82DB-4864-8C63-B2E088EDFA67}" type="presParOf" srcId="{7649ADB7-9407-4570-8299-C188FD6A3C84}" destId="{7B010A36-B7F7-447E-AC60-CD4AEAA1C316}" srcOrd="4" destOrd="0" presId="urn:microsoft.com/office/officeart/2005/8/layout/vProcess5"/>
    <dgm:cxn modelId="{4988358A-B95C-4420-BFDA-FF279CE4EB27}" type="presParOf" srcId="{7649ADB7-9407-4570-8299-C188FD6A3C84}" destId="{994EEFBD-6513-422D-B726-1C0060E47DCE}" srcOrd="5" destOrd="0" presId="urn:microsoft.com/office/officeart/2005/8/layout/vProcess5"/>
    <dgm:cxn modelId="{FAC7E7FC-3AA3-4BF9-8DB2-89EB64E4D84B}" type="presParOf" srcId="{7649ADB7-9407-4570-8299-C188FD6A3C84}" destId="{F985B507-E55E-4DAB-A937-B1854D91273F}" srcOrd="6" destOrd="0" presId="urn:microsoft.com/office/officeart/2005/8/layout/vProcess5"/>
    <dgm:cxn modelId="{6DF946D2-8BD5-4A3F-9045-D6038F27ABA5}" type="presParOf" srcId="{7649ADB7-9407-4570-8299-C188FD6A3C84}" destId="{776F6EFB-4EEC-4B7B-890D-427535FD0803}" srcOrd="7" destOrd="0" presId="urn:microsoft.com/office/officeart/2005/8/layout/vProcess5"/>
    <dgm:cxn modelId="{D6CE8419-0E0E-49A1-877E-FD523F82A3F0}" type="presParOf" srcId="{7649ADB7-9407-4570-8299-C188FD6A3C84}" destId="{EBBC5AB3-AAA1-4F44-94B2-91A643CF65B3}" srcOrd="8" destOrd="0" presId="urn:microsoft.com/office/officeart/2005/8/layout/vProcess5"/>
    <dgm:cxn modelId="{EC24AA56-BC6F-4904-A6D7-BCFBAAACA42B}" type="presParOf" srcId="{7649ADB7-9407-4570-8299-C188FD6A3C84}" destId="{BF812BC9-9518-43DF-B604-B7FF217FB473}" srcOrd="9" destOrd="0" presId="urn:microsoft.com/office/officeart/2005/8/layout/vProcess5"/>
    <dgm:cxn modelId="{709ECA27-AAE3-4FEA-8027-BD2FDF5C674D}" type="presParOf" srcId="{7649ADB7-9407-4570-8299-C188FD6A3C84}" destId="{B9906B49-88BC-4DD3-B61E-F0CFCC7401C0}" srcOrd="10" destOrd="0" presId="urn:microsoft.com/office/officeart/2005/8/layout/vProcess5"/>
    <dgm:cxn modelId="{62EE0225-DCE6-40D6-BBE6-2055A255C21D}" type="presParOf" srcId="{7649ADB7-9407-4570-8299-C188FD6A3C84}" destId="{EB873EFC-FB06-4294-B30C-09CED7C6606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4527DD8-2D4E-4490-8FD8-BD8F1095868C}" type="doc">
      <dgm:prSet loTypeId="urn:microsoft.com/office/officeart/2008/layout/PictureStrips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C2294BE0-FD2D-4A1C-94A5-786D8924A329}">
      <dgm:prSet phldrT="[Texto]" custT="1"/>
      <dgm:spPr/>
      <dgm:t>
        <a:bodyPr/>
        <a:lstStyle/>
        <a:p>
          <a:r>
            <a:rPr lang="es-EC" sz="1200" dirty="0" smtClean="0">
              <a:latin typeface="Calibri" panose="020F0502020204030204" pitchFamily="34" charset="0"/>
            </a:rPr>
            <a:t>53% considera que la calidad es excelente</a:t>
          </a:r>
          <a:endParaRPr lang="es-EC" sz="1200" dirty="0">
            <a:latin typeface="Calibri" panose="020F0502020204030204" pitchFamily="34" charset="0"/>
          </a:endParaRPr>
        </a:p>
      </dgm:t>
    </dgm:pt>
    <dgm:pt modelId="{DCA264F7-4D0B-490F-9F86-66E46C18F260}" type="parTrans" cxnId="{4FFBB9B3-A322-457C-A364-78393EB4E79A}">
      <dgm:prSet/>
      <dgm:spPr/>
      <dgm:t>
        <a:bodyPr/>
        <a:lstStyle/>
        <a:p>
          <a:endParaRPr lang="es-EC" sz="1200">
            <a:latin typeface="Calibri" panose="020F0502020204030204" pitchFamily="34" charset="0"/>
          </a:endParaRPr>
        </a:p>
      </dgm:t>
    </dgm:pt>
    <dgm:pt modelId="{CDA73CDF-8CB3-4D63-A733-E9D3E96F974C}" type="sibTrans" cxnId="{4FFBB9B3-A322-457C-A364-78393EB4E79A}">
      <dgm:prSet/>
      <dgm:spPr/>
      <dgm:t>
        <a:bodyPr/>
        <a:lstStyle/>
        <a:p>
          <a:endParaRPr lang="es-EC" sz="1200">
            <a:latin typeface="Calibri" panose="020F0502020204030204" pitchFamily="34" charset="0"/>
          </a:endParaRPr>
        </a:p>
      </dgm:t>
    </dgm:pt>
    <dgm:pt modelId="{CB447362-2D0C-49BD-8687-4734B84DA44C}">
      <dgm:prSet custT="1"/>
      <dgm:spPr/>
      <dgm:t>
        <a:bodyPr/>
        <a:lstStyle/>
        <a:p>
          <a:r>
            <a:rPr lang="es-EC" sz="1200" dirty="0" smtClean="0">
              <a:latin typeface="Calibri" panose="020F0502020204030204" pitchFamily="34" charset="0"/>
            </a:rPr>
            <a:t>60% considera manejan horarios convenientes </a:t>
          </a:r>
          <a:endParaRPr lang="es-EC" sz="1200" dirty="0">
            <a:latin typeface="Calibri" panose="020F0502020204030204" pitchFamily="34" charset="0"/>
          </a:endParaRPr>
        </a:p>
      </dgm:t>
    </dgm:pt>
    <dgm:pt modelId="{D3E52144-8047-44D3-905D-C8CA146869E1}" type="parTrans" cxnId="{F7B31F8F-77EF-4F79-A63C-B64B53EBD916}">
      <dgm:prSet/>
      <dgm:spPr/>
      <dgm:t>
        <a:bodyPr/>
        <a:lstStyle/>
        <a:p>
          <a:endParaRPr lang="es-EC" sz="1200">
            <a:latin typeface="Calibri" panose="020F0502020204030204" pitchFamily="34" charset="0"/>
          </a:endParaRPr>
        </a:p>
      </dgm:t>
    </dgm:pt>
    <dgm:pt modelId="{7027B970-4B02-47C7-98DA-241A9A8A6A45}" type="sibTrans" cxnId="{F7B31F8F-77EF-4F79-A63C-B64B53EBD916}">
      <dgm:prSet/>
      <dgm:spPr/>
      <dgm:t>
        <a:bodyPr/>
        <a:lstStyle/>
        <a:p>
          <a:endParaRPr lang="es-EC" sz="1200">
            <a:latin typeface="Calibri" panose="020F0502020204030204" pitchFamily="34" charset="0"/>
          </a:endParaRPr>
        </a:p>
      </dgm:t>
    </dgm:pt>
    <dgm:pt modelId="{E36A3EB7-D6C8-4F12-804C-F173B187FBF1}">
      <dgm:prSet custT="1"/>
      <dgm:spPr/>
      <dgm:t>
        <a:bodyPr/>
        <a:lstStyle/>
        <a:p>
          <a:r>
            <a:rPr lang="es-EC" sz="1200" dirty="0" smtClean="0">
              <a:latin typeface="Calibri" panose="020F0502020204030204" pitchFamily="34" charset="0"/>
            </a:rPr>
            <a:t>62% considera que entienden sus necesidades </a:t>
          </a:r>
          <a:endParaRPr lang="es-EC" sz="1200" dirty="0">
            <a:latin typeface="Calibri" panose="020F0502020204030204" pitchFamily="34" charset="0"/>
          </a:endParaRPr>
        </a:p>
      </dgm:t>
    </dgm:pt>
    <dgm:pt modelId="{F2CDB1DE-4266-4299-A368-E736AACA21E0}" type="parTrans" cxnId="{79B92F44-7227-4179-AAE6-FB1EED80F127}">
      <dgm:prSet/>
      <dgm:spPr/>
      <dgm:t>
        <a:bodyPr/>
        <a:lstStyle/>
        <a:p>
          <a:endParaRPr lang="es-EC" sz="1200">
            <a:latin typeface="Calibri" panose="020F0502020204030204" pitchFamily="34" charset="0"/>
          </a:endParaRPr>
        </a:p>
      </dgm:t>
    </dgm:pt>
    <dgm:pt modelId="{6C637299-7B43-4B19-93B0-72B4DB3ED902}" type="sibTrans" cxnId="{79B92F44-7227-4179-AAE6-FB1EED80F127}">
      <dgm:prSet/>
      <dgm:spPr/>
      <dgm:t>
        <a:bodyPr/>
        <a:lstStyle/>
        <a:p>
          <a:endParaRPr lang="es-EC" sz="1200">
            <a:latin typeface="Calibri" panose="020F0502020204030204" pitchFamily="34" charset="0"/>
          </a:endParaRPr>
        </a:p>
      </dgm:t>
    </dgm:pt>
    <dgm:pt modelId="{4D1C8023-2405-42A7-ADBF-3F3B3D89799A}">
      <dgm:prSet custT="1"/>
      <dgm:spPr/>
      <dgm:t>
        <a:bodyPr/>
        <a:lstStyle/>
        <a:p>
          <a:r>
            <a:rPr lang="es-EC" sz="1200" dirty="0" smtClean="0">
              <a:latin typeface="Calibri" panose="020F0502020204030204" pitchFamily="34" charset="0"/>
            </a:rPr>
            <a:t>71% considera adecuada presentación personal </a:t>
          </a:r>
          <a:endParaRPr lang="es-EC" sz="1200" dirty="0">
            <a:latin typeface="Calibri" panose="020F0502020204030204" pitchFamily="34" charset="0"/>
          </a:endParaRPr>
        </a:p>
      </dgm:t>
    </dgm:pt>
    <dgm:pt modelId="{C802CF06-5F89-4C47-A81B-AA59F7B714A8}" type="parTrans" cxnId="{02FCFBE6-AE4E-4132-934C-A0B010523074}">
      <dgm:prSet/>
      <dgm:spPr/>
      <dgm:t>
        <a:bodyPr/>
        <a:lstStyle/>
        <a:p>
          <a:endParaRPr lang="es-EC" sz="1200">
            <a:latin typeface="Calibri" panose="020F0502020204030204" pitchFamily="34" charset="0"/>
          </a:endParaRPr>
        </a:p>
      </dgm:t>
    </dgm:pt>
    <dgm:pt modelId="{E99F3430-487A-4622-AD54-DDECF2D08AB7}" type="sibTrans" cxnId="{02FCFBE6-AE4E-4132-934C-A0B010523074}">
      <dgm:prSet/>
      <dgm:spPr/>
      <dgm:t>
        <a:bodyPr/>
        <a:lstStyle/>
        <a:p>
          <a:endParaRPr lang="es-EC" sz="1200">
            <a:latin typeface="Calibri" panose="020F0502020204030204" pitchFamily="34" charset="0"/>
          </a:endParaRPr>
        </a:p>
      </dgm:t>
    </dgm:pt>
    <dgm:pt modelId="{CF74DFC5-E16A-453D-9426-71A8ED38E164}">
      <dgm:prSet custT="1"/>
      <dgm:spPr/>
      <dgm:t>
        <a:bodyPr/>
        <a:lstStyle/>
        <a:p>
          <a:r>
            <a:rPr lang="es-EC" sz="1200" dirty="0" smtClean="0">
              <a:latin typeface="Calibri" panose="020F0502020204030204" pitchFamily="34" charset="0"/>
            </a:rPr>
            <a:t>65% confiabilidad en el personal</a:t>
          </a:r>
          <a:endParaRPr lang="es-EC" sz="1200" dirty="0">
            <a:latin typeface="Calibri" panose="020F0502020204030204" pitchFamily="34" charset="0"/>
          </a:endParaRPr>
        </a:p>
      </dgm:t>
    </dgm:pt>
    <dgm:pt modelId="{1E4D9D8B-F13A-4E12-814E-1FEE62FC091F}" type="parTrans" cxnId="{5381862A-2641-4640-A8A1-B4D2A1D122A4}">
      <dgm:prSet/>
      <dgm:spPr/>
      <dgm:t>
        <a:bodyPr/>
        <a:lstStyle/>
        <a:p>
          <a:endParaRPr lang="es-EC" sz="1200">
            <a:latin typeface="Calibri" panose="020F0502020204030204" pitchFamily="34" charset="0"/>
          </a:endParaRPr>
        </a:p>
      </dgm:t>
    </dgm:pt>
    <dgm:pt modelId="{1ED887E8-08E9-4C22-8A72-893AB3B1F706}" type="sibTrans" cxnId="{5381862A-2641-4640-A8A1-B4D2A1D122A4}">
      <dgm:prSet/>
      <dgm:spPr/>
      <dgm:t>
        <a:bodyPr/>
        <a:lstStyle/>
        <a:p>
          <a:endParaRPr lang="es-EC" sz="1200">
            <a:latin typeface="Calibri" panose="020F0502020204030204" pitchFamily="34" charset="0"/>
          </a:endParaRPr>
        </a:p>
      </dgm:t>
    </dgm:pt>
    <dgm:pt modelId="{81C420D5-ACF0-4D68-8C56-28081634DF69}">
      <dgm:prSet custT="1"/>
      <dgm:spPr/>
      <dgm:t>
        <a:bodyPr/>
        <a:lstStyle/>
        <a:p>
          <a:r>
            <a:rPr lang="es-EC" sz="1200" dirty="0" smtClean="0">
              <a:latin typeface="Calibri" panose="020F0502020204030204" pitchFamily="34" charset="0"/>
            </a:rPr>
            <a:t>60% considera que atención inmediata </a:t>
          </a:r>
          <a:endParaRPr lang="es-EC" sz="1200" dirty="0">
            <a:latin typeface="Calibri" panose="020F0502020204030204" pitchFamily="34" charset="0"/>
          </a:endParaRPr>
        </a:p>
      </dgm:t>
    </dgm:pt>
    <dgm:pt modelId="{2C7D7053-D66D-48B5-A3B2-F6DF696D4642}" type="parTrans" cxnId="{BFF01D4B-EED0-4642-84B7-9A74F02624FD}">
      <dgm:prSet/>
      <dgm:spPr/>
      <dgm:t>
        <a:bodyPr/>
        <a:lstStyle/>
        <a:p>
          <a:endParaRPr lang="es-EC" sz="1200">
            <a:latin typeface="Calibri" panose="020F0502020204030204" pitchFamily="34" charset="0"/>
          </a:endParaRPr>
        </a:p>
      </dgm:t>
    </dgm:pt>
    <dgm:pt modelId="{7AF15622-4644-4BEB-9833-28A53153E267}" type="sibTrans" cxnId="{BFF01D4B-EED0-4642-84B7-9A74F02624FD}">
      <dgm:prSet/>
      <dgm:spPr/>
      <dgm:t>
        <a:bodyPr/>
        <a:lstStyle/>
        <a:p>
          <a:endParaRPr lang="es-EC" sz="1200">
            <a:latin typeface="Calibri" panose="020F0502020204030204" pitchFamily="34" charset="0"/>
          </a:endParaRPr>
        </a:p>
      </dgm:t>
    </dgm:pt>
    <dgm:pt modelId="{9D938FF6-3C9C-470A-90F4-28833A06F6E8}">
      <dgm:prSet custT="1"/>
      <dgm:spPr/>
      <dgm:t>
        <a:bodyPr/>
        <a:lstStyle/>
        <a:p>
          <a:r>
            <a:rPr lang="es-EC" sz="1200" dirty="0" smtClean="0">
              <a:latin typeface="Calibri" panose="020F0502020204030204" pitchFamily="34" charset="0"/>
            </a:rPr>
            <a:t>71% considera personal capacitado</a:t>
          </a:r>
          <a:endParaRPr lang="es-EC" sz="1200" dirty="0">
            <a:latin typeface="Calibri" panose="020F0502020204030204" pitchFamily="34" charset="0"/>
          </a:endParaRPr>
        </a:p>
      </dgm:t>
    </dgm:pt>
    <dgm:pt modelId="{B6B1BD32-418F-47D3-8006-7F2A9D0F7089}" type="parTrans" cxnId="{573FA5F8-A041-4452-9C97-C3580099C166}">
      <dgm:prSet/>
      <dgm:spPr/>
      <dgm:t>
        <a:bodyPr/>
        <a:lstStyle/>
        <a:p>
          <a:endParaRPr lang="es-EC" sz="1200">
            <a:latin typeface="Calibri" panose="020F0502020204030204" pitchFamily="34" charset="0"/>
          </a:endParaRPr>
        </a:p>
      </dgm:t>
    </dgm:pt>
    <dgm:pt modelId="{6605CC53-BD2D-49FA-B970-FE1D210755FE}" type="sibTrans" cxnId="{573FA5F8-A041-4452-9C97-C3580099C166}">
      <dgm:prSet/>
      <dgm:spPr/>
      <dgm:t>
        <a:bodyPr/>
        <a:lstStyle/>
        <a:p>
          <a:endParaRPr lang="es-EC" sz="1200">
            <a:latin typeface="Calibri" panose="020F0502020204030204" pitchFamily="34" charset="0"/>
          </a:endParaRPr>
        </a:p>
      </dgm:t>
    </dgm:pt>
    <dgm:pt modelId="{793C3ED9-FC1D-4097-B3F9-3F7CB9DFEB0E}">
      <dgm:prSet custT="1"/>
      <dgm:spPr/>
      <dgm:t>
        <a:bodyPr/>
        <a:lstStyle/>
        <a:p>
          <a:r>
            <a:rPr lang="es-EC" sz="1200" dirty="0" smtClean="0">
              <a:latin typeface="Calibri" panose="020F0502020204030204" pitchFamily="34" charset="0"/>
            </a:rPr>
            <a:t>65% considera que los contenedores mantienen la temperatura adecuada</a:t>
          </a:r>
          <a:endParaRPr lang="es-EC" sz="1200" dirty="0">
            <a:latin typeface="Calibri" panose="020F0502020204030204" pitchFamily="34" charset="0"/>
          </a:endParaRPr>
        </a:p>
      </dgm:t>
    </dgm:pt>
    <dgm:pt modelId="{1B319340-111A-4307-B61F-5AE5A1AC60EF}" type="parTrans" cxnId="{A3A341BD-884D-4D7F-BBB2-3237492205CF}">
      <dgm:prSet/>
      <dgm:spPr/>
      <dgm:t>
        <a:bodyPr/>
        <a:lstStyle/>
        <a:p>
          <a:endParaRPr lang="es-EC" sz="1200">
            <a:latin typeface="Calibri" panose="020F0502020204030204" pitchFamily="34" charset="0"/>
          </a:endParaRPr>
        </a:p>
      </dgm:t>
    </dgm:pt>
    <dgm:pt modelId="{50CAE6ED-64FF-4D2E-986E-D1157BD3F5EC}" type="sibTrans" cxnId="{A3A341BD-884D-4D7F-BBB2-3237492205CF}">
      <dgm:prSet/>
      <dgm:spPr/>
      <dgm:t>
        <a:bodyPr/>
        <a:lstStyle/>
        <a:p>
          <a:endParaRPr lang="es-EC" sz="1200">
            <a:latin typeface="Calibri" panose="020F0502020204030204" pitchFamily="34" charset="0"/>
          </a:endParaRPr>
        </a:p>
      </dgm:t>
    </dgm:pt>
    <dgm:pt modelId="{4E51C775-6ADF-47F9-AF90-9ED132143031}">
      <dgm:prSet custT="1"/>
      <dgm:spPr/>
      <dgm:t>
        <a:bodyPr/>
        <a:lstStyle/>
        <a:p>
          <a:r>
            <a:rPr lang="es-EC" sz="1200" dirty="0" smtClean="0">
              <a:latin typeface="Calibri" panose="020F0502020204030204" pitchFamily="34" charset="0"/>
            </a:rPr>
            <a:t>65% considera que los contenedores son limpios</a:t>
          </a:r>
          <a:endParaRPr lang="es-EC" sz="1200" dirty="0">
            <a:latin typeface="Calibri" panose="020F0502020204030204" pitchFamily="34" charset="0"/>
          </a:endParaRPr>
        </a:p>
      </dgm:t>
    </dgm:pt>
    <dgm:pt modelId="{12141869-1724-41A7-B7BC-91C8A48E7A4F}" type="parTrans" cxnId="{24BC59D1-B702-4296-AE38-9FEF07D0B357}">
      <dgm:prSet/>
      <dgm:spPr/>
      <dgm:t>
        <a:bodyPr/>
        <a:lstStyle/>
        <a:p>
          <a:endParaRPr lang="es-EC" sz="1200">
            <a:latin typeface="Calibri" panose="020F0502020204030204" pitchFamily="34" charset="0"/>
          </a:endParaRPr>
        </a:p>
      </dgm:t>
    </dgm:pt>
    <dgm:pt modelId="{F0EAF70C-4869-457C-B92C-88EF95E5F02E}" type="sibTrans" cxnId="{24BC59D1-B702-4296-AE38-9FEF07D0B357}">
      <dgm:prSet/>
      <dgm:spPr/>
      <dgm:t>
        <a:bodyPr/>
        <a:lstStyle/>
        <a:p>
          <a:endParaRPr lang="es-EC" sz="1200">
            <a:latin typeface="Calibri" panose="020F0502020204030204" pitchFamily="34" charset="0"/>
          </a:endParaRPr>
        </a:p>
      </dgm:t>
    </dgm:pt>
    <dgm:pt modelId="{443BD414-8636-466C-BBD1-94F81826A968}">
      <dgm:prSet custT="1"/>
      <dgm:spPr/>
      <dgm:t>
        <a:bodyPr/>
        <a:lstStyle/>
        <a:p>
          <a:r>
            <a:rPr lang="es-EC" sz="1200" dirty="0" smtClean="0">
              <a:latin typeface="Calibri" panose="020F0502020204030204" pitchFamily="34" charset="0"/>
            </a:rPr>
            <a:t>80% considera al  personal amable</a:t>
          </a:r>
          <a:endParaRPr lang="es-EC" sz="1200" dirty="0">
            <a:latin typeface="Calibri" panose="020F0502020204030204" pitchFamily="34" charset="0"/>
          </a:endParaRPr>
        </a:p>
      </dgm:t>
    </dgm:pt>
    <dgm:pt modelId="{41DA8FC2-327F-4908-AB1C-6EE9CC3213AA}" type="parTrans" cxnId="{5E402E9D-A47A-461E-B73E-530F2AD0921C}">
      <dgm:prSet/>
      <dgm:spPr/>
      <dgm:t>
        <a:bodyPr/>
        <a:lstStyle/>
        <a:p>
          <a:endParaRPr lang="es-EC" sz="1200">
            <a:latin typeface="Calibri" panose="020F0502020204030204" pitchFamily="34" charset="0"/>
          </a:endParaRPr>
        </a:p>
      </dgm:t>
    </dgm:pt>
    <dgm:pt modelId="{D3633380-C9EC-4AB0-8BBB-00CCB42A25FB}" type="sibTrans" cxnId="{5E402E9D-A47A-461E-B73E-530F2AD0921C}">
      <dgm:prSet/>
      <dgm:spPr/>
      <dgm:t>
        <a:bodyPr/>
        <a:lstStyle/>
        <a:p>
          <a:endParaRPr lang="es-EC" sz="1200">
            <a:latin typeface="Calibri" panose="020F0502020204030204" pitchFamily="34" charset="0"/>
          </a:endParaRPr>
        </a:p>
      </dgm:t>
    </dgm:pt>
    <dgm:pt modelId="{CF1A8A7D-8098-4111-8C66-03DB2BE2F86E}" type="pres">
      <dgm:prSet presAssocID="{64527DD8-2D4E-4490-8FD8-BD8F109586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ED32A6B-A8F4-4212-9531-152497BEDBE1}" type="pres">
      <dgm:prSet presAssocID="{C2294BE0-FD2D-4A1C-94A5-786D8924A329}" presName="composite" presStyleCnt="0"/>
      <dgm:spPr/>
    </dgm:pt>
    <dgm:pt modelId="{C2FBA1AF-9472-4D5E-B48D-AA45AF21EDE2}" type="pres">
      <dgm:prSet presAssocID="{C2294BE0-FD2D-4A1C-94A5-786D8924A329}" presName="rect1" presStyleLbl="tr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77CC86-79A1-4936-B684-34A80483F049}" type="pres">
      <dgm:prSet presAssocID="{C2294BE0-FD2D-4A1C-94A5-786D8924A329}" presName="rect2" presStyleLbl="fgImgPlace1" presStyleIdx="0" presStyleCnt="10"/>
      <dgm:spPr/>
    </dgm:pt>
    <dgm:pt modelId="{AAB44B3E-2E6E-4B80-B1E1-CBE1A57EF865}" type="pres">
      <dgm:prSet presAssocID="{CDA73CDF-8CB3-4D63-A733-E9D3E96F974C}" presName="sibTrans" presStyleCnt="0"/>
      <dgm:spPr/>
    </dgm:pt>
    <dgm:pt modelId="{F204D3BA-18BC-4E12-81A3-3A7497300CA0}" type="pres">
      <dgm:prSet presAssocID="{CB447362-2D0C-49BD-8687-4734B84DA44C}" presName="composite" presStyleCnt="0"/>
      <dgm:spPr/>
    </dgm:pt>
    <dgm:pt modelId="{D0B305D1-470F-4F85-8522-CEB2B1CF6DA1}" type="pres">
      <dgm:prSet presAssocID="{CB447362-2D0C-49BD-8687-4734B84DA44C}" presName="rect1" presStyleLbl="tr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B6D9AC-8633-444E-8134-2CD2CCD135D9}" type="pres">
      <dgm:prSet presAssocID="{CB447362-2D0C-49BD-8687-4734B84DA44C}" presName="rect2" presStyleLbl="fgImgPlace1" presStyleIdx="1" presStyleCnt="10"/>
      <dgm:spPr/>
    </dgm:pt>
    <dgm:pt modelId="{B1CA6798-8062-41BB-935C-7A3C97B21E28}" type="pres">
      <dgm:prSet presAssocID="{7027B970-4B02-47C7-98DA-241A9A8A6A45}" presName="sibTrans" presStyleCnt="0"/>
      <dgm:spPr/>
    </dgm:pt>
    <dgm:pt modelId="{187DB794-3571-496A-A5FC-A3895FD5FDD1}" type="pres">
      <dgm:prSet presAssocID="{E36A3EB7-D6C8-4F12-804C-F173B187FBF1}" presName="composite" presStyleCnt="0"/>
      <dgm:spPr/>
    </dgm:pt>
    <dgm:pt modelId="{368DAB1D-FE18-405F-8934-701C6A8B1F55}" type="pres">
      <dgm:prSet presAssocID="{E36A3EB7-D6C8-4F12-804C-F173B187FBF1}" presName="rect1" presStyleLbl="tr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773A2D-9A07-4723-BEB1-D12096D119FB}" type="pres">
      <dgm:prSet presAssocID="{E36A3EB7-D6C8-4F12-804C-F173B187FBF1}" presName="rect2" presStyleLbl="fgImgPlace1" presStyleIdx="2" presStyleCnt="10"/>
      <dgm:spPr/>
    </dgm:pt>
    <dgm:pt modelId="{31ED5FE4-B20D-466F-8200-37B9C0AE4359}" type="pres">
      <dgm:prSet presAssocID="{6C637299-7B43-4B19-93B0-72B4DB3ED902}" presName="sibTrans" presStyleCnt="0"/>
      <dgm:spPr/>
    </dgm:pt>
    <dgm:pt modelId="{E913FCE8-7703-4AEB-9364-4D06FBBC7953}" type="pres">
      <dgm:prSet presAssocID="{4D1C8023-2405-42A7-ADBF-3F3B3D89799A}" presName="composite" presStyleCnt="0"/>
      <dgm:spPr/>
    </dgm:pt>
    <dgm:pt modelId="{42085E3E-BF67-4A6B-B2D1-DE31AA3DCE7B}" type="pres">
      <dgm:prSet presAssocID="{4D1C8023-2405-42A7-ADBF-3F3B3D89799A}" presName="rect1" presStyleLbl="tr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D3D07E-2210-4891-AC86-DB2E476C3C90}" type="pres">
      <dgm:prSet presAssocID="{4D1C8023-2405-42A7-ADBF-3F3B3D89799A}" presName="rect2" presStyleLbl="fgImgPlace1" presStyleIdx="3" presStyleCnt="10"/>
      <dgm:spPr/>
    </dgm:pt>
    <dgm:pt modelId="{101FA0B1-BBA4-4ECA-8BF6-71FD03256EAD}" type="pres">
      <dgm:prSet presAssocID="{E99F3430-487A-4622-AD54-DDECF2D08AB7}" presName="sibTrans" presStyleCnt="0"/>
      <dgm:spPr/>
    </dgm:pt>
    <dgm:pt modelId="{9D1949E1-C3AA-4DCB-BF64-68437B9F8829}" type="pres">
      <dgm:prSet presAssocID="{CF74DFC5-E16A-453D-9426-71A8ED38E164}" presName="composite" presStyleCnt="0"/>
      <dgm:spPr/>
    </dgm:pt>
    <dgm:pt modelId="{1292D6DC-A7C2-400D-9E86-039DEFF0456C}" type="pres">
      <dgm:prSet presAssocID="{CF74DFC5-E16A-453D-9426-71A8ED38E164}" presName="rect1" presStyleLbl="tr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8B0DCD-7537-4DC3-A57D-F526DAFB11EE}" type="pres">
      <dgm:prSet presAssocID="{CF74DFC5-E16A-453D-9426-71A8ED38E164}" presName="rect2" presStyleLbl="fgImgPlace1" presStyleIdx="4" presStyleCnt="10"/>
      <dgm:spPr/>
    </dgm:pt>
    <dgm:pt modelId="{365DFD63-47FC-4A02-A14A-1EDBED61A832}" type="pres">
      <dgm:prSet presAssocID="{1ED887E8-08E9-4C22-8A72-893AB3B1F706}" presName="sibTrans" presStyleCnt="0"/>
      <dgm:spPr/>
    </dgm:pt>
    <dgm:pt modelId="{EB2AA852-84D6-44F0-9329-73EF28F4309F}" type="pres">
      <dgm:prSet presAssocID="{443BD414-8636-466C-BBD1-94F81826A968}" presName="composite" presStyleCnt="0"/>
      <dgm:spPr/>
    </dgm:pt>
    <dgm:pt modelId="{DBDF14B0-0D70-42A4-B055-27E5F183539A}" type="pres">
      <dgm:prSet presAssocID="{443BD414-8636-466C-BBD1-94F81826A968}" presName="rect1" presStyleLbl="tr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F041CE-FB81-4FD2-8895-E2F83A742FBF}" type="pres">
      <dgm:prSet presAssocID="{443BD414-8636-466C-BBD1-94F81826A968}" presName="rect2" presStyleLbl="fgImgPlace1" presStyleIdx="5" presStyleCnt="10"/>
      <dgm:spPr/>
    </dgm:pt>
    <dgm:pt modelId="{E0ECCD97-1108-41AE-BB25-94DDA97EE743}" type="pres">
      <dgm:prSet presAssocID="{D3633380-C9EC-4AB0-8BBB-00CCB42A25FB}" presName="sibTrans" presStyleCnt="0"/>
      <dgm:spPr/>
    </dgm:pt>
    <dgm:pt modelId="{73D19177-F133-478F-AFE4-DA3E75A6A69E}" type="pres">
      <dgm:prSet presAssocID="{81C420D5-ACF0-4D68-8C56-28081634DF69}" presName="composite" presStyleCnt="0"/>
      <dgm:spPr/>
    </dgm:pt>
    <dgm:pt modelId="{36CB83CC-538E-4F17-A241-31FF90CF73AD}" type="pres">
      <dgm:prSet presAssocID="{81C420D5-ACF0-4D68-8C56-28081634DF69}" presName="rect1" presStyleLbl="tr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08974A-DB9A-4962-B083-4C092CDE6CF2}" type="pres">
      <dgm:prSet presAssocID="{81C420D5-ACF0-4D68-8C56-28081634DF69}" presName="rect2" presStyleLbl="fgImgPlace1" presStyleIdx="6" presStyleCnt="10"/>
      <dgm:spPr/>
    </dgm:pt>
    <dgm:pt modelId="{BFC46215-F240-43EC-83D6-50062556DF2F}" type="pres">
      <dgm:prSet presAssocID="{7AF15622-4644-4BEB-9833-28A53153E267}" presName="sibTrans" presStyleCnt="0"/>
      <dgm:spPr/>
    </dgm:pt>
    <dgm:pt modelId="{193FD199-C0D0-41C4-8CEA-87E8706D7E9B}" type="pres">
      <dgm:prSet presAssocID="{9D938FF6-3C9C-470A-90F4-28833A06F6E8}" presName="composite" presStyleCnt="0"/>
      <dgm:spPr/>
    </dgm:pt>
    <dgm:pt modelId="{070DCE4B-67F7-46AD-8092-07636B3F5F4B}" type="pres">
      <dgm:prSet presAssocID="{9D938FF6-3C9C-470A-90F4-28833A06F6E8}" presName="rect1" presStyleLbl="tr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7FC5E4-CB62-41EA-9B7F-D38BB3DFC042}" type="pres">
      <dgm:prSet presAssocID="{9D938FF6-3C9C-470A-90F4-28833A06F6E8}" presName="rect2" presStyleLbl="fgImgPlace1" presStyleIdx="7" presStyleCnt="10"/>
      <dgm:spPr/>
    </dgm:pt>
    <dgm:pt modelId="{95877594-8370-4628-95AF-E2EBB584C13C}" type="pres">
      <dgm:prSet presAssocID="{6605CC53-BD2D-49FA-B970-FE1D210755FE}" presName="sibTrans" presStyleCnt="0"/>
      <dgm:spPr/>
    </dgm:pt>
    <dgm:pt modelId="{A59C327E-C2C0-45C3-BB44-DCD51F3C5359}" type="pres">
      <dgm:prSet presAssocID="{793C3ED9-FC1D-4097-B3F9-3F7CB9DFEB0E}" presName="composite" presStyleCnt="0"/>
      <dgm:spPr/>
    </dgm:pt>
    <dgm:pt modelId="{B1F2E55F-003E-4093-8C85-151EEE8CE01B}" type="pres">
      <dgm:prSet presAssocID="{793C3ED9-FC1D-4097-B3F9-3F7CB9DFEB0E}" presName="rect1" presStyleLbl="tr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2DF718-5208-46F0-8240-A1E315E56A06}" type="pres">
      <dgm:prSet presAssocID="{793C3ED9-FC1D-4097-B3F9-3F7CB9DFEB0E}" presName="rect2" presStyleLbl="fgImgPlace1" presStyleIdx="8" presStyleCnt="10"/>
      <dgm:spPr/>
    </dgm:pt>
    <dgm:pt modelId="{73831A5E-E6A0-4532-8B9A-0E2DA9AE1118}" type="pres">
      <dgm:prSet presAssocID="{50CAE6ED-64FF-4D2E-986E-D1157BD3F5EC}" presName="sibTrans" presStyleCnt="0"/>
      <dgm:spPr/>
    </dgm:pt>
    <dgm:pt modelId="{358AC075-419F-4711-9127-4C0AFC654A32}" type="pres">
      <dgm:prSet presAssocID="{4E51C775-6ADF-47F9-AF90-9ED132143031}" presName="composite" presStyleCnt="0"/>
      <dgm:spPr/>
    </dgm:pt>
    <dgm:pt modelId="{75A97FA8-4021-4567-BA24-06920B5C024C}" type="pres">
      <dgm:prSet presAssocID="{4E51C775-6ADF-47F9-AF90-9ED132143031}" presName="rect1" presStyleLbl="tr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4FA96D-A856-40FA-BB07-DBD132325947}" type="pres">
      <dgm:prSet presAssocID="{4E51C775-6ADF-47F9-AF90-9ED132143031}" presName="rect2" presStyleLbl="fgImgPlace1" presStyleIdx="9" presStyleCnt="10"/>
      <dgm:spPr/>
    </dgm:pt>
  </dgm:ptLst>
  <dgm:cxnLst>
    <dgm:cxn modelId="{5381862A-2641-4640-A8A1-B4D2A1D122A4}" srcId="{64527DD8-2D4E-4490-8FD8-BD8F1095868C}" destId="{CF74DFC5-E16A-453D-9426-71A8ED38E164}" srcOrd="4" destOrd="0" parTransId="{1E4D9D8B-F13A-4E12-814E-1FEE62FC091F}" sibTransId="{1ED887E8-08E9-4C22-8A72-893AB3B1F706}"/>
    <dgm:cxn modelId="{A3A341BD-884D-4D7F-BBB2-3237492205CF}" srcId="{64527DD8-2D4E-4490-8FD8-BD8F1095868C}" destId="{793C3ED9-FC1D-4097-B3F9-3F7CB9DFEB0E}" srcOrd="8" destOrd="0" parTransId="{1B319340-111A-4307-B61F-5AE5A1AC60EF}" sibTransId="{50CAE6ED-64FF-4D2E-986E-D1157BD3F5EC}"/>
    <dgm:cxn modelId="{79B92F44-7227-4179-AAE6-FB1EED80F127}" srcId="{64527DD8-2D4E-4490-8FD8-BD8F1095868C}" destId="{E36A3EB7-D6C8-4F12-804C-F173B187FBF1}" srcOrd="2" destOrd="0" parTransId="{F2CDB1DE-4266-4299-A368-E736AACA21E0}" sibTransId="{6C637299-7B43-4B19-93B0-72B4DB3ED902}"/>
    <dgm:cxn modelId="{F7B31F8F-77EF-4F79-A63C-B64B53EBD916}" srcId="{64527DD8-2D4E-4490-8FD8-BD8F1095868C}" destId="{CB447362-2D0C-49BD-8687-4734B84DA44C}" srcOrd="1" destOrd="0" parTransId="{D3E52144-8047-44D3-905D-C8CA146869E1}" sibTransId="{7027B970-4B02-47C7-98DA-241A9A8A6A45}"/>
    <dgm:cxn modelId="{573FA5F8-A041-4452-9C97-C3580099C166}" srcId="{64527DD8-2D4E-4490-8FD8-BD8F1095868C}" destId="{9D938FF6-3C9C-470A-90F4-28833A06F6E8}" srcOrd="7" destOrd="0" parTransId="{B6B1BD32-418F-47D3-8006-7F2A9D0F7089}" sibTransId="{6605CC53-BD2D-49FA-B970-FE1D210755FE}"/>
    <dgm:cxn modelId="{24BC59D1-B702-4296-AE38-9FEF07D0B357}" srcId="{64527DD8-2D4E-4490-8FD8-BD8F1095868C}" destId="{4E51C775-6ADF-47F9-AF90-9ED132143031}" srcOrd="9" destOrd="0" parTransId="{12141869-1724-41A7-B7BC-91C8A48E7A4F}" sibTransId="{F0EAF70C-4869-457C-B92C-88EF95E5F02E}"/>
    <dgm:cxn modelId="{340DA7D8-75A0-483F-B317-06E901353276}" type="presOf" srcId="{81C420D5-ACF0-4D68-8C56-28081634DF69}" destId="{36CB83CC-538E-4F17-A241-31FF90CF73AD}" srcOrd="0" destOrd="0" presId="urn:microsoft.com/office/officeart/2008/layout/PictureStrips"/>
    <dgm:cxn modelId="{DE29779C-EB25-4486-9118-A6C7BFC0789D}" type="presOf" srcId="{CB447362-2D0C-49BD-8687-4734B84DA44C}" destId="{D0B305D1-470F-4F85-8522-CEB2B1CF6DA1}" srcOrd="0" destOrd="0" presId="urn:microsoft.com/office/officeart/2008/layout/PictureStrips"/>
    <dgm:cxn modelId="{1DB5988C-6459-43D0-A54E-D0EFD4188223}" type="presOf" srcId="{793C3ED9-FC1D-4097-B3F9-3F7CB9DFEB0E}" destId="{B1F2E55F-003E-4093-8C85-151EEE8CE01B}" srcOrd="0" destOrd="0" presId="urn:microsoft.com/office/officeart/2008/layout/PictureStrips"/>
    <dgm:cxn modelId="{E09CF877-D544-4E46-89F2-1B5FC99AA156}" type="presOf" srcId="{4E51C775-6ADF-47F9-AF90-9ED132143031}" destId="{75A97FA8-4021-4567-BA24-06920B5C024C}" srcOrd="0" destOrd="0" presId="urn:microsoft.com/office/officeart/2008/layout/PictureStrips"/>
    <dgm:cxn modelId="{9E95EC9D-EB12-464B-8F6A-8AAC6ABE0FD9}" type="presOf" srcId="{64527DD8-2D4E-4490-8FD8-BD8F1095868C}" destId="{CF1A8A7D-8098-4111-8C66-03DB2BE2F86E}" srcOrd="0" destOrd="0" presId="urn:microsoft.com/office/officeart/2008/layout/PictureStrips"/>
    <dgm:cxn modelId="{02FCFBE6-AE4E-4132-934C-A0B010523074}" srcId="{64527DD8-2D4E-4490-8FD8-BD8F1095868C}" destId="{4D1C8023-2405-42A7-ADBF-3F3B3D89799A}" srcOrd="3" destOrd="0" parTransId="{C802CF06-5F89-4C47-A81B-AA59F7B714A8}" sibTransId="{E99F3430-487A-4622-AD54-DDECF2D08AB7}"/>
    <dgm:cxn modelId="{5E402E9D-A47A-461E-B73E-530F2AD0921C}" srcId="{64527DD8-2D4E-4490-8FD8-BD8F1095868C}" destId="{443BD414-8636-466C-BBD1-94F81826A968}" srcOrd="5" destOrd="0" parTransId="{41DA8FC2-327F-4908-AB1C-6EE9CC3213AA}" sibTransId="{D3633380-C9EC-4AB0-8BBB-00CCB42A25FB}"/>
    <dgm:cxn modelId="{D4CABB2B-EE8D-4F12-B9A5-E9D4CAFA25F7}" type="presOf" srcId="{E36A3EB7-D6C8-4F12-804C-F173B187FBF1}" destId="{368DAB1D-FE18-405F-8934-701C6A8B1F55}" srcOrd="0" destOrd="0" presId="urn:microsoft.com/office/officeart/2008/layout/PictureStrips"/>
    <dgm:cxn modelId="{4FFBB9B3-A322-457C-A364-78393EB4E79A}" srcId="{64527DD8-2D4E-4490-8FD8-BD8F1095868C}" destId="{C2294BE0-FD2D-4A1C-94A5-786D8924A329}" srcOrd="0" destOrd="0" parTransId="{DCA264F7-4D0B-490F-9F86-66E46C18F260}" sibTransId="{CDA73CDF-8CB3-4D63-A733-E9D3E96F974C}"/>
    <dgm:cxn modelId="{BAB016D5-BC4B-47C3-9CF0-743ADE09DB9A}" type="presOf" srcId="{4D1C8023-2405-42A7-ADBF-3F3B3D89799A}" destId="{42085E3E-BF67-4A6B-B2D1-DE31AA3DCE7B}" srcOrd="0" destOrd="0" presId="urn:microsoft.com/office/officeart/2008/layout/PictureStrips"/>
    <dgm:cxn modelId="{BFF01D4B-EED0-4642-84B7-9A74F02624FD}" srcId="{64527DD8-2D4E-4490-8FD8-BD8F1095868C}" destId="{81C420D5-ACF0-4D68-8C56-28081634DF69}" srcOrd="6" destOrd="0" parTransId="{2C7D7053-D66D-48B5-A3B2-F6DF696D4642}" sibTransId="{7AF15622-4644-4BEB-9833-28A53153E267}"/>
    <dgm:cxn modelId="{75B2BBF4-4EED-4CF9-B47D-D1E0D0F76E2D}" type="presOf" srcId="{CF74DFC5-E16A-453D-9426-71A8ED38E164}" destId="{1292D6DC-A7C2-400D-9E86-039DEFF0456C}" srcOrd="0" destOrd="0" presId="urn:microsoft.com/office/officeart/2008/layout/PictureStrips"/>
    <dgm:cxn modelId="{AC8B6F0E-5773-4262-B7B9-040C35BDB867}" type="presOf" srcId="{C2294BE0-FD2D-4A1C-94A5-786D8924A329}" destId="{C2FBA1AF-9472-4D5E-B48D-AA45AF21EDE2}" srcOrd="0" destOrd="0" presId="urn:microsoft.com/office/officeart/2008/layout/PictureStrips"/>
    <dgm:cxn modelId="{FF2B1BEC-EDCA-4A30-93C6-B8418EF914A3}" type="presOf" srcId="{443BD414-8636-466C-BBD1-94F81826A968}" destId="{DBDF14B0-0D70-42A4-B055-27E5F183539A}" srcOrd="0" destOrd="0" presId="urn:microsoft.com/office/officeart/2008/layout/PictureStrips"/>
    <dgm:cxn modelId="{E3F180BD-4C09-424F-8B00-C10E80E10A39}" type="presOf" srcId="{9D938FF6-3C9C-470A-90F4-28833A06F6E8}" destId="{070DCE4B-67F7-46AD-8092-07636B3F5F4B}" srcOrd="0" destOrd="0" presId="urn:microsoft.com/office/officeart/2008/layout/PictureStrips"/>
    <dgm:cxn modelId="{3EAF503F-91D8-4964-BACE-3198B6067FC5}" type="presParOf" srcId="{CF1A8A7D-8098-4111-8C66-03DB2BE2F86E}" destId="{8ED32A6B-A8F4-4212-9531-152497BEDBE1}" srcOrd="0" destOrd="0" presId="urn:microsoft.com/office/officeart/2008/layout/PictureStrips"/>
    <dgm:cxn modelId="{FC2F15A4-7296-4D1E-918E-D0583A5A73B7}" type="presParOf" srcId="{8ED32A6B-A8F4-4212-9531-152497BEDBE1}" destId="{C2FBA1AF-9472-4D5E-B48D-AA45AF21EDE2}" srcOrd="0" destOrd="0" presId="urn:microsoft.com/office/officeart/2008/layout/PictureStrips"/>
    <dgm:cxn modelId="{97A8ED58-C389-4454-8FC8-95381824F393}" type="presParOf" srcId="{8ED32A6B-A8F4-4212-9531-152497BEDBE1}" destId="{F277CC86-79A1-4936-B684-34A80483F049}" srcOrd="1" destOrd="0" presId="urn:microsoft.com/office/officeart/2008/layout/PictureStrips"/>
    <dgm:cxn modelId="{EAC2E253-110D-422D-8D1A-7D20CF8F7A05}" type="presParOf" srcId="{CF1A8A7D-8098-4111-8C66-03DB2BE2F86E}" destId="{AAB44B3E-2E6E-4B80-B1E1-CBE1A57EF865}" srcOrd="1" destOrd="0" presId="urn:microsoft.com/office/officeart/2008/layout/PictureStrips"/>
    <dgm:cxn modelId="{430099ED-4739-4C02-A620-671A479F4AFF}" type="presParOf" srcId="{CF1A8A7D-8098-4111-8C66-03DB2BE2F86E}" destId="{F204D3BA-18BC-4E12-81A3-3A7497300CA0}" srcOrd="2" destOrd="0" presId="urn:microsoft.com/office/officeart/2008/layout/PictureStrips"/>
    <dgm:cxn modelId="{EF563767-D1E2-49A0-98F8-F58CB5B63C7D}" type="presParOf" srcId="{F204D3BA-18BC-4E12-81A3-3A7497300CA0}" destId="{D0B305D1-470F-4F85-8522-CEB2B1CF6DA1}" srcOrd="0" destOrd="0" presId="urn:microsoft.com/office/officeart/2008/layout/PictureStrips"/>
    <dgm:cxn modelId="{212168A0-6F6F-478D-B056-8453160323EE}" type="presParOf" srcId="{F204D3BA-18BC-4E12-81A3-3A7497300CA0}" destId="{69B6D9AC-8633-444E-8134-2CD2CCD135D9}" srcOrd="1" destOrd="0" presId="urn:microsoft.com/office/officeart/2008/layout/PictureStrips"/>
    <dgm:cxn modelId="{0CCDE0AE-9EAC-42A9-AC03-5AE5DC857348}" type="presParOf" srcId="{CF1A8A7D-8098-4111-8C66-03DB2BE2F86E}" destId="{B1CA6798-8062-41BB-935C-7A3C97B21E28}" srcOrd="3" destOrd="0" presId="urn:microsoft.com/office/officeart/2008/layout/PictureStrips"/>
    <dgm:cxn modelId="{A7D177C9-E13F-4C7E-96E4-66EA9042BCE6}" type="presParOf" srcId="{CF1A8A7D-8098-4111-8C66-03DB2BE2F86E}" destId="{187DB794-3571-496A-A5FC-A3895FD5FDD1}" srcOrd="4" destOrd="0" presId="urn:microsoft.com/office/officeart/2008/layout/PictureStrips"/>
    <dgm:cxn modelId="{B3DA3F2A-2267-4E9B-AD15-30BF7A3D5E56}" type="presParOf" srcId="{187DB794-3571-496A-A5FC-A3895FD5FDD1}" destId="{368DAB1D-FE18-405F-8934-701C6A8B1F55}" srcOrd="0" destOrd="0" presId="urn:microsoft.com/office/officeart/2008/layout/PictureStrips"/>
    <dgm:cxn modelId="{795203C0-E1C3-498C-8051-C5C53D340995}" type="presParOf" srcId="{187DB794-3571-496A-A5FC-A3895FD5FDD1}" destId="{05773A2D-9A07-4723-BEB1-D12096D119FB}" srcOrd="1" destOrd="0" presId="urn:microsoft.com/office/officeart/2008/layout/PictureStrips"/>
    <dgm:cxn modelId="{A9A1B567-F2FF-40D3-AF5F-BAA2B2B7F155}" type="presParOf" srcId="{CF1A8A7D-8098-4111-8C66-03DB2BE2F86E}" destId="{31ED5FE4-B20D-466F-8200-37B9C0AE4359}" srcOrd="5" destOrd="0" presId="urn:microsoft.com/office/officeart/2008/layout/PictureStrips"/>
    <dgm:cxn modelId="{BD6ADFF3-12CC-4710-93E9-125DEAE9C0D8}" type="presParOf" srcId="{CF1A8A7D-8098-4111-8C66-03DB2BE2F86E}" destId="{E913FCE8-7703-4AEB-9364-4D06FBBC7953}" srcOrd="6" destOrd="0" presId="urn:microsoft.com/office/officeart/2008/layout/PictureStrips"/>
    <dgm:cxn modelId="{EAC39B6A-F45F-4418-9507-EFD9E1BDB616}" type="presParOf" srcId="{E913FCE8-7703-4AEB-9364-4D06FBBC7953}" destId="{42085E3E-BF67-4A6B-B2D1-DE31AA3DCE7B}" srcOrd="0" destOrd="0" presId="urn:microsoft.com/office/officeart/2008/layout/PictureStrips"/>
    <dgm:cxn modelId="{B65619DB-F6D4-4BB1-8A59-59EAE2EC572E}" type="presParOf" srcId="{E913FCE8-7703-4AEB-9364-4D06FBBC7953}" destId="{9BD3D07E-2210-4891-AC86-DB2E476C3C90}" srcOrd="1" destOrd="0" presId="urn:microsoft.com/office/officeart/2008/layout/PictureStrips"/>
    <dgm:cxn modelId="{9B671E97-8D2A-44D9-A1E1-81C70F4B4142}" type="presParOf" srcId="{CF1A8A7D-8098-4111-8C66-03DB2BE2F86E}" destId="{101FA0B1-BBA4-4ECA-8BF6-71FD03256EAD}" srcOrd="7" destOrd="0" presId="urn:microsoft.com/office/officeart/2008/layout/PictureStrips"/>
    <dgm:cxn modelId="{34FA10F5-9394-4962-8B0E-C3F3404F2175}" type="presParOf" srcId="{CF1A8A7D-8098-4111-8C66-03DB2BE2F86E}" destId="{9D1949E1-C3AA-4DCB-BF64-68437B9F8829}" srcOrd="8" destOrd="0" presId="urn:microsoft.com/office/officeart/2008/layout/PictureStrips"/>
    <dgm:cxn modelId="{FBD4FEE2-7A94-45C3-912B-601E538AAC20}" type="presParOf" srcId="{9D1949E1-C3AA-4DCB-BF64-68437B9F8829}" destId="{1292D6DC-A7C2-400D-9E86-039DEFF0456C}" srcOrd="0" destOrd="0" presId="urn:microsoft.com/office/officeart/2008/layout/PictureStrips"/>
    <dgm:cxn modelId="{08BD5AC5-1DAD-4D99-989C-1A3F23735D7F}" type="presParOf" srcId="{9D1949E1-C3AA-4DCB-BF64-68437B9F8829}" destId="{6F8B0DCD-7537-4DC3-A57D-F526DAFB11EE}" srcOrd="1" destOrd="0" presId="urn:microsoft.com/office/officeart/2008/layout/PictureStrips"/>
    <dgm:cxn modelId="{47F43DD0-98E2-49F0-B369-4B1C4C202C3C}" type="presParOf" srcId="{CF1A8A7D-8098-4111-8C66-03DB2BE2F86E}" destId="{365DFD63-47FC-4A02-A14A-1EDBED61A832}" srcOrd="9" destOrd="0" presId="urn:microsoft.com/office/officeart/2008/layout/PictureStrips"/>
    <dgm:cxn modelId="{9B348434-33EA-4473-9ED9-0E475A7F94F5}" type="presParOf" srcId="{CF1A8A7D-8098-4111-8C66-03DB2BE2F86E}" destId="{EB2AA852-84D6-44F0-9329-73EF28F4309F}" srcOrd="10" destOrd="0" presId="urn:microsoft.com/office/officeart/2008/layout/PictureStrips"/>
    <dgm:cxn modelId="{17A7DE20-8131-4DE1-9213-0C952CFB1722}" type="presParOf" srcId="{EB2AA852-84D6-44F0-9329-73EF28F4309F}" destId="{DBDF14B0-0D70-42A4-B055-27E5F183539A}" srcOrd="0" destOrd="0" presId="urn:microsoft.com/office/officeart/2008/layout/PictureStrips"/>
    <dgm:cxn modelId="{F558B55C-FE74-4FE3-903D-FC04C421C7E1}" type="presParOf" srcId="{EB2AA852-84D6-44F0-9329-73EF28F4309F}" destId="{89F041CE-FB81-4FD2-8895-E2F83A742FBF}" srcOrd="1" destOrd="0" presId="urn:microsoft.com/office/officeart/2008/layout/PictureStrips"/>
    <dgm:cxn modelId="{2537A867-D4C1-4C4E-AF31-CCA3BCACD855}" type="presParOf" srcId="{CF1A8A7D-8098-4111-8C66-03DB2BE2F86E}" destId="{E0ECCD97-1108-41AE-BB25-94DDA97EE743}" srcOrd="11" destOrd="0" presId="urn:microsoft.com/office/officeart/2008/layout/PictureStrips"/>
    <dgm:cxn modelId="{7693FB6F-87F2-45E9-A1FB-84C76E391F17}" type="presParOf" srcId="{CF1A8A7D-8098-4111-8C66-03DB2BE2F86E}" destId="{73D19177-F133-478F-AFE4-DA3E75A6A69E}" srcOrd="12" destOrd="0" presId="urn:microsoft.com/office/officeart/2008/layout/PictureStrips"/>
    <dgm:cxn modelId="{A37B5D2F-55D5-45AB-98E2-6ACFE329B097}" type="presParOf" srcId="{73D19177-F133-478F-AFE4-DA3E75A6A69E}" destId="{36CB83CC-538E-4F17-A241-31FF90CF73AD}" srcOrd="0" destOrd="0" presId="urn:microsoft.com/office/officeart/2008/layout/PictureStrips"/>
    <dgm:cxn modelId="{1DAB8217-88CD-46E5-A3D0-F1E1B038255E}" type="presParOf" srcId="{73D19177-F133-478F-AFE4-DA3E75A6A69E}" destId="{9F08974A-DB9A-4962-B083-4C092CDE6CF2}" srcOrd="1" destOrd="0" presId="urn:microsoft.com/office/officeart/2008/layout/PictureStrips"/>
    <dgm:cxn modelId="{EB0FF0D5-431F-4564-A084-BBE662EE224C}" type="presParOf" srcId="{CF1A8A7D-8098-4111-8C66-03DB2BE2F86E}" destId="{BFC46215-F240-43EC-83D6-50062556DF2F}" srcOrd="13" destOrd="0" presId="urn:microsoft.com/office/officeart/2008/layout/PictureStrips"/>
    <dgm:cxn modelId="{05D3390C-86D7-445B-BF20-1F009022E5CB}" type="presParOf" srcId="{CF1A8A7D-8098-4111-8C66-03DB2BE2F86E}" destId="{193FD199-C0D0-41C4-8CEA-87E8706D7E9B}" srcOrd="14" destOrd="0" presId="urn:microsoft.com/office/officeart/2008/layout/PictureStrips"/>
    <dgm:cxn modelId="{0EA1993D-3F2C-4BE6-AF75-FA422AE65C95}" type="presParOf" srcId="{193FD199-C0D0-41C4-8CEA-87E8706D7E9B}" destId="{070DCE4B-67F7-46AD-8092-07636B3F5F4B}" srcOrd="0" destOrd="0" presId="urn:microsoft.com/office/officeart/2008/layout/PictureStrips"/>
    <dgm:cxn modelId="{BF170C5C-E24B-4EA9-A608-B0E96090B000}" type="presParOf" srcId="{193FD199-C0D0-41C4-8CEA-87E8706D7E9B}" destId="{787FC5E4-CB62-41EA-9B7F-D38BB3DFC042}" srcOrd="1" destOrd="0" presId="urn:microsoft.com/office/officeart/2008/layout/PictureStrips"/>
    <dgm:cxn modelId="{F9CC51AD-4B56-4FE6-8AFF-F9219431BB90}" type="presParOf" srcId="{CF1A8A7D-8098-4111-8C66-03DB2BE2F86E}" destId="{95877594-8370-4628-95AF-E2EBB584C13C}" srcOrd="15" destOrd="0" presId="urn:microsoft.com/office/officeart/2008/layout/PictureStrips"/>
    <dgm:cxn modelId="{4DE5B7AF-A87D-453B-A683-598707AF6DA1}" type="presParOf" srcId="{CF1A8A7D-8098-4111-8C66-03DB2BE2F86E}" destId="{A59C327E-C2C0-45C3-BB44-DCD51F3C5359}" srcOrd="16" destOrd="0" presId="urn:microsoft.com/office/officeart/2008/layout/PictureStrips"/>
    <dgm:cxn modelId="{28E4A103-A621-41E6-B978-28E3D07C95CC}" type="presParOf" srcId="{A59C327E-C2C0-45C3-BB44-DCD51F3C5359}" destId="{B1F2E55F-003E-4093-8C85-151EEE8CE01B}" srcOrd="0" destOrd="0" presId="urn:microsoft.com/office/officeart/2008/layout/PictureStrips"/>
    <dgm:cxn modelId="{2AA497E9-3A03-4F2A-AD69-EDA2E457519A}" type="presParOf" srcId="{A59C327E-C2C0-45C3-BB44-DCD51F3C5359}" destId="{D62DF718-5208-46F0-8240-A1E315E56A06}" srcOrd="1" destOrd="0" presId="urn:microsoft.com/office/officeart/2008/layout/PictureStrips"/>
    <dgm:cxn modelId="{2AEBEF08-23DF-4188-B20D-293C623DED18}" type="presParOf" srcId="{CF1A8A7D-8098-4111-8C66-03DB2BE2F86E}" destId="{73831A5E-E6A0-4532-8B9A-0E2DA9AE1118}" srcOrd="17" destOrd="0" presId="urn:microsoft.com/office/officeart/2008/layout/PictureStrips"/>
    <dgm:cxn modelId="{B9C9AE14-1D2E-41EB-B2A4-5693E17F7BF1}" type="presParOf" srcId="{CF1A8A7D-8098-4111-8C66-03DB2BE2F86E}" destId="{358AC075-419F-4711-9127-4C0AFC654A32}" srcOrd="18" destOrd="0" presId="urn:microsoft.com/office/officeart/2008/layout/PictureStrips"/>
    <dgm:cxn modelId="{44EE9D54-1E42-4F52-9B93-C731EE44907E}" type="presParOf" srcId="{358AC075-419F-4711-9127-4C0AFC654A32}" destId="{75A97FA8-4021-4567-BA24-06920B5C024C}" srcOrd="0" destOrd="0" presId="urn:microsoft.com/office/officeart/2008/layout/PictureStrips"/>
    <dgm:cxn modelId="{FC377EC8-0B42-4658-9979-47D19ED24F74}" type="presParOf" srcId="{358AC075-419F-4711-9127-4C0AFC654A32}" destId="{DE4FA96D-A856-40FA-BB07-DBD13232594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D3613B6-6E03-4EFE-BA03-48E6FE78CC47}" type="doc">
      <dgm:prSet loTypeId="urn:microsoft.com/office/officeart/2005/8/layout/vList3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71A73BEC-F6E8-4F86-A8F6-08D5A95BF76D}">
      <dgm:prSet phldrT="[Texto]" custT="1"/>
      <dgm:spPr/>
      <dgm:t>
        <a:bodyPr/>
        <a:lstStyle/>
        <a:p>
          <a:r>
            <a:rPr lang="es-EC" sz="1500" b="1" dirty="0" smtClean="0">
              <a:solidFill>
                <a:schemeClr val="bg1"/>
              </a:solidFill>
              <a:latin typeface="Calibri" panose="020F0502020204030204" pitchFamily="34" charset="0"/>
            </a:rPr>
            <a:t>Existen más restaurantes de comida china, comida italiana y pollos que brindan servicio a domicilio.</a:t>
          </a:r>
          <a:endParaRPr lang="es-EC" sz="1500" b="1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35200275-9571-4B65-9016-4A4C6C867725}" type="parTrans" cxnId="{2BDF8AC3-3706-4D67-B455-79E19F8AD962}">
      <dgm:prSet/>
      <dgm:spPr/>
      <dgm:t>
        <a:bodyPr/>
        <a:lstStyle/>
        <a:p>
          <a:endParaRPr lang="es-EC" sz="1500" b="1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09DA4EEE-7070-4F77-8071-0CF1C6568DE7}" type="sibTrans" cxnId="{2BDF8AC3-3706-4D67-B455-79E19F8AD962}">
      <dgm:prSet/>
      <dgm:spPr/>
      <dgm:t>
        <a:bodyPr/>
        <a:lstStyle/>
        <a:p>
          <a:endParaRPr lang="es-EC" sz="1500" b="1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8A59DFD2-323E-4A7F-BC4C-0C2318BC611E}">
      <dgm:prSet custT="1"/>
      <dgm:spPr/>
      <dgm:t>
        <a:bodyPr/>
        <a:lstStyle/>
        <a:p>
          <a:r>
            <a:rPr lang="es-EC" sz="1500" b="1" dirty="0" smtClean="0">
              <a:solidFill>
                <a:schemeClr val="bg1"/>
              </a:solidFill>
              <a:latin typeface="Calibri" panose="020F0502020204030204" pitchFamily="34" charset="0"/>
            </a:rPr>
            <a:t>El 79% de la oferta que brindan servicio a domicilio de 7 a 12 h/d</a:t>
          </a:r>
          <a:endParaRPr lang="es-EC" sz="1500" b="1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F72DF265-CEAA-416A-BD27-BF6828E85CCA}" type="parTrans" cxnId="{4445DCA6-C510-4AE2-A156-B6B9E58F852D}">
      <dgm:prSet/>
      <dgm:spPr/>
      <dgm:t>
        <a:bodyPr/>
        <a:lstStyle/>
        <a:p>
          <a:endParaRPr lang="es-EC" sz="1500" b="1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65859E32-B5E0-4538-B586-19B4B8B06488}" type="sibTrans" cxnId="{4445DCA6-C510-4AE2-A156-B6B9E58F852D}">
      <dgm:prSet/>
      <dgm:spPr/>
      <dgm:t>
        <a:bodyPr/>
        <a:lstStyle/>
        <a:p>
          <a:endParaRPr lang="es-EC" sz="1500" b="1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BA4E3966-6597-499A-B7B0-60369B3AD03A}">
      <dgm:prSet custT="1"/>
      <dgm:spPr/>
      <dgm:t>
        <a:bodyPr/>
        <a:lstStyle/>
        <a:p>
          <a:r>
            <a:rPr lang="es-EC" sz="1500" b="1" dirty="0" smtClean="0">
              <a:solidFill>
                <a:schemeClr val="bg1"/>
              </a:solidFill>
              <a:latin typeface="Calibri" panose="020F0502020204030204" pitchFamily="34" charset="0"/>
            </a:rPr>
            <a:t>Un 33%  de la oferta maneja un monto mínimo de pedido de $1 a $5</a:t>
          </a:r>
          <a:endParaRPr lang="es-EC" sz="1500" b="1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2098078A-473B-4FA3-894F-181633784A6F}" type="parTrans" cxnId="{04389872-4A2A-45EB-9D4A-83DD79B7EEEE}">
      <dgm:prSet/>
      <dgm:spPr/>
      <dgm:t>
        <a:bodyPr/>
        <a:lstStyle/>
        <a:p>
          <a:endParaRPr lang="es-EC" sz="1500" b="1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D920B72E-24DE-457C-8423-E15A9B0EFA42}" type="sibTrans" cxnId="{04389872-4A2A-45EB-9D4A-83DD79B7EEEE}">
      <dgm:prSet/>
      <dgm:spPr/>
      <dgm:t>
        <a:bodyPr/>
        <a:lstStyle/>
        <a:p>
          <a:endParaRPr lang="es-EC" sz="1500" b="1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5F794C8C-24E5-4C97-9390-BC4ECB626AD7}">
      <dgm:prSet custT="1"/>
      <dgm:spPr/>
      <dgm:t>
        <a:bodyPr/>
        <a:lstStyle/>
        <a:p>
          <a:r>
            <a:rPr lang="es-EC" sz="1500" b="1" dirty="0" smtClean="0">
              <a:solidFill>
                <a:schemeClr val="bg1"/>
              </a:solidFill>
              <a:latin typeface="Calibri" panose="020F0502020204030204" pitchFamily="34" charset="0"/>
            </a:rPr>
            <a:t>La mayoría de establecimientos se toma de 20 a 30 minutos para realizar la entrega</a:t>
          </a:r>
          <a:endParaRPr lang="es-EC" sz="1500" b="1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09260055-46FC-4DEA-ABC7-C668FBD0C11A}" type="parTrans" cxnId="{F33AB8B4-4D85-4196-82D6-9930448AA6CB}">
      <dgm:prSet/>
      <dgm:spPr/>
      <dgm:t>
        <a:bodyPr/>
        <a:lstStyle/>
        <a:p>
          <a:endParaRPr lang="es-EC" sz="1500" b="1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EF396236-AB32-41E9-8A27-AFA1088085E2}" type="sibTrans" cxnId="{F33AB8B4-4D85-4196-82D6-9930448AA6CB}">
      <dgm:prSet/>
      <dgm:spPr/>
      <dgm:t>
        <a:bodyPr/>
        <a:lstStyle/>
        <a:p>
          <a:endParaRPr lang="es-EC" sz="1500" b="1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1AFC5A1B-CF19-4BDA-AB49-3243A37465EE}">
      <dgm:prSet custT="1"/>
      <dgm:spPr/>
      <dgm:t>
        <a:bodyPr/>
        <a:lstStyle/>
        <a:p>
          <a:r>
            <a:rPr lang="es-EC" sz="1500" b="1" dirty="0" smtClean="0">
              <a:solidFill>
                <a:schemeClr val="bg1"/>
              </a:solidFill>
              <a:latin typeface="Calibri" panose="020F0502020204030204" pitchFamily="34" charset="0"/>
            </a:rPr>
            <a:t>El 75% de los vehículos que realizan servicio a domicilio, no son propiedad de los establecimientos</a:t>
          </a:r>
          <a:endParaRPr lang="es-EC" sz="1500" b="1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56B0A40B-0A05-45FE-81A0-541C43EB83DD}" type="parTrans" cxnId="{81B45D46-5523-44A2-ACA1-D4FD138F7989}">
      <dgm:prSet/>
      <dgm:spPr/>
      <dgm:t>
        <a:bodyPr/>
        <a:lstStyle/>
        <a:p>
          <a:endParaRPr lang="es-EC" sz="1500" b="1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8F0208D4-0470-455F-A24B-D1F4D2DA1D39}" type="sibTrans" cxnId="{81B45D46-5523-44A2-ACA1-D4FD138F7989}">
      <dgm:prSet/>
      <dgm:spPr/>
      <dgm:t>
        <a:bodyPr/>
        <a:lstStyle/>
        <a:p>
          <a:endParaRPr lang="es-EC" sz="1500" b="1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A9130EDB-62C1-452F-B033-5297311D983B}">
      <dgm:prSet custT="1"/>
      <dgm:spPr/>
      <dgm:t>
        <a:bodyPr/>
        <a:lstStyle/>
        <a:p>
          <a:r>
            <a:rPr lang="es-EC" sz="1500" b="1" smtClean="0">
              <a:solidFill>
                <a:schemeClr val="bg1"/>
              </a:solidFill>
              <a:latin typeface="Calibri" panose="020F0502020204030204" pitchFamily="34" charset="0"/>
            </a:rPr>
            <a:t>La mayoría de establecimientos utiliza como medio publicitario letreros, volantes e información dentro del restaurante.</a:t>
          </a:r>
          <a:endParaRPr lang="es-EC" sz="1500" b="1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4657D6DD-4389-4413-AA5B-658DC77F9675}" type="parTrans" cxnId="{B0DB4A09-C1F9-4C17-8DBC-24C7D5E9CB69}">
      <dgm:prSet/>
      <dgm:spPr/>
      <dgm:t>
        <a:bodyPr/>
        <a:lstStyle/>
        <a:p>
          <a:endParaRPr lang="es-EC" sz="1500" b="1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CA066155-3490-4EB6-9457-0D19ACA6919E}" type="sibTrans" cxnId="{B0DB4A09-C1F9-4C17-8DBC-24C7D5E9CB69}">
      <dgm:prSet/>
      <dgm:spPr/>
      <dgm:t>
        <a:bodyPr/>
        <a:lstStyle/>
        <a:p>
          <a:endParaRPr lang="es-EC" sz="1500" b="1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4BEE5EA1-8085-4BB3-AE66-24625E163368}">
      <dgm:prSet custT="1"/>
      <dgm:spPr/>
      <dgm:t>
        <a:bodyPr/>
        <a:lstStyle/>
        <a:p>
          <a:r>
            <a:rPr lang="es-EC" sz="1500" b="1" dirty="0" smtClean="0">
              <a:solidFill>
                <a:schemeClr val="bg1"/>
              </a:solidFill>
              <a:latin typeface="Calibri" panose="020F0502020204030204" pitchFamily="34" charset="0"/>
            </a:rPr>
            <a:t>El 71% de los restaurantes cobra un costo adicional que va de $1 a$2 por la entrega a domicilio del pedido.</a:t>
          </a:r>
          <a:endParaRPr lang="es-EC" sz="1500" b="1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717407A0-096C-49C0-984A-90E3E1F114A1}" type="parTrans" cxnId="{E253E83D-2416-4FA8-9BC2-BA633FAD3FC4}">
      <dgm:prSet/>
      <dgm:spPr/>
      <dgm:t>
        <a:bodyPr/>
        <a:lstStyle/>
        <a:p>
          <a:endParaRPr lang="es-EC" sz="1500" b="1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0430B022-7CDC-4008-9A9D-3CAD762E84A8}" type="sibTrans" cxnId="{E253E83D-2416-4FA8-9BC2-BA633FAD3FC4}">
      <dgm:prSet/>
      <dgm:spPr/>
      <dgm:t>
        <a:bodyPr/>
        <a:lstStyle/>
        <a:p>
          <a:endParaRPr lang="es-EC" sz="1500" b="1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EFE6273B-E334-418C-BC20-1FDADB58A0EE}">
      <dgm:prSet custT="1"/>
      <dgm:spPr/>
      <dgm:t>
        <a:bodyPr/>
        <a:lstStyle/>
        <a:p>
          <a:r>
            <a:rPr lang="es-EC" sz="1500" b="1" dirty="0" smtClean="0">
              <a:solidFill>
                <a:schemeClr val="bg1"/>
              </a:solidFill>
              <a:latin typeface="Calibri" panose="020F0502020204030204" pitchFamily="34" charset="0"/>
            </a:rPr>
            <a:t>En total existen 31 vehículos que realizan servicio a domicilio, la mayoría pertenece a comida italiana y pollos</a:t>
          </a:r>
          <a:endParaRPr lang="es-EC" sz="1500" b="1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8E27DDB1-FAE5-4AB6-AF3B-452CF08B0A04}" type="parTrans" cxnId="{33021D90-3E81-438E-925E-13F08F88683D}">
      <dgm:prSet/>
      <dgm:spPr/>
      <dgm:t>
        <a:bodyPr/>
        <a:lstStyle/>
        <a:p>
          <a:endParaRPr lang="es-EC" sz="1500" b="1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05E37548-A9BC-4100-9A7B-29F0E5167912}" type="sibTrans" cxnId="{33021D90-3E81-438E-925E-13F08F88683D}">
      <dgm:prSet/>
      <dgm:spPr/>
      <dgm:t>
        <a:bodyPr/>
        <a:lstStyle/>
        <a:p>
          <a:endParaRPr lang="es-EC" sz="1500" b="1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A1E7BB63-0DA8-4943-9967-E771EF65C57A}">
      <dgm:prSet custT="1"/>
      <dgm:spPr/>
      <dgm:t>
        <a:bodyPr/>
        <a:lstStyle/>
        <a:p>
          <a:r>
            <a:rPr lang="es-EC" sz="1500" b="1" dirty="0" smtClean="0">
              <a:solidFill>
                <a:schemeClr val="bg1"/>
              </a:solidFill>
              <a:latin typeface="Calibri" panose="020F0502020204030204" pitchFamily="34" charset="0"/>
            </a:rPr>
            <a:t>Más del 50%  manejan promociones.</a:t>
          </a:r>
          <a:endParaRPr lang="es-EC" sz="1500" b="1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A91F639E-8843-4313-8BA9-7063ED9C0231}" type="parTrans" cxnId="{65A65ADB-8E14-47DB-A816-4CF5BAB8F1D1}">
      <dgm:prSet/>
      <dgm:spPr/>
      <dgm:t>
        <a:bodyPr/>
        <a:lstStyle/>
        <a:p>
          <a:endParaRPr lang="es-EC" sz="1500" b="1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6BD3B731-8FC1-4377-A813-5B5AD17FBACC}" type="sibTrans" cxnId="{65A65ADB-8E14-47DB-A816-4CF5BAB8F1D1}">
      <dgm:prSet/>
      <dgm:spPr/>
      <dgm:t>
        <a:bodyPr/>
        <a:lstStyle/>
        <a:p>
          <a:endParaRPr lang="es-EC" sz="1500" b="1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B913AD2D-5A37-44F8-8747-EE95333D3262}" type="pres">
      <dgm:prSet presAssocID="{8D3613B6-6E03-4EFE-BA03-48E6FE78CC4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1BBC02E-A919-41FD-AA99-24D48BD44B67}" type="pres">
      <dgm:prSet presAssocID="{71A73BEC-F6E8-4F86-A8F6-08D5A95BF76D}" presName="composite" presStyleCnt="0"/>
      <dgm:spPr/>
    </dgm:pt>
    <dgm:pt modelId="{A578E694-C989-4FF0-B93F-F0C40A18EAC9}" type="pres">
      <dgm:prSet presAssocID="{71A73BEC-F6E8-4F86-A8F6-08D5A95BF76D}" presName="imgShp" presStyleLbl="fgImgPlace1" presStyleIdx="0" presStyleCnt="9"/>
      <dgm:spPr/>
    </dgm:pt>
    <dgm:pt modelId="{53EFB777-3911-4A59-9367-A0F352488ED5}" type="pres">
      <dgm:prSet presAssocID="{71A73BEC-F6E8-4F86-A8F6-08D5A95BF76D}" presName="txShp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D7808B-02A2-465E-AFA6-499D732688D8}" type="pres">
      <dgm:prSet presAssocID="{09DA4EEE-7070-4F77-8071-0CF1C6568DE7}" presName="spacing" presStyleCnt="0"/>
      <dgm:spPr/>
    </dgm:pt>
    <dgm:pt modelId="{CAE84BFE-617E-4D8F-831F-DF5934BC291B}" type="pres">
      <dgm:prSet presAssocID="{8A59DFD2-323E-4A7F-BC4C-0C2318BC611E}" presName="composite" presStyleCnt="0"/>
      <dgm:spPr/>
    </dgm:pt>
    <dgm:pt modelId="{F16DD6DC-857A-4792-B34C-810354128459}" type="pres">
      <dgm:prSet presAssocID="{8A59DFD2-323E-4A7F-BC4C-0C2318BC611E}" presName="imgShp" presStyleLbl="fgImgPlace1" presStyleIdx="1" presStyleCnt="9"/>
      <dgm:spPr/>
    </dgm:pt>
    <dgm:pt modelId="{2838A4EF-0B30-4DF6-A50F-9DEAB2D9CC7A}" type="pres">
      <dgm:prSet presAssocID="{8A59DFD2-323E-4A7F-BC4C-0C2318BC611E}" presName="txShp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8B94B9-D170-4234-A37B-EA4FD0D23F2B}" type="pres">
      <dgm:prSet presAssocID="{65859E32-B5E0-4538-B586-19B4B8B06488}" presName="spacing" presStyleCnt="0"/>
      <dgm:spPr/>
    </dgm:pt>
    <dgm:pt modelId="{8EED62FC-BBA9-42C7-994A-EC361285E3DA}" type="pres">
      <dgm:prSet presAssocID="{BA4E3966-6597-499A-B7B0-60369B3AD03A}" presName="composite" presStyleCnt="0"/>
      <dgm:spPr/>
    </dgm:pt>
    <dgm:pt modelId="{12E749DE-FE94-4DD7-A3E6-7249DC3EB7DF}" type="pres">
      <dgm:prSet presAssocID="{BA4E3966-6597-499A-B7B0-60369B3AD03A}" presName="imgShp" presStyleLbl="fgImgPlace1" presStyleIdx="2" presStyleCnt="9"/>
      <dgm:spPr/>
    </dgm:pt>
    <dgm:pt modelId="{0EB81929-31B5-4017-A7B0-52F96AB0DADA}" type="pres">
      <dgm:prSet presAssocID="{BA4E3966-6597-499A-B7B0-60369B3AD03A}" presName="txShp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114056-5E7B-48AF-9DAD-453B04B00367}" type="pres">
      <dgm:prSet presAssocID="{D920B72E-24DE-457C-8423-E15A9B0EFA42}" presName="spacing" presStyleCnt="0"/>
      <dgm:spPr/>
    </dgm:pt>
    <dgm:pt modelId="{1058AACE-F2CC-4F8E-9B79-043F2858CA8A}" type="pres">
      <dgm:prSet presAssocID="{5F794C8C-24E5-4C97-9390-BC4ECB626AD7}" presName="composite" presStyleCnt="0"/>
      <dgm:spPr/>
    </dgm:pt>
    <dgm:pt modelId="{A269667D-77FC-4FB6-84A4-55B39FC126B5}" type="pres">
      <dgm:prSet presAssocID="{5F794C8C-24E5-4C97-9390-BC4ECB626AD7}" presName="imgShp" presStyleLbl="fgImgPlace1" presStyleIdx="3" presStyleCnt="9"/>
      <dgm:spPr/>
    </dgm:pt>
    <dgm:pt modelId="{C8F001E0-A10E-4B65-8068-1271CE3F902B}" type="pres">
      <dgm:prSet presAssocID="{5F794C8C-24E5-4C97-9390-BC4ECB626AD7}" presName="txShp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86BABC-CFB0-4C38-8BC8-53844F343528}" type="pres">
      <dgm:prSet presAssocID="{EF396236-AB32-41E9-8A27-AFA1088085E2}" presName="spacing" presStyleCnt="0"/>
      <dgm:spPr/>
    </dgm:pt>
    <dgm:pt modelId="{DF8F3ABC-7BF1-466C-8A82-09A82BB13016}" type="pres">
      <dgm:prSet presAssocID="{EFE6273B-E334-418C-BC20-1FDADB58A0EE}" presName="composite" presStyleCnt="0"/>
      <dgm:spPr/>
    </dgm:pt>
    <dgm:pt modelId="{79E12425-6D83-45D9-9334-E65D3E9A96D6}" type="pres">
      <dgm:prSet presAssocID="{EFE6273B-E334-418C-BC20-1FDADB58A0EE}" presName="imgShp" presStyleLbl="fgImgPlace1" presStyleIdx="4" presStyleCnt="9"/>
      <dgm:spPr/>
    </dgm:pt>
    <dgm:pt modelId="{1F76B860-6965-4D96-BCDA-5C2161C38B91}" type="pres">
      <dgm:prSet presAssocID="{EFE6273B-E334-418C-BC20-1FDADB58A0EE}" presName="txShp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185761-BB07-4F5F-B332-5A2BEDAD80E5}" type="pres">
      <dgm:prSet presAssocID="{05E37548-A9BC-4100-9A7B-29F0E5167912}" presName="spacing" presStyleCnt="0"/>
      <dgm:spPr/>
    </dgm:pt>
    <dgm:pt modelId="{09223745-78A0-45C5-857A-E49E744E411C}" type="pres">
      <dgm:prSet presAssocID="{1AFC5A1B-CF19-4BDA-AB49-3243A37465EE}" presName="composite" presStyleCnt="0"/>
      <dgm:spPr/>
    </dgm:pt>
    <dgm:pt modelId="{D7BC85B2-6428-4CAA-9F25-81757A84EB06}" type="pres">
      <dgm:prSet presAssocID="{1AFC5A1B-CF19-4BDA-AB49-3243A37465EE}" presName="imgShp" presStyleLbl="fgImgPlace1" presStyleIdx="5" presStyleCnt="9"/>
      <dgm:spPr/>
    </dgm:pt>
    <dgm:pt modelId="{E948DF36-8815-4DA5-BC58-B1824B274728}" type="pres">
      <dgm:prSet presAssocID="{1AFC5A1B-CF19-4BDA-AB49-3243A37465EE}" presName="txShp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666C27-15C2-4B5D-A12F-2F50E9122732}" type="pres">
      <dgm:prSet presAssocID="{8F0208D4-0470-455F-A24B-D1F4D2DA1D39}" presName="spacing" presStyleCnt="0"/>
      <dgm:spPr/>
    </dgm:pt>
    <dgm:pt modelId="{04BDD568-ABF4-4398-BBE1-EA3771A83F9A}" type="pres">
      <dgm:prSet presAssocID="{A1E7BB63-0DA8-4943-9967-E771EF65C57A}" presName="composite" presStyleCnt="0"/>
      <dgm:spPr/>
    </dgm:pt>
    <dgm:pt modelId="{6BF5C6CB-4805-4919-88D1-DEFDEA63BD9B}" type="pres">
      <dgm:prSet presAssocID="{A1E7BB63-0DA8-4943-9967-E771EF65C57A}" presName="imgShp" presStyleLbl="fgImgPlace1" presStyleIdx="6" presStyleCnt="9"/>
      <dgm:spPr/>
    </dgm:pt>
    <dgm:pt modelId="{504D1B50-A2B5-4717-B101-96F875C38C83}" type="pres">
      <dgm:prSet presAssocID="{A1E7BB63-0DA8-4943-9967-E771EF65C57A}" presName="txShp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5E51DF-D9A2-49F7-9CA6-75DA8E74C6CB}" type="pres">
      <dgm:prSet presAssocID="{6BD3B731-8FC1-4377-A813-5B5AD17FBACC}" presName="spacing" presStyleCnt="0"/>
      <dgm:spPr/>
    </dgm:pt>
    <dgm:pt modelId="{4995172C-8B34-4299-86C7-1D187EA56ED1}" type="pres">
      <dgm:prSet presAssocID="{A9130EDB-62C1-452F-B033-5297311D983B}" presName="composite" presStyleCnt="0"/>
      <dgm:spPr/>
    </dgm:pt>
    <dgm:pt modelId="{D0904753-B7D1-4048-B308-F587DEEC2B1C}" type="pres">
      <dgm:prSet presAssocID="{A9130EDB-62C1-452F-B033-5297311D983B}" presName="imgShp" presStyleLbl="fgImgPlace1" presStyleIdx="7" presStyleCnt="9"/>
      <dgm:spPr/>
    </dgm:pt>
    <dgm:pt modelId="{05D81840-A2D3-45DF-AC52-BE226D9011C7}" type="pres">
      <dgm:prSet presAssocID="{A9130EDB-62C1-452F-B033-5297311D983B}" presName="txShp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CB5B65-F498-4343-98C0-3D0275586BD1}" type="pres">
      <dgm:prSet presAssocID="{CA066155-3490-4EB6-9457-0D19ACA6919E}" presName="spacing" presStyleCnt="0"/>
      <dgm:spPr/>
    </dgm:pt>
    <dgm:pt modelId="{15B6E35B-4B12-40BA-95B8-2540E7C1C3CE}" type="pres">
      <dgm:prSet presAssocID="{4BEE5EA1-8085-4BB3-AE66-24625E163368}" presName="composite" presStyleCnt="0"/>
      <dgm:spPr/>
    </dgm:pt>
    <dgm:pt modelId="{47A3F79F-E35C-473D-BECC-4312FF94A83B}" type="pres">
      <dgm:prSet presAssocID="{4BEE5EA1-8085-4BB3-AE66-24625E163368}" presName="imgShp" presStyleLbl="fgImgPlace1" presStyleIdx="8" presStyleCnt="9"/>
      <dgm:spPr/>
    </dgm:pt>
    <dgm:pt modelId="{04ECD587-4908-4293-AB7E-828ABC39FEB6}" type="pres">
      <dgm:prSet presAssocID="{4BEE5EA1-8085-4BB3-AE66-24625E163368}" presName="txShp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445DCA6-C510-4AE2-A156-B6B9E58F852D}" srcId="{8D3613B6-6E03-4EFE-BA03-48E6FE78CC47}" destId="{8A59DFD2-323E-4A7F-BC4C-0C2318BC611E}" srcOrd="1" destOrd="0" parTransId="{F72DF265-CEAA-416A-BD27-BF6828E85CCA}" sibTransId="{65859E32-B5E0-4538-B586-19B4B8B06488}"/>
    <dgm:cxn modelId="{BC5310A4-F5AE-44DF-ABA4-2C107F76D8CB}" type="presOf" srcId="{BA4E3966-6597-499A-B7B0-60369B3AD03A}" destId="{0EB81929-31B5-4017-A7B0-52F96AB0DADA}" srcOrd="0" destOrd="0" presId="urn:microsoft.com/office/officeart/2005/8/layout/vList3"/>
    <dgm:cxn modelId="{50E2C7BE-95CA-4FC3-A6F5-4F77A376CC85}" type="presOf" srcId="{A9130EDB-62C1-452F-B033-5297311D983B}" destId="{05D81840-A2D3-45DF-AC52-BE226D9011C7}" srcOrd="0" destOrd="0" presId="urn:microsoft.com/office/officeart/2005/8/layout/vList3"/>
    <dgm:cxn modelId="{65A65ADB-8E14-47DB-A816-4CF5BAB8F1D1}" srcId="{8D3613B6-6E03-4EFE-BA03-48E6FE78CC47}" destId="{A1E7BB63-0DA8-4943-9967-E771EF65C57A}" srcOrd="6" destOrd="0" parTransId="{A91F639E-8843-4313-8BA9-7063ED9C0231}" sibTransId="{6BD3B731-8FC1-4377-A813-5B5AD17FBACC}"/>
    <dgm:cxn modelId="{81B45D46-5523-44A2-ACA1-D4FD138F7989}" srcId="{8D3613B6-6E03-4EFE-BA03-48E6FE78CC47}" destId="{1AFC5A1B-CF19-4BDA-AB49-3243A37465EE}" srcOrd="5" destOrd="0" parTransId="{56B0A40B-0A05-45FE-81A0-541C43EB83DD}" sibTransId="{8F0208D4-0470-455F-A24B-D1F4D2DA1D39}"/>
    <dgm:cxn modelId="{04389872-4A2A-45EB-9D4A-83DD79B7EEEE}" srcId="{8D3613B6-6E03-4EFE-BA03-48E6FE78CC47}" destId="{BA4E3966-6597-499A-B7B0-60369B3AD03A}" srcOrd="2" destOrd="0" parTransId="{2098078A-473B-4FA3-894F-181633784A6F}" sibTransId="{D920B72E-24DE-457C-8423-E15A9B0EFA42}"/>
    <dgm:cxn modelId="{24FF3167-80BF-48F0-AAE1-94569F7AEBBC}" type="presOf" srcId="{EFE6273B-E334-418C-BC20-1FDADB58A0EE}" destId="{1F76B860-6965-4D96-BCDA-5C2161C38B91}" srcOrd="0" destOrd="0" presId="urn:microsoft.com/office/officeart/2005/8/layout/vList3"/>
    <dgm:cxn modelId="{33021D90-3E81-438E-925E-13F08F88683D}" srcId="{8D3613B6-6E03-4EFE-BA03-48E6FE78CC47}" destId="{EFE6273B-E334-418C-BC20-1FDADB58A0EE}" srcOrd="4" destOrd="0" parTransId="{8E27DDB1-FAE5-4AB6-AF3B-452CF08B0A04}" sibTransId="{05E37548-A9BC-4100-9A7B-29F0E5167912}"/>
    <dgm:cxn modelId="{A987446D-237E-4F7B-AD2A-7BDE887D9CD7}" type="presOf" srcId="{1AFC5A1B-CF19-4BDA-AB49-3243A37465EE}" destId="{E948DF36-8815-4DA5-BC58-B1824B274728}" srcOrd="0" destOrd="0" presId="urn:microsoft.com/office/officeart/2005/8/layout/vList3"/>
    <dgm:cxn modelId="{E253E83D-2416-4FA8-9BC2-BA633FAD3FC4}" srcId="{8D3613B6-6E03-4EFE-BA03-48E6FE78CC47}" destId="{4BEE5EA1-8085-4BB3-AE66-24625E163368}" srcOrd="8" destOrd="0" parTransId="{717407A0-096C-49C0-984A-90E3E1F114A1}" sibTransId="{0430B022-7CDC-4008-9A9D-3CAD762E84A8}"/>
    <dgm:cxn modelId="{9149EE8A-7BD7-410D-9D22-BA54A58CABF4}" type="presOf" srcId="{8A59DFD2-323E-4A7F-BC4C-0C2318BC611E}" destId="{2838A4EF-0B30-4DF6-A50F-9DEAB2D9CC7A}" srcOrd="0" destOrd="0" presId="urn:microsoft.com/office/officeart/2005/8/layout/vList3"/>
    <dgm:cxn modelId="{FE06CE56-5F92-424C-AEE1-D26B9C1F1644}" type="presOf" srcId="{5F794C8C-24E5-4C97-9390-BC4ECB626AD7}" destId="{C8F001E0-A10E-4B65-8068-1271CE3F902B}" srcOrd="0" destOrd="0" presId="urn:microsoft.com/office/officeart/2005/8/layout/vList3"/>
    <dgm:cxn modelId="{379385D7-60E3-449F-BEA5-70B999C5684A}" type="presOf" srcId="{A1E7BB63-0DA8-4943-9967-E771EF65C57A}" destId="{504D1B50-A2B5-4717-B101-96F875C38C83}" srcOrd="0" destOrd="0" presId="urn:microsoft.com/office/officeart/2005/8/layout/vList3"/>
    <dgm:cxn modelId="{4D56AA9F-769F-4501-B4C7-A23A1CEB2F68}" type="presOf" srcId="{4BEE5EA1-8085-4BB3-AE66-24625E163368}" destId="{04ECD587-4908-4293-AB7E-828ABC39FEB6}" srcOrd="0" destOrd="0" presId="urn:microsoft.com/office/officeart/2005/8/layout/vList3"/>
    <dgm:cxn modelId="{9A423EBE-C14F-42B9-8460-13B5F766D343}" type="presOf" srcId="{8D3613B6-6E03-4EFE-BA03-48E6FE78CC47}" destId="{B913AD2D-5A37-44F8-8747-EE95333D3262}" srcOrd="0" destOrd="0" presId="urn:microsoft.com/office/officeart/2005/8/layout/vList3"/>
    <dgm:cxn modelId="{2BDF8AC3-3706-4D67-B455-79E19F8AD962}" srcId="{8D3613B6-6E03-4EFE-BA03-48E6FE78CC47}" destId="{71A73BEC-F6E8-4F86-A8F6-08D5A95BF76D}" srcOrd="0" destOrd="0" parTransId="{35200275-9571-4B65-9016-4A4C6C867725}" sibTransId="{09DA4EEE-7070-4F77-8071-0CF1C6568DE7}"/>
    <dgm:cxn modelId="{864A1FB4-E6D4-40F0-AC97-AC13231C4213}" type="presOf" srcId="{71A73BEC-F6E8-4F86-A8F6-08D5A95BF76D}" destId="{53EFB777-3911-4A59-9367-A0F352488ED5}" srcOrd="0" destOrd="0" presId="urn:microsoft.com/office/officeart/2005/8/layout/vList3"/>
    <dgm:cxn modelId="{F33AB8B4-4D85-4196-82D6-9930448AA6CB}" srcId="{8D3613B6-6E03-4EFE-BA03-48E6FE78CC47}" destId="{5F794C8C-24E5-4C97-9390-BC4ECB626AD7}" srcOrd="3" destOrd="0" parTransId="{09260055-46FC-4DEA-ABC7-C668FBD0C11A}" sibTransId="{EF396236-AB32-41E9-8A27-AFA1088085E2}"/>
    <dgm:cxn modelId="{B0DB4A09-C1F9-4C17-8DBC-24C7D5E9CB69}" srcId="{8D3613B6-6E03-4EFE-BA03-48E6FE78CC47}" destId="{A9130EDB-62C1-452F-B033-5297311D983B}" srcOrd="7" destOrd="0" parTransId="{4657D6DD-4389-4413-AA5B-658DC77F9675}" sibTransId="{CA066155-3490-4EB6-9457-0D19ACA6919E}"/>
    <dgm:cxn modelId="{AF53DB39-06E0-45C6-9203-55FA5404745A}" type="presParOf" srcId="{B913AD2D-5A37-44F8-8747-EE95333D3262}" destId="{11BBC02E-A919-41FD-AA99-24D48BD44B67}" srcOrd="0" destOrd="0" presId="urn:microsoft.com/office/officeart/2005/8/layout/vList3"/>
    <dgm:cxn modelId="{8146C2F0-ED37-46D5-84F3-4D227B5BD9B6}" type="presParOf" srcId="{11BBC02E-A919-41FD-AA99-24D48BD44B67}" destId="{A578E694-C989-4FF0-B93F-F0C40A18EAC9}" srcOrd="0" destOrd="0" presId="urn:microsoft.com/office/officeart/2005/8/layout/vList3"/>
    <dgm:cxn modelId="{A991BE49-FB42-4852-A93C-87D8416C75D2}" type="presParOf" srcId="{11BBC02E-A919-41FD-AA99-24D48BD44B67}" destId="{53EFB777-3911-4A59-9367-A0F352488ED5}" srcOrd="1" destOrd="0" presId="urn:microsoft.com/office/officeart/2005/8/layout/vList3"/>
    <dgm:cxn modelId="{944B9C68-95CD-47A7-B3D9-170504C3C7A9}" type="presParOf" srcId="{B913AD2D-5A37-44F8-8747-EE95333D3262}" destId="{E8D7808B-02A2-465E-AFA6-499D732688D8}" srcOrd="1" destOrd="0" presId="urn:microsoft.com/office/officeart/2005/8/layout/vList3"/>
    <dgm:cxn modelId="{A7257BC3-92C5-44F1-87C7-C160B87471B9}" type="presParOf" srcId="{B913AD2D-5A37-44F8-8747-EE95333D3262}" destId="{CAE84BFE-617E-4D8F-831F-DF5934BC291B}" srcOrd="2" destOrd="0" presId="urn:microsoft.com/office/officeart/2005/8/layout/vList3"/>
    <dgm:cxn modelId="{6A7F1954-25C3-44C8-9367-77E8B2ED07B9}" type="presParOf" srcId="{CAE84BFE-617E-4D8F-831F-DF5934BC291B}" destId="{F16DD6DC-857A-4792-B34C-810354128459}" srcOrd="0" destOrd="0" presId="urn:microsoft.com/office/officeart/2005/8/layout/vList3"/>
    <dgm:cxn modelId="{CC34FFCF-1D6B-47BC-988B-74F1BA87D440}" type="presParOf" srcId="{CAE84BFE-617E-4D8F-831F-DF5934BC291B}" destId="{2838A4EF-0B30-4DF6-A50F-9DEAB2D9CC7A}" srcOrd="1" destOrd="0" presId="urn:microsoft.com/office/officeart/2005/8/layout/vList3"/>
    <dgm:cxn modelId="{7DC2707B-BFF9-4653-8975-F5D74775A6E3}" type="presParOf" srcId="{B913AD2D-5A37-44F8-8747-EE95333D3262}" destId="{8A8B94B9-D170-4234-A37B-EA4FD0D23F2B}" srcOrd="3" destOrd="0" presId="urn:microsoft.com/office/officeart/2005/8/layout/vList3"/>
    <dgm:cxn modelId="{8659AEBC-A115-418A-BA76-F9497F7F5397}" type="presParOf" srcId="{B913AD2D-5A37-44F8-8747-EE95333D3262}" destId="{8EED62FC-BBA9-42C7-994A-EC361285E3DA}" srcOrd="4" destOrd="0" presId="urn:microsoft.com/office/officeart/2005/8/layout/vList3"/>
    <dgm:cxn modelId="{E245B726-3979-4F4E-8F4F-187348D152C1}" type="presParOf" srcId="{8EED62FC-BBA9-42C7-994A-EC361285E3DA}" destId="{12E749DE-FE94-4DD7-A3E6-7249DC3EB7DF}" srcOrd="0" destOrd="0" presId="urn:microsoft.com/office/officeart/2005/8/layout/vList3"/>
    <dgm:cxn modelId="{69F74EED-46AC-41E2-B2A9-E5BD6833316D}" type="presParOf" srcId="{8EED62FC-BBA9-42C7-994A-EC361285E3DA}" destId="{0EB81929-31B5-4017-A7B0-52F96AB0DADA}" srcOrd="1" destOrd="0" presId="urn:microsoft.com/office/officeart/2005/8/layout/vList3"/>
    <dgm:cxn modelId="{D1D9219B-2F13-46FE-9C34-1004A4EDF35A}" type="presParOf" srcId="{B913AD2D-5A37-44F8-8747-EE95333D3262}" destId="{7D114056-5E7B-48AF-9DAD-453B04B00367}" srcOrd="5" destOrd="0" presId="urn:microsoft.com/office/officeart/2005/8/layout/vList3"/>
    <dgm:cxn modelId="{A39356DD-D6FD-472F-82BA-DF05CC94B458}" type="presParOf" srcId="{B913AD2D-5A37-44F8-8747-EE95333D3262}" destId="{1058AACE-F2CC-4F8E-9B79-043F2858CA8A}" srcOrd="6" destOrd="0" presId="urn:microsoft.com/office/officeart/2005/8/layout/vList3"/>
    <dgm:cxn modelId="{CC6882A6-8979-4E3F-A58B-965A2B145CC4}" type="presParOf" srcId="{1058AACE-F2CC-4F8E-9B79-043F2858CA8A}" destId="{A269667D-77FC-4FB6-84A4-55B39FC126B5}" srcOrd="0" destOrd="0" presId="urn:microsoft.com/office/officeart/2005/8/layout/vList3"/>
    <dgm:cxn modelId="{F3567983-750C-419C-BB0F-728878878DE2}" type="presParOf" srcId="{1058AACE-F2CC-4F8E-9B79-043F2858CA8A}" destId="{C8F001E0-A10E-4B65-8068-1271CE3F902B}" srcOrd="1" destOrd="0" presId="urn:microsoft.com/office/officeart/2005/8/layout/vList3"/>
    <dgm:cxn modelId="{20187356-C87B-43A3-9E93-1B4D365560C9}" type="presParOf" srcId="{B913AD2D-5A37-44F8-8747-EE95333D3262}" destId="{0D86BABC-CFB0-4C38-8BC8-53844F343528}" srcOrd="7" destOrd="0" presId="urn:microsoft.com/office/officeart/2005/8/layout/vList3"/>
    <dgm:cxn modelId="{6AEEDB47-8B9F-4716-84FA-C8402115FD20}" type="presParOf" srcId="{B913AD2D-5A37-44F8-8747-EE95333D3262}" destId="{DF8F3ABC-7BF1-466C-8A82-09A82BB13016}" srcOrd="8" destOrd="0" presId="urn:microsoft.com/office/officeart/2005/8/layout/vList3"/>
    <dgm:cxn modelId="{147AD628-DE18-4F8D-BF49-4F99AAD732AF}" type="presParOf" srcId="{DF8F3ABC-7BF1-466C-8A82-09A82BB13016}" destId="{79E12425-6D83-45D9-9334-E65D3E9A96D6}" srcOrd="0" destOrd="0" presId="urn:microsoft.com/office/officeart/2005/8/layout/vList3"/>
    <dgm:cxn modelId="{EBA8E823-ED75-4697-A0F1-CFD1B0AA4980}" type="presParOf" srcId="{DF8F3ABC-7BF1-466C-8A82-09A82BB13016}" destId="{1F76B860-6965-4D96-BCDA-5C2161C38B91}" srcOrd="1" destOrd="0" presId="urn:microsoft.com/office/officeart/2005/8/layout/vList3"/>
    <dgm:cxn modelId="{9F57E3C9-F718-4983-992F-9146CC5317C4}" type="presParOf" srcId="{B913AD2D-5A37-44F8-8747-EE95333D3262}" destId="{5D185761-BB07-4F5F-B332-5A2BEDAD80E5}" srcOrd="9" destOrd="0" presId="urn:microsoft.com/office/officeart/2005/8/layout/vList3"/>
    <dgm:cxn modelId="{02EAB68C-10BF-4E24-83CA-C7F032CDC3AD}" type="presParOf" srcId="{B913AD2D-5A37-44F8-8747-EE95333D3262}" destId="{09223745-78A0-45C5-857A-E49E744E411C}" srcOrd="10" destOrd="0" presId="urn:microsoft.com/office/officeart/2005/8/layout/vList3"/>
    <dgm:cxn modelId="{189A59C0-4B75-4AF1-89F8-0AC241FA8BFB}" type="presParOf" srcId="{09223745-78A0-45C5-857A-E49E744E411C}" destId="{D7BC85B2-6428-4CAA-9F25-81757A84EB06}" srcOrd="0" destOrd="0" presId="urn:microsoft.com/office/officeart/2005/8/layout/vList3"/>
    <dgm:cxn modelId="{727E7D13-5666-47CE-A892-C270E46B651B}" type="presParOf" srcId="{09223745-78A0-45C5-857A-E49E744E411C}" destId="{E948DF36-8815-4DA5-BC58-B1824B274728}" srcOrd="1" destOrd="0" presId="urn:microsoft.com/office/officeart/2005/8/layout/vList3"/>
    <dgm:cxn modelId="{8950807E-F474-43BC-97CE-1C6702373F46}" type="presParOf" srcId="{B913AD2D-5A37-44F8-8747-EE95333D3262}" destId="{B3666C27-15C2-4B5D-A12F-2F50E9122732}" srcOrd="11" destOrd="0" presId="urn:microsoft.com/office/officeart/2005/8/layout/vList3"/>
    <dgm:cxn modelId="{EE4FCFB5-F6A5-49EE-9809-75C2661BFFF5}" type="presParOf" srcId="{B913AD2D-5A37-44F8-8747-EE95333D3262}" destId="{04BDD568-ABF4-4398-BBE1-EA3771A83F9A}" srcOrd="12" destOrd="0" presId="urn:microsoft.com/office/officeart/2005/8/layout/vList3"/>
    <dgm:cxn modelId="{7E5A9FFA-2CB3-427C-B080-96E795B3AEE8}" type="presParOf" srcId="{04BDD568-ABF4-4398-BBE1-EA3771A83F9A}" destId="{6BF5C6CB-4805-4919-88D1-DEFDEA63BD9B}" srcOrd="0" destOrd="0" presId="urn:microsoft.com/office/officeart/2005/8/layout/vList3"/>
    <dgm:cxn modelId="{F5946819-3B50-42DC-8B94-A6C996D27000}" type="presParOf" srcId="{04BDD568-ABF4-4398-BBE1-EA3771A83F9A}" destId="{504D1B50-A2B5-4717-B101-96F875C38C83}" srcOrd="1" destOrd="0" presId="urn:microsoft.com/office/officeart/2005/8/layout/vList3"/>
    <dgm:cxn modelId="{AC254C01-BC99-4F06-8454-CABD3585D8C6}" type="presParOf" srcId="{B913AD2D-5A37-44F8-8747-EE95333D3262}" destId="{F45E51DF-D9A2-49F7-9CA6-75DA8E74C6CB}" srcOrd="13" destOrd="0" presId="urn:microsoft.com/office/officeart/2005/8/layout/vList3"/>
    <dgm:cxn modelId="{F3C5C675-7735-423F-B001-C111C1464821}" type="presParOf" srcId="{B913AD2D-5A37-44F8-8747-EE95333D3262}" destId="{4995172C-8B34-4299-86C7-1D187EA56ED1}" srcOrd="14" destOrd="0" presId="urn:microsoft.com/office/officeart/2005/8/layout/vList3"/>
    <dgm:cxn modelId="{2ACDE19D-EF6A-4C25-8D35-CFE7666800AB}" type="presParOf" srcId="{4995172C-8B34-4299-86C7-1D187EA56ED1}" destId="{D0904753-B7D1-4048-B308-F587DEEC2B1C}" srcOrd="0" destOrd="0" presId="urn:microsoft.com/office/officeart/2005/8/layout/vList3"/>
    <dgm:cxn modelId="{647CBC2E-8243-4654-8EE1-32DBF99A7034}" type="presParOf" srcId="{4995172C-8B34-4299-86C7-1D187EA56ED1}" destId="{05D81840-A2D3-45DF-AC52-BE226D9011C7}" srcOrd="1" destOrd="0" presId="urn:microsoft.com/office/officeart/2005/8/layout/vList3"/>
    <dgm:cxn modelId="{C5E178B6-83D5-4B4A-B383-D2D75C0D9E79}" type="presParOf" srcId="{B913AD2D-5A37-44F8-8747-EE95333D3262}" destId="{86CB5B65-F498-4343-98C0-3D0275586BD1}" srcOrd="15" destOrd="0" presId="urn:microsoft.com/office/officeart/2005/8/layout/vList3"/>
    <dgm:cxn modelId="{33092BD0-686B-4742-967C-AE2A30F9ECA7}" type="presParOf" srcId="{B913AD2D-5A37-44F8-8747-EE95333D3262}" destId="{15B6E35B-4B12-40BA-95B8-2540E7C1C3CE}" srcOrd="16" destOrd="0" presId="urn:microsoft.com/office/officeart/2005/8/layout/vList3"/>
    <dgm:cxn modelId="{916BD062-AB2D-4681-B915-33F9A0600EA6}" type="presParOf" srcId="{15B6E35B-4B12-40BA-95B8-2540E7C1C3CE}" destId="{47A3F79F-E35C-473D-BECC-4312FF94A83B}" srcOrd="0" destOrd="0" presId="urn:microsoft.com/office/officeart/2005/8/layout/vList3"/>
    <dgm:cxn modelId="{98DC49FC-50C6-4D7A-8BDF-4D9EE3CBDF34}" type="presParOf" srcId="{15B6E35B-4B12-40BA-95B8-2540E7C1C3CE}" destId="{04ECD587-4908-4293-AB7E-828ABC39FEB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54CD4D1-33A0-49F4-8CA5-DA5BB7B94363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EC26769D-17D8-463F-AE83-8451792CF9CE}">
      <dgm:prSet phldrT="[Texto]" custT="1"/>
      <dgm:spPr/>
      <dgm:t>
        <a:bodyPr/>
        <a:lstStyle/>
        <a:p>
          <a:r>
            <a:rPr lang="es-EC" sz="1500" b="1" smtClean="0">
              <a:solidFill>
                <a:schemeClr val="bg1"/>
              </a:solidFill>
              <a:latin typeface="Calibri" panose="020F0502020204030204" pitchFamily="34" charset="0"/>
            </a:rPr>
            <a:t>Existen más compradoras mujeres que hombres </a:t>
          </a:r>
          <a:endParaRPr lang="es-EC" sz="1500" b="1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AD91A1E3-B3C9-436B-BA0E-09A566FB5CE6}" type="parTrans" cxnId="{23FDD334-5660-41D4-9153-047CCBADB0A0}">
      <dgm:prSet/>
      <dgm:spPr/>
      <dgm:t>
        <a:bodyPr/>
        <a:lstStyle/>
        <a:p>
          <a:endParaRPr lang="es-EC" sz="1500" b="1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91A6F095-D2DE-4EBF-B1F8-7052222200F5}" type="sibTrans" cxnId="{23FDD334-5660-41D4-9153-047CCBADB0A0}">
      <dgm:prSet/>
      <dgm:spPr/>
      <dgm:t>
        <a:bodyPr/>
        <a:lstStyle/>
        <a:p>
          <a:endParaRPr lang="es-EC" sz="1500" b="1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184250A9-B2FC-468F-9174-9F2F1FC7ED80}">
      <dgm:prSet custT="1"/>
      <dgm:spPr/>
      <dgm:t>
        <a:bodyPr/>
        <a:lstStyle/>
        <a:p>
          <a:r>
            <a:rPr lang="es-EC" sz="1500" b="1" smtClean="0">
              <a:solidFill>
                <a:schemeClr val="bg1"/>
              </a:solidFill>
              <a:latin typeface="Calibri" panose="020F0502020204030204" pitchFamily="34" charset="0"/>
            </a:rPr>
            <a:t>El 78% de la población estudiada solicita servicio a domicilio de alimentos preparados por lo menos una vez a la semana</a:t>
          </a:r>
          <a:endParaRPr lang="es-EC" sz="1500" b="1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0517A098-D27A-4A21-809A-BE47E08B0EF5}" type="parTrans" cxnId="{7BD8302B-A025-4EF4-A66B-F3486C37F1FD}">
      <dgm:prSet/>
      <dgm:spPr/>
      <dgm:t>
        <a:bodyPr/>
        <a:lstStyle/>
        <a:p>
          <a:endParaRPr lang="es-EC" sz="1500" b="1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7E2A7DE2-682C-42A7-904E-DF9BB7FF22CB}" type="sibTrans" cxnId="{7BD8302B-A025-4EF4-A66B-F3486C37F1FD}">
      <dgm:prSet/>
      <dgm:spPr/>
      <dgm:t>
        <a:bodyPr/>
        <a:lstStyle/>
        <a:p>
          <a:endParaRPr lang="es-EC" sz="1500" b="1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CB58F3DB-8A6D-46EB-B63C-7109B573658A}">
      <dgm:prSet custT="1"/>
      <dgm:spPr/>
      <dgm:t>
        <a:bodyPr/>
        <a:lstStyle/>
        <a:p>
          <a:r>
            <a:rPr lang="es-EC" sz="1500" b="1" smtClean="0">
              <a:solidFill>
                <a:schemeClr val="bg1"/>
              </a:solidFill>
              <a:latin typeface="Calibri" panose="020F0502020204030204" pitchFamily="34" charset="0"/>
            </a:rPr>
            <a:t>La mayoría de hogares están conformados por 4 o 5 habitantes</a:t>
          </a:r>
          <a:endParaRPr lang="es-EC" sz="1500" b="1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AE0E8F58-8907-44F1-A499-1E34526E5FC1}" type="parTrans" cxnId="{1AD514AD-8D28-4B86-ACFB-751560DBED72}">
      <dgm:prSet/>
      <dgm:spPr/>
      <dgm:t>
        <a:bodyPr/>
        <a:lstStyle/>
        <a:p>
          <a:endParaRPr lang="es-EC" sz="1500" b="1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36C2F513-FE8A-46EF-A18B-4C186AA48099}" type="sibTrans" cxnId="{1AD514AD-8D28-4B86-ACFB-751560DBED72}">
      <dgm:prSet/>
      <dgm:spPr/>
      <dgm:t>
        <a:bodyPr/>
        <a:lstStyle/>
        <a:p>
          <a:endParaRPr lang="es-EC" sz="1500" b="1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957B5B85-8411-4CDA-8BC6-AC2AB1E82631}">
      <dgm:prSet custT="1"/>
      <dgm:spPr/>
      <dgm:t>
        <a:bodyPr/>
        <a:lstStyle/>
        <a:p>
          <a:r>
            <a:rPr lang="es-EC" sz="1500" b="1" dirty="0" smtClean="0">
              <a:solidFill>
                <a:schemeClr val="bg1"/>
              </a:solidFill>
              <a:latin typeface="Calibri" panose="020F0502020204030204" pitchFamily="34" charset="0"/>
            </a:rPr>
            <a:t>La mayoría de clientes que piden entrega a domicilio consumen comida italiana </a:t>
          </a:r>
          <a:endParaRPr lang="es-EC" sz="1500" b="1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E310458E-33ED-4215-9F23-9DD35C88C062}" type="parTrans" cxnId="{E06AB28E-18EC-41A4-B6D6-01C098C28B65}">
      <dgm:prSet/>
      <dgm:spPr/>
      <dgm:t>
        <a:bodyPr/>
        <a:lstStyle/>
        <a:p>
          <a:endParaRPr lang="es-EC" sz="1500" b="1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553B1E6D-7330-4C28-A57D-B8202F4DB8D0}" type="sibTrans" cxnId="{E06AB28E-18EC-41A4-B6D6-01C098C28B65}">
      <dgm:prSet/>
      <dgm:spPr/>
      <dgm:t>
        <a:bodyPr/>
        <a:lstStyle/>
        <a:p>
          <a:endParaRPr lang="es-EC" sz="1500" b="1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266C21C2-8D8B-47CB-8AFB-DB29503BE363}">
      <dgm:prSet custT="1"/>
      <dgm:spPr/>
      <dgm:t>
        <a:bodyPr/>
        <a:lstStyle/>
        <a:p>
          <a:r>
            <a:rPr lang="es-EC" sz="1500" b="1" dirty="0" smtClean="0">
              <a:solidFill>
                <a:schemeClr val="bg1"/>
              </a:solidFill>
              <a:latin typeface="Calibri" panose="020F0502020204030204" pitchFamily="34" charset="0"/>
            </a:rPr>
            <a:t>La mayoría de consumidores gastan de $1a$5 por persona</a:t>
          </a:r>
          <a:endParaRPr lang="es-EC" sz="1500" b="1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C716231B-45D5-41DA-B97D-863ECD248B9F}" type="parTrans" cxnId="{BAD6FD19-4BBF-4197-A51E-7B5D468B6827}">
      <dgm:prSet/>
      <dgm:spPr/>
      <dgm:t>
        <a:bodyPr/>
        <a:lstStyle/>
        <a:p>
          <a:endParaRPr lang="es-EC" sz="1500" b="1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DF567A24-211B-488D-88CE-264DFBBE6E52}" type="sibTrans" cxnId="{BAD6FD19-4BBF-4197-A51E-7B5D468B6827}">
      <dgm:prSet/>
      <dgm:spPr/>
      <dgm:t>
        <a:bodyPr/>
        <a:lstStyle/>
        <a:p>
          <a:endParaRPr lang="es-EC" sz="1500" b="1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29830E81-15A0-4005-A76F-5EAA1851FBE4}">
      <dgm:prSet custT="1"/>
      <dgm:spPr/>
      <dgm:t>
        <a:bodyPr/>
        <a:lstStyle/>
        <a:p>
          <a:r>
            <a:rPr lang="es-EC" sz="1500" b="1" smtClean="0">
              <a:solidFill>
                <a:schemeClr val="bg1"/>
              </a:solidFill>
              <a:latin typeface="Calibri" panose="020F0502020204030204" pitchFamily="34" charset="0"/>
            </a:rPr>
            <a:t>Un 80% de la población en estudio, solicita junto a su pedido bebidas. </a:t>
          </a:r>
          <a:endParaRPr lang="es-EC" sz="1500" b="1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54086937-3E50-44D1-961A-6EC56D74F2AE}" type="parTrans" cxnId="{5BC081C1-3811-4F2F-8015-B6900939EC9C}">
      <dgm:prSet/>
      <dgm:spPr/>
      <dgm:t>
        <a:bodyPr/>
        <a:lstStyle/>
        <a:p>
          <a:endParaRPr lang="es-EC" sz="1500" b="1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314C79F2-756E-458B-B904-F13832F35CEB}" type="sibTrans" cxnId="{5BC081C1-3811-4F2F-8015-B6900939EC9C}">
      <dgm:prSet/>
      <dgm:spPr/>
      <dgm:t>
        <a:bodyPr/>
        <a:lstStyle/>
        <a:p>
          <a:endParaRPr lang="es-EC" sz="1500" b="1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1B370F4F-9FB7-46BD-85F0-271507F30A5E}">
      <dgm:prSet custT="1"/>
      <dgm:spPr/>
      <dgm:t>
        <a:bodyPr/>
        <a:lstStyle/>
        <a:p>
          <a:r>
            <a:rPr lang="es-EC" sz="1500" b="1" smtClean="0">
              <a:solidFill>
                <a:schemeClr val="bg1"/>
              </a:solidFill>
              <a:latin typeface="Calibri" panose="020F0502020204030204" pitchFamily="34" charset="0"/>
            </a:rPr>
            <a:t>La mayoría de consumidores, realiza su pago en efectivo, seguido por las tarjetas de crédito y finalmente en cheque </a:t>
          </a:r>
          <a:endParaRPr lang="es-EC" sz="1500" b="1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827D132D-1041-4C50-856C-A45C7CB4ADC3}" type="parTrans" cxnId="{D6F99DF7-045F-4B17-AC67-45AF7242E1CE}">
      <dgm:prSet/>
      <dgm:spPr/>
      <dgm:t>
        <a:bodyPr/>
        <a:lstStyle/>
        <a:p>
          <a:endParaRPr lang="es-EC" sz="1500" b="1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38B2EA78-65A2-41AB-8859-101FCC71AFE8}" type="sibTrans" cxnId="{D6F99DF7-045F-4B17-AC67-45AF7242E1CE}">
      <dgm:prSet/>
      <dgm:spPr/>
      <dgm:t>
        <a:bodyPr/>
        <a:lstStyle/>
        <a:p>
          <a:endParaRPr lang="es-EC" sz="1500" b="1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6291E11E-1DE3-456A-9789-863C24F8BFC5}" type="pres">
      <dgm:prSet presAssocID="{454CD4D1-33A0-49F4-8CA5-DA5BB7B9436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B08C7F86-5871-4D04-A76A-0FE70AA399C8}" type="pres">
      <dgm:prSet presAssocID="{454CD4D1-33A0-49F4-8CA5-DA5BB7B94363}" presName="Name1" presStyleCnt="0"/>
      <dgm:spPr/>
    </dgm:pt>
    <dgm:pt modelId="{C4257FD4-CED0-453C-A163-9B749BA6D5AB}" type="pres">
      <dgm:prSet presAssocID="{454CD4D1-33A0-49F4-8CA5-DA5BB7B94363}" presName="cycle" presStyleCnt="0"/>
      <dgm:spPr/>
    </dgm:pt>
    <dgm:pt modelId="{1D9B6E81-4097-4EA0-A4B6-0D80B1DF1DCD}" type="pres">
      <dgm:prSet presAssocID="{454CD4D1-33A0-49F4-8CA5-DA5BB7B94363}" presName="srcNode" presStyleLbl="node1" presStyleIdx="0" presStyleCnt="7"/>
      <dgm:spPr/>
    </dgm:pt>
    <dgm:pt modelId="{F2A20F07-4A79-4363-880C-16C051EDCF90}" type="pres">
      <dgm:prSet presAssocID="{454CD4D1-33A0-49F4-8CA5-DA5BB7B94363}" presName="conn" presStyleLbl="parChTrans1D2" presStyleIdx="0" presStyleCnt="1"/>
      <dgm:spPr/>
      <dgm:t>
        <a:bodyPr/>
        <a:lstStyle/>
        <a:p>
          <a:endParaRPr lang="es-EC"/>
        </a:p>
      </dgm:t>
    </dgm:pt>
    <dgm:pt modelId="{E5350F29-7912-4357-94CF-0974A2A59599}" type="pres">
      <dgm:prSet presAssocID="{454CD4D1-33A0-49F4-8CA5-DA5BB7B94363}" presName="extraNode" presStyleLbl="node1" presStyleIdx="0" presStyleCnt="7"/>
      <dgm:spPr/>
    </dgm:pt>
    <dgm:pt modelId="{D16886AA-39CF-40F2-87C9-80307E8B0BE3}" type="pres">
      <dgm:prSet presAssocID="{454CD4D1-33A0-49F4-8CA5-DA5BB7B94363}" presName="dstNode" presStyleLbl="node1" presStyleIdx="0" presStyleCnt="7"/>
      <dgm:spPr/>
    </dgm:pt>
    <dgm:pt modelId="{6678A0B1-9D01-44D0-99FD-C1A4E2B036CC}" type="pres">
      <dgm:prSet presAssocID="{EC26769D-17D8-463F-AE83-8451792CF9CE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C27DCF-9AC4-4E6E-8188-1847D2BE192C}" type="pres">
      <dgm:prSet presAssocID="{EC26769D-17D8-463F-AE83-8451792CF9CE}" presName="accent_1" presStyleCnt="0"/>
      <dgm:spPr/>
    </dgm:pt>
    <dgm:pt modelId="{8C9650CF-7859-4C62-9797-38921DEEC2BD}" type="pres">
      <dgm:prSet presAssocID="{EC26769D-17D8-463F-AE83-8451792CF9CE}" presName="accentRepeatNode" presStyleLbl="solidFgAcc1" presStyleIdx="0" presStyleCnt="7"/>
      <dgm:spPr/>
    </dgm:pt>
    <dgm:pt modelId="{5B1E735A-B179-4F7A-804B-B3AEDD0EDB99}" type="pres">
      <dgm:prSet presAssocID="{184250A9-B2FC-468F-9174-9F2F1FC7ED8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1EE42A-EBE8-44F7-BD35-7F79B4544131}" type="pres">
      <dgm:prSet presAssocID="{184250A9-B2FC-468F-9174-9F2F1FC7ED80}" presName="accent_2" presStyleCnt="0"/>
      <dgm:spPr/>
    </dgm:pt>
    <dgm:pt modelId="{E137123A-77B8-4B6E-8EBC-ADE7262520F1}" type="pres">
      <dgm:prSet presAssocID="{184250A9-B2FC-468F-9174-9F2F1FC7ED80}" presName="accentRepeatNode" presStyleLbl="solidFgAcc1" presStyleIdx="1" presStyleCnt="7"/>
      <dgm:spPr/>
    </dgm:pt>
    <dgm:pt modelId="{9353AE2D-1AB8-4974-B47D-D6611EDF6484}" type="pres">
      <dgm:prSet presAssocID="{CB58F3DB-8A6D-46EB-B63C-7109B573658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0E91B7-D35B-4B8F-B605-49FF7A6F011D}" type="pres">
      <dgm:prSet presAssocID="{CB58F3DB-8A6D-46EB-B63C-7109B573658A}" presName="accent_3" presStyleCnt="0"/>
      <dgm:spPr/>
    </dgm:pt>
    <dgm:pt modelId="{61595882-3985-4E70-B61C-F3142F7B6888}" type="pres">
      <dgm:prSet presAssocID="{CB58F3DB-8A6D-46EB-B63C-7109B573658A}" presName="accentRepeatNode" presStyleLbl="solidFgAcc1" presStyleIdx="2" presStyleCnt="7"/>
      <dgm:spPr/>
    </dgm:pt>
    <dgm:pt modelId="{A396628F-8838-4914-A33F-6B14724AD6F1}" type="pres">
      <dgm:prSet presAssocID="{957B5B85-8411-4CDA-8BC6-AC2AB1E82631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460728-7EF3-4439-B762-8B1F34770B36}" type="pres">
      <dgm:prSet presAssocID="{957B5B85-8411-4CDA-8BC6-AC2AB1E82631}" presName="accent_4" presStyleCnt="0"/>
      <dgm:spPr/>
    </dgm:pt>
    <dgm:pt modelId="{72AD599D-A09F-423F-9DE0-8693B6B154F7}" type="pres">
      <dgm:prSet presAssocID="{957B5B85-8411-4CDA-8BC6-AC2AB1E82631}" presName="accentRepeatNode" presStyleLbl="solidFgAcc1" presStyleIdx="3" presStyleCnt="7"/>
      <dgm:spPr/>
    </dgm:pt>
    <dgm:pt modelId="{8DB194D8-8489-4581-B516-60BFD1C07F5B}" type="pres">
      <dgm:prSet presAssocID="{266C21C2-8D8B-47CB-8AFB-DB29503BE363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B77A47-792D-453B-BB80-6A4F799A4426}" type="pres">
      <dgm:prSet presAssocID="{266C21C2-8D8B-47CB-8AFB-DB29503BE363}" presName="accent_5" presStyleCnt="0"/>
      <dgm:spPr/>
    </dgm:pt>
    <dgm:pt modelId="{10297445-3964-4982-AE99-132ACCC0CA29}" type="pres">
      <dgm:prSet presAssocID="{266C21C2-8D8B-47CB-8AFB-DB29503BE363}" presName="accentRepeatNode" presStyleLbl="solidFgAcc1" presStyleIdx="4" presStyleCnt="7"/>
      <dgm:spPr/>
    </dgm:pt>
    <dgm:pt modelId="{3238320C-BCFB-4790-B143-2CBE032D579D}" type="pres">
      <dgm:prSet presAssocID="{29830E81-15A0-4005-A76F-5EAA1851FBE4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EDCFBB-8C9C-4FEC-869D-B116FEB68F56}" type="pres">
      <dgm:prSet presAssocID="{29830E81-15A0-4005-A76F-5EAA1851FBE4}" presName="accent_6" presStyleCnt="0"/>
      <dgm:spPr/>
    </dgm:pt>
    <dgm:pt modelId="{B7F4CBDE-C1B4-4057-B1B7-83BA645C2CAE}" type="pres">
      <dgm:prSet presAssocID="{29830E81-15A0-4005-A76F-5EAA1851FBE4}" presName="accentRepeatNode" presStyleLbl="solidFgAcc1" presStyleIdx="5" presStyleCnt="7"/>
      <dgm:spPr/>
    </dgm:pt>
    <dgm:pt modelId="{655DC121-75CC-4B09-AE44-E4484D5EDF3E}" type="pres">
      <dgm:prSet presAssocID="{1B370F4F-9FB7-46BD-85F0-271507F30A5E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90D049-2D24-432B-A207-B7DEA5B74701}" type="pres">
      <dgm:prSet presAssocID="{1B370F4F-9FB7-46BD-85F0-271507F30A5E}" presName="accent_7" presStyleCnt="0"/>
      <dgm:spPr/>
    </dgm:pt>
    <dgm:pt modelId="{9B8E4261-AE70-49B4-BB9E-3D08EA4DA869}" type="pres">
      <dgm:prSet presAssocID="{1B370F4F-9FB7-46BD-85F0-271507F30A5E}" presName="accentRepeatNode" presStyleLbl="solidFgAcc1" presStyleIdx="6" presStyleCnt="7"/>
      <dgm:spPr/>
    </dgm:pt>
  </dgm:ptLst>
  <dgm:cxnLst>
    <dgm:cxn modelId="{B4307B6A-AC82-434D-9991-641024640E67}" type="presOf" srcId="{1B370F4F-9FB7-46BD-85F0-271507F30A5E}" destId="{655DC121-75CC-4B09-AE44-E4484D5EDF3E}" srcOrd="0" destOrd="0" presId="urn:microsoft.com/office/officeart/2008/layout/VerticalCurvedList"/>
    <dgm:cxn modelId="{E06AB28E-18EC-41A4-B6D6-01C098C28B65}" srcId="{454CD4D1-33A0-49F4-8CA5-DA5BB7B94363}" destId="{957B5B85-8411-4CDA-8BC6-AC2AB1E82631}" srcOrd="3" destOrd="0" parTransId="{E310458E-33ED-4215-9F23-9DD35C88C062}" sibTransId="{553B1E6D-7330-4C28-A57D-B8202F4DB8D0}"/>
    <dgm:cxn modelId="{7BD8302B-A025-4EF4-A66B-F3486C37F1FD}" srcId="{454CD4D1-33A0-49F4-8CA5-DA5BB7B94363}" destId="{184250A9-B2FC-468F-9174-9F2F1FC7ED80}" srcOrd="1" destOrd="0" parTransId="{0517A098-D27A-4A21-809A-BE47E08B0EF5}" sibTransId="{7E2A7DE2-682C-42A7-904E-DF9BB7FF22CB}"/>
    <dgm:cxn modelId="{5BC081C1-3811-4F2F-8015-B6900939EC9C}" srcId="{454CD4D1-33A0-49F4-8CA5-DA5BB7B94363}" destId="{29830E81-15A0-4005-A76F-5EAA1851FBE4}" srcOrd="5" destOrd="0" parTransId="{54086937-3E50-44D1-961A-6EC56D74F2AE}" sibTransId="{314C79F2-756E-458B-B904-F13832F35CEB}"/>
    <dgm:cxn modelId="{480D7672-2A62-4069-A326-71D9CA0FBF7E}" type="presOf" srcId="{29830E81-15A0-4005-A76F-5EAA1851FBE4}" destId="{3238320C-BCFB-4790-B143-2CBE032D579D}" srcOrd="0" destOrd="0" presId="urn:microsoft.com/office/officeart/2008/layout/VerticalCurvedList"/>
    <dgm:cxn modelId="{A39342DE-FD62-46D9-821C-E5E00A92469E}" type="presOf" srcId="{957B5B85-8411-4CDA-8BC6-AC2AB1E82631}" destId="{A396628F-8838-4914-A33F-6B14724AD6F1}" srcOrd="0" destOrd="0" presId="urn:microsoft.com/office/officeart/2008/layout/VerticalCurvedList"/>
    <dgm:cxn modelId="{8BDE9180-441A-427A-BE18-0A8DF92DC504}" type="presOf" srcId="{266C21C2-8D8B-47CB-8AFB-DB29503BE363}" destId="{8DB194D8-8489-4581-B516-60BFD1C07F5B}" srcOrd="0" destOrd="0" presId="urn:microsoft.com/office/officeart/2008/layout/VerticalCurvedList"/>
    <dgm:cxn modelId="{BAD6FD19-4BBF-4197-A51E-7B5D468B6827}" srcId="{454CD4D1-33A0-49F4-8CA5-DA5BB7B94363}" destId="{266C21C2-8D8B-47CB-8AFB-DB29503BE363}" srcOrd="4" destOrd="0" parTransId="{C716231B-45D5-41DA-B97D-863ECD248B9F}" sibTransId="{DF567A24-211B-488D-88CE-264DFBBE6E52}"/>
    <dgm:cxn modelId="{4C5E76DD-D766-4DBD-8029-0BAB107E1824}" type="presOf" srcId="{91A6F095-D2DE-4EBF-B1F8-7052222200F5}" destId="{F2A20F07-4A79-4363-880C-16C051EDCF90}" srcOrd="0" destOrd="0" presId="urn:microsoft.com/office/officeart/2008/layout/VerticalCurvedList"/>
    <dgm:cxn modelId="{55E74B98-4AC3-4F45-A11E-6E682B603B78}" type="presOf" srcId="{CB58F3DB-8A6D-46EB-B63C-7109B573658A}" destId="{9353AE2D-1AB8-4974-B47D-D6611EDF6484}" srcOrd="0" destOrd="0" presId="urn:microsoft.com/office/officeart/2008/layout/VerticalCurvedList"/>
    <dgm:cxn modelId="{1AD514AD-8D28-4B86-ACFB-751560DBED72}" srcId="{454CD4D1-33A0-49F4-8CA5-DA5BB7B94363}" destId="{CB58F3DB-8A6D-46EB-B63C-7109B573658A}" srcOrd="2" destOrd="0" parTransId="{AE0E8F58-8907-44F1-A499-1E34526E5FC1}" sibTransId="{36C2F513-FE8A-46EF-A18B-4C186AA48099}"/>
    <dgm:cxn modelId="{23FDD334-5660-41D4-9153-047CCBADB0A0}" srcId="{454CD4D1-33A0-49F4-8CA5-DA5BB7B94363}" destId="{EC26769D-17D8-463F-AE83-8451792CF9CE}" srcOrd="0" destOrd="0" parTransId="{AD91A1E3-B3C9-436B-BA0E-09A566FB5CE6}" sibTransId="{91A6F095-D2DE-4EBF-B1F8-7052222200F5}"/>
    <dgm:cxn modelId="{B8B99D2C-6951-4974-8D51-2BE656B0B997}" type="presOf" srcId="{EC26769D-17D8-463F-AE83-8451792CF9CE}" destId="{6678A0B1-9D01-44D0-99FD-C1A4E2B036CC}" srcOrd="0" destOrd="0" presId="urn:microsoft.com/office/officeart/2008/layout/VerticalCurvedList"/>
    <dgm:cxn modelId="{D67BE439-EF45-487E-81C2-8AF4755434C7}" type="presOf" srcId="{184250A9-B2FC-468F-9174-9F2F1FC7ED80}" destId="{5B1E735A-B179-4F7A-804B-B3AEDD0EDB99}" srcOrd="0" destOrd="0" presId="urn:microsoft.com/office/officeart/2008/layout/VerticalCurvedList"/>
    <dgm:cxn modelId="{D6F99DF7-045F-4B17-AC67-45AF7242E1CE}" srcId="{454CD4D1-33A0-49F4-8CA5-DA5BB7B94363}" destId="{1B370F4F-9FB7-46BD-85F0-271507F30A5E}" srcOrd="6" destOrd="0" parTransId="{827D132D-1041-4C50-856C-A45C7CB4ADC3}" sibTransId="{38B2EA78-65A2-41AB-8859-101FCC71AFE8}"/>
    <dgm:cxn modelId="{3D8733F9-520B-425E-844C-A065C645ED3E}" type="presOf" srcId="{454CD4D1-33A0-49F4-8CA5-DA5BB7B94363}" destId="{6291E11E-1DE3-456A-9789-863C24F8BFC5}" srcOrd="0" destOrd="0" presId="urn:microsoft.com/office/officeart/2008/layout/VerticalCurvedList"/>
    <dgm:cxn modelId="{87CB2885-0A14-45B6-A0AB-9FD612086976}" type="presParOf" srcId="{6291E11E-1DE3-456A-9789-863C24F8BFC5}" destId="{B08C7F86-5871-4D04-A76A-0FE70AA399C8}" srcOrd="0" destOrd="0" presId="urn:microsoft.com/office/officeart/2008/layout/VerticalCurvedList"/>
    <dgm:cxn modelId="{311DF520-5B07-4537-AA77-966BF6DB991C}" type="presParOf" srcId="{B08C7F86-5871-4D04-A76A-0FE70AA399C8}" destId="{C4257FD4-CED0-453C-A163-9B749BA6D5AB}" srcOrd="0" destOrd="0" presId="urn:microsoft.com/office/officeart/2008/layout/VerticalCurvedList"/>
    <dgm:cxn modelId="{0054A707-5726-49BB-B13E-8F5754391F8A}" type="presParOf" srcId="{C4257FD4-CED0-453C-A163-9B749BA6D5AB}" destId="{1D9B6E81-4097-4EA0-A4B6-0D80B1DF1DCD}" srcOrd="0" destOrd="0" presId="urn:microsoft.com/office/officeart/2008/layout/VerticalCurvedList"/>
    <dgm:cxn modelId="{79D671FA-E3BC-4E74-B3DB-8BB935B69862}" type="presParOf" srcId="{C4257FD4-CED0-453C-A163-9B749BA6D5AB}" destId="{F2A20F07-4A79-4363-880C-16C051EDCF90}" srcOrd="1" destOrd="0" presId="urn:microsoft.com/office/officeart/2008/layout/VerticalCurvedList"/>
    <dgm:cxn modelId="{74D91AFF-52AC-4D18-AC29-27D0E916C2A5}" type="presParOf" srcId="{C4257FD4-CED0-453C-A163-9B749BA6D5AB}" destId="{E5350F29-7912-4357-94CF-0974A2A59599}" srcOrd="2" destOrd="0" presId="urn:microsoft.com/office/officeart/2008/layout/VerticalCurvedList"/>
    <dgm:cxn modelId="{0F3DB125-D392-4DD6-8BFE-E8141D05FD0B}" type="presParOf" srcId="{C4257FD4-CED0-453C-A163-9B749BA6D5AB}" destId="{D16886AA-39CF-40F2-87C9-80307E8B0BE3}" srcOrd="3" destOrd="0" presId="urn:microsoft.com/office/officeart/2008/layout/VerticalCurvedList"/>
    <dgm:cxn modelId="{2A5680A2-E77D-498C-A738-A9762ABAB363}" type="presParOf" srcId="{B08C7F86-5871-4D04-A76A-0FE70AA399C8}" destId="{6678A0B1-9D01-44D0-99FD-C1A4E2B036CC}" srcOrd="1" destOrd="0" presId="urn:microsoft.com/office/officeart/2008/layout/VerticalCurvedList"/>
    <dgm:cxn modelId="{00E28926-D3FB-4D43-8EF7-4741F838AE2A}" type="presParOf" srcId="{B08C7F86-5871-4D04-A76A-0FE70AA399C8}" destId="{FAC27DCF-9AC4-4E6E-8188-1847D2BE192C}" srcOrd="2" destOrd="0" presId="urn:microsoft.com/office/officeart/2008/layout/VerticalCurvedList"/>
    <dgm:cxn modelId="{4E920719-0D61-45CB-9A8C-6FC398FA635D}" type="presParOf" srcId="{FAC27DCF-9AC4-4E6E-8188-1847D2BE192C}" destId="{8C9650CF-7859-4C62-9797-38921DEEC2BD}" srcOrd="0" destOrd="0" presId="urn:microsoft.com/office/officeart/2008/layout/VerticalCurvedList"/>
    <dgm:cxn modelId="{11959AC3-F367-4894-8A4C-A366E908D643}" type="presParOf" srcId="{B08C7F86-5871-4D04-A76A-0FE70AA399C8}" destId="{5B1E735A-B179-4F7A-804B-B3AEDD0EDB99}" srcOrd="3" destOrd="0" presId="urn:microsoft.com/office/officeart/2008/layout/VerticalCurvedList"/>
    <dgm:cxn modelId="{6C157C6D-D415-47DA-9EA5-5CC8B58DD86E}" type="presParOf" srcId="{B08C7F86-5871-4D04-A76A-0FE70AA399C8}" destId="{741EE42A-EBE8-44F7-BD35-7F79B4544131}" srcOrd="4" destOrd="0" presId="urn:microsoft.com/office/officeart/2008/layout/VerticalCurvedList"/>
    <dgm:cxn modelId="{E4F75CBA-D8B1-48D6-AB16-D66B0679950E}" type="presParOf" srcId="{741EE42A-EBE8-44F7-BD35-7F79B4544131}" destId="{E137123A-77B8-4B6E-8EBC-ADE7262520F1}" srcOrd="0" destOrd="0" presId="urn:microsoft.com/office/officeart/2008/layout/VerticalCurvedList"/>
    <dgm:cxn modelId="{CF3D49E1-40C0-4FA1-A78D-C1F2AF8B6390}" type="presParOf" srcId="{B08C7F86-5871-4D04-A76A-0FE70AA399C8}" destId="{9353AE2D-1AB8-4974-B47D-D6611EDF6484}" srcOrd="5" destOrd="0" presId="urn:microsoft.com/office/officeart/2008/layout/VerticalCurvedList"/>
    <dgm:cxn modelId="{BDB1E678-7BD5-41FD-8588-76B64E6BBC1A}" type="presParOf" srcId="{B08C7F86-5871-4D04-A76A-0FE70AA399C8}" destId="{610E91B7-D35B-4B8F-B605-49FF7A6F011D}" srcOrd="6" destOrd="0" presId="urn:microsoft.com/office/officeart/2008/layout/VerticalCurvedList"/>
    <dgm:cxn modelId="{615879CA-47FE-4FAF-98FA-9CFE597E9C8E}" type="presParOf" srcId="{610E91B7-D35B-4B8F-B605-49FF7A6F011D}" destId="{61595882-3985-4E70-B61C-F3142F7B6888}" srcOrd="0" destOrd="0" presId="urn:microsoft.com/office/officeart/2008/layout/VerticalCurvedList"/>
    <dgm:cxn modelId="{E0000003-DAAF-428D-A687-4154193A8F8B}" type="presParOf" srcId="{B08C7F86-5871-4D04-A76A-0FE70AA399C8}" destId="{A396628F-8838-4914-A33F-6B14724AD6F1}" srcOrd="7" destOrd="0" presId="urn:microsoft.com/office/officeart/2008/layout/VerticalCurvedList"/>
    <dgm:cxn modelId="{D35B1254-9335-4854-9D97-D3CB903FD7C4}" type="presParOf" srcId="{B08C7F86-5871-4D04-A76A-0FE70AA399C8}" destId="{F5460728-7EF3-4439-B762-8B1F34770B36}" srcOrd="8" destOrd="0" presId="urn:microsoft.com/office/officeart/2008/layout/VerticalCurvedList"/>
    <dgm:cxn modelId="{382D40AC-044D-4E67-9039-D1A773D9D5B6}" type="presParOf" srcId="{F5460728-7EF3-4439-B762-8B1F34770B36}" destId="{72AD599D-A09F-423F-9DE0-8693B6B154F7}" srcOrd="0" destOrd="0" presId="urn:microsoft.com/office/officeart/2008/layout/VerticalCurvedList"/>
    <dgm:cxn modelId="{1A92746D-B2AB-43C0-BD82-E162E6B3A7C9}" type="presParOf" srcId="{B08C7F86-5871-4D04-A76A-0FE70AA399C8}" destId="{8DB194D8-8489-4581-B516-60BFD1C07F5B}" srcOrd="9" destOrd="0" presId="urn:microsoft.com/office/officeart/2008/layout/VerticalCurvedList"/>
    <dgm:cxn modelId="{85115015-2665-42D2-A009-DA9588E1E0D3}" type="presParOf" srcId="{B08C7F86-5871-4D04-A76A-0FE70AA399C8}" destId="{A7B77A47-792D-453B-BB80-6A4F799A4426}" srcOrd="10" destOrd="0" presId="urn:microsoft.com/office/officeart/2008/layout/VerticalCurvedList"/>
    <dgm:cxn modelId="{74C79353-2CE2-472E-B12C-CC74753C9C26}" type="presParOf" srcId="{A7B77A47-792D-453B-BB80-6A4F799A4426}" destId="{10297445-3964-4982-AE99-132ACCC0CA29}" srcOrd="0" destOrd="0" presId="urn:microsoft.com/office/officeart/2008/layout/VerticalCurvedList"/>
    <dgm:cxn modelId="{5C41995F-AF8A-4F38-A049-88341F0BFB02}" type="presParOf" srcId="{B08C7F86-5871-4D04-A76A-0FE70AA399C8}" destId="{3238320C-BCFB-4790-B143-2CBE032D579D}" srcOrd="11" destOrd="0" presId="urn:microsoft.com/office/officeart/2008/layout/VerticalCurvedList"/>
    <dgm:cxn modelId="{BB835EE1-8DB3-47DC-9BA5-04217143F41D}" type="presParOf" srcId="{B08C7F86-5871-4D04-A76A-0FE70AA399C8}" destId="{48EDCFBB-8C9C-4FEC-869D-B116FEB68F56}" srcOrd="12" destOrd="0" presId="urn:microsoft.com/office/officeart/2008/layout/VerticalCurvedList"/>
    <dgm:cxn modelId="{CBE65D1B-756B-454C-8EF3-7EBE7A26254D}" type="presParOf" srcId="{48EDCFBB-8C9C-4FEC-869D-B116FEB68F56}" destId="{B7F4CBDE-C1B4-4057-B1B7-83BA645C2CAE}" srcOrd="0" destOrd="0" presId="urn:microsoft.com/office/officeart/2008/layout/VerticalCurvedList"/>
    <dgm:cxn modelId="{E4B91F0C-0AE8-45FD-80E3-A6FAC6E4D918}" type="presParOf" srcId="{B08C7F86-5871-4D04-A76A-0FE70AA399C8}" destId="{655DC121-75CC-4B09-AE44-E4484D5EDF3E}" srcOrd="13" destOrd="0" presId="urn:microsoft.com/office/officeart/2008/layout/VerticalCurvedList"/>
    <dgm:cxn modelId="{4A2EFCB9-C430-4E58-8168-13B3AC5E283C}" type="presParOf" srcId="{B08C7F86-5871-4D04-A76A-0FE70AA399C8}" destId="{0E90D049-2D24-432B-A207-B7DEA5B74701}" srcOrd="14" destOrd="0" presId="urn:microsoft.com/office/officeart/2008/layout/VerticalCurvedList"/>
    <dgm:cxn modelId="{FF3F6CAF-85F0-4D55-A084-3CEFAFED8B99}" type="presParOf" srcId="{0E90D049-2D24-432B-A207-B7DEA5B74701}" destId="{9B8E4261-AE70-49B4-BB9E-3D08EA4DA86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59EFC6-1323-4BA1-A2BD-CDD93F33AF46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089C31A0-5074-43B9-B880-23F8B3C8665F}">
      <dgm:prSet phldrT="[Texto]" custT="1"/>
      <dgm:spPr/>
      <dgm:t>
        <a:bodyPr vert="vert"/>
        <a:lstStyle/>
        <a:p>
          <a:r>
            <a:rPr lang="es-EC" sz="15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Bienes/ Servicios </a:t>
          </a:r>
          <a:endParaRPr lang="es-EC" sz="1500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F782E255-4541-4484-BE29-FA7F95F6853B}" type="parTrans" cxnId="{5F0E03D0-07AE-489A-86C0-E404BA1A3C87}">
      <dgm:prSet/>
      <dgm:spPr/>
      <dgm:t>
        <a:bodyPr/>
        <a:lstStyle/>
        <a:p>
          <a:endParaRPr lang="es-EC" sz="150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C67627FD-4D8E-4BBF-ACCE-A463BCC6DB53}" type="sibTrans" cxnId="{5F0E03D0-07AE-489A-86C0-E404BA1A3C87}">
      <dgm:prSet/>
      <dgm:spPr/>
      <dgm:t>
        <a:bodyPr/>
        <a:lstStyle/>
        <a:p>
          <a:endParaRPr lang="es-EC" sz="150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9C5AD51D-3A3E-4B72-9470-0229DF71913B}">
      <dgm:prSet phldrT="[Texto]" custT="1"/>
      <dgm:spPr/>
      <dgm:t>
        <a:bodyPr/>
        <a:lstStyle/>
        <a:p>
          <a:r>
            <a:rPr lang="es-EC" sz="15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Competitivos</a:t>
          </a:r>
          <a:endParaRPr lang="es-EC" sz="1500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A0F57C7A-A2D7-4019-9241-0E4A04E985E5}" type="parTrans" cxnId="{26165C25-BDAD-4531-8AE4-8E5BF0A5EB0E}">
      <dgm:prSet/>
      <dgm:spPr/>
      <dgm:t>
        <a:bodyPr/>
        <a:lstStyle/>
        <a:p>
          <a:endParaRPr lang="es-EC" sz="150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ECD3FB5C-5C34-4C4A-8A9D-9F2D96D40D15}" type="sibTrans" cxnId="{26165C25-BDAD-4531-8AE4-8E5BF0A5EB0E}">
      <dgm:prSet/>
      <dgm:spPr/>
      <dgm:t>
        <a:bodyPr/>
        <a:lstStyle/>
        <a:p>
          <a:endParaRPr lang="es-EC" sz="150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7401F2B0-8CFF-4810-AAA3-8D8CA903C3B1}">
      <dgm:prSet phldrT="[Texto]" custT="1"/>
      <dgm:spPr/>
      <dgm:t>
        <a:bodyPr/>
        <a:lstStyle/>
        <a:p>
          <a:r>
            <a:rPr lang="es-EC" sz="15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Optima Calidad</a:t>
          </a:r>
          <a:endParaRPr lang="es-EC" sz="1500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D9700A8A-9292-4833-8C0E-608AC6DDA7C7}" type="parTrans" cxnId="{EAFB587B-A0BE-4F0C-91A1-9E4105DA2A5F}">
      <dgm:prSet/>
      <dgm:spPr/>
      <dgm:t>
        <a:bodyPr/>
        <a:lstStyle/>
        <a:p>
          <a:endParaRPr lang="es-EC" sz="150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6A591A84-6763-4DE6-86A4-C9E023CBBD8C}" type="sibTrans" cxnId="{EAFB587B-A0BE-4F0C-91A1-9E4105DA2A5F}">
      <dgm:prSet/>
      <dgm:spPr/>
      <dgm:t>
        <a:bodyPr/>
        <a:lstStyle/>
        <a:p>
          <a:endParaRPr lang="es-EC" sz="150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D66D22A4-D335-4723-B728-F10D6A12B4D7}">
      <dgm:prSet phldrT="[Texto]" custT="1"/>
      <dgm:spPr/>
      <dgm:t>
        <a:bodyPr/>
        <a:lstStyle/>
        <a:p>
          <a:r>
            <a:rPr lang="es-EC" sz="15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Libre elección </a:t>
          </a:r>
          <a:endParaRPr lang="es-EC" sz="1500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3AB172A1-C764-435D-A398-9E506C55B857}" type="parTrans" cxnId="{D41B785D-F8FF-4E55-BFD2-8B5C62070AFD}">
      <dgm:prSet/>
      <dgm:spPr/>
      <dgm:t>
        <a:bodyPr/>
        <a:lstStyle/>
        <a:p>
          <a:endParaRPr lang="es-EC" sz="150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79E4013A-7AD1-460A-A410-A25E8C92CD27}" type="sibTrans" cxnId="{D41B785D-F8FF-4E55-BFD2-8B5C62070AFD}">
      <dgm:prSet/>
      <dgm:spPr/>
      <dgm:t>
        <a:bodyPr/>
        <a:lstStyle/>
        <a:p>
          <a:endParaRPr lang="es-EC" sz="150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5BF6B96F-56EE-4AFE-B8AD-E60A0C57486B}">
      <dgm:prSet phldrT="[Texto]" custT="1"/>
      <dgm:spPr/>
      <dgm:t>
        <a:bodyPr/>
        <a:lstStyle/>
        <a:p>
          <a:r>
            <a:rPr lang="es-EC" sz="15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Información adecuada </a:t>
          </a:r>
          <a:endParaRPr lang="es-EC" sz="1500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7D49C66F-C42F-4704-AD83-3F8C722B8496}" type="parTrans" cxnId="{7F593273-89E0-401A-8086-BECFD40846D7}">
      <dgm:prSet/>
      <dgm:spPr/>
      <dgm:t>
        <a:bodyPr/>
        <a:lstStyle/>
        <a:p>
          <a:endParaRPr lang="es-EC" sz="150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AEC16A01-DE9D-4EA4-9E95-842006D4EFF2}" type="sibTrans" cxnId="{7F593273-89E0-401A-8086-BECFD40846D7}">
      <dgm:prSet/>
      <dgm:spPr/>
      <dgm:t>
        <a:bodyPr/>
        <a:lstStyle/>
        <a:p>
          <a:endParaRPr lang="es-EC" sz="150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13072055-7C05-4172-BF1A-D509EE37E5A4}">
      <dgm:prSet phldrT="[Texto]" custT="1"/>
      <dgm:spPr/>
      <dgm:t>
        <a:bodyPr/>
        <a:lstStyle/>
        <a:p>
          <a:r>
            <a:rPr lang="es-EC" sz="15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Trato trasparente </a:t>
          </a:r>
          <a:endParaRPr lang="es-EC" sz="1500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74C47712-B1C8-4511-A1C0-71B9112B7E7F}" type="parTrans" cxnId="{8BFF37E9-E5DC-48D2-8618-EA6F6AE4ACDD}">
      <dgm:prSet/>
      <dgm:spPr/>
      <dgm:t>
        <a:bodyPr/>
        <a:lstStyle/>
        <a:p>
          <a:endParaRPr lang="es-EC" sz="150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44B094F8-9C52-49E9-9A69-C9693D6334D2}" type="sibTrans" cxnId="{8BFF37E9-E5DC-48D2-8618-EA6F6AE4ACDD}">
      <dgm:prSet/>
      <dgm:spPr/>
      <dgm:t>
        <a:bodyPr/>
        <a:lstStyle/>
        <a:p>
          <a:endParaRPr lang="es-EC" sz="150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25F08BFD-D2E8-4CE7-BD1E-D3473C64225A}" type="pres">
      <dgm:prSet presAssocID="{E259EFC6-1323-4BA1-A2BD-CDD93F33AF4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66E57DF4-43D2-4A05-BF50-B21E2EF5A800}" type="pres">
      <dgm:prSet presAssocID="{089C31A0-5074-43B9-B880-23F8B3C8665F}" presName="thickLine" presStyleLbl="alignNode1" presStyleIdx="0" presStyleCnt="1"/>
      <dgm:spPr/>
    </dgm:pt>
    <dgm:pt modelId="{669EF6DC-8249-4C41-82BB-BA2F3FE44AB4}" type="pres">
      <dgm:prSet presAssocID="{089C31A0-5074-43B9-B880-23F8B3C8665F}" presName="horz1" presStyleCnt="0"/>
      <dgm:spPr/>
    </dgm:pt>
    <dgm:pt modelId="{2BF1E446-0B93-4934-9B7E-BC83BA0AC230}" type="pres">
      <dgm:prSet presAssocID="{089C31A0-5074-43B9-B880-23F8B3C8665F}" presName="tx1" presStyleLbl="revTx" presStyleIdx="0" presStyleCnt="6"/>
      <dgm:spPr/>
      <dgm:t>
        <a:bodyPr/>
        <a:lstStyle/>
        <a:p>
          <a:endParaRPr lang="es-EC"/>
        </a:p>
      </dgm:t>
    </dgm:pt>
    <dgm:pt modelId="{26DDEDB8-A46B-4F73-B3F7-E41FB6889FEC}" type="pres">
      <dgm:prSet presAssocID="{089C31A0-5074-43B9-B880-23F8B3C8665F}" presName="vert1" presStyleCnt="0"/>
      <dgm:spPr/>
    </dgm:pt>
    <dgm:pt modelId="{9F639774-FC7D-47BD-91D7-A54B725D144C}" type="pres">
      <dgm:prSet presAssocID="{9C5AD51D-3A3E-4B72-9470-0229DF71913B}" presName="vertSpace2a" presStyleCnt="0"/>
      <dgm:spPr/>
    </dgm:pt>
    <dgm:pt modelId="{EDCD653C-5812-48E1-BEDA-CBCEE5202BD8}" type="pres">
      <dgm:prSet presAssocID="{9C5AD51D-3A3E-4B72-9470-0229DF71913B}" presName="horz2" presStyleCnt="0"/>
      <dgm:spPr/>
    </dgm:pt>
    <dgm:pt modelId="{5676A025-9652-4B63-8EAB-3E019445BBFD}" type="pres">
      <dgm:prSet presAssocID="{9C5AD51D-3A3E-4B72-9470-0229DF71913B}" presName="horzSpace2" presStyleCnt="0"/>
      <dgm:spPr/>
    </dgm:pt>
    <dgm:pt modelId="{2DFDD95C-5C87-4C88-83BF-D1F26D4DF605}" type="pres">
      <dgm:prSet presAssocID="{9C5AD51D-3A3E-4B72-9470-0229DF71913B}" presName="tx2" presStyleLbl="revTx" presStyleIdx="1" presStyleCnt="6"/>
      <dgm:spPr/>
      <dgm:t>
        <a:bodyPr/>
        <a:lstStyle/>
        <a:p>
          <a:endParaRPr lang="es-EC"/>
        </a:p>
      </dgm:t>
    </dgm:pt>
    <dgm:pt modelId="{665BD3D3-A440-4127-B64E-2D3CBC70EA5E}" type="pres">
      <dgm:prSet presAssocID="{9C5AD51D-3A3E-4B72-9470-0229DF71913B}" presName="vert2" presStyleCnt="0"/>
      <dgm:spPr/>
    </dgm:pt>
    <dgm:pt modelId="{1B68115F-25CA-4432-BF8F-0B79D4B8933D}" type="pres">
      <dgm:prSet presAssocID="{9C5AD51D-3A3E-4B72-9470-0229DF71913B}" presName="thinLine2b" presStyleLbl="callout" presStyleIdx="0" presStyleCnt="5"/>
      <dgm:spPr/>
    </dgm:pt>
    <dgm:pt modelId="{B7FD84FA-1D5A-4A15-A68A-ED4ECEAD2271}" type="pres">
      <dgm:prSet presAssocID="{9C5AD51D-3A3E-4B72-9470-0229DF71913B}" presName="vertSpace2b" presStyleCnt="0"/>
      <dgm:spPr/>
    </dgm:pt>
    <dgm:pt modelId="{A4AE52A9-6D42-4132-A6F3-871BCD4BA4E4}" type="pres">
      <dgm:prSet presAssocID="{7401F2B0-8CFF-4810-AAA3-8D8CA903C3B1}" presName="horz2" presStyleCnt="0"/>
      <dgm:spPr/>
    </dgm:pt>
    <dgm:pt modelId="{89A764B8-F777-49F8-A098-EDD8CCB67EBF}" type="pres">
      <dgm:prSet presAssocID="{7401F2B0-8CFF-4810-AAA3-8D8CA903C3B1}" presName="horzSpace2" presStyleCnt="0"/>
      <dgm:spPr/>
    </dgm:pt>
    <dgm:pt modelId="{C6C4554A-E79C-450D-96A3-9FA3F33D0AE1}" type="pres">
      <dgm:prSet presAssocID="{7401F2B0-8CFF-4810-AAA3-8D8CA903C3B1}" presName="tx2" presStyleLbl="revTx" presStyleIdx="2" presStyleCnt="6"/>
      <dgm:spPr/>
      <dgm:t>
        <a:bodyPr/>
        <a:lstStyle/>
        <a:p>
          <a:endParaRPr lang="es-EC"/>
        </a:p>
      </dgm:t>
    </dgm:pt>
    <dgm:pt modelId="{FAA3AF00-3F75-435E-BAE0-DCD613FEDFE0}" type="pres">
      <dgm:prSet presAssocID="{7401F2B0-8CFF-4810-AAA3-8D8CA903C3B1}" presName="vert2" presStyleCnt="0"/>
      <dgm:spPr/>
    </dgm:pt>
    <dgm:pt modelId="{4DE672AD-204D-440A-9E22-124C93CC0A58}" type="pres">
      <dgm:prSet presAssocID="{7401F2B0-8CFF-4810-AAA3-8D8CA903C3B1}" presName="thinLine2b" presStyleLbl="callout" presStyleIdx="1" presStyleCnt="5"/>
      <dgm:spPr/>
    </dgm:pt>
    <dgm:pt modelId="{BC87D1B4-E84A-4C97-83C8-1F0D94A7536D}" type="pres">
      <dgm:prSet presAssocID="{7401F2B0-8CFF-4810-AAA3-8D8CA903C3B1}" presName="vertSpace2b" presStyleCnt="0"/>
      <dgm:spPr/>
    </dgm:pt>
    <dgm:pt modelId="{E7257426-4066-4BFC-B635-BD0B5887C00A}" type="pres">
      <dgm:prSet presAssocID="{D66D22A4-D335-4723-B728-F10D6A12B4D7}" presName="horz2" presStyleCnt="0"/>
      <dgm:spPr/>
    </dgm:pt>
    <dgm:pt modelId="{A9B60649-CA54-4A30-AD63-7C87694D69F3}" type="pres">
      <dgm:prSet presAssocID="{D66D22A4-D335-4723-B728-F10D6A12B4D7}" presName="horzSpace2" presStyleCnt="0"/>
      <dgm:spPr/>
    </dgm:pt>
    <dgm:pt modelId="{517F73BD-FB6B-4A3B-A64D-E0EDEB4035DC}" type="pres">
      <dgm:prSet presAssocID="{D66D22A4-D335-4723-B728-F10D6A12B4D7}" presName="tx2" presStyleLbl="revTx" presStyleIdx="3" presStyleCnt="6"/>
      <dgm:spPr/>
      <dgm:t>
        <a:bodyPr/>
        <a:lstStyle/>
        <a:p>
          <a:endParaRPr lang="es-EC"/>
        </a:p>
      </dgm:t>
    </dgm:pt>
    <dgm:pt modelId="{1EC25911-7F86-4E5E-A143-0361AC21D359}" type="pres">
      <dgm:prSet presAssocID="{D66D22A4-D335-4723-B728-F10D6A12B4D7}" presName="vert2" presStyleCnt="0"/>
      <dgm:spPr/>
    </dgm:pt>
    <dgm:pt modelId="{01EC8A24-B84C-4670-8600-29D192FF4FAE}" type="pres">
      <dgm:prSet presAssocID="{D66D22A4-D335-4723-B728-F10D6A12B4D7}" presName="thinLine2b" presStyleLbl="callout" presStyleIdx="2" presStyleCnt="5"/>
      <dgm:spPr/>
    </dgm:pt>
    <dgm:pt modelId="{A3793AE3-211A-48B4-8AB4-71D3F6D9DAD2}" type="pres">
      <dgm:prSet presAssocID="{D66D22A4-D335-4723-B728-F10D6A12B4D7}" presName="vertSpace2b" presStyleCnt="0"/>
      <dgm:spPr/>
    </dgm:pt>
    <dgm:pt modelId="{A793C0A3-AEC7-42D7-BB4B-B29F9F706954}" type="pres">
      <dgm:prSet presAssocID="{5BF6B96F-56EE-4AFE-B8AD-E60A0C57486B}" presName="horz2" presStyleCnt="0"/>
      <dgm:spPr/>
    </dgm:pt>
    <dgm:pt modelId="{A36E92FB-919B-45D4-B257-226925AFB4D3}" type="pres">
      <dgm:prSet presAssocID="{5BF6B96F-56EE-4AFE-B8AD-E60A0C57486B}" presName="horzSpace2" presStyleCnt="0"/>
      <dgm:spPr/>
    </dgm:pt>
    <dgm:pt modelId="{2DC17166-87E6-4F2C-8B90-9CAA27638435}" type="pres">
      <dgm:prSet presAssocID="{5BF6B96F-56EE-4AFE-B8AD-E60A0C57486B}" presName="tx2" presStyleLbl="revTx" presStyleIdx="4" presStyleCnt="6"/>
      <dgm:spPr/>
      <dgm:t>
        <a:bodyPr/>
        <a:lstStyle/>
        <a:p>
          <a:endParaRPr lang="es-EC"/>
        </a:p>
      </dgm:t>
    </dgm:pt>
    <dgm:pt modelId="{7C3FB047-6C80-4713-AEFE-2A1D96EE5DE4}" type="pres">
      <dgm:prSet presAssocID="{5BF6B96F-56EE-4AFE-B8AD-E60A0C57486B}" presName="vert2" presStyleCnt="0"/>
      <dgm:spPr/>
    </dgm:pt>
    <dgm:pt modelId="{9A4B760A-06A5-48F0-B989-1B520CFFFB29}" type="pres">
      <dgm:prSet presAssocID="{5BF6B96F-56EE-4AFE-B8AD-E60A0C57486B}" presName="thinLine2b" presStyleLbl="callout" presStyleIdx="3" presStyleCnt="5"/>
      <dgm:spPr/>
    </dgm:pt>
    <dgm:pt modelId="{6729CE51-E200-4B0B-9678-4062998CAA9F}" type="pres">
      <dgm:prSet presAssocID="{5BF6B96F-56EE-4AFE-B8AD-E60A0C57486B}" presName="vertSpace2b" presStyleCnt="0"/>
      <dgm:spPr/>
    </dgm:pt>
    <dgm:pt modelId="{CCC1460C-3B5E-48A1-9337-FDD71492CA38}" type="pres">
      <dgm:prSet presAssocID="{13072055-7C05-4172-BF1A-D509EE37E5A4}" presName="horz2" presStyleCnt="0"/>
      <dgm:spPr/>
    </dgm:pt>
    <dgm:pt modelId="{6569F9FB-B441-4632-95D9-CDFFA74106C8}" type="pres">
      <dgm:prSet presAssocID="{13072055-7C05-4172-BF1A-D509EE37E5A4}" presName="horzSpace2" presStyleCnt="0"/>
      <dgm:spPr/>
    </dgm:pt>
    <dgm:pt modelId="{62A2A8EF-FED4-412C-B87E-9191F923E034}" type="pres">
      <dgm:prSet presAssocID="{13072055-7C05-4172-BF1A-D509EE37E5A4}" presName="tx2" presStyleLbl="revTx" presStyleIdx="5" presStyleCnt="6"/>
      <dgm:spPr/>
      <dgm:t>
        <a:bodyPr/>
        <a:lstStyle/>
        <a:p>
          <a:endParaRPr lang="es-EC"/>
        </a:p>
      </dgm:t>
    </dgm:pt>
    <dgm:pt modelId="{FC26DFA1-DF37-496D-94D2-E323FD3EEA04}" type="pres">
      <dgm:prSet presAssocID="{13072055-7C05-4172-BF1A-D509EE37E5A4}" presName="vert2" presStyleCnt="0"/>
      <dgm:spPr/>
    </dgm:pt>
    <dgm:pt modelId="{266F3C8D-A2C1-42FD-A379-C7F290058510}" type="pres">
      <dgm:prSet presAssocID="{13072055-7C05-4172-BF1A-D509EE37E5A4}" presName="thinLine2b" presStyleLbl="callout" presStyleIdx="4" presStyleCnt="5"/>
      <dgm:spPr/>
    </dgm:pt>
    <dgm:pt modelId="{0C55067C-F89C-4E48-A14F-2274C0440A52}" type="pres">
      <dgm:prSet presAssocID="{13072055-7C05-4172-BF1A-D509EE37E5A4}" presName="vertSpace2b" presStyleCnt="0"/>
      <dgm:spPr/>
    </dgm:pt>
  </dgm:ptLst>
  <dgm:cxnLst>
    <dgm:cxn modelId="{F219D5E8-6754-48AF-9120-4FE584E1B6FB}" type="presOf" srcId="{089C31A0-5074-43B9-B880-23F8B3C8665F}" destId="{2BF1E446-0B93-4934-9B7E-BC83BA0AC230}" srcOrd="0" destOrd="0" presId="urn:microsoft.com/office/officeart/2008/layout/LinedList"/>
    <dgm:cxn modelId="{9BC4564D-41F7-4409-BD15-9E65D4BB6643}" type="presOf" srcId="{9C5AD51D-3A3E-4B72-9470-0229DF71913B}" destId="{2DFDD95C-5C87-4C88-83BF-D1F26D4DF605}" srcOrd="0" destOrd="0" presId="urn:microsoft.com/office/officeart/2008/layout/LinedList"/>
    <dgm:cxn modelId="{26165C25-BDAD-4531-8AE4-8E5BF0A5EB0E}" srcId="{089C31A0-5074-43B9-B880-23F8B3C8665F}" destId="{9C5AD51D-3A3E-4B72-9470-0229DF71913B}" srcOrd="0" destOrd="0" parTransId="{A0F57C7A-A2D7-4019-9241-0E4A04E985E5}" sibTransId="{ECD3FB5C-5C34-4C4A-8A9D-9F2D96D40D15}"/>
    <dgm:cxn modelId="{D032673D-1C7A-47FA-B205-9294FE9CF6FB}" type="presOf" srcId="{5BF6B96F-56EE-4AFE-B8AD-E60A0C57486B}" destId="{2DC17166-87E6-4F2C-8B90-9CAA27638435}" srcOrd="0" destOrd="0" presId="urn:microsoft.com/office/officeart/2008/layout/LinedList"/>
    <dgm:cxn modelId="{D41B785D-F8FF-4E55-BFD2-8B5C62070AFD}" srcId="{089C31A0-5074-43B9-B880-23F8B3C8665F}" destId="{D66D22A4-D335-4723-B728-F10D6A12B4D7}" srcOrd="2" destOrd="0" parTransId="{3AB172A1-C764-435D-A398-9E506C55B857}" sibTransId="{79E4013A-7AD1-460A-A410-A25E8C92CD27}"/>
    <dgm:cxn modelId="{7F593273-89E0-401A-8086-BECFD40846D7}" srcId="{089C31A0-5074-43B9-B880-23F8B3C8665F}" destId="{5BF6B96F-56EE-4AFE-B8AD-E60A0C57486B}" srcOrd="3" destOrd="0" parTransId="{7D49C66F-C42F-4704-AD83-3F8C722B8496}" sibTransId="{AEC16A01-DE9D-4EA4-9E95-842006D4EFF2}"/>
    <dgm:cxn modelId="{92867D48-B065-4C92-A047-A5B08B6D0F11}" type="presOf" srcId="{7401F2B0-8CFF-4810-AAA3-8D8CA903C3B1}" destId="{C6C4554A-E79C-450D-96A3-9FA3F33D0AE1}" srcOrd="0" destOrd="0" presId="urn:microsoft.com/office/officeart/2008/layout/LinedList"/>
    <dgm:cxn modelId="{58166FC2-04FE-4D2C-84B7-9EB1BE631414}" type="presOf" srcId="{E259EFC6-1323-4BA1-A2BD-CDD93F33AF46}" destId="{25F08BFD-D2E8-4CE7-BD1E-D3473C64225A}" srcOrd="0" destOrd="0" presId="urn:microsoft.com/office/officeart/2008/layout/LinedList"/>
    <dgm:cxn modelId="{EAFB587B-A0BE-4F0C-91A1-9E4105DA2A5F}" srcId="{089C31A0-5074-43B9-B880-23F8B3C8665F}" destId="{7401F2B0-8CFF-4810-AAA3-8D8CA903C3B1}" srcOrd="1" destOrd="0" parTransId="{D9700A8A-9292-4833-8C0E-608AC6DDA7C7}" sibTransId="{6A591A84-6763-4DE6-86A4-C9E023CBBD8C}"/>
    <dgm:cxn modelId="{7A1B7C8F-821A-44D5-8C98-5B5E47DCBBAC}" type="presOf" srcId="{13072055-7C05-4172-BF1A-D509EE37E5A4}" destId="{62A2A8EF-FED4-412C-B87E-9191F923E034}" srcOrd="0" destOrd="0" presId="urn:microsoft.com/office/officeart/2008/layout/LinedList"/>
    <dgm:cxn modelId="{8BFF37E9-E5DC-48D2-8618-EA6F6AE4ACDD}" srcId="{089C31A0-5074-43B9-B880-23F8B3C8665F}" destId="{13072055-7C05-4172-BF1A-D509EE37E5A4}" srcOrd="4" destOrd="0" parTransId="{74C47712-B1C8-4511-A1C0-71B9112B7E7F}" sibTransId="{44B094F8-9C52-49E9-9A69-C9693D6334D2}"/>
    <dgm:cxn modelId="{5F0E03D0-07AE-489A-86C0-E404BA1A3C87}" srcId="{E259EFC6-1323-4BA1-A2BD-CDD93F33AF46}" destId="{089C31A0-5074-43B9-B880-23F8B3C8665F}" srcOrd="0" destOrd="0" parTransId="{F782E255-4541-4484-BE29-FA7F95F6853B}" sibTransId="{C67627FD-4D8E-4BBF-ACCE-A463BCC6DB53}"/>
    <dgm:cxn modelId="{09814ED1-2367-4E24-8FB4-E09CDFC569BF}" type="presOf" srcId="{D66D22A4-D335-4723-B728-F10D6A12B4D7}" destId="{517F73BD-FB6B-4A3B-A64D-E0EDEB4035DC}" srcOrd="0" destOrd="0" presId="urn:microsoft.com/office/officeart/2008/layout/LinedList"/>
    <dgm:cxn modelId="{EC2CEA17-9809-4656-A22C-59037E4F6869}" type="presParOf" srcId="{25F08BFD-D2E8-4CE7-BD1E-D3473C64225A}" destId="{66E57DF4-43D2-4A05-BF50-B21E2EF5A800}" srcOrd="0" destOrd="0" presId="urn:microsoft.com/office/officeart/2008/layout/LinedList"/>
    <dgm:cxn modelId="{4F96612A-79BA-43C9-A356-1C0E66297172}" type="presParOf" srcId="{25F08BFD-D2E8-4CE7-BD1E-D3473C64225A}" destId="{669EF6DC-8249-4C41-82BB-BA2F3FE44AB4}" srcOrd="1" destOrd="0" presId="urn:microsoft.com/office/officeart/2008/layout/LinedList"/>
    <dgm:cxn modelId="{36438536-5DE4-4023-AD22-8576D5E7DE5D}" type="presParOf" srcId="{669EF6DC-8249-4C41-82BB-BA2F3FE44AB4}" destId="{2BF1E446-0B93-4934-9B7E-BC83BA0AC230}" srcOrd="0" destOrd="0" presId="urn:microsoft.com/office/officeart/2008/layout/LinedList"/>
    <dgm:cxn modelId="{1EAE1007-FEC9-46F2-B801-F907CD08F867}" type="presParOf" srcId="{669EF6DC-8249-4C41-82BB-BA2F3FE44AB4}" destId="{26DDEDB8-A46B-4F73-B3F7-E41FB6889FEC}" srcOrd="1" destOrd="0" presId="urn:microsoft.com/office/officeart/2008/layout/LinedList"/>
    <dgm:cxn modelId="{CF0EC12C-5BA8-4D5C-873A-1C9181EAAF34}" type="presParOf" srcId="{26DDEDB8-A46B-4F73-B3F7-E41FB6889FEC}" destId="{9F639774-FC7D-47BD-91D7-A54B725D144C}" srcOrd="0" destOrd="0" presId="urn:microsoft.com/office/officeart/2008/layout/LinedList"/>
    <dgm:cxn modelId="{32B156B3-78F1-4DFB-BB80-BDDF35463804}" type="presParOf" srcId="{26DDEDB8-A46B-4F73-B3F7-E41FB6889FEC}" destId="{EDCD653C-5812-48E1-BEDA-CBCEE5202BD8}" srcOrd="1" destOrd="0" presId="urn:microsoft.com/office/officeart/2008/layout/LinedList"/>
    <dgm:cxn modelId="{EDB9AD7B-12B7-4906-8704-2308155A5E11}" type="presParOf" srcId="{EDCD653C-5812-48E1-BEDA-CBCEE5202BD8}" destId="{5676A025-9652-4B63-8EAB-3E019445BBFD}" srcOrd="0" destOrd="0" presId="urn:microsoft.com/office/officeart/2008/layout/LinedList"/>
    <dgm:cxn modelId="{05847B02-77AD-44E4-984F-798CDE20DFB7}" type="presParOf" srcId="{EDCD653C-5812-48E1-BEDA-CBCEE5202BD8}" destId="{2DFDD95C-5C87-4C88-83BF-D1F26D4DF605}" srcOrd="1" destOrd="0" presId="urn:microsoft.com/office/officeart/2008/layout/LinedList"/>
    <dgm:cxn modelId="{FEEC3745-C208-4485-8E2E-30043542017B}" type="presParOf" srcId="{EDCD653C-5812-48E1-BEDA-CBCEE5202BD8}" destId="{665BD3D3-A440-4127-B64E-2D3CBC70EA5E}" srcOrd="2" destOrd="0" presId="urn:microsoft.com/office/officeart/2008/layout/LinedList"/>
    <dgm:cxn modelId="{8B782550-02CC-49DE-B512-92D8B29D32FC}" type="presParOf" srcId="{26DDEDB8-A46B-4F73-B3F7-E41FB6889FEC}" destId="{1B68115F-25CA-4432-BF8F-0B79D4B8933D}" srcOrd="2" destOrd="0" presId="urn:microsoft.com/office/officeart/2008/layout/LinedList"/>
    <dgm:cxn modelId="{E9ADB69B-72A9-40BC-8912-E027CB6E1BB1}" type="presParOf" srcId="{26DDEDB8-A46B-4F73-B3F7-E41FB6889FEC}" destId="{B7FD84FA-1D5A-4A15-A68A-ED4ECEAD2271}" srcOrd="3" destOrd="0" presId="urn:microsoft.com/office/officeart/2008/layout/LinedList"/>
    <dgm:cxn modelId="{70D6CCBF-0B8A-46AE-A554-B539A206FA2E}" type="presParOf" srcId="{26DDEDB8-A46B-4F73-B3F7-E41FB6889FEC}" destId="{A4AE52A9-6D42-4132-A6F3-871BCD4BA4E4}" srcOrd="4" destOrd="0" presId="urn:microsoft.com/office/officeart/2008/layout/LinedList"/>
    <dgm:cxn modelId="{6C0A7E13-7FDA-4E5F-BFAE-990925526823}" type="presParOf" srcId="{A4AE52A9-6D42-4132-A6F3-871BCD4BA4E4}" destId="{89A764B8-F777-49F8-A098-EDD8CCB67EBF}" srcOrd="0" destOrd="0" presId="urn:microsoft.com/office/officeart/2008/layout/LinedList"/>
    <dgm:cxn modelId="{B6783BD1-0925-4C8F-8771-520404D47EDB}" type="presParOf" srcId="{A4AE52A9-6D42-4132-A6F3-871BCD4BA4E4}" destId="{C6C4554A-E79C-450D-96A3-9FA3F33D0AE1}" srcOrd="1" destOrd="0" presId="urn:microsoft.com/office/officeart/2008/layout/LinedList"/>
    <dgm:cxn modelId="{4985AE51-C7C3-4A15-9F31-84C7139EE635}" type="presParOf" srcId="{A4AE52A9-6D42-4132-A6F3-871BCD4BA4E4}" destId="{FAA3AF00-3F75-435E-BAE0-DCD613FEDFE0}" srcOrd="2" destOrd="0" presId="urn:microsoft.com/office/officeart/2008/layout/LinedList"/>
    <dgm:cxn modelId="{489323E3-F9C2-4983-BD7C-7CA50179A6CF}" type="presParOf" srcId="{26DDEDB8-A46B-4F73-B3F7-E41FB6889FEC}" destId="{4DE672AD-204D-440A-9E22-124C93CC0A58}" srcOrd="5" destOrd="0" presId="urn:microsoft.com/office/officeart/2008/layout/LinedList"/>
    <dgm:cxn modelId="{9E74C6F1-17A9-4DD8-BE65-12A29ADEB663}" type="presParOf" srcId="{26DDEDB8-A46B-4F73-B3F7-E41FB6889FEC}" destId="{BC87D1B4-E84A-4C97-83C8-1F0D94A7536D}" srcOrd="6" destOrd="0" presId="urn:microsoft.com/office/officeart/2008/layout/LinedList"/>
    <dgm:cxn modelId="{18FF76BB-6180-4223-B289-F7EE17C827EE}" type="presParOf" srcId="{26DDEDB8-A46B-4F73-B3F7-E41FB6889FEC}" destId="{E7257426-4066-4BFC-B635-BD0B5887C00A}" srcOrd="7" destOrd="0" presId="urn:microsoft.com/office/officeart/2008/layout/LinedList"/>
    <dgm:cxn modelId="{75CC1ADD-B963-4855-BE3A-F167AD3B1EF3}" type="presParOf" srcId="{E7257426-4066-4BFC-B635-BD0B5887C00A}" destId="{A9B60649-CA54-4A30-AD63-7C87694D69F3}" srcOrd="0" destOrd="0" presId="urn:microsoft.com/office/officeart/2008/layout/LinedList"/>
    <dgm:cxn modelId="{68D314A1-8D8A-41F1-A072-6A1BAEEDEB80}" type="presParOf" srcId="{E7257426-4066-4BFC-B635-BD0B5887C00A}" destId="{517F73BD-FB6B-4A3B-A64D-E0EDEB4035DC}" srcOrd="1" destOrd="0" presId="urn:microsoft.com/office/officeart/2008/layout/LinedList"/>
    <dgm:cxn modelId="{53F7D4B6-7CEB-4274-A653-8D93D917D91B}" type="presParOf" srcId="{E7257426-4066-4BFC-B635-BD0B5887C00A}" destId="{1EC25911-7F86-4E5E-A143-0361AC21D359}" srcOrd="2" destOrd="0" presId="urn:microsoft.com/office/officeart/2008/layout/LinedList"/>
    <dgm:cxn modelId="{23ADF4E2-DDF3-4C5C-B314-B558B8D9FD0D}" type="presParOf" srcId="{26DDEDB8-A46B-4F73-B3F7-E41FB6889FEC}" destId="{01EC8A24-B84C-4670-8600-29D192FF4FAE}" srcOrd="8" destOrd="0" presId="urn:microsoft.com/office/officeart/2008/layout/LinedList"/>
    <dgm:cxn modelId="{76107FF9-F508-4C76-852D-2DC3281A1F48}" type="presParOf" srcId="{26DDEDB8-A46B-4F73-B3F7-E41FB6889FEC}" destId="{A3793AE3-211A-48B4-8AB4-71D3F6D9DAD2}" srcOrd="9" destOrd="0" presId="urn:microsoft.com/office/officeart/2008/layout/LinedList"/>
    <dgm:cxn modelId="{C348BDF2-47CD-4A71-929A-10AD94A111A8}" type="presParOf" srcId="{26DDEDB8-A46B-4F73-B3F7-E41FB6889FEC}" destId="{A793C0A3-AEC7-42D7-BB4B-B29F9F706954}" srcOrd="10" destOrd="0" presId="urn:microsoft.com/office/officeart/2008/layout/LinedList"/>
    <dgm:cxn modelId="{A636D51A-0C17-4552-B910-7E25CAAED656}" type="presParOf" srcId="{A793C0A3-AEC7-42D7-BB4B-B29F9F706954}" destId="{A36E92FB-919B-45D4-B257-226925AFB4D3}" srcOrd="0" destOrd="0" presId="urn:microsoft.com/office/officeart/2008/layout/LinedList"/>
    <dgm:cxn modelId="{8DAADCB5-4D99-46F8-8DBD-F90EFEE707C9}" type="presParOf" srcId="{A793C0A3-AEC7-42D7-BB4B-B29F9F706954}" destId="{2DC17166-87E6-4F2C-8B90-9CAA27638435}" srcOrd="1" destOrd="0" presId="urn:microsoft.com/office/officeart/2008/layout/LinedList"/>
    <dgm:cxn modelId="{4D3BC2FF-E949-474C-B522-7E37092D5A26}" type="presParOf" srcId="{A793C0A3-AEC7-42D7-BB4B-B29F9F706954}" destId="{7C3FB047-6C80-4713-AEFE-2A1D96EE5DE4}" srcOrd="2" destOrd="0" presId="urn:microsoft.com/office/officeart/2008/layout/LinedList"/>
    <dgm:cxn modelId="{F981D2FB-12D8-4501-BB53-6176BF3F8078}" type="presParOf" srcId="{26DDEDB8-A46B-4F73-B3F7-E41FB6889FEC}" destId="{9A4B760A-06A5-48F0-B989-1B520CFFFB29}" srcOrd="11" destOrd="0" presId="urn:microsoft.com/office/officeart/2008/layout/LinedList"/>
    <dgm:cxn modelId="{D6269341-5ECE-40C5-8C95-E9B178220C98}" type="presParOf" srcId="{26DDEDB8-A46B-4F73-B3F7-E41FB6889FEC}" destId="{6729CE51-E200-4B0B-9678-4062998CAA9F}" srcOrd="12" destOrd="0" presId="urn:microsoft.com/office/officeart/2008/layout/LinedList"/>
    <dgm:cxn modelId="{3E20388B-E373-4D79-B532-878E7144B19A}" type="presParOf" srcId="{26DDEDB8-A46B-4F73-B3F7-E41FB6889FEC}" destId="{CCC1460C-3B5E-48A1-9337-FDD71492CA38}" srcOrd="13" destOrd="0" presId="urn:microsoft.com/office/officeart/2008/layout/LinedList"/>
    <dgm:cxn modelId="{1589AF50-B9B4-4863-9A04-218F62C641D4}" type="presParOf" srcId="{CCC1460C-3B5E-48A1-9337-FDD71492CA38}" destId="{6569F9FB-B441-4632-95D9-CDFFA74106C8}" srcOrd="0" destOrd="0" presId="urn:microsoft.com/office/officeart/2008/layout/LinedList"/>
    <dgm:cxn modelId="{11BB45AB-A5F9-46C6-8C5E-3E5D1D942B8C}" type="presParOf" srcId="{CCC1460C-3B5E-48A1-9337-FDD71492CA38}" destId="{62A2A8EF-FED4-412C-B87E-9191F923E034}" srcOrd="1" destOrd="0" presId="urn:microsoft.com/office/officeart/2008/layout/LinedList"/>
    <dgm:cxn modelId="{BA2923E4-DBA9-485C-B538-BB27FB959E62}" type="presParOf" srcId="{CCC1460C-3B5E-48A1-9337-FDD71492CA38}" destId="{FC26DFA1-DF37-496D-94D2-E323FD3EEA04}" srcOrd="2" destOrd="0" presId="urn:microsoft.com/office/officeart/2008/layout/LinedList"/>
    <dgm:cxn modelId="{E8ED36E9-08C1-4BF1-B264-7E65E66337D3}" type="presParOf" srcId="{26DDEDB8-A46B-4F73-B3F7-E41FB6889FEC}" destId="{266F3C8D-A2C1-42FD-A379-C7F290058510}" srcOrd="14" destOrd="0" presId="urn:microsoft.com/office/officeart/2008/layout/LinedList"/>
    <dgm:cxn modelId="{95607F4A-ADE2-4D98-AF0E-387A3BC9CC9F}" type="presParOf" srcId="{26DDEDB8-A46B-4F73-B3F7-E41FB6889FEC}" destId="{0C55067C-F89C-4E48-A14F-2274C0440A52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E57569-DA73-4295-9786-705D9353F927}" type="doc">
      <dgm:prSet loTypeId="urn:microsoft.com/office/officeart/2005/8/layout/chevron1" loCatId="process" qsTypeId="urn:microsoft.com/office/officeart/2005/8/quickstyle/simple4" qsCatId="simple" csTypeId="urn:microsoft.com/office/officeart/2005/8/colors/colorful3" csCatId="colorful" phldr="1"/>
      <dgm:spPr/>
    </dgm:pt>
    <dgm:pt modelId="{F15EF656-65CB-4C75-9AF2-5B5693606A88}">
      <dgm:prSet phldrT="[Texto]"/>
      <dgm:spPr/>
      <dgm:t>
        <a:bodyPr/>
        <a:lstStyle/>
        <a:p>
          <a:r>
            <a:rPr lang="es-EC" b="1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Análisis de la atención brindada dentro de servicio a domicilio en el área de comida en </a:t>
          </a:r>
          <a:r>
            <a:rPr lang="es-EC" b="1" dirty="0" err="1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Sangolqui</a:t>
          </a:r>
          <a:r>
            <a:rPr lang="es-EC" b="1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 y </a:t>
          </a:r>
          <a:r>
            <a:rPr lang="es-EC" b="1" dirty="0" err="1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Conocoto</a:t>
          </a:r>
          <a:r>
            <a:rPr lang="es-EC" b="1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 </a:t>
          </a:r>
          <a:endParaRPr lang="es-EC" b="1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CE57CD98-4CFA-4CC1-9D4A-E1EFB4D1FE55}" type="parTrans" cxnId="{EAA8A0C4-D2FE-479A-BF91-92A9FC7D7D32}">
      <dgm:prSet/>
      <dgm:spPr/>
      <dgm:t>
        <a:bodyPr/>
        <a:lstStyle/>
        <a:p>
          <a:endParaRPr lang="es-EC" b="1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0E3DED8B-94A2-4209-81FC-C30CF22C339F}" type="sibTrans" cxnId="{EAA8A0C4-D2FE-479A-BF91-92A9FC7D7D32}">
      <dgm:prSet/>
      <dgm:spPr/>
      <dgm:t>
        <a:bodyPr/>
        <a:lstStyle/>
        <a:p>
          <a:endParaRPr lang="es-EC" b="1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29DCAF68-95D9-4316-A528-CFA0A501E548}">
      <dgm:prSet phldrT="[Texto]"/>
      <dgm:spPr/>
      <dgm:t>
        <a:bodyPr/>
        <a:lstStyle/>
        <a:p>
          <a:r>
            <a:rPr lang="es-EC" b="1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Investigación de mercados</a:t>
          </a:r>
          <a:endParaRPr lang="es-EC" b="1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75EB27F0-1C68-4B91-8DB5-143C42BD96AB}" type="parTrans" cxnId="{F8DB3BD4-504D-480B-B007-D028E0D24C8F}">
      <dgm:prSet/>
      <dgm:spPr/>
      <dgm:t>
        <a:bodyPr/>
        <a:lstStyle/>
        <a:p>
          <a:endParaRPr lang="es-EC" b="1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E6F84B5E-A4C3-47C9-B679-5803325441BD}" type="sibTrans" cxnId="{F8DB3BD4-504D-480B-B007-D028E0D24C8F}">
      <dgm:prSet/>
      <dgm:spPr/>
      <dgm:t>
        <a:bodyPr/>
        <a:lstStyle/>
        <a:p>
          <a:endParaRPr lang="es-EC" b="1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ACE9AFF6-32EC-4102-ACA0-9C1EAC85A012}">
      <dgm:prSet phldrT="[Texto]"/>
      <dgm:spPr/>
      <dgm:t>
        <a:bodyPr/>
        <a:lstStyle/>
        <a:p>
          <a:r>
            <a:rPr lang="es-EC" b="1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Preguntas planteadas en el modelo SERVQUAL </a:t>
          </a:r>
          <a:endParaRPr lang="es-EC" b="1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4BC7C00C-74D4-4D37-BF8B-677D1C8885CF}" type="parTrans" cxnId="{C9CF8498-A70C-4768-BE7E-6EE9BE664E5A}">
      <dgm:prSet/>
      <dgm:spPr/>
      <dgm:t>
        <a:bodyPr/>
        <a:lstStyle/>
        <a:p>
          <a:endParaRPr lang="es-EC" b="1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EC4341E1-CF3C-4A4A-B0BA-030860FE7333}" type="sibTrans" cxnId="{C9CF8498-A70C-4768-BE7E-6EE9BE664E5A}">
      <dgm:prSet/>
      <dgm:spPr/>
      <dgm:t>
        <a:bodyPr/>
        <a:lstStyle/>
        <a:p>
          <a:endParaRPr lang="es-EC" b="1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03C3C563-C77F-4245-B229-E37EC2DC8124}" type="pres">
      <dgm:prSet presAssocID="{4CE57569-DA73-4295-9786-705D9353F927}" presName="Name0" presStyleCnt="0">
        <dgm:presLayoutVars>
          <dgm:dir/>
          <dgm:animLvl val="lvl"/>
          <dgm:resizeHandles val="exact"/>
        </dgm:presLayoutVars>
      </dgm:prSet>
      <dgm:spPr/>
    </dgm:pt>
    <dgm:pt modelId="{2E5B7B27-AD10-4611-9480-22BD1E67ECF5}" type="pres">
      <dgm:prSet presAssocID="{F15EF656-65CB-4C75-9AF2-5B5693606A8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00D187-4FF7-4EDA-B66F-8D1DC7BC9288}" type="pres">
      <dgm:prSet presAssocID="{0E3DED8B-94A2-4209-81FC-C30CF22C339F}" presName="parTxOnlySpace" presStyleCnt="0"/>
      <dgm:spPr/>
    </dgm:pt>
    <dgm:pt modelId="{9CAA919E-847B-4A49-871E-FDD3D4AB7E46}" type="pres">
      <dgm:prSet presAssocID="{29DCAF68-95D9-4316-A528-CFA0A501E54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DFF922-BAAC-4074-9C70-D22A2B328E02}" type="pres">
      <dgm:prSet presAssocID="{E6F84B5E-A4C3-47C9-B679-5803325441BD}" presName="parTxOnlySpace" presStyleCnt="0"/>
      <dgm:spPr/>
    </dgm:pt>
    <dgm:pt modelId="{9B167D1F-F9A0-4A4A-8906-0134CC4954A0}" type="pres">
      <dgm:prSet presAssocID="{ACE9AFF6-32EC-4102-ACA0-9C1EAC85A01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15C3DF3-0E3E-49D5-88E8-3DE01975A09E}" type="presOf" srcId="{29DCAF68-95D9-4316-A528-CFA0A501E548}" destId="{9CAA919E-847B-4A49-871E-FDD3D4AB7E46}" srcOrd="0" destOrd="0" presId="urn:microsoft.com/office/officeart/2005/8/layout/chevron1"/>
    <dgm:cxn modelId="{EAA8A0C4-D2FE-479A-BF91-92A9FC7D7D32}" srcId="{4CE57569-DA73-4295-9786-705D9353F927}" destId="{F15EF656-65CB-4C75-9AF2-5B5693606A88}" srcOrd="0" destOrd="0" parTransId="{CE57CD98-4CFA-4CC1-9D4A-E1EFB4D1FE55}" sibTransId="{0E3DED8B-94A2-4209-81FC-C30CF22C339F}"/>
    <dgm:cxn modelId="{BD0AEF15-CB23-46AC-AED2-528EEA42C279}" type="presOf" srcId="{ACE9AFF6-32EC-4102-ACA0-9C1EAC85A012}" destId="{9B167D1F-F9A0-4A4A-8906-0134CC4954A0}" srcOrd="0" destOrd="0" presId="urn:microsoft.com/office/officeart/2005/8/layout/chevron1"/>
    <dgm:cxn modelId="{C9CF8498-A70C-4768-BE7E-6EE9BE664E5A}" srcId="{4CE57569-DA73-4295-9786-705D9353F927}" destId="{ACE9AFF6-32EC-4102-ACA0-9C1EAC85A012}" srcOrd="2" destOrd="0" parTransId="{4BC7C00C-74D4-4D37-BF8B-677D1C8885CF}" sibTransId="{EC4341E1-CF3C-4A4A-B0BA-030860FE7333}"/>
    <dgm:cxn modelId="{0C71D75B-07F6-4D1E-9BFF-51EE17DD891F}" type="presOf" srcId="{F15EF656-65CB-4C75-9AF2-5B5693606A88}" destId="{2E5B7B27-AD10-4611-9480-22BD1E67ECF5}" srcOrd="0" destOrd="0" presId="urn:microsoft.com/office/officeart/2005/8/layout/chevron1"/>
    <dgm:cxn modelId="{B9CECBE0-EB2C-46B9-A170-A9A401DDCA78}" type="presOf" srcId="{4CE57569-DA73-4295-9786-705D9353F927}" destId="{03C3C563-C77F-4245-B229-E37EC2DC8124}" srcOrd="0" destOrd="0" presId="urn:microsoft.com/office/officeart/2005/8/layout/chevron1"/>
    <dgm:cxn modelId="{F8DB3BD4-504D-480B-B007-D028E0D24C8F}" srcId="{4CE57569-DA73-4295-9786-705D9353F927}" destId="{29DCAF68-95D9-4316-A528-CFA0A501E548}" srcOrd="1" destOrd="0" parTransId="{75EB27F0-1C68-4B91-8DB5-143C42BD96AB}" sibTransId="{E6F84B5E-A4C3-47C9-B679-5803325441BD}"/>
    <dgm:cxn modelId="{C4BBCE40-27D5-406E-9375-FCA03C617682}" type="presParOf" srcId="{03C3C563-C77F-4245-B229-E37EC2DC8124}" destId="{2E5B7B27-AD10-4611-9480-22BD1E67ECF5}" srcOrd="0" destOrd="0" presId="urn:microsoft.com/office/officeart/2005/8/layout/chevron1"/>
    <dgm:cxn modelId="{48EFDF1B-A4D2-4961-9248-41BC3EA8DD2E}" type="presParOf" srcId="{03C3C563-C77F-4245-B229-E37EC2DC8124}" destId="{AE00D187-4FF7-4EDA-B66F-8D1DC7BC9288}" srcOrd="1" destOrd="0" presId="urn:microsoft.com/office/officeart/2005/8/layout/chevron1"/>
    <dgm:cxn modelId="{69070D00-EA88-4B6D-A0BA-2A1288E3CEE1}" type="presParOf" srcId="{03C3C563-C77F-4245-B229-E37EC2DC8124}" destId="{9CAA919E-847B-4A49-871E-FDD3D4AB7E46}" srcOrd="2" destOrd="0" presId="urn:microsoft.com/office/officeart/2005/8/layout/chevron1"/>
    <dgm:cxn modelId="{4E4DE32A-82DF-4F65-B665-0F549E7208B1}" type="presParOf" srcId="{03C3C563-C77F-4245-B229-E37EC2DC8124}" destId="{C3DFF922-BAAC-4074-9C70-D22A2B328E02}" srcOrd="3" destOrd="0" presId="urn:microsoft.com/office/officeart/2005/8/layout/chevron1"/>
    <dgm:cxn modelId="{1435F3D6-7BC9-4919-9F46-FBBF9C606207}" type="presParOf" srcId="{03C3C563-C77F-4245-B229-E37EC2DC8124}" destId="{9B167D1F-F9A0-4A4A-8906-0134CC4954A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6F7557-00D7-4610-AB1C-D6EB8B26D365}" type="doc">
      <dgm:prSet loTypeId="urn:microsoft.com/office/officeart/2005/8/layout/arrow3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AEDDC235-124F-4AD8-89E7-2CBB8D4D103A}">
      <dgm:prSet phldrT="[Texto]" custT="1"/>
      <dgm:spPr/>
      <dgm:t>
        <a:bodyPr/>
        <a:lstStyle/>
        <a:p>
          <a:pPr algn="ctr"/>
          <a:endParaRPr lang="es-EC" sz="1800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E750584F-E070-478E-B577-D0D82DC39665}" type="parTrans" cxnId="{5F7B6184-F744-48AA-906A-EB24FE269DE5}">
      <dgm:prSet/>
      <dgm:spPr/>
      <dgm:t>
        <a:bodyPr/>
        <a:lstStyle/>
        <a:p>
          <a:endParaRPr lang="es-EC" sz="180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6F93E942-09A5-477F-AB1D-EF4B3B95955A}" type="sibTrans" cxnId="{5F7B6184-F744-48AA-906A-EB24FE269DE5}">
      <dgm:prSet/>
      <dgm:spPr/>
      <dgm:t>
        <a:bodyPr/>
        <a:lstStyle/>
        <a:p>
          <a:endParaRPr lang="es-EC" sz="180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134A488F-0F8A-4C2F-BA4B-FC1EABE3EE71}">
      <dgm:prSet phldrT="[Texto]" custT="1"/>
      <dgm:spPr/>
      <dgm:t>
        <a:bodyPr/>
        <a:lstStyle/>
        <a:p>
          <a:pPr algn="ctr"/>
          <a:r>
            <a:rPr lang="es-EC" sz="1800" smtClean="0">
              <a:latin typeface="Calibri" panose="020F0502020204030204" pitchFamily="34" charset="0"/>
            </a:rPr>
            <a:t>Las pecepciones de los clientes</a:t>
          </a:r>
          <a:endParaRPr lang="es-EC" sz="1800" dirty="0">
            <a:latin typeface="Calibri" panose="020F0502020204030204" pitchFamily="34" charset="0"/>
          </a:endParaRPr>
        </a:p>
      </dgm:t>
    </dgm:pt>
    <dgm:pt modelId="{5C63CB19-6324-4D78-A6FF-AA558E53DD58}" type="parTrans" cxnId="{7B1944A1-4F61-4701-9BF9-8B0BF1D059C6}">
      <dgm:prSet/>
      <dgm:spPr/>
      <dgm:t>
        <a:bodyPr/>
        <a:lstStyle/>
        <a:p>
          <a:endParaRPr lang="es-EC" sz="180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86690748-F4F4-4624-8CFF-53A91B378191}" type="sibTrans" cxnId="{7B1944A1-4F61-4701-9BF9-8B0BF1D059C6}">
      <dgm:prSet/>
      <dgm:spPr/>
      <dgm:t>
        <a:bodyPr/>
        <a:lstStyle/>
        <a:p>
          <a:endParaRPr lang="es-EC" sz="180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58979B90-F350-47E9-8C25-0C4316B06D19}">
      <dgm:prSet phldrT="[Texto]" custT="1"/>
      <dgm:spPr/>
      <dgm:t>
        <a:bodyPr/>
        <a:lstStyle/>
        <a:p>
          <a:pPr algn="ctr"/>
          <a:r>
            <a:rPr lang="es-EC" sz="1800" smtClean="0">
              <a:latin typeface="Calibri" panose="020F0502020204030204" pitchFamily="34" charset="0"/>
            </a:rPr>
            <a:t>Las expectativas de los clientes</a:t>
          </a:r>
          <a:endParaRPr lang="es-EC" sz="1800" dirty="0">
            <a:latin typeface="Calibri" panose="020F0502020204030204" pitchFamily="34" charset="0"/>
          </a:endParaRPr>
        </a:p>
      </dgm:t>
    </dgm:pt>
    <dgm:pt modelId="{F3D2215A-A078-465C-B016-AFA3D9C71AEF}" type="parTrans" cxnId="{D614904D-410F-4227-BFFC-A09ED794E277}">
      <dgm:prSet/>
      <dgm:spPr/>
      <dgm:t>
        <a:bodyPr/>
        <a:lstStyle/>
        <a:p>
          <a:endParaRPr lang="es-EC" sz="180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8EA5AC08-CCD4-4423-AEDA-D3972C69D868}" type="sibTrans" cxnId="{D614904D-410F-4227-BFFC-A09ED794E277}">
      <dgm:prSet/>
      <dgm:spPr/>
      <dgm:t>
        <a:bodyPr/>
        <a:lstStyle/>
        <a:p>
          <a:endParaRPr lang="es-EC" sz="180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9C73E661-7D14-42C3-9CD6-B33E7A587F71}">
      <dgm:prSet phldrT="[Texto]" custT="1"/>
      <dgm:spPr/>
      <dgm:t>
        <a:bodyPr/>
        <a:lstStyle/>
        <a:p>
          <a:pPr algn="ctr"/>
          <a:endParaRPr lang="es-EC" sz="1800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F6B1249B-6E95-45ED-930B-A7F4265A68E0}" type="parTrans" cxnId="{714B39E5-3070-45E1-B4D3-56D5133BEB42}">
      <dgm:prSet/>
      <dgm:spPr/>
      <dgm:t>
        <a:bodyPr/>
        <a:lstStyle/>
        <a:p>
          <a:endParaRPr lang="es-EC" sz="180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D61279F9-0516-4E73-A28A-CE4EFA36EEB6}" type="sibTrans" cxnId="{714B39E5-3070-45E1-B4D3-56D5133BEB42}">
      <dgm:prSet/>
      <dgm:spPr/>
      <dgm:t>
        <a:bodyPr/>
        <a:lstStyle/>
        <a:p>
          <a:endParaRPr lang="es-EC" sz="180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3804AF87-3EEF-46B8-9B42-85D620C400B5}">
      <dgm:prSet phldrT="[Texto]" custT="1"/>
      <dgm:spPr/>
      <dgm:t>
        <a:bodyPr/>
        <a:lstStyle/>
        <a:p>
          <a:pPr algn="ctr"/>
          <a:endParaRPr lang="es-EC" sz="1800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812774E2-BE31-45C1-998D-20D3B3AF184A}" type="parTrans" cxnId="{DC0D896D-C103-41A3-A1DA-48F0705092FA}">
      <dgm:prSet/>
      <dgm:spPr/>
      <dgm:t>
        <a:bodyPr/>
        <a:lstStyle/>
        <a:p>
          <a:endParaRPr lang="es-EC" sz="180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D4992B53-1787-4C11-AB3D-DFCABF12EF1A}" type="sibTrans" cxnId="{DC0D896D-C103-41A3-A1DA-48F0705092FA}">
      <dgm:prSet/>
      <dgm:spPr/>
      <dgm:t>
        <a:bodyPr/>
        <a:lstStyle/>
        <a:p>
          <a:endParaRPr lang="es-EC" sz="180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6A14E718-62E3-464F-B72B-ED132B39CF7F}" type="pres">
      <dgm:prSet presAssocID="{B46F7557-00D7-4610-AB1C-D6EB8B26D36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9B40A0B-316C-49D7-AB2E-821D5A9E9D97}" type="pres">
      <dgm:prSet presAssocID="{B46F7557-00D7-4610-AB1C-D6EB8B26D365}" presName="divider" presStyleLbl="fgShp" presStyleIdx="0" presStyleCnt="1"/>
      <dgm:spPr/>
      <dgm:t>
        <a:bodyPr/>
        <a:lstStyle/>
        <a:p>
          <a:endParaRPr lang="es-EC"/>
        </a:p>
      </dgm:t>
    </dgm:pt>
    <dgm:pt modelId="{AE0077F6-5FB7-428B-B026-54CAE6726750}" type="pres">
      <dgm:prSet presAssocID="{AEDDC235-124F-4AD8-89E7-2CBB8D4D103A}" presName="downArrow" presStyleLbl="node1" presStyleIdx="0" presStyleCnt="2"/>
      <dgm:spPr/>
      <dgm:t>
        <a:bodyPr/>
        <a:lstStyle/>
        <a:p>
          <a:endParaRPr lang="es-EC"/>
        </a:p>
      </dgm:t>
    </dgm:pt>
    <dgm:pt modelId="{FFFEBB10-189B-4F20-A3A1-C009AF0808CB}" type="pres">
      <dgm:prSet presAssocID="{AEDDC235-124F-4AD8-89E7-2CBB8D4D103A}" presName="downArrowText" presStyleLbl="revTx" presStyleIdx="0" presStyleCnt="2" custScaleX="1295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847CAF-8279-47FB-A79F-6D2A8A6AB023}" type="pres">
      <dgm:prSet presAssocID="{9C73E661-7D14-42C3-9CD6-B33E7A587F71}" presName="upArrow" presStyleLbl="node1" presStyleIdx="1" presStyleCnt="2"/>
      <dgm:spPr/>
      <dgm:t>
        <a:bodyPr/>
        <a:lstStyle/>
        <a:p>
          <a:endParaRPr lang="es-EC"/>
        </a:p>
      </dgm:t>
    </dgm:pt>
    <dgm:pt modelId="{E3320C87-12CB-4110-B116-FAAF39BB3F46}" type="pres">
      <dgm:prSet presAssocID="{9C73E661-7D14-42C3-9CD6-B33E7A587F71}" presName="upArrowText" presStyleLbl="revTx" presStyleIdx="1" presStyleCnt="2" custScaleX="1290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F8172C3-2C3C-402D-805A-256751E84575}" type="presOf" srcId="{58979B90-F350-47E9-8C25-0C4316B06D19}" destId="{FFFEBB10-189B-4F20-A3A1-C009AF0808CB}" srcOrd="0" destOrd="1" presId="urn:microsoft.com/office/officeart/2005/8/layout/arrow3"/>
    <dgm:cxn modelId="{BC2AC352-6100-4BDC-B45D-FD7045416631}" type="presOf" srcId="{AEDDC235-124F-4AD8-89E7-2CBB8D4D103A}" destId="{FFFEBB10-189B-4F20-A3A1-C009AF0808CB}" srcOrd="0" destOrd="0" presId="urn:microsoft.com/office/officeart/2005/8/layout/arrow3"/>
    <dgm:cxn modelId="{DC0D896D-C103-41A3-A1DA-48F0705092FA}" srcId="{9C73E661-7D14-42C3-9CD6-B33E7A587F71}" destId="{3804AF87-3EEF-46B8-9B42-85D620C400B5}" srcOrd="1" destOrd="0" parTransId="{812774E2-BE31-45C1-998D-20D3B3AF184A}" sibTransId="{D4992B53-1787-4C11-AB3D-DFCABF12EF1A}"/>
    <dgm:cxn modelId="{A9D6930F-66D8-4D34-85E5-B4D3B547D993}" type="presOf" srcId="{B46F7557-00D7-4610-AB1C-D6EB8B26D365}" destId="{6A14E718-62E3-464F-B72B-ED132B39CF7F}" srcOrd="0" destOrd="0" presId="urn:microsoft.com/office/officeart/2005/8/layout/arrow3"/>
    <dgm:cxn modelId="{7B1944A1-4F61-4701-9BF9-8B0BF1D059C6}" srcId="{9C73E661-7D14-42C3-9CD6-B33E7A587F71}" destId="{134A488F-0F8A-4C2F-BA4B-FC1EABE3EE71}" srcOrd="0" destOrd="0" parTransId="{5C63CB19-6324-4D78-A6FF-AA558E53DD58}" sibTransId="{86690748-F4F4-4624-8CFF-53A91B378191}"/>
    <dgm:cxn modelId="{6747EEEA-FEFF-4AED-8495-A361E0E40579}" type="presOf" srcId="{134A488F-0F8A-4C2F-BA4B-FC1EABE3EE71}" destId="{E3320C87-12CB-4110-B116-FAAF39BB3F46}" srcOrd="0" destOrd="1" presId="urn:microsoft.com/office/officeart/2005/8/layout/arrow3"/>
    <dgm:cxn modelId="{0BB4768E-C6D9-4996-B6A0-ADEB39E0F33E}" type="presOf" srcId="{3804AF87-3EEF-46B8-9B42-85D620C400B5}" destId="{E3320C87-12CB-4110-B116-FAAF39BB3F46}" srcOrd="0" destOrd="2" presId="urn:microsoft.com/office/officeart/2005/8/layout/arrow3"/>
    <dgm:cxn modelId="{5F7B6184-F744-48AA-906A-EB24FE269DE5}" srcId="{B46F7557-00D7-4610-AB1C-D6EB8B26D365}" destId="{AEDDC235-124F-4AD8-89E7-2CBB8D4D103A}" srcOrd="0" destOrd="0" parTransId="{E750584F-E070-478E-B577-D0D82DC39665}" sibTransId="{6F93E942-09A5-477F-AB1D-EF4B3B95955A}"/>
    <dgm:cxn modelId="{D614904D-410F-4227-BFFC-A09ED794E277}" srcId="{AEDDC235-124F-4AD8-89E7-2CBB8D4D103A}" destId="{58979B90-F350-47E9-8C25-0C4316B06D19}" srcOrd="0" destOrd="0" parTransId="{F3D2215A-A078-465C-B016-AFA3D9C71AEF}" sibTransId="{8EA5AC08-CCD4-4423-AEDA-D3972C69D868}"/>
    <dgm:cxn modelId="{714B39E5-3070-45E1-B4D3-56D5133BEB42}" srcId="{B46F7557-00D7-4610-AB1C-D6EB8B26D365}" destId="{9C73E661-7D14-42C3-9CD6-B33E7A587F71}" srcOrd="1" destOrd="0" parTransId="{F6B1249B-6E95-45ED-930B-A7F4265A68E0}" sibTransId="{D61279F9-0516-4E73-A28A-CE4EFA36EEB6}"/>
    <dgm:cxn modelId="{594AC1E7-6503-41FD-8BE8-2B7FC2B5332B}" type="presOf" srcId="{9C73E661-7D14-42C3-9CD6-B33E7A587F71}" destId="{E3320C87-12CB-4110-B116-FAAF39BB3F46}" srcOrd="0" destOrd="0" presId="urn:microsoft.com/office/officeart/2005/8/layout/arrow3"/>
    <dgm:cxn modelId="{56B0D000-ACC9-45AC-AEA3-EAB9EE151875}" type="presParOf" srcId="{6A14E718-62E3-464F-B72B-ED132B39CF7F}" destId="{49B40A0B-316C-49D7-AB2E-821D5A9E9D97}" srcOrd="0" destOrd="0" presId="urn:microsoft.com/office/officeart/2005/8/layout/arrow3"/>
    <dgm:cxn modelId="{A3C56562-1F93-44D0-991A-7014A027E170}" type="presParOf" srcId="{6A14E718-62E3-464F-B72B-ED132B39CF7F}" destId="{AE0077F6-5FB7-428B-B026-54CAE6726750}" srcOrd="1" destOrd="0" presId="urn:microsoft.com/office/officeart/2005/8/layout/arrow3"/>
    <dgm:cxn modelId="{49C71502-CC87-49C6-9B9C-7D7C79ED5EF9}" type="presParOf" srcId="{6A14E718-62E3-464F-B72B-ED132B39CF7F}" destId="{FFFEBB10-189B-4F20-A3A1-C009AF0808CB}" srcOrd="2" destOrd="0" presId="urn:microsoft.com/office/officeart/2005/8/layout/arrow3"/>
    <dgm:cxn modelId="{013AF62B-1BC4-4E94-B55B-0747D6879B9E}" type="presParOf" srcId="{6A14E718-62E3-464F-B72B-ED132B39CF7F}" destId="{C2847CAF-8279-47FB-A79F-6D2A8A6AB023}" srcOrd="3" destOrd="0" presId="urn:microsoft.com/office/officeart/2005/8/layout/arrow3"/>
    <dgm:cxn modelId="{E0C98EDF-41EF-407E-B67A-22C426FB4C8E}" type="presParOf" srcId="{6A14E718-62E3-464F-B72B-ED132B39CF7F}" destId="{E3320C87-12CB-4110-B116-FAAF39BB3F4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C06C64-A7A5-4C5A-9DC1-19A3F89E493E}" type="doc">
      <dgm:prSet loTypeId="urn:microsoft.com/office/officeart/2005/8/layout/vList3" loCatId="list" qsTypeId="urn:microsoft.com/office/officeart/2005/8/quickstyle/simple4" qsCatId="simple" csTypeId="urn:microsoft.com/office/officeart/2005/8/colors/colorful3" csCatId="colorful" phldr="1"/>
      <dgm:spPr/>
    </dgm:pt>
    <dgm:pt modelId="{5DD72EA6-EA3C-41DE-8B90-B28D764FA7D8}">
      <dgm:prSet phldrT="[Texto]"/>
      <dgm:spPr/>
      <dgm:t>
        <a:bodyPr/>
        <a:lstStyle/>
        <a:p>
          <a:r>
            <a:rPr lang="es-EC" b="1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Definir el segmento de clientes que hace uso del servicio a domicilio de alimentos preparados </a:t>
          </a:r>
          <a:endParaRPr lang="es-EC" b="1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7E764267-F525-45BD-A261-50030987C8FE}" type="parTrans" cxnId="{72FBD3F1-A55A-45DC-89B2-1104B27D3294}">
      <dgm:prSet/>
      <dgm:spPr/>
      <dgm:t>
        <a:bodyPr/>
        <a:lstStyle/>
        <a:p>
          <a:endParaRPr lang="es-EC" b="1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E7452E44-9BD5-4371-8B9D-7828E22248AE}" type="sibTrans" cxnId="{72FBD3F1-A55A-45DC-89B2-1104B27D3294}">
      <dgm:prSet/>
      <dgm:spPr/>
      <dgm:t>
        <a:bodyPr/>
        <a:lstStyle/>
        <a:p>
          <a:endParaRPr lang="es-EC" b="1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C0DE3F8A-BDED-4C60-A6F2-FC191577F34A}">
      <dgm:prSet/>
      <dgm:spPr/>
      <dgm:t>
        <a:bodyPr/>
        <a:lstStyle/>
        <a:p>
          <a:r>
            <a:rPr lang="es-EC" b="1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Analizar las características de los consumidores de este segmento </a:t>
          </a:r>
          <a:endParaRPr lang="es-EC" b="1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C677D72E-3BFD-4372-B375-1AC73B9F7151}" type="parTrans" cxnId="{94CB10C2-EB24-4A5C-874A-D65F8D523635}">
      <dgm:prSet/>
      <dgm:spPr/>
      <dgm:t>
        <a:bodyPr/>
        <a:lstStyle/>
        <a:p>
          <a:endParaRPr lang="es-EC" b="1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5A2951B8-326C-4A17-90F5-085DD4761371}" type="sibTrans" cxnId="{94CB10C2-EB24-4A5C-874A-D65F8D523635}">
      <dgm:prSet/>
      <dgm:spPr/>
      <dgm:t>
        <a:bodyPr/>
        <a:lstStyle/>
        <a:p>
          <a:endParaRPr lang="es-EC" b="1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E1D8F165-3546-4A51-9122-0C3A885B816B}">
      <dgm:prSet/>
      <dgm:spPr/>
      <dgm:t>
        <a:bodyPr/>
        <a:lstStyle/>
        <a:p>
          <a:r>
            <a:rPr lang="es-EC" b="1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Realizar una investigación que permita establecer la percepción del cliente con respecto al servicio a domicilio recibido </a:t>
          </a:r>
          <a:endParaRPr lang="es-EC" b="1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DBA4B032-14D3-4EC6-A59A-6B1493F62001}" type="parTrans" cxnId="{AEF9EF44-4681-498A-925C-C69E8F2E709B}">
      <dgm:prSet/>
      <dgm:spPr/>
      <dgm:t>
        <a:bodyPr/>
        <a:lstStyle/>
        <a:p>
          <a:endParaRPr lang="es-EC" b="1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39154AAB-7AD3-41A0-81CF-13AF1C1CC15B}" type="sibTrans" cxnId="{AEF9EF44-4681-498A-925C-C69E8F2E709B}">
      <dgm:prSet/>
      <dgm:spPr/>
      <dgm:t>
        <a:bodyPr/>
        <a:lstStyle/>
        <a:p>
          <a:endParaRPr lang="es-EC" b="1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F2260C23-3B65-41C7-93D5-1482ADB8899F}">
      <dgm:prSet/>
      <dgm:spPr/>
      <dgm:t>
        <a:bodyPr/>
        <a:lstStyle/>
        <a:p>
          <a:r>
            <a:rPr lang="es-EC" b="1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Determinar la diferencia entre  las expectativas y percepciones de los clientes  </a:t>
          </a:r>
          <a:endParaRPr lang="es-EC" b="1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4FC15386-CF47-49D0-A1DE-6C8C252CC350}" type="parTrans" cxnId="{A2FA5CE5-A806-4FC1-9035-2B8B253B3DFE}">
      <dgm:prSet/>
      <dgm:spPr/>
      <dgm:t>
        <a:bodyPr/>
        <a:lstStyle/>
        <a:p>
          <a:endParaRPr lang="es-EC" b="1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2565875C-F80C-482B-8F06-AE556BB1ED32}" type="sibTrans" cxnId="{A2FA5CE5-A806-4FC1-9035-2B8B253B3DFE}">
      <dgm:prSet/>
      <dgm:spPr/>
      <dgm:t>
        <a:bodyPr/>
        <a:lstStyle/>
        <a:p>
          <a:endParaRPr lang="es-EC" b="1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279B5AF6-8F9B-4A36-9F38-6A2075122A7E}" type="pres">
      <dgm:prSet presAssocID="{1CC06C64-A7A5-4C5A-9DC1-19A3F89E493E}" presName="linearFlow" presStyleCnt="0">
        <dgm:presLayoutVars>
          <dgm:dir/>
          <dgm:resizeHandles val="exact"/>
        </dgm:presLayoutVars>
      </dgm:prSet>
      <dgm:spPr/>
    </dgm:pt>
    <dgm:pt modelId="{869765F4-A25E-4509-9F1E-4662A904BEB1}" type="pres">
      <dgm:prSet presAssocID="{5DD72EA6-EA3C-41DE-8B90-B28D764FA7D8}" presName="composite" presStyleCnt="0"/>
      <dgm:spPr/>
    </dgm:pt>
    <dgm:pt modelId="{CD1A9AE1-0D70-49F7-B4D9-36B32370E3EB}" type="pres">
      <dgm:prSet presAssocID="{5DD72EA6-EA3C-41DE-8B90-B28D764FA7D8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EC714F8-996D-41D9-B1D9-95C329EB7FC7}" type="pres">
      <dgm:prSet presAssocID="{5DD72EA6-EA3C-41DE-8B90-B28D764FA7D8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7F2774-75A0-4D60-AF3E-3C1448655B4E}" type="pres">
      <dgm:prSet presAssocID="{E7452E44-9BD5-4371-8B9D-7828E22248AE}" presName="spacing" presStyleCnt="0"/>
      <dgm:spPr/>
    </dgm:pt>
    <dgm:pt modelId="{B88CABE0-765D-48EE-8138-37329C869212}" type="pres">
      <dgm:prSet presAssocID="{C0DE3F8A-BDED-4C60-A6F2-FC191577F34A}" presName="composite" presStyleCnt="0"/>
      <dgm:spPr/>
    </dgm:pt>
    <dgm:pt modelId="{91D04E0D-BBEA-4840-8E1C-4222553D52DC}" type="pres">
      <dgm:prSet presAssocID="{C0DE3F8A-BDED-4C60-A6F2-FC191577F34A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3084BC6-253D-4185-B3F0-E4185ECFAEE8}" type="pres">
      <dgm:prSet presAssocID="{C0DE3F8A-BDED-4C60-A6F2-FC191577F34A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B0658B-F2A0-431B-98B1-517E740E470B}" type="pres">
      <dgm:prSet presAssocID="{5A2951B8-326C-4A17-90F5-085DD4761371}" presName="spacing" presStyleCnt="0"/>
      <dgm:spPr/>
    </dgm:pt>
    <dgm:pt modelId="{194E8F4F-B343-4DB4-827D-212D4AE8BF49}" type="pres">
      <dgm:prSet presAssocID="{E1D8F165-3546-4A51-9122-0C3A885B816B}" presName="composite" presStyleCnt="0"/>
      <dgm:spPr/>
    </dgm:pt>
    <dgm:pt modelId="{6AFECF4E-6B75-4116-A4EE-4B7E537A6B4A}" type="pres">
      <dgm:prSet presAssocID="{E1D8F165-3546-4A51-9122-0C3A885B816B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31BFBF6-3F87-417B-9A6F-55A392F9B55B}" type="pres">
      <dgm:prSet presAssocID="{E1D8F165-3546-4A51-9122-0C3A885B816B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B11A16-969B-4F73-AB34-E9EA63DEDF61}" type="pres">
      <dgm:prSet presAssocID="{39154AAB-7AD3-41A0-81CF-13AF1C1CC15B}" presName="spacing" presStyleCnt="0"/>
      <dgm:spPr/>
    </dgm:pt>
    <dgm:pt modelId="{8A5F5F19-FD9D-4AD6-AC3B-789A2B484572}" type="pres">
      <dgm:prSet presAssocID="{F2260C23-3B65-41C7-93D5-1482ADB8899F}" presName="composite" presStyleCnt="0"/>
      <dgm:spPr/>
    </dgm:pt>
    <dgm:pt modelId="{337E9604-3F37-440F-AB34-061AAE18050F}" type="pres">
      <dgm:prSet presAssocID="{F2260C23-3B65-41C7-93D5-1482ADB8899F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4565D64D-48B9-458D-9492-0CADF6100DE9}" type="pres">
      <dgm:prSet presAssocID="{F2260C23-3B65-41C7-93D5-1482ADB8899F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5BFDC3C-17CD-41A3-BBA5-28E9601B839C}" type="presOf" srcId="{F2260C23-3B65-41C7-93D5-1482ADB8899F}" destId="{4565D64D-48B9-458D-9492-0CADF6100DE9}" srcOrd="0" destOrd="0" presId="urn:microsoft.com/office/officeart/2005/8/layout/vList3"/>
    <dgm:cxn modelId="{8312691B-58EB-4F6B-8F9A-800265B28CFE}" type="presOf" srcId="{E1D8F165-3546-4A51-9122-0C3A885B816B}" destId="{431BFBF6-3F87-417B-9A6F-55A392F9B55B}" srcOrd="0" destOrd="0" presId="urn:microsoft.com/office/officeart/2005/8/layout/vList3"/>
    <dgm:cxn modelId="{94CB10C2-EB24-4A5C-874A-D65F8D523635}" srcId="{1CC06C64-A7A5-4C5A-9DC1-19A3F89E493E}" destId="{C0DE3F8A-BDED-4C60-A6F2-FC191577F34A}" srcOrd="1" destOrd="0" parTransId="{C677D72E-3BFD-4372-B375-1AC73B9F7151}" sibTransId="{5A2951B8-326C-4A17-90F5-085DD4761371}"/>
    <dgm:cxn modelId="{A2FA5CE5-A806-4FC1-9035-2B8B253B3DFE}" srcId="{1CC06C64-A7A5-4C5A-9DC1-19A3F89E493E}" destId="{F2260C23-3B65-41C7-93D5-1482ADB8899F}" srcOrd="3" destOrd="0" parTransId="{4FC15386-CF47-49D0-A1DE-6C8C252CC350}" sibTransId="{2565875C-F80C-482B-8F06-AE556BB1ED32}"/>
    <dgm:cxn modelId="{407939C2-B527-4777-A138-4C0F81A05A4A}" type="presOf" srcId="{5DD72EA6-EA3C-41DE-8B90-B28D764FA7D8}" destId="{BEC714F8-996D-41D9-B1D9-95C329EB7FC7}" srcOrd="0" destOrd="0" presId="urn:microsoft.com/office/officeart/2005/8/layout/vList3"/>
    <dgm:cxn modelId="{AEF9EF44-4681-498A-925C-C69E8F2E709B}" srcId="{1CC06C64-A7A5-4C5A-9DC1-19A3F89E493E}" destId="{E1D8F165-3546-4A51-9122-0C3A885B816B}" srcOrd="2" destOrd="0" parTransId="{DBA4B032-14D3-4EC6-A59A-6B1493F62001}" sibTransId="{39154AAB-7AD3-41A0-81CF-13AF1C1CC15B}"/>
    <dgm:cxn modelId="{36BC3247-FF47-4B43-81EF-50676F85995B}" type="presOf" srcId="{C0DE3F8A-BDED-4C60-A6F2-FC191577F34A}" destId="{33084BC6-253D-4185-B3F0-E4185ECFAEE8}" srcOrd="0" destOrd="0" presId="urn:microsoft.com/office/officeart/2005/8/layout/vList3"/>
    <dgm:cxn modelId="{72FBD3F1-A55A-45DC-89B2-1104B27D3294}" srcId="{1CC06C64-A7A5-4C5A-9DC1-19A3F89E493E}" destId="{5DD72EA6-EA3C-41DE-8B90-B28D764FA7D8}" srcOrd="0" destOrd="0" parTransId="{7E764267-F525-45BD-A261-50030987C8FE}" sibTransId="{E7452E44-9BD5-4371-8B9D-7828E22248AE}"/>
    <dgm:cxn modelId="{257C8E7D-06DE-4C36-8937-DC114D9F9F2F}" type="presOf" srcId="{1CC06C64-A7A5-4C5A-9DC1-19A3F89E493E}" destId="{279B5AF6-8F9B-4A36-9F38-6A2075122A7E}" srcOrd="0" destOrd="0" presId="urn:microsoft.com/office/officeart/2005/8/layout/vList3"/>
    <dgm:cxn modelId="{C00E0613-2623-4CF9-8079-CF4EA0BE1A62}" type="presParOf" srcId="{279B5AF6-8F9B-4A36-9F38-6A2075122A7E}" destId="{869765F4-A25E-4509-9F1E-4662A904BEB1}" srcOrd="0" destOrd="0" presId="urn:microsoft.com/office/officeart/2005/8/layout/vList3"/>
    <dgm:cxn modelId="{24D9501D-67C7-4F57-979C-9791EE99EA32}" type="presParOf" srcId="{869765F4-A25E-4509-9F1E-4662A904BEB1}" destId="{CD1A9AE1-0D70-49F7-B4D9-36B32370E3EB}" srcOrd="0" destOrd="0" presId="urn:microsoft.com/office/officeart/2005/8/layout/vList3"/>
    <dgm:cxn modelId="{8AA40029-1FD8-404E-8D82-4CB03D39603F}" type="presParOf" srcId="{869765F4-A25E-4509-9F1E-4662A904BEB1}" destId="{BEC714F8-996D-41D9-B1D9-95C329EB7FC7}" srcOrd="1" destOrd="0" presId="urn:microsoft.com/office/officeart/2005/8/layout/vList3"/>
    <dgm:cxn modelId="{2D90FF64-1DB5-40CC-A131-D70BA466A4BA}" type="presParOf" srcId="{279B5AF6-8F9B-4A36-9F38-6A2075122A7E}" destId="{7C7F2774-75A0-4D60-AF3E-3C1448655B4E}" srcOrd="1" destOrd="0" presId="urn:microsoft.com/office/officeart/2005/8/layout/vList3"/>
    <dgm:cxn modelId="{E7F9EAEF-DF19-443E-85D0-4E20E2F23252}" type="presParOf" srcId="{279B5AF6-8F9B-4A36-9F38-6A2075122A7E}" destId="{B88CABE0-765D-48EE-8138-37329C869212}" srcOrd="2" destOrd="0" presId="urn:microsoft.com/office/officeart/2005/8/layout/vList3"/>
    <dgm:cxn modelId="{303926DF-AA70-42A8-8BE7-F7DDB2AB0EAD}" type="presParOf" srcId="{B88CABE0-765D-48EE-8138-37329C869212}" destId="{91D04E0D-BBEA-4840-8E1C-4222553D52DC}" srcOrd="0" destOrd="0" presId="urn:microsoft.com/office/officeart/2005/8/layout/vList3"/>
    <dgm:cxn modelId="{FDE16B39-B220-4C56-BEF4-B3CBDDE5E96B}" type="presParOf" srcId="{B88CABE0-765D-48EE-8138-37329C869212}" destId="{33084BC6-253D-4185-B3F0-E4185ECFAEE8}" srcOrd="1" destOrd="0" presId="urn:microsoft.com/office/officeart/2005/8/layout/vList3"/>
    <dgm:cxn modelId="{FAF9825B-8E82-4283-BA3C-2B1F876487BD}" type="presParOf" srcId="{279B5AF6-8F9B-4A36-9F38-6A2075122A7E}" destId="{5BB0658B-F2A0-431B-98B1-517E740E470B}" srcOrd="3" destOrd="0" presId="urn:microsoft.com/office/officeart/2005/8/layout/vList3"/>
    <dgm:cxn modelId="{172A5AFD-CB3A-4467-8C13-B855AA66391F}" type="presParOf" srcId="{279B5AF6-8F9B-4A36-9F38-6A2075122A7E}" destId="{194E8F4F-B343-4DB4-827D-212D4AE8BF49}" srcOrd="4" destOrd="0" presId="urn:microsoft.com/office/officeart/2005/8/layout/vList3"/>
    <dgm:cxn modelId="{8DFF6DC0-7335-4EE3-859E-C25868A8B770}" type="presParOf" srcId="{194E8F4F-B343-4DB4-827D-212D4AE8BF49}" destId="{6AFECF4E-6B75-4116-A4EE-4B7E537A6B4A}" srcOrd="0" destOrd="0" presId="urn:microsoft.com/office/officeart/2005/8/layout/vList3"/>
    <dgm:cxn modelId="{468E2D56-6605-46DC-A62F-E3A530583A28}" type="presParOf" srcId="{194E8F4F-B343-4DB4-827D-212D4AE8BF49}" destId="{431BFBF6-3F87-417B-9A6F-55A392F9B55B}" srcOrd="1" destOrd="0" presId="urn:microsoft.com/office/officeart/2005/8/layout/vList3"/>
    <dgm:cxn modelId="{15601FD0-7DF1-42B7-BF39-B1625900291E}" type="presParOf" srcId="{279B5AF6-8F9B-4A36-9F38-6A2075122A7E}" destId="{84B11A16-969B-4F73-AB34-E9EA63DEDF61}" srcOrd="5" destOrd="0" presId="urn:microsoft.com/office/officeart/2005/8/layout/vList3"/>
    <dgm:cxn modelId="{247FCFF7-2924-4729-B73E-100CA848A883}" type="presParOf" srcId="{279B5AF6-8F9B-4A36-9F38-6A2075122A7E}" destId="{8A5F5F19-FD9D-4AD6-AC3B-789A2B484572}" srcOrd="6" destOrd="0" presId="urn:microsoft.com/office/officeart/2005/8/layout/vList3"/>
    <dgm:cxn modelId="{5BDC4442-6EC3-4CF4-B0EB-F0F88C439113}" type="presParOf" srcId="{8A5F5F19-FD9D-4AD6-AC3B-789A2B484572}" destId="{337E9604-3F37-440F-AB34-061AAE18050F}" srcOrd="0" destOrd="0" presId="urn:microsoft.com/office/officeart/2005/8/layout/vList3"/>
    <dgm:cxn modelId="{0CFB6282-C29B-4B5C-9FFA-C4CA46F00EA6}" type="presParOf" srcId="{8A5F5F19-FD9D-4AD6-AC3B-789A2B484572}" destId="{4565D64D-48B9-458D-9492-0CADF6100DE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15E4A2-659E-4BA9-AA6F-A524A801D482}" type="doc">
      <dgm:prSet loTypeId="urn:microsoft.com/office/officeart/2005/8/layout/vList3" loCatId="list" qsTypeId="urn:microsoft.com/office/officeart/2005/8/quickstyle/simple4" qsCatId="simple" csTypeId="urn:microsoft.com/office/officeart/2005/8/colors/colorful1" csCatId="colorful" phldr="1"/>
      <dgm:spPr/>
    </dgm:pt>
    <dgm:pt modelId="{6F82A2BA-5347-4F82-802D-7977962D573C}">
      <dgm:prSet phldrT="[Texto]"/>
      <dgm:spPr/>
      <dgm:t>
        <a:bodyPr/>
        <a:lstStyle/>
        <a:p>
          <a:pPr algn="l"/>
          <a:r>
            <a:rPr lang="es-EC" b="1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Analizar la calidad del servicio a domicilio de las empresas de comida en </a:t>
          </a:r>
          <a:r>
            <a:rPr lang="es-EC" b="1" dirty="0" err="1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Sangolqui</a:t>
          </a:r>
          <a:r>
            <a:rPr lang="es-EC" b="1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 y </a:t>
          </a:r>
          <a:r>
            <a:rPr lang="es-EC" b="1" dirty="0" err="1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Conocoto</a:t>
          </a:r>
          <a:r>
            <a:rPr lang="es-EC" b="1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 a fin de determinar falencias del mismo y plantear acciones de mejora a través de una investigación de mercado  </a:t>
          </a:r>
          <a:endParaRPr lang="es-EC" b="1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358E867B-392F-4AB7-AC0B-B444A9F04E20}" type="parTrans" cxnId="{983022D8-1895-4E98-8E47-FEC7C1E94B6D}">
      <dgm:prSet/>
      <dgm:spPr/>
      <dgm:t>
        <a:bodyPr/>
        <a:lstStyle/>
        <a:p>
          <a:endParaRPr lang="es-EC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BB1E7AD4-8BEA-467C-BC95-B9660FD49853}" type="sibTrans" cxnId="{983022D8-1895-4E98-8E47-FEC7C1E94B6D}">
      <dgm:prSet/>
      <dgm:spPr/>
      <dgm:t>
        <a:bodyPr/>
        <a:lstStyle/>
        <a:p>
          <a:endParaRPr lang="es-EC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9D7447C1-D672-40A1-9B1F-6ACF70E8F2D6}" type="pres">
      <dgm:prSet presAssocID="{2115E4A2-659E-4BA9-AA6F-A524A801D482}" presName="linearFlow" presStyleCnt="0">
        <dgm:presLayoutVars>
          <dgm:dir/>
          <dgm:resizeHandles val="exact"/>
        </dgm:presLayoutVars>
      </dgm:prSet>
      <dgm:spPr/>
    </dgm:pt>
    <dgm:pt modelId="{892E8DF0-76A5-4460-8E19-B535B3E61F81}" type="pres">
      <dgm:prSet presAssocID="{6F82A2BA-5347-4F82-802D-7977962D573C}" presName="composite" presStyleCnt="0"/>
      <dgm:spPr/>
    </dgm:pt>
    <dgm:pt modelId="{12051AA4-7A7A-42A4-AD94-65F2DBDBC6FE}" type="pres">
      <dgm:prSet presAssocID="{6F82A2BA-5347-4F82-802D-7977962D573C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F558647-043A-48DB-8A9E-46AB076E304B}" type="pres">
      <dgm:prSet presAssocID="{6F82A2BA-5347-4F82-802D-7977962D573C}" presName="txShp" presStyleLbl="node1" presStyleIdx="0" presStyleCnt="1" custScaleX="118000" custScaleY="17475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C13DBFC-AFC5-41D0-BC10-E10A6E05849E}" type="presOf" srcId="{6F82A2BA-5347-4F82-802D-7977962D573C}" destId="{9F558647-043A-48DB-8A9E-46AB076E304B}" srcOrd="0" destOrd="0" presId="urn:microsoft.com/office/officeart/2005/8/layout/vList3"/>
    <dgm:cxn modelId="{BEF3B1AC-A337-4D2F-A111-E600C39968EF}" type="presOf" srcId="{2115E4A2-659E-4BA9-AA6F-A524A801D482}" destId="{9D7447C1-D672-40A1-9B1F-6ACF70E8F2D6}" srcOrd="0" destOrd="0" presId="urn:microsoft.com/office/officeart/2005/8/layout/vList3"/>
    <dgm:cxn modelId="{983022D8-1895-4E98-8E47-FEC7C1E94B6D}" srcId="{2115E4A2-659E-4BA9-AA6F-A524A801D482}" destId="{6F82A2BA-5347-4F82-802D-7977962D573C}" srcOrd="0" destOrd="0" parTransId="{358E867B-392F-4AB7-AC0B-B444A9F04E20}" sibTransId="{BB1E7AD4-8BEA-467C-BC95-B9660FD49853}"/>
    <dgm:cxn modelId="{8B19BA1B-586B-48B6-AB90-70AE0725A2D5}" type="presParOf" srcId="{9D7447C1-D672-40A1-9B1F-6ACF70E8F2D6}" destId="{892E8DF0-76A5-4460-8E19-B535B3E61F81}" srcOrd="0" destOrd="0" presId="urn:microsoft.com/office/officeart/2005/8/layout/vList3"/>
    <dgm:cxn modelId="{C2093A5D-4D70-4D90-9F26-90E92CD351D5}" type="presParOf" srcId="{892E8DF0-76A5-4460-8E19-B535B3E61F81}" destId="{12051AA4-7A7A-42A4-AD94-65F2DBDBC6FE}" srcOrd="0" destOrd="0" presId="urn:microsoft.com/office/officeart/2005/8/layout/vList3"/>
    <dgm:cxn modelId="{623FA1DD-FD64-42AC-B5EB-7D1B45ABD7B2}" type="presParOf" srcId="{892E8DF0-76A5-4460-8E19-B535B3E61F81}" destId="{9F558647-043A-48DB-8A9E-46AB076E304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5DFA8C-669E-4B60-B55E-8BD96B416915}" type="doc">
      <dgm:prSet loTypeId="urn:microsoft.com/office/officeart/2005/8/layout/chevron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1D617C29-5ADD-4067-BC83-62B96BB6BBEF}">
      <dgm:prSet phldrT="[Texto]"/>
      <dgm:spPr/>
      <dgm:t>
        <a:bodyPr/>
        <a:lstStyle/>
        <a:p>
          <a:pPr algn="ctr"/>
          <a:r>
            <a:rPr lang="es-EC" dirty="0" smtClean="0">
              <a:latin typeface="Calibri" panose="020F0502020204030204" pitchFamily="34" charset="0"/>
            </a:rPr>
            <a:t>H</a:t>
          </a:r>
          <a:r>
            <a:rPr lang="es-EC" baseline="-25000" dirty="0" smtClean="0">
              <a:latin typeface="Calibri" panose="020F0502020204030204" pitchFamily="34" charset="0"/>
            </a:rPr>
            <a:t>1</a:t>
          </a:r>
          <a:endParaRPr lang="es-EC" dirty="0">
            <a:latin typeface="Calibri" panose="020F0502020204030204" pitchFamily="34" charset="0"/>
          </a:endParaRPr>
        </a:p>
      </dgm:t>
    </dgm:pt>
    <dgm:pt modelId="{505462A4-A8EE-448E-BF28-5447C18F1E6F}" type="parTrans" cxnId="{3B1C0397-B7FC-4AAA-9AE2-98136EAFE885}">
      <dgm:prSet/>
      <dgm:spPr/>
      <dgm:t>
        <a:bodyPr/>
        <a:lstStyle/>
        <a:p>
          <a:pPr algn="just"/>
          <a:endParaRPr lang="es-EC">
            <a:latin typeface="Calibri" panose="020F0502020204030204" pitchFamily="34" charset="0"/>
          </a:endParaRPr>
        </a:p>
      </dgm:t>
    </dgm:pt>
    <dgm:pt modelId="{2D09E3ED-41DA-4395-865D-763774024CF5}" type="sibTrans" cxnId="{3B1C0397-B7FC-4AAA-9AE2-98136EAFE885}">
      <dgm:prSet/>
      <dgm:spPr/>
      <dgm:t>
        <a:bodyPr/>
        <a:lstStyle/>
        <a:p>
          <a:pPr algn="just"/>
          <a:endParaRPr lang="es-EC">
            <a:latin typeface="Calibri" panose="020F0502020204030204" pitchFamily="34" charset="0"/>
          </a:endParaRPr>
        </a:p>
      </dgm:t>
    </dgm:pt>
    <dgm:pt modelId="{D095ED1C-0F36-45C4-8A50-CBCF256562EE}">
      <dgm:prSet/>
      <dgm:spPr/>
      <dgm:t>
        <a:bodyPr/>
        <a:lstStyle/>
        <a:p>
          <a:pPr algn="ctr"/>
          <a:r>
            <a:rPr lang="es-EC" dirty="0" smtClean="0">
              <a:latin typeface="Calibri" panose="020F0502020204030204" pitchFamily="34" charset="0"/>
            </a:rPr>
            <a:t>H</a:t>
          </a:r>
          <a:r>
            <a:rPr lang="es-EC" baseline="-25000" dirty="0" smtClean="0">
              <a:latin typeface="Calibri" panose="020F0502020204030204" pitchFamily="34" charset="0"/>
            </a:rPr>
            <a:t>0</a:t>
          </a:r>
          <a:endParaRPr lang="es-EC" dirty="0">
            <a:latin typeface="Calibri" panose="020F0502020204030204" pitchFamily="34" charset="0"/>
          </a:endParaRPr>
        </a:p>
      </dgm:t>
    </dgm:pt>
    <dgm:pt modelId="{A1114352-AF59-4DED-AFEE-0C7FA099BB6A}" type="parTrans" cxnId="{564B6415-56B4-4DB7-8B48-00F915675989}">
      <dgm:prSet/>
      <dgm:spPr/>
      <dgm:t>
        <a:bodyPr/>
        <a:lstStyle/>
        <a:p>
          <a:pPr algn="just"/>
          <a:endParaRPr lang="es-EC">
            <a:latin typeface="Calibri" panose="020F0502020204030204" pitchFamily="34" charset="0"/>
          </a:endParaRPr>
        </a:p>
      </dgm:t>
    </dgm:pt>
    <dgm:pt modelId="{FF1F0FD7-CB88-49F1-8E48-B2A116204A07}" type="sibTrans" cxnId="{564B6415-56B4-4DB7-8B48-00F915675989}">
      <dgm:prSet/>
      <dgm:spPr/>
      <dgm:t>
        <a:bodyPr/>
        <a:lstStyle/>
        <a:p>
          <a:pPr algn="just"/>
          <a:endParaRPr lang="es-EC">
            <a:latin typeface="Calibri" panose="020F0502020204030204" pitchFamily="34" charset="0"/>
          </a:endParaRPr>
        </a:p>
      </dgm:t>
    </dgm:pt>
    <dgm:pt modelId="{BC251070-F15F-44D2-93AA-6A803D19A454}">
      <dgm:prSet phldrT="[Texto]"/>
      <dgm:spPr/>
      <dgm:t>
        <a:bodyPr/>
        <a:lstStyle/>
        <a:p>
          <a:pPr algn="just"/>
          <a:r>
            <a:rPr lang="es-EC" smtClean="0">
              <a:latin typeface="Calibri" panose="020F0502020204030204" pitchFamily="34" charset="0"/>
            </a:rPr>
            <a:t> Mas del 50% de los consumidores, de los sectores de </a:t>
          </a:r>
          <a:r>
            <a:rPr lang="es-EC" dirty="0" err="1" smtClean="0">
              <a:latin typeface="Calibri" panose="020F0502020204030204" pitchFamily="34" charset="0"/>
            </a:rPr>
            <a:t>Sangolqui</a:t>
          </a:r>
          <a:r>
            <a:rPr lang="es-EC" dirty="0" smtClean="0">
              <a:latin typeface="Calibri" panose="020F0502020204030204" pitchFamily="34" charset="0"/>
            </a:rPr>
            <a:t> y </a:t>
          </a:r>
          <a:r>
            <a:rPr lang="es-EC" dirty="0" err="1" smtClean="0">
              <a:latin typeface="Calibri" panose="020F0502020204030204" pitchFamily="34" charset="0"/>
            </a:rPr>
            <a:t>Conocoto</a:t>
          </a:r>
          <a:r>
            <a:rPr lang="es-EC" dirty="0" smtClean="0">
              <a:latin typeface="Calibri" panose="020F0502020204030204" pitchFamily="34" charset="0"/>
            </a:rPr>
            <a:t> que cuentan con  cobertura, están satisfechos con el servicio a domicilio de alimentos preparados </a:t>
          </a:r>
          <a:endParaRPr lang="es-EC" dirty="0">
            <a:latin typeface="Calibri" panose="020F0502020204030204" pitchFamily="34" charset="0"/>
          </a:endParaRPr>
        </a:p>
      </dgm:t>
    </dgm:pt>
    <dgm:pt modelId="{9731427C-2F8F-48F5-B3EB-15EDD479B85E}" type="parTrans" cxnId="{24233458-D39E-4228-AF9B-D12CCAD5FE85}">
      <dgm:prSet/>
      <dgm:spPr/>
      <dgm:t>
        <a:bodyPr/>
        <a:lstStyle/>
        <a:p>
          <a:pPr algn="just"/>
          <a:endParaRPr lang="es-EC">
            <a:latin typeface="Calibri" panose="020F0502020204030204" pitchFamily="34" charset="0"/>
          </a:endParaRPr>
        </a:p>
      </dgm:t>
    </dgm:pt>
    <dgm:pt modelId="{A0057767-BFB3-4071-A495-7B193D5F2099}" type="sibTrans" cxnId="{24233458-D39E-4228-AF9B-D12CCAD5FE85}">
      <dgm:prSet/>
      <dgm:spPr/>
      <dgm:t>
        <a:bodyPr/>
        <a:lstStyle/>
        <a:p>
          <a:pPr algn="just"/>
          <a:endParaRPr lang="es-EC">
            <a:latin typeface="Calibri" panose="020F0502020204030204" pitchFamily="34" charset="0"/>
          </a:endParaRPr>
        </a:p>
      </dgm:t>
    </dgm:pt>
    <dgm:pt modelId="{2DAD8E2F-0778-4860-B8BA-A4D27FF61B0F}">
      <dgm:prSet/>
      <dgm:spPr/>
      <dgm:t>
        <a:bodyPr/>
        <a:lstStyle/>
        <a:p>
          <a:pPr algn="just"/>
          <a:r>
            <a:rPr lang="es-EC" dirty="0" smtClean="0">
              <a:latin typeface="Calibri" panose="020F0502020204030204" pitchFamily="34" charset="0"/>
            </a:rPr>
            <a:t>Menos del 50% de los consumidores, de los sectores de </a:t>
          </a:r>
          <a:r>
            <a:rPr lang="es-EC" dirty="0" err="1" smtClean="0">
              <a:latin typeface="Calibri" panose="020F0502020204030204" pitchFamily="34" charset="0"/>
            </a:rPr>
            <a:t>Sangolqui</a:t>
          </a:r>
          <a:r>
            <a:rPr lang="es-EC" dirty="0" smtClean="0">
              <a:latin typeface="Calibri" panose="020F0502020204030204" pitchFamily="34" charset="0"/>
            </a:rPr>
            <a:t> y </a:t>
          </a:r>
          <a:r>
            <a:rPr lang="es-EC" dirty="0" err="1" smtClean="0">
              <a:latin typeface="Calibri" panose="020F0502020204030204" pitchFamily="34" charset="0"/>
            </a:rPr>
            <a:t>Conocoto</a:t>
          </a:r>
          <a:r>
            <a:rPr lang="es-EC" dirty="0" smtClean="0">
              <a:latin typeface="Calibri" panose="020F0502020204030204" pitchFamily="34" charset="0"/>
            </a:rPr>
            <a:t> que cuentan con cobertura, están satisfechos con el servicio a domicilio de alimentos preparados </a:t>
          </a:r>
          <a:endParaRPr lang="es-EC" dirty="0">
            <a:latin typeface="Calibri" panose="020F0502020204030204" pitchFamily="34" charset="0"/>
          </a:endParaRPr>
        </a:p>
      </dgm:t>
    </dgm:pt>
    <dgm:pt modelId="{E15DEB61-7B4A-4899-91A5-9A801F308BFE}" type="parTrans" cxnId="{99BA5053-3AC3-4316-8486-827E3CA5E916}">
      <dgm:prSet/>
      <dgm:spPr/>
      <dgm:t>
        <a:bodyPr/>
        <a:lstStyle/>
        <a:p>
          <a:pPr algn="just"/>
          <a:endParaRPr lang="es-EC">
            <a:latin typeface="Calibri" panose="020F0502020204030204" pitchFamily="34" charset="0"/>
          </a:endParaRPr>
        </a:p>
      </dgm:t>
    </dgm:pt>
    <dgm:pt modelId="{A860CA9D-D500-475C-8363-19AB71A25412}" type="sibTrans" cxnId="{99BA5053-3AC3-4316-8486-827E3CA5E916}">
      <dgm:prSet/>
      <dgm:spPr/>
      <dgm:t>
        <a:bodyPr/>
        <a:lstStyle/>
        <a:p>
          <a:pPr algn="just"/>
          <a:endParaRPr lang="es-EC">
            <a:latin typeface="Calibri" panose="020F0502020204030204" pitchFamily="34" charset="0"/>
          </a:endParaRPr>
        </a:p>
      </dgm:t>
    </dgm:pt>
    <dgm:pt modelId="{EABAB581-3CC6-40B5-AC65-4739AB54362F}" type="pres">
      <dgm:prSet presAssocID="{A65DFA8C-669E-4B60-B55E-8BD96B41691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BEE7D87-9489-4FCB-9443-C7A5C952147B}" type="pres">
      <dgm:prSet presAssocID="{1D617C29-5ADD-4067-BC83-62B96BB6BBEF}" presName="composite" presStyleCnt="0"/>
      <dgm:spPr/>
    </dgm:pt>
    <dgm:pt modelId="{B1EDB332-DE7D-49F6-AC8D-072D33656951}" type="pres">
      <dgm:prSet presAssocID="{1D617C29-5ADD-4067-BC83-62B96BB6BBEF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800EAF-B506-4007-8BDD-8FB3988E1A12}" type="pres">
      <dgm:prSet presAssocID="{1D617C29-5ADD-4067-BC83-62B96BB6BBEF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D997B1-D52A-474E-AF31-B06A184E11CB}" type="pres">
      <dgm:prSet presAssocID="{2D09E3ED-41DA-4395-865D-763774024CF5}" presName="sp" presStyleCnt="0"/>
      <dgm:spPr/>
    </dgm:pt>
    <dgm:pt modelId="{F4FEF9B8-E3B1-44B0-873D-319113D2D926}" type="pres">
      <dgm:prSet presAssocID="{D095ED1C-0F36-45C4-8A50-CBCF256562EE}" presName="composite" presStyleCnt="0"/>
      <dgm:spPr/>
    </dgm:pt>
    <dgm:pt modelId="{974C3AD8-0CC8-4DC7-8F60-A03647F86980}" type="pres">
      <dgm:prSet presAssocID="{D095ED1C-0F36-45C4-8A50-CBCF256562EE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F5F353-BB75-4AB3-AB60-3740FEC57028}" type="pres">
      <dgm:prSet presAssocID="{D095ED1C-0F36-45C4-8A50-CBCF256562EE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4233458-D39E-4228-AF9B-D12CCAD5FE85}" srcId="{1D617C29-5ADD-4067-BC83-62B96BB6BBEF}" destId="{BC251070-F15F-44D2-93AA-6A803D19A454}" srcOrd="0" destOrd="0" parTransId="{9731427C-2F8F-48F5-B3EB-15EDD479B85E}" sibTransId="{A0057767-BFB3-4071-A495-7B193D5F2099}"/>
    <dgm:cxn modelId="{D2385296-C472-4B9C-B4D1-96DABBA1A61E}" type="presOf" srcId="{D095ED1C-0F36-45C4-8A50-CBCF256562EE}" destId="{974C3AD8-0CC8-4DC7-8F60-A03647F86980}" srcOrd="0" destOrd="0" presId="urn:microsoft.com/office/officeart/2005/8/layout/chevron2"/>
    <dgm:cxn modelId="{6A8351D6-D670-4C37-AEA5-54EDB39749D1}" type="presOf" srcId="{2DAD8E2F-0778-4860-B8BA-A4D27FF61B0F}" destId="{53F5F353-BB75-4AB3-AB60-3740FEC57028}" srcOrd="0" destOrd="0" presId="urn:microsoft.com/office/officeart/2005/8/layout/chevron2"/>
    <dgm:cxn modelId="{564B6415-56B4-4DB7-8B48-00F915675989}" srcId="{A65DFA8C-669E-4B60-B55E-8BD96B416915}" destId="{D095ED1C-0F36-45C4-8A50-CBCF256562EE}" srcOrd="1" destOrd="0" parTransId="{A1114352-AF59-4DED-AFEE-0C7FA099BB6A}" sibTransId="{FF1F0FD7-CB88-49F1-8E48-B2A116204A07}"/>
    <dgm:cxn modelId="{AE0B2406-EEFA-4223-9A4C-035FB136B7A8}" type="presOf" srcId="{A65DFA8C-669E-4B60-B55E-8BD96B416915}" destId="{EABAB581-3CC6-40B5-AC65-4739AB54362F}" srcOrd="0" destOrd="0" presId="urn:microsoft.com/office/officeart/2005/8/layout/chevron2"/>
    <dgm:cxn modelId="{3B1C0397-B7FC-4AAA-9AE2-98136EAFE885}" srcId="{A65DFA8C-669E-4B60-B55E-8BD96B416915}" destId="{1D617C29-5ADD-4067-BC83-62B96BB6BBEF}" srcOrd="0" destOrd="0" parTransId="{505462A4-A8EE-448E-BF28-5447C18F1E6F}" sibTransId="{2D09E3ED-41DA-4395-865D-763774024CF5}"/>
    <dgm:cxn modelId="{96E747BD-8AF5-4F9C-BF84-51F4CFF76D0E}" type="presOf" srcId="{1D617C29-5ADD-4067-BC83-62B96BB6BBEF}" destId="{B1EDB332-DE7D-49F6-AC8D-072D33656951}" srcOrd="0" destOrd="0" presId="urn:microsoft.com/office/officeart/2005/8/layout/chevron2"/>
    <dgm:cxn modelId="{E0203914-AD23-4C86-A603-836D3102A809}" type="presOf" srcId="{BC251070-F15F-44D2-93AA-6A803D19A454}" destId="{D1800EAF-B506-4007-8BDD-8FB3988E1A12}" srcOrd="0" destOrd="0" presId="urn:microsoft.com/office/officeart/2005/8/layout/chevron2"/>
    <dgm:cxn modelId="{99BA5053-3AC3-4316-8486-827E3CA5E916}" srcId="{D095ED1C-0F36-45C4-8A50-CBCF256562EE}" destId="{2DAD8E2F-0778-4860-B8BA-A4D27FF61B0F}" srcOrd="0" destOrd="0" parTransId="{E15DEB61-7B4A-4899-91A5-9A801F308BFE}" sibTransId="{A860CA9D-D500-475C-8363-19AB71A25412}"/>
    <dgm:cxn modelId="{9E0A1E5F-A5E7-426D-9E86-E54B3577A5E3}" type="presParOf" srcId="{EABAB581-3CC6-40B5-AC65-4739AB54362F}" destId="{7BEE7D87-9489-4FCB-9443-C7A5C952147B}" srcOrd="0" destOrd="0" presId="urn:microsoft.com/office/officeart/2005/8/layout/chevron2"/>
    <dgm:cxn modelId="{5983E2F4-CD9E-479B-8807-F9B2FD89595B}" type="presParOf" srcId="{7BEE7D87-9489-4FCB-9443-C7A5C952147B}" destId="{B1EDB332-DE7D-49F6-AC8D-072D33656951}" srcOrd="0" destOrd="0" presId="urn:microsoft.com/office/officeart/2005/8/layout/chevron2"/>
    <dgm:cxn modelId="{8DA38C1E-4D3A-4CD1-8062-70145C264261}" type="presParOf" srcId="{7BEE7D87-9489-4FCB-9443-C7A5C952147B}" destId="{D1800EAF-B506-4007-8BDD-8FB3988E1A12}" srcOrd="1" destOrd="0" presId="urn:microsoft.com/office/officeart/2005/8/layout/chevron2"/>
    <dgm:cxn modelId="{E806DA2F-AD1E-4A10-BEAA-B06C9FEDAFA4}" type="presParOf" srcId="{EABAB581-3CC6-40B5-AC65-4739AB54362F}" destId="{ECD997B1-D52A-474E-AF31-B06A184E11CB}" srcOrd="1" destOrd="0" presId="urn:microsoft.com/office/officeart/2005/8/layout/chevron2"/>
    <dgm:cxn modelId="{F2F49916-812E-4D54-A3C3-A621DE73B867}" type="presParOf" srcId="{EABAB581-3CC6-40B5-AC65-4739AB54362F}" destId="{F4FEF9B8-E3B1-44B0-873D-319113D2D926}" srcOrd="2" destOrd="0" presId="urn:microsoft.com/office/officeart/2005/8/layout/chevron2"/>
    <dgm:cxn modelId="{1BDAE6D2-9EED-49E1-9FB9-B5F0E98E608E}" type="presParOf" srcId="{F4FEF9B8-E3B1-44B0-873D-319113D2D926}" destId="{974C3AD8-0CC8-4DC7-8F60-A03647F86980}" srcOrd="0" destOrd="0" presId="urn:microsoft.com/office/officeart/2005/8/layout/chevron2"/>
    <dgm:cxn modelId="{F33A34C9-A389-4942-90E0-F4DFAD85A690}" type="presParOf" srcId="{F4FEF9B8-E3B1-44B0-873D-319113D2D926}" destId="{53F5F353-BB75-4AB3-AB60-3740FEC5702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1005C4-9F86-4787-952B-A90500C1941F}" type="doc">
      <dgm:prSet loTypeId="urn:microsoft.com/office/officeart/2005/8/layout/hList7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C577E7BD-F0C9-4F58-A1A7-41FA642FA5E2}">
      <dgm:prSet custT="1"/>
      <dgm:spPr/>
      <dgm:t>
        <a:bodyPr/>
        <a:lstStyle/>
        <a:p>
          <a:pPr rtl="0"/>
          <a:r>
            <a:rPr lang="es-EC" sz="1800" dirty="0" smtClean="0"/>
            <a:t>Prueba de hipótesis a través de medias</a:t>
          </a:r>
          <a:endParaRPr lang="es-EC" sz="1800" dirty="0"/>
        </a:p>
      </dgm:t>
    </dgm:pt>
    <dgm:pt modelId="{76ADAF5A-65AA-45EC-9942-6D6EC59A0092}" type="parTrans" cxnId="{07730CE2-613A-4D12-BD5E-F6C4B6BE08A9}">
      <dgm:prSet/>
      <dgm:spPr/>
      <dgm:t>
        <a:bodyPr/>
        <a:lstStyle/>
        <a:p>
          <a:endParaRPr lang="es-EC" sz="1800"/>
        </a:p>
      </dgm:t>
    </dgm:pt>
    <dgm:pt modelId="{3D0D32AC-6D25-4482-8703-A964FA7858C2}" type="sibTrans" cxnId="{07730CE2-613A-4D12-BD5E-F6C4B6BE08A9}">
      <dgm:prSet/>
      <dgm:spPr/>
      <dgm:t>
        <a:bodyPr/>
        <a:lstStyle/>
        <a:p>
          <a:endParaRPr lang="es-EC" sz="1800"/>
        </a:p>
      </dgm:t>
    </dgm:pt>
    <dgm:pt modelId="{3D75E7DD-E068-4B55-9698-B47ABA466829}">
      <dgm:prSet custT="1"/>
      <dgm:spPr/>
      <dgm:t>
        <a:bodyPr/>
        <a:lstStyle/>
        <a:p>
          <a:pPr rtl="0"/>
          <a:r>
            <a:rPr lang="es-EC" sz="1800" dirty="0" smtClean="0"/>
            <a:t>Análisis descriptivo</a:t>
          </a:r>
          <a:endParaRPr lang="es-EC" sz="1800" dirty="0"/>
        </a:p>
      </dgm:t>
    </dgm:pt>
    <dgm:pt modelId="{8EBF21B1-D583-4E23-9E2F-BFB0A23CA7BC}" type="parTrans" cxnId="{483C97DA-CDB5-490F-890E-98D1BD34C6B9}">
      <dgm:prSet/>
      <dgm:spPr/>
      <dgm:t>
        <a:bodyPr/>
        <a:lstStyle/>
        <a:p>
          <a:endParaRPr lang="es-EC" sz="1800"/>
        </a:p>
      </dgm:t>
    </dgm:pt>
    <dgm:pt modelId="{5E6B1AE0-B037-4B47-A9A7-A79B0B3E09BC}" type="sibTrans" cxnId="{483C97DA-CDB5-490F-890E-98D1BD34C6B9}">
      <dgm:prSet/>
      <dgm:spPr/>
      <dgm:t>
        <a:bodyPr/>
        <a:lstStyle/>
        <a:p>
          <a:endParaRPr lang="es-EC" sz="1800"/>
        </a:p>
      </dgm:t>
    </dgm:pt>
    <dgm:pt modelId="{F7C778B7-C77C-426A-9577-740E0EDEE42B}" type="pres">
      <dgm:prSet presAssocID="{961005C4-9F86-4787-952B-A90500C194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3EB7F13-25D4-4AEE-A1E3-4D3103F6888D}" type="pres">
      <dgm:prSet presAssocID="{961005C4-9F86-4787-952B-A90500C1941F}" presName="fgShape" presStyleLbl="fgShp" presStyleIdx="0" presStyleCnt="1"/>
      <dgm:spPr/>
    </dgm:pt>
    <dgm:pt modelId="{01B5942D-4256-43A0-B6E6-0DA16CC3E79B}" type="pres">
      <dgm:prSet presAssocID="{961005C4-9F86-4787-952B-A90500C1941F}" presName="linComp" presStyleCnt="0"/>
      <dgm:spPr/>
    </dgm:pt>
    <dgm:pt modelId="{C12FC7FF-1080-4B86-BA1B-54DA0E6E2524}" type="pres">
      <dgm:prSet presAssocID="{C577E7BD-F0C9-4F58-A1A7-41FA642FA5E2}" presName="compNode" presStyleCnt="0"/>
      <dgm:spPr/>
    </dgm:pt>
    <dgm:pt modelId="{D2712C84-5433-4F3B-B5CD-AD23FCA926F3}" type="pres">
      <dgm:prSet presAssocID="{C577E7BD-F0C9-4F58-A1A7-41FA642FA5E2}" presName="bkgdShape" presStyleLbl="node1" presStyleIdx="0" presStyleCnt="2" custLinFactNeighborX="-87" custLinFactNeighborY="4545"/>
      <dgm:spPr/>
      <dgm:t>
        <a:bodyPr/>
        <a:lstStyle/>
        <a:p>
          <a:endParaRPr lang="es-EC"/>
        </a:p>
      </dgm:t>
    </dgm:pt>
    <dgm:pt modelId="{8AC15B26-B280-482B-8232-11F3852700B2}" type="pres">
      <dgm:prSet presAssocID="{C577E7BD-F0C9-4F58-A1A7-41FA642FA5E2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04E2B3-F728-4E7D-B422-192DE071753F}" type="pres">
      <dgm:prSet presAssocID="{C577E7BD-F0C9-4F58-A1A7-41FA642FA5E2}" presName="invisiNode" presStyleLbl="node1" presStyleIdx="0" presStyleCnt="2"/>
      <dgm:spPr/>
    </dgm:pt>
    <dgm:pt modelId="{83D85532-4AB3-40F4-B519-332D8CA9B94C}" type="pres">
      <dgm:prSet presAssocID="{C577E7BD-F0C9-4F58-A1A7-41FA642FA5E2}" presName="imagNode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6616346-9C15-46A0-B6EB-2C45FC054689}" type="pres">
      <dgm:prSet presAssocID="{3D0D32AC-6D25-4482-8703-A964FA7858C2}" presName="sibTrans" presStyleLbl="sibTrans2D1" presStyleIdx="0" presStyleCnt="0"/>
      <dgm:spPr/>
      <dgm:t>
        <a:bodyPr/>
        <a:lstStyle/>
        <a:p>
          <a:endParaRPr lang="es-EC"/>
        </a:p>
      </dgm:t>
    </dgm:pt>
    <dgm:pt modelId="{54462D07-6DE8-477F-B311-70306951E3A3}" type="pres">
      <dgm:prSet presAssocID="{3D75E7DD-E068-4B55-9698-B47ABA466829}" presName="compNode" presStyleCnt="0"/>
      <dgm:spPr/>
    </dgm:pt>
    <dgm:pt modelId="{EBE483DF-3136-42CF-A2B9-B72C12B7CC40}" type="pres">
      <dgm:prSet presAssocID="{3D75E7DD-E068-4B55-9698-B47ABA466829}" presName="bkgdShape" presStyleLbl="node1" presStyleIdx="1" presStyleCnt="2"/>
      <dgm:spPr/>
      <dgm:t>
        <a:bodyPr/>
        <a:lstStyle/>
        <a:p>
          <a:endParaRPr lang="es-EC"/>
        </a:p>
      </dgm:t>
    </dgm:pt>
    <dgm:pt modelId="{A2C37F35-6C32-4F50-93B2-97D531375F4C}" type="pres">
      <dgm:prSet presAssocID="{3D75E7DD-E068-4B55-9698-B47ABA466829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4F25D7-34A9-4A25-B743-9372D2B130FE}" type="pres">
      <dgm:prSet presAssocID="{3D75E7DD-E068-4B55-9698-B47ABA466829}" presName="invisiNode" presStyleLbl="node1" presStyleIdx="1" presStyleCnt="2"/>
      <dgm:spPr/>
    </dgm:pt>
    <dgm:pt modelId="{E8A7AEF9-9A33-4652-9471-3806D3291922}" type="pres">
      <dgm:prSet presAssocID="{3D75E7DD-E068-4B55-9698-B47ABA466829}" presName="imagNode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DDB614B3-5330-423C-8A19-D04CA5BCDC61}" type="presOf" srcId="{C577E7BD-F0C9-4F58-A1A7-41FA642FA5E2}" destId="{8AC15B26-B280-482B-8232-11F3852700B2}" srcOrd="1" destOrd="0" presId="urn:microsoft.com/office/officeart/2005/8/layout/hList7"/>
    <dgm:cxn modelId="{C9E02863-3D4C-4F11-937C-4F421DA49EDF}" type="presOf" srcId="{C577E7BD-F0C9-4F58-A1A7-41FA642FA5E2}" destId="{D2712C84-5433-4F3B-B5CD-AD23FCA926F3}" srcOrd="0" destOrd="0" presId="urn:microsoft.com/office/officeart/2005/8/layout/hList7"/>
    <dgm:cxn modelId="{8882E5AB-FE8A-413D-BCEF-B81A78A6A933}" type="presOf" srcId="{3D75E7DD-E068-4B55-9698-B47ABA466829}" destId="{A2C37F35-6C32-4F50-93B2-97D531375F4C}" srcOrd="1" destOrd="0" presId="urn:microsoft.com/office/officeart/2005/8/layout/hList7"/>
    <dgm:cxn modelId="{2212BBA1-07B0-4766-9F82-F978072C8FED}" type="presOf" srcId="{3D75E7DD-E068-4B55-9698-B47ABA466829}" destId="{EBE483DF-3136-42CF-A2B9-B72C12B7CC40}" srcOrd="0" destOrd="0" presId="urn:microsoft.com/office/officeart/2005/8/layout/hList7"/>
    <dgm:cxn modelId="{B587AD06-4C77-4005-A50A-6E9624B6670C}" type="presOf" srcId="{961005C4-9F86-4787-952B-A90500C1941F}" destId="{F7C778B7-C77C-426A-9577-740E0EDEE42B}" srcOrd="0" destOrd="0" presId="urn:microsoft.com/office/officeart/2005/8/layout/hList7"/>
    <dgm:cxn modelId="{DA00C371-E134-43AC-A275-C6B1B5C5682A}" type="presOf" srcId="{3D0D32AC-6D25-4482-8703-A964FA7858C2}" destId="{16616346-9C15-46A0-B6EB-2C45FC054689}" srcOrd="0" destOrd="0" presId="urn:microsoft.com/office/officeart/2005/8/layout/hList7"/>
    <dgm:cxn modelId="{07730CE2-613A-4D12-BD5E-F6C4B6BE08A9}" srcId="{961005C4-9F86-4787-952B-A90500C1941F}" destId="{C577E7BD-F0C9-4F58-A1A7-41FA642FA5E2}" srcOrd="0" destOrd="0" parTransId="{76ADAF5A-65AA-45EC-9942-6D6EC59A0092}" sibTransId="{3D0D32AC-6D25-4482-8703-A964FA7858C2}"/>
    <dgm:cxn modelId="{483C97DA-CDB5-490F-890E-98D1BD34C6B9}" srcId="{961005C4-9F86-4787-952B-A90500C1941F}" destId="{3D75E7DD-E068-4B55-9698-B47ABA466829}" srcOrd="1" destOrd="0" parTransId="{8EBF21B1-D583-4E23-9E2F-BFB0A23CA7BC}" sibTransId="{5E6B1AE0-B037-4B47-A9A7-A79B0B3E09BC}"/>
    <dgm:cxn modelId="{EB053DCB-93AF-4E4A-B503-D765DACFA52A}" type="presParOf" srcId="{F7C778B7-C77C-426A-9577-740E0EDEE42B}" destId="{33EB7F13-25D4-4AEE-A1E3-4D3103F6888D}" srcOrd="0" destOrd="0" presId="urn:microsoft.com/office/officeart/2005/8/layout/hList7"/>
    <dgm:cxn modelId="{E85B4B7E-A321-4684-888C-8588FDDB788C}" type="presParOf" srcId="{F7C778B7-C77C-426A-9577-740E0EDEE42B}" destId="{01B5942D-4256-43A0-B6E6-0DA16CC3E79B}" srcOrd="1" destOrd="0" presId="urn:microsoft.com/office/officeart/2005/8/layout/hList7"/>
    <dgm:cxn modelId="{A1687A14-2801-458D-9B15-5742C28FBB21}" type="presParOf" srcId="{01B5942D-4256-43A0-B6E6-0DA16CC3E79B}" destId="{C12FC7FF-1080-4B86-BA1B-54DA0E6E2524}" srcOrd="0" destOrd="0" presId="urn:microsoft.com/office/officeart/2005/8/layout/hList7"/>
    <dgm:cxn modelId="{9DD09C68-AC3D-4918-8BA8-21BDD2C79B15}" type="presParOf" srcId="{C12FC7FF-1080-4B86-BA1B-54DA0E6E2524}" destId="{D2712C84-5433-4F3B-B5CD-AD23FCA926F3}" srcOrd="0" destOrd="0" presId="urn:microsoft.com/office/officeart/2005/8/layout/hList7"/>
    <dgm:cxn modelId="{10016534-FB88-4A84-A894-48128942C9A6}" type="presParOf" srcId="{C12FC7FF-1080-4B86-BA1B-54DA0E6E2524}" destId="{8AC15B26-B280-482B-8232-11F3852700B2}" srcOrd="1" destOrd="0" presId="urn:microsoft.com/office/officeart/2005/8/layout/hList7"/>
    <dgm:cxn modelId="{EEA4C1DE-7FB2-4A1A-8EAA-05A14E1C58EF}" type="presParOf" srcId="{C12FC7FF-1080-4B86-BA1B-54DA0E6E2524}" destId="{3F04E2B3-F728-4E7D-B422-192DE071753F}" srcOrd="2" destOrd="0" presId="urn:microsoft.com/office/officeart/2005/8/layout/hList7"/>
    <dgm:cxn modelId="{C0E0702C-C0ED-4297-83F6-CD6F2592A40D}" type="presParOf" srcId="{C12FC7FF-1080-4B86-BA1B-54DA0E6E2524}" destId="{83D85532-4AB3-40F4-B519-332D8CA9B94C}" srcOrd="3" destOrd="0" presId="urn:microsoft.com/office/officeart/2005/8/layout/hList7"/>
    <dgm:cxn modelId="{4C35F605-3561-4FCB-9FF3-28D66A5DA72D}" type="presParOf" srcId="{01B5942D-4256-43A0-B6E6-0DA16CC3E79B}" destId="{16616346-9C15-46A0-B6EB-2C45FC054689}" srcOrd="1" destOrd="0" presId="urn:microsoft.com/office/officeart/2005/8/layout/hList7"/>
    <dgm:cxn modelId="{B131AEC0-C74A-42FB-A0A8-49CBA8BD7CEC}" type="presParOf" srcId="{01B5942D-4256-43A0-B6E6-0DA16CC3E79B}" destId="{54462D07-6DE8-477F-B311-70306951E3A3}" srcOrd="2" destOrd="0" presId="urn:microsoft.com/office/officeart/2005/8/layout/hList7"/>
    <dgm:cxn modelId="{05CC9FC8-467F-407A-BCBB-3D94E33FD7E9}" type="presParOf" srcId="{54462D07-6DE8-477F-B311-70306951E3A3}" destId="{EBE483DF-3136-42CF-A2B9-B72C12B7CC40}" srcOrd="0" destOrd="0" presId="urn:microsoft.com/office/officeart/2005/8/layout/hList7"/>
    <dgm:cxn modelId="{10835B8B-38E2-495A-80CC-8A8F0F35037B}" type="presParOf" srcId="{54462D07-6DE8-477F-B311-70306951E3A3}" destId="{A2C37F35-6C32-4F50-93B2-97D531375F4C}" srcOrd="1" destOrd="0" presId="urn:microsoft.com/office/officeart/2005/8/layout/hList7"/>
    <dgm:cxn modelId="{9786E97A-ED21-47E1-8377-E94FA8CF3A6A}" type="presParOf" srcId="{54462D07-6DE8-477F-B311-70306951E3A3}" destId="{F44F25D7-34A9-4A25-B743-9372D2B130FE}" srcOrd="2" destOrd="0" presId="urn:microsoft.com/office/officeart/2005/8/layout/hList7"/>
    <dgm:cxn modelId="{29427B06-2808-4840-8064-A6090D72E387}" type="presParOf" srcId="{54462D07-6DE8-477F-B311-70306951E3A3}" destId="{E8A7AEF9-9A33-4652-9471-3806D329192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65DFA8C-669E-4B60-B55E-8BD96B416915}" type="doc">
      <dgm:prSet loTypeId="urn:microsoft.com/office/officeart/2005/8/layout/chevron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1D617C29-5ADD-4067-BC83-62B96BB6BBEF}">
      <dgm:prSet phldrT="[Texto]"/>
      <dgm:spPr/>
      <dgm:t>
        <a:bodyPr/>
        <a:lstStyle/>
        <a:p>
          <a:pPr algn="ctr"/>
          <a:r>
            <a:rPr lang="es-EC" dirty="0" smtClean="0">
              <a:latin typeface="Calibri" panose="020F0502020204030204" pitchFamily="34" charset="0"/>
            </a:rPr>
            <a:t>H</a:t>
          </a:r>
          <a:r>
            <a:rPr lang="es-EC" baseline="-25000" dirty="0" smtClean="0">
              <a:latin typeface="Calibri" panose="020F0502020204030204" pitchFamily="34" charset="0"/>
            </a:rPr>
            <a:t>1</a:t>
          </a:r>
          <a:endParaRPr lang="es-EC" dirty="0">
            <a:latin typeface="Calibri" panose="020F0502020204030204" pitchFamily="34" charset="0"/>
          </a:endParaRPr>
        </a:p>
      </dgm:t>
    </dgm:pt>
    <dgm:pt modelId="{505462A4-A8EE-448E-BF28-5447C18F1E6F}" type="parTrans" cxnId="{3B1C0397-B7FC-4AAA-9AE2-98136EAFE885}">
      <dgm:prSet/>
      <dgm:spPr/>
      <dgm:t>
        <a:bodyPr/>
        <a:lstStyle/>
        <a:p>
          <a:pPr algn="just"/>
          <a:endParaRPr lang="es-EC">
            <a:latin typeface="Calibri" panose="020F0502020204030204" pitchFamily="34" charset="0"/>
          </a:endParaRPr>
        </a:p>
      </dgm:t>
    </dgm:pt>
    <dgm:pt modelId="{2D09E3ED-41DA-4395-865D-763774024CF5}" type="sibTrans" cxnId="{3B1C0397-B7FC-4AAA-9AE2-98136EAFE885}">
      <dgm:prSet/>
      <dgm:spPr/>
      <dgm:t>
        <a:bodyPr/>
        <a:lstStyle/>
        <a:p>
          <a:pPr algn="just"/>
          <a:endParaRPr lang="es-EC">
            <a:latin typeface="Calibri" panose="020F0502020204030204" pitchFamily="34" charset="0"/>
          </a:endParaRPr>
        </a:p>
      </dgm:t>
    </dgm:pt>
    <dgm:pt modelId="{BC251070-F15F-44D2-93AA-6A803D19A454}">
      <dgm:prSet phldrT="[Texto]"/>
      <dgm:spPr/>
      <dgm:t>
        <a:bodyPr/>
        <a:lstStyle/>
        <a:p>
          <a:pPr algn="just"/>
          <a:r>
            <a:rPr lang="es-EC" smtClean="0">
              <a:latin typeface="Calibri" panose="020F0502020204030204" pitchFamily="34" charset="0"/>
            </a:rPr>
            <a:t> Mas del 50% de los consumidores, de los sectores de </a:t>
          </a:r>
          <a:r>
            <a:rPr lang="es-EC" dirty="0" err="1" smtClean="0">
              <a:latin typeface="Calibri" panose="020F0502020204030204" pitchFamily="34" charset="0"/>
            </a:rPr>
            <a:t>Sangolqui</a:t>
          </a:r>
          <a:r>
            <a:rPr lang="es-EC" dirty="0" smtClean="0">
              <a:latin typeface="Calibri" panose="020F0502020204030204" pitchFamily="34" charset="0"/>
            </a:rPr>
            <a:t> y </a:t>
          </a:r>
          <a:r>
            <a:rPr lang="es-EC" dirty="0" err="1" smtClean="0">
              <a:latin typeface="Calibri" panose="020F0502020204030204" pitchFamily="34" charset="0"/>
            </a:rPr>
            <a:t>Conocoto</a:t>
          </a:r>
          <a:r>
            <a:rPr lang="es-EC" dirty="0" smtClean="0">
              <a:latin typeface="Calibri" panose="020F0502020204030204" pitchFamily="34" charset="0"/>
            </a:rPr>
            <a:t> que cuentan con  cobertura, están satisfechos con el servicio a domicilio de alimentos preparados </a:t>
          </a:r>
          <a:endParaRPr lang="es-EC" dirty="0">
            <a:latin typeface="Calibri" panose="020F0502020204030204" pitchFamily="34" charset="0"/>
          </a:endParaRPr>
        </a:p>
      </dgm:t>
    </dgm:pt>
    <dgm:pt modelId="{9731427C-2F8F-48F5-B3EB-15EDD479B85E}" type="parTrans" cxnId="{24233458-D39E-4228-AF9B-D12CCAD5FE85}">
      <dgm:prSet/>
      <dgm:spPr/>
      <dgm:t>
        <a:bodyPr/>
        <a:lstStyle/>
        <a:p>
          <a:pPr algn="just"/>
          <a:endParaRPr lang="es-EC">
            <a:latin typeface="Calibri" panose="020F0502020204030204" pitchFamily="34" charset="0"/>
          </a:endParaRPr>
        </a:p>
      </dgm:t>
    </dgm:pt>
    <dgm:pt modelId="{A0057767-BFB3-4071-A495-7B193D5F2099}" type="sibTrans" cxnId="{24233458-D39E-4228-AF9B-D12CCAD5FE85}">
      <dgm:prSet/>
      <dgm:spPr/>
      <dgm:t>
        <a:bodyPr/>
        <a:lstStyle/>
        <a:p>
          <a:pPr algn="just"/>
          <a:endParaRPr lang="es-EC">
            <a:latin typeface="Calibri" panose="020F0502020204030204" pitchFamily="34" charset="0"/>
          </a:endParaRPr>
        </a:p>
      </dgm:t>
    </dgm:pt>
    <dgm:pt modelId="{EABAB581-3CC6-40B5-AC65-4739AB54362F}" type="pres">
      <dgm:prSet presAssocID="{A65DFA8C-669E-4B60-B55E-8BD96B41691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BEE7D87-9489-4FCB-9443-C7A5C952147B}" type="pres">
      <dgm:prSet presAssocID="{1D617C29-5ADD-4067-BC83-62B96BB6BBEF}" presName="composite" presStyleCnt="0"/>
      <dgm:spPr/>
    </dgm:pt>
    <dgm:pt modelId="{B1EDB332-DE7D-49F6-AC8D-072D33656951}" type="pres">
      <dgm:prSet presAssocID="{1D617C29-5ADD-4067-BC83-62B96BB6BBEF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800EAF-B506-4007-8BDD-8FB3988E1A12}" type="pres">
      <dgm:prSet presAssocID="{1D617C29-5ADD-4067-BC83-62B96BB6BBEF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BCA8D9C-B2BE-4645-8456-B5C71B9D67EC}" type="presOf" srcId="{BC251070-F15F-44D2-93AA-6A803D19A454}" destId="{D1800EAF-B506-4007-8BDD-8FB3988E1A12}" srcOrd="0" destOrd="0" presId="urn:microsoft.com/office/officeart/2005/8/layout/chevron2"/>
    <dgm:cxn modelId="{24233458-D39E-4228-AF9B-D12CCAD5FE85}" srcId="{1D617C29-5ADD-4067-BC83-62B96BB6BBEF}" destId="{BC251070-F15F-44D2-93AA-6A803D19A454}" srcOrd="0" destOrd="0" parTransId="{9731427C-2F8F-48F5-B3EB-15EDD479B85E}" sibTransId="{A0057767-BFB3-4071-A495-7B193D5F2099}"/>
    <dgm:cxn modelId="{3B1C0397-B7FC-4AAA-9AE2-98136EAFE885}" srcId="{A65DFA8C-669E-4B60-B55E-8BD96B416915}" destId="{1D617C29-5ADD-4067-BC83-62B96BB6BBEF}" srcOrd="0" destOrd="0" parTransId="{505462A4-A8EE-448E-BF28-5447C18F1E6F}" sibTransId="{2D09E3ED-41DA-4395-865D-763774024CF5}"/>
    <dgm:cxn modelId="{A96B5CE3-7793-457C-A2DA-176286B3C66E}" type="presOf" srcId="{A65DFA8C-669E-4B60-B55E-8BD96B416915}" destId="{EABAB581-3CC6-40B5-AC65-4739AB54362F}" srcOrd="0" destOrd="0" presId="urn:microsoft.com/office/officeart/2005/8/layout/chevron2"/>
    <dgm:cxn modelId="{D21734C8-05B0-4D78-847D-128B71E6882C}" type="presOf" srcId="{1D617C29-5ADD-4067-BC83-62B96BB6BBEF}" destId="{B1EDB332-DE7D-49F6-AC8D-072D33656951}" srcOrd="0" destOrd="0" presId="urn:microsoft.com/office/officeart/2005/8/layout/chevron2"/>
    <dgm:cxn modelId="{8E933678-16BF-4268-BCF1-4A2D75CE3240}" type="presParOf" srcId="{EABAB581-3CC6-40B5-AC65-4739AB54362F}" destId="{7BEE7D87-9489-4FCB-9443-C7A5C952147B}" srcOrd="0" destOrd="0" presId="urn:microsoft.com/office/officeart/2005/8/layout/chevron2"/>
    <dgm:cxn modelId="{8ABDA36E-3122-4B68-BA7C-0B401D69F5F3}" type="presParOf" srcId="{7BEE7D87-9489-4FCB-9443-C7A5C952147B}" destId="{B1EDB332-DE7D-49F6-AC8D-072D33656951}" srcOrd="0" destOrd="0" presId="urn:microsoft.com/office/officeart/2005/8/layout/chevron2"/>
    <dgm:cxn modelId="{6BB2F57D-9E75-4A87-B803-FE21B2B4E0A7}" type="presParOf" srcId="{7BEE7D87-9489-4FCB-9443-C7A5C952147B}" destId="{D1800EAF-B506-4007-8BDD-8FB3988E1A1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5AFD9-09E4-489E-8F8F-FE777E3E9C33}">
      <dsp:nvSpPr>
        <dsp:cNvPr id="0" name=""/>
        <dsp:cNvSpPr/>
      </dsp:nvSpPr>
      <dsp:spPr>
        <a:xfrm>
          <a:off x="0" y="0"/>
          <a:ext cx="3456384" cy="8396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Constitución de la República del Ecuador </a:t>
          </a:r>
          <a:endParaRPr lang="es-EC" sz="1600" b="1" kern="1200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sp:txBody>
      <dsp:txXfrm>
        <a:off x="24591" y="24591"/>
        <a:ext cx="2479429" cy="790431"/>
      </dsp:txXfrm>
    </dsp:sp>
    <dsp:sp modelId="{99334646-FE41-460F-9351-2D4B3D98B11B}">
      <dsp:nvSpPr>
        <dsp:cNvPr id="0" name=""/>
        <dsp:cNvSpPr/>
      </dsp:nvSpPr>
      <dsp:spPr>
        <a:xfrm>
          <a:off x="289472" y="992270"/>
          <a:ext cx="3456384" cy="8396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-4601200"/>
                <a:satOff val="-12128"/>
                <a:lumOff val="-3137"/>
                <a:alphaOff val="0"/>
                <a:shade val="40000"/>
              </a:schemeClr>
              <a:schemeClr val="accent3">
                <a:hueOff val="-4601200"/>
                <a:satOff val="-12128"/>
                <a:lumOff val="-3137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Articulo 54</a:t>
          </a:r>
          <a:endParaRPr lang="es-EC" sz="1600" b="1" kern="1200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sp:txBody>
      <dsp:txXfrm>
        <a:off x="314063" y="1016861"/>
        <a:ext cx="2571981" cy="790431"/>
      </dsp:txXfrm>
    </dsp:sp>
    <dsp:sp modelId="{CED849BC-8FCA-4AE4-9902-FF504D3D3CD7}">
      <dsp:nvSpPr>
        <dsp:cNvPr id="0" name=""/>
        <dsp:cNvSpPr/>
      </dsp:nvSpPr>
      <dsp:spPr>
        <a:xfrm>
          <a:off x="574623" y="1984540"/>
          <a:ext cx="3456384" cy="8396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-9202399"/>
                <a:satOff val="-24257"/>
                <a:lumOff val="-6275"/>
                <a:alphaOff val="0"/>
                <a:shade val="40000"/>
              </a:schemeClr>
              <a:schemeClr val="accent3">
                <a:hueOff val="-9202399"/>
                <a:satOff val="-24257"/>
                <a:lumOff val="-6275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Obligación que tiene todas las instituciones de brindar servicios de calidad</a:t>
          </a:r>
          <a:endParaRPr lang="es-EC" sz="1600" b="1" kern="1200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sp:txBody>
      <dsp:txXfrm>
        <a:off x="599214" y="2009131"/>
        <a:ext cx="2576301" cy="790431"/>
      </dsp:txXfrm>
    </dsp:sp>
    <dsp:sp modelId="{7B010A36-B7F7-447E-AC60-CD4AEAA1C316}">
      <dsp:nvSpPr>
        <dsp:cNvPr id="0" name=""/>
        <dsp:cNvSpPr/>
      </dsp:nvSpPr>
      <dsp:spPr>
        <a:xfrm>
          <a:off x="864095" y="2976810"/>
          <a:ext cx="3456384" cy="8396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-13803598"/>
                <a:satOff val="-36385"/>
                <a:lumOff val="-9412"/>
                <a:alphaOff val="0"/>
                <a:shade val="40000"/>
              </a:schemeClr>
              <a:schemeClr val="accent3">
                <a:hueOff val="-13803598"/>
                <a:satOff val="-36385"/>
                <a:lumOff val="-9412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Cumpliendo así con la Ley Orgánica de Defensa del Consumidor Art 4 </a:t>
          </a:r>
          <a:endParaRPr lang="es-EC" sz="1600" b="1" kern="1200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sp:txBody>
      <dsp:txXfrm>
        <a:off x="888686" y="3001401"/>
        <a:ext cx="2571981" cy="790431"/>
      </dsp:txXfrm>
    </dsp:sp>
    <dsp:sp modelId="{994EEFBD-6513-422D-B726-1C0060E47DCE}">
      <dsp:nvSpPr>
        <dsp:cNvPr id="0" name=""/>
        <dsp:cNvSpPr/>
      </dsp:nvSpPr>
      <dsp:spPr>
        <a:xfrm>
          <a:off x="2910635" y="643067"/>
          <a:ext cx="545748" cy="54574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1" kern="120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sp:txBody>
      <dsp:txXfrm>
        <a:off x="3033428" y="643067"/>
        <a:ext cx="300162" cy="410675"/>
      </dsp:txXfrm>
    </dsp:sp>
    <dsp:sp modelId="{F985B507-E55E-4DAB-A937-B1854D91273F}">
      <dsp:nvSpPr>
        <dsp:cNvPr id="0" name=""/>
        <dsp:cNvSpPr/>
      </dsp:nvSpPr>
      <dsp:spPr>
        <a:xfrm>
          <a:off x="3200107" y="1635337"/>
          <a:ext cx="545748" cy="54574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-6996450"/>
            <a:satOff val="-18698"/>
            <a:lumOff val="-155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6996450"/>
              <a:satOff val="-18698"/>
              <a:lumOff val="-155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1" kern="120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sp:txBody>
      <dsp:txXfrm>
        <a:off x="3322900" y="1635337"/>
        <a:ext cx="300162" cy="410675"/>
      </dsp:txXfrm>
    </dsp:sp>
    <dsp:sp modelId="{776F6EFB-4EEC-4B7B-890D-427535FD0803}">
      <dsp:nvSpPr>
        <dsp:cNvPr id="0" name=""/>
        <dsp:cNvSpPr/>
      </dsp:nvSpPr>
      <dsp:spPr>
        <a:xfrm>
          <a:off x="3485259" y="2627607"/>
          <a:ext cx="545748" cy="54574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-13992901"/>
            <a:satOff val="-37397"/>
            <a:lumOff val="-310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3992901"/>
              <a:satOff val="-37397"/>
              <a:lumOff val="-3101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1" kern="120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sp:txBody>
      <dsp:txXfrm>
        <a:off x="3608052" y="2627607"/>
        <a:ext cx="300162" cy="4106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BA1AF-9472-4D5E-B48D-AA45AF21EDE2}">
      <dsp:nvSpPr>
        <dsp:cNvPr id="0" name=""/>
        <dsp:cNvSpPr/>
      </dsp:nvSpPr>
      <dsp:spPr>
        <a:xfrm>
          <a:off x="1013777" y="222361"/>
          <a:ext cx="1965959" cy="6143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6128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Calibri" panose="020F0502020204030204" pitchFamily="34" charset="0"/>
            </a:rPr>
            <a:t>53% considera que la calidad es excelente</a:t>
          </a:r>
          <a:endParaRPr lang="es-EC" sz="1200" kern="1200" dirty="0">
            <a:latin typeface="Calibri" panose="020F0502020204030204" pitchFamily="34" charset="0"/>
          </a:endParaRPr>
        </a:p>
      </dsp:txBody>
      <dsp:txXfrm>
        <a:off x="1013777" y="222361"/>
        <a:ext cx="1965959" cy="614362"/>
      </dsp:txXfrm>
    </dsp:sp>
    <dsp:sp modelId="{F277CC86-79A1-4936-B684-34A80483F049}">
      <dsp:nvSpPr>
        <dsp:cNvPr id="0" name=""/>
        <dsp:cNvSpPr/>
      </dsp:nvSpPr>
      <dsp:spPr>
        <a:xfrm>
          <a:off x="931862" y="133619"/>
          <a:ext cx="430053" cy="645080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0B305D1-470F-4F85-8522-CEB2B1CF6DA1}">
      <dsp:nvSpPr>
        <dsp:cNvPr id="0" name=""/>
        <dsp:cNvSpPr/>
      </dsp:nvSpPr>
      <dsp:spPr>
        <a:xfrm>
          <a:off x="3198177" y="222361"/>
          <a:ext cx="1965959" cy="6143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6128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Calibri" panose="020F0502020204030204" pitchFamily="34" charset="0"/>
            </a:rPr>
            <a:t>60% considera manejan horarios convenientes </a:t>
          </a:r>
          <a:endParaRPr lang="es-EC" sz="1200" kern="1200" dirty="0">
            <a:latin typeface="Calibri" panose="020F0502020204030204" pitchFamily="34" charset="0"/>
          </a:endParaRPr>
        </a:p>
      </dsp:txBody>
      <dsp:txXfrm>
        <a:off x="3198177" y="222361"/>
        <a:ext cx="1965959" cy="614362"/>
      </dsp:txXfrm>
    </dsp:sp>
    <dsp:sp modelId="{69B6D9AC-8633-444E-8134-2CD2CCD135D9}">
      <dsp:nvSpPr>
        <dsp:cNvPr id="0" name=""/>
        <dsp:cNvSpPr/>
      </dsp:nvSpPr>
      <dsp:spPr>
        <a:xfrm>
          <a:off x="3116262" y="133619"/>
          <a:ext cx="430053" cy="645080"/>
        </a:xfrm>
        <a:prstGeom prst="rect">
          <a:avLst/>
        </a:prstGeom>
        <a:solidFill>
          <a:schemeClr val="accent5">
            <a:tint val="50000"/>
            <a:hueOff val="-95412"/>
            <a:satOff val="-3126"/>
            <a:lumOff val="-361"/>
            <a:alphaOff val="0"/>
          </a:schemeClr>
        </a:solid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68DAB1D-FE18-405F-8934-701C6A8B1F55}">
      <dsp:nvSpPr>
        <dsp:cNvPr id="0" name=""/>
        <dsp:cNvSpPr/>
      </dsp:nvSpPr>
      <dsp:spPr>
        <a:xfrm>
          <a:off x="1013777" y="995775"/>
          <a:ext cx="1965959" cy="6143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6128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Calibri" panose="020F0502020204030204" pitchFamily="34" charset="0"/>
            </a:rPr>
            <a:t>62% considera que entienden sus necesidades </a:t>
          </a:r>
          <a:endParaRPr lang="es-EC" sz="1200" kern="1200" dirty="0">
            <a:latin typeface="Calibri" panose="020F0502020204030204" pitchFamily="34" charset="0"/>
          </a:endParaRPr>
        </a:p>
      </dsp:txBody>
      <dsp:txXfrm>
        <a:off x="1013777" y="995775"/>
        <a:ext cx="1965959" cy="614362"/>
      </dsp:txXfrm>
    </dsp:sp>
    <dsp:sp modelId="{05773A2D-9A07-4723-BEB1-D12096D119FB}">
      <dsp:nvSpPr>
        <dsp:cNvPr id="0" name=""/>
        <dsp:cNvSpPr/>
      </dsp:nvSpPr>
      <dsp:spPr>
        <a:xfrm>
          <a:off x="931862" y="907033"/>
          <a:ext cx="430053" cy="645080"/>
        </a:xfrm>
        <a:prstGeom prst="rect">
          <a:avLst/>
        </a:prstGeom>
        <a:solidFill>
          <a:schemeClr val="accent5">
            <a:tint val="50000"/>
            <a:hueOff val="-190825"/>
            <a:satOff val="-6253"/>
            <a:lumOff val="-722"/>
            <a:alphaOff val="0"/>
          </a:schemeClr>
        </a:solid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2085E3E-BF67-4A6B-B2D1-DE31AA3DCE7B}">
      <dsp:nvSpPr>
        <dsp:cNvPr id="0" name=""/>
        <dsp:cNvSpPr/>
      </dsp:nvSpPr>
      <dsp:spPr>
        <a:xfrm>
          <a:off x="3198177" y="995775"/>
          <a:ext cx="1965959" cy="6143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6128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Calibri" panose="020F0502020204030204" pitchFamily="34" charset="0"/>
            </a:rPr>
            <a:t>71% considera adecuada presentación personal </a:t>
          </a:r>
          <a:endParaRPr lang="es-EC" sz="1200" kern="1200" dirty="0">
            <a:latin typeface="Calibri" panose="020F0502020204030204" pitchFamily="34" charset="0"/>
          </a:endParaRPr>
        </a:p>
      </dsp:txBody>
      <dsp:txXfrm>
        <a:off x="3198177" y="995775"/>
        <a:ext cx="1965959" cy="614362"/>
      </dsp:txXfrm>
    </dsp:sp>
    <dsp:sp modelId="{9BD3D07E-2210-4891-AC86-DB2E476C3C90}">
      <dsp:nvSpPr>
        <dsp:cNvPr id="0" name=""/>
        <dsp:cNvSpPr/>
      </dsp:nvSpPr>
      <dsp:spPr>
        <a:xfrm>
          <a:off x="3116262" y="907033"/>
          <a:ext cx="430053" cy="645080"/>
        </a:xfrm>
        <a:prstGeom prst="rect">
          <a:avLst/>
        </a:prstGeom>
        <a:solidFill>
          <a:schemeClr val="accent5">
            <a:tint val="50000"/>
            <a:hueOff val="-286237"/>
            <a:satOff val="-9379"/>
            <a:lumOff val="-1083"/>
            <a:alphaOff val="0"/>
          </a:schemeClr>
        </a:solid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292D6DC-A7C2-400D-9E86-039DEFF0456C}">
      <dsp:nvSpPr>
        <dsp:cNvPr id="0" name=""/>
        <dsp:cNvSpPr/>
      </dsp:nvSpPr>
      <dsp:spPr>
        <a:xfrm>
          <a:off x="1013777" y="1769189"/>
          <a:ext cx="1965959" cy="6143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6128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Calibri" panose="020F0502020204030204" pitchFamily="34" charset="0"/>
            </a:rPr>
            <a:t>65% confiabilidad en el personal</a:t>
          </a:r>
          <a:endParaRPr lang="es-EC" sz="1200" kern="1200" dirty="0">
            <a:latin typeface="Calibri" panose="020F0502020204030204" pitchFamily="34" charset="0"/>
          </a:endParaRPr>
        </a:p>
      </dsp:txBody>
      <dsp:txXfrm>
        <a:off x="1013777" y="1769189"/>
        <a:ext cx="1965959" cy="614362"/>
      </dsp:txXfrm>
    </dsp:sp>
    <dsp:sp modelId="{6F8B0DCD-7537-4DC3-A57D-F526DAFB11EE}">
      <dsp:nvSpPr>
        <dsp:cNvPr id="0" name=""/>
        <dsp:cNvSpPr/>
      </dsp:nvSpPr>
      <dsp:spPr>
        <a:xfrm>
          <a:off x="931862" y="1680448"/>
          <a:ext cx="430053" cy="645080"/>
        </a:xfrm>
        <a:prstGeom prst="rect">
          <a:avLst/>
        </a:prstGeom>
        <a:solidFill>
          <a:schemeClr val="accent5">
            <a:tint val="50000"/>
            <a:hueOff val="-381649"/>
            <a:satOff val="-12506"/>
            <a:lumOff val="-1444"/>
            <a:alphaOff val="0"/>
          </a:schemeClr>
        </a:solid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BDF14B0-0D70-42A4-B055-27E5F183539A}">
      <dsp:nvSpPr>
        <dsp:cNvPr id="0" name=""/>
        <dsp:cNvSpPr/>
      </dsp:nvSpPr>
      <dsp:spPr>
        <a:xfrm>
          <a:off x="3198177" y="1769189"/>
          <a:ext cx="1965959" cy="6143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6128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Calibri" panose="020F0502020204030204" pitchFamily="34" charset="0"/>
            </a:rPr>
            <a:t>80% considera al  personal amable</a:t>
          </a:r>
          <a:endParaRPr lang="es-EC" sz="1200" kern="1200" dirty="0">
            <a:latin typeface="Calibri" panose="020F0502020204030204" pitchFamily="34" charset="0"/>
          </a:endParaRPr>
        </a:p>
      </dsp:txBody>
      <dsp:txXfrm>
        <a:off x="3198177" y="1769189"/>
        <a:ext cx="1965959" cy="614362"/>
      </dsp:txXfrm>
    </dsp:sp>
    <dsp:sp modelId="{89F041CE-FB81-4FD2-8895-E2F83A742FBF}">
      <dsp:nvSpPr>
        <dsp:cNvPr id="0" name=""/>
        <dsp:cNvSpPr/>
      </dsp:nvSpPr>
      <dsp:spPr>
        <a:xfrm>
          <a:off x="3116262" y="1680448"/>
          <a:ext cx="430053" cy="645080"/>
        </a:xfrm>
        <a:prstGeom prst="rect">
          <a:avLst/>
        </a:prstGeom>
        <a:solidFill>
          <a:schemeClr val="accent5">
            <a:tint val="50000"/>
            <a:hueOff val="-477062"/>
            <a:satOff val="-15632"/>
            <a:lumOff val="-1804"/>
            <a:alphaOff val="0"/>
          </a:schemeClr>
        </a:solid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6CB83CC-538E-4F17-A241-31FF90CF73AD}">
      <dsp:nvSpPr>
        <dsp:cNvPr id="0" name=""/>
        <dsp:cNvSpPr/>
      </dsp:nvSpPr>
      <dsp:spPr>
        <a:xfrm>
          <a:off x="1013777" y="2542603"/>
          <a:ext cx="1965959" cy="6143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6128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Calibri" panose="020F0502020204030204" pitchFamily="34" charset="0"/>
            </a:rPr>
            <a:t>60% considera que atención inmediata </a:t>
          </a:r>
          <a:endParaRPr lang="es-EC" sz="1200" kern="1200" dirty="0">
            <a:latin typeface="Calibri" panose="020F0502020204030204" pitchFamily="34" charset="0"/>
          </a:endParaRPr>
        </a:p>
      </dsp:txBody>
      <dsp:txXfrm>
        <a:off x="1013777" y="2542603"/>
        <a:ext cx="1965959" cy="614362"/>
      </dsp:txXfrm>
    </dsp:sp>
    <dsp:sp modelId="{9F08974A-DB9A-4962-B083-4C092CDE6CF2}">
      <dsp:nvSpPr>
        <dsp:cNvPr id="0" name=""/>
        <dsp:cNvSpPr/>
      </dsp:nvSpPr>
      <dsp:spPr>
        <a:xfrm>
          <a:off x="931862" y="2453862"/>
          <a:ext cx="430053" cy="645080"/>
        </a:xfrm>
        <a:prstGeom prst="rect">
          <a:avLst/>
        </a:prstGeom>
        <a:solidFill>
          <a:schemeClr val="accent5">
            <a:tint val="50000"/>
            <a:hueOff val="-572474"/>
            <a:satOff val="-18759"/>
            <a:lumOff val="-2165"/>
            <a:alphaOff val="0"/>
          </a:schemeClr>
        </a:solid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70DCE4B-67F7-46AD-8092-07636B3F5F4B}">
      <dsp:nvSpPr>
        <dsp:cNvPr id="0" name=""/>
        <dsp:cNvSpPr/>
      </dsp:nvSpPr>
      <dsp:spPr>
        <a:xfrm>
          <a:off x="3198177" y="2542603"/>
          <a:ext cx="1965959" cy="6143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6128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Calibri" panose="020F0502020204030204" pitchFamily="34" charset="0"/>
            </a:rPr>
            <a:t>71% considera personal capacitado</a:t>
          </a:r>
          <a:endParaRPr lang="es-EC" sz="1200" kern="1200" dirty="0">
            <a:latin typeface="Calibri" panose="020F0502020204030204" pitchFamily="34" charset="0"/>
          </a:endParaRPr>
        </a:p>
      </dsp:txBody>
      <dsp:txXfrm>
        <a:off x="3198177" y="2542603"/>
        <a:ext cx="1965959" cy="614362"/>
      </dsp:txXfrm>
    </dsp:sp>
    <dsp:sp modelId="{787FC5E4-CB62-41EA-9B7F-D38BB3DFC042}">
      <dsp:nvSpPr>
        <dsp:cNvPr id="0" name=""/>
        <dsp:cNvSpPr/>
      </dsp:nvSpPr>
      <dsp:spPr>
        <a:xfrm>
          <a:off x="3116262" y="2453862"/>
          <a:ext cx="430053" cy="645080"/>
        </a:xfrm>
        <a:prstGeom prst="rect">
          <a:avLst/>
        </a:prstGeom>
        <a:solidFill>
          <a:schemeClr val="accent5">
            <a:tint val="50000"/>
            <a:hueOff val="-667886"/>
            <a:satOff val="-21885"/>
            <a:lumOff val="-2526"/>
            <a:alphaOff val="0"/>
          </a:schemeClr>
        </a:solid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1F2E55F-003E-4093-8C85-151EEE8CE01B}">
      <dsp:nvSpPr>
        <dsp:cNvPr id="0" name=""/>
        <dsp:cNvSpPr/>
      </dsp:nvSpPr>
      <dsp:spPr>
        <a:xfrm>
          <a:off x="1013777" y="3316017"/>
          <a:ext cx="1965959" cy="6143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6128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Calibri" panose="020F0502020204030204" pitchFamily="34" charset="0"/>
            </a:rPr>
            <a:t>65% considera que los contenedores mantienen la temperatura adecuada</a:t>
          </a:r>
          <a:endParaRPr lang="es-EC" sz="1200" kern="1200" dirty="0">
            <a:latin typeface="Calibri" panose="020F0502020204030204" pitchFamily="34" charset="0"/>
          </a:endParaRPr>
        </a:p>
      </dsp:txBody>
      <dsp:txXfrm>
        <a:off x="1013777" y="3316017"/>
        <a:ext cx="1965959" cy="614362"/>
      </dsp:txXfrm>
    </dsp:sp>
    <dsp:sp modelId="{D62DF718-5208-46F0-8240-A1E315E56A06}">
      <dsp:nvSpPr>
        <dsp:cNvPr id="0" name=""/>
        <dsp:cNvSpPr/>
      </dsp:nvSpPr>
      <dsp:spPr>
        <a:xfrm>
          <a:off x="931862" y="3227276"/>
          <a:ext cx="430053" cy="645080"/>
        </a:xfrm>
        <a:prstGeom prst="rect">
          <a:avLst/>
        </a:prstGeom>
        <a:solidFill>
          <a:schemeClr val="accent5">
            <a:tint val="50000"/>
            <a:hueOff val="-763299"/>
            <a:satOff val="-25012"/>
            <a:lumOff val="-2887"/>
            <a:alphaOff val="0"/>
          </a:schemeClr>
        </a:solid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5A97FA8-4021-4567-BA24-06920B5C024C}">
      <dsp:nvSpPr>
        <dsp:cNvPr id="0" name=""/>
        <dsp:cNvSpPr/>
      </dsp:nvSpPr>
      <dsp:spPr>
        <a:xfrm>
          <a:off x="3198177" y="3316017"/>
          <a:ext cx="1965959" cy="6143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6128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Calibri" panose="020F0502020204030204" pitchFamily="34" charset="0"/>
            </a:rPr>
            <a:t>65% considera que los contenedores son limpios</a:t>
          </a:r>
          <a:endParaRPr lang="es-EC" sz="1200" kern="1200" dirty="0">
            <a:latin typeface="Calibri" panose="020F0502020204030204" pitchFamily="34" charset="0"/>
          </a:endParaRPr>
        </a:p>
      </dsp:txBody>
      <dsp:txXfrm>
        <a:off x="3198177" y="3316017"/>
        <a:ext cx="1965959" cy="614362"/>
      </dsp:txXfrm>
    </dsp:sp>
    <dsp:sp modelId="{DE4FA96D-A856-40FA-BB07-DBD132325947}">
      <dsp:nvSpPr>
        <dsp:cNvPr id="0" name=""/>
        <dsp:cNvSpPr/>
      </dsp:nvSpPr>
      <dsp:spPr>
        <a:xfrm>
          <a:off x="3116262" y="3227276"/>
          <a:ext cx="430053" cy="645080"/>
        </a:xfrm>
        <a:prstGeom prst="rect">
          <a:avLst/>
        </a:prstGeom>
        <a:solidFill>
          <a:schemeClr val="accent5">
            <a:tint val="50000"/>
            <a:hueOff val="-858711"/>
            <a:satOff val="-28138"/>
            <a:lumOff val="-3248"/>
            <a:alphaOff val="0"/>
          </a:schemeClr>
        </a:solid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FB777-3911-4A59-9367-A0F352488ED5}">
      <dsp:nvSpPr>
        <dsp:cNvPr id="0" name=""/>
        <dsp:cNvSpPr/>
      </dsp:nvSpPr>
      <dsp:spPr>
        <a:xfrm rot="10800000">
          <a:off x="1662580" y="4006"/>
          <a:ext cx="6129320" cy="474915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424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bg1"/>
              </a:solidFill>
              <a:latin typeface="Calibri" panose="020F0502020204030204" pitchFamily="34" charset="0"/>
            </a:rPr>
            <a:t>Existen más restaurantes de comida china, comida italiana y pollos que brindan servicio a domicilio.</a:t>
          </a:r>
          <a:endParaRPr lang="es-EC" sz="1500" b="1" kern="1200" dirty="0">
            <a:solidFill>
              <a:schemeClr val="bg1"/>
            </a:solidFill>
            <a:latin typeface="Calibri" panose="020F0502020204030204" pitchFamily="34" charset="0"/>
          </a:endParaRPr>
        </a:p>
      </dsp:txBody>
      <dsp:txXfrm rot="10800000">
        <a:off x="1781309" y="4006"/>
        <a:ext cx="6010591" cy="474915"/>
      </dsp:txXfrm>
    </dsp:sp>
    <dsp:sp modelId="{A578E694-C989-4FF0-B93F-F0C40A18EAC9}">
      <dsp:nvSpPr>
        <dsp:cNvPr id="0" name=""/>
        <dsp:cNvSpPr/>
      </dsp:nvSpPr>
      <dsp:spPr>
        <a:xfrm>
          <a:off x="1425122" y="4006"/>
          <a:ext cx="474915" cy="474915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38A4EF-0B30-4DF6-A50F-9DEAB2D9CC7A}">
      <dsp:nvSpPr>
        <dsp:cNvPr id="0" name=""/>
        <dsp:cNvSpPr/>
      </dsp:nvSpPr>
      <dsp:spPr>
        <a:xfrm rot="10800000">
          <a:off x="1662580" y="620687"/>
          <a:ext cx="6129320" cy="474915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1725450"/>
                <a:satOff val="-4548"/>
                <a:lumOff val="-1177"/>
                <a:alphaOff val="0"/>
                <a:shade val="40000"/>
              </a:schemeClr>
              <a:schemeClr val="accent3">
                <a:hueOff val="-1725450"/>
                <a:satOff val="-4548"/>
                <a:lumOff val="-1177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424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bg1"/>
              </a:solidFill>
              <a:latin typeface="Calibri" panose="020F0502020204030204" pitchFamily="34" charset="0"/>
            </a:rPr>
            <a:t>El 79% de la oferta que brindan servicio a domicilio de 7 a 12 h/d</a:t>
          </a:r>
          <a:endParaRPr lang="es-EC" sz="1500" b="1" kern="1200" dirty="0">
            <a:solidFill>
              <a:schemeClr val="bg1"/>
            </a:solidFill>
            <a:latin typeface="Calibri" panose="020F0502020204030204" pitchFamily="34" charset="0"/>
          </a:endParaRPr>
        </a:p>
      </dsp:txBody>
      <dsp:txXfrm rot="10800000">
        <a:off x="1781309" y="620687"/>
        <a:ext cx="6010591" cy="474915"/>
      </dsp:txXfrm>
    </dsp:sp>
    <dsp:sp modelId="{F16DD6DC-857A-4792-B34C-810354128459}">
      <dsp:nvSpPr>
        <dsp:cNvPr id="0" name=""/>
        <dsp:cNvSpPr/>
      </dsp:nvSpPr>
      <dsp:spPr>
        <a:xfrm>
          <a:off x="1425122" y="620687"/>
          <a:ext cx="474915" cy="474915"/>
        </a:xfrm>
        <a:prstGeom prst="ellipse">
          <a:avLst/>
        </a:prstGeom>
        <a:solidFill>
          <a:schemeClr val="accent3">
            <a:tint val="50000"/>
            <a:hueOff val="-1747511"/>
            <a:satOff val="-4683"/>
            <a:lumOff val="-498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B81929-31B5-4017-A7B0-52F96AB0DADA}">
      <dsp:nvSpPr>
        <dsp:cNvPr id="0" name=""/>
        <dsp:cNvSpPr/>
      </dsp:nvSpPr>
      <dsp:spPr>
        <a:xfrm rot="10800000">
          <a:off x="1662580" y="1237368"/>
          <a:ext cx="6129320" cy="474915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3450900"/>
                <a:satOff val="-9096"/>
                <a:lumOff val="-2353"/>
                <a:alphaOff val="0"/>
                <a:shade val="40000"/>
              </a:schemeClr>
              <a:schemeClr val="accent3">
                <a:hueOff val="-3450900"/>
                <a:satOff val="-9096"/>
                <a:lumOff val="-2353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424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bg1"/>
              </a:solidFill>
              <a:latin typeface="Calibri" panose="020F0502020204030204" pitchFamily="34" charset="0"/>
            </a:rPr>
            <a:t>Un 33%  de la oferta maneja un monto mínimo de pedido de $1 a $5</a:t>
          </a:r>
          <a:endParaRPr lang="es-EC" sz="1500" b="1" kern="1200" dirty="0">
            <a:solidFill>
              <a:schemeClr val="bg1"/>
            </a:solidFill>
            <a:latin typeface="Calibri" panose="020F0502020204030204" pitchFamily="34" charset="0"/>
          </a:endParaRPr>
        </a:p>
      </dsp:txBody>
      <dsp:txXfrm rot="10800000">
        <a:off x="1781309" y="1237368"/>
        <a:ext cx="6010591" cy="474915"/>
      </dsp:txXfrm>
    </dsp:sp>
    <dsp:sp modelId="{12E749DE-FE94-4DD7-A3E6-7249DC3EB7DF}">
      <dsp:nvSpPr>
        <dsp:cNvPr id="0" name=""/>
        <dsp:cNvSpPr/>
      </dsp:nvSpPr>
      <dsp:spPr>
        <a:xfrm>
          <a:off x="1425122" y="1237368"/>
          <a:ext cx="474915" cy="474915"/>
        </a:xfrm>
        <a:prstGeom prst="ellipse">
          <a:avLst/>
        </a:prstGeom>
        <a:solidFill>
          <a:schemeClr val="accent3">
            <a:tint val="50000"/>
            <a:hueOff val="-3495021"/>
            <a:satOff val="-9367"/>
            <a:lumOff val="-995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F001E0-A10E-4B65-8068-1271CE3F902B}">
      <dsp:nvSpPr>
        <dsp:cNvPr id="0" name=""/>
        <dsp:cNvSpPr/>
      </dsp:nvSpPr>
      <dsp:spPr>
        <a:xfrm rot="10800000">
          <a:off x="1662580" y="1854049"/>
          <a:ext cx="6129320" cy="474915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5176349"/>
                <a:satOff val="-13644"/>
                <a:lumOff val="-3530"/>
                <a:alphaOff val="0"/>
                <a:shade val="40000"/>
              </a:schemeClr>
              <a:schemeClr val="accent3">
                <a:hueOff val="-5176349"/>
                <a:satOff val="-13644"/>
                <a:lumOff val="-353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424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bg1"/>
              </a:solidFill>
              <a:latin typeface="Calibri" panose="020F0502020204030204" pitchFamily="34" charset="0"/>
            </a:rPr>
            <a:t>La mayoría de establecimientos se toma de 20 a 30 minutos para realizar la entrega</a:t>
          </a:r>
          <a:endParaRPr lang="es-EC" sz="1500" b="1" kern="1200" dirty="0">
            <a:solidFill>
              <a:schemeClr val="bg1"/>
            </a:solidFill>
            <a:latin typeface="Calibri" panose="020F0502020204030204" pitchFamily="34" charset="0"/>
          </a:endParaRPr>
        </a:p>
      </dsp:txBody>
      <dsp:txXfrm rot="10800000">
        <a:off x="1781309" y="1854049"/>
        <a:ext cx="6010591" cy="474915"/>
      </dsp:txXfrm>
    </dsp:sp>
    <dsp:sp modelId="{A269667D-77FC-4FB6-84A4-55B39FC126B5}">
      <dsp:nvSpPr>
        <dsp:cNvPr id="0" name=""/>
        <dsp:cNvSpPr/>
      </dsp:nvSpPr>
      <dsp:spPr>
        <a:xfrm>
          <a:off x="1425122" y="1854049"/>
          <a:ext cx="474915" cy="474915"/>
        </a:xfrm>
        <a:prstGeom prst="ellipse">
          <a:avLst/>
        </a:prstGeom>
        <a:solidFill>
          <a:schemeClr val="accent3">
            <a:tint val="50000"/>
            <a:hueOff val="-5242532"/>
            <a:satOff val="-14050"/>
            <a:lumOff val="-149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76B860-6965-4D96-BCDA-5C2161C38B91}">
      <dsp:nvSpPr>
        <dsp:cNvPr id="0" name=""/>
        <dsp:cNvSpPr/>
      </dsp:nvSpPr>
      <dsp:spPr>
        <a:xfrm rot="10800000">
          <a:off x="1662580" y="2470730"/>
          <a:ext cx="6129320" cy="474915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6901799"/>
                <a:satOff val="-18192"/>
                <a:lumOff val="-4706"/>
                <a:alphaOff val="0"/>
                <a:shade val="40000"/>
              </a:schemeClr>
              <a:schemeClr val="accent3">
                <a:hueOff val="-6901799"/>
                <a:satOff val="-18192"/>
                <a:lumOff val="-4706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424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bg1"/>
              </a:solidFill>
              <a:latin typeface="Calibri" panose="020F0502020204030204" pitchFamily="34" charset="0"/>
            </a:rPr>
            <a:t>En total existen 31 vehículos que realizan servicio a domicilio, la mayoría pertenece a comida italiana y pollos</a:t>
          </a:r>
          <a:endParaRPr lang="es-EC" sz="1500" b="1" kern="1200" dirty="0">
            <a:solidFill>
              <a:schemeClr val="bg1"/>
            </a:solidFill>
            <a:latin typeface="Calibri" panose="020F0502020204030204" pitchFamily="34" charset="0"/>
          </a:endParaRPr>
        </a:p>
      </dsp:txBody>
      <dsp:txXfrm rot="10800000">
        <a:off x="1781309" y="2470730"/>
        <a:ext cx="6010591" cy="474915"/>
      </dsp:txXfrm>
    </dsp:sp>
    <dsp:sp modelId="{79E12425-6D83-45D9-9334-E65D3E9A96D6}">
      <dsp:nvSpPr>
        <dsp:cNvPr id="0" name=""/>
        <dsp:cNvSpPr/>
      </dsp:nvSpPr>
      <dsp:spPr>
        <a:xfrm>
          <a:off x="1425122" y="2470730"/>
          <a:ext cx="474915" cy="474915"/>
        </a:xfrm>
        <a:prstGeom prst="ellipse">
          <a:avLst/>
        </a:prstGeom>
        <a:solidFill>
          <a:schemeClr val="accent3">
            <a:tint val="50000"/>
            <a:hueOff val="-6990042"/>
            <a:satOff val="-18733"/>
            <a:lumOff val="-1991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48DF36-8815-4DA5-BC58-B1824B274728}">
      <dsp:nvSpPr>
        <dsp:cNvPr id="0" name=""/>
        <dsp:cNvSpPr/>
      </dsp:nvSpPr>
      <dsp:spPr>
        <a:xfrm rot="10800000">
          <a:off x="1662580" y="3087411"/>
          <a:ext cx="6129320" cy="474915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8627249"/>
                <a:satOff val="-22741"/>
                <a:lumOff val="-5883"/>
                <a:alphaOff val="0"/>
                <a:shade val="40000"/>
              </a:schemeClr>
              <a:schemeClr val="accent3">
                <a:hueOff val="-8627249"/>
                <a:satOff val="-22741"/>
                <a:lumOff val="-5883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424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bg1"/>
              </a:solidFill>
              <a:latin typeface="Calibri" panose="020F0502020204030204" pitchFamily="34" charset="0"/>
            </a:rPr>
            <a:t>El 75% de los vehículos que realizan servicio a domicilio, no son propiedad de los establecimientos</a:t>
          </a:r>
          <a:endParaRPr lang="es-EC" sz="1500" b="1" kern="1200" dirty="0">
            <a:solidFill>
              <a:schemeClr val="bg1"/>
            </a:solidFill>
            <a:latin typeface="Calibri" panose="020F0502020204030204" pitchFamily="34" charset="0"/>
          </a:endParaRPr>
        </a:p>
      </dsp:txBody>
      <dsp:txXfrm rot="10800000">
        <a:off x="1781309" y="3087411"/>
        <a:ext cx="6010591" cy="474915"/>
      </dsp:txXfrm>
    </dsp:sp>
    <dsp:sp modelId="{D7BC85B2-6428-4CAA-9F25-81757A84EB06}">
      <dsp:nvSpPr>
        <dsp:cNvPr id="0" name=""/>
        <dsp:cNvSpPr/>
      </dsp:nvSpPr>
      <dsp:spPr>
        <a:xfrm>
          <a:off x="1425122" y="3087411"/>
          <a:ext cx="474915" cy="474915"/>
        </a:xfrm>
        <a:prstGeom prst="ellipse">
          <a:avLst/>
        </a:prstGeom>
        <a:solidFill>
          <a:schemeClr val="accent3">
            <a:tint val="50000"/>
            <a:hueOff val="-8737553"/>
            <a:satOff val="-23417"/>
            <a:lumOff val="-2488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4D1B50-A2B5-4717-B101-96F875C38C83}">
      <dsp:nvSpPr>
        <dsp:cNvPr id="0" name=""/>
        <dsp:cNvSpPr/>
      </dsp:nvSpPr>
      <dsp:spPr>
        <a:xfrm rot="10800000">
          <a:off x="1662580" y="3704092"/>
          <a:ext cx="6129320" cy="474915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10352699"/>
                <a:satOff val="-27289"/>
                <a:lumOff val="-7059"/>
                <a:alphaOff val="0"/>
                <a:shade val="40000"/>
              </a:schemeClr>
              <a:schemeClr val="accent3">
                <a:hueOff val="-10352699"/>
                <a:satOff val="-27289"/>
                <a:lumOff val="-7059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424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bg1"/>
              </a:solidFill>
              <a:latin typeface="Calibri" panose="020F0502020204030204" pitchFamily="34" charset="0"/>
            </a:rPr>
            <a:t>Más del 50%  manejan promociones.</a:t>
          </a:r>
          <a:endParaRPr lang="es-EC" sz="1500" b="1" kern="1200" dirty="0">
            <a:solidFill>
              <a:schemeClr val="bg1"/>
            </a:solidFill>
            <a:latin typeface="Calibri" panose="020F0502020204030204" pitchFamily="34" charset="0"/>
          </a:endParaRPr>
        </a:p>
      </dsp:txBody>
      <dsp:txXfrm rot="10800000">
        <a:off x="1781309" y="3704092"/>
        <a:ext cx="6010591" cy="474915"/>
      </dsp:txXfrm>
    </dsp:sp>
    <dsp:sp modelId="{6BF5C6CB-4805-4919-88D1-DEFDEA63BD9B}">
      <dsp:nvSpPr>
        <dsp:cNvPr id="0" name=""/>
        <dsp:cNvSpPr/>
      </dsp:nvSpPr>
      <dsp:spPr>
        <a:xfrm>
          <a:off x="1425122" y="3704092"/>
          <a:ext cx="474915" cy="474915"/>
        </a:xfrm>
        <a:prstGeom prst="ellipse">
          <a:avLst/>
        </a:prstGeom>
        <a:solidFill>
          <a:schemeClr val="accent3">
            <a:tint val="50000"/>
            <a:hueOff val="-10485063"/>
            <a:satOff val="-28100"/>
            <a:lumOff val="-298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D81840-A2D3-45DF-AC52-BE226D9011C7}">
      <dsp:nvSpPr>
        <dsp:cNvPr id="0" name=""/>
        <dsp:cNvSpPr/>
      </dsp:nvSpPr>
      <dsp:spPr>
        <a:xfrm rot="10800000">
          <a:off x="1662580" y="4320773"/>
          <a:ext cx="6129320" cy="474915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12078148"/>
                <a:satOff val="-31837"/>
                <a:lumOff val="-8236"/>
                <a:alphaOff val="0"/>
                <a:shade val="40000"/>
              </a:schemeClr>
              <a:schemeClr val="accent3">
                <a:hueOff val="-12078148"/>
                <a:satOff val="-31837"/>
                <a:lumOff val="-8236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424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smtClean="0">
              <a:solidFill>
                <a:schemeClr val="bg1"/>
              </a:solidFill>
              <a:latin typeface="Calibri" panose="020F0502020204030204" pitchFamily="34" charset="0"/>
            </a:rPr>
            <a:t>La mayoría de establecimientos utiliza como medio publicitario letreros, volantes e información dentro del restaurante.</a:t>
          </a:r>
          <a:endParaRPr lang="es-EC" sz="1500" b="1" kern="1200">
            <a:solidFill>
              <a:schemeClr val="bg1"/>
            </a:solidFill>
            <a:latin typeface="Calibri" panose="020F0502020204030204" pitchFamily="34" charset="0"/>
          </a:endParaRPr>
        </a:p>
      </dsp:txBody>
      <dsp:txXfrm rot="10800000">
        <a:off x="1781309" y="4320773"/>
        <a:ext cx="6010591" cy="474915"/>
      </dsp:txXfrm>
    </dsp:sp>
    <dsp:sp modelId="{D0904753-B7D1-4048-B308-F587DEEC2B1C}">
      <dsp:nvSpPr>
        <dsp:cNvPr id="0" name=""/>
        <dsp:cNvSpPr/>
      </dsp:nvSpPr>
      <dsp:spPr>
        <a:xfrm>
          <a:off x="1425122" y="4320773"/>
          <a:ext cx="474915" cy="474915"/>
        </a:xfrm>
        <a:prstGeom prst="ellipse">
          <a:avLst/>
        </a:prstGeom>
        <a:solidFill>
          <a:schemeClr val="accent3">
            <a:tint val="50000"/>
            <a:hueOff val="-12232573"/>
            <a:satOff val="-32784"/>
            <a:lumOff val="-348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ECD587-4908-4293-AB7E-828ABC39FEB6}">
      <dsp:nvSpPr>
        <dsp:cNvPr id="0" name=""/>
        <dsp:cNvSpPr/>
      </dsp:nvSpPr>
      <dsp:spPr>
        <a:xfrm rot="10800000">
          <a:off x="1662580" y="4937454"/>
          <a:ext cx="6129320" cy="474915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13803598"/>
                <a:satOff val="-36385"/>
                <a:lumOff val="-9412"/>
                <a:alphaOff val="0"/>
                <a:shade val="40000"/>
              </a:schemeClr>
              <a:schemeClr val="accent3">
                <a:hueOff val="-13803598"/>
                <a:satOff val="-36385"/>
                <a:lumOff val="-9412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424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bg1"/>
              </a:solidFill>
              <a:latin typeface="Calibri" panose="020F0502020204030204" pitchFamily="34" charset="0"/>
            </a:rPr>
            <a:t>El 71% de los restaurantes cobra un costo adicional que va de $1 a$2 por la entrega a domicilio del pedido.</a:t>
          </a:r>
          <a:endParaRPr lang="es-EC" sz="1500" b="1" kern="1200" dirty="0">
            <a:solidFill>
              <a:schemeClr val="bg1"/>
            </a:solidFill>
            <a:latin typeface="Calibri" panose="020F0502020204030204" pitchFamily="34" charset="0"/>
          </a:endParaRPr>
        </a:p>
      </dsp:txBody>
      <dsp:txXfrm rot="10800000">
        <a:off x="1781309" y="4937454"/>
        <a:ext cx="6010591" cy="474915"/>
      </dsp:txXfrm>
    </dsp:sp>
    <dsp:sp modelId="{47A3F79F-E35C-473D-BECC-4312FF94A83B}">
      <dsp:nvSpPr>
        <dsp:cNvPr id="0" name=""/>
        <dsp:cNvSpPr/>
      </dsp:nvSpPr>
      <dsp:spPr>
        <a:xfrm>
          <a:off x="1425122" y="4937454"/>
          <a:ext cx="474915" cy="474915"/>
        </a:xfrm>
        <a:prstGeom prst="ellipse">
          <a:avLst/>
        </a:prstGeom>
        <a:solidFill>
          <a:schemeClr val="accent3">
            <a:tint val="50000"/>
            <a:hueOff val="-13980084"/>
            <a:satOff val="-37467"/>
            <a:lumOff val="-3981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57DF4-43D2-4A05-BF50-B21E2EF5A800}">
      <dsp:nvSpPr>
        <dsp:cNvPr id="0" name=""/>
        <dsp:cNvSpPr/>
      </dsp:nvSpPr>
      <dsp:spPr>
        <a:xfrm>
          <a:off x="0" y="746"/>
          <a:ext cx="252028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1E446-0B93-4934-9B7E-BC83BA0AC230}">
      <dsp:nvSpPr>
        <dsp:cNvPr id="0" name=""/>
        <dsp:cNvSpPr/>
      </dsp:nvSpPr>
      <dsp:spPr>
        <a:xfrm>
          <a:off x="0" y="746"/>
          <a:ext cx="504056" cy="1526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Bienes/ Servicios </a:t>
          </a:r>
          <a:endParaRPr lang="es-EC" sz="1500" kern="1200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sp:txBody>
      <dsp:txXfrm>
        <a:off x="0" y="746"/>
        <a:ext cx="504056" cy="1526451"/>
      </dsp:txXfrm>
    </dsp:sp>
    <dsp:sp modelId="{2DFDD95C-5C87-4C88-83BF-D1F26D4DF605}">
      <dsp:nvSpPr>
        <dsp:cNvPr id="0" name=""/>
        <dsp:cNvSpPr/>
      </dsp:nvSpPr>
      <dsp:spPr>
        <a:xfrm>
          <a:off x="541860" y="15131"/>
          <a:ext cx="1978419" cy="287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Competitivos</a:t>
          </a:r>
          <a:endParaRPr lang="es-EC" sz="1500" kern="1200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sp:txBody>
      <dsp:txXfrm>
        <a:off x="541860" y="15131"/>
        <a:ext cx="1978419" cy="287700"/>
      </dsp:txXfrm>
    </dsp:sp>
    <dsp:sp modelId="{1B68115F-25CA-4432-BF8F-0B79D4B8933D}">
      <dsp:nvSpPr>
        <dsp:cNvPr id="0" name=""/>
        <dsp:cNvSpPr/>
      </dsp:nvSpPr>
      <dsp:spPr>
        <a:xfrm>
          <a:off x="504056" y="302831"/>
          <a:ext cx="201622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4554A-E79C-450D-96A3-9FA3F33D0AE1}">
      <dsp:nvSpPr>
        <dsp:cNvPr id="0" name=""/>
        <dsp:cNvSpPr/>
      </dsp:nvSpPr>
      <dsp:spPr>
        <a:xfrm>
          <a:off x="541860" y="317216"/>
          <a:ext cx="1978419" cy="287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Optima Calidad</a:t>
          </a:r>
          <a:endParaRPr lang="es-EC" sz="1500" kern="1200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sp:txBody>
      <dsp:txXfrm>
        <a:off x="541860" y="317216"/>
        <a:ext cx="1978419" cy="287700"/>
      </dsp:txXfrm>
    </dsp:sp>
    <dsp:sp modelId="{4DE672AD-204D-440A-9E22-124C93CC0A58}">
      <dsp:nvSpPr>
        <dsp:cNvPr id="0" name=""/>
        <dsp:cNvSpPr/>
      </dsp:nvSpPr>
      <dsp:spPr>
        <a:xfrm>
          <a:off x="504056" y="604916"/>
          <a:ext cx="201622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F73BD-FB6B-4A3B-A64D-E0EDEB4035DC}">
      <dsp:nvSpPr>
        <dsp:cNvPr id="0" name=""/>
        <dsp:cNvSpPr/>
      </dsp:nvSpPr>
      <dsp:spPr>
        <a:xfrm>
          <a:off x="541860" y="619301"/>
          <a:ext cx="1978419" cy="287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Libre elección </a:t>
          </a:r>
          <a:endParaRPr lang="es-EC" sz="1500" kern="1200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sp:txBody>
      <dsp:txXfrm>
        <a:off x="541860" y="619301"/>
        <a:ext cx="1978419" cy="287700"/>
      </dsp:txXfrm>
    </dsp:sp>
    <dsp:sp modelId="{01EC8A24-B84C-4670-8600-29D192FF4FAE}">
      <dsp:nvSpPr>
        <dsp:cNvPr id="0" name=""/>
        <dsp:cNvSpPr/>
      </dsp:nvSpPr>
      <dsp:spPr>
        <a:xfrm>
          <a:off x="504056" y="907002"/>
          <a:ext cx="201622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C17166-87E6-4F2C-8B90-9CAA27638435}">
      <dsp:nvSpPr>
        <dsp:cNvPr id="0" name=""/>
        <dsp:cNvSpPr/>
      </dsp:nvSpPr>
      <dsp:spPr>
        <a:xfrm>
          <a:off x="541860" y="921387"/>
          <a:ext cx="1978419" cy="287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Información adecuada </a:t>
          </a:r>
          <a:endParaRPr lang="es-EC" sz="1500" kern="1200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sp:txBody>
      <dsp:txXfrm>
        <a:off x="541860" y="921387"/>
        <a:ext cx="1978419" cy="287700"/>
      </dsp:txXfrm>
    </dsp:sp>
    <dsp:sp modelId="{9A4B760A-06A5-48F0-B989-1B520CFFFB29}">
      <dsp:nvSpPr>
        <dsp:cNvPr id="0" name=""/>
        <dsp:cNvSpPr/>
      </dsp:nvSpPr>
      <dsp:spPr>
        <a:xfrm>
          <a:off x="504056" y="1209087"/>
          <a:ext cx="201622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A2A8EF-FED4-412C-B87E-9191F923E034}">
      <dsp:nvSpPr>
        <dsp:cNvPr id="0" name=""/>
        <dsp:cNvSpPr/>
      </dsp:nvSpPr>
      <dsp:spPr>
        <a:xfrm>
          <a:off x="541860" y="1223472"/>
          <a:ext cx="1978419" cy="287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Trato trasparente </a:t>
          </a:r>
          <a:endParaRPr lang="es-EC" sz="1500" kern="1200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sp:txBody>
      <dsp:txXfrm>
        <a:off x="541860" y="1223472"/>
        <a:ext cx="1978419" cy="287700"/>
      </dsp:txXfrm>
    </dsp:sp>
    <dsp:sp modelId="{266F3C8D-A2C1-42FD-A379-C7F290058510}">
      <dsp:nvSpPr>
        <dsp:cNvPr id="0" name=""/>
        <dsp:cNvSpPr/>
      </dsp:nvSpPr>
      <dsp:spPr>
        <a:xfrm>
          <a:off x="504056" y="1511173"/>
          <a:ext cx="201622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B7B27-AD10-4611-9480-22BD1E67ECF5}">
      <dsp:nvSpPr>
        <dsp:cNvPr id="0" name=""/>
        <dsp:cNvSpPr/>
      </dsp:nvSpPr>
      <dsp:spPr>
        <a:xfrm>
          <a:off x="2447" y="1275919"/>
          <a:ext cx="2981440" cy="1192576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Análisis de la atención brindada dentro de servicio a domicilio en el área de comida en </a:t>
          </a:r>
          <a:r>
            <a:rPr lang="es-EC" sz="1400" b="1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Sangolqui</a:t>
          </a:r>
          <a:r>
            <a:rPr lang="es-EC" sz="1400" b="1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 y </a:t>
          </a:r>
          <a:r>
            <a:rPr lang="es-EC" sz="1400" b="1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Conocoto</a:t>
          </a:r>
          <a:r>
            <a:rPr lang="es-EC" sz="1400" b="1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 </a:t>
          </a:r>
          <a:endParaRPr lang="es-EC" sz="1400" b="1" kern="1200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sp:txBody>
      <dsp:txXfrm>
        <a:off x="598735" y="1275919"/>
        <a:ext cx="1788864" cy="1192576"/>
      </dsp:txXfrm>
    </dsp:sp>
    <dsp:sp modelId="{9CAA919E-847B-4A49-871E-FDD3D4AB7E46}">
      <dsp:nvSpPr>
        <dsp:cNvPr id="0" name=""/>
        <dsp:cNvSpPr/>
      </dsp:nvSpPr>
      <dsp:spPr>
        <a:xfrm>
          <a:off x="2685743" y="1275919"/>
          <a:ext cx="2981440" cy="1192576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6901799"/>
                <a:satOff val="-18192"/>
                <a:lumOff val="-4706"/>
                <a:alphaOff val="0"/>
                <a:shade val="40000"/>
              </a:schemeClr>
              <a:schemeClr val="accent3">
                <a:hueOff val="-6901799"/>
                <a:satOff val="-18192"/>
                <a:lumOff val="-4706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Investigación de mercados</a:t>
          </a:r>
          <a:endParaRPr lang="es-EC" sz="1400" b="1" kern="1200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sp:txBody>
      <dsp:txXfrm>
        <a:off x="3282031" y="1275919"/>
        <a:ext cx="1788864" cy="1192576"/>
      </dsp:txXfrm>
    </dsp:sp>
    <dsp:sp modelId="{9B167D1F-F9A0-4A4A-8906-0134CC4954A0}">
      <dsp:nvSpPr>
        <dsp:cNvPr id="0" name=""/>
        <dsp:cNvSpPr/>
      </dsp:nvSpPr>
      <dsp:spPr>
        <a:xfrm>
          <a:off x="5369040" y="1275919"/>
          <a:ext cx="2981440" cy="1192576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13803598"/>
                <a:satOff val="-36385"/>
                <a:lumOff val="-9412"/>
                <a:alphaOff val="0"/>
                <a:shade val="40000"/>
              </a:schemeClr>
              <a:schemeClr val="accent3">
                <a:hueOff val="-13803598"/>
                <a:satOff val="-36385"/>
                <a:lumOff val="-9412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Preguntas planteadas en el modelo SERVQUAL </a:t>
          </a:r>
          <a:endParaRPr lang="es-EC" sz="1400" b="1" kern="1200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sp:txBody>
      <dsp:txXfrm>
        <a:off x="5965328" y="1275919"/>
        <a:ext cx="1788864" cy="11925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40A0B-316C-49D7-AB2E-821D5A9E9D97}">
      <dsp:nvSpPr>
        <dsp:cNvPr id="0" name=""/>
        <dsp:cNvSpPr/>
      </dsp:nvSpPr>
      <dsp:spPr>
        <a:xfrm rot="21300000">
          <a:off x="12816" y="1490525"/>
          <a:ext cx="4150831" cy="475332"/>
        </a:xfrm>
        <a:prstGeom prst="mathMinus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tint val="40000"/>
                <a:hueOff val="0"/>
                <a:satOff val="0"/>
                <a:lumOff val="0"/>
                <a:alphaOff val="0"/>
                <a:shade val="40000"/>
              </a:schemeClr>
              <a:schemeClr val="accent2">
                <a:tint val="4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AE0077F6-5FB7-428B-B026-54CAE6726750}">
      <dsp:nvSpPr>
        <dsp:cNvPr id="0" name=""/>
        <dsp:cNvSpPr/>
      </dsp:nvSpPr>
      <dsp:spPr>
        <a:xfrm>
          <a:off x="501175" y="172819"/>
          <a:ext cx="1252939" cy="1382553"/>
        </a:xfrm>
        <a:prstGeom prst="downArrow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40000"/>
              </a:schemeClr>
              <a:schemeClr val="accent2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FFEBB10-189B-4F20-A3A1-C009AF0808CB}">
      <dsp:nvSpPr>
        <dsp:cNvPr id="0" name=""/>
        <dsp:cNvSpPr/>
      </dsp:nvSpPr>
      <dsp:spPr>
        <a:xfrm>
          <a:off x="2016223" y="0"/>
          <a:ext cx="1731074" cy="1451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smtClean="0">
              <a:latin typeface="Calibri" panose="020F0502020204030204" pitchFamily="34" charset="0"/>
            </a:rPr>
            <a:t>Las expectativas de los clientes</a:t>
          </a:r>
          <a:endParaRPr lang="es-EC" sz="1800" kern="1200" dirty="0">
            <a:latin typeface="Calibri" panose="020F0502020204030204" pitchFamily="34" charset="0"/>
          </a:endParaRPr>
        </a:p>
      </dsp:txBody>
      <dsp:txXfrm>
        <a:off x="2016223" y="0"/>
        <a:ext cx="1731074" cy="1451681"/>
      </dsp:txXfrm>
    </dsp:sp>
    <dsp:sp modelId="{C2847CAF-8279-47FB-A79F-6D2A8A6AB023}">
      <dsp:nvSpPr>
        <dsp:cNvPr id="0" name=""/>
        <dsp:cNvSpPr/>
      </dsp:nvSpPr>
      <dsp:spPr>
        <a:xfrm>
          <a:off x="2422349" y="1901011"/>
          <a:ext cx="1252939" cy="1382553"/>
        </a:xfrm>
        <a:prstGeom prst="upArrow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9531695"/>
                <a:satOff val="19501"/>
                <a:lumOff val="7451"/>
                <a:alphaOff val="0"/>
                <a:shade val="40000"/>
              </a:schemeClr>
              <a:schemeClr val="accent2">
                <a:hueOff val="9531695"/>
                <a:satOff val="19501"/>
                <a:lumOff val="7451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320C87-12CB-4110-B116-FAAF39BB3F46}">
      <dsp:nvSpPr>
        <dsp:cNvPr id="0" name=""/>
        <dsp:cNvSpPr/>
      </dsp:nvSpPr>
      <dsp:spPr>
        <a:xfrm>
          <a:off x="432046" y="2004702"/>
          <a:ext cx="1725313" cy="1451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smtClean="0">
              <a:latin typeface="Calibri" panose="020F0502020204030204" pitchFamily="34" charset="0"/>
            </a:rPr>
            <a:t>Las pecepciones de los clientes</a:t>
          </a:r>
          <a:endParaRPr lang="es-EC" sz="1800" kern="1200" dirty="0">
            <a:latin typeface="Calibri" panose="020F0502020204030204" pitchFamily="34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800" kern="1200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sp:txBody>
      <dsp:txXfrm>
        <a:off x="432046" y="2004702"/>
        <a:ext cx="1725313" cy="14516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714F8-996D-41D9-B1D9-95C329EB7FC7}">
      <dsp:nvSpPr>
        <dsp:cNvPr id="0" name=""/>
        <dsp:cNvSpPr/>
      </dsp:nvSpPr>
      <dsp:spPr>
        <a:xfrm rot="10800000">
          <a:off x="1083746" y="919"/>
          <a:ext cx="3537452" cy="770934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96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Definir el segmento de clientes que hace uso del servicio a domicilio de alimentos preparados </a:t>
          </a:r>
          <a:endParaRPr lang="es-EC" sz="1400" b="1" kern="1200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sp:txBody>
      <dsp:txXfrm rot="10800000">
        <a:off x="1276479" y="919"/>
        <a:ext cx="3344719" cy="770934"/>
      </dsp:txXfrm>
    </dsp:sp>
    <dsp:sp modelId="{CD1A9AE1-0D70-49F7-B4D9-36B32370E3EB}">
      <dsp:nvSpPr>
        <dsp:cNvPr id="0" name=""/>
        <dsp:cNvSpPr/>
      </dsp:nvSpPr>
      <dsp:spPr>
        <a:xfrm>
          <a:off x="698278" y="919"/>
          <a:ext cx="770934" cy="77093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084BC6-253D-4185-B3F0-E4185ECFAEE8}">
      <dsp:nvSpPr>
        <dsp:cNvPr id="0" name=""/>
        <dsp:cNvSpPr/>
      </dsp:nvSpPr>
      <dsp:spPr>
        <a:xfrm rot="10800000">
          <a:off x="1083746" y="1001984"/>
          <a:ext cx="3537452" cy="770934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4601200"/>
                <a:satOff val="-12128"/>
                <a:lumOff val="-3137"/>
                <a:alphaOff val="0"/>
                <a:shade val="40000"/>
              </a:schemeClr>
              <a:schemeClr val="accent3">
                <a:hueOff val="-4601200"/>
                <a:satOff val="-12128"/>
                <a:lumOff val="-3137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96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Analizar las características de los consumidores de este segmento </a:t>
          </a:r>
          <a:endParaRPr lang="es-EC" sz="1400" b="1" kern="120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sp:txBody>
      <dsp:txXfrm rot="10800000">
        <a:off x="1276479" y="1001984"/>
        <a:ext cx="3344719" cy="770934"/>
      </dsp:txXfrm>
    </dsp:sp>
    <dsp:sp modelId="{91D04E0D-BBEA-4840-8E1C-4222553D52DC}">
      <dsp:nvSpPr>
        <dsp:cNvPr id="0" name=""/>
        <dsp:cNvSpPr/>
      </dsp:nvSpPr>
      <dsp:spPr>
        <a:xfrm>
          <a:off x="698278" y="1001984"/>
          <a:ext cx="770934" cy="77093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1BFBF6-3F87-417B-9A6F-55A392F9B55B}">
      <dsp:nvSpPr>
        <dsp:cNvPr id="0" name=""/>
        <dsp:cNvSpPr/>
      </dsp:nvSpPr>
      <dsp:spPr>
        <a:xfrm rot="10800000">
          <a:off x="1083746" y="2003048"/>
          <a:ext cx="3537452" cy="770934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9202399"/>
                <a:satOff val="-24257"/>
                <a:lumOff val="-6275"/>
                <a:alphaOff val="0"/>
                <a:shade val="40000"/>
              </a:schemeClr>
              <a:schemeClr val="accent3">
                <a:hueOff val="-9202399"/>
                <a:satOff val="-24257"/>
                <a:lumOff val="-6275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96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Realizar una investigación que permita establecer la percepción del cliente con respecto al servicio a domicilio recibido </a:t>
          </a:r>
          <a:endParaRPr lang="es-EC" sz="1400" b="1" kern="120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sp:txBody>
      <dsp:txXfrm rot="10800000">
        <a:off x="1276479" y="2003048"/>
        <a:ext cx="3344719" cy="770934"/>
      </dsp:txXfrm>
    </dsp:sp>
    <dsp:sp modelId="{6AFECF4E-6B75-4116-A4EE-4B7E537A6B4A}">
      <dsp:nvSpPr>
        <dsp:cNvPr id="0" name=""/>
        <dsp:cNvSpPr/>
      </dsp:nvSpPr>
      <dsp:spPr>
        <a:xfrm>
          <a:off x="698278" y="2003048"/>
          <a:ext cx="770934" cy="770934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65D64D-48B9-458D-9492-0CADF6100DE9}">
      <dsp:nvSpPr>
        <dsp:cNvPr id="0" name=""/>
        <dsp:cNvSpPr/>
      </dsp:nvSpPr>
      <dsp:spPr>
        <a:xfrm rot="10800000">
          <a:off x="1083746" y="3004113"/>
          <a:ext cx="3537452" cy="770934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13803598"/>
                <a:satOff val="-36385"/>
                <a:lumOff val="-9412"/>
                <a:alphaOff val="0"/>
                <a:shade val="40000"/>
              </a:schemeClr>
              <a:schemeClr val="accent3">
                <a:hueOff val="-13803598"/>
                <a:satOff val="-36385"/>
                <a:lumOff val="-9412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96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Determinar la diferencia entre  las expectativas y percepciones de los clientes  </a:t>
          </a:r>
          <a:endParaRPr lang="es-EC" sz="1400" b="1" kern="120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sp:txBody>
      <dsp:txXfrm rot="10800000">
        <a:off x="1276479" y="3004113"/>
        <a:ext cx="3344719" cy="770934"/>
      </dsp:txXfrm>
    </dsp:sp>
    <dsp:sp modelId="{337E9604-3F37-440F-AB34-061AAE18050F}">
      <dsp:nvSpPr>
        <dsp:cNvPr id="0" name=""/>
        <dsp:cNvSpPr/>
      </dsp:nvSpPr>
      <dsp:spPr>
        <a:xfrm>
          <a:off x="698278" y="3004113"/>
          <a:ext cx="770934" cy="770934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58647-043A-48DB-8A9E-46AB076E304B}">
      <dsp:nvSpPr>
        <dsp:cNvPr id="0" name=""/>
        <dsp:cNvSpPr/>
      </dsp:nvSpPr>
      <dsp:spPr>
        <a:xfrm rot="10800000">
          <a:off x="715008" y="1224137"/>
          <a:ext cx="3474639" cy="2592286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40000"/>
              </a:schemeClr>
              <a:schemeClr val="accent2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4127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Analizar la calidad del servicio a domicilio de las empresas de comida en </a:t>
          </a:r>
          <a:r>
            <a:rPr lang="es-EC" sz="1600" b="1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Sangolqui</a:t>
          </a:r>
          <a:r>
            <a:rPr lang="es-EC" sz="1600" b="1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 y </a:t>
          </a:r>
          <a:r>
            <a:rPr lang="es-EC" sz="1600" b="1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Conocoto</a:t>
          </a:r>
          <a:r>
            <a:rPr lang="es-EC" sz="1600" b="1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 a fin de determinar falencias del mismo y plantear acciones de mejora a través de una investigación de mercado  </a:t>
          </a:r>
          <a:endParaRPr lang="es-EC" sz="1600" b="1" kern="1200" dirty="0">
            <a:solidFill>
              <a:schemeClr val="bg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sp:txBody>
      <dsp:txXfrm rot="10800000">
        <a:off x="1363079" y="1224137"/>
        <a:ext cx="2826568" cy="2592286"/>
      </dsp:txXfrm>
    </dsp:sp>
    <dsp:sp modelId="{12051AA4-7A7A-42A4-AD94-65F2DBDBC6FE}">
      <dsp:nvSpPr>
        <dsp:cNvPr id="0" name=""/>
        <dsp:cNvSpPr/>
      </dsp:nvSpPr>
      <dsp:spPr>
        <a:xfrm>
          <a:off x="238336" y="1778593"/>
          <a:ext cx="1483374" cy="148337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DB332-DE7D-49F6-AC8D-072D33656951}">
      <dsp:nvSpPr>
        <dsp:cNvPr id="0" name=""/>
        <dsp:cNvSpPr/>
      </dsp:nvSpPr>
      <dsp:spPr>
        <a:xfrm rot="5400000">
          <a:off x="-326231" y="326692"/>
          <a:ext cx="2174874" cy="1522412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200" kern="1200" dirty="0" smtClean="0">
              <a:latin typeface="Calibri" panose="020F0502020204030204" pitchFamily="34" charset="0"/>
            </a:rPr>
            <a:t>H</a:t>
          </a:r>
          <a:r>
            <a:rPr lang="es-EC" sz="4200" kern="1200" baseline="-25000" dirty="0" smtClean="0">
              <a:latin typeface="Calibri" panose="020F0502020204030204" pitchFamily="34" charset="0"/>
            </a:rPr>
            <a:t>1</a:t>
          </a:r>
          <a:endParaRPr lang="es-EC" sz="4200" kern="1200" dirty="0">
            <a:latin typeface="Calibri" panose="020F0502020204030204" pitchFamily="34" charset="0"/>
          </a:endParaRPr>
        </a:p>
      </dsp:txBody>
      <dsp:txXfrm rot="-5400000">
        <a:off x="0" y="761667"/>
        <a:ext cx="1522412" cy="652462"/>
      </dsp:txXfrm>
    </dsp:sp>
    <dsp:sp modelId="{D1800EAF-B506-4007-8BDD-8FB3988E1A12}">
      <dsp:nvSpPr>
        <dsp:cNvPr id="0" name=""/>
        <dsp:cNvSpPr/>
      </dsp:nvSpPr>
      <dsp:spPr>
        <a:xfrm rot="5400000">
          <a:off x="3102371" y="-1579498"/>
          <a:ext cx="1413668" cy="45735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smtClean="0">
              <a:latin typeface="Calibri" panose="020F0502020204030204" pitchFamily="34" charset="0"/>
            </a:rPr>
            <a:t> Mas del 50% de los consumidores, de los sectores de </a:t>
          </a:r>
          <a:r>
            <a:rPr lang="es-EC" sz="1700" kern="1200" dirty="0" err="1" smtClean="0">
              <a:latin typeface="Calibri" panose="020F0502020204030204" pitchFamily="34" charset="0"/>
            </a:rPr>
            <a:t>Sangolqui</a:t>
          </a:r>
          <a:r>
            <a:rPr lang="es-EC" sz="1700" kern="1200" dirty="0" smtClean="0">
              <a:latin typeface="Calibri" panose="020F0502020204030204" pitchFamily="34" charset="0"/>
            </a:rPr>
            <a:t> y </a:t>
          </a:r>
          <a:r>
            <a:rPr lang="es-EC" sz="1700" kern="1200" dirty="0" err="1" smtClean="0">
              <a:latin typeface="Calibri" panose="020F0502020204030204" pitchFamily="34" charset="0"/>
            </a:rPr>
            <a:t>Conocoto</a:t>
          </a:r>
          <a:r>
            <a:rPr lang="es-EC" sz="1700" kern="1200" dirty="0" smtClean="0">
              <a:latin typeface="Calibri" panose="020F0502020204030204" pitchFamily="34" charset="0"/>
            </a:rPr>
            <a:t> que cuentan con  cobertura, están satisfechos con el servicio a domicilio de alimentos preparados </a:t>
          </a:r>
          <a:endParaRPr lang="es-EC" sz="1700" kern="1200" dirty="0">
            <a:latin typeface="Calibri" panose="020F0502020204030204" pitchFamily="34" charset="0"/>
          </a:endParaRPr>
        </a:p>
      </dsp:txBody>
      <dsp:txXfrm rot="-5400000">
        <a:off x="1522412" y="69471"/>
        <a:ext cx="4504577" cy="1275648"/>
      </dsp:txXfrm>
    </dsp:sp>
    <dsp:sp modelId="{974C3AD8-0CC8-4DC7-8F60-A03647F86980}">
      <dsp:nvSpPr>
        <dsp:cNvPr id="0" name=""/>
        <dsp:cNvSpPr/>
      </dsp:nvSpPr>
      <dsp:spPr>
        <a:xfrm rot="5400000">
          <a:off x="-326231" y="2214895"/>
          <a:ext cx="2174874" cy="1522412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13803598"/>
                <a:satOff val="-36385"/>
                <a:lumOff val="-9412"/>
                <a:alphaOff val="0"/>
                <a:shade val="40000"/>
              </a:schemeClr>
              <a:schemeClr val="accent3">
                <a:hueOff val="-13803598"/>
                <a:satOff val="-36385"/>
                <a:lumOff val="-9412"/>
                <a:alphaOff val="0"/>
                <a:tint val="42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3">
              <a:hueOff val="-13803598"/>
              <a:satOff val="-36385"/>
              <a:lumOff val="-9412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200" kern="1200" dirty="0" smtClean="0">
              <a:latin typeface="Calibri" panose="020F0502020204030204" pitchFamily="34" charset="0"/>
            </a:rPr>
            <a:t>H</a:t>
          </a:r>
          <a:r>
            <a:rPr lang="es-EC" sz="4200" kern="1200" baseline="-25000" dirty="0" smtClean="0">
              <a:latin typeface="Calibri" panose="020F0502020204030204" pitchFamily="34" charset="0"/>
            </a:rPr>
            <a:t>0</a:t>
          </a:r>
          <a:endParaRPr lang="es-EC" sz="4200" kern="1200" dirty="0">
            <a:latin typeface="Calibri" panose="020F0502020204030204" pitchFamily="34" charset="0"/>
          </a:endParaRPr>
        </a:p>
      </dsp:txBody>
      <dsp:txXfrm rot="-5400000">
        <a:off x="0" y="2649870"/>
        <a:ext cx="1522412" cy="652462"/>
      </dsp:txXfrm>
    </dsp:sp>
    <dsp:sp modelId="{53F5F353-BB75-4AB3-AB60-3740FEC57028}">
      <dsp:nvSpPr>
        <dsp:cNvPr id="0" name=""/>
        <dsp:cNvSpPr/>
      </dsp:nvSpPr>
      <dsp:spPr>
        <a:xfrm rot="5400000">
          <a:off x="3102371" y="308704"/>
          <a:ext cx="1413668" cy="45735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13803598"/>
              <a:satOff val="-36385"/>
              <a:lumOff val="-941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>
              <a:latin typeface="Calibri" panose="020F0502020204030204" pitchFamily="34" charset="0"/>
            </a:rPr>
            <a:t>Menos del 50% de los consumidores, de los sectores de </a:t>
          </a:r>
          <a:r>
            <a:rPr lang="es-EC" sz="1700" kern="1200" dirty="0" err="1" smtClean="0">
              <a:latin typeface="Calibri" panose="020F0502020204030204" pitchFamily="34" charset="0"/>
            </a:rPr>
            <a:t>Sangolqui</a:t>
          </a:r>
          <a:r>
            <a:rPr lang="es-EC" sz="1700" kern="1200" dirty="0" smtClean="0">
              <a:latin typeface="Calibri" panose="020F0502020204030204" pitchFamily="34" charset="0"/>
            </a:rPr>
            <a:t> y </a:t>
          </a:r>
          <a:r>
            <a:rPr lang="es-EC" sz="1700" kern="1200" dirty="0" err="1" smtClean="0">
              <a:latin typeface="Calibri" panose="020F0502020204030204" pitchFamily="34" charset="0"/>
            </a:rPr>
            <a:t>Conocoto</a:t>
          </a:r>
          <a:r>
            <a:rPr lang="es-EC" sz="1700" kern="1200" dirty="0" smtClean="0">
              <a:latin typeface="Calibri" panose="020F0502020204030204" pitchFamily="34" charset="0"/>
            </a:rPr>
            <a:t> que cuentan con cobertura, están satisfechos con el servicio a domicilio de alimentos preparados </a:t>
          </a:r>
          <a:endParaRPr lang="es-EC" sz="1700" kern="1200" dirty="0">
            <a:latin typeface="Calibri" panose="020F0502020204030204" pitchFamily="34" charset="0"/>
          </a:endParaRPr>
        </a:p>
      </dsp:txBody>
      <dsp:txXfrm rot="-5400000">
        <a:off x="1522412" y="1957673"/>
        <a:ext cx="4504577" cy="12756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12C84-5433-4F3B-B5CD-AD23FCA926F3}">
      <dsp:nvSpPr>
        <dsp:cNvPr id="0" name=""/>
        <dsp:cNvSpPr/>
      </dsp:nvSpPr>
      <dsp:spPr>
        <a:xfrm>
          <a:off x="9" y="0"/>
          <a:ext cx="3154287" cy="15841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40000"/>
              </a:schemeClr>
              <a:schemeClr val="accent2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Prueba de hipótesis a través de medias</a:t>
          </a:r>
          <a:endParaRPr lang="es-EC" sz="1800" kern="1200" dirty="0"/>
        </a:p>
      </dsp:txBody>
      <dsp:txXfrm>
        <a:off x="9" y="633670"/>
        <a:ext cx="3154287" cy="633670"/>
      </dsp:txXfrm>
    </dsp:sp>
    <dsp:sp modelId="{83D85532-4AB3-40F4-B519-332D8CA9B94C}">
      <dsp:nvSpPr>
        <dsp:cNvPr id="0" name=""/>
        <dsp:cNvSpPr/>
      </dsp:nvSpPr>
      <dsp:spPr>
        <a:xfrm>
          <a:off x="1316132" y="95050"/>
          <a:ext cx="527530" cy="52753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BE483DF-3136-42CF-A2B9-B72C12B7CC40}">
      <dsp:nvSpPr>
        <dsp:cNvPr id="0" name=""/>
        <dsp:cNvSpPr/>
      </dsp:nvSpPr>
      <dsp:spPr>
        <a:xfrm>
          <a:off x="3251670" y="0"/>
          <a:ext cx="3154287" cy="15841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Análisis descriptivo</a:t>
          </a:r>
          <a:endParaRPr lang="es-EC" sz="1800" kern="1200" dirty="0"/>
        </a:p>
      </dsp:txBody>
      <dsp:txXfrm>
        <a:off x="3251670" y="633670"/>
        <a:ext cx="3154287" cy="633670"/>
      </dsp:txXfrm>
    </dsp:sp>
    <dsp:sp modelId="{E8A7AEF9-9A33-4652-9471-3806D3291922}">
      <dsp:nvSpPr>
        <dsp:cNvPr id="0" name=""/>
        <dsp:cNvSpPr/>
      </dsp:nvSpPr>
      <dsp:spPr>
        <a:xfrm>
          <a:off x="4565048" y="95050"/>
          <a:ext cx="527530" cy="52753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3EB7F13-25D4-4AEE-A1E3-4D3103F6888D}">
      <dsp:nvSpPr>
        <dsp:cNvPr id="0" name=""/>
        <dsp:cNvSpPr/>
      </dsp:nvSpPr>
      <dsp:spPr>
        <a:xfrm>
          <a:off x="256348" y="1267340"/>
          <a:ext cx="5896015" cy="237626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DB332-DE7D-49F6-AC8D-072D33656951}">
      <dsp:nvSpPr>
        <dsp:cNvPr id="0" name=""/>
        <dsp:cNvSpPr/>
      </dsp:nvSpPr>
      <dsp:spPr>
        <a:xfrm rot="5400000">
          <a:off x="-196787" y="196787"/>
          <a:ext cx="1311919" cy="918344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>
              <a:latin typeface="Calibri" panose="020F0502020204030204" pitchFamily="34" charset="0"/>
            </a:rPr>
            <a:t>H</a:t>
          </a:r>
          <a:r>
            <a:rPr lang="es-EC" sz="2500" kern="1200" baseline="-25000" dirty="0" smtClean="0">
              <a:latin typeface="Calibri" panose="020F0502020204030204" pitchFamily="34" charset="0"/>
            </a:rPr>
            <a:t>1</a:t>
          </a:r>
          <a:endParaRPr lang="es-EC" sz="2500" kern="1200" dirty="0">
            <a:latin typeface="Calibri" panose="020F0502020204030204" pitchFamily="34" charset="0"/>
          </a:endParaRPr>
        </a:p>
      </dsp:txBody>
      <dsp:txXfrm rot="-5400000">
        <a:off x="1" y="459171"/>
        <a:ext cx="918344" cy="393575"/>
      </dsp:txXfrm>
    </dsp:sp>
    <dsp:sp modelId="{D1800EAF-B506-4007-8BDD-8FB3988E1A12}">
      <dsp:nvSpPr>
        <dsp:cNvPr id="0" name=""/>
        <dsp:cNvSpPr/>
      </dsp:nvSpPr>
      <dsp:spPr>
        <a:xfrm rot="5400000">
          <a:off x="2420894" y="-1502550"/>
          <a:ext cx="852747" cy="38578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smtClean="0">
              <a:latin typeface="Calibri" panose="020F0502020204030204" pitchFamily="34" charset="0"/>
            </a:rPr>
            <a:t> Mas del 50% de los consumidores, de los sectores de </a:t>
          </a:r>
          <a:r>
            <a:rPr lang="es-EC" sz="1300" kern="1200" dirty="0" err="1" smtClean="0">
              <a:latin typeface="Calibri" panose="020F0502020204030204" pitchFamily="34" charset="0"/>
            </a:rPr>
            <a:t>Sangolqui</a:t>
          </a:r>
          <a:r>
            <a:rPr lang="es-EC" sz="1300" kern="1200" dirty="0" smtClean="0">
              <a:latin typeface="Calibri" panose="020F0502020204030204" pitchFamily="34" charset="0"/>
            </a:rPr>
            <a:t> y </a:t>
          </a:r>
          <a:r>
            <a:rPr lang="es-EC" sz="1300" kern="1200" dirty="0" err="1" smtClean="0">
              <a:latin typeface="Calibri" panose="020F0502020204030204" pitchFamily="34" charset="0"/>
            </a:rPr>
            <a:t>Conocoto</a:t>
          </a:r>
          <a:r>
            <a:rPr lang="es-EC" sz="1300" kern="1200" dirty="0" smtClean="0">
              <a:latin typeface="Calibri" panose="020F0502020204030204" pitchFamily="34" charset="0"/>
            </a:rPr>
            <a:t> que cuentan con  cobertura, están satisfechos con el servicio a domicilio de alimentos preparados </a:t>
          </a:r>
          <a:endParaRPr lang="es-EC" sz="1300" kern="1200" dirty="0">
            <a:latin typeface="Calibri" panose="020F0502020204030204" pitchFamily="34" charset="0"/>
          </a:endParaRPr>
        </a:p>
      </dsp:txBody>
      <dsp:txXfrm rot="-5400000">
        <a:off x="918344" y="41628"/>
        <a:ext cx="3816220" cy="769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066C9-A774-44FA-9C8E-AAF1B035A188}" type="datetimeFigureOut">
              <a:rPr lang="es-EC" smtClean="0"/>
              <a:t>10/09/2014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3D82E-BD29-4C57-A882-EA5EDD0F84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17727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98BA-57F6-4D17-A28E-38594A97CEBE}" type="datetimeFigureOut">
              <a:rPr lang="es-EC" smtClean="0"/>
              <a:t>10/09/2014</a:t>
            </a:fld>
            <a:endParaRPr lang="es-EC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7373E5-7988-4154-8AB9-5B422702C8F8}" type="slidenum">
              <a:rPr lang="es-EC" smtClean="0"/>
              <a:t>‹Nº›</a:t>
            </a:fld>
            <a:endParaRPr lang="es-EC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98BA-57F6-4D17-A28E-38594A97CEBE}" type="datetimeFigureOut">
              <a:rPr lang="es-EC" smtClean="0"/>
              <a:t>10/09/2014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73E5-7988-4154-8AB9-5B422702C8F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98BA-57F6-4D17-A28E-38594A97CEBE}" type="datetimeFigureOut">
              <a:rPr lang="es-EC" smtClean="0"/>
              <a:t>10/09/2014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73E5-7988-4154-8AB9-5B422702C8F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25098BA-57F6-4D17-A28E-38594A97CEBE}" type="datetimeFigureOut">
              <a:rPr lang="es-EC" smtClean="0"/>
              <a:t>10/09/2014</a:t>
            </a:fld>
            <a:endParaRPr lang="es-EC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A7373E5-7988-4154-8AB9-5B422702C8F8}" type="slidenum">
              <a:rPr lang="es-EC" smtClean="0"/>
              <a:t>‹Nº›</a:t>
            </a:fld>
            <a:endParaRPr lang="es-EC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98BA-57F6-4D17-A28E-38594A97CEBE}" type="datetimeFigureOut">
              <a:rPr lang="es-EC" smtClean="0"/>
              <a:t>10/09/2014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73E5-7988-4154-8AB9-5B422702C8F8}" type="slidenum">
              <a:rPr lang="es-EC" smtClean="0"/>
              <a:t>‹Nº›</a:t>
            </a:fld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98BA-57F6-4D17-A28E-38594A97CEBE}" type="datetimeFigureOut">
              <a:rPr lang="es-EC" smtClean="0"/>
              <a:t>10/09/2014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73E5-7988-4154-8AB9-5B422702C8F8}" type="slidenum">
              <a:rPr lang="es-EC" smtClean="0"/>
              <a:t>‹Nº›</a:t>
            </a:fld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73E5-7988-4154-8AB9-5B422702C8F8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98BA-57F6-4D17-A28E-38594A97CEBE}" type="datetimeFigureOut">
              <a:rPr lang="es-EC" smtClean="0"/>
              <a:t>10/09/2014</a:t>
            </a:fld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98BA-57F6-4D17-A28E-38594A97CEBE}" type="datetimeFigureOut">
              <a:rPr lang="es-EC" smtClean="0"/>
              <a:t>10/09/2014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73E5-7988-4154-8AB9-5B422702C8F8}" type="slidenum">
              <a:rPr lang="es-EC" smtClean="0"/>
              <a:t>‹Nº›</a:t>
            </a:fld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98BA-57F6-4D17-A28E-38594A97CEBE}" type="datetimeFigureOut">
              <a:rPr lang="es-EC" smtClean="0"/>
              <a:t>10/09/2014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73E5-7988-4154-8AB9-5B422702C8F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25098BA-57F6-4D17-A28E-38594A97CEBE}" type="datetimeFigureOut">
              <a:rPr lang="es-EC" smtClean="0"/>
              <a:t>10/09/2014</a:t>
            </a:fld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7373E5-7988-4154-8AB9-5B422702C8F8}" type="slidenum">
              <a:rPr lang="es-EC" smtClean="0"/>
              <a:t>‹Nº›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98BA-57F6-4D17-A28E-38594A97CEBE}" type="datetimeFigureOut">
              <a:rPr lang="es-EC" smtClean="0"/>
              <a:t>10/09/2014</a:t>
            </a:fld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7373E5-7988-4154-8AB9-5B422702C8F8}" type="slidenum">
              <a:rPr lang="es-EC" smtClean="0"/>
              <a:t>‹Nº›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25098BA-57F6-4D17-A28E-38594A97CEBE}" type="datetimeFigureOut">
              <a:rPr lang="es-EC" smtClean="0"/>
              <a:t>10/09/2014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A7373E5-7988-4154-8AB9-5B422702C8F8}" type="slidenum">
              <a:rPr lang="es-EC" smtClean="0"/>
              <a:t>‹Nº›</a:t>
            </a:fld>
            <a:endParaRPr lang="es-EC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microsoft.com/office/2007/relationships/hdphoto" Target="../media/hdphoto1.wdp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TEhUUExQVFBUVGBgYFxcWFhgYHBwXFxkYHhUXHhYaHCggHxwlHBgYITEjJS4rLjAuHh8zODMsNygtLi0BCgoKDg0OGhAQGiwkICQsLCwtLyw3LSwsLCwsLywsLCwsLCwtLCwsLCwsLCwsLCwsLCwsLCwsLCwtLCwsLCwsLP/AABEIAIMBgQMBEQACEQEDEQH/xAAcAAABBQEBAQAAAAAAAAAAAAAAAwQFBgcCAQj/xABIEAACAQMCAwMHBwoFAwQDAAABAgMABBESIQUGMRMiQQdRU2Fxk9EUFRcyVIGSFiMzQlJykbGy0jVic6GzJILBJTRD08LD4f/EABoBAQACAwEAAAAAAAAAAAAAAAABAwIEBQb/xAA7EQACAQIDBQYFBAEDAwUAAAAAAQIDEQQSURMUITFhBUFSkaHRFTNTcYEiMrHwwSNCwjRD4QY1YpLx/9oADAMBAAIRAxEAPwDcaAKAKAKA4eQDqQPaaA5S5Q7BlP3igFaATedRsWAPmJH8qA9jlVuhB9hzQHdAFAFAFAFAeZoBB76IdZEHtZR/5oY546nPzlD6WP8AGvxoM8dUHzlD6WP8a/Ggzx1QfOUPpY/xr8aDPHVB85Q+lj/GvxoM8dUepfxEgCSMk9AHUk/dmgzxfeOaGR4TQDdr+IbGWMe11+NDHPHU8+cofSx/jX40GeOqD5yh9LH+NfjQZ46oPnKH0sf41+NBnjqg+cofSx/jX40GeOqD5yh9LH+NfjQZ46i8UgYZUhgehByP4ihKafFCUl9EpIaRAR1BdQf4ZoQ5xXec/OUPpY/xr8aDPHVB85Q+lj/GvxoM8dUHzlD6WP8AGvxoM8dUHzlD6WP8a/Ggzx1QfOUPpY/xr8aDPHVCkV0jfVdW9jA/yoSpJ94tQkKAKA8zQCUt2i/WdF9rAfzoYuUV3ifzlD6WP8a/Ggzx1QfOUPpY/wAa/Ggzx1QfOUPpY/xr8aDPHVB85Q+lj/GvxoM8dUHzlD6WP8a/Ggzx1HINDI9oAoAoBC7ldR+bTWx6ZYKo/ebcgewE+qgKVxiDj0hIiexgXG2gyO2/gXkTfHnAHX1VhLN3GSy95n/MHKnGgGeRpp131COcsCvj+bB32/y5PTxrBqRmspU+C8QnhnVUnltyCdQd8LsNw0cjaD9UDBwfq9NsQ6jirsnJFvQu0/OPEUtJLkXwd4+zypt4exbtGcBYnXvFhpGQfXVkJ5iKlPL33KHxDmK5u3zJNNIzH6qsyJk4PdiTABzv58/xGLcgoxLVy9ypxllVoe3t0GNOuYxjH+mSNupGV/ax1BqEpdwbiaJwi049GQHlspl80pcH1d9EBz4ZIPsrNZ+8xeXuLtYyyEfnYwj4GdD60z46WIVj96iszAdUAUBVue+axYxDSA00mRGp6DHV2x4DI28T99Q3Y1cViNjHhzZjHFePXFwSZpnfP6uohR7EHdH8Kru2cWpXnN/qZG4qCsMUIuGKC4YoLhiguTfJA/6+1/1VqVzNjC/Nj9ze+LcQW3hkmf6saljjqcdAPWTgffVrO9UmoRcn3GB8w8z3F25MjsEJ2iUkIo8BjxPrO9VN3OBWxE6r4vhoQuBUFF2GKC4YoLhiguGKC4YoSmb55Nv8Nt/Y/wDyPVseR38J8mJkvlCH/qNz+8v9CVW1xOTjPnSK7ioNW4YoLhihNwxQXDFCLgNqkXZYeAc5Xdqw0yNIg6xyEspHmGd1+7/eibRs0sXUpvnc3HgXFkuoEmjzpcdD1BBwyn1ggirU7ncpVFUipI55h4ylpA80m4XoB1Zjsqj2n/bJqG7IVaqpxcmYdx3nC6umJeVkTwjjJVQPMcbt7Tn7qrbbOFVxVSo+fAgMVBRcMUIuGKC4YoLhigueMNjQlM+nLD9En7i/yFXHpo8kL0MgoAoCt898x/IYFm2P5wAqf1l0sTv4YwDkebHjUN2K6s8iX3K9y5zPPLw2WVf04dsPIO6zlyxRFz0WPSBnxwPbVWrRpxvJpfcywlqjW05d9hx5OOP3VxG0t0QEfdMhQQQSGXCgbbeI6+JycUPHUKcnGpUin1aTN7EUoLLkTv3k3zDwSxvVxOiMfBx3XHscb/d0rF9o4N/92Pmvc1lGa7jG7ryf5myl1qtFlUAkHIhIJllyF09oCAunT3tj0FVvtHDJ5M3G9u/z+3Uzyy52Nd5Z5esLNQYFUtj9K/ecg4z3sbA4BwuBsKs+IYOPDax80YuM33ED5QOZLy3lja3I7FiqbBWyzHcsCM7Y9Qxnc+ErHUakrU6kXZdzTNqhRpODzp3/ADwWpJ8R5qa0WNpirCUREso2RwyrOuOuggOVbfDA52K1t06kZxUou5z601Tl0/vMuatmszI9oAoDDPKrdl+IOvhEiIPvXUf93quXM4WOleq1oVrhdi080cKfWkYKM+GTufYBvUGrTg5yUV3mxWPkxslUBxJK3ixcrv6gmMf71nlR2o4CklZ8Rz9G/D/RN72T+6pyoy3GjoH0b8P9E3vZP7qZUNxo6B9G/D/RN72T+6mVDcaOgfRvw/0Te9k/uplQ3GjoL2HIdlDIkscbB0OpT2jnBHqLYplRlDCUoSUkuIw8rcxWwI/bkjU/dlv/AMaifIrx7tS/JiVVnDNg5Z8nFqbeN5w8kjornvsoGoZ0gKR0z41Yoo7NHA08qciV+jfh/om97J/dU5UW7jR0D6N+H+ib3sn91MqG40dA+jfh/om97J/dTKhuNHQPo34f6Jveyf3UyobjR0D6N+H+ib3sn91RlQ3GjoWLhfDo7eJYYhhEzpBJPUknc79SayNiEFCKijCvKF/iNz+8v9CVW+Zw8Z86Q25P4elxeQwyglHLBgCQdkYjcesCoSuyvDQU6iizWPo0sPRv71/jWeVHX3Gjoe/RpYejf3r/ABplRO40dA+jSw9G/vX+NMqG40dA+jSw9G/vX+NMqI3GjoQHNvk1hjgea2Zw0alyjHUGVRlsHGQce3/zUOJRiMDFRcodxllYHJNa8i10TDcR/sOrD/vUg/0VZA6/Z0rxaEPLVdnFtF4Eu59qgKv9TVEzHtKXCMTLKwOUa7y55MoOyR7nW8jAMVDaVXO+nu7kjxOasUTsUcBDKnPmTH0b8P8ARN72T+6pyou3GjoH0b8P9E3vZP7qZUNxo6B9G/D/AETe9k/uplQ3GjoH0b8P9E3vZP7qZUNxo6Hn0b8P9E3vZP7qjKhuNHQtkaBQAOgAA9grI2krHVCQoAoDIefeNQXkskEs/Yx20ilWVMu2kSrMgLHSdTBAPNu3RaxbXI15ThJtN/1cyy8bsWg4KUSMRSLGAArFtDSMAzBiAdXfJzgYO/hVdWnCUf1JOxuYWlmnGnyuRvKChbVSm0QklKaskiHWSoJ33XJH3V5LGYZYrGzhFO7S490XqzfrRcJW7+FyIvef1VyI4RIgxhyxTOwz3DHkd7I381b9PsDC5Vmu338eBw6/akqVRwy8tRp+Xi4K/JE0nqNYwc7nI7PHWrvgeGve8r/cp+My8I7sfKAjOBLEI03y4YvjAOO6I8nJwNvPVU//AE/hnF5c1+7j/JZT7YbklKNkOufoi0SZzo1sRoJU6zG4gOrbYOQ3/b91a3Z2HjhcS4STvlabfJ6uPQ72Ght+CfHu8/YneaOC/K+Eo2kdqkSTLgfraQ0igf5gTt58eavUQhGMEoqyOTiad01oHks5kWWzSKWRe1jYxKCwBdVAKEA9e6cf9tZxK6E042L3Ul4UBgHlE/xK5/eX/jSqnzOBjPnSEuRblI7+B5GVEVmJZiAB3Gxkn14ouZjhZKNVNm1flXZfa4Per8aszI7e8UvEg/Kyy+1we8X40zIbxS8SD8rLL7XB7xfjTMhvFLxIlbadZFV0YMrAFWByCD0IPmqS1NNXQrQkKAo/lfjJsAf2ZkJ9mGH8yKxnyNHHr/S/JitVnDNw5Y53s2tog8yROiKrK/dwVABwTsRt4VapI71HFU3BXdiW/LCx+1Q/jFLou3il4kH5YWP2qH8YpdDeKXiQflhY/aofxil0N4peJHcXNdkxwLqDPrkUfzNLoLEUvEiWilDDKkMD0IOR/EVJamnyO6Enz/5Qv8Ruf3l/oSq3zOBjPnSPfJ3/AIlbfvN/xvSPMjB/Oib9Vh6A9oAoAoBpxb9BL/pv/SaMxn+1nzQKpR5hmn+RLrd+yH/91ZwOp2Z/u/A28tP6e3/02/qFJmPaX7omcmsDmo+iBzXZfa7f3q/Grbo9Gq9LxIPyssvtcHvF+NMyG8UvEg/Kyy+1we8X40zIbxS8SH/D+IxTqWhkSVQdJKMGAOAcZHjgipLITjNXi7juhkFAFAFAFAcu4Ayeg3/hQGC8N4SJeKZkEj2zXAcSdm5WUSktEBgbhsZbHQBicYIrC3E01R/Vm7jYOceGG4tJYwXzjUAmnLMneRO9tgsF+I61M45k0dCjUdOaku4pPGrZ47CJJVwyugZcjbaTC53GQMDx6V5qldYvELpD+DuYCSqYrNFc83Mq3GeDx6UeNmZ5MYBwo67kk+YbdRvvnG1WYPH1HNwmlaPPm3/f/wAOb2lgviUpThFKaV31tr10I5+W7kDJjwMsCSyADTnJJLbLt9Y7HbHUVvLtPDN2UuPPlr3ffoeWeArpXa4Cw4XD8l7fXJnpowPraemrHTV3s+bbrvVG+1952Dira8f709TYWCpbvtrv7Fi4LYyTcK7OJS7GU91SASASdtRAyNj91Ri1fH0F35Z/4/xc6vYlVUqanLuv/DNV4Xw8RW6QhmYIgQM2A2AMDOABnGOgFd1cERJ5ncwrke0DcRjiJwwk1K2cd6Jg2/tVGGPOawXM5tFf6nE+hKzOiFAYB5Q/8Suf3l/40qp8zgYz50iuVBqhQBQBQg+iOTP/AGFr/ox/0irVyPSYf5UfsTVSXBQEbzDwpbq3kgY41rseuGG6tj1EA1DVyurTVSDi+8wHjfAp7Vys8bLjo2CUb1q/Q/z84FVtWPP1KE6btJEbmoKgzQBmgDNCAoCX5b5ims5A8THTnvRk91h4gjz+Y9RUp2L6NedKV0z6EsLpZY0kTdZFDL7GGRVp6GMlJJowbyhf4jc/vL/QlVvmcLGfOkNuTr+OC9hllOlELFiAT1RgNhv1IqFzK8NNQqKUuRrf0kcP9M3upP7azzI7G/UdQ+kjh/pm91J/bTMhv1HUPpI4f6ZvdSf20zIb9R1D6SOH+mb3Un9tMyG+0dSC5s8pMDwSRWwd3kUprK6VUMME77k4O21Q5FFfHQcWod5lFYHINY8itsRFcSeDOiD/ALASf66zgdbs6P6WyN8tP6e3/wBNv6hSZX2l+6JnNYHMCgChIUBsvka/9lJ/rt/RHVkeR2uzvlP7l9rI3woAoAoCP49xMW0EkxUuIwCVBwTkgdT7ahuxZSpupLKiJPFvldo3ZqVM9uSm+SDJExUEY6iuXT7Vp1MXLC2eZOSv3fp5mLpvZ5k+7+TKuQbyabiFqjO5UO7FScgaUYjb/tA//prpp8TnUZTzJP8AvA3usjfKB5Qv0Z/1V/pevNQ/63E3/wDh/B3OyPmx+0iAFmxSPMLydw5B2wcjBbOMn/wSPGuUqyjUn+tLj/f7qa2ecJtx6k/ejUJFMYdSCAmnZgAMDcY3ORn4VzqLyuDUrNd9/Mrkk001cqXGrNltZAInRQwOnqFUIud/Fc5z/mya7mDrRli4tzTeuvH+/wAGhi4KOGlGK4JFn8lf/t4v9ST+TV0sV/7lhvtP+Cns/wD6Vlx5nlkW0mMRKylCsZHXtG7qY9eoiu6WTvldjA+ASzRXolRdUkBkkYdcqobtSen6ur7/AG1WjnU21JW595uHHeZVtopZShZYgCQCATltOACPPXPj2pTljVhFF3va/C3K519m8uYl+GXfaxRyAFQ6hsHfGRmunF3VyKkNnNwfdwMJ8on+JXP7y/8AGlVvmedxnzpCfIUKvxC3V1VlLNlWAIP5t8ZB2O+KLmY4RJ1kmbj8wWv2aD3SfCrbI7uxp+FHn5P2v2aD3SfClkNjT8KD8n7X7NB7pPhSyGxp+FEhDEqKFUBVUYAAAAA6AAdBQzSS4I7oSFAFAcsgOxGR66EWuNG4TAdzDET640+FLGOzjojz5nt/QQ+7T4VFhs4aIPme39BD7tPhSw2cNEHzPb+gh92nwpYbOGiKn5R+W7b5HLMsSRyR4YMihc94Ag46jBPWokuBqYyhB03K3FGMVWcQ37ydOTw62J/ZYfcrsB/sKtjyPQ4R3oxMi8oX+I3P7y/0JWD5nIxnzpFdrE1TzUPPS4sw1Dz0uLMNQ89LizDUPPS4sxSGJmOFBY+ZQT/KhKi3wRYOC8k3lwwxE0aHq8oKADz6T3j9wrJRbNilhKk3ysbby9wdLSBII9wvUnqzE5Zj7T8KsXA7dKkqcVFGbeWn9Pb/AOm39QrCZzu0v3RM4NYHMR9HjgFr9mg90nwq6yPSqlDwo9+YLX7NB7pPhUWQ2MNEefk/a/ZoPdJ8KmyGxp+FDu0so4hpiRI1JyQihRnz4HjsKGUYqPBDihkFAFAFARfM9oZbSeMDJaNsDzkDIH8QKxmm4uxfhpqFaMpcr8Slcm32jsLaQMk9vEO1RhjEYbCnzE6SD6s15jFUJ4btHe2v0SqJX6yXG/r9zNRtTUOnmlw/wQV1xu3tOJy3CR/nTK0cwXWVEYL62CvjS7nRuPGNgNnyfT3OZKrGDNhtbhZEV0IZXAZSOhUjIP8ACsjZRUOb7R5AQgBKyBsNnBCg7be0eavLKUHj8RScrOWW3Wy7jpYOpCm053tZp26lM/KCbzJ+E/GsH2bRXO/meg+FYe2a/D7kmRf6NfYrjrjA1fh1Z+7rWgvh+bLnfrbztY0tlgM2XM/8EHfcwXGk6VjYYIKlGOQfMA3+1dOj2bQzLjLpZlfanZk4UHPDcbc0+N106l45D4c9vHHHJpDdo57ucbh9skVdVrU59p0IRldxU0+nA87haUqeHakXG9nEcbudgisx9igk/wAq9EG7K5iXkruk+Xt2w1GeORMkDGW78moeYhSPNvWCduZo4eSz2fN/5LDzhcmdZrWJXedzFIyKCcR69ZPt26dd68x2TQqVsXv1v0PaW1vay/lcTuRSdk+Scb9OP/hmlcMt+zhjT9hFX8Kgf+K9TFWRq1JZpuWrMX8q1mU4g7eEqI4+4aT/AEVhLmcDHxtVb1Kxwy+aCaOZPrRsGHrx4H1EbVBqU5uElJdxr1n5UrNlBkWWNvEadQ+5lO4+4VnmR2Y9oUmuPAcfSbYftSe7amZGW/UdQ+k2w/ak921MyG/UdQ+k2w/ak921MyG/UdQ+k2w/ak921MyG/UdRxw7ygWc0qRRs5eQhVzGQMn10zIyhjKU5KKZL8f47FZxiSYsFLBBpUtuQSNh6lNZPgW1asaSvIgPpNsP2pPdtWOZFG/UdQ+k2w/ak921MyG/UdQ+k2w/ak921MyG/UdQ+k2w/ak921MyG/UdQ+k2w/ak921MyG/UdSuc8eUGCe2eCBXYyYDMy6QFBBOBnJJxiocka2JxsJQcY95mdYHLPoDyfQleHWwPimr7nZmH+xq2PI9DhVajH7GQeUL/Ebn95f6ErB8zkYz50j3ydf4lbfvP/AMb0jzIwfzkb8BVh37IMUFgxQWDFBYMUJDFAe0BmPlqszptpfAF4z7WAZf6WrCZzO0o8IyMrxWByTWeXfKhCIlS5WRZFABZQGVsbauuQT5sVYpHXo4+GVKfMl/pNsP2pPdtTMi7fqOofSbYftSe7amZDfqOofSbYftSe7amZDfqOofSbYftSe7amZDfqOp4fKbYftSe7amZDfqOpcYnDAMOhAI9hrI207nVCTw0BnPMCqOMxGNsSGB9asCA4wMKreLY0nzDQfZXG7ctuU7ptXjxX+18bP7dz/BuQbdOCers+63C68+JSvKRwloJRckN2U+WLHoH8Rq8NWzDOOp22rcwcpzoQlNWbXH+9eZx8TQ/1G4rmaD5JeLB7NIWLa1DumoY1RGRwrIT9ZQQRnwyvnFbiLqN1FRfMneJ2BLFyO6GyMEeOOoIryvaOBxUKtbE03GzV+/MrLu4G/TnFpRZRLkqnEgXAC6kJ2AGoxr3j6+03J9tZYtzq4PNHi3BP78rnoaCb7Oaj3X/n2GcfDL/5x1kS47fUZNf5r5Pn6mnP7O2nGc7+us3jOzfhuS8f2JZbfr2lud7Xtfje/LhY4Fla1nnzc/8AblHnDij8RYoAV1OQceOk94evXuD6xWGGlUo4K7dpRg37f4O/iU44CMZdP59i+cL4eVZXA7pJbcjxDYwAPXTs3AYqVWliamWyj3Xu7rv4czztSas4lZ8rXM/YRC1TGudG1+dY8gdP83eH3V6ds5+IqWWXUZ8ocr9lZ29yyZlYtIfOEkTTGueunSc487DwFc/tSU4YSbhztz0XezPCUYppvmPOSEX5yvmdtc3d+qDpCYXu6j4qAg9uadlJbnSsmll4X5vi7v8AJv1H/pO3i4vrbgvwvVmhCukapWueOVVvogAQkseTG56b9Vbx0nA9hAPqMNXNbE4fbRt3oxrivLN1bkiWCQAfrKpZT69a7fx3qtpo4s8PUhzREGoKuIZFBxDUKDiGoUHENQoOJN8kH/r7X/VWpXMvwt9rH7mleWQ/9DH/AK6/8ctWS5HT7Q+V+TGtQqo4vENQoOIahQcQ1Cg4hqFBxPVGdhufVvUiz5Fq5X5FuLp1Lo0MOe87gqSPEIp3JPn6fyMpXNuhg5zfFWRucEQRQqjCqAAB4ADAFWHcSSVkYF5Qj/6jc/vr/QtVN8Tg4z50jrydH/1K2/ef/jepjzGDX+tE34VYd89oAoAoAoAoAoCP49wiO6geGT6rjqOqsN1YesGjVyurTVSLizEeO8kXdsxzE0qeEkQLAj1qN1+/b1mqmmjh1cJUpvlwK66kHBBB8x2qDXaa5nORQWYahQcQ1Cg4hqFBxPGOxoEmfTlh+iT9xf5Crj00eSF6GQUBSvKRwF5Y0uYNp7Y6lI8VG/34328xaq6kIyTU1eLVpLVP/K5o2aFpp0m7X4p6S7vw+TDgHGlvbRlVjGzAqwD6Wjm/Z14JAJ3DYPX7q42CqSwVXcqz4c6cvFHT+8uRXVg5J8LNcGtGZXx3idytye0YxywsVUKdJQ+OCAOpy22B3iQADiuy2zjVKs3LjdWNU5I5wS+h7KVlW4AKsMgF9j+cUePrA6H1YqKkI1KbhLk015m9QquSu+ZDc68MO0oG692QeYZzn7iT9zA9Aa83gHKClhan7qb849zR6vsnFKMtm+UuX30/JXTcy9j+lfRq0adTY6Zx5sY8K2N0o/NyK/2OmoUd4ybPja5ZOSuGEAykbv3Uz+zsc+wkA+xc9DWtjnKplwlP91Tn0j3v8nK7WxSlLJHlH+f/AAIcd8qHYuYraNXWMlRIx2bSuAQB+rqz7Qvr29NBKEVFclwPJTxSv+niQfLnLUnEpUubiUN2khMgBUsIkB7xGe6CwVFUjpk9AKySvxMIUnNqTZeeeOZhbxAJhnbKwp+0/wC3j0a9fX/A1wsRL4jX3eL/ANKHGpL/AIrr/n7HVpQd0o/ufL3+y7x35PeXja2+qTJmmOuQnrk5IB9e5J9uPCu7G3NK3JJaJckK8krU4O6j36t83+X6FrrI1yNuOO2yMUeeJWXqrOAR7RWDqRXNmxDCV6kc0YNr7Cf5SWn2mH3i/GsdtDVGe4Yn6cvI4bj9kes8B/70ptoaoj4fiPpy8jz59sfT2/4kptqeqI+HYj6cvIPn2x9Pb/iSm2p6ofDsR9N+QfPtj6e3/ElNtT1Q+HYj6b8g+fbH09v+JKbanqh8OxH035AOPWXp7f8AGlNtT1RPw/EfTl5HT8w2Z63EB9rqabanqg+z8S/+3LyOfn2x9Pb/AIkptqeqI+HYj6b8g+fbH09v+JKbanqh8OxH035B8+2Pp7f8SU21PVD4diPpvyD59sfT2/4kptqeqHw7EfTfkHz7Y+nt/wASU21PVD4diPpvyOl5gsh0uIB7HSm2hqifh+I+nLyOvyktPtMPvF+NNtDVE7hifpy8g/KS0+0w+8X4020NUNwxP05eRwePWR3M9uT++lNtT1RHw/EfTl5AvHrIbie3H/elNtT1RHw/EfTl5Hf5SWn2mH3i/Gm2hqjLcMT9OXkH5S2n2mH3i/Gm2hqhuGJ+nLyD8pbT7TD7xfjTbQ1Q3DE/Tl5B+Utp9ph94vxptoaobhifpy8g/KW0+0w+8X4020NUNwxP05eQflLafaYfeL8abaGqG4Yn6cvIPyltPtMPvF+NNtDVDcMT9OXkH5S2n2mH3i/Gm2hqhuGJ+nLyD8pLT7TD7xfjTbQ1Q3DE/Tl5HLcw2Z63EB9rrTbQ1RHw/EfTl5HPz7Y+nt/xJTbU9UR8OxH035B8+2Pp7f8AElNtT1Q+HYj6b8g+fbH09v8AiSm2p6ofDsR9N+QfPtj6e3/ElNtT1Q+HYj6b8jw8dsfT2/4kptYaofD8R9N+RMxkEAjp4Y81WmsdUAUB4aAznmXlWa2mN5YDOf0sHgy+Ix4jzY3HhkbDUxWEpYik6VVfp5prnB6ro+9G7Goq1ru0+Sb5NaS66PzGPEuLWV9bj5QRGYmXWHwJY8nTjV+tHk9RnoPNtyHV7Tw7jRcNppJX/Ul3dH9/JmvVw8JNqaaa5+/268iF4vy8LWGVrRHmjnKOZdQlKiMd0hlXOxZiCMDBOc1uYftejVezl+ifhlwNTEUpwg8iuugy5W5xeOVI7iQyQykJlzqKljhCCckrk4IO2D6qr7TwkqiWIpcKkOK6rvT/AB7GGCrzUskuT9DR/m5NHY9mvZf7Zznpqz18c59ded+Lzzba/Hls+Nrd3dz7zt7Spnz5nfXvKJzHxW8upXhtkmEAyncQjUB9ZmfAAQ484GMV6Ps3BujF1qvGpLi3otFocTE1ak5ZIJ2XqO+AckRQr29+yEKMiPXpjX1vJnveoLt6zSv2vShLZ0FtJ9yjx82Z0sHZZp8ETtzzZBDAqwLG7S7xwwKFLA/VL6fqr4b7npvvWrCXaGMTpSWzinaUv+MV3v7eaN6FKKdoK705JdXoOeUuUpWm+W3/AHpjgpHjZAN1GPADwHXO53rt0MPTo040qUbQXd3t+KXX+DOdVU04wd5Pg5dNI9NX3l+FbBqHtAQkfGomN2NDZsziTKr3vzQk7u+/dYDfG9RZEqUlwTId+fLUSWaNFIBexRSo5RNCLMcRiQhu6S2BtkZI3pZE55ase3PNMCGQGJ/zVzDathU3kmEZRh3vqjtFyevXY0shnlqzyTmu2W2urlkZVtJJIpUKrr1xkABRnB1alK776h0pZDPLViT81jtpYY7C6maEoJDGtvgNJGrhe/MpyAwzt1zSyGeWrE+Ic4xxyXKCyuZRafppI0hKj82JCQGlDHCnwFLIZ5as7l5viLBbe1nuswR3BMKRALFKCYye0kXcgE4GTSyGeWrFfyrt8qOyk71o94MxqpEcZAZCCQRJlht0670shnlqxvYc5RObfXaXECXRVYZZUh0MzrqjXKSMQWUHGRSyGeWrHZ5pt/l/yHQ3aY+voXs9ZQyCLVnOvQNWMdKWQzy1Y1vOcESS4VbK6mW1bTLJEkJUEIrnAMoc4VgdhSyGeWrJebi0As2vQNcIgNwNKjJjCa9gcblfA43pZDPLVkVYc2xvJAklncW4udoZJUh0M2ksFzHIxBKgkZA6Ushnlqzvl/mlbsoYrK5ETs6iZ1gCDQWVicSlsalI+rSyGeWrJO94nFHc29sYyXuBKUIVdI7FVLaiTnfUMYB+6lkM8tWNebuYoeHxLJLE8mtiqpCis50ozscEgYCoSTmlkM8tWc8V5jiiNuqQSXL3Ss8SQrHkoiqzOWdlUDDL4+NLIZ5ase8C4glzGXELxFXaNkmQKyshwehII8xBINLIZ5asjeE8zLcSFY7K47MSSRGYrB2YaNmVj+l141KR9WlkM8tWeW/Ntu9jFfCJxFM6IqlU1gvL2QyNWMat+vT+FLIZ5as8i5oV5pYorK5lEMvYvKqwaA+FJPelDYAYHpSyGeWrGl3zzEnyg/I7l4rWRo5pkSEopQAucGUMQAwPTpSyGeWrHHMPNyWitI9ncPCoU9siwaG1hdOkNKrE5YLjTnPTNLIZ5as74/zdb2aW7TQygzjVpEalokAUu8g1d1U1qDjO/npZDPLVjjjHMCQzpbpbS3MzxmXTCsXdjDBdRaR1G7HAAzSyGeWrH/BL1LmBJljZA+e5Kmh1KsVYMvgQQfV4ilkM8tWRnDuarea9lskjYPFqGsqvZs0fZ9oisDksvarkEClkM8tWR1xz7CizSGzuuwgleKScRwlFMb6HbAl1lQf8uceFLIZ5askLbmq3fiEnD+zdZo11a2VOzbuRuVVtWSwWQHBA6GlkM8tWHL3NdteTXMUSMPkpwzuqBGGqRdSEEkrmNtyBSyGeWrE+Xucba7hnmjikUQDWyyIqs0ZTWkijJ7rAHBOOh6UshnlqxDh/OsMnycvaXEEd0UWGWVIdDNIMxrlJGILDpkUshnlqx5JzTbi/Fj2b9oQPzmhezDlGcRFs51lFLYx0pZDPLVje95vjR5wtnczJbPomlijiKq2FLAKZA7YDDOlTTKhnlqy2IdhUmJ1QBQBQHhFARd3y7bSMzvBGzONLNp3IPXfwOw361jkXEtjXqRtaXLl/dOhROKcIPDZSba1knt5FBfDkaHBbOkAYG2Mk4ztvXN7R7P3vLeo4uPJ2TX5f7uH5NiF6ibiop6Xy3/4/wIflZZOSzxvBI31na2GsjGMdrEC335zWpKn2tFZYypzWqai/txtby+xg8Pkd3Tkvw36q6Hh5m4bp0aoezxjs+wkxn9rGM6sePXxzWtse0VX2ywy/bl/dG3PnzFlbLx8n7HDeUCFU7OM3NxtjaPTt5i8mD9+5rYVHtWUMtSdOmurzP0uTGjKT/TTk/wAWXrY74Ly/84Sma8tnhjjC9khdiGJLF2YEDf6u6/xrf7OwSwlNwjNu/N2y/hPnYynJ0XdqLl/9sv8Axv5l5s+BW8T9pHDGj4A1KoBwOn348eprfUUrGvKtUlfNJu5Iisio9oAoCh3vD72KbiAhtknS9wUft1j0HsFiYOrLnYrnbO1ANjyG8gjgm0mJeFpaNIp6To6Mrqp32K6gfVQXGnDuWOINA/ylE7d760nbTIpDJAIVkfPnPZk49dBcfcc5TuJOI5jC/IriW2nucuM9pbB+6E8Q+mHJ/wAtBc4u+X5xf3c/yNrhJpImjZb0wYCQopBRWGe8p60Fw4vyTPM3FHE08RuP0KRSqqSYt1QCRcHYuuk7jaguc33LkxMJewjk02sEYNtcvavHIgOuMsrgNGDjTjpv1oLnUHK95+bMrCVxwua1dzJkmeRlKjLbnYfWNBc9t+D3sycNgltkhjsZIJXk7dXLG3iKqqoq/rMc7nbFBcZHlHiPZtPrg7c3vy0QFTq1BtKxfKe006ex7uNGN8euguSjWd9FJxARWqyrdyF45GuEQLmFI+8uCdipNBclX4DIvBmslIaUWTQDfAMnYlOp6At56C5FQcNvZ34ek1skEVm6yO/brIWMcLIqqir4lsnJ6UFxryHy7PamJZbNgyvMTOLwlQJGkYH5OG0nZgvTrv1oLk3zZZXJvLK5toROIBcB1MqxfpVQKQWB8xoLjDiPCL67uoJ2WG1WCGQBZB8pBlmJWQYR0/8AiVe9/nYUFyMj5WultrOCa2iuxaGePUJjBN2eQLeSKRWGkFBpZSc7LQXLTyJw64ghkW4LDVM7xRtM05jhIUJGZW3JBDHqevWguMuT+UBAWlmEgm+UXEgAuJSmmSRyh7IP2f1WHh19dBcgrDly+Wyt+GmCPRDPGxue3XSY47jtciLTq1EbYPj40Fx1a8vTx3lxK1m0oluu2SRbwxBUxGBmENhsFSdxuNqC42v+RbiSLiREsyPPcSywwpKoikUrHp7RcfrFSpGRtiguP+M2F7JexyPZrPbWwRreMTxovb6RqmdWByUOVQeG58aC5zxfli8vbmaV2it43tBbBJFM/dlGq5xolQKwbSurfOkEY8QuN5eA3bpaG5s47h4rfsnaO5aCYSK2AwmV1DRuoB09QSaC5aOULO5t7FUnJknXtWCmUyHDO7RRmZ92wpVcnzeYUFypcJ5P4hCLOZpYZJIp2mljWPQ//VE/KgZzKVbAbYaRnQvm3C4nf8h3LWt3pkl7WS6lmjtzKvyeRGnDqJEx0K9RkUFx1zDypdtPeXVsEE4nt5rUswwwW3EM6t5gQW82dIoLnA5NubeG6htQv52ztbaNy4XvAyi5kPiCBKzes9KC44t+VLyCVsPDNFLYtakRx9gEMSn5MSrSvq+s65GMZFBcTs+C30kPDbWW3SGOyktpJJTOrlvky7KqKP1mA6nYUFxpNyhxFkknEkHbtefLVhKHVqRtMUfykSaQvYgLjSepHjmguL8x8tXMkl00VqFllOYbmC8kt9OUUK0sav3nUg7gEEYoQaPApCqGOSAAT5zjc0JFKAKAKAKAKA8IoCq8Smt4Mxi1iwGxmTSF3UEHOljvnG+Oh9Wa1ThFWSVjCWKnTf6W/MjJb2ABSLK1yU1YYRrnvuo776Rg6AcjV19mWzhoifieI8b82SNvc28knY/JUKhyv5tGIUgkZYiNVA9jHrR04Pg4ox3uc5Wk2/zctmKsLD2gCgCgCgILiXDMyajfTw9owVEDwqurGyqGjJJOCcZJ61FiqVNt3zNeXsNpOGBZFjbidyJG3VDJbhiN9wvZZPQ/wNLdTHYy8b9PY8HDh2fa/Odx2XpO0t9HXH1+yx129tLdRsZeN+nsEHDA5ATidwxZdahZLckpnGsARbrnbPSluo2MvG/T2OWsFEnZHik4lP8A8Zlt9f4OyzS3UbGXjfp7Cp4Rhih4lc6wusrrg1BM41FeyzpztnpS3UbGXjfp7HPzWOz7X5zuezxntO0t9GPPr7LGPXS3UbGXjfp7CkPBS6h14jdMhGQyvAQR5wRFjFLdRsZeN+nsIWVgs2RFxS4k0/W0S27Y9umI4pbqNjLxv09hWHg5cMU4jdNpYq2l4Dhl+spxFsR4iluo2MvG/T2GvCrdbguIuI3Tdm2k4e3OcfrACPOnOQCcZwcZGDS3UbGXjfp7CjWaDWDxWcdn+kzLbdzfHe/N93fbeluo2MvG/T2HY5ek+33n4of/AKqW6jYy8b9PYTueCmNS78RukUdWZ4FA9pMWBS3UbGXjfp7HFnwsSjVFxO5kAOCUkt2GfNkRdaW6jYy8b9PYIOFh2ZE4ncuyHDqsluSp32YCLI6Hr5qW6jYy8b9PYSe0QSdkeKziTIGgzWwbJ6DT2ecnIpbqNjLxv09hW84X2ShpeJXMak4DPJbqM77ZMXXY/wAKW6jYy8b9PYXHL0n2+8/FD/8AVS3UbGXjfp7CcnBirKrcRugz50KXgBbAy2kGLJwN9qW6jYy8b9PYLngxjUvJxG6RR1ZngUDwGSYsdaW6jYy8b9PY6h4EzKGXiF2ysAQytAQQehBEW4pbqNjLxv09hO84T2S6peJXMa5xqeS3UZ8BkxYzS3UbGXjfp7HAsFMfajilx2Q/+TtbfRscHv8AZY67Ut1Gxl436ex2nCcsUHErkuAGKh4CwU9G09lnB89LdRsZeN+nsJx2KtIYl4pOZBnMYlty4x1ynZZpbqNjLxv09jmezRH7N+Kzo5xhGltg2/1e6Y870t1Gxl436ew4fgxDKh4jdB2BKqXgDEL9YheyyQMjNLdRsZeN+nsJ3vDRCAZeJ3EQPQySW6Zx1xqiGaW6jYy8b9PYH4aBGJTxO4EZwRIZLcIQeh19ljeluo2MvG/T2OoeFazheJXLEqHwsluTob6r4EX1T4HpS3UbGXjfp7CYsVMnZDik/a+j7W31+f6nZZ6Ut1Gxl436ewsODHWU+cbrWAGKa4NQUnAbT2WcZB3pbqNjLxv09jgcLzIYhxK57QDJTtLfWBtvp7LONxv6xSw2MvG/T2LIi4AGSceJ6n11JedUAUAUAUAUBXubReE24tCyjtD25TsciPQ2P0qsPr6RsM+zrQEDD86K4crM5MjmRdNkFCaLoRCNgwcjPyYnXv6/rChFhDtONFmBWRVYQDUnyPUmg24uHUMSCzg3J7wwNKYG9CRreW/GWXWEJlQMI9SWRGOym0SE9RN2nYjCkJgnbGcCGky68pC6ELC8JMgkcKSYyTHtoOqJVU+P6qn1bZIkm6AKAKAKArXOXC5ZpLAxJqEN5HLJuo0xqkgLbkZ3YbDJoCt898sXM1+Lq3i1Nb28TQMXRczxXOpot2yNURYZPd360B5HyzdDlw2XY/8AU6WAhLxnc3BcDXq0fV360B5yPytdWvE31xYtIYJ4reXWhyktwkyR6NWoacuMkY29lAR97yhdG4mT5GjGXiKXSXuuLuQhkOjBPa5AUjAGN6Am/KXwO8kdJrCMSSPBPaS99UIimClX1MR9VgTgb70A65x5embh9vY2kaugaCOTW+lRBDgnUfrHJRVOATuaAb8D4Bdrwm8sZESNz8qjt9L5QpMGaPDfWChnK94A4A2oD3kDhUsUqmThsdnotY4WlEkbPJIpGoaYmK6ds6mw2cdfADvhnLtx8h4rAV7OS6uL5oSWGCs4xExKk4B9e481AMORuXp47yGZ7JbJIbIW7kPCxll1IS2Iidu4Tlt96ArvNXI18z3s1vBre5mniK9pGuq2kSFo5MswA0yxHY779KA2iIYUewUBXPKTwyW54bcwQJrlkVQq5VckOpO7EAbA9TQDflDlZ7JrqZmid7jsz2cEQgjHZIQAqaiNTZ3OaArfIXLN/a3kc88MQFyk/wAqMcgLCR5DLG0inAJBJjGgtt1oBDmPkq7mu7yZYYmje5tHUFY+1dIxEJCk5b82BpbIIycHHWgJvylcuXN/JbwxxxtAizPIZn0r2joY4saQz6lDs4OMZA3oCzcn9uLK3F0hSdY1SQFlY6k7urKEr3satj40BDc62dx8r4fcW9u1yLZpzIiyRocSRaF3kYDqf9qAT574ddXtvaxRwLh5YpblJnXQqRjWYXK5Jy4VcoG6ebegH3k5sLi3slt7lNLwPJGhDBw0QYmJlI306SFGoA93cCgG/lP4RNc2saQRmRluIZCqmIHQhJYjtu4T6myD4gigOra0lXhckZtWkkKSqLeT5MhcuWwGMGmEA56jBx66AjfJhy3cWDTx3CiQusDC5DAltESoYCM6gIyCFPQg+HSgI/k/lyeCaFZeHR6oprmRr4yR6ishcoVCNrYkMFw4wAKAX4xwG5PF3uVt5JIWW2AZPkZGYydeoXGXAGRvHg9d+lAS3Ndvcrf2d1BbNcrDHcI4WSJCDJ2en9Iwz9U9KAa+Ujg9xcmxeGF5Oykd5FQ25ZQ0ZAwLjMbbnxB/lQC/M3BJbjhUdusJL5ttUTGFTpSWMyA6MRfVBJC7eagI3yd8uXdreTdvHiCOEW9vJrRi8STyPHkA6gQjgbj9WgEOA8uTxXWH4dE//WzT/LTJGCI3LFSArdoW3A0sMUBabbhko4tLcFfzLWkUYfK7ussjMunOejDfGKAp9ly3xBeJDiDQR5e7kDgSjtfkjoIkDD6hVQiPgMWyenWgNVoAoAoAoAoAoAoAoAoAoAoAoAoAoAoAoAoAoAoAoAoAoAoAoAoAoAoAoAoAoAoAoAoAoAoAoAoAoAoAoAoAoAoAoAoAoAoAoAoAoAoAoAoAoBjc8YgjdkeaNHSMyurOAViBwZCCchM7aulAcfP1tqZe3i1IUVxrXKmUgRBhnYsSMZ652oBOTmW0UamuYQup0yZFA1xjMi5z1UbkeHjQDu54jFGgkeRFRioDlgFJb6oDdN8jHnoBLiHGbeAgTTRRFgSO0dVyAQCRk9ASP4igF7y+jiTtJXVIxjLswC94gL3jtuSAPaKAbHj1t2Yl7eLs2bQr610l8kaNWcasgjHXNALwcSheLtllRosE9oGGjC51HVnGBg5oBtBzDaurulxCyxKGkIkUhFIyGbfZSN8nbFAC8xWpXULiHTrWPPaLjtGGUTOfrEEEDxoB3fX0cKa5XWNMganIUZY4UZPnJAoBPiHFIYFDTSxxKTgGRgoJwSQMnfYE+wGgEU49bEMRcRELGJmPaLgRMMrKTnZCN9XSgPDzDa6Ff5RDoZ+yVu0XBk3/ADYOfr7Hu9djQBNzDaoMtcRKNTpu6jvxfpV6/WXfI8KA6fjtsNOZ4hrVGXvrush0xsN+jMcA+J2FAd8S4xBb6e3mji1atPaOFzpGWxk+A3PmFAcXvHraHHazxR6l1jU6jKDGXGTuu439YoB1d3scSGSR1SMDJdmCqAehLHagGT8x2gjEhuYRGxZQ5kUKWQEuAc4yoBz5sGgFbrjVvGyLJPEjSDKBpFBYEgAjJ3GSBnzkUBxLx+2WXsWuIVl1KmgyKG1uMouknOSNwPEdKA8g5gtXYqtxCzKHZgJFyFjOJGO+wU7HzeNAKcO41bzkiCaKUqFLCN1YgOMoSAdgRuD40AtacQilDGORXCMyMVYEKy/WU+YjxHhQDGPmizZSy3UBVSgJEqEAyZ7PJB/WwcefwoDo8di+Ui2Dxl9LFlEi6lK6CF0ZySQ4PqGPPQCllx22m0dlPFJ2mrRodW1aMdppwd9ORnHTIoAuuPW0RkEk8SGIKZNTqugOcIWye6GJAGetAcXPMdpHntLiFNJwdUirg6Q2Dk7d1g3sINAcPzPZgBjcwAHXgmRQPzZxJvn9U7HzeNAKz8ftkcI9xCrnR3WkUH85+j2J/Wxt5/CgCbj9qhYPPEpR1jcF1Gl23RDvsxA2HjQBPx+2QEtPEuGdDl1GGjXVIpyeqr3j5huaARm5ps0JD3UCkDJBkUEDSrZwT00sp9hB8aAJeabJc6rqBcMyHMqDDIVDqcnYqXQEeGoeegFE5jtDnFzCdKNI2JF2jRiryHfZVYFSegIIoDufj1sjpG9xErvo0IZFDN2mezwpOTqwcefBxQHD8x2gj7U3MIjLMgcyKF1KCXXOcZABJHhg0B3Nx22RtLTxKwjM2C657EZzL1+pse902oBaTiUStGpkQNNnsgWGXwMnSP1sDfbwoDqO/iaRoRIhlUBmjDDUFPRivUA+egHNAFAFAFAFAFAFAUPm/lm4lup5YVDrc8Okst2C9m7OSJGz1TDH6uTt03oCOvuTblr+S6jXRrvLVnBdcPawm3YtgNs6yW+oZ30uw6nAA4tOWbyN4ZBBqMV9eXJXtIxlJ1IjGdWM5bfzYPXbICb8hXZs7KwZvzUMUxmlyHBlk1GNERmByhY6XI7p048RQDu/4HfyfN8jQ9pLb21zFNrmTeWaJUVtWSSuQSTucec0A85j5SnbgI4fERJMIoI8lsKTHJGzbt+rhSB91AR3FuUruVZpNBVp+IQXPZJKndhhVRkscL2jac4UkA6dzigLPPYTycLmt+zdJTBJCmuVJHbuFUd5Pqlm2LHzlvUaAqXDuUbpLO4t2hYyyWCwRydrHhG74a2GT+jJxJqwSdTAnZQAHU3ALw2MFv2DloJ7WQl54m1LDpMoXvbAFSqr5iOm4ADvmzgt3xIRQyQ/J4czmUmRJcgqywYjDAF8ENk/UbGM4oBSx4PeBuHXEyGSS2ininRpFZi0iLiVHJwclADqIOD44oCO43yddXTXWtI07a1tEBVh2Zmt3Ejx4+sIye6CR68ecBrxbka4up5pJYyIrm7t5GiWRNUcMEEkRfUGx2hLqQFzjT18KA6uOUL5orQSa2kiuLuSZ4JY4mIm1hJELHZzrz6t/HFASfHOD3ssguLeA210Y4U1ieNou4+XSaIghlUElSo1H/LQErzfw24kubGaGLtRbPM7jWqZ1xFFHePiTv5gD7KAqttyRd244eFEk5tLeVX0TrGDK8gkWMM3e7PI0NtumBg7igLhzfwma6htjGNLwXNvctEWA1LE2Wi1DbO+R4ZUUBH8a4NcvNFdLCjPGl3EINSrtP8Ao5Cx7uo6e/jOzHGcYIFaHk9u4bR4E0XEk9lHal2cKsTLKztuRqMYWTA0gnKDI3yAJnhPIpN1dfK1aWB1suzYyEa3tY8EuiMNtXeAII658KAacH5bvIoL2ExSk3Iu8MZ4iqmUsYsR9NTayHb1L18AFOV+A3dpEw+TmSYWSRRv2yAI4Zw0CnVkJnTLrGW3IJ2UABDgfI93DDd2zOSt5aKGcFQiXRjKSlkDEnUAmqQbsdRPUYAkeNcGvJrOOEW6KY/kWwdMkwMWm72cdmAFC9DktkAUAzueS7ntlVAOzHEzxEzBlDFNP6DTnOvJKZPdwAc7kAD3kHk65s5rdnULGIpjKmoNpuHZAWUg7q6InsKk+NAe81cq3E81+RDrjuhYqvfQZW3lDzZBYEZXIHr83WgOo+UrpOH8Stv0jztptyWXJiWGGKIuSdmCx4Y+OCfGgHfNnArma7s7iKOQrBFMHVZo4zrkC6V1E9CVw53GOmaAieN8rXct5c3JgaSKWO2HYdrEvaCN4+2gJBGExqYEkZZQCdJIIHfG+Tp7iS6V4SYbi9tpj+cQHsIkCy/r5DHGw9f3UB0nKt4Ik7RGkuYnumS5hmSNwXCrGxRsoySBcuD022PSgJ6LhN0bnhsswV2ggnS5dNKr2kqwgFV2JGYz0HiNvAAQp5Wuvm+/h7IdrcXrzxjWn6N5on3bOAcIdvPigHfN3LNxLdTTwoGFxw2ax0llXs5JH1LI2TuneOdOTt0OaAkOHcHuILm6ZUSVbmW2cOxHdWNFSUFeuoKh0YyMsucYNAV/hPKd1ELeYxBpIJL89iXTdbveNw+dIIICsPMSRnABAhH8mV4IQgIM0Vj2EcmsaS8klwZosEg6OyuNAJHVQdsDIE/zVyve3M5mjGj5NHALbvrqaRWJmKtq/MhlIUkA6goz0AoCV+S3cfEJ7pLYyLLDbxgGWJSNDEyk97wDHGOpHgN6AuooAoAoAoAoAoAoAoAoAoAoAoAoAoAoAoAoAoAoAoAoAoAoAoAoAoAoAoAoAoAoAoAoAoAoAoAoAoAoAoAoAoAoAoAoAoAoAoAoAoAoAoAo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54" y="404664"/>
            <a:ext cx="7056784" cy="1993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07975" y="2852936"/>
            <a:ext cx="8376543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C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Juice ITC" panose="04040403040A02020202" pitchFamily="82" charset="0"/>
              </a:rPr>
              <a:t>Análisis De La Calidad Del Servicio A Domicilio De Las Empresas De Comida En </a:t>
            </a:r>
            <a:r>
              <a:rPr lang="es-EC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Juice ITC" panose="04040403040A02020202" pitchFamily="82" charset="0"/>
              </a:rPr>
              <a:t>Sangolqui</a:t>
            </a:r>
            <a:r>
              <a:rPr lang="es-EC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Juice ITC" panose="04040403040A02020202" pitchFamily="82" charset="0"/>
              </a:rPr>
              <a:t> Y </a:t>
            </a:r>
            <a:r>
              <a:rPr lang="es-EC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Juice ITC" panose="04040403040A02020202" pitchFamily="82" charset="0"/>
              </a:rPr>
              <a:t>Conocoto</a:t>
            </a:r>
            <a:endParaRPr lang="es-EC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Juice ITC" panose="04040403040A02020202" pitchFamily="82" charset="0"/>
            </a:endParaRPr>
          </a:p>
          <a:p>
            <a:pPr algn="ctr"/>
            <a:endParaRPr lang="es-EC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Juice ITC" panose="04040403040A02020202" pitchFamily="82" charset="0"/>
            </a:endParaRPr>
          </a:p>
        </p:txBody>
      </p:sp>
      <p:pic>
        <p:nvPicPr>
          <p:cNvPr id="1026" name="Picture 2" descr="https://encrypted-tbn3.gstatic.com/images?q=tbn:ANd9GcSnpUmZQ9X-rPQqmUXX1JFPNL0sYVr7PjZSwAopcSiMnXOjRWp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01208"/>
            <a:ext cx="1356059" cy="1356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331641" y="4481244"/>
            <a:ext cx="7056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PROYECTO DE TITULACIÓN PREVIO A LA OBTENCIÓN DEL TÍTULO DE INGENIERA EN MERCADOTECNIA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368119" y="6106070"/>
            <a:ext cx="3596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rPr>
              <a:t>JUDITH IVONNE ROSERO CHÁVEZ </a:t>
            </a:r>
          </a:p>
          <a:p>
            <a:pPr algn="ctr"/>
            <a:r>
              <a:rPr lang="es-EC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</a:p>
          <a:p>
            <a:endParaRPr lang="es-EC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46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 noGrp="1"/>
          </p:cNvSpPr>
          <p:nvPr>
            <p:ph type="title"/>
          </p:nvPr>
        </p:nvSpPr>
        <p:spPr>
          <a:xfrm>
            <a:off x="460375" y="620688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C" sz="6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Juice ITC" panose="04040403040A02020202" pitchFamily="82" charset="0"/>
              </a:rPr>
              <a:t>Resultado y Análisis de la Oferta : </a:t>
            </a:r>
          </a:p>
        </p:txBody>
      </p:sp>
      <p:pic>
        <p:nvPicPr>
          <p:cNvPr id="1026" name="Picture 2" descr="https://encrypted-tbn1.gstatic.com/images?q=tbn:ANd9GcRBO6JyixnXSej6sjo3DKNhIBCq60LDeHyt1hIuQxSf-au-1-7fH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26143"/>
            <a:ext cx="2016224" cy="25016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TEhQUExQWFhQXGR8aGRgXGB4aHxsfHBgeHhwdHCMdHiggGh0lIBwaITEhJSkrLi4uHB8zODMsNygtLi0BCgoKDg0OGxAQGzUkICQtLCwvNSwsNDcvLDQ0NCwsLCw3NDc0LCwsNCwsLCwvLC8sLCwsLCwsLCwsLCwsLCwsLP/AABEIAJAA1gMBEQACEQEDEQH/xAAcAAABBQEBAQAAAAAAAAAAAAAAAwQFBgcCAQj/xABGEAACAQMBBAcEBwYEAwkAAAABAgMABBEhBQYSMQcTIkFRYXEygZGhFCNSYnKxwRUkQpKi0TOCwvAWsvElU2ODlKPS4eL/xAAbAQACAwEBAQAAAAAAAAAAAAAAAwIEBQEGB//EADsRAAEDAgQBCgUDAwMFAAAAAAEAAgMEEQUSITFBEyIyUWFxgZGh8AYUscHRI0LhFVKSJDPxNENTYnL/2gAMAwEAAhEDEQA/ANxoQihCKEIoQihCKEIoQihCKEIoQihCKEIoQihCKEJC5nKjsqXbuUafEnQVwuaNyhVraWytoXHO8S1T7EEfG2PORiNfRRXRVxM2ZfvP2/lQLHnjZVu66JRKcyX9xIfFxxfm1OGKkbMCWaYHcpjL0NsusN6VPcDGR/Ur/pUxi4PSZ6/wofKW2KY3GztubN7aSvPEupwxlGPNW7QHpT2VFJPoRY+SiWzM1BurVuL0nR3bCG4UQznRSD2HPgM+y33T8e6lz0ZjGZuoTIpw7Q7rQqpqwihCKEIoQihCKEIoQihCKEIoQihCKEIoQme09pxwRtLM6pGvNmPy8z5UgOfI7LGEEhouVSB0nbOmkETK7KTgM0WV18tTj3VZOH1IGa+vekfMx8Ux3/2ALSP9obOPUOhBkWLRHUn2io7Jxn3g02iqC93Iza9V9wiZlhnYrpuVt8X1pHPgBjlXA7mXQ/39CKjPFyby1MjfnbdTtKU0UIRQhcs1IkltoF0BVzebeJoGWKCMTTsOLgL8AVM44mODjJ0A78Hwqu58UbOVndlbe21yT1flSa1z3ZWC5UCd5Nqd1taenWOf0pH9Uwv+93+KZ8pU9Q80i++G001awhkH/hykfmD+VOjrcLk0ExHe1QdT1Lf237ivbbpXhVgt1bT2zeY4h+QJ+FX20HKtzQPDx2FVzNkNntIVw2PvDbXQ+omRz9kN2h6qdflVWSCSPpiyY17XbFUrpP3EWaN7q2XhnQcTqo/xANSQB/GOYI5/Cr9BWljhG/Y+n8JE8IIzN3Un0Tb1m8tjHKczw4BPeyn2WPn3H0z30+rh5N9xsUQSZ267hXqqieihCKEIoQihCKEIoQihCKEIoQihC8alTGzV0LAumXbby3pgz9XAAAvcWIyWPicED09TWvhkIbFn4lZ9U8l2XqUFsO/hiTtgh9cnhPLu1rQ3WfLG9x02W1vZNJsZ4yCWa2bhGNclCVGPHlXm3SN+czDbMtiJhFOGneyqvRJc3FpbTrJZ3JDOHQCPhzlQG9sr9la0K10Tnizx5qEGZrSCFNbR6ThbsBcWF3CDyZlXHuOcH3E1BlKJBzHgpjpsu4Vq3d3it72Pjt5AwGjLyZT94HUUiSJ0Zs4JjXhwuFKMaqyyW0CmEz2nfJBFJNIcJGpZj5AZ+Pdiq8bC9wa3coJsLlZNPYzXfVNKh/e51ecnlHCpHCmv3e7xJqMdfTNrnFzwGxNLW9rj0j9u5MdTyGAAC5cbnsHAKV3ss47ePqLCMR9dIiAxA6cRHE+Ry00zVSKRlfinKSuDmRt4nQ9nmfROkDoabK0Wc4+KfbYtodmxO4klkAXiJkkLknkFXPLJ/OquIwitroqaBoFxrlA47k26gEyndyELpHknvKZtBcC2Et+tuYWjLlQrcQ7OcEEkctNKnXYbFSSsFG93KOcGjUeegBUYah8rXGYDKBfZYzcTAyF0HV9rKhT7OumDz0r6FEwtjDHHMbWJPFede8FxIFlrnQvtq5nedJpnkjjReEP2iCSe8693fWPikMbA0tFiVcpXude5UTsc/s/eFohpHK5TH3ZVDJ8GKj41aB5akDjuPsoDmTWW4Vmq4ihCKEIoQihCKEIoQihCKEIoQorae8tpbnE1zEjfZLji/l5/KmNie7ohRL2jcpTZO2YbpDJA/GgJXiAIGRjOMgZ51VqmuYQ1ykxwdqFk+8e96fSZXt7e3yTjrnTjdsaZGdAPDQ1EPky5cxsvZUXw1BkD575jw2t91ELvbeFs9bxfdKKRp5Y5VG1uK1XYNQltjGFadj9KLrhbmIEfaj7J94Oh92KgWrKqfhphF4HW7D+f+VI7f6TVSMva27zADWRuyinwPexGnLA1506mihkkEb5AHHYcSvKVtNPSkhzNtzwUzuftA7S2er3UaHrONWUA8JAYrkAkkcvGpVMfy89oztZVo3coy5Wb2eyp9mbciht8skrLgH+KJieLi/AAxz90GtcTtnpS9/D6/wAqoGGOUAcVuJrzpNzdX1Qukq762S1sFP8Ait1kvlGhzr+IjA9Kdyvy1NLU8QLN/wDo6DyUQzlJGx9ep7lHbJFxdvdPFOsVvbuIwOrD8ZCgsASdO4e8VmDCqWCgE9Qwl5aXdIjuCufMyvnyRmwvbbzSkd3cz3M0NqsPDAql2l4vabJwOE9wx86rUOBwS0YqKhxF72tbYcdQe3wU562QTcnGBpbfrXu2doQoY4pUaVn7QRIzIezzPCMnGvOs/CqGrnLpKQ5cvEm2/BWKmaJgDZdbqH6TNts1miksDKQMOOFgo1OQdRyGhrdwCCeXECah2YxA91zoqOISMZTgMFsyyeverzq2LoFh+run+8i/ImsPFzzmhaFIOaSojpZ+r2vbyDTsRNnzWVx+QFWMNN6YjtP0ChUWEgW4q2QD41nq4vaEIoQihCKEIoQihCKELl3wCT3e/wDLnQhVTamx7q9JEs72tv3RQY6xh99zkD8Kj3mgVbI+i256zt5KBY525skLTo22bENYOM95kdmz8Tj4CoOxCod+7yQIGDgpLboS0sJhCqxqkbBVXQAnTT3nNVC5z3XcblaOGwiSqjZwuPysEpq+nK5bj7yW1nFKZI2eZm0wB7IHieWuag4ElYWLYfUVkjQx1mgeque528a38koNrGiIoOdG1J5Hsj1qLhZYOJ4eaFjSJSST3fdV3abQi/uPqw9jE8YuVOSqvJkcYA0CKeHiXl7R8quspGHJNa0tjlPZ+d7HwXnXVMnOYTdt9b+/NahAiIqqgVUA0AwBjy7qoklxud1MWCbybOjeeO4OskaMinycqT/y/M1ISODCzgdVywvdPaWurI5dqK19tG9fVIF6pfROYHmW+ZqGMRvkjp6Jm7zc/nw38EyjcGmSZ2zRZTWy7qRYmaS2a1hI6zVkw2mS2EJxpj2sd1Y2J0M1PkjM2cuNra/ftsr1PMx93ZbW1ukt2tpxnrDbxTIs3bZ3iZVfIxozaHTwpuIR4lSU4ZO8ZeiACPLZRgdTyvuwa7pbZXVRXz3BlV5CgiWPiA6sZye8kknyqNHik1JSCJsBy3Li7XXt2tt2rktMyWUuL9drLP8ApYvC90ifZTiPq7HPyUfGvR/CcZ+XkmO73n0/klZmLu/UawcAqRXq1kLbegmP90nbxmx8EH96wMXP6jR2LRpBzSq301t/2lAPCFD8ZZP7VawsfoO7z9Al1XTC2+29hfwj8qondWwla4uooQihCKEIoQihCKEKK3h29BZx9ZO/CpOFABJY4zhQOZwDSXNdK7K3gpNBJsASewXKzLb3TA2q2sQX78vaPuVTge8+6rkOG31dr6D8+niuPcxn+44DsGp9NB4nvCzvbe8lxdHM0rv5Mez7lGFHwrTipGs/j87+vgqz61oP6TfF2p8tGjyJ7VsO+e1oV2Ui9ZGryJGQnF2mzgsQOZ79awBTyPkIY29itrC6yKKqbLO6w6/BY896g78+lWmUE7uFl6mf4nw+Mc1xcewH72UpHYt9FM7o6ZlCJxDAdeBizDI1wQo001pNRCIXBua549i7hONOxCZzQzK0C+u5Wm7nsthsqW6bBZgZMZ56YjX3n/mNV44zLIGDivP/ABFVZ6kjgwW/PvsVE3Y25+6XMHZa5vpWDs+ixoVAMjnu7TPgeXx3pqcmVrhswcOJ6vovKCZrWHMd0tuNDE91NbbQ4pzGpESO7MpKnkozg5GCK5VZhGHw8251P5+6IjZxzG9tlZbizTZvDPbOVlEima3jy0XVs4BUgaIyg6Nzz3VWJNRcPHNtoTvfr7bqTX5DqbuvqBsOzwWibavRBbzTHlHGz/yqT+lZETM7w3rNlecbAlZFubsZbjZ+JWb62YyMVIBbhIGDkHQlaoY5iT6XFc8YBLGBovewvc8CNdVZoaYS0tnHc39+Ss++t6kkBjlmSBXHVhsaY7wMnvGlZ1JV1NVWNqOSzmPWzfrx4/QKzNFHFEWZrZuJTtNsRSQJHatG/UpgKjqckLhc4PZzjv8AGu4tUTTvYKiN0YvrmB8xoL2F0UrGMaeTcHG3BMd29hxRWytNGjXrO0juVBKlmOit3ALgfGr2LYzBJTGCmccugttoEmlo3tk5SQa6lZXv1Px3058CF/lUCvU/D8XJ4dEOsE+ZJWPiLs1Q5QFbKordOg1f3CQ+M7fJErz2Lf7w7vytKl6CpnSw/HtdV+ysSfFi3+qr+HC1NfvSag3lAW9IuAB4Cs1XV1QhFCEUIRQhFCEUIRQhZv042/FYo/2Jgfcysv6imYY79cg8QUmpJDNFhVegWYihC6dydSSTy11oAsukkqY3O2lFb3cUk0ayRBsMGHFwg/xjzXn8aRUxukiLWmx96JkLg1wJWjdLG8VrIkMcU8blGJZUPFjTA1A4fHTNYENDO/XLbvXq8HxamoXPdKTqNLarM5NqyNG0EfFwSEEqNeIry0Fa1LRCA53HVUcbxsYjlaxlgOPE9i0DoZhYC6AiQycSq7SnHAuDpw44jrnw5c6TiJbzSXG3C3FY8GbUBvnwSFjutdSbUS5k4I4WnJSWPh4XAzgKuchWAwcjByeeaY+oY2AsGpA1B3Hioht3A8CdLK9N1txN9EPVGGN0eWSIFR2WDLEw1HExALAHRfDIrOcY2M5UXzG4AP1/CssEhcWOtYdX0TjpMkb9nXCxqXZwFwoJOCwzoPLNKoW/rtJTZjzDZV3cm2ZLKFWVlODkEEHVie+vJ4+x8mISOaCRpsOwLXw8tbTtBXCWS3W1Y1mUG3tomduMdlnfQA50IAwfdW/8PQGCidJs57rdth/N1Rr3iSYN4AJxtXa+y7WQ9Q1umna6kA5Oe/gB5VVxmixCtma1jCWtHHQXO+9uFkyknp4WEkgEqJl6QrMcmdvRP71RZ8KYg7cAeKecVp+F/JZjtBmmlkkVWIdyRgE6E6V9EpYxBAyMnYALzcxMkhcOJSX7Pl/7qT+Rv7U7lGdY81Dk3dSv3R/vodnQNDLazOGcuCoxzVRjUfdrNrKQVDw5rhtZWoZDG2xCgbzb0VztZbqXMcJlRm4hkqqBRqFzr2e6rccLo6fINTYpRcHS5jst22dvlYTkCO6hJPJS3AT6BsE/Cst0Ejd2q8JGnYqdBpKmvaEIoQihCCaEKq32/lsrGOFZbqQaEW8ZcA+Bb2c+hNPEDrXcQO8pZlGw1UfN0hOmsmzb1F+0UqQgYdBIPNcMpH7SnO8FuNrbMItyB1uGXj0wVbUNjOCCCKpxu+Vqbu4KTxykeiz9+h+4UtiSNgFyDqMtr2QO4Zx2ifdWiMVjPBVflCmS7uWizNbpIp6vP0i7kGVVgO1HCvscX3mzjGmKby0zmcpbuA+p4+SiRG05SdetQ+6F7axpcGa3+kTMAIUKcYXOeJjnQEdmn1DJHObldYcdUtjg1ruvgm22tksFSRLZ4uJioTJfiwoIYd+T2sr3YFMY/Uhzgl2vYNBSmxdyby4I4YjGne8nYA9x7Te4H3VGSqjYN79yYyBzlsu527UGz48KOslbV5WABz4L9lR4Vi1Mkk7rk2HUr0bGxjRR+29zzLO89rM1vLKOGQLqj+oPj306GfI0NcLgbdihJFnvbS6dvuzcOqLd3mVTBWOFRFy5doZYe4igSsaSWN1O99UGG4AcdtlLWlskSBEUKg7h8yfEnxpJJJuUwCybXe3lBKwQPPJ9mJSwH4nbsL7zUgzi42Hb+N0ZuoKPksNrXPN4LJD3L9bJ7z7C+7PrR8xTs2u70H5XMsjuxRm19x7aPga8mvbtnbhVFycnHgvsjzyKlHWyOvyYa2yi6Jo6RJVmsdwtnRgYtI/8+ZD/AFk1TfXVDv3+WiaIWDgpVNnWsWAI4UzoBwqM+lJL5H63JUwGhdbTRUglKtHAQh+sZV4U09o50wOeulEdy8Ai/Z1ocNEjuxNx26t9J+lZLfXBVUHDEEKEAGAQRnXv1qVQLPtly9i4zbe642xvNZ2xxPOisOa6sRnlkKCRnzrsVPLJqwLjntbuUvaR2txGskawyxtqGCqQflzqDjJG7KbgroyuFwsm6bdlQQm36mFI2fj4iihc44cZxz51tYVK9+bMb2sqlUA21gtm2YnDDEPBFH9Iqk7cq0Nk5ri6ihCKEKO2nY9f2HJ6n+JQccfkxGvD4jv79NCp8+To7/RcLb7pe2tkjULGqoo5BQAB7hVVzi43JUwANkrUUJndXccEbMcBRqQozknyA1JNMaxzzZcJACzObpB2jdLI1lacEKozGWQEkAKTkHIXOBoO1k1rChp4iBK+5vsPf4VUzSO6IVc3a3Ne6sWnefhiAcqC2Rx+YGSSTjnr5GrstS2OUMaLu08lVDHFpc7QBSPR/uvPbXDvORE/VZVTwuCC2pbmABjxz6VCqla9gy6i/cpRsIdl2Nrq5bIuJruZZn4eqh4lhMYIEjNoZADrwgdkHvy3dg1SfHHGMrdzvfh2KxEZHavt4KzraHmxCjz50pPsm7gZ0OR40LiFUnkK4SBuiydRWJ/iOKQ6ccFINTlbRMYwD660kyuPFSsE3basCTJb9YgmYZWIEcWME5wOQwDXeSeWl9tOtGYA2UJvfvkLGW3jaJmWZgOsyAqjiAbzJAIOO+n01JyzXOB2S5JchAtuk+lDas9tYtLbvwOGUE8IbRtNOIEDurtBGySbK8XCJnFrbhTVptMCzW4c9kQ9Yx8gnET8jSHRnlcg67Kebm3VAs91Rteyju5XZLqSRmD5JCIJSAirkKMKBqADnWtJ1T8pKY2i7QPM23VcRiVubirVvrE0eyblC5dlgKl2Ay2gBJxpk1TpSHVLTa2qdJpGU16N5Oq2NC50CpI//uO1TrhmqiO4egUYdIhdRfRfZrdWFzJOodrmWTrM657IAHljXFOr3GKZrWaZQLKMAzMJPFJ9CPEsV3HklI5sLn0wfjgUYrYuY7rC5TaAjtUV01HivLGPyP8AVIo/Sn4VpG8++KjU6uaFsUa4AHgMVUVldUIRQhFCE2upCqkjnVJgzu1UjoExjmdjoasOZG0aqAJKeSW/EcknHhSGyZRYBSIulVUAaaClkknVdTSS5VRwqBjljGlPbC46uUS4BUBtxTHIWs7h4VL8fVcIdA3cQG/3yrVFVpzxfS1+KqugB271J/8ACZLh7yV7hgMBSFRMeBVAOMZ7mzS/mCBlYLBS5EXzO1Kn4W4ccOmOVITV1lmPeTXCQN0bp1DY/a+Aqu+f+1TDetPEQDQDFVySd1JVffze/wDZyxN1LSLI2CQQAoGCR+IjOO7SrdJSfMEi9rJUsvJgGyjd1p9qm9Y3PA1rInWArjhTPsqhwGLdxB9abUCl5HmdIG3eosMmbnbKM6WIDb3NjtFBgxuEc+Kg8Qz5YMi/5qdhzuUjfAeIuPfkozjK4PUn0tWgnsI3XUrLGyH8Z4f9VJw5xZMQeoqU4u26keka14tlXCnUrGG/kIJ+QNLonWqWntUpheMppu2hutgrGntPavCPxBWj/MVOc8lWZjwcD91yM5otOpV/or3uihtTZzZWeJn6uPB4nyS3CNPa4iwx6VZxClc+TlW7G1z1JVPIA3KdwrXv88h2TccS4kaNQUXtYLMoKjA154zVOjyipbba6dLfkyvdxbInZMETgqWiZSDoRxFveNDXKt4FS5w612MfpgFUzcS7vLAz2DWssjli0TKMJxEYyzHQIcA5zprpV+rbFPlmDgOvrVeIvZdlloG5u7wsrYRZ4pCS8j/aduZ9OQHpWZVTmZ+bhsO5WY2ZBZZ30hjrdu2UXcBCD6mViflitag5tK53f9Aq02srQtlqkrSKEIoQihC4ZaqSRkG4UrrkDFKJPFCTmmC8/hUmMLtkE2UdPcFvTwq2yMNSy66Spi4n4nRB2Rkn/etcUrgJnLKWOSc11RTba1yLeFppAxA0VFGWdjoqjzJqLXZ35G/wEHmi5UTupt+/muBHNY/R4eEtxniz5DUak12phhazM2TMVxj3k2LbK7McDNZ6csW2zei5tl2gl7JHdtI3UwBu5ZCFRUXXOMMSdDnXSt2JnJyciWAttqfDe6puOZua+qv2+mx3u9lujgGcRiQYH8arkgeuo99Z1LKIqgEbXt4J8jczLJPor219J2fHk5eL6p/8oHCfepX358K7iEPJzHqOq5A7MxSe+uwvptnLAMcZGUJ5cS6rnyPL30mlm5GUP4KcjM7SFV9ybe+ljjtr6Dq4rZlYOx1cocxr4EAgEtnXAFW6t0DCZInau9L7pUQe4ZXDZXDbZhmgmgd8LKjRnh1IDKRkc9RnNYn9SggeHF4uDfr+ivCmkeLAKP2CILKBYIBIUUkjiOvaJJ+ZNVqnH4pHl9iT3WTY6B7Ra68E8KytMltEJW5ycI4z6sBk1Ufj8hblDdO0prcPaDcn0Xc+15SMLwqfErn9arjGZr6gW9+9kw0TLbqIumu35XsiDwSKL8yhPzqyzHy3eIHvJ/hLOHg/uPoo6XZd2df2ldf0j8gKe34ltvA3zKh/TR/eU1k2Rf8A8O05/wDMM/rT2/E0P7qceBS3YY/hJ6KGuN1tofSVuhdRyTpgq8gxyGBpwkcq0IviqiyZHRuaOyx+4SH4VNmzBwPvxU0m9u2of8W2inUd6aE/yt/pq1FieFTdGXKf/YEfx6pbqeqZu2/cnln0vRKQt1bTQt3kDiHwODir7aUSDNE8OHYUgzZTZ4IVz2JvTaXY+onRz9n2WHqrYb5Ul8L2dIJjXtdsVM0pTXLGlSyFuy6E0u7nh0HOkxx59Sgmyj9WPiTVsADZL3T+3swo4n+HcKFIBMJcZPDy7q6oojjLHAqLnBouV0C6kYLUL5mqj5S5TAsq/wBIFjdSQI9mfroZBKF07WAQRroefLvp9G+NryJNiLKEocRdu4VUh6VpIezfWUkbciV0z6B8fnVw4Y1+sTwUn5kjpBXLdrfC1vwwgc8YGWR14WA8fAj0JqjPSSwauGicyVr9lnG5t5Dsi+uLa7RVDEdXOVyQuvDk4yEIxryBBzWpVNfVwtkjPeFWjcInlrlqmw9qfSOtdSjQh+GJ0OQ4CLxHPI9osun2ax5Y+TsDvbX33K2117qC3Y3dXZ811J1w6uZ+JYlHsjJI9+pHhio4hisIY0SbgeJ8FKCleScuxUhcbxjj6tMBiM4Opx447q89PispZmiZYdZWrHhxy53beiZzXDN7TE1jS1EsvTcT78lYbGxnRCSpKmvaEJI3CYJ4lwvPUaevhU+TfcC2+ynkdcC26RsdpRTcXVuG4eeP96jzpk1NLDblG2upy08kVs4tdIbMuVd5QsruVOCCMBfIaDPrrTaiJzGMJYG3HXqe1MnjcxjSWgX9Vzd7fhjcKxbU8PEFJUHwJ5Z9M12LD5pGFzRwva+vkux0UsjcwHbvr5L2G6Vrl0EjllUZTA4RoNc4yTr41x8Tm04eWixO/FDo3NgDi0WJ34qOt7lmvpzxkRxJjBYhc4GpHL7VW5Imtooxl5zj1a+9lZfG1tIwW5zj4+9lNbPkZkDMyNnvTOPDvrOna1r7NBHfuqEzWtdZoI790pdWiSKVkRXU8wwBHzrkM8sLs0bi09hskPY14s4XVE303WtoIWuIuKJ1I4Qp0JJA0zqO86Hur2WA45WVFQ2mls4G9ydwB9epY1fQwxRmRuhU70R3+0rhJMzBrdOypmUueLTRTkEgDnknuxXp6xsTSNNexZtOXuHYtXesWfcK4FF7Q9r3UyDoqLt0rZSIqknn3/8A1TUBN7m5L+Q8K6uEr23ti3kPGlSShvegNuja22bazVTPIsYYhRnmSfTXHieQpLIpJzzRdSc5rd1IxSBgGUgqRkEHII8qSQQbFSXVcQo3bW1LWEAXUkSK+QOsIw2OY1586bFHI8/pgm3UuOIG6pGyJLCbasLbOUBkV2neNeCMqRgLjQFuIg5Axp392hKJ2U5Ex3ta+6Q3IX8xXDePZFpOo+lRJJw+zn2h5AjBA9+KyXYh8mM2a338FabTmY2tdNPp3AixwqIo1GFCjGAPDwrzdXjE0xOTS/n/AAtKKjYzfX6JmTWSSSblXNlSds30cd/FKjg8lkA7tcHPuI9616KkgkkoXxvHa36/X6repoXyUbo3DtHvv+qtu0L1YkLtkjQADmSdAB61hQQumfkb/wALGhidK/KFEnb0kc6xXEQQOcKwbiHhrV75COSAyQPuW7giyufJMfEZInXI3Fkw2wjttGOMOyq6DiAJ5DiLDyzw4q1SljcPdIQCQdNOOlvK6sUxa2ic8gEg6d+lvK6ROzEXaSxqMRkCQpnQ4Bxp39oZpnzT3YeXu1cObfj7smfMOdQl56W1/fYn1knBtKUDQNGGx56frmq0zi/DmE7h1vqq8rs9A0ncG31TbZk5jXaEg5qxx64OPnTqhgkdTsOxA+ybOwSOgYeIUnsGyjktIQ6hx7R4te0SSSfHUnnVKtmkjq3lhtw06lUq5XsqXFptw8E22EB9LvG7gQB7v+lOrb/KQt69U2r/AOmiaodJv3O7m75pOEHvxkfpmtAs/wBXDF/Y26uln+qij/tF1L3ErRR2trGeF5AAWHcBqxHmdfnVBjGSyS1Mgu1t9Os8FTY1sj5J3i4F/wCEPJJBexRiR3jlGquxbB11GdR3H40NbHPRvkLQHN4gWQGsmpHPLQHN4gWUN0sXmEhi8SXP+UY/Wtz4Ogu+SY8AB56/ZeQxl/NazrWq7h7KFtYW8WMNwBm/E/ab5nHoBW9UPzyEqpG3K0BTr1Qn3CYFF7Q9r3UyDoqLt02pyindra51bl4eNIkltoFIN61A78b8w7PXgGJJyOzGO7zf7I+ZqVJRvqDfYdahLMI+9ZRsPYt5tu5aSVzwA9uU+yg58EY5Zx3DlzPnuudHSsytHvrKpta6Z1yt42TsmO1gSGEEIg0BOSfHU99Yk45U5jur7RlFgnaOCMiqJBBsVNQ+8W7Fte8BuULdXnh7RXGcZ5HyFOhqZIb5Da6g6Nr9wmFpb21mGSzhSPPtMBqccsk6tjz0rDxHHXvOVhuevgO5aFPQAauFkg7knJJJ8TXmnvc85nG5WkGhosFzUV1R28N0Y7aVl0bhwD4Z0z86t0EQlqGtdtdWqOMSTtadrqK21sOE2haONQyoHDAanAyde/TNX6SumFUGyOJBNrfRXKaslFSA92hNkhd3Rn2aHXVkI4vVDr8sGmRRCnxEsOzr28fdlOOMQ12U7G9vFONsSrdW0TpgtxpjxBJwRSqRrqWpex+1neSXTNdTTua7ax8l3tGFv2jbuASOAgkDQe3zPdzqMD2/0+RpOt9PRchePkpG34/hL3VjIb+KUD6tY+Fjp9/48xS454xQviJ5xdceiXHNGKN0ZOpNx6fylZdlv9MW4BUIE4WGuTz5aY8PhS21TBSGAg3vcdXD+VBtS35Uwka3uF5s/YvCLgOwYTEkgDGAcj4612etzmMsFsgRNV5iwtFsq52RsIwrwNKzxhuJUxgDXOveddccs12qr2zOztZZxFiff/KlU1glOYNs61iV5b7GeNLkK4LzZIJBHDkH1zjPhXZK1kj4rtsGW8foh9W1747jRtvFMZt35eot4RwkI/FIc8+1nTTXn8qssxCLl5JjfUWHkntro+WklPEWC929G8d5BcBGdAvCQoyR7Q5ejfKuUTmSUkkBcASb6+H4RSObJTPhJAJN9fD8J9aWLSXJuXBUBeGJTzx3sfAnJ08DVaWdsdP8uw3ubuPDuHoq8kwZByDdb6k/ZUzpAHWbRt4uYwgx+KQ5+WK9r8KNy0D39bj6ALx+LG9Q1vYvoCNcAAcgMU9CHqtPwXQovaHte6mQdFRdulLS1729wqEsvBq61qpHSH0jra8UFsQ9xyZ+ax//ACfy5Dv8Kt0WHmXnv0H1SJqgM0G6oe4+5M+05DPOziDiy8jElpD3hSefm3dWtPO2EZW7/RVoojIczlvezdnxwRrFCgSNRgKP96nzrIc4uNyr4AAsE6qK6kGjweIcjzH6jzpUrMwvxQFSd+N+be2kSBi5JPbKjsqPMn2j5LnT3Zp1GEVNZATE61uH93Z70TIqqOGQBwv9ksjggEHIIyDXhXNLHFrhYhboIIuEz2tcsqhY8dZIeFC3IHBOT6AGn00bXuLn9FoubKzTxtc4l+wFzZQVnNNb3arcScYmUANyGQdBjTHP+oVpyshqaQugbbIb29+9FoSMinpi6Ftsp29+9FYdqWnWxSR8uJSAfA9x+OKyqabkZWydRWbBLyUjX9RVW2Ptx4h9FmidpB2V4QNR3A5xp97wraqqFkp+ZieA06m/v0WtU0bJTy8bgBub+/RP91tizQdYshQxt/Dzycan07vOquJVsNRldGCHDiq9fVxT5XMvmC4cWFk5dnVW7l4uIjxwoyc06OPEq9gY1hI67Wv4rPqsY5mSV4+5UbfdJUK5EUTv5thR+p/KtOn+D6h2szw3u1P2H1WHJjEY6DSVCTdId1IeGJEBPIBS593/AErYi+EqJgvI4u8bKm/F5ndEALpJNtT+ylx7o+r+ZAq43B8Ki/YD3kn7pRq6t/EpRd1ttvzFyPxTkf66eKfDW7RM/wAB+EvPVH9x80r/AMDbZ8ZP/Uf/AKruTD//ABt/wH4Rep/uPmg7s7cTl9IP/ncX5tSzSYW7eJn+IH0C7ylWP3HzXLT7bh9uKZgO4xB/+UZNV34JhMuzQO4kJoraxnG/guU6Q7mI8M8C58CGjPwNUZfhCleLxPI8inNxeUaPbdTVj0j2zaSJJGfHAYfLX5Vj1HwjWM1jcHeh9dPVXI8Xhd0gR798FCbQvI59sWrRuHQtEMj8XL1r0uB00tNh7o5W5XXdv4LNrpGSVAc03FgvoOopq5eq1RwXQmzQAtxHkBSw8huUIssq6RukrHFbWTeUkwPxWM/m3w8a1qLD/wDuS+A/KqT1Fua1Q3Rz0dNdkXFyCtvnKryaX+yeff3eNXqmqDOa3f6JUMGbnOW628CxqqIoVFGAqjAA8AByrJJJNyr4FkpXEIoQihC5ZAeYB9aEKE2/aYIkHfof0NeVx6jyuE7eOh+x+3ktOhluMh8FTt6IHMSvHq8TiQDxxz9dO6szDpGCUsfs4ZVu0D2CQsfs4WURtW/jvYFEX+OGBVO8Ec/djv8ASr9NTyUMxMnQtqeHYrlPA+klJk6FtTw7FYrC4cQK1xhGA7WTp6nw9KypomunLILuBOmiyqkxMe7Ieaq1trpCgjysKmZvHko9/M+4e+vQ0PwpUzc6c5B1bu/A8fJYtRi0bNGc4+ircV3tPaZIhWQpnB6vsIPxN3+mfdXqqbB8PodcoLut2p/jyWVJV1M/Gw7FZNi9DMrYa6nVB3rEOJv5mwAfcauPr2jRgSm0p/cVeNl9Gez4cZh60+MpLfLl8qqPq5XcbJ4gYOCtFnYxRDhijSNfBFCj4AUguLtymgAbJxUV1FCEUIRQhFCElPbo4Kuqsp5hgCPga6CRsuEXVe2juBs+bPFaxqT3xjgP9OBTm1Mrf3KBhYeCrqdEsMVxFPbzuvVyK/BIA4IUg4BGCPU5p3zrnNLXBK+XANwtIqkrKTmYAZJAAGST3Cq84uQuhYl0kdI5m4ra0bEPJ5QcGTxC+Ceff6VrUOHhlnyb9XUqM9RfmtTro36M+Phub1cJzjhI1b7z+A8F7+/zbU1duazzRDT/ALnLZlXAwNAKzFdXtCEUIRQhFCEUITbaUfFE48ifhrVOvh5WmezsNu/gmwPyyAqpE9/dXz4a7LdOio+298LW2Zvo0aSTHmy4Cj1I9r0Hxr11B8PVlW0GpcWsGwO/lw8fJZ9ZjWUZGnNbt0ChNnbF2jtduPXqs+2+VjH4R/F7gfWvX09NR4c3LE2x9T3lYL3z1Ju46ei0rdroptLfDTfvEn3xhB6L/cmly1r3dHQJrKdrd9VfIowoCqAqjQADAA8AByqmTdPXdCEUIRQhFCEUIRQhFCEUIRQhFCEUIRQhVvfzd6W+tjDFP1JzkjGVcfZbGoHp8DTYHtjeHOF/slyMLm2BVU3A6Lhbv195wvIp+rjGqrj+I59pvAch550tVFZmGVmyTFT5dXLT6oK0ihCKEIoQihCKEIoQvDQhYRvdZbUmuvofVMFOqiPPA65xxs2gx4g8vDlXcKwqiomCTpO6zuO4cPeqXV1M8zsmwVw3O6KIYMSXZE8vMJj6tfd/GfM6eVXZq1ztGaBKjpw3U6rRkQAAAAAaADQCqKsrqhCKEIoQihCKEIoQihCKEIoQihCKEIoQihCKE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6" descr="data:image/jpeg;base64,/9j/4AAQSkZJRgABAQAAAQABAAD/2wCEAAkGBxQTEhQUExQWFhQXGR8aGRgXGB4aHxsfHBgeHhwdHCMdHiggGh0lIBwaITEhJSkrLi4uHB8zODMsNygtLi0BCgoKDg0OGxAQGzUkICQtLCwvNSwsNDcvLDQ0NCwsLCw3NDc0LCwsNCwsLCwvLC8sLCwsLCwsLCwsLCwsLCwsLP/AABEIAJAA1gMBEQACEQEDEQH/xAAcAAABBQEBAQAAAAAAAAAAAAAAAwQFBgcCAQj/xABGEAACAQMBBAcEBwYEAwkAAAABAgMABBEhBQYSMQcTIkFRYXEygZGhFCNSYnKxwRUkQpKi0TOCwvAWsvElU2ODlKPS4eL/xAAbAQACAwEBAQAAAAAAAAAAAAAAAwIEBQEGB//EADsRAAEDAgQBCgUDAwMFAAAAAAEAAgMEEQUSITFBEyIyUWFxgZGh8AYUscHRI0LhFVKSJDPxNENTYnL/2gAMAwEAAhEDEQA/ANxoQihCKEIoQihCKEIoQihCKEIoQihCKEIoQihCKEJC5nKjsqXbuUafEnQVwuaNyhVraWytoXHO8S1T7EEfG2PORiNfRRXRVxM2ZfvP2/lQLHnjZVu66JRKcyX9xIfFxxfm1OGKkbMCWaYHcpjL0NsusN6VPcDGR/Ur/pUxi4PSZ6/wofKW2KY3GztubN7aSvPEupwxlGPNW7QHpT2VFJPoRY+SiWzM1BurVuL0nR3bCG4UQznRSD2HPgM+y33T8e6lz0ZjGZuoTIpw7Q7rQqpqwihCKEIoQihCKEIoQihCKEIoQihCKEIoQme09pxwRtLM6pGvNmPy8z5UgOfI7LGEEhouVSB0nbOmkETK7KTgM0WV18tTj3VZOH1IGa+vekfMx8Ux3/2ALSP9obOPUOhBkWLRHUn2io7Jxn3g02iqC93Iza9V9wiZlhnYrpuVt8X1pHPgBjlXA7mXQ/39CKjPFyby1MjfnbdTtKU0UIRQhcs1IkltoF0BVzebeJoGWKCMTTsOLgL8AVM44mODjJ0A78Hwqu58UbOVndlbe21yT1flSa1z3ZWC5UCd5Nqd1taenWOf0pH9Uwv+93+KZ8pU9Q80i++G001awhkH/hykfmD+VOjrcLk0ExHe1QdT1Lf237ivbbpXhVgt1bT2zeY4h+QJ+FX20HKtzQPDx2FVzNkNntIVw2PvDbXQ+omRz9kN2h6qdflVWSCSPpiyY17XbFUrpP3EWaN7q2XhnQcTqo/xANSQB/GOYI5/Cr9BWljhG/Y+n8JE8IIzN3Un0Tb1m8tjHKczw4BPeyn2WPn3H0z30+rh5N9xsUQSZ267hXqqieihCKEIoQihCKEIoQihCKEIoQihC8alTGzV0LAumXbby3pgz9XAAAvcWIyWPicED09TWvhkIbFn4lZ9U8l2XqUFsO/hiTtgh9cnhPLu1rQ3WfLG9x02W1vZNJsZ4yCWa2bhGNclCVGPHlXm3SN+czDbMtiJhFOGneyqvRJc3FpbTrJZ3JDOHQCPhzlQG9sr9la0K10Tnizx5qEGZrSCFNbR6ThbsBcWF3CDyZlXHuOcH3E1BlKJBzHgpjpsu4Vq3d3it72Pjt5AwGjLyZT94HUUiSJ0Zs4JjXhwuFKMaqyyW0CmEz2nfJBFJNIcJGpZj5AZ+Pdiq8bC9wa3coJsLlZNPYzXfVNKh/e51ecnlHCpHCmv3e7xJqMdfTNrnFzwGxNLW9rj0j9u5MdTyGAAC5cbnsHAKV3ss47ePqLCMR9dIiAxA6cRHE+Ry00zVSKRlfinKSuDmRt4nQ9nmfROkDoabK0Wc4+KfbYtodmxO4klkAXiJkkLknkFXPLJ/OquIwitroqaBoFxrlA47k26gEyndyELpHknvKZtBcC2Et+tuYWjLlQrcQ7OcEEkctNKnXYbFSSsFG93KOcGjUeegBUYah8rXGYDKBfZYzcTAyF0HV9rKhT7OumDz0r6FEwtjDHHMbWJPFede8FxIFlrnQvtq5nedJpnkjjReEP2iCSe8693fWPikMbA0tFiVcpXude5UTsc/s/eFohpHK5TH3ZVDJ8GKj41aB5akDjuPsoDmTWW4Vmq4ihCKEIoQihCKEIoQihCKEIoQorae8tpbnE1zEjfZLji/l5/KmNie7ohRL2jcpTZO2YbpDJA/GgJXiAIGRjOMgZ51VqmuYQ1ykxwdqFk+8e96fSZXt7e3yTjrnTjdsaZGdAPDQ1EPky5cxsvZUXw1BkD575jw2t91ELvbeFs9bxfdKKRp5Y5VG1uK1XYNQltjGFadj9KLrhbmIEfaj7J94Oh92KgWrKqfhphF4HW7D+f+VI7f6TVSMva27zADWRuyinwPexGnLA1506mihkkEb5AHHYcSvKVtNPSkhzNtzwUzuftA7S2er3UaHrONWUA8JAYrkAkkcvGpVMfy89oztZVo3coy5Wb2eyp9mbciht8skrLgH+KJieLi/AAxz90GtcTtnpS9/D6/wAqoGGOUAcVuJrzpNzdX1Qukq762S1sFP8Ait1kvlGhzr+IjA9Kdyvy1NLU8QLN/wDo6DyUQzlJGx9ep7lHbJFxdvdPFOsVvbuIwOrD8ZCgsASdO4e8VmDCqWCgE9Qwl5aXdIjuCufMyvnyRmwvbbzSkd3cz3M0NqsPDAql2l4vabJwOE9wx86rUOBwS0YqKhxF72tbYcdQe3wU562QTcnGBpbfrXu2doQoY4pUaVn7QRIzIezzPCMnGvOs/CqGrnLpKQ5cvEm2/BWKmaJgDZdbqH6TNts1miksDKQMOOFgo1OQdRyGhrdwCCeXECah2YxA91zoqOISMZTgMFsyyeverzq2LoFh+run+8i/ImsPFzzmhaFIOaSojpZ+r2vbyDTsRNnzWVx+QFWMNN6YjtP0ChUWEgW4q2QD41nq4vaEIoQihCKEIoQihCKELl3wCT3e/wDLnQhVTamx7q9JEs72tv3RQY6xh99zkD8Kj3mgVbI+i256zt5KBY525skLTo22bENYOM95kdmz8Tj4CoOxCod+7yQIGDgpLboS0sJhCqxqkbBVXQAnTT3nNVC5z3XcblaOGwiSqjZwuPysEpq+nK5bj7yW1nFKZI2eZm0wB7IHieWuag4ElYWLYfUVkjQx1mgeque528a38koNrGiIoOdG1J5Hsj1qLhZYOJ4eaFjSJSST3fdV3abQi/uPqw9jE8YuVOSqvJkcYA0CKeHiXl7R8quspGHJNa0tjlPZ+d7HwXnXVMnOYTdt9b+/NahAiIqqgVUA0AwBjy7qoklxud1MWCbybOjeeO4OskaMinycqT/y/M1ISODCzgdVywvdPaWurI5dqK19tG9fVIF6pfROYHmW+ZqGMRvkjp6Jm7zc/nw38EyjcGmSZ2zRZTWy7qRYmaS2a1hI6zVkw2mS2EJxpj2sd1Y2J0M1PkjM2cuNra/ftsr1PMx93ZbW1ukt2tpxnrDbxTIs3bZ3iZVfIxozaHTwpuIR4lSU4ZO8ZeiACPLZRgdTyvuwa7pbZXVRXz3BlV5CgiWPiA6sZye8kknyqNHik1JSCJsBy3Li7XXt2tt2rktMyWUuL9drLP8ApYvC90ifZTiPq7HPyUfGvR/CcZ+XkmO73n0/klZmLu/UawcAqRXq1kLbegmP90nbxmx8EH96wMXP6jR2LRpBzSq301t/2lAPCFD8ZZP7VawsfoO7z9Al1XTC2+29hfwj8qondWwla4uooQihCKEIoQihCKEKK3h29BZx9ZO/CpOFABJY4zhQOZwDSXNdK7K3gpNBJsASewXKzLb3TA2q2sQX78vaPuVTge8+6rkOG31dr6D8+niuPcxn+44DsGp9NB4nvCzvbe8lxdHM0rv5Mez7lGFHwrTipGs/j87+vgqz61oP6TfF2p8tGjyJ7VsO+e1oV2Ui9ZGryJGQnF2mzgsQOZ79awBTyPkIY29itrC6yKKqbLO6w6/BY896g78+lWmUE7uFl6mf4nw+Mc1xcewH72UpHYt9FM7o6ZlCJxDAdeBizDI1wQo001pNRCIXBua549i7hONOxCZzQzK0C+u5Wm7nsthsqW6bBZgZMZ56YjX3n/mNV44zLIGDivP/ABFVZ6kjgwW/PvsVE3Y25+6XMHZa5vpWDs+ixoVAMjnu7TPgeXx3pqcmVrhswcOJ6vovKCZrWHMd0tuNDE91NbbQ4pzGpESO7MpKnkozg5GCK5VZhGHw8251P5+6IjZxzG9tlZbizTZvDPbOVlEima3jy0XVs4BUgaIyg6Nzz3VWJNRcPHNtoTvfr7bqTX5DqbuvqBsOzwWibavRBbzTHlHGz/yqT+lZETM7w3rNlecbAlZFubsZbjZ+JWb62YyMVIBbhIGDkHQlaoY5iT6XFc8YBLGBovewvc8CNdVZoaYS0tnHc39+Ss++t6kkBjlmSBXHVhsaY7wMnvGlZ1JV1NVWNqOSzmPWzfrx4/QKzNFHFEWZrZuJTtNsRSQJHatG/UpgKjqckLhc4PZzjv8AGu4tUTTvYKiN0YvrmB8xoL2F0UrGMaeTcHG3BMd29hxRWytNGjXrO0juVBKlmOit3ALgfGr2LYzBJTGCmccugttoEmlo3tk5SQa6lZXv1Px3058CF/lUCvU/D8XJ4dEOsE+ZJWPiLs1Q5QFbKordOg1f3CQ+M7fJErz2Lf7w7vytKl6CpnSw/HtdV+ysSfFi3+qr+HC1NfvSag3lAW9IuAB4Cs1XV1QhFCEUIRQhFCEUIRQhZv042/FYo/2Jgfcysv6imYY79cg8QUmpJDNFhVegWYihC6dydSSTy11oAsukkqY3O2lFb3cUk0ayRBsMGHFwg/xjzXn8aRUxukiLWmx96JkLg1wJWjdLG8VrIkMcU8blGJZUPFjTA1A4fHTNYENDO/XLbvXq8HxamoXPdKTqNLarM5NqyNG0EfFwSEEqNeIry0Fa1LRCA53HVUcbxsYjlaxlgOPE9i0DoZhYC6AiQycSq7SnHAuDpw44jrnw5c6TiJbzSXG3C3FY8GbUBvnwSFjutdSbUS5k4I4WnJSWPh4XAzgKuchWAwcjByeeaY+oY2AsGpA1B3Hioht3A8CdLK9N1txN9EPVGGN0eWSIFR2WDLEw1HExALAHRfDIrOcY2M5UXzG4AP1/CssEhcWOtYdX0TjpMkb9nXCxqXZwFwoJOCwzoPLNKoW/rtJTZjzDZV3cm2ZLKFWVlODkEEHVie+vJ4+x8mISOaCRpsOwLXw8tbTtBXCWS3W1Y1mUG3tomduMdlnfQA50IAwfdW/8PQGCidJs57rdth/N1Rr3iSYN4AJxtXa+y7WQ9Q1umna6kA5Oe/gB5VVxmixCtma1jCWtHHQXO+9uFkyknp4WEkgEqJl6QrMcmdvRP71RZ8KYg7cAeKecVp+F/JZjtBmmlkkVWIdyRgE6E6V9EpYxBAyMnYALzcxMkhcOJSX7Pl/7qT+Rv7U7lGdY81Dk3dSv3R/vodnQNDLazOGcuCoxzVRjUfdrNrKQVDw5rhtZWoZDG2xCgbzb0VztZbqXMcJlRm4hkqqBRqFzr2e6rccLo6fINTYpRcHS5jst22dvlYTkCO6hJPJS3AT6BsE/Cst0Ejd2q8JGnYqdBpKmvaEIoQihCCaEKq32/lsrGOFZbqQaEW8ZcA+Bb2c+hNPEDrXcQO8pZlGw1UfN0hOmsmzb1F+0UqQgYdBIPNcMpH7SnO8FuNrbMItyB1uGXj0wVbUNjOCCCKpxu+Vqbu4KTxykeiz9+h+4UtiSNgFyDqMtr2QO4Zx2ifdWiMVjPBVflCmS7uWizNbpIp6vP0i7kGVVgO1HCvscX3mzjGmKby0zmcpbuA+p4+SiRG05SdetQ+6F7axpcGa3+kTMAIUKcYXOeJjnQEdmn1DJHObldYcdUtjg1ruvgm22tksFSRLZ4uJioTJfiwoIYd+T2sr3YFMY/Uhzgl2vYNBSmxdyby4I4YjGne8nYA9x7Te4H3VGSqjYN79yYyBzlsu527UGz48KOslbV5WABz4L9lR4Vi1Mkk7rk2HUr0bGxjRR+29zzLO89rM1vLKOGQLqj+oPj306GfI0NcLgbdihJFnvbS6dvuzcOqLd3mVTBWOFRFy5doZYe4igSsaSWN1O99UGG4AcdtlLWlskSBEUKg7h8yfEnxpJJJuUwCybXe3lBKwQPPJ9mJSwH4nbsL7zUgzi42Hb+N0ZuoKPksNrXPN4LJD3L9bJ7z7C+7PrR8xTs2u70H5XMsjuxRm19x7aPga8mvbtnbhVFycnHgvsjzyKlHWyOvyYa2yi6Jo6RJVmsdwtnRgYtI/8+ZD/AFk1TfXVDv3+WiaIWDgpVNnWsWAI4UzoBwqM+lJL5H63JUwGhdbTRUglKtHAQh+sZV4U09o50wOeulEdy8Ai/Z1ocNEjuxNx26t9J+lZLfXBVUHDEEKEAGAQRnXv1qVQLPtly9i4zbe642xvNZ2xxPOisOa6sRnlkKCRnzrsVPLJqwLjntbuUvaR2txGskawyxtqGCqQflzqDjJG7KbgroyuFwsm6bdlQQm36mFI2fj4iihc44cZxz51tYVK9+bMb2sqlUA21gtm2YnDDEPBFH9Iqk7cq0Nk5ri6ihCKEKO2nY9f2HJ6n+JQccfkxGvD4jv79NCp8+To7/RcLb7pe2tkjULGqoo5BQAB7hVVzi43JUwANkrUUJndXccEbMcBRqQozknyA1JNMaxzzZcJACzObpB2jdLI1lacEKozGWQEkAKTkHIXOBoO1k1rChp4iBK+5vsPf4VUzSO6IVc3a3Ne6sWnefhiAcqC2Rx+YGSSTjnr5GrstS2OUMaLu08lVDHFpc7QBSPR/uvPbXDvORE/VZVTwuCC2pbmABjxz6VCqla9gy6i/cpRsIdl2Nrq5bIuJruZZn4eqh4lhMYIEjNoZADrwgdkHvy3dg1SfHHGMrdzvfh2KxEZHavt4KzraHmxCjz50pPsm7gZ0OR40LiFUnkK4SBuiydRWJ/iOKQ6ccFINTlbRMYwD660kyuPFSsE3basCTJb9YgmYZWIEcWME5wOQwDXeSeWl9tOtGYA2UJvfvkLGW3jaJmWZgOsyAqjiAbzJAIOO+n01JyzXOB2S5JchAtuk+lDas9tYtLbvwOGUE8IbRtNOIEDurtBGySbK8XCJnFrbhTVptMCzW4c9kQ9Yx8gnET8jSHRnlcg67Kebm3VAs91Rteyju5XZLqSRmD5JCIJSAirkKMKBqADnWtJ1T8pKY2i7QPM23VcRiVubirVvrE0eyblC5dlgKl2Ay2gBJxpk1TpSHVLTa2qdJpGU16N5Oq2NC50CpI//uO1TrhmqiO4egUYdIhdRfRfZrdWFzJOodrmWTrM657IAHljXFOr3GKZrWaZQLKMAzMJPFJ9CPEsV3HklI5sLn0wfjgUYrYuY7rC5TaAjtUV01HivLGPyP8AVIo/Sn4VpG8++KjU6uaFsUa4AHgMVUVldUIRQhFCE2upCqkjnVJgzu1UjoExjmdjoasOZG0aqAJKeSW/EcknHhSGyZRYBSIulVUAaaClkknVdTSS5VRwqBjljGlPbC46uUS4BUBtxTHIWs7h4VL8fVcIdA3cQG/3yrVFVpzxfS1+KqugB271J/8ACZLh7yV7hgMBSFRMeBVAOMZ7mzS/mCBlYLBS5EXzO1Kn4W4ccOmOVITV1lmPeTXCQN0bp1DY/a+Aqu+f+1TDetPEQDQDFVySd1JVffze/wDZyxN1LSLI2CQQAoGCR+IjOO7SrdJSfMEi9rJUsvJgGyjd1p9qm9Y3PA1rInWArjhTPsqhwGLdxB9abUCl5HmdIG3eosMmbnbKM6WIDb3NjtFBgxuEc+Kg8Qz5YMi/5qdhzuUjfAeIuPfkozjK4PUn0tWgnsI3XUrLGyH8Z4f9VJw5xZMQeoqU4u26keka14tlXCnUrGG/kIJ+QNLonWqWntUpheMppu2hutgrGntPavCPxBWj/MVOc8lWZjwcD91yM5otOpV/or3uihtTZzZWeJn6uPB4nyS3CNPa4iwx6VZxClc+TlW7G1z1JVPIA3KdwrXv88h2TccS4kaNQUXtYLMoKjA154zVOjyipbba6dLfkyvdxbInZMETgqWiZSDoRxFveNDXKt4FS5w612MfpgFUzcS7vLAz2DWssjli0TKMJxEYyzHQIcA5zprpV+rbFPlmDgOvrVeIvZdlloG5u7wsrYRZ4pCS8j/aduZ9OQHpWZVTmZ+bhsO5WY2ZBZZ30hjrdu2UXcBCD6mViflitag5tK53f9Aq02srQtlqkrSKEIoQihC4ZaqSRkG4UrrkDFKJPFCTmmC8/hUmMLtkE2UdPcFvTwq2yMNSy66Spi4n4nRB2Rkn/etcUrgJnLKWOSc11RTba1yLeFppAxA0VFGWdjoqjzJqLXZ35G/wEHmi5UTupt+/muBHNY/R4eEtxniz5DUak12phhazM2TMVxj3k2LbK7McDNZ6csW2zei5tl2gl7JHdtI3UwBu5ZCFRUXXOMMSdDnXSt2JnJyciWAttqfDe6puOZua+qv2+mx3u9lujgGcRiQYH8arkgeuo99Z1LKIqgEbXt4J8jczLJPor219J2fHk5eL6p/8oHCfepX358K7iEPJzHqOq5A7MxSe+uwvptnLAMcZGUJ5cS6rnyPL30mlm5GUP4KcjM7SFV9ybe+ljjtr6Dq4rZlYOx1cocxr4EAgEtnXAFW6t0DCZInau9L7pUQe4ZXDZXDbZhmgmgd8LKjRnh1IDKRkc9RnNYn9SggeHF4uDfr+ivCmkeLAKP2CILKBYIBIUUkjiOvaJJ+ZNVqnH4pHl9iT3WTY6B7Ra68E8KytMltEJW5ycI4z6sBk1Ufj8hblDdO0prcPaDcn0Xc+15SMLwqfErn9arjGZr6gW9+9kw0TLbqIumu35XsiDwSKL8yhPzqyzHy3eIHvJ/hLOHg/uPoo6XZd2df2ldf0j8gKe34ltvA3zKh/TR/eU1k2Rf8A8O05/wDMM/rT2/E0P7qceBS3YY/hJ6KGuN1tofSVuhdRyTpgq8gxyGBpwkcq0IviqiyZHRuaOyx+4SH4VNmzBwPvxU0m9u2of8W2inUd6aE/yt/pq1FieFTdGXKf/YEfx6pbqeqZu2/cnln0vRKQt1bTQt3kDiHwODir7aUSDNE8OHYUgzZTZ4IVz2JvTaXY+onRz9n2WHqrYb5Ul8L2dIJjXtdsVM0pTXLGlSyFuy6E0u7nh0HOkxx59Sgmyj9WPiTVsADZL3T+3swo4n+HcKFIBMJcZPDy7q6oojjLHAqLnBouV0C6kYLUL5mqj5S5TAsq/wBIFjdSQI9mfroZBKF07WAQRroefLvp9G+NryJNiLKEocRdu4VUh6VpIezfWUkbciV0z6B8fnVw4Y1+sTwUn5kjpBXLdrfC1vwwgc8YGWR14WA8fAj0JqjPSSwauGicyVr9lnG5t5Dsi+uLa7RVDEdXOVyQuvDk4yEIxryBBzWpVNfVwtkjPeFWjcInlrlqmw9qfSOtdSjQh+GJ0OQ4CLxHPI9osun2ax5Y+TsDvbX33K2117qC3Y3dXZ811J1w6uZ+JYlHsjJI9+pHhio4hisIY0SbgeJ8FKCleScuxUhcbxjj6tMBiM4Opx447q89PispZmiZYdZWrHhxy53beiZzXDN7TE1jS1EsvTcT78lYbGxnRCSpKmvaEJI3CYJ4lwvPUaevhU+TfcC2+ynkdcC26RsdpRTcXVuG4eeP96jzpk1NLDblG2upy08kVs4tdIbMuVd5QsruVOCCMBfIaDPrrTaiJzGMJYG3HXqe1MnjcxjSWgX9Vzd7fhjcKxbU8PEFJUHwJ5Z9M12LD5pGFzRwva+vkux0UsjcwHbvr5L2G6Vrl0EjllUZTA4RoNc4yTr41x8Tm04eWixO/FDo3NgDi0WJ34qOt7lmvpzxkRxJjBYhc4GpHL7VW5Imtooxl5zj1a+9lZfG1tIwW5zj4+9lNbPkZkDMyNnvTOPDvrOna1r7NBHfuqEzWtdZoI790pdWiSKVkRXU8wwBHzrkM8sLs0bi09hskPY14s4XVE303WtoIWuIuKJ1I4Qp0JJA0zqO86Hur2WA45WVFQ2mls4G9ydwB9epY1fQwxRmRuhU70R3+0rhJMzBrdOypmUueLTRTkEgDnknuxXp6xsTSNNexZtOXuHYtXesWfcK4FF7Q9r3UyDoqLt0rZSIqknn3/8A1TUBN7m5L+Q8K6uEr23ti3kPGlSShvegNuja22bazVTPIsYYhRnmSfTXHieQpLIpJzzRdSc5rd1IxSBgGUgqRkEHII8qSQQbFSXVcQo3bW1LWEAXUkSK+QOsIw2OY1586bFHI8/pgm3UuOIG6pGyJLCbasLbOUBkV2neNeCMqRgLjQFuIg5Axp392hKJ2U5Ex3ta+6Q3IX8xXDePZFpOo+lRJJw+zn2h5AjBA9+KyXYh8mM2a338FabTmY2tdNPp3AixwqIo1GFCjGAPDwrzdXjE0xOTS/n/AAtKKjYzfX6JmTWSSSblXNlSds30cd/FKjg8lkA7tcHPuI9616KkgkkoXxvHa36/X6repoXyUbo3DtHvv+qtu0L1YkLtkjQADmSdAB61hQQumfkb/wALGhidK/KFEnb0kc6xXEQQOcKwbiHhrV75COSAyQPuW7giyufJMfEZInXI3Fkw2wjttGOMOyq6DiAJ5DiLDyzw4q1SljcPdIQCQdNOOlvK6sUxa2ic8gEg6d+lvK6ROzEXaSxqMRkCQpnQ4Bxp39oZpnzT3YeXu1cObfj7smfMOdQl56W1/fYn1knBtKUDQNGGx56frmq0zi/DmE7h1vqq8rs9A0ncG31TbZk5jXaEg5qxx64OPnTqhgkdTsOxA+ybOwSOgYeIUnsGyjktIQ6hx7R4te0SSSfHUnnVKtmkjq3lhtw06lUq5XsqXFptw8E22EB9LvG7gQB7v+lOrb/KQt69U2r/AOmiaodJv3O7m75pOEHvxkfpmtAs/wBXDF/Y26uln+qij/tF1L3ErRR2trGeF5AAWHcBqxHmdfnVBjGSyS1Mgu1t9Os8FTY1sj5J3i4F/wCEPJJBexRiR3jlGquxbB11GdR3H40NbHPRvkLQHN4gWQGsmpHPLQHN4gWUN0sXmEhi8SXP+UY/Wtz4Ogu+SY8AB56/ZeQxl/NazrWq7h7KFtYW8WMNwBm/E/ab5nHoBW9UPzyEqpG3K0BTr1Qn3CYFF7Q9r3UyDoqLt02pyindra51bl4eNIkltoFIN61A78b8w7PXgGJJyOzGO7zf7I+ZqVJRvqDfYdahLMI+9ZRsPYt5tu5aSVzwA9uU+yg58EY5Zx3DlzPnuudHSsytHvrKpta6Z1yt42TsmO1gSGEEIg0BOSfHU99Yk45U5jur7RlFgnaOCMiqJBBsVNQ+8W7Fte8BuULdXnh7RXGcZ5HyFOhqZIb5Da6g6Nr9wmFpb21mGSzhSPPtMBqccsk6tjz0rDxHHXvOVhuevgO5aFPQAauFkg7knJJJ8TXmnvc85nG5WkGhosFzUV1R28N0Y7aVl0bhwD4Z0z86t0EQlqGtdtdWqOMSTtadrqK21sOE2haONQyoHDAanAyde/TNX6SumFUGyOJBNrfRXKaslFSA92hNkhd3Rn2aHXVkI4vVDr8sGmRRCnxEsOzr28fdlOOMQ12U7G9vFONsSrdW0TpgtxpjxBJwRSqRrqWpex+1neSXTNdTTua7ax8l3tGFv2jbuASOAgkDQe3zPdzqMD2/0+RpOt9PRchePkpG34/hL3VjIb+KUD6tY+Fjp9/48xS454xQviJ5xdceiXHNGKN0ZOpNx6fylZdlv9MW4BUIE4WGuTz5aY8PhS21TBSGAg3vcdXD+VBtS35Uwka3uF5s/YvCLgOwYTEkgDGAcj4612etzmMsFsgRNV5iwtFsq52RsIwrwNKzxhuJUxgDXOveddccs12qr2zOztZZxFiff/KlU1glOYNs61iV5b7GeNLkK4LzZIJBHDkH1zjPhXZK1kj4rtsGW8foh9W1747jRtvFMZt35eot4RwkI/FIc8+1nTTXn8qssxCLl5JjfUWHkntro+WklPEWC929G8d5BcBGdAvCQoyR7Q5ejfKuUTmSUkkBcASb6+H4RSObJTPhJAJN9fD8J9aWLSXJuXBUBeGJTzx3sfAnJ08DVaWdsdP8uw3ubuPDuHoq8kwZByDdb6k/ZUzpAHWbRt4uYwgx+KQ5+WK9r8KNy0D39bj6ALx+LG9Q1vYvoCNcAAcgMU9CHqtPwXQovaHte6mQdFRdulLS1729wqEsvBq61qpHSH0jra8UFsQ9xyZ+ax//ACfy5Dv8Kt0WHmXnv0H1SJqgM0G6oe4+5M+05DPOziDiy8jElpD3hSefm3dWtPO2EZW7/RVoojIczlvezdnxwRrFCgSNRgKP96nzrIc4uNyr4AAsE6qK6kGjweIcjzH6jzpUrMwvxQFSd+N+be2kSBi5JPbKjsqPMn2j5LnT3Zp1GEVNZATE61uH93Z70TIqqOGQBwv9ksjggEHIIyDXhXNLHFrhYhboIIuEz2tcsqhY8dZIeFC3IHBOT6AGn00bXuLn9FoubKzTxtc4l+wFzZQVnNNb3arcScYmUANyGQdBjTHP+oVpyshqaQugbbIb29+9FoSMinpi6Ftsp29+9FYdqWnWxSR8uJSAfA9x+OKyqabkZWydRWbBLyUjX9RVW2Ptx4h9FmidpB2V4QNR3A5xp97wraqqFkp+ZieA06m/v0WtU0bJTy8bgBub+/RP91tizQdYshQxt/Dzycan07vOquJVsNRldGCHDiq9fVxT5XMvmC4cWFk5dnVW7l4uIjxwoyc06OPEq9gY1hI67Wv4rPqsY5mSV4+5UbfdJUK5EUTv5thR+p/KtOn+D6h2szw3u1P2H1WHJjEY6DSVCTdId1IeGJEBPIBS593/AErYi+EqJgvI4u8bKm/F5ndEALpJNtT+ylx7o+r+ZAq43B8Ki/YD3kn7pRq6t/EpRd1ttvzFyPxTkf66eKfDW7RM/wAB+EvPVH9x80r/AMDbZ8ZP/Uf/AKruTD//ABt/wH4Rep/uPmg7s7cTl9IP/ncX5tSzSYW7eJn+IH0C7ylWP3HzXLT7bh9uKZgO4xB/+UZNV34JhMuzQO4kJoraxnG/guU6Q7mI8M8C58CGjPwNUZfhCleLxPI8inNxeUaPbdTVj0j2zaSJJGfHAYfLX5Vj1HwjWM1jcHeh9dPVXI8Xhd0gR798FCbQvI59sWrRuHQtEMj8XL1r0uB00tNh7o5W5XXdv4LNrpGSVAc03FgvoOopq5eq1RwXQmzQAtxHkBSw8huUIssq6RukrHFbWTeUkwPxWM/m3w8a1qLD/wDuS+A/KqT1Fua1Q3Rz0dNdkXFyCtvnKryaX+yeff3eNXqmqDOa3f6JUMGbnOW628CxqqIoVFGAqjAA8AByrJJJNyr4FkpXEIoQihC5ZAeYB9aEKE2/aYIkHfof0NeVx6jyuE7eOh+x+3ktOhluMh8FTt6IHMSvHq8TiQDxxz9dO6szDpGCUsfs4ZVu0D2CQsfs4WURtW/jvYFEX+OGBVO8Ec/djv8ASr9NTyUMxMnQtqeHYrlPA+klJk6FtTw7FYrC4cQK1xhGA7WTp6nw9KypomunLILuBOmiyqkxMe7Ieaq1trpCgjysKmZvHko9/M+4e+vQ0PwpUzc6c5B1bu/A8fJYtRi0bNGc4+ircV3tPaZIhWQpnB6vsIPxN3+mfdXqqbB8PodcoLut2p/jyWVJV1M/Gw7FZNi9DMrYa6nVB3rEOJv5mwAfcauPr2jRgSm0p/cVeNl9Gez4cZh60+MpLfLl8qqPq5XcbJ4gYOCtFnYxRDhijSNfBFCj4AUguLtymgAbJxUV1FCEUIRQhFCElPbo4Kuqsp5hgCPga6CRsuEXVe2juBs+bPFaxqT3xjgP9OBTm1Mrf3KBhYeCrqdEsMVxFPbzuvVyK/BIA4IUg4BGCPU5p3zrnNLXBK+XANwtIqkrKTmYAZJAAGST3Cq84uQuhYl0kdI5m4ra0bEPJ5QcGTxC+Ceff6VrUOHhlnyb9XUqM9RfmtTro36M+Phub1cJzjhI1b7z+A8F7+/zbU1duazzRDT/ALnLZlXAwNAKzFdXtCEUIRQhFCEUITbaUfFE48ifhrVOvh5WmezsNu/gmwPyyAqpE9/dXz4a7LdOio+298LW2Zvo0aSTHmy4Cj1I9r0Hxr11B8PVlW0GpcWsGwO/lw8fJZ9ZjWUZGnNbt0ChNnbF2jtduPXqs+2+VjH4R/F7gfWvX09NR4c3LE2x9T3lYL3z1Ju46ei0rdroptLfDTfvEn3xhB6L/cmly1r3dHQJrKdrd9VfIowoCqAqjQADAA8AByqmTdPXdCEUIRQhFCEUIRQhFCEUIRQhFCEUIRQhVvfzd6W+tjDFP1JzkjGVcfZbGoHp8DTYHtjeHOF/slyMLm2BVU3A6Lhbv195wvIp+rjGqrj+I59pvAch550tVFZmGVmyTFT5dXLT6oK0ihCKEIoQihCKEIoQvDQhYRvdZbUmuvofVMFOqiPPA65xxs2gx4g8vDlXcKwqiomCTpO6zuO4cPeqXV1M8zsmwVw3O6KIYMSXZE8vMJj6tfd/GfM6eVXZq1ztGaBKjpw3U6rRkQAAAAAaADQCqKsrqhCKEIoQihCKEIoQihCKEIoQihCKEIoQihCKEL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18047"/>
            <a:ext cx="4431990" cy="298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45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774628613"/>
              </p:ext>
            </p:extLst>
          </p:nvPr>
        </p:nvGraphicFramePr>
        <p:xfrm>
          <a:off x="395536" y="332656"/>
          <a:ext cx="468052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622907"/>
              </p:ext>
            </p:extLst>
          </p:nvPr>
        </p:nvGraphicFramePr>
        <p:xfrm>
          <a:off x="5220072" y="692696"/>
          <a:ext cx="3560080" cy="2243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5805"/>
                <a:gridCol w="1564275"/>
              </a:tblGrid>
              <a:tr h="197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bg1"/>
                          </a:solidFill>
                          <a:effectLst/>
                        </a:rPr>
                        <a:t>TIPO DE COMIDA</a:t>
                      </a:r>
                      <a:endParaRPr lang="es-EC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bg1"/>
                          </a:solidFill>
                          <a:effectLst/>
                        </a:rPr>
                        <a:t>NÚMERO DE ESTABLECIMIENTOS</a:t>
                      </a:r>
                      <a:endParaRPr lang="es-EC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7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bg1"/>
                          </a:solidFill>
                          <a:effectLst/>
                        </a:rPr>
                        <a:t>COMIDA CHINA</a:t>
                      </a:r>
                      <a:endParaRPr lang="es-EC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EC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7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bg1"/>
                          </a:solidFill>
                          <a:effectLst/>
                        </a:rPr>
                        <a:t>COMIDA DEL MAR</a:t>
                      </a:r>
                      <a:endParaRPr lang="es-EC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EC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7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bg1"/>
                          </a:solidFill>
                          <a:effectLst/>
                        </a:rPr>
                        <a:t>COMIDA ITALIANA</a:t>
                      </a:r>
                      <a:endParaRPr lang="es-EC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EC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7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bg1"/>
                          </a:solidFill>
                          <a:effectLst/>
                        </a:rPr>
                        <a:t>COMIDA JAPONESA</a:t>
                      </a:r>
                      <a:endParaRPr lang="es-EC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EC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7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bg1"/>
                          </a:solidFill>
                          <a:effectLst/>
                        </a:rPr>
                        <a:t>COMIDA TIPICA</a:t>
                      </a:r>
                      <a:endParaRPr lang="es-EC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EC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7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bg1"/>
                          </a:solidFill>
                          <a:effectLst/>
                        </a:rPr>
                        <a:t>EMPANADAS</a:t>
                      </a:r>
                      <a:endParaRPr lang="es-EC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EC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7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bg1"/>
                          </a:solidFill>
                          <a:effectLst/>
                        </a:rPr>
                        <a:t>PARRILLADAS-CARNES</a:t>
                      </a:r>
                      <a:endParaRPr lang="es-EC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EC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7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bg1"/>
                          </a:solidFill>
                          <a:effectLst/>
                        </a:rPr>
                        <a:t>POLLOS</a:t>
                      </a:r>
                      <a:endParaRPr lang="es-EC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EC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7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bg1"/>
                          </a:solidFill>
                          <a:effectLst/>
                        </a:rPr>
                        <a:t>SANDUCHES</a:t>
                      </a:r>
                      <a:endParaRPr lang="es-EC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EC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965330"/>
              </p:ext>
            </p:extLst>
          </p:nvPr>
        </p:nvGraphicFramePr>
        <p:xfrm>
          <a:off x="323528" y="4365104"/>
          <a:ext cx="3718560" cy="1261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9235"/>
                <a:gridCol w="2219325"/>
              </a:tblGrid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HORAS ATENDIDAS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NÚMERO DE ESTABLECIMIENTOS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de 01 a 6 horas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de 07 a 12 horas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de 13 a 18 horas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de 19 a 24 horas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1459297090"/>
              </p:ext>
            </p:extLst>
          </p:nvPr>
        </p:nvGraphicFramePr>
        <p:xfrm>
          <a:off x="4211960" y="35730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025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4047658597"/>
              </p:ext>
            </p:extLst>
          </p:nvPr>
        </p:nvGraphicFramePr>
        <p:xfrm>
          <a:off x="467544" y="476672"/>
          <a:ext cx="4572000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138"/>
              </p:ext>
            </p:extLst>
          </p:nvPr>
        </p:nvGraphicFramePr>
        <p:xfrm>
          <a:off x="5292080" y="980728"/>
          <a:ext cx="3237781" cy="1682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1920"/>
                <a:gridCol w="1915861"/>
              </a:tblGrid>
              <a:tr h="196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MONTO MÍNIMO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NÚMERO DE ESTABLECIMIENTOS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de $1 a $5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de $5 a $10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de $10 a $15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de $15 a $20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de $20 en adelante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912015"/>
              </p:ext>
            </p:extLst>
          </p:nvPr>
        </p:nvGraphicFramePr>
        <p:xfrm>
          <a:off x="395536" y="4725144"/>
          <a:ext cx="3465111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0054"/>
                <a:gridCol w="2215057"/>
              </a:tblGrid>
              <a:tr h="200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APARATOS DE UBICACIÓN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NÚMERO DE ESTABLECIMIENTOS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0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0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Si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828716939"/>
              </p:ext>
            </p:extLst>
          </p:nvPr>
        </p:nvGraphicFramePr>
        <p:xfrm>
          <a:off x="4139952" y="36450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25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445402187"/>
              </p:ext>
            </p:extLst>
          </p:nvPr>
        </p:nvGraphicFramePr>
        <p:xfrm>
          <a:off x="539552" y="3326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427854"/>
              </p:ext>
            </p:extLst>
          </p:nvPr>
        </p:nvGraphicFramePr>
        <p:xfrm>
          <a:off x="5292080" y="1268760"/>
          <a:ext cx="2959735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9995"/>
                <a:gridCol w="1729740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CONTENEDOR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NUMERO DE ESTABLECIMIENTOS 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Si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509643"/>
              </p:ext>
            </p:extLst>
          </p:nvPr>
        </p:nvGraphicFramePr>
        <p:xfrm>
          <a:off x="467544" y="3645024"/>
          <a:ext cx="3458845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/>
                <a:gridCol w="2087245"/>
              </a:tblGrid>
              <a:tr h="192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TIEMPO DE ENTREGA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NÚMERO DE ESTABLECIOMIENTOS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de 10 a 20 minutos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de 20 a 30 minutos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de 30 a 40 minutos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de 40 a 50 minutos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de 50 a 60 minutos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581372077"/>
              </p:ext>
            </p:extLst>
          </p:nvPr>
        </p:nvGraphicFramePr>
        <p:xfrm>
          <a:off x="4211960" y="3429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535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708712"/>
              </p:ext>
            </p:extLst>
          </p:nvPr>
        </p:nvGraphicFramePr>
        <p:xfrm>
          <a:off x="5148064" y="620688"/>
          <a:ext cx="3240360" cy="2313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/>
                <a:gridCol w="1368152"/>
              </a:tblGrid>
              <a:tr h="45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TIPO DE COMIDA 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NUMERO DE MOTORIZADOS 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COMIDA CHINA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COMIDA DEL MAR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COMIDA ITALIANA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37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COMIDA JAPONESA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COMIDA TIPICA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EMPANADAS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PARRILLADAS-CARNES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POLLOS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SANDUCHES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643332887"/>
              </p:ext>
            </p:extLst>
          </p:nvPr>
        </p:nvGraphicFramePr>
        <p:xfrm>
          <a:off x="395536" y="47667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019207"/>
              </p:ext>
            </p:extLst>
          </p:nvPr>
        </p:nvGraphicFramePr>
        <p:xfrm>
          <a:off x="539552" y="4293096"/>
          <a:ext cx="298450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8400"/>
                <a:gridCol w="1816100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VEHICULO PROPIO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NÚMERO DE ESTABLECIMIENTOS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Si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200281857"/>
              </p:ext>
            </p:extLst>
          </p:nvPr>
        </p:nvGraphicFramePr>
        <p:xfrm>
          <a:off x="3923928" y="35730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053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220824"/>
              </p:ext>
            </p:extLst>
          </p:nvPr>
        </p:nvGraphicFramePr>
        <p:xfrm>
          <a:off x="5724128" y="836712"/>
          <a:ext cx="3035935" cy="1261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6195"/>
                <a:gridCol w="1729740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MANEJO DE PROMOCIONES SERVICIO A DOMICILIO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NÚMERO DE ESTABLECIMIENTOS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Si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451050383"/>
              </p:ext>
            </p:extLst>
          </p:nvPr>
        </p:nvGraphicFramePr>
        <p:xfrm>
          <a:off x="539552" y="332656"/>
          <a:ext cx="396044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733641"/>
              </p:ext>
            </p:extLst>
          </p:nvPr>
        </p:nvGraphicFramePr>
        <p:xfrm>
          <a:off x="899592" y="2492896"/>
          <a:ext cx="748030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2000"/>
                <a:gridCol w="762000"/>
                <a:gridCol w="1085850"/>
                <a:gridCol w="984250"/>
                <a:gridCol w="882650"/>
                <a:gridCol w="781050"/>
                <a:gridCol w="1289050"/>
                <a:gridCol w="933450"/>
              </a:tblGrid>
              <a:tr h="190500">
                <a:tc>
                  <a:txBody>
                    <a:bodyPr/>
                    <a:lstStyle/>
                    <a:p>
                      <a:pPr algn="l"/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RADIO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TELEVISIÓN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TELEFONO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LETRERO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VOLATE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RESTAURANTE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INTERNET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SI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33,3%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20,8%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8,3%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91,7%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83,3%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87,5%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16,7%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66,7%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79,2%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91,7%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8,3%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16,7%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12,5%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83,3%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/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1192777843"/>
              </p:ext>
            </p:extLst>
          </p:nvPr>
        </p:nvGraphicFramePr>
        <p:xfrm>
          <a:off x="1331640" y="3429000"/>
          <a:ext cx="6624736" cy="3157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007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583039"/>
              </p:ext>
            </p:extLst>
          </p:nvPr>
        </p:nvGraphicFramePr>
        <p:xfrm>
          <a:off x="5508104" y="764704"/>
          <a:ext cx="2984500" cy="1051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8400"/>
                <a:gridCol w="1816100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COSTO ADICIONAL 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NÚMERO DE ESTABLECIMIENTOS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entre $1 a $2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más de $2 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No cobra extra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2013665982"/>
              </p:ext>
            </p:extLst>
          </p:nvPr>
        </p:nvGraphicFramePr>
        <p:xfrm>
          <a:off x="683568" y="3326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112326"/>
              </p:ext>
            </p:extLst>
          </p:nvPr>
        </p:nvGraphicFramePr>
        <p:xfrm>
          <a:off x="323528" y="4653136"/>
          <a:ext cx="3073400" cy="7868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211"/>
                <a:gridCol w="723004"/>
                <a:gridCol w="898681"/>
                <a:gridCol w="843504"/>
              </a:tblGrid>
              <a:tr h="200660">
                <a:tc>
                  <a:txBody>
                    <a:bodyPr/>
                    <a:lstStyle/>
                    <a:p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TARJ CRED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EFECTIVO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CHEQUE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0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SI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75%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79,2%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0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25%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0%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bg1"/>
                          </a:solidFill>
                          <a:effectLst/>
                        </a:rPr>
                        <a:t>20,8%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2865173615"/>
              </p:ext>
            </p:extLst>
          </p:nvPr>
        </p:nvGraphicFramePr>
        <p:xfrm>
          <a:off x="3563888" y="3212976"/>
          <a:ext cx="520319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804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266567"/>
              </p:ext>
            </p:extLst>
          </p:nvPr>
        </p:nvGraphicFramePr>
        <p:xfrm>
          <a:off x="2483768" y="1988841"/>
          <a:ext cx="3888432" cy="4248471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979901"/>
                <a:gridCol w="1908531"/>
              </a:tblGrid>
              <a:tr h="12655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Tipo de Comida</a:t>
                      </a:r>
                      <a:endParaRPr lang="es-EC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Porcentaje de Ventas Semanales en Servicio a Domicilio</a:t>
                      </a:r>
                      <a:endParaRPr lang="es-EC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5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Comida del Mar</a:t>
                      </a:r>
                      <a:endParaRPr lang="es-EC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14%</a:t>
                      </a:r>
                      <a:endParaRPr lang="es-EC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1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Comida China</a:t>
                      </a:r>
                      <a:endParaRPr lang="es-EC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40%</a:t>
                      </a:r>
                      <a:endParaRPr lang="es-EC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1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Comida Italiana </a:t>
                      </a:r>
                      <a:endParaRPr lang="es-EC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53%</a:t>
                      </a:r>
                      <a:endParaRPr lang="es-EC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1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Comida Típica</a:t>
                      </a:r>
                      <a:endParaRPr lang="es-EC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13%</a:t>
                      </a:r>
                      <a:endParaRPr lang="es-EC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1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Parrilladas-carnes</a:t>
                      </a:r>
                      <a:endParaRPr lang="es-EC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20%</a:t>
                      </a:r>
                      <a:endParaRPr lang="es-EC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1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Pollos</a:t>
                      </a:r>
                      <a:endParaRPr lang="es-EC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39%</a:t>
                      </a:r>
                      <a:endParaRPr lang="es-EC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623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Sanduches- empanadas</a:t>
                      </a:r>
                      <a:endParaRPr lang="es-EC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10%</a:t>
                      </a:r>
                      <a:endParaRPr lang="es-EC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5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Comida Japonesa</a:t>
                      </a:r>
                      <a:endParaRPr lang="es-EC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20%</a:t>
                      </a:r>
                      <a:endParaRPr lang="es-EC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23528" y="404664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C" sz="45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Juice ITC" panose="04040403040A02020202" pitchFamily="82" charset="0"/>
              </a:rPr>
              <a:t>Ventas semanales correspondientes a servicio a domicilio </a:t>
            </a:r>
            <a:endParaRPr lang="es-EC" sz="45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Juice ITC" panose="04040403040A02020202" pitchFamily="82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345">
            <a:off x="6660232" y="4869160"/>
            <a:ext cx="2038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3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/>
          </p:cNvSpPr>
          <p:nvPr/>
        </p:nvSpPr>
        <p:spPr>
          <a:xfrm>
            <a:off x="323528" y="692696"/>
            <a:ext cx="8229600" cy="861774"/>
          </a:xfrm>
          <a:prstGeom prst="rect">
            <a:avLst/>
          </a:prstGeom>
          <a:noFill/>
          <a:ln w="6350" cap="rnd">
            <a:noFill/>
          </a:ln>
        </p:spPr>
        <p:txBody>
          <a:bodyPr vert="horz" wrap="square" rtlCol="0" anchor="b" anchorCtr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5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Juice ITC" panose="04040403040A02020202" pitchFamily="82" charset="0"/>
              </a:rPr>
              <a:t>Resultado y Análisis de la Demanda : </a:t>
            </a:r>
          </a:p>
        </p:txBody>
      </p:sp>
      <p:sp>
        <p:nvSpPr>
          <p:cNvPr id="6" name="5 CuadroTexto"/>
          <p:cNvSpPr txBox="1"/>
          <p:nvPr/>
        </p:nvSpPr>
        <p:spPr>
          <a:xfrm rot="16200000">
            <a:off x="7024993" y="4715222"/>
            <a:ext cx="1107996" cy="2557597"/>
          </a:xfrm>
          <a:prstGeom prst="rect">
            <a:avLst/>
          </a:prstGeom>
          <a:noFill/>
        </p:spPr>
        <p:txBody>
          <a:bodyPr vert="vert"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C" sz="3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Juice ITC" panose="04040403040A02020202" pitchFamily="82" charset="0"/>
              </a:rPr>
              <a:t>PREGUNTAS</a:t>
            </a:r>
          </a:p>
          <a:p>
            <a:pPr algn="ctr"/>
            <a:r>
              <a:rPr lang="es-EC" sz="3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Juice ITC" panose="04040403040A02020202" pitchFamily="82" charset="0"/>
              </a:rPr>
              <a:t> INTRODUCTORIAS </a:t>
            </a:r>
            <a:endParaRPr lang="es-EC" sz="3000" b="1" dirty="0">
              <a:ln w="50800"/>
              <a:solidFill>
                <a:schemeClr val="bg1">
                  <a:shade val="50000"/>
                </a:schemeClr>
              </a:solidFill>
              <a:latin typeface="Juice ITC" panose="04040403040A02020202" pitchFamily="82" charset="0"/>
            </a:endParaRPr>
          </a:p>
        </p:txBody>
      </p:sp>
      <p:pic>
        <p:nvPicPr>
          <p:cNvPr id="2050" name="Picture 2" descr="https://encrypted-tbn2.gstatic.com/images?q=tbn:ANd9GcSLBZdzvwdjDEa3Xy2v6SWXHG6Iq6MV0nGGFB_gBX8KtlvxCaQW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156" y="1844824"/>
            <a:ext cx="3096344" cy="3595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05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630086"/>
              </p:ext>
            </p:extLst>
          </p:nvPr>
        </p:nvGraphicFramePr>
        <p:xfrm>
          <a:off x="4860032" y="1268760"/>
          <a:ext cx="3230880" cy="578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3060"/>
                <a:gridCol w="1607820"/>
              </a:tblGrid>
              <a:tr h="169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bg1"/>
                          </a:solidFill>
                          <a:effectLst/>
                        </a:rPr>
                        <a:t>GENERO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NÚMERO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bg1"/>
                          </a:solidFill>
                          <a:effectLst/>
                        </a:rPr>
                        <a:t>Femenino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33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bg1"/>
                          </a:solidFill>
                          <a:effectLst/>
                        </a:rPr>
                        <a:t>Masculino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833897185"/>
              </p:ext>
            </p:extLst>
          </p:nvPr>
        </p:nvGraphicFramePr>
        <p:xfrm>
          <a:off x="683568" y="404664"/>
          <a:ext cx="381642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5945"/>
              </p:ext>
            </p:extLst>
          </p:nvPr>
        </p:nvGraphicFramePr>
        <p:xfrm>
          <a:off x="827584" y="4293096"/>
          <a:ext cx="3557905" cy="1156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9200"/>
                <a:gridCol w="1068705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bg1"/>
                          </a:solidFill>
                          <a:effectLst/>
                        </a:rPr>
                        <a:t>N° VECES DE PEDIDOS POR SEMANA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FRECUENCIA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1 vez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35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2 veces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3 veces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bg1"/>
                          </a:solidFill>
                          <a:effectLst/>
                        </a:rPr>
                        <a:t>5 veces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189375506"/>
              </p:ext>
            </p:extLst>
          </p:nvPr>
        </p:nvGraphicFramePr>
        <p:xfrm>
          <a:off x="4932040" y="3573016"/>
          <a:ext cx="3666728" cy="2667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97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714575077"/>
              </p:ext>
            </p:extLst>
          </p:nvPr>
        </p:nvGraphicFramePr>
        <p:xfrm>
          <a:off x="107504" y="1340768"/>
          <a:ext cx="432048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539552" y="171217"/>
            <a:ext cx="8136904" cy="11695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C" sz="7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uice ITC" panose="04040403040A02020202" pitchFamily="82" charset="0"/>
              </a:rPr>
              <a:t>PLANTEAMIENTO DEL PROBLEMA</a:t>
            </a: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4165596420"/>
              </p:ext>
            </p:extLst>
          </p:nvPr>
        </p:nvGraphicFramePr>
        <p:xfrm>
          <a:off x="4283968" y="3794548"/>
          <a:ext cx="2520280" cy="152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6948264" y="4357553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Veras</a:t>
            </a:r>
          </a:p>
          <a:p>
            <a:r>
              <a:rPr lang="es-EC" sz="15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Clara </a:t>
            </a:r>
          </a:p>
          <a:p>
            <a:r>
              <a:rPr lang="es-EC" sz="15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Oportuna </a:t>
            </a:r>
          </a:p>
          <a:p>
            <a:r>
              <a:rPr lang="es-EC" sz="15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Completa </a:t>
            </a:r>
            <a:endParaRPr lang="es-EC" sz="1500" b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512779" y="5417592"/>
            <a:ext cx="1800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Precios</a:t>
            </a:r>
          </a:p>
          <a:p>
            <a:r>
              <a:rPr lang="es-EC" sz="15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Características Calidad</a:t>
            </a:r>
          </a:p>
          <a:p>
            <a:r>
              <a:rPr lang="es-EC" sz="15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Condiciones Riesgos…</a:t>
            </a:r>
            <a:endParaRPr lang="es-EC" sz="1500" b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4" name="23 Abrir llave"/>
          <p:cNvSpPr/>
          <p:nvPr/>
        </p:nvSpPr>
        <p:spPr>
          <a:xfrm>
            <a:off x="6804248" y="4357553"/>
            <a:ext cx="288032" cy="1015663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b="1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26" name="25 Conector recto"/>
          <p:cNvCxnSpPr/>
          <p:nvPr/>
        </p:nvCxnSpPr>
        <p:spPr>
          <a:xfrm>
            <a:off x="7236296" y="5398041"/>
            <a:ext cx="0" cy="6232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7236296" y="6021288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AutoShape 4" descr="data:image/jpeg;base64,/9j/4AAQSkZJRgABAQAAAQABAAD/2wCEAAkGBxQTEhQUEhQVFBQXFRUVFRUUGRQUFxQVFxQYFhUVFxgYHCggGBolHBUUITEhJSkrLi4uFx8zODMtNygtLisBCgoKDg0OGxAQGy0kHyQsLCwsLSwuLTQsNCwsLCwsLCwsLCwsLCwsLCwsLCwsLCwsLCwsLCwsLCwsLCwsLCwsLP/AABEIAKAAeAMBEQACEQEDEQH/xAAbAAACAwEBAQAAAAAAAAAAAAABAgADBAUGB//EADsQAAIBAgQDBQUFBwUBAAAAAAECAAMRBBIhMQUTUQYiQWFxMlKBkbEUQqHB0QcjVHKSk/AWJGKC0jP/xAAbAQACAwEBAQAAAAAAAAAAAAAAAQIDBAUGB//EADkRAAIBAgQDBAgGAgEFAAAAAAABAgMRBBIhMQVBURNhcaEGFCJCUoGR0RUjMsHh8LHxFiQzQ1OC/9oADAMBAAIRAxEAPwD0QrT5rlPS2ENePIFhTWMeUdgc0x5UFhQTHoAdYtBBywuAwpRZgH5cjcQ6oYrgOqSLYg5YXAZV8oriDkiuAVpaxp3aQuRzCk0tq5cHIYrgFliTEFUhcC0UukhmFcsWjIuQrlioJG4rkywuFwqkGwH5cjcBxTiuAwEiBAkLiGCxXAKrBsRzDTmnMWDChDOFx+TI5hDJTibAsCyNxBtaFxGfG1xTQsSBppfa/gPnLKUHUmopCk7K55TDcaxHMAeoj6qGWnTclCRmsyjUaW8dLjrPUUeHYauskYON72e+2l1/oxTxDgszafkOvFMaGDE0guXPy3DZigazMLbAaa+F5mr4XBpOnkldaX21tpv1LFUk7NNWPY0HDAMCCCLgjUfDrPNzi4tpmpO6LRIgERAERAGAgXgBlCS25MNoAFoIAQES0AGAiArr0swAJsMy30B0vrJwlld+5kJrQ8ZwTDpfFKy1O9VqMzIrMoKtYKxHsi2oufpPqtKNNQUMumWKeutnFM8viYzWWcZau7Wl1dSa/Y2PhP8Af4S6upAqqVcG2Wym4F+8LjfymTjkaTwdaUVqop353vb/AB+5PhqqqMXJ+9l7rWb+x6PhC2o0xfZR8fOfN8S71ZNdT0sVZG4GZyQDGBCYrAHNCwADwsBRmlliQCYAQmMQA0LAMIhjGIRViqhCkgXIsdP81k6cU5WZGWx47tDTemGqUgqUzc1kqK1qrM9wLhrbFvKe34XxWVRxpPWSja99Go7XVjnzwfaJU3s5adU3vr0ZdwZHVjiajc1wmWkERgiCw8STtqNuu8xcT4i6ynhkrXazNvW0W7JLkue+pOlS9inbaKbS75Wu31fI9XgVy00U7hQD621nlarvNvvNy2L88rsMl4AS8AFYRoCQEYzWl2UnYIqxZQsDmR2CxBUhlCxfRZT7ThNrXtrf4jaasJg1XbvK1rFVSbhsrhzpr+8GgJO2gBtvea3wlbKov78yvtn8JYyre2cEeVtTf2QL7xS4RJStnVuv9YliLq9ip1Ru6WVgQSRoba/e16WMguGzjNJS3Td/Al22l7Fi0VBCgjLcrpsLAH8b6ekVThk1OMXK93a/mJVk4t22CKd9j4X6f509TJfhNTk0xesLmh2of8gfEEXII6g+I8SfC4vB8IqJ/qXn/ftzD1ldCs2Gxvpe/wCH5TDisLKhJJu9+hbCedXJmmaxMmaFgFLx2Ec4maC0NMwYhmkUALxgWaGR1EDljaw+ULsLi8hfdHyElnfULh5K+6PkIsz6gH7Ovuj5QzvqK4/2ZPcX5CRzy6iuMMOnuD5RZ5dQuOlMDYW/CRbbAsVZFsBgkLgTJC4jDkl9y0PJiziud6ilQYS+EA52cBjYEgX10Plaer4fpgs1BJz59Tk12niLVX7PIufBGpV/3C0s60mYJSYh6p09oW0sdre95TRLBxxE068UpJbJ7+JWq3Zw/KbtfdrbwFwnC6bikalE0WcsDSLFjYAm97A9PnK4cKw9TLKUHHfS5KeLqRzJSzd9ijCYWjVprUWnUUc40yL5mYAkX022lUeF4WpFOKas7PXcnLE1oScW09LmnEYGmmVxT7oqqp77KdWCi6uuupGxlsuFYaDjOMdmub695XHFVJXi3y6fYnEkVRi2NN1VFQ6ZQKgsb5Lr3enrNNXDUV2jcbKyv377aaEKdSbyJS11+XiW47Aq9Zxy3GWjmUrYI7a2UC3tdfUSrFcMoV6msbO2ltEFLEzhBO99fmUYPhQZaGcMjurMynfQA5QCN9ZipcCpShBzbT5/3kXVMbJSlls0tirhtNXNNuTWpXYraqFItY9dj5Wk6PC6PaRnFSjZ7PVPTvCrXmk05J6ch1oCllJWpVNao6AoqEUhmIBNxYW/KXw4fRoSc2m3N20SstfAg686itdLKr77i4nAUqKFqjO1qq0+6FJOa1rjrr+Ex1OCYemnOc5WvysWQxdSo0opbXMWPoZKz0wSQoU62+8NvwnH4ngoYSrki7p9TXhq3a08zRWKB6mczOi65XlkrkxbjqJLUDq8J4QtYZ2Jyg2GUkE9dR4TvcH4dOrerKTjHbTd/wAGDGYrs/ZSu+80YnCcPoNlqFEc695mL+pO4nenhsJBpz0fe3cxwq4movZ1XgW1ezNFhnpk5ivdbMzAg7ak3APlIYjhsaqvTm0+TvcUMbODyzSa8DNwns4GRTWutjdaakjKb7k9ZkwfCZpZq03ryT/z/BdXxqTtTS8WaH4Xg6r5OYXdTfLzmYqR45Sx1E6EsLQn7Dk3/wDT+5Qq9aCzWsvA53GezxXUVKtRGIUqzsbEnQEXsQbzl8QweKpq9KbktrPf+TXhsVTlpKKTOlQ7OKLNUq1SQDtUZVQW1sb6bTfhuHThFOtUk2ujsl+5lqYzM7QireBKXBaFSzJVqNlJswrM+UncjU2MsngqdVezUkrc1K5H1mpD9UV9DIOAOawD1apygsrFmNvA5RfRtbTmPA46WIVOVX2Vrm/i+5p9aoqndRV9rf3kbDwijRWxr1KYJOpq5MzHU+pnUhg40VrUlr1ZmeInUekE/kROAUWUZKrlc2f286l/ePUyqpw2NWDUasrPvuv78ySxc4P2oq/hY5tXDZKtTMSz6XLEnT7tr+E8fxSFenWyVpXa2fcdKhKMoJwVkEzmlpzjhfOaO0LblP2WT7Qdzq8J4M9UXNSpTQaWRmW58bAG3xne4Th69aLkpuME+XPw+5gxdeFN2ypyNlTDYKg7F7vUNs2Y1Kr6DS+87NWjg4v83V97bMcamJmvY0XdZExPaewtQoux2BcctF+G59LSmtxrD0o2hqOGAnJ3mzt8TVjRqCke+UYIfMrpOvO8oPL00MVOyms219Tx/CsEF5aotiCvhqGG9/SfPaPbSxSUb5s37noaso5G5bWPblp9HPNnD7Y0Weiqi+TmLzB1TXfyvlnK4w6iwrcPn4GzAOKq6/LxKeA0AKl1AAym9ungJ5z0elUeK0vazubce12WvU7mIpMShVgtic1xfMpHs76a2N/Ke0kpNpp2ORFpJ3Rz+O18MrUxiBmbvGmApZgNAx08Npjx8sLlSxG396F+GjW17L5mvhNWkyfudFubggqQfMH4SeBeHdL/AKf9P7kK6qZvzNzztegy16vMcO5ytcDKMmy2FzbYzx/Ho1ViPzPkzrYWUXTWVWCZwzQY88usWhvCwHQw/H2pqqLRzADfmBdfTKZ6PA8Zp4ejGm4bd/8ABz62BdSblm8i3/VL/wAOf7q/+ZtXpDR+F/X+Cr8NfxeQR2pf+Hb+4v6SS9IaPwsX4a/i8jLwji9WlTVXXmW/5WYeQOx/CYcLx7svYmrx5Pnb9y6tgVN5ouzNp7Sr4UKt/RPrmnS/HcItdb+Bm/D6m115nKxuMrYhlLDk00YMEVszMwN1LNbS3QTkY7jsqqy0tDZRwcae+rOsnHiPbpsfOnY39VNrTdhfSKlKNqys+7Yy1OHu94P6gftIgH7ujVY9LKg+JJ/KanxrBU4+x5KxD1GrJ+0zLguK187VKgWxAUUQdFAJN81va13tOX/yKSrXy3j0NEsDDJlT16m2rxqi1uZTe42uga3oQZ0nxbh9eP5n0aM6wleH6X5intFTUWp0qjeQUKPiTJfi+BoxtT26JB6nWm7yZyUepUqPWqgKzAKEU3Cqt7C/idZ5XieP9bqZktEdGlSVKOVF4nMLDx3Ce1FCvoGyN7r2U/DwM9BjOD4nDauN11RGliqdTZnbSp5zlOJoNymmVFyoItm1tmzG9/gAfnO5hsPhZUVnazc9er/axjnOqpuy0+33EqVEA7tidgbk9LE9Nz128JXWwmEjCWV68tfMlCdVtXXkO9dAxtYizkZddSVCWvpsWO3hLalLBU6ikmtntr0tp1IR7WUbPu/ksNZB7tywvbNYAk3A6gC0m6XD7Nu2tue3gR/O79BVqKCTcWAvfXXvEtb/AKgfOVPD4Gdaya2vvpv9rks1VR2/v+xnqLoF11sTrtff5XlGIo4CFN5Hr4vrp5bjg6rftFgqrf1bWwOikEWHmD49JrcuHKpn0379vDrfyK8tbLYrSoO6LC9tdDa4U/G2a3W46TLNYC8bW3136Pyvbx3JrtdRzWW7WFxew0IFhoT531Pwl8lw2E2nbpzt3/XkQSrtIWpiOi20OpG2hsPpK3X4dbSKv4MkoVebKcRxSkt7ui9LlQel9T1ufjLlHBzXsU7+EX8yH5i3fmYT2hww9rEUrkknvruTc7es5lXh+MrVJTVKWr6MuVWnFJZkJ/qrB/xNL+qL8Fx//ql9CPrNL4kfDmSfX+zR5VVGdDh3G8RRty6rWH3W7y+ljOdieDYTEazgr9VozVT4hWp7M72H/aBVHt0Kb+as1M/QicOr6JU3/wBuo14pP7G+HGH70TqUO39E+3SrIfIq4/L6Tn1PRPFJ+zKL+q+5pjxek90zavbbCn77j1RvymZ+jGPXur6li4ph+vkWDtphffb+h/0kf+McQfuL6oHxPDfF5APbvDDbmH0X9ZOPolj5cor5kHxXDrm/oZqv7Q6Q9mjUPqVX9Zrh6GYl/rqRX1f2KpcZo8kzI/7R6n3cOo/mcn6KJsh6EQ9+s/lH+SiXGukPMw4jt1im9nlp6Lf6mdCl6HYGH63KXz+xnnxmq9kkc+p2mxjb4hx/LZfoJ0qfo5w2H/iT8dTNLiWIl7xzcTiXqf8A0qVH/mZm+pnQp4HC0v0QivBIzyxNaW8n9TNyl6CX2gV5pdRsg6R2iK7CEEdosLsqMykxIEgkx3EQR3Al47hYOaGYLAzwzhYgeJTCwc0eZhYOYx5mKw2aPMKwTC4gySESIYwkyJlZ5gzs05BS8eYWUTPDMSyk5keYWUmaK4WCGjuDQc0akKxC0LhYJMLgMGkkxWLEYSxSRBpjkyTZEl476AMljJRaYndBEYjExnLN5XJESWMaTYrpBVDJqLItoYU5JQ6kXIsWlFeC3aJqFSW0WEUZB1qK95Fqwtd+6HkGR9ZoL3iXqOI+Eb7MZH1qh8RL8PxPwi/ZzBYqj8QPAYj4RlpnpLFiaT95FUsFXXushB6S2NWL2aKXRnHeL+hCZZfQqCpgmJjq0sUrkWjOyzGoGlzYFTyhKUIL2mOEJz0irlnLmaeOpx/Srm2nw2pLWTsW08P/AIZkqcQm9tDpUuEwtdq/iXphpjniZy3Z0qWAgtkWLhpU5miOGSLEwglTq6miOCVrssFACJ1SyGEVrsnJEj2rLPVIjcgRdqx+qRsOuHEXbu4ngoLULYUekO2F6mmK+DEshi5R2diipw2Elqkyh8AOk2U+J1VzucytwOi1+m3gZnwBGxm+nxVe9H6HLrcCkv0S+pWKHxldTGye2hKhwyPPX/BYtCYZ1G9WdanhorQsFMCVZmzXGjGJaqRZi5U7vUeRLktB0Eg2WxgkODvK76k8mgL6wa6FkNdCSPIlbUbNBaEnqXCRaFdDGRkmNdRx5Spq2490EDrG21sJRvuFVHSPPLqDhHoccidRs4iik7AA0kSeVIl4mWxaGzXiJpjq0VixMIaIkMDK7a3LM1tGRjFbUsW1yLExrezLhEibLFMdlcqdxmN5CehOC0CNJVdPYeUYmQuNIZRpfpGug5HIM6rRxOYhMVgbYpWMLEERYrjhvKBJN9BwJEtWu4byFi12dguYo2ZOpolYYGLLYlm2Hi3JPRFimLmK2g5MrluWR2CjSlomWAX+siRZbRP3QLkkAep0tBK4pPS7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141" y="1556792"/>
            <a:ext cx="1440160" cy="1920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36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827176"/>
              </p:ext>
            </p:extLst>
          </p:nvPr>
        </p:nvGraphicFramePr>
        <p:xfrm>
          <a:off x="5148064" y="764704"/>
          <a:ext cx="3328670" cy="16809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9120"/>
                <a:gridCol w="1479550"/>
              </a:tblGrid>
              <a:tr h="215900">
                <a:tc>
                  <a:txBody>
                    <a:bodyPr/>
                    <a:lstStyle/>
                    <a:p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N° DE HABITANTES POR HOGAR 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1 HABITANTE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2 HABITANTES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3 HABITANTES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4 HABITANTES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5 HABITANTES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6 HABITANTES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619840794"/>
              </p:ext>
            </p:extLst>
          </p:nvPr>
        </p:nvGraphicFramePr>
        <p:xfrm>
          <a:off x="467544" y="548680"/>
          <a:ext cx="432048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654327"/>
              </p:ext>
            </p:extLst>
          </p:nvPr>
        </p:nvGraphicFramePr>
        <p:xfrm>
          <a:off x="457202" y="3212976"/>
          <a:ext cx="8229595" cy="665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</a:tblGrid>
              <a:tr h="190500">
                <a:tc>
                  <a:txBody>
                    <a:bodyPr/>
                    <a:lstStyle/>
                    <a:p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Comida del Mar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Comida China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Comida Italiana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Comida Mexicana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Comida Rápida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Comida Típica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Parrilladas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Pollos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Sanduches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Comida Japonesa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945086762"/>
              </p:ext>
            </p:extLst>
          </p:nvPr>
        </p:nvGraphicFramePr>
        <p:xfrm>
          <a:off x="755576" y="4077072"/>
          <a:ext cx="7344816" cy="263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425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914826"/>
              </p:ext>
            </p:extLst>
          </p:nvPr>
        </p:nvGraphicFramePr>
        <p:xfrm>
          <a:off x="5292080" y="764704"/>
          <a:ext cx="3168352" cy="1091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4680"/>
                <a:gridCol w="1283672"/>
              </a:tblGrid>
              <a:tr h="223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RANGOS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VALOR POR PERSONA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De $1 a $5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27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De $15 en adelante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De $5 a $10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574563931"/>
              </p:ext>
            </p:extLst>
          </p:nvPr>
        </p:nvGraphicFramePr>
        <p:xfrm>
          <a:off x="683568" y="260648"/>
          <a:ext cx="432048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275423"/>
              </p:ext>
            </p:extLst>
          </p:nvPr>
        </p:nvGraphicFramePr>
        <p:xfrm>
          <a:off x="827584" y="4077072"/>
          <a:ext cx="3453765" cy="10582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6560"/>
                <a:gridCol w="1767205"/>
              </a:tblGrid>
              <a:tr h="6480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bg1"/>
                          </a:solidFill>
                          <a:effectLst/>
                        </a:rPr>
                        <a:t>SOLICITAN REFRESCO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NÚMERO DE HOGARES QUE SOLUCITAN REFRESCO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105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105">
                <a:tc>
                  <a:txBody>
                    <a:bodyPr/>
                    <a:lstStyle/>
                    <a:p>
                      <a:pPr lvl="0" indent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bg1"/>
                          </a:solidFill>
                          <a:effectLst/>
                        </a:rPr>
                        <a:t>36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327464848"/>
              </p:ext>
            </p:extLst>
          </p:nvPr>
        </p:nvGraphicFramePr>
        <p:xfrm>
          <a:off x="4499992" y="3429000"/>
          <a:ext cx="424847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192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2620"/>
              </p:ext>
            </p:extLst>
          </p:nvPr>
        </p:nvGraphicFramePr>
        <p:xfrm>
          <a:off x="3203848" y="1484784"/>
          <a:ext cx="3456384" cy="948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038"/>
                <a:gridCol w="1298154"/>
                <a:gridCol w="864096"/>
                <a:gridCol w="864096"/>
              </a:tblGrid>
              <a:tr h="264029">
                <a:tc>
                  <a:txBody>
                    <a:bodyPr/>
                    <a:lstStyle/>
                    <a:p>
                      <a:endParaRPr lang="es-EC" sz="1100" dirty="0">
                        <a:solidFill>
                          <a:srgbClr val="AF0F5A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Tarjeta de crédito</a:t>
                      </a:r>
                      <a:endParaRPr lang="es-EC" sz="1100">
                        <a:solidFill>
                          <a:srgbClr val="AF0F5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Efectivo</a:t>
                      </a:r>
                      <a:endParaRPr lang="es-EC" sz="1100">
                        <a:solidFill>
                          <a:srgbClr val="AF0F5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Cheque</a:t>
                      </a:r>
                      <a:endParaRPr lang="es-EC" sz="1100">
                        <a:solidFill>
                          <a:srgbClr val="AF0F5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SI</a:t>
                      </a:r>
                      <a:endParaRPr lang="es-EC" sz="1100">
                        <a:solidFill>
                          <a:srgbClr val="AF0F5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58%</a:t>
                      </a:r>
                      <a:endParaRPr lang="es-EC" sz="1100">
                        <a:solidFill>
                          <a:srgbClr val="AF0F5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91%</a:t>
                      </a:r>
                      <a:endParaRPr lang="es-EC" sz="1100">
                        <a:solidFill>
                          <a:srgbClr val="AF0F5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24%</a:t>
                      </a:r>
                      <a:endParaRPr lang="es-EC" sz="1100">
                        <a:solidFill>
                          <a:srgbClr val="AF0F5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NO</a:t>
                      </a:r>
                      <a:endParaRPr lang="es-EC" sz="1100" dirty="0">
                        <a:solidFill>
                          <a:srgbClr val="AF0F5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42%</a:t>
                      </a:r>
                      <a:endParaRPr lang="es-EC" sz="1100">
                        <a:solidFill>
                          <a:srgbClr val="AF0F5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9%</a:t>
                      </a:r>
                      <a:endParaRPr lang="es-EC" sz="1100">
                        <a:solidFill>
                          <a:srgbClr val="AF0F5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76%</a:t>
                      </a:r>
                      <a:endParaRPr lang="es-EC" sz="1100" dirty="0">
                        <a:solidFill>
                          <a:srgbClr val="AF0F5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710025947"/>
              </p:ext>
            </p:extLst>
          </p:nvPr>
        </p:nvGraphicFramePr>
        <p:xfrm>
          <a:off x="2555776" y="3501008"/>
          <a:ext cx="4646599" cy="253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55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 rot="16200000">
            <a:off x="3540079" y="932530"/>
            <a:ext cx="1415772" cy="7992889"/>
          </a:xfrm>
          <a:prstGeom prst="rect">
            <a:avLst/>
          </a:prstGeom>
          <a:noFill/>
        </p:spPr>
        <p:txBody>
          <a:bodyPr vert="vert"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C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Juice ITC" panose="04040403040A02020202" pitchFamily="82" charset="0"/>
              </a:rPr>
              <a:t>Preguntas para medir la calidad en base al modelo SERQUAL </a:t>
            </a:r>
            <a:endParaRPr lang="es-EC" sz="4000" b="1" dirty="0">
              <a:ln w="50800"/>
              <a:solidFill>
                <a:schemeClr val="bg1">
                  <a:shade val="50000"/>
                </a:schemeClr>
              </a:solidFill>
              <a:latin typeface="Juice ITC" panose="04040403040A02020202" pitchFamily="82" charset="0"/>
            </a:endParaRPr>
          </a:p>
        </p:txBody>
      </p:sp>
      <p:pic>
        <p:nvPicPr>
          <p:cNvPr id="3076" name="Picture 4" descr="https://encrypted-tbn3.gstatic.com/images?q=tbn:ANd9GcQBrEJ9d-8rLzv3OhtYU0PP24IS0wwRaWxp4U2W6XYJFlj9ZY2FF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63081"/>
            <a:ext cx="6336704" cy="3802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83568" y="5805264"/>
            <a:ext cx="78488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 MODELO MANEJA UNA ESCALA DEL 1 AL 7, SIENDO  7  LA CALIFICACIÓN MÁS ALTA Y 1 LA MÁS BAJA</a:t>
            </a:r>
            <a:endParaRPr lang="es-EC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61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558471"/>
              </p:ext>
            </p:extLst>
          </p:nvPr>
        </p:nvGraphicFramePr>
        <p:xfrm>
          <a:off x="5580111" y="829830"/>
          <a:ext cx="3240361" cy="1735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4"/>
                <a:gridCol w="1944217"/>
              </a:tblGrid>
              <a:tr h="190500">
                <a:tc>
                  <a:txBody>
                    <a:bodyPr/>
                    <a:lstStyle/>
                    <a:p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INTERES EN RESOLVER PROBLEMA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Calificación 7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49%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Calificación 6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29%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Calificación 5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9%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Calificación 4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7%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Calificación 3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4%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Calificación 2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2%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bg1"/>
                          </a:solidFill>
                          <a:effectLst/>
                        </a:rPr>
                        <a:t>Calificación 1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bg1"/>
                          </a:solidFill>
                          <a:effectLst/>
                        </a:rPr>
                        <a:t>0%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2247065433"/>
              </p:ext>
            </p:extLst>
          </p:nvPr>
        </p:nvGraphicFramePr>
        <p:xfrm>
          <a:off x="323528" y="332656"/>
          <a:ext cx="5029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204301"/>
              </p:ext>
            </p:extLst>
          </p:nvPr>
        </p:nvGraphicFramePr>
        <p:xfrm>
          <a:off x="467544" y="3717032"/>
          <a:ext cx="2931914" cy="189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5730"/>
                <a:gridCol w="1656184"/>
              </a:tblGrid>
              <a:tr h="190500">
                <a:tc>
                  <a:txBody>
                    <a:bodyPr/>
                    <a:lstStyle/>
                    <a:p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SERVICIO DE CALIDAD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7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53%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6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29%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5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11%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4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4%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3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2%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2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0%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1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0%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2019810989"/>
              </p:ext>
            </p:extLst>
          </p:nvPr>
        </p:nvGraphicFramePr>
        <p:xfrm>
          <a:off x="3635896" y="3284984"/>
          <a:ext cx="4968551" cy="321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629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308172"/>
              </p:ext>
            </p:extLst>
          </p:nvPr>
        </p:nvGraphicFramePr>
        <p:xfrm>
          <a:off x="5364088" y="1104144"/>
          <a:ext cx="3240360" cy="189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0163"/>
                <a:gridCol w="1920197"/>
              </a:tblGrid>
              <a:tr h="202565">
                <a:tc>
                  <a:txBody>
                    <a:bodyPr/>
                    <a:lstStyle/>
                    <a:p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HORARIO CONVENIENTE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7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60%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6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33%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5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7%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4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0%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3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0%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2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0%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1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0%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2559007123"/>
              </p:ext>
            </p:extLst>
          </p:nvPr>
        </p:nvGraphicFramePr>
        <p:xfrm>
          <a:off x="323528" y="404664"/>
          <a:ext cx="468052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816922"/>
              </p:ext>
            </p:extLst>
          </p:nvPr>
        </p:nvGraphicFramePr>
        <p:xfrm>
          <a:off x="539552" y="4077072"/>
          <a:ext cx="3033638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6269"/>
                <a:gridCol w="1727369"/>
              </a:tblGrid>
              <a:tr h="190500">
                <a:tc>
                  <a:txBody>
                    <a:bodyPr/>
                    <a:lstStyle/>
                    <a:p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ENTENDER NECESIDADES DEL CLIENTE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7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62%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6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18%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5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9%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4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4%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3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4%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2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2%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1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0%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565915993"/>
              </p:ext>
            </p:extLst>
          </p:nvPr>
        </p:nvGraphicFramePr>
        <p:xfrm>
          <a:off x="3779912" y="3645024"/>
          <a:ext cx="5029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73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080121"/>
              </p:ext>
            </p:extLst>
          </p:nvPr>
        </p:nvGraphicFramePr>
        <p:xfrm>
          <a:off x="5220072" y="764704"/>
          <a:ext cx="3670300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1300"/>
                <a:gridCol w="2159000"/>
              </a:tblGrid>
              <a:tr h="190500">
                <a:tc>
                  <a:txBody>
                    <a:bodyPr/>
                    <a:lstStyle/>
                    <a:p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PRESENTACIÓN DEL PERSONAL QUE ENTREGA EL PEDIDO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7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71%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6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18%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5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2%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4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4%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Calificación 3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2%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2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2%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1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0%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528266797"/>
              </p:ext>
            </p:extLst>
          </p:nvPr>
        </p:nvGraphicFramePr>
        <p:xfrm>
          <a:off x="323528" y="476672"/>
          <a:ext cx="482453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862648"/>
              </p:ext>
            </p:extLst>
          </p:nvPr>
        </p:nvGraphicFramePr>
        <p:xfrm>
          <a:off x="395536" y="3789040"/>
          <a:ext cx="3276600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3500"/>
                <a:gridCol w="1943100"/>
              </a:tblGrid>
              <a:tr h="190500">
                <a:tc>
                  <a:txBody>
                    <a:bodyPr/>
                    <a:lstStyle/>
                    <a:p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PERSONAL QUE ENTREGA EL PEDIDO INSPIRA CONFIANZA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7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64%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6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20%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5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7%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4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4%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3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4%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2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0%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1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0%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3015827988"/>
              </p:ext>
            </p:extLst>
          </p:nvPr>
        </p:nvGraphicFramePr>
        <p:xfrm>
          <a:off x="3851920" y="3645024"/>
          <a:ext cx="5029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473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333465"/>
              </p:ext>
            </p:extLst>
          </p:nvPr>
        </p:nvGraphicFramePr>
        <p:xfrm>
          <a:off x="5652120" y="836712"/>
          <a:ext cx="2900928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4744"/>
                <a:gridCol w="1656184"/>
              </a:tblGrid>
              <a:tr h="194310">
                <a:tc>
                  <a:txBody>
                    <a:bodyPr/>
                    <a:lstStyle/>
                    <a:p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AMABILIDAD DEL PERSONAL QUE RECIBE EL PEDIDO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7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80%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6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11%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5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0%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4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7%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3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2%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2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0%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1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0%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067653610"/>
              </p:ext>
            </p:extLst>
          </p:nvPr>
        </p:nvGraphicFramePr>
        <p:xfrm>
          <a:off x="395536" y="548681"/>
          <a:ext cx="504056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004858"/>
              </p:ext>
            </p:extLst>
          </p:nvPr>
        </p:nvGraphicFramePr>
        <p:xfrm>
          <a:off x="467544" y="3573016"/>
          <a:ext cx="3018661" cy="2313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0469"/>
                <a:gridCol w="1728192"/>
              </a:tblGrid>
              <a:tr h="190500">
                <a:tc>
                  <a:txBody>
                    <a:bodyPr/>
                    <a:lstStyle/>
                    <a:p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ATENCIÓN INMEDIATA DEL PERSONAL QUE RECIBE EL PEDIDO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7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60%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6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20%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5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11%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4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4%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3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2%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2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2%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1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0%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563878762"/>
              </p:ext>
            </p:extLst>
          </p:nvPr>
        </p:nvGraphicFramePr>
        <p:xfrm>
          <a:off x="3707904" y="3573016"/>
          <a:ext cx="5029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636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722143"/>
              </p:ext>
            </p:extLst>
          </p:nvPr>
        </p:nvGraphicFramePr>
        <p:xfrm>
          <a:off x="5436096" y="836712"/>
          <a:ext cx="3240360" cy="189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4"/>
                <a:gridCol w="1944216"/>
              </a:tblGrid>
              <a:tr h="190500">
                <a:tc>
                  <a:txBody>
                    <a:bodyPr/>
                    <a:lstStyle/>
                    <a:p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TRABAJADORES CAPACITADOS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7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71%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6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16%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5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9%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4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0%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3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4%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2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0%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Calificación 1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0%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632254374"/>
              </p:ext>
            </p:extLst>
          </p:nvPr>
        </p:nvGraphicFramePr>
        <p:xfrm>
          <a:off x="251520" y="404664"/>
          <a:ext cx="5029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647678"/>
              </p:ext>
            </p:extLst>
          </p:nvPr>
        </p:nvGraphicFramePr>
        <p:xfrm>
          <a:off x="395536" y="3789040"/>
          <a:ext cx="3382640" cy="2313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8424"/>
                <a:gridCol w="1944216"/>
              </a:tblGrid>
              <a:tr h="190500">
                <a:tc>
                  <a:txBody>
                    <a:bodyPr/>
                    <a:lstStyle/>
                    <a:p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CONTENEDORES MANTIENE TEMPERATURA DEL PRODUCTO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7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64%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6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22%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5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9%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4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2%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3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0%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2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0%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1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2%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1511043144"/>
              </p:ext>
            </p:extLst>
          </p:nvPr>
        </p:nvGraphicFramePr>
        <p:xfrm>
          <a:off x="3995936" y="3429000"/>
          <a:ext cx="4750281" cy="2818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71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505084"/>
              </p:ext>
            </p:extLst>
          </p:nvPr>
        </p:nvGraphicFramePr>
        <p:xfrm>
          <a:off x="5580112" y="548680"/>
          <a:ext cx="3052812" cy="2313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8867"/>
                <a:gridCol w="1753945"/>
              </a:tblGrid>
              <a:tr h="190500">
                <a:tc>
                  <a:txBody>
                    <a:bodyPr/>
                    <a:lstStyle/>
                    <a:p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CONTENEDORES CUENTAN CON UNA PRESENTACIÓN LIMPIA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7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64%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6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27%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5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2%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4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4%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3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0%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2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0%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1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2%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2258211209"/>
              </p:ext>
            </p:extLst>
          </p:nvPr>
        </p:nvGraphicFramePr>
        <p:xfrm>
          <a:off x="251520" y="404664"/>
          <a:ext cx="511256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153745"/>
              </p:ext>
            </p:extLst>
          </p:nvPr>
        </p:nvGraphicFramePr>
        <p:xfrm>
          <a:off x="323528" y="4077072"/>
          <a:ext cx="3205336" cy="189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198"/>
                <a:gridCol w="1808138"/>
              </a:tblGrid>
              <a:tr h="190500">
                <a:tc>
                  <a:txBody>
                    <a:bodyPr/>
                    <a:lstStyle/>
                    <a:p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PUBLICIDAD INTERESANTE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7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44%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6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29%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5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9%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4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0%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3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7%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2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2%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1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9%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1813007566"/>
              </p:ext>
            </p:extLst>
          </p:nvPr>
        </p:nvGraphicFramePr>
        <p:xfrm>
          <a:off x="3707904" y="3645024"/>
          <a:ext cx="485655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775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785392114"/>
              </p:ext>
            </p:extLst>
          </p:nvPr>
        </p:nvGraphicFramePr>
        <p:xfrm>
          <a:off x="323528" y="-315416"/>
          <a:ext cx="835292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233138461"/>
              </p:ext>
            </p:extLst>
          </p:nvPr>
        </p:nvGraphicFramePr>
        <p:xfrm>
          <a:off x="4283968" y="2348880"/>
          <a:ext cx="4176464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899592" y="3877352"/>
            <a:ext cx="208823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s-EC" dirty="0" smtClean="0">
                <a:latin typeface="Calibri" panose="020F0502020204030204" pitchFamily="34" charset="0"/>
              </a:rPr>
              <a:t>Medir la calidad en el servicio</a:t>
            </a:r>
            <a:endParaRPr lang="es-EC" dirty="0">
              <a:latin typeface="Calibri" panose="020F0502020204030204" pitchFamily="34" charset="0"/>
            </a:endParaRPr>
          </a:p>
        </p:txBody>
      </p:sp>
      <p:sp>
        <p:nvSpPr>
          <p:cNvPr id="8" name="7 Igual que"/>
          <p:cNvSpPr/>
          <p:nvPr/>
        </p:nvSpPr>
        <p:spPr>
          <a:xfrm>
            <a:off x="3347864" y="3789040"/>
            <a:ext cx="1080120" cy="779314"/>
          </a:xfrm>
          <a:prstGeom prst="mathEqua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97152"/>
            <a:ext cx="2056481" cy="205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11560" y="33265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Calibri" panose="020F0502020204030204" pitchFamily="34" charset="0"/>
              </a:rPr>
              <a:t>Este trabajo se enfoca en:</a:t>
            </a:r>
            <a:endParaRPr lang="es-EC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34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891274"/>
              </p:ext>
            </p:extLst>
          </p:nvPr>
        </p:nvGraphicFramePr>
        <p:xfrm>
          <a:off x="3419872" y="404664"/>
          <a:ext cx="3079998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9040"/>
                <a:gridCol w="1720958"/>
              </a:tblGrid>
              <a:tr h="190500">
                <a:tc>
                  <a:txBody>
                    <a:bodyPr/>
                    <a:lstStyle/>
                    <a:p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CUMPLIMIENTO TIEMPO DE ENTREGA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7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40%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6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24%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5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11%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4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4%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3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7%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2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7%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Calificación 1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7%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61573178"/>
              </p:ext>
            </p:extLst>
          </p:nvPr>
        </p:nvGraphicFramePr>
        <p:xfrm>
          <a:off x="1763688" y="2708920"/>
          <a:ext cx="5659492" cy="331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066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72" y="188640"/>
            <a:ext cx="8136904" cy="11695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C" sz="7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uice ITC" panose="04040403040A02020202" pitchFamily="82" charset="0"/>
              </a:rPr>
              <a:t>Comprobación de hipótesis: 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820397621"/>
              </p:ext>
            </p:extLst>
          </p:nvPr>
        </p:nvGraphicFramePr>
        <p:xfrm>
          <a:off x="1331640" y="1484784"/>
          <a:ext cx="6408712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303190"/>
              </p:ext>
            </p:extLst>
          </p:nvPr>
        </p:nvGraphicFramePr>
        <p:xfrm>
          <a:off x="2123747" y="3803686"/>
          <a:ext cx="4968553" cy="2802046"/>
        </p:xfrm>
        <a:graphic>
          <a:graphicData uri="http://schemas.openxmlformats.org/drawingml/2006/table">
            <a:tbl>
              <a:tblPr firstRow="1" firstCol="1" bandRow="1">
                <a:tableStyleId>{E269D01E-BC32-4049-B463-5C60D7B0CCD2}</a:tableStyleId>
              </a:tblPr>
              <a:tblGrid>
                <a:gridCol w="1728481"/>
                <a:gridCol w="721607"/>
                <a:gridCol w="1521264"/>
                <a:gridCol w="997201"/>
              </a:tblGrid>
              <a:tr h="532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bg1"/>
                          </a:solidFill>
                          <a:effectLst/>
                        </a:rPr>
                        <a:t>ETIQUETA DEL VALOR</a:t>
                      </a:r>
                      <a:endParaRPr lang="es-EC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bg1"/>
                          </a:solidFill>
                          <a:effectLst/>
                        </a:rPr>
                        <a:t>VALOR</a:t>
                      </a:r>
                      <a:endParaRPr lang="es-EC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bg1"/>
                          </a:solidFill>
                          <a:effectLst/>
                        </a:rPr>
                        <a:t>FRECUENCIA (n de calificaciones)</a:t>
                      </a:r>
                      <a:endParaRPr lang="es-EC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EC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879">
                <a:tc>
                  <a:txBody>
                    <a:bodyPr/>
                    <a:lstStyle/>
                    <a:p>
                      <a:endParaRPr lang="es-EC" sz="1100" b="1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100" b="1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100" b="1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100" b="1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354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bg1"/>
                          </a:solidFill>
                          <a:effectLst/>
                        </a:rPr>
                        <a:t>Máxima Calificación </a:t>
                      </a:r>
                      <a:endParaRPr lang="es-EC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s-EC" sz="13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endParaRPr lang="es-EC" sz="13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chemeClr val="bg1"/>
                          </a:solidFill>
                          <a:effectLst/>
                        </a:rPr>
                        <a:t>53%</a:t>
                      </a:r>
                      <a:endParaRPr lang="es-EC" sz="13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879">
                <a:tc>
                  <a:txBody>
                    <a:bodyPr/>
                    <a:lstStyle/>
                    <a:p>
                      <a:endParaRPr lang="es-EC" sz="1100" b="1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s-EC" sz="13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s-EC" sz="13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chemeClr val="bg1"/>
                          </a:solidFill>
                          <a:effectLst/>
                        </a:rPr>
                        <a:t>29%</a:t>
                      </a:r>
                      <a:endParaRPr lang="es-EC" sz="13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879">
                <a:tc>
                  <a:txBody>
                    <a:bodyPr/>
                    <a:lstStyle/>
                    <a:p>
                      <a:endParaRPr lang="es-EC" sz="1100" b="1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EC" sz="13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EC" sz="13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chemeClr val="bg1"/>
                          </a:solidFill>
                          <a:effectLst/>
                        </a:rPr>
                        <a:t>11%</a:t>
                      </a:r>
                      <a:endParaRPr lang="es-EC" sz="13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879">
                <a:tc>
                  <a:txBody>
                    <a:bodyPr/>
                    <a:lstStyle/>
                    <a:p>
                      <a:endParaRPr lang="es-EC" sz="1100" b="1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s-EC" sz="13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EC" sz="13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chemeClr val="bg1"/>
                          </a:solidFill>
                          <a:effectLst/>
                        </a:rPr>
                        <a:t>4%</a:t>
                      </a:r>
                      <a:endParaRPr lang="es-EC" sz="13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879">
                <a:tc>
                  <a:txBody>
                    <a:bodyPr/>
                    <a:lstStyle/>
                    <a:p>
                      <a:endParaRPr lang="es-EC" sz="1100" b="1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EC" sz="13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EC" sz="13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chemeClr val="bg1"/>
                          </a:solidFill>
                          <a:effectLst/>
                        </a:rPr>
                        <a:t>2%</a:t>
                      </a:r>
                      <a:endParaRPr lang="es-EC" sz="13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879">
                <a:tc>
                  <a:txBody>
                    <a:bodyPr/>
                    <a:lstStyle/>
                    <a:p>
                      <a:endParaRPr lang="es-EC" sz="1100" b="1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EC" sz="13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s-EC" sz="13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chemeClr val="bg1"/>
                          </a:solidFill>
                          <a:effectLst/>
                        </a:rPr>
                        <a:t>0%</a:t>
                      </a:r>
                      <a:endParaRPr lang="es-EC" sz="13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4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bg1"/>
                          </a:solidFill>
                          <a:effectLst/>
                        </a:rPr>
                        <a:t>Mínima Calificación </a:t>
                      </a:r>
                      <a:endParaRPr lang="es-EC" sz="11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EC" sz="13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s-EC" sz="13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chemeClr val="bg1"/>
                          </a:solidFill>
                          <a:effectLst/>
                        </a:rPr>
                        <a:t>0%</a:t>
                      </a:r>
                      <a:endParaRPr lang="es-EC" sz="13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879">
                <a:tc>
                  <a:txBody>
                    <a:bodyPr/>
                    <a:lstStyle/>
                    <a:p>
                      <a:pPr algn="r"/>
                      <a:r>
                        <a:rPr lang="es-EC" sz="11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s-EC" sz="1100" b="1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300" b="1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chemeClr val="bg1"/>
                          </a:solidFill>
                          <a:effectLst/>
                        </a:rPr>
                        <a:t>45</a:t>
                      </a:r>
                      <a:endParaRPr lang="es-EC" sz="13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EC" sz="13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1403648" y="3212976"/>
            <a:ext cx="6264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dirty="0" smtClean="0"/>
              <a:t>Resultados en cuanto a la pregunta planteada con respecto  a la calidad del servicio a domicilio de alimentos preparados</a:t>
            </a:r>
            <a:endParaRPr lang="es-EC" sz="1500" dirty="0"/>
          </a:p>
        </p:txBody>
      </p:sp>
    </p:spTree>
    <p:extLst>
      <p:ext uri="{BB962C8B-B14F-4D97-AF65-F5344CB8AC3E}">
        <p14:creationId xmlns:p14="http://schemas.microsoft.com/office/powerpoint/2010/main" val="312265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476672"/>
            <a:ext cx="6630982" cy="7848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s-EC" sz="4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uice ITC" panose="04040403040A02020202" pitchFamily="82" charset="0"/>
              </a:rPr>
              <a:t>Prueba de hipótesis a través de medias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611560" y="1741622"/>
                <a:ext cx="4104456" cy="2857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C" sz="1500" b="1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H</a:t>
                </a:r>
                <a:r>
                  <a:rPr lang="es-EC" sz="1500" b="1" baseline="-250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0       </a:t>
                </a:r>
                <a14:m>
                  <m:oMath xmlns:m="http://schemas.openxmlformats.org/officeDocument/2006/math">
                    <m:r>
                      <a:rPr lang="es-EC" sz="1500" b="1" i="1" baseline="-250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𝝁</m:t>
                    </m:r>
                    <m:r>
                      <a:rPr lang="es-EC" sz="1500" b="1" i="1" baseline="-250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s-EC" sz="1500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es-EC" sz="15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s-EC" sz="15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es-EC" sz="1500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  <a:p>
                <a:r>
                  <a:rPr lang="es-EC" sz="15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H</a:t>
                </a:r>
                <a:r>
                  <a:rPr lang="es-EC" sz="1500" b="1" baseline="-250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1       </a:t>
                </a:r>
                <a14:m>
                  <m:oMath xmlns:m="http://schemas.openxmlformats.org/officeDocument/2006/math">
                    <m:r>
                      <a:rPr lang="es-EC" sz="1500" b="1" i="1" baseline="-250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𝝁</m:t>
                    </m:r>
                    <m:r>
                      <a:rPr lang="es-EC" sz="1500" b="1" i="1" baseline="-250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≠</m:t>
                    </m:r>
                    <m:acc>
                      <m:accPr>
                        <m:chr m:val="̅"/>
                        <m:ctrlPr>
                          <a:rPr lang="es-EC" sz="15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s-EC" sz="15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es-EC" sz="1500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  <a:p>
                <a:endParaRPr lang="es-EC" sz="1500" dirty="0" smtClean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  <a:p>
                <a:r>
                  <a:rPr lang="es-EC" sz="15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Se considera la media </a:t>
                </a:r>
                <a:r>
                  <a:rPr lang="es-EC" sz="15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de satisfacción poblacional a 5 ya que dentro de la escala de calificación, 5 se encuentra en la parte media superior de la escala.</a:t>
                </a:r>
              </a:p>
              <a:p>
                <a:r>
                  <a:rPr lang="es-EC" sz="15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		</a:t>
                </a:r>
                <a14:m>
                  <m:oMath xmlns:m="http://schemas.openxmlformats.org/officeDocument/2006/math">
                    <m:r>
                      <a:rPr lang="es-EC" sz="1500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𝜇</m:t>
                    </m:r>
                    <m:r>
                      <a:rPr lang="es-EC" sz="1500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=5</m:t>
                    </m:r>
                  </m:oMath>
                </a14:m>
                <a:r>
                  <a:rPr lang="es-EC" sz="15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			</a:t>
                </a:r>
                <a:r>
                  <a:rPr lang="es-EC" sz="15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	Media</a:t>
                </a:r>
                <a:r>
                  <a:rPr lang="es-EC" sz="15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s-EC" sz="1500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(</m:t>
                    </m:r>
                    <m:acc>
                      <m:accPr>
                        <m:chr m:val="̅"/>
                        <m:ctrlPr>
                          <a:rPr lang="es-EC" sz="15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s-EC" sz="15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s-EC" sz="1500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s-EC" sz="1500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C" sz="1500" i="1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sz="1500" i="1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s-EC" sz="1500" i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=(7∗24+6∗13+5∗5+4∗2+3∗1+2∗0+1∗0)/45</m:t>
                      </m:r>
                    </m:oMath>
                  </m:oMathPara>
                </a14:m>
                <a:endParaRPr lang="es-EC" sz="1500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C" sz="1500" i="1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sz="1500" i="1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s-EC" sz="1500" i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=6,267</m:t>
                      </m:r>
                    </m:oMath>
                  </m:oMathPara>
                </a14:m>
                <a:endParaRPr lang="es-EC" sz="1500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741622"/>
                <a:ext cx="4104456" cy="2857001"/>
              </a:xfrm>
              <a:prstGeom prst="rect">
                <a:avLst/>
              </a:prstGeom>
              <a:blipFill rotWithShape="1">
                <a:blip r:embed="rId2"/>
                <a:stretch>
                  <a:fillRect l="-445" t="-42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CuadroTexto"/>
          <p:cNvSpPr txBox="1"/>
          <p:nvPr/>
        </p:nvSpPr>
        <p:spPr>
          <a:xfrm>
            <a:off x="631530" y="1418457"/>
            <a:ext cx="33843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PLANTEAMIENTO DE HIPÓTESIS </a:t>
            </a:r>
            <a:endParaRPr lang="es-EC" sz="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92088" y="5086925"/>
            <a:ext cx="3779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solidFill>
                  <a:schemeClr val="bg1">
                    <a:lumMod val="95000"/>
                    <a:lumOff val="5000"/>
                  </a:schemeClr>
                </a:solidFill>
              </a:rPr>
              <a:t>Se aplicara un 5% de nivel de significación bilateral 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220072" y="1355779"/>
            <a:ext cx="3384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DETERMINAR LA ZONA DE ACEPTACION  Y RECHAZO </a:t>
            </a:r>
            <a:endParaRPr lang="es-EC" sz="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8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30" y="1936057"/>
            <a:ext cx="3274060" cy="206883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CuadroTexto"/>
          <p:cNvSpPr txBox="1"/>
          <p:nvPr/>
        </p:nvSpPr>
        <p:spPr>
          <a:xfrm>
            <a:off x="683568" y="4618003"/>
            <a:ext cx="33843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NIVEL DE SIGNIFICANCIA </a:t>
            </a:r>
            <a:endParaRPr lang="es-EC" sz="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Rectángulo"/>
              <p:cNvSpPr/>
              <p:nvPr/>
            </p:nvSpPr>
            <p:spPr>
              <a:xfrm>
                <a:off x="6450606" y="5104311"/>
                <a:ext cx="1181734" cy="8571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𝑧</m:t>
                      </m:r>
                      <m:r>
                        <a:rPr lang="es-EC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s-EC" i="1">
                              <a:latin typeface="Cambria Math"/>
                            </a:rPr>
                            <m:t>−</m:t>
                          </m:r>
                          <m:r>
                            <a:rPr lang="es-EC" i="1">
                              <a:latin typeface="Cambria Math"/>
                            </a:rPr>
                            <m:t>𝜇</m:t>
                          </m:r>
                        </m:num>
                        <m:den>
                          <m:f>
                            <m:f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C" i="1">
                                  <a:latin typeface="Cambria Math"/>
                                </a:rPr>
                                <m:t>𝑠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2" name="1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606" y="5104311"/>
                <a:ext cx="1181734" cy="85715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12 CuadroTexto"/>
          <p:cNvSpPr txBox="1"/>
          <p:nvPr/>
        </p:nvSpPr>
        <p:spPr>
          <a:xfrm>
            <a:off x="5472100" y="4554848"/>
            <a:ext cx="3384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DETERMINACIÓN FUNCION PIVOTAL</a:t>
            </a:r>
            <a:endParaRPr lang="es-EC" sz="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100392" y="486916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n</a:t>
            </a:r>
            <a:r>
              <a:rPr lang="es-EC" dirty="0" smtClean="0"/>
              <a:t>&gt;30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48644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586368" y="1196752"/>
                <a:ext cx="4572000" cy="485350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s-EC" dirty="0"/>
                  <a:t>Datos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C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i="1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s-EC" i="1">
                          <a:latin typeface="Cambria Math"/>
                        </a:rPr>
                        <m:t>=6,267</m:t>
                      </m:r>
                    </m:oMath>
                  </m:oMathPara>
                </a14:m>
                <a:endParaRPr lang="es-EC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𝜇</m:t>
                      </m:r>
                      <m:r>
                        <a:rPr lang="es-EC" i="1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s-EC" dirty="0"/>
              </a:p>
              <a:p>
                <a:r>
                  <a:rPr lang="es-EC" dirty="0"/>
                  <a:t>n = 45</a:t>
                </a:r>
              </a:p>
              <a:p>
                <a:r>
                  <a:rPr lang="en-US" dirty="0"/>
                  <a:t>s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EC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EC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s-EC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s-EC" dirty="0"/>
              </a:p>
              <a:p>
                <a:r>
                  <a:rPr lang="en-US" dirty="0"/>
                  <a:t>s=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EC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s-EC" i="1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s-EC" i="1">
                            <a:latin typeface="Cambria Math"/>
                          </a:rPr>
                          <m:t>973</m:t>
                        </m:r>
                      </m:e>
                    </m:rad>
                  </m:oMath>
                </a14:m>
                <a:endParaRPr lang="es-EC" dirty="0"/>
              </a:p>
              <a:p>
                <a:r>
                  <a:rPr lang="en-US" dirty="0"/>
                  <a:t>s = 0,985</a:t>
                </a:r>
                <a:endParaRPr lang="es-EC" dirty="0"/>
              </a:p>
              <a:p>
                <a:r>
                  <a:rPr lang="en-US" dirty="0"/>
                  <a:t>s</a:t>
                </a:r>
                <a:r>
                  <a:rPr lang="en-US" baseline="30000" dirty="0"/>
                  <a:t>2</a:t>
                </a:r>
                <a:r>
                  <a:rPr lang="en-US" dirty="0"/>
                  <a:t> = (24(7-6,27)</a:t>
                </a:r>
                <a:r>
                  <a:rPr lang="en-US" baseline="30000" dirty="0"/>
                  <a:t>2</a:t>
                </a:r>
                <a:r>
                  <a:rPr lang="en-US" dirty="0"/>
                  <a:t>+13(6-6,27)</a:t>
                </a:r>
                <a:r>
                  <a:rPr lang="en-US" baseline="30000" dirty="0"/>
                  <a:t>2</a:t>
                </a:r>
                <a:r>
                  <a:rPr lang="en-US" dirty="0"/>
                  <a:t>+5(5-6,27)</a:t>
                </a:r>
                <a:r>
                  <a:rPr lang="en-US" baseline="30000" dirty="0"/>
                  <a:t>2</a:t>
                </a:r>
                <a:r>
                  <a:rPr lang="en-US" dirty="0"/>
                  <a:t>+2(4-6,27)</a:t>
                </a:r>
                <a:r>
                  <a:rPr lang="en-US" baseline="30000" dirty="0"/>
                  <a:t>2</a:t>
                </a:r>
                <a:r>
                  <a:rPr lang="en-US" dirty="0"/>
                  <a:t>+1(3-6,27)</a:t>
                </a:r>
                <a:r>
                  <a:rPr lang="en-US" baseline="30000" dirty="0"/>
                  <a:t>2</a:t>
                </a:r>
                <a:r>
                  <a:rPr lang="en-US" dirty="0"/>
                  <a:t>+0(2-6,27)</a:t>
                </a:r>
                <a:r>
                  <a:rPr lang="en-US" baseline="30000" dirty="0"/>
                  <a:t>2</a:t>
                </a:r>
                <a:r>
                  <a:rPr lang="en-US" dirty="0"/>
                  <a:t>+0(1-6,27)</a:t>
                </a:r>
                <a:r>
                  <a:rPr lang="en-US" baseline="30000" dirty="0"/>
                  <a:t>2</a:t>
                </a:r>
                <a:r>
                  <a:rPr lang="en-US" dirty="0"/>
                  <a:t>)/44</a:t>
                </a:r>
                <a:endParaRPr lang="es-EC" dirty="0"/>
              </a:p>
              <a:p>
                <a:r>
                  <a:rPr lang="en-US" dirty="0"/>
                  <a:t>s</a:t>
                </a:r>
                <a:r>
                  <a:rPr lang="en-US" baseline="30000" dirty="0"/>
                  <a:t>2</a:t>
                </a:r>
                <a:r>
                  <a:rPr lang="en-US" dirty="0"/>
                  <a:t>= 42800/43</a:t>
                </a:r>
                <a:endParaRPr lang="es-EC" dirty="0"/>
              </a:p>
              <a:p>
                <a:r>
                  <a:rPr lang="en-US" dirty="0"/>
                  <a:t>s</a:t>
                </a:r>
                <a:r>
                  <a:rPr lang="en-US" baseline="30000" dirty="0"/>
                  <a:t>2</a:t>
                </a:r>
                <a:r>
                  <a:rPr lang="en-US" dirty="0"/>
                  <a:t> = 0,973</a:t>
                </a:r>
                <a:endParaRPr lang="es-EC" dirty="0"/>
              </a:p>
              <a:p>
                <a:r>
                  <a:rPr lang="en-US" dirty="0"/>
                  <a:t> </a:t>
                </a:r>
                <a:endParaRPr lang="es-EC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𝑧</m:t>
                      </m:r>
                      <m:r>
                        <a:rPr lang="es-EC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s-EC" i="1">
                              <a:latin typeface="Cambria Math"/>
                            </a:rPr>
                            <m:t>−</m:t>
                          </m:r>
                          <m:r>
                            <a:rPr lang="es-EC" i="1">
                              <a:latin typeface="Cambria Math"/>
                            </a:rPr>
                            <m:t>𝜇</m:t>
                          </m:r>
                        </m:num>
                        <m:den>
                          <m:f>
                            <m:f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C" i="1">
                                  <a:latin typeface="Cambria Math"/>
                                </a:rPr>
                                <m:t>𝑠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s-EC" i="1">
                          <a:latin typeface="Cambria Math"/>
                        </a:rPr>
                        <m:t>                      </m:t>
                      </m:r>
                      <m:r>
                        <a:rPr lang="es-EC" i="1">
                          <a:latin typeface="Cambria Math"/>
                        </a:rPr>
                        <m:t>𝑧</m:t>
                      </m:r>
                      <m:r>
                        <a:rPr lang="es-EC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6,267−5</m:t>
                          </m:r>
                        </m:num>
                        <m:den>
                          <m:f>
                            <m:f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C" i="1">
                                  <a:latin typeface="Cambria Math"/>
                                </a:rPr>
                                <m:t>0,985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45</m:t>
                                  </m:r>
                                </m:e>
                              </m:rad>
                            </m:den>
                          </m:f>
                        </m:den>
                      </m:f>
                    </m:oMath>
                  </m:oMathPara>
                </a14:m>
                <a:endParaRPr lang="es-EC" dirty="0"/>
              </a:p>
              <a:p>
                <a:endParaRPr lang="es-EC" dirty="0" smtClean="0"/>
              </a:p>
              <a:p>
                <a:r>
                  <a:rPr lang="es-EC" dirty="0" smtClean="0"/>
                  <a:t>z </a:t>
                </a:r>
                <a:r>
                  <a:rPr lang="es-EC" dirty="0"/>
                  <a:t>= 8,628</a:t>
                </a:r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68" y="1196752"/>
                <a:ext cx="4572000" cy="4853508"/>
              </a:xfrm>
              <a:prstGeom prst="rect">
                <a:avLst/>
              </a:prstGeom>
              <a:blipFill rotWithShape="1">
                <a:blip r:embed="rId2"/>
                <a:stretch>
                  <a:fillRect l="-1067" t="-628" b="-113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CuadroTexto"/>
          <p:cNvSpPr txBox="1"/>
          <p:nvPr/>
        </p:nvSpPr>
        <p:spPr>
          <a:xfrm>
            <a:off x="586368" y="476672"/>
            <a:ext cx="33843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es-EC" sz="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CALCULO FUNCION PIVOTAL</a:t>
            </a:r>
            <a:endParaRPr lang="es-EC" sz="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158368" y="621102"/>
            <a:ext cx="33843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6. UBICACIÓN FUNCION PIVOTAL</a:t>
            </a:r>
            <a:endParaRPr lang="es-EC" sz="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6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554" y="1052736"/>
            <a:ext cx="3597910" cy="23139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CuadroTexto"/>
          <p:cNvSpPr txBox="1"/>
          <p:nvPr/>
        </p:nvSpPr>
        <p:spPr>
          <a:xfrm>
            <a:off x="5364088" y="3573016"/>
            <a:ext cx="33843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7. CONCLUSIÓN</a:t>
            </a:r>
            <a:endParaRPr lang="es-EC" sz="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Rectángulo"/>
              <p:cNvSpPr/>
              <p:nvPr/>
            </p:nvSpPr>
            <p:spPr>
              <a:xfrm>
                <a:off x="5286928" y="4018935"/>
                <a:ext cx="3461536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C" dirty="0" smtClean="0"/>
                  <a:t>H</a:t>
                </a:r>
                <a:r>
                  <a:rPr lang="es-EC" baseline="-25000" dirty="0" smtClean="0"/>
                  <a:t>0</a:t>
                </a:r>
                <a:r>
                  <a:rPr lang="es-EC" dirty="0" smtClean="0"/>
                  <a:t>  </a:t>
                </a:r>
                <a:r>
                  <a:rPr lang="es-EC" dirty="0"/>
                  <a:t>se rechaza y H</a:t>
                </a:r>
                <a:r>
                  <a:rPr lang="es-EC" baseline="-25000" dirty="0"/>
                  <a:t>1 </a:t>
                </a:r>
                <a:r>
                  <a:rPr lang="es-EC" dirty="0"/>
                  <a:t>se </a:t>
                </a:r>
                <a:r>
                  <a:rPr lang="es-EC" dirty="0" smtClean="0"/>
                  <a:t>acepta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C" dirty="0"/>
                  <a:t>L</a:t>
                </a:r>
                <a:r>
                  <a:rPr lang="es-EC" dirty="0" smtClean="0"/>
                  <a:t>a </a:t>
                </a:r>
                <a:r>
                  <a:rPr lang="es-EC" dirty="0"/>
                  <a:t>media de satisfacción poblacional (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/>
                      </a:rPr>
                      <m:t>𝜇</m:t>
                    </m:r>
                  </m:oMath>
                </a14:m>
                <a:r>
                  <a:rPr lang="es-EC" dirty="0"/>
                  <a:t>) no es igual a la media de la muestra de investigación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C" i="1">
                            <a:latin typeface="Cambria Math"/>
                          </a:rPr>
                        </m:ctrlPr>
                      </m:accPr>
                      <m:e>
                        <m:r>
                          <a:rPr lang="es-EC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s-EC" dirty="0"/>
                  <a:t>)</a:t>
                </a:r>
                <a:endParaRPr lang="es-EC" dirty="0" smtClean="0"/>
              </a:p>
            </p:txBody>
          </p:sp>
        </mc:Choice>
        <mc:Fallback xmlns="">
          <p:sp>
            <p:nvSpPr>
              <p:cNvPr id="9" name="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928" y="4018935"/>
                <a:ext cx="3461536" cy="1477328"/>
              </a:xfrm>
              <a:prstGeom prst="rect">
                <a:avLst/>
              </a:prstGeom>
              <a:blipFill rotWithShape="1">
                <a:blip r:embed="rId4"/>
                <a:stretch>
                  <a:fillRect l="-1056" t="-2058" r="-2993" b="-535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86359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72" y="171217"/>
            <a:ext cx="8136904" cy="11695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C" sz="7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uice ITC" panose="04040403040A02020202" pitchFamily="82" charset="0"/>
              </a:rPr>
              <a:t>Análisis descriptivo: 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863186226"/>
              </p:ext>
            </p:extLst>
          </p:nvPr>
        </p:nvGraphicFramePr>
        <p:xfrm>
          <a:off x="292603" y="1340768"/>
          <a:ext cx="4776192" cy="131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Más"/>
          <p:cNvSpPr/>
          <p:nvPr/>
        </p:nvSpPr>
        <p:spPr>
          <a:xfrm>
            <a:off x="5148064" y="1208150"/>
            <a:ext cx="1296144" cy="1224136"/>
          </a:xfrm>
          <a:prstGeom prst="mathPl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300192" y="1268760"/>
            <a:ext cx="24751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 smtClean="0"/>
              <a:t>del </a:t>
            </a:r>
            <a:r>
              <a:rPr lang="es-EC" dirty="0"/>
              <a:t>50% de la población considera que brindan un buen </a:t>
            </a:r>
            <a:r>
              <a:rPr lang="es-EC" dirty="0" smtClean="0"/>
              <a:t>servicio</a:t>
            </a:r>
            <a:endParaRPr lang="es-EC" dirty="0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63839522"/>
              </p:ext>
            </p:extLst>
          </p:nvPr>
        </p:nvGraphicFramePr>
        <p:xfrm>
          <a:off x="2339752" y="246908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683568" y="3573016"/>
            <a:ext cx="2232248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C" sz="25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Juice ITC" panose="04040403040A02020202" pitchFamily="82" charset="0"/>
              </a:rPr>
              <a:t>10 de 13 preguntas planteadas, obtuvieron máxima calificación </a:t>
            </a:r>
            <a:endParaRPr lang="es-EC" sz="25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Juice ITC" panose="0404040304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65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44624"/>
            <a:ext cx="8136904" cy="11695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C" sz="7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uice ITC" panose="04040403040A02020202" pitchFamily="82" charset="0"/>
              </a:rPr>
              <a:t>CONCLUSIONES: </a:t>
            </a:r>
            <a:endParaRPr lang="es-EC" sz="7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uice ITC" panose="04040403040A02020202" pitchFamily="8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 rot="16200000">
            <a:off x="-1221278" y="2701839"/>
            <a:ext cx="5007681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C" sz="10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Juice ITC" panose="04040403040A02020202" pitchFamily="82" charset="0"/>
              </a:rPr>
              <a:t>OFERTA</a:t>
            </a:r>
            <a:endParaRPr lang="es-EC" sz="10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Juice ITC" panose="04040403040A02020202" pitchFamily="82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756316081"/>
              </p:ext>
            </p:extLst>
          </p:nvPr>
        </p:nvGraphicFramePr>
        <p:xfrm>
          <a:off x="755576" y="1252984"/>
          <a:ext cx="9217024" cy="5416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512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 rot="16200000">
            <a:off x="-1652736" y="2269791"/>
            <a:ext cx="5007681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C" sz="10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Juice ITC" panose="04040403040A02020202" pitchFamily="82" charset="0"/>
              </a:rPr>
              <a:t>DEMANDA</a:t>
            </a:r>
            <a:endParaRPr lang="es-EC" sz="10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Juice ITC" panose="04040403040A02020202" pitchFamily="82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652906210"/>
              </p:ext>
            </p:extLst>
          </p:nvPr>
        </p:nvGraphicFramePr>
        <p:xfrm>
          <a:off x="1475656" y="836712"/>
          <a:ext cx="736848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232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260648"/>
            <a:ext cx="4104456" cy="6924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C" sz="3900" b="1" dirty="0" smtClean="0">
                <a:ln/>
                <a:solidFill>
                  <a:schemeClr val="accent3"/>
                </a:solidFill>
                <a:effectLst/>
                <a:latin typeface="Juice ITC" panose="04040403040A02020202" pitchFamily="82" charset="0"/>
              </a:rPr>
              <a:t>Percepción vs. Expectativa  </a:t>
            </a:r>
            <a:endParaRPr lang="es-EC" sz="3900" b="1" dirty="0">
              <a:ln/>
              <a:solidFill>
                <a:schemeClr val="accent3"/>
              </a:solidFill>
              <a:effectLst/>
              <a:latin typeface="Juice ITC" panose="04040403040A02020202" pitchFamily="8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3528" y="980728"/>
            <a:ext cx="8640959" cy="5078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C" sz="27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Juice ITC" panose="04040403040A02020202" pitchFamily="82" charset="0"/>
              </a:rPr>
              <a:t>RESULTADOS A  CERCA DE LA CALIDAD PERCIBIDA  OBTUVIERON MÁXIMA CALIFICACIÓN. </a:t>
            </a:r>
            <a:endParaRPr lang="es-EC" sz="2700" b="1" dirty="0">
              <a:ln w="50800"/>
              <a:solidFill>
                <a:schemeClr val="bg1">
                  <a:shade val="50000"/>
                </a:schemeClr>
              </a:solidFill>
              <a:latin typeface="Juice ITC" panose="04040403040A02020202" pitchFamily="82" charset="0"/>
            </a:endParaRPr>
          </a:p>
        </p:txBody>
      </p:sp>
      <p:sp>
        <p:nvSpPr>
          <p:cNvPr id="6" name="5 Rectángulo"/>
          <p:cNvSpPr/>
          <p:nvPr/>
        </p:nvSpPr>
        <p:spPr>
          <a:xfrm rot="20929782">
            <a:off x="1802364" y="5520138"/>
            <a:ext cx="6527602" cy="4491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Extracto"/>
          <p:cNvSpPr/>
          <p:nvPr/>
        </p:nvSpPr>
        <p:spPr>
          <a:xfrm>
            <a:off x="4727552" y="5949280"/>
            <a:ext cx="1260140" cy="720080"/>
          </a:xfrm>
          <a:prstGeom prst="flowChartExtra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CuadroTexto"/>
          <p:cNvSpPr txBox="1"/>
          <p:nvPr/>
        </p:nvSpPr>
        <p:spPr>
          <a:xfrm rot="20920671">
            <a:off x="1277338" y="2068412"/>
            <a:ext cx="3600400" cy="369331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b="1" dirty="0">
                <a:latin typeface="Calibri" panose="020F0502020204030204" pitchFamily="34" charset="0"/>
              </a:rPr>
              <a:t>Manejan horarios convenientes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b="1" dirty="0">
                <a:latin typeface="Calibri" panose="020F0502020204030204" pitchFamily="34" charset="0"/>
              </a:rPr>
              <a:t>Entienden las necesidades de los clientes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b="1" dirty="0" smtClean="0">
                <a:latin typeface="Calibri" panose="020F0502020204030204" pitchFamily="34" charset="0"/>
              </a:rPr>
              <a:t>Adecuada </a:t>
            </a:r>
            <a:r>
              <a:rPr lang="es-EC" b="1" dirty="0">
                <a:latin typeface="Calibri" panose="020F0502020204030204" pitchFamily="34" charset="0"/>
              </a:rPr>
              <a:t>presentación del personal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b="1" dirty="0">
                <a:latin typeface="Calibri" panose="020F0502020204030204" pitchFamily="34" charset="0"/>
              </a:rPr>
              <a:t>Personal inspira confianza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b="1" dirty="0">
                <a:latin typeface="Calibri" panose="020F0502020204030204" pitchFamily="34" charset="0"/>
              </a:rPr>
              <a:t>Personal amable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b="1" dirty="0">
                <a:latin typeface="Calibri" panose="020F0502020204030204" pitchFamily="34" charset="0"/>
              </a:rPr>
              <a:t>Atención inmediata para recibir el pedido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b="1" dirty="0">
                <a:latin typeface="Calibri" panose="020F0502020204030204" pitchFamily="34" charset="0"/>
              </a:rPr>
              <a:t>Personal capacitado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b="1" dirty="0">
                <a:latin typeface="Calibri" panose="020F0502020204030204" pitchFamily="34" charset="0"/>
              </a:rPr>
              <a:t>Contenedores mantienen la temperatura adecuada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b="1" dirty="0">
                <a:latin typeface="Calibri" panose="020F0502020204030204" pitchFamily="34" charset="0"/>
              </a:rPr>
              <a:t>Contenedores </a:t>
            </a:r>
            <a:r>
              <a:rPr lang="es-EC" b="1" dirty="0" smtClean="0">
                <a:latin typeface="Calibri" panose="020F0502020204030204" pitchFamily="34" charset="0"/>
              </a:rPr>
              <a:t>limpios</a:t>
            </a:r>
            <a:endParaRPr lang="es-EC" b="1" dirty="0">
              <a:latin typeface="Calibri" panose="020F050202020403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 rot="20876288">
            <a:off x="5281411" y="3295395"/>
            <a:ext cx="2592289" cy="17543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 smtClean="0">
                <a:latin typeface="Calibri" panose="020F0502020204030204" pitchFamily="34" charset="0"/>
              </a:rPr>
              <a:t>Interés mostrado en resolver inconveniente cuando surge problema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 smtClean="0">
                <a:latin typeface="Calibri" panose="020F0502020204030204" pitchFamily="34" charset="0"/>
              </a:rPr>
              <a:t>Tiempo de entrega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 smtClean="0">
                <a:latin typeface="Calibri" panose="020F0502020204030204" pitchFamily="34" charset="0"/>
              </a:rPr>
              <a:t>Publicidad</a:t>
            </a:r>
            <a:endParaRPr lang="es-EC" b="1" dirty="0">
              <a:latin typeface="Calibri" panose="020F050202020403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 rot="20983721">
            <a:off x="36245" y="2708920"/>
            <a:ext cx="1415772" cy="336633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C" sz="8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Juice ITC" panose="04040403040A02020202" pitchFamily="82" charset="0"/>
              </a:rPr>
              <a:t>Positivos</a:t>
            </a:r>
            <a:endParaRPr lang="es-EC" sz="8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Juice ITC" panose="04040403040A02020202" pitchFamily="8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 rot="20983721">
            <a:off x="7525077" y="1440018"/>
            <a:ext cx="1415772" cy="336633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C" sz="8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Juice ITC" panose="04040403040A02020202" pitchFamily="82" charset="0"/>
              </a:rPr>
              <a:t>Negativos</a:t>
            </a:r>
            <a:endParaRPr lang="es-EC" sz="8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Juice ITC" panose="0404040304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5787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44624"/>
            <a:ext cx="8136904" cy="11695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C" sz="7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uice ITC" panose="04040403040A02020202" pitchFamily="82" charset="0"/>
              </a:rPr>
              <a:t>RECOMENDACIONES: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187624" y="1869242"/>
            <a:ext cx="2736304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>
                <a:latin typeface="Calibri" panose="020F0502020204030204" pitchFamily="34" charset="0"/>
              </a:rPr>
              <a:t>I</a:t>
            </a:r>
            <a:r>
              <a:rPr lang="es-EC" dirty="0" smtClean="0">
                <a:latin typeface="Calibri" panose="020F0502020204030204" pitchFamily="34" charset="0"/>
              </a:rPr>
              <a:t>ncumplimiento </a:t>
            </a:r>
            <a:r>
              <a:rPr lang="es-EC" dirty="0">
                <a:latin typeface="Calibri" panose="020F0502020204030204" pitchFamily="34" charset="0"/>
              </a:rPr>
              <a:t>de tiempo para la entrega del </a:t>
            </a:r>
            <a:r>
              <a:rPr lang="es-EC" dirty="0" smtClean="0">
                <a:latin typeface="Calibri" panose="020F0502020204030204" pitchFamily="34" charset="0"/>
              </a:rPr>
              <a:t>pedido</a:t>
            </a:r>
            <a:endParaRPr lang="es-EC" dirty="0">
              <a:latin typeface="Calibri" panose="020F050202020403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860032" y="1730743"/>
            <a:ext cx="331236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>
                <a:latin typeface="Calibri" panose="020F0502020204030204" pitchFamily="34" charset="0"/>
              </a:rPr>
              <a:t>Los ofertantes  podrían contratar una empresa externa  que realice la entrega de los pedidos</a:t>
            </a:r>
            <a:endParaRPr lang="es-EC" dirty="0">
              <a:latin typeface="Calibri" panose="020F0502020204030204" pitchFamily="34" charset="0"/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4067944" y="1772816"/>
            <a:ext cx="648072" cy="864096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96008" y="3076217"/>
            <a:ext cx="2736304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>
                <a:latin typeface="Calibri" panose="020F0502020204030204" pitchFamily="34" charset="0"/>
              </a:rPr>
              <a:t>Publicidad  poco interesante</a:t>
            </a:r>
            <a:endParaRPr lang="es-EC" dirty="0">
              <a:latin typeface="Calibri" panose="020F050202020403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868416" y="2924944"/>
            <a:ext cx="330398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>
                <a:latin typeface="Calibri" panose="020F0502020204030204" pitchFamily="34" charset="0"/>
              </a:rPr>
              <a:t>Implementar </a:t>
            </a:r>
            <a:r>
              <a:rPr lang="es-EC" dirty="0">
                <a:latin typeface="Calibri" panose="020F0502020204030204" pitchFamily="34" charset="0"/>
              </a:rPr>
              <a:t>estrategias de publicidad que atraigan la atención de los consumidores </a:t>
            </a:r>
          </a:p>
        </p:txBody>
      </p:sp>
      <p:sp>
        <p:nvSpPr>
          <p:cNvPr id="9" name="8 Flecha derecha"/>
          <p:cNvSpPr/>
          <p:nvPr/>
        </p:nvSpPr>
        <p:spPr>
          <a:xfrm>
            <a:off x="4076328" y="2979791"/>
            <a:ext cx="648072" cy="864096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936558" y="4236288"/>
            <a:ext cx="491084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latin typeface="Calibri" panose="020F0502020204030204" pitchFamily="34" charset="0"/>
              </a:rPr>
              <a:t>Implementar servicio post venta para determinar falencias existentes y poder corregirlas</a:t>
            </a:r>
            <a:endParaRPr lang="es-EC" dirty="0">
              <a:latin typeface="Calibri" panose="020F0502020204030204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791" y="4725144"/>
            <a:ext cx="1605905" cy="1701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69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72" y="171217"/>
            <a:ext cx="8136904" cy="11695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C" sz="7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uice ITC" panose="04040403040A02020202" pitchFamily="82" charset="0"/>
              </a:rPr>
              <a:t>OBJETIVOS: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860513134"/>
              </p:ext>
            </p:extLst>
          </p:nvPr>
        </p:nvGraphicFramePr>
        <p:xfrm>
          <a:off x="3851920" y="2317328"/>
          <a:ext cx="5319478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915896601"/>
              </p:ext>
            </p:extLst>
          </p:nvPr>
        </p:nvGraphicFramePr>
        <p:xfrm>
          <a:off x="0" y="1556791"/>
          <a:ext cx="4427984" cy="5040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847514" y="1545342"/>
            <a:ext cx="3240360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C" sz="5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Juice ITC" panose="04040403040A02020202" pitchFamily="82" charset="0"/>
              </a:rPr>
              <a:t>GENERAL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220072" y="1245403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C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Juice ITC" panose="04040403040A02020202" pitchFamily="82" charset="0"/>
              </a:rPr>
              <a:t>ESPECÍFICOS</a:t>
            </a:r>
          </a:p>
        </p:txBody>
      </p:sp>
    </p:spTree>
    <p:extLst>
      <p:ext uri="{BB962C8B-B14F-4D97-AF65-F5344CB8AC3E}">
        <p14:creationId xmlns:p14="http://schemas.microsoft.com/office/powerpoint/2010/main" val="126983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72" y="171217"/>
            <a:ext cx="8136904" cy="11695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C" sz="7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uice ITC" panose="04040403040A02020202" pitchFamily="82" charset="0"/>
              </a:rPr>
              <a:t>HIPÓTESIS: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34463992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71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72" y="171217"/>
            <a:ext cx="8136904" cy="11695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C" sz="7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uice ITC" panose="04040403040A02020202" pitchFamily="82" charset="0"/>
              </a:rPr>
              <a:t>INVESTIGACIÓN: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58645" y="1052736"/>
            <a:ext cx="4732598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C" sz="5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Juice ITC" panose="04040403040A02020202" pitchFamily="82" charset="0"/>
              </a:rPr>
              <a:t>Análisis de la Demanda: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39572" y="1976492"/>
            <a:ext cx="4949459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es-EC" sz="3000" b="1" dirty="0">
                <a:ln/>
                <a:solidFill>
                  <a:schemeClr val="accent3"/>
                </a:solidFill>
                <a:latin typeface="Juice ITC" panose="04040403040A02020202" pitchFamily="82" charset="0"/>
              </a:rPr>
              <a:t>VIVIENDA CON SERVICIO </a:t>
            </a:r>
            <a:r>
              <a:rPr lang="es-EC" sz="3000" b="1" dirty="0" smtClean="0">
                <a:ln/>
                <a:solidFill>
                  <a:schemeClr val="accent3"/>
                </a:solidFill>
                <a:latin typeface="Juice ITC" panose="04040403040A02020202" pitchFamily="82" charset="0"/>
              </a:rPr>
              <a:t>TELEFÓNICO</a:t>
            </a:r>
            <a:endParaRPr lang="es-EC" sz="3000" b="1" dirty="0">
              <a:ln/>
              <a:solidFill>
                <a:schemeClr val="accent3"/>
              </a:solidFill>
              <a:latin typeface="Juice ITC" panose="04040403040A02020202" pitchFamily="82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56504"/>
              </p:ext>
            </p:extLst>
          </p:nvPr>
        </p:nvGraphicFramePr>
        <p:xfrm>
          <a:off x="625926" y="2530490"/>
          <a:ext cx="4598035" cy="189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8435"/>
                <a:gridCol w="1055370"/>
                <a:gridCol w="1055370"/>
                <a:gridCol w="1038860"/>
              </a:tblGrid>
              <a:tr h="19177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QUITO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Viviendas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177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Con teléfono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Porcentaje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4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        634.611 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        395.561 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62,33%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1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Alangasí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             6.448 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             4.147 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64,31%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4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Guangopolo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                 769 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                 381 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49,54%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1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Amaguaña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             8.001 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             3.987 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49,83%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4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La Merced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             2.189 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             1.010 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46,14%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4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err="1">
                          <a:solidFill>
                            <a:schemeClr val="bg1"/>
                          </a:solidFill>
                          <a:effectLst/>
                        </a:rPr>
                        <a:t>Conocoto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           22.166 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           15.366 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69,32%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1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Pintag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             4.603 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             1.589 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34,52%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58081"/>
              </p:ext>
            </p:extLst>
          </p:nvPr>
        </p:nvGraphicFramePr>
        <p:xfrm>
          <a:off x="622037" y="4653136"/>
          <a:ext cx="4598035" cy="189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8435"/>
                <a:gridCol w="1055370"/>
                <a:gridCol w="1055370"/>
                <a:gridCol w="1038860"/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RUMIÑAHUI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Viviendas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177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Con teléfono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Porcentaje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4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           23.305 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           14.948 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64,14%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1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err="1">
                          <a:solidFill>
                            <a:schemeClr val="bg1"/>
                          </a:solidFill>
                          <a:effectLst/>
                        </a:rPr>
                        <a:t>Sangolquí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           22.091 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           14.489 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65,59%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4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err="1">
                          <a:solidFill>
                            <a:schemeClr val="bg1"/>
                          </a:solidFill>
                          <a:effectLst/>
                        </a:rPr>
                        <a:t>Cotogchoa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             1.011 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                 451 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44,61%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4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San Pedro Taboada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                    -   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                    -   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0%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4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Rumipamba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                 203 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                     8 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3,94%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1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San Rafael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                    -   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</a:rPr>
                        <a:t>                    -   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0%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6012160" y="3802975"/>
            <a:ext cx="20882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29.855 </a:t>
            </a:r>
            <a:r>
              <a:rPr lang="es-EC" dirty="0" smtClean="0"/>
              <a:t> Viviendas que cuentan con línea telefónica fija </a:t>
            </a:r>
            <a:endParaRPr lang="es-EC" dirty="0"/>
          </a:p>
        </p:txBody>
      </p:sp>
      <p:sp>
        <p:nvSpPr>
          <p:cNvPr id="2" name="1 CuadroTexto"/>
          <p:cNvSpPr txBox="1"/>
          <p:nvPr/>
        </p:nvSpPr>
        <p:spPr>
          <a:xfrm>
            <a:off x="5543689" y="506432"/>
            <a:ext cx="302517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300" dirty="0" smtClean="0">
                <a:latin typeface="Calibri" panose="020F0502020204030204" pitchFamily="34" charset="0"/>
              </a:rPr>
              <a:t>POBLACIÓN ENTRE 15 A 64 AÑOS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300" dirty="0" smtClean="0">
                <a:latin typeface="Calibri" panose="020F0502020204030204" pitchFamily="34" charset="0"/>
              </a:rPr>
              <a:t>PEA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300" dirty="0" smtClean="0">
                <a:latin typeface="Calibri" panose="020F0502020204030204" pitchFamily="34" charset="0"/>
              </a:rPr>
              <a:t>TOTAL HOGARES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300" dirty="0" smtClean="0">
                <a:latin typeface="Calibri" panose="020F0502020204030204" pitchFamily="34" charset="0"/>
              </a:rPr>
              <a:t>POBLACION CON SERVICIO TELEFONICO FIJO </a:t>
            </a:r>
            <a:endParaRPr lang="es-EC" sz="13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8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6064" y="44624"/>
            <a:ext cx="4732598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C" sz="5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Juice ITC" panose="04040403040A02020202" pitchFamily="82" charset="0"/>
              </a:rPr>
              <a:t>Muestra de la Demanda: </a:t>
            </a:r>
          </a:p>
        </p:txBody>
      </p:sp>
      <p:pic>
        <p:nvPicPr>
          <p:cNvPr id="5" name="4 Imagen" descr="C:\Users\usuario\Documents\Respaldos LPT\Desktop\Tesis\CAPITULOS\MAPAS\MAPA 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568952" cy="54309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107504" y="6346195"/>
            <a:ext cx="69847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dirty="0" smtClean="0">
                <a:solidFill>
                  <a:schemeClr val="bg1"/>
                </a:solidFill>
              </a:rPr>
              <a:t>COBERTURA SERVICIO A DOMICILIO EN SANGOLQUI Y CONOCOTO </a:t>
            </a:r>
            <a:endParaRPr lang="es-EC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0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073586"/>
              </p:ext>
            </p:extLst>
          </p:nvPr>
        </p:nvGraphicFramePr>
        <p:xfrm>
          <a:off x="647563" y="786976"/>
          <a:ext cx="5976665" cy="14684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0687"/>
                <a:gridCol w="308452"/>
                <a:gridCol w="1151013"/>
                <a:gridCol w="1151013"/>
                <a:gridCol w="1150202"/>
                <a:gridCol w="1115298"/>
              </a:tblGrid>
              <a:tr h="213164"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Pregunta 1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Pregunta 2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Pregunta 3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29359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Preparar su comida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Comprar su comida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Dirigirse al restaurant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Servicio a domicilio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31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Conocoto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31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Sangolqui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99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899592" y="404664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Encuesta Piloto: </a:t>
            </a:r>
            <a:endParaRPr lang="es-EC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51520" y="2459504"/>
            <a:ext cx="3240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500" dirty="0">
                <a:latin typeface="Calibri" panose="020F0502020204030204" pitchFamily="34" charset="0"/>
              </a:rPr>
              <a:t>n= Muestra a calcular</a:t>
            </a:r>
          </a:p>
          <a:p>
            <a:r>
              <a:rPr lang="es-EC" sz="1500" dirty="0">
                <a:latin typeface="Calibri" panose="020F0502020204030204" pitchFamily="34" charset="0"/>
              </a:rPr>
              <a:t>N=Población 29855</a:t>
            </a:r>
          </a:p>
          <a:p>
            <a:r>
              <a:rPr lang="es-EC" sz="1500" dirty="0">
                <a:latin typeface="Calibri" panose="020F0502020204030204" pitchFamily="34" charset="0"/>
              </a:rPr>
              <a:t>Z=Nivel de confianza 1,96 al 95%</a:t>
            </a:r>
          </a:p>
          <a:p>
            <a:r>
              <a:rPr lang="es-EC" sz="1500" dirty="0">
                <a:latin typeface="Calibri" panose="020F0502020204030204" pitchFamily="34" charset="0"/>
              </a:rPr>
              <a:t>e=  Margen de error 5%-0,05</a:t>
            </a:r>
          </a:p>
          <a:p>
            <a:r>
              <a:rPr lang="es-EC" sz="1500" dirty="0">
                <a:latin typeface="Calibri" panose="020F0502020204030204" pitchFamily="34" charset="0"/>
              </a:rPr>
              <a:t>p=Probabilidad a favor 0,03</a:t>
            </a:r>
          </a:p>
          <a:p>
            <a:r>
              <a:rPr lang="es-EC" sz="1500" dirty="0">
                <a:latin typeface="Calibri" panose="020F0502020204030204" pitchFamily="34" charset="0"/>
              </a:rPr>
              <a:t>q=Probabilidad en contra (1-0,03)=0,97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Rectángulo"/>
              <p:cNvSpPr/>
              <p:nvPr/>
            </p:nvSpPr>
            <p:spPr>
              <a:xfrm>
                <a:off x="3851920" y="2333795"/>
                <a:ext cx="4968552" cy="2194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>
                          <a:latin typeface="Cambria Math"/>
                        </a:rPr>
                        <m:t>𝒏</m:t>
                      </m:r>
                      <m:r>
                        <a:rPr lang="es-EC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b="1" i="1">
                              <a:latin typeface="Cambria Math"/>
                            </a:rPr>
                            <m:t>𝑵𝒑𝒒</m:t>
                          </m:r>
                          <m:sSup>
                            <m:sSupPr>
                              <m:ctrlPr>
                                <a:rPr lang="es-EC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b="1" i="1">
                                  <a:latin typeface="Cambria Math"/>
                                </a:rPr>
                                <m:t>𝒁</m:t>
                              </m:r>
                            </m:e>
                            <m:sup>
                              <m:r>
                                <a:rPr lang="es-EC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s-EC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C" b="1" i="1">
                                  <a:latin typeface="Cambria Math"/>
                                </a:rPr>
                                <m:t>𝑵</m:t>
                              </m:r>
                              <m:r>
                                <a:rPr lang="es-EC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EC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sSup>
                            <m:sSupPr>
                              <m:ctrlPr>
                                <a:rPr lang="es-EC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s-EC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s-EC" b="1" i="1">
                              <a:latin typeface="Cambria Math"/>
                            </a:rPr>
                            <m:t>+</m:t>
                          </m:r>
                          <m:r>
                            <a:rPr lang="es-EC" b="1" i="1">
                              <a:latin typeface="Cambria Math"/>
                            </a:rPr>
                            <m:t>𝒑𝒒</m:t>
                          </m:r>
                          <m:sSup>
                            <m:sSupPr>
                              <m:ctrlPr>
                                <a:rPr lang="es-EC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b="1" i="1">
                                  <a:latin typeface="Cambria Math"/>
                                </a:rPr>
                                <m:t>𝒁</m:t>
                              </m:r>
                            </m:e>
                            <m:sup>
                              <m:r>
                                <a:rPr lang="es-EC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C" dirty="0"/>
              </a:p>
              <a:p>
                <a:endParaRPr lang="es-EC" b="1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b="1" i="1">
                              <a:latin typeface="Cambria Math"/>
                            </a:rPr>
                            <m:t>𝟐𝟗𝟖𝟓𝟓</m:t>
                          </m:r>
                          <m:r>
                            <a:rPr lang="es-EC" b="1" i="1">
                              <a:latin typeface="Cambria Math"/>
                            </a:rPr>
                            <m:t>(</m:t>
                          </m:r>
                          <m:r>
                            <a:rPr lang="es-EC" b="1" i="1">
                              <a:latin typeface="Cambria Math"/>
                            </a:rPr>
                            <m:t>𝟎</m:t>
                          </m:r>
                          <m:r>
                            <a:rPr lang="es-EC" b="1" i="1">
                              <a:latin typeface="Cambria Math"/>
                            </a:rPr>
                            <m:t>,</m:t>
                          </m:r>
                          <m:r>
                            <a:rPr lang="es-EC" b="1" i="1">
                              <a:latin typeface="Cambria Math"/>
                            </a:rPr>
                            <m:t>𝟎𝟑</m:t>
                          </m:r>
                          <m:r>
                            <a:rPr lang="es-EC" b="1" i="1">
                              <a:latin typeface="Cambria Math"/>
                            </a:rPr>
                            <m:t>∗</m:t>
                          </m:r>
                          <m:r>
                            <a:rPr lang="es-EC" b="1" i="1">
                              <a:latin typeface="Cambria Math"/>
                            </a:rPr>
                            <m:t>𝟎</m:t>
                          </m:r>
                          <m:r>
                            <a:rPr lang="es-EC" b="1" i="1">
                              <a:latin typeface="Cambria Math"/>
                            </a:rPr>
                            <m:t>,</m:t>
                          </m:r>
                          <m:r>
                            <a:rPr lang="es-EC" b="1" i="1">
                              <a:latin typeface="Cambria Math"/>
                            </a:rPr>
                            <m:t>𝟗𝟕</m:t>
                          </m:r>
                          <m:r>
                            <a:rPr lang="es-EC" b="1" i="1"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s-EC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C" b="1" i="1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s-EC" b="1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s-EC" b="1" i="1">
                                      <a:latin typeface="Cambria Math"/>
                                    </a:rPr>
                                    <m:t>𝟗𝟔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s-EC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C" b="1" i="1">
                                  <a:latin typeface="Cambria Math"/>
                                </a:rPr>
                                <m:t>𝟐𝟗𝟖𝟓𝟓</m:t>
                              </m:r>
                              <m:r>
                                <a:rPr lang="es-EC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EC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sSup>
                            <m:sSupPr>
                              <m:ctrlPr>
                                <a:rPr lang="es-EC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C" b="1" i="1">
                                      <a:latin typeface="Cambria Math"/>
                                    </a:rPr>
                                    <m:t>𝟎</m:t>
                                  </m:r>
                                  <m:r>
                                    <a:rPr lang="es-EC" b="1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s-EC" b="1" i="1">
                                      <a:latin typeface="Cambria Math"/>
                                    </a:rPr>
                                    <m:t>𝟎𝟓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s-EC" b="1" i="1">
                              <a:latin typeface="Cambria Math"/>
                            </a:rPr>
                            <m:t>+(</m:t>
                          </m:r>
                          <m:r>
                            <a:rPr lang="es-EC" b="1" i="1">
                              <a:latin typeface="Cambria Math"/>
                            </a:rPr>
                            <m:t>𝟎</m:t>
                          </m:r>
                          <m:r>
                            <a:rPr lang="es-EC" b="1" i="1">
                              <a:latin typeface="Cambria Math"/>
                            </a:rPr>
                            <m:t>,</m:t>
                          </m:r>
                          <m:r>
                            <a:rPr lang="es-EC" b="1" i="1">
                              <a:latin typeface="Cambria Math"/>
                            </a:rPr>
                            <m:t>𝟎𝟑</m:t>
                          </m:r>
                          <m:r>
                            <a:rPr lang="es-EC" b="1" i="1">
                              <a:latin typeface="Cambria Math"/>
                            </a:rPr>
                            <m:t>∗</m:t>
                          </m:r>
                          <m:r>
                            <a:rPr lang="es-EC" b="1" i="1">
                              <a:latin typeface="Cambria Math"/>
                            </a:rPr>
                            <m:t>𝟎</m:t>
                          </m:r>
                          <m:r>
                            <a:rPr lang="es-EC" b="1" i="1">
                              <a:latin typeface="Cambria Math"/>
                            </a:rPr>
                            <m:t>,</m:t>
                          </m:r>
                          <m:r>
                            <a:rPr lang="es-EC" b="1" i="1">
                              <a:latin typeface="Cambria Math"/>
                            </a:rPr>
                            <m:t>𝟗𝟕</m:t>
                          </m:r>
                          <m:r>
                            <a:rPr lang="es-EC" b="1" i="1"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s-EC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C" b="1" i="1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s-EC" b="1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s-EC" b="1" i="1">
                                      <a:latin typeface="Cambria Math"/>
                                    </a:rPr>
                                    <m:t>𝟗𝟔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C" dirty="0"/>
              </a:p>
              <a:p>
                <a:endParaRPr lang="es-EC" b="1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>
                          <a:latin typeface="Cambria Math"/>
                        </a:rPr>
                        <m:t>𝒏</m:t>
                      </m:r>
                      <m:r>
                        <a:rPr lang="es-EC" b="1" i="1">
                          <a:latin typeface="Cambria Math"/>
                        </a:rPr>
                        <m:t>=</m:t>
                      </m:r>
                      <m:r>
                        <a:rPr lang="es-EC" b="1" i="1">
                          <a:latin typeface="Cambria Math"/>
                        </a:rPr>
                        <m:t>𝟒𝟒</m:t>
                      </m:r>
                      <m:r>
                        <a:rPr lang="es-EC" b="1" i="1">
                          <a:latin typeface="Cambria Math"/>
                        </a:rPr>
                        <m:t>,</m:t>
                      </m:r>
                      <m:r>
                        <a:rPr lang="es-EC" b="1" i="1">
                          <a:latin typeface="Cambria Math"/>
                        </a:rPr>
                        <m:t>𝟔𝟓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7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333795"/>
                <a:ext cx="4968552" cy="219444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4733764" y="4643844"/>
                <a:ext cx="30963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bevelT w="29210" h="16510"/>
                  <a:contourClr>
                    <a:schemeClr val="accent4">
                      <a:alpha val="9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 smtClean="0">
                          <a:ln>
                            <a:prstDash val="solid"/>
                          </a:ln>
                          <a:gradFill rotWithShape="1">
                            <a:gsLst>
                              <a:gs pos="0">
                                <a:schemeClr val="accent4">
                                  <a:tint val="70000"/>
                                  <a:satMod val="200000"/>
                                </a:schemeClr>
                              </a:gs>
                              <a:gs pos="40000">
                                <a:schemeClr val="accent4">
                                  <a:tint val="90000"/>
                                  <a:satMod val="130000"/>
                                </a:schemeClr>
                              </a:gs>
                              <a:gs pos="50000">
                                <a:schemeClr val="accent4">
                                  <a:tint val="90000"/>
                                  <a:satMod val="130000"/>
                                </a:schemeClr>
                              </a:gs>
                              <a:gs pos="68000">
                                <a:schemeClr val="accent4">
                                  <a:tint val="90000"/>
                                  <a:satMod val="130000"/>
                                </a:schemeClr>
                              </a:gs>
                              <a:gs pos="100000">
                                <a:schemeClr val="accent4">
                                  <a:tint val="70000"/>
                                  <a:satMod val="20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88000" dist="50800" dir="5040000" algn="tl">
                              <a:schemeClr val="accent4">
                                <a:tint val="80000"/>
                                <a:satMod val="250000"/>
                                <a:alpha val="45000"/>
                              </a:schemeClr>
                            </a:outerShdw>
                          </a:effectLst>
                          <a:latin typeface="Cambria Math"/>
                        </a:rPr>
                        <m:t>𝒏</m:t>
                      </m:r>
                      <m:r>
                        <a:rPr lang="es-EC" b="1" i="1" smtClean="0">
                          <a:ln>
                            <a:prstDash val="solid"/>
                          </a:ln>
                          <a:gradFill rotWithShape="1">
                            <a:gsLst>
                              <a:gs pos="0">
                                <a:schemeClr val="accent4">
                                  <a:tint val="70000"/>
                                  <a:satMod val="200000"/>
                                </a:schemeClr>
                              </a:gs>
                              <a:gs pos="40000">
                                <a:schemeClr val="accent4">
                                  <a:tint val="90000"/>
                                  <a:satMod val="130000"/>
                                </a:schemeClr>
                              </a:gs>
                              <a:gs pos="50000">
                                <a:schemeClr val="accent4">
                                  <a:tint val="90000"/>
                                  <a:satMod val="130000"/>
                                </a:schemeClr>
                              </a:gs>
                              <a:gs pos="68000">
                                <a:schemeClr val="accent4">
                                  <a:tint val="90000"/>
                                  <a:satMod val="130000"/>
                                </a:schemeClr>
                              </a:gs>
                              <a:gs pos="100000">
                                <a:schemeClr val="accent4">
                                  <a:tint val="70000"/>
                                  <a:satMod val="20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88000" dist="50800" dir="5040000" algn="tl">
                              <a:schemeClr val="accent4">
                                <a:tint val="80000"/>
                                <a:satMod val="250000"/>
                                <a:alpha val="45000"/>
                              </a:scheme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s-EC" b="1" i="1" smtClean="0">
                          <a:ln>
                            <a:prstDash val="solid"/>
                          </a:ln>
                          <a:gradFill rotWithShape="1">
                            <a:gsLst>
                              <a:gs pos="0">
                                <a:schemeClr val="accent4">
                                  <a:tint val="70000"/>
                                  <a:satMod val="200000"/>
                                </a:schemeClr>
                              </a:gs>
                              <a:gs pos="40000">
                                <a:schemeClr val="accent4">
                                  <a:tint val="90000"/>
                                  <a:satMod val="130000"/>
                                </a:schemeClr>
                              </a:gs>
                              <a:gs pos="50000">
                                <a:schemeClr val="accent4">
                                  <a:tint val="90000"/>
                                  <a:satMod val="130000"/>
                                </a:schemeClr>
                              </a:gs>
                              <a:gs pos="68000">
                                <a:schemeClr val="accent4">
                                  <a:tint val="90000"/>
                                  <a:satMod val="130000"/>
                                </a:schemeClr>
                              </a:gs>
                              <a:gs pos="100000">
                                <a:schemeClr val="accent4">
                                  <a:tint val="70000"/>
                                  <a:satMod val="20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88000" dist="50800" dir="5040000" algn="tl">
                              <a:schemeClr val="accent4">
                                <a:tint val="80000"/>
                                <a:satMod val="250000"/>
                                <a:alpha val="45000"/>
                              </a:schemeClr>
                            </a:outerShdw>
                          </a:effectLst>
                          <a:latin typeface="Cambria Math"/>
                        </a:rPr>
                        <m:t>𝟒𝟓</m:t>
                      </m:r>
                      <m:r>
                        <a:rPr lang="es-EC" b="1" i="1" smtClean="0">
                          <a:ln>
                            <a:prstDash val="solid"/>
                          </a:ln>
                          <a:gradFill rotWithShape="1">
                            <a:gsLst>
                              <a:gs pos="0">
                                <a:schemeClr val="accent4">
                                  <a:tint val="70000"/>
                                  <a:satMod val="200000"/>
                                </a:schemeClr>
                              </a:gs>
                              <a:gs pos="40000">
                                <a:schemeClr val="accent4">
                                  <a:tint val="90000"/>
                                  <a:satMod val="130000"/>
                                </a:schemeClr>
                              </a:gs>
                              <a:gs pos="50000">
                                <a:schemeClr val="accent4">
                                  <a:tint val="90000"/>
                                  <a:satMod val="130000"/>
                                </a:schemeClr>
                              </a:gs>
                              <a:gs pos="68000">
                                <a:schemeClr val="accent4">
                                  <a:tint val="90000"/>
                                  <a:satMod val="130000"/>
                                </a:schemeClr>
                              </a:gs>
                              <a:gs pos="100000">
                                <a:schemeClr val="accent4">
                                  <a:tint val="70000"/>
                                  <a:satMod val="20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88000" dist="50800" dir="5040000" algn="tl">
                              <a:schemeClr val="accent4">
                                <a:tint val="80000"/>
                                <a:satMod val="250000"/>
                                <a:alpha val="45000"/>
                              </a:scheme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s-EC" b="1" i="1" smtClean="0">
                          <a:ln>
                            <a:prstDash val="solid"/>
                          </a:ln>
                          <a:gradFill rotWithShape="1">
                            <a:gsLst>
                              <a:gs pos="0">
                                <a:schemeClr val="accent4">
                                  <a:tint val="70000"/>
                                  <a:satMod val="200000"/>
                                </a:schemeClr>
                              </a:gs>
                              <a:gs pos="40000">
                                <a:schemeClr val="accent4">
                                  <a:tint val="90000"/>
                                  <a:satMod val="130000"/>
                                </a:schemeClr>
                              </a:gs>
                              <a:gs pos="50000">
                                <a:schemeClr val="accent4">
                                  <a:tint val="90000"/>
                                  <a:satMod val="130000"/>
                                </a:schemeClr>
                              </a:gs>
                              <a:gs pos="68000">
                                <a:schemeClr val="accent4">
                                  <a:tint val="90000"/>
                                  <a:satMod val="130000"/>
                                </a:schemeClr>
                              </a:gs>
                              <a:gs pos="100000">
                                <a:schemeClr val="accent4">
                                  <a:tint val="70000"/>
                                  <a:satMod val="20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88000" dist="50800" dir="5040000" algn="tl">
                              <a:schemeClr val="accent4">
                                <a:tint val="80000"/>
                                <a:satMod val="250000"/>
                                <a:alpha val="45000"/>
                              </a:schemeClr>
                            </a:outerShdw>
                          </a:effectLst>
                          <a:latin typeface="Cambria Math"/>
                        </a:rPr>
                        <m:t>𝒉𝒐𝒈𝒂𝒓𝒆𝒔</m:t>
                      </m:r>
                    </m:oMath>
                  </m:oMathPara>
                </a14:m>
                <a:endParaRPr lang="es-EC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Juice ITC" panose="04040403040A02020202" pitchFamily="82" charset="0"/>
                </a:endParaRPr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764" y="4643844"/>
                <a:ext cx="3096344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6974783"/>
              </p:ext>
            </p:extLst>
          </p:nvPr>
        </p:nvGraphicFramePr>
        <p:xfrm>
          <a:off x="395536" y="4077072"/>
          <a:ext cx="3672408" cy="2539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4427984" y="5374957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err="1" smtClean="0"/>
              <a:t>Conocoto</a:t>
            </a:r>
            <a:r>
              <a:rPr lang="es-EC" dirty="0" smtClean="0"/>
              <a:t>: 23 encuestas </a:t>
            </a:r>
          </a:p>
          <a:p>
            <a:pPr algn="ctr"/>
            <a:r>
              <a:rPr lang="es-EC" dirty="0" err="1" smtClean="0"/>
              <a:t>Sangolqui</a:t>
            </a:r>
            <a:r>
              <a:rPr lang="es-EC" dirty="0" smtClean="0"/>
              <a:t>: 22 encuestas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8440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 rot="16200000">
            <a:off x="-1539876" y="2864062"/>
            <a:ext cx="4732598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C" sz="5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Juice ITC" panose="04040403040A02020202" pitchFamily="82" charset="0"/>
              </a:rPr>
              <a:t>Análisis de la Oferta: 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137369"/>
              </p:ext>
            </p:extLst>
          </p:nvPr>
        </p:nvGraphicFramePr>
        <p:xfrm>
          <a:off x="1979712" y="188640"/>
          <a:ext cx="6696745" cy="6480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7828"/>
                <a:gridCol w="1657609"/>
                <a:gridCol w="1060870"/>
                <a:gridCol w="3580438"/>
              </a:tblGrid>
              <a:tr h="2117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</a:rPr>
                        <a:t>N°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NOMBRE COMERCIAL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RUC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DIRECCIÓN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</a:tr>
              <a:tr h="3812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CEVICHICES DE LA RUMIÑAHUI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1791891325001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AV. GENERAL RUMIÑAHUI/CENTRO COMERCIAL SAN LUIS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</a:tr>
              <a:tr h="2541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POLLO STAV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1791972104001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AV. ILALO 138 Y AV. GENERAL ENRIQUEZ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</a:tr>
              <a:tr h="2541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CH FARINA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1790527085001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AV. ILALO Y AV. GENERAL ENRIQUEZ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</a:tr>
              <a:tr h="2541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MENESTRAS DEL NEGRO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1792049504001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AV. SAN LUIS S/N Y ISLA SANTA CLARA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</a:tr>
              <a:tr h="2541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EMPANADAS CAMPO VIEJO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1705501284001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AV. SAN LUIS 728 E ISLA PILZON 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</a:tr>
              <a:tr h="2541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POLLO GUS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1791415132001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 AV. RUMIÑAHUI S/N Y SAN LUIS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</a:tr>
              <a:tr h="2541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POLLO CAMPERO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1791925165001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AV. RUMIÑAHUI 375 Y SEPTIMA TRANSVERSAL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</a:tr>
              <a:tr h="2541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MAY FLOWER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1792048338001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</a:rPr>
                        <a:t>C.C. LINDA ROSE AVENIDA GENERAL RUMIÑAHUI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</a:tr>
              <a:tr h="2541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FOOD LEE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1705337762001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AV. ILALO S/N Y ISLA ESPAÑOLA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</a:tr>
              <a:tr h="2541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PIZZERIA EL HORNERO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1790827232001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C.C.PLAZA DEL VALLE AV. GENERAL RUMINAHUI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</a:tr>
              <a:tr h="3812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LA TABLITA DEL TARTARO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1791952359001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</a:rPr>
                        <a:t>ISLA FLOREANA Y AV. RUMINAHUI - URB CHIRIBOGA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</a:tr>
              <a:tr h="2541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TEXAS CHICKEN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1791997891001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C.C. PLZA PARIS AV. GENERAL RUMIÑAHUI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</a:tr>
              <a:tr h="2541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NOE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1792256267001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GRAL. RUMIÑAHUI   ZONA 01 - SANTA CLARA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</a:tr>
              <a:tr h="2541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EL ESPAÑOL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1792072018001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CENTRO COMERCIAL SAN LUIS 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</a:tr>
              <a:tr h="2117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DOMINOS PIZZA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1791286774001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AV. GENERAL RUMINAHUI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</a:tr>
              <a:tr h="2541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PAPA JOHNS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1791957342001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</a:rPr>
                        <a:t>AV. GENERAL RUMINAHUI E ISLA MANCHENA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</a:tr>
              <a:tr h="2541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CAFETERIA MESSIE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1717821209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AV. GENERAL ENRIQUEZ Y SUCRE 289 - EL TURISMO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</a:tr>
              <a:tr h="2541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FEDERER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1792256267001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ISLA ESPAÑOLA 183 E ISLA FERNANDINA 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</a:tr>
              <a:tr h="2541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KFC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1791415132001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AV. LUIS CORDERO S/N Y AV. GENERAL RUMIÑAHUI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</a:tr>
              <a:tr h="2541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NUEVA SAZON 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1719602938001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 AV. SAN LUIS 557 Y NOVENA TRANSVERSAL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</a:tr>
              <a:tr h="2541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SACA LA RESACA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1723426910001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ISLA FLOREANA 100 Y AV. GENERAL RUMIÑAHI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</a:tr>
              <a:tr h="2541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CONCHITAS Y CAZUELAS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.0909860306001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AV. GENERAL RUMIÑAHUI 249 E ISLA MERCHENA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</a:tr>
              <a:tr h="2117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EL ENCOCADO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1715427140001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AV. EL PROGRESO 1578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</a:tr>
              <a:tr h="2541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PIZZA HUT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</a:rPr>
                        <a:t>1790646483001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</a:rPr>
                        <a:t>I. GENOVESA Y AV. RUMINAHU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150" marR="211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60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753</TotalTime>
  <Words>2741</Words>
  <Application>Microsoft Office PowerPoint</Application>
  <PresentationFormat>Presentación en pantalla (4:3)</PresentationFormat>
  <Paragraphs>866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Papel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Resultado y Análisis de la Oferta 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55</cp:revision>
  <dcterms:created xsi:type="dcterms:W3CDTF">2014-08-04T01:52:57Z</dcterms:created>
  <dcterms:modified xsi:type="dcterms:W3CDTF">2014-09-11T03:50:27Z</dcterms:modified>
</cp:coreProperties>
</file>