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notesSlides/notesSlide10.xml" ContentType="application/vnd.openxmlformats-officedocument.presentationml.notesSlide+xml"/>
  <Override PartName="/ppt/charts/chart2.xml" ContentType="application/vnd.openxmlformats-officedocument.drawingml.chart+xml"/>
  <Override PartName="/ppt/notesSlides/notesSlide11.xml" ContentType="application/vnd.openxmlformats-officedocument.presentationml.notesSlide+xml"/>
  <Override PartName="/ppt/charts/chart3.xml" ContentType="application/vnd.openxmlformats-officedocument.drawingml.chart+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48" r:id="rId1"/>
  </p:sldMasterIdLst>
  <p:notesMasterIdLst>
    <p:notesMasterId r:id="rId33"/>
  </p:notesMasterIdLst>
  <p:sldIdLst>
    <p:sldId id="256" r:id="rId2"/>
    <p:sldId id="257" r:id="rId3"/>
    <p:sldId id="258" r:id="rId4"/>
    <p:sldId id="260" r:id="rId5"/>
    <p:sldId id="302" r:id="rId6"/>
    <p:sldId id="261" r:id="rId7"/>
    <p:sldId id="263" r:id="rId8"/>
    <p:sldId id="266" r:id="rId9"/>
    <p:sldId id="264" r:id="rId10"/>
    <p:sldId id="265" r:id="rId11"/>
    <p:sldId id="267" r:id="rId12"/>
    <p:sldId id="269" r:id="rId13"/>
    <p:sldId id="270" r:id="rId14"/>
    <p:sldId id="271" r:id="rId15"/>
    <p:sldId id="303" r:id="rId16"/>
    <p:sldId id="304" r:id="rId17"/>
    <p:sldId id="283" r:id="rId18"/>
    <p:sldId id="284" r:id="rId19"/>
    <p:sldId id="285" r:id="rId20"/>
    <p:sldId id="286" r:id="rId21"/>
    <p:sldId id="287" r:id="rId22"/>
    <p:sldId id="288" r:id="rId23"/>
    <p:sldId id="289" r:id="rId24"/>
    <p:sldId id="292" r:id="rId25"/>
    <p:sldId id="294" r:id="rId26"/>
    <p:sldId id="295" r:id="rId27"/>
    <p:sldId id="296" r:id="rId28"/>
    <p:sldId id="297" r:id="rId29"/>
    <p:sldId id="298" r:id="rId30"/>
    <p:sldId id="299" r:id="rId31"/>
    <p:sldId id="305" r:id="rId32"/>
  </p:sldIdLst>
  <p:sldSz cx="9144000" cy="6858000" type="screen4x3"/>
  <p:notesSz cx="8686800" cy="96012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513" autoAdjust="0"/>
    <p:restoredTop sz="88616" autoAdjust="0"/>
  </p:normalViewPr>
  <p:slideViewPr>
    <p:cSldViewPr>
      <p:cViewPr>
        <p:scale>
          <a:sx n="70" d="100"/>
          <a:sy n="70" d="100"/>
        </p:scale>
        <p:origin x="-1632" y="84"/>
      </p:cViewPr>
      <p:guideLst>
        <p:guide orient="horz" pos="2160"/>
        <p:guide pos="2880"/>
      </p:guideLst>
    </p:cSldViewPr>
  </p:slideViewPr>
  <p:outlineViewPr>
    <p:cViewPr>
      <p:scale>
        <a:sx n="33" d="100"/>
        <a:sy n="33" d="100"/>
      </p:scale>
      <p:origin x="0" y="1085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moscoso.andres\Documents\Pers\Tesis\Conteo%20133\Pregunta1.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D:\09%20Dropbox\Dropbox\Public\Tes\Conteo%20133\Pregunta2.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moscoso.andres\Documents\Pers\Tesis\Conteo%20133\Pregunta5.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s-ES"/>
              <a:t>Interés</a:t>
            </a:r>
            <a:r>
              <a:rPr lang="es-ES" baseline="0"/>
              <a:t> en servicios TIC</a:t>
            </a:r>
            <a:endParaRPr lang="es-ES"/>
          </a:p>
        </c:rich>
      </c:tx>
      <c:layout/>
      <c:overlay val="0"/>
      <c:spPr>
        <a:noFill/>
        <a:ln>
          <a:noFill/>
        </a:ln>
        <a:effectLst/>
      </c:spPr>
    </c:title>
    <c:autoTitleDeleted val="0"/>
    <c:view3D>
      <c:rotX val="50"/>
      <c:rotY val="0"/>
      <c:depthPercent val="100"/>
      <c:rAngAx val="0"/>
      <c:perspective val="3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1"/>
              </a:solidFill>
              <a:ln>
                <a:noFill/>
              </a:ln>
              <a:effectLst>
                <a:outerShdw blurRad="254000" sx="102000" sy="102000" algn="ctr" rotWithShape="0">
                  <a:prstClr val="black">
                    <a:alpha val="20000"/>
                  </a:prstClr>
                </a:outerShdw>
              </a:effectLst>
              <a:sp3d/>
            </c:spPr>
          </c:dPt>
          <c:dPt>
            <c:idx val="1"/>
            <c:bubble3D val="0"/>
            <c:spPr>
              <a:solidFill>
                <a:schemeClr val="accent2"/>
              </a:solidFill>
              <a:ln>
                <a:noFill/>
              </a:ln>
              <a:effectLst>
                <a:outerShdw blurRad="254000" sx="102000" sy="102000" algn="ctr" rotWithShape="0">
                  <a:prstClr val="black">
                    <a:alpha val="20000"/>
                  </a:prstClr>
                </a:outerShdw>
              </a:effectLst>
              <a:sp3d/>
            </c:spPr>
          </c:dPt>
          <c:dPt>
            <c:idx val="2"/>
            <c:bubble3D val="0"/>
            <c:spPr>
              <a:solidFill>
                <a:schemeClr val="accent3"/>
              </a:solidFill>
              <a:ln>
                <a:noFill/>
              </a:ln>
              <a:effectLst>
                <a:outerShdw blurRad="254000" sx="102000" sy="102000" algn="ctr" rotWithShape="0">
                  <a:prstClr val="black">
                    <a:alpha val="20000"/>
                  </a:prstClr>
                </a:outerShdw>
              </a:effectLst>
              <a:sp3d/>
            </c:spPr>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s-ES"/>
              </a:p>
            </c:txPr>
            <c:dLblPos val="ctr"/>
            <c:showLegendKey val="0"/>
            <c:showVal val="0"/>
            <c:showCatName val="1"/>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Hoja1!$G$22:$G$24</c:f>
              <c:strCache>
                <c:ptCount val="3"/>
                <c:pt idx="0">
                  <c:v>Si</c:v>
                </c:pt>
                <c:pt idx="1">
                  <c:v>No</c:v>
                </c:pt>
                <c:pt idx="2">
                  <c:v>Quizá</c:v>
                </c:pt>
              </c:strCache>
            </c:strRef>
          </c:cat>
          <c:val>
            <c:numRef>
              <c:f>Hoja1!$H$22:$H$24</c:f>
              <c:numCache>
                <c:formatCode>0.00%</c:formatCode>
                <c:ptCount val="3"/>
                <c:pt idx="0">
                  <c:v>0.39849624060150374</c:v>
                </c:pt>
                <c:pt idx="1">
                  <c:v>0.34586466165413532</c:v>
                </c:pt>
                <c:pt idx="2">
                  <c:v>0.25563909774436089</c:v>
                </c:pt>
              </c:numCache>
            </c:numRef>
          </c:val>
        </c:ser>
        <c:dLbls>
          <c:dLblPos val="ctr"/>
          <c:showLegendKey val="0"/>
          <c:showVal val="0"/>
          <c:showCatName val="0"/>
          <c:showSerName val="0"/>
          <c:showPercent val="1"/>
          <c:showBubbleSize val="0"/>
          <c:showLeaderLines val="1"/>
        </c:dLbls>
      </c:pie3DChart>
      <c:spPr>
        <a:noFill/>
        <a:ln w="25400">
          <a:noFill/>
        </a:ln>
        <a:effectLst/>
      </c:spPr>
    </c:plotArea>
    <c:legend>
      <c:legendPos val="r"/>
      <c:layout/>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s-E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s-E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s-ES"/>
              <a:t>Preferencia de Servicio</a:t>
            </a:r>
          </a:p>
        </c:rich>
      </c:tx>
      <c:layout/>
      <c:overlay val="0"/>
      <c:spPr>
        <a:noFill/>
        <a:ln>
          <a:noFill/>
        </a:ln>
        <a:effectLst/>
      </c:sp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spPr>
            <a:solidFill>
              <a:schemeClr val="accent1"/>
            </a:solidFill>
            <a:ln>
              <a:noFill/>
            </a:ln>
            <a:effectLst/>
            <a:sp3d/>
          </c:spPr>
          <c:invertIfNegative val="0"/>
          <c:cat>
            <c:strRef>
              <c:f>Hoja1!$H$19:$H$21</c:f>
              <c:strCache>
                <c:ptCount val="3"/>
                <c:pt idx="0">
                  <c:v>RADIOCOM</c:v>
                </c:pt>
                <c:pt idx="1">
                  <c:v>SIST.VIG</c:v>
                </c:pt>
                <c:pt idx="2">
                  <c:v>OTROS</c:v>
                </c:pt>
              </c:strCache>
            </c:strRef>
          </c:cat>
          <c:val>
            <c:numRef>
              <c:f>Hoja1!$I$19:$I$21</c:f>
              <c:numCache>
                <c:formatCode>General</c:formatCode>
                <c:ptCount val="3"/>
                <c:pt idx="0">
                  <c:v>16</c:v>
                </c:pt>
                <c:pt idx="1">
                  <c:v>45</c:v>
                </c:pt>
                <c:pt idx="2">
                  <c:v>4</c:v>
                </c:pt>
              </c:numCache>
            </c:numRef>
          </c:val>
        </c:ser>
        <c:dLbls>
          <c:showLegendKey val="0"/>
          <c:showVal val="0"/>
          <c:showCatName val="0"/>
          <c:showSerName val="0"/>
          <c:showPercent val="0"/>
          <c:showBubbleSize val="0"/>
        </c:dLbls>
        <c:gapWidth val="150"/>
        <c:shape val="box"/>
        <c:axId val="98543872"/>
        <c:axId val="98549760"/>
        <c:axId val="0"/>
      </c:bar3DChart>
      <c:catAx>
        <c:axId val="98543872"/>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crossAx val="98549760"/>
        <c:crosses val="autoZero"/>
        <c:auto val="1"/>
        <c:lblAlgn val="ctr"/>
        <c:lblOffset val="100"/>
        <c:noMultiLvlLbl val="0"/>
      </c:catAx>
      <c:valAx>
        <c:axId val="9854976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crossAx val="98543872"/>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s-E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s-ES"/>
              <a:t>Frecuencia de uso del Servicio</a:t>
            </a:r>
          </a:p>
        </c:rich>
      </c:tx>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dLbls>
            <c:spPr>
              <a:noFill/>
              <a:ln>
                <a:noFill/>
              </a:ln>
              <a:effectLst/>
            </c:spPr>
            <c:showLegendKey val="0"/>
            <c:showVal val="0"/>
            <c:showCatName val="0"/>
            <c:showSerName val="0"/>
            <c:showPercent val="1"/>
            <c:showBubbleSize val="0"/>
            <c:showLeaderLines val="1"/>
            <c:extLst>
              <c:ext xmlns:c15="http://schemas.microsoft.com/office/drawing/2012/chart" uri="{CE6537A1-D6FC-4f65-9D91-7224C49458BB}"/>
            </c:extLst>
          </c:dLbls>
          <c:cat>
            <c:strRef>
              <c:f>'Hoja1 (2)'!$H$26:$H$28</c:f>
              <c:strCache>
                <c:ptCount val="3"/>
                <c:pt idx="0">
                  <c:v>Cada Dia</c:v>
                </c:pt>
                <c:pt idx="1">
                  <c:v>Semanal</c:v>
                </c:pt>
                <c:pt idx="2">
                  <c:v>Mensual</c:v>
                </c:pt>
              </c:strCache>
            </c:strRef>
          </c:cat>
          <c:val>
            <c:numRef>
              <c:f>'Hoja1 (2)'!$I$26:$I$28</c:f>
              <c:numCache>
                <c:formatCode>0.00%</c:formatCode>
                <c:ptCount val="3"/>
                <c:pt idx="0">
                  <c:v>0.64149999999999996</c:v>
                </c:pt>
                <c:pt idx="1">
                  <c:v>7.5499999999999998E-2</c:v>
                </c:pt>
                <c:pt idx="2">
                  <c:v>0.28299999999999997</c:v>
                </c:pt>
              </c:numCache>
            </c:numRef>
          </c:val>
        </c:ser>
        <c:dLbls>
          <c:showLegendKey val="0"/>
          <c:showVal val="0"/>
          <c:showCatName val="0"/>
          <c:showSerName val="0"/>
          <c:showPercent val="1"/>
          <c:showBubbleSize val="0"/>
          <c:showLeaderLines val="1"/>
        </c:dLbls>
      </c:pie3DChart>
    </c:plotArea>
    <c:legend>
      <c:legendPos val="r"/>
      <c:layout/>
      <c:overlay val="0"/>
    </c:legend>
    <c:plotVisOnly val="1"/>
    <c:dispBlanksAs val="gap"/>
    <c:showDLblsOverMax val="0"/>
  </c:chart>
  <c:txPr>
    <a:bodyPr/>
    <a:lstStyle/>
    <a:p>
      <a:pPr>
        <a:defRPr sz="1800"/>
      </a:pPr>
      <a:endParaRPr lang="es-E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2647868-F02A-4F38-8694-FDBB3C13D44A}" type="doc">
      <dgm:prSet loTypeId="urn:microsoft.com/office/officeart/2005/8/layout/gear1" loCatId="process" qsTypeId="urn:microsoft.com/office/officeart/2005/8/quickstyle/simple1" qsCatId="simple" csTypeId="urn:microsoft.com/office/officeart/2005/8/colors/accent1_2" csCatId="accent1" phldr="1"/>
      <dgm:spPr/>
    </dgm:pt>
    <dgm:pt modelId="{9CE069A1-FD16-4D6E-B85A-42B9237856C2}">
      <dgm:prSet phldrT="[Texto]" custT="1"/>
      <dgm:spPr/>
      <dgm:t>
        <a:bodyPr/>
        <a:lstStyle/>
        <a:p>
          <a:r>
            <a:rPr lang="es-ES" sz="1800" dirty="0" smtClean="0"/>
            <a:t>Estudio de Mercado para la toma de decisiones</a:t>
          </a:r>
          <a:endParaRPr lang="es-ES" sz="1800" dirty="0"/>
        </a:p>
      </dgm:t>
    </dgm:pt>
    <dgm:pt modelId="{977324B2-78F5-4BA3-8825-FA67D64A1816}" type="parTrans" cxnId="{CC69D6AA-6E80-4B1E-9236-315BD35914D5}">
      <dgm:prSet/>
      <dgm:spPr/>
      <dgm:t>
        <a:bodyPr/>
        <a:lstStyle/>
        <a:p>
          <a:endParaRPr lang="es-ES"/>
        </a:p>
      </dgm:t>
    </dgm:pt>
    <dgm:pt modelId="{EAC91209-0AE6-4A80-8B2C-160F4746F915}" type="sibTrans" cxnId="{CC69D6AA-6E80-4B1E-9236-315BD35914D5}">
      <dgm:prSet/>
      <dgm:spPr/>
      <dgm:t>
        <a:bodyPr/>
        <a:lstStyle/>
        <a:p>
          <a:endParaRPr lang="es-ES"/>
        </a:p>
      </dgm:t>
    </dgm:pt>
    <dgm:pt modelId="{EDF32E1A-89D5-4072-AF4D-478627F01792}">
      <dgm:prSet phldrT="[Texto]" custT="1"/>
      <dgm:spPr/>
      <dgm:t>
        <a:bodyPr/>
        <a:lstStyle/>
        <a:p>
          <a:r>
            <a:rPr lang="es-ES" sz="1800" dirty="0" smtClean="0"/>
            <a:t>Factible </a:t>
          </a:r>
          <a:endParaRPr lang="es-ES" sz="1500" dirty="0"/>
        </a:p>
      </dgm:t>
    </dgm:pt>
    <dgm:pt modelId="{8C4051BA-7EC1-4BEC-94F3-B0AF9788D897}" type="parTrans" cxnId="{46AAA865-9CF0-45B9-848C-3E838ECC1FD5}">
      <dgm:prSet/>
      <dgm:spPr/>
      <dgm:t>
        <a:bodyPr/>
        <a:lstStyle/>
        <a:p>
          <a:endParaRPr lang="es-ES"/>
        </a:p>
      </dgm:t>
    </dgm:pt>
    <dgm:pt modelId="{3DE2FCE2-1FD8-43A3-94F5-562167B6D844}" type="sibTrans" cxnId="{46AAA865-9CF0-45B9-848C-3E838ECC1FD5}">
      <dgm:prSet/>
      <dgm:spPr/>
      <dgm:t>
        <a:bodyPr/>
        <a:lstStyle/>
        <a:p>
          <a:endParaRPr lang="es-ES"/>
        </a:p>
      </dgm:t>
    </dgm:pt>
    <dgm:pt modelId="{EC563827-1793-455C-9FC6-BC966E35655E}">
      <dgm:prSet phldrT="[Texto]" custT="1"/>
      <dgm:spPr/>
      <dgm:t>
        <a:bodyPr/>
        <a:lstStyle/>
        <a:p>
          <a:r>
            <a:rPr lang="es-ES" sz="1400" dirty="0" smtClean="0"/>
            <a:t>Newphone S.A.</a:t>
          </a:r>
          <a:endParaRPr lang="es-ES" sz="1400" dirty="0"/>
        </a:p>
      </dgm:t>
    </dgm:pt>
    <dgm:pt modelId="{050DF5DA-D007-4DC3-B163-A7138B1DF37F}" type="parTrans" cxnId="{3341DF04-E515-4DBB-9515-D93428B2E1B1}">
      <dgm:prSet/>
      <dgm:spPr/>
      <dgm:t>
        <a:bodyPr/>
        <a:lstStyle/>
        <a:p>
          <a:endParaRPr lang="es-ES"/>
        </a:p>
      </dgm:t>
    </dgm:pt>
    <dgm:pt modelId="{6F802BCD-8E39-421D-ABFD-388069FE885F}" type="sibTrans" cxnId="{3341DF04-E515-4DBB-9515-D93428B2E1B1}">
      <dgm:prSet/>
      <dgm:spPr/>
      <dgm:t>
        <a:bodyPr/>
        <a:lstStyle/>
        <a:p>
          <a:endParaRPr lang="es-ES"/>
        </a:p>
      </dgm:t>
    </dgm:pt>
    <dgm:pt modelId="{7613DFC1-F52D-48D6-8BF8-20E3CCF13B92}" type="pres">
      <dgm:prSet presAssocID="{E2647868-F02A-4F38-8694-FDBB3C13D44A}" presName="composite" presStyleCnt="0">
        <dgm:presLayoutVars>
          <dgm:chMax val="3"/>
          <dgm:animLvl val="lvl"/>
          <dgm:resizeHandles val="exact"/>
        </dgm:presLayoutVars>
      </dgm:prSet>
      <dgm:spPr/>
    </dgm:pt>
    <dgm:pt modelId="{AF0FEA40-D302-4FBF-803D-D5C6C8A9658D}" type="pres">
      <dgm:prSet presAssocID="{9CE069A1-FD16-4D6E-B85A-42B9237856C2}" presName="gear1" presStyleLbl="node1" presStyleIdx="0" presStyleCnt="3" custLinFactNeighborX="22529" custLinFactNeighborY="-7855">
        <dgm:presLayoutVars>
          <dgm:chMax val="1"/>
          <dgm:bulletEnabled val="1"/>
        </dgm:presLayoutVars>
      </dgm:prSet>
      <dgm:spPr/>
      <dgm:t>
        <a:bodyPr/>
        <a:lstStyle/>
        <a:p>
          <a:endParaRPr lang="es-ES"/>
        </a:p>
      </dgm:t>
    </dgm:pt>
    <dgm:pt modelId="{6F365D16-A3D5-4C50-A5A3-54858FF3C9F2}" type="pres">
      <dgm:prSet presAssocID="{9CE069A1-FD16-4D6E-B85A-42B9237856C2}" presName="gear1srcNode" presStyleLbl="node1" presStyleIdx="0" presStyleCnt="3"/>
      <dgm:spPr/>
      <dgm:t>
        <a:bodyPr/>
        <a:lstStyle/>
        <a:p>
          <a:endParaRPr lang="es-ES"/>
        </a:p>
      </dgm:t>
    </dgm:pt>
    <dgm:pt modelId="{3B4B3919-8660-418A-9397-116B0714C304}" type="pres">
      <dgm:prSet presAssocID="{9CE069A1-FD16-4D6E-B85A-42B9237856C2}" presName="gear1dstNode" presStyleLbl="node1" presStyleIdx="0" presStyleCnt="3"/>
      <dgm:spPr/>
      <dgm:t>
        <a:bodyPr/>
        <a:lstStyle/>
        <a:p>
          <a:endParaRPr lang="es-ES"/>
        </a:p>
      </dgm:t>
    </dgm:pt>
    <dgm:pt modelId="{A70EBCD0-E454-49D9-9D92-4FC3DAB4D7C2}" type="pres">
      <dgm:prSet presAssocID="{EDF32E1A-89D5-4072-AF4D-478627F01792}" presName="gear2" presStyleLbl="node1" presStyleIdx="1" presStyleCnt="3">
        <dgm:presLayoutVars>
          <dgm:chMax val="1"/>
          <dgm:bulletEnabled val="1"/>
        </dgm:presLayoutVars>
      </dgm:prSet>
      <dgm:spPr/>
      <dgm:t>
        <a:bodyPr/>
        <a:lstStyle/>
        <a:p>
          <a:endParaRPr lang="es-ES"/>
        </a:p>
      </dgm:t>
    </dgm:pt>
    <dgm:pt modelId="{D65FF5E3-2CDE-4C88-9FC3-D3006D70B4A3}" type="pres">
      <dgm:prSet presAssocID="{EDF32E1A-89D5-4072-AF4D-478627F01792}" presName="gear2srcNode" presStyleLbl="node1" presStyleIdx="1" presStyleCnt="3"/>
      <dgm:spPr/>
      <dgm:t>
        <a:bodyPr/>
        <a:lstStyle/>
        <a:p>
          <a:endParaRPr lang="es-ES"/>
        </a:p>
      </dgm:t>
    </dgm:pt>
    <dgm:pt modelId="{2C01A51C-50E6-4E44-9DE1-9CDAACB79335}" type="pres">
      <dgm:prSet presAssocID="{EDF32E1A-89D5-4072-AF4D-478627F01792}" presName="gear2dstNode" presStyleLbl="node1" presStyleIdx="1" presStyleCnt="3"/>
      <dgm:spPr/>
      <dgm:t>
        <a:bodyPr/>
        <a:lstStyle/>
        <a:p>
          <a:endParaRPr lang="es-ES"/>
        </a:p>
      </dgm:t>
    </dgm:pt>
    <dgm:pt modelId="{488948D7-42AF-4A4E-A919-D1E4B02A9DDC}" type="pres">
      <dgm:prSet presAssocID="{EC563827-1793-455C-9FC6-BC966E35655E}" presName="gear3" presStyleLbl="node1" presStyleIdx="2" presStyleCnt="3"/>
      <dgm:spPr/>
      <dgm:t>
        <a:bodyPr/>
        <a:lstStyle/>
        <a:p>
          <a:endParaRPr lang="es-ES"/>
        </a:p>
      </dgm:t>
    </dgm:pt>
    <dgm:pt modelId="{20BE76B3-69CC-45E1-A0F6-36FD9EC9E377}" type="pres">
      <dgm:prSet presAssocID="{EC563827-1793-455C-9FC6-BC966E35655E}" presName="gear3tx" presStyleLbl="node1" presStyleIdx="2" presStyleCnt="3">
        <dgm:presLayoutVars>
          <dgm:chMax val="1"/>
          <dgm:bulletEnabled val="1"/>
        </dgm:presLayoutVars>
      </dgm:prSet>
      <dgm:spPr/>
      <dgm:t>
        <a:bodyPr/>
        <a:lstStyle/>
        <a:p>
          <a:endParaRPr lang="es-ES"/>
        </a:p>
      </dgm:t>
    </dgm:pt>
    <dgm:pt modelId="{339FA9EB-D03E-496A-95F4-53F9A02B5A05}" type="pres">
      <dgm:prSet presAssocID="{EC563827-1793-455C-9FC6-BC966E35655E}" presName="gear3srcNode" presStyleLbl="node1" presStyleIdx="2" presStyleCnt="3"/>
      <dgm:spPr/>
      <dgm:t>
        <a:bodyPr/>
        <a:lstStyle/>
        <a:p>
          <a:endParaRPr lang="es-ES"/>
        </a:p>
      </dgm:t>
    </dgm:pt>
    <dgm:pt modelId="{EFA17CC8-D9AF-40F2-A0E6-317848FCE373}" type="pres">
      <dgm:prSet presAssocID="{EC563827-1793-455C-9FC6-BC966E35655E}" presName="gear3dstNode" presStyleLbl="node1" presStyleIdx="2" presStyleCnt="3"/>
      <dgm:spPr/>
      <dgm:t>
        <a:bodyPr/>
        <a:lstStyle/>
        <a:p>
          <a:endParaRPr lang="es-ES"/>
        </a:p>
      </dgm:t>
    </dgm:pt>
    <dgm:pt modelId="{5E230297-1DDB-4B76-BC16-09003223A6CC}" type="pres">
      <dgm:prSet presAssocID="{EAC91209-0AE6-4A80-8B2C-160F4746F915}" presName="connector1" presStyleLbl="sibTrans2D1" presStyleIdx="0" presStyleCnt="3" custLinFactNeighborX="14849" custLinFactNeighborY="-4340"/>
      <dgm:spPr/>
      <dgm:t>
        <a:bodyPr/>
        <a:lstStyle/>
        <a:p>
          <a:endParaRPr lang="es-ES"/>
        </a:p>
      </dgm:t>
    </dgm:pt>
    <dgm:pt modelId="{B4FC7280-D4C8-4F86-8982-CD7911F7428C}" type="pres">
      <dgm:prSet presAssocID="{3DE2FCE2-1FD8-43A3-94F5-562167B6D844}" presName="connector2" presStyleLbl="sibTrans2D1" presStyleIdx="1" presStyleCnt="3"/>
      <dgm:spPr/>
      <dgm:t>
        <a:bodyPr/>
        <a:lstStyle/>
        <a:p>
          <a:endParaRPr lang="es-ES"/>
        </a:p>
      </dgm:t>
    </dgm:pt>
    <dgm:pt modelId="{7F742B65-1AFE-40E1-AA23-77B9F6EABE7B}" type="pres">
      <dgm:prSet presAssocID="{6F802BCD-8E39-421D-ABFD-388069FE885F}" presName="connector3" presStyleLbl="sibTrans2D1" presStyleIdx="2" presStyleCnt="3"/>
      <dgm:spPr/>
      <dgm:t>
        <a:bodyPr/>
        <a:lstStyle/>
        <a:p>
          <a:endParaRPr lang="es-ES"/>
        </a:p>
      </dgm:t>
    </dgm:pt>
  </dgm:ptLst>
  <dgm:cxnLst>
    <dgm:cxn modelId="{CFE4451B-E946-44EA-8446-FA43506AD3A2}" type="presOf" srcId="{EC563827-1793-455C-9FC6-BC966E35655E}" destId="{488948D7-42AF-4A4E-A919-D1E4B02A9DDC}" srcOrd="0" destOrd="0" presId="urn:microsoft.com/office/officeart/2005/8/layout/gear1"/>
    <dgm:cxn modelId="{FE19825B-2525-49C7-A783-184CCB1BE3C8}" type="presOf" srcId="{EC563827-1793-455C-9FC6-BC966E35655E}" destId="{339FA9EB-D03E-496A-95F4-53F9A02B5A05}" srcOrd="2" destOrd="0" presId="urn:microsoft.com/office/officeart/2005/8/layout/gear1"/>
    <dgm:cxn modelId="{90EE3996-839E-4334-A262-F8E9FA67B143}" type="presOf" srcId="{9CE069A1-FD16-4D6E-B85A-42B9237856C2}" destId="{AF0FEA40-D302-4FBF-803D-D5C6C8A9658D}" srcOrd="0" destOrd="0" presId="urn:microsoft.com/office/officeart/2005/8/layout/gear1"/>
    <dgm:cxn modelId="{02679BE1-32A6-4A9B-990B-56EF3986862B}" type="presOf" srcId="{9CE069A1-FD16-4D6E-B85A-42B9237856C2}" destId="{6F365D16-A3D5-4C50-A5A3-54858FF3C9F2}" srcOrd="1" destOrd="0" presId="urn:microsoft.com/office/officeart/2005/8/layout/gear1"/>
    <dgm:cxn modelId="{3341DF04-E515-4DBB-9515-D93428B2E1B1}" srcId="{E2647868-F02A-4F38-8694-FDBB3C13D44A}" destId="{EC563827-1793-455C-9FC6-BC966E35655E}" srcOrd="2" destOrd="0" parTransId="{050DF5DA-D007-4DC3-B163-A7138B1DF37F}" sibTransId="{6F802BCD-8E39-421D-ABFD-388069FE885F}"/>
    <dgm:cxn modelId="{33E8DA65-12E7-4D44-BB92-B8673423D28A}" type="presOf" srcId="{6F802BCD-8E39-421D-ABFD-388069FE885F}" destId="{7F742B65-1AFE-40E1-AA23-77B9F6EABE7B}" srcOrd="0" destOrd="0" presId="urn:microsoft.com/office/officeart/2005/8/layout/gear1"/>
    <dgm:cxn modelId="{659FF7A3-388B-4FA4-9B48-94649BEC65E9}" type="presOf" srcId="{EAC91209-0AE6-4A80-8B2C-160F4746F915}" destId="{5E230297-1DDB-4B76-BC16-09003223A6CC}" srcOrd="0" destOrd="0" presId="urn:microsoft.com/office/officeart/2005/8/layout/gear1"/>
    <dgm:cxn modelId="{46AAA865-9CF0-45B9-848C-3E838ECC1FD5}" srcId="{E2647868-F02A-4F38-8694-FDBB3C13D44A}" destId="{EDF32E1A-89D5-4072-AF4D-478627F01792}" srcOrd="1" destOrd="0" parTransId="{8C4051BA-7EC1-4BEC-94F3-B0AF9788D897}" sibTransId="{3DE2FCE2-1FD8-43A3-94F5-562167B6D844}"/>
    <dgm:cxn modelId="{4F983FFB-1F69-4866-B77B-DA76AEEBB872}" type="presOf" srcId="{E2647868-F02A-4F38-8694-FDBB3C13D44A}" destId="{7613DFC1-F52D-48D6-8BF8-20E3CCF13B92}" srcOrd="0" destOrd="0" presId="urn:microsoft.com/office/officeart/2005/8/layout/gear1"/>
    <dgm:cxn modelId="{FE57BBE3-3F32-4768-A1D6-8C52F97F37BF}" type="presOf" srcId="{EDF32E1A-89D5-4072-AF4D-478627F01792}" destId="{A70EBCD0-E454-49D9-9D92-4FC3DAB4D7C2}" srcOrd="0" destOrd="0" presId="urn:microsoft.com/office/officeart/2005/8/layout/gear1"/>
    <dgm:cxn modelId="{AB9D302D-7C49-4AC8-BE3C-D81460296925}" type="presOf" srcId="{EDF32E1A-89D5-4072-AF4D-478627F01792}" destId="{D65FF5E3-2CDE-4C88-9FC3-D3006D70B4A3}" srcOrd="1" destOrd="0" presId="urn:microsoft.com/office/officeart/2005/8/layout/gear1"/>
    <dgm:cxn modelId="{8E9FE11F-F63F-462C-8C1F-6761BC1DB85C}" type="presOf" srcId="{9CE069A1-FD16-4D6E-B85A-42B9237856C2}" destId="{3B4B3919-8660-418A-9397-116B0714C304}" srcOrd="2" destOrd="0" presId="urn:microsoft.com/office/officeart/2005/8/layout/gear1"/>
    <dgm:cxn modelId="{1B6A74B6-90A4-4467-9481-D336775A040E}" type="presOf" srcId="{EC563827-1793-455C-9FC6-BC966E35655E}" destId="{20BE76B3-69CC-45E1-A0F6-36FD9EC9E377}" srcOrd="1" destOrd="0" presId="urn:microsoft.com/office/officeart/2005/8/layout/gear1"/>
    <dgm:cxn modelId="{63DD05FA-6FDF-499A-8572-9E2732270E47}" type="presOf" srcId="{EDF32E1A-89D5-4072-AF4D-478627F01792}" destId="{2C01A51C-50E6-4E44-9DE1-9CDAACB79335}" srcOrd="2" destOrd="0" presId="urn:microsoft.com/office/officeart/2005/8/layout/gear1"/>
    <dgm:cxn modelId="{08A23C7F-EA97-4087-B19E-9AD1722DAA95}" type="presOf" srcId="{EC563827-1793-455C-9FC6-BC966E35655E}" destId="{EFA17CC8-D9AF-40F2-A0E6-317848FCE373}" srcOrd="3" destOrd="0" presId="urn:microsoft.com/office/officeart/2005/8/layout/gear1"/>
    <dgm:cxn modelId="{CC69D6AA-6E80-4B1E-9236-315BD35914D5}" srcId="{E2647868-F02A-4F38-8694-FDBB3C13D44A}" destId="{9CE069A1-FD16-4D6E-B85A-42B9237856C2}" srcOrd="0" destOrd="0" parTransId="{977324B2-78F5-4BA3-8825-FA67D64A1816}" sibTransId="{EAC91209-0AE6-4A80-8B2C-160F4746F915}"/>
    <dgm:cxn modelId="{800C4C32-0886-4148-B204-C3BB3466EA70}" type="presOf" srcId="{3DE2FCE2-1FD8-43A3-94F5-562167B6D844}" destId="{B4FC7280-D4C8-4F86-8982-CD7911F7428C}" srcOrd="0" destOrd="0" presId="urn:microsoft.com/office/officeart/2005/8/layout/gear1"/>
    <dgm:cxn modelId="{88405735-8D4F-4207-8DCA-D52976E0C1B7}" type="presParOf" srcId="{7613DFC1-F52D-48D6-8BF8-20E3CCF13B92}" destId="{AF0FEA40-D302-4FBF-803D-D5C6C8A9658D}" srcOrd="0" destOrd="0" presId="urn:microsoft.com/office/officeart/2005/8/layout/gear1"/>
    <dgm:cxn modelId="{5B243F9F-76F8-4AF4-8333-0416A1FA5278}" type="presParOf" srcId="{7613DFC1-F52D-48D6-8BF8-20E3CCF13B92}" destId="{6F365D16-A3D5-4C50-A5A3-54858FF3C9F2}" srcOrd="1" destOrd="0" presId="urn:microsoft.com/office/officeart/2005/8/layout/gear1"/>
    <dgm:cxn modelId="{70252A74-B100-4481-8A34-3CD89073263A}" type="presParOf" srcId="{7613DFC1-F52D-48D6-8BF8-20E3CCF13B92}" destId="{3B4B3919-8660-418A-9397-116B0714C304}" srcOrd="2" destOrd="0" presId="urn:microsoft.com/office/officeart/2005/8/layout/gear1"/>
    <dgm:cxn modelId="{8F8A1EF8-8925-43A7-AA13-B8D854A00928}" type="presParOf" srcId="{7613DFC1-F52D-48D6-8BF8-20E3CCF13B92}" destId="{A70EBCD0-E454-49D9-9D92-4FC3DAB4D7C2}" srcOrd="3" destOrd="0" presId="urn:microsoft.com/office/officeart/2005/8/layout/gear1"/>
    <dgm:cxn modelId="{6BADC4F2-6FE6-4825-BE4B-F2E5B65D463D}" type="presParOf" srcId="{7613DFC1-F52D-48D6-8BF8-20E3CCF13B92}" destId="{D65FF5E3-2CDE-4C88-9FC3-D3006D70B4A3}" srcOrd="4" destOrd="0" presId="urn:microsoft.com/office/officeart/2005/8/layout/gear1"/>
    <dgm:cxn modelId="{14C0B7EF-943E-4994-A4FA-1F73B684BA3D}" type="presParOf" srcId="{7613DFC1-F52D-48D6-8BF8-20E3CCF13B92}" destId="{2C01A51C-50E6-4E44-9DE1-9CDAACB79335}" srcOrd="5" destOrd="0" presId="urn:microsoft.com/office/officeart/2005/8/layout/gear1"/>
    <dgm:cxn modelId="{6CE5026C-B338-417C-8553-7941D2AE9EA3}" type="presParOf" srcId="{7613DFC1-F52D-48D6-8BF8-20E3CCF13B92}" destId="{488948D7-42AF-4A4E-A919-D1E4B02A9DDC}" srcOrd="6" destOrd="0" presId="urn:microsoft.com/office/officeart/2005/8/layout/gear1"/>
    <dgm:cxn modelId="{3B0B915C-DE3A-4CBD-8E63-7C539D31E2E4}" type="presParOf" srcId="{7613DFC1-F52D-48D6-8BF8-20E3CCF13B92}" destId="{20BE76B3-69CC-45E1-A0F6-36FD9EC9E377}" srcOrd="7" destOrd="0" presId="urn:microsoft.com/office/officeart/2005/8/layout/gear1"/>
    <dgm:cxn modelId="{90A9166E-BAB2-4B03-9669-00B298B7875D}" type="presParOf" srcId="{7613DFC1-F52D-48D6-8BF8-20E3CCF13B92}" destId="{339FA9EB-D03E-496A-95F4-53F9A02B5A05}" srcOrd="8" destOrd="0" presId="urn:microsoft.com/office/officeart/2005/8/layout/gear1"/>
    <dgm:cxn modelId="{18190258-09AA-4673-902B-BC88511EA78B}" type="presParOf" srcId="{7613DFC1-F52D-48D6-8BF8-20E3CCF13B92}" destId="{EFA17CC8-D9AF-40F2-A0E6-317848FCE373}" srcOrd="9" destOrd="0" presId="urn:microsoft.com/office/officeart/2005/8/layout/gear1"/>
    <dgm:cxn modelId="{E1216F0A-4642-43D5-9D8B-6262FFF46B7A}" type="presParOf" srcId="{7613DFC1-F52D-48D6-8BF8-20E3CCF13B92}" destId="{5E230297-1DDB-4B76-BC16-09003223A6CC}" srcOrd="10" destOrd="0" presId="urn:microsoft.com/office/officeart/2005/8/layout/gear1"/>
    <dgm:cxn modelId="{6A972161-E1FD-4903-AE74-125643BC91DF}" type="presParOf" srcId="{7613DFC1-F52D-48D6-8BF8-20E3CCF13B92}" destId="{B4FC7280-D4C8-4F86-8982-CD7911F7428C}" srcOrd="11" destOrd="0" presId="urn:microsoft.com/office/officeart/2005/8/layout/gear1"/>
    <dgm:cxn modelId="{4401BBFA-EAD9-4441-A8AD-128ACF3721F0}" type="presParOf" srcId="{7613DFC1-F52D-48D6-8BF8-20E3CCF13B92}" destId="{7F742B65-1AFE-40E1-AA23-77B9F6EABE7B}" srcOrd="12" destOrd="0" presId="urn:microsoft.com/office/officeart/2005/8/layout/gear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B04AFC5-3773-4A8A-8653-8ED85C7F9F68}" type="doc">
      <dgm:prSet loTypeId="urn:microsoft.com/office/officeart/2005/8/layout/chevron2" loCatId="list" qsTypeId="urn:microsoft.com/office/officeart/2005/8/quickstyle/simple1" qsCatId="simple" csTypeId="urn:microsoft.com/office/officeart/2005/8/colors/colorful4" csCatId="colorful" phldr="1"/>
      <dgm:spPr/>
      <dgm:t>
        <a:bodyPr/>
        <a:lstStyle/>
        <a:p>
          <a:endParaRPr lang="es-ES"/>
        </a:p>
      </dgm:t>
    </dgm:pt>
    <dgm:pt modelId="{BA7897BE-F5D8-4356-9353-23F1B8A107BB}">
      <dgm:prSet phldrT="[Texto]"/>
      <dgm:spPr/>
      <dgm:t>
        <a:bodyPr/>
        <a:lstStyle/>
        <a:p>
          <a:r>
            <a:rPr lang="es-ES" dirty="0" smtClean="0"/>
            <a:t> </a:t>
          </a:r>
        </a:p>
        <a:p>
          <a:endParaRPr lang="es-ES" dirty="0"/>
        </a:p>
      </dgm:t>
    </dgm:pt>
    <dgm:pt modelId="{E7C2CA9E-F569-4A5D-B7A3-B9E5A2104AC1}" type="parTrans" cxnId="{AF30EF91-5E73-4C29-906F-3697AAD877C1}">
      <dgm:prSet/>
      <dgm:spPr/>
      <dgm:t>
        <a:bodyPr/>
        <a:lstStyle/>
        <a:p>
          <a:endParaRPr lang="es-ES"/>
        </a:p>
      </dgm:t>
    </dgm:pt>
    <dgm:pt modelId="{474A6F7B-3144-4917-903E-1F69A353A987}" type="sibTrans" cxnId="{AF30EF91-5E73-4C29-906F-3697AAD877C1}">
      <dgm:prSet/>
      <dgm:spPr/>
      <dgm:t>
        <a:bodyPr/>
        <a:lstStyle/>
        <a:p>
          <a:endParaRPr lang="es-ES"/>
        </a:p>
      </dgm:t>
    </dgm:pt>
    <dgm:pt modelId="{D4584172-5B10-4464-9A6E-1921E36087FF}">
      <dgm:prSet phldrT="[Texto]"/>
      <dgm:spPr/>
      <dgm:t>
        <a:bodyPr/>
        <a:lstStyle/>
        <a:p>
          <a:r>
            <a:rPr lang="es-ES" dirty="0" smtClean="0"/>
            <a:t>Viabilidad Comercial</a:t>
          </a:r>
          <a:endParaRPr lang="es-ES" dirty="0"/>
        </a:p>
      </dgm:t>
    </dgm:pt>
    <dgm:pt modelId="{911DF42C-9E7E-4435-A7DA-61B3E8425386}" type="parTrans" cxnId="{A0C38932-14D0-4A62-B10B-C0479CCD1615}">
      <dgm:prSet/>
      <dgm:spPr/>
      <dgm:t>
        <a:bodyPr/>
        <a:lstStyle/>
        <a:p>
          <a:endParaRPr lang="es-ES"/>
        </a:p>
      </dgm:t>
    </dgm:pt>
    <dgm:pt modelId="{AE4C017E-5283-4F61-A838-3EFC6BC0848C}" type="sibTrans" cxnId="{A0C38932-14D0-4A62-B10B-C0479CCD1615}">
      <dgm:prSet/>
      <dgm:spPr/>
      <dgm:t>
        <a:bodyPr/>
        <a:lstStyle/>
        <a:p>
          <a:endParaRPr lang="es-ES"/>
        </a:p>
      </dgm:t>
    </dgm:pt>
    <dgm:pt modelId="{9F538889-C411-43E5-A459-670D25C7E410}">
      <dgm:prSet phldrT="[Texto]"/>
      <dgm:spPr/>
      <dgm:t>
        <a:bodyPr/>
        <a:lstStyle/>
        <a:p>
          <a:r>
            <a:rPr lang="es-ES" dirty="0" smtClean="0"/>
            <a:t> </a:t>
          </a:r>
        </a:p>
        <a:p>
          <a:endParaRPr lang="es-ES" dirty="0"/>
        </a:p>
      </dgm:t>
    </dgm:pt>
    <dgm:pt modelId="{4EEBADAC-95AC-4E66-A804-D1A81B63C348}" type="parTrans" cxnId="{327943D5-DC7B-45F2-8E0C-F5B5753121AF}">
      <dgm:prSet/>
      <dgm:spPr/>
      <dgm:t>
        <a:bodyPr/>
        <a:lstStyle/>
        <a:p>
          <a:endParaRPr lang="es-ES"/>
        </a:p>
      </dgm:t>
    </dgm:pt>
    <dgm:pt modelId="{7942D814-F8AD-4738-82C2-E96992AF8113}" type="sibTrans" cxnId="{327943D5-DC7B-45F2-8E0C-F5B5753121AF}">
      <dgm:prSet/>
      <dgm:spPr/>
      <dgm:t>
        <a:bodyPr/>
        <a:lstStyle/>
        <a:p>
          <a:endParaRPr lang="es-ES"/>
        </a:p>
      </dgm:t>
    </dgm:pt>
    <dgm:pt modelId="{7D008DCA-4362-48A7-8013-9C8AF9AC07DC}">
      <dgm:prSet phldrT="[Texto]"/>
      <dgm:spPr/>
      <dgm:t>
        <a:bodyPr/>
        <a:lstStyle/>
        <a:p>
          <a:r>
            <a:rPr lang="es-ES" dirty="0" smtClean="0"/>
            <a:t>Viabilidad Técnica</a:t>
          </a:r>
          <a:endParaRPr lang="es-ES" dirty="0"/>
        </a:p>
      </dgm:t>
    </dgm:pt>
    <dgm:pt modelId="{22C8B080-786F-498E-A0DE-7E973FF55A71}" type="parTrans" cxnId="{63ACC892-BD69-48D6-A566-37DFCEEE608D}">
      <dgm:prSet/>
      <dgm:spPr/>
      <dgm:t>
        <a:bodyPr/>
        <a:lstStyle/>
        <a:p>
          <a:endParaRPr lang="es-ES"/>
        </a:p>
      </dgm:t>
    </dgm:pt>
    <dgm:pt modelId="{7791BFE5-80F2-4457-89F8-0E992125A3A6}" type="sibTrans" cxnId="{63ACC892-BD69-48D6-A566-37DFCEEE608D}">
      <dgm:prSet/>
      <dgm:spPr/>
      <dgm:t>
        <a:bodyPr/>
        <a:lstStyle/>
        <a:p>
          <a:endParaRPr lang="es-ES"/>
        </a:p>
      </dgm:t>
    </dgm:pt>
    <dgm:pt modelId="{C41A982B-5CBF-4858-9E79-45EE0BD3B95F}">
      <dgm:prSet phldrT="[Texto]"/>
      <dgm:spPr/>
      <dgm:t>
        <a:bodyPr/>
        <a:lstStyle/>
        <a:p>
          <a:r>
            <a:rPr lang="es-ES" dirty="0" smtClean="0"/>
            <a:t>Viabilidad Financiera</a:t>
          </a:r>
          <a:endParaRPr lang="es-ES" dirty="0"/>
        </a:p>
      </dgm:t>
    </dgm:pt>
    <dgm:pt modelId="{08B0D6CF-FD46-473D-900B-DC1B516E4453}" type="parTrans" cxnId="{D8DBF6AD-7140-4653-AE50-251856D3375A}">
      <dgm:prSet/>
      <dgm:spPr/>
      <dgm:t>
        <a:bodyPr/>
        <a:lstStyle/>
        <a:p>
          <a:endParaRPr lang="es-ES"/>
        </a:p>
      </dgm:t>
    </dgm:pt>
    <dgm:pt modelId="{DFE94D63-2572-41D4-AB0F-2C10794D683D}" type="sibTrans" cxnId="{D8DBF6AD-7140-4653-AE50-251856D3375A}">
      <dgm:prSet/>
      <dgm:spPr/>
      <dgm:t>
        <a:bodyPr/>
        <a:lstStyle/>
        <a:p>
          <a:endParaRPr lang="es-ES"/>
        </a:p>
      </dgm:t>
    </dgm:pt>
    <dgm:pt modelId="{4AE18365-3779-4533-B9A0-6C6EEF21244E}">
      <dgm:prSet phldrT="[Texto]"/>
      <dgm:spPr/>
      <dgm:t>
        <a:bodyPr/>
        <a:lstStyle/>
        <a:p>
          <a:endParaRPr lang="es-ES" dirty="0"/>
        </a:p>
      </dgm:t>
    </dgm:pt>
    <dgm:pt modelId="{4CDDBE68-468B-4FFE-AD70-115140075989}" type="parTrans" cxnId="{D01A7465-0837-42AB-BB34-F96D9906845D}">
      <dgm:prSet/>
      <dgm:spPr/>
      <dgm:t>
        <a:bodyPr/>
        <a:lstStyle/>
        <a:p>
          <a:endParaRPr lang="es-ES"/>
        </a:p>
      </dgm:t>
    </dgm:pt>
    <dgm:pt modelId="{B6550B12-C5CC-4A07-AFD8-56142144BF6D}" type="sibTrans" cxnId="{D01A7465-0837-42AB-BB34-F96D9906845D}">
      <dgm:prSet/>
      <dgm:spPr/>
      <dgm:t>
        <a:bodyPr/>
        <a:lstStyle/>
        <a:p>
          <a:endParaRPr lang="es-ES"/>
        </a:p>
      </dgm:t>
    </dgm:pt>
    <dgm:pt modelId="{99634C04-09F9-47B4-959F-6B828C376758}">
      <dgm:prSet phldrT="[Texto]"/>
      <dgm:spPr/>
      <dgm:t>
        <a:bodyPr/>
        <a:lstStyle/>
        <a:p>
          <a:endParaRPr lang="es-ES" dirty="0"/>
        </a:p>
      </dgm:t>
    </dgm:pt>
    <dgm:pt modelId="{670ABE77-6252-48C4-80EB-F906BE7C931F}" type="parTrans" cxnId="{1F7609C7-9919-4557-B7EB-6E76A44D38FE}">
      <dgm:prSet/>
      <dgm:spPr/>
      <dgm:t>
        <a:bodyPr/>
        <a:lstStyle/>
        <a:p>
          <a:endParaRPr lang="es-ES"/>
        </a:p>
      </dgm:t>
    </dgm:pt>
    <dgm:pt modelId="{6E64FBF4-2946-4A31-A24C-3B2CABC20588}" type="sibTrans" cxnId="{1F7609C7-9919-4557-B7EB-6E76A44D38FE}">
      <dgm:prSet/>
      <dgm:spPr/>
      <dgm:t>
        <a:bodyPr/>
        <a:lstStyle/>
        <a:p>
          <a:endParaRPr lang="es-ES"/>
        </a:p>
      </dgm:t>
    </dgm:pt>
    <dgm:pt modelId="{4E4D5102-4B7F-4A6D-AB58-606BD5E18EF9}">
      <dgm:prSet/>
      <dgm:spPr/>
      <dgm:t>
        <a:bodyPr/>
        <a:lstStyle/>
        <a:p>
          <a:r>
            <a:rPr lang="es-ES" dirty="0" smtClean="0"/>
            <a:t>Viabilidad Legal</a:t>
          </a:r>
          <a:endParaRPr lang="es-ES" dirty="0"/>
        </a:p>
      </dgm:t>
    </dgm:pt>
    <dgm:pt modelId="{7FB14FC2-B9A7-4CDD-ADEB-2023342BB771}" type="parTrans" cxnId="{50E00EC7-7D86-4E6A-B0CE-068028EB5472}">
      <dgm:prSet/>
      <dgm:spPr/>
      <dgm:t>
        <a:bodyPr/>
        <a:lstStyle/>
        <a:p>
          <a:endParaRPr lang="es-ES"/>
        </a:p>
      </dgm:t>
    </dgm:pt>
    <dgm:pt modelId="{F25FFCBA-7DBC-45AA-8D38-7B78424ABBAD}" type="sibTrans" cxnId="{50E00EC7-7D86-4E6A-B0CE-068028EB5472}">
      <dgm:prSet/>
      <dgm:spPr/>
      <dgm:t>
        <a:bodyPr/>
        <a:lstStyle/>
        <a:p>
          <a:endParaRPr lang="es-ES"/>
        </a:p>
      </dgm:t>
    </dgm:pt>
    <dgm:pt modelId="{787772DF-176D-47D0-A8B8-5F12B1EA78C6}">
      <dgm:prSet/>
      <dgm:spPr/>
      <dgm:t>
        <a:bodyPr/>
        <a:lstStyle/>
        <a:p>
          <a:r>
            <a:rPr lang="es-ES" dirty="0" smtClean="0"/>
            <a:t>Viabilidad Organizacional</a:t>
          </a:r>
          <a:endParaRPr lang="es-ES" dirty="0"/>
        </a:p>
      </dgm:t>
    </dgm:pt>
    <dgm:pt modelId="{D36BF810-572D-443C-BBB5-00CD8843DBE9}" type="parTrans" cxnId="{C221355C-49FD-4606-8D44-C9F230CC7CBA}">
      <dgm:prSet/>
      <dgm:spPr/>
      <dgm:t>
        <a:bodyPr/>
        <a:lstStyle/>
        <a:p>
          <a:endParaRPr lang="es-ES"/>
        </a:p>
      </dgm:t>
    </dgm:pt>
    <dgm:pt modelId="{F8AC1759-E9FE-4F91-9089-8A59487EB15A}" type="sibTrans" cxnId="{C221355C-49FD-4606-8D44-C9F230CC7CBA}">
      <dgm:prSet/>
      <dgm:spPr/>
      <dgm:t>
        <a:bodyPr/>
        <a:lstStyle/>
        <a:p>
          <a:endParaRPr lang="es-ES"/>
        </a:p>
      </dgm:t>
    </dgm:pt>
    <dgm:pt modelId="{1AEAE4A1-E0AC-4B24-8691-C9233C1BA6E5}">
      <dgm:prSet phldrT="[Texto]"/>
      <dgm:spPr/>
      <dgm:t>
        <a:bodyPr/>
        <a:lstStyle/>
        <a:p>
          <a:r>
            <a:rPr lang="es-ES" dirty="0" smtClean="0"/>
            <a:t> </a:t>
          </a:r>
        </a:p>
        <a:p>
          <a:endParaRPr lang="es-ES" dirty="0"/>
        </a:p>
      </dgm:t>
    </dgm:pt>
    <dgm:pt modelId="{B9742586-7DE0-462F-9A61-A2A1A48A77AE}" type="sibTrans" cxnId="{97745F96-6EE3-46EE-90B2-5E8D0A59EB07}">
      <dgm:prSet/>
      <dgm:spPr/>
      <dgm:t>
        <a:bodyPr/>
        <a:lstStyle/>
        <a:p>
          <a:endParaRPr lang="es-ES"/>
        </a:p>
      </dgm:t>
    </dgm:pt>
    <dgm:pt modelId="{AAC6688C-0C62-4445-9A50-63142EB4DB20}" type="parTrans" cxnId="{97745F96-6EE3-46EE-90B2-5E8D0A59EB07}">
      <dgm:prSet/>
      <dgm:spPr/>
      <dgm:t>
        <a:bodyPr/>
        <a:lstStyle/>
        <a:p>
          <a:endParaRPr lang="es-ES"/>
        </a:p>
      </dgm:t>
    </dgm:pt>
    <dgm:pt modelId="{E69B6574-14DA-4275-A26B-50BA40F85161}" type="pres">
      <dgm:prSet presAssocID="{7B04AFC5-3773-4A8A-8653-8ED85C7F9F68}" presName="linearFlow" presStyleCnt="0">
        <dgm:presLayoutVars>
          <dgm:dir/>
          <dgm:animLvl val="lvl"/>
          <dgm:resizeHandles val="exact"/>
        </dgm:presLayoutVars>
      </dgm:prSet>
      <dgm:spPr/>
      <dgm:t>
        <a:bodyPr/>
        <a:lstStyle/>
        <a:p>
          <a:endParaRPr lang="es-ES"/>
        </a:p>
      </dgm:t>
    </dgm:pt>
    <dgm:pt modelId="{E167CFAA-B93F-4727-B18B-7DCCB9F4E04B}" type="pres">
      <dgm:prSet presAssocID="{BA7897BE-F5D8-4356-9353-23F1B8A107BB}" presName="composite" presStyleCnt="0"/>
      <dgm:spPr/>
    </dgm:pt>
    <dgm:pt modelId="{E3DE26E4-4EC4-49B8-BBFA-EF53CDDB7F38}" type="pres">
      <dgm:prSet presAssocID="{BA7897BE-F5D8-4356-9353-23F1B8A107BB}" presName="parentText" presStyleLbl="alignNode1" presStyleIdx="0" presStyleCnt="5">
        <dgm:presLayoutVars>
          <dgm:chMax val="1"/>
          <dgm:bulletEnabled val="1"/>
        </dgm:presLayoutVars>
      </dgm:prSet>
      <dgm:spPr/>
      <dgm:t>
        <a:bodyPr/>
        <a:lstStyle/>
        <a:p>
          <a:endParaRPr lang="es-ES"/>
        </a:p>
      </dgm:t>
    </dgm:pt>
    <dgm:pt modelId="{1C72F079-C3C2-4DA3-A918-2A1FC7517887}" type="pres">
      <dgm:prSet presAssocID="{BA7897BE-F5D8-4356-9353-23F1B8A107BB}" presName="descendantText" presStyleLbl="alignAcc1" presStyleIdx="0" presStyleCnt="5">
        <dgm:presLayoutVars>
          <dgm:bulletEnabled val="1"/>
        </dgm:presLayoutVars>
      </dgm:prSet>
      <dgm:spPr/>
      <dgm:t>
        <a:bodyPr/>
        <a:lstStyle/>
        <a:p>
          <a:endParaRPr lang="es-ES"/>
        </a:p>
      </dgm:t>
    </dgm:pt>
    <dgm:pt modelId="{D14046E3-E163-4368-80A1-EE9C9AE49B0D}" type="pres">
      <dgm:prSet presAssocID="{474A6F7B-3144-4917-903E-1F69A353A987}" presName="sp" presStyleCnt="0"/>
      <dgm:spPr/>
    </dgm:pt>
    <dgm:pt modelId="{86488BBD-CB06-4B23-89BB-54A81321BAB4}" type="pres">
      <dgm:prSet presAssocID="{9F538889-C411-43E5-A459-670D25C7E410}" presName="composite" presStyleCnt="0"/>
      <dgm:spPr/>
    </dgm:pt>
    <dgm:pt modelId="{2EDEE0C2-53A4-49D3-B0D2-DE40642BB3ED}" type="pres">
      <dgm:prSet presAssocID="{9F538889-C411-43E5-A459-670D25C7E410}" presName="parentText" presStyleLbl="alignNode1" presStyleIdx="1" presStyleCnt="5">
        <dgm:presLayoutVars>
          <dgm:chMax val="1"/>
          <dgm:bulletEnabled val="1"/>
        </dgm:presLayoutVars>
      </dgm:prSet>
      <dgm:spPr/>
      <dgm:t>
        <a:bodyPr/>
        <a:lstStyle/>
        <a:p>
          <a:endParaRPr lang="es-ES"/>
        </a:p>
      </dgm:t>
    </dgm:pt>
    <dgm:pt modelId="{B9468F08-7049-43EF-B21C-BCA6D423CC73}" type="pres">
      <dgm:prSet presAssocID="{9F538889-C411-43E5-A459-670D25C7E410}" presName="descendantText" presStyleLbl="alignAcc1" presStyleIdx="1" presStyleCnt="5">
        <dgm:presLayoutVars>
          <dgm:bulletEnabled val="1"/>
        </dgm:presLayoutVars>
      </dgm:prSet>
      <dgm:spPr/>
      <dgm:t>
        <a:bodyPr/>
        <a:lstStyle/>
        <a:p>
          <a:endParaRPr lang="es-ES"/>
        </a:p>
      </dgm:t>
    </dgm:pt>
    <dgm:pt modelId="{4A8F5A5D-0838-476E-972A-73F97ED0BF62}" type="pres">
      <dgm:prSet presAssocID="{7942D814-F8AD-4738-82C2-E96992AF8113}" presName="sp" presStyleCnt="0"/>
      <dgm:spPr/>
    </dgm:pt>
    <dgm:pt modelId="{78D6E675-C46D-496E-8528-2E4AB8BCE455}" type="pres">
      <dgm:prSet presAssocID="{1AEAE4A1-E0AC-4B24-8691-C9233C1BA6E5}" presName="composite" presStyleCnt="0"/>
      <dgm:spPr/>
    </dgm:pt>
    <dgm:pt modelId="{CCC65571-8AFC-40D6-AD32-14E69D238DF3}" type="pres">
      <dgm:prSet presAssocID="{1AEAE4A1-E0AC-4B24-8691-C9233C1BA6E5}" presName="parentText" presStyleLbl="alignNode1" presStyleIdx="2" presStyleCnt="5">
        <dgm:presLayoutVars>
          <dgm:chMax val="1"/>
          <dgm:bulletEnabled val="1"/>
        </dgm:presLayoutVars>
      </dgm:prSet>
      <dgm:spPr/>
      <dgm:t>
        <a:bodyPr/>
        <a:lstStyle/>
        <a:p>
          <a:endParaRPr lang="es-ES"/>
        </a:p>
      </dgm:t>
    </dgm:pt>
    <dgm:pt modelId="{050C7026-8DB9-45A2-9152-CBBA3F19ECBC}" type="pres">
      <dgm:prSet presAssocID="{1AEAE4A1-E0AC-4B24-8691-C9233C1BA6E5}" presName="descendantText" presStyleLbl="alignAcc1" presStyleIdx="2" presStyleCnt="5" custLinFactNeighborX="885">
        <dgm:presLayoutVars>
          <dgm:bulletEnabled val="1"/>
        </dgm:presLayoutVars>
      </dgm:prSet>
      <dgm:spPr/>
      <dgm:t>
        <a:bodyPr/>
        <a:lstStyle/>
        <a:p>
          <a:endParaRPr lang="es-ES"/>
        </a:p>
      </dgm:t>
    </dgm:pt>
    <dgm:pt modelId="{531418FB-BE93-47F5-84F4-E309F52D1D25}" type="pres">
      <dgm:prSet presAssocID="{B9742586-7DE0-462F-9A61-A2A1A48A77AE}" presName="sp" presStyleCnt="0"/>
      <dgm:spPr/>
    </dgm:pt>
    <dgm:pt modelId="{B2294C09-40D2-4CAE-BAA5-B7CD4651EEBB}" type="pres">
      <dgm:prSet presAssocID="{99634C04-09F9-47B4-959F-6B828C376758}" presName="composite" presStyleCnt="0"/>
      <dgm:spPr/>
    </dgm:pt>
    <dgm:pt modelId="{19EB4737-C8A7-472C-93B9-9A2D573E6529}" type="pres">
      <dgm:prSet presAssocID="{99634C04-09F9-47B4-959F-6B828C376758}" presName="parentText" presStyleLbl="alignNode1" presStyleIdx="3" presStyleCnt="5">
        <dgm:presLayoutVars>
          <dgm:chMax val="1"/>
          <dgm:bulletEnabled val="1"/>
        </dgm:presLayoutVars>
      </dgm:prSet>
      <dgm:spPr/>
      <dgm:t>
        <a:bodyPr/>
        <a:lstStyle/>
        <a:p>
          <a:endParaRPr lang="es-ES"/>
        </a:p>
      </dgm:t>
    </dgm:pt>
    <dgm:pt modelId="{417478F9-3A99-4DBA-ABBA-65A200DC9BA8}" type="pres">
      <dgm:prSet presAssocID="{99634C04-09F9-47B4-959F-6B828C376758}" presName="descendantText" presStyleLbl="alignAcc1" presStyleIdx="3" presStyleCnt="5">
        <dgm:presLayoutVars>
          <dgm:bulletEnabled val="1"/>
        </dgm:presLayoutVars>
      </dgm:prSet>
      <dgm:spPr/>
      <dgm:t>
        <a:bodyPr/>
        <a:lstStyle/>
        <a:p>
          <a:endParaRPr lang="es-ES"/>
        </a:p>
      </dgm:t>
    </dgm:pt>
    <dgm:pt modelId="{C1551058-6B50-4DD7-9457-9D12EF784067}" type="pres">
      <dgm:prSet presAssocID="{6E64FBF4-2946-4A31-A24C-3B2CABC20588}" presName="sp" presStyleCnt="0"/>
      <dgm:spPr/>
    </dgm:pt>
    <dgm:pt modelId="{5F392DB7-273C-4241-85BA-3131A6F91901}" type="pres">
      <dgm:prSet presAssocID="{4AE18365-3779-4533-B9A0-6C6EEF21244E}" presName="composite" presStyleCnt="0"/>
      <dgm:spPr/>
    </dgm:pt>
    <dgm:pt modelId="{AFDE8C6D-A027-4B72-9840-3C6E9AE5EC5B}" type="pres">
      <dgm:prSet presAssocID="{4AE18365-3779-4533-B9A0-6C6EEF21244E}" presName="parentText" presStyleLbl="alignNode1" presStyleIdx="4" presStyleCnt="5">
        <dgm:presLayoutVars>
          <dgm:chMax val="1"/>
          <dgm:bulletEnabled val="1"/>
        </dgm:presLayoutVars>
      </dgm:prSet>
      <dgm:spPr/>
      <dgm:t>
        <a:bodyPr/>
        <a:lstStyle/>
        <a:p>
          <a:endParaRPr lang="es-ES"/>
        </a:p>
      </dgm:t>
    </dgm:pt>
    <dgm:pt modelId="{0EA3ED62-46A7-4E97-B2F9-ECE697029035}" type="pres">
      <dgm:prSet presAssocID="{4AE18365-3779-4533-B9A0-6C6EEF21244E}" presName="descendantText" presStyleLbl="alignAcc1" presStyleIdx="4" presStyleCnt="5">
        <dgm:presLayoutVars>
          <dgm:bulletEnabled val="1"/>
        </dgm:presLayoutVars>
      </dgm:prSet>
      <dgm:spPr/>
      <dgm:t>
        <a:bodyPr/>
        <a:lstStyle/>
        <a:p>
          <a:endParaRPr lang="es-ES"/>
        </a:p>
      </dgm:t>
    </dgm:pt>
  </dgm:ptLst>
  <dgm:cxnLst>
    <dgm:cxn modelId="{DE3165F0-EE11-4B01-933D-C33E1A0B8156}" type="presOf" srcId="{1AEAE4A1-E0AC-4B24-8691-C9233C1BA6E5}" destId="{CCC65571-8AFC-40D6-AD32-14E69D238DF3}" srcOrd="0" destOrd="0" presId="urn:microsoft.com/office/officeart/2005/8/layout/chevron2"/>
    <dgm:cxn modelId="{A0C38932-14D0-4A62-B10B-C0479CCD1615}" srcId="{BA7897BE-F5D8-4356-9353-23F1B8A107BB}" destId="{D4584172-5B10-4464-9A6E-1921E36087FF}" srcOrd="0" destOrd="0" parTransId="{911DF42C-9E7E-4435-A7DA-61B3E8425386}" sibTransId="{AE4C017E-5283-4F61-A838-3EFC6BC0848C}"/>
    <dgm:cxn modelId="{AF30EF91-5E73-4C29-906F-3697AAD877C1}" srcId="{7B04AFC5-3773-4A8A-8653-8ED85C7F9F68}" destId="{BA7897BE-F5D8-4356-9353-23F1B8A107BB}" srcOrd="0" destOrd="0" parTransId="{E7C2CA9E-F569-4A5D-B7A3-B9E5A2104AC1}" sibTransId="{474A6F7B-3144-4917-903E-1F69A353A987}"/>
    <dgm:cxn modelId="{B66CFEFB-485F-452F-9D00-1FA9D8B7B815}" type="presOf" srcId="{7D008DCA-4362-48A7-8013-9C8AF9AC07DC}" destId="{B9468F08-7049-43EF-B21C-BCA6D423CC73}" srcOrd="0" destOrd="0" presId="urn:microsoft.com/office/officeart/2005/8/layout/chevron2"/>
    <dgm:cxn modelId="{EE70EF8C-5277-4516-B69B-D6DD65D3FA3B}" type="presOf" srcId="{D4584172-5B10-4464-9A6E-1921E36087FF}" destId="{1C72F079-C3C2-4DA3-A918-2A1FC7517887}" srcOrd="0" destOrd="0" presId="urn:microsoft.com/office/officeart/2005/8/layout/chevron2"/>
    <dgm:cxn modelId="{BE80BCC3-EE2E-4D72-9330-0E12D170254A}" type="presOf" srcId="{7B04AFC5-3773-4A8A-8653-8ED85C7F9F68}" destId="{E69B6574-14DA-4275-A26B-50BA40F85161}" srcOrd="0" destOrd="0" presId="urn:microsoft.com/office/officeart/2005/8/layout/chevron2"/>
    <dgm:cxn modelId="{1F7609C7-9919-4557-B7EB-6E76A44D38FE}" srcId="{7B04AFC5-3773-4A8A-8653-8ED85C7F9F68}" destId="{99634C04-09F9-47B4-959F-6B828C376758}" srcOrd="3" destOrd="0" parTransId="{670ABE77-6252-48C4-80EB-F906BE7C931F}" sibTransId="{6E64FBF4-2946-4A31-A24C-3B2CABC20588}"/>
    <dgm:cxn modelId="{12FA3050-C6DF-4078-A0EC-8A56CF9489FB}" type="presOf" srcId="{99634C04-09F9-47B4-959F-6B828C376758}" destId="{19EB4737-C8A7-472C-93B9-9A2D573E6529}" srcOrd="0" destOrd="0" presId="urn:microsoft.com/office/officeart/2005/8/layout/chevron2"/>
    <dgm:cxn modelId="{A484712F-EAB6-43FD-9B0F-4D6F0189C38F}" type="presOf" srcId="{4E4D5102-4B7F-4A6D-AB58-606BD5E18EF9}" destId="{050C7026-8DB9-45A2-9152-CBBA3F19ECBC}" srcOrd="0" destOrd="0" presId="urn:microsoft.com/office/officeart/2005/8/layout/chevron2"/>
    <dgm:cxn modelId="{02245D80-5130-4B1A-B6AC-651866B1B6EA}" type="presOf" srcId="{9F538889-C411-43E5-A459-670D25C7E410}" destId="{2EDEE0C2-53A4-49D3-B0D2-DE40642BB3ED}" srcOrd="0" destOrd="0" presId="urn:microsoft.com/office/officeart/2005/8/layout/chevron2"/>
    <dgm:cxn modelId="{C221355C-49FD-4606-8D44-C9F230CC7CBA}" srcId="{99634C04-09F9-47B4-959F-6B828C376758}" destId="{787772DF-176D-47D0-A8B8-5F12B1EA78C6}" srcOrd="0" destOrd="0" parTransId="{D36BF810-572D-443C-BBB5-00CD8843DBE9}" sibTransId="{F8AC1759-E9FE-4F91-9089-8A59487EB15A}"/>
    <dgm:cxn modelId="{63ACC892-BD69-48D6-A566-37DFCEEE608D}" srcId="{9F538889-C411-43E5-A459-670D25C7E410}" destId="{7D008DCA-4362-48A7-8013-9C8AF9AC07DC}" srcOrd="0" destOrd="0" parTransId="{22C8B080-786F-498E-A0DE-7E973FF55A71}" sibTransId="{7791BFE5-80F2-4457-89F8-0E992125A3A6}"/>
    <dgm:cxn modelId="{D01A7465-0837-42AB-BB34-F96D9906845D}" srcId="{7B04AFC5-3773-4A8A-8653-8ED85C7F9F68}" destId="{4AE18365-3779-4533-B9A0-6C6EEF21244E}" srcOrd="4" destOrd="0" parTransId="{4CDDBE68-468B-4FFE-AD70-115140075989}" sibTransId="{B6550B12-C5CC-4A07-AFD8-56142144BF6D}"/>
    <dgm:cxn modelId="{E791F61D-AE01-4494-A7CC-A0CCE43FB27A}" type="presOf" srcId="{787772DF-176D-47D0-A8B8-5F12B1EA78C6}" destId="{417478F9-3A99-4DBA-ABBA-65A200DC9BA8}" srcOrd="0" destOrd="0" presId="urn:microsoft.com/office/officeart/2005/8/layout/chevron2"/>
    <dgm:cxn modelId="{D8DBF6AD-7140-4653-AE50-251856D3375A}" srcId="{4AE18365-3779-4533-B9A0-6C6EEF21244E}" destId="{C41A982B-5CBF-4858-9E79-45EE0BD3B95F}" srcOrd="0" destOrd="0" parTransId="{08B0D6CF-FD46-473D-900B-DC1B516E4453}" sibTransId="{DFE94D63-2572-41D4-AB0F-2C10794D683D}"/>
    <dgm:cxn modelId="{97745F96-6EE3-46EE-90B2-5E8D0A59EB07}" srcId="{7B04AFC5-3773-4A8A-8653-8ED85C7F9F68}" destId="{1AEAE4A1-E0AC-4B24-8691-C9233C1BA6E5}" srcOrd="2" destOrd="0" parTransId="{AAC6688C-0C62-4445-9A50-63142EB4DB20}" sibTransId="{B9742586-7DE0-462F-9A61-A2A1A48A77AE}"/>
    <dgm:cxn modelId="{327943D5-DC7B-45F2-8E0C-F5B5753121AF}" srcId="{7B04AFC5-3773-4A8A-8653-8ED85C7F9F68}" destId="{9F538889-C411-43E5-A459-670D25C7E410}" srcOrd="1" destOrd="0" parTransId="{4EEBADAC-95AC-4E66-A804-D1A81B63C348}" sibTransId="{7942D814-F8AD-4738-82C2-E96992AF8113}"/>
    <dgm:cxn modelId="{A58A67BF-DE31-4AEE-8F5C-43DA5ED20F6F}" type="presOf" srcId="{BA7897BE-F5D8-4356-9353-23F1B8A107BB}" destId="{E3DE26E4-4EC4-49B8-BBFA-EF53CDDB7F38}" srcOrd="0" destOrd="0" presId="urn:microsoft.com/office/officeart/2005/8/layout/chevron2"/>
    <dgm:cxn modelId="{FF63B33B-47C7-45BD-9C84-9484FD96EF6D}" type="presOf" srcId="{4AE18365-3779-4533-B9A0-6C6EEF21244E}" destId="{AFDE8C6D-A027-4B72-9840-3C6E9AE5EC5B}" srcOrd="0" destOrd="0" presId="urn:microsoft.com/office/officeart/2005/8/layout/chevron2"/>
    <dgm:cxn modelId="{0CF79831-130B-41A1-9021-AFC821BBA52E}" type="presOf" srcId="{C41A982B-5CBF-4858-9E79-45EE0BD3B95F}" destId="{0EA3ED62-46A7-4E97-B2F9-ECE697029035}" srcOrd="0" destOrd="0" presId="urn:microsoft.com/office/officeart/2005/8/layout/chevron2"/>
    <dgm:cxn modelId="{50E00EC7-7D86-4E6A-B0CE-068028EB5472}" srcId="{1AEAE4A1-E0AC-4B24-8691-C9233C1BA6E5}" destId="{4E4D5102-4B7F-4A6D-AB58-606BD5E18EF9}" srcOrd="0" destOrd="0" parTransId="{7FB14FC2-B9A7-4CDD-ADEB-2023342BB771}" sibTransId="{F25FFCBA-7DBC-45AA-8D38-7B78424ABBAD}"/>
    <dgm:cxn modelId="{D13EAA69-3337-4DD4-8824-D8098EE39771}" type="presParOf" srcId="{E69B6574-14DA-4275-A26B-50BA40F85161}" destId="{E167CFAA-B93F-4727-B18B-7DCCB9F4E04B}" srcOrd="0" destOrd="0" presId="urn:microsoft.com/office/officeart/2005/8/layout/chevron2"/>
    <dgm:cxn modelId="{B581782D-9290-4E43-AAC6-111601D47EB5}" type="presParOf" srcId="{E167CFAA-B93F-4727-B18B-7DCCB9F4E04B}" destId="{E3DE26E4-4EC4-49B8-BBFA-EF53CDDB7F38}" srcOrd="0" destOrd="0" presId="urn:microsoft.com/office/officeart/2005/8/layout/chevron2"/>
    <dgm:cxn modelId="{7B2E0E5F-D94D-408F-B0CD-D573641B0C39}" type="presParOf" srcId="{E167CFAA-B93F-4727-B18B-7DCCB9F4E04B}" destId="{1C72F079-C3C2-4DA3-A918-2A1FC7517887}" srcOrd="1" destOrd="0" presId="urn:microsoft.com/office/officeart/2005/8/layout/chevron2"/>
    <dgm:cxn modelId="{0BEDEC2C-E4AB-4A7A-9C78-713A48DE12EA}" type="presParOf" srcId="{E69B6574-14DA-4275-A26B-50BA40F85161}" destId="{D14046E3-E163-4368-80A1-EE9C9AE49B0D}" srcOrd="1" destOrd="0" presId="urn:microsoft.com/office/officeart/2005/8/layout/chevron2"/>
    <dgm:cxn modelId="{A78D1BBA-9271-459F-AB75-5D3E779D8465}" type="presParOf" srcId="{E69B6574-14DA-4275-A26B-50BA40F85161}" destId="{86488BBD-CB06-4B23-89BB-54A81321BAB4}" srcOrd="2" destOrd="0" presId="urn:microsoft.com/office/officeart/2005/8/layout/chevron2"/>
    <dgm:cxn modelId="{F95F8236-2860-4217-9C80-A11411C32633}" type="presParOf" srcId="{86488BBD-CB06-4B23-89BB-54A81321BAB4}" destId="{2EDEE0C2-53A4-49D3-B0D2-DE40642BB3ED}" srcOrd="0" destOrd="0" presId="urn:microsoft.com/office/officeart/2005/8/layout/chevron2"/>
    <dgm:cxn modelId="{E8FBAF46-FBFD-4ADD-880B-863642A5E45B}" type="presParOf" srcId="{86488BBD-CB06-4B23-89BB-54A81321BAB4}" destId="{B9468F08-7049-43EF-B21C-BCA6D423CC73}" srcOrd="1" destOrd="0" presId="urn:microsoft.com/office/officeart/2005/8/layout/chevron2"/>
    <dgm:cxn modelId="{5A228012-64D9-4B61-8DDE-6EAFAD74545D}" type="presParOf" srcId="{E69B6574-14DA-4275-A26B-50BA40F85161}" destId="{4A8F5A5D-0838-476E-972A-73F97ED0BF62}" srcOrd="3" destOrd="0" presId="urn:microsoft.com/office/officeart/2005/8/layout/chevron2"/>
    <dgm:cxn modelId="{F0E0D0D7-DA72-48F6-B252-7516CB2B266B}" type="presParOf" srcId="{E69B6574-14DA-4275-A26B-50BA40F85161}" destId="{78D6E675-C46D-496E-8528-2E4AB8BCE455}" srcOrd="4" destOrd="0" presId="urn:microsoft.com/office/officeart/2005/8/layout/chevron2"/>
    <dgm:cxn modelId="{0A1E0256-D34F-46AC-B627-403022AB7364}" type="presParOf" srcId="{78D6E675-C46D-496E-8528-2E4AB8BCE455}" destId="{CCC65571-8AFC-40D6-AD32-14E69D238DF3}" srcOrd="0" destOrd="0" presId="urn:microsoft.com/office/officeart/2005/8/layout/chevron2"/>
    <dgm:cxn modelId="{FB978DFE-632C-4413-A68A-ABCB83A74DFD}" type="presParOf" srcId="{78D6E675-C46D-496E-8528-2E4AB8BCE455}" destId="{050C7026-8DB9-45A2-9152-CBBA3F19ECBC}" srcOrd="1" destOrd="0" presId="urn:microsoft.com/office/officeart/2005/8/layout/chevron2"/>
    <dgm:cxn modelId="{02828D26-C068-4E48-ACAC-B024FFCBE293}" type="presParOf" srcId="{E69B6574-14DA-4275-A26B-50BA40F85161}" destId="{531418FB-BE93-47F5-84F4-E309F52D1D25}" srcOrd="5" destOrd="0" presId="urn:microsoft.com/office/officeart/2005/8/layout/chevron2"/>
    <dgm:cxn modelId="{4613FA5D-303A-4394-A7E4-AE2BBD007AFE}" type="presParOf" srcId="{E69B6574-14DA-4275-A26B-50BA40F85161}" destId="{B2294C09-40D2-4CAE-BAA5-B7CD4651EEBB}" srcOrd="6" destOrd="0" presId="urn:microsoft.com/office/officeart/2005/8/layout/chevron2"/>
    <dgm:cxn modelId="{CC00908A-074A-4181-A4CA-2B4F2BFADE10}" type="presParOf" srcId="{B2294C09-40D2-4CAE-BAA5-B7CD4651EEBB}" destId="{19EB4737-C8A7-472C-93B9-9A2D573E6529}" srcOrd="0" destOrd="0" presId="urn:microsoft.com/office/officeart/2005/8/layout/chevron2"/>
    <dgm:cxn modelId="{7A2F9347-05A9-4569-B19B-7D36B7CF0C62}" type="presParOf" srcId="{B2294C09-40D2-4CAE-BAA5-B7CD4651EEBB}" destId="{417478F9-3A99-4DBA-ABBA-65A200DC9BA8}" srcOrd="1" destOrd="0" presId="urn:microsoft.com/office/officeart/2005/8/layout/chevron2"/>
    <dgm:cxn modelId="{3B5EF8B4-2F65-4517-80CC-7CFA8E59FE86}" type="presParOf" srcId="{E69B6574-14DA-4275-A26B-50BA40F85161}" destId="{C1551058-6B50-4DD7-9457-9D12EF784067}" srcOrd="7" destOrd="0" presId="urn:microsoft.com/office/officeart/2005/8/layout/chevron2"/>
    <dgm:cxn modelId="{F92B81E9-C0DC-46F5-A576-E1E07DEB0171}" type="presParOf" srcId="{E69B6574-14DA-4275-A26B-50BA40F85161}" destId="{5F392DB7-273C-4241-85BA-3131A6F91901}" srcOrd="8" destOrd="0" presId="urn:microsoft.com/office/officeart/2005/8/layout/chevron2"/>
    <dgm:cxn modelId="{4E39DBD2-8AA1-439C-AD42-43CAA0FAAD38}" type="presParOf" srcId="{5F392DB7-273C-4241-85BA-3131A6F91901}" destId="{AFDE8C6D-A027-4B72-9840-3C6E9AE5EC5B}" srcOrd="0" destOrd="0" presId="urn:microsoft.com/office/officeart/2005/8/layout/chevron2"/>
    <dgm:cxn modelId="{DF588C2F-2F2E-42D1-AA14-507DD83EEF6C}" type="presParOf" srcId="{5F392DB7-273C-4241-85BA-3131A6F91901}" destId="{0EA3ED62-46A7-4E97-B2F9-ECE697029035}"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AE203C3-A2D4-4B69-A071-98FFEB77EA16}" type="doc">
      <dgm:prSet loTypeId="urn:microsoft.com/office/officeart/2005/8/layout/orgChart1" loCatId="hierarchy" qsTypeId="urn:microsoft.com/office/officeart/2005/8/quickstyle/simple5" qsCatId="simple" csTypeId="urn:microsoft.com/office/officeart/2005/8/colors/accent1_3" csCatId="accent1" phldr="1"/>
      <dgm:spPr/>
      <dgm:t>
        <a:bodyPr/>
        <a:lstStyle/>
        <a:p>
          <a:endParaRPr lang="es-ES"/>
        </a:p>
      </dgm:t>
    </dgm:pt>
    <dgm:pt modelId="{58847B3B-91BB-466A-AFFB-57931194A83F}">
      <dgm:prSet phldrT="[Texto]"/>
      <dgm:spPr/>
      <dgm:t>
        <a:bodyPr/>
        <a:lstStyle/>
        <a:p>
          <a:r>
            <a:rPr lang="es-ES" dirty="0" smtClean="0"/>
            <a:t>INICIO</a:t>
          </a:r>
          <a:endParaRPr lang="es-ES" dirty="0"/>
        </a:p>
      </dgm:t>
    </dgm:pt>
    <dgm:pt modelId="{0DC87E74-F48E-41CF-B62B-782683E29C77}" type="parTrans" cxnId="{4625A4CD-CD9D-4D89-9224-BCF0C7908D1F}">
      <dgm:prSet/>
      <dgm:spPr/>
      <dgm:t>
        <a:bodyPr/>
        <a:lstStyle/>
        <a:p>
          <a:endParaRPr lang="es-ES"/>
        </a:p>
      </dgm:t>
    </dgm:pt>
    <dgm:pt modelId="{0F0650ED-4395-4918-8724-87790485752E}" type="sibTrans" cxnId="{4625A4CD-CD9D-4D89-9224-BCF0C7908D1F}">
      <dgm:prSet/>
      <dgm:spPr/>
      <dgm:t>
        <a:bodyPr/>
        <a:lstStyle/>
        <a:p>
          <a:endParaRPr lang="es-ES"/>
        </a:p>
      </dgm:t>
    </dgm:pt>
    <dgm:pt modelId="{89A7D88B-EE84-4CDE-847B-14A0197E6AB6}">
      <dgm:prSet phldrT="[Texto]"/>
      <dgm:spPr/>
      <dgm:t>
        <a:bodyPr/>
        <a:lstStyle/>
        <a:p>
          <a:r>
            <a:rPr lang="es-ES" dirty="0" smtClean="0"/>
            <a:t>VISITA A PyME</a:t>
          </a:r>
          <a:endParaRPr lang="es-ES" dirty="0"/>
        </a:p>
      </dgm:t>
    </dgm:pt>
    <dgm:pt modelId="{03CF3776-DD68-4567-A6C6-74C3D152FEB0}" type="parTrans" cxnId="{30DBE67F-A66E-4ACD-A98F-BA38B073C792}">
      <dgm:prSet/>
      <dgm:spPr/>
      <dgm:t>
        <a:bodyPr/>
        <a:lstStyle/>
        <a:p>
          <a:endParaRPr lang="es-ES"/>
        </a:p>
      </dgm:t>
    </dgm:pt>
    <dgm:pt modelId="{CB9384B5-2B90-4C15-9685-54A36BD40A76}" type="sibTrans" cxnId="{30DBE67F-A66E-4ACD-A98F-BA38B073C792}">
      <dgm:prSet/>
      <dgm:spPr/>
      <dgm:t>
        <a:bodyPr/>
        <a:lstStyle/>
        <a:p>
          <a:endParaRPr lang="es-ES"/>
        </a:p>
      </dgm:t>
    </dgm:pt>
    <dgm:pt modelId="{21B57329-EB76-4F07-9FCE-6EF3DFD2AF4E}">
      <dgm:prSet phldrT="[Texto]"/>
      <dgm:spPr/>
      <dgm:t>
        <a:bodyPr/>
        <a:lstStyle/>
        <a:p>
          <a:r>
            <a:rPr lang="es-ES" dirty="0" smtClean="0"/>
            <a:t>DETERMINAR LAS NECESIDADES DE LA PyME</a:t>
          </a:r>
          <a:endParaRPr lang="es-ES" dirty="0"/>
        </a:p>
      </dgm:t>
    </dgm:pt>
    <dgm:pt modelId="{E4E1385E-EE9C-469D-81E7-367B45F18331}" type="parTrans" cxnId="{E45499C2-18A9-4B7F-9660-EC8E51850C1E}">
      <dgm:prSet/>
      <dgm:spPr/>
      <dgm:t>
        <a:bodyPr/>
        <a:lstStyle/>
        <a:p>
          <a:endParaRPr lang="es-ES"/>
        </a:p>
      </dgm:t>
    </dgm:pt>
    <dgm:pt modelId="{6C9D245B-A1C1-4B79-A0EA-8944F6645C54}" type="sibTrans" cxnId="{E45499C2-18A9-4B7F-9660-EC8E51850C1E}">
      <dgm:prSet/>
      <dgm:spPr/>
      <dgm:t>
        <a:bodyPr/>
        <a:lstStyle/>
        <a:p>
          <a:endParaRPr lang="es-ES"/>
        </a:p>
      </dgm:t>
    </dgm:pt>
    <dgm:pt modelId="{A926AEF3-6BC5-48B4-ABF7-DDFC9854D736}">
      <dgm:prSet phldrT="[Texto]"/>
      <dgm:spPr/>
      <dgm:t>
        <a:bodyPr/>
        <a:lstStyle/>
        <a:p>
          <a:r>
            <a:rPr lang="es-ES" dirty="0" smtClean="0"/>
            <a:t>COMPRA DE MATERIALES Y/O</a:t>
          </a:r>
          <a:endParaRPr lang="es-ES" dirty="0"/>
        </a:p>
      </dgm:t>
    </dgm:pt>
    <dgm:pt modelId="{5507CE15-F85D-4F5C-BAC0-EFFD121A26BE}" type="parTrans" cxnId="{0BDB2413-AF1B-4EEB-9FAE-A0808497891B}">
      <dgm:prSet/>
      <dgm:spPr/>
      <dgm:t>
        <a:bodyPr/>
        <a:lstStyle/>
        <a:p>
          <a:endParaRPr lang="es-ES"/>
        </a:p>
      </dgm:t>
    </dgm:pt>
    <dgm:pt modelId="{8B4F5C8F-E894-44FC-BC9C-5EC8217A7332}" type="sibTrans" cxnId="{0BDB2413-AF1B-4EEB-9FAE-A0808497891B}">
      <dgm:prSet/>
      <dgm:spPr/>
      <dgm:t>
        <a:bodyPr/>
        <a:lstStyle/>
        <a:p>
          <a:endParaRPr lang="es-ES"/>
        </a:p>
      </dgm:t>
    </dgm:pt>
    <dgm:pt modelId="{86773835-4F44-4091-8622-1B5845FE8905}">
      <dgm:prSet phldrT="[Texto]"/>
      <dgm:spPr/>
      <dgm:t>
        <a:bodyPr/>
        <a:lstStyle/>
        <a:p>
          <a:r>
            <a:rPr lang="es-ES" dirty="0" smtClean="0"/>
            <a:t>PROCESO DE VENTA DE SERVICIO</a:t>
          </a:r>
          <a:endParaRPr lang="es-ES" dirty="0"/>
        </a:p>
      </dgm:t>
    </dgm:pt>
    <dgm:pt modelId="{93D0B30C-E4D5-4001-AD1B-D8CD2C902242}" type="parTrans" cxnId="{305D9D63-8E34-41A1-B306-9B66B30F4E01}">
      <dgm:prSet/>
      <dgm:spPr/>
      <dgm:t>
        <a:bodyPr/>
        <a:lstStyle/>
        <a:p>
          <a:endParaRPr lang="es-ES"/>
        </a:p>
      </dgm:t>
    </dgm:pt>
    <dgm:pt modelId="{E03C7768-DC0B-4E0A-9E55-26E36A4E0B6E}" type="sibTrans" cxnId="{305D9D63-8E34-41A1-B306-9B66B30F4E01}">
      <dgm:prSet/>
      <dgm:spPr/>
      <dgm:t>
        <a:bodyPr/>
        <a:lstStyle/>
        <a:p>
          <a:endParaRPr lang="es-ES"/>
        </a:p>
      </dgm:t>
    </dgm:pt>
    <dgm:pt modelId="{76F9EA81-1909-4468-8ED6-61D443EB9971}">
      <dgm:prSet phldrT="[Texto]"/>
      <dgm:spPr/>
      <dgm:t>
        <a:bodyPr/>
        <a:lstStyle/>
        <a:p>
          <a:r>
            <a:rPr lang="es-ES" dirty="0" smtClean="0"/>
            <a:t>ANALISIS DE ALCANCE DEL SERVICIO DE</a:t>
          </a:r>
          <a:endParaRPr lang="es-ES" dirty="0"/>
        </a:p>
      </dgm:t>
    </dgm:pt>
    <dgm:pt modelId="{D2783470-E0EC-4AF5-89BA-40880D6ED205}" type="parTrans" cxnId="{7EDF33E0-AB32-40ED-AF7E-D3704C9F7A86}">
      <dgm:prSet/>
      <dgm:spPr/>
      <dgm:t>
        <a:bodyPr/>
        <a:lstStyle/>
        <a:p>
          <a:endParaRPr lang="es-ES"/>
        </a:p>
      </dgm:t>
    </dgm:pt>
    <dgm:pt modelId="{B346577E-5F01-4FBF-BF36-C24C9BE46B81}" type="sibTrans" cxnId="{7EDF33E0-AB32-40ED-AF7E-D3704C9F7A86}">
      <dgm:prSet/>
      <dgm:spPr/>
      <dgm:t>
        <a:bodyPr/>
        <a:lstStyle/>
        <a:p>
          <a:endParaRPr lang="es-ES"/>
        </a:p>
      </dgm:t>
    </dgm:pt>
    <dgm:pt modelId="{8F27746A-311D-4417-83EC-D2CB0B7EB7CF}">
      <dgm:prSet phldrT="[Texto]"/>
      <dgm:spPr/>
      <dgm:t>
        <a:bodyPr/>
        <a:lstStyle/>
        <a:p>
          <a:r>
            <a:rPr lang="es-ES" dirty="0" smtClean="0"/>
            <a:t>PRESENTACIÓN DE PLAN DE INSTALACIÓN</a:t>
          </a:r>
          <a:endParaRPr lang="es-ES" dirty="0"/>
        </a:p>
      </dgm:t>
    </dgm:pt>
    <dgm:pt modelId="{25103246-941A-4772-B721-E17F268EE69D}" type="parTrans" cxnId="{150F57D3-AFA2-48AE-A361-7FE1A2DA069D}">
      <dgm:prSet/>
      <dgm:spPr/>
      <dgm:t>
        <a:bodyPr/>
        <a:lstStyle/>
        <a:p>
          <a:endParaRPr lang="es-ES"/>
        </a:p>
      </dgm:t>
    </dgm:pt>
    <dgm:pt modelId="{B0338EEB-8BF1-4E7D-AF56-1F962D987399}" type="sibTrans" cxnId="{150F57D3-AFA2-48AE-A361-7FE1A2DA069D}">
      <dgm:prSet/>
      <dgm:spPr/>
      <dgm:t>
        <a:bodyPr/>
        <a:lstStyle/>
        <a:p>
          <a:endParaRPr lang="es-ES"/>
        </a:p>
      </dgm:t>
    </dgm:pt>
    <dgm:pt modelId="{CAE0DD31-22D6-43AE-BA97-CF04440B7782}">
      <dgm:prSet phldrT="[Texto]"/>
      <dgm:spPr/>
      <dgm:t>
        <a:bodyPr/>
        <a:lstStyle/>
        <a:p>
          <a:r>
            <a:rPr lang="es-ES" dirty="0" smtClean="0"/>
            <a:t>EJECUCIÓN DEL PLAN DE INSTALACION</a:t>
          </a:r>
          <a:endParaRPr lang="es-ES" dirty="0"/>
        </a:p>
      </dgm:t>
    </dgm:pt>
    <dgm:pt modelId="{8C5A633A-23A8-49BE-90A5-826F9C3013D4}" type="parTrans" cxnId="{1127DF93-F768-46F2-ADEC-438848305B63}">
      <dgm:prSet/>
      <dgm:spPr/>
      <dgm:t>
        <a:bodyPr/>
        <a:lstStyle/>
        <a:p>
          <a:endParaRPr lang="es-ES"/>
        </a:p>
      </dgm:t>
    </dgm:pt>
    <dgm:pt modelId="{F54CE612-2769-4596-A6A7-17F207B4F740}" type="sibTrans" cxnId="{1127DF93-F768-46F2-ADEC-438848305B63}">
      <dgm:prSet/>
      <dgm:spPr/>
      <dgm:t>
        <a:bodyPr/>
        <a:lstStyle/>
        <a:p>
          <a:endParaRPr lang="es-ES"/>
        </a:p>
      </dgm:t>
    </dgm:pt>
    <dgm:pt modelId="{15180F0D-C929-4E61-AB64-F5C98E965725}">
      <dgm:prSet phldrT="[Texto]"/>
      <dgm:spPr/>
      <dgm:t>
        <a:bodyPr/>
        <a:lstStyle/>
        <a:p>
          <a:r>
            <a:rPr lang="es-ES" dirty="0" smtClean="0"/>
            <a:t>VALORACIÓN Y CIERRE</a:t>
          </a:r>
          <a:endParaRPr lang="es-ES" dirty="0"/>
        </a:p>
      </dgm:t>
    </dgm:pt>
    <dgm:pt modelId="{5EA4FEBF-4134-48B6-9977-8360D3ADAE88}" type="parTrans" cxnId="{EDC43EC4-84E1-453C-9D80-60041FF8A99D}">
      <dgm:prSet/>
      <dgm:spPr/>
      <dgm:t>
        <a:bodyPr/>
        <a:lstStyle/>
        <a:p>
          <a:endParaRPr lang="es-ES"/>
        </a:p>
      </dgm:t>
    </dgm:pt>
    <dgm:pt modelId="{2EAA3072-AF5B-43E7-B47F-D9D43422919D}" type="sibTrans" cxnId="{EDC43EC4-84E1-453C-9D80-60041FF8A99D}">
      <dgm:prSet/>
      <dgm:spPr/>
      <dgm:t>
        <a:bodyPr/>
        <a:lstStyle/>
        <a:p>
          <a:endParaRPr lang="es-ES"/>
        </a:p>
      </dgm:t>
    </dgm:pt>
    <dgm:pt modelId="{B21B7460-8F1A-4473-B255-860F0B102057}">
      <dgm:prSet phldrT="[Texto]"/>
      <dgm:spPr/>
      <dgm:t>
        <a:bodyPr/>
        <a:lstStyle/>
        <a:p>
          <a:r>
            <a:rPr lang="es-ES" dirty="0" smtClean="0"/>
            <a:t>VALORACIÓN DE RESULTADO</a:t>
          </a:r>
          <a:endParaRPr lang="es-ES" dirty="0"/>
        </a:p>
      </dgm:t>
    </dgm:pt>
    <dgm:pt modelId="{02773187-1629-4EF1-BC98-E1E6AA9D3212}" type="parTrans" cxnId="{C8C34C9A-CC2F-4237-90A3-D9F0E64E4979}">
      <dgm:prSet/>
      <dgm:spPr/>
      <dgm:t>
        <a:bodyPr/>
        <a:lstStyle/>
        <a:p>
          <a:endParaRPr lang="es-ES"/>
        </a:p>
      </dgm:t>
    </dgm:pt>
    <dgm:pt modelId="{576754AA-BDF2-4FB1-B349-9EA19A6F09BC}" type="sibTrans" cxnId="{C8C34C9A-CC2F-4237-90A3-D9F0E64E4979}">
      <dgm:prSet/>
      <dgm:spPr/>
      <dgm:t>
        <a:bodyPr/>
        <a:lstStyle/>
        <a:p>
          <a:endParaRPr lang="es-ES"/>
        </a:p>
      </dgm:t>
    </dgm:pt>
    <dgm:pt modelId="{55578A97-9134-429B-A6F8-2A018B6FD94A}">
      <dgm:prSet phldrT="[Texto]"/>
      <dgm:spPr/>
      <dgm:t>
        <a:bodyPr/>
        <a:lstStyle/>
        <a:p>
          <a:r>
            <a:rPr lang="es-ES" dirty="0" smtClean="0"/>
            <a:t>PROCESO DE VENTA DE PRODUCTOS</a:t>
          </a:r>
          <a:endParaRPr lang="es-ES" dirty="0"/>
        </a:p>
      </dgm:t>
    </dgm:pt>
    <dgm:pt modelId="{1C33B45E-F62A-4F0E-8170-33D2D2854C74}" type="parTrans" cxnId="{14914498-FE09-4DFB-9D76-453BC4871C58}">
      <dgm:prSet/>
      <dgm:spPr/>
      <dgm:t>
        <a:bodyPr/>
        <a:lstStyle/>
        <a:p>
          <a:endParaRPr lang="es-ES"/>
        </a:p>
      </dgm:t>
    </dgm:pt>
    <dgm:pt modelId="{69F53D2B-71D1-49C8-BE59-EBE2085244D6}" type="sibTrans" cxnId="{14914498-FE09-4DFB-9D76-453BC4871C58}">
      <dgm:prSet/>
      <dgm:spPr/>
      <dgm:t>
        <a:bodyPr/>
        <a:lstStyle/>
        <a:p>
          <a:endParaRPr lang="es-ES"/>
        </a:p>
      </dgm:t>
    </dgm:pt>
    <dgm:pt modelId="{F31B5CAB-9776-4B97-938A-2A4E646DDC19}" type="pres">
      <dgm:prSet presAssocID="{8AE203C3-A2D4-4B69-A071-98FFEB77EA16}" presName="hierChild1" presStyleCnt="0">
        <dgm:presLayoutVars>
          <dgm:orgChart val="1"/>
          <dgm:chPref val="1"/>
          <dgm:dir/>
          <dgm:animOne val="branch"/>
          <dgm:animLvl val="lvl"/>
          <dgm:resizeHandles/>
        </dgm:presLayoutVars>
      </dgm:prSet>
      <dgm:spPr/>
      <dgm:t>
        <a:bodyPr/>
        <a:lstStyle/>
        <a:p>
          <a:endParaRPr lang="es-ES"/>
        </a:p>
      </dgm:t>
    </dgm:pt>
    <dgm:pt modelId="{90C879A9-799F-47F1-BF69-A0717494EB98}" type="pres">
      <dgm:prSet presAssocID="{58847B3B-91BB-466A-AFFB-57931194A83F}" presName="hierRoot1" presStyleCnt="0">
        <dgm:presLayoutVars>
          <dgm:hierBranch val="init"/>
        </dgm:presLayoutVars>
      </dgm:prSet>
      <dgm:spPr/>
    </dgm:pt>
    <dgm:pt modelId="{4663FF3A-C5A0-425A-93AE-38106D08C3CF}" type="pres">
      <dgm:prSet presAssocID="{58847B3B-91BB-466A-AFFB-57931194A83F}" presName="rootComposite1" presStyleCnt="0"/>
      <dgm:spPr/>
    </dgm:pt>
    <dgm:pt modelId="{E4D7EBD4-6B6D-45E2-A3BC-29D30B7F7555}" type="pres">
      <dgm:prSet presAssocID="{58847B3B-91BB-466A-AFFB-57931194A83F}" presName="rootText1" presStyleLbl="node0" presStyleIdx="0" presStyleCnt="1" custScaleX="425747">
        <dgm:presLayoutVars>
          <dgm:chPref val="3"/>
        </dgm:presLayoutVars>
      </dgm:prSet>
      <dgm:spPr/>
      <dgm:t>
        <a:bodyPr/>
        <a:lstStyle/>
        <a:p>
          <a:endParaRPr lang="es-ES"/>
        </a:p>
      </dgm:t>
    </dgm:pt>
    <dgm:pt modelId="{286F47EB-68D7-4DE5-B40D-C6563E34BBF8}" type="pres">
      <dgm:prSet presAssocID="{58847B3B-91BB-466A-AFFB-57931194A83F}" presName="rootConnector1" presStyleLbl="node1" presStyleIdx="0" presStyleCnt="0"/>
      <dgm:spPr/>
      <dgm:t>
        <a:bodyPr/>
        <a:lstStyle/>
        <a:p>
          <a:endParaRPr lang="es-ES"/>
        </a:p>
      </dgm:t>
    </dgm:pt>
    <dgm:pt modelId="{FB5754B7-90E4-496E-AB17-DF60635F6833}" type="pres">
      <dgm:prSet presAssocID="{58847B3B-91BB-466A-AFFB-57931194A83F}" presName="hierChild2" presStyleCnt="0"/>
      <dgm:spPr/>
    </dgm:pt>
    <dgm:pt modelId="{95E0F4C4-EE01-4DB8-85D3-52B2E9FE6551}" type="pres">
      <dgm:prSet presAssocID="{03CF3776-DD68-4567-A6C6-74C3D152FEB0}" presName="Name37" presStyleLbl="parChTrans1D2" presStyleIdx="0" presStyleCnt="1"/>
      <dgm:spPr/>
      <dgm:t>
        <a:bodyPr/>
        <a:lstStyle/>
        <a:p>
          <a:endParaRPr lang="es-ES"/>
        </a:p>
      </dgm:t>
    </dgm:pt>
    <dgm:pt modelId="{F182DF7A-95C3-4CC7-A394-DC415380D93B}" type="pres">
      <dgm:prSet presAssocID="{89A7D88B-EE84-4CDE-847B-14A0197E6AB6}" presName="hierRoot2" presStyleCnt="0">
        <dgm:presLayoutVars>
          <dgm:hierBranch val="init"/>
        </dgm:presLayoutVars>
      </dgm:prSet>
      <dgm:spPr/>
    </dgm:pt>
    <dgm:pt modelId="{28E47354-8F10-4C6F-A728-060C2FD0525A}" type="pres">
      <dgm:prSet presAssocID="{89A7D88B-EE84-4CDE-847B-14A0197E6AB6}" presName="rootComposite" presStyleCnt="0"/>
      <dgm:spPr/>
    </dgm:pt>
    <dgm:pt modelId="{A3DFE367-27AC-4F0F-B8FF-B4D724BE0283}" type="pres">
      <dgm:prSet presAssocID="{89A7D88B-EE84-4CDE-847B-14A0197E6AB6}" presName="rootText" presStyleLbl="node2" presStyleIdx="0" presStyleCnt="1" custScaleX="415393">
        <dgm:presLayoutVars>
          <dgm:chPref val="3"/>
        </dgm:presLayoutVars>
      </dgm:prSet>
      <dgm:spPr/>
      <dgm:t>
        <a:bodyPr/>
        <a:lstStyle/>
        <a:p>
          <a:endParaRPr lang="es-ES"/>
        </a:p>
      </dgm:t>
    </dgm:pt>
    <dgm:pt modelId="{6C3B2BA3-8AF7-45DE-8F03-77B81D80A285}" type="pres">
      <dgm:prSet presAssocID="{89A7D88B-EE84-4CDE-847B-14A0197E6AB6}" presName="rootConnector" presStyleLbl="node2" presStyleIdx="0" presStyleCnt="1"/>
      <dgm:spPr/>
      <dgm:t>
        <a:bodyPr/>
        <a:lstStyle/>
        <a:p>
          <a:endParaRPr lang="es-ES"/>
        </a:p>
      </dgm:t>
    </dgm:pt>
    <dgm:pt modelId="{6978BADB-A68F-40BE-866E-EA94304EB0FC}" type="pres">
      <dgm:prSet presAssocID="{89A7D88B-EE84-4CDE-847B-14A0197E6AB6}" presName="hierChild4" presStyleCnt="0"/>
      <dgm:spPr/>
    </dgm:pt>
    <dgm:pt modelId="{82597E8F-7813-4903-8CBC-058711802529}" type="pres">
      <dgm:prSet presAssocID="{E4E1385E-EE9C-469D-81E7-367B45F18331}" presName="Name37" presStyleLbl="parChTrans1D3" presStyleIdx="0" presStyleCnt="1"/>
      <dgm:spPr/>
      <dgm:t>
        <a:bodyPr/>
        <a:lstStyle/>
        <a:p>
          <a:endParaRPr lang="es-ES"/>
        </a:p>
      </dgm:t>
    </dgm:pt>
    <dgm:pt modelId="{15656E64-AFBF-4730-8A20-6D6CF4C3E283}" type="pres">
      <dgm:prSet presAssocID="{21B57329-EB76-4F07-9FCE-6EF3DFD2AF4E}" presName="hierRoot2" presStyleCnt="0">
        <dgm:presLayoutVars>
          <dgm:hierBranch val="init"/>
        </dgm:presLayoutVars>
      </dgm:prSet>
      <dgm:spPr/>
    </dgm:pt>
    <dgm:pt modelId="{0661C6D2-974F-462D-B899-0E7AE46627C6}" type="pres">
      <dgm:prSet presAssocID="{21B57329-EB76-4F07-9FCE-6EF3DFD2AF4E}" presName="rootComposite" presStyleCnt="0"/>
      <dgm:spPr/>
    </dgm:pt>
    <dgm:pt modelId="{8DEA2D08-2E26-4AD0-9C77-CAD0D4B59158}" type="pres">
      <dgm:prSet presAssocID="{21B57329-EB76-4F07-9FCE-6EF3DFD2AF4E}" presName="rootText" presStyleLbl="node3" presStyleIdx="0" presStyleCnt="1" custScaleX="415393">
        <dgm:presLayoutVars>
          <dgm:chPref val="3"/>
        </dgm:presLayoutVars>
      </dgm:prSet>
      <dgm:spPr/>
      <dgm:t>
        <a:bodyPr/>
        <a:lstStyle/>
        <a:p>
          <a:endParaRPr lang="es-ES"/>
        </a:p>
      </dgm:t>
    </dgm:pt>
    <dgm:pt modelId="{854A12C3-EAF6-4A60-B0B3-4A87FEB50E22}" type="pres">
      <dgm:prSet presAssocID="{21B57329-EB76-4F07-9FCE-6EF3DFD2AF4E}" presName="rootConnector" presStyleLbl="node3" presStyleIdx="0" presStyleCnt="1"/>
      <dgm:spPr/>
      <dgm:t>
        <a:bodyPr/>
        <a:lstStyle/>
        <a:p>
          <a:endParaRPr lang="es-ES"/>
        </a:p>
      </dgm:t>
    </dgm:pt>
    <dgm:pt modelId="{AD75BDFE-0BAE-48A5-846A-FFFCF276ECE8}" type="pres">
      <dgm:prSet presAssocID="{21B57329-EB76-4F07-9FCE-6EF3DFD2AF4E}" presName="hierChild4" presStyleCnt="0"/>
      <dgm:spPr/>
    </dgm:pt>
    <dgm:pt modelId="{B63CE7AA-5CE8-424D-B720-72A888E8D962}" type="pres">
      <dgm:prSet presAssocID="{5507CE15-F85D-4F5C-BAC0-EFFD121A26BE}" presName="Name37" presStyleLbl="parChTrans1D4" presStyleIdx="0" presStyleCnt="8"/>
      <dgm:spPr/>
      <dgm:t>
        <a:bodyPr/>
        <a:lstStyle/>
        <a:p>
          <a:endParaRPr lang="es-ES"/>
        </a:p>
      </dgm:t>
    </dgm:pt>
    <dgm:pt modelId="{3C76E603-CA85-4A83-B87C-42244EC95562}" type="pres">
      <dgm:prSet presAssocID="{A926AEF3-6BC5-48B4-ABF7-DDFC9854D736}" presName="hierRoot2" presStyleCnt="0">
        <dgm:presLayoutVars>
          <dgm:hierBranch val="init"/>
        </dgm:presLayoutVars>
      </dgm:prSet>
      <dgm:spPr/>
    </dgm:pt>
    <dgm:pt modelId="{AAD3F7C9-1F91-4369-BFC2-5A2E9EEAF218}" type="pres">
      <dgm:prSet presAssocID="{A926AEF3-6BC5-48B4-ABF7-DDFC9854D736}" presName="rootComposite" presStyleCnt="0"/>
      <dgm:spPr/>
    </dgm:pt>
    <dgm:pt modelId="{C51A2473-6BEE-4762-9EED-0256CD5D62C1}" type="pres">
      <dgm:prSet presAssocID="{A926AEF3-6BC5-48B4-ABF7-DDFC9854D736}" presName="rootText" presStyleLbl="node4" presStyleIdx="0" presStyleCnt="8" custScaleX="415393">
        <dgm:presLayoutVars>
          <dgm:chPref val="3"/>
        </dgm:presLayoutVars>
      </dgm:prSet>
      <dgm:spPr/>
      <dgm:t>
        <a:bodyPr/>
        <a:lstStyle/>
        <a:p>
          <a:endParaRPr lang="es-ES"/>
        </a:p>
      </dgm:t>
    </dgm:pt>
    <dgm:pt modelId="{95A83C59-C047-4622-888E-1D6D6F75A8DC}" type="pres">
      <dgm:prSet presAssocID="{A926AEF3-6BC5-48B4-ABF7-DDFC9854D736}" presName="rootConnector" presStyleLbl="node4" presStyleIdx="0" presStyleCnt="8"/>
      <dgm:spPr/>
      <dgm:t>
        <a:bodyPr/>
        <a:lstStyle/>
        <a:p>
          <a:endParaRPr lang="es-ES"/>
        </a:p>
      </dgm:t>
    </dgm:pt>
    <dgm:pt modelId="{BE5A8493-A680-4F99-95CA-3AE722E6E19B}" type="pres">
      <dgm:prSet presAssocID="{A926AEF3-6BC5-48B4-ABF7-DDFC9854D736}" presName="hierChild4" presStyleCnt="0"/>
      <dgm:spPr/>
    </dgm:pt>
    <dgm:pt modelId="{1C5372D6-026A-48DA-818E-6453753D4B5C}" type="pres">
      <dgm:prSet presAssocID="{93D0B30C-E4D5-4001-AD1B-D8CD2C902242}" presName="Name37" presStyleLbl="parChTrans1D4" presStyleIdx="1" presStyleCnt="8"/>
      <dgm:spPr/>
      <dgm:t>
        <a:bodyPr/>
        <a:lstStyle/>
        <a:p>
          <a:endParaRPr lang="es-ES"/>
        </a:p>
      </dgm:t>
    </dgm:pt>
    <dgm:pt modelId="{EB2DBC87-1CA4-43E0-A46E-FB48A707335A}" type="pres">
      <dgm:prSet presAssocID="{86773835-4F44-4091-8622-1B5845FE8905}" presName="hierRoot2" presStyleCnt="0">
        <dgm:presLayoutVars>
          <dgm:hierBranch val="init"/>
        </dgm:presLayoutVars>
      </dgm:prSet>
      <dgm:spPr/>
    </dgm:pt>
    <dgm:pt modelId="{6E6323D3-6BF9-460D-BBA5-182C326A6E61}" type="pres">
      <dgm:prSet presAssocID="{86773835-4F44-4091-8622-1B5845FE8905}" presName="rootComposite" presStyleCnt="0"/>
      <dgm:spPr/>
    </dgm:pt>
    <dgm:pt modelId="{2A66021A-D465-4328-89C2-4527D0CBF962}" type="pres">
      <dgm:prSet presAssocID="{86773835-4F44-4091-8622-1B5845FE8905}" presName="rootText" presStyleLbl="node4" presStyleIdx="1" presStyleCnt="8" custScaleX="369427">
        <dgm:presLayoutVars>
          <dgm:chPref val="3"/>
        </dgm:presLayoutVars>
      </dgm:prSet>
      <dgm:spPr/>
      <dgm:t>
        <a:bodyPr/>
        <a:lstStyle/>
        <a:p>
          <a:endParaRPr lang="es-ES"/>
        </a:p>
      </dgm:t>
    </dgm:pt>
    <dgm:pt modelId="{6FFA5658-6309-42F3-A118-F9C254F395BB}" type="pres">
      <dgm:prSet presAssocID="{86773835-4F44-4091-8622-1B5845FE8905}" presName="rootConnector" presStyleLbl="node4" presStyleIdx="1" presStyleCnt="8"/>
      <dgm:spPr/>
      <dgm:t>
        <a:bodyPr/>
        <a:lstStyle/>
        <a:p>
          <a:endParaRPr lang="es-ES"/>
        </a:p>
      </dgm:t>
    </dgm:pt>
    <dgm:pt modelId="{DFCAA874-C17D-4556-9768-D50B543735DD}" type="pres">
      <dgm:prSet presAssocID="{86773835-4F44-4091-8622-1B5845FE8905}" presName="hierChild4" presStyleCnt="0"/>
      <dgm:spPr/>
    </dgm:pt>
    <dgm:pt modelId="{D6BA31BE-1971-447A-BBE8-395A172B4808}" type="pres">
      <dgm:prSet presAssocID="{D2783470-E0EC-4AF5-89BA-40880D6ED205}" presName="Name37" presStyleLbl="parChTrans1D4" presStyleIdx="2" presStyleCnt="8"/>
      <dgm:spPr/>
      <dgm:t>
        <a:bodyPr/>
        <a:lstStyle/>
        <a:p>
          <a:endParaRPr lang="es-ES"/>
        </a:p>
      </dgm:t>
    </dgm:pt>
    <dgm:pt modelId="{80EBF644-F7C7-4C8E-BB19-7C34BFF43104}" type="pres">
      <dgm:prSet presAssocID="{76F9EA81-1909-4468-8ED6-61D443EB9971}" presName="hierRoot2" presStyleCnt="0">
        <dgm:presLayoutVars>
          <dgm:hierBranch val="init"/>
        </dgm:presLayoutVars>
      </dgm:prSet>
      <dgm:spPr/>
    </dgm:pt>
    <dgm:pt modelId="{FF4DDF3B-A603-4BBF-B6FE-0564C49F55F7}" type="pres">
      <dgm:prSet presAssocID="{76F9EA81-1909-4468-8ED6-61D443EB9971}" presName="rootComposite" presStyleCnt="0"/>
      <dgm:spPr/>
    </dgm:pt>
    <dgm:pt modelId="{4799D73E-F6C6-4206-AFB6-3A84D59B31F2}" type="pres">
      <dgm:prSet presAssocID="{76F9EA81-1909-4468-8ED6-61D443EB9971}" presName="rootText" presStyleLbl="node4" presStyleIdx="2" presStyleCnt="8" custScaleX="359072">
        <dgm:presLayoutVars>
          <dgm:chPref val="3"/>
        </dgm:presLayoutVars>
      </dgm:prSet>
      <dgm:spPr/>
      <dgm:t>
        <a:bodyPr/>
        <a:lstStyle/>
        <a:p>
          <a:endParaRPr lang="es-ES"/>
        </a:p>
      </dgm:t>
    </dgm:pt>
    <dgm:pt modelId="{13D6EECF-09F6-4CB4-996E-8AF16A8166C7}" type="pres">
      <dgm:prSet presAssocID="{76F9EA81-1909-4468-8ED6-61D443EB9971}" presName="rootConnector" presStyleLbl="node4" presStyleIdx="2" presStyleCnt="8"/>
      <dgm:spPr/>
      <dgm:t>
        <a:bodyPr/>
        <a:lstStyle/>
        <a:p>
          <a:endParaRPr lang="es-ES"/>
        </a:p>
      </dgm:t>
    </dgm:pt>
    <dgm:pt modelId="{C1DC37CA-111E-4413-BB5F-4B84EE16A774}" type="pres">
      <dgm:prSet presAssocID="{76F9EA81-1909-4468-8ED6-61D443EB9971}" presName="hierChild4" presStyleCnt="0"/>
      <dgm:spPr/>
    </dgm:pt>
    <dgm:pt modelId="{45759D48-609D-4935-AEB5-9BA4DC3E2397}" type="pres">
      <dgm:prSet presAssocID="{25103246-941A-4772-B721-E17F268EE69D}" presName="Name37" presStyleLbl="parChTrans1D4" presStyleIdx="3" presStyleCnt="8"/>
      <dgm:spPr/>
      <dgm:t>
        <a:bodyPr/>
        <a:lstStyle/>
        <a:p>
          <a:endParaRPr lang="es-ES"/>
        </a:p>
      </dgm:t>
    </dgm:pt>
    <dgm:pt modelId="{9DA67CAF-6212-4CA8-91D6-B9F2A8885987}" type="pres">
      <dgm:prSet presAssocID="{8F27746A-311D-4417-83EC-D2CB0B7EB7CF}" presName="hierRoot2" presStyleCnt="0">
        <dgm:presLayoutVars>
          <dgm:hierBranch val="init"/>
        </dgm:presLayoutVars>
      </dgm:prSet>
      <dgm:spPr/>
    </dgm:pt>
    <dgm:pt modelId="{799E5212-416D-45D5-9117-EF3E6BFDFF72}" type="pres">
      <dgm:prSet presAssocID="{8F27746A-311D-4417-83EC-D2CB0B7EB7CF}" presName="rootComposite" presStyleCnt="0"/>
      <dgm:spPr/>
    </dgm:pt>
    <dgm:pt modelId="{AA3871C3-7B91-446E-8660-0D40D546D523}" type="pres">
      <dgm:prSet presAssocID="{8F27746A-311D-4417-83EC-D2CB0B7EB7CF}" presName="rootText" presStyleLbl="node4" presStyleIdx="3" presStyleCnt="8" custScaleX="359072">
        <dgm:presLayoutVars>
          <dgm:chPref val="3"/>
        </dgm:presLayoutVars>
      </dgm:prSet>
      <dgm:spPr/>
      <dgm:t>
        <a:bodyPr/>
        <a:lstStyle/>
        <a:p>
          <a:endParaRPr lang="es-ES"/>
        </a:p>
      </dgm:t>
    </dgm:pt>
    <dgm:pt modelId="{4EFACC5E-CEE1-44C3-8FD8-CB9E48E6F3BA}" type="pres">
      <dgm:prSet presAssocID="{8F27746A-311D-4417-83EC-D2CB0B7EB7CF}" presName="rootConnector" presStyleLbl="node4" presStyleIdx="3" presStyleCnt="8"/>
      <dgm:spPr/>
      <dgm:t>
        <a:bodyPr/>
        <a:lstStyle/>
        <a:p>
          <a:endParaRPr lang="es-ES"/>
        </a:p>
      </dgm:t>
    </dgm:pt>
    <dgm:pt modelId="{6DFF0AFC-63A7-4682-81A6-DB33B1C95D91}" type="pres">
      <dgm:prSet presAssocID="{8F27746A-311D-4417-83EC-D2CB0B7EB7CF}" presName="hierChild4" presStyleCnt="0"/>
      <dgm:spPr/>
    </dgm:pt>
    <dgm:pt modelId="{BD2E38EF-1A88-4060-99E1-8E75DE20707D}" type="pres">
      <dgm:prSet presAssocID="{8C5A633A-23A8-49BE-90A5-826F9C3013D4}" presName="Name37" presStyleLbl="parChTrans1D4" presStyleIdx="4" presStyleCnt="8"/>
      <dgm:spPr/>
      <dgm:t>
        <a:bodyPr/>
        <a:lstStyle/>
        <a:p>
          <a:endParaRPr lang="es-ES"/>
        </a:p>
      </dgm:t>
    </dgm:pt>
    <dgm:pt modelId="{6092F88C-A947-4966-A087-B27EE36D8287}" type="pres">
      <dgm:prSet presAssocID="{CAE0DD31-22D6-43AE-BA97-CF04440B7782}" presName="hierRoot2" presStyleCnt="0">
        <dgm:presLayoutVars>
          <dgm:hierBranch val="init"/>
        </dgm:presLayoutVars>
      </dgm:prSet>
      <dgm:spPr/>
    </dgm:pt>
    <dgm:pt modelId="{3BA5D081-A4B5-4781-B82A-3869FCD8FEB6}" type="pres">
      <dgm:prSet presAssocID="{CAE0DD31-22D6-43AE-BA97-CF04440B7782}" presName="rootComposite" presStyleCnt="0"/>
      <dgm:spPr/>
    </dgm:pt>
    <dgm:pt modelId="{04DB7BEC-33AD-4F12-B0DF-EE243A6A56A2}" type="pres">
      <dgm:prSet presAssocID="{CAE0DD31-22D6-43AE-BA97-CF04440B7782}" presName="rootText" presStyleLbl="node4" presStyleIdx="4" presStyleCnt="8" custScaleX="359072">
        <dgm:presLayoutVars>
          <dgm:chPref val="3"/>
        </dgm:presLayoutVars>
      </dgm:prSet>
      <dgm:spPr/>
      <dgm:t>
        <a:bodyPr/>
        <a:lstStyle/>
        <a:p>
          <a:endParaRPr lang="es-ES"/>
        </a:p>
      </dgm:t>
    </dgm:pt>
    <dgm:pt modelId="{9681F603-D54D-4794-B7FC-81D7F02CEFF0}" type="pres">
      <dgm:prSet presAssocID="{CAE0DD31-22D6-43AE-BA97-CF04440B7782}" presName="rootConnector" presStyleLbl="node4" presStyleIdx="4" presStyleCnt="8"/>
      <dgm:spPr/>
      <dgm:t>
        <a:bodyPr/>
        <a:lstStyle/>
        <a:p>
          <a:endParaRPr lang="es-ES"/>
        </a:p>
      </dgm:t>
    </dgm:pt>
    <dgm:pt modelId="{D91F834E-D043-4533-AE1D-CC17B2D1CB4A}" type="pres">
      <dgm:prSet presAssocID="{CAE0DD31-22D6-43AE-BA97-CF04440B7782}" presName="hierChild4" presStyleCnt="0"/>
      <dgm:spPr/>
    </dgm:pt>
    <dgm:pt modelId="{00A3B857-882A-4377-81B2-19F48D128BF1}" type="pres">
      <dgm:prSet presAssocID="{5EA4FEBF-4134-48B6-9977-8360D3ADAE88}" presName="Name37" presStyleLbl="parChTrans1D4" presStyleIdx="5" presStyleCnt="8"/>
      <dgm:spPr/>
      <dgm:t>
        <a:bodyPr/>
        <a:lstStyle/>
        <a:p>
          <a:endParaRPr lang="es-ES"/>
        </a:p>
      </dgm:t>
    </dgm:pt>
    <dgm:pt modelId="{E3E18BA2-28C6-4495-A182-72D46F336FB4}" type="pres">
      <dgm:prSet presAssocID="{15180F0D-C929-4E61-AB64-F5C98E965725}" presName="hierRoot2" presStyleCnt="0">
        <dgm:presLayoutVars>
          <dgm:hierBranch val="init"/>
        </dgm:presLayoutVars>
      </dgm:prSet>
      <dgm:spPr/>
    </dgm:pt>
    <dgm:pt modelId="{D8F8DE95-BB75-415B-A6EA-1B74DCA3524E}" type="pres">
      <dgm:prSet presAssocID="{15180F0D-C929-4E61-AB64-F5C98E965725}" presName="rootComposite" presStyleCnt="0"/>
      <dgm:spPr/>
    </dgm:pt>
    <dgm:pt modelId="{A9FB1DC2-5547-4AB8-9B28-4BE428E5D457}" type="pres">
      <dgm:prSet presAssocID="{15180F0D-C929-4E61-AB64-F5C98E965725}" presName="rootText" presStyleLbl="node4" presStyleIdx="5" presStyleCnt="8" custScaleX="376727">
        <dgm:presLayoutVars>
          <dgm:chPref val="3"/>
        </dgm:presLayoutVars>
      </dgm:prSet>
      <dgm:spPr/>
      <dgm:t>
        <a:bodyPr/>
        <a:lstStyle/>
        <a:p>
          <a:endParaRPr lang="es-ES"/>
        </a:p>
      </dgm:t>
    </dgm:pt>
    <dgm:pt modelId="{FEF186F8-2130-4197-B801-FF1945BC049D}" type="pres">
      <dgm:prSet presAssocID="{15180F0D-C929-4E61-AB64-F5C98E965725}" presName="rootConnector" presStyleLbl="node4" presStyleIdx="5" presStyleCnt="8"/>
      <dgm:spPr/>
      <dgm:t>
        <a:bodyPr/>
        <a:lstStyle/>
        <a:p>
          <a:endParaRPr lang="es-ES"/>
        </a:p>
      </dgm:t>
    </dgm:pt>
    <dgm:pt modelId="{2F8A63B5-45DF-4E3E-9A03-DF84E09B4FFA}" type="pres">
      <dgm:prSet presAssocID="{15180F0D-C929-4E61-AB64-F5C98E965725}" presName="hierChild4" presStyleCnt="0"/>
      <dgm:spPr/>
    </dgm:pt>
    <dgm:pt modelId="{983FC157-4654-484A-A980-7BC3368E611E}" type="pres">
      <dgm:prSet presAssocID="{15180F0D-C929-4E61-AB64-F5C98E965725}" presName="hierChild5" presStyleCnt="0"/>
      <dgm:spPr/>
    </dgm:pt>
    <dgm:pt modelId="{C41EE3F3-475D-4D24-92F3-18A412CC7B51}" type="pres">
      <dgm:prSet presAssocID="{CAE0DD31-22D6-43AE-BA97-CF04440B7782}" presName="hierChild5" presStyleCnt="0"/>
      <dgm:spPr/>
    </dgm:pt>
    <dgm:pt modelId="{D268E5B5-60FB-4D63-B2A8-F44682EAD206}" type="pres">
      <dgm:prSet presAssocID="{8F27746A-311D-4417-83EC-D2CB0B7EB7CF}" presName="hierChild5" presStyleCnt="0"/>
      <dgm:spPr/>
    </dgm:pt>
    <dgm:pt modelId="{ED881ECD-468B-4A1C-8235-DDB2DBAA18DA}" type="pres">
      <dgm:prSet presAssocID="{76F9EA81-1909-4468-8ED6-61D443EB9971}" presName="hierChild5" presStyleCnt="0"/>
      <dgm:spPr/>
    </dgm:pt>
    <dgm:pt modelId="{61461FCA-3B96-4821-9B30-1E3E9B4B8A61}" type="pres">
      <dgm:prSet presAssocID="{86773835-4F44-4091-8622-1B5845FE8905}" presName="hierChild5" presStyleCnt="0"/>
      <dgm:spPr/>
    </dgm:pt>
    <dgm:pt modelId="{712ED556-947A-428F-AB3A-B511BAB618C5}" type="pres">
      <dgm:prSet presAssocID="{1C33B45E-F62A-4F0E-8170-33D2D2854C74}" presName="Name37" presStyleLbl="parChTrans1D4" presStyleIdx="6" presStyleCnt="8"/>
      <dgm:spPr/>
      <dgm:t>
        <a:bodyPr/>
        <a:lstStyle/>
        <a:p>
          <a:endParaRPr lang="es-ES"/>
        </a:p>
      </dgm:t>
    </dgm:pt>
    <dgm:pt modelId="{9E014A23-4FCC-4462-9BFF-88ED7CBE3E68}" type="pres">
      <dgm:prSet presAssocID="{55578A97-9134-429B-A6F8-2A018B6FD94A}" presName="hierRoot2" presStyleCnt="0">
        <dgm:presLayoutVars>
          <dgm:hierBranch val="init"/>
        </dgm:presLayoutVars>
      </dgm:prSet>
      <dgm:spPr/>
    </dgm:pt>
    <dgm:pt modelId="{203FB1C1-B0E3-49D5-9C2C-3A8F3D187781}" type="pres">
      <dgm:prSet presAssocID="{55578A97-9134-429B-A6F8-2A018B6FD94A}" presName="rootComposite" presStyleCnt="0"/>
      <dgm:spPr/>
    </dgm:pt>
    <dgm:pt modelId="{70B76A8B-521B-4901-A990-589013FA4800}" type="pres">
      <dgm:prSet presAssocID="{55578A97-9134-429B-A6F8-2A018B6FD94A}" presName="rootText" presStyleLbl="node4" presStyleIdx="6" presStyleCnt="8" custScaleX="441205">
        <dgm:presLayoutVars>
          <dgm:chPref val="3"/>
        </dgm:presLayoutVars>
      </dgm:prSet>
      <dgm:spPr/>
      <dgm:t>
        <a:bodyPr/>
        <a:lstStyle/>
        <a:p>
          <a:endParaRPr lang="es-ES"/>
        </a:p>
      </dgm:t>
    </dgm:pt>
    <dgm:pt modelId="{BC379A58-E264-4230-BFDE-18FA346F6FC0}" type="pres">
      <dgm:prSet presAssocID="{55578A97-9134-429B-A6F8-2A018B6FD94A}" presName="rootConnector" presStyleLbl="node4" presStyleIdx="6" presStyleCnt="8"/>
      <dgm:spPr/>
      <dgm:t>
        <a:bodyPr/>
        <a:lstStyle/>
        <a:p>
          <a:endParaRPr lang="es-ES"/>
        </a:p>
      </dgm:t>
    </dgm:pt>
    <dgm:pt modelId="{739BB2F5-3141-405B-B2F5-9F95C95FD7A4}" type="pres">
      <dgm:prSet presAssocID="{55578A97-9134-429B-A6F8-2A018B6FD94A}" presName="hierChild4" presStyleCnt="0"/>
      <dgm:spPr/>
    </dgm:pt>
    <dgm:pt modelId="{72A42018-2267-4F95-BBD9-D435436DEC38}" type="pres">
      <dgm:prSet presAssocID="{02773187-1629-4EF1-BC98-E1E6AA9D3212}" presName="Name37" presStyleLbl="parChTrans1D4" presStyleIdx="7" presStyleCnt="8"/>
      <dgm:spPr/>
      <dgm:t>
        <a:bodyPr/>
        <a:lstStyle/>
        <a:p>
          <a:endParaRPr lang="es-ES"/>
        </a:p>
      </dgm:t>
    </dgm:pt>
    <dgm:pt modelId="{B1E8DAC4-0751-4F8F-AED8-72C062FCF561}" type="pres">
      <dgm:prSet presAssocID="{B21B7460-8F1A-4473-B255-860F0B102057}" presName="hierRoot2" presStyleCnt="0">
        <dgm:presLayoutVars>
          <dgm:hierBranch val="init"/>
        </dgm:presLayoutVars>
      </dgm:prSet>
      <dgm:spPr/>
    </dgm:pt>
    <dgm:pt modelId="{ED6894F4-8D50-47E7-8768-BB97010D2753}" type="pres">
      <dgm:prSet presAssocID="{B21B7460-8F1A-4473-B255-860F0B102057}" presName="rootComposite" presStyleCnt="0"/>
      <dgm:spPr/>
    </dgm:pt>
    <dgm:pt modelId="{74BA8779-BBE8-4DA5-8830-3173CD48C431}" type="pres">
      <dgm:prSet presAssocID="{B21B7460-8F1A-4473-B255-860F0B102057}" presName="rootText" presStyleLbl="node4" presStyleIdx="7" presStyleCnt="8" custScaleX="402484">
        <dgm:presLayoutVars>
          <dgm:chPref val="3"/>
        </dgm:presLayoutVars>
      </dgm:prSet>
      <dgm:spPr/>
      <dgm:t>
        <a:bodyPr/>
        <a:lstStyle/>
        <a:p>
          <a:endParaRPr lang="es-ES"/>
        </a:p>
      </dgm:t>
    </dgm:pt>
    <dgm:pt modelId="{9C45D1A4-DFC9-45FA-B0A7-2C8703DB8561}" type="pres">
      <dgm:prSet presAssocID="{B21B7460-8F1A-4473-B255-860F0B102057}" presName="rootConnector" presStyleLbl="node4" presStyleIdx="7" presStyleCnt="8"/>
      <dgm:spPr/>
      <dgm:t>
        <a:bodyPr/>
        <a:lstStyle/>
        <a:p>
          <a:endParaRPr lang="es-ES"/>
        </a:p>
      </dgm:t>
    </dgm:pt>
    <dgm:pt modelId="{2A349932-4CEE-45DB-89A0-EF6D89D17844}" type="pres">
      <dgm:prSet presAssocID="{B21B7460-8F1A-4473-B255-860F0B102057}" presName="hierChild4" presStyleCnt="0"/>
      <dgm:spPr/>
    </dgm:pt>
    <dgm:pt modelId="{FAD4E6FC-4A5F-4204-AF73-BA72B5316115}" type="pres">
      <dgm:prSet presAssocID="{B21B7460-8F1A-4473-B255-860F0B102057}" presName="hierChild5" presStyleCnt="0"/>
      <dgm:spPr/>
    </dgm:pt>
    <dgm:pt modelId="{4CE5E470-73D3-46A4-B7D1-C444A7A356CD}" type="pres">
      <dgm:prSet presAssocID="{55578A97-9134-429B-A6F8-2A018B6FD94A}" presName="hierChild5" presStyleCnt="0"/>
      <dgm:spPr/>
    </dgm:pt>
    <dgm:pt modelId="{A7DDCE84-D976-4445-8C88-AF7192BE912B}" type="pres">
      <dgm:prSet presAssocID="{A926AEF3-6BC5-48B4-ABF7-DDFC9854D736}" presName="hierChild5" presStyleCnt="0"/>
      <dgm:spPr/>
    </dgm:pt>
    <dgm:pt modelId="{C747A748-66B4-4861-BBE9-8985F3FB23FB}" type="pres">
      <dgm:prSet presAssocID="{21B57329-EB76-4F07-9FCE-6EF3DFD2AF4E}" presName="hierChild5" presStyleCnt="0"/>
      <dgm:spPr/>
    </dgm:pt>
    <dgm:pt modelId="{16F5B21E-3E64-40A5-A986-F47C0119A7D4}" type="pres">
      <dgm:prSet presAssocID="{89A7D88B-EE84-4CDE-847B-14A0197E6AB6}" presName="hierChild5" presStyleCnt="0"/>
      <dgm:spPr/>
    </dgm:pt>
    <dgm:pt modelId="{1B2815DF-EFAC-4D10-B509-7C5F1A8BD17C}" type="pres">
      <dgm:prSet presAssocID="{58847B3B-91BB-466A-AFFB-57931194A83F}" presName="hierChild3" presStyleCnt="0"/>
      <dgm:spPr/>
    </dgm:pt>
  </dgm:ptLst>
  <dgm:cxnLst>
    <dgm:cxn modelId="{14914498-FE09-4DFB-9D76-453BC4871C58}" srcId="{A926AEF3-6BC5-48B4-ABF7-DDFC9854D736}" destId="{55578A97-9134-429B-A6F8-2A018B6FD94A}" srcOrd="1" destOrd="0" parTransId="{1C33B45E-F62A-4F0E-8170-33D2D2854C74}" sibTransId="{69F53D2B-71D1-49C8-BE59-EBE2085244D6}"/>
    <dgm:cxn modelId="{9EF798CF-FB46-4912-9AAE-B444650D661E}" type="presOf" srcId="{8C5A633A-23A8-49BE-90A5-826F9C3013D4}" destId="{BD2E38EF-1A88-4060-99E1-8E75DE20707D}" srcOrd="0" destOrd="0" presId="urn:microsoft.com/office/officeart/2005/8/layout/orgChart1"/>
    <dgm:cxn modelId="{C5D82130-EBDE-4203-9912-020F2AFC0506}" type="presOf" srcId="{86773835-4F44-4091-8622-1B5845FE8905}" destId="{2A66021A-D465-4328-89C2-4527D0CBF962}" srcOrd="0" destOrd="0" presId="urn:microsoft.com/office/officeart/2005/8/layout/orgChart1"/>
    <dgm:cxn modelId="{13EAF8AA-82EA-409B-905A-EE92A90F84D8}" type="presOf" srcId="{03CF3776-DD68-4567-A6C6-74C3D152FEB0}" destId="{95E0F4C4-EE01-4DB8-85D3-52B2E9FE6551}" srcOrd="0" destOrd="0" presId="urn:microsoft.com/office/officeart/2005/8/layout/orgChart1"/>
    <dgm:cxn modelId="{04D25AB5-777B-4725-A0F5-26FE37E4E898}" type="presOf" srcId="{CAE0DD31-22D6-43AE-BA97-CF04440B7782}" destId="{04DB7BEC-33AD-4F12-B0DF-EE243A6A56A2}" srcOrd="0" destOrd="0" presId="urn:microsoft.com/office/officeart/2005/8/layout/orgChart1"/>
    <dgm:cxn modelId="{7EDF33E0-AB32-40ED-AF7E-D3704C9F7A86}" srcId="{86773835-4F44-4091-8622-1B5845FE8905}" destId="{76F9EA81-1909-4468-8ED6-61D443EB9971}" srcOrd="0" destOrd="0" parTransId="{D2783470-E0EC-4AF5-89BA-40880D6ED205}" sibTransId="{B346577E-5F01-4FBF-BF36-C24C9BE46B81}"/>
    <dgm:cxn modelId="{F2ECE2C8-15B2-4041-A002-ACBB63022E34}" type="presOf" srcId="{15180F0D-C929-4E61-AB64-F5C98E965725}" destId="{A9FB1DC2-5547-4AB8-9B28-4BE428E5D457}" srcOrd="0" destOrd="0" presId="urn:microsoft.com/office/officeart/2005/8/layout/orgChart1"/>
    <dgm:cxn modelId="{9A21DC57-986C-4964-BA83-98B72CACAFB6}" type="presOf" srcId="{76F9EA81-1909-4468-8ED6-61D443EB9971}" destId="{13D6EECF-09F6-4CB4-996E-8AF16A8166C7}" srcOrd="1" destOrd="0" presId="urn:microsoft.com/office/officeart/2005/8/layout/orgChart1"/>
    <dgm:cxn modelId="{2057579C-2AB0-4D20-8733-5BED5920626A}" type="presOf" srcId="{21B57329-EB76-4F07-9FCE-6EF3DFD2AF4E}" destId="{854A12C3-EAF6-4A60-B0B3-4A87FEB50E22}" srcOrd="1" destOrd="0" presId="urn:microsoft.com/office/officeart/2005/8/layout/orgChart1"/>
    <dgm:cxn modelId="{B523EB59-350F-41BE-B8EA-9B13171F581A}" type="presOf" srcId="{21B57329-EB76-4F07-9FCE-6EF3DFD2AF4E}" destId="{8DEA2D08-2E26-4AD0-9C77-CAD0D4B59158}" srcOrd="0" destOrd="0" presId="urn:microsoft.com/office/officeart/2005/8/layout/orgChart1"/>
    <dgm:cxn modelId="{EE09AD75-AA42-47DE-9524-5B375EA1C5D7}" type="presOf" srcId="{CAE0DD31-22D6-43AE-BA97-CF04440B7782}" destId="{9681F603-D54D-4794-B7FC-81D7F02CEFF0}" srcOrd="1" destOrd="0" presId="urn:microsoft.com/office/officeart/2005/8/layout/orgChart1"/>
    <dgm:cxn modelId="{7036C98F-2E0C-4A74-B0DF-E1F84E09AF15}" type="presOf" srcId="{A926AEF3-6BC5-48B4-ABF7-DDFC9854D736}" destId="{C51A2473-6BEE-4762-9EED-0256CD5D62C1}" srcOrd="0" destOrd="0" presId="urn:microsoft.com/office/officeart/2005/8/layout/orgChart1"/>
    <dgm:cxn modelId="{1127DF93-F768-46F2-ADEC-438848305B63}" srcId="{8F27746A-311D-4417-83EC-D2CB0B7EB7CF}" destId="{CAE0DD31-22D6-43AE-BA97-CF04440B7782}" srcOrd="0" destOrd="0" parTransId="{8C5A633A-23A8-49BE-90A5-826F9C3013D4}" sibTransId="{F54CE612-2769-4596-A6A7-17F207B4F740}"/>
    <dgm:cxn modelId="{E76B916A-080E-43F6-8715-1FEFECE2B5E0}" type="presOf" srcId="{76F9EA81-1909-4468-8ED6-61D443EB9971}" destId="{4799D73E-F6C6-4206-AFB6-3A84D59B31F2}" srcOrd="0" destOrd="0" presId="urn:microsoft.com/office/officeart/2005/8/layout/orgChart1"/>
    <dgm:cxn modelId="{2A51EA99-4357-4EB9-B8A6-526FD3A949A8}" type="presOf" srcId="{55578A97-9134-429B-A6F8-2A018B6FD94A}" destId="{BC379A58-E264-4230-BFDE-18FA346F6FC0}" srcOrd="1" destOrd="0" presId="urn:microsoft.com/office/officeart/2005/8/layout/orgChart1"/>
    <dgm:cxn modelId="{6395CEC7-979F-4282-A4C4-FABAF9CD49EB}" type="presOf" srcId="{5507CE15-F85D-4F5C-BAC0-EFFD121A26BE}" destId="{B63CE7AA-5CE8-424D-B720-72A888E8D962}" srcOrd="0" destOrd="0" presId="urn:microsoft.com/office/officeart/2005/8/layout/orgChart1"/>
    <dgm:cxn modelId="{BF4E82B1-1FF5-4ED5-BCB8-9F4F6EF929CA}" type="presOf" srcId="{58847B3B-91BB-466A-AFFB-57931194A83F}" destId="{E4D7EBD4-6B6D-45E2-A3BC-29D30B7F7555}" srcOrd="0" destOrd="0" presId="urn:microsoft.com/office/officeart/2005/8/layout/orgChart1"/>
    <dgm:cxn modelId="{4625A4CD-CD9D-4D89-9224-BCF0C7908D1F}" srcId="{8AE203C3-A2D4-4B69-A071-98FFEB77EA16}" destId="{58847B3B-91BB-466A-AFFB-57931194A83F}" srcOrd="0" destOrd="0" parTransId="{0DC87E74-F48E-41CF-B62B-782683E29C77}" sibTransId="{0F0650ED-4395-4918-8724-87790485752E}"/>
    <dgm:cxn modelId="{86D57605-F85A-4C0F-A501-CEB042BEDBC8}" type="presOf" srcId="{02773187-1629-4EF1-BC98-E1E6AA9D3212}" destId="{72A42018-2267-4F95-BBD9-D435436DEC38}" srcOrd="0" destOrd="0" presId="urn:microsoft.com/office/officeart/2005/8/layout/orgChart1"/>
    <dgm:cxn modelId="{150F57D3-AFA2-48AE-A361-7FE1A2DA069D}" srcId="{76F9EA81-1909-4468-8ED6-61D443EB9971}" destId="{8F27746A-311D-4417-83EC-D2CB0B7EB7CF}" srcOrd="0" destOrd="0" parTransId="{25103246-941A-4772-B721-E17F268EE69D}" sibTransId="{B0338EEB-8BF1-4E7D-AF56-1F962D987399}"/>
    <dgm:cxn modelId="{26B450E0-A45B-4CF8-A43A-52B8209B989D}" type="presOf" srcId="{5EA4FEBF-4134-48B6-9977-8360D3ADAE88}" destId="{00A3B857-882A-4377-81B2-19F48D128BF1}" srcOrd="0" destOrd="0" presId="urn:microsoft.com/office/officeart/2005/8/layout/orgChart1"/>
    <dgm:cxn modelId="{0BDB2413-AF1B-4EEB-9FAE-A0808497891B}" srcId="{21B57329-EB76-4F07-9FCE-6EF3DFD2AF4E}" destId="{A926AEF3-6BC5-48B4-ABF7-DDFC9854D736}" srcOrd="0" destOrd="0" parTransId="{5507CE15-F85D-4F5C-BAC0-EFFD121A26BE}" sibTransId="{8B4F5C8F-E894-44FC-BC9C-5EC8217A7332}"/>
    <dgm:cxn modelId="{AF01FAB3-2097-4946-8EB0-944DE297A1E2}" type="presOf" srcId="{D2783470-E0EC-4AF5-89BA-40880D6ED205}" destId="{D6BA31BE-1971-447A-BBE8-395A172B4808}" srcOrd="0" destOrd="0" presId="urn:microsoft.com/office/officeart/2005/8/layout/orgChart1"/>
    <dgm:cxn modelId="{30DBE67F-A66E-4ACD-A98F-BA38B073C792}" srcId="{58847B3B-91BB-466A-AFFB-57931194A83F}" destId="{89A7D88B-EE84-4CDE-847B-14A0197E6AB6}" srcOrd="0" destOrd="0" parTransId="{03CF3776-DD68-4567-A6C6-74C3D152FEB0}" sibTransId="{CB9384B5-2B90-4C15-9685-54A36BD40A76}"/>
    <dgm:cxn modelId="{77D0E16F-7550-47AC-B962-2995FDF1991A}" type="presOf" srcId="{E4E1385E-EE9C-469D-81E7-367B45F18331}" destId="{82597E8F-7813-4903-8CBC-058711802529}" srcOrd="0" destOrd="0" presId="urn:microsoft.com/office/officeart/2005/8/layout/orgChart1"/>
    <dgm:cxn modelId="{E4E75488-0B3E-4596-800F-A40619087108}" type="presOf" srcId="{8AE203C3-A2D4-4B69-A071-98FFEB77EA16}" destId="{F31B5CAB-9776-4B97-938A-2A4E646DDC19}" srcOrd="0" destOrd="0" presId="urn:microsoft.com/office/officeart/2005/8/layout/orgChart1"/>
    <dgm:cxn modelId="{A1454B51-C605-422D-888C-51BB6AA56024}" type="presOf" srcId="{86773835-4F44-4091-8622-1B5845FE8905}" destId="{6FFA5658-6309-42F3-A118-F9C254F395BB}" srcOrd="1" destOrd="0" presId="urn:microsoft.com/office/officeart/2005/8/layout/orgChart1"/>
    <dgm:cxn modelId="{1C837550-E5D3-4DAB-81F4-EC1D39A9CEB1}" type="presOf" srcId="{93D0B30C-E4D5-4001-AD1B-D8CD2C902242}" destId="{1C5372D6-026A-48DA-818E-6453753D4B5C}" srcOrd="0" destOrd="0" presId="urn:microsoft.com/office/officeart/2005/8/layout/orgChart1"/>
    <dgm:cxn modelId="{C8C34C9A-CC2F-4237-90A3-D9F0E64E4979}" srcId="{55578A97-9134-429B-A6F8-2A018B6FD94A}" destId="{B21B7460-8F1A-4473-B255-860F0B102057}" srcOrd="0" destOrd="0" parTransId="{02773187-1629-4EF1-BC98-E1E6AA9D3212}" sibTransId="{576754AA-BDF2-4FB1-B349-9EA19A6F09BC}"/>
    <dgm:cxn modelId="{0F5DE363-842F-44FF-9BB4-6911859DF97C}" type="presOf" srcId="{B21B7460-8F1A-4473-B255-860F0B102057}" destId="{9C45D1A4-DFC9-45FA-B0A7-2C8703DB8561}" srcOrd="1" destOrd="0" presId="urn:microsoft.com/office/officeart/2005/8/layout/orgChart1"/>
    <dgm:cxn modelId="{AB3F2CCE-DC90-4722-B72A-6FB62D7C95E3}" type="presOf" srcId="{B21B7460-8F1A-4473-B255-860F0B102057}" destId="{74BA8779-BBE8-4DA5-8830-3173CD48C431}" srcOrd="0" destOrd="0" presId="urn:microsoft.com/office/officeart/2005/8/layout/orgChart1"/>
    <dgm:cxn modelId="{EDC43EC4-84E1-453C-9D80-60041FF8A99D}" srcId="{CAE0DD31-22D6-43AE-BA97-CF04440B7782}" destId="{15180F0D-C929-4E61-AB64-F5C98E965725}" srcOrd="0" destOrd="0" parTransId="{5EA4FEBF-4134-48B6-9977-8360D3ADAE88}" sibTransId="{2EAA3072-AF5B-43E7-B47F-D9D43422919D}"/>
    <dgm:cxn modelId="{24F74F36-B392-4A90-8D3A-1819A9A000DF}" type="presOf" srcId="{1C33B45E-F62A-4F0E-8170-33D2D2854C74}" destId="{712ED556-947A-428F-AB3A-B511BAB618C5}" srcOrd="0" destOrd="0" presId="urn:microsoft.com/office/officeart/2005/8/layout/orgChart1"/>
    <dgm:cxn modelId="{1AA45BA0-1794-43B3-80A7-EF3AF3375464}" type="presOf" srcId="{58847B3B-91BB-466A-AFFB-57931194A83F}" destId="{286F47EB-68D7-4DE5-B40D-C6563E34BBF8}" srcOrd="1" destOrd="0" presId="urn:microsoft.com/office/officeart/2005/8/layout/orgChart1"/>
    <dgm:cxn modelId="{564DE290-99E7-4B04-9967-B7F5C39903A6}" type="presOf" srcId="{89A7D88B-EE84-4CDE-847B-14A0197E6AB6}" destId="{A3DFE367-27AC-4F0F-B8FF-B4D724BE0283}" srcOrd="0" destOrd="0" presId="urn:microsoft.com/office/officeart/2005/8/layout/orgChart1"/>
    <dgm:cxn modelId="{514D1EB6-8BF1-4B0F-A232-AAD15BD9C987}" type="presOf" srcId="{8F27746A-311D-4417-83EC-D2CB0B7EB7CF}" destId="{4EFACC5E-CEE1-44C3-8FD8-CB9E48E6F3BA}" srcOrd="1" destOrd="0" presId="urn:microsoft.com/office/officeart/2005/8/layout/orgChart1"/>
    <dgm:cxn modelId="{213CA95C-CFC2-47BC-BE0B-B46C21614281}" type="presOf" srcId="{89A7D88B-EE84-4CDE-847B-14A0197E6AB6}" destId="{6C3B2BA3-8AF7-45DE-8F03-77B81D80A285}" srcOrd="1" destOrd="0" presId="urn:microsoft.com/office/officeart/2005/8/layout/orgChart1"/>
    <dgm:cxn modelId="{305D9D63-8E34-41A1-B306-9B66B30F4E01}" srcId="{A926AEF3-6BC5-48B4-ABF7-DDFC9854D736}" destId="{86773835-4F44-4091-8622-1B5845FE8905}" srcOrd="0" destOrd="0" parTransId="{93D0B30C-E4D5-4001-AD1B-D8CD2C902242}" sibTransId="{E03C7768-DC0B-4E0A-9E55-26E36A4E0B6E}"/>
    <dgm:cxn modelId="{49B6B470-F8FE-4EFC-A7A2-9D8987BB4AE3}" type="presOf" srcId="{25103246-941A-4772-B721-E17F268EE69D}" destId="{45759D48-609D-4935-AEB5-9BA4DC3E2397}" srcOrd="0" destOrd="0" presId="urn:microsoft.com/office/officeart/2005/8/layout/orgChart1"/>
    <dgm:cxn modelId="{A902DAB5-011E-47C7-A02F-6F31F38E9097}" type="presOf" srcId="{A926AEF3-6BC5-48B4-ABF7-DDFC9854D736}" destId="{95A83C59-C047-4622-888E-1D6D6F75A8DC}" srcOrd="1" destOrd="0" presId="urn:microsoft.com/office/officeart/2005/8/layout/orgChart1"/>
    <dgm:cxn modelId="{E45499C2-18A9-4B7F-9660-EC8E51850C1E}" srcId="{89A7D88B-EE84-4CDE-847B-14A0197E6AB6}" destId="{21B57329-EB76-4F07-9FCE-6EF3DFD2AF4E}" srcOrd="0" destOrd="0" parTransId="{E4E1385E-EE9C-469D-81E7-367B45F18331}" sibTransId="{6C9D245B-A1C1-4B79-A0EA-8944F6645C54}"/>
    <dgm:cxn modelId="{19833002-F748-445E-AE02-4DD023915D21}" type="presOf" srcId="{8F27746A-311D-4417-83EC-D2CB0B7EB7CF}" destId="{AA3871C3-7B91-446E-8660-0D40D546D523}" srcOrd="0" destOrd="0" presId="urn:microsoft.com/office/officeart/2005/8/layout/orgChart1"/>
    <dgm:cxn modelId="{6C7C88E1-1211-4F49-98AB-62AA552743A3}" type="presOf" srcId="{55578A97-9134-429B-A6F8-2A018B6FD94A}" destId="{70B76A8B-521B-4901-A990-589013FA4800}" srcOrd="0" destOrd="0" presId="urn:microsoft.com/office/officeart/2005/8/layout/orgChart1"/>
    <dgm:cxn modelId="{3F4468AB-AC9A-4097-89EC-39BEBC6BE49E}" type="presOf" srcId="{15180F0D-C929-4E61-AB64-F5C98E965725}" destId="{FEF186F8-2130-4197-B801-FF1945BC049D}" srcOrd="1" destOrd="0" presId="urn:microsoft.com/office/officeart/2005/8/layout/orgChart1"/>
    <dgm:cxn modelId="{5900152C-B076-414D-8327-7E73ABAD0CFF}" type="presParOf" srcId="{F31B5CAB-9776-4B97-938A-2A4E646DDC19}" destId="{90C879A9-799F-47F1-BF69-A0717494EB98}" srcOrd="0" destOrd="0" presId="urn:microsoft.com/office/officeart/2005/8/layout/orgChart1"/>
    <dgm:cxn modelId="{C9E83CC2-065F-4FA2-BBDE-FA06241EA14C}" type="presParOf" srcId="{90C879A9-799F-47F1-BF69-A0717494EB98}" destId="{4663FF3A-C5A0-425A-93AE-38106D08C3CF}" srcOrd="0" destOrd="0" presId="urn:microsoft.com/office/officeart/2005/8/layout/orgChart1"/>
    <dgm:cxn modelId="{2166F097-9434-460E-A079-2B4311C17FCA}" type="presParOf" srcId="{4663FF3A-C5A0-425A-93AE-38106D08C3CF}" destId="{E4D7EBD4-6B6D-45E2-A3BC-29D30B7F7555}" srcOrd="0" destOrd="0" presId="urn:microsoft.com/office/officeart/2005/8/layout/orgChart1"/>
    <dgm:cxn modelId="{09CF9E9D-1F55-47EE-BCEF-99F66F4D1EDC}" type="presParOf" srcId="{4663FF3A-C5A0-425A-93AE-38106D08C3CF}" destId="{286F47EB-68D7-4DE5-B40D-C6563E34BBF8}" srcOrd="1" destOrd="0" presId="urn:microsoft.com/office/officeart/2005/8/layout/orgChart1"/>
    <dgm:cxn modelId="{DA7CF05F-F92A-4641-9697-81844D15730F}" type="presParOf" srcId="{90C879A9-799F-47F1-BF69-A0717494EB98}" destId="{FB5754B7-90E4-496E-AB17-DF60635F6833}" srcOrd="1" destOrd="0" presId="urn:microsoft.com/office/officeart/2005/8/layout/orgChart1"/>
    <dgm:cxn modelId="{B7A5F7CC-0D2C-4D7E-967D-F9A8318A99D6}" type="presParOf" srcId="{FB5754B7-90E4-496E-AB17-DF60635F6833}" destId="{95E0F4C4-EE01-4DB8-85D3-52B2E9FE6551}" srcOrd="0" destOrd="0" presId="urn:microsoft.com/office/officeart/2005/8/layout/orgChart1"/>
    <dgm:cxn modelId="{AFCB6987-27DC-474C-A065-9460AD0F6EF7}" type="presParOf" srcId="{FB5754B7-90E4-496E-AB17-DF60635F6833}" destId="{F182DF7A-95C3-4CC7-A394-DC415380D93B}" srcOrd="1" destOrd="0" presId="urn:microsoft.com/office/officeart/2005/8/layout/orgChart1"/>
    <dgm:cxn modelId="{9C43C58E-6FA8-4D2F-A567-F95EE4A03D61}" type="presParOf" srcId="{F182DF7A-95C3-4CC7-A394-DC415380D93B}" destId="{28E47354-8F10-4C6F-A728-060C2FD0525A}" srcOrd="0" destOrd="0" presId="urn:microsoft.com/office/officeart/2005/8/layout/orgChart1"/>
    <dgm:cxn modelId="{44E9C247-5FD4-471B-B4D2-021CC45B44EE}" type="presParOf" srcId="{28E47354-8F10-4C6F-A728-060C2FD0525A}" destId="{A3DFE367-27AC-4F0F-B8FF-B4D724BE0283}" srcOrd="0" destOrd="0" presId="urn:microsoft.com/office/officeart/2005/8/layout/orgChart1"/>
    <dgm:cxn modelId="{6B308166-DC69-4542-8DF4-E30C70EA26C5}" type="presParOf" srcId="{28E47354-8F10-4C6F-A728-060C2FD0525A}" destId="{6C3B2BA3-8AF7-45DE-8F03-77B81D80A285}" srcOrd="1" destOrd="0" presId="urn:microsoft.com/office/officeart/2005/8/layout/orgChart1"/>
    <dgm:cxn modelId="{55FDB0A5-3C0B-4848-9100-DC42F891E3D9}" type="presParOf" srcId="{F182DF7A-95C3-4CC7-A394-DC415380D93B}" destId="{6978BADB-A68F-40BE-866E-EA94304EB0FC}" srcOrd="1" destOrd="0" presId="urn:microsoft.com/office/officeart/2005/8/layout/orgChart1"/>
    <dgm:cxn modelId="{54E70A5B-2084-42D2-B631-F509D15850F5}" type="presParOf" srcId="{6978BADB-A68F-40BE-866E-EA94304EB0FC}" destId="{82597E8F-7813-4903-8CBC-058711802529}" srcOrd="0" destOrd="0" presId="urn:microsoft.com/office/officeart/2005/8/layout/orgChart1"/>
    <dgm:cxn modelId="{C8807B51-E93D-4695-A3C0-075391F6683D}" type="presParOf" srcId="{6978BADB-A68F-40BE-866E-EA94304EB0FC}" destId="{15656E64-AFBF-4730-8A20-6D6CF4C3E283}" srcOrd="1" destOrd="0" presId="urn:microsoft.com/office/officeart/2005/8/layout/orgChart1"/>
    <dgm:cxn modelId="{F7A701B7-1A61-4A9A-A8B3-79B0220C6C06}" type="presParOf" srcId="{15656E64-AFBF-4730-8A20-6D6CF4C3E283}" destId="{0661C6D2-974F-462D-B899-0E7AE46627C6}" srcOrd="0" destOrd="0" presId="urn:microsoft.com/office/officeart/2005/8/layout/orgChart1"/>
    <dgm:cxn modelId="{587C58FF-EF29-4861-9FB7-360B0D7465D7}" type="presParOf" srcId="{0661C6D2-974F-462D-B899-0E7AE46627C6}" destId="{8DEA2D08-2E26-4AD0-9C77-CAD0D4B59158}" srcOrd="0" destOrd="0" presId="urn:microsoft.com/office/officeart/2005/8/layout/orgChart1"/>
    <dgm:cxn modelId="{D9C0CD70-5EFC-4C0A-8F6B-04678B5845F6}" type="presParOf" srcId="{0661C6D2-974F-462D-B899-0E7AE46627C6}" destId="{854A12C3-EAF6-4A60-B0B3-4A87FEB50E22}" srcOrd="1" destOrd="0" presId="urn:microsoft.com/office/officeart/2005/8/layout/orgChart1"/>
    <dgm:cxn modelId="{565D3A60-70BB-484A-AA2C-0A0B0F8C1E65}" type="presParOf" srcId="{15656E64-AFBF-4730-8A20-6D6CF4C3E283}" destId="{AD75BDFE-0BAE-48A5-846A-FFFCF276ECE8}" srcOrd="1" destOrd="0" presId="urn:microsoft.com/office/officeart/2005/8/layout/orgChart1"/>
    <dgm:cxn modelId="{C5F2C749-D934-4421-B23B-C5B1DB48ADA9}" type="presParOf" srcId="{AD75BDFE-0BAE-48A5-846A-FFFCF276ECE8}" destId="{B63CE7AA-5CE8-424D-B720-72A888E8D962}" srcOrd="0" destOrd="0" presId="urn:microsoft.com/office/officeart/2005/8/layout/orgChart1"/>
    <dgm:cxn modelId="{F0898DDD-BBA1-42F2-AEC9-77832EBF0D7D}" type="presParOf" srcId="{AD75BDFE-0BAE-48A5-846A-FFFCF276ECE8}" destId="{3C76E603-CA85-4A83-B87C-42244EC95562}" srcOrd="1" destOrd="0" presId="urn:microsoft.com/office/officeart/2005/8/layout/orgChart1"/>
    <dgm:cxn modelId="{5157E8E8-7683-4058-B0EC-175D0DD2C700}" type="presParOf" srcId="{3C76E603-CA85-4A83-B87C-42244EC95562}" destId="{AAD3F7C9-1F91-4369-BFC2-5A2E9EEAF218}" srcOrd="0" destOrd="0" presId="urn:microsoft.com/office/officeart/2005/8/layout/orgChart1"/>
    <dgm:cxn modelId="{63340586-6CCE-4276-8471-03FC8AF6FF23}" type="presParOf" srcId="{AAD3F7C9-1F91-4369-BFC2-5A2E9EEAF218}" destId="{C51A2473-6BEE-4762-9EED-0256CD5D62C1}" srcOrd="0" destOrd="0" presId="urn:microsoft.com/office/officeart/2005/8/layout/orgChart1"/>
    <dgm:cxn modelId="{277EC604-519B-4AB0-8301-D57D655CA626}" type="presParOf" srcId="{AAD3F7C9-1F91-4369-BFC2-5A2E9EEAF218}" destId="{95A83C59-C047-4622-888E-1D6D6F75A8DC}" srcOrd="1" destOrd="0" presId="urn:microsoft.com/office/officeart/2005/8/layout/orgChart1"/>
    <dgm:cxn modelId="{B9291FD8-9220-4479-A25D-06F9841FD1CA}" type="presParOf" srcId="{3C76E603-CA85-4A83-B87C-42244EC95562}" destId="{BE5A8493-A680-4F99-95CA-3AE722E6E19B}" srcOrd="1" destOrd="0" presId="urn:microsoft.com/office/officeart/2005/8/layout/orgChart1"/>
    <dgm:cxn modelId="{CE984160-EFF9-4657-8A58-C8E964248218}" type="presParOf" srcId="{BE5A8493-A680-4F99-95CA-3AE722E6E19B}" destId="{1C5372D6-026A-48DA-818E-6453753D4B5C}" srcOrd="0" destOrd="0" presId="urn:microsoft.com/office/officeart/2005/8/layout/orgChart1"/>
    <dgm:cxn modelId="{47218C80-C8A1-4C26-9F37-BDE11EEB931B}" type="presParOf" srcId="{BE5A8493-A680-4F99-95CA-3AE722E6E19B}" destId="{EB2DBC87-1CA4-43E0-A46E-FB48A707335A}" srcOrd="1" destOrd="0" presId="urn:microsoft.com/office/officeart/2005/8/layout/orgChart1"/>
    <dgm:cxn modelId="{4E5BDD90-816E-40BD-AACD-ADC1DC87816D}" type="presParOf" srcId="{EB2DBC87-1CA4-43E0-A46E-FB48A707335A}" destId="{6E6323D3-6BF9-460D-BBA5-182C326A6E61}" srcOrd="0" destOrd="0" presId="urn:microsoft.com/office/officeart/2005/8/layout/orgChart1"/>
    <dgm:cxn modelId="{86754635-DD15-48F4-823D-B09C5ED675F0}" type="presParOf" srcId="{6E6323D3-6BF9-460D-BBA5-182C326A6E61}" destId="{2A66021A-D465-4328-89C2-4527D0CBF962}" srcOrd="0" destOrd="0" presId="urn:microsoft.com/office/officeart/2005/8/layout/orgChart1"/>
    <dgm:cxn modelId="{126EB4A6-2153-480B-92AA-787D7943DDD5}" type="presParOf" srcId="{6E6323D3-6BF9-460D-BBA5-182C326A6E61}" destId="{6FFA5658-6309-42F3-A118-F9C254F395BB}" srcOrd="1" destOrd="0" presId="urn:microsoft.com/office/officeart/2005/8/layout/orgChart1"/>
    <dgm:cxn modelId="{20EA881E-3A61-45B9-8AE3-942CF97E9FDD}" type="presParOf" srcId="{EB2DBC87-1CA4-43E0-A46E-FB48A707335A}" destId="{DFCAA874-C17D-4556-9768-D50B543735DD}" srcOrd="1" destOrd="0" presId="urn:microsoft.com/office/officeart/2005/8/layout/orgChart1"/>
    <dgm:cxn modelId="{00D313B2-AF66-4B93-82D4-594DC69637FF}" type="presParOf" srcId="{DFCAA874-C17D-4556-9768-D50B543735DD}" destId="{D6BA31BE-1971-447A-BBE8-395A172B4808}" srcOrd="0" destOrd="0" presId="urn:microsoft.com/office/officeart/2005/8/layout/orgChart1"/>
    <dgm:cxn modelId="{84F36BCF-AFD0-4EFD-AFD3-BE9AE2232789}" type="presParOf" srcId="{DFCAA874-C17D-4556-9768-D50B543735DD}" destId="{80EBF644-F7C7-4C8E-BB19-7C34BFF43104}" srcOrd="1" destOrd="0" presId="urn:microsoft.com/office/officeart/2005/8/layout/orgChart1"/>
    <dgm:cxn modelId="{F013E6AC-46D8-4A83-8785-A4429890260D}" type="presParOf" srcId="{80EBF644-F7C7-4C8E-BB19-7C34BFF43104}" destId="{FF4DDF3B-A603-4BBF-B6FE-0564C49F55F7}" srcOrd="0" destOrd="0" presId="urn:microsoft.com/office/officeart/2005/8/layout/orgChart1"/>
    <dgm:cxn modelId="{6D365A3D-B5CF-4FC6-A0E7-45857919B373}" type="presParOf" srcId="{FF4DDF3B-A603-4BBF-B6FE-0564C49F55F7}" destId="{4799D73E-F6C6-4206-AFB6-3A84D59B31F2}" srcOrd="0" destOrd="0" presId="urn:microsoft.com/office/officeart/2005/8/layout/orgChart1"/>
    <dgm:cxn modelId="{A8140460-0954-4EA6-9351-8447B26D2235}" type="presParOf" srcId="{FF4DDF3B-A603-4BBF-B6FE-0564C49F55F7}" destId="{13D6EECF-09F6-4CB4-996E-8AF16A8166C7}" srcOrd="1" destOrd="0" presId="urn:microsoft.com/office/officeart/2005/8/layout/orgChart1"/>
    <dgm:cxn modelId="{D620117B-2802-4E6E-AABF-65C8ABBBBD30}" type="presParOf" srcId="{80EBF644-F7C7-4C8E-BB19-7C34BFF43104}" destId="{C1DC37CA-111E-4413-BB5F-4B84EE16A774}" srcOrd="1" destOrd="0" presId="urn:microsoft.com/office/officeart/2005/8/layout/orgChart1"/>
    <dgm:cxn modelId="{4549636B-F47F-4B6E-B6EF-5A29FCDA23CB}" type="presParOf" srcId="{C1DC37CA-111E-4413-BB5F-4B84EE16A774}" destId="{45759D48-609D-4935-AEB5-9BA4DC3E2397}" srcOrd="0" destOrd="0" presId="urn:microsoft.com/office/officeart/2005/8/layout/orgChart1"/>
    <dgm:cxn modelId="{426005D9-4458-4E8E-B898-51B6FDE5EACE}" type="presParOf" srcId="{C1DC37CA-111E-4413-BB5F-4B84EE16A774}" destId="{9DA67CAF-6212-4CA8-91D6-B9F2A8885987}" srcOrd="1" destOrd="0" presId="urn:microsoft.com/office/officeart/2005/8/layout/orgChart1"/>
    <dgm:cxn modelId="{7B6965CF-B9EC-4ED4-B347-3E2BE93838C7}" type="presParOf" srcId="{9DA67CAF-6212-4CA8-91D6-B9F2A8885987}" destId="{799E5212-416D-45D5-9117-EF3E6BFDFF72}" srcOrd="0" destOrd="0" presId="urn:microsoft.com/office/officeart/2005/8/layout/orgChart1"/>
    <dgm:cxn modelId="{7D19ABF6-99EB-40AB-9527-9CB53B6AE2F1}" type="presParOf" srcId="{799E5212-416D-45D5-9117-EF3E6BFDFF72}" destId="{AA3871C3-7B91-446E-8660-0D40D546D523}" srcOrd="0" destOrd="0" presId="urn:microsoft.com/office/officeart/2005/8/layout/orgChart1"/>
    <dgm:cxn modelId="{E83F610F-D950-47A6-AC19-96D70D202B47}" type="presParOf" srcId="{799E5212-416D-45D5-9117-EF3E6BFDFF72}" destId="{4EFACC5E-CEE1-44C3-8FD8-CB9E48E6F3BA}" srcOrd="1" destOrd="0" presId="urn:microsoft.com/office/officeart/2005/8/layout/orgChart1"/>
    <dgm:cxn modelId="{31F94A58-F2FB-4E55-A4EA-F7022645E82F}" type="presParOf" srcId="{9DA67CAF-6212-4CA8-91D6-B9F2A8885987}" destId="{6DFF0AFC-63A7-4682-81A6-DB33B1C95D91}" srcOrd="1" destOrd="0" presId="urn:microsoft.com/office/officeart/2005/8/layout/orgChart1"/>
    <dgm:cxn modelId="{DEDA33A9-20E4-458B-A3B8-2AD58D3E57B5}" type="presParOf" srcId="{6DFF0AFC-63A7-4682-81A6-DB33B1C95D91}" destId="{BD2E38EF-1A88-4060-99E1-8E75DE20707D}" srcOrd="0" destOrd="0" presId="urn:microsoft.com/office/officeart/2005/8/layout/orgChart1"/>
    <dgm:cxn modelId="{F6FDB694-948E-4337-8B5C-58F38492F390}" type="presParOf" srcId="{6DFF0AFC-63A7-4682-81A6-DB33B1C95D91}" destId="{6092F88C-A947-4966-A087-B27EE36D8287}" srcOrd="1" destOrd="0" presId="urn:microsoft.com/office/officeart/2005/8/layout/orgChart1"/>
    <dgm:cxn modelId="{EF3695AF-3593-454A-8E72-99282E15A695}" type="presParOf" srcId="{6092F88C-A947-4966-A087-B27EE36D8287}" destId="{3BA5D081-A4B5-4781-B82A-3869FCD8FEB6}" srcOrd="0" destOrd="0" presId="urn:microsoft.com/office/officeart/2005/8/layout/orgChart1"/>
    <dgm:cxn modelId="{2440EF81-C964-4893-8D0C-43C64B8AFD4F}" type="presParOf" srcId="{3BA5D081-A4B5-4781-B82A-3869FCD8FEB6}" destId="{04DB7BEC-33AD-4F12-B0DF-EE243A6A56A2}" srcOrd="0" destOrd="0" presId="urn:microsoft.com/office/officeart/2005/8/layout/orgChart1"/>
    <dgm:cxn modelId="{77AA3F65-39CB-4851-AEEB-9C0513D6D9D1}" type="presParOf" srcId="{3BA5D081-A4B5-4781-B82A-3869FCD8FEB6}" destId="{9681F603-D54D-4794-B7FC-81D7F02CEFF0}" srcOrd="1" destOrd="0" presId="urn:microsoft.com/office/officeart/2005/8/layout/orgChart1"/>
    <dgm:cxn modelId="{B0B3EC56-DF25-44EC-A282-753085B2950B}" type="presParOf" srcId="{6092F88C-A947-4966-A087-B27EE36D8287}" destId="{D91F834E-D043-4533-AE1D-CC17B2D1CB4A}" srcOrd="1" destOrd="0" presId="urn:microsoft.com/office/officeart/2005/8/layout/orgChart1"/>
    <dgm:cxn modelId="{E7536594-C67F-48AB-BC5A-277C37F5A3F4}" type="presParOf" srcId="{D91F834E-D043-4533-AE1D-CC17B2D1CB4A}" destId="{00A3B857-882A-4377-81B2-19F48D128BF1}" srcOrd="0" destOrd="0" presId="urn:microsoft.com/office/officeart/2005/8/layout/orgChart1"/>
    <dgm:cxn modelId="{A6560056-7866-4613-B7A2-12DA50BA5F3B}" type="presParOf" srcId="{D91F834E-D043-4533-AE1D-CC17B2D1CB4A}" destId="{E3E18BA2-28C6-4495-A182-72D46F336FB4}" srcOrd="1" destOrd="0" presId="urn:microsoft.com/office/officeart/2005/8/layout/orgChart1"/>
    <dgm:cxn modelId="{85C6FDD4-5DEC-46A9-9E8F-B22D3035A368}" type="presParOf" srcId="{E3E18BA2-28C6-4495-A182-72D46F336FB4}" destId="{D8F8DE95-BB75-415B-A6EA-1B74DCA3524E}" srcOrd="0" destOrd="0" presId="urn:microsoft.com/office/officeart/2005/8/layout/orgChart1"/>
    <dgm:cxn modelId="{628BE8D3-9E7D-4E0A-8D39-1ABF1A9A2A85}" type="presParOf" srcId="{D8F8DE95-BB75-415B-A6EA-1B74DCA3524E}" destId="{A9FB1DC2-5547-4AB8-9B28-4BE428E5D457}" srcOrd="0" destOrd="0" presId="urn:microsoft.com/office/officeart/2005/8/layout/orgChart1"/>
    <dgm:cxn modelId="{07F991CD-2579-4CA6-9F61-19EEEEFE2B1B}" type="presParOf" srcId="{D8F8DE95-BB75-415B-A6EA-1B74DCA3524E}" destId="{FEF186F8-2130-4197-B801-FF1945BC049D}" srcOrd="1" destOrd="0" presId="urn:microsoft.com/office/officeart/2005/8/layout/orgChart1"/>
    <dgm:cxn modelId="{B523DA67-C3CD-4D13-8FD2-BA43D1CEE8DB}" type="presParOf" srcId="{E3E18BA2-28C6-4495-A182-72D46F336FB4}" destId="{2F8A63B5-45DF-4E3E-9A03-DF84E09B4FFA}" srcOrd="1" destOrd="0" presId="urn:microsoft.com/office/officeart/2005/8/layout/orgChart1"/>
    <dgm:cxn modelId="{2E981A40-C2BB-4D9F-A674-143093D06609}" type="presParOf" srcId="{E3E18BA2-28C6-4495-A182-72D46F336FB4}" destId="{983FC157-4654-484A-A980-7BC3368E611E}" srcOrd="2" destOrd="0" presId="urn:microsoft.com/office/officeart/2005/8/layout/orgChart1"/>
    <dgm:cxn modelId="{EDB66230-6108-4E55-9E31-68631CB615A6}" type="presParOf" srcId="{6092F88C-A947-4966-A087-B27EE36D8287}" destId="{C41EE3F3-475D-4D24-92F3-18A412CC7B51}" srcOrd="2" destOrd="0" presId="urn:microsoft.com/office/officeart/2005/8/layout/orgChart1"/>
    <dgm:cxn modelId="{4DC9E11F-AA13-46AA-9575-C68361817A20}" type="presParOf" srcId="{9DA67CAF-6212-4CA8-91D6-B9F2A8885987}" destId="{D268E5B5-60FB-4D63-B2A8-F44682EAD206}" srcOrd="2" destOrd="0" presId="urn:microsoft.com/office/officeart/2005/8/layout/orgChart1"/>
    <dgm:cxn modelId="{C7EA83C2-5AB0-4E96-822A-F75264E2A886}" type="presParOf" srcId="{80EBF644-F7C7-4C8E-BB19-7C34BFF43104}" destId="{ED881ECD-468B-4A1C-8235-DDB2DBAA18DA}" srcOrd="2" destOrd="0" presId="urn:microsoft.com/office/officeart/2005/8/layout/orgChart1"/>
    <dgm:cxn modelId="{66A0E08B-DB46-456D-9573-A9EFFFD20F34}" type="presParOf" srcId="{EB2DBC87-1CA4-43E0-A46E-FB48A707335A}" destId="{61461FCA-3B96-4821-9B30-1E3E9B4B8A61}" srcOrd="2" destOrd="0" presId="urn:microsoft.com/office/officeart/2005/8/layout/orgChart1"/>
    <dgm:cxn modelId="{0507254A-08A8-4DCE-A2BE-14DBD53BC37D}" type="presParOf" srcId="{BE5A8493-A680-4F99-95CA-3AE722E6E19B}" destId="{712ED556-947A-428F-AB3A-B511BAB618C5}" srcOrd="2" destOrd="0" presId="urn:microsoft.com/office/officeart/2005/8/layout/orgChart1"/>
    <dgm:cxn modelId="{24C8FC0C-D8D5-4579-8B8D-19EE7649A015}" type="presParOf" srcId="{BE5A8493-A680-4F99-95CA-3AE722E6E19B}" destId="{9E014A23-4FCC-4462-9BFF-88ED7CBE3E68}" srcOrd="3" destOrd="0" presId="urn:microsoft.com/office/officeart/2005/8/layout/orgChart1"/>
    <dgm:cxn modelId="{4405C29E-D1B8-40CD-BE6B-FB1BF9E1D45E}" type="presParOf" srcId="{9E014A23-4FCC-4462-9BFF-88ED7CBE3E68}" destId="{203FB1C1-B0E3-49D5-9C2C-3A8F3D187781}" srcOrd="0" destOrd="0" presId="urn:microsoft.com/office/officeart/2005/8/layout/orgChart1"/>
    <dgm:cxn modelId="{635E2831-F26D-4F7A-9695-C3A8A95B5F4D}" type="presParOf" srcId="{203FB1C1-B0E3-49D5-9C2C-3A8F3D187781}" destId="{70B76A8B-521B-4901-A990-589013FA4800}" srcOrd="0" destOrd="0" presId="urn:microsoft.com/office/officeart/2005/8/layout/orgChart1"/>
    <dgm:cxn modelId="{06163858-5673-499F-86BE-324F6EFCF634}" type="presParOf" srcId="{203FB1C1-B0E3-49D5-9C2C-3A8F3D187781}" destId="{BC379A58-E264-4230-BFDE-18FA346F6FC0}" srcOrd="1" destOrd="0" presId="urn:microsoft.com/office/officeart/2005/8/layout/orgChart1"/>
    <dgm:cxn modelId="{CF0FAA5D-C267-4A33-844F-6E566C1E9A8F}" type="presParOf" srcId="{9E014A23-4FCC-4462-9BFF-88ED7CBE3E68}" destId="{739BB2F5-3141-405B-B2F5-9F95C95FD7A4}" srcOrd="1" destOrd="0" presId="urn:microsoft.com/office/officeart/2005/8/layout/orgChart1"/>
    <dgm:cxn modelId="{F0048567-3300-4BCB-9A2D-EEE72B9CA473}" type="presParOf" srcId="{739BB2F5-3141-405B-B2F5-9F95C95FD7A4}" destId="{72A42018-2267-4F95-BBD9-D435436DEC38}" srcOrd="0" destOrd="0" presId="urn:microsoft.com/office/officeart/2005/8/layout/orgChart1"/>
    <dgm:cxn modelId="{5332309E-ED1F-4B06-9807-251D8DD64DD7}" type="presParOf" srcId="{739BB2F5-3141-405B-B2F5-9F95C95FD7A4}" destId="{B1E8DAC4-0751-4F8F-AED8-72C062FCF561}" srcOrd="1" destOrd="0" presId="urn:microsoft.com/office/officeart/2005/8/layout/orgChart1"/>
    <dgm:cxn modelId="{4E7B5E4F-3B6E-4004-AFBC-04E6E981960B}" type="presParOf" srcId="{B1E8DAC4-0751-4F8F-AED8-72C062FCF561}" destId="{ED6894F4-8D50-47E7-8768-BB97010D2753}" srcOrd="0" destOrd="0" presId="urn:microsoft.com/office/officeart/2005/8/layout/orgChart1"/>
    <dgm:cxn modelId="{6F969FD8-9C25-4B4B-BDF7-0A9BD5753413}" type="presParOf" srcId="{ED6894F4-8D50-47E7-8768-BB97010D2753}" destId="{74BA8779-BBE8-4DA5-8830-3173CD48C431}" srcOrd="0" destOrd="0" presId="urn:microsoft.com/office/officeart/2005/8/layout/orgChart1"/>
    <dgm:cxn modelId="{E4D5D741-1A21-472E-9B6E-FAE2ABDDEA0D}" type="presParOf" srcId="{ED6894F4-8D50-47E7-8768-BB97010D2753}" destId="{9C45D1A4-DFC9-45FA-B0A7-2C8703DB8561}" srcOrd="1" destOrd="0" presId="urn:microsoft.com/office/officeart/2005/8/layout/orgChart1"/>
    <dgm:cxn modelId="{D8F30221-D8D3-4A68-B159-EC627210CD5B}" type="presParOf" srcId="{B1E8DAC4-0751-4F8F-AED8-72C062FCF561}" destId="{2A349932-4CEE-45DB-89A0-EF6D89D17844}" srcOrd="1" destOrd="0" presId="urn:microsoft.com/office/officeart/2005/8/layout/orgChart1"/>
    <dgm:cxn modelId="{3B4D2A40-F781-4476-BFB3-4DC58140C631}" type="presParOf" srcId="{B1E8DAC4-0751-4F8F-AED8-72C062FCF561}" destId="{FAD4E6FC-4A5F-4204-AF73-BA72B5316115}" srcOrd="2" destOrd="0" presId="urn:microsoft.com/office/officeart/2005/8/layout/orgChart1"/>
    <dgm:cxn modelId="{8E031077-18BE-4029-AF41-57DA5EBB8922}" type="presParOf" srcId="{9E014A23-4FCC-4462-9BFF-88ED7CBE3E68}" destId="{4CE5E470-73D3-46A4-B7D1-C444A7A356CD}" srcOrd="2" destOrd="0" presId="urn:microsoft.com/office/officeart/2005/8/layout/orgChart1"/>
    <dgm:cxn modelId="{211646AC-AFCA-4E99-B543-ECA6E3A6DABA}" type="presParOf" srcId="{3C76E603-CA85-4A83-B87C-42244EC95562}" destId="{A7DDCE84-D976-4445-8C88-AF7192BE912B}" srcOrd="2" destOrd="0" presId="urn:microsoft.com/office/officeart/2005/8/layout/orgChart1"/>
    <dgm:cxn modelId="{A6271F05-EDFE-42CB-9138-A59D1041EF56}" type="presParOf" srcId="{15656E64-AFBF-4730-8A20-6D6CF4C3E283}" destId="{C747A748-66B4-4861-BBE9-8985F3FB23FB}" srcOrd="2" destOrd="0" presId="urn:microsoft.com/office/officeart/2005/8/layout/orgChart1"/>
    <dgm:cxn modelId="{E6F6368F-B051-42C2-855C-0CDCAF524B78}" type="presParOf" srcId="{F182DF7A-95C3-4CC7-A394-DC415380D93B}" destId="{16F5B21E-3E64-40A5-A986-F47C0119A7D4}" srcOrd="2" destOrd="0" presId="urn:microsoft.com/office/officeart/2005/8/layout/orgChart1"/>
    <dgm:cxn modelId="{41B53A84-CB2C-49BB-A8FB-482975EBCEFE}" type="presParOf" srcId="{90C879A9-799F-47F1-BF69-A0717494EB98}" destId="{1B2815DF-EFAC-4D10-B509-7C5F1A8BD17C}"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0FEA40-D302-4FBF-803D-D5C6C8A9658D}">
      <dsp:nvSpPr>
        <dsp:cNvPr id="0" name=""/>
        <dsp:cNvSpPr/>
      </dsp:nvSpPr>
      <dsp:spPr>
        <a:xfrm>
          <a:off x="3762243" y="2079779"/>
          <a:ext cx="2811912" cy="2811912"/>
        </a:xfrm>
        <a:prstGeom prst="gear9">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s-ES" sz="1800" kern="1200" dirty="0" smtClean="0"/>
            <a:t>Estudio de Mercado para la toma de decisiones</a:t>
          </a:r>
          <a:endParaRPr lang="es-ES" sz="1800" kern="1200" dirty="0"/>
        </a:p>
      </dsp:txBody>
      <dsp:txXfrm>
        <a:off x="4327562" y="2738456"/>
        <a:ext cx="1681274" cy="1445381"/>
      </dsp:txXfrm>
    </dsp:sp>
    <dsp:sp modelId="{A70EBCD0-E454-49D9-9D92-4FC3DAB4D7C2}">
      <dsp:nvSpPr>
        <dsp:cNvPr id="0" name=""/>
        <dsp:cNvSpPr/>
      </dsp:nvSpPr>
      <dsp:spPr>
        <a:xfrm>
          <a:off x="1492725" y="1636021"/>
          <a:ext cx="2045027" cy="2045027"/>
        </a:xfrm>
        <a:prstGeom prst="gear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s-ES" sz="1800" kern="1200" dirty="0" smtClean="0"/>
            <a:t>Factible </a:t>
          </a:r>
          <a:endParaRPr lang="es-ES" sz="1500" kern="1200" dirty="0"/>
        </a:p>
      </dsp:txBody>
      <dsp:txXfrm>
        <a:off x="2007567" y="2153974"/>
        <a:ext cx="1015343" cy="1009121"/>
      </dsp:txXfrm>
    </dsp:sp>
    <dsp:sp modelId="{488948D7-42AF-4A4E-A919-D1E4B02A9DDC}">
      <dsp:nvSpPr>
        <dsp:cNvPr id="0" name=""/>
        <dsp:cNvSpPr/>
      </dsp:nvSpPr>
      <dsp:spPr>
        <a:xfrm rot="20700000">
          <a:off x="2638149" y="225161"/>
          <a:ext cx="2003709" cy="2003709"/>
        </a:xfrm>
        <a:prstGeom prst="gear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s-ES" sz="1400" kern="1200" dirty="0" smtClean="0"/>
            <a:t>Newphone S.A.</a:t>
          </a:r>
          <a:endParaRPr lang="es-ES" sz="1400" kern="1200" dirty="0"/>
        </a:p>
      </dsp:txBody>
      <dsp:txXfrm rot="-20700000">
        <a:off x="3077621" y="664633"/>
        <a:ext cx="1124764" cy="1124764"/>
      </dsp:txXfrm>
    </dsp:sp>
    <dsp:sp modelId="{5E230297-1DDB-4B76-BC16-09003223A6CC}">
      <dsp:nvSpPr>
        <dsp:cNvPr id="0" name=""/>
        <dsp:cNvSpPr/>
      </dsp:nvSpPr>
      <dsp:spPr>
        <a:xfrm>
          <a:off x="3457194" y="1714303"/>
          <a:ext cx="3599247" cy="3599247"/>
        </a:xfrm>
        <a:prstGeom prst="circularArrow">
          <a:avLst>
            <a:gd name="adj1" fmla="val 4688"/>
            <a:gd name="adj2" fmla="val 299029"/>
            <a:gd name="adj3" fmla="val 2534456"/>
            <a:gd name="adj4" fmla="val 15822424"/>
            <a:gd name="adj5" fmla="val 546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4FC7280-D4C8-4F86-8982-CD7911F7428C}">
      <dsp:nvSpPr>
        <dsp:cNvPr id="0" name=""/>
        <dsp:cNvSpPr/>
      </dsp:nvSpPr>
      <dsp:spPr>
        <a:xfrm>
          <a:off x="1130555" y="1179593"/>
          <a:ext cx="2615078" cy="2615078"/>
        </a:xfrm>
        <a:prstGeom prst="leftCircularArrow">
          <a:avLst>
            <a:gd name="adj1" fmla="val 6452"/>
            <a:gd name="adj2" fmla="val 429999"/>
            <a:gd name="adj3" fmla="val 10489124"/>
            <a:gd name="adj4" fmla="val 14837806"/>
            <a:gd name="adj5" fmla="val 752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F742B65-1AFE-40E1-AA23-77B9F6EABE7B}">
      <dsp:nvSpPr>
        <dsp:cNvPr id="0" name=""/>
        <dsp:cNvSpPr/>
      </dsp:nvSpPr>
      <dsp:spPr>
        <a:xfrm>
          <a:off x="2174671" y="-217666"/>
          <a:ext cx="2819581" cy="2819581"/>
        </a:xfrm>
        <a:prstGeom prst="circularArrow">
          <a:avLst>
            <a:gd name="adj1" fmla="val 5984"/>
            <a:gd name="adj2" fmla="val 394124"/>
            <a:gd name="adj3" fmla="val 13313824"/>
            <a:gd name="adj4" fmla="val 10508221"/>
            <a:gd name="adj5" fmla="val 698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DE26E4-4EC4-49B8-BBFA-EF53CDDB7F38}">
      <dsp:nvSpPr>
        <dsp:cNvPr id="0" name=""/>
        <dsp:cNvSpPr/>
      </dsp:nvSpPr>
      <dsp:spPr>
        <a:xfrm rot="5400000">
          <a:off x="-136177" y="137878"/>
          <a:ext cx="907851" cy="635496"/>
        </a:xfrm>
        <a:prstGeom prst="chevron">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s-ES" sz="700" kern="1200" dirty="0" smtClean="0"/>
            <a:t> </a:t>
          </a:r>
        </a:p>
        <a:p>
          <a:pPr lvl="0" algn="ctr" defTabSz="311150">
            <a:lnSpc>
              <a:spcPct val="90000"/>
            </a:lnSpc>
            <a:spcBef>
              <a:spcPct val="0"/>
            </a:spcBef>
            <a:spcAft>
              <a:spcPct val="35000"/>
            </a:spcAft>
          </a:pPr>
          <a:endParaRPr lang="es-ES" sz="700" kern="1200" dirty="0"/>
        </a:p>
      </dsp:txBody>
      <dsp:txXfrm rot="-5400000">
        <a:off x="1" y="319448"/>
        <a:ext cx="635496" cy="272355"/>
      </dsp:txXfrm>
    </dsp:sp>
    <dsp:sp modelId="{1C72F079-C3C2-4DA3-A918-2A1FC7517887}">
      <dsp:nvSpPr>
        <dsp:cNvPr id="0" name=""/>
        <dsp:cNvSpPr/>
      </dsp:nvSpPr>
      <dsp:spPr>
        <a:xfrm rot="5400000">
          <a:off x="3070696" y="-2433499"/>
          <a:ext cx="590103" cy="5460503"/>
        </a:xfrm>
        <a:prstGeom prst="round2Same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1808" tIns="21590" rIns="21590" bIns="21590" numCol="1" spcCol="1270" anchor="ctr" anchorCtr="0">
          <a:noAutofit/>
        </a:bodyPr>
        <a:lstStyle/>
        <a:p>
          <a:pPr marL="285750" lvl="1" indent="-285750" algn="l" defTabSz="1511300">
            <a:lnSpc>
              <a:spcPct val="90000"/>
            </a:lnSpc>
            <a:spcBef>
              <a:spcPct val="0"/>
            </a:spcBef>
            <a:spcAft>
              <a:spcPct val="15000"/>
            </a:spcAft>
            <a:buChar char="••"/>
          </a:pPr>
          <a:r>
            <a:rPr lang="es-ES" sz="3400" kern="1200" dirty="0" smtClean="0"/>
            <a:t>Viabilidad Comercial</a:t>
          </a:r>
          <a:endParaRPr lang="es-ES" sz="3400" kern="1200" dirty="0"/>
        </a:p>
      </dsp:txBody>
      <dsp:txXfrm rot="-5400000">
        <a:off x="635496" y="30507"/>
        <a:ext cx="5431697" cy="532491"/>
      </dsp:txXfrm>
    </dsp:sp>
    <dsp:sp modelId="{2EDEE0C2-53A4-49D3-B0D2-DE40642BB3ED}">
      <dsp:nvSpPr>
        <dsp:cNvPr id="0" name=""/>
        <dsp:cNvSpPr/>
      </dsp:nvSpPr>
      <dsp:spPr>
        <a:xfrm rot="5400000">
          <a:off x="-136177" y="926065"/>
          <a:ext cx="907851" cy="635496"/>
        </a:xfrm>
        <a:prstGeom prst="chevron">
          <a:avLst/>
        </a:prstGeom>
        <a:solidFill>
          <a:schemeClr val="accent4">
            <a:hueOff val="-1116192"/>
            <a:satOff val="6725"/>
            <a:lumOff val="539"/>
            <a:alphaOff val="0"/>
          </a:schemeClr>
        </a:solidFill>
        <a:ln w="25400" cap="flat" cmpd="sng" algn="ctr">
          <a:solidFill>
            <a:schemeClr val="accent4">
              <a:hueOff val="-1116192"/>
              <a:satOff val="6725"/>
              <a:lumOff val="539"/>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s-ES" sz="700" kern="1200" dirty="0" smtClean="0"/>
            <a:t> </a:t>
          </a:r>
        </a:p>
        <a:p>
          <a:pPr lvl="0" algn="ctr" defTabSz="311150">
            <a:lnSpc>
              <a:spcPct val="90000"/>
            </a:lnSpc>
            <a:spcBef>
              <a:spcPct val="0"/>
            </a:spcBef>
            <a:spcAft>
              <a:spcPct val="35000"/>
            </a:spcAft>
          </a:pPr>
          <a:endParaRPr lang="es-ES" sz="700" kern="1200" dirty="0"/>
        </a:p>
      </dsp:txBody>
      <dsp:txXfrm rot="-5400000">
        <a:off x="1" y="1107635"/>
        <a:ext cx="635496" cy="272355"/>
      </dsp:txXfrm>
    </dsp:sp>
    <dsp:sp modelId="{B9468F08-7049-43EF-B21C-BCA6D423CC73}">
      <dsp:nvSpPr>
        <dsp:cNvPr id="0" name=""/>
        <dsp:cNvSpPr/>
      </dsp:nvSpPr>
      <dsp:spPr>
        <a:xfrm rot="5400000">
          <a:off x="3070696" y="-1645312"/>
          <a:ext cx="590103" cy="5460503"/>
        </a:xfrm>
        <a:prstGeom prst="round2SameRect">
          <a:avLst/>
        </a:prstGeom>
        <a:solidFill>
          <a:schemeClr val="lt1">
            <a:alpha val="90000"/>
            <a:hueOff val="0"/>
            <a:satOff val="0"/>
            <a:lumOff val="0"/>
            <a:alphaOff val="0"/>
          </a:schemeClr>
        </a:solidFill>
        <a:ln w="25400" cap="flat" cmpd="sng" algn="ctr">
          <a:solidFill>
            <a:schemeClr val="accent4">
              <a:hueOff val="-1116192"/>
              <a:satOff val="6725"/>
              <a:lumOff val="53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1808" tIns="21590" rIns="21590" bIns="21590" numCol="1" spcCol="1270" anchor="ctr" anchorCtr="0">
          <a:noAutofit/>
        </a:bodyPr>
        <a:lstStyle/>
        <a:p>
          <a:pPr marL="285750" lvl="1" indent="-285750" algn="l" defTabSz="1511300">
            <a:lnSpc>
              <a:spcPct val="90000"/>
            </a:lnSpc>
            <a:spcBef>
              <a:spcPct val="0"/>
            </a:spcBef>
            <a:spcAft>
              <a:spcPct val="15000"/>
            </a:spcAft>
            <a:buChar char="••"/>
          </a:pPr>
          <a:r>
            <a:rPr lang="es-ES" sz="3400" kern="1200" dirty="0" smtClean="0"/>
            <a:t>Viabilidad Técnica</a:t>
          </a:r>
          <a:endParaRPr lang="es-ES" sz="3400" kern="1200" dirty="0"/>
        </a:p>
      </dsp:txBody>
      <dsp:txXfrm rot="-5400000">
        <a:off x="635496" y="818694"/>
        <a:ext cx="5431697" cy="532491"/>
      </dsp:txXfrm>
    </dsp:sp>
    <dsp:sp modelId="{CCC65571-8AFC-40D6-AD32-14E69D238DF3}">
      <dsp:nvSpPr>
        <dsp:cNvPr id="0" name=""/>
        <dsp:cNvSpPr/>
      </dsp:nvSpPr>
      <dsp:spPr>
        <a:xfrm rot="5400000">
          <a:off x="-136177" y="1714251"/>
          <a:ext cx="907851" cy="635496"/>
        </a:xfrm>
        <a:prstGeom prst="chevron">
          <a:avLst/>
        </a:prstGeom>
        <a:solidFill>
          <a:schemeClr val="accent4">
            <a:hueOff val="-2232385"/>
            <a:satOff val="13449"/>
            <a:lumOff val="1078"/>
            <a:alphaOff val="0"/>
          </a:schemeClr>
        </a:solidFill>
        <a:ln w="25400" cap="flat" cmpd="sng" algn="ctr">
          <a:solidFill>
            <a:schemeClr val="accent4">
              <a:hueOff val="-2232385"/>
              <a:satOff val="13449"/>
              <a:lumOff val="1078"/>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s-ES" sz="700" kern="1200" dirty="0" smtClean="0"/>
            <a:t> </a:t>
          </a:r>
        </a:p>
        <a:p>
          <a:pPr lvl="0" algn="ctr" defTabSz="311150">
            <a:lnSpc>
              <a:spcPct val="90000"/>
            </a:lnSpc>
            <a:spcBef>
              <a:spcPct val="0"/>
            </a:spcBef>
            <a:spcAft>
              <a:spcPct val="35000"/>
            </a:spcAft>
          </a:pPr>
          <a:endParaRPr lang="es-ES" sz="700" kern="1200" dirty="0"/>
        </a:p>
      </dsp:txBody>
      <dsp:txXfrm rot="-5400000">
        <a:off x="1" y="1895821"/>
        <a:ext cx="635496" cy="272355"/>
      </dsp:txXfrm>
    </dsp:sp>
    <dsp:sp modelId="{050C7026-8DB9-45A2-9152-CBBA3F19ECBC}">
      <dsp:nvSpPr>
        <dsp:cNvPr id="0" name=""/>
        <dsp:cNvSpPr/>
      </dsp:nvSpPr>
      <dsp:spPr>
        <a:xfrm rot="5400000">
          <a:off x="3070696" y="-857125"/>
          <a:ext cx="590103" cy="5460503"/>
        </a:xfrm>
        <a:prstGeom prst="round2SameRect">
          <a:avLst/>
        </a:prstGeom>
        <a:solidFill>
          <a:schemeClr val="lt1">
            <a:alpha val="90000"/>
            <a:hueOff val="0"/>
            <a:satOff val="0"/>
            <a:lumOff val="0"/>
            <a:alphaOff val="0"/>
          </a:schemeClr>
        </a:solidFill>
        <a:ln w="25400" cap="flat" cmpd="sng" algn="ctr">
          <a:solidFill>
            <a:schemeClr val="accent4">
              <a:hueOff val="-2232385"/>
              <a:satOff val="13449"/>
              <a:lumOff val="107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1808" tIns="21590" rIns="21590" bIns="21590" numCol="1" spcCol="1270" anchor="ctr" anchorCtr="0">
          <a:noAutofit/>
        </a:bodyPr>
        <a:lstStyle/>
        <a:p>
          <a:pPr marL="285750" lvl="1" indent="-285750" algn="l" defTabSz="1511300">
            <a:lnSpc>
              <a:spcPct val="90000"/>
            </a:lnSpc>
            <a:spcBef>
              <a:spcPct val="0"/>
            </a:spcBef>
            <a:spcAft>
              <a:spcPct val="15000"/>
            </a:spcAft>
            <a:buChar char="••"/>
          </a:pPr>
          <a:r>
            <a:rPr lang="es-ES" sz="3400" kern="1200" dirty="0" smtClean="0"/>
            <a:t>Viabilidad Legal</a:t>
          </a:r>
          <a:endParaRPr lang="es-ES" sz="3400" kern="1200" dirty="0"/>
        </a:p>
      </dsp:txBody>
      <dsp:txXfrm rot="-5400000">
        <a:off x="635496" y="1606881"/>
        <a:ext cx="5431697" cy="532491"/>
      </dsp:txXfrm>
    </dsp:sp>
    <dsp:sp modelId="{19EB4737-C8A7-472C-93B9-9A2D573E6529}">
      <dsp:nvSpPr>
        <dsp:cNvPr id="0" name=""/>
        <dsp:cNvSpPr/>
      </dsp:nvSpPr>
      <dsp:spPr>
        <a:xfrm rot="5400000">
          <a:off x="-136177" y="2502438"/>
          <a:ext cx="907851" cy="635496"/>
        </a:xfrm>
        <a:prstGeom prst="chevron">
          <a:avLst/>
        </a:prstGeom>
        <a:solidFill>
          <a:schemeClr val="accent4">
            <a:hueOff val="-3348577"/>
            <a:satOff val="20174"/>
            <a:lumOff val="1617"/>
            <a:alphaOff val="0"/>
          </a:schemeClr>
        </a:solidFill>
        <a:ln w="25400" cap="flat" cmpd="sng" algn="ctr">
          <a:solidFill>
            <a:schemeClr val="accent4">
              <a:hueOff val="-3348577"/>
              <a:satOff val="20174"/>
              <a:lumOff val="1617"/>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endParaRPr lang="es-ES" sz="700" kern="1200" dirty="0"/>
        </a:p>
      </dsp:txBody>
      <dsp:txXfrm rot="-5400000">
        <a:off x="1" y="2684008"/>
        <a:ext cx="635496" cy="272355"/>
      </dsp:txXfrm>
    </dsp:sp>
    <dsp:sp modelId="{417478F9-3A99-4DBA-ABBA-65A200DC9BA8}">
      <dsp:nvSpPr>
        <dsp:cNvPr id="0" name=""/>
        <dsp:cNvSpPr/>
      </dsp:nvSpPr>
      <dsp:spPr>
        <a:xfrm rot="5400000">
          <a:off x="3070696" y="-68939"/>
          <a:ext cx="590103" cy="5460503"/>
        </a:xfrm>
        <a:prstGeom prst="round2SameRect">
          <a:avLst/>
        </a:prstGeom>
        <a:solidFill>
          <a:schemeClr val="lt1">
            <a:alpha val="90000"/>
            <a:hueOff val="0"/>
            <a:satOff val="0"/>
            <a:lumOff val="0"/>
            <a:alphaOff val="0"/>
          </a:schemeClr>
        </a:solidFill>
        <a:ln w="25400" cap="flat" cmpd="sng" algn="ctr">
          <a:solidFill>
            <a:schemeClr val="accent4">
              <a:hueOff val="-3348577"/>
              <a:satOff val="20174"/>
              <a:lumOff val="161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1808" tIns="21590" rIns="21590" bIns="21590" numCol="1" spcCol="1270" anchor="ctr" anchorCtr="0">
          <a:noAutofit/>
        </a:bodyPr>
        <a:lstStyle/>
        <a:p>
          <a:pPr marL="285750" lvl="1" indent="-285750" algn="l" defTabSz="1511300">
            <a:lnSpc>
              <a:spcPct val="90000"/>
            </a:lnSpc>
            <a:spcBef>
              <a:spcPct val="0"/>
            </a:spcBef>
            <a:spcAft>
              <a:spcPct val="15000"/>
            </a:spcAft>
            <a:buChar char="••"/>
          </a:pPr>
          <a:r>
            <a:rPr lang="es-ES" sz="3400" kern="1200" dirty="0" smtClean="0"/>
            <a:t>Viabilidad Organizacional</a:t>
          </a:r>
          <a:endParaRPr lang="es-ES" sz="3400" kern="1200" dirty="0"/>
        </a:p>
      </dsp:txBody>
      <dsp:txXfrm rot="-5400000">
        <a:off x="635496" y="2395067"/>
        <a:ext cx="5431697" cy="532491"/>
      </dsp:txXfrm>
    </dsp:sp>
    <dsp:sp modelId="{AFDE8C6D-A027-4B72-9840-3C6E9AE5EC5B}">
      <dsp:nvSpPr>
        <dsp:cNvPr id="0" name=""/>
        <dsp:cNvSpPr/>
      </dsp:nvSpPr>
      <dsp:spPr>
        <a:xfrm rot="5400000">
          <a:off x="-136177" y="3290625"/>
          <a:ext cx="907851" cy="635496"/>
        </a:xfrm>
        <a:prstGeom prst="chevron">
          <a:avLst/>
        </a:prstGeom>
        <a:solidFill>
          <a:schemeClr val="accent4">
            <a:hueOff val="-4464770"/>
            <a:satOff val="26899"/>
            <a:lumOff val="2156"/>
            <a:alphaOff val="0"/>
          </a:schemeClr>
        </a:solidFill>
        <a:ln w="25400" cap="flat" cmpd="sng" algn="ctr">
          <a:solidFill>
            <a:schemeClr val="accent4">
              <a:hueOff val="-4464770"/>
              <a:satOff val="26899"/>
              <a:lumOff val="2156"/>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endParaRPr lang="es-ES" sz="700" kern="1200" dirty="0"/>
        </a:p>
      </dsp:txBody>
      <dsp:txXfrm rot="-5400000">
        <a:off x="1" y="3472195"/>
        <a:ext cx="635496" cy="272355"/>
      </dsp:txXfrm>
    </dsp:sp>
    <dsp:sp modelId="{0EA3ED62-46A7-4E97-B2F9-ECE697029035}">
      <dsp:nvSpPr>
        <dsp:cNvPr id="0" name=""/>
        <dsp:cNvSpPr/>
      </dsp:nvSpPr>
      <dsp:spPr>
        <a:xfrm rot="5400000">
          <a:off x="3070696" y="719247"/>
          <a:ext cx="590103" cy="5460503"/>
        </a:xfrm>
        <a:prstGeom prst="round2SameRect">
          <a:avLst/>
        </a:prstGeom>
        <a:solidFill>
          <a:schemeClr val="lt1">
            <a:alpha val="90000"/>
            <a:hueOff val="0"/>
            <a:satOff val="0"/>
            <a:lumOff val="0"/>
            <a:alphaOff val="0"/>
          </a:schemeClr>
        </a:solidFill>
        <a:ln w="25400" cap="flat" cmpd="sng" algn="ctr">
          <a:solidFill>
            <a:schemeClr val="accent4">
              <a:hueOff val="-4464770"/>
              <a:satOff val="26899"/>
              <a:lumOff val="215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1808" tIns="21590" rIns="21590" bIns="21590" numCol="1" spcCol="1270" anchor="ctr" anchorCtr="0">
          <a:noAutofit/>
        </a:bodyPr>
        <a:lstStyle/>
        <a:p>
          <a:pPr marL="285750" lvl="1" indent="-285750" algn="l" defTabSz="1511300">
            <a:lnSpc>
              <a:spcPct val="90000"/>
            </a:lnSpc>
            <a:spcBef>
              <a:spcPct val="0"/>
            </a:spcBef>
            <a:spcAft>
              <a:spcPct val="15000"/>
            </a:spcAft>
            <a:buChar char="••"/>
          </a:pPr>
          <a:r>
            <a:rPr lang="es-ES" sz="3400" kern="1200" dirty="0" smtClean="0"/>
            <a:t>Viabilidad Financiera</a:t>
          </a:r>
          <a:endParaRPr lang="es-ES" sz="3400" kern="1200" dirty="0"/>
        </a:p>
      </dsp:txBody>
      <dsp:txXfrm rot="-5400000">
        <a:off x="635496" y="3183253"/>
        <a:ext cx="5431697" cy="53249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A42018-2267-4F95-BBD9-D435436DEC38}">
      <dsp:nvSpPr>
        <dsp:cNvPr id="0" name=""/>
        <dsp:cNvSpPr/>
      </dsp:nvSpPr>
      <dsp:spPr>
        <a:xfrm>
          <a:off x="5335145" y="2693620"/>
          <a:ext cx="533302" cy="370680"/>
        </a:xfrm>
        <a:custGeom>
          <a:avLst/>
          <a:gdLst/>
          <a:ahLst/>
          <a:cxnLst/>
          <a:rect l="0" t="0" r="0" b="0"/>
          <a:pathLst>
            <a:path>
              <a:moveTo>
                <a:pt x="0" y="0"/>
              </a:moveTo>
              <a:lnTo>
                <a:pt x="0" y="370680"/>
              </a:lnTo>
              <a:lnTo>
                <a:pt x="533302" y="370680"/>
              </a:lnTo>
            </a:path>
          </a:pathLst>
        </a:custGeom>
        <a:noFill/>
        <a:ln w="25400" cap="flat" cmpd="sng" algn="ctr">
          <a:solidFill>
            <a:schemeClr val="accent1">
              <a:tint val="7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12ED556-947A-428F-AB3A-B511BAB618C5}">
      <dsp:nvSpPr>
        <dsp:cNvPr id="0" name=""/>
        <dsp:cNvSpPr/>
      </dsp:nvSpPr>
      <dsp:spPr>
        <a:xfrm>
          <a:off x="5184201" y="2121483"/>
          <a:ext cx="1573082" cy="169223"/>
        </a:xfrm>
        <a:custGeom>
          <a:avLst/>
          <a:gdLst/>
          <a:ahLst/>
          <a:cxnLst/>
          <a:rect l="0" t="0" r="0" b="0"/>
          <a:pathLst>
            <a:path>
              <a:moveTo>
                <a:pt x="0" y="0"/>
              </a:moveTo>
              <a:lnTo>
                <a:pt x="0" y="84611"/>
              </a:lnTo>
              <a:lnTo>
                <a:pt x="1573082" y="84611"/>
              </a:lnTo>
              <a:lnTo>
                <a:pt x="1573082" y="169223"/>
              </a:lnTo>
            </a:path>
          </a:pathLst>
        </a:custGeom>
        <a:noFill/>
        <a:ln w="25400" cap="flat" cmpd="sng" algn="ctr">
          <a:solidFill>
            <a:schemeClr val="accent1">
              <a:tint val="7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0A3B857-882A-4377-81B2-19F48D128BF1}">
      <dsp:nvSpPr>
        <dsp:cNvPr id="0" name=""/>
        <dsp:cNvSpPr/>
      </dsp:nvSpPr>
      <dsp:spPr>
        <a:xfrm>
          <a:off x="2164516" y="4410031"/>
          <a:ext cx="434024" cy="370680"/>
        </a:xfrm>
        <a:custGeom>
          <a:avLst/>
          <a:gdLst/>
          <a:ahLst/>
          <a:cxnLst/>
          <a:rect l="0" t="0" r="0" b="0"/>
          <a:pathLst>
            <a:path>
              <a:moveTo>
                <a:pt x="0" y="0"/>
              </a:moveTo>
              <a:lnTo>
                <a:pt x="0" y="370680"/>
              </a:lnTo>
              <a:lnTo>
                <a:pt x="434024" y="370680"/>
              </a:lnTo>
            </a:path>
          </a:pathLst>
        </a:custGeom>
        <a:noFill/>
        <a:ln w="25400" cap="flat" cmpd="sng" algn="ctr">
          <a:solidFill>
            <a:schemeClr val="accent1">
              <a:tint val="7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D2E38EF-1A88-4060-99E1-8E75DE20707D}">
      <dsp:nvSpPr>
        <dsp:cNvPr id="0" name=""/>
        <dsp:cNvSpPr/>
      </dsp:nvSpPr>
      <dsp:spPr>
        <a:xfrm>
          <a:off x="3276195" y="3837894"/>
          <a:ext cx="91440" cy="169223"/>
        </a:xfrm>
        <a:custGeom>
          <a:avLst/>
          <a:gdLst/>
          <a:ahLst/>
          <a:cxnLst/>
          <a:rect l="0" t="0" r="0" b="0"/>
          <a:pathLst>
            <a:path>
              <a:moveTo>
                <a:pt x="45720" y="0"/>
              </a:moveTo>
              <a:lnTo>
                <a:pt x="45720" y="169223"/>
              </a:lnTo>
            </a:path>
          </a:pathLst>
        </a:custGeom>
        <a:noFill/>
        <a:ln w="25400" cap="flat" cmpd="sng" algn="ctr">
          <a:solidFill>
            <a:schemeClr val="accent1">
              <a:tint val="7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5759D48-609D-4935-AEB5-9BA4DC3E2397}">
      <dsp:nvSpPr>
        <dsp:cNvPr id="0" name=""/>
        <dsp:cNvSpPr/>
      </dsp:nvSpPr>
      <dsp:spPr>
        <a:xfrm>
          <a:off x="3276195" y="3265757"/>
          <a:ext cx="91440" cy="169223"/>
        </a:xfrm>
        <a:custGeom>
          <a:avLst/>
          <a:gdLst/>
          <a:ahLst/>
          <a:cxnLst/>
          <a:rect l="0" t="0" r="0" b="0"/>
          <a:pathLst>
            <a:path>
              <a:moveTo>
                <a:pt x="45720" y="0"/>
              </a:moveTo>
              <a:lnTo>
                <a:pt x="45720" y="169223"/>
              </a:lnTo>
            </a:path>
          </a:pathLst>
        </a:custGeom>
        <a:noFill/>
        <a:ln w="25400" cap="flat" cmpd="sng" algn="ctr">
          <a:solidFill>
            <a:schemeClr val="accent1">
              <a:tint val="7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6BA31BE-1971-447A-BBE8-395A172B4808}">
      <dsp:nvSpPr>
        <dsp:cNvPr id="0" name=""/>
        <dsp:cNvSpPr/>
      </dsp:nvSpPr>
      <dsp:spPr>
        <a:xfrm>
          <a:off x="3276195" y="2693620"/>
          <a:ext cx="91440" cy="169223"/>
        </a:xfrm>
        <a:custGeom>
          <a:avLst/>
          <a:gdLst/>
          <a:ahLst/>
          <a:cxnLst/>
          <a:rect l="0" t="0" r="0" b="0"/>
          <a:pathLst>
            <a:path>
              <a:moveTo>
                <a:pt x="45720" y="0"/>
              </a:moveTo>
              <a:lnTo>
                <a:pt x="45720" y="169223"/>
              </a:lnTo>
            </a:path>
          </a:pathLst>
        </a:custGeom>
        <a:noFill/>
        <a:ln w="25400" cap="flat" cmpd="sng" algn="ctr">
          <a:solidFill>
            <a:schemeClr val="accent1">
              <a:tint val="7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C5372D6-026A-48DA-818E-6453753D4B5C}">
      <dsp:nvSpPr>
        <dsp:cNvPr id="0" name=""/>
        <dsp:cNvSpPr/>
      </dsp:nvSpPr>
      <dsp:spPr>
        <a:xfrm>
          <a:off x="3321915" y="2121483"/>
          <a:ext cx="1862285" cy="169223"/>
        </a:xfrm>
        <a:custGeom>
          <a:avLst/>
          <a:gdLst/>
          <a:ahLst/>
          <a:cxnLst/>
          <a:rect l="0" t="0" r="0" b="0"/>
          <a:pathLst>
            <a:path>
              <a:moveTo>
                <a:pt x="1862285" y="0"/>
              </a:moveTo>
              <a:lnTo>
                <a:pt x="1862285" y="84611"/>
              </a:lnTo>
              <a:lnTo>
                <a:pt x="0" y="84611"/>
              </a:lnTo>
              <a:lnTo>
                <a:pt x="0" y="169223"/>
              </a:lnTo>
            </a:path>
          </a:pathLst>
        </a:custGeom>
        <a:noFill/>
        <a:ln w="25400" cap="flat" cmpd="sng" algn="ctr">
          <a:solidFill>
            <a:schemeClr val="accent1">
              <a:tint val="7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63CE7AA-5CE8-424D-B720-72A888E8D962}">
      <dsp:nvSpPr>
        <dsp:cNvPr id="0" name=""/>
        <dsp:cNvSpPr/>
      </dsp:nvSpPr>
      <dsp:spPr>
        <a:xfrm>
          <a:off x="5138481" y="1549346"/>
          <a:ext cx="91440" cy="169223"/>
        </a:xfrm>
        <a:custGeom>
          <a:avLst/>
          <a:gdLst/>
          <a:ahLst/>
          <a:cxnLst/>
          <a:rect l="0" t="0" r="0" b="0"/>
          <a:pathLst>
            <a:path>
              <a:moveTo>
                <a:pt x="45720" y="0"/>
              </a:moveTo>
              <a:lnTo>
                <a:pt x="45720" y="169223"/>
              </a:lnTo>
            </a:path>
          </a:pathLst>
        </a:custGeom>
        <a:noFill/>
        <a:ln w="25400" cap="flat" cmpd="sng" algn="ctr">
          <a:solidFill>
            <a:schemeClr val="accent1">
              <a:tint val="7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2597E8F-7813-4903-8CBC-058711802529}">
      <dsp:nvSpPr>
        <dsp:cNvPr id="0" name=""/>
        <dsp:cNvSpPr/>
      </dsp:nvSpPr>
      <dsp:spPr>
        <a:xfrm>
          <a:off x="5138481" y="977209"/>
          <a:ext cx="91440" cy="169223"/>
        </a:xfrm>
        <a:custGeom>
          <a:avLst/>
          <a:gdLst/>
          <a:ahLst/>
          <a:cxnLst/>
          <a:rect l="0" t="0" r="0" b="0"/>
          <a:pathLst>
            <a:path>
              <a:moveTo>
                <a:pt x="45720" y="0"/>
              </a:moveTo>
              <a:lnTo>
                <a:pt x="45720" y="169223"/>
              </a:lnTo>
            </a:path>
          </a:pathLst>
        </a:custGeom>
        <a:noFill/>
        <a:ln w="25400" cap="flat" cmpd="sng" algn="ctr">
          <a:solidFill>
            <a:schemeClr val="accent1">
              <a:tint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5E0F4C4-EE01-4DB8-85D3-52B2E9FE6551}">
      <dsp:nvSpPr>
        <dsp:cNvPr id="0" name=""/>
        <dsp:cNvSpPr/>
      </dsp:nvSpPr>
      <dsp:spPr>
        <a:xfrm>
          <a:off x="5138481" y="405072"/>
          <a:ext cx="91440" cy="169223"/>
        </a:xfrm>
        <a:custGeom>
          <a:avLst/>
          <a:gdLst/>
          <a:ahLst/>
          <a:cxnLst/>
          <a:rect l="0" t="0" r="0" b="0"/>
          <a:pathLst>
            <a:path>
              <a:moveTo>
                <a:pt x="45720" y="0"/>
              </a:moveTo>
              <a:lnTo>
                <a:pt x="45720" y="169223"/>
              </a:lnTo>
            </a:path>
          </a:pathLst>
        </a:custGeom>
        <a:noFill/>
        <a:ln w="25400" cap="flat" cmpd="sng" algn="ctr">
          <a:solidFill>
            <a:schemeClr val="accent1">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4D7EBD4-6B6D-45E2-A3BC-29D30B7F7555}">
      <dsp:nvSpPr>
        <dsp:cNvPr id="0" name=""/>
        <dsp:cNvSpPr/>
      </dsp:nvSpPr>
      <dsp:spPr>
        <a:xfrm>
          <a:off x="3468809" y="2159"/>
          <a:ext cx="3430783" cy="402913"/>
        </a:xfrm>
        <a:prstGeom prst="rect">
          <a:avLst/>
        </a:prstGeom>
        <a:gradFill rotWithShape="0">
          <a:gsLst>
            <a:gs pos="0">
              <a:schemeClr val="accent1">
                <a:shade val="80000"/>
                <a:hueOff val="0"/>
                <a:satOff val="0"/>
                <a:lumOff val="0"/>
                <a:alphaOff val="0"/>
                <a:shade val="51000"/>
                <a:satMod val="130000"/>
              </a:schemeClr>
            </a:gs>
            <a:gs pos="80000">
              <a:schemeClr val="accent1">
                <a:shade val="80000"/>
                <a:hueOff val="0"/>
                <a:satOff val="0"/>
                <a:lumOff val="0"/>
                <a:alphaOff val="0"/>
                <a:shade val="93000"/>
                <a:satMod val="130000"/>
              </a:schemeClr>
            </a:gs>
            <a:gs pos="100000">
              <a:schemeClr val="accent1">
                <a:shade val="8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s-ES" sz="1300" kern="1200" dirty="0" smtClean="0"/>
            <a:t>INICIO</a:t>
          </a:r>
          <a:endParaRPr lang="es-ES" sz="1300" kern="1200" dirty="0"/>
        </a:p>
      </dsp:txBody>
      <dsp:txXfrm>
        <a:off x="3468809" y="2159"/>
        <a:ext cx="3430783" cy="402913"/>
      </dsp:txXfrm>
    </dsp:sp>
    <dsp:sp modelId="{A3DFE367-27AC-4F0F-B8FF-B4D724BE0283}">
      <dsp:nvSpPr>
        <dsp:cNvPr id="0" name=""/>
        <dsp:cNvSpPr/>
      </dsp:nvSpPr>
      <dsp:spPr>
        <a:xfrm>
          <a:off x="3510527" y="574296"/>
          <a:ext cx="3347348" cy="402913"/>
        </a:xfrm>
        <a:prstGeom prst="rect">
          <a:avLst/>
        </a:prstGeom>
        <a:gradFill rotWithShape="0">
          <a:gsLst>
            <a:gs pos="0">
              <a:schemeClr val="accent1">
                <a:tint val="99000"/>
                <a:hueOff val="0"/>
                <a:satOff val="0"/>
                <a:lumOff val="0"/>
                <a:alphaOff val="0"/>
                <a:shade val="51000"/>
                <a:satMod val="130000"/>
              </a:schemeClr>
            </a:gs>
            <a:gs pos="80000">
              <a:schemeClr val="accent1">
                <a:tint val="99000"/>
                <a:hueOff val="0"/>
                <a:satOff val="0"/>
                <a:lumOff val="0"/>
                <a:alphaOff val="0"/>
                <a:shade val="93000"/>
                <a:satMod val="130000"/>
              </a:schemeClr>
            </a:gs>
            <a:gs pos="100000">
              <a:schemeClr val="accent1">
                <a:tint val="99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s-ES" sz="1300" kern="1200" dirty="0" smtClean="0"/>
            <a:t>VISITA A PyME</a:t>
          </a:r>
          <a:endParaRPr lang="es-ES" sz="1300" kern="1200" dirty="0"/>
        </a:p>
      </dsp:txBody>
      <dsp:txXfrm>
        <a:off x="3510527" y="574296"/>
        <a:ext cx="3347348" cy="402913"/>
      </dsp:txXfrm>
    </dsp:sp>
    <dsp:sp modelId="{8DEA2D08-2E26-4AD0-9C77-CAD0D4B59158}">
      <dsp:nvSpPr>
        <dsp:cNvPr id="0" name=""/>
        <dsp:cNvSpPr/>
      </dsp:nvSpPr>
      <dsp:spPr>
        <a:xfrm>
          <a:off x="3510527" y="1146433"/>
          <a:ext cx="3347348" cy="402913"/>
        </a:xfrm>
        <a:prstGeom prst="rect">
          <a:avLst/>
        </a:prstGeom>
        <a:gradFill rotWithShape="0">
          <a:gsLst>
            <a:gs pos="0">
              <a:schemeClr val="accent1">
                <a:tint val="80000"/>
                <a:hueOff val="0"/>
                <a:satOff val="0"/>
                <a:lumOff val="0"/>
                <a:alphaOff val="0"/>
                <a:shade val="51000"/>
                <a:satMod val="130000"/>
              </a:schemeClr>
            </a:gs>
            <a:gs pos="80000">
              <a:schemeClr val="accent1">
                <a:tint val="80000"/>
                <a:hueOff val="0"/>
                <a:satOff val="0"/>
                <a:lumOff val="0"/>
                <a:alphaOff val="0"/>
                <a:shade val="93000"/>
                <a:satMod val="130000"/>
              </a:schemeClr>
            </a:gs>
            <a:gs pos="100000">
              <a:schemeClr val="accent1">
                <a:tint val="8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s-ES" sz="1300" kern="1200" dirty="0" smtClean="0"/>
            <a:t>DETERMINAR LAS NECESIDADES DE LA PyME</a:t>
          </a:r>
          <a:endParaRPr lang="es-ES" sz="1300" kern="1200" dirty="0"/>
        </a:p>
      </dsp:txBody>
      <dsp:txXfrm>
        <a:off x="3510527" y="1146433"/>
        <a:ext cx="3347348" cy="402913"/>
      </dsp:txXfrm>
    </dsp:sp>
    <dsp:sp modelId="{C51A2473-6BEE-4762-9EED-0256CD5D62C1}">
      <dsp:nvSpPr>
        <dsp:cNvPr id="0" name=""/>
        <dsp:cNvSpPr/>
      </dsp:nvSpPr>
      <dsp:spPr>
        <a:xfrm>
          <a:off x="3510527" y="1718570"/>
          <a:ext cx="3347348" cy="402913"/>
        </a:xfrm>
        <a:prstGeom prst="rect">
          <a:avLst/>
        </a:prstGeom>
        <a:gradFill rotWithShape="0">
          <a:gsLst>
            <a:gs pos="0">
              <a:schemeClr val="accent1">
                <a:tint val="70000"/>
                <a:hueOff val="0"/>
                <a:satOff val="0"/>
                <a:lumOff val="0"/>
                <a:alphaOff val="0"/>
                <a:shade val="51000"/>
                <a:satMod val="130000"/>
              </a:schemeClr>
            </a:gs>
            <a:gs pos="80000">
              <a:schemeClr val="accent1">
                <a:tint val="70000"/>
                <a:hueOff val="0"/>
                <a:satOff val="0"/>
                <a:lumOff val="0"/>
                <a:alphaOff val="0"/>
                <a:shade val="93000"/>
                <a:satMod val="130000"/>
              </a:schemeClr>
            </a:gs>
            <a:gs pos="100000">
              <a:schemeClr val="accent1">
                <a:tint val="7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s-ES" sz="1300" kern="1200" dirty="0" smtClean="0"/>
            <a:t>COMPRA DE MATERIALES Y/O</a:t>
          </a:r>
          <a:endParaRPr lang="es-ES" sz="1300" kern="1200" dirty="0"/>
        </a:p>
      </dsp:txBody>
      <dsp:txXfrm>
        <a:off x="3510527" y="1718570"/>
        <a:ext cx="3347348" cy="402913"/>
      </dsp:txXfrm>
    </dsp:sp>
    <dsp:sp modelId="{2A66021A-D465-4328-89C2-4527D0CBF962}">
      <dsp:nvSpPr>
        <dsp:cNvPr id="0" name=""/>
        <dsp:cNvSpPr/>
      </dsp:nvSpPr>
      <dsp:spPr>
        <a:xfrm>
          <a:off x="1833444" y="2290707"/>
          <a:ext cx="2976941" cy="402913"/>
        </a:xfrm>
        <a:prstGeom prst="rect">
          <a:avLst/>
        </a:prstGeom>
        <a:gradFill rotWithShape="0">
          <a:gsLst>
            <a:gs pos="0">
              <a:schemeClr val="accent1">
                <a:tint val="70000"/>
                <a:hueOff val="0"/>
                <a:satOff val="0"/>
                <a:lumOff val="0"/>
                <a:alphaOff val="0"/>
                <a:shade val="51000"/>
                <a:satMod val="130000"/>
              </a:schemeClr>
            </a:gs>
            <a:gs pos="80000">
              <a:schemeClr val="accent1">
                <a:tint val="70000"/>
                <a:hueOff val="0"/>
                <a:satOff val="0"/>
                <a:lumOff val="0"/>
                <a:alphaOff val="0"/>
                <a:shade val="93000"/>
                <a:satMod val="130000"/>
              </a:schemeClr>
            </a:gs>
            <a:gs pos="100000">
              <a:schemeClr val="accent1">
                <a:tint val="7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s-ES" sz="1300" kern="1200" dirty="0" smtClean="0"/>
            <a:t>PROCESO DE VENTA DE SERVICIO</a:t>
          </a:r>
          <a:endParaRPr lang="es-ES" sz="1300" kern="1200" dirty="0"/>
        </a:p>
      </dsp:txBody>
      <dsp:txXfrm>
        <a:off x="1833444" y="2290707"/>
        <a:ext cx="2976941" cy="402913"/>
      </dsp:txXfrm>
    </dsp:sp>
    <dsp:sp modelId="{4799D73E-F6C6-4206-AFB6-3A84D59B31F2}">
      <dsp:nvSpPr>
        <dsp:cNvPr id="0" name=""/>
        <dsp:cNvSpPr/>
      </dsp:nvSpPr>
      <dsp:spPr>
        <a:xfrm>
          <a:off x="1875166" y="2862844"/>
          <a:ext cx="2893498" cy="402913"/>
        </a:xfrm>
        <a:prstGeom prst="rect">
          <a:avLst/>
        </a:prstGeom>
        <a:gradFill rotWithShape="0">
          <a:gsLst>
            <a:gs pos="0">
              <a:schemeClr val="accent1">
                <a:tint val="70000"/>
                <a:hueOff val="0"/>
                <a:satOff val="0"/>
                <a:lumOff val="0"/>
                <a:alphaOff val="0"/>
                <a:shade val="51000"/>
                <a:satMod val="130000"/>
              </a:schemeClr>
            </a:gs>
            <a:gs pos="80000">
              <a:schemeClr val="accent1">
                <a:tint val="70000"/>
                <a:hueOff val="0"/>
                <a:satOff val="0"/>
                <a:lumOff val="0"/>
                <a:alphaOff val="0"/>
                <a:shade val="93000"/>
                <a:satMod val="130000"/>
              </a:schemeClr>
            </a:gs>
            <a:gs pos="100000">
              <a:schemeClr val="accent1">
                <a:tint val="7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s-ES" sz="1300" kern="1200" dirty="0" smtClean="0"/>
            <a:t>ANALISIS DE ALCANCE DEL SERVICIO DE</a:t>
          </a:r>
          <a:endParaRPr lang="es-ES" sz="1300" kern="1200" dirty="0"/>
        </a:p>
      </dsp:txBody>
      <dsp:txXfrm>
        <a:off x="1875166" y="2862844"/>
        <a:ext cx="2893498" cy="402913"/>
      </dsp:txXfrm>
    </dsp:sp>
    <dsp:sp modelId="{AA3871C3-7B91-446E-8660-0D40D546D523}">
      <dsp:nvSpPr>
        <dsp:cNvPr id="0" name=""/>
        <dsp:cNvSpPr/>
      </dsp:nvSpPr>
      <dsp:spPr>
        <a:xfrm>
          <a:off x="1875166" y="3434981"/>
          <a:ext cx="2893498" cy="402913"/>
        </a:xfrm>
        <a:prstGeom prst="rect">
          <a:avLst/>
        </a:prstGeom>
        <a:gradFill rotWithShape="0">
          <a:gsLst>
            <a:gs pos="0">
              <a:schemeClr val="accent1">
                <a:tint val="70000"/>
                <a:hueOff val="0"/>
                <a:satOff val="0"/>
                <a:lumOff val="0"/>
                <a:alphaOff val="0"/>
                <a:shade val="51000"/>
                <a:satMod val="130000"/>
              </a:schemeClr>
            </a:gs>
            <a:gs pos="80000">
              <a:schemeClr val="accent1">
                <a:tint val="70000"/>
                <a:hueOff val="0"/>
                <a:satOff val="0"/>
                <a:lumOff val="0"/>
                <a:alphaOff val="0"/>
                <a:shade val="93000"/>
                <a:satMod val="130000"/>
              </a:schemeClr>
            </a:gs>
            <a:gs pos="100000">
              <a:schemeClr val="accent1">
                <a:tint val="7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s-ES" sz="1300" kern="1200" dirty="0" smtClean="0"/>
            <a:t>PRESENTACIÓN DE PLAN DE INSTALACIÓN</a:t>
          </a:r>
          <a:endParaRPr lang="es-ES" sz="1300" kern="1200" dirty="0"/>
        </a:p>
      </dsp:txBody>
      <dsp:txXfrm>
        <a:off x="1875166" y="3434981"/>
        <a:ext cx="2893498" cy="402913"/>
      </dsp:txXfrm>
    </dsp:sp>
    <dsp:sp modelId="{04DB7BEC-33AD-4F12-B0DF-EE243A6A56A2}">
      <dsp:nvSpPr>
        <dsp:cNvPr id="0" name=""/>
        <dsp:cNvSpPr/>
      </dsp:nvSpPr>
      <dsp:spPr>
        <a:xfrm>
          <a:off x="1875166" y="4007118"/>
          <a:ext cx="2893498" cy="402913"/>
        </a:xfrm>
        <a:prstGeom prst="rect">
          <a:avLst/>
        </a:prstGeom>
        <a:gradFill rotWithShape="0">
          <a:gsLst>
            <a:gs pos="0">
              <a:schemeClr val="accent1">
                <a:tint val="70000"/>
                <a:hueOff val="0"/>
                <a:satOff val="0"/>
                <a:lumOff val="0"/>
                <a:alphaOff val="0"/>
                <a:shade val="51000"/>
                <a:satMod val="130000"/>
              </a:schemeClr>
            </a:gs>
            <a:gs pos="80000">
              <a:schemeClr val="accent1">
                <a:tint val="70000"/>
                <a:hueOff val="0"/>
                <a:satOff val="0"/>
                <a:lumOff val="0"/>
                <a:alphaOff val="0"/>
                <a:shade val="93000"/>
                <a:satMod val="130000"/>
              </a:schemeClr>
            </a:gs>
            <a:gs pos="100000">
              <a:schemeClr val="accent1">
                <a:tint val="7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s-ES" sz="1300" kern="1200" dirty="0" smtClean="0"/>
            <a:t>EJECUCIÓN DEL PLAN DE INSTALACION</a:t>
          </a:r>
          <a:endParaRPr lang="es-ES" sz="1300" kern="1200" dirty="0"/>
        </a:p>
      </dsp:txBody>
      <dsp:txXfrm>
        <a:off x="1875166" y="4007118"/>
        <a:ext cx="2893498" cy="402913"/>
      </dsp:txXfrm>
    </dsp:sp>
    <dsp:sp modelId="{A9FB1DC2-5547-4AB8-9B28-4BE428E5D457}">
      <dsp:nvSpPr>
        <dsp:cNvPr id="0" name=""/>
        <dsp:cNvSpPr/>
      </dsp:nvSpPr>
      <dsp:spPr>
        <a:xfrm>
          <a:off x="2598540" y="4579255"/>
          <a:ext cx="3035767" cy="402913"/>
        </a:xfrm>
        <a:prstGeom prst="rect">
          <a:avLst/>
        </a:prstGeom>
        <a:gradFill rotWithShape="0">
          <a:gsLst>
            <a:gs pos="0">
              <a:schemeClr val="accent1">
                <a:tint val="70000"/>
                <a:hueOff val="0"/>
                <a:satOff val="0"/>
                <a:lumOff val="0"/>
                <a:alphaOff val="0"/>
                <a:shade val="51000"/>
                <a:satMod val="130000"/>
              </a:schemeClr>
            </a:gs>
            <a:gs pos="80000">
              <a:schemeClr val="accent1">
                <a:tint val="70000"/>
                <a:hueOff val="0"/>
                <a:satOff val="0"/>
                <a:lumOff val="0"/>
                <a:alphaOff val="0"/>
                <a:shade val="93000"/>
                <a:satMod val="130000"/>
              </a:schemeClr>
            </a:gs>
            <a:gs pos="100000">
              <a:schemeClr val="accent1">
                <a:tint val="7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s-ES" sz="1300" kern="1200" dirty="0" smtClean="0"/>
            <a:t>VALORACIÓN Y CIERRE</a:t>
          </a:r>
          <a:endParaRPr lang="es-ES" sz="1300" kern="1200" dirty="0"/>
        </a:p>
      </dsp:txBody>
      <dsp:txXfrm>
        <a:off x="2598540" y="4579255"/>
        <a:ext cx="3035767" cy="402913"/>
      </dsp:txXfrm>
    </dsp:sp>
    <dsp:sp modelId="{70B76A8B-521B-4901-A990-589013FA4800}">
      <dsp:nvSpPr>
        <dsp:cNvPr id="0" name=""/>
        <dsp:cNvSpPr/>
      </dsp:nvSpPr>
      <dsp:spPr>
        <a:xfrm>
          <a:off x="4979610" y="2290707"/>
          <a:ext cx="3555348" cy="402913"/>
        </a:xfrm>
        <a:prstGeom prst="rect">
          <a:avLst/>
        </a:prstGeom>
        <a:gradFill rotWithShape="0">
          <a:gsLst>
            <a:gs pos="0">
              <a:schemeClr val="accent1">
                <a:tint val="70000"/>
                <a:hueOff val="0"/>
                <a:satOff val="0"/>
                <a:lumOff val="0"/>
                <a:alphaOff val="0"/>
                <a:shade val="51000"/>
                <a:satMod val="130000"/>
              </a:schemeClr>
            </a:gs>
            <a:gs pos="80000">
              <a:schemeClr val="accent1">
                <a:tint val="70000"/>
                <a:hueOff val="0"/>
                <a:satOff val="0"/>
                <a:lumOff val="0"/>
                <a:alphaOff val="0"/>
                <a:shade val="93000"/>
                <a:satMod val="130000"/>
              </a:schemeClr>
            </a:gs>
            <a:gs pos="100000">
              <a:schemeClr val="accent1">
                <a:tint val="7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s-ES" sz="1300" kern="1200" dirty="0" smtClean="0"/>
            <a:t>PROCESO DE VENTA DE PRODUCTOS</a:t>
          </a:r>
          <a:endParaRPr lang="es-ES" sz="1300" kern="1200" dirty="0"/>
        </a:p>
      </dsp:txBody>
      <dsp:txXfrm>
        <a:off x="4979610" y="2290707"/>
        <a:ext cx="3555348" cy="402913"/>
      </dsp:txXfrm>
    </dsp:sp>
    <dsp:sp modelId="{74BA8779-BBE8-4DA5-8830-3173CD48C431}">
      <dsp:nvSpPr>
        <dsp:cNvPr id="0" name=""/>
        <dsp:cNvSpPr/>
      </dsp:nvSpPr>
      <dsp:spPr>
        <a:xfrm>
          <a:off x="5868447" y="2862844"/>
          <a:ext cx="3243324" cy="402913"/>
        </a:xfrm>
        <a:prstGeom prst="rect">
          <a:avLst/>
        </a:prstGeom>
        <a:gradFill rotWithShape="0">
          <a:gsLst>
            <a:gs pos="0">
              <a:schemeClr val="accent1">
                <a:tint val="70000"/>
                <a:hueOff val="0"/>
                <a:satOff val="0"/>
                <a:lumOff val="0"/>
                <a:alphaOff val="0"/>
                <a:shade val="51000"/>
                <a:satMod val="130000"/>
              </a:schemeClr>
            </a:gs>
            <a:gs pos="80000">
              <a:schemeClr val="accent1">
                <a:tint val="70000"/>
                <a:hueOff val="0"/>
                <a:satOff val="0"/>
                <a:lumOff val="0"/>
                <a:alphaOff val="0"/>
                <a:shade val="93000"/>
                <a:satMod val="130000"/>
              </a:schemeClr>
            </a:gs>
            <a:gs pos="100000">
              <a:schemeClr val="accent1">
                <a:tint val="7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s-ES" sz="1300" kern="1200" dirty="0" smtClean="0"/>
            <a:t>VALORACIÓN DE RESULTADO</a:t>
          </a:r>
          <a:endParaRPr lang="es-ES" sz="1300" kern="1200" dirty="0"/>
        </a:p>
      </dsp:txBody>
      <dsp:txXfrm>
        <a:off x="5868447" y="2862844"/>
        <a:ext cx="3243324" cy="402913"/>
      </dsp:txXfrm>
    </dsp:sp>
  </dsp:spTree>
</dsp:drawing>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1"/>
            <a:ext cx="3764280" cy="480060"/>
          </a:xfrm>
          <a:prstGeom prst="rect">
            <a:avLst/>
          </a:prstGeom>
        </p:spPr>
        <p:txBody>
          <a:bodyPr vert="horz" lIns="99075" tIns="49538" rIns="99075" bIns="49538" rtlCol="0"/>
          <a:lstStyle>
            <a:lvl1pPr algn="l">
              <a:defRPr sz="1300"/>
            </a:lvl1pPr>
          </a:lstStyle>
          <a:p>
            <a:endParaRPr lang="es-ES"/>
          </a:p>
        </p:txBody>
      </p:sp>
      <p:sp>
        <p:nvSpPr>
          <p:cNvPr id="3" name="2 Marcador de fecha"/>
          <p:cNvSpPr>
            <a:spLocks noGrp="1"/>
          </p:cNvSpPr>
          <p:nvPr>
            <p:ph type="dt" idx="1"/>
          </p:nvPr>
        </p:nvSpPr>
        <p:spPr>
          <a:xfrm>
            <a:off x="4920511" y="1"/>
            <a:ext cx="3764280" cy="480060"/>
          </a:xfrm>
          <a:prstGeom prst="rect">
            <a:avLst/>
          </a:prstGeom>
        </p:spPr>
        <p:txBody>
          <a:bodyPr vert="horz" lIns="99075" tIns="49538" rIns="99075" bIns="49538" rtlCol="0"/>
          <a:lstStyle>
            <a:lvl1pPr algn="r">
              <a:defRPr sz="1300"/>
            </a:lvl1pPr>
          </a:lstStyle>
          <a:p>
            <a:fld id="{4A337D6D-3A68-471C-A6CA-96446479C280}" type="datetimeFigureOut">
              <a:rPr lang="es-ES" smtClean="0"/>
              <a:t>18/11/2014</a:t>
            </a:fld>
            <a:endParaRPr lang="es-ES"/>
          </a:p>
        </p:txBody>
      </p:sp>
      <p:sp>
        <p:nvSpPr>
          <p:cNvPr id="4" name="3 Marcador de imagen de diapositiva"/>
          <p:cNvSpPr>
            <a:spLocks noGrp="1" noRot="1" noChangeAspect="1"/>
          </p:cNvSpPr>
          <p:nvPr>
            <p:ph type="sldImg" idx="2"/>
          </p:nvPr>
        </p:nvSpPr>
        <p:spPr>
          <a:xfrm>
            <a:off x="1944688" y="720725"/>
            <a:ext cx="4797425" cy="3598863"/>
          </a:xfrm>
          <a:prstGeom prst="rect">
            <a:avLst/>
          </a:prstGeom>
          <a:noFill/>
          <a:ln w="12700">
            <a:solidFill>
              <a:prstClr val="black"/>
            </a:solidFill>
          </a:ln>
        </p:spPr>
        <p:txBody>
          <a:bodyPr vert="horz" lIns="99075" tIns="49538" rIns="99075" bIns="49538" rtlCol="0" anchor="ctr"/>
          <a:lstStyle/>
          <a:p>
            <a:endParaRPr lang="es-ES"/>
          </a:p>
        </p:txBody>
      </p:sp>
      <p:sp>
        <p:nvSpPr>
          <p:cNvPr id="5" name="4 Marcador de notas"/>
          <p:cNvSpPr>
            <a:spLocks noGrp="1"/>
          </p:cNvSpPr>
          <p:nvPr>
            <p:ph type="body" sz="quarter" idx="3"/>
          </p:nvPr>
        </p:nvSpPr>
        <p:spPr>
          <a:xfrm>
            <a:off x="868681" y="4560570"/>
            <a:ext cx="6949440" cy="4320540"/>
          </a:xfrm>
          <a:prstGeom prst="rect">
            <a:avLst/>
          </a:prstGeom>
        </p:spPr>
        <p:txBody>
          <a:bodyPr vert="horz" lIns="99075" tIns="49538" rIns="99075" bIns="49538"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9119474"/>
            <a:ext cx="3764280" cy="480060"/>
          </a:xfrm>
          <a:prstGeom prst="rect">
            <a:avLst/>
          </a:prstGeom>
        </p:spPr>
        <p:txBody>
          <a:bodyPr vert="horz" lIns="99075" tIns="49538" rIns="99075" bIns="49538" rtlCol="0" anchor="b"/>
          <a:lstStyle>
            <a:lvl1pPr algn="l">
              <a:defRPr sz="1300"/>
            </a:lvl1pPr>
          </a:lstStyle>
          <a:p>
            <a:endParaRPr lang="es-ES"/>
          </a:p>
        </p:txBody>
      </p:sp>
      <p:sp>
        <p:nvSpPr>
          <p:cNvPr id="7" name="6 Marcador de número de diapositiva"/>
          <p:cNvSpPr>
            <a:spLocks noGrp="1"/>
          </p:cNvSpPr>
          <p:nvPr>
            <p:ph type="sldNum" sz="quarter" idx="5"/>
          </p:nvPr>
        </p:nvSpPr>
        <p:spPr>
          <a:xfrm>
            <a:off x="4920511" y="9119474"/>
            <a:ext cx="3764280" cy="480060"/>
          </a:xfrm>
          <a:prstGeom prst="rect">
            <a:avLst/>
          </a:prstGeom>
        </p:spPr>
        <p:txBody>
          <a:bodyPr vert="horz" lIns="99075" tIns="49538" rIns="99075" bIns="49538" rtlCol="0" anchor="b"/>
          <a:lstStyle>
            <a:lvl1pPr algn="r">
              <a:defRPr sz="1300"/>
            </a:lvl1pPr>
          </a:lstStyle>
          <a:p>
            <a:fld id="{762E9E35-5952-406D-8275-82DD68D3072F}" type="slidenum">
              <a:rPr lang="es-ES" smtClean="0"/>
              <a:t>‹Nº›</a:t>
            </a:fld>
            <a:endParaRPr lang="es-ES"/>
          </a:p>
        </p:txBody>
      </p:sp>
    </p:spTree>
    <p:extLst>
      <p:ext uri="{BB962C8B-B14F-4D97-AF65-F5344CB8AC3E}">
        <p14:creationId xmlns:p14="http://schemas.microsoft.com/office/powerpoint/2010/main" val="3375278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defTabSz="990752">
              <a:defRPr/>
            </a:pPr>
            <a:r>
              <a:rPr lang="es-ES" sz="1300" b="1" dirty="0"/>
              <a:t>Resumen </a:t>
            </a:r>
            <a:r>
              <a:rPr lang="es-EC" sz="1300" dirty="0"/>
              <a:t>Este proyecto es un estudio realizado con el objetivo de conocer si es factible o no la creación de una empresa que esté dedicada a ofrecer productos y servicios TIC para las PyME del sector empresarial de Quito; el mismo contiene información real y veraz que  permitirá a la empresa auspiciante del proyecto </a:t>
            </a:r>
            <a:r>
              <a:rPr lang="es-EC" sz="1300" dirty="0" err="1"/>
              <a:t>Newphone</a:t>
            </a:r>
            <a:r>
              <a:rPr lang="es-EC" sz="1300" dirty="0"/>
              <a:t> S.A. utilizar los datos y resultados aquí expuestos y tomar una decisión. En este proyecto se realiza un estudio de mercado en la zona empresarial de Quito, donde analiza la demanda histórica y proyectada del servicio. El presente estudio ha sido realizado con información real y veraz para garantizar la aplicabilidad del proyecto y su análisis es enteramente práctico con el fin de proveer toda la información necesaria en la toma de decisiones.</a:t>
            </a:r>
            <a:endParaRPr lang="es-ES" sz="1300" dirty="0"/>
          </a:p>
          <a:p>
            <a:endParaRPr lang="es-ES" dirty="0"/>
          </a:p>
        </p:txBody>
      </p:sp>
      <p:sp>
        <p:nvSpPr>
          <p:cNvPr id="4" name="3 Marcador de número de diapositiva"/>
          <p:cNvSpPr>
            <a:spLocks noGrp="1"/>
          </p:cNvSpPr>
          <p:nvPr>
            <p:ph type="sldNum" sz="quarter" idx="10"/>
          </p:nvPr>
        </p:nvSpPr>
        <p:spPr/>
        <p:txBody>
          <a:bodyPr/>
          <a:lstStyle/>
          <a:p>
            <a:fld id="{762E9E35-5952-406D-8275-82DD68D3072F}" type="slidenum">
              <a:rPr lang="es-ES" smtClean="0"/>
              <a:t>2</a:t>
            </a:fld>
            <a:endParaRPr lang="es-ES"/>
          </a:p>
        </p:txBody>
      </p:sp>
    </p:spTree>
    <p:extLst>
      <p:ext uri="{BB962C8B-B14F-4D97-AF65-F5344CB8AC3E}">
        <p14:creationId xmlns:p14="http://schemas.microsoft.com/office/powerpoint/2010/main" val="1367879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defTabSz="990752">
              <a:defRPr/>
            </a:pPr>
            <a:r>
              <a:rPr lang="es-ES" sz="1300" dirty="0"/>
              <a:t>El Gráfico 6 demuestra que de las empresas que respondieron afirmativamente a la intención de adquirir servicios TIC, que son 53 empresas de un total de 133 encuestadas; 16 empresas están interesadas en contratar el servicio de venta, soporte y mantenimiento de Radio Comunicaciones de dos vías, solo un 30,19%. Por otro lado 45 empresas de 53 prefieren servicios de venta, soporte y mantenimiento de sistemas de video vigilancia, alarma o controles de acceso, éste servicio es el más requerido o el que posee mayor preferencia entre las empresas encuestadas, con un 84,91%, dato que se deberá tomar en cuenta en el análisis de la demanda y la elaboración de la estrategia de mercado para el éxito de este proyecto. Finalmente un 7,55%, es decir 4 de las 53 empresas encuestadas preferirían otros servicios como el aprovisionamiento, instalación y mantenimiento de equipos servidores e insumos de infraestructura técnica como racks, cables de datos y otros elementos de Red.</a:t>
            </a:r>
          </a:p>
          <a:p>
            <a:endParaRPr lang="es-ES" dirty="0"/>
          </a:p>
        </p:txBody>
      </p:sp>
      <p:sp>
        <p:nvSpPr>
          <p:cNvPr id="4" name="3 Marcador de número de diapositiva"/>
          <p:cNvSpPr>
            <a:spLocks noGrp="1"/>
          </p:cNvSpPr>
          <p:nvPr>
            <p:ph type="sldNum" sz="quarter" idx="10"/>
          </p:nvPr>
        </p:nvSpPr>
        <p:spPr/>
        <p:txBody>
          <a:bodyPr/>
          <a:lstStyle/>
          <a:p>
            <a:fld id="{762E9E35-5952-406D-8275-82DD68D3072F}" type="slidenum">
              <a:rPr lang="es-ES" smtClean="0"/>
              <a:t>13</a:t>
            </a:fld>
            <a:endParaRPr lang="es-ES"/>
          </a:p>
        </p:txBody>
      </p:sp>
    </p:spTree>
    <p:extLst>
      <p:ext uri="{BB962C8B-B14F-4D97-AF65-F5344CB8AC3E}">
        <p14:creationId xmlns:p14="http://schemas.microsoft.com/office/powerpoint/2010/main" val="17750413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defTabSz="990752">
              <a:defRPr/>
            </a:pPr>
            <a:r>
              <a:rPr lang="es-ES" sz="1300" dirty="0"/>
              <a:t>ilustra la frecuencia de uso del servicio es un indicador de la disponibilidad de compra ya que evidencia cuánto usará el servicio, para este estudio, el 64,15% de las empresas han respondido que su frecuencia de uso del servicio es diaria, lo que refleja una alta disponibilidad para adquirir los productos y servicio TIC.</a:t>
            </a:r>
          </a:p>
          <a:p>
            <a:endParaRPr lang="es-ES" dirty="0"/>
          </a:p>
        </p:txBody>
      </p:sp>
      <p:sp>
        <p:nvSpPr>
          <p:cNvPr id="4" name="3 Marcador de número de diapositiva"/>
          <p:cNvSpPr>
            <a:spLocks noGrp="1"/>
          </p:cNvSpPr>
          <p:nvPr>
            <p:ph type="sldNum" sz="quarter" idx="10"/>
          </p:nvPr>
        </p:nvSpPr>
        <p:spPr/>
        <p:txBody>
          <a:bodyPr/>
          <a:lstStyle/>
          <a:p>
            <a:fld id="{762E9E35-5952-406D-8275-82DD68D3072F}" type="slidenum">
              <a:rPr lang="es-ES" smtClean="0"/>
              <a:t>14</a:t>
            </a:fld>
            <a:endParaRPr lang="es-ES"/>
          </a:p>
        </p:txBody>
      </p:sp>
    </p:spTree>
    <p:extLst>
      <p:ext uri="{BB962C8B-B14F-4D97-AF65-F5344CB8AC3E}">
        <p14:creationId xmlns:p14="http://schemas.microsoft.com/office/powerpoint/2010/main" val="34348299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S" sz="1300" dirty="0"/>
              <a:t>Este análisis consta de dos partes, los resultados de la primera parte que se muestran en la Tabla 4, reflejan la preferencia sobre una tarifa de costo por hora del soporte y mantenimiento básico del servicio o productos, el 43,40% de las empresas encuestadas están dispuestas a pagar 25 USD por hora del servicio de soporte y mantenimiento Básico, sin embargo un 35,85% está dispuesto a pagar 30 USD, con lo cual la tarifa podrá rodear estos valores.</a:t>
            </a:r>
          </a:p>
          <a:p>
            <a:r>
              <a:rPr lang="es-ES" sz="1300" dirty="0"/>
              <a:t>En la segunda parte del análisis, la Tabla 5 muestra la preferencia por una tarifa por hora de soporte y mantenimiento especializado, es decir donde el personal tenga mayor capacitación, el 64,15% de las empresas están dispuestas a pagar 80 USD por hora de soporte especializado, así la tarifa por soporte y mantenimiento especializado no debe superar este valor.</a:t>
            </a:r>
          </a:p>
          <a:p>
            <a:endParaRPr lang="es-ES" dirty="0"/>
          </a:p>
        </p:txBody>
      </p:sp>
      <p:sp>
        <p:nvSpPr>
          <p:cNvPr id="4" name="3 Marcador de número de diapositiva"/>
          <p:cNvSpPr>
            <a:spLocks noGrp="1"/>
          </p:cNvSpPr>
          <p:nvPr>
            <p:ph type="sldNum" sz="quarter" idx="10"/>
          </p:nvPr>
        </p:nvSpPr>
        <p:spPr/>
        <p:txBody>
          <a:bodyPr/>
          <a:lstStyle/>
          <a:p>
            <a:fld id="{762E9E35-5952-406D-8275-82DD68D3072F}" type="slidenum">
              <a:rPr lang="es-ES" smtClean="0"/>
              <a:t>15</a:t>
            </a:fld>
            <a:endParaRPr lang="es-ES"/>
          </a:p>
        </p:txBody>
      </p:sp>
    </p:spTree>
    <p:extLst>
      <p:ext uri="{BB962C8B-B14F-4D97-AF65-F5344CB8AC3E}">
        <p14:creationId xmlns:p14="http://schemas.microsoft.com/office/powerpoint/2010/main" val="25670969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defTabSz="990752">
              <a:defRPr/>
            </a:pPr>
            <a:r>
              <a:rPr lang="es-EC" sz="1300" dirty="0"/>
              <a:t>El Gráfico 8 ilustra la Ingeniería de Servicio, es decir un diagrama que organiza los principales atributos y características de la información gerencial que servirán para el control y gestión de las principales fases que sostienen el caso de negocio.</a:t>
            </a:r>
            <a:endParaRPr lang="es-ES" sz="1300" dirty="0"/>
          </a:p>
          <a:p>
            <a:endParaRPr lang="es-ES" dirty="0"/>
          </a:p>
        </p:txBody>
      </p:sp>
      <p:sp>
        <p:nvSpPr>
          <p:cNvPr id="4" name="3 Marcador de número de diapositiva"/>
          <p:cNvSpPr>
            <a:spLocks noGrp="1"/>
          </p:cNvSpPr>
          <p:nvPr>
            <p:ph type="sldNum" sz="quarter" idx="10"/>
          </p:nvPr>
        </p:nvSpPr>
        <p:spPr/>
        <p:txBody>
          <a:bodyPr/>
          <a:lstStyle/>
          <a:p>
            <a:fld id="{762E9E35-5952-406D-8275-82DD68D3072F}" type="slidenum">
              <a:rPr lang="es-ES" smtClean="0"/>
              <a:t>19</a:t>
            </a:fld>
            <a:endParaRPr lang="es-ES"/>
          </a:p>
        </p:txBody>
      </p:sp>
    </p:spTree>
    <p:extLst>
      <p:ext uri="{BB962C8B-B14F-4D97-AF65-F5344CB8AC3E}">
        <p14:creationId xmlns:p14="http://schemas.microsoft.com/office/powerpoint/2010/main" val="11250802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defTabSz="990752">
              <a:defRPr/>
            </a:pPr>
            <a:r>
              <a:rPr lang="es-EC" sz="1300" dirty="0"/>
              <a:t>El Gráfico 9 muestra un detalle de la solución divida en procesos, el mismo que los organiza para una eficiente gestión de la operación y lograr cumplir con los objetivos estratégicos.</a:t>
            </a:r>
            <a:endParaRPr lang="es-ES" sz="1300" dirty="0"/>
          </a:p>
          <a:p>
            <a:endParaRPr lang="es-ES" dirty="0"/>
          </a:p>
        </p:txBody>
      </p:sp>
      <p:sp>
        <p:nvSpPr>
          <p:cNvPr id="4" name="3 Marcador de número de diapositiva"/>
          <p:cNvSpPr>
            <a:spLocks noGrp="1"/>
          </p:cNvSpPr>
          <p:nvPr>
            <p:ph type="sldNum" sz="quarter" idx="10"/>
          </p:nvPr>
        </p:nvSpPr>
        <p:spPr/>
        <p:txBody>
          <a:bodyPr/>
          <a:lstStyle/>
          <a:p>
            <a:fld id="{762E9E35-5952-406D-8275-82DD68D3072F}" type="slidenum">
              <a:rPr lang="es-ES" smtClean="0"/>
              <a:t>20</a:t>
            </a:fld>
            <a:endParaRPr lang="es-ES"/>
          </a:p>
        </p:txBody>
      </p:sp>
    </p:spTree>
    <p:extLst>
      <p:ext uri="{BB962C8B-B14F-4D97-AF65-F5344CB8AC3E}">
        <p14:creationId xmlns:p14="http://schemas.microsoft.com/office/powerpoint/2010/main" val="13515725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C" sz="1200" dirty="0" smtClean="0"/>
              <a:t>VAN &gt; 0; El proyecto es atractivo ya que el rendimiento de la inversión es mayor que la tasa de interés </a:t>
            </a:r>
            <a:r>
              <a:rPr lang="es-EC" sz="1200" i="1" dirty="0" smtClean="0"/>
              <a:t>i</a:t>
            </a:r>
            <a:r>
              <a:rPr lang="es-EC" sz="1200" dirty="0" smtClean="0"/>
              <a:t>, lo que quiere decir que existirá beneficio aún luego de cubrir los costos.</a:t>
            </a:r>
          </a:p>
          <a:p>
            <a:pPr marL="0" marR="0" indent="0" algn="l" defTabSz="914400" rtl="0" eaLnBrk="1" fontAlgn="auto" latinLnBrk="0" hangingPunct="1">
              <a:lnSpc>
                <a:spcPct val="100000"/>
              </a:lnSpc>
              <a:spcBef>
                <a:spcPts val="0"/>
              </a:spcBef>
              <a:spcAft>
                <a:spcPts val="0"/>
              </a:spcAft>
              <a:buClrTx/>
              <a:buSzTx/>
              <a:buFontTx/>
              <a:buNone/>
              <a:tabLst/>
              <a:defRPr/>
            </a:pPr>
            <a:r>
              <a:rPr lang="es-EC" sz="1200" dirty="0" smtClean="0"/>
              <a:t>VAN = 0; El proyecto también es aceptable ya que el rendimiento de la inversión es exactamente igual a la tasa de rendimiento </a:t>
            </a:r>
            <a:r>
              <a:rPr lang="es-EC" sz="1200" i="1" dirty="0" smtClean="0"/>
              <a:t>i</a:t>
            </a:r>
            <a:r>
              <a:rPr lang="es-EC" sz="1200" dirty="0" smtClean="0"/>
              <a:t>.</a:t>
            </a:r>
            <a:endParaRPr lang="es-ES"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s-EC" sz="1200" dirty="0" smtClean="0"/>
              <a:t>VAN &lt; 0; El proyecto no es conveniente ya que el rendimiento de la inversión está por debajo  de la rasa de rendimiento </a:t>
            </a:r>
            <a:r>
              <a:rPr lang="es-EC" sz="1200" i="1" dirty="0" smtClean="0"/>
              <a:t>i</a:t>
            </a:r>
            <a:r>
              <a:rPr lang="es-EC" sz="1200" dirty="0" smtClean="0"/>
              <a:t>.</a:t>
            </a:r>
            <a:endParaRPr lang="es-ES" sz="1200" dirty="0" smtClean="0"/>
          </a:p>
        </p:txBody>
      </p:sp>
      <p:sp>
        <p:nvSpPr>
          <p:cNvPr id="4" name="3 Marcador de número de diapositiva"/>
          <p:cNvSpPr>
            <a:spLocks noGrp="1"/>
          </p:cNvSpPr>
          <p:nvPr>
            <p:ph type="sldNum" sz="quarter" idx="10"/>
          </p:nvPr>
        </p:nvSpPr>
        <p:spPr/>
        <p:txBody>
          <a:bodyPr/>
          <a:lstStyle/>
          <a:p>
            <a:fld id="{762E9E35-5952-406D-8275-82DD68D3072F}" type="slidenum">
              <a:rPr lang="es-ES" smtClean="0"/>
              <a:t>24</a:t>
            </a:fld>
            <a:endParaRPr lang="es-ES"/>
          </a:p>
        </p:txBody>
      </p:sp>
    </p:spTree>
    <p:extLst>
      <p:ext uri="{BB962C8B-B14F-4D97-AF65-F5344CB8AC3E}">
        <p14:creationId xmlns:p14="http://schemas.microsoft.com/office/powerpoint/2010/main" val="31118337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defTabSz="990752"/>
            <a:r>
              <a:rPr lang="es-EC" sz="1300" dirty="0"/>
              <a:t>Mediante el estudio de mercado se ha identificado que existe una necesidad de las PyME por contar con una empresa que provea de los servicios TIC propuestos en este proyecto, se determinó que el 40% de las empresas encuestadas, están dispuestas a adquirir productos y contratar servicios TIC en los próximos doce meses, existe un 23% de las empresas encuestadas que ya poseen un contratista para los productos y servicios TIC, pero que considerarían ser clientes de la empresa </a:t>
            </a:r>
            <a:r>
              <a:rPr lang="es-EC" sz="1300" dirty="0" err="1"/>
              <a:t>Newphone</a:t>
            </a:r>
            <a:r>
              <a:rPr lang="es-EC" sz="1300" dirty="0"/>
              <a:t> ya que el actual contratista no genera valor, así existe un potencial mercado que está siendo atendido ineficientemente.</a:t>
            </a:r>
            <a:endParaRPr lang="es-ES" sz="1300" dirty="0"/>
          </a:p>
        </p:txBody>
      </p:sp>
      <p:sp>
        <p:nvSpPr>
          <p:cNvPr id="4" name="3 Marcador de número de diapositiva"/>
          <p:cNvSpPr>
            <a:spLocks noGrp="1"/>
          </p:cNvSpPr>
          <p:nvPr>
            <p:ph type="sldNum" sz="quarter" idx="10"/>
          </p:nvPr>
        </p:nvSpPr>
        <p:spPr/>
        <p:txBody>
          <a:bodyPr/>
          <a:lstStyle/>
          <a:p>
            <a:fld id="{762E9E35-5952-406D-8275-82DD68D3072F}" type="slidenum">
              <a:rPr lang="es-ES" smtClean="0"/>
              <a:t>28</a:t>
            </a:fld>
            <a:endParaRPr lang="es-ES"/>
          </a:p>
        </p:txBody>
      </p:sp>
    </p:spTree>
    <p:extLst>
      <p:ext uri="{BB962C8B-B14F-4D97-AF65-F5344CB8AC3E}">
        <p14:creationId xmlns:p14="http://schemas.microsoft.com/office/powerpoint/2010/main" val="41232871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S" b="1" dirty="0" smtClean="0"/>
              <a:t>INTRODUCCIÓN</a:t>
            </a:r>
            <a:endParaRPr lang="es-ES" dirty="0" smtClean="0"/>
          </a:p>
          <a:p>
            <a:r>
              <a:rPr lang="es-ES" dirty="0" smtClean="0"/>
              <a:t>El </a:t>
            </a:r>
            <a:r>
              <a:rPr lang="es-EC" dirty="0" smtClean="0"/>
              <a:t>proyecto de factibilidad tiene como finalidad recopilar, crear, analizar y evaluar de forma sistemática un conjunto de antecedentes con los que se podrá tener un juicio de las ventajas y desventajas, dicho análisis determinará las decisiones que se tomarán acerca de la asignación de recursos, el alcance y las técnicas que serán utilizadas, enmarcado en un aspecto humanista de la economía y la sociedad. </a:t>
            </a:r>
            <a:endParaRPr lang="es-ES" dirty="0" smtClean="0"/>
          </a:p>
          <a:p>
            <a:r>
              <a:rPr lang="es-EC" dirty="0" smtClean="0"/>
              <a:t>Este proyecto pretende analizar y evaluar la factibilidad para la creación de una empresa dedicada a la prestación de servicios de Tecnologías de la Información y Comunicación TIC, cuyo enfoque estará basado en ofrecer y prestar dichos servicios al segmento de las PyME.</a:t>
            </a:r>
            <a:endParaRPr lang="es-ES" dirty="0" smtClean="0"/>
          </a:p>
          <a:p>
            <a:endParaRPr lang="es-ES" dirty="0"/>
          </a:p>
        </p:txBody>
      </p:sp>
      <p:sp>
        <p:nvSpPr>
          <p:cNvPr id="4" name="3 Marcador de número de diapositiva"/>
          <p:cNvSpPr>
            <a:spLocks noGrp="1"/>
          </p:cNvSpPr>
          <p:nvPr>
            <p:ph type="sldNum" sz="quarter" idx="10"/>
          </p:nvPr>
        </p:nvSpPr>
        <p:spPr/>
        <p:txBody>
          <a:bodyPr/>
          <a:lstStyle/>
          <a:p>
            <a:fld id="{762E9E35-5952-406D-8275-82DD68D3072F}" type="slidenum">
              <a:rPr lang="es-ES" smtClean="0"/>
              <a:t>3</a:t>
            </a:fld>
            <a:endParaRPr lang="es-ES"/>
          </a:p>
        </p:txBody>
      </p:sp>
    </p:spTree>
    <p:extLst>
      <p:ext uri="{BB962C8B-B14F-4D97-AF65-F5344CB8AC3E}">
        <p14:creationId xmlns:p14="http://schemas.microsoft.com/office/powerpoint/2010/main" val="12583637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C" sz="1200" dirty="0" smtClean="0"/>
              <a:t>La competitividad se mide por la productividad que un país alcanza cuando utiliza de manera eficiente sus recursos humanos, económicos y naturales.</a:t>
            </a:r>
          </a:p>
          <a:p>
            <a:pPr marL="0" indent="0">
              <a:buNone/>
            </a:pPr>
            <a:endParaRPr lang="es-ES" sz="1200" dirty="0" smtClean="0"/>
          </a:p>
          <a:p>
            <a:r>
              <a:rPr lang="es-ES_tradnl" sz="1200" dirty="0" smtClean="0"/>
              <a:t>El estudio de la viabilidad de un proyecto es un proceso que puede ser enmarcado dentro de una rutina metodológica que se generaliza para cualquier proyecto, con el propósito de demostrar si es o no conveniente realizar la inversión. (</a:t>
            </a:r>
            <a:r>
              <a:rPr lang="es-ES_tradnl" sz="1200" dirty="0" err="1" smtClean="0"/>
              <a:t>Sapag</a:t>
            </a:r>
            <a:r>
              <a:rPr lang="es-ES_tradnl" sz="1200" dirty="0" smtClean="0"/>
              <a:t>, 1991)</a:t>
            </a:r>
            <a:endParaRPr lang="es-ES" sz="1200" dirty="0" smtClean="0"/>
          </a:p>
          <a:p>
            <a:pPr defTabSz="990752">
              <a:defRPr/>
            </a:pPr>
            <a:r>
              <a:rPr lang="es-ES_tradnl" dirty="0" smtClean="0"/>
              <a:t/>
            </a:r>
            <a:br>
              <a:rPr lang="es-ES_tradnl" dirty="0" smtClean="0"/>
            </a:br>
            <a:r>
              <a:rPr lang="es-ES_tradnl" dirty="0" smtClean="0"/>
              <a:t>La siguiente tabla expone las </a:t>
            </a:r>
            <a:r>
              <a:rPr lang="es-ES_tradnl" dirty="0" err="1" smtClean="0"/>
              <a:t>subetapas</a:t>
            </a:r>
            <a:r>
              <a:rPr lang="es-ES_tradnl" dirty="0" smtClean="0"/>
              <a:t> de la preparación y formulación de un proyecto, donde se esquematiza la recopilación de información de mercadeo, de ingeniería, organización y financiera.</a:t>
            </a:r>
            <a:endParaRPr lang="es-ES" dirty="0" smtClean="0"/>
          </a:p>
          <a:p>
            <a:endParaRPr lang="es-ES" dirty="0"/>
          </a:p>
        </p:txBody>
      </p:sp>
      <p:sp>
        <p:nvSpPr>
          <p:cNvPr id="4" name="3 Marcador de número de diapositiva"/>
          <p:cNvSpPr>
            <a:spLocks noGrp="1"/>
          </p:cNvSpPr>
          <p:nvPr>
            <p:ph type="sldNum" sz="quarter" idx="10"/>
          </p:nvPr>
        </p:nvSpPr>
        <p:spPr/>
        <p:txBody>
          <a:bodyPr/>
          <a:lstStyle/>
          <a:p>
            <a:fld id="{762E9E35-5952-406D-8275-82DD68D3072F}" type="slidenum">
              <a:rPr lang="es-ES" smtClean="0"/>
              <a:t>4</a:t>
            </a:fld>
            <a:endParaRPr lang="es-ES"/>
          </a:p>
        </p:txBody>
      </p:sp>
    </p:spTree>
    <p:extLst>
      <p:ext uri="{BB962C8B-B14F-4D97-AF65-F5344CB8AC3E}">
        <p14:creationId xmlns:p14="http://schemas.microsoft.com/office/powerpoint/2010/main" val="42485035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indent="0">
              <a:buNone/>
            </a:pPr>
            <a:r>
              <a:rPr lang="es-ES_tradnl" dirty="0" smtClean="0"/>
              <a:t>Existen cinco estudios particulares que deben realizarse para evaluar el proyecto; Viabilidad comercial, técnica, legal, organizacional y financiera, si alguno de estos estudios llega a una conclusión negativa, determinará  que el proyecto no se lleve a cabo.</a:t>
            </a:r>
          </a:p>
          <a:p>
            <a:endParaRPr lang="es-ES" dirty="0"/>
          </a:p>
        </p:txBody>
      </p:sp>
      <p:sp>
        <p:nvSpPr>
          <p:cNvPr id="4" name="3 Marcador de número de diapositiva"/>
          <p:cNvSpPr>
            <a:spLocks noGrp="1"/>
          </p:cNvSpPr>
          <p:nvPr>
            <p:ph type="sldNum" sz="quarter" idx="10"/>
          </p:nvPr>
        </p:nvSpPr>
        <p:spPr/>
        <p:txBody>
          <a:bodyPr/>
          <a:lstStyle/>
          <a:p>
            <a:fld id="{762E9E35-5952-406D-8275-82DD68D3072F}" type="slidenum">
              <a:rPr lang="es-ES" smtClean="0"/>
              <a:t>5</a:t>
            </a:fld>
            <a:endParaRPr lang="es-ES"/>
          </a:p>
        </p:txBody>
      </p:sp>
    </p:spTree>
    <p:extLst>
      <p:ext uri="{BB962C8B-B14F-4D97-AF65-F5344CB8AC3E}">
        <p14:creationId xmlns:p14="http://schemas.microsoft.com/office/powerpoint/2010/main" val="6309503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dirty="0" smtClean="0"/>
              <a:t>Oferta.-</a:t>
            </a:r>
            <a:br>
              <a:rPr lang="es-ES" dirty="0" smtClean="0"/>
            </a:br>
            <a:r>
              <a:rPr lang="es-ES" dirty="0" smtClean="0"/>
              <a:t>(Fisher &amp; Espejo, 2004), definen la oferta como  "las cantidades de un producto que los productores están dispuestos a producir a los posibles precios del mercado."  Ambos autores indican que la ley de la oferta "son las cantidades de una mercancía que los productores están dispuestos a poner en el mercado, las cuales, tienden a variar en relación directa con el movimiento del precio, esto es, si el precio baja, la oferta baja, y ésta aumenta si el precio aumenta"</a:t>
            </a:r>
          </a:p>
          <a:p>
            <a:endParaRPr lang="es-ES" dirty="0" smtClean="0"/>
          </a:p>
          <a:p>
            <a:r>
              <a:rPr lang="es-ES" dirty="0" smtClean="0"/>
              <a:t>Demanda</a:t>
            </a:r>
          </a:p>
          <a:p>
            <a:pPr marL="0" indent="0">
              <a:buNone/>
            </a:pPr>
            <a:r>
              <a:rPr lang="es-ES" dirty="0" smtClean="0"/>
              <a:t>(Fisher &amp; Espejo, 2004), definen la demanda como "las cantidades de un producto que los consumidores están dispuestos a comprar a los posibles precios del mercado" </a:t>
            </a:r>
          </a:p>
          <a:p>
            <a:pPr marL="0" indent="0">
              <a:buNone/>
            </a:pPr>
            <a:r>
              <a:rPr lang="es-ES" dirty="0" smtClean="0"/>
              <a:t>(Simón Andrade,2006), presenta la definición de la demanda: "Es la cantidad de bienes o servicios que el comprador o consumidor está dispuesto a adquirir a un precio dado y en un lugar establecido, con cuyo uso pueda satisfacer parcial o totalmente sus necesidades particulares o pueda tener acceso a su utilidad intrínseca"</a:t>
            </a:r>
          </a:p>
          <a:p>
            <a:endParaRPr lang="es-ES" dirty="0"/>
          </a:p>
        </p:txBody>
      </p:sp>
      <p:sp>
        <p:nvSpPr>
          <p:cNvPr id="4" name="3 Marcador de número de diapositiva"/>
          <p:cNvSpPr>
            <a:spLocks noGrp="1"/>
          </p:cNvSpPr>
          <p:nvPr>
            <p:ph type="sldNum" sz="quarter" idx="10"/>
          </p:nvPr>
        </p:nvSpPr>
        <p:spPr/>
        <p:txBody>
          <a:bodyPr/>
          <a:lstStyle/>
          <a:p>
            <a:fld id="{762E9E35-5952-406D-8275-82DD68D3072F}" type="slidenum">
              <a:rPr lang="es-ES" smtClean="0"/>
              <a:t>6</a:t>
            </a:fld>
            <a:endParaRPr lang="es-ES"/>
          </a:p>
        </p:txBody>
      </p:sp>
    </p:spTree>
    <p:extLst>
      <p:ext uri="{BB962C8B-B14F-4D97-AF65-F5344CB8AC3E}">
        <p14:creationId xmlns:p14="http://schemas.microsoft.com/office/powerpoint/2010/main" val="15221996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defTabSz="990752">
              <a:defRPr/>
            </a:pPr>
            <a:r>
              <a:rPr lang="es-ES" sz="1300" dirty="0"/>
              <a:t>Los radios de dos vías brindan la ventaja de organizar con eficacia las comunicaciones de los trabajadores móviles de empresas, tiendas, comercios, hoteles, restaurantes, supermercados, autoservicios, escuelas, parques, oficinas, hospitales, clínicas, almacenes, farmacias, laboratorios y empresas de construcción, ahorrando tiempo y dinero, mejorando así la productividad.</a:t>
            </a:r>
          </a:p>
          <a:p>
            <a:endParaRPr lang="es-ES" dirty="0"/>
          </a:p>
        </p:txBody>
      </p:sp>
      <p:sp>
        <p:nvSpPr>
          <p:cNvPr id="4" name="3 Marcador de número de diapositiva"/>
          <p:cNvSpPr>
            <a:spLocks noGrp="1"/>
          </p:cNvSpPr>
          <p:nvPr>
            <p:ph type="sldNum" sz="quarter" idx="10"/>
          </p:nvPr>
        </p:nvSpPr>
        <p:spPr/>
        <p:txBody>
          <a:bodyPr/>
          <a:lstStyle/>
          <a:p>
            <a:fld id="{762E9E35-5952-406D-8275-82DD68D3072F}" type="slidenum">
              <a:rPr lang="es-ES" smtClean="0"/>
              <a:t>7</a:t>
            </a:fld>
            <a:endParaRPr lang="es-ES"/>
          </a:p>
        </p:txBody>
      </p:sp>
    </p:spTree>
    <p:extLst>
      <p:ext uri="{BB962C8B-B14F-4D97-AF65-F5344CB8AC3E}">
        <p14:creationId xmlns:p14="http://schemas.microsoft.com/office/powerpoint/2010/main" val="5651952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defTabSz="990752">
              <a:defRPr/>
            </a:pPr>
            <a:r>
              <a:rPr lang="es-ES" sz="1300" dirty="0"/>
              <a:t>La presencia de cámaras de vigilancia de alta visibilidad es ideal para edificios y espacios públicos o en locales de una escuela, sucursal bancaria o cualquier conglomerado. </a:t>
            </a:r>
          </a:p>
          <a:p>
            <a:endParaRPr lang="es-ES" dirty="0"/>
          </a:p>
        </p:txBody>
      </p:sp>
      <p:sp>
        <p:nvSpPr>
          <p:cNvPr id="4" name="3 Marcador de número de diapositiva"/>
          <p:cNvSpPr>
            <a:spLocks noGrp="1"/>
          </p:cNvSpPr>
          <p:nvPr>
            <p:ph type="sldNum" sz="quarter" idx="10"/>
          </p:nvPr>
        </p:nvSpPr>
        <p:spPr/>
        <p:txBody>
          <a:bodyPr/>
          <a:lstStyle/>
          <a:p>
            <a:fld id="{762E9E35-5952-406D-8275-82DD68D3072F}" type="slidenum">
              <a:rPr lang="es-ES" smtClean="0"/>
              <a:t>8</a:t>
            </a:fld>
            <a:endParaRPr lang="es-ES"/>
          </a:p>
        </p:txBody>
      </p:sp>
    </p:spTree>
    <p:extLst>
      <p:ext uri="{BB962C8B-B14F-4D97-AF65-F5344CB8AC3E}">
        <p14:creationId xmlns:p14="http://schemas.microsoft.com/office/powerpoint/2010/main" val="3644833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S" dirty="0" smtClean="0"/>
              <a:t>Cámara de la Pequeña Industria de Pichincha, Estudio en octubre del 2008</a:t>
            </a:r>
          </a:p>
          <a:p>
            <a:r>
              <a:rPr lang="es-ES" dirty="0" smtClean="0"/>
              <a:t>Servicio de Rentas Internas SRI, información 2011</a:t>
            </a:r>
          </a:p>
          <a:p>
            <a:r>
              <a:rPr lang="es-ES" sz="1300" dirty="0"/>
              <a:t>en 2011 existieron 27.646 </a:t>
            </a:r>
            <a:r>
              <a:rPr lang="es-ES" sz="1300" dirty="0" err="1"/>
              <a:t>PyME</a:t>
            </a:r>
            <a:r>
              <a:rPr lang="es-ES" sz="1300" dirty="0"/>
              <a:t>, y el porcentaje en pichincha de </a:t>
            </a:r>
            <a:r>
              <a:rPr lang="es-ES" sz="1300" dirty="0" err="1"/>
              <a:t>PyME</a:t>
            </a:r>
            <a:r>
              <a:rPr lang="es-ES" sz="1300" dirty="0"/>
              <a:t> es del 43,3% es decir que en Pichincha existen aproximadamente 11.900 </a:t>
            </a:r>
            <a:r>
              <a:rPr lang="es-ES" sz="1300" dirty="0" err="1"/>
              <a:t>PyME</a:t>
            </a:r>
            <a:r>
              <a:rPr lang="es-ES" sz="1300" dirty="0"/>
              <a:t>. Finalmente según la segmentación demográfica el sector Centro-Norte de quito concentra un 27% de las PyME</a:t>
            </a:r>
            <a:r>
              <a:rPr lang="es-ES" sz="1300" baseline="30000" dirty="0"/>
              <a:t>12</a:t>
            </a:r>
            <a:r>
              <a:rPr lang="es-ES" sz="1300" dirty="0"/>
              <a:t>,</a:t>
            </a:r>
            <a:endParaRPr lang="es-ES" dirty="0" smtClean="0"/>
          </a:p>
          <a:p>
            <a:endParaRPr lang="es-ES" dirty="0"/>
          </a:p>
        </p:txBody>
      </p:sp>
      <p:sp>
        <p:nvSpPr>
          <p:cNvPr id="4" name="3 Marcador de número de diapositiva"/>
          <p:cNvSpPr>
            <a:spLocks noGrp="1"/>
          </p:cNvSpPr>
          <p:nvPr>
            <p:ph type="sldNum" sz="quarter" idx="10"/>
          </p:nvPr>
        </p:nvSpPr>
        <p:spPr/>
        <p:txBody>
          <a:bodyPr/>
          <a:lstStyle/>
          <a:p>
            <a:fld id="{762E9E35-5952-406D-8275-82DD68D3072F}" type="slidenum">
              <a:rPr lang="es-ES" smtClean="0"/>
              <a:t>11</a:t>
            </a:fld>
            <a:endParaRPr lang="es-ES"/>
          </a:p>
        </p:txBody>
      </p:sp>
    </p:spTree>
    <p:extLst>
      <p:ext uri="{BB962C8B-B14F-4D97-AF65-F5344CB8AC3E}">
        <p14:creationId xmlns:p14="http://schemas.microsoft.com/office/powerpoint/2010/main" val="6340519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defTabSz="990752">
              <a:defRPr/>
            </a:pPr>
            <a:r>
              <a:rPr lang="es-ES" dirty="0" smtClean="0"/>
              <a:t>Se han realizado un total de 133 encuestas, de las cuales, el 40% han sido contestadas con un Sí a la intención de contratar servicios TIC en los próximos 12 meses, lo cual significa que casi la mitad de las empresas encuestadas están dispuestas a adquirir los servicios y productos que se proponen en este proyecto. Del total, un 25% contestó Quizá a la pregunta, lo que representa un 25% de mercado potencial que podría adquirir los productos y servicios, el 35% restante contestó con un NO, sin embargo, se analizan a las empresas que no necesitan los productos y servicios o el motivo es porque ya cuentan con un contratista que ofrece dichos productos y servicios, en este caso también representará un potencial mercado desde el punto de vista que podrían inclinarse por la presente propuesta si se realiza una correcta estrategia de marketing que integre el elemento diferenciador de la misma.</a:t>
            </a:r>
          </a:p>
          <a:p>
            <a:endParaRPr lang="es-ES" dirty="0"/>
          </a:p>
        </p:txBody>
      </p:sp>
      <p:sp>
        <p:nvSpPr>
          <p:cNvPr id="4" name="3 Marcador de número de diapositiva"/>
          <p:cNvSpPr>
            <a:spLocks noGrp="1"/>
          </p:cNvSpPr>
          <p:nvPr>
            <p:ph type="sldNum" sz="quarter" idx="10"/>
          </p:nvPr>
        </p:nvSpPr>
        <p:spPr/>
        <p:txBody>
          <a:bodyPr/>
          <a:lstStyle/>
          <a:p>
            <a:fld id="{762E9E35-5952-406D-8275-82DD68D3072F}" type="slidenum">
              <a:rPr lang="es-ES" smtClean="0"/>
              <a:t>12</a:t>
            </a:fld>
            <a:endParaRPr lang="es-ES"/>
          </a:p>
        </p:txBody>
      </p:sp>
    </p:spTree>
    <p:extLst>
      <p:ext uri="{BB962C8B-B14F-4D97-AF65-F5344CB8AC3E}">
        <p14:creationId xmlns:p14="http://schemas.microsoft.com/office/powerpoint/2010/main" val="24282168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46D8CF54-FB6B-4E44-A9E2-C85061148E1C}" type="datetimeFigureOut">
              <a:rPr lang="es-ES" smtClean="0"/>
              <a:t>18/11/2014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488C86D-EAFD-4E6F-8947-F11FA6D2E173}" type="slidenum">
              <a:rPr lang="es-ES" smtClean="0"/>
              <a:t>‹Nº›</a:t>
            </a:fld>
            <a:endParaRPr lang="es-ES"/>
          </a:p>
        </p:txBody>
      </p:sp>
    </p:spTree>
    <p:extLst>
      <p:ext uri="{BB962C8B-B14F-4D97-AF65-F5344CB8AC3E}">
        <p14:creationId xmlns:p14="http://schemas.microsoft.com/office/powerpoint/2010/main" val="40075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46D8CF54-FB6B-4E44-A9E2-C85061148E1C}" type="datetimeFigureOut">
              <a:rPr lang="es-ES" smtClean="0"/>
              <a:t>18/11/2014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488C86D-EAFD-4E6F-8947-F11FA6D2E173}" type="slidenum">
              <a:rPr lang="es-ES" smtClean="0"/>
              <a:t>‹Nº›</a:t>
            </a:fld>
            <a:endParaRPr lang="es-ES"/>
          </a:p>
        </p:txBody>
      </p:sp>
    </p:spTree>
    <p:extLst>
      <p:ext uri="{BB962C8B-B14F-4D97-AF65-F5344CB8AC3E}">
        <p14:creationId xmlns:p14="http://schemas.microsoft.com/office/powerpoint/2010/main" val="37207042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46D8CF54-FB6B-4E44-A9E2-C85061148E1C}" type="datetimeFigureOut">
              <a:rPr lang="es-ES" smtClean="0"/>
              <a:t>18/11/2014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488C86D-EAFD-4E6F-8947-F11FA6D2E173}" type="slidenum">
              <a:rPr lang="es-ES" smtClean="0"/>
              <a:t>‹Nº›</a:t>
            </a:fld>
            <a:endParaRPr lang="es-ES"/>
          </a:p>
        </p:txBody>
      </p:sp>
    </p:spTree>
    <p:extLst>
      <p:ext uri="{BB962C8B-B14F-4D97-AF65-F5344CB8AC3E}">
        <p14:creationId xmlns:p14="http://schemas.microsoft.com/office/powerpoint/2010/main" val="3404817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46D8CF54-FB6B-4E44-A9E2-C85061148E1C}" type="datetimeFigureOut">
              <a:rPr lang="es-ES" smtClean="0"/>
              <a:t>18/11/2014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488C86D-EAFD-4E6F-8947-F11FA6D2E173}" type="slidenum">
              <a:rPr lang="es-ES" smtClean="0"/>
              <a:t>‹Nº›</a:t>
            </a:fld>
            <a:endParaRPr lang="es-ES"/>
          </a:p>
        </p:txBody>
      </p:sp>
    </p:spTree>
    <p:extLst>
      <p:ext uri="{BB962C8B-B14F-4D97-AF65-F5344CB8AC3E}">
        <p14:creationId xmlns:p14="http://schemas.microsoft.com/office/powerpoint/2010/main" val="23639395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46D8CF54-FB6B-4E44-A9E2-C85061148E1C}" type="datetimeFigureOut">
              <a:rPr lang="es-ES" smtClean="0"/>
              <a:t>18/11/2014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488C86D-EAFD-4E6F-8947-F11FA6D2E173}" type="slidenum">
              <a:rPr lang="es-ES" smtClean="0"/>
              <a:t>‹Nº›</a:t>
            </a:fld>
            <a:endParaRPr lang="es-ES"/>
          </a:p>
        </p:txBody>
      </p:sp>
    </p:spTree>
    <p:extLst>
      <p:ext uri="{BB962C8B-B14F-4D97-AF65-F5344CB8AC3E}">
        <p14:creationId xmlns:p14="http://schemas.microsoft.com/office/powerpoint/2010/main" val="9623504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46D8CF54-FB6B-4E44-A9E2-C85061148E1C}" type="datetimeFigureOut">
              <a:rPr lang="es-ES" smtClean="0"/>
              <a:t>18/11/2014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F488C86D-EAFD-4E6F-8947-F11FA6D2E173}" type="slidenum">
              <a:rPr lang="es-ES" smtClean="0"/>
              <a:t>‹Nº›</a:t>
            </a:fld>
            <a:endParaRPr lang="es-ES"/>
          </a:p>
        </p:txBody>
      </p:sp>
    </p:spTree>
    <p:extLst>
      <p:ext uri="{BB962C8B-B14F-4D97-AF65-F5344CB8AC3E}">
        <p14:creationId xmlns:p14="http://schemas.microsoft.com/office/powerpoint/2010/main" val="17833939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46D8CF54-FB6B-4E44-A9E2-C85061148E1C}" type="datetimeFigureOut">
              <a:rPr lang="es-ES" smtClean="0"/>
              <a:t>18/11/2014</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F488C86D-EAFD-4E6F-8947-F11FA6D2E173}" type="slidenum">
              <a:rPr lang="es-ES" smtClean="0"/>
              <a:t>‹Nº›</a:t>
            </a:fld>
            <a:endParaRPr lang="es-ES"/>
          </a:p>
        </p:txBody>
      </p:sp>
    </p:spTree>
    <p:extLst>
      <p:ext uri="{BB962C8B-B14F-4D97-AF65-F5344CB8AC3E}">
        <p14:creationId xmlns:p14="http://schemas.microsoft.com/office/powerpoint/2010/main" val="556314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46D8CF54-FB6B-4E44-A9E2-C85061148E1C}" type="datetimeFigureOut">
              <a:rPr lang="es-ES" smtClean="0"/>
              <a:t>18/11/2014</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F488C86D-EAFD-4E6F-8947-F11FA6D2E173}" type="slidenum">
              <a:rPr lang="es-ES" smtClean="0"/>
              <a:t>‹Nº›</a:t>
            </a:fld>
            <a:endParaRPr lang="es-ES"/>
          </a:p>
        </p:txBody>
      </p:sp>
    </p:spTree>
    <p:extLst>
      <p:ext uri="{BB962C8B-B14F-4D97-AF65-F5344CB8AC3E}">
        <p14:creationId xmlns:p14="http://schemas.microsoft.com/office/powerpoint/2010/main" val="6034200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46D8CF54-FB6B-4E44-A9E2-C85061148E1C}" type="datetimeFigureOut">
              <a:rPr lang="es-ES" smtClean="0"/>
              <a:t>18/11/2014</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F488C86D-EAFD-4E6F-8947-F11FA6D2E173}" type="slidenum">
              <a:rPr lang="es-ES" smtClean="0"/>
              <a:t>‹Nº›</a:t>
            </a:fld>
            <a:endParaRPr lang="es-ES"/>
          </a:p>
        </p:txBody>
      </p:sp>
    </p:spTree>
    <p:extLst>
      <p:ext uri="{BB962C8B-B14F-4D97-AF65-F5344CB8AC3E}">
        <p14:creationId xmlns:p14="http://schemas.microsoft.com/office/powerpoint/2010/main" val="972446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6D8CF54-FB6B-4E44-A9E2-C85061148E1C}" type="datetimeFigureOut">
              <a:rPr lang="es-ES" smtClean="0"/>
              <a:t>18/11/2014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F488C86D-EAFD-4E6F-8947-F11FA6D2E173}" type="slidenum">
              <a:rPr lang="es-ES" smtClean="0"/>
              <a:t>‹Nº›</a:t>
            </a:fld>
            <a:endParaRPr lang="es-ES"/>
          </a:p>
        </p:txBody>
      </p:sp>
    </p:spTree>
    <p:extLst>
      <p:ext uri="{BB962C8B-B14F-4D97-AF65-F5344CB8AC3E}">
        <p14:creationId xmlns:p14="http://schemas.microsoft.com/office/powerpoint/2010/main" val="1654508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6D8CF54-FB6B-4E44-A9E2-C85061148E1C}" type="datetimeFigureOut">
              <a:rPr lang="es-ES" smtClean="0"/>
              <a:t>18/11/2014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F488C86D-EAFD-4E6F-8947-F11FA6D2E173}" type="slidenum">
              <a:rPr lang="es-ES" smtClean="0"/>
              <a:t>‹Nº›</a:t>
            </a:fld>
            <a:endParaRPr lang="es-ES"/>
          </a:p>
        </p:txBody>
      </p:sp>
    </p:spTree>
    <p:extLst>
      <p:ext uri="{BB962C8B-B14F-4D97-AF65-F5344CB8AC3E}">
        <p14:creationId xmlns:p14="http://schemas.microsoft.com/office/powerpoint/2010/main" val="7757780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D8CF54-FB6B-4E44-A9E2-C85061148E1C}" type="datetimeFigureOut">
              <a:rPr lang="es-ES" smtClean="0"/>
              <a:t>18/11/2014</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88C86D-EAFD-4E6F-8947-F11FA6D2E173}" type="slidenum">
              <a:rPr lang="es-ES" smtClean="0"/>
              <a:t>‹Nº›</a:t>
            </a:fld>
            <a:endParaRPr lang="es-ES"/>
          </a:p>
        </p:txBody>
      </p:sp>
    </p:spTree>
    <p:extLst>
      <p:ext uri="{BB962C8B-B14F-4D97-AF65-F5344CB8AC3E}">
        <p14:creationId xmlns:p14="http://schemas.microsoft.com/office/powerpoint/2010/main" val="33178790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852936"/>
            <a:ext cx="7772400" cy="3744416"/>
          </a:xfrm>
        </p:spPr>
        <p:txBody>
          <a:bodyPr>
            <a:normAutofit fontScale="90000"/>
          </a:bodyPr>
          <a:lstStyle/>
          <a:p>
            <a:r>
              <a:rPr lang="es-ES" sz="3600" b="1" dirty="0"/>
              <a:t/>
            </a:r>
            <a:br>
              <a:rPr lang="es-ES" sz="3600" b="1" dirty="0"/>
            </a:br>
            <a:r>
              <a:rPr lang="es-ES" sz="3600" b="1" dirty="0" smtClean="0"/>
              <a:t/>
            </a:r>
            <a:br>
              <a:rPr lang="es-ES" sz="3600" b="1" dirty="0" smtClean="0"/>
            </a:br>
            <a:r>
              <a:rPr lang="es-ES" sz="4000" b="1" dirty="0"/>
              <a:t> </a:t>
            </a:r>
            <a:r>
              <a:rPr lang="es-ES" sz="4000" dirty="0"/>
              <a:t/>
            </a:r>
            <a:br>
              <a:rPr lang="es-ES" sz="4000" dirty="0"/>
            </a:br>
            <a:r>
              <a:rPr lang="es-ES" sz="4000" dirty="0" smtClean="0"/>
              <a:t/>
            </a:r>
            <a:br>
              <a:rPr lang="es-ES" sz="4000" dirty="0" smtClean="0"/>
            </a:br>
            <a:r>
              <a:rPr lang="es-ES" sz="2700" b="1" dirty="0" smtClean="0"/>
              <a:t>TESIS </a:t>
            </a:r>
            <a:r>
              <a:rPr lang="es-ES" sz="2700" b="1" dirty="0"/>
              <a:t>DE GRADO DE MAESTRIA EN</a:t>
            </a:r>
            <a:r>
              <a:rPr lang="es-ES" sz="2700" dirty="0"/>
              <a:t/>
            </a:r>
            <a:br>
              <a:rPr lang="es-ES" sz="2700" dirty="0"/>
            </a:br>
            <a:r>
              <a:rPr lang="es-ES" sz="2700" b="1" dirty="0"/>
              <a:t>“GESTIÓN DE PROYECTOS”</a:t>
            </a:r>
            <a:r>
              <a:rPr lang="es-ES" dirty="0"/>
              <a:t/>
            </a:r>
            <a:br>
              <a:rPr lang="es-ES" dirty="0"/>
            </a:br>
            <a:r>
              <a:rPr lang="es-ES" dirty="0" smtClean="0"/>
              <a:t/>
            </a:r>
            <a:br>
              <a:rPr lang="es-ES" dirty="0" smtClean="0"/>
            </a:br>
            <a:r>
              <a:rPr lang="es-ES" sz="2200" dirty="0" smtClean="0"/>
              <a:t>Autor</a:t>
            </a:r>
            <a:r>
              <a:rPr lang="es-ES" sz="2200" dirty="0"/>
              <a:t>: Ing. Andrés Ramiro Moscoso Manjarrez</a:t>
            </a:r>
            <a:br>
              <a:rPr lang="es-ES" sz="2200" dirty="0"/>
            </a:br>
            <a:r>
              <a:rPr lang="es-ES" sz="2200" dirty="0"/>
              <a:t>Director: Ing. Vicente Merchán</a:t>
            </a:r>
            <a:r>
              <a:rPr lang="es-ES" dirty="0"/>
              <a:t/>
            </a:r>
            <a:br>
              <a:rPr lang="es-ES" dirty="0"/>
            </a:br>
            <a:endParaRPr lang="es-ES" dirty="0"/>
          </a:p>
        </p:txBody>
      </p:sp>
      <p:pic>
        <p:nvPicPr>
          <p:cNvPr id="3" name="0 Imagen"/>
          <p:cNvPicPr/>
          <p:nvPr/>
        </p:nvPicPr>
        <p:blipFill>
          <a:blip r:embed="rId2">
            <a:extLst>
              <a:ext uri="{28A0092B-C50C-407E-A947-70E740481C1C}">
                <a14:useLocalDpi xmlns:a14="http://schemas.microsoft.com/office/drawing/2010/main" val="0"/>
              </a:ext>
            </a:extLst>
          </a:blip>
          <a:stretch>
            <a:fillRect/>
          </a:stretch>
        </p:blipFill>
        <p:spPr>
          <a:xfrm>
            <a:off x="2735404" y="3284984"/>
            <a:ext cx="3752215" cy="1079500"/>
          </a:xfrm>
          <a:prstGeom prst="rect">
            <a:avLst/>
          </a:prstGeom>
        </p:spPr>
      </p:pic>
      <p:sp>
        <p:nvSpPr>
          <p:cNvPr id="4" name="3 Rectángulo redondeado"/>
          <p:cNvSpPr/>
          <p:nvPr/>
        </p:nvSpPr>
        <p:spPr>
          <a:xfrm>
            <a:off x="539552" y="1249955"/>
            <a:ext cx="7992888" cy="1728192"/>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sz="2800" b="1" dirty="0"/>
              <a:t>PROYECTO DE FACTIBILIDAD PARA LA CREACIÓN DE UNA EMPRESA DE SERVICIOS DE TECNOLOGÍAS DE LA INFORMACIÓN Y COMUNICACIÓN TIC PARA </a:t>
            </a:r>
            <a:r>
              <a:rPr lang="es-ES" sz="2800" b="1" dirty="0" smtClean="0"/>
              <a:t>PYME</a:t>
            </a:r>
            <a:endParaRPr lang="es-ES" sz="2800" dirty="0"/>
          </a:p>
        </p:txBody>
      </p:sp>
      <p:sp>
        <p:nvSpPr>
          <p:cNvPr id="5" name="4 Rectángulo"/>
          <p:cNvSpPr/>
          <p:nvPr/>
        </p:nvSpPr>
        <p:spPr>
          <a:xfrm>
            <a:off x="0" y="0"/>
            <a:ext cx="4535996" cy="83671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r"/>
            <a:r>
              <a:rPr lang="es-ES" sz="1600" dirty="0" smtClean="0">
                <a:solidFill>
                  <a:schemeClr val="bg1">
                    <a:lumMod val="65000"/>
                  </a:schemeClr>
                </a:solidFill>
              </a:rPr>
              <a:t>INTRODUCCIÓN</a:t>
            </a:r>
          </a:p>
          <a:p>
            <a:pPr algn="r"/>
            <a:r>
              <a:rPr lang="es-ES" sz="1600" dirty="0" smtClean="0">
                <a:solidFill>
                  <a:schemeClr val="bg1">
                    <a:lumMod val="65000"/>
                  </a:schemeClr>
                </a:solidFill>
              </a:rPr>
              <a:t>MARCO TEÓRICO</a:t>
            </a:r>
          </a:p>
          <a:p>
            <a:pPr algn="r"/>
            <a:r>
              <a:rPr lang="es-ES" sz="1600" dirty="0" smtClean="0">
                <a:solidFill>
                  <a:schemeClr val="bg1">
                    <a:lumMod val="65000"/>
                  </a:schemeClr>
                </a:solidFill>
              </a:rPr>
              <a:t>RESUTADOS</a:t>
            </a:r>
          </a:p>
        </p:txBody>
      </p:sp>
      <p:sp>
        <p:nvSpPr>
          <p:cNvPr id="6" name="5 Rectángulo"/>
          <p:cNvSpPr/>
          <p:nvPr/>
        </p:nvSpPr>
        <p:spPr>
          <a:xfrm>
            <a:off x="4535996" y="0"/>
            <a:ext cx="4611511" cy="8367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s-ES" sz="1600" dirty="0" smtClean="0"/>
          </a:p>
        </p:txBody>
      </p:sp>
      <p:sp>
        <p:nvSpPr>
          <p:cNvPr id="7" name="6 Rectángulo"/>
          <p:cNvSpPr/>
          <p:nvPr/>
        </p:nvSpPr>
        <p:spPr>
          <a:xfrm>
            <a:off x="6968" y="6583660"/>
            <a:ext cx="4535996" cy="27434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r"/>
            <a:r>
              <a:rPr lang="es-ES" sz="1400" dirty="0" smtClean="0"/>
              <a:t>Andrés Ramiro Moscoso Manjarrez    </a:t>
            </a:r>
            <a:endParaRPr lang="es-ES" sz="1400" dirty="0"/>
          </a:p>
        </p:txBody>
      </p:sp>
      <p:sp>
        <p:nvSpPr>
          <p:cNvPr id="8" name="7 Rectángulo"/>
          <p:cNvSpPr/>
          <p:nvPr/>
        </p:nvSpPr>
        <p:spPr>
          <a:xfrm>
            <a:off x="4542964" y="6583660"/>
            <a:ext cx="4611511" cy="2743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1400" dirty="0" smtClean="0"/>
              <a:t>Maestría en Gestión de Proyectos</a:t>
            </a:r>
            <a:endParaRPr lang="es-ES" sz="1400" dirty="0"/>
          </a:p>
        </p:txBody>
      </p:sp>
    </p:spTree>
    <p:extLst>
      <p:ext uri="{BB962C8B-B14F-4D97-AF65-F5344CB8AC3E}">
        <p14:creationId xmlns:p14="http://schemas.microsoft.com/office/powerpoint/2010/main" val="20306630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4535996" y="0"/>
            <a:ext cx="4611511" cy="8367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1600" dirty="0" smtClean="0"/>
              <a:t>Estudio de Mercado</a:t>
            </a:r>
          </a:p>
          <a:p>
            <a:r>
              <a:rPr lang="es-ES" sz="1600" dirty="0" smtClean="0">
                <a:solidFill>
                  <a:schemeClr val="bg1">
                    <a:lumMod val="75000"/>
                  </a:schemeClr>
                </a:solidFill>
              </a:rPr>
              <a:t>Resultados</a:t>
            </a:r>
          </a:p>
          <a:p>
            <a:endParaRPr lang="es-ES" dirty="0"/>
          </a:p>
        </p:txBody>
      </p:sp>
      <p:sp>
        <p:nvSpPr>
          <p:cNvPr id="8" name="7 Rectángulo"/>
          <p:cNvSpPr/>
          <p:nvPr/>
        </p:nvSpPr>
        <p:spPr>
          <a:xfrm>
            <a:off x="6968" y="6583660"/>
            <a:ext cx="4535996" cy="27434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r"/>
            <a:r>
              <a:rPr lang="es-ES" sz="1400" dirty="0" smtClean="0"/>
              <a:t>Andrés Ramiro Moscoso Manjarrez    </a:t>
            </a:r>
            <a:endParaRPr lang="es-ES" sz="1400" dirty="0"/>
          </a:p>
        </p:txBody>
      </p:sp>
      <p:sp>
        <p:nvSpPr>
          <p:cNvPr id="9" name="8 Rectángulo"/>
          <p:cNvSpPr/>
          <p:nvPr/>
        </p:nvSpPr>
        <p:spPr>
          <a:xfrm>
            <a:off x="4542964" y="6583660"/>
            <a:ext cx="4611511" cy="2743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1400" dirty="0" smtClean="0"/>
              <a:t>Maestría en Gestión de Proyectos</a:t>
            </a:r>
            <a:endParaRPr lang="es-ES" sz="1400" dirty="0"/>
          </a:p>
        </p:txBody>
      </p:sp>
      <p:sp>
        <p:nvSpPr>
          <p:cNvPr id="10" name="9 Rectángulo"/>
          <p:cNvSpPr/>
          <p:nvPr/>
        </p:nvSpPr>
        <p:spPr>
          <a:xfrm>
            <a:off x="0" y="0"/>
            <a:ext cx="4535996" cy="83671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r"/>
            <a:r>
              <a:rPr lang="es-ES" sz="1600" dirty="0" smtClean="0">
                <a:solidFill>
                  <a:schemeClr val="bg1">
                    <a:lumMod val="65000"/>
                  </a:schemeClr>
                </a:solidFill>
              </a:rPr>
              <a:t>INTRODUCCIÓN</a:t>
            </a:r>
          </a:p>
          <a:p>
            <a:pPr algn="r"/>
            <a:r>
              <a:rPr lang="es-ES" sz="1600" dirty="0" smtClean="0"/>
              <a:t>MARCO TEÓRICO</a:t>
            </a:r>
          </a:p>
          <a:p>
            <a:pPr algn="r"/>
            <a:r>
              <a:rPr lang="es-ES" sz="1600" dirty="0" smtClean="0">
                <a:solidFill>
                  <a:schemeClr val="bg1">
                    <a:lumMod val="65000"/>
                  </a:schemeClr>
                </a:solidFill>
              </a:rPr>
              <a:t>EVALUACIÓN</a:t>
            </a:r>
          </a:p>
        </p:txBody>
      </p:sp>
      <p:sp>
        <p:nvSpPr>
          <p:cNvPr id="11" name="10 Rectángulo"/>
          <p:cNvSpPr/>
          <p:nvPr/>
        </p:nvSpPr>
        <p:spPr>
          <a:xfrm>
            <a:off x="0" y="836712"/>
            <a:ext cx="9154475" cy="432048"/>
          </a:xfrm>
          <a:prstGeom prst="rect">
            <a:avLst/>
          </a:prstGeom>
          <a:gradFill flip="none" rotWithShape="1">
            <a:gsLst>
              <a:gs pos="0">
                <a:schemeClr val="accent1">
                  <a:shade val="51000"/>
                  <a:satMod val="130000"/>
                </a:schemeClr>
              </a:gs>
              <a:gs pos="80000">
                <a:schemeClr val="accent1">
                  <a:shade val="93000"/>
                  <a:satMod val="130000"/>
                </a:schemeClr>
              </a:gs>
              <a:gs pos="100000">
                <a:schemeClr val="accent1">
                  <a:shade val="94000"/>
                  <a:satMod val="135000"/>
                </a:schemeClr>
              </a:gs>
            </a:gsLst>
            <a:path path="circle">
              <a:fillToRect l="100000" t="100000"/>
            </a:path>
            <a:tileRect r="-100000" b="-100000"/>
          </a:gradFill>
        </p:spPr>
        <p:style>
          <a:lnRef idx="1">
            <a:schemeClr val="accent1"/>
          </a:lnRef>
          <a:fillRef idx="3">
            <a:schemeClr val="accent1"/>
          </a:fillRef>
          <a:effectRef idx="2">
            <a:schemeClr val="accent1"/>
          </a:effectRef>
          <a:fontRef idx="minor">
            <a:schemeClr val="lt1"/>
          </a:fontRef>
        </p:style>
        <p:txBody>
          <a:bodyPr rtlCol="0" anchor="ctr"/>
          <a:lstStyle/>
          <a:p>
            <a:r>
              <a:rPr lang="es-ES" sz="2800" dirty="0"/>
              <a:t>Segmentación </a:t>
            </a:r>
            <a:r>
              <a:rPr lang="es-ES" sz="2800" dirty="0" smtClean="0"/>
              <a:t>Geográfica</a:t>
            </a:r>
            <a:endParaRPr lang="es-ES" sz="2800" dirty="0"/>
          </a:p>
        </p:txBody>
      </p:sp>
      <p:pic>
        <p:nvPicPr>
          <p:cNvPr id="13" name="12 Imagen" descr="C:\Users\Andrew\Desktop\Segmento quito 02.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04" y="1700808"/>
            <a:ext cx="9036496" cy="4320480"/>
          </a:xfrm>
          <a:prstGeom prst="rect">
            <a:avLst/>
          </a:prstGeom>
          <a:noFill/>
          <a:ln>
            <a:noFill/>
          </a:ln>
        </p:spPr>
      </p:pic>
    </p:spTree>
    <p:extLst>
      <p:ext uri="{BB962C8B-B14F-4D97-AF65-F5344CB8AC3E}">
        <p14:creationId xmlns:p14="http://schemas.microsoft.com/office/powerpoint/2010/main" val="12573527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6968" y="6583660"/>
            <a:ext cx="4535996" cy="27434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r"/>
            <a:r>
              <a:rPr lang="es-ES" sz="1400" dirty="0" smtClean="0"/>
              <a:t>Andrés Ramiro Moscoso Manjarrez    </a:t>
            </a:r>
            <a:endParaRPr lang="es-ES" sz="1400" dirty="0"/>
          </a:p>
        </p:txBody>
      </p:sp>
      <p:sp>
        <p:nvSpPr>
          <p:cNvPr id="8" name="7 Rectángulo"/>
          <p:cNvSpPr/>
          <p:nvPr/>
        </p:nvSpPr>
        <p:spPr>
          <a:xfrm>
            <a:off x="4542964" y="6583660"/>
            <a:ext cx="4611511" cy="2743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1400" dirty="0" smtClean="0"/>
              <a:t>Maestría en Gestión de Proyectos</a:t>
            </a:r>
            <a:endParaRPr lang="es-ES" sz="1400" dirty="0"/>
          </a:p>
        </p:txBody>
      </p:sp>
      <p:sp>
        <p:nvSpPr>
          <p:cNvPr id="11" name="10 Rectángulo"/>
          <p:cNvSpPr/>
          <p:nvPr/>
        </p:nvSpPr>
        <p:spPr>
          <a:xfrm>
            <a:off x="4535996" y="0"/>
            <a:ext cx="4611511" cy="8367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1600" dirty="0" smtClean="0"/>
              <a:t>Estudio de Mercado</a:t>
            </a:r>
          </a:p>
          <a:p>
            <a:r>
              <a:rPr lang="es-ES" sz="1600" dirty="0" smtClean="0">
                <a:solidFill>
                  <a:schemeClr val="bg1">
                    <a:lumMod val="75000"/>
                  </a:schemeClr>
                </a:solidFill>
              </a:rPr>
              <a:t>Resultados</a:t>
            </a:r>
          </a:p>
          <a:p>
            <a:endParaRPr lang="es-ES" dirty="0"/>
          </a:p>
        </p:txBody>
      </p:sp>
      <p:sp>
        <p:nvSpPr>
          <p:cNvPr id="12" name="11 Rectángulo"/>
          <p:cNvSpPr/>
          <p:nvPr/>
        </p:nvSpPr>
        <p:spPr>
          <a:xfrm>
            <a:off x="0" y="0"/>
            <a:ext cx="4535996" cy="83671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r"/>
            <a:r>
              <a:rPr lang="es-ES" sz="1600" dirty="0" smtClean="0">
                <a:solidFill>
                  <a:schemeClr val="bg1">
                    <a:lumMod val="65000"/>
                  </a:schemeClr>
                </a:solidFill>
              </a:rPr>
              <a:t>INTRODUCCIÓN</a:t>
            </a:r>
          </a:p>
          <a:p>
            <a:pPr algn="r"/>
            <a:r>
              <a:rPr lang="es-ES" sz="1600" dirty="0" smtClean="0"/>
              <a:t>MARCO TEÓRICO</a:t>
            </a:r>
          </a:p>
          <a:p>
            <a:pPr algn="r"/>
            <a:r>
              <a:rPr lang="es-ES" sz="1600" dirty="0" smtClean="0">
                <a:solidFill>
                  <a:schemeClr val="bg1">
                    <a:lumMod val="65000"/>
                  </a:schemeClr>
                </a:solidFill>
              </a:rPr>
              <a:t>EVALUACIÓN</a:t>
            </a:r>
          </a:p>
        </p:txBody>
      </p:sp>
      <p:sp>
        <p:nvSpPr>
          <p:cNvPr id="13" name="12 Rectángulo"/>
          <p:cNvSpPr/>
          <p:nvPr/>
        </p:nvSpPr>
        <p:spPr>
          <a:xfrm>
            <a:off x="0" y="836712"/>
            <a:ext cx="9154475" cy="432048"/>
          </a:xfrm>
          <a:prstGeom prst="rect">
            <a:avLst/>
          </a:prstGeom>
          <a:gradFill flip="none" rotWithShape="1">
            <a:gsLst>
              <a:gs pos="0">
                <a:schemeClr val="accent1">
                  <a:shade val="51000"/>
                  <a:satMod val="130000"/>
                </a:schemeClr>
              </a:gs>
              <a:gs pos="80000">
                <a:schemeClr val="accent1">
                  <a:shade val="93000"/>
                  <a:satMod val="130000"/>
                </a:schemeClr>
              </a:gs>
              <a:gs pos="100000">
                <a:schemeClr val="accent1">
                  <a:shade val="94000"/>
                  <a:satMod val="135000"/>
                </a:schemeClr>
              </a:gs>
            </a:gsLst>
            <a:path path="circle">
              <a:fillToRect l="100000" t="100000"/>
            </a:path>
            <a:tileRect r="-100000" b="-100000"/>
          </a:gradFill>
        </p:spPr>
        <p:style>
          <a:lnRef idx="1">
            <a:schemeClr val="accent1"/>
          </a:lnRef>
          <a:fillRef idx="3">
            <a:schemeClr val="accent1"/>
          </a:fillRef>
          <a:effectRef idx="2">
            <a:schemeClr val="accent1"/>
          </a:effectRef>
          <a:fontRef idx="minor">
            <a:schemeClr val="lt1"/>
          </a:fontRef>
        </p:style>
        <p:txBody>
          <a:bodyPr rtlCol="0" anchor="ctr"/>
          <a:lstStyle/>
          <a:p>
            <a:r>
              <a:rPr lang="es-ES" sz="2800" dirty="0" smtClean="0"/>
              <a:t>Tamaño del Universo</a:t>
            </a:r>
            <a:endParaRPr lang="es-ES" sz="2800" dirty="0"/>
          </a:p>
        </p:txBody>
      </p:sp>
      <p:sp>
        <p:nvSpPr>
          <p:cNvPr id="14" name="2 Marcador de contenido"/>
          <p:cNvSpPr>
            <a:spLocks noGrp="1"/>
          </p:cNvSpPr>
          <p:nvPr>
            <p:ph idx="1"/>
          </p:nvPr>
        </p:nvSpPr>
        <p:spPr>
          <a:xfrm>
            <a:off x="457200" y="1600200"/>
            <a:ext cx="8229600" cy="1180727"/>
          </a:xfrm>
        </p:spPr>
        <p:txBody>
          <a:bodyPr>
            <a:noAutofit/>
          </a:bodyPr>
          <a:lstStyle/>
          <a:p>
            <a:r>
              <a:rPr lang="es-ES" sz="2400" dirty="0" smtClean="0"/>
              <a:t>De </a:t>
            </a:r>
            <a:r>
              <a:rPr lang="es-ES" sz="2400" dirty="0"/>
              <a:t>acuerdo a la información proporcionada por el Servicio de Rentas Internas (SRI), </a:t>
            </a:r>
            <a:r>
              <a:rPr lang="es-ES" sz="2400" dirty="0" smtClean="0"/>
              <a:t>el </a:t>
            </a:r>
            <a:r>
              <a:rPr lang="es-ES" sz="2400" dirty="0"/>
              <a:t>tamaño del universo es de 3213 </a:t>
            </a:r>
            <a:r>
              <a:rPr lang="es-ES" sz="2400" dirty="0" err="1"/>
              <a:t>PyME</a:t>
            </a:r>
            <a:r>
              <a:rPr lang="es-ES" sz="2400" dirty="0"/>
              <a:t>.</a:t>
            </a:r>
          </a:p>
          <a:p>
            <a:endParaRPr lang="es-ES" sz="2400" dirty="0"/>
          </a:p>
        </p:txBody>
      </p:sp>
      <p:sp>
        <p:nvSpPr>
          <p:cNvPr id="15" name="14 Rectángulo"/>
          <p:cNvSpPr/>
          <p:nvPr/>
        </p:nvSpPr>
        <p:spPr>
          <a:xfrm>
            <a:off x="4716016" y="2708918"/>
            <a:ext cx="3312368" cy="2031325"/>
          </a:xfrm>
          <a:prstGeom prst="rect">
            <a:avLst/>
          </a:prstGeom>
        </p:spPr>
        <p:txBody>
          <a:bodyPr wrap="square">
            <a:spAutoFit/>
          </a:bodyPr>
          <a:lstStyle/>
          <a:p>
            <a:r>
              <a:rPr lang="es-ES" dirty="0"/>
              <a:t>Z : Valor del nivel de significancia</a:t>
            </a:r>
          </a:p>
          <a:p>
            <a:r>
              <a:rPr lang="es-ES" dirty="0"/>
              <a:t>E: Es la precisión o el error</a:t>
            </a:r>
          </a:p>
          <a:p>
            <a:r>
              <a:rPr lang="es-ES" dirty="0"/>
              <a:t>N: Es el tamaño del universo </a:t>
            </a:r>
          </a:p>
          <a:p>
            <a:r>
              <a:rPr lang="es-ES" dirty="0"/>
              <a:t>N = 3213</a:t>
            </a:r>
          </a:p>
          <a:p>
            <a:r>
              <a:rPr lang="es-ES" dirty="0"/>
              <a:t>Nivel de significancia = 95%</a:t>
            </a:r>
          </a:p>
          <a:p>
            <a:r>
              <a:rPr lang="es-ES" dirty="0"/>
              <a:t>Z = 1.96 para 95%</a:t>
            </a:r>
          </a:p>
          <a:p>
            <a:r>
              <a:rPr lang="es-ES" dirty="0"/>
              <a:t>E = 5%</a:t>
            </a:r>
          </a:p>
        </p:txBody>
      </p:sp>
      <p:sp>
        <p:nvSpPr>
          <p:cNvPr id="2" name="1 Rectángulo"/>
          <p:cNvSpPr/>
          <p:nvPr/>
        </p:nvSpPr>
        <p:spPr>
          <a:xfrm>
            <a:off x="683568" y="2876742"/>
            <a:ext cx="2736304" cy="2800767"/>
          </a:xfrm>
          <a:prstGeom prst="rect">
            <a:avLst/>
          </a:prstGeom>
        </p:spPr>
        <p:txBody>
          <a:bodyPr wrap="square">
            <a:spAutoFit/>
          </a:bodyPr>
          <a:lstStyle/>
          <a:p>
            <a:r>
              <a:rPr lang="es-ES" sz="2200" dirty="0"/>
              <a:t>El tamaño de la muestra se obtiene realizando el siguiente cálculo tomando los datos conocidos; el valor de N (Universo) lo que permite utilizar los </a:t>
            </a:r>
            <a:r>
              <a:rPr lang="es-ES" sz="2200" dirty="0" smtClean="0"/>
              <a:t>parámetros</a:t>
            </a:r>
            <a:r>
              <a:rPr lang="es-ES" sz="2200" dirty="0"/>
              <a:t>:</a:t>
            </a:r>
          </a:p>
        </p:txBody>
      </p:sp>
      <mc:AlternateContent xmlns:mc="http://schemas.openxmlformats.org/markup-compatibility/2006" xmlns:a14="http://schemas.microsoft.com/office/drawing/2010/main">
        <mc:Choice Requires="a14">
          <p:sp>
            <p:nvSpPr>
              <p:cNvPr id="10" name="2 Marcador de contenido"/>
              <p:cNvSpPr txBox="1">
                <a:spLocks/>
              </p:cNvSpPr>
              <p:nvPr/>
            </p:nvSpPr>
            <p:spPr>
              <a:xfrm>
                <a:off x="3707904" y="4869160"/>
                <a:ext cx="4903396" cy="13681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00050" lvl="1" indent="0">
                  <a:buNone/>
                </a:pPr>
                <a14:m>
                  <m:oMathPara xmlns:m="http://schemas.openxmlformats.org/officeDocument/2006/math">
                    <m:oMathParaPr>
                      <m:jc m:val="centerGroup"/>
                    </m:oMathParaPr>
                    <m:oMath xmlns:m="http://schemas.openxmlformats.org/officeDocument/2006/math">
                      <m:r>
                        <a:rPr lang="es-ES" sz="1600" i="1" smtClean="0">
                          <a:latin typeface="Cambria Math"/>
                        </a:rPr>
                        <m:t>𝑛</m:t>
                      </m:r>
                      <m:r>
                        <a:rPr lang="es-ES" sz="1600" i="1" smtClean="0">
                          <a:latin typeface="Cambria Math"/>
                        </a:rPr>
                        <m:t>=</m:t>
                      </m:r>
                      <m:f>
                        <m:fPr>
                          <m:ctrlPr>
                            <a:rPr lang="es-ES" sz="1600" i="1">
                              <a:latin typeface="Cambria Math"/>
                            </a:rPr>
                          </m:ctrlPr>
                        </m:fPr>
                        <m:num>
                          <m:r>
                            <a:rPr lang="es-ES" sz="1600" i="1">
                              <a:latin typeface="Cambria Math"/>
                            </a:rPr>
                            <m:t>𝑁</m:t>
                          </m:r>
                          <m:r>
                            <a:rPr lang="es-ES" sz="1600" i="1">
                              <a:latin typeface="Cambria Math"/>
                            </a:rPr>
                            <m:t> </m:t>
                          </m:r>
                          <m:r>
                            <a:rPr lang="es-ES" sz="1600" i="1">
                              <a:latin typeface="Cambria Math"/>
                            </a:rPr>
                            <m:t>𝑥</m:t>
                          </m:r>
                          <m:r>
                            <a:rPr lang="es-ES" sz="1600" i="1">
                              <a:latin typeface="Cambria Math"/>
                            </a:rPr>
                            <m:t>  </m:t>
                          </m:r>
                          <m:sSup>
                            <m:sSupPr>
                              <m:ctrlPr>
                                <a:rPr lang="es-ES" sz="1600" i="1">
                                  <a:latin typeface="Cambria Math"/>
                                </a:rPr>
                              </m:ctrlPr>
                            </m:sSupPr>
                            <m:e>
                              <m:r>
                                <a:rPr lang="es-ES" sz="1600" i="1">
                                  <a:latin typeface="Cambria Math"/>
                                </a:rPr>
                                <m:t>𝑍</m:t>
                              </m:r>
                            </m:e>
                            <m:sup>
                              <m:r>
                                <a:rPr lang="es-ES" sz="1600" i="1">
                                  <a:latin typeface="Cambria Math"/>
                                </a:rPr>
                                <m:t>2</m:t>
                              </m:r>
                            </m:sup>
                          </m:sSup>
                          <m:r>
                            <a:rPr lang="es-ES" sz="1600" i="1">
                              <a:latin typeface="Cambria Math"/>
                            </a:rPr>
                            <m:t> </m:t>
                          </m:r>
                          <m:r>
                            <a:rPr lang="es-ES" sz="1600" i="1">
                              <a:latin typeface="Cambria Math"/>
                            </a:rPr>
                            <m:t>𝑥</m:t>
                          </m:r>
                          <m:r>
                            <a:rPr lang="es-ES" sz="1600" i="1">
                              <a:latin typeface="Cambria Math"/>
                            </a:rPr>
                            <m:t> </m:t>
                          </m:r>
                          <m:r>
                            <a:rPr lang="es-ES" sz="1600" i="1">
                              <a:latin typeface="Cambria Math"/>
                            </a:rPr>
                            <m:t>𝑝</m:t>
                          </m:r>
                          <m:r>
                            <a:rPr lang="es-ES" sz="1600" i="1">
                              <a:latin typeface="Cambria Math"/>
                            </a:rPr>
                            <m:t> </m:t>
                          </m:r>
                          <m:r>
                            <a:rPr lang="es-ES" sz="1600" i="1">
                              <a:latin typeface="Cambria Math"/>
                            </a:rPr>
                            <m:t>𝑥</m:t>
                          </m:r>
                          <m:r>
                            <a:rPr lang="es-ES" sz="1600" i="1">
                              <a:latin typeface="Cambria Math"/>
                            </a:rPr>
                            <m:t> </m:t>
                          </m:r>
                          <m:r>
                            <a:rPr lang="es-ES" sz="1600" i="1">
                              <a:latin typeface="Cambria Math"/>
                            </a:rPr>
                            <m:t>𝑞</m:t>
                          </m:r>
                        </m:num>
                        <m:den>
                          <m:sSup>
                            <m:sSupPr>
                              <m:ctrlPr>
                                <a:rPr lang="es-ES" sz="1600" i="1">
                                  <a:latin typeface="Cambria Math"/>
                                </a:rPr>
                              </m:ctrlPr>
                            </m:sSupPr>
                            <m:e>
                              <m:r>
                                <a:rPr lang="es-ES" sz="1600" i="1">
                                  <a:latin typeface="Cambria Math"/>
                                </a:rPr>
                                <m:t>𝐸</m:t>
                              </m:r>
                            </m:e>
                            <m:sup>
                              <m:r>
                                <a:rPr lang="es-ES" sz="1600" i="1">
                                  <a:latin typeface="Cambria Math"/>
                                </a:rPr>
                                <m:t>2</m:t>
                              </m:r>
                            </m:sup>
                          </m:sSup>
                          <m:d>
                            <m:dPr>
                              <m:ctrlPr>
                                <a:rPr lang="es-ES" sz="1600" i="1">
                                  <a:latin typeface="Cambria Math"/>
                                </a:rPr>
                              </m:ctrlPr>
                            </m:dPr>
                            <m:e>
                              <m:r>
                                <a:rPr lang="es-ES" sz="1600" i="1">
                                  <a:latin typeface="Cambria Math"/>
                                </a:rPr>
                                <m:t>𝑁</m:t>
                              </m:r>
                              <m:r>
                                <a:rPr lang="es-ES" sz="1600" i="1">
                                  <a:latin typeface="Cambria Math"/>
                                </a:rPr>
                                <m:t>−1</m:t>
                              </m:r>
                            </m:e>
                          </m:d>
                          <m:r>
                            <a:rPr lang="es-ES" sz="1600" i="1">
                              <a:latin typeface="Cambria Math"/>
                            </a:rPr>
                            <m:t>+</m:t>
                          </m:r>
                          <m:sSup>
                            <m:sSupPr>
                              <m:ctrlPr>
                                <a:rPr lang="es-ES" sz="1600" i="1">
                                  <a:latin typeface="Cambria Math"/>
                                </a:rPr>
                              </m:ctrlPr>
                            </m:sSupPr>
                            <m:e>
                              <m:r>
                                <a:rPr lang="es-ES" sz="1600" i="1">
                                  <a:latin typeface="Cambria Math"/>
                                </a:rPr>
                                <m:t>𝑍</m:t>
                              </m:r>
                            </m:e>
                            <m:sup>
                              <m:r>
                                <a:rPr lang="es-ES" sz="1600" i="1">
                                  <a:latin typeface="Cambria Math"/>
                                </a:rPr>
                                <m:t>2</m:t>
                              </m:r>
                            </m:sup>
                          </m:sSup>
                          <m:r>
                            <a:rPr lang="es-ES" sz="1600" i="1">
                              <a:latin typeface="Cambria Math"/>
                            </a:rPr>
                            <m:t> </m:t>
                          </m:r>
                          <m:r>
                            <a:rPr lang="es-ES" sz="1600" i="1">
                              <a:latin typeface="Cambria Math"/>
                            </a:rPr>
                            <m:t>𝑥</m:t>
                          </m:r>
                          <m:r>
                            <a:rPr lang="es-ES" sz="1600" i="1">
                              <a:latin typeface="Cambria Math"/>
                            </a:rPr>
                            <m:t> </m:t>
                          </m:r>
                          <m:r>
                            <a:rPr lang="es-ES" sz="1600" i="1">
                              <a:latin typeface="Cambria Math"/>
                            </a:rPr>
                            <m:t>𝑝</m:t>
                          </m:r>
                          <m:r>
                            <a:rPr lang="es-ES" sz="1600" i="1">
                              <a:latin typeface="Cambria Math"/>
                            </a:rPr>
                            <m:t> </m:t>
                          </m:r>
                          <m:r>
                            <a:rPr lang="es-ES" sz="1600" i="1">
                              <a:latin typeface="Cambria Math"/>
                            </a:rPr>
                            <m:t>𝑥</m:t>
                          </m:r>
                          <m:r>
                            <a:rPr lang="es-ES" sz="1600" i="1">
                              <a:latin typeface="Cambria Math"/>
                            </a:rPr>
                            <m:t> </m:t>
                          </m:r>
                          <m:r>
                            <a:rPr lang="es-ES" sz="1600" i="1">
                              <a:latin typeface="Cambria Math"/>
                            </a:rPr>
                            <m:t>𝑞</m:t>
                          </m:r>
                        </m:den>
                      </m:f>
                      <m:r>
                        <a:rPr lang="es-ES" sz="1600" i="1">
                          <a:latin typeface="Cambria Math"/>
                        </a:rPr>
                        <m:t>                   </m:t>
                      </m:r>
                      <m:r>
                        <a:rPr lang="es-ES" sz="1600" i="1">
                          <a:latin typeface="Cambria Math"/>
                        </a:rPr>
                        <m:t>𝐸𝑐</m:t>
                      </m:r>
                      <m:r>
                        <a:rPr lang="es-ES" sz="1600" i="1">
                          <a:latin typeface="Cambria Math"/>
                        </a:rPr>
                        <m:t>.1</m:t>
                      </m:r>
                    </m:oMath>
                  </m:oMathPara>
                </a14:m>
                <a:endParaRPr lang="es-ES" sz="1600" dirty="0"/>
              </a:p>
              <a:p>
                <a:pPr marL="400050" lvl="1" indent="0">
                  <a:buNone/>
                </a:pPr>
                <a:r>
                  <a:rPr lang="es-ES" sz="1600" dirty="0"/>
                  <a:t> </a:t>
                </a:r>
              </a:p>
              <a:p>
                <a:pPr marL="400050" lvl="1" indent="0">
                  <a:buNone/>
                </a:pPr>
                <a14:m>
                  <m:oMathPara xmlns:m="http://schemas.openxmlformats.org/officeDocument/2006/math">
                    <m:oMathParaPr>
                      <m:jc m:val="centerGroup"/>
                    </m:oMathParaPr>
                    <m:oMath xmlns:m="http://schemas.openxmlformats.org/officeDocument/2006/math">
                      <m:r>
                        <a:rPr lang="es-ES" sz="1600" i="1">
                          <a:latin typeface="Cambria Math"/>
                        </a:rPr>
                        <m:t>𝑛</m:t>
                      </m:r>
                      <m:r>
                        <a:rPr lang="es-ES" sz="1600" i="1">
                          <a:latin typeface="Cambria Math"/>
                        </a:rPr>
                        <m:t>=132,591    ≅133</m:t>
                      </m:r>
                    </m:oMath>
                  </m:oMathPara>
                </a14:m>
                <a:endParaRPr lang="es-ES" sz="1600" dirty="0"/>
              </a:p>
              <a:p>
                <a:endParaRPr lang="es-ES" sz="1800" dirty="0"/>
              </a:p>
            </p:txBody>
          </p:sp>
        </mc:Choice>
        <mc:Fallback xmlns="">
          <p:sp>
            <p:nvSpPr>
              <p:cNvPr id="10" name="2 Marcador de contenido"/>
              <p:cNvSpPr txBox="1">
                <a:spLocks noRot="1" noChangeAspect="1" noMove="1" noResize="1" noEditPoints="1" noAdjustHandles="1" noChangeArrowheads="1" noChangeShapeType="1" noTextEdit="1"/>
              </p:cNvSpPr>
              <p:nvPr/>
            </p:nvSpPr>
            <p:spPr>
              <a:xfrm>
                <a:off x="3707904" y="4869160"/>
                <a:ext cx="4903396" cy="1368152"/>
              </a:xfrm>
              <a:prstGeom prst="rect">
                <a:avLst/>
              </a:prstGeom>
              <a:blipFill rotWithShape="1">
                <a:blip r:embed="rId3"/>
                <a:stretch>
                  <a:fillRect/>
                </a:stretch>
              </a:blipFill>
            </p:spPr>
            <p:txBody>
              <a:bodyPr/>
              <a:lstStyle/>
              <a:p>
                <a:r>
                  <a:rPr lang="es-ES">
                    <a:noFill/>
                  </a:rPr>
                  <a:t> </a:t>
                </a:r>
              </a:p>
            </p:txBody>
          </p:sp>
        </mc:Fallback>
      </mc:AlternateContent>
    </p:spTree>
    <p:extLst>
      <p:ext uri="{BB962C8B-B14F-4D97-AF65-F5344CB8AC3E}">
        <p14:creationId xmlns:p14="http://schemas.microsoft.com/office/powerpoint/2010/main" val="26873801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6968" y="6583660"/>
            <a:ext cx="4535996" cy="27434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r"/>
            <a:r>
              <a:rPr lang="es-ES" sz="1400" dirty="0" smtClean="0"/>
              <a:t>Andrés Ramiro Moscoso Manjarrez    </a:t>
            </a:r>
            <a:endParaRPr lang="es-ES" sz="1400" dirty="0"/>
          </a:p>
        </p:txBody>
      </p:sp>
      <p:sp>
        <p:nvSpPr>
          <p:cNvPr id="7" name="6 Rectángulo"/>
          <p:cNvSpPr/>
          <p:nvPr/>
        </p:nvSpPr>
        <p:spPr>
          <a:xfrm>
            <a:off x="4542964" y="6583660"/>
            <a:ext cx="4611511" cy="2743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1400" dirty="0" smtClean="0"/>
              <a:t>Maestría en Gestión de Proyectos</a:t>
            </a:r>
            <a:endParaRPr lang="es-ES" sz="1400" dirty="0"/>
          </a:p>
        </p:txBody>
      </p:sp>
      <p:sp>
        <p:nvSpPr>
          <p:cNvPr id="9" name="8 Rectángulo"/>
          <p:cNvSpPr/>
          <p:nvPr/>
        </p:nvSpPr>
        <p:spPr>
          <a:xfrm>
            <a:off x="4535996" y="0"/>
            <a:ext cx="4611511" cy="8367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1600" dirty="0" smtClean="0">
                <a:solidFill>
                  <a:schemeClr val="bg1">
                    <a:lumMod val="75000"/>
                  </a:schemeClr>
                </a:solidFill>
              </a:rPr>
              <a:t>Estudio de Mercado</a:t>
            </a:r>
          </a:p>
          <a:p>
            <a:r>
              <a:rPr lang="es-ES" sz="1600" dirty="0" smtClean="0">
                <a:solidFill>
                  <a:schemeClr val="bg1"/>
                </a:solidFill>
              </a:rPr>
              <a:t>Resultados</a:t>
            </a:r>
          </a:p>
          <a:p>
            <a:endParaRPr lang="es-ES" dirty="0"/>
          </a:p>
        </p:txBody>
      </p:sp>
      <p:sp>
        <p:nvSpPr>
          <p:cNvPr id="10" name="9 Rectángulo"/>
          <p:cNvSpPr/>
          <p:nvPr/>
        </p:nvSpPr>
        <p:spPr>
          <a:xfrm>
            <a:off x="0" y="0"/>
            <a:ext cx="4535996" cy="83671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r"/>
            <a:r>
              <a:rPr lang="es-ES" sz="1600" dirty="0" smtClean="0">
                <a:solidFill>
                  <a:schemeClr val="bg1">
                    <a:lumMod val="65000"/>
                  </a:schemeClr>
                </a:solidFill>
              </a:rPr>
              <a:t>INTRODUCCIÓN</a:t>
            </a:r>
          </a:p>
          <a:p>
            <a:pPr algn="r"/>
            <a:r>
              <a:rPr lang="es-ES" sz="1600" dirty="0" smtClean="0"/>
              <a:t>MARCO TEÓRICO</a:t>
            </a:r>
          </a:p>
          <a:p>
            <a:pPr algn="r"/>
            <a:r>
              <a:rPr lang="es-ES" sz="1600" dirty="0" smtClean="0">
                <a:solidFill>
                  <a:schemeClr val="bg1">
                    <a:lumMod val="65000"/>
                  </a:schemeClr>
                </a:solidFill>
              </a:rPr>
              <a:t>EVALUACIÓN</a:t>
            </a:r>
          </a:p>
        </p:txBody>
      </p:sp>
      <p:sp>
        <p:nvSpPr>
          <p:cNvPr id="11" name="10 Rectángulo"/>
          <p:cNvSpPr/>
          <p:nvPr/>
        </p:nvSpPr>
        <p:spPr>
          <a:xfrm>
            <a:off x="0" y="836712"/>
            <a:ext cx="9154475" cy="432048"/>
          </a:xfrm>
          <a:prstGeom prst="rect">
            <a:avLst/>
          </a:prstGeom>
          <a:gradFill flip="none" rotWithShape="1">
            <a:gsLst>
              <a:gs pos="0">
                <a:schemeClr val="accent1">
                  <a:shade val="51000"/>
                  <a:satMod val="130000"/>
                </a:schemeClr>
              </a:gs>
              <a:gs pos="80000">
                <a:schemeClr val="accent1">
                  <a:shade val="93000"/>
                  <a:satMod val="130000"/>
                </a:schemeClr>
              </a:gs>
              <a:gs pos="100000">
                <a:schemeClr val="accent1">
                  <a:shade val="94000"/>
                  <a:satMod val="135000"/>
                </a:schemeClr>
              </a:gs>
            </a:gsLst>
            <a:path path="circle">
              <a:fillToRect l="100000" t="100000"/>
            </a:path>
            <a:tileRect r="-100000" b="-100000"/>
          </a:gradFill>
        </p:spPr>
        <p:style>
          <a:lnRef idx="1">
            <a:schemeClr val="accent1"/>
          </a:lnRef>
          <a:fillRef idx="3">
            <a:schemeClr val="accent1"/>
          </a:fillRef>
          <a:effectRef idx="2">
            <a:schemeClr val="accent1"/>
          </a:effectRef>
          <a:fontRef idx="minor">
            <a:schemeClr val="lt1"/>
          </a:fontRef>
        </p:style>
        <p:txBody>
          <a:bodyPr rtlCol="0" anchor="ctr"/>
          <a:lstStyle/>
          <a:p>
            <a:r>
              <a:rPr lang="es-ES" sz="2800" dirty="0" smtClean="0"/>
              <a:t>Análisis de Resultados</a:t>
            </a:r>
            <a:endParaRPr lang="es-ES" sz="2800" dirty="0"/>
          </a:p>
        </p:txBody>
      </p:sp>
      <p:graphicFrame>
        <p:nvGraphicFramePr>
          <p:cNvPr id="12" name="11 Tabla"/>
          <p:cNvGraphicFramePr>
            <a:graphicFrameLocks noGrp="1"/>
          </p:cNvGraphicFramePr>
          <p:nvPr>
            <p:extLst>
              <p:ext uri="{D42A27DB-BD31-4B8C-83A1-F6EECF244321}">
                <p14:modId xmlns:p14="http://schemas.microsoft.com/office/powerpoint/2010/main" val="262401651"/>
              </p:ext>
            </p:extLst>
          </p:nvPr>
        </p:nvGraphicFramePr>
        <p:xfrm>
          <a:off x="251520" y="1772816"/>
          <a:ext cx="4657000" cy="2592290"/>
        </p:xfrm>
        <a:graphic>
          <a:graphicData uri="http://schemas.openxmlformats.org/drawingml/2006/table">
            <a:tbl>
              <a:tblPr firstRow="1" firstCol="1" bandRow="1">
                <a:tableStyleId>{5C22544A-7EE6-4342-B048-85BDC9FD1C3A}</a:tableStyleId>
              </a:tblPr>
              <a:tblGrid>
                <a:gridCol w="1515388"/>
                <a:gridCol w="1547055"/>
                <a:gridCol w="1594557"/>
              </a:tblGrid>
              <a:tr h="518458">
                <a:tc>
                  <a:txBody>
                    <a:bodyPr/>
                    <a:lstStyle/>
                    <a:p>
                      <a:pPr algn="ctr">
                        <a:lnSpc>
                          <a:spcPct val="200000"/>
                        </a:lnSpc>
                        <a:spcAft>
                          <a:spcPts val="0"/>
                        </a:spcAft>
                      </a:pPr>
                      <a:r>
                        <a:rPr lang="es-ES" sz="1600" dirty="0">
                          <a:effectLst/>
                        </a:rPr>
                        <a:t>Respuesta</a:t>
                      </a:r>
                      <a:endParaRPr lang="es-ES" sz="2400" dirty="0">
                        <a:effectLst/>
                        <a:latin typeface="Times New Roman"/>
                        <a:ea typeface="Calibri"/>
                      </a:endParaRPr>
                    </a:p>
                  </a:txBody>
                  <a:tcPr marL="68580" marR="68580" marT="0" marB="0"/>
                </a:tc>
                <a:tc>
                  <a:txBody>
                    <a:bodyPr/>
                    <a:lstStyle/>
                    <a:p>
                      <a:pPr algn="ctr">
                        <a:lnSpc>
                          <a:spcPct val="200000"/>
                        </a:lnSpc>
                        <a:spcAft>
                          <a:spcPts val="0"/>
                        </a:spcAft>
                      </a:pPr>
                      <a:r>
                        <a:rPr lang="es-ES" sz="1600" dirty="0">
                          <a:effectLst/>
                        </a:rPr>
                        <a:t>No. </a:t>
                      </a:r>
                      <a:r>
                        <a:rPr lang="es-ES" sz="1600" dirty="0" err="1">
                          <a:effectLst/>
                        </a:rPr>
                        <a:t>PyME</a:t>
                      </a:r>
                      <a:endParaRPr lang="es-ES" sz="2400" dirty="0">
                        <a:effectLst/>
                        <a:latin typeface="Times New Roman"/>
                        <a:ea typeface="Calibri"/>
                      </a:endParaRPr>
                    </a:p>
                  </a:txBody>
                  <a:tcPr marL="68580" marR="68580" marT="0" marB="0"/>
                </a:tc>
                <a:tc>
                  <a:txBody>
                    <a:bodyPr/>
                    <a:lstStyle/>
                    <a:p>
                      <a:pPr algn="ctr">
                        <a:lnSpc>
                          <a:spcPct val="200000"/>
                        </a:lnSpc>
                        <a:spcAft>
                          <a:spcPts val="0"/>
                        </a:spcAft>
                      </a:pPr>
                      <a:r>
                        <a:rPr lang="es-ES" sz="1600">
                          <a:effectLst/>
                        </a:rPr>
                        <a:t>Porcentaje</a:t>
                      </a:r>
                      <a:endParaRPr lang="es-ES" sz="2400">
                        <a:effectLst/>
                        <a:latin typeface="Times New Roman"/>
                        <a:ea typeface="Calibri"/>
                      </a:endParaRPr>
                    </a:p>
                  </a:txBody>
                  <a:tcPr marL="68580" marR="68580" marT="0" marB="0"/>
                </a:tc>
              </a:tr>
              <a:tr h="518458">
                <a:tc>
                  <a:txBody>
                    <a:bodyPr/>
                    <a:lstStyle/>
                    <a:p>
                      <a:pPr algn="ctr">
                        <a:lnSpc>
                          <a:spcPct val="200000"/>
                        </a:lnSpc>
                        <a:spcAft>
                          <a:spcPts val="0"/>
                        </a:spcAft>
                      </a:pPr>
                      <a:r>
                        <a:rPr lang="es-ES" sz="1600">
                          <a:effectLst/>
                        </a:rPr>
                        <a:t>Si</a:t>
                      </a:r>
                      <a:endParaRPr lang="es-ES" sz="2400">
                        <a:effectLst/>
                        <a:latin typeface="Times New Roman"/>
                        <a:ea typeface="Calibri"/>
                      </a:endParaRPr>
                    </a:p>
                  </a:txBody>
                  <a:tcPr marL="68580" marR="68580" marT="0" marB="0"/>
                </a:tc>
                <a:tc>
                  <a:txBody>
                    <a:bodyPr/>
                    <a:lstStyle/>
                    <a:p>
                      <a:pPr algn="ctr">
                        <a:lnSpc>
                          <a:spcPct val="200000"/>
                        </a:lnSpc>
                        <a:spcAft>
                          <a:spcPts val="0"/>
                        </a:spcAft>
                      </a:pPr>
                      <a:r>
                        <a:rPr lang="es-ES" sz="1600" dirty="0">
                          <a:effectLst/>
                        </a:rPr>
                        <a:t>53</a:t>
                      </a:r>
                      <a:endParaRPr lang="es-ES" sz="2400" dirty="0">
                        <a:effectLst/>
                        <a:latin typeface="Times New Roman"/>
                        <a:ea typeface="Calibri"/>
                      </a:endParaRPr>
                    </a:p>
                  </a:txBody>
                  <a:tcPr marL="68580" marR="68580" marT="0" marB="0"/>
                </a:tc>
                <a:tc>
                  <a:txBody>
                    <a:bodyPr/>
                    <a:lstStyle/>
                    <a:p>
                      <a:pPr algn="ctr">
                        <a:lnSpc>
                          <a:spcPct val="200000"/>
                        </a:lnSpc>
                        <a:spcAft>
                          <a:spcPts val="0"/>
                        </a:spcAft>
                      </a:pPr>
                      <a:r>
                        <a:rPr lang="es-ES" sz="1600" dirty="0">
                          <a:effectLst/>
                        </a:rPr>
                        <a:t>39,84%</a:t>
                      </a:r>
                      <a:endParaRPr lang="es-ES" sz="2400" dirty="0">
                        <a:effectLst/>
                        <a:latin typeface="Times New Roman"/>
                        <a:ea typeface="Calibri"/>
                      </a:endParaRPr>
                    </a:p>
                  </a:txBody>
                  <a:tcPr marL="68580" marR="68580" marT="0" marB="0"/>
                </a:tc>
              </a:tr>
              <a:tr h="518458">
                <a:tc>
                  <a:txBody>
                    <a:bodyPr/>
                    <a:lstStyle/>
                    <a:p>
                      <a:pPr algn="ctr">
                        <a:lnSpc>
                          <a:spcPct val="200000"/>
                        </a:lnSpc>
                        <a:spcAft>
                          <a:spcPts val="0"/>
                        </a:spcAft>
                      </a:pPr>
                      <a:r>
                        <a:rPr lang="es-ES" sz="1600">
                          <a:effectLst/>
                        </a:rPr>
                        <a:t>No</a:t>
                      </a:r>
                      <a:endParaRPr lang="es-ES" sz="2400">
                        <a:effectLst/>
                        <a:latin typeface="Times New Roman"/>
                        <a:ea typeface="Calibri"/>
                      </a:endParaRPr>
                    </a:p>
                  </a:txBody>
                  <a:tcPr marL="68580" marR="68580" marT="0" marB="0"/>
                </a:tc>
                <a:tc>
                  <a:txBody>
                    <a:bodyPr/>
                    <a:lstStyle/>
                    <a:p>
                      <a:pPr algn="ctr">
                        <a:lnSpc>
                          <a:spcPct val="200000"/>
                        </a:lnSpc>
                        <a:spcAft>
                          <a:spcPts val="0"/>
                        </a:spcAft>
                      </a:pPr>
                      <a:r>
                        <a:rPr lang="es-ES" sz="1600">
                          <a:effectLst/>
                        </a:rPr>
                        <a:t>46</a:t>
                      </a:r>
                      <a:endParaRPr lang="es-ES" sz="2400">
                        <a:effectLst/>
                        <a:latin typeface="Times New Roman"/>
                        <a:ea typeface="Calibri"/>
                      </a:endParaRPr>
                    </a:p>
                  </a:txBody>
                  <a:tcPr marL="68580" marR="68580" marT="0" marB="0"/>
                </a:tc>
                <a:tc>
                  <a:txBody>
                    <a:bodyPr/>
                    <a:lstStyle/>
                    <a:p>
                      <a:pPr algn="ctr">
                        <a:lnSpc>
                          <a:spcPct val="200000"/>
                        </a:lnSpc>
                        <a:spcAft>
                          <a:spcPts val="0"/>
                        </a:spcAft>
                      </a:pPr>
                      <a:r>
                        <a:rPr lang="es-ES" sz="1600">
                          <a:effectLst/>
                        </a:rPr>
                        <a:t>34,59%</a:t>
                      </a:r>
                      <a:endParaRPr lang="es-ES" sz="2400">
                        <a:effectLst/>
                        <a:latin typeface="Times New Roman"/>
                        <a:ea typeface="Calibri"/>
                      </a:endParaRPr>
                    </a:p>
                  </a:txBody>
                  <a:tcPr marL="68580" marR="68580" marT="0" marB="0"/>
                </a:tc>
              </a:tr>
              <a:tr h="518458">
                <a:tc>
                  <a:txBody>
                    <a:bodyPr/>
                    <a:lstStyle/>
                    <a:p>
                      <a:pPr algn="ctr">
                        <a:lnSpc>
                          <a:spcPct val="200000"/>
                        </a:lnSpc>
                        <a:spcAft>
                          <a:spcPts val="0"/>
                        </a:spcAft>
                      </a:pPr>
                      <a:r>
                        <a:rPr lang="es-ES" sz="1600">
                          <a:effectLst/>
                        </a:rPr>
                        <a:t>Quizás</a:t>
                      </a:r>
                      <a:endParaRPr lang="es-ES" sz="2400">
                        <a:effectLst/>
                        <a:latin typeface="Times New Roman"/>
                        <a:ea typeface="Calibri"/>
                      </a:endParaRPr>
                    </a:p>
                  </a:txBody>
                  <a:tcPr marL="68580" marR="68580" marT="0" marB="0"/>
                </a:tc>
                <a:tc>
                  <a:txBody>
                    <a:bodyPr/>
                    <a:lstStyle/>
                    <a:p>
                      <a:pPr algn="ctr">
                        <a:lnSpc>
                          <a:spcPct val="200000"/>
                        </a:lnSpc>
                        <a:spcAft>
                          <a:spcPts val="0"/>
                        </a:spcAft>
                      </a:pPr>
                      <a:r>
                        <a:rPr lang="es-ES" sz="1600">
                          <a:effectLst/>
                        </a:rPr>
                        <a:t>34</a:t>
                      </a:r>
                      <a:endParaRPr lang="es-ES" sz="2400">
                        <a:effectLst/>
                        <a:latin typeface="Times New Roman"/>
                        <a:ea typeface="Calibri"/>
                      </a:endParaRPr>
                    </a:p>
                  </a:txBody>
                  <a:tcPr marL="68580" marR="68580" marT="0" marB="0"/>
                </a:tc>
                <a:tc>
                  <a:txBody>
                    <a:bodyPr/>
                    <a:lstStyle/>
                    <a:p>
                      <a:pPr algn="ctr">
                        <a:lnSpc>
                          <a:spcPct val="200000"/>
                        </a:lnSpc>
                        <a:spcAft>
                          <a:spcPts val="0"/>
                        </a:spcAft>
                      </a:pPr>
                      <a:r>
                        <a:rPr lang="es-ES" sz="1600">
                          <a:effectLst/>
                        </a:rPr>
                        <a:t>25,56%</a:t>
                      </a:r>
                      <a:endParaRPr lang="es-ES" sz="2400">
                        <a:effectLst/>
                        <a:latin typeface="Times New Roman"/>
                        <a:ea typeface="Calibri"/>
                      </a:endParaRPr>
                    </a:p>
                  </a:txBody>
                  <a:tcPr marL="68580" marR="68580" marT="0" marB="0"/>
                </a:tc>
              </a:tr>
              <a:tr h="518458">
                <a:tc>
                  <a:txBody>
                    <a:bodyPr/>
                    <a:lstStyle/>
                    <a:p>
                      <a:pPr algn="ctr">
                        <a:lnSpc>
                          <a:spcPct val="200000"/>
                        </a:lnSpc>
                        <a:spcAft>
                          <a:spcPts val="0"/>
                        </a:spcAft>
                      </a:pPr>
                      <a:r>
                        <a:rPr lang="es-ES" sz="1600">
                          <a:effectLst/>
                        </a:rPr>
                        <a:t>Total</a:t>
                      </a:r>
                      <a:endParaRPr lang="es-ES" sz="2400">
                        <a:effectLst/>
                        <a:latin typeface="Times New Roman"/>
                        <a:ea typeface="Calibri"/>
                      </a:endParaRPr>
                    </a:p>
                  </a:txBody>
                  <a:tcPr marL="68580" marR="68580" marT="0" marB="0"/>
                </a:tc>
                <a:tc>
                  <a:txBody>
                    <a:bodyPr/>
                    <a:lstStyle/>
                    <a:p>
                      <a:pPr algn="ctr">
                        <a:lnSpc>
                          <a:spcPct val="200000"/>
                        </a:lnSpc>
                        <a:spcAft>
                          <a:spcPts val="0"/>
                        </a:spcAft>
                      </a:pPr>
                      <a:r>
                        <a:rPr lang="es-ES" sz="1600">
                          <a:effectLst/>
                        </a:rPr>
                        <a:t>133</a:t>
                      </a:r>
                      <a:endParaRPr lang="es-ES" sz="2400">
                        <a:effectLst/>
                        <a:latin typeface="Times New Roman"/>
                        <a:ea typeface="Calibri"/>
                      </a:endParaRPr>
                    </a:p>
                  </a:txBody>
                  <a:tcPr marL="68580" marR="68580" marT="0" marB="0"/>
                </a:tc>
                <a:tc>
                  <a:txBody>
                    <a:bodyPr/>
                    <a:lstStyle/>
                    <a:p>
                      <a:pPr algn="ctr">
                        <a:lnSpc>
                          <a:spcPct val="200000"/>
                        </a:lnSpc>
                        <a:spcAft>
                          <a:spcPts val="0"/>
                        </a:spcAft>
                      </a:pPr>
                      <a:r>
                        <a:rPr lang="es-ES" sz="1600" dirty="0">
                          <a:effectLst/>
                        </a:rPr>
                        <a:t>100%</a:t>
                      </a:r>
                      <a:endParaRPr lang="es-ES" sz="2400" dirty="0">
                        <a:effectLst/>
                        <a:latin typeface="Times New Roman"/>
                        <a:ea typeface="Calibri"/>
                      </a:endParaRPr>
                    </a:p>
                  </a:txBody>
                  <a:tcPr marL="68580" marR="68580" marT="0" marB="0"/>
                </a:tc>
              </a:tr>
            </a:tbl>
          </a:graphicData>
        </a:graphic>
      </p:graphicFrame>
      <p:graphicFrame>
        <p:nvGraphicFramePr>
          <p:cNvPr id="13" name="12 Gráfico"/>
          <p:cNvGraphicFramePr/>
          <p:nvPr>
            <p:extLst>
              <p:ext uri="{D42A27DB-BD31-4B8C-83A1-F6EECF244321}">
                <p14:modId xmlns:p14="http://schemas.microsoft.com/office/powerpoint/2010/main" val="954806718"/>
              </p:ext>
            </p:extLst>
          </p:nvPr>
        </p:nvGraphicFramePr>
        <p:xfrm>
          <a:off x="5148064" y="3501008"/>
          <a:ext cx="3600400" cy="2808312"/>
        </p:xfrm>
        <a:graphic>
          <a:graphicData uri="http://schemas.openxmlformats.org/drawingml/2006/chart">
            <c:chart xmlns:c="http://schemas.openxmlformats.org/drawingml/2006/chart" xmlns:r="http://schemas.openxmlformats.org/officeDocument/2006/relationships" r:id="rId3"/>
          </a:graphicData>
        </a:graphic>
      </p:graphicFrame>
      <p:sp>
        <p:nvSpPr>
          <p:cNvPr id="15" name="14 Rectángulo"/>
          <p:cNvSpPr/>
          <p:nvPr/>
        </p:nvSpPr>
        <p:spPr>
          <a:xfrm>
            <a:off x="1273022" y="1412776"/>
            <a:ext cx="2330382" cy="369332"/>
          </a:xfrm>
          <a:prstGeom prst="rect">
            <a:avLst/>
          </a:prstGeom>
        </p:spPr>
        <p:txBody>
          <a:bodyPr wrap="none">
            <a:spAutoFit/>
          </a:bodyPr>
          <a:lstStyle/>
          <a:p>
            <a:r>
              <a:rPr lang="es-ES" dirty="0" smtClean="0"/>
              <a:t>Interés en servicios TIC</a:t>
            </a:r>
            <a:endParaRPr lang="es-ES" dirty="0"/>
          </a:p>
        </p:txBody>
      </p:sp>
    </p:spTree>
    <p:extLst>
      <p:ext uri="{BB962C8B-B14F-4D97-AF65-F5344CB8AC3E}">
        <p14:creationId xmlns:p14="http://schemas.microsoft.com/office/powerpoint/2010/main" val="32955275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Rectángulo"/>
          <p:cNvSpPr/>
          <p:nvPr/>
        </p:nvSpPr>
        <p:spPr>
          <a:xfrm>
            <a:off x="6968" y="6583660"/>
            <a:ext cx="4535996" cy="27434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r"/>
            <a:r>
              <a:rPr lang="es-ES" sz="1400" dirty="0" smtClean="0"/>
              <a:t>Andrés Ramiro Moscoso Manjarrez    </a:t>
            </a:r>
            <a:endParaRPr lang="es-ES" sz="1400" dirty="0"/>
          </a:p>
        </p:txBody>
      </p:sp>
      <p:sp>
        <p:nvSpPr>
          <p:cNvPr id="9" name="8 Rectángulo"/>
          <p:cNvSpPr/>
          <p:nvPr/>
        </p:nvSpPr>
        <p:spPr>
          <a:xfrm>
            <a:off x="4542964" y="6583660"/>
            <a:ext cx="4611511" cy="2743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1400" dirty="0" smtClean="0"/>
              <a:t>Maestría en Gestión de Proyectos</a:t>
            </a:r>
            <a:endParaRPr lang="es-ES" sz="1400" dirty="0"/>
          </a:p>
        </p:txBody>
      </p:sp>
      <p:sp>
        <p:nvSpPr>
          <p:cNvPr id="10" name="9 Rectángulo"/>
          <p:cNvSpPr/>
          <p:nvPr/>
        </p:nvSpPr>
        <p:spPr>
          <a:xfrm>
            <a:off x="4535996" y="0"/>
            <a:ext cx="4611511" cy="8367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1600" dirty="0" smtClean="0">
                <a:solidFill>
                  <a:schemeClr val="bg1">
                    <a:lumMod val="75000"/>
                  </a:schemeClr>
                </a:solidFill>
              </a:rPr>
              <a:t>Estudio de Mercado</a:t>
            </a:r>
          </a:p>
          <a:p>
            <a:r>
              <a:rPr lang="es-ES" sz="1600" dirty="0" smtClean="0">
                <a:solidFill>
                  <a:schemeClr val="bg1"/>
                </a:solidFill>
              </a:rPr>
              <a:t>Resultados</a:t>
            </a:r>
          </a:p>
          <a:p>
            <a:endParaRPr lang="es-ES" dirty="0"/>
          </a:p>
        </p:txBody>
      </p:sp>
      <p:sp>
        <p:nvSpPr>
          <p:cNvPr id="11" name="10 Rectángulo"/>
          <p:cNvSpPr/>
          <p:nvPr/>
        </p:nvSpPr>
        <p:spPr>
          <a:xfrm>
            <a:off x="0" y="0"/>
            <a:ext cx="4535996" cy="83671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r"/>
            <a:r>
              <a:rPr lang="es-ES" sz="1600" dirty="0" smtClean="0">
                <a:solidFill>
                  <a:schemeClr val="bg1">
                    <a:lumMod val="65000"/>
                  </a:schemeClr>
                </a:solidFill>
              </a:rPr>
              <a:t>INTRODUCCIÓN</a:t>
            </a:r>
          </a:p>
          <a:p>
            <a:pPr algn="r"/>
            <a:r>
              <a:rPr lang="es-ES" sz="1600" dirty="0" smtClean="0"/>
              <a:t>MARCO TEÓRICO</a:t>
            </a:r>
          </a:p>
          <a:p>
            <a:pPr algn="r"/>
            <a:r>
              <a:rPr lang="es-ES" sz="1600" dirty="0" smtClean="0">
                <a:solidFill>
                  <a:schemeClr val="bg1">
                    <a:lumMod val="65000"/>
                  </a:schemeClr>
                </a:solidFill>
              </a:rPr>
              <a:t>EVALUACIÓN</a:t>
            </a:r>
          </a:p>
        </p:txBody>
      </p:sp>
      <p:sp>
        <p:nvSpPr>
          <p:cNvPr id="12" name="11 Rectángulo"/>
          <p:cNvSpPr/>
          <p:nvPr/>
        </p:nvSpPr>
        <p:spPr>
          <a:xfrm>
            <a:off x="0" y="836712"/>
            <a:ext cx="9154475" cy="432048"/>
          </a:xfrm>
          <a:prstGeom prst="rect">
            <a:avLst/>
          </a:prstGeom>
          <a:gradFill flip="none" rotWithShape="1">
            <a:gsLst>
              <a:gs pos="0">
                <a:schemeClr val="accent1">
                  <a:shade val="51000"/>
                  <a:satMod val="130000"/>
                </a:schemeClr>
              </a:gs>
              <a:gs pos="80000">
                <a:schemeClr val="accent1">
                  <a:shade val="93000"/>
                  <a:satMod val="130000"/>
                </a:schemeClr>
              </a:gs>
              <a:gs pos="100000">
                <a:schemeClr val="accent1">
                  <a:shade val="94000"/>
                  <a:satMod val="135000"/>
                </a:schemeClr>
              </a:gs>
            </a:gsLst>
            <a:path path="circle">
              <a:fillToRect l="100000" t="100000"/>
            </a:path>
            <a:tileRect r="-100000" b="-100000"/>
          </a:gradFill>
        </p:spPr>
        <p:style>
          <a:lnRef idx="1">
            <a:schemeClr val="accent1"/>
          </a:lnRef>
          <a:fillRef idx="3">
            <a:schemeClr val="accent1"/>
          </a:fillRef>
          <a:effectRef idx="2">
            <a:schemeClr val="accent1"/>
          </a:effectRef>
          <a:fontRef idx="minor">
            <a:schemeClr val="lt1"/>
          </a:fontRef>
        </p:style>
        <p:txBody>
          <a:bodyPr rtlCol="0" anchor="ctr"/>
          <a:lstStyle/>
          <a:p>
            <a:r>
              <a:rPr lang="es-ES" sz="2800" dirty="0" smtClean="0"/>
              <a:t>Análisis de Resultados</a:t>
            </a:r>
            <a:endParaRPr lang="es-ES" sz="2800" dirty="0"/>
          </a:p>
        </p:txBody>
      </p:sp>
      <p:graphicFrame>
        <p:nvGraphicFramePr>
          <p:cNvPr id="13" name="12 Gráfico"/>
          <p:cNvGraphicFramePr/>
          <p:nvPr>
            <p:extLst>
              <p:ext uri="{D42A27DB-BD31-4B8C-83A1-F6EECF244321}">
                <p14:modId xmlns:p14="http://schemas.microsoft.com/office/powerpoint/2010/main" val="3704656919"/>
              </p:ext>
            </p:extLst>
          </p:nvPr>
        </p:nvGraphicFramePr>
        <p:xfrm>
          <a:off x="179512" y="1700808"/>
          <a:ext cx="4356484" cy="266429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4" name="13 Tabla"/>
          <p:cNvGraphicFramePr>
            <a:graphicFrameLocks noGrp="1"/>
          </p:cNvGraphicFramePr>
          <p:nvPr>
            <p:extLst>
              <p:ext uri="{D42A27DB-BD31-4B8C-83A1-F6EECF244321}">
                <p14:modId xmlns:p14="http://schemas.microsoft.com/office/powerpoint/2010/main" val="4044232463"/>
              </p:ext>
            </p:extLst>
          </p:nvPr>
        </p:nvGraphicFramePr>
        <p:xfrm>
          <a:off x="4825527" y="2564904"/>
          <a:ext cx="4032447" cy="3291840"/>
        </p:xfrm>
        <a:graphic>
          <a:graphicData uri="http://schemas.openxmlformats.org/drawingml/2006/table">
            <a:tbl>
              <a:tblPr firstRow="1" firstCol="1" bandRow="1">
                <a:tableStyleId>{5C22544A-7EE6-4342-B048-85BDC9FD1C3A}</a:tableStyleId>
              </a:tblPr>
              <a:tblGrid>
                <a:gridCol w="1344149"/>
                <a:gridCol w="1344149"/>
                <a:gridCol w="1344149"/>
              </a:tblGrid>
              <a:tr h="296550">
                <a:tc>
                  <a:txBody>
                    <a:bodyPr/>
                    <a:lstStyle/>
                    <a:p>
                      <a:pPr algn="ctr">
                        <a:lnSpc>
                          <a:spcPct val="200000"/>
                        </a:lnSpc>
                        <a:spcAft>
                          <a:spcPts val="0"/>
                        </a:spcAft>
                      </a:pPr>
                      <a:r>
                        <a:rPr lang="es-ES" sz="1800" dirty="0">
                          <a:effectLst/>
                        </a:rPr>
                        <a:t>Respuesta</a:t>
                      </a:r>
                      <a:endParaRPr lang="es-ES" sz="2800" dirty="0">
                        <a:effectLst/>
                        <a:latin typeface="Times New Roman"/>
                        <a:ea typeface="Calibri"/>
                      </a:endParaRPr>
                    </a:p>
                  </a:txBody>
                  <a:tcPr marL="68580" marR="68580" marT="0" marB="0"/>
                </a:tc>
                <a:tc>
                  <a:txBody>
                    <a:bodyPr/>
                    <a:lstStyle/>
                    <a:p>
                      <a:pPr algn="ctr">
                        <a:lnSpc>
                          <a:spcPct val="200000"/>
                        </a:lnSpc>
                        <a:spcAft>
                          <a:spcPts val="0"/>
                        </a:spcAft>
                      </a:pPr>
                      <a:r>
                        <a:rPr lang="es-ES" sz="1800">
                          <a:effectLst/>
                        </a:rPr>
                        <a:t>No. PyME</a:t>
                      </a:r>
                      <a:endParaRPr lang="es-ES" sz="2800">
                        <a:effectLst/>
                        <a:latin typeface="Times New Roman"/>
                        <a:ea typeface="Calibri"/>
                      </a:endParaRPr>
                    </a:p>
                  </a:txBody>
                  <a:tcPr marL="68580" marR="68580" marT="0" marB="0"/>
                </a:tc>
                <a:tc>
                  <a:txBody>
                    <a:bodyPr/>
                    <a:lstStyle/>
                    <a:p>
                      <a:pPr algn="ctr">
                        <a:lnSpc>
                          <a:spcPct val="200000"/>
                        </a:lnSpc>
                        <a:spcAft>
                          <a:spcPts val="0"/>
                        </a:spcAft>
                      </a:pPr>
                      <a:r>
                        <a:rPr lang="es-ES" sz="1800">
                          <a:effectLst/>
                        </a:rPr>
                        <a:t>Porcentaje</a:t>
                      </a:r>
                      <a:endParaRPr lang="es-ES" sz="2800">
                        <a:effectLst/>
                        <a:latin typeface="Times New Roman"/>
                        <a:ea typeface="Calibri"/>
                      </a:endParaRPr>
                    </a:p>
                  </a:txBody>
                  <a:tcPr marL="68580" marR="68580" marT="0" marB="0"/>
                </a:tc>
              </a:tr>
              <a:tr h="296550">
                <a:tc>
                  <a:txBody>
                    <a:bodyPr/>
                    <a:lstStyle/>
                    <a:p>
                      <a:pPr algn="ctr">
                        <a:lnSpc>
                          <a:spcPct val="200000"/>
                        </a:lnSpc>
                        <a:spcAft>
                          <a:spcPts val="0"/>
                        </a:spcAft>
                      </a:pPr>
                      <a:r>
                        <a:rPr lang="es-ES" sz="1800">
                          <a:effectLst/>
                        </a:rPr>
                        <a:t>Calidad</a:t>
                      </a:r>
                      <a:endParaRPr lang="es-ES" sz="2800">
                        <a:effectLst/>
                        <a:latin typeface="Times New Roman"/>
                        <a:ea typeface="Calibri"/>
                      </a:endParaRPr>
                    </a:p>
                  </a:txBody>
                  <a:tcPr marL="68580" marR="68580" marT="0" marB="0"/>
                </a:tc>
                <a:tc>
                  <a:txBody>
                    <a:bodyPr/>
                    <a:lstStyle/>
                    <a:p>
                      <a:pPr algn="ctr">
                        <a:lnSpc>
                          <a:spcPct val="200000"/>
                        </a:lnSpc>
                        <a:spcAft>
                          <a:spcPts val="0"/>
                        </a:spcAft>
                      </a:pPr>
                      <a:r>
                        <a:rPr lang="es-ES" sz="1800">
                          <a:effectLst/>
                        </a:rPr>
                        <a:t>23</a:t>
                      </a:r>
                      <a:endParaRPr lang="es-ES" sz="2800">
                        <a:effectLst/>
                        <a:latin typeface="Times New Roman"/>
                        <a:ea typeface="Calibri"/>
                      </a:endParaRPr>
                    </a:p>
                  </a:txBody>
                  <a:tcPr marL="68580" marR="68580" marT="0" marB="0"/>
                </a:tc>
                <a:tc>
                  <a:txBody>
                    <a:bodyPr/>
                    <a:lstStyle/>
                    <a:p>
                      <a:pPr algn="ctr">
                        <a:lnSpc>
                          <a:spcPct val="200000"/>
                        </a:lnSpc>
                        <a:spcAft>
                          <a:spcPts val="0"/>
                        </a:spcAft>
                      </a:pPr>
                      <a:r>
                        <a:rPr lang="es-ES" sz="1800">
                          <a:effectLst/>
                        </a:rPr>
                        <a:t>43,40%</a:t>
                      </a:r>
                      <a:endParaRPr lang="es-ES" sz="2800">
                        <a:effectLst/>
                        <a:latin typeface="Times New Roman"/>
                        <a:ea typeface="Calibri"/>
                      </a:endParaRPr>
                    </a:p>
                  </a:txBody>
                  <a:tcPr marL="68580" marR="68580" marT="0" marB="0"/>
                </a:tc>
              </a:tr>
              <a:tr h="296550">
                <a:tc>
                  <a:txBody>
                    <a:bodyPr/>
                    <a:lstStyle/>
                    <a:p>
                      <a:pPr algn="ctr">
                        <a:lnSpc>
                          <a:spcPct val="200000"/>
                        </a:lnSpc>
                        <a:spcAft>
                          <a:spcPts val="0"/>
                        </a:spcAft>
                      </a:pPr>
                      <a:r>
                        <a:rPr lang="es-ES" sz="1800">
                          <a:effectLst/>
                        </a:rPr>
                        <a:t>Experiencia profesional</a:t>
                      </a:r>
                      <a:endParaRPr lang="es-ES" sz="2800">
                        <a:effectLst/>
                        <a:latin typeface="Times New Roman"/>
                        <a:ea typeface="Calibri"/>
                      </a:endParaRPr>
                    </a:p>
                  </a:txBody>
                  <a:tcPr marL="68580" marR="68580" marT="0" marB="0"/>
                </a:tc>
                <a:tc>
                  <a:txBody>
                    <a:bodyPr/>
                    <a:lstStyle/>
                    <a:p>
                      <a:pPr algn="ctr">
                        <a:lnSpc>
                          <a:spcPct val="200000"/>
                        </a:lnSpc>
                        <a:spcAft>
                          <a:spcPts val="0"/>
                        </a:spcAft>
                      </a:pPr>
                      <a:r>
                        <a:rPr lang="es-ES" sz="1800">
                          <a:effectLst/>
                        </a:rPr>
                        <a:t>11</a:t>
                      </a:r>
                      <a:endParaRPr lang="es-ES" sz="2800">
                        <a:effectLst/>
                        <a:latin typeface="Times New Roman"/>
                        <a:ea typeface="Calibri"/>
                      </a:endParaRPr>
                    </a:p>
                  </a:txBody>
                  <a:tcPr marL="68580" marR="68580" marT="0" marB="0"/>
                </a:tc>
                <a:tc>
                  <a:txBody>
                    <a:bodyPr/>
                    <a:lstStyle/>
                    <a:p>
                      <a:pPr algn="ctr">
                        <a:lnSpc>
                          <a:spcPct val="200000"/>
                        </a:lnSpc>
                        <a:spcAft>
                          <a:spcPts val="0"/>
                        </a:spcAft>
                      </a:pPr>
                      <a:r>
                        <a:rPr lang="es-ES" sz="1800">
                          <a:effectLst/>
                        </a:rPr>
                        <a:t>20,75%</a:t>
                      </a:r>
                      <a:endParaRPr lang="es-ES" sz="2800">
                        <a:effectLst/>
                        <a:latin typeface="Times New Roman"/>
                        <a:ea typeface="Calibri"/>
                      </a:endParaRPr>
                    </a:p>
                  </a:txBody>
                  <a:tcPr marL="68580" marR="68580" marT="0" marB="0"/>
                </a:tc>
              </a:tr>
              <a:tr h="296550">
                <a:tc>
                  <a:txBody>
                    <a:bodyPr/>
                    <a:lstStyle/>
                    <a:p>
                      <a:pPr algn="ctr">
                        <a:lnSpc>
                          <a:spcPct val="200000"/>
                        </a:lnSpc>
                        <a:spcAft>
                          <a:spcPts val="0"/>
                        </a:spcAft>
                      </a:pPr>
                      <a:r>
                        <a:rPr lang="es-ES" sz="1800">
                          <a:effectLst/>
                        </a:rPr>
                        <a:t>Puntualidad</a:t>
                      </a:r>
                      <a:endParaRPr lang="es-ES" sz="2800">
                        <a:effectLst/>
                        <a:latin typeface="Times New Roman"/>
                        <a:ea typeface="Calibri"/>
                      </a:endParaRPr>
                    </a:p>
                  </a:txBody>
                  <a:tcPr marL="68580" marR="68580" marT="0" marB="0"/>
                </a:tc>
                <a:tc>
                  <a:txBody>
                    <a:bodyPr/>
                    <a:lstStyle/>
                    <a:p>
                      <a:pPr algn="ctr">
                        <a:lnSpc>
                          <a:spcPct val="200000"/>
                        </a:lnSpc>
                        <a:spcAft>
                          <a:spcPts val="0"/>
                        </a:spcAft>
                      </a:pPr>
                      <a:r>
                        <a:rPr lang="es-ES" sz="1800">
                          <a:effectLst/>
                        </a:rPr>
                        <a:t>19</a:t>
                      </a:r>
                      <a:endParaRPr lang="es-ES" sz="2800">
                        <a:effectLst/>
                        <a:latin typeface="Times New Roman"/>
                        <a:ea typeface="Calibri"/>
                      </a:endParaRPr>
                    </a:p>
                  </a:txBody>
                  <a:tcPr marL="68580" marR="68580" marT="0" marB="0"/>
                </a:tc>
                <a:tc>
                  <a:txBody>
                    <a:bodyPr/>
                    <a:lstStyle/>
                    <a:p>
                      <a:pPr algn="ctr">
                        <a:lnSpc>
                          <a:spcPct val="200000"/>
                        </a:lnSpc>
                        <a:spcAft>
                          <a:spcPts val="0"/>
                        </a:spcAft>
                      </a:pPr>
                      <a:r>
                        <a:rPr lang="es-ES" sz="1800">
                          <a:effectLst/>
                        </a:rPr>
                        <a:t>35,85%</a:t>
                      </a:r>
                      <a:endParaRPr lang="es-ES" sz="2800">
                        <a:effectLst/>
                        <a:latin typeface="Times New Roman"/>
                        <a:ea typeface="Calibri"/>
                      </a:endParaRPr>
                    </a:p>
                  </a:txBody>
                  <a:tcPr marL="68580" marR="68580" marT="0" marB="0"/>
                </a:tc>
              </a:tr>
              <a:tr h="296550">
                <a:tc>
                  <a:txBody>
                    <a:bodyPr/>
                    <a:lstStyle/>
                    <a:p>
                      <a:pPr algn="ctr">
                        <a:lnSpc>
                          <a:spcPct val="200000"/>
                        </a:lnSpc>
                        <a:spcAft>
                          <a:spcPts val="0"/>
                        </a:spcAft>
                      </a:pPr>
                      <a:r>
                        <a:rPr lang="es-ES" sz="1800">
                          <a:effectLst/>
                        </a:rPr>
                        <a:t>Total</a:t>
                      </a:r>
                      <a:endParaRPr lang="es-ES" sz="2800">
                        <a:effectLst/>
                        <a:latin typeface="Times New Roman"/>
                        <a:ea typeface="Calibri"/>
                      </a:endParaRPr>
                    </a:p>
                  </a:txBody>
                  <a:tcPr marL="68580" marR="68580" marT="0" marB="0"/>
                </a:tc>
                <a:tc>
                  <a:txBody>
                    <a:bodyPr/>
                    <a:lstStyle/>
                    <a:p>
                      <a:pPr algn="ctr">
                        <a:lnSpc>
                          <a:spcPct val="200000"/>
                        </a:lnSpc>
                        <a:spcAft>
                          <a:spcPts val="0"/>
                        </a:spcAft>
                      </a:pPr>
                      <a:r>
                        <a:rPr lang="es-ES" sz="1800">
                          <a:effectLst/>
                        </a:rPr>
                        <a:t>53</a:t>
                      </a:r>
                      <a:endParaRPr lang="es-ES" sz="2800">
                        <a:effectLst/>
                        <a:latin typeface="Times New Roman"/>
                        <a:ea typeface="Calibri"/>
                      </a:endParaRPr>
                    </a:p>
                  </a:txBody>
                  <a:tcPr marL="68580" marR="68580" marT="0" marB="0"/>
                </a:tc>
                <a:tc>
                  <a:txBody>
                    <a:bodyPr/>
                    <a:lstStyle/>
                    <a:p>
                      <a:pPr algn="ctr">
                        <a:lnSpc>
                          <a:spcPct val="200000"/>
                        </a:lnSpc>
                        <a:spcAft>
                          <a:spcPts val="0"/>
                        </a:spcAft>
                      </a:pPr>
                      <a:r>
                        <a:rPr lang="es-ES" sz="1800" dirty="0">
                          <a:effectLst/>
                        </a:rPr>
                        <a:t>100%</a:t>
                      </a:r>
                      <a:endParaRPr lang="es-ES" sz="2800" dirty="0">
                        <a:effectLst/>
                        <a:latin typeface="Times New Roman"/>
                        <a:ea typeface="Calibri"/>
                      </a:endParaRPr>
                    </a:p>
                  </a:txBody>
                  <a:tcPr marL="68580" marR="68580" marT="0" marB="0"/>
                </a:tc>
              </a:tr>
            </a:tbl>
          </a:graphicData>
        </a:graphic>
      </p:graphicFrame>
      <p:sp>
        <p:nvSpPr>
          <p:cNvPr id="15" name="14 Rectángulo"/>
          <p:cNvSpPr/>
          <p:nvPr/>
        </p:nvSpPr>
        <p:spPr>
          <a:xfrm>
            <a:off x="5617029" y="2060848"/>
            <a:ext cx="2090059" cy="369332"/>
          </a:xfrm>
          <a:prstGeom prst="rect">
            <a:avLst/>
          </a:prstGeom>
        </p:spPr>
        <p:txBody>
          <a:bodyPr wrap="none">
            <a:spAutoFit/>
          </a:bodyPr>
          <a:lstStyle/>
          <a:p>
            <a:r>
              <a:rPr lang="es-ES" dirty="0"/>
              <a:t> Valor del Proveedor</a:t>
            </a:r>
          </a:p>
        </p:txBody>
      </p:sp>
    </p:spTree>
    <p:extLst>
      <p:ext uri="{BB962C8B-B14F-4D97-AF65-F5344CB8AC3E}">
        <p14:creationId xmlns:p14="http://schemas.microsoft.com/office/powerpoint/2010/main" val="15855930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6968" y="6583660"/>
            <a:ext cx="4535996" cy="27434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r"/>
            <a:r>
              <a:rPr lang="es-ES" sz="1400" dirty="0" smtClean="0"/>
              <a:t>Andrés Ramiro Moscoso Manjarrez    </a:t>
            </a:r>
            <a:endParaRPr lang="es-ES" sz="1400" dirty="0"/>
          </a:p>
        </p:txBody>
      </p:sp>
      <p:sp>
        <p:nvSpPr>
          <p:cNvPr id="7" name="6 Rectángulo"/>
          <p:cNvSpPr/>
          <p:nvPr/>
        </p:nvSpPr>
        <p:spPr>
          <a:xfrm>
            <a:off x="4542964" y="6583660"/>
            <a:ext cx="4611511" cy="2743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1400" dirty="0" smtClean="0"/>
              <a:t>Maestría en Gestión de Proyectos</a:t>
            </a:r>
            <a:endParaRPr lang="es-ES" sz="1400" dirty="0"/>
          </a:p>
        </p:txBody>
      </p:sp>
      <p:sp>
        <p:nvSpPr>
          <p:cNvPr id="8" name="7 Rectángulo"/>
          <p:cNvSpPr/>
          <p:nvPr/>
        </p:nvSpPr>
        <p:spPr>
          <a:xfrm>
            <a:off x="4535996" y="0"/>
            <a:ext cx="4611511" cy="8367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1600" dirty="0" smtClean="0">
                <a:solidFill>
                  <a:schemeClr val="bg1">
                    <a:lumMod val="75000"/>
                  </a:schemeClr>
                </a:solidFill>
              </a:rPr>
              <a:t>Estudio de Mercado</a:t>
            </a:r>
          </a:p>
          <a:p>
            <a:r>
              <a:rPr lang="es-ES" sz="1600" dirty="0" smtClean="0">
                <a:solidFill>
                  <a:schemeClr val="bg1"/>
                </a:solidFill>
              </a:rPr>
              <a:t>Resultados</a:t>
            </a:r>
          </a:p>
          <a:p>
            <a:endParaRPr lang="es-ES" dirty="0"/>
          </a:p>
        </p:txBody>
      </p:sp>
      <p:sp>
        <p:nvSpPr>
          <p:cNvPr id="9" name="8 Rectángulo"/>
          <p:cNvSpPr/>
          <p:nvPr/>
        </p:nvSpPr>
        <p:spPr>
          <a:xfrm>
            <a:off x="0" y="0"/>
            <a:ext cx="4535996" cy="83671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r"/>
            <a:r>
              <a:rPr lang="es-ES" sz="1600" dirty="0" smtClean="0">
                <a:solidFill>
                  <a:schemeClr val="bg1">
                    <a:lumMod val="65000"/>
                  </a:schemeClr>
                </a:solidFill>
              </a:rPr>
              <a:t>INTRODUCCIÓN</a:t>
            </a:r>
          </a:p>
          <a:p>
            <a:pPr algn="r"/>
            <a:r>
              <a:rPr lang="es-ES" sz="1600" dirty="0" smtClean="0"/>
              <a:t>MARCO TEÓRICO</a:t>
            </a:r>
          </a:p>
          <a:p>
            <a:pPr algn="r"/>
            <a:r>
              <a:rPr lang="es-ES" sz="1600" dirty="0" smtClean="0">
                <a:solidFill>
                  <a:schemeClr val="bg1">
                    <a:lumMod val="65000"/>
                  </a:schemeClr>
                </a:solidFill>
              </a:rPr>
              <a:t>EVALUACIÓN</a:t>
            </a:r>
          </a:p>
        </p:txBody>
      </p:sp>
      <p:sp>
        <p:nvSpPr>
          <p:cNvPr id="10" name="9 Rectángulo"/>
          <p:cNvSpPr/>
          <p:nvPr/>
        </p:nvSpPr>
        <p:spPr>
          <a:xfrm>
            <a:off x="0" y="836712"/>
            <a:ext cx="9154475" cy="432048"/>
          </a:xfrm>
          <a:prstGeom prst="rect">
            <a:avLst/>
          </a:prstGeom>
          <a:gradFill flip="none" rotWithShape="1">
            <a:gsLst>
              <a:gs pos="0">
                <a:schemeClr val="accent1">
                  <a:shade val="51000"/>
                  <a:satMod val="130000"/>
                </a:schemeClr>
              </a:gs>
              <a:gs pos="80000">
                <a:schemeClr val="accent1">
                  <a:shade val="93000"/>
                  <a:satMod val="130000"/>
                </a:schemeClr>
              </a:gs>
              <a:gs pos="100000">
                <a:schemeClr val="accent1">
                  <a:shade val="94000"/>
                  <a:satMod val="135000"/>
                </a:schemeClr>
              </a:gs>
            </a:gsLst>
            <a:path path="circle">
              <a:fillToRect l="100000" t="100000"/>
            </a:path>
            <a:tileRect r="-100000" b="-100000"/>
          </a:gradFill>
        </p:spPr>
        <p:style>
          <a:lnRef idx="1">
            <a:schemeClr val="accent1"/>
          </a:lnRef>
          <a:fillRef idx="3">
            <a:schemeClr val="accent1"/>
          </a:fillRef>
          <a:effectRef idx="2">
            <a:schemeClr val="accent1"/>
          </a:effectRef>
          <a:fontRef idx="minor">
            <a:schemeClr val="lt1"/>
          </a:fontRef>
        </p:style>
        <p:txBody>
          <a:bodyPr rtlCol="0" anchor="ctr"/>
          <a:lstStyle/>
          <a:p>
            <a:r>
              <a:rPr lang="es-ES" sz="2800" dirty="0" smtClean="0"/>
              <a:t>Análisis de Resultados</a:t>
            </a:r>
            <a:endParaRPr lang="es-ES" sz="2800" dirty="0"/>
          </a:p>
        </p:txBody>
      </p:sp>
      <p:graphicFrame>
        <p:nvGraphicFramePr>
          <p:cNvPr id="11" name="10 Gráfico"/>
          <p:cNvGraphicFramePr/>
          <p:nvPr>
            <p:extLst>
              <p:ext uri="{D42A27DB-BD31-4B8C-83A1-F6EECF244321}">
                <p14:modId xmlns:p14="http://schemas.microsoft.com/office/powerpoint/2010/main" val="3977090279"/>
              </p:ext>
            </p:extLst>
          </p:nvPr>
        </p:nvGraphicFramePr>
        <p:xfrm>
          <a:off x="1696917" y="1700808"/>
          <a:ext cx="5760640" cy="388843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727929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6968" y="6583660"/>
            <a:ext cx="4535996" cy="27434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r"/>
            <a:r>
              <a:rPr lang="es-ES" sz="1400" dirty="0" smtClean="0"/>
              <a:t>Andrés Ramiro Moscoso Manjarrez    </a:t>
            </a:r>
            <a:endParaRPr lang="es-ES" sz="1400" dirty="0"/>
          </a:p>
        </p:txBody>
      </p:sp>
      <p:sp>
        <p:nvSpPr>
          <p:cNvPr id="7" name="6 Rectángulo"/>
          <p:cNvSpPr/>
          <p:nvPr/>
        </p:nvSpPr>
        <p:spPr>
          <a:xfrm>
            <a:off x="4542964" y="6583660"/>
            <a:ext cx="4611511" cy="2743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1400" dirty="0" smtClean="0"/>
              <a:t>Maestría en Gestión de Proyectos</a:t>
            </a:r>
            <a:endParaRPr lang="es-ES" sz="1400" dirty="0"/>
          </a:p>
        </p:txBody>
      </p:sp>
      <p:sp>
        <p:nvSpPr>
          <p:cNvPr id="8" name="7 Rectángulo"/>
          <p:cNvSpPr/>
          <p:nvPr/>
        </p:nvSpPr>
        <p:spPr>
          <a:xfrm>
            <a:off x="4535996" y="0"/>
            <a:ext cx="4611511" cy="8367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1600" dirty="0" smtClean="0">
                <a:solidFill>
                  <a:schemeClr val="bg1">
                    <a:lumMod val="75000"/>
                  </a:schemeClr>
                </a:solidFill>
              </a:rPr>
              <a:t>Estudio de Mercado</a:t>
            </a:r>
          </a:p>
          <a:p>
            <a:r>
              <a:rPr lang="es-ES" sz="1600" dirty="0" smtClean="0">
                <a:solidFill>
                  <a:schemeClr val="bg1"/>
                </a:solidFill>
              </a:rPr>
              <a:t>Resultados</a:t>
            </a:r>
          </a:p>
          <a:p>
            <a:endParaRPr lang="es-ES" dirty="0"/>
          </a:p>
        </p:txBody>
      </p:sp>
      <p:sp>
        <p:nvSpPr>
          <p:cNvPr id="9" name="8 Rectángulo"/>
          <p:cNvSpPr/>
          <p:nvPr/>
        </p:nvSpPr>
        <p:spPr>
          <a:xfrm>
            <a:off x="0" y="0"/>
            <a:ext cx="4535996" cy="83671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r"/>
            <a:r>
              <a:rPr lang="es-ES" sz="1600" dirty="0" smtClean="0">
                <a:solidFill>
                  <a:schemeClr val="bg1">
                    <a:lumMod val="65000"/>
                  </a:schemeClr>
                </a:solidFill>
              </a:rPr>
              <a:t>INTRODUCCIÓN</a:t>
            </a:r>
          </a:p>
          <a:p>
            <a:pPr algn="r"/>
            <a:r>
              <a:rPr lang="es-ES" sz="1600" dirty="0" smtClean="0"/>
              <a:t>MARCO TEÓRICO</a:t>
            </a:r>
          </a:p>
          <a:p>
            <a:pPr algn="r"/>
            <a:r>
              <a:rPr lang="es-ES" sz="1600" dirty="0" smtClean="0">
                <a:solidFill>
                  <a:schemeClr val="bg1">
                    <a:lumMod val="65000"/>
                  </a:schemeClr>
                </a:solidFill>
              </a:rPr>
              <a:t>EVALUACIÓN</a:t>
            </a:r>
          </a:p>
        </p:txBody>
      </p:sp>
      <p:sp>
        <p:nvSpPr>
          <p:cNvPr id="10" name="9 Rectángulo"/>
          <p:cNvSpPr/>
          <p:nvPr/>
        </p:nvSpPr>
        <p:spPr>
          <a:xfrm>
            <a:off x="0" y="836712"/>
            <a:ext cx="9154475" cy="432048"/>
          </a:xfrm>
          <a:prstGeom prst="rect">
            <a:avLst/>
          </a:prstGeom>
          <a:gradFill flip="none" rotWithShape="1">
            <a:gsLst>
              <a:gs pos="0">
                <a:schemeClr val="accent1">
                  <a:shade val="51000"/>
                  <a:satMod val="130000"/>
                </a:schemeClr>
              </a:gs>
              <a:gs pos="80000">
                <a:schemeClr val="accent1">
                  <a:shade val="93000"/>
                  <a:satMod val="130000"/>
                </a:schemeClr>
              </a:gs>
              <a:gs pos="100000">
                <a:schemeClr val="accent1">
                  <a:shade val="94000"/>
                  <a:satMod val="135000"/>
                </a:schemeClr>
              </a:gs>
            </a:gsLst>
            <a:path path="circle">
              <a:fillToRect l="100000" t="100000"/>
            </a:path>
            <a:tileRect r="-100000" b="-100000"/>
          </a:gradFill>
        </p:spPr>
        <p:style>
          <a:lnRef idx="1">
            <a:schemeClr val="accent1"/>
          </a:lnRef>
          <a:fillRef idx="3">
            <a:schemeClr val="accent1"/>
          </a:fillRef>
          <a:effectRef idx="2">
            <a:schemeClr val="accent1"/>
          </a:effectRef>
          <a:fontRef idx="minor">
            <a:schemeClr val="lt1"/>
          </a:fontRef>
        </p:style>
        <p:txBody>
          <a:bodyPr rtlCol="0" anchor="ctr"/>
          <a:lstStyle/>
          <a:p>
            <a:r>
              <a:rPr lang="es-ES" sz="2800" dirty="0" smtClean="0"/>
              <a:t>Análisis de Resultados</a:t>
            </a:r>
            <a:endParaRPr lang="es-ES" sz="2800" dirty="0"/>
          </a:p>
        </p:txBody>
      </p:sp>
      <p:graphicFrame>
        <p:nvGraphicFramePr>
          <p:cNvPr id="2" name="1 Tabla"/>
          <p:cNvGraphicFramePr>
            <a:graphicFrameLocks noGrp="1"/>
          </p:cNvGraphicFramePr>
          <p:nvPr>
            <p:extLst>
              <p:ext uri="{D42A27DB-BD31-4B8C-83A1-F6EECF244321}">
                <p14:modId xmlns:p14="http://schemas.microsoft.com/office/powerpoint/2010/main" val="2551782669"/>
              </p:ext>
            </p:extLst>
          </p:nvPr>
        </p:nvGraphicFramePr>
        <p:xfrm>
          <a:off x="406238" y="2226236"/>
          <a:ext cx="3466728" cy="3291840"/>
        </p:xfrm>
        <a:graphic>
          <a:graphicData uri="http://schemas.openxmlformats.org/drawingml/2006/table">
            <a:tbl>
              <a:tblPr firstRow="1" firstCol="1" bandRow="1">
                <a:tableStyleId>{5C22544A-7EE6-4342-B048-85BDC9FD1C3A}</a:tableStyleId>
              </a:tblPr>
              <a:tblGrid>
                <a:gridCol w="1155576"/>
                <a:gridCol w="1155576"/>
                <a:gridCol w="1155576"/>
              </a:tblGrid>
              <a:tr h="976985">
                <a:tc>
                  <a:txBody>
                    <a:bodyPr/>
                    <a:lstStyle/>
                    <a:p>
                      <a:pPr algn="ctr">
                        <a:lnSpc>
                          <a:spcPct val="200000"/>
                        </a:lnSpc>
                        <a:spcAft>
                          <a:spcPts val="0"/>
                        </a:spcAft>
                      </a:pPr>
                      <a:r>
                        <a:rPr lang="es-ES" sz="1800" dirty="0">
                          <a:effectLst/>
                        </a:rPr>
                        <a:t>	Respuesta</a:t>
                      </a:r>
                      <a:endParaRPr lang="es-ES" sz="2800" dirty="0">
                        <a:effectLst/>
                        <a:latin typeface="Times New Roman"/>
                        <a:ea typeface="Calibri"/>
                      </a:endParaRPr>
                    </a:p>
                  </a:txBody>
                  <a:tcPr marL="68580" marR="68580" marT="0" marB="0"/>
                </a:tc>
                <a:tc>
                  <a:txBody>
                    <a:bodyPr/>
                    <a:lstStyle/>
                    <a:p>
                      <a:pPr algn="ctr">
                        <a:lnSpc>
                          <a:spcPct val="200000"/>
                        </a:lnSpc>
                        <a:spcAft>
                          <a:spcPts val="0"/>
                        </a:spcAft>
                      </a:pPr>
                      <a:r>
                        <a:rPr lang="es-ES" sz="1800" dirty="0">
                          <a:effectLst/>
                        </a:rPr>
                        <a:t>No. </a:t>
                      </a:r>
                      <a:r>
                        <a:rPr lang="es-ES" sz="1800" dirty="0" err="1">
                          <a:effectLst/>
                        </a:rPr>
                        <a:t>PyME</a:t>
                      </a:r>
                      <a:endParaRPr lang="es-ES" sz="2800" dirty="0">
                        <a:effectLst/>
                        <a:latin typeface="Times New Roman"/>
                        <a:ea typeface="Calibri"/>
                      </a:endParaRPr>
                    </a:p>
                  </a:txBody>
                  <a:tcPr marL="68580" marR="68580" marT="0" marB="0"/>
                </a:tc>
                <a:tc>
                  <a:txBody>
                    <a:bodyPr/>
                    <a:lstStyle/>
                    <a:p>
                      <a:pPr algn="ctr">
                        <a:lnSpc>
                          <a:spcPct val="200000"/>
                        </a:lnSpc>
                        <a:spcAft>
                          <a:spcPts val="0"/>
                        </a:spcAft>
                      </a:pPr>
                      <a:r>
                        <a:rPr lang="es-ES" sz="1800" dirty="0">
                          <a:effectLst/>
                        </a:rPr>
                        <a:t>Porcentaje</a:t>
                      </a:r>
                      <a:endParaRPr lang="es-ES" sz="2800" dirty="0">
                        <a:effectLst/>
                        <a:latin typeface="Times New Roman"/>
                        <a:ea typeface="Calibri"/>
                      </a:endParaRPr>
                    </a:p>
                  </a:txBody>
                  <a:tcPr marL="68580" marR="68580" marT="0" marB="0"/>
                </a:tc>
              </a:tr>
              <a:tr h="488493">
                <a:tc>
                  <a:txBody>
                    <a:bodyPr/>
                    <a:lstStyle/>
                    <a:p>
                      <a:pPr algn="ctr">
                        <a:lnSpc>
                          <a:spcPct val="200000"/>
                        </a:lnSpc>
                        <a:spcAft>
                          <a:spcPts val="0"/>
                        </a:spcAft>
                      </a:pPr>
                      <a:r>
                        <a:rPr lang="es-ES" sz="1800">
                          <a:effectLst/>
                        </a:rPr>
                        <a:t>USD 25  </a:t>
                      </a:r>
                      <a:endParaRPr lang="es-ES" sz="2800">
                        <a:effectLst/>
                        <a:latin typeface="Times New Roman"/>
                        <a:ea typeface="Calibri"/>
                      </a:endParaRPr>
                    </a:p>
                  </a:txBody>
                  <a:tcPr marL="68580" marR="68580" marT="0" marB="0"/>
                </a:tc>
                <a:tc>
                  <a:txBody>
                    <a:bodyPr/>
                    <a:lstStyle/>
                    <a:p>
                      <a:pPr algn="ctr">
                        <a:lnSpc>
                          <a:spcPct val="200000"/>
                        </a:lnSpc>
                        <a:spcAft>
                          <a:spcPts val="0"/>
                        </a:spcAft>
                      </a:pPr>
                      <a:r>
                        <a:rPr lang="es-ES" sz="1800">
                          <a:effectLst/>
                        </a:rPr>
                        <a:t>23</a:t>
                      </a:r>
                      <a:endParaRPr lang="es-ES" sz="2800">
                        <a:effectLst/>
                        <a:latin typeface="Times New Roman"/>
                        <a:ea typeface="Calibri"/>
                      </a:endParaRPr>
                    </a:p>
                  </a:txBody>
                  <a:tcPr marL="68580" marR="68580" marT="0" marB="0"/>
                </a:tc>
                <a:tc>
                  <a:txBody>
                    <a:bodyPr/>
                    <a:lstStyle/>
                    <a:p>
                      <a:pPr algn="ctr">
                        <a:lnSpc>
                          <a:spcPct val="200000"/>
                        </a:lnSpc>
                        <a:spcAft>
                          <a:spcPts val="0"/>
                        </a:spcAft>
                      </a:pPr>
                      <a:r>
                        <a:rPr lang="es-ES" sz="1800" dirty="0">
                          <a:effectLst/>
                        </a:rPr>
                        <a:t>43,40%</a:t>
                      </a:r>
                      <a:endParaRPr lang="es-ES" sz="2800" dirty="0">
                        <a:effectLst/>
                        <a:latin typeface="Times New Roman"/>
                        <a:ea typeface="Calibri"/>
                      </a:endParaRPr>
                    </a:p>
                  </a:txBody>
                  <a:tcPr marL="68580" marR="68580" marT="0" marB="0"/>
                </a:tc>
              </a:tr>
              <a:tr h="488493">
                <a:tc>
                  <a:txBody>
                    <a:bodyPr/>
                    <a:lstStyle/>
                    <a:p>
                      <a:pPr algn="ctr">
                        <a:lnSpc>
                          <a:spcPct val="200000"/>
                        </a:lnSpc>
                        <a:spcAft>
                          <a:spcPts val="0"/>
                        </a:spcAft>
                      </a:pPr>
                      <a:r>
                        <a:rPr lang="es-ES" sz="1800">
                          <a:effectLst/>
                        </a:rPr>
                        <a:t>USD 30  </a:t>
                      </a:r>
                      <a:endParaRPr lang="es-ES" sz="2800">
                        <a:effectLst/>
                        <a:latin typeface="Times New Roman"/>
                        <a:ea typeface="Calibri"/>
                      </a:endParaRPr>
                    </a:p>
                  </a:txBody>
                  <a:tcPr marL="68580" marR="68580" marT="0" marB="0"/>
                </a:tc>
                <a:tc>
                  <a:txBody>
                    <a:bodyPr/>
                    <a:lstStyle/>
                    <a:p>
                      <a:pPr algn="ctr">
                        <a:lnSpc>
                          <a:spcPct val="200000"/>
                        </a:lnSpc>
                        <a:spcAft>
                          <a:spcPts val="0"/>
                        </a:spcAft>
                      </a:pPr>
                      <a:r>
                        <a:rPr lang="es-ES" sz="1800">
                          <a:effectLst/>
                        </a:rPr>
                        <a:t>19</a:t>
                      </a:r>
                      <a:endParaRPr lang="es-ES" sz="2800">
                        <a:effectLst/>
                        <a:latin typeface="Times New Roman"/>
                        <a:ea typeface="Calibri"/>
                      </a:endParaRPr>
                    </a:p>
                  </a:txBody>
                  <a:tcPr marL="68580" marR="68580" marT="0" marB="0"/>
                </a:tc>
                <a:tc>
                  <a:txBody>
                    <a:bodyPr/>
                    <a:lstStyle/>
                    <a:p>
                      <a:pPr algn="ctr">
                        <a:lnSpc>
                          <a:spcPct val="200000"/>
                        </a:lnSpc>
                        <a:spcAft>
                          <a:spcPts val="0"/>
                        </a:spcAft>
                      </a:pPr>
                      <a:r>
                        <a:rPr lang="es-ES" sz="1800">
                          <a:effectLst/>
                        </a:rPr>
                        <a:t>35,85%</a:t>
                      </a:r>
                      <a:endParaRPr lang="es-ES" sz="2800">
                        <a:effectLst/>
                        <a:latin typeface="Times New Roman"/>
                        <a:ea typeface="Calibri"/>
                      </a:endParaRPr>
                    </a:p>
                  </a:txBody>
                  <a:tcPr marL="68580" marR="68580" marT="0" marB="0"/>
                </a:tc>
              </a:tr>
              <a:tr h="488493">
                <a:tc>
                  <a:txBody>
                    <a:bodyPr/>
                    <a:lstStyle/>
                    <a:p>
                      <a:pPr algn="ctr">
                        <a:lnSpc>
                          <a:spcPct val="200000"/>
                        </a:lnSpc>
                        <a:spcAft>
                          <a:spcPts val="0"/>
                        </a:spcAft>
                      </a:pPr>
                      <a:r>
                        <a:rPr lang="es-ES" sz="1800">
                          <a:effectLst/>
                        </a:rPr>
                        <a:t>USD 35  </a:t>
                      </a:r>
                      <a:endParaRPr lang="es-ES" sz="2800">
                        <a:effectLst/>
                        <a:latin typeface="Times New Roman"/>
                        <a:ea typeface="Calibri"/>
                      </a:endParaRPr>
                    </a:p>
                  </a:txBody>
                  <a:tcPr marL="68580" marR="68580" marT="0" marB="0"/>
                </a:tc>
                <a:tc>
                  <a:txBody>
                    <a:bodyPr/>
                    <a:lstStyle/>
                    <a:p>
                      <a:pPr algn="ctr">
                        <a:lnSpc>
                          <a:spcPct val="200000"/>
                        </a:lnSpc>
                        <a:spcAft>
                          <a:spcPts val="0"/>
                        </a:spcAft>
                      </a:pPr>
                      <a:r>
                        <a:rPr lang="es-ES" sz="1800">
                          <a:effectLst/>
                        </a:rPr>
                        <a:t>11</a:t>
                      </a:r>
                      <a:endParaRPr lang="es-ES" sz="2800">
                        <a:effectLst/>
                        <a:latin typeface="Times New Roman"/>
                        <a:ea typeface="Calibri"/>
                      </a:endParaRPr>
                    </a:p>
                  </a:txBody>
                  <a:tcPr marL="68580" marR="68580" marT="0" marB="0"/>
                </a:tc>
                <a:tc>
                  <a:txBody>
                    <a:bodyPr/>
                    <a:lstStyle/>
                    <a:p>
                      <a:pPr algn="ctr">
                        <a:lnSpc>
                          <a:spcPct val="200000"/>
                        </a:lnSpc>
                        <a:spcAft>
                          <a:spcPts val="0"/>
                        </a:spcAft>
                      </a:pPr>
                      <a:r>
                        <a:rPr lang="es-ES" sz="1800">
                          <a:effectLst/>
                        </a:rPr>
                        <a:t>20,75%</a:t>
                      </a:r>
                      <a:endParaRPr lang="es-ES" sz="2800">
                        <a:effectLst/>
                        <a:latin typeface="Times New Roman"/>
                        <a:ea typeface="Calibri"/>
                      </a:endParaRPr>
                    </a:p>
                  </a:txBody>
                  <a:tcPr marL="68580" marR="68580" marT="0" marB="0"/>
                </a:tc>
              </a:tr>
              <a:tr h="488493">
                <a:tc>
                  <a:txBody>
                    <a:bodyPr/>
                    <a:lstStyle/>
                    <a:p>
                      <a:pPr algn="ctr">
                        <a:lnSpc>
                          <a:spcPct val="200000"/>
                        </a:lnSpc>
                        <a:spcAft>
                          <a:spcPts val="0"/>
                        </a:spcAft>
                      </a:pPr>
                      <a:r>
                        <a:rPr lang="es-ES" sz="1800">
                          <a:effectLst/>
                        </a:rPr>
                        <a:t>Total</a:t>
                      </a:r>
                      <a:endParaRPr lang="es-ES" sz="2800">
                        <a:effectLst/>
                        <a:latin typeface="Times New Roman"/>
                        <a:ea typeface="Calibri"/>
                      </a:endParaRPr>
                    </a:p>
                  </a:txBody>
                  <a:tcPr marL="68580" marR="68580" marT="0" marB="0"/>
                </a:tc>
                <a:tc>
                  <a:txBody>
                    <a:bodyPr/>
                    <a:lstStyle/>
                    <a:p>
                      <a:pPr algn="ctr">
                        <a:lnSpc>
                          <a:spcPct val="200000"/>
                        </a:lnSpc>
                        <a:spcAft>
                          <a:spcPts val="0"/>
                        </a:spcAft>
                      </a:pPr>
                      <a:r>
                        <a:rPr lang="es-ES" sz="1800">
                          <a:effectLst/>
                        </a:rPr>
                        <a:t>53</a:t>
                      </a:r>
                      <a:endParaRPr lang="es-ES" sz="2800">
                        <a:effectLst/>
                        <a:latin typeface="Times New Roman"/>
                        <a:ea typeface="Calibri"/>
                      </a:endParaRPr>
                    </a:p>
                  </a:txBody>
                  <a:tcPr marL="68580" marR="68580" marT="0" marB="0"/>
                </a:tc>
                <a:tc>
                  <a:txBody>
                    <a:bodyPr/>
                    <a:lstStyle/>
                    <a:p>
                      <a:pPr algn="ctr">
                        <a:lnSpc>
                          <a:spcPct val="200000"/>
                        </a:lnSpc>
                        <a:spcAft>
                          <a:spcPts val="0"/>
                        </a:spcAft>
                      </a:pPr>
                      <a:r>
                        <a:rPr lang="es-ES" sz="1800" dirty="0">
                          <a:effectLst/>
                        </a:rPr>
                        <a:t>100%</a:t>
                      </a:r>
                      <a:endParaRPr lang="es-ES" sz="2800" dirty="0">
                        <a:effectLst/>
                        <a:latin typeface="Times New Roman"/>
                        <a:ea typeface="Calibri"/>
                      </a:endParaRPr>
                    </a:p>
                  </a:txBody>
                  <a:tcPr marL="68580" marR="68580" marT="0" marB="0"/>
                </a:tc>
              </a:tr>
            </a:tbl>
          </a:graphicData>
        </a:graphic>
      </p:graphicFrame>
      <p:sp>
        <p:nvSpPr>
          <p:cNvPr id="4" name="3 Rectángulo"/>
          <p:cNvSpPr/>
          <p:nvPr/>
        </p:nvSpPr>
        <p:spPr>
          <a:xfrm>
            <a:off x="923404" y="1844824"/>
            <a:ext cx="2432397" cy="369332"/>
          </a:xfrm>
          <a:prstGeom prst="rect">
            <a:avLst/>
          </a:prstGeom>
        </p:spPr>
        <p:txBody>
          <a:bodyPr wrap="none">
            <a:spAutoFit/>
          </a:bodyPr>
          <a:lstStyle/>
          <a:p>
            <a:r>
              <a:rPr lang="es-ES" dirty="0"/>
              <a:t>Tarifa de Soporte Básico</a:t>
            </a:r>
            <a:endParaRPr lang="es-ES" b="1" dirty="0"/>
          </a:p>
        </p:txBody>
      </p:sp>
      <p:graphicFrame>
        <p:nvGraphicFramePr>
          <p:cNvPr id="5" name="4 Tabla"/>
          <p:cNvGraphicFramePr>
            <a:graphicFrameLocks noGrp="1"/>
          </p:cNvGraphicFramePr>
          <p:nvPr>
            <p:extLst>
              <p:ext uri="{D42A27DB-BD31-4B8C-83A1-F6EECF244321}">
                <p14:modId xmlns:p14="http://schemas.microsoft.com/office/powerpoint/2010/main" val="753293123"/>
              </p:ext>
            </p:extLst>
          </p:nvPr>
        </p:nvGraphicFramePr>
        <p:xfrm>
          <a:off x="4788023" y="2214156"/>
          <a:ext cx="4042794" cy="3175572"/>
        </p:xfrm>
        <a:graphic>
          <a:graphicData uri="http://schemas.openxmlformats.org/drawingml/2006/table">
            <a:tbl>
              <a:tblPr firstRow="1" firstCol="1" bandRow="1">
                <a:tableStyleId>{5C22544A-7EE6-4342-B048-85BDC9FD1C3A}</a:tableStyleId>
              </a:tblPr>
              <a:tblGrid>
                <a:gridCol w="1347598"/>
                <a:gridCol w="1347598"/>
                <a:gridCol w="1347598"/>
              </a:tblGrid>
              <a:tr h="981012">
                <a:tc>
                  <a:txBody>
                    <a:bodyPr/>
                    <a:lstStyle/>
                    <a:p>
                      <a:pPr algn="ctr">
                        <a:lnSpc>
                          <a:spcPct val="200000"/>
                        </a:lnSpc>
                        <a:spcAft>
                          <a:spcPts val="0"/>
                        </a:spcAft>
                      </a:pPr>
                      <a:r>
                        <a:rPr lang="es-ES" sz="1800" dirty="0" smtClean="0">
                          <a:effectLst/>
                        </a:rPr>
                        <a:t>Respuesta</a:t>
                      </a:r>
                      <a:endParaRPr lang="es-ES" sz="2800" dirty="0">
                        <a:effectLst/>
                        <a:latin typeface="Times New Roman"/>
                        <a:ea typeface="Calibri"/>
                      </a:endParaRPr>
                    </a:p>
                  </a:txBody>
                  <a:tcPr marL="68580" marR="68580" marT="0" marB="0"/>
                </a:tc>
                <a:tc>
                  <a:txBody>
                    <a:bodyPr/>
                    <a:lstStyle/>
                    <a:p>
                      <a:pPr algn="ctr">
                        <a:lnSpc>
                          <a:spcPct val="200000"/>
                        </a:lnSpc>
                        <a:spcAft>
                          <a:spcPts val="0"/>
                        </a:spcAft>
                      </a:pPr>
                      <a:r>
                        <a:rPr lang="es-ES" sz="1800">
                          <a:effectLst/>
                        </a:rPr>
                        <a:t>No. PyME</a:t>
                      </a:r>
                      <a:endParaRPr lang="es-ES" sz="2800">
                        <a:effectLst/>
                        <a:latin typeface="Times New Roman"/>
                        <a:ea typeface="Calibri"/>
                      </a:endParaRPr>
                    </a:p>
                  </a:txBody>
                  <a:tcPr marL="68580" marR="68580" marT="0" marB="0"/>
                </a:tc>
                <a:tc>
                  <a:txBody>
                    <a:bodyPr/>
                    <a:lstStyle/>
                    <a:p>
                      <a:pPr algn="ctr">
                        <a:lnSpc>
                          <a:spcPct val="200000"/>
                        </a:lnSpc>
                        <a:spcAft>
                          <a:spcPts val="0"/>
                        </a:spcAft>
                      </a:pPr>
                      <a:r>
                        <a:rPr lang="es-ES" sz="1800">
                          <a:effectLst/>
                        </a:rPr>
                        <a:t>Porcentaje</a:t>
                      </a:r>
                      <a:endParaRPr lang="es-ES" sz="2800">
                        <a:effectLst/>
                        <a:latin typeface="Times New Roman"/>
                        <a:ea typeface="Calibri"/>
                      </a:endParaRPr>
                    </a:p>
                  </a:txBody>
                  <a:tcPr marL="68580" marR="68580" marT="0" marB="0"/>
                </a:tc>
              </a:tr>
              <a:tr h="490506">
                <a:tc>
                  <a:txBody>
                    <a:bodyPr/>
                    <a:lstStyle/>
                    <a:p>
                      <a:pPr algn="ctr">
                        <a:lnSpc>
                          <a:spcPct val="200000"/>
                        </a:lnSpc>
                        <a:spcAft>
                          <a:spcPts val="0"/>
                        </a:spcAft>
                      </a:pPr>
                      <a:r>
                        <a:rPr lang="es-ES" sz="1800">
                          <a:effectLst/>
                        </a:rPr>
                        <a:t>USD 60 </a:t>
                      </a:r>
                      <a:endParaRPr lang="es-ES" sz="2800">
                        <a:effectLst/>
                        <a:latin typeface="Times New Roman"/>
                        <a:ea typeface="Calibri"/>
                      </a:endParaRPr>
                    </a:p>
                  </a:txBody>
                  <a:tcPr marL="68580" marR="68580" marT="0" marB="0"/>
                </a:tc>
                <a:tc>
                  <a:txBody>
                    <a:bodyPr/>
                    <a:lstStyle/>
                    <a:p>
                      <a:pPr algn="ctr">
                        <a:lnSpc>
                          <a:spcPct val="200000"/>
                        </a:lnSpc>
                        <a:spcAft>
                          <a:spcPts val="0"/>
                        </a:spcAft>
                      </a:pPr>
                      <a:r>
                        <a:rPr lang="es-ES" sz="1800">
                          <a:effectLst/>
                        </a:rPr>
                        <a:t>19</a:t>
                      </a:r>
                      <a:endParaRPr lang="es-ES" sz="2800">
                        <a:effectLst/>
                        <a:latin typeface="Times New Roman"/>
                        <a:ea typeface="Calibri"/>
                      </a:endParaRPr>
                    </a:p>
                  </a:txBody>
                  <a:tcPr marL="68580" marR="68580" marT="0" marB="0"/>
                </a:tc>
                <a:tc>
                  <a:txBody>
                    <a:bodyPr/>
                    <a:lstStyle/>
                    <a:p>
                      <a:pPr algn="ctr">
                        <a:lnSpc>
                          <a:spcPct val="200000"/>
                        </a:lnSpc>
                        <a:spcAft>
                          <a:spcPts val="0"/>
                        </a:spcAft>
                      </a:pPr>
                      <a:r>
                        <a:rPr lang="es-ES" sz="1800">
                          <a:effectLst/>
                        </a:rPr>
                        <a:t>35,85%</a:t>
                      </a:r>
                      <a:endParaRPr lang="es-ES" sz="2800">
                        <a:effectLst/>
                        <a:latin typeface="Times New Roman"/>
                        <a:ea typeface="Calibri"/>
                      </a:endParaRPr>
                    </a:p>
                  </a:txBody>
                  <a:tcPr marL="68580" marR="68580" marT="0" marB="0"/>
                </a:tc>
              </a:tr>
              <a:tr h="490506">
                <a:tc>
                  <a:txBody>
                    <a:bodyPr/>
                    <a:lstStyle/>
                    <a:p>
                      <a:pPr algn="ctr">
                        <a:lnSpc>
                          <a:spcPct val="200000"/>
                        </a:lnSpc>
                        <a:spcAft>
                          <a:spcPts val="0"/>
                        </a:spcAft>
                      </a:pPr>
                      <a:r>
                        <a:rPr lang="es-ES" sz="1800">
                          <a:effectLst/>
                        </a:rPr>
                        <a:t>USD 80  </a:t>
                      </a:r>
                      <a:endParaRPr lang="es-ES" sz="2800">
                        <a:effectLst/>
                        <a:latin typeface="Times New Roman"/>
                        <a:ea typeface="Calibri"/>
                      </a:endParaRPr>
                    </a:p>
                  </a:txBody>
                  <a:tcPr marL="68580" marR="68580" marT="0" marB="0"/>
                </a:tc>
                <a:tc>
                  <a:txBody>
                    <a:bodyPr/>
                    <a:lstStyle/>
                    <a:p>
                      <a:pPr algn="ctr">
                        <a:lnSpc>
                          <a:spcPct val="200000"/>
                        </a:lnSpc>
                        <a:spcAft>
                          <a:spcPts val="0"/>
                        </a:spcAft>
                      </a:pPr>
                      <a:r>
                        <a:rPr lang="es-ES" sz="1800">
                          <a:effectLst/>
                        </a:rPr>
                        <a:t>34</a:t>
                      </a:r>
                      <a:endParaRPr lang="es-ES" sz="2800">
                        <a:effectLst/>
                        <a:latin typeface="Times New Roman"/>
                        <a:ea typeface="Calibri"/>
                      </a:endParaRPr>
                    </a:p>
                  </a:txBody>
                  <a:tcPr marL="68580" marR="68580" marT="0" marB="0"/>
                </a:tc>
                <a:tc>
                  <a:txBody>
                    <a:bodyPr/>
                    <a:lstStyle/>
                    <a:p>
                      <a:pPr algn="ctr">
                        <a:lnSpc>
                          <a:spcPct val="200000"/>
                        </a:lnSpc>
                        <a:spcAft>
                          <a:spcPts val="0"/>
                        </a:spcAft>
                      </a:pPr>
                      <a:r>
                        <a:rPr lang="es-ES" sz="1800">
                          <a:effectLst/>
                        </a:rPr>
                        <a:t>64,15%</a:t>
                      </a:r>
                      <a:endParaRPr lang="es-ES" sz="2800">
                        <a:effectLst/>
                        <a:latin typeface="Times New Roman"/>
                        <a:ea typeface="Calibri"/>
                      </a:endParaRPr>
                    </a:p>
                  </a:txBody>
                  <a:tcPr marL="68580" marR="68580" marT="0" marB="0"/>
                </a:tc>
              </a:tr>
              <a:tr h="490506">
                <a:tc>
                  <a:txBody>
                    <a:bodyPr/>
                    <a:lstStyle/>
                    <a:p>
                      <a:pPr algn="ctr">
                        <a:lnSpc>
                          <a:spcPct val="200000"/>
                        </a:lnSpc>
                        <a:spcAft>
                          <a:spcPts val="0"/>
                        </a:spcAft>
                      </a:pPr>
                      <a:r>
                        <a:rPr lang="es-ES" sz="1800">
                          <a:effectLst/>
                        </a:rPr>
                        <a:t>USD 100  </a:t>
                      </a:r>
                      <a:endParaRPr lang="es-ES" sz="2800">
                        <a:effectLst/>
                        <a:latin typeface="Times New Roman"/>
                        <a:ea typeface="Calibri"/>
                      </a:endParaRPr>
                    </a:p>
                  </a:txBody>
                  <a:tcPr marL="68580" marR="68580" marT="0" marB="0"/>
                </a:tc>
                <a:tc>
                  <a:txBody>
                    <a:bodyPr/>
                    <a:lstStyle/>
                    <a:p>
                      <a:pPr algn="ctr">
                        <a:lnSpc>
                          <a:spcPct val="200000"/>
                        </a:lnSpc>
                        <a:spcAft>
                          <a:spcPts val="0"/>
                        </a:spcAft>
                      </a:pPr>
                      <a:r>
                        <a:rPr lang="es-ES" sz="1800">
                          <a:effectLst/>
                        </a:rPr>
                        <a:t>0</a:t>
                      </a:r>
                      <a:endParaRPr lang="es-ES" sz="2800">
                        <a:effectLst/>
                        <a:latin typeface="Times New Roman"/>
                        <a:ea typeface="Calibri"/>
                      </a:endParaRPr>
                    </a:p>
                  </a:txBody>
                  <a:tcPr marL="68580" marR="68580" marT="0" marB="0"/>
                </a:tc>
                <a:tc>
                  <a:txBody>
                    <a:bodyPr/>
                    <a:lstStyle/>
                    <a:p>
                      <a:pPr algn="ctr">
                        <a:lnSpc>
                          <a:spcPct val="200000"/>
                        </a:lnSpc>
                        <a:spcAft>
                          <a:spcPts val="0"/>
                        </a:spcAft>
                      </a:pPr>
                      <a:r>
                        <a:rPr lang="es-ES" sz="1800">
                          <a:effectLst/>
                        </a:rPr>
                        <a:t>0%</a:t>
                      </a:r>
                      <a:endParaRPr lang="es-ES" sz="2800">
                        <a:effectLst/>
                        <a:latin typeface="Times New Roman"/>
                        <a:ea typeface="Calibri"/>
                      </a:endParaRPr>
                    </a:p>
                  </a:txBody>
                  <a:tcPr marL="68580" marR="68580" marT="0" marB="0"/>
                </a:tc>
              </a:tr>
              <a:tr h="490506">
                <a:tc>
                  <a:txBody>
                    <a:bodyPr/>
                    <a:lstStyle/>
                    <a:p>
                      <a:pPr algn="ctr">
                        <a:lnSpc>
                          <a:spcPct val="200000"/>
                        </a:lnSpc>
                        <a:spcAft>
                          <a:spcPts val="0"/>
                        </a:spcAft>
                      </a:pPr>
                      <a:r>
                        <a:rPr lang="es-ES" sz="1800">
                          <a:effectLst/>
                        </a:rPr>
                        <a:t>Total</a:t>
                      </a:r>
                      <a:endParaRPr lang="es-ES" sz="2800">
                        <a:effectLst/>
                        <a:latin typeface="Times New Roman"/>
                        <a:ea typeface="Calibri"/>
                      </a:endParaRPr>
                    </a:p>
                  </a:txBody>
                  <a:tcPr marL="68580" marR="68580" marT="0" marB="0"/>
                </a:tc>
                <a:tc>
                  <a:txBody>
                    <a:bodyPr/>
                    <a:lstStyle/>
                    <a:p>
                      <a:pPr algn="ctr">
                        <a:lnSpc>
                          <a:spcPct val="200000"/>
                        </a:lnSpc>
                        <a:spcAft>
                          <a:spcPts val="0"/>
                        </a:spcAft>
                      </a:pPr>
                      <a:r>
                        <a:rPr lang="es-ES" sz="1800">
                          <a:effectLst/>
                        </a:rPr>
                        <a:t>53</a:t>
                      </a:r>
                      <a:endParaRPr lang="es-ES" sz="2800">
                        <a:effectLst/>
                        <a:latin typeface="Times New Roman"/>
                        <a:ea typeface="Calibri"/>
                      </a:endParaRPr>
                    </a:p>
                  </a:txBody>
                  <a:tcPr marL="68580" marR="68580" marT="0" marB="0"/>
                </a:tc>
                <a:tc>
                  <a:txBody>
                    <a:bodyPr/>
                    <a:lstStyle/>
                    <a:p>
                      <a:pPr algn="ctr">
                        <a:lnSpc>
                          <a:spcPct val="200000"/>
                        </a:lnSpc>
                        <a:spcAft>
                          <a:spcPts val="0"/>
                        </a:spcAft>
                      </a:pPr>
                      <a:r>
                        <a:rPr lang="es-ES" sz="1800" dirty="0">
                          <a:effectLst/>
                        </a:rPr>
                        <a:t>100%</a:t>
                      </a:r>
                      <a:endParaRPr lang="es-ES" sz="2800" dirty="0">
                        <a:effectLst/>
                        <a:latin typeface="Times New Roman"/>
                        <a:ea typeface="Calibri"/>
                      </a:endParaRPr>
                    </a:p>
                  </a:txBody>
                  <a:tcPr marL="68580" marR="68580" marT="0" marB="0"/>
                </a:tc>
              </a:tr>
            </a:tbl>
          </a:graphicData>
        </a:graphic>
      </p:graphicFrame>
      <p:sp>
        <p:nvSpPr>
          <p:cNvPr id="11" name="10 Rectángulo"/>
          <p:cNvSpPr/>
          <p:nvPr/>
        </p:nvSpPr>
        <p:spPr>
          <a:xfrm>
            <a:off x="5183389" y="1805298"/>
            <a:ext cx="3084499" cy="369332"/>
          </a:xfrm>
          <a:prstGeom prst="rect">
            <a:avLst/>
          </a:prstGeom>
        </p:spPr>
        <p:txBody>
          <a:bodyPr wrap="none">
            <a:spAutoFit/>
          </a:bodyPr>
          <a:lstStyle/>
          <a:p>
            <a:r>
              <a:rPr lang="es-ES" dirty="0"/>
              <a:t>Tarifa de Soporte Especializado</a:t>
            </a:r>
          </a:p>
        </p:txBody>
      </p:sp>
    </p:spTree>
    <p:extLst>
      <p:ext uri="{BB962C8B-B14F-4D97-AF65-F5344CB8AC3E}">
        <p14:creationId xmlns:p14="http://schemas.microsoft.com/office/powerpoint/2010/main" val="11833532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6968" y="6583660"/>
            <a:ext cx="4535996" cy="27434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r"/>
            <a:r>
              <a:rPr lang="es-ES" sz="1400" dirty="0" smtClean="0"/>
              <a:t>Andrés Ramiro Moscoso Manjarrez    </a:t>
            </a:r>
            <a:endParaRPr lang="es-ES" sz="1400" dirty="0"/>
          </a:p>
        </p:txBody>
      </p:sp>
      <p:sp>
        <p:nvSpPr>
          <p:cNvPr id="7" name="6 Rectángulo"/>
          <p:cNvSpPr/>
          <p:nvPr/>
        </p:nvSpPr>
        <p:spPr>
          <a:xfrm>
            <a:off x="4542964" y="6583660"/>
            <a:ext cx="4611511" cy="2743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1400" dirty="0" smtClean="0"/>
              <a:t>Maestría en Gestión de Proyectos</a:t>
            </a:r>
            <a:endParaRPr lang="es-ES" sz="1400" dirty="0"/>
          </a:p>
        </p:txBody>
      </p:sp>
      <p:sp>
        <p:nvSpPr>
          <p:cNvPr id="8" name="7 Rectángulo"/>
          <p:cNvSpPr/>
          <p:nvPr/>
        </p:nvSpPr>
        <p:spPr>
          <a:xfrm>
            <a:off x="4535996" y="0"/>
            <a:ext cx="4611511" cy="8367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1600" dirty="0" smtClean="0">
                <a:solidFill>
                  <a:schemeClr val="bg1">
                    <a:lumMod val="75000"/>
                  </a:schemeClr>
                </a:solidFill>
              </a:rPr>
              <a:t>Estudio de Mercado</a:t>
            </a:r>
          </a:p>
          <a:p>
            <a:r>
              <a:rPr lang="es-ES" sz="1600" dirty="0" smtClean="0">
                <a:solidFill>
                  <a:schemeClr val="bg1"/>
                </a:solidFill>
              </a:rPr>
              <a:t>Resultados</a:t>
            </a:r>
          </a:p>
          <a:p>
            <a:endParaRPr lang="es-ES" dirty="0"/>
          </a:p>
        </p:txBody>
      </p:sp>
      <p:sp>
        <p:nvSpPr>
          <p:cNvPr id="9" name="8 Rectángulo"/>
          <p:cNvSpPr/>
          <p:nvPr/>
        </p:nvSpPr>
        <p:spPr>
          <a:xfrm>
            <a:off x="0" y="0"/>
            <a:ext cx="4535996" cy="83671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r"/>
            <a:r>
              <a:rPr lang="es-ES" sz="1600" dirty="0" smtClean="0">
                <a:solidFill>
                  <a:schemeClr val="bg1">
                    <a:lumMod val="65000"/>
                  </a:schemeClr>
                </a:solidFill>
              </a:rPr>
              <a:t>INTRODUCCIÓN</a:t>
            </a:r>
          </a:p>
          <a:p>
            <a:pPr algn="r"/>
            <a:r>
              <a:rPr lang="es-ES" sz="1600" dirty="0" smtClean="0"/>
              <a:t>MARCO TEÓRICO</a:t>
            </a:r>
          </a:p>
          <a:p>
            <a:pPr algn="r"/>
            <a:r>
              <a:rPr lang="es-ES" sz="1600" dirty="0" smtClean="0">
                <a:solidFill>
                  <a:schemeClr val="bg1">
                    <a:lumMod val="65000"/>
                  </a:schemeClr>
                </a:solidFill>
              </a:rPr>
              <a:t>EVALUACIÓN</a:t>
            </a:r>
          </a:p>
        </p:txBody>
      </p:sp>
      <p:sp>
        <p:nvSpPr>
          <p:cNvPr id="10" name="9 Rectángulo"/>
          <p:cNvSpPr/>
          <p:nvPr/>
        </p:nvSpPr>
        <p:spPr>
          <a:xfrm>
            <a:off x="0" y="836712"/>
            <a:ext cx="9154475" cy="432048"/>
          </a:xfrm>
          <a:prstGeom prst="rect">
            <a:avLst/>
          </a:prstGeom>
          <a:gradFill flip="none" rotWithShape="1">
            <a:gsLst>
              <a:gs pos="0">
                <a:schemeClr val="accent1">
                  <a:shade val="51000"/>
                  <a:satMod val="130000"/>
                </a:schemeClr>
              </a:gs>
              <a:gs pos="80000">
                <a:schemeClr val="accent1">
                  <a:shade val="93000"/>
                  <a:satMod val="130000"/>
                </a:schemeClr>
              </a:gs>
              <a:gs pos="100000">
                <a:schemeClr val="accent1">
                  <a:shade val="94000"/>
                  <a:satMod val="135000"/>
                </a:schemeClr>
              </a:gs>
            </a:gsLst>
            <a:path path="circle">
              <a:fillToRect l="100000" t="100000"/>
            </a:path>
            <a:tileRect r="-100000" b="-100000"/>
          </a:gradFill>
        </p:spPr>
        <p:style>
          <a:lnRef idx="1">
            <a:schemeClr val="accent1"/>
          </a:lnRef>
          <a:fillRef idx="3">
            <a:schemeClr val="accent1"/>
          </a:fillRef>
          <a:effectRef idx="2">
            <a:schemeClr val="accent1"/>
          </a:effectRef>
          <a:fontRef idx="minor">
            <a:schemeClr val="lt1"/>
          </a:fontRef>
        </p:style>
        <p:txBody>
          <a:bodyPr rtlCol="0" anchor="ctr"/>
          <a:lstStyle/>
          <a:p>
            <a:r>
              <a:rPr lang="es-ES" sz="2800" dirty="0" smtClean="0"/>
              <a:t>Análisis de Resultados</a:t>
            </a:r>
            <a:endParaRPr lang="es-ES" sz="2800" dirty="0"/>
          </a:p>
        </p:txBody>
      </p:sp>
      <p:graphicFrame>
        <p:nvGraphicFramePr>
          <p:cNvPr id="2" name="1 Tabla"/>
          <p:cNvGraphicFramePr>
            <a:graphicFrameLocks noGrp="1"/>
          </p:cNvGraphicFramePr>
          <p:nvPr>
            <p:extLst>
              <p:ext uri="{D42A27DB-BD31-4B8C-83A1-F6EECF244321}">
                <p14:modId xmlns:p14="http://schemas.microsoft.com/office/powerpoint/2010/main" val="2741991026"/>
              </p:ext>
            </p:extLst>
          </p:nvPr>
        </p:nvGraphicFramePr>
        <p:xfrm>
          <a:off x="179512" y="1643345"/>
          <a:ext cx="4901897" cy="4876800"/>
        </p:xfrm>
        <a:graphic>
          <a:graphicData uri="http://schemas.openxmlformats.org/drawingml/2006/table">
            <a:tbl>
              <a:tblPr firstRow="1" firstCol="1" bandRow="1">
                <a:tableStyleId>{5C22544A-7EE6-4342-B048-85BDC9FD1C3A}</a:tableStyleId>
              </a:tblPr>
              <a:tblGrid>
                <a:gridCol w="2850943"/>
                <a:gridCol w="858813"/>
                <a:gridCol w="1192141"/>
              </a:tblGrid>
              <a:tr h="367997">
                <a:tc>
                  <a:txBody>
                    <a:bodyPr/>
                    <a:lstStyle/>
                    <a:p>
                      <a:pPr algn="ctr">
                        <a:lnSpc>
                          <a:spcPct val="200000"/>
                        </a:lnSpc>
                        <a:spcAft>
                          <a:spcPts val="0"/>
                        </a:spcAft>
                      </a:pPr>
                      <a:r>
                        <a:rPr lang="es-ES" sz="1600" dirty="0">
                          <a:effectLst/>
                        </a:rPr>
                        <a:t>	Respuesta</a:t>
                      </a:r>
                      <a:endParaRPr lang="es-ES" sz="2400" dirty="0">
                        <a:effectLst/>
                        <a:latin typeface="Times New Roman"/>
                        <a:ea typeface="Calibri"/>
                      </a:endParaRPr>
                    </a:p>
                  </a:txBody>
                  <a:tcPr marL="68580" marR="68580" marT="0" marB="0"/>
                </a:tc>
                <a:tc>
                  <a:txBody>
                    <a:bodyPr/>
                    <a:lstStyle/>
                    <a:p>
                      <a:pPr algn="ctr">
                        <a:lnSpc>
                          <a:spcPct val="200000"/>
                        </a:lnSpc>
                        <a:spcAft>
                          <a:spcPts val="0"/>
                        </a:spcAft>
                      </a:pPr>
                      <a:r>
                        <a:rPr lang="es-ES" sz="1600" smtClean="0">
                          <a:effectLst/>
                        </a:rPr>
                        <a:t>No. PyME</a:t>
                      </a:r>
                      <a:endParaRPr lang="es-ES" sz="2400">
                        <a:effectLst/>
                        <a:latin typeface="Times New Roman"/>
                        <a:ea typeface="Calibri"/>
                      </a:endParaRPr>
                    </a:p>
                  </a:txBody>
                  <a:tcPr marL="68580" marR="68580" marT="0" marB="0"/>
                </a:tc>
                <a:tc>
                  <a:txBody>
                    <a:bodyPr/>
                    <a:lstStyle/>
                    <a:p>
                      <a:pPr algn="ctr">
                        <a:lnSpc>
                          <a:spcPct val="200000"/>
                        </a:lnSpc>
                        <a:spcAft>
                          <a:spcPts val="0"/>
                        </a:spcAft>
                      </a:pPr>
                      <a:r>
                        <a:rPr lang="es-ES" sz="1600">
                          <a:effectLst/>
                        </a:rPr>
                        <a:t>Porcentaje</a:t>
                      </a:r>
                      <a:endParaRPr lang="es-ES" sz="2400">
                        <a:effectLst/>
                        <a:latin typeface="Times New Roman"/>
                        <a:ea typeface="Calibri"/>
                      </a:endParaRPr>
                    </a:p>
                  </a:txBody>
                  <a:tcPr marL="68580" marR="68580" marT="0" marB="0"/>
                </a:tc>
              </a:tr>
              <a:tr h="367997">
                <a:tc>
                  <a:txBody>
                    <a:bodyPr/>
                    <a:lstStyle/>
                    <a:p>
                      <a:pPr algn="ctr">
                        <a:lnSpc>
                          <a:spcPct val="200000"/>
                        </a:lnSpc>
                        <a:spcAft>
                          <a:spcPts val="0"/>
                        </a:spcAft>
                      </a:pPr>
                      <a:r>
                        <a:rPr lang="es-ES" sz="1600">
                          <a:effectLst/>
                        </a:rPr>
                        <a:t>Soporte y mantenimiento de Radio Comunicaciones de dos vías</a:t>
                      </a:r>
                      <a:endParaRPr lang="es-ES" sz="2400">
                        <a:effectLst/>
                        <a:latin typeface="Times New Roman"/>
                        <a:ea typeface="Calibri"/>
                      </a:endParaRPr>
                    </a:p>
                  </a:txBody>
                  <a:tcPr marL="68580" marR="68580" marT="0" marB="0"/>
                </a:tc>
                <a:tc>
                  <a:txBody>
                    <a:bodyPr/>
                    <a:lstStyle/>
                    <a:p>
                      <a:pPr algn="ctr">
                        <a:lnSpc>
                          <a:spcPct val="200000"/>
                        </a:lnSpc>
                        <a:spcAft>
                          <a:spcPts val="0"/>
                        </a:spcAft>
                      </a:pPr>
                      <a:r>
                        <a:rPr lang="es-ES" sz="1600" dirty="0" smtClean="0">
                          <a:effectLst/>
                        </a:rPr>
                        <a:t>15</a:t>
                      </a:r>
                      <a:endParaRPr lang="es-ES" sz="2400" dirty="0">
                        <a:effectLst/>
                        <a:latin typeface="Times New Roman"/>
                        <a:ea typeface="Calibri"/>
                      </a:endParaRPr>
                    </a:p>
                  </a:txBody>
                  <a:tcPr marL="68580" marR="68580" marT="0" marB="0"/>
                </a:tc>
                <a:tc>
                  <a:txBody>
                    <a:bodyPr/>
                    <a:lstStyle/>
                    <a:p>
                      <a:pPr algn="ctr">
                        <a:lnSpc>
                          <a:spcPct val="200000"/>
                        </a:lnSpc>
                        <a:spcAft>
                          <a:spcPts val="0"/>
                        </a:spcAft>
                      </a:pPr>
                      <a:r>
                        <a:rPr lang="es-ES" sz="1600">
                          <a:effectLst/>
                        </a:rPr>
                        <a:t>44,11%</a:t>
                      </a:r>
                      <a:endParaRPr lang="es-ES" sz="2400">
                        <a:effectLst/>
                        <a:latin typeface="Times New Roman"/>
                        <a:ea typeface="Calibri"/>
                      </a:endParaRPr>
                    </a:p>
                  </a:txBody>
                  <a:tcPr marL="68580" marR="68580" marT="0" marB="0"/>
                </a:tc>
              </a:tr>
              <a:tr h="367997">
                <a:tc>
                  <a:txBody>
                    <a:bodyPr/>
                    <a:lstStyle/>
                    <a:p>
                      <a:pPr algn="ctr">
                        <a:lnSpc>
                          <a:spcPct val="200000"/>
                        </a:lnSpc>
                        <a:spcAft>
                          <a:spcPts val="0"/>
                        </a:spcAft>
                      </a:pPr>
                      <a:r>
                        <a:rPr lang="es-ES" sz="1600">
                          <a:effectLst/>
                        </a:rPr>
                        <a:t>Soporte y mantenimiento de sistemas de video vigilancia, alarma o controles de acceso</a:t>
                      </a:r>
                      <a:endParaRPr lang="es-ES" sz="2400">
                        <a:effectLst/>
                        <a:latin typeface="Times New Roman"/>
                        <a:ea typeface="Calibri"/>
                      </a:endParaRPr>
                    </a:p>
                  </a:txBody>
                  <a:tcPr marL="68580" marR="68580" marT="0" marB="0"/>
                </a:tc>
                <a:tc>
                  <a:txBody>
                    <a:bodyPr/>
                    <a:lstStyle/>
                    <a:p>
                      <a:pPr algn="ctr">
                        <a:lnSpc>
                          <a:spcPct val="200000"/>
                        </a:lnSpc>
                        <a:spcAft>
                          <a:spcPts val="0"/>
                        </a:spcAft>
                      </a:pPr>
                      <a:r>
                        <a:rPr lang="es-ES" sz="1600" smtClean="0">
                          <a:effectLst/>
                        </a:rPr>
                        <a:t>30</a:t>
                      </a:r>
                      <a:endParaRPr lang="es-ES" sz="2400">
                        <a:effectLst/>
                        <a:latin typeface="Times New Roman"/>
                        <a:ea typeface="Calibri"/>
                      </a:endParaRPr>
                    </a:p>
                  </a:txBody>
                  <a:tcPr marL="68580" marR="68580" marT="0" marB="0"/>
                </a:tc>
                <a:tc>
                  <a:txBody>
                    <a:bodyPr/>
                    <a:lstStyle/>
                    <a:p>
                      <a:pPr algn="ctr">
                        <a:lnSpc>
                          <a:spcPct val="200000"/>
                        </a:lnSpc>
                        <a:spcAft>
                          <a:spcPts val="0"/>
                        </a:spcAft>
                      </a:pPr>
                      <a:r>
                        <a:rPr lang="es-ES" sz="2000" b="1" dirty="0">
                          <a:effectLst/>
                        </a:rPr>
                        <a:t>88.23%</a:t>
                      </a:r>
                      <a:endParaRPr lang="es-ES" sz="3200" b="1" dirty="0">
                        <a:effectLst/>
                        <a:latin typeface="Times New Roman"/>
                        <a:ea typeface="Calibri"/>
                      </a:endParaRPr>
                    </a:p>
                  </a:txBody>
                  <a:tcPr marL="68580" marR="68580" marT="0" marB="0"/>
                </a:tc>
              </a:tr>
              <a:tr h="367997">
                <a:tc>
                  <a:txBody>
                    <a:bodyPr/>
                    <a:lstStyle/>
                    <a:p>
                      <a:pPr algn="ctr">
                        <a:lnSpc>
                          <a:spcPct val="200000"/>
                        </a:lnSpc>
                        <a:spcAft>
                          <a:spcPts val="0"/>
                        </a:spcAft>
                      </a:pPr>
                      <a:r>
                        <a:rPr lang="es-ES" sz="1600">
                          <a:effectLst/>
                        </a:rPr>
                        <a:t>Otro</a:t>
                      </a:r>
                      <a:endParaRPr lang="es-ES" sz="2400">
                        <a:effectLst/>
                        <a:latin typeface="Times New Roman"/>
                        <a:ea typeface="Calibri"/>
                      </a:endParaRPr>
                    </a:p>
                  </a:txBody>
                  <a:tcPr marL="68580" marR="68580" marT="0" marB="0"/>
                </a:tc>
                <a:tc>
                  <a:txBody>
                    <a:bodyPr/>
                    <a:lstStyle/>
                    <a:p>
                      <a:pPr algn="ctr">
                        <a:lnSpc>
                          <a:spcPct val="200000"/>
                        </a:lnSpc>
                        <a:spcAft>
                          <a:spcPts val="0"/>
                        </a:spcAft>
                      </a:pPr>
                      <a:r>
                        <a:rPr lang="es-ES" sz="1600" smtClean="0">
                          <a:effectLst/>
                        </a:rPr>
                        <a:t>4</a:t>
                      </a:r>
                      <a:endParaRPr lang="es-ES" sz="2400">
                        <a:effectLst/>
                        <a:latin typeface="Times New Roman"/>
                        <a:ea typeface="Calibri"/>
                      </a:endParaRPr>
                    </a:p>
                  </a:txBody>
                  <a:tcPr marL="68580" marR="68580" marT="0" marB="0"/>
                </a:tc>
                <a:tc>
                  <a:txBody>
                    <a:bodyPr/>
                    <a:lstStyle/>
                    <a:p>
                      <a:pPr algn="ctr">
                        <a:lnSpc>
                          <a:spcPct val="200000"/>
                        </a:lnSpc>
                        <a:spcAft>
                          <a:spcPts val="0"/>
                        </a:spcAft>
                      </a:pPr>
                      <a:r>
                        <a:rPr lang="es-ES" sz="1600">
                          <a:effectLst/>
                        </a:rPr>
                        <a:t>11,76%</a:t>
                      </a:r>
                      <a:endParaRPr lang="es-ES" sz="2400">
                        <a:effectLst/>
                        <a:latin typeface="Times New Roman"/>
                        <a:ea typeface="Calibri"/>
                      </a:endParaRPr>
                    </a:p>
                  </a:txBody>
                  <a:tcPr marL="68580" marR="68580" marT="0" marB="0"/>
                </a:tc>
              </a:tr>
              <a:tr h="367997">
                <a:tc>
                  <a:txBody>
                    <a:bodyPr/>
                    <a:lstStyle/>
                    <a:p>
                      <a:pPr algn="ctr">
                        <a:lnSpc>
                          <a:spcPct val="200000"/>
                        </a:lnSpc>
                        <a:spcAft>
                          <a:spcPts val="0"/>
                        </a:spcAft>
                      </a:pPr>
                      <a:r>
                        <a:rPr lang="es-ES" sz="1600" dirty="0">
                          <a:effectLst/>
                        </a:rPr>
                        <a:t>Total</a:t>
                      </a:r>
                      <a:endParaRPr lang="es-ES" sz="2400" dirty="0">
                        <a:effectLst/>
                        <a:latin typeface="Times New Roman"/>
                        <a:ea typeface="Calibri"/>
                      </a:endParaRPr>
                    </a:p>
                  </a:txBody>
                  <a:tcPr marL="68580" marR="68580" marT="0" marB="0"/>
                </a:tc>
                <a:tc>
                  <a:txBody>
                    <a:bodyPr/>
                    <a:lstStyle/>
                    <a:p>
                      <a:pPr algn="ctr">
                        <a:lnSpc>
                          <a:spcPct val="200000"/>
                        </a:lnSpc>
                        <a:spcAft>
                          <a:spcPts val="0"/>
                        </a:spcAft>
                      </a:pPr>
                      <a:r>
                        <a:rPr lang="es-ES" sz="1600" dirty="0" smtClean="0">
                          <a:effectLst/>
                        </a:rPr>
                        <a:t>34</a:t>
                      </a:r>
                      <a:endParaRPr lang="es-ES" sz="2400" dirty="0">
                        <a:effectLst/>
                        <a:latin typeface="Times New Roman"/>
                        <a:ea typeface="Calibri"/>
                      </a:endParaRPr>
                    </a:p>
                  </a:txBody>
                  <a:tcPr marL="68580" marR="68580" marT="0" marB="0"/>
                </a:tc>
                <a:tc>
                  <a:txBody>
                    <a:bodyPr/>
                    <a:lstStyle/>
                    <a:p>
                      <a:pPr algn="ctr">
                        <a:lnSpc>
                          <a:spcPct val="200000"/>
                        </a:lnSpc>
                        <a:spcAft>
                          <a:spcPts val="0"/>
                        </a:spcAft>
                      </a:pPr>
                      <a:r>
                        <a:rPr lang="es-ES" sz="1600" dirty="0">
                          <a:effectLst/>
                        </a:rPr>
                        <a:t> </a:t>
                      </a:r>
                      <a:endParaRPr lang="es-ES" sz="2400" dirty="0">
                        <a:effectLst/>
                        <a:latin typeface="Times New Roman"/>
                        <a:ea typeface="Calibri"/>
                      </a:endParaRPr>
                    </a:p>
                  </a:txBody>
                  <a:tcPr marL="68580" marR="68580" marT="0" marB="0"/>
                </a:tc>
              </a:tr>
            </a:tbl>
          </a:graphicData>
        </a:graphic>
      </p:graphicFrame>
      <p:sp>
        <p:nvSpPr>
          <p:cNvPr id="4" name="3 Rectángulo"/>
          <p:cNvSpPr/>
          <p:nvPr/>
        </p:nvSpPr>
        <p:spPr>
          <a:xfrm>
            <a:off x="1403648" y="1289944"/>
            <a:ext cx="2733056" cy="369332"/>
          </a:xfrm>
          <a:prstGeom prst="rect">
            <a:avLst/>
          </a:prstGeom>
        </p:spPr>
        <p:txBody>
          <a:bodyPr wrap="none">
            <a:spAutoFit/>
          </a:bodyPr>
          <a:lstStyle/>
          <a:p>
            <a:r>
              <a:rPr lang="es-ES" dirty="0"/>
              <a:t>Tipo de servicio a </a:t>
            </a:r>
            <a:r>
              <a:rPr lang="es-ES" dirty="0" smtClean="0"/>
              <a:t>contratar</a:t>
            </a:r>
            <a:endParaRPr lang="es-ES" dirty="0"/>
          </a:p>
        </p:txBody>
      </p:sp>
      <p:graphicFrame>
        <p:nvGraphicFramePr>
          <p:cNvPr id="5" name="4 Tabla"/>
          <p:cNvGraphicFramePr>
            <a:graphicFrameLocks noGrp="1"/>
          </p:cNvGraphicFramePr>
          <p:nvPr>
            <p:extLst>
              <p:ext uri="{D42A27DB-BD31-4B8C-83A1-F6EECF244321}">
                <p14:modId xmlns:p14="http://schemas.microsoft.com/office/powerpoint/2010/main" val="3827914279"/>
              </p:ext>
            </p:extLst>
          </p:nvPr>
        </p:nvGraphicFramePr>
        <p:xfrm>
          <a:off x="5264543" y="1672925"/>
          <a:ext cx="3627936" cy="4635024"/>
        </p:xfrm>
        <a:graphic>
          <a:graphicData uri="http://schemas.openxmlformats.org/drawingml/2006/table">
            <a:tbl>
              <a:tblPr firstRow="1" firstCol="1" bandRow="1">
                <a:tableStyleId>{5C22544A-7EE6-4342-B048-85BDC9FD1C3A}</a:tableStyleId>
              </a:tblPr>
              <a:tblGrid>
                <a:gridCol w="1755729"/>
                <a:gridCol w="936104"/>
                <a:gridCol w="936103"/>
              </a:tblGrid>
              <a:tr h="1029990">
                <a:tc>
                  <a:txBody>
                    <a:bodyPr/>
                    <a:lstStyle/>
                    <a:p>
                      <a:pPr algn="ctr">
                        <a:lnSpc>
                          <a:spcPct val="200000"/>
                        </a:lnSpc>
                        <a:spcAft>
                          <a:spcPts val="0"/>
                        </a:spcAft>
                      </a:pPr>
                      <a:r>
                        <a:rPr lang="es-ES" sz="1400" dirty="0">
                          <a:effectLst/>
                        </a:rPr>
                        <a:t> </a:t>
                      </a:r>
                      <a:endParaRPr lang="es-ES" sz="2000" dirty="0" smtClean="0">
                        <a:effectLst/>
                      </a:endParaRPr>
                    </a:p>
                    <a:p>
                      <a:pPr algn="ctr">
                        <a:lnSpc>
                          <a:spcPct val="200000"/>
                        </a:lnSpc>
                        <a:spcAft>
                          <a:spcPts val="0"/>
                        </a:spcAft>
                      </a:pPr>
                      <a:r>
                        <a:rPr lang="es-ES" sz="1400" dirty="0" smtClean="0">
                          <a:effectLst/>
                        </a:rPr>
                        <a:t>Respuesta</a:t>
                      </a:r>
                      <a:endParaRPr lang="es-ES" sz="2000" dirty="0">
                        <a:effectLst/>
                        <a:latin typeface="Times New Roman"/>
                        <a:ea typeface="Calibri"/>
                      </a:endParaRPr>
                    </a:p>
                  </a:txBody>
                  <a:tcPr marL="68580" marR="68580" marT="0" marB="0"/>
                </a:tc>
                <a:tc>
                  <a:txBody>
                    <a:bodyPr/>
                    <a:lstStyle/>
                    <a:p>
                      <a:pPr algn="ctr">
                        <a:lnSpc>
                          <a:spcPct val="200000"/>
                        </a:lnSpc>
                        <a:spcAft>
                          <a:spcPts val="0"/>
                        </a:spcAft>
                      </a:pPr>
                      <a:r>
                        <a:rPr lang="es-ES" sz="1400">
                          <a:effectLst/>
                        </a:rPr>
                        <a:t>No. PyME</a:t>
                      </a:r>
                      <a:endParaRPr lang="es-ES" sz="2000">
                        <a:effectLst/>
                        <a:latin typeface="Times New Roman"/>
                        <a:ea typeface="Calibri"/>
                      </a:endParaRPr>
                    </a:p>
                  </a:txBody>
                  <a:tcPr marL="68580" marR="68580" marT="0" marB="0"/>
                </a:tc>
                <a:tc>
                  <a:txBody>
                    <a:bodyPr/>
                    <a:lstStyle/>
                    <a:p>
                      <a:pPr algn="ctr">
                        <a:lnSpc>
                          <a:spcPct val="200000"/>
                        </a:lnSpc>
                        <a:spcAft>
                          <a:spcPts val="0"/>
                        </a:spcAft>
                      </a:pPr>
                      <a:r>
                        <a:rPr lang="es-ES" sz="1400">
                          <a:effectLst/>
                        </a:rPr>
                        <a:t>Porcentaje</a:t>
                      </a:r>
                      <a:endParaRPr lang="es-ES" sz="2000">
                        <a:effectLst/>
                        <a:latin typeface="Times New Roman"/>
                        <a:ea typeface="Calibri"/>
                      </a:endParaRPr>
                    </a:p>
                  </a:txBody>
                  <a:tcPr marL="68580" marR="68580" marT="0" marB="0"/>
                </a:tc>
              </a:tr>
              <a:tr h="823991">
                <a:tc>
                  <a:txBody>
                    <a:bodyPr/>
                    <a:lstStyle/>
                    <a:p>
                      <a:pPr algn="ctr">
                        <a:lnSpc>
                          <a:spcPct val="200000"/>
                        </a:lnSpc>
                        <a:spcAft>
                          <a:spcPts val="0"/>
                        </a:spcAft>
                      </a:pPr>
                      <a:r>
                        <a:rPr lang="es-ES" sz="1400">
                          <a:effectLst/>
                        </a:rPr>
                        <a:t>Ya tengo un contratista</a:t>
                      </a:r>
                      <a:endParaRPr lang="es-ES" sz="2000">
                        <a:effectLst/>
                        <a:latin typeface="Times New Roman"/>
                        <a:ea typeface="Calibri"/>
                      </a:endParaRPr>
                    </a:p>
                  </a:txBody>
                  <a:tcPr marL="68580" marR="68580" marT="0" marB="0"/>
                </a:tc>
                <a:tc>
                  <a:txBody>
                    <a:bodyPr/>
                    <a:lstStyle/>
                    <a:p>
                      <a:pPr algn="ctr">
                        <a:lnSpc>
                          <a:spcPct val="200000"/>
                        </a:lnSpc>
                        <a:spcAft>
                          <a:spcPts val="0"/>
                        </a:spcAft>
                      </a:pPr>
                      <a:r>
                        <a:rPr lang="es-ES" sz="1400">
                          <a:effectLst/>
                        </a:rPr>
                        <a:t>31</a:t>
                      </a:r>
                      <a:endParaRPr lang="es-ES" sz="2000">
                        <a:effectLst/>
                        <a:latin typeface="Times New Roman"/>
                        <a:ea typeface="Calibri"/>
                      </a:endParaRPr>
                    </a:p>
                  </a:txBody>
                  <a:tcPr marL="68580" marR="68580" marT="0" marB="0"/>
                </a:tc>
                <a:tc>
                  <a:txBody>
                    <a:bodyPr/>
                    <a:lstStyle/>
                    <a:p>
                      <a:pPr algn="ctr">
                        <a:lnSpc>
                          <a:spcPct val="200000"/>
                        </a:lnSpc>
                        <a:spcAft>
                          <a:spcPts val="0"/>
                        </a:spcAft>
                      </a:pPr>
                      <a:r>
                        <a:rPr lang="es-ES" sz="1800" b="1" dirty="0">
                          <a:effectLst/>
                        </a:rPr>
                        <a:t>67,39%</a:t>
                      </a:r>
                      <a:endParaRPr lang="es-ES" sz="2800" b="1" dirty="0">
                        <a:effectLst/>
                        <a:latin typeface="Times New Roman"/>
                        <a:ea typeface="Calibri"/>
                      </a:endParaRPr>
                    </a:p>
                  </a:txBody>
                  <a:tcPr marL="68580" marR="68580" marT="0" marB="0"/>
                </a:tc>
              </a:tr>
              <a:tr h="823991">
                <a:tc>
                  <a:txBody>
                    <a:bodyPr/>
                    <a:lstStyle/>
                    <a:p>
                      <a:pPr algn="ctr">
                        <a:lnSpc>
                          <a:spcPct val="200000"/>
                        </a:lnSpc>
                        <a:spcAft>
                          <a:spcPts val="0"/>
                        </a:spcAft>
                      </a:pPr>
                      <a:r>
                        <a:rPr lang="es-ES" sz="1400">
                          <a:effectLst/>
                        </a:rPr>
                        <a:t>Los servicios TIC son demasiado caros  </a:t>
                      </a:r>
                      <a:endParaRPr lang="es-ES" sz="2000">
                        <a:effectLst/>
                        <a:latin typeface="Times New Roman"/>
                        <a:ea typeface="Calibri"/>
                      </a:endParaRPr>
                    </a:p>
                  </a:txBody>
                  <a:tcPr marL="68580" marR="68580" marT="0" marB="0"/>
                </a:tc>
                <a:tc>
                  <a:txBody>
                    <a:bodyPr/>
                    <a:lstStyle/>
                    <a:p>
                      <a:pPr algn="ctr">
                        <a:lnSpc>
                          <a:spcPct val="200000"/>
                        </a:lnSpc>
                        <a:spcAft>
                          <a:spcPts val="0"/>
                        </a:spcAft>
                      </a:pPr>
                      <a:r>
                        <a:rPr lang="es-ES" sz="1400">
                          <a:effectLst/>
                        </a:rPr>
                        <a:t>4</a:t>
                      </a:r>
                      <a:endParaRPr lang="es-ES" sz="2000">
                        <a:effectLst/>
                        <a:latin typeface="Times New Roman"/>
                        <a:ea typeface="Calibri"/>
                      </a:endParaRPr>
                    </a:p>
                  </a:txBody>
                  <a:tcPr marL="68580" marR="68580" marT="0" marB="0"/>
                </a:tc>
                <a:tc>
                  <a:txBody>
                    <a:bodyPr/>
                    <a:lstStyle/>
                    <a:p>
                      <a:pPr algn="ctr">
                        <a:lnSpc>
                          <a:spcPct val="200000"/>
                        </a:lnSpc>
                        <a:spcAft>
                          <a:spcPts val="0"/>
                        </a:spcAft>
                      </a:pPr>
                      <a:r>
                        <a:rPr lang="es-ES" sz="1400">
                          <a:effectLst/>
                        </a:rPr>
                        <a:t>8,70%</a:t>
                      </a:r>
                      <a:endParaRPr lang="es-ES" sz="2000">
                        <a:effectLst/>
                        <a:latin typeface="Times New Roman"/>
                        <a:ea typeface="Calibri"/>
                      </a:endParaRPr>
                    </a:p>
                  </a:txBody>
                  <a:tcPr marL="68580" marR="68580" marT="0" marB="0"/>
                </a:tc>
              </a:tr>
              <a:tr h="1231245">
                <a:tc>
                  <a:txBody>
                    <a:bodyPr/>
                    <a:lstStyle/>
                    <a:p>
                      <a:pPr algn="ctr">
                        <a:lnSpc>
                          <a:spcPct val="200000"/>
                        </a:lnSpc>
                        <a:spcAft>
                          <a:spcPts val="0"/>
                        </a:spcAft>
                      </a:pPr>
                      <a:r>
                        <a:rPr lang="es-ES" sz="1400">
                          <a:effectLst/>
                        </a:rPr>
                        <a:t>No tengo un contratista que genere valor</a:t>
                      </a:r>
                      <a:endParaRPr lang="es-ES" sz="2000">
                        <a:effectLst/>
                        <a:latin typeface="Times New Roman"/>
                        <a:ea typeface="Calibri"/>
                      </a:endParaRPr>
                    </a:p>
                  </a:txBody>
                  <a:tcPr marL="68580" marR="68580" marT="0" marB="0"/>
                </a:tc>
                <a:tc>
                  <a:txBody>
                    <a:bodyPr/>
                    <a:lstStyle/>
                    <a:p>
                      <a:pPr algn="ctr">
                        <a:lnSpc>
                          <a:spcPct val="200000"/>
                        </a:lnSpc>
                        <a:spcAft>
                          <a:spcPts val="0"/>
                        </a:spcAft>
                      </a:pPr>
                      <a:r>
                        <a:rPr lang="es-ES" sz="1400">
                          <a:effectLst/>
                        </a:rPr>
                        <a:t>11</a:t>
                      </a:r>
                      <a:endParaRPr lang="es-ES" sz="2000">
                        <a:effectLst/>
                        <a:latin typeface="Times New Roman"/>
                        <a:ea typeface="Calibri"/>
                      </a:endParaRPr>
                    </a:p>
                  </a:txBody>
                  <a:tcPr marL="68580" marR="68580" marT="0" marB="0"/>
                </a:tc>
                <a:tc>
                  <a:txBody>
                    <a:bodyPr/>
                    <a:lstStyle/>
                    <a:p>
                      <a:pPr algn="ctr">
                        <a:lnSpc>
                          <a:spcPct val="200000"/>
                        </a:lnSpc>
                        <a:spcAft>
                          <a:spcPts val="0"/>
                        </a:spcAft>
                      </a:pPr>
                      <a:r>
                        <a:rPr lang="es-ES" sz="1400" dirty="0">
                          <a:effectLst/>
                        </a:rPr>
                        <a:t>23,91%</a:t>
                      </a:r>
                      <a:endParaRPr lang="es-ES" sz="2000" dirty="0">
                        <a:effectLst/>
                        <a:latin typeface="Times New Roman"/>
                        <a:ea typeface="Calibri"/>
                      </a:endParaRPr>
                    </a:p>
                  </a:txBody>
                  <a:tcPr marL="68580" marR="68580" marT="0" marB="0"/>
                </a:tc>
              </a:tr>
              <a:tr h="617994">
                <a:tc>
                  <a:txBody>
                    <a:bodyPr/>
                    <a:lstStyle/>
                    <a:p>
                      <a:pPr algn="ctr">
                        <a:lnSpc>
                          <a:spcPct val="200000"/>
                        </a:lnSpc>
                        <a:spcAft>
                          <a:spcPts val="0"/>
                        </a:spcAft>
                      </a:pPr>
                      <a:r>
                        <a:rPr lang="es-ES" sz="1400" dirty="0">
                          <a:effectLst/>
                        </a:rPr>
                        <a:t>Total</a:t>
                      </a:r>
                      <a:endParaRPr lang="es-ES" sz="2000" dirty="0">
                        <a:effectLst/>
                        <a:latin typeface="Times New Roman"/>
                        <a:ea typeface="Calibri"/>
                      </a:endParaRPr>
                    </a:p>
                  </a:txBody>
                  <a:tcPr marL="68580" marR="68580" marT="0" marB="0"/>
                </a:tc>
                <a:tc>
                  <a:txBody>
                    <a:bodyPr/>
                    <a:lstStyle/>
                    <a:p>
                      <a:pPr algn="ctr">
                        <a:lnSpc>
                          <a:spcPct val="200000"/>
                        </a:lnSpc>
                        <a:spcAft>
                          <a:spcPts val="0"/>
                        </a:spcAft>
                      </a:pPr>
                      <a:r>
                        <a:rPr lang="es-ES" sz="1400" dirty="0">
                          <a:effectLst/>
                        </a:rPr>
                        <a:t>46</a:t>
                      </a:r>
                      <a:endParaRPr lang="es-ES" sz="2000" dirty="0">
                        <a:effectLst/>
                        <a:latin typeface="Times New Roman"/>
                        <a:ea typeface="Calibri"/>
                      </a:endParaRPr>
                    </a:p>
                  </a:txBody>
                  <a:tcPr marL="68580" marR="68580" marT="0" marB="0"/>
                </a:tc>
                <a:tc>
                  <a:txBody>
                    <a:bodyPr/>
                    <a:lstStyle/>
                    <a:p>
                      <a:pPr algn="ctr">
                        <a:lnSpc>
                          <a:spcPct val="200000"/>
                        </a:lnSpc>
                        <a:spcAft>
                          <a:spcPts val="0"/>
                        </a:spcAft>
                      </a:pPr>
                      <a:r>
                        <a:rPr lang="es-ES" sz="1400" dirty="0">
                          <a:effectLst/>
                        </a:rPr>
                        <a:t>100%</a:t>
                      </a:r>
                      <a:endParaRPr lang="es-ES" sz="2000" dirty="0">
                        <a:effectLst/>
                        <a:latin typeface="Times New Roman"/>
                        <a:ea typeface="Calibri"/>
                      </a:endParaRPr>
                    </a:p>
                  </a:txBody>
                  <a:tcPr marL="68580" marR="68580" marT="0" marB="0"/>
                </a:tc>
              </a:tr>
            </a:tbl>
          </a:graphicData>
        </a:graphic>
      </p:graphicFrame>
      <p:sp>
        <p:nvSpPr>
          <p:cNvPr id="11" name="10 Rectángulo"/>
          <p:cNvSpPr/>
          <p:nvPr/>
        </p:nvSpPr>
        <p:spPr>
          <a:xfrm>
            <a:off x="6012722" y="1289553"/>
            <a:ext cx="1977529" cy="369332"/>
          </a:xfrm>
          <a:prstGeom prst="rect">
            <a:avLst/>
          </a:prstGeom>
        </p:spPr>
        <p:txBody>
          <a:bodyPr wrap="none">
            <a:spAutoFit/>
          </a:bodyPr>
          <a:lstStyle/>
          <a:p>
            <a:r>
              <a:rPr lang="es-ES" dirty="0"/>
              <a:t>No desea contratar</a:t>
            </a:r>
          </a:p>
        </p:txBody>
      </p:sp>
    </p:spTree>
    <p:extLst>
      <p:ext uri="{BB962C8B-B14F-4D97-AF65-F5344CB8AC3E}">
        <p14:creationId xmlns:p14="http://schemas.microsoft.com/office/powerpoint/2010/main" val="11833532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1722650490"/>
              </p:ext>
            </p:extLst>
          </p:nvPr>
        </p:nvGraphicFramePr>
        <p:xfrm>
          <a:off x="1280625" y="1503664"/>
          <a:ext cx="6419056" cy="4876800"/>
        </p:xfrm>
        <a:graphic>
          <a:graphicData uri="http://schemas.openxmlformats.org/drawingml/2006/table">
            <a:tbl>
              <a:tblPr firstRow="1" firstCol="1" bandRow="1">
                <a:tableStyleId>{5C22544A-7EE6-4342-B048-85BDC9FD1C3A}</a:tableStyleId>
              </a:tblPr>
              <a:tblGrid>
                <a:gridCol w="2627962"/>
                <a:gridCol w="1921865"/>
                <a:gridCol w="1869229"/>
              </a:tblGrid>
              <a:tr h="951799">
                <a:tc>
                  <a:txBody>
                    <a:bodyPr/>
                    <a:lstStyle/>
                    <a:p>
                      <a:pPr algn="just">
                        <a:lnSpc>
                          <a:spcPct val="200000"/>
                        </a:lnSpc>
                        <a:spcAft>
                          <a:spcPts val="0"/>
                        </a:spcAft>
                      </a:pPr>
                      <a:r>
                        <a:rPr lang="es-EC" sz="1600">
                          <a:effectLst/>
                        </a:rPr>
                        <a:t>Factor calificación </a:t>
                      </a:r>
                      <a:endParaRPr lang="es-ES" sz="3200">
                        <a:effectLst/>
                        <a:latin typeface="Times New Roman"/>
                        <a:ea typeface="Calibri"/>
                      </a:endParaRPr>
                    </a:p>
                  </a:txBody>
                  <a:tcPr marL="44450" marR="44450" marT="0" marB="0" anchor="ctr"/>
                </a:tc>
                <a:tc>
                  <a:txBody>
                    <a:bodyPr/>
                    <a:lstStyle/>
                    <a:p>
                      <a:pPr algn="just">
                        <a:lnSpc>
                          <a:spcPct val="200000"/>
                        </a:lnSpc>
                        <a:spcAft>
                          <a:spcPts val="0"/>
                        </a:spcAft>
                      </a:pPr>
                      <a:r>
                        <a:rPr lang="es-EC" sz="1600">
                          <a:effectLst/>
                        </a:rPr>
                        <a:t>Tiempo de envío de cotización</a:t>
                      </a:r>
                      <a:endParaRPr lang="es-ES" sz="3200">
                        <a:effectLst/>
                        <a:latin typeface="Times New Roman"/>
                        <a:ea typeface="Calibri"/>
                      </a:endParaRPr>
                    </a:p>
                  </a:txBody>
                  <a:tcPr marL="44450" marR="44450" marT="0" marB="0" anchor="ctr"/>
                </a:tc>
                <a:tc>
                  <a:txBody>
                    <a:bodyPr/>
                    <a:lstStyle/>
                    <a:p>
                      <a:pPr algn="just">
                        <a:lnSpc>
                          <a:spcPct val="200000"/>
                        </a:lnSpc>
                        <a:spcAft>
                          <a:spcPts val="0"/>
                        </a:spcAft>
                      </a:pPr>
                      <a:r>
                        <a:rPr lang="es-EC" sz="1600">
                          <a:effectLst/>
                        </a:rPr>
                        <a:t>Calidad de atención</a:t>
                      </a:r>
                      <a:endParaRPr lang="es-ES" sz="3200">
                        <a:effectLst/>
                        <a:latin typeface="Times New Roman"/>
                        <a:ea typeface="Calibri"/>
                      </a:endParaRPr>
                    </a:p>
                  </a:txBody>
                  <a:tcPr marL="44450" marR="44450" marT="0" marB="0" anchor="ctr"/>
                </a:tc>
              </a:tr>
              <a:tr h="439333">
                <a:tc>
                  <a:txBody>
                    <a:bodyPr/>
                    <a:lstStyle/>
                    <a:p>
                      <a:pPr algn="just">
                        <a:lnSpc>
                          <a:spcPct val="200000"/>
                        </a:lnSpc>
                        <a:spcAft>
                          <a:spcPts val="0"/>
                        </a:spcAft>
                      </a:pPr>
                      <a:r>
                        <a:rPr lang="es-EC" sz="1600">
                          <a:effectLst/>
                        </a:rPr>
                        <a:t>MARCONI S.A</a:t>
                      </a:r>
                      <a:endParaRPr lang="es-ES" sz="3200">
                        <a:effectLst/>
                        <a:latin typeface="Times New Roman"/>
                        <a:ea typeface="Calibri"/>
                      </a:endParaRPr>
                    </a:p>
                  </a:txBody>
                  <a:tcPr marL="44450" marR="44450" marT="0" marB="0" anchor="ctr"/>
                </a:tc>
                <a:tc>
                  <a:txBody>
                    <a:bodyPr/>
                    <a:lstStyle/>
                    <a:p>
                      <a:pPr algn="just">
                        <a:lnSpc>
                          <a:spcPct val="200000"/>
                        </a:lnSpc>
                        <a:spcAft>
                          <a:spcPts val="0"/>
                        </a:spcAft>
                      </a:pPr>
                      <a:r>
                        <a:rPr lang="es-EC" sz="1600">
                          <a:effectLst/>
                        </a:rPr>
                        <a:t>8 días</a:t>
                      </a:r>
                      <a:endParaRPr lang="es-ES" sz="3200">
                        <a:effectLst/>
                        <a:latin typeface="Times New Roman"/>
                        <a:ea typeface="Calibri"/>
                      </a:endParaRPr>
                    </a:p>
                  </a:txBody>
                  <a:tcPr marL="44450" marR="44450" marT="0" marB="0" anchor="ctr"/>
                </a:tc>
                <a:tc>
                  <a:txBody>
                    <a:bodyPr/>
                    <a:lstStyle/>
                    <a:p>
                      <a:pPr algn="just">
                        <a:lnSpc>
                          <a:spcPct val="200000"/>
                        </a:lnSpc>
                        <a:spcAft>
                          <a:spcPts val="0"/>
                        </a:spcAft>
                      </a:pPr>
                      <a:r>
                        <a:rPr lang="es-EC" sz="1600">
                          <a:effectLst/>
                        </a:rPr>
                        <a:t>Bueno</a:t>
                      </a:r>
                      <a:endParaRPr lang="es-ES" sz="3200">
                        <a:effectLst/>
                        <a:latin typeface="Times New Roman"/>
                        <a:ea typeface="Calibri"/>
                      </a:endParaRPr>
                    </a:p>
                  </a:txBody>
                  <a:tcPr marL="44450" marR="44450" marT="0" marB="0" anchor="ctr"/>
                </a:tc>
              </a:tr>
              <a:tr h="439333">
                <a:tc>
                  <a:txBody>
                    <a:bodyPr/>
                    <a:lstStyle/>
                    <a:p>
                      <a:pPr algn="just">
                        <a:lnSpc>
                          <a:spcPct val="200000"/>
                        </a:lnSpc>
                        <a:spcAft>
                          <a:spcPts val="0"/>
                        </a:spcAft>
                      </a:pPr>
                      <a:r>
                        <a:rPr lang="es-EC" sz="1600">
                          <a:effectLst/>
                        </a:rPr>
                        <a:t>BRUNACCI</a:t>
                      </a:r>
                      <a:endParaRPr lang="es-ES" sz="3200">
                        <a:effectLst/>
                        <a:latin typeface="Times New Roman"/>
                        <a:ea typeface="Calibri"/>
                      </a:endParaRPr>
                    </a:p>
                  </a:txBody>
                  <a:tcPr marL="44450" marR="44450" marT="0" marB="0" anchor="ctr"/>
                </a:tc>
                <a:tc>
                  <a:txBody>
                    <a:bodyPr/>
                    <a:lstStyle/>
                    <a:p>
                      <a:pPr algn="just">
                        <a:lnSpc>
                          <a:spcPct val="200000"/>
                        </a:lnSpc>
                        <a:spcAft>
                          <a:spcPts val="0"/>
                        </a:spcAft>
                      </a:pPr>
                      <a:r>
                        <a:rPr lang="es-EC" sz="1600">
                          <a:effectLst/>
                        </a:rPr>
                        <a:t>5 días</a:t>
                      </a:r>
                      <a:endParaRPr lang="es-ES" sz="3200">
                        <a:effectLst/>
                        <a:latin typeface="Times New Roman"/>
                        <a:ea typeface="Calibri"/>
                      </a:endParaRPr>
                    </a:p>
                  </a:txBody>
                  <a:tcPr marL="44450" marR="44450" marT="0" marB="0" anchor="ctr"/>
                </a:tc>
                <a:tc>
                  <a:txBody>
                    <a:bodyPr/>
                    <a:lstStyle/>
                    <a:p>
                      <a:pPr algn="just">
                        <a:lnSpc>
                          <a:spcPct val="200000"/>
                        </a:lnSpc>
                        <a:spcAft>
                          <a:spcPts val="0"/>
                        </a:spcAft>
                      </a:pPr>
                      <a:r>
                        <a:rPr lang="es-EC" sz="1600">
                          <a:effectLst/>
                        </a:rPr>
                        <a:t>Bueno</a:t>
                      </a:r>
                      <a:endParaRPr lang="es-ES" sz="3200">
                        <a:effectLst/>
                        <a:latin typeface="Times New Roman"/>
                        <a:ea typeface="Calibri"/>
                      </a:endParaRPr>
                    </a:p>
                  </a:txBody>
                  <a:tcPr marL="44450" marR="44450" marT="0" marB="0" anchor="ctr"/>
                </a:tc>
              </a:tr>
              <a:tr h="439333">
                <a:tc>
                  <a:txBody>
                    <a:bodyPr/>
                    <a:lstStyle/>
                    <a:p>
                      <a:pPr algn="just">
                        <a:lnSpc>
                          <a:spcPct val="200000"/>
                        </a:lnSpc>
                        <a:spcAft>
                          <a:spcPts val="0"/>
                        </a:spcAft>
                      </a:pPr>
                      <a:r>
                        <a:rPr lang="es-EC" sz="1600">
                          <a:effectLst/>
                        </a:rPr>
                        <a:t>MULTICOM</a:t>
                      </a:r>
                      <a:endParaRPr lang="es-ES" sz="3200">
                        <a:effectLst/>
                        <a:latin typeface="Times New Roman"/>
                        <a:ea typeface="Calibri"/>
                      </a:endParaRPr>
                    </a:p>
                  </a:txBody>
                  <a:tcPr marL="44450" marR="44450" marT="0" marB="0" anchor="ctr"/>
                </a:tc>
                <a:tc>
                  <a:txBody>
                    <a:bodyPr/>
                    <a:lstStyle/>
                    <a:p>
                      <a:pPr algn="just">
                        <a:lnSpc>
                          <a:spcPct val="200000"/>
                        </a:lnSpc>
                        <a:spcAft>
                          <a:spcPts val="0"/>
                        </a:spcAft>
                      </a:pPr>
                      <a:r>
                        <a:rPr lang="es-EC" sz="1600">
                          <a:effectLst/>
                        </a:rPr>
                        <a:t>2 días</a:t>
                      </a:r>
                      <a:endParaRPr lang="es-ES" sz="3200">
                        <a:effectLst/>
                        <a:latin typeface="Times New Roman"/>
                        <a:ea typeface="Calibri"/>
                      </a:endParaRPr>
                    </a:p>
                  </a:txBody>
                  <a:tcPr marL="44450" marR="44450" marT="0" marB="0" anchor="ctr"/>
                </a:tc>
                <a:tc>
                  <a:txBody>
                    <a:bodyPr/>
                    <a:lstStyle/>
                    <a:p>
                      <a:pPr algn="just">
                        <a:lnSpc>
                          <a:spcPct val="200000"/>
                        </a:lnSpc>
                        <a:spcAft>
                          <a:spcPts val="0"/>
                        </a:spcAft>
                      </a:pPr>
                      <a:r>
                        <a:rPr lang="es-EC" sz="1600">
                          <a:effectLst/>
                        </a:rPr>
                        <a:t>Muy Bueno</a:t>
                      </a:r>
                      <a:endParaRPr lang="es-ES" sz="3200">
                        <a:effectLst/>
                        <a:latin typeface="Times New Roman"/>
                        <a:ea typeface="Calibri"/>
                      </a:endParaRPr>
                    </a:p>
                  </a:txBody>
                  <a:tcPr marL="44450" marR="44450" marT="0" marB="0" anchor="ctr"/>
                </a:tc>
              </a:tr>
              <a:tr h="439333">
                <a:tc>
                  <a:txBody>
                    <a:bodyPr/>
                    <a:lstStyle/>
                    <a:p>
                      <a:pPr algn="just">
                        <a:lnSpc>
                          <a:spcPct val="200000"/>
                        </a:lnSpc>
                        <a:spcAft>
                          <a:spcPts val="0"/>
                        </a:spcAft>
                      </a:pPr>
                      <a:r>
                        <a:rPr lang="es-EC" sz="1600">
                          <a:effectLst/>
                        </a:rPr>
                        <a:t>MONTTCASHIRE</a:t>
                      </a:r>
                      <a:endParaRPr lang="es-ES" sz="3200">
                        <a:effectLst/>
                        <a:latin typeface="Times New Roman"/>
                        <a:ea typeface="Calibri"/>
                      </a:endParaRPr>
                    </a:p>
                  </a:txBody>
                  <a:tcPr marL="44450" marR="44450" marT="0" marB="0" anchor="ctr"/>
                </a:tc>
                <a:tc>
                  <a:txBody>
                    <a:bodyPr/>
                    <a:lstStyle/>
                    <a:p>
                      <a:pPr algn="just">
                        <a:lnSpc>
                          <a:spcPct val="200000"/>
                        </a:lnSpc>
                        <a:spcAft>
                          <a:spcPts val="0"/>
                        </a:spcAft>
                      </a:pPr>
                      <a:r>
                        <a:rPr lang="es-EC" sz="1600">
                          <a:effectLst/>
                        </a:rPr>
                        <a:t>5 días</a:t>
                      </a:r>
                      <a:endParaRPr lang="es-ES" sz="3200">
                        <a:effectLst/>
                        <a:latin typeface="Times New Roman"/>
                        <a:ea typeface="Calibri"/>
                      </a:endParaRPr>
                    </a:p>
                  </a:txBody>
                  <a:tcPr marL="44450" marR="44450" marT="0" marB="0" anchor="ctr"/>
                </a:tc>
                <a:tc>
                  <a:txBody>
                    <a:bodyPr/>
                    <a:lstStyle/>
                    <a:p>
                      <a:pPr algn="just">
                        <a:lnSpc>
                          <a:spcPct val="200000"/>
                        </a:lnSpc>
                        <a:spcAft>
                          <a:spcPts val="0"/>
                        </a:spcAft>
                      </a:pPr>
                      <a:r>
                        <a:rPr lang="es-EC" sz="1600">
                          <a:effectLst/>
                        </a:rPr>
                        <a:t>Bueno</a:t>
                      </a:r>
                      <a:endParaRPr lang="es-ES" sz="3200">
                        <a:effectLst/>
                        <a:latin typeface="Times New Roman"/>
                        <a:ea typeface="Calibri"/>
                      </a:endParaRPr>
                    </a:p>
                  </a:txBody>
                  <a:tcPr marL="44450" marR="44450" marT="0" marB="0" anchor="ctr"/>
                </a:tc>
              </a:tr>
              <a:tr h="439333">
                <a:tc>
                  <a:txBody>
                    <a:bodyPr/>
                    <a:lstStyle/>
                    <a:p>
                      <a:pPr algn="just">
                        <a:lnSpc>
                          <a:spcPct val="200000"/>
                        </a:lnSpc>
                        <a:spcAft>
                          <a:spcPts val="0"/>
                        </a:spcAft>
                      </a:pPr>
                      <a:r>
                        <a:rPr lang="es-EC" sz="1600">
                          <a:effectLst/>
                        </a:rPr>
                        <a:t>GRUPOMAXI RACOMDES</a:t>
                      </a:r>
                      <a:endParaRPr lang="es-ES" sz="3200">
                        <a:effectLst/>
                        <a:latin typeface="Times New Roman"/>
                        <a:ea typeface="Calibri"/>
                      </a:endParaRPr>
                    </a:p>
                  </a:txBody>
                  <a:tcPr marL="44450" marR="44450" marT="0" marB="0" anchor="ctr"/>
                </a:tc>
                <a:tc>
                  <a:txBody>
                    <a:bodyPr/>
                    <a:lstStyle/>
                    <a:p>
                      <a:pPr algn="just">
                        <a:lnSpc>
                          <a:spcPct val="200000"/>
                        </a:lnSpc>
                        <a:spcAft>
                          <a:spcPts val="0"/>
                        </a:spcAft>
                      </a:pPr>
                      <a:r>
                        <a:rPr lang="es-EC" sz="1600">
                          <a:effectLst/>
                        </a:rPr>
                        <a:t>20 días</a:t>
                      </a:r>
                      <a:endParaRPr lang="es-ES" sz="3200">
                        <a:effectLst/>
                        <a:latin typeface="Times New Roman"/>
                        <a:ea typeface="Calibri"/>
                      </a:endParaRPr>
                    </a:p>
                  </a:txBody>
                  <a:tcPr marL="44450" marR="44450" marT="0" marB="0" anchor="ctr"/>
                </a:tc>
                <a:tc>
                  <a:txBody>
                    <a:bodyPr/>
                    <a:lstStyle/>
                    <a:p>
                      <a:pPr algn="just">
                        <a:lnSpc>
                          <a:spcPct val="200000"/>
                        </a:lnSpc>
                        <a:spcAft>
                          <a:spcPts val="0"/>
                        </a:spcAft>
                      </a:pPr>
                      <a:r>
                        <a:rPr lang="es-EC" sz="1600">
                          <a:effectLst/>
                        </a:rPr>
                        <a:t>Regular</a:t>
                      </a:r>
                      <a:endParaRPr lang="es-ES" sz="3200">
                        <a:effectLst/>
                        <a:latin typeface="Times New Roman"/>
                        <a:ea typeface="Calibri"/>
                      </a:endParaRPr>
                    </a:p>
                  </a:txBody>
                  <a:tcPr marL="44450" marR="44450" marT="0" marB="0" anchor="ctr"/>
                </a:tc>
              </a:tr>
              <a:tr h="439333">
                <a:tc>
                  <a:txBody>
                    <a:bodyPr/>
                    <a:lstStyle/>
                    <a:p>
                      <a:pPr algn="just">
                        <a:lnSpc>
                          <a:spcPct val="200000"/>
                        </a:lnSpc>
                        <a:spcAft>
                          <a:spcPts val="0"/>
                        </a:spcAft>
                      </a:pPr>
                      <a:r>
                        <a:rPr lang="es-EC" sz="1600">
                          <a:effectLst/>
                        </a:rPr>
                        <a:t>PERMONSA</a:t>
                      </a:r>
                      <a:endParaRPr lang="es-ES" sz="3200">
                        <a:effectLst/>
                        <a:latin typeface="Times New Roman"/>
                        <a:ea typeface="Calibri"/>
                      </a:endParaRPr>
                    </a:p>
                  </a:txBody>
                  <a:tcPr marL="44450" marR="44450" marT="0" marB="0" anchor="ctr"/>
                </a:tc>
                <a:tc>
                  <a:txBody>
                    <a:bodyPr/>
                    <a:lstStyle/>
                    <a:p>
                      <a:pPr algn="just">
                        <a:lnSpc>
                          <a:spcPct val="200000"/>
                        </a:lnSpc>
                        <a:spcAft>
                          <a:spcPts val="0"/>
                        </a:spcAft>
                      </a:pPr>
                      <a:r>
                        <a:rPr lang="es-EC" sz="1600">
                          <a:effectLst/>
                        </a:rPr>
                        <a:t>15 días</a:t>
                      </a:r>
                      <a:endParaRPr lang="es-ES" sz="3200">
                        <a:effectLst/>
                        <a:latin typeface="Times New Roman"/>
                        <a:ea typeface="Calibri"/>
                      </a:endParaRPr>
                    </a:p>
                  </a:txBody>
                  <a:tcPr marL="44450" marR="44450" marT="0" marB="0" anchor="ctr"/>
                </a:tc>
                <a:tc>
                  <a:txBody>
                    <a:bodyPr/>
                    <a:lstStyle/>
                    <a:p>
                      <a:pPr algn="just">
                        <a:lnSpc>
                          <a:spcPct val="200000"/>
                        </a:lnSpc>
                        <a:spcAft>
                          <a:spcPts val="0"/>
                        </a:spcAft>
                      </a:pPr>
                      <a:r>
                        <a:rPr lang="es-EC" sz="1600">
                          <a:effectLst/>
                        </a:rPr>
                        <a:t>Bueno</a:t>
                      </a:r>
                      <a:endParaRPr lang="es-ES" sz="3200">
                        <a:effectLst/>
                        <a:latin typeface="Times New Roman"/>
                        <a:ea typeface="Calibri"/>
                      </a:endParaRPr>
                    </a:p>
                  </a:txBody>
                  <a:tcPr marL="44450" marR="44450" marT="0" marB="0" anchor="ctr"/>
                </a:tc>
              </a:tr>
              <a:tr h="439333">
                <a:tc>
                  <a:txBody>
                    <a:bodyPr/>
                    <a:lstStyle/>
                    <a:p>
                      <a:pPr algn="just">
                        <a:lnSpc>
                          <a:spcPct val="200000"/>
                        </a:lnSpc>
                        <a:spcAft>
                          <a:spcPts val="0"/>
                        </a:spcAft>
                      </a:pPr>
                      <a:r>
                        <a:rPr lang="es-EC" sz="1600">
                          <a:effectLst/>
                        </a:rPr>
                        <a:t>WELLSCOM</a:t>
                      </a:r>
                      <a:endParaRPr lang="es-ES" sz="3200">
                        <a:effectLst/>
                        <a:latin typeface="Times New Roman"/>
                        <a:ea typeface="Calibri"/>
                      </a:endParaRPr>
                    </a:p>
                  </a:txBody>
                  <a:tcPr marL="44450" marR="44450" marT="0" marB="0" anchor="ctr"/>
                </a:tc>
                <a:tc>
                  <a:txBody>
                    <a:bodyPr/>
                    <a:lstStyle/>
                    <a:p>
                      <a:pPr algn="just">
                        <a:lnSpc>
                          <a:spcPct val="200000"/>
                        </a:lnSpc>
                        <a:spcAft>
                          <a:spcPts val="0"/>
                        </a:spcAft>
                      </a:pPr>
                      <a:r>
                        <a:rPr lang="es-EC" sz="1600">
                          <a:effectLst/>
                        </a:rPr>
                        <a:t>10 días</a:t>
                      </a:r>
                      <a:endParaRPr lang="es-ES" sz="3200">
                        <a:effectLst/>
                        <a:latin typeface="Times New Roman"/>
                        <a:ea typeface="Calibri"/>
                      </a:endParaRPr>
                    </a:p>
                  </a:txBody>
                  <a:tcPr marL="44450" marR="44450" marT="0" marB="0" anchor="ctr"/>
                </a:tc>
                <a:tc>
                  <a:txBody>
                    <a:bodyPr/>
                    <a:lstStyle/>
                    <a:p>
                      <a:pPr algn="just">
                        <a:lnSpc>
                          <a:spcPct val="200000"/>
                        </a:lnSpc>
                        <a:spcAft>
                          <a:spcPts val="0"/>
                        </a:spcAft>
                      </a:pPr>
                      <a:r>
                        <a:rPr lang="es-EC" sz="1600">
                          <a:effectLst/>
                        </a:rPr>
                        <a:t>Bueno</a:t>
                      </a:r>
                      <a:endParaRPr lang="es-ES" sz="3200">
                        <a:effectLst/>
                        <a:latin typeface="Times New Roman"/>
                        <a:ea typeface="Calibri"/>
                      </a:endParaRPr>
                    </a:p>
                  </a:txBody>
                  <a:tcPr marL="44450" marR="44450" marT="0" marB="0" anchor="ctr"/>
                </a:tc>
              </a:tr>
              <a:tr h="439333">
                <a:tc>
                  <a:txBody>
                    <a:bodyPr/>
                    <a:lstStyle/>
                    <a:p>
                      <a:pPr algn="just">
                        <a:lnSpc>
                          <a:spcPct val="200000"/>
                        </a:lnSpc>
                        <a:spcAft>
                          <a:spcPts val="0"/>
                        </a:spcAft>
                      </a:pPr>
                      <a:r>
                        <a:rPr lang="es-EC" sz="1600">
                          <a:effectLst/>
                        </a:rPr>
                        <a:t>ECISEC</a:t>
                      </a:r>
                      <a:endParaRPr lang="es-ES" sz="3200">
                        <a:effectLst/>
                        <a:latin typeface="Times New Roman"/>
                        <a:ea typeface="Calibri"/>
                      </a:endParaRPr>
                    </a:p>
                  </a:txBody>
                  <a:tcPr marL="44450" marR="44450" marT="0" marB="0" anchor="ctr"/>
                </a:tc>
                <a:tc>
                  <a:txBody>
                    <a:bodyPr/>
                    <a:lstStyle/>
                    <a:p>
                      <a:pPr algn="just">
                        <a:lnSpc>
                          <a:spcPct val="200000"/>
                        </a:lnSpc>
                        <a:spcAft>
                          <a:spcPts val="0"/>
                        </a:spcAft>
                      </a:pPr>
                      <a:r>
                        <a:rPr lang="es-EC" sz="1600">
                          <a:effectLst/>
                        </a:rPr>
                        <a:t>10 días</a:t>
                      </a:r>
                      <a:endParaRPr lang="es-ES" sz="3200">
                        <a:effectLst/>
                        <a:latin typeface="Times New Roman"/>
                        <a:ea typeface="Calibri"/>
                      </a:endParaRPr>
                    </a:p>
                  </a:txBody>
                  <a:tcPr marL="44450" marR="44450" marT="0" marB="0" anchor="ctr"/>
                </a:tc>
                <a:tc>
                  <a:txBody>
                    <a:bodyPr/>
                    <a:lstStyle/>
                    <a:p>
                      <a:pPr algn="just">
                        <a:lnSpc>
                          <a:spcPct val="200000"/>
                        </a:lnSpc>
                        <a:spcAft>
                          <a:spcPts val="0"/>
                        </a:spcAft>
                      </a:pPr>
                      <a:r>
                        <a:rPr lang="es-EC" sz="1600" dirty="0">
                          <a:effectLst/>
                        </a:rPr>
                        <a:t>Bueno</a:t>
                      </a:r>
                      <a:endParaRPr lang="es-ES" sz="3200" dirty="0">
                        <a:effectLst/>
                        <a:latin typeface="Times New Roman"/>
                        <a:ea typeface="Calibri"/>
                      </a:endParaRPr>
                    </a:p>
                  </a:txBody>
                  <a:tcPr marL="44450" marR="44450" marT="0" marB="0" anchor="ctr"/>
                </a:tc>
              </a:tr>
            </a:tbl>
          </a:graphicData>
        </a:graphic>
      </p:graphicFrame>
      <p:sp>
        <p:nvSpPr>
          <p:cNvPr id="7" name="6 Rectángulo"/>
          <p:cNvSpPr/>
          <p:nvPr/>
        </p:nvSpPr>
        <p:spPr>
          <a:xfrm>
            <a:off x="6968" y="6583660"/>
            <a:ext cx="4535996" cy="27434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r"/>
            <a:r>
              <a:rPr lang="es-ES" sz="1400" dirty="0" smtClean="0"/>
              <a:t>Andrés Ramiro Moscoso Manjarrez    </a:t>
            </a:r>
            <a:endParaRPr lang="es-ES" sz="1400" dirty="0"/>
          </a:p>
        </p:txBody>
      </p:sp>
      <p:sp>
        <p:nvSpPr>
          <p:cNvPr id="8" name="7 Rectángulo"/>
          <p:cNvSpPr/>
          <p:nvPr/>
        </p:nvSpPr>
        <p:spPr>
          <a:xfrm>
            <a:off x="4542964" y="6583660"/>
            <a:ext cx="4611511" cy="2743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1400" dirty="0" smtClean="0"/>
              <a:t>Maestría en Gestión de Proyectos</a:t>
            </a:r>
            <a:endParaRPr lang="es-ES" sz="1400" dirty="0"/>
          </a:p>
        </p:txBody>
      </p:sp>
      <p:sp>
        <p:nvSpPr>
          <p:cNvPr id="9" name="8 Rectángulo"/>
          <p:cNvSpPr/>
          <p:nvPr/>
        </p:nvSpPr>
        <p:spPr>
          <a:xfrm>
            <a:off x="4535996" y="0"/>
            <a:ext cx="4611511" cy="8367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1600" dirty="0" smtClean="0">
                <a:solidFill>
                  <a:schemeClr val="bg1">
                    <a:lumMod val="75000"/>
                  </a:schemeClr>
                </a:solidFill>
              </a:rPr>
              <a:t>Estudio de Mercado</a:t>
            </a:r>
          </a:p>
          <a:p>
            <a:r>
              <a:rPr lang="es-ES" sz="1600" dirty="0" smtClean="0">
                <a:solidFill>
                  <a:schemeClr val="bg1"/>
                </a:solidFill>
              </a:rPr>
              <a:t>Resultados</a:t>
            </a:r>
          </a:p>
          <a:p>
            <a:endParaRPr lang="es-ES" dirty="0"/>
          </a:p>
        </p:txBody>
      </p:sp>
      <p:sp>
        <p:nvSpPr>
          <p:cNvPr id="10" name="9 Rectángulo"/>
          <p:cNvSpPr/>
          <p:nvPr/>
        </p:nvSpPr>
        <p:spPr>
          <a:xfrm>
            <a:off x="0" y="0"/>
            <a:ext cx="4535996" cy="83671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r"/>
            <a:r>
              <a:rPr lang="es-ES" sz="1600" dirty="0" smtClean="0">
                <a:solidFill>
                  <a:schemeClr val="bg1">
                    <a:lumMod val="65000"/>
                  </a:schemeClr>
                </a:solidFill>
              </a:rPr>
              <a:t>INTRODUCCIÓN</a:t>
            </a:r>
          </a:p>
          <a:p>
            <a:pPr algn="r"/>
            <a:r>
              <a:rPr lang="es-ES" sz="1600" dirty="0" smtClean="0"/>
              <a:t>MARCO TEÓRICO</a:t>
            </a:r>
          </a:p>
          <a:p>
            <a:pPr algn="r"/>
            <a:r>
              <a:rPr lang="es-ES" sz="1600" dirty="0" smtClean="0">
                <a:solidFill>
                  <a:schemeClr val="bg1">
                    <a:lumMod val="65000"/>
                  </a:schemeClr>
                </a:solidFill>
              </a:rPr>
              <a:t>EVALUACIÓN</a:t>
            </a:r>
          </a:p>
        </p:txBody>
      </p:sp>
      <p:sp>
        <p:nvSpPr>
          <p:cNvPr id="11" name="10 Rectángulo"/>
          <p:cNvSpPr/>
          <p:nvPr/>
        </p:nvSpPr>
        <p:spPr>
          <a:xfrm>
            <a:off x="0" y="836712"/>
            <a:ext cx="9154475" cy="432048"/>
          </a:xfrm>
          <a:prstGeom prst="rect">
            <a:avLst/>
          </a:prstGeom>
          <a:gradFill flip="none" rotWithShape="1">
            <a:gsLst>
              <a:gs pos="0">
                <a:schemeClr val="accent1">
                  <a:shade val="51000"/>
                  <a:satMod val="130000"/>
                </a:schemeClr>
              </a:gs>
              <a:gs pos="80000">
                <a:schemeClr val="accent1">
                  <a:shade val="93000"/>
                  <a:satMod val="130000"/>
                </a:schemeClr>
              </a:gs>
              <a:gs pos="100000">
                <a:schemeClr val="accent1">
                  <a:shade val="94000"/>
                  <a:satMod val="135000"/>
                </a:schemeClr>
              </a:gs>
            </a:gsLst>
            <a:path path="circle">
              <a:fillToRect l="100000" t="100000"/>
            </a:path>
            <a:tileRect r="-100000" b="-100000"/>
          </a:gradFill>
        </p:spPr>
        <p:style>
          <a:lnRef idx="1">
            <a:schemeClr val="accent1"/>
          </a:lnRef>
          <a:fillRef idx="3">
            <a:schemeClr val="accent1"/>
          </a:fillRef>
          <a:effectRef idx="2">
            <a:schemeClr val="accent1"/>
          </a:effectRef>
          <a:fontRef idx="minor">
            <a:schemeClr val="lt1"/>
          </a:fontRef>
        </p:style>
        <p:txBody>
          <a:bodyPr rtlCol="0" anchor="ctr"/>
          <a:lstStyle/>
          <a:p>
            <a:r>
              <a:rPr lang="es-ES" sz="2800" dirty="0"/>
              <a:t>Factores de valor de la competencia</a:t>
            </a:r>
          </a:p>
        </p:txBody>
      </p:sp>
    </p:spTree>
    <p:extLst>
      <p:ext uri="{BB962C8B-B14F-4D97-AF65-F5344CB8AC3E}">
        <p14:creationId xmlns:p14="http://schemas.microsoft.com/office/powerpoint/2010/main" val="6464021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657936" y="3514960"/>
            <a:ext cx="3096344" cy="3010644"/>
          </a:xfrm>
        </p:spPr>
        <p:txBody>
          <a:bodyPr>
            <a:noAutofit/>
          </a:bodyPr>
          <a:lstStyle/>
          <a:p>
            <a:pPr lvl="0"/>
            <a:r>
              <a:rPr lang="en-US" sz="1800" dirty="0" smtClean="0"/>
              <a:t>Honeywell</a:t>
            </a:r>
            <a:endParaRPr lang="es-ES" sz="1800" dirty="0"/>
          </a:p>
          <a:p>
            <a:pPr lvl="0"/>
            <a:r>
              <a:rPr lang="en-US" sz="1800" dirty="0" err="1"/>
              <a:t>Epcom</a:t>
            </a:r>
            <a:endParaRPr lang="es-ES" sz="1800" dirty="0"/>
          </a:p>
          <a:p>
            <a:pPr lvl="0"/>
            <a:r>
              <a:rPr lang="en-US" sz="1800" dirty="0"/>
              <a:t>Paradox Security systems</a:t>
            </a:r>
            <a:endParaRPr lang="es-ES" sz="1800" dirty="0"/>
          </a:p>
          <a:p>
            <a:pPr lvl="0"/>
            <a:r>
              <a:rPr lang="en-US" sz="1800" dirty="0"/>
              <a:t>Crow</a:t>
            </a:r>
            <a:endParaRPr lang="es-ES" sz="1800" dirty="0"/>
          </a:p>
          <a:p>
            <a:pPr lvl="0"/>
            <a:r>
              <a:rPr lang="en-US" sz="1800" dirty="0"/>
              <a:t>Silent Knight</a:t>
            </a:r>
            <a:endParaRPr lang="es-ES" sz="1800" dirty="0"/>
          </a:p>
          <a:p>
            <a:pPr lvl="0"/>
            <a:r>
              <a:rPr lang="en-US" sz="1800" dirty="0" err="1"/>
              <a:t>Hochiki</a:t>
            </a:r>
            <a:endParaRPr lang="es-ES" sz="1800" dirty="0"/>
          </a:p>
          <a:p>
            <a:pPr lvl="0"/>
            <a:r>
              <a:rPr lang="en-US" sz="1800" dirty="0" err="1"/>
              <a:t>HIKVision</a:t>
            </a:r>
            <a:endParaRPr lang="es-ES" sz="1800" dirty="0"/>
          </a:p>
          <a:p>
            <a:pPr lvl="0"/>
            <a:r>
              <a:rPr lang="en-US" sz="1800" dirty="0"/>
              <a:t>Sony</a:t>
            </a:r>
            <a:endParaRPr lang="es-ES" sz="1800" dirty="0"/>
          </a:p>
          <a:p>
            <a:pPr lvl="0"/>
            <a:r>
              <a:rPr lang="en-US" sz="1800" dirty="0"/>
              <a:t>Access </a:t>
            </a:r>
            <a:r>
              <a:rPr lang="en-US" sz="1800" dirty="0" smtClean="0"/>
              <a:t>Pro</a:t>
            </a:r>
            <a:endParaRPr lang="es-ES" sz="1800" dirty="0"/>
          </a:p>
          <a:p>
            <a:endParaRPr lang="es-ES" sz="1800" dirty="0"/>
          </a:p>
        </p:txBody>
      </p:sp>
      <p:sp>
        <p:nvSpPr>
          <p:cNvPr id="6" name="5 Rectángulo"/>
          <p:cNvSpPr/>
          <p:nvPr/>
        </p:nvSpPr>
        <p:spPr>
          <a:xfrm>
            <a:off x="6968" y="6583660"/>
            <a:ext cx="4535996" cy="27434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r"/>
            <a:r>
              <a:rPr lang="es-ES" sz="1400" dirty="0" smtClean="0"/>
              <a:t>Andrés Ramiro Moscoso Manjarrez    </a:t>
            </a:r>
            <a:endParaRPr lang="es-ES" sz="1400" dirty="0"/>
          </a:p>
        </p:txBody>
      </p:sp>
      <p:sp>
        <p:nvSpPr>
          <p:cNvPr id="7" name="6 Rectángulo"/>
          <p:cNvSpPr/>
          <p:nvPr/>
        </p:nvSpPr>
        <p:spPr>
          <a:xfrm>
            <a:off x="4542964" y="6583660"/>
            <a:ext cx="4611511" cy="2743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1400" dirty="0" smtClean="0"/>
              <a:t>Maestría en Gestión de Proyectos</a:t>
            </a:r>
            <a:endParaRPr lang="es-ES" sz="1400" dirty="0"/>
          </a:p>
        </p:txBody>
      </p:sp>
      <p:sp>
        <p:nvSpPr>
          <p:cNvPr id="8" name="7 Rectángulo"/>
          <p:cNvSpPr/>
          <p:nvPr/>
        </p:nvSpPr>
        <p:spPr>
          <a:xfrm>
            <a:off x="4535996" y="0"/>
            <a:ext cx="4611511" cy="8367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1600" dirty="0" smtClean="0">
                <a:solidFill>
                  <a:schemeClr val="bg1">
                    <a:lumMod val="75000"/>
                  </a:schemeClr>
                </a:solidFill>
              </a:rPr>
              <a:t>Estudio de Mercado</a:t>
            </a:r>
          </a:p>
          <a:p>
            <a:r>
              <a:rPr lang="es-ES" sz="1600" dirty="0" smtClean="0">
                <a:solidFill>
                  <a:schemeClr val="bg1"/>
                </a:solidFill>
              </a:rPr>
              <a:t>Resultados</a:t>
            </a:r>
          </a:p>
          <a:p>
            <a:endParaRPr lang="es-ES" dirty="0"/>
          </a:p>
        </p:txBody>
      </p:sp>
      <p:sp>
        <p:nvSpPr>
          <p:cNvPr id="9" name="8 Rectángulo"/>
          <p:cNvSpPr/>
          <p:nvPr/>
        </p:nvSpPr>
        <p:spPr>
          <a:xfrm>
            <a:off x="0" y="0"/>
            <a:ext cx="4535996" cy="83671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r"/>
            <a:r>
              <a:rPr lang="es-ES" sz="1600" dirty="0" smtClean="0">
                <a:solidFill>
                  <a:schemeClr val="bg1">
                    <a:lumMod val="65000"/>
                  </a:schemeClr>
                </a:solidFill>
              </a:rPr>
              <a:t>INTRODUCCIÓN</a:t>
            </a:r>
          </a:p>
          <a:p>
            <a:pPr algn="r"/>
            <a:r>
              <a:rPr lang="es-ES" sz="1600" dirty="0" smtClean="0"/>
              <a:t>MARCO TEÓRICO</a:t>
            </a:r>
          </a:p>
          <a:p>
            <a:pPr algn="r"/>
            <a:r>
              <a:rPr lang="es-ES" sz="1600" dirty="0" smtClean="0">
                <a:solidFill>
                  <a:schemeClr val="bg1">
                    <a:lumMod val="65000"/>
                  </a:schemeClr>
                </a:solidFill>
              </a:rPr>
              <a:t>EVALUACIÓN</a:t>
            </a:r>
          </a:p>
        </p:txBody>
      </p:sp>
      <p:sp>
        <p:nvSpPr>
          <p:cNvPr id="10" name="9 Rectángulo"/>
          <p:cNvSpPr/>
          <p:nvPr/>
        </p:nvSpPr>
        <p:spPr>
          <a:xfrm>
            <a:off x="0" y="836712"/>
            <a:ext cx="9154475" cy="432048"/>
          </a:xfrm>
          <a:prstGeom prst="rect">
            <a:avLst/>
          </a:prstGeom>
          <a:gradFill flip="none" rotWithShape="1">
            <a:gsLst>
              <a:gs pos="0">
                <a:schemeClr val="accent1">
                  <a:shade val="51000"/>
                  <a:satMod val="130000"/>
                </a:schemeClr>
              </a:gs>
              <a:gs pos="80000">
                <a:schemeClr val="accent1">
                  <a:shade val="93000"/>
                  <a:satMod val="130000"/>
                </a:schemeClr>
              </a:gs>
              <a:gs pos="100000">
                <a:schemeClr val="accent1">
                  <a:shade val="94000"/>
                  <a:satMod val="135000"/>
                </a:schemeClr>
              </a:gs>
            </a:gsLst>
            <a:path path="circle">
              <a:fillToRect l="100000" t="100000"/>
            </a:path>
            <a:tileRect r="-100000" b="-100000"/>
          </a:gradFill>
        </p:spPr>
        <p:style>
          <a:lnRef idx="1">
            <a:schemeClr val="accent1"/>
          </a:lnRef>
          <a:fillRef idx="3">
            <a:schemeClr val="accent1"/>
          </a:fillRef>
          <a:effectRef idx="2">
            <a:schemeClr val="accent1"/>
          </a:effectRef>
          <a:fontRef idx="minor">
            <a:schemeClr val="lt1"/>
          </a:fontRef>
        </p:style>
        <p:txBody>
          <a:bodyPr rtlCol="0" anchor="ctr"/>
          <a:lstStyle/>
          <a:p>
            <a:r>
              <a:rPr lang="es-EC" sz="2800" b="1" dirty="0" err="1" smtClean="0"/>
              <a:t>Microlocalización</a:t>
            </a:r>
            <a:endParaRPr lang="es-ES" sz="2800" dirty="0"/>
          </a:p>
        </p:txBody>
      </p:sp>
      <p:sp>
        <p:nvSpPr>
          <p:cNvPr id="11" name="10 Rectángulo"/>
          <p:cNvSpPr/>
          <p:nvPr/>
        </p:nvSpPr>
        <p:spPr>
          <a:xfrm>
            <a:off x="650729" y="1498735"/>
            <a:ext cx="7560840" cy="1323439"/>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es-EC" sz="2000" dirty="0"/>
              <a:t>Para la </a:t>
            </a:r>
            <a:r>
              <a:rPr lang="es-EC" sz="2000" dirty="0" err="1" smtClean="0"/>
              <a:t>microlocalización</a:t>
            </a:r>
            <a:r>
              <a:rPr lang="es-EC" sz="2000" dirty="0"/>
              <a:t>, se encontró una oficina idónea para el negocio ubicada en el pasaje El Jardín y 6 de diciembre frente al </a:t>
            </a:r>
            <a:r>
              <a:rPr lang="es-EC" sz="2000" dirty="0" err="1"/>
              <a:t>megamaxi</a:t>
            </a:r>
            <a:r>
              <a:rPr lang="es-EC" sz="2000" dirty="0"/>
              <a:t> de la 6 de diciembre, Edificio Century Plaza, octavo piso, 68 metros cuadrados, $ 650 Dólares por mes.</a:t>
            </a:r>
            <a:endParaRPr lang="es-ES" sz="2000" dirty="0"/>
          </a:p>
        </p:txBody>
      </p:sp>
      <p:sp>
        <p:nvSpPr>
          <p:cNvPr id="12" name="11 Rectángulo"/>
          <p:cNvSpPr/>
          <p:nvPr/>
        </p:nvSpPr>
        <p:spPr>
          <a:xfrm>
            <a:off x="6968" y="3012028"/>
            <a:ext cx="9154475" cy="432048"/>
          </a:xfrm>
          <a:prstGeom prst="rect">
            <a:avLst/>
          </a:prstGeom>
          <a:gradFill flip="none" rotWithShape="1">
            <a:gsLst>
              <a:gs pos="0">
                <a:schemeClr val="accent1">
                  <a:shade val="51000"/>
                  <a:satMod val="130000"/>
                </a:schemeClr>
              </a:gs>
              <a:gs pos="80000">
                <a:schemeClr val="accent1">
                  <a:shade val="93000"/>
                  <a:satMod val="130000"/>
                </a:schemeClr>
              </a:gs>
              <a:gs pos="100000">
                <a:schemeClr val="accent1">
                  <a:shade val="94000"/>
                  <a:satMod val="135000"/>
                </a:schemeClr>
              </a:gs>
            </a:gsLst>
            <a:path path="circle">
              <a:fillToRect l="100000" t="100000"/>
            </a:path>
            <a:tileRect r="-100000" b="-100000"/>
          </a:gradFill>
        </p:spPr>
        <p:style>
          <a:lnRef idx="1">
            <a:schemeClr val="accent1"/>
          </a:lnRef>
          <a:fillRef idx="3">
            <a:schemeClr val="accent1"/>
          </a:fillRef>
          <a:effectRef idx="2">
            <a:schemeClr val="accent1"/>
          </a:effectRef>
          <a:fontRef idx="minor">
            <a:schemeClr val="lt1"/>
          </a:fontRef>
        </p:style>
        <p:txBody>
          <a:bodyPr rtlCol="0" anchor="ctr"/>
          <a:lstStyle/>
          <a:p>
            <a:r>
              <a:rPr lang="es-EC" sz="2800" b="1" dirty="0" smtClean="0"/>
              <a:t>Proveedor </a:t>
            </a:r>
            <a:r>
              <a:rPr lang="es-EC" sz="2800" b="1" dirty="0" err="1" smtClean="0"/>
              <a:t>Syscom</a:t>
            </a:r>
            <a:endParaRPr lang="es-ES" sz="2800" dirty="0"/>
          </a:p>
        </p:txBody>
      </p:sp>
    </p:spTree>
    <p:extLst>
      <p:ext uri="{BB962C8B-B14F-4D97-AF65-F5344CB8AC3E}">
        <p14:creationId xmlns:p14="http://schemas.microsoft.com/office/powerpoint/2010/main" val="23561944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6968" y="6583660"/>
            <a:ext cx="4535996" cy="27434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r"/>
            <a:r>
              <a:rPr lang="es-ES" sz="1400" dirty="0" smtClean="0"/>
              <a:t>Andrés Ramiro Moscoso Manjarrez    </a:t>
            </a:r>
            <a:endParaRPr lang="es-ES" sz="1400" dirty="0"/>
          </a:p>
        </p:txBody>
      </p:sp>
      <p:sp>
        <p:nvSpPr>
          <p:cNvPr id="8" name="7 Rectángulo"/>
          <p:cNvSpPr/>
          <p:nvPr/>
        </p:nvSpPr>
        <p:spPr>
          <a:xfrm>
            <a:off x="4542964" y="6583660"/>
            <a:ext cx="4611511" cy="2743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1400" dirty="0" smtClean="0"/>
              <a:t>Maestría en Gestión de Proyectos</a:t>
            </a:r>
            <a:endParaRPr lang="es-ES" sz="1400" dirty="0"/>
          </a:p>
        </p:txBody>
      </p:sp>
      <p:sp>
        <p:nvSpPr>
          <p:cNvPr id="9" name="8 Rectángulo"/>
          <p:cNvSpPr/>
          <p:nvPr/>
        </p:nvSpPr>
        <p:spPr>
          <a:xfrm>
            <a:off x="4535996" y="0"/>
            <a:ext cx="4611511" cy="8367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1600" dirty="0" smtClean="0">
                <a:solidFill>
                  <a:schemeClr val="bg1">
                    <a:lumMod val="75000"/>
                  </a:schemeClr>
                </a:solidFill>
              </a:rPr>
              <a:t>Estudio de Mercado</a:t>
            </a:r>
          </a:p>
          <a:p>
            <a:r>
              <a:rPr lang="es-ES" sz="1600" dirty="0" smtClean="0">
                <a:solidFill>
                  <a:schemeClr val="bg1"/>
                </a:solidFill>
              </a:rPr>
              <a:t>Resultados</a:t>
            </a:r>
          </a:p>
          <a:p>
            <a:endParaRPr lang="es-ES" dirty="0"/>
          </a:p>
        </p:txBody>
      </p:sp>
      <p:sp>
        <p:nvSpPr>
          <p:cNvPr id="10" name="9 Rectángulo"/>
          <p:cNvSpPr/>
          <p:nvPr/>
        </p:nvSpPr>
        <p:spPr>
          <a:xfrm>
            <a:off x="0" y="0"/>
            <a:ext cx="4535996" cy="83671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r"/>
            <a:r>
              <a:rPr lang="es-ES" sz="1600" dirty="0" smtClean="0">
                <a:solidFill>
                  <a:schemeClr val="bg1">
                    <a:lumMod val="65000"/>
                  </a:schemeClr>
                </a:solidFill>
              </a:rPr>
              <a:t>INTRODUCCIÓN</a:t>
            </a:r>
          </a:p>
          <a:p>
            <a:pPr algn="r"/>
            <a:r>
              <a:rPr lang="es-ES" sz="1600" dirty="0" smtClean="0"/>
              <a:t>MARCO TEÓRICO</a:t>
            </a:r>
          </a:p>
          <a:p>
            <a:pPr algn="r"/>
            <a:r>
              <a:rPr lang="es-ES" sz="1600" dirty="0" smtClean="0">
                <a:solidFill>
                  <a:schemeClr val="bg1">
                    <a:lumMod val="65000"/>
                  </a:schemeClr>
                </a:solidFill>
              </a:rPr>
              <a:t>EVALUACIÓN</a:t>
            </a:r>
          </a:p>
        </p:txBody>
      </p:sp>
      <p:sp>
        <p:nvSpPr>
          <p:cNvPr id="11" name="10 Rectángulo"/>
          <p:cNvSpPr/>
          <p:nvPr/>
        </p:nvSpPr>
        <p:spPr>
          <a:xfrm>
            <a:off x="0" y="836712"/>
            <a:ext cx="9154475" cy="432048"/>
          </a:xfrm>
          <a:prstGeom prst="rect">
            <a:avLst/>
          </a:prstGeom>
          <a:gradFill flip="none" rotWithShape="1">
            <a:gsLst>
              <a:gs pos="0">
                <a:schemeClr val="accent1">
                  <a:shade val="51000"/>
                  <a:satMod val="130000"/>
                </a:schemeClr>
              </a:gs>
              <a:gs pos="80000">
                <a:schemeClr val="accent1">
                  <a:shade val="93000"/>
                  <a:satMod val="130000"/>
                </a:schemeClr>
              </a:gs>
              <a:gs pos="100000">
                <a:schemeClr val="accent1">
                  <a:shade val="94000"/>
                  <a:satMod val="135000"/>
                </a:schemeClr>
              </a:gs>
            </a:gsLst>
            <a:path path="circle">
              <a:fillToRect l="100000" t="100000"/>
            </a:path>
            <a:tileRect r="-100000" b="-100000"/>
          </a:gradFill>
        </p:spPr>
        <p:style>
          <a:lnRef idx="1">
            <a:schemeClr val="accent1"/>
          </a:lnRef>
          <a:fillRef idx="3">
            <a:schemeClr val="accent1"/>
          </a:fillRef>
          <a:effectRef idx="2">
            <a:schemeClr val="accent1"/>
          </a:effectRef>
          <a:fontRef idx="minor">
            <a:schemeClr val="lt1"/>
          </a:fontRef>
        </p:style>
        <p:txBody>
          <a:bodyPr rtlCol="0" anchor="ctr"/>
          <a:lstStyle/>
          <a:p>
            <a:r>
              <a:rPr lang="es-EC" sz="2800" b="1" dirty="0" smtClean="0"/>
              <a:t>Ingeniería de Servicio</a:t>
            </a:r>
            <a:endParaRPr lang="es-ES" sz="2800" dirty="0"/>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6775" y="1772816"/>
            <a:ext cx="8251689" cy="41377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502503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4535996" cy="83671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r"/>
            <a:r>
              <a:rPr lang="es-ES" sz="1600" dirty="0" smtClean="0"/>
              <a:t>INTRODUCCIÓN</a:t>
            </a:r>
          </a:p>
          <a:p>
            <a:pPr algn="r"/>
            <a:r>
              <a:rPr lang="es-ES" sz="1600" dirty="0" smtClean="0">
                <a:solidFill>
                  <a:schemeClr val="bg1">
                    <a:lumMod val="65000"/>
                  </a:schemeClr>
                </a:solidFill>
              </a:rPr>
              <a:t>MARCO TEÓRICO</a:t>
            </a:r>
          </a:p>
          <a:p>
            <a:pPr algn="r"/>
            <a:r>
              <a:rPr lang="es-ES" sz="1600" dirty="0" smtClean="0">
                <a:solidFill>
                  <a:schemeClr val="bg1">
                    <a:lumMod val="65000"/>
                  </a:schemeClr>
                </a:solidFill>
              </a:rPr>
              <a:t>RESUTADOS</a:t>
            </a:r>
          </a:p>
        </p:txBody>
      </p:sp>
      <p:sp>
        <p:nvSpPr>
          <p:cNvPr id="5" name="4 Rectángulo"/>
          <p:cNvSpPr/>
          <p:nvPr/>
        </p:nvSpPr>
        <p:spPr>
          <a:xfrm>
            <a:off x="4535996" y="0"/>
            <a:ext cx="4611511" cy="8367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1600" dirty="0" smtClean="0"/>
              <a:t>Resumen</a:t>
            </a:r>
          </a:p>
          <a:p>
            <a:r>
              <a:rPr lang="es-ES" sz="1600" dirty="0" smtClean="0">
                <a:solidFill>
                  <a:schemeClr val="bg1">
                    <a:lumMod val="75000"/>
                  </a:schemeClr>
                </a:solidFill>
              </a:rPr>
              <a:t>Introducción</a:t>
            </a:r>
          </a:p>
          <a:p>
            <a:endParaRPr lang="es-ES" dirty="0"/>
          </a:p>
        </p:txBody>
      </p:sp>
      <p:sp>
        <p:nvSpPr>
          <p:cNvPr id="6" name="5 Rectángulo"/>
          <p:cNvSpPr/>
          <p:nvPr/>
        </p:nvSpPr>
        <p:spPr>
          <a:xfrm>
            <a:off x="6968" y="6583660"/>
            <a:ext cx="4535996" cy="27434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r"/>
            <a:r>
              <a:rPr lang="es-ES" sz="1400" dirty="0" smtClean="0"/>
              <a:t>Andrés Ramiro Moscoso Manjarrez    </a:t>
            </a:r>
            <a:endParaRPr lang="es-ES" sz="1400" dirty="0"/>
          </a:p>
        </p:txBody>
      </p:sp>
      <p:sp>
        <p:nvSpPr>
          <p:cNvPr id="7" name="6 Rectángulo"/>
          <p:cNvSpPr/>
          <p:nvPr/>
        </p:nvSpPr>
        <p:spPr>
          <a:xfrm>
            <a:off x="4542964" y="6583660"/>
            <a:ext cx="4611511" cy="2743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1400" dirty="0" smtClean="0"/>
              <a:t>Maestría en Gestión de Proyectos</a:t>
            </a:r>
            <a:endParaRPr lang="es-ES" sz="1400" dirty="0"/>
          </a:p>
        </p:txBody>
      </p:sp>
      <p:graphicFrame>
        <p:nvGraphicFramePr>
          <p:cNvPr id="9" name="8 Diagrama"/>
          <p:cNvGraphicFramePr/>
          <p:nvPr>
            <p:extLst>
              <p:ext uri="{D42A27DB-BD31-4B8C-83A1-F6EECF244321}">
                <p14:modId xmlns:p14="http://schemas.microsoft.com/office/powerpoint/2010/main" val="4151856265"/>
              </p:ext>
            </p:extLst>
          </p:nvPr>
        </p:nvGraphicFramePr>
        <p:xfrm>
          <a:off x="1187624" y="1052736"/>
          <a:ext cx="6768752" cy="51125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1476543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6968" y="6583660"/>
            <a:ext cx="4535996" cy="27434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r"/>
            <a:r>
              <a:rPr lang="es-ES" sz="1400" dirty="0" smtClean="0"/>
              <a:t>Andrés Ramiro Moscoso Manjarrez    </a:t>
            </a:r>
            <a:endParaRPr lang="es-ES" sz="1400" dirty="0"/>
          </a:p>
        </p:txBody>
      </p:sp>
      <p:sp>
        <p:nvSpPr>
          <p:cNvPr id="8" name="7 Rectángulo"/>
          <p:cNvSpPr/>
          <p:nvPr/>
        </p:nvSpPr>
        <p:spPr>
          <a:xfrm>
            <a:off x="4542964" y="6583660"/>
            <a:ext cx="4611511" cy="2743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1400" dirty="0" smtClean="0"/>
              <a:t>Maestría en Gestión de Proyectos</a:t>
            </a:r>
            <a:endParaRPr lang="es-ES" sz="1400" dirty="0"/>
          </a:p>
        </p:txBody>
      </p:sp>
      <p:sp>
        <p:nvSpPr>
          <p:cNvPr id="9" name="8 Rectángulo"/>
          <p:cNvSpPr/>
          <p:nvPr/>
        </p:nvSpPr>
        <p:spPr>
          <a:xfrm>
            <a:off x="4535996" y="0"/>
            <a:ext cx="4611511" cy="8367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1600" dirty="0" smtClean="0">
                <a:solidFill>
                  <a:schemeClr val="bg1">
                    <a:lumMod val="75000"/>
                  </a:schemeClr>
                </a:solidFill>
              </a:rPr>
              <a:t>Estudio de Mercado</a:t>
            </a:r>
          </a:p>
          <a:p>
            <a:r>
              <a:rPr lang="es-ES" sz="1600" dirty="0" smtClean="0">
                <a:solidFill>
                  <a:schemeClr val="bg1"/>
                </a:solidFill>
              </a:rPr>
              <a:t>Resultados</a:t>
            </a:r>
          </a:p>
          <a:p>
            <a:endParaRPr lang="es-ES" dirty="0"/>
          </a:p>
        </p:txBody>
      </p:sp>
      <p:sp>
        <p:nvSpPr>
          <p:cNvPr id="10" name="9 Rectángulo"/>
          <p:cNvSpPr/>
          <p:nvPr/>
        </p:nvSpPr>
        <p:spPr>
          <a:xfrm>
            <a:off x="0" y="0"/>
            <a:ext cx="4535996" cy="83671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r"/>
            <a:r>
              <a:rPr lang="es-ES" sz="1600" dirty="0" smtClean="0">
                <a:solidFill>
                  <a:schemeClr val="bg1">
                    <a:lumMod val="65000"/>
                  </a:schemeClr>
                </a:solidFill>
              </a:rPr>
              <a:t>INTRODUCCIÓN</a:t>
            </a:r>
          </a:p>
          <a:p>
            <a:pPr algn="r"/>
            <a:r>
              <a:rPr lang="es-ES" sz="1600" dirty="0" smtClean="0"/>
              <a:t>MARCO TEÓRICO</a:t>
            </a:r>
          </a:p>
          <a:p>
            <a:pPr algn="r"/>
            <a:r>
              <a:rPr lang="es-ES" sz="1600" dirty="0" smtClean="0">
                <a:solidFill>
                  <a:schemeClr val="bg1">
                    <a:lumMod val="65000"/>
                  </a:schemeClr>
                </a:solidFill>
              </a:rPr>
              <a:t>EVALUACIÓN</a:t>
            </a:r>
          </a:p>
        </p:txBody>
      </p:sp>
      <p:sp>
        <p:nvSpPr>
          <p:cNvPr id="11" name="10 Rectángulo"/>
          <p:cNvSpPr/>
          <p:nvPr/>
        </p:nvSpPr>
        <p:spPr>
          <a:xfrm>
            <a:off x="0" y="836712"/>
            <a:ext cx="9154475" cy="432048"/>
          </a:xfrm>
          <a:prstGeom prst="rect">
            <a:avLst/>
          </a:prstGeom>
          <a:gradFill flip="none" rotWithShape="1">
            <a:gsLst>
              <a:gs pos="0">
                <a:schemeClr val="accent1">
                  <a:shade val="51000"/>
                  <a:satMod val="130000"/>
                </a:schemeClr>
              </a:gs>
              <a:gs pos="80000">
                <a:schemeClr val="accent1">
                  <a:shade val="93000"/>
                  <a:satMod val="130000"/>
                </a:schemeClr>
              </a:gs>
              <a:gs pos="100000">
                <a:schemeClr val="accent1">
                  <a:shade val="94000"/>
                  <a:satMod val="135000"/>
                </a:schemeClr>
              </a:gs>
            </a:gsLst>
            <a:path path="circle">
              <a:fillToRect l="100000" t="100000"/>
            </a:path>
            <a:tileRect r="-100000" b="-100000"/>
          </a:gradFill>
        </p:spPr>
        <p:style>
          <a:lnRef idx="1">
            <a:schemeClr val="accent1"/>
          </a:lnRef>
          <a:fillRef idx="3">
            <a:schemeClr val="accent1"/>
          </a:fillRef>
          <a:effectRef idx="2">
            <a:schemeClr val="accent1"/>
          </a:effectRef>
          <a:fontRef idx="minor">
            <a:schemeClr val="lt1"/>
          </a:fontRef>
        </p:style>
        <p:txBody>
          <a:bodyPr rtlCol="0" anchor="ctr"/>
          <a:lstStyle/>
          <a:p>
            <a:r>
              <a:rPr lang="es-EC" sz="2800" b="1" dirty="0" smtClean="0"/>
              <a:t>Proceso del Servicio</a:t>
            </a:r>
            <a:endParaRPr lang="es-ES" sz="2800" dirty="0"/>
          </a:p>
        </p:txBody>
      </p:sp>
      <p:graphicFrame>
        <p:nvGraphicFramePr>
          <p:cNvPr id="2" name="1 Diagrama"/>
          <p:cNvGraphicFramePr/>
          <p:nvPr>
            <p:extLst>
              <p:ext uri="{D42A27DB-BD31-4B8C-83A1-F6EECF244321}">
                <p14:modId xmlns:p14="http://schemas.microsoft.com/office/powerpoint/2010/main" val="2275340721"/>
              </p:ext>
            </p:extLst>
          </p:nvPr>
        </p:nvGraphicFramePr>
        <p:xfrm>
          <a:off x="-756592" y="1397000"/>
          <a:ext cx="10945216" cy="49843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280939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2657803951"/>
              </p:ext>
            </p:extLst>
          </p:nvPr>
        </p:nvGraphicFramePr>
        <p:xfrm>
          <a:off x="1592200" y="1484784"/>
          <a:ext cx="5261756" cy="4886706"/>
        </p:xfrm>
        <a:graphic>
          <a:graphicData uri="http://schemas.openxmlformats.org/drawingml/2006/table">
            <a:tbl>
              <a:tblPr firstRow="1" firstCol="1" bandRow="1">
                <a:tableStyleId>{5C22544A-7EE6-4342-B048-85BDC9FD1C3A}</a:tableStyleId>
              </a:tblPr>
              <a:tblGrid>
                <a:gridCol w="4170467"/>
                <a:gridCol w="1091289"/>
              </a:tblGrid>
              <a:tr h="413421">
                <a:tc>
                  <a:txBody>
                    <a:bodyPr/>
                    <a:lstStyle/>
                    <a:p>
                      <a:pPr algn="just">
                        <a:lnSpc>
                          <a:spcPct val="200000"/>
                        </a:lnSpc>
                        <a:spcAft>
                          <a:spcPts val="0"/>
                        </a:spcAft>
                        <a:tabLst>
                          <a:tab pos="1710690" algn="l"/>
                        </a:tabLst>
                      </a:pPr>
                      <a:r>
                        <a:rPr lang="es-EC" sz="1700" dirty="0">
                          <a:effectLst/>
                        </a:rPr>
                        <a:t>ACTIVOS FIJOS</a:t>
                      </a:r>
                      <a:endParaRPr lang="es-ES" sz="1700" dirty="0">
                        <a:effectLst/>
                        <a:latin typeface="Times New Roman"/>
                        <a:ea typeface="Calibri"/>
                      </a:endParaRPr>
                    </a:p>
                  </a:txBody>
                  <a:tcPr marL="68580" marR="68580" marT="0" marB="0"/>
                </a:tc>
                <a:tc>
                  <a:txBody>
                    <a:bodyPr/>
                    <a:lstStyle/>
                    <a:p>
                      <a:pPr algn="just">
                        <a:lnSpc>
                          <a:spcPct val="200000"/>
                        </a:lnSpc>
                        <a:spcAft>
                          <a:spcPts val="0"/>
                        </a:spcAft>
                        <a:tabLst>
                          <a:tab pos="1710690" algn="l"/>
                        </a:tabLst>
                      </a:pPr>
                      <a:r>
                        <a:rPr lang="es-EC" sz="1700">
                          <a:effectLst/>
                        </a:rPr>
                        <a:t>USD</a:t>
                      </a:r>
                      <a:endParaRPr lang="es-ES" sz="1700">
                        <a:effectLst/>
                        <a:latin typeface="Times New Roman"/>
                        <a:ea typeface="Calibri"/>
                      </a:endParaRPr>
                    </a:p>
                  </a:txBody>
                  <a:tcPr marL="68580" marR="68580" marT="0" marB="0"/>
                </a:tc>
              </a:tr>
              <a:tr h="413421">
                <a:tc>
                  <a:txBody>
                    <a:bodyPr/>
                    <a:lstStyle/>
                    <a:p>
                      <a:pPr algn="just">
                        <a:lnSpc>
                          <a:spcPct val="200000"/>
                        </a:lnSpc>
                        <a:spcAft>
                          <a:spcPts val="0"/>
                        </a:spcAft>
                        <a:tabLst>
                          <a:tab pos="1710690" algn="l"/>
                        </a:tabLst>
                      </a:pPr>
                      <a:r>
                        <a:rPr lang="es-EC" sz="1700">
                          <a:effectLst/>
                        </a:rPr>
                        <a:t>Equipos tecnológicos de Oficina</a:t>
                      </a:r>
                      <a:endParaRPr lang="es-ES" sz="1700">
                        <a:effectLst/>
                        <a:latin typeface="Times New Roman"/>
                        <a:ea typeface="Calibri"/>
                      </a:endParaRPr>
                    </a:p>
                  </a:txBody>
                  <a:tcPr marL="68580" marR="68580" marT="0" marB="0"/>
                </a:tc>
                <a:tc>
                  <a:txBody>
                    <a:bodyPr/>
                    <a:lstStyle/>
                    <a:p>
                      <a:pPr algn="r">
                        <a:lnSpc>
                          <a:spcPct val="200000"/>
                        </a:lnSpc>
                        <a:spcAft>
                          <a:spcPts val="0"/>
                        </a:spcAft>
                        <a:tabLst>
                          <a:tab pos="1710690" algn="l"/>
                        </a:tabLst>
                      </a:pPr>
                      <a:r>
                        <a:rPr lang="es-EC" sz="1700">
                          <a:effectLst/>
                        </a:rPr>
                        <a:t>6.210,00</a:t>
                      </a:r>
                      <a:endParaRPr lang="es-ES" sz="1700">
                        <a:effectLst/>
                        <a:latin typeface="Times New Roman"/>
                        <a:ea typeface="Calibri"/>
                      </a:endParaRPr>
                    </a:p>
                  </a:txBody>
                  <a:tcPr marL="68580" marR="68580" marT="0" marB="0"/>
                </a:tc>
              </a:tr>
              <a:tr h="413421">
                <a:tc>
                  <a:txBody>
                    <a:bodyPr/>
                    <a:lstStyle/>
                    <a:p>
                      <a:pPr algn="just">
                        <a:lnSpc>
                          <a:spcPct val="200000"/>
                        </a:lnSpc>
                        <a:spcAft>
                          <a:spcPts val="0"/>
                        </a:spcAft>
                        <a:tabLst>
                          <a:tab pos="1710690" algn="l"/>
                        </a:tabLst>
                      </a:pPr>
                      <a:r>
                        <a:rPr lang="es-EC" sz="1700" dirty="0">
                          <a:effectLst/>
                        </a:rPr>
                        <a:t>Insumos y Suministros de Oficina</a:t>
                      </a:r>
                      <a:endParaRPr lang="es-ES" sz="1700" dirty="0">
                        <a:effectLst/>
                        <a:latin typeface="Times New Roman"/>
                        <a:ea typeface="Calibri"/>
                      </a:endParaRPr>
                    </a:p>
                  </a:txBody>
                  <a:tcPr marL="68580" marR="68580" marT="0" marB="0"/>
                </a:tc>
                <a:tc>
                  <a:txBody>
                    <a:bodyPr/>
                    <a:lstStyle/>
                    <a:p>
                      <a:pPr algn="r">
                        <a:lnSpc>
                          <a:spcPct val="200000"/>
                        </a:lnSpc>
                        <a:spcAft>
                          <a:spcPts val="0"/>
                        </a:spcAft>
                        <a:tabLst>
                          <a:tab pos="1710690" algn="l"/>
                        </a:tabLst>
                      </a:pPr>
                      <a:r>
                        <a:rPr lang="es-EC" sz="1700">
                          <a:effectLst/>
                        </a:rPr>
                        <a:t>193,00</a:t>
                      </a:r>
                      <a:endParaRPr lang="es-ES" sz="1700">
                        <a:effectLst/>
                        <a:latin typeface="Times New Roman"/>
                        <a:ea typeface="Calibri"/>
                      </a:endParaRPr>
                    </a:p>
                  </a:txBody>
                  <a:tcPr marL="68580" marR="68580" marT="0" marB="0"/>
                </a:tc>
              </a:tr>
              <a:tr h="413421">
                <a:tc>
                  <a:txBody>
                    <a:bodyPr/>
                    <a:lstStyle/>
                    <a:p>
                      <a:pPr algn="just">
                        <a:lnSpc>
                          <a:spcPct val="200000"/>
                        </a:lnSpc>
                        <a:spcAft>
                          <a:spcPts val="0"/>
                        </a:spcAft>
                        <a:tabLst>
                          <a:tab pos="1710690" algn="l"/>
                        </a:tabLst>
                      </a:pPr>
                      <a:r>
                        <a:rPr lang="es-EC" sz="1700">
                          <a:effectLst/>
                        </a:rPr>
                        <a:t>Muebles de Oficina</a:t>
                      </a:r>
                      <a:endParaRPr lang="es-ES" sz="1700">
                        <a:effectLst/>
                        <a:latin typeface="Times New Roman"/>
                        <a:ea typeface="Calibri"/>
                      </a:endParaRPr>
                    </a:p>
                  </a:txBody>
                  <a:tcPr marL="68580" marR="68580" marT="0" marB="0"/>
                </a:tc>
                <a:tc>
                  <a:txBody>
                    <a:bodyPr/>
                    <a:lstStyle/>
                    <a:p>
                      <a:pPr algn="r">
                        <a:lnSpc>
                          <a:spcPct val="200000"/>
                        </a:lnSpc>
                        <a:spcAft>
                          <a:spcPts val="0"/>
                        </a:spcAft>
                        <a:tabLst>
                          <a:tab pos="1710690" algn="l"/>
                        </a:tabLst>
                      </a:pPr>
                      <a:r>
                        <a:rPr lang="es-EC" sz="1700">
                          <a:effectLst/>
                        </a:rPr>
                        <a:t>2.922,00</a:t>
                      </a:r>
                      <a:endParaRPr lang="es-ES" sz="1700">
                        <a:effectLst/>
                        <a:latin typeface="Times New Roman"/>
                        <a:ea typeface="Calibri"/>
                      </a:endParaRPr>
                    </a:p>
                  </a:txBody>
                  <a:tcPr marL="68580" marR="68580" marT="0" marB="0"/>
                </a:tc>
              </a:tr>
              <a:tr h="413421">
                <a:tc>
                  <a:txBody>
                    <a:bodyPr/>
                    <a:lstStyle/>
                    <a:p>
                      <a:pPr algn="just">
                        <a:lnSpc>
                          <a:spcPct val="200000"/>
                        </a:lnSpc>
                        <a:spcAft>
                          <a:spcPts val="0"/>
                        </a:spcAft>
                        <a:tabLst>
                          <a:tab pos="1710690" algn="l"/>
                        </a:tabLst>
                      </a:pPr>
                      <a:r>
                        <a:rPr lang="es-EC" sz="1700">
                          <a:effectLst/>
                        </a:rPr>
                        <a:t>TOTAL ACTIVOS FIJOS</a:t>
                      </a:r>
                      <a:endParaRPr lang="es-ES" sz="1700">
                        <a:effectLst/>
                        <a:latin typeface="Times New Roman"/>
                        <a:ea typeface="Calibri"/>
                      </a:endParaRPr>
                    </a:p>
                  </a:txBody>
                  <a:tcPr marL="68580" marR="68580" marT="0" marB="0"/>
                </a:tc>
                <a:tc>
                  <a:txBody>
                    <a:bodyPr/>
                    <a:lstStyle/>
                    <a:p>
                      <a:pPr algn="r">
                        <a:lnSpc>
                          <a:spcPct val="200000"/>
                        </a:lnSpc>
                        <a:spcAft>
                          <a:spcPts val="0"/>
                        </a:spcAft>
                        <a:tabLst>
                          <a:tab pos="1710690" algn="l"/>
                        </a:tabLst>
                      </a:pPr>
                      <a:r>
                        <a:rPr lang="es-EC" sz="1700" b="1" dirty="0">
                          <a:effectLst/>
                        </a:rPr>
                        <a:t>9.325,00</a:t>
                      </a:r>
                      <a:endParaRPr lang="es-ES" sz="1700" b="1" dirty="0">
                        <a:effectLst/>
                        <a:latin typeface="Times New Roman"/>
                        <a:ea typeface="Calibri"/>
                      </a:endParaRPr>
                    </a:p>
                  </a:txBody>
                  <a:tcPr marL="68580" marR="68580" marT="0" marB="0"/>
                </a:tc>
              </a:tr>
              <a:tr h="413421">
                <a:tc>
                  <a:txBody>
                    <a:bodyPr/>
                    <a:lstStyle/>
                    <a:p>
                      <a:pPr algn="just">
                        <a:lnSpc>
                          <a:spcPct val="200000"/>
                        </a:lnSpc>
                        <a:spcAft>
                          <a:spcPts val="0"/>
                        </a:spcAft>
                        <a:tabLst>
                          <a:tab pos="1710690" algn="l"/>
                        </a:tabLst>
                      </a:pPr>
                      <a:r>
                        <a:rPr lang="es-EC" sz="1700" dirty="0">
                          <a:effectLst/>
                        </a:rPr>
                        <a:t>Gastos de Constitución</a:t>
                      </a:r>
                      <a:endParaRPr lang="es-ES" sz="1700" dirty="0">
                        <a:effectLst/>
                        <a:latin typeface="Times New Roman"/>
                        <a:ea typeface="Calibri"/>
                      </a:endParaRPr>
                    </a:p>
                  </a:txBody>
                  <a:tcPr marL="68580" marR="68580" marT="0" marB="0"/>
                </a:tc>
                <a:tc>
                  <a:txBody>
                    <a:bodyPr/>
                    <a:lstStyle/>
                    <a:p>
                      <a:pPr algn="r">
                        <a:lnSpc>
                          <a:spcPct val="200000"/>
                        </a:lnSpc>
                        <a:spcAft>
                          <a:spcPts val="0"/>
                        </a:spcAft>
                        <a:tabLst>
                          <a:tab pos="1710690" algn="l"/>
                        </a:tabLst>
                      </a:pPr>
                      <a:r>
                        <a:rPr lang="es-EC" sz="1700">
                          <a:effectLst/>
                        </a:rPr>
                        <a:t>1.580,00</a:t>
                      </a:r>
                      <a:endParaRPr lang="es-ES" sz="1700">
                        <a:effectLst/>
                        <a:latin typeface="Times New Roman"/>
                        <a:ea typeface="Calibri"/>
                      </a:endParaRPr>
                    </a:p>
                  </a:txBody>
                  <a:tcPr marL="68580" marR="68580" marT="0" marB="0"/>
                </a:tc>
              </a:tr>
              <a:tr h="413421">
                <a:tc>
                  <a:txBody>
                    <a:bodyPr/>
                    <a:lstStyle/>
                    <a:p>
                      <a:pPr algn="just">
                        <a:lnSpc>
                          <a:spcPct val="200000"/>
                        </a:lnSpc>
                        <a:spcAft>
                          <a:spcPts val="0"/>
                        </a:spcAft>
                        <a:tabLst>
                          <a:tab pos="1710690" algn="l"/>
                        </a:tabLst>
                      </a:pPr>
                      <a:r>
                        <a:rPr lang="es-EC" sz="1700">
                          <a:effectLst/>
                        </a:rPr>
                        <a:t>Patente</a:t>
                      </a:r>
                      <a:endParaRPr lang="es-ES" sz="1700">
                        <a:effectLst/>
                        <a:latin typeface="Times New Roman"/>
                        <a:ea typeface="Calibri"/>
                      </a:endParaRPr>
                    </a:p>
                  </a:txBody>
                  <a:tcPr marL="68580" marR="68580" marT="0" marB="0"/>
                </a:tc>
                <a:tc>
                  <a:txBody>
                    <a:bodyPr/>
                    <a:lstStyle/>
                    <a:p>
                      <a:pPr algn="r">
                        <a:lnSpc>
                          <a:spcPct val="200000"/>
                        </a:lnSpc>
                        <a:spcAft>
                          <a:spcPts val="0"/>
                        </a:spcAft>
                        <a:tabLst>
                          <a:tab pos="1710690" algn="l"/>
                        </a:tabLst>
                      </a:pPr>
                      <a:r>
                        <a:rPr lang="es-EC" sz="1700">
                          <a:effectLst/>
                        </a:rPr>
                        <a:t>550,00</a:t>
                      </a:r>
                      <a:endParaRPr lang="es-ES" sz="1700">
                        <a:effectLst/>
                        <a:latin typeface="Times New Roman"/>
                        <a:ea typeface="Calibri"/>
                      </a:endParaRPr>
                    </a:p>
                  </a:txBody>
                  <a:tcPr marL="68580" marR="68580" marT="0" marB="0"/>
                </a:tc>
              </a:tr>
              <a:tr h="413421">
                <a:tc>
                  <a:txBody>
                    <a:bodyPr/>
                    <a:lstStyle/>
                    <a:p>
                      <a:pPr algn="just">
                        <a:lnSpc>
                          <a:spcPct val="200000"/>
                        </a:lnSpc>
                        <a:spcAft>
                          <a:spcPts val="0"/>
                        </a:spcAft>
                        <a:tabLst>
                          <a:tab pos="1710690" algn="l"/>
                        </a:tabLst>
                      </a:pPr>
                      <a:r>
                        <a:rPr lang="es-EC" sz="1700">
                          <a:effectLst/>
                        </a:rPr>
                        <a:t>Diseño, marca y logotipo</a:t>
                      </a:r>
                      <a:endParaRPr lang="es-ES" sz="1700">
                        <a:effectLst/>
                        <a:latin typeface="Times New Roman"/>
                        <a:ea typeface="Calibri"/>
                      </a:endParaRPr>
                    </a:p>
                  </a:txBody>
                  <a:tcPr marL="68580" marR="68580" marT="0" marB="0"/>
                </a:tc>
                <a:tc>
                  <a:txBody>
                    <a:bodyPr/>
                    <a:lstStyle/>
                    <a:p>
                      <a:pPr algn="r">
                        <a:lnSpc>
                          <a:spcPct val="200000"/>
                        </a:lnSpc>
                        <a:spcAft>
                          <a:spcPts val="0"/>
                        </a:spcAft>
                        <a:tabLst>
                          <a:tab pos="1710690" algn="l"/>
                        </a:tabLst>
                      </a:pPr>
                      <a:r>
                        <a:rPr lang="es-EC" sz="1700" dirty="0">
                          <a:effectLst/>
                        </a:rPr>
                        <a:t>80,00</a:t>
                      </a:r>
                      <a:endParaRPr lang="es-ES" sz="1700" dirty="0">
                        <a:effectLst/>
                        <a:latin typeface="Times New Roman"/>
                        <a:ea typeface="Calibri"/>
                      </a:endParaRPr>
                    </a:p>
                  </a:txBody>
                  <a:tcPr marL="68580" marR="68580" marT="0" marB="0"/>
                </a:tc>
              </a:tr>
              <a:tr h="413421">
                <a:tc>
                  <a:txBody>
                    <a:bodyPr/>
                    <a:lstStyle/>
                    <a:p>
                      <a:pPr algn="just">
                        <a:lnSpc>
                          <a:spcPct val="200000"/>
                        </a:lnSpc>
                        <a:spcAft>
                          <a:spcPts val="0"/>
                        </a:spcAft>
                        <a:tabLst>
                          <a:tab pos="1710690" algn="l"/>
                        </a:tabLst>
                      </a:pPr>
                      <a:r>
                        <a:rPr lang="es-EC" sz="1700">
                          <a:effectLst/>
                        </a:rPr>
                        <a:t>Estudio de Factibilidad</a:t>
                      </a:r>
                      <a:endParaRPr lang="es-ES" sz="1700">
                        <a:effectLst/>
                        <a:latin typeface="Times New Roman"/>
                        <a:ea typeface="Calibri"/>
                      </a:endParaRPr>
                    </a:p>
                  </a:txBody>
                  <a:tcPr marL="68580" marR="68580" marT="0" marB="0"/>
                </a:tc>
                <a:tc>
                  <a:txBody>
                    <a:bodyPr/>
                    <a:lstStyle/>
                    <a:p>
                      <a:pPr algn="r">
                        <a:lnSpc>
                          <a:spcPct val="200000"/>
                        </a:lnSpc>
                        <a:spcAft>
                          <a:spcPts val="0"/>
                        </a:spcAft>
                        <a:tabLst>
                          <a:tab pos="1710690" algn="l"/>
                        </a:tabLst>
                      </a:pPr>
                      <a:r>
                        <a:rPr lang="es-EC" sz="1700">
                          <a:effectLst/>
                        </a:rPr>
                        <a:t>800,00</a:t>
                      </a:r>
                      <a:endParaRPr lang="es-ES" sz="1700">
                        <a:effectLst/>
                        <a:latin typeface="Times New Roman"/>
                        <a:ea typeface="Calibri"/>
                      </a:endParaRPr>
                    </a:p>
                  </a:txBody>
                  <a:tcPr marL="68580" marR="68580" marT="0" marB="0"/>
                </a:tc>
              </a:tr>
              <a:tr h="413421">
                <a:tc>
                  <a:txBody>
                    <a:bodyPr/>
                    <a:lstStyle/>
                    <a:p>
                      <a:pPr algn="just">
                        <a:lnSpc>
                          <a:spcPct val="200000"/>
                        </a:lnSpc>
                        <a:spcAft>
                          <a:spcPts val="0"/>
                        </a:spcAft>
                        <a:tabLst>
                          <a:tab pos="1710690" algn="l"/>
                        </a:tabLst>
                      </a:pPr>
                      <a:r>
                        <a:rPr lang="es-EC" sz="1700">
                          <a:effectLst/>
                        </a:rPr>
                        <a:t>Capacitación</a:t>
                      </a:r>
                      <a:endParaRPr lang="es-ES" sz="1700">
                        <a:effectLst/>
                        <a:latin typeface="Times New Roman"/>
                        <a:ea typeface="Calibri"/>
                      </a:endParaRPr>
                    </a:p>
                  </a:txBody>
                  <a:tcPr marL="68580" marR="68580" marT="0" marB="0"/>
                </a:tc>
                <a:tc>
                  <a:txBody>
                    <a:bodyPr/>
                    <a:lstStyle/>
                    <a:p>
                      <a:pPr algn="r">
                        <a:lnSpc>
                          <a:spcPct val="200000"/>
                        </a:lnSpc>
                        <a:spcAft>
                          <a:spcPts val="0"/>
                        </a:spcAft>
                        <a:tabLst>
                          <a:tab pos="1710690" algn="l"/>
                        </a:tabLst>
                      </a:pPr>
                      <a:r>
                        <a:rPr lang="es-EC" sz="1700">
                          <a:effectLst/>
                        </a:rPr>
                        <a:t>500,00</a:t>
                      </a:r>
                      <a:endParaRPr lang="es-ES" sz="1700">
                        <a:effectLst/>
                        <a:latin typeface="Times New Roman"/>
                        <a:ea typeface="Calibri"/>
                      </a:endParaRPr>
                    </a:p>
                  </a:txBody>
                  <a:tcPr marL="68580" marR="68580" marT="0" marB="0"/>
                </a:tc>
              </a:tr>
              <a:tr h="413421">
                <a:tc>
                  <a:txBody>
                    <a:bodyPr/>
                    <a:lstStyle/>
                    <a:p>
                      <a:pPr algn="just">
                        <a:lnSpc>
                          <a:spcPct val="200000"/>
                        </a:lnSpc>
                        <a:spcAft>
                          <a:spcPts val="0"/>
                        </a:spcAft>
                        <a:tabLst>
                          <a:tab pos="1710690" algn="l"/>
                        </a:tabLst>
                      </a:pPr>
                      <a:r>
                        <a:rPr lang="es-EC" sz="1700" dirty="0">
                          <a:effectLst/>
                        </a:rPr>
                        <a:t>TOTAL ACTIVOS DIFERIDOS</a:t>
                      </a:r>
                      <a:endParaRPr lang="es-ES" sz="1700" dirty="0">
                        <a:effectLst/>
                        <a:latin typeface="Times New Roman"/>
                        <a:ea typeface="Calibri"/>
                      </a:endParaRPr>
                    </a:p>
                  </a:txBody>
                  <a:tcPr marL="68580" marR="68580" marT="0" marB="0"/>
                </a:tc>
                <a:tc>
                  <a:txBody>
                    <a:bodyPr/>
                    <a:lstStyle/>
                    <a:p>
                      <a:pPr algn="r">
                        <a:lnSpc>
                          <a:spcPct val="200000"/>
                        </a:lnSpc>
                        <a:spcAft>
                          <a:spcPts val="0"/>
                        </a:spcAft>
                        <a:tabLst>
                          <a:tab pos="1710690" algn="l"/>
                        </a:tabLst>
                      </a:pPr>
                      <a:r>
                        <a:rPr lang="es-EC" sz="1700" b="1" dirty="0">
                          <a:effectLst/>
                        </a:rPr>
                        <a:t>3.510,00</a:t>
                      </a:r>
                      <a:endParaRPr lang="es-ES" sz="1700" b="1" dirty="0">
                        <a:effectLst/>
                        <a:latin typeface="Times New Roman"/>
                        <a:ea typeface="Calibri"/>
                      </a:endParaRPr>
                    </a:p>
                  </a:txBody>
                  <a:tcPr marL="68580" marR="68580" marT="0" marB="0"/>
                </a:tc>
              </a:tr>
            </a:tbl>
          </a:graphicData>
        </a:graphic>
      </p:graphicFrame>
      <p:sp>
        <p:nvSpPr>
          <p:cNvPr id="7" name="6 Rectángulo"/>
          <p:cNvSpPr/>
          <p:nvPr/>
        </p:nvSpPr>
        <p:spPr>
          <a:xfrm>
            <a:off x="6968" y="6583660"/>
            <a:ext cx="4535996" cy="27434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r"/>
            <a:r>
              <a:rPr lang="es-ES" sz="1400" dirty="0" smtClean="0"/>
              <a:t>Andrés Ramiro Moscoso Manjarrez    </a:t>
            </a:r>
            <a:endParaRPr lang="es-ES" sz="1400" dirty="0"/>
          </a:p>
        </p:txBody>
      </p:sp>
      <p:sp>
        <p:nvSpPr>
          <p:cNvPr id="8" name="7 Rectángulo"/>
          <p:cNvSpPr/>
          <p:nvPr/>
        </p:nvSpPr>
        <p:spPr>
          <a:xfrm>
            <a:off x="4542964" y="6583660"/>
            <a:ext cx="4611511" cy="2743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1400" dirty="0" smtClean="0"/>
              <a:t>Maestría en Gestión de Proyectos</a:t>
            </a:r>
            <a:endParaRPr lang="es-ES" sz="1400" dirty="0"/>
          </a:p>
        </p:txBody>
      </p:sp>
      <p:sp>
        <p:nvSpPr>
          <p:cNvPr id="9" name="8 Rectángulo"/>
          <p:cNvSpPr/>
          <p:nvPr/>
        </p:nvSpPr>
        <p:spPr>
          <a:xfrm>
            <a:off x="4535996" y="0"/>
            <a:ext cx="4611511" cy="8367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1600" dirty="0" smtClean="0">
                <a:solidFill>
                  <a:schemeClr val="bg1"/>
                </a:solidFill>
              </a:rPr>
              <a:t>Inversiones</a:t>
            </a:r>
          </a:p>
          <a:p>
            <a:r>
              <a:rPr lang="es-ES" sz="1600" dirty="0" smtClean="0">
                <a:solidFill>
                  <a:schemeClr val="bg1">
                    <a:lumMod val="75000"/>
                  </a:schemeClr>
                </a:solidFill>
              </a:rPr>
              <a:t>Evaluación Financiera</a:t>
            </a:r>
          </a:p>
          <a:p>
            <a:r>
              <a:rPr lang="es-ES" sz="1600" dirty="0" smtClean="0">
                <a:solidFill>
                  <a:schemeClr val="bg1">
                    <a:lumMod val="75000"/>
                  </a:schemeClr>
                </a:solidFill>
              </a:rPr>
              <a:t>Conclusiones y Recomendaciones</a:t>
            </a:r>
            <a:endParaRPr lang="es-ES" sz="1600" dirty="0">
              <a:solidFill>
                <a:schemeClr val="bg1">
                  <a:lumMod val="75000"/>
                </a:schemeClr>
              </a:solidFill>
            </a:endParaRPr>
          </a:p>
        </p:txBody>
      </p:sp>
      <p:sp>
        <p:nvSpPr>
          <p:cNvPr id="10" name="9 Rectángulo"/>
          <p:cNvSpPr/>
          <p:nvPr/>
        </p:nvSpPr>
        <p:spPr>
          <a:xfrm>
            <a:off x="0" y="0"/>
            <a:ext cx="4535996" cy="83671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r"/>
            <a:r>
              <a:rPr lang="es-ES" sz="1600" dirty="0" smtClean="0">
                <a:solidFill>
                  <a:schemeClr val="bg1">
                    <a:lumMod val="65000"/>
                  </a:schemeClr>
                </a:solidFill>
              </a:rPr>
              <a:t>INTRODUCCIÓN</a:t>
            </a:r>
          </a:p>
          <a:p>
            <a:pPr algn="r"/>
            <a:r>
              <a:rPr lang="es-ES" sz="1600" dirty="0" smtClean="0">
                <a:solidFill>
                  <a:schemeClr val="bg1">
                    <a:lumMod val="65000"/>
                  </a:schemeClr>
                </a:solidFill>
              </a:rPr>
              <a:t>MARCO TEÓRICO</a:t>
            </a:r>
          </a:p>
          <a:p>
            <a:pPr algn="r"/>
            <a:r>
              <a:rPr lang="es-ES" sz="1600" dirty="0" smtClean="0">
                <a:solidFill>
                  <a:schemeClr val="bg1"/>
                </a:solidFill>
              </a:rPr>
              <a:t>EVALUACIÓN</a:t>
            </a:r>
          </a:p>
        </p:txBody>
      </p:sp>
      <p:sp>
        <p:nvSpPr>
          <p:cNvPr id="11" name="10 Rectángulo"/>
          <p:cNvSpPr/>
          <p:nvPr/>
        </p:nvSpPr>
        <p:spPr>
          <a:xfrm>
            <a:off x="0" y="836712"/>
            <a:ext cx="9154475" cy="432048"/>
          </a:xfrm>
          <a:prstGeom prst="rect">
            <a:avLst/>
          </a:prstGeom>
          <a:gradFill flip="none" rotWithShape="1">
            <a:gsLst>
              <a:gs pos="0">
                <a:schemeClr val="accent1">
                  <a:shade val="51000"/>
                  <a:satMod val="130000"/>
                </a:schemeClr>
              </a:gs>
              <a:gs pos="80000">
                <a:schemeClr val="accent1">
                  <a:shade val="93000"/>
                  <a:satMod val="130000"/>
                </a:schemeClr>
              </a:gs>
              <a:gs pos="100000">
                <a:schemeClr val="accent1">
                  <a:shade val="94000"/>
                  <a:satMod val="135000"/>
                </a:schemeClr>
              </a:gs>
            </a:gsLst>
            <a:path path="circle">
              <a:fillToRect l="100000" t="100000"/>
            </a:path>
            <a:tileRect r="-100000" b="-100000"/>
          </a:gradFill>
        </p:spPr>
        <p:style>
          <a:lnRef idx="1">
            <a:schemeClr val="accent1"/>
          </a:lnRef>
          <a:fillRef idx="3">
            <a:schemeClr val="accent1"/>
          </a:fillRef>
          <a:effectRef idx="2">
            <a:schemeClr val="accent1"/>
          </a:effectRef>
          <a:fontRef idx="minor">
            <a:schemeClr val="lt1"/>
          </a:fontRef>
        </p:style>
        <p:txBody>
          <a:bodyPr rtlCol="0" anchor="ctr"/>
          <a:lstStyle/>
          <a:p>
            <a:r>
              <a:rPr lang="es-EC" sz="2800" b="1" dirty="0" smtClean="0"/>
              <a:t>Determinación de Inversiones</a:t>
            </a:r>
            <a:endParaRPr lang="es-ES" sz="2800" dirty="0"/>
          </a:p>
        </p:txBody>
      </p:sp>
    </p:spTree>
    <p:extLst>
      <p:ext uri="{BB962C8B-B14F-4D97-AF65-F5344CB8AC3E}">
        <p14:creationId xmlns:p14="http://schemas.microsoft.com/office/powerpoint/2010/main" val="318241335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511248908"/>
              </p:ext>
            </p:extLst>
          </p:nvPr>
        </p:nvGraphicFramePr>
        <p:xfrm>
          <a:off x="1050576" y="1268760"/>
          <a:ext cx="6984776" cy="5236047"/>
        </p:xfrm>
        <a:graphic>
          <a:graphicData uri="http://schemas.openxmlformats.org/drawingml/2006/table">
            <a:tbl>
              <a:tblPr firstRow="1" firstCol="1" bandRow="1">
                <a:tableStyleId>{5C22544A-7EE6-4342-B048-85BDC9FD1C3A}</a:tableStyleId>
              </a:tblPr>
              <a:tblGrid>
                <a:gridCol w="5536134"/>
                <a:gridCol w="1448642"/>
              </a:tblGrid>
              <a:tr h="581783">
                <a:tc>
                  <a:txBody>
                    <a:bodyPr/>
                    <a:lstStyle/>
                    <a:p>
                      <a:pPr algn="just">
                        <a:lnSpc>
                          <a:spcPct val="200000"/>
                        </a:lnSpc>
                        <a:spcAft>
                          <a:spcPts val="0"/>
                        </a:spcAft>
                        <a:tabLst>
                          <a:tab pos="1710690" algn="l"/>
                        </a:tabLst>
                      </a:pPr>
                      <a:r>
                        <a:rPr lang="es-EC" sz="1700" dirty="0">
                          <a:effectLst/>
                        </a:rPr>
                        <a:t>CAPITAL DE TRABAJO (2 MESES)</a:t>
                      </a:r>
                      <a:endParaRPr lang="es-ES" sz="1700" dirty="0">
                        <a:effectLst/>
                        <a:latin typeface="Times New Roman"/>
                        <a:ea typeface="Calibri"/>
                      </a:endParaRPr>
                    </a:p>
                  </a:txBody>
                  <a:tcPr marL="68580" marR="68580" marT="0" marB="0"/>
                </a:tc>
                <a:tc>
                  <a:txBody>
                    <a:bodyPr/>
                    <a:lstStyle/>
                    <a:p>
                      <a:pPr algn="just">
                        <a:lnSpc>
                          <a:spcPct val="200000"/>
                        </a:lnSpc>
                        <a:spcAft>
                          <a:spcPts val="0"/>
                        </a:spcAft>
                        <a:tabLst>
                          <a:tab pos="1710690" algn="l"/>
                        </a:tabLst>
                      </a:pPr>
                      <a:r>
                        <a:rPr lang="es-EC" sz="1700">
                          <a:effectLst/>
                        </a:rPr>
                        <a:t>USD</a:t>
                      </a:r>
                      <a:endParaRPr lang="es-ES" sz="1700">
                        <a:effectLst/>
                        <a:latin typeface="Times New Roman"/>
                        <a:ea typeface="Calibri"/>
                      </a:endParaRPr>
                    </a:p>
                  </a:txBody>
                  <a:tcPr marL="68580" marR="68580" marT="0" marB="0"/>
                </a:tc>
              </a:tr>
              <a:tr h="581783">
                <a:tc>
                  <a:txBody>
                    <a:bodyPr/>
                    <a:lstStyle/>
                    <a:p>
                      <a:pPr algn="just">
                        <a:lnSpc>
                          <a:spcPct val="200000"/>
                        </a:lnSpc>
                        <a:spcAft>
                          <a:spcPts val="0"/>
                        </a:spcAft>
                        <a:tabLst>
                          <a:tab pos="1710690" algn="l"/>
                        </a:tabLst>
                      </a:pPr>
                      <a:r>
                        <a:rPr lang="es-EC" sz="1700">
                          <a:effectLst/>
                        </a:rPr>
                        <a:t>Sueldos y Salarios</a:t>
                      </a:r>
                      <a:endParaRPr lang="es-ES" sz="1700">
                        <a:effectLst/>
                        <a:latin typeface="Times New Roman"/>
                        <a:ea typeface="Calibri"/>
                      </a:endParaRPr>
                    </a:p>
                  </a:txBody>
                  <a:tcPr marL="68580" marR="68580" marT="0" marB="0"/>
                </a:tc>
                <a:tc>
                  <a:txBody>
                    <a:bodyPr/>
                    <a:lstStyle/>
                    <a:p>
                      <a:pPr algn="r">
                        <a:lnSpc>
                          <a:spcPct val="200000"/>
                        </a:lnSpc>
                        <a:spcAft>
                          <a:spcPts val="0"/>
                        </a:spcAft>
                      </a:pPr>
                      <a:r>
                        <a:rPr lang="es-EC" sz="1700">
                          <a:effectLst/>
                        </a:rPr>
                        <a:t>10.900,00</a:t>
                      </a:r>
                      <a:endParaRPr lang="es-ES" sz="1700">
                        <a:effectLst/>
                        <a:latin typeface="Times New Roman"/>
                        <a:ea typeface="Calibri"/>
                      </a:endParaRPr>
                    </a:p>
                  </a:txBody>
                  <a:tcPr marL="68580" marR="68580" marT="0" marB="0" anchor="ctr"/>
                </a:tc>
              </a:tr>
              <a:tr h="581783">
                <a:tc>
                  <a:txBody>
                    <a:bodyPr/>
                    <a:lstStyle/>
                    <a:p>
                      <a:pPr algn="just">
                        <a:lnSpc>
                          <a:spcPct val="200000"/>
                        </a:lnSpc>
                        <a:spcAft>
                          <a:spcPts val="0"/>
                        </a:spcAft>
                        <a:tabLst>
                          <a:tab pos="1710690" algn="l"/>
                        </a:tabLst>
                      </a:pPr>
                      <a:r>
                        <a:rPr lang="es-EC" sz="1700">
                          <a:effectLst/>
                        </a:rPr>
                        <a:t>Publicidad</a:t>
                      </a:r>
                      <a:endParaRPr lang="es-ES" sz="1700">
                        <a:effectLst/>
                        <a:latin typeface="Times New Roman"/>
                        <a:ea typeface="Calibri"/>
                      </a:endParaRPr>
                    </a:p>
                  </a:txBody>
                  <a:tcPr marL="68580" marR="68580" marT="0" marB="0"/>
                </a:tc>
                <a:tc>
                  <a:txBody>
                    <a:bodyPr/>
                    <a:lstStyle/>
                    <a:p>
                      <a:pPr algn="r">
                        <a:lnSpc>
                          <a:spcPct val="200000"/>
                        </a:lnSpc>
                        <a:spcAft>
                          <a:spcPts val="0"/>
                        </a:spcAft>
                      </a:pPr>
                      <a:r>
                        <a:rPr lang="es-EC" sz="1700">
                          <a:effectLst/>
                        </a:rPr>
                        <a:t>300,00</a:t>
                      </a:r>
                      <a:endParaRPr lang="es-ES" sz="1700">
                        <a:effectLst/>
                        <a:latin typeface="Times New Roman"/>
                        <a:ea typeface="Calibri"/>
                      </a:endParaRPr>
                    </a:p>
                  </a:txBody>
                  <a:tcPr marL="68580" marR="68580" marT="0" marB="0" anchor="ctr"/>
                </a:tc>
              </a:tr>
              <a:tr h="581783">
                <a:tc>
                  <a:txBody>
                    <a:bodyPr/>
                    <a:lstStyle/>
                    <a:p>
                      <a:pPr algn="just">
                        <a:lnSpc>
                          <a:spcPct val="200000"/>
                        </a:lnSpc>
                        <a:spcAft>
                          <a:spcPts val="0"/>
                        </a:spcAft>
                        <a:tabLst>
                          <a:tab pos="1710690" algn="l"/>
                        </a:tabLst>
                      </a:pPr>
                      <a:r>
                        <a:rPr lang="es-EC" sz="1700">
                          <a:effectLst/>
                        </a:rPr>
                        <a:t>Propaganda</a:t>
                      </a:r>
                      <a:endParaRPr lang="es-ES" sz="1700">
                        <a:effectLst/>
                        <a:latin typeface="Times New Roman"/>
                        <a:ea typeface="Calibri"/>
                      </a:endParaRPr>
                    </a:p>
                  </a:txBody>
                  <a:tcPr marL="68580" marR="68580" marT="0" marB="0"/>
                </a:tc>
                <a:tc>
                  <a:txBody>
                    <a:bodyPr/>
                    <a:lstStyle/>
                    <a:p>
                      <a:pPr algn="r">
                        <a:lnSpc>
                          <a:spcPct val="200000"/>
                        </a:lnSpc>
                        <a:spcAft>
                          <a:spcPts val="0"/>
                        </a:spcAft>
                      </a:pPr>
                      <a:r>
                        <a:rPr lang="es-EC" sz="1700">
                          <a:effectLst/>
                        </a:rPr>
                        <a:t>200,00</a:t>
                      </a:r>
                      <a:endParaRPr lang="es-ES" sz="1700">
                        <a:effectLst/>
                        <a:latin typeface="Times New Roman"/>
                        <a:ea typeface="Calibri"/>
                      </a:endParaRPr>
                    </a:p>
                  </a:txBody>
                  <a:tcPr marL="68580" marR="68580" marT="0" marB="0" anchor="ctr"/>
                </a:tc>
              </a:tr>
              <a:tr h="581783">
                <a:tc>
                  <a:txBody>
                    <a:bodyPr/>
                    <a:lstStyle/>
                    <a:p>
                      <a:pPr algn="just">
                        <a:lnSpc>
                          <a:spcPct val="200000"/>
                        </a:lnSpc>
                        <a:spcAft>
                          <a:spcPts val="0"/>
                        </a:spcAft>
                        <a:tabLst>
                          <a:tab pos="1710690" algn="l"/>
                        </a:tabLst>
                      </a:pPr>
                      <a:r>
                        <a:rPr lang="es-EC" sz="1700">
                          <a:effectLst/>
                        </a:rPr>
                        <a:t>Internet</a:t>
                      </a:r>
                      <a:endParaRPr lang="es-ES" sz="1700">
                        <a:effectLst/>
                        <a:latin typeface="Times New Roman"/>
                        <a:ea typeface="Calibri"/>
                      </a:endParaRPr>
                    </a:p>
                  </a:txBody>
                  <a:tcPr marL="68580" marR="68580" marT="0" marB="0"/>
                </a:tc>
                <a:tc>
                  <a:txBody>
                    <a:bodyPr/>
                    <a:lstStyle/>
                    <a:p>
                      <a:pPr algn="r">
                        <a:lnSpc>
                          <a:spcPct val="200000"/>
                        </a:lnSpc>
                        <a:spcAft>
                          <a:spcPts val="0"/>
                        </a:spcAft>
                      </a:pPr>
                      <a:r>
                        <a:rPr lang="es-EC" sz="1700">
                          <a:effectLst/>
                        </a:rPr>
                        <a:t>70,00</a:t>
                      </a:r>
                      <a:endParaRPr lang="es-ES" sz="1700">
                        <a:effectLst/>
                        <a:latin typeface="Times New Roman"/>
                        <a:ea typeface="Calibri"/>
                      </a:endParaRPr>
                    </a:p>
                  </a:txBody>
                  <a:tcPr marL="68580" marR="68580" marT="0" marB="0" anchor="ctr"/>
                </a:tc>
              </a:tr>
              <a:tr h="581783">
                <a:tc>
                  <a:txBody>
                    <a:bodyPr/>
                    <a:lstStyle/>
                    <a:p>
                      <a:pPr algn="just">
                        <a:lnSpc>
                          <a:spcPct val="200000"/>
                        </a:lnSpc>
                        <a:spcAft>
                          <a:spcPts val="0"/>
                        </a:spcAft>
                        <a:tabLst>
                          <a:tab pos="1710690" algn="l"/>
                        </a:tabLst>
                      </a:pPr>
                      <a:r>
                        <a:rPr lang="es-EC" sz="1700">
                          <a:effectLst/>
                        </a:rPr>
                        <a:t>Arriendo</a:t>
                      </a:r>
                      <a:endParaRPr lang="es-ES" sz="1700">
                        <a:effectLst/>
                        <a:latin typeface="Times New Roman"/>
                        <a:ea typeface="Calibri"/>
                      </a:endParaRPr>
                    </a:p>
                  </a:txBody>
                  <a:tcPr marL="68580" marR="68580" marT="0" marB="0"/>
                </a:tc>
                <a:tc>
                  <a:txBody>
                    <a:bodyPr/>
                    <a:lstStyle/>
                    <a:p>
                      <a:pPr algn="r">
                        <a:lnSpc>
                          <a:spcPct val="200000"/>
                        </a:lnSpc>
                        <a:spcAft>
                          <a:spcPts val="0"/>
                        </a:spcAft>
                      </a:pPr>
                      <a:r>
                        <a:rPr lang="es-EC" sz="1700">
                          <a:effectLst/>
                        </a:rPr>
                        <a:t>700,00</a:t>
                      </a:r>
                      <a:endParaRPr lang="es-ES" sz="1700">
                        <a:effectLst/>
                        <a:latin typeface="Times New Roman"/>
                        <a:ea typeface="Calibri"/>
                      </a:endParaRPr>
                    </a:p>
                  </a:txBody>
                  <a:tcPr marL="68580" marR="68580" marT="0" marB="0" anchor="ctr"/>
                </a:tc>
              </a:tr>
              <a:tr h="581783">
                <a:tc>
                  <a:txBody>
                    <a:bodyPr/>
                    <a:lstStyle/>
                    <a:p>
                      <a:pPr algn="just">
                        <a:lnSpc>
                          <a:spcPct val="200000"/>
                        </a:lnSpc>
                        <a:spcAft>
                          <a:spcPts val="0"/>
                        </a:spcAft>
                        <a:tabLst>
                          <a:tab pos="1710690" algn="l"/>
                        </a:tabLst>
                      </a:pPr>
                      <a:r>
                        <a:rPr lang="es-EC" sz="1700" dirty="0">
                          <a:effectLst/>
                        </a:rPr>
                        <a:t>Servicios Básicos</a:t>
                      </a:r>
                      <a:endParaRPr lang="es-ES" sz="1700" dirty="0">
                        <a:effectLst/>
                        <a:latin typeface="Times New Roman"/>
                        <a:ea typeface="Calibri"/>
                      </a:endParaRPr>
                    </a:p>
                  </a:txBody>
                  <a:tcPr marL="68580" marR="68580" marT="0" marB="0"/>
                </a:tc>
                <a:tc>
                  <a:txBody>
                    <a:bodyPr/>
                    <a:lstStyle/>
                    <a:p>
                      <a:pPr algn="r">
                        <a:lnSpc>
                          <a:spcPct val="200000"/>
                        </a:lnSpc>
                        <a:spcAft>
                          <a:spcPts val="0"/>
                        </a:spcAft>
                      </a:pPr>
                      <a:r>
                        <a:rPr lang="es-EC" sz="1700">
                          <a:effectLst/>
                        </a:rPr>
                        <a:t>160,00</a:t>
                      </a:r>
                      <a:endParaRPr lang="es-ES" sz="1700">
                        <a:effectLst/>
                        <a:latin typeface="Times New Roman"/>
                        <a:ea typeface="Calibri"/>
                      </a:endParaRPr>
                    </a:p>
                  </a:txBody>
                  <a:tcPr marL="68580" marR="68580" marT="0" marB="0" anchor="ctr"/>
                </a:tc>
              </a:tr>
              <a:tr h="581783">
                <a:tc>
                  <a:txBody>
                    <a:bodyPr/>
                    <a:lstStyle/>
                    <a:p>
                      <a:pPr algn="just">
                        <a:lnSpc>
                          <a:spcPct val="200000"/>
                        </a:lnSpc>
                        <a:spcAft>
                          <a:spcPts val="0"/>
                        </a:spcAft>
                        <a:tabLst>
                          <a:tab pos="1710690" algn="l"/>
                        </a:tabLst>
                      </a:pPr>
                      <a:r>
                        <a:rPr lang="es-EC" sz="1700">
                          <a:effectLst/>
                        </a:rPr>
                        <a:t>TOTAL CAPITAL DE TRABAJO</a:t>
                      </a:r>
                      <a:endParaRPr lang="es-ES" sz="1700">
                        <a:effectLst/>
                        <a:latin typeface="Times New Roman"/>
                        <a:ea typeface="Calibri"/>
                      </a:endParaRPr>
                    </a:p>
                  </a:txBody>
                  <a:tcPr marL="68580" marR="68580" marT="0" marB="0"/>
                </a:tc>
                <a:tc>
                  <a:txBody>
                    <a:bodyPr/>
                    <a:lstStyle/>
                    <a:p>
                      <a:pPr algn="r">
                        <a:lnSpc>
                          <a:spcPct val="200000"/>
                        </a:lnSpc>
                        <a:spcAft>
                          <a:spcPts val="0"/>
                        </a:spcAft>
                      </a:pPr>
                      <a:r>
                        <a:rPr lang="es-EC" sz="1700">
                          <a:effectLst/>
                        </a:rPr>
                        <a:t>12.330,00</a:t>
                      </a:r>
                      <a:endParaRPr lang="es-ES" sz="1700">
                        <a:effectLst/>
                        <a:latin typeface="Times New Roman"/>
                        <a:ea typeface="Calibri"/>
                      </a:endParaRPr>
                    </a:p>
                  </a:txBody>
                  <a:tcPr marL="68580" marR="68580" marT="0" marB="0" anchor="ctr"/>
                </a:tc>
              </a:tr>
              <a:tr h="581783">
                <a:tc>
                  <a:txBody>
                    <a:bodyPr/>
                    <a:lstStyle/>
                    <a:p>
                      <a:pPr algn="just">
                        <a:lnSpc>
                          <a:spcPct val="200000"/>
                        </a:lnSpc>
                        <a:spcAft>
                          <a:spcPts val="0"/>
                        </a:spcAft>
                        <a:tabLst>
                          <a:tab pos="1710690" algn="l"/>
                        </a:tabLst>
                      </a:pPr>
                      <a:r>
                        <a:rPr lang="es-EC" sz="1700" dirty="0">
                          <a:effectLst/>
                        </a:rPr>
                        <a:t>TOTAL DE INVERSIONES</a:t>
                      </a:r>
                      <a:endParaRPr lang="es-ES" sz="1700" dirty="0">
                        <a:effectLst/>
                        <a:latin typeface="Times New Roman"/>
                        <a:ea typeface="Calibri"/>
                      </a:endParaRPr>
                    </a:p>
                  </a:txBody>
                  <a:tcPr marL="68580" marR="68580" marT="0" marB="0"/>
                </a:tc>
                <a:tc>
                  <a:txBody>
                    <a:bodyPr/>
                    <a:lstStyle/>
                    <a:p>
                      <a:pPr algn="r">
                        <a:lnSpc>
                          <a:spcPct val="200000"/>
                        </a:lnSpc>
                        <a:spcAft>
                          <a:spcPts val="0"/>
                        </a:spcAft>
                      </a:pPr>
                      <a:r>
                        <a:rPr lang="es-EC" sz="1700" b="1" dirty="0">
                          <a:effectLst/>
                        </a:rPr>
                        <a:t>25.165,00</a:t>
                      </a:r>
                      <a:endParaRPr lang="es-ES" sz="1700" b="1" dirty="0">
                        <a:effectLst/>
                        <a:latin typeface="Times New Roman"/>
                        <a:ea typeface="Calibri"/>
                      </a:endParaRPr>
                    </a:p>
                  </a:txBody>
                  <a:tcPr marL="68580" marR="68580" marT="0" marB="0" anchor="ctr"/>
                </a:tc>
              </a:tr>
            </a:tbl>
          </a:graphicData>
        </a:graphic>
      </p:graphicFrame>
      <p:sp>
        <p:nvSpPr>
          <p:cNvPr id="7" name="6 Rectángulo"/>
          <p:cNvSpPr/>
          <p:nvPr/>
        </p:nvSpPr>
        <p:spPr>
          <a:xfrm>
            <a:off x="6968" y="6583660"/>
            <a:ext cx="4535996" cy="27434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r"/>
            <a:r>
              <a:rPr lang="es-ES" sz="1400" dirty="0" smtClean="0"/>
              <a:t>Andrés Ramiro Moscoso Manjarrez    </a:t>
            </a:r>
            <a:endParaRPr lang="es-ES" sz="1400" dirty="0"/>
          </a:p>
        </p:txBody>
      </p:sp>
      <p:sp>
        <p:nvSpPr>
          <p:cNvPr id="8" name="7 Rectángulo"/>
          <p:cNvSpPr/>
          <p:nvPr/>
        </p:nvSpPr>
        <p:spPr>
          <a:xfrm>
            <a:off x="4542964" y="6583660"/>
            <a:ext cx="4611511" cy="2743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1400" dirty="0" smtClean="0"/>
              <a:t>Maestría en Gestión de Proyectos</a:t>
            </a:r>
            <a:endParaRPr lang="es-ES" sz="1400" dirty="0"/>
          </a:p>
        </p:txBody>
      </p:sp>
      <p:sp>
        <p:nvSpPr>
          <p:cNvPr id="9" name="8 Rectángulo"/>
          <p:cNvSpPr/>
          <p:nvPr/>
        </p:nvSpPr>
        <p:spPr>
          <a:xfrm>
            <a:off x="4535996" y="0"/>
            <a:ext cx="4611511" cy="8367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1600" dirty="0" smtClean="0">
                <a:solidFill>
                  <a:schemeClr val="bg1"/>
                </a:solidFill>
              </a:rPr>
              <a:t>Inversiones</a:t>
            </a:r>
          </a:p>
          <a:p>
            <a:r>
              <a:rPr lang="es-ES" sz="1600" dirty="0" smtClean="0">
                <a:solidFill>
                  <a:schemeClr val="bg1">
                    <a:lumMod val="75000"/>
                  </a:schemeClr>
                </a:solidFill>
              </a:rPr>
              <a:t>Evaluación Financiera</a:t>
            </a:r>
          </a:p>
          <a:p>
            <a:r>
              <a:rPr lang="es-ES" sz="1600" dirty="0" smtClean="0">
                <a:solidFill>
                  <a:schemeClr val="bg1">
                    <a:lumMod val="75000"/>
                  </a:schemeClr>
                </a:solidFill>
              </a:rPr>
              <a:t>Conclusiones y Recomendaciones</a:t>
            </a:r>
            <a:endParaRPr lang="es-ES" sz="1600" dirty="0">
              <a:solidFill>
                <a:schemeClr val="bg1">
                  <a:lumMod val="75000"/>
                </a:schemeClr>
              </a:solidFill>
            </a:endParaRPr>
          </a:p>
        </p:txBody>
      </p:sp>
      <p:sp>
        <p:nvSpPr>
          <p:cNvPr id="10" name="9 Rectángulo"/>
          <p:cNvSpPr/>
          <p:nvPr/>
        </p:nvSpPr>
        <p:spPr>
          <a:xfrm>
            <a:off x="0" y="0"/>
            <a:ext cx="4535996" cy="83671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r"/>
            <a:r>
              <a:rPr lang="es-ES" sz="1600" dirty="0" smtClean="0">
                <a:solidFill>
                  <a:schemeClr val="bg1">
                    <a:lumMod val="65000"/>
                  </a:schemeClr>
                </a:solidFill>
              </a:rPr>
              <a:t>INTRODUCCIÓN</a:t>
            </a:r>
          </a:p>
          <a:p>
            <a:pPr algn="r"/>
            <a:r>
              <a:rPr lang="es-ES" sz="1600" dirty="0" smtClean="0">
                <a:solidFill>
                  <a:schemeClr val="bg1">
                    <a:lumMod val="65000"/>
                  </a:schemeClr>
                </a:solidFill>
              </a:rPr>
              <a:t>MARCO TEÓRICO</a:t>
            </a:r>
          </a:p>
          <a:p>
            <a:pPr algn="r"/>
            <a:r>
              <a:rPr lang="es-ES" sz="1600" dirty="0" smtClean="0">
                <a:solidFill>
                  <a:schemeClr val="bg1"/>
                </a:solidFill>
              </a:rPr>
              <a:t>EVALUACIÓN</a:t>
            </a:r>
          </a:p>
        </p:txBody>
      </p:sp>
      <p:sp>
        <p:nvSpPr>
          <p:cNvPr id="11" name="10 Rectángulo"/>
          <p:cNvSpPr/>
          <p:nvPr/>
        </p:nvSpPr>
        <p:spPr>
          <a:xfrm>
            <a:off x="0" y="836712"/>
            <a:ext cx="9154475" cy="432048"/>
          </a:xfrm>
          <a:prstGeom prst="rect">
            <a:avLst/>
          </a:prstGeom>
          <a:gradFill flip="none" rotWithShape="1">
            <a:gsLst>
              <a:gs pos="0">
                <a:schemeClr val="accent1">
                  <a:shade val="51000"/>
                  <a:satMod val="130000"/>
                </a:schemeClr>
              </a:gs>
              <a:gs pos="80000">
                <a:schemeClr val="accent1">
                  <a:shade val="93000"/>
                  <a:satMod val="130000"/>
                </a:schemeClr>
              </a:gs>
              <a:gs pos="100000">
                <a:schemeClr val="accent1">
                  <a:shade val="94000"/>
                  <a:satMod val="135000"/>
                </a:schemeClr>
              </a:gs>
            </a:gsLst>
            <a:path path="circle">
              <a:fillToRect l="100000" t="100000"/>
            </a:path>
            <a:tileRect r="-100000" b="-100000"/>
          </a:gradFill>
        </p:spPr>
        <p:style>
          <a:lnRef idx="1">
            <a:schemeClr val="accent1"/>
          </a:lnRef>
          <a:fillRef idx="3">
            <a:schemeClr val="accent1"/>
          </a:fillRef>
          <a:effectRef idx="2">
            <a:schemeClr val="accent1"/>
          </a:effectRef>
          <a:fontRef idx="minor">
            <a:schemeClr val="lt1"/>
          </a:fontRef>
        </p:style>
        <p:txBody>
          <a:bodyPr rtlCol="0" anchor="ctr"/>
          <a:lstStyle/>
          <a:p>
            <a:r>
              <a:rPr lang="es-EC" sz="2800" b="1" dirty="0" smtClean="0"/>
              <a:t>Determinación de Inversiones</a:t>
            </a:r>
            <a:endParaRPr lang="es-ES" sz="2800" dirty="0"/>
          </a:p>
        </p:txBody>
      </p:sp>
    </p:spTree>
    <p:extLst>
      <p:ext uri="{BB962C8B-B14F-4D97-AF65-F5344CB8AC3E}">
        <p14:creationId xmlns:p14="http://schemas.microsoft.com/office/powerpoint/2010/main" val="18480969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p:nvPr/>
        </p:nvPicPr>
        <p:blipFill rotWithShape="1">
          <a:blip r:embed="rId2"/>
          <a:srcRect b="1538"/>
          <a:stretch/>
        </p:blipFill>
        <p:spPr bwMode="auto">
          <a:xfrm>
            <a:off x="391162" y="1587330"/>
            <a:ext cx="8280920" cy="4683641"/>
          </a:xfrm>
          <a:prstGeom prst="rect">
            <a:avLst/>
          </a:prstGeom>
          <a:ln>
            <a:noFill/>
          </a:ln>
          <a:extLst>
            <a:ext uri="{53640926-AAD7-44D8-BBD7-CCE9431645EC}">
              <a14:shadowObscured xmlns:a14="http://schemas.microsoft.com/office/drawing/2010/main"/>
            </a:ext>
          </a:extLst>
        </p:spPr>
      </p:pic>
      <p:sp>
        <p:nvSpPr>
          <p:cNvPr id="7" name="6 Rectángulo"/>
          <p:cNvSpPr/>
          <p:nvPr/>
        </p:nvSpPr>
        <p:spPr>
          <a:xfrm>
            <a:off x="6968" y="6583660"/>
            <a:ext cx="4535996" cy="27434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r"/>
            <a:r>
              <a:rPr lang="es-ES" sz="1400" dirty="0" smtClean="0"/>
              <a:t>Andrés Ramiro Moscoso Manjarrez    </a:t>
            </a:r>
            <a:endParaRPr lang="es-ES" sz="1400" dirty="0"/>
          </a:p>
        </p:txBody>
      </p:sp>
      <p:sp>
        <p:nvSpPr>
          <p:cNvPr id="8" name="7 Rectángulo"/>
          <p:cNvSpPr/>
          <p:nvPr/>
        </p:nvSpPr>
        <p:spPr>
          <a:xfrm>
            <a:off x="4542964" y="6583660"/>
            <a:ext cx="4611511" cy="2743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1400" dirty="0" smtClean="0"/>
              <a:t>Maestría en Gestión de Proyectos</a:t>
            </a:r>
            <a:endParaRPr lang="es-ES" sz="1400" dirty="0"/>
          </a:p>
        </p:txBody>
      </p:sp>
      <p:sp>
        <p:nvSpPr>
          <p:cNvPr id="9" name="8 Rectángulo"/>
          <p:cNvSpPr/>
          <p:nvPr/>
        </p:nvSpPr>
        <p:spPr>
          <a:xfrm>
            <a:off x="4535996" y="0"/>
            <a:ext cx="4611511" cy="8367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1600" dirty="0" smtClean="0">
                <a:solidFill>
                  <a:schemeClr val="bg1"/>
                </a:solidFill>
              </a:rPr>
              <a:t>Inversiones</a:t>
            </a:r>
          </a:p>
          <a:p>
            <a:r>
              <a:rPr lang="es-ES" sz="1600" dirty="0" smtClean="0">
                <a:solidFill>
                  <a:schemeClr val="bg1">
                    <a:lumMod val="75000"/>
                  </a:schemeClr>
                </a:solidFill>
              </a:rPr>
              <a:t>Evaluación Financiera</a:t>
            </a:r>
          </a:p>
          <a:p>
            <a:r>
              <a:rPr lang="es-ES" sz="1600" dirty="0" smtClean="0">
                <a:solidFill>
                  <a:schemeClr val="bg1">
                    <a:lumMod val="75000"/>
                  </a:schemeClr>
                </a:solidFill>
              </a:rPr>
              <a:t>Conclusiones y Recomendaciones</a:t>
            </a:r>
            <a:endParaRPr lang="es-ES" sz="1600" dirty="0">
              <a:solidFill>
                <a:schemeClr val="bg1">
                  <a:lumMod val="75000"/>
                </a:schemeClr>
              </a:solidFill>
            </a:endParaRPr>
          </a:p>
        </p:txBody>
      </p:sp>
      <p:sp>
        <p:nvSpPr>
          <p:cNvPr id="10" name="9 Rectángulo"/>
          <p:cNvSpPr/>
          <p:nvPr/>
        </p:nvSpPr>
        <p:spPr>
          <a:xfrm>
            <a:off x="0" y="0"/>
            <a:ext cx="4535996" cy="83671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r"/>
            <a:r>
              <a:rPr lang="es-ES" sz="1600" dirty="0" smtClean="0">
                <a:solidFill>
                  <a:schemeClr val="bg1">
                    <a:lumMod val="65000"/>
                  </a:schemeClr>
                </a:solidFill>
              </a:rPr>
              <a:t>INTRODUCCIÓN</a:t>
            </a:r>
          </a:p>
          <a:p>
            <a:pPr algn="r"/>
            <a:r>
              <a:rPr lang="es-ES" sz="1600" dirty="0" smtClean="0">
                <a:solidFill>
                  <a:schemeClr val="bg1">
                    <a:lumMod val="65000"/>
                  </a:schemeClr>
                </a:solidFill>
              </a:rPr>
              <a:t>MARCO TEÓRICO</a:t>
            </a:r>
          </a:p>
          <a:p>
            <a:pPr algn="r"/>
            <a:r>
              <a:rPr lang="es-ES" sz="1600" dirty="0" smtClean="0">
                <a:solidFill>
                  <a:schemeClr val="bg1"/>
                </a:solidFill>
              </a:rPr>
              <a:t>EVALUACIÓN</a:t>
            </a:r>
          </a:p>
        </p:txBody>
      </p:sp>
      <p:sp>
        <p:nvSpPr>
          <p:cNvPr id="11" name="10 Rectángulo"/>
          <p:cNvSpPr/>
          <p:nvPr/>
        </p:nvSpPr>
        <p:spPr>
          <a:xfrm>
            <a:off x="0" y="836712"/>
            <a:ext cx="9154475" cy="432048"/>
          </a:xfrm>
          <a:prstGeom prst="rect">
            <a:avLst/>
          </a:prstGeom>
          <a:gradFill flip="none" rotWithShape="1">
            <a:gsLst>
              <a:gs pos="0">
                <a:schemeClr val="accent1">
                  <a:shade val="51000"/>
                  <a:satMod val="130000"/>
                </a:schemeClr>
              </a:gs>
              <a:gs pos="80000">
                <a:schemeClr val="accent1">
                  <a:shade val="93000"/>
                  <a:satMod val="130000"/>
                </a:schemeClr>
              </a:gs>
              <a:gs pos="100000">
                <a:schemeClr val="accent1">
                  <a:shade val="94000"/>
                  <a:satMod val="135000"/>
                </a:schemeClr>
              </a:gs>
            </a:gsLst>
            <a:path path="circle">
              <a:fillToRect l="100000" t="100000"/>
            </a:path>
            <a:tileRect r="-100000" b="-100000"/>
          </a:gradFill>
        </p:spPr>
        <p:style>
          <a:lnRef idx="1">
            <a:schemeClr val="accent1"/>
          </a:lnRef>
          <a:fillRef idx="3">
            <a:schemeClr val="accent1"/>
          </a:fillRef>
          <a:effectRef idx="2">
            <a:schemeClr val="accent1"/>
          </a:effectRef>
          <a:fontRef idx="minor">
            <a:schemeClr val="lt1"/>
          </a:fontRef>
        </p:style>
        <p:txBody>
          <a:bodyPr rtlCol="0" anchor="ctr"/>
          <a:lstStyle/>
          <a:p>
            <a:r>
              <a:rPr lang="es-EC" sz="2800" b="1" dirty="0" smtClean="0"/>
              <a:t>Cronograma de Ejecución</a:t>
            </a:r>
            <a:endParaRPr lang="es-ES" sz="2800" dirty="0"/>
          </a:p>
        </p:txBody>
      </p:sp>
    </p:spTree>
    <p:extLst>
      <p:ext uri="{BB962C8B-B14F-4D97-AF65-F5344CB8AC3E}">
        <p14:creationId xmlns:p14="http://schemas.microsoft.com/office/powerpoint/2010/main" val="241789597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6968" y="6583660"/>
            <a:ext cx="4535996" cy="27434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r"/>
            <a:r>
              <a:rPr lang="es-ES" sz="1400" dirty="0" smtClean="0"/>
              <a:t>Andrés Ramiro Moscoso Manjarrez    </a:t>
            </a:r>
            <a:endParaRPr lang="es-ES" sz="1400" dirty="0"/>
          </a:p>
        </p:txBody>
      </p:sp>
      <p:sp>
        <p:nvSpPr>
          <p:cNvPr id="7" name="6 Rectángulo"/>
          <p:cNvSpPr/>
          <p:nvPr/>
        </p:nvSpPr>
        <p:spPr>
          <a:xfrm>
            <a:off x="4542964" y="6583660"/>
            <a:ext cx="4611511" cy="2743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1400" dirty="0" smtClean="0"/>
              <a:t>Maestría en Gestión de Proyectos</a:t>
            </a:r>
            <a:endParaRPr lang="es-ES" sz="1400" dirty="0"/>
          </a:p>
        </p:txBody>
      </p:sp>
      <p:pic>
        <p:nvPicPr>
          <p:cNvPr id="9" name="8 Imagen"/>
          <p:cNvPicPr/>
          <p:nvPr/>
        </p:nvPicPr>
        <p:blipFill>
          <a:blip r:embed="rId3"/>
          <a:stretch>
            <a:fillRect/>
          </a:stretch>
        </p:blipFill>
        <p:spPr>
          <a:xfrm>
            <a:off x="2785752" y="1521728"/>
            <a:ext cx="6250744" cy="3347432"/>
          </a:xfrm>
          <a:prstGeom prst="rect">
            <a:avLst/>
          </a:prstGeom>
        </p:spPr>
      </p:pic>
      <p:sp>
        <p:nvSpPr>
          <p:cNvPr id="10" name="9 Rectángulo"/>
          <p:cNvSpPr/>
          <p:nvPr/>
        </p:nvSpPr>
        <p:spPr>
          <a:xfrm>
            <a:off x="294718" y="2852936"/>
            <a:ext cx="2401842" cy="3416320"/>
          </a:xfrm>
          <a:prstGeom prst="rect">
            <a:avLst/>
          </a:prstGeom>
        </p:spPr>
        <p:style>
          <a:lnRef idx="1">
            <a:schemeClr val="accent1"/>
          </a:lnRef>
          <a:fillRef idx="3">
            <a:schemeClr val="accent1"/>
          </a:fillRef>
          <a:effectRef idx="2">
            <a:schemeClr val="accent1"/>
          </a:effectRef>
          <a:fontRef idx="minor">
            <a:schemeClr val="lt1"/>
          </a:fontRef>
        </p:style>
        <p:txBody>
          <a:bodyPr wrap="square">
            <a:spAutoFit/>
          </a:bodyPr>
          <a:lstStyle/>
          <a:p>
            <a:r>
              <a:rPr lang="es-EC" sz="2400" dirty="0"/>
              <a:t>Analizando los resultados, se ha determinado que el proyecto tiene una rentabilidad de $13.694,25 USD, luego de recuperar la inversión.</a:t>
            </a:r>
            <a:endParaRPr lang="es-ES" sz="2400" dirty="0"/>
          </a:p>
        </p:txBody>
      </p:sp>
      <p:sp>
        <p:nvSpPr>
          <p:cNvPr id="11" name="10 Rectángulo"/>
          <p:cNvSpPr/>
          <p:nvPr/>
        </p:nvSpPr>
        <p:spPr>
          <a:xfrm>
            <a:off x="4535996" y="0"/>
            <a:ext cx="4611511" cy="8367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1600" dirty="0" smtClean="0">
                <a:solidFill>
                  <a:schemeClr val="bg1">
                    <a:lumMod val="75000"/>
                  </a:schemeClr>
                </a:solidFill>
              </a:rPr>
              <a:t>Inversiones</a:t>
            </a:r>
          </a:p>
          <a:p>
            <a:r>
              <a:rPr lang="es-ES" sz="1600" dirty="0" smtClean="0">
                <a:solidFill>
                  <a:schemeClr val="bg1"/>
                </a:solidFill>
              </a:rPr>
              <a:t>Evaluación Financiera</a:t>
            </a:r>
          </a:p>
          <a:p>
            <a:r>
              <a:rPr lang="es-ES" sz="1600" dirty="0" smtClean="0">
                <a:solidFill>
                  <a:schemeClr val="bg1">
                    <a:lumMod val="75000"/>
                  </a:schemeClr>
                </a:solidFill>
              </a:rPr>
              <a:t>Conclusiones y Recomendaciones</a:t>
            </a:r>
            <a:endParaRPr lang="es-ES" sz="1600" dirty="0">
              <a:solidFill>
                <a:schemeClr val="bg1">
                  <a:lumMod val="75000"/>
                </a:schemeClr>
              </a:solidFill>
            </a:endParaRPr>
          </a:p>
        </p:txBody>
      </p:sp>
      <p:sp>
        <p:nvSpPr>
          <p:cNvPr id="12" name="11 Rectángulo"/>
          <p:cNvSpPr/>
          <p:nvPr/>
        </p:nvSpPr>
        <p:spPr>
          <a:xfrm>
            <a:off x="0" y="0"/>
            <a:ext cx="4535996" cy="83671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r"/>
            <a:r>
              <a:rPr lang="es-ES" sz="1600" dirty="0" smtClean="0">
                <a:solidFill>
                  <a:schemeClr val="bg1">
                    <a:lumMod val="65000"/>
                  </a:schemeClr>
                </a:solidFill>
              </a:rPr>
              <a:t>INTRODUCCIÓN</a:t>
            </a:r>
          </a:p>
          <a:p>
            <a:pPr algn="r"/>
            <a:r>
              <a:rPr lang="es-ES" sz="1600" dirty="0" smtClean="0">
                <a:solidFill>
                  <a:schemeClr val="bg1">
                    <a:lumMod val="65000"/>
                  </a:schemeClr>
                </a:solidFill>
              </a:rPr>
              <a:t>MARCO TEÓRICO</a:t>
            </a:r>
          </a:p>
          <a:p>
            <a:pPr algn="r"/>
            <a:r>
              <a:rPr lang="es-ES" sz="1600" dirty="0" smtClean="0">
                <a:solidFill>
                  <a:schemeClr val="bg1"/>
                </a:solidFill>
              </a:rPr>
              <a:t>EVALUACIÓN</a:t>
            </a:r>
          </a:p>
        </p:txBody>
      </p:sp>
      <p:sp>
        <p:nvSpPr>
          <p:cNvPr id="13" name="12 Rectángulo"/>
          <p:cNvSpPr/>
          <p:nvPr/>
        </p:nvSpPr>
        <p:spPr>
          <a:xfrm>
            <a:off x="0" y="836712"/>
            <a:ext cx="9154475" cy="432048"/>
          </a:xfrm>
          <a:prstGeom prst="rect">
            <a:avLst/>
          </a:prstGeom>
          <a:gradFill flip="none" rotWithShape="1">
            <a:gsLst>
              <a:gs pos="0">
                <a:schemeClr val="accent1">
                  <a:shade val="51000"/>
                  <a:satMod val="130000"/>
                </a:schemeClr>
              </a:gs>
              <a:gs pos="80000">
                <a:schemeClr val="accent1">
                  <a:shade val="93000"/>
                  <a:satMod val="130000"/>
                </a:schemeClr>
              </a:gs>
              <a:gs pos="100000">
                <a:schemeClr val="accent1">
                  <a:shade val="94000"/>
                  <a:satMod val="135000"/>
                </a:schemeClr>
              </a:gs>
            </a:gsLst>
            <a:path path="circle">
              <a:fillToRect l="100000" t="100000"/>
            </a:path>
            <a:tileRect r="-100000" b="-100000"/>
          </a:gradFill>
        </p:spPr>
        <p:style>
          <a:lnRef idx="1">
            <a:schemeClr val="accent1"/>
          </a:lnRef>
          <a:fillRef idx="3">
            <a:schemeClr val="accent1"/>
          </a:fillRef>
          <a:effectRef idx="2">
            <a:schemeClr val="accent1"/>
          </a:effectRef>
          <a:fontRef idx="minor">
            <a:schemeClr val="lt1"/>
          </a:fontRef>
        </p:style>
        <p:txBody>
          <a:bodyPr rtlCol="0" anchor="ctr"/>
          <a:lstStyle/>
          <a:p>
            <a:r>
              <a:rPr lang="es-EC" sz="2800" b="1" dirty="0" smtClean="0"/>
              <a:t>Criterios de Evaluación</a:t>
            </a:r>
            <a:endParaRPr lang="es-ES" sz="2800" dirty="0"/>
          </a:p>
        </p:txBody>
      </p:sp>
      <p:sp>
        <p:nvSpPr>
          <p:cNvPr id="2" name="1 Rectángulo"/>
          <p:cNvSpPr/>
          <p:nvPr/>
        </p:nvSpPr>
        <p:spPr>
          <a:xfrm>
            <a:off x="179512" y="1541463"/>
            <a:ext cx="2606240" cy="1200329"/>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es-EC" dirty="0"/>
              <a:t>El VAN consiste en convertir los beneficios futuros a su valor presente</a:t>
            </a:r>
            <a:endParaRPr lang="es-ES" dirty="0"/>
          </a:p>
        </p:txBody>
      </p:sp>
    </p:spTree>
    <p:extLst>
      <p:ext uri="{BB962C8B-B14F-4D97-AF65-F5344CB8AC3E}">
        <p14:creationId xmlns:p14="http://schemas.microsoft.com/office/powerpoint/2010/main" val="280525650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6968" y="6583660"/>
            <a:ext cx="4535996" cy="27434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r"/>
            <a:r>
              <a:rPr lang="es-ES" sz="1400" dirty="0" smtClean="0"/>
              <a:t>Andrés Ramiro Moscoso Manjarrez    </a:t>
            </a:r>
            <a:endParaRPr lang="es-ES" sz="1400" dirty="0"/>
          </a:p>
        </p:txBody>
      </p:sp>
      <p:sp>
        <p:nvSpPr>
          <p:cNvPr id="7" name="6 Rectángulo"/>
          <p:cNvSpPr/>
          <p:nvPr/>
        </p:nvSpPr>
        <p:spPr>
          <a:xfrm>
            <a:off x="4542964" y="6583660"/>
            <a:ext cx="4611511" cy="2743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1400" dirty="0" smtClean="0"/>
              <a:t>Maestría en Gestión de Proyectos</a:t>
            </a:r>
            <a:endParaRPr lang="es-ES" sz="1400" dirty="0"/>
          </a:p>
        </p:txBody>
      </p:sp>
      <p:sp>
        <p:nvSpPr>
          <p:cNvPr id="9" name="8 Rectángulo"/>
          <p:cNvSpPr/>
          <p:nvPr/>
        </p:nvSpPr>
        <p:spPr>
          <a:xfrm>
            <a:off x="4535996" y="0"/>
            <a:ext cx="4611511" cy="8367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1600" dirty="0" smtClean="0">
                <a:solidFill>
                  <a:schemeClr val="bg1">
                    <a:lumMod val="75000"/>
                  </a:schemeClr>
                </a:solidFill>
              </a:rPr>
              <a:t>Inversiones</a:t>
            </a:r>
          </a:p>
          <a:p>
            <a:r>
              <a:rPr lang="es-ES" sz="1600" dirty="0" smtClean="0">
                <a:solidFill>
                  <a:schemeClr val="bg1"/>
                </a:solidFill>
              </a:rPr>
              <a:t>Evaluación Financiera</a:t>
            </a:r>
          </a:p>
          <a:p>
            <a:r>
              <a:rPr lang="es-ES" sz="1600" dirty="0" smtClean="0">
                <a:solidFill>
                  <a:schemeClr val="bg1">
                    <a:lumMod val="75000"/>
                  </a:schemeClr>
                </a:solidFill>
              </a:rPr>
              <a:t>Conclusiones y Recomendaciones</a:t>
            </a:r>
            <a:endParaRPr lang="es-ES" sz="1600" dirty="0">
              <a:solidFill>
                <a:schemeClr val="bg1">
                  <a:lumMod val="75000"/>
                </a:schemeClr>
              </a:solidFill>
            </a:endParaRPr>
          </a:p>
        </p:txBody>
      </p:sp>
      <p:sp>
        <p:nvSpPr>
          <p:cNvPr id="10" name="9 Rectángulo"/>
          <p:cNvSpPr/>
          <p:nvPr/>
        </p:nvSpPr>
        <p:spPr>
          <a:xfrm>
            <a:off x="0" y="0"/>
            <a:ext cx="4535996" cy="83671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r"/>
            <a:r>
              <a:rPr lang="es-ES" sz="1600" dirty="0" smtClean="0">
                <a:solidFill>
                  <a:schemeClr val="bg1">
                    <a:lumMod val="65000"/>
                  </a:schemeClr>
                </a:solidFill>
              </a:rPr>
              <a:t>INTRODUCCIÓN</a:t>
            </a:r>
          </a:p>
          <a:p>
            <a:pPr algn="r"/>
            <a:r>
              <a:rPr lang="es-ES" sz="1600" dirty="0" smtClean="0">
                <a:solidFill>
                  <a:schemeClr val="bg1">
                    <a:lumMod val="65000"/>
                  </a:schemeClr>
                </a:solidFill>
              </a:rPr>
              <a:t>MARCO TEÓRICO</a:t>
            </a:r>
          </a:p>
          <a:p>
            <a:pPr algn="r"/>
            <a:r>
              <a:rPr lang="es-ES" sz="1600" dirty="0" smtClean="0">
                <a:solidFill>
                  <a:schemeClr val="bg1"/>
                </a:solidFill>
              </a:rPr>
              <a:t>EVALUACIÓN</a:t>
            </a:r>
          </a:p>
        </p:txBody>
      </p:sp>
      <p:sp>
        <p:nvSpPr>
          <p:cNvPr id="11" name="10 Rectángulo"/>
          <p:cNvSpPr/>
          <p:nvPr/>
        </p:nvSpPr>
        <p:spPr>
          <a:xfrm>
            <a:off x="-14514" y="836712"/>
            <a:ext cx="9154475" cy="432048"/>
          </a:xfrm>
          <a:prstGeom prst="rect">
            <a:avLst/>
          </a:prstGeom>
          <a:gradFill flip="none" rotWithShape="1">
            <a:gsLst>
              <a:gs pos="0">
                <a:schemeClr val="accent1">
                  <a:shade val="51000"/>
                  <a:satMod val="130000"/>
                </a:schemeClr>
              </a:gs>
              <a:gs pos="80000">
                <a:schemeClr val="accent1">
                  <a:shade val="93000"/>
                  <a:satMod val="130000"/>
                </a:schemeClr>
              </a:gs>
              <a:gs pos="100000">
                <a:schemeClr val="accent1">
                  <a:shade val="94000"/>
                  <a:satMod val="135000"/>
                </a:schemeClr>
              </a:gs>
            </a:gsLst>
            <a:path path="circle">
              <a:fillToRect l="100000" t="100000"/>
            </a:path>
            <a:tileRect r="-100000" b="-100000"/>
          </a:gradFill>
        </p:spPr>
        <p:style>
          <a:lnRef idx="1">
            <a:schemeClr val="accent1"/>
          </a:lnRef>
          <a:fillRef idx="3">
            <a:schemeClr val="accent1"/>
          </a:fillRef>
          <a:effectRef idx="2">
            <a:schemeClr val="accent1"/>
          </a:effectRef>
          <a:fontRef idx="minor">
            <a:schemeClr val="lt1"/>
          </a:fontRef>
        </p:style>
        <p:txBody>
          <a:bodyPr rtlCol="0" anchor="ctr"/>
          <a:lstStyle/>
          <a:p>
            <a:r>
              <a:rPr lang="es-EC" sz="2800" b="1" dirty="0"/>
              <a:t>Tasa interna de </a:t>
            </a:r>
            <a:r>
              <a:rPr lang="es-EC" sz="2800" b="1" dirty="0" smtClean="0"/>
              <a:t>retorno</a:t>
            </a:r>
            <a:endParaRPr lang="es-ES" sz="2800" b="1" dirty="0"/>
          </a:p>
        </p:txBody>
      </p:sp>
      <p:pic>
        <p:nvPicPr>
          <p:cNvPr id="12" name="3 Marcador de contenido"/>
          <p:cNvPicPr>
            <a:picLocks noGrp="1"/>
          </p:cNvPicPr>
          <p:nvPr>
            <p:ph idx="1"/>
          </p:nvPr>
        </p:nvPicPr>
        <p:blipFill>
          <a:blip r:embed="rId2"/>
          <a:stretch>
            <a:fillRect/>
          </a:stretch>
        </p:blipFill>
        <p:spPr>
          <a:xfrm>
            <a:off x="1316064" y="1412776"/>
            <a:ext cx="6390456" cy="3096344"/>
          </a:xfrm>
          <a:prstGeom prst="rect">
            <a:avLst/>
          </a:prstGeom>
        </p:spPr>
      </p:pic>
      <p:sp>
        <p:nvSpPr>
          <p:cNvPr id="13" name="12 Rectángulo"/>
          <p:cNvSpPr/>
          <p:nvPr/>
        </p:nvSpPr>
        <p:spPr>
          <a:xfrm>
            <a:off x="4355976" y="4509120"/>
            <a:ext cx="4572000" cy="1938992"/>
          </a:xfrm>
          <a:prstGeom prst="rect">
            <a:avLst/>
          </a:prstGeom>
        </p:spPr>
        <p:style>
          <a:lnRef idx="3">
            <a:schemeClr val="lt1"/>
          </a:lnRef>
          <a:fillRef idx="1">
            <a:schemeClr val="accent1"/>
          </a:fillRef>
          <a:effectRef idx="1">
            <a:schemeClr val="accent1"/>
          </a:effectRef>
          <a:fontRef idx="minor">
            <a:schemeClr val="lt1"/>
          </a:fontRef>
        </p:style>
        <p:txBody>
          <a:bodyPr>
            <a:spAutoFit/>
          </a:bodyPr>
          <a:lstStyle/>
          <a:p>
            <a:r>
              <a:rPr lang="es-EC" sz="2000" dirty="0"/>
              <a:t>El análisis de la TIR muestra un resultado de 35,56% lo que demuestra que el proyecto tiene un nivel de rendimiento aceptable ya que el porcentaje de utilidad es mayor a la tasa de rendimiento, con lo cual se concluye que el proyecto es viable.</a:t>
            </a:r>
            <a:endParaRPr lang="es-ES" sz="2000" dirty="0"/>
          </a:p>
        </p:txBody>
      </p:sp>
      <p:sp>
        <p:nvSpPr>
          <p:cNvPr id="2" name="1 Rectángulo"/>
          <p:cNvSpPr/>
          <p:nvPr/>
        </p:nvSpPr>
        <p:spPr>
          <a:xfrm>
            <a:off x="124601" y="4623526"/>
            <a:ext cx="4097239" cy="1569660"/>
          </a:xfrm>
          <a:prstGeom prst="rect">
            <a:avLst/>
          </a:prstGeom>
        </p:spPr>
        <p:style>
          <a:lnRef idx="3">
            <a:schemeClr val="lt1"/>
          </a:lnRef>
          <a:fillRef idx="1">
            <a:schemeClr val="accent1"/>
          </a:fillRef>
          <a:effectRef idx="1">
            <a:schemeClr val="accent1"/>
          </a:effectRef>
          <a:fontRef idx="minor">
            <a:schemeClr val="lt1"/>
          </a:fontRef>
        </p:style>
        <p:txBody>
          <a:bodyPr wrap="square">
            <a:spAutoFit/>
          </a:bodyPr>
          <a:lstStyle/>
          <a:p>
            <a:r>
              <a:rPr lang="es-EC" sz="2400" dirty="0"/>
              <a:t>La Tasa Interna de Retorno (TIR) es la tasa de descuento con la cual el VAN llega a ser igual a cero</a:t>
            </a:r>
            <a:endParaRPr lang="es-ES" sz="2400" dirty="0"/>
          </a:p>
        </p:txBody>
      </p:sp>
    </p:spTree>
    <p:extLst>
      <p:ext uri="{BB962C8B-B14F-4D97-AF65-F5344CB8AC3E}">
        <p14:creationId xmlns:p14="http://schemas.microsoft.com/office/powerpoint/2010/main" val="224051908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Rectángulo"/>
          <p:cNvSpPr/>
          <p:nvPr/>
        </p:nvSpPr>
        <p:spPr>
          <a:xfrm>
            <a:off x="6968" y="6583660"/>
            <a:ext cx="4535996" cy="27434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r"/>
            <a:r>
              <a:rPr lang="es-ES" sz="1400" dirty="0" smtClean="0"/>
              <a:t>Andrés Ramiro Moscoso Manjarrez    </a:t>
            </a:r>
            <a:endParaRPr lang="es-ES" sz="1400" dirty="0"/>
          </a:p>
        </p:txBody>
      </p:sp>
      <p:sp>
        <p:nvSpPr>
          <p:cNvPr id="9" name="8 Rectángulo"/>
          <p:cNvSpPr/>
          <p:nvPr/>
        </p:nvSpPr>
        <p:spPr>
          <a:xfrm>
            <a:off x="4542964" y="6583660"/>
            <a:ext cx="4611511" cy="2743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1400" dirty="0" smtClean="0"/>
              <a:t>Maestría en Gestión de Proyectos</a:t>
            </a:r>
            <a:endParaRPr lang="es-ES" sz="1400" dirty="0"/>
          </a:p>
        </p:txBody>
      </p:sp>
      <p:sp>
        <p:nvSpPr>
          <p:cNvPr id="10" name="9 Rectángulo"/>
          <p:cNvSpPr/>
          <p:nvPr/>
        </p:nvSpPr>
        <p:spPr>
          <a:xfrm>
            <a:off x="4535996" y="0"/>
            <a:ext cx="4611511" cy="8367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1600" dirty="0" smtClean="0">
                <a:solidFill>
                  <a:schemeClr val="bg1">
                    <a:lumMod val="75000"/>
                  </a:schemeClr>
                </a:solidFill>
              </a:rPr>
              <a:t>Inversiones</a:t>
            </a:r>
          </a:p>
          <a:p>
            <a:r>
              <a:rPr lang="es-ES" sz="1600" dirty="0" smtClean="0">
                <a:solidFill>
                  <a:schemeClr val="bg1"/>
                </a:solidFill>
              </a:rPr>
              <a:t>Evaluación Financiera</a:t>
            </a:r>
          </a:p>
          <a:p>
            <a:r>
              <a:rPr lang="es-ES" sz="1600" dirty="0" smtClean="0">
                <a:solidFill>
                  <a:schemeClr val="bg1">
                    <a:lumMod val="75000"/>
                  </a:schemeClr>
                </a:solidFill>
              </a:rPr>
              <a:t>Conclusiones y Recomendaciones</a:t>
            </a:r>
            <a:endParaRPr lang="es-ES" sz="1600" dirty="0">
              <a:solidFill>
                <a:schemeClr val="bg1">
                  <a:lumMod val="75000"/>
                </a:schemeClr>
              </a:solidFill>
            </a:endParaRPr>
          </a:p>
        </p:txBody>
      </p:sp>
      <p:sp>
        <p:nvSpPr>
          <p:cNvPr id="11" name="10 Rectángulo"/>
          <p:cNvSpPr/>
          <p:nvPr/>
        </p:nvSpPr>
        <p:spPr>
          <a:xfrm>
            <a:off x="0" y="0"/>
            <a:ext cx="4535996" cy="83671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r"/>
            <a:r>
              <a:rPr lang="es-ES" sz="1600" dirty="0" smtClean="0">
                <a:solidFill>
                  <a:schemeClr val="bg1">
                    <a:lumMod val="65000"/>
                  </a:schemeClr>
                </a:solidFill>
              </a:rPr>
              <a:t>INTRODUCCIÓN</a:t>
            </a:r>
          </a:p>
          <a:p>
            <a:pPr algn="r"/>
            <a:r>
              <a:rPr lang="es-ES" sz="1600" dirty="0" smtClean="0">
                <a:solidFill>
                  <a:schemeClr val="bg1">
                    <a:lumMod val="65000"/>
                  </a:schemeClr>
                </a:solidFill>
              </a:rPr>
              <a:t>MARCO TEÓRICO</a:t>
            </a:r>
          </a:p>
          <a:p>
            <a:pPr algn="r"/>
            <a:r>
              <a:rPr lang="es-ES" sz="1600" dirty="0" smtClean="0">
                <a:solidFill>
                  <a:schemeClr val="bg1"/>
                </a:solidFill>
              </a:rPr>
              <a:t>EVALUACIÓN</a:t>
            </a:r>
          </a:p>
        </p:txBody>
      </p:sp>
      <p:sp>
        <p:nvSpPr>
          <p:cNvPr id="12" name="11 Rectángulo"/>
          <p:cNvSpPr/>
          <p:nvPr/>
        </p:nvSpPr>
        <p:spPr>
          <a:xfrm>
            <a:off x="-14514" y="836712"/>
            <a:ext cx="9154475" cy="432048"/>
          </a:xfrm>
          <a:prstGeom prst="rect">
            <a:avLst/>
          </a:prstGeom>
          <a:gradFill flip="none" rotWithShape="1">
            <a:gsLst>
              <a:gs pos="0">
                <a:schemeClr val="accent1">
                  <a:shade val="51000"/>
                  <a:satMod val="130000"/>
                </a:schemeClr>
              </a:gs>
              <a:gs pos="80000">
                <a:schemeClr val="accent1">
                  <a:shade val="93000"/>
                  <a:satMod val="130000"/>
                </a:schemeClr>
              </a:gs>
              <a:gs pos="100000">
                <a:schemeClr val="accent1">
                  <a:shade val="94000"/>
                  <a:satMod val="135000"/>
                </a:schemeClr>
              </a:gs>
            </a:gsLst>
            <a:path path="circle">
              <a:fillToRect l="100000" t="100000"/>
            </a:path>
            <a:tileRect r="-100000" b="-100000"/>
          </a:gradFill>
        </p:spPr>
        <p:style>
          <a:lnRef idx="1">
            <a:schemeClr val="accent1"/>
          </a:lnRef>
          <a:fillRef idx="3">
            <a:schemeClr val="accent1"/>
          </a:fillRef>
          <a:effectRef idx="2">
            <a:schemeClr val="accent1"/>
          </a:effectRef>
          <a:fontRef idx="minor">
            <a:schemeClr val="lt1"/>
          </a:fontRef>
        </p:style>
        <p:txBody>
          <a:bodyPr rtlCol="0" anchor="ctr"/>
          <a:lstStyle/>
          <a:p>
            <a:r>
              <a:rPr lang="es-EC" sz="2800" b="1" dirty="0"/>
              <a:t>Periodo de recuperación</a:t>
            </a:r>
            <a:endParaRPr lang="es-ES" sz="2800" b="1" dirty="0"/>
          </a:p>
        </p:txBody>
      </p:sp>
      <p:pic>
        <p:nvPicPr>
          <p:cNvPr id="14" name="3 Marcador de contenido"/>
          <p:cNvPicPr>
            <a:picLocks noGrp="1"/>
          </p:cNvPicPr>
          <p:nvPr>
            <p:ph idx="1"/>
          </p:nvPr>
        </p:nvPicPr>
        <p:blipFill>
          <a:blip r:embed="rId2"/>
          <a:stretch>
            <a:fillRect/>
          </a:stretch>
        </p:blipFill>
        <p:spPr>
          <a:xfrm>
            <a:off x="1090610" y="3099621"/>
            <a:ext cx="6944225" cy="3312368"/>
          </a:xfrm>
          <a:prstGeom prst="rect">
            <a:avLst/>
          </a:prstGeom>
        </p:spPr>
      </p:pic>
      <p:sp>
        <p:nvSpPr>
          <p:cNvPr id="15" name="14 Rectángulo"/>
          <p:cNvSpPr/>
          <p:nvPr/>
        </p:nvSpPr>
        <p:spPr>
          <a:xfrm>
            <a:off x="2098776" y="1657326"/>
            <a:ext cx="4802592" cy="1323439"/>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es-EC" sz="2000" dirty="0"/>
              <a:t>El período de recuperación calculado es de un año, once meses y veinte días, para lo cual se tomará como tiempo en el cual se recuperará la inversión, como dos (2) años. </a:t>
            </a:r>
            <a:endParaRPr lang="es-ES" sz="2000" dirty="0"/>
          </a:p>
        </p:txBody>
      </p:sp>
    </p:spTree>
    <p:extLst>
      <p:ext uri="{BB962C8B-B14F-4D97-AF65-F5344CB8AC3E}">
        <p14:creationId xmlns:p14="http://schemas.microsoft.com/office/powerpoint/2010/main" val="347009504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6968" y="6583660"/>
            <a:ext cx="4535996" cy="27434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r"/>
            <a:r>
              <a:rPr lang="es-ES" sz="1400" dirty="0" smtClean="0"/>
              <a:t>Andrés Ramiro Moscoso Manjarrez    </a:t>
            </a:r>
            <a:endParaRPr lang="es-ES" sz="1400" dirty="0"/>
          </a:p>
        </p:txBody>
      </p:sp>
      <p:sp>
        <p:nvSpPr>
          <p:cNvPr id="7" name="6 Rectángulo"/>
          <p:cNvSpPr/>
          <p:nvPr/>
        </p:nvSpPr>
        <p:spPr>
          <a:xfrm>
            <a:off x="4542964" y="6583660"/>
            <a:ext cx="4611511" cy="2743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1400" dirty="0" smtClean="0"/>
              <a:t>Maestría en Gestión de Proyectos</a:t>
            </a:r>
            <a:endParaRPr lang="es-ES" sz="1400" dirty="0"/>
          </a:p>
        </p:txBody>
      </p:sp>
      <p:sp>
        <p:nvSpPr>
          <p:cNvPr id="9" name="8 Rectángulo"/>
          <p:cNvSpPr/>
          <p:nvPr/>
        </p:nvSpPr>
        <p:spPr>
          <a:xfrm>
            <a:off x="4535996" y="0"/>
            <a:ext cx="4611511" cy="8367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1600" dirty="0" smtClean="0">
                <a:solidFill>
                  <a:schemeClr val="bg1">
                    <a:lumMod val="75000"/>
                  </a:schemeClr>
                </a:solidFill>
              </a:rPr>
              <a:t>Inversiones</a:t>
            </a:r>
          </a:p>
          <a:p>
            <a:r>
              <a:rPr lang="es-ES" sz="1600" dirty="0" smtClean="0">
                <a:solidFill>
                  <a:schemeClr val="bg1"/>
                </a:solidFill>
              </a:rPr>
              <a:t>Evaluación Financiera</a:t>
            </a:r>
          </a:p>
          <a:p>
            <a:r>
              <a:rPr lang="es-ES" sz="1600" dirty="0" smtClean="0">
                <a:solidFill>
                  <a:schemeClr val="bg1">
                    <a:lumMod val="75000"/>
                  </a:schemeClr>
                </a:solidFill>
              </a:rPr>
              <a:t>Conclusiones y Recomendaciones</a:t>
            </a:r>
            <a:endParaRPr lang="es-ES" sz="1600" dirty="0">
              <a:solidFill>
                <a:schemeClr val="bg1">
                  <a:lumMod val="75000"/>
                </a:schemeClr>
              </a:solidFill>
            </a:endParaRPr>
          </a:p>
        </p:txBody>
      </p:sp>
      <p:sp>
        <p:nvSpPr>
          <p:cNvPr id="10" name="9 Rectángulo"/>
          <p:cNvSpPr/>
          <p:nvPr/>
        </p:nvSpPr>
        <p:spPr>
          <a:xfrm>
            <a:off x="0" y="0"/>
            <a:ext cx="4535996" cy="83671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r"/>
            <a:r>
              <a:rPr lang="es-ES" sz="1600" dirty="0" smtClean="0">
                <a:solidFill>
                  <a:schemeClr val="bg1">
                    <a:lumMod val="65000"/>
                  </a:schemeClr>
                </a:solidFill>
              </a:rPr>
              <a:t>INTRODUCCIÓN</a:t>
            </a:r>
          </a:p>
          <a:p>
            <a:pPr algn="r"/>
            <a:r>
              <a:rPr lang="es-ES" sz="1600" dirty="0" smtClean="0">
                <a:solidFill>
                  <a:schemeClr val="bg1">
                    <a:lumMod val="65000"/>
                  </a:schemeClr>
                </a:solidFill>
              </a:rPr>
              <a:t>MARCO TEÓRICO</a:t>
            </a:r>
          </a:p>
          <a:p>
            <a:pPr algn="r"/>
            <a:r>
              <a:rPr lang="es-ES" sz="1600" dirty="0" smtClean="0">
                <a:solidFill>
                  <a:schemeClr val="bg1"/>
                </a:solidFill>
              </a:rPr>
              <a:t>EVALUACIÓN</a:t>
            </a:r>
          </a:p>
        </p:txBody>
      </p:sp>
      <p:sp>
        <p:nvSpPr>
          <p:cNvPr id="11" name="10 Rectángulo"/>
          <p:cNvSpPr/>
          <p:nvPr/>
        </p:nvSpPr>
        <p:spPr>
          <a:xfrm>
            <a:off x="-14514" y="836712"/>
            <a:ext cx="9154475" cy="432048"/>
          </a:xfrm>
          <a:prstGeom prst="rect">
            <a:avLst/>
          </a:prstGeom>
          <a:gradFill flip="none" rotWithShape="1">
            <a:gsLst>
              <a:gs pos="0">
                <a:schemeClr val="accent1">
                  <a:shade val="51000"/>
                  <a:satMod val="130000"/>
                </a:schemeClr>
              </a:gs>
              <a:gs pos="80000">
                <a:schemeClr val="accent1">
                  <a:shade val="93000"/>
                  <a:satMod val="130000"/>
                </a:schemeClr>
              </a:gs>
              <a:gs pos="100000">
                <a:schemeClr val="accent1">
                  <a:shade val="94000"/>
                  <a:satMod val="135000"/>
                </a:schemeClr>
              </a:gs>
            </a:gsLst>
            <a:path path="circle">
              <a:fillToRect l="100000" t="100000"/>
            </a:path>
            <a:tileRect r="-100000" b="-100000"/>
          </a:gradFill>
        </p:spPr>
        <p:style>
          <a:lnRef idx="1">
            <a:schemeClr val="accent1"/>
          </a:lnRef>
          <a:fillRef idx="3">
            <a:schemeClr val="accent1"/>
          </a:fillRef>
          <a:effectRef idx="2">
            <a:schemeClr val="accent1"/>
          </a:effectRef>
          <a:fontRef idx="minor">
            <a:schemeClr val="lt1"/>
          </a:fontRef>
        </p:style>
        <p:txBody>
          <a:bodyPr rtlCol="0" anchor="ctr"/>
          <a:lstStyle/>
          <a:p>
            <a:r>
              <a:rPr lang="es-EC" sz="2800" b="1" dirty="0" smtClean="0"/>
              <a:t>Relación Costo / Beneficio</a:t>
            </a:r>
            <a:endParaRPr lang="es-ES" sz="2800" b="1" dirty="0"/>
          </a:p>
        </p:txBody>
      </p:sp>
      <p:pic>
        <p:nvPicPr>
          <p:cNvPr id="13" name="3 Marcador de contenido"/>
          <p:cNvPicPr>
            <a:picLocks noGrp="1"/>
          </p:cNvPicPr>
          <p:nvPr>
            <p:ph idx="1"/>
          </p:nvPr>
        </p:nvPicPr>
        <p:blipFill>
          <a:blip r:embed="rId2"/>
          <a:stretch>
            <a:fillRect/>
          </a:stretch>
        </p:blipFill>
        <p:spPr>
          <a:xfrm>
            <a:off x="147832" y="2296678"/>
            <a:ext cx="6214219" cy="3010644"/>
          </a:xfrm>
          <a:prstGeom prst="rect">
            <a:avLst/>
          </a:prstGeom>
        </p:spPr>
      </p:pic>
      <p:sp>
        <p:nvSpPr>
          <p:cNvPr id="14" name="13 Rectángulo"/>
          <p:cNvSpPr/>
          <p:nvPr/>
        </p:nvSpPr>
        <p:spPr>
          <a:xfrm>
            <a:off x="6356853" y="1859896"/>
            <a:ext cx="2627784" cy="4093428"/>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es-EC" sz="2000" dirty="0" smtClean="0"/>
              <a:t>El análisis ha dado como resultado que </a:t>
            </a:r>
            <a:r>
              <a:rPr lang="es-EC" sz="2000" dirty="0"/>
              <a:t>el proyecto es beneficioso ya que además de recuperar la inversión y haber cubierto la tasa de rendimiento se obtendrá una ganancia luego </a:t>
            </a:r>
            <a:r>
              <a:rPr lang="es-EC" sz="2000" dirty="0" smtClean="0"/>
              <a:t>de </a:t>
            </a:r>
            <a:r>
              <a:rPr lang="es-EC" sz="2000" dirty="0"/>
              <a:t>la ejecución del proyecto y permite recuperar </a:t>
            </a:r>
            <a:r>
              <a:rPr lang="es-EC" sz="2000" b="1" dirty="0"/>
              <a:t>0,15 centavos de dólar por cada dólar invertido.</a:t>
            </a:r>
            <a:endParaRPr lang="es-ES" sz="2000" b="1" dirty="0"/>
          </a:p>
        </p:txBody>
      </p:sp>
    </p:spTree>
    <p:extLst>
      <p:ext uri="{BB962C8B-B14F-4D97-AF65-F5344CB8AC3E}">
        <p14:creationId xmlns:p14="http://schemas.microsoft.com/office/powerpoint/2010/main" val="116151748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Rectángulo"/>
          <p:cNvSpPr/>
          <p:nvPr/>
        </p:nvSpPr>
        <p:spPr>
          <a:xfrm>
            <a:off x="6968" y="6583660"/>
            <a:ext cx="4535996" cy="27434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r"/>
            <a:r>
              <a:rPr lang="es-ES" sz="1400" dirty="0" smtClean="0"/>
              <a:t>Andrés Ramiro Moscoso Manjarrez    </a:t>
            </a:r>
            <a:endParaRPr lang="es-ES" sz="1400" dirty="0"/>
          </a:p>
        </p:txBody>
      </p:sp>
      <p:sp>
        <p:nvSpPr>
          <p:cNvPr id="9" name="8 Rectángulo"/>
          <p:cNvSpPr/>
          <p:nvPr/>
        </p:nvSpPr>
        <p:spPr>
          <a:xfrm>
            <a:off x="4542964" y="6583660"/>
            <a:ext cx="4611511" cy="2743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1400" dirty="0" smtClean="0"/>
              <a:t>Maestría en Gestión de Proyectos</a:t>
            </a:r>
            <a:endParaRPr lang="es-ES" sz="1400" dirty="0"/>
          </a:p>
        </p:txBody>
      </p:sp>
      <p:sp>
        <p:nvSpPr>
          <p:cNvPr id="10" name="9 Rectángulo"/>
          <p:cNvSpPr/>
          <p:nvPr/>
        </p:nvSpPr>
        <p:spPr>
          <a:xfrm>
            <a:off x="4535996" y="0"/>
            <a:ext cx="4611511" cy="8367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1600" dirty="0" smtClean="0">
                <a:solidFill>
                  <a:schemeClr val="bg1">
                    <a:lumMod val="75000"/>
                  </a:schemeClr>
                </a:solidFill>
              </a:rPr>
              <a:t>Inversiones</a:t>
            </a:r>
          </a:p>
          <a:p>
            <a:r>
              <a:rPr lang="es-ES" sz="1600" dirty="0" smtClean="0">
                <a:solidFill>
                  <a:schemeClr val="bg1">
                    <a:lumMod val="75000"/>
                  </a:schemeClr>
                </a:solidFill>
              </a:rPr>
              <a:t>Evaluación Financiera</a:t>
            </a:r>
          </a:p>
          <a:p>
            <a:r>
              <a:rPr lang="es-ES" sz="1600" dirty="0" smtClean="0">
                <a:solidFill>
                  <a:schemeClr val="bg1"/>
                </a:solidFill>
              </a:rPr>
              <a:t>Conclusiones y Recomendaciones</a:t>
            </a:r>
            <a:endParaRPr lang="es-ES" sz="1600" dirty="0">
              <a:solidFill>
                <a:schemeClr val="bg1"/>
              </a:solidFill>
            </a:endParaRPr>
          </a:p>
        </p:txBody>
      </p:sp>
      <p:sp>
        <p:nvSpPr>
          <p:cNvPr id="11" name="10 Rectángulo"/>
          <p:cNvSpPr/>
          <p:nvPr/>
        </p:nvSpPr>
        <p:spPr>
          <a:xfrm>
            <a:off x="0" y="0"/>
            <a:ext cx="4535996" cy="83671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r"/>
            <a:r>
              <a:rPr lang="es-ES" sz="1600" dirty="0" smtClean="0">
                <a:solidFill>
                  <a:schemeClr val="bg1">
                    <a:lumMod val="65000"/>
                  </a:schemeClr>
                </a:solidFill>
              </a:rPr>
              <a:t>INTRODUCCIÓN</a:t>
            </a:r>
          </a:p>
          <a:p>
            <a:pPr algn="r"/>
            <a:r>
              <a:rPr lang="es-ES" sz="1600" dirty="0" smtClean="0">
                <a:solidFill>
                  <a:schemeClr val="bg1">
                    <a:lumMod val="65000"/>
                  </a:schemeClr>
                </a:solidFill>
              </a:rPr>
              <a:t>MARCO TEÓRICO</a:t>
            </a:r>
          </a:p>
          <a:p>
            <a:pPr algn="r"/>
            <a:r>
              <a:rPr lang="es-ES" sz="1600" dirty="0" smtClean="0">
                <a:solidFill>
                  <a:schemeClr val="bg1"/>
                </a:solidFill>
              </a:rPr>
              <a:t>EVALUACIÓN</a:t>
            </a:r>
          </a:p>
        </p:txBody>
      </p:sp>
      <p:sp>
        <p:nvSpPr>
          <p:cNvPr id="12" name="11 Rectángulo"/>
          <p:cNvSpPr/>
          <p:nvPr/>
        </p:nvSpPr>
        <p:spPr>
          <a:xfrm>
            <a:off x="-14514" y="836712"/>
            <a:ext cx="9154475" cy="432048"/>
          </a:xfrm>
          <a:prstGeom prst="rect">
            <a:avLst/>
          </a:prstGeom>
          <a:gradFill flip="none" rotWithShape="1">
            <a:gsLst>
              <a:gs pos="0">
                <a:schemeClr val="accent1">
                  <a:shade val="51000"/>
                  <a:satMod val="130000"/>
                </a:schemeClr>
              </a:gs>
              <a:gs pos="80000">
                <a:schemeClr val="accent1">
                  <a:shade val="93000"/>
                  <a:satMod val="130000"/>
                </a:schemeClr>
              </a:gs>
              <a:gs pos="100000">
                <a:schemeClr val="accent1">
                  <a:shade val="94000"/>
                  <a:satMod val="135000"/>
                </a:schemeClr>
              </a:gs>
            </a:gsLst>
            <a:path path="circle">
              <a:fillToRect l="100000" t="100000"/>
            </a:path>
            <a:tileRect r="-100000" b="-100000"/>
          </a:gradFill>
        </p:spPr>
        <p:style>
          <a:lnRef idx="1">
            <a:schemeClr val="accent1"/>
          </a:lnRef>
          <a:fillRef idx="3">
            <a:schemeClr val="accent1"/>
          </a:fillRef>
          <a:effectRef idx="2">
            <a:schemeClr val="accent1"/>
          </a:effectRef>
          <a:fontRef idx="minor">
            <a:schemeClr val="lt1"/>
          </a:fontRef>
        </p:style>
        <p:txBody>
          <a:bodyPr rtlCol="0" anchor="ctr"/>
          <a:lstStyle/>
          <a:p>
            <a:r>
              <a:rPr lang="es-EC" sz="2800" b="1" dirty="0" smtClean="0"/>
              <a:t>Conclusiones</a:t>
            </a:r>
            <a:endParaRPr lang="es-ES" sz="2800" b="1" dirty="0"/>
          </a:p>
        </p:txBody>
      </p:sp>
      <p:sp>
        <p:nvSpPr>
          <p:cNvPr id="13" name="12 Rectángulo"/>
          <p:cNvSpPr/>
          <p:nvPr/>
        </p:nvSpPr>
        <p:spPr>
          <a:xfrm>
            <a:off x="295062" y="1701932"/>
            <a:ext cx="8568952" cy="2054409"/>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es-EC" sz="2550" dirty="0" smtClean="0"/>
              <a:t>Se </a:t>
            </a:r>
            <a:r>
              <a:rPr lang="es-EC" sz="2550" dirty="0"/>
              <a:t>ha identificado que existe una necesidad de las PyME por contar con una empresa que provea de los servicios TIC </a:t>
            </a:r>
            <a:r>
              <a:rPr lang="es-EC" sz="2550" dirty="0" smtClean="0"/>
              <a:t>, se determinó que </a:t>
            </a:r>
            <a:r>
              <a:rPr lang="es-EC" sz="2550" dirty="0"/>
              <a:t>el 40% de las empresas encuestadas, están dispuestas a adquirir productos y contratar servicios TIC en los próximos doce </a:t>
            </a:r>
            <a:r>
              <a:rPr lang="es-EC" sz="2550" dirty="0" smtClean="0"/>
              <a:t>meses.</a:t>
            </a:r>
          </a:p>
        </p:txBody>
      </p:sp>
      <p:sp>
        <p:nvSpPr>
          <p:cNvPr id="14" name="13 Rectángulo"/>
          <p:cNvSpPr/>
          <p:nvPr/>
        </p:nvSpPr>
        <p:spPr>
          <a:xfrm>
            <a:off x="331844" y="4117722"/>
            <a:ext cx="8568952" cy="1661993"/>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es-EC" sz="2550" dirty="0"/>
              <a:t>Existe un 23% de las empresas encuestadas que ya poseen un </a:t>
            </a:r>
            <a:r>
              <a:rPr lang="es-EC" sz="2550" dirty="0" smtClean="0"/>
              <a:t>contratista, </a:t>
            </a:r>
            <a:r>
              <a:rPr lang="es-EC" sz="2550" dirty="0"/>
              <a:t>pero que considerarían ser clientes de la empresa </a:t>
            </a:r>
            <a:r>
              <a:rPr lang="es-EC" sz="2550" dirty="0" err="1" smtClean="0"/>
              <a:t>Newphone</a:t>
            </a:r>
            <a:r>
              <a:rPr lang="es-EC" sz="2550" dirty="0" smtClean="0"/>
              <a:t>, entonces </a:t>
            </a:r>
            <a:r>
              <a:rPr lang="es-EC" sz="2550" dirty="0"/>
              <a:t>existe un potencial mercado que está siendo atendido ineficientemente</a:t>
            </a:r>
            <a:r>
              <a:rPr lang="es-EC" sz="2550" dirty="0" smtClean="0"/>
              <a:t>.</a:t>
            </a:r>
            <a:endParaRPr lang="es-ES" sz="2550" dirty="0"/>
          </a:p>
        </p:txBody>
      </p:sp>
    </p:spTree>
    <p:extLst>
      <p:ext uri="{BB962C8B-B14F-4D97-AF65-F5344CB8AC3E}">
        <p14:creationId xmlns:p14="http://schemas.microsoft.com/office/powerpoint/2010/main" val="280093858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Rectángulo"/>
          <p:cNvSpPr/>
          <p:nvPr/>
        </p:nvSpPr>
        <p:spPr>
          <a:xfrm>
            <a:off x="6968" y="6583660"/>
            <a:ext cx="4535996" cy="27434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r"/>
            <a:r>
              <a:rPr lang="es-ES" sz="1400" dirty="0" smtClean="0"/>
              <a:t>Andrés Ramiro Moscoso Manjarrez    </a:t>
            </a:r>
            <a:endParaRPr lang="es-ES" sz="1400" dirty="0"/>
          </a:p>
        </p:txBody>
      </p:sp>
      <p:sp>
        <p:nvSpPr>
          <p:cNvPr id="9" name="8 Rectángulo"/>
          <p:cNvSpPr/>
          <p:nvPr/>
        </p:nvSpPr>
        <p:spPr>
          <a:xfrm>
            <a:off x="4542964" y="6583660"/>
            <a:ext cx="4611511" cy="2743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1400" dirty="0" smtClean="0"/>
              <a:t>Maestría en Gestión de Proyectos</a:t>
            </a:r>
            <a:endParaRPr lang="es-ES" sz="1400" dirty="0"/>
          </a:p>
        </p:txBody>
      </p:sp>
      <p:sp>
        <p:nvSpPr>
          <p:cNvPr id="13" name="12 Rectángulo"/>
          <p:cNvSpPr/>
          <p:nvPr/>
        </p:nvSpPr>
        <p:spPr>
          <a:xfrm>
            <a:off x="4535996" y="0"/>
            <a:ext cx="4611511" cy="8367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1600" dirty="0" smtClean="0">
                <a:solidFill>
                  <a:schemeClr val="bg1">
                    <a:lumMod val="75000"/>
                  </a:schemeClr>
                </a:solidFill>
              </a:rPr>
              <a:t>Inversiones</a:t>
            </a:r>
          </a:p>
          <a:p>
            <a:r>
              <a:rPr lang="es-ES" sz="1600" dirty="0" smtClean="0">
                <a:solidFill>
                  <a:schemeClr val="bg1">
                    <a:lumMod val="75000"/>
                  </a:schemeClr>
                </a:solidFill>
              </a:rPr>
              <a:t>Evaluación Financiera</a:t>
            </a:r>
          </a:p>
          <a:p>
            <a:r>
              <a:rPr lang="es-ES" sz="1600" dirty="0" smtClean="0">
                <a:solidFill>
                  <a:schemeClr val="bg1"/>
                </a:solidFill>
              </a:rPr>
              <a:t>Conclusiones y Recomendaciones</a:t>
            </a:r>
            <a:endParaRPr lang="es-ES" sz="1600" dirty="0">
              <a:solidFill>
                <a:schemeClr val="bg1"/>
              </a:solidFill>
            </a:endParaRPr>
          </a:p>
        </p:txBody>
      </p:sp>
      <p:sp>
        <p:nvSpPr>
          <p:cNvPr id="14" name="13 Rectángulo"/>
          <p:cNvSpPr/>
          <p:nvPr/>
        </p:nvSpPr>
        <p:spPr>
          <a:xfrm>
            <a:off x="0" y="0"/>
            <a:ext cx="4535996" cy="83671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r"/>
            <a:r>
              <a:rPr lang="es-ES" sz="1600" dirty="0" smtClean="0">
                <a:solidFill>
                  <a:schemeClr val="bg1">
                    <a:lumMod val="65000"/>
                  </a:schemeClr>
                </a:solidFill>
              </a:rPr>
              <a:t>INTRODUCCIÓN</a:t>
            </a:r>
          </a:p>
          <a:p>
            <a:pPr algn="r"/>
            <a:r>
              <a:rPr lang="es-ES" sz="1600" dirty="0" smtClean="0">
                <a:solidFill>
                  <a:schemeClr val="bg1">
                    <a:lumMod val="65000"/>
                  </a:schemeClr>
                </a:solidFill>
              </a:rPr>
              <a:t>MARCO TEÓRICO</a:t>
            </a:r>
          </a:p>
          <a:p>
            <a:pPr algn="r"/>
            <a:r>
              <a:rPr lang="es-ES" sz="1600" dirty="0" smtClean="0">
                <a:solidFill>
                  <a:schemeClr val="bg1"/>
                </a:solidFill>
              </a:rPr>
              <a:t>EVALUACIÓN</a:t>
            </a:r>
          </a:p>
        </p:txBody>
      </p:sp>
      <p:sp>
        <p:nvSpPr>
          <p:cNvPr id="15" name="14 Rectángulo"/>
          <p:cNvSpPr/>
          <p:nvPr/>
        </p:nvSpPr>
        <p:spPr>
          <a:xfrm>
            <a:off x="-14514" y="836712"/>
            <a:ext cx="9154475" cy="432048"/>
          </a:xfrm>
          <a:prstGeom prst="rect">
            <a:avLst/>
          </a:prstGeom>
          <a:gradFill flip="none" rotWithShape="1">
            <a:gsLst>
              <a:gs pos="0">
                <a:schemeClr val="accent1">
                  <a:shade val="51000"/>
                  <a:satMod val="130000"/>
                </a:schemeClr>
              </a:gs>
              <a:gs pos="80000">
                <a:schemeClr val="accent1">
                  <a:shade val="93000"/>
                  <a:satMod val="130000"/>
                </a:schemeClr>
              </a:gs>
              <a:gs pos="100000">
                <a:schemeClr val="accent1">
                  <a:shade val="94000"/>
                  <a:satMod val="135000"/>
                </a:schemeClr>
              </a:gs>
            </a:gsLst>
            <a:path path="circle">
              <a:fillToRect l="100000" t="100000"/>
            </a:path>
            <a:tileRect r="-100000" b="-100000"/>
          </a:gradFill>
        </p:spPr>
        <p:style>
          <a:lnRef idx="1">
            <a:schemeClr val="accent1"/>
          </a:lnRef>
          <a:fillRef idx="3">
            <a:schemeClr val="accent1"/>
          </a:fillRef>
          <a:effectRef idx="2">
            <a:schemeClr val="accent1"/>
          </a:effectRef>
          <a:fontRef idx="minor">
            <a:schemeClr val="lt1"/>
          </a:fontRef>
        </p:style>
        <p:txBody>
          <a:bodyPr rtlCol="0" anchor="ctr"/>
          <a:lstStyle/>
          <a:p>
            <a:r>
              <a:rPr lang="es-EC" sz="2800" b="1" dirty="0" smtClean="0"/>
              <a:t>Conclusiones</a:t>
            </a:r>
            <a:endParaRPr lang="es-ES" sz="2800" b="1" dirty="0"/>
          </a:p>
        </p:txBody>
      </p:sp>
      <p:sp>
        <p:nvSpPr>
          <p:cNvPr id="7" name="6 Rectángulo"/>
          <p:cNvSpPr/>
          <p:nvPr/>
        </p:nvSpPr>
        <p:spPr>
          <a:xfrm>
            <a:off x="295062" y="1701932"/>
            <a:ext cx="8568952" cy="954107"/>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es-EC" sz="2800" dirty="0" smtClean="0"/>
              <a:t>Las PyME muestran mayor interés en adquirir sistemas de Videovigilancia y seguridad electrónica</a:t>
            </a:r>
            <a:endParaRPr lang="es-ES" sz="2550" dirty="0"/>
          </a:p>
        </p:txBody>
      </p:sp>
      <p:sp>
        <p:nvSpPr>
          <p:cNvPr id="10" name="9 Rectángulo"/>
          <p:cNvSpPr/>
          <p:nvPr/>
        </p:nvSpPr>
        <p:spPr>
          <a:xfrm>
            <a:off x="273002" y="3019881"/>
            <a:ext cx="8568952" cy="523220"/>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es-EC" sz="2800" dirty="0" smtClean="0"/>
              <a:t>Es factible luego del análisis Financiero</a:t>
            </a:r>
            <a:endParaRPr lang="es-ES" sz="2550" dirty="0"/>
          </a:p>
        </p:txBody>
      </p:sp>
      <p:sp>
        <p:nvSpPr>
          <p:cNvPr id="11" name="10 Rectángulo"/>
          <p:cNvSpPr/>
          <p:nvPr/>
        </p:nvSpPr>
        <p:spPr>
          <a:xfrm>
            <a:off x="278247" y="3933056"/>
            <a:ext cx="8568952" cy="954107"/>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es-EC" sz="2800" dirty="0" smtClean="0"/>
              <a:t>Período de recuperación de 2 años con una rentabilidad de 0,15 centavos por cada dólar invertido.</a:t>
            </a:r>
          </a:p>
        </p:txBody>
      </p:sp>
      <p:sp>
        <p:nvSpPr>
          <p:cNvPr id="12" name="11 Rectángulo"/>
          <p:cNvSpPr/>
          <p:nvPr/>
        </p:nvSpPr>
        <p:spPr>
          <a:xfrm>
            <a:off x="311401" y="5144267"/>
            <a:ext cx="8568952" cy="523220"/>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es-EC" sz="2800" dirty="0" smtClean="0"/>
              <a:t>TIR de 35,56 % y VAN de  </a:t>
            </a:r>
            <a:r>
              <a:rPr lang="es-EC" sz="2800" dirty="0"/>
              <a:t>$ 13.694,25 USD </a:t>
            </a:r>
            <a:endParaRPr lang="es-EC" sz="2800" dirty="0" smtClean="0"/>
          </a:p>
        </p:txBody>
      </p:sp>
    </p:spTree>
    <p:extLst>
      <p:ext uri="{BB962C8B-B14F-4D97-AF65-F5344CB8AC3E}">
        <p14:creationId xmlns:p14="http://schemas.microsoft.com/office/powerpoint/2010/main" val="22013833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28164" y="1407055"/>
            <a:ext cx="8229600" cy="4935673"/>
          </a:xfrm>
        </p:spPr>
        <p:txBody>
          <a:bodyPr>
            <a:normAutofit fontScale="70000" lnSpcReduction="20000"/>
          </a:bodyPr>
          <a:lstStyle/>
          <a:p>
            <a:r>
              <a:rPr lang="es-EC" dirty="0" smtClean="0"/>
              <a:t>Determinar </a:t>
            </a:r>
            <a:r>
              <a:rPr lang="es-EC" dirty="0"/>
              <a:t>la factibilidad económica, financiera y técnica para la creación de una empresa que preste servicios  de TIC para PyME. </a:t>
            </a:r>
            <a:endParaRPr lang="es-EC" dirty="0" smtClean="0"/>
          </a:p>
          <a:p>
            <a:pPr marL="0" indent="0">
              <a:buNone/>
            </a:pPr>
            <a:endParaRPr lang="es-ES" dirty="0"/>
          </a:p>
          <a:p>
            <a:pPr marL="0" indent="0">
              <a:buNone/>
            </a:pPr>
            <a:endParaRPr lang="es-ES" b="1" dirty="0"/>
          </a:p>
          <a:p>
            <a:pPr lvl="0"/>
            <a:r>
              <a:rPr lang="es-EC" dirty="0"/>
              <a:t>Analizar los requerimientos tecnológicos que las innovaciones del mercado actual exigen a las PyME</a:t>
            </a:r>
            <a:endParaRPr lang="es-ES" dirty="0"/>
          </a:p>
          <a:p>
            <a:pPr lvl="0"/>
            <a:r>
              <a:rPr lang="es-EC" dirty="0"/>
              <a:t>Realizar un estudio de mercado para conocer las necesidades que enfrentan las PyME para obtener e intercambiar información con sus clientes</a:t>
            </a:r>
            <a:endParaRPr lang="es-ES" dirty="0"/>
          </a:p>
          <a:p>
            <a:pPr lvl="0"/>
            <a:r>
              <a:rPr lang="es-EC" dirty="0"/>
              <a:t>Analizar el marco legal que sustentará el desarrollo de la estructura orgánica de la empresa</a:t>
            </a:r>
            <a:endParaRPr lang="es-ES" dirty="0"/>
          </a:p>
          <a:p>
            <a:pPr lvl="0"/>
            <a:r>
              <a:rPr lang="es-EC" dirty="0"/>
              <a:t>Realizar un estudio técnico para determinar la ingeniería de servicio en la que  se basará la empresa</a:t>
            </a:r>
            <a:endParaRPr lang="es-ES" dirty="0"/>
          </a:p>
          <a:p>
            <a:pPr lvl="0"/>
            <a:r>
              <a:rPr lang="es-EC" dirty="0"/>
              <a:t>Desarrollar la evaluación financiera, analizando indicadores económicos en función del tiempo y así determinar la rentabilidad financiera del proyecto.</a:t>
            </a:r>
            <a:endParaRPr lang="es-ES" dirty="0"/>
          </a:p>
          <a:p>
            <a:endParaRPr lang="es-ES" dirty="0"/>
          </a:p>
        </p:txBody>
      </p:sp>
      <p:sp>
        <p:nvSpPr>
          <p:cNvPr id="4" name="3 Rectángulo"/>
          <p:cNvSpPr/>
          <p:nvPr/>
        </p:nvSpPr>
        <p:spPr>
          <a:xfrm>
            <a:off x="0" y="0"/>
            <a:ext cx="4535996" cy="83671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r"/>
            <a:r>
              <a:rPr lang="es-ES" sz="1600" dirty="0" smtClean="0"/>
              <a:t>INTRODUCCIÓN</a:t>
            </a:r>
          </a:p>
          <a:p>
            <a:pPr algn="r"/>
            <a:r>
              <a:rPr lang="es-ES" sz="1600" dirty="0" smtClean="0">
                <a:solidFill>
                  <a:schemeClr val="bg1">
                    <a:lumMod val="65000"/>
                  </a:schemeClr>
                </a:solidFill>
              </a:rPr>
              <a:t>MARCO TEÓRICO</a:t>
            </a:r>
          </a:p>
          <a:p>
            <a:pPr algn="r"/>
            <a:r>
              <a:rPr lang="es-ES" sz="1600" dirty="0" smtClean="0">
                <a:solidFill>
                  <a:schemeClr val="bg1">
                    <a:lumMod val="65000"/>
                  </a:schemeClr>
                </a:solidFill>
              </a:rPr>
              <a:t>RESUTADOS</a:t>
            </a:r>
          </a:p>
        </p:txBody>
      </p:sp>
      <p:sp>
        <p:nvSpPr>
          <p:cNvPr id="5" name="4 Rectángulo"/>
          <p:cNvSpPr/>
          <p:nvPr/>
        </p:nvSpPr>
        <p:spPr>
          <a:xfrm>
            <a:off x="4535996" y="0"/>
            <a:ext cx="4611511" cy="8367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1600" dirty="0" smtClean="0">
                <a:solidFill>
                  <a:schemeClr val="bg1">
                    <a:lumMod val="75000"/>
                  </a:schemeClr>
                </a:solidFill>
              </a:rPr>
              <a:t>Resumen</a:t>
            </a:r>
          </a:p>
          <a:p>
            <a:r>
              <a:rPr lang="es-ES" sz="1600" dirty="0" smtClean="0"/>
              <a:t>Objetivos</a:t>
            </a:r>
          </a:p>
          <a:p>
            <a:endParaRPr lang="es-ES" dirty="0"/>
          </a:p>
        </p:txBody>
      </p:sp>
      <p:sp>
        <p:nvSpPr>
          <p:cNvPr id="6" name="5 Rectángulo"/>
          <p:cNvSpPr/>
          <p:nvPr/>
        </p:nvSpPr>
        <p:spPr>
          <a:xfrm>
            <a:off x="6968" y="6583660"/>
            <a:ext cx="4535996" cy="27434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r"/>
            <a:r>
              <a:rPr lang="es-ES" sz="1400" dirty="0" smtClean="0"/>
              <a:t>Andrés Ramiro Moscoso Manjarrez    </a:t>
            </a:r>
            <a:endParaRPr lang="es-ES" sz="1400" dirty="0"/>
          </a:p>
        </p:txBody>
      </p:sp>
      <p:sp>
        <p:nvSpPr>
          <p:cNvPr id="7" name="6 Rectángulo"/>
          <p:cNvSpPr/>
          <p:nvPr/>
        </p:nvSpPr>
        <p:spPr>
          <a:xfrm>
            <a:off x="4542964" y="6583660"/>
            <a:ext cx="4611511" cy="2743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1400" dirty="0" smtClean="0"/>
              <a:t>Maestría en Gestión de Proyectos</a:t>
            </a:r>
            <a:endParaRPr lang="es-ES" sz="1400" dirty="0"/>
          </a:p>
        </p:txBody>
      </p:sp>
      <p:sp>
        <p:nvSpPr>
          <p:cNvPr id="2" name="1 Rectángulo"/>
          <p:cNvSpPr/>
          <p:nvPr/>
        </p:nvSpPr>
        <p:spPr>
          <a:xfrm>
            <a:off x="864760" y="959544"/>
            <a:ext cx="1804533" cy="369332"/>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r>
              <a:rPr lang="es-ES" b="1" dirty="0"/>
              <a:t>Objetivo General</a:t>
            </a:r>
          </a:p>
        </p:txBody>
      </p:sp>
      <p:sp>
        <p:nvSpPr>
          <p:cNvPr id="8" name="7 Rectángulo"/>
          <p:cNvSpPr/>
          <p:nvPr/>
        </p:nvSpPr>
        <p:spPr>
          <a:xfrm>
            <a:off x="872298" y="2260920"/>
            <a:ext cx="2181944" cy="369332"/>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r>
              <a:rPr lang="es-ES" b="1" dirty="0" smtClean="0"/>
              <a:t>Objetivos Específicos</a:t>
            </a:r>
            <a:endParaRPr lang="es-ES" b="1" dirty="0"/>
          </a:p>
        </p:txBody>
      </p:sp>
    </p:spTree>
    <p:extLst>
      <p:ext uri="{BB962C8B-B14F-4D97-AF65-F5344CB8AC3E}">
        <p14:creationId xmlns:p14="http://schemas.microsoft.com/office/powerpoint/2010/main" val="223448676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6968" y="6583660"/>
            <a:ext cx="4535996" cy="27434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r"/>
            <a:r>
              <a:rPr lang="es-ES" sz="1400" dirty="0" smtClean="0"/>
              <a:t>Andrés Ramiro Moscoso Manjarrez    </a:t>
            </a:r>
            <a:endParaRPr lang="es-ES" sz="1400" dirty="0"/>
          </a:p>
        </p:txBody>
      </p:sp>
      <p:sp>
        <p:nvSpPr>
          <p:cNvPr id="7" name="6 Rectángulo"/>
          <p:cNvSpPr/>
          <p:nvPr/>
        </p:nvSpPr>
        <p:spPr>
          <a:xfrm>
            <a:off x="4542964" y="6583660"/>
            <a:ext cx="4611511" cy="2743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1400" dirty="0" smtClean="0"/>
              <a:t>Maestría en Gestión de Proyectos</a:t>
            </a:r>
            <a:endParaRPr lang="es-ES" sz="1400" dirty="0"/>
          </a:p>
        </p:txBody>
      </p:sp>
      <p:sp>
        <p:nvSpPr>
          <p:cNvPr id="8" name="7 Rectángulo"/>
          <p:cNvSpPr/>
          <p:nvPr/>
        </p:nvSpPr>
        <p:spPr>
          <a:xfrm>
            <a:off x="4535996" y="0"/>
            <a:ext cx="4611511" cy="8367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1600" dirty="0" smtClean="0">
                <a:solidFill>
                  <a:schemeClr val="bg1">
                    <a:lumMod val="75000"/>
                  </a:schemeClr>
                </a:solidFill>
              </a:rPr>
              <a:t>Inversiones</a:t>
            </a:r>
          </a:p>
          <a:p>
            <a:r>
              <a:rPr lang="es-ES" sz="1600" dirty="0" smtClean="0">
                <a:solidFill>
                  <a:schemeClr val="bg1">
                    <a:lumMod val="75000"/>
                  </a:schemeClr>
                </a:solidFill>
              </a:rPr>
              <a:t>Evaluación Financiera</a:t>
            </a:r>
          </a:p>
          <a:p>
            <a:r>
              <a:rPr lang="es-ES" sz="1600" dirty="0" smtClean="0">
                <a:solidFill>
                  <a:schemeClr val="bg1"/>
                </a:solidFill>
              </a:rPr>
              <a:t>Conclusiones y Recomendaciones</a:t>
            </a:r>
            <a:endParaRPr lang="es-ES" sz="1600" dirty="0">
              <a:solidFill>
                <a:schemeClr val="bg1"/>
              </a:solidFill>
            </a:endParaRPr>
          </a:p>
        </p:txBody>
      </p:sp>
      <p:sp>
        <p:nvSpPr>
          <p:cNvPr id="9" name="8 Rectángulo"/>
          <p:cNvSpPr/>
          <p:nvPr/>
        </p:nvSpPr>
        <p:spPr>
          <a:xfrm>
            <a:off x="0" y="0"/>
            <a:ext cx="4535996" cy="83671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r"/>
            <a:r>
              <a:rPr lang="es-ES" sz="1600" dirty="0" smtClean="0">
                <a:solidFill>
                  <a:schemeClr val="bg1">
                    <a:lumMod val="65000"/>
                  </a:schemeClr>
                </a:solidFill>
              </a:rPr>
              <a:t>INTRODUCCIÓN</a:t>
            </a:r>
          </a:p>
          <a:p>
            <a:pPr algn="r"/>
            <a:r>
              <a:rPr lang="es-ES" sz="1600" dirty="0" smtClean="0">
                <a:solidFill>
                  <a:schemeClr val="bg1">
                    <a:lumMod val="65000"/>
                  </a:schemeClr>
                </a:solidFill>
              </a:rPr>
              <a:t>MARCO TEÓRICO</a:t>
            </a:r>
          </a:p>
          <a:p>
            <a:pPr algn="r"/>
            <a:r>
              <a:rPr lang="es-ES" sz="1600" dirty="0" smtClean="0">
                <a:solidFill>
                  <a:schemeClr val="bg1"/>
                </a:solidFill>
              </a:rPr>
              <a:t>EVALUACIÓN</a:t>
            </a:r>
          </a:p>
        </p:txBody>
      </p:sp>
      <p:sp>
        <p:nvSpPr>
          <p:cNvPr id="10" name="9 Rectángulo"/>
          <p:cNvSpPr/>
          <p:nvPr/>
        </p:nvSpPr>
        <p:spPr>
          <a:xfrm>
            <a:off x="-14514" y="836712"/>
            <a:ext cx="9154475" cy="432048"/>
          </a:xfrm>
          <a:prstGeom prst="rect">
            <a:avLst/>
          </a:prstGeom>
          <a:gradFill flip="none" rotWithShape="1">
            <a:gsLst>
              <a:gs pos="0">
                <a:schemeClr val="accent1">
                  <a:shade val="51000"/>
                  <a:satMod val="130000"/>
                </a:schemeClr>
              </a:gs>
              <a:gs pos="80000">
                <a:schemeClr val="accent1">
                  <a:shade val="93000"/>
                  <a:satMod val="130000"/>
                </a:schemeClr>
              </a:gs>
              <a:gs pos="100000">
                <a:schemeClr val="accent1">
                  <a:shade val="94000"/>
                  <a:satMod val="135000"/>
                </a:schemeClr>
              </a:gs>
            </a:gsLst>
            <a:path path="circle">
              <a:fillToRect l="100000" t="100000"/>
            </a:path>
            <a:tileRect r="-100000" b="-100000"/>
          </a:gradFill>
        </p:spPr>
        <p:style>
          <a:lnRef idx="1">
            <a:schemeClr val="accent1"/>
          </a:lnRef>
          <a:fillRef idx="3">
            <a:schemeClr val="accent1"/>
          </a:fillRef>
          <a:effectRef idx="2">
            <a:schemeClr val="accent1"/>
          </a:effectRef>
          <a:fontRef idx="minor">
            <a:schemeClr val="lt1"/>
          </a:fontRef>
        </p:style>
        <p:txBody>
          <a:bodyPr rtlCol="0" anchor="ctr"/>
          <a:lstStyle/>
          <a:p>
            <a:r>
              <a:rPr lang="es-EC" sz="2800" b="1" dirty="0" smtClean="0"/>
              <a:t>Recomendaciones</a:t>
            </a:r>
            <a:endParaRPr lang="es-ES" sz="2800" b="1" dirty="0"/>
          </a:p>
        </p:txBody>
      </p:sp>
      <p:sp>
        <p:nvSpPr>
          <p:cNvPr id="11" name="10 Rectángulo"/>
          <p:cNvSpPr/>
          <p:nvPr/>
        </p:nvSpPr>
        <p:spPr>
          <a:xfrm>
            <a:off x="295062" y="2060848"/>
            <a:ext cx="8568952" cy="3108543"/>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r>
              <a:rPr lang="es-ES" sz="2800" dirty="0" smtClean="0"/>
              <a:t>Cubrir primero al </a:t>
            </a:r>
            <a:r>
              <a:rPr lang="es-ES" sz="2800" dirty="0"/>
              <a:t>porcentaje de PyME que está dispuesta a contratar los </a:t>
            </a:r>
            <a:r>
              <a:rPr lang="es-ES" sz="2800" dirty="0" smtClean="0"/>
              <a:t>servicios, luego </a:t>
            </a:r>
            <a:r>
              <a:rPr lang="es-ES" sz="2800" dirty="0"/>
              <a:t>del primer año de la ejecución del proyecto, empezar con  la comercialización de los servicios y productos hacia la porción de PyME que ya cuentan con un contratista pero que no descartan la posibilidad de cambiar por uno que genere valor, es decir el porcentaje de PyME atendidas ineficientemente.</a:t>
            </a:r>
            <a:endParaRPr lang="es-ES" sz="2550" dirty="0"/>
          </a:p>
        </p:txBody>
      </p:sp>
    </p:spTree>
    <p:extLst>
      <p:ext uri="{BB962C8B-B14F-4D97-AF65-F5344CB8AC3E}">
        <p14:creationId xmlns:p14="http://schemas.microsoft.com/office/powerpoint/2010/main" val="402831734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6968" y="6583660"/>
            <a:ext cx="4535996" cy="27434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r"/>
            <a:r>
              <a:rPr lang="es-ES" sz="1400" dirty="0" smtClean="0"/>
              <a:t>Andrés Ramiro Moscoso Manjarrez    </a:t>
            </a:r>
            <a:endParaRPr lang="es-ES" sz="1400" dirty="0"/>
          </a:p>
        </p:txBody>
      </p:sp>
      <p:sp>
        <p:nvSpPr>
          <p:cNvPr id="7" name="6 Rectángulo"/>
          <p:cNvSpPr/>
          <p:nvPr/>
        </p:nvSpPr>
        <p:spPr>
          <a:xfrm>
            <a:off x="4542964" y="6583660"/>
            <a:ext cx="4611511" cy="2743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1400" dirty="0" smtClean="0"/>
              <a:t>Maestría en Gestión de Proyectos</a:t>
            </a:r>
            <a:endParaRPr lang="es-ES" sz="1400" dirty="0"/>
          </a:p>
        </p:txBody>
      </p:sp>
      <p:sp>
        <p:nvSpPr>
          <p:cNvPr id="8" name="7 Rectángulo"/>
          <p:cNvSpPr/>
          <p:nvPr/>
        </p:nvSpPr>
        <p:spPr>
          <a:xfrm>
            <a:off x="4535996" y="0"/>
            <a:ext cx="4611511" cy="8367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1600" dirty="0" smtClean="0">
                <a:solidFill>
                  <a:schemeClr val="bg1">
                    <a:lumMod val="75000"/>
                  </a:schemeClr>
                </a:solidFill>
              </a:rPr>
              <a:t>Inversiones</a:t>
            </a:r>
          </a:p>
          <a:p>
            <a:r>
              <a:rPr lang="es-ES" sz="1600" dirty="0" smtClean="0">
                <a:solidFill>
                  <a:schemeClr val="bg1">
                    <a:lumMod val="75000"/>
                  </a:schemeClr>
                </a:solidFill>
              </a:rPr>
              <a:t>Evaluación Financiera</a:t>
            </a:r>
          </a:p>
          <a:p>
            <a:r>
              <a:rPr lang="es-ES" sz="1600" dirty="0" smtClean="0">
                <a:solidFill>
                  <a:schemeClr val="bg1"/>
                </a:solidFill>
              </a:rPr>
              <a:t>Conclusiones y Recomendaciones</a:t>
            </a:r>
            <a:endParaRPr lang="es-ES" sz="1600" dirty="0">
              <a:solidFill>
                <a:schemeClr val="bg1"/>
              </a:solidFill>
            </a:endParaRPr>
          </a:p>
        </p:txBody>
      </p:sp>
      <p:sp>
        <p:nvSpPr>
          <p:cNvPr id="9" name="8 Rectángulo"/>
          <p:cNvSpPr/>
          <p:nvPr/>
        </p:nvSpPr>
        <p:spPr>
          <a:xfrm>
            <a:off x="0" y="0"/>
            <a:ext cx="4535996" cy="83671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r"/>
            <a:r>
              <a:rPr lang="es-ES" sz="1600" dirty="0" smtClean="0">
                <a:solidFill>
                  <a:schemeClr val="bg1">
                    <a:lumMod val="65000"/>
                  </a:schemeClr>
                </a:solidFill>
              </a:rPr>
              <a:t>INTRODUCCIÓN</a:t>
            </a:r>
          </a:p>
          <a:p>
            <a:pPr algn="r"/>
            <a:r>
              <a:rPr lang="es-ES" sz="1600" dirty="0" smtClean="0">
                <a:solidFill>
                  <a:schemeClr val="bg1">
                    <a:lumMod val="65000"/>
                  </a:schemeClr>
                </a:solidFill>
              </a:rPr>
              <a:t>MARCO TEÓRICO</a:t>
            </a:r>
          </a:p>
          <a:p>
            <a:pPr algn="r"/>
            <a:r>
              <a:rPr lang="es-ES" sz="1600" dirty="0" smtClean="0">
                <a:solidFill>
                  <a:schemeClr val="bg1"/>
                </a:solidFill>
              </a:rPr>
              <a:t>EVALUACIÓN</a:t>
            </a:r>
          </a:p>
        </p:txBody>
      </p:sp>
      <p:sp>
        <p:nvSpPr>
          <p:cNvPr id="10" name="9 Rectángulo"/>
          <p:cNvSpPr/>
          <p:nvPr/>
        </p:nvSpPr>
        <p:spPr>
          <a:xfrm>
            <a:off x="-14514" y="836712"/>
            <a:ext cx="9154475" cy="432048"/>
          </a:xfrm>
          <a:prstGeom prst="rect">
            <a:avLst/>
          </a:prstGeom>
          <a:gradFill flip="none" rotWithShape="1">
            <a:gsLst>
              <a:gs pos="0">
                <a:schemeClr val="accent1">
                  <a:shade val="51000"/>
                  <a:satMod val="130000"/>
                </a:schemeClr>
              </a:gs>
              <a:gs pos="80000">
                <a:schemeClr val="accent1">
                  <a:shade val="93000"/>
                  <a:satMod val="130000"/>
                </a:schemeClr>
              </a:gs>
              <a:gs pos="100000">
                <a:schemeClr val="accent1">
                  <a:shade val="94000"/>
                  <a:satMod val="135000"/>
                </a:schemeClr>
              </a:gs>
            </a:gsLst>
            <a:path path="circle">
              <a:fillToRect l="100000" t="100000"/>
            </a:path>
            <a:tileRect r="-100000" b="-100000"/>
          </a:gradFill>
        </p:spPr>
        <p:style>
          <a:lnRef idx="1">
            <a:schemeClr val="accent1"/>
          </a:lnRef>
          <a:fillRef idx="3">
            <a:schemeClr val="accent1"/>
          </a:fillRef>
          <a:effectRef idx="2">
            <a:schemeClr val="accent1"/>
          </a:effectRef>
          <a:fontRef idx="minor">
            <a:schemeClr val="lt1"/>
          </a:fontRef>
        </p:style>
        <p:txBody>
          <a:bodyPr rtlCol="0" anchor="ctr"/>
          <a:lstStyle/>
          <a:p>
            <a:r>
              <a:rPr lang="es-EC" sz="2800" b="1" dirty="0" smtClean="0"/>
              <a:t>Recomendaciones</a:t>
            </a:r>
            <a:endParaRPr lang="es-ES" sz="2800" b="1" dirty="0"/>
          </a:p>
        </p:txBody>
      </p:sp>
      <p:sp>
        <p:nvSpPr>
          <p:cNvPr id="11" name="10 Rectángulo"/>
          <p:cNvSpPr/>
          <p:nvPr/>
        </p:nvSpPr>
        <p:spPr>
          <a:xfrm>
            <a:off x="295062" y="2060848"/>
            <a:ext cx="8568952" cy="2677656"/>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r>
              <a:rPr lang="es-ES" sz="2800" dirty="0" smtClean="0"/>
              <a:t>Una variación </a:t>
            </a:r>
            <a:r>
              <a:rPr lang="es-ES" sz="2800" dirty="0"/>
              <a:t>en el presupuesto de ingresos afecta directamente al flujo de caja, la situación del proyecto podría acercarse al escenario pesimista, entonces es de vital importancia que los esfuerzos estén dirigidos hacia la fuerza de ventas y </a:t>
            </a:r>
            <a:r>
              <a:rPr lang="es-ES" sz="2800" dirty="0" smtClean="0"/>
              <a:t>a la </a:t>
            </a:r>
            <a:r>
              <a:rPr lang="es-ES" sz="2800" dirty="0"/>
              <a:t>comercialización de productos y servicios TIC</a:t>
            </a:r>
            <a:endParaRPr lang="es-ES" sz="2550" dirty="0"/>
          </a:p>
        </p:txBody>
      </p:sp>
    </p:spTree>
    <p:extLst>
      <p:ext uri="{BB962C8B-B14F-4D97-AF65-F5344CB8AC3E}">
        <p14:creationId xmlns:p14="http://schemas.microsoft.com/office/powerpoint/2010/main" val="24843886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665690361"/>
              </p:ext>
            </p:extLst>
          </p:nvPr>
        </p:nvGraphicFramePr>
        <p:xfrm>
          <a:off x="428164" y="1700808"/>
          <a:ext cx="8229600" cy="3413760"/>
        </p:xfrm>
        <a:graphic>
          <a:graphicData uri="http://schemas.openxmlformats.org/drawingml/2006/table">
            <a:tbl>
              <a:tblPr firstRow="1" firstCol="1" bandRow="1">
                <a:tableStyleId>{5C22544A-7EE6-4342-B048-85BDC9FD1C3A}</a:tableStyleId>
              </a:tblPr>
              <a:tblGrid>
                <a:gridCol w="1645920"/>
                <a:gridCol w="1645920"/>
                <a:gridCol w="1645920"/>
                <a:gridCol w="1645920"/>
                <a:gridCol w="1645920"/>
              </a:tblGrid>
              <a:tr h="463726">
                <a:tc gridSpan="5">
                  <a:txBody>
                    <a:bodyPr/>
                    <a:lstStyle/>
                    <a:p>
                      <a:pPr algn="ctr">
                        <a:lnSpc>
                          <a:spcPct val="200000"/>
                        </a:lnSpc>
                        <a:spcAft>
                          <a:spcPts val="0"/>
                        </a:spcAft>
                      </a:pPr>
                      <a:r>
                        <a:rPr lang="es-ES" sz="1600" dirty="0">
                          <a:effectLst/>
                        </a:rPr>
                        <a:t>ESTUDIO DE PROYECTOS</a:t>
                      </a:r>
                      <a:endParaRPr lang="es-ES" sz="2800" dirty="0">
                        <a:effectLst/>
                        <a:latin typeface="Times New Roman"/>
                        <a:ea typeface="Calibri"/>
                      </a:endParaRPr>
                    </a:p>
                  </a:txBody>
                  <a:tcPr marL="44450" marR="44450" marT="0" marB="0" anchor="ct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463726">
                <a:tc gridSpan="4">
                  <a:txBody>
                    <a:bodyPr/>
                    <a:lstStyle/>
                    <a:p>
                      <a:pPr algn="ctr">
                        <a:lnSpc>
                          <a:spcPct val="200000"/>
                        </a:lnSpc>
                        <a:spcAft>
                          <a:spcPts val="0"/>
                        </a:spcAft>
                      </a:pPr>
                      <a:r>
                        <a:rPr lang="es-ES" sz="1600" dirty="0">
                          <a:effectLst/>
                        </a:rPr>
                        <a:t>PREPARACION O FORMULACION</a:t>
                      </a:r>
                      <a:endParaRPr lang="es-ES" sz="2800" dirty="0">
                        <a:effectLst/>
                        <a:latin typeface="Times New Roman"/>
                        <a:ea typeface="Calibri"/>
                      </a:endParaRPr>
                    </a:p>
                  </a:txBody>
                  <a:tcPr marL="44450" marR="44450" marT="0" marB="0" anchor="ctr"/>
                </a:tc>
                <a:tc hMerge="1">
                  <a:txBody>
                    <a:bodyPr/>
                    <a:lstStyle/>
                    <a:p>
                      <a:endParaRPr lang="es-ES"/>
                    </a:p>
                  </a:txBody>
                  <a:tcPr/>
                </a:tc>
                <a:tc hMerge="1">
                  <a:txBody>
                    <a:bodyPr/>
                    <a:lstStyle/>
                    <a:p>
                      <a:endParaRPr lang="es-ES"/>
                    </a:p>
                  </a:txBody>
                  <a:tcPr/>
                </a:tc>
                <a:tc hMerge="1">
                  <a:txBody>
                    <a:bodyPr/>
                    <a:lstStyle/>
                    <a:p>
                      <a:endParaRPr lang="es-ES"/>
                    </a:p>
                  </a:txBody>
                  <a:tcPr/>
                </a:tc>
                <a:tc rowSpan="3">
                  <a:txBody>
                    <a:bodyPr/>
                    <a:lstStyle/>
                    <a:p>
                      <a:pPr algn="just">
                        <a:lnSpc>
                          <a:spcPct val="200000"/>
                        </a:lnSpc>
                        <a:spcAft>
                          <a:spcPts val="0"/>
                        </a:spcAft>
                      </a:pPr>
                      <a:r>
                        <a:rPr lang="es-ES" sz="1600" dirty="0" smtClean="0">
                          <a:effectLst/>
                        </a:rPr>
                        <a:t>                EVALUACION</a:t>
                      </a:r>
                      <a:endParaRPr lang="es-ES" sz="2800" dirty="0">
                        <a:effectLst/>
                        <a:latin typeface="Times New Roman"/>
                        <a:ea typeface="Calibri"/>
                      </a:endParaRPr>
                    </a:p>
                  </a:txBody>
                  <a:tcPr marL="44450" marR="44450" marT="0" marB="0" vert="vert270" anchor="ctr"/>
                </a:tc>
              </a:tr>
              <a:tr h="927453">
                <a:tc gridSpan="3">
                  <a:txBody>
                    <a:bodyPr/>
                    <a:lstStyle/>
                    <a:p>
                      <a:pPr algn="ctr">
                        <a:lnSpc>
                          <a:spcPct val="200000"/>
                        </a:lnSpc>
                        <a:spcAft>
                          <a:spcPts val="0"/>
                        </a:spcAft>
                      </a:pPr>
                      <a:r>
                        <a:rPr lang="es-ES" sz="1600">
                          <a:effectLst/>
                        </a:rPr>
                        <a:t>OBTENCION DE LA INFORMACION</a:t>
                      </a:r>
                      <a:endParaRPr lang="es-ES" sz="2800">
                        <a:effectLst/>
                        <a:latin typeface="Times New Roman"/>
                        <a:ea typeface="Calibri"/>
                      </a:endParaRPr>
                    </a:p>
                  </a:txBody>
                  <a:tcPr marL="44450" marR="44450" marT="0" marB="0" anchor="ctr"/>
                </a:tc>
                <a:tc hMerge="1">
                  <a:txBody>
                    <a:bodyPr/>
                    <a:lstStyle/>
                    <a:p>
                      <a:endParaRPr lang="es-ES"/>
                    </a:p>
                  </a:txBody>
                  <a:tcPr/>
                </a:tc>
                <a:tc hMerge="1">
                  <a:txBody>
                    <a:bodyPr/>
                    <a:lstStyle/>
                    <a:p>
                      <a:endParaRPr lang="es-ES"/>
                    </a:p>
                  </a:txBody>
                  <a:tcPr/>
                </a:tc>
                <a:tc>
                  <a:txBody>
                    <a:bodyPr/>
                    <a:lstStyle/>
                    <a:p>
                      <a:pPr algn="just">
                        <a:lnSpc>
                          <a:spcPct val="200000"/>
                        </a:lnSpc>
                        <a:spcAft>
                          <a:spcPts val="0"/>
                        </a:spcAft>
                      </a:pPr>
                      <a:r>
                        <a:rPr lang="es-ES" sz="1600">
                          <a:effectLst/>
                        </a:rPr>
                        <a:t>CONSTRUCCION DEL FLUJO DE CAJA</a:t>
                      </a:r>
                      <a:endParaRPr lang="es-ES" sz="2800">
                        <a:effectLst/>
                        <a:latin typeface="Times New Roman"/>
                        <a:ea typeface="Calibri"/>
                      </a:endParaRPr>
                    </a:p>
                  </a:txBody>
                  <a:tcPr marL="44450" marR="44450" marT="0" marB="0" anchor="ctr"/>
                </a:tc>
                <a:tc vMerge="1">
                  <a:txBody>
                    <a:bodyPr/>
                    <a:lstStyle/>
                    <a:p>
                      <a:endParaRPr lang="es-ES"/>
                    </a:p>
                  </a:txBody>
                  <a:tcPr/>
                </a:tc>
              </a:tr>
              <a:tr h="719205">
                <a:tc>
                  <a:txBody>
                    <a:bodyPr/>
                    <a:lstStyle/>
                    <a:p>
                      <a:pPr algn="just">
                        <a:lnSpc>
                          <a:spcPct val="200000"/>
                        </a:lnSpc>
                        <a:spcAft>
                          <a:spcPts val="0"/>
                        </a:spcAft>
                      </a:pPr>
                      <a:r>
                        <a:rPr lang="es-ES" sz="1600">
                          <a:effectLst/>
                        </a:rPr>
                        <a:t>ESTUDIO DE MERCADO</a:t>
                      </a:r>
                      <a:endParaRPr lang="es-ES" sz="2800">
                        <a:effectLst/>
                        <a:latin typeface="Times New Roman"/>
                        <a:ea typeface="Calibri"/>
                      </a:endParaRPr>
                    </a:p>
                  </a:txBody>
                  <a:tcPr marL="44450" marR="44450" marT="0" marB="0" anchor="ctr"/>
                </a:tc>
                <a:tc>
                  <a:txBody>
                    <a:bodyPr/>
                    <a:lstStyle/>
                    <a:p>
                      <a:pPr algn="just">
                        <a:lnSpc>
                          <a:spcPct val="200000"/>
                        </a:lnSpc>
                        <a:spcAft>
                          <a:spcPts val="0"/>
                        </a:spcAft>
                      </a:pPr>
                      <a:r>
                        <a:rPr lang="es-ES" sz="1600">
                          <a:effectLst/>
                        </a:rPr>
                        <a:t>ESTUDIO TECNICO</a:t>
                      </a:r>
                      <a:endParaRPr lang="es-ES" sz="2800">
                        <a:effectLst/>
                        <a:latin typeface="Times New Roman"/>
                        <a:ea typeface="Calibri"/>
                      </a:endParaRPr>
                    </a:p>
                  </a:txBody>
                  <a:tcPr marL="44450" marR="44450" marT="0" marB="0" anchor="ctr"/>
                </a:tc>
                <a:tc>
                  <a:txBody>
                    <a:bodyPr/>
                    <a:lstStyle/>
                    <a:p>
                      <a:pPr algn="just">
                        <a:lnSpc>
                          <a:spcPct val="200000"/>
                        </a:lnSpc>
                        <a:spcAft>
                          <a:spcPts val="0"/>
                        </a:spcAft>
                      </a:pPr>
                      <a:r>
                        <a:rPr lang="es-ES" sz="1600">
                          <a:effectLst/>
                        </a:rPr>
                        <a:t>ESTUDIO DE LA ORGANIZACIÓN</a:t>
                      </a:r>
                      <a:endParaRPr lang="es-ES" sz="2800">
                        <a:effectLst/>
                        <a:latin typeface="Times New Roman"/>
                        <a:ea typeface="Calibri"/>
                      </a:endParaRPr>
                    </a:p>
                  </a:txBody>
                  <a:tcPr marL="44450" marR="44450" marT="0" marB="0" anchor="ctr"/>
                </a:tc>
                <a:tc>
                  <a:txBody>
                    <a:bodyPr/>
                    <a:lstStyle/>
                    <a:p>
                      <a:pPr algn="just">
                        <a:lnSpc>
                          <a:spcPct val="200000"/>
                        </a:lnSpc>
                        <a:spcAft>
                          <a:spcPts val="0"/>
                        </a:spcAft>
                      </a:pPr>
                      <a:r>
                        <a:rPr lang="es-ES" sz="1600" dirty="0">
                          <a:effectLst/>
                        </a:rPr>
                        <a:t>ESTUDIO FINANCIERO</a:t>
                      </a:r>
                      <a:endParaRPr lang="es-ES" sz="2800" dirty="0">
                        <a:effectLst/>
                        <a:latin typeface="Times New Roman"/>
                        <a:ea typeface="Calibri"/>
                      </a:endParaRPr>
                    </a:p>
                  </a:txBody>
                  <a:tcPr marL="44450" marR="44450" marT="0" marB="0" anchor="ctr"/>
                </a:tc>
                <a:tc vMerge="1">
                  <a:txBody>
                    <a:bodyPr/>
                    <a:lstStyle/>
                    <a:p>
                      <a:endParaRPr lang="es-ES"/>
                    </a:p>
                  </a:txBody>
                  <a:tcPr/>
                </a:tc>
              </a:tr>
            </a:tbl>
          </a:graphicData>
        </a:graphic>
      </p:graphicFrame>
      <p:sp>
        <p:nvSpPr>
          <p:cNvPr id="7" name="6 Rectángulo"/>
          <p:cNvSpPr/>
          <p:nvPr/>
        </p:nvSpPr>
        <p:spPr>
          <a:xfrm>
            <a:off x="6968" y="6583660"/>
            <a:ext cx="4535996" cy="27434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r"/>
            <a:r>
              <a:rPr lang="es-ES" sz="1400" dirty="0" smtClean="0"/>
              <a:t>Andrés Ramiro Moscoso Manjarrez    </a:t>
            </a:r>
            <a:endParaRPr lang="es-ES" sz="1400" dirty="0"/>
          </a:p>
        </p:txBody>
      </p:sp>
      <p:sp>
        <p:nvSpPr>
          <p:cNvPr id="8" name="7 Rectángulo"/>
          <p:cNvSpPr/>
          <p:nvPr/>
        </p:nvSpPr>
        <p:spPr>
          <a:xfrm>
            <a:off x="4542964" y="6583660"/>
            <a:ext cx="4611511" cy="2743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1400" dirty="0" smtClean="0"/>
              <a:t>Maestría en Gestión de Proyectos</a:t>
            </a:r>
            <a:endParaRPr lang="es-ES" sz="1400" dirty="0"/>
          </a:p>
        </p:txBody>
      </p:sp>
      <p:sp>
        <p:nvSpPr>
          <p:cNvPr id="9" name="8 Rectángulo"/>
          <p:cNvSpPr/>
          <p:nvPr/>
        </p:nvSpPr>
        <p:spPr>
          <a:xfrm>
            <a:off x="4542964" y="0"/>
            <a:ext cx="4611511" cy="8367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1600" dirty="0" smtClean="0">
                <a:solidFill>
                  <a:schemeClr val="bg1"/>
                </a:solidFill>
              </a:rPr>
              <a:t>Marco Teórico</a:t>
            </a:r>
          </a:p>
          <a:p>
            <a:r>
              <a:rPr lang="es-ES" sz="1600" dirty="0" smtClean="0">
                <a:solidFill>
                  <a:schemeClr val="bg1">
                    <a:lumMod val="75000"/>
                  </a:schemeClr>
                </a:solidFill>
              </a:rPr>
              <a:t>Alcances del Estudio</a:t>
            </a:r>
          </a:p>
          <a:p>
            <a:endParaRPr lang="es-ES" dirty="0"/>
          </a:p>
        </p:txBody>
      </p:sp>
      <p:sp>
        <p:nvSpPr>
          <p:cNvPr id="10" name="9 Rectángulo"/>
          <p:cNvSpPr/>
          <p:nvPr/>
        </p:nvSpPr>
        <p:spPr>
          <a:xfrm>
            <a:off x="0" y="0"/>
            <a:ext cx="4535996" cy="83671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r"/>
            <a:r>
              <a:rPr lang="es-ES" sz="1600" dirty="0" smtClean="0">
                <a:solidFill>
                  <a:schemeClr val="bg1">
                    <a:lumMod val="65000"/>
                  </a:schemeClr>
                </a:solidFill>
              </a:rPr>
              <a:t>INTRODUCCIÓN</a:t>
            </a:r>
          </a:p>
          <a:p>
            <a:pPr algn="r"/>
            <a:r>
              <a:rPr lang="es-ES" sz="1600" dirty="0" smtClean="0"/>
              <a:t>MARCO TEÓRICO</a:t>
            </a:r>
          </a:p>
          <a:p>
            <a:pPr algn="r"/>
            <a:r>
              <a:rPr lang="es-ES" sz="1600" dirty="0" smtClean="0">
                <a:solidFill>
                  <a:schemeClr val="bg1">
                    <a:lumMod val="65000"/>
                  </a:schemeClr>
                </a:solidFill>
              </a:rPr>
              <a:t>RESUTADOS</a:t>
            </a:r>
          </a:p>
        </p:txBody>
      </p:sp>
      <p:sp>
        <p:nvSpPr>
          <p:cNvPr id="11" name="10 Rectángulo"/>
          <p:cNvSpPr/>
          <p:nvPr/>
        </p:nvSpPr>
        <p:spPr>
          <a:xfrm>
            <a:off x="0" y="836712"/>
            <a:ext cx="9154475" cy="432048"/>
          </a:xfrm>
          <a:prstGeom prst="rect">
            <a:avLst/>
          </a:prstGeom>
          <a:gradFill flip="none" rotWithShape="1">
            <a:gsLst>
              <a:gs pos="0">
                <a:schemeClr val="accent1">
                  <a:shade val="51000"/>
                  <a:satMod val="130000"/>
                </a:schemeClr>
              </a:gs>
              <a:gs pos="80000">
                <a:schemeClr val="accent1">
                  <a:shade val="93000"/>
                  <a:satMod val="130000"/>
                </a:schemeClr>
              </a:gs>
              <a:gs pos="100000">
                <a:schemeClr val="accent1">
                  <a:shade val="94000"/>
                  <a:satMod val="135000"/>
                </a:schemeClr>
              </a:gs>
            </a:gsLst>
            <a:path path="circle">
              <a:fillToRect l="100000" t="100000"/>
            </a:path>
            <a:tileRect r="-100000" b="-100000"/>
          </a:gradFill>
        </p:spPr>
        <p:style>
          <a:lnRef idx="1">
            <a:schemeClr val="accent1"/>
          </a:lnRef>
          <a:fillRef idx="3">
            <a:schemeClr val="accent1"/>
          </a:fillRef>
          <a:effectRef idx="2">
            <a:schemeClr val="accent1"/>
          </a:effectRef>
          <a:fontRef idx="minor">
            <a:schemeClr val="lt1"/>
          </a:fontRef>
        </p:style>
        <p:txBody>
          <a:bodyPr rtlCol="0" anchor="ctr"/>
          <a:lstStyle/>
          <a:p>
            <a:r>
              <a:rPr lang="es-ES" sz="2400" b="1" dirty="0" smtClean="0"/>
              <a:t>Marco teórico para estudio de proyectos</a:t>
            </a:r>
            <a:endParaRPr lang="es-ES" sz="2400" dirty="0"/>
          </a:p>
        </p:txBody>
      </p:sp>
    </p:spTree>
    <p:extLst>
      <p:ext uri="{BB962C8B-B14F-4D97-AF65-F5344CB8AC3E}">
        <p14:creationId xmlns:p14="http://schemas.microsoft.com/office/powerpoint/2010/main" val="679287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28164" y="1340768"/>
            <a:ext cx="8229600" cy="4525963"/>
          </a:xfrm>
        </p:spPr>
        <p:txBody>
          <a:bodyPr>
            <a:normAutofit/>
          </a:bodyPr>
          <a:lstStyle/>
          <a:p>
            <a:pPr marL="0" indent="0">
              <a:buNone/>
            </a:pPr>
            <a:r>
              <a:rPr lang="es-ES_tradnl" dirty="0"/>
              <a:t> </a:t>
            </a:r>
            <a:endParaRPr lang="es-ES" dirty="0"/>
          </a:p>
          <a:p>
            <a:pPr marL="0" indent="0">
              <a:buNone/>
            </a:pPr>
            <a:endParaRPr lang="es-ES" dirty="0"/>
          </a:p>
          <a:p>
            <a:endParaRPr lang="es-ES" dirty="0"/>
          </a:p>
        </p:txBody>
      </p:sp>
      <p:sp>
        <p:nvSpPr>
          <p:cNvPr id="4" name="3 Rectángulo"/>
          <p:cNvSpPr/>
          <p:nvPr/>
        </p:nvSpPr>
        <p:spPr>
          <a:xfrm>
            <a:off x="0" y="0"/>
            <a:ext cx="4535996" cy="83671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r"/>
            <a:r>
              <a:rPr lang="es-ES" sz="1600" dirty="0" smtClean="0">
                <a:solidFill>
                  <a:schemeClr val="bg1">
                    <a:lumMod val="65000"/>
                  </a:schemeClr>
                </a:solidFill>
              </a:rPr>
              <a:t>INTRODUCCIÓN</a:t>
            </a:r>
          </a:p>
          <a:p>
            <a:pPr algn="r"/>
            <a:r>
              <a:rPr lang="es-ES" sz="1600" dirty="0" smtClean="0"/>
              <a:t>MARCO TEÓRICO</a:t>
            </a:r>
          </a:p>
          <a:p>
            <a:pPr algn="r"/>
            <a:r>
              <a:rPr lang="es-ES" sz="1600" dirty="0" smtClean="0">
                <a:solidFill>
                  <a:schemeClr val="bg1">
                    <a:lumMod val="65000"/>
                  </a:schemeClr>
                </a:solidFill>
              </a:rPr>
              <a:t>RESUTADOS</a:t>
            </a:r>
          </a:p>
        </p:txBody>
      </p:sp>
      <p:sp>
        <p:nvSpPr>
          <p:cNvPr id="5" name="4 Rectángulo"/>
          <p:cNvSpPr/>
          <p:nvPr/>
        </p:nvSpPr>
        <p:spPr>
          <a:xfrm>
            <a:off x="4535996" y="0"/>
            <a:ext cx="4611511" cy="8367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1600" dirty="0" smtClean="0">
                <a:solidFill>
                  <a:schemeClr val="bg1">
                    <a:lumMod val="75000"/>
                  </a:schemeClr>
                </a:solidFill>
              </a:rPr>
              <a:t>Marco Teórico</a:t>
            </a:r>
          </a:p>
          <a:p>
            <a:r>
              <a:rPr lang="es-ES" sz="1600" dirty="0" smtClean="0"/>
              <a:t>Alcance del Estudio</a:t>
            </a:r>
          </a:p>
          <a:p>
            <a:endParaRPr lang="es-ES" dirty="0"/>
          </a:p>
        </p:txBody>
      </p:sp>
      <p:sp>
        <p:nvSpPr>
          <p:cNvPr id="6" name="5 Rectángulo"/>
          <p:cNvSpPr/>
          <p:nvPr/>
        </p:nvSpPr>
        <p:spPr>
          <a:xfrm>
            <a:off x="6968" y="6583660"/>
            <a:ext cx="4535996" cy="27434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r"/>
            <a:r>
              <a:rPr lang="es-ES" sz="1400" dirty="0" smtClean="0"/>
              <a:t>Andrés Ramiro Moscoso Manjarrez    </a:t>
            </a:r>
            <a:endParaRPr lang="es-ES" sz="1400" dirty="0"/>
          </a:p>
        </p:txBody>
      </p:sp>
      <p:sp>
        <p:nvSpPr>
          <p:cNvPr id="7" name="6 Rectángulo"/>
          <p:cNvSpPr/>
          <p:nvPr/>
        </p:nvSpPr>
        <p:spPr>
          <a:xfrm>
            <a:off x="4542964" y="6583660"/>
            <a:ext cx="4611511" cy="2743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1400" dirty="0" smtClean="0"/>
              <a:t>Maestría en Gestión de Proyectos</a:t>
            </a:r>
            <a:endParaRPr lang="es-ES" sz="1400" dirty="0"/>
          </a:p>
        </p:txBody>
      </p:sp>
      <p:sp>
        <p:nvSpPr>
          <p:cNvPr id="8" name="7 Rectángulo"/>
          <p:cNvSpPr/>
          <p:nvPr/>
        </p:nvSpPr>
        <p:spPr>
          <a:xfrm>
            <a:off x="0" y="836712"/>
            <a:ext cx="9154475" cy="432048"/>
          </a:xfrm>
          <a:prstGeom prst="rect">
            <a:avLst/>
          </a:prstGeom>
          <a:gradFill flip="none" rotWithShape="1">
            <a:gsLst>
              <a:gs pos="0">
                <a:schemeClr val="accent1">
                  <a:shade val="51000"/>
                  <a:satMod val="130000"/>
                </a:schemeClr>
              </a:gs>
              <a:gs pos="80000">
                <a:schemeClr val="accent1">
                  <a:shade val="93000"/>
                  <a:satMod val="130000"/>
                </a:schemeClr>
              </a:gs>
              <a:gs pos="100000">
                <a:schemeClr val="accent1">
                  <a:shade val="94000"/>
                  <a:satMod val="135000"/>
                </a:schemeClr>
              </a:gs>
            </a:gsLst>
            <a:path path="circle">
              <a:fillToRect l="100000" t="100000"/>
            </a:path>
            <a:tileRect r="-100000" b="-100000"/>
          </a:gradFill>
        </p:spPr>
        <p:style>
          <a:lnRef idx="1">
            <a:schemeClr val="accent1"/>
          </a:lnRef>
          <a:fillRef idx="3">
            <a:schemeClr val="accent1"/>
          </a:fillRef>
          <a:effectRef idx="2">
            <a:schemeClr val="accent1"/>
          </a:effectRef>
          <a:fontRef idx="minor">
            <a:schemeClr val="lt1"/>
          </a:fontRef>
        </p:style>
        <p:txBody>
          <a:bodyPr rtlCol="0" anchor="ctr"/>
          <a:lstStyle/>
          <a:p>
            <a:r>
              <a:rPr lang="es-ES" sz="2400" b="1" dirty="0" smtClean="0"/>
              <a:t>Alcance del Estudio del Proyecto</a:t>
            </a:r>
            <a:endParaRPr lang="es-ES" sz="2400" dirty="0"/>
          </a:p>
        </p:txBody>
      </p:sp>
      <p:graphicFrame>
        <p:nvGraphicFramePr>
          <p:cNvPr id="2" name="1 Diagrama"/>
          <p:cNvGraphicFramePr/>
          <p:nvPr>
            <p:extLst>
              <p:ext uri="{D42A27DB-BD31-4B8C-83A1-F6EECF244321}">
                <p14:modId xmlns:p14="http://schemas.microsoft.com/office/powerpoint/2010/main" val="3234040362"/>
              </p:ext>
            </p:extLst>
          </p:nvPr>
        </p:nvGraphicFramePr>
        <p:xfrm>
          <a:off x="1529237" y="1772816"/>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978198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699094" y="4479270"/>
            <a:ext cx="2232248" cy="1542018"/>
          </a:xfrm>
        </p:spPr>
        <p:style>
          <a:lnRef idx="1">
            <a:schemeClr val="accent4"/>
          </a:lnRef>
          <a:fillRef idx="2">
            <a:schemeClr val="accent4"/>
          </a:fillRef>
          <a:effectRef idx="1">
            <a:schemeClr val="accent4"/>
          </a:effectRef>
          <a:fontRef idx="minor">
            <a:schemeClr val="dk1"/>
          </a:fontRef>
        </p:style>
        <p:txBody>
          <a:bodyPr>
            <a:normAutofit lnSpcReduction="10000"/>
          </a:bodyPr>
          <a:lstStyle/>
          <a:p>
            <a:pPr marL="0" indent="0">
              <a:buNone/>
            </a:pPr>
            <a:r>
              <a:rPr lang="es-ES" dirty="0"/>
              <a:t>P</a:t>
            </a:r>
            <a:r>
              <a:rPr lang="es-ES" dirty="0" smtClean="0"/>
              <a:t>osibles </a:t>
            </a:r>
            <a:r>
              <a:rPr lang="es-ES" dirty="0"/>
              <a:t>precios del </a:t>
            </a:r>
            <a:r>
              <a:rPr lang="es-ES" dirty="0" smtClean="0"/>
              <a:t>mercado</a:t>
            </a:r>
            <a:endParaRPr lang="es-ES" dirty="0"/>
          </a:p>
        </p:txBody>
      </p:sp>
      <p:sp>
        <p:nvSpPr>
          <p:cNvPr id="5" name="4 Rectángulo"/>
          <p:cNvSpPr/>
          <p:nvPr/>
        </p:nvSpPr>
        <p:spPr>
          <a:xfrm>
            <a:off x="4535996" y="0"/>
            <a:ext cx="4611511" cy="8367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1600" dirty="0" smtClean="0"/>
              <a:t>La Oferta y La Demanda</a:t>
            </a:r>
          </a:p>
          <a:p>
            <a:r>
              <a:rPr lang="es-ES" dirty="0" smtClean="0">
                <a:solidFill>
                  <a:schemeClr val="bg1">
                    <a:lumMod val="75000"/>
                  </a:schemeClr>
                </a:solidFill>
              </a:rPr>
              <a:t>Definición de Servicio</a:t>
            </a:r>
            <a:endParaRPr lang="es-ES" dirty="0">
              <a:solidFill>
                <a:schemeClr val="bg1">
                  <a:lumMod val="75000"/>
                </a:schemeClr>
              </a:solidFill>
            </a:endParaRPr>
          </a:p>
        </p:txBody>
      </p:sp>
      <p:sp>
        <p:nvSpPr>
          <p:cNvPr id="6" name="5 Rectángulo"/>
          <p:cNvSpPr/>
          <p:nvPr/>
        </p:nvSpPr>
        <p:spPr>
          <a:xfrm>
            <a:off x="6968" y="6583660"/>
            <a:ext cx="4535996" cy="27434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r"/>
            <a:r>
              <a:rPr lang="es-ES" sz="1400" dirty="0" smtClean="0"/>
              <a:t>Andrés Ramiro Moscoso Manjarrez    </a:t>
            </a:r>
            <a:endParaRPr lang="es-ES" sz="1400" dirty="0"/>
          </a:p>
        </p:txBody>
      </p:sp>
      <p:sp>
        <p:nvSpPr>
          <p:cNvPr id="7" name="6 Rectángulo"/>
          <p:cNvSpPr/>
          <p:nvPr/>
        </p:nvSpPr>
        <p:spPr>
          <a:xfrm>
            <a:off x="4542964" y="6583660"/>
            <a:ext cx="4611511" cy="2743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1400" dirty="0" smtClean="0"/>
              <a:t>Maestría en Gestión de Proyectos</a:t>
            </a:r>
            <a:endParaRPr lang="es-ES" sz="1400" dirty="0"/>
          </a:p>
        </p:txBody>
      </p:sp>
      <p:sp>
        <p:nvSpPr>
          <p:cNvPr id="8" name="7 Rectángulo"/>
          <p:cNvSpPr/>
          <p:nvPr/>
        </p:nvSpPr>
        <p:spPr>
          <a:xfrm>
            <a:off x="0" y="0"/>
            <a:ext cx="4535996" cy="83671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r"/>
            <a:r>
              <a:rPr lang="es-ES" sz="1600" dirty="0" smtClean="0">
                <a:solidFill>
                  <a:schemeClr val="bg1">
                    <a:lumMod val="65000"/>
                  </a:schemeClr>
                </a:solidFill>
              </a:rPr>
              <a:t>INTRODUCCIÓN</a:t>
            </a:r>
          </a:p>
          <a:p>
            <a:pPr algn="r"/>
            <a:r>
              <a:rPr lang="es-ES" sz="1600" dirty="0" smtClean="0"/>
              <a:t>MARCO TEÓRICO</a:t>
            </a:r>
          </a:p>
          <a:p>
            <a:pPr algn="r"/>
            <a:r>
              <a:rPr lang="es-ES" sz="1600" dirty="0" smtClean="0">
                <a:solidFill>
                  <a:schemeClr val="bg1">
                    <a:lumMod val="65000"/>
                  </a:schemeClr>
                </a:solidFill>
              </a:rPr>
              <a:t>RESUTADOS</a:t>
            </a:r>
          </a:p>
        </p:txBody>
      </p:sp>
      <p:sp>
        <p:nvSpPr>
          <p:cNvPr id="9" name="8 Rectángulo"/>
          <p:cNvSpPr/>
          <p:nvPr/>
        </p:nvSpPr>
        <p:spPr>
          <a:xfrm>
            <a:off x="0" y="836712"/>
            <a:ext cx="9154475" cy="432048"/>
          </a:xfrm>
          <a:prstGeom prst="rect">
            <a:avLst/>
          </a:prstGeom>
          <a:gradFill flip="none" rotWithShape="1">
            <a:gsLst>
              <a:gs pos="0">
                <a:schemeClr val="accent1">
                  <a:shade val="51000"/>
                  <a:satMod val="130000"/>
                </a:schemeClr>
              </a:gs>
              <a:gs pos="80000">
                <a:schemeClr val="accent1">
                  <a:shade val="93000"/>
                  <a:satMod val="130000"/>
                </a:schemeClr>
              </a:gs>
              <a:gs pos="100000">
                <a:schemeClr val="accent1">
                  <a:shade val="94000"/>
                  <a:satMod val="135000"/>
                </a:schemeClr>
              </a:gs>
            </a:gsLst>
            <a:path path="circle">
              <a:fillToRect l="100000" t="100000"/>
            </a:path>
            <a:tileRect r="-100000" b="-100000"/>
          </a:gradFill>
        </p:spPr>
        <p:style>
          <a:lnRef idx="1">
            <a:schemeClr val="accent1"/>
          </a:lnRef>
          <a:fillRef idx="3">
            <a:schemeClr val="accent1"/>
          </a:fillRef>
          <a:effectRef idx="2">
            <a:schemeClr val="accent1"/>
          </a:effectRef>
          <a:fontRef idx="minor">
            <a:schemeClr val="lt1"/>
          </a:fontRef>
        </p:style>
        <p:txBody>
          <a:bodyPr rtlCol="0" anchor="ctr"/>
          <a:lstStyle/>
          <a:p>
            <a:r>
              <a:rPr lang="es-ES" sz="2800" dirty="0" smtClean="0"/>
              <a:t>La Oferta y La Demanda</a:t>
            </a:r>
            <a:endParaRPr lang="es-ES" dirty="0"/>
          </a:p>
        </p:txBody>
      </p:sp>
      <p:sp>
        <p:nvSpPr>
          <p:cNvPr id="2" name="1 Rectángulo"/>
          <p:cNvSpPr/>
          <p:nvPr/>
        </p:nvSpPr>
        <p:spPr>
          <a:xfrm>
            <a:off x="6615520" y="6130472"/>
            <a:ext cx="2455159" cy="369332"/>
          </a:xfrm>
          <a:prstGeom prst="rect">
            <a:avLst/>
          </a:prstGeom>
        </p:spPr>
        <p:txBody>
          <a:bodyPr wrap="none">
            <a:spAutoFit/>
          </a:bodyPr>
          <a:lstStyle/>
          <a:p>
            <a:r>
              <a:rPr lang="es-ES" dirty="0"/>
              <a:t>(Fisher &amp; Espejo, 2004</a:t>
            </a:r>
            <a:r>
              <a:rPr lang="es-ES" dirty="0" smtClean="0"/>
              <a:t>) </a:t>
            </a:r>
            <a:endParaRPr lang="es-ES" dirty="0"/>
          </a:p>
        </p:txBody>
      </p:sp>
      <p:sp>
        <p:nvSpPr>
          <p:cNvPr id="11" name="10 Rectángulo"/>
          <p:cNvSpPr/>
          <p:nvPr/>
        </p:nvSpPr>
        <p:spPr>
          <a:xfrm>
            <a:off x="899592" y="1602172"/>
            <a:ext cx="1584176" cy="523220"/>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lvl="0"/>
            <a:r>
              <a:rPr lang="es-ES" sz="2800" dirty="0" smtClean="0"/>
              <a:t>La Oferta</a:t>
            </a:r>
            <a:endParaRPr lang="es-ES" sz="2800" dirty="0"/>
          </a:p>
        </p:txBody>
      </p:sp>
      <p:sp>
        <p:nvSpPr>
          <p:cNvPr id="12" name="11 Rectángulo"/>
          <p:cNvSpPr/>
          <p:nvPr/>
        </p:nvSpPr>
        <p:spPr>
          <a:xfrm>
            <a:off x="5539592" y="1547580"/>
            <a:ext cx="2151856" cy="523220"/>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lvl="0"/>
            <a:r>
              <a:rPr lang="es-ES" sz="2800" dirty="0" smtClean="0"/>
              <a:t>La Demanda</a:t>
            </a:r>
            <a:endParaRPr lang="es-ES" sz="2800" dirty="0"/>
          </a:p>
        </p:txBody>
      </p:sp>
      <p:sp>
        <p:nvSpPr>
          <p:cNvPr id="13" name="12 Rectángulo"/>
          <p:cNvSpPr/>
          <p:nvPr/>
        </p:nvSpPr>
        <p:spPr>
          <a:xfrm>
            <a:off x="373023" y="2564904"/>
            <a:ext cx="2801090" cy="1815882"/>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lvl="0"/>
            <a:r>
              <a:rPr lang="es-ES" sz="2800" dirty="0"/>
              <a:t>Cantidad de un producto que están dispuestos a producir</a:t>
            </a:r>
          </a:p>
        </p:txBody>
      </p:sp>
      <p:sp>
        <p:nvSpPr>
          <p:cNvPr id="14" name="13 Flecha doblada hacia arriba"/>
          <p:cNvSpPr/>
          <p:nvPr/>
        </p:nvSpPr>
        <p:spPr>
          <a:xfrm rot="5400000">
            <a:off x="611560" y="4649999"/>
            <a:ext cx="936104" cy="792088"/>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5" name="2 Marcador de contenido"/>
          <p:cNvSpPr txBox="1">
            <a:spLocks/>
          </p:cNvSpPr>
          <p:nvPr/>
        </p:nvSpPr>
        <p:spPr>
          <a:xfrm>
            <a:off x="6422672" y="4475144"/>
            <a:ext cx="2232248" cy="1542018"/>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dk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dk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dk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9pPr>
          </a:lstStyle>
          <a:p>
            <a:pPr marL="0" indent="0">
              <a:buFont typeface="Arial" panose="020B0604020202020204" pitchFamily="34" charset="0"/>
              <a:buNone/>
            </a:pPr>
            <a:r>
              <a:rPr lang="es-ES" dirty="0" smtClean="0"/>
              <a:t>Posibles precios del mercado</a:t>
            </a:r>
            <a:endParaRPr lang="es-ES" dirty="0"/>
          </a:p>
        </p:txBody>
      </p:sp>
      <p:sp>
        <p:nvSpPr>
          <p:cNvPr id="16" name="15 Rectángulo"/>
          <p:cNvSpPr/>
          <p:nvPr/>
        </p:nvSpPr>
        <p:spPr>
          <a:xfrm>
            <a:off x="5028360" y="2560778"/>
            <a:ext cx="3157687" cy="1815882"/>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lvl="0"/>
            <a:r>
              <a:rPr lang="es-ES" sz="2800" dirty="0" smtClean="0"/>
              <a:t>Cantidad </a:t>
            </a:r>
            <a:r>
              <a:rPr lang="es-ES" sz="2800" dirty="0"/>
              <a:t>de un producto que están dispuestos </a:t>
            </a:r>
            <a:r>
              <a:rPr lang="es-ES" sz="2800" dirty="0" smtClean="0"/>
              <a:t>a comprar</a:t>
            </a:r>
            <a:endParaRPr lang="es-ES" sz="2800" dirty="0"/>
          </a:p>
        </p:txBody>
      </p:sp>
      <p:sp>
        <p:nvSpPr>
          <p:cNvPr id="17" name="16 Flecha doblada hacia arriba"/>
          <p:cNvSpPr/>
          <p:nvPr/>
        </p:nvSpPr>
        <p:spPr>
          <a:xfrm rot="5400000">
            <a:off x="5335138" y="4645873"/>
            <a:ext cx="936104" cy="792088"/>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13142461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348880"/>
            <a:ext cx="8229600" cy="3777283"/>
          </a:xfrm>
        </p:spPr>
        <p:txBody>
          <a:bodyPr>
            <a:noAutofit/>
          </a:bodyPr>
          <a:lstStyle/>
          <a:p>
            <a:pPr marL="0" indent="0">
              <a:buNone/>
            </a:pPr>
            <a:r>
              <a:rPr lang="es-ES" sz="2800" dirty="0"/>
              <a:t> </a:t>
            </a:r>
          </a:p>
          <a:p>
            <a:endParaRPr lang="es-ES" sz="2800" dirty="0"/>
          </a:p>
        </p:txBody>
      </p:sp>
      <p:sp>
        <p:nvSpPr>
          <p:cNvPr id="6" name="5 Rectángulo"/>
          <p:cNvSpPr/>
          <p:nvPr/>
        </p:nvSpPr>
        <p:spPr>
          <a:xfrm>
            <a:off x="6968" y="6583660"/>
            <a:ext cx="4535996" cy="27434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r"/>
            <a:r>
              <a:rPr lang="es-ES" sz="1400" dirty="0" smtClean="0"/>
              <a:t>Andrés Ramiro Moscoso Manjarrez    </a:t>
            </a:r>
            <a:endParaRPr lang="es-ES" sz="1400" dirty="0"/>
          </a:p>
        </p:txBody>
      </p:sp>
      <p:sp>
        <p:nvSpPr>
          <p:cNvPr id="7" name="6 Rectángulo"/>
          <p:cNvSpPr/>
          <p:nvPr/>
        </p:nvSpPr>
        <p:spPr>
          <a:xfrm>
            <a:off x="4542964" y="6583660"/>
            <a:ext cx="4611511" cy="2743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1400" dirty="0" smtClean="0"/>
              <a:t>Maestría en Gestión de Proyectos</a:t>
            </a:r>
            <a:endParaRPr lang="es-ES" sz="1400" dirty="0"/>
          </a:p>
        </p:txBody>
      </p:sp>
      <p:sp>
        <p:nvSpPr>
          <p:cNvPr id="10" name="9 Rectángulo"/>
          <p:cNvSpPr/>
          <p:nvPr/>
        </p:nvSpPr>
        <p:spPr>
          <a:xfrm>
            <a:off x="0" y="836712"/>
            <a:ext cx="9154475" cy="432048"/>
          </a:xfrm>
          <a:prstGeom prst="rect">
            <a:avLst/>
          </a:prstGeom>
          <a:gradFill flip="none" rotWithShape="1">
            <a:gsLst>
              <a:gs pos="0">
                <a:schemeClr val="accent1">
                  <a:shade val="51000"/>
                  <a:satMod val="130000"/>
                </a:schemeClr>
              </a:gs>
              <a:gs pos="80000">
                <a:schemeClr val="accent1">
                  <a:shade val="93000"/>
                  <a:satMod val="130000"/>
                </a:schemeClr>
              </a:gs>
              <a:gs pos="100000">
                <a:schemeClr val="accent1">
                  <a:shade val="94000"/>
                  <a:satMod val="135000"/>
                </a:schemeClr>
              </a:gs>
            </a:gsLst>
            <a:path path="circle">
              <a:fillToRect l="100000" t="100000"/>
            </a:path>
            <a:tileRect r="-100000" b="-100000"/>
          </a:gradFill>
        </p:spPr>
        <p:style>
          <a:lnRef idx="1">
            <a:schemeClr val="accent1"/>
          </a:lnRef>
          <a:fillRef idx="3">
            <a:schemeClr val="accent1"/>
          </a:fillRef>
          <a:effectRef idx="2">
            <a:schemeClr val="accent1"/>
          </a:effectRef>
          <a:fontRef idx="minor">
            <a:schemeClr val="lt1"/>
          </a:fontRef>
        </p:style>
        <p:txBody>
          <a:bodyPr rtlCol="0" anchor="ctr"/>
          <a:lstStyle/>
          <a:p>
            <a:r>
              <a:rPr lang="es-ES" sz="2800" dirty="0" smtClean="0"/>
              <a:t>Definición del Servicio</a:t>
            </a:r>
            <a:endParaRPr lang="es-ES" dirty="0"/>
          </a:p>
        </p:txBody>
      </p:sp>
      <p:sp>
        <p:nvSpPr>
          <p:cNvPr id="2" name="1 Rectángulo"/>
          <p:cNvSpPr/>
          <p:nvPr/>
        </p:nvSpPr>
        <p:spPr>
          <a:xfrm>
            <a:off x="899592" y="1533932"/>
            <a:ext cx="5256584" cy="523220"/>
          </a:xfrm>
          <a:prstGeom prst="rect">
            <a:avLst/>
          </a:prstGeom>
        </p:spPr>
        <p:style>
          <a:lnRef idx="1">
            <a:schemeClr val="accent5"/>
          </a:lnRef>
          <a:fillRef idx="3">
            <a:schemeClr val="accent5"/>
          </a:fillRef>
          <a:effectRef idx="2">
            <a:schemeClr val="accent5"/>
          </a:effectRef>
          <a:fontRef idx="minor">
            <a:schemeClr val="lt1"/>
          </a:fontRef>
        </p:style>
        <p:txBody>
          <a:bodyPr wrap="square">
            <a:spAutoFit/>
          </a:bodyPr>
          <a:lstStyle/>
          <a:p>
            <a:pPr lvl="0"/>
            <a:r>
              <a:rPr lang="es-ES" sz="2800" dirty="0"/>
              <a:t>Radiocomunicación de dos vías</a:t>
            </a:r>
          </a:p>
        </p:txBody>
      </p:sp>
      <p:pic>
        <p:nvPicPr>
          <p:cNvPr id="11" name="10 Imagen"/>
          <p:cNvPicPr/>
          <p:nvPr/>
        </p:nvPicPr>
        <p:blipFill>
          <a:blip r:embed="rId3"/>
          <a:stretch>
            <a:fillRect/>
          </a:stretch>
        </p:blipFill>
        <p:spPr>
          <a:xfrm>
            <a:off x="3779912" y="2852936"/>
            <a:ext cx="4752528" cy="2016224"/>
          </a:xfrm>
          <a:prstGeom prst="rect">
            <a:avLst/>
          </a:prstGeom>
        </p:spPr>
      </p:pic>
      <p:sp>
        <p:nvSpPr>
          <p:cNvPr id="4" name="3 Rectángulo"/>
          <p:cNvSpPr/>
          <p:nvPr/>
        </p:nvSpPr>
        <p:spPr>
          <a:xfrm>
            <a:off x="395536" y="3076218"/>
            <a:ext cx="3132348" cy="1569660"/>
          </a:xfrm>
          <a:prstGeom prst="rect">
            <a:avLst/>
          </a:prstGeom>
        </p:spPr>
        <p:txBody>
          <a:bodyPr wrap="square">
            <a:spAutoFit/>
          </a:bodyPr>
          <a:lstStyle/>
          <a:p>
            <a:r>
              <a:rPr lang="es-ES" sz="2400" dirty="0" smtClean="0"/>
              <a:t>Ventaja </a:t>
            </a:r>
            <a:r>
              <a:rPr lang="es-ES" sz="2400" dirty="0"/>
              <a:t>de organizar con eficacia las comunicaciones de los trabajadores móviles</a:t>
            </a:r>
          </a:p>
        </p:txBody>
      </p:sp>
      <p:sp>
        <p:nvSpPr>
          <p:cNvPr id="12" name="11 Rectángulo"/>
          <p:cNvSpPr/>
          <p:nvPr/>
        </p:nvSpPr>
        <p:spPr>
          <a:xfrm>
            <a:off x="4535996" y="0"/>
            <a:ext cx="4611511" cy="8367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1600" dirty="0" smtClean="0">
                <a:solidFill>
                  <a:schemeClr val="bg1">
                    <a:lumMod val="75000"/>
                  </a:schemeClr>
                </a:solidFill>
              </a:rPr>
              <a:t>La Oferta y La Demanda</a:t>
            </a:r>
          </a:p>
          <a:p>
            <a:r>
              <a:rPr lang="es-ES" dirty="0" smtClean="0">
                <a:solidFill>
                  <a:schemeClr val="bg1"/>
                </a:solidFill>
              </a:rPr>
              <a:t>Definición de Servicio</a:t>
            </a:r>
            <a:endParaRPr lang="es-ES" dirty="0">
              <a:solidFill>
                <a:schemeClr val="bg1"/>
              </a:solidFill>
            </a:endParaRPr>
          </a:p>
        </p:txBody>
      </p:sp>
      <p:sp>
        <p:nvSpPr>
          <p:cNvPr id="13" name="12 Rectángulo"/>
          <p:cNvSpPr/>
          <p:nvPr/>
        </p:nvSpPr>
        <p:spPr>
          <a:xfrm>
            <a:off x="0" y="0"/>
            <a:ext cx="4535996" cy="83671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r"/>
            <a:r>
              <a:rPr lang="es-ES" sz="1600" dirty="0" smtClean="0">
                <a:solidFill>
                  <a:schemeClr val="bg1">
                    <a:lumMod val="65000"/>
                  </a:schemeClr>
                </a:solidFill>
              </a:rPr>
              <a:t>INTRODUCCIÓN</a:t>
            </a:r>
          </a:p>
          <a:p>
            <a:pPr algn="r"/>
            <a:r>
              <a:rPr lang="es-ES" sz="1600" dirty="0" smtClean="0"/>
              <a:t>MARCO TEÓRICO</a:t>
            </a:r>
          </a:p>
          <a:p>
            <a:pPr algn="r"/>
            <a:r>
              <a:rPr lang="es-ES" sz="1600" dirty="0" smtClean="0">
                <a:solidFill>
                  <a:schemeClr val="bg1">
                    <a:lumMod val="65000"/>
                  </a:schemeClr>
                </a:solidFill>
              </a:rPr>
              <a:t>RESUTADOS</a:t>
            </a:r>
          </a:p>
        </p:txBody>
      </p:sp>
    </p:spTree>
    <p:extLst>
      <p:ext uri="{BB962C8B-B14F-4D97-AF65-F5344CB8AC3E}">
        <p14:creationId xmlns:p14="http://schemas.microsoft.com/office/powerpoint/2010/main" val="17317614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Rectángulo"/>
          <p:cNvSpPr/>
          <p:nvPr/>
        </p:nvSpPr>
        <p:spPr>
          <a:xfrm>
            <a:off x="6968" y="6583660"/>
            <a:ext cx="4535996" cy="27434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r"/>
            <a:r>
              <a:rPr lang="es-ES" sz="1400" dirty="0" smtClean="0"/>
              <a:t>Andrés Ramiro Moscoso Manjarrez    </a:t>
            </a:r>
            <a:endParaRPr lang="es-ES" sz="1400" dirty="0"/>
          </a:p>
        </p:txBody>
      </p:sp>
      <p:sp>
        <p:nvSpPr>
          <p:cNvPr id="9" name="8 Rectángulo"/>
          <p:cNvSpPr/>
          <p:nvPr/>
        </p:nvSpPr>
        <p:spPr>
          <a:xfrm>
            <a:off x="4542964" y="6583660"/>
            <a:ext cx="4611511" cy="2743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1400" dirty="0" smtClean="0"/>
              <a:t>Maestría en Gestión de Proyectos</a:t>
            </a:r>
            <a:endParaRPr lang="es-ES" sz="1400" dirty="0"/>
          </a:p>
        </p:txBody>
      </p:sp>
      <p:sp>
        <p:nvSpPr>
          <p:cNvPr id="10" name="2 Marcador de contenido"/>
          <p:cNvSpPr>
            <a:spLocks noGrp="1"/>
          </p:cNvSpPr>
          <p:nvPr>
            <p:ph idx="1"/>
          </p:nvPr>
        </p:nvSpPr>
        <p:spPr>
          <a:xfrm>
            <a:off x="428164" y="2420888"/>
            <a:ext cx="8032268" cy="2016224"/>
          </a:xfrm>
        </p:spPr>
        <p:txBody>
          <a:bodyPr>
            <a:noAutofit/>
          </a:bodyPr>
          <a:lstStyle/>
          <a:p>
            <a:r>
              <a:rPr lang="es-ES" sz="2800" dirty="0" smtClean="0"/>
              <a:t>Soluciones </a:t>
            </a:r>
            <a:r>
              <a:rPr lang="es-ES" sz="2800" dirty="0"/>
              <a:t>electrónicas de seguridad: sistemas de vídeo vigilancia, grabación digital y gestión de vídeo, control de accesos, detección de incendios y control perimetral.</a:t>
            </a:r>
          </a:p>
          <a:p>
            <a:endParaRPr lang="es-ES" sz="2800" dirty="0"/>
          </a:p>
        </p:txBody>
      </p:sp>
      <p:sp>
        <p:nvSpPr>
          <p:cNvPr id="4" name="3 Rectángulo"/>
          <p:cNvSpPr/>
          <p:nvPr/>
        </p:nvSpPr>
        <p:spPr>
          <a:xfrm>
            <a:off x="823176" y="1556792"/>
            <a:ext cx="6040756" cy="461665"/>
          </a:xfrm>
          <a:prstGeom prst="rect">
            <a:avLst/>
          </a:prstGeom>
        </p:spPr>
        <p:style>
          <a:lnRef idx="1">
            <a:schemeClr val="accent5"/>
          </a:lnRef>
          <a:fillRef idx="3">
            <a:schemeClr val="accent5"/>
          </a:fillRef>
          <a:effectRef idx="2">
            <a:schemeClr val="accent5"/>
          </a:effectRef>
          <a:fontRef idx="minor">
            <a:schemeClr val="lt1"/>
          </a:fontRef>
        </p:style>
        <p:txBody>
          <a:bodyPr wrap="none">
            <a:spAutoFit/>
          </a:bodyPr>
          <a:lstStyle/>
          <a:p>
            <a:pPr lvl="0"/>
            <a:r>
              <a:rPr lang="es-ES" sz="2400" dirty="0"/>
              <a:t>Soluciones para </a:t>
            </a:r>
            <a:r>
              <a:rPr lang="es-ES" sz="2400" dirty="0" err="1"/>
              <a:t>PyME</a:t>
            </a:r>
            <a:r>
              <a:rPr lang="es-ES" sz="2400" dirty="0"/>
              <a:t> en seguridad y vigilancia</a:t>
            </a:r>
          </a:p>
        </p:txBody>
      </p:sp>
      <p:sp>
        <p:nvSpPr>
          <p:cNvPr id="13" name="12 Rectángulo"/>
          <p:cNvSpPr/>
          <p:nvPr/>
        </p:nvSpPr>
        <p:spPr>
          <a:xfrm>
            <a:off x="0" y="836712"/>
            <a:ext cx="9154475" cy="432048"/>
          </a:xfrm>
          <a:prstGeom prst="rect">
            <a:avLst/>
          </a:prstGeom>
          <a:gradFill flip="none" rotWithShape="1">
            <a:gsLst>
              <a:gs pos="0">
                <a:schemeClr val="accent1">
                  <a:shade val="51000"/>
                  <a:satMod val="130000"/>
                </a:schemeClr>
              </a:gs>
              <a:gs pos="80000">
                <a:schemeClr val="accent1">
                  <a:shade val="93000"/>
                  <a:satMod val="130000"/>
                </a:schemeClr>
              </a:gs>
              <a:gs pos="100000">
                <a:schemeClr val="accent1">
                  <a:shade val="94000"/>
                  <a:satMod val="135000"/>
                </a:schemeClr>
              </a:gs>
            </a:gsLst>
            <a:path path="circle">
              <a:fillToRect l="100000" t="100000"/>
            </a:path>
            <a:tileRect r="-100000" b="-100000"/>
          </a:gradFill>
        </p:spPr>
        <p:style>
          <a:lnRef idx="1">
            <a:schemeClr val="accent1"/>
          </a:lnRef>
          <a:fillRef idx="3">
            <a:schemeClr val="accent1"/>
          </a:fillRef>
          <a:effectRef idx="2">
            <a:schemeClr val="accent1"/>
          </a:effectRef>
          <a:fontRef idx="minor">
            <a:schemeClr val="lt1"/>
          </a:fontRef>
        </p:style>
        <p:txBody>
          <a:bodyPr rtlCol="0" anchor="ctr"/>
          <a:lstStyle/>
          <a:p>
            <a:r>
              <a:rPr lang="es-ES" sz="2800" dirty="0" smtClean="0"/>
              <a:t>Definición del Servicio</a:t>
            </a:r>
            <a:endParaRPr lang="es-ES" dirty="0"/>
          </a:p>
        </p:txBody>
      </p:sp>
      <p:pic>
        <p:nvPicPr>
          <p:cNvPr id="14" name="13 Imagen"/>
          <p:cNvPicPr/>
          <p:nvPr/>
        </p:nvPicPr>
        <p:blipFill>
          <a:blip r:embed="rId3">
            <a:extLst>
              <a:ext uri="{28A0092B-C50C-407E-A947-70E740481C1C}">
                <a14:useLocalDpi xmlns:a14="http://schemas.microsoft.com/office/drawing/2010/main" val="0"/>
              </a:ext>
            </a:extLst>
          </a:blip>
          <a:stretch>
            <a:fillRect/>
          </a:stretch>
        </p:blipFill>
        <p:spPr>
          <a:xfrm>
            <a:off x="4525854" y="3933056"/>
            <a:ext cx="3502530" cy="2160240"/>
          </a:xfrm>
          <a:prstGeom prst="rect">
            <a:avLst/>
          </a:prstGeom>
        </p:spPr>
      </p:pic>
      <p:sp>
        <p:nvSpPr>
          <p:cNvPr id="15" name="14 Rectángulo"/>
          <p:cNvSpPr/>
          <p:nvPr/>
        </p:nvSpPr>
        <p:spPr>
          <a:xfrm>
            <a:off x="4535996" y="0"/>
            <a:ext cx="4611511" cy="8367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1600" dirty="0" smtClean="0">
                <a:solidFill>
                  <a:schemeClr val="bg1">
                    <a:lumMod val="75000"/>
                  </a:schemeClr>
                </a:solidFill>
              </a:rPr>
              <a:t>La Oferta y La Demanda</a:t>
            </a:r>
          </a:p>
          <a:p>
            <a:r>
              <a:rPr lang="es-ES" dirty="0" smtClean="0">
                <a:solidFill>
                  <a:schemeClr val="bg1"/>
                </a:solidFill>
              </a:rPr>
              <a:t>Definición de Servicio</a:t>
            </a:r>
            <a:endParaRPr lang="es-ES" dirty="0">
              <a:solidFill>
                <a:schemeClr val="bg1"/>
              </a:solidFill>
            </a:endParaRPr>
          </a:p>
        </p:txBody>
      </p:sp>
      <p:sp>
        <p:nvSpPr>
          <p:cNvPr id="16" name="15 Rectángulo"/>
          <p:cNvSpPr/>
          <p:nvPr/>
        </p:nvSpPr>
        <p:spPr>
          <a:xfrm>
            <a:off x="0" y="0"/>
            <a:ext cx="4535996" cy="83671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r"/>
            <a:r>
              <a:rPr lang="es-ES" sz="1600" dirty="0" smtClean="0">
                <a:solidFill>
                  <a:schemeClr val="bg1">
                    <a:lumMod val="65000"/>
                  </a:schemeClr>
                </a:solidFill>
              </a:rPr>
              <a:t>INTRODUCCIÓN</a:t>
            </a:r>
          </a:p>
          <a:p>
            <a:pPr algn="r"/>
            <a:r>
              <a:rPr lang="es-ES" sz="1600" dirty="0" smtClean="0"/>
              <a:t>MARCO TEÓRICO</a:t>
            </a:r>
          </a:p>
          <a:p>
            <a:pPr algn="r"/>
            <a:r>
              <a:rPr lang="es-ES" sz="1600" dirty="0" smtClean="0">
                <a:solidFill>
                  <a:schemeClr val="bg1">
                    <a:lumMod val="65000"/>
                  </a:schemeClr>
                </a:solidFill>
              </a:rPr>
              <a:t>RESUTADOS</a:t>
            </a:r>
          </a:p>
        </p:txBody>
      </p:sp>
    </p:spTree>
    <p:extLst>
      <p:ext uri="{BB962C8B-B14F-4D97-AF65-F5344CB8AC3E}">
        <p14:creationId xmlns:p14="http://schemas.microsoft.com/office/powerpoint/2010/main" val="26979790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6968" y="6583660"/>
            <a:ext cx="4535996" cy="27434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r"/>
            <a:r>
              <a:rPr lang="es-ES" sz="1400" dirty="0" smtClean="0"/>
              <a:t>Andrés Ramiro Moscoso Manjarrez    </a:t>
            </a:r>
            <a:endParaRPr lang="es-ES" sz="1400" dirty="0"/>
          </a:p>
        </p:txBody>
      </p:sp>
      <p:sp>
        <p:nvSpPr>
          <p:cNvPr id="8" name="7 Rectángulo"/>
          <p:cNvSpPr/>
          <p:nvPr/>
        </p:nvSpPr>
        <p:spPr>
          <a:xfrm>
            <a:off x="4542964" y="6583660"/>
            <a:ext cx="4611511" cy="2743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1400" dirty="0" smtClean="0"/>
              <a:t>Maestría en Gestión de Proyectos</a:t>
            </a:r>
            <a:endParaRPr lang="es-ES" sz="1400" dirty="0"/>
          </a:p>
        </p:txBody>
      </p:sp>
      <p:sp>
        <p:nvSpPr>
          <p:cNvPr id="11" name="10 Rectángulo"/>
          <p:cNvSpPr/>
          <p:nvPr/>
        </p:nvSpPr>
        <p:spPr>
          <a:xfrm>
            <a:off x="0" y="836712"/>
            <a:ext cx="9154475" cy="432048"/>
          </a:xfrm>
          <a:prstGeom prst="rect">
            <a:avLst/>
          </a:prstGeom>
          <a:gradFill flip="none" rotWithShape="1">
            <a:gsLst>
              <a:gs pos="0">
                <a:schemeClr val="accent1">
                  <a:shade val="51000"/>
                  <a:satMod val="130000"/>
                </a:schemeClr>
              </a:gs>
              <a:gs pos="80000">
                <a:schemeClr val="accent1">
                  <a:shade val="93000"/>
                  <a:satMod val="130000"/>
                </a:schemeClr>
              </a:gs>
              <a:gs pos="100000">
                <a:schemeClr val="accent1">
                  <a:shade val="94000"/>
                  <a:satMod val="135000"/>
                </a:schemeClr>
              </a:gs>
            </a:gsLst>
            <a:path path="circle">
              <a:fillToRect l="100000" t="100000"/>
            </a:path>
            <a:tileRect r="-100000" b="-100000"/>
          </a:gradFill>
        </p:spPr>
        <p:style>
          <a:lnRef idx="1">
            <a:schemeClr val="accent1"/>
          </a:lnRef>
          <a:fillRef idx="3">
            <a:schemeClr val="accent1"/>
          </a:fillRef>
          <a:effectRef idx="2">
            <a:schemeClr val="accent1"/>
          </a:effectRef>
          <a:fontRef idx="minor">
            <a:schemeClr val="lt1"/>
          </a:fontRef>
        </p:style>
        <p:txBody>
          <a:bodyPr rtlCol="0" anchor="ctr"/>
          <a:lstStyle/>
          <a:p>
            <a:r>
              <a:rPr lang="es-ES" sz="2800" dirty="0" smtClean="0"/>
              <a:t>Definición del Servicio</a:t>
            </a:r>
            <a:endParaRPr lang="es-ES" dirty="0"/>
          </a:p>
        </p:txBody>
      </p:sp>
      <p:sp>
        <p:nvSpPr>
          <p:cNvPr id="13" name="12 Rectángulo"/>
          <p:cNvSpPr/>
          <p:nvPr/>
        </p:nvSpPr>
        <p:spPr>
          <a:xfrm>
            <a:off x="823176" y="1556792"/>
            <a:ext cx="6040756" cy="461665"/>
          </a:xfrm>
          <a:prstGeom prst="rect">
            <a:avLst/>
          </a:prstGeom>
        </p:spPr>
        <p:style>
          <a:lnRef idx="1">
            <a:schemeClr val="accent5"/>
          </a:lnRef>
          <a:fillRef idx="3">
            <a:schemeClr val="accent5"/>
          </a:fillRef>
          <a:effectRef idx="2">
            <a:schemeClr val="accent5"/>
          </a:effectRef>
          <a:fontRef idx="minor">
            <a:schemeClr val="lt1"/>
          </a:fontRef>
        </p:style>
        <p:txBody>
          <a:bodyPr wrap="none">
            <a:spAutoFit/>
          </a:bodyPr>
          <a:lstStyle/>
          <a:p>
            <a:pPr lvl="0"/>
            <a:r>
              <a:rPr lang="es-ES" sz="2400" dirty="0"/>
              <a:t>Soluciones para </a:t>
            </a:r>
            <a:r>
              <a:rPr lang="es-ES" sz="2400" dirty="0" err="1"/>
              <a:t>PyME</a:t>
            </a:r>
            <a:r>
              <a:rPr lang="es-ES" sz="2400" dirty="0"/>
              <a:t> en seguridad y vigilancia</a:t>
            </a:r>
          </a:p>
        </p:txBody>
      </p:sp>
      <p:pic>
        <p:nvPicPr>
          <p:cNvPr id="14" name="3 Marcador de contenido"/>
          <p:cNvPicPr>
            <a:picLocks noGrp="1"/>
          </p:cNvPicPr>
          <p:nvPr>
            <p:ph idx="1"/>
          </p:nvPr>
        </p:nvPicPr>
        <p:blipFill rotWithShape="1">
          <a:blip r:embed="rId2"/>
          <a:srcRect r="46007"/>
          <a:stretch/>
        </p:blipFill>
        <p:spPr>
          <a:xfrm>
            <a:off x="4067944" y="2348879"/>
            <a:ext cx="2773807" cy="2082715"/>
          </a:xfrm>
          <a:prstGeom prst="rect">
            <a:avLst/>
          </a:prstGeom>
        </p:spPr>
      </p:pic>
      <p:sp>
        <p:nvSpPr>
          <p:cNvPr id="15" name="14 Rectángulo"/>
          <p:cNvSpPr/>
          <p:nvPr/>
        </p:nvSpPr>
        <p:spPr>
          <a:xfrm>
            <a:off x="539552" y="3092767"/>
            <a:ext cx="3456384" cy="2677656"/>
          </a:xfrm>
          <a:prstGeom prst="rect">
            <a:avLst/>
          </a:prstGeom>
        </p:spPr>
        <p:txBody>
          <a:bodyPr wrap="square">
            <a:spAutoFit/>
          </a:bodyPr>
          <a:lstStyle/>
          <a:p>
            <a:r>
              <a:rPr lang="es-ES" sz="2400" dirty="0"/>
              <a:t>La Seguridad Perimetral funciona las 24 horas y su presencia, además de ser un efectivo Sistema de Defensa, representa un factor psicológico altamente disuasivo. </a:t>
            </a:r>
          </a:p>
        </p:txBody>
      </p:sp>
      <p:sp>
        <p:nvSpPr>
          <p:cNvPr id="12" name="11 Rectángulo"/>
          <p:cNvSpPr/>
          <p:nvPr/>
        </p:nvSpPr>
        <p:spPr>
          <a:xfrm>
            <a:off x="4535996" y="0"/>
            <a:ext cx="4611511" cy="8367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1600" dirty="0" smtClean="0">
                <a:solidFill>
                  <a:schemeClr val="bg1">
                    <a:lumMod val="75000"/>
                  </a:schemeClr>
                </a:solidFill>
              </a:rPr>
              <a:t>La Oferta y La Demanda</a:t>
            </a:r>
          </a:p>
          <a:p>
            <a:r>
              <a:rPr lang="es-ES" dirty="0" smtClean="0">
                <a:solidFill>
                  <a:schemeClr val="bg1"/>
                </a:solidFill>
              </a:rPr>
              <a:t>Definición de Servicio</a:t>
            </a:r>
            <a:endParaRPr lang="es-ES" dirty="0">
              <a:solidFill>
                <a:schemeClr val="bg1"/>
              </a:solidFill>
            </a:endParaRPr>
          </a:p>
        </p:txBody>
      </p:sp>
      <p:sp>
        <p:nvSpPr>
          <p:cNvPr id="16" name="15 Rectángulo"/>
          <p:cNvSpPr/>
          <p:nvPr/>
        </p:nvSpPr>
        <p:spPr>
          <a:xfrm>
            <a:off x="0" y="0"/>
            <a:ext cx="4535996" cy="83671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r"/>
            <a:r>
              <a:rPr lang="es-ES" sz="1600" dirty="0" smtClean="0">
                <a:solidFill>
                  <a:schemeClr val="bg1">
                    <a:lumMod val="65000"/>
                  </a:schemeClr>
                </a:solidFill>
              </a:rPr>
              <a:t>INTRODUCCIÓN</a:t>
            </a:r>
          </a:p>
          <a:p>
            <a:pPr algn="r"/>
            <a:r>
              <a:rPr lang="es-ES" sz="1600" dirty="0" smtClean="0"/>
              <a:t>MARCO TEÓRICO</a:t>
            </a:r>
          </a:p>
          <a:p>
            <a:pPr algn="r"/>
            <a:r>
              <a:rPr lang="es-ES" sz="1600" dirty="0" smtClean="0">
                <a:solidFill>
                  <a:schemeClr val="bg1">
                    <a:lumMod val="65000"/>
                  </a:schemeClr>
                </a:solidFill>
              </a:rPr>
              <a:t>RESUTADOS</a:t>
            </a:r>
          </a:p>
        </p:txBody>
      </p:sp>
      <p:pic>
        <p:nvPicPr>
          <p:cNvPr id="10" name="3 Marcador de contenido"/>
          <p:cNvPicPr>
            <a:picLocks/>
          </p:cNvPicPr>
          <p:nvPr/>
        </p:nvPicPr>
        <p:blipFill rotWithShape="1">
          <a:blip r:embed="rId2"/>
          <a:srcRect l="53913" t="23464" b="15893"/>
          <a:stretch/>
        </p:blipFill>
        <p:spPr>
          <a:xfrm>
            <a:off x="5940152" y="4509120"/>
            <a:ext cx="2592288" cy="1618725"/>
          </a:xfrm>
          <a:prstGeom prst="rect">
            <a:avLst/>
          </a:prstGeom>
        </p:spPr>
      </p:pic>
    </p:spTree>
    <p:extLst>
      <p:ext uri="{BB962C8B-B14F-4D97-AF65-F5344CB8AC3E}">
        <p14:creationId xmlns:p14="http://schemas.microsoft.com/office/powerpoint/2010/main" val="85644754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1621</TotalTime>
  <Words>3311</Words>
  <Application>Microsoft Office PowerPoint</Application>
  <PresentationFormat>Presentación en pantalla (4:3)</PresentationFormat>
  <Paragraphs>562</Paragraphs>
  <Slides>31</Slides>
  <Notes>16</Notes>
  <HiddenSlides>0</HiddenSlides>
  <MMClips>0</MMClips>
  <ScaleCrop>false</ScaleCrop>
  <HeadingPairs>
    <vt:vector size="4" baseType="variant">
      <vt:variant>
        <vt:lpstr>Tema</vt:lpstr>
      </vt:variant>
      <vt:variant>
        <vt:i4>1</vt:i4>
      </vt:variant>
      <vt:variant>
        <vt:lpstr>Títulos de diapositiva</vt:lpstr>
      </vt:variant>
      <vt:variant>
        <vt:i4>31</vt:i4>
      </vt:variant>
    </vt:vector>
  </HeadingPairs>
  <TitlesOfParts>
    <vt:vector size="32" baseType="lpstr">
      <vt:lpstr>Tema de Office</vt:lpstr>
      <vt:lpstr>     TESIS DE GRADO DE MAESTRIA EN “GESTIÓN DE PROYECTOS”  Autor: Ing. Andrés Ramiro Moscoso Manjarrez Director: Ing. Vicente Merchán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PROYECTO DE FACTIBILIDAD PARA LA CREACIÓN DE UNA EMPRESA DE SERVICIOS DE TECNOLOGÍAS DE LA INFORMACIÓN Y COMUNICACIÓN TIC PARA PYME    Autor: Ing. Andrés Ramiro Moscoso Manjarrez Director: Ing. Vicente Merchán</dc:title>
  <dc:creator>Moscoso Manjarrez, Andres</dc:creator>
  <cp:lastModifiedBy>Andres Moscoso</cp:lastModifiedBy>
  <cp:revision>134</cp:revision>
  <cp:lastPrinted>2014-10-18T03:49:01Z</cp:lastPrinted>
  <dcterms:created xsi:type="dcterms:W3CDTF">2014-07-03T01:44:02Z</dcterms:created>
  <dcterms:modified xsi:type="dcterms:W3CDTF">2014-11-18T16:53:54Z</dcterms:modified>
</cp:coreProperties>
</file>