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61" r:id="rId2"/>
    <p:sldId id="305" r:id="rId3"/>
    <p:sldId id="306" r:id="rId4"/>
    <p:sldId id="258" r:id="rId5"/>
    <p:sldId id="259" r:id="rId6"/>
    <p:sldId id="269" r:id="rId7"/>
    <p:sldId id="266" r:id="rId8"/>
    <p:sldId id="270" r:id="rId9"/>
    <p:sldId id="276" r:id="rId10"/>
    <p:sldId id="271" r:id="rId11"/>
    <p:sldId id="275" r:id="rId12"/>
    <p:sldId id="272" r:id="rId13"/>
    <p:sldId id="273" r:id="rId14"/>
    <p:sldId id="274" r:id="rId15"/>
    <p:sldId id="291" r:id="rId16"/>
    <p:sldId id="293" r:id="rId17"/>
    <p:sldId id="285" r:id="rId18"/>
    <p:sldId id="286" r:id="rId19"/>
    <p:sldId id="287" r:id="rId20"/>
    <p:sldId id="288" r:id="rId21"/>
    <p:sldId id="296" r:id="rId22"/>
    <p:sldId id="307" r:id="rId23"/>
    <p:sldId id="308" r:id="rId24"/>
    <p:sldId id="309" r:id="rId25"/>
    <p:sldId id="310" r:id="rId26"/>
    <p:sldId id="298" r:id="rId27"/>
    <p:sldId id="302" r:id="rId28"/>
    <p:sldId id="313" r:id="rId29"/>
    <p:sldId id="314" r:id="rId30"/>
    <p:sldId id="312" r:id="rId31"/>
    <p:sldId id="283" r:id="rId32"/>
    <p:sldId id="280" r:id="rId33"/>
    <p:sldId id="304" r:id="rId34"/>
    <p:sldId id="294" r:id="rId35"/>
    <p:sldId id="299" r:id="rId36"/>
    <p:sldId id="311" r:id="rId3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BFD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78495" autoAdjust="0"/>
  </p:normalViewPr>
  <p:slideViewPr>
    <p:cSldViewPr>
      <p:cViewPr varScale="1">
        <p:scale>
          <a:sx n="53" d="100"/>
          <a:sy n="53" d="100"/>
        </p:scale>
        <p:origin x="-11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elsinho14\Desktop\Tabulaci&#243;n%20Encuestas_fina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elsinho14\Dropbox\TESIS\z3_Corregido\ISP-Mercad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4"/>
  <c:chart>
    <c:plotArea>
      <c:layout>
        <c:manualLayout>
          <c:layoutTarget val="inner"/>
          <c:xMode val="edge"/>
          <c:yMode val="edge"/>
          <c:x val="0.2400257375235503"/>
          <c:y val="0.20961153104297744"/>
          <c:w val="0.51726701278697651"/>
          <c:h val="0.72275998723533763"/>
        </c:manualLayout>
      </c:layout>
      <c:radarChart>
        <c:radarStyle val="marker"/>
        <c:ser>
          <c:idx val="0"/>
          <c:order val="0"/>
          <c:spPr>
            <a:ln w="53975"/>
          </c:spPr>
          <c:marker>
            <c:symbol val="none"/>
          </c:marker>
          <c:cat>
            <c:strRef>
              <c:f>Madurez!$F$41:$F$45</c:f>
              <c:strCache>
                <c:ptCount val="5"/>
                <c:pt idx="0">
                  <c:v>POLÍTICAS Y PRÁCTICAS DE GERENCIA DE RIESGOS</c:v>
                </c:pt>
                <c:pt idx="1">
                  <c:v>COMUNICACIÓN</c:v>
                </c:pt>
                <c:pt idx="2">
                  <c:v>AMENAZAS Y RIESGOS</c:v>
                </c:pt>
                <c:pt idx="3">
                  <c:v>HERRAMIENTA Y TECNOLOGÍA</c:v>
                </c:pt>
                <c:pt idx="4">
                  <c:v>GOBIERNO / CONTROL</c:v>
                </c:pt>
              </c:strCache>
            </c:strRef>
          </c:cat>
          <c:val>
            <c:numRef>
              <c:f>Madurez!$G$41:$G$45</c:f>
              <c:numCache>
                <c:formatCode>0.00</c:formatCode>
                <c:ptCount val="5"/>
                <c:pt idx="0">
                  <c:v>1.8139717425431592</c:v>
                </c:pt>
                <c:pt idx="1">
                  <c:v>2.0775335775335892</c:v>
                </c:pt>
                <c:pt idx="2">
                  <c:v>1.2307692307692215</c:v>
                </c:pt>
                <c:pt idx="3">
                  <c:v>2.0586080586080588</c:v>
                </c:pt>
                <c:pt idx="4">
                  <c:v>1.9615384615384619</c:v>
                </c:pt>
              </c:numCache>
            </c:numRef>
          </c:val>
        </c:ser>
        <c:axId val="64435712"/>
        <c:axId val="64437248"/>
      </c:radarChart>
      <c:catAx>
        <c:axId val="64435712"/>
        <c:scaling>
          <c:orientation val="minMax"/>
        </c:scaling>
        <c:axPos val="b"/>
        <c:majorGridlines/>
        <c:numFmt formatCode="General" sourceLinked="0"/>
        <c:tickLblPos val="nextTo"/>
        <c:txPr>
          <a:bodyPr/>
          <a:lstStyle/>
          <a:p>
            <a:pPr>
              <a:defRPr sz="1600" b="1"/>
            </a:pPr>
            <a:endParaRPr lang="es-ES"/>
          </a:p>
        </c:txPr>
        <c:crossAx val="64437248"/>
        <c:crosses val="autoZero"/>
        <c:auto val="1"/>
        <c:lblAlgn val="ctr"/>
        <c:lblOffset val="100"/>
      </c:catAx>
      <c:valAx>
        <c:axId val="64437248"/>
        <c:scaling>
          <c:orientation val="minMax"/>
          <c:max val="5"/>
          <c:min val="0"/>
        </c:scaling>
        <c:axPos val="l"/>
        <c:majorGridlines>
          <c:spPr>
            <a:ln w="25400">
              <a:solidFill>
                <a:schemeClr val="accent1">
                  <a:lumMod val="75000"/>
                </a:schemeClr>
              </a:solidFill>
            </a:ln>
          </c:spPr>
        </c:majorGridlines>
        <c:numFmt formatCode="0.00" sourceLinked="1"/>
        <c:majorTickMark val="cross"/>
        <c:tickLblPos val="nextTo"/>
        <c:txPr>
          <a:bodyPr/>
          <a:lstStyle/>
          <a:p>
            <a:pPr>
              <a:defRPr sz="1400"/>
            </a:pPr>
            <a:endParaRPr lang="es-ES"/>
          </a:p>
        </c:txPr>
        <c:crossAx val="64435712"/>
        <c:crosses val="autoZero"/>
        <c:crossBetween val="between"/>
      </c:valAx>
    </c:plotArea>
    <c:plotVisOnly val="1"/>
    <c:dispBlanksAs val="gap"/>
  </c:chart>
  <c:spPr>
    <a:no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rot="0" spcFirstLastPara="1" vertOverflow="ellipsis" vert="horz" wrap="square" anchor="ctr" anchorCtr="1"/>
          <a:lstStyle/>
          <a:p>
            <a:pPr>
              <a:defRPr sz="1600" b="1" i="0" u="none" strike="noStrike" kern="1200" spc="0" baseline="0">
                <a:solidFill>
                  <a:schemeClr val="accent1">
                    <a:lumMod val="75000"/>
                  </a:schemeClr>
                </a:solidFill>
                <a:latin typeface="+mn-lt"/>
                <a:ea typeface="+mn-ea"/>
                <a:cs typeface="+mn-cs"/>
              </a:defRPr>
            </a:pPr>
            <a:r>
              <a:rPr lang="en-US" sz="1600" b="1">
                <a:solidFill>
                  <a:schemeClr val="accent1">
                    <a:lumMod val="75000"/>
                  </a:schemeClr>
                </a:solidFill>
              </a:rPr>
              <a:t>ISP EN QUITO - POSICIÓN</a:t>
            </a:r>
            <a:r>
              <a:rPr lang="en-US" sz="1600" b="1" baseline="0">
                <a:solidFill>
                  <a:schemeClr val="accent1">
                    <a:lumMod val="75000"/>
                  </a:schemeClr>
                </a:solidFill>
              </a:rPr>
              <a:t> DE MERCADO</a:t>
            </a:r>
            <a:endParaRPr lang="en-US" sz="1600" b="1">
              <a:solidFill>
                <a:schemeClr val="accent1">
                  <a:lumMod val="75000"/>
                </a:schemeClr>
              </a:solidFill>
            </a:endParaRPr>
          </a:p>
        </c:rich>
      </c:tx>
      <c:layout/>
      <c:spPr>
        <a:noFill/>
        <a:ln>
          <a:noFill/>
        </a:ln>
        <a:effectLst/>
      </c:spPr>
    </c:title>
    <c:plotArea>
      <c:layout/>
      <c:barChart>
        <c:barDir val="col"/>
        <c:grouping val="clustered"/>
        <c:ser>
          <c:idx val="0"/>
          <c:order val="0"/>
          <c:tx>
            <c:strRef>
              <c:f>Lista!$B$1</c:f>
              <c:strCache>
                <c:ptCount val="1"/>
                <c:pt idx="0">
                  <c:v>Cuentas
Totales</c:v>
                </c:pt>
              </c:strCache>
            </c:strRef>
          </c:tx>
          <c:spPr>
            <a:solidFill>
              <a:schemeClr val="accent1"/>
            </a:solidFill>
            <a:ln>
              <a:noFill/>
            </a:ln>
            <a:effectLst/>
          </c:spPr>
          <c:dPt>
            <c:idx val="0"/>
            <c:spPr>
              <a:solidFill>
                <a:srgbClr val="FF0000"/>
              </a:solidFill>
              <a:ln>
                <a:noFill/>
              </a:ln>
              <a:effectLst/>
            </c:spPr>
          </c:dPt>
          <c:dPt>
            <c:idx val="1"/>
            <c:spPr>
              <a:solidFill>
                <a:srgbClr val="FF0000"/>
              </a:solidFill>
              <a:ln>
                <a:noFill/>
              </a:ln>
              <a:effectLst/>
            </c:spPr>
          </c:dPt>
          <c:dPt>
            <c:idx val="2"/>
            <c:spPr>
              <a:solidFill>
                <a:srgbClr val="FF0000"/>
              </a:solidFill>
              <a:ln>
                <a:noFill/>
              </a:ln>
              <a:effectLst/>
            </c:spPr>
          </c:dPt>
          <c:dPt>
            <c:idx val="3"/>
            <c:spPr>
              <a:solidFill>
                <a:srgbClr val="FF0000"/>
              </a:solidFill>
              <a:ln>
                <a:noFill/>
              </a:ln>
              <a:effectLst/>
            </c:spPr>
          </c:dPt>
          <c:dPt>
            <c:idx val="5"/>
            <c:spPr>
              <a:solidFill>
                <a:srgbClr val="FF0000"/>
              </a:solidFill>
              <a:ln>
                <a:noFill/>
              </a:ln>
              <a:effectLst/>
            </c:spPr>
          </c:dPt>
          <c:dPt>
            <c:idx val="6"/>
            <c:spPr>
              <a:solidFill>
                <a:srgbClr val="FF0000"/>
              </a:solidFill>
              <a:ln>
                <a:noFill/>
              </a:ln>
              <a:effectLst/>
            </c:spPr>
          </c:dPt>
          <c:dPt>
            <c:idx val="7"/>
            <c:spPr>
              <a:solidFill>
                <a:srgbClr val="FF0000"/>
              </a:solidFill>
              <a:ln>
                <a:noFill/>
              </a:ln>
              <a:effectLst/>
            </c:spPr>
          </c:dPt>
          <c:dPt>
            <c:idx val="9"/>
            <c:spPr>
              <a:solidFill>
                <a:srgbClr val="FF0000"/>
              </a:solidFill>
              <a:ln>
                <a:noFill/>
              </a:ln>
              <a:effectLst/>
            </c:spPr>
          </c:dPt>
          <c:dPt>
            <c:idx val="12"/>
            <c:spPr>
              <a:solidFill>
                <a:srgbClr val="FF0000"/>
              </a:solidFill>
              <a:ln>
                <a:noFill/>
              </a:ln>
              <a:effectLst/>
            </c:spPr>
          </c:dPt>
          <c:dPt>
            <c:idx val="13"/>
            <c:spPr>
              <a:solidFill>
                <a:srgbClr val="FF0000"/>
              </a:solidFill>
              <a:ln>
                <a:noFill/>
              </a:ln>
              <a:effectLst/>
            </c:spPr>
          </c:dPt>
          <c:dPt>
            <c:idx val="26"/>
            <c:spPr>
              <a:solidFill>
                <a:srgbClr val="FF0000"/>
              </a:solidFill>
              <a:ln>
                <a:noFill/>
              </a:ln>
              <a:effectLst/>
            </c:spPr>
          </c:dPt>
          <c:cat>
            <c:strRef>
              <c:f>Lista!$A$2:$A$57</c:f>
              <c:strCache>
                <c:ptCount val="56"/>
                <c:pt idx="0">
                  <c:v>CORPORACION NACIONAL DE TELECOMUNICACIONES CNT EP</c:v>
                </c:pt>
                <c:pt idx="1">
                  <c:v>SURAMERICANA DE TELECOMUNICACIONES S.A. SURATEL</c:v>
                </c:pt>
                <c:pt idx="2">
                  <c:v>MEGADATOS S.A.</c:v>
                </c:pt>
                <c:pt idx="3">
                  <c:v>PUNTO NET S.A.</c:v>
                </c:pt>
                <c:pt idx="4">
                  <c:v>UNIVISA S.A.</c:v>
                </c:pt>
                <c:pt idx="5">
                  <c:v>TRANSTELCO S.A.</c:v>
                </c:pt>
                <c:pt idx="6">
                  <c:v>TELCONET S.A.</c:v>
                </c:pt>
                <c:pt idx="7">
                  <c:v>PANCHONET S.A.</c:v>
                </c:pt>
                <c:pt idx="8">
                  <c:v>SOLUCIONES AVANZADAS INFORMATICAS Y TELECOMUNICACIONES  SAITEL</c:v>
                </c:pt>
                <c:pt idx="9">
                  <c:v>CONSORCIO ECUATORIANO DE TELECOMUNICACIONES S.A. CONECEL</c:v>
                </c:pt>
                <c:pt idx="10">
                  <c:v>LEVEL 3 ECUADOR LVLT S.A. (GLOBAL CROSSING)</c:v>
                </c:pt>
                <c:pt idx="11">
                  <c:v>ZENIX S.A. SERVICIOS DE TELECOMUNICACIONES SATELITAL</c:v>
                </c:pt>
                <c:pt idx="12">
                  <c:v>STEALTH TELECOM DEL ECUADOR</c:v>
                </c:pt>
                <c:pt idx="13">
                  <c:v>BRIDGETELECOM S.A. TELECOMUNICACIONES Y RADIOCOMUNICACIONES</c:v>
                </c:pt>
                <c:pt idx="14">
                  <c:v>FRANCO SALAZAR VANESA LILIANA</c:v>
                </c:pt>
                <c:pt idx="15">
                  <c:v>DRIVERNET S.A</c:v>
                </c:pt>
                <c:pt idx="16">
                  <c:v>PULECIO VILLALVA ALEJANDRO DARIO</c:v>
                </c:pt>
                <c:pt idx="17">
                  <c:v>BASTIDAS FERNÁNDEZ MIGUEL ANGEL</c:v>
                </c:pt>
                <c:pt idx="18">
                  <c:v>COMPAÑÍA BRIGHTCELL S.A.</c:v>
                </c:pt>
                <c:pt idx="19">
                  <c:v>TELECOMUNICACIONES NETWORKING TELYNETWORKING C.A.</c:v>
                </c:pt>
                <c:pt idx="20">
                  <c:v>MILLTEC S.A.</c:v>
                </c:pt>
                <c:pt idx="21">
                  <c:v>GRUPO BRAVCO CIA. LTDA.</c:v>
                </c:pt>
                <c:pt idx="22">
                  <c:v>MACIAS ZAMBRANO FERNANDO JAVIER</c:v>
                </c:pt>
                <c:pt idx="23">
                  <c:v>FLATEL COMUNICACIONES CIA. LTDA.</c:v>
                </c:pt>
                <c:pt idx="24">
                  <c:v>LK TRO-KOM S.A.</c:v>
                </c:pt>
                <c:pt idx="25">
                  <c:v>GRUPO MICROSISTEMAS JOVICHSA S.A.</c:v>
                </c:pt>
                <c:pt idx="26">
                  <c:v>COMPUATEL MANTENIMIENTO INSTALACIONES Y ASESORIA EN TELECOMUNICACIONES CIA. LTDA.</c:v>
                </c:pt>
                <c:pt idx="27">
                  <c:v>AULESTIA BAEZ MARTHA PATRICIA</c:v>
                </c:pt>
                <c:pt idx="28">
                  <c:v>SOCIEDAD INTERNACIONAL DE TELECOMUNICACIONES AERONÁUTICAS SITA</c:v>
                </c:pt>
                <c:pt idx="29">
                  <c:v>PESANTEZ DUCHICELA LUCI CATALINA</c:v>
                </c:pt>
                <c:pt idx="30">
                  <c:v>READYNET CIA. LTDA.</c:v>
                </c:pt>
                <c:pt idx="31">
                  <c:v>ENTREPRENEURINC S.A.</c:v>
                </c:pt>
                <c:pt idx="32">
                  <c:v>SALAS TORRES CARLOS FERNANDO</c:v>
                </c:pt>
                <c:pt idx="33">
                  <c:v>INTERTEL CIA. LTDA.</c:v>
                </c:pt>
                <c:pt idx="34">
                  <c:v>EQUYSUM EQUIPOS Y SUMINISTROS CIA. LTDA.</c:v>
                </c:pt>
                <c:pt idx="35">
                  <c:v>VIRACOCHA TOCTAGUANO SEGUNDO NESTOR</c:v>
                </c:pt>
                <c:pt idx="36">
                  <c:v>BRAINSERVICES S.A.</c:v>
                </c:pt>
                <c:pt idx="37">
                  <c:v>COMPAÑIA NACIONAL DEL ECUADOR CELEC EP</c:v>
                </c:pt>
                <c:pt idx="38">
                  <c:v>EBESTPHONE ECUADOR S.A.</c:v>
                </c:pt>
                <c:pt idx="39">
                  <c:v>LOPEZ GARCIA JUAN CARLOS</c:v>
                </c:pt>
                <c:pt idx="40">
                  <c:v>NET SERVICE</c:v>
                </c:pt>
                <c:pt idx="41">
                  <c:v>GUZMÁN SANCHO CÉSAR CARLINO</c:v>
                </c:pt>
                <c:pt idx="42">
                  <c:v>GAVILANES PARREÑO IRENE DEL ROCIO</c:v>
                </c:pt>
                <c:pt idx="43">
                  <c:v>PARTES Y ACCESORIOS DE DESARROLLO EN NEOCOMUNICACION ELECTRONICA , PARADYNE S.A.</c:v>
                </c:pt>
                <c:pt idx="44">
                  <c:v>EMTELSUR S.A</c:v>
                </c:pt>
                <c:pt idx="45">
                  <c:v>SOLUVIGOTEL S.A.</c:v>
                </c:pt>
                <c:pt idx="46">
                  <c:v>CABLEUNION S.A.</c:v>
                </c:pt>
                <c:pt idx="47">
                  <c:v>GUEVARA LOPEZ DANILO RUBEN</c:v>
                </c:pt>
                <c:pt idx="48">
                  <c:v>GEONEWSERVICE CIA. LTDA.</c:v>
                </c:pt>
                <c:pt idx="49">
                  <c:v>INTEGRAL DATA SERVICIOS DE TRANSMISION INFORMATICA S.A</c:v>
                </c:pt>
                <c:pt idx="50">
                  <c:v>SERVICIOS AGREGADOS Y DE TELECOMUNICACIONES NETWORK SATNET S.A.</c:v>
                </c:pt>
                <c:pt idx="51">
                  <c:v>TELEHOLDING S.A.</c:v>
                </c:pt>
                <c:pt idx="52">
                  <c:v>TRANSFERDATOS S.A.</c:v>
                </c:pt>
                <c:pt idx="53">
                  <c:v>CUEVA YOLANDA AZUCENA</c:v>
                </c:pt>
                <c:pt idx="54">
                  <c:v>TELECOMUNICACIONES FULLDATA</c:v>
                </c:pt>
                <c:pt idx="55">
                  <c:v>VIRTUALTEL</c:v>
                </c:pt>
              </c:strCache>
            </c:strRef>
          </c:cat>
          <c:val>
            <c:numRef>
              <c:f>Lista!$B$2:$B$57</c:f>
              <c:numCache>
                <c:formatCode>General</c:formatCode>
                <c:ptCount val="56"/>
                <c:pt idx="0">
                  <c:v>5000</c:v>
                </c:pt>
                <c:pt idx="1">
                  <c:v>5000</c:v>
                </c:pt>
                <c:pt idx="2">
                  <c:v>5000</c:v>
                </c:pt>
                <c:pt idx="3">
                  <c:v>5000</c:v>
                </c:pt>
                <c:pt idx="4">
                  <c:v>5000</c:v>
                </c:pt>
                <c:pt idx="5">
                  <c:v>5000</c:v>
                </c:pt>
                <c:pt idx="6">
                  <c:v>5000</c:v>
                </c:pt>
                <c:pt idx="7">
                  <c:v>2708</c:v>
                </c:pt>
                <c:pt idx="8">
                  <c:v>996</c:v>
                </c:pt>
                <c:pt idx="9">
                  <c:v>862</c:v>
                </c:pt>
                <c:pt idx="10">
                  <c:v>743</c:v>
                </c:pt>
                <c:pt idx="11">
                  <c:v>667</c:v>
                </c:pt>
                <c:pt idx="12">
                  <c:v>462</c:v>
                </c:pt>
                <c:pt idx="13">
                  <c:v>431</c:v>
                </c:pt>
                <c:pt idx="14">
                  <c:v>427</c:v>
                </c:pt>
                <c:pt idx="15">
                  <c:v>381</c:v>
                </c:pt>
                <c:pt idx="16">
                  <c:v>261</c:v>
                </c:pt>
                <c:pt idx="17">
                  <c:v>224</c:v>
                </c:pt>
                <c:pt idx="18">
                  <c:v>203</c:v>
                </c:pt>
                <c:pt idx="19">
                  <c:v>177</c:v>
                </c:pt>
                <c:pt idx="20">
                  <c:v>132</c:v>
                </c:pt>
                <c:pt idx="21">
                  <c:v>110</c:v>
                </c:pt>
                <c:pt idx="22">
                  <c:v>110</c:v>
                </c:pt>
                <c:pt idx="23">
                  <c:v>105</c:v>
                </c:pt>
                <c:pt idx="24">
                  <c:v>95</c:v>
                </c:pt>
                <c:pt idx="25">
                  <c:v>94</c:v>
                </c:pt>
                <c:pt idx="26">
                  <c:v>87</c:v>
                </c:pt>
                <c:pt idx="27">
                  <c:v>66</c:v>
                </c:pt>
                <c:pt idx="28">
                  <c:v>58</c:v>
                </c:pt>
                <c:pt idx="29">
                  <c:v>55</c:v>
                </c:pt>
                <c:pt idx="30">
                  <c:v>53</c:v>
                </c:pt>
                <c:pt idx="31">
                  <c:v>45</c:v>
                </c:pt>
                <c:pt idx="32">
                  <c:v>45</c:v>
                </c:pt>
                <c:pt idx="33">
                  <c:v>35</c:v>
                </c:pt>
                <c:pt idx="34">
                  <c:v>32</c:v>
                </c:pt>
                <c:pt idx="35">
                  <c:v>29</c:v>
                </c:pt>
                <c:pt idx="36">
                  <c:v>20</c:v>
                </c:pt>
                <c:pt idx="37">
                  <c:v>17</c:v>
                </c:pt>
                <c:pt idx="38">
                  <c:v>16</c:v>
                </c:pt>
                <c:pt idx="39">
                  <c:v>16</c:v>
                </c:pt>
                <c:pt idx="40">
                  <c:v>14</c:v>
                </c:pt>
                <c:pt idx="41">
                  <c:v>12</c:v>
                </c:pt>
                <c:pt idx="42">
                  <c:v>10</c:v>
                </c:pt>
                <c:pt idx="43">
                  <c:v>8</c:v>
                </c:pt>
                <c:pt idx="44">
                  <c:v>6</c:v>
                </c:pt>
                <c:pt idx="45">
                  <c:v>6</c:v>
                </c:pt>
                <c:pt idx="46">
                  <c:v>5</c:v>
                </c:pt>
                <c:pt idx="47">
                  <c:v>5</c:v>
                </c:pt>
                <c:pt idx="48">
                  <c:v>3</c:v>
                </c:pt>
                <c:pt idx="49">
                  <c:v>2</c:v>
                </c:pt>
                <c:pt idx="50">
                  <c:v>2</c:v>
                </c:pt>
                <c:pt idx="51">
                  <c:v>2</c:v>
                </c:pt>
                <c:pt idx="52">
                  <c:v>2</c:v>
                </c:pt>
                <c:pt idx="53">
                  <c:v>0</c:v>
                </c:pt>
                <c:pt idx="54">
                  <c:v>0</c:v>
                </c:pt>
                <c:pt idx="55">
                  <c:v>0</c:v>
                </c:pt>
              </c:numCache>
            </c:numRef>
          </c:val>
        </c:ser>
        <c:gapWidth val="219"/>
        <c:overlap val="-27"/>
        <c:axId val="64509440"/>
        <c:axId val="64510976"/>
      </c:barChart>
      <c:catAx>
        <c:axId val="645094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64510976"/>
        <c:crosses val="autoZero"/>
        <c:auto val="1"/>
        <c:lblAlgn val="ctr"/>
        <c:lblOffset val="100"/>
      </c:catAx>
      <c:valAx>
        <c:axId val="6451097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64509440"/>
        <c:crosses val="autoZero"/>
        <c:crossBetween val="between"/>
      </c:valAx>
      <c:spPr>
        <a:noFill/>
        <a:ln w="25400">
          <a:noFill/>
        </a:ln>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FD93B-22EB-4403-9623-5E1D0EABD44E}" type="doc">
      <dgm:prSet loTypeId="urn:microsoft.com/office/officeart/2005/8/layout/process4" loCatId="list" qsTypeId="urn:microsoft.com/office/officeart/2005/8/quickstyle/3d3" qsCatId="3D" csTypeId="urn:microsoft.com/office/officeart/2005/8/colors/accent1_2" csCatId="accent1" phldr="1"/>
      <dgm:spPr/>
      <dgm:t>
        <a:bodyPr/>
        <a:lstStyle/>
        <a:p>
          <a:endParaRPr lang="es-EC"/>
        </a:p>
      </dgm:t>
    </dgm:pt>
    <dgm:pt modelId="{0F228E65-8342-4A7C-A92E-9ADEA086F8B3}">
      <dgm:prSet phldrT="[Texto]" custT="1"/>
      <dgm:spPr/>
      <dgm:t>
        <a:bodyPr/>
        <a:lstStyle/>
        <a:p>
          <a:r>
            <a:rPr lang="es-EC" sz="2000" b="1" dirty="0">
              <a:latin typeface="Arial" pitchFamily="34" charset="0"/>
              <a:cs typeface="Arial" pitchFamily="34" charset="0"/>
            </a:rPr>
            <a:t>ESTABLECIMIENTO DEL CONTEXTO</a:t>
          </a:r>
        </a:p>
      </dgm:t>
    </dgm:pt>
    <dgm:pt modelId="{092E35CE-9D61-4B77-8075-2B0140F3F901}" type="parTrans" cxnId="{4FBA0B93-CB77-42BC-A870-2C7BE992448A}">
      <dgm:prSet/>
      <dgm:spPr/>
      <dgm:t>
        <a:bodyPr/>
        <a:lstStyle/>
        <a:p>
          <a:endParaRPr lang="es-EC" sz="1200" b="1"/>
        </a:p>
      </dgm:t>
    </dgm:pt>
    <dgm:pt modelId="{122397EB-6434-400F-89D7-859EFFF3E234}" type="sibTrans" cxnId="{4FBA0B93-CB77-42BC-A870-2C7BE992448A}">
      <dgm:prSet/>
      <dgm:spPr/>
      <dgm:t>
        <a:bodyPr/>
        <a:lstStyle/>
        <a:p>
          <a:endParaRPr lang="es-EC" sz="1200" b="1"/>
        </a:p>
      </dgm:t>
    </dgm:pt>
    <dgm:pt modelId="{5E34CE0F-FAD6-4D17-A763-B5505536DFC4}">
      <dgm:prSet phldrT="[Texto]" custT="1"/>
      <dgm:spPr/>
      <dgm:t>
        <a:bodyPr/>
        <a:lstStyle/>
        <a:p>
          <a:r>
            <a:rPr lang="es-EC" sz="2000" b="1" dirty="0">
              <a:latin typeface="Arial" pitchFamily="34" charset="0"/>
              <a:cs typeface="Arial" pitchFamily="34" charset="0"/>
            </a:rPr>
            <a:t>ANÁLISIS DE RIESGOS</a:t>
          </a:r>
        </a:p>
      </dgm:t>
    </dgm:pt>
    <dgm:pt modelId="{C9616D2D-F807-4FF9-BB0A-0F5E08DC7B80}" type="parTrans" cxnId="{AEA89F31-F8BD-4DE2-9907-55E13188658B}">
      <dgm:prSet/>
      <dgm:spPr/>
      <dgm:t>
        <a:bodyPr/>
        <a:lstStyle/>
        <a:p>
          <a:endParaRPr lang="es-EC" sz="1200" b="1"/>
        </a:p>
      </dgm:t>
    </dgm:pt>
    <dgm:pt modelId="{215E3282-807B-49D9-924C-57FE469F489D}" type="sibTrans" cxnId="{AEA89F31-F8BD-4DE2-9907-55E13188658B}">
      <dgm:prSet/>
      <dgm:spPr/>
      <dgm:t>
        <a:bodyPr/>
        <a:lstStyle/>
        <a:p>
          <a:endParaRPr lang="es-EC" sz="1200" b="1"/>
        </a:p>
      </dgm:t>
    </dgm:pt>
    <dgm:pt modelId="{1305A6F9-F13F-4FBF-954D-F97B232D00D0}">
      <dgm:prSet phldrT="[Texto]" custT="1"/>
      <dgm:spPr/>
      <dgm:t>
        <a:bodyPr/>
        <a:lstStyle/>
        <a:p>
          <a:r>
            <a:rPr lang="es-EC" sz="2000" b="1" dirty="0">
              <a:latin typeface="Arial" pitchFamily="34" charset="0"/>
              <a:cs typeface="Arial" pitchFamily="34" charset="0"/>
            </a:rPr>
            <a:t>EVALUACIÓN DE RIESGOS</a:t>
          </a:r>
        </a:p>
      </dgm:t>
    </dgm:pt>
    <dgm:pt modelId="{6DC79902-BE6E-4CA0-A904-8FC68E68A3A8}" type="parTrans" cxnId="{BCE2A2AC-27CD-44EB-88DF-FAA4185A4326}">
      <dgm:prSet/>
      <dgm:spPr/>
      <dgm:t>
        <a:bodyPr/>
        <a:lstStyle/>
        <a:p>
          <a:endParaRPr lang="es-EC" sz="1200" b="1"/>
        </a:p>
      </dgm:t>
    </dgm:pt>
    <dgm:pt modelId="{E10F5B9D-19AF-4334-B6C2-A9D3D6E86B78}" type="sibTrans" cxnId="{BCE2A2AC-27CD-44EB-88DF-FAA4185A4326}">
      <dgm:prSet/>
      <dgm:spPr/>
      <dgm:t>
        <a:bodyPr/>
        <a:lstStyle/>
        <a:p>
          <a:endParaRPr lang="es-EC" sz="1200" b="1"/>
        </a:p>
      </dgm:t>
    </dgm:pt>
    <dgm:pt modelId="{A538D070-D0D3-4C25-9662-5161090DE231}">
      <dgm:prSet phldrT="[Texto]" custT="1"/>
      <dgm:spPr/>
      <dgm:t>
        <a:bodyPr/>
        <a:lstStyle/>
        <a:p>
          <a:r>
            <a:rPr lang="es-EC" sz="2000" b="1" dirty="0">
              <a:latin typeface="Arial" pitchFamily="34" charset="0"/>
              <a:cs typeface="Arial" pitchFamily="34" charset="0"/>
            </a:rPr>
            <a:t>TRATAMIENTO DE RIESGOS</a:t>
          </a:r>
        </a:p>
      </dgm:t>
    </dgm:pt>
    <dgm:pt modelId="{FB3A7EC0-2EB4-4243-9793-60704C3A5A45}" type="parTrans" cxnId="{4402C0F0-621D-4598-AC03-E1F284405ACC}">
      <dgm:prSet/>
      <dgm:spPr/>
      <dgm:t>
        <a:bodyPr/>
        <a:lstStyle/>
        <a:p>
          <a:endParaRPr lang="es-EC" sz="1200" b="1"/>
        </a:p>
      </dgm:t>
    </dgm:pt>
    <dgm:pt modelId="{22CED32F-17E3-458B-BA52-F0391D6E45F8}" type="sibTrans" cxnId="{4402C0F0-621D-4598-AC03-E1F284405ACC}">
      <dgm:prSet/>
      <dgm:spPr/>
      <dgm:t>
        <a:bodyPr/>
        <a:lstStyle/>
        <a:p>
          <a:endParaRPr lang="es-EC" sz="1200" b="1"/>
        </a:p>
      </dgm:t>
    </dgm:pt>
    <dgm:pt modelId="{47E95368-73B3-4FBF-85F0-1B2FCEA790E8}" type="pres">
      <dgm:prSet presAssocID="{B36FD93B-22EB-4403-9623-5E1D0EABD44E}" presName="Name0" presStyleCnt="0">
        <dgm:presLayoutVars>
          <dgm:dir/>
          <dgm:animLvl val="lvl"/>
          <dgm:resizeHandles val="exact"/>
        </dgm:presLayoutVars>
      </dgm:prSet>
      <dgm:spPr/>
      <dgm:t>
        <a:bodyPr/>
        <a:lstStyle/>
        <a:p>
          <a:endParaRPr lang="es-EC"/>
        </a:p>
      </dgm:t>
    </dgm:pt>
    <dgm:pt modelId="{E0DBC034-32FF-4D8E-8238-4E9D0752DD65}" type="pres">
      <dgm:prSet presAssocID="{A538D070-D0D3-4C25-9662-5161090DE231}" presName="boxAndChildren" presStyleCnt="0"/>
      <dgm:spPr/>
      <dgm:t>
        <a:bodyPr/>
        <a:lstStyle/>
        <a:p>
          <a:endParaRPr lang="es-EC"/>
        </a:p>
      </dgm:t>
    </dgm:pt>
    <dgm:pt modelId="{93C5B721-8D5D-49C2-92AD-E43CF953DEC2}" type="pres">
      <dgm:prSet presAssocID="{A538D070-D0D3-4C25-9662-5161090DE231}" presName="parentTextBox" presStyleLbl="node1" presStyleIdx="0" presStyleCnt="4"/>
      <dgm:spPr/>
      <dgm:t>
        <a:bodyPr/>
        <a:lstStyle/>
        <a:p>
          <a:endParaRPr lang="es-EC"/>
        </a:p>
      </dgm:t>
    </dgm:pt>
    <dgm:pt modelId="{1EE6EDB5-4539-4A66-918F-B43131B782FD}" type="pres">
      <dgm:prSet presAssocID="{E10F5B9D-19AF-4334-B6C2-A9D3D6E86B78}" presName="sp" presStyleCnt="0"/>
      <dgm:spPr/>
      <dgm:t>
        <a:bodyPr/>
        <a:lstStyle/>
        <a:p>
          <a:endParaRPr lang="es-EC"/>
        </a:p>
      </dgm:t>
    </dgm:pt>
    <dgm:pt modelId="{E77195FA-C56E-4BB5-85E6-FB76AE62F7A2}" type="pres">
      <dgm:prSet presAssocID="{1305A6F9-F13F-4FBF-954D-F97B232D00D0}" presName="arrowAndChildren" presStyleCnt="0"/>
      <dgm:spPr/>
      <dgm:t>
        <a:bodyPr/>
        <a:lstStyle/>
        <a:p>
          <a:endParaRPr lang="es-EC"/>
        </a:p>
      </dgm:t>
    </dgm:pt>
    <dgm:pt modelId="{71F033FE-7DD0-4B95-9DF4-637EAC227F60}" type="pres">
      <dgm:prSet presAssocID="{1305A6F9-F13F-4FBF-954D-F97B232D00D0}" presName="parentTextArrow" presStyleLbl="node1" presStyleIdx="1" presStyleCnt="4"/>
      <dgm:spPr/>
      <dgm:t>
        <a:bodyPr/>
        <a:lstStyle/>
        <a:p>
          <a:endParaRPr lang="es-EC"/>
        </a:p>
      </dgm:t>
    </dgm:pt>
    <dgm:pt modelId="{CC908065-F84B-42B5-AE8E-FA8ECB2EA342}" type="pres">
      <dgm:prSet presAssocID="{215E3282-807B-49D9-924C-57FE469F489D}" presName="sp" presStyleCnt="0"/>
      <dgm:spPr/>
      <dgm:t>
        <a:bodyPr/>
        <a:lstStyle/>
        <a:p>
          <a:endParaRPr lang="es-EC"/>
        </a:p>
      </dgm:t>
    </dgm:pt>
    <dgm:pt modelId="{2A971DF3-8E4B-4AB7-8EDF-EF2457671D25}" type="pres">
      <dgm:prSet presAssocID="{5E34CE0F-FAD6-4D17-A763-B5505536DFC4}" presName="arrowAndChildren" presStyleCnt="0"/>
      <dgm:spPr/>
      <dgm:t>
        <a:bodyPr/>
        <a:lstStyle/>
        <a:p>
          <a:endParaRPr lang="es-EC"/>
        </a:p>
      </dgm:t>
    </dgm:pt>
    <dgm:pt modelId="{5D7F70BE-00B6-46E4-AFE9-8E5065223828}" type="pres">
      <dgm:prSet presAssocID="{5E34CE0F-FAD6-4D17-A763-B5505536DFC4}" presName="parentTextArrow" presStyleLbl="node1" presStyleIdx="2" presStyleCnt="4"/>
      <dgm:spPr/>
      <dgm:t>
        <a:bodyPr/>
        <a:lstStyle/>
        <a:p>
          <a:endParaRPr lang="es-EC"/>
        </a:p>
      </dgm:t>
    </dgm:pt>
    <dgm:pt modelId="{33CC870A-2ABA-4964-8735-F8D2CED5C236}" type="pres">
      <dgm:prSet presAssocID="{122397EB-6434-400F-89D7-859EFFF3E234}" presName="sp" presStyleCnt="0"/>
      <dgm:spPr/>
      <dgm:t>
        <a:bodyPr/>
        <a:lstStyle/>
        <a:p>
          <a:endParaRPr lang="es-EC"/>
        </a:p>
      </dgm:t>
    </dgm:pt>
    <dgm:pt modelId="{0A5224D0-312B-4161-A26F-33471A24DDE8}" type="pres">
      <dgm:prSet presAssocID="{0F228E65-8342-4A7C-A92E-9ADEA086F8B3}" presName="arrowAndChildren" presStyleCnt="0"/>
      <dgm:spPr/>
      <dgm:t>
        <a:bodyPr/>
        <a:lstStyle/>
        <a:p>
          <a:endParaRPr lang="es-EC"/>
        </a:p>
      </dgm:t>
    </dgm:pt>
    <dgm:pt modelId="{03BB0262-8D9A-4725-B692-EA32F0981961}" type="pres">
      <dgm:prSet presAssocID="{0F228E65-8342-4A7C-A92E-9ADEA086F8B3}" presName="parentTextArrow" presStyleLbl="node1" presStyleIdx="3" presStyleCnt="4" custLinFactNeighborY="-1627"/>
      <dgm:spPr/>
      <dgm:t>
        <a:bodyPr/>
        <a:lstStyle/>
        <a:p>
          <a:endParaRPr lang="es-EC"/>
        </a:p>
      </dgm:t>
    </dgm:pt>
  </dgm:ptLst>
  <dgm:cxnLst>
    <dgm:cxn modelId="{A65575C6-7BC8-44CB-A47B-CFB4AEFBC3DD}" type="presOf" srcId="{0F228E65-8342-4A7C-A92E-9ADEA086F8B3}" destId="{03BB0262-8D9A-4725-B692-EA32F0981961}" srcOrd="0" destOrd="0" presId="urn:microsoft.com/office/officeart/2005/8/layout/process4"/>
    <dgm:cxn modelId="{D8571526-D1F2-4173-AB3D-30F7C9172B87}" type="presOf" srcId="{A538D070-D0D3-4C25-9662-5161090DE231}" destId="{93C5B721-8D5D-49C2-92AD-E43CF953DEC2}" srcOrd="0" destOrd="0" presId="urn:microsoft.com/office/officeart/2005/8/layout/process4"/>
    <dgm:cxn modelId="{4402C0F0-621D-4598-AC03-E1F284405ACC}" srcId="{B36FD93B-22EB-4403-9623-5E1D0EABD44E}" destId="{A538D070-D0D3-4C25-9662-5161090DE231}" srcOrd="3" destOrd="0" parTransId="{FB3A7EC0-2EB4-4243-9793-60704C3A5A45}" sibTransId="{22CED32F-17E3-458B-BA52-F0391D6E45F8}"/>
    <dgm:cxn modelId="{4FBA0B93-CB77-42BC-A870-2C7BE992448A}" srcId="{B36FD93B-22EB-4403-9623-5E1D0EABD44E}" destId="{0F228E65-8342-4A7C-A92E-9ADEA086F8B3}" srcOrd="0" destOrd="0" parTransId="{092E35CE-9D61-4B77-8075-2B0140F3F901}" sibTransId="{122397EB-6434-400F-89D7-859EFFF3E234}"/>
    <dgm:cxn modelId="{892A14F4-87BE-47CB-9A78-AEAD3F6B7C90}" type="presOf" srcId="{B36FD93B-22EB-4403-9623-5E1D0EABD44E}" destId="{47E95368-73B3-4FBF-85F0-1B2FCEA790E8}" srcOrd="0" destOrd="0" presId="urn:microsoft.com/office/officeart/2005/8/layout/process4"/>
    <dgm:cxn modelId="{40F6067C-FE2D-45AB-9BFA-0C053685FB61}" type="presOf" srcId="{5E34CE0F-FAD6-4D17-A763-B5505536DFC4}" destId="{5D7F70BE-00B6-46E4-AFE9-8E5065223828}" srcOrd="0" destOrd="0" presId="urn:microsoft.com/office/officeart/2005/8/layout/process4"/>
    <dgm:cxn modelId="{BCE2A2AC-27CD-44EB-88DF-FAA4185A4326}" srcId="{B36FD93B-22EB-4403-9623-5E1D0EABD44E}" destId="{1305A6F9-F13F-4FBF-954D-F97B232D00D0}" srcOrd="2" destOrd="0" parTransId="{6DC79902-BE6E-4CA0-A904-8FC68E68A3A8}" sibTransId="{E10F5B9D-19AF-4334-B6C2-A9D3D6E86B78}"/>
    <dgm:cxn modelId="{15D04F39-88E6-4D88-8BF8-1703442D4740}" type="presOf" srcId="{1305A6F9-F13F-4FBF-954D-F97B232D00D0}" destId="{71F033FE-7DD0-4B95-9DF4-637EAC227F60}" srcOrd="0" destOrd="0" presId="urn:microsoft.com/office/officeart/2005/8/layout/process4"/>
    <dgm:cxn modelId="{AEA89F31-F8BD-4DE2-9907-55E13188658B}" srcId="{B36FD93B-22EB-4403-9623-5E1D0EABD44E}" destId="{5E34CE0F-FAD6-4D17-A763-B5505536DFC4}" srcOrd="1" destOrd="0" parTransId="{C9616D2D-F807-4FF9-BB0A-0F5E08DC7B80}" sibTransId="{215E3282-807B-49D9-924C-57FE469F489D}"/>
    <dgm:cxn modelId="{E5BE6533-7494-418A-A848-30C92723F1A4}" type="presParOf" srcId="{47E95368-73B3-4FBF-85F0-1B2FCEA790E8}" destId="{E0DBC034-32FF-4D8E-8238-4E9D0752DD65}" srcOrd="0" destOrd="0" presId="urn:microsoft.com/office/officeart/2005/8/layout/process4"/>
    <dgm:cxn modelId="{7760B32F-5D5B-463E-A8E5-A2D4C66AD1EF}" type="presParOf" srcId="{E0DBC034-32FF-4D8E-8238-4E9D0752DD65}" destId="{93C5B721-8D5D-49C2-92AD-E43CF953DEC2}" srcOrd="0" destOrd="0" presId="urn:microsoft.com/office/officeart/2005/8/layout/process4"/>
    <dgm:cxn modelId="{A0C24F12-B128-4122-A12D-1F1B7A81D040}" type="presParOf" srcId="{47E95368-73B3-4FBF-85F0-1B2FCEA790E8}" destId="{1EE6EDB5-4539-4A66-918F-B43131B782FD}" srcOrd="1" destOrd="0" presId="urn:microsoft.com/office/officeart/2005/8/layout/process4"/>
    <dgm:cxn modelId="{F2FE58B3-EEEA-4608-A13C-6A481F90810F}" type="presParOf" srcId="{47E95368-73B3-4FBF-85F0-1B2FCEA790E8}" destId="{E77195FA-C56E-4BB5-85E6-FB76AE62F7A2}" srcOrd="2" destOrd="0" presId="urn:microsoft.com/office/officeart/2005/8/layout/process4"/>
    <dgm:cxn modelId="{4EC6C973-B88E-492C-AF4B-E9E21EB939BC}" type="presParOf" srcId="{E77195FA-C56E-4BB5-85E6-FB76AE62F7A2}" destId="{71F033FE-7DD0-4B95-9DF4-637EAC227F60}" srcOrd="0" destOrd="0" presId="urn:microsoft.com/office/officeart/2005/8/layout/process4"/>
    <dgm:cxn modelId="{CD87B3B0-EE91-4498-B5ED-F3FFD92B7F12}" type="presParOf" srcId="{47E95368-73B3-4FBF-85F0-1B2FCEA790E8}" destId="{CC908065-F84B-42B5-AE8E-FA8ECB2EA342}" srcOrd="3" destOrd="0" presId="urn:microsoft.com/office/officeart/2005/8/layout/process4"/>
    <dgm:cxn modelId="{F07DB2C1-4F34-44C3-B235-D4B758EF6763}" type="presParOf" srcId="{47E95368-73B3-4FBF-85F0-1B2FCEA790E8}" destId="{2A971DF3-8E4B-4AB7-8EDF-EF2457671D25}" srcOrd="4" destOrd="0" presId="urn:microsoft.com/office/officeart/2005/8/layout/process4"/>
    <dgm:cxn modelId="{2CE5455A-2C5C-4F49-B103-E811F22355B6}" type="presParOf" srcId="{2A971DF3-8E4B-4AB7-8EDF-EF2457671D25}" destId="{5D7F70BE-00B6-46E4-AFE9-8E5065223828}" srcOrd="0" destOrd="0" presId="urn:microsoft.com/office/officeart/2005/8/layout/process4"/>
    <dgm:cxn modelId="{CE4F8196-EA62-4A8E-9A0E-231CB94EF238}" type="presParOf" srcId="{47E95368-73B3-4FBF-85F0-1B2FCEA790E8}" destId="{33CC870A-2ABA-4964-8735-F8D2CED5C236}" srcOrd="5" destOrd="0" presId="urn:microsoft.com/office/officeart/2005/8/layout/process4"/>
    <dgm:cxn modelId="{4124CF7C-38B0-4B57-904B-07092C87243D}" type="presParOf" srcId="{47E95368-73B3-4FBF-85F0-1B2FCEA790E8}" destId="{0A5224D0-312B-4161-A26F-33471A24DDE8}" srcOrd="6" destOrd="0" presId="urn:microsoft.com/office/officeart/2005/8/layout/process4"/>
    <dgm:cxn modelId="{1FF8D21A-D898-40B9-B56C-4CC5EFDBB49A}" type="presParOf" srcId="{0A5224D0-312B-4161-A26F-33471A24DDE8}" destId="{03BB0262-8D9A-4725-B692-EA32F0981961}"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E21F84-6D97-4F69-8B5B-07A8EF4984EB}" type="doc">
      <dgm:prSet loTypeId="urn:microsoft.com/office/officeart/2005/8/layout/process4" loCatId="process" qsTypeId="urn:microsoft.com/office/officeart/2005/8/quickstyle/3d3" qsCatId="3D" csTypeId="urn:microsoft.com/office/officeart/2005/8/colors/accent1_2" csCatId="accent1" phldr="1"/>
      <dgm:spPr/>
      <dgm:t>
        <a:bodyPr/>
        <a:lstStyle/>
        <a:p>
          <a:endParaRPr lang="es-EC"/>
        </a:p>
      </dgm:t>
    </dgm:pt>
    <dgm:pt modelId="{161DBA18-26B2-4569-8EE7-C7A0E9505DDC}">
      <dgm:prSet phldrT="[Texto]" custT="1"/>
      <dgm:spPr/>
      <dgm:t>
        <a:bodyPr/>
        <a:lstStyle/>
        <a:p>
          <a:r>
            <a:rPr lang="es-EC" sz="2400" b="1" dirty="0" smtClean="0">
              <a:latin typeface="Arial" panose="020B0604020202020204" pitchFamily="34" charset="0"/>
              <a:cs typeface="Arial" panose="020B0604020202020204" pitchFamily="34" charset="0"/>
            </a:rPr>
            <a:t>MONITOREO</a:t>
          </a:r>
          <a:endParaRPr lang="es-EC" sz="2400" b="1" dirty="0">
            <a:latin typeface="Arial" panose="020B0604020202020204" pitchFamily="34" charset="0"/>
            <a:cs typeface="Arial" panose="020B0604020202020204" pitchFamily="34" charset="0"/>
          </a:endParaRPr>
        </a:p>
      </dgm:t>
    </dgm:pt>
    <dgm:pt modelId="{671AE9F2-E862-495C-A6C7-12565206C5C7}" type="parTrans" cxnId="{F3CA7A47-FC1F-4132-8E90-23CACD1B5E69}">
      <dgm:prSet/>
      <dgm:spPr/>
      <dgm:t>
        <a:bodyPr/>
        <a:lstStyle/>
        <a:p>
          <a:endParaRPr lang="es-EC"/>
        </a:p>
      </dgm:t>
    </dgm:pt>
    <dgm:pt modelId="{B1181121-ACB0-4AED-9D9E-9BFFF84554DE}" type="sibTrans" cxnId="{F3CA7A47-FC1F-4132-8E90-23CACD1B5E69}">
      <dgm:prSet/>
      <dgm:spPr/>
      <dgm:t>
        <a:bodyPr/>
        <a:lstStyle/>
        <a:p>
          <a:endParaRPr lang="es-EC"/>
        </a:p>
      </dgm:t>
    </dgm:pt>
    <dgm:pt modelId="{7DAF175D-576B-4BF4-AE80-42644CD7DCDC}" type="pres">
      <dgm:prSet presAssocID="{50E21F84-6D97-4F69-8B5B-07A8EF4984EB}" presName="Name0" presStyleCnt="0">
        <dgm:presLayoutVars>
          <dgm:dir/>
          <dgm:animLvl val="lvl"/>
          <dgm:resizeHandles val="exact"/>
        </dgm:presLayoutVars>
      </dgm:prSet>
      <dgm:spPr/>
      <dgm:t>
        <a:bodyPr/>
        <a:lstStyle/>
        <a:p>
          <a:endParaRPr lang="es-ES"/>
        </a:p>
      </dgm:t>
    </dgm:pt>
    <dgm:pt modelId="{05D55935-BC19-4E03-AFD2-B588B925C1DC}" type="pres">
      <dgm:prSet presAssocID="{161DBA18-26B2-4569-8EE7-C7A0E9505DDC}" presName="boxAndChildren" presStyleCnt="0"/>
      <dgm:spPr/>
    </dgm:pt>
    <dgm:pt modelId="{63828356-973E-4226-A11C-3EF9434DD587}" type="pres">
      <dgm:prSet presAssocID="{161DBA18-26B2-4569-8EE7-C7A0E9505DDC}" presName="parentTextBox" presStyleLbl="node1" presStyleIdx="0" presStyleCnt="1" custAng="5400000" custScaleX="88851" custLinFactNeighborX="41675" custLinFactNeighborY="-7566"/>
      <dgm:spPr/>
      <dgm:t>
        <a:bodyPr/>
        <a:lstStyle/>
        <a:p>
          <a:endParaRPr lang="es-ES"/>
        </a:p>
      </dgm:t>
    </dgm:pt>
  </dgm:ptLst>
  <dgm:cxnLst>
    <dgm:cxn modelId="{C85FA554-3DE7-4B36-9637-CBD78CF2C0ED}" type="presOf" srcId="{50E21F84-6D97-4F69-8B5B-07A8EF4984EB}" destId="{7DAF175D-576B-4BF4-AE80-42644CD7DCDC}" srcOrd="0" destOrd="0" presId="urn:microsoft.com/office/officeart/2005/8/layout/process4"/>
    <dgm:cxn modelId="{F3CA7A47-FC1F-4132-8E90-23CACD1B5E69}" srcId="{50E21F84-6D97-4F69-8B5B-07A8EF4984EB}" destId="{161DBA18-26B2-4569-8EE7-C7A0E9505DDC}" srcOrd="0" destOrd="0" parTransId="{671AE9F2-E862-495C-A6C7-12565206C5C7}" sibTransId="{B1181121-ACB0-4AED-9D9E-9BFFF84554DE}"/>
    <dgm:cxn modelId="{5A185B30-1BC1-46D1-9C7C-F46E6541C070}" type="presOf" srcId="{161DBA18-26B2-4569-8EE7-C7A0E9505DDC}" destId="{63828356-973E-4226-A11C-3EF9434DD587}" srcOrd="0" destOrd="0" presId="urn:microsoft.com/office/officeart/2005/8/layout/process4"/>
    <dgm:cxn modelId="{AF0CE5B7-0E96-4951-8FAC-713DE36A9D9F}" type="presParOf" srcId="{7DAF175D-576B-4BF4-AE80-42644CD7DCDC}" destId="{05D55935-BC19-4E03-AFD2-B588B925C1DC}" srcOrd="0" destOrd="0" presId="urn:microsoft.com/office/officeart/2005/8/layout/process4"/>
    <dgm:cxn modelId="{49556BD7-14EA-4716-A04E-CEA10A3078FC}" type="presParOf" srcId="{05D55935-BC19-4E03-AFD2-B588B925C1DC}" destId="{63828356-973E-4226-A11C-3EF9434DD587}" srcOrd="0" destOrd="0" presId="urn:microsoft.com/office/officeart/2005/8/layout/process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C5B721-8D5D-49C2-92AD-E43CF953DEC2}">
      <dsp:nvSpPr>
        <dsp:cNvPr id="0" name=""/>
        <dsp:cNvSpPr/>
      </dsp:nvSpPr>
      <dsp:spPr>
        <a:xfrm>
          <a:off x="0" y="4189976"/>
          <a:ext cx="6236651" cy="916664"/>
        </a:xfrm>
        <a:prstGeom prst="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C" sz="2000" b="1" kern="1200" dirty="0">
              <a:latin typeface="Arial" pitchFamily="34" charset="0"/>
              <a:cs typeface="Arial" pitchFamily="34" charset="0"/>
            </a:rPr>
            <a:t>TRATAMIENTO DE RIESGOS</a:t>
          </a:r>
        </a:p>
      </dsp:txBody>
      <dsp:txXfrm>
        <a:off x="0" y="4189976"/>
        <a:ext cx="6236651" cy="916664"/>
      </dsp:txXfrm>
    </dsp:sp>
    <dsp:sp modelId="{71F033FE-7DD0-4B95-9DF4-637EAC227F60}">
      <dsp:nvSpPr>
        <dsp:cNvPr id="0" name=""/>
        <dsp:cNvSpPr/>
      </dsp:nvSpPr>
      <dsp:spPr>
        <a:xfrm rot="10800000">
          <a:off x="0" y="2793896"/>
          <a:ext cx="6236651" cy="1409830"/>
        </a:xfrm>
        <a:prstGeom prst="upArrowCallou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C" sz="2000" b="1" kern="1200" dirty="0">
              <a:latin typeface="Arial" pitchFamily="34" charset="0"/>
              <a:cs typeface="Arial" pitchFamily="34" charset="0"/>
            </a:rPr>
            <a:t>EVALUACIÓN DE RIESGOS</a:t>
          </a:r>
        </a:p>
      </dsp:txBody>
      <dsp:txXfrm rot="10800000">
        <a:off x="0" y="2793896"/>
        <a:ext cx="6236651" cy="1409830"/>
      </dsp:txXfrm>
    </dsp:sp>
    <dsp:sp modelId="{5D7F70BE-00B6-46E4-AFE9-8E5065223828}">
      <dsp:nvSpPr>
        <dsp:cNvPr id="0" name=""/>
        <dsp:cNvSpPr/>
      </dsp:nvSpPr>
      <dsp:spPr>
        <a:xfrm rot="10800000">
          <a:off x="0" y="1397816"/>
          <a:ext cx="6236651" cy="1409830"/>
        </a:xfrm>
        <a:prstGeom prst="upArrowCallou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C" sz="2000" b="1" kern="1200" dirty="0">
              <a:latin typeface="Arial" pitchFamily="34" charset="0"/>
              <a:cs typeface="Arial" pitchFamily="34" charset="0"/>
            </a:rPr>
            <a:t>ANÁLISIS DE RIESGOS</a:t>
          </a:r>
        </a:p>
      </dsp:txBody>
      <dsp:txXfrm rot="10800000">
        <a:off x="0" y="1397816"/>
        <a:ext cx="6236651" cy="1409830"/>
      </dsp:txXfrm>
    </dsp:sp>
    <dsp:sp modelId="{03BB0262-8D9A-4725-B692-EA32F0981961}">
      <dsp:nvSpPr>
        <dsp:cNvPr id="0" name=""/>
        <dsp:cNvSpPr/>
      </dsp:nvSpPr>
      <dsp:spPr>
        <a:xfrm rot="10800000">
          <a:off x="0" y="0"/>
          <a:ext cx="6236651" cy="1409830"/>
        </a:xfrm>
        <a:prstGeom prst="upArrowCallou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C" sz="2000" b="1" kern="1200" dirty="0">
              <a:latin typeface="Arial" pitchFamily="34" charset="0"/>
              <a:cs typeface="Arial" pitchFamily="34" charset="0"/>
            </a:rPr>
            <a:t>ESTABLECIMIENTO DEL CONTEXTO</a:t>
          </a:r>
        </a:p>
      </dsp:txBody>
      <dsp:txXfrm rot="10800000">
        <a:off x="0" y="0"/>
        <a:ext cx="6236651" cy="14098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828356-973E-4226-A11C-3EF9434DD587}">
      <dsp:nvSpPr>
        <dsp:cNvPr id="0" name=""/>
        <dsp:cNvSpPr/>
      </dsp:nvSpPr>
      <dsp:spPr>
        <a:xfrm rot="5400000">
          <a:off x="2880329" y="0"/>
          <a:ext cx="5416356" cy="951880"/>
        </a:xfrm>
        <a:prstGeom prst="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b="1" kern="1200" dirty="0" smtClean="0">
              <a:latin typeface="Arial" panose="020B0604020202020204" pitchFamily="34" charset="0"/>
              <a:cs typeface="Arial" panose="020B0604020202020204" pitchFamily="34" charset="0"/>
            </a:rPr>
            <a:t>MONITOREO</a:t>
          </a:r>
          <a:endParaRPr lang="es-EC" sz="2400" b="1" kern="1200" dirty="0">
            <a:latin typeface="Arial" panose="020B0604020202020204" pitchFamily="34" charset="0"/>
            <a:cs typeface="Arial" panose="020B0604020202020204" pitchFamily="34" charset="0"/>
          </a:endParaRPr>
        </a:p>
      </dsp:txBody>
      <dsp:txXfrm rot="5400000">
        <a:off x="2880329" y="0"/>
        <a:ext cx="5416356" cy="9518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D52419-2E38-4CEA-98A0-568E6E820AB9}" type="datetimeFigureOut">
              <a:rPr lang="es-EC" smtClean="0"/>
              <a:pPr/>
              <a:t>14/11/2014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492EF-D619-498F-8530-B1C53E39E734}" type="slidenum">
              <a:rPr lang="es-EC" smtClean="0"/>
              <a:pPr/>
              <a:t>‹Nº›</a:t>
            </a:fld>
            <a:endParaRPr lang="es-EC"/>
          </a:p>
        </p:txBody>
      </p:sp>
    </p:spTree>
    <p:extLst>
      <p:ext uri="{BB962C8B-B14F-4D97-AF65-F5344CB8AC3E}">
        <p14:creationId xmlns="" xmlns:p14="http://schemas.microsoft.com/office/powerpoint/2010/main" val="1901844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EMPRESAS</a:t>
            </a:r>
            <a:r>
              <a:rPr lang="es-ES" baseline="0" dirty="0" smtClean="0"/>
              <a:t> ISP: </a:t>
            </a:r>
          </a:p>
          <a:p>
            <a:pPr>
              <a:buFontTx/>
              <a:buChar char="-"/>
            </a:pPr>
            <a:r>
              <a:rPr lang="es-ES" baseline="0" dirty="0" smtClean="0"/>
              <a:t>Introducción de la cultura</a:t>
            </a:r>
          </a:p>
          <a:p>
            <a:pPr>
              <a:buFontTx/>
              <a:buChar char="-"/>
            </a:pPr>
            <a:r>
              <a:rPr lang="es-ES" baseline="0" dirty="0" smtClean="0"/>
              <a:t>Encuestas a personal técnico encargado de seguridad</a:t>
            </a:r>
          </a:p>
          <a:p>
            <a:pPr>
              <a:buFontTx/>
              <a:buChar char="-"/>
            </a:pPr>
            <a:r>
              <a:rPr lang="es-ES" baseline="0" dirty="0" smtClean="0"/>
              <a:t>Empresas obtenidas de la SUPERTEL</a:t>
            </a:r>
          </a:p>
          <a:p>
            <a:pPr>
              <a:buFontTx/>
              <a:buChar char="-"/>
            </a:pPr>
            <a:r>
              <a:rPr lang="es-ES" baseline="0" dirty="0" smtClean="0"/>
              <a:t>Muestra (57) ISP en Quito</a:t>
            </a:r>
          </a:p>
          <a:p>
            <a:pPr>
              <a:buFontTx/>
              <a:buChar char="-"/>
            </a:pPr>
            <a:endParaRPr lang="es-ES" baseline="0" dirty="0" smtClean="0"/>
          </a:p>
          <a:p>
            <a:pPr>
              <a:buFontTx/>
              <a:buNone/>
            </a:pPr>
            <a:r>
              <a:rPr lang="es-ES" baseline="0" dirty="0" smtClean="0"/>
              <a:t>METODOLOGÍA COBIT</a:t>
            </a:r>
          </a:p>
          <a:p>
            <a:pPr>
              <a:buFontTx/>
              <a:buChar char="-"/>
            </a:pPr>
            <a:r>
              <a:rPr lang="es-ES" baseline="0" dirty="0" smtClean="0"/>
              <a:t> Basado en COBIT que brinda un marco de niveles de madurez.</a:t>
            </a:r>
          </a:p>
          <a:p>
            <a:pPr>
              <a:buFontTx/>
              <a:buChar char="-"/>
            </a:pPr>
            <a:endParaRPr lang="es-ES" baseline="0" dirty="0" smtClean="0"/>
          </a:p>
          <a:p>
            <a:pPr>
              <a:buFontTx/>
              <a:buChar char="-"/>
            </a:pPr>
            <a:endParaRPr lang="es-ES" dirty="0"/>
          </a:p>
        </p:txBody>
      </p:sp>
      <p:sp>
        <p:nvSpPr>
          <p:cNvPr id="4" name="3 Marcador de número de diapositiva"/>
          <p:cNvSpPr>
            <a:spLocks noGrp="1"/>
          </p:cNvSpPr>
          <p:nvPr>
            <p:ph type="sldNum" sz="quarter" idx="10"/>
          </p:nvPr>
        </p:nvSpPr>
        <p:spPr/>
        <p:txBody>
          <a:bodyPr/>
          <a:lstStyle/>
          <a:p>
            <a:fld id="{BBF492EF-D619-498F-8530-B1C53E39E734}" type="slidenum">
              <a:rPr lang="es-EC" smtClean="0"/>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540D050-80DD-4104-AE3F-0B37110C5E2D}" type="datetimeFigureOut">
              <a:rPr lang="es-EC" smtClean="0"/>
              <a:pPr/>
              <a:t>14/11/2014</a:t>
            </a:fld>
            <a:endParaRPr lang="es-EC"/>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741A720-A8D9-41A1-8A58-F96BAEB67BD0}" type="slidenum">
              <a:rPr lang="es-EC" smtClean="0"/>
              <a:pPr/>
              <a:t>‹Nº›</a:t>
            </a:fld>
            <a:endParaRPr lang="es-EC"/>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540D050-80DD-4104-AE3F-0B37110C5E2D}" type="datetimeFigureOut">
              <a:rPr lang="es-EC" smtClean="0"/>
              <a:pPr/>
              <a:t>14/11/2014</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540D050-80DD-4104-AE3F-0B37110C5E2D}" type="datetimeFigureOut">
              <a:rPr lang="es-EC" smtClean="0"/>
              <a:pPr/>
              <a:t>14/11/2014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A741A720-A8D9-41A1-8A58-F96BAEB67BD0}"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540D050-80DD-4104-AE3F-0B37110C5E2D}" type="datetimeFigureOut">
              <a:rPr lang="es-EC" smtClean="0"/>
              <a:pPr/>
              <a:t>14/11/2014</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741A720-A8D9-41A1-8A58-F96BAEB67BD0}" type="slidenum">
              <a:rPr lang="es-EC" smtClean="0"/>
              <a:pPr/>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540D050-80DD-4104-AE3F-0B37110C5E2D}" type="datetimeFigureOut">
              <a:rPr lang="es-EC" smtClean="0"/>
              <a:pPr/>
              <a:t>14/11/2014</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41A720-A8D9-41A1-8A58-F96BAEB67BD0}"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diamon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Tabulaci&#243;nEncuestas.xlsx"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slide" Target="slide3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ANEXO%205_Plan%20Trabajo_CasoEstudio.xlsx"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ANEXO%206_Inventario%20activos_CasoEstudio.xlsx"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ANEXOS%204-7-8-9-10-11_Matrice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ANEXOS%204-7-8-9-10-11_Matrices.xlsx"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slide" Target="slide35.xml"/><Relationship Id="rId4" Type="http://schemas.openxmlformats.org/officeDocument/2006/relationships/slide" Target="slide34.xml"/></Relationships>
</file>

<file path=ppt/slides/_rels/slide25.xml.rels><?xml version="1.0" encoding="UTF-8" standalone="yes"?>
<Relationships xmlns="http://schemas.openxmlformats.org/package/2006/relationships"><Relationship Id="rId3" Type="http://schemas.openxmlformats.org/officeDocument/2006/relationships/hyperlink" Target="ANEXOS%204-7-8-9-10-11_Matrices.xlsx"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ANEXOS%204-7-8-9-10-11_Matrices.xlsx"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hyperlink" Target="ANEXOS%204-7-8-9-10-11_Matrices.xlsx"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Matrices.xlsx"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403648" y="583704"/>
            <a:ext cx="7406640" cy="1981200"/>
          </a:xfrm>
          <a:prstGeom prst="rect">
            <a:avLst/>
          </a:prstGeom>
        </p:spPr>
        <p:txBody>
          <a:bodyPr anchor="ctr">
            <a:noAutofit/>
          </a:bodyPr>
          <a:lstStyle/>
          <a:p>
            <a:pPr lvl="0">
              <a:spcBef>
                <a:spcPct val="0"/>
              </a:spcBef>
            </a:pPr>
            <a:r>
              <a:rPr lang="es-ES" sz="3200" b="1" dirty="0" smtClean="0">
                <a:effectLst>
                  <a:outerShdw blurRad="38100" dist="38100" dir="2700000" algn="tl">
                    <a:srgbClr val="000000">
                      <a:alpha val="43137"/>
                    </a:srgbClr>
                  </a:outerShdw>
                </a:effectLst>
              </a:rPr>
              <a:t>PROPUESTA METODOLÓGICA  DE  GESTIÓN DE RIESGOS  TECNOLÓGICOS  PARA EMPRESAS  DEL  SECTOR  DE  LAS TELECOMUNICACIONES.</a:t>
            </a:r>
            <a:endParaRPr kumimoji="0" lang="es-EC" sz="36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2 Subtítulo"/>
          <p:cNvSpPr txBox="1">
            <a:spLocks/>
          </p:cNvSpPr>
          <p:nvPr/>
        </p:nvSpPr>
        <p:spPr>
          <a:xfrm>
            <a:off x="2195736" y="3078088"/>
            <a:ext cx="6661578" cy="1143000"/>
          </a:xfrm>
          <a:prstGeom prst="rect">
            <a:avLst/>
          </a:prstGeom>
        </p:spPr>
        <p:txBody>
          <a:bodyPr>
            <a:normAutofit fontScale="92500"/>
          </a:bodyPr>
          <a:lstStyle/>
          <a:p>
            <a:pPr marL="365760" marR="0" lvl="0" indent="-283464" algn="r"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Maestría en Evaluación y Auditoría</a:t>
            </a:r>
            <a:r>
              <a:rPr kumimoji="0" lang="es-ES_tradnl" sz="3200" b="0" i="0" u="none" strike="noStrike" kern="1200" cap="none" spc="0" normalizeH="0" noProof="0" dirty="0" smtClean="0">
                <a:ln>
                  <a:noFill/>
                </a:ln>
                <a:solidFill>
                  <a:schemeClr val="tx1"/>
                </a:solidFill>
                <a:effectLst/>
                <a:uLnTx/>
                <a:uFillTx/>
                <a:latin typeface="+mn-lt"/>
                <a:ea typeface="+mn-ea"/>
                <a:cs typeface="+mn-cs"/>
              </a:rPr>
              <a:t> </a:t>
            </a: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de Sistemas Tecnológicos II</a:t>
            </a:r>
            <a:endParaRPr kumimoji="0" lang="es-EC"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5 CuadroTexto"/>
          <p:cNvSpPr txBox="1"/>
          <p:nvPr/>
        </p:nvSpPr>
        <p:spPr>
          <a:xfrm>
            <a:off x="6287642" y="4614208"/>
            <a:ext cx="2475358" cy="1938992"/>
          </a:xfrm>
          <a:prstGeom prst="rect">
            <a:avLst/>
          </a:prstGeom>
          <a:noFill/>
        </p:spPr>
        <p:txBody>
          <a:bodyPr wrap="none" rtlCol="0">
            <a:spAutoFit/>
          </a:bodyPr>
          <a:lstStyle/>
          <a:p>
            <a:pPr algn="r"/>
            <a:r>
              <a:rPr lang="es-ES_tradnl" sz="2000" b="1" dirty="0" smtClean="0"/>
              <a:t>AUTORES:</a:t>
            </a:r>
          </a:p>
          <a:p>
            <a:pPr algn="r"/>
            <a:r>
              <a:rPr lang="es-ES_tradnl" sz="2000" dirty="0" smtClean="0"/>
              <a:t>Ing. Rubén Fernández.</a:t>
            </a:r>
          </a:p>
          <a:p>
            <a:pPr algn="r"/>
            <a:r>
              <a:rPr lang="es-ES_tradnl" sz="2000" dirty="0" smtClean="0"/>
              <a:t>Ing. Nelson Monteros.</a:t>
            </a:r>
          </a:p>
          <a:p>
            <a:pPr algn="r"/>
            <a:endParaRPr lang="es-ES_tradnl" sz="2000" dirty="0" smtClean="0"/>
          </a:p>
          <a:p>
            <a:pPr algn="r"/>
            <a:r>
              <a:rPr lang="es-ES_tradnl" sz="2000" b="1" dirty="0" smtClean="0"/>
              <a:t>TUTOR:</a:t>
            </a:r>
          </a:p>
          <a:p>
            <a:pPr algn="r"/>
            <a:r>
              <a:rPr lang="es-ES_tradnl" sz="2000" dirty="0" smtClean="0"/>
              <a:t>Ing. Paulo </a:t>
            </a:r>
            <a:r>
              <a:rPr lang="es-ES_tradnl" sz="2000" dirty="0" err="1" smtClean="0"/>
              <a:t>Bermeo</a:t>
            </a:r>
            <a:endParaRPr lang="es-EC" sz="2000" dirty="0"/>
          </a:p>
        </p:txBody>
      </p:sp>
      <p:sp>
        <p:nvSpPr>
          <p:cNvPr id="7" name="6 CuadroTexto"/>
          <p:cNvSpPr txBox="1"/>
          <p:nvPr/>
        </p:nvSpPr>
        <p:spPr>
          <a:xfrm>
            <a:off x="1619672" y="5772090"/>
            <a:ext cx="2257349" cy="400110"/>
          </a:xfrm>
          <a:prstGeom prst="rect">
            <a:avLst/>
          </a:prstGeom>
          <a:noFill/>
        </p:spPr>
        <p:txBody>
          <a:bodyPr wrap="none" rtlCol="0">
            <a:spAutoFit/>
          </a:bodyPr>
          <a:lstStyle/>
          <a:p>
            <a:r>
              <a:rPr lang="es-ES_tradnl" sz="2000" dirty="0" smtClean="0"/>
              <a:t>Noviembre 2014</a:t>
            </a:r>
            <a:endParaRPr lang="es-EC" sz="2000" dirty="0"/>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3" name="1 Título"/>
          <p:cNvSpPr txBox="1">
            <a:spLocks/>
          </p:cNvSpPr>
          <p:nvPr/>
        </p:nvSpPr>
        <p:spPr>
          <a:xfrm>
            <a:off x="1066800" y="274638"/>
            <a:ext cx="749808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4300" b="1" dirty="0" smtClean="0">
                <a:effectLst>
                  <a:outerShdw blurRad="50000" dist="30000" dir="5400000" algn="tl" rotWithShape="0">
                    <a:srgbClr val="000000">
                      <a:alpha val="30000"/>
                    </a:srgbClr>
                  </a:outerShdw>
                </a:effectLst>
                <a:latin typeface="+mj-lt"/>
                <a:ea typeface="+mj-ea"/>
                <a:cs typeface="+mj-cs"/>
              </a:rPr>
              <a:t>ESCALA DE NIVEL</a:t>
            </a:r>
            <a:r>
              <a:rPr kumimoji="0" lang="es-ES_tradnl" sz="43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mj-cs"/>
              </a:rPr>
              <a:t> DE MADUREZ</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C"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5" name="4 Tabla"/>
          <p:cNvGraphicFramePr>
            <a:graphicFrameLocks noGrp="1"/>
          </p:cNvGraphicFramePr>
          <p:nvPr>
            <p:extLst>
              <p:ext uri="{D42A27DB-BD31-4B8C-83A1-F6EECF244321}">
                <p14:modId xmlns="" xmlns:p14="http://schemas.microsoft.com/office/powerpoint/2010/main" val="3237924522"/>
              </p:ext>
            </p:extLst>
          </p:nvPr>
        </p:nvGraphicFramePr>
        <p:xfrm>
          <a:off x="1066800" y="1392450"/>
          <a:ext cx="7543800" cy="4937760"/>
        </p:xfrm>
        <a:graphic>
          <a:graphicData uri="http://schemas.openxmlformats.org/drawingml/2006/table">
            <a:tbl>
              <a:tblPr>
                <a:tableStyleId>{3C2FFA5D-87B4-456A-9821-1D502468CF0F}</a:tableStyleId>
              </a:tblPr>
              <a:tblGrid>
                <a:gridCol w="1066799"/>
                <a:gridCol w="6477001"/>
              </a:tblGrid>
              <a:tr h="650629">
                <a:tc>
                  <a:txBody>
                    <a:bodyPr/>
                    <a:lstStyle/>
                    <a:p>
                      <a:pPr algn="ctr">
                        <a:lnSpc>
                          <a:spcPct val="200000"/>
                        </a:lnSpc>
                        <a:spcAft>
                          <a:spcPts val="0"/>
                        </a:spcAft>
                      </a:pPr>
                      <a:r>
                        <a:rPr lang="es-EC" sz="2400" b="1" dirty="0">
                          <a:solidFill>
                            <a:schemeClr val="bg1"/>
                          </a:solidFill>
                        </a:rPr>
                        <a:t>NIVEL</a:t>
                      </a:r>
                      <a:endParaRPr lang="es-EC" sz="2400" b="1" dirty="0">
                        <a:solidFill>
                          <a:schemeClr val="bg1"/>
                        </a:solidFill>
                        <a:latin typeface="Arial"/>
                        <a:ea typeface="Times New Roman"/>
                        <a:cs typeface="Times New Roman"/>
                      </a:endParaRPr>
                    </a:p>
                  </a:txBody>
                  <a:tcPr marL="68580" marR="68580" marT="0" marB="0" anchor="ctr">
                    <a:solidFill>
                      <a:schemeClr val="bg2">
                        <a:lumMod val="50000"/>
                      </a:schemeClr>
                    </a:solidFill>
                  </a:tcPr>
                </a:tc>
                <a:tc>
                  <a:txBody>
                    <a:bodyPr/>
                    <a:lstStyle/>
                    <a:p>
                      <a:pPr algn="ctr">
                        <a:lnSpc>
                          <a:spcPct val="200000"/>
                        </a:lnSpc>
                        <a:spcAft>
                          <a:spcPts val="0"/>
                        </a:spcAft>
                      </a:pPr>
                      <a:r>
                        <a:rPr lang="es-EC" sz="2400" b="1" dirty="0">
                          <a:solidFill>
                            <a:schemeClr val="bg1"/>
                          </a:solidFill>
                        </a:rPr>
                        <a:t>DEFINICIÓN</a:t>
                      </a:r>
                      <a:endParaRPr lang="es-EC" sz="2400" b="1" dirty="0">
                        <a:solidFill>
                          <a:schemeClr val="bg1"/>
                        </a:solidFill>
                        <a:latin typeface="Arial"/>
                        <a:ea typeface="Times New Roman"/>
                        <a:cs typeface="Times New Roman"/>
                      </a:endParaRPr>
                    </a:p>
                  </a:txBody>
                  <a:tcPr marL="68580" marR="68580" marT="0" marB="0" anchor="ctr">
                    <a:solidFill>
                      <a:schemeClr val="bg2">
                        <a:lumMod val="50000"/>
                      </a:schemeClr>
                    </a:solidFill>
                  </a:tcPr>
                </a:tc>
              </a:tr>
              <a:tr h="665811">
                <a:tc>
                  <a:txBody>
                    <a:bodyPr/>
                    <a:lstStyle/>
                    <a:p>
                      <a:pPr algn="ctr">
                        <a:lnSpc>
                          <a:spcPct val="200000"/>
                        </a:lnSpc>
                        <a:spcAft>
                          <a:spcPts val="0"/>
                        </a:spcAft>
                      </a:pPr>
                      <a:r>
                        <a:rPr lang="es-EC" sz="2300" dirty="0" smtClean="0"/>
                        <a:t>0</a:t>
                      </a:r>
                      <a:endParaRPr lang="es-EC" sz="2300" dirty="0" smtClean="0">
                        <a:solidFill>
                          <a:srgbClr val="000000"/>
                        </a:solidFill>
                        <a:latin typeface="Arial"/>
                        <a:ea typeface="Times New Roman"/>
                        <a:cs typeface="Arial"/>
                      </a:endParaRPr>
                    </a:p>
                  </a:txBody>
                  <a:tcPr marL="68580" marR="68580" marT="0" marB="0"/>
                </a:tc>
                <a:tc>
                  <a:txBody>
                    <a:bodyPr/>
                    <a:lstStyle/>
                    <a:p>
                      <a:pPr algn="ctr">
                        <a:lnSpc>
                          <a:spcPct val="200000"/>
                        </a:lnSpc>
                        <a:spcAft>
                          <a:spcPts val="0"/>
                        </a:spcAft>
                      </a:pPr>
                      <a:r>
                        <a:rPr lang="es-EC" sz="2300" dirty="0"/>
                        <a:t>No </a:t>
                      </a:r>
                      <a:r>
                        <a:rPr lang="es-EC" sz="2300" dirty="0" smtClean="0"/>
                        <a:t>dispone.</a:t>
                      </a:r>
                      <a:endParaRPr lang="es-EC" sz="2300" dirty="0">
                        <a:latin typeface="Arial"/>
                        <a:ea typeface="Times New Roman"/>
                        <a:cs typeface="Times New Roman"/>
                      </a:endParaRPr>
                    </a:p>
                  </a:txBody>
                  <a:tcPr marL="68580" marR="68580" marT="0" marB="0"/>
                </a:tc>
              </a:tr>
              <a:tr h="665811">
                <a:tc>
                  <a:txBody>
                    <a:bodyPr/>
                    <a:lstStyle/>
                    <a:p>
                      <a:pPr algn="ctr">
                        <a:lnSpc>
                          <a:spcPct val="200000"/>
                        </a:lnSpc>
                        <a:spcAft>
                          <a:spcPts val="0"/>
                        </a:spcAft>
                      </a:pPr>
                      <a:r>
                        <a:rPr lang="es-EC" sz="2300" dirty="0"/>
                        <a:t>1</a:t>
                      </a:r>
                      <a:endParaRPr lang="es-EC" sz="2300" dirty="0">
                        <a:latin typeface="Arial"/>
                        <a:ea typeface="Times New Roman"/>
                        <a:cs typeface="Times New Roman"/>
                      </a:endParaRPr>
                    </a:p>
                  </a:txBody>
                  <a:tcPr marL="68580" marR="68580" marT="0" marB="0"/>
                </a:tc>
                <a:tc>
                  <a:txBody>
                    <a:bodyPr/>
                    <a:lstStyle/>
                    <a:p>
                      <a:pPr algn="ctr">
                        <a:lnSpc>
                          <a:spcPct val="200000"/>
                        </a:lnSpc>
                        <a:spcAft>
                          <a:spcPts val="0"/>
                        </a:spcAft>
                      </a:pPr>
                      <a:r>
                        <a:rPr lang="es-EC" sz="2300" dirty="0"/>
                        <a:t>No se piensa en ello de manera </a:t>
                      </a:r>
                      <a:r>
                        <a:rPr lang="es-EC" sz="2300" dirty="0" smtClean="0"/>
                        <a:t>esencial.</a:t>
                      </a:r>
                      <a:endParaRPr lang="es-EC" sz="2300" dirty="0">
                        <a:latin typeface="Arial"/>
                        <a:ea typeface="Times New Roman"/>
                        <a:cs typeface="Times New Roman"/>
                      </a:endParaRPr>
                    </a:p>
                  </a:txBody>
                  <a:tcPr marL="68580" marR="68580" marT="0" marB="0"/>
                </a:tc>
              </a:tr>
              <a:tr h="665811">
                <a:tc>
                  <a:txBody>
                    <a:bodyPr/>
                    <a:lstStyle/>
                    <a:p>
                      <a:pPr algn="ctr">
                        <a:lnSpc>
                          <a:spcPct val="200000"/>
                        </a:lnSpc>
                        <a:spcAft>
                          <a:spcPts val="0"/>
                        </a:spcAft>
                      </a:pPr>
                      <a:r>
                        <a:rPr lang="es-EC" sz="2300"/>
                        <a:t>2</a:t>
                      </a:r>
                      <a:endParaRPr lang="es-EC" sz="2300">
                        <a:latin typeface="Arial"/>
                        <a:ea typeface="Times New Roman"/>
                        <a:cs typeface="Times New Roman"/>
                      </a:endParaRPr>
                    </a:p>
                  </a:txBody>
                  <a:tcPr marL="68580" marR="68580" marT="0" marB="0"/>
                </a:tc>
                <a:tc>
                  <a:txBody>
                    <a:bodyPr/>
                    <a:lstStyle/>
                    <a:p>
                      <a:pPr algn="ctr">
                        <a:lnSpc>
                          <a:spcPct val="200000"/>
                        </a:lnSpc>
                        <a:spcAft>
                          <a:spcPts val="0"/>
                        </a:spcAft>
                      </a:pPr>
                      <a:r>
                        <a:rPr lang="es-EC" sz="2300" dirty="0" smtClean="0"/>
                        <a:t>Ocasional y/o solo en ciertos proyectos.</a:t>
                      </a:r>
                      <a:endParaRPr lang="es-EC" sz="2300" dirty="0">
                        <a:latin typeface="Arial"/>
                        <a:ea typeface="Times New Roman"/>
                        <a:cs typeface="Times New Roman"/>
                      </a:endParaRPr>
                    </a:p>
                  </a:txBody>
                  <a:tcPr marL="68580" marR="68580" marT="0" marB="0"/>
                </a:tc>
              </a:tr>
              <a:tr h="665811">
                <a:tc>
                  <a:txBody>
                    <a:bodyPr/>
                    <a:lstStyle/>
                    <a:p>
                      <a:pPr algn="ctr">
                        <a:lnSpc>
                          <a:spcPct val="200000"/>
                        </a:lnSpc>
                        <a:spcAft>
                          <a:spcPts val="0"/>
                        </a:spcAft>
                      </a:pPr>
                      <a:r>
                        <a:rPr lang="es-EC" sz="2300"/>
                        <a:t>3</a:t>
                      </a:r>
                      <a:endParaRPr lang="es-EC" sz="2300">
                        <a:latin typeface="Arial"/>
                        <a:ea typeface="Times New Roman"/>
                        <a:cs typeface="Times New Roman"/>
                      </a:endParaRPr>
                    </a:p>
                  </a:txBody>
                  <a:tcPr marL="68580" marR="68580" marT="0" marB="0"/>
                </a:tc>
                <a:tc>
                  <a:txBody>
                    <a:bodyPr/>
                    <a:lstStyle/>
                    <a:p>
                      <a:pPr algn="ctr">
                        <a:lnSpc>
                          <a:spcPct val="200000"/>
                        </a:lnSpc>
                        <a:spcAft>
                          <a:spcPts val="0"/>
                        </a:spcAft>
                      </a:pPr>
                      <a:r>
                        <a:rPr lang="es-EC" sz="2300" dirty="0"/>
                        <a:t>Procedimientos definidos y </a:t>
                      </a:r>
                      <a:r>
                        <a:rPr lang="es-EC" sz="2300" dirty="0" smtClean="0"/>
                        <a:t>documentados.</a:t>
                      </a:r>
                      <a:endParaRPr lang="es-EC" sz="2300" dirty="0">
                        <a:latin typeface="Arial"/>
                        <a:ea typeface="Times New Roman"/>
                        <a:cs typeface="Times New Roman"/>
                      </a:endParaRPr>
                    </a:p>
                  </a:txBody>
                  <a:tcPr marL="68580" marR="68580" marT="0" marB="0"/>
                </a:tc>
              </a:tr>
              <a:tr h="665811">
                <a:tc>
                  <a:txBody>
                    <a:bodyPr/>
                    <a:lstStyle/>
                    <a:p>
                      <a:pPr algn="ctr">
                        <a:lnSpc>
                          <a:spcPct val="200000"/>
                        </a:lnSpc>
                        <a:spcAft>
                          <a:spcPts val="0"/>
                        </a:spcAft>
                      </a:pPr>
                      <a:r>
                        <a:rPr lang="es-EC" sz="2300" dirty="0"/>
                        <a:t>4</a:t>
                      </a:r>
                      <a:endParaRPr lang="es-EC" sz="2300" dirty="0">
                        <a:latin typeface="Arial"/>
                        <a:ea typeface="Times New Roman"/>
                        <a:cs typeface="Times New Roman"/>
                      </a:endParaRPr>
                    </a:p>
                  </a:txBody>
                  <a:tcPr marL="68580" marR="68580" marT="0" marB="0"/>
                </a:tc>
                <a:tc>
                  <a:txBody>
                    <a:bodyPr/>
                    <a:lstStyle/>
                    <a:p>
                      <a:pPr algn="ctr">
                        <a:lnSpc>
                          <a:spcPct val="200000"/>
                        </a:lnSpc>
                        <a:spcAft>
                          <a:spcPts val="0"/>
                        </a:spcAft>
                      </a:pPr>
                      <a:r>
                        <a:rPr lang="es-EC" sz="2300" dirty="0" smtClean="0"/>
                        <a:t>Medido</a:t>
                      </a:r>
                      <a:r>
                        <a:rPr lang="es-EC" sz="2300" baseline="0" dirty="0" smtClean="0"/>
                        <a:t> y g</a:t>
                      </a:r>
                      <a:r>
                        <a:rPr lang="es-EC" sz="2300" dirty="0" smtClean="0"/>
                        <a:t>estionado.</a:t>
                      </a:r>
                      <a:endParaRPr lang="es-EC" sz="2300" dirty="0">
                        <a:latin typeface="Arial"/>
                        <a:ea typeface="Times New Roman"/>
                        <a:cs typeface="Times New Roman"/>
                      </a:endParaRPr>
                    </a:p>
                  </a:txBody>
                  <a:tcPr marL="68580" marR="68580" marT="0" marB="0"/>
                </a:tc>
              </a:tr>
              <a:tr h="665811">
                <a:tc>
                  <a:txBody>
                    <a:bodyPr/>
                    <a:lstStyle/>
                    <a:p>
                      <a:pPr algn="ctr">
                        <a:lnSpc>
                          <a:spcPct val="200000"/>
                        </a:lnSpc>
                        <a:spcAft>
                          <a:spcPts val="0"/>
                        </a:spcAft>
                      </a:pPr>
                      <a:r>
                        <a:rPr lang="es-EC" sz="2300" dirty="0" smtClean="0"/>
                        <a:t>5</a:t>
                      </a:r>
                      <a:endParaRPr lang="es-EC" sz="2300" dirty="0">
                        <a:latin typeface="Arial"/>
                        <a:ea typeface="Times New Roman"/>
                        <a:cs typeface="Times New Roman"/>
                      </a:endParaRPr>
                    </a:p>
                  </a:txBody>
                  <a:tcPr marL="68580" marR="68580" marT="0" marB="0"/>
                </a:tc>
                <a:tc>
                  <a:txBody>
                    <a:bodyPr/>
                    <a:lstStyle/>
                    <a:p>
                      <a:pPr algn="ctr">
                        <a:lnSpc>
                          <a:spcPct val="200000"/>
                        </a:lnSpc>
                        <a:spcAft>
                          <a:spcPts val="0"/>
                        </a:spcAft>
                      </a:pPr>
                      <a:r>
                        <a:rPr lang="es-EC" sz="2300" dirty="0" smtClean="0"/>
                        <a:t>Optimizado.</a:t>
                      </a:r>
                      <a:endParaRPr lang="es-EC" sz="2300" dirty="0">
                        <a:latin typeface="Arial"/>
                        <a:ea typeface="Times New Roman"/>
                        <a:cs typeface="Times New Roman"/>
                      </a:endParaRPr>
                    </a:p>
                  </a:txBody>
                  <a:tcPr marL="68580" marR="68580" marT="0" marB="0"/>
                </a:tc>
              </a:tr>
            </a:tbl>
          </a:graphicData>
        </a:graphic>
      </p:graphicFrame>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20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12" name="11 Flecha a la derecha con bandas"/>
          <p:cNvSpPr/>
          <p:nvPr/>
        </p:nvSpPr>
        <p:spPr>
          <a:xfrm>
            <a:off x="381000" y="1676400"/>
            <a:ext cx="3657600" cy="3581400"/>
          </a:xfrm>
          <a:prstGeom prst="striped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C"/>
          </a:p>
        </p:txBody>
      </p:sp>
      <p:sp>
        <p:nvSpPr>
          <p:cNvPr id="13" name="1 Título"/>
          <p:cNvSpPr txBox="1">
            <a:spLocks/>
          </p:cNvSpPr>
          <p:nvPr/>
        </p:nvSpPr>
        <p:spPr>
          <a:xfrm>
            <a:off x="1219200" y="2971800"/>
            <a:ext cx="2590800" cy="9906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100" b="1" dirty="0" smtClean="0">
                <a:solidFill>
                  <a:schemeClr val="bg1"/>
                </a:solidFill>
                <a:effectLst>
                  <a:outerShdw blurRad="31750" dist="25400" dir="5400000" algn="tl" rotWithShape="0">
                    <a:srgbClr val="000000">
                      <a:alpha val="25000"/>
                    </a:srgbClr>
                  </a:outerShdw>
                </a:effectLst>
                <a:latin typeface="Arial Black" pitchFamily="34" charset="0"/>
                <a:ea typeface="+mj-ea"/>
                <a:cs typeface="+mj-cs"/>
              </a:rPr>
              <a:t>ASPECTOS A CONSIDERAR</a:t>
            </a:r>
            <a:endParaRPr kumimoji="0" lang="es-EC" sz="2100" b="1" i="0" u="none" strike="noStrike" kern="1200" cap="none" spc="0" normalizeH="0" baseline="0" noProof="0" dirty="0">
              <a:ln>
                <a:noFill/>
              </a:ln>
              <a:solidFill>
                <a:schemeClr val="bg1"/>
              </a:solidFill>
              <a:effectLst>
                <a:outerShdw blurRad="31750" dist="25400" dir="5400000" algn="tl" rotWithShape="0">
                  <a:srgbClr val="000000">
                    <a:alpha val="25000"/>
                  </a:srgbClr>
                </a:outerShdw>
              </a:effectLst>
              <a:uLnTx/>
              <a:uFillTx/>
              <a:latin typeface="Arial Black" pitchFamily="34" charset="0"/>
              <a:ea typeface="+mj-ea"/>
              <a:cs typeface="+mj-cs"/>
            </a:endParaRPr>
          </a:p>
        </p:txBody>
      </p:sp>
      <p:sp>
        <p:nvSpPr>
          <p:cNvPr id="14" name="13 Rectángulo redondeado"/>
          <p:cNvSpPr/>
          <p:nvPr/>
        </p:nvSpPr>
        <p:spPr>
          <a:xfrm>
            <a:off x="4114800" y="762000"/>
            <a:ext cx="3962400" cy="762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200" b="1" dirty="0" smtClean="0">
                <a:solidFill>
                  <a:schemeClr val="tx1"/>
                </a:solidFill>
              </a:rPr>
              <a:t>Políticas y prácticas de Gerencia de Riesgos</a:t>
            </a:r>
            <a:endParaRPr lang="es-EC" sz="2200" b="1" dirty="0">
              <a:solidFill>
                <a:schemeClr val="tx1"/>
              </a:solidFill>
            </a:endParaRPr>
          </a:p>
        </p:txBody>
      </p:sp>
      <p:sp>
        <p:nvSpPr>
          <p:cNvPr id="15" name="14 Rectángulo redondeado"/>
          <p:cNvSpPr/>
          <p:nvPr/>
        </p:nvSpPr>
        <p:spPr>
          <a:xfrm>
            <a:off x="4114800" y="3124200"/>
            <a:ext cx="3962400" cy="762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200" b="1" dirty="0" smtClean="0">
                <a:solidFill>
                  <a:schemeClr val="tx1"/>
                </a:solidFill>
              </a:rPr>
              <a:t>Amenazas y Riesgos</a:t>
            </a:r>
            <a:endParaRPr lang="es-EC" sz="2200" b="1" dirty="0">
              <a:solidFill>
                <a:schemeClr val="tx1"/>
              </a:solidFill>
            </a:endParaRPr>
          </a:p>
        </p:txBody>
      </p:sp>
      <p:sp>
        <p:nvSpPr>
          <p:cNvPr id="16" name="15 Rectángulo redondeado"/>
          <p:cNvSpPr/>
          <p:nvPr/>
        </p:nvSpPr>
        <p:spPr>
          <a:xfrm>
            <a:off x="4114800" y="5562600"/>
            <a:ext cx="3886200" cy="762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200" b="1" dirty="0" smtClean="0">
                <a:solidFill>
                  <a:schemeClr val="tx1"/>
                </a:solidFill>
              </a:rPr>
              <a:t>Gobierno y Control</a:t>
            </a:r>
            <a:endParaRPr lang="es-EC" sz="2200" b="1" dirty="0">
              <a:solidFill>
                <a:schemeClr val="tx1"/>
              </a:solidFill>
            </a:endParaRPr>
          </a:p>
        </p:txBody>
      </p:sp>
      <p:sp>
        <p:nvSpPr>
          <p:cNvPr id="17" name="16 Rectángulo redondeado"/>
          <p:cNvSpPr/>
          <p:nvPr/>
        </p:nvSpPr>
        <p:spPr>
          <a:xfrm>
            <a:off x="4724400" y="1905000"/>
            <a:ext cx="3962400" cy="762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200" b="1" dirty="0" smtClean="0">
                <a:solidFill>
                  <a:schemeClr val="tx1"/>
                </a:solidFill>
              </a:rPr>
              <a:t>Comunicación</a:t>
            </a:r>
            <a:endParaRPr lang="es-EC" sz="2200" b="1" dirty="0">
              <a:solidFill>
                <a:schemeClr val="tx1"/>
              </a:solidFill>
            </a:endParaRPr>
          </a:p>
        </p:txBody>
      </p:sp>
      <p:sp>
        <p:nvSpPr>
          <p:cNvPr id="18" name="17 Rectángulo redondeado"/>
          <p:cNvSpPr/>
          <p:nvPr/>
        </p:nvSpPr>
        <p:spPr>
          <a:xfrm>
            <a:off x="4724400" y="4343400"/>
            <a:ext cx="3962400" cy="762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200" b="1" dirty="0" smtClean="0">
                <a:solidFill>
                  <a:schemeClr val="tx1"/>
                </a:solidFill>
              </a:rPr>
              <a:t>Herramientas y Tecnología</a:t>
            </a:r>
            <a:endParaRPr lang="es-EC" sz="2200" b="1" dirty="0">
              <a:solidFill>
                <a:schemeClr val="tx1"/>
              </a:solidFill>
            </a:endParaRPr>
          </a:p>
        </p:txBody>
      </p:sp>
      <p:sp>
        <p:nvSpPr>
          <p:cNvPr id="24" name="1 Título"/>
          <p:cNvSpPr>
            <a:spLocks noGrp="1"/>
          </p:cNvSpPr>
          <p:nvPr>
            <p:ph type="title"/>
          </p:nvPr>
        </p:nvSpPr>
        <p:spPr>
          <a:xfrm>
            <a:off x="457200" y="274638"/>
            <a:ext cx="8229600" cy="487362"/>
          </a:xfrm>
        </p:spPr>
        <p:txBody>
          <a:bodyPr>
            <a:noAutofit/>
          </a:bodyPr>
          <a:lstStyle/>
          <a:p>
            <a:pPr lvl="0">
              <a:defRPr/>
            </a:pPr>
            <a:r>
              <a:rPr lang="es-ES_tradnl" sz="2400" dirty="0" smtClean="0">
                <a:solidFill>
                  <a:schemeClr val="tx1"/>
                </a:solidFill>
                <a:effectLst>
                  <a:outerShdw blurRad="50000" dist="30000" dir="5400000" algn="tl" rotWithShape="0">
                    <a:srgbClr val="000000">
                      <a:alpha val="30000"/>
                    </a:srgbClr>
                  </a:outerShdw>
                </a:effectLst>
              </a:rPr>
              <a:t>MODELO DE MADUREZ</a:t>
            </a:r>
          </a:p>
        </p:txBody>
      </p:sp>
      <p:sp>
        <p:nvSpPr>
          <p:cNvPr id="25" name="24 Rectángulo redondeado"/>
          <p:cNvSpPr/>
          <p:nvPr/>
        </p:nvSpPr>
        <p:spPr>
          <a:xfrm>
            <a:off x="827584" y="1340768"/>
            <a:ext cx="5715000" cy="3505200"/>
          </a:xfrm>
          <a:prstGeom prst="round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_tradnl" sz="3200" b="1" dirty="0" smtClean="0"/>
          </a:p>
          <a:p>
            <a:pPr algn="ctr"/>
            <a:r>
              <a:rPr lang="es-ES_tradnl" sz="3200" dirty="0" smtClean="0">
                <a:solidFill>
                  <a:schemeClr val="accent4">
                    <a:lumMod val="75000"/>
                  </a:schemeClr>
                </a:solidFill>
              </a:rPr>
              <a:t>El presente modelo está orientado a indagar en cinco aspectos representativos.</a:t>
            </a:r>
            <a:endParaRPr lang="es-EC" sz="3200" dirty="0">
              <a:solidFill>
                <a:schemeClr val="accent4">
                  <a:lumMod val="75000"/>
                </a:schemeClr>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5"/>
                                        </p:tgtEl>
                                        <p:attrNameLst>
                                          <p:attrName>ppt_w</p:attrName>
                                        </p:attrNameLst>
                                      </p:cBhvr>
                                      <p:tavLst>
                                        <p:tav tm="0">
                                          <p:val>
                                            <p:strVal val="ppt_w"/>
                                          </p:val>
                                        </p:tav>
                                        <p:tav tm="100000">
                                          <p:val>
                                            <p:strVal val="ppt_w*0.70"/>
                                          </p:val>
                                        </p:tav>
                                      </p:tavLst>
                                    </p:anim>
                                    <p:anim calcmode="lin" valueType="num">
                                      <p:cBhvr>
                                        <p:cTn id="7" dur="1000"/>
                                        <p:tgtEl>
                                          <p:spTgt spid="25"/>
                                        </p:tgtEl>
                                        <p:attrNameLst>
                                          <p:attrName>ppt_h</p:attrName>
                                        </p:attrNameLst>
                                      </p:cBhvr>
                                      <p:tavLst>
                                        <p:tav tm="0">
                                          <p:val>
                                            <p:strVal val="ppt_h"/>
                                          </p:val>
                                        </p:tav>
                                        <p:tav tm="100000">
                                          <p:val>
                                            <p:strVal val="ppt_h"/>
                                          </p:val>
                                        </p:tav>
                                      </p:tavLst>
                                    </p:anim>
                                    <p:animEffect transition="out" filter="fade">
                                      <p:cBhvr>
                                        <p:cTn id="8" dur="1000"/>
                                        <p:tgtEl>
                                          <p:spTgt spid="25"/>
                                        </p:tgtEl>
                                      </p:cBhvr>
                                    </p:animEffect>
                                    <p:set>
                                      <p:cBhvr>
                                        <p:cTn id="9" dur="1" fill="hold">
                                          <p:stCondLst>
                                            <p:cond delay="999"/>
                                          </p:stCondLst>
                                        </p:cTn>
                                        <p:tgtEl>
                                          <p:spTgt spid="25"/>
                                        </p:tgtEl>
                                        <p:attrNameLst>
                                          <p:attrName>style.visibility</p:attrName>
                                        </p:attrNameLst>
                                      </p:cBhvr>
                                      <p:to>
                                        <p:strVal val="hidden"/>
                                      </p:to>
                                    </p:set>
                                  </p:childTnLst>
                                </p:cTn>
                              </p:par>
                              <p:par>
                                <p:cTn id="10" presetID="55" presetClass="exit" presetSubtype="0" fill="hold" grpId="0" nodeType="withEffect">
                                  <p:stCondLst>
                                    <p:cond delay="0"/>
                                  </p:stCondLst>
                                  <p:childTnLst>
                                    <p:anim calcmode="lin" valueType="num">
                                      <p:cBhvr>
                                        <p:cTn id="11" dur="500"/>
                                        <p:tgtEl>
                                          <p:spTgt spid="24"/>
                                        </p:tgtEl>
                                        <p:attrNameLst>
                                          <p:attrName>ppt_w</p:attrName>
                                        </p:attrNameLst>
                                      </p:cBhvr>
                                      <p:tavLst>
                                        <p:tav tm="0">
                                          <p:val>
                                            <p:strVal val="ppt_w"/>
                                          </p:val>
                                        </p:tav>
                                        <p:tav tm="100000">
                                          <p:val>
                                            <p:strVal val="ppt_w*0.70"/>
                                          </p:val>
                                        </p:tav>
                                      </p:tavLst>
                                    </p:anim>
                                    <p:anim calcmode="lin" valueType="num">
                                      <p:cBhvr>
                                        <p:cTn id="12" dur="500"/>
                                        <p:tgtEl>
                                          <p:spTgt spid="24"/>
                                        </p:tgtEl>
                                        <p:attrNameLst>
                                          <p:attrName>ppt_h</p:attrName>
                                        </p:attrNameLst>
                                      </p:cBhvr>
                                      <p:tavLst>
                                        <p:tav tm="0">
                                          <p:val>
                                            <p:strVal val="ppt_h"/>
                                          </p:val>
                                        </p:tav>
                                        <p:tav tm="100000">
                                          <p:val>
                                            <p:strVal val="ppt_h"/>
                                          </p:val>
                                        </p:tav>
                                      </p:tavLst>
                                    </p:anim>
                                    <p:animEffect transition="out" filter="fade">
                                      <p:cBhvr>
                                        <p:cTn id="13" dur="500"/>
                                        <p:tgtEl>
                                          <p:spTgt spid="24"/>
                                        </p:tgtEl>
                                      </p:cBhvr>
                                    </p:animEffect>
                                    <p:set>
                                      <p:cBhvr>
                                        <p:cTn id="14" dur="1" fill="hold">
                                          <p:stCondLst>
                                            <p:cond delay="499"/>
                                          </p:stCondLst>
                                        </p:cTn>
                                        <p:tgtEl>
                                          <p:spTgt spid="24"/>
                                        </p:tgtEl>
                                        <p:attrNameLst>
                                          <p:attrName>style.visibility</p:attrName>
                                        </p:attrNameLst>
                                      </p:cBhvr>
                                      <p:to>
                                        <p:strVal val="hidden"/>
                                      </p:to>
                                    </p:set>
                                  </p:childTnLst>
                                </p:cTn>
                              </p:par>
                            </p:childTnLst>
                          </p:cTn>
                        </p:par>
                        <p:par>
                          <p:cTn id="15" fill="hold">
                            <p:stCondLst>
                              <p:cond delay="1000"/>
                            </p:stCondLst>
                            <p:childTnLst>
                              <p:par>
                                <p:cTn id="16" presetID="54" presetClass="entr" presetSubtype="0" accel="10000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strVal val="#ppt_w*0.05"/>
                                          </p:val>
                                        </p:tav>
                                        <p:tav tm="100000">
                                          <p:val>
                                            <p:strVal val="#ppt_w"/>
                                          </p:val>
                                        </p:tav>
                                      </p:tavLst>
                                    </p:anim>
                                    <p:anim calcmode="lin" valueType="num">
                                      <p:cBhvr>
                                        <p:cTn id="19" dur="500" fill="hold"/>
                                        <p:tgtEl>
                                          <p:spTgt spid="12"/>
                                        </p:tgtEl>
                                        <p:attrNameLst>
                                          <p:attrName>ppt_h</p:attrName>
                                        </p:attrNameLst>
                                      </p:cBhvr>
                                      <p:tavLst>
                                        <p:tav tm="0">
                                          <p:val>
                                            <p:strVal val="#ppt_h"/>
                                          </p:val>
                                        </p:tav>
                                        <p:tav tm="100000">
                                          <p:val>
                                            <p:strVal val="#ppt_h"/>
                                          </p:val>
                                        </p:tav>
                                      </p:tavLst>
                                    </p:anim>
                                    <p:anim calcmode="lin" valueType="num">
                                      <p:cBhvr>
                                        <p:cTn id="20" dur="500" fill="hold"/>
                                        <p:tgtEl>
                                          <p:spTgt spid="12"/>
                                        </p:tgtEl>
                                        <p:attrNameLst>
                                          <p:attrName>ppt_x</p:attrName>
                                        </p:attrNameLst>
                                      </p:cBhvr>
                                      <p:tavLst>
                                        <p:tav tm="0">
                                          <p:val>
                                            <p:strVal val="#ppt_x-.2"/>
                                          </p:val>
                                        </p:tav>
                                        <p:tav tm="100000">
                                          <p:val>
                                            <p:strVal val="#ppt_x"/>
                                          </p:val>
                                        </p:tav>
                                      </p:tavLst>
                                    </p:anim>
                                    <p:anim calcmode="lin" valueType="num">
                                      <p:cBhvr>
                                        <p:cTn id="21" dur="500" fill="hold"/>
                                        <p:tgtEl>
                                          <p:spTgt spid="12"/>
                                        </p:tgtEl>
                                        <p:attrNameLst>
                                          <p:attrName>ppt_y</p:attrName>
                                        </p:attrNameLst>
                                      </p:cBhvr>
                                      <p:tavLst>
                                        <p:tav tm="0">
                                          <p:val>
                                            <p:strVal val="#ppt_y"/>
                                          </p:val>
                                        </p:tav>
                                        <p:tav tm="100000">
                                          <p:val>
                                            <p:strVal val="#ppt_y"/>
                                          </p:val>
                                        </p:tav>
                                      </p:tavLst>
                                    </p:anim>
                                    <p:animEffect transition="in" filter="fade">
                                      <p:cBhvr>
                                        <p:cTn id="22" dur="500"/>
                                        <p:tgtEl>
                                          <p:spTgt spid="12"/>
                                        </p:tgtEl>
                                      </p:cBhvr>
                                    </p:animEffect>
                                  </p:childTnLst>
                                </p:cTn>
                              </p:par>
                            </p:childTnLst>
                          </p:cTn>
                        </p:par>
                        <p:par>
                          <p:cTn id="23" fill="hold">
                            <p:stCondLst>
                              <p:cond delay="1500"/>
                            </p:stCondLst>
                            <p:childTnLst>
                              <p:par>
                                <p:cTn id="24" presetID="4"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childTnLst>
                          </p:cTn>
                        </p:par>
                        <p:par>
                          <p:cTn id="27" fill="hold">
                            <p:stCondLst>
                              <p:cond delay="2000"/>
                            </p:stCondLst>
                            <p:childTnLst>
                              <p:par>
                                <p:cTn id="28" presetID="3" presetClass="entr" presetSubtype="1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linds(horizont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linds(horizontal)">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P spid="16" grpId="0" animBg="1"/>
      <p:bldP spid="17" grpId="0" animBg="1"/>
      <p:bldP spid="18" grpId="0" animBg="1"/>
      <p:bldP spid="24" grpId="0"/>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3" name="1 Título"/>
          <p:cNvSpPr txBox="1">
            <a:spLocks/>
          </p:cNvSpPr>
          <p:nvPr/>
        </p:nvSpPr>
        <p:spPr>
          <a:xfrm>
            <a:off x="990600" y="381000"/>
            <a:ext cx="7498080" cy="1143000"/>
          </a:xfrm>
          <a:prstGeom prst="rect">
            <a:avLst/>
          </a:prstGeom>
        </p:spPr>
        <p:txBody>
          <a:bodyPr>
            <a:normAutofit fontScale="75000" lnSpcReduction="20000"/>
          </a:bodyPr>
          <a:lstStyle/>
          <a:p>
            <a:pPr lvl="0" algn="ctr">
              <a:spcBef>
                <a:spcPct val="0"/>
              </a:spcBef>
              <a:defRPr/>
            </a:pPr>
            <a:r>
              <a:rPr kumimoji="0" lang="es-ES_tradnl" sz="43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MODELO DE MADUREZ DE</a:t>
            </a:r>
            <a:r>
              <a:rPr kumimoji="0" lang="es-ES_tradnl" sz="4300" b="1"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GESTIÓN DE RIESGOS TECNOLÓGICOS</a:t>
            </a:r>
            <a:endParaRPr kumimoji="0" lang="es-EC"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5" name="4 Tabla"/>
          <p:cNvGraphicFramePr>
            <a:graphicFrameLocks noGrp="1"/>
          </p:cNvGraphicFramePr>
          <p:nvPr>
            <p:extLst>
              <p:ext uri="{D42A27DB-BD31-4B8C-83A1-F6EECF244321}">
                <p14:modId xmlns="" xmlns:p14="http://schemas.microsoft.com/office/powerpoint/2010/main" val="828414682"/>
              </p:ext>
            </p:extLst>
          </p:nvPr>
        </p:nvGraphicFramePr>
        <p:xfrm>
          <a:off x="990600" y="1340768"/>
          <a:ext cx="7467600" cy="4550401"/>
        </p:xfrm>
        <a:graphic>
          <a:graphicData uri="http://schemas.openxmlformats.org/drawingml/2006/table">
            <a:tbl>
              <a:tblPr>
                <a:tableStyleId>{3C2FFA5D-87B4-456A-9821-1D502468CF0F}</a:tableStyleId>
              </a:tblPr>
              <a:tblGrid>
                <a:gridCol w="701080"/>
                <a:gridCol w="5176192"/>
                <a:gridCol w="1590328"/>
              </a:tblGrid>
              <a:tr h="728719">
                <a:tc gridSpan="2">
                  <a:txBody>
                    <a:bodyPr/>
                    <a:lstStyle/>
                    <a:p>
                      <a:pPr algn="ctr">
                        <a:lnSpc>
                          <a:spcPct val="150000"/>
                        </a:lnSpc>
                        <a:spcAft>
                          <a:spcPts val="0"/>
                        </a:spcAft>
                      </a:pPr>
                      <a:r>
                        <a:rPr lang="es-EC" sz="2200" b="1" dirty="0" smtClean="0"/>
                        <a:t>DOMINIOS</a:t>
                      </a:r>
                      <a:endParaRPr lang="es-EC" sz="2200" b="1" dirty="0">
                        <a:latin typeface="+mj-lt"/>
                        <a:ea typeface="Times New Roman"/>
                        <a:cs typeface="Times New Roman"/>
                      </a:endParaRPr>
                    </a:p>
                  </a:txBody>
                  <a:tcPr marL="44450" marR="44450" marT="0" marB="0" anchor="ctr"/>
                </a:tc>
                <a:tc hMerge="1">
                  <a:txBody>
                    <a:bodyPr/>
                    <a:lstStyle/>
                    <a:p>
                      <a:pPr algn="l">
                        <a:lnSpc>
                          <a:spcPct val="150000"/>
                        </a:lnSpc>
                        <a:spcAft>
                          <a:spcPts val="0"/>
                        </a:spcAft>
                      </a:pPr>
                      <a:endParaRPr lang="es-EC" sz="2200" b="1" dirty="0">
                        <a:latin typeface="+mj-lt"/>
                        <a:ea typeface="Times New Roman"/>
                        <a:cs typeface="Times New Roman"/>
                      </a:endParaRPr>
                    </a:p>
                  </a:txBody>
                  <a:tcPr marL="44450" marR="44450" marT="0" marB="0" anchor="b"/>
                </a:tc>
                <a:tc>
                  <a:txBody>
                    <a:bodyPr/>
                    <a:lstStyle/>
                    <a:p>
                      <a:pPr algn="ctr">
                        <a:lnSpc>
                          <a:spcPct val="200000"/>
                        </a:lnSpc>
                        <a:spcAft>
                          <a:spcPts val="0"/>
                        </a:spcAft>
                      </a:pPr>
                      <a:r>
                        <a:rPr lang="es-EC" sz="2200" b="1" dirty="0" smtClean="0"/>
                        <a:t>SCORE/5</a:t>
                      </a:r>
                      <a:endParaRPr lang="es-EC" sz="2200" b="1" dirty="0">
                        <a:latin typeface="+mj-lt"/>
                        <a:ea typeface="Times New Roman"/>
                        <a:cs typeface="Times New Roman"/>
                      </a:endParaRPr>
                    </a:p>
                  </a:txBody>
                  <a:tcPr marL="44450" marR="44450" marT="0" marB="0" anchor="ctr"/>
                </a:tc>
              </a:tr>
              <a:tr h="1139442">
                <a:tc>
                  <a:txBody>
                    <a:bodyPr/>
                    <a:lstStyle/>
                    <a:p>
                      <a:pPr algn="ctr">
                        <a:lnSpc>
                          <a:spcPct val="200000"/>
                        </a:lnSpc>
                        <a:spcAft>
                          <a:spcPts val="0"/>
                        </a:spcAft>
                      </a:pPr>
                      <a:r>
                        <a:rPr lang="es-EC" sz="2200"/>
                        <a:t>1</a:t>
                      </a:r>
                      <a:endParaRPr lang="es-EC" sz="2200" b="1">
                        <a:latin typeface="+mj-lt"/>
                        <a:ea typeface="Times New Roman"/>
                        <a:cs typeface="Times New Roman"/>
                      </a:endParaRPr>
                    </a:p>
                  </a:txBody>
                  <a:tcPr marL="44450" marR="44450" marT="0" marB="0" anchor="b"/>
                </a:tc>
                <a:tc>
                  <a:txBody>
                    <a:bodyPr/>
                    <a:lstStyle/>
                    <a:p>
                      <a:pPr algn="l">
                        <a:lnSpc>
                          <a:spcPct val="150000"/>
                        </a:lnSpc>
                        <a:spcAft>
                          <a:spcPts val="0"/>
                        </a:spcAft>
                      </a:pPr>
                      <a:r>
                        <a:rPr lang="es-EC" sz="2200" dirty="0"/>
                        <a:t>POLÍTICAS Y PRÁCTICAS DE GERENCIA DE RIESGOS</a:t>
                      </a:r>
                      <a:endParaRPr lang="es-EC" sz="2200" b="1" dirty="0">
                        <a:latin typeface="+mj-lt"/>
                        <a:ea typeface="Times New Roman"/>
                        <a:cs typeface="Times New Roman"/>
                      </a:endParaRPr>
                    </a:p>
                  </a:txBody>
                  <a:tcPr marL="44450" marR="44450" marT="0" marB="0" anchor="b"/>
                </a:tc>
                <a:tc>
                  <a:txBody>
                    <a:bodyPr/>
                    <a:lstStyle/>
                    <a:p>
                      <a:pPr algn="ctr">
                        <a:lnSpc>
                          <a:spcPct val="150000"/>
                        </a:lnSpc>
                        <a:spcAft>
                          <a:spcPts val="0"/>
                        </a:spcAft>
                      </a:pPr>
                      <a:r>
                        <a:rPr lang="es-EC" sz="2400" dirty="0"/>
                        <a:t>1,81</a:t>
                      </a:r>
                      <a:endParaRPr lang="es-ES" sz="2400" dirty="0">
                        <a:latin typeface="+mj-lt"/>
                        <a:ea typeface="Times New Roman"/>
                        <a:cs typeface="Times New Roman"/>
                      </a:endParaRPr>
                    </a:p>
                  </a:txBody>
                  <a:tcPr marL="44450" marR="44450" marT="0" marB="0" anchor="ctr"/>
                </a:tc>
              </a:tr>
              <a:tr h="667519">
                <a:tc>
                  <a:txBody>
                    <a:bodyPr/>
                    <a:lstStyle/>
                    <a:p>
                      <a:pPr algn="ctr">
                        <a:lnSpc>
                          <a:spcPct val="200000"/>
                        </a:lnSpc>
                        <a:spcAft>
                          <a:spcPts val="0"/>
                        </a:spcAft>
                      </a:pPr>
                      <a:r>
                        <a:rPr lang="es-EC" sz="2200"/>
                        <a:t>2</a:t>
                      </a:r>
                      <a:endParaRPr lang="es-EC" sz="2200" b="1">
                        <a:latin typeface="+mj-lt"/>
                        <a:ea typeface="Times New Roman"/>
                        <a:cs typeface="Times New Roman"/>
                      </a:endParaRPr>
                    </a:p>
                  </a:txBody>
                  <a:tcPr marL="44450" marR="44450" marT="0" marB="0" anchor="b"/>
                </a:tc>
                <a:tc>
                  <a:txBody>
                    <a:bodyPr/>
                    <a:lstStyle/>
                    <a:p>
                      <a:pPr algn="l">
                        <a:lnSpc>
                          <a:spcPct val="200000"/>
                        </a:lnSpc>
                        <a:spcAft>
                          <a:spcPts val="0"/>
                        </a:spcAft>
                      </a:pPr>
                      <a:r>
                        <a:rPr lang="es-EC" sz="2200" dirty="0"/>
                        <a:t>COMUNICACIÓN</a:t>
                      </a:r>
                      <a:endParaRPr lang="es-EC" sz="2200" b="1" dirty="0">
                        <a:latin typeface="+mj-lt"/>
                        <a:ea typeface="Times New Roman"/>
                        <a:cs typeface="Times New Roman"/>
                      </a:endParaRPr>
                    </a:p>
                  </a:txBody>
                  <a:tcPr marL="44450" marR="44450" marT="0" marB="0" anchor="b"/>
                </a:tc>
                <a:tc>
                  <a:txBody>
                    <a:bodyPr/>
                    <a:lstStyle/>
                    <a:p>
                      <a:pPr algn="ctr">
                        <a:lnSpc>
                          <a:spcPct val="150000"/>
                        </a:lnSpc>
                        <a:spcAft>
                          <a:spcPts val="0"/>
                        </a:spcAft>
                      </a:pPr>
                      <a:r>
                        <a:rPr lang="es-EC" sz="2400" dirty="0" smtClean="0"/>
                        <a:t>2,08</a:t>
                      </a:r>
                      <a:endParaRPr lang="es-ES" sz="2400" dirty="0">
                        <a:latin typeface="+mj-lt"/>
                        <a:ea typeface="Times New Roman"/>
                        <a:cs typeface="Times New Roman"/>
                      </a:endParaRPr>
                    </a:p>
                  </a:txBody>
                  <a:tcPr marL="44450" marR="44450" marT="0" marB="0" anchor="ctr"/>
                </a:tc>
              </a:tr>
              <a:tr h="667519">
                <a:tc>
                  <a:txBody>
                    <a:bodyPr/>
                    <a:lstStyle/>
                    <a:p>
                      <a:pPr algn="ctr">
                        <a:lnSpc>
                          <a:spcPct val="200000"/>
                        </a:lnSpc>
                        <a:spcAft>
                          <a:spcPts val="0"/>
                        </a:spcAft>
                      </a:pPr>
                      <a:r>
                        <a:rPr lang="es-EC" sz="2200"/>
                        <a:t>3</a:t>
                      </a:r>
                      <a:endParaRPr lang="es-EC" sz="2200" b="1">
                        <a:latin typeface="+mj-lt"/>
                        <a:ea typeface="Times New Roman"/>
                        <a:cs typeface="Times New Roman"/>
                      </a:endParaRPr>
                    </a:p>
                  </a:txBody>
                  <a:tcPr marL="44450" marR="44450" marT="0" marB="0" anchor="b"/>
                </a:tc>
                <a:tc>
                  <a:txBody>
                    <a:bodyPr/>
                    <a:lstStyle/>
                    <a:p>
                      <a:pPr algn="l">
                        <a:lnSpc>
                          <a:spcPct val="200000"/>
                        </a:lnSpc>
                        <a:spcAft>
                          <a:spcPts val="0"/>
                        </a:spcAft>
                      </a:pPr>
                      <a:r>
                        <a:rPr lang="es-EC" sz="2200"/>
                        <a:t>AMENAZAS Y RIESGOS</a:t>
                      </a:r>
                      <a:endParaRPr lang="es-EC" sz="2200" b="1">
                        <a:latin typeface="+mj-lt"/>
                        <a:ea typeface="Times New Roman"/>
                        <a:cs typeface="Times New Roman"/>
                      </a:endParaRPr>
                    </a:p>
                  </a:txBody>
                  <a:tcPr marL="44450" marR="44450" marT="0" marB="0" anchor="b"/>
                </a:tc>
                <a:tc>
                  <a:txBody>
                    <a:bodyPr/>
                    <a:lstStyle/>
                    <a:p>
                      <a:pPr algn="ctr">
                        <a:lnSpc>
                          <a:spcPct val="150000"/>
                        </a:lnSpc>
                        <a:spcAft>
                          <a:spcPts val="0"/>
                        </a:spcAft>
                      </a:pPr>
                      <a:r>
                        <a:rPr lang="es-EC" sz="2400" dirty="0"/>
                        <a:t>1,23</a:t>
                      </a:r>
                      <a:endParaRPr lang="es-ES" sz="2400" dirty="0">
                        <a:latin typeface="+mj-lt"/>
                        <a:ea typeface="Times New Roman"/>
                        <a:cs typeface="Times New Roman"/>
                      </a:endParaRPr>
                    </a:p>
                  </a:txBody>
                  <a:tcPr marL="44450" marR="44450" marT="0" marB="0" anchor="ctr"/>
                </a:tc>
              </a:tr>
              <a:tr h="667519">
                <a:tc>
                  <a:txBody>
                    <a:bodyPr/>
                    <a:lstStyle/>
                    <a:p>
                      <a:pPr algn="ctr">
                        <a:lnSpc>
                          <a:spcPct val="200000"/>
                        </a:lnSpc>
                        <a:spcAft>
                          <a:spcPts val="0"/>
                        </a:spcAft>
                      </a:pPr>
                      <a:r>
                        <a:rPr lang="es-EC" sz="2200"/>
                        <a:t>4</a:t>
                      </a:r>
                      <a:endParaRPr lang="es-EC" sz="2200" b="1">
                        <a:latin typeface="+mj-lt"/>
                        <a:ea typeface="Times New Roman"/>
                        <a:cs typeface="Times New Roman"/>
                      </a:endParaRPr>
                    </a:p>
                  </a:txBody>
                  <a:tcPr marL="44450" marR="44450" marT="0" marB="0" anchor="b"/>
                </a:tc>
                <a:tc>
                  <a:txBody>
                    <a:bodyPr/>
                    <a:lstStyle/>
                    <a:p>
                      <a:pPr algn="l">
                        <a:lnSpc>
                          <a:spcPct val="200000"/>
                        </a:lnSpc>
                        <a:spcAft>
                          <a:spcPts val="0"/>
                        </a:spcAft>
                      </a:pPr>
                      <a:r>
                        <a:rPr lang="es-EC" sz="2200"/>
                        <a:t>HERRAMIENTA Y TECNOLOGÍA</a:t>
                      </a:r>
                      <a:endParaRPr lang="es-EC" sz="2200" b="1">
                        <a:latin typeface="+mj-lt"/>
                        <a:ea typeface="Times New Roman"/>
                        <a:cs typeface="Times New Roman"/>
                      </a:endParaRPr>
                    </a:p>
                  </a:txBody>
                  <a:tcPr marL="44450" marR="44450" marT="0" marB="0" anchor="b"/>
                </a:tc>
                <a:tc>
                  <a:txBody>
                    <a:bodyPr/>
                    <a:lstStyle/>
                    <a:p>
                      <a:pPr algn="ctr">
                        <a:lnSpc>
                          <a:spcPct val="150000"/>
                        </a:lnSpc>
                        <a:spcAft>
                          <a:spcPts val="0"/>
                        </a:spcAft>
                      </a:pPr>
                      <a:r>
                        <a:rPr lang="es-EC" sz="2400" dirty="0"/>
                        <a:t>2,06</a:t>
                      </a:r>
                      <a:endParaRPr lang="es-ES" sz="2400" dirty="0">
                        <a:latin typeface="+mj-lt"/>
                        <a:ea typeface="Times New Roman"/>
                        <a:cs typeface="Times New Roman"/>
                      </a:endParaRPr>
                    </a:p>
                  </a:txBody>
                  <a:tcPr marL="44450" marR="44450" marT="0" marB="0" anchor="ctr"/>
                </a:tc>
              </a:tr>
              <a:tr h="667519">
                <a:tc>
                  <a:txBody>
                    <a:bodyPr/>
                    <a:lstStyle/>
                    <a:p>
                      <a:pPr algn="ctr">
                        <a:lnSpc>
                          <a:spcPct val="200000"/>
                        </a:lnSpc>
                        <a:spcAft>
                          <a:spcPts val="0"/>
                        </a:spcAft>
                      </a:pPr>
                      <a:r>
                        <a:rPr lang="es-EC" sz="2200"/>
                        <a:t>5</a:t>
                      </a:r>
                      <a:endParaRPr lang="es-EC" sz="2200" b="1">
                        <a:latin typeface="+mj-lt"/>
                        <a:ea typeface="Times New Roman"/>
                        <a:cs typeface="Times New Roman"/>
                      </a:endParaRPr>
                    </a:p>
                  </a:txBody>
                  <a:tcPr marL="44450" marR="44450" marT="0" marB="0" anchor="b"/>
                </a:tc>
                <a:tc>
                  <a:txBody>
                    <a:bodyPr/>
                    <a:lstStyle/>
                    <a:p>
                      <a:pPr algn="l">
                        <a:lnSpc>
                          <a:spcPct val="200000"/>
                        </a:lnSpc>
                        <a:spcAft>
                          <a:spcPts val="0"/>
                        </a:spcAft>
                      </a:pPr>
                      <a:r>
                        <a:rPr lang="es-EC" sz="2200" dirty="0"/>
                        <a:t>GOBIERNO / CONTROL</a:t>
                      </a:r>
                      <a:endParaRPr lang="es-EC" sz="2200" b="1" dirty="0">
                        <a:latin typeface="+mj-lt"/>
                        <a:ea typeface="Times New Roman"/>
                        <a:cs typeface="Times New Roman"/>
                      </a:endParaRPr>
                    </a:p>
                  </a:txBody>
                  <a:tcPr marL="44450" marR="44450" marT="0" marB="0" anchor="b"/>
                </a:tc>
                <a:tc>
                  <a:txBody>
                    <a:bodyPr/>
                    <a:lstStyle/>
                    <a:p>
                      <a:pPr algn="ctr">
                        <a:lnSpc>
                          <a:spcPct val="150000"/>
                        </a:lnSpc>
                        <a:spcAft>
                          <a:spcPts val="0"/>
                        </a:spcAft>
                      </a:pPr>
                      <a:r>
                        <a:rPr lang="es-EC" sz="2400" dirty="0"/>
                        <a:t>1,96</a:t>
                      </a:r>
                      <a:endParaRPr lang="es-ES" sz="2400" dirty="0">
                        <a:latin typeface="+mj-lt"/>
                        <a:ea typeface="Times New Roman"/>
                        <a:cs typeface="Times New Roman"/>
                      </a:endParaRPr>
                    </a:p>
                  </a:txBody>
                  <a:tcPr marL="44450" marR="44450" marT="0" marB="0" anchor="ctr"/>
                </a:tc>
              </a:tr>
            </a:tbl>
          </a:graphicData>
        </a:graphic>
      </p:graphicFrame>
      <p:sp>
        <p:nvSpPr>
          <p:cNvPr id="7" name="18 Rectángulo redondeado">
            <a:hlinkClick r:id="rId3" action="ppaction://hlinkfile"/>
          </p:cNvPr>
          <p:cNvSpPr/>
          <p:nvPr/>
        </p:nvSpPr>
        <p:spPr>
          <a:xfrm>
            <a:off x="7884368" y="6330496"/>
            <a:ext cx="12596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Tabulación</a:t>
            </a:r>
            <a:endParaRPr lang="es-ES" sz="1400"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1 Título"/>
          <p:cNvSpPr txBox="1">
            <a:spLocks/>
          </p:cNvSpPr>
          <p:nvPr/>
        </p:nvSpPr>
        <p:spPr>
          <a:xfrm>
            <a:off x="838200" y="260648"/>
            <a:ext cx="7498080" cy="12192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0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mj-cs"/>
              </a:rPr>
              <a:t>DIAGRAMA DE RADAR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3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mj-cs"/>
              </a:rPr>
              <a:t>MODELO DE MADUREZ</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C"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8" name="7 Gráfico"/>
          <p:cNvGraphicFramePr/>
          <p:nvPr>
            <p:extLst>
              <p:ext uri="{D42A27DB-BD31-4B8C-83A1-F6EECF244321}">
                <p14:modId xmlns="" xmlns:p14="http://schemas.microsoft.com/office/powerpoint/2010/main" val="2082333867"/>
              </p:ext>
            </p:extLst>
          </p:nvPr>
        </p:nvGraphicFramePr>
        <p:xfrm>
          <a:off x="611560" y="1524000"/>
          <a:ext cx="8352928" cy="507335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68">
            <a:hlinkClick r:id="rId4" action="ppaction://hlinksldjump"/>
          </p:cNvPr>
          <p:cNvSpPr/>
          <p:nvPr/>
        </p:nvSpPr>
        <p:spPr>
          <a:xfrm>
            <a:off x="8180031" y="6525344"/>
            <a:ext cx="963969" cy="3326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i="1" dirty="0" smtClean="0"/>
              <a:t>Empresas</a:t>
            </a:r>
            <a:endParaRPr lang="es-EC" sz="1050" i="1" dirty="0"/>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5" name="5 Rectángulo redondeado"/>
          <p:cNvSpPr/>
          <p:nvPr/>
        </p:nvSpPr>
        <p:spPr>
          <a:xfrm>
            <a:off x="1115616" y="1417638"/>
            <a:ext cx="7550224" cy="45316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s-ES" sz="2400" i="1" dirty="0" smtClean="0">
                <a:solidFill>
                  <a:schemeClr val="accent4">
                    <a:lumMod val="50000"/>
                  </a:schemeClr>
                </a:solidFill>
              </a:rPr>
              <a:t>Se </a:t>
            </a:r>
            <a:r>
              <a:rPr lang="es-ES" sz="2400" i="1" dirty="0">
                <a:solidFill>
                  <a:schemeClr val="accent4">
                    <a:lumMod val="50000"/>
                  </a:schemeClr>
                </a:solidFill>
              </a:rPr>
              <a:t>determina que la gestión de riesgos tecnológicos en empresas proveedoras de Internet (ISP) de la ciudad de Quito no se encuentra implementada en el nivel y madurez con el que se requeriría en una organización cuyo objetivo primordial del negocio depende directamente de la tecnología</a:t>
            </a:r>
            <a:r>
              <a:rPr lang="es-ES" sz="2400" i="1" dirty="0" smtClean="0">
                <a:solidFill>
                  <a:schemeClr val="accent4">
                    <a:lumMod val="50000"/>
                  </a:schemeClr>
                </a:solidFill>
              </a:rPr>
              <a:t>.</a:t>
            </a:r>
            <a:endParaRPr lang="es-EC" sz="2400" i="1" dirty="0">
              <a:solidFill>
                <a:schemeClr val="accent4">
                  <a:lumMod val="50000"/>
                </a:schemeClr>
              </a:solidFill>
            </a:endParaRPr>
          </a:p>
        </p:txBody>
      </p:sp>
      <p:sp>
        <p:nvSpPr>
          <p:cNvPr id="6" name="2 Título"/>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s-ES_tradnl" dirty="0" smtClean="0">
                <a:solidFill>
                  <a:schemeClr val="tx1"/>
                </a:solidFill>
              </a:rPr>
              <a:t>CONCLUSIÓN</a:t>
            </a:r>
            <a:endParaRPr lang="es-EC" dirty="0">
              <a:solidFill>
                <a:schemeClr val="tx1"/>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05"/>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 calcmode="lin" valueType="num">
                                      <p:cBhvr>
                                        <p:cTn id="9" dur="1000" fill="hold"/>
                                        <p:tgtEl>
                                          <p:spTgt spid="5"/>
                                        </p:tgtEl>
                                        <p:attrNameLst>
                                          <p:attrName>ppt_x</p:attrName>
                                        </p:attrNameLst>
                                      </p:cBhvr>
                                      <p:tavLst>
                                        <p:tav tm="0">
                                          <p:val>
                                            <p:strVal val="#ppt_x-.2"/>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3" name="1 Título"/>
          <p:cNvSpPr txBox="1">
            <a:spLocks/>
          </p:cNvSpPr>
          <p:nvPr/>
        </p:nvSpPr>
        <p:spPr>
          <a:xfrm>
            <a:off x="533400" y="533400"/>
            <a:ext cx="7783016" cy="3903712"/>
          </a:xfrm>
          <a:prstGeom prst="rect">
            <a:avLst/>
          </a:prstGeom>
        </p:spPr>
        <p:txBody>
          <a:bodyPr anchor="ctr">
            <a:noAutofit/>
          </a:bodyPr>
          <a:lstStyle/>
          <a:p>
            <a:pPr algn="ctr"/>
            <a:r>
              <a:rPr lang="es-ES" sz="4000" b="1" dirty="0" smtClean="0">
                <a:effectLst>
                  <a:outerShdw blurRad="50000" dist="30000" dir="5400000" algn="tl" rotWithShape="0">
                    <a:srgbClr val="000000">
                      <a:alpha val="30000"/>
                    </a:srgbClr>
                  </a:outerShdw>
                </a:effectLst>
              </a:rPr>
              <a:t>PROPUESTA </a:t>
            </a:r>
            <a:r>
              <a:rPr lang="es-ES" sz="4000" b="1" dirty="0">
                <a:effectLst>
                  <a:outerShdw blurRad="50000" dist="30000" dir="5400000" algn="tl" rotWithShape="0">
                    <a:srgbClr val="000000">
                      <a:alpha val="30000"/>
                    </a:srgbClr>
                  </a:outerShdw>
                </a:effectLst>
              </a:rPr>
              <a:t>METODOLÓGICA PARA GESTIONAR RIESGOS </a:t>
            </a:r>
            <a:r>
              <a:rPr lang="es-ES" sz="4000" b="1" dirty="0" smtClean="0">
                <a:effectLst>
                  <a:outerShdw blurRad="50000" dist="30000" dir="5400000" algn="tl" rotWithShape="0">
                    <a:srgbClr val="000000">
                      <a:alpha val="30000"/>
                    </a:srgbClr>
                  </a:outerShdw>
                </a:effectLst>
              </a:rPr>
              <a:t>TECNOLÓGICOS</a:t>
            </a:r>
            <a:endParaRPr lang="es-EC" sz="4000" b="1" dirty="0">
              <a:effectLst>
                <a:outerShdw blurRad="50000" dist="30000" dir="5400000" algn="tl" rotWithShape="0">
                  <a:srgbClr val="000000">
                    <a:alpha val="30000"/>
                  </a:srgbClr>
                </a:outerShdw>
              </a:effectLst>
            </a:endParaRPr>
          </a:p>
        </p:txBody>
      </p:sp>
    </p:spTree>
    <p:extLst>
      <p:ext uri="{BB962C8B-B14F-4D97-AF65-F5344CB8AC3E}">
        <p14:creationId xmlns="" xmlns:p14="http://schemas.microsoft.com/office/powerpoint/2010/main" val="387364149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6" name="AutoShape 32"/>
          <p:cNvSpPr>
            <a:spLocks noChangeArrowheads="1"/>
          </p:cNvSpPr>
          <p:nvPr/>
        </p:nvSpPr>
        <p:spPr bwMode="auto">
          <a:xfrm>
            <a:off x="7014139" y="1241676"/>
            <a:ext cx="1078711" cy="568225"/>
          </a:xfrm>
          <a:prstGeom prst="leftArrow">
            <a:avLst>
              <a:gd name="adj1" fmla="val 50000"/>
              <a:gd name="adj2" fmla="val 47264"/>
            </a:avLst>
          </a:prstGeom>
          <a:solidFill>
            <a:schemeClr val="accent1">
              <a:lumMod val="100000"/>
              <a:lumOff val="0"/>
            </a:schemeClr>
          </a:solidFill>
          <a:ln w="9525">
            <a:solidFill>
              <a:schemeClr val="accent1">
                <a:lumMod val="100000"/>
                <a:lumOff val="0"/>
              </a:schemeClr>
            </a:solidFill>
            <a:miter lim="800000"/>
            <a:headEnd/>
            <a:tailEnd/>
          </a:ln>
        </p:spPr>
        <p:txBody>
          <a:bodyPr rot="0" vert="horz" wrap="square" lIns="91440" tIns="45720" rIns="91440" bIns="45720" anchor="t" anchorCtr="0" upright="1">
            <a:noAutofit/>
          </a:bodyPr>
          <a:lstStyle/>
          <a:p>
            <a:endParaRPr lang="es-EC"/>
          </a:p>
        </p:txBody>
      </p:sp>
      <p:sp>
        <p:nvSpPr>
          <p:cNvPr id="7" name="AutoShape 33"/>
          <p:cNvSpPr>
            <a:spLocks noChangeArrowheads="1"/>
          </p:cNvSpPr>
          <p:nvPr/>
        </p:nvSpPr>
        <p:spPr bwMode="auto">
          <a:xfrm>
            <a:off x="7026050" y="5391301"/>
            <a:ext cx="1078711" cy="568225"/>
          </a:xfrm>
          <a:prstGeom prst="leftArrow">
            <a:avLst>
              <a:gd name="adj1" fmla="val 50000"/>
              <a:gd name="adj2" fmla="val 47264"/>
            </a:avLst>
          </a:prstGeom>
          <a:solidFill>
            <a:schemeClr val="accent1">
              <a:lumMod val="100000"/>
              <a:lumOff val="0"/>
            </a:schemeClr>
          </a:solidFill>
          <a:ln w="9525">
            <a:solidFill>
              <a:schemeClr val="accent1">
                <a:lumMod val="100000"/>
                <a:lumOff val="0"/>
              </a:schemeClr>
            </a:solidFill>
            <a:miter lim="800000"/>
            <a:headEnd/>
            <a:tailEnd/>
          </a:ln>
        </p:spPr>
        <p:txBody>
          <a:bodyPr rot="0" vert="horz" wrap="square" lIns="91440" tIns="45720" rIns="91440" bIns="45720" anchor="t" anchorCtr="0" upright="1">
            <a:noAutofit/>
          </a:bodyPr>
          <a:lstStyle/>
          <a:p>
            <a:endParaRPr lang="es-EC"/>
          </a:p>
        </p:txBody>
      </p:sp>
      <p:graphicFrame>
        <p:nvGraphicFramePr>
          <p:cNvPr id="8" name="7 Diagrama"/>
          <p:cNvGraphicFramePr/>
          <p:nvPr>
            <p:extLst>
              <p:ext uri="{D42A27DB-BD31-4B8C-83A1-F6EECF244321}">
                <p14:modId xmlns="" xmlns:p14="http://schemas.microsoft.com/office/powerpoint/2010/main" val="763443232"/>
              </p:ext>
            </p:extLst>
          </p:nvPr>
        </p:nvGraphicFramePr>
        <p:xfrm>
          <a:off x="687875" y="1040013"/>
          <a:ext cx="6236652" cy="5108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a 2"/>
          <p:cNvGraphicFramePr/>
          <p:nvPr>
            <p:extLst>
              <p:ext uri="{D42A27DB-BD31-4B8C-83A1-F6EECF244321}">
                <p14:modId xmlns="" xmlns:p14="http://schemas.microsoft.com/office/powerpoint/2010/main" val="3368273114"/>
              </p:ext>
            </p:extLst>
          </p:nvPr>
        </p:nvGraphicFramePr>
        <p:xfrm>
          <a:off x="2676872" y="3283349"/>
          <a:ext cx="6096000" cy="9518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2 Título"/>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s-ES_tradnl" dirty="0" smtClean="0">
                <a:solidFill>
                  <a:schemeClr val="tx1"/>
                </a:solidFill>
              </a:rPr>
              <a:t>FASES</a:t>
            </a:r>
            <a:endParaRPr lang="es-EC" dirty="0">
              <a:solidFill>
                <a:schemeClr val="tx1"/>
              </a:solidFill>
            </a:endParaRPr>
          </a:p>
        </p:txBody>
      </p:sp>
    </p:spTree>
    <p:extLst>
      <p:ext uri="{BB962C8B-B14F-4D97-AF65-F5344CB8AC3E}">
        <p14:creationId xmlns="" xmlns:p14="http://schemas.microsoft.com/office/powerpoint/2010/main" val="133731392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graphicEl>
                                              <a:dgm id="{03BB0262-8D9A-4725-B692-EA32F0981961}"/>
                                            </p:graphicEl>
                                          </p:spTgt>
                                        </p:tgtEl>
                                        <p:attrNameLst>
                                          <p:attrName>style.visibility</p:attrName>
                                        </p:attrNameLst>
                                      </p:cBhvr>
                                      <p:to>
                                        <p:strVal val="visible"/>
                                      </p:to>
                                    </p:set>
                                    <p:animEffect transition="in" filter="wipe(down)">
                                      <p:cBhvr>
                                        <p:cTn id="7" dur="500"/>
                                        <p:tgtEl>
                                          <p:spTgt spid="8">
                                            <p:graphicEl>
                                              <a:dgm id="{03BB0262-8D9A-4725-B692-EA32F098196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graphicEl>
                                              <a:dgm id="{5D7F70BE-00B6-46E4-AFE9-8E5065223828}"/>
                                            </p:graphicEl>
                                          </p:spTgt>
                                        </p:tgtEl>
                                        <p:attrNameLst>
                                          <p:attrName>style.visibility</p:attrName>
                                        </p:attrNameLst>
                                      </p:cBhvr>
                                      <p:to>
                                        <p:strVal val="visible"/>
                                      </p:to>
                                    </p:set>
                                    <p:animEffect transition="in" filter="wipe(down)">
                                      <p:cBhvr>
                                        <p:cTn id="12" dur="500"/>
                                        <p:tgtEl>
                                          <p:spTgt spid="8">
                                            <p:graphicEl>
                                              <a:dgm id="{5D7F70BE-00B6-46E4-AFE9-8E506522382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graphicEl>
                                              <a:dgm id="{71F033FE-7DD0-4B95-9DF4-637EAC227F60}"/>
                                            </p:graphicEl>
                                          </p:spTgt>
                                        </p:tgtEl>
                                        <p:attrNameLst>
                                          <p:attrName>style.visibility</p:attrName>
                                        </p:attrNameLst>
                                      </p:cBhvr>
                                      <p:to>
                                        <p:strVal val="visible"/>
                                      </p:to>
                                    </p:set>
                                    <p:animEffect transition="in" filter="wipe(down)">
                                      <p:cBhvr>
                                        <p:cTn id="17" dur="500"/>
                                        <p:tgtEl>
                                          <p:spTgt spid="8">
                                            <p:graphicEl>
                                              <a:dgm id="{71F033FE-7DD0-4B95-9DF4-637EAC227F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graphicEl>
                                              <a:dgm id="{93C5B721-8D5D-49C2-92AD-E43CF953DEC2}"/>
                                            </p:graphicEl>
                                          </p:spTgt>
                                        </p:tgtEl>
                                        <p:attrNameLst>
                                          <p:attrName>style.visibility</p:attrName>
                                        </p:attrNameLst>
                                      </p:cBhvr>
                                      <p:to>
                                        <p:strVal val="visible"/>
                                      </p:to>
                                    </p:set>
                                    <p:animEffect transition="in" filter="wipe(down)">
                                      <p:cBhvr>
                                        <p:cTn id="22" dur="500"/>
                                        <p:tgtEl>
                                          <p:spTgt spid="8">
                                            <p:graphicEl>
                                              <a:dgm id="{93C5B721-8D5D-49C2-92AD-E43CF953DEC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graphicEl>
                                              <a:dgm id="{63828356-973E-4226-A11C-3EF9434DD587}"/>
                                            </p:graphicEl>
                                          </p:spTgt>
                                        </p:tgtEl>
                                        <p:attrNameLst>
                                          <p:attrName>style.visibility</p:attrName>
                                        </p:attrNameLst>
                                      </p:cBhvr>
                                      <p:to>
                                        <p:strVal val="visible"/>
                                      </p:to>
                                    </p:set>
                                    <p:animEffect transition="in" filter="fade">
                                      <p:cBhvr>
                                        <p:cTn id="27" dur="2000"/>
                                        <p:tgtEl>
                                          <p:spTgt spid="3">
                                            <p:graphicEl>
                                              <a:dgm id="{63828356-973E-4226-A11C-3EF9434DD587}"/>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Graphic spid="8" grpId="0" uiExpand="1">
        <p:bldSub>
          <a:bldDgm bld="one"/>
        </p:bldSub>
      </p:bldGraphic>
      <p:bldGraphic spid="3"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76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10" name="9 Rectángulo redondeado"/>
          <p:cNvSpPr/>
          <p:nvPr/>
        </p:nvSpPr>
        <p:spPr>
          <a:xfrm>
            <a:off x="161511" y="5679249"/>
            <a:ext cx="8820980" cy="1035115"/>
          </a:xfrm>
          <a:prstGeom prst="roundRect">
            <a:avLst>
              <a:gd name="adj" fmla="val 3840"/>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Rectángulo redondeado"/>
          <p:cNvSpPr/>
          <p:nvPr/>
        </p:nvSpPr>
        <p:spPr>
          <a:xfrm>
            <a:off x="161511" y="3834045"/>
            <a:ext cx="8820980" cy="1755195"/>
          </a:xfrm>
          <a:prstGeom prst="roundRect">
            <a:avLst>
              <a:gd name="adj" fmla="val 3840"/>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Rectángulo redondeado"/>
          <p:cNvSpPr/>
          <p:nvPr/>
        </p:nvSpPr>
        <p:spPr>
          <a:xfrm>
            <a:off x="161511" y="773705"/>
            <a:ext cx="8820980" cy="2970330"/>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3" name="12 CuadroTexto"/>
          <p:cNvSpPr txBox="1"/>
          <p:nvPr/>
        </p:nvSpPr>
        <p:spPr>
          <a:xfrm>
            <a:off x="746575" y="866213"/>
            <a:ext cx="165618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indent="171450">
              <a:buFont typeface="Arial" pitchFamily="34" charset="0"/>
              <a:buChar char="•"/>
            </a:pPr>
            <a:r>
              <a:rPr lang="es-ES_tradnl" sz="1000" dirty="0" smtClean="0">
                <a:latin typeface="Arial" pitchFamily="34" charset="0"/>
                <a:cs typeface="Arial" pitchFamily="34" charset="0"/>
              </a:rPr>
              <a:t>Misión, Visión.</a:t>
            </a:r>
          </a:p>
          <a:p>
            <a:pPr marL="0" lvl="2" indent="171450">
              <a:buFont typeface="Arial" pitchFamily="34" charset="0"/>
              <a:buChar char="•"/>
            </a:pPr>
            <a:r>
              <a:rPr lang="es-ES_tradnl" sz="1000" dirty="0" smtClean="0">
                <a:latin typeface="Arial" pitchFamily="34" charset="0"/>
                <a:cs typeface="Arial" pitchFamily="34" charset="0"/>
              </a:rPr>
              <a:t>Objetivos estratégicos.</a:t>
            </a:r>
            <a:endParaRPr lang="es-EC" sz="1000" dirty="0" smtClean="0">
              <a:latin typeface="Arial" pitchFamily="34" charset="0"/>
              <a:cs typeface="Arial" pitchFamily="34" charset="0"/>
            </a:endParaRPr>
          </a:p>
          <a:p>
            <a:pPr marL="0" lvl="2" indent="171450">
              <a:buFont typeface="Arial" pitchFamily="34" charset="0"/>
              <a:buChar char="•"/>
            </a:pPr>
            <a:r>
              <a:rPr lang="es-ES_tradnl" sz="1000" dirty="0" smtClean="0">
                <a:latin typeface="Arial" pitchFamily="34" charset="0"/>
                <a:cs typeface="Arial" pitchFamily="34" charset="0"/>
              </a:rPr>
              <a:t>Organigrama.</a:t>
            </a:r>
          </a:p>
          <a:p>
            <a:pPr marL="0" lvl="2" indent="171450">
              <a:buFont typeface="Arial" pitchFamily="34" charset="0"/>
              <a:buChar char="•"/>
            </a:pPr>
            <a:r>
              <a:rPr lang="es-ES_tradnl" sz="1000" dirty="0" smtClean="0">
                <a:latin typeface="Arial" pitchFamily="34" charset="0"/>
                <a:cs typeface="Arial" pitchFamily="34" charset="0"/>
              </a:rPr>
              <a:t>Posicionamiento.</a:t>
            </a:r>
          </a:p>
          <a:p>
            <a:pPr marL="0" lvl="2" indent="171450">
              <a:buFont typeface="Arial" pitchFamily="34" charset="0"/>
              <a:buChar char="•"/>
            </a:pPr>
            <a:r>
              <a:rPr lang="es-ES_tradnl" sz="1000" dirty="0" smtClean="0">
                <a:latin typeface="Arial" pitchFamily="34" charset="0"/>
                <a:cs typeface="Arial" pitchFamily="34" charset="0"/>
              </a:rPr>
              <a:t>Exigencias.</a:t>
            </a:r>
          </a:p>
          <a:p>
            <a:pPr marL="0" lvl="2" indent="171450">
              <a:buFont typeface="Arial" pitchFamily="34" charset="0"/>
              <a:buChar char="•"/>
            </a:pPr>
            <a:r>
              <a:rPr lang="es-ES_tradnl" sz="1000" dirty="0" smtClean="0">
                <a:latin typeface="Arial" pitchFamily="34" charset="0"/>
                <a:cs typeface="Arial" pitchFamily="34" charset="0"/>
              </a:rPr>
              <a:t>(…)</a:t>
            </a:r>
            <a:endParaRPr lang="es-EC" sz="1000" dirty="0">
              <a:latin typeface="Arial" pitchFamily="34" charset="0"/>
              <a:cs typeface="Arial" pitchFamily="34" charset="0"/>
            </a:endParaRPr>
          </a:p>
        </p:txBody>
      </p:sp>
      <p:sp>
        <p:nvSpPr>
          <p:cNvPr id="14" name="13 Rectángulo redondeado"/>
          <p:cNvSpPr/>
          <p:nvPr/>
        </p:nvSpPr>
        <p:spPr>
          <a:xfrm>
            <a:off x="3536885" y="1086012"/>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Revisión / Análisis</a:t>
            </a:r>
            <a:endParaRPr lang="es-EC" sz="1000" dirty="0">
              <a:latin typeface="Arial" pitchFamily="34" charset="0"/>
              <a:cs typeface="Arial" pitchFamily="34" charset="0"/>
            </a:endParaRPr>
          </a:p>
        </p:txBody>
      </p:sp>
      <p:sp>
        <p:nvSpPr>
          <p:cNvPr id="15" name="14 CuadroTexto"/>
          <p:cNvSpPr txBox="1"/>
          <p:nvPr/>
        </p:nvSpPr>
        <p:spPr>
          <a:xfrm>
            <a:off x="5625641" y="1188386"/>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SITUACIÓN ACTUAL DE LA EMPRESA</a:t>
            </a:r>
            <a:endParaRPr lang="es-EC" sz="900" b="1" dirty="0">
              <a:latin typeface="Arial" pitchFamily="34" charset="0"/>
              <a:cs typeface="Arial" pitchFamily="34" charset="0"/>
            </a:endParaRPr>
          </a:p>
        </p:txBody>
      </p:sp>
      <p:sp>
        <p:nvSpPr>
          <p:cNvPr id="16" name="15 CuadroTexto"/>
          <p:cNvSpPr txBox="1"/>
          <p:nvPr/>
        </p:nvSpPr>
        <p:spPr>
          <a:xfrm>
            <a:off x="746575" y="1980887"/>
            <a:ext cx="216024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indent="171450">
              <a:buFont typeface="Arial" pitchFamily="34" charset="0"/>
              <a:buChar char="•"/>
            </a:pPr>
            <a:r>
              <a:rPr lang="es-EC" sz="1000" dirty="0" smtClean="0">
                <a:latin typeface="Arial" pitchFamily="34" charset="0"/>
                <a:cs typeface="Arial" pitchFamily="34" charset="0"/>
              </a:rPr>
              <a:t>Plan estratégico de la empresa</a:t>
            </a:r>
          </a:p>
          <a:p>
            <a:pPr marL="0" lvl="2" indent="171450">
              <a:buFont typeface="Arial" pitchFamily="34" charset="0"/>
              <a:buChar char="•"/>
            </a:pPr>
            <a:r>
              <a:rPr lang="es-EC" sz="1000" dirty="0" smtClean="0">
                <a:latin typeface="Arial" pitchFamily="34" charset="0"/>
                <a:cs typeface="Arial" pitchFamily="34" charset="0"/>
              </a:rPr>
              <a:t>Mapa de procesos</a:t>
            </a:r>
          </a:p>
          <a:p>
            <a:pPr marL="0" lvl="2" indent="171450">
              <a:buFont typeface="Arial" pitchFamily="34" charset="0"/>
              <a:buChar char="•"/>
            </a:pPr>
            <a:r>
              <a:rPr lang="es-EC" sz="1000" dirty="0" smtClean="0">
                <a:latin typeface="Arial" pitchFamily="34" charset="0"/>
                <a:cs typeface="Arial" pitchFamily="34" charset="0"/>
              </a:rPr>
              <a:t>Políticas de seguridad</a:t>
            </a:r>
          </a:p>
          <a:p>
            <a:pPr marL="0" lvl="2" indent="171450">
              <a:buFont typeface="Arial" pitchFamily="34" charset="0"/>
              <a:buChar char="•"/>
            </a:pPr>
            <a:r>
              <a:rPr lang="es-EC" sz="1000" dirty="0" smtClean="0">
                <a:latin typeface="Arial" pitchFamily="34" charset="0"/>
                <a:cs typeface="Arial" pitchFamily="34" charset="0"/>
              </a:rPr>
              <a:t>Gestión administrativa</a:t>
            </a:r>
          </a:p>
        </p:txBody>
      </p:sp>
      <p:sp>
        <p:nvSpPr>
          <p:cNvPr id="17" name="16 Rectángulo redondeado"/>
          <p:cNvSpPr/>
          <p:nvPr/>
        </p:nvSpPr>
        <p:spPr>
          <a:xfrm>
            <a:off x="3546410" y="2046798"/>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Determinación del alcance</a:t>
            </a:r>
            <a:endParaRPr lang="es-EC" sz="1000" dirty="0">
              <a:latin typeface="Arial" pitchFamily="34" charset="0"/>
              <a:cs typeface="Arial" pitchFamily="34" charset="0"/>
            </a:endParaRPr>
          </a:p>
        </p:txBody>
      </p:sp>
      <p:sp>
        <p:nvSpPr>
          <p:cNvPr id="18" name="17 CuadroTexto"/>
          <p:cNvSpPr txBox="1"/>
          <p:nvPr/>
        </p:nvSpPr>
        <p:spPr>
          <a:xfrm>
            <a:off x="5625641" y="2057087"/>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ALCANCE</a:t>
            </a:r>
            <a:endParaRPr lang="es-EC" sz="900" b="1" dirty="0">
              <a:latin typeface="Arial" pitchFamily="34" charset="0"/>
              <a:cs typeface="Arial" pitchFamily="34" charset="0"/>
            </a:endParaRPr>
          </a:p>
        </p:txBody>
      </p:sp>
      <p:sp>
        <p:nvSpPr>
          <p:cNvPr id="19" name="18 CuadroTexto"/>
          <p:cNvSpPr txBox="1"/>
          <p:nvPr/>
        </p:nvSpPr>
        <p:spPr>
          <a:xfrm>
            <a:off x="5625641" y="2402319"/>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DISPONIBILIDAD RECURSOS</a:t>
            </a:r>
            <a:endParaRPr lang="es-EC" sz="900" b="1" dirty="0">
              <a:latin typeface="Arial" pitchFamily="34" charset="0"/>
              <a:cs typeface="Arial" pitchFamily="34" charset="0"/>
            </a:endParaRPr>
          </a:p>
        </p:txBody>
      </p:sp>
      <p:sp>
        <p:nvSpPr>
          <p:cNvPr id="20" name="19 Rectángulo redondeado"/>
          <p:cNvSpPr/>
          <p:nvPr/>
        </p:nvSpPr>
        <p:spPr>
          <a:xfrm>
            <a:off x="3546410" y="3097011"/>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Definición del Plan de Trabajo</a:t>
            </a:r>
            <a:endParaRPr lang="es-EC" sz="1000" dirty="0">
              <a:latin typeface="Arial" pitchFamily="34" charset="0"/>
              <a:cs typeface="Arial" pitchFamily="34" charset="0"/>
            </a:endParaRPr>
          </a:p>
        </p:txBody>
      </p:sp>
      <p:sp>
        <p:nvSpPr>
          <p:cNvPr id="21" name="20 CuadroTexto"/>
          <p:cNvSpPr txBox="1"/>
          <p:nvPr/>
        </p:nvSpPr>
        <p:spPr>
          <a:xfrm>
            <a:off x="5625641" y="3269627"/>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  DE TRABAJO</a:t>
            </a:r>
            <a:endParaRPr lang="es-EC" sz="900" b="1" dirty="0">
              <a:latin typeface="Arial" pitchFamily="34" charset="0"/>
              <a:cs typeface="Arial" pitchFamily="34" charset="0"/>
            </a:endParaRPr>
          </a:p>
        </p:txBody>
      </p:sp>
      <p:cxnSp>
        <p:nvCxnSpPr>
          <p:cNvPr id="22" name="21 Conector angular"/>
          <p:cNvCxnSpPr>
            <a:stCxn id="13" idx="3"/>
            <a:endCxn id="14" idx="1"/>
          </p:cNvCxnSpPr>
          <p:nvPr/>
        </p:nvCxnSpPr>
        <p:spPr>
          <a:xfrm flipV="1">
            <a:off x="2402759" y="1374044"/>
            <a:ext cx="1134126" cy="1"/>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angular"/>
          <p:cNvCxnSpPr>
            <a:stCxn id="14" idx="3"/>
            <a:endCxn id="15" idx="1"/>
          </p:cNvCxnSpPr>
          <p:nvPr/>
        </p:nvCxnSpPr>
        <p:spPr>
          <a:xfrm flipV="1">
            <a:off x="4977045" y="1373052"/>
            <a:ext cx="648596" cy="992"/>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stCxn id="16" idx="3"/>
            <a:endCxn id="17" idx="1"/>
          </p:cNvCxnSpPr>
          <p:nvPr/>
        </p:nvCxnSpPr>
        <p:spPr>
          <a:xfrm>
            <a:off x="2906815" y="2334830"/>
            <a:ext cx="639595" cy="0"/>
          </a:xfrm>
          <a:prstGeom prst="straightConnector1">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angular"/>
          <p:cNvCxnSpPr>
            <a:stCxn id="17" idx="3"/>
            <a:endCxn id="18" idx="1"/>
          </p:cNvCxnSpPr>
          <p:nvPr/>
        </p:nvCxnSpPr>
        <p:spPr>
          <a:xfrm flipV="1">
            <a:off x="4986570" y="2172503"/>
            <a:ext cx="639071" cy="162327"/>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angular"/>
          <p:cNvCxnSpPr>
            <a:stCxn id="17" idx="3"/>
            <a:endCxn id="19" idx="1"/>
          </p:cNvCxnSpPr>
          <p:nvPr/>
        </p:nvCxnSpPr>
        <p:spPr>
          <a:xfrm>
            <a:off x="4986570" y="2334830"/>
            <a:ext cx="639071" cy="182905"/>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50 Forma"/>
          <p:cNvCxnSpPr>
            <a:stCxn id="18" idx="3"/>
            <a:endCxn id="20" idx="1"/>
          </p:cNvCxnSpPr>
          <p:nvPr/>
        </p:nvCxnSpPr>
        <p:spPr>
          <a:xfrm flipH="1">
            <a:off x="3546410" y="2172503"/>
            <a:ext cx="4095455" cy="1212540"/>
          </a:xfrm>
          <a:prstGeom prst="bentConnector5">
            <a:avLst>
              <a:gd name="adj1" fmla="val -5582"/>
              <a:gd name="adj2" fmla="val 42882"/>
              <a:gd name="adj3" fmla="val 105582"/>
            </a:avLst>
          </a:prstGeom>
          <a:ln w="19050">
            <a:solidFill>
              <a:schemeClr val="accent6">
                <a:lumMod val="75000"/>
              </a:schemeClr>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52 Forma"/>
          <p:cNvCxnSpPr>
            <a:stCxn id="19" idx="3"/>
            <a:endCxn id="20" idx="0"/>
          </p:cNvCxnSpPr>
          <p:nvPr/>
        </p:nvCxnSpPr>
        <p:spPr>
          <a:xfrm flipH="1">
            <a:off x="4266490" y="2517735"/>
            <a:ext cx="3375375" cy="579276"/>
          </a:xfrm>
          <a:prstGeom prst="bentConnector4">
            <a:avLst>
              <a:gd name="adj1" fmla="val -9587"/>
              <a:gd name="adj2" fmla="val 59962"/>
            </a:avLst>
          </a:prstGeom>
          <a:ln w="19050">
            <a:solidFill>
              <a:schemeClr val="accent6">
                <a:lumMod val="75000"/>
              </a:schemeClr>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20" idx="3"/>
            <a:endCxn id="21" idx="1"/>
          </p:cNvCxnSpPr>
          <p:nvPr/>
        </p:nvCxnSpPr>
        <p:spPr>
          <a:xfrm>
            <a:off x="4986570" y="3385043"/>
            <a:ext cx="639071" cy="0"/>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701570" y="4001920"/>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  DE TRABAJO</a:t>
            </a:r>
            <a:endParaRPr lang="es-EC" sz="900" b="1" dirty="0">
              <a:latin typeface="Arial" pitchFamily="34" charset="0"/>
              <a:cs typeface="Arial" pitchFamily="34" charset="0"/>
            </a:endParaRPr>
          </a:p>
        </p:txBody>
      </p:sp>
      <p:sp>
        <p:nvSpPr>
          <p:cNvPr id="31" name="30 CuadroTexto"/>
          <p:cNvSpPr txBox="1"/>
          <p:nvPr/>
        </p:nvSpPr>
        <p:spPr>
          <a:xfrm>
            <a:off x="701570" y="4311148"/>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ALCANCE</a:t>
            </a:r>
            <a:endParaRPr lang="es-EC" sz="900" b="1" dirty="0">
              <a:latin typeface="Arial" pitchFamily="34" charset="0"/>
              <a:cs typeface="Arial" pitchFamily="34" charset="0"/>
            </a:endParaRPr>
          </a:p>
        </p:txBody>
      </p:sp>
      <p:sp>
        <p:nvSpPr>
          <p:cNvPr id="32" name="31 Rectángulo redondeado"/>
          <p:cNvSpPr/>
          <p:nvPr/>
        </p:nvSpPr>
        <p:spPr>
          <a:xfrm>
            <a:off x="3546410" y="3969060"/>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Presentación</a:t>
            </a:r>
          </a:p>
          <a:p>
            <a:pPr algn="ctr"/>
            <a:r>
              <a:rPr lang="es-ES_tradnl" sz="1000" b="1" dirty="0" smtClean="0">
                <a:latin typeface="Arial" pitchFamily="34" charset="0"/>
                <a:cs typeface="Arial" pitchFamily="34" charset="0"/>
              </a:rPr>
              <a:t>Análisis </a:t>
            </a:r>
            <a:r>
              <a:rPr lang="es-ES_tradnl" sz="1000" b="1" dirty="0" err="1" smtClean="0">
                <a:latin typeface="Arial" pitchFamily="34" charset="0"/>
                <a:cs typeface="Arial" pitchFamily="34" charset="0"/>
              </a:rPr>
              <a:t>DTI</a:t>
            </a:r>
            <a:endParaRPr lang="es-EC" sz="1000" b="1" dirty="0">
              <a:latin typeface="Arial" pitchFamily="34" charset="0"/>
              <a:cs typeface="Arial" pitchFamily="34" charset="0"/>
            </a:endParaRPr>
          </a:p>
        </p:txBody>
      </p:sp>
      <p:sp>
        <p:nvSpPr>
          <p:cNvPr id="33" name="32 CuadroTexto"/>
          <p:cNvSpPr txBox="1"/>
          <p:nvPr/>
        </p:nvSpPr>
        <p:spPr>
          <a:xfrm>
            <a:off x="5625641" y="4141676"/>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APROBACIÓN </a:t>
            </a:r>
            <a:r>
              <a:rPr lang="es-ES_tradnl" sz="900" b="1" dirty="0" err="1" smtClean="0">
                <a:latin typeface="Arial" pitchFamily="34" charset="0"/>
                <a:cs typeface="Arial" pitchFamily="34" charset="0"/>
              </a:rPr>
              <a:t>DTI</a:t>
            </a:r>
            <a:endParaRPr lang="es-EC" sz="900" b="1" dirty="0">
              <a:latin typeface="Arial" pitchFamily="34" charset="0"/>
              <a:cs typeface="Arial" pitchFamily="34" charset="0"/>
            </a:endParaRPr>
          </a:p>
        </p:txBody>
      </p:sp>
      <p:sp>
        <p:nvSpPr>
          <p:cNvPr id="34" name="33 Rectángulo redondeado"/>
          <p:cNvSpPr/>
          <p:nvPr/>
        </p:nvSpPr>
        <p:spPr>
          <a:xfrm>
            <a:off x="3546410" y="4923166"/>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Presentación</a:t>
            </a:r>
          </a:p>
          <a:p>
            <a:pPr algn="ctr"/>
            <a:r>
              <a:rPr lang="es-ES_tradnl" sz="1000" b="1" dirty="0" smtClean="0">
                <a:latin typeface="Arial" pitchFamily="34" charset="0"/>
                <a:cs typeface="Arial" pitchFamily="34" charset="0"/>
              </a:rPr>
              <a:t>Análisis GERENCIA</a:t>
            </a:r>
            <a:endParaRPr lang="es-EC" sz="1000" b="1" dirty="0">
              <a:latin typeface="Arial" pitchFamily="34" charset="0"/>
              <a:cs typeface="Arial" pitchFamily="34" charset="0"/>
            </a:endParaRPr>
          </a:p>
        </p:txBody>
      </p:sp>
      <p:cxnSp>
        <p:nvCxnSpPr>
          <p:cNvPr id="35" name="101 Forma"/>
          <p:cNvCxnSpPr>
            <a:stCxn id="33" idx="3"/>
            <a:endCxn id="34" idx="0"/>
          </p:cNvCxnSpPr>
          <p:nvPr/>
        </p:nvCxnSpPr>
        <p:spPr>
          <a:xfrm flipH="1">
            <a:off x="4266490" y="4257092"/>
            <a:ext cx="3375375" cy="666074"/>
          </a:xfrm>
          <a:prstGeom prst="bentConnector4">
            <a:avLst>
              <a:gd name="adj1" fmla="val -6773"/>
              <a:gd name="adj2" fmla="val 58664"/>
            </a:avLst>
          </a:prstGeom>
          <a:ln w="19050">
            <a:solidFill>
              <a:schemeClr val="accent6">
                <a:lumMod val="75000"/>
              </a:schemeClr>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a:off x="2748939" y="4428635"/>
            <a:ext cx="7560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a:off x="2748939" y="4123125"/>
            <a:ext cx="7560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32" idx="3"/>
            <a:endCxn id="33" idx="1"/>
          </p:cNvCxnSpPr>
          <p:nvPr/>
        </p:nvCxnSpPr>
        <p:spPr>
          <a:xfrm>
            <a:off x="4986570" y="4257092"/>
            <a:ext cx="639071"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a:off x="3176845" y="4132650"/>
            <a:ext cx="0" cy="900100"/>
          </a:xfrm>
          <a:prstGeom prst="line">
            <a:avLst/>
          </a:prstGeom>
          <a:ln w="1905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2890385" y="4428635"/>
            <a:ext cx="0" cy="900100"/>
          </a:xfrm>
          <a:prstGeom prst="line">
            <a:avLst/>
          </a:prstGeom>
          <a:ln w="1905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a:off x="3176845" y="5027985"/>
            <a:ext cx="324000" cy="0"/>
          </a:xfrm>
          <a:prstGeom prst="line">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2894910" y="5323972"/>
            <a:ext cx="612000" cy="0"/>
          </a:xfrm>
          <a:prstGeom prst="line">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42 CuadroTexto"/>
          <p:cNvSpPr txBox="1"/>
          <p:nvPr/>
        </p:nvSpPr>
        <p:spPr>
          <a:xfrm>
            <a:off x="5625641" y="5094185"/>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APROBACIÓN DE LA GERENCIA</a:t>
            </a:r>
            <a:endParaRPr lang="es-EC" sz="900" b="1" dirty="0">
              <a:latin typeface="Arial" pitchFamily="34" charset="0"/>
              <a:cs typeface="Arial" pitchFamily="34" charset="0"/>
            </a:endParaRPr>
          </a:p>
        </p:txBody>
      </p:sp>
      <p:cxnSp>
        <p:nvCxnSpPr>
          <p:cNvPr id="44" name="43 Conector recto de flecha"/>
          <p:cNvCxnSpPr>
            <a:stCxn id="34" idx="3"/>
            <a:endCxn id="43" idx="1"/>
          </p:cNvCxnSpPr>
          <p:nvPr/>
        </p:nvCxnSpPr>
        <p:spPr>
          <a:xfrm flipV="1">
            <a:off x="4986570" y="5209601"/>
            <a:ext cx="639071" cy="1597"/>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44 CuadroTexto"/>
          <p:cNvSpPr txBox="1"/>
          <p:nvPr/>
        </p:nvSpPr>
        <p:spPr>
          <a:xfrm>
            <a:off x="701570" y="5938688"/>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  DE TRABAJO</a:t>
            </a:r>
            <a:endParaRPr lang="es-EC" sz="900" b="1" dirty="0">
              <a:latin typeface="Arial" pitchFamily="34" charset="0"/>
              <a:cs typeface="Arial" pitchFamily="34" charset="0"/>
            </a:endParaRPr>
          </a:p>
        </p:txBody>
      </p:sp>
      <p:sp>
        <p:nvSpPr>
          <p:cNvPr id="46" name="45 CuadroTexto"/>
          <p:cNvSpPr txBox="1"/>
          <p:nvPr/>
        </p:nvSpPr>
        <p:spPr>
          <a:xfrm>
            <a:off x="701570" y="6247916"/>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APROBACIÓN DE LA GERENCIA</a:t>
            </a:r>
            <a:endParaRPr lang="es-EC" sz="900" b="1" dirty="0">
              <a:latin typeface="Arial" pitchFamily="34" charset="0"/>
              <a:cs typeface="Arial" pitchFamily="34" charset="0"/>
            </a:endParaRPr>
          </a:p>
        </p:txBody>
      </p:sp>
      <p:sp>
        <p:nvSpPr>
          <p:cNvPr id="47" name="46 Rectángulo redondeado"/>
          <p:cNvSpPr/>
          <p:nvPr/>
        </p:nvSpPr>
        <p:spPr>
          <a:xfrm>
            <a:off x="3546410" y="5913276"/>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Presentación - Comunicación </a:t>
            </a:r>
            <a:endParaRPr lang="es-EC" sz="1000" dirty="0">
              <a:latin typeface="Arial" pitchFamily="34" charset="0"/>
              <a:cs typeface="Arial" pitchFamily="34" charset="0"/>
            </a:endParaRPr>
          </a:p>
        </p:txBody>
      </p:sp>
      <p:sp>
        <p:nvSpPr>
          <p:cNvPr id="48" name="47 CuadroTexto"/>
          <p:cNvSpPr txBox="1"/>
          <p:nvPr/>
        </p:nvSpPr>
        <p:spPr>
          <a:xfrm>
            <a:off x="5625641" y="6016642"/>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CONOCIMIENTO Y APOYO DE LOS INVOLUCRADOS</a:t>
            </a:r>
            <a:endParaRPr lang="es-EC" sz="900" b="1" dirty="0">
              <a:latin typeface="Arial" pitchFamily="34" charset="0"/>
              <a:cs typeface="Arial" pitchFamily="34" charset="0"/>
            </a:endParaRPr>
          </a:p>
        </p:txBody>
      </p:sp>
      <p:cxnSp>
        <p:nvCxnSpPr>
          <p:cNvPr id="49" name="48 Conector recto de flecha"/>
          <p:cNvCxnSpPr/>
          <p:nvPr/>
        </p:nvCxnSpPr>
        <p:spPr>
          <a:xfrm>
            <a:off x="2748939" y="6370231"/>
            <a:ext cx="7560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a:off x="2748939" y="6064721"/>
            <a:ext cx="7560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a:stCxn id="47" idx="3"/>
            <a:endCxn id="48" idx="1"/>
          </p:cNvCxnSpPr>
          <p:nvPr/>
        </p:nvCxnSpPr>
        <p:spPr>
          <a:xfrm>
            <a:off x="4986570" y="6201308"/>
            <a:ext cx="639071"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51 CuadroTexto"/>
          <p:cNvSpPr txBox="1"/>
          <p:nvPr/>
        </p:nvSpPr>
        <p:spPr>
          <a:xfrm>
            <a:off x="194900" y="1366148"/>
            <a:ext cx="338554" cy="1991892"/>
          </a:xfrm>
          <a:prstGeom prst="rect">
            <a:avLst/>
          </a:prstGeom>
          <a:noFill/>
        </p:spPr>
        <p:txBody>
          <a:bodyPr vert="vert270" wrap="none" rtlCol="0">
            <a:spAutoFit/>
          </a:bodyPr>
          <a:lstStyle/>
          <a:p>
            <a:r>
              <a:rPr lang="es-ES_tradnl" sz="1000" b="1" dirty="0" smtClean="0">
                <a:latin typeface="Arial" pitchFamily="34" charset="0"/>
                <a:cs typeface="Arial" pitchFamily="34" charset="0"/>
              </a:rPr>
              <a:t>Actividad EC1 PLANIFICACIÓN</a:t>
            </a:r>
            <a:endParaRPr lang="es-EC" sz="1000" b="1" dirty="0">
              <a:latin typeface="Arial" pitchFamily="34" charset="0"/>
              <a:cs typeface="Arial" pitchFamily="34" charset="0"/>
            </a:endParaRPr>
          </a:p>
        </p:txBody>
      </p:sp>
      <p:sp>
        <p:nvSpPr>
          <p:cNvPr id="53" name="52 CuadroTexto"/>
          <p:cNvSpPr txBox="1"/>
          <p:nvPr/>
        </p:nvSpPr>
        <p:spPr>
          <a:xfrm>
            <a:off x="194900" y="3969060"/>
            <a:ext cx="492443" cy="1485165"/>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EC2 </a:t>
            </a:r>
          </a:p>
          <a:p>
            <a:pPr algn="ctr"/>
            <a:r>
              <a:rPr lang="es-ES_tradnl" sz="1000" b="1" dirty="0" smtClean="0">
                <a:latin typeface="Arial" pitchFamily="34" charset="0"/>
                <a:cs typeface="Arial" pitchFamily="34" charset="0"/>
              </a:rPr>
              <a:t>APROBACIÓN</a:t>
            </a:r>
            <a:endParaRPr lang="es-EC" sz="1000" b="1" dirty="0">
              <a:latin typeface="Arial" pitchFamily="34" charset="0"/>
              <a:cs typeface="Arial" pitchFamily="34" charset="0"/>
            </a:endParaRPr>
          </a:p>
        </p:txBody>
      </p:sp>
      <p:sp>
        <p:nvSpPr>
          <p:cNvPr id="54" name="53 CuadroTexto"/>
          <p:cNvSpPr txBox="1"/>
          <p:nvPr/>
        </p:nvSpPr>
        <p:spPr>
          <a:xfrm>
            <a:off x="194900" y="5698702"/>
            <a:ext cx="461665" cy="1015663"/>
          </a:xfrm>
          <a:prstGeom prst="rect">
            <a:avLst/>
          </a:prstGeom>
          <a:noFill/>
        </p:spPr>
        <p:txBody>
          <a:bodyPr vert="vert270" wrap="none" rtlCol="0">
            <a:spAutoFit/>
          </a:bodyPr>
          <a:lstStyle/>
          <a:p>
            <a:pPr algn="ctr"/>
            <a:r>
              <a:rPr lang="es-ES_tradnl" sz="900" b="1" dirty="0" smtClean="0">
                <a:latin typeface="Arial" pitchFamily="34" charset="0"/>
                <a:cs typeface="Arial" pitchFamily="34" charset="0"/>
              </a:rPr>
              <a:t>Actividad EC3 </a:t>
            </a:r>
          </a:p>
          <a:p>
            <a:pPr algn="ctr"/>
            <a:r>
              <a:rPr lang="es-ES_tradnl" sz="900" b="1" dirty="0" smtClean="0">
                <a:latin typeface="Arial" pitchFamily="34" charset="0"/>
                <a:cs typeface="Arial" pitchFamily="34" charset="0"/>
              </a:rPr>
              <a:t>COMUNICACIÓN</a:t>
            </a:r>
            <a:endParaRPr lang="es-EC" sz="900" b="1" dirty="0">
              <a:latin typeface="Arial" pitchFamily="34" charset="0"/>
              <a:cs typeface="Arial" pitchFamily="34" charset="0"/>
            </a:endParaRPr>
          </a:p>
        </p:txBody>
      </p:sp>
      <p:grpSp>
        <p:nvGrpSpPr>
          <p:cNvPr id="2" name="54 Grupo"/>
          <p:cNvGrpSpPr/>
          <p:nvPr/>
        </p:nvGrpSpPr>
        <p:grpSpPr>
          <a:xfrm>
            <a:off x="8145625" y="960075"/>
            <a:ext cx="845682" cy="2726255"/>
            <a:chOff x="8145625" y="818710"/>
            <a:chExt cx="845682" cy="2726255"/>
          </a:xfrm>
        </p:grpSpPr>
        <p:sp>
          <p:nvSpPr>
            <p:cNvPr id="56" name="55 Cerrar llave"/>
            <p:cNvSpPr/>
            <p:nvPr/>
          </p:nvSpPr>
          <p:spPr>
            <a:xfrm>
              <a:off x="8352440" y="818710"/>
              <a:ext cx="180000" cy="765085"/>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57" name="56 Cerrar llave"/>
            <p:cNvSpPr/>
            <p:nvPr/>
          </p:nvSpPr>
          <p:spPr>
            <a:xfrm>
              <a:off x="8352420" y="1808820"/>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58" name="57 Cerrar llave"/>
            <p:cNvSpPr/>
            <p:nvPr/>
          </p:nvSpPr>
          <p:spPr>
            <a:xfrm>
              <a:off x="8352440" y="2888940"/>
              <a:ext cx="180000" cy="6480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sz="2000"/>
            </a:p>
          </p:txBody>
        </p:sp>
        <p:cxnSp>
          <p:nvCxnSpPr>
            <p:cNvPr id="59" name="58 Conector recto"/>
            <p:cNvCxnSpPr/>
            <p:nvPr/>
          </p:nvCxnSpPr>
          <p:spPr>
            <a:xfrm flipH="1">
              <a:off x="8145625" y="818710"/>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flipH="1">
              <a:off x="8145625" y="158379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flipH="1">
              <a:off x="8145625" y="1808820"/>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flipH="1">
              <a:off x="8172400" y="2708920"/>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62 Conector recto"/>
            <p:cNvCxnSpPr/>
            <p:nvPr/>
          </p:nvCxnSpPr>
          <p:spPr>
            <a:xfrm flipH="1">
              <a:off x="8154490" y="2888940"/>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63 Conector recto"/>
            <p:cNvCxnSpPr/>
            <p:nvPr/>
          </p:nvCxnSpPr>
          <p:spPr>
            <a:xfrm flipH="1">
              <a:off x="8163415" y="354496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64 CuadroTexto"/>
            <p:cNvSpPr txBox="1"/>
            <p:nvPr/>
          </p:nvSpPr>
          <p:spPr>
            <a:xfrm>
              <a:off x="8519703" y="104373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EC1.1</a:t>
              </a:r>
              <a:endParaRPr lang="es-EC" sz="800" dirty="0">
                <a:latin typeface="Arial" pitchFamily="34" charset="0"/>
                <a:cs typeface="Arial" pitchFamily="34" charset="0"/>
              </a:endParaRPr>
            </a:p>
          </p:txBody>
        </p:sp>
        <p:sp>
          <p:nvSpPr>
            <p:cNvPr id="66" name="65 CuadroTexto"/>
            <p:cNvSpPr txBox="1"/>
            <p:nvPr/>
          </p:nvSpPr>
          <p:spPr>
            <a:xfrm>
              <a:off x="8519703" y="2078850"/>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EC1.2</a:t>
              </a:r>
              <a:endParaRPr lang="es-EC" sz="800" dirty="0">
                <a:latin typeface="Arial" pitchFamily="34" charset="0"/>
                <a:cs typeface="Arial" pitchFamily="34" charset="0"/>
              </a:endParaRPr>
            </a:p>
          </p:txBody>
        </p:sp>
        <p:sp>
          <p:nvSpPr>
            <p:cNvPr id="67" name="66 CuadroTexto"/>
            <p:cNvSpPr txBox="1"/>
            <p:nvPr/>
          </p:nvSpPr>
          <p:spPr>
            <a:xfrm>
              <a:off x="8519703" y="302395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EC1.3</a:t>
              </a:r>
              <a:endParaRPr lang="es-EC" sz="800" dirty="0">
                <a:latin typeface="Arial" pitchFamily="34" charset="0"/>
                <a:cs typeface="Arial" pitchFamily="34" charset="0"/>
              </a:endParaRPr>
            </a:p>
          </p:txBody>
        </p:sp>
      </p:grpSp>
      <p:grpSp>
        <p:nvGrpSpPr>
          <p:cNvPr id="3" name="67 Grupo"/>
          <p:cNvGrpSpPr/>
          <p:nvPr/>
        </p:nvGrpSpPr>
        <p:grpSpPr>
          <a:xfrm>
            <a:off x="8145565" y="3933140"/>
            <a:ext cx="845742" cy="1566090"/>
            <a:chOff x="8145565" y="3888135"/>
            <a:chExt cx="845742" cy="1566090"/>
          </a:xfrm>
        </p:grpSpPr>
        <p:sp>
          <p:nvSpPr>
            <p:cNvPr id="69" name="68 Cerrar llave"/>
            <p:cNvSpPr/>
            <p:nvPr/>
          </p:nvSpPr>
          <p:spPr>
            <a:xfrm>
              <a:off x="8352420" y="3888135"/>
              <a:ext cx="180020" cy="7560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70" name="69 Cerrar llave"/>
            <p:cNvSpPr/>
            <p:nvPr/>
          </p:nvSpPr>
          <p:spPr>
            <a:xfrm>
              <a:off x="8352440" y="4914165"/>
              <a:ext cx="180000" cy="5400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sz="2000"/>
            </a:p>
          </p:txBody>
        </p:sp>
        <p:cxnSp>
          <p:nvCxnSpPr>
            <p:cNvPr id="71" name="70 Conector recto"/>
            <p:cNvCxnSpPr/>
            <p:nvPr/>
          </p:nvCxnSpPr>
          <p:spPr>
            <a:xfrm flipH="1">
              <a:off x="8145565" y="388857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flipH="1">
              <a:off x="8172400" y="464413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72 Conector recto"/>
            <p:cNvCxnSpPr/>
            <p:nvPr/>
          </p:nvCxnSpPr>
          <p:spPr>
            <a:xfrm flipH="1">
              <a:off x="8154490" y="491416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73 Conector recto"/>
            <p:cNvCxnSpPr/>
            <p:nvPr/>
          </p:nvCxnSpPr>
          <p:spPr>
            <a:xfrm flipH="1">
              <a:off x="8154490" y="545422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5" name="74 CuadroTexto"/>
            <p:cNvSpPr txBox="1"/>
            <p:nvPr/>
          </p:nvSpPr>
          <p:spPr>
            <a:xfrm>
              <a:off x="8519703" y="409645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EC2.1</a:t>
              </a:r>
              <a:endParaRPr lang="es-EC" sz="800" dirty="0">
                <a:latin typeface="Arial" pitchFamily="34" charset="0"/>
                <a:cs typeface="Arial" pitchFamily="34" charset="0"/>
              </a:endParaRPr>
            </a:p>
          </p:txBody>
        </p:sp>
        <p:sp>
          <p:nvSpPr>
            <p:cNvPr id="76" name="75 CuadroTexto"/>
            <p:cNvSpPr txBox="1"/>
            <p:nvPr/>
          </p:nvSpPr>
          <p:spPr>
            <a:xfrm>
              <a:off x="8519703" y="5018700"/>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EC2.2</a:t>
              </a:r>
              <a:endParaRPr lang="es-EC" sz="800" dirty="0">
                <a:latin typeface="Arial" pitchFamily="34" charset="0"/>
                <a:cs typeface="Arial" pitchFamily="34" charset="0"/>
              </a:endParaRPr>
            </a:p>
          </p:txBody>
        </p:sp>
      </p:grpSp>
      <p:grpSp>
        <p:nvGrpSpPr>
          <p:cNvPr id="5" name="76 Grupo"/>
          <p:cNvGrpSpPr/>
          <p:nvPr/>
        </p:nvGrpSpPr>
        <p:grpSpPr>
          <a:xfrm>
            <a:off x="8154490" y="5923325"/>
            <a:ext cx="836817" cy="540060"/>
            <a:chOff x="8154490" y="5878320"/>
            <a:chExt cx="836817" cy="540060"/>
          </a:xfrm>
        </p:grpSpPr>
        <p:sp>
          <p:nvSpPr>
            <p:cNvPr id="78" name="77 Cerrar llave"/>
            <p:cNvSpPr/>
            <p:nvPr/>
          </p:nvSpPr>
          <p:spPr>
            <a:xfrm>
              <a:off x="8352440" y="5878320"/>
              <a:ext cx="180000" cy="5400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sz="2000"/>
            </a:p>
          </p:txBody>
        </p:sp>
        <p:cxnSp>
          <p:nvCxnSpPr>
            <p:cNvPr id="79" name="78 Conector recto"/>
            <p:cNvCxnSpPr/>
            <p:nvPr/>
          </p:nvCxnSpPr>
          <p:spPr>
            <a:xfrm flipH="1">
              <a:off x="8154490" y="5878320"/>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a:xfrm flipH="1">
              <a:off x="8154490" y="6418380"/>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80 CuadroTexto"/>
            <p:cNvSpPr txBox="1"/>
            <p:nvPr/>
          </p:nvSpPr>
          <p:spPr>
            <a:xfrm>
              <a:off x="8519703" y="5979760"/>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EC3.1</a:t>
              </a:r>
              <a:endParaRPr lang="es-EC" sz="800" dirty="0">
                <a:latin typeface="Arial" pitchFamily="34" charset="0"/>
                <a:cs typeface="Arial" pitchFamily="34" charset="0"/>
              </a:endParaRPr>
            </a:p>
          </p:txBody>
        </p:sp>
      </p:grpSp>
      <p:sp>
        <p:nvSpPr>
          <p:cNvPr id="82" name="81 Rectángulo redondeado"/>
          <p:cNvSpPr/>
          <p:nvPr/>
        </p:nvSpPr>
        <p:spPr>
          <a:xfrm>
            <a:off x="206516" y="278650"/>
            <a:ext cx="8775974" cy="405045"/>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sz="2400" b="1" dirty="0" smtClean="0"/>
              <a:t>FASE 1. ESTABLECIMIENTO DEL CONTEXTO</a:t>
            </a:r>
            <a:endParaRPr lang="es-EC" sz="2400" b="1" dirty="0"/>
          </a:p>
        </p:txBody>
      </p:sp>
    </p:spTree>
    <p:extLst>
      <p:ext uri="{BB962C8B-B14F-4D97-AF65-F5344CB8AC3E}">
        <p14:creationId xmlns="" xmlns:p14="http://schemas.microsoft.com/office/powerpoint/2010/main" val="35777974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65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2 Rectángulo redondeado"/>
          <p:cNvSpPr/>
          <p:nvPr/>
        </p:nvSpPr>
        <p:spPr>
          <a:xfrm>
            <a:off x="161511" y="773704"/>
            <a:ext cx="8820980" cy="5805645"/>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4 Rectángulo redondeado"/>
          <p:cNvSpPr/>
          <p:nvPr/>
        </p:nvSpPr>
        <p:spPr>
          <a:xfrm>
            <a:off x="3617370" y="1294337"/>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activos</a:t>
            </a:r>
            <a:endParaRPr lang="es-EC" sz="1000" dirty="0" smtClean="0">
              <a:latin typeface="Arial" pitchFamily="34" charset="0"/>
              <a:cs typeface="Arial" pitchFamily="34" charset="0"/>
            </a:endParaRPr>
          </a:p>
        </p:txBody>
      </p:sp>
      <p:sp>
        <p:nvSpPr>
          <p:cNvPr id="6" name="5 Rectángulo redondeado"/>
          <p:cNvSpPr/>
          <p:nvPr/>
        </p:nvSpPr>
        <p:spPr>
          <a:xfrm>
            <a:off x="3626895" y="2693138"/>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amenazas</a:t>
            </a:r>
          </a:p>
        </p:txBody>
      </p:sp>
      <p:sp>
        <p:nvSpPr>
          <p:cNvPr id="7" name="6 CuadroTexto"/>
          <p:cNvSpPr txBox="1"/>
          <p:nvPr/>
        </p:nvSpPr>
        <p:spPr>
          <a:xfrm>
            <a:off x="5625641" y="2796504"/>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AMENAZAS:</a:t>
            </a:r>
          </a:p>
          <a:p>
            <a:pPr marL="0" lvl="2" algn="ctr"/>
            <a:r>
              <a:rPr lang="es-ES_tradnl" sz="900" b="1" i="1" dirty="0" smtClean="0">
                <a:latin typeface="Arial" pitchFamily="34" charset="0"/>
                <a:cs typeface="Arial" pitchFamily="34" charset="0"/>
              </a:rPr>
              <a:t>TIPO Y ORIGEN</a:t>
            </a:r>
            <a:endParaRPr lang="es-EC" sz="900" b="1" i="1" dirty="0">
              <a:latin typeface="Arial" pitchFamily="34" charset="0"/>
              <a:cs typeface="Arial" pitchFamily="34" charset="0"/>
            </a:endParaRPr>
          </a:p>
        </p:txBody>
      </p:sp>
      <p:sp>
        <p:nvSpPr>
          <p:cNvPr id="8" name="7 Rectángulo redondeado"/>
          <p:cNvSpPr/>
          <p:nvPr/>
        </p:nvSpPr>
        <p:spPr>
          <a:xfrm>
            <a:off x="3626895" y="4060118"/>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controles existentes</a:t>
            </a:r>
            <a:endParaRPr lang="es-EC" sz="1000" dirty="0" smtClean="0">
              <a:latin typeface="Arial" pitchFamily="34" charset="0"/>
              <a:cs typeface="Arial" pitchFamily="34" charset="0"/>
            </a:endParaRPr>
          </a:p>
        </p:txBody>
      </p:sp>
      <p:cxnSp>
        <p:nvCxnSpPr>
          <p:cNvPr id="9" name="8 Conector angular"/>
          <p:cNvCxnSpPr>
            <a:stCxn id="25" idx="3"/>
            <a:endCxn id="5" idx="1"/>
          </p:cNvCxnSpPr>
          <p:nvPr/>
        </p:nvCxnSpPr>
        <p:spPr>
          <a:xfrm flipV="1">
            <a:off x="3100645" y="1582369"/>
            <a:ext cx="516725" cy="6602"/>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stCxn id="31" idx="3"/>
            <a:endCxn id="6" idx="1"/>
          </p:cNvCxnSpPr>
          <p:nvPr/>
        </p:nvCxnSpPr>
        <p:spPr>
          <a:xfrm flipV="1">
            <a:off x="3086837" y="2981170"/>
            <a:ext cx="540058" cy="4646"/>
          </a:xfrm>
          <a:prstGeom prst="straightConnector1">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angular"/>
          <p:cNvCxnSpPr>
            <a:stCxn id="5" idx="3"/>
            <a:endCxn id="29" idx="1"/>
          </p:cNvCxnSpPr>
          <p:nvPr/>
        </p:nvCxnSpPr>
        <p:spPr>
          <a:xfrm flipV="1">
            <a:off x="5057530" y="1379021"/>
            <a:ext cx="567286" cy="203348"/>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angular"/>
          <p:cNvCxnSpPr>
            <a:stCxn id="5" idx="3"/>
            <a:endCxn id="30" idx="1"/>
          </p:cNvCxnSpPr>
          <p:nvPr/>
        </p:nvCxnSpPr>
        <p:spPr>
          <a:xfrm>
            <a:off x="5057530" y="1582369"/>
            <a:ext cx="549585" cy="219194"/>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12 Rectángulo redondeado"/>
          <p:cNvSpPr/>
          <p:nvPr/>
        </p:nvSpPr>
        <p:spPr>
          <a:xfrm>
            <a:off x="3626895" y="5513840"/>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vulnerabilidades</a:t>
            </a:r>
            <a:endParaRPr lang="es-EC" sz="1000" dirty="0" smtClean="0">
              <a:latin typeface="Arial" pitchFamily="34" charset="0"/>
              <a:cs typeface="Arial" pitchFamily="34" charset="0"/>
            </a:endParaRPr>
          </a:p>
        </p:txBody>
      </p:sp>
      <p:sp>
        <p:nvSpPr>
          <p:cNvPr id="14" name="13 CuadroTexto"/>
          <p:cNvSpPr txBox="1"/>
          <p:nvPr/>
        </p:nvSpPr>
        <p:spPr>
          <a:xfrm>
            <a:off x="194900" y="818710"/>
            <a:ext cx="338554" cy="5220579"/>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AR1 IDENTIFICACIÓN DE RIESGOS</a:t>
            </a:r>
            <a:endParaRPr lang="es-EC" sz="1000" b="1" dirty="0">
              <a:latin typeface="Arial" pitchFamily="34" charset="0"/>
              <a:cs typeface="Arial" pitchFamily="34" charset="0"/>
            </a:endParaRPr>
          </a:p>
        </p:txBody>
      </p:sp>
      <p:grpSp>
        <p:nvGrpSpPr>
          <p:cNvPr id="2" name="14 Grupo"/>
          <p:cNvGrpSpPr/>
          <p:nvPr/>
        </p:nvGrpSpPr>
        <p:grpSpPr>
          <a:xfrm>
            <a:off x="8172400" y="2531120"/>
            <a:ext cx="360040" cy="900100"/>
            <a:chOff x="8172400" y="2149255"/>
            <a:chExt cx="360040" cy="900100"/>
          </a:xfrm>
        </p:grpSpPr>
        <p:sp>
          <p:nvSpPr>
            <p:cNvPr id="16" name="15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17" name="16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9" name="18 CuadroTexto"/>
          <p:cNvSpPr txBox="1"/>
          <p:nvPr/>
        </p:nvSpPr>
        <p:spPr>
          <a:xfrm>
            <a:off x="8519703" y="139342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AR1.1</a:t>
            </a:r>
            <a:endParaRPr lang="es-EC" sz="800" dirty="0">
              <a:latin typeface="Arial" pitchFamily="34" charset="0"/>
              <a:cs typeface="Arial" pitchFamily="34" charset="0"/>
            </a:endParaRPr>
          </a:p>
        </p:txBody>
      </p:sp>
      <p:sp>
        <p:nvSpPr>
          <p:cNvPr id="20" name="19 CuadroTexto"/>
          <p:cNvSpPr txBox="1"/>
          <p:nvPr/>
        </p:nvSpPr>
        <p:spPr>
          <a:xfrm>
            <a:off x="8519703" y="2811893"/>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AR1.2</a:t>
            </a:r>
            <a:endParaRPr lang="es-EC" sz="800" dirty="0">
              <a:latin typeface="Arial" pitchFamily="34" charset="0"/>
              <a:cs typeface="Arial" pitchFamily="34" charset="0"/>
            </a:endParaRPr>
          </a:p>
        </p:txBody>
      </p:sp>
      <p:sp>
        <p:nvSpPr>
          <p:cNvPr id="21" name="20 CuadroTexto"/>
          <p:cNvSpPr txBox="1"/>
          <p:nvPr/>
        </p:nvSpPr>
        <p:spPr>
          <a:xfrm>
            <a:off x="8519703" y="4203718"/>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AR1.3</a:t>
            </a:r>
            <a:endParaRPr lang="es-EC" sz="800" dirty="0">
              <a:latin typeface="Arial" pitchFamily="34" charset="0"/>
              <a:cs typeface="Arial" pitchFamily="34" charset="0"/>
            </a:endParaRPr>
          </a:p>
        </p:txBody>
      </p:sp>
      <p:sp>
        <p:nvSpPr>
          <p:cNvPr id="22" name="21 CuadroTexto"/>
          <p:cNvSpPr txBox="1"/>
          <p:nvPr/>
        </p:nvSpPr>
        <p:spPr>
          <a:xfrm>
            <a:off x="8519703" y="563259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AR1.4</a:t>
            </a:r>
            <a:endParaRPr lang="es-EC" sz="800" dirty="0">
              <a:latin typeface="Arial" pitchFamily="34" charset="0"/>
              <a:cs typeface="Arial" pitchFamily="34" charset="0"/>
            </a:endParaRPr>
          </a:p>
        </p:txBody>
      </p:sp>
      <p:sp>
        <p:nvSpPr>
          <p:cNvPr id="23" name="22 Rectángulo redondeado"/>
          <p:cNvSpPr/>
          <p:nvPr/>
        </p:nvSpPr>
        <p:spPr>
          <a:xfrm>
            <a:off x="206516" y="278650"/>
            <a:ext cx="8595954" cy="405045"/>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sz="2400" b="1" dirty="0" smtClean="0"/>
              <a:t>FASE 2. ANÁLISIS DE RIESGOS</a:t>
            </a:r>
            <a:endParaRPr lang="es-EC" sz="2400" b="1" dirty="0"/>
          </a:p>
        </p:txBody>
      </p:sp>
      <p:sp>
        <p:nvSpPr>
          <p:cNvPr id="24" name="23 CuadroTexto"/>
          <p:cNvSpPr txBox="1"/>
          <p:nvPr/>
        </p:nvSpPr>
        <p:spPr>
          <a:xfrm>
            <a:off x="580363" y="1201272"/>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ALCANCE</a:t>
            </a:r>
            <a:endParaRPr lang="es-EC" sz="900" b="1" dirty="0">
              <a:latin typeface="Arial" pitchFamily="34" charset="0"/>
              <a:cs typeface="Arial" pitchFamily="34" charset="0"/>
            </a:endParaRPr>
          </a:p>
        </p:txBody>
      </p:sp>
      <p:sp>
        <p:nvSpPr>
          <p:cNvPr id="25" name="24 CuadroTexto"/>
          <p:cNvSpPr txBox="1"/>
          <p:nvPr/>
        </p:nvSpPr>
        <p:spPr>
          <a:xfrm>
            <a:off x="580363" y="1473555"/>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COMPONENTES Y PROPIETARIOS</a:t>
            </a:r>
            <a:endParaRPr lang="es-EC" sz="900" b="1" dirty="0">
              <a:latin typeface="Arial" pitchFamily="34" charset="0"/>
              <a:cs typeface="Arial" pitchFamily="34" charset="0"/>
            </a:endParaRPr>
          </a:p>
        </p:txBody>
      </p:sp>
      <p:sp>
        <p:nvSpPr>
          <p:cNvPr id="26" name="25 CuadroTexto"/>
          <p:cNvSpPr txBox="1"/>
          <p:nvPr/>
        </p:nvSpPr>
        <p:spPr>
          <a:xfrm>
            <a:off x="580363" y="1743585"/>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UBICACIÓN/FUNCIÓN DE COMPONENTES </a:t>
            </a:r>
            <a:endParaRPr lang="es-EC" sz="900" b="1" dirty="0">
              <a:latin typeface="Arial" pitchFamily="34" charset="0"/>
              <a:cs typeface="Arial" pitchFamily="34" charset="0"/>
            </a:endParaRPr>
          </a:p>
        </p:txBody>
      </p:sp>
      <p:cxnSp>
        <p:nvCxnSpPr>
          <p:cNvPr id="27" name="26 Conector angular"/>
          <p:cNvCxnSpPr>
            <a:stCxn id="24" idx="3"/>
            <a:endCxn id="5" idx="1"/>
          </p:cNvCxnSpPr>
          <p:nvPr/>
        </p:nvCxnSpPr>
        <p:spPr>
          <a:xfrm>
            <a:off x="3100645" y="1316688"/>
            <a:ext cx="516725" cy="265681"/>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angular"/>
          <p:cNvCxnSpPr>
            <a:stCxn id="26" idx="3"/>
            <a:endCxn id="5" idx="1"/>
          </p:cNvCxnSpPr>
          <p:nvPr/>
        </p:nvCxnSpPr>
        <p:spPr>
          <a:xfrm flipV="1">
            <a:off x="3100645" y="1582369"/>
            <a:ext cx="516725" cy="276632"/>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28 CuadroTexto"/>
          <p:cNvSpPr txBox="1"/>
          <p:nvPr/>
        </p:nvSpPr>
        <p:spPr>
          <a:xfrm>
            <a:off x="5624816" y="1194355"/>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ACTIVOS PARA GESTIÓN DE RIESGOS</a:t>
            </a:r>
            <a:endParaRPr lang="es-EC" sz="900" b="1" dirty="0">
              <a:latin typeface="Arial" pitchFamily="34" charset="0"/>
              <a:cs typeface="Arial" pitchFamily="34" charset="0"/>
            </a:endParaRPr>
          </a:p>
        </p:txBody>
      </p:sp>
      <p:sp>
        <p:nvSpPr>
          <p:cNvPr id="30" name="29 CuadroTexto"/>
          <p:cNvSpPr txBox="1"/>
          <p:nvPr/>
        </p:nvSpPr>
        <p:spPr>
          <a:xfrm>
            <a:off x="5607115" y="1616897"/>
            <a:ext cx="20347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PROCESOS RELACIONADOS CON ACTIVOS</a:t>
            </a:r>
            <a:endParaRPr lang="es-EC" sz="900" b="1" dirty="0">
              <a:latin typeface="Arial" pitchFamily="34" charset="0"/>
              <a:cs typeface="Arial" pitchFamily="34" charset="0"/>
            </a:endParaRPr>
          </a:p>
        </p:txBody>
      </p:sp>
      <p:sp>
        <p:nvSpPr>
          <p:cNvPr id="31" name="30 CuadroTexto"/>
          <p:cNvSpPr txBox="1"/>
          <p:nvPr/>
        </p:nvSpPr>
        <p:spPr>
          <a:xfrm>
            <a:off x="566555" y="2801150"/>
            <a:ext cx="252028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AMENAZAS: Propietarios, usuarios, incidentes.</a:t>
            </a:r>
            <a:endParaRPr lang="es-EC" sz="900" b="1" dirty="0">
              <a:latin typeface="Arial" pitchFamily="34" charset="0"/>
              <a:cs typeface="Arial" pitchFamily="34" charset="0"/>
            </a:endParaRPr>
          </a:p>
        </p:txBody>
      </p:sp>
      <p:sp>
        <p:nvSpPr>
          <p:cNvPr id="32" name="31 CuadroTexto"/>
          <p:cNvSpPr txBox="1"/>
          <p:nvPr/>
        </p:nvSpPr>
        <p:spPr>
          <a:xfrm>
            <a:off x="580363" y="4057960"/>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CONTROLES</a:t>
            </a:r>
            <a:endParaRPr lang="es-EC" sz="900" b="1" dirty="0">
              <a:latin typeface="Arial" pitchFamily="34" charset="0"/>
              <a:cs typeface="Arial" pitchFamily="34" charset="0"/>
            </a:endParaRPr>
          </a:p>
        </p:txBody>
      </p:sp>
      <p:sp>
        <p:nvSpPr>
          <p:cNvPr id="33" name="32 CuadroTexto"/>
          <p:cNvSpPr txBox="1"/>
          <p:nvPr/>
        </p:nvSpPr>
        <p:spPr>
          <a:xfrm>
            <a:off x="580363" y="4367188"/>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PLANES DE TRATAMIENTO</a:t>
            </a:r>
            <a:endParaRPr lang="es-EC" sz="900" b="1" dirty="0">
              <a:latin typeface="Arial" pitchFamily="34" charset="0"/>
              <a:cs typeface="Arial" pitchFamily="34" charset="0"/>
            </a:endParaRPr>
          </a:p>
        </p:txBody>
      </p:sp>
      <p:sp>
        <p:nvSpPr>
          <p:cNvPr id="34" name="33 CuadroTexto"/>
          <p:cNvSpPr txBox="1"/>
          <p:nvPr/>
        </p:nvSpPr>
        <p:spPr>
          <a:xfrm>
            <a:off x="5612941" y="4163484"/>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ESTADO DE IMPLEMENTACIÓN DE CONTROLES</a:t>
            </a:r>
            <a:endParaRPr lang="es-EC" sz="900" b="1" dirty="0">
              <a:latin typeface="Arial" pitchFamily="34" charset="0"/>
              <a:cs typeface="Arial" pitchFamily="34" charset="0"/>
            </a:endParaRPr>
          </a:p>
        </p:txBody>
      </p:sp>
      <p:sp>
        <p:nvSpPr>
          <p:cNvPr id="35" name="34 Rombo"/>
          <p:cNvSpPr/>
          <p:nvPr/>
        </p:nvSpPr>
        <p:spPr>
          <a:xfrm>
            <a:off x="7722350" y="1207055"/>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a</a:t>
            </a:r>
            <a:endParaRPr lang="es-EC" sz="1200" dirty="0"/>
          </a:p>
        </p:txBody>
      </p:sp>
      <p:sp>
        <p:nvSpPr>
          <p:cNvPr id="36" name="35 Rombo"/>
          <p:cNvSpPr/>
          <p:nvPr/>
        </p:nvSpPr>
        <p:spPr>
          <a:xfrm>
            <a:off x="7722350" y="1612100"/>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b</a:t>
            </a:r>
            <a:endParaRPr lang="es-EC" sz="1200" dirty="0"/>
          </a:p>
        </p:txBody>
      </p:sp>
      <p:sp>
        <p:nvSpPr>
          <p:cNvPr id="37" name="36 Rombo"/>
          <p:cNvSpPr/>
          <p:nvPr/>
        </p:nvSpPr>
        <p:spPr>
          <a:xfrm>
            <a:off x="7722350" y="2801170"/>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c</a:t>
            </a:r>
            <a:endParaRPr lang="es-EC" sz="1200" dirty="0"/>
          </a:p>
        </p:txBody>
      </p:sp>
      <p:sp>
        <p:nvSpPr>
          <p:cNvPr id="38" name="37 Rombo"/>
          <p:cNvSpPr/>
          <p:nvPr/>
        </p:nvSpPr>
        <p:spPr>
          <a:xfrm>
            <a:off x="7722350" y="4168150"/>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d</a:t>
            </a:r>
            <a:endParaRPr lang="es-EC" sz="1200" dirty="0"/>
          </a:p>
        </p:txBody>
      </p:sp>
      <p:sp>
        <p:nvSpPr>
          <p:cNvPr id="39" name="38 Rombo"/>
          <p:cNvSpPr/>
          <p:nvPr/>
        </p:nvSpPr>
        <p:spPr>
          <a:xfrm>
            <a:off x="836585" y="509880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a</a:t>
            </a:r>
            <a:endParaRPr lang="es-EC" sz="1050" dirty="0"/>
          </a:p>
        </p:txBody>
      </p:sp>
      <p:sp>
        <p:nvSpPr>
          <p:cNvPr id="40" name="39 Rombo"/>
          <p:cNvSpPr/>
          <p:nvPr/>
        </p:nvSpPr>
        <p:spPr>
          <a:xfrm>
            <a:off x="1016605" y="529679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b</a:t>
            </a:r>
            <a:endParaRPr lang="es-EC" sz="1050" dirty="0"/>
          </a:p>
        </p:txBody>
      </p:sp>
      <p:sp>
        <p:nvSpPr>
          <p:cNvPr id="41" name="40 Rombo"/>
          <p:cNvSpPr/>
          <p:nvPr/>
        </p:nvSpPr>
        <p:spPr>
          <a:xfrm>
            <a:off x="1196625" y="547681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c</a:t>
            </a:r>
            <a:endParaRPr lang="es-EC" sz="1050" dirty="0"/>
          </a:p>
        </p:txBody>
      </p:sp>
      <p:sp>
        <p:nvSpPr>
          <p:cNvPr id="42" name="41 Rombo"/>
          <p:cNvSpPr/>
          <p:nvPr/>
        </p:nvSpPr>
        <p:spPr>
          <a:xfrm>
            <a:off x="1376645" y="565683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d</a:t>
            </a:r>
            <a:endParaRPr lang="es-EC" sz="1050" dirty="0"/>
          </a:p>
        </p:txBody>
      </p:sp>
      <p:cxnSp>
        <p:nvCxnSpPr>
          <p:cNvPr id="43" name="42 Conector angular"/>
          <p:cNvCxnSpPr>
            <a:stCxn id="39" idx="3"/>
            <a:endCxn id="13" idx="1"/>
          </p:cNvCxnSpPr>
          <p:nvPr/>
        </p:nvCxnSpPr>
        <p:spPr>
          <a:xfrm>
            <a:off x="1124585" y="5242808"/>
            <a:ext cx="2502310" cy="55906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angular"/>
          <p:cNvCxnSpPr>
            <a:stCxn id="40" idx="3"/>
            <a:endCxn id="13" idx="1"/>
          </p:cNvCxnSpPr>
          <p:nvPr/>
        </p:nvCxnSpPr>
        <p:spPr>
          <a:xfrm>
            <a:off x="1304605" y="5440798"/>
            <a:ext cx="2322290" cy="36107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44 Conector angular"/>
          <p:cNvCxnSpPr>
            <a:stCxn id="41" idx="3"/>
            <a:endCxn id="13" idx="1"/>
          </p:cNvCxnSpPr>
          <p:nvPr/>
        </p:nvCxnSpPr>
        <p:spPr>
          <a:xfrm>
            <a:off x="1484625" y="5620818"/>
            <a:ext cx="2142270" cy="18105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45 Conector angular"/>
          <p:cNvCxnSpPr>
            <a:stCxn id="42" idx="3"/>
            <a:endCxn id="13" idx="1"/>
          </p:cNvCxnSpPr>
          <p:nvPr/>
        </p:nvCxnSpPr>
        <p:spPr>
          <a:xfrm>
            <a:off x="1664645" y="5800838"/>
            <a:ext cx="1962250" cy="103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46 CuadroTexto"/>
          <p:cNvSpPr txBox="1"/>
          <p:nvPr/>
        </p:nvSpPr>
        <p:spPr>
          <a:xfrm>
            <a:off x="5607115" y="5686456"/>
            <a:ext cx="2034750"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VULNERABILIDADES</a:t>
            </a:r>
            <a:endParaRPr lang="es-EC" sz="900" b="1" dirty="0">
              <a:latin typeface="Arial" pitchFamily="34" charset="0"/>
              <a:cs typeface="Arial" pitchFamily="34" charset="0"/>
            </a:endParaRPr>
          </a:p>
        </p:txBody>
      </p:sp>
      <p:sp>
        <p:nvSpPr>
          <p:cNvPr id="48" name="47 Rombo"/>
          <p:cNvSpPr/>
          <p:nvPr/>
        </p:nvSpPr>
        <p:spPr>
          <a:xfrm>
            <a:off x="7722350" y="5621872"/>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e</a:t>
            </a:r>
            <a:endParaRPr lang="es-EC" sz="1200" dirty="0"/>
          </a:p>
        </p:txBody>
      </p:sp>
      <p:grpSp>
        <p:nvGrpSpPr>
          <p:cNvPr id="15" name="48 Grupo"/>
          <p:cNvGrpSpPr/>
          <p:nvPr/>
        </p:nvGrpSpPr>
        <p:grpSpPr>
          <a:xfrm>
            <a:off x="8172400" y="1162050"/>
            <a:ext cx="360040" cy="900100"/>
            <a:chOff x="8172400" y="2149255"/>
            <a:chExt cx="360040" cy="900100"/>
          </a:xfrm>
        </p:grpSpPr>
        <p:sp>
          <p:nvSpPr>
            <p:cNvPr id="50" name="49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51" name="50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49" name="52 Grupo"/>
          <p:cNvGrpSpPr/>
          <p:nvPr/>
        </p:nvGrpSpPr>
        <p:grpSpPr>
          <a:xfrm>
            <a:off x="8172400" y="3922945"/>
            <a:ext cx="360040" cy="900100"/>
            <a:chOff x="8172400" y="2149255"/>
            <a:chExt cx="360040" cy="900100"/>
          </a:xfrm>
        </p:grpSpPr>
        <p:sp>
          <p:nvSpPr>
            <p:cNvPr id="54" name="53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55" name="54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55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3" name="56 Grupo"/>
          <p:cNvGrpSpPr/>
          <p:nvPr/>
        </p:nvGrpSpPr>
        <p:grpSpPr>
          <a:xfrm>
            <a:off x="8172400" y="5359775"/>
            <a:ext cx="360040" cy="900100"/>
            <a:chOff x="8172400" y="2149255"/>
            <a:chExt cx="360040" cy="900100"/>
          </a:xfrm>
        </p:grpSpPr>
        <p:sp>
          <p:nvSpPr>
            <p:cNvPr id="58" name="57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59" name="58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61" name="60 Conector angular"/>
          <p:cNvCxnSpPr>
            <a:stCxn id="32" idx="3"/>
            <a:endCxn id="8" idx="1"/>
          </p:cNvCxnSpPr>
          <p:nvPr/>
        </p:nvCxnSpPr>
        <p:spPr>
          <a:xfrm>
            <a:off x="3100645" y="4173376"/>
            <a:ext cx="526250" cy="17477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angular"/>
          <p:cNvCxnSpPr>
            <a:stCxn id="33" idx="3"/>
            <a:endCxn id="8" idx="1"/>
          </p:cNvCxnSpPr>
          <p:nvPr/>
        </p:nvCxnSpPr>
        <p:spPr>
          <a:xfrm flipV="1">
            <a:off x="3100645" y="4348150"/>
            <a:ext cx="526250" cy="13445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a:stCxn id="6" idx="3"/>
            <a:endCxn id="7" idx="1"/>
          </p:cNvCxnSpPr>
          <p:nvPr/>
        </p:nvCxnSpPr>
        <p:spPr>
          <a:xfrm>
            <a:off x="5067055" y="2981170"/>
            <a:ext cx="5585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8" idx="3"/>
            <a:endCxn id="34" idx="1"/>
          </p:cNvCxnSpPr>
          <p:nvPr/>
        </p:nvCxnSpPr>
        <p:spPr>
          <a:xfrm>
            <a:off x="5067055" y="4348150"/>
            <a:ext cx="5458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a:stCxn id="13" idx="3"/>
            <a:endCxn id="47" idx="1"/>
          </p:cNvCxnSpPr>
          <p:nvPr/>
        </p:nvCxnSpPr>
        <p:spPr>
          <a:xfrm>
            <a:off x="5067055" y="5801872"/>
            <a:ext cx="54006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3872413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58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2 Rectángulo redondeado"/>
          <p:cNvSpPr/>
          <p:nvPr/>
        </p:nvSpPr>
        <p:spPr>
          <a:xfrm>
            <a:off x="161511" y="773704"/>
            <a:ext cx="8820980" cy="5805645"/>
          </a:xfrm>
          <a:prstGeom prst="roundRect">
            <a:avLst>
              <a:gd name="adj" fmla="val 3840"/>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4 Rectángulo redondeado"/>
          <p:cNvSpPr/>
          <p:nvPr/>
        </p:nvSpPr>
        <p:spPr>
          <a:xfrm>
            <a:off x="3617370" y="1086012"/>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Estimación de riesgo</a:t>
            </a:r>
            <a:endParaRPr lang="es-EC" sz="1000" dirty="0">
              <a:latin typeface="Arial" pitchFamily="34" charset="0"/>
              <a:cs typeface="Arial" pitchFamily="34" charset="0"/>
            </a:endParaRPr>
          </a:p>
        </p:txBody>
      </p:sp>
      <p:sp>
        <p:nvSpPr>
          <p:cNvPr id="6" name="5 Rectángulo redondeado"/>
          <p:cNvSpPr/>
          <p:nvPr/>
        </p:nvSpPr>
        <p:spPr>
          <a:xfrm>
            <a:off x="3626895" y="3875286"/>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Valoración de las consecuencias (Impacto)</a:t>
            </a:r>
            <a:endParaRPr lang="es-EC" sz="1000" dirty="0">
              <a:latin typeface="Arial" pitchFamily="34" charset="0"/>
              <a:cs typeface="Arial" pitchFamily="34" charset="0"/>
            </a:endParaRPr>
          </a:p>
        </p:txBody>
      </p:sp>
      <p:sp>
        <p:nvSpPr>
          <p:cNvPr id="7" name="6 CuadroTexto"/>
          <p:cNvSpPr txBox="1"/>
          <p:nvPr/>
        </p:nvSpPr>
        <p:spPr>
          <a:xfrm>
            <a:off x="5625641" y="3978652"/>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CONSECUENCIAS (VALORADA)</a:t>
            </a:r>
            <a:endParaRPr lang="es-EC" sz="900" b="1" i="1" dirty="0">
              <a:latin typeface="Arial" pitchFamily="34" charset="0"/>
              <a:cs typeface="Arial" pitchFamily="34" charset="0"/>
            </a:endParaRPr>
          </a:p>
        </p:txBody>
      </p:sp>
      <p:sp>
        <p:nvSpPr>
          <p:cNvPr id="8" name="7 Rectángulo redondeado"/>
          <p:cNvSpPr/>
          <p:nvPr/>
        </p:nvSpPr>
        <p:spPr>
          <a:xfrm>
            <a:off x="3626895" y="2406650"/>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Valoración de incidentes (Probabilidad)</a:t>
            </a:r>
            <a:endParaRPr lang="es-EC" sz="1000" dirty="0">
              <a:latin typeface="Arial" pitchFamily="34" charset="0"/>
              <a:cs typeface="Arial" pitchFamily="34" charset="0"/>
            </a:endParaRPr>
          </a:p>
        </p:txBody>
      </p:sp>
      <p:sp>
        <p:nvSpPr>
          <p:cNvPr id="9" name="8 Rectángulo redondeado"/>
          <p:cNvSpPr/>
          <p:nvPr/>
        </p:nvSpPr>
        <p:spPr>
          <a:xfrm>
            <a:off x="3626895" y="5383265"/>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Estimación del riesgo</a:t>
            </a:r>
          </a:p>
        </p:txBody>
      </p:sp>
      <p:sp>
        <p:nvSpPr>
          <p:cNvPr id="10" name="9 CuadroTexto"/>
          <p:cNvSpPr txBox="1"/>
          <p:nvPr/>
        </p:nvSpPr>
        <p:spPr>
          <a:xfrm>
            <a:off x="194900" y="818710"/>
            <a:ext cx="338554" cy="5580620"/>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AR2 ESTIMACIÓN DE RIESGOS</a:t>
            </a:r>
            <a:endParaRPr lang="es-EC" sz="1000" b="1" dirty="0">
              <a:latin typeface="Arial" pitchFamily="34" charset="0"/>
              <a:cs typeface="Arial" pitchFamily="34" charset="0"/>
            </a:endParaRPr>
          </a:p>
        </p:txBody>
      </p:sp>
      <p:grpSp>
        <p:nvGrpSpPr>
          <p:cNvPr id="2" name="240 Grupo"/>
          <p:cNvGrpSpPr/>
          <p:nvPr/>
        </p:nvGrpSpPr>
        <p:grpSpPr>
          <a:xfrm>
            <a:off x="8172400" y="2213865"/>
            <a:ext cx="360040" cy="900100"/>
            <a:chOff x="8172400" y="2149255"/>
            <a:chExt cx="360040" cy="900100"/>
          </a:xfrm>
        </p:grpSpPr>
        <p:sp>
          <p:nvSpPr>
            <p:cNvPr id="12" name="11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13" name="12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5" name="14 CuadroTexto"/>
          <p:cNvSpPr txBox="1"/>
          <p:nvPr/>
        </p:nvSpPr>
        <p:spPr>
          <a:xfrm>
            <a:off x="8519703" y="1185100"/>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AR2.1</a:t>
            </a:r>
            <a:endParaRPr lang="es-EC" sz="800" dirty="0">
              <a:latin typeface="Arial" pitchFamily="34" charset="0"/>
              <a:cs typeface="Arial" pitchFamily="34" charset="0"/>
            </a:endParaRPr>
          </a:p>
        </p:txBody>
      </p:sp>
      <p:sp>
        <p:nvSpPr>
          <p:cNvPr id="16" name="15 CuadroTexto"/>
          <p:cNvSpPr txBox="1"/>
          <p:nvPr/>
        </p:nvSpPr>
        <p:spPr>
          <a:xfrm>
            <a:off x="8519703" y="248389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AR2.2</a:t>
            </a:r>
            <a:endParaRPr lang="es-EC" sz="800" dirty="0">
              <a:latin typeface="Arial" pitchFamily="34" charset="0"/>
              <a:cs typeface="Arial" pitchFamily="34" charset="0"/>
            </a:endParaRPr>
          </a:p>
        </p:txBody>
      </p:sp>
      <p:sp>
        <p:nvSpPr>
          <p:cNvPr id="17" name="16 CuadroTexto"/>
          <p:cNvSpPr txBox="1"/>
          <p:nvPr/>
        </p:nvSpPr>
        <p:spPr>
          <a:xfrm>
            <a:off x="8519703" y="4014065"/>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AR2.3</a:t>
            </a:r>
            <a:endParaRPr lang="es-EC" sz="800" dirty="0">
              <a:latin typeface="Arial" pitchFamily="34" charset="0"/>
              <a:cs typeface="Arial" pitchFamily="34" charset="0"/>
            </a:endParaRPr>
          </a:p>
        </p:txBody>
      </p:sp>
      <p:sp>
        <p:nvSpPr>
          <p:cNvPr id="18" name="17 CuadroTexto"/>
          <p:cNvSpPr txBox="1"/>
          <p:nvPr/>
        </p:nvSpPr>
        <p:spPr>
          <a:xfrm>
            <a:off x="8519703" y="5499230"/>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AR2.4</a:t>
            </a:r>
            <a:endParaRPr lang="es-EC" sz="800" dirty="0">
              <a:latin typeface="Arial" pitchFamily="34" charset="0"/>
              <a:cs typeface="Arial" pitchFamily="34" charset="0"/>
            </a:endParaRPr>
          </a:p>
        </p:txBody>
      </p:sp>
      <p:sp>
        <p:nvSpPr>
          <p:cNvPr id="19" name="18 Rectángulo redondeado"/>
          <p:cNvSpPr/>
          <p:nvPr/>
        </p:nvSpPr>
        <p:spPr>
          <a:xfrm>
            <a:off x="206516" y="278650"/>
            <a:ext cx="8595954" cy="405045"/>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sz="2400" b="1" dirty="0" smtClean="0"/>
              <a:t>FASE 2. ANÁLISIS DE RIESGOS</a:t>
            </a:r>
            <a:endParaRPr lang="es-EC" sz="2400" b="1" dirty="0"/>
          </a:p>
        </p:txBody>
      </p:sp>
      <p:sp>
        <p:nvSpPr>
          <p:cNvPr id="20" name="19 CuadroTexto"/>
          <p:cNvSpPr txBox="1"/>
          <p:nvPr/>
        </p:nvSpPr>
        <p:spPr>
          <a:xfrm>
            <a:off x="580363" y="1258628"/>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 DE TRABAJO</a:t>
            </a:r>
            <a:endParaRPr lang="es-EC" sz="900" b="1" dirty="0">
              <a:latin typeface="Arial" pitchFamily="34" charset="0"/>
              <a:cs typeface="Arial" pitchFamily="34" charset="0"/>
            </a:endParaRPr>
          </a:p>
        </p:txBody>
      </p:sp>
      <p:sp>
        <p:nvSpPr>
          <p:cNvPr id="21" name="20 CuadroTexto"/>
          <p:cNvSpPr txBox="1"/>
          <p:nvPr/>
        </p:nvSpPr>
        <p:spPr>
          <a:xfrm>
            <a:off x="5607115" y="1189378"/>
            <a:ext cx="20347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METODOLOGÍA</a:t>
            </a:r>
          </a:p>
          <a:p>
            <a:pPr marL="0" lvl="2" algn="ctr"/>
            <a:r>
              <a:rPr lang="es-ES_tradnl" sz="900" b="1" dirty="0" smtClean="0">
                <a:latin typeface="Arial" pitchFamily="34" charset="0"/>
                <a:cs typeface="Arial" pitchFamily="34" charset="0"/>
              </a:rPr>
              <a:t>CUALITATIVA / CUANTITATIVA</a:t>
            </a:r>
            <a:endParaRPr lang="es-EC" sz="900" b="1" dirty="0">
              <a:latin typeface="Arial" pitchFamily="34" charset="0"/>
              <a:cs typeface="Arial" pitchFamily="34" charset="0"/>
            </a:endParaRPr>
          </a:p>
        </p:txBody>
      </p:sp>
      <p:sp>
        <p:nvSpPr>
          <p:cNvPr id="22" name="21 CuadroTexto"/>
          <p:cNvSpPr txBox="1"/>
          <p:nvPr/>
        </p:nvSpPr>
        <p:spPr>
          <a:xfrm>
            <a:off x="5612941" y="2510016"/>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PROBABILIDAD DE UN ESCENARIO DE INCIDENTE</a:t>
            </a:r>
            <a:endParaRPr lang="es-EC" sz="900" b="1" dirty="0">
              <a:latin typeface="Arial" pitchFamily="34" charset="0"/>
              <a:cs typeface="Arial" pitchFamily="34" charset="0"/>
            </a:endParaRPr>
          </a:p>
        </p:txBody>
      </p:sp>
      <p:sp>
        <p:nvSpPr>
          <p:cNvPr id="23" name="22 CuadroTexto"/>
          <p:cNvSpPr txBox="1"/>
          <p:nvPr/>
        </p:nvSpPr>
        <p:spPr>
          <a:xfrm>
            <a:off x="5607115" y="5490770"/>
            <a:ext cx="20347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PROBABILIDAD vs IMPACTO</a:t>
            </a:r>
          </a:p>
          <a:p>
            <a:pPr marL="0" lvl="2" algn="ctr"/>
            <a:r>
              <a:rPr lang="es-ES_tradnl" sz="900" b="1" dirty="0" smtClean="0">
                <a:latin typeface="Arial" pitchFamily="34" charset="0"/>
                <a:cs typeface="Arial" pitchFamily="34" charset="0"/>
              </a:rPr>
              <a:t>RIESGOS VALORADOS</a:t>
            </a:r>
            <a:endParaRPr lang="es-EC" sz="900" b="1" dirty="0">
              <a:latin typeface="Arial" pitchFamily="34" charset="0"/>
              <a:cs typeface="Arial" pitchFamily="34" charset="0"/>
            </a:endParaRPr>
          </a:p>
        </p:txBody>
      </p:sp>
      <p:grpSp>
        <p:nvGrpSpPr>
          <p:cNvPr id="11" name="241 Grupo"/>
          <p:cNvGrpSpPr/>
          <p:nvPr/>
        </p:nvGrpSpPr>
        <p:grpSpPr>
          <a:xfrm>
            <a:off x="8172400" y="953725"/>
            <a:ext cx="360040" cy="900100"/>
            <a:chOff x="8172400" y="2149255"/>
            <a:chExt cx="360040" cy="900100"/>
          </a:xfrm>
        </p:grpSpPr>
        <p:sp>
          <p:nvSpPr>
            <p:cNvPr id="25" name="24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26" name="25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24" name="245 Grupo"/>
          <p:cNvGrpSpPr/>
          <p:nvPr/>
        </p:nvGrpSpPr>
        <p:grpSpPr>
          <a:xfrm>
            <a:off x="8172400" y="3744035"/>
            <a:ext cx="360040" cy="900100"/>
            <a:chOff x="8172400" y="2149255"/>
            <a:chExt cx="360040" cy="900100"/>
          </a:xfrm>
        </p:grpSpPr>
        <p:sp>
          <p:nvSpPr>
            <p:cNvPr id="29" name="28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30" name="29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28" name="249 Grupo"/>
          <p:cNvGrpSpPr/>
          <p:nvPr/>
        </p:nvGrpSpPr>
        <p:grpSpPr>
          <a:xfrm>
            <a:off x="8172400" y="5229200"/>
            <a:ext cx="360040" cy="900100"/>
            <a:chOff x="8172400" y="2149255"/>
            <a:chExt cx="360040" cy="900100"/>
          </a:xfrm>
        </p:grpSpPr>
        <p:sp>
          <p:nvSpPr>
            <p:cNvPr id="33" name="32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34" name="33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6" name="35 CuadroTexto"/>
          <p:cNvSpPr txBox="1"/>
          <p:nvPr/>
        </p:nvSpPr>
        <p:spPr>
          <a:xfrm>
            <a:off x="571500" y="5282168"/>
            <a:ext cx="252028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PROBABILIDAD DE UN ESCENARIO DE INCIDENTE</a:t>
            </a:r>
            <a:endParaRPr lang="es-EC" sz="900" b="1" dirty="0">
              <a:latin typeface="Arial" pitchFamily="34" charset="0"/>
              <a:cs typeface="Arial" pitchFamily="34" charset="0"/>
            </a:endParaRPr>
          </a:p>
        </p:txBody>
      </p:sp>
      <p:cxnSp>
        <p:nvCxnSpPr>
          <p:cNvPr id="37" name="36 Conector recto de flecha"/>
          <p:cNvCxnSpPr>
            <a:stCxn id="54" idx="3"/>
            <a:endCxn id="6" idx="1"/>
          </p:cNvCxnSpPr>
          <p:nvPr/>
        </p:nvCxnSpPr>
        <p:spPr>
          <a:xfrm>
            <a:off x="3076674" y="4160714"/>
            <a:ext cx="550221" cy="2604"/>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9" idx="3"/>
            <a:endCxn id="23" idx="1"/>
          </p:cNvCxnSpPr>
          <p:nvPr/>
        </p:nvCxnSpPr>
        <p:spPr>
          <a:xfrm>
            <a:off x="5067055" y="5671297"/>
            <a:ext cx="540060" cy="4139"/>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stCxn id="6" idx="3"/>
            <a:endCxn id="7" idx="1"/>
          </p:cNvCxnSpPr>
          <p:nvPr/>
        </p:nvCxnSpPr>
        <p:spPr>
          <a:xfrm>
            <a:off x="5067055" y="4163318"/>
            <a:ext cx="5585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20" idx="3"/>
            <a:endCxn id="5" idx="1"/>
          </p:cNvCxnSpPr>
          <p:nvPr/>
        </p:nvCxnSpPr>
        <p:spPr>
          <a:xfrm>
            <a:off x="3100645" y="1374044"/>
            <a:ext cx="516725"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stCxn id="5" idx="3"/>
            <a:endCxn id="21" idx="1"/>
          </p:cNvCxnSpPr>
          <p:nvPr/>
        </p:nvCxnSpPr>
        <p:spPr>
          <a:xfrm>
            <a:off x="5057530" y="1374044"/>
            <a:ext cx="549585"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stCxn id="8" idx="3"/>
            <a:endCxn id="22" idx="1"/>
          </p:cNvCxnSpPr>
          <p:nvPr/>
        </p:nvCxnSpPr>
        <p:spPr>
          <a:xfrm>
            <a:off x="5067055" y="2694682"/>
            <a:ext cx="5458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42 Rombo"/>
          <p:cNvSpPr/>
          <p:nvPr/>
        </p:nvSpPr>
        <p:spPr>
          <a:xfrm>
            <a:off x="592430" y="2184400"/>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a</a:t>
            </a:r>
            <a:endParaRPr lang="es-EC" sz="1050" dirty="0"/>
          </a:p>
        </p:txBody>
      </p:sp>
      <p:sp>
        <p:nvSpPr>
          <p:cNvPr id="44" name="43 Rombo"/>
          <p:cNvSpPr/>
          <p:nvPr/>
        </p:nvSpPr>
        <p:spPr>
          <a:xfrm>
            <a:off x="772450" y="2382390"/>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b</a:t>
            </a:r>
            <a:endParaRPr lang="es-EC" sz="1050" dirty="0"/>
          </a:p>
        </p:txBody>
      </p:sp>
      <p:sp>
        <p:nvSpPr>
          <p:cNvPr id="45" name="44 Rombo"/>
          <p:cNvSpPr/>
          <p:nvPr/>
        </p:nvSpPr>
        <p:spPr>
          <a:xfrm>
            <a:off x="952470" y="2562410"/>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c</a:t>
            </a:r>
            <a:endParaRPr lang="es-EC" sz="1050" dirty="0"/>
          </a:p>
        </p:txBody>
      </p:sp>
      <p:sp>
        <p:nvSpPr>
          <p:cNvPr id="46" name="45 Rombo"/>
          <p:cNvSpPr/>
          <p:nvPr/>
        </p:nvSpPr>
        <p:spPr>
          <a:xfrm>
            <a:off x="1132490" y="2742430"/>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d</a:t>
            </a:r>
            <a:endParaRPr lang="es-EC" sz="1050" dirty="0"/>
          </a:p>
        </p:txBody>
      </p:sp>
      <p:cxnSp>
        <p:nvCxnSpPr>
          <p:cNvPr id="47" name="46 Conector angular"/>
          <p:cNvCxnSpPr>
            <a:stCxn id="43" idx="3"/>
            <a:endCxn id="8" idx="1"/>
          </p:cNvCxnSpPr>
          <p:nvPr/>
        </p:nvCxnSpPr>
        <p:spPr>
          <a:xfrm>
            <a:off x="880430" y="2328400"/>
            <a:ext cx="2746465" cy="366282"/>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angular"/>
          <p:cNvCxnSpPr>
            <a:stCxn id="44" idx="3"/>
            <a:endCxn id="8" idx="1"/>
          </p:cNvCxnSpPr>
          <p:nvPr/>
        </p:nvCxnSpPr>
        <p:spPr>
          <a:xfrm>
            <a:off x="1060450" y="2526390"/>
            <a:ext cx="2566445" cy="168292"/>
          </a:xfrm>
          <a:prstGeom prst="bentConnector3">
            <a:avLst>
              <a:gd name="adj1" fmla="val 4096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angular"/>
          <p:cNvCxnSpPr>
            <a:stCxn id="45" idx="3"/>
            <a:endCxn id="8" idx="1"/>
          </p:cNvCxnSpPr>
          <p:nvPr/>
        </p:nvCxnSpPr>
        <p:spPr>
          <a:xfrm flipV="1">
            <a:off x="1240470" y="2694682"/>
            <a:ext cx="2386425" cy="1172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49 Conector angular"/>
          <p:cNvCxnSpPr>
            <a:stCxn id="46" idx="3"/>
            <a:endCxn id="8" idx="1"/>
          </p:cNvCxnSpPr>
          <p:nvPr/>
        </p:nvCxnSpPr>
        <p:spPr>
          <a:xfrm flipV="1">
            <a:off x="1420490" y="2694682"/>
            <a:ext cx="2206405" cy="19174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50 Rombo"/>
          <p:cNvSpPr/>
          <p:nvPr/>
        </p:nvSpPr>
        <p:spPr>
          <a:xfrm>
            <a:off x="1302906" y="2922294"/>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e</a:t>
            </a:r>
            <a:endParaRPr lang="es-EC" sz="1050" dirty="0"/>
          </a:p>
        </p:txBody>
      </p:sp>
      <p:cxnSp>
        <p:nvCxnSpPr>
          <p:cNvPr id="52" name="51 Conector angular"/>
          <p:cNvCxnSpPr>
            <a:stCxn id="51" idx="3"/>
            <a:endCxn id="8" idx="1"/>
          </p:cNvCxnSpPr>
          <p:nvPr/>
        </p:nvCxnSpPr>
        <p:spPr>
          <a:xfrm flipV="1">
            <a:off x="1590906" y="2694682"/>
            <a:ext cx="2035989" cy="371612"/>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angular"/>
          <p:cNvCxnSpPr>
            <a:stCxn id="21" idx="3"/>
            <a:endCxn id="8" idx="0"/>
          </p:cNvCxnSpPr>
          <p:nvPr/>
        </p:nvCxnSpPr>
        <p:spPr>
          <a:xfrm flipH="1">
            <a:off x="4346975" y="1374044"/>
            <a:ext cx="3294890" cy="1032606"/>
          </a:xfrm>
          <a:prstGeom prst="bentConnector4">
            <a:avLst>
              <a:gd name="adj1" fmla="val -6938"/>
              <a:gd name="adj2" fmla="val 58942"/>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53 CuadroTexto"/>
          <p:cNvSpPr txBox="1"/>
          <p:nvPr/>
        </p:nvSpPr>
        <p:spPr>
          <a:xfrm>
            <a:off x="527050" y="3976048"/>
            <a:ext cx="25496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AMENAZAS:</a:t>
            </a:r>
          </a:p>
          <a:p>
            <a:pPr marL="0" lvl="2" algn="ctr"/>
            <a:r>
              <a:rPr lang="es-ES_tradnl" sz="900" b="1" i="1" dirty="0" smtClean="0">
                <a:latin typeface="Arial" pitchFamily="34" charset="0"/>
                <a:cs typeface="Arial" pitchFamily="34" charset="0"/>
              </a:rPr>
              <a:t>TIPO Y ORIGEN</a:t>
            </a:r>
            <a:endParaRPr lang="es-EC" sz="900" b="1" i="1" dirty="0">
              <a:latin typeface="Arial" pitchFamily="34" charset="0"/>
              <a:cs typeface="Arial" pitchFamily="34" charset="0"/>
            </a:endParaRPr>
          </a:p>
        </p:txBody>
      </p:sp>
      <p:cxnSp>
        <p:nvCxnSpPr>
          <p:cNvPr id="55" name="74 Forma"/>
          <p:cNvCxnSpPr>
            <a:stCxn id="21" idx="3"/>
            <a:endCxn id="6" idx="0"/>
          </p:cNvCxnSpPr>
          <p:nvPr/>
        </p:nvCxnSpPr>
        <p:spPr>
          <a:xfrm flipH="1">
            <a:off x="4346975" y="1374044"/>
            <a:ext cx="3294890" cy="2501242"/>
          </a:xfrm>
          <a:prstGeom prst="bentConnector4">
            <a:avLst>
              <a:gd name="adj1" fmla="val -10666"/>
              <a:gd name="adj2" fmla="val 75517"/>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55 CuadroTexto"/>
          <p:cNvSpPr txBox="1"/>
          <p:nvPr/>
        </p:nvSpPr>
        <p:spPr>
          <a:xfrm>
            <a:off x="571500" y="5726668"/>
            <a:ext cx="25336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CONSECUENCIAS</a:t>
            </a:r>
          </a:p>
          <a:p>
            <a:pPr marL="0" lvl="2" algn="ctr"/>
            <a:r>
              <a:rPr lang="es-ES_tradnl" sz="900" b="1" dirty="0" smtClean="0">
                <a:latin typeface="Arial" pitchFamily="34" charset="0"/>
                <a:cs typeface="Arial" pitchFamily="34" charset="0"/>
              </a:rPr>
              <a:t>(VALORADA)</a:t>
            </a:r>
            <a:endParaRPr lang="es-EC" sz="900" b="1" i="1" dirty="0">
              <a:latin typeface="Arial" pitchFamily="34" charset="0"/>
              <a:cs typeface="Arial" pitchFamily="34" charset="0"/>
            </a:endParaRPr>
          </a:p>
        </p:txBody>
      </p:sp>
      <p:cxnSp>
        <p:nvCxnSpPr>
          <p:cNvPr id="57" name="56 Conector angular"/>
          <p:cNvCxnSpPr>
            <a:stCxn id="36" idx="3"/>
            <a:endCxn id="9" idx="1"/>
          </p:cNvCxnSpPr>
          <p:nvPr/>
        </p:nvCxnSpPr>
        <p:spPr>
          <a:xfrm>
            <a:off x="3091780" y="5466834"/>
            <a:ext cx="535115" cy="204463"/>
          </a:xfrm>
          <a:prstGeom prst="bentConnector3">
            <a:avLst>
              <a:gd name="adj1" fmla="val 50000"/>
            </a:avLst>
          </a:prstGeom>
          <a:ln>
            <a:solidFill>
              <a:schemeClr val="accent6">
                <a:lumMod val="75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58" name="57 Conector angular"/>
          <p:cNvCxnSpPr>
            <a:stCxn id="56" idx="3"/>
            <a:endCxn id="9" idx="1"/>
          </p:cNvCxnSpPr>
          <p:nvPr/>
        </p:nvCxnSpPr>
        <p:spPr>
          <a:xfrm flipV="1">
            <a:off x="3105150" y="5671297"/>
            <a:ext cx="521745" cy="240037"/>
          </a:xfrm>
          <a:prstGeom prst="bentConnector3">
            <a:avLst>
              <a:gd name="adj1" fmla="val 50000"/>
            </a:avLst>
          </a:prstGeom>
          <a:ln>
            <a:solidFill>
              <a:schemeClr val="accent6">
                <a:lumMod val="75000"/>
              </a:schemeClr>
            </a:solidFill>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85992460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images.jpg"/>
          <p:cNvPicPr>
            <a:picLocks noChangeAspect="1"/>
          </p:cNvPicPr>
          <p:nvPr/>
        </p:nvPicPr>
        <p:blipFill>
          <a:blip r:embed="rId2" cstate="print"/>
          <a:stretch>
            <a:fillRect/>
          </a:stretch>
        </p:blipFill>
        <p:spPr>
          <a:xfrm flipH="1">
            <a:off x="4788024" y="2764885"/>
            <a:ext cx="4355976" cy="4093115"/>
          </a:xfrm>
          <a:prstGeom prst="rect">
            <a:avLst/>
          </a:prstGeom>
        </p:spPr>
      </p:pic>
      <p:sp>
        <p:nvSpPr>
          <p:cNvPr id="3" name="2 Título"/>
          <p:cNvSpPr>
            <a:spLocks noGrp="1"/>
          </p:cNvSpPr>
          <p:nvPr>
            <p:ph type="title"/>
          </p:nvPr>
        </p:nvSpPr>
        <p:spPr/>
        <p:txBody>
          <a:bodyPr/>
          <a:lstStyle/>
          <a:p>
            <a:r>
              <a:rPr lang="es-EC" dirty="0" smtClean="0">
                <a:solidFill>
                  <a:schemeClr val="tx1"/>
                </a:solidFill>
              </a:rPr>
              <a:t>Planteamiento del problema</a:t>
            </a:r>
            <a:endParaRPr lang="es-EC" dirty="0">
              <a:solidFill>
                <a:schemeClr val="tx1"/>
              </a:solidFill>
            </a:endParaRPr>
          </a:p>
        </p:txBody>
      </p:sp>
      <p:sp>
        <p:nvSpPr>
          <p:cNvPr id="5" name="3 Rectángulo redondeado"/>
          <p:cNvSpPr/>
          <p:nvPr/>
        </p:nvSpPr>
        <p:spPr>
          <a:xfrm>
            <a:off x="621904" y="1628800"/>
            <a:ext cx="8064896"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a:t>No existe un panorama global sobre el nivel y madurez con el cual las </a:t>
            </a:r>
            <a:r>
              <a:rPr lang="es-EC" dirty="0" smtClean="0"/>
              <a:t>TELCO locales afrontan </a:t>
            </a:r>
            <a:r>
              <a:rPr lang="es-EC" dirty="0"/>
              <a:t>o están preparadas en sus procesos de administración de riesgos tecnológicos</a:t>
            </a:r>
            <a:r>
              <a:rPr lang="es-EC" dirty="0" smtClean="0"/>
              <a:t>.</a:t>
            </a:r>
            <a:endParaRPr lang="es-EC" dirty="0">
              <a:solidFill>
                <a:schemeClr val="accent4">
                  <a:lumMod val="50000"/>
                </a:schemeClr>
              </a:solidFill>
            </a:endParaRPr>
          </a:p>
        </p:txBody>
      </p:sp>
      <p:sp>
        <p:nvSpPr>
          <p:cNvPr id="6" name="7 Rectángulo redondeado"/>
          <p:cNvSpPr/>
          <p:nvPr/>
        </p:nvSpPr>
        <p:spPr>
          <a:xfrm>
            <a:off x="616138" y="3145831"/>
            <a:ext cx="8070661" cy="122609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Heterogeneidad de las empresas de telecomunicaciones tanto en infraestructura, servicios y cobertura; cuyo negocio principal depende directamente de las </a:t>
            </a:r>
            <a:r>
              <a:rPr lang="es-EC" dirty="0" err="1" smtClean="0"/>
              <a:t>TICs</a:t>
            </a:r>
            <a:r>
              <a:rPr lang="es-EC" dirty="0" smtClean="0"/>
              <a:t>.</a:t>
            </a:r>
            <a:endParaRPr lang="es-EC" dirty="0"/>
          </a:p>
        </p:txBody>
      </p:sp>
      <p:sp>
        <p:nvSpPr>
          <p:cNvPr id="7" name="8 Rectángulo redondeado"/>
          <p:cNvSpPr/>
          <p:nvPr/>
        </p:nvSpPr>
        <p:spPr>
          <a:xfrm>
            <a:off x="616138" y="4725147"/>
            <a:ext cx="8070661" cy="12961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Control a los ISP en Ecuador no está orientado hacia los procesos internos de estas empresas o a las políticas que tengan implementadas.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05"/>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 calcmode="lin" valueType="num">
                                      <p:cBhvr>
                                        <p:cTn id="9" dur="1000" fill="hold"/>
                                        <p:tgtEl>
                                          <p:spTgt spid="5"/>
                                        </p:tgtEl>
                                        <p:attrNameLst>
                                          <p:attrName>ppt_x</p:attrName>
                                        </p:attrNameLst>
                                      </p:cBhvr>
                                      <p:tavLst>
                                        <p:tav tm="0">
                                          <p:val>
                                            <p:strVal val="#ppt_x-.2"/>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strVal val="#ppt_w*0.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0.05"/>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31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2 Rectángulo redondeado"/>
          <p:cNvSpPr/>
          <p:nvPr/>
        </p:nvSpPr>
        <p:spPr>
          <a:xfrm>
            <a:off x="161511" y="3888050"/>
            <a:ext cx="8820980" cy="1845206"/>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4 Rectángulo redondeado"/>
          <p:cNvSpPr/>
          <p:nvPr/>
        </p:nvSpPr>
        <p:spPr>
          <a:xfrm>
            <a:off x="161511" y="962726"/>
            <a:ext cx="8820980" cy="2070230"/>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6" name="5 Rectángulo redondeado"/>
          <p:cNvSpPr/>
          <p:nvPr/>
        </p:nvSpPr>
        <p:spPr>
          <a:xfrm>
            <a:off x="3923705" y="1545063"/>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Evaluación / Priorización</a:t>
            </a:r>
            <a:endParaRPr lang="es-EC" sz="1000" dirty="0">
              <a:latin typeface="Arial" pitchFamily="34" charset="0"/>
              <a:cs typeface="Arial" pitchFamily="34" charset="0"/>
            </a:endParaRPr>
          </a:p>
        </p:txBody>
      </p:sp>
      <p:cxnSp>
        <p:nvCxnSpPr>
          <p:cNvPr id="7" name="6 Conector angular"/>
          <p:cNvCxnSpPr>
            <a:stCxn id="12" idx="3"/>
            <a:endCxn id="6" idx="1"/>
          </p:cNvCxnSpPr>
          <p:nvPr/>
        </p:nvCxnSpPr>
        <p:spPr>
          <a:xfrm flipV="1">
            <a:off x="3212910" y="1833095"/>
            <a:ext cx="710795" cy="319360"/>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194899" y="962727"/>
            <a:ext cx="492443" cy="2025224"/>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ER1 EVALUACIÓN Y PRIORIZACIÓN DE RIESGOS</a:t>
            </a:r>
            <a:endParaRPr lang="es-EC" sz="1000" b="1" dirty="0">
              <a:latin typeface="Arial" pitchFamily="34" charset="0"/>
              <a:cs typeface="Arial" pitchFamily="34" charset="0"/>
            </a:endParaRPr>
          </a:p>
        </p:txBody>
      </p:sp>
      <p:sp>
        <p:nvSpPr>
          <p:cNvPr id="9" name="8 CuadroTexto"/>
          <p:cNvSpPr txBox="1"/>
          <p:nvPr/>
        </p:nvSpPr>
        <p:spPr>
          <a:xfrm>
            <a:off x="8519703" y="1663818"/>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ER1.1</a:t>
            </a:r>
            <a:endParaRPr lang="es-EC" sz="800" dirty="0">
              <a:latin typeface="Arial" pitchFamily="34" charset="0"/>
              <a:cs typeface="Arial" pitchFamily="34" charset="0"/>
            </a:endParaRPr>
          </a:p>
        </p:txBody>
      </p:sp>
      <p:sp>
        <p:nvSpPr>
          <p:cNvPr id="10" name="9 Rectángulo redondeado"/>
          <p:cNvSpPr/>
          <p:nvPr/>
        </p:nvSpPr>
        <p:spPr>
          <a:xfrm>
            <a:off x="206516" y="467671"/>
            <a:ext cx="8595954" cy="405045"/>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sz="2400" b="1" dirty="0" smtClean="0"/>
              <a:t>FASE 3. EVALUACIÓN DE RIESGOS</a:t>
            </a:r>
            <a:endParaRPr lang="es-EC" sz="2400" b="1" dirty="0"/>
          </a:p>
        </p:txBody>
      </p:sp>
      <p:sp>
        <p:nvSpPr>
          <p:cNvPr id="11" name="10 CuadroTexto"/>
          <p:cNvSpPr txBox="1"/>
          <p:nvPr/>
        </p:nvSpPr>
        <p:spPr>
          <a:xfrm>
            <a:off x="1052910" y="1367771"/>
            <a:ext cx="2160000"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RIESGOS VALORADOS</a:t>
            </a:r>
            <a:endParaRPr lang="es-EC" sz="900" b="1" dirty="0">
              <a:latin typeface="Arial" pitchFamily="34" charset="0"/>
              <a:cs typeface="Arial" pitchFamily="34" charset="0"/>
            </a:endParaRPr>
          </a:p>
        </p:txBody>
      </p:sp>
      <p:sp>
        <p:nvSpPr>
          <p:cNvPr id="12" name="11 CuadroTexto"/>
          <p:cNvSpPr txBox="1"/>
          <p:nvPr/>
        </p:nvSpPr>
        <p:spPr>
          <a:xfrm>
            <a:off x="1052910" y="2037039"/>
            <a:ext cx="2160000"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CRITERIOS DE EVALUACIÓN</a:t>
            </a:r>
            <a:endParaRPr lang="es-EC" sz="900" b="1" dirty="0">
              <a:latin typeface="Arial" pitchFamily="34" charset="0"/>
              <a:cs typeface="Arial" pitchFamily="34" charset="0"/>
            </a:endParaRPr>
          </a:p>
        </p:txBody>
      </p:sp>
      <p:cxnSp>
        <p:nvCxnSpPr>
          <p:cNvPr id="13" name="12 Conector angular"/>
          <p:cNvCxnSpPr>
            <a:stCxn id="11" idx="3"/>
            <a:endCxn id="6" idx="1"/>
          </p:cNvCxnSpPr>
          <p:nvPr/>
        </p:nvCxnSpPr>
        <p:spPr>
          <a:xfrm>
            <a:off x="3212910" y="1483187"/>
            <a:ext cx="710795" cy="34990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5931151" y="1722004"/>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RIESGOS PRIORIZADOS</a:t>
            </a:r>
            <a:endParaRPr lang="es-EC" sz="900" b="1" dirty="0">
              <a:latin typeface="Arial" pitchFamily="34" charset="0"/>
              <a:cs typeface="Arial" pitchFamily="34" charset="0"/>
            </a:endParaRPr>
          </a:p>
        </p:txBody>
      </p:sp>
      <p:grpSp>
        <p:nvGrpSpPr>
          <p:cNvPr id="2" name="241 Grupo"/>
          <p:cNvGrpSpPr/>
          <p:nvPr/>
        </p:nvGrpSpPr>
        <p:grpSpPr>
          <a:xfrm>
            <a:off x="8172400" y="1412776"/>
            <a:ext cx="360040" cy="900100"/>
            <a:chOff x="8172400" y="2149255"/>
            <a:chExt cx="360040" cy="900100"/>
          </a:xfrm>
        </p:grpSpPr>
        <p:sp>
          <p:nvSpPr>
            <p:cNvPr id="16" name="15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17" name="16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9" name="18 Rectángulo redondeado"/>
          <p:cNvSpPr/>
          <p:nvPr/>
        </p:nvSpPr>
        <p:spPr>
          <a:xfrm>
            <a:off x="206516" y="3438000"/>
            <a:ext cx="8595954" cy="405045"/>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sz="2400" b="1" dirty="0" smtClean="0"/>
              <a:t>FASE 4. TRATAMIENTO DE RIESGOS</a:t>
            </a:r>
            <a:endParaRPr lang="es-EC" sz="2400" b="1" dirty="0"/>
          </a:p>
        </p:txBody>
      </p:sp>
      <p:cxnSp>
        <p:nvCxnSpPr>
          <p:cNvPr id="20" name="19 Conector recto de flecha"/>
          <p:cNvCxnSpPr>
            <a:stCxn id="6" idx="3"/>
            <a:endCxn id="14" idx="1"/>
          </p:cNvCxnSpPr>
          <p:nvPr/>
        </p:nvCxnSpPr>
        <p:spPr>
          <a:xfrm>
            <a:off x="5363865" y="1833095"/>
            <a:ext cx="567286" cy="4325"/>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redondeado"/>
          <p:cNvSpPr/>
          <p:nvPr/>
        </p:nvSpPr>
        <p:spPr>
          <a:xfrm>
            <a:off x="3626895" y="4211959"/>
            <a:ext cx="1935215" cy="1251266"/>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b="1" dirty="0" smtClean="0">
                <a:latin typeface="Arial" pitchFamily="34" charset="0"/>
                <a:cs typeface="Arial" pitchFamily="34" charset="0"/>
              </a:rPr>
              <a:t>OPCIONES DE TRATAMIENTO:</a:t>
            </a:r>
          </a:p>
          <a:p>
            <a:pPr algn="ctr"/>
            <a:endParaRPr lang="es-ES_tradnl" sz="1000" dirty="0" smtClean="0">
              <a:latin typeface="Arial" pitchFamily="34" charset="0"/>
              <a:cs typeface="Arial" pitchFamily="34" charset="0"/>
            </a:endParaRPr>
          </a:p>
          <a:p>
            <a:pPr>
              <a:buFont typeface="Arial" pitchFamily="34" charset="0"/>
              <a:buChar char="•"/>
            </a:pPr>
            <a:r>
              <a:rPr lang="es-ES_tradnl" sz="1000" dirty="0" smtClean="0">
                <a:latin typeface="Arial" pitchFamily="34" charset="0"/>
                <a:cs typeface="Arial" pitchFamily="34" charset="0"/>
              </a:rPr>
              <a:t>  Reducción del riesgo.</a:t>
            </a:r>
          </a:p>
          <a:p>
            <a:pPr>
              <a:buFont typeface="Arial" pitchFamily="34" charset="0"/>
              <a:buChar char="•"/>
            </a:pPr>
            <a:r>
              <a:rPr lang="es-ES_tradnl" sz="1000" dirty="0" smtClean="0">
                <a:latin typeface="Arial" pitchFamily="34" charset="0"/>
                <a:cs typeface="Arial" pitchFamily="34" charset="0"/>
              </a:rPr>
              <a:t>  Aceptación del riesgo.</a:t>
            </a:r>
          </a:p>
          <a:p>
            <a:pPr>
              <a:buFont typeface="Arial" pitchFamily="34" charset="0"/>
              <a:buChar char="•"/>
            </a:pPr>
            <a:r>
              <a:rPr lang="es-ES_tradnl" sz="1000" dirty="0" smtClean="0">
                <a:latin typeface="Arial" pitchFamily="34" charset="0"/>
                <a:cs typeface="Arial" pitchFamily="34" charset="0"/>
              </a:rPr>
              <a:t>  Evitación del riesgo.</a:t>
            </a:r>
          </a:p>
          <a:p>
            <a:pPr>
              <a:buFont typeface="Arial" pitchFamily="34" charset="0"/>
              <a:buChar char="•"/>
            </a:pPr>
            <a:r>
              <a:rPr lang="es-ES_tradnl" sz="1000" dirty="0" smtClean="0">
                <a:latin typeface="Arial" pitchFamily="34" charset="0"/>
                <a:cs typeface="Arial" pitchFamily="34" charset="0"/>
              </a:rPr>
              <a:t>  Transferencia del riesgo.</a:t>
            </a:r>
          </a:p>
        </p:txBody>
      </p:sp>
      <p:sp>
        <p:nvSpPr>
          <p:cNvPr id="22" name="21 CuadroTexto"/>
          <p:cNvSpPr txBox="1"/>
          <p:nvPr/>
        </p:nvSpPr>
        <p:spPr>
          <a:xfrm>
            <a:off x="194899" y="3933057"/>
            <a:ext cx="646331" cy="1665184"/>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a:t>
            </a:r>
            <a:r>
              <a:rPr lang="es-ES_tradnl" sz="1000" b="1" dirty="0">
                <a:latin typeface="Arial" pitchFamily="34" charset="0"/>
                <a:cs typeface="Arial" pitchFamily="34" charset="0"/>
              </a:rPr>
              <a:t>T</a:t>
            </a:r>
            <a:r>
              <a:rPr lang="es-ES_tradnl" sz="1000" b="1" dirty="0" smtClean="0">
                <a:latin typeface="Arial" pitchFamily="34" charset="0"/>
                <a:cs typeface="Arial" pitchFamily="34" charset="0"/>
              </a:rPr>
              <a:t>R1 TRATAMIENTO DE RIESGOS</a:t>
            </a:r>
            <a:endParaRPr lang="es-EC" sz="1000" b="1" dirty="0">
              <a:latin typeface="Arial" pitchFamily="34" charset="0"/>
              <a:cs typeface="Arial" pitchFamily="34" charset="0"/>
            </a:endParaRPr>
          </a:p>
        </p:txBody>
      </p:sp>
      <p:sp>
        <p:nvSpPr>
          <p:cNvPr id="23" name="22 CuadroTexto"/>
          <p:cNvSpPr txBox="1"/>
          <p:nvPr/>
        </p:nvSpPr>
        <p:spPr>
          <a:xfrm>
            <a:off x="8519703" y="4609618"/>
            <a:ext cx="471604" cy="338554"/>
          </a:xfrm>
          <a:prstGeom prst="rect">
            <a:avLst/>
          </a:prstGeom>
          <a:noFill/>
        </p:spPr>
        <p:txBody>
          <a:bodyPr wrap="none" rtlCol="0">
            <a:spAutoFit/>
          </a:bodyPr>
          <a:lstStyle/>
          <a:p>
            <a:pPr algn="ctr"/>
            <a:r>
              <a:rPr lang="es-ES_tradnl" sz="800" dirty="0" smtClean="0">
                <a:latin typeface="Arial" pitchFamily="34" charset="0"/>
                <a:cs typeface="Arial" pitchFamily="34" charset="0"/>
              </a:rPr>
              <a:t>Tarea</a:t>
            </a:r>
          </a:p>
          <a:p>
            <a:pPr algn="ctr"/>
            <a:r>
              <a:rPr lang="es-ES_tradnl" sz="800" dirty="0" smtClean="0">
                <a:latin typeface="Arial" pitchFamily="34" charset="0"/>
                <a:cs typeface="Arial" pitchFamily="34" charset="0"/>
              </a:rPr>
              <a:t>TR1.1</a:t>
            </a:r>
            <a:endParaRPr lang="es-EC" sz="800" dirty="0">
              <a:latin typeface="Arial" pitchFamily="34" charset="0"/>
              <a:cs typeface="Arial" pitchFamily="34" charset="0"/>
            </a:endParaRPr>
          </a:p>
        </p:txBody>
      </p:sp>
      <p:sp>
        <p:nvSpPr>
          <p:cNvPr id="24" name="23 CuadroTexto"/>
          <p:cNvSpPr txBox="1"/>
          <p:nvPr/>
        </p:nvSpPr>
        <p:spPr>
          <a:xfrm>
            <a:off x="5931151" y="4653135"/>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PLANES PARA TRATAMIENTO DE RIESGOS</a:t>
            </a:r>
            <a:endParaRPr lang="es-EC" sz="900" b="1" dirty="0">
              <a:latin typeface="Arial" pitchFamily="34" charset="0"/>
              <a:cs typeface="Arial" pitchFamily="34" charset="0"/>
            </a:endParaRPr>
          </a:p>
        </p:txBody>
      </p:sp>
      <p:grpSp>
        <p:nvGrpSpPr>
          <p:cNvPr id="15" name="241 Grupo"/>
          <p:cNvGrpSpPr/>
          <p:nvPr/>
        </p:nvGrpSpPr>
        <p:grpSpPr>
          <a:xfrm>
            <a:off x="8172400" y="4358576"/>
            <a:ext cx="360040" cy="900100"/>
            <a:chOff x="8172400" y="2149255"/>
            <a:chExt cx="360040" cy="900100"/>
          </a:xfrm>
        </p:grpSpPr>
        <p:sp>
          <p:nvSpPr>
            <p:cNvPr id="26" name="25 Cerrar llave"/>
            <p:cNvSpPr/>
            <p:nvPr/>
          </p:nvSpPr>
          <p:spPr>
            <a:xfrm>
              <a:off x="8352420" y="2149255"/>
              <a:ext cx="180020" cy="900100"/>
            </a:xfrm>
            <a:prstGeom prst="rightBrace">
              <a:avLst>
                <a:gd name="adj1" fmla="val 37963"/>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27" name="26 Conector recto"/>
            <p:cNvCxnSpPr/>
            <p:nvPr/>
          </p:nvCxnSpPr>
          <p:spPr>
            <a:xfrm flipH="1">
              <a:off x="8172400" y="21492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flipH="1">
              <a:off x="8187300" y="3049355"/>
              <a:ext cx="144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29" name="28 Conector recto de flecha"/>
          <p:cNvCxnSpPr>
            <a:stCxn id="21" idx="3"/>
            <a:endCxn id="24" idx="1"/>
          </p:cNvCxnSpPr>
          <p:nvPr/>
        </p:nvCxnSpPr>
        <p:spPr>
          <a:xfrm>
            <a:off x="5562110" y="4837592"/>
            <a:ext cx="369041" cy="209"/>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1196625" y="4720869"/>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RIESGOS PRIORIZADOS</a:t>
            </a:r>
            <a:endParaRPr lang="es-EC" sz="900" b="1" dirty="0">
              <a:latin typeface="Arial" pitchFamily="34" charset="0"/>
              <a:cs typeface="Arial" pitchFamily="34" charset="0"/>
            </a:endParaRPr>
          </a:p>
        </p:txBody>
      </p:sp>
      <p:cxnSp>
        <p:nvCxnSpPr>
          <p:cNvPr id="31" name="30 Conector recto de flecha"/>
          <p:cNvCxnSpPr>
            <a:stCxn id="30" idx="3"/>
            <a:endCxn id="21" idx="1"/>
          </p:cNvCxnSpPr>
          <p:nvPr/>
        </p:nvCxnSpPr>
        <p:spPr>
          <a:xfrm>
            <a:off x="3212849" y="4836285"/>
            <a:ext cx="414046" cy="1307"/>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8471870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5" name="4 Rectángulo redondeado"/>
          <p:cNvSpPr/>
          <p:nvPr/>
        </p:nvSpPr>
        <p:spPr>
          <a:xfrm>
            <a:off x="1187624" y="1484784"/>
            <a:ext cx="3276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dirty="0" smtClean="0">
                <a:solidFill>
                  <a:srgbClr val="39639D">
                    <a:lumMod val="50000"/>
                  </a:srgbClr>
                </a:solidFill>
              </a:rPr>
              <a:t>Empresa de la ciudad de Quito</a:t>
            </a:r>
            <a:endParaRPr lang="es-EC" dirty="0">
              <a:solidFill>
                <a:srgbClr val="39639D">
                  <a:lumMod val="50000"/>
                </a:srgbClr>
              </a:solidFill>
            </a:endParaRPr>
          </a:p>
        </p:txBody>
      </p:sp>
      <p:sp>
        <p:nvSpPr>
          <p:cNvPr id="6" name="5 Rectángulo redondeado"/>
          <p:cNvSpPr/>
          <p:nvPr/>
        </p:nvSpPr>
        <p:spPr>
          <a:xfrm>
            <a:off x="2102024" y="2551584"/>
            <a:ext cx="34290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rgbClr val="39639D">
                    <a:lumMod val="50000"/>
                  </a:srgbClr>
                </a:solidFill>
              </a:rPr>
              <a:t>Alcance – lo que involucra en el proceso.</a:t>
            </a:r>
            <a:endParaRPr lang="es-EC" dirty="0">
              <a:solidFill>
                <a:srgbClr val="39639D">
                  <a:lumMod val="50000"/>
                </a:srgbClr>
              </a:solidFill>
            </a:endParaRPr>
          </a:p>
        </p:txBody>
      </p:sp>
      <p:sp>
        <p:nvSpPr>
          <p:cNvPr id="8" name="7 Rectángulo redondeado"/>
          <p:cNvSpPr/>
          <p:nvPr/>
        </p:nvSpPr>
        <p:spPr>
          <a:xfrm>
            <a:off x="4921424" y="4685184"/>
            <a:ext cx="3429000" cy="90963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dirty="0" smtClean="0">
                <a:solidFill>
                  <a:srgbClr val="39639D">
                    <a:lumMod val="50000"/>
                  </a:srgbClr>
                </a:solidFill>
              </a:rPr>
              <a:t>Información de la situación actual de la empresa para cada fase.</a:t>
            </a:r>
            <a:endParaRPr lang="es-EC" dirty="0">
              <a:solidFill>
                <a:srgbClr val="39639D">
                  <a:lumMod val="50000"/>
                </a:srgbClr>
              </a:solidFill>
            </a:endParaRPr>
          </a:p>
        </p:txBody>
      </p:sp>
      <p:sp>
        <p:nvSpPr>
          <p:cNvPr id="9" name="8 Rectángulo redondeado"/>
          <p:cNvSpPr/>
          <p:nvPr/>
        </p:nvSpPr>
        <p:spPr>
          <a:xfrm>
            <a:off x="3702224" y="3618384"/>
            <a:ext cx="34290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solidFill>
                  <a:srgbClr val="39639D">
                    <a:lumMod val="50000"/>
                  </a:srgbClr>
                </a:solidFill>
              </a:rPr>
              <a:t>Metodología </a:t>
            </a:r>
            <a:r>
              <a:rPr lang="es-ES_tradnl" b="1" dirty="0">
                <a:solidFill>
                  <a:srgbClr val="39639D">
                    <a:lumMod val="50000"/>
                  </a:srgbClr>
                </a:solidFill>
              </a:rPr>
              <a:t>cualitativa</a:t>
            </a:r>
            <a:r>
              <a:rPr lang="es-ES_tradnl" dirty="0">
                <a:solidFill>
                  <a:srgbClr val="39639D">
                    <a:lumMod val="50000"/>
                  </a:srgbClr>
                </a:solidFill>
              </a:rPr>
              <a:t> para la gestión del </a:t>
            </a:r>
            <a:r>
              <a:rPr lang="es-ES_tradnl" dirty="0" smtClean="0">
                <a:solidFill>
                  <a:srgbClr val="39639D">
                    <a:lumMod val="50000"/>
                  </a:srgbClr>
                </a:solidFill>
              </a:rPr>
              <a:t>riesgo.</a:t>
            </a:r>
            <a:endParaRPr lang="es-EC" dirty="0">
              <a:solidFill>
                <a:srgbClr val="39639D">
                  <a:lumMod val="50000"/>
                </a:srgbClr>
              </a:solidFill>
            </a:endParaRPr>
          </a:p>
        </p:txBody>
      </p:sp>
      <p:sp>
        <p:nvSpPr>
          <p:cNvPr id="7" name="1 Título"/>
          <p:cNvSpPr txBox="1">
            <a:spLocks/>
          </p:cNvSpPr>
          <p:nvPr/>
        </p:nvSpPr>
        <p:spPr>
          <a:xfrm>
            <a:off x="609600" y="314316"/>
            <a:ext cx="7924800" cy="900106"/>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54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APLICACIÓN</a:t>
            </a:r>
          </a:p>
        </p:txBody>
      </p:sp>
    </p:spTree>
    <p:extLst>
      <p:ext uri="{BB962C8B-B14F-4D97-AF65-F5344CB8AC3E}">
        <p14:creationId xmlns="" xmlns:p14="http://schemas.microsoft.com/office/powerpoint/2010/main" val="216494649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05"/>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 calcmode="lin" valueType="num">
                                      <p:cBhvr>
                                        <p:cTn id="9" dur="1000" fill="hold"/>
                                        <p:tgtEl>
                                          <p:spTgt spid="5"/>
                                        </p:tgtEl>
                                        <p:attrNameLst>
                                          <p:attrName>ppt_x</p:attrName>
                                        </p:attrNameLst>
                                      </p:cBhvr>
                                      <p:tavLst>
                                        <p:tav tm="0">
                                          <p:val>
                                            <p:strVal val="#ppt_x-.2"/>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strVal val="#ppt_w*0.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strVal val="#ppt_w*0.05"/>
                                          </p:val>
                                        </p:tav>
                                        <p:tav tm="100000">
                                          <p:val>
                                            <p:strVal val="#ppt_w"/>
                                          </p:val>
                                        </p:tav>
                                      </p:tavLst>
                                    </p:anim>
                                    <p:anim calcmode="lin" valueType="num">
                                      <p:cBhvr>
                                        <p:cTn id="26" dur="1000" fill="hold"/>
                                        <p:tgtEl>
                                          <p:spTgt spid="9"/>
                                        </p:tgtEl>
                                        <p:attrNameLst>
                                          <p:attrName>ppt_h</p:attrName>
                                        </p:attrNameLst>
                                      </p:cBhvr>
                                      <p:tavLst>
                                        <p:tav tm="0">
                                          <p:val>
                                            <p:strVal val="#ppt_h"/>
                                          </p:val>
                                        </p:tav>
                                        <p:tav tm="100000">
                                          <p:val>
                                            <p:strVal val="#ppt_h"/>
                                          </p:val>
                                        </p:tav>
                                      </p:tavLst>
                                    </p:anim>
                                    <p:anim calcmode="lin" valueType="num">
                                      <p:cBhvr>
                                        <p:cTn id="27" dur="1000" fill="hold"/>
                                        <p:tgtEl>
                                          <p:spTgt spid="9"/>
                                        </p:tgtEl>
                                        <p:attrNameLst>
                                          <p:attrName>ppt_x</p:attrName>
                                        </p:attrNameLst>
                                      </p:cBhvr>
                                      <p:tavLst>
                                        <p:tav tm="0">
                                          <p:val>
                                            <p:strVal val="#ppt_x-.2"/>
                                          </p:val>
                                        </p:tav>
                                        <p:tav tm="100000">
                                          <p:val>
                                            <p:strVal val="#ppt_x"/>
                                          </p:val>
                                        </p:tav>
                                      </p:tavLst>
                                    </p:anim>
                                    <p:anim calcmode="lin" valueType="num">
                                      <p:cBhvr>
                                        <p:cTn id="28" dur="1000" fill="hold"/>
                                        <p:tgtEl>
                                          <p:spTgt spid="9"/>
                                        </p:tgtEl>
                                        <p:attrNameLst>
                                          <p:attrName>ppt_y</p:attrName>
                                        </p:attrNameLst>
                                      </p:cBhvr>
                                      <p:tavLst>
                                        <p:tav tm="0">
                                          <p:val>
                                            <p:strVal val="#ppt_y"/>
                                          </p:val>
                                        </p:tav>
                                        <p:tav tm="100000">
                                          <p:val>
                                            <p:strVal val="#ppt_y"/>
                                          </p:val>
                                        </p:tav>
                                      </p:tavLst>
                                    </p:anim>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strVal val="#ppt_w*0.05"/>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 calcmode="lin" valueType="num">
                                      <p:cBhvr>
                                        <p:cTn id="36" dur="1000" fill="hold"/>
                                        <p:tgtEl>
                                          <p:spTgt spid="8"/>
                                        </p:tgtEl>
                                        <p:attrNameLst>
                                          <p:attrName>ppt_x</p:attrName>
                                        </p:attrNameLst>
                                      </p:cBhvr>
                                      <p:tavLst>
                                        <p:tav tm="0">
                                          <p:val>
                                            <p:strVal val="#ppt_x-.2"/>
                                          </p:val>
                                        </p:tav>
                                        <p:tav tm="100000">
                                          <p:val>
                                            <p:strVal val="#ppt_x"/>
                                          </p:val>
                                        </p:tav>
                                      </p:tavLst>
                                    </p:anim>
                                    <p:anim calcmode="lin" valueType="num">
                                      <p:cBhvr>
                                        <p:cTn id="37" dur="1000" fill="hold"/>
                                        <p:tgtEl>
                                          <p:spTgt spid="8"/>
                                        </p:tgtEl>
                                        <p:attrNameLst>
                                          <p:attrName>ppt_y</p:attrName>
                                        </p:attrNameLst>
                                      </p:cBhvr>
                                      <p:tavLst>
                                        <p:tav tm="0">
                                          <p:val>
                                            <p:strVal val="#ppt_y"/>
                                          </p:val>
                                        </p:tav>
                                        <p:tav tm="100000">
                                          <p:val>
                                            <p:strVal val="#ppt_y"/>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29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12" name="11 Rectángulo redondeado"/>
          <p:cNvSpPr/>
          <p:nvPr/>
        </p:nvSpPr>
        <p:spPr>
          <a:xfrm>
            <a:off x="161511" y="2042846"/>
            <a:ext cx="8820980" cy="2970330"/>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3" name="12 CuadroTexto"/>
          <p:cNvSpPr txBox="1"/>
          <p:nvPr/>
        </p:nvSpPr>
        <p:spPr>
          <a:xfrm>
            <a:off x="746575" y="2135354"/>
            <a:ext cx="165618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indent="171450">
              <a:buFont typeface="Arial" pitchFamily="34" charset="0"/>
              <a:buChar char="•"/>
            </a:pPr>
            <a:r>
              <a:rPr lang="es-ES_tradnl" sz="1000" dirty="0" smtClean="0">
                <a:latin typeface="Arial" pitchFamily="34" charset="0"/>
                <a:cs typeface="Arial" pitchFamily="34" charset="0"/>
              </a:rPr>
              <a:t>Misión, Visión.</a:t>
            </a:r>
          </a:p>
          <a:p>
            <a:pPr marL="0" lvl="2" indent="171450">
              <a:buFont typeface="Arial" pitchFamily="34" charset="0"/>
              <a:buChar char="•"/>
            </a:pPr>
            <a:r>
              <a:rPr lang="es-ES_tradnl" sz="1000" dirty="0" smtClean="0">
                <a:latin typeface="Arial" pitchFamily="34" charset="0"/>
                <a:cs typeface="Arial" pitchFamily="34" charset="0"/>
              </a:rPr>
              <a:t>Objetivos estratégicos.</a:t>
            </a:r>
            <a:endParaRPr lang="es-EC" sz="1000" dirty="0" smtClean="0">
              <a:latin typeface="Arial" pitchFamily="34" charset="0"/>
              <a:cs typeface="Arial" pitchFamily="34" charset="0"/>
            </a:endParaRPr>
          </a:p>
          <a:p>
            <a:pPr marL="0" lvl="2" indent="171450">
              <a:buFont typeface="Arial" pitchFamily="34" charset="0"/>
              <a:buChar char="•"/>
            </a:pPr>
            <a:r>
              <a:rPr lang="es-ES_tradnl" sz="1000" dirty="0" smtClean="0">
                <a:latin typeface="Arial" pitchFamily="34" charset="0"/>
                <a:cs typeface="Arial" pitchFamily="34" charset="0"/>
              </a:rPr>
              <a:t>Organigrama.</a:t>
            </a:r>
          </a:p>
          <a:p>
            <a:pPr marL="0" lvl="2" indent="171450">
              <a:buFont typeface="Arial" pitchFamily="34" charset="0"/>
              <a:buChar char="•"/>
            </a:pPr>
            <a:r>
              <a:rPr lang="es-ES_tradnl" sz="1000" dirty="0" smtClean="0">
                <a:latin typeface="Arial" pitchFamily="34" charset="0"/>
                <a:cs typeface="Arial" pitchFamily="34" charset="0"/>
              </a:rPr>
              <a:t>Posicionamiento.</a:t>
            </a:r>
          </a:p>
          <a:p>
            <a:pPr marL="0" lvl="2" indent="171450">
              <a:buFont typeface="Arial" pitchFamily="34" charset="0"/>
              <a:buChar char="•"/>
            </a:pPr>
            <a:r>
              <a:rPr lang="es-ES_tradnl" sz="1000" dirty="0" smtClean="0">
                <a:latin typeface="Arial" pitchFamily="34" charset="0"/>
                <a:cs typeface="Arial" pitchFamily="34" charset="0"/>
              </a:rPr>
              <a:t>Exigencias.</a:t>
            </a:r>
          </a:p>
          <a:p>
            <a:pPr marL="0" lvl="2" indent="171450">
              <a:buFont typeface="Arial" pitchFamily="34" charset="0"/>
              <a:buChar char="•"/>
            </a:pPr>
            <a:r>
              <a:rPr lang="es-ES_tradnl" sz="1000" dirty="0" smtClean="0">
                <a:latin typeface="Arial" pitchFamily="34" charset="0"/>
                <a:cs typeface="Arial" pitchFamily="34" charset="0"/>
              </a:rPr>
              <a:t>(…)</a:t>
            </a:r>
            <a:endParaRPr lang="es-EC" sz="1000" dirty="0">
              <a:latin typeface="Arial" pitchFamily="34" charset="0"/>
              <a:cs typeface="Arial" pitchFamily="34" charset="0"/>
            </a:endParaRPr>
          </a:p>
        </p:txBody>
      </p:sp>
      <p:sp>
        <p:nvSpPr>
          <p:cNvPr id="14" name="13 Rectángulo redondeado"/>
          <p:cNvSpPr/>
          <p:nvPr/>
        </p:nvSpPr>
        <p:spPr>
          <a:xfrm>
            <a:off x="3536885" y="2355153"/>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Revisión / Análisis</a:t>
            </a:r>
            <a:endParaRPr lang="es-EC" sz="1000" dirty="0">
              <a:latin typeface="Arial" pitchFamily="34" charset="0"/>
              <a:cs typeface="Arial" pitchFamily="34" charset="0"/>
            </a:endParaRPr>
          </a:p>
        </p:txBody>
      </p:sp>
      <p:sp>
        <p:nvSpPr>
          <p:cNvPr id="15" name="14 CuadroTexto"/>
          <p:cNvSpPr txBox="1"/>
          <p:nvPr/>
        </p:nvSpPr>
        <p:spPr>
          <a:xfrm>
            <a:off x="5625641" y="2457527"/>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SITUACIÓN ACTUAL DE LA EMPRESA</a:t>
            </a:r>
            <a:endParaRPr lang="es-EC" sz="900" b="1" dirty="0">
              <a:latin typeface="Arial" pitchFamily="34" charset="0"/>
              <a:cs typeface="Arial" pitchFamily="34" charset="0"/>
            </a:endParaRPr>
          </a:p>
        </p:txBody>
      </p:sp>
      <p:sp>
        <p:nvSpPr>
          <p:cNvPr id="16" name="15 CuadroTexto"/>
          <p:cNvSpPr txBox="1"/>
          <p:nvPr/>
        </p:nvSpPr>
        <p:spPr>
          <a:xfrm>
            <a:off x="746575" y="3250028"/>
            <a:ext cx="216024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indent="171450">
              <a:buFont typeface="Arial" pitchFamily="34" charset="0"/>
              <a:buChar char="•"/>
            </a:pPr>
            <a:r>
              <a:rPr lang="es-EC" sz="1000" dirty="0" smtClean="0">
                <a:latin typeface="Arial" pitchFamily="34" charset="0"/>
                <a:cs typeface="Arial" pitchFamily="34" charset="0"/>
              </a:rPr>
              <a:t>Plan estratégico de la empresa</a:t>
            </a:r>
          </a:p>
          <a:p>
            <a:pPr marL="0" lvl="2" indent="171450">
              <a:buFont typeface="Arial" pitchFamily="34" charset="0"/>
              <a:buChar char="•"/>
            </a:pPr>
            <a:r>
              <a:rPr lang="es-EC" sz="1000" dirty="0" smtClean="0">
                <a:latin typeface="Arial" pitchFamily="34" charset="0"/>
                <a:cs typeface="Arial" pitchFamily="34" charset="0"/>
              </a:rPr>
              <a:t>Mapa de procesos</a:t>
            </a:r>
          </a:p>
          <a:p>
            <a:pPr marL="0" lvl="2" indent="171450">
              <a:buFont typeface="Arial" pitchFamily="34" charset="0"/>
              <a:buChar char="•"/>
            </a:pPr>
            <a:r>
              <a:rPr lang="es-EC" sz="1000" dirty="0" smtClean="0">
                <a:latin typeface="Arial" pitchFamily="34" charset="0"/>
                <a:cs typeface="Arial" pitchFamily="34" charset="0"/>
              </a:rPr>
              <a:t>Políticas de seguridad</a:t>
            </a:r>
          </a:p>
          <a:p>
            <a:pPr marL="0" lvl="2" indent="171450">
              <a:buFont typeface="Arial" pitchFamily="34" charset="0"/>
              <a:buChar char="•"/>
            </a:pPr>
            <a:r>
              <a:rPr lang="es-EC" sz="1000" dirty="0" smtClean="0">
                <a:latin typeface="Arial" pitchFamily="34" charset="0"/>
                <a:cs typeface="Arial" pitchFamily="34" charset="0"/>
              </a:rPr>
              <a:t>Gestión administrativa</a:t>
            </a:r>
          </a:p>
        </p:txBody>
      </p:sp>
      <p:sp>
        <p:nvSpPr>
          <p:cNvPr id="17" name="16 Rectángulo redondeado"/>
          <p:cNvSpPr/>
          <p:nvPr/>
        </p:nvSpPr>
        <p:spPr>
          <a:xfrm>
            <a:off x="3546410" y="3315939"/>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Determinación del alcance</a:t>
            </a:r>
            <a:endParaRPr lang="es-EC" sz="1000" dirty="0">
              <a:latin typeface="Arial" pitchFamily="34" charset="0"/>
              <a:cs typeface="Arial" pitchFamily="34" charset="0"/>
            </a:endParaRPr>
          </a:p>
        </p:txBody>
      </p:sp>
      <p:sp>
        <p:nvSpPr>
          <p:cNvPr id="18" name="17 CuadroTexto"/>
          <p:cNvSpPr txBox="1"/>
          <p:nvPr/>
        </p:nvSpPr>
        <p:spPr>
          <a:xfrm>
            <a:off x="5625641" y="3326228"/>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ALCANCE</a:t>
            </a:r>
            <a:endParaRPr lang="es-EC" sz="900" b="1" dirty="0">
              <a:latin typeface="Arial" pitchFamily="34" charset="0"/>
              <a:cs typeface="Arial" pitchFamily="34" charset="0"/>
            </a:endParaRPr>
          </a:p>
        </p:txBody>
      </p:sp>
      <p:sp>
        <p:nvSpPr>
          <p:cNvPr id="19" name="18 CuadroTexto"/>
          <p:cNvSpPr txBox="1"/>
          <p:nvPr/>
        </p:nvSpPr>
        <p:spPr>
          <a:xfrm>
            <a:off x="5625641" y="3671460"/>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DISPONIBILIDAD RECURSOS</a:t>
            </a:r>
            <a:endParaRPr lang="es-EC" sz="900" b="1" dirty="0">
              <a:latin typeface="Arial" pitchFamily="34" charset="0"/>
              <a:cs typeface="Arial" pitchFamily="34" charset="0"/>
            </a:endParaRPr>
          </a:p>
        </p:txBody>
      </p:sp>
      <p:sp>
        <p:nvSpPr>
          <p:cNvPr id="20" name="19 Rectángulo redondeado"/>
          <p:cNvSpPr/>
          <p:nvPr/>
        </p:nvSpPr>
        <p:spPr>
          <a:xfrm>
            <a:off x="3546410" y="4366152"/>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Definición del Plan de Trabajo</a:t>
            </a:r>
            <a:endParaRPr lang="es-EC" sz="1000" dirty="0">
              <a:latin typeface="Arial" pitchFamily="34" charset="0"/>
              <a:cs typeface="Arial" pitchFamily="34" charset="0"/>
            </a:endParaRPr>
          </a:p>
        </p:txBody>
      </p:sp>
      <p:sp>
        <p:nvSpPr>
          <p:cNvPr id="21" name="20 CuadroTexto"/>
          <p:cNvSpPr txBox="1"/>
          <p:nvPr/>
        </p:nvSpPr>
        <p:spPr>
          <a:xfrm>
            <a:off x="5625641" y="4538768"/>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  DE TRABAJO</a:t>
            </a:r>
            <a:endParaRPr lang="es-EC" sz="900" b="1" dirty="0">
              <a:latin typeface="Arial" pitchFamily="34" charset="0"/>
              <a:cs typeface="Arial" pitchFamily="34" charset="0"/>
            </a:endParaRPr>
          </a:p>
        </p:txBody>
      </p:sp>
      <p:cxnSp>
        <p:nvCxnSpPr>
          <p:cNvPr id="22" name="21 Conector angular"/>
          <p:cNvCxnSpPr>
            <a:stCxn id="13" idx="3"/>
            <a:endCxn id="14" idx="1"/>
          </p:cNvCxnSpPr>
          <p:nvPr/>
        </p:nvCxnSpPr>
        <p:spPr>
          <a:xfrm flipV="1">
            <a:off x="2402759" y="2643185"/>
            <a:ext cx="1134126" cy="1"/>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angular"/>
          <p:cNvCxnSpPr>
            <a:stCxn id="14" idx="3"/>
            <a:endCxn id="15" idx="1"/>
          </p:cNvCxnSpPr>
          <p:nvPr/>
        </p:nvCxnSpPr>
        <p:spPr>
          <a:xfrm flipV="1">
            <a:off x="4977045" y="2642193"/>
            <a:ext cx="648596" cy="992"/>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stCxn id="16" idx="3"/>
            <a:endCxn id="17" idx="1"/>
          </p:cNvCxnSpPr>
          <p:nvPr/>
        </p:nvCxnSpPr>
        <p:spPr>
          <a:xfrm>
            <a:off x="2906815" y="3603971"/>
            <a:ext cx="639595" cy="0"/>
          </a:xfrm>
          <a:prstGeom prst="straightConnector1">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angular"/>
          <p:cNvCxnSpPr>
            <a:stCxn id="17" idx="3"/>
            <a:endCxn id="18" idx="1"/>
          </p:cNvCxnSpPr>
          <p:nvPr/>
        </p:nvCxnSpPr>
        <p:spPr>
          <a:xfrm flipV="1">
            <a:off x="4986570" y="3441644"/>
            <a:ext cx="639071" cy="162327"/>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angular"/>
          <p:cNvCxnSpPr>
            <a:stCxn id="17" idx="3"/>
            <a:endCxn id="19" idx="1"/>
          </p:cNvCxnSpPr>
          <p:nvPr/>
        </p:nvCxnSpPr>
        <p:spPr>
          <a:xfrm>
            <a:off x="4986570" y="3603971"/>
            <a:ext cx="639071" cy="182905"/>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50 Forma"/>
          <p:cNvCxnSpPr>
            <a:stCxn id="18" idx="3"/>
            <a:endCxn id="20" idx="1"/>
          </p:cNvCxnSpPr>
          <p:nvPr/>
        </p:nvCxnSpPr>
        <p:spPr>
          <a:xfrm flipH="1">
            <a:off x="3546410" y="3441644"/>
            <a:ext cx="4095455" cy="1212540"/>
          </a:xfrm>
          <a:prstGeom prst="bentConnector5">
            <a:avLst>
              <a:gd name="adj1" fmla="val -5582"/>
              <a:gd name="adj2" fmla="val 42882"/>
              <a:gd name="adj3" fmla="val 105582"/>
            </a:avLst>
          </a:prstGeom>
          <a:ln w="19050">
            <a:solidFill>
              <a:schemeClr val="accent6">
                <a:lumMod val="75000"/>
              </a:schemeClr>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52 Forma"/>
          <p:cNvCxnSpPr>
            <a:stCxn id="19" idx="3"/>
            <a:endCxn id="20" idx="0"/>
          </p:cNvCxnSpPr>
          <p:nvPr/>
        </p:nvCxnSpPr>
        <p:spPr>
          <a:xfrm flipH="1">
            <a:off x="4266490" y="3786876"/>
            <a:ext cx="3375375" cy="579276"/>
          </a:xfrm>
          <a:prstGeom prst="bentConnector4">
            <a:avLst>
              <a:gd name="adj1" fmla="val -9587"/>
              <a:gd name="adj2" fmla="val 59962"/>
            </a:avLst>
          </a:prstGeom>
          <a:ln w="19050">
            <a:solidFill>
              <a:schemeClr val="accent6">
                <a:lumMod val="75000"/>
              </a:schemeClr>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20" idx="3"/>
            <a:endCxn id="21" idx="1"/>
          </p:cNvCxnSpPr>
          <p:nvPr/>
        </p:nvCxnSpPr>
        <p:spPr>
          <a:xfrm>
            <a:off x="4986570" y="4654184"/>
            <a:ext cx="639071" cy="0"/>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51 CuadroTexto"/>
          <p:cNvSpPr txBox="1"/>
          <p:nvPr/>
        </p:nvSpPr>
        <p:spPr>
          <a:xfrm>
            <a:off x="194900" y="2635289"/>
            <a:ext cx="338554" cy="1991892"/>
          </a:xfrm>
          <a:prstGeom prst="rect">
            <a:avLst/>
          </a:prstGeom>
          <a:noFill/>
        </p:spPr>
        <p:txBody>
          <a:bodyPr vert="vert270" wrap="none" rtlCol="0">
            <a:spAutoFit/>
          </a:bodyPr>
          <a:lstStyle/>
          <a:p>
            <a:r>
              <a:rPr lang="es-ES_tradnl" sz="1000" b="1" dirty="0" smtClean="0">
                <a:latin typeface="Arial" pitchFamily="34" charset="0"/>
                <a:cs typeface="Arial" pitchFamily="34" charset="0"/>
              </a:rPr>
              <a:t>Actividad EC1 PLANIFICACIÓN</a:t>
            </a:r>
            <a:endParaRPr lang="es-EC" sz="1000" b="1" dirty="0">
              <a:latin typeface="Arial" pitchFamily="34" charset="0"/>
              <a:cs typeface="Arial" pitchFamily="34" charset="0"/>
            </a:endParaRPr>
          </a:p>
        </p:txBody>
      </p:sp>
      <p:sp>
        <p:nvSpPr>
          <p:cNvPr id="77" name="18 Rectángulo redondeado">
            <a:hlinkClick r:id="rId3" action="ppaction://hlinkfile"/>
          </p:cNvPr>
          <p:cNvSpPr/>
          <p:nvPr/>
        </p:nvSpPr>
        <p:spPr>
          <a:xfrm>
            <a:off x="2843808" y="5264455"/>
            <a:ext cx="2853841" cy="57148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dirty="0" smtClean="0"/>
              <a:t>Ver Plan de Trabajo</a:t>
            </a:r>
            <a:endParaRPr lang="es-ES" dirty="0"/>
          </a:p>
        </p:txBody>
      </p:sp>
      <p:sp>
        <p:nvSpPr>
          <p:cNvPr id="83" name="81 Rectángulo redondeado"/>
          <p:cNvSpPr/>
          <p:nvPr/>
        </p:nvSpPr>
        <p:spPr>
          <a:xfrm>
            <a:off x="206516" y="291712"/>
            <a:ext cx="8775974" cy="1441827"/>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r>
              <a:rPr lang="es-ES_tradnl" sz="2400" b="1" dirty="0" smtClean="0"/>
              <a:t>APLICACIÓN.</a:t>
            </a:r>
          </a:p>
          <a:p>
            <a:endParaRPr lang="es-ES_tradnl" sz="1200" b="1" dirty="0" smtClean="0"/>
          </a:p>
          <a:p>
            <a:endParaRPr lang="es-ES_tradnl" sz="1050" b="1" dirty="0" smtClean="0"/>
          </a:p>
          <a:p>
            <a:pPr algn="ctr"/>
            <a:r>
              <a:rPr lang="es-ES_tradnl" sz="2000" b="1" dirty="0" smtClean="0"/>
              <a:t> FASE 1. ESTABLECIMIENTO DEL CONTEXTO</a:t>
            </a:r>
            <a:endParaRPr lang="es-EC" sz="2000" b="1" dirty="0"/>
          </a:p>
        </p:txBody>
      </p:sp>
    </p:spTree>
    <p:extLst>
      <p:ext uri="{BB962C8B-B14F-4D97-AF65-F5344CB8AC3E}">
        <p14:creationId xmlns="" xmlns:p14="http://schemas.microsoft.com/office/powerpoint/2010/main" val="41765089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48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2 Rectángulo redondeado"/>
          <p:cNvSpPr/>
          <p:nvPr/>
        </p:nvSpPr>
        <p:spPr>
          <a:xfrm>
            <a:off x="161511" y="1733539"/>
            <a:ext cx="8820980" cy="4647789"/>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7" name="6 CuadroTexto"/>
          <p:cNvSpPr txBox="1"/>
          <p:nvPr/>
        </p:nvSpPr>
        <p:spPr>
          <a:xfrm>
            <a:off x="5418618" y="3549320"/>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AMENAZAS:</a:t>
            </a:r>
          </a:p>
          <a:p>
            <a:pPr marL="0" lvl="2" algn="ctr"/>
            <a:r>
              <a:rPr lang="es-ES_tradnl" sz="900" b="1" i="1" dirty="0" smtClean="0">
                <a:latin typeface="Arial" pitchFamily="34" charset="0"/>
                <a:cs typeface="Arial" pitchFamily="34" charset="0"/>
              </a:rPr>
              <a:t>TIPO Y ORIGEN</a:t>
            </a:r>
            <a:endParaRPr lang="es-EC" sz="900" b="1" i="1" dirty="0">
              <a:latin typeface="Arial" pitchFamily="34" charset="0"/>
              <a:cs typeface="Arial" pitchFamily="34" charset="0"/>
            </a:endParaRPr>
          </a:p>
        </p:txBody>
      </p:sp>
      <p:cxnSp>
        <p:nvCxnSpPr>
          <p:cNvPr id="9" name="8 Conector angular"/>
          <p:cNvCxnSpPr>
            <a:stCxn id="25" idx="3"/>
            <a:endCxn id="5" idx="1"/>
          </p:cNvCxnSpPr>
          <p:nvPr/>
        </p:nvCxnSpPr>
        <p:spPr>
          <a:xfrm flipV="1">
            <a:off x="3100645" y="2538038"/>
            <a:ext cx="516725" cy="6602"/>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stCxn id="31" idx="3"/>
            <a:endCxn id="6" idx="1"/>
          </p:cNvCxnSpPr>
          <p:nvPr/>
        </p:nvCxnSpPr>
        <p:spPr>
          <a:xfrm flipV="1">
            <a:off x="3086837" y="3733986"/>
            <a:ext cx="540058" cy="4646"/>
          </a:xfrm>
          <a:prstGeom prst="straightConnector1">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angular"/>
          <p:cNvCxnSpPr>
            <a:stCxn id="5" idx="3"/>
            <a:endCxn id="29" idx="1"/>
          </p:cNvCxnSpPr>
          <p:nvPr/>
        </p:nvCxnSpPr>
        <p:spPr>
          <a:xfrm flipV="1">
            <a:off x="5057530" y="2334690"/>
            <a:ext cx="360263" cy="203348"/>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angular"/>
          <p:cNvCxnSpPr>
            <a:stCxn id="5" idx="3"/>
            <a:endCxn id="30" idx="1"/>
          </p:cNvCxnSpPr>
          <p:nvPr/>
        </p:nvCxnSpPr>
        <p:spPr>
          <a:xfrm>
            <a:off x="5057530" y="2538038"/>
            <a:ext cx="342562" cy="219194"/>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194900" y="818710"/>
            <a:ext cx="338554" cy="5220579"/>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AR1 IDENTIFICACIÓN DE RIESGOS</a:t>
            </a:r>
            <a:endParaRPr lang="es-EC" sz="1000" b="1" dirty="0">
              <a:latin typeface="Arial" pitchFamily="34" charset="0"/>
              <a:cs typeface="Arial" pitchFamily="34" charset="0"/>
            </a:endParaRPr>
          </a:p>
        </p:txBody>
      </p:sp>
      <p:sp>
        <p:nvSpPr>
          <p:cNvPr id="24" name="23 CuadroTexto"/>
          <p:cNvSpPr txBox="1"/>
          <p:nvPr/>
        </p:nvSpPr>
        <p:spPr>
          <a:xfrm>
            <a:off x="580363" y="2156941"/>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ALCANCE</a:t>
            </a:r>
            <a:endParaRPr lang="es-EC" sz="900" b="1" dirty="0">
              <a:latin typeface="Arial" pitchFamily="34" charset="0"/>
              <a:cs typeface="Arial" pitchFamily="34" charset="0"/>
            </a:endParaRPr>
          </a:p>
        </p:txBody>
      </p:sp>
      <p:sp>
        <p:nvSpPr>
          <p:cNvPr id="25" name="24 CuadroTexto"/>
          <p:cNvSpPr txBox="1"/>
          <p:nvPr/>
        </p:nvSpPr>
        <p:spPr>
          <a:xfrm>
            <a:off x="580363" y="2429224"/>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COMPONENTES Y PROPIETARIOS</a:t>
            </a:r>
            <a:endParaRPr lang="es-EC" sz="900" b="1" dirty="0">
              <a:latin typeface="Arial" pitchFamily="34" charset="0"/>
              <a:cs typeface="Arial" pitchFamily="34" charset="0"/>
            </a:endParaRPr>
          </a:p>
        </p:txBody>
      </p:sp>
      <p:sp>
        <p:nvSpPr>
          <p:cNvPr id="26" name="25 CuadroTexto"/>
          <p:cNvSpPr txBox="1"/>
          <p:nvPr/>
        </p:nvSpPr>
        <p:spPr>
          <a:xfrm>
            <a:off x="580363" y="2699254"/>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UBICACIÓN/FUNCIÓN DE COMPONENTES </a:t>
            </a:r>
            <a:endParaRPr lang="es-EC" sz="900" b="1" dirty="0">
              <a:latin typeface="Arial" pitchFamily="34" charset="0"/>
              <a:cs typeface="Arial" pitchFamily="34" charset="0"/>
            </a:endParaRPr>
          </a:p>
        </p:txBody>
      </p:sp>
      <p:cxnSp>
        <p:nvCxnSpPr>
          <p:cNvPr id="27" name="26 Conector angular"/>
          <p:cNvCxnSpPr>
            <a:stCxn id="24" idx="3"/>
            <a:endCxn id="5" idx="1"/>
          </p:cNvCxnSpPr>
          <p:nvPr/>
        </p:nvCxnSpPr>
        <p:spPr>
          <a:xfrm>
            <a:off x="3100645" y="2272357"/>
            <a:ext cx="516725" cy="265681"/>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angular"/>
          <p:cNvCxnSpPr>
            <a:stCxn id="26" idx="3"/>
            <a:endCxn id="5" idx="1"/>
          </p:cNvCxnSpPr>
          <p:nvPr/>
        </p:nvCxnSpPr>
        <p:spPr>
          <a:xfrm flipV="1">
            <a:off x="3100645" y="2538038"/>
            <a:ext cx="516725" cy="276632"/>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28 CuadroTexto"/>
          <p:cNvSpPr txBox="1"/>
          <p:nvPr/>
        </p:nvSpPr>
        <p:spPr>
          <a:xfrm>
            <a:off x="5417793" y="2150024"/>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ACTIVOS PARA GESTIÓN DE RIESGOS</a:t>
            </a:r>
            <a:endParaRPr lang="es-EC" sz="900" b="1" dirty="0">
              <a:latin typeface="Arial" pitchFamily="34" charset="0"/>
              <a:cs typeface="Arial" pitchFamily="34" charset="0"/>
            </a:endParaRPr>
          </a:p>
        </p:txBody>
      </p:sp>
      <p:sp>
        <p:nvSpPr>
          <p:cNvPr id="30" name="29 CuadroTexto"/>
          <p:cNvSpPr txBox="1"/>
          <p:nvPr/>
        </p:nvSpPr>
        <p:spPr>
          <a:xfrm>
            <a:off x="5400092" y="2572566"/>
            <a:ext cx="20347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PROCESOS RELACIONADOS CON ACTIVOS</a:t>
            </a:r>
            <a:endParaRPr lang="es-EC" sz="900" b="1" dirty="0">
              <a:latin typeface="Arial" pitchFamily="34" charset="0"/>
              <a:cs typeface="Arial" pitchFamily="34" charset="0"/>
            </a:endParaRPr>
          </a:p>
        </p:txBody>
      </p:sp>
      <p:sp>
        <p:nvSpPr>
          <p:cNvPr id="31" name="30 CuadroTexto"/>
          <p:cNvSpPr txBox="1"/>
          <p:nvPr/>
        </p:nvSpPr>
        <p:spPr>
          <a:xfrm>
            <a:off x="566555" y="3553966"/>
            <a:ext cx="252028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AMENAZAS: Propietarios, usuarios, incidentes.</a:t>
            </a:r>
            <a:endParaRPr lang="es-EC" sz="900" b="1" dirty="0">
              <a:latin typeface="Arial" pitchFamily="34" charset="0"/>
              <a:cs typeface="Arial" pitchFamily="34" charset="0"/>
            </a:endParaRPr>
          </a:p>
        </p:txBody>
      </p:sp>
      <p:sp>
        <p:nvSpPr>
          <p:cNvPr id="32" name="31 CuadroTexto"/>
          <p:cNvSpPr txBox="1"/>
          <p:nvPr/>
        </p:nvSpPr>
        <p:spPr>
          <a:xfrm>
            <a:off x="580363" y="4434954"/>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CONTROLES</a:t>
            </a:r>
            <a:endParaRPr lang="es-EC" sz="900" b="1" dirty="0">
              <a:latin typeface="Arial" pitchFamily="34" charset="0"/>
              <a:cs typeface="Arial" pitchFamily="34" charset="0"/>
            </a:endParaRPr>
          </a:p>
        </p:txBody>
      </p:sp>
      <p:sp>
        <p:nvSpPr>
          <p:cNvPr id="33" name="32 CuadroTexto"/>
          <p:cNvSpPr txBox="1"/>
          <p:nvPr/>
        </p:nvSpPr>
        <p:spPr>
          <a:xfrm>
            <a:off x="580363" y="4744182"/>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PLANES DE TRATAMIENTO</a:t>
            </a:r>
            <a:endParaRPr lang="es-EC" sz="900" b="1" dirty="0">
              <a:latin typeface="Arial" pitchFamily="34" charset="0"/>
              <a:cs typeface="Arial" pitchFamily="34" charset="0"/>
            </a:endParaRPr>
          </a:p>
        </p:txBody>
      </p:sp>
      <p:sp>
        <p:nvSpPr>
          <p:cNvPr id="34" name="33 CuadroTexto"/>
          <p:cNvSpPr txBox="1"/>
          <p:nvPr/>
        </p:nvSpPr>
        <p:spPr>
          <a:xfrm>
            <a:off x="5405918" y="4540478"/>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ESTADO DE IMPLEMENTACIÓN DE CONTROLES</a:t>
            </a:r>
            <a:endParaRPr lang="es-EC" sz="900" b="1" dirty="0">
              <a:latin typeface="Arial" pitchFamily="34" charset="0"/>
              <a:cs typeface="Arial" pitchFamily="34" charset="0"/>
            </a:endParaRPr>
          </a:p>
        </p:txBody>
      </p:sp>
      <p:sp>
        <p:nvSpPr>
          <p:cNvPr id="35" name="34 Rombo"/>
          <p:cNvSpPr/>
          <p:nvPr/>
        </p:nvSpPr>
        <p:spPr>
          <a:xfrm>
            <a:off x="7515327" y="2162724"/>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a</a:t>
            </a:r>
            <a:endParaRPr lang="es-EC" sz="1200" dirty="0"/>
          </a:p>
        </p:txBody>
      </p:sp>
      <p:sp>
        <p:nvSpPr>
          <p:cNvPr id="36" name="35 Rombo"/>
          <p:cNvSpPr/>
          <p:nvPr/>
        </p:nvSpPr>
        <p:spPr>
          <a:xfrm>
            <a:off x="7515327" y="2567769"/>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b</a:t>
            </a:r>
            <a:endParaRPr lang="es-EC" sz="1200" dirty="0"/>
          </a:p>
        </p:txBody>
      </p:sp>
      <p:sp>
        <p:nvSpPr>
          <p:cNvPr id="37" name="36 Rombo"/>
          <p:cNvSpPr/>
          <p:nvPr/>
        </p:nvSpPr>
        <p:spPr>
          <a:xfrm>
            <a:off x="7515327" y="3553986"/>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c</a:t>
            </a:r>
            <a:endParaRPr lang="es-EC" sz="1200" dirty="0"/>
          </a:p>
        </p:txBody>
      </p:sp>
      <p:sp>
        <p:nvSpPr>
          <p:cNvPr id="38" name="37 Rombo"/>
          <p:cNvSpPr/>
          <p:nvPr/>
        </p:nvSpPr>
        <p:spPr>
          <a:xfrm>
            <a:off x="7515327" y="4545144"/>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d</a:t>
            </a:r>
            <a:endParaRPr lang="es-EC" sz="1200" dirty="0"/>
          </a:p>
        </p:txBody>
      </p:sp>
      <p:sp>
        <p:nvSpPr>
          <p:cNvPr id="39" name="38 Rombo"/>
          <p:cNvSpPr/>
          <p:nvPr/>
        </p:nvSpPr>
        <p:spPr>
          <a:xfrm>
            <a:off x="836585" y="5246216"/>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a</a:t>
            </a:r>
            <a:endParaRPr lang="es-EC" sz="1050" dirty="0"/>
          </a:p>
        </p:txBody>
      </p:sp>
      <p:sp>
        <p:nvSpPr>
          <p:cNvPr id="40" name="39 Rombo"/>
          <p:cNvSpPr/>
          <p:nvPr/>
        </p:nvSpPr>
        <p:spPr>
          <a:xfrm>
            <a:off x="1016605" y="5444206"/>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b</a:t>
            </a:r>
            <a:endParaRPr lang="es-EC" sz="1050" dirty="0"/>
          </a:p>
        </p:txBody>
      </p:sp>
      <p:sp>
        <p:nvSpPr>
          <p:cNvPr id="41" name="40 Rombo"/>
          <p:cNvSpPr/>
          <p:nvPr/>
        </p:nvSpPr>
        <p:spPr>
          <a:xfrm>
            <a:off x="1196625" y="5624226"/>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c</a:t>
            </a:r>
            <a:endParaRPr lang="es-EC" sz="1050" dirty="0"/>
          </a:p>
        </p:txBody>
      </p:sp>
      <p:sp>
        <p:nvSpPr>
          <p:cNvPr id="42" name="41 Rombo"/>
          <p:cNvSpPr/>
          <p:nvPr/>
        </p:nvSpPr>
        <p:spPr>
          <a:xfrm>
            <a:off x="1376645" y="5804246"/>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d</a:t>
            </a:r>
            <a:endParaRPr lang="es-EC" sz="1050" dirty="0"/>
          </a:p>
        </p:txBody>
      </p:sp>
      <p:cxnSp>
        <p:nvCxnSpPr>
          <p:cNvPr id="43" name="42 Conector angular"/>
          <p:cNvCxnSpPr>
            <a:stCxn id="39" idx="3"/>
            <a:endCxn id="13" idx="1"/>
          </p:cNvCxnSpPr>
          <p:nvPr/>
        </p:nvCxnSpPr>
        <p:spPr>
          <a:xfrm>
            <a:off x="1124585" y="5390216"/>
            <a:ext cx="2502310" cy="55906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angular"/>
          <p:cNvCxnSpPr>
            <a:stCxn id="40" idx="3"/>
            <a:endCxn id="13" idx="1"/>
          </p:cNvCxnSpPr>
          <p:nvPr/>
        </p:nvCxnSpPr>
        <p:spPr>
          <a:xfrm>
            <a:off x="1304605" y="5588206"/>
            <a:ext cx="2322290" cy="36107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44 Conector angular"/>
          <p:cNvCxnSpPr>
            <a:stCxn id="41" idx="3"/>
            <a:endCxn id="13" idx="1"/>
          </p:cNvCxnSpPr>
          <p:nvPr/>
        </p:nvCxnSpPr>
        <p:spPr>
          <a:xfrm>
            <a:off x="1484625" y="5768226"/>
            <a:ext cx="2142270" cy="18105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45 Conector angular"/>
          <p:cNvCxnSpPr>
            <a:stCxn id="42" idx="3"/>
            <a:endCxn id="13" idx="1"/>
          </p:cNvCxnSpPr>
          <p:nvPr/>
        </p:nvCxnSpPr>
        <p:spPr>
          <a:xfrm>
            <a:off x="1664645" y="5948246"/>
            <a:ext cx="1962250" cy="103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46 CuadroTexto"/>
          <p:cNvSpPr txBox="1"/>
          <p:nvPr/>
        </p:nvSpPr>
        <p:spPr>
          <a:xfrm>
            <a:off x="5400092" y="5833864"/>
            <a:ext cx="2034750"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VULNERABILIDADES</a:t>
            </a:r>
            <a:endParaRPr lang="es-EC" sz="900" b="1" dirty="0">
              <a:latin typeface="Arial" pitchFamily="34" charset="0"/>
              <a:cs typeface="Arial" pitchFamily="34" charset="0"/>
            </a:endParaRPr>
          </a:p>
        </p:txBody>
      </p:sp>
      <p:sp>
        <p:nvSpPr>
          <p:cNvPr id="48" name="47 Rombo"/>
          <p:cNvSpPr/>
          <p:nvPr/>
        </p:nvSpPr>
        <p:spPr>
          <a:xfrm>
            <a:off x="7515327" y="5769280"/>
            <a:ext cx="360041" cy="360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200" dirty="0" smtClean="0"/>
              <a:t>e</a:t>
            </a:r>
            <a:endParaRPr lang="es-EC" sz="1200" dirty="0"/>
          </a:p>
        </p:txBody>
      </p:sp>
      <p:cxnSp>
        <p:nvCxnSpPr>
          <p:cNvPr id="61" name="60 Conector angular"/>
          <p:cNvCxnSpPr>
            <a:stCxn id="32" idx="3"/>
            <a:endCxn id="8" idx="1"/>
          </p:cNvCxnSpPr>
          <p:nvPr/>
        </p:nvCxnSpPr>
        <p:spPr>
          <a:xfrm>
            <a:off x="3100645" y="4550370"/>
            <a:ext cx="526250" cy="17477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angular"/>
          <p:cNvCxnSpPr>
            <a:stCxn id="33" idx="3"/>
            <a:endCxn id="8" idx="1"/>
          </p:cNvCxnSpPr>
          <p:nvPr/>
        </p:nvCxnSpPr>
        <p:spPr>
          <a:xfrm flipV="1">
            <a:off x="3100645" y="4725144"/>
            <a:ext cx="526250" cy="134454"/>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a:endCxn id="7" idx="1"/>
          </p:cNvCxnSpPr>
          <p:nvPr/>
        </p:nvCxnSpPr>
        <p:spPr>
          <a:xfrm>
            <a:off x="4860032" y="3733986"/>
            <a:ext cx="5585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endCxn id="34" idx="1"/>
          </p:cNvCxnSpPr>
          <p:nvPr/>
        </p:nvCxnSpPr>
        <p:spPr>
          <a:xfrm>
            <a:off x="4860032" y="4725144"/>
            <a:ext cx="5458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a:endCxn id="47" idx="1"/>
          </p:cNvCxnSpPr>
          <p:nvPr/>
        </p:nvCxnSpPr>
        <p:spPr>
          <a:xfrm>
            <a:off x="4860032" y="5949280"/>
            <a:ext cx="54006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6" name="18 Rectángulo redondeado">
            <a:hlinkClick r:id="rId3" action="ppaction://hlinkfile"/>
          </p:cNvPr>
          <p:cNvSpPr/>
          <p:nvPr/>
        </p:nvSpPr>
        <p:spPr>
          <a:xfrm>
            <a:off x="8044563" y="2250006"/>
            <a:ext cx="8194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
        <p:nvSpPr>
          <p:cNvPr id="69" name="18 Rectángulo redondeado">
            <a:hlinkClick r:id="rId4" action="ppaction://hlinkfile"/>
          </p:cNvPr>
          <p:cNvSpPr/>
          <p:nvPr/>
        </p:nvSpPr>
        <p:spPr>
          <a:xfrm>
            <a:off x="8044563" y="3645024"/>
            <a:ext cx="819433" cy="236796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
        <p:nvSpPr>
          <p:cNvPr id="71" name="81 Rectángulo redondeado"/>
          <p:cNvSpPr/>
          <p:nvPr/>
        </p:nvSpPr>
        <p:spPr>
          <a:xfrm>
            <a:off x="206516" y="291712"/>
            <a:ext cx="8775974" cy="1441827"/>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r>
              <a:rPr lang="es-ES_tradnl" sz="2400" b="1" dirty="0" smtClean="0"/>
              <a:t>APLICACIÓN.</a:t>
            </a:r>
          </a:p>
          <a:p>
            <a:endParaRPr lang="es-ES_tradnl" sz="1200" b="1" dirty="0" smtClean="0"/>
          </a:p>
          <a:p>
            <a:endParaRPr lang="es-ES_tradnl" sz="1050" b="1" dirty="0" smtClean="0"/>
          </a:p>
          <a:p>
            <a:pPr algn="ctr"/>
            <a:r>
              <a:rPr lang="es-ES_tradnl" sz="2000" b="1" dirty="0" smtClean="0"/>
              <a:t> FASE </a:t>
            </a:r>
            <a:r>
              <a:rPr lang="es-ES_tradnl" sz="2000" b="1" dirty="0"/>
              <a:t>2</a:t>
            </a:r>
            <a:r>
              <a:rPr lang="es-ES_tradnl" sz="2000" b="1" dirty="0" smtClean="0"/>
              <a:t>. ANÁLISIS DE RIESGOS</a:t>
            </a:r>
            <a:endParaRPr lang="es-EC" sz="2000" b="1" dirty="0"/>
          </a:p>
        </p:txBody>
      </p:sp>
      <p:sp>
        <p:nvSpPr>
          <p:cNvPr id="5" name="4 Rectángulo redondeado"/>
          <p:cNvSpPr/>
          <p:nvPr/>
        </p:nvSpPr>
        <p:spPr>
          <a:xfrm>
            <a:off x="3617370" y="2250006"/>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activos</a:t>
            </a:r>
            <a:endParaRPr lang="es-EC" sz="1000" dirty="0" smtClean="0">
              <a:latin typeface="Arial" pitchFamily="34" charset="0"/>
              <a:cs typeface="Arial" pitchFamily="34" charset="0"/>
            </a:endParaRPr>
          </a:p>
        </p:txBody>
      </p:sp>
      <p:sp>
        <p:nvSpPr>
          <p:cNvPr id="6" name="5 Rectángulo redondeado"/>
          <p:cNvSpPr/>
          <p:nvPr/>
        </p:nvSpPr>
        <p:spPr>
          <a:xfrm>
            <a:off x="3626895" y="3445954"/>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amenazas</a:t>
            </a:r>
          </a:p>
        </p:txBody>
      </p:sp>
      <p:sp>
        <p:nvSpPr>
          <p:cNvPr id="8" name="7 Rectángulo redondeado"/>
          <p:cNvSpPr/>
          <p:nvPr/>
        </p:nvSpPr>
        <p:spPr>
          <a:xfrm>
            <a:off x="3626895" y="4437112"/>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controles existentes</a:t>
            </a:r>
            <a:endParaRPr lang="es-EC" sz="1000" dirty="0" smtClean="0">
              <a:latin typeface="Arial" pitchFamily="34" charset="0"/>
              <a:cs typeface="Arial" pitchFamily="34" charset="0"/>
            </a:endParaRPr>
          </a:p>
        </p:txBody>
      </p:sp>
      <p:sp>
        <p:nvSpPr>
          <p:cNvPr id="13" name="12 Rectángulo redondeado"/>
          <p:cNvSpPr/>
          <p:nvPr/>
        </p:nvSpPr>
        <p:spPr>
          <a:xfrm>
            <a:off x="3626895" y="5661248"/>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Identificación de vulnerabilidades</a:t>
            </a:r>
            <a:endParaRPr lang="es-EC" sz="1000" dirty="0" smtClean="0">
              <a:latin typeface="Arial" pitchFamily="34" charset="0"/>
              <a:cs typeface="Arial" pitchFamily="34" charset="0"/>
            </a:endParaRPr>
          </a:p>
        </p:txBody>
      </p:sp>
    </p:spTree>
    <p:extLst>
      <p:ext uri="{BB962C8B-B14F-4D97-AF65-F5344CB8AC3E}">
        <p14:creationId xmlns="" xmlns:p14="http://schemas.microsoft.com/office/powerpoint/2010/main" val="266888133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58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2 Rectángulo redondeado"/>
          <p:cNvSpPr/>
          <p:nvPr/>
        </p:nvSpPr>
        <p:spPr>
          <a:xfrm>
            <a:off x="161511" y="1733539"/>
            <a:ext cx="8820980" cy="4665791"/>
          </a:xfrm>
          <a:prstGeom prst="roundRect">
            <a:avLst>
              <a:gd name="adj" fmla="val 3840"/>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4 Rectángulo redondeado"/>
          <p:cNvSpPr/>
          <p:nvPr/>
        </p:nvSpPr>
        <p:spPr>
          <a:xfrm>
            <a:off x="3917904" y="1952790"/>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Estimación de riesgo</a:t>
            </a:r>
            <a:endParaRPr lang="es-EC" sz="1000" dirty="0">
              <a:latin typeface="Arial" pitchFamily="34" charset="0"/>
              <a:cs typeface="Arial" pitchFamily="34" charset="0"/>
            </a:endParaRPr>
          </a:p>
        </p:txBody>
      </p:sp>
      <p:sp>
        <p:nvSpPr>
          <p:cNvPr id="6" name="5 Rectángulo redondeado"/>
          <p:cNvSpPr/>
          <p:nvPr/>
        </p:nvSpPr>
        <p:spPr>
          <a:xfrm>
            <a:off x="3927429" y="4437112"/>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Valoración de las consecuencias (Impacto)</a:t>
            </a:r>
            <a:endParaRPr lang="es-EC" sz="1000" dirty="0">
              <a:latin typeface="Arial" pitchFamily="34" charset="0"/>
              <a:cs typeface="Arial" pitchFamily="34" charset="0"/>
            </a:endParaRPr>
          </a:p>
        </p:txBody>
      </p:sp>
      <p:sp>
        <p:nvSpPr>
          <p:cNvPr id="7" name="6 CuadroTexto"/>
          <p:cNvSpPr txBox="1"/>
          <p:nvPr/>
        </p:nvSpPr>
        <p:spPr>
          <a:xfrm>
            <a:off x="5926175" y="4540478"/>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CONSECUENCIAS (VALORADA)</a:t>
            </a:r>
            <a:endParaRPr lang="es-EC" sz="900" b="1" i="1" dirty="0">
              <a:latin typeface="Arial" pitchFamily="34" charset="0"/>
              <a:cs typeface="Arial" pitchFamily="34" charset="0"/>
            </a:endParaRPr>
          </a:p>
        </p:txBody>
      </p:sp>
      <p:sp>
        <p:nvSpPr>
          <p:cNvPr id="8" name="7 Rectángulo redondeado"/>
          <p:cNvSpPr/>
          <p:nvPr/>
        </p:nvSpPr>
        <p:spPr>
          <a:xfrm>
            <a:off x="3927429" y="3273428"/>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Valoración de incidentes (Probabilidad)</a:t>
            </a:r>
            <a:endParaRPr lang="es-EC" sz="1000" dirty="0">
              <a:latin typeface="Arial" pitchFamily="34" charset="0"/>
              <a:cs typeface="Arial" pitchFamily="34" charset="0"/>
            </a:endParaRPr>
          </a:p>
        </p:txBody>
      </p:sp>
      <p:sp>
        <p:nvSpPr>
          <p:cNvPr id="9" name="8 Rectángulo redondeado"/>
          <p:cNvSpPr/>
          <p:nvPr/>
        </p:nvSpPr>
        <p:spPr>
          <a:xfrm>
            <a:off x="3882979" y="5383265"/>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Estimación del riesgo</a:t>
            </a:r>
          </a:p>
        </p:txBody>
      </p:sp>
      <p:sp>
        <p:nvSpPr>
          <p:cNvPr id="10" name="9 CuadroTexto"/>
          <p:cNvSpPr txBox="1"/>
          <p:nvPr/>
        </p:nvSpPr>
        <p:spPr>
          <a:xfrm>
            <a:off x="194900" y="818710"/>
            <a:ext cx="338554" cy="5580620"/>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AR2 ESTIMACIÓN DE RIESGOS</a:t>
            </a:r>
            <a:endParaRPr lang="es-EC" sz="1000" b="1" dirty="0">
              <a:latin typeface="Arial" pitchFamily="34" charset="0"/>
              <a:cs typeface="Arial" pitchFamily="34" charset="0"/>
            </a:endParaRPr>
          </a:p>
        </p:txBody>
      </p:sp>
      <p:sp>
        <p:nvSpPr>
          <p:cNvPr id="20" name="19 CuadroTexto"/>
          <p:cNvSpPr txBox="1"/>
          <p:nvPr/>
        </p:nvSpPr>
        <p:spPr>
          <a:xfrm>
            <a:off x="880897" y="2125406"/>
            <a:ext cx="2520282"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 DE TRABAJO</a:t>
            </a:r>
            <a:endParaRPr lang="es-EC" sz="900" b="1" dirty="0">
              <a:latin typeface="Arial" pitchFamily="34" charset="0"/>
              <a:cs typeface="Arial" pitchFamily="34" charset="0"/>
            </a:endParaRPr>
          </a:p>
        </p:txBody>
      </p:sp>
      <p:sp>
        <p:nvSpPr>
          <p:cNvPr id="21" name="20 CuadroTexto"/>
          <p:cNvSpPr txBox="1"/>
          <p:nvPr/>
        </p:nvSpPr>
        <p:spPr>
          <a:xfrm>
            <a:off x="5907649" y="2056156"/>
            <a:ext cx="20347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METODOLOGÍA</a:t>
            </a:r>
          </a:p>
          <a:p>
            <a:pPr marL="0" lvl="2" algn="ctr"/>
            <a:r>
              <a:rPr lang="es-ES_tradnl" sz="900" b="1" dirty="0" smtClean="0">
                <a:latin typeface="Arial" pitchFamily="34" charset="0"/>
                <a:cs typeface="Arial" pitchFamily="34" charset="0"/>
              </a:rPr>
              <a:t>CUALITATIVA / CUANTITATIVA</a:t>
            </a:r>
            <a:endParaRPr lang="es-EC" sz="900" b="1" dirty="0">
              <a:latin typeface="Arial" pitchFamily="34" charset="0"/>
              <a:cs typeface="Arial" pitchFamily="34" charset="0"/>
            </a:endParaRPr>
          </a:p>
        </p:txBody>
      </p:sp>
      <p:sp>
        <p:nvSpPr>
          <p:cNvPr id="22" name="21 CuadroTexto"/>
          <p:cNvSpPr txBox="1"/>
          <p:nvPr/>
        </p:nvSpPr>
        <p:spPr>
          <a:xfrm>
            <a:off x="5913475" y="3376794"/>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PROBABILIDAD DE UN ESCENARIO DE INCIDENTE</a:t>
            </a:r>
            <a:endParaRPr lang="es-EC" sz="900" b="1" dirty="0">
              <a:latin typeface="Arial" pitchFamily="34" charset="0"/>
              <a:cs typeface="Arial" pitchFamily="34" charset="0"/>
            </a:endParaRPr>
          </a:p>
        </p:txBody>
      </p:sp>
      <p:sp>
        <p:nvSpPr>
          <p:cNvPr id="23" name="22 CuadroTexto"/>
          <p:cNvSpPr txBox="1"/>
          <p:nvPr/>
        </p:nvSpPr>
        <p:spPr>
          <a:xfrm>
            <a:off x="5863199" y="5490770"/>
            <a:ext cx="20347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PROBABILIDAD vs IMPACTO</a:t>
            </a:r>
          </a:p>
          <a:p>
            <a:pPr marL="0" lvl="2" algn="ctr"/>
            <a:r>
              <a:rPr lang="es-ES_tradnl" sz="900" b="1" dirty="0" smtClean="0">
                <a:latin typeface="Arial" pitchFamily="34" charset="0"/>
                <a:cs typeface="Arial" pitchFamily="34" charset="0"/>
              </a:rPr>
              <a:t>RIESGOS VALORADOS</a:t>
            </a:r>
            <a:endParaRPr lang="es-EC" sz="900" b="1" dirty="0">
              <a:latin typeface="Arial" pitchFamily="34" charset="0"/>
              <a:cs typeface="Arial" pitchFamily="34" charset="0"/>
            </a:endParaRPr>
          </a:p>
        </p:txBody>
      </p:sp>
      <p:sp>
        <p:nvSpPr>
          <p:cNvPr id="36" name="35 CuadroTexto"/>
          <p:cNvSpPr txBox="1"/>
          <p:nvPr/>
        </p:nvSpPr>
        <p:spPr>
          <a:xfrm>
            <a:off x="827584" y="5282168"/>
            <a:ext cx="252028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PROBABILIDAD DE UN ESCENARIO DE INCIDENTE</a:t>
            </a:r>
            <a:endParaRPr lang="es-EC" sz="900" b="1" dirty="0">
              <a:latin typeface="Arial" pitchFamily="34" charset="0"/>
              <a:cs typeface="Arial" pitchFamily="34" charset="0"/>
            </a:endParaRPr>
          </a:p>
        </p:txBody>
      </p:sp>
      <p:cxnSp>
        <p:nvCxnSpPr>
          <p:cNvPr id="37" name="36 Conector recto de flecha"/>
          <p:cNvCxnSpPr>
            <a:stCxn id="54" idx="3"/>
            <a:endCxn id="6" idx="1"/>
          </p:cNvCxnSpPr>
          <p:nvPr/>
        </p:nvCxnSpPr>
        <p:spPr>
          <a:xfrm>
            <a:off x="3377208" y="4722540"/>
            <a:ext cx="550221" cy="2604"/>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9" idx="3"/>
            <a:endCxn id="23" idx="1"/>
          </p:cNvCxnSpPr>
          <p:nvPr/>
        </p:nvCxnSpPr>
        <p:spPr>
          <a:xfrm>
            <a:off x="5323139" y="5671297"/>
            <a:ext cx="540060" cy="4139"/>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stCxn id="6" idx="3"/>
            <a:endCxn id="7" idx="1"/>
          </p:cNvCxnSpPr>
          <p:nvPr/>
        </p:nvCxnSpPr>
        <p:spPr>
          <a:xfrm>
            <a:off x="5367589" y="4725144"/>
            <a:ext cx="5585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20" idx="3"/>
            <a:endCxn id="5" idx="1"/>
          </p:cNvCxnSpPr>
          <p:nvPr/>
        </p:nvCxnSpPr>
        <p:spPr>
          <a:xfrm>
            <a:off x="3401179" y="2240822"/>
            <a:ext cx="516725"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stCxn id="5" idx="3"/>
            <a:endCxn id="21" idx="1"/>
          </p:cNvCxnSpPr>
          <p:nvPr/>
        </p:nvCxnSpPr>
        <p:spPr>
          <a:xfrm>
            <a:off x="5358064" y="2240822"/>
            <a:ext cx="549585"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stCxn id="8" idx="3"/>
            <a:endCxn id="22" idx="1"/>
          </p:cNvCxnSpPr>
          <p:nvPr/>
        </p:nvCxnSpPr>
        <p:spPr>
          <a:xfrm>
            <a:off x="5367589" y="3561460"/>
            <a:ext cx="545886"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42 Rombo"/>
          <p:cNvSpPr/>
          <p:nvPr/>
        </p:nvSpPr>
        <p:spPr>
          <a:xfrm>
            <a:off x="892964" y="305117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a</a:t>
            </a:r>
            <a:endParaRPr lang="es-EC" sz="1050" dirty="0"/>
          </a:p>
        </p:txBody>
      </p:sp>
      <p:sp>
        <p:nvSpPr>
          <p:cNvPr id="44" name="43 Rombo"/>
          <p:cNvSpPr/>
          <p:nvPr/>
        </p:nvSpPr>
        <p:spPr>
          <a:xfrm>
            <a:off x="1072984" y="324916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b</a:t>
            </a:r>
            <a:endParaRPr lang="es-EC" sz="1050" dirty="0"/>
          </a:p>
        </p:txBody>
      </p:sp>
      <p:sp>
        <p:nvSpPr>
          <p:cNvPr id="45" name="44 Rombo"/>
          <p:cNvSpPr/>
          <p:nvPr/>
        </p:nvSpPr>
        <p:spPr>
          <a:xfrm>
            <a:off x="1253004" y="342918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c</a:t>
            </a:r>
            <a:endParaRPr lang="es-EC" sz="1050" dirty="0"/>
          </a:p>
        </p:txBody>
      </p:sp>
      <p:sp>
        <p:nvSpPr>
          <p:cNvPr id="46" name="45 Rombo"/>
          <p:cNvSpPr/>
          <p:nvPr/>
        </p:nvSpPr>
        <p:spPr>
          <a:xfrm>
            <a:off x="1433024" y="3609208"/>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d</a:t>
            </a:r>
            <a:endParaRPr lang="es-EC" sz="1050" dirty="0"/>
          </a:p>
        </p:txBody>
      </p:sp>
      <p:cxnSp>
        <p:nvCxnSpPr>
          <p:cNvPr id="47" name="46 Conector angular"/>
          <p:cNvCxnSpPr>
            <a:stCxn id="43" idx="3"/>
            <a:endCxn id="8" idx="1"/>
          </p:cNvCxnSpPr>
          <p:nvPr/>
        </p:nvCxnSpPr>
        <p:spPr>
          <a:xfrm>
            <a:off x="1180964" y="3195178"/>
            <a:ext cx="2746465" cy="366282"/>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angular"/>
          <p:cNvCxnSpPr>
            <a:stCxn id="44" idx="3"/>
            <a:endCxn id="8" idx="1"/>
          </p:cNvCxnSpPr>
          <p:nvPr/>
        </p:nvCxnSpPr>
        <p:spPr>
          <a:xfrm>
            <a:off x="1360984" y="3393168"/>
            <a:ext cx="2566445" cy="168292"/>
          </a:xfrm>
          <a:prstGeom prst="bentConnector3">
            <a:avLst>
              <a:gd name="adj1" fmla="val 4096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angular"/>
          <p:cNvCxnSpPr>
            <a:stCxn id="45" idx="3"/>
            <a:endCxn id="8" idx="1"/>
          </p:cNvCxnSpPr>
          <p:nvPr/>
        </p:nvCxnSpPr>
        <p:spPr>
          <a:xfrm flipV="1">
            <a:off x="1541004" y="3561460"/>
            <a:ext cx="2386425" cy="1172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49 Conector angular"/>
          <p:cNvCxnSpPr>
            <a:stCxn id="46" idx="3"/>
            <a:endCxn id="8" idx="1"/>
          </p:cNvCxnSpPr>
          <p:nvPr/>
        </p:nvCxnSpPr>
        <p:spPr>
          <a:xfrm flipV="1">
            <a:off x="1721024" y="3561460"/>
            <a:ext cx="2206405" cy="19174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50 Rombo"/>
          <p:cNvSpPr/>
          <p:nvPr/>
        </p:nvSpPr>
        <p:spPr>
          <a:xfrm>
            <a:off x="1603440" y="3789072"/>
            <a:ext cx="288000" cy="288000"/>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1050" dirty="0" smtClean="0"/>
              <a:t>e</a:t>
            </a:r>
            <a:endParaRPr lang="es-EC" sz="1050" dirty="0"/>
          </a:p>
        </p:txBody>
      </p:sp>
      <p:cxnSp>
        <p:nvCxnSpPr>
          <p:cNvPr id="52" name="51 Conector angular"/>
          <p:cNvCxnSpPr>
            <a:stCxn id="51" idx="3"/>
            <a:endCxn id="8" idx="1"/>
          </p:cNvCxnSpPr>
          <p:nvPr/>
        </p:nvCxnSpPr>
        <p:spPr>
          <a:xfrm flipV="1">
            <a:off x="1891440" y="3561460"/>
            <a:ext cx="2035989" cy="371612"/>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angular"/>
          <p:cNvCxnSpPr>
            <a:stCxn id="21" idx="3"/>
            <a:endCxn id="8" idx="0"/>
          </p:cNvCxnSpPr>
          <p:nvPr/>
        </p:nvCxnSpPr>
        <p:spPr>
          <a:xfrm flipH="1">
            <a:off x="4647509" y="2240822"/>
            <a:ext cx="3294890" cy="1032606"/>
          </a:xfrm>
          <a:prstGeom prst="bentConnector4">
            <a:avLst>
              <a:gd name="adj1" fmla="val -4038"/>
              <a:gd name="adj2" fmla="val 52334"/>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53 CuadroTexto"/>
          <p:cNvSpPr txBox="1"/>
          <p:nvPr/>
        </p:nvSpPr>
        <p:spPr>
          <a:xfrm>
            <a:off x="827584" y="4537874"/>
            <a:ext cx="25496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AMENAZAS:</a:t>
            </a:r>
          </a:p>
          <a:p>
            <a:pPr marL="0" lvl="2" algn="ctr"/>
            <a:r>
              <a:rPr lang="es-ES_tradnl" sz="900" b="1" i="1" dirty="0" smtClean="0">
                <a:latin typeface="Arial" pitchFamily="34" charset="0"/>
                <a:cs typeface="Arial" pitchFamily="34" charset="0"/>
              </a:rPr>
              <a:t>TIPO Y ORIGEN</a:t>
            </a:r>
            <a:endParaRPr lang="es-EC" sz="900" b="1" i="1" dirty="0">
              <a:latin typeface="Arial" pitchFamily="34" charset="0"/>
              <a:cs typeface="Arial" pitchFamily="34" charset="0"/>
            </a:endParaRPr>
          </a:p>
        </p:txBody>
      </p:sp>
      <p:cxnSp>
        <p:nvCxnSpPr>
          <p:cNvPr id="55" name="74 Forma"/>
          <p:cNvCxnSpPr>
            <a:stCxn id="21" idx="3"/>
            <a:endCxn id="6" idx="0"/>
          </p:cNvCxnSpPr>
          <p:nvPr/>
        </p:nvCxnSpPr>
        <p:spPr>
          <a:xfrm flipH="1">
            <a:off x="4647509" y="2240822"/>
            <a:ext cx="3294890" cy="2196290"/>
          </a:xfrm>
          <a:prstGeom prst="bentConnector4">
            <a:avLst>
              <a:gd name="adj1" fmla="val -3624"/>
              <a:gd name="adj2" fmla="val 84652"/>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55 CuadroTexto"/>
          <p:cNvSpPr txBox="1"/>
          <p:nvPr/>
        </p:nvSpPr>
        <p:spPr>
          <a:xfrm>
            <a:off x="827584" y="5726668"/>
            <a:ext cx="25336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LISTA DE CONSECUENCIAS</a:t>
            </a:r>
          </a:p>
          <a:p>
            <a:pPr marL="0" lvl="2" algn="ctr"/>
            <a:r>
              <a:rPr lang="es-ES_tradnl" sz="900" b="1" dirty="0" smtClean="0">
                <a:latin typeface="Arial" pitchFamily="34" charset="0"/>
                <a:cs typeface="Arial" pitchFamily="34" charset="0"/>
              </a:rPr>
              <a:t>(VALORADA)</a:t>
            </a:r>
            <a:endParaRPr lang="es-EC" sz="900" b="1" i="1" dirty="0">
              <a:latin typeface="Arial" pitchFamily="34" charset="0"/>
              <a:cs typeface="Arial" pitchFamily="34" charset="0"/>
            </a:endParaRPr>
          </a:p>
        </p:txBody>
      </p:sp>
      <p:cxnSp>
        <p:nvCxnSpPr>
          <p:cNvPr id="57" name="56 Conector angular"/>
          <p:cNvCxnSpPr>
            <a:stCxn id="36" idx="3"/>
            <a:endCxn id="9" idx="1"/>
          </p:cNvCxnSpPr>
          <p:nvPr/>
        </p:nvCxnSpPr>
        <p:spPr>
          <a:xfrm>
            <a:off x="3347864" y="5466834"/>
            <a:ext cx="535115" cy="204463"/>
          </a:xfrm>
          <a:prstGeom prst="bentConnector3">
            <a:avLst>
              <a:gd name="adj1" fmla="val 50000"/>
            </a:avLst>
          </a:prstGeom>
          <a:ln>
            <a:solidFill>
              <a:schemeClr val="accent6">
                <a:lumMod val="75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58" name="57 Conector angular"/>
          <p:cNvCxnSpPr>
            <a:stCxn id="56" idx="3"/>
            <a:endCxn id="9" idx="1"/>
          </p:cNvCxnSpPr>
          <p:nvPr/>
        </p:nvCxnSpPr>
        <p:spPr>
          <a:xfrm flipV="1">
            <a:off x="3361234" y="5671297"/>
            <a:ext cx="521745" cy="240037"/>
          </a:xfrm>
          <a:prstGeom prst="bentConnector3">
            <a:avLst>
              <a:gd name="adj1" fmla="val 50000"/>
            </a:avLst>
          </a:prstGeom>
          <a:ln>
            <a:solidFill>
              <a:schemeClr val="accent6">
                <a:lumMod val="75000"/>
              </a:schemeClr>
            </a:solidFill>
            <a:tailEnd type="arrow"/>
          </a:ln>
        </p:spPr>
        <p:style>
          <a:lnRef idx="1">
            <a:schemeClr val="accent2"/>
          </a:lnRef>
          <a:fillRef idx="0">
            <a:schemeClr val="accent2"/>
          </a:fillRef>
          <a:effectRef idx="0">
            <a:schemeClr val="accent2"/>
          </a:effectRef>
          <a:fontRef idx="minor">
            <a:schemeClr val="tx1"/>
          </a:fontRef>
        </p:style>
      </p:cxnSp>
      <p:sp>
        <p:nvSpPr>
          <p:cNvPr id="67" name="18 Rectángulo redondeado">
            <a:hlinkClick r:id="rId3" action="ppaction://hlinkfile"/>
          </p:cNvPr>
          <p:cNvSpPr/>
          <p:nvPr/>
        </p:nvSpPr>
        <p:spPr>
          <a:xfrm>
            <a:off x="8044563" y="5709808"/>
            <a:ext cx="8194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
        <p:nvSpPr>
          <p:cNvPr id="68" name="81 Rectángulo redondeado"/>
          <p:cNvSpPr/>
          <p:nvPr/>
        </p:nvSpPr>
        <p:spPr>
          <a:xfrm>
            <a:off x="206516" y="291712"/>
            <a:ext cx="8775974" cy="1441827"/>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r>
              <a:rPr lang="es-ES_tradnl" sz="2400" b="1" dirty="0" smtClean="0"/>
              <a:t>APLICACIÓN.</a:t>
            </a:r>
          </a:p>
          <a:p>
            <a:endParaRPr lang="es-ES_tradnl" sz="1200" b="1" dirty="0" smtClean="0"/>
          </a:p>
          <a:p>
            <a:endParaRPr lang="es-ES_tradnl" sz="1050" b="1" dirty="0" smtClean="0"/>
          </a:p>
          <a:p>
            <a:pPr algn="ctr"/>
            <a:r>
              <a:rPr lang="es-ES_tradnl" sz="2000" b="1" dirty="0" smtClean="0"/>
              <a:t> FASE </a:t>
            </a:r>
            <a:r>
              <a:rPr lang="es-ES_tradnl" sz="2000" b="1" dirty="0"/>
              <a:t>2</a:t>
            </a:r>
            <a:r>
              <a:rPr lang="es-ES_tradnl" sz="2000" b="1" dirty="0" smtClean="0"/>
              <a:t>. ANÁLISIS DE RIESGOS</a:t>
            </a:r>
            <a:endParaRPr lang="es-EC" sz="2000" b="1" dirty="0"/>
          </a:p>
        </p:txBody>
      </p:sp>
      <p:sp>
        <p:nvSpPr>
          <p:cNvPr id="69" name="Rectángulo 68">
            <a:hlinkClick r:id="rId4" action="ppaction://hlinksldjump"/>
          </p:cNvPr>
          <p:cNvSpPr/>
          <p:nvPr/>
        </p:nvSpPr>
        <p:spPr>
          <a:xfrm>
            <a:off x="8244408" y="3429000"/>
            <a:ext cx="727706" cy="2511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i="1" dirty="0" smtClean="0"/>
              <a:t>Escalas</a:t>
            </a:r>
            <a:endParaRPr lang="es-EC" sz="1050" i="1" dirty="0"/>
          </a:p>
        </p:txBody>
      </p:sp>
      <p:sp>
        <p:nvSpPr>
          <p:cNvPr id="71" name="Rectángulo 70">
            <a:hlinkClick r:id="rId5" action="ppaction://hlinksldjump"/>
          </p:cNvPr>
          <p:cNvSpPr/>
          <p:nvPr/>
        </p:nvSpPr>
        <p:spPr>
          <a:xfrm>
            <a:off x="8244408" y="4569404"/>
            <a:ext cx="727706" cy="2511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i="1" dirty="0" smtClean="0"/>
              <a:t>Escalas</a:t>
            </a:r>
            <a:endParaRPr lang="es-EC" sz="1050" i="1" dirty="0"/>
          </a:p>
        </p:txBody>
      </p:sp>
    </p:spTree>
    <p:extLst>
      <p:ext uri="{BB962C8B-B14F-4D97-AF65-F5344CB8AC3E}">
        <p14:creationId xmlns="" xmlns:p14="http://schemas.microsoft.com/office/powerpoint/2010/main" val="24990253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22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2 Rectángulo redondeado"/>
          <p:cNvSpPr/>
          <p:nvPr/>
        </p:nvSpPr>
        <p:spPr>
          <a:xfrm>
            <a:off x="161511" y="4464114"/>
            <a:ext cx="8820980" cy="1845206"/>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4 Rectángulo redondeado"/>
          <p:cNvSpPr/>
          <p:nvPr/>
        </p:nvSpPr>
        <p:spPr>
          <a:xfrm>
            <a:off x="161511" y="1700808"/>
            <a:ext cx="8820980" cy="2070230"/>
          </a:xfrm>
          <a:prstGeom prst="roundRect">
            <a:avLst>
              <a:gd name="adj" fmla="val 3840"/>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6" name="5 Rectángulo redondeado"/>
          <p:cNvSpPr/>
          <p:nvPr/>
        </p:nvSpPr>
        <p:spPr>
          <a:xfrm>
            <a:off x="3923705" y="2445163"/>
            <a:ext cx="1440160" cy="576064"/>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smtClean="0">
                <a:latin typeface="Arial" pitchFamily="34" charset="0"/>
                <a:cs typeface="Arial" pitchFamily="34" charset="0"/>
              </a:rPr>
              <a:t>Evaluación / Priorización</a:t>
            </a:r>
            <a:endParaRPr lang="es-EC" sz="1000" dirty="0">
              <a:latin typeface="Arial" pitchFamily="34" charset="0"/>
              <a:cs typeface="Arial" pitchFamily="34" charset="0"/>
            </a:endParaRPr>
          </a:p>
        </p:txBody>
      </p:sp>
      <p:cxnSp>
        <p:nvCxnSpPr>
          <p:cNvPr id="7" name="6 Conector angular"/>
          <p:cNvCxnSpPr>
            <a:stCxn id="12" idx="3"/>
            <a:endCxn id="6" idx="1"/>
          </p:cNvCxnSpPr>
          <p:nvPr/>
        </p:nvCxnSpPr>
        <p:spPr>
          <a:xfrm flipV="1">
            <a:off x="3212910" y="2733195"/>
            <a:ext cx="710795" cy="319360"/>
          </a:xfrm>
          <a:prstGeom prst="bentConnector3">
            <a:avLst>
              <a:gd name="adj1" fmla="val 50000"/>
            </a:avLst>
          </a:prstGeom>
          <a:ln w="952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194899" y="1862827"/>
            <a:ext cx="800219" cy="1719190"/>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ER1 EVALUACIÓN Y PRIORIZACIÓN DE RIESGOS</a:t>
            </a:r>
            <a:endParaRPr lang="es-EC" sz="1000" b="1" dirty="0">
              <a:latin typeface="Arial" pitchFamily="34" charset="0"/>
              <a:cs typeface="Arial" pitchFamily="34" charset="0"/>
            </a:endParaRPr>
          </a:p>
        </p:txBody>
      </p:sp>
      <p:sp>
        <p:nvSpPr>
          <p:cNvPr id="11" name="10 CuadroTexto"/>
          <p:cNvSpPr txBox="1"/>
          <p:nvPr/>
        </p:nvSpPr>
        <p:spPr>
          <a:xfrm>
            <a:off x="1052910" y="2267871"/>
            <a:ext cx="2160000"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RIESGOS VALORADOS</a:t>
            </a:r>
            <a:endParaRPr lang="es-EC" sz="900" b="1" dirty="0">
              <a:latin typeface="Arial" pitchFamily="34" charset="0"/>
              <a:cs typeface="Arial" pitchFamily="34" charset="0"/>
            </a:endParaRPr>
          </a:p>
        </p:txBody>
      </p:sp>
      <p:sp>
        <p:nvSpPr>
          <p:cNvPr id="12" name="11 CuadroTexto"/>
          <p:cNvSpPr txBox="1"/>
          <p:nvPr/>
        </p:nvSpPr>
        <p:spPr>
          <a:xfrm>
            <a:off x="1052910" y="2937139"/>
            <a:ext cx="2160000"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CRITERIOS DE EVALUACIÓN</a:t>
            </a:r>
            <a:endParaRPr lang="es-EC" sz="900" b="1" dirty="0">
              <a:latin typeface="Arial" pitchFamily="34" charset="0"/>
              <a:cs typeface="Arial" pitchFamily="34" charset="0"/>
            </a:endParaRPr>
          </a:p>
        </p:txBody>
      </p:sp>
      <p:cxnSp>
        <p:nvCxnSpPr>
          <p:cNvPr id="13" name="12 Conector angular"/>
          <p:cNvCxnSpPr>
            <a:stCxn id="11" idx="3"/>
            <a:endCxn id="6" idx="1"/>
          </p:cNvCxnSpPr>
          <p:nvPr/>
        </p:nvCxnSpPr>
        <p:spPr>
          <a:xfrm>
            <a:off x="3212910" y="2383287"/>
            <a:ext cx="710795" cy="349908"/>
          </a:xfrm>
          <a:prstGeom prst="bentConnector3">
            <a:avLst>
              <a:gd name="adj1" fmla="val 50000"/>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5931151" y="2622104"/>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RIESGOS PRIORIZADOS</a:t>
            </a:r>
            <a:endParaRPr lang="es-EC" sz="900" b="1" dirty="0">
              <a:latin typeface="Arial" pitchFamily="34" charset="0"/>
              <a:cs typeface="Arial" pitchFamily="34" charset="0"/>
            </a:endParaRPr>
          </a:p>
        </p:txBody>
      </p:sp>
      <p:sp>
        <p:nvSpPr>
          <p:cNvPr id="19" name="18 Rectángulo redondeado"/>
          <p:cNvSpPr/>
          <p:nvPr/>
        </p:nvSpPr>
        <p:spPr>
          <a:xfrm>
            <a:off x="206516" y="3801172"/>
            <a:ext cx="8595954" cy="617938"/>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b"/>
          <a:lstStyle/>
          <a:p>
            <a:pPr algn="ctr"/>
            <a:r>
              <a:rPr lang="es-ES_tradnl" sz="2000" b="1" dirty="0" smtClean="0"/>
              <a:t>FASE 4. TRATAMIENTO DE RIESGOS</a:t>
            </a:r>
            <a:endParaRPr lang="es-EC" sz="2000" b="1" dirty="0"/>
          </a:p>
        </p:txBody>
      </p:sp>
      <p:cxnSp>
        <p:nvCxnSpPr>
          <p:cNvPr id="20" name="19 Conector recto de flecha"/>
          <p:cNvCxnSpPr>
            <a:stCxn id="6" idx="3"/>
            <a:endCxn id="14" idx="1"/>
          </p:cNvCxnSpPr>
          <p:nvPr/>
        </p:nvCxnSpPr>
        <p:spPr>
          <a:xfrm>
            <a:off x="5363865" y="2733195"/>
            <a:ext cx="567286" cy="4325"/>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redondeado"/>
          <p:cNvSpPr/>
          <p:nvPr/>
        </p:nvSpPr>
        <p:spPr>
          <a:xfrm>
            <a:off x="3626895" y="4788023"/>
            <a:ext cx="1935215" cy="1251266"/>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b="1" dirty="0" smtClean="0">
                <a:latin typeface="Arial" pitchFamily="34" charset="0"/>
                <a:cs typeface="Arial" pitchFamily="34" charset="0"/>
              </a:rPr>
              <a:t>OPCIONES DE TRATAMIENTO:</a:t>
            </a:r>
          </a:p>
          <a:p>
            <a:pPr algn="ctr"/>
            <a:endParaRPr lang="es-ES_tradnl" sz="1000" dirty="0" smtClean="0">
              <a:latin typeface="Arial" pitchFamily="34" charset="0"/>
              <a:cs typeface="Arial" pitchFamily="34" charset="0"/>
            </a:endParaRPr>
          </a:p>
          <a:p>
            <a:pPr>
              <a:buFont typeface="Arial" pitchFamily="34" charset="0"/>
              <a:buChar char="•"/>
            </a:pPr>
            <a:r>
              <a:rPr lang="es-ES_tradnl" sz="1000" dirty="0" smtClean="0">
                <a:latin typeface="Arial" pitchFamily="34" charset="0"/>
                <a:cs typeface="Arial" pitchFamily="34" charset="0"/>
              </a:rPr>
              <a:t>  Reducción del riesgo.</a:t>
            </a:r>
          </a:p>
          <a:p>
            <a:pPr>
              <a:buFont typeface="Arial" pitchFamily="34" charset="0"/>
              <a:buChar char="•"/>
            </a:pPr>
            <a:r>
              <a:rPr lang="es-ES_tradnl" sz="1000" dirty="0" smtClean="0">
                <a:latin typeface="Arial" pitchFamily="34" charset="0"/>
                <a:cs typeface="Arial" pitchFamily="34" charset="0"/>
              </a:rPr>
              <a:t>  Aceptación del riesgo.</a:t>
            </a:r>
          </a:p>
          <a:p>
            <a:pPr>
              <a:buFont typeface="Arial" pitchFamily="34" charset="0"/>
              <a:buChar char="•"/>
            </a:pPr>
            <a:r>
              <a:rPr lang="es-ES_tradnl" sz="1000" dirty="0" smtClean="0">
                <a:latin typeface="Arial" pitchFamily="34" charset="0"/>
                <a:cs typeface="Arial" pitchFamily="34" charset="0"/>
              </a:rPr>
              <a:t>  Evitación del riesgo.</a:t>
            </a:r>
          </a:p>
          <a:p>
            <a:pPr>
              <a:buFont typeface="Arial" pitchFamily="34" charset="0"/>
              <a:buChar char="•"/>
            </a:pPr>
            <a:r>
              <a:rPr lang="es-ES_tradnl" sz="1000" dirty="0" smtClean="0">
                <a:latin typeface="Arial" pitchFamily="34" charset="0"/>
                <a:cs typeface="Arial" pitchFamily="34" charset="0"/>
              </a:rPr>
              <a:t>  Transferencia del riesgo.</a:t>
            </a:r>
          </a:p>
        </p:txBody>
      </p:sp>
      <p:sp>
        <p:nvSpPr>
          <p:cNvPr id="22" name="21 CuadroTexto"/>
          <p:cNvSpPr txBox="1"/>
          <p:nvPr/>
        </p:nvSpPr>
        <p:spPr>
          <a:xfrm>
            <a:off x="194899" y="4626133"/>
            <a:ext cx="646331" cy="1413156"/>
          </a:xfrm>
          <a:prstGeom prst="rect">
            <a:avLst/>
          </a:prstGeom>
          <a:noFill/>
        </p:spPr>
        <p:txBody>
          <a:bodyPr vert="vert270" wrap="square" rtlCol="0">
            <a:spAutoFit/>
          </a:bodyPr>
          <a:lstStyle/>
          <a:p>
            <a:pPr algn="ctr"/>
            <a:r>
              <a:rPr lang="es-ES_tradnl" sz="1000" b="1" dirty="0" smtClean="0">
                <a:latin typeface="Arial" pitchFamily="34" charset="0"/>
                <a:cs typeface="Arial" pitchFamily="34" charset="0"/>
              </a:rPr>
              <a:t>Actividad </a:t>
            </a:r>
            <a:r>
              <a:rPr lang="es-ES_tradnl" sz="1000" b="1" dirty="0">
                <a:latin typeface="Arial" pitchFamily="34" charset="0"/>
                <a:cs typeface="Arial" pitchFamily="34" charset="0"/>
              </a:rPr>
              <a:t>T</a:t>
            </a:r>
            <a:r>
              <a:rPr lang="es-ES_tradnl" sz="1000" b="1" dirty="0" smtClean="0">
                <a:latin typeface="Arial" pitchFamily="34" charset="0"/>
                <a:cs typeface="Arial" pitchFamily="34" charset="0"/>
              </a:rPr>
              <a:t>R1 TRATAMIENTO DE RIESGOS</a:t>
            </a:r>
            <a:endParaRPr lang="es-EC" sz="1000" b="1" dirty="0">
              <a:latin typeface="Arial" pitchFamily="34" charset="0"/>
              <a:cs typeface="Arial" pitchFamily="34" charset="0"/>
            </a:endParaRPr>
          </a:p>
        </p:txBody>
      </p:sp>
      <p:sp>
        <p:nvSpPr>
          <p:cNvPr id="24" name="23 CuadroTexto"/>
          <p:cNvSpPr txBox="1"/>
          <p:nvPr/>
        </p:nvSpPr>
        <p:spPr>
          <a:xfrm>
            <a:off x="5931151" y="5229199"/>
            <a:ext cx="20162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PLANES PARA TRATAMIENTO DE RIESGOS</a:t>
            </a:r>
            <a:endParaRPr lang="es-EC" sz="900" b="1" dirty="0">
              <a:latin typeface="Arial" pitchFamily="34" charset="0"/>
              <a:cs typeface="Arial" pitchFamily="34" charset="0"/>
            </a:endParaRPr>
          </a:p>
        </p:txBody>
      </p:sp>
      <p:cxnSp>
        <p:nvCxnSpPr>
          <p:cNvPr id="29" name="28 Conector recto de flecha"/>
          <p:cNvCxnSpPr>
            <a:stCxn id="21" idx="3"/>
            <a:endCxn id="24" idx="1"/>
          </p:cNvCxnSpPr>
          <p:nvPr/>
        </p:nvCxnSpPr>
        <p:spPr>
          <a:xfrm>
            <a:off x="5562110" y="5413656"/>
            <a:ext cx="369041" cy="209"/>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1196625" y="5296933"/>
            <a:ext cx="2016224" cy="2308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2" algn="ctr"/>
            <a:r>
              <a:rPr lang="es-ES_tradnl" sz="900" b="1" dirty="0" smtClean="0">
                <a:latin typeface="Arial" pitchFamily="34" charset="0"/>
                <a:cs typeface="Arial" pitchFamily="34" charset="0"/>
              </a:rPr>
              <a:t>RIESGOS PRIORIZADOS</a:t>
            </a:r>
            <a:endParaRPr lang="es-EC" sz="900" b="1" dirty="0">
              <a:latin typeface="Arial" pitchFamily="34" charset="0"/>
              <a:cs typeface="Arial" pitchFamily="34" charset="0"/>
            </a:endParaRPr>
          </a:p>
        </p:txBody>
      </p:sp>
      <p:cxnSp>
        <p:nvCxnSpPr>
          <p:cNvPr id="31" name="30 Conector recto de flecha"/>
          <p:cNvCxnSpPr>
            <a:stCxn id="30" idx="3"/>
            <a:endCxn id="21" idx="1"/>
          </p:cNvCxnSpPr>
          <p:nvPr/>
        </p:nvCxnSpPr>
        <p:spPr>
          <a:xfrm>
            <a:off x="3212849" y="5412349"/>
            <a:ext cx="414046" cy="1307"/>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81 Rectángulo redondeado"/>
          <p:cNvSpPr/>
          <p:nvPr/>
        </p:nvSpPr>
        <p:spPr>
          <a:xfrm>
            <a:off x="206516" y="291712"/>
            <a:ext cx="8775974" cy="1441827"/>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r>
              <a:rPr lang="es-ES_tradnl" sz="2400" b="1" dirty="0" smtClean="0"/>
              <a:t>APLICACIÓN.</a:t>
            </a:r>
          </a:p>
          <a:p>
            <a:endParaRPr lang="es-ES_tradnl" sz="1200" b="1" dirty="0" smtClean="0"/>
          </a:p>
          <a:p>
            <a:endParaRPr lang="es-ES_tradnl" sz="1050" b="1" dirty="0" smtClean="0"/>
          </a:p>
          <a:p>
            <a:pPr algn="ctr"/>
            <a:r>
              <a:rPr lang="es-ES_tradnl" sz="2000" b="1" dirty="0" smtClean="0"/>
              <a:t> FASE 3. EVALUACIÓN DE RIESGOS</a:t>
            </a:r>
            <a:endParaRPr lang="es-EC" sz="2000" b="1" dirty="0"/>
          </a:p>
        </p:txBody>
      </p:sp>
      <p:sp>
        <p:nvSpPr>
          <p:cNvPr id="33" name="18 Rectángulo redondeado">
            <a:hlinkClick r:id="rId3" action="ppaction://hlinkfile"/>
          </p:cNvPr>
          <p:cNvSpPr/>
          <p:nvPr/>
        </p:nvSpPr>
        <p:spPr>
          <a:xfrm>
            <a:off x="8044563" y="5709808"/>
            <a:ext cx="8194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
        <p:nvSpPr>
          <p:cNvPr id="34" name="18 Rectángulo redondeado">
            <a:hlinkClick r:id="rId3" action="ppaction://hlinkfile"/>
          </p:cNvPr>
          <p:cNvSpPr/>
          <p:nvPr/>
        </p:nvSpPr>
        <p:spPr>
          <a:xfrm>
            <a:off x="8044563" y="3196463"/>
            <a:ext cx="8194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Tree>
    <p:extLst>
      <p:ext uri="{BB962C8B-B14F-4D97-AF65-F5344CB8AC3E}">
        <p14:creationId xmlns="" xmlns:p14="http://schemas.microsoft.com/office/powerpoint/2010/main" val="40677804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12" name="11 Flecha a la derecha con bandas"/>
          <p:cNvSpPr/>
          <p:nvPr/>
        </p:nvSpPr>
        <p:spPr>
          <a:xfrm>
            <a:off x="381000" y="1676400"/>
            <a:ext cx="3657600" cy="3581400"/>
          </a:xfrm>
          <a:prstGeom prst="striped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C">
              <a:solidFill>
                <a:prstClr val="white"/>
              </a:solidFill>
            </a:endParaRPr>
          </a:p>
        </p:txBody>
      </p:sp>
      <p:sp>
        <p:nvSpPr>
          <p:cNvPr id="13" name="1 Título"/>
          <p:cNvSpPr txBox="1">
            <a:spLocks/>
          </p:cNvSpPr>
          <p:nvPr/>
        </p:nvSpPr>
        <p:spPr>
          <a:xfrm>
            <a:off x="1219200" y="2971800"/>
            <a:ext cx="2590800" cy="990600"/>
          </a:xfrm>
          <a:prstGeom prst="rect">
            <a:avLst/>
          </a:prstGeom>
        </p:spPr>
        <p:txBody>
          <a:bodyPr vert="horz" rtlCol="0" anchor="ctr">
            <a:noAutofit/>
            <a:scene3d>
              <a:camera prst="orthographicFront"/>
              <a:lightRig rig="soft" dir="t"/>
            </a:scene3d>
            <a:sp3d prstMaterial="softEdge">
              <a:bevelT w="25400" h="25400"/>
            </a:sp3d>
          </a:bodyPr>
          <a:lstStyle/>
          <a:p>
            <a:pPr algn="just">
              <a:spcBef>
                <a:spcPct val="0"/>
              </a:spcBef>
              <a:defRPr/>
            </a:pPr>
            <a:r>
              <a:rPr lang="es-EC" sz="2100" b="1" dirty="0" smtClean="0">
                <a:solidFill>
                  <a:prstClr val="white"/>
                </a:solidFill>
                <a:effectLst>
                  <a:outerShdw blurRad="31750" dist="25400" dir="5400000" algn="tl" rotWithShape="0">
                    <a:srgbClr val="000000">
                      <a:alpha val="25000"/>
                    </a:srgbClr>
                  </a:outerShdw>
                </a:effectLst>
                <a:latin typeface="Arial Black" pitchFamily="34" charset="0"/>
                <a:ea typeface="+mj-ea"/>
                <a:cs typeface="+mj-cs"/>
              </a:rPr>
              <a:t>RESULTADOS OBTENIDOS</a:t>
            </a:r>
            <a:endParaRPr lang="es-EC" sz="2100" b="1" dirty="0">
              <a:solidFill>
                <a:prstClr val="white"/>
              </a:solidFill>
              <a:effectLst>
                <a:outerShdw blurRad="31750" dist="25400" dir="5400000" algn="tl" rotWithShape="0">
                  <a:srgbClr val="000000">
                    <a:alpha val="25000"/>
                  </a:srgbClr>
                </a:outerShdw>
              </a:effectLst>
              <a:latin typeface="Arial Black" pitchFamily="34" charset="0"/>
              <a:ea typeface="+mj-ea"/>
              <a:cs typeface="+mj-cs"/>
            </a:endParaRPr>
          </a:p>
        </p:txBody>
      </p:sp>
      <p:sp>
        <p:nvSpPr>
          <p:cNvPr id="14" name="13 Rectángulo redondeado"/>
          <p:cNvSpPr/>
          <p:nvPr/>
        </p:nvSpPr>
        <p:spPr>
          <a:xfrm>
            <a:off x="4114800" y="1500174"/>
            <a:ext cx="3962400" cy="91440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sz="2200" b="1" dirty="0" smtClean="0">
                <a:solidFill>
                  <a:prstClr val="black"/>
                </a:solidFill>
              </a:rPr>
              <a:t>RIESGOS VALORADOS Y PRIORIZADOS</a:t>
            </a:r>
            <a:endParaRPr lang="es-EC" sz="2200" b="1" dirty="0">
              <a:solidFill>
                <a:prstClr val="black"/>
              </a:solidFill>
            </a:endParaRPr>
          </a:p>
        </p:txBody>
      </p:sp>
      <p:sp>
        <p:nvSpPr>
          <p:cNvPr id="15" name="14 Rectángulo redondeado"/>
          <p:cNvSpPr/>
          <p:nvPr/>
        </p:nvSpPr>
        <p:spPr>
          <a:xfrm>
            <a:off x="4114800" y="3019404"/>
            <a:ext cx="3962400" cy="91440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sz="2200" b="1" dirty="0" smtClean="0">
                <a:solidFill>
                  <a:prstClr val="black"/>
                </a:solidFill>
              </a:rPr>
              <a:t>CONTROLES RECOMENDADOS</a:t>
            </a:r>
            <a:endParaRPr lang="es-EC" sz="2200" b="1" dirty="0">
              <a:solidFill>
                <a:prstClr val="black"/>
              </a:solidFill>
            </a:endParaRPr>
          </a:p>
        </p:txBody>
      </p:sp>
      <p:sp>
        <p:nvSpPr>
          <p:cNvPr id="16" name="15 Rectángulo redondeado"/>
          <p:cNvSpPr/>
          <p:nvPr/>
        </p:nvSpPr>
        <p:spPr>
          <a:xfrm>
            <a:off x="4114800" y="4548174"/>
            <a:ext cx="3886200" cy="76200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EC" sz="2200" b="1" dirty="0" smtClean="0">
                <a:solidFill>
                  <a:prstClr val="black"/>
                </a:solidFill>
              </a:rPr>
              <a:t>RIESGOS RESIDUALES</a:t>
            </a:r>
            <a:endParaRPr lang="es-EC" sz="2200" b="1" dirty="0">
              <a:solidFill>
                <a:prstClr val="black"/>
              </a:solidFill>
            </a:endParaRPr>
          </a:p>
        </p:txBody>
      </p:sp>
      <p:sp>
        <p:nvSpPr>
          <p:cNvPr id="9" name="1 Título"/>
          <p:cNvSpPr txBox="1">
            <a:spLocks/>
          </p:cNvSpPr>
          <p:nvPr/>
        </p:nvSpPr>
        <p:spPr>
          <a:xfrm>
            <a:off x="609600" y="314316"/>
            <a:ext cx="7924800" cy="900106"/>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54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APLICACIÓN</a:t>
            </a:r>
          </a:p>
        </p:txBody>
      </p:sp>
    </p:spTree>
    <p:extLst>
      <p:ext uri="{BB962C8B-B14F-4D97-AF65-F5344CB8AC3E}">
        <p14:creationId xmlns="" xmlns:p14="http://schemas.microsoft.com/office/powerpoint/2010/main" val="93048421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strVal val="#ppt_w*0.05"/>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anim calcmode="lin" valueType="num">
                                      <p:cBhvr>
                                        <p:cTn id="9" dur="500" fill="hold"/>
                                        <p:tgtEl>
                                          <p:spTgt spid="12"/>
                                        </p:tgtEl>
                                        <p:attrNameLst>
                                          <p:attrName>ppt_x</p:attrName>
                                        </p:attrNameLst>
                                      </p:cBhvr>
                                      <p:tavLst>
                                        <p:tav tm="0">
                                          <p:val>
                                            <p:strVal val="#ppt_x-.2"/>
                                          </p:val>
                                        </p:tav>
                                        <p:tav tm="100000">
                                          <p:val>
                                            <p:strVal val="#ppt_x"/>
                                          </p:val>
                                        </p:tav>
                                      </p:tavLst>
                                    </p:anim>
                                    <p:anim calcmode="lin" valueType="num">
                                      <p:cBhvr>
                                        <p:cTn id="10" dur="500" fill="hold"/>
                                        <p:tgtEl>
                                          <p:spTgt spid="12"/>
                                        </p:tgtEl>
                                        <p:attrNameLst>
                                          <p:attrName>ppt_y</p:attrName>
                                        </p:attrNameLst>
                                      </p:cBhvr>
                                      <p:tavLst>
                                        <p:tav tm="0">
                                          <p:val>
                                            <p:strVal val="#ppt_y"/>
                                          </p:val>
                                        </p:tav>
                                        <p:tav tm="100000">
                                          <p:val>
                                            <p:strVal val="#ppt_y"/>
                                          </p:val>
                                        </p:tav>
                                      </p:tavLst>
                                    </p:anim>
                                    <p:animEffect transition="in" filter="fade">
                                      <p:cBhvr>
                                        <p:cTn id="11" dur="500"/>
                                        <p:tgtEl>
                                          <p:spTgt spid="12"/>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ox(in)">
                                      <p:cBhvr>
                                        <p:cTn id="14" dur="500"/>
                                        <p:tgtEl>
                                          <p:spTgt spid="13"/>
                                        </p:tgtEl>
                                      </p:cBhvr>
                                    </p:animEffect>
                                  </p:childTnLst>
                                </p:cTn>
                              </p:par>
                            </p:childTnLst>
                          </p:cTn>
                        </p:par>
                        <p:par>
                          <p:cTn id="15" fill="hold">
                            <p:stCondLst>
                              <p:cond delay="500"/>
                            </p:stCondLst>
                            <p:childTnLst>
                              <p:par>
                                <p:cTn id="16" presetID="3" presetClass="entr" presetSubtype="1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14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1 Título"/>
          <p:cNvSpPr txBox="1">
            <a:spLocks/>
          </p:cNvSpPr>
          <p:nvPr/>
        </p:nvSpPr>
        <p:spPr>
          <a:xfrm>
            <a:off x="533400" y="381000"/>
            <a:ext cx="8229600" cy="5638800"/>
          </a:xfrm>
          <a:prstGeom prst="rect">
            <a:avLst/>
          </a:prstGeom>
        </p:spPr>
        <p:txBody>
          <a:bodyPr>
            <a:noAutofit/>
          </a:bodyPr>
          <a:lstStyle/>
          <a:p>
            <a:pPr marL="0" marR="0" lvl="0" indent="0" algn="just" defTabSz="914400" rtl="0" eaLnBrk="1" fontAlgn="auto" latinLnBrk="0" hangingPunct="1">
              <a:lnSpc>
                <a:spcPct val="170000"/>
              </a:lnSpc>
              <a:spcBef>
                <a:spcPct val="0"/>
              </a:spcBef>
              <a:spcAft>
                <a:spcPts val="0"/>
              </a:spcAft>
              <a:buClrTx/>
              <a:buSzTx/>
              <a:buFontTx/>
              <a:buNone/>
              <a:tabLst/>
              <a:defRPr/>
            </a:pPr>
            <a:endParaRPr kumimoji="0" lang="es-ES_tradnl" sz="2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just" defTabSz="914400" rtl="0" eaLnBrk="1" fontAlgn="auto" latinLnBrk="0" hangingPunct="1">
              <a:lnSpc>
                <a:spcPct val="170000"/>
              </a:lnSpc>
              <a:spcBef>
                <a:spcPct val="0"/>
              </a:spcBef>
              <a:spcAft>
                <a:spcPts val="0"/>
              </a:spcAft>
              <a:buClrTx/>
              <a:buSzTx/>
              <a:buFontTx/>
              <a:buNone/>
              <a:tabLst/>
              <a:defRPr/>
            </a:pPr>
            <a:endParaRPr kumimoji="0" lang="es-EC" sz="2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11" name="1 Título"/>
          <p:cNvSpPr txBox="1">
            <a:spLocks/>
          </p:cNvSpPr>
          <p:nvPr/>
        </p:nvSpPr>
        <p:spPr>
          <a:xfrm>
            <a:off x="609600" y="274638"/>
            <a:ext cx="8031480" cy="1143000"/>
          </a:xfrm>
          <a:prstGeom prst="rect">
            <a:avLst/>
          </a:prstGeom>
        </p:spPr>
        <p:txBody>
          <a:bodyP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RESULTADOS</a:t>
            </a:r>
            <a:r>
              <a:rPr kumimoji="0" lang="es-EC"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DE LA APLICACIÓN DE LA PROPUESTA METODOLÓGICA</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2050" name="AutoShape 2"/>
          <p:cNvSpPr>
            <a:spLocks noChangeArrowheads="1"/>
          </p:cNvSpPr>
          <p:nvPr/>
        </p:nvSpPr>
        <p:spPr bwMode="auto">
          <a:xfrm>
            <a:off x="838200" y="1676400"/>
            <a:ext cx="2181225" cy="1021267"/>
          </a:xfrm>
          <a:prstGeom prst="roundRect">
            <a:avLst>
              <a:gd name="adj" fmla="val 16667"/>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cs typeface="Arial" pitchFamily="34" charset="0"/>
              </a:rPr>
              <a:t>Niveles de riesgos residuales actuales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1" u="none" strike="noStrike" cap="none" normalizeH="0" baseline="0" dirty="0" err="1" smtClean="0">
                <a:ln>
                  <a:noFill/>
                </a:ln>
                <a:solidFill>
                  <a:schemeClr val="tx1"/>
                </a:solidFill>
                <a:effectLst/>
                <a:latin typeface="Calibri" pitchFamily="34" charset="0"/>
                <a:cs typeface="Arial" pitchFamily="34" charset="0"/>
              </a:rPr>
              <a:t>NR</a:t>
            </a:r>
            <a:r>
              <a:rPr kumimoji="0" lang="es-ES" sz="1600" b="1" i="1" u="none" strike="noStrike" cap="none" normalizeH="0" baseline="-25000" dirty="0" err="1" smtClean="0">
                <a:ln>
                  <a:noFill/>
                </a:ln>
                <a:solidFill>
                  <a:schemeClr val="tx1"/>
                </a:solidFill>
                <a:effectLst/>
                <a:latin typeface="Calibri" pitchFamily="34" charset="0"/>
                <a:cs typeface="Arial" pitchFamily="34" charset="0"/>
              </a:rPr>
              <a:t>RA</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5791200" y="3505200"/>
            <a:ext cx="2181225" cy="1021267"/>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0" i="0" u="none" strike="noStrike" cap="none" normalizeH="0" baseline="0" dirty="0" smtClean="0">
                <a:ln>
                  <a:noFill/>
                </a:ln>
                <a:solidFill>
                  <a:schemeClr val="tx1"/>
                </a:solidFill>
                <a:effectLst/>
                <a:latin typeface="Calibri" pitchFamily="34" charset="0"/>
                <a:cs typeface="Arial" pitchFamily="34" charset="0"/>
              </a:rPr>
              <a:t>Niveles de riesgos residuales netos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1" u="none" strike="noStrike" cap="none" normalizeH="0" baseline="0" dirty="0" err="1" smtClean="0">
                <a:ln>
                  <a:noFill/>
                </a:ln>
                <a:solidFill>
                  <a:schemeClr val="tx1"/>
                </a:solidFill>
                <a:effectLst/>
                <a:latin typeface="Calibri" pitchFamily="34" charset="0"/>
                <a:cs typeface="Arial" pitchFamily="34" charset="0"/>
              </a:rPr>
              <a:t>NR</a:t>
            </a:r>
            <a:r>
              <a:rPr kumimoji="0" lang="es-ES" sz="1600" b="1" i="1" u="none" strike="noStrike" cap="none" normalizeH="0" baseline="-25000" dirty="0" err="1" smtClean="0">
                <a:ln>
                  <a:noFill/>
                </a:ln>
                <a:solidFill>
                  <a:schemeClr val="tx1"/>
                </a:solidFill>
                <a:effectLst/>
                <a:latin typeface="Calibri" pitchFamily="34" charset="0"/>
                <a:cs typeface="Arial" pitchFamily="34" charset="0"/>
              </a:rPr>
              <a:t>RN</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3505200" y="2819400"/>
            <a:ext cx="1941668" cy="60309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cs typeface="Arial" pitchFamily="34" charset="0"/>
              </a:rPr>
              <a:t>Implementación controles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AutoShape 5"/>
          <p:cNvSpPr>
            <a:spLocks noChangeArrowheads="1"/>
          </p:cNvSpPr>
          <p:nvPr/>
        </p:nvSpPr>
        <p:spPr bwMode="auto">
          <a:xfrm>
            <a:off x="762000" y="1638300"/>
            <a:ext cx="7315200" cy="3086100"/>
          </a:xfrm>
          <a:prstGeom prst="roundRect">
            <a:avLst>
              <a:gd name="adj" fmla="val 3593"/>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4" name="AutoShape 6"/>
          <p:cNvSpPr>
            <a:spLocks noChangeArrowheads="1"/>
          </p:cNvSpPr>
          <p:nvPr/>
        </p:nvSpPr>
        <p:spPr bwMode="auto">
          <a:xfrm rot="1700725">
            <a:off x="2938718" y="2544298"/>
            <a:ext cx="525462" cy="314325"/>
          </a:xfrm>
          <a:prstGeom prst="notchedRightArrow">
            <a:avLst>
              <a:gd name="adj1" fmla="val 50000"/>
              <a:gd name="adj2" fmla="val 41793"/>
            </a:avLst>
          </a:prstGeom>
          <a:solidFill>
            <a:srgbClr val="C0504D"/>
          </a:solidFill>
          <a:ln w="38100">
            <a:solidFill>
              <a:srgbClr val="94363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2056" name="Text Box 8"/>
          <p:cNvSpPr txBox="1">
            <a:spLocks noChangeArrowheads="1"/>
          </p:cNvSpPr>
          <p:nvPr/>
        </p:nvSpPr>
        <p:spPr bwMode="auto">
          <a:xfrm>
            <a:off x="2209800" y="4191000"/>
            <a:ext cx="21336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400" b="1" i="1" u="none" strike="noStrike" cap="none" normalizeH="0" baseline="0" dirty="0" err="1" smtClean="0">
                <a:ln>
                  <a:noFill/>
                </a:ln>
                <a:solidFill>
                  <a:srgbClr val="000099"/>
                </a:solidFill>
                <a:effectLst/>
                <a:latin typeface="Calibri" pitchFamily="34" charset="0"/>
                <a:cs typeface="Arial" pitchFamily="34" charset="0"/>
              </a:rPr>
              <a:t>NR</a:t>
            </a:r>
            <a:r>
              <a:rPr kumimoji="0" lang="es-ES" sz="2400" b="1" i="1" u="none" strike="noStrike" cap="none" normalizeH="0" baseline="-25000" dirty="0" err="1" smtClean="0">
                <a:ln>
                  <a:noFill/>
                </a:ln>
                <a:solidFill>
                  <a:srgbClr val="000099"/>
                </a:solidFill>
                <a:effectLst/>
                <a:latin typeface="Calibri" pitchFamily="34" charset="0"/>
                <a:cs typeface="Arial" pitchFamily="34" charset="0"/>
              </a:rPr>
              <a:t>RN</a:t>
            </a:r>
            <a:r>
              <a:rPr kumimoji="0" lang="es-ES" sz="2400" b="1" i="1" u="none" strike="noStrike" cap="none" normalizeH="0" baseline="0" dirty="0" smtClean="0">
                <a:ln>
                  <a:noFill/>
                </a:ln>
                <a:solidFill>
                  <a:srgbClr val="000099"/>
                </a:solidFill>
                <a:effectLst/>
                <a:latin typeface="Calibri" pitchFamily="34" charset="0"/>
                <a:cs typeface="Arial" pitchFamily="34" charset="0"/>
              </a:rPr>
              <a:t> &lt; </a:t>
            </a:r>
            <a:r>
              <a:rPr kumimoji="0" lang="es-ES" sz="2400" b="1" i="1" u="none" strike="noStrike" cap="none" normalizeH="0" baseline="0" dirty="0" err="1" smtClean="0">
                <a:ln>
                  <a:noFill/>
                </a:ln>
                <a:solidFill>
                  <a:srgbClr val="000099"/>
                </a:solidFill>
                <a:effectLst/>
                <a:latin typeface="Calibri" pitchFamily="34" charset="0"/>
                <a:cs typeface="Arial" pitchFamily="34" charset="0"/>
              </a:rPr>
              <a:t>NR</a:t>
            </a:r>
            <a:r>
              <a:rPr kumimoji="0" lang="es-ES" sz="2400" b="1" i="1" u="none" strike="noStrike" cap="none" normalizeH="0" baseline="-25000" dirty="0" err="1" smtClean="0">
                <a:ln>
                  <a:noFill/>
                </a:ln>
                <a:solidFill>
                  <a:srgbClr val="000099"/>
                </a:solidFill>
                <a:effectLst/>
                <a:latin typeface="Calibri" pitchFamily="34" charset="0"/>
                <a:cs typeface="Arial" pitchFamily="34" charset="0"/>
              </a:rPr>
              <a:t>RA</a:t>
            </a:r>
            <a:endParaRPr kumimoji="0" lang="es-ES" sz="2400" b="1" i="1" u="none" strike="noStrike" cap="none" normalizeH="0" baseline="0" dirty="0" smtClean="0">
              <a:ln>
                <a:noFill/>
              </a:ln>
              <a:solidFill>
                <a:srgbClr val="000099"/>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7" name="AutoShape 9"/>
          <p:cNvCxnSpPr>
            <a:cxnSpLocks noChangeShapeType="1"/>
          </p:cNvCxnSpPr>
          <p:nvPr/>
        </p:nvCxnSpPr>
        <p:spPr bwMode="auto">
          <a:xfrm>
            <a:off x="1752600" y="2743200"/>
            <a:ext cx="3962400" cy="1371600"/>
          </a:xfrm>
          <a:prstGeom prst="bentConnector3">
            <a:avLst>
              <a:gd name="adj1" fmla="val -38"/>
            </a:avLst>
          </a:prstGeom>
          <a:noFill/>
          <a:ln w="9525">
            <a:solidFill>
              <a:srgbClr val="0000FF"/>
            </a:solidFill>
            <a:prstDash val="dash"/>
            <a:miter lim="800000"/>
            <a:headEnd type="diamond" w="sm" len="sm"/>
            <a:tailEnd type="diamond" w="sm" len="sm"/>
          </a:ln>
        </p:spPr>
      </p:cxnSp>
      <p:sp>
        <p:nvSpPr>
          <p:cNvPr id="19" name="18 CuadroTexto"/>
          <p:cNvSpPr txBox="1"/>
          <p:nvPr/>
        </p:nvSpPr>
        <p:spPr>
          <a:xfrm>
            <a:off x="914400" y="4876800"/>
            <a:ext cx="7162800" cy="338554"/>
          </a:xfrm>
          <a:prstGeom prst="rect">
            <a:avLst/>
          </a:prstGeom>
          <a:noFill/>
        </p:spPr>
        <p:txBody>
          <a:bodyPr wrap="square" rtlCol="0">
            <a:spAutoFit/>
          </a:bodyPr>
          <a:lstStyle/>
          <a:p>
            <a:pPr algn="ctr"/>
            <a:r>
              <a:rPr lang="es-ES" sz="1600" b="1" dirty="0" smtClean="0">
                <a:solidFill>
                  <a:srgbClr val="002060"/>
                </a:solidFill>
              </a:rPr>
              <a:t>Niveles Riesgo Residual “Neto”    &lt;    Niveles Riesgo Residual “Actual” </a:t>
            </a:r>
            <a:endParaRPr lang="es-ES" sz="1600" b="1" dirty="0">
              <a:solidFill>
                <a:srgbClr val="002060"/>
              </a:solidFill>
            </a:endParaRPr>
          </a:p>
        </p:txBody>
      </p:sp>
      <p:sp>
        <p:nvSpPr>
          <p:cNvPr id="13" name="Text Box 4"/>
          <p:cNvSpPr txBox="1">
            <a:spLocks noChangeArrowheads="1"/>
          </p:cNvSpPr>
          <p:nvPr/>
        </p:nvSpPr>
        <p:spPr bwMode="auto">
          <a:xfrm>
            <a:off x="3505200" y="2813628"/>
            <a:ext cx="1981200" cy="615372"/>
          </a:xfrm>
          <a:prstGeom prst="rect">
            <a:avLst/>
          </a:prstGeom>
          <a:solidFill>
            <a:schemeClr val="accent2">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Efectividad</a:t>
            </a:r>
            <a:r>
              <a:rPr kumimoji="0" lang="es-ES" sz="1600" b="1" i="0" u="none" strike="noStrike" cap="none" normalizeH="0" dirty="0" smtClean="0">
                <a:ln>
                  <a:noFill/>
                </a:ln>
                <a:solidFill>
                  <a:schemeClr val="tx1"/>
                </a:solidFill>
                <a:effectLst/>
                <a:latin typeface="Calibri" pitchFamily="34" charset="0"/>
                <a:cs typeface="Arial" pitchFamily="34" charset="0"/>
              </a:rPr>
              <a:t> de los </a:t>
            </a:r>
            <a:r>
              <a:rPr kumimoji="0" lang="es-ES" sz="1600" b="1" i="0" u="none" strike="noStrike" cap="none" normalizeH="0" baseline="0" dirty="0" smtClean="0">
                <a:ln>
                  <a:noFill/>
                </a:ln>
                <a:solidFill>
                  <a:schemeClr val="tx1"/>
                </a:solidFill>
                <a:effectLst/>
                <a:latin typeface="Calibri" pitchFamily="34" charset="0"/>
                <a:cs typeface="Arial" pitchFamily="34" charset="0"/>
              </a:rPr>
              <a:t>controles</a:t>
            </a:r>
            <a:endParaRPr kumimoji="0" lang="es-E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6"/>
          <p:cNvSpPr>
            <a:spLocks noChangeArrowheads="1"/>
          </p:cNvSpPr>
          <p:nvPr/>
        </p:nvSpPr>
        <p:spPr bwMode="auto">
          <a:xfrm rot="1700725">
            <a:off x="5377119" y="3382498"/>
            <a:ext cx="525462" cy="314325"/>
          </a:xfrm>
          <a:prstGeom prst="notchedRightArrow">
            <a:avLst>
              <a:gd name="adj1" fmla="val 50000"/>
              <a:gd name="adj2" fmla="val 41793"/>
            </a:avLst>
          </a:prstGeom>
          <a:solidFill>
            <a:srgbClr val="C0504D"/>
          </a:solidFill>
          <a:ln w="38100">
            <a:solidFill>
              <a:srgbClr val="94363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7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1 Título"/>
          <p:cNvSpPr txBox="1">
            <a:spLocks/>
          </p:cNvSpPr>
          <p:nvPr/>
        </p:nvSpPr>
        <p:spPr>
          <a:xfrm>
            <a:off x="609600" y="274638"/>
            <a:ext cx="8031480" cy="1143000"/>
          </a:xfrm>
          <a:prstGeom prst="rect">
            <a:avLst/>
          </a:prstGeom>
        </p:spPr>
        <p:txBody>
          <a:bodyP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RESULTADOS</a:t>
            </a:r>
            <a:r>
              <a:rPr kumimoji="0" lang="es-EC"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DE LA APLICACIÓN DE LA PROPUESTA METODOLÓGICA</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5 Rectángulo redondeado"/>
          <p:cNvSpPr/>
          <p:nvPr/>
        </p:nvSpPr>
        <p:spPr>
          <a:xfrm>
            <a:off x="4325144" y="1567622"/>
            <a:ext cx="22860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dirty="0" smtClean="0"/>
              <a:t>Automatización</a:t>
            </a:r>
            <a:endParaRPr lang="es-ES" dirty="0"/>
          </a:p>
        </p:txBody>
      </p:sp>
      <p:sp>
        <p:nvSpPr>
          <p:cNvPr id="7" name="6 Rectángulo redondeado"/>
          <p:cNvSpPr/>
          <p:nvPr/>
        </p:nvSpPr>
        <p:spPr>
          <a:xfrm>
            <a:off x="4325144" y="2482022"/>
            <a:ext cx="22860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dirty="0" smtClean="0"/>
              <a:t>Naturaleza</a:t>
            </a:r>
            <a:endParaRPr lang="es-ES" dirty="0"/>
          </a:p>
        </p:txBody>
      </p:sp>
      <p:cxnSp>
        <p:nvCxnSpPr>
          <p:cNvPr id="21" name="20 Conector recto de flecha"/>
          <p:cNvCxnSpPr/>
          <p:nvPr/>
        </p:nvCxnSpPr>
        <p:spPr>
          <a:xfrm flipV="1">
            <a:off x="2339752" y="1988840"/>
            <a:ext cx="1930918" cy="188383"/>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2339752" y="2329622"/>
            <a:ext cx="1913384" cy="280007"/>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Text Box 4"/>
          <p:cNvSpPr txBox="1">
            <a:spLocks noChangeArrowheads="1"/>
          </p:cNvSpPr>
          <p:nvPr/>
        </p:nvSpPr>
        <p:spPr bwMode="auto">
          <a:xfrm>
            <a:off x="2956992" y="1988840"/>
            <a:ext cx="1981200" cy="615372"/>
          </a:xfrm>
          <a:prstGeom prst="rect">
            <a:avLst/>
          </a:prstGeom>
          <a:solidFill>
            <a:schemeClr val="accent2">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Efectividad</a:t>
            </a:r>
            <a:r>
              <a:rPr kumimoji="0" lang="es-ES" sz="1600" b="1" i="0" u="none" strike="noStrike" cap="none" normalizeH="0" dirty="0" smtClean="0">
                <a:ln>
                  <a:noFill/>
                </a:ln>
                <a:solidFill>
                  <a:schemeClr val="tx1"/>
                </a:solidFill>
                <a:effectLst/>
                <a:latin typeface="Calibri" pitchFamily="34" charset="0"/>
                <a:cs typeface="Arial" pitchFamily="34" charset="0"/>
              </a:rPr>
              <a:t> de los </a:t>
            </a:r>
            <a:r>
              <a:rPr kumimoji="0" lang="es-ES" sz="1600" b="1" i="0" u="none" strike="noStrike" cap="none" normalizeH="0" baseline="0" dirty="0" smtClean="0">
                <a:ln>
                  <a:noFill/>
                </a:ln>
                <a:solidFill>
                  <a:schemeClr val="tx1"/>
                </a:solidFill>
                <a:effectLst/>
                <a:latin typeface="Calibri" pitchFamily="34" charset="0"/>
                <a:cs typeface="Arial" pitchFamily="34" charset="0"/>
              </a:rPr>
              <a:t>controles</a:t>
            </a:r>
            <a:endParaRPr kumimoji="0" lang="es-E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 name="18 Rectángulo redondeado">
            <a:hlinkClick r:id="rId3" action="ppaction://hlinkfile"/>
          </p:cNvPr>
          <p:cNvSpPr/>
          <p:nvPr/>
        </p:nvSpPr>
        <p:spPr>
          <a:xfrm>
            <a:off x="0" y="5661248"/>
            <a:ext cx="8194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
        <p:nvSpPr>
          <p:cNvPr id="26" name="25 CuadroTexto"/>
          <p:cNvSpPr txBox="1"/>
          <p:nvPr/>
        </p:nvSpPr>
        <p:spPr>
          <a:xfrm>
            <a:off x="6701408" y="1556792"/>
            <a:ext cx="1872208" cy="584775"/>
          </a:xfrm>
          <a:prstGeom prst="rect">
            <a:avLst/>
          </a:prstGeom>
          <a:noFill/>
        </p:spPr>
        <p:txBody>
          <a:bodyPr wrap="square" rtlCol="0">
            <a:spAutoFit/>
          </a:bodyPr>
          <a:lstStyle/>
          <a:p>
            <a:r>
              <a:rPr lang="es-ES" sz="1600" dirty="0" smtClean="0"/>
              <a:t>- Automatizados</a:t>
            </a:r>
          </a:p>
          <a:p>
            <a:r>
              <a:rPr lang="es-ES" sz="1600" dirty="0" smtClean="0"/>
              <a:t>- Manuales</a:t>
            </a:r>
            <a:endParaRPr lang="es-ES" sz="1600" dirty="0"/>
          </a:p>
        </p:txBody>
      </p:sp>
      <p:sp>
        <p:nvSpPr>
          <p:cNvPr id="27" name="26 CuadroTexto"/>
          <p:cNvSpPr txBox="1"/>
          <p:nvPr/>
        </p:nvSpPr>
        <p:spPr>
          <a:xfrm>
            <a:off x="6701408" y="2384738"/>
            <a:ext cx="1872208" cy="830997"/>
          </a:xfrm>
          <a:prstGeom prst="rect">
            <a:avLst/>
          </a:prstGeom>
          <a:noFill/>
        </p:spPr>
        <p:txBody>
          <a:bodyPr wrap="square" rtlCol="0">
            <a:spAutoFit/>
          </a:bodyPr>
          <a:lstStyle/>
          <a:p>
            <a:r>
              <a:rPr lang="es-ES" sz="1600" dirty="0" smtClean="0"/>
              <a:t>- Preventivos</a:t>
            </a:r>
          </a:p>
          <a:p>
            <a:pPr>
              <a:buFontTx/>
              <a:buChar char="-"/>
            </a:pPr>
            <a:r>
              <a:rPr lang="es-ES" sz="1600" dirty="0" smtClean="0"/>
              <a:t> Detectivos</a:t>
            </a:r>
          </a:p>
          <a:p>
            <a:pPr>
              <a:buFontTx/>
              <a:buChar char="-"/>
            </a:pPr>
            <a:r>
              <a:rPr lang="es-ES" sz="1600" dirty="0" smtClean="0"/>
              <a:t> Correctivos</a:t>
            </a:r>
            <a:endParaRPr lang="es-ES" sz="1600" dirty="0"/>
          </a:p>
        </p:txBody>
      </p:sp>
      <p:graphicFrame>
        <p:nvGraphicFramePr>
          <p:cNvPr id="28" name="27 Tabla"/>
          <p:cNvGraphicFramePr>
            <a:graphicFrameLocks noGrp="1"/>
          </p:cNvGraphicFramePr>
          <p:nvPr/>
        </p:nvGraphicFramePr>
        <p:xfrm>
          <a:off x="1835696" y="3600048"/>
          <a:ext cx="5489575" cy="670560"/>
        </p:xfrm>
        <a:graphic>
          <a:graphicData uri="http://schemas.openxmlformats.org/drawingml/2006/table">
            <a:tbl>
              <a:tblPr/>
              <a:tblGrid>
                <a:gridCol w="2744470"/>
                <a:gridCol w="2745105"/>
              </a:tblGrid>
              <a:tr h="0">
                <a:tc gridSpan="2">
                  <a:txBody>
                    <a:bodyPr/>
                    <a:lstStyle/>
                    <a:p>
                      <a:pPr algn="ctr">
                        <a:lnSpc>
                          <a:spcPct val="100000"/>
                        </a:lnSpc>
                        <a:spcAft>
                          <a:spcPts val="0"/>
                        </a:spcAft>
                      </a:pPr>
                      <a:r>
                        <a:rPr lang="es-ES" sz="1100" b="1" dirty="0">
                          <a:solidFill>
                            <a:srgbClr val="FFFFFF"/>
                          </a:solidFill>
                          <a:latin typeface="Times New Roman"/>
                          <a:ea typeface="Times New Roman"/>
                          <a:cs typeface="Times New Roman"/>
                        </a:rPr>
                        <a:t>AUTOMATIZACIÓN</a:t>
                      </a:r>
                      <a:endParaRPr lang="es-ES" sz="1200" dirty="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17365D"/>
                    </a:solidFill>
                  </a:tcPr>
                </a:tc>
                <a:tc hMerge="1">
                  <a:txBody>
                    <a:bodyPr/>
                    <a:lstStyle/>
                    <a:p>
                      <a:endParaRPr lang="es-ES"/>
                    </a:p>
                  </a:txBody>
                  <a:tcPr/>
                </a:tc>
              </a:tr>
              <a:tr h="0">
                <a:tc>
                  <a:txBody>
                    <a:bodyPr/>
                    <a:lstStyle/>
                    <a:p>
                      <a:pPr algn="ctr">
                        <a:lnSpc>
                          <a:spcPct val="100000"/>
                        </a:lnSpc>
                        <a:spcAft>
                          <a:spcPts val="0"/>
                        </a:spcAft>
                      </a:pPr>
                      <a:r>
                        <a:rPr lang="es-ES" sz="1100" b="1" dirty="0">
                          <a:latin typeface="Times New Roman"/>
                          <a:ea typeface="Times New Roman"/>
                          <a:cs typeface="Times New Roman"/>
                        </a:rPr>
                        <a:t>NIVEL</a:t>
                      </a:r>
                      <a:endParaRPr lang="es-ES" sz="1200" dirty="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100000"/>
                        </a:lnSpc>
                        <a:spcAft>
                          <a:spcPts val="0"/>
                        </a:spcAft>
                      </a:pPr>
                      <a:r>
                        <a:rPr lang="es-ES" sz="1100" b="1">
                          <a:latin typeface="Times New Roman"/>
                          <a:ea typeface="Times New Roman"/>
                          <a:cs typeface="Times New Roman"/>
                        </a:rPr>
                        <a:t>PONDERACIÓN</a:t>
                      </a:r>
                      <a:endParaRPr lang="es-ES" sz="120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0">
                <a:tc>
                  <a:txBody>
                    <a:bodyPr/>
                    <a:lstStyle/>
                    <a:p>
                      <a:pPr algn="ctr">
                        <a:lnSpc>
                          <a:spcPct val="100000"/>
                        </a:lnSpc>
                        <a:spcAft>
                          <a:spcPts val="0"/>
                        </a:spcAft>
                      </a:pPr>
                      <a:r>
                        <a:rPr lang="es-ES" sz="1100" dirty="0">
                          <a:latin typeface="Times New Roman"/>
                          <a:ea typeface="Times New Roman"/>
                          <a:cs typeface="Times New Roman"/>
                        </a:rPr>
                        <a:t>Automatizado</a:t>
                      </a:r>
                      <a:endParaRPr lang="es-ES" sz="1200" dirty="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0000"/>
                        </a:lnSpc>
                        <a:spcAft>
                          <a:spcPts val="0"/>
                        </a:spcAft>
                      </a:pPr>
                      <a:r>
                        <a:rPr lang="es-ES" sz="1100" dirty="0">
                          <a:latin typeface="Times New Roman"/>
                          <a:ea typeface="Times New Roman"/>
                          <a:cs typeface="Times New Roman"/>
                        </a:rPr>
                        <a:t>2</a:t>
                      </a:r>
                      <a:endParaRPr lang="es-ES" sz="1200" dirty="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0">
                <a:tc>
                  <a:txBody>
                    <a:bodyPr/>
                    <a:lstStyle/>
                    <a:p>
                      <a:pPr algn="ctr">
                        <a:lnSpc>
                          <a:spcPct val="100000"/>
                        </a:lnSpc>
                        <a:spcAft>
                          <a:spcPts val="0"/>
                        </a:spcAft>
                      </a:pPr>
                      <a:r>
                        <a:rPr lang="es-ES" sz="1100">
                          <a:latin typeface="Times New Roman"/>
                          <a:ea typeface="Times New Roman"/>
                          <a:cs typeface="Times New Roman"/>
                        </a:rPr>
                        <a:t>Manual</a:t>
                      </a:r>
                      <a:endParaRPr lang="es-ES" sz="120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0000"/>
                        </a:lnSpc>
                        <a:spcAft>
                          <a:spcPts val="0"/>
                        </a:spcAft>
                      </a:pPr>
                      <a:r>
                        <a:rPr lang="es-ES" sz="1100" dirty="0">
                          <a:latin typeface="Times New Roman"/>
                          <a:ea typeface="Times New Roman"/>
                          <a:cs typeface="Times New Roman"/>
                        </a:rPr>
                        <a:t>1</a:t>
                      </a:r>
                      <a:endParaRPr lang="es-ES" sz="1200" dirty="0">
                        <a:latin typeface="Times New Roman"/>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graphicFrame>
        <p:nvGraphicFramePr>
          <p:cNvPr id="29" name="28 Tabla"/>
          <p:cNvGraphicFramePr>
            <a:graphicFrameLocks noGrp="1"/>
          </p:cNvGraphicFramePr>
          <p:nvPr/>
        </p:nvGraphicFramePr>
        <p:xfrm>
          <a:off x="1835696" y="4342616"/>
          <a:ext cx="5489575" cy="670560"/>
        </p:xfrm>
        <a:graphic>
          <a:graphicData uri="http://schemas.openxmlformats.org/drawingml/2006/table">
            <a:tbl>
              <a:tblPr/>
              <a:tblGrid>
                <a:gridCol w="2744470"/>
                <a:gridCol w="2745105"/>
              </a:tblGrid>
              <a:tr h="0">
                <a:tc gridSpan="2">
                  <a:txBody>
                    <a:bodyPr/>
                    <a:lstStyle/>
                    <a:p>
                      <a:pPr algn="ctr">
                        <a:lnSpc>
                          <a:spcPct val="100000"/>
                        </a:lnSpc>
                        <a:spcAft>
                          <a:spcPts val="0"/>
                        </a:spcAft>
                      </a:pPr>
                      <a:r>
                        <a:rPr lang="es-ES" sz="1100" b="1" dirty="0">
                          <a:solidFill>
                            <a:srgbClr val="FFFFFF"/>
                          </a:solidFill>
                          <a:latin typeface="Times New Roman"/>
                          <a:ea typeface="Times New Roman"/>
                          <a:cs typeface="Times New Roman"/>
                        </a:rPr>
                        <a:t>NATURALEZA</a:t>
                      </a:r>
                      <a:endParaRPr lang="es-ES" sz="1200" dirty="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17365D"/>
                    </a:solidFill>
                  </a:tcPr>
                </a:tc>
                <a:tc hMerge="1">
                  <a:txBody>
                    <a:bodyPr/>
                    <a:lstStyle/>
                    <a:p>
                      <a:endParaRPr lang="es-ES"/>
                    </a:p>
                  </a:txBody>
                  <a:tcPr/>
                </a:tc>
              </a:tr>
              <a:tr h="0">
                <a:tc>
                  <a:txBody>
                    <a:bodyPr/>
                    <a:lstStyle/>
                    <a:p>
                      <a:pPr algn="ctr">
                        <a:lnSpc>
                          <a:spcPct val="100000"/>
                        </a:lnSpc>
                        <a:spcAft>
                          <a:spcPts val="0"/>
                        </a:spcAft>
                      </a:pPr>
                      <a:r>
                        <a:rPr lang="es-ES" sz="1100" b="1">
                          <a:latin typeface="Times New Roman"/>
                          <a:ea typeface="Times New Roman"/>
                          <a:cs typeface="Times New Roman"/>
                        </a:rPr>
                        <a:t>NIVEL</a:t>
                      </a:r>
                      <a:endParaRPr lang="es-ES" sz="120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100000"/>
                        </a:lnSpc>
                        <a:spcAft>
                          <a:spcPts val="0"/>
                        </a:spcAft>
                      </a:pPr>
                      <a:r>
                        <a:rPr lang="es-ES" sz="1100" b="1">
                          <a:latin typeface="Times New Roman"/>
                          <a:ea typeface="Times New Roman"/>
                          <a:cs typeface="Times New Roman"/>
                        </a:rPr>
                        <a:t>PONDERACIÓN</a:t>
                      </a:r>
                      <a:endParaRPr lang="es-ES" sz="120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0">
                <a:tc>
                  <a:txBody>
                    <a:bodyPr/>
                    <a:lstStyle/>
                    <a:p>
                      <a:pPr algn="ctr">
                        <a:lnSpc>
                          <a:spcPct val="100000"/>
                        </a:lnSpc>
                        <a:spcAft>
                          <a:spcPts val="0"/>
                        </a:spcAft>
                      </a:pPr>
                      <a:r>
                        <a:rPr lang="es-ES" sz="1100">
                          <a:latin typeface="Times New Roman"/>
                          <a:ea typeface="Times New Roman"/>
                          <a:cs typeface="Times New Roman"/>
                        </a:rPr>
                        <a:t>Preventivo</a:t>
                      </a:r>
                      <a:endParaRPr lang="es-ES" sz="120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0000"/>
                        </a:lnSpc>
                        <a:spcAft>
                          <a:spcPts val="0"/>
                        </a:spcAft>
                      </a:pPr>
                      <a:r>
                        <a:rPr lang="es-ES" sz="1100">
                          <a:latin typeface="Times New Roman"/>
                          <a:ea typeface="Times New Roman"/>
                          <a:cs typeface="Times New Roman"/>
                        </a:rPr>
                        <a:t>2</a:t>
                      </a:r>
                      <a:endParaRPr lang="es-ES" sz="120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0">
                <a:tc>
                  <a:txBody>
                    <a:bodyPr/>
                    <a:lstStyle/>
                    <a:p>
                      <a:pPr algn="ctr">
                        <a:lnSpc>
                          <a:spcPct val="100000"/>
                        </a:lnSpc>
                        <a:spcAft>
                          <a:spcPts val="0"/>
                        </a:spcAft>
                      </a:pPr>
                      <a:r>
                        <a:rPr lang="es-ES" sz="1100">
                          <a:latin typeface="Times New Roman"/>
                          <a:ea typeface="Times New Roman"/>
                          <a:cs typeface="Times New Roman"/>
                        </a:rPr>
                        <a:t>Detectivo / Correctivo</a:t>
                      </a:r>
                      <a:endParaRPr lang="es-ES" sz="120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0000"/>
                        </a:lnSpc>
                        <a:spcAft>
                          <a:spcPts val="0"/>
                        </a:spcAft>
                      </a:pPr>
                      <a:r>
                        <a:rPr lang="es-ES" sz="1100" dirty="0">
                          <a:latin typeface="Times New Roman"/>
                          <a:ea typeface="Times New Roman"/>
                          <a:cs typeface="Times New Roman"/>
                        </a:rPr>
                        <a:t>1</a:t>
                      </a:r>
                      <a:endParaRPr lang="es-ES" sz="1200" dirty="0">
                        <a:latin typeface="Times New Roman"/>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s-ES"/>
          </a:p>
        </p:txBody>
      </p:sp>
      <p:pic>
        <p:nvPicPr>
          <p:cNvPr id="205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35696" y="5373216"/>
            <a:ext cx="3299275" cy="1008112"/>
          </a:xfrm>
          <a:prstGeom prst="rect">
            <a:avLst/>
          </a:prstGeom>
          <a:noFill/>
        </p:spPr>
      </p:pic>
      <p:sp>
        <p:nvSpPr>
          <p:cNvPr id="2052" name="Rectangle 4"/>
          <p:cNvSpPr>
            <a:spLocks noChangeArrowheads="1"/>
          </p:cNvSpPr>
          <p:nvPr/>
        </p:nvSpPr>
        <p:spPr bwMode="auto">
          <a:xfrm>
            <a:off x="5220072" y="5877272"/>
            <a:ext cx="38884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Donde,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Ef</a:t>
            </a:r>
            <a:r>
              <a:rPr kumimoji="0" lang="es-ES" sz="12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Efectividad de control.</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PNa</a:t>
            </a:r>
            <a:r>
              <a:rPr kumimoji="0" lang="es-ES" sz="12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Ponderación nivel de automatización.</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1200" b="0"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PNc</a:t>
            </a:r>
            <a:r>
              <a:rPr kumimoji="0" lang="es-ES" sz="12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Ponderación naturaleza del control.</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5"/>
                                        </p:tgtEl>
                                        <p:attrNameLst>
                                          <p:attrName>ppt_x</p:attrName>
                                          <p:attrName>ppt_y</p:attrName>
                                        </p:attrNameLst>
                                      </p:cBhvr>
                                    </p:animMotion>
                                  </p:childTnLst>
                                </p:cTn>
                              </p:par>
                              <p:par>
                                <p:cTn id="7" presetID="4" presetClass="entr" presetSubtype="1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ox(in)">
                                      <p:cBhvr>
                                        <p:cTn id="9" dur="500"/>
                                        <p:tgtEl>
                                          <p:spTgt spid="6"/>
                                        </p:tgtEl>
                                      </p:cBhvr>
                                    </p:animEffect>
                                  </p:childTnLst>
                                </p:cTn>
                              </p:par>
                            </p:childTnLst>
                          </p:cTn>
                        </p:par>
                        <p:par>
                          <p:cTn id="10" fill="hold">
                            <p:stCondLst>
                              <p:cond delay="2000"/>
                            </p:stCondLst>
                            <p:childTnLst>
                              <p:par>
                                <p:cTn id="11" presetID="4" presetClass="entr" presetSubtype="16"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ox(in)">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ox(in)">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par>
                                <p:cTn id="24" presetID="4" presetClass="entr" presetSubtype="16"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box(in)">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ox(in)">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box(in)">
                                      <p:cBhvr>
                                        <p:cTn id="36" dur="500"/>
                                        <p:tgtEl>
                                          <p:spTgt spid="28"/>
                                        </p:tgtEl>
                                      </p:cBhvr>
                                    </p:animEffect>
                                  </p:childTnLst>
                                </p:cTn>
                              </p:par>
                              <p:par>
                                <p:cTn id="37" presetID="4" presetClass="entr" presetSubtype="16"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box(in)">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2050"/>
                                        </p:tgtEl>
                                        <p:attrNameLst>
                                          <p:attrName>style.visibility</p:attrName>
                                        </p:attrNameLst>
                                      </p:cBhvr>
                                      <p:to>
                                        <p:strVal val="visible"/>
                                      </p:to>
                                    </p:set>
                                    <p:animEffect transition="in" filter="box(in)">
                                      <p:cBhvr>
                                        <p:cTn id="44" dur="500"/>
                                        <p:tgtEl>
                                          <p:spTgt spid="2050"/>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052"/>
                                        </p:tgtEl>
                                        <p:attrNameLst>
                                          <p:attrName>style.visibility</p:attrName>
                                        </p:attrNameLst>
                                      </p:cBhvr>
                                      <p:to>
                                        <p:strVal val="visible"/>
                                      </p:to>
                                    </p:set>
                                    <p:animEffect transition="in" filter="box(in)">
                                      <p:cBhvr>
                                        <p:cTn id="4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P spid="26" grpId="0"/>
      <p:bldP spid="27" grpId="0"/>
      <p:bldP spid="20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7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sp>
        <p:nvSpPr>
          <p:cNvPr id="3" name="1 Título"/>
          <p:cNvSpPr txBox="1">
            <a:spLocks/>
          </p:cNvSpPr>
          <p:nvPr/>
        </p:nvSpPr>
        <p:spPr>
          <a:xfrm>
            <a:off x="609600" y="274638"/>
            <a:ext cx="8031480" cy="1143000"/>
          </a:xfrm>
          <a:prstGeom prst="rect">
            <a:avLst/>
          </a:prstGeom>
        </p:spPr>
        <p:txBody>
          <a:bodyP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RESULTADOS</a:t>
            </a:r>
            <a:r>
              <a:rPr kumimoji="0" lang="es-EC"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DE LA APLICACIÓN DE LA PROPUESTA METODOLÓGICA</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10" name="9 CuadroTexto"/>
          <p:cNvSpPr txBox="1"/>
          <p:nvPr/>
        </p:nvSpPr>
        <p:spPr>
          <a:xfrm>
            <a:off x="2123728" y="4942909"/>
            <a:ext cx="4714908" cy="646331"/>
          </a:xfrm>
          <a:prstGeom prst="rect">
            <a:avLst/>
          </a:prstGeom>
          <a:noFill/>
        </p:spPr>
        <p:txBody>
          <a:bodyPr wrap="square" rtlCol="0">
            <a:spAutoFit/>
          </a:bodyPr>
          <a:lstStyle/>
          <a:p>
            <a:r>
              <a:rPr lang="es-ES" sz="3600" b="1" i="1" dirty="0" err="1" smtClean="0"/>
              <a:t>NR</a:t>
            </a:r>
            <a:r>
              <a:rPr lang="es-ES" sz="3600" b="1" i="1" baseline="-25000" dirty="0" err="1" smtClean="0"/>
              <a:t>RN</a:t>
            </a:r>
            <a:r>
              <a:rPr lang="es-ES" sz="3600" b="1" i="1" dirty="0" smtClean="0"/>
              <a:t> = </a:t>
            </a:r>
            <a:r>
              <a:rPr lang="es-ES" sz="3600" b="1" i="1" dirty="0" err="1" smtClean="0"/>
              <a:t>NR</a:t>
            </a:r>
            <a:r>
              <a:rPr lang="es-ES" sz="3600" b="1" i="1" baseline="-25000" dirty="0" err="1" smtClean="0"/>
              <a:t>RA</a:t>
            </a:r>
            <a:r>
              <a:rPr lang="es-ES" sz="3600" b="1" i="1" dirty="0" smtClean="0"/>
              <a:t>  / </a:t>
            </a:r>
            <a:r>
              <a:rPr lang="es-ES" sz="3600" b="1" dirty="0" smtClean="0"/>
              <a:t> </a:t>
            </a:r>
            <a:r>
              <a:rPr lang="es-ES" sz="3600" b="1" i="1" dirty="0" err="1" smtClean="0"/>
              <a:t>Ef</a:t>
            </a:r>
            <a:endParaRPr lang="es-ES" sz="3600" b="1" dirty="0"/>
          </a:p>
        </p:txBody>
      </p:sp>
      <p:sp>
        <p:nvSpPr>
          <p:cNvPr id="17" name="18 Rectángulo redondeado">
            <a:hlinkClick r:id="rId3" action="ppaction://hlinkfile"/>
          </p:cNvPr>
          <p:cNvSpPr/>
          <p:nvPr/>
        </p:nvSpPr>
        <p:spPr>
          <a:xfrm>
            <a:off x="0" y="5661248"/>
            <a:ext cx="819433" cy="52750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dirty="0" smtClean="0"/>
              <a:t>Anexo</a:t>
            </a:r>
            <a:endParaRPr lang="es-ES" sz="1400" dirty="0"/>
          </a:p>
        </p:txBody>
      </p:sp>
      <p:sp>
        <p:nvSpPr>
          <p:cNvPr id="19" name="18 Rectángulo"/>
          <p:cNvSpPr/>
          <p:nvPr/>
        </p:nvSpPr>
        <p:spPr>
          <a:xfrm>
            <a:off x="1115616" y="1700808"/>
            <a:ext cx="6984776" cy="1323439"/>
          </a:xfrm>
          <a:prstGeom prst="rect">
            <a:avLst/>
          </a:prstGeom>
        </p:spPr>
        <p:txBody>
          <a:bodyPr wrap="square">
            <a:spAutoFit/>
          </a:bodyPr>
          <a:lstStyle/>
          <a:p>
            <a:pPr algn="ctr"/>
            <a:r>
              <a:rPr lang="es-ES" sz="2000" dirty="0" smtClean="0"/>
              <a:t>El Riesgo </a:t>
            </a:r>
            <a:r>
              <a:rPr lang="es-ES" sz="2000" dirty="0" smtClean="0"/>
              <a:t>residual </a:t>
            </a:r>
            <a:r>
              <a:rPr lang="es-ES" sz="2000" dirty="0" smtClean="0"/>
              <a:t>corresponde a la </a:t>
            </a:r>
            <a:r>
              <a:rPr lang="es-ES" sz="2000" dirty="0" smtClean="0"/>
              <a:t>relación entre</a:t>
            </a:r>
            <a:r>
              <a:rPr lang="es-ES" sz="2000" i="1" dirty="0" smtClean="0"/>
              <a:t> “el grado de manifestación de los riesgos inherentes y la gestión de mitigación de riesgos establecida por la administración”. </a:t>
            </a:r>
            <a:r>
              <a:rPr lang="es-ES" sz="2000" i="1" dirty="0" smtClean="0"/>
              <a:t> (</a:t>
            </a:r>
            <a:r>
              <a:rPr lang="es-ES" sz="2000" i="1" dirty="0" err="1" smtClean="0"/>
              <a:t>SIGWEB</a:t>
            </a:r>
            <a:r>
              <a:rPr lang="es-ES" sz="2000" i="1" dirty="0" smtClean="0"/>
              <a:t>, Chile).</a:t>
            </a:r>
            <a:endParaRPr lang="es-ES" sz="2000" i="1" dirty="0"/>
          </a:p>
        </p:txBody>
      </p:sp>
      <p:sp>
        <p:nvSpPr>
          <p:cNvPr id="20" name="19 CuadroTexto"/>
          <p:cNvSpPr txBox="1"/>
          <p:nvPr/>
        </p:nvSpPr>
        <p:spPr>
          <a:xfrm>
            <a:off x="1259632" y="3356992"/>
            <a:ext cx="2340000" cy="369332"/>
          </a:xfrm>
          <a:prstGeom prst="rect">
            <a:avLst/>
          </a:prstGeom>
          <a:noFill/>
          <a:ln>
            <a:solidFill>
              <a:schemeClr val="accent1"/>
            </a:solidFill>
          </a:ln>
        </p:spPr>
        <p:txBody>
          <a:bodyPr wrap="none" rtlCol="0">
            <a:spAutoFit/>
          </a:bodyPr>
          <a:lstStyle/>
          <a:p>
            <a:r>
              <a:rPr lang="es-ES" dirty="0" smtClean="0"/>
              <a:t>Riesgo Residual</a:t>
            </a:r>
            <a:endParaRPr lang="es-ES" dirty="0"/>
          </a:p>
        </p:txBody>
      </p:sp>
      <p:sp>
        <p:nvSpPr>
          <p:cNvPr id="22" name="21 CuadroTexto"/>
          <p:cNvSpPr txBox="1"/>
          <p:nvPr/>
        </p:nvSpPr>
        <p:spPr>
          <a:xfrm>
            <a:off x="1259632" y="3779748"/>
            <a:ext cx="2340000" cy="369332"/>
          </a:xfrm>
          <a:prstGeom prst="rect">
            <a:avLst/>
          </a:prstGeom>
          <a:noFill/>
          <a:ln>
            <a:solidFill>
              <a:schemeClr val="accent1"/>
            </a:solidFill>
          </a:ln>
        </p:spPr>
        <p:txBody>
          <a:bodyPr wrap="none" rtlCol="0">
            <a:spAutoFit/>
          </a:bodyPr>
          <a:lstStyle/>
          <a:p>
            <a:r>
              <a:rPr lang="es-ES" dirty="0" smtClean="0"/>
              <a:t>Riesgo Inherente</a:t>
            </a:r>
            <a:endParaRPr lang="es-ES" dirty="0"/>
          </a:p>
        </p:txBody>
      </p:sp>
      <p:sp>
        <p:nvSpPr>
          <p:cNvPr id="24" name="23 CuadroTexto"/>
          <p:cNvSpPr txBox="1"/>
          <p:nvPr/>
        </p:nvSpPr>
        <p:spPr>
          <a:xfrm>
            <a:off x="1259632" y="4211796"/>
            <a:ext cx="2340000" cy="369332"/>
          </a:xfrm>
          <a:prstGeom prst="rect">
            <a:avLst/>
          </a:prstGeom>
          <a:noFill/>
          <a:ln>
            <a:solidFill>
              <a:schemeClr val="accent1"/>
            </a:solidFill>
          </a:ln>
        </p:spPr>
        <p:txBody>
          <a:bodyPr wrap="none" rtlCol="0">
            <a:spAutoFit/>
          </a:bodyPr>
          <a:lstStyle/>
          <a:p>
            <a:r>
              <a:rPr lang="es-ES" dirty="0" smtClean="0"/>
              <a:t>Gestión de riesgos</a:t>
            </a:r>
            <a:endParaRPr lang="es-ES" dirty="0"/>
          </a:p>
        </p:txBody>
      </p:sp>
      <p:sp>
        <p:nvSpPr>
          <p:cNvPr id="25" name="24 CuadroTexto"/>
          <p:cNvSpPr txBox="1"/>
          <p:nvPr/>
        </p:nvSpPr>
        <p:spPr>
          <a:xfrm>
            <a:off x="4536368" y="3356992"/>
            <a:ext cx="3127779" cy="369332"/>
          </a:xfrm>
          <a:prstGeom prst="rect">
            <a:avLst/>
          </a:prstGeom>
          <a:noFill/>
          <a:ln>
            <a:solidFill>
              <a:schemeClr val="accent1"/>
            </a:solidFill>
          </a:ln>
        </p:spPr>
        <p:txBody>
          <a:bodyPr wrap="none" rtlCol="0">
            <a:spAutoFit/>
          </a:bodyPr>
          <a:lstStyle/>
          <a:p>
            <a:r>
              <a:rPr lang="es-ES" dirty="0" smtClean="0"/>
              <a:t>Riesgo Residual Neto </a:t>
            </a:r>
            <a:r>
              <a:rPr lang="es-ES" b="1" dirty="0" err="1" smtClean="0"/>
              <a:t>NR</a:t>
            </a:r>
            <a:r>
              <a:rPr lang="es-ES" sz="1100" b="1" dirty="0" err="1" smtClean="0"/>
              <a:t>RN</a:t>
            </a:r>
            <a:endParaRPr lang="es-ES" b="1" dirty="0"/>
          </a:p>
        </p:txBody>
      </p:sp>
      <p:sp>
        <p:nvSpPr>
          <p:cNvPr id="28" name="27 CuadroTexto"/>
          <p:cNvSpPr txBox="1"/>
          <p:nvPr/>
        </p:nvSpPr>
        <p:spPr>
          <a:xfrm>
            <a:off x="4536368" y="3779748"/>
            <a:ext cx="3348000" cy="369332"/>
          </a:xfrm>
          <a:prstGeom prst="rect">
            <a:avLst/>
          </a:prstGeom>
          <a:noFill/>
          <a:ln>
            <a:solidFill>
              <a:schemeClr val="accent1"/>
            </a:solidFill>
          </a:ln>
        </p:spPr>
        <p:txBody>
          <a:bodyPr wrap="none" rtlCol="0">
            <a:spAutoFit/>
          </a:bodyPr>
          <a:lstStyle/>
          <a:p>
            <a:r>
              <a:rPr lang="es-ES" dirty="0" smtClean="0"/>
              <a:t>Riesgo Residual </a:t>
            </a:r>
            <a:r>
              <a:rPr lang="es-ES" dirty="0" smtClean="0"/>
              <a:t>Actual </a:t>
            </a:r>
            <a:r>
              <a:rPr lang="es-ES" b="1" dirty="0" err="1" smtClean="0"/>
              <a:t>NR</a:t>
            </a:r>
            <a:r>
              <a:rPr lang="es-ES" sz="1100" b="1" dirty="0" err="1" smtClean="0"/>
              <a:t>RA</a:t>
            </a:r>
            <a:endParaRPr lang="es-ES" b="1" dirty="0"/>
          </a:p>
        </p:txBody>
      </p:sp>
      <p:sp>
        <p:nvSpPr>
          <p:cNvPr id="29" name="28 CuadroTexto"/>
          <p:cNvSpPr txBox="1"/>
          <p:nvPr/>
        </p:nvSpPr>
        <p:spPr>
          <a:xfrm>
            <a:off x="4536368" y="4211796"/>
            <a:ext cx="2797561" cy="369332"/>
          </a:xfrm>
          <a:prstGeom prst="rect">
            <a:avLst/>
          </a:prstGeom>
          <a:noFill/>
          <a:ln>
            <a:solidFill>
              <a:schemeClr val="accent1"/>
            </a:solidFill>
          </a:ln>
        </p:spPr>
        <p:txBody>
          <a:bodyPr wrap="none" rtlCol="0">
            <a:spAutoFit/>
          </a:bodyPr>
          <a:lstStyle/>
          <a:p>
            <a:r>
              <a:rPr lang="es-ES" dirty="0" smtClean="0"/>
              <a:t>Efectividades control </a:t>
            </a:r>
            <a:r>
              <a:rPr lang="es-ES" b="1" dirty="0" err="1" smtClean="0"/>
              <a:t>Ef</a:t>
            </a:r>
            <a:endParaRPr lang="es-ES" b="1" dirty="0"/>
          </a:p>
        </p:txBody>
      </p:sp>
      <p:cxnSp>
        <p:nvCxnSpPr>
          <p:cNvPr id="31" name="30 Conector recto de flecha"/>
          <p:cNvCxnSpPr>
            <a:stCxn id="20" idx="3"/>
            <a:endCxn id="25" idx="1"/>
          </p:cNvCxnSpPr>
          <p:nvPr/>
        </p:nvCxnSpPr>
        <p:spPr>
          <a:xfrm>
            <a:off x="3599632" y="3541658"/>
            <a:ext cx="9367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22" idx="3"/>
            <a:endCxn id="28" idx="1"/>
          </p:cNvCxnSpPr>
          <p:nvPr/>
        </p:nvCxnSpPr>
        <p:spPr>
          <a:xfrm>
            <a:off x="3599632" y="3964414"/>
            <a:ext cx="9367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stCxn id="24" idx="3"/>
            <a:endCxn id="29" idx="1"/>
          </p:cNvCxnSpPr>
          <p:nvPr/>
        </p:nvCxnSpPr>
        <p:spPr>
          <a:xfrm>
            <a:off x="3599632" y="4396462"/>
            <a:ext cx="9367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images.jpg"/>
          <p:cNvPicPr>
            <a:picLocks noChangeAspect="1"/>
          </p:cNvPicPr>
          <p:nvPr/>
        </p:nvPicPr>
        <p:blipFill>
          <a:blip r:embed="rId2" cstate="print"/>
          <a:stretch>
            <a:fillRect/>
          </a:stretch>
        </p:blipFill>
        <p:spPr>
          <a:xfrm flipH="1">
            <a:off x="4788024" y="2764885"/>
            <a:ext cx="4355976" cy="4093115"/>
          </a:xfrm>
          <a:prstGeom prst="rect">
            <a:avLst/>
          </a:prstGeom>
        </p:spPr>
      </p:pic>
      <p:sp>
        <p:nvSpPr>
          <p:cNvPr id="4" name="3 Rectángulo redondeado"/>
          <p:cNvSpPr/>
          <p:nvPr/>
        </p:nvSpPr>
        <p:spPr>
          <a:xfrm>
            <a:off x="323528" y="1556792"/>
            <a:ext cx="2592288" cy="43204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s-EC" sz="2000" dirty="0" smtClean="0"/>
              <a:t>¿Cuál es el nivel de gestión de riesgos en las empresas proveedoras de servicios de Internet en la ciudad de Quito?</a:t>
            </a:r>
            <a:endParaRPr lang="es-EC" sz="2000" dirty="0">
              <a:solidFill>
                <a:schemeClr val="accent4">
                  <a:lumMod val="50000"/>
                </a:schemeClr>
              </a:solidFill>
            </a:endParaRPr>
          </a:p>
        </p:txBody>
      </p:sp>
      <p:sp>
        <p:nvSpPr>
          <p:cNvPr id="8" name="7 Rectángulo redondeado"/>
          <p:cNvSpPr/>
          <p:nvPr/>
        </p:nvSpPr>
        <p:spPr>
          <a:xfrm>
            <a:off x="3275856" y="1556792"/>
            <a:ext cx="2592288" cy="43204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s-EC" sz="2000" dirty="0" smtClean="0"/>
              <a:t>¿En términos de TI una empresa del sector corre un alto riesgo si no define una metodología para la gestión del riesgo informático?</a:t>
            </a:r>
            <a:endParaRPr lang="es-EC" sz="2000" dirty="0">
              <a:solidFill>
                <a:schemeClr val="accent4">
                  <a:lumMod val="50000"/>
                </a:schemeClr>
              </a:solidFill>
            </a:endParaRPr>
          </a:p>
        </p:txBody>
      </p:sp>
      <p:sp>
        <p:nvSpPr>
          <p:cNvPr id="9" name="8 Rectángulo redondeado"/>
          <p:cNvSpPr/>
          <p:nvPr/>
        </p:nvSpPr>
        <p:spPr>
          <a:xfrm>
            <a:off x="6228184" y="1556792"/>
            <a:ext cx="2592288" cy="43204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s-EC" sz="2000" dirty="0" smtClean="0"/>
              <a:t>¿En qué medida, disponer de una propuesta metodológica contribuiría a la gestión de riesgos tecnológicos?</a:t>
            </a:r>
            <a:endParaRPr lang="es-EC" sz="2000" dirty="0">
              <a:solidFill>
                <a:schemeClr val="accent4">
                  <a:lumMod val="50000"/>
                </a:schemeClr>
              </a:solidFill>
            </a:endParaRPr>
          </a:p>
        </p:txBody>
      </p:sp>
      <p:sp>
        <p:nvSpPr>
          <p:cNvPr id="7" name="2 Título"/>
          <p:cNvSpPr txBox="1">
            <a:spLocks/>
          </p:cNvSpPr>
          <p:nvPr/>
        </p:nvSpPr>
        <p:spPr>
          <a:xfrm>
            <a:off x="457200" y="274638"/>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s-EC" dirty="0" smtClean="0">
                <a:solidFill>
                  <a:schemeClr val="tx1"/>
                </a:solidFill>
              </a:rPr>
              <a:t>Formulación del problema</a:t>
            </a:r>
            <a:endParaRPr lang="es-EC" dirty="0">
              <a:solidFill>
                <a:schemeClr val="tx1"/>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05"/>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 calcmode="lin" valueType="num">
                                      <p:cBhvr>
                                        <p:cTn id="9" dur="1000" fill="hold"/>
                                        <p:tgtEl>
                                          <p:spTgt spid="4"/>
                                        </p:tgtEl>
                                        <p:attrNameLst>
                                          <p:attrName>ppt_x</p:attrName>
                                        </p:attrNameLst>
                                      </p:cBhvr>
                                      <p:tavLst>
                                        <p:tav tm="0">
                                          <p:val>
                                            <p:strVal val="#ppt_x-.2"/>
                                          </p:val>
                                        </p:tav>
                                        <p:tav tm="100000">
                                          <p:val>
                                            <p:strVal val="#ppt_x"/>
                                          </p:val>
                                        </p:tav>
                                      </p:tavLst>
                                    </p:anim>
                                    <p:anim calcmode="lin" valueType="num">
                                      <p:cBhvr>
                                        <p:cTn id="10" dur="1000" fill="hold"/>
                                        <p:tgtEl>
                                          <p:spTgt spid="4"/>
                                        </p:tgtEl>
                                        <p:attrNameLst>
                                          <p:attrName>ppt_y</p:attrName>
                                        </p:attrNameLst>
                                      </p:cBhvr>
                                      <p:tavLst>
                                        <p:tav tm="0">
                                          <p:val>
                                            <p:strVal val="#ppt_y"/>
                                          </p:val>
                                        </p:tav>
                                        <p:tav tm="100000">
                                          <p:val>
                                            <p:strVal val="#ppt_y"/>
                                          </p:val>
                                        </p:tav>
                                      </p:tavLst>
                                    </p:anim>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strVal val="#ppt_w*0.05"/>
                                          </p:val>
                                        </p:tav>
                                        <p:tav tm="100000">
                                          <p:val>
                                            <p:strVal val="#ppt_w"/>
                                          </p:val>
                                        </p:tav>
                                      </p:tavLst>
                                    </p:anim>
                                    <p:anim calcmode="lin" valueType="num">
                                      <p:cBhvr>
                                        <p:cTn id="17" dur="1000" fill="hold"/>
                                        <p:tgtEl>
                                          <p:spTgt spid="8"/>
                                        </p:tgtEl>
                                        <p:attrNameLst>
                                          <p:attrName>ppt_h</p:attrName>
                                        </p:attrNameLst>
                                      </p:cBhvr>
                                      <p:tavLst>
                                        <p:tav tm="0">
                                          <p:val>
                                            <p:strVal val="#ppt_h"/>
                                          </p:val>
                                        </p:tav>
                                        <p:tav tm="100000">
                                          <p:val>
                                            <p:strVal val="#ppt_h"/>
                                          </p:val>
                                        </p:tav>
                                      </p:tavLst>
                                    </p:anim>
                                    <p:anim calcmode="lin" valueType="num">
                                      <p:cBhvr>
                                        <p:cTn id="18" dur="1000" fill="hold"/>
                                        <p:tgtEl>
                                          <p:spTgt spid="8"/>
                                        </p:tgtEl>
                                        <p:attrNameLst>
                                          <p:attrName>ppt_x</p:attrName>
                                        </p:attrNameLst>
                                      </p:cBhvr>
                                      <p:tavLst>
                                        <p:tav tm="0">
                                          <p:val>
                                            <p:strVal val="#ppt_x-.2"/>
                                          </p:val>
                                        </p:tav>
                                        <p:tav tm="100000">
                                          <p:val>
                                            <p:strVal val="#ppt_x"/>
                                          </p:val>
                                        </p:tav>
                                      </p:tavLst>
                                    </p:anim>
                                    <p:anim calcmode="lin" valueType="num">
                                      <p:cBhvr>
                                        <p:cTn id="19" dur="1000" fill="hold"/>
                                        <p:tgtEl>
                                          <p:spTgt spid="8"/>
                                        </p:tgtEl>
                                        <p:attrNameLst>
                                          <p:attrName>ppt_y</p:attrName>
                                        </p:attrNameLst>
                                      </p:cBhvr>
                                      <p:tavLst>
                                        <p:tav tm="0">
                                          <p:val>
                                            <p:strVal val="#ppt_y"/>
                                          </p:val>
                                        </p:tav>
                                        <p:tav tm="100000">
                                          <p:val>
                                            <p:strVal val="#ppt_y"/>
                                          </p:val>
                                        </p:tav>
                                      </p:tavLst>
                                    </p:anim>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strVal val="#ppt_w*0.05"/>
                                          </p:val>
                                        </p:tav>
                                        <p:tav tm="100000">
                                          <p:val>
                                            <p:strVal val="#ppt_w"/>
                                          </p:val>
                                        </p:tav>
                                      </p:tavLst>
                                    </p:anim>
                                    <p:anim calcmode="lin" valueType="num">
                                      <p:cBhvr>
                                        <p:cTn id="26" dur="1000" fill="hold"/>
                                        <p:tgtEl>
                                          <p:spTgt spid="9"/>
                                        </p:tgtEl>
                                        <p:attrNameLst>
                                          <p:attrName>ppt_h</p:attrName>
                                        </p:attrNameLst>
                                      </p:cBhvr>
                                      <p:tavLst>
                                        <p:tav tm="0">
                                          <p:val>
                                            <p:strVal val="#ppt_h"/>
                                          </p:val>
                                        </p:tav>
                                        <p:tav tm="100000">
                                          <p:val>
                                            <p:strVal val="#ppt_h"/>
                                          </p:val>
                                        </p:tav>
                                      </p:tavLst>
                                    </p:anim>
                                    <p:anim calcmode="lin" valueType="num">
                                      <p:cBhvr>
                                        <p:cTn id="27" dur="1000" fill="hold"/>
                                        <p:tgtEl>
                                          <p:spTgt spid="9"/>
                                        </p:tgtEl>
                                        <p:attrNameLst>
                                          <p:attrName>ppt_x</p:attrName>
                                        </p:attrNameLst>
                                      </p:cBhvr>
                                      <p:tavLst>
                                        <p:tav tm="0">
                                          <p:val>
                                            <p:strVal val="#ppt_x-.2"/>
                                          </p:val>
                                        </p:tav>
                                        <p:tav tm="100000">
                                          <p:val>
                                            <p:strVal val="#ppt_x"/>
                                          </p:val>
                                        </p:tav>
                                      </p:tavLst>
                                    </p:anim>
                                    <p:anim calcmode="lin" valueType="num">
                                      <p:cBhvr>
                                        <p:cTn id="28" dur="1000" fill="hold"/>
                                        <p:tgtEl>
                                          <p:spTgt spid="9"/>
                                        </p:tgtEl>
                                        <p:attrNameLst>
                                          <p:attrName>ppt_y</p:attrName>
                                        </p:attrNameLst>
                                      </p:cBhvr>
                                      <p:tavLst>
                                        <p:tav tm="0">
                                          <p:val>
                                            <p:strVal val="#ppt_y"/>
                                          </p:val>
                                        </p:tav>
                                        <p:tav tm="100000">
                                          <p:val>
                                            <p:strVal val="#ppt_y"/>
                                          </p:val>
                                        </p:tav>
                                      </p:tavLst>
                                    </p:anim>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20 Imagen" descr="images.jpg"/>
          <p:cNvPicPr>
            <a:picLocks noChangeAspect="1"/>
          </p:cNvPicPr>
          <p:nvPr/>
        </p:nvPicPr>
        <p:blipFill>
          <a:blip r:embed="rId2" cstate="print">
            <a:lum bright="70000" contrast="-70000"/>
          </a:blip>
          <a:stretch>
            <a:fillRect/>
          </a:stretch>
        </p:blipFill>
        <p:spPr>
          <a:xfrm flipH="1">
            <a:off x="4788024" y="2764885"/>
            <a:ext cx="4355976" cy="4093115"/>
          </a:xfrm>
          <a:prstGeom prst="rect">
            <a:avLst/>
          </a:prstGeom>
        </p:spPr>
      </p:pic>
      <p:pic>
        <p:nvPicPr>
          <p:cNvPr id="47" name="46 Imagen"/>
          <p:cNvPicPr/>
          <p:nvPr/>
        </p:nvPicPr>
        <p:blipFill>
          <a:blip r:embed="rId3" cstate="print"/>
          <a:srcRect/>
          <a:stretch>
            <a:fillRect/>
          </a:stretch>
        </p:blipFill>
        <p:spPr bwMode="auto">
          <a:xfrm>
            <a:off x="1981200" y="2590800"/>
            <a:ext cx="3733800" cy="1752600"/>
          </a:xfrm>
          <a:prstGeom prst="rect">
            <a:avLst/>
          </a:prstGeom>
          <a:noFill/>
          <a:ln w="9525">
            <a:noFill/>
            <a:miter lim="800000"/>
            <a:headEnd/>
            <a:tailEnd/>
          </a:ln>
        </p:spPr>
      </p:pic>
      <p:pic>
        <p:nvPicPr>
          <p:cNvPr id="48" name="47 Imagen"/>
          <p:cNvPicPr/>
          <p:nvPr/>
        </p:nvPicPr>
        <p:blipFill>
          <a:blip r:embed="rId4" cstate="print"/>
          <a:srcRect/>
          <a:stretch>
            <a:fillRect/>
          </a:stretch>
        </p:blipFill>
        <p:spPr bwMode="auto">
          <a:xfrm>
            <a:off x="457200" y="1524000"/>
            <a:ext cx="2415938" cy="1044918"/>
          </a:xfrm>
          <a:prstGeom prst="rect">
            <a:avLst/>
          </a:prstGeom>
          <a:noFill/>
          <a:ln w="9525">
            <a:noFill/>
            <a:miter lim="800000"/>
            <a:headEnd/>
            <a:tailEnd/>
          </a:ln>
        </p:spPr>
      </p:pic>
      <p:pic>
        <p:nvPicPr>
          <p:cNvPr id="49" name="48 Imagen"/>
          <p:cNvPicPr/>
          <p:nvPr/>
        </p:nvPicPr>
        <p:blipFill>
          <a:blip r:embed="rId5" cstate="print"/>
          <a:srcRect/>
          <a:stretch>
            <a:fillRect/>
          </a:stretch>
        </p:blipFill>
        <p:spPr bwMode="auto">
          <a:xfrm>
            <a:off x="5181600" y="4724400"/>
            <a:ext cx="2782152" cy="1268104"/>
          </a:xfrm>
          <a:prstGeom prst="rect">
            <a:avLst/>
          </a:prstGeom>
          <a:noFill/>
          <a:ln w="9525">
            <a:noFill/>
            <a:miter lim="800000"/>
            <a:headEnd/>
            <a:tailEnd/>
          </a:ln>
        </p:spPr>
      </p:pic>
      <p:sp>
        <p:nvSpPr>
          <p:cNvPr id="2" name="1 Título"/>
          <p:cNvSpPr txBox="1">
            <a:spLocks/>
          </p:cNvSpPr>
          <p:nvPr/>
        </p:nvSpPr>
        <p:spPr>
          <a:xfrm>
            <a:off x="609600" y="274638"/>
            <a:ext cx="8031480" cy="1143000"/>
          </a:xfrm>
          <a:prstGeom prst="rect">
            <a:avLst/>
          </a:prstGeom>
        </p:spPr>
        <p:txBody>
          <a:bodyP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RESULTADOS</a:t>
            </a:r>
            <a:r>
              <a:rPr kumimoji="0" lang="es-EC"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DE LA APLICACIÓN DE LA PROPUESTA METODOLÓGICA</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1040" name="Text Box 151"/>
          <p:cNvSpPr txBox="1">
            <a:spLocks noChangeArrowheads="1"/>
          </p:cNvSpPr>
          <p:nvPr/>
        </p:nvSpPr>
        <p:spPr bwMode="auto">
          <a:xfrm>
            <a:off x="803176" y="1599456"/>
            <a:ext cx="1752600"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0000CC"/>
                </a:solidFill>
                <a:effectLst/>
                <a:latin typeface="Calibri" pitchFamily="34" charset="0"/>
                <a:cs typeface="Arial" pitchFamily="34" charset="0"/>
              </a:rPr>
              <a:t>FASE 1</a:t>
            </a:r>
          </a:p>
          <a:p>
            <a:pPr marL="0" marR="0" lvl="0" indent="0" algn="ctr" defTabSz="914400" rtl="0" eaLnBrk="1" fontAlgn="base" latinLnBrk="0" hangingPunct="1">
              <a:lnSpc>
                <a:spcPct val="100000"/>
              </a:lnSpc>
              <a:spcBef>
                <a:spcPct val="0"/>
              </a:spcBef>
              <a:buClrTx/>
              <a:buSzTx/>
              <a:buFontTx/>
              <a:buNone/>
              <a:tabLst/>
            </a:pPr>
            <a:r>
              <a:rPr kumimoji="0" lang="es-ES" sz="1600" b="0" i="0" u="none" strike="noStrike" cap="none" normalizeH="0" baseline="0" dirty="0" smtClean="0">
                <a:ln>
                  <a:noFill/>
                </a:ln>
                <a:solidFill>
                  <a:srgbClr val="0000CC"/>
                </a:solidFill>
                <a:effectLst/>
                <a:latin typeface="Calibri" pitchFamily="34" charset="0"/>
                <a:cs typeface="Arial" pitchFamily="34" charset="0"/>
              </a:rPr>
              <a:t>ESTABLECIMIENTO DEL CONTEXTO</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Text Box 152"/>
          <p:cNvSpPr txBox="1">
            <a:spLocks noChangeArrowheads="1"/>
          </p:cNvSpPr>
          <p:nvPr/>
        </p:nvSpPr>
        <p:spPr bwMode="auto">
          <a:xfrm>
            <a:off x="2770186" y="2819400"/>
            <a:ext cx="2182813" cy="6223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s-ES" b="1" i="0" u="none" strike="noStrike" cap="none" normalizeH="0" baseline="0" dirty="0" smtClean="0">
                <a:ln>
                  <a:noFill/>
                </a:ln>
                <a:solidFill>
                  <a:srgbClr val="0000CC"/>
                </a:solidFill>
                <a:effectLst/>
                <a:latin typeface="Calibri" pitchFamily="34" charset="0"/>
                <a:cs typeface="Arial" pitchFamily="34" charset="0"/>
              </a:rPr>
              <a:t>FASE 2</a:t>
            </a:r>
          </a:p>
          <a:p>
            <a:pPr marL="0" marR="0" lvl="0" indent="0" algn="ctr" defTabSz="914400" rtl="0" eaLnBrk="1" fontAlgn="base" latinLnBrk="0" hangingPunct="1">
              <a:lnSpc>
                <a:spcPct val="100000"/>
              </a:lnSpc>
              <a:spcBef>
                <a:spcPct val="0"/>
              </a:spcBef>
              <a:buClrTx/>
              <a:buSzTx/>
              <a:buFontTx/>
              <a:buNone/>
              <a:tabLst/>
            </a:pPr>
            <a:r>
              <a:rPr kumimoji="0" lang="es-ES" b="0" i="0" u="none" strike="noStrike" cap="none" normalizeH="0" baseline="0" dirty="0" smtClean="0">
                <a:ln>
                  <a:noFill/>
                </a:ln>
                <a:solidFill>
                  <a:srgbClr val="0000CC"/>
                </a:solidFill>
                <a:effectLst/>
                <a:latin typeface="Calibri" pitchFamily="34" charset="0"/>
                <a:cs typeface="Arial" pitchFamily="34" charset="0"/>
              </a:rPr>
              <a:t>ANÁLISIS DE RIESGOS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53"/>
          <p:cNvSpPr txBox="1">
            <a:spLocks noChangeArrowheads="1"/>
          </p:cNvSpPr>
          <p:nvPr/>
        </p:nvSpPr>
        <p:spPr bwMode="auto">
          <a:xfrm>
            <a:off x="2286000" y="3429000"/>
            <a:ext cx="1588516" cy="336550"/>
          </a:xfrm>
          <a:prstGeom prst="rect">
            <a:avLst/>
          </a:prstGeom>
          <a:solidFill>
            <a:srgbClr val="DBE5F1"/>
          </a:solidFill>
          <a:ln w="6350">
            <a:solidFill>
              <a:srgbClr val="000000"/>
            </a:solidFill>
            <a:prstDash val="dash"/>
            <a:miter lim="800000"/>
            <a:headEnd/>
            <a:tailEnd/>
          </a:ln>
        </p:spPr>
        <p:txBody>
          <a:bodyPr vert="horz" wrap="square" lIns="36000" tIns="36000" rIns="36000" bIns="36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smtClean="0">
                <a:ln>
                  <a:noFill/>
                </a:ln>
                <a:solidFill>
                  <a:schemeClr val="tx1"/>
                </a:solidFill>
                <a:effectLst/>
                <a:latin typeface="Calibri" pitchFamily="34" charset="0"/>
                <a:cs typeface="Arial" pitchFamily="34" charset="0"/>
              </a:rPr>
              <a:t>PROBABILIDAD</a:t>
            </a:r>
            <a:endParaRPr kumimoji="0" lang="es-ES" sz="4400" b="0" i="0" u="none" strike="noStrike" cap="none" normalizeH="0" baseline="0" smtClean="0">
              <a:ln>
                <a:noFill/>
              </a:ln>
              <a:solidFill>
                <a:schemeClr val="tx1"/>
              </a:solidFill>
              <a:effectLst/>
              <a:latin typeface="Arial" pitchFamily="34" charset="0"/>
              <a:cs typeface="Arial" pitchFamily="34" charset="0"/>
            </a:endParaRPr>
          </a:p>
        </p:txBody>
      </p:sp>
      <p:sp>
        <p:nvSpPr>
          <p:cNvPr id="1043" name="Text Box 154"/>
          <p:cNvSpPr txBox="1">
            <a:spLocks noChangeArrowheads="1"/>
          </p:cNvSpPr>
          <p:nvPr/>
        </p:nvSpPr>
        <p:spPr bwMode="auto">
          <a:xfrm>
            <a:off x="4343400" y="3429000"/>
            <a:ext cx="1588516" cy="336550"/>
          </a:xfrm>
          <a:prstGeom prst="rect">
            <a:avLst/>
          </a:prstGeom>
          <a:solidFill>
            <a:srgbClr val="DBE5F1"/>
          </a:solidFill>
          <a:ln w="6350">
            <a:solidFill>
              <a:srgbClr val="000000"/>
            </a:solidFill>
            <a:prstDash val="dash"/>
            <a:miter lim="800000"/>
            <a:headEnd/>
            <a:tailEnd/>
          </a:ln>
        </p:spPr>
        <p:txBody>
          <a:bodyPr vert="horz" wrap="square" lIns="36000" tIns="36000" rIns="36000" bIns="36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cs typeface="Arial" pitchFamily="34" charset="0"/>
              </a:rPr>
              <a:t>IMPACTO</a:t>
            </a:r>
            <a:endParaRPr kumimoji="0" lang="es-E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155"/>
          <p:cNvSpPr txBox="1">
            <a:spLocks noChangeArrowheads="1"/>
          </p:cNvSpPr>
          <p:nvPr/>
        </p:nvSpPr>
        <p:spPr bwMode="auto">
          <a:xfrm>
            <a:off x="3200400" y="3962400"/>
            <a:ext cx="1588516" cy="336550"/>
          </a:xfrm>
          <a:prstGeom prst="rect">
            <a:avLst/>
          </a:prstGeom>
          <a:solidFill>
            <a:srgbClr val="DBE5F1"/>
          </a:solidFill>
          <a:ln w="6350">
            <a:solidFill>
              <a:srgbClr val="000000"/>
            </a:solidFill>
            <a:prstDash val="dash"/>
            <a:miter lim="800000"/>
            <a:headEnd/>
            <a:tailEnd/>
          </a:ln>
        </p:spPr>
        <p:txBody>
          <a:bodyPr vert="horz" wrap="square" lIns="36000" tIns="36000" rIns="36000" bIns="36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b="1" i="0" u="none" strike="noStrike" cap="none" normalizeH="0" baseline="0" smtClean="0">
                <a:ln>
                  <a:noFill/>
                </a:ln>
                <a:solidFill>
                  <a:schemeClr val="tx1"/>
                </a:solidFill>
                <a:effectLst/>
                <a:latin typeface="Calibri" pitchFamily="34" charset="0"/>
                <a:cs typeface="Arial" pitchFamily="34" charset="0"/>
              </a:rPr>
              <a:t>P  x  I</a:t>
            </a:r>
            <a:endParaRPr kumimoji="0" lang="es-ES" sz="4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5" name="AutoShape 157"/>
          <p:cNvCxnSpPr>
            <a:cxnSpLocks noChangeShapeType="1"/>
          </p:cNvCxnSpPr>
          <p:nvPr/>
        </p:nvCxnSpPr>
        <p:spPr bwMode="auto">
          <a:xfrm>
            <a:off x="3581400" y="3797171"/>
            <a:ext cx="158750" cy="158750"/>
          </a:xfrm>
          <a:prstGeom prst="straightConnector1">
            <a:avLst/>
          </a:prstGeom>
          <a:noFill/>
          <a:ln w="9525">
            <a:solidFill>
              <a:srgbClr val="000000"/>
            </a:solidFill>
            <a:round/>
            <a:headEnd/>
            <a:tailEnd type="triangle" w="med" len="med"/>
          </a:ln>
        </p:spPr>
      </p:cxnSp>
      <p:cxnSp>
        <p:nvCxnSpPr>
          <p:cNvPr id="1046" name="AutoShape 158"/>
          <p:cNvCxnSpPr>
            <a:cxnSpLocks noChangeShapeType="1"/>
          </p:cNvCxnSpPr>
          <p:nvPr/>
        </p:nvCxnSpPr>
        <p:spPr bwMode="auto">
          <a:xfrm flipH="1">
            <a:off x="4419600" y="3797171"/>
            <a:ext cx="158750" cy="158750"/>
          </a:xfrm>
          <a:prstGeom prst="straightConnector1">
            <a:avLst/>
          </a:prstGeom>
          <a:noFill/>
          <a:ln w="9525">
            <a:solidFill>
              <a:srgbClr val="000000"/>
            </a:solidFill>
            <a:round/>
            <a:headEnd/>
            <a:tailEnd type="triangle" w="med" len="med"/>
          </a:ln>
        </p:spPr>
      </p:cxnSp>
      <p:sp>
        <p:nvSpPr>
          <p:cNvPr id="1047" name="Text Box 159"/>
          <p:cNvSpPr txBox="1">
            <a:spLocks noChangeArrowheads="1"/>
          </p:cNvSpPr>
          <p:nvPr/>
        </p:nvSpPr>
        <p:spPr bwMode="auto">
          <a:xfrm>
            <a:off x="6324600" y="4865340"/>
            <a:ext cx="1371601" cy="723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s-ES" b="1" i="0" u="none" strike="noStrike" cap="none" normalizeH="0" baseline="0" dirty="0" smtClean="0">
                <a:ln>
                  <a:noFill/>
                </a:ln>
                <a:solidFill>
                  <a:srgbClr val="0000CC"/>
                </a:solidFill>
                <a:effectLst/>
                <a:latin typeface="Calibri" pitchFamily="34" charset="0"/>
                <a:cs typeface="Arial" pitchFamily="34" charset="0"/>
              </a:rPr>
              <a:t>FASE 3</a:t>
            </a:r>
          </a:p>
          <a:p>
            <a:pPr marL="0" marR="0" lvl="0" indent="0" algn="ctr" defTabSz="914400" rtl="0" eaLnBrk="1" fontAlgn="base" latinLnBrk="0" hangingPunct="1">
              <a:lnSpc>
                <a:spcPct val="100000"/>
              </a:lnSpc>
              <a:spcBef>
                <a:spcPct val="0"/>
              </a:spcBef>
              <a:buClrTx/>
              <a:buSzTx/>
              <a:buFontTx/>
              <a:buNone/>
              <a:tabLst/>
            </a:pPr>
            <a:r>
              <a:rPr kumimoji="0" lang="es-ES" b="0" i="0" u="none" strike="noStrike" cap="none" normalizeH="0" baseline="0" dirty="0" smtClean="0">
                <a:ln>
                  <a:noFill/>
                </a:ln>
                <a:solidFill>
                  <a:srgbClr val="0000CC"/>
                </a:solidFill>
                <a:effectLst/>
                <a:latin typeface="Calibri" pitchFamily="34" charset="0"/>
                <a:cs typeface="Arial" pitchFamily="34" charset="0"/>
              </a:rPr>
              <a:t>EVALUACIÓN DE RIESGOS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AutoShape 160"/>
          <p:cNvSpPr>
            <a:spLocks noChangeArrowheads="1"/>
          </p:cNvSpPr>
          <p:nvPr/>
        </p:nvSpPr>
        <p:spPr bwMode="auto">
          <a:xfrm rot="2616592">
            <a:off x="2125071" y="2464987"/>
            <a:ext cx="617463" cy="303212"/>
          </a:xfrm>
          <a:prstGeom prst="notchedRightArrow">
            <a:avLst>
              <a:gd name="adj1" fmla="val 50000"/>
              <a:gd name="adj2" fmla="val 62951"/>
            </a:avLst>
          </a:prstGeom>
          <a:solidFill>
            <a:srgbClr val="E5DFE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1050" name="Text Box 162">
            <a:hlinkClick r:id="rId6" action="ppaction://hlinkfile"/>
          </p:cNvPr>
          <p:cNvSpPr txBox="1">
            <a:spLocks noChangeArrowheads="1"/>
          </p:cNvSpPr>
          <p:nvPr/>
        </p:nvSpPr>
        <p:spPr bwMode="auto">
          <a:xfrm>
            <a:off x="5410200" y="4800600"/>
            <a:ext cx="914400" cy="685800"/>
          </a:xfrm>
          <a:prstGeom prst="rect">
            <a:avLst/>
          </a:prstGeom>
          <a:solidFill>
            <a:srgbClr val="F8ECEC"/>
          </a:solidFill>
          <a:ln w="6350">
            <a:solidFill>
              <a:srgbClr val="000000"/>
            </a:solidFill>
            <a:prstDash val="dash"/>
            <a:miter lim="800000"/>
            <a:headEnd/>
            <a:tailEnd/>
          </a:ln>
        </p:spPr>
        <p:txBody>
          <a:bodyPr vert="horz" wrap="square" lIns="36000" tIns="36000" rIns="36000" bIns="36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943634"/>
                </a:solidFill>
                <a:effectLst/>
                <a:latin typeface="Calibri" pitchFamily="34" charset="0"/>
                <a:cs typeface="Arial" pitchFamily="34" charset="0"/>
              </a:rPr>
              <a:t>Riesgos priorizados</a:t>
            </a: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1" name="AutoShape 163"/>
          <p:cNvCxnSpPr>
            <a:cxnSpLocks noChangeShapeType="1"/>
          </p:cNvCxnSpPr>
          <p:nvPr/>
        </p:nvCxnSpPr>
        <p:spPr bwMode="auto">
          <a:xfrm rot="10800000" flipV="1">
            <a:off x="5181602" y="5486400"/>
            <a:ext cx="685799" cy="539750"/>
          </a:xfrm>
          <a:prstGeom prst="bentConnector3">
            <a:avLst>
              <a:gd name="adj1" fmla="val 1155"/>
            </a:avLst>
          </a:prstGeom>
          <a:noFill/>
          <a:ln w="9525">
            <a:solidFill>
              <a:srgbClr val="000000"/>
            </a:solidFill>
            <a:miter lim="800000"/>
            <a:headEnd/>
            <a:tailEnd type="triangle" w="med" len="med"/>
          </a:ln>
        </p:spPr>
      </p:cxnSp>
      <p:sp>
        <p:nvSpPr>
          <p:cNvPr id="1052" name="Text Box 164"/>
          <p:cNvSpPr txBox="1">
            <a:spLocks noChangeArrowheads="1"/>
          </p:cNvSpPr>
          <p:nvPr/>
        </p:nvSpPr>
        <p:spPr bwMode="auto">
          <a:xfrm>
            <a:off x="3429000" y="5943600"/>
            <a:ext cx="1760537" cy="228600"/>
          </a:xfrm>
          <a:prstGeom prst="rect">
            <a:avLst/>
          </a:prstGeom>
          <a:noFill/>
          <a:ln w="9525">
            <a:noFill/>
            <a:miter lim="800000"/>
            <a:headEnd/>
            <a:tailEnd/>
          </a:ln>
        </p:spPr>
        <p:txBody>
          <a:bodyPr vert="horz" wrap="square" lIns="36000" tIns="0" rIns="3600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943634"/>
                </a:solidFill>
                <a:effectLst/>
                <a:latin typeface="Calibri" pitchFamily="34" charset="0"/>
                <a:cs typeface="Arial" pitchFamily="34" charset="0"/>
              </a:rPr>
              <a:t>INDICADORES </a:t>
            </a: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AutoShape 165"/>
          <p:cNvSpPr>
            <a:spLocks noChangeArrowheads="1"/>
          </p:cNvSpPr>
          <p:nvPr/>
        </p:nvSpPr>
        <p:spPr bwMode="auto">
          <a:xfrm>
            <a:off x="381000" y="1371600"/>
            <a:ext cx="7772400" cy="4953000"/>
          </a:xfrm>
          <a:prstGeom prst="roundRect">
            <a:avLst>
              <a:gd name="adj" fmla="val 5713"/>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49" name="AutoShape 161"/>
          <p:cNvSpPr>
            <a:spLocks noChangeArrowheads="1"/>
          </p:cNvSpPr>
          <p:nvPr/>
        </p:nvSpPr>
        <p:spPr bwMode="auto">
          <a:xfrm rot="2287943">
            <a:off x="4734959" y="4414134"/>
            <a:ext cx="834194" cy="322513"/>
          </a:xfrm>
          <a:prstGeom prst="notchedRightArrow">
            <a:avLst>
              <a:gd name="adj1" fmla="val 50000"/>
              <a:gd name="adj2" fmla="val 63282"/>
            </a:avLst>
          </a:prstGeom>
          <a:solidFill>
            <a:srgbClr val="E5DFE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58" name="57 Rectángulo redondeado"/>
          <p:cNvSpPr/>
          <p:nvPr/>
        </p:nvSpPr>
        <p:spPr>
          <a:xfrm>
            <a:off x="381000" y="5029200"/>
            <a:ext cx="2743200" cy="129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s-EC" sz="1200" b="1" dirty="0" smtClean="0">
                <a:solidFill>
                  <a:schemeClr val="tx2"/>
                </a:solidFill>
                <a:effectLst>
                  <a:outerShdw blurRad="31750" dist="25400" dir="5400000" algn="tl" rotWithShape="0">
                    <a:srgbClr val="000000">
                      <a:alpha val="25000"/>
                    </a:srgbClr>
                  </a:outerShdw>
                </a:effectLst>
              </a:rPr>
              <a:t>HIPÓTESIS: </a:t>
            </a:r>
            <a:r>
              <a:rPr lang="es-ES" sz="1200" i="1" dirty="0" smtClean="0"/>
              <a:t>“La aplicación de la propuesta metodológica de gestión de riesgos tecnológicos permite contar con indicadores para minimizar los riesgos tecnológicos.”.</a:t>
            </a:r>
          </a:p>
          <a:p>
            <a:endParaRPr lang="es-EC" sz="1200" dirty="0" smtClean="0">
              <a:solidFill>
                <a:schemeClr val="accent4">
                  <a:lumMod val="50000"/>
                </a:schemeClr>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1000" fill="hold"/>
                                        <p:tgtEl>
                                          <p:spTgt spid="58"/>
                                        </p:tgtEl>
                                        <p:attrNameLst>
                                          <p:attrName>ppt_w</p:attrName>
                                        </p:attrNameLst>
                                      </p:cBhvr>
                                      <p:tavLst>
                                        <p:tav tm="0">
                                          <p:val>
                                            <p:strVal val="#ppt_w*0.05"/>
                                          </p:val>
                                        </p:tav>
                                        <p:tav tm="100000">
                                          <p:val>
                                            <p:strVal val="#ppt_w"/>
                                          </p:val>
                                        </p:tav>
                                      </p:tavLst>
                                    </p:anim>
                                    <p:anim calcmode="lin" valueType="num">
                                      <p:cBhvr>
                                        <p:cTn id="8" dur="1000" fill="hold"/>
                                        <p:tgtEl>
                                          <p:spTgt spid="58"/>
                                        </p:tgtEl>
                                        <p:attrNameLst>
                                          <p:attrName>ppt_h</p:attrName>
                                        </p:attrNameLst>
                                      </p:cBhvr>
                                      <p:tavLst>
                                        <p:tav tm="0">
                                          <p:val>
                                            <p:strVal val="#ppt_h"/>
                                          </p:val>
                                        </p:tav>
                                        <p:tav tm="100000">
                                          <p:val>
                                            <p:strVal val="#ppt_h"/>
                                          </p:val>
                                        </p:tav>
                                      </p:tavLst>
                                    </p:anim>
                                    <p:anim calcmode="lin" valueType="num">
                                      <p:cBhvr>
                                        <p:cTn id="9" dur="1000" fill="hold"/>
                                        <p:tgtEl>
                                          <p:spTgt spid="58"/>
                                        </p:tgtEl>
                                        <p:attrNameLst>
                                          <p:attrName>ppt_x</p:attrName>
                                        </p:attrNameLst>
                                      </p:cBhvr>
                                      <p:tavLst>
                                        <p:tav tm="0">
                                          <p:val>
                                            <p:strVal val="#ppt_x-.2"/>
                                          </p:val>
                                        </p:tav>
                                        <p:tav tm="100000">
                                          <p:val>
                                            <p:strVal val="#ppt_x"/>
                                          </p:val>
                                        </p:tav>
                                      </p:tavLst>
                                    </p:anim>
                                    <p:anim calcmode="lin" valueType="num">
                                      <p:cBhvr>
                                        <p:cTn id="10" dur="1000" fill="hold"/>
                                        <p:tgtEl>
                                          <p:spTgt spid="58"/>
                                        </p:tgtEl>
                                        <p:attrNameLst>
                                          <p:attrName>ppt_y</p:attrName>
                                        </p:attrNameLst>
                                      </p:cBhvr>
                                      <p:tavLst>
                                        <p:tav tm="0">
                                          <p:val>
                                            <p:strVal val="#ppt_y"/>
                                          </p:val>
                                        </p:tav>
                                        <p:tav tm="100000">
                                          <p:val>
                                            <p:strVal val="#ppt_y"/>
                                          </p:val>
                                        </p:tav>
                                      </p:tavLst>
                                    </p:anim>
                                    <p:animEffect transition="in" filter="fade">
                                      <p:cBhvr>
                                        <p:cTn id="11"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7" name="1 Título"/>
          <p:cNvSpPr txBox="1">
            <a:spLocks/>
          </p:cNvSpPr>
          <p:nvPr/>
        </p:nvSpPr>
        <p:spPr>
          <a:xfrm>
            <a:off x="990600" y="152400"/>
            <a:ext cx="7391400" cy="838200"/>
          </a:xfrm>
          <a:prstGeom prst="rect">
            <a:avLst/>
          </a:prstGeom>
        </p:spPr>
        <p:txBody>
          <a:bodyPr>
            <a:noAutofit/>
          </a:bodyPr>
          <a:lstStyle/>
          <a:p>
            <a:pPr lvl="0" algn="ctr">
              <a:spcBef>
                <a:spcPct val="0"/>
              </a:spcBef>
              <a:defRPr/>
            </a:pPr>
            <a:r>
              <a:rPr lang="es-ES_tradnl" sz="3600" b="1" dirty="0" smtClean="0">
                <a:solidFill>
                  <a:schemeClr val="tx2">
                    <a:satMod val="130000"/>
                  </a:schemeClr>
                </a:solidFill>
                <a:effectLst>
                  <a:outerShdw blurRad="50000" dist="30000" dir="5400000" algn="tl" rotWithShape="0">
                    <a:srgbClr val="000000">
                      <a:alpha val="30000"/>
                    </a:srgbClr>
                  </a:outerShdw>
                </a:effectLst>
              </a:rPr>
              <a:t>RESPUESTAS. </a:t>
            </a:r>
          </a:p>
          <a:p>
            <a:pPr lvl="0" algn="ctr">
              <a:spcBef>
                <a:spcPct val="0"/>
              </a:spcBef>
              <a:defRPr/>
            </a:pPr>
            <a:r>
              <a:rPr lang="es-ES_tradnl" sz="32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Formulación del problema. </a:t>
            </a:r>
            <a:endParaRPr kumimoji="0" lang="es-EC" sz="3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8" name="7 Rectángulo redondeado"/>
          <p:cNvSpPr/>
          <p:nvPr/>
        </p:nvSpPr>
        <p:spPr>
          <a:xfrm>
            <a:off x="457200" y="1357298"/>
            <a:ext cx="7686700" cy="121444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s-EC" sz="1600" dirty="0" smtClean="0"/>
              <a:t>El nivel de gestión de riesgo en las empresas proveedoras del servicio de Internet en la ciudad de Quito se mide a través de un diagrama de madurez.</a:t>
            </a:r>
            <a:endParaRPr lang="es-EC" sz="1600" dirty="0"/>
          </a:p>
        </p:txBody>
      </p:sp>
      <p:sp>
        <p:nvSpPr>
          <p:cNvPr id="11" name="10 Rectángulo redondeado"/>
          <p:cNvSpPr/>
          <p:nvPr/>
        </p:nvSpPr>
        <p:spPr>
          <a:xfrm>
            <a:off x="857224" y="2847380"/>
            <a:ext cx="7643866" cy="16912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s-EC" sz="1600" dirty="0" smtClean="0"/>
              <a:t>Una empresa corre alto riesgo si no define una metodología, como se demuestra en la aplicación de la propuesta metodológica planteada, por cuanto sin una metodología fijada, la empresa posee riesgos de nivel alto (Score: 4).</a:t>
            </a:r>
            <a:endParaRPr lang="es-EC" sz="1600" dirty="0"/>
          </a:p>
        </p:txBody>
      </p:sp>
      <p:sp>
        <p:nvSpPr>
          <p:cNvPr id="12" name="11 Rectángulo redondeado"/>
          <p:cNvSpPr/>
          <p:nvPr/>
        </p:nvSpPr>
        <p:spPr>
          <a:xfrm>
            <a:off x="1071538" y="4847644"/>
            <a:ext cx="7672414" cy="12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r>
              <a:rPr lang="es-EC" sz="1600" dirty="0" smtClean="0"/>
              <a:t>La propuesta metodológica planteada genera indicadores para la toma de decisiones de control. La contribución a la gestión de riesgos tecnológicos se refleja en la medida en que los riesgos residuales netos (finales) resultan menores a los riesgos residuales actuales (iniciales).</a:t>
            </a:r>
            <a:endParaRPr lang="es-EC" sz="1600"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05"/>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 calcmode="lin" valueType="num">
                                      <p:cBhvr>
                                        <p:cTn id="9" dur="1000" fill="hold"/>
                                        <p:tgtEl>
                                          <p:spTgt spid="8"/>
                                        </p:tgtEl>
                                        <p:attrNameLst>
                                          <p:attrName>ppt_x</p:attrName>
                                        </p:attrNameLst>
                                      </p:cBhvr>
                                      <p:tavLst>
                                        <p:tav tm="0">
                                          <p:val>
                                            <p:strVal val="#ppt_x-.2"/>
                                          </p:val>
                                        </p:tav>
                                        <p:tav tm="100000">
                                          <p:val>
                                            <p:strVal val="#ppt_x"/>
                                          </p:val>
                                        </p:tav>
                                      </p:tavLst>
                                    </p:anim>
                                    <p:anim calcmode="lin" valueType="num">
                                      <p:cBhvr>
                                        <p:cTn id="10" dur="1000" fill="hold"/>
                                        <p:tgtEl>
                                          <p:spTgt spid="8"/>
                                        </p:tgtEl>
                                        <p:attrNameLst>
                                          <p:attrName>ppt_y</p:attrName>
                                        </p:attrNameLst>
                                      </p:cBhvr>
                                      <p:tavLst>
                                        <p:tav tm="0">
                                          <p:val>
                                            <p:strVal val="#ppt_y"/>
                                          </p:val>
                                        </p:tav>
                                        <p:tav tm="100000">
                                          <p:val>
                                            <p:strVal val="#ppt_y"/>
                                          </p:val>
                                        </p:tav>
                                      </p:tavLst>
                                    </p:anim>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1000" fill="hold"/>
                                        <p:tgtEl>
                                          <p:spTgt spid="11"/>
                                        </p:tgtEl>
                                        <p:attrNameLst>
                                          <p:attrName>ppt_w</p:attrName>
                                        </p:attrNameLst>
                                      </p:cBhvr>
                                      <p:tavLst>
                                        <p:tav tm="0">
                                          <p:val>
                                            <p:strVal val="#ppt_w*0.05"/>
                                          </p:val>
                                        </p:tav>
                                        <p:tav tm="100000">
                                          <p:val>
                                            <p:strVal val="#ppt_w"/>
                                          </p:val>
                                        </p:tav>
                                      </p:tavLst>
                                    </p:anim>
                                    <p:anim calcmode="lin" valueType="num">
                                      <p:cBhvr>
                                        <p:cTn id="17" dur="1000" fill="hold"/>
                                        <p:tgtEl>
                                          <p:spTgt spid="11"/>
                                        </p:tgtEl>
                                        <p:attrNameLst>
                                          <p:attrName>ppt_h</p:attrName>
                                        </p:attrNameLst>
                                      </p:cBhvr>
                                      <p:tavLst>
                                        <p:tav tm="0">
                                          <p:val>
                                            <p:strVal val="#ppt_h"/>
                                          </p:val>
                                        </p:tav>
                                        <p:tav tm="100000">
                                          <p:val>
                                            <p:strVal val="#ppt_h"/>
                                          </p:val>
                                        </p:tav>
                                      </p:tavLst>
                                    </p:anim>
                                    <p:anim calcmode="lin" valueType="num">
                                      <p:cBhvr>
                                        <p:cTn id="18" dur="1000" fill="hold"/>
                                        <p:tgtEl>
                                          <p:spTgt spid="11"/>
                                        </p:tgtEl>
                                        <p:attrNameLst>
                                          <p:attrName>ppt_x</p:attrName>
                                        </p:attrNameLst>
                                      </p:cBhvr>
                                      <p:tavLst>
                                        <p:tav tm="0">
                                          <p:val>
                                            <p:strVal val="#ppt_x-.2"/>
                                          </p:val>
                                        </p:tav>
                                        <p:tav tm="100000">
                                          <p:val>
                                            <p:strVal val="#ppt_x"/>
                                          </p:val>
                                        </p:tav>
                                      </p:tavLst>
                                    </p:anim>
                                    <p:anim calcmode="lin" valueType="num">
                                      <p:cBhvr>
                                        <p:cTn id="19" dur="1000" fill="hold"/>
                                        <p:tgtEl>
                                          <p:spTgt spid="11"/>
                                        </p:tgtEl>
                                        <p:attrNameLst>
                                          <p:attrName>ppt_y</p:attrName>
                                        </p:attrNameLst>
                                      </p:cBhvr>
                                      <p:tavLst>
                                        <p:tav tm="0">
                                          <p:val>
                                            <p:strVal val="#ppt_y"/>
                                          </p:val>
                                        </p:tav>
                                        <p:tav tm="100000">
                                          <p:val>
                                            <p:strVal val="#ppt_y"/>
                                          </p:val>
                                        </p:tav>
                                      </p:tavLst>
                                    </p:anim>
                                    <p:animEffect transition="in" filter="fade">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strVal val="#ppt_w*0.05"/>
                                          </p:val>
                                        </p:tav>
                                        <p:tav tm="100000">
                                          <p:val>
                                            <p:strVal val="#ppt_w"/>
                                          </p:val>
                                        </p:tav>
                                      </p:tavLst>
                                    </p:anim>
                                    <p:anim calcmode="lin" valueType="num">
                                      <p:cBhvr>
                                        <p:cTn id="26" dur="1000" fill="hold"/>
                                        <p:tgtEl>
                                          <p:spTgt spid="12"/>
                                        </p:tgtEl>
                                        <p:attrNameLst>
                                          <p:attrName>ppt_h</p:attrName>
                                        </p:attrNameLst>
                                      </p:cBhvr>
                                      <p:tavLst>
                                        <p:tav tm="0">
                                          <p:val>
                                            <p:strVal val="#ppt_h"/>
                                          </p:val>
                                        </p:tav>
                                        <p:tav tm="100000">
                                          <p:val>
                                            <p:strVal val="#ppt_h"/>
                                          </p:val>
                                        </p:tav>
                                      </p:tavLst>
                                    </p:anim>
                                    <p:anim calcmode="lin" valueType="num">
                                      <p:cBhvr>
                                        <p:cTn id="27" dur="1000" fill="hold"/>
                                        <p:tgtEl>
                                          <p:spTgt spid="12"/>
                                        </p:tgtEl>
                                        <p:attrNameLst>
                                          <p:attrName>ppt_x</p:attrName>
                                        </p:attrNameLst>
                                      </p:cBhvr>
                                      <p:tavLst>
                                        <p:tav tm="0">
                                          <p:val>
                                            <p:strVal val="#ppt_x-.2"/>
                                          </p:val>
                                        </p:tav>
                                        <p:tav tm="100000">
                                          <p:val>
                                            <p:strVal val="#ppt_x"/>
                                          </p:val>
                                        </p:tav>
                                      </p:tavLst>
                                    </p:anim>
                                    <p:anim calcmode="lin" valueType="num">
                                      <p:cBhvr>
                                        <p:cTn id="28" dur="1000" fill="hold"/>
                                        <p:tgtEl>
                                          <p:spTgt spid="12"/>
                                        </p:tgtEl>
                                        <p:attrNameLst>
                                          <p:attrName>ppt_y</p:attrName>
                                        </p:attrNameLst>
                                      </p:cBhvr>
                                      <p:tavLst>
                                        <p:tav tm="0">
                                          <p:val>
                                            <p:strVal val="#ppt_y"/>
                                          </p:val>
                                        </p:tav>
                                        <p:tav tm="100000">
                                          <p:val>
                                            <p:strVal val="#ppt_y"/>
                                          </p:val>
                                        </p:tav>
                                      </p:tavLst>
                                    </p:anim>
                                    <p:animEffect transition="in" filter="fade">
                                      <p:cBhvr>
                                        <p:cTn id="2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4" name="3 Rectángulo redondeado"/>
          <p:cNvSpPr/>
          <p:nvPr/>
        </p:nvSpPr>
        <p:spPr>
          <a:xfrm>
            <a:off x="457200" y="928670"/>
            <a:ext cx="7686700" cy="12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nSpc>
                <a:spcPct val="150000"/>
              </a:lnSpc>
            </a:pPr>
            <a:r>
              <a:rPr lang="es-EC" sz="1600" dirty="0" smtClean="0"/>
              <a:t>El grado de madurez con el cual los ISP de la ciudad de Quito administran sus riesgos tecnológicos se encuentra por debajo de un valor que pueda considerarse “Administrable”.</a:t>
            </a:r>
            <a:endParaRPr lang="es-EC" sz="1600" dirty="0"/>
          </a:p>
        </p:txBody>
      </p:sp>
      <p:sp>
        <p:nvSpPr>
          <p:cNvPr id="5" name="4 Rectángulo redondeado"/>
          <p:cNvSpPr/>
          <p:nvPr/>
        </p:nvSpPr>
        <p:spPr>
          <a:xfrm>
            <a:off x="642910" y="2348880"/>
            <a:ext cx="7643866" cy="12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nSpc>
                <a:spcPct val="150000"/>
              </a:lnSpc>
            </a:pPr>
            <a:r>
              <a:rPr lang="es-EC" sz="1600" dirty="0" smtClean="0"/>
              <a:t>La propuesta metodológica desarrollada se ajusta al escenario local. Emplea procedimientos de estimación de riesgos acorde al deficiente nivel de madurez encontrado.</a:t>
            </a:r>
            <a:endParaRPr lang="es-EC" sz="1600" dirty="0"/>
          </a:p>
        </p:txBody>
      </p:sp>
      <p:sp>
        <p:nvSpPr>
          <p:cNvPr id="6" name="5 Rectángulo redondeado"/>
          <p:cNvSpPr/>
          <p:nvPr/>
        </p:nvSpPr>
        <p:spPr>
          <a:xfrm>
            <a:off x="799854" y="3776892"/>
            <a:ext cx="7672414" cy="12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EC" sz="1600" dirty="0" smtClean="0"/>
              <a:t>La propuesta metodológica planteada se aplicó en una empresa ISP representativa de la ciudad de Quito. Permite la demostración de la hipótesis trazada usando datos e información real de la situación actual de dicha empresa.</a:t>
            </a:r>
            <a:endParaRPr lang="es-EC" sz="1600" dirty="0"/>
          </a:p>
        </p:txBody>
      </p:sp>
      <p:sp>
        <p:nvSpPr>
          <p:cNvPr id="7" name="6 Rectángulo redondeado"/>
          <p:cNvSpPr/>
          <p:nvPr/>
        </p:nvSpPr>
        <p:spPr>
          <a:xfrm>
            <a:off x="1014168" y="5182418"/>
            <a:ext cx="7629798" cy="129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r>
              <a:rPr lang="es-EC" sz="1600" dirty="0" smtClean="0"/>
              <a:t>Sobre la base de LISTA DE RIESGOS PRIORIZADOS obtenida para la empresa del caso de estudio, se recomendaron controles que contribuyen a la gestión de riesgos tecnológicos</a:t>
            </a:r>
            <a:endParaRPr lang="es-EC" sz="1600" dirty="0"/>
          </a:p>
        </p:txBody>
      </p:sp>
      <p:sp>
        <p:nvSpPr>
          <p:cNvPr id="11" name="1 Título"/>
          <p:cNvSpPr txBox="1">
            <a:spLocks/>
          </p:cNvSpPr>
          <p:nvPr/>
        </p:nvSpPr>
        <p:spPr>
          <a:xfrm>
            <a:off x="990600" y="152400"/>
            <a:ext cx="7391400" cy="8382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36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CONCLUSIONES</a:t>
            </a:r>
            <a:endParaRPr kumimoji="0" lang="es-EC" sz="36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05"/>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 calcmode="lin" valueType="num">
                                      <p:cBhvr>
                                        <p:cTn id="9" dur="1000" fill="hold"/>
                                        <p:tgtEl>
                                          <p:spTgt spid="4"/>
                                        </p:tgtEl>
                                        <p:attrNameLst>
                                          <p:attrName>ppt_x</p:attrName>
                                        </p:attrNameLst>
                                      </p:cBhvr>
                                      <p:tavLst>
                                        <p:tav tm="0">
                                          <p:val>
                                            <p:strVal val="#ppt_x-.2"/>
                                          </p:val>
                                        </p:tav>
                                        <p:tav tm="100000">
                                          <p:val>
                                            <p:strVal val="#ppt_x"/>
                                          </p:val>
                                        </p:tav>
                                      </p:tavLst>
                                    </p:anim>
                                    <p:anim calcmode="lin" valueType="num">
                                      <p:cBhvr>
                                        <p:cTn id="10" dur="1000" fill="hold"/>
                                        <p:tgtEl>
                                          <p:spTgt spid="4"/>
                                        </p:tgtEl>
                                        <p:attrNameLst>
                                          <p:attrName>ppt_y</p:attrName>
                                        </p:attrNameLst>
                                      </p:cBhvr>
                                      <p:tavLst>
                                        <p:tav tm="0">
                                          <p:val>
                                            <p:strVal val="#ppt_y"/>
                                          </p:val>
                                        </p:tav>
                                        <p:tav tm="100000">
                                          <p:val>
                                            <p:strVal val="#ppt_y"/>
                                          </p:val>
                                        </p:tav>
                                      </p:tavLst>
                                    </p:anim>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strVal val="#ppt_w*0.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1000" fill="hold"/>
                                        <p:tgtEl>
                                          <p:spTgt spid="5"/>
                                        </p:tgtEl>
                                        <p:attrNameLst>
                                          <p:attrName>ppt_x</p:attrName>
                                        </p:attrNameLst>
                                      </p:cBhvr>
                                      <p:tavLst>
                                        <p:tav tm="0">
                                          <p:val>
                                            <p:strVal val="#ppt_x-.2"/>
                                          </p:val>
                                        </p:tav>
                                        <p:tav tm="100000">
                                          <p:val>
                                            <p:strVal val="#ppt_x"/>
                                          </p:val>
                                        </p:tav>
                                      </p:tavLst>
                                    </p:anim>
                                    <p:anim calcmode="lin" valueType="num">
                                      <p:cBhvr>
                                        <p:cTn id="19" dur="1000" fill="hold"/>
                                        <p:tgtEl>
                                          <p:spTgt spid="5"/>
                                        </p:tgtEl>
                                        <p:attrNameLst>
                                          <p:attrName>ppt_y</p:attrName>
                                        </p:attrNameLst>
                                      </p:cBhvr>
                                      <p:tavLst>
                                        <p:tav tm="0">
                                          <p:val>
                                            <p:strVal val="#ppt_y"/>
                                          </p:val>
                                        </p:tav>
                                        <p:tav tm="100000">
                                          <p:val>
                                            <p:strVal val="#ppt_y"/>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strVal val="#ppt_w*0.05"/>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 calcmode="lin" valueType="num">
                                      <p:cBhvr>
                                        <p:cTn id="27" dur="1000" fill="hold"/>
                                        <p:tgtEl>
                                          <p:spTgt spid="6"/>
                                        </p:tgtEl>
                                        <p:attrNameLst>
                                          <p:attrName>ppt_x</p:attrName>
                                        </p:attrNameLst>
                                      </p:cBhvr>
                                      <p:tavLst>
                                        <p:tav tm="0">
                                          <p:val>
                                            <p:strVal val="#ppt_x-.2"/>
                                          </p:val>
                                        </p:tav>
                                        <p:tav tm="100000">
                                          <p:val>
                                            <p:strVal val="#ppt_x"/>
                                          </p:val>
                                        </p:tav>
                                      </p:tavLst>
                                    </p:anim>
                                    <p:anim calcmode="lin" valueType="num">
                                      <p:cBhvr>
                                        <p:cTn id="28" dur="1000" fill="hold"/>
                                        <p:tgtEl>
                                          <p:spTgt spid="6"/>
                                        </p:tgtEl>
                                        <p:attrNameLst>
                                          <p:attrName>ppt_y</p:attrName>
                                        </p:attrNameLst>
                                      </p:cBhvr>
                                      <p:tavLst>
                                        <p:tav tm="0">
                                          <p:val>
                                            <p:strVal val="#ppt_y"/>
                                          </p:val>
                                        </p:tav>
                                        <p:tav tm="100000">
                                          <p:val>
                                            <p:strVal val="#ppt_y"/>
                                          </p:val>
                                        </p:tav>
                                      </p:tavLst>
                                    </p:anim>
                                    <p:animEffect transition="in" filter="fade">
                                      <p:cBhvr>
                                        <p:cTn id="29" dur="1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strVal val="#ppt_w*0.05"/>
                                          </p:val>
                                        </p:tav>
                                        <p:tav tm="100000">
                                          <p:val>
                                            <p:strVal val="#ppt_w"/>
                                          </p:val>
                                        </p:tav>
                                      </p:tavLst>
                                    </p:anim>
                                    <p:anim calcmode="lin" valueType="num">
                                      <p:cBhvr>
                                        <p:cTn id="35" dur="1000" fill="hold"/>
                                        <p:tgtEl>
                                          <p:spTgt spid="7"/>
                                        </p:tgtEl>
                                        <p:attrNameLst>
                                          <p:attrName>ppt_h</p:attrName>
                                        </p:attrNameLst>
                                      </p:cBhvr>
                                      <p:tavLst>
                                        <p:tav tm="0">
                                          <p:val>
                                            <p:strVal val="#ppt_h"/>
                                          </p:val>
                                        </p:tav>
                                        <p:tav tm="100000">
                                          <p:val>
                                            <p:strVal val="#ppt_h"/>
                                          </p:val>
                                        </p:tav>
                                      </p:tavLst>
                                    </p:anim>
                                    <p:anim calcmode="lin" valueType="num">
                                      <p:cBhvr>
                                        <p:cTn id="36" dur="1000" fill="hold"/>
                                        <p:tgtEl>
                                          <p:spTgt spid="7"/>
                                        </p:tgtEl>
                                        <p:attrNameLst>
                                          <p:attrName>ppt_x</p:attrName>
                                        </p:attrNameLst>
                                      </p:cBhvr>
                                      <p:tavLst>
                                        <p:tav tm="0">
                                          <p:val>
                                            <p:strVal val="#ppt_x-.2"/>
                                          </p:val>
                                        </p:tav>
                                        <p:tav tm="100000">
                                          <p:val>
                                            <p:strVal val="#ppt_x"/>
                                          </p:val>
                                        </p:tav>
                                      </p:tavLst>
                                    </p:anim>
                                    <p:anim calcmode="lin" valueType="num">
                                      <p:cBhvr>
                                        <p:cTn id="37" dur="1000" fill="hold"/>
                                        <p:tgtEl>
                                          <p:spTgt spid="7"/>
                                        </p:tgtEl>
                                        <p:attrNameLst>
                                          <p:attrName>ppt_y</p:attrName>
                                        </p:attrNameLst>
                                      </p:cBhvr>
                                      <p:tavLst>
                                        <p:tav tm="0">
                                          <p:val>
                                            <p:strVal val="#ppt_y"/>
                                          </p:val>
                                        </p:tav>
                                        <p:tav tm="100000">
                                          <p:val>
                                            <p:strVal val="#ppt_y"/>
                                          </p:val>
                                        </p:tav>
                                      </p:tavLst>
                                    </p:anim>
                                    <p:animEffect transition="in" filter="fade">
                                      <p:cBhvr>
                                        <p:cTn id="3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990600" y="2733676"/>
            <a:ext cx="7391400" cy="8382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36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GRACIAS…</a:t>
            </a:r>
            <a:endParaRPr kumimoji="0" lang="es-EC" sz="36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ransition>
    <p:diamon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533400" y="381000"/>
            <a:ext cx="8229600" cy="5638800"/>
          </a:xfrm>
          <a:prstGeom prst="rect">
            <a:avLst/>
          </a:prstGeom>
        </p:spPr>
        <p:txBody>
          <a:bodyPr>
            <a:noAutofit/>
          </a:bodyPr>
          <a:lstStyle/>
          <a:p>
            <a:pPr marL="0" marR="0" lvl="0" indent="0" algn="just" defTabSz="914400" rtl="0" eaLnBrk="1" fontAlgn="auto" latinLnBrk="0" hangingPunct="1">
              <a:lnSpc>
                <a:spcPct val="170000"/>
              </a:lnSpc>
              <a:spcBef>
                <a:spcPct val="0"/>
              </a:spcBef>
              <a:spcAft>
                <a:spcPts val="0"/>
              </a:spcAft>
              <a:buClrTx/>
              <a:buSzTx/>
              <a:buFontTx/>
              <a:buNone/>
              <a:tabLst/>
              <a:defRPr/>
            </a:pPr>
            <a:endParaRPr kumimoji="0" lang="es-ES_tradnl" sz="2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just" defTabSz="914400" rtl="0" eaLnBrk="1" fontAlgn="auto" latinLnBrk="0" hangingPunct="1">
              <a:lnSpc>
                <a:spcPct val="170000"/>
              </a:lnSpc>
              <a:spcBef>
                <a:spcPct val="0"/>
              </a:spcBef>
              <a:spcAft>
                <a:spcPts val="0"/>
              </a:spcAft>
              <a:buClrTx/>
              <a:buSzTx/>
              <a:buFontTx/>
              <a:buNone/>
              <a:tabLst/>
              <a:defRPr/>
            </a:pPr>
            <a:endParaRPr kumimoji="0" lang="es-EC" sz="2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1 Título"/>
          <p:cNvSpPr txBox="1">
            <a:spLocks/>
          </p:cNvSpPr>
          <p:nvPr/>
        </p:nvSpPr>
        <p:spPr>
          <a:xfrm>
            <a:off x="685800" y="76200"/>
            <a:ext cx="7924800" cy="990600"/>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VALORACIÓN DE LA PROBABILIDAD</a:t>
            </a:r>
          </a:p>
        </p:txBody>
      </p:sp>
      <p:graphicFrame>
        <p:nvGraphicFramePr>
          <p:cNvPr id="2" name="1 Tabla"/>
          <p:cNvGraphicFramePr>
            <a:graphicFrameLocks noGrp="1"/>
          </p:cNvGraphicFramePr>
          <p:nvPr>
            <p:extLst>
              <p:ext uri="{D42A27DB-BD31-4B8C-83A1-F6EECF244321}">
                <p14:modId xmlns="" xmlns:p14="http://schemas.microsoft.com/office/powerpoint/2010/main" val="1029930160"/>
              </p:ext>
            </p:extLst>
          </p:nvPr>
        </p:nvGraphicFramePr>
        <p:xfrm>
          <a:off x="533400" y="1052945"/>
          <a:ext cx="7843721" cy="4840030"/>
        </p:xfrm>
        <a:graphic>
          <a:graphicData uri="http://schemas.openxmlformats.org/drawingml/2006/table">
            <a:tbl>
              <a:tblPr firstRow="1" firstCol="1" bandRow="1">
                <a:tableStyleId>{5C22544A-7EE6-4342-B048-85BDC9FD1C3A}</a:tableStyleId>
              </a:tblPr>
              <a:tblGrid>
                <a:gridCol w="726232"/>
                <a:gridCol w="1152128"/>
                <a:gridCol w="5965361"/>
              </a:tblGrid>
              <a:tr h="647863">
                <a:tc gridSpan="2">
                  <a:txBody>
                    <a:bodyPr/>
                    <a:lstStyle/>
                    <a:p>
                      <a:pPr algn="ctr">
                        <a:lnSpc>
                          <a:spcPct val="100000"/>
                        </a:lnSpc>
                        <a:spcAft>
                          <a:spcPts val="0"/>
                        </a:spcAft>
                      </a:pPr>
                      <a:r>
                        <a:rPr lang="es-EC" sz="1600" dirty="0">
                          <a:effectLst/>
                        </a:rPr>
                        <a:t>ESCALA</a:t>
                      </a:r>
                      <a:endParaRPr lang="es-EC" sz="1600" dirty="0">
                        <a:effectLst/>
                        <a:latin typeface="Arial"/>
                        <a:ea typeface="Times New Roman"/>
                        <a:cs typeface="Times New Roman"/>
                      </a:endParaRPr>
                    </a:p>
                  </a:txBody>
                  <a:tcPr marL="57984" marR="57984" marT="0" marB="0" anchor="ctr"/>
                </a:tc>
                <a:tc hMerge="1">
                  <a:txBody>
                    <a:bodyPr/>
                    <a:lstStyle/>
                    <a:p>
                      <a:pPr algn="ctr">
                        <a:lnSpc>
                          <a:spcPct val="200000"/>
                        </a:lnSpc>
                        <a:spcAft>
                          <a:spcPts val="0"/>
                        </a:spcAft>
                      </a:pPr>
                      <a:endParaRPr lang="es-EC" sz="1600" dirty="0">
                        <a:effectLst/>
                        <a:latin typeface="Arial"/>
                        <a:ea typeface="Times New Roman"/>
                        <a:cs typeface="Times New Roman"/>
                      </a:endParaRPr>
                    </a:p>
                  </a:txBody>
                  <a:tcPr marL="57984" marR="57984" marT="0" marB="0" anchor="ctr"/>
                </a:tc>
                <a:tc>
                  <a:txBody>
                    <a:bodyPr/>
                    <a:lstStyle/>
                    <a:p>
                      <a:pPr algn="ctr">
                        <a:lnSpc>
                          <a:spcPct val="100000"/>
                        </a:lnSpc>
                        <a:spcAft>
                          <a:spcPts val="0"/>
                        </a:spcAft>
                      </a:pPr>
                      <a:r>
                        <a:rPr lang="es-ES" sz="1600" dirty="0">
                          <a:effectLst/>
                        </a:rPr>
                        <a:t>ESTADO NATURAL</a:t>
                      </a:r>
                      <a:endParaRPr lang="es-EC" sz="1600" dirty="0">
                        <a:effectLst/>
                        <a:latin typeface="Arial"/>
                        <a:ea typeface="Times New Roman"/>
                        <a:cs typeface="Times New Roman"/>
                      </a:endParaRPr>
                    </a:p>
                  </a:txBody>
                  <a:tcPr marL="57984" marR="57984" marT="0" marB="0" anchor="ctr"/>
                </a:tc>
              </a:tr>
              <a:tr h="885087">
                <a:tc>
                  <a:txBody>
                    <a:bodyPr/>
                    <a:lstStyle/>
                    <a:p>
                      <a:pPr algn="ctr">
                        <a:lnSpc>
                          <a:spcPct val="200000"/>
                        </a:lnSpc>
                        <a:spcAft>
                          <a:spcPts val="0"/>
                        </a:spcAft>
                      </a:pPr>
                      <a:r>
                        <a:rPr lang="es-EC" sz="1400" dirty="0" smtClean="0">
                          <a:effectLst/>
                          <a:latin typeface="Arial"/>
                          <a:ea typeface="Times New Roman"/>
                          <a:cs typeface="Times New Roman"/>
                        </a:rPr>
                        <a:t>4</a:t>
                      </a:r>
                      <a:endParaRPr lang="es-EC" sz="1400" dirty="0">
                        <a:effectLst/>
                        <a:latin typeface="Arial"/>
                        <a:ea typeface="Times New Roman"/>
                        <a:cs typeface="Times New Roman"/>
                      </a:endParaRPr>
                    </a:p>
                  </a:txBody>
                  <a:tcPr marL="57984" marR="57984" marT="0" marB="0" anchor="ctr"/>
                </a:tc>
                <a:tc>
                  <a:txBody>
                    <a:bodyPr/>
                    <a:lstStyle/>
                    <a:p>
                      <a:pPr algn="ctr">
                        <a:lnSpc>
                          <a:spcPct val="200000"/>
                        </a:lnSpc>
                        <a:spcAft>
                          <a:spcPts val="0"/>
                        </a:spcAft>
                      </a:pPr>
                      <a:r>
                        <a:rPr lang="es-ES" sz="1400" b="1" dirty="0">
                          <a:solidFill>
                            <a:srgbClr val="FF0000"/>
                          </a:solidFill>
                          <a:effectLst/>
                        </a:rPr>
                        <a:t>ALTA</a:t>
                      </a:r>
                      <a:endParaRPr lang="es-EC" sz="1400" b="1" dirty="0">
                        <a:solidFill>
                          <a:srgbClr val="FF0000"/>
                        </a:solidFill>
                        <a:effectLst/>
                        <a:latin typeface="Arial"/>
                        <a:ea typeface="Times New Roman"/>
                        <a:cs typeface="Times New Roman"/>
                      </a:endParaRPr>
                    </a:p>
                  </a:txBody>
                  <a:tcPr marL="57984" marR="57984" marT="0" marB="0" anchor="ctr">
                    <a:solidFill>
                      <a:schemeClr val="accent1"/>
                    </a:solidFill>
                  </a:tcPr>
                </a:tc>
                <a:tc>
                  <a:txBody>
                    <a:bodyPr/>
                    <a:lstStyle/>
                    <a:p>
                      <a:pPr algn="ctr">
                        <a:lnSpc>
                          <a:spcPct val="150000"/>
                        </a:lnSpc>
                        <a:spcAft>
                          <a:spcPts val="0"/>
                        </a:spcAft>
                      </a:pPr>
                      <a:r>
                        <a:rPr lang="es-ES" sz="1400" dirty="0">
                          <a:effectLst/>
                        </a:rPr>
                        <a:t>Probabilidad de ocurrencia del riesgo al no existir controles que impidan el desarrollo del incidente o ataque. La materialización de la amenaza es inminente.</a:t>
                      </a:r>
                      <a:endParaRPr lang="es-EC" sz="1400" dirty="0">
                        <a:effectLst/>
                        <a:latin typeface="Arial"/>
                        <a:ea typeface="Times New Roman"/>
                        <a:cs typeface="Times New Roman"/>
                      </a:endParaRPr>
                    </a:p>
                  </a:txBody>
                  <a:tcPr marL="57984" marR="57984" marT="0" marB="0" anchor="ctr"/>
                </a:tc>
              </a:tr>
              <a:tr h="885087">
                <a:tc>
                  <a:txBody>
                    <a:bodyPr/>
                    <a:lstStyle/>
                    <a:p>
                      <a:pPr algn="ctr">
                        <a:lnSpc>
                          <a:spcPct val="200000"/>
                        </a:lnSpc>
                        <a:spcAft>
                          <a:spcPts val="0"/>
                        </a:spcAft>
                      </a:pPr>
                      <a:r>
                        <a:rPr lang="es-EC" sz="1400" dirty="0" smtClean="0">
                          <a:effectLst/>
                          <a:latin typeface="Arial"/>
                          <a:ea typeface="Times New Roman"/>
                          <a:cs typeface="Times New Roman"/>
                        </a:rPr>
                        <a:t>3</a:t>
                      </a:r>
                      <a:endParaRPr lang="es-EC" sz="1400" dirty="0">
                        <a:effectLst/>
                        <a:latin typeface="Arial"/>
                        <a:ea typeface="Times New Roman"/>
                        <a:cs typeface="Times New Roman"/>
                      </a:endParaRPr>
                    </a:p>
                  </a:txBody>
                  <a:tcPr marL="57984" marR="57984" marT="0" marB="0" anchor="ctr"/>
                </a:tc>
                <a:tc>
                  <a:txBody>
                    <a:bodyPr/>
                    <a:lstStyle/>
                    <a:p>
                      <a:pPr algn="ctr">
                        <a:lnSpc>
                          <a:spcPct val="200000"/>
                        </a:lnSpc>
                        <a:spcAft>
                          <a:spcPts val="0"/>
                        </a:spcAft>
                      </a:pPr>
                      <a:r>
                        <a:rPr lang="es-ES" sz="1400" b="1" dirty="0">
                          <a:solidFill>
                            <a:schemeClr val="accent3"/>
                          </a:solidFill>
                          <a:effectLst/>
                        </a:rPr>
                        <a:t>MODERADA</a:t>
                      </a:r>
                      <a:endParaRPr lang="es-EC" sz="1400" b="1" dirty="0">
                        <a:solidFill>
                          <a:schemeClr val="accent3"/>
                        </a:solidFill>
                        <a:effectLst/>
                        <a:latin typeface="Arial"/>
                        <a:ea typeface="Times New Roman"/>
                        <a:cs typeface="Times New Roman"/>
                      </a:endParaRPr>
                    </a:p>
                  </a:txBody>
                  <a:tcPr marL="57984" marR="57984" marT="0" marB="0" anchor="ctr">
                    <a:solidFill>
                      <a:schemeClr val="accent1"/>
                    </a:solidFill>
                  </a:tcPr>
                </a:tc>
                <a:tc>
                  <a:txBody>
                    <a:bodyPr/>
                    <a:lstStyle/>
                    <a:p>
                      <a:pPr algn="ctr">
                        <a:lnSpc>
                          <a:spcPct val="150000"/>
                        </a:lnSpc>
                        <a:spcAft>
                          <a:spcPts val="0"/>
                        </a:spcAft>
                      </a:pPr>
                      <a:r>
                        <a:rPr lang="es-ES" sz="1400" dirty="0">
                          <a:effectLst/>
                        </a:rPr>
                        <a:t>Probabilidad de ocurrencia del riesgo ante controles cuya implementación no se encuentra documentada y/o demostrada durante evaluación.</a:t>
                      </a:r>
                      <a:endParaRPr lang="es-EC" sz="1400" dirty="0">
                        <a:effectLst/>
                        <a:latin typeface="Arial"/>
                        <a:ea typeface="Times New Roman"/>
                        <a:cs typeface="Times New Roman"/>
                      </a:endParaRPr>
                    </a:p>
                  </a:txBody>
                  <a:tcPr marL="57984" marR="57984" marT="0" marB="0" anchor="ctr"/>
                </a:tc>
              </a:tr>
              <a:tr h="885087">
                <a:tc>
                  <a:txBody>
                    <a:bodyPr/>
                    <a:lstStyle/>
                    <a:p>
                      <a:pPr algn="ctr">
                        <a:lnSpc>
                          <a:spcPct val="200000"/>
                        </a:lnSpc>
                        <a:spcAft>
                          <a:spcPts val="0"/>
                        </a:spcAft>
                      </a:pPr>
                      <a:r>
                        <a:rPr lang="es-EC" sz="1400" dirty="0" smtClean="0">
                          <a:effectLst/>
                          <a:latin typeface="Arial"/>
                          <a:ea typeface="Times New Roman"/>
                          <a:cs typeface="Times New Roman"/>
                        </a:rPr>
                        <a:t>2</a:t>
                      </a:r>
                      <a:endParaRPr lang="es-EC" sz="1400" dirty="0">
                        <a:effectLst/>
                        <a:latin typeface="Arial"/>
                        <a:ea typeface="Times New Roman"/>
                        <a:cs typeface="Times New Roman"/>
                      </a:endParaRPr>
                    </a:p>
                  </a:txBody>
                  <a:tcPr marL="57984" marR="57984" marT="0" marB="0" anchor="ctr"/>
                </a:tc>
                <a:tc>
                  <a:txBody>
                    <a:bodyPr/>
                    <a:lstStyle/>
                    <a:p>
                      <a:pPr algn="ctr">
                        <a:lnSpc>
                          <a:spcPct val="200000"/>
                        </a:lnSpc>
                        <a:spcAft>
                          <a:spcPts val="0"/>
                        </a:spcAft>
                      </a:pPr>
                      <a:r>
                        <a:rPr lang="es-ES" sz="1400" b="1" dirty="0">
                          <a:solidFill>
                            <a:srgbClr val="FFFF00"/>
                          </a:solidFill>
                          <a:effectLst/>
                        </a:rPr>
                        <a:t>MEDIA</a:t>
                      </a:r>
                      <a:endParaRPr lang="es-EC" sz="1400" b="1" dirty="0">
                        <a:solidFill>
                          <a:srgbClr val="FFFF00"/>
                        </a:solidFill>
                        <a:effectLst/>
                        <a:latin typeface="Arial"/>
                        <a:ea typeface="Times New Roman"/>
                        <a:cs typeface="Times New Roman"/>
                      </a:endParaRPr>
                    </a:p>
                  </a:txBody>
                  <a:tcPr marL="57984" marR="57984" marT="0" marB="0" anchor="ctr">
                    <a:solidFill>
                      <a:schemeClr val="accent1"/>
                    </a:solidFill>
                  </a:tcPr>
                </a:tc>
                <a:tc>
                  <a:txBody>
                    <a:bodyPr/>
                    <a:lstStyle/>
                    <a:p>
                      <a:pPr algn="ctr">
                        <a:lnSpc>
                          <a:spcPct val="150000"/>
                        </a:lnSpc>
                        <a:spcAft>
                          <a:spcPts val="0"/>
                        </a:spcAft>
                      </a:pPr>
                      <a:r>
                        <a:rPr lang="es-ES" sz="1400" dirty="0">
                          <a:effectLst/>
                        </a:rPr>
                        <a:t>Probabilidad de ocurrencia del riesgo ante controles implementados con documentación inadecuada y/o incompleta. </a:t>
                      </a:r>
                      <a:endParaRPr lang="es-EC" sz="1400" dirty="0">
                        <a:effectLst/>
                        <a:latin typeface="Arial"/>
                        <a:ea typeface="Times New Roman"/>
                        <a:cs typeface="Times New Roman"/>
                      </a:endParaRPr>
                    </a:p>
                  </a:txBody>
                  <a:tcPr marL="57984" marR="57984" marT="0" marB="0" anchor="ctr"/>
                </a:tc>
              </a:tr>
              <a:tr h="885087">
                <a:tc>
                  <a:txBody>
                    <a:bodyPr/>
                    <a:lstStyle/>
                    <a:p>
                      <a:pPr algn="ctr">
                        <a:lnSpc>
                          <a:spcPct val="200000"/>
                        </a:lnSpc>
                        <a:spcAft>
                          <a:spcPts val="0"/>
                        </a:spcAft>
                      </a:pPr>
                      <a:r>
                        <a:rPr lang="es-EC" sz="1400" dirty="0" smtClean="0">
                          <a:effectLst/>
                          <a:latin typeface="Arial"/>
                          <a:ea typeface="Times New Roman"/>
                          <a:cs typeface="Times New Roman"/>
                        </a:rPr>
                        <a:t>1</a:t>
                      </a:r>
                      <a:endParaRPr lang="es-EC" sz="1400" dirty="0">
                        <a:effectLst/>
                        <a:latin typeface="Arial"/>
                        <a:ea typeface="Times New Roman"/>
                        <a:cs typeface="Times New Roman"/>
                      </a:endParaRPr>
                    </a:p>
                  </a:txBody>
                  <a:tcPr marL="57984" marR="57984" marT="0" marB="0" anchor="ctr"/>
                </a:tc>
                <a:tc>
                  <a:txBody>
                    <a:bodyPr/>
                    <a:lstStyle/>
                    <a:p>
                      <a:pPr algn="ctr">
                        <a:lnSpc>
                          <a:spcPct val="200000"/>
                        </a:lnSpc>
                        <a:spcAft>
                          <a:spcPts val="0"/>
                        </a:spcAft>
                      </a:pPr>
                      <a:r>
                        <a:rPr lang="es-ES" sz="1400" b="1" dirty="0">
                          <a:solidFill>
                            <a:srgbClr val="92D050"/>
                          </a:solidFill>
                          <a:effectLst/>
                        </a:rPr>
                        <a:t>BAJA</a:t>
                      </a:r>
                      <a:endParaRPr lang="es-EC" sz="1400" b="1" dirty="0">
                        <a:solidFill>
                          <a:srgbClr val="92D050"/>
                        </a:solidFill>
                        <a:effectLst/>
                        <a:latin typeface="Arial"/>
                        <a:ea typeface="Times New Roman"/>
                        <a:cs typeface="Times New Roman"/>
                      </a:endParaRPr>
                    </a:p>
                  </a:txBody>
                  <a:tcPr marL="57984" marR="57984" marT="0" marB="0" anchor="ctr">
                    <a:solidFill>
                      <a:schemeClr val="accent1"/>
                    </a:solidFill>
                  </a:tcPr>
                </a:tc>
                <a:tc>
                  <a:txBody>
                    <a:bodyPr/>
                    <a:lstStyle/>
                    <a:p>
                      <a:pPr algn="ctr">
                        <a:lnSpc>
                          <a:spcPct val="150000"/>
                        </a:lnSpc>
                        <a:spcAft>
                          <a:spcPts val="0"/>
                        </a:spcAft>
                      </a:pPr>
                      <a:r>
                        <a:rPr lang="es-ES" sz="1400" dirty="0">
                          <a:effectLst/>
                        </a:rPr>
                        <a:t>Probabilidad de ocurrencia del riesgo ante controles implementados y que se encuentran documentados, difundidos y/o monitoreados.</a:t>
                      </a:r>
                      <a:endParaRPr lang="es-EC" sz="1400" dirty="0">
                        <a:effectLst/>
                        <a:latin typeface="Arial"/>
                        <a:ea typeface="Times New Roman"/>
                        <a:cs typeface="Times New Roman"/>
                      </a:endParaRPr>
                    </a:p>
                  </a:txBody>
                  <a:tcPr marL="57984" marR="57984" marT="0" marB="0" anchor="ctr"/>
                </a:tc>
              </a:tr>
              <a:tr h="388762">
                <a:tc>
                  <a:txBody>
                    <a:bodyPr/>
                    <a:lstStyle/>
                    <a:p>
                      <a:pPr algn="ctr">
                        <a:lnSpc>
                          <a:spcPct val="200000"/>
                        </a:lnSpc>
                        <a:spcAft>
                          <a:spcPts val="0"/>
                        </a:spcAft>
                      </a:pPr>
                      <a:r>
                        <a:rPr lang="es-EC" sz="1400" dirty="0" smtClean="0">
                          <a:effectLst/>
                          <a:latin typeface="Arial"/>
                          <a:ea typeface="Times New Roman"/>
                          <a:cs typeface="Times New Roman"/>
                        </a:rPr>
                        <a:t>0</a:t>
                      </a:r>
                      <a:endParaRPr lang="es-EC" sz="1400" dirty="0">
                        <a:effectLst/>
                        <a:latin typeface="Arial"/>
                        <a:ea typeface="Times New Roman"/>
                        <a:cs typeface="Times New Roman"/>
                      </a:endParaRPr>
                    </a:p>
                  </a:txBody>
                  <a:tcPr marL="57984" marR="57984" marT="0" marB="0" anchor="ctr"/>
                </a:tc>
                <a:tc>
                  <a:txBody>
                    <a:bodyPr/>
                    <a:lstStyle/>
                    <a:p>
                      <a:pPr algn="ctr">
                        <a:lnSpc>
                          <a:spcPct val="200000"/>
                        </a:lnSpc>
                        <a:spcAft>
                          <a:spcPts val="0"/>
                        </a:spcAft>
                      </a:pPr>
                      <a:r>
                        <a:rPr lang="es-ES" sz="1400" b="1" dirty="0">
                          <a:solidFill>
                            <a:schemeClr val="bg1"/>
                          </a:solidFill>
                          <a:effectLst/>
                        </a:rPr>
                        <a:t>NINGUNA</a:t>
                      </a:r>
                      <a:endParaRPr lang="es-EC" sz="1400" b="1" dirty="0">
                        <a:solidFill>
                          <a:schemeClr val="bg1"/>
                        </a:solidFill>
                        <a:effectLst/>
                        <a:latin typeface="Arial"/>
                        <a:ea typeface="Times New Roman"/>
                        <a:cs typeface="Times New Roman"/>
                      </a:endParaRPr>
                    </a:p>
                  </a:txBody>
                  <a:tcPr marL="57984" marR="57984" marT="0" marB="0" anchor="ctr">
                    <a:solidFill>
                      <a:schemeClr val="accent1"/>
                    </a:solidFill>
                  </a:tcPr>
                </a:tc>
                <a:tc>
                  <a:txBody>
                    <a:bodyPr/>
                    <a:lstStyle/>
                    <a:p>
                      <a:pPr algn="ctr">
                        <a:lnSpc>
                          <a:spcPct val="150000"/>
                        </a:lnSpc>
                        <a:spcAft>
                          <a:spcPts val="0"/>
                        </a:spcAft>
                      </a:pPr>
                      <a:r>
                        <a:rPr lang="es-ES" sz="1400" dirty="0">
                          <a:effectLst/>
                        </a:rPr>
                        <a:t>No existen condiciones que impliquen riesgo.</a:t>
                      </a:r>
                      <a:endParaRPr lang="es-EC" sz="1400" dirty="0">
                        <a:effectLst/>
                        <a:latin typeface="Arial"/>
                        <a:ea typeface="Times New Roman"/>
                        <a:cs typeface="Times New Roman"/>
                      </a:endParaRPr>
                    </a:p>
                  </a:txBody>
                  <a:tcPr marL="57984" marR="57984" marT="0" marB="0" anchor="ctr"/>
                </a:tc>
              </a:tr>
            </a:tbl>
          </a:graphicData>
        </a:graphic>
      </p:graphicFrame>
      <p:sp>
        <p:nvSpPr>
          <p:cNvPr id="7" name="Rectángulo 6">
            <a:hlinkClick r:id="rId2" action="ppaction://hlinksldjump"/>
          </p:cNvPr>
          <p:cNvSpPr/>
          <p:nvPr/>
        </p:nvSpPr>
        <p:spPr>
          <a:xfrm>
            <a:off x="8246747" y="6324600"/>
            <a:ext cx="727706" cy="2511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i="1" dirty="0" smtClean="0"/>
              <a:t>Volver</a:t>
            </a:r>
            <a:endParaRPr lang="es-EC" sz="1050" i="1" dirty="0"/>
          </a:p>
        </p:txBody>
      </p:sp>
    </p:spTree>
    <p:extLst>
      <p:ext uri="{BB962C8B-B14F-4D97-AF65-F5344CB8AC3E}">
        <p14:creationId xmlns="" xmlns:p14="http://schemas.microsoft.com/office/powerpoint/2010/main" val="343279947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2.jpg"/>
          <p:cNvPicPr>
            <a:picLocks noChangeAspect="1"/>
          </p:cNvPicPr>
          <p:nvPr/>
        </p:nvPicPr>
        <p:blipFill>
          <a:blip r:embed="rId2" cstate="print">
            <a:duotone>
              <a:schemeClr val="bg2">
                <a:shade val="45000"/>
                <a:satMod val="135000"/>
              </a:schemeClr>
              <a:prstClr val="white"/>
            </a:duotone>
          </a:blip>
          <a:stretch>
            <a:fillRect/>
          </a:stretch>
        </p:blipFill>
        <p:spPr>
          <a:xfrm>
            <a:off x="533400" y="914400"/>
            <a:ext cx="8244068" cy="4884611"/>
          </a:xfrm>
          <a:prstGeom prst="rect">
            <a:avLst/>
          </a:prstGeom>
          <a:ln>
            <a:noFill/>
          </a:ln>
          <a:effectLst>
            <a:softEdge rad="112500"/>
          </a:effectLst>
        </p:spPr>
      </p:pic>
      <p:sp>
        <p:nvSpPr>
          <p:cNvPr id="3" name="1 Título"/>
          <p:cNvSpPr txBox="1">
            <a:spLocks/>
          </p:cNvSpPr>
          <p:nvPr/>
        </p:nvSpPr>
        <p:spPr>
          <a:xfrm>
            <a:off x="533400" y="381000"/>
            <a:ext cx="8229600" cy="5638800"/>
          </a:xfrm>
          <a:prstGeom prst="rect">
            <a:avLst/>
          </a:prstGeom>
        </p:spPr>
        <p:txBody>
          <a:bodyPr>
            <a:noAutofit/>
          </a:bodyPr>
          <a:lstStyle/>
          <a:p>
            <a:pPr marL="0" marR="0" lvl="0" indent="0" algn="just" defTabSz="914400" rtl="0" eaLnBrk="1" fontAlgn="auto" latinLnBrk="0" hangingPunct="1">
              <a:lnSpc>
                <a:spcPct val="170000"/>
              </a:lnSpc>
              <a:spcBef>
                <a:spcPct val="0"/>
              </a:spcBef>
              <a:spcAft>
                <a:spcPts val="0"/>
              </a:spcAft>
              <a:buClrTx/>
              <a:buSzTx/>
              <a:buFontTx/>
              <a:buNone/>
              <a:tabLst/>
              <a:defRPr/>
            </a:pPr>
            <a:endParaRPr kumimoji="0" lang="es-ES_tradnl" sz="2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just" defTabSz="914400" rtl="0" eaLnBrk="1" fontAlgn="auto" latinLnBrk="0" hangingPunct="1">
              <a:lnSpc>
                <a:spcPct val="170000"/>
              </a:lnSpc>
              <a:spcBef>
                <a:spcPct val="0"/>
              </a:spcBef>
              <a:spcAft>
                <a:spcPts val="0"/>
              </a:spcAft>
              <a:buClrTx/>
              <a:buSzTx/>
              <a:buFontTx/>
              <a:buNone/>
              <a:tabLst/>
              <a:defRPr/>
            </a:pPr>
            <a:endParaRPr kumimoji="0" lang="es-EC" sz="2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1 Título"/>
          <p:cNvSpPr txBox="1">
            <a:spLocks/>
          </p:cNvSpPr>
          <p:nvPr/>
        </p:nvSpPr>
        <p:spPr>
          <a:xfrm>
            <a:off x="685800" y="76200"/>
            <a:ext cx="7924800" cy="990600"/>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VALORACIÓN DEL</a:t>
            </a:r>
            <a:r>
              <a:rPr kumimoji="0" lang="es-ES_tradnl" sz="3200" b="1"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IMPACTO</a:t>
            </a:r>
            <a:endParaRPr kumimoji="0" lang="es-ES_tradnl" sz="3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7" name="6 Tabla"/>
          <p:cNvGraphicFramePr>
            <a:graphicFrameLocks noGrp="1"/>
          </p:cNvGraphicFramePr>
          <p:nvPr>
            <p:extLst>
              <p:ext uri="{D42A27DB-BD31-4B8C-83A1-F6EECF244321}">
                <p14:modId xmlns="" xmlns:p14="http://schemas.microsoft.com/office/powerpoint/2010/main" val="857187702"/>
              </p:ext>
            </p:extLst>
          </p:nvPr>
        </p:nvGraphicFramePr>
        <p:xfrm>
          <a:off x="381000" y="928255"/>
          <a:ext cx="8534400" cy="5029336"/>
        </p:xfrm>
        <a:graphic>
          <a:graphicData uri="http://schemas.openxmlformats.org/drawingml/2006/table">
            <a:tbl>
              <a:tblPr firstRow="1" firstCol="1" bandRow="1">
                <a:tableStyleId>{5C22544A-7EE6-4342-B048-85BDC9FD1C3A}</a:tableStyleId>
              </a:tblPr>
              <a:tblGrid>
                <a:gridCol w="734616"/>
                <a:gridCol w="1134516"/>
                <a:gridCol w="6665268"/>
              </a:tblGrid>
              <a:tr h="556529">
                <a:tc gridSpan="2">
                  <a:txBody>
                    <a:bodyPr/>
                    <a:lstStyle/>
                    <a:p>
                      <a:pPr algn="ctr">
                        <a:lnSpc>
                          <a:spcPct val="150000"/>
                        </a:lnSpc>
                        <a:spcAft>
                          <a:spcPts val="0"/>
                        </a:spcAft>
                      </a:pPr>
                      <a:r>
                        <a:rPr lang="es-EC" sz="1600" dirty="0">
                          <a:effectLst/>
                        </a:rPr>
                        <a:t>ESCALA</a:t>
                      </a:r>
                      <a:endParaRPr lang="es-EC" sz="1600" dirty="0">
                        <a:effectLst/>
                        <a:latin typeface="Arial"/>
                        <a:ea typeface="Times New Roman"/>
                        <a:cs typeface="Times New Roman"/>
                      </a:endParaRPr>
                    </a:p>
                  </a:txBody>
                  <a:tcPr marL="50664" marR="50664" marT="0" marB="0" anchor="ctr"/>
                </a:tc>
                <a:tc hMerge="1">
                  <a:txBody>
                    <a:bodyPr/>
                    <a:lstStyle/>
                    <a:p>
                      <a:endParaRPr lang="es-EC"/>
                    </a:p>
                  </a:txBody>
                  <a:tcPr/>
                </a:tc>
                <a:tc>
                  <a:txBody>
                    <a:bodyPr/>
                    <a:lstStyle/>
                    <a:p>
                      <a:pPr algn="ctr">
                        <a:lnSpc>
                          <a:spcPct val="150000"/>
                        </a:lnSpc>
                        <a:spcAft>
                          <a:spcPts val="0"/>
                        </a:spcAft>
                      </a:pPr>
                      <a:r>
                        <a:rPr lang="es-EC" sz="1600" dirty="0">
                          <a:effectLst/>
                        </a:rPr>
                        <a:t>CRITERIO</a:t>
                      </a:r>
                      <a:endParaRPr lang="es-EC" sz="1600" dirty="0">
                        <a:effectLst/>
                        <a:latin typeface="Arial"/>
                        <a:ea typeface="Times New Roman"/>
                        <a:cs typeface="Times New Roman"/>
                      </a:endParaRPr>
                    </a:p>
                  </a:txBody>
                  <a:tcPr marL="50664" marR="50664" marT="0" marB="0" anchor="ctr"/>
                </a:tc>
              </a:tr>
              <a:tr h="1080827">
                <a:tc>
                  <a:txBody>
                    <a:bodyPr/>
                    <a:lstStyle/>
                    <a:p>
                      <a:pPr algn="ctr">
                        <a:lnSpc>
                          <a:spcPct val="200000"/>
                        </a:lnSpc>
                        <a:spcAft>
                          <a:spcPts val="0"/>
                        </a:spcAft>
                      </a:pPr>
                      <a:r>
                        <a:rPr lang="es-EC" sz="1400" dirty="0">
                          <a:effectLst/>
                        </a:rPr>
                        <a:t>4</a:t>
                      </a:r>
                      <a:endParaRPr lang="es-EC" sz="1400" dirty="0">
                        <a:effectLst/>
                        <a:latin typeface="Arial"/>
                        <a:ea typeface="Times New Roman"/>
                        <a:cs typeface="Times New Roman"/>
                      </a:endParaRPr>
                    </a:p>
                  </a:txBody>
                  <a:tcPr marL="50664" marR="50664" marT="0" marB="0" anchor="ctr"/>
                </a:tc>
                <a:tc>
                  <a:txBody>
                    <a:bodyPr/>
                    <a:lstStyle/>
                    <a:p>
                      <a:pPr algn="ctr">
                        <a:lnSpc>
                          <a:spcPct val="200000"/>
                        </a:lnSpc>
                        <a:spcAft>
                          <a:spcPts val="0"/>
                        </a:spcAft>
                      </a:pPr>
                      <a:r>
                        <a:rPr lang="es-EC" sz="1400" b="1" dirty="0" smtClean="0">
                          <a:solidFill>
                            <a:srgbClr val="FF0000"/>
                          </a:solidFill>
                          <a:effectLst/>
                        </a:rPr>
                        <a:t>MUY ALTO</a:t>
                      </a:r>
                      <a:endParaRPr lang="es-EC" sz="1400" b="1" dirty="0">
                        <a:solidFill>
                          <a:srgbClr val="FF0000"/>
                        </a:solidFill>
                        <a:effectLst/>
                        <a:latin typeface="Arial"/>
                        <a:ea typeface="Times New Roman"/>
                        <a:cs typeface="Times New Roman"/>
                      </a:endParaRPr>
                    </a:p>
                  </a:txBody>
                  <a:tcPr marL="50664" marR="50664" marT="0" marB="0" anchor="ctr">
                    <a:solidFill>
                      <a:schemeClr val="accent1"/>
                    </a:solidFill>
                  </a:tcPr>
                </a:tc>
                <a:tc>
                  <a:txBody>
                    <a:bodyPr/>
                    <a:lstStyle/>
                    <a:p>
                      <a:pPr algn="ctr">
                        <a:lnSpc>
                          <a:spcPct val="150000"/>
                        </a:lnSpc>
                        <a:spcAft>
                          <a:spcPts val="0"/>
                        </a:spcAft>
                      </a:pPr>
                      <a:r>
                        <a:rPr lang="es-EC" sz="1400" dirty="0">
                          <a:effectLst/>
                        </a:rPr>
                        <a:t>La magnitud de daño es perjudicial para la organización, puede ocasionar importantes pérdidas debido a que el negocio depende 100% de los activos tecnológicos que se ven afectados</a:t>
                      </a:r>
                      <a:endParaRPr lang="es-EC" sz="1400" dirty="0">
                        <a:effectLst/>
                        <a:latin typeface="Arial"/>
                        <a:ea typeface="Times New Roman"/>
                        <a:cs typeface="Times New Roman"/>
                      </a:endParaRPr>
                    </a:p>
                  </a:txBody>
                  <a:tcPr marL="50664" marR="50664" marT="0" marB="0"/>
                </a:tc>
              </a:tr>
              <a:tr h="810620">
                <a:tc>
                  <a:txBody>
                    <a:bodyPr/>
                    <a:lstStyle/>
                    <a:p>
                      <a:pPr algn="ctr">
                        <a:lnSpc>
                          <a:spcPct val="200000"/>
                        </a:lnSpc>
                        <a:spcAft>
                          <a:spcPts val="0"/>
                        </a:spcAft>
                      </a:pPr>
                      <a:r>
                        <a:rPr lang="es-EC" sz="1400">
                          <a:effectLst/>
                        </a:rPr>
                        <a:t>3</a:t>
                      </a:r>
                      <a:endParaRPr lang="es-EC" sz="1400">
                        <a:effectLst/>
                        <a:latin typeface="Arial"/>
                        <a:ea typeface="Times New Roman"/>
                        <a:cs typeface="Times New Roman"/>
                      </a:endParaRPr>
                    </a:p>
                  </a:txBody>
                  <a:tcPr marL="50664" marR="50664" marT="0" marB="0" anchor="ctr"/>
                </a:tc>
                <a:tc>
                  <a:txBody>
                    <a:bodyPr/>
                    <a:lstStyle/>
                    <a:p>
                      <a:pPr algn="ctr">
                        <a:lnSpc>
                          <a:spcPct val="200000"/>
                        </a:lnSpc>
                        <a:spcAft>
                          <a:spcPts val="0"/>
                        </a:spcAft>
                      </a:pPr>
                      <a:r>
                        <a:rPr lang="es-EC" sz="1400" b="1" dirty="0" smtClean="0">
                          <a:solidFill>
                            <a:schemeClr val="accent3"/>
                          </a:solidFill>
                          <a:effectLst/>
                        </a:rPr>
                        <a:t>ALTO</a:t>
                      </a:r>
                      <a:endParaRPr lang="es-EC" sz="1400" b="1" dirty="0">
                        <a:solidFill>
                          <a:schemeClr val="accent3"/>
                        </a:solidFill>
                        <a:effectLst/>
                        <a:latin typeface="Arial"/>
                        <a:ea typeface="Times New Roman"/>
                        <a:cs typeface="Times New Roman"/>
                      </a:endParaRPr>
                    </a:p>
                  </a:txBody>
                  <a:tcPr marL="50664" marR="50664" marT="0" marB="0" anchor="ctr">
                    <a:solidFill>
                      <a:schemeClr val="accent1"/>
                    </a:solidFill>
                  </a:tcPr>
                </a:tc>
                <a:tc>
                  <a:txBody>
                    <a:bodyPr/>
                    <a:lstStyle/>
                    <a:p>
                      <a:pPr algn="ctr">
                        <a:lnSpc>
                          <a:spcPct val="150000"/>
                        </a:lnSpc>
                        <a:spcAft>
                          <a:spcPts val="0"/>
                        </a:spcAft>
                      </a:pPr>
                      <a:r>
                        <a:rPr lang="es-EC" sz="1400" dirty="0">
                          <a:effectLst/>
                        </a:rPr>
                        <a:t>El impacto es alto y la magnitud de daño puede influir de manera considerable a la organización provocando pérdidas en tiempo y dinero.</a:t>
                      </a:r>
                      <a:endParaRPr lang="es-EC" sz="1400" dirty="0">
                        <a:effectLst/>
                        <a:latin typeface="Arial"/>
                        <a:ea typeface="Times New Roman"/>
                        <a:cs typeface="Times New Roman"/>
                      </a:endParaRPr>
                    </a:p>
                  </a:txBody>
                  <a:tcPr marL="50664" marR="50664" marT="0" marB="0"/>
                </a:tc>
              </a:tr>
              <a:tr h="810620">
                <a:tc>
                  <a:txBody>
                    <a:bodyPr/>
                    <a:lstStyle/>
                    <a:p>
                      <a:pPr algn="ctr">
                        <a:lnSpc>
                          <a:spcPct val="200000"/>
                        </a:lnSpc>
                        <a:spcAft>
                          <a:spcPts val="0"/>
                        </a:spcAft>
                      </a:pPr>
                      <a:r>
                        <a:rPr lang="es-EC" sz="1400">
                          <a:effectLst/>
                        </a:rPr>
                        <a:t>2</a:t>
                      </a:r>
                      <a:endParaRPr lang="es-EC" sz="1400">
                        <a:effectLst/>
                        <a:latin typeface="Arial"/>
                        <a:ea typeface="Times New Roman"/>
                        <a:cs typeface="Times New Roman"/>
                      </a:endParaRPr>
                    </a:p>
                  </a:txBody>
                  <a:tcPr marL="50664" marR="50664" marT="0" marB="0" anchor="ctr"/>
                </a:tc>
                <a:tc>
                  <a:txBody>
                    <a:bodyPr/>
                    <a:lstStyle/>
                    <a:p>
                      <a:pPr algn="ctr">
                        <a:lnSpc>
                          <a:spcPct val="200000"/>
                        </a:lnSpc>
                        <a:spcAft>
                          <a:spcPts val="0"/>
                        </a:spcAft>
                      </a:pPr>
                      <a:r>
                        <a:rPr lang="es-EC" sz="1400" b="1" dirty="0" smtClean="0">
                          <a:solidFill>
                            <a:srgbClr val="FFFF00"/>
                          </a:solidFill>
                          <a:effectLst/>
                        </a:rPr>
                        <a:t>MEDIO</a:t>
                      </a:r>
                      <a:endParaRPr lang="es-EC" sz="1400" b="1" dirty="0">
                        <a:solidFill>
                          <a:srgbClr val="FFFF00"/>
                        </a:solidFill>
                        <a:effectLst/>
                        <a:latin typeface="Arial"/>
                        <a:ea typeface="Times New Roman"/>
                        <a:cs typeface="Times New Roman"/>
                      </a:endParaRPr>
                    </a:p>
                  </a:txBody>
                  <a:tcPr marL="50664" marR="50664" marT="0" marB="0" anchor="ctr">
                    <a:solidFill>
                      <a:schemeClr val="accent1"/>
                    </a:solidFill>
                  </a:tcPr>
                </a:tc>
                <a:tc>
                  <a:txBody>
                    <a:bodyPr/>
                    <a:lstStyle/>
                    <a:p>
                      <a:pPr algn="ctr">
                        <a:lnSpc>
                          <a:spcPct val="150000"/>
                        </a:lnSpc>
                        <a:spcAft>
                          <a:spcPts val="0"/>
                        </a:spcAft>
                      </a:pPr>
                      <a:r>
                        <a:rPr lang="es-EC" sz="1400" dirty="0">
                          <a:effectLst/>
                        </a:rPr>
                        <a:t>Impactos de magnitud media que pueden ser tratados o pasar desapercibidos si el daño estimado no es perjudicial para la organización.</a:t>
                      </a:r>
                      <a:endParaRPr lang="es-EC" sz="1400" dirty="0">
                        <a:effectLst/>
                        <a:latin typeface="Arial"/>
                        <a:ea typeface="Times New Roman"/>
                        <a:cs typeface="Times New Roman"/>
                      </a:endParaRPr>
                    </a:p>
                  </a:txBody>
                  <a:tcPr marL="50664" marR="50664" marT="0" marB="0"/>
                </a:tc>
              </a:tr>
              <a:tr h="810620">
                <a:tc>
                  <a:txBody>
                    <a:bodyPr/>
                    <a:lstStyle/>
                    <a:p>
                      <a:pPr algn="ctr">
                        <a:lnSpc>
                          <a:spcPct val="200000"/>
                        </a:lnSpc>
                        <a:spcAft>
                          <a:spcPts val="0"/>
                        </a:spcAft>
                      </a:pPr>
                      <a:r>
                        <a:rPr lang="es-EC" sz="1400">
                          <a:effectLst/>
                        </a:rPr>
                        <a:t>1</a:t>
                      </a:r>
                      <a:endParaRPr lang="es-EC" sz="1400">
                        <a:effectLst/>
                        <a:latin typeface="Arial"/>
                        <a:ea typeface="Times New Roman"/>
                        <a:cs typeface="Times New Roman"/>
                      </a:endParaRPr>
                    </a:p>
                  </a:txBody>
                  <a:tcPr marL="50664" marR="50664" marT="0" marB="0" anchor="ctr"/>
                </a:tc>
                <a:tc>
                  <a:txBody>
                    <a:bodyPr/>
                    <a:lstStyle/>
                    <a:p>
                      <a:pPr algn="ctr">
                        <a:lnSpc>
                          <a:spcPct val="200000"/>
                        </a:lnSpc>
                        <a:spcAft>
                          <a:spcPts val="0"/>
                        </a:spcAft>
                      </a:pPr>
                      <a:r>
                        <a:rPr lang="es-EC" sz="1400" b="1" dirty="0" smtClean="0">
                          <a:solidFill>
                            <a:srgbClr val="92D050"/>
                          </a:solidFill>
                          <a:effectLst/>
                        </a:rPr>
                        <a:t>BAJO</a:t>
                      </a:r>
                      <a:endParaRPr lang="es-EC" sz="1400" b="1" dirty="0">
                        <a:solidFill>
                          <a:srgbClr val="92D050"/>
                        </a:solidFill>
                        <a:effectLst/>
                        <a:latin typeface="Arial"/>
                        <a:ea typeface="Times New Roman"/>
                        <a:cs typeface="Times New Roman"/>
                      </a:endParaRPr>
                    </a:p>
                  </a:txBody>
                  <a:tcPr marL="50664" marR="50664" marT="0" marB="0" anchor="ctr">
                    <a:solidFill>
                      <a:schemeClr val="accent1"/>
                    </a:solidFill>
                  </a:tcPr>
                </a:tc>
                <a:tc>
                  <a:txBody>
                    <a:bodyPr/>
                    <a:lstStyle/>
                    <a:p>
                      <a:pPr algn="ctr">
                        <a:lnSpc>
                          <a:spcPct val="150000"/>
                        </a:lnSpc>
                        <a:spcAft>
                          <a:spcPts val="0"/>
                        </a:spcAft>
                      </a:pPr>
                      <a:r>
                        <a:rPr lang="es-EC" sz="1400" dirty="0">
                          <a:effectLst/>
                        </a:rPr>
                        <a:t>Impactos que no son de consideración  ya que la magnitud o dimensión de alteraciones dentro de la organización no afectan al negocio.</a:t>
                      </a:r>
                      <a:endParaRPr lang="es-EC" sz="1400" dirty="0">
                        <a:effectLst/>
                        <a:latin typeface="Arial"/>
                        <a:ea typeface="Times New Roman"/>
                        <a:cs typeface="Times New Roman"/>
                      </a:endParaRPr>
                    </a:p>
                  </a:txBody>
                  <a:tcPr marL="50664" marR="50664" marT="0" marB="0"/>
                </a:tc>
              </a:tr>
              <a:tr h="810620">
                <a:tc>
                  <a:txBody>
                    <a:bodyPr/>
                    <a:lstStyle/>
                    <a:p>
                      <a:pPr algn="ctr">
                        <a:lnSpc>
                          <a:spcPct val="200000"/>
                        </a:lnSpc>
                        <a:spcAft>
                          <a:spcPts val="0"/>
                        </a:spcAft>
                      </a:pPr>
                      <a:r>
                        <a:rPr lang="es-EC" sz="1400">
                          <a:effectLst/>
                        </a:rPr>
                        <a:t>0</a:t>
                      </a:r>
                      <a:endParaRPr lang="es-EC" sz="1400">
                        <a:effectLst/>
                        <a:latin typeface="Arial"/>
                        <a:ea typeface="Times New Roman"/>
                        <a:cs typeface="Times New Roman"/>
                      </a:endParaRPr>
                    </a:p>
                  </a:txBody>
                  <a:tcPr marL="50664" marR="50664" marT="0" marB="0" anchor="ctr"/>
                </a:tc>
                <a:tc>
                  <a:txBody>
                    <a:bodyPr/>
                    <a:lstStyle/>
                    <a:p>
                      <a:pPr algn="ctr">
                        <a:lnSpc>
                          <a:spcPct val="200000"/>
                        </a:lnSpc>
                        <a:spcAft>
                          <a:spcPts val="0"/>
                        </a:spcAft>
                      </a:pPr>
                      <a:r>
                        <a:rPr lang="es-EC" sz="1400" b="1" dirty="0" smtClean="0">
                          <a:solidFill>
                            <a:schemeClr val="bg1"/>
                          </a:solidFill>
                          <a:effectLst/>
                        </a:rPr>
                        <a:t>MUY BAJO</a:t>
                      </a:r>
                      <a:endParaRPr lang="es-EC" sz="1400" b="1" dirty="0">
                        <a:solidFill>
                          <a:schemeClr val="bg1"/>
                        </a:solidFill>
                        <a:effectLst/>
                        <a:latin typeface="Arial"/>
                        <a:ea typeface="Times New Roman"/>
                        <a:cs typeface="Times New Roman"/>
                      </a:endParaRPr>
                    </a:p>
                  </a:txBody>
                  <a:tcPr marL="50664" marR="50664" marT="0" marB="0" anchor="ctr">
                    <a:solidFill>
                      <a:schemeClr val="accent1"/>
                    </a:solidFill>
                  </a:tcPr>
                </a:tc>
                <a:tc>
                  <a:txBody>
                    <a:bodyPr/>
                    <a:lstStyle/>
                    <a:p>
                      <a:pPr algn="ctr">
                        <a:lnSpc>
                          <a:spcPct val="150000"/>
                        </a:lnSpc>
                        <a:spcAft>
                          <a:spcPts val="0"/>
                        </a:spcAft>
                      </a:pPr>
                      <a:r>
                        <a:rPr lang="es-EC" sz="1400" dirty="0">
                          <a:effectLst/>
                        </a:rPr>
                        <a:t>No presenta ninguna alteración ni cambios negativos en los activos tecnológicos de la organización que puedan afectar a los procesos y servicios del negocio.</a:t>
                      </a:r>
                      <a:endParaRPr lang="es-EC" sz="1400" dirty="0">
                        <a:effectLst/>
                        <a:latin typeface="Arial"/>
                        <a:ea typeface="Times New Roman"/>
                        <a:cs typeface="Times New Roman"/>
                      </a:endParaRPr>
                    </a:p>
                  </a:txBody>
                  <a:tcPr marL="50664" marR="50664" marT="0" marB="0"/>
                </a:tc>
              </a:tr>
            </a:tbl>
          </a:graphicData>
        </a:graphic>
      </p:graphicFrame>
      <p:sp>
        <p:nvSpPr>
          <p:cNvPr id="6" name="Rectángulo 5">
            <a:hlinkClick r:id="rId3" action="ppaction://hlinksldjump"/>
          </p:cNvPr>
          <p:cNvSpPr/>
          <p:nvPr/>
        </p:nvSpPr>
        <p:spPr>
          <a:xfrm>
            <a:off x="8246747" y="6324600"/>
            <a:ext cx="727706" cy="2511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i="1" dirty="0" smtClean="0"/>
              <a:t>Volver</a:t>
            </a:r>
            <a:endParaRPr lang="es-EC" sz="1050" i="1" dirty="0"/>
          </a:p>
        </p:txBody>
      </p:sp>
    </p:spTree>
    <p:extLst>
      <p:ext uri="{BB962C8B-B14F-4D97-AF65-F5344CB8AC3E}">
        <p14:creationId xmlns="" xmlns:p14="http://schemas.microsoft.com/office/powerpoint/2010/main" val="244435953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407354" y="908720"/>
            <a:ext cx="1284326" cy="230832"/>
          </a:xfrm>
          <a:prstGeom prst="rect">
            <a:avLst/>
          </a:prstGeom>
          <a:noFill/>
        </p:spPr>
        <p:txBody>
          <a:bodyPr wrap="none" rtlCol="0">
            <a:spAutoFit/>
          </a:bodyPr>
          <a:lstStyle/>
          <a:p>
            <a:r>
              <a:rPr lang="es-ES" sz="900" dirty="0" smtClean="0"/>
              <a:t>&gt; 5000 ABONADOS</a:t>
            </a:r>
            <a:endParaRPr lang="es-ES" sz="900" dirty="0"/>
          </a:p>
        </p:txBody>
      </p:sp>
      <p:sp>
        <p:nvSpPr>
          <p:cNvPr id="4" name="Rectángulo 5">
            <a:hlinkClick r:id="rId3" action="ppaction://hlinksldjump"/>
          </p:cNvPr>
          <p:cNvSpPr/>
          <p:nvPr/>
        </p:nvSpPr>
        <p:spPr>
          <a:xfrm>
            <a:off x="8416294" y="6606876"/>
            <a:ext cx="727706" cy="2511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050" i="1" dirty="0" smtClean="0"/>
              <a:t>Volver</a:t>
            </a:r>
            <a:endParaRPr lang="es-EC" sz="1050" i="1"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jpg"/>
          <p:cNvPicPr>
            <a:picLocks noChangeAspect="1"/>
          </p:cNvPicPr>
          <p:nvPr/>
        </p:nvPicPr>
        <p:blipFill>
          <a:blip r:embed="rId2" cstate="print"/>
          <a:stretch>
            <a:fillRect/>
          </a:stretch>
        </p:blipFill>
        <p:spPr>
          <a:xfrm flipH="1">
            <a:off x="4788024" y="2764885"/>
            <a:ext cx="4355976" cy="4093115"/>
          </a:xfrm>
          <a:prstGeom prst="rect">
            <a:avLst/>
          </a:prstGeom>
        </p:spPr>
      </p:pic>
      <p:sp>
        <p:nvSpPr>
          <p:cNvPr id="2" name="1 Título"/>
          <p:cNvSpPr>
            <a:spLocks noGrp="1"/>
          </p:cNvSpPr>
          <p:nvPr>
            <p:ph type="title"/>
          </p:nvPr>
        </p:nvSpPr>
        <p:spPr>
          <a:xfrm>
            <a:off x="662880" y="341784"/>
            <a:ext cx="8229600" cy="1143000"/>
          </a:xfrm>
        </p:spPr>
        <p:txBody>
          <a:bodyPr/>
          <a:lstStyle/>
          <a:p>
            <a:r>
              <a:rPr lang="es-EC" b="1" dirty="0" smtClean="0">
                <a:solidFill>
                  <a:schemeClr val="tx1"/>
                </a:solidFill>
              </a:rPr>
              <a:t>OBJETIVO GENERAL</a:t>
            </a:r>
            <a:endParaRPr lang="es-EC" b="1" dirty="0">
              <a:solidFill>
                <a:schemeClr val="tx1"/>
              </a:solidFill>
            </a:endParaRPr>
          </a:p>
        </p:txBody>
      </p:sp>
      <p:sp>
        <p:nvSpPr>
          <p:cNvPr id="6" name="5 Rectángulo redondeado"/>
          <p:cNvSpPr/>
          <p:nvPr/>
        </p:nvSpPr>
        <p:spPr>
          <a:xfrm>
            <a:off x="838200" y="1844824"/>
            <a:ext cx="7550224" cy="3600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s-ES" sz="2700" i="1" dirty="0" smtClean="0">
                <a:solidFill>
                  <a:schemeClr val="accent4">
                    <a:lumMod val="50000"/>
                  </a:schemeClr>
                </a:solidFill>
              </a:rPr>
              <a:t>Elaborar </a:t>
            </a:r>
            <a:r>
              <a:rPr lang="es-ES" sz="2700" i="1" dirty="0">
                <a:solidFill>
                  <a:schemeClr val="accent4">
                    <a:lumMod val="50000"/>
                  </a:schemeClr>
                </a:solidFill>
              </a:rPr>
              <a:t>una propuesta metodológica de gestión del riesgo tecnológico para empresas del sector de las telecomunicaciones dedicadas a la provisión del servicio de Internet (ISP</a:t>
            </a:r>
            <a:r>
              <a:rPr lang="es-ES" sz="2700" i="1" dirty="0" smtClean="0">
                <a:solidFill>
                  <a:schemeClr val="accent4">
                    <a:lumMod val="50000"/>
                  </a:schemeClr>
                </a:solidFill>
              </a:rPr>
              <a:t>)</a:t>
            </a:r>
            <a:r>
              <a:rPr lang="es-EC" sz="2700" i="1" dirty="0">
                <a:solidFill>
                  <a:schemeClr val="accent4">
                    <a:lumMod val="50000"/>
                  </a:schemeClr>
                </a:solidFill>
              </a:rPr>
              <a:t>.</a:t>
            </a:r>
            <a:endParaRPr lang="es-ES" sz="2700" i="1" dirty="0">
              <a:solidFill>
                <a:schemeClr val="accent4">
                  <a:lumMod val="50000"/>
                </a:schemeClr>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05"/>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 calcmode="lin" valueType="num">
                                      <p:cBhvr>
                                        <p:cTn id="9" dur="1000" fill="hold"/>
                                        <p:tgtEl>
                                          <p:spTgt spid="6"/>
                                        </p:tgtEl>
                                        <p:attrNameLst>
                                          <p:attrName>ppt_x</p:attrName>
                                        </p:attrNameLst>
                                      </p:cBhvr>
                                      <p:tavLst>
                                        <p:tav tm="0">
                                          <p:val>
                                            <p:strVal val="#ppt_x-.2"/>
                                          </p:val>
                                        </p:tav>
                                        <p:tav tm="100000">
                                          <p:val>
                                            <p:strVal val="#ppt_x"/>
                                          </p:val>
                                        </p:tav>
                                      </p:tavLst>
                                    </p:anim>
                                    <p:anim calcmode="lin" valueType="num">
                                      <p:cBhvr>
                                        <p:cTn id="10" dur="1000" fill="hold"/>
                                        <p:tgtEl>
                                          <p:spTgt spid="6"/>
                                        </p:tgtEl>
                                        <p:attrNameLst>
                                          <p:attrName>ppt_y</p:attrName>
                                        </p:attrNameLst>
                                      </p:cBhvr>
                                      <p:tavLst>
                                        <p:tav tm="0">
                                          <p:val>
                                            <p:strVal val="#ppt_y"/>
                                          </p:val>
                                        </p:tav>
                                        <p:tav tm="100000">
                                          <p:val>
                                            <p:strVal val="#ppt_y"/>
                                          </p:val>
                                        </p:tav>
                                      </p:tavLst>
                                    </p:anim>
                                    <p:animEffect transition="in" filter="fade">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images.jpg"/>
          <p:cNvPicPr>
            <a:picLocks noChangeAspect="1"/>
          </p:cNvPicPr>
          <p:nvPr/>
        </p:nvPicPr>
        <p:blipFill>
          <a:blip r:embed="rId2" cstate="print"/>
          <a:stretch>
            <a:fillRect/>
          </a:stretch>
        </p:blipFill>
        <p:spPr>
          <a:xfrm flipH="1">
            <a:off x="4788024" y="2764885"/>
            <a:ext cx="4355976" cy="4093115"/>
          </a:xfrm>
          <a:prstGeom prst="rect">
            <a:avLst/>
          </a:prstGeom>
        </p:spPr>
      </p:pic>
      <p:sp>
        <p:nvSpPr>
          <p:cNvPr id="2" name="1 Título"/>
          <p:cNvSpPr>
            <a:spLocks noGrp="1"/>
          </p:cNvSpPr>
          <p:nvPr>
            <p:ph type="title"/>
          </p:nvPr>
        </p:nvSpPr>
        <p:spPr>
          <a:xfrm>
            <a:off x="457200" y="228600"/>
            <a:ext cx="8229600" cy="838200"/>
          </a:xfrm>
        </p:spPr>
        <p:txBody>
          <a:bodyPr/>
          <a:lstStyle/>
          <a:p>
            <a:r>
              <a:rPr lang="es-EC" b="1" dirty="0" smtClean="0">
                <a:solidFill>
                  <a:schemeClr val="tx1"/>
                </a:solidFill>
              </a:rPr>
              <a:t>OBJETIVOS ESPECIFICOS</a:t>
            </a:r>
            <a:endParaRPr lang="es-EC" b="1" dirty="0">
              <a:solidFill>
                <a:schemeClr val="tx1"/>
              </a:solidFill>
            </a:endParaRPr>
          </a:p>
        </p:txBody>
      </p:sp>
      <p:sp>
        <p:nvSpPr>
          <p:cNvPr id="4" name="3 Rectángulo redondeado"/>
          <p:cNvSpPr/>
          <p:nvPr/>
        </p:nvSpPr>
        <p:spPr>
          <a:xfrm>
            <a:off x="914400" y="1066800"/>
            <a:ext cx="6324600" cy="1217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ES_tradnl" dirty="0" smtClean="0">
                <a:solidFill>
                  <a:schemeClr val="accent4">
                    <a:lumMod val="50000"/>
                  </a:schemeClr>
                </a:solidFill>
              </a:rPr>
              <a:t>Determinar el nivel con el que se administran los riesgos tecnológicos en ISP en el D. M. Quito</a:t>
            </a:r>
            <a:endParaRPr lang="es-EC" dirty="0">
              <a:solidFill>
                <a:schemeClr val="accent4">
                  <a:lumMod val="50000"/>
                </a:schemeClr>
              </a:solidFill>
            </a:endParaRPr>
          </a:p>
        </p:txBody>
      </p:sp>
      <p:sp>
        <p:nvSpPr>
          <p:cNvPr id="5" name="4 Rectángulo redondeado"/>
          <p:cNvSpPr/>
          <p:nvPr/>
        </p:nvSpPr>
        <p:spPr>
          <a:xfrm>
            <a:off x="1447800" y="2438400"/>
            <a:ext cx="6324600" cy="1217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ES_tradnl" dirty="0" smtClean="0">
                <a:solidFill>
                  <a:schemeClr val="accent4">
                    <a:lumMod val="50000"/>
                  </a:schemeClr>
                </a:solidFill>
              </a:rPr>
              <a:t>Desarrollar una metodología de gestión de riesgos </a:t>
            </a:r>
            <a:r>
              <a:rPr lang="es-ES_tradnl" b="1" dirty="0" smtClean="0">
                <a:solidFill>
                  <a:schemeClr val="accent4">
                    <a:lumMod val="50000"/>
                  </a:schemeClr>
                </a:solidFill>
              </a:rPr>
              <a:t>(necesidad y escenario local).</a:t>
            </a:r>
            <a:endParaRPr lang="es-EC" b="1" dirty="0">
              <a:solidFill>
                <a:schemeClr val="accent4">
                  <a:lumMod val="50000"/>
                </a:schemeClr>
              </a:solidFill>
            </a:endParaRPr>
          </a:p>
        </p:txBody>
      </p:sp>
      <p:sp>
        <p:nvSpPr>
          <p:cNvPr id="6" name="5 Rectángulo redondeado"/>
          <p:cNvSpPr/>
          <p:nvPr/>
        </p:nvSpPr>
        <p:spPr>
          <a:xfrm>
            <a:off x="1905000" y="3810000"/>
            <a:ext cx="6324600" cy="1217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ES_tradnl" dirty="0" smtClean="0">
                <a:solidFill>
                  <a:schemeClr val="accent4">
                    <a:lumMod val="50000"/>
                  </a:schemeClr>
                </a:solidFill>
              </a:rPr>
              <a:t>Aplicar la metodología de gestión de riesgos sobre un caso de estudio: ISP.</a:t>
            </a:r>
            <a:endParaRPr lang="es-EC" dirty="0">
              <a:solidFill>
                <a:schemeClr val="accent4">
                  <a:lumMod val="50000"/>
                </a:schemeClr>
              </a:solidFill>
            </a:endParaRPr>
          </a:p>
        </p:txBody>
      </p:sp>
      <p:sp>
        <p:nvSpPr>
          <p:cNvPr id="7" name="6 Rectángulo redondeado"/>
          <p:cNvSpPr/>
          <p:nvPr/>
        </p:nvSpPr>
        <p:spPr>
          <a:xfrm>
            <a:off x="2362200" y="5183400"/>
            <a:ext cx="6324600" cy="1217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ES_tradnl" dirty="0" smtClean="0">
                <a:solidFill>
                  <a:schemeClr val="accent4">
                    <a:lumMod val="50000"/>
                  </a:schemeClr>
                </a:solidFill>
              </a:rPr>
              <a:t>Presentar recomendaciones y estrategias al ISP para administración de sus riesgos tecnológicos.</a:t>
            </a:r>
            <a:endParaRPr lang="es-EC" dirty="0">
              <a:solidFill>
                <a:schemeClr val="accent4">
                  <a:lumMod val="50000"/>
                </a:schemeClr>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05"/>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 calcmode="lin" valueType="num">
                                      <p:cBhvr>
                                        <p:cTn id="9" dur="1000" fill="hold"/>
                                        <p:tgtEl>
                                          <p:spTgt spid="4"/>
                                        </p:tgtEl>
                                        <p:attrNameLst>
                                          <p:attrName>ppt_x</p:attrName>
                                        </p:attrNameLst>
                                      </p:cBhvr>
                                      <p:tavLst>
                                        <p:tav tm="0">
                                          <p:val>
                                            <p:strVal val="#ppt_x-.2"/>
                                          </p:val>
                                        </p:tav>
                                        <p:tav tm="100000">
                                          <p:val>
                                            <p:strVal val="#ppt_x"/>
                                          </p:val>
                                        </p:tav>
                                      </p:tavLst>
                                    </p:anim>
                                    <p:anim calcmode="lin" valueType="num">
                                      <p:cBhvr>
                                        <p:cTn id="10" dur="1000" fill="hold"/>
                                        <p:tgtEl>
                                          <p:spTgt spid="4"/>
                                        </p:tgtEl>
                                        <p:attrNameLst>
                                          <p:attrName>ppt_y</p:attrName>
                                        </p:attrNameLst>
                                      </p:cBhvr>
                                      <p:tavLst>
                                        <p:tav tm="0">
                                          <p:val>
                                            <p:strVal val="#ppt_y"/>
                                          </p:val>
                                        </p:tav>
                                        <p:tav tm="100000">
                                          <p:val>
                                            <p:strVal val="#ppt_y"/>
                                          </p:val>
                                        </p:tav>
                                      </p:tavLst>
                                    </p:anim>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strVal val="#ppt_w*0.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1000" fill="hold"/>
                                        <p:tgtEl>
                                          <p:spTgt spid="5"/>
                                        </p:tgtEl>
                                        <p:attrNameLst>
                                          <p:attrName>ppt_x</p:attrName>
                                        </p:attrNameLst>
                                      </p:cBhvr>
                                      <p:tavLst>
                                        <p:tav tm="0">
                                          <p:val>
                                            <p:strVal val="#ppt_x-.2"/>
                                          </p:val>
                                        </p:tav>
                                        <p:tav tm="100000">
                                          <p:val>
                                            <p:strVal val="#ppt_x"/>
                                          </p:val>
                                        </p:tav>
                                      </p:tavLst>
                                    </p:anim>
                                    <p:anim calcmode="lin" valueType="num">
                                      <p:cBhvr>
                                        <p:cTn id="19" dur="1000" fill="hold"/>
                                        <p:tgtEl>
                                          <p:spTgt spid="5"/>
                                        </p:tgtEl>
                                        <p:attrNameLst>
                                          <p:attrName>ppt_y</p:attrName>
                                        </p:attrNameLst>
                                      </p:cBhvr>
                                      <p:tavLst>
                                        <p:tav tm="0">
                                          <p:val>
                                            <p:strVal val="#ppt_y"/>
                                          </p:val>
                                        </p:tav>
                                        <p:tav tm="100000">
                                          <p:val>
                                            <p:strVal val="#ppt_y"/>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strVal val="#ppt_w*0.05"/>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 calcmode="lin" valueType="num">
                                      <p:cBhvr>
                                        <p:cTn id="27" dur="1000" fill="hold"/>
                                        <p:tgtEl>
                                          <p:spTgt spid="6"/>
                                        </p:tgtEl>
                                        <p:attrNameLst>
                                          <p:attrName>ppt_x</p:attrName>
                                        </p:attrNameLst>
                                      </p:cBhvr>
                                      <p:tavLst>
                                        <p:tav tm="0">
                                          <p:val>
                                            <p:strVal val="#ppt_x-.2"/>
                                          </p:val>
                                        </p:tav>
                                        <p:tav tm="100000">
                                          <p:val>
                                            <p:strVal val="#ppt_x"/>
                                          </p:val>
                                        </p:tav>
                                      </p:tavLst>
                                    </p:anim>
                                    <p:anim calcmode="lin" valueType="num">
                                      <p:cBhvr>
                                        <p:cTn id="28" dur="1000" fill="hold"/>
                                        <p:tgtEl>
                                          <p:spTgt spid="6"/>
                                        </p:tgtEl>
                                        <p:attrNameLst>
                                          <p:attrName>ppt_y</p:attrName>
                                        </p:attrNameLst>
                                      </p:cBhvr>
                                      <p:tavLst>
                                        <p:tav tm="0">
                                          <p:val>
                                            <p:strVal val="#ppt_y"/>
                                          </p:val>
                                        </p:tav>
                                        <p:tav tm="100000">
                                          <p:val>
                                            <p:strVal val="#ppt_y"/>
                                          </p:val>
                                        </p:tav>
                                      </p:tavLst>
                                    </p:anim>
                                    <p:animEffect transition="in" filter="fade">
                                      <p:cBhvr>
                                        <p:cTn id="29" dur="1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strVal val="#ppt_w*0.05"/>
                                          </p:val>
                                        </p:tav>
                                        <p:tav tm="100000">
                                          <p:val>
                                            <p:strVal val="#ppt_w"/>
                                          </p:val>
                                        </p:tav>
                                      </p:tavLst>
                                    </p:anim>
                                    <p:anim calcmode="lin" valueType="num">
                                      <p:cBhvr>
                                        <p:cTn id="35" dur="1000" fill="hold"/>
                                        <p:tgtEl>
                                          <p:spTgt spid="7"/>
                                        </p:tgtEl>
                                        <p:attrNameLst>
                                          <p:attrName>ppt_h</p:attrName>
                                        </p:attrNameLst>
                                      </p:cBhvr>
                                      <p:tavLst>
                                        <p:tav tm="0">
                                          <p:val>
                                            <p:strVal val="#ppt_h"/>
                                          </p:val>
                                        </p:tav>
                                        <p:tav tm="100000">
                                          <p:val>
                                            <p:strVal val="#ppt_h"/>
                                          </p:val>
                                        </p:tav>
                                      </p:tavLst>
                                    </p:anim>
                                    <p:anim calcmode="lin" valueType="num">
                                      <p:cBhvr>
                                        <p:cTn id="36" dur="1000" fill="hold"/>
                                        <p:tgtEl>
                                          <p:spTgt spid="7"/>
                                        </p:tgtEl>
                                        <p:attrNameLst>
                                          <p:attrName>ppt_x</p:attrName>
                                        </p:attrNameLst>
                                      </p:cBhvr>
                                      <p:tavLst>
                                        <p:tav tm="0">
                                          <p:val>
                                            <p:strVal val="#ppt_x-.2"/>
                                          </p:val>
                                        </p:tav>
                                        <p:tav tm="100000">
                                          <p:val>
                                            <p:strVal val="#ppt_x"/>
                                          </p:val>
                                        </p:tav>
                                      </p:tavLst>
                                    </p:anim>
                                    <p:anim calcmode="lin" valueType="num">
                                      <p:cBhvr>
                                        <p:cTn id="37" dur="1000" fill="hold"/>
                                        <p:tgtEl>
                                          <p:spTgt spid="7"/>
                                        </p:tgtEl>
                                        <p:attrNameLst>
                                          <p:attrName>ppt_y</p:attrName>
                                        </p:attrNameLst>
                                      </p:cBhvr>
                                      <p:tavLst>
                                        <p:tav tm="0">
                                          <p:val>
                                            <p:strVal val="#ppt_y"/>
                                          </p:val>
                                        </p:tav>
                                        <p:tav tm="100000">
                                          <p:val>
                                            <p:strVal val="#ppt_y"/>
                                          </p:val>
                                        </p:tav>
                                      </p:tavLst>
                                    </p:anim>
                                    <p:animEffect transition="in" filter="fade">
                                      <p:cBhvr>
                                        <p:cTn id="3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jpg"/>
          <p:cNvPicPr>
            <a:picLocks noChangeAspect="1"/>
          </p:cNvPicPr>
          <p:nvPr/>
        </p:nvPicPr>
        <p:blipFill>
          <a:blip r:embed="rId2" cstate="print"/>
          <a:stretch>
            <a:fillRect/>
          </a:stretch>
        </p:blipFill>
        <p:spPr>
          <a:xfrm flipH="1">
            <a:off x="4788024" y="2764885"/>
            <a:ext cx="4355976" cy="4093115"/>
          </a:xfrm>
          <a:prstGeom prst="rect">
            <a:avLst/>
          </a:prstGeom>
        </p:spPr>
      </p:pic>
      <p:sp>
        <p:nvSpPr>
          <p:cNvPr id="3" name="2 Título"/>
          <p:cNvSpPr>
            <a:spLocks noGrp="1"/>
          </p:cNvSpPr>
          <p:nvPr>
            <p:ph type="title"/>
          </p:nvPr>
        </p:nvSpPr>
        <p:spPr/>
        <p:txBody>
          <a:bodyPr/>
          <a:lstStyle/>
          <a:p>
            <a:r>
              <a:rPr lang="es-ES_tradnl" dirty="0" smtClean="0">
                <a:solidFill>
                  <a:schemeClr val="tx1"/>
                </a:solidFill>
              </a:rPr>
              <a:t>HIPÓTESIS</a:t>
            </a:r>
            <a:endParaRPr lang="es-EC" dirty="0">
              <a:solidFill>
                <a:schemeClr val="tx1"/>
              </a:solidFill>
            </a:endParaRPr>
          </a:p>
        </p:txBody>
      </p:sp>
      <p:sp>
        <p:nvSpPr>
          <p:cNvPr id="5" name="5 Rectángulo redondeado"/>
          <p:cNvSpPr/>
          <p:nvPr/>
        </p:nvSpPr>
        <p:spPr>
          <a:xfrm>
            <a:off x="838200" y="2060848"/>
            <a:ext cx="7550224" cy="33123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buNone/>
            </a:pPr>
            <a:r>
              <a:rPr lang="es-ES" sz="2700" i="1" dirty="0">
                <a:solidFill>
                  <a:schemeClr val="accent4">
                    <a:lumMod val="50000"/>
                  </a:schemeClr>
                </a:solidFill>
              </a:rPr>
              <a:t>La aplicación de la propuesta metodológica de gestión de riesgos tecnológicos permite contar con indicadores para minimizar los riesgos tecnológicos.</a:t>
            </a:r>
            <a:endParaRPr lang="es-EC" sz="2700" i="1" dirty="0">
              <a:solidFill>
                <a:schemeClr val="accent4">
                  <a:lumMod val="50000"/>
                </a:schemeClr>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05"/>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 calcmode="lin" valueType="num">
                                      <p:cBhvr>
                                        <p:cTn id="9" dur="1000" fill="hold"/>
                                        <p:tgtEl>
                                          <p:spTgt spid="5"/>
                                        </p:tgtEl>
                                        <p:attrNameLst>
                                          <p:attrName>ppt_x</p:attrName>
                                        </p:attrNameLst>
                                      </p:cBhvr>
                                      <p:tavLst>
                                        <p:tav tm="0">
                                          <p:val>
                                            <p:strVal val="#ppt_x-.2"/>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jpg"/>
          <p:cNvPicPr>
            <a:picLocks noChangeAspect="1"/>
          </p:cNvPicPr>
          <p:nvPr/>
        </p:nvPicPr>
        <p:blipFill>
          <a:blip r:embed="rId2" cstate="print"/>
          <a:stretch>
            <a:fillRect/>
          </a:stretch>
        </p:blipFill>
        <p:spPr>
          <a:xfrm flipH="1">
            <a:off x="4788024" y="2764885"/>
            <a:ext cx="4355976" cy="4093115"/>
          </a:xfrm>
          <a:prstGeom prst="rect">
            <a:avLst/>
          </a:prstGeom>
        </p:spPr>
      </p:pic>
      <p:sp>
        <p:nvSpPr>
          <p:cNvPr id="2" name="1 Título"/>
          <p:cNvSpPr>
            <a:spLocks noGrp="1"/>
          </p:cNvSpPr>
          <p:nvPr>
            <p:ph type="title"/>
          </p:nvPr>
        </p:nvSpPr>
        <p:spPr/>
        <p:txBody>
          <a:bodyPr>
            <a:noAutofit/>
          </a:bodyPr>
          <a:lstStyle/>
          <a:p>
            <a:r>
              <a:rPr lang="es-ES_tradnl" sz="3200" b="1" dirty="0" smtClean="0">
                <a:solidFill>
                  <a:schemeClr val="tx1"/>
                </a:solidFill>
              </a:rPr>
              <a:t>OPERACIONALIZACIÓN DE VARIABLES</a:t>
            </a:r>
            <a:endParaRPr lang="es-EC" sz="3200" b="1" dirty="0">
              <a:solidFill>
                <a:schemeClr val="tx1"/>
              </a:solidFill>
            </a:endParaRPr>
          </a:p>
        </p:txBody>
      </p:sp>
      <p:graphicFrame>
        <p:nvGraphicFramePr>
          <p:cNvPr id="7" name="6 Tabla"/>
          <p:cNvGraphicFramePr>
            <a:graphicFrameLocks noGrp="1"/>
          </p:cNvGraphicFramePr>
          <p:nvPr>
            <p:extLst>
              <p:ext uri="{D42A27DB-BD31-4B8C-83A1-F6EECF244321}">
                <p14:modId xmlns="" xmlns:p14="http://schemas.microsoft.com/office/powerpoint/2010/main" val="2626838850"/>
              </p:ext>
            </p:extLst>
          </p:nvPr>
        </p:nvGraphicFramePr>
        <p:xfrm>
          <a:off x="428596" y="1239525"/>
          <a:ext cx="8358246" cy="5242386"/>
        </p:xfrm>
        <a:graphic>
          <a:graphicData uri="http://schemas.openxmlformats.org/drawingml/2006/table">
            <a:tbl>
              <a:tblPr>
                <a:tableStyleId>{3C2FFA5D-87B4-456A-9821-1D502468CF0F}</a:tableStyleId>
              </a:tblPr>
              <a:tblGrid>
                <a:gridCol w="2193202"/>
                <a:gridCol w="1878194"/>
                <a:gridCol w="2072272"/>
                <a:gridCol w="2214578"/>
              </a:tblGrid>
              <a:tr h="476907">
                <a:tc>
                  <a:txBody>
                    <a:bodyPr/>
                    <a:lstStyle/>
                    <a:p>
                      <a:pPr algn="ctr">
                        <a:lnSpc>
                          <a:spcPct val="150000"/>
                        </a:lnSpc>
                        <a:spcAft>
                          <a:spcPts val="0"/>
                        </a:spcAft>
                      </a:pPr>
                      <a:r>
                        <a:rPr lang="es-EC" sz="1600" b="1" kern="1200" dirty="0">
                          <a:solidFill>
                            <a:schemeClr val="bg1"/>
                          </a:solidFill>
                        </a:rPr>
                        <a:t>OBJETIVO </a:t>
                      </a:r>
                      <a:endParaRPr lang="es-ES" sz="1600" b="1" dirty="0">
                        <a:solidFill>
                          <a:schemeClr val="bg1"/>
                        </a:solidFill>
                        <a:latin typeface="Times New Roman"/>
                        <a:ea typeface="Times New Roman"/>
                        <a:cs typeface="Times New Roman"/>
                      </a:endParaRPr>
                    </a:p>
                  </a:txBody>
                  <a:tcPr marL="37297" marR="37297" marT="5180" marB="0" anchor="ctr">
                    <a:solidFill>
                      <a:schemeClr val="bg2">
                        <a:lumMod val="50000"/>
                      </a:schemeClr>
                    </a:solidFill>
                  </a:tcPr>
                </a:tc>
                <a:tc>
                  <a:txBody>
                    <a:bodyPr/>
                    <a:lstStyle/>
                    <a:p>
                      <a:pPr algn="ctr">
                        <a:lnSpc>
                          <a:spcPct val="150000"/>
                        </a:lnSpc>
                        <a:spcAft>
                          <a:spcPts val="0"/>
                        </a:spcAft>
                      </a:pPr>
                      <a:r>
                        <a:rPr lang="es-EC" sz="1600" b="1" kern="1200" dirty="0">
                          <a:solidFill>
                            <a:schemeClr val="bg1"/>
                          </a:solidFill>
                        </a:rPr>
                        <a:t>VARIABLES</a:t>
                      </a:r>
                      <a:endParaRPr lang="es-ES" sz="1600" b="1" dirty="0">
                        <a:solidFill>
                          <a:schemeClr val="bg1"/>
                        </a:solidFill>
                        <a:latin typeface="Times New Roman"/>
                        <a:ea typeface="Times New Roman"/>
                        <a:cs typeface="Times New Roman"/>
                      </a:endParaRPr>
                    </a:p>
                  </a:txBody>
                  <a:tcPr marL="37297" marR="37297" marT="5180" marB="0" anchor="ctr">
                    <a:solidFill>
                      <a:schemeClr val="bg2">
                        <a:lumMod val="50000"/>
                      </a:schemeClr>
                    </a:solidFill>
                  </a:tcPr>
                </a:tc>
                <a:tc>
                  <a:txBody>
                    <a:bodyPr/>
                    <a:lstStyle/>
                    <a:p>
                      <a:pPr algn="ctr">
                        <a:lnSpc>
                          <a:spcPct val="150000"/>
                        </a:lnSpc>
                        <a:spcAft>
                          <a:spcPts val="0"/>
                        </a:spcAft>
                      </a:pPr>
                      <a:r>
                        <a:rPr lang="es-EC" sz="1600" b="1" kern="1200" dirty="0">
                          <a:solidFill>
                            <a:schemeClr val="bg1"/>
                          </a:solidFill>
                        </a:rPr>
                        <a:t>DIMENSIONES</a:t>
                      </a:r>
                      <a:endParaRPr lang="es-ES" sz="1600" b="1" dirty="0">
                        <a:solidFill>
                          <a:schemeClr val="bg1"/>
                        </a:solidFill>
                        <a:latin typeface="Times New Roman"/>
                        <a:ea typeface="Times New Roman"/>
                        <a:cs typeface="Times New Roman"/>
                      </a:endParaRPr>
                    </a:p>
                  </a:txBody>
                  <a:tcPr marL="37297" marR="37297" marT="5180" marB="0" anchor="ctr">
                    <a:solidFill>
                      <a:schemeClr val="bg2">
                        <a:lumMod val="50000"/>
                      </a:schemeClr>
                    </a:solidFill>
                  </a:tcPr>
                </a:tc>
                <a:tc>
                  <a:txBody>
                    <a:bodyPr/>
                    <a:lstStyle/>
                    <a:p>
                      <a:pPr algn="ctr">
                        <a:lnSpc>
                          <a:spcPct val="150000"/>
                        </a:lnSpc>
                        <a:spcAft>
                          <a:spcPts val="0"/>
                        </a:spcAft>
                      </a:pPr>
                      <a:r>
                        <a:rPr lang="es-EC" sz="1600" b="1" kern="1200" dirty="0">
                          <a:solidFill>
                            <a:schemeClr val="bg1"/>
                          </a:solidFill>
                        </a:rPr>
                        <a:t>INDICADORES</a:t>
                      </a:r>
                      <a:endParaRPr lang="es-ES" sz="1600" b="1" dirty="0">
                        <a:solidFill>
                          <a:schemeClr val="bg1"/>
                        </a:solidFill>
                        <a:latin typeface="Times New Roman"/>
                        <a:ea typeface="Times New Roman"/>
                        <a:cs typeface="Times New Roman"/>
                      </a:endParaRPr>
                    </a:p>
                  </a:txBody>
                  <a:tcPr marL="37297" marR="37297" marT="5180" marB="0" anchor="ctr">
                    <a:solidFill>
                      <a:schemeClr val="bg2">
                        <a:lumMod val="50000"/>
                      </a:schemeClr>
                    </a:solidFill>
                  </a:tcPr>
                </a:tc>
              </a:tr>
              <a:tr h="839738">
                <a:tc rowSpan="4">
                  <a:txBody>
                    <a:bodyPr/>
                    <a:lstStyle/>
                    <a:p>
                      <a:pPr algn="ctr">
                        <a:lnSpc>
                          <a:spcPct val="150000"/>
                        </a:lnSpc>
                        <a:spcAft>
                          <a:spcPts val="0"/>
                        </a:spcAft>
                      </a:pPr>
                      <a:r>
                        <a:rPr lang="es-EC" sz="1500" b="1" kern="1200" dirty="0"/>
                        <a:t>Elaborar una propuesta metodológica de gestión de riesgos tecnológicos para empresas del sector de las telecomunicaciones dedicadas a la provisión del servicio de Internet (ISP) y aplicarla sobre un caso de estudio. </a:t>
                      </a:r>
                      <a:endParaRPr lang="es-ES" sz="1500" b="1" dirty="0">
                        <a:latin typeface="Times New Roman"/>
                        <a:ea typeface="Times New Roman"/>
                        <a:cs typeface="Times New Roman"/>
                      </a:endParaRPr>
                    </a:p>
                  </a:txBody>
                  <a:tcPr marL="37297" marR="37297" marT="5180" marB="0" anchor="ctr"/>
                </a:tc>
                <a:tc rowSpan="3">
                  <a:txBody>
                    <a:bodyPr/>
                    <a:lstStyle/>
                    <a:p>
                      <a:pPr marL="0" marR="0" indent="0" algn="ctr" defTabSz="914400" rtl="0" eaLnBrk="1" fontAlgn="auto" latinLnBrk="0" hangingPunct="1">
                        <a:lnSpc>
                          <a:spcPct val="150000"/>
                        </a:lnSpc>
                        <a:spcBef>
                          <a:spcPts val="1000"/>
                        </a:spcBef>
                        <a:spcAft>
                          <a:spcPts val="0"/>
                        </a:spcAft>
                        <a:buClrTx/>
                        <a:buSzTx/>
                        <a:buFontTx/>
                        <a:buNone/>
                        <a:tabLst/>
                        <a:defRPr/>
                      </a:pPr>
                      <a:r>
                        <a:rPr lang="es-EC" sz="1500" kern="1200" dirty="0" smtClean="0"/>
                        <a:t>Nivel con el que administran los riesgos tecnológicos los ISP en el DM Quito.</a:t>
                      </a:r>
                      <a:endParaRPr lang="es-ES" sz="1500" dirty="0">
                        <a:latin typeface="Times New Roman"/>
                        <a:ea typeface="Times New Roman"/>
                        <a:cs typeface="Times New Roman"/>
                      </a:endParaRPr>
                    </a:p>
                  </a:txBody>
                  <a:tcPr marL="37297" marR="37297" marT="5180" marB="0" anchor="ctr"/>
                </a:tc>
                <a:tc>
                  <a:txBody>
                    <a:bodyPr/>
                    <a:lstStyle/>
                    <a:p>
                      <a:pPr algn="ctr">
                        <a:lnSpc>
                          <a:spcPct val="150000"/>
                        </a:lnSpc>
                        <a:spcAft>
                          <a:spcPts val="0"/>
                        </a:spcAft>
                      </a:pPr>
                      <a:r>
                        <a:rPr lang="es-EC" sz="1500" kern="1200" dirty="0" smtClean="0"/>
                        <a:t>Campo de investigación.</a:t>
                      </a:r>
                      <a:endParaRPr lang="es-ES" sz="1500" dirty="0">
                        <a:latin typeface="Times New Roman"/>
                        <a:ea typeface="Times New Roman"/>
                        <a:cs typeface="Times New Roman"/>
                      </a:endParaRPr>
                    </a:p>
                  </a:txBody>
                  <a:tcPr marL="37297" marR="37297" marT="5180" marB="0" anchor="ctr"/>
                </a:tc>
                <a:tc>
                  <a:txBody>
                    <a:bodyPr/>
                    <a:lstStyle/>
                    <a:p>
                      <a:pPr algn="ctr">
                        <a:lnSpc>
                          <a:spcPct val="150000"/>
                        </a:lnSpc>
                        <a:spcAft>
                          <a:spcPts val="0"/>
                        </a:spcAft>
                      </a:pPr>
                      <a:r>
                        <a:rPr lang="es-ES" sz="1500" kern="1200" dirty="0" smtClean="0"/>
                        <a:t>Muestra de ISP participantes.</a:t>
                      </a:r>
                      <a:endParaRPr lang="es-ES" sz="1500" dirty="0">
                        <a:latin typeface="Times New Roman"/>
                        <a:ea typeface="Times New Roman"/>
                        <a:cs typeface="Times New Roman"/>
                      </a:endParaRPr>
                    </a:p>
                  </a:txBody>
                  <a:tcPr marL="37297" marR="37297" marT="5180" marB="0" anchor="ctr"/>
                </a:tc>
              </a:tr>
              <a:tr h="704053">
                <a:tc vMerge="1">
                  <a:txBody>
                    <a:bodyPr/>
                    <a:lstStyle/>
                    <a:p>
                      <a:endParaRPr lang="es-ES"/>
                    </a:p>
                  </a:txBody>
                  <a:tcPr/>
                </a:tc>
                <a:tc vMerge="1">
                  <a:txBody>
                    <a:bodyPr/>
                    <a:lstStyle/>
                    <a:p>
                      <a:endParaRPr lang="es-ES"/>
                    </a:p>
                  </a:txBody>
                  <a:tcPr/>
                </a:tc>
                <a:tc>
                  <a:txBody>
                    <a:bodyPr/>
                    <a:lstStyle/>
                    <a:p>
                      <a:pPr algn="ctr">
                        <a:lnSpc>
                          <a:spcPct val="150000"/>
                        </a:lnSpc>
                        <a:spcAft>
                          <a:spcPts val="0"/>
                        </a:spcAft>
                      </a:pPr>
                      <a:r>
                        <a:rPr lang="es-EC" sz="1500" kern="1200" dirty="0" smtClean="0"/>
                        <a:t>Técnicas </a:t>
                      </a:r>
                      <a:r>
                        <a:rPr lang="es-EC" sz="1500" kern="1200" baseline="0" dirty="0" smtClean="0"/>
                        <a:t>de investigación.</a:t>
                      </a:r>
                      <a:endParaRPr lang="es-ES" sz="1500" dirty="0">
                        <a:latin typeface="Times New Roman"/>
                        <a:ea typeface="Times New Roman"/>
                        <a:cs typeface="Times New Roman"/>
                      </a:endParaRPr>
                    </a:p>
                  </a:txBody>
                  <a:tcPr marL="37297" marR="37297" marT="5180" marB="0" anchor="ctr"/>
                </a:tc>
                <a:tc>
                  <a:txBody>
                    <a:bodyPr/>
                    <a:lstStyle/>
                    <a:p>
                      <a:pPr algn="ctr">
                        <a:lnSpc>
                          <a:spcPct val="150000"/>
                        </a:lnSpc>
                        <a:spcAft>
                          <a:spcPts val="0"/>
                        </a:spcAft>
                      </a:pPr>
                      <a:r>
                        <a:rPr lang="es-EC" sz="1500" kern="1200" dirty="0" smtClean="0"/>
                        <a:t>Entrevistas y encuestas efectuadas.</a:t>
                      </a:r>
                      <a:endParaRPr lang="es-ES" sz="1500" dirty="0">
                        <a:latin typeface="Times New Roman"/>
                        <a:ea typeface="Times New Roman"/>
                        <a:cs typeface="Times New Roman"/>
                      </a:endParaRPr>
                    </a:p>
                  </a:txBody>
                  <a:tcPr marL="37297" marR="37297" marT="5180" marB="0" anchor="ctr"/>
                </a:tc>
              </a:tr>
              <a:tr h="1281353">
                <a:tc vMerge="1">
                  <a:txBody>
                    <a:bodyPr/>
                    <a:lstStyle/>
                    <a:p>
                      <a:endParaRPr lang="es-ES"/>
                    </a:p>
                  </a:txBody>
                  <a:tcPr/>
                </a:tc>
                <a:tc vMerge="1">
                  <a:txBody>
                    <a:bodyPr/>
                    <a:lstStyle/>
                    <a:p>
                      <a:endParaRPr lang="es-ES"/>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s-EC" sz="1500" kern="1200" dirty="0" smtClean="0"/>
                        <a:t>Generación</a:t>
                      </a:r>
                      <a:r>
                        <a:rPr lang="es-EC" sz="1500" kern="1200" baseline="0" dirty="0" smtClean="0"/>
                        <a:t> de modelo </a:t>
                      </a:r>
                      <a:r>
                        <a:rPr lang="es-EC" sz="1500" kern="1200" dirty="0" smtClean="0"/>
                        <a:t>de madurez.</a:t>
                      </a:r>
                      <a:endParaRPr lang="es-ES" sz="1500" dirty="0" smtClean="0">
                        <a:latin typeface="Times New Roman"/>
                        <a:ea typeface="Times New Roman"/>
                        <a:cs typeface="Times New Roman"/>
                      </a:endParaRPr>
                    </a:p>
                  </a:txBody>
                  <a:tcPr marL="37297" marR="37297" marT="518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s-EC" sz="1500" kern="1200" dirty="0" smtClean="0"/>
                        <a:t>Nivel madurez de ISP en Quito respecto a gestión del riesgo tecnológico.</a:t>
                      </a:r>
                      <a:endParaRPr lang="es-ES" sz="1500" dirty="0" smtClean="0">
                        <a:latin typeface="Times New Roman"/>
                        <a:ea typeface="Times New Roman"/>
                        <a:cs typeface="Times New Roman"/>
                      </a:endParaRPr>
                    </a:p>
                  </a:txBody>
                  <a:tcPr marL="37297" marR="37297" marT="5180" marB="0" anchor="ctr"/>
                </a:tc>
              </a:tr>
              <a:tr h="1844908">
                <a:tc vMerge="1">
                  <a:txBody>
                    <a:bodyPr/>
                    <a:lstStyle/>
                    <a:p>
                      <a:endParaRPr lang="es-ES"/>
                    </a:p>
                  </a:txBody>
                  <a:tcPr/>
                </a:tc>
                <a:tc>
                  <a:txBody>
                    <a:bodyPr/>
                    <a:lstStyle/>
                    <a:p>
                      <a:pPr algn="ctr">
                        <a:lnSpc>
                          <a:spcPct val="150000"/>
                        </a:lnSpc>
                        <a:spcBef>
                          <a:spcPts val="1000"/>
                        </a:spcBef>
                        <a:spcAft>
                          <a:spcPts val="0"/>
                        </a:spcAft>
                      </a:pPr>
                      <a:r>
                        <a:rPr lang="es-EC" sz="1500" kern="1200" dirty="0" smtClean="0"/>
                        <a:t>Propuesta metodológica para la gestión de riesgos tecnológicos.</a:t>
                      </a:r>
                      <a:endParaRPr lang="es-ES" sz="1500" dirty="0">
                        <a:latin typeface="Times New Roman"/>
                        <a:ea typeface="Times New Roman"/>
                        <a:cs typeface="Times New Roman"/>
                      </a:endParaRPr>
                    </a:p>
                  </a:txBody>
                  <a:tcPr marL="37297" marR="37297" marT="5180" marB="0" anchor="ctr"/>
                </a:tc>
                <a:tc>
                  <a:txBody>
                    <a:bodyPr/>
                    <a:lstStyle/>
                    <a:p>
                      <a:pPr algn="ctr">
                        <a:lnSpc>
                          <a:spcPct val="150000"/>
                        </a:lnSpc>
                        <a:spcAft>
                          <a:spcPts val="0"/>
                        </a:spcAft>
                      </a:pPr>
                      <a:r>
                        <a:rPr lang="es-ES_tradnl" sz="1500" kern="1200" dirty="0" smtClean="0"/>
                        <a:t>Gestión </a:t>
                      </a:r>
                      <a:r>
                        <a:rPr lang="es-ES_tradnl" sz="1500" kern="1200" dirty="0"/>
                        <a:t>de </a:t>
                      </a:r>
                      <a:r>
                        <a:rPr lang="es-ES_tradnl" sz="1500" kern="1200" dirty="0" smtClean="0"/>
                        <a:t>riesgos.</a:t>
                      </a:r>
                      <a:endParaRPr lang="es-ES" sz="1500" dirty="0" smtClean="0">
                        <a:latin typeface="Times New Roman"/>
                        <a:ea typeface="Times New Roman"/>
                        <a:cs typeface="Times New Roman"/>
                      </a:endParaRPr>
                    </a:p>
                  </a:txBody>
                  <a:tcPr marL="37297" marR="37297" marT="5180" marB="0" anchor="ctr"/>
                </a:tc>
                <a:tc>
                  <a:txBody>
                    <a:bodyPr/>
                    <a:lstStyle/>
                    <a:p>
                      <a:pPr algn="ctr">
                        <a:lnSpc>
                          <a:spcPct val="150000"/>
                        </a:lnSpc>
                        <a:spcAft>
                          <a:spcPts val="0"/>
                        </a:spcAft>
                      </a:pPr>
                      <a:r>
                        <a:rPr lang="es-EC" sz="1500" kern="1200" dirty="0"/>
                        <a:t>Riesgos residuales estimados.</a:t>
                      </a:r>
                      <a:endParaRPr lang="es-ES" sz="1500" dirty="0">
                        <a:latin typeface="Times New Roman"/>
                        <a:ea typeface="Times New Roman"/>
                        <a:cs typeface="Times New Roman"/>
                      </a:endParaRPr>
                    </a:p>
                  </a:txBody>
                  <a:tcPr marL="37297" marR="37297" marT="5180" marB="0" anchor="ctr"/>
                </a:tc>
              </a:tr>
            </a:tbl>
          </a:graphicData>
        </a:graphic>
      </p:graphicFrame>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images.jpg"/>
          <p:cNvPicPr>
            <a:picLocks noChangeAspect="1"/>
          </p:cNvPicPr>
          <p:nvPr/>
        </p:nvPicPr>
        <p:blipFill>
          <a:blip r:embed="rId2" cstate="print">
            <a:lum bright="10000"/>
          </a:blip>
          <a:stretch>
            <a:fillRect/>
          </a:stretch>
        </p:blipFill>
        <p:spPr>
          <a:xfrm flipH="1">
            <a:off x="4788024" y="2764885"/>
            <a:ext cx="4355976" cy="4093115"/>
          </a:xfrm>
          <a:prstGeom prst="rect">
            <a:avLst/>
          </a:prstGeom>
        </p:spPr>
      </p:pic>
      <p:sp>
        <p:nvSpPr>
          <p:cNvPr id="5" name="1 Título"/>
          <p:cNvSpPr txBox="1">
            <a:spLocks/>
          </p:cNvSpPr>
          <p:nvPr/>
        </p:nvSpPr>
        <p:spPr>
          <a:xfrm>
            <a:off x="179512" y="749424"/>
            <a:ext cx="8229600" cy="3399656"/>
          </a:xfrm>
          <a:prstGeom prst="rect">
            <a:avLst/>
          </a:prstGeom>
        </p:spPr>
        <p:txBody>
          <a:bodyPr anchor="ctr">
            <a:noAutofit/>
          </a:bodyPr>
          <a:lstStyle/>
          <a:p>
            <a:pPr algn="ctr">
              <a:lnSpc>
                <a:spcPct val="150000"/>
              </a:lnSpc>
            </a:pPr>
            <a:r>
              <a:rPr lang="es-ES" sz="3600" b="1" dirty="0" smtClean="0">
                <a:effectLst>
                  <a:outerShdw blurRad="50000" dist="30000" dir="5400000" algn="tl" rotWithShape="0">
                    <a:srgbClr val="000000">
                      <a:alpha val="30000"/>
                    </a:srgbClr>
                  </a:outerShdw>
                </a:effectLst>
              </a:rPr>
              <a:t>CULTURA DE ADMINISTRACIÓN DE RIESGOS TECNOLÓGICOS EN EMPRESAS ISP DE LA CIUDAD DE QUITO</a:t>
            </a:r>
            <a:endParaRPr lang="es-EC" sz="3600" b="1" dirty="0">
              <a:effectLst>
                <a:outerShdw blurRad="50000" dist="30000" dir="5400000" algn="tl" rotWithShape="0">
                  <a:srgbClr val="000000">
                    <a:alpha val="30000"/>
                  </a:srgbClr>
                </a:outerShdw>
              </a:effectLst>
            </a:endParaRP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images.jpg"/>
          <p:cNvPicPr>
            <a:picLocks noChangeAspect="1"/>
          </p:cNvPicPr>
          <p:nvPr/>
        </p:nvPicPr>
        <p:blipFill>
          <a:blip r:embed="rId3" cstate="print">
            <a:lum bright="10000"/>
          </a:blip>
          <a:stretch>
            <a:fillRect/>
          </a:stretch>
        </p:blipFill>
        <p:spPr>
          <a:xfrm flipH="1">
            <a:off x="4788024" y="2764885"/>
            <a:ext cx="4355976" cy="4093115"/>
          </a:xfrm>
          <a:prstGeom prst="rect">
            <a:avLst/>
          </a:prstGeom>
        </p:spPr>
      </p:pic>
      <p:sp>
        <p:nvSpPr>
          <p:cNvPr id="3" name="1 Título"/>
          <p:cNvSpPr txBox="1">
            <a:spLocks/>
          </p:cNvSpPr>
          <p:nvPr/>
        </p:nvSpPr>
        <p:spPr>
          <a:xfrm>
            <a:off x="1066800" y="533400"/>
            <a:ext cx="749808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3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mj-cs"/>
              </a:rPr>
              <a:t>MODELO DE MADUREZ</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C"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4 Rectángulo redondeado"/>
          <p:cNvSpPr/>
          <p:nvPr/>
        </p:nvSpPr>
        <p:spPr>
          <a:xfrm>
            <a:off x="971600" y="1612776"/>
            <a:ext cx="37528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sz="2000" b="1" dirty="0" smtClean="0">
                <a:solidFill>
                  <a:schemeClr val="accent4">
                    <a:lumMod val="50000"/>
                  </a:schemeClr>
                </a:solidFill>
              </a:rPr>
              <a:t>Empresas ISP de la ciudad de Quito</a:t>
            </a:r>
            <a:endParaRPr lang="es-EC" sz="2000" b="1" dirty="0">
              <a:solidFill>
                <a:schemeClr val="accent4">
                  <a:lumMod val="50000"/>
                </a:schemeClr>
              </a:solidFill>
            </a:endParaRPr>
          </a:p>
        </p:txBody>
      </p:sp>
      <p:sp>
        <p:nvSpPr>
          <p:cNvPr id="6" name="5 Rectángulo redondeado"/>
          <p:cNvSpPr/>
          <p:nvPr/>
        </p:nvSpPr>
        <p:spPr>
          <a:xfrm>
            <a:off x="1962200" y="2778968"/>
            <a:ext cx="37528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sz="2000" b="1" dirty="0" smtClean="0">
                <a:solidFill>
                  <a:schemeClr val="accent4">
                    <a:lumMod val="50000"/>
                  </a:schemeClr>
                </a:solidFill>
              </a:rPr>
              <a:t>Metodología de COBIT</a:t>
            </a:r>
            <a:endParaRPr lang="es-EC" sz="2000" b="1" dirty="0">
              <a:solidFill>
                <a:schemeClr val="accent4">
                  <a:lumMod val="50000"/>
                </a:schemeClr>
              </a:solidFill>
            </a:endParaRPr>
          </a:p>
        </p:txBody>
      </p:sp>
      <p:sp>
        <p:nvSpPr>
          <p:cNvPr id="7" name="6 Rectángulo redondeado"/>
          <p:cNvSpPr/>
          <p:nvPr/>
        </p:nvSpPr>
        <p:spPr>
          <a:xfrm>
            <a:off x="3257600" y="3900264"/>
            <a:ext cx="37528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sz="2000" b="1" dirty="0" smtClean="0">
                <a:solidFill>
                  <a:schemeClr val="accent4">
                    <a:lumMod val="50000"/>
                  </a:schemeClr>
                </a:solidFill>
              </a:rPr>
              <a:t>Niveles de Madurez</a:t>
            </a:r>
          </a:p>
          <a:p>
            <a:pPr algn="ctr"/>
            <a:r>
              <a:rPr lang="es-ES_tradnl" sz="2000" b="1" dirty="0" smtClean="0">
                <a:solidFill>
                  <a:schemeClr val="accent4">
                    <a:lumMod val="50000"/>
                  </a:schemeClr>
                </a:solidFill>
              </a:rPr>
              <a:t>0 - 5</a:t>
            </a:r>
            <a:endParaRPr lang="es-EC" sz="2000" b="1" dirty="0">
              <a:solidFill>
                <a:schemeClr val="accent4">
                  <a:lumMod val="50000"/>
                </a:schemeClr>
              </a:solidFill>
            </a:endParaRPr>
          </a:p>
        </p:txBody>
      </p:sp>
      <p:sp>
        <p:nvSpPr>
          <p:cNvPr id="8" name="7 Rectángulo redondeado"/>
          <p:cNvSpPr/>
          <p:nvPr/>
        </p:nvSpPr>
        <p:spPr>
          <a:xfrm>
            <a:off x="4476800" y="5039072"/>
            <a:ext cx="37528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2000" b="1" dirty="0" smtClean="0">
                <a:solidFill>
                  <a:schemeClr val="accent4">
                    <a:lumMod val="50000"/>
                  </a:schemeClr>
                </a:solidFill>
              </a:rPr>
              <a:t>Herramienta de investigación: encuesta</a:t>
            </a:r>
            <a:endParaRPr lang="es-EC" sz="2000" b="1" dirty="0">
              <a:solidFill>
                <a:schemeClr val="accent4">
                  <a:lumMod val="50000"/>
                </a:schemeClr>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05"/>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 calcmode="lin" valueType="num">
                                      <p:cBhvr>
                                        <p:cTn id="9" dur="1000" fill="hold"/>
                                        <p:tgtEl>
                                          <p:spTgt spid="5"/>
                                        </p:tgtEl>
                                        <p:attrNameLst>
                                          <p:attrName>ppt_x</p:attrName>
                                        </p:attrNameLst>
                                      </p:cBhvr>
                                      <p:tavLst>
                                        <p:tav tm="0">
                                          <p:val>
                                            <p:strVal val="#ppt_x-.2"/>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strVal val="#ppt_w*0.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0.05"/>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fade">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strVal val="#ppt_w*0.05"/>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 calcmode="lin" valueType="num">
                                      <p:cBhvr>
                                        <p:cTn id="36" dur="1000" fill="hold"/>
                                        <p:tgtEl>
                                          <p:spTgt spid="8"/>
                                        </p:tgtEl>
                                        <p:attrNameLst>
                                          <p:attrName>ppt_x</p:attrName>
                                        </p:attrNameLst>
                                      </p:cBhvr>
                                      <p:tavLst>
                                        <p:tav tm="0">
                                          <p:val>
                                            <p:strVal val="#ppt_x-.2"/>
                                          </p:val>
                                        </p:tav>
                                        <p:tav tm="100000">
                                          <p:val>
                                            <p:strVal val="#ppt_x"/>
                                          </p:val>
                                        </p:tav>
                                      </p:tavLst>
                                    </p:anim>
                                    <p:anim calcmode="lin" valueType="num">
                                      <p:cBhvr>
                                        <p:cTn id="37" dur="1000" fill="hold"/>
                                        <p:tgtEl>
                                          <p:spTgt spid="8"/>
                                        </p:tgtEl>
                                        <p:attrNameLst>
                                          <p:attrName>ppt_y</p:attrName>
                                        </p:attrNameLst>
                                      </p:cBhvr>
                                      <p:tavLst>
                                        <p:tav tm="0">
                                          <p:val>
                                            <p:strVal val="#ppt_y"/>
                                          </p:val>
                                        </p:tav>
                                        <p:tav tm="100000">
                                          <p:val>
                                            <p:strVal val="#ppt_y"/>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3464</TotalTime>
  <Words>2107</Words>
  <Application>Microsoft Office PowerPoint</Application>
  <PresentationFormat>Presentación en pantalla (4:3)</PresentationFormat>
  <Paragraphs>473</Paragraphs>
  <Slides>36</Slides>
  <Notes>1</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Concurrencia</vt:lpstr>
      <vt:lpstr>Diapositiva 1</vt:lpstr>
      <vt:lpstr>Planteamiento del problema</vt:lpstr>
      <vt:lpstr>Diapositiva 3</vt:lpstr>
      <vt:lpstr>OBJETIVO GENERAL</vt:lpstr>
      <vt:lpstr>OBJETIVOS ESPECIFICOS</vt:lpstr>
      <vt:lpstr>HIPÓTESIS</vt:lpstr>
      <vt:lpstr>OPERACIONALIZACIÓN DE VARIABLES</vt:lpstr>
      <vt:lpstr>Diapositiva 8</vt:lpstr>
      <vt:lpstr>Diapositiva 9</vt:lpstr>
      <vt:lpstr>Diapositiva 10</vt:lpstr>
      <vt:lpstr>MODELO DE MADUREZ</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METODOLOGÍA DE INVESTIGACIÓN</dc:title>
  <dc:creator>Toshiba</dc:creator>
  <cp:lastModifiedBy>Nelson Gustavo Monteros</cp:lastModifiedBy>
  <cp:revision>317</cp:revision>
  <dcterms:created xsi:type="dcterms:W3CDTF">2013-04-02T17:05:41Z</dcterms:created>
  <dcterms:modified xsi:type="dcterms:W3CDTF">2014-11-14T17:07:24Z</dcterms:modified>
</cp:coreProperties>
</file>