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2" r:id="rId1"/>
    <p:sldMasterId id="2147483928" r:id="rId2"/>
    <p:sldMasterId id="2147485332" r:id="rId3"/>
  </p:sldMasterIdLst>
  <p:notesMasterIdLst>
    <p:notesMasterId r:id="rId55"/>
  </p:notesMasterIdLst>
  <p:sldIdLst>
    <p:sldId id="266" r:id="rId4"/>
    <p:sldId id="267" r:id="rId5"/>
    <p:sldId id="295" r:id="rId6"/>
    <p:sldId id="296" r:id="rId7"/>
    <p:sldId id="299" r:id="rId8"/>
    <p:sldId id="298" r:id="rId9"/>
    <p:sldId id="300" r:id="rId10"/>
    <p:sldId id="347" r:id="rId11"/>
    <p:sldId id="302" r:id="rId12"/>
    <p:sldId id="310" r:id="rId13"/>
    <p:sldId id="311" r:id="rId14"/>
    <p:sldId id="303" r:id="rId15"/>
    <p:sldId id="312" r:id="rId16"/>
    <p:sldId id="314" r:id="rId17"/>
    <p:sldId id="315" r:id="rId18"/>
    <p:sldId id="307" r:id="rId19"/>
    <p:sldId id="306" r:id="rId20"/>
    <p:sldId id="316" r:id="rId21"/>
    <p:sldId id="318" r:id="rId22"/>
    <p:sldId id="319" r:id="rId23"/>
    <p:sldId id="320" r:id="rId24"/>
    <p:sldId id="348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49" r:id="rId36"/>
    <p:sldId id="332" r:id="rId37"/>
    <p:sldId id="287" r:id="rId38"/>
    <p:sldId id="343" r:id="rId39"/>
    <p:sldId id="345" r:id="rId40"/>
    <p:sldId id="346" r:id="rId41"/>
    <p:sldId id="350" r:id="rId42"/>
    <p:sldId id="351" r:id="rId43"/>
    <p:sldId id="335" r:id="rId44"/>
    <p:sldId id="336" r:id="rId45"/>
    <p:sldId id="342" r:id="rId46"/>
    <p:sldId id="344" r:id="rId47"/>
    <p:sldId id="334" r:id="rId48"/>
    <p:sldId id="337" r:id="rId49"/>
    <p:sldId id="333" r:id="rId50"/>
    <p:sldId id="338" r:id="rId51"/>
    <p:sldId id="339" r:id="rId52"/>
    <p:sldId id="293" r:id="rId53"/>
    <p:sldId id="292" r:id="rId5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8BB434"/>
    <a:srgbClr val="09713C"/>
    <a:srgbClr val="48764A"/>
    <a:srgbClr val="0F5123"/>
    <a:srgbClr val="104C13"/>
    <a:srgbClr val="0000FF"/>
    <a:srgbClr val="33CCFF"/>
    <a:srgbClr val="00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22770" autoAdjust="0"/>
    <p:restoredTop sz="98824" autoAdjust="0"/>
  </p:normalViewPr>
  <p:slideViewPr>
    <p:cSldViewPr>
      <p:cViewPr>
        <p:scale>
          <a:sx n="70" d="100"/>
          <a:sy n="70" d="100"/>
        </p:scale>
        <p:origin x="-183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O\TESIS%20MGP3P\DESARROLLO%20DE%20TESIS\TABLAS_GRAFICAS_CORREGIDAS_ENCUEST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-3\Desktop\datos%20encuesta%20tesis%20fina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O\TESIS%20MGP3P\DESARROLLO%20DE%20TESIS\TABLAS_GRAFICAS_CORREGIDAS_ENCUEST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-3\Desktop\datos%20encuesta%20tesis%20fina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O\TESIS%20MGP3P\DESARROLLO%20DE%20TESIS\TABLAS_GRAFICAS_CORREGIDAS_ENCUEST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O\TESIS%20MGP3P\DESARROLLO%20DE%20TESIS\TABLAS_GRAFICAS_CORREGIDAS_ENCUEST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O\TESIS%20MGP3P\DESARROLLO%20DE%20TESIS\TABLAS_GRAFICAS_CORREGIDAS_ENCUEST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IO\TESIS%20MGP3P\DESARROLLO%20DE%20TESIS\TABLAS_GRAFICAS_CORREGIDAS_ENCUES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85739282589688E-2"/>
          <c:y val="3.2882035578885971E-2"/>
          <c:w val="0.52285892388451438"/>
          <c:h val="0.776114756488772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35.3%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16.3%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48.4%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'2'!$C$13:$C$15</c:f>
              <c:strCache>
                <c:ptCount val="3"/>
                <c:pt idx="0">
                  <c:v>ENTRE 1 AÑO Y 3 AÑOS   </c:v>
                </c:pt>
                <c:pt idx="1">
                  <c:v>ENTRE 3 AÑOS Y 5 AÑOS  </c:v>
                </c:pt>
                <c:pt idx="2">
                  <c:v>MENOS DE 1 AÑO         </c:v>
                </c:pt>
              </c:strCache>
            </c:strRef>
          </c:cat>
          <c:val>
            <c:numRef>
              <c:f>'2'!$D$13:$D$15</c:f>
              <c:numCache>
                <c:formatCode>####.0</c:formatCode>
                <c:ptCount val="3"/>
                <c:pt idx="0">
                  <c:v>35.243553008595988</c:v>
                </c:pt>
                <c:pt idx="1">
                  <c:v>16.618911174785101</c:v>
                </c:pt>
                <c:pt idx="2">
                  <c:v>48.137535816618914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Hoja6!$C$2:$C$3</c:f>
              <c:strCache>
                <c:ptCount val="1"/>
                <c:pt idx="0">
                  <c:v>Gráfico 22 ¿En qué sector productivo se ubica la empresa que creó o piensa crear? % DE PARTICIPACIÓN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  <c:spPr>
              <a:solidFill>
                <a:srgbClr val="0070C0"/>
              </a:solidFill>
            </c:spPr>
          </c:dPt>
          <c:dPt>
            <c:idx val="7"/>
            <c:bubble3D val="0"/>
            <c:spPr>
              <a:solidFill>
                <a:srgbClr val="002060"/>
              </a:solidFill>
            </c:spPr>
          </c:dPt>
          <c:dPt>
            <c:idx val="8"/>
            <c:bubble3D val="0"/>
            <c:spPr>
              <a:solidFill>
                <a:srgbClr val="7030A0"/>
              </a:solidFill>
            </c:spPr>
          </c:dPt>
          <c:dPt>
            <c:idx val="9"/>
            <c:bubble3D val="0"/>
            <c:spPr>
              <a:solidFill>
                <a:srgbClr val="D60093"/>
              </a:solidFill>
            </c:spPr>
          </c:dPt>
          <c:dPt>
            <c:idx val="1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11.2%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24.1%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9.2%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9.5%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7.4%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3.3%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15.2%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2.7%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Hoja6!$B$4:$B$14</c:f>
              <c:strCache>
                <c:ptCount val="11"/>
                <c:pt idx="0">
                  <c:v>Turismo</c:v>
                </c:pt>
                <c:pt idx="1">
                  <c:v>Alimentos frescos y procesados</c:v>
                </c:pt>
                <c:pt idx="2">
                  <c:v>Energías renovables y químicos</c:v>
                </c:pt>
                <c:pt idx="3">
                  <c:v>Transporte y logística</c:v>
                </c:pt>
                <c:pt idx="4">
                  <c:v>Metalmecánica</c:v>
                </c:pt>
                <c:pt idx="5">
                  <c:v>Tecnologías y Tics</c:v>
                </c:pt>
                <c:pt idx="6">
                  <c:v>Construcción</c:v>
                </c:pt>
                <c:pt idx="7">
                  <c:v>Ciencias de la vida</c:v>
                </c:pt>
                <c:pt idx="8">
                  <c:v>Textil</c:v>
                </c:pt>
                <c:pt idx="9">
                  <c:v>Flores, frutas, hortalizas y ganadería</c:v>
                </c:pt>
                <c:pt idx="10">
                  <c:v>Madera</c:v>
                </c:pt>
              </c:strCache>
            </c:strRef>
          </c:cat>
          <c:val>
            <c:numRef>
              <c:f>Hoja6!$C$4:$C$14</c:f>
              <c:numCache>
                <c:formatCode>0%</c:formatCode>
                <c:ptCount val="11"/>
                <c:pt idx="0">
                  <c:v>0.09</c:v>
                </c:pt>
                <c:pt idx="1">
                  <c:v>0.15</c:v>
                </c:pt>
                <c:pt idx="2">
                  <c:v>0.08</c:v>
                </c:pt>
                <c:pt idx="3">
                  <c:v>0.06</c:v>
                </c:pt>
                <c:pt idx="4">
                  <c:v>0.09</c:v>
                </c:pt>
                <c:pt idx="5">
                  <c:v>0.05</c:v>
                </c:pt>
                <c:pt idx="6">
                  <c:v>0.04</c:v>
                </c:pt>
                <c:pt idx="7">
                  <c:v>0.01</c:v>
                </c:pt>
                <c:pt idx="8">
                  <c:v>0.04</c:v>
                </c:pt>
                <c:pt idx="9">
                  <c:v>0.03</c:v>
                </c:pt>
                <c:pt idx="10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'4'!$D$16</c:f>
              <c:strCache>
                <c:ptCount val="1"/>
                <c:pt idx="0">
                  <c:v>Porcentaje válido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56.6%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28.5%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8.6 %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'4'!$B$17:$C$20</c:f>
              <c:strCache>
                <c:ptCount val="4"/>
                <c:pt idx="0">
                  <c:v>$1.000-$5.000  </c:v>
                </c:pt>
                <c:pt idx="1">
                  <c:v>$10.001 - $15.000</c:v>
                </c:pt>
                <c:pt idx="2">
                  <c:v>$5.001-$10.000 </c:v>
                </c:pt>
                <c:pt idx="3">
                  <c:v>mas de $15.000</c:v>
                </c:pt>
              </c:strCache>
            </c:strRef>
          </c:cat>
          <c:val>
            <c:numRef>
              <c:f>'4'!$D$17:$D$20</c:f>
              <c:numCache>
                <c:formatCode>####.0</c:formatCode>
                <c:ptCount val="4"/>
                <c:pt idx="0">
                  <c:v>60.3</c:v>
                </c:pt>
                <c:pt idx="1">
                  <c:v>5.7</c:v>
                </c:pt>
                <c:pt idx="2">
                  <c:v>25.7</c:v>
                </c:pt>
                <c:pt idx="3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818175853018387"/>
          <c:y val="0.14602969095266255"/>
          <c:w val="0.25126268591426071"/>
          <c:h val="0.62888881972757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41.7%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35.3%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20.4%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'HOja 6'!$C$6:$C$9</c:f>
              <c:strCache>
                <c:ptCount val="4"/>
                <c:pt idx="0">
                  <c:v>Diseño, desarrollo y producción de nuevos productos</c:v>
                </c:pt>
                <c:pt idx="1">
                  <c:v>Estrategia de negocio basada en investigación</c:v>
                </c:pt>
                <c:pt idx="2">
                  <c:v>Innovación en  los procesos de fabricación</c:v>
                </c:pt>
                <c:pt idx="3">
                  <c:v>Otros: </c:v>
                </c:pt>
              </c:strCache>
            </c:strRef>
          </c:cat>
          <c:val>
            <c:numRef>
              <c:f>'HOja 6'!$D$6:$D$9</c:f>
              <c:numCache>
                <c:formatCode>0.00%</c:formatCode>
                <c:ptCount val="4"/>
                <c:pt idx="0">
                  <c:v>0.39200000000000002</c:v>
                </c:pt>
                <c:pt idx="1">
                  <c:v>0.33500000000000002</c:v>
                </c:pt>
                <c:pt idx="2" formatCode="0%">
                  <c:v>0.219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606169099421646"/>
          <c:y val="0.11000709801513017"/>
          <c:w val="0.34198893835215755"/>
          <c:h val="0.70992508467968818"/>
        </c:manualLayout>
      </c:layout>
      <c:overlay val="0"/>
      <c:txPr>
        <a:bodyPr/>
        <a:lstStyle/>
        <a:p>
          <a:pPr>
            <a:defRPr sz="105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27.0%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24.7%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36.5%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0.9%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'8'!$B$15:$B$19</c:f>
              <c:strCache>
                <c:ptCount val="5"/>
                <c:pt idx="0">
                  <c:v>ALTO        </c:v>
                </c:pt>
                <c:pt idx="1">
                  <c:v>BAJO        </c:v>
                </c:pt>
                <c:pt idx="2">
                  <c:v>MEDIO       </c:v>
                </c:pt>
                <c:pt idx="3">
                  <c:v>MUY ALTO    </c:v>
                </c:pt>
                <c:pt idx="4">
                  <c:v>NINGUNO     </c:v>
                </c:pt>
              </c:strCache>
            </c:strRef>
          </c:cat>
          <c:val>
            <c:numRef>
              <c:f>'8'!$C$15:$C$19</c:f>
              <c:numCache>
                <c:formatCode>####.0</c:formatCode>
                <c:ptCount val="5"/>
                <c:pt idx="0">
                  <c:v>25.806451612903224</c:v>
                </c:pt>
                <c:pt idx="1">
                  <c:v>11.021505376344086</c:v>
                </c:pt>
                <c:pt idx="2">
                  <c:v>24.193548387096776</c:v>
                </c:pt>
                <c:pt idx="3">
                  <c:v>37.096774193548384</c:v>
                </c:pt>
                <c:pt idx="4">
                  <c:v>1.881720430107527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654258713766934"/>
          <c:y val="0.27904534293917072"/>
          <c:w val="0.20077786281906571"/>
          <c:h val="0.441908929272403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'10'!$B$11:$B$12</c:f>
              <c:strCache>
                <c:ptCount val="2"/>
                <c:pt idx="0">
                  <c:v>NO                        </c:v>
                </c:pt>
                <c:pt idx="1">
                  <c:v>SI                        </c:v>
                </c:pt>
              </c:strCache>
            </c:strRef>
          </c:cat>
          <c:val>
            <c:numRef>
              <c:f>'10'!$C$11:$C$12</c:f>
              <c:numCache>
                <c:formatCode>####.0</c:formatCode>
                <c:ptCount val="2"/>
                <c:pt idx="0">
                  <c:v>14.130434782608695</c:v>
                </c:pt>
                <c:pt idx="1">
                  <c:v>85.869565217391298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398373886372954"/>
          <c:y val="0.39776428988043161"/>
          <c:w val="0.13794078562903872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'HOja 6 (5)'!$D$2:$D$4</c:f>
              <c:strCache>
                <c:ptCount val="1"/>
                <c:pt idx="0">
                  <c:v>Gráfico 25 ¿De qué forma ha utilizado o utilizará la tecnología en su empresa? Porcentaje</c:v>
                </c:pt>
              </c:strCache>
            </c:strRef>
          </c:tx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chemeClr val="accent2"/>
              </a:solidFill>
            </c:spPr>
          </c:dPt>
          <c:dPt>
            <c:idx val="5"/>
            <c:bubble3D val="0"/>
            <c:spPr>
              <a:solidFill>
                <a:schemeClr val="accent3"/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32.3%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32.4%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46.2%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32.7%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33.6%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27.1%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13.2%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28.8%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'HOja 6 (5)'!$B$5:$C$12</c:f>
              <c:strCache>
                <c:ptCount val="8"/>
                <c:pt idx="0">
                  <c:v>Asesoria</c:v>
                </c:pt>
                <c:pt idx="1">
                  <c:v>Capacitación</c:v>
                </c:pt>
                <c:pt idx="2">
                  <c:v>Financiamiento</c:v>
                </c:pt>
                <c:pt idx="3">
                  <c:v>Infraestructura</c:v>
                </c:pt>
                <c:pt idx="4">
                  <c:v>Redes de Contacto </c:v>
                </c:pt>
                <c:pt idx="5">
                  <c:v>Marketing y Comunicación</c:v>
                </c:pt>
                <c:pt idx="6">
                  <c:v>Recursos Humanos calificados</c:v>
                </c:pt>
                <c:pt idx="7">
                  <c:v>Consultoría técnica especializada</c:v>
                </c:pt>
              </c:strCache>
            </c:strRef>
          </c:cat>
          <c:val>
            <c:numRef>
              <c:f>'HOja 6 (5)'!$D$5:$D$12</c:f>
              <c:numCache>
                <c:formatCode>0%</c:formatCode>
                <c:ptCount val="8"/>
                <c:pt idx="0">
                  <c:v>0.32</c:v>
                </c:pt>
                <c:pt idx="1">
                  <c:v>0.32</c:v>
                </c:pt>
                <c:pt idx="2">
                  <c:v>0.46</c:v>
                </c:pt>
                <c:pt idx="3">
                  <c:v>0.32</c:v>
                </c:pt>
                <c:pt idx="4">
                  <c:v>0.33</c:v>
                </c:pt>
                <c:pt idx="5">
                  <c:v>0.27</c:v>
                </c:pt>
                <c:pt idx="6">
                  <c:v>0.13</c:v>
                </c:pt>
                <c:pt idx="7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83.5%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'14'!$B$12:$B$13</c:f>
              <c:strCache>
                <c:ptCount val="2"/>
                <c:pt idx="0">
                  <c:v>NO                              </c:v>
                </c:pt>
                <c:pt idx="1">
                  <c:v>SI                              </c:v>
                </c:pt>
              </c:strCache>
            </c:strRef>
          </c:cat>
          <c:val>
            <c:numRef>
              <c:f>'14'!$C$12:$C$13</c:f>
              <c:numCache>
                <c:formatCode>####.0</c:formatCode>
                <c:ptCount val="2"/>
                <c:pt idx="0">
                  <c:v>21.522309711286088</c:v>
                </c:pt>
                <c:pt idx="1">
                  <c:v>78.477690288713916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54.2%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22.2%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12.9%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'15'!$B$13:$B$16</c:f>
              <c:strCache>
                <c:ptCount val="4"/>
                <c:pt idx="0">
                  <c:v>$. 100 a $.200</c:v>
                </c:pt>
                <c:pt idx="1">
                  <c:v>$. 200 a $.300</c:v>
                </c:pt>
                <c:pt idx="2">
                  <c:v>$. 300 a $.400</c:v>
                </c:pt>
                <c:pt idx="3">
                  <c:v>$. 400 a $.500</c:v>
                </c:pt>
              </c:strCache>
            </c:strRef>
          </c:cat>
          <c:val>
            <c:numRef>
              <c:f>'15'!$C$13:$C$16</c:f>
              <c:numCache>
                <c:formatCode>####.0</c:formatCode>
                <c:ptCount val="4"/>
                <c:pt idx="0">
                  <c:v>55.555555555555557</c:v>
                </c:pt>
                <c:pt idx="1">
                  <c:v>22.222222222222221</c:v>
                </c:pt>
                <c:pt idx="2">
                  <c:v>12.698412698412698</c:v>
                </c:pt>
                <c:pt idx="3">
                  <c:v>9.5238095238095237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09842519685044"/>
          <c:y val="0.28265598379149975"/>
          <c:w val="0.23357771755519227"/>
          <c:h val="0.422992125984251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21F63-91B1-4642-8C51-B5CF07724FF5}" type="datetimeFigureOut">
              <a:rPr lang="es-ES"/>
              <a:pPr>
                <a:defRPr/>
              </a:pPr>
              <a:t>02/10/2014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D693DD-5966-423C-BC02-4297DFFDA8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35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693DD-5966-423C-BC02-4297DFFDA835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39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693DD-5966-423C-BC02-4297DFFDA83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33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51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33" descr="LOGO-OFICIAL-transparen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" y="153988"/>
            <a:ext cx="30591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4625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A6A5-BCE2-448E-A227-F86278679C27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0511-B201-4C9D-AE20-F3AD22EA43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1EE0-311D-457A-83A5-78D39ED97023}" type="datetime1">
              <a:rPr lang="es-ES" smtClean="0"/>
              <a:t>02/10/2014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42E6-3522-4377-8E5F-284D005E21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4CF4-98C9-4750-8781-0321A545B399}" type="datetime1">
              <a:rPr lang="es-ES" smtClean="0"/>
              <a:t>02/10/2014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436E-0B46-40B0-8D3D-78CA2025EC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990600" y="609600"/>
            <a:ext cx="716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3505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990600" y="4114800"/>
            <a:ext cx="3505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505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FFD71-437F-4EB5-B56F-9F007139B242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9463D-22A7-4756-8646-D55A92038D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4625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E983-C172-4997-81F3-C249EC12DF41}" type="datetime1">
              <a:rPr lang="es-ES" smtClean="0"/>
              <a:t>02/10/2014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B0A9-C3BC-4AE3-B714-88710379041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s-EC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22DF-634F-4DD0-BABB-1B30A0D35A0E}" type="datetime1">
              <a:rPr lang="es-ES" smtClean="0"/>
              <a:t>02/10/2014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CD50-825D-4A6C-856B-B93874D164C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s-EC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0E5B1-F5C9-4E95-83F9-C865D36DCE92}" type="datetime1">
              <a:rPr lang="es-ES" smtClean="0"/>
              <a:t>02/10/2014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31913-C07B-4343-81F1-D0B30CF69C5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75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33" descr="LOGO-OFICIAL-transparen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" y="153988"/>
            <a:ext cx="30591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4625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2FDEC-7925-4280-9846-62D421809961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4084-6307-4177-A721-6D1C9984B9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27B04-3E41-4221-9BA1-80406E1FE11A}" type="datetime1">
              <a:rPr lang="es-ES" smtClean="0"/>
              <a:t>02/10/2014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8A59-9556-47A0-9652-DB86495878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990600" y="609600"/>
            <a:ext cx="716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3505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990600" y="4114800"/>
            <a:ext cx="3505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505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16B1B-F5EC-4E3F-AD6D-ACEA2BE97F59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6805-A459-49B2-9927-26D96FA1A0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4625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A6A50-C66A-4FCD-A7EE-9B248C7A24E4}" type="datetime1">
              <a:rPr lang="es-ES" smtClean="0"/>
              <a:t>02/10/2014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A08AF-6473-4E23-B663-4894AD4AA21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s-EC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6ED5-D4A5-479F-BFFA-17BC3E6848B9}" type="datetime1">
              <a:rPr lang="es-ES" smtClean="0"/>
              <a:t>02/10/2014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1904-013F-4BE4-9A1F-506237D80A0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s-EC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A28A1-7921-4FCA-9DC5-12C47C827D89}" type="datetime1">
              <a:rPr lang="es-ES" smtClean="0"/>
              <a:t>02/10/2014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21B1-1EA4-4F9F-8CCA-4EC363889BE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 userDrawn="1"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2 Rectángulo redondeado"/>
          <p:cNvSpPr/>
          <p:nvPr userDrawn="1"/>
        </p:nvSpPr>
        <p:spPr>
          <a:xfrm>
            <a:off x="419100" y="1819275"/>
            <a:ext cx="8305800" cy="3109913"/>
          </a:xfrm>
          <a:prstGeom prst="roundRect">
            <a:avLst>
              <a:gd name="adj" fmla="val 4578"/>
            </a:avLst>
          </a:prstGeom>
          <a:solidFill>
            <a:srgbClr val="008B92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 userDrawn="1"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2 Rectángulo redondeado"/>
          <p:cNvSpPr/>
          <p:nvPr userDrawn="1"/>
        </p:nvSpPr>
        <p:spPr>
          <a:xfrm>
            <a:off x="419100" y="433388"/>
            <a:ext cx="8305800" cy="1566862"/>
          </a:xfrm>
          <a:prstGeom prst="roundRect">
            <a:avLst>
              <a:gd name="adj" fmla="val 4578"/>
            </a:avLst>
          </a:prstGeom>
          <a:solidFill>
            <a:srgbClr val="008B92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99E4D43-F93A-4893-825F-CB4A822781E2}" type="datetime1">
              <a:rPr lang="es-ES" smtClean="0"/>
              <a:t>02/10/2014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43458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AE2BE75F-DFD2-433E-95F4-BCC79CD50F87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26900AEA-E0DB-4B00-B7E3-6F91C368564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294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20F340-111A-442D-BB48-79B7884C8DBB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7A18727D-C946-46F0-80BA-3ED7737CC9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100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E31D95-6885-4873-B10C-B1333E5EE118}" type="datetime1">
              <a:rPr lang="es-ES" smtClean="0"/>
              <a:t>02/10/2014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8ACA3-B2EE-46AF-91F7-0583F3B1C7D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171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F3708-7BDB-4325-8C18-A79061A6E8B1}" type="datetime1">
              <a:rPr lang="es-ES" smtClean="0"/>
              <a:t>02/10/2014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4A48C-3762-4272-BE56-AB698C43B80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294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72C55-2347-4176-8C9A-7C72508AB799}" type="datetime1">
              <a:rPr lang="es-ES" smtClean="0"/>
              <a:t>02/10/2014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8022D-62E0-4CB8-A16E-85DC0E4FCA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03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F25934-6CE8-4824-A10F-A5AE89B73021}" type="datetime1">
              <a:rPr lang="es-ES" smtClean="0"/>
              <a:t>02/10/2014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56646-FF02-4499-946F-605AB912E92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15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D901E-DEDD-47E4-8F3C-83FFA0DCE74D}" type="datetime1">
              <a:rPr lang="es-ES" smtClean="0"/>
              <a:t>02/10/2014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DA41F-6101-4D1F-9D5B-4F2B8163D8F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335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85046-B7FB-4156-8D76-128414A6D308}" type="datetime1">
              <a:rPr lang="es-ES" smtClean="0"/>
              <a:t>02/10/2014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E5CE8-AA7B-47EB-9AF3-9EE10C0E28F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402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2C1CC-1FF7-46E8-85A3-B34F6417F06B}" type="datetime1">
              <a:rPr lang="es-ES" smtClean="0"/>
              <a:t>02/10/2014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8022D-62E0-4CB8-A16E-85DC0E4FCA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831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C2B06-8DB7-45F6-BFD9-AD5A99E85CBF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8022D-62E0-4CB8-A16E-85DC0E4FCA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294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C36B8-4B80-4122-8F82-6A59029441A2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8022D-62E0-4CB8-A16E-85DC0E4FCA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075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F6E08-7F6B-4EBC-AFBD-AD02045286B1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8022D-62E0-4CB8-A16E-85DC0E4FCA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718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6E703-5DC2-4182-8343-8A01A2ED8EA0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8022D-62E0-4CB8-A16E-85DC0E4FCA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35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3FF6A-45D1-444B-B76D-F3F8D7F7FDED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8022D-62E0-4CB8-A16E-85DC0E4FCA8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74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3CEEE-649E-4DDE-AB62-B85B7E5C8D1A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7303D-D96E-403B-BC65-A6169F1DD1A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282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C0E5F-E5D1-480D-9CD0-0B61CA21C9F1}" type="datetime1">
              <a:rPr lang="es-ES" smtClean="0"/>
              <a:t>02/10/2014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288F-186E-4712-B051-B45517C9D88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072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5366" name="Picture 25" descr="LOGO-OFICIAL-transparent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443663" y="5876925"/>
            <a:ext cx="27003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37" r:id="rId2"/>
    <p:sldLayoutId id="2147485138" r:id="rId3"/>
    <p:sldLayoutId id="2147485139" r:id="rId4"/>
    <p:sldLayoutId id="2147485140" r:id="rId5"/>
    <p:sldLayoutId id="2147485141" r:id="rId6"/>
    <p:sldLayoutId id="2147485142" r:id="rId7"/>
    <p:sldLayoutId id="2147485143" r:id="rId8"/>
    <p:sldLayoutId id="2147485144" r:id="rId9"/>
    <p:sldLayoutId id="2147485145" r:id="rId10"/>
    <p:sldLayoutId id="2147485146" r:id="rId11"/>
    <p:sldLayoutId id="2147485147" r:id="rId12"/>
    <p:sldLayoutId id="2147485148" r:id="rId13"/>
    <p:sldLayoutId id="2147485171" r:id="rId14"/>
    <p:sldLayoutId id="2147485172" r:id="rId15"/>
    <p:sldLayoutId id="2147485173" r:id="rId16"/>
    <p:sldLayoutId id="2147485149" r:id="rId17"/>
    <p:sldLayoutId id="2147485174" r:id="rId18"/>
    <p:sldLayoutId id="2147485150" r:id="rId19"/>
    <p:sldLayoutId id="2147485175" r:id="rId20"/>
    <p:sldLayoutId id="2147485176" r:id="rId21"/>
    <p:sldLayoutId id="2147485177" r:id="rId22"/>
  </p:sldLayoutIdLst>
  <p:transition spd="slow">
    <p:wipe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Lucida Sans Typewriter" pitchFamily="49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Lucida Sans Typewriter" pitchFamily="49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Lucida Sans Typewriter" pitchFamily="49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Lucida Sans Typewriter" pitchFamily="49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390" name="Picture 25" descr="LOGO-OFICIAL-transparente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43663" y="5876925"/>
            <a:ext cx="27003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  <p:sldLayoutId id="2147485179" r:id="rId12"/>
    <p:sldLayoutId id="2147485161" r:id="rId13"/>
    <p:sldLayoutId id="2147485180" r:id="rId14"/>
    <p:sldLayoutId id="2147485181" r:id="rId15"/>
    <p:sldLayoutId id="2147485162" r:id="rId16"/>
    <p:sldLayoutId id="2147485182" r:id="rId17"/>
    <p:sldLayoutId id="2147485163" r:id="rId18"/>
    <p:sldLayoutId id="2147485183" r:id="rId19"/>
    <p:sldLayoutId id="2147485184" r:id="rId20"/>
    <p:sldLayoutId id="2147485185" r:id="rId21"/>
    <p:sldLayoutId id="2147485186" r:id="rId22"/>
    <p:sldLayoutId id="2147485187" r:id="rId23"/>
  </p:sldLayoutIdLst>
  <p:transition spd="slow">
    <p:wipe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Lucida Sans Typewriter" pitchFamily="49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Lucida Sans Typewriter" pitchFamily="49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Lucida Sans Typewriter" pitchFamily="49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Lucida Sans Typewriter" pitchFamily="49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B0B4E8-423D-4025-AAA0-2E472A8C31FC}" type="datetime1">
              <a:rPr lang="es-ES" smtClean="0"/>
              <a:t>02/10/2014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9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37" r:id="rId5"/>
    <p:sldLayoutId id="2147485338" r:id="rId6"/>
    <p:sldLayoutId id="2147485339" r:id="rId7"/>
    <p:sldLayoutId id="2147485340" r:id="rId8"/>
    <p:sldLayoutId id="2147485341" r:id="rId9"/>
    <p:sldLayoutId id="2147485342" r:id="rId10"/>
    <p:sldLayoutId id="2147485343" r:id="rId11"/>
    <p:sldLayoutId id="2147485344" r:id="rId12"/>
    <p:sldLayoutId id="2147485345" r:id="rId13"/>
    <p:sldLayoutId id="2147485346" r:id="rId14"/>
    <p:sldLayoutId id="2147485347" r:id="rId15"/>
    <p:sldLayoutId id="2147485348" r:id="rId16"/>
    <p:sldLayoutId id="2147485349" r:id="rId17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704856" cy="216024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800" b="1" dirty="0" smtClean="0">
                <a:solidFill>
                  <a:srgbClr val="0971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sz="2800" b="1" dirty="0">
                <a:solidFill>
                  <a:srgbClr val="0971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DIAGNÓSTICO Y PROPUESTA DE </a:t>
            </a:r>
            <a:r>
              <a:rPr lang="es-ES" sz="2800" b="1" dirty="0" smtClean="0">
                <a:solidFill>
                  <a:srgbClr val="0971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MEJORA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971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 </a:t>
            </a:r>
            <a:r>
              <a:rPr lang="es-ES" sz="2800" b="1" dirty="0">
                <a:solidFill>
                  <a:srgbClr val="0971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MODELO DE </a:t>
            </a:r>
            <a:r>
              <a:rPr lang="es-ES" sz="2800" b="1" dirty="0" smtClean="0">
                <a:solidFill>
                  <a:srgbClr val="0971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INCUBACIÓN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971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 </a:t>
            </a:r>
            <a:r>
              <a:rPr lang="es-ES" sz="2800" b="1" dirty="0">
                <a:solidFill>
                  <a:srgbClr val="0971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EMPRENDIMIENTOS DE LA CORPORACIÓN DE PROMOCIÓN ECONÓMICA CONQUITO</a:t>
            </a:r>
            <a:r>
              <a:rPr lang="es-ES" sz="2800" b="1" dirty="0" smtClean="0">
                <a:solidFill>
                  <a:srgbClr val="0971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”</a:t>
            </a:r>
            <a:endParaRPr sz="2800" b="1" dirty="0">
              <a:solidFill>
                <a:srgbClr val="0971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55168" y="4082118"/>
            <a:ext cx="6077272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228600" bIns="228600" anchor="b">
            <a:spAutoFit/>
          </a:bodyPr>
          <a:lstStyle/>
          <a:p>
            <a:pPr algn="r"/>
            <a:r>
              <a:rPr lang="es-ES" b="1" dirty="0">
                <a:solidFill>
                  <a:srgbClr val="0971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MAESTRÍA EN GESTIÓN DE PROYECTOS – III PROMOCIÓN </a:t>
            </a:r>
          </a:p>
          <a:p>
            <a:pPr algn="r"/>
            <a:endParaRPr lang="es-ES" sz="1600" b="1" dirty="0">
              <a:solidFill>
                <a:srgbClr val="D34817"/>
              </a:solidFill>
              <a:latin typeface="Calibri" panose="020F0502020204030204" pitchFamily="34" charset="0"/>
            </a:endParaRPr>
          </a:p>
          <a:p>
            <a:pPr algn="r"/>
            <a:endParaRPr lang="es-ES" sz="1100" b="1" dirty="0">
              <a:solidFill>
                <a:srgbClr val="D34817"/>
              </a:solidFill>
              <a:latin typeface="Calibri" panose="020F0502020204030204" pitchFamily="34" charset="0"/>
            </a:endParaRPr>
          </a:p>
          <a:p>
            <a:pPr algn="r"/>
            <a:r>
              <a:rPr lang="es-ES" sz="1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Autores:  </a:t>
            </a: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Ing. ANGÉLICA NATHALIA ENRÍQUEZ CUEVA.</a:t>
            </a:r>
          </a:p>
          <a:p>
            <a:pPr algn="r"/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Ing.  ABEL ALEJANDRO ARIAS  ARCENTALES.</a:t>
            </a:r>
          </a:p>
          <a:p>
            <a:pPr algn="r"/>
            <a:endParaRPr lang="es-E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s-ES" sz="1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Tutora: </a:t>
            </a: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Lcda. GIOVANNA LARA BURBANO, </a:t>
            </a:r>
            <a:r>
              <a:rPr lang="es-ES" sz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Mgcp</a:t>
            </a: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s-E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</a:t>
            </a:r>
            <a:endParaRPr lang="es-ES" b="1" dirty="0">
              <a:solidFill>
                <a:srgbClr val="D34817"/>
              </a:solidFill>
              <a:latin typeface="Calibri" panose="020F0502020204030204" pitchFamily="34" charset="0"/>
            </a:endParaRPr>
          </a:p>
          <a:p>
            <a:pPr algn="r"/>
            <a:r>
              <a:rPr lang="es-ES" sz="1400" b="1" dirty="0" smtClean="0">
                <a:solidFill>
                  <a:srgbClr val="09713C"/>
                </a:solidFill>
                <a:latin typeface="Calibri" panose="020F0502020204030204" pitchFamily="34" charset="0"/>
              </a:rPr>
              <a:t>Septiembre, 2014</a:t>
            </a:r>
            <a:endParaRPr lang="es-EC" sz="1400" dirty="0">
              <a:solidFill>
                <a:srgbClr val="09713C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680"/>
            <a:ext cx="2798956" cy="907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5136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546850" cy="1295400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3. Marco teórico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dirty="0" smtClean="0"/>
          </a:p>
          <a:p>
            <a:pPr marL="0" indent="0" algn="just" eaLnBrk="1" hangingPunct="1">
              <a:buFontTx/>
              <a:buNone/>
              <a:defRPr/>
            </a:pPr>
            <a:endParaRPr lang="es-ES" dirty="0" smtClean="0"/>
          </a:p>
          <a:p>
            <a:pPr eaLnBrk="1" hangingPunct="1">
              <a:defRPr/>
            </a:pPr>
            <a:endParaRPr lang="es-ES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4067944" y="1425761"/>
            <a:ext cx="46085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+mj-lt"/>
              </a:rPr>
              <a:t>Triángulo de Sábato</a:t>
            </a:r>
          </a:p>
          <a:p>
            <a:pPr algn="just"/>
            <a:endParaRPr lang="es-ES" dirty="0" smtClean="0">
              <a:latin typeface="Calibri" panose="020F0502020204030204" pitchFamily="34" charset="0"/>
            </a:endParaRPr>
          </a:p>
          <a:p>
            <a:pPr algn="just"/>
            <a:r>
              <a:rPr lang="es-ES" dirty="0" smtClean="0">
                <a:latin typeface="+mn-lt"/>
              </a:rPr>
              <a:t>Es </a:t>
            </a:r>
            <a:r>
              <a:rPr lang="es-ES" dirty="0">
                <a:latin typeface="+mn-lt"/>
              </a:rPr>
              <a:t>un modelo elemental y universalmente aceptado para representar </a:t>
            </a:r>
            <a:r>
              <a:rPr lang="es-ES" dirty="0" smtClean="0">
                <a:latin typeface="+mn-lt"/>
              </a:rPr>
              <a:t>una </a:t>
            </a:r>
            <a:r>
              <a:rPr lang="es-ES" dirty="0">
                <a:latin typeface="+mn-lt"/>
              </a:rPr>
              <a:t>estructura científico-tecnología productiva </a:t>
            </a:r>
            <a:r>
              <a:rPr lang="es-ES" dirty="0" smtClean="0">
                <a:latin typeface="+mn-lt"/>
              </a:rPr>
              <a:t>que necesita de </a:t>
            </a:r>
            <a:r>
              <a:rPr lang="es-ES" dirty="0">
                <a:latin typeface="+mn-lt"/>
              </a:rPr>
              <a:t>la presencia de tres agentes, el primero de ellos es el Estado, el cual participa en el sistema como diseñador y ejecutor de la política, el segundo es la infraestructura científico-tecnológica, como sector productor y oferente de la tecnología, y por último el sector productivo, el cual es demandante de tecnología. </a:t>
            </a:r>
            <a:endParaRPr lang="es-ES" dirty="0" smtClean="0">
              <a:latin typeface="+mn-lt"/>
            </a:endParaRPr>
          </a:p>
          <a:p>
            <a:pPr algn="just"/>
            <a:endParaRPr lang="es-MX" sz="2000" b="1" dirty="0" smtClean="0">
              <a:latin typeface="Calibri" panose="020F0502020204030204" pitchFamily="34" charset="0"/>
            </a:endParaRPr>
          </a:p>
          <a:p>
            <a:r>
              <a:rPr lang="es-MX" sz="1200" dirty="0">
                <a:latin typeface="Calibri" panose="020F0502020204030204" pitchFamily="34" charset="0"/>
              </a:rPr>
              <a:t>F</a:t>
            </a:r>
            <a:r>
              <a:rPr lang="es-MX" sz="1200" dirty="0" smtClean="0">
                <a:latin typeface="Calibri" panose="020F0502020204030204" pitchFamily="34" charset="0"/>
              </a:rPr>
              <a:t>uente: </a:t>
            </a:r>
            <a:r>
              <a:rPr lang="es-ES" sz="1200" i="1" dirty="0" smtClean="0">
                <a:latin typeface="Calibri" panose="020F0502020204030204" pitchFamily="34" charset="0"/>
              </a:rPr>
              <a:t>Sábato y Botana(1968)</a:t>
            </a:r>
            <a:endParaRPr lang="es-MX" sz="1200" dirty="0" smtClean="0">
              <a:latin typeface="Calibri" panose="020F0502020204030204" pitchFamily="34" charset="0"/>
            </a:endParaRPr>
          </a:p>
          <a:p>
            <a:endParaRPr lang="es-MX" dirty="0" smtClean="0">
              <a:latin typeface="+mj-lt"/>
            </a:endParaRPr>
          </a:p>
        </p:txBody>
      </p:sp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3"/>
          <a:stretch/>
        </p:blipFill>
        <p:spPr bwMode="auto">
          <a:xfrm>
            <a:off x="827584" y="2564904"/>
            <a:ext cx="3024336" cy="22322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10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7364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546850" cy="1295400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3. Marco teórico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dirty="0" smtClean="0"/>
          </a:p>
          <a:p>
            <a:pPr marL="0" indent="0" algn="just" eaLnBrk="1" hangingPunct="1">
              <a:buFontTx/>
              <a:buNone/>
              <a:defRPr/>
            </a:pPr>
            <a:endParaRPr lang="es-ES" dirty="0" smtClean="0"/>
          </a:p>
          <a:p>
            <a:pPr eaLnBrk="1" hangingPunct="1">
              <a:defRPr/>
            </a:pPr>
            <a:endParaRPr lang="es-ES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4578053" y="1890072"/>
            <a:ext cx="36990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+mj-lt"/>
              </a:rPr>
              <a:t>Modelo de la Triple Hélice</a:t>
            </a:r>
          </a:p>
          <a:p>
            <a:endParaRPr lang="es-MX" sz="2000" b="1" dirty="0" smtClean="0">
              <a:latin typeface="Calibri" panose="020F0502020204030204" pitchFamily="34" charset="0"/>
            </a:endParaRPr>
          </a:p>
          <a:p>
            <a:pPr lvl="0" algn="just"/>
            <a:r>
              <a:rPr lang="es-ES" dirty="0">
                <a:latin typeface="+mn-lt"/>
              </a:rPr>
              <a:t>M</a:t>
            </a:r>
            <a:r>
              <a:rPr lang="es-ES" dirty="0" smtClean="0">
                <a:latin typeface="+mn-lt"/>
              </a:rPr>
              <a:t>odelo </a:t>
            </a:r>
            <a:r>
              <a:rPr lang="es-ES" dirty="0">
                <a:latin typeface="+mn-lt"/>
              </a:rPr>
              <a:t>donde </a:t>
            </a:r>
            <a:r>
              <a:rPr lang="es-ES" dirty="0" smtClean="0">
                <a:latin typeface="+mn-lt"/>
              </a:rPr>
              <a:t>la acade­mia, </a:t>
            </a:r>
            <a:r>
              <a:rPr lang="es-ES" dirty="0">
                <a:latin typeface="+mn-lt"/>
              </a:rPr>
              <a:t>el gobierno y la industria en conjunto, son la generación de </a:t>
            </a:r>
            <a:r>
              <a:rPr lang="es-ES" dirty="0" smtClean="0">
                <a:latin typeface="+mn-lt"/>
              </a:rPr>
              <a:t>una infraestructura </a:t>
            </a:r>
            <a:r>
              <a:rPr lang="es-ES" dirty="0">
                <a:latin typeface="+mn-lt"/>
              </a:rPr>
              <a:t>de conocimientos en términos de la superposi­ción de las esferas </a:t>
            </a:r>
            <a:r>
              <a:rPr lang="es-ES" dirty="0" smtClean="0">
                <a:latin typeface="+mn-lt"/>
              </a:rPr>
              <a:t>institucionales.</a:t>
            </a:r>
          </a:p>
          <a:p>
            <a:pPr lvl="0" algn="just"/>
            <a:endParaRPr lang="es-MX" sz="2000" dirty="0">
              <a:latin typeface="Calibri" panose="020F0502020204030204" pitchFamily="34" charset="0"/>
            </a:endParaRPr>
          </a:p>
          <a:p>
            <a:r>
              <a:rPr lang="es-MX" sz="1200" dirty="0" smtClean="0">
                <a:latin typeface="Calibri" panose="020F0502020204030204" pitchFamily="34" charset="0"/>
              </a:rPr>
              <a:t>Fuente: </a:t>
            </a:r>
            <a:r>
              <a:rPr lang="es-ES" sz="1200" dirty="0" err="1" smtClean="0">
                <a:latin typeface="Calibri" panose="020F0502020204030204" pitchFamily="34" charset="0"/>
              </a:rPr>
              <a:t>Etzkowitz</a:t>
            </a:r>
            <a:r>
              <a:rPr lang="es-ES" sz="1200" dirty="0" smtClean="0">
                <a:latin typeface="Calibri" panose="020F0502020204030204" pitchFamily="34" charset="0"/>
              </a:rPr>
              <a:t> </a:t>
            </a:r>
            <a:r>
              <a:rPr lang="es-ES" sz="1200" dirty="0">
                <a:latin typeface="Calibri" panose="020F0502020204030204" pitchFamily="34" charset="0"/>
              </a:rPr>
              <a:t>y </a:t>
            </a:r>
            <a:r>
              <a:rPr lang="es-ES" sz="1200" dirty="0" err="1">
                <a:latin typeface="Calibri" panose="020F0502020204030204" pitchFamily="34" charset="0"/>
              </a:rPr>
              <a:t>Leydesdorff</a:t>
            </a:r>
            <a:r>
              <a:rPr lang="es-ES" sz="1200" dirty="0">
                <a:latin typeface="Calibri" panose="020F0502020204030204" pitchFamily="34" charset="0"/>
              </a:rPr>
              <a:t> (2000</a:t>
            </a:r>
            <a:r>
              <a:rPr lang="es-ES" sz="1200" dirty="0" smtClean="0">
                <a:latin typeface="Calibri" panose="020F0502020204030204" pitchFamily="34" charset="0"/>
              </a:rPr>
              <a:t>)</a:t>
            </a:r>
            <a:endParaRPr lang="es-MX" dirty="0" smtClean="0">
              <a:latin typeface="Calibri" panose="020F0502020204030204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94" y="2248096"/>
            <a:ext cx="3253105" cy="2782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11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3043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546850" cy="1295400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3. Marco teórico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dirty="0" smtClean="0"/>
          </a:p>
          <a:p>
            <a:pPr marL="0" indent="0" algn="just" eaLnBrk="1" hangingPunct="1">
              <a:buFontTx/>
              <a:buNone/>
              <a:defRPr/>
            </a:pPr>
            <a:endParaRPr lang="es-ES" dirty="0" smtClean="0"/>
          </a:p>
          <a:p>
            <a:pPr eaLnBrk="1" hangingPunct="1">
              <a:defRPr/>
            </a:pPr>
            <a:endParaRPr lang="es-ES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3851920" y="1844824"/>
            <a:ext cx="44644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+mj-lt"/>
              </a:rPr>
              <a:t>Incubadoras de empresas:</a:t>
            </a:r>
          </a:p>
          <a:p>
            <a:endParaRPr lang="es-MX" b="1" dirty="0" smtClean="0">
              <a:latin typeface="+mj-lt"/>
            </a:endParaRPr>
          </a:p>
          <a:p>
            <a:pPr algn="just"/>
            <a:r>
              <a:rPr lang="es-ES" dirty="0" smtClean="0">
                <a:latin typeface="+mn-lt"/>
              </a:rPr>
              <a:t>Organizaciones </a:t>
            </a:r>
            <a:r>
              <a:rPr lang="es-ES" dirty="0">
                <a:latin typeface="+mn-lt"/>
              </a:rPr>
              <a:t>que ayudan a acelerar el éxito de una empresa mediante la orientación y asesoramiento a emprendedores que deseen llevar a cabo una idea de negocio o expandir uno existente.</a:t>
            </a:r>
            <a:endParaRPr lang="es-MX" dirty="0" smtClean="0">
              <a:latin typeface="+mn-lt"/>
            </a:endParaRPr>
          </a:p>
          <a:p>
            <a:endParaRPr lang="es-MX" dirty="0" smtClean="0">
              <a:latin typeface="Calibri" panose="020F0502020204030204" pitchFamily="34" charset="0"/>
            </a:endParaRPr>
          </a:p>
          <a:p>
            <a:r>
              <a:rPr lang="es-MX" sz="1200" dirty="0" smtClean="0">
                <a:latin typeface="Calibri" panose="020F0502020204030204" pitchFamily="34" charset="0"/>
              </a:rPr>
              <a:t>Fuente: </a:t>
            </a:r>
            <a:r>
              <a:rPr lang="es-ES" sz="1200" i="1" dirty="0" err="1" smtClean="0">
                <a:latin typeface="Calibri" panose="020F0502020204030204" pitchFamily="34" charset="0"/>
              </a:rPr>
              <a:t>National</a:t>
            </a:r>
            <a:r>
              <a:rPr lang="es-ES" sz="1200" i="1" dirty="0" smtClean="0">
                <a:latin typeface="Calibri" panose="020F0502020204030204" pitchFamily="34" charset="0"/>
              </a:rPr>
              <a:t> </a:t>
            </a:r>
            <a:r>
              <a:rPr lang="es-ES" sz="1200" i="1" dirty="0">
                <a:latin typeface="Calibri" panose="020F0502020204030204" pitchFamily="34" charset="0"/>
              </a:rPr>
              <a:t>Business </a:t>
            </a:r>
            <a:r>
              <a:rPr lang="es-ES" sz="1200" i="1" dirty="0" err="1">
                <a:latin typeface="Calibri" panose="020F0502020204030204" pitchFamily="34" charset="0"/>
              </a:rPr>
              <a:t>Incubation</a:t>
            </a:r>
            <a:r>
              <a:rPr lang="es-ES" sz="1200" i="1" dirty="0">
                <a:latin typeface="Calibri" panose="020F0502020204030204" pitchFamily="34" charset="0"/>
              </a:rPr>
              <a:t> </a:t>
            </a:r>
            <a:r>
              <a:rPr lang="es-ES" sz="1200" i="1" dirty="0" err="1">
                <a:latin typeface="Calibri" panose="020F0502020204030204" pitchFamily="34" charset="0"/>
              </a:rPr>
              <a:t>Association</a:t>
            </a:r>
            <a:r>
              <a:rPr lang="es-ES" sz="1200" i="1" dirty="0">
                <a:latin typeface="Calibri" panose="020F0502020204030204" pitchFamily="34" charset="0"/>
              </a:rPr>
              <a:t> </a:t>
            </a:r>
            <a:r>
              <a:rPr lang="es-ES" sz="1200" dirty="0">
                <a:latin typeface="Calibri" panose="020F0502020204030204" pitchFamily="34" charset="0"/>
              </a:rPr>
              <a:t>(NBIA)</a:t>
            </a:r>
            <a:endParaRPr lang="es-MX" sz="1200" dirty="0" smtClean="0">
              <a:latin typeface="Calibri" panose="020F0502020204030204" pitchFamily="34" charset="0"/>
            </a:endParaRPr>
          </a:p>
          <a:p>
            <a:endParaRPr lang="es-MX" dirty="0" smtClean="0">
              <a:latin typeface="+mj-lt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3" y="2564879"/>
            <a:ext cx="2543175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12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3241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546850" cy="1295400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3. Marco </a:t>
            </a:r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eórico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dirty="0" smtClean="0"/>
          </a:p>
          <a:p>
            <a:pPr marL="0" indent="0" algn="just" eaLnBrk="1" hangingPunct="1">
              <a:buFontTx/>
              <a:buNone/>
              <a:defRPr/>
            </a:pPr>
            <a:endParaRPr lang="es-ES" dirty="0" smtClean="0"/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51190"/>
            <a:ext cx="4463988" cy="4042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CuadroTexto"/>
          <p:cNvSpPr txBox="1"/>
          <p:nvPr/>
        </p:nvSpPr>
        <p:spPr>
          <a:xfrm>
            <a:off x="899592" y="1196752"/>
            <a:ext cx="74168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+mj-lt"/>
              </a:rPr>
              <a:t>Modelo de incubación</a:t>
            </a:r>
          </a:p>
          <a:p>
            <a:endParaRPr lang="es-MX" sz="2000" b="1" dirty="0" smtClean="0">
              <a:latin typeface="Calibri" panose="020F0502020204030204" pitchFamily="34" charset="0"/>
            </a:endParaRPr>
          </a:p>
          <a:p>
            <a:pPr lvl="0" algn="just"/>
            <a:endParaRPr lang="es-MX" sz="2000" dirty="0">
              <a:latin typeface="Calibri" panose="020F0502020204030204" pitchFamily="34" charset="0"/>
            </a:endParaRPr>
          </a:p>
          <a:p>
            <a:endParaRPr lang="es-ES" sz="1200" dirty="0" smtClean="0">
              <a:latin typeface="Calibri" panose="020F0502020204030204" pitchFamily="34" charset="0"/>
            </a:endParaRPr>
          </a:p>
          <a:p>
            <a:endParaRPr lang="es-ES" sz="1200" dirty="0">
              <a:latin typeface="Calibri" panose="020F0502020204030204" pitchFamily="34" charset="0"/>
            </a:endParaRPr>
          </a:p>
          <a:p>
            <a:endParaRPr lang="es-ES" sz="1200" dirty="0" smtClean="0">
              <a:latin typeface="Calibri" panose="020F0502020204030204" pitchFamily="34" charset="0"/>
            </a:endParaRPr>
          </a:p>
          <a:p>
            <a:endParaRPr lang="es-ES" sz="1200" dirty="0">
              <a:latin typeface="Calibri" panose="020F0502020204030204" pitchFamily="34" charset="0"/>
            </a:endParaRPr>
          </a:p>
          <a:p>
            <a:endParaRPr lang="es-ES" sz="1200" dirty="0" smtClean="0">
              <a:latin typeface="Calibri" panose="020F0502020204030204" pitchFamily="34" charset="0"/>
            </a:endParaRPr>
          </a:p>
          <a:p>
            <a:endParaRPr lang="es-ES" sz="1200" dirty="0">
              <a:latin typeface="Calibri" panose="020F0502020204030204" pitchFamily="34" charset="0"/>
            </a:endParaRPr>
          </a:p>
          <a:p>
            <a:endParaRPr lang="es-ES" sz="1200" dirty="0" smtClean="0">
              <a:latin typeface="Calibri" panose="020F0502020204030204" pitchFamily="34" charset="0"/>
            </a:endParaRPr>
          </a:p>
          <a:p>
            <a:endParaRPr lang="es-ES" sz="1200" dirty="0">
              <a:latin typeface="Calibri" panose="020F0502020204030204" pitchFamily="34" charset="0"/>
            </a:endParaRPr>
          </a:p>
          <a:p>
            <a:endParaRPr lang="es-ES" sz="1200" dirty="0" smtClean="0">
              <a:latin typeface="Calibri" panose="020F0502020204030204" pitchFamily="34" charset="0"/>
            </a:endParaRPr>
          </a:p>
          <a:p>
            <a:endParaRPr lang="es-ES" sz="1200" dirty="0">
              <a:latin typeface="Calibri" panose="020F0502020204030204" pitchFamily="34" charset="0"/>
            </a:endParaRPr>
          </a:p>
          <a:p>
            <a:endParaRPr lang="es-ES" sz="1200" dirty="0" smtClean="0">
              <a:latin typeface="Calibri" panose="020F0502020204030204" pitchFamily="34" charset="0"/>
            </a:endParaRPr>
          </a:p>
          <a:p>
            <a:endParaRPr lang="es-ES" sz="1200" dirty="0">
              <a:latin typeface="Calibri" panose="020F0502020204030204" pitchFamily="34" charset="0"/>
            </a:endParaRPr>
          </a:p>
          <a:p>
            <a:endParaRPr lang="es-ES" sz="1200" dirty="0" smtClean="0">
              <a:latin typeface="Calibri" panose="020F0502020204030204" pitchFamily="34" charset="0"/>
            </a:endParaRPr>
          </a:p>
          <a:p>
            <a:endParaRPr lang="es-ES" sz="1200" dirty="0">
              <a:latin typeface="Calibri" panose="020F0502020204030204" pitchFamily="34" charset="0"/>
            </a:endParaRPr>
          </a:p>
          <a:p>
            <a:endParaRPr lang="es-ES" sz="1200" dirty="0" smtClean="0">
              <a:latin typeface="Calibri" panose="020F0502020204030204" pitchFamily="34" charset="0"/>
            </a:endParaRPr>
          </a:p>
          <a:p>
            <a:endParaRPr lang="es-ES" sz="1200" dirty="0">
              <a:latin typeface="Calibri" panose="020F0502020204030204" pitchFamily="34" charset="0"/>
            </a:endParaRPr>
          </a:p>
          <a:p>
            <a:endParaRPr lang="es-ES" sz="1200" dirty="0" smtClean="0">
              <a:latin typeface="Calibri" panose="020F0502020204030204" pitchFamily="34" charset="0"/>
            </a:endParaRPr>
          </a:p>
          <a:p>
            <a:endParaRPr lang="es-ES" sz="1200" dirty="0">
              <a:latin typeface="Calibri" panose="020F0502020204030204" pitchFamily="34" charset="0"/>
            </a:endParaRPr>
          </a:p>
          <a:p>
            <a:endParaRPr lang="es-ES" sz="1200" dirty="0" smtClean="0">
              <a:latin typeface="Calibri" panose="020F0502020204030204" pitchFamily="34" charset="0"/>
            </a:endParaRPr>
          </a:p>
          <a:p>
            <a:endParaRPr lang="es-ES" sz="1200" dirty="0" smtClean="0">
              <a:latin typeface="Calibri" panose="020F0502020204030204" pitchFamily="34" charset="0"/>
            </a:endParaRPr>
          </a:p>
          <a:p>
            <a:endParaRPr lang="es-ES" sz="1200" dirty="0">
              <a:latin typeface="Calibri" panose="020F0502020204030204" pitchFamily="34" charset="0"/>
            </a:endParaRPr>
          </a:p>
          <a:p>
            <a:r>
              <a:rPr lang="es-ES" sz="1200" dirty="0" smtClean="0">
                <a:latin typeface="Calibri" panose="020F0502020204030204" pitchFamily="34" charset="0"/>
              </a:rPr>
              <a:t>					Fuente</a:t>
            </a:r>
            <a:r>
              <a:rPr lang="es-ES" sz="1200" dirty="0">
                <a:latin typeface="Calibri" panose="020F0502020204030204" pitchFamily="34" charset="0"/>
              </a:rPr>
              <a:t>: </a:t>
            </a:r>
            <a:r>
              <a:rPr lang="es-ES" sz="1200" i="1" dirty="0" err="1">
                <a:latin typeface="Calibri" panose="020F0502020204030204" pitchFamily="34" charset="0"/>
              </a:rPr>
              <a:t>Hacket</a:t>
            </a:r>
            <a:r>
              <a:rPr lang="es-ES" sz="1200" i="1" dirty="0">
                <a:latin typeface="Calibri" panose="020F0502020204030204" pitchFamily="34" charset="0"/>
              </a:rPr>
              <a:t> y </a:t>
            </a:r>
            <a:r>
              <a:rPr lang="es-ES" sz="1200" i="1" dirty="0" err="1">
                <a:latin typeface="Calibri" panose="020F0502020204030204" pitchFamily="34" charset="0"/>
              </a:rPr>
              <a:t>Dits</a:t>
            </a:r>
            <a:r>
              <a:rPr lang="es-ES" sz="1200" i="1" dirty="0">
                <a:latin typeface="Calibri" panose="020F0502020204030204" pitchFamily="34" charset="0"/>
              </a:rPr>
              <a:t> </a:t>
            </a:r>
            <a:r>
              <a:rPr lang="es-ES" sz="1200" dirty="0">
                <a:latin typeface="Calibri" panose="020F0502020204030204" pitchFamily="34" charset="0"/>
              </a:rPr>
              <a:t>(2004b:64)</a:t>
            </a:r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1818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546850" cy="1295400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3. Marco teórico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dirty="0" smtClean="0"/>
          </a:p>
          <a:p>
            <a:pPr marL="0" indent="0" algn="just" eaLnBrk="1" hangingPunct="1">
              <a:buFontTx/>
              <a:buNone/>
              <a:defRPr/>
            </a:pPr>
            <a:endParaRPr lang="es-ES" dirty="0" smtClean="0"/>
          </a:p>
          <a:p>
            <a:pPr eaLnBrk="1" hangingPunct="1">
              <a:defRPr/>
            </a:pPr>
            <a:endParaRPr lang="es-ES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899592" y="1263679"/>
            <a:ext cx="540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+mj-lt"/>
              </a:rPr>
              <a:t>Incubadoras de base </a:t>
            </a:r>
            <a:r>
              <a:rPr lang="es-MX" sz="2000" b="1" dirty="0">
                <a:latin typeface="+mj-lt"/>
              </a:rPr>
              <a:t>t</a:t>
            </a:r>
            <a:r>
              <a:rPr lang="es-MX" sz="2000" b="1" dirty="0" smtClean="0">
                <a:latin typeface="+mj-lt"/>
              </a:rPr>
              <a:t>ecnológica</a:t>
            </a:r>
          </a:p>
          <a:p>
            <a:endParaRPr lang="es-MX" sz="2000" b="1" dirty="0" smtClean="0">
              <a:latin typeface="+mj-lt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/>
          <a:stretch/>
        </p:blipFill>
        <p:spPr bwMode="auto">
          <a:xfrm>
            <a:off x="1501002" y="2143127"/>
            <a:ext cx="619268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13480" y="6171293"/>
            <a:ext cx="2346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</a:rPr>
              <a:t>Fuente: </a:t>
            </a:r>
            <a:r>
              <a:rPr lang="es-ES" sz="1200" i="1" dirty="0">
                <a:latin typeface="Calibri" panose="020F0502020204030204" pitchFamily="34" charset="0"/>
              </a:rPr>
              <a:t>Gibson y </a:t>
            </a:r>
            <a:r>
              <a:rPr lang="es-ES" sz="1200" i="1" dirty="0" err="1">
                <a:latin typeface="Calibri" panose="020F0502020204030204" pitchFamily="34" charset="0"/>
              </a:rPr>
              <a:t>Wiggins</a:t>
            </a:r>
            <a:r>
              <a:rPr lang="es-ES" sz="1200" i="1" dirty="0">
                <a:latin typeface="Calibri" panose="020F0502020204030204" pitchFamily="34" charset="0"/>
              </a:rPr>
              <a:t>, 2003,p4</a:t>
            </a:r>
            <a:endParaRPr lang="es-MX" sz="1200" i="1" dirty="0">
              <a:latin typeface="Calibri" panose="020F0502020204030204" pitchFamily="34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5837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59632" y="1484784"/>
            <a:ext cx="180431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s-E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INDICE</a:t>
            </a:r>
            <a:endParaRPr lang="es-ES" sz="24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02757" y="2204864"/>
            <a:ext cx="6346254" cy="367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Antecedentes y justificación de la investigación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Objetivo general y objetivos 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específicos</a:t>
            </a:r>
            <a:endParaRPr lang="es-ES" sz="20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Marco 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teórico</a:t>
            </a:r>
            <a:endParaRPr lang="es-ES" sz="20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“CONQUITO” y su modelo de </a:t>
            </a:r>
            <a:r>
              <a:rPr lang="es-ES" sz="2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incubación</a:t>
            </a:r>
            <a:endParaRPr lang="es-ES" sz="20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Instrumentos de investigación y análisis de resultados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Propuesta de mejora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Conclusiones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Recomendaciones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Anexos</a:t>
            </a: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None/>
            </a:pP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2317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546850" cy="1295400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4. CONQUITO y su </a:t>
            </a:r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odelo de </a:t>
            </a:r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ncubación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400" y="15573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dirty="0" smtClean="0"/>
          </a:p>
          <a:p>
            <a:pPr marL="0" indent="0" algn="just" eaLnBrk="1" hangingPunct="1">
              <a:buFontTx/>
              <a:buNone/>
              <a:defRPr/>
            </a:pPr>
            <a:endParaRPr lang="es-ES" dirty="0" smtClean="0"/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36" y="4293096"/>
            <a:ext cx="7229452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Rectángulo"/>
          <p:cNvSpPr/>
          <p:nvPr/>
        </p:nvSpPr>
        <p:spPr>
          <a:xfrm>
            <a:off x="1259632" y="1916832"/>
            <a:ext cx="7229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+mn-lt"/>
              </a:rPr>
              <a:t>La </a:t>
            </a:r>
            <a:r>
              <a:rPr lang="es-MX" b="1" dirty="0" smtClean="0">
                <a:latin typeface="+mn-lt"/>
              </a:rPr>
              <a:t>Corporación </a:t>
            </a:r>
            <a:r>
              <a:rPr lang="es-MX" b="1" dirty="0">
                <a:latin typeface="+mn-lt"/>
              </a:rPr>
              <a:t>Metropolitana de Promoción Económica CONQUITO</a:t>
            </a:r>
            <a:r>
              <a:rPr lang="es-MX" dirty="0">
                <a:latin typeface="+mn-lt"/>
              </a:rPr>
              <a:t> </a:t>
            </a:r>
            <a:r>
              <a:rPr lang="es-MX" dirty="0" smtClean="0">
                <a:latin typeface="+mn-lt"/>
              </a:rPr>
              <a:t>, </a:t>
            </a:r>
            <a:r>
              <a:rPr lang="es-MX" dirty="0">
                <a:latin typeface="+mn-lt"/>
              </a:rPr>
              <a:t>creada mediante Acuerdo Ministerial por el Ministro de Comercio Exterior, Industrialización, Pesca y Competitividad en el </a:t>
            </a:r>
            <a:r>
              <a:rPr lang="es-MX" dirty="0" smtClean="0">
                <a:latin typeface="+mn-lt"/>
              </a:rPr>
              <a:t>2003, trabaja </a:t>
            </a:r>
            <a:r>
              <a:rPr lang="es-MX" dirty="0">
                <a:latin typeface="+mn-lt"/>
              </a:rPr>
              <a:t>en favor del desarrollo productivo del </a:t>
            </a:r>
            <a:r>
              <a:rPr lang="es-MX" dirty="0" smtClean="0">
                <a:latin typeface="+mn-lt"/>
              </a:rPr>
              <a:t>DMQ, promueve </a:t>
            </a:r>
            <a:r>
              <a:rPr lang="es-MX" dirty="0">
                <a:latin typeface="+mn-lt"/>
              </a:rPr>
              <a:t>el desarrollo </a:t>
            </a:r>
            <a:r>
              <a:rPr lang="es-MX" dirty="0" smtClean="0">
                <a:latin typeface="+mn-lt"/>
              </a:rPr>
              <a:t>socioeconómico, </a:t>
            </a:r>
            <a:r>
              <a:rPr lang="es-MX" dirty="0">
                <a:latin typeface="+mn-lt"/>
              </a:rPr>
              <a:t>así como el apoyo a las políticas nacionales de equidad territorial, mediante la concertación de actores públicos y </a:t>
            </a:r>
            <a:r>
              <a:rPr lang="es-MX" dirty="0" smtClean="0">
                <a:latin typeface="+mn-lt"/>
              </a:rPr>
              <a:t>privados para </a:t>
            </a:r>
            <a:r>
              <a:rPr lang="es-MX" dirty="0">
                <a:latin typeface="+mn-lt"/>
              </a:rPr>
              <a:t>incentivar la producción </a:t>
            </a:r>
            <a:r>
              <a:rPr lang="es-MX" dirty="0" smtClean="0">
                <a:latin typeface="+mn-lt"/>
              </a:rPr>
              <a:t>local.</a:t>
            </a:r>
            <a:endParaRPr lang="es-MX" dirty="0">
              <a:latin typeface="+mn-lt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128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7416"/>
            <a:ext cx="6546850" cy="1295400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4.1 Programas de CONQUITO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564904"/>
            <a:ext cx="6685880" cy="3311822"/>
          </a:xfrm>
        </p:spPr>
        <p:txBody>
          <a:bodyPr/>
          <a:lstStyle/>
          <a:p>
            <a:pPr eaLnBrk="1" hangingPunct="1">
              <a:defRPr/>
            </a:pPr>
            <a:endParaRPr lang="es-PE" sz="1800" dirty="0" smtClean="0">
              <a:latin typeface="Calibri" panose="020F0502020204030204" pitchFamily="34" charset="0"/>
              <a:cs typeface="Calibri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PE" sz="1800" dirty="0" smtClean="0">
              <a:latin typeface="Calibri" panose="020F0502020204030204" pitchFamily="34" charset="0"/>
              <a:cs typeface="Calibri" pitchFamily="34" charset="0"/>
            </a:endParaRPr>
          </a:p>
          <a:p>
            <a:pPr lvl="0"/>
            <a:r>
              <a:rPr lang="es-MX" sz="1800" dirty="0">
                <a:latin typeface="Calibri" panose="020F0502020204030204" pitchFamily="34" charset="0"/>
              </a:rPr>
              <a:t>Proyecto Agrupar</a:t>
            </a:r>
          </a:p>
          <a:p>
            <a:pPr lvl="0"/>
            <a:r>
              <a:rPr lang="es-MX" sz="1800" dirty="0">
                <a:latin typeface="Calibri" panose="020F0502020204030204" pitchFamily="34" charset="0"/>
              </a:rPr>
              <a:t>Competencias Laborables y de Empleo</a:t>
            </a:r>
          </a:p>
          <a:p>
            <a:pPr lvl="0"/>
            <a:r>
              <a:rPr lang="es-MX" sz="1800" dirty="0">
                <a:latin typeface="Calibri" panose="020F0502020204030204" pitchFamily="34" charset="0"/>
              </a:rPr>
              <a:t>Cadenas Productivas</a:t>
            </a:r>
          </a:p>
          <a:p>
            <a:pPr lvl="0"/>
            <a:r>
              <a:rPr lang="es-MX" sz="1800" dirty="0">
                <a:latin typeface="Calibri" panose="020F0502020204030204" pitchFamily="34" charset="0"/>
              </a:rPr>
              <a:t>Mercados Públicos</a:t>
            </a:r>
          </a:p>
          <a:p>
            <a:pPr lvl="0"/>
            <a:r>
              <a:rPr lang="es-MX" sz="1800" dirty="0">
                <a:latin typeface="Calibri" panose="020F0502020204030204" pitchFamily="34" charset="0"/>
              </a:rPr>
              <a:t>Quito Efectivo</a:t>
            </a:r>
          </a:p>
          <a:p>
            <a:pPr lvl="0"/>
            <a:r>
              <a:rPr lang="es-MX" sz="1800" dirty="0">
                <a:latin typeface="Calibri" panose="020F0502020204030204" pitchFamily="34" charset="0"/>
              </a:rPr>
              <a:t>Emprendimiento</a:t>
            </a:r>
          </a:p>
          <a:p>
            <a:pPr marL="0" indent="0" algn="just" eaLnBrk="1" hangingPunct="1">
              <a:buFontTx/>
              <a:buNone/>
              <a:defRPr/>
            </a:pPr>
            <a:endParaRPr lang="es-PE" sz="18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es-ES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s-ES" dirty="0" smtClean="0">
              <a:latin typeface="Calibri" panose="020F0502020204030204" pitchFamily="34" charset="0"/>
            </a:endParaRPr>
          </a:p>
        </p:txBody>
      </p:sp>
      <p:pic>
        <p:nvPicPr>
          <p:cNvPr id="10" name="9 Imagen" descr="factor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41" y="4212039"/>
            <a:ext cx="39052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Elipse"/>
          <p:cNvSpPr/>
          <p:nvPr/>
        </p:nvSpPr>
        <p:spPr>
          <a:xfrm>
            <a:off x="1331640" y="4581128"/>
            <a:ext cx="2384067" cy="72008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3993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408712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7416"/>
            <a:ext cx="6546850" cy="1295400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4.2 Apoyo al Emprendimiento CONQUITO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18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517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03" y="2060848"/>
            <a:ext cx="7581981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5" y="477416"/>
            <a:ext cx="7611707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4.3 Estructura del Modelo de Incubación de CONQUITO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19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093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9411" y="620688"/>
            <a:ext cx="8229600" cy="1143000"/>
          </a:xfrm>
        </p:spPr>
        <p:txBody>
          <a:bodyPr/>
          <a:lstStyle/>
          <a:p>
            <a:r>
              <a:rPr lang="es-ES" b="1" i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INDICE</a:t>
            </a:r>
            <a:endParaRPr lang="es-ES" b="1" i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02757" y="2204864"/>
            <a:ext cx="6346254" cy="367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sz="20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Antecedentes y </a:t>
            </a:r>
            <a:r>
              <a:rPr lang="es-ES" sz="2000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s-ES" sz="20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ustificación de la </a:t>
            </a:r>
            <a:r>
              <a:rPr lang="es-ES" sz="2000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s-ES" sz="20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nvestigación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Objetivo general y objetivos específicos.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Marco teórico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“CONQUITO” y su modelo de incubación.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Instrumentos de investigación y análisis de resultados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Propuesta de mejora.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Conclusiones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Recomendaciones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Anexos</a:t>
            </a: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None/>
            </a:pP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 smtClean="0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7779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59632" y="1484784"/>
            <a:ext cx="180431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s-E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INDICE</a:t>
            </a:r>
            <a:endParaRPr lang="es-ES" sz="24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20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02757" y="2204864"/>
            <a:ext cx="6346254" cy="367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Antecedentes y justificación de la investigación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Objetivo general y objetivos 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específicos</a:t>
            </a:r>
            <a:endParaRPr lang="es-ES" sz="20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Marco 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teórico</a:t>
            </a:r>
            <a:endParaRPr lang="es-ES" sz="20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“CONQUITO” y su modelo de incubación</a:t>
            </a:r>
          </a:p>
          <a:p>
            <a:pPr marL="457200" indent="-457200">
              <a:buFontTx/>
              <a:buAutoNum type="arabicPeriod"/>
            </a:pPr>
            <a:r>
              <a:rPr lang="es-ES" sz="2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Metodología, instrumentos </a:t>
            </a:r>
            <a:r>
              <a:rPr lang="es-ES" sz="20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S" sz="2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investigación </a:t>
            </a:r>
            <a:r>
              <a:rPr lang="es-ES" sz="20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 análisis de resultados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Propuesta de mejora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Conclusiones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Recomendaciones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Anexos</a:t>
            </a: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None/>
            </a:pP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0633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024" y="791741"/>
            <a:ext cx="8017096" cy="765051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5. Metodología, instrumentos de investigación y análisis de resultados</a:t>
            </a:r>
            <a:endParaRPr lang="es-ES" sz="3600" b="1" dirty="0" smtClean="0">
              <a:solidFill>
                <a:srgbClr val="59595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916832"/>
            <a:ext cx="7365504" cy="4601135"/>
          </a:xfrm>
        </p:spPr>
        <p:txBody>
          <a:bodyPr>
            <a:normAutofit/>
          </a:bodyPr>
          <a:lstStyle/>
          <a:p>
            <a:pPr algn="just"/>
            <a:r>
              <a:rPr lang="es-EC" sz="2000" dirty="0"/>
              <a:t>Metodología</a:t>
            </a:r>
          </a:p>
          <a:p>
            <a:pPr marL="0" indent="0" algn="just">
              <a:buNone/>
            </a:pPr>
            <a:r>
              <a:rPr lang="es-EC" sz="2000" dirty="0"/>
              <a:t>La investigación es de tipo exploratoria y descriptiva, se detalla la situación actual del apoyo que reciben los emprendedores en el Distrito Metropolitano de Quito.</a:t>
            </a:r>
          </a:p>
          <a:p>
            <a:pPr marL="0" indent="0" algn="just">
              <a:buNone/>
            </a:pPr>
            <a:r>
              <a:rPr lang="es-EC" sz="2000" dirty="0"/>
              <a:t>El trabajo se inició con una revisión de los conceptos sobre incubadoras de empresas referentes  de los países de Colombia, Brasil y Chile.</a:t>
            </a:r>
          </a:p>
          <a:p>
            <a:pPr marL="0" indent="0" algn="just">
              <a:buNone/>
            </a:pPr>
            <a:r>
              <a:rPr lang="es-ES" sz="2000" dirty="0"/>
              <a:t>El estudio del modelo de incubación de CONQUITO se realizó mediante la observación directa. </a:t>
            </a:r>
          </a:p>
          <a:p>
            <a:pPr marL="0" indent="0" algn="just">
              <a:buNone/>
            </a:pPr>
            <a:r>
              <a:rPr lang="es-ES" sz="2000" dirty="0"/>
              <a:t>El análisis de los modelos de incubación internacional, se basó en la aplicación de entrevistas virtuales, recopilación de datos de fuentes secundarias, libros, texto</a:t>
            </a:r>
            <a:r>
              <a:rPr lang="es-EC" sz="2000" dirty="0"/>
              <a:t>.</a:t>
            </a:r>
          </a:p>
          <a:p>
            <a:pPr eaLnBrk="1" hangingPunct="1">
              <a:defRPr/>
            </a:pPr>
            <a:endParaRPr lang="es-E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21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4517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024" y="791741"/>
            <a:ext cx="8017096" cy="765051"/>
          </a:xfrm>
        </p:spPr>
        <p:txBody>
          <a:bodyPr>
            <a:noAutofit/>
          </a:bodyPr>
          <a:lstStyle/>
          <a:p>
            <a:pPr eaLnBrk="1" hangingPunct="1"/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Metodología, instrumentos de investigación y análisis de resultados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3880640" y="1916832"/>
            <a:ext cx="4600480" cy="4601135"/>
          </a:xfrm>
        </p:spPr>
        <p:txBody>
          <a:bodyPr/>
          <a:lstStyle/>
          <a:p>
            <a:pPr marL="0" lvl="0" indent="0" algn="just">
              <a:buNone/>
            </a:pPr>
            <a:r>
              <a:rPr lang="es-MX" sz="2000" dirty="0" smtClean="0">
                <a:latin typeface="Calibri" panose="020F0502020204030204" pitchFamily="34" charset="0"/>
              </a:rPr>
              <a:t>Instrumentos:</a:t>
            </a:r>
            <a:endParaRPr lang="es-MX" sz="2000" dirty="0" smtClean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MX" sz="1800" dirty="0" smtClean="0">
                <a:latin typeface="Calibri" panose="020F0502020204030204" pitchFamily="34" charset="0"/>
              </a:rPr>
              <a:t>5.1 Encuesta </a:t>
            </a:r>
            <a:r>
              <a:rPr lang="es-MX" sz="1800" dirty="0">
                <a:latin typeface="Calibri" panose="020F0502020204030204" pitchFamily="34" charset="0"/>
              </a:rPr>
              <a:t>a los emprendedores en el </a:t>
            </a:r>
            <a:r>
              <a:rPr lang="es-MX" sz="1800" dirty="0" smtClean="0">
                <a:latin typeface="Calibri" panose="020F0502020204030204" pitchFamily="34" charset="0"/>
              </a:rPr>
              <a:t>MDMQ.</a:t>
            </a:r>
          </a:p>
          <a:p>
            <a:pPr marL="0" lvl="0" indent="0" algn="just">
              <a:buNone/>
            </a:pPr>
            <a:endParaRPr lang="es-MX" sz="1800" dirty="0" smtClean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MX" sz="1800" dirty="0" smtClean="0">
                <a:latin typeface="Calibri" panose="020F0502020204030204" pitchFamily="34" charset="0"/>
              </a:rPr>
              <a:t>5.2 Entrevistas </a:t>
            </a:r>
            <a:r>
              <a:rPr lang="es-MX" sz="1800" dirty="0">
                <a:latin typeface="Calibri" panose="020F0502020204030204" pitchFamily="34" charset="0"/>
              </a:rPr>
              <a:t>a </a:t>
            </a:r>
            <a:r>
              <a:rPr lang="es-MX" sz="1800" dirty="0" smtClean="0">
                <a:latin typeface="Calibri" panose="020F0502020204030204" pitchFamily="34" charset="0"/>
              </a:rPr>
              <a:t>expertos </a:t>
            </a:r>
            <a:r>
              <a:rPr lang="es-MX" sz="1800" dirty="0">
                <a:latin typeface="Calibri" panose="020F0502020204030204" pitchFamily="34" charset="0"/>
              </a:rPr>
              <a:t>(Chile, Colombia, </a:t>
            </a:r>
            <a:r>
              <a:rPr lang="es-MX" sz="1800" dirty="0" smtClean="0">
                <a:latin typeface="Calibri" panose="020F0502020204030204" pitchFamily="34" charset="0"/>
              </a:rPr>
              <a:t>Brasil).</a:t>
            </a:r>
          </a:p>
          <a:p>
            <a:pPr marL="0" lvl="0" indent="0" algn="just">
              <a:buNone/>
            </a:pPr>
            <a:endParaRPr lang="es-MX" sz="1800" dirty="0" smtClean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MX" sz="1800" dirty="0" smtClean="0">
                <a:latin typeface="Calibri" panose="020F0502020204030204" pitchFamily="34" charset="0"/>
              </a:rPr>
              <a:t>5.3 Encuesta </a:t>
            </a:r>
            <a:r>
              <a:rPr lang="es-MX" sz="1800" dirty="0">
                <a:latin typeface="Calibri" panose="020F0502020204030204" pitchFamily="34" charset="0"/>
              </a:rPr>
              <a:t>o</a:t>
            </a:r>
            <a:r>
              <a:rPr lang="es-MX" sz="1800" dirty="0" smtClean="0">
                <a:latin typeface="Calibri" panose="020F0502020204030204" pitchFamily="34" charset="0"/>
              </a:rPr>
              <a:t>rganizaciones </a:t>
            </a:r>
            <a:r>
              <a:rPr lang="es-MX" sz="1800" dirty="0">
                <a:latin typeface="Calibri" panose="020F0502020204030204" pitchFamily="34" charset="0"/>
              </a:rPr>
              <a:t>público-privadas que brindas servicios de apoyo  a emprendedores.</a:t>
            </a:r>
          </a:p>
          <a:p>
            <a:pPr eaLnBrk="1" hangingPunct="1">
              <a:defRPr/>
            </a:pPr>
            <a:endParaRPr lang="es-E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77238"/>
            <a:ext cx="2736303" cy="2880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22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7639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005270"/>
            <a:ext cx="7204320" cy="765051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es-ES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s-ES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1 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Encuesta a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e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mprendedores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en el MDMQ.</a:t>
            </a:r>
            <a:r>
              <a:rPr lang="es-MX" sz="3200" b="1" dirty="0"/>
              <a:t/>
            </a:r>
            <a:br>
              <a:rPr lang="es-MX" sz="3200" b="1" dirty="0"/>
            </a:br>
            <a:endParaRPr lang="es-ES" sz="3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789784" y="1916832"/>
            <a:ext cx="3672408" cy="460113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MX" sz="1800" b="1" dirty="0" smtClean="0">
                <a:latin typeface="Calibri" panose="020F0502020204030204" pitchFamily="34" charset="0"/>
              </a:rPr>
              <a:t>Objetivo: </a:t>
            </a:r>
            <a:r>
              <a:rPr lang="es-MX" sz="1800" dirty="0" smtClean="0">
                <a:latin typeface="Calibri" panose="020F0502020204030204" pitchFamily="34" charset="0"/>
              </a:rPr>
              <a:t>Conocer que servicios de apoyo requiere los emprendedores del MDMQ para la creación y desarrollo de una empresa de base tecnológica.</a:t>
            </a:r>
          </a:p>
          <a:p>
            <a:pPr marL="0" lvl="0" indent="0" algn="just">
              <a:buNone/>
            </a:pPr>
            <a:endParaRPr lang="es-MX" sz="1800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MX" sz="1800" b="1" dirty="0" smtClean="0">
                <a:latin typeface="Calibri" panose="020F0502020204030204" pitchFamily="34" charset="0"/>
              </a:rPr>
              <a:t>Instrumento: </a:t>
            </a:r>
            <a:r>
              <a:rPr lang="es-MX" sz="1800" dirty="0" smtClean="0">
                <a:latin typeface="Calibri" panose="020F0502020204030204" pitchFamily="34" charset="0"/>
              </a:rPr>
              <a:t>Cuestionario</a:t>
            </a:r>
          </a:p>
          <a:p>
            <a:pPr marL="0" lvl="0" indent="0" algn="just">
              <a:buNone/>
            </a:pPr>
            <a:endParaRPr lang="es-MX" sz="1800" b="1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MX" sz="1800" b="1" dirty="0" smtClean="0">
                <a:latin typeface="Calibri" panose="020F0502020204030204" pitchFamily="34" charset="0"/>
              </a:rPr>
              <a:t>Muestra: </a:t>
            </a:r>
            <a:r>
              <a:rPr lang="es-MX" sz="1800" dirty="0" smtClean="0">
                <a:latin typeface="Calibri" panose="020F0502020204030204" pitchFamily="34" charset="0"/>
              </a:rPr>
              <a:t>Distribución de número de encuestas en función del % de participación de la PEA por cada AZ. 385 Encuestas</a:t>
            </a:r>
            <a:endParaRPr lang="es-MX" sz="1800" b="1" dirty="0" smtClean="0">
              <a:latin typeface="Calibri" panose="020F0502020204030204" pitchFamily="34" charset="0"/>
            </a:endParaRPr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046633" cy="3312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23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1731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7468" y="908720"/>
            <a:ext cx="8017096" cy="765051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es-ES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5.1.1 Análisis de datos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e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ncuesta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a los emprendedores en el MDMQ.</a:t>
            </a:r>
            <a:r>
              <a:rPr lang="es-MX" sz="3200" b="1" dirty="0"/>
              <a:t/>
            </a:r>
            <a:br>
              <a:rPr lang="es-MX" sz="3200" b="1" dirty="0"/>
            </a:br>
            <a:endParaRPr lang="es-ES" sz="3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821109437"/>
              </p:ext>
            </p:extLst>
          </p:nvPr>
        </p:nvGraphicFramePr>
        <p:xfrm>
          <a:off x="4355976" y="2564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971600" y="3164775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</a:rPr>
              <a:t>El 48.4% indican que han creado una empresa en menos de un año, el 35.3% entre 1 año y 3 años y el 16.3% entre 3 años y 5 años.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24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0444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76" y="908720"/>
            <a:ext cx="8017096" cy="765051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es-ES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5.1.1 Análisis de datos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e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ncuesta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a los emprendedores en el 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MDMQ.</a:t>
            </a:r>
            <a:r>
              <a:rPr lang="es-MX" sz="3200" b="1" dirty="0"/>
              <a:t/>
            </a:r>
            <a:br>
              <a:rPr lang="es-MX" sz="3200" b="1" dirty="0"/>
            </a:br>
            <a:endParaRPr lang="es-ES" sz="3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09857" y="2054454"/>
            <a:ext cx="36461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</a:rPr>
              <a:t>El 24.1% de las personas encuestadas indican que el sector productivo en el que se encuentra la empresa creada es de Alimentos Frescos y Procesados</a:t>
            </a:r>
            <a:r>
              <a:rPr lang="es-ES" dirty="0">
                <a:latin typeface="Calibri" panose="020F0502020204030204" pitchFamily="34" charset="0"/>
              </a:rPr>
              <a:t>.</a:t>
            </a:r>
            <a:endParaRPr lang="es-ES" dirty="0" smtClean="0">
              <a:latin typeface="Calibri" panose="020F0502020204030204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395399" y="2054454"/>
            <a:ext cx="45719" cy="4087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4765144" y="205445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</a:rPr>
              <a:t>El 50.6% de los encuestados señalan  que el valor que invirtieron en la creación de su empresa oscila entre $1.000 a $5.000</a:t>
            </a:r>
            <a:endParaRPr lang="es-MX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976905037"/>
              </p:ext>
            </p:extLst>
          </p:nvPr>
        </p:nvGraphicFramePr>
        <p:xfrm>
          <a:off x="-16225" y="3554432"/>
          <a:ext cx="4639945" cy="304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569440908"/>
              </p:ext>
            </p:extLst>
          </p:nvPr>
        </p:nvGraphicFramePr>
        <p:xfrm>
          <a:off x="4239344" y="3537132"/>
          <a:ext cx="4572000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25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0431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70597"/>
            <a:ext cx="8017096" cy="765051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es-ES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5.1.1 Análisis de datos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e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ncuesta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a los e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mprendedores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en el 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MDMQ</a:t>
            </a:r>
            <a:r>
              <a:rPr lang="es-MX" dirty="0" smtClean="0">
                <a:solidFill>
                  <a:srgbClr val="595959"/>
                </a:solidFill>
                <a:latin typeface="Calibri" panose="020F0502020204030204" pitchFamily="34" charset="0"/>
              </a:rPr>
              <a:t>.</a:t>
            </a:r>
            <a:r>
              <a:rPr lang="es-MX" sz="3600" dirty="0"/>
              <a:t/>
            </a:r>
            <a:br>
              <a:rPr lang="es-MX" sz="3600" dirty="0"/>
            </a:br>
            <a:endParaRPr lang="es-ES" sz="3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735648"/>
            <a:ext cx="353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</a:rPr>
              <a:t>El 41,7% ha utilizado la tecnología en su empresa para el diseño y desarrollo de nuevos productos, un </a:t>
            </a:r>
            <a:r>
              <a:rPr lang="es-ES" dirty="0" smtClean="0">
                <a:latin typeface="Calibri" panose="020F0502020204030204" pitchFamily="34" charset="0"/>
              </a:rPr>
              <a:t>35,3% </a:t>
            </a:r>
            <a:r>
              <a:rPr lang="es-ES" dirty="0">
                <a:latin typeface="Calibri" panose="020F0502020204030204" pitchFamily="34" charset="0"/>
              </a:rPr>
              <a:t>ha utilizado la tecnología como estrategia de negocio, el 20,4% para innovar procesos de fabricación y el 2,6% para otros </a:t>
            </a:r>
            <a:r>
              <a:rPr lang="es-ES" dirty="0" smtClean="0">
                <a:latin typeface="Calibri" panose="020F0502020204030204" pitchFamily="34" charset="0"/>
              </a:rPr>
              <a:t>procesos</a:t>
            </a:r>
            <a:r>
              <a:rPr lang="es-ES" dirty="0" smtClean="0">
                <a:latin typeface="+mn-lt"/>
              </a:rPr>
              <a:t>.</a:t>
            </a:r>
            <a:endParaRPr lang="es-MX" dirty="0"/>
          </a:p>
        </p:txBody>
      </p:sp>
      <p:sp>
        <p:nvSpPr>
          <p:cNvPr id="3" name="2 Rectángulo redondeado"/>
          <p:cNvSpPr/>
          <p:nvPr/>
        </p:nvSpPr>
        <p:spPr>
          <a:xfrm flipH="1">
            <a:off x="4499991" y="1700808"/>
            <a:ext cx="45719" cy="4563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4572000" y="1735648"/>
            <a:ext cx="39867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</a:rPr>
              <a:t>El 36,5% manifestó que el nivel de uso y aplicación de la tecnología en la empresa es muy alto, el 27.0% que es alto, el 24,7% medio, el 10,9% manifestó que es bajo y el 0,9% ninguno.</a:t>
            </a:r>
            <a:endParaRPr lang="es-MX" dirty="0">
              <a:latin typeface="Calibri" panose="020F0502020204030204" pitchFamily="34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036312627"/>
              </p:ext>
            </p:extLst>
          </p:nvPr>
        </p:nvGraphicFramePr>
        <p:xfrm>
          <a:off x="391973" y="3789040"/>
          <a:ext cx="4180028" cy="275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305958235"/>
              </p:ext>
            </p:extLst>
          </p:nvPr>
        </p:nvGraphicFramePr>
        <p:xfrm>
          <a:off x="4358057" y="3638892"/>
          <a:ext cx="4403090" cy="259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26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8944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58319" y="914792"/>
            <a:ext cx="8017096" cy="765051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es-ES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5.1.1 Análisis de datos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e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ncuesta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a los e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mprendedores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en el 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MDMQ.</a:t>
            </a:r>
            <a:r>
              <a:rPr lang="es-MX" sz="3200" b="1" dirty="0"/>
              <a:t/>
            </a:r>
            <a:br>
              <a:rPr lang="es-MX" sz="3200" b="1" dirty="0"/>
            </a:br>
            <a:endParaRPr lang="es-ES" sz="3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60032" y="1844824"/>
            <a:ext cx="39341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alibri" panose="020F0502020204030204" pitchFamily="34" charset="0"/>
              </a:rPr>
              <a:t>El 90,8</a:t>
            </a:r>
            <a:r>
              <a:rPr lang="es-ES" dirty="0">
                <a:latin typeface="Calibri" panose="020F0502020204030204" pitchFamily="34" charset="0"/>
              </a:rPr>
              <a:t>% manifestó que si requirió o requiere de algún servicio de apoyo para la creación de su empresa, mientras que el 9,2% indicó que no requirió o requiere de ningún servicio de apoyo.</a:t>
            </a:r>
            <a:endParaRPr lang="es-MX" dirty="0">
              <a:latin typeface="Calibri" panose="020F0502020204030204" pitchFamily="34" charset="0"/>
            </a:endParaRPr>
          </a:p>
          <a:p>
            <a:pPr algn="just"/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 flipH="1">
            <a:off x="4644008" y="1679843"/>
            <a:ext cx="45719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582310" y="1832887"/>
            <a:ext cx="38913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</a:rPr>
              <a:t>El </a:t>
            </a:r>
            <a:r>
              <a:rPr lang="es-ES" dirty="0" smtClean="0">
                <a:latin typeface="Calibri" panose="020F0502020204030204" pitchFamily="34" charset="0"/>
              </a:rPr>
              <a:t>46.2% de </a:t>
            </a:r>
            <a:r>
              <a:rPr lang="es-ES" dirty="0">
                <a:latin typeface="Calibri" panose="020F0502020204030204" pitchFamily="34" charset="0"/>
              </a:rPr>
              <a:t>los encuestados requirió </a:t>
            </a:r>
            <a:r>
              <a:rPr lang="es-ES" dirty="0" smtClean="0">
                <a:latin typeface="Calibri" panose="020F0502020204030204" pitchFamily="34" charset="0"/>
              </a:rPr>
              <a:t>financiamiento así como </a:t>
            </a:r>
            <a:r>
              <a:rPr lang="es-ES" dirty="0">
                <a:latin typeface="Calibri" panose="020F0502020204030204" pitchFamily="34" charset="0"/>
              </a:rPr>
              <a:t>un servicio de apoyo para la creación de su emprendimiento, seguido un 33,6 requiere redes de contacto, un 32.3% servicios de asesoría, capacitación e infraestructura, el 28.8% consultoría técnica, el 27.1% marketing y comunicación y el 13.2% necesita recursos humanos.</a:t>
            </a:r>
            <a:endParaRPr lang="es-MX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987251411"/>
              </p:ext>
            </p:extLst>
          </p:nvPr>
        </p:nvGraphicFramePr>
        <p:xfrm>
          <a:off x="5508104" y="3429000"/>
          <a:ext cx="35154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249862528"/>
              </p:ext>
            </p:extLst>
          </p:nvPr>
        </p:nvGraphicFramePr>
        <p:xfrm>
          <a:off x="733794" y="4555133"/>
          <a:ext cx="3694675" cy="201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27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2806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460" y="908720"/>
            <a:ext cx="8017096" cy="765051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es-ES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5.1.1 Análisis de datos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e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ncuesta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a los e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mprendedores </a:t>
            </a:r>
            <a:r>
              <a:rPr lang="es-MX" b="1" dirty="0">
                <a:solidFill>
                  <a:srgbClr val="595959"/>
                </a:solidFill>
                <a:latin typeface="Calibri" panose="020F0502020204030204" pitchFamily="34" charset="0"/>
              </a:rPr>
              <a:t>en el </a:t>
            </a:r>
            <a:r>
              <a:rPr lang="es-MX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MDMQ</a:t>
            </a:r>
            <a:r>
              <a:rPr lang="es-MX" dirty="0" smtClean="0">
                <a:solidFill>
                  <a:srgbClr val="595959"/>
                </a:solidFill>
                <a:latin typeface="Calibri" panose="020F0502020204030204" pitchFamily="34" charset="0"/>
              </a:rPr>
              <a:t>.</a:t>
            </a:r>
            <a:r>
              <a:rPr lang="es-MX" sz="3600" dirty="0"/>
              <a:t/>
            </a:r>
            <a:br>
              <a:rPr lang="es-MX" sz="3600" dirty="0"/>
            </a:br>
            <a:endParaRPr lang="es-ES" sz="3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44008" y="1811715"/>
            <a:ext cx="36461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" panose="020F0502020204030204" pitchFamily="34" charset="0"/>
              </a:rPr>
              <a:t>El 54.2% considera que estarían dispuestos a pagar entre $100 a $200 dólares por recibir un servicio integral de apoyo para la creación de la empresa, 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 flipH="1">
            <a:off x="4355976" y="1844824"/>
            <a:ext cx="45719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751674" y="1844824"/>
            <a:ext cx="33619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+mn-lt"/>
              </a:rPr>
              <a:t>El 83.5% de los encuestados tiene la intención de pagar por recibir servicios integrales de apoyo para la creación de su empresa, mientras que el 16.5% no estaría dispuesto a pagar por el servicio</a:t>
            </a:r>
            <a:r>
              <a:rPr lang="es-ES" dirty="0" smtClean="0">
                <a:latin typeface="+mn-lt"/>
              </a:rPr>
              <a:t>.</a:t>
            </a:r>
            <a:endParaRPr lang="es-MX" dirty="0">
              <a:latin typeface="+mn-lt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79538164"/>
              </p:ext>
            </p:extLst>
          </p:nvPr>
        </p:nvGraphicFramePr>
        <p:xfrm>
          <a:off x="1066468" y="3408364"/>
          <a:ext cx="3168352" cy="254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2152047165"/>
              </p:ext>
            </p:extLst>
          </p:nvPr>
        </p:nvGraphicFramePr>
        <p:xfrm>
          <a:off x="4506532" y="3599150"/>
          <a:ext cx="4032448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28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4738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130" y="620688"/>
            <a:ext cx="8017096" cy="765051"/>
          </a:xfrm>
        </p:spPr>
        <p:txBody>
          <a:bodyPr>
            <a:noAutofit/>
          </a:bodyPr>
          <a:lstStyle/>
          <a:p>
            <a:pPr marL="0" lvl="0" indent="0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5.2 </a:t>
            </a:r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Entrevistas a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expertos </a:t>
            </a:r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(Chile, Colombia, Brasil).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927620" y="1988840"/>
            <a:ext cx="7600262" cy="460113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MX" sz="2000" b="1" dirty="0" smtClean="0">
                <a:latin typeface="Calibri" panose="020F0502020204030204" pitchFamily="34" charset="0"/>
              </a:rPr>
              <a:t>Objetivo: </a:t>
            </a:r>
            <a:r>
              <a:rPr lang="es-MX" sz="2000" dirty="0" smtClean="0">
                <a:latin typeface="Calibri" panose="020F0502020204030204" pitchFamily="34" charset="0"/>
              </a:rPr>
              <a:t>Conocer la opinión de expertos en la generación de empresas de base tecnológica en países como Chile, Colombia y Brasil.</a:t>
            </a:r>
          </a:p>
          <a:p>
            <a:pPr marL="0" lvl="0" indent="0" algn="just">
              <a:buNone/>
            </a:pPr>
            <a:r>
              <a:rPr lang="es-MX" sz="2000" b="1" dirty="0" smtClean="0">
                <a:latin typeface="Calibri" panose="020F0502020204030204" pitchFamily="34" charset="0"/>
              </a:rPr>
              <a:t>Instrumento: </a:t>
            </a:r>
            <a:r>
              <a:rPr lang="es-MX" sz="2000" dirty="0" smtClean="0">
                <a:latin typeface="Calibri" panose="020F0502020204030204" pitchFamily="34" charset="0"/>
              </a:rPr>
              <a:t>Guía de Entrevista – Virtual </a:t>
            </a:r>
            <a:endParaRPr lang="es-MX" sz="2000" b="1" dirty="0" smtClean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MX" sz="2000" b="1" dirty="0" smtClean="0">
                <a:latin typeface="Calibri" panose="020F0502020204030204" pitchFamily="34" charset="0"/>
              </a:rPr>
              <a:t>Entrevistados:</a:t>
            </a:r>
            <a:endParaRPr lang="es-MX" sz="2000" b="1" dirty="0">
              <a:latin typeface="Calibri" panose="020F0502020204030204" pitchFamily="34" charset="0"/>
            </a:endParaRPr>
          </a:p>
          <a:p>
            <a:pPr algn="just"/>
            <a:r>
              <a:rPr lang="es-ES" sz="1800" dirty="0">
                <a:latin typeface="Calibri" panose="020F0502020204030204" pitchFamily="34" charset="0"/>
              </a:rPr>
              <a:t>Dr. </a:t>
            </a:r>
            <a:r>
              <a:rPr lang="es-ES" sz="1800" dirty="0" err="1">
                <a:latin typeface="Calibri" panose="020F0502020204030204" pitchFamily="34" charset="0"/>
              </a:rPr>
              <a:t>Bezamat</a:t>
            </a:r>
            <a:r>
              <a:rPr lang="es-ES" sz="1800" dirty="0">
                <a:latin typeface="Calibri" panose="020F0502020204030204" pitchFamily="34" charset="0"/>
              </a:rPr>
              <a:t> de Souza Neto, Coordinador para el Desarrollo Tecnológico y Sectores Tradicionales de la Universidad Federal de San Juan del Rey (UFSJ) de </a:t>
            </a:r>
            <a:r>
              <a:rPr lang="es-ES" sz="1800" dirty="0" smtClean="0">
                <a:latin typeface="Calibri" panose="020F0502020204030204" pitchFamily="34" charset="0"/>
              </a:rPr>
              <a:t>Brasil.</a:t>
            </a:r>
          </a:p>
          <a:p>
            <a:pPr algn="just"/>
            <a:r>
              <a:rPr lang="es-ES" sz="1800" dirty="0" smtClean="0">
                <a:latin typeface="Calibri" panose="020F0502020204030204" pitchFamily="34" charset="0"/>
              </a:rPr>
              <a:t>Dr</a:t>
            </a:r>
            <a:r>
              <a:rPr lang="es-ES" sz="1800" dirty="0">
                <a:latin typeface="Calibri" panose="020F0502020204030204" pitchFamily="34" charset="0"/>
              </a:rPr>
              <a:t>. Pedro Vera Castillo, Director del Programa Emprendo de la Universidad de Concepción de </a:t>
            </a:r>
            <a:r>
              <a:rPr lang="es-ES" sz="1800" dirty="0" smtClean="0">
                <a:latin typeface="Calibri" panose="020F0502020204030204" pitchFamily="34" charset="0"/>
              </a:rPr>
              <a:t>Chile.</a:t>
            </a:r>
          </a:p>
          <a:p>
            <a:pPr algn="just"/>
            <a:r>
              <a:rPr lang="es-ES" sz="1800" dirty="0" smtClean="0">
                <a:latin typeface="Calibri" panose="020F0502020204030204" pitchFamily="34" charset="0"/>
              </a:rPr>
              <a:t> Dra</a:t>
            </a:r>
            <a:r>
              <a:rPr lang="es-ES" sz="1800" dirty="0">
                <a:latin typeface="Calibri" panose="020F0502020204030204" pitchFamily="34" charset="0"/>
              </a:rPr>
              <a:t>. Eliana Arboleda Jaramillo, Subdirectora del Parque de Emprendimiento de la Ciudad de Medellín, Parque E - Colombia. </a:t>
            </a:r>
            <a:endParaRPr lang="es-MX" sz="1800" b="1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s-MX" sz="200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29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4906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1804317" cy="1143000"/>
          </a:xfrm>
        </p:spPr>
        <p:txBody>
          <a:bodyPr>
            <a:normAutofit/>
          </a:bodyPr>
          <a:lstStyle/>
          <a:p>
            <a:pPr algn="l"/>
            <a:r>
              <a:rPr lang="es-E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INDICE</a:t>
            </a:r>
            <a:endParaRPr lang="es-ES" sz="2400" b="1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 smtClean="0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2757" y="2204864"/>
            <a:ext cx="6346254" cy="367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sz="2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Antecedentes y justificación de la investigación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Objetivo general y objetivos específicos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Marco teórico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“CONQUITO” y su modelo de incubación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Instrumentos de investigación y análisis de resultados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Propuesta de mejora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Conclusiones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Recomendaciones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Anexos</a:t>
            </a: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None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3010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130" y="620688"/>
            <a:ext cx="8017096" cy="765051"/>
          </a:xfrm>
        </p:spPr>
        <p:txBody>
          <a:bodyPr>
            <a:noAutofit/>
          </a:bodyPr>
          <a:lstStyle/>
          <a:p>
            <a:pPr marL="0" lvl="0" indent="0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5.2 </a:t>
            </a:r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Entrevistas a Expertos (Chile, Colombia, Brasil).</a:t>
            </a:r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97891"/>
            <a:ext cx="3711820" cy="2767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87" y="2852935"/>
            <a:ext cx="3280134" cy="2570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71341"/>
            <a:ext cx="3421549" cy="2104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30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9960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130" y="620688"/>
            <a:ext cx="8017096" cy="765051"/>
          </a:xfrm>
        </p:spPr>
        <p:txBody>
          <a:bodyPr>
            <a:noAutofit/>
          </a:bodyPr>
          <a:lstStyle/>
          <a:p>
            <a:pPr marL="0" lvl="0" indent="0"/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2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Entrevistas </a:t>
            </a:r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a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expertos </a:t>
            </a:r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(Chile, Colombia, Brasil).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792002" y="1988840"/>
            <a:ext cx="7888294" cy="4601135"/>
          </a:xfrm>
        </p:spPr>
        <p:txBody>
          <a:bodyPr/>
          <a:lstStyle/>
          <a:p>
            <a:pPr algn="just"/>
            <a:r>
              <a:rPr lang="es-ES" sz="2000" dirty="0">
                <a:latin typeface="Calibri" panose="020F0502020204030204" pitchFamily="34" charset="0"/>
              </a:rPr>
              <a:t>Los expertos consultados concordaron que para fortalecer los modelos de generación de emprendimientos, se deben considerar los siguientes aspectos</a:t>
            </a:r>
            <a:r>
              <a:rPr lang="es-ES" sz="2000" dirty="0" smtClean="0">
                <a:latin typeface="Calibri" panose="020F0502020204030204" pitchFamily="34" charset="0"/>
              </a:rPr>
              <a:t>:</a:t>
            </a:r>
          </a:p>
          <a:p>
            <a:pPr lvl="1" algn="just"/>
            <a:r>
              <a:rPr lang="es-ES" sz="1600" dirty="0" smtClean="0">
                <a:latin typeface="Calibri" panose="020F0502020204030204" pitchFamily="34" charset="0"/>
              </a:rPr>
              <a:t>Mejoramiento </a:t>
            </a:r>
            <a:r>
              <a:rPr lang="es-ES" sz="1600" dirty="0">
                <a:latin typeface="Calibri" panose="020F0502020204030204" pitchFamily="34" charset="0"/>
              </a:rPr>
              <a:t>de las redes y alianzas estratégicas entre actores públicos y privados.</a:t>
            </a:r>
            <a:endParaRPr lang="es-MX" sz="1600" dirty="0">
              <a:latin typeface="Calibri" panose="020F0502020204030204" pitchFamily="34" charset="0"/>
            </a:endParaRPr>
          </a:p>
          <a:p>
            <a:pPr lvl="1" algn="just"/>
            <a:r>
              <a:rPr lang="es-ES" sz="1600" dirty="0">
                <a:latin typeface="Calibri" panose="020F0502020204030204" pitchFamily="34" charset="0"/>
              </a:rPr>
              <a:t>Cambio de los modelos de negocio y políticas públicas de </a:t>
            </a:r>
            <a:r>
              <a:rPr lang="es-ES" sz="1600" dirty="0" smtClean="0">
                <a:latin typeface="Calibri" panose="020F0502020204030204" pitchFamily="34" charset="0"/>
              </a:rPr>
              <a:t>apoyo. </a:t>
            </a:r>
            <a:endParaRPr lang="es-MX" sz="1600" dirty="0">
              <a:latin typeface="Calibri" panose="020F0502020204030204" pitchFamily="34" charset="0"/>
            </a:endParaRPr>
          </a:p>
          <a:p>
            <a:pPr lvl="1" algn="just"/>
            <a:r>
              <a:rPr lang="es-ES" sz="1600" dirty="0" smtClean="0">
                <a:latin typeface="Calibri" panose="020F0502020204030204" pitchFamily="34" charset="0"/>
              </a:rPr>
              <a:t>Acompañamiento de </a:t>
            </a:r>
            <a:r>
              <a:rPr lang="es-ES" sz="1600" dirty="0">
                <a:latin typeface="Calibri" panose="020F0502020204030204" pitchFamily="34" charset="0"/>
              </a:rPr>
              <a:t>un </a:t>
            </a:r>
            <a:r>
              <a:rPr lang="es-ES" sz="1600" dirty="0" smtClean="0">
                <a:latin typeface="Calibri" panose="020F0502020204030204" pitchFamily="34" charset="0"/>
              </a:rPr>
              <a:t>sistema </a:t>
            </a:r>
            <a:r>
              <a:rPr lang="es-ES" sz="1600" dirty="0">
                <a:latin typeface="Calibri" panose="020F0502020204030204" pitchFamily="34" charset="0"/>
              </a:rPr>
              <a:t>de “incubación virtual” y de apoyo en on-line para los nuevos emprendedores</a:t>
            </a:r>
            <a:r>
              <a:rPr lang="es-ES" sz="1600" dirty="0" smtClean="0">
                <a:latin typeface="Calibri" panose="020F0502020204030204" pitchFamily="34" charset="0"/>
              </a:rPr>
              <a:t>.</a:t>
            </a:r>
          </a:p>
          <a:p>
            <a:pPr lvl="1" algn="just"/>
            <a:r>
              <a:rPr lang="es-ES" sz="1600" dirty="0">
                <a:latin typeface="Calibri" panose="020F0502020204030204" pitchFamily="34" charset="0"/>
              </a:rPr>
              <a:t>Entre los principales retos a superar para los emprendedores está el acceso al financiamiento así como la conformación de un verdadero equipo </a:t>
            </a:r>
            <a:r>
              <a:rPr lang="es-ES" sz="1600" dirty="0" smtClean="0">
                <a:latin typeface="Calibri" panose="020F0502020204030204" pitchFamily="34" charset="0"/>
              </a:rPr>
              <a:t>emprendedor</a:t>
            </a:r>
            <a:r>
              <a:rPr lang="es-ES" sz="1600" dirty="0">
                <a:latin typeface="Calibri" panose="020F0502020204030204" pitchFamily="34" charset="0"/>
              </a:rPr>
              <a:t> </a:t>
            </a:r>
            <a:r>
              <a:rPr lang="es-ES" sz="1600" dirty="0" smtClean="0">
                <a:latin typeface="Calibri" panose="020F0502020204030204" pitchFamily="34" charset="0"/>
              </a:rPr>
              <a:t>multidisciplinario. </a:t>
            </a:r>
          </a:p>
          <a:p>
            <a:pPr lvl="1" algn="just"/>
            <a:r>
              <a:rPr lang="es-ES" sz="1600" dirty="0" smtClean="0">
                <a:latin typeface="Calibri" panose="020F0502020204030204" pitchFamily="34" charset="0"/>
              </a:rPr>
              <a:t>Un </a:t>
            </a:r>
            <a:r>
              <a:rPr lang="es-ES" sz="1600" dirty="0">
                <a:latin typeface="Calibri" panose="020F0502020204030204" pitchFamily="34" charset="0"/>
              </a:rPr>
              <a:t>factor importante en la experiencia internacional </a:t>
            </a:r>
            <a:r>
              <a:rPr lang="es-ES" sz="1600" dirty="0" smtClean="0">
                <a:latin typeface="Calibri" panose="020F0502020204030204" pitchFamily="34" charset="0"/>
              </a:rPr>
              <a:t>es </a:t>
            </a:r>
            <a:r>
              <a:rPr lang="es-ES" sz="1600" dirty="0">
                <a:latin typeface="Calibri" panose="020F0502020204030204" pitchFamily="34" charset="0"/>
              </a:rPr>
              <a:t>el establecimiento de políticas públicas de apoyo al emprendimiento, con leyes, normas y reglamentos que promuevan este accionar.</a:t>
            </a:r>
            <a:endParaRPr lang="es-MX" sz="1600" dirty="0">
              <a:latin typeface="Calibri" panose="020F0502020204030204" pitchFamily="34" charset="0"/>
            </a:endParaRPr>
          </a:p>
          <a:p>
            <a:pPr lvl="2"/>
            <a:endParaRPr lang="es-MX" sz="1200" dirty="0"/>
          </a:p>
          <a:p>
            <a:pPr marL="800100" lvl="2" indent="0">
              <a:buNone/>
            </a:pPr>
            <a:endParaRPr lang="es-MX" sz="120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31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6384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130" y="620688"/>
            <a:ext cx="8276664" cy="765051"/>
          </a:xfrm>
        </p:spPr>
        <p:txBody>
          <a:bodyPr>
            <a:noAutofit/>
          </a:bodyPr>
          <a:lstStyle/>
          <a:p>
            <a:pPr marL="0" lvl="0" indent="0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5.3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Entrevistas </a:t>
            </a:r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a o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rganizaciones que brindan </a:t>
            </a:r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s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ervicios de apoyo a los emprendedores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260397" y="1872162"/>
            <a:ext cx="7460502" cy="46011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000" b="1" dirty="0">
                <a:latin typeface="Calibri" panose="020F0502020204030204" pitchFamily="34" charset="0"/>
              </a:rPr>
              <a:t>Objetivo: </a:t>
            </a:r>
            <a:r>
              <a:rPr lang="es-ES" sz="2000" dirty="0">
                <a:latin typeface="Calibri" panose="020F0502020204030204" pitchFamily="34" charset="0"/>
              </a:rPr>
              <a:t>Conocer acerca de los productos o servicios de apoyo que ofrecen las instituciones públicas o privadas a los potenciales emprendedores en el Distrito Metropolitano de Quito,  y como están organizados.</a:t>
            </a:r>
            <a:endParaRPr lang="es-MX" sz="2000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es-MX" sz="2000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MX" sz="2000" b="1" dirty="0">
                <a:latin typeface="Calibri" panose="020F0502020204030204" pitchFamily="34" charset="0"/>
              </a:rPr>
              <a:t>Instrumento: </a:t>
            </a:r>
            <a:r>
              <a:rPr lang="es-MX" sz="2000" dirty="0">
                <a:latin typeface="Calibri" panose="020F0502020204030204" pitchFamily="34" charset="0"/>
              </a:rPr>
              <a:t>Guía de </a:t>
            </a:r>
            <a:r>
              <a:rPr lang="es-MX" sz="2000" dirty="0" smtClean="0">
                <a:latin typeface="Calibri" panose="020F0502020204030204" pitchFamily="34" charset="0"/>
              </a:rPr>
              <a:t>entrevista.</a:t>
            </a:r>
            <a:endParaRPr lang="es-MX" sz="2000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es-MX" sz="2000" b="1" dirty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s-MX" sz="2000" b="1" dirty="0">
                <a:latin typeface="Calibri" panose="020F0502020204030204" pitchFamily="34" charset="0"/>
              </a:rPr>
              <a:t>Entrevistados</a:t>
            </a:r>
            <a:r>
              <a:rPr lang="es-MX" sz="2000" b="1" dirty="0" smtClean="0">
                <a:latin typeface="Calibri" panose="020F0502020204030204" pitchFamily="34" charset="0"/>
              </a:rPr>
              <a:t>:</a:t>
            </a:r>
          </a:p>
          <a:p>
            <a:pPr algn="just"/>
            <a:r>
              <a:rPr lang="es-ES" sz="1800" dirty="0" smtClean="0">
                <a:latin typeface="Calibri" panose="020F0502020204030204" pitchFamily="34" charset="0"/>
              </a:rPr>
              <a:t>Dr. Wilson Araque – Director Observatorio de la Pyme – Universidad Andina Simón Bolívar.</a:t>
            </a:r>
          </a:p>
          <a:p>
            <a:pPr algn="just"/>
            <a:r>
              <a:rPr lang="es-ES" sz="1800" dirty="0" smtClean="0">
                <a:latin typeface="Calibri" panose="020F0502020204030204" pitchFamily="34" charset="0"/>
              </a:rPr>
              <a:t>Ing. Christian Cisneros – Director Ejecutivo – Centro de Gestión Empresarial CAPEIPI  (Cámara de la pequeña y mediana empresa de Pichincha).</a:t>
            </a:r>
          </a:p>
          <a:p>
            <a:pPr algn="just"/>
            <a:r>
              <a:rPr lang="es-ES" sz="1800" dirty="0" smtClean="0">
                <a:latin typeface="Calibri" panose="020F0502020204030204" pitchFamily="34" charset="0"/>
              </a:rPr>
              <a:t>Ing. Julián Galvis -  Responsable de emprendimiento Fundación CRISFE.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32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5585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130" y="620688"/>
            <a:ext cx="8276664" cy="765051"/>
          </a:xfrm>
        </p:spPr>
        <p:txBody>
          <a:bodyPr>
            <a:noAutofit/>
          </a:bodyPr>
          <a:lstStyle/>
          <a:p>
            <a:pPr marL="0" lvl="0" indent="0"/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5.3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Entrevistas </a:t>
            </a:r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a o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rganizaciones que brindan </a:t>
            </a:r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s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ervicios de apoyo a los emprendedores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260397" y="1872162"/>
            <a:ext cx="7460502" cy="4601135"/>
          </a:xfrm>
        </p:spPr>
        <p:txBody>
          <a:bodyPr>
            <a:normAutofit/>
          </a:bodyPr>
          <a:lstStyle/>
          <a:p>
            <a:pPr algn="just"/>
            <a:r>
              <a:rPr lang="es-EC" sz="1800" dirty="0"/>
              <a:t>Las entrevistas permitieron  identificar  variables  para medir en la comunidad emprendedora como:  tiempo de generación del emprendimiento, inversión, grado de innovación, motivaciones para emprender, actividad económica, edad del emprendedor entre otros</a:t>
            </a:r>
            <a:r>
              <a:rPr lang="es-EC" sz="1800" dirty="0" smtClean="0"/>
              <a:t>.</a:t>
            </a:r>
          </a:p>
          <a:p>
            <a:pPr algn="just"/>
            <a:r>
              <a:rPr lang="es-EC" sz="1800" dirty="0" smtClean="0"/>
              <a:t>Concepción general de los procesos de apoyo  y su rol en el ecosistema de </a:t>
            </a:r>
            <a:r>
              <a:rPr lang="es-EC" sz="1800" dirty="0" err="1" smtClean="0"/>
              <a:t>emprendedurismo</a:t>
            </a:r>
            <a:r>
              <a:rPr lang="es-EC" sz="1800" dirty="0" smtClean="0"/>
              <a:t> de Quito.</a:t>
            </a:r>
            <a:endParaRPr lang="es-EC" sz="1800" dirty="0"/>
          </a:p>
          <a:p>
            <a:pPr algn="just"/>
            <a:r>
              <a:rPr lang="es-ES" sz="1800" dirty="0"/>
              <a:t>Adicionalmente se identificaron los esfuerzos  y trabajo por beneficiar  el emprendimiento  desde los respectivos accionares, </a:t>
            </a:r>
            <a:r>
              <a:rPr lang="es-ES" sz="1800" dirty="0" smtClean="0"/>
              <a:t>pero  </a:t>
            </a:r>
            <a:r>
              <a:rPr lang="es-ES" sz="1800" dirty="0"/>
              <a:t>con una  notoria presencia de la </a:t>
            </a:r>
            <a:r>
              <a:rPr lang="es-ES" sz="1800" dirty="0" smtClean="0"/>
              <a:t>falta </a:t>
            </a:r>
            <a:r>
              <a:rPr lang="es-ES" sz="1800" dirty="0"/>
              <a:t>de articulación entre los diferentes actores que brindan servicios al emprendedor lo que genera procesos trabados y poco eficientes siendo esto un aspecto que  no es favorable para la generación de un ambiente propicio para el </a:t>
            </a:r>
            <a:r>
              <a:rPr lang="es-ES" sz="1800" dirty="0" smtClean="0"/>
              <a:t>emprendimiento.</a:t>
            </a:r>
            <a:endParaRPr lang="es-EC" sz="1800" dirty="0"/>
          </a:p>
          <a:p>
            <a:pPr marL="0" indent="0" algn="just">
              <a:buNone/>
            </a:pPr>
            <a:endParaRPr lang="es-ES" sz="1800" dirty="0" smtClean="0">
              <a:latin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33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1415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34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2757" y="2204864"/>
            <a:ext cx="6346254" cy="367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Antecedentes y justificación de la investigación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Objetivo general y objetivos 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específicos</a:t>
            </a:r>
            <a:endParaRPr lang="es-ES" sz="20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Marco 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teórico</a:t>
            </a:r>
            <a:endParaRPr lang="es-ES" sz="20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“CONQUITO” y su modelo de incubación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Instrumentos de 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investigación </a:t>
            </a: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análisis de resultados</a:t>
            </a:r>
          </a:p>
          <a:p>
            <a:pPr marL="457200" indent="-457200">
              <a:buFontTx/>
              <a:buAutoNum type="arabicPeriod"/>
            </a:pPr>
            <a:r>
              <a:rPr lang="es-ES" sz="20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Propuesta de </a:t>
            </a:r>
            <a:r>
              <a:rPr lang="es-ES" sz="2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mejora</a:t>
            </a:r>
            <a:endParaRPr lang="es-ES" sz="20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Conclusiones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Recomendaciones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Anexos</a:t>
            </a: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None/>
            </a:pPr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59632" y="1484784"/>
            <a:ext cx="180431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s-E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INDICE</a:t>
            </a:r>
            <a:endParaRPr lang="es-ES" sz="24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5726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130" y="620688"/>
            <a:ext cx="8017096" cy="7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Propuesta de mejora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414082" y="1556792"/>
            <a:ext cx="6614203" cy="3332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lvl="1" algn="just"/>
            <a:r>
              <a:rPr lang="es-ES" sz="2400" dirty="0" smtClean="0"/>
              <a:t>Matriz DOFA cruzada</a:t>
            </a:r>
          </a:p>
          <a:p>
            <a:pPr lvl="1" algn="just"/>
            <a:r>
              <a:rPr lang="es-ES" sz="2400" dirty="0" smtClean="0"/>
              <a:t>Estrategias</a:t>
            </a:r>
          </a:p>
          <a:p>
            <a:pPr lvl="1" algn="just"/>
            <a:r>
              <a:rPr lang="es-ES" sz="2400" dirty="0" smtClean="0"/>
              <a:t>Nuevos servicios especializados.</a:t>
            </a:r>
          </a:p>
          <a:p>
            <a:pPr lvl="1" algn="just"/>
            <a:endParaRPr lang="es-MX" sz="2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35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2239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130" y="620688"/>
            <a:ext cx="8017096" cy="7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Propuesta de mejora </a:t>
            </a:r>
          </a:p>
          <a:p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m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atriz DOFA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36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C" sz="9600" b="1" dirty="0" smtClean="0"/>
              <a:t>FORTALEZAS</a:t>
            </a:r>
          </a:p>
          <a:p>
            <a:pPr lvl="1" algn="just"/>
            <a:r>
              <a:rPr lang="es-EC" sz="9600" dirty="0"/>
              <a:t>Talento humano con experiencia en emprendimiento. </a:t>
            </a:r>
          </a:p>
          <a:p>
            <a:pPr lvl="1" algn="just"/>
            <a:r>
              <a:rPr lang="es-EC" sz="9600" dirty="0"/>
              <a:t>Posicionamiento de CONQUITO en el ecosistema de apoyo al emprendimiento.</a:t>
            </a:r>
          </a:p>
          <a:p>
            <a:pPr lvl="1" algn="just"/>
            <a:r>
              <a:rPr lang="es-EC" sz="9600" dirty="0"/>
              <a:t>El KNOW HOW de CONQUITO se deriva del intercambio de conocimiento de experiencias nacionales e internacionales.</a:t>
            </a:r>
          </a:p>
          <a:p>
            <a:pPr lvl="1" algn="just"/>
            <a:r>
              <a:rPr lang="es-EC" sz="9600" dirty="0"/>
              <a:t>Forma de trabajo dinámica y fácil de adaptarse a las necesidades de los emprendedores.</a:t>
            </a:r>
          </a:p>
          <a:p>
            <a:pPr lvl="1" algn="just"/>
            <a:r>
              <a:rPr lang="es-EC" sz="9600" dirty="0"/>
              <a:t>Semillero de emprendimientos tecnológicos QUITO TECH 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3631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130" y="620688"/>
            <a:ext cx="8017096" cy="7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Propuesta de mejora </a:t>
            </a:r>
          </a:p>
          <a:p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m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atriz DOFA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37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/>
              <a:t>OPORTUNIDADES</a:t>
            </a:r>
          </a:p>
          <a:p>
            <a:pPr algn="just"/>
            <a:r>
              <a:rPr lang="es-EC" dirty="0" smtClean="0"/>
              <a:t>Apoyo del gobierno nacional y local al emprendimiento como instrumento de desarrollo económico y unidades operativas de la matriz productiva.</a:t>
            </a:r>
          </a:p>
          <a:p>
            <a:pPr algn="just"/>
            <a:r>
              <a:rPr lang="es-EC" dirty="0" smtClean="0"/>
              <a:t>Creciente cultura emprendedora de </a:t>
            </a:r>
            <a:r>
              <a:rPr lang="es-EC" dirty="0" err="1" smtClean="0"/>
              <a:t>GAD´s</a:t>
            </a:r>
            <a:r>
              <a:rPr lang="es-EC" dirty="0" smtClean="0"/>
              <a:t>, universidades, cámaras industriales y sector privado.</a:t>
            </a:r>
          </a:p>
          <a:p>
            <a:r>
              <a:rPr lang="es-EC" dirty="0" smtClean="0"/>
              <a:t>Ascendente demanda de potenciales emprendedores.</a:t>
            </a:r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98983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130" y="620688"/>
            <a:ext cx="8017096" cy="7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Propuesta de mejora </a:t>
            </a:r>
          </a:p>
          <a:p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m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atriz DOFA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38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/>
              <a:t>AMENAZAS</a:t>
            </a:r>
          </a:p>
          <a:p>
            <a:r>
              <a:rPr lang="es-EC" dirty="0" smtClean="0"/>
              <a:t>Falta de institucionalidad pública para el desarrollo de la normativa y estrategia nacional de creación de programas especializados, condiciones legales y tributarias.</a:t>
            </a:r>
          </a:p>
          <a:p>
            <a:r>
              <a:rPr lang="es-EC" dirty="0" smtClean="0"/>
              <a:t>Cambio de visión política </a:t>
            </a:r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0958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130" y="620688"/>
            <a:ext cx="8017096" cy="7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Propuesta de mejora </a:t>
            </a:r>
          </a:p>
          <a:p>
            <a:r>
              <a:rPr lang="es-MX" sz="3600" b="1" dirty="0">
                <a:solidFill>
                  <a:srgbClr val="595959"/>
                </a:solidFill>
                <a:latin typeface="Calibri" panose="020F0502020204030204" pitchFamily="34" charset="0"/>
              </a:rPr>
              <a:t>m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atriz DOFA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39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/>
              <a:t>DEBILIDADES</a:t>
            </a:r>
          </a:p>
          <a:p>
            <a:pPr algn="just"/>
            <a:r>
              <a:rPr lang="es-EC" dirty="0" smtClean="0"/>
              <a:t>Recurso limitado de habilidades técnicas de las temáticas específicas de los emprendimientos.</a:t>
            </a:r>
          </a:p>
          <a:p>
            <a:pPr algn="just"/>
            <a:r>
              <a:rPr lang="es-EC" dirty="0" smtClean="0"/>
              <a:t>El modelo actual tiene dependencia directa tanto en el esquema operativo como las metodologías  de programas externos.</a:t>
            </a:r>
          </a:p>
          <a:p>
            <a:pPr algn="just"/>
            <a:r>
              <a:rPr lang="es-EC" dirty="0" smtClean="0"/>
              <a:t>Capacidad limitada de cobertura para la demanda local. 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4962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s-MX" sz="40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1.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Antecedentes y justificación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7"/>
            <a:ext cx="2162674" cy="271064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46242" y="1988840"/>
            <a:ext cx="59742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None/>
            </a:pPr>
            <a:r>
              <a:rPr lang="es-ES" dirty="0">
                <a:latin typeface="+mn-lt"/>
              </a:rPr>
              <a:t>El desarrollo local y nacional asume el protagonismo en la generación productiva, en base a la incubación de nuevos emprendimientos y empresas sostenibles y sustentables, como estrategia para generar empleo, ingresos, oportunidades e inclusión social; de ésta manera se visualiza la importancia de conjugar el apoyo de una estructura organizacional con un modelo de gestión </a:t>
            </a:r>
            <a:r>
              <a:rPr lang="es-ES" dirty="0">
                <a:latin typeface="+mn-lt"/>
              </a:rPr>
              <a:t>empresarial. </a:t>
            </a:r>
          </a:p>
          <a:p>
            <a:pPr marL="0" indent="0" algn="just" eaLnBrk="1" hangingPunct="1">
              <a:buNone/>
            </a:pPr>
            <a:endParaRPr lang="es-ES" dirty="0">
              <a:latin typeface="+mn-lt"/>
            </a:endParaRPr>
          </a:p>
          <a:p>
            <a:pPr marL="0" indent="0" algn="just" eaLnBrk="1" hangingPunct="1">
              <a:buNone/>
            </a:pPr>
            <a:r>
              <a:rPr lang="es-ES" dirty="0">
                <a:latin typeface="+mn-lt"/>
              </a:rPr>
              <a:t>La </a:t>
            </a:r>
            <a:r>
              <a:rPr lang="es-ES" dirty="0">
                <a:latin typeface="+mn-lt"/>
              </a:rPr>
              <a:t>justificación del </a:t>
            </a:r>
            <a:r>
              <a:rPr lang="es-ES" dirty="0">
                <a:latin typeface="+mn-lt"/>
              </a:rPr>
              <a:t> </a:t>
            </a:r>
            <a:r>
              <a:rPr lang="es-ES" dirty="0">
                <a:latin typeface="+mn-lt"/>
              </a:rPr>
              <a:t>estudio se concentra en promover un esquema de mejora </a:t>
            </a:r>
            <a:r>
              <a:rPr lang="es-ES" dirty="0">
                <a:latin typeface="+mn-lt"/>
              </a:rPr>
              <a:t>al  </a:t>
            </a:r>
            <a:r>
              <a:rPr lang="es-ES" dirty="0">
                <a:latin typeface="+mn-lt"/>
              </a:rPr>
              <a:t>modelo actual de incubación </a:t>
            </a:r>
            <a:r>
              <a:rPr lang="es-ES" dirty="0">
                <a:latin typeface="+mn-lt"/>
              </a:rPr>
              <a:t>de </a:t>
            </a:r>
            <a:r>
              <a:rPr lang="es-ES" dirty="0">
                <a:latin typeface="+mn-lt"/>
              </a:rPr>
              <a:t>emprendimientos de base </a:t>
            </a:r>
            <a:r>
              <a:rPr lang="es-ES" dirty="0">
                <a:latin typeface="+mn-lt"/>
              </a:rPr>
              <a:t>tecnológica de la Corporación de Promoción Económica CONQUITO, </a:t>
            </a:r>
            <a:r>
              <a:rPr lang="es-ES" dirty="0">
                <a:latin typeface="+mn-lt"/>
              </a:rPr>
              <a:t>que efectivice el sustento del </a:t>
            </a:r>
            <a:r>
              <a:rPr lang="es-ES" dirty="0" err="1">
                <a:latin typeface="+mn-lt"/>
              </a:rPr>
              <a:t>emprendedurismo</a:t>
            </a:r>
            <a:r>
              <a:rPr lang="es-ES" dirty="0">
                <a:latin typeface="+mn-lt"/>
              </a:rPr>
              <a:t> local.</a:t>
            </a:r>
            <a:endParaRPr lang="es-EC" dirty="0">
              <a:latin typeface="+mn-lt"/>
            </a:endParaRPr>
          </a:p>
          <a:p>
            <a:pPr marL="0" indent="0" algn="just" eaLnBrk="1" hangingPunct="1">
              <a:buNone/>
            </a:pPr>
            <a:endParaRPr lang="es-ES" dirty="0">
              <a:latin typeface="+mn-lt"/>
              <a:cs typeface="Calibri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4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1411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130" y="620688"/>
            <a:ext cx="8017096" cy="7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Propuesta de mejora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40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043608" y="2132856"/>
            <a:ext cx="7704667" cy="33328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C" b="1" dirty="0" smtClean="0"/>
              <a:t>ESTRATEGIAS </a:t>
            </a:r>
          </a:p>
          <a:p>
            <a:pPr algn="just"/>
            <a:r>
              <a:rPr lang="es-EC" dirty="0" smtClean="0"/>
              <a:t>Potenciar un modelo de generación de emprendimientos que permita un rol más participativo de los actores públicos, privados y academia.</a:t>
            </a:r>
          </a:p>
          <a:p>
            <a:pPr algn="just"/>
            <a:r>
              <a:rPr lang="es-EC" dirty="0" smtClean="0"/>
              <a:t>Fortalecer y mejorar la documentación, desarrollo de manuales, instrumentos, herramientas, metodologías.</a:t>
            </a:r>
          </a:p>
          <a:p>
            <a:pPr algn="just"/>
            <a:r>
              <a:rPr lang="es-EC" dirty="0" smtClean="0"/>
              <a:t>Promover el comportamiento emprendedor y capacidades emprendedoras.</a:t>
            </a:r>
          </a:p>
          <a:p>
            <a:pPr algn="just"/>
            <a:r>
              <a:rPr lang="es-EC" dirty="0" smtClean="0"/>
              <a:t> Implementar nuevos procesos en el cual figura un aseguramiento de tiempos y calidad en los servicios de incubación.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12373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130" y="719733"/>
            <a:ext cx="8017096" cy="7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Propuesta de Mejora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84342" y="2780928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b="1" dirty="0" smtClean="0">
                <a:latin typeface="Calibri" panose="020F0502020204030204" pitchFamily="34" charset="0"/>
              </a:rPr>
              <a:t>FASES DEL MODELO PROPUESTO:</a:t>
            </a:r>
          </a:p>
          <a:p>
            <a:pPr lvl="0" algn="just"/>
            <a:endParaRPr lang="es-MX" b="1" dirty="0" smtClean="0">
              <a:latin typeface="Calibri" panose="020F0502020204030204" pitchFamily="34" charset="0"/>
            </a:endParaRPr>
          </a:p>
          <a:p>
            <a:pPr lvl="2" algn="just"/>
            <a:r>
              <a:rPr lang="es-MX" dirty="0">
                <a:latin typeface="Calibri" panose="020F0502020204030204" pitchFamily="34" charset="0"/>
              </a:rPr>
              <a:t> </a:t>
            </a:r>
            <a:r>
              <a:rPr lang="es-MX" dirty="0" smtClean="0">
                <a:latin typeface="Calibri" panose="020F0502020204030204" pitchFamily="34" charset="0"/>
              </a:rPr>
              <a:t>Componente 1: Gestación del proyecto.</a:t>
            </a:r>
          </a:p>
          <a:p>
            <a:pPr lvl="2" algn="just"/>
            <a:endParaRPr lang="es-MX" dirty="0" smtClean="0">
              <a:latin typeface="Calibri" panose="020F0502020204030204" pitchFamily="34" charset="0"/>
            </a:endParaRPr>
          </a:p>
          <a:p>
            <a:pPr lvl="2" algn="just"/>
            <a:r>
              <a:rPr lang="es-MX" dirty="0" smtClean="0">
                <a:latin typeface="Calibri" panose="020F0502020204030204" pitchFamily="34" charset="0"/>
              </a:rPr>
              <a:t> Componente 2: Implementación de la empresa</a:t>
            </a:r>
          </a:p>
          <a:p>
            <a:pPr lvl="2" algn="just"/>
            <a:endParaRPr lang="es-MX" dirty="0" smtClean="0">
              <a:latin typeface="Calibri" panose="020F0502020204030204" pitchFamily="34" charset="0"/>
            </a:endParaRPr>
          </a:p>
          <a:p>
            <a:pPr lvl="2" algn="just"/>
            <a:r>
              <a:rPr lang="es-MX" dirty="0" smtClean="0">
                <a:latin typeface="Calibri" panose="020F0502020204030204" pitchFamily="34" charset="0"/>
              </a:rPr>
              <a:t> Componente 3: Aceleramiento de la empresa</a:t>
            </a:r>
          </a:p>
          <a:p>
            <a:pPr lvl="2"/>
            <a:endParaRPr lang="es-MX" dirty="0">
              <a:latin typeface="+mn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41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803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130" y="404664"/>
            <a:ext cx="8017096" cy="7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Propuesta de Mejora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r="12950" b="4704"/>
          <a:stretch>
            <a:fillRect/>
          </a:stretch>
        </p:blipFill>
        <p:spPr bwMode="auto">
          <a:xfrm>
            <a:off x="1016290" y="1455179"/>
            <a:ext cx="6984776" cy="4678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42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6530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130" y="404664"/>
            <a:ext cx="8017096" cy="7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Propuesta de Mejora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77437" y="1988840"/>
            <a:ext cx="668153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latin typeface="Calibri" panose="020F0502020204030204" pitchFamily="34" charset="0"/>
              </a:rPr>
              <a:t>Etapas del Modelo de incubación:</a:t>
            </a:r>
          </a:p>
          <a:p>
            <a:pPr algn="just"/>
            <a:endParaRPr lang="es-MX" sz="20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2000" b="1" dirty="0" smtClean="0">
                <a:latin typeface="Calibri" panose="020F0502020204030204" pitchFamily="34" charset="0"/>
              </a:rPr>
              <a:t>Gestación: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alibri" panose="020F0502020204030204" pitchFamily="34" charset="0"/>
              </a:rPr>
              <a:t>Captación de Emprendedores</a:t>
            </a:r>
            <a:r>
              <a:rPr lang="es-MX" sz="2000" dirty="0" smtClean="0">
                <a:latin typeface="Calibri" panose="020F0502020204030204" pitchFamily="34" charset="0"/>
              </a:rPr>
              <a:t>. (Test del Emprendedor)</a:t>
            </a:r>
            <a:endParaRPr lang="es-MX" sz="2000" dirty="0">
              <a:latin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alibri" panose="020F0502020204030204" pitchFamily="34" charset="0"/>
              </a:rPr>
              <a:t>Generación de Empresas</a:t>
            </a:r>
            <a:r>
              <a:rPr lang="es-MX" sz="2000" dirty="0" smtClean="0">
                <a:latin typeface="Calibri" panose="020F050202020403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20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2000" b="1" dirty="0" smtClean="0">
                <a:latin typeface="Calibri" panose="020F0502020204030204" pitchFamily="34" charset="0"/>
              </a:rPr>
              <a:t>Implementación</a:t>
            </a:r>
            <a:endParaRPr lang="es-MX" sz="2000" b="1" dirty="0"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alibri" panose="020F0502020204030204" pitchFamily="34" charset="0"/>
              </a:rPr>
              <a:t>Puesta en marcha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MX" sz="20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2000" b="1" dirty="0" smtClean="0">
                <a:latin typeface="Calibri" panose="020F0502020204030204" pitchFamily="34" charset="0"/>
              </a:rPr>
              <a:t>Aceleramiento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alibri" panose="020F0502020204030204" pitchFamily="34" charset="0"/>
              </a:rPr>
              <a:t>Desarrollo inicial – Plan de Negocios.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+mn-lt"/>
              </a:rPr>
              <a:t>Crecimiento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43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5885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130" y="620688"/>
            <a:ext cx="8017096" cy="7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Propuesta de Mejora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10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r="12300" b="9117"/>
          <a:stretch>
            <a:fillRect/>
          </a:stretch>
        </p:blipFill>
        <p:spPr bwMode="auto">
          <a:xfrm>
            <a:off x="1259632" y="1608498"/>
            <a:ext cx="665367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44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7220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0130" y="620688"/>
            <a:ext cx="8017096" cy="7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Propuesta de Mejora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57143" y="1772816"/>
            <a:ext cx="6912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latin typeface="Calibri" panose="020F0502020204030204" pitchFamily="34" charset="0"/>
              </a:rPr>
              <a:t>El nuevo modelo de gestión y de Incubación, proponen una sostenibilidad a partir de la institucionalidad local público-privado (Academia, Centros de Investigación, Gobiernos locales, organizaciones de la sociedad civil) que fortalezcan el ecosistema emprendedor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pPr lvl="0" algn="just"/>
            <a:endParaRPr lang="es-ES" dirty="0" smtClean="0">
              <a:latin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</a:rPr>
              <a:t>El nuevo modelo de Incubación, debe ser construido y descrito en manuales, normas y lineamientos específicos que permitan la consecución de resultados favorables para el territorio.</a:t>
            </a:r>
            <a:endParaRPr lang="es-MX" dirty="0">
              <a:latin typeface="Calibri" panose="020F0502020204030204" pitchFamily="34" charset="0"/>
            </a:endParaRPr>
          </a:p>
          <a:p>
            <a:pPr lvl="0"/>
            <a:endParaRPr lang="es-MX" dirty="0" smtClean="0">
              <a:latin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</a:rPr>
              <a:t>Se plantea la implementación de un Modelo de Incubación específico para emprendimientos de base tecnológica, basado en tres etapas: Gestación, Implementación y Aceleramiento.</a:t>
            </a:r>
            <a:endParaRPr lang="es-MX" dirty="0">
              <a:latin typeface="Calibri" panose="020F0502020204030204" pitchFamily="34" charset="0"/>
            </a:endParaRPr>
          </a:p>
          <a:p>
            <a:pPr lvl="0"/>
            <a:endParaRPr lang="es-MX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45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912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46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2757" y="2204864"/>
            <a:ext cx="6346254" cy="367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Antecedentes y Justificación de la Investigación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Objetivo general y objetivos 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específicos</a:t>
            </a:r>
            <a:endParaRPr lang="es-ES" sz="20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Marco Teórico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“CONQUITO” y su modelo de incubación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Instrumentos de Investigación y análisis de resultados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Propuesta de Mejora</a:t>
            </a:r>
          </a:p>
          <a:p>
            <a:pPr marL="457200" indent="-457200">
              <a:buFontTx/>
              <a:buAutoNum type="arabicPeriod"/>
            </a:pPr>
            <a:r>
              <a:rPr lang="es-ES" sz="20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Conclusiones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Recomendaciones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Anexos</a:t>
            </a: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None/>
            </a:pPr>
            <a:endParaRPr lang="es-ES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259632" y="1484784"/>
            <a:ext cx="180431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s-E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INDICE</a:t>
            </a:r>
            <a:endParaRPr lang="es-ES" sz="24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9271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7.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Conclusiones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2783352" y="1484784"/>
            <a:ext cx="6037120" cy="452596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ES" sz="1800" dirty="0"/>
              <a:t>Los habitantes </a:t>
            </a:r>
            <a:r>
              <a:rPr lang="es-ES" sz="1800" dirty="0"/>
              <a:t>capitalinos por naturaleza tiene espíritu </a:t>
            </a:r>
            <a:r>
              <a:rPr lang="es-ES" sz="1800" dirty="0"/>
              <a:t>emprendedor. 91%, ha presentado una iniciativa emprendedora en los  últimos tres años.</a:t>
            </a:r>
          </a:p>
          <a:p>
            <a:pPr algn="just">
              <a:defRPr/>
            </a:pPr>
            <a:r>
              <a:rPr lang="es-ES" sz="1800" dirty="0"/>
              <a:t>La innovación y uso de la tecnología son dos factores preponderantes y permanentes para los emprendedores capitalinos. Así el 84.5% de los emprendedores consideró que su empresa o idea de negocio es innovadora y que el principal tipo de innovación que incorporar o piensan incorporar en su emprendimiento es en el “Proceso</a:t>
            </a:r>
            <a:r>
              <a:rPr lang="es-ES" sz="1800" dirty="0"/>
              <a:t>”.</a:t>
            </a:r>
          </a:p>
          <a:p>
            <a:pPr algn="just">
              <a:defRPr/>
            </a:pPr>
            <a:r>
              <a:rPr lang="es-ES" sz="1800" dirty="0"/>
              <a:t>El 90.8% de </a:t>
            </a:r>
            <a:r>
              <a:rPr lang="es-ES" sz="1800" dirty="0" smtClean="0"/>
              <a:t>entrevistados </a:t>
            </a:r>
            <a:r>
              <a:rPr lang="es-ES" sz="1800" dirty="0"/>
              <a:t>manifiesta la necesidad de contar con servicios de apoyo y acompañamiento </a:t>
            </a:r>
            <a:r>
              <a:rPr lang="es-ES" sz="1800" dirty="0" smtClean="0"/>
              <a:t>empresarial. </a:t>
            </a:r>
            <a:r>
              <a:rPr lang="es-ES" sz="1800" dirty="0"/>
              <a:t>Sin Embargo el 38.9 % manifiesta no </a:t>
            </a:r>
            <a:r>
              <a:rPr lang="es-ES" sz="1800" dirty="0" smtClean="0"/>
              <a:t>conocer proyecto alguno </a:t>
            </a:r>
            <a:r>
              <a:rPr lang="es-ES" sz="1800" dirty="0"/>
              <a:t>que el Municipio de Quito patrocine para apoyar al </a:t>
            </a:r>
            <a:r>
              <a:rPr lang="es-ES" sz="1800" dirty="0"/>
              <a:t>emprendimiento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5" y="3284984"/>
            <a:ext cx="211114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47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7874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3533" y="19472"/>
            <a:ext cx="7704667" cy="1981200"/>
          </a:xfrm>
        </p:spPr>
        <p:txBody>
          <a:bodyPr/>
          <a:lstStyle/>
          <a:p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7. </a:t>
            </a:r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Conclusiones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2641581" y="1589381"/>
            <a:ext cx="5836863" cy="4669979"/>
          </a:xfrm>
        </p:spPr>
        <p:txBody>
          <a:bodyPr>
            <a:normAutofit/>
          </a:bodyPr>
          <a:lstStyle/>
          <a:p>
            <a:pPr lvl="0" algn="just">
              <a:defRPr/>
            </a:pPr>
            <a:r>
              <a:rPr lang="es-ES" sz="2000" dirty="0" smtClean="0">
                <a:latin typeface="Calibri" panose="020F0502020204030204" pitchFamily="34" charset="0"/>
              </a:rPr>
              <a:t>El </a:t>
            </a:r>
            <a:r>
              <a:rPr lang="es-ES" sz="2000" dirty="0">
                <a:latin typeface="Calibri" panose="020F0502020204030204" pitchFamily="34" charset="0"/>
              </a:rPr>
              <a:t>mayor reto a nivel organizacional, individual y empresarial es propiciar la generación de emprendimientos sostenibles</a:t>
            </a:r>
            <a:r>
              <a:rPr lang="es-ES" sz="2000" dirty="0" smtClean="0"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es-ES" sz="2000" dirty="0" smtClean="0">
                <a:latin typeface="Calibri" panose="020F0502020204030204" pitchFamily="34" charset="0"/>
              </a:rPr>
              <a:t>Los </a:t>
            </a:r>
            <a:r>
              <a:rPr lang="es-ES" sz="2000" dirty="0">
                <a:latin typeface="Calibri" panose="020F0502020204030204" pitchFamily="34" charset="0"/>
              </a:rPr>
              <a:t>problemas y desafíos que enfrentan las nuevas empresas pueden ser agrupados en tres categorías: el mercado objetivo; el acceso a recursos (humanos, tecnología e insumos), y la gestión del nuevo emprendimiento</a:t>
            </a:r>
            <a:r>
              <a:rPr lang="es-ES" sz="2000" dirty="0" smtClean="0">
                <a:latin typeface="Calibri" panose="020F0502020204030204" pitchFamily="34" charset="0"/>
              </a:rPr>
              <a:t>.</a:t>
            </a:r>
            <a:endParaRPr lang="es-ES" sz="19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es-E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7" y="3356992"/>
            <a:ext cx="211114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48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5845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2648472" y="1803319"/>
            <a:ext cx="6009728" cy="466997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" sz="2000" dirty="0">
                <a:latin typeface="Calibri" panose="020F0502020204030204" pitchFamily="34" charset="0"/>
              </a:rPr>
              <a:t>Los </a:t>
            </a:r>
            <a:r>
              <a:rPr lang="es-ES" sz="2000" dirty="0">
                <a:latin typeface="Calibri" panose="020F0502020204030204" pitchFamily="34" charset="0"/>
              </a:rPr>
              <a:t>servicios de incubación presencial o física deben ir acompañados de un potente sistema de “incubación virtual” y de apoyo on-line para los nuevos </a:t>
            </a:r>
            <a:r>
              <a:rPr lang="es-ES" sz="2000" dirty="0">
                <a:latin typeface="Calibri" panose="020F0502020204030204" pitchFamily="34" charset="0"/>
              </a:rPr>
              <a:t>emprendedores</a:t>
            </a:r>
            <a:r>
              <a:rPr lang="es-ES" sz="2000" dirty="0">
                <a:latin typeface="Calibri" panose="020F0502020204030204" pitchFamily="34" charset="0"/>
              </a:rPr>
              <a:t>.</a:t>
            </a:r>
            <a:endParaRPr lang="es-ES" sz="20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es-ES" sz="2000" dirty="0">
                <a:latin typeface="Calibri" panose="020F0502020204030204" pitchFamily="34" charset="0"/>
              </a:rPr>
              <a:t>La propuesta de mejora presenta un modelo base hacia un proceso efectivo de mejora de las acciones del estado actual y de esta forma superar los actuales estándares de calidad</a:t>
            </a:r>
            <a:endParaRPr lang="es-EC" sz="2000" dirty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es-MX" sz="1800" dirty="0">
              <a:latin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es-ES" sz="1800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9" y="3429000"/>
            <a:ext cx="211114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49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953533" y="19472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" sz="3600" b="1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7. </a:t>
            </a:r>
            <a:r>
              <a:rPr lang="es-MX" sz="3600" b="1" smtClean="0">
                <a:solidFill>
                  <a:srgbClr val="595959"/>
                </a:solidFill>
                <a:latin typeface="Calibri" panose="020F0502020204030204" pitchFamily="34" charset="0"/>
              </a:rPr>
              <a:t>Conclusiones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9309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59632" y="1484784"/>
            <a:ext cx="180431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s-E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INDICE</a:t>
            </a:r>
            <a:endParaRPr lang="es-ES" sz="2400" b="1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02757" y="2204864"/>
            <a:ext cx="6346254" cy="367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Antecedentes y justificación de la investigación</a:t>
            </a:r>
          </a:p>
          <a:p>
            <a:pPr marL="457200" indent="-457200">
              <a:buFontTx/>
              <a:buAutoNum type="arabicPeriod"/>
            </a:pPr>
            <a:r>
              <a:rPr lang="es-ES" sz="20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Objetivo general y objetivos </a:t>
            </a:r>
            <a:r>
              <a:rPr lang="es-ES" sz="2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específicos</a:t>
            </a:r>
            <a:endParaRPr lang="es-ES" sz="20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Marco teórico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“CONQUITO” y su modelo de incubación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Instrumentos de investigación y análisis de resultados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Propuesta de mejora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Conclusiones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Recomendaciones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Anexos</a:t>
            </a: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None/>
            </a:pP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3738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59693"/>
            <a:ext cx="8229600" cy="981075"/>
          </a:xfrm>
        </p:spPr>
        <p:txBody>
          <a:bodyPr/>
          <a:lstStyle/>
          <a:p>
            <a:pPr eaLnBrk="1" hangingPunct="1"/>
            <a:r>
              <a:rPr lang="es-ES" sz="36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s-ES" sz="36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. Recomendaciones</a:t>
            </a:r>
            <a:endParaRPr lang="es-ES" sz="2800" b="1" dirty="0" smtClean="0">
              <a:solidFill>
                <a:srgbClr val="59595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86034" y="1340768"/>
            <a:ext cx="71497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</a:rPr>
              <a:t>Promoción de la cultura </a:t>
            </a:r>
            <a:r>
              <a:rPr lang="es-ES" dirty="0">
                <a:latin typeface="Calibri" panose="020F0502020204030204" pitchFamily="34" charset="0"/>
              </a:rPr>
              <a:t>e</a:t>
            </a:r>
            <a:r>
              <a:rPr lang="es-ES" dirty="0" smtClean="0">
                <a:latin typeface="Calibri" panose="020F0502020204030204" pitchFamily="34" charset="0"/>
              </a:rPr>
              <a:t>mprendedora, la educación </a:t>
            </a:r>
            <a:r>
              <a:rPr lang="es-ES" dirty="0">
                <a:latin typeface="Calibri" panose="020F0502020204030204" pitchFamily="34" charset="0"/>
              </a:rPr>
              <a:t>e</a:t>
            </a:r>
            <a:r>
              <a:rPr lang="es-ES" dirty="0" smtClean="0">
                <a:latin typeface="Calibri" panose="020F0502020204030204" pitchFamily="34" charset="0"/>
              </a:rPr>
              <a:t>mprendedora, el desarrollo de redes, facilitar el acceso al capital semilla y al financiamiento.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</a:rPr>
              <a:t>El </a:t>
            </a:r>
            <a:r>
              <a:rPr lang="es-ES" dirty="0">
                <a:latin typeface="Calibri" panose="020F0502020204030204" pitchFamily="34" charset="0"/>
              </a:rPr>
              <a:t>planeamiento de una estructura dinámica que permita llegar a más y de mejor manera a la población objetivo, potenciar instrumentos y espacios con diferentes actores públicos y privados con el fin de beneficiar la transmisión y aplicación de tecnología en nuevas iniciativas emprendedoras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</a:rPr>
              <a:t>Desarrollar </a:t>
            </a:r>
            <a:r>
              <a:rPr lang="es-ES" dirty="0">
                <a:latin typeface="Calibri" panose="020F0502020204030204" pitchFamily="34" charset="0"/>
              </a:rPr>
              <a:t>alianzas que permitan el ingreso del emprendimiento en nuevos sectores productivos, en todo el territorio del DMQ.</a:t>
            </a:r>
          </a:p>
          <a:p>
            <a:pPr algn="just"/>
            <a:r>
              <a:rPr lang="es-ES" dirty="0">
                <a:latin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Se recomienda profundizar el diseño de nuevos mecanismos e instrumentos de </a:t>
            </a:r>
            <a:r>
              <a:rPr lang="es-ES" dirty="0" smtClean="0">
                <a:latin typeface="Calibri" panose="020F0502020204030204" pitchFamily="34" charset="0"/>
              </a:rPr>
              <a:t>capital semilla</a:t>
            </a:r>
            <a:r>
              <a:rPr lang="es-ES" dirty="0">
                <a:latin typeface="Calibri" panose="020F0502020204030204" pitchFamily="34" charset="0"/>
              </a:rPr>
              <a:t>, capital, fondos de garantía, capital de riesgo, entre otros.</a:t>
            </a:r>
            <a:endParaRPr lang="es-MX" dirty="0">
              <a:latin typeface="Calibri" panose="020F0502020204030204" pitchFamily="34" charset="0"/>
            </a:endParaRPr>
          </a:p>
          <a:p>
            <a:pPr algn="just"/>
            <a:endParaRPr lang="es-MX" dirty="0">
              <a:latin typeface="Calibri" panose="020F0502020204030204" pitchFamily="34" charset="0"/>
            </a:endParaRPr>
          </a:p>
          <a:p>
            <a:pPr algn="just"/>
            <a:endParaRPr lang="es-MX" dirty="0" smtClean="0">
              <a:latin typeface="Calibri" panose="020F0502020204030204" pitchFamily="34" charset="0"/>
            </a:endParaRPr>
          </a:p>
          <a:p>
            <a:pPr algn="just"/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50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4793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5270633" y="3284984"/>
            <a:ext cx="3529087" cy="108012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s-ES" sz="6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GRACIAS</a:t>
            </a:r>
          </a:p>
        </p:txBody>
      </p:sp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3794534" cy="4373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51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3072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2. Objetivo general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03848" y="2575937"/>
            <a:ext cx="540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latin typeface="+mn-lt"/>
              </a:rPr>
              <a:t>Diseñar una propuesta de mejora al Modelo de Incubación de Emprendimientos de Base Tecnológica de la Corporación de Promoción Económica “CONQUITO”, a través del análisis de necesidades de los usuarios, los servicios actuales de apoyo al emprendimiento en Quito, la observación al modelo presente de CONQUITO y las experiencias de otros modelos implementados en ciudades latinoamericanas de los países de Colombia, Brasil y </a:t>
            </a:r>
            <a:r>
              <a:rPr lang="es-ES" dirty="0" smtClean="0">
                <a:latin typeface="+mn-lt"/>
              </a:rPr>
              <a:t>Chile, que contribuya a la generación de nuevas iniciativas emprendedoras , su implementación y sostenibilidad.</a:t>
            </a:r>
            <a:endParaRPr lang="es-MX" dirty="0">
              <a:latin typeface="+mn-lt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3002"/>
            <a:ext cx="223400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444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2.1 Objetivos específicos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63015" y="2708920"/>
            <a:ext cx="81226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+mn-lt"/>
              </a:rPr>
              <a:t>Realizar un diagnóstico de la situación actual del sistema de apoyo al emprendimiento en </a:t>
            </a:r>
            <a:r>
              <a:rPr lang="es-ES" dirty="0" smtClean="0">
                <a:latin typeface="+mn-lt"/>
              </a:rPr>
              <a:t>el </a:t>
            </a:r>
            <a:r>
              <a:rPr lang="es-ES" dirty="0">
                <a:latin typeface="+mn-lt"/>
              </a:rPr>
              <a:t>Distrito Metropolitano de Quito, </a:t>
            </a:r>
            <a:r>
              <a:rPr lang="es-ES" dirty="0" smtClean="0">
                <a:latin typeface="+mn-lt"/>
              </a:rPr>
              <a:t>que permita </a:t>
            </a:r>
            <a:r>
              <a:rPr lang="es-ES" dirty="0">
                <a:latin typeface="+mn-lt"/>
              </a:rPr>
              <a:t>dimensionar la problemática del sistema de apoyo en el </a:t>
            </a:r>
            <a:r>
              <a:rPr lang="es-ES" dirty="0" smtClean="0">
                <a:latin typeface="+mn-lt"/>
              </a:rPr>
              <a:t>Distrito.</a:t>
            </a:r>
          </a:p>
          <a:p>
            <a:pPr lvl="0" algn="just"/>
            <a:endParaRPr lang="es-ES" dirty="0" smtClean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dirty="0" smtClean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latin typeface="+mn-lt"/>
              </a:rPr>
              <a:t>Describir </a:t>
            </a:r>
            <a:r>
              <a:rPr lang="es-ES" dirty="0">
                <a:latin typeface="+mn-lt"/>
              </a:rPr>
              <a:t>el modelo de incubación de emprendimientos </a:t>
            </a:r>
            <a:r>
              <a:rPr lang="es-ES" dirty="0" err="1" smtClean="0">
                <a:latin typeface="+mn-lt"/>
              </a:rPr>
              <a:t>de“CONQUITO</a:t>
            </a:r>
            <a:r>
              <a:rPr lang="es-ES" dirty="0" smtClean="0">
                <a:latin typeface="+mn-lt"/>
              </a:rPr>
              <a:t>”, </a:t>
            </a:r>
            <a:r>
              <a:rPr lang="es-ES" dirty="0">
                <a:latin typeface="+mn-lt"/>
              </a:rPr>
              <a:t>sus fortalezas, amenazas, debilidades y </a:t>
            </a:r>
            <a:r>
              <a:rPr lang="es-ES" dirty="0" smtClean="0">
                <a:latin typeface="+mn-lt"/>
              </a:rPr>
              <a:t>oportunidades.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MX" dirty="0" smtClean="0">
              <a:latin typeface="+mn-lt"/>
            </a:endParaRPr>
          </a:p>
          <a:p>
            <a:pPr lvl="0" algn="just"/>
            <a:endParaRPr lang="es-ES" dirty="0" smtClean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dirty="0" smtClean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4856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 smtClean="0">
                <a:solidFill>
                  <a:srgbClr val="595959"/>
                </a:solidFill>
                <a:latin typeface="Calibri" panose="020F0502020204030204" pitchFamily="34" charset="0"/>
              </a:rPr>
              <a:t>2.1 Objetivos específicos</a:t>
            </a:r>
            <a:endParaRPr lang="es-MX" sz="3600" b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1674" y="2420888"/>
            <a:ext cx="81226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MX" dirty="0" smtClean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latin typeface="+mn-lt"/>
              </a:rPr>
              <a:t>Revisar </a:t>
            </a:r>
            <a:r>
              <a:rPr lang="es-ES" dirty="0">
                <a:latin typeface="+mn-lt"/>
              </a:rPr>
              <a:t>modelos de incubación similares en la región casos: Medellín – Colombia, Sao Paulo-Brasil, y Santiago-Chile, siendo éstos referentes en Latinoamérica como modelos exitosos de incubación que aportarán en el planteamiento de la propuesta de mejora</a:t>
            </a:r>
            <a:r>
              <a:rPr lang="es-ES" dirty="0" smtClean="0">
                <a:latin typeface="+mn-lt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dirty="0" smtClean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latin typeface="+mn-lt"/>
              </a:rPr>
              <a:t>Elaborar una propuesta de mejora al modelo de incubación de “CONQUITO” que permita identificar y seleccionar oportunidades </a:t>
            </a:r>
            <a:r>
              <a:rPr lang="es-ES" dirty="0" smtClean="0">
                <a:latin typeface="+mn-lt"/>
              </a:rPr>
              <a:t>que </a:t>
            </a:r>
            <a:r>
              <a:rPr lang="es-ES" dirty="0">
                <a:latin typeface="+mn-lt"/>
              </a:rPr>
              <a:t>generen impacto y determinen acciones para su implementación.</a:t>
            </a:r>
            <a:endParaRPr lang="es-MX" dirty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dirty="0" smtClean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dirty="0" smtClean="0"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9355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259632" y="1484784"/>
            <a:ext cx="180431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s-E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INDICE</a:t>
            </a:r>
            <a:endParaRPr lang="es-ES" sz="24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00AEA-E0DB-4B00-B7E3-6F91C368564D}" type="slidenum">
              <a:rPr lang="es-ES" sz="1600" b="1" i="1" u="sng">
                <a:solidFill>
                  <a:srgbClr val="0070C0"/>
                </a:solidFill>
                <a:latin typeface="Calibri" panose="020F0502020204030204" pitchFamily="34" charset="0"/>
              </a:rPr>
              <a:pPr>
                <a:defRPr/>
              </a:pPr>
              <a:t>9</a:t>
            </a:fld>
            <a:endParaRPr lang="es-ES" sz="1600" b="1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2757" y="2204864"/>
            <a:ext cx="6346254" cy="367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Antecedentes y Justificación de la Investigación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Objetivo general y objetivos </a:t>
            </a: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específicos</a:t>
            </a:r>
            <a:endParaRPr lang="es-ES" sz="2000" i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Marco </a:t>
            </a:r>
            <a:r>
              <a:rPr lang="es-ES" sz="20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teórico</a:t>
            </a:r>
            <a:endParaRPr lang="es-ES" sz="20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“CONQUITO” y su modelo de incubación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Instrumentos de investigación y análisis de resultados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Propuesta de mejora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Conclusiones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Recomendaciones</a:t>
            </a:r>
          </a:p>
          <a:p>
            <a:pPr marL="457200" indent="-457200">
              <a:buFontTx/>
              <a:buAutoNum type="arabicPeriod"/>
            </a:pPr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Anexos</a:t>
            </a: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None/>
            </a:pP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64522"/>
            <a:ext cx="1288341" cy="41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7778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iseño predeterminad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ersonalizado 1">
      <a:majorFont>
        <a:latin typeface="Lucida Sans Typewriter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ersonalizado 1">
      <a:majorFont>
        <a:latin typeface="Lucida Sans Typewriter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EBEC8F79-A447-43FC-8E81-85E8468AF3F9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15534</TotalTime>
  <Words>2994</Words>
  <Application>Microsoft Office PowerPoint</Application>
  <PresentationFormat>Presentación en pantalla (4:3)</PresentationFormat>
  <Paragraphs>454</Paragraphs>
  <Slides>51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5" baseType="lpstr">
      <vt:lpstr>Diseño predeterminado</vt:lpstr>
      <vt:lpstr>1_Diseño predeterminado</vt:lpstr>
      <vt:lpstr>Parallax</vt:lpstr>
      <vt:lpstr>CorelDRAW</vt:lpstr>
      <vt:lpstr>Presentación de PowerPoint</vt:lpstr>
      <vt:lpstr>INDICE</vt:lpstr>
      <vt:lpstr>INDICE</vt:lpstr>
      <vt:lpstr>1. Antecedentes y justificación</vt:lpstr>
      <vt:lpstr>Presentación de PowerPoint</vt:lpstr>
      <vt:lpstr>2. Objetivo general</vt:lpstr>
      <vt:lpstr>2.1 Objetivos específicos</vt:lpstr>
      <vt:lpstr>2.1 Objetivos específicos</vt:lpstr>
      <vt:lpstr>Presentación de PowerPoint</vt:lpstr>
      <vt:lpstr>3. Marco teórico</vt:lpstr>
      <vt:lpstr>3. Marco teórico</vt:lpstr>
      <vt:lpstr>3. Marco teórico</vt:lpstr>
      <vt:lpstr>3. Marco teórico</vt:lpstr>
      <vt:lpstr>3. Marco teórico</vt:lpstr>
      <vt:lpstr>Presentación de PowerPoint</vt:lpstr>
      <vt:lpstr>4. CONQUITO y su modelo de incubación</vt:lpstr>
      <vt:lpstr>4.1 Programas de CONQUITO</vt:lpstr>
      <vt:lpstr>4.2 Apoyo al Emprendimiento CONQUITO</vt:lpstr>
      <vt:lpstr>4.3 Estructura del Modelo de Incubación de CONQUITO</vt:lpstr>
      <vt:lpstr>Presentación de PowerPoint</vt:lpstr>
      <vt:lpstr>5. Metodología, instrumentos de investigación y análisis de resultados</vt:lpstr>
      <vt:lpstr>5. Metodología, instrumentos de investigación y análisis de resultados</vt:lpstr>
      <vt:lpstr>5. 1 Encuesta a emprendedores en el MDMQ. </vt:lpstr>
      <vt:lpstr>5.1.1 Análisis de datos encuesta a los emprendedores en el MDMQ. </vt:lpstr>
      <vt:lpstr>5.1.1 Análisis de datos encuesta a los emprendedores en el MDMQ. </vt:lpstr>
      <vt:lpstr>5.1.1 Análisis de datos encuesta a los emprendedores en el MDMQ. </vt:lpstr>
      <vt:lpstr>5.1.1 Análisis de datos encuesta a los emprendedores en el MDMQ. </vt:lpstr>
      <vt:lpstr>5.1.1 Análisis de datos encuesta a los emprendedores en el MDMQ. </vt:lpstr>
      <vt:lpstr>5.2 Entrevistas a expertos (Chile, Colombia, Brasil).</vt:lpstr>
      <vt:lpstr>5.2 Entrevistas a Expertos (Chile, Colombia, Brasil).</vt:lpstr>
      <vt:lpstr>5. 2 Entrevistas a expertos (Chile, Colombia, Brasil).</vt:lpstr>
      <vt:lpstr>5.3 Entrevistas a organizaciones que brindan servicios de apoyo a los emprendedores</vt:lpstr>
      <vt:lpstr>5.3 Entrevistas a organizaciones que brindan servicios de apoyo a los emprendedores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7. Conclusiones</vt:lpstr>
      <vt:lpstr>7. Conclusiones</vt:lpstr>
      <vt:lpstr>Presentación de PowerPoint</vt:lpstr>
      <vt:lpstr>8. 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Sabina Delgado</dc:creator>
  <cp:lastModifiedBy>Abel</cp:lastModifiedBy>
  <cp:revision>816</cp:revision>
  <dcterms:created xsi:type="dcterms:W3CDTF">2010-01-13T14:59:32Z</dcterms:created>
  <dcterms:modified xsi:type="dcterms:W3CDTF">2014-10-03T00:26:26Z</dcterms:modified>
</cp:coreProperties>
</file>