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2"/>
  </p:notesMasterIdLst>
  <p:handoutMasterIdLst>
    <p:handoutMasterId r:id="rId43"/>
  </p:handoutMasterIdLst>
  <p:sldIdLst>
    <p:sldId id="291" r:id="rId2"/>
    <p:sldId id="292" r:id="rId3"/>
    <p:sldId id="257" r:id="rId4"/>
    <p:sldId id="258" r:id="rId5"/>
    <p:sldId id="259" r:id="rId6"/>
    <p:sldId id="260" r:id="rId7"/>
    <p:sldId id="266" r:id="rId8"/>
    <p:sldId id="337" r:id="rId9"/>
    <p:sldId id="309" r:id="rId10"/>
    <p:sldId id="335" r:id="rId11"/>
    <p:sldId id="265" r:id="rId12"/>
    <p:sldId id="311" r:id="rId13"/>
    <p:sldId id="312" r:id="rId14"/>
    <p:sldId id="313" r:id="rId15"/>
    <p:sldId id="314" r:id="rId16"/>
    <p:sldId id="315" r:id="rId17"/>
    <p:sldId id="338"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3" r:id="rId34"/>
    <p:sldId id="334" r:id="rId35"/>
    <p:sldId id="331" r:id="rId36"/>
    <p:sldId id="336" r:id="rId37"/>
    <p:sldId id="271" r:id="rId38"/>
    <p:sldId id="272" r:id="rId39"/>
    <p:sldId id="274" r:id="rId40"/>
    <p:sldId id="295"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709" autoAdjust="0"/>
  </p:normalViewPr>
  <p:slideViewPr>
    <p:cSldViewPr>
      <p:cViewPr>
        <p:scale>
          <a:sx n="100" d="100"/>
          <a:sy n="100" d="100"/>
        </p:scale>
        <p:origin x="-288"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C" smtClean="0"/>
              <a:t>AGENDA</a:t>
            </a:r>
            <a:endParaRPr lang="es-EC"/>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1C4E6D-E85F-473B-8D60-4F87FCE4A88E}" type="datetimeFigureOut">
              <a:rPr lang="es-EC" smtClean="0"/>
              <a:pPr/>
              <a:t>26/08/2014</a:t>
            </a:fld>
            <a:endParaRPr lang="es-EC"/>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EC" smtClean="0"/>
              <a:t>PATRICIO DELGADO</a:t>
            </a:r>
            <a:endParaRPr lang="es-EC"/>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DB2104-CF92-454E-9568-364BB51FB8A0}" type="slidenum">
              <a:rPr lang="es-EC" smtClean="0"/>
              <a:pPr/>
              <a:t>‹Nº›</a:t>
            </a:fld>
            <a:endParaRPr lang="es-EC"/>
          </a:p>
        </p:txBody>
      </p:sp>
    </p:spTree>
    <p:extLst>
      <p:ext uri="{BB962C8B-B14F-4D97-AF65-F5344CB8AC3E}">
        <p14:creationId xmlns:p14="http://schemas.microsoft.com/office/powerpoint/2010/main" val="31407650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C" smtClean="0"/>
              <a:t>AGENDA</a:t>
            </a:r>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A05C4-2668-46DB-A973-234F39012592}" type="datetimeFigureOut">
              <a:rPr lang="es-EC" smtClean="0"/>
              <a:pPr/>
              <a:t>26/08/2014</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EC" smtClean="0"/>
              <a:t>PATRICIO DELGADO</a:t>
            </a:r>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90BCB-81AE-45F9-9634-A408A3A61315}" type="slidenum">
              <a:rPr lang="es-EC" smtClean="0"/>
              <a:pPr/>
              <a:t>‹Nº›</a:t>
            </a:fld>
            <a:endParaRPr lang="es-EC"/>
          </a:p>
        </p:txBody>
      </p:sp>
    </p:spTree>
    <p:extLst>
      <p:ext uri="{BB962C8B-B14F-4D97-AF65-F5344CB8AC3E}">
        <p14:creationId xmlns:p14="http://schemas.microsoft.com/office/powerpoint/2010/main" val="18406278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Tree>
    <p:extLst>
      <p:ext uri="{BB962C8B-B14F-4D97-AF65-F5344CB8AC3E}">
        <p14:creationId xmlns:p14="http://schemas.microsoft.com/office/powerpoint/2010/main" val="1164467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0063F9A-67F3-4B2E-9095-2BC14142E829}" type="datetime1">
              <a:rPr lang="es-EC" smtClean="0"/>
              <a:pPr/>
              <a:t>26/08/2014</a:t>
            </a:fld>
            <a:endParaRPr lang="es-EC"/>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s-EC" smtClean="0"/>
              <a:t>IVAN HERNANDEZ CEVALLOS</a:t>
            </a:r>
            <a:endParaRPr lang="es-EC"/>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6027476-7183-45A8-807E-BAAE179D332B}"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7936FD-4D1E-49C5-B96E-1DB883DB300A}" type="datetime1">
              <a:rPr lang="es-EC" smtClean="0"/>
              <a:pPr/>
              <a:t>26/08/2014</a:t>
            </a:fld>
            <a:endParaRPr lang="es-EC"/>
          </a:p>
        </p:txBody>
      </p:sp>
      <p:sp>
        <p:nvSpPr>
          <p:cNvPr id="5" name="Footer Placeholder 4"/>
          <p:cNvSpPr>
            <a:spLocks noGrp="1"/>
          </p:cNvSpPr>
          <p:nvPr>
            <p:ph type="ftr" sz="quarter" idx="11"/>
          </p:nvPr>
        </p:nvSpPr>
        <p:spPr/>
        <p:txBody>
          <a:bodyPr/>
          <a:lstStyle>
            <a:extLst/>
          </a:lstStyle>
          <a:p>
            <a:r>
              <a:rPr lang="es-EC" smtClean="0"/>
              <a:t>IVAN HERNANDEZ CEVALLOS</a:t>
            </a:r>
            <a:endParaRPr lang="es-EC"/>
          </a:p>
        </p:txBody>
      </p:sp>
      <p:sp>
        <p:nvSpPr>
          <p:cNvPr id="6" name="Slide Number Placeholder 5"/>
          <p:cNvSpPr>
            <a:spLocks noGrp="1"/>
          </p:cNvSpPr>
          <p:nvPr>
            <p:ph type="sldNum" sz="quarter" idx="12"/>
          </p:nvPr>
        </p:nvSpPr>
        <p:spPr/>
        <p:txBody>
          <a:bodyPr/>
          <a:lstStyle>
            <a:extLst/>
          </a:lstStyle>
          <a:p>
            <a:fld id="{C6027476-7183-45A8-807E-BAAE179D332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03E80D-D2DF-4C67-A9BC-DD1EA26678A4}" type="datetime1">
              <a:rPr lang="es-EC" smtClean="0"/>
              <a:pPr/>
              <a:t>26/08/2014</a:t>
            </a:fld>
            <a:endParaRPr lang="es-EC"/>
          </a:p>
        </p:txBody>
      </p:sp>
      <p:sp>
        <p:nvSpPr>
          <p:cNvPr id="5" name="Footer Placeholder 4"/>
          <p:cNvSpPr>
            <a:spLocks noGrp="1"/>
          </p:cNvSpPr>
          <p:nvPr>
            <p:ph type="ftr" sz="quarter" idx="11"/>
          </p:nvPr>
        </p:nvSpPr>
        <p:spPr/>
        <p:txBody>
          <a:bodyPr/>
          <a:lstStyle>
            <a:extLst/>
          </a:lstStyle>
          <a:p>
            <a:r>
              <a:rPr lang="es-EC" smtClean="0"/>
              <a:t>IVAN HERNANDEZ CEVALLOS</a:t>
            </a:r>
            <a:endParaRPr lang="es-EC"/>
          </a:p>
        </p:txBody>
      </p:sp>
      <p:sp>
        <p:nvSpPr>
          <p:cNvPr id="6" name="Slide Number Placeholder 5"/>
          <p:cNvSpPr>
            <a:spLocks noGrp="1"/>
          </p:cNvSpPr>
          <p:nvPr>
            <p:ph type="sldNum" sz="quarter" idx="12"/>
          </p:nvPr>
        </p:nvSpPr>
        <p:spPr/>
        <p:txBody>
          <a:bodyPr/>
          <a:lstStyle>
            <a:extLst/>
          </a:lstStyle>
          <a:p>
            <a:fld id="{C6027476-7183-45A8-807E-BAAE179D332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DA77CA-3832-4762-9AE1-8A6E102DD590}" type="datetime1">
              <a:rPr lang="es-EC" smtClean="0"/>
              <a:pPr/>
              <a:t>26/08/2014</a:t>
            </a:fld>
            <a:endParaRPr lang="es-EC"/>
          </a:p>
        </p:txBody>
      </p:sp>
      <p:sp>
        <p:nvSpPr>
          <p:cNvPr id="5" name="Footer Placeholder 4"/>
          <p:cNvSpPr>
            <a:spLocks noGrp="1"/>
          </p:cNvSpPr>
          <p:nvPr>
            <p:ph type="ftr" sz="quarter" idx="11"/>
          </p:nvPr>
        </p:nvSpPr>
        <p:spPr/>
        <p:txBody>
          <a:bodyPr/>
          <a:lstStyle>
            <a:extLst/>
          </a:lstStyle>
          <a:p>
            <a:r>
              <a:rPr lang="es-EC" smtClean="0"/>
              <a:t>IVAN HERNANDEZ CEVALLOS</a:t>
            </a:r>
            <a:endParaRPr lang="es-EC"/>
          </a:p>
        </p:txBody>
      </p:sp>
      <p:sp>
        <p:nvSpPr>
          <p:cNvPr id="6" name="Slide Number Placeholder 5"/>
          <p:cNvSpPr>
            <a:spLocks noGrp="1"/>
          </p:cNvSpPr>
          <p:nvPr>
            <p:ph type="sldNum" sz="quarter" idx="12"/>
          </p:nvPr>
        </p:nvSpPr>
        <p:spPr/>
        <p:txBody>
          <a:bodyPr/>
          <a:lstStyle>
            <a:extLst/>
          </a:lstStyle>
          <a:p>
            <a:fld id="{C6027476-7183-45A8-807E-BAAE179D332B}" type="slidenum">
              <a:rPr lang="es-EC" smtClean="0"/>
              <a:pPr/>
              <a:t>‹Nº›</a:t>
            </a:fld>
            <a:endParaRPr lang="es-EC"/>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520ED4-1FF2-4B07-8841-CD38A2FF4CCD}" type="datetime1">
              <a:rPr lang="es-EC" smtClean="0"/>
              <a:pPr/>
              <a:t>26/08/2014</a:t>
            </a:fld>
            <a:endParaRPr lang="es-EC"/>
          </a:p>
        </p:txBody>
      </p:sp>
      <p:sp>
        <p:nvSpPr>
          <p:cNvPr id="5" name="Footer Placeholder 4"/>
          <p:cNvSpPr>
            <a:spLocks noGrp="1"/>
          </p:cNvSpPr>
          <p:nvPr>
            <p:ph type="ftr" sz="quarter" idx="11"/>
          </p:nvPr>
        </p:nvSpPr>
        <p:spPr/>
        <p:txBody>
          <a:bodyPr/>
          <a:lstStyle>
            <a:extLst/>
          </a:lstStyle>
          <a:p>
            <a:r>
              <a:rPr lang="es-EC" smtClean="0"/>
              <a:t>IVAN HERNANDEZ CEVALLOS</a:t>
            </a:r>
            <a:endParaRPr lang="es-EC"/>
          </a:p>
        </p:txBody>
      </p:sp>
      <p:sp>
        <p:nvSpPr>
          <p:cNvPr id="6" name="Slide Number Placeholder 5"/>
          <p:cNvSpPr>
            <a:spLocks noGrp="1"/>
          </p:cNvSpPr>
          <p:nvPr>
            <p:ph type="sldNum" sz="quarter" idx="12"/>
          </p:nvPr>
        </p:nvSpPr>
        <p:spPr/>
        <p:txBody>
          <a:bodyPr/>
          <a:lstStyle>
            <a:extLst/>
          </a:lstStyle>
          <a:p>
            <a:fld id="{C6027476-7183-45A8-807E-BAAE179D332B}" type="slidenum">
              <a:rPr lang="es-EC" smtClean="0"/>
              <a:pPr/>
              <a:t>‹Nº›</a:t>
            </a:fld>
            <a:endParaRPr lang="es-EC"/>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ADBD82-7680-488C-9F01-9109B1FEF68E}" type="datetime1">
              <a:rPr lang="es-EC" smtClean="0"/>
              <a:pPr/>
              <a:t>26/08/2014</a:t>
            </a:fld>
            <a:endParaRPr lang="es-EC"/>
          </a:p>
        </p:txBody>
      </p:sp>
      <p:sp>
        <p:nvSpPr>
          <p:cNvPr id="6" name="Footer Placeholder 5"/>
          <p:cNvSpPr>
            <a:spLocks noGrp="1"/>
          </p:cNvSpPr>
          <p:nvPr>
            <p:ph type="ftr" sz="quarter" idx="11"/>
          </p:nvPr>
        </p:nvSpPr>
        <p:spPr/>
        <p:txBody>
          <a:bodyPr/>
          <a:lstStyle>
            <a:extLst/>
          </a:lstStyle>
          <a:p>
            <a:r>
              <a:rPr lang="es-EC" smtClean="0"/>
              <a:t>IVAN HERNANDEZ CEVALLOS</a:t>
            </a:r>
            <a:endParaRPr lang="es-EC"/>
          </a:p>
        </p:txBody>
      </p:sp>
      <p:sp>
        <p:nvSpPr>
          <p:cNvPr id="7" name="Slide Number Placeholder 6"/>
          <p:cNvSpPr>
            <a:spLocks noGrp="1"/>
          </p:cNvSpPr>
          <p:nvPr>
            <p:ph type="sldNum" sz="quarter" idx="12"/>
          </p:nvPr>
        </p:nvSpPr>
        <p:spPr/>
        <p:txBody>
          <a:bodyPr/>
          <a:lstStyle>
            <a:extLst/>
          </a:lstStyle>
          <a:p>
            <a:fld id="{C6027476-7183-45A8-807E-BAAE179D332B}" type="slidenum">
              <a:rPr lang="es-EC" smtClean="0"/>
              <a:pPr/>
              <a:t>‹Nº›</a:t>
            </a:fld>
            <a:endParaRPr lang="es-EC"/>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BBE8C1D-ACBE-4272-B376-4B4B17FCF35D}" type="datetime1">
              <a:rPr lang="es-EC" smtClean="0"/>
              <a:pPr/>
              <a:t>26/08/2014</a:t>
            </a:fld>
            <a:endParaRPr lang="es-EC"/>
          </a:p>
        </p:txBody>
      </p:sp>
      <p:sp>
        <p:nvSpPr>
          <p:cNvPr id="8" name="Footer Placeholder 7"/>
          <p:cNvSpPr>
            <a:spLocks noGrp="1"/>
          </p:cNvSpPr>
          <p:nvPr>
            <p:ph type="ftr" sz="quarter" idx="11"/>
          </p:nvPr>
        </p:nvSpPr>
        <p:spPr/>
        <p:txBody>
          <a:bodyPr/>
          <a:lstStyle>
            <a:extLst/>
          </a:lstStyle>
          <a:p>
            <a:r>
              <a:rPr lang="es-EC" smtClean="0"/>
              <a:t>IVAN HERNANDEZ CEVALLOS</a:t>
            </a:r>
            <a:endParaRPr lang="es-EC"/>
          </a:p>
        </p:txBody>
      </p:sp>
      <p:sp>
        <p:nvSpPr>
          <p:cNvPr id="9" name="Slide Number Placeholder 8"/>
          <p:cNvSpPr>
            <a:spLocks noGrp="1"/>
          </p:cNvSpPr>
          <p:nvPr>
            <p:ph type="sldNum" sz="quarter" idx="12"/>
          </p:nvPr>
        </p:nvSpPr>
        <p:spPr/>
        <p:txBody>
          <a:bodyPr/>
          <a:lstStyle>
            <a:extLst/>
          </a:lstStyle>
          <a:p>
            <a:fld id="{C6027476-7183-45A8-807E-BAAE179D332B}"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7FFD466-E25F-43E7-993D-DD2693F92D37}" type="datetime1">
              <a:rPr lang="es-EC" smtClean="0"/>
              <a:pPr/>
              <a:t>26/08/2014</a:t>
            </a:fld>
            <a:endParaRPr lang="es-EC"/>
          </a:p>
        </p:txBody>
      </p:sp>
      <p:sp>
        <p:nvSpPr>
          <p:cNvPr id="4" name="Footer Placeholder 3"/>
          <p:cNvSpPr>
            <a:spLocks noGrp="1"/>
          </p:cNvSpPr>
          <p:nvPr>
            <p:ph type="ftr" sz="quarter" idx="11"/>
          </p:nvPr>
        </p:nvSpPr>
        <p:spPr/>
        <p:txBody>
          <a:bodyPr/>
          <a:lstStyle>
            <a:extLst/>
          </a:lstStyle>
          <a:p>
            <a:r>
              <a:rPr lang="es-EC" smtClean="0"/>
              <a:t>IVAN HERNANDEZ CEVALLOS</a:t>
            </a:r>
            <a:endParaRPr lang="es-EC"/>
          </a:p>
        </p:txBody>
      </p:sp>
      <p:sp>
        <p:nvSpPr>
          <p:cNvPr id="5" name="Slide Number Placeholder 4"/>
          <p:cNvSpPr>
            <a:spLocks noGrp="1"/>
          </p:cNvSpPr>
          <p:nvPr>
            <p:ph type="sldNum" sz="quarter" idx="12"/>
          </p:nvPr>
        </p:nvSpPr>
        <p:spPr/>
        <p:txBody>
          <a:bodyPr/>
          <a:lstStyle>
            <a:extLst/>
          </a:lstStyle>
          <a:p>
            <a:fld id="{C6027476-7183-45A8-807E-BAAE179D332B}" type="slidenum">
              <a:rPr lang="es-EC" smtClean="0"/>
              <a:pPr/>
              <a:t>‹Nº›</a:t>
            </a:fld>
            <a:endParaRPr lang="es-EC"/>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14D4DDD-D3D2-4479-8F40-00DE380FC560}" type="datetime1">
              <a:rPr lang="es-EC" smtClean="0"/>
              <a:pPr/>
              <a:t>26/08/2014</a:t>
            </a:fld>
            <a:endParaRPr lang="es-EC"/>
          </a:p>
        </p:txBody>
      </p:sp>
      <p:sp>
        <p:nvSpPr>
          <p:cNvPr id="3" name="Footer Placeholder 2"/>
          <p:cNvSpPr>
            <a:spLocks noGrp="1"/>
          </p:cNvSpPr>
          <p:nvPr>
            <p:ph type="ftr" sz="quarter" idx="11"/>
          </p:nvPr>
        </p:nvSpPr>
        <p:spPr/>
        <p:txBody>
          <a:bodyPr/>
          <a:lstStyle>
            <a:extLst/>
          </a:lstStyle>
          <a:p>
            <a:r>
              <a:rPr lang="es-EC" smtClean="0"/>
              <a:t>IVAN HERNANDEZ CEVALLOS</a:t>
            </a:r>
            <a:endParaRPr lang="es-EC"/>
          </a:p>
        </p:txBody>
      </p:sp>
      <p:sp>
        <p:nvSpPr>
          <p:cNvPr id="4" name="Slide Number Placeholder 3"/>
          <p:cNvSpPr>
            <a:spLocks noGrp="1"/>
          </p:cNvSpPr>
          <p:nvPr>
            <p:ph type="sldNum" sz="quarter" idx="12"/>
          </p:nvPr>
        </p:nvSpPr>
        <p:spPr/>
        <p:txBody>
          <a:bodyPr/>
          <a:lstStyle>
            <a:extLst/>
          </a:lstStyle>
          <a:p>
            <a:fld id="{C6027476-7183-45A8-807E-BAAE179D332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A3005B6-69FF-4F3D-9AEF-DA7B02F2E671}" type="datetime1">
              <a:rPr lang="es-EC" smtClean="0"/>
              <a:pPr/>
              <a:t>26/08/2014</a:t>
            </a:fld>
            <a:endParaRPr lang="es-EC"/>
          </a:p>
        </p:txBody>
      </p:sp>
      <p:sp>
        <p:nvSpPr>
          <p:cNvPr id="6" name="Footer Placeholder 5"/>
          <p:cNvSpPr>
            <a:spLocks noGrp="1"/>
          </p:cNvSpPr>
          <p:nvPr>
            <p:ph type="ftr" sz="quarter" idx="11"/>
          </p:nvPr>
        </p:nvSpPr>
        <p:spPr/>
        <p:txBody>
          <a:bodyPr/>
          <a:lstStyle>
            <a:extLst/>
          </a:lstStyle>
          <a:p>
            <a:r>
              <a:rPr lang="es-EC" smtClean="0"/>
              <a:t>IVAN HERNANDEZ CEVALLOS</a:t>
            </a:r>
            <a:endParaRPr lang="es-EC"/>
          </a:p>
        </p:txBody>
      </p:sp>
      <p:sp>
        <p:nvSpPr>
          <p:cNvPr id="7" name="Slide Number Placeholder 6"/>
          <p:cNvSpPr>
            <a:spLocks noGrp="1"/>
          </p:cNvSpPr>
          <p:nvPr>
            <p:ph type="sldNum" sz="quarter" idx="12"/>
          </p:nvPr>
        </p:nvSpPr>
        <p:spPr/>
        <p:txBody>
          <a:bodyPr/>
          <a:lstStyle>
            <a:extLst/>
          </a:lstStyle>
          <a:p>
            <a:fld id="{C6027476-7183-45A8-807E-BAAE179D332B}"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B48A37-B5A7-40E5-990B-C4D1D93BFB78}" type="datetime1">
              <a:rPr lang="es-EC" smtClean="0"/>
              <a:pPr/>
              <a:t>26/08/2014</a:t>
            </a:fld>
            <a:endParaRPr lang="es-EC"/>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s-EC" smtClean="0"/>
              <a:t>IVAN HERNANDEZ CEVALLOS</a:t>
            </a:r>
            <a:endParaRPr lang="es-EC"/>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6027476-7183-45A8-807E-BAAE179D332B}" type="slidenum">
              <a:rPr lang="es-EC" smtClean="0"/>
              <a:pPr/>
              <a:t>‹Nº›</a:t>
            </a:fld>
            <a:endParaRPr lang="es-EC"/>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1A7F98B-3657-4F9E-B53F-329B7A62B32D}" type="datetime1">
              <a:rPr lang="es-EC" smtClean="0"/>
              <a:pPr/>
              <a:t>26/08/2014</a:t>
            </a:fld>
            <a:endParaRPr lang="es-EC"/>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s-EC" smtClean="0"/>
              <a:t>IVAN HERNANDEZ CEVALLOS</a:t>
            </a:r>
            <a:endParaRPr lang="es-EC"/>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6027476-7183-45A8-807E-BAAE179D332B}"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ODOS%20DE%20VIBRACION/MODO%202.avi" TargetMode="External"/><Relationship Id="rId5" Type="http://schemas.openxmlformats.org/officeDocument/2006/relationships/hyperlink" Target="MODOS%20DE%20VIBRACION/MODO%201.avi" TargetMode="Externa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ODOS%20DE%20VIBRACION/MODO%203.avi" TargetMode="External"/><Relationship Id="rId5" Type="http://schemas.openxmlformats.org/officeDocument/2006/relationships/hyperlink" Target="MODOS%20DE%20VIBRACION/MODO%204.avi" TargetMode="External"/><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FUNC.%20PROGRAMA.avi"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ENSAMBLE/ENSAMBLE%205.av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s-EC" dirty="0" smtClean="0"/>
              <a:t> </a:t>
            </a:r>
            <a:endParaRPr lang="en-US" dirty="0"/>
          </a:p>
        </p:txBody>
      </p:sp>
      <p:sp>
        <p:nvSpPr>
          <p:cNvPr id="2" name="Title 1"/>
          <p:cNvSpPr>
            <a:spLocks noGrp="1"/>
          </p:cNvSpPr>
          <p:nvPr>
            <p:ph type="title"/>
          </p:nvPr>
        </p:nvSpPr>
        <p:spPr/>
        <p:txBody>
          <a:bodyPr/>
          <a:lstStyle/>
          <a:p>
            <a:r>
              <a:rPr lang="es-EC" dirty="0" smtClean="0"/>
              <a:t> </a:t>
            </a:r>
            <a:endParaRPr lang="en-US" dirty="0"/>
          </a:p>
        </p:txBody>
      </p:sp>
      <p:sp>
        <p:nvSpPr>
          <p:cNvPr id="7" name="TextBox 6"/>
          <p:cNvSpPr txBox="1"/>
          <p:nvPr/>
        </p:nvSpPr>
        <p:spPr>
          <a:xfrm>
            <a:off x="1642191" y="2132856"/>
            <a:ext cx="6072230" cy="584775"/>
          </a:xfrm>
          <a:prstGeom prst="rect">
            <a:avLst/>
          </a:prstGeom>
          <a:noFill/>
        </p:spPr>
        <p:txBody>
          <a:bodyPr wrap="square" rtlCol="0">
            <a:spAutoFit/>
          </a:bodyPr>
          <a:lstStyle/>
          <a:p>
            <a:pPr algn="ctr"/>
            <a:r>
              <a:rPr lang="es-EC" sz="3200" dirty="0" smtClean="0">
                <a:latin typeface="Dutch801 XBd BT" pitchFamily="18" charset="0"/>
              </a:rPr>
              <a:t>PROYECTO FINAL DE TESIS </a:t>
            </a:r>
            <a:endParaRPr lang="en-US" sz="3200" dirty="0">
              <a:latin typeface="Dutch801 XBd BT" pitchFamily="18" charset="0"/>
            </a:endParaRPr>
          </a:p>
        </p:txBody>
      </p:sp>
      <p:sp>
        <p:nvSpPr>
          <p:cNvPr id="8" name="TextBox 7"/>
          <p:cNvSpPr txBox="1"/>
          <p:nvPr/>
        </p:nvSpPr>
        <p:spPr>
          <a:xfrm>
            <a:off x="467544" y="2924944"/>
            <a:ext cx="8001056" cy="400110"/>
          </a:xfrm>
          <a:prstGeom prst="rect">
            <a:avLst/>
          </a:prstGeom>
          <a:noFill/>
        </p:spPr>
        <p:txBody>
          <a:bodyPr wrap="square" rtlCol="0">
            <a:spAutoFit/>
          </a:bodyPr>
          <a:lstStyle/>
          <a:p>
            <a:pPr algn="ctr"/>
            <a:r>
              <a:rPr lang="es-EC" sz="2000" b="1" dirty="0" smtClean="0"/>
              <a:t>INGENIERÍA MECÁNICA</a:t>
            </a:r>
            <a:endParaRPr lang="en-US" sz="2000" b="1" dirty="0"/>
          </a:p>
        </p:txBody>
      </p:sp>
      <p:sp>
        <p:nvSpPr>
          <p:cNvPr id="9" name="TextBox 8"/>
          <p:cNvSpPr txBox="1"/>
          <p:nvPr/>
        </p:nvSpPr>
        <p:spPr>
          <a:xfrm>
            <a:off x="2000232" y="3356992"/>
            <a:ext cx="5715040" cy="1200329"/>
          </a:xfrm>
          <a:prstGeom prst="rect">
            <a:avLst/>
          </a:prstGeom>
          <a:noFill/>
        </p:spPr>
        <p:txBody>
          <a:bodyPr wrap="square" rtlCol="0">
            <a:spAutoFit/>
          </a:bodyPr>
          <a:lstStyle/>
          <a:p>
            <a:r>
              <a:rPr lang="es-EC" b="1" dirty="0" smtClean="0"/>
              <a:t>AUTOR:  </a:t>
            </a:r>
          </a:p>
          <a:p>
            <a:endParaRPr lang="es-EC" dirty="0" smtClean="0"/>
          </a:p>
          <a:p>
            <a:pPr>
              <a:buFont typeface="Arial" pitchFamily="34" charset="0"/>
              <a:buChar char="•"/>
            </a:pPr>
            <a:r>
              <a:rPr lang="es-EC" dirty="0" smtClean="0"/>
              <a:t>     Luis Fernando Delgado Landázuri</a:t>
            </a:r>
          </a:p>
          <a:p>
            <a:r>
              <a:rPr lang="es-EC" dirty="0" smtClean="0"/>
              <a:t>	</a:t>
            </a:r>
          </a:p>
        </p:txBody>
      </p:sp>
      <p:pic>
        <p:nvPicPr>
          <p:cNvPr id="10" name="9 Imagen" descr="http://blogs.espe.edu.ec/wp-content/uploads/2013/09/LOGO-PRINCIPAL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044" y="332656"/>
            <a:ext cx="7148356" cy="1512168"/>
          </a:xfrm>
          <a:prstGeom prst="rect">
            <a:avLst/>
          </a:prstGeom>
          <a:noFill/>
          <a:ln>
            <a:noFill/>
          </a:ln>
        </p:spPr>
      </p:pic>
      <p:sp>
        <p:nvSpPr>
          <p:cNvPr id="11" name="TextBox 8"/>
          <p:cNvSpPr txBox="1"/>
          <p:nvPr/>
        </p:nvSpPr>
        <p:spPr>
          <a:xfrm>
            <a:off x="5337680" y="4437112"/>
            <a:ext cx="5715040" cy="1200329"/>
          </a:xfrm>
          <a:prstGeom prst="rect">
            <a:avLst/>
          </a:prstGeom>
          <a:noFill/>
        </p:spPr>
        <p:txBody>
          <a:bodyPr wrap="square" rtlCol="0">
            <a:spAutoFit/>
          </a:bodyPr>
          <a:lstStyle/>
          <a:p>
            <a:r>
              <a:rPr lang="es-EC" b="1" dirty="0" smtClean="0"/>
              <a:t>CODIRECTOR:  </a:t>
            </a:r>
          </a:p>
          <a:p>
            <a:endParaRPr lang="es-EC" dirty="0" smtClean="0"/>
          </a:p>
          <a:p>
            <a:pPr>
              <a:buFont typeface="Arial" pitchFamily="34" charset="0"/>
              <a:buChar char="•"/>
            </a:pPr>
            <a:r>
              <a:rPr lang="es-EC" dirty="0" smtClean="0"/>
              <a:t>     Ing. Melton Tapia</a:t>
            </a:r>
          </a:p>
          <a:p>
            <a:r>
              <a:rPr lang="es-EC" dirty="0" smtClean="0"/>
              <a:t>	</a:t>
            </a:r>
          </a:p>
        </p:txBody>
      </p:sp>
      <p:sp>
        <p:nvSpPr>
          <p:cNvPr id="12" name="TextBox 8"/>
          <p:cNvSpPr txBox="1"/>
          <p:nvPr/>
        </p:nvSpPr>
        <p:spPr>
          <a:xfrm>
            <a:off x="1979712" y="4460919"/>
            <a:ext cx="5715040" cy="1200329"/>
          </a:xfrm>
          <a:prstGeom prst="rect">
            <a:avLst/>
          </a:prstGeom>
          <a:noFill/>
        </p:spPr>
        <p:txBody>
          <a:bodyPr wrap="square" rtlCol="0">
            <a:spAutoFit/>
          </a:bodyPr>
          <a:lstStyle/>
          <a:p>
            <a:r>
              <a:rPr lang="es-EC" b="1" dirty="0" smtClean="0"/>
              <a:t>DIRECTOR:  </a:t>
            </a:r>
          </a:p>
          <a:p>
            <a:endParaRPr lang="es-EC" dirty="0" smtClean="0"/>
          </a:p>
          <a:p>
            <a:pPr>
              <a:buFont typeface="Arial" pitchFamily="34" charset="0"/>
              <a:buChar char="•"/>
            </a:pPr>
            <a:r>
              <a:rPr lang="es-EC" dirty="0" smtClean="0"/>
              <a:t>     Dr. Marco </a:t>
            </a:r>
            <a:r>
              <a:rPr lang="es-EC" dirty="0"/>
              <a:t>F</a:t>
            </a:r>
            <a:r>
              <a:rPr lang="es-EC" dirty="0" smtClean="0"/>
              <a:t>lores</a:t>
            </a:r>
          </a:p>
          <a:p>
            <a:r>
              <a:rPr lang="es-EC" dirty="0" smtClean="0"/>
              <a:t>	</a:t>
            </a:r>
          </a:p>
        </p:txBody>
      </p:sp>
      <p:sp>
        <p:nvSpPr>
          <p:cNvPr id="13" name="TextBox 7"/>
          <p:cNvSpPr txBox="1"/>
          <p:nvPr/>
        </p:nvSpPr>
        <p:spPr>
          <a:xfrm>
            <a:off x="453045" y="5723964"/>
            <a:ext cx="8001056" cy="369332"/>
          </a:xfrm>
          <a:prstGeom prst="rect">
            <a:avLst/>
          </a:prstGeom>
          <a:noFill/>
        </p:spPr>
        <p:txBody>
          <a:bodyPr wrap="square" rtlCol="0">
            <a:spAutoFit/>
          </a:bodyPr>
          <a:lstStyle/>
          <a:p>
            <a:pPr algn="ctr"/>
            <a:r>
              <a:rPr lang="es-EC" dirty="0" smtClean="0"/>
              <a:t>Sangolquí, Agosto de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 VISIÓN ESTEREOSCÓPICA</a:t>
            </a:r>
            <a:endParaRPr lang="es-EC" dirty="0"/>
          </a:p>
        </p:txBody>
      </p:sp>
      <p:sp>
        <p:nvSpPr>
          <p:cNvPr id="6" name="Title 2"/>
          <p:cNvSpPr txBox="1">
            <a:spLocks/>
          </p:cNvSpPr>
          <p:nvPr/>
        </p:nvSpPr>
        <p:spPr>
          <a:xfrm>
            <a:off x="457200" y="332656"/>
            <a:ext cx="8229600"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t>VISIÓN POR COMPUTADORA</a:t>
            </a:r>
            <a:endParaRPr lang="es-EC" sz="4000" b="1" dirty="0"/>
          </a:p>
        </p:txBody>
      </p:sp>
      <p:sp>
        <p:nvSpPr>
          <p:cNvPr id="3" name="2 Rectángulo"/>
          <p:cNvSpPr/>
          <p:nvPr/>
        </p:nvSpPr>
        <p:spPr>
          <a:xfrm>
            <a:off x="983818" y="1988840"/>
            <a:ext cx="6552728" cy="477054"/>
          </a:xfrm>
          <a:prstGeom prst="rect">
            <a:avLst/>
          </a:prstGeom>
        </p:spPr>
        <p:txBody>
          <a:bodyPr wrap="square">
            <a:spAutoFit/>
          </a:bodyPr>
          <a:lstStyle/>
          <a:p>
            <a:r>
              <a:rPr lang="es-ES" sz="2500" dirty="0" smtClean="0"/>
              <a:t>DISEÑOS EXISTENTES</a:t>
            </a:r>
            <a:endParaRPr lang="es-ES" sz="2500" dirty="0"/>
          </a:p>
        </p:txBody>
      </p:sp>
      <p:pic>
        <p:nvPicPr>
          <p:cNvPr id="12" name="11 Imagen" descr="sistema_infra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212976"/>
            <a:ext cx="3235994" cy="1862311"/>
          </a:xfrm>
          <a:prstGeom prst="rect">
            <a:avLst/>
          </a:prstGeom>
          <a:noFill/>
          <a:ln>
            <a:solidFill>
              <a:schemeClr val="bg1">
                <a:lumMod val="50000"/>
              </a:schemeClr>
            </a:solidFill>
          </a:ln>
          <a:extLst/>
        </p:spPr>
      </p:pic>
      <p:pic>
        <p:nvPicPr>
          <p:cNvPr id="13" name="12 Imagen"/>
          <p:cNvPicPr/>
          <p:nvPr/>
        </p:nvPicPr>
        <p:blipFill rotWithShape="1">
          <a:blip r:embed="rId3" cstate="print">
            <a:extLst>
              <a:ext uri="{28A0092B-C50C-407E-A947-70E740481C1C}">
                <a14:useLocalDpi xmlns:a14="http://schemas.microsoft.com/office/drawing/2010/main" val="0"/>
              </a:ext>
            </a:extLst>
          </a:blip>
          <a:srcRect l="17656" t="5685" r="19530" b="52049"/>
          <a:stretch/>
        </p:blipFill>
        <p:spPr bwMode="auto">
          <a:xfrm>
            <a:off x="5076056" y="3136019"/>
            <a:ext cx="2952328" cy="1939268"/>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7" name="6 Rectángulo"/>
          <p:cNvSpPr/>
          <p:nvPr/>
        </p:nvSpPr>
        <p:spPr>
          <a:xfrm>
            <a:off x="144016" y="5157192"/>
            <a:ext cx="4572000" cy="492443"/>
          </a:xfrm>
          <a:prstGeom prst="rect">
            <a:avLst/>
          </a:prstGeom>
        </p:spPr>
        <p:txBody>
          <a:bodyPr>
            <a:spAutoFit/>
          </a:bodyPr>
          <a:lstStyle/>
          <a:p>
            <a:pPr algn="just"/>
            <a:r>
              <a:rPr lang="es-ES" sz="1300" dirty="0" smtClean="0"/>
              <a:t>Diseño </a:t>
            </a:r>
            <a:r>
              <a:rPr lang="es-ES" sz="1300" dirty="0"/>
              <a:t>de un Sistema de Visión mono-cámara con cámara infrarroja. Universidad Carlos III de Madrid </a:t>
            </a:r>
          </a:p>
        </p:txBody>
      </p:sp>
      <p:sp>
        <p:nvSpPr>
          <p:cNvPr id="14" name="13 Rectángulo"/>
          <p:cNvSpPr/>
          <p:nvPr/>
        </p:nvSpPr>
        <p:spPr>
          <a:xfrm>
            <a:off x="4860032" y="5157192"/>
            <a:ext cx="4572000" cy="492443"/>
          </a:xfrm>
          <a:prstGeom prst="rect">
            <a:avLst/>
          </a:prstGeom>
        </p:spPr>
        <p:txBody>
          <a:bodyPr>
            <a:spAutoFit/>
          </a:bodyPr>
          <a:lstStyle/>
          <a:p>
            <a:r>
              <a:rPr lang="es-ES" sz="1300" dirty="0"/>
              <a:t>Sistema avanzado de asistencia a la conducción en tiempo real para la detección de peatones </a:t>
            </a:r>
          </a:p>
        </p:txBody>
      </p:sp>
    </p:spTree>
    <p:extLst>
      <p:ext uri="{BB962C8B-B14F-4D97-AF65-F5344CB8AC3E}">
        <p14:creationId xmlns:p14="http://schemas.microsoft.com/office/powerpoint/2010/main" val="1319275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ALTERNATIVAS DE DISEÑO</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56084"/>
            <a:ext cx="2443480" cy="2303780"/>
          </a:xfrm>
          <a:prstGeom prst="rect">
            <a:avLst/>
          </a:prstGeom>
          <a:noFill/>
          <a:ln w="3175">
            <a:solidFill>
              <a:schemeClr val="tx1">
                <a:lumMod val="100000"/>
                <a:lumOff val="0"/>
              </a:schemeClr>
            </a:solidFill>
            <a:miter lim="800000"/>
            <a:headEnd/>
            <a:tailEnd/>
          </a:ln>
        </p:spPr>
      </p:pic>
      <p:pic>
        <p:nvPicPr>
          <p:cNvPr id="8" name="7 Imagen" descr="http://3.bp.blogspot.com/-_s7Qr8gUhjA/TtShvFJjhRI/AAAAAAAAACc/yLYiNEzlwA8/s1600/giroscopio%5b1%5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248546"/>
            <a:ext cx="2592288" cy="2311318"/>
          </a:xfrm>
          <a:prstGeom prst="rect">
            <a:avLst/>
          </a:prstGeom>
          <a:noFill/>
          <a:ln>
            <a:solidFill>
              <a:schemeClr val="bg1">
                <a:lumMod val="50000"/>
              </a:schemeClr>
            </a:solidFill>
          </a:ln>
        </p:spPr>
      </p:pic>
      <p:pic>
        <p:nvPicPr>
          <p:cNvPr id="9" name="8 Imagen"/>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248546"/>
            <a:ext cx="2784475" cy="2311318"/>
          </a:xfrm>
          <a:prstGeom prst="rect">
            <a:avLst/>
          </a:prstGeom>
          <a:noFill/>
          <a:ln>
            <a:solidFill>
              <a:schemeClr val="bg1">
                <a:lumMod val="50000"/>
              </a:schemeClr>
            </a:solidFill>
          </a:ln>
        </p:spPr>
      </p:pic>
      <p:sp>
        <p:nvSpPr>
          <p:cNvPr id="4" name="3 Rectángulo"/>
          <p:cNvSpPr/>
          <p:nvPr/>
        </p:nvSpPr>
        <p:spPr>
          <a:xfrm>
            <a:off x="323528" y="4653136"/>
            <a:ext cx="2664296" cy="784830"/>
          </a:xfrm>
          <a:prstGeom prst="rect">
            <a:avLst/>
          </a:prstGeom>
        </p:spPr>
        <p:txBody>
          <a:bodyPr wrap="square">
            <a:spAutoFit/>
          </a:bodyPr>
          <a:lstStyle/>
          <a:p>
            <a:pPr algn="ctr"/>
            <a:r>
              <a:rPr lang="es-ES" sz="1500" dirty="0"/>
              <a:t>M</a:t>
            </a:r>
            <a:r>
              <a:rPr lang="es-ES" sz="1500" dirty="0" smtClean="0"/>
              <a:t>ecanismo </a:t>
            </a:r>
            <a:r>
              <a:rPr lang="es-ES" sz="1500" dirty="0"/>
              <a:t>de pasadores con tres grados de </a:t>
            </a:r>
            <a:r>
              <a:rPr lang="es-ES" sz="1500" dirty="0" smtClean="0"/>
              <a:t>libertad</a:t>
            </a:r>
            <a:endParaRPr lang="es-ES" sz="1500" dirty="0"/>
          </a:p>
        </p:txBody>
      </p:sp>
      <p:sp>
        <p:nvSpPr>
          <p:cNvPr id="11" name="10 Rectángulo"/>
          <p:cNvSpPr/>
          <p:nvPr/>
        </p:nvSpPr>
        <p:spPr>
          <a:xfrm>
            <a:off x="3095836" y="4797152"/>
            <a:ext cx="2664296" cy="323165"/>
          </a:xfrm>
          <a:prstGeom prst="rect">
            <a:avLst/>
          </a:prstGeom>
        </p:spPr>
        <p:txBody>
          <a:bodyPr wrap="square">
            <a:spAutoFit/>
          </a:bodyPr>
          <a:lstStyle/>
          <a:p>
            <a:pPr algn="ctr"/>
            <a:r>
              <a:rPr lang="es-ES" sz="1500" dirty="0" smtClean="0"/>
              <a:t>Giroscopio</a:t>
            </a:r>
            <a:endParaRPr lang="es-ES" sz="1500" dirty="0"/>
          </a:p>
        </p:txBody>
      </p:sp>
      <p:sp>
        <p:nvSpPr>
          <p:cNvPr id="12" name="11 Rectángulo"/>
          <p:cNvSpPr/>
          <p:nvPr/>
        </p:nvSpPr>
        <p:spPr>
          <a:xfrm>
            <a:off x="6072249" y="4805536"/>
            <a:ext cx="2664296" cy="553998"/>
          </a:xfrm>
          <a:prstGeom prst="rect">
            <a:avLst/>
          </a:prstGeom>
        </p:spPr>
        <p:txBody>
          <a:bodyPr wrap="square">
            <a:spAutoFit/>
          </a:bodyPr>
          <a:lstStyle/>
          <a:p>
            <a:pPr algn="ctr"/>
            <a:r>
              <a:rPr lang="es-ES" sz="1500" dirty="0" smtClean="0"/>
              <a:t>Mecanismo basado en rótulas</a:t>
            </a:r>
            <a:endParaRPr lang="es-ES" sz="1500" dirty="0"/>
          </a:p>
        </p:txBody>
      </p:sp>
    </p:spTree>
    <p:extLst>
      <p:ext uri="{BB962C8B-B14F-4D97-AF65-F5344CB8AC3E}">
        <p14:creationId xmlns:p14="http://schemas.microsoft.com/office/powerpoint/2010/main" val="18991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CRITERIOS DE SELECCIÓN</a:t>
            </a:r>
          </a:p>
          <a:p>
            <a:endParaRPr lang="es-EC" b="1" dirty="0"/>
          </a:p>
          <a:p>
            <a:pPr marL="109728" indent="0">
              <a:buNone/>
            </a:pP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graphicFrame>
        <p:nvGraphicFramePr>
          <p:cNvPr id="4" name="3 Tabla"/>
          <p:cNvGraphicFramePr>
            <a:graphicFrameLocks noGrp="1"/>
          </p:cNvGraphicFramePr>
          <p:nvPr>
            <p:extLst>
              <p:ext uri="{D42A27DB-BD31-4B8C-83A1-F6EECF244321}">
                <p14:modId xmlns:p14="http://schemas.microsoft.com/office/powerpoint/2010/main" val="524628710"/>
              </p:ext>
            </p:extLst>
          </p:nvPr>
        </p:nvGraphicFramePr>
        <p:xfrm>
          <a:off x="2699792" y="2780928"/>
          <a:ext cx="3816424" cy="2594149"/>
        </p:xfrm>
        <a:graphic>
          <a:graphicData uri="http://schemas.openxmlformats.org/drawingml/2006/table">
            <a:tbl>
              <a:tblPr firstRow="1" firstCol="1" bandRow="1">
                <a:tableStyleId>{5940675A-B579-460E-94D1-54222C63F5DA}</a:tableStyleId>
              </a:tblPr>
              <a:tblGrid>
                <a:gridCol w="3816424"/>
              </a:tblGrid>
              <a:tr h="45005">
                <a:tc>
                  <a:txBody>
                    <a:bodyPr/>
                    <a:lstStyle/>
                    <a:p>
                      <a:pPr algn="ctr">
                        <a:lnSpc>
                          <a:spcPct val="115000"/>
                        </a:lnSpc>
                        <a:spcAft>
                          <a:spcPts val="0"/>
                        </a:spcAft>
                      </a:pPr>
                      <a:r>
                        <a:rPr lang="es-ES" sz="1500" kern="1200" dirty="0"/>
                        <a:t>Peso</a:t>
                      </a:r>
                      <a:endParaRPr lang="es-ES" sz="1500" b="0" kern="1200" dirty="0">
                        <a:solidFill>
                          <a:schemeClr val="tx1"/>
                        </a:solidFill>
                        <a:latin typeface="+mn-lt"/>
                        <a:ea typeface="+mn-ea"/>
                        <a:cs typeface="+mn-cs"/>
                      </a:endParaRPr>
                    </a:p>
                  </a:txBody>
                  <a:tcPr marL="68580" marR="68580" marT="0" marB="0"/>
                </a:tc>
              </a:tr>
              <a:tr h="333037">
                <a:tc>
                  <a:txBody>
                    <a:bodyPr/>
                    <a:lstStyle/>
                    <a:p>
                      <a:pPr algn="ctr">
                        <a:lnSpc>
                          <a:spcPct val="115000"/>
                        </a:lnSpc>
                        <a:spcAft>
                          <a:spcPts val="0"/>
                        </a:spcAft>
                      </a:pPr>
                      <a:r>
                        <a:rPr lang="es-ES" sz="1500" kern="1200" dirty="0"/>
                        <a:t>Tamaño</a:t>
                      </a:r>
                      <a:endParaRPr lang="es-ES" sz="1500" b="0" kern="1200" dirty="0">
                        <a:solidFill>
                          <a:schemeClr val="tx1"/>
                        </a:solidFill>
                        <a:latin typeface="+mn-lt"/>
                        <a:ea typeface="+mn-ea"/>
                        <a:cs typeface="+mn-cs"/>
                      </a:endParaRPr>
                    </a:p>
                  </a:txBody>
                  <a:tcPr marL="68580" marR="68580" marT="0" marB="0"/>
                </a:tc>
              </a:tr>
              <a:tr h="333037">
                <a:tc>
                  <a:txBody>
                    <a:bodyPr/>
                    <a:lstStyle/>
                    <a:p>
                      <a:pPr algn="ctr">
                        <a:lnSpc>
                          <a:spcPct val="115000"/>
                        </a:lnSpc>
                        <a:spcAft>
                          <a:spcPts val="0"/>
                        </a:spcAft>
                      </a:pPr>
                      <a:r>
                        <a:rPr lang="es-ES" sz="1500" kern="1200" dirty="0"/>
                        <a:t>Capacidad de orientación</a:t>
                      </a:r>
                      <a:endParaRPr lang="es-ES" sz="1500" b="0" kern="1200" dirty="0">
                        <a:solidFill>
                          <a:schemeClr val="tx1"/>
                        </a:solidFill>
                        <a:latin typeface="+mn-lt"/>
                        <a:ea typeface="+mn-ea"/>
                        <a:cs typeface="+mn-cs"/>
                      </a:endParaRPr>
                    </a:p>
                  </a:txBody>
                  <a:tcPr marL="68580" marR="68580" marT="0" marB="0"/>
                </a:tc>
              </a:tr>
              <a:tr h="333037">
                <a:tc>
                  <a:txBody>
                    <a:bodyPr/>
                    <a:lstStyle/>
                    <a:p>
                      <a:pPr algn="ctr">
                        <a:lnSpc>
                          <a:spcPct val="115000"/>
                        </a:lnSpc>
                        <a:spcAft>
                          <a:spcPts val="0"/>
                        </a:spcAft>
                      </a:pPr>
                      <a:r>
                        <a:rPr lang="es-ES" sz="1500" kern="1200" dirty="0"/>
                        <a:t>Facilidad para automatizar</a:t>
                      </a:r>
                      <a:endParaRPr lang="es-ES" sz="1500" b="0" kern="1200" dirty="0">
                        <a:solidFill>
                          <a:schemeClr val="tx1"/>
                        </a:solidFill>
                        <a:latin typeface="+mn-lt"/>
                        <a:ea typeface="+mn-ea"/>
                        <a:cs typeface="+mn-cs"/>
                      </a:endParaRPr>
                    </a:p>
                  </a:txBody>
                  <a:tcPr marL="68580" marR="68580" marT="0" marB="0"/>
                </a:tc>
              </a:tr>
              <a:tr h="333037">
                <a:tc>
                  <a:txBody>
                    <a:bodyPr/>
                    <a:lstStyle/>
                    <a:p>
                      <a:pPr algn="ctr">
                        <a:lnSpc>
                          <a:spcPct val="115000"/>
                        </a:lnSpc>
                        <a:spcAft>
                          <a:spcPts val="0"/>
                        </a:spcAft>
                      </a:pPr>
                      <a:r>
                        <a:rPr lang="es-ES" sz="1500" kern="1200" dirty="0"/>
                        <a:t>Costo de fabricación</a:t>
                      </a:r>
                      <a:endParaRPr lang="es-ES" sz="1500" b="0" kern="1200" dirty="0">
                        <a:solidFill>
                          <a:schemeClr val="tx1"/>
                        </a:solidFill>
                        <a:latin typeface="+mn-lt"/>
                        <a:ea typeface="+mn-ea"/>
                        <a:cs typeface="+mn-cs"/>
                      </a:endParaRPr>
                    </a:p>
                  </a:txBody>
                  <a:tcPr marL="68580" marR="68580" marT="0" marB="0"/>
                </a:tc>
              </a:tr>
              <a:tr h="333037">
                <a:tc>
                  <a:txBody>
                    <a:bodyPr/>
                    <a:lstStyle/>
                    <a:p>
                      <a:pPr algn="ctr">
                        <a:lnSpc>
                          <a:spcPct val="115000"/>
                        </a:lnSpc>
                        <a:spcAft>
                          <a:spcPts val="0"/>
                        </a:spcAft>
                      </a:pPr>
                      <a:r>
                        <a:rPr lang="es-ES" sz="1500" kern="1200" dirty="0"/>
                        <a:t>Estabilidad</a:t>
                      </a:r>
                      <a:endParaRPr lang="es-ES" sz="1500" b="0" kern="1200" dirty="0">
                        <a:solidFill>
                          <a:schemeClr val="tx1"/>
                        </a:solidFill>
                        <a:latin typeface="+mn-lt"/>
                        <a:ea typeface="+mn-ea"/>
                        <a:cs typeface="+mn-cs"/>
                      </a:endParaRPr>
                    </a:p>
                  </a:txBody>
                  <a:tcPr marL="68580" marR="68580" marT="0" marB="0"/>
                </a:tc>
              </a:tr>
              <a:tr h="333037">
                <a:tc>
                  <a:txBody>
                    <a:bodyPr/>
                    <a:lstStyle/>
                    <a:p>
                      <a:pPr algn="ctr">
                        <a:lnSpc>
                          <a:spcPct val="115000"/>
                        </a:lnSpc>
                        <a:spcAft>
                          <a:spcPts val="0"/>
                        </a:spcAft>
                      </a:pPr>
                      <a:r>
                        <a:rPr lang="es-ES" sz="1500" kern="1200" dirty="0"/>
                        <a:t>Precisión</a:t>
                      </a:r>
                      <a:endParaRPr lang="es-ES" sz="1500" b="0" kern="1200" dirty="0">
                        <a:solidFill>
                          <a:schemeClr val="tx1"/>
                        </a:solidFill>
                        <a:latin typeface="+mn-lt"/>
                        <a:ea typeface="+mn-ea"/>
                        <a:cs typeface="+mn-cs"/>
                      </a:endParaRPr>
                    </a:p>
                  </a:txBody>
                  <a:tcPr marL="68580" marR="68580" marT="0" marB="0"/>
                </a:tc>
              </a:tr>
              <a:tr h="333037">
                <a:tc>
                  <a:txBody>
                    <a:bodyPr/>
                    <a:lstStyle/>
                    <a:p>
                      <a:pPr algn="ctr">
                        <a:lnSpc>
                          <a:spcPct val="115000"/>
                        </a:lnSpc>
                        <a:spcAft>
                          <a:spcPts val="0"/>
                        </a:spcAft>
                      </a:pPr>
                      <a:r>
                        <a:rPr lang="es-ES" sz="1500" kern="1200" dirty="0"/>
                        <a:t>Fabricación sencilla</a:t>
                      </a:r>
                      <a:endParaRPr lang="es-ES" sz="1500" b="0" kern="1200" dirty="0">
                        <a:solidFill>
                          <a:schemeClr val="tx1"/>
                        </a:solidFill>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707022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SELECCIÓN DE ALTERNATIVA</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graphicFrame>
        <p:nvGraphicFramePr>
          <p:cNvPr id="4" name="3 Tabla"/>
          <p:cNvGraphicFramePr>
            <a:graphicFrameLocks noGrp="1"/>
          </p:cNvGraphicFramePr>
          <p:nvPr>
            <p:extLst>
              <p:ext uri="{D42A27DB-BD31-4B8C-83A1-F6EECF244321}">
                <p14:modId xmlns:p14="http://schemas.microsoft.com/office/powerpoint/2010/main" val="1395807254"/>
              </p:ext>
            </p:extLst>
          </p:nvPr>
        </p:nvGraphicFramePr>
        <p:xfrm>
          <a:off x="457200" y="3157950"/>
          <a:ext cx="8229600" cy="1224915"/>
        </p:xfrm>
        <a:graphic>
          <a:graphicData uri="http://schemas.openxmlformats.org/drawingml/2006/table">
            <a:tbl>
              <a:tblPr firstRow="1" firstCol="1" bandRow="1">
                <a:tableStyleId>{5940675A-B579-460E-94D1-54222C63F5DA}</a:tableStyleId>
              </a:tblPr>
              <a:tblGrid>
                <a:gridCol w="2242592"/>
                <a:gridCol w="3243808"/>
                <a:gridCol w="2743200"/>
              </a:tblGrid>
              <a:tr h="190500">
                <a:tc>
                  <a:txBody>
                    <a:bodyPr/>
                    <a:lstStyle/>
                    <a:p>
                      <a:pPr>
                        <a:lnSpc>
                          <a:spcPct val="115000"/>
                        </a:lnSpc>
                      </a:pPr>
                      <a:endParaRPr lang="es-ES" sz="1500" kern="1200" dirty="0">
                        <a:solidFill>
                          <a:schemeClr val="tx1"/>
                        </a:solidFill>
                        <a:latin typeface="+mn-lt"/>
                        <a:ea typeface="+mn-ea"/>
                        <a:cs typeface="+mn-cs"/>
                      </a:endParaRPr>
                    </a:p>
                  </a:txBody>
                  <a:tcPr marL="44450" marR="44450" marT="0" marB="0" anchor="ctr"/>
                </a:tc>
                <a:tc>
                  <a:txBody>
                    <a:bodyPr/>
                    <a:lstStyle/>
                    <a:p>
                      <a:pPr>
                        <a:lnSpc>
                          <a:spcPct val="115000"/>
                        </a:lnSpc>
                      </a:pPr>
                      <a:endParaRPr lang="es-ES" sz="1500" kern="1200">
                        <a:solidFill>
                          <a:schemeClr val="tx1"/>
                        </a:solidFill>
                        <a:latin typeface="+mn-lt"/>
                        <a:ea typeface="+mn-ea"/>
                        <a:cs typeface="+mn-cs"/>
                      </a:endParaRPr>
                    </a:p>
                  </a:txBody>
                  <a:tcPr marL="44450" marR="44450" marT="0" marB="0" anchor="ctr"/>
                </a:tc>
                <a:tc>
                  <a:txBody>
                    <a:bodyPr/>
                    <a:lstStyle/>
                    <a:p>
                      <a:pPr algn="ctr">
                        <a:lnSpc>
                          <a:spcPct val="115000"/>
                        </a:lnSpc>
                        <a:spcAft>
                          <a:spcPts val="0"/>
                        </a:spcAft>
                      </a:pPr>
                      <a:r>
                        <a:rPr lang="es-ES" sz="1500" kern="1200"/>
                        <a:t>TOTAL</a:t>
                      </a:r>
                      <a:endParaRPr lang="es-ES" sz="1500" kern="1200">
                        <a:solidFill>
                          <a:schemeClr val="tx1"/>
                        </a:solidFill>
                        <a:latin typeface="+mn-lt"/>
                        <a:ea typeface="+mn-ea"/>
                        <a:cs typeface="+mn-cs"/>
                      </a:endParaRPr>
                    </a:p>
                  </a:txBody>
                  <a:tcPr marL="44450" marR="44450" marT="0" marB="0" anchor="ctr"/>
                </a:tc>
              </a:tr>
              <a:tr h="323850">
                <a:tc>
                  <a:txBody>
                    <a:bodyPr/>
                    <a:lstStyle/>
                    <a:p>
                      <a:pPr algn="ctr">
                        <a:lnSpc>
                          <a:spcPct val="115000"/>
                        </a:lnSpc>
                        <a:spcAft>
                          <a:spcPts val="0"/>
                        </a:spcAft>
                      </a:pPr>
                      <a:r>
                        <a:rPr lang="es-ES" sz="1500" kern="1200" dirty="0"/>
                        <a:t>1</a:t>
                      </a:r>
                      <a:endParaRPr lang="es-ES" sz="1500" kern="1200" dirty="0">
                        <a:solidFill>
                          <a:schemeClr val="tx1"/>
                        </a:solidFill>
                        <a:latin typeface="+mn-lt"/>
                        <a:ea typeface="+mn-ea"/>
                        <a:cs typeface="+mn-cs"/>
                      </a:endParaRPr>
                    </a:p>
                  </a:txBody>
                  <a:tcPr marL="44450" marR="44450" marT="0" marB="0" anchor="ctr"/>
                </a:tc>
                <a:tc>
                  <a:txBody>
                    <a:bodyPr/>
                    <a:lstStyle/>
                    <a:p>
                      <a:pPr algn="ctr">
                        <a:lnSpc>
                          <a:spcPct val="115000"/>
                        </a:lnSpc>
                        <a:spcAft>
                          <a:spcPts val="0"/>
                        </a:spcAft>
                      </a:pPr>
                      <a:r>
                        <a:rPr lang="es-ES" sz="1500" kern="1200" dirty="0"/>
                        <a:t>Mecanismo basado en rótulas</a:t>
                      </a:r>
                      <a:endParaRPr lang="es-ES" sz="1500" kern="1200" dirty="0">
                        <a:solidFill>
                          <a:schemeClr val="tx1"/>
                        </a:solidFill>
                        <a:latin typeface="+mn-lt"/>
                        <a:ea typeface="+mn-ea"/>
                        <a:cs typeface="+mn-cs"/>
                      </a:endParaRPr>
                    </a:p>
                  </a:txBody>
                  <a:tcPr marL="44450" marR="44450" marT="0" marB="0" anchor="ctr"/>
                </a:tc>
                <a:tc>
                  <a:txBody>
                    <a:bodyPr/>
                    <a:lstStyle/>
                    <a:p>
                      <a:pPr algn="ctr">
                        <a:lnSpc>
                          <a:spcPct val="115000"/>
                        </a:lnSpc>
                        <a:spcAft>
                          <a:spcPts val="0"/>
                        </a:spcAft>
                      </a:pPr>
                      <a:r>
                        <a:rPr lang="es-ES" sz="1500" kern="1200" dirty="0"/>
                        <a:t>0,465</a:t>
                      </a:r>
                      <a:endParaRPr lang="es-ES" sz="1500" kern="1200" dirty="0">
                        <a:solidFill>
                          <a:schemeClr val="tx1"/>
                        </a:solidFill>
                        <a:latin typeface="+mn-lt"/>
                        <a:ea typeface="+mn-ea"/>
                        <a:cs typeface="+mn-cs"/>
                      </a:endParaRPr>
                    </a:p>
                  </a:txBody>
                  <a:tcPr marL="44450" marR="44450" marT="0" marB="0" anchor="ctr"/>
                </a:tc>
              </a:tr>
              <a:tr h="314325">
                <a:tc>
                  <a:txBody>
                    <a:bodyPr/>
                    <a:lstStyle/>
                    <a:p>
                      <a:pPr algn="ctr">
                        <a:lnSpc>
                          <a:spcPct val="115000"/>
                        </a:lnSpc>
                        <a:spcAft>
                          <a:spcPts val="0"/>
                        </a:spcAft>
                      </a:pPr>
                      <a:r>
                        <a:rPr lang="es-ES" sz="1500" kern="1200" dirty="0"/>
                        <a:t>2</a:t>
                      </a:r>
                      <a:endParaRPr lang="es-ES" sz="1500" kern="1200" dirty="0">
                        <a:solidFill>
                          <a:schemeClr val="tx1"/>
                        </a:solidFill>
                        <a:latin typeface="+mn-lt"/>
                        <a:ea typeface="+mn-ea"/>
                        <a:cs typeface="+mn-cs"/>
                      </a:endParaRPr>
                    </a:p>
                  </a:txBody>
                  <a:tcPr marL="44450" marR="44450" marT="0" marB="0" anchor="ctr"/>
                </a:tc>
                <a:tc>
                  <a:txBody>
                    <a:bodyPr/>
                    <a:lstStyle/>
                    <a:p>
                      <a:pPr algn="ctr">
                        <a:lnSpc>
                          <a:spcPct val="115000"/>
                        </a:lnSpc>
                        <a:spcAft>
                          <a:spcPts val="0"/>
                        </a:spcAft>
                      </a:pPr>
                      <a:r>
                        <a:rPr lang="es-ES" sz="1500" kern="1200" dirty="0"/>
                        <a:t>Giroscopio</a:t>
                      </a:r>
                      <a:endParaRPr lang="es-ES" sz="1500" kern="1200" dirty="0">
                        <a:solidFill>
                          <a:schemeClr val="tx1"/>
                        </a:solidFill>
                        <a:latin typeface="+mn-lt"/>
                        <a:ea typeface="+mn-ea"/>
                        <a:cs typeface="+mn-cs"/>
                      </a:endParaRPr>
                    </a:p>
                  </a:txBody>
                  <a:tcPr marL="44450" marR="44450" marT="0" marB="0" anchor="ctr"/>
                </a:tc>
                <a:tc>
                  <a:txBody>
                    <a:bodyPr/>
                    <a:lstStyle/>
                    <a:p>
                      <a:pPr algn="ctr">
                        <a:lnSpc>
                          <a:spcPct val="115000"/>
                        </a:lnSpc>
                        <a:spcAft>
                          <a:spcPts val="0"/>
                        </a:spcAft>
                      </a:pPr>
                      <a:r>
                        <a:rPr lang="es-ES" sz="1500" kern="1200" dirty="0"/>
                        <a:t>0,287</a:t>
                      </a:r>
                      <a:endParaRPr lang="es-ES" sz="1500" kern="1200" dirty="0">
                        <a:solidFill>
                          <a:schemeClr val="tx1"/>
                        </a:solidFill>
                        <a:latin typeface="+mn-lt"/>
                        <a:ea typeface="+mn-ea"/>
                        <a:cs typeface="+mn-cs"/>
                      </a:endParaRPr>
                    </a:p>
                  </a:txBody>
                  <a:tcPr marL="44450" marR="44450" marT="0" marB="0" anchor="ctr"/>
                </a:tc>
              </a:tr>
              <a:tr h="323850">
                <a:tc>
                  <a:txBody>
                    <a:bodyPr/>
                    <a:lstStyle/>
                    <a:p>
                      <a:pPr algn="ctr">
                        <a:lnSpc>
                          <a:spcPct val="115000"/>
                        </a:lnSpc>
                        <a:spcAft>
                          <a:spcPts val="0"/>
                        </a:spcAft>
                      </a:pPr>
                      <a:r>
                        <a:rPr lang="es-ES" sz="1500" kern="1200" dirty="0"/>
                        <a:t>3</a:t>
                      </a:r>
                      <a:endParaRPr lang="es-ES" sz="1500" kern="1200" dirty="0">
                        <a:solidFill>
                          <a:schemeClr val="tx1"/>
                        </a:solidFill>
                        <a:latin typeface="+mn-lt"/>
                        <a:ea typeface="+mn-ea"/>
                        <a:cs typeface="+mn-cs"/>
                      </a:endParaRPr>
                    </a:p>
                  </a:txBody>
                  <a:tcPr marL="44450" marR="44450" marT="0" marB="0" anchor="ctr"/>
                </a:tc>
                <a:tc>
                  <a:txBody>
                    <a:bodyPr/>
                    <a:lstStyle/>
                    <a:p>
                      <a:pPr algn="ctr">
                        <a:lnSpc>
                          <a:spcPct val="115000"/>
                        </a:lnSpc>
                        <a:spcAft>
                          <a:spcPts val="0"/>
                        </a:spcAft>
                      </a:pPr>
                      <a:r>
                        <a:rPr lang="es-ES" sz="1500" kern="1200" dirty="0"/>
                        <a:t>Mecanismo basado en pasadores</a:t>
                      </a:r>
                      <a:endParaRPr lang="es-ES" sz="1500" kern="1200" dirty="0">
                        <a:solidFill>
                          <a:schemeClr val="tx1"/>
                        </a:solidFill>
                        <a:latin typeface="+mn-lt"/>
                        <a:ea typeface="+mn-ea"/>
                        <a:cs typeface="+mn-cs"/>
                      </a:endParaRPr>
                    </a:p>
                  </a:txBody>
                  <a:tcPr marL="44450" marR="44450" marT="0" marB="0" anchor="ctr"/>
                </a:tc>
                <a:tc>
                  <a:txBody>
                    <a:bodyPr/>
                    <a:lstStyle/>
                    <a:p>
                      <a:pPr algn="ctr">
                        <a:lnSpc>
                          <a:spcPct val="115000"/>
                        </a:lnSpc>
                        <a:spcAft>
                          <a:spcPts val="0"/>
                        </a:spcAft>
                      </a:pPr>
                      <a:r>
                        <a:rPr lang="es-ES" sz="1500" kern="1200" dirty="0"/>
                        <a:t>0,120</a:t>
                      </a:r>
                      <a:endParaRPr lang="es-ES" sz="1500" kern="1200" dirty="0">
                        <a:solidFill>
                          <a:schemeClr val="tx1"/>
                        </a:solidFill>
                        <a:latin typeface="+mn-lt"/>
                        <a:ea typeface="+mn-ea"/>
                        <a:cs typeface="+mn-cs"/>
                      </a:endParaRPr>
                    </a:p>
                  </a:txBody>
                  <a:tcPr marL="44450" marR="44450" marT="0" marB="0" anchor="ctr"/>
                </a:tc>
              </a:tr>
            </a:tbl>
          </a:graphicData>
        </a:graphic>
      </p:graphicFrame>
    </p:spTree>
    <p:extLst>
      <p:ext uri="{BB962C8B-B14F-4D97-AF65-F5344CB8AC3E}">
        <p14:creationId xmlns:p14="http://schemas.microsoft.com/office/powerpoint/2010/main" val="3707022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FUNDAMENTO CONCEPTUAL</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 name="3 Imagen" descr="http://t2.gstatic.com/images?q=tbn:ANd9GcQOx9ONfc0m3fvVYptBf9CZCYa9OreiUWbA8HbBEZums9fLkPfx"/>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216784"/>
            <a:ext cx="4464496" cy="3084424"/>
          </a:xfrm>
          <a:prstGeom prst="rect">
            <a:avLst/>
          </a:prstGeom>
          <a:noFill/>
          <a:ln>
            <a:solidFill>
              <a:schemeClr val="bg1">
                <a:lumMod val="50000"/>
              </a:schemeClr>
            </a:solidFill>
          </a:ln>
        </p:spPr>
      </p:pic>
    </p:spTree>
    <p:extLst>
      <p:ext uri="{BB962C8B-B14F-4D97-AF65-F5344CB8AC3E}">
        <p14:creationId xmlns:p14="http://schemas.microsoft.com/office/powerpoint/2010/main" val="3707022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DISEÑO DEL MODELO 3D EN SOLID WORKS</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204864"/>
            <a:ext cx="4248472" cy="3384376"/>
          </a:xfrm>
          <a:prstGeom prst="rect">
            <a:avLst/>
          </a:prstGeom>
          <a:noFill/>
          <a:ln w="9525" cmpd="sng">
            <a:solidFill>
              <a:schemeClr val="bg1">
                <a:lumMod val="50000"/>
              </a:schemeClr>
            </a:solidFill>
            <a:miter lim="800000"/>
            <a:headEnd/>
            <a:tailEnd/>
          </a:ln>
          <a:effectLst/>
        </p:spPr>
      </p:pic>
    </p:spTree>
    <p:extLst>
      <p:ext uri="{BB962C8B-B14F-4D97-AF65-F5344CB8AC3E}">
        <p14:creationId xmlns:p14="http://schemas.microsoft.com/office/powerpoint/2010/main" val="2528698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lstStyle/>
          <a:p>
            <a:r>
              <a:rPr lang="es-EC" dirty="0" smtClean="0"/>
              <a:t>FUNCIONAMIENTO DEL MECANISMO</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420888"/>
            <a:ext cx="4320480" cy="3217138"/>
          </a:xfrm>
          <a:prstGeom prst="rect">
            <a:avLst/>
          </a:prstGeom>
          <a:noFill/>
          <a:ln w="9525" cmpd="sng">
            <a:solidFill>
              <a:schemeClr val="bg1">
                <a:lumMod val="50000"/>
              </a:schemeClr>
            </a:solidFill>
            <a:miter lim="800000"/>
            <a:headEnd/>
            <a:tailEnd/>
          </a:ln>
          <a:effectLst/>
        </p:spPr>
      </p:pic>
      <p:cxnSp>
        <p:nvCxnSpPr>
          <p:cNvPr id="6" name="5 Conector recto de flecha"/>
          <p:cNvCxnSpPr/>
          <p:nvPr/>
        </p:nvCxnSpPr>
        <p:spPr>
          <a:xfrm flipV="1">
            <a:off x="6300192" y="2996952"/>
            <a:ext cx="93610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5868144" y="4797152"/>
            <a:ext cx="14401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5004048" y="2132856"/>
            <a:ext cx="1224136" cy="1896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236296" y="2804157"/>
            <a:ext cx="1296144" cy="553998"/>
          </a:xfrm>
          <a:prstGeom prst="rect">
            <a:avLst/>
          </a:prstGeom>
          <a:noFill/>
        </p:spPr>
        <p:txBody>
          <a:bodyPr wrap="square" rtlCol="0">
            <a:spAutoFit/>
          </a:bodyPr>
          <a:lstStyle/>
          <a:p>
            <a:r>
              <a:rPr lang="es-ES" sz="1500" dirty="0" smtClean="0"/>
              <a:t>MOTOR DE PASOS</a:t>
            </a:r>
            <a:endParaRPr lang="es-ES" sz="1500" dirty="0"/>
          </a:p>
        </p:txBody>
      </p:sp>
      <p:sp>
        <p:nvSpPr>
          <p:cNvPr id="12" name="11 CuadroTexto"/>
          <p:cNvSpPr txBox="1"/>
          <p:nvPr/>
        </p:nvSpPr>
        <p:spPr>
          <a:xfrm>
            <a:off x="6120172" y="1809691"/>
            <a:ext cx="684076" cy="323165"/>
          </a:xfrm>
          <a:prstGeom prst="rect">
            <a:avLst/>
          </a:prstGeom>
          <a:noFill/>
        </p:spPr>
        <p:txBody>
          <a:bodyPr wrap="square" rtlCol="0">
            <a:spAutoFit/>
          </a:bodyPr>
          <a:lstStyle/>
          <a:p>
            <a:r>
              <a:rPr lang="es-ES" sz="1500" dirty="0" smtClean="0"/>
              <a:t>GUIA</a:t>
            </a:r>
            <a:endParaRPr lang="es-ES" sz="1500" dirty="0"/>
          </a:p>
        </p:txBody>
      </p:sp>
      <p:sp>
        <p:nvSpPr>
          <p:cNvPr id="13" name="12 CuadroTexto"/>
          <p:cNvSpPr txBox="1"/>
          <p:nvPr/>
        </p:nvSpPr>
        <p:spPr>
          <a:xfrm>
            <a:off x="5670122" y="6021288"/>
            <a:ext cx="990110" cy="553998"/>
          </a:xfrm>
          <a:prstGeom prst="rect">
            <a:avLst/>
          </a:prstGeom>
          <a:noFill/>
        </p:spPr>
        <p:txBody>
          <a:bodyPr wrap="square" rtlCol="0">
            <a:spAutoFit/>
          </a:bodyPr>
          <a:lstStyle/>
          <a:p>
            <a:r>
              <a:rPr lang="es-ES" sz="1500" dirty="0" smtClean="0"/>
              <a:t>ACOPLE MOTOR</a:t>
            </a:r>
            <a:endParaRPr lang="es-ES" sz="1500" dirty="0"/>
          </a:p>
        </p:txBody>
      </p:sp>
      <p:cxnSp>
        <p:nvCxnSpPr>
          <p:cNvPr id="15" name="14 Conector recto de flecha"/>
          <p:cNvCxnSpPr/>
          <p:nvPr/>
        </p:nvCxnSpPr>
        <p:spPr>
          <a:xfrm>
            <a:off x="3707904" y="4293096"/>
            <a:ext cx="36004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3707904" y="6021288"/>
            <a:ext cx="990110" cy="323165"/>
          </a:xfrm>
          <a:prstGeom prst="rect">
            <a:avLst/>
          </a:prstGeom>
          <a:noFill/>
        </p:spPr>
        <p:txBody>
          <a:bodyPr wrap="square" rtlCol="0">
            <a:spAutoFit/>
          </a:bodyPr>
          <a:lstStyle/>
          <a:p>
            <a:r>
              <a:rPr lang="es-ES" sz="1500" dirty="0" smtClean="0"/>
              <a:t>ROTULA</a:t>
            </a:r>
            <a:endParaRPr lang="es-ES" sz="1500" dirty="0"/>
          </a:p>
        </p:txBody>
      </p:sp>
    </p:spTree>
    <p:extLst>
      <p:ext uri="{BB962C8B-B14F-4D97-AF65-F5344CB8AC3E}">
        <p14:creationId xmlns:p14="http://schemas.microsoft.com/office/powerpoint/2010/main" val="2528698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lstStyle/>
          <a:p>
            <a:r>
              <a:rPr lang="es-EC" dirty="0" smtClean="0"/>
              <a:t>FUNCIONAMIENTO DEL MECANISMO</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5" name="ENSAMBLE 4.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5750" y="1736948"/>
            <a:ext cx="8572500" cy="3924300"/>
          </a:xfrm>
          <a:prstGeom prst="rect">
            <a:avLst/>
          </a:prstGeom>
        </p:spPr>
      </p:pic>
    </p:spTree>
    <p:extLst>
      <p:ext uri="{BB962C8B-B14F-4D97-AF65-F5344CB8AC3E}">
        <p14:creationId xmlns:p14="http://schemas.microsoft.com/office/powerpoint/2010/main" val="192843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525963"/>
          </a:xfrm>
        </p:spPr>
        <p:txBody>
          <a:bodyPr/>
          <a:lstStyle/>
          <a:p>
            <a:r>
              <a:rPr lang="es-EC" dirty="0" smtClean="0"/>
              <a:t>SELECCIÓN DEL MOTOR</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 name="3 Imagen" descr="http://www.brushlessmotor.es/wp-content/uploads/2010/03/motor-brushless-torque-300x279.jpg"/>
          <p:cNvPicPr/>
          <p:nvPr/>
        </p:nvPicPr>
        <p:blipFill>
          <a:blip r:embed="rId3">
            <a:extLst>
              <a:ext uri="{28A0092B-C50C-407E-A947-70E740481C1C}">
                <a14:useLocalDpi xmlns:a14="http://schemas.microsoft.com/office/drawing/2010/main" val="0"/>
              </a:ext>
            </a:extLst>
          </a:blip>
          <a:srcRect/>
          <a:stretch>
            <a:fillRect/>
          </a:stretch>
        </p:blipFill>
        <p:spPr bwMode="auto">
          <a:xfrm>
            <a:off x="1547663" y="1700808"/>
            <a:ext cx="2733171" cy="2179955"/>
          </a:xfrm>
          <a:prstGeom prst="rect">
            <a:avLst/>
          </a:prstGeom>
          <a:noFill/>
          <a:ln>
            <a:solidFill>
              <a:schemeClr val="bg1">
                <a:lumMod val="50000"/>
              </a:schemeClr>
            </a:solidFill>
          </a:ln>
        </p:spPr>
      </p:pic>
      <p:cxnSp>
        <p:nvCxnSpPr>
          <p:cNvPr id="6" name="5 Conector recto de flecha"/>
          <p:cNvCxnSpPr/>
          <p:nvPr/>
        </p:nvCxnSpPr>
        <p:spPr>
          <a:xfrm>
            <a:off x="4280834" y="3933056"/>
            <a:ext cx="108325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8" name="7 Imagen" descr="2014-04-14 20.04.19-1"/>
          <p:cNvPicPr/>
          <p:nvPr/>
        </p:nvPicPr>
        <p:blipFill>
          <a:blip r:embed="rId4">
            <a:extLst>
              <a:ext uri="{28A0092B-C50C-407E-A947-70E740481C1C}">
                <a14:useLocalDpi xmlns:a14="http://schemas.microsoft.com/office/drawing/2010/main" val="0"/>
              </a:ext>
            </a:extLst>
          </a:blip>
          <a:srcRect/>
          <a:stretch>
            <a:fillRect/>
          </a:stretch>
        </p:blipFill>
        <p:spPr bwMode="auto">
          <a:xfrm>
            <a:off x="1534410" y="3933056"/>
            <a:ext cx="2746425" cy="2094473"/>
          </a:xfrm>
          <a:prstGeom prst="rect">
            <a:avLst/>
          </a:prstGeom>
          <a:noFill/>
          <a:ln>
            <a:solidFill>
              <a:schemeClr val="bg1">
                <a:lumMod val="50000"/>
              </a:schemeClr>
            </a:solidFill>
          </a:ln>
        </p:spPr>
      </p:pic>
      <p:pic>
        <p:nvPicPr>
          <p:cNvPr id="10" name="9 Imagen" descr="http://t2.gstatic.com/images?q=tbn:ANd9GcTxxbdzEQQyGQrGxsY_qooUSBjjoG8vvYrTcmkvUewuxzDnZTuK"/>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132856"/>
            <a:ext cx="2232660" cy="1711960"/>
          </a:xfrm>
          <a:prstGeom prst="rect">
            <a:avLst/>
          </a:prstGeom>
          <a:noFill/>
          <a:ln w="9525" cmpd="sng">
            <a:solidFill>
              <a:schemeClr val="bg1">
                <a:lumMod val="50000"/>
              </a:schemeClr>
            </a:solidFill>
            <a:miter lim="800000"/>
            <a:headEnd/>
            <a:tailEnd/>
          </a:ln>
          <a:effectLst/>
        </p:spPr>
      </p:pic>
      <p:pic>
        <p:nvPicPr>
          <p:cNvPr id="11" name="10 Imagen" descr="http://t1.gstatic.com/images?q=tbn:ANd9GcRuiVI8EHcWNSQi7aPDog5A1VoNGlYOYbl94cU_fXBdw6shAHhy"/>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933056"/>
            <a:ext cx="2232660" cy="1872208"/>
          </a:xfrm>
          <a:prstGeom prst="rect">
            <a:avLst/>
          </a:prstGeom>
          <a:noFill/>
          <a:ln w="9525" cmpd="sng">
            <a:solidFill>
              <a:schemeClr val="bg1">
                <a:lumMod val="50000"/>
              </a:schemeClr>
            </a:solidFill>
            <a:miter lim="800000"/>
            <a:headEnd/>
            <a:tailEnd/>
          </a:ln>
          <a:effectLst/>
        </p:spPr>
      </p:pic>
    </p:spTree>
    <p:extLst>
      <p:ext uri="{BB962C8B-B14F-4D97-AF65-F5344CB8AC3E}">
        <p14:creationId xmlns:p14="http://schemas.microsoft.com/office/powerpoint/2010/main" val="2528698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MANIPULACIÓN MANUAL</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 name="3 Imagen"/>
          <p:cNvPicPr/>
          <p:nvPr/>
        </p:nvPicPr>
        <p:blipFill>
          <a:blip r:embed="rId3"/>
          <a:stretch>
            <a:fillRect/>
          </a:stretch>
        </p:blipFill>
        <p:spPr>
          <a:xfrm>
            <a:off x="1979712" y="2780928"/>
            <a:ext cx="3096344" cy="2538596"/>
          </a:xfrm>
          <a:prstGeom prst="rect">
            <a:avLst/>
          </a:prstGeom>
          <a:ln>
            <a:solidFill>
              <a:schemeClr val="accent1"/>
            </a:solidFill>
          </a:ln>
        </p:spPr>
      </p:pic>
      <p:sp>
        <p:nvSpPr>
          <p:cNvPr id="5" name="Cuadro de texto 2"/>
          <p:cNvSpPr txBox="1">
            <a:spLocks noChangeArrowheads="1"/>
          </p:cNvSpPr>
          <p:nvPr/>
        </p:nvSpPr>
        <p:spPr bwMode="auto">
          <a:xfrm>
            <a:off x="6444208" y="2813594"/>
            <a:ext cx="2160240" cy="6203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0"/>
              </a:spcAft>
            </a:pPr>
            <a:r>
              <a:rPr lang="es-ES" sz="1500" dirty="0">
                <a:effectLst/>
                <a:latin typeface="Calibri"/>
                <a:ea typeface="Calibri"/>
                <a:cs typeface="Times New Roman"/>
              </a:rPr>
              <a:t>Placa con acoples    para </a:t>
            </a:r>
          </a:p>
          <a:p>
            <a:pPr>
              <a:lnSpc>
                <a:spcPct val="115000"/>
              </a:lnSpc>
              <a:spcAft>
                <a:spcPts val="0"/>
              </a:spcAft>
            </a:pPr>
            <a:r>
              <a:rPr lang="es-ES" sz="1500" dirty="0">
                <a:effectLst/>
                <a:latin typeface="Calibri"/>
                <a:ea typeface="Calibri"/>
                <a:cs typeface="Times New Roman"/>
              </a:rPr>
              <a:t>Manipulación manual</a:t>
            </a:r>
          </a:p>
        </p:txBody>
      </p:sp>
      <p:cxnSp>
        <p:nvCxnSpPr>
          <p:cNvPr id="7" name="6 Conector recto de flecha"/>
          <p:cNvCxnSpPr>
            <a:endCxn id="5" idx="1"/>
          </p:cNvCxnSpPr>
          <p:nvPr/>
        </p:nvCxnSpPr>
        <p:spPr>
          <a:xfrm flipV="1">
            <a:off x="4355976" y="3123792"/>
            <a:ext cx="2088232" cy="3101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7 Conector recto de flecha"/>
          <p:cNvCxnSpPr/>
          <p:nvPr/>
        </p:nvCxnSpPr>
        <p:spPr>
          <a:xfrm flipH="1" flipV="1">
            <a:off x="1547664" y="3717032"/>
            <a:ext cx="576064"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Cuadro de texto 2"/>
          <p:cNvSpPr txBox="1">
            <a:spLocks noChangeArrowheads="1"/>
          </p:cNvSpPr>
          <p:nvPr/>
        </p:nvSpPr>
        <p:spPr bwMode="auto">
          <a:xfrm>
            <a:off x="648072" y="3249037"/>
            <a:ext cx="971600" cy="4679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s-ES" sz="1500" dirty="0" smtClean="0">
                <a:effectLst/>
                <a:latin typeface="Calibri"/>
                <a:ea typeface="Calibri"/>
                <a:cs typeface="Times New Roman"/>
              </a:rPr>
              <a:t>Cámaras</a:t>
            </a:r>
            <a:endParaRPr lang="es-ES" sz="1500" dirty="0">
              <a:effectLst/>
              <a:latin typeface="Calibri"/>
              <a:ea typeface="Calibri"/>
              <a:cs typeface="Times New Roman"/>
            </a:endParaRPr>
          </a:p>
        </p:txBody>
      </p:sp>
    </p:spTree>
    <p:extLst>
      <p:ext uri="{BB962C8B-B14F-4D97-AF65-F5344CB8AC3E}">
        <p14:creationId xmlns:p14="http://schemas.microsoft.com/office/powerpoint/2010/main" val="2528698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s-ES" sz="1600" dirty="0" smtClean="0"/>
          </a:p>
          <a:p>
            <a:pPr algn="ctr">
              <a:buNone/>
            </a:pPr>
            <a:endParaRPr lang="es-ES" sz="1600" dirty="0" smtClean="0"/>
          </a:p>
          <a:p>
            <a:pPr algn="ctr">
              <a:buNone/>
            </a:pPr>
            <a:endParaRPr lang="es-ES" sz="2000" dirty="0" smtClean="0"/>
          </a:p>
          <a:p>
            <a:pPr algn="ctr">
              <a:buNone/>
            </a:pPr>
            <a:r>
              <a:rPr lang="es-ES" sz="2000" b="1" i="1" dirty="0" smtClean="0"/>
              <a:t>“DISEÑO Y CONSTRUCCIÓN DE UNA PLATAFORMA INTELIGENTE Y PORTÁTIL PARA UN SISTEMA DE VISIÓN ESTEREO PARA APLICACIÓN DE VISIÓN POR COMPUTADORA EN VEHÍCULOS</a:t>
            </a:r>
            <a:r>
              <a:rPr lang="en-US" sz="2000" b="1" i="1" dirty="0" smtClean="0"/>
              <a:t>”</a:t>
            </a:r>
          </a:p>
          <a:p>
            <a:pPr>
              <a:buNone/>
            </a:pPr>
            <a:endParaRPr lang="en-US" sz="1600" dirty="0"/>
          </a:p>
        </p:txBody>
      </p:sp>
      <p:sp>
        <p:nvSpPr>
          <p:cNvPr id="2" name="Title 1"/>
          <p:cNvSpPr>
            <a:spLocks noGrp="1"/>
          </p:cNvSpPr>
          <p:nvPr>
            <p:ph type="title"/>
          </p:nvPr>
        </p:nvSpPr>
        <p:spPr/>
        <p:txBody>
          <a:bodyPr/>
          <a:lstStyle/>
          <a:p>
            <a:pPr algn="l"/>
            <a:r>
              <a:rPr lang="es-EC" dirty="0" smtClean="0"/>
              <a:t>TEMA: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PARA ELECTRÓNICA DEL SISTEMA</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988840"/>
            <a:ext cx="5544616" cy="385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de flecha"/>
          <p:cNvCxnSpPr/>
          <p:nvPr/>
        </p:nvCxnSpPr>
        <p:spPr>
          <a:xfrm>
            <a:off x="5436096" y="3789040"/>
            <a:ext cx="72008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050" name="Picture 2" descr="http://upload.wikimedia.org/wikipedia/commons/9/9c/Raspberry_Pi_Beta_Boa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075" y="2215658"/>
            <a:ext cx="2842421" cy="1800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5 Rectángulo"/>
          <p:cNvSpPr/>
          <p:nvPr/>
        </p:nvSpPr>
        <p:spPr>
          <a:xfrm>
            <a:off x="6828050" y="4026515"/>
            <a:ext cx="1261884" cy="307777"/>
          </a:xfrm>
          <a:prstGeom prst="rect">
            <a:avLst/>
          </a:prstGeom>
        </p:spPr>
        <p:txBody>
          <a:bodyPr wrap="none">
            <a:spAutoFit/>
          </a:bodyPr>
          <a:lstStyle/>
          <a:p>
            <a:r>
              <a:rPr lang="es-ES" sz="1400" dirty="0"/>
              <a:t>Raspberry Pi</a:t>
            </a:r>
          </a:p>
        </p:txBody>
      </p:sp>
      <p:pic>
        <p:nvPicPr>
          <p:cNvPr id="2052" name="Picture 4" descr="http://upload.wikimedia.org/wikipedia/commons/thumb/6/6c/Arduino316.jpg/1280px-Arduino3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4075" y="4292142"/>
            <a:ext cx="2842421" cy="19785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893100" y="6280960"/>
            <a:ext cx="880369" cy="307777"/>
          </a:xfrm>
          <a:prstGeom prst="rect">
            <a:avLst/>
          </a:prstGeom>
        </p:spPr>
        <p:txBody>
          <a:bodyPr wrap="none">
            <a:spAutoFit/>
          </a:bodyPr>
          <a:lstStyle/>
          <a:p>
            <a:r>
              <a:rPr lang="es-ES" sz="1400" dirty="0" smtClean="0"/>
              <a:t>Arduino</a:t>
            </a:r>
            <a:endParaRPr lang="es-ES" sz="1400" dirty="0"/>
          </a:p>
        </p:txBody>
      </p:sp>
    </p:spTree>
    <p:extLst>
      <p:ext uri="{BB962C8B-B14F-4D97-AF65-F5344CB8AC3E}">
        <p14:creationId xmlns:p14="http://schemas.microsoft.com/office/powerpoint/2010/main" val="999188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CINEMÁTICA DEL SISTEMA</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 name="3 Imagen" descr="desplazado"/>
          <p:cNvPicPr/>
          <p:nvPr/>
        </p:nvPicPr>
        <p:blipFill>
          <a:blip r:embed="rId3">
            <a:extLst>
              <a:ext uri="{28A0092B-C50C-407E-A947-70E740481C1C}">
                <a14:useLocalDpi xmlns:a14="http://schemas.microsoft.com/office/drawing/2010/main" val="0"/>
              </a:ext>
            </a:extLst>
          </a:blip>
          <a:srcRect l="26598" t="13718" r="27023" b="13718"/>
          <a:stretch>
            <a:fillRect/>
          </a:stretch>
        </p:blipFill>
        <p:spPr bwMode="auto">
          <a:xfrm>
            <a:off x="735712" y="2350769"/>
            <a:ext cx="2828176" cy="2662407"/>
          </a:xfrm>
          <a:prstGeom prst="rect">
            <a:avLst/>
          </a:prstGeom>
          <a:noFill/>
          <a:ln w="9525" cmpd="sng">
            <a:solidFill>
              <a:schemeClr val="bg1">
                <a:lumMod val="50000"/>
              </a:schemeClr>
            </a:solidFill>
            <a:miter lim="800000"/>
            <a:headEnd/>
            <a:tailEnd/>
          </a:ln>
          <a:effectLst/>
        </p:spPr>
      </p:pic>
      <p:sp>
        <p:nvSpPr>
          <p:cNvPr id="5" name="Cuadro de texto 2"/>
          <p:cNvSpPr txBox="1">
            <a:spLocks noChangeArrowheads="1"/>
          </p:cNvSpPr>
          <p:nvPr/>
        </p:nvSpPr>
        <p:spPr bwMode="auto">
          <a:xfrm>
            <a:off x="1069680" y="5157192"/>
            <a:ext cx="2160240" cy="62039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0"/>
              </a:spcAft>
            </a:pPr>
            <a:r>
              <a:rPr lang="es-ES" sz="1500" b="1" dirty="0" smtClean="0">
                <a:effectLst/>
                <a:latin typeface="Calibri"/>
                <a:ea typeface="Calibri"/>
                <a:cs typeface="Times New Roman"/>
              </a:rPr>
              <a:t>Arreglo vectorial en 3D</a:t>
            </a:r>
            <a:endParaRPr lang="es-ES" sz="1500" b="1" dirty="0">
              <a:effectLst/>
              <a:latin typeface="Calibri"/>
              <a:ea typeface="Calibri"/>
              <a:cs typeface="Times New Roman"/>
            </a:endParaRPr>
          </a:p>
        </p:txBody>
      </p:sp>
      <p:graphicFrame>
        <p:nvGraphicFramePr>
          <p:cNvPr id="6" name="5 Tabla"/>
          <p:cNvGraphicFramePr>
            <a:graphicFrameLocks noGrp="1"/>
          </p:cNvGraphicFramePr>
          <p:nvPr>
            <p:extLst>
              <p:ext uri="{D42A27DB-BD31-4B8C-83A1-F6EECF244321}">
                <p14:modId xmlns:p14="http://schemas.microsoft.com/office/powerpoint/2010/main" val="3230870792"/>
              </p:ext>
            </p:extLst>
          </p:nvPr>
        </p:nvGraphicFramePr>
        <p:xfrm>
          <a:off x="3995936" y="4509120"/>
          <a:ext cx="4824536" cy="2068068"/>
        </p:xfrm>
        <a:graphic>
          <a:graphicData uri="http://schemas.openxmlformats.org/drawingml/2006/table">
            <a:tbl>
              <a:tblPr firstRow="1" firstCol="1" bandRow="1">
                <a:tableStyleId>{5940675A-B579-460E-94D1-54222C63F5DA}</a:tableStyleId>
              </a:tblPr>
              <a:tblGrid>
                <a:gridCol w="1206134"/>
                <a:gridCol w="1068290"/>
                <a:gridCol w="964907"/>
                <a:gridCol w="1585205"/>
              </a:tblGrid>
              <a:tr h="176530">
                <a:tc>
                  <a:txBody>
                    <a:bodyPr/>
                    <a:lstStyle/>
                    <a:p>
                      <a:pPr algn="ctr">
                        <a:lnSpc>
                          <a:spcPct val="115000"/>
                        </a:lnSpc>
                        <a:spcAft>
                          <a:spcPts val="0"/>
                        </a:spcAft>
                      </a:pPr>
                      <a:r>
                        <a:rPr lang="es-ES" sz="1100" dirty="0">
                          <a:effectLst/>
                        </a:rPr>
                        <a:t>ROTACION EJE [°]</a:t>
                      </a:r>
                      <a:endParaRPr lang="es-ES" sz="1100" dirty="0">
                        <a:solidFill>
                          <a:srgbClr val="943634"/>
                        </a:solidFill>
                        <a:effectLst/>
                        <a:latin typeface="Calibri"/>
                        <a:ea typeface="Calibri"/>
                        <a:cs typeface="Times New Roman"/>
                      </a:endParaRPr>
                    </a:p>
                  </a:txBody>
                  <a:tcPr marL="68580" marR="68580" marT="0" marB="0" anchor="ctr"/>
                </a:tc>
                <a:tc gridSpan="3">
                  <a:txBody>
                    <a:bodyPr/>
                    <a:lstStyle/>
                    <a:p>
                      <a:pPr algn="ctr">
                        <a:lnSpc>
                          <a:spcPct val="115000"/>
                        </a:lnSpc>
                        <a:spcAft>
                          <a:spcPts val="0"/>
                        </a:spcAft>
                      </a:pPr>
                      <a:r>
                        <a:rPr lang="es-ES" sz="1100" dirty="0">
                          <a:effectLst/>
                        </a:rPr>
                        <a:t>DESPLAZAMIENTO CORREDERA [mm]</a:t>
                      </a:r>
                      <a:endParaRPr lang="es-ES" sz="1100" dirty="0">
                        <a:solidFill>
                          <a:srgbClr val="943634"/>
                        </a:solidFill>
                        <a:effectLst/>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185420">
                <a:tc>
                  <a:txBody>
                    <a:bodyPr/>
                    <a:lstStyle/>
                    <a:p>
                      <a:pPr algn="ctr">
                        <a:lnSpc>
                          <a:spcPct val="115000"/>
                        </a:lnSpc>
                        <a:spcAft>
                          <a:spcPts val="0"/>
                        </a:spcAft>
                      </a:pPr>
                      <a:r>
                        <a:rPr lang="es-ES" sz="1100">
                          <a:effectLst/>
                        </a:rPr>
                        <a:t>X [+]</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1,0</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2,0</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3,0</a:t>
                      </a:r>
                      <a:endParaRPr lang="es-ES" sz="1100">
                        <a:solidFill>
                          <a:srgbClr val="943634"/>
                        </a:solidFill>
                        <a:effectLst/>
                        <a:latin typeface="Calibri"/>
                        <a:ea typeface="Calibri"/>
                        <a:cs typeface="Times New Roman"/>
                      </a:endParaRPr>
                    </a:p>
                  </a:txBody>
                  <a:tcPr marL="68580" marR="68580" marT="0" marB="0" anchor="ctr"/>
                </a:tc>
              </a:tr>
              <a:tr h="176530">
                <a:tc>
                  <a:txBody>
                    <a:bodyPr/>
                    <a:lstStyle/>
                    <a:p>
                      <a:pPr algn="ctr">
                        <a:lnSpc>
                          <a:spcPct val="115000"/>
                        </a:lnSpc>
                        <a:spcAft>
                          <a:spcPts val="0"/>
                        </a:spcAft>
                      </a:pPr>
                      <a:r>
                        <a:rPr lang="es-ES" sz="1100">
                          <a:effectLst/>
                        </a:rPr>
                        <a:t>5</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19,0</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dirty="0" smtClean="0">
                          <a:effectLst/>
                        </a:rPr>
                        <a:t>-13,0</a:t>
                      </a:r>
                      <a:endParaRPr lang="es-ES" sz="1100" dirty="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dirty="0">
                          <a:effectLst/>
                        </a:rPr>
                        <a:t>16,5</a:t>
                      </a:r>
                      <a:endParaRPr lang="es-ES" sz="1100" dirty="0">
                        <a:solidFill>
                          <a:srgbClr val="943634"/>
                        </a:solidFill>
                        <a:effectLst/>
                        <a:latin typeface="Calibri"/>
                        <a:ea typeface="Calibri"/>
                        <a:cs typeface="Times New Roman"/>
                      </a:endParaRPr>
                    </a:p>
                  </a:txBody>
                  <a:tcPr marL="68580" marR="68580" marT="0" marB="0" anchor="ctr"/>
                </a:tc>
              </a:tr>
              <a:tr h="176530">
                <a:tc>
                  <a:txBody>
                    <a:bodyPr/>
                    <a:lstStyle/>
                    <a:p>
                      <a:pPr algn="ctr">
                        <a:lnSpc>
                          <a:spcPct val="115000"/>
                        </a:lnSpc>
                        <a:spcAft>
                          <a:spcPts val="0"/>
                        </a:spcAft>
                      </a:pPr>
                      <a:r>
                        <a:rPr lang="es-ES" sz="1100">
                          <a:effectLst/>
                        </a:rPr>
                        <a:t>10</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22,0</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dirty="0" smtClean="0">
                          <a:effectLst/>
                        </a:rPr>
                        <a:t>-9,5</a:t>
                      </a:r>
                      <a:endParaRPr lang="es-ES" sz="1100" dirty="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16,5</a:t>
                      </a:r>
                      <a:endParaRPr lang="es-ES" sz="1100">
                        <a:solidFill>
                          <a:srgbClr val="943634"/>
                        </a:solidFill>
                        <a:effectLst/>
                        <a:latin typeface="Calibri"/>
                        <a:ea typeface="Calibri"/>
                        <a:cs typeface="Times New Roman"/>
                      </a:endParaRPr>
                    </a:p>
                  </a:txBody>
                  <a:tcPr marL="68580" marR="68580" marT="0" marB="0" anchor="ctr"/>
                </a:tc>
              </a:tr>
              <a:tr h="176530">
                <a:tc>
                  <a:txBody>
                    <a:bodyPr/>
                    <a:lstStyle/>
                    <a:p>
                      <a:pPr algn="ctr">
                        <a:lnSpc>
                          <a:spcPct val="115000"/>
                        </a:lnSpc>
                        <a:spcAft>
                          <a:spcPts val="0"/>
                        </a:spcAft>
                      </a:pPr>
                      <a:r>
                        <a:rPr lang="es-ES" sz="1100">
                          <a:effectLst/>
                        </a:rPr>
                        <a:t>15</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25,0</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dirty="0" smtClean="0">
                          <a:effectLst/>
                        </a:rPr>
                        <a:t>-6,0</a:t>
                      </a:r>
                      <a:endParaRPr lang="es-ES" sz="1100" dirty="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16,5</a:t>
                      </a:r>
                      <a:endParaRPr lang="es-ES" sz="1100">
                        <a:solidFill>
                          <a:srgbClr val="943634"/>
                        </a:solidFill>
                        <a:effectLst/>
                        <a:latin typeface="Calibri"/>
                        <a:ea typeface="Calibri"/>
                        <a:cs typeface="Times New Roman"/>
                      </a:endParaRPr>
                    </a:p>
                  </a:txBody>
                  <a:tcPr marL="68580" marR="68580" marT="0" marB="0" anchor="ctr"/>
                </a:tc>
              </a:tr>
              <a:tr h="176530">
                <a:tc>
                  <a:txBody>
                    <a:bodyPr/>
                    <a:lstStyle/>
                    <a:p>
                      <a:pPr algn="ctr">
                        <a:lnSpc>
                          <a:spcPct val="115000"/>
                        </a:lnSpc>
                        <a:spcAft>
                          <a:spcPts val="0"/>
                        </a:spcAft>
                      </a:pPr>
                      <a:r>
                        <a:rPr lang="es-ES" sz="1100">
                          <a:effectLst/>
                        </a:rPr>
                        <a:t>20</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28,0</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dirty="0" smtClean="0">
                          <a:effectLst/>
                        </a:rPr>
                        <a:t>-2,5</a:t>
                      </a:r>
                      <a:endParaRPr lang="es-ES" sz="1100" dirty="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16,5</a:t>
                      </a:r>
                      <a:endParaRPr lang="es-ES" sz="1100">
                        <a:solidFill>
                          <a:srgbClr val="943634"/>
                        </a:solidFill>
                        <a:effectLst/>
                        <a:latin typeface="Calibri"/>
                        <a:ea typeface="Calibri"/>
                        <a:cs typeface="Times New Roman"/>
                      </a:endParaRPr>
                    </a:p>
                  </a:txBody>
                  <a:tcPr marL="68580" marR="68580" marT="0" marB="0" anchor="ctr"/>
                </a:tc>
              </a:tr>
              <a:tr h="185420">
                <a:tc>
                  <a:txBody>
                    <a:bodyPr/>
                    <a:lstStyle/>
                    <a:p>
                      <a:pPr algn="ctr">
                        <a:lnSpc>
                          <a:spcPct val="115000"/>
                        </a:lnSpc>
                        <a:spcAft>
                          <a:spcPts val="0"/>
                        </a:spcAft>
                      </a:pPr>
                      <a:r>
                        <a:rPr lang="es-ES" sz="1100">
                          <a:effectLst/>
                        </a:rPr>
                        <a:t>25</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32,0</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0,0</a:t>
                      </a:r>
                      <a:endParaRPr lang="es-ES" sz="1100">
                        <a:solidFill>
                          <a:srgbClr val="943634"/>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effectLst/>
                        </a:rPr>
                        <a:t>16,5</a:t>
                      </a:r>
                      <a:endParaRPr lang="es-ES" sz="1100">
                        <a:solidFill>
                          <a:srgbClr val="943634"/>
                        </a:solidFill>
                        <a:effectLst/>
                        <a:latin typeface="Calibri"/>
                        <a:ea typeface="Calibri"/>
                        <a:cs typeface="Times New Roman"/>
                      </a:endParaRPr>
                    </a:p>
                  </a:txBody>
                  <a:tcPr marL="68580" marR="68580" marT="0" marB="0" anchor="ctr"/>
                </a:tc>
              </a:tr>
              <a:tr h="0">
                <a:tc gridSpan="4">
                  <a:txBody>
                    <a:bodyPr/>
                    <a:lstStyle/>
                    <a:p>
                      <a:pPr algn="ctr">
                        <a:lnSpc>
                          <a:spcPct val="115000"/>
                        </a:lnSpc>
                        <a:spcAft>
                          <a:spcPts val="0"/>
                        </a:spcAft>
                      </a:pPr>
                      <a:r>
                        <a:rPr lang="es-ES" sz="1000" dirty="0">
                          <a:effectLst/>
                        </a:rPr>
                        <a:t>Nota: las medidas que se muestran en la tabla, es la medida desde el soporte posterior hasta la cara posterior de la corredera en la posición alcanzada en cada medida de ángulo </a:t>
                      </a:r>
                      <a:endParaRPr lang="es-ES" sz="1100" dirty="0">
                        <a:solidFill>
                          <a:srgbClr val="943634"/>
                        </a:solidFill>
                        <a:effectLst/>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322194"/>
            <a:ext cx="2592288" cy="2042910"/>
          </a:xfrm>
          <a:prstGeom prst="rect">
            <a:avLst/>
          </a:prstGeom>
          <a:noFill/>
          <a:ln w="9525" cmpd="sng">
            <a:solidFill>
              <a:schemeClr val="bg1">
                <a:lumMod val="50000"/>
              </a:schemeClr>
            </a:solidFill>
            <a:miter lim="800000"/>
            <a:headEnd/>
            <a:tailEnd/>
          </a:ln>
          <a:effectLst/>
        </p:spPr>
      </p:pic>
      <p:sp>
        <p:nvSpPr>
          <p:cNvPr id="8" name="Cuadro de texto 307"/>
          <p:cNvSpPr txBox="1">
            <a:spLocks noChangeArrowheads="1"/>
          </p:cNvSpPr>
          <p:nvPr/>
        </p:nvSpPr>
        <p:spPr bwMode="auto">
          <a:xfrm>
            <a:off x="6660232" y="2350769"/>
            <a:ext cx="263525"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S" sz="1100" b="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Times New Roman"/>
              </a:rPr>
              <a:t>1</a:t>
            </a:r>
            <a:endParaRPr lang="es-ES" sz="1100">
              <a:effectLst/>
              <a:latin typeface="Calibri"/>
              <a:ea typeface="Calibri"/>
              <a:cs typeface="Times New Roman"/>
            </a:endParaRPr>
          </a:p>
        </p:txBody>
      </p:sp>
      <p:sp>
        <p:nvSpPr>
          <p:cNvPr id="9" name="Cuadro de texto 48"/>
          <p:cNvSpPr txBox="1">
            <a:spLocks noChangeArrowheads="1"/>
          </p:cNvSpPr>
          <p:nvPr/>
        </p:nvSpPr>
        <p:spPr bwMode="auto">
          <a:xfrm>
            <a:off x="6923757" y="2708920"/>
            <a:ext cx="263525"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S" sz="1100" b="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Times New Roman"/>
              </a:rPr>
              <a:t>2</a:t>
            </a:r>
            <a:endParaRPr lang="es-ES" sz="1100">
              <a:effectLst/>
              <a:latin typeface="Calibri"/>
              <a:ea typeface="Calibri"/>
              <a:cs typeface="Times New Roman"/>
            </a:endParaRPr>
          </a:p>
        </p:txBody>
      </p:sp>
      <p:sp>
        <p:nvSpPr>
          <p:cNvPr id="10" name="Cuadro de texto 49"/>
          <p:cNvSpPr txBox="1">
            <a:spLocks noChangeArrowheads="1"/>
          </p:cNvSpPr>
          <p:nvPr/>
        </p:nvSpPr>
        <p:spPr bwMode="auto">
          <a:xfrm>
            <a:off x="6764054" y="3248026"/>
            <a:ext cx="26289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S" sz="1100" b="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Times New Roman"/>
              </a:rPr>
              <a:t>3</a:t>
            </a:r>
            <a:endParaRPr lang="es-ES" sz="1100">
              <a:effectLst/>
              <a:latin typeface="Calibri"/>
              <a:ea typeface="Calibri"/>
              <a:cs typeface="Times New Roman"/>
            </a:endParaRPr>
          </a:p>
        </p:txBody>
      </p:sp>
    </p:spTree>
    <p:extLst>
      <p:ext uri="{BB962C8B-B14F-4D97-AF65-F5344CB8AC3E}">
        <p14:creationId xmlns:p14="http://schemas.microsoft.com/office/powerpoint/2010/main" val="999188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CONTROL HORIZONTAL DE CÁMARAS</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 name="3 Imagen" descr="IMAG0561"/>
          <p:cNvPicPr/>
          <p:nvPr/>
        </p:nvPicPr>
        <p:blipFill>
          <a:blip r:embed="rId3" cstate="print">
            <a:extLst>
              <a:ext uri="{28A0092B-C50C-407E-A947-70E740481C1C}">
                <a14:useLocalDpi xmlns:a14="http://schemas.microsoft.com/office/drawing/2010/main" val="0"/>
              </a:ext>
            </a:extLst>
          </a:blip>
          <a:srcRect l="23416" t="8595" r="6480" b="5190"/>
          <a:stretch>
            <a:fillRect/>
          </a:stretch>
        </p:blipFill>
        <p:spPr bwMode="auto">
          <a:xfrm>
            <a:off x="2843808" y="2492896"/>
            <a:ext cx="3540536" cy="2536230"/>
          </a:xfrm>
          <a:prstGeom prst="rect">
            <a:avLst/>
          </a:prstGeom>
          <a:noFill/>
          <a:ln w="9525" cmpd="sng">
            <a:solidFill>
              <a:srgbClr val="000000"/>
            </a:solidFill>
            <a:miter lim="800000"/>
            <a:headEnd/>
            <a:tailEnd/>
          </a:ln>
          <a:effectLst/>
        </p:spPr>
      </p:pic>
      <p:cxnSp>
        <p:nvCxnSpPr>
          <p:cNvPr id="5" name="72706 Conector recto de flecha"/>
          <p:cNvCxnSpPr/>
          <p:nvPr/>
        </p:nvCxnSpPr>
        <p:spPr>
          <a:xfrm flipV="1">
            <a:off x="1835696" y="3073400"/>
            <a:ext cx="1503412" cy="49961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 name="Cuadro de texto 2"/>
          <p:cNvSpPr txBox="1">
            <a:spLocks noChangeArrowheads="1"/>
          </p:cNvSpPr>
          <p:nvPr/>
        </p:nvSpPr>
        <p:spPr bwMode="auto">
          <a:xfrm>
            <a:off x="539552" y="3284984"/>
            <a:ext cx="1296144" cy="12344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15000"/>
              </a:lnSpc>
              <a:spcAft>
                <a:spcPts val="1000"/>
              </a:spcAft>
            </a:pPr>
            <a:r>
              <a:rPr lang="es-ES" sz="1400" dirty="0" smtClean="0">
                <a:effectLst/>
                <a:latin typeface="Calibri"/>
                <a:ea typeface="Calibri"/>
                <a:cs typeface="Times New Roman"/>
              </a:rPr>
              <a:t>Nivel ubicado en la parte posterior de la placa frontal</a:t>
            </a:r>
            <a:endParaRPr lang="es-ES" sz="1400" dirty="0">
              <a:effectLst/>
              <a:latin typeface="Calibri"/>
              <a:ea typeface="Calibri"/>
              <a:cs typeface="Times New Roman"/>
            </a:endParaRPr>
          </a:p>
        </p:txBody>
      </p:sp>
    </p:spTree>
    <p:extLst>
      <p:ext uri="{BB962C8B-B14F-4D97-AF65-F5344CB8AC3E}">
        <p14:creationId xmlns:p14="http://schemas.microsoft.com/office/powerpoint/2010/main" val="999188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ANÁLISIS DEL MECANISMO</a:t>
            </a:r>
          </a:p>
          <a:p>
            <a:pPr marL="109728" indent="0">
              <a:buNone/>
            </a:pP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2446076" y="2039429"/>
            <a:ext cx="4242211" cy="3882678"/>
          </a:xfrm>
          <a:prstGeom prst="rect">
            <a:avLst/>
          </a:prstGeom>
          <a:noFill/>
          <a:ln w="9525" cmpd="sng">
            <a:solidFill>
              <a:schemeClr val="bg1">
                <a:lumMod val="50000"/>
              </a:schemeClr>
            </a:solidFill>
            <a:miter lim="800000"/>
            <a:headEnd/>
            <a:tailEnd/>
          </a:ln>
          <a:effectLst/>
        </p:spPr>
      </p:pic>
    </p:spTree>
    <p:extLst>
      <p:ext uri="{BB962C8B-B14F-4D97-AF65-F5344CB8AC3E}">
        <p14:creationId xmlns:p14="http://schemas.microsoft.com/office/powerpoint/2010/main" val="3588546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MATERIALES USADOS</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graphicFrame>
        <p:nvGraphicFramePr>
          <p:cNvPr id="4" name="3 Tabla"/>
          <p:cNvGraphicFramePr>
            <a:graphicFrameLocks noGrp="1"/>
          </p:cNvGraphicFramePr>
          <p:nvPr>
            <p:extLst>
              <p:ext uri="{D42A27DB-BD31-4B8C-83A1-F6EECF244321}">
                <p14:modId xmlns:p14="http://schemas.microsoft.com/office/powerpoint/2010/main" val="873807675"/>
              </p:ext>
            </p:extLst>
          </p:nvPr>
        </p:nvGraphicFramePr>
        <p:xfrm>
          <a:off x="2477452" y="2580164"/>
          <a:ext cx="4189095" cy="2135124"/>
        </p:xfrm>
        <a:graphic>
          <a:graphicData uri="http://schemas.openxmlformats.org/drawingml/2006/table">
            <a:tbl>
              <a:tblPr firstRow="1" firstCol="1" bandRow="1">
                <a:tableStyleId>{5940675A-B579-460E-94D1-54222C63F5DA}</a:tableStyleId>
              </a:tblPr>
              <a:tblGrid>
                <a:gridCol w="835025"/>
                <a:gridCol w="1657350"/>
                <a:gridCol w="1696720"/>
              </a:tblGrid>
              <a:tr h="200025">
                <a:tc>
                  <a:txBody>
                    <a:bodyPr/>
                    <a:lstStyle/>
                    <a:p>
                      <a:pPr indent="252095" algn="ctr">
                        <a:lnSpc>
                          <a:spcPct val="115000"/>
                        </a:lnSpc>
                        <a:spcAft>
                          <a:spcPts val="0"/>
                        </a:spcAft>
                      </a:pPr>
                      <a:r>
                        <a:rPr lang="es-ES" sz="1100">
                          <a:effectLst/>
                        </a:rPr>
                        <a:t>ITEM</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PIEZA</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MATERIAL</a:t>
                      </a:r>
                      <a:endParaRPr lang="es-ES" sz="1100">
                        <a:solidFill>
                          <a:srgbClr val="E36C0A"/>
                        </a:solidFill>
                        <a:effectLst/>
                        <a:latin typeface="Calibri"/>
                        <a:ea typeface="Calibri"/>
                        <a:cs typeface="Times New Roman"/>
                      </a:endParaRPr>
                    </a:p>
                  </a:txBody>
                  <a:tcPr marL="68580" marR="68580" marT="0" marB="0" anchor="ctr"/>
                </a:tc>
              </a:tr>
              <a:tr h="190500">
                <a:tc>
                  <a:txBody>
                    <a:bodyPr/>
                    <a:lstStyle/>
                    <a:p>
                      <a:pPr indent="252095" algn="ctr">
                        <a:lnSpc>
                          <a:spcPct val="115000"/>
                        </a:lnSpc>
                        <a:spcAft>
                          <a:spcPts val="0"/>
                        </a:spcAft>
                      </a:pPr>
                      <a:r>
                        <a:rPr lang="es-ES" sz="1100">
                          <a:effectLst/>
                        </a:rPr>
                        <a:t>1</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Placa frontal</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Resina de poliéster</a:t>
                      </a:r>
                      <a:endParaRPr lang="es-ES" sz="1100">
                        <a:solidFill>
                          <a:srgbClr val="E36C0A"/>
                        </a:solidFill>
                        <a:effectLst/>
                        <a:latin typeface="Calibri"/>
                        <a:ea typeface="Calibri"/>
                        <a:cs typeface="Times New Roman"/>
                      </a:endParaRPr>
                    </a:p>
                  </a:txBody>
                  <a:tcPr marL="68580" marR="68580" marT="0" marB="0" anchor="ctr"/>
                </a:tc>
              </a:tr>
              <a:tr h="190500">
                <a:tc>
                  <a:txBody>
                    <a:bodyPr/>
                    <a:lstStyle/>
                    <a:p>
                      <a:pPr indent="252095" algn="ctr">
                        <a:lnSpc>
                          <a:spcPct val="115000"/>
                        </a:lnSpc>
                        <a:spcAft>
                          <a:spcPts val="0"/>
                        </a:spcAft>
                      </a:pPr>
                      <a:r>
                        <a:rPr lang="es-ES" sz="1100">
                          <a:effectLst/>
                        </a:rPr>
                        <a:t>2</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Soporte placa frontal</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Resina de poliéster</a:t>
                      </a:r>
                      <a:endParaRPr lang="es-ES" sz="1100">
                        <a:solidFill>
                          <a:srgbClr val="E36C0A"/>
                        </a:solidFill>
                        <a:effectLst/>
                        <a:latin typeface="Calibri"/>
                        <a:ea typeface="Calibri"/>
                        <a:cs typeface="Times New Roman"/>
                      </a:endParaRPr>
                    </a:p>
                  </a:txBody>
                  <a:tcPr marL="68580" marR="68580" marT="0" marB="0" anchor="ctr"/>
                </a:tc>
              </a:tr>
              <a:tr h="190500">
                <a:tc>
                  <a:txBody>
                    <a:bodyPr/>
                    <a:lstStyle/>
                    <a:p>
                      <a:pPr indent="252095" algn="ctr">
                        <a:lnSpc>
                          <a:spcPct val="115000"/>
                        </a:lnSpc>
                        <a:spcAft>
                          <a:spcPts val="0"/>
                        </a:spcAft>
                      </a:pPr>
                      <a:r>
                        <a:rPr lang="es-ES" sz="1100">
                          <a:effectLst/>
                        </a:rPr>
                        <a:t>3</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Soporte guía</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Resina de poliéster</a:t>
                      </a:r>
                      <a:endParaRPr lang="es-ES" sz="1100">
                        <a:solidFill>
                          <a:srgbClr val="E36C0A"/>
                        </a:solidFill>
                        <a:effectLst/>
                        <a:latin typeface="Calibri"/>
                        <a:ea typeface="Calibri"/>
                        <a:cs typeface="Times New Roman"/>
                      </a:endParaRPr>
                    </a:p>
                  </a:txBody>
                  <a:tcPr marL="68580" marR="68580" marT="0" marB="0" anchor="ctr"/>
                </a:tc>
              </a:tr>
              <a:tr h="190500">
                <a:tc>
                  <a:txBody>
                    <a:bodyPr/>
                    <a:lstStyle/>
                    <a:p>
                      <a:pPr indent="252095" algn="ctr">
                        <a:lnSpc>
                          <a:spcPct val="115000"/>
                        </a:lnSpc>
                        <a:spcAft>
                          <a:spcPts val="0"/>
                        </a:spcAft>
                      </a:pPr>
                      <a:r>
                        <a:rPr lang="es-ES" sz="1100">
                          <a:effectLst/>
                        </a:rPr>
                        <a:t>3</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Terminal acel. 1</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AISI 1020</a:t>
                      </a:r>
                      <a:endParaRPr lang="es-ES" sz="1100">
                        <a:solidFill>
                          <a:srgbClr val="E36C0A"/>
                        </a:solidFill>
                        <a:effectLst/>
                        <a:latin typeface="Calibri"/>
                        <a:ea typeface="Calibri"/>
                        <a:cs typeface="Times New Roman"/>
                      </a:endParaRPr>
                    </a:p>
                  </a:txBody>
                  <a:tcPr marL="68580" marR="68580" marT="0" marB="0" anchor="ctr"/>
                </a:tc>
              </a:tr>
              <a:tr h="190500">
                <a:tc>
                  <a:txBody>
                    <a:bodyPr/>
                    <a:lstStyle/>
                    <a:p>
                      <a:pPr indent="252095" algn="ctr">
                        <a:lnSpc>
                          <a:spcPct val="115000"/>
                        </a:lnSpc>
                        <a:spcAft>
                          <a:spcPts val="0"/>
                        </a:spcAft>
                      </a:pPr>
                      <a:r>
                        <a:rPr lang="es-ES" sz="1100">
                          <a:effectLst/>
                        </a:rPr>
                        <a:t>4</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Terminal acel. 2</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AISI 1020</a:t>
                      </a:r>
                      <a:endParaRPr lang="es-ES" sz="1100">
                        <a:solidFill>
                          <a:srgbClr val="E36C0A"/>
                        </a:solidFill>
                        <a:effectLst/>
                        <a:latin typeface="Calibri"/>
                        <a:ea typeface="Calibri"/>
                        <a:cs typeface="Times New Roman"/>
                      </a:endParaRPr>
                    </a:p>
                  </a:txBody>
                  <a:tcPr marL="68580" marR="68580" marT="0" marB="0" anchor="ctr"/>
                </a:tc>
              </a:tr>
              <a:tr h="190500">
                <a:tc>
                  <a:txBody>
                    <a:bodyPr/>
                    <a:lstStyle/>
                    <a:p>
                      <a:pPr indent="252095" algn="ctr">
                        <a:lnSpc>
                          <a:spcPct val="115000"/>
                        </a:lnSpc>
                        <a:spcAft>
                          <a:spcPts val="0"/>
                        </a:spcAft>
                      </a:pPr>
                      <a:r>
                        <a:rPr lang="es-ES" sz="1100">
                          <a:effectLst/>
                        </a:rPr>
                        <a:t>5</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Brazo soporte</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AISI 1020</a:t>
                      </a:r>
                      <a:endParaRPr lang="es-ES" sz="1100">
                        <a:solidFill>
                          <a:srgbClr val="E36C0A"/>
                        </a:solidFill>
                        <a:effectLst/>
                        <a:latin typeface="Calibri"/>
                        <a:ea typeface="Calibri"/>
                        <a:cs typeface="Times New Roman"/>
                      </a:endParaRPr>
                    </a:p>
                  </a:txBody>
                  <a:tcPr marL="68580" marR="68580" marT="0" marB="0" anchor="ctr"/>
                </a:tc>
              </a:tr>
              <a:tr h="190500">
                <a:tc>
                  <a:txBody>
                    <a:bodyPr/>
                    <a:lstStyle/>
                    <a:p>
                      <a:pPr indent="252095" algn="ctr">
                        <a:lnSpc>
                          <a:spcPct val="115000"/>
                        </a:lnSpc>
                        <a:spcAft>
                          <a:spcPts val="0"/>
                        </a:spcAft>
                      </a:pPr>
                      <a:r>
                        <a:rPr lang="es-ES" sz="1100">
                          <a:effectLst/>
                        </a:rPr>
                        <a:t>6</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Eje central</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AISI 1020</a:t>
                      </a:r>
                      <a:endParaRPr lang="es-ES" sz="1100">
                        <a:solidFill>
                          <a:srgbClr val="E36C0A"/>
                        </a:solidFill>
                        <a:effectLst/>
                        <a:latin typeface="Calibri"/>
                        <a:ea typeface="Calibri"/>
                        <a:cs typeface="Times New Roman"/>
                      </a:endParaRPr>
                    </a:p>
                  </a:txBody>
                  <a:tcPr marL="68580" marR="68580" marT="0" marB="0" anchor="ctr"/>
                </a:tc>
              </a:tr>
              <a:tr h="200025">
                <a:tc>
                  <a:txBody>
                    <a:bodyPr/>
                    <a:lstStyle/>
                    <a:p>
                      <a:pPr indent="252095" algn="ctr">
                        <a:lnSpc>
                          <a:spcPct val="115000"/>
                        </a:lnSpc>
                        <a:spcAft>
                          <a:spcPts val="0"/>
                        </a:spcAft>
                      </a:pPr>
                      <a:r>
                        <a:rPr lang="es-ES" sz="1100">
                          <a:effectLst/>
                        </a:rPr>
                        <a:t>7</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Eje guía</a:t>
                      </a:r>
                      <a:endParaRPr lang="es-ES" sz="1100">
                        <a:solidFill>
                          <a:srgbClr val="E36C0A"/>
                        </a:solidFill>
                        <a:effectLst/>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S" sz="1100">
                          <a:effectLst/>
                        </a:rPr>
                        <a:t>AISI 1020</a:t>
                      </a:r>
                      <a:endParaRPr lang="es-ES" sz="1100">
                        <a:solidFill>
                          <a:srgbClr val="E36C0A"/>
                        </a:solidFill>
                        <a:effectLst/>
                        <a:latin typeface="Calibri"/>
                        <a:ea typeface="Calibri"/>
                        <a:cs typeface="Times New Roman"/>
                      </a:endParaRPr>
                    </a:p>
                  </a:txBody>
                  <a:tcPr marL="68580" marR="68580" marT="0" marB="0" anchor="ctr"/>
                </a:tc>
              </a:tr>
              <a:tr h="0">
                <a:tc gridSpan="3">
                  <a:txBody>
                    <a:bodyPr/>
                    <a:lstStyle/>
                    <a:p>
                      <a:pPr indent="252095" algn="ctr">
                        <a:lnSpc>
                          <a:spcPct val="115000"/>
                        </a:lnSpc>
                        <a:spcAft>
                          <a:spcPts val="0"/>
                        </a:spcAft>
                      </a:pPr>
                      <a:endParaRPr lang="es-ES" sz="1100" dirty="0">
                        <a:solidFill>
                          <a:srgbClr val="E36C0A"/>
                        </a:solidFill>
                        <a:effectLst/>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863361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ANÁLISIS ESTRUCTURAL</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1782409" y="2060848"/>
            <a:ext cx="4982552" cy="4020215"/>
          </a:xfrm>
          <a:prstGeom prst="rect">
            <a:avLst/>
          </a:prstGeom>
          <a:noFill/>
          <a:ln w="9525" cmpd="sng">
            <a:solidFill>
              <a:schemeClr val="bg1">
                <a:lumMod val="50000"/>
              </a:schemeClr>
            </a:solidFill>
            <a:miter lim="800000"/>
            <a:headEnd/>
            <a:tailEnd/>
          </a:ln>
          <a:effectLst/>
        </p:spPr>
      </p:pic>
    </p:spTree>
    <p:extLst>
      <p:ext uri="{BB962C8B-B14F-4D97-AF65-F5344CB8AC3E}">
        <p14:creationId xmlns:p14="http://schemas.microsoft.com/office/powerpoint/2010/main" val="863361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ANÁLISIS MODAL DE VIBRACIONES</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 name="3 Imagen"/>
          <p:cNvPicPr/>
          <p:nvPr/>
        </p:nvPicPr>
        <p:blipFill>
          <a:blip r:embed="rId3"/>
          <a:stretch>
            <a:fillRect/>
          </a:stretch>
        </p:blipFill>
        <p:spPr>
          <a:xfrm>
            <a:off x="1115616" y="2290144"/>
            <a:ext cx="5040559" cy="3265458"/>
          </a:xfrm>
          <a:prstGeom prst="rect">
            <a:avLst/>
          </a:prstGeom>
          <a:ln>
            <a:solidFill>
              <a:schemeClr val="bg1">
                <a:lumMod val="50000"/>
              </a:schemeClr>
            </a:solidFill>
          </a:ln>
        </p:spPr>
      </p:pic>
      <mc:AlternateContent xmlns:mc="http://schemas.openxmlformats.org/markup-compatibility/2006" xmlns:a14="http://schemas.microsoft.com/office/drawing/2010/main">
        <mc:Choice Requires="a14">
          <p:sp>
            <p:nvSpPr>
              <p:cNvPr id="5" name="4 Rectángulo"/>
              <p:cNvSpPr/>
              <p:nvPr/>
            </p:nvSpPr>
            <p:spPr>
              <a:xfrm>
                <a:off x="6948264" y="2518301"/>
                <a:ext cx="125560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CR" i="1">
                              <a:latin typeface="Cambria Math"/>
                            </a:rPr>
                            <m:t>𝑊</m:t>
                          </m:r>
                        </m:e>
                        <m:sub>
                          <m:r>
                            <a:rPr lang="es-CR" i="1">
                              <a:latin typeface="Cambria Math"/>
                            </a:rPr>
                            <m:t>𝑛</m:t>
                          </m:r>
                        </m:sub>
                      </m:sSub>
                      <m:r>
                        <a:rPr lang="es-CR" i="1">
                          <a:latin typeface="Cambria Math"/>
                        </a:rPr>
                        <m:t>=</m:t>
                      </m:r>
                      <m:rad>
                        <m:radPr>
                          <m:degHide m:val="on"/>
                          <m:ctrlPr>
                            <a:rPr lang="es-ES" i="1">
                              <a:latin typeface="Cambria Math"/>
                            </a:rPr>
                          </m:ctrlPr>
                        </m:radPr>
                        <m:deg/>
                        <m:e>
                          <m:f>
                            <m:fPr>
                              <m:ctrlPr>
                                <a:rPr lang="es-ES" i="1">
                                  <a:latin typeface="Cambria Math"/>
                                </a:rPr>
                              </m:ctrlPr>
                            </m:fPr>
                            <m:num>
                              <m:r>
                                <a:rPr lang="es-CR" i="1">
                                  <a:latin typeface="Cambria Math"/>
                                </a:rPr>
                                <m:t>𝑘</m:t>
                              </m:r>
                            </m:num>
                            <m:den>
                              <m:r>
                                <a:rPr lang="es-CR" i="1">
                                  <a:latin typeface="Cambria Math"/>
                                </a:rPr>
                                <m:t>𝑚</m:t>
                              </m:r>
                            </m:den>
                          </m:f>
                        </m:e>
                      </m:rad>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6948264" y="2518301"/>
                <a:ext cx="1255600" cy="910699"/>
              </a:xfrm>
              <a:prstGeom prst="rect">
                <a:avLst/>
              </a:prstGeom>
              <a:blipFill rotWithShape="1">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808651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29600" cy="4525963"/>
          </a:xfrm>
        </p:spPr>
        <p:txBody>
          <a:bodyPr/>
          <a:lstStyle/>
          <a:p>
            <a:r>
              <a:rPr lang="es-EC" dirty="0" smtClean="0"/>
              <a:t>ANÁLISIS MODAL DE VIBRACIONES</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 name="3 Imagen"/>
          <p:cNvPicPr/>
          <p:nvPr/>
        </p:nvPicPr>
        <p:blipFill rotWithShape="1">
          <a:blip r:embed="rId3"/>
          <a:srcRect l="16888" t="19295" r="12113" b="8682"/>
          <a:stretch/>
        </p:blipFill>
        <p:spPr bwMode="auto">
          <a:xfrm>
            <a:off x="981075" y="2636912"/>
            <a:ext cx="3067050" cy="2314575"/>
          </a:xfrm>
          <a:prstGeom prst="rect">
            <a:avLst/>
          </a:prstGeom>
          <a:ln>
            <a:solidFill>
              <a:schemeClr val="bg1">
                <a:lumMod val="50000"/>
              </a:schemeClr>
            </a:solidFill>
          </a:ln>
          <a:extLst>
            <a:ext uri="{53640926-AAD7-44D8-BBD7-CCE9431645EC}">
              <a14:shadowObscured xmlns:a14="http://schemas.microsoft.com/office/drawing/2010/main"/>
            </a:ext>
          </a:extLst>
        </p:spPr>
      </p:pic>
      <p:pic>
        <p:nvPicPr>
          <p:cNvPr id="5" name="4 Imagen"/>
          <p:cNvPicPr/>
          <p:nvPr/>
        </p:nvPicPr>
        <p:blipFill rotWithShape="1">
          <a:blip r:embed="rId4"/>
          <a:srcRect l="22042" t="20737" r="12159"/>
          <a:stretch/>
        </p:blipFill>
        <p:spPr>
          <a:xfrm>
            <a:off x="5292080" y="2636912"/>
            <a:ext cx="2912690" cy="2314575"/>
          </a:xfrm>
          <a:prstGeom prst="rect">
            <a:avLst/>
          </a:prstGeom>
          <a:ln>
            <a:solidFill>
              <a:schemeClr val="bg1">
                <a:lumMod val="50000"/>
              </a:schemeClr>
            </a:solidFill>
          </a:ln>
        </p:spPr>
      </p:pic>
      <p:sp>
        <p:nvSpPr>
          <p:cNvPr id="6" name="5 Rectángulo">
            <a:hlinkClick r:id="rId5" action="ppaction://hlinkfile"/>
          </p:cNvPr>
          <p:cNvSpPr/>
          <p:nvPr/>
        </p:nvSpPr>
        <p:spPr>
          <a:xfrm>
            <a:off x="2699792" y="5445224"/>
            <a:ext cx="21602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a:hlinkClick r:id="rId6" action="ppaction://hlinkfile"/>
          </p:cNvPr>
          <p:cNvSpPr/>
          <p:nvPr/>
        </p:nvSpPr>
        <p:spPr>
          <a:xfrm>
            <a:off x="6588224" y="5445224"/>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08651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ANÁLISIS MODAL DE VIBRACIONES</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4" name="3 Imagen"/>
          <p:cNvPicPr/>
          <p:nvPr/>
        </p:nvPicPr>
        <p:blipFill rotWithShape="1">
          <a:blip r:embed="rId3"/>
          <a:srcRect l="18873" t="18309" b="10241"/>
          <a:stretch/>
        </p:blipFill>
        <p:spPr bwMode="auto">
          <a:xfrm>
            <a:off x="952499" y="2688865"/>
            <a:ext cx="3738761" cy="2562200"/>
          </a:xfrm>
          <a:prstGeom prst="rect">
            <a:avLst/>
          </a:prstGeom>
          <a:ln>
            <a:solidFill>
              <a:schemeClr val="bg1">
                <a:lumMod val="50000"/>
              </a:schemeClr>
            </a:solidFill>
          </a:ln>
          <a:extLst>
            <a:ext uri="{53640926-AAD7-44D8-BBD7-CCE9431645EC}">
              <a14:shadowObscured xmlns:a14="http://schemas.microsoft.com/office/drawing/2010/main"/>
            </a:ext>
          </a:extLst>
        </p:spPr>
      </p:pic>
      <p:pic>
        <p:nvPicPr>
          <p:cNvPr id="5" name="4 Imagen"/>
          <p:cNvPicPr/>
          <p:nvPr/>
        </p:nvPicPr>
        <p:blipFill rotWithShape="1">
          <a:blip r:embed="rId4"/>
          <a:srcRect l="21370" t="19368" b="7143"/>
          <a:stretch/>
        </p:blipFill>
        <p:spPr bwMode="auto">
          <a:xfrm>
            <a:off x="5436096" y="2688865"/>
            <a:ext cx="3412554" cy="2576661"/>
          </a:xfrm>
          <a:prstGeom prst="rect">
            <a:avLst/>
          </a:prstGeom>
          <a:ln>
            <a:solidFill>
              <a:schemeClr val="bg1">
                <a:lumMod val="50000"/>
              </a:schemeClr>
            </a:solidFill>
          </a:ln>
          <a:extLst>
            <a:ext uri="{53640926-AAD7-44D8-BBD7-CCE9431645EC}">
              <a14:shadowObscured xmlns:a14="http://schemas.microsoft.com/office/drawing/2010/main"/>
            </a:ext>
          </a:extLst>
        </p:spPr>
      </p:pic>
      <p:sp>
        <p:nvSpPr>
          <p:cNvPr id="6" name="5 Rectángulo">
            <a:hlinkClick r:id="rId5" action="ppaction://hlinkfile"/>
          </p:cNvPr>
          <p:cNvSpPr/>
          <p:nvPr/>
        </p:nvSpPr>
        <p:spPr>
          <a:xfrm>
            <a:off x="6588224" y="5445224"/>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a:hlinkClick r:id="rId6" action="ppaction://hlinkfile"/>
          </p:cNvPr>
          <p:cNvSpPr/>
          <p:nvPr/>
        </p:nvSpPr>
        <p:spPr>
          <a:xfrm>
            <a:off x="2596491" y="5528059"/>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08651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RESULTADOS ANÁLISIS MODAL DE VIBRACIONES</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graphicFrame>
        <p:nvGraphicFramePr>
          <p:cNvPr id="6" name="5 Tabla"/>
          <p:cNvGraphicFramePr>
            <a:graphicFrameLocks noGrp="1"/>
          </p:cNvGraphicFramePr>
          <p:nvPr>
            <p:extLst>
              <p:ext uri="{D42A27DB-BD31-4B8C-83A1-F6EECF244321}">
                <p14:modId xmlns:p14="http://schemas.microsoft.com/office/powerpoint/2010/main" val="3627259108"/>
              </p:ext>
            </p:extLst>
          </p:nvPr>
        </p:nvGraphicFramePr>
        <p:xfrm>
          <a:off x="457200" y="3165761"/>
          <a:ext cx="8229600" cy="1226820"/>
        </p:xfrm>
        <a:graphic>
          <a:graphicData uri="http://schemas.openxmlformats.org/drawingml/2006/table">
            <a:tbl>
              <a:tblPr firstRow="1" firstCol="1" bandRow="1">
                <a:tableStyleId>{5940675A-B579-460E-94D1-54222C63F5DA}</a:tableStyleId>
              </a:tblPr>
              <a:tblGrid>
                <a:gridCol w="2129820"/>
                <a:gridCol w="2044233"/>
                <a:gridCol w="1968520"/>
                <a:gridCol w="2087027"/>
              </a:tblGrid>
              <a:tr h="0">
                <a:tc>
                  <a:txBody>
                    <a:bodyPr/>
                    <a:lstStyle/>
                    <a:p>
                      <a:pPr algn="ctr">
                        <a:lnSpc>
                          <a:spcPct val="115000"/>
                        </a:lnSpc>
                        <a:spcAft>
                          <a:spcPts val="0"/>
                        </a:spcAft>
                      </a:pPr>
                      <a:r>
                        <a:rPr lang="es-ES" sz="1400" dirty="0">
                          <a:effectLst/>
                        </a:rPr>
                        <a:t>Número de frecuencias</a:t>
                      </a:r>
                      <a:endParaRPr lang="es-E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Rad/seg</a:t>
                      </a:r>
                      <a:endParaRPr lang="es-E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Hertz</a:t>
                      </a:r>
                      <a:endParaRPr lang="es-E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Segundos</a:t>
                      </a:r>
                      <a:endParaRPr lang="es-ES" sz="140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es-ES" sz="1400" dirty="0">
                          <a:effectLst/>
                        </a:rPr>
                        <a:t>1</a:t>
                      </a:r>
                      <a:endParaRPr lang="es-E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950.84</a:t>
                      </a:r>
                      <a:endParaRPr lang="es-E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151.33</a:t>
                      </a:r>
                      <a:endParaRPr lang="es-E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0.006608</a:t>
                      </a:r>
                      <a:endParaRPr lang="es-ES" sz="140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es-ES" sz="1400" dirty="0">
                          <a:effectLst/>
                        </a:rPr>
                        <a:t>2</a:t>
                      </a:r>
                      <a:endParaRPr lang="es-E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1029.3</a:t>
                      </a:r>
                      <a:endParaRPr lang="es-E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163.81</a:t>
                      </a:r>
                      <a:endParaRPr lang="es-E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0.0061045</a:t>
                      </a:r>
                      <a:endParaRPr lang="es-ES" sz="140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es-ES" sz="1400" dirty="0">
                          <a:effectLst/>
                        </a:rPr>
                        <a:t>3</a:t>
                      </a:r>
                      <a:endParaRPr lang="es-E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1517.3</a:t>
                      </a:r>
                      <a:endParaRPr lang="es-E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241.48</a:t>
                      </a:r>
                      <a:endParaRPr lang="es-E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a:effectLst/>
                        </a:rPr>
                        <a:t>0.0041411</a:t>
                      </a:r>
                      <a:endParaRPr lang="es-ES" sz="140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es-ES" sz="1400">
                          <a:effectLst/>
                        </a:rPr>
                        <a:t>4</a:t>
                      </a:r>
                      <a:endParaRPr lang="es-E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1546.4</a:t>
                      </a:r>
                      <a:endParaRPr lang="es-E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246.11</a:t>
                      </a:r>
                      <a:endParaRPr lang="es-E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dirty="0">
                          <a:effectLst/>
                        </a:rPr>
                        <a:t>0.0040632</a:t>
                      </a:r>
                      <a:endParaRPr lang="es-ES"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254419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002060">
                <a:alpha val="0"/>
              </a:srgbClr>
            </a:solidFill>
          </a:ln>
        </p:spPr>
        <p:txBody>
          <a:bodyPr>
            <a:normAutofit/>
          </a:bodyPr>
          <a:lstStyle/>
          <a:p>
            <a:pPr marL="285750" indent="-285750">
              <a:buFont typeface="Arial" pitchFamily="34" charset="0"/>
              <a:buChar char="•"/>
            </a:pPr>
            <a:r>
              <a:rPr lang="es-EC" sz="2400" dirty="0" smtClean="0">
                <a:hlinkClick r:id="rId2" action="ppaction://hlinksldjump"/>
              </a:rPr>
              <a:t>Objetivos</a:t>
            </a:r>
          </a:p>
          <a:p>
            <a:pPr marL="285750" indent="-285750">
              <a:buFont typeface="Arial" pitchFamily="34" charset="0"/>
              <a:buChar char="•"/>
            </a:pPr>
            <a:r>
              <a:rPr lang="es-EC" sz="2400" dirty="0" smtClean="0">
                <a:hlinkClick r:id="rId2" action="ppaction://hlinksldjump"/>
              </a:rPr>
              <a:t>Antecedentes</a:t>
            </a:r>
            <a:endParaRPr lang="es-EC" sz="2400" dirty="0" smtClean="0"/>
          </a:p>
          <a:p>
            <a:pPr marL="285750" indent="-285750">
              <a:buFont typeface="Arial" pitchFamily="34" charset="0"/>
              <a:buChar char="•"/>
            </a:pPr>
            <a:r>
              <a:rPr lang="es-EC" sz="2400" dirty="0" smtClean="0">
                <a:hlinkClick r:id="rId3" action="ppaction://hlinksldjump"/>
              </a:rPr>
              <a:t>Justificación</a:t>
            </a:r>
          </a:p>
          <a:p>
            <a:pPr marL="285750" indent="-285750">
              <a:buFont typeface="Arial" pitchFamily="34" charset="0"/>
              <a:buChar char="•"/>
            </a:pPr>
            <a:r>
              <a:rPr lang="es-EC" sz="2400" dirty="0" smtClean="0">
                <a:hlinkClick r:id="rId3" action="ppaction://hlinksldjump"/>
              </a:rPr>
              <a:t>Visión por computadora</a:t>
            </a:r>
          </a:p>
          <a:p>
            <a:pPr marL="285750" indent="-285750">
              <a:buFont typeface="Arial" pitchFamily="34" charset="0"/>
              <a:buChar char="•"/>
            </a:pPr>
            <a:r>
              <a:rPr lang="es-EC" sz="2400" u="sng" dirty="0" smtClean="0">
                <a:hlinkClick r:id="rId4" action="ppaction://hlinksldjump"/>
              </a:rPr>
              <a:t>Desarrollo de la plataforma</a:t>
            </a:r>
            <a:endParaRPr lang="es-EC" sz="2400" u="sng" dirty="0" smtClean="0"/>
          </a:p>
          <a:p>
            <a:pPr marL="285750" indent="-285750">
              <a:buFont typeface="Arial" pitchFamily="34" charset="0"/>
              <a:buChar char="•"/>
            </a:pPr>
            <a:r>
              <a:rPr lang="es-EC" sz="2400" u="sng" dirty="0">
                <a:hlinkClick r:id="rId4" action="ppaction://hlinksldjump"/>
              </a:rPr>
              <a:t>P</a:t>
            </a:r>
            <a:r>
              <a:rPr lang="es-EC" sz="2400" u="sng" dirty="0" smtClean="0">
                <a:hlinkClick r:id="rId4" action="ppaction://hlinksldjump"/>
              </a:rPr>
              <a:t>ruebas de funcionamiento</a:t>
            </a:r>
            <a:endParaRPr lang="es-EC" sz="2400" u="sng" dirty="0"/>
          </a:p>
          <a:p>
            <a:pPr marL="285750" indent="-285750">
              <a:buFont typeface="Arial" pitchFamily="34" charset="0"/>
              <a:buChar char="•"/>
            </a:pPr>
            <a:r>
              <a:rPr lang="es-EC" sz="2400" dirty="0" smtClean="0">
                <a:hlinkClick r:id="rId5" action="ppaction://hlinksldjump"/>
              </a:rPr>
              <a:t>Conclusiones </a:t>
            </a:r>
            <a:r>
              <a:rPr lang="es-EC" sz="2400" dirty="0">
                <a:hlinkClick r:id="rId5" action="ppaction://hlinksldjump"/>
              </a:rPr>
              <a:t>y Recomendaciones</a:t>
            </a:r>
            <a:endParaRPr lang="es-EC" sz="2400" dirty="0"/>
          </a:p>
        </p:txBody>
      </p:sp>
      <p:sp>
        <p:nvSpPr>
          <p:cNvPr id="3" name="Title 2"/>
          <p:cNvSpPr>
            <a:spLocks noGrp="1"/>
          </p:cNvSpPr>
          <p:nvPr>
            <p:ph type="title"/>
          </p:nvPr>
        </p:nvSpPr>
        <p:spPr/>
        <p:txBody>
          <a:bodyPr/>
          <a:lstStyle/>
          <a:p>
            <a:pPr algn="ctr"/>
            <a:r>
              <a:rPr lang="es-EC" b="1" dirty="0" smtClean="0">
                <a:solidFill>
                  <a:schemeClr val="tx1"/>
                </a:solidFill>
              </a:rPr>
              <a:t>AGENDA</a:t>
            </a:r>
            <a:endParaRPr lang="es-EC" b="1" dirty="0">
              <a:solidFill>
                <a:schemeClr val="tx1"/>
              </a:solidFill>
            </a:endParaRPr>
          </a:p>
        </p:txBody>
      </p:sp>
    </p:spTree>
    <p:extLst>
      <p:ext uri="{BB962C8B-B14F-4D97-AF65-F5344CB8AC3E}">
        <p14:creationId xmlns:p14="http://schemas.microsoft.com/office/powerpoint/2010/main" val="2345837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5422" y="1196752"/>
            <a:ext cx="8229600" cy="4525963"/>
          </a:xfrm>
        </p:spPr>
        <p:txBody>
          <a:bodyPr/>
          <a:lstStyle/>
          <a:p>
            <a:r>
              <a:rPr lang="es-EC" dirty="0" smtClean="0"/>
              <a:t>PRUEBAS DE FUNCIONAMIENTO (Cámaras no alineadas)</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5" name="4 Imagen" descr="C:\Users\Cliente\Dropbox\TESIS FINAL\FOTOS AÑADIR\2014-07-01 09.19.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04864"/>
            <a:ext cx="3365500" cy="1903095"/>
          </a:xfrm>
          <a:prstGeom prst="rect">
            <a:avLst/>
          </a:prstGeom>
          <a:noFill/>
          <a:ln>
            <a:noFill/>
          </a:ln>
        </p:spPr>
      </p:pic>
      <p:pic>
        <p:nvPicPr>
          <p:cNvPr id="7" name="6 Imagen" descr="C:\Users\Cliente\Dropbox\TESIS FINAL\FOTOS AÑADIR\2014-07-01 09.19.4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204864"/>
            <a:ext cx="3390900" cy="1917700"/>
          </a:xfrm>
          <a:prstGeom prst="rect">
            <a:avLst/>
          </a:prstGeom>
          <a:noFill/>
          <a:ln>
            <a:noFill/>
          </a:ln>
        </p:spPr>
      </p:pic>
      <p:pic>
        <p:nvPicPr>
          <p:cNvPr id="8" name="7 Imagen" descr="C:\Users\Cliente\Dropbox\TESIS FINAL\FOTOS AÑADIR\ESPE2\imgLeft23.bmp"/>
          <p:cNvPicPr/>
          <p:nvPr/>
        </p:nvPicPr>
        <p:blipFill>
          <a:blip r:embed="rId5">
            <a:extLst>
              <a:ext uri="{28A0092B-C50C-407E-A947-70E740481C1C}">
                <a14:useLocalDpi xmlns:a14="http://schemas.microsoft.com/office/drawing/2010/main" val="0"/>
              </a:ext>
            </a:extLst>
          </a:blip>
          <a:srcRect/>
          <a:stretch>
            <a:fillRect/>
          </a:stretch>
        </p:blipFill>
        <p:spPr bwMode="auto">
          <a:xfrm>
            <a:off x="2952261" y="4122564"/>
            <a:ext cx="3275923" cy="2330772"/>
          </a:xfrm>
          <a:prstGeom prst="rect">
            <a:avLst/>
          </a:prstGeom>
          <a:noFill/>
          <a:ln>
            <a:noFill/>
          </a:ln>
        </p:spPr>
      </p:pic>
    </p:spTree>
    <p:extLst>
      <p:ext uri="{BB962C8B-B14F-4D97-AF65-F5344CB8AC3E}">
        <p14:creationId xmlns:p14="http://schemas.microsoft.com/office/powerpoint/2010/main" val="2562431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8314" y="1124744"/>
            <a:ext cx="8229600" cy="4525963"/>
          </a:xfrm>
        </p:spPr>
        <p:txBody>
          <a:bodyPr/>
          <a:lstStyle/>
          <a:p>
            <a:r>
              <a:rPr lang="es-EC" dirty="0" smtClean="0"/>
              <a:t>PRUEBAS DE FUNCIONAMIENTO </a:t>
            </a:r>
            <a:r>
              <a:rPr lang="es-EC" dirty="0"/>
              <a:t>(</a:t>
            </a:r>
            <a:r>
              <a:rPr lang="es-EC" dirty="0" smtClean="0"/>
              <a:t>Cámaras </a:t>
            </a:r>
            <a:r>
              <a:rPr lang="es-EC" dirty="0"/>
              <a:t>alineadas)</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9" name="8 Imagen" descr="C:\Users\Cliente\Dropbox\TESIS FINAL\FOTOS AÑADIR\2014-07-01 09.20.5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988840"/>
            <a:ext cx="3810000" cy="2153920"/>
          </a:xfrm>
          <a:prstGeom prst="rect">
            <a:avLst/>
          </a:prstGeom>
          <a:noFill/>
          <a:ln>
            <a:noFill/>
          </a:ln>
        </p:spPr>
      </p:pic>
      <p:pic>
        <p:nvPicPr>
          <p:cNvPr id="10" name="9 Imagen" descr="C:\Users\Cliente\Dropbox\TESIS FINAL\FOTOS AÑADIR\2014-07-01 09.22.1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4687" y="1988840"/>
            <a:ext cx="3373636" cy="2147257"/>
          </a:xfrm>
          <a:prstGeom prst="rect">
            <a:avLst/>
          </a:prstGeom>
          <a:noFill/>
          <a:ln>
            <a:noFill/>
          </a:ln>
        </p:spPr>
      </p:pic>
      <p:pic>
        <p:nvPicPr>
          <p:cNvPr id="11" name="10 Imagen" descr="C:\Users\Cliente\Dropbox\TESIS FINAL\FOTOS AÑADIR\ESPE1\imgRight53.bmp"/>
          <p:cNvPicPr/>
          <p:nvPr/>
        </p:nvPicPr>
        <p:blipFill>
          <a:blip r:embed="rId5">
            <a:extLst>
              <a:ext uri="{28A0092B-C50C-407E-A947-70E740481C1C}">
                <a14:useLocalDpi xmlns:a14="http://schemas.microsoft.com/office/drawing/2010/main" val="0"/>
              </a:ext>
            </a:extLst>
          </a:blip>
          <a:srcRect/>
          <a:stretch>
            <a:fillRect/>
          </a:stretch>
        </p:blipFill>
        <p:spPr bwMode="auto">
          <a:xfrm>
            <a:off x="2947514" y="4149080"/>
            <a:ext cx="3251200" cy="2438400"/>
          </a:xfrm>
          <a:prstGeom prst="rect">
            <a:avLst/>
          </a:prstGeom>
          <a:noFill/>
          <a:ln>
            <a:noFill/>
          </a:ln>
        </p:spPr>
      </p:pic>
    </p:spTree>
    <p:extLst>
      <p:ext uri="{BB962C8B-B14F-4D97-AF65-F5344CB8AC3E}">
        <p14:creationId xmlns:p14="http://schemas.microsoft.com/office/powerpoint/2010/main" val="3170998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PRUEBAS DE FUNCIONAMIENTO (Angulo de rotación vs. Desplazamiento de guías)</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08920"/>
            <a:ext cx="4146550" cy="2828290"/>
          </a:xfrm>
          <a:prstGeom prst="rect">
            <a:avLst/>
          </a:prstGeom>
          <a:noFill/>
          <a:ln>
            <a:solidFill>
              <a:schemeClr val="bg1">
                <a:lumMod val="50000"/>
              </a:schemeClr>
            </a:solidFill>
          </a:ln>
        </p:spPr>
      </p:pic>
      <p:pic>
        <p:nvPicPr>
          <p:cNvPr id="8" name="7 Imagen" descr="C:\Users\Cliente\Dropbox\Subidas desde cámara\2014-06-16 23.51.2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673852"/>
            <a:ext cx="4122544" cy="2863358"/>
          </a:xfrm>
          <a:prstGeom prst="rect">
            <a:avLst/>
          </a:prstGeom>
          <a:noFill/>
          <a:ln>
            <a:solidFill>
              <a:schemeClr val="accent1"/>
            </a:solidFill>
          </a:ln>
        </p:spPr>
      </p:pic>
    </p:spTree>
    <p:extLst>
      <p:ext uri="{BB962C8B-B14F-4D97-AF65-F5344CB8AC3E}">
        <p14:creationId xmlns:p14="http://schemas.microsoft.com/office/powerpoint/2010/main" val="3570015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 CLASIFICADORES SVM (SUPPORT VECTOR MACHINE)</a:t>
            </a:r>
          </a:p>
          <a:p>
            <a:endParaRPr lang="es-EC" dirty="0"/>
          </a:p>
        </p:txBody>
      </p:sp>
      <p:sp>
        <p:nvSpPr>
          <p:cNvPr id="6" name="Title 2"/>
          <p:cNvSpPr txBox="1">
            <a:spLocks/>
          </p:cNvSpPr>
          <p:nvPr/>
        </p:nvSpPr>
        <p:spPr>
          <a:xfrm>
            <a:off x="457200" y="332656"/>
            <a:ext cx="8229600"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t>TEORÍA DE CLASIFICADORES</a:t>
            </a:r>
            <a:endParaRPr lang="es-EC" sz="4000" b="1" dirty="0"/>
          </a:p>
        </p:txBody>
      </p:sp>
      <p:pic>
        <p:nvPicPr>
          <p:cNvPr id="1026" name="Picture 2" descr="http://photos1.blogger.com/blogger/1013/1515/320/SVMSepar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708920"/>
            <a:ext cx="265747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509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 DESCRIPTORES HOG</a:t>
            </a:r>
            <a:endParaRPr lang="es-EC" dirty="0"/>
          </a:p>
        </p:txBody>
      </p:sp>
      <p:sp>
        <p:nvSpPr>
          <p:cNvPr id="6" name="Title 2"/>
          <p:cNvSpPr txBox="1">
            <a:spLocks/>
          </p:cNvSpPr>
          <p:nvPr/>
        </p:nvSpPr>
        <p:spPr>
          <a:xfrm>
            <a:off x="457200" y="332656"/>
            <a:ext cx="8229600"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t>TEORÍA DE DESCRIPTORES</a:t>
            </a:r>
            <a:endParaRPr lang="es-EC" sz="4000" b="1" dirty="0"/>
          </a:p>
        </p:txBody>
      </p:sp>
      <p:pic>
        <p:nvPicPr>
          <p:cNvPr id="12" name="11 Imagen"/>
          <p:cNvPicPr/>
          <p:nvPr/>
        </p:nvPicPr>
        <p:blipFill>
          <a:blip r:embed="rId2"/>
          <a:stretch>
            <a:fillRect/>
          </a:stretch>
        </p:blipFill>
        <p:spPr>
          <a:xfrm>
            <a:off x="1403648" y="2541270"/>
            <a:ext cx="6120679" cy="2831946"/>
          </a:xfrm>
          <a:prstGeom prst="rect">
            <a:avLst/>
          </a:prstGeom>
          <a:ln>
            <a:solidFill>
              <a:schemeClr val="bg1">
                <a:lumMod val="50000"/>
              </a:schemeClr>
            </a:solidFill>
          </a:ln>
        </p:spPr>
      </p:pic>
    </p:spTree>
    <p:extLst>
      <p:ext uri="{BB962C8B-B14F-4D97-AF65-F5344CB8AC3E}">
        <p14:creationId xmlns:p14="http://schemas.microsoft.com/office/powerpoint/2010/main" val="3855337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APLICACIÓN DE LA PLATAFORMA</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6" name="5 Imagen"/>
          <p:cNvPicPr/>
          <p:nvPr/>
        </p:nvPicPr>
        <p:blipFill rotWithShape="1">
          <a:blip r:embed="rId3"/>
          <a:srcRect l="33061"/>
          <a:stretch/>
        </p:blipFill>
        <p:spPr>
          <a:xfrm>
            <a:off x="899592" y="2780928"/>
            <a:ext cx="3289963" cy="2770505"/>
          </a:xfrm>
          <a:prstGeom prst="rect">
            <a:avLst/>
          </a:prstGeom>
        </p:spPr>
      </p:pic>
      <p:pic>
        <p:nvPicPr>
          <p:cNvPr id="9" name="8 Imagen"/>
          <p:cNvPicPr/>
          <p:nvPr/>
        </p:nvPicPr>
        <p:blipFill rotWithShape="1">
          <a:blip r:embed="rId3"/>
          <a:srcRect r="64995" b="43226"/>
          <a:stretch/>
        </p:blipFill>
        <p:spPr>
          <a:xfrm>
            <a:off x="5220072" y="2814251"/>
            <a:ext cx="1720471" cy="1572910"/>
          </a:xfrm>
          <a:prstGeom prst="rect">
            <a:avLst/>
          </a:prstGeom>
        </p:spPr>
      </p:pic>
      <p:cxnSp>
        <p:nvCxnSpPr>
          <p:cNvPr id="5" name="4 Conector recto de flecha"/>
          <p:cNvCxnSpPr/>
          <p:nvPr/>
        </p:nvCxnSpPr>
        <p:spPr>
          <a:xfrm>
            <a:off x="2195736" y="3212976"/>
            <a:ext cx="3168352" cy="720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 name="3 Rectángulo">
            <a:hlinkClick r:id="rId4" action="ppaction://hlinkfile"/>
          </p:cNvPr>
          <p:cNvSpPr/>
          <p:nvPr/>
        </p:nvSpPr>
        <p:spPr>
          <a:xfrm>
            <a:off x="6876256" y="5661248"/>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41912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APLICACIÓN DE LA PLATAFORMA</a:t>
            </a:r>
            <a:endParaRPr lang="es-EC" b="1" dirty="0"/>
          </a:p>
        </p:txBody>
      </p:sp>
      <p:sp>
        <p:nvSpPr>
          <p:cNvPr id="3" name="Title 2"/>
          <p:cNvSpPr>
            <a:spLocks noGrp="1"/>
          </p:cNvSpPr>
          <p:nvPr>
            <p:ph type="title"/>
          </p:nvPr>
        </p:nvSpPr>
        <p:spPr>
          <a:xfrm>
            <a:off x="457200" y="332656"/>
            <a:ext cx="8229600" cy="979512"/>
          </a:xfrm>
        </p:spPr>
        <p:txBody>
          <a:bodyPr>
            <a:normAutofit fontScale="90000"/>
          </a:bodyPr>
          <a:lstStyle/>
          <a:p>
            <a:pPr algn="ctr"/>
            <a:r>
              <a:rPr lang="es-EC" sz="4000" b="1" dirty="0" smtClean="0"/>
              <a:t>DESARROLLO DE LA PLATAFORMA</a:t>
            </a:r>
            <a:endParaRPr lang="es-EC" sz="4000" b="1" dirty="0"/>
          </a:p>
        </p:txBody>
      </p:sp>
      <p:pic>
        <p:nvPicPr>
          <p:cNvPr id="7" name="6 Imagen"/>
          <p:cNvPicPr/>
          <p:nvPr/>
        </p:nvPicPr>
        <p:blipFill>
          <a:blip r:embed="rId3"/>
          <a:stretch>
            <a:fillRect/>
          </a:stretch>
        </p:blipFill>
        <p:spPr>
          <a:xfrm>
            <a:off x="1619672" y="2564904"/>
            <a:ext cx="5616625" cy="3312368"/>
          </a:xfrm>
          <a:prstGeom prst="rect">
            <a:avLst/>
          </a:prstGeom>
          <a:ln>
            <a:solidFill>
              <a:schemeClr val="tx1"/>
            </a:solidFill>
          </a:ln>
        </p:spPr>
      </p:pic>
      <p:cxnSp>
        <p:nvCxnSpPr>
          <p:cNvPr id="8" name="7 Conector recto de flecha"/>
          <p:cNvCxnSpPr/>
          <p:nvPr/>
        </p:nvCxnSpPr>
        <p:spPr>
          <a:xfrm flipH="1" flipV="1">
            <a:off x="2339752" y="3284984"/>
            <a:ext cx="2088232" cy="122413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10 Conector recto de flecha"/>
          <p:cNvCxnSpPr/>
          <p:nvPr/>
        </p:nvCxnSpPr>
        <p:spPr>
          <a:xfrm>
            <a:off x="2339752" y="3068960"/>
            <a:ext cx="12241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9126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hQSEBQUEBIQEA8VEBUQFBUUFA4UFg8QFBQVFRQVEhQXHCYeGBkjGRQSHzEhJCcpLSwsFR4xNTAqNSYrLCkBCQoKDgwOGg8PGikkHyUvLDQ0NCosLCwtKiksKikpKSwyKSk0LCwqNCksKSwsKikpLCwsLCksLCwsLCksLCwsLP/AABEIAOEA4QMBIgACEQEDEQH/xAAcAAACAwEBAQEAAAAAAAAAAAAABwMFBgQCAQj/xABLEAABAwIBBggLBwIEBQUBAAABAAIDBBEFBhIhMUFRBxMUFTJhcZEiQlJTcoGSobGy0RYjNDVigsEzQyVjg/AkRHOi4VR0k6PSF//EABoBAQADAQEBAAAAAAAAAAAAAAACAwQBBQb/xAAwEQACAgEDAgMGBQUAAAAAAAAAAQIDEQQSMSFBE1FhFDKRocHxIiNxgeEFQrHR8P/aAAwDAQACEQMRAD8AeKEIQAhRTVAbr17lxS4g7YAPegLJCo34nJvHcFEcWl3j2QgNChZznebePZCOd5t49kIDRoWc53m3j2QjnebePZCA0aFnOd5t49kI53m3j2QgNGhZznebePZCOd5t49kIDRoWc53m3j2QjnebePZCA0aFnOd5t49kI53m3j2QgNGhZznebePZCOd5t49kIDRoWc53m3j2QjnebePZCA0aFmzjE29vshQS47ONRb7IQGrQsSctZoz4bGSN6rtPfpHuV/gWVENVcRuzZALujdYOA3jyh1j3IC3QhCAEIQgBc2IVojZfaTZo610rJ5S13/ENZsawH1uJv7g1Ad8MhdpOkldPFrioDoXVJPZAfHQheDThROql55UgJuThHJwoeVI5UgJuThHJwoeVI5UgJuThHJwoeVI5UgJuThHJwoeVI5UgJuThHJwoeVI5UgJuThHJwoeVI5UgJuThHJwoeVI5UgJuThHJwoeVI5UgJTTBeH0YXnlSOUoCursKBGpZDE8MfE8SQuLJGHOa5usH/ezatzVVNgs1idSDdAbTJTKIVcAcbNlb4EjRseNo6joI7bbFdJMYNjppaoEHwHkNcPgfinDSVIkYHDURdATIQhACwGUT/wDEHD9Mfyrfpd5SH/EX+hH8qA0FEfBX2Zyjoz4K9SoCJCEIAQhCAEIJXFiOLxwtzpXtY3r29g1ldSbeEDtuvBlAWAxbhJ1inZo8t/8ADR/KrYKLE67oMqHMO0/dR27TYEd63x0E8brGor1Knau3UY1RjETOnJG3tc0LjflfSjXPF3rMUvA9VO0yy08XrkkPuAHvXe3gY8qs09UI/l674GljzZ8F9xum+xcMyvpjqni9pdkGMRv6D2O7HNPwWXl4Gj4tZ7UP0eqqs4J6tmmJ8EvY50bu5wt71zwNNL3bPivsN01yhjNqQVIHpQzy4hRH71s7Gjyxnxn92ke9W+E8JA0Cdub+plyPWNfxUJ6KaWYYkvQ6rF3GQhVmH40yVocxzXNO0G6sWSXWNrHJYekIQuAEIQgOLEXaFlMRlWpxPUshiR1oDNY1LoB3OBTi4OsQMlI2+kgWSZxjo/uCavBOf+GQG8QhCAEucpfzJ/oR/KmMlzlL+ZP9CP5UBf0XRX2VfKLor7KgI0IQgBeXOshzrLBZZ5ZEEw07rHU948X9LTv3lXU0yultiRlJRWWd+U+XLYbxw2km1E+LGeveepLqtxB8zy6Vxe47Ts6gNgVzg2QVbVDOjgc2M+PKeLaesX8I+oLV0nAnJb72qjadzI3Ot+5xHwXu1+zaVY3LPxfy4Mz3zFrG9zSHNJa4G4INiDvBXdz/AFX/AKqq/wDmm+qYj+BQW8Gsdfribb3OVNiXBJVx3MToqgbmksd7LtHvVq1Wmm/eX7/yc2TXYzMeVVY3o1dUP9V5+N1303CPiDP+Y4wbpGRu99gVUVmHSROLJWPjeNbXAtPvXKWLQ9PVJe6n+yI7mjfUHDHILCopmPG10TnMPsuuPeFrsHy7pKkhrJeLkPiSji3HsJ8E+opHuao3NWG3+n1S93oWRtkj9IPGw6t2/tCyWPcHVLUXLG8mlOnPiADSf1x6j6rFYDJvhAqKQhriainGji3nSwf5bzpHYbhNfBcdhq4uMgdnN1OB0Ojd5L27D7jsXk2U26Z5T/dGhSjMUOJYNV4ZJnaeLJsJGXMcm4PHinqPqK1eTOW7ZrNf4Eu7Y70T/C3lRC17S17WvY4ZrmuAIcDsIOtKrLTIE0956TOMA8JzBcup/wBTTrcz3jsVithqPw2dJeZFxceq4GXBUhwXQClnkfliXWjlP3niu84Pr8UwqWqDgsdlcq5bZE08nUhCFWdODE9Sx2J7VscT1LHYntQGXxjofuCa3BP+GSpxjofuCa3BP+GQG8QhCAEucpfzJ/oR/KmMlzlL+ZP9CP5UBf0XRX2VfKLor7KgI18JX1cWKV7Yo3PebNa0uPqXUsvCBnMuMp+IZxcZ++eNY/ts2u7dyk4L8hQQ2sqm3v4UDHD/AO1wP/b37lmsk8HdimIOfNpgaeNl3Zl7MiHba3YCnmwWsALAaABsA1ABeldL2avwY+8+X9P++pTFb3uZLdfCVyz4jGzQ+WJh3OewHuJX2Gujf0JI3+i9h+BXm7XjOC7JOSvBQSvJK4DixXCYqlmZPG2Ruy+tp3tdraexKjK/g/fS3kivLTbTbw4vTA1j9Q9dk4SVG/ToOkEWIOog6wVr0+rsofTjyITgpH5vexQuamDl1kNxOdPTNvT63sGkwHeN7Ph2LBPC+mqthdDfExuLi8M5nBdWC45LSTCWE2cNDmnoys2seN3wUDgoHhV2RTWGSTH3geOR1cDZotR0Oadcbx0mO6x7xYrsckzkFlNySps82p5bMk3Md4knqOg9R6k5XL5rUU+FPHY2QluQpuEDJHkr+UUwzYHOGc0f8vKToI3MJ1bjo3K5yMyn41lnH7xuh3XucO1bWup2yMcyQB0b2ljgdrTrSVq6d+HVxaSS1puD5yB3RPb/ACCrYy8eGx+8uCLW15Q8Kea4Uyz2A4kHtBBuCAVoGlYiZw4nqWOxPatjiepY7E9qAy+MdD9wTW4J/wAMlTjHQ/cE1uCf8MgN4hCEAJc5S/mT/Qj+VMZLnKX8yf6EfyoC/ouivsq+UXRX2VAREpf8JWL2a2EHpHPd6LdQ7/gt5O6wSjxaqZNid5nWp2yhrz/lR6XgDebEetbtDDdbufbqV2PoMnJRsOFYW2SpIY+X754Au973jwI2jaQ23ZcrGZQcI9TVOLY3Gmg1BjD4Th/mSDSewWCo8pcppK6cySeCweDFHfRDHsA6ztK4Ita9nT6RJuyzrJ/Izzn2XBYwMvpOk9elWtLHbVoPVoVbTK2plrkVmnwfKSeKwzzKzyX3OjqdrC2eG40yYeD4L7aWHWOzeEu6YqwZLaxBsRpBGgg9S8y/Sws6roy2NjiMAlRkrP4ZlSDZk5DXag/YfS3Hr1K+Ll4ttUqniSNUZKXB5d/47QlflxkFxedPSNvF0pIhpMW9zBtZ1bOzUznFeCVPT6idEt0fuJQUlhn5zcoXpnZa8H2dnT0bbO0ukhGp20ui6/07dm5LKQeo6uw9a+hrvhdHdH7GRxcXhnO8JpcG+VvHRimmd9/G37sn+7CNnW5vvHYlc5eIqh0b2vjcWSNcHNcNbXDUQs2oqVkcMnCW1n6EkKw3CdhHGU4maPDhOnrhcbO7nWPeu/JTLiOraGSFsdUB4TNQlt40f/51hdGV2IMhpJnS2s6N0bWn+494IDR339S8SKlXYvM0vEkZHILF/BzCdLDb9p1fymhRTXCQ2StXmTt09IZvr1j4Jz4HU3aFLUR2zZGL6HbiepY7E9q2GJ6vUsfie1UEjL4x0P3BNbgn/DJU4x0P3BNbgn/DIDeIQhACXOUv5k/0I/lTGS5yl/Mn+hH8qAv6Lor5O5faLoqOaS0kf/UZ8wQHqrwSZzLjMBOoOdY33arXSPx/J+pppDyqF8ec4kOOljiTfwXjQdaveGHFZn4k+LPe2KKNoa0EgeEwOJ0byfcFQYblzWwwvgdJymmfG6Mxz+HmBzSAY3HwmkXBGsaNS9HQynHLis8FViT5OFhU8ZXDTv0C+uy62OX0UHlGRlrTPVpTyqgglVjBOuyRwv4J108pVJHUKXlKpcTp3TTrqwnK6SnOa772HySdLfQOzs1Kikqutcc065KmNi2yWUdUmuqHDhuLxVDM+F4cNo1OYdzm7F0EpGw4pJC8Phe6OQaiN24jUR1FbvJ7hJjksyrtDLqDx/TeevyD7uxeLqf6dOv8UOq+f8mqFyfRm0JWPyxyEZVXkhzYqrWdjJ+p+536u9azP2ggg6QdFiOory5efXZKuW6LLnFNYZ+eK+jfDI6OVjo5Gmxa4aR9R1hcT0+sosnIayPNmb4QHgSNsHxnqO0dR0JP5TZIzUbrvGfDezZWg5p6njxD1HvXr16qNqw+jM8q3Ez7z/vcpYs+eWON0jnFz2xtL3PcGZzg3adWldODYNJVTMjiZI/Oka1xYxz+LaSAXG2gWBvpW7yl4LuQVMMsUjeTNlpmjjHgyzSulaHlrAAA0XBULJxTw+TqRm8rcl+a62KHjeOdxccznZuaAXPcCGi50Wbt3phZNVgsNKOFWeko65tZVRtq5zAyKmpibMBY55fPN1DOaALa7+qbL7GmxjD5o2Nj5RCXECwsM2NzRoGm2eQvOsm5pNlqWC5r5Lt9SyWJbVbR4hntVRiJVJ0zGMdD9wTW4J/wyVOMdD9wTW4J/wAMgN4hCEAJc5S/mT/Qj+VMZLnKX8yf6EfyoC/ouiq/GXlou02cNIO4jSD3qwouiuLF2XaUBi+EDBTXMbiFIM97YxDVRN0vjc3U+w0kW91jvtnMjslY6ynrnve9j6aJsrc3NIPgyuc14P8A0x2aV3YlVVFLNx1LI6KTUbaQ8bntOhw7V4dwyS8TPHLRU/GTQvhfLETGXFzXNBc0g3tnE61s09k4xko+hCST5L6HGYsKwKmqYqeKWpqnAXeL+E4PcS7bYNbYDrXFTiHGKOeaGnZSYlTt4x7Y/wCnURkE3A3nNcN4I2gqtyZrIsQwpuGVErKeqhk42kkk0Mk6XgOO+znjsII1WWuyLybdg8FXU174WNMOY0NfnBwbc67C5cSAArlNwcp5xLPxI4z07GYyZyEfU03KpZ4qSm8V8njAG19YAF9Gk6V9xnJCWmiE7JIqql1cbCbhvpjYNl7n1KXKeYz5L0T4b8XHM1s4HiZvGM8O36y32gV1cCdOXNrIHkupnwNL2nohzs5pPUS2/sha46y5p2dl29Ct1x4KLDKKackQRSSka8xpOb2nYpX4fOHOaYZg5gu4Zj7sB1Ei2gaD3K/qMZfh2TVPJSnNmnmDTILEguMhJF9ubGG9SsOC7KipqqasFU/jTFDdjyBn2c2S7XOHSAI0dpU5a6XWUY9Ec8JcZIsLlAyfrZLNLmmWxsLjQzalxDVF4FgSTsFye4LaZNTl2SteTrvN8sauMHweoosIp34ZTNqK+oaySSR3FnimObnWGc4artaB2lVQ1arnN+bJOGUhYS3BsQQdxBB7iomnwh6Q+KZ2WVHPPgpqcQp20+IU8guW5n3kRe1vik6CHar627LpWQyXLT+ofELfVqldF9miqUNo3MvcujhDqaGkpacskhMliC0NsQLNDdCr8B4RH4hPHG4xxPJzQw+DcncfG+PUuzhUynpKWWmFRh8VdM6nJY6QjNjaHAEZpBvpsUvKNj8YxFrKeCKjzmjwY75kMcY8J+gDTpHrIXgwrjYsy6epqba4HpDQRucY+PYZgLljS0kAa9F+sLlwJscz5mSNa8MBa4OAcNBINwdB1LL5BVdLHijqOnFTUyQxyNkqpX6Glua1zWRgaGk6LndoU3B1iQfiGJx+EHsfIbEEaONcLgrLKDiyeclS3Kp7pY6fCc2jpGVDWuDY2XnZxgzi5x0tJ06t6p+FWle7KKAhr3MHJdQJDfvNPYuzImzWl4ANn53bY31q4yqyzpX1DHxU0prBmNMj/Ba1jHZ2aAHG5NyL2RS65GDH8Pjb4uz/ANnH88q7+EnEY3U+EsZIx0kdKM9rXNJjvHFbOA1Xsde5Y3LLKKWvxF0soYM37loYCAI2EkXudJuTpXmjw/OeD1qU1hJHEMDCZLtXqvXzCYrNX2vVZ0zOMdD9wTW4J/wyVOMdD9wTW4J/wyA3iEIQAlzlL+ZP9CP5UxkucpfzJ/oR/KgL+i6K8VcdwvdF0V9lQGPxvB84HQlblDQcVMQRoIuPgU96iEEJc8IGDXjz2jwmHO7W+N/B9S06WzZYvUhNZRg6TD3TvbFEwySPNmtA0n6DrWq//kNa9oz5ohtDHSSuDfXaw9StuByKO9Q+4NQMxoG1sJuSR2uFj2DemXnLRqdQ1PalwchDpkVOG02JYO1+bA2opH/1Y/6sTxquQPCYbaL27bqGv4WnClfBQ0MFDxoIe+Mg2vodmgNAvbRc6k3c5Z3HshaWqu4s4mY/3I7Ak/rbqd8etVRvhN/mLH6f6OuDXBhsmspaR+Gc34qZIoWvz4J2Nc7i3XLg0gAm4LnbDcOOpbXIKWhZTVwoHTTtZBeWeQFgkdmSEMY0gWsBfT5SoY6CrwyN7G01LidI93GOa5pzw62bfNN7aBsBWfx7hRlfSvpKWjgw+OQFsgZfOIPSAGa3NvqvYm25WzSeVXw/X6ckV05LDJbF4W5MVsT5YmzPMpbGXtD3XbHbNbrOo9y7sHylhr8MhpJa52GVsAa2OXPcxkzWjNaHG4BuLAi97i4SxiphmgFSOhFrLR7JlZbI7zXZTZOcVTyGoxuOqkAGZBHI9/G+EOkC86ANOrYspTutm7gR8QuUUYGpS3sr6YOvOSMnkaeW+N4JWywvqayoLoouLDII36bkO0ucyyzbctqGhnhmwiGcyNL2zGoNhNC9o8EWJzTnAG9tixMkQOteMwBZVQ49M9Ce7JssW4Yal8ofRww0H3nGycW1rnVL7W++cQM5uk6PXdZ7Est66eV8slQ9r3x8U7irRAxAl2ZZltFyT61VuK8KPgxR3cyfDcRlgN4ZZIztzXGx7RqKt4ss5wbvEUh3uYAe9tlQoXXXF8oZZY4RAXyEnTrJ7XG5W8wXAr2NlRZL4doFxpOk+tNPBqEBo0Lz7ZbpNliXQ4xh+Y31KmxELYYiyw9SyGJbVUdMvjHQ/cE1uCf8MlTjHQ/cE1uCf8MgN4hCEAJc5S/mT/Qj+VMZLnKX8yf6EfyoC/ouivsq+UXRX2VARkKkxqizmnRfQrtQ1EVwgEpDVPwyvbIwEx3N2+chd0mdo2dYCdNHXMljbJE4Pje0OaRtB/nZbqWGyvyeErCNRGlp3FZrIrK91DKaepuKZztO3iHnxxvYdo9a1y/Ojn+5fMivwv0HJnIzlzMnBAIIIIBBBuCDqIO0L7xqxlpOSuGvwaCYWmhjkH6mi47HawvNdiscLc6aRkTb2Be4NudwvrUVHjUM39GaKX0XtJ7takty6o504M5iXBfTv0wSSQHcfvG+/SO9Zmv4Napn9MxTjqdmH2XfVNF0ijdItMNZbHvn9SDrixKVuT9TF/Up5mjfmFw723Cq5CRrBHaCPin4ZVzzWd0mtd2hp+KuWufdEfCEMZBvHeFG6Qbx3hPCXDoTrhhP+nH9FCcNhGqGEf6cf0XHrE+w8MSY06rnsBPwVjR5OVMvQgktvcMwd7rJuhrW9FrW9jWj4Llrq9kYLpXtY0bXG3cNZVb1TfCO7DASZHcREZauUNa3xI9Lnu2NDjoBPYVTYZR8Y/V4IN9/YF3Y9jTqyYBtxE02Y34vd1n3K+yewfUAP/KlOyUY4fL+RxJNmhyawzVoW9pIrBVmDUGaArpoWImcOJ6ljsT2rY4nqWOxPagMvjHQ/cE1uCf8MlTjHQ/cE1uCf8MgN4hCEAJc5S/mT/Qj+VMZLnKX8yf6EfyoC/ouivsq+UXRX2VARoKEIDgr6MOCXWVmS2fpGh41H+D1JpkKtxDDw4LsZOLygKTJjLSWgdxNQHPp79Hxob+NGdrf091k0aDFY54xJC9skZ1EbDuI1g9RWPyiyVa8G7ew7R2LFsiqaGQvge4byNIcNz2HQQtD22+j/wAnE3Et+FKZ3LWAk5op25o2C7nZ1vWseJLG40HYRoI7CrnKTKflrIjJGGTx3aXNPgyMOnUdIII1adaoVtqzGCTKpdWX1DlrVxABlQ8tHivtIP8Au0q5p+FScf1IoZOsZ7D/ACFiEJKuEuUdTaGGzhXb41M79sjT8QvZ4UovMTe1GlyhV+z1+R3exgScKDPFp5D2vYPgFw1HCXIehBG3rc57vcLLGoRUVrsNzLuryzqpP7uYN0bWt9+v3qqa18rtJc920uJPvKnpMLc/XoHvK1OEYBqsNCrnbCvpDkJN8nNgeCatF953pi4Hg+aBoXzBsDDbaFp6eANCxNtvLLD3DFYKRCFwHBiepY7E9q2OJ6ljsT2oDL4x0P3BNbgn/DJU4x0P3BNbgn/DIDeIQhACXGUrv8Sf6EfypjpX5VzWxR4/RF8qA1FEfBXqVQ0EnghSyFAeEIQgBfCF9QgOKqoQ4alm8TydBvoWxUb4QUAoMVyQBJObY7xoWcqcmnt6Jv26E9KnCw7YqeqycB2K2Ns48M40mJR+GSDxT6rFRGkf5Du4puT5LdS5nZK9StWpl5EdorBSP8h3cVIzDZD4tu1M37K9SkZkr1I9TLyG0XMGBOOs9yuaDJzc31reU2TA3K3pcCA2KmVspcskkkZPDMmt4Wsw7BQ3YrWCiA2LpDVWdI4oQFKhCAEIQUBX4odCx2JnWtXi8uhYvEp9KAocX6H7gmtwT/hkqcW6HrCa3BP+GQG8QhCAEquEWnMeJMk05ssDbH9UZLXDuLO9NVZnL7AeU0t2/wBaJ3GRnfos5vYR7wEBQ4filmBTPxoLEU2JkCx0EaCDsPWvEuJE6kBuRjbV657b1LAcudvXzlzt6AYHPbepHPbepL/lzt6OXO3oBgc9t6kc9t6kv+XO3o5c7egGBz23qXw4y3qWA5c7ejlzt6A3hxRnUvPOLOpYXlzt6OXO3oDdc4s6l9GJM6lhOXO3o5c7egN6MWZ1L1z03qWA5c7ejlzt6AYHPbepHPbepL/lzt6OXO3oBgc9t6kc9t6kv+XO3o5c7egGAccb1KCbH29SwxrXb14dUOO1AXeL47naAqF77m5XxfHOsLnQEBwYu/wQN5+H+wmxwT/hkmayo4x+jVqHYnhwZUZZSgnagNkhCEALzIy4IOoiy9IQCVy/yefTzGRgvG43Ky8WKN23B6x9F+hsTwtk7C14BBSryj4K3tcXQaRuQGS5xj8odzvojnGPyh3O+i+TZG1LTbiz3FR/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9SYqwaru7B9VXVVc5+jU3cP53qxbkjUH+27uKv8E4MZpHAyDNagKLJXAHVMzQAc2+kr9B4XQiKJrBsC4MncmI6VgDQM7aVdIAQhCAEIQgBeZNSEICqqNahQhACEIQAhCEAIQhACEIQAhCEAIQhACEIQAhCEAIQhAema1bU+pCEBKhCEAIQh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6" name="AutoShape 8" descr="data:image/jpeg;base64,/9j/4AAQSkZJRgABAQAAAQABAAD/2wCEAAkGBhQSEBQUEBIQEA8VEBUQFBUUFA4UFg8QFBQVFRQVEhQXHCYeGBkjGRQSHzEhJCcpLSwsFR4xNTAqNSYrLCkBCQoKDgwOGg8PGikkHyUvLDQ0NCosLCwtKiksKikpKSwyKSk0LCwqNCksKSwsKikpLCwsLCksLCwsLCksLCwsLP/AABEIAOEA4QMBIgACEQEDEQH/xAAcAAACAwEBAQEAAAAAAAAAAAAABwMFBgQCAQj/xABLEAABAwIBBggLBwIEBQUBAAABAAIDBBEFBhIhMUFRBxMUFTJhcZEiQlJTcoGSobGy0RYjNDVigsEzQyVjg/AkRHOi4VR0k6PSF//EABoBAQADAQEBAAAAAAAAAAAAAAACAwQBBQb/xAAwEQACAgEDAgMGBQUAAAAAAAAAAQIDEQQSMSFBE1FhFDKRocHxIiNxgeEFQrHR8P/aAAwDAQACEQMRAD8AeKEIQAhRTVAbr17lxS4g7YAPegLJCo34nJvHcFEcWl3j2QgNChZznebePZCOd5t49kIDRoWc53m3j2QjnebePZCA0aFnOd5t49kI53m3j2QgNGhZznebePZCOd5t49kIDRoWc53m3j2QjnebePZCA0aFnOd5t49kI53m3j2QgNGhZznebePZCOd5t49kIDRoWc53m3j2QjnebePZCA0aFmzjE29vshQS47ONRb7IQGrQsSctZoz4bGSN6rtPfpHuV/gWVENVcRuzZALujdYOA3jyh1j3IC3QhCAEIQgBc2IVojZfaTZo610rJ5S13/ENZsawH1uJv7g1Ad8MhdpOkldPFrioDoXVJPZAfHQheDThROql55UgJuThHJwoeVI5UgJuThHJwoeVI5UgJuThHJwoeVI5UgJuThHJwoeVI5UgJuThHJwoeVI5UgJuThHJwoeVI5UgJuThHJwoeVI5UgJuThHJwoeVI5UgJTTBeH0YXnlSOUoCursKBGpZDE8MfE8SQuLJGHOa5usH/ezatzVVNgs1idSDdAbTJTKIVcAcbNlb4EjRseNo6joI7bbFdJMYNjppaoEHwHkNcPgfinDSVIkYHDURdATIQhACwGUT/wDEHD9Mfyrfpd5SH/EX+hH8qA0FEfBX2Zyjoz4K9SoCJCEIAQhCAEIJXFiOLxwtzpXtY3r29g1ldSbeEDtuvBlAWAxbhJ1inZo8t/8ADR/KrYKLE67oMqHMO0/dR27TYEd63x0E8brGor1Knau3UY1RjETOnJG3tc0LjflfSjXPF3rMUvA9VO0yy08XrkkPuAHvXe3gY8qs09UI/l674GljzZ8F9xum+xcMyvpjqni9pdkGMRv6D2O7HNPwWXl4Gj4tZ7UP0eqqs4J6tmmJ8EvY50bu5wt71zwNNL3bPivsN01yhjNqQVIHpQzy4hRH71s7Gjyxnxn92ke9W+E8JA0Cdub+plyPWNfxUJ6KaWYYkvQ6rF3GQhVmH40yVocxzXNO0G6sWSXWNrHJYekIQuAEIQgOLEXaFlMRlWpxPUshiR1oDNY1LoB3OBTi4OsQMlI2+kgWSZxjo/uCavBOf+GQG8QhCAEucpfzJ/oR/KmMlzlL+ZP9CP5UBf0XRX2VfKLor7KgI0IQgBeXOshzrLBZZ5ZEEw07rHU948X9LTv3lXU0yultiRlJRWWd+U+XLYbxw2km1E+LGeveepLqtxB8zy6Vxe47Ts6gNgVzg2QVbVDOjgc2M+PKeLaesX8I+oLV0nAnJb72qjadzI3Ot+5xHwXu1+zaVY3LPxfy4Mz3zFrG9zSHNJa4G4INiDvBXdz/AFX/AKqq/wDmm+qYj+BQW8Gsdfribb3OVNiXBJVx3MToqgbmksd7LtHvVq1Wmm/eX7/yc2TXYzMeVVY3o1dUP9V5+N1303CPiDP+Y4wbpGRu99gVUVmHSROLJWPjeNbXAtPvXKWLQ9PVJe6n+yI7mjfUHDHILCopmPG10TnMPsuuPeFrsHy7pKkhrJeLkPiSji3HsJ8E+opHuao3NWG3+n1S93oWRtkj9IPGw6t2/tCyWPcHVLUXLG8mlOnPiADSf1x6j6rFYDJvhAqKQhriainGji3nSwf5bzpHYbhNfBcdhq4uMgdnN1OB0Ojd5L27D7jsXk2U26Z5T/dGhSjMUOJYNV4ZJnaeLJsJGXMcm4PHinqPqK1eTOW7ZrNf4Eu7Y70T/C3lRC17S17WvY4ZrmuAIcDsIOtKrLTIE0956TOMA8JzBcup/wBTTrcz3jsVithqPw2dJeZFxceq4GXBUhwXQClnkfliXWjlP3niu84Pr8UwqWqDgsdlcq5bZE08nUhCFWdODE9Sx2J7VscT1LHYntQGXxjofuCa3BP+GSpxjofuCa3BP+GQG8QhCAEucpfzJ/oR/KmMlzlL+ZP9CP5UBf0XRX2VfKLor7KgI18JX1cWKV7Yo3PebNa0uPqXUsvCBnMuMp+IZxcZ++eNY/ts2u7dyk4L8hQQ2sqm3v4UDHD/AO1wP/b37lmsk8HdimIOfNpgaeNl3Zl7MiHba3YCnmwWsALAaABsA1ABeldL2avwY+8+X9P++pTFb3uZLdfCVyz4jGzQ+WJh3OewHuJX2Gujf0JI3+i9h+BXm7XjOC7JOSvBQSvJK4DixXCYqlmZPG2Ruy+tp3tdraexKjK/g/fS3kivLTbTbw4vTA1j9Q9dk4SVG/ToOkEWIOog6wVr0+rsofTjyITgpH5vexQuamDl1kNxOdPTNvT63sGkwHeN7Ph2LBPC+mqthdDfExuLi8M5nBdWC45LSTCWE2cNDmnoys2seN3wUDgoHhV2RTWGSTH3geOR1cDZotR0Oadcbx0mO6x7xYrsckzkFlNySps82p5bMk3Md4knqOg9R6k5XL5rUU+FPHY2QluQpuEDJHkr+UUwzYHOGc0f8vKToI3MJ1bjo3K5yMyn41lnH7xuh3XucO1bWup2yMcyQB0b2ljgdrTrSVq6d+HVxaSS1puD5yB3RPb/ACCrYy8eGx+8uCLW15Q8Kea4Uyz2A4kHtBBuCAVoGlYiZw4nqWOxPatjiepY7E9qAy+MdD9wTW4J/wAMlTjHQ/cE1uCf8MgN4hCEAJc5S/mT/Qj+VMZLnKX8yf6EfyoC/ouivsq+UXRX2VAREpf8JWL2a2EHpHPd6LdQ7/gt5O6wSjxaqZNid5nWp2yhrz/lR6XgDebEetbtDDdbufbqV2PoMnJRsOFYW2SpIY+X754Au973jwI2jaQ23ZcrGZQcI9TVOLY3Gmg1BjD4Th/mSDSewWCo8pcppK6cySeCweDFHfRDHsA6ztK4Ita9nT6RJuyzrJ/Izzn2XBYwMvpOk9elWtLHbVoPVoVbTK2plrkVmnwfKSeKwzzKzyX3OjqdrC2eG40yYeD4L7aWHWOzeEu6YqwZLaxBsRpBGgg9S8y/Sws6roy2NjiMAlRkrP4ZlSDZk5DXag/YfS3Hr1K+Ll4ttUqniSNUZKXB5d/47QlflxkFxedPSNvF0pIhpMW9zBtZ1bOzUznFeCVPT6idEt0fuJQUlhn5zcoXpnZa8H2dnT0bbO0ukhGp20ui6/07dm5LKQeo6uw9a+hrvhdHdH7GRxcXhnO8JpcG+VvHRimmd9/G37sn+7CNnW5vvHYlc5eIqh0b2vjcWSNcHNcNbXDUQs2oqVkcMnCW1n6EkKw3CdhHGU4maPDhOnrhcbO7nWPeu/JTLiOraGSFsdUB4TNQlt40f/51hdGV2IMhpJnS2s6N0bWn+494IDR339S8SKlXYvM0vEkZHILF/BzCdLDb9p1fymhRTXCQ2StXmTt09IZvr1j4Jz4HU3aFLUR2zZGL6HbiepY7E9q2GJ6vUsfie1UEjL4x0P3BNbgn/DJU4x0P3BNbgn/DIDeIQhACXOUv5k/0I/lTGS5yl/Mn+hH8qAv6Lor5O5faLoqOaS0kf/UZ8wQHqrwSZzLjMBOoOdY33arXSPx/J+pppDyqF8ec4kOOljiTfwXjQdaveGHFZn4k+LPe2KKNoa0EgeEwOJ0byfcFQYblzWwwvgdJymmfG6Mxz+HmBzSAY3HwmkXBGsaNS9HQynHLis8FViT5OFhU8ZXDTv0C+uy62OX0UHlGRlrTPVpTyqgglVjBOuyRwv4J108pVJHUKXlKpcTp3TTrqwnK6SnOa772HySdLfQOzs1Kikqutcc065KmNi2yWUdUmuqHDhuLxVDM+F4cNo1OYdzm7F0EpGw4pJC8Phe6OQaiN24jUR1FbvJ7hJjksyrtDLqDx/TeevyD7uxeLqf6dOv8UOq+f8mqFyfRm0JWPyxyEZVXkhzYqrWdjJ+p+536u9azP2ggg6QdFiOory5efXZKuW6LLnFNYZ+eK+jfDI6OVjo5Gmxa4aR9R1hcT0+sosnIayPNmb4QHgSNsHxnqO0dR0JP5TZIzUbrvGfDezZWg5p6njxD1HvXr16qNqw+jM8q3Ez7z/vcpYs+eWON0jnFz2xtL3PcGZzg3adWldODYNJVTMjiZI/Oka1xYxz+LaSAXG2gWBvpW7yl4LuQVMMsUjeTNlpmjjHgyzSulaHlrAAA0XBULJxTw+TqRm8rcl+a62KHjeOdxccznZuaAXPcCGi50Wbt3phZNVgsNKOFWeko65tZVRtq5zAyKmpibMBY55fPN1DOaALa7+qbL7GmxjD5o2Nj5RCXECwsM2NzRoGm2eQvOsm5pNlqWC5r5Lt9SyWJbVbR4hntVRiJVJ0zGMdD9wTW4J/wyVOMdD9wTW4J/wAMgN4hCEAJc5S/mT/Qj+VMZLnKX8yf6EfyoC/ouiq/GXlou02cNIO4jSD3qwouiuLF2XaUBi+EDBTXMbiFIM97YxDVRN0vjc3U+w0kW91jvtnMjslY6ynrnve9j6aJsrc3NIPgyuc14P8A0x2aV3YlVVFLNx1LI6KTUbaQ8bntOhw7V4dwyS8TPHLRU/GTQvhfLETGXFzXNBc0g3tnE61s09k4xko+hCST5L6HGYsKwKmqYqeKWpqnAXeL+E4PcS7bYNbYDrXFTiHGKOeaGnZSYlTt4x7Y/wCnURkE3A3nNcN4I2gqtyZrIsQwpuGVErKeqhk42kkk0Mk6XgOO+znjsII1WWuyLybdg8FXU174WNMOY0NfnBwbc67C5cSAArlNwcp5xLPxI4z07GYyZyEfU03KpZ4qSm8V8njAG19YAF9Gk6V9xnJCWmiE7JIqql1cbCbhvpjYNl7n1KXKeYz5L0T4b8XHM1s4HiZvGM8O36y32gV1cCdOXNrIHkupnwNL2nohzs5pPUS2/sha46y5p2dl29Ct1x4KLDKKackQRSSka8xpOb2nYpX4fOHOaYZg5gu4Zj7sB1Ei2gaD3K/qMZfh2TVPJSnNmnmDTILEguMhJF9ubGG9SsOC7KipqqasFU/jTFDdjyBn2c2S7XOHSAI0dpU5a6XWUY9Ec8JcZIsLlAyfrZLNLmmWxsLjQzalxDVF4FgSTsFye4LaZNTl2SteTrvN8sauMHweoosIp34ZTNqK+oaySSR3FnimObnWGc4artaB2lVQ1arnN+bJOGUhYS3BsQQdxBB7iomnwh6Q+KZ2WVHPPgpqcQp20+IU8guW5n3kRe1vik6CHar627LpWQyXLT+ofELfVqldF9miqUNo3MvcujhDqaGkpacskhMliC0NsQLNDdCr8B4RH4hPHG4xxPJzQw+DcncfG+PUuzhUynpKWWmFRh8VdM6nJY6QjNjaHAEZpBvpsUvKNj8YxFrKeCKjzmjwY75kMcY8J+gDTpHrIXgwrjYsy6epqba4HpDQRucY+PYZgLljS0kAa9F+sLlwJscz5mSNa8MBa4OAcNBINwdB1LL5BVdLHijqOnFTUyQxyNkqpX6Glua1zWRgaGk6LndoU3B1iQfiGJx+EHsfIbEEaONcLgrLKDiyeclS3Kp7pY6fCc2jpGVDWuDY2XnZxgzi5x0tJ06t6p+FWle7KKAhr3MHJdQJDfvNPYuzImzWl4ANn53bY31q4yqyzpX1DHxU0prBmNMj/Ba1jHZ2aAHG5NyL2RS65GDH8Pjb4uz/ANnH88q7+EnEY3U+EsZIx0kdKM9rXNJjvHFbOA1Xsde5Y3LLKKWvxF0soYM37loYCAI2EkXudJuTpXmjw/OeD1qU1hJHEMDCZLtXqvXzCYrNX2vVZ0zOMdD9wTW4J/wyVOMdD9wTW4J/wyA3iEIQAlzlL+ZP9CP5UxkucpfzJ/oR/KgL+i6K8VcdwvdF0V9lQGPxvB84HQlblDQcVMQRoIuPgU96iEEJc8IGDXjz2jwmHO7W+N/B9S06WzZYvUhNZRg6TD3TvbFEwySPNmtA0n6DrWq//kNa9oz5ohtDHSSuDfXaw9StuByKO9Q+4NQMxoG1sJuSR2uFj2DemXnLRqdQ1PalwchDpkVOG02JYO1+bA2opH/1Y/6sTxquQPCYbaL27bqGv4WnClfBQ0MFDxoIe+Mg2vodmgNAvbRc6k3c5Z3HshaWqu4s4mY/3I7Ak/rbqd8etVRvhN/mLH6f6OuDXBhsmspaR+Gc34qZIoWvz4J2Nc7i3XLg0gAm4LnbDcOOpbXIKWhZTVwoHTTtZBeWeQFgkdmSEMY0gWsBfT5SoY6CrwyN7G01LidI93GOa5pzw62bfNN7aBsBWfx7hRlfSvpKWjgw+OQFsgZfOIPSAGa3NvqvYm25WzSeVXw/X6ckV05LDJbF4W5MVsT5YmzPMpbGXtD3XbHbNbrOo9y7sHylhr8MhpJa52GVsAa2OXPcxkzWjNaHG4BuLAi97i4SxiphmgFSOhFrLR7JlZbI7zXZTZOcVTyGoxuOqkAGZBHI9/G+EOkC86ANOrYspTutm7gR8QuUUYGpS3sr6YOvOSMnkaeW+N4JWywvqayoLoouLDII36bkO0ucyyzbctqGhnhmwiGcyNL2zGoNhNC9o8EWJzTnAG9tixMkQOteMwBZVQ49M9Ce7JssW4Yal8ofRww0H3nGycW1rnVL7W++cQM5uk6PXdZ7Est66eV8slQ9r3x8U7irRAxAl2ZZltFyT61VuK8KPgxR3cyfDcRlgN4ZZIztzXGx7RqKt4ss5wbvEUh3uYAe9tlQoXXXF8oZZY4RAXyEnTrJ7XG5W8wXAr2NlRZL4doFxpOk+tNPBqEBo0Lz7ZbpNliXQ4xh+Y31KmxELYYiyw9SyGJbVUdMvjHQ/cE1uCf8MlTjHQ/cE1uCf8MgN4hCEAJc5S/mT/Qj+VMZLnKX8yf6EfyoC/ouivsq+UXRX2VARkKkxqizmnRfQrtQ1EVwgEpDVPwyvbIwEx3N2+chd0mdo2dYCdNHXMljbJE4Pje0OaRtB/nZbqWGyvyeErCNRGlp3FZrIrK91DKaepuKZztO3iHnxxvYdo9a1y/Ojn+5fMivwv0HJnIzlzMnBAIIIIBBBuCDqIO0L7xqxlpOSuGvwaCYWmhjkH6mi47HawvNdiscLc6aRkTb2Be4NudwvrUVHjUM39GaKX0XtJ7takty6o504M5iXBfTv0wSSQHcfvG+/SO9Zmv4Napn9MxTjqdmH2XfVNF0ijdItMNZbHvn9SDrixKVuT9TF/Up5mjfmFw723Cq5CRrBHaCPin4ZVzzWd0mtd2hp+KuWufdEfCEMZBvHeFG6Qbx3hPCXDoTrhhP+nH9FCcNhGqGEf6cf0XHrE+w8MSY06rnsBPwVjR5OVMvQgktvcMwd7rJuhrW9FrW9jWj4Llrq9kYLpXtY0bXG3cNZVb1TfCO7DASZHcREZauUNa3xI9Lnu2NDjoBPYVTYZR8Y/V4IN9/YF3Y9jTqyYBtxE02Y34vd1n3K+yewfUAP/KlOyUY4fL+RxJNmhyawzVoW9pIrBVmDUGaArpoWImcOJ6ljsT2rY4nqWOxPagMvjHQ/cE1uCf8MlTjHQ/cE1uCf8MgN4hCEAJc5S/mT/Qj+VMZLnKX8yf6EfyoC/ouivsq+UXRX2VARoKEIDgr6MOCXWVmS2fpGh41H+D1JpkKtxDDw4LsZOLygKTJjLSWgdxNQHPp79Hxob+NGdrf091k0aDFY54xJC9skZ1EbDuI1g9RWPyiyVa8G7ew7R2LFsiqaGQvge4byNIcNz2HQQtD22+j/wAnE3Et+FKZ3LWAk5op25o2C7nZ1vWseJLG40HYRoI7CrnKTKflrIjJGGTx3aXNPgyMOnUdIII1adaoVtqzGCTKpdWX1DlrVxABlQ8tHivtIP8Au0q5p+FScf1IoZOsZ7D/ACFiEJKuEuUdTaGGzhXb41M79sjT8QvZ4UovMTe1GlyhV+z1+R3exgScKDPFp5D2vYPgFw1HCXIehBG3rc57vcLLGoRUVrsNzLuryzqpP7uYN0bWt9+v3qqa18rtJc920uJPvKnpMLc/XoHvK1OEYBqsNCrnbCvpDkJN8nNgeCatF953pi4Hg+aBoXzBsDDbaFp6eANCxNtvLLD3DFYKRCFwHBiepY7E9q2OJ6ljsT2oDL4x0P3BNbgn/DJU4x0P3BNbgn/DIDeIQhACXGUrv8Sf6EfypjpX5VzWxR4/RF8qA1FEfBXqVQ0EnghSyFAeEIQgBfCF9QgOKqoQ4alm8TydBvoWxUb4QUAoMVyQBJObY7xoWcqcmnt6Jv26E9KnCw7YqeqycB2K2Ns48M40mJR+GSDxT6rFRGkf5Du4puT5LdS5nZK9StWpl5EdorBSP8h3cVIzDZD4tu1M37K9SkZkr1I9TLyG0XMGBOOs9yuaDJzc31reU2TA3K3pcCA2KmVspcskkkZPDMmt4Wsw7BQ3YrWCiA2LpDVWdI4oQFKhCAEIQUBX4odCx2JnWtXi8uhYvEp9KAocX6H7gmtwT/hkqcW6HrCa3BP+GQG8QhCAEquEWnMeJMk05ssDbH9UZLXDuLO9NVZnL7AeU0t2/wBaJ3GRnfos5vYR7wEBQ4filmBTPxoLEU2JkCx0EaCDsPWvEuJE6kBuRjbV657b1LAcudvXzlzt6AYHPbepHPbepL/lzt6OXO3oBgc9t6kc9t6kv+XO3o5c7egGBz23qXw4y3qWA5c7ejlzt6A3hxRnUvPOLOpYXlzt6OXO3oDdc4s6l9GJM6lhOXO3o5c7egN6MWZ1L1z03qWA5c7ejlzt6AYHPbepHPbepL/lzt6OXO3oBgc9t6kc9t6kv+XO3o5c7egGAccb1KCbH29SwxrXb14dUOO1AXeL47naAqF77m5XxfHOsLnQEBwYu/wQN5+H+wmxwT/hkmayo4x+jVqHYnhwZUZZSgnagNkhCEALzIy4IOoiy9IQCVy/yefTzGRgvG43Ky8WKN23B6x9F+hsTwtk7C14BBSryj4K3tcXQaRuQGS5xj8odzvojnGPyh3O+i+TZG1LTbiz3FR/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9SYqwaru7B9VXVVc5+jU3cP53qxbkjUH+27uKv8E4MZpHAyDNagKLJXAHVMzQAc2+kr9B4XQiKJrBsC4MncmI6VgDQM7aVdIAQhCAEIQgBeZNSEICqqNahQhACEIQAhCEAIQhACEIQAhCEAIQhACEIQAhCEAIQhAema1bU+pCEBKhCEAIQh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7" name="AutoShape 10" descr="data:image/jpeg;base64,/9j/4AAQSkZJRgABAQAAAQABAAD/2wCEAAkGBhQSEBQUEBIQEA8VEBUQFBUUFA4UFg8QFBQVFRQVEhQXHCYeGBkjGRQSHzEhJCcpLSwsFR4xNTAqNSYrLCkBCQoKDgwOGg8PGikkHyUvLDQ0NCosLCwtKiksKikpKSwyKSk0LCwqNCksKSwsKikpLCwsLCksLCwsLCksLCwsLP/AABEIAOEA4QMBIgACEQEDEQH/xAAcAAACAwEBAQEAAAAAAAAAAAAABwMFBgQCAQj/xABLEAABAwIBBggLBwIEBQUBAAABAAIDBBEFBhIhMUFRBxMUFTJhcZEiQlJTcoGSobGy0RYjNDVigsEzQyVjg/AkRHOi4VR0k6PSF//EABoBAQADAQEBAAAAAAAAAAAAAAACAwQBBQb/xAAwEQACAgEDAgMGBQUAAAAAAAAAAQIDEQQSMSFBE1FhFDKRocHxIiNxgeEFQrHR8P/aAAwDAQACEQMRAD8AeKEIQAhRTVAbr17lxS4g7YAPegLJCo34nJvHcFEcWl3j2QgNChZznebePZCOd5t49kIDRoWc53m3j2QjnebePZCA0aFnOd5t49kI53m3j2QgNGhZznebePZCOd5t49kIDRoWc53m3j2QjnebePZCA0aFnOd5t49kI53m3j2QgNGhZznebePZCOd5t49kIDRoWc53m3j2QjnebePZCA0aFmzjE29vshQS47ONRb7IQGrQsSctZoz4bGSN6rtPfpHuV/gWVENVcRuzZALujdYOA3jyh1j3IC3QhCAEIQgBc2IVojZfaTZo610rJ5S13/ENZsawH1uJv7g1Ad8MhdpOkldPFrioDoXVJPZAfHQheDThROql55UgJuThHJwoeVI5UgJuThHJwoeVI5UgJuThHJwoeVI5UgJuThHJwoeVI5UgJuThHJwoeVI5UgJuThHJwoeVI5UgJuThHJwoeVI5UgJuThHJwoeVI5UgJTTBeH0YXnlSOUoCursKBGpZDE8MfE8SQuLJGHOa5usH/ezatzVVNgs1idSDdAbTJTKIVcAcbNlb4EjRseNo6joI7bbFdJMYNjppaoEHwHkNcPgfinDSVIkYHDURdATIQhACwGUT/wDEHD9Mfyrfpd5SH/EX+hH8qA0FEfBX2Zyjoz4K9SoCJCEIAQhCAEIJXFiOLxwtzpXtY3r29g1ldSbeEDtuvBlAWAxbhJ1inZo8t/8ADR/KrYKLE67oMqHMO0/dR27TYEd63x0E8brGor1Knau3UY1RjETOnJG3tc0LjflfSjXPF3rMUvA9VO0yy08XrkkPuAHvXe3gY8qs09UI/l674GljzZ8F9xum+xcMyvpjqni9pdkGMRv6D2O7HNPwWXl4Gj4tZ7UP0eqqs4J6tmmJ8EvY50bu5wt71zwNNL3bPivsN01yhjNqQVIHpQzy4hRH71s7Gjyxnxn92ke9W+E8JA0Cdub+plyPWNfxUJ6KaWYYkvQ6rF3GQhVmH40yVocxzXNO0G6sWSXWNrHJYekIQuAEIQgOLEXaFlMRlWpxPUshiR1oDNY1LoB3OBTi4OsQMlI2+kgWSZxjo/uCavBOf+GQG8QhCAEucpfzJ/oR/KmMlzlL+ZP9CP5UBf0XRX2VfKLor7KgI0IQgBeXOshzrLBZZ5ZEEw07rHU948X9LTv3lXU0yultiRlJRWWd+U+XLYbxw2km1E+LGeveepLqtxB8zy6Vxe47Ts6gNgVzg2QVbVDOjgc2M+PKeLaesX8I+oLV0nAnJb72qjadzI3Ot+5xHwXu1+zaVY3LPxfy4Mz3zFrG9zSHNJa4G4INiDvBXdz/AFX/AKqq/wDmm+qYj+BQW8Gsdfribb3OVNiXBJVx3MToqgbmksd7LtHvVq1Wmm/eX7/yc2TXYzMeVVY3o1dUP9V5+N1303CPiDP+Y4wbpGRu99gVUVmHSROLJWPjeNbXAtPvXKWLQ9PVJe6n+yI7mjfUHDHILCopmPG10TnMPsuuPeFrsHy7pKkhrJeLkPiSji3HsJ8E+opHuao3NWG3+n1S93oWRtkj9IPGw6t2/tCyWPcHVLUXLG8mlOnPiADSf1x6j6rFYDJvhAqKQhriainGji3nSwf5bzpHYbhNfBcdhq4uMgdnN1OB0Ojd5L27D7jsXk2U26Z5T/dGhSjMUOJYNV4ZJnaeLJsJGXMcm4PHinqPqK1eTOW7ZrNf4Eu7Y70T/C3lRC17S17WvY4ZrmuAIcDsIOtKrLTIE0956TOMA8JzBcup/wBTTrcz3jsVithqPw2dJeZFxceq4GXBUhwXQClnkfliXWjlP3niu84Pr8UwqWqDgsdlcq5bZE08nUhCFWdODE9Sx2J7VscT1LHYntQGXxjofuCa3BP+GSpxjofuCa3BP+GQG8QhCAEucpfzJ/oR/KmMlzlL+ZP9CP5UBf0XRX2VfKLor7KgI18JX1cWKV7Yo3PebNa0uPqXUsvCBnMuMp+IZxcZ++eNY/ts2u7dyk4L8hQQ2sqm3v4UDHD/AO1wP/b37lmsk8HdimIOfNpgaeNl3Zl7MiHba3YCnmwWsALAaABsA1ABeldL2avwY+8+X9P++pTFb3uZLdfCVyz4jGzQ+WJh3OewHuJX2Gujf0JI3+i9h+BXm7XjOC7JOSvBQSvJK4DixXCYqlmZPG2Ruy+tp3tdraexKjK/g/fS3kivLTbTbw4vTA1j9Q9dk4SVG/ToOkEWIOog6wVr0+rsofTjyITgpH5vexQuamDl1kNxOdPTNvT63sGkwHeN7Ph2LBPC+mqthdDfExuLi8M5nBdWC45LSTCWE2cNDmnoys2seN3wUDgoHhV2RTWGSTH3geOR1cDZotR0Oadcbx0mO6x7xYrsckzkFlNySps82p5bMk3Md4knqOg9R6k5XL5rUU+FPHY2QluQpuEDJHkr+UUwzYHOGc0f8vKToI3MJ1bjo3K5yMyn41lnH7xuh3XucO1bWup2yMcyQB0b2ljgdrTrSVq6d+HVxaSS1puD5yB3RPb/ACCrYy8eGx+8uCLW15Q8Kea4Uyz2A4kHtBBuCAVoGlYiZw4nqWOxPatjiepY7E9qAy+MdD9wTW4J/wAMlTjHQ/cE1uCf8MgN4hCEAJc5S/mT/Qj+VMZLnKX8yf6EfyoC/ouivsq+UXRX2VAREpf8JWL2a2EHpHPd6LdQ7/gt5O6wSjxaqZNid5nWp2yhrz/lR6XgDebEetbtDDdbufbqV2PoMnJRsOFYW2SpIY+X754Au973jwI2jaQ23ZcrGZQcI9TVOLY3Gmg1BjD4Th/mSDSewWCo8pcppK6cySeCweDFHfRDHsA6ztK4Ita9nT6RJuyzrJ/Izzn2XBYwMvpOk9elWtLHbVoPVoVbTK2plrkVmnwfKSeKwzzKzyX3OjqdrC2eG40yYeD4L7aWHWOzeEu6YqwZLaxBsRpBGgg9S8y/Sws6roy2NjiMAlRkrP4ZlSDZk5DXag/YfS3Hr1K+Ll4ttUqniSNUZKXB5d/47QlflxkFxedPSNvF0pIhpMW9zBtZ1bOzUznFeCVPT6idEt0fuJQUlhn5zcoXpnZa8H2dnT0bbO0ukhGp20ui6/07dm5LKQeo6uw9a+hrvhdHdH7GRxcXhnO8JpcG+VvHRimmd9/G37sn+7CNnW5vvHYlc5eIqh0b2vjcWSNcHNcNbXDUQs2oqVkcMnCW1n6EkKw3CdhHGU4maPDhOnrhcbO7nWPeu/JTLiOraGSFsdUB4TNQlt40f/51hdGV2IMhpJnS2s6N0bWn+494IDR339S8SKlXYvM0vEkZHILF/BzCdLDb9p1fymhRTXCQ2StXmTt09IZvr1j4Jz4HU3aFLUR2zZGL6HbiepY7E9q2GJ6vUsfie1UEjL4x0P3BNbgn/DJU4x0P3BNbgn/DIDeIQhACXOUv5k/0I/lTGS5yl/Mn+hH8qAv6Lor5O5faLoqOaS0kf/UZ8wQHqrwSZzLjMBOoOdY33arXSPx/J+pppDyqF8ec4kOOljiTfwXjQdaveGHFZn4k+LPe2KKNoa0EgeEwOJ0byfcFQYblzWwwvgdJymmfG6Mxz+HmBzSAY3HwmkXBGsaNS9HQynHLis8FViT5OFhU8ZXDTv0C+uy62OX0UHlGRlrTPVpTyqgglVjBOuyRwv4J108pVJHUKXlKpcTp3TTrqwnK6SnOa772HySdLfQOzs1Kikqutcc065KmNi2yWUdUmuqHDhuLxVDM+F4cNo1OYdzm7F0EpGw4pJC8Phe6OQaiN24jUR1FbvJ7hJjksyrtDLqDx/TeevyD7uxeLqf6dOv8UOq+f8mqFyfRm0JWPyxyEZVXkhzYqrWdjJ+p+536u9azP2ggg6QdFiOory5efXZKuW6LLnFNYZ+eK+jfDI6OVjo5Gmxa4aR9R1hcT0+sosnIayPNmb4QHgSNsHxnqO0dR0JP5TZIzUbrvGfDezZWg5p6njxD1HvXr16qNqw+jM8q3Ez7z/vcpYs+eWON0jnFz2xtL3PcGZzg3adWldODYNJVTMjiZI/Oka1xYxz+LaSAXG2gWBvpW7yl4LuQVMMsUjeTNlpmjjHgyzSulaHlrAAA0XBULJxTw+TqRm8rcl+a62KHjeOdxccznZuaAXPcCGi50Wbt3phZNVgsNKOFWeko65tZVRtq5zAyKmpibMBY55fPN1DOaALa7+qbL7GmxjD5o2Nj5RCXECwsM2NzRoGm2eQvOsm5pNlqWC5r5Lt9SyWJbVbR4hntVRiJVJ0zGMdD9wTW4J/wyVOMdD9wTW4J/wAMgN4hCEAJc5S/mT/Qj+VMZLnKX8yf6EfyoC/ouiq/GXlou02cNIO4jSD3qwouiuLF2XaUBi+EDBTXMbiFIM97YxDVRN0vjc3U+w0kW91jvtnMjslY6ynrnve9j6aJsrc3NIPgyuc14P8A0x2aV3YlVVFLNx1LI6KTUbaQ8bntOhw7V4dwyS8TPHLRU/GTQvhfLETGXFzXNBc0g3tnE61s09k4xko+hCST5L6HGYsKwKmqYqeKWpqnAXeL+E4PcS7bYNbYDrXFTiHGKOeaGnZSYlTt4x7Y/wCnURkE3A3nNcN4I2gqtyZrIsQwpuGVErKeqhk42kkk0Mk6XgOO+znjsII1WWuyLybdg8FXU174WNMOY0NfnBwbc67C5cSAArlNwcp5xLPxI4z07GYyZyEfU03KpZ4qSm8V8njAG19YAF9Gk6V9xnJCWmiE7JIqql1cbCbhvpjYNl7n1KXKeYz5L0T4b8XHM1s4HiZvGM8O36y32gV1cCdOXNrIHkupnwNL2nohzs5pPUS2/sha46y5p2dl29Ct1x4KLDKKackQRSSka8xpOb2nYpX4fOHOaYZg5gu4Zj7sB1Ei2gaD3K/qMZfh2TVPJSnNmnmDTILEguMhJF9ubGG9SsOC7KipqqasFU/jTFDdjyBn2c2S7XOHSAI0dpU5a6XWUY9Ec8JcZIsLlAyfrZLNLmmWxsLjQzalxDVF4FgSTsFye4LaZNTl2SteTrvN8sauMHweoosIp34ZTNqK+oaySSR3FnimObnWGc4artaB2lVQ1arnN+bJOGUhYS3BsQQdxBB7iomnwh6Q+KZ2WVHPPgpqcQp20+IU8guW5n3kRe1vik6CHar627LpWQyXLT+ofELfVqldF9miqUNo3MvcujhDqaGkpacskhMliC0NsQLNDdCr8B4RH4hPHG4xxPJzQw+DcncfG+PUuzhUynpKWWmFRh8VdM6nJY6QjNjaHAEZpBvpsUvKNj8YxFrKeCKjzmjwY75kMcY8J+gDTpHrIXgwrjYsy6epqba4HpDQRucY+PYZgLljS0kAa9F+sLlwJscz5mSNa8MBa4OAcNBINwdB1LL5BVdLHijqOnFTUyQxyNkqpX6Glua1zWRgaGk6LndoU3B1iQfiGJx+EHsfIbEEaONcLgrLKDiyeclS3Kp7pY6fCc2jpGVDWuDY2XnZxgzi5x0tJ06t6p+FWle7KKAhr3MHJdQJDfvNPYuzImzWl4ANn53bY31q4yqyzpX1DHxU0prBmNMj/Ba1jHZ2aAHG5NyL2RS65GDH8Pjb4uz/ANnH88q7+EnEY3U+EsZIx0kdKM9rXNJjvHFbOA1Xsde5Y3LLKKWvxF0soYM37loYCAI2EkXudJuTpXmjw/OeD1qU1hJHEMDCZLtXqvXzCYrNX2vVZ0zOMdD9wTW4J/wyVOMdD9wTW4J/wyA3iEIQAlzlL+ZP9CP5UxkucpfzJ/oR/KgL+i6K8VcdwvdF0V9lQGPxvB84HQlblDQcVMQRoIuPgU96iEEJc8IGDXjz2jwmHO7W+N/B9S06WzZYvUhNZRg6TD3TvbFEwySPNmtA0n6DrWq//kNa9oz5ohtDHSSuDfXaw9StuByKO9Q+4NQMxoG1sJuSR2uFj2DemXnLRqdQ1PalwchDpkVOG02JYO1+bA2opH/1Y/6sTxquQPCYbaL27bqGv4WnClfBQ0MFDxoIe+Mg2vodmgNAvbRc6k3c5Z3HshaWqu4s4mY/3I7Ak/rbqd8etVRvhN/mLH6f6OuDXBhsmspaR+Gc34qZIoWvz4J2Nc7i3XLg0gAm4LnbDcOOpbXIKWhZTVwoHTTtZBeWeQFgkdmSEMY0gWsBfT5SoY6CrwyN7G01LidI93GOa5pzw62bfNN7aBsBWfx7hRlfSvpKWjgw+OQFsgZfOIPSAGa3NvqvYm25WzSeVXw/X6ckV05LDJbF4W5MVsT5YmzPMpbGXtD3XbHbNbrOo9y7sHylhr8MhpJa52GVsAa2OXPcxkzWjNaHG4BuLAi97i4SxiphmgFSOhFrLR7JlZbI7zXZTZOcVTyGoxuOqkAGZBHI9/G+EOkC86ANOrYspTutm7gR8QuUUYGpS3sr6YOvOSMnkaeW+N4JWywvqayoLoouLDII36bkO0ucyyzbctqGhnhmwiGcyNL2zGoNhNC9o8EWJzTnAG9tixMkQOteMwBZVQ49M9Ce7JssW4Yal8ofRww0H3nGycW1rnVL7W++cQM5uk6PXdZ7Est66eV8slQ9r3x8U7irRAxAl2ZZltFyT61VuK8KPgxR3cyfDcRlgN4ZZIztzXGx7RqKt4ss5wbvEUh3uYAe9tlQoXXXF8oZZY4RAXyEnTrJ7XG5W8wXAr2NlRZL4doFxpOk+tNPBqEBo0Lz7ZbpNliXQ4xh+Y31KmxELYYiyw9SyGJbVUdMvjHQ/cE1uCf8MlTjHQ/cE1uCf8MgN4hCEAJc5S/mT/Qj+VMZLnKX8yf6EfyoC/ouivsq+UXRX2VARkKkxqizmnRfQrtQ1EVwgEpDVPwyvbIwEx3N2+chd0mdo2dYCdNHXMljbJE4Pje0OaRtB/nZbqWGyvyeErCNRGlp3FZrIrK91DKaepuKZztO3iHnxxvYdo9a1y/Ojn+5fMivwv0HJnIzlzMnBAIIIIBBBuCDqIO0L7xqxlpOSuGvwaCYWmhjkH6mi47HawvNdiscLc6aRkTb2Be4NudwvrUVHjUM39GaKX0XtJ7takty6o504M5iXBfTv0wSSQHcfvG+/SO9Zmv4Napn9MxTjqdmH2XfVNF0ijdItMNZbHvn9SDrixKVuT9TF/Up5mjfmFw723Cq5CRrBHaCPin4ZVzzWd0mtd2hp+KuWufdEfCEMZBvHeFG6Qbx3hPCXDoTrhhP+nH9FCcNhGqGEf6cf0XHrE+w8MSY06rnsBPwVjR5OVMvQgktvcMwd7rJuhrW9FrW9jWj4Llrq9kYLpXtY0bXG3cNZVb1TfCO7DASZHcREZauUNa3xI9Lnu2NDjoBPYVTYZR8Y/V4IN9/YF3Y9jTqyYBtxE02Y34vd1n3K+yewfUAP/KlOyUY4fL+RxJNmhyawzVoW9pIrBVmDUGaArpoWImcOJ6ljsT2rY4nqWOxPagMvjHQ/cE1uCf8MlTjHQ/cE1uCf8MgN4hCEAJc5S/mT/Qj+VMZLnKX8yf6EfyoC/ouivsq+UXRX2VARoKEIDgr6MOCXWVmS2fpGh41H+D1JpkKtxDDw4LsZOLygKTJjLSWgdxNQHPp79Hxob+NGdrf091k0aDFY54xJC9skZ1EbDuI1g9RWPyiyVa8G7ew7R2LFsiqaGQvge4byNIcNz2HQQtD22+j/wAnE3Et+FKZ3LWAk5op25o2C7nZ1vWseJLG40HYRoI7CrnKTKflrIjJGGTx3aXNPgyMOnUdIII1adaoVtqzGCTKpdWX1DlrVxABlQ8tHivtIP8Au0q5p+FScf1IoZOsZ7D/ACFiEJKuEuUdTaGGzhXb41M79sjT8QvZ4UovMTe1GlyhV+z1+R3exgScKDPFp5D2vYPgFw1HCXIehBG3rc57vcLLGoRUVrsNzLuryzqpP7uYN0bWt9+v3qqa18rtJc920uJPvKnpMLc/XoHvK1OEYBqsNCrnbCvpDkJN8nNgeCatF953pi4Hg+aBoXzBsDDbaFp6eANCxNtvLLD3DFYKRCFwHBiepY7E9q2OJ6ljsT2oDL4x0P3BNbgn/DJU4x0P3BNbgn/DIDeIQhACXGUrv8Sf6EfypjpX5VzWxR4/RF8qA1FEfBXqVQ0EnghSyFAeEIQgBfCF9QgOKqoQ4alm8TydBvoWxUb4QUAoMVyQBJObY7xoWcqcmnt6Jv26E9KnCw7YqeqycB2K2Ns48M40mJR+GSDxT6rFRGkf5Du4puT5LdS5nZK9StWpl5EdorBSP8h3cVIzDZD4tu1M37K9SkZkr1I9TLyG0XMGBOOs9yuaDJzc31reU2TA3K3pcCA2KmVspcskkkZPDMmt4Wsw7BQ3YrWCiA2LpDVWdI4oQFKhCAEIQUBX4odCx2JnWtXi8uhYvEp9KAocX6H7gmtwT/hkqcW6HrCa3BP+GQG8QhCAEquEWnMeJMk05ssDbH9UZLXDuLO9NVZnL7AeU0t2/wBaJ3GRnfos5vYR7wEBQ4filmBTPxoLEU2JkCx0EaCDsPWvEuJE6kBuRjbV657b1LAcudvXzlzt6AYHPbepHPbepL/lzt6OXO3oBgc9t6kc9t6kv+XO3o5c7egGBz23qXw4y3qWA5c7ejlzt6A3hxRnUvPOLOpYXlzt6OXO3oDdc4s6l9GJM6lhOXO3o5c7egN6MWZ1L1z03qWA5c7ejlzt6AYHPbepHPbepL/lzt6OXO3oBgc9t6kc9t6kv+XO3o5c7egGAccb1KCbH29SwxrXb14dUOO1AXeL47naAqF77m5XxfHOsLnQEBwYu/wQN5+H+wmxwT/hkmayo4x+jVqHYnhwZUZZSgnagNkhCEALzIy4IOoiy9IQCVy/yefTzGRgvG43Ky8WKN23B6x9F+hsTwtk7C14BBSryj4K3tcXQaRuQGS5xj8odzvojnGPyh3O+i+TZG1LTbiz3FR/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9SYqwaru7B9VXVVc5+jU3cP53qxbkjUH+27uKv8E4MZpHAyDNagKLJXAHVMzQAc2+kr9B4XQiKJrBsC4MncmI6VgDQM7aVdIAQhCAEIQgBeZNSEICqqNahQhACEIQAhCEAIQhACEIQAhCEAIQhACEIQAhCEAIQhAema1bU+pCEBKhCEAIQh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15" name="Title 2"/>
          <p:cNvSpPr txBox="1">
            <a:spLocks/>
          </p:cNvSpPr>
          <p:nvPr/>
        </p:nvSpPr>
        <p:spPr>
          <a:xfrm>
            <a:off x="0" y="692696"/>
            <a:ext cx="9143999"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solidFill>
                  <a:srgbClr val="2F5897"/>
                </a:solidFill>
              </a:rPr>
              <a:t>CONCLUSIONES </a:t>
            </a:r>
            <a:endParaRPr lang="es-EC" sz="4000" b="1" dirty="0">
              <a:solidFill>
                <a:srgbClr val="2F5897"/>
              </a:solidFill>
            </a:endParaRPr>
          </a:p>
        </p:txBody>
      </p:sp>
      <p:sp>
        <p:nvSpPr>
          <p:cNvPr id="3" name="TextBox 2"/>
          <p:cNvSpPr txBox="1"/>
          <p:nvPr/>
        </p:nvSpPr>
        <p:spPr>
          <a:xfrm>
            <a:off x="612775" y="1628800"/>
            <a:ext cx="7919665" cy="3539430"/>
          </a:xfrm>
          <a:prstGeom prst="rect">
            <a:avLst/>
          </a:prstGeom>
          <a:noFill/>
        </p:spPr>
        <p:txBody>
          <a:bodyPr wrap="square" rtlCol="0">
            <a:spAutoFit/>
          </a:bodyPr>
          <a:lstStyle/>
          <a:p>
            <a:pPr algn="just">
              <a:lnSpc>
                <a:spcPct val="150000"/>
              </a:lnSpc>
            </a:pPr>
            <a:endParaRPr lang="es-ES" sz="1600" dirty="0"/>
          </a:p>
          <a:p>
            <a:pPr marL="285750" lvl="0" indent="-285750" algn="just">
              <a:lnSpc>
                <a:spcPct val="150000"/>
              </a:lnSpc>
              <a:buFont typeface="Arial" panose="020B0604020202020204" pitchFamily="34" charset="0"/>
              <a:buChar char="•"/>
            </a:pPr>
            <a:r>
              <a:rPr lang="es-ES" sz="1600" dirty="0"/>
              <a:t>El mecanismo desarrollado </a:t>
            </a:r>
            <a:r>
              <a:rPr lang="es-ES" sz="1600" dirty="0" smtClean="0"/>
              <a:t>cumple: i</a:t>
            </a:r>
            <a:r>
              <a:rPr lang="es-ES" sz="1600" dirty="0"/>
              <a:t>) Capaz de orientarse en todos los sentidos;    ii) se lo puede automatizar; iii) es estable durante su funcionamiento; iv) el avance de las correderas que es el que nos da el ángulo de rotación es muy </a:t>
            </a:r>
            <a:r>
              <a:rPr lang="es-ES" sz="1600" dirty="0" smtClean="0"/>
              <a:t>fino.</a:t>
            </a:r>
          </a:p>
          <a:p>
            <a:pPr lvl="0" algn="just">
              <a:lnSpc>
                <a:spcPct val="150000"/>
              </a:lnSpc>
            </a:pPr>
            <a:endParaRPr lang="es-ES" sz="1600" dirty="0" smtClean="0"/>
          </a:p>
          <a:p>
            <a:pPr marL="285750" lvl="0" indent="-285750" algn="just">
              <a:lnSpc>
                <a:spcPct val="150000"/>
              </a:lnSpc>
              <a:buFont typeface="Arial" panose="020B0604020202020204" pitchFamily="34" charset="0"/>
              <a:buChar char="•"/>
            </a:pPr>
            <a:r>
              <a:rPr lang="es-ES" sz="1600" dirty="0" smtClean="0"/>
              <a:t>Fabricación sencilla </a:t>
            </a:r>
            <a:r>
              <a:rPr lang="es-ES" sz="1600" dirty="0"/>
              <a:t>ya que para muchos de sus componentes se ha utilizado la tecnología como lo es el prototipado 3D, corte por láser.</a:t>
            </a:r>
          </a:p>
          <a:p>
            <a:r>
              <a:rPr lang="es-ES" sz="1600" b="1" dirty="0"/>
              <a:t> </a:t>
            </a:r>
            <a:endParaRPr lang="es-ES" sz="1600" dirty="0"/>
          </a:p>
          <a:p>
            <a:r>
              <a:rPr lang="es-ES" sz="1600" b="1" dirty="0"/>
              <a:t> </a:t>
            </a:r>
            <a:endParaRPr lang="es-ES" sz="1600" dirty="0"/>
          </a:p>
        </p:txBody>
      </p:sp>
    </p:spTree>
    <p:extLst>
      <p:ext uri="{BB962C8B-B14F-4D97-AF65-F5344CB8AC3E}">
        <p14:creationId xmlns:p14="http://schemas.microsoft.com/office/powerpoint/2010/main" val="33035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hQSEBQUEBIQEA8VEBUQFBUUFA4UFg8QFBQVFRQVEhQXHCYeGBkjGRQSHzEhJCcpLSwsFR4xNTAqNSYrLCkBCQoKDgwOGg8PGikkHyUvLDQ0NCosLCwtKiksKikpKSwyKSk0LCwqNCksKSwsKikpLCwsLCksLCwsLCksLCwsLP/AABEIAOEA4QMBIgACEQEDEQH/xAAcAAACAwEBAQEAAAAAAAAAAAAABwMFBgQCAQj/xABLEAABAwIBBggLBwIEBQUBAAABAAIDBBEFBhIhMUFRBxMUFTJhcZEiQlJTcoGSobGy0RYjNDVigsEzQyVjg/AkRHOi4VR0k6PSF//EABoBAQADAQEBAAAAAAAAAAAAAAACAwQBBQb/xAAwEQACAgEDAgMGBQUAAAAAAAAAAQIDEQQSMSFBE1FhFDKRocHxIiNxgeEFQrHR8P/aAAwDAQACEQMRAD8AeKEIQAhRTVAbr17lxS4g7YAPegLJCo34nJvHcFEcWl3j2QgNChZznebePZCOd5t49kIDRoWc53m3j2QjnebePZCA0aFnOd5t49kI53m3j2QgNGhZznebePZCOd5t49kIDRoWc53m3j2QjnebePZCA0aFnOd5t49kI53m3j2QgNGhZznebePZCOd5t49kIDRoWc53m3j2QjnebePZCA0aFmzjE29vshQS47ONRb7IQGrQsSctZoz4bGSN6rtPfpHuV/gWVENVcRuzZALujdYOA3jyh1j3IC3QhCAEIQgBc2IVojZfaTZo610rJ5S13/ENZsawH1uJv7g1Ad8MhdpOkldPFrioDoXVJPZAfHQheDThROql55UgJuThHJwoeVI5UgJuThHJwoeVI5UgJuThHJwoeVI5UgJuThHJwoeVI5UgJuThHJwoeVI5UgJuThHJwoeVI5UgJuThHJwoeVI5UgJuThHJwoeVI5UgJTTBeH0YXnlSOUoCursKBGpZDE8MfE8SQuLJGHOa5usH/ezatzVVNgs1idSDdAbTJTKIVcAcbNlb4EjRseNo6joI7bbFdJMYNjppaoEHwHkNcPgfinDSVIkYHDURdATIQhACwGUT/wDEHD9Mfyrfpd5SH/EX+hH8qA0FEfBX2Zyjoz4K9SoCJCEIAQhCAEIJXFiOLxwtzpXtY3r29g1ldSbeEDtuvBlAWAxbhJ1inZo8t/8ADR/KrYKLE67oMqHMO0/dR27TYEd63x0E8brGor1Knau3UY1RjETOnJG3tc0LjflfSjXPF3rMUvA9VO0yy08XrkkPuAHvXe3gY8qs09UI/l674GljzZ8F9xum+xcMyvpjqni9pdkGMRv6D2O7HNPwWXl4Gj4tZ7UP0eqqs4J6tmmJ8EvY50bu5wt71zwNNL3bPivsN01yhjNqQVIHpQzy4hRH71s7Gjyxnxn92ke9W+E8JA0Cdub+plyPWNfxUJ6KaWYYkvQ6rF3GQhVmH40yVocxzXNO0G6sWSXWNrHJYekIQuAEIQgOLEXaFlMRlWpxPUshiR1oDNY1LoB3OBTi4OsQMlI2+kgWSZxjo/uCavBOf+GQG8QhCAEucpfzJ/oR/KmMlzlL+ZP9CP5UBf0XRX2VfKLor7KgI0IQgBeXOshzrLBZZ5ZEEw07rHU948X9LTv3lXU0yultiRlJRWWd+U+XLYbxw2km1E+LGeveepLqtxB8zy6Vxe47Ts6gNgVzg2QVbVDOjgc2M+PKeLaesX8I+oLV0nAnJb72qjadzI3Ot+5xHwXu1+zaVY3LPxfy4Mz3zFrG9zSHNJa4G4INiDvBXdz/AFX/AKqq/wDmm+qYj+BQW8Gsdfribb3OVNiXBJVx3MToqgbmksd7LtHvVq1Wmm/eX7/yc2TXYzMeVVY3o1dUP9V5+N1303CPiDP+Y4wbpGRu99gVUVmHSROLJWPjeNbXAtPvXKWLQ9PVJe6n+yI7mjfUHDHILCopmPG10TnMPsuuPeFrsHy7pKkhrJeLkPiSji3HsJ8E+opHuao3NWG3+n1S93oWRtkj9IPGw6t2/tCyWPcHVLUXLG8mlOnPiADSf1x6j6rFYDJvhAqKQhriainGji3nSwf5bzpHYbhNfBcdhq4uMgdnN1OB0Ojd5L27D7jsXk2U26Z5T/dGhSjMUOJYNV4ZJnaeLJsJGXMcm4PHinqPqK1eTOW7ZrNf4Eu7Y70T/C3lRC17S17WvY4ZrmuAIcDsIOtKrLTIE0956TOMA8JzBcup/wBTTrcz3jsVithqPw2dJeZFxceq4GXBUhwXQClnkfliXWjlP3niu84Pr8UwqWqDgsdlcq5bZE08nUhCFWdODE9Sx2J7VscT1LHYntQGXxjofuCa3BP+GSpxjofuCa3BP+GQG8QhCAEucpfzJ/oR/KmMlzlL+ZP9CP5UBf0XRX2VfKLor7KgI18JX1cWKV7Yo3PebNa0uPqXUsvCBnMuMp+IZxcZ++eNY/ts2u7dyk4L8hQQ2sqm3v4UDHD/AO1wP/b37lmsk8HdimIOfNpgaeNl3Zl7MiHba3YCnmwWsALAaABsA1ABeldL2avwY+8+X9P++pTFb3uZLdfCVyz4jGzQ+WJh3OewHuJX2Gujf0JI3+i9h+BXm7XjOC7JOSvBQSvJK4DixXCYqlmZPG2Ruy+tp3tdraexKjK/g/fS3kivLTbTbw4vTA1j9Q9dk4SVG/ToOkEWIOog6wVr0+rsofTjyITgpH5vexQuamDl1kNxOdPTNvT63sGkwHeN7Ph2LBPC+mqthdDfExuLi8M5nBdWC45LSTCWE2cNDmnoys2seN3wUDgoHhV2RTWGSTH3geOR1cDZotR0Oadcbx0mO6x7xYrsckzkFlNySps82p5bMk3Md4knqOg9R6k5XL5rUU+FPHY2QluQpuEDJHkr+UUwzYHOGc0f8vKToI3MJ1bjo3K5yMyn41lnH7xuh3XucO1bWup2yMcyQB0b2ljgdrTrSVq6d+HVxaSS1puD5yB3RPb/ACCrYy8eGx+8uCLW15Q8Kea4Uyz2A4kHtBBuCAVoGlYiZw4nqWOxPatjiepY7E9qAy+MdD9wTW4J/wAMlTjHQ/cE1uCf8MgN4hCEAJc5S/mT/Qj+VMZLnKX8yf6EfyoC/ouivsq+UXRX2VAREpf8JWL2a2EHpHPd6LdQ7/gt5O6wSjxaqZNid5nWp2yhrz/lR6XgDebEetbtDDdbufbqV2PoMnJRsOFYW2SpIY+X754Au973jwI2jaQ23ZcrGZQcI9TVOLY3Gmg1BjD4Th/mSDSewWCo8pcppK6cySeCweDFHfRDHsA6ztK4Ita9nT6RJuyzrJ/Izzn2XBYwMvpOk9elWtLHbVoPVoVbTK2plrkVmnwfKSeKwzzKzyX3OjqdrC2eG40yYeD4L7aWHWOzeEu6YqwZLaxBsRpBGgg9S8y/Sws6roy2NjiMAlRkrP4ZlSDZk5DXag/YfS3Hr1K+Ll4ttUqniSNUZKXB5d/47QlflxkFxedPSNvF0pIhpMW9zBtZ1bOzUznFeCVPT6idEt0fuJQUlhn5zcoXpnZa8H2dnT0bbO0ukhGp20ui6/07dm5LKQeo6uw9a+hrvhdHdH7GRxcXhnO8JpcG+VvHRimmd9/G37sn+7CNnW5vvHYlc5eIqh0b2vjcWSNcHNcNbXDUQs2oqVkcMnCW1n6EkKw3CdhHGU4maPDhOnrhcbO7nWPeu/JTLiOraGSFsdUB4TNQlt40f/51hdGV2IMhpJnS2s6N0bWn+494IDR339S8SKlXYvM0vEkZHILF/BzCdLDb9p1fymhRTXCQ2StXmTt09IZvr1j4Jz4HU3aFLUR2zZGL6HbiepY7E9q2GJ6vUsfie1UEjL4x0P3BNbgn/DJU4x0P3BNbgn/DIDeIQhACXOUv5k/0I/lTGS5yl/Mn+hH8qAv6Lor5O5faLoqOaS0kf/UZ8wQHqrwSZzLjMBOoOdY33arXSPx/J+pppDyqF8ec4kOOljiTfwXjQdaveGHFZn4k+LPe2KKNoa0EgeEwOJ0byfcFQYblzWwwvgdJymmfG6Mxz+HmBzSAY3HwmkXBGsaNS9HQynHLis8FViT5OFhU8ZXDTv0C+uy62OX0UHlGRlrTPVpTyqgglVjBOuyRwv4J108pVJHUKXlKpcTp3TTrqwnK6SnOa772HySdLfQOzs1Kikqutcc065KmNi2yWUdUmuqHDhuLxVDM+F4cNo1OYdzm7F0EpGw4pJC8Phe6OQaiN24jUR1FbvJ7hJjksyrtDLqDx/TeevyD7uxeLqf6dOv8UOq+f8mqFyfRm0JWPyxyEZVXkhzYqrWdjJ+p+536u9azP2ggg6QdFiOory5efXZKuW6LLnFNYZ+eK+jfDI6OVjo5Gmxa4aR9R1hcT0+sosnIayPNmb4QHgSNsHxnqO0dR0JP5TZIzUbrvGfDezZWg5p6njxD1HvXr16qNqw+jM8q3Ez7z/vcpYs+eWON0jnFz2xtL3PcGZzg3adWldODYNJVTMjiZI/Oka1xYxz+LaSAXG2gWBvpW7yl4LuQVMMsUjeTNlpmjjHgyzSulaHlrAAA0XBULJxTw+TqRm8rcl+a62KHjeOdxccznZuaAXPcCGi50Wbt3phZNVgsNKOFWeko65tZVRtq5zAyKmpibMBY55fPN1DOaALa7+qbL7GmxjD5o2Nj5RCXECwsM2NzRoGm2eQvOsm5pNlqWC5r5Lt9SyWJbVbR4hntVRiJVJ0zGMdD9wTW4J/wyVOMdD9wTW4J/wAMgN4hCEAJc5S/mT/Qj+VMZLnKX8yf6EfyoC/ouiq/GXlou02cNIO4jSD3qwouiuLF2XaUBi+EDBTXMbiFIM97YxDVRN0vjc3U+w0kW91jvtnMjslY6ynrnve9j6aJsrc3NIPgyuc14P8A0x2aV3YlVVFLNx1LI6KTUbaQ8bntOhw7V4dwyS8TPHLRU/GTQvhfLETGXFzXNBc0g3tnE61s09k4xko+hCST5L6HGYsKwKmqYqeKWpqnAXeL+E4PcS7bYNbYDrXFTiHGKOeaGnZSYlTt4x7Y/wCnURkE3A3nNcN4I2gqtyZrIsQwpuGVErKeqhk42kkk0Mk6XgOO+znjsII1WWuyLybdg8FXU174WNMOY0NfnBwbc67C5cSAArlNwcp5xLPxI4z07GYyZyEfU03KpZ4qSm8V8njAG19YAF9Gk6V9xnJCWmiE7JIqql1cbCbhvpjYNl7n1KXKeYz5L0T4b8XHM1s4HiZvGM8O36y32gV1cCdOXNrIHkupnwNL2nohzs5pPUS2/sha46y5p2dl29Ct1x4KLDKKackQRSSka8xpOb2nYpX4fOHOaYZg5gu4Zj7sB1Ei2gaD3K/qMZfh2TVPJSnNmnmDTILEguMhJF9ubGG9SsOC7KipqqasFU/jTFDdjyBn2c2S7XOHSAI0dpU5a6XWUY9Ec8JcZIsLlAyfrZLNLmmWxsLjQzalxDVF4FgSTsFye4LaZNTl2SteTrvN8sauMHweoosIp34ZTNqK+oaySSR3FnimObnWGc4artaB2lVQ1arnN+bJOGUhYS3BsQQdxBB7iomnwh6Q+KZ2WVHPPgpqcQp20+IU8guW5n3kRe1vik6CHar627LpWQyXLT+ofELfVqldF9miqUNo3MvcujhDqaGkpacskhMliC0NsQLNDdCr8B4RH4hPHG4xxPJzQw+DcncfG+PUuzhUynpKWWmFRh8VdM6nJY6QjNjaHAEZpBvpsUvKNj8YxFrKeCKjzmjwY75kMcY8J+gDTpHrIXgwrjYsy6epqba4HpDQRucY+PYZgLljS0kAa9F+sLlwJscz5mSNa8MBa4OAcNBINwdB1LL5BVdLHijqOnFTUyQxyNkqpX6Glua1zWRgaGk6LndoU3B1iQfiGJx+EHsfIbEEaONcLgrLKDiyeclS3Kp7pY6fCc2jpGVDWuDY2XnZxgzi5x0tJ06t6p+FWle7KKAhr3MHJdQJDfvNPYuzImzWl4ANn53bY31q4yqyzpX1DHxU0prBmNMj/Ba1jHZ2aAHG5NyL2RS65GDH8Pjb4uz/ANnH88q7+EnEY3U+EsZIx0kdKM9rXNJjvHFbOA1Xsde5Y3LLKKWvxF0soYM37loYCAI2EkXudJuTpXmjw/OeD1qU1hJHEMDCZLtXqvXzCYrNX2vVZ0zOMdD9wTW4J/wyVOMdD9wTW4J/wyA3iEIQAlzlL+ZP9CP5UxkucpfzJ/oR/KgL+i6K8VcdwvdF0V9lQGPxvB84HQlblDQcVMQRoIuPgU96iEEJc8IGDXjz2jwmHO7W+N/B9S06WzZYvUhNZRg6TD3TvbFEwySPNmtA0n6DrWq//kNa9oz5ohtDHSSuDfXaw9StuByKO9Q+4NQMxoG1sJuSR2uFj2DemXnLRqdQ1PalwchDpkVOG02JYO1+bA2opH/1Y/6sTxquQPCYbaL27bqGv4WnClfBQ0MFDxoIe+Mg2vodmgNAvbRc6k3c5Z3HshaWqu4s4mY/3I7Ak/rbqd8etVRvhN/mLH6f6OuDXBhsmspaR+Gc34qZIoWvz4J2Nc7i3XLg0gAm4LnbDcOOpbXIKWhZTVwoHTTtZBeWeQFgkdmSEMY0gWsBfT5SoY6CrwyN7G01LidI93GOa5pzw62bfNN7aBsBWfx7hRlfSvpKWjgw+OQFsgZfOIPSAGa3NvqvYm25WzSeVXw/X6ckV05LDJbF4W5MVsT5YmzPMpbGXtD3XbHbNbrOo9y7sHylhr8MhpJa52GVsAa2OXPcxkzWjNaHG4BuLAi97i4SxiphmgFSOhFrLR7JlZbI7zXZTZOcVTyGoxuOqkAGZBHI9/G+EOkC86ANOrYspTutm7gR8QuUUYGpS3sr6YOvOSMnkaeW+N4JWywvqayoLoouLDII36bkO0ucyyzbctqGhnhmwiGcyNL2zGoNhNC9o8EWJzTnAG9tixMkQOteMwBZVQ49M9Ce7JssW4Yal8ofRww0H3nGycW1rnVL7W++cQM5uk6PXdZ7Est66eV8slQ9r3x8U7irRAxAl2ZZltFyT61VuK8KPgxR3cyfDcRlgN4ZZIztzXGx7RqKt4ss5wbvEUh3uYAe9tlQoXXXF8oZZY4RAXyEnTrJ7XG5W8wXAr2NlRZL4doFxpOk+tNPBqEBo0Lz7ZbpNliXQ4xh+Y31KmxELYYiyw9SyGJbVUdMvjHQ/cE1uCf8MlTjHQ/cE1uCf8MgN4hCEAJc5S/mT/Qj+VMZLnKX8yf6EfyoC/ouivsq+UXRX2VARkKkxqizmnRfQrtQ1EVwgEpDVPwyvbIwEx3N2+chd0mdo2dYCdNHXMljbJE4Pje0OaRtB/nZbqWGyvyeErCNRGlp3FZrIrK91DKaepuKZztO3iHnxxvYdo9a1y/Ojn+5fMivwv0HJnIzlzMnBAIIIIBBBuCDqIO0L7xqxlpOSuGvwaCYWmhjkH6mi47HawvNdiscLc6aRkTb2Be4NudwvrUVHjUM39GaKX0XtJ7takty6o504M5iXBfTv0wSSQHcfvG+/SO9Zmv4Napn9MxTjqdmH2XfVNF0ijdItMNZbHvn9SDrixKVuT9TF/Up5mjfmFw723Cq5CRrBHaCPin4ZVzzWd0mtd2hp+KuWufdEfCEMZBvHeFG6Qbx3hPCXDoTrhhP+nH9FCcNhGqGEf6cf0XHrE+w8MSY06rnsBPwVjR5OVMvQgktvcMwd7rJuhrW9FrW9jWj4Llrq9kYLpXtY0bXG3cNZVb1TfCO7DASZHcREZauUNa3xI9Lnu2NDjoBPYVTYZR8Y/V4IN9/YF3Y9jTqyYBtxE02Y34vd1n3K+yewfUAP/KlOyUY4fL+RxJNmhyawzVoW9pIrBVmDUGaArpoWImcOJ6ljsT2rY4nqWOxPagMvjHQ/cE1uCf8MlTjHQ/cE1uCf8MgN4hCEAJc5S/mT/Qj+VMZLnKX8yf6EfyoC/ouivsq+UXRX2VARoKEIDgr6MOCXWVmS2fpGh41H+D1JpkKtxDDw4LsZOLygKTJjLSWgdxNQHPp79Hxob+NGdrf091k0aDFY54xJC9skZ1EbDuI1g9RWPyiyVa8G7ew7R2LFsiqaGQvge4byNIcNz2HQQtD22+j/wAnE3Et+FKZ3LWAk5op25o2C7nZ1vWseJLG40HYRoI7CrnKTKflrIjJGGTx3aXNPgyMOnUdIII1adaoVtqzGCTKpdWX1DlrVxABlQ8tHivtIP8Au0q5p+FScf1IoZOsZ7D/ACFiEJKuEuUdTaGGzhXb41M79sjT8QvZ4UovMTe1GlyhV+z1+R3exgScKDPFp5D2vYPgFw1HCXIehBG3rc57vcLLGoRUVrsNzLuryzqpP7uYN0bWt9+v3qqa18rtJc920uJPvKnpMLc/XoHvK1OEYBqsNCrnbCvpDkJN8nNgeCatF953pi4Hg+aBoXzBsDDbaFp6eANCxNtvLLD3DFYKRCFwHBiepY7E9q2OJ6ljsT2oDL4x0P3BNbgn/DJU4x0P3BNbgn/DIDeIQhACXGUrv8Sf6EfypjpX5VzWxR4/RF8qA1FEfBXqVQ0EnghSyFAeEIQgBfCF9QgOKqoQ4alm8TydBvoWxUb4QUAoMVyQBJObY7xoWcqcmnt6Jv26E9KnCw7YqeqycB2K2Ns48M40mJR+GSDxT6rFRGkf5Du4puT5LdS5nZK9StWpl5EdorBSP8h3cVIzDZD4tu1M37K9SkZkr1I9TLyG0XMGBOOs9yuaDJzc31reU2TA3K3pcCA2KmVspcskkkZPDMmt4Wsw7BQ3YrWCiA2LpDVWdI4oQFKhCAEIQUBX4odCx2JnWtXi8uhYvEp9KAocX6H7gmtwT/hkqcW6HrCa3BP+GQG8QhCAEquEWnMeJMk05ssDbH9UZLXDuLO9NVZnL7AeU0t2/wBaJ3GRnfos5vYR7wEBQ4filmBTPxoLEU2JkCx0EaCDsPWvEuJE6kBuRjbV657b1LAcudvXzlzt6AYHPbepHPbepL/lzt6OXO3oBgc9t6kc9t6kv+XO3o5c7egGBz23qXw4y3qWA5c7ejlzt6A3hxRnUvPOLOpYXlzt6OXO3oDdc4s6l9GJM6lhOXO3o5c7egN6MWZ1L1z03qWA5c7ejlzt6AYHPbepHPbepL/lzt6OXO3oBgc9t6kc9t6kv+XO3o5c7egGAccb1KCbH29SwxrXb14dUOO1AXeL47naAqF77m5XxfHOsLnQEBwYu/wQN5+H+wmxwT/hkmayo4x+jVqHYnhwZUZZSgnagNkhCEALzIy4IOoiy9IQCVy/yefTzGRgvG43Ky8WKN23B6x9F+hsTwtk7C14BBSryj4K3tcXQaRuQGS5xj8odzvojnGPyh3O+i+TZG1LTbiz3FR/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9SYqwaru7B9VXVVc5+jU3cP53qxbkjUH+27uKv8E4MZpHAyDNagKLJXAHVMzQAc2+kr9B4XQiKJrBsC4MncmI6VgDQM7aVdIAQhCAEIQgBeZNSEICqqNahQhACEIQAhCEAIQhACEIQAhCEAIQhACEIQAhCEAIQhAema1bU+pCEBKhCEAIQh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6" name="AutoShape 8" descr="data:image/jpeg;base64,/9j/4AAQSkZJRgABAQAAAQABAAD/2wCEAAkGBhQSEBQUEBIQEA8VEBUQFBUUFA4UFg8QFBQVFRQVEhQXHCYeGBkjGRQSHzEhJCcpLSwsFR4xNTAqNSYrLCkBCQoKDgwOGg8PGikkHyUvLDQ0NCosLCwtKiksKikpKSwyKSk0LCwqNCksKSwsKikpLCwsLCksLCwsLCksLCwsLP/AABEIAOEA4QMBIgACEQEDEQH/xAAcAAACAwEBAQEAAAAAAAAAAAAABwMFBgQCAQj/xABLEAABAwIBBggLBwIEBQUBAAABAAIDBBEFBhIhMUFRBxMUFTJhcZEiQlJTcoGSobGy0RYjNDVigsEzQyVjg/AkRHOi4VR0k6PSF//EABoBAQADAQEBAAAAAAAAAAAAAAACAwQBBQb/xAAwEQACAgEDAgMGBQUAAAAAAAAAAQIDEQQSMSFBE1FhFDKRocHxIiNxgeEFQrHR8P/aAAwDAQACEQMRAD8AeKEIQAhRTVAbr17lxS4g7YAPegLJCo34nJvHcFEcWl3j2QgNChZznebePZCOd5t49kIDRoWc53m3j2QjnebePZCA0aFnOd5t49kI53m3j2QgNGhZznebePZCOd5t49kIDRoWc53m3j2QjnebePZCA0aFnOd5t49kI53m3j2QgNGhZznebePZCOd5t49kIDRoWc53m3j2QjnebePZCA0aFmzjE29vshQS47ONRb7IQGrQsSctZoz4bGSN6rtPfpHuV/gWVENVcRuzZALujdYOA3jyh1j3IC3QhCAEIQgBc2IVojZfaTZo610rJ5S13/ENZsawH1uJv7g1Ad8MhdpOkldPFrioDoXVJPZAfHQheDThROql55UgJuThHJwoeVI5UgJuThHJwoeVI5UgJuThHJwoeVI5UgJuThHJwoeVI5UgJuThHJwoeVI5UgJuThHJwoeVI5UgJuThHJwoeVI5UgJuThHJwoeVI5UgJTTBeH0YXnlSOUoCursKBGpZDE8MfE8SQuLJGHOa5usH/ezatzVVNgs1idSDdAbTJTKIVcAcbNlb4EjRseNo6joI7bbFdJMYNjppaoEHwHkNcPgfinDSVIkYHDURdATIQhACwGUT/wDEHD9Mfyrfpd5SH/EX+hH8qA0FEfBX2Zyjoz4K9SoCJCEIAQhCAEIJXFiOLxwtzpXtY3r29g1ldSbeEDtuvBlAWAxbhJ1inZo8t/8ADR/KrYKLE67oMqHMO0/dR27TYEd63x0E8brGor1Knau3UY1RjETOnJG3tc0LjflfSjXPF3rMUvA9VO0yy08XrkkPuAHvXe3gY8qs09UI/l674GljzZ8F9xum+xcMyvpjqni9pdkGMRv6D2O7HNPwWXl4Gj4tZ7UP0eqqs4J6tmmJ8EvY50bu5wt71zwNNL3bPivsN01yhjNqQVIHpQzy4hRH71s7Gjyxnxn92ke9W+E8JA0Cdub+plyPWNfxUJ6KaWYYkvQ6rF3GQhVmH40yVocxzXNO0G6sWSXWNrHJYekIQuAEIQgOLEXaFlMRlWpxPUshiR1oDNY1LoB3OBTi4OsQMlI2+kgWSZxjo/uCavBOf+GQG8QhCAEucpfzJ/oR/KmMlzlL+ZP9CP5UBf0XRX2VfKLor7KgI0IQgBeXOshzrLBZZ5ZEEw07rHU948X9LTv3lXU0yultiRlJRWWd+U+XLYbxw2km1E+LGeveepLqtxB8zy6Vxe47Ts6gNgVzg2QVbVDOjgc2M+PKeLaesX8I+oLV0nAnJb72qjadzI3Ot+5xHwXu1+zaVY3LPxfy4Mz3zFrG9zSHNJa4G4INiDvBXdz/AFX/AKqq/wDmm+qYj+BQW8Gsdfribb3OVNiXBJVx3MToqgbmksd7LtHvVq1Wmm/eX7/yc2TXYzMeVVY3o1dUP9V5+N1303CPiDP+Y4wbpGRu99gVUVmHSROLJWPjeNbXAtPvXKWLQ9PVJe6n+yI7mjfUHDHILCopmPG10TnMPsuuPeFrsHy7pKkhrJeLkPiSji3HsJ8E+opHuao3NWG3+n1S93oWRtkj9IPGw6t2/tCyWPcHVLUXLG8mlOnPiADSf1x6j6rFYDJvhAqKQhriainGji3nSwf5bzpHYbhNfBcdhq4uMgdnN1OB0Ojd5L27D7jsXk2U26Z5T/dGhSjMUOJYNV4ZJnaeLJsJGXMcm4PHinqPqK1eTOW7ZrNf4Eu7Y70T/C3lRC17S17WvY4ZrmuAIcDsIOtKrLTIE0956TOMA8JzBcup/wBTTrcz3jsVithqPw2dJeZFxceq4GXBUhwXQClnkfliXWjlP3niu84Pr8UwqWqDgsdlcq5bZE08nUhCFWdODE9Sx2J7VscT1LHYntQGXxjofuCa3BP+GSpxjofuCa3BP+GQG8QhCAEucpfzJ/oR/KmMlzlL+ZP9CP5UBf0XRX2VfKLor7KgI18JX1cWKV7Yo3PebNa0uPqXUsvCBnMuMp+IZxcZ++eNY/ts2u7dyk4L8hQQ2sqm3v4UDHD/AO1wP/b37lmsk8HdimIOfNpgaeNl3Zl7MiHba3YCnmwWsALAaABsA1ABeldL2avwY+8+X9P++pTFb3uZLdfCVyz4jGzQ+WJh3OewHuJX2Gujf0JI3+i9h+BXm7XjOC7JOSvBQSvJK4DixXCYqlmZPG2Ruy+tp3tdraexKjK/g/fS3kivLTbTbw4vTA1j9Q9dk4SVG/ToOkEWIOog6wVr0+rsofTjyITgpH5vexQuamDl1kNxOdPTNvT63sGkwHeN7Ph2LBPC+mqthdDfExuLi8M5nBdWC45LSTCWE2cNDmnoys2seN3wUDgoHhV2RTWGSTH3geOR1cDZotR0Oadcbx0mO6x7xYrsckzkFlNySps82p5bMk3Md4knqOg9R6k5XL5rUU+FPHY2QluQpuEDJHkr+UUwzYHOGc0f8vKToI3MJ1bjo3K5yMyn41lnH7xuh3XucO1bWup2yMcyQB0b2ljgdrTrSVq6d+HVxaSS1puD5yB3RPb/ACCrYy8eGx+8uCLW15Q8Kea4Uyz2A4kHtBBuCAVoGlYiZw4nqWOxPatjiepY7E9qAy+MdD9wTW4J/wAMlTjHQ/cE1uCf8MgN4hCEAJc5S/mT/Qj+VMZLnKX8yf6EfyoC/ouivsq+UXRX2VAREpf8JWL2a2EHpHPd6LdQ7/gt5O6wSjxaqZNid5nWp2yhrz/lR6XgDebEetbtDDdbufbqV2PoMnJRsOFYW2SpIY+X754Au973jwI2jaQ23ZcrGZQcI9TVOLY3Gmg1BjD4Th/mSDSewWCo8pcppK6cySeCweDFHfRDHsA6ztK4Ita9nT6RJuyzrJ/Izzn2XBYwMvpOk9elWtLHbVoPVoVbTK2plrkVmnwfKSeKwzzKzyX3OjqdrC2eG40yYeD4L7aWHWOzeEu6YqwZLaxBsRpBGgg9S8y/Sws6roy2NjiMAlRkrP4ZlSDZk5DXag/YfS3Hr1K+Ll4ttUqniSNUZKXB5d/47QlflxkFxedPSNvF0pIhpMW9zBtZ1bOzUznFeCVPT6idEt0fuJQUlhn5zcoXpnZa8H2dnT0bbO0ukhGp20ui6/07dm5LKQeo6uw9a+hrvhdHdH7GRxcXhnO8JpcG+VvHRimmd9/G37sn+7CNnW5vvHYlc5eIqh0b2vjcWSNcHNcNbXDUQs2oqVkcMnCW1n6EkKw3CdhHGU4maPDhOnrhcbO7nWPeu/JTLiOraGSFsdUB4TNQlt40f/51hdGV2IMhpJnS2s6N0bWn+494IDR339S8SKlXYvM0vEkZHILF/BzCdLDb9p1fymhRTXCQ2StXmTt09IZvr1j4Jz4HU3aFLUR2zZGL6HbiepY7E9q2GJ6vUsfie1UEjL4x0P3BNbgn/DJU4x0P3BNbgn/DIDeIQhACXOUv5k/0I/lTGS5yl/Mn+hH8qAv6Lor5O5faLoqOaS0kf/UZ8wQHqrwSZzLjMBOoOdY33arXSPx/J+pppDyqF8ec4kOOljiTfwXjQdaveGHFZn4k+LPe2KKNoa0EgeEwOJ0byfcFQYblzWwwvgdJymmfG6Mxz+HmBzSAY3HwmkXBGsaNS9HQynHLis8FViT5OFhU8ZXDTv0C+uy62OX0UHlGRlrTPVpTyqgglVjBOuyRwv4J108pVJHUKXlKpcTp3TTrqwnK6SnOa772HySdLfQOzs1Kikqutcc065KmNi2yWUdUmuqHDhuLxVDM+F4cNo1OYdzm7F0EpGw4pJC8Phe6OQaiN24jUR1FbvJ7hJjksyrtDLqDx/TeevyD7uxeLqf6dOv8UOq+f8mqFyfRm0JWPyxyEZVXkhzYqrWdjJ+p+536u9azP2ggg6QdFiOory5efXZKuW6LLnFNYZ+eK+jfDI6OVjo5Gmxa4aR9R1hcT0+sosnIayPNmb4QHgSNsHxnqO0dR0JP5TZIzUbrvGfDezZWg5p6njxD1HvXr16qNqw+jM8q3Ez7z/vcpYs+eWON0jnFz2xtL3PcGZzg3adWldODYNJVTMjiZI/Oka1xYxz+LaSAXG2gWBvpW7yl4LuQVMMsUjeTNlpmjjHgyzSulaHlrAAA0XBULJxTw+TqRm8rcl+a62KHjeOdxccznZuaAXPcCGi50Wbt3phZNVgsNKOFWeko65tZVRtq5zAyKmpibMBY55fPN1DOaALa7+qbL7GmxjD5o2Nj5RCXECwsM2NzRoGm2eQvOsm5pNlqWC5r5Lt9SyWJbVbR4hntVRiJVJ0zGMdD9wTW4J/wyVOMdD9wTW4J/wAMgN4hCEAJc5S/mT/Qj+VMZLnKX8yf6EfyoC/ouiq/GXlou02cNIO4jSD3qwouiuLF2XaUBi+EDBTXMbiFIM97YxDVRN0vjc3U+w0kW91jvtnMjslY6ynrnve9j6aJsrc3NIPgyuc14P8A0x2aV3YlVVFLNx1LI6KTUbaQ8bntOhw7V4dwyS8TPHLRU/GTQvhfLETGXFzXNBc0g3tnE61s09k4xko+hCST5L6HGYsKwKmqYqeKWpqnAXeL+E4PcS7bYNbYDrXFTiHGKOeaGnZSYlTt4x7Y/wCnURkE3A3nNcN4I2gqtyZrIsQwpuGVErKeqhk42kkk0Mk6XgOO+znjsII1WWuyLybdg8FXU174WNMOY0NfnBwbc67C5cSAArlNwcp5xLPxI4z07GYyZyEfU03KpZ4qSm8V8njAG19YAF9Gk6V9xnJCWmiE7JIqql1cbCbhvpjYNl7n1KXKeYz5L0T4b8XHM1s4HiZvGM8O36y32gV1cCdOXNrIHkupnwNL2nohzs5pPUS2/sha46y5p2dl29Ct1x4KLDKKackQRSSka8xpOb2nYpX4fOHOaYZg5gu4Zj7sB1Ei2gaD3K/qMZfh2TVPJSnNmnmDTILEguMhJF9ubGG9SsOC7KipqqasFU/jTFDdjyBn2c2S7XOHSAI0dpU5a6XWUY9Ec8JcZIsLlAyfrZLNLmmWxsLjQzalxDVF4FgSTsFye4LaZNTl2SteTrvN8sauMHweoosIp34ZTNqK+oaySSR3FnimObnWGc4artaB2lVQ1arnN+bJOGUhYS3BsQQdxBB7iomnwh6Q+KZ2WVHPPgpqcQp20+IU8guW5n3kRe1vik6CHar627LpWQyXLT+ofELfVqldF9miqUNo3MvcujhDqaGkpacskhMliC0NsQLNDdCr8B4RH4hPHG4xxPJzQw+DcncfG+PUuzhUynpKWWmFRh8VdM6nJY6QjNjaHAEZpBvpsUvKNj8YxFrKeCKjzmjwY75kMcY8J+gDTpHrIXgwrjYsy6epqba4HpDQRucY+PYZgLljS0kAa9F+sLlwJscz5mSNa8MBa4OAcNBINwdB1LL5BVdLHijqOnFTUyQxyNkqpX6Glua1zWRgaGk6LndoU3B1iQfiGJx+EHsfIbEEaONcLgrLKDiyeclS3Kp7pY6fCc2jpGVDWuDY2XnZxgzi5x0tJ06t6p+FWle7KKAhr3MHJdQJDfvNPYuzImzWl4ANn53bY31q4yqyzpX1DHxU0prBmNMj/Ba1jHZ2aAHG5NyL2RS65GDH8Pjb4uz/ANnH88q7+EnEY3U+EsZIx0kdKM9rXNJjvHFbOA1Xsde5Y3LLKKWvxF0soYM37loYCAI2EkXudJuTpXmjw/OeD1qU1hJHEMDCZLtXqvXzCYrNX2vVZ0zOMdD9wTW4J/wyVOMdD9wTW4J/wyA3iEIQAlzlL+ZP9CP5UxkucpfzJ/oR/KgL+i6K8VcdwvdF0V9lQGPxvB84HQlblDQcVMQRoIuPgU96iEEJc8IGDXjz2jwmHO7W+N/B9S06WzZYvUhNZRg6TD3TvbFEwySPNmtA0n6DrWq//kNa9oz5ohtDHSSuDfXaw9StuByKO9Q+4NQMxoG1sJuSR2uFj2DemXnLRqdQ1PalwchDpkVOG02JYO1+bA2opH/1Y/6sTxquQPCYbaL27bqGv4WnClfBQ0MFDxoIe+Mg2vodmgNAvbRc6k3c5Z3HshaWqu4s4mY/3I7Ak/rbqd8etVRvhN/mLH6f6OuDXBhsmspaR+Gc34qZIoWvz4J2Nc7i3XLg0gAm4LnbDcOOpbXIKWhZTVwoHTTtZBeWeQFgkdmSEMY0gWsBfT5SoY6CrwyN7G01LidI93GOa5pzw62bfNN7aBsBWfx7hRlfSvpKWjgw+OQFsgZfOIPSAGa3NvqvYm25WzSeVXw/X6ckV05LDJbF4W5MVsT5YmzPMpbGXtD3XbHbNbrOo9y7sHylhr8MhpJa52GVsAa2OXPcxkzWjNaHG4BuLAi97i4SxiphmgFSOhFrLR7JlZbI7zXZTZOcVTyGoxuOqkAGZBHI9/G+EOkC86ANOrYspTutm7gR8QuUUYGpS3sr6YOvOSMnkaeW+N4JWywvqayoLoouLDII36bkO0ucyyzbctqGhnhmwiGcyNL2zGoNhNC9o8EWJzTnAG9tixMkQOteMwBZVQ49M9Ce7JssW4Yal8ofRww0H3nGycW1rnVL7W++cQM5uk6PXdZ7Est66eV8slQ9r3x8U7irRAxAl2ZZltFyT61VuK8KPgxR3cyfDcRlgN4ZZIztzXGx7RqKt4ss5wbvEUh3uYAe9tlQoXXXF8oZZY4RAXyEnTrJ7XG5W8wXAr2NlRZL4doFxpOk+tNPBqEBo0Lz7ZbpNliXQ4xh+Y31KmxELYYiyw9SyGJbVUdMvjHQ/cE1uCf8MlTjHQ/cE1uCf8MgN4hCEAJc5S/mT/Qj+VMZLnKX8yf6EfyoC/ouivsq+UXRX2VARkKkxqizmnRfQrtQ1EVwgEpDVPwyvbIwEx3N2+chd0mdo2dYCdNHXMljbJE4Pje0OaRtB/nZbqWGyvyeErCNRGlp3FZrIrK91DKaepuKZztO3iHnxxvYdo9a1y/Ojn+5fMivwv0HJnIzlzMnBAIIIIBBBuCDqIO0L7xqxlpOSuGvwaCYWmhjkH6mi47HawvNdiscLc6aRkTb2Be4NudwvrUVHjUM39GaKX0XtJ7takty6o504M5iXBfTv0wSSQHcfvG+/SO9Zmv4Napn9MxTjqdmH2XfVNF0ijdItMNZbHvn9SDrixKVuT9TF/Up5mjfmFw723Cq5CRrBHaCPin4ZVzzWd0mtd2hp+KuWufdEfCEMZBvHeFG6Qbx3hPCXDoTrhhP+nH9FCcNhGqGEf6cf0XHrE+w8MSY06rnsBPwVjR5OVMvQgktvcMwd7rJuhrW9FrW9jWj4Llrq9kYLpXtY0bXG3cNZVb1TfCO7DASZHcREZauUNa3xI9Lnu2NDjoBPYVTYZR8Y/V4IN9/YF3Y9jTqyYBtxE02Y34vd1n3K+yewfUAP/KlOyUY4fL+RxJNmhyawzVoW9pIrBVmDUGaArpoWImcOJ6ljsT2rY4nqWOxPagMvjHQ/cE1uCf8MlTjHQ/cE1uCf8MgN4hCEAJc5S/mT/Qj+VMZLnKX8yf6EfyoC/ouivsq+UXRX2VARoKEIDgr6MOCXWVmS2fpGh41H+D1JpkKtxDDw4LsZOLygKTJjLSWgdxNQHPp79Hxob+NGdrf091k0aDFY54xJC9skZ1EbDuI1g9RWPyiyVa8G7ew7R2LFsiqaGQvge4byNIcNz2HQQtD22+j/wAnE3Et+FKZ3LWAk5op25o2C7nZ1vWseJLG40HYRoI7CrnKTKflrIjJGGTx3aXNPgyMOnUdIII1adaoVtqzGCTKpdWX1DlrVxABlQ8tHivtIP8Au0q5p+FScf1IoZOsZ7D/ACFiEJKuEuUdTaGGzhXb41M79sjT8QvZ4UovMTe1GlyhV+z1+R3exgScKDPFp5D2vYPgFw1HCXIehBG3rc57vcLLGoRUVrsNzLuryzqpP7uYN0bWt9+v3qqa18rtJc920uJPvKnpMLc/XoHvK1OEYBqsNCrnbCvpDkJN8nNgeCatF953pi4Hg+aBoXzBsDDbaFp6eANCxNtvLLD3DFYKRCFwHBiepY7E9q2OJ6ljsT2oDL4x0P3BNbgn/DJU4x0P3BNbgn/DIDeIQhACXGUrv8Sf6EfypjpX5VzWxR4/RF8qA1FEfBXqVQ0EnghSyFAeEIQgBfCF9QgOKqoQ4alm8TydBvoWxUb4QUAoMVyQBJObY7xoWcqcmnt6Jv26E9KnCw7YqeqycB2K2Ns48M40mJR+GSDxT6rFRGkf5Du4puT5LdS5nZK9StWpl5EdorBSP8h3cVIzDZD4tu1M37K9SkZkr1I9TLyG0XMGBOOs9yuaDJzc31reU2TA3K3pcCA2KmVspcskkkZPDMmt4Wsw7BQ3YrWCiA2LpDVWdI4oQFKhCAEIQUBX4odCx2JnWtXi8uhYvEp9KAocX6H7gmtwT/hkqcW6HrCa3BP+GQG8QhCAEquEWnMeJMk05ssDbH9UZLXDuLO9NVZnL7AeU0t2/wBaJ3GRnfos5vYR7wEBQ4filmBTPxoLEU2JkCx0EaCDsPWvEuJE6kBuRjbV657b1LAcudvXzlzt6AYHPbepHPbepL/lzt6OXO3oBgc9t6kc9t6kv+XO3o5c7egGBz23qXw4y3qWA5c7ejlzt6A3hxRnUvPOLOpYXlzt6OXO3oDdc4s6l9GJM6lhOXO3o5c7egN6MWZ1L1z03qWA5c7ejlzt6AYHPbepHPbepL/lzt6OXO3oBgc9t6kc9t6kv+XO3o5c7egGAccb1KCbH29SwxrXb14dUOO1AXeL47naAqF77m5XxfHOsLnQEBwYu/wQN5+H+wmxwT/hkmayo4x+jVqHYnhwZUZZSgnagNkhCEALzIy4IOoiy9IQCVy/yefTzGRgvG43Ky8WKN23B6x9F+hsTwtk7C14BBSryj4K3tcXQaRuQGS5xj8odzvojnGPyh3O+i+TZG1LTbiz3FR/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9SYqwaru7B9VXVVc5+jU3cP53qxbkjUH+27uKv8E4MZpHAyDNagKLJXAHVMzQAc2+kr9B4XQiKJrBsC4MncmI6VgDQM7aVdIAQhCAEIQgBeZNSEICqqNahQhACEIQAhCEAIQhACEIQAhCEAIQhACEIQAhCEAIQhAema1bU+pCEBKhCEAIQh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7" name="AutoShape 10" descr="data:image/jpeg;base64,/9j/4AAQSkZJRgABAQAAAQABAAD/2wCEAAkGBhQSEBQUEBIQEA8VEBUQFBUUFA4UFg8QFBQVFRQVEhQXHCYeGBkjGRQSHzEhJCcpLSwsFR4xNTAqNSYrLCkBCQoKDgwOGg8PGikkHyUvLDQ0NCosLCwtKiksKikpKSwyKSk0LCwqNCksKSwsKikpLCwsLCksLCwsLCksLCwsLP/AABEIAOEA4QMBIgACEQEDEQH/xAAcAAACAwEBAQEAAAAAAAAAAAAABwMFBgQCAQj/xABLEAABAwIBBggLBwIEBQUBAAABAAIDBBEFBhIhMUFRBxMUFTJhcZEiQlJTcoGSobGy0RYjNDVigsEzQyVjg/AkRHOi4VR0k6PSF//EABoBAQADAQEBAAAAAAAAAAAAAAACAwQBBQb/xAAwEQACAgEDAgMGBQUAAAAAAAAAAQIDEQQSMSFBE1FhFDKRocHxIiNxgeEFQrHR8P/aAAwDAQACEQMRAD8AeKEIQAhRTVAbr17lxS4g7YAPegLJCo34nJvHcFEcWl3j2QgNChZznebePZCOd5t49kIDRoWc53m3j2QjnebePZCA0aFnOd5t49kI53m3j2QgNGhZznebePZCOd5t49kIDRoWc53m3j2QjnebePZCA0aFnOd5t49kI53m3j2QgNGhZznebePZCOd5t49kIDRoWc53m3j2QjnebePZCA0aFmzjE29vshQS47ONRb7IQGrQsSctZoz4bGSN6rtPfpHuV/gWVENVcRuzZALujdYOA3jyh1j3IC3QhCAEIQgBc2IVojZfaTZo610rJ5S13/ENZsawH1uJv7g1Ad8MhdpOkldPFrioDoXVJPZAfHQheDThROql55UgJuThHJwoeVI5UgJuThHJwoeVI5UgJuThHJwoeVI5UgJuThHJwoeVI5UgJuThHJwoeVI5UgJuThHJwoeVI5UgJuThHJwoeVI5UgJuThHJwoeVI5UgJTTBeH0YXnlSOUoCursKBGpZDE8MfE8SQuLJGHOa5usH/ezatzVVNgs1idSDdAbTJTKIVcAcbNlb4EjRseNo6joI7bbFdJMYNjppaoEHwHkNcPgfinDSVIkYHDURdATIQhACwGUT/wDEHD9Mfyrfpd5SH/EX+hH8qA0FEfBX2Zyjoz4K9SoCJCEIAQhCAEIJXFiOLxwtzpXtY3r29g1ldSbeEDtuvBlAWAxbhJ1inZo8t/8ADR/KrYKLE67oMqHMO0/dR27TYEd63x0E8brGor1Knau3UY1RjETOnJG3tc0LjflfSjXPF3rMUvA9VO0yy08XrkkPuAHvXe3gY8qs09UI/l674GljzZ8F9xum+xcMyvpjqni9pdkGMRv6D2O7HNPwWXl4Gj4tZ7UP0eqqs4J6tmmJ8EvY50bu5wt71zwNNL3bPivsN01yhjNqQVIHpQzy4hRH71s7Gjyxnxn92ke9W+E8JA0Cdub+plyPWNfxUJ6KaWYYkvQ6rF3GQhVmH40yVocxzXNO0G6sWSXWNrHJYekIQuAEIQgOLEXaFlMRlWpxPUshiR1oDNY1LoB3OBTi4OsQMlI2+kgWSZxjo/uCavBOf+GQG8QhCAEucpfzJ/oR/KmMlzlL+ZP9CP5UBf0XRX2VfKLor7KgI0IQgBeXOshzrLBZZ5ZEEw07rHU948X9LTv3lXU0yultiRlJRWWd+U+XLYbxw2km1E+LGeveepLqtxB8zy6Vxe47Ts6gNgVzg2QVbVDOjgc2M+PKeLaesX8I+oLV0nAnJb72qjadzI3Ot+5xHwXu1+zaVY3LPxfy4Mz3zFrG9zSHNJa4G4INiDvBXdz/AFX/AKqq/wDmm+qYj+BQW8Gsdfribb3OVNiXBJVx3MToqgbmksd7LtHvVq1Wmm/eX7/yc2TXYzMeVVY3o1dUP9V5+N1303CPiDP+Y4wbpGRu99gVUVmHSROLJWPjeNbXAtPvXKWLQ9PVJe6n+yI7mjfUHDHILCopmPG10TnMPsuuPeFrsHy7pKkhrJeLkPiSji3HsJ8E+opHuao3NWG3+n1S93oWRtkj9IPGw6t2/tCyWPcHVLUXLG8mlOnPiADSf1x6j6rFYDJvhAqKQhriainGji3nSwf5bzpHYbhNfBcdhq4uMgdnN1OB0Ojd5L27D7jsXk2U26Z5T/dGhSjMUOJYNV4ZJnaeLJsJGXMcm4PHinqPqK1eTOW7ZrNf4Eu7Y70T/C3lRC17S17WvY4ZrmuAIcDsIOtKrLTIE0956TOMA8JzBcup/wBTTrcz3jsVithqPw2dJeZFxceq4GXBUhwXQClnkfliXWjlP3niu84Pr8UwqWqDgsdlcq5bZE08nUhCFWdODE9Sx2J7VscT1LHYntQGXxjofuCa3BP+GSpxjofuCa3BP+GQG8QhCAEucpfzJ/oR/KmMlzlL+ZP9CP5UBf0XRX2VfKLor7KgI18JX1cWKV7Yo3PebNa0uPqXUsvCBnMuMp+IZxcZ++eNY/ts2u7dyk4L8hQQ2sqm3v4UDHD/AO1wP/b37lmsk8HdimIOfNpgaeNl3Zl7MiHba3YCnmwWsALAaABsA1ABeldL2avwY+8+X9P++pTFb3uZLdfCVyz4jGzQ+WJh3OewHuJX2Gujf0JI3+i9h+BXm7XjOC7JOSvBQSvJK4DixXCYqlmZPG2Ruy+tp3tdraexKjK/g/fS3kivLTbTbw4vTA1j9Q9dk4SVG/ToOkEWIOog6wVr0+rsofTjyITgpH5vexQuamDl1kNxOdPTNvT63sGkwHeN7Ph2LBPC+mqthdDfExuLi8M5nBdWC45LSTCWE2cNDmnoys2seN3wUDgoHhV2RTWGSTH3geOR1cDZotR0Oadcbx0mO6x7xYrsckzkFlNySps82p5bMk3Md4knqOg9R6k5XL5rUU+FPHY2QluQpuEDJHkr+UUwzYHOGc0f8vKToI3MJ1bjo3K5yMyn41lnH7xuh3XucO1bWup2yMcyQB0b2ljgdrTrSVq6d+HVxaSS1puD5yB3RPb/ACCrYy8eGx+8uCLW15Q8Kea4Uyz2A4kHtBBuCAVoGlYiZw4nqWOxPatjiepY7E9qAy+MdD9wTW4J/wAMlTjHQ/cE1uCf8MgN4hCEAJc5S/mT/Qj+VMZLnKX8yf6EfyoC/ouivsq+UXRX2VAREpf8JWL2a2EHpHPd6LdQ7/gt5O6wSjxaqZNid5nWp2yhrz/lR6XgDebEetbtDDdbufbqV2PoMnJRsOFYW2SpIY+X754Au973jwI2jaQ23ZcrGZQcI9TVOLY3Gmg1BjD4Th/mSDSewWCo8pcppK6cySeCweDFHfRDHsA6ztK4Ita9nT6RJuyzrJ/Izzn2XBYwMvpOk9elWtLHbVoPVoVbTK2plrkVmnwfKSeKwzzKzyX3OjqdrC2eG40yYeD4L7aWHWOzeEu6YqwZLaxBsRpBGgg9S8y/Sws6roy2NjiMAlRkrP4ZlSDZk5DXag/YfS3Hr1K+Ll4ttUqniSNUZKXB5d/47QlflxkFxedPSNvF0pIhpMW9zBtZ1bOzUznFeCVPT6idEt0fuJQUlhn5zcoXpnZa8H2dnT0bbO0ukhGp20ui6/07dm5LKQeo6uw9a+hrvhdHdH7GRxcXhnO8JpcG+VvHRimmd9/G37sn+7CNnW5vvHYlc5eIqh0b2vjcWSNcHNcNbXDUQs2oqVkcMnCW1n6EkKw3CdhHGU4maPDhOnrhcbO7nWPeu/JTLiOraGSFsdUB4TNQlt40f/51hdGV2IMhpJnS2s6N0bWn+494IDR339S8SKlXYvM0vEkZHILF/BzCdLDb9p1fymhRTXCQ2StXmTt09IZvr1j4Jz4HU3aFLUR2zZGL6HbiepY7E9q2GJ6vUsfie1UEjL4x0P3BNbgn/DJU4x0P3BNbgn/DIDeIQhACXOUv5k/0I/lTGS5yl/Mn+hH8qAv6Lor5O5faLoqOaS0kf/UZ8wQHqrwSZzLjMBOoOdY33arXSPx/J+pppDyqF8ec4kOOljiTfwXjQdaveGHFZn4k+LPe2KKNoa0EgeEwOJ0byfcFQYblzWwwvgdJymmfG6Mxz+HmBzSAY3HwmkXBGsaNS9HQynHLis8FViT5OFhU8ZXDTv0C+uy62OX0UHlGRlrTPVpTyqgglVjBOuyRwv4J108pVJHUKXlKpcTp3TTrqwnK6SnOa772HySdLfQOzs1Kikqutcc065KmNi2yWUdUmuqHDhuLxVDM+F4cNo1OYdzm7F0EpGw4pJC8Phe6OQaiN24jUR1FbvJ7hJjksyrtDLqDx/TeevyD7uxeLqf6dOv8UOq+f8mqFyfRm0JWPyxyEZVXkhzYqrWdjJ+p+536u9azP2ggg6QdFiOory5efXZKuW6LLnFNYZ+eK+jfDI6OVjo5Gmxa4aR9R1hcT0+sosnIayPNmb4QHgSNsHxnqO0dR0JP5TZIzUbrvGfDezZWg5p6njxD1HvXr16qNqw+jM8q3Ez7z/vcpYs+eWON0jnFz2xtL3PcGZzg3adWldODYNJVTMjiZI/Oka1xYxz+LaSAXG2gWBvpW7yl4LuQVMMsUjeTNlpmjjHgyzSulaHlrAAA0XBULJxTw+TqRm8rcl+a62KHjeOdxccznZuaAXPcCGi50Wbt3phZNVgsNKOFWeko65tZVRtq5zAyKmpibMBY55fPN1DOaALa7+qbL7GmxjD5o2Nj5RCXECwsM2NzRoGm2eQvOsm5pNlqWC5r5Lt9SyWJbVbR4hntVRiJVJ0zGMdD9wTW4J/wyVOMdD9wTW4J/wAMgN4hCEAJc5S/mT/Qj+VMZLnKX8yf6EfyoC/ouiq/GXlou02cNIO4jSD3qwouiuLF2XaUBi+EDBTXMbiFIM97YxDVRN0vjc3U+w0kW91jvtnMjslY6ynrnve9j6aJsrc3NIPgyuc14P8A0x2aV3YlVVFLNx1LI6KTUbaQ8bntOhw7V4dwyS8TPHLRU/GTQvhfLETGXFzXNBc0g3tnE61s09k4xko+hCST5L6HGYsKwKmqYqeKWpqnAXeL+E4PcS7bYNbYDrXFTiHGKOeaGnZSYlTt4x7Y/wCnURkE3A3nNcN4I2gqtyZrIsQwpuGVErKeqhk42kkk0Mk6XgOO+znjsII1WWuyLybdg8FXU174WNMOY0NfnBwbc67C5cSAArlNwcp5xLPxI4z07GYyZyEfU03KpZ4qSm8V8njAG19YAF9Gk6V9xnJCWmiE7JIqql1cbCbhvpjYNl7n1KXKeYz5L0T4b8XHM1s4HiZvGM8O36y32gV1cCdOXNrIHkupnwNL2nohzs5pPUS2/sha46y5p2dl29Ct1x4KLDKKackQRSSka8xpOb2nYpX4fOHOaYZg5gu4Zj7sB1Ei2gaD3K/qMZfh2TVPJSnNmnmDTILEguMhJF9ubGG9SsOC7KipqqasFU/jTFDdjyBn2c2S7XOHSAI0dpU5a6XWUY9Ec8JcZIsLlAyfrZLNLmmWxsLjQzalxDVF4FgSTsFye4LaZNTl2SteTrvN8sauMHweoosIp34ZTNqK+oaySSR3FnimObnWGc4artaB2lVQ1arnN+bJOGUhYS3BsQQdxBB7iomnwh6Q+KZ2WVHPPgpqcQp20+IU8guW5n3kRe1vik6CHar627LpWQyXLT+ofELfVqldF9miqUNo3MvcujhDqaGkpacskhMliC0NsQLNDdCr8B4RH4hPHG4xxPJzQw+DcncfG+PUuzhUynpKWWmFRh8VdM6nJY6QjNjaHAEZpBvpsUvKNj8YxFrKeCKjzmjwY75kMcY8J+gDTpHrIXgwrjYsy6epqba4HpDQRucY+PYZgLljS0kAa9F+sLlwJscz5mSNa8MBa4OAcNBINwdB1LL5BVdLHijqOnFTUyQxyNkqpX6Glua1zWRgaGk6LndoU3B1iQfiGJx+EHsfIbEEaONcLgrLKDiyeclS3Kp7pY6fCc2jpGVDWuDY2XnZxgzi5x0tJ06t6p+FWle7KKAhr3MHJdQJDfvNPYuzImzWl4ANn53bY31q4yqyzpX1DHxU0prBmNMj/Ba1jHZ2aAHG5NyL2RS65GDH8Pjb4uz/ANnH88q7+EnEY3U+EsZIx0kdKM9rXNJjvHFbOA1Xsde5Y3LLKKWvxF0soYM37loYCAI2EkXudJuTpXmjw/OeD1qU1hJHEMDCZLtXqvXzCYrNX2vVZ0zOMdD9wTW4J/wyVOMdD9wTW4J/wyA3iEIQAlzlL+ZP9CP5UxkucpfzJ/oR/KgL+i6K8VcdwvdF0V9lQGPxvB84HQlblDQcVMQRoIuPgU96iEEJc8IGDXjz2jwmHO7W+N/B9S06WzZYvUhNZRg6TD3TvbFEwySPNmtA0n6DrWq//kNa9oz5ohtDHSSuDfXaw9StuByKO9Q+4NQMxoG1sJuSR2uFj2DemXnLRqdQ1PalwchDpkVOG02JYO1+bA2opH/1Y/6sTxquQPCYbaL27bqGv4WnClfBQ0MFDxoIe+Mg2vodmgNAvbRc6k3c5Z3HshaWqu4s4mY/3I7Ak/rbqd8etVRvhN/mLH6f6OuDXBhsmspaR+Gc34qZIoWvz4J2Nc7i3XLg0gAm4LnbDcOOpbXIKWhZTVwoHTTtZBeWeQFgkdmSEMY0gWsBfT5SoY6CrwyN7G01LidI93GOa5pzw62bfNN7aBsBWfx7hRlfSvpKWjgw+OQFsgZfOIPSAGa3NvqvYm25WzSeVXw/X6ckV05LDJbF4W5MVsT5YmzPMpbGXtD3XbHbNbrOo9y7sHylhr8MhpJa52GVsAa2OXPcxkzWjNaHG4BuLAi97i4SxiphmgFSOhFrLR7JlZbI7zXZTZOcVTyGoxuOqkAGZBHI9/G+EOkC86ANOrYspTutm7gR8QuUUYGpS3sr6YOvOSMnkaeW+N4JWywvqayoLoouLDII36bkO0ucyyzbctqGhnhmwiGcyNL2zGoNhNC9o8EWJzTnAG9tixMkQOteMwBZVQ49M9Ce7JssW4Yal8ofRww0H3nGycW1rnVL7W++cQM5uk6PXdZ7Est66eV8slQ9r3x8U7irRAxAl2ZZltFyT61VuK8KPgxR3cyfDcRlgN4ZZIztzXGx7RqKt4ss5wbvEUh3uYAe9tlQoXXXF8oZZY4RAXyEnTrJ7XG5W8wXAr2NlRZL4doFxpOk+tNPBqEBo0Lz7ZbpNliXQ4xh+Y31KmxELYYiyw9SyGJbVUdMvjHQ/cE1uCf8MlTjHQ/cE1uCf8MgN4hCEAJc5S/mT/Qj+VMZLnKX8yf6EfyoC/ouivsq+UXRX2VARkKkxqizmnRfQrtQ1EVwgEpDVPwyvbIwEx3N2+chd0mdo2dYCdNHXMljbJE4Pje0OaRtB/nZbqWGyvyeErCNRGlp3FZrIrK91DKaepuKZztO3iHnxxvYdo9a1y/Ojn+5fMivwv0HJnIzlzMnBAIIIIBBBuCDqIO0L7xqxlpOSuGvwaCYWmhjkH6mi47HawvNdiscLc6aRkTb2Be4NudwvrUVHjUM39GaKX0XtJ7takty6o504M5iXBfTv0wSSQHcfvG+/SO9Zmv4Napn9MxTjqdmH2XfVNF0ijdItMNZbHvn9SDrixKVuT9TF/Up5mjfmFw723Cq5CRrBHaCPin4ZVzzWd0mtd2hp+KuWufdEfCEMZBvHeFG6Qbx3hPCXDoTrhhP+nH9FCcNhGqGEf6cf0XHrE+w8MSY06rnsBPwVjR5OVMvQgktvcMwd7rJuhrW9FrW9jWj4Llrq9kYLpXtY0bXG3cNZVb1TfCO7DASZHcREZauUNa3xI9Lnu2NDjoBPYVTYZR8Y/V4IN9/YF3Y9jTqyYBtxE02Y34vd1n3K+yewfUAP/KlOyUY4fL+RxJNmhyawzVoW9pIrBVmDUGaArpoWImcOJ6ljsT2rY4nqWOxPagMvjHQ/cE1uCf8MlTjHQ/cE1uCf8MgN4hCEAJc5S/mT/Qj+VMZLnKX8yf6EfyoC/ouivsq+UXRX2VARoKEIDgr6MOCXWVmS2fpGh41H+D1JpkKtxDDw4LsZOLygKTJjLSWgdxNQHPp79Hxob+NGdrf091k0aDFY54xJC9skZ1EbDuI1g9RWPyiyVa8G7ew7R2LFsiqaGQvge4byNIcNz2HQQtD22+j/wAnE3Et+FKZ3LWAk5op25o2C7nZ1vWseJLG40HYRoI7CrnKTKflrIjJGGTx3aXNPgyMOnUdIII1adaoVtqzGCTKpdWX1DlrVxABlQ8tHivtIP8Au0q5p+FScf1IoZOsZ7D/ACFiEJKuEuUdTaGGzhXb41M79sjT8QvZ4UovMTe1GlyhV+z1+R3exgScKDPFp5D2vYPgFw1HCXIehBG3rc57vcLLGoRUVrsNzLuryzqpP7uYN0bWt9+v3qqa18rtJc920uJPvKnpMLc/XoHvK1OEYBqsNCrnbCvpDkJN8nNgeCatF953pi4Hg+aBoXzBsDDbaFp6eANCxNtvLLD3DFYKRCFwHBiepY7E9q2OJ6ljsT2oDL4x0P3BNbgn/DJU4x0P3BNbgn/DIDeIQhACXGUrv8Sf6EfypjpX5VzWxR4/RF8qA1FEfBXqVQ0EnghSyFAeEIQgBfCF9QgOKqoQ4alm8TydBvoWxUb4QUAoMVyQBJObY7xoWcqcmnt6Jv26E9KnCw7YqeqycB2K2Ns48M40mJR+GSDxT6rFRGkf5Du4puT5LdS5nZK9StWpl5EdorBSP8h3cVIzDZD4tu1M37K9SkZkr1I9TLyG0XMGBOOs9yuaDJzc31reU2TA3K3pcCA2KmVspcskkkZPDMmt4Wsw7BQ3YrWCiA2LpDVWdI4oQFKhCAEIQUBX4odCx2JnWtXi8uhYvEp9KAocX6H7gmtwT/hkqcW6HrCa3BP+GQG8QhCAEquEWnMeJMk05ssDbH9UZLXDuLO9NVZnL7AeU0t2/wBaJ3GRnfos5vYR7wEBQ4filmBTPxoLEU2JkCx0EaCDsPWvEuJE6kBuRjbV657b1LAcudvXzlzt6AYHPbepHPbepL/lzt6OXO3oBgc9t6kc9t6kv+XO3o5c7egGBz23qXw4y3qWA5c7ejlzt6A3hxRnUvPOLOpYXlzt6OXO3oDdc4s6l9GJM6lhOXO3o5c7egN6MWZ1L1z03qWA5c7ejlzt6AYHPbepHPbepL/lzt6OXO3oBgc9t6kc9t6kv+XO3o5c7egGAccb1KCbH29SwxrXb14dUOO1AXeL47naAqF77m5XxfHOsLnQEBwYu/wQN5+H+wmxwT/hkmayo4x+jVqHYnhwZUZZSgnagNkhCEALzIy4IOoiy9IQCVy/yefTzGRgvG43Ky8WKN23B6x9F+hsTwtk7C14BBSryj4K3tcXQaRuQGS5xj8odzvojnGPyh3O+i+TZG1LTbiz3FR/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9SYqwaru7B9VXVVc5+jU3cP53qxbkjUH+27uKv8E4MZpHAyDNagKLJXAHVMzQAc2+kr9B4XQiKJrBsC4MncmI6VgDQM7aVdIAQhCAEIQgBeZNSEICqqNahQhACEIQAhCEAIQhACEIQAhCEAIQhACEIQAhCEAIQhAema1bU+pCEBKhCEAIQh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15" name="Title 2"/>
          <p:cNvSpPr txBox="1">
            <a:spLocks/>
          </p:cNvSpPr>
          <p:nvPr/>
        </p:nvSpPr>
        <p:spPr>
          <a:xfrm>
            <a:off x="0" y="692696"/>
            <a:ext cx="9143999"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solidFill>
                  <a:srgbClr val="2F5897"/>
                </a:solidFill>
              </a:rPr>
              <a:t>CONCLUSIONES </a:t>
            </a:r>
            <a:endParaRPr lang="es-EC" sz="4000" b="1" dirty="0">
              <a:solidFill>
                <a:srgbClr val="2F5897"/>
              </a:solidFill>
            </a:endParaRPr>
          </a:p>
        </p:txBody>
      </p:sp>
      <p:sp>
        <p:nvSpPr>
          <p:cNvPr id="3" name="TextBox 2"/>
          <p:cNvSpPr txBox="1"/>
          <p:nvPr/>
        </p:nvSpPr>
        <p:spPr>
          <a:xfrm>
            <a:off x="612775" y="2060848"/>
            <a:ext cx="7919665" cy="3785652"/>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s-ES" sz="1600" dirty="0"/>
              <a:t>La plataforma puede ser manipulada de manera manual o </a:t>
            </a:r>
            <a:r>
              <a:rPr lang="es-ES" sz="1600" dirty="0" smtClean="0"/>
              <a:t>electrónica.</a:t>
            </a:r>
          </a:p>
          <a:p>
            <a:pPr lvl="0">
              <a:lnSpc>
                <a:spcPct val="150000"/>
              </a:lnSpc>
            </a:pPr>
            <a:r>
              <a:rPr lang="es-ES" sz="1600" b="1" dirty="0"/>
              <a:t> </a:t>
            </a:r>
            <a:endParaRPr lang="es-ES" sz="1600" dirty="0"/>
          </a:p>
          <a:p>
            <a:pPr marL="285750" lvl="0" indent="-285750">
              <a:lnSpc>
                <a:spcPct val="150000"/>
              </a:lnSpc>
              <a:buFont typeface="Arial" panose="020B0604020202020204" pitchFamily="34" charset="0"/>
              <a:buChar char="•"/>
            </a:pPr>
            <a:r>
              <a:rPr lang="es-ES" sz="1600" dirty="0"/>
              <a:t>Los materiales utilizados en la construcción del mecanismo </a:t>
            </a:r>
            <a:r>
              <a:rPr lang="es-ES" sz="1600" dirty="0" smtClean="0"/>
              <a:t>garantizan la durabilidad. Estará en constante manipulación.</a:t>
            </a:r>
          </a:p>
          <a:p>
            <a:pPr marL="285750" lvl="0" indent="-285750">
              <a:lnSpc>
                <a:spcPct val="150000"/>
              </a:lnSpc>
              <a:buFont typeface="Arial" panose="020B0604020202020204" pitchFamily="34" charset="0"/>
              <a:buChar char="•"/>
            </a:pPr>
            <a:endParaRPr lang="es-ES" sz="1600" dirty="0"/>
          </a:p>
          <a:p>
            <a:pPr marL="285750" lvl="0" indent="-285750">
              <a:lnSpc>
                <a:spcPct val="150000"/>
              </a:lnSpc>
              <a:buFont typeface="Arial" panose="020B0604020202020204" pitchFamily="34" charset="0"/>
              <a:buChar char="•"/>
            </a:pPr>
            <a:r>
              <a:rPr lang="es-ES" sz="1600" dirty="0" smtClean="0"/>
              <a:t>Garantizado por análisis realizados.</a:t>
            </a:r>
          </a:p>
          <a:p>
            <a:pPr marL="285750" lvl="0" indent="-285750">
              <a:lnSpc>
                <a:spcPct val="150000"/>
              </a:lnSpc>
              <a:buFont typeface="Arial" panose="020B0604020202020204" pitchFamily="34" charset="0"/>
              <a:buChar char="•"/>
            </a:pPr>
            <a:endParaRPr lang="es-ES" sz="1600" dirty="0"/>
          </a:p>
          <a:p>
            <a:pPr marL="285750" lvl="0" indent="-285750">
              <a:lnSpc>
                <a:spcPct val="150000"/>
              </a:lnSpc>
              <a:buFont typeface="Arial" panose="020B0604020202020204" pitchFamily="34" charset="0"/>
              <a:buChar char="•"/>
            </a:pPr>
            <a:endParaRPr lang="es-ES" sz="1600" dirty="0" smtClean="0"/>
          </a:p>
          <a:p>
            <a:pPr marL="285750" lvl="0" indent="-285750">
              <a:lnSpc>
                <a:spcPct val="150000"/>
              </a:lnSpc>
              <a:buFont typeface="Arial" panose="020B0604020202020204" pitchFamily="34" charset="0"/>
              <a:buChar char="•"/>
            </a:pPr>
            <a:endParaRPr lang="es-ES" sz="1600" dirty="0"/>
          </a:p>
          <a:p>
            <a:pPr marL="285750" lvl="0" indent="-285750">
              <a:lnSpc>
                <a:spcPct val="150000"/>
              </a:lnSpc>
              <a:buFont typeface="Arial" panose="020B0604020202020204" pitchFamily="34" charset="0"/>
              <a:buChar char="•"/>
            </a:pPr>
            <a:endParaRPr lang="es-ES" sz="1600" dirty="0"/>
          </a:p>
        </p:txBody>
      </p:sp>
    </p:spTree>
    <p:extLst>
      <p:ext uri="{BB962C8B-B14F-4D97-AF65-F5344CB8AC3E}">
        <p14:creationId xmlns:p14="http://schemas.microsoft.com/office/powerpoint/2010/main" val="333167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hQSEBQUEBIQEA8VEBUQFBUUFA4UFg8QFBQVFRQVEhQXHCYeGBkjGRQSHzEhJCcpLSwsFR4xNTAqNSYrLCkBCQoKDgwOGg8PGikkHyUvLDQ0NCosLCwtKiksKikpKSwyKSk0LCwqNCksKSwsKikpLCwsLCksLCwsLCksLCwsLP/AABEIAOEA4QMBIgACEQEDEQH/xAAcAAACAwEBAQEAAAAAAAAAAAAABwMFBgQCAQj/xABLEAABAwIBBggLBwIEBQUBAAABAAIDBBEFBhIhMUFRBxMUFTJhcZEiQlJTcoGSobGy0RYjNDVigsEzQyVjg/AkRHOi4VR0k6PSF//EABoBAQADAQEBAAAAAAAAAAAAAAACAwQBBQb/xAAwEQACAgEDAgMGBQUAAAAAAAAAAQIDEQQSMSFBE1FhFDKRocHxIiNxgeEFQrHR8P/aAAwDAQACEQMRAD8AeKEIQAhRTVAbr17lxS4g7YAPegLJCo34nJvHcFEcWl3j2QgNChZznebePZCOd5t49kIDRoWc53m3j2QjnebePZCA0aFnOd5t49kI53m3j2QgNGhZznebePZCOd5t49kIDRoWc53m3j2QjnebePZCA0aFnOd5t49kI53m3j2QgNGhZznebePZCOd5t49kIDRoWc53m3j2QjnebePZCA0aFmzjE29vshQS47ONRb7IQGrQsSctZoz4bGSN6rtPfpHuV/gWVENVcRuzZALujdYOA3jyh1j3IC3QhCAEIQgBc2IVojZfaTZo610rJ5S13/ENZsawH1uJv7g1Ad8MhdpOkldPFrioDoXVJPZAfHQheDThROql55UgJuThHJwoeVI5UgJuThHJwoeVI5UgJuThHJwoeVI5UgJuThHJwoeVI5UgJuThHJwoeVI5UgJuThHJwoeVI5UgJuThHJwoeVI5UgJuThHJwoeVI5UgJTTBeH0YXnlSOUoCursKBGpZDE8MfE8SQuLJGHOa5usH/ezatzVVNgs1idSDdAbTJTKIVcAcbNlb4EjRseNo6joI7bbFdJMYNjppaoEHwHkNcPgfinDSVIkYHDURdATIQhACwGUT/wDEHD9Mfyrfpd5SH/EX+hH8qA0FEfBX2Zyjoz4K9SoCJCEIAQhCAEIJXFiOLxwtzpXtY3r29g1ldSbeEDtuvBlAWAxbhJ1inZo8t/8ADR/KrYKLE67oMqHMO0/dR27TYEd63x0E8brGor1Knau3UY1RjETOnJG3tc0LjflfSjXPF3rMUvA9VO0yy08XrkkPuAHvXe3gY8qs09UI/l674GljzZ8F9xum+xcMyvpjqni9pdkGMRv6D2O7HNPwWXl4Gj4tZ7UP0eqqs4J6tmmJ8EvY50bu5wt71zwNNL3bPivsN01yhjNqQVIHpQzy4hRH71s7Gjyxnxn92ke9W+E8JA0Cdub+plyPWNfxUJ6KaWYYkvQ6rF3GQhVmH40yVocxzXNO0G6sWSXWNrHJYekIQuAEIQgOLEXaFlMRlWpxPUshiR1oDNY1LoB3OBTi4OsQMlI2+kgWSZxjo/uCavBOf+GQG8QhCAEucpfzJ/oR/KmMlzlL+ZP9CP5UBf0XRX2VfKLor7KgI0IQgBeXOshzrLBZZ5ZEEw07rHU948X9LTv3lXU0yultiRlJRWWd+U+XLYbxw2km1E+LGeveepLqtxB8zy6Vxe47Ts6gNgVzg2QVbVDOjgc2M+PKeLaesX8I+oLV0nAnJb72qjadzI3Ot+5xHwXu1+zaVY3LPxfy4Mz3zFrG9zSHNJa4G4INiDvBXdz/AFX/AKqq/wDmm+qYj+BQW8Gsdfribb3OVNiXBJVx3MToqgbmksd7LtHvVq1Wmm/eX7/yc2TXYzMeVVY3o1dUP9V5+N1303CPiDP+Y4wbpGRu99gVUVmHSROLJWPjeNbXAtPvXKWLQ9PVJe6n+yI7mjfUHDHILCopmPG10TnMPsuuPeFrsHy7pKkhrJeLkPiSji3HsJ8E+opHuao3NWG3+n1S93oWRtkj9IPGw6t2/tCyWPcHVLUXLG8mlOnPiADSf1x6j6rFYDJvhAqKQhriainGji3nSwf5bzpHYbhNfBcdhq4uMgdnN1OB0Ojd5L27D7jsXk2U26Z5T/dGhSjMUOJYNV4ZJnaeLJsJGXMcm4PHinqPqK1eTOW7ZrNf4Eu7Y70T/C3lRC17S17WvY4ZrmuAIcDsIOtKrLTIE0956TOMA8JzBcup/wBTTrcz3jsVithqPw2dJeZFxceq4GXBUhwXQClnkfliXWjlP3niu84Pr8UwqWqDgsdlcq5bZE08nUhCFWdODE9Sx2J7VscT1LHYntQGXxjofuCa3BP+GSpxjofuCa3BP+GQG8QhCAEucpfzJ/oR/KmMlzlL+ZP9CP5UBf0XRX2VfKLor7KgI18JX1cWKV7Yo3PebNa0uPqXUsvCBnMuMp+IZxcZ++eNY/ts2u7dyk4L8hQQ2sqm3v4UDHD/AO1wP/b37lmsk8HdimIOfNpgaeNl3Zl7MiHba3YCnmwWsALAaABsA1ABeldL2avwY+8+X9P++pTFb3uZLdfCVyz4jGzQ+WJh3OewHuJX2Gujf0JI3+i9h+BXm7XjOC7JOSvBQSvJK4DixXCYqlmZPG2Ruy+tp3tdraexKjK/g/fS3kivLTbTbw4vTA1j9Q9dk4SVG/ToOkEWIOog6wVr0+rsofTjyITgpH5vexQuamDl1kNxOdPTNvT63sGkwHeN7Ph2LBPC+mqthdDfExuLi8M5nBdWC45LSTCWE2cNDmnoys2seN3wUDgoHhV2RTWGSTH3geOR1cDZotR0Oadcbx0mO6x7xYrsckzkFlNySps82p5bMk3Md4knqOg9R6k5XL5rUU+FPHY2QluQpuEDJHkr+UUwzYHOGc0f8vKToI3MJ1bjo3K5yMyn41lnH7xuh3XucO1bWup2yMcyQB0b2ljgdrTrSVq6d+HVxaSS1puD5yB3RPb/ACCrYy8eGx+8uCLW15Q8Kea4Uyz2A4kHtBBuCAVoGlYiZw4nqWOxPatjiepY7E9qAy+MdD9wTW4J/wAMlTjHQ/cE1uCf8MgN4hCEAJc5S/mT/Qj+VMZLnKX8yf6EfyoC/ouivsq+UXRX2VAREpf8JWL2a2EHpHPd6LdQ7/gt5O6wSjxaqZNid5nWp2yhrz/lR6XgDebEetbtDDdbufbqV2PoMnJRsOFYW2SpIY+X754Au973jwI2jaQ23ZcrGZQcI9TVOLY3Gmg1BjD4Th/mSDSewWCo8pcppK6cySeCweDFHfRDHsA6ztK4Ita9nT6RJuyzrJ/Izzn2XBYwMvpOk9elWtLHbVoPVoVbTK2plrkVmnwfKSeKwzzKzyX3OjqdrC2eG40yYeD4L7aWHWOzeEu6YqwZLaxBsRpBGgg9S8y/Sws6roy2NjiMAlRkrP4ZlSDZk5DXag/YfS3Hr1K+Ll4ttUqniSNUZKXB5d/47QlflxkFxedPSNvF0pIhpMW9zBtZ1bOzUznFeCVPT6idEt0fuJQUlhn5zcoXpnZa8H2dnT0bbO0ukhGp20ui6/07dm5LKQeo6uw9a+hrvhdHdH7GRxcXhnO8JpcG+VvHRimmd9/G37sn+7CNnW5vvHYlc5eIqh0b2vjcWSNcHNcNbXDUQs2oqVkcMnCW1n6EkKw3CdhHGU4maPDhOnrhcbO7nWPeu/JTLiOraGSFsdUB4TNQlt40f/51hdGV2IMhpJnS2s6N0bWn+494IDR339S8SKlXYvM0vEkZHILF/BzCdLDb9p1fymhRTXCQ2StXmTt09IZvr1j4Jz4HU3aFLUR2zZGL6HbiepY7E9q2GJ6vUsfie1UEjL4x0P3BNbgn/DJU4x0P3BNbgn/DIDeIQhACXOUv5k/0I/lTGS5yl/Mn+hH8qAv6Lor5O5faLoqOaS0kf/UZ8wQHqrwSZzLjMBOoOdY33arXSPx/J+pppDyqF8ec4kOOljiTfwXjQdaveGHFZn4k+LPe2KKNoa0EgeEwOJ0byfcFQYblzWwwvgdJymmfG6Mxz+HmBzSAY3HwmkXBGsaNS9HQynHLis8FViT5OFhU8ZXDTv0C+uy62OX0UHlGRlrTPVpTyqgglVjBOuyRwv4J108pVJHUKXlKpcTp3TTrqwnK6SnOa772HySdLfQOzs1Kikqutcc065KmNi2yWUdUmuqHDhuLxVDM+F4cNo1OYdzm7F0EpGw4pJC8Phe6OQaiN24jUR1FbvJ7hJjksyrtDLqDx/TeevyD7uxeLqf6dOv8UOq+f8mqFyfRm0JWPyxyEZVXkhzYqrWdjJ+p+536u9azP2ggg6QdFiOory5efXZKuW6LLnFNYZ+eK+jfDI6OVjo5Gmxa4aR9R1hcT0+sosnIayPNmb4QHgSNsHxnqO0dR0JP5TZIzUbrvGfDezZWg5p6njxD1HvXr16qNqw+jM8q3Ez7z/vcpYs+eWON0jnFz2xtL3PcGZzg3adWldODYNJVTMjiZI/Oka1xYxz+LaSAXG2gWBvpW7yl4LuQVMMsUjeTNlpmjjHgyzSulaHlrAAA0XBULJxTw+TqRm8rcl+a62KHjeOdxccznZuaAXPcCGi50Wbt3phZNVgsNKOFWeko65tZVRtq5zAyKmpibMBY55fPN1DOaALa7+qbL7GmxjD5o2Nj5RCXECwsM2NzRoGm2eQvOsm5pNlqWC5r5Lt9SyWJbVbR4hntVRiJVJ0zGMdD9wTW4J/wyVOMdD9wTW4J/wAMgN4hCEAJc5S/mT/Qj+VMZLnKX8yf6EfyoC/ouiq/GXlou02cNIO4jSD3qwouiuLF2XaUBi+EDBTXMbiFIM97YxDVRN0vjc3U+w0kW91jvtnMjslY6ynrnve9j6aJsrc3NIPgyuc14P8A0x2aV3YlVVFLNx1LI6KTUbaQ8bntOhw7V4dwyS8TPHLRU/GTQvhfLETGXFzXNBc0g3tnE61s09k4xko+hCST5L6HGYsKwKmqYqeKWpqnAXeL+E4PcS7bYNbYDrXFTiHGKOeaGnZSYlTt4x7Y/wCnURkE3A3nNcN4I2gqtyZrIsQwpuGVErKeqhk42kkk0Mk6XgOO+znjsII1WWuyLybdg8FXU174WNMOY0NfnBwbc67C5cSAArlNwcp5xLPxI4z07GYyZyEfU03KpZ4qSm8V8njAG19YAF9Gk6V9xnJCWmiE7JIqql1cbCbhvpjYNl7n1KXKeYz5L0T4b8XHM1s4HiZvGM8O36y32gV1cCdOXNrIHkupnwNL2nohzs5pPUS2/sha46y5p2dl29Ct1x4KLDKKackQRSSka8xpOb2nYpX4fOHOaYZg5gu4Zj7sB1Ei2gaD3K/qMZfh2TVPJSnNmnmDTILEguMhJF9ubGG9SsOC7KipqqasFU/jTFDdjyBn2c2S7XOHSAI0dpU5a6XWUY9Ec8JcZIsLlAyfrZLNLmmWxsLjQzalxDVF4FgSTsFye4LaZNTl2SteTrvN8sauMHweoosIp34ZTNqK+oaySSR3FnimObnWGc4artaB2lVQ1arnN+bJOGUhYS3BsQQdxBB7iomnwh6Q+KZ2WVHPPgpqcQp20+IU8guW5n3kRe1vik6CHar627LpWQyXLT+ofELfVqldF9miqUNo3MvcujhDqaGkpacskhMliC0NsQLNDdCr8B4RH4hPHG4xxPJzQw+DcncfG+PUuzhUynpKWWmFRh8VdM6nJY6QjNjaHAEZpBvpsUvKNj8YxFrKeCKjzmjwY75kMcY8J+gDTpHrIXgwrjYsy6epqba4HpDQRucY+PYZgLljS0kAa9F+sLlwJscz5mSNa8MBa4OAcNBINwdB1LL5BVdLHijqOnFTUyQxyNkqpX6Glua1zWRgaGk6LndoU3B1iQfiGJx+EHsfIbEEaONcLgrLKDiyeclS3Kp7pY6fCc2jpGVDWuDY2XnZxgzi5x0tJ06t6p+FWle7KKAhr3MHJdQJDfvNPYuzImzWl4ANn53bY31q4yqyzpX1DHxU0prBmNMj/Ba1jHZ2aAHG5NyL2RS65GDH8Pjb4uz/ANnH88q7+EnEY3U+EsZIx0kdKM9rXNJjvHFbOA1Xsde5Y3LLKKWvxF0soYM37loYCAI2EkXudJuTpXmjw/OeD1qU1hJHEMDCZLtXqvXzCYrNX2vVZ0zOMdD9wTW4J/wyVOMdD9wTW4J/wyA3iEIQAlzlL+ZP9CP5UxkucpfzJ/oR/KgL+i6K8VcdwvdF0V9lQGPxvB84HQlblDQcVMQRoIuPgU96iEEJc8IGDXjz2jwmHO7W+N/B9S06WzZYvUhNZRg6TD3TvbFEwySPNmtA0n6DrWq//kNa9oz5ohtDHSSuDfXaw9StuByKO9Q+4NQMxoG1sJuSR2uFj2DemXnLRqdQ1PalwchDpkVOG02JYO1+bA2opH/1Y/6sTxquQPCYbaL27bqGv4WnClfBQ0MFDxoIe+Mg2vodmgNAvbRc6k3c5Z3HshaWqu4s4mY/3I7Ak/rbqd8etVRvhN/mLH6f6OuDXBhsmspaR+Gc34qZIoWvz4J2Nc7i3XLg0gAm4LnbDcOOpbXIKWhZTVwoHTTtZBeWeQFgkdmSEMY0gWsBfT5SoY6CrwyN7G01LidI93GOa5pzw62bfNN7aBsBWfx7hRlfSvpKWjgw+OQFsgZfOIPSAGa3NvqvYm25WzSeVXw/X6ckV05LDJbF4W5MVsT5YmzPMpbGXtD3XbHbNbrOo9y7sHylhr8MhpJa52GVsAa2OXPcxkzWjNaHG4BuLAi97i4SxiphmgFSOhFrLR7JlZbI7zXZTZOcVTyGoxuOqkAGZBHI9/G+EOkC86ANOrYspTutm7gR8QuUUYGpS3sr6YOvOSMnkaeW+N4JWywvqayoLoouLDII36bkO0ucyyzbctqGhnhmwiGcyNL2zGoNhNC9o8EWJzTnAG9tixMkQOteMwBZVQ49M9Ce7JssW4Yal8ofRww0H3nGycW1rnVL7W++cQM5uk6PXdZ7Est66eV8slQ9r3x8U7irRAxAl2ZZltFyT61VuK8KPgxR3cyfDcRlgN4ZZIztzXGx7RqKt4ss5wbvEUh3uYAe9tlQoXXXF8oZZY4RAXyEnTrJ7XG5W8wXAr2NlRZL4doFxpOk+tNPBqEBo0Lz7ZbpNliXQ4xh+Y31KmxELYYiyw9SyGJbVUdMvjHQ/cE1uCf8MlTjHQ/cE1uCf8MgN4hCEAJc5S/mT/Qj+VMZLnKX8yf6EfyoC/ouivsq+UXRX2VARkKkxqizmnRfQrtQ1EVwgEpDVPwyvbIwEx3N2+chd0mdo2dYCdNHXMljbJE4Pje0OaRtB/nZbqWGyvyeErCNRGlp3FZrIrK91DKaepuKZztO3iHnxxvYdo9a1y/Ojn+5fMivwv0HJnIzlzMnBAIIIIBBBuCDqIO0L7xqxlpOSuGvwaCYWmhjkH6mi47HawvNdiscLc6aRkTb2Be4NudwvrUVHjUM39GaKX0XtJ7takty6o504M5iXBfTv0wSSQHcfvG+/SO9Zmv4Napn9MxTjqdmH2XfVNF0ijdItMNZbHvn9SDrixKVuT9TF/Up5mjfmFw723Cq5CRrBHaCPin4ZVzzWd0mtd2hp+KuWufdEfCEMZBvHeFG6Qbx3hPCXDoTrhhP+nH9FCcNhGqGEf6cf0XHrE+w8MSY06rnsBPwVjR5OVMvQgktvcMwd7rJuhrW9FrW9jWj4Llrq9kYLpXtY0bXG3cNZVb1TfCO7DASZHcREZauUNa3xI9Lnu2NDjoBPYVTYZR8Y/V4IN9/YF3Y9jTqyYBtxE02Y34vd1n3K+yewfUAP/KlOyUY4fL+RxJNmhyawzVoW9pIrBVmDUGaArpoWImcOJ6ljsT2rY4nqWOxPagMvjHQ/cE1uCf8MlTjHQ/cE1uCf8MgN4hCEAJc5S/mT/Qj+VMZLnKX8yf6EfyoC/ouivsq+UXRX2VARoKEIDgr6MOCXWVmS2fpGh41H+D1JpkKtxDDw4LsZOLygKTJjLSWgdxNQHPp79Hxob+NGdrf091k0aDFY54xJC9skZ1EbDuI1g9RWPyiyVa8G7ew7R2LFsiqaGQvge4byNIcNz2HQQtD22+j/wAnE3Et+FKZ3LWAk5op25o2C7nZ1vWseJLG40HYRoI7CrnKTKflrIjJGGTx3aXNPgyMOnUdIII1adaoVtqzGCTKpdWX1DlrVxABlQ8tHivtIP8Au0q5p+FScf1IoZOsZ7D/ACFiEJKuEuUdTaGGzhXb41M79sjT8QvZ4UovMTe1GlyhV+z1+R3exgScKDPFp5D2vYPgFw1HCXIehBG3rc57vcLLGoRUVrsNzLuryzqpP7uYN0bWt9+v3qqa18rtJc920uJPvKnpMLc/XoHvK1OEYBqsNCrnbCvpDkJN8nNgeCatF953pi4Hg+aBoXzBsDDbaFp6eANCxNtvLLD3DFYKRCFwHBiepY7E9q2OJ6ljsT2oDL4x0P3BNbgn/DJU4x0P3BNbgn/DIDeIQhACXGUrv8Sf6EfypjpX5VzWxR4/RF8qA1FEfBXqVQ0EnghSyFAeEIQgBfCF9QgOKqoQ4alm8TydBvoWxUb4QUAoMVyQBJObY7xoWcqcmnt6Jv26E9KnCw7YqeqycB2K2Ns48M40mJR+GSDxT6rFRGkf5Du4puT5LdS5nZK9StWpl5EdorBSP8h3cVIzDZD4tu1M37K9SkZkr1I9TLyG0XMGBOOs9yuaDJzc31reU2TA3K3pcCA2KmVspcskkkZPDMmt4Wsw7BQ3YrWCiA2LpDVWdI4oQFKhCAEIQUBX4odCx2JnWtXi8uhYvEp9KAocX6H7gmtwT/hkqcW6HrCa3BP+GQG8QhCAEquEWnMeJMk05ssDbH9UZLXDuLO9NVZnL7AeU0t2/wBaJ3GRnfos5vYR7wEBQ4filmBTPxoLEU2JkCx0EaCDsPWvEuJE6kBuRjbV657b1LAcudvXzlzt6AYHPbepHPbepL/lzt6OXO3oBgc9t6kc9t6kv+XO3o5c7egGBz23qXw4y3qWA5c7ejlzt6A3hxRnUvPOLOpYXlzt6OXO3oDdc4s6l9GJM6lhOXO3o5c7egN6MWZ1L1z03qWA5c7ejlzt6AYHPbepHPbepL/lzt6OXO3oBgc9t6kc9t6kv+XO3o5c7egGAccb1KCbH29SwxrXb14dUOO1AXeL47naAqF77m5XxfHOsLnQEBwYu/wQN5+H+wmxwT/hkmayo4x+jVqHYnhwZUZZSgnagNkhCEALzIy4IOoiy9IQCVy/yefTzGRgvG43Ky8WKN23B6x9F+hsTwtk7C14BBSryj4K3tcXQaRuQGS5xj8odzvojnGPyh3O+i+TZG1LTbiz3FR/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9SYqwaru7B9VXVVc5+jU3cP53qxbkjUH+27uKv8E4MZpHAyDNagKLJXAHVMzQAc2+kr9B4XQiKJrBsC4MncmI6VgDQM7aVdIAQhCAEIQgBeZNSEICqqNahQhACEIQAhCEAIQhACEIQAhCEAIQhACEIQAhCEAIQhAema1bU+pCEBKhCEAIQh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6" name="AutoShape 8" descr="data:image/jpeg;base64,/9j/4AAQSkZJRgABAQAAAQABAAD/2wCEAAkGBhQSEBQUEBIQEA8VEBUQFBUUFA4UFg8QFBQVFRQVEhQXHCYeGBkjGRQSHzEhJCcpLSwsFR4xNTAqNSYrLCkBCQoKDgwOGg8PGikkHyUvLDQ0NCosLCwtKiksKikpKSwyKSk0LCwqNCksKSwsKikpLCwsLCksLCwsLCksLCwsLP/AABEIAOEA4QMBIgACEQEDEQH/xAAcAAACAwEBAQEAAAAAAAAAAAAABwMFBgQCAQj/xABLEAABAwIBBggLBwIEBQUBAAABAAIDBBEFBhIhMUFRBxMUFTJhcZEiQlJTcoGSobGy0RYjNDVigsEzQyVjg/AkRHOi4VR0k6PSF//EABoBAQADAQEBAAAAAAAAAAAAAAACAwQBBQb/xAAwEQACAgEDAgMGBQUAAAAAAAAAAQIDEQQSMSFBE1FhFDKRocHxIiNxgeEFQrHR8P/aAAwDAQACEQMRAD8AeKEIQAhRTVAbr17lxS4g7YAPegLJCo34nJvHcFEcWl3j2QgNChZznebePZCOd5t49kIDRoWc53m3j2QjnebePZCA0aFnOd5t49kI53m3j2QgNGhZznebePZCOd5t49kIDRoWc53m3j2QjnebePZCA0aFnOd5t49kI53m3j2QgNGhZznebePZCOd5t49kIDRoWc53m3j2QjnebePZCA0aFmzjE29vshQS47ONRb7IQGrQsSctZoz4bGSN6rtPfpHuV/gWVENVcRuzZALujdYOA3jyh1j3IC3QhCAEIQgBc2IVojZfaTZo610rJ5S13/ENZsawH1uJv7g1Ad8MhdpOkldPFrioDoXVJPZAfHQheDThROql55UgJuThHJwoeVI5UgJuThHJwoeVI5UgJuThHJwoeVI5UgJuThHJwoeVI5UgJuThHJwoeVI5UgJuThHJwoeVI5UgJuThHJwoeVI5UgJuThHJwoeVI5UgJTTBeH0YXnlSOUoCursKBGpZDE8MfE8SQuLJGHOa5usH/ezatzVVNgs1idSDdAbTJTKIVcAcbNlb4EjRseNo6joI7bbFdJMYNjppaoEHwHkNcPgfinDSVIkYHDURdATIQhACwGUT/wDEHD9Mfyrfpd5SH/EX+hH8qA0FEfBX2Zyjoz4K9SoCJCEIAQhCAEIJXFiOLxwtzpXtY3r29g1ldSbeEDtuvBlAWAxbhJ1inZo8t/8ADR/KrYKLE67oMqHMO0/dR27TYEd63x0E8brGor1Knau3UY1RjETOnJG3tc0LjflfSjXPF3rMUvA9VO0yy08XrkkPuAHvXe3gY8qs09UI/l674GljzZ8F9xum+xcMyvpjqni9pdkGMRv6D2O7HNPwWXl4Gj4tZ7UP0eqqs4J6tmmJ8EvY50bu5wt71zwNNL3bPivsN01yhjNqQVIHpQzy4hRH71s7Gjyxnxn92ke9W+E8JA0Cdub+plyPWNfxUJ6KaWYYkvQ6rF3GQhVmH40yVocxzXNO0G6sWSXWNrHJYekIQuAEIQgOLEXaFlMRlWpxPUshiR1oDNY1LoB3OBTi4OsQMlI2+kgWSZxjo/uCavBOf+GQG8QhCAEucpfzJ/oR/KmMlzlL+ZP9CP5UBf0XRX2VfKLor7KgI0IQgBeXOshzrLBZZ5ZEEw07rHU948X9LTv3lXU0yultiRlJRWWd+U+XLYbxw2km1E+LGeveepLqtxB8zy6Vxe47Ts6gNgVzg2QVbVDOjgc2M+PKeLaesX8I+oLV0nAnJb72qjadzI3Ot+5xHwXu1+zaVY3LPxfy4Mz3zFrG9zSHNJa4G4INiDvBXdz/AFX/AKqq/wDmm+qYj+BQW8Gsdfribb3OVNiXBJVx3MToqgbmksd7LtHvVq1Wmm/eX7/yc2TXYzMeVVY3o1dUP9V5+N1303CPiDP+Y4wbpGRu99gVUVmHSROLJWPjeNbXAtPvXKWLQ9PVJe6n+yI7mjfUHDHILCopmPG10TnMPsuuPeFrsHy7pKkhrJeLkPiSji3HsJ8E+opHuao3NWG3+n1S93oWRtkj9IPGw6t2/tCyWPcHVLUXLG8mlOnPiADSf1x6j6rFYDJvhAqKQhriainGji3nSwf5bzpHYbhNfBcdhq4uMgdnN1OB0Ojd5L27D7jsXk2U26Z5T/dGhSjMUOJYNV4ZJnaeLJsJGXMcm4PHinqPqK1eTOW7ZrNf4Eu7Y70T/C3lRC17S17WvY4ZrmuAIcDsIOtKrLTIE0956TOMA8JzBcup/wBTTrcz3jsVithqPw2dJeZFxceq4GXBUhwXQClnkfliXWjlP3niu84Pr8UwqWqDgsdlcq5bZE08nUhCFWdODE9Sx2J7VscT1LHYntQGXxjofuCa3BP+GSpxjofuCa3BP+GQG8QhCAEucpfzJ/oR/KmMlzlL+ZP9CP5UBf0XRX2VfKLor7KgI18JX1cWKV7Yo3PebNa0uPqXUsvCBnMuMp+IZxcZ++eNY/ts2u7dyk4L8hQQ2sqm3v4UDHD/AO1wP/b37lmsk8HdimIOfNpgaeNl3Zl7MiHba3YCnmwWsALAaABsA1ABeldL2avwY+8+X9P++pTFb3uZLdfCVyz4jGzQ+WJh3OewHuJX2Gujf0JI3+i9h+BXm7XjOC7JOSvBQSvJK4DixXCYqlmZPG2Ruy+tp3tdraexKjK/g/fS3kivLTbTbw4vTA1j9Q9dk4SVG/ToOkEWIOog6wVr0+rsofTjyITgpH5vexQuamDl1kNxOdPTNvT63sGkwHeN7Ph2LBPC+mqthdDfExuLi8M5nBdWC45LSTCWE2cNDmnoys2seN3wUDgoHhV2RTWGSTH3geOR1cDZotR0Oadcbx0mO6x7xYrsckzkFlNySps82p5bMk3Md4knqOg9R6k5XL5rUU+FPHY2QluQpuEDJHkr+UUwzYHOGc0f8vKToI3MJ1bjo3K5yMyn41lnH7xuh3XucO1bWup2yMcyQB0b2ljgdrTrSVq6d+HVxaSS1puD5yB3RPb/ACCrYy8eGx+8uCLW15Q8Kea4Uyz2A4kHtBBuCAVoGlYiZw4nqWOxPatjiepY7E9qAy+MdD9wTW4J/wAMlTjHQ/cE1uCf8MgN4hCEAJc5S/mT/Qj+VMZLnKX8yf6EfyoC/ouivsq+UXRX2VAREpf8JWL2a2EHpHPd6LdQ7/gt5O6wSjxaqZNid5nWp2yhrz/lR6XgDebEetbtDDdbufbqV2PoMnJRsOFYW2SpIY+X754Au973jwI2jaQ23ZcrGZQcI9TVOLY3Gmg1BjD4Th/mSDSewWCo8pcppK6cySeCweDFHfRDHsA6ztK4Ita9nT6RJuyzrJ/Izzn2XBYwMvpOk9elWtLHbVoPVoVbTK2plrkVmnwfKSeKwzzKzyX3OjqdrC2eG40yYeD4L7aWHWOzeEu6YqwZLaxBsRpBGgg9S8y/Sws6roy2NjiMAlRkrP4ZlSDZk5DXag/YfS3Hr1K+Ll4ttUqniSNUZKXB5d/47QlflxkFxedPSNvF0pIhpMW9zBtZ1bOzUznFeCVPT6idEt0fuJQUlhn5zcoXpnZa8H2dnT0bbO0ukhGp20ui6/07dm5LKQeo6uw9a+hrvhdHdH7GRxcXhnO8JpcG+VvHRimmd9/G37sn+7CNnW5vvHYlc5eIqh0b2vjcWSNcHNcNbXDUQs2oqVkcMnCW1n6EkKw3CdhHGU4maPDhOnrhcbO7nWPeu/JTLiOraGSFsdUB4TNQlt40f/51hdGV2IMhpJnS2s6N0bWn+494IDR339S8SKlXYvM0vEkZHILF/BzCdLDb9p1fymhRTXCQ2StXmTt09IZvr1j4Jz4HU3aFLUR2zZGL6HbiepY7E9q2GJ6vUsfie1UEjL4x0P3BNbgn/DJU4x0P3BNbgn/DIDeIQhACXOUv5k/0I/lTGS5yl/Mn+hH8qAv6Lor5O5faLoqOaS0kf/UZ8wQHqrwSZzLjMBOoOdY33arXSPx/J+pppDyqF8ec4kOOljiTfwXjQdaveGHFZn4k+LPe2KKNoa0EgeEwOJ0byfcFQYblzWwwvgdJymmfG6Mxz+HmBzSAY3HwmkXBGsaNS9HQynHLis8FViT5OFhU8ZXDTv0C+uy62OX0UHlGRlrTPVpTyqgglVjBOuyRwv4J108pVJHUKXlKpcTp3TTrqwnK6SnOa772HySdLfQOzs1Kikqutcc065KmNi2yWUdUmuqHDhuLxVDM+F4cNo1OYdzm7F0EpGw4pJC8Phe6OQaiN24jUR1FbvJ7hJjksyrtDLqDx/TeevyD7uxeLqf6dOv8UOq+f8mqFyfRm0JWPyxyEZVXkhzYqrWdjJ+p+536u9azP2ggg6QdFiOory5efXZKuW6LLnFNYZ+eK+jfDI6OVjo5Gmxa4aR9R1hcT0+sosnIayPNmb4QHgSNsHxnqO0dR0JP5TZIzUbrvGfDezZWg5p6njxD1HvXr16qNqw+jM8q3Ez7z/vcpYs+eWON0jnFz2xtL3PcGZzg3adWldODYNJVTMjiZI/Oka1xYxz+LaSAXG2gWBvpW7yl4LuQVMMsUjeTNlpmjjHgyzSulaHlrAAA0XBULJxTw+TqRm8rcl+a62KHjeOdxccznZuaAXPcCGi50Wbt3phZNVgsNKOFWeko65tZVRtq5zAyKmpibMBY55fPN1DOaALa7+qbL7GmxjD5o2Nj5RCXECwsM2NzRoGm2eQvOsm5pNlqWC5r5Lt9SyWJbVbR4hntVRiJVJ0zGMdD9wTW4J/wyVOMdD9wTW4J/wAMgN4hCEAJc5S/mT/Qj+VMZLnKX8yf6EfyoC/ouiq/GXlou02cNIO4jSD3qwouiuLF2XaUBi+EDBTXMbiFIM97YxDVRN0vjc3U+w0kW91jvtnMjslY6ynrnve9j6aJsrc3NIPgyuc14P8A0x2aV3YlVVFLNx1LI6KTUbaQ8bntOhw7V4dwyS8TPHLRU/GTQvhfLETGXFzXNBc0g3tnE61s09k4xko+hCST5L6HGYsKwKmqYqeKWpqnAXeL+E4PcS7bYNbYDrXFTiHGKOeaGnZSYlTt4x7Y/wCnURkE3A3nNcN4I2gqtyZrIsQwpuGVErKeqhk42kkk0Mk6XgOO+znjsII1WWuyLybdg8FXU174WNMOY0NfnBwbc67C5cSAArlNwcp5xLPxI4z07GYyZyEfU03KpZ4qSm8V8njAG19YAF9Gk6V9xnJCWmiE7JIqql1cbCbhvpjYNl7n1KXKeYz5L0T4b8XHM1s4HiZvGM8O36y32gV1cCdOXNrIHkupnwNL2nohzs5pPUS2/sha46y5p2dl29Ct1x4KLDKKackQRSSka8xpOb2nYpX4fOHOaYZg5gu4Zj7sB1Ei2gaD3K/qMZfh2TVPJSnNmnmDTILEguMhJF9ubGG9SsOC7KipqqasFU/jTFDdjyBn2c2S7XOHSAI0dpU5a6XWUY9Ec8JcZIsLlAyfrZLNLmmWxsLjQzalxDVF4FgSTsFye4LaZNTl2SteTrvN8sauMHweoosIp34ZTNqK+oaySSR3FnimObnWGc4artaB2lVQ1arnN+bJOGUhYS3BsQQdxBB7iomnwh6Q+KZ2WVHPPgpqcQp20+IU8guW5n3kRe1vik6CHar627LpWQyXLT+ofELfVqldF9miqUNo3MvcujhDqaGkpacskhMliC0NsQLNDdCr8B4RH4hPHG4xxPJzQw+DcncfG+PUuzhUynpKWWmFRh8VdM6nJY6QjNjaHAEZpBvpsUvKNj8YxFrKeCKjzmjwY75kMcY8J+gDTpHrIXgwrjYsy6epqba4HpDQRucY+PYZgLljS0kAa9F+sLlwJscz5mSNa8MBa4OAcNBINwdB1LL5BVdLHijqOnFTUyQxyNkqpX6Glua1zWRgaGk6LndoU3B1iQfiGJx+EHsfIbEEaONcLgrLKDiyeclS3Kp7pY6fCc2jpGVDWuDY2XnZxgzi5x0tJ06t6p+FWle7KKAhr3MHJdQJDfvNPYuzImzWl4ANn53bY31q4yqyzpX1DHxU0prBmNMj/Ba1jHZ2aAHG5NyL2RS65GDH8Pjb4uz/ANnH88q7+EnEY3U+EsZIx0kdKM9rXNJjvHFbOA1Xsde5Y3LLKKWvxF0soYM37loYCAI2EkXudJuTpXmjw/OeD1qU1hJHEMDCZLtXqvXzCYrNX2vVZ0zOMdD9wTW4J/wyVOMdD9wTW4J/wyA3iEIQAlzlL+ZP9CP5UxkucpfzJ/oR/KgL+i6K8VcdwvdF0V9lQGPxvB84HQlblDQcVMQRoIuPgU96iEEJc8IGDXjz2jwmHO7W+N/B9S06WzZYvUhNZRg6TD3TvbFEwySPNmtA0n6DrWq//kNa9oz5ohtDHSSuDfXaw9StuByKO9Q+4NQMxoG1sJuSR2uFj2DemXnLRqdQ1PalwchDpkVOG02JYO1+bA2opH/1Y/6sTxquQPCYbaL27bqGv4WnClfBQ0MFDxoIe+Mg2vodmgNAvbRc6k3c5Z3HshaWqu4s4mY/3I7Ak/rbqd8etVRvhN/mLH6f6OuDXBhsmspaR+Gc34qZIoWvz4J2Nc7i3XLg0gAm4LnbDcOOpbXIKWhZTVwoHTTtZBeWeQFgkdmSEMY0gWsBfT5SoY6CrwyN7G01LidI93GOa5pzw62bfNN7aBsBWfx7hRlfSvpKWjgw+OQFsgZfOIPSAGa3NvqvYm25WzSeVXw/X6ckV05LDJbF4W5MVsT5YmzPMpbGXtD3XbHbNbrOo9y7sHylhr8MhpJa52GVsAa2OXPcxkzWjNaHG4BuLAi97i4SxiphmgFSOhFrLR7JlZbI7zXZTZOcVTyGoxuOqkAGZBHI9/G+EOkC86ANOrYspTutm7gR8QuUUYGpS3sr6YOvOSMnkaeW+N4JWywvqayoLoouLDII36bkO0ucyyzbctqGhnhmwiGcyNL2zGoNhNC9o8EWJzTnAG9tixMkQOteMwBZVQ49M9Ce7JssW4Yal8ofRww0H3nGycW1rnVL7W++cQM5uk6PXdZ7Est66eV8slQ9r3x8U7irRAxAl2ZZltFyT61VuK8KPgxR3cyfDcRlgN4ZZIztzXGx7RqKt4ss5wbvEUh3uYAe9tlQoXXXF8oZZY4RAXyEnTrJ7XG5W8wXAr2NlRZL4doFxpOk+tNPBqEBo0Lz7ZbpNliXQ4xh+Y31KmxELYYiyw9SyGJbVUdMvjHQ/cE1uCf8MlTjHQ/cE1uCf8MgN4hCEAJc5S/mT/Qj+VMZLnKX8yf6EfyoC/ouivsq+UXRX2VARkKkxqizmnRfQrtQ1EVwgEpDVPwyvbIwEx3N2+chd0mdo2dYCdNHXMljbJE4Pje0OaRtB/nZbqWGyvyeErCNRGlp3FZrIrK91DKaepuKZztO3iHnxxvYdo9a1y/Ojn+5fMivwv0HJnIzlzMnBAIIIIBBBuCDqIO0L7xqxlpOSuGvwaCYWmhjkH6mi47HawvNdiscLc6aRkTb2Be4NudwvrUVHjUM39GaKX0XtJ7takty6o504M5iXBfTv0wSSQHcfvG+/SO9Zmv4Napn9MxTjqdmH2XfVNF0ijdItMNZbHvn9SDrixKVuT9TF/Up5mjfmFw723Cq5CRrBHaCPin4ZVzzWd0mtd2hp+KuWufdEfCEMZBvHeFG6Qbx3hPCXDoTrhhP+nH9FCcNhGqGEf6cf0XHrE+w8MSY06rnsBPwVjR5OVMvQgktvcMwd7rJuhrW9FrW9jWj4Llrq9kYLpXtY0bXG3cNZVb1TfCO7DASZHcREZauUNa3xI9Lnu2NDjoBPYVTYZR8Y/V4IN9/YF3Y9jTqyYBtxE02Y34vd1n3K+yewfUAP/KlOyUY4fL+RxJNmhyawzVoW9pIrBVmDUGaArpoWImcOJ6ljsT2rY4nqWOxPagMvjHQ/cE1uCf8MlTjHQ/cE1uCf8MgN4hCEAJc5S/mT/Qj+VMZLnKX8yf6EfyoC/ouivsq+UXRX2VARoKEIDgr6MOCXWVmS2fpGh41H+D1JpkKtxDDw4LsZOLygKTJjLSWgdxNQHPp79Hxob+NGdrf091k0aDFY54xJC9skZ1EbDuI1g9RWPyiyVa8G7ew7R2LFsiqaGQvge4byNIcNz2HQQtD22+j/wAnE3Et+FKZ3LWAk5op25o2C7nZ1vWseJLG40HYRoI7CrnKTKflrIjJGGTx3aXNPgyMOnUdIII1adaoVtqzGCTKpdWX1DlrVxABlQ8tHivtIP8Au0q5p+FScf1IoZOsZ7D/ACFiEJKuEuUdTaGGzhXb41M79sjT8QvZ4UovMTe1GlyhV+z1+R3exgScKDPFp5D2vYPgFw1HCXIehBG3rc57vcLLGoRUVrsNzLuryzqpP7uYN0bWt9+v3qqa18rtJc920uJPvKnpMLc/XoHvK1OEYBqsNCrnbCvpDkJN8nNgeCatF953pi4Hg+aBoXzBsDDbaFp6eANCxNtvLLD3DFYKRCFwHBiepY7E9q2OJ6ljsT2oDL4x0P3BNbgn/DJU4x0P3BNbgn/DIDeIQhACXGUrv8Sf6EfypjpX5VzWxR4/RF8qA1FEfBXqVQ0EnghSyFAeEIQgBfCF9QgOKqoQ4alm8TydBvoWxUb4QUAoMVyQBJObY7xoWcqcmnt6Jv26E9KnCw7YqeqycB2K2Ns48M40mJR+GSDxT6rFRGkf5Du4puT5LdS5nZK9StWpl5EdorBSP8h3cVIzDZD4tu1M37K9SkZkr1I9TLyG0XMGBOOs9yuaDJzc31reU2TA3K3pcCA2KmVspcskkkZPDMmt4Wsw7BQ3YrWCiA2LpDVWdI4oQFKhCAEIQUBX4odCx2JnWtXi8uhYvEp9KAocX6H7gmtwT/hkqcW6HrCa3BP+GQG8QhCAEquEWnMeJMk05ssDbH9UZLXDuLO9NVZnL7AeU0t2/wBaJ3GRnfos5vYR7wEBQ4filmBTPxoLEU2JkCx0EaCDsPWvEuJE6kBuRjbV657b1LAcudvXzlzt6AYHPbepHPbepL/lzt6OXO3oBgc9t6kc9t6kv+XO3o5c7egGBz23qXw4y3qWA5c7ejlzt6A3hxRnUvPOLOpYXlzt6OXO3oDdc4s6l9GJM6lhOXO3o5c7egN6MWZ1L1z03qWA5c7ejlzt6AYHPbepHPbepL/lzt6OXO3oBgc9t6kc9t6kv+XO3o5c7egGAccb1KCbH29SwxrXb14dUOO1AXeL47naAqF77m5XxfHOsLnQEBwYu/wQN5+H+wmxwT/hkmayo4x+jVqHYnhwZUZZSgnagNkhCEALzIy4IOoiy9IQCVy/yefTzGRgvG43Ky8WKN23B6x9F+hsTwtk7C14BBSryj4K3tcXQaRuQGS5xj8odzvojnGPyh3O+i+TZG1LTbiz3FR/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9SYqwaru7B9VXVVc5+jU3cP53qxbkjUH+27uKv8E4MZpHAyDNagKLJXAHVMzQAc2+kr9B4XQiKJrBsC4MncmI6VgDQM7aVdIAQhCAEIQgBeZNSEICqqNahQhACEIQAhCEAIQhACEIQAhCEAIQhACEIQAhCEAIQhAema1bU+pCEBKhCEAIQh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7" name="AutoShape 10" descr="data:image/jpeg;base64,/9j/4AAQSkZJRgABAQAAAQABAAD/2wCEAAkGBhQSEBQUEBIQEA8VEBUQFBUUFA4UFg8QFBQVFRQVEhQXHCYeGBkjGRQSHzEhJCcpLSwsFR4xNTAqNSYrLCkBCQoKDgwOGg8PGikkHyUvLDQ0NCosLCwtKiksKikpKSwyKSk0LCwqNCksKSwsKikpLCwsLCksLCwsLCksLCwsLP/AABEIAOEA4QMBIgACEQEDEQH/xAAcAAACAwEBAQEAAAAAAAAAAAAABwMFBgQCAQj/xABLEAABAwIBBggLBwIEBQUBAAABAAIDBBEFBhIhMUFRBxMUFTJhcZEiQlJTcoGSobGy0RYjNDVigsEzQyVjg/AkRHOi4VR0k6PSF//EABoBAQADAQEBAAAAAAAAAAAAAAACAwQBBQb/xAAwEQACAgEDAgMGBQUAAAAAAAAAAQIDEQQSMSFBE1FhFDKRocHxIiNxgeEFQrHR8P/aAAwDAQACEQMRAD8AeKEIQAhRTVAbr17lxS4g7YAPegLJCo34nJvHcFEcWl3j2QgNChZznebePZCOd5t49kIDRoWc53m3j2QjnebePZCA0aFnOd5t49kI53m3j2QgNGhZznebePZCOd5t49kIDRoWc53m3j2QjnebePZCA0aFnOd5t49kI53m3j2QgNGhZznebePZCOd5t49kIDRoWc53m3j2QjnebePZCA0aFmzjE29vshQS47ONRb7IQGrQsSctZoz4bGSN6rtPfpHuV/gWVENVcRuzZALujdYOA3jyh1j3IC3QhCAEIQgBc2IVojZfaTZo610rJ5S13/ENZsawH1uJv7g1Ad8MhdpOkldPFrioDoXVJPZAfHQheDThROql55UgJuThHJwoeVI5UgJuThHJwoeVI5UgJuThHJwoeVI5UgJuThHJwoeVI5UgJuThHJwoeVI5UgJuThHJwoeVI5UgJuThHJwoeVI5UgJuThHJwoeVI5UgJTTBeH0YXnlSOUoCursKBGpZDE8MfE8SQuLJGHOa5usH/ezatzVVNgs1idSDdAbTJTKIVcAcbNlb4EjRseNo6joI7bbFdJMYNjppaoEHwHkNcPgfinDSVIkYHDURdATIQhACwGUT/wDEHD9Mfyrfpd5SH/EX+hH8qA0FEfBX2Zyjoz4K9SoCJCEIAQhCAEIJXFiOLxwtzpXtY3r29g1ldSbeEDtuvBlAWAxbhJ1inZo8t/8ADR/KrYKLE67oMqHMO0/dR27TYEd63x0E8brGor1Knau3UY1RjETOnJG3tc0LjflfSjXPF3rMUvA9VO0yy08XrkkPuAHvXe3gY8qs09UI/l674GljzZ8F9xum+xcMyvpjqni9pdkGMRv6D2O7HNPwWXl4Gj4tZ7UP0eqqs4J6tmmJ8EvY50bu5wt71zwNNL3bPivsN01yhjNqQVIHpQzy4hRH71s7Gjyxnxn92ke9W+E8JA0Cdub+plyPWNfxUJ6KaWYYkvQ6rF3GQhVmH40yVocxzXNO0G6sWSXWNrHJYekIQuAEIQgOLEXaFlMRlWpxPUshiR1oDNY1LoB3OBTi4OsQMlI2+kgWSZxjo/uCavBOf+GQG8QhCAEucpfzJ/oR/KmMlzlL+ZP9CP5UBf0XRX2VfKLor7KgI0IQgBeXOshzrLBZZ5ZEEw07rHU948X9LTv3lXU0yultiRlJRWWd+U+XLYbxw2km1E+LGeveepLqtxB8zy6Vxe47Ts6gNgVzg2QVbVDOjgc2M+PKeLaesX8I+oLV0nAnJb72qjadzI3Ot+5xHwXu1+zaVY3LPxfy4Mz3zFrG9zSHNJa4G4INiDvBXdz/AFX/AKqq/wDmm+qYj+BQW8Gsdfribb3OVNiXBJVx3MToqgbmksd7LtHvVq1Wmm/eX7/yc2TXYzMeVVY3o1dUP9V5+N1303CPiDP+Y4wbpGRu99gVUVmHSROLJWPjeNbXAtPvXKWLQ9PVJe6n+yI7mjfUHDHILCopmPG10TnMPsuuPeFrsHy7pKkhrJeLkPiSji3HsJ8E+opHuao3NWG3+n1S93oWRtkj9IPGw6t2/tCyWPcHVLUXLG8mlOnPiADSf1x6j6rFYDJvhAqKQhriainGji3nSwf5bzpHYbhNfBcdhq4uMgdnN1OB0Ojd5L27D7jsXk2U26Z5T/dGhSjMUOJYNV4ZJnaeLJsJGXMcm4PHinqPqK1eTOW7ZrNf4Eu7Y70T/C3lRC17S17WvY4ZrmuAIcDsIOtKrLTIE0956TOMA8JzBcup/wBTTrcz3jsVithqPw2dJeZFxceq4GXBUhwXQClnkfliXWjlP3niu84Pr8UwqWqDgsdlcq5bZE08nUhCFWdODE9Sx2J7VscT1LHYntQGXxjofuCa3BP+GSpxjofuCa3BP+GQG8QhCAEucpfzJ/oR/KmMlzlL+ZP9CP5UBf0XRX2VfKLor7KgI18JX1cWKV7Yo3PebNa0uPqXUsvCBnMuMp+IZxcZ++eNY/ts2u7dyk4L8hQQ2sqm3v4UDHD/AO1wP/b37lmsk8HdimIOfNpgaeNl3Zl7MiHba3YCnmwWsALAaABsA1ABeldL2avwY+8+X9P++pTFb3uZLdfCVyz4jGzQ+WJh3OewHuJX2Gujf0JI3+i9h+BXm7XjOC7JOSvBQSvJK4DixXCYqlmZPG2Ruy+tp3tdraexKjK/g/fS3kivLTbTbw4vTA1j9Q9dk4SVG/ToOkEWIOog6wVr0+rsofTjyITgpH5vexQuamDl1kNxOdPTNvT63sGkwHeN7Ph2LBPC+mqthdDfExuLi8M5nBdWC45LSTCWE2cNDmnoys2seN3wUDgoHhV2RTWGSTH3geOR1cDZotR0Oadcbx0mO6x7xYrsckzkFlNySps82p5bMk3Md4knqOg9R6k5XL5rUU+FPHY2QluQpuEDJHkr+UUwzYHOGc0f8vKToI3MJ1bjo3K5yMyn41lnH7xuh3XucO1bWup2yMcyQB0b2ljgdrTrSVq6d+HVxaSS1puD5yB3RPb/ACCrYy8eGx+8uCLW15Q8Kea4Uyz2A4kHtBBuCAVoGlYiZw4nqWOxPatjiepY7E9qAy+MdD9wTW4J/wAMlTjHQ/cE1uCf8MgN4hCEAJc5S/mT/Qj+VMZLnKX8yf6EfyoC/ouivsq+UXRX2VAREpf8JWL2a2EHpHPd6LdQ7/gt5O6wSjxaqZNid5nWp2yhrz/lR6XgDebEetbtDDdbufbqV2PoMnJRsOFYW2SpIY+X754Au973jwI2jaQ23ZcrGZQcI9TVOLY3Gmg1BjD4Th/mSDSewWCo8pcppK6cySeCweDFHfRDHsA6ztK4Ita9nT6RJuyzrJ/Izzn2XBYwMvpOk9elWtLHbVoPVoVbTK2plrkVmnwfKSeKwzzKzyX3OjqdrC2eG40yYeD4L7aWHWOzeEu6YqwZLaxBsRpBGgg9S8y/Sws6roy2NjiMAlRkrP4ZlSDZk5DXag/YfS3Hr1K+Ll4ttUqniSNUZKXB5d/47QlflxkFxedPSNvF0pIhpMW9zBtZ1bOzUznFeCVPT6idEt0fuJQUlhn5zcoXpnZa8H2dnT0bbO0ukhGp20ui6/07dm5LKQeo6uw9a+hrvhdHdH7GRxcXhnO8JpcG+VvHRimmd9/G37sn+7CNnW5vvHYlc5eIqh0b2vjcWSNcHNcNbXDUQs2oqVkcMnCW1n6EkKw3CdhHGU4maPDhOnrhcbO7nWPeu/JTLiOraGSFsdUB4TNQlt40f/51hdGV2IMhpJnS2s6N0bWn+494IDR339S8SKlXYvM0vEkZHILF/BzCdLDb9p1fymhRTXCQ2StXmTt09IZvr1j4Jz4HU3aFLUR2zZGL6HbiepY7E9q2GJ6vUsfie1UEjL4x0P3BNbgn/DJU4x0P3BNbgn/DIDeIQhACXOUv5k/0I/lTGS5yl/Mn+hH8qAv6Lor5O5faLoqOaS0kf/UZ8wQHqrwSZzLjMBOoOdY33arXSPx/J+pppDyqF8ec4kOOljiTfwXjQdaveGHFZn4k+LPe2KKNoa0EgeEwOJ0byfcFQYblzWwwvgdJymmfG6Mxz+HmBzSAY3HwmkXBGsaNS9HQynHLis8FViT5OFhU8ZXDTv0C+uy62OX0UHlGRlrTPVpTyqgglVjBOuyRwv4J108pVJHUKXlKpcTp3TTrqwnK6SnOa772HySdLfQOzs1Kikqutcc065KmNi2yWUdUmuqHDhuLxVDM+F4cNo1OYdzm7F0EpGw4pJC8Phe6OQaiN24jUR1FbvJ7hJjksyrtDLqDx/TeevyD7uxeLqf6dOv8UOq+f8mqFyfRm0JWPyxyEZVXkhzYqrWdjJ+p+536u9azP2ggg6QdFiOory5efXZKuW6LLnFNYZ+eK+jfDI6OVjo5Gmxa4aR9R1hcT0+sosnIayPNmb4QHgSNsHxnqO0dR0JP5TZIzUbrvGfDezZWg5p6njxD1HvXr16qNqw+jM8q3Ez7z/vcpYs+eWON0jnFz2xtL3PcGZzg3adWldODYNJVTMjiZI/Oka1xYxz+LaSAXG2gWBvpW7yl4LuQVMMsUjeTNlpmjjHgyzSulaHlrAAA0XBULJxTw+TqRm8rcl+a62KHjeOdxccznZuaAXPcCGi50Wbt3phZNVgsNKOFWeko65tZVRtq5zAyKmpibMBY55fPN1DOaALa7+qbL7GmxjD5o2Nj5RCXECwsM2NzRoGm2eQvOsm5pNlqWC5r5Lt9SyWJbVbR4hntVRiJVJ0zGMdD9wTW4J/wyVOMdD9wTW4J/wAMgN4hCEAJc5S/mT/Qj+VMZLnKX8yf6EfyoC/ouiq/GXlou02cNIO4jSD3qwouiuLF2XaUBi+EDBTXMbiFIM97YxDVRN0vjc3U+w0kW91jvtnMjslY6ynrnve9j6aJsrc3NIPgyuc14P8A0x2aV3YlVVFLNx1LI6KTUbaQ8bntOhw7V4dwyS8TPHLRU/GTQvhfLETGXFzXNBc0g3tnE61s09k4xko+hCST5L6HGYsKwKmqYqeKWpqnAXeL+E4PcS7bYNbYDrXFTiHGKOeaGnZSYlTt4x7Y/wCnURkE3A3nNcN4I2gqtyZrIsQwpuGVErKeqhk42kkk0Mk6XgOO+znjsII1WWuyLybdg8FXU174WNMOY0NfnBwbc67C5cSAArlNwcp5xLPxI4z07GYyZyEfU03KpZ4qSm8V8njAG19YAF9Gk6V9xnJCWmiE7JIqql1cbCbhvpjYNl7n1KXKeYz5L0T4b8XHM1s4HiZvGM8O36y32gV1cCdOXNrIHkupnwNL2nohzs5pPUS2/sha46y5p2dl29Ct1x4KLDKKackQRSSka8xpOb2nYpX4fOHOaYZg5gu4Zj7sB1Ei2gaD3K/qMZfh2TVPJSnNmnmDTILEguMhJF9ubGG9SsOC7KipqqasFU/jTFDdjyBn2c2S7XOHSAI0dpU5a6XWUY9Ec8JcZIsLlAyfrZLNLmmWxsLjQzalxDVF4FgSTsFye4LaZNTl2SteTrvN8sauMHweoosIp34ZTNqK+oaySSR3FnimObnWGc4artaB2lVQ1arnN+bJOGUhYS3BsQQdxBB7iomnwh6Q+KZ2WVHPPgpqcQp20+IU8guW5n3kRe1vik6CHar627LpWQyXLT+ofELfVqldF9miqUNo3MvcujhDqaGkpacskhMliC0NsQLNDdCr8B4RH4hPHG4xxPJzQw+DcncfG+PUuzhUynpKWWmFRh8VdM6nJY6QjNjaHAEZpBvpsUvKNj8YxFrKeCKjzmjwY75kMcY8J+gDTpHrIXgwrjYsy6epqba4HpDQRucY+PYZgLljS0kAa9F+sLlwJscz5mSNa8MBa4OAcNBINwdB1LL5BVdLHijqOnFTUyQxyNkqpX6Glua1zWRgaGk6LndoU3B1iQfiGJx+EHsfIbEEaONcLgrLKDiyeclS3Kp7pY6fCc2jpGVDWuDY2XnZxgzi5x0tJ06t6p+FWle7KKAhr3MHJdQJDfvNPYuzImzWl4ANn53bY31q4yqyzpX1DHxU0prBmNMj/Ba1jHZ2aAHG5NyL2RS65GDH8Pjb4uz/ANnH88q7+EnEY3U+EsZIx0kdKM9rXNJjvHFbOA1Xsde5Y3LLKKWvxF0soYM37loYCAI2EkXudJuTpXmjw/OeD1qU1hJHEMDCZLtXqvXzCYrNX2vVZ0zOMdD9wTW4J/wyVOMdD9wTW4J/wyA3iEIQAlzlL+ZP9CP5UxkucpfzJ/oR/KgL+i6K8VcdwvdF0V9lQGPxvB84HQlblDQcVMQRoIuPgU96iEEJc8IGDXjz2jwmHO7W+N/B9S06WzZYvUhNZRg6TD3TvbFEwySPNmtA0n6DrWq//kNa9oz5ohtDHSSuDfXaw9StuByKO9Q+4NQMxoG1sJuSR2uFj2DemXnLRqdQ1PalwchDpkVOG02JYO1+bA2opH/1Y/6sTxquQPCYbaL27bqGv4WnClfBQ0MFDxoIe+Mg2vodmgNAvbRc6k3c5Z3HshaWqu4s4mY/3I7Ak/rbqd8etVRvhN/mLH6f6OuDXBhsmspaR+Gc34qZIoWvz4J2Nc7i3XLg0gAm4LnbDcOOpbXIKWhZTVwoHTTtZBeWeQFgkdmSEMY0gWsBfT5SoY6CrwyN7G01LidI93GOa5pzw62bfNN7aBsBWfx7hRlfSvpKWjgw+OQFsgZfOIPSAGa3NvqvYm25WzSeVXw/X6ckV05LDJbF4W5MVsT5YmzPMpbGXtD3XbHbNbrOo9y7sHylhr8MhpJa52GVsAa2OXPcxkzWjNaHG4BuLAi97i4SxiphmgFSOhFrLR7JlZbI7zXZTZOcVTyGoxuOqkAGZBHI9/G+EOkC86ANOrYspTutm7gR8QuUUYGpS3sr6YOvOSMnkaeW+N4JWywvqayoLoouLDII36bkO0ucyyzbctqGhnhmwiGcyNL2zGoNhNC9o8EWJzTnAG9tixMkQOteMwBZVQ49M9Ce7JssW4Yal8ofRww0H3nGycW1rnVL7W++cQM5uk6PXdZ7Est66eV8slQ9r3x8U7irRAxAl2ZZltFyT61VuK8KPgxR3cyfDcRlgN4ZZIztzXGx7RqKt4ss5wbvEUh3uYAe9tlQoXXXF8oZZY4RAXyEnTrJ7XG5W8wXAr2NlRZL4doFxpOk+tNPBqEBo0Lz7ZbpNliXQ4xh+Y31KmxELYYiyw9SyGJbVUdMvjHQ/cE1uCf8MlTjHQ/cE1uCf8MgN4hCEAJc5S/mT/Qj+VMZLnKX8yf6EfyoC/ouivsq+UXRX2VARkKkxqizmnRfQrtQ1EVwgEpDVPwyvbIwEx3N2+chd0mdo2dYCdNHXMljbJE4Pje0OaRtB/nZbqWGyvyeErCNRGlp3FZrIrK91DKaepuKZztO3iHnxxvYdo9a1y/Ojn+5fMivwv0HJnIzlzMnBAIIIIBBBuCDqIO0L7xqxlpOSuGvwaCYWmhjkH6mi47HawvNdiscLc6aRkTb2Be4NudwvrUVHjUM39GaKX0XtJ7takty6o504M5iXBfTv0wSSQHcfvG+/SO9Zmv4Napn9MxTjqdmH2XfVNF0ijdItMNZbHvn9SDrixKVuT9TF/Up5mjfmFw723Cq5CRrBHaCPin4ZVzzWd0mtd2hp+KuWufdEfCEMZBvHeFG6Qbx3hPCXDoTrhhP+nH9FCcNhGqGEf6cf0XHrE+w8MSY06rnsBPwVjR5OVMvQgktvcMwd7rJuhrW9FrW9jWj4Llrq9kYLpXtY0bXG3cNZVb1TfCO7DASZHcREZauUNa3xI9Lnu2NDjoBPYVTYZR8Y/V4IN9/YF3Y9jTqyYBtxE02Y34vd1n3K+yewfUAP/KlOyUY4fL+RxJNmhyawzVoW9pIrBVmDUGaArpoWImcOJ6ljsT2rY4nqWOxPagMvjHQ/cE1uCf8MlTjHQ/cE1uCf8MgN4hCEAJc5S/mT/Qj+VMZLnKX8yf6EfyoC/ouivsq+UXRX2VARoKEIDgr6MOCXWVmS2fpGh41H+D1JpkKtxDDw4LsZOLygKTJjLSWgdxNQHPp79Hxob+NGdrf091k0aDFY54xJC9skZ1EbDuI1g9RWPyiyVa8G7ew7R2LFsiqaGQvge4byNIcNz2HQQtD22+j/wAnE3Et+FKZ3LWAk5op25o2C7nZ1vWseJLG40HYRoI7CrnKTKflrIjJGGTx3aXNPgyMOnUdIII1adaoVtqzGCTKpdWX1DlrVxABlQ8tHivtIP8Au0q5p+FScf1IoZOsZ7D/ACFiEJKuEuUdTaGGzhXb41M79sjT8QvZ4UovMTe1GlyhV+z1+R3exgScKDPFp5D2vYPgFw1HCXIehBG3rc57vcLLGoRUVrsNzLuryzqpP7uYN0bWt9+v3qqa18rtJc920uJPvKnpMLc/XoHvK1OEYBqsNCrnbCvpDkJN8nNgeCatF953pi4Hg+aBoXzBsDDbaFp6eANCxNtvLLD3DFYKRCFwHBiepY7E9q2OJ6ljsT2oDL4x0P3BNbgn/DJU4x0P3BNbgn/DIDeIQhACXGUrv8Sf6EfypjpX5VzWxR4/RF8qA1FEfBXqVQ0EnghSyFAeEIQgBfCF9QgOKqoQ4alm8TydBvoWxUb4QUAoMVyQBJObY7xoWcqcmnt6Jv26E9KnCw7YqeqycB2K2Ns48M40mJR+GSDxT6rFRGkf5Du4puT5LdS5nZK9StWpl5EdorBSP8h3cVIzDZD4tu1M37K9SkZkr1I9TLyG0XMGBOOs9yuaDJzc31reU2TA3K3pcCA2KmVspcskkkZPDMmt4Wsw7BQ3YrWCiA2LpDVWdI4oQFKhCAEIQUBX4odCx2JnWtXi8uhYvEp9KAocX6H7gmtwT/hkqcW6HrCa3BP+GQG8QhCAEquEWnMeJMk05ssDbH9UZLXDuLO9NVZnL7AeU0t2/wBaJ3GRnfos5vYR7wEBQ4filmBTPxoLEU2JkCx0EaCDsPWvEuJE6kBuRjbV657b1LAcudvXzlzt6AYHPbepHPbepL/lzt6OXO3oBgc9t6kc9t6kv+XO3o5c7egGBz23qXw4y3qWA5c7ejlzt6A3hxRnUvPOLOpYXlzt6OXO3oDdc4s6l9GJM6lhOXO3o5c7egN6MWZ1L1z03qWA5c7ejlzt6AYHPbepHPbepL/lzt6OXO3oBgc9t6kc9t6kv+XO3o5c7egGAccb1KCbH29SwxrXb14dUOO1AXeL47naAqF77m5XxfHOsLnQEBwYu/wQN5+H+wmxwT/hkmayo4x+jVqHYnhwZUZZSgnagNkhCEALzIy4IOoiy9IQCVy/yefTzGRgvG43Ky8WKN23B6x9F+hsTwtk7C14BBSryj4K3tcXQaRuQGS5xj8odzvojnGPyh3O+i+TZG1LTbiz3FR/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l5xj8odzvojnGPyh3O+ii+ydR5t3cUfZOo827uKA9SYqwaru7B9VXVVc5+jU3cP53qxbkjUH+27uKv8E4MZpHAyDNagKLJXAHVMzQAc2+kr9B4XQiKJrBsC4MncmI6VgDQM7aVdIAQhCAEIQgBeZNSEICqqNahQhACEIQAhCEAIQhACEIQAhCEAIQhACEIQAhCEAIQhAema1bU+pCEBKhCEAIQh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15" name="Title 2"/>
          <p:cNvSpPr txBox="1">
            <a:spLocks/>
          </p:cNvSpPr>
          <p:nvPr/>
        </p:nvSpPr>
        <p:spPr>
          <a:xfrm>
            <a:off x="0" y="692696"/>
            <a:ext cx="9143999"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solidFill>
                  <a:srgbClr val="2F5897"/>
                </a:solidFill>
              </a:rPr>
              <a:t>RECOMENDACIONES</a:t>
            </a:r>
            <a:endParaRPr lang="es-EC" sz="4000" b="1" dirty="0">
              <a:solidFill>
                <a:srgbClr val="2F5897"/>
              </a:solidFill>
            </a:endParaRPr>
          </a:p>
        </p:txBody>
      </p:sp>
      <p:sp>
        <p:nvSpPr>
          <p:cNvPr id="3" name="TextBox 2"/>
          <p:cNvSpPr txBox="1"/>
          <p:nvPr/>
        </p:nvSpPr>
        <p:spPr>
          <a:xfrm>
            <a:off x="612166" y="1672208"/>
            <a:ext cx="7919665" cy="5632311"/>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S" sz="1600" dirty="0" smtClean="0"/>
              <a:t>Verificar el nivel.</a:t>
            </a:r>
            <a:endParaRPr lang="es-ES" sz="1600" dirty="0"/>
          </a:p>
          <a:p>
            <a:pPr algn="just">
              <a:lnSpc>
                <a:spcPct val="150000"/>
              </a:lnSpc>
            </a:pPr>
            <a:r>
              <a:rPr lang="es-ES" sz="1600" dirty="0"/>
              <a:t> </a:t>
            </a:r>
          </a:p>
          <a:p>
            <a:pPr marL="285750" lvl="0" indent="-285750" algn="just">
              <a:lnSpc>
                <a:spcPct val="150000"/>
              </a:lnSpc>
              <a:buFont typeface="Arial" panose="020B0604020202020204" pitchFamily="34" charset="0"/>
              <a:buChar char="•"/>
            </a:pPr>
            <a:r>
              <a:rPr lang="es-ES" sz="1600" dirty="0" smtClean="0"/>
              <a:t>Al </a:t>
            </a:r>
            <a:r>
              <a:rPr lang="es-ES" sz="1600" dirty="0"/>
              <a:t>pegar la ventosa en el parabrisas se deberá </a:t>
            </a:r>
            <a:r>
              <a:rPr lang="es-ES" sz="1600" dirty="0" smtClean="0"/>
              <a:t>verificar que no quede aire.</a:t>
            </a:r>
          </a:p>
          <a:p>
            <a:pPr marL="285750" lvl="0" indent="-285750" algn="just">
              <a:lnSpc>
                <a:spcPct val="150000"/>
              </a:lnSpc>
              <a:buFont typeface="Arial" panose="020B0604020202020204" pitchFamily="34" charset="0"/>
              <a:buChar char="•"/>
            </a:pPr>
            <a:endParaRPr lang="es-ES" sz="1600" dirty="0"/>
          </a:p>
          <a:p>
            <a:pPr marL="285750" lvl="0" indent="-285750" algn="just">
              <a:lnSpc>
                <a:spcPct val="150000"/>
              </a:lnSpc>
              <a:buFont typeface="Arial" panose="020B0604020202020204" pitchFamily="34" charset="0"/>
              <a:buChar char="•"/>
            </a:pPr>
            <a:r>
              <a:rPr lang="es-ES" sz="1600" dirty="0" smtClean="0"/>
              <a:t>Para fabricación en prototipado 3D, tener en cuenta acabado de la máquina.</a:t>
            </a:r>
          </a:p>
          <a:p>
            <a:pPr marL="285750" lvl="0" indent="-285750" algn="just">
              <a:lnSpc>
                <a:spcPct val="150000"/>
              </a:lnSpc>
              <a:buFont typeface="Arial" panose="020B0604020202020204" pitchFamily="34" charset="0"/>
              <a:buChar char="•"/>
            </a:pPr>
            <a:endParaRPr lang="es-ES" sz="1600" dirty="0"/>
          </a:p>
          <a:p>
            <a:pPr marL="285750" lvl="0" indent="-285750" algn="just">
              <a:lnSpc>
                <a:spcPct val="150000"/>
              </a:lnSpc>
              <a:buFont typeface="Arial" panose="020B0604020202020204" pitchFamily="34" charset="0"/>
              <a:buChar char="•"/>
            </a:pPr>
            <a:r>
              <a:rPr lang="es-ES" sz="1600" dirty="0" smtClean="0"/>
              <a:t>Verificar soporte de las guías estén paralelos en el ensamble</a:t>
            </a:r>
          </a:p>
          <a:p>
            <a:pPr marL="285750" lvl="0" indent="-285750" algn="just">
              <a:lnSpc>
                <a:spcPct val="150000"/>
              </a:lnSpc>
              <a:buFont typeface="Arial" panose="020B0604020202020204" pitchFamily="34" charset="0"/>
              <a:buChar char="•"/>
            </a:pPr>
            <a:endParaRPr lang="es-ES" sz="1600" dirty="0"/>
          </a:p>
          <a:p>
            <a:pPr marL="285750" lvl="0" indent="-285750" algn="just">
              <a:lnSpc>
                <a:spcPct val="150000"/>
              </a:lnSpc>
              <a:buFont typeface="Arial" panose="020B0604020202020204" pitchFamily="34" charset="0"/>
              <a:buChar char="•"/>
            </a:pPr>
            <a:r>
              <a:rPr lang="es-ES" sz="1600" dirty="0" smtClean="0"/>
              <a:t>La referencia del nivel es únicamente antes de poner en marcha el vehículo.</a:t>
            </a:r>
          </a:p>
          <a:p>
            <a:pPr marL="285750" lvl="0" indent="-285750" algn="just">
              <a:lnSpc>
                <a:spcPct val="150000"/>
              </a:lnSpc>
              <a:buFont typeface="Arial" panose="020B0604020202020204" pitchFamily="34" charset="0"/>
              <a:buChar char="•"/>
            </a:pPr>
            <a:endParaRPr lang="es-ES" sz="1600" dirty="0"/>
          </a:p>
          <a:p>
            <a:pPr marL="285750" lvl="0" indent="-285750" algn="just">
              <a:lnSpc>
                <a:spcPct val="150000"/>
              </a:lnSpc>
              <a:buFont typeface="Arial" panose="020B0604020202020204" pitchFamily="34" charset="0"/>
              <a:buChar char="•"/>
            </a:pPr>
            <a:endParaRPr lang="es-ES" sz="1600" dirty="0" smtClean="0"/>
          </a:p>
          <a:p>
            <a:pPr marL="285750" lvl="0" indent="-285750" algn="just">
              <a:lnSpc>
                <a:spcPct val="150000"/>
              </a:lnSpc>
              <a:buFont typeface="Arial" panose="020B0604020202020204" pitchFamily="34" charset="0"/>
              <a:buChar char="•"/>
            </a:pPr>
            <a:endParaRPr lang="es-ES" sz="1600" dirty="0"/>
          </a:p>
          <a:p>
            <a:pPr marL="285750" lvl="0" indent="-285750" algn="just">
              <a:lnSpc>
                <a:spcPct val="150000"/>
              </a:lnSpc>
              <a:buFont typeface="Arial" panose="020B0604020202020204" pitchFamily="34" charset="0"/>
              <a:buChar char="•"/>
            </a:pPr>
            <a:endParaRPr lang="es-ES" sz="1600" dirty="0"/>
          </a:p>
        </p:txBody>
      </p:sp>
      <p:sp>
        <p:nvSpPr>
          <p:cNvPr id="4" name="3 Rectángulo">
            <a:hlinkClick r:id="rId2" action="ppaction://hlinkfile"/>
          </p:cNvPr>
          <p:cNvSpPr/>
          <p:nvPr/>
        </p:nvSpPr>
        <p:spPr>
          <a:xfrm>
            <a:off x="8388424" y="6165304"/>
            <a:ext cx="143407"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95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ox(i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2500306"/>
            <a:ext cx="7680960" cy="1965960"/>
          </a:xfrm>
        </p:spPr>
        <p:txBody>
          <a:bodyPr>
            <a:normAutofit/>
          </a:bodyPr>
          <a:lstStyle/>
          <a:p>
            <a:r>
              <a:rPr lang="es-ES" sz="2000" dirty="0"/>
              <a:t>Diseñar y construir un soporte mecánico y portátil para un Sistema de Visión Estéreo para aplicación en visión por computadora en vehículos inteligentes.</a:t>
            </a:r>
          </a:p>
          <a:p>
            <a:pPr marL="109728" indent="0">
              <a:buNone/>
            </a:pPr>
            <a:endParaRPr lang="es-EC" dirty="0"/>
          </a:p>
        </p:txBody>
      </p:sp>
      <p:sp>
        <p:nvSpPr>
          <p:cNvPr id="5" name="Title 2"/>
          <p:cNvSpPr txBox="1">
            <a:spLocks/>
          </p:cNvSpPr>
          <p:nvPr/>
        </p:nvSpPr>
        <p:spPr>
          <a:xfrm>
            <a:off x="457200" y="332656"/>
            <a:ext cx="8229600"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t>OBJETIVO GENERAL</a:t>
            </a:r>
            <a:endParaRPr lang="es-EC" sz="4000" b="1" dirty="0"/>
          </a:p>
        </p:txBody>
      </p:sp>
    </p:spTree>
    <p:extLst>
      <p:ext uri="{BB962C8B-B14F-4D97-AF65-F5344CB8AC3E}">
        <p14:creationId xmlns:p14="http://schemas.microsoft.com/office/powerpoint/2010/main" val="4170070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C" sz="6000" dirty="0" smtClean="0"/>
              <a:t>  PREGUNTAS</a:t>
            </a:r>
            <a:endParaRPr lang="en-US" sz="6000" dirty="0"/>
          </a:p>
        </p:txBody>
      </p:sp>
      <p:sp>
        <p:nvSpPr>
          <p:cNvPr id="3" name="Title 2"/>
          <p:cNvSpPr>
            <a:spLocks noGrp="1"/>
          </p:cNvSpPr>
          <p:nvPr>
            <p:ph type="title"/>
          </p:nvPr>
        </p:nvSpPr>
        <p:spPr/>
        <p:txBody>
          <a:bodyPr/>
          <a:lstStyle/>
          <a:p>
            <a:r>
              <a:rPr lang="es-EC" dirty="0" smtClean="0"/>
              <a:t> </a:t>
            </a:r>
            <a:endParaRPr lang="en-US" dirty="0"/>
          </a:p>
        </p:txBody>
      </p:sp>
      <p:pic>
        <p:nvPicPr>
          <p:cNvPr id="95234" name="Picture 2" descr="http://aceleratuexitoconamordedios.com/blog/wp-content/uploads/2011/03/img1_preguntas-frecuentes_0.jpg"/>
          <p:cNvPicPr>
            <a:picLocks noChangeAspect="1" noChangeArrowheads="1"/>
          </p:cNvPicPr>
          <p:nvPr/>
        </p:nvPicPr>
        <p:blipFill>
          <a:blip r:embed="rId2" cstate="print"/>
          <a:srcRect/>
          <a:stretch>
            <a:fillRect/>
          </a:stretch>
        </p:blipFill>
        <p:spPr bwMode="auto">
          <a:xfrm>
            <a:off x="2143108" y="2786058"/>
            <a:ext cx="5238750" cy="2857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036" y="1628800"/>
            <a:ext cx="8007395" cy="4320480"/>
          </a:xfrm>
        </p:spPr>
        <p:txBody>
          <a:bodyPr>
            <a:normAutofit/>
          </a:bodyPr>
          <a:lstStyle/>
          <a:p>
            <a:pPr lvl="0" algn="just">
              <a:lnSpc>
                <a:spcPct val="160000"/>
              </a:lnSpc>
            </a:pPr>
            <a:r>
              <a:rPr lang="es-EC" sz="1800" dirty="0" smtClean="0"/>
              <a:t>Diseñar y construir </a:t>
            </a:r>
            <a:r>
              <a:rPr lang="es-EC" sz="1800" dirty="0"/>
              <a:t>un soporte para un sistema de visión estéreo que pueda instalarse en cualquier </a:t>
            </a:r>
            <a:r>
              <a:rPr lang="es-EC" sz="1800" dirty="0" smtClean="0"/>
              <a:t>vehículo y que no interfiera con el campo visual del conductor.</a:t>
            </a:r>
            <a:endParaRPr lang="es-ES" sz="1800" dirty="0"/>
          </a:p>
          <a:p>
            <a:pPr lvl="0" algn="just">
              <a:lnSpc>
                <a:spcPct val="160000"/>
              </a:lnSpc>
            </a:pPr>
            <a:r>
              <a:rPr lang="es-EC" sz="1800" dirty="0" smtClean="0"/>
              <a:t>Realizar </a:t>
            </a:r>
            <a:r>
              <a:rPr lang="es-EC" sz="1800" dirty="0"/>
              <a:t>un diseño óptimo que </a:t>
            </a:r>
            <a:r>
              <a:rPr lang="es-EC" sz="1800" dirty="0" smtClean="0"/>
              <a:t>permita manipular la posición de las cámaras de manera sencilla. </a:t>
            </a:r>
            <a:endParaRPr lang="es-ES" sz="1800" dirty="0"/>
          </a:p>
          <a:p>
            <a:pPr lvl="0" algn="just">
              <a:lnSpc>
                <a:spcPct val="160000"/>
              </a:lnSpc>
            </a:pPr>
            <a:r>
              <a:rPr lang="es-ES" sz="1800" dirty="0" smtClean="0"/>
              <a:t>Desarrollar un sistema de detección de personas utilizando descriptores HOG y clasificadores SVM para ilustrar la estabilidad de la plataforma.</a:t>
            </a:r>
            <a:endParaRPr lang="es-ES" sz="1800" dirty="0"/>
          </a:p>
          <a:p>
            <a:pPr lvl="0" algn="just">
              <a:lnSpc>
                <a:spcPct val="160000"/>
              </a:lnSpc>
            </a:pPr>
            <a:r>
              <a:rPr lang="es-ES" sz="1800" dirty="0" smtClean="0"/>
              <a:t>Desarrollar pruebas de funcionamiento de la plataforma.</a:t>
            </a:r>
            <a:endParaRPr lang="es-ES" sz="1800" dirty="0"/>
          </a:p>
          <a:p>
            <a:pPr marL="0" lvl="0" indent="0" algn="just">
              <a:lnSpc>
                <a:spcPct val="160000"/>
              </a:lnSpc>
              <a:buNone/>
            </a:pPr>
            <a:endParaRPr lang="es-EC" sz="1800" dirty="0"/>
          </a:p>
          <a:p>
            <a:pPr algn="just">
              <a:lnSpc>
                <a:spcPct val="160000"/>
              </a:lnSpc>
            </a:pPr>
            <a:endParaRPr lang="es-EC" dirty="0"/>
          </a:p>
        </p:txBody>
      </p:sp>
      <p:sp>
        <p:nvSpPr>
          <p:cNvPr id="6" name="Title 2"/>
          <p:cNvSpPr txBox="1">
            <a:spLocks/>
          </p:cNvSpPr>
          <p:nvPr/>
        </p:nvSpPr>
        <p:spPr>
          <a:xfrm>
            <a:off x="457200" y="332656"/>
            <a:ext cx="8229600"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t>OBJETIVOS ESPECÍFICOS</a:t>
            </a:r>
            <a:endParaRPr lang="es-EC" sz="4000" b="1" dirty="0"/>
          </a:p>
        </p:txBody>
      </p:sp>
    </p:spTree>
    <p:extLst>
      <p:ext uri="{BB962C8B-B14F-4D97-AF65-F5344CB8AC3E}">
        <p14:creationId xmlns:p14="http://schemas.microsoft.com/office/powerpoint/2010/main" val="395365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0179" y="764704"/>
            <a:ext cx="8229600"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t>ANTECEDENTES Y JUSTIFICACIÓN</a:t>
            </a:r>
            <a:endParaRPr lang="es-EC" sz="4000" b="1" dirty="0"/>
          </a:p>
        </p:txBody>
      </p:sp>
      <p:graphicFrame>
        <p:nvGraphicFramePr>
          <p:cNvPr id="3" name="2 Tabla"/>
          <p:cNvGraphicFramePr>
            <a:graphicFrameLocks noGrp="1"/>
          </p:cNvGraphicFramePr>
          <p:nvPr>
            <p:extLst>
              <p:ext uri="{D42A27DB-BD31-4B8C-83A1-F6EECF244321}">
                <p14:modId xmlns:p14="http://schemas.microsoft.com/office/powerpoint/2010/main" val="864249363"/>
              </p:ext>
            </p:extLst>
          </p:nvPr>
        </p:nvGraphicFramePr>
        <p:xfrm>
          <a:off x="3474619" y="1758811"/>
          <a:ext cx="2705735" cy="1927860"/>
        </p:xfrm>
        <a:graphic>
          <a:graphicData uri="http://schemas.openxmlformats.org/drawingml/2006/table">
            <a:tbl>
              <a:tblPr firstRow="1" firstCol="1" bandRow="1">
                <a:tableStyleId>{073A0DAA-6AF3-43AB-8588-CEC1D06C72B9}</a:tableStyleId>
              </a:tblPr>
              <a:tblGrid>
                <a:gridCol w="648072"/>
                <a:gridCol w="1457421"/>
                <a:gridCol w="600242"/>
              </a:tblGrid>
              <a:tr h="182880">
                <a:tc>
                  <a:txBody>
                    <a:bodyPr/>
                    <a:lstStyle/>
                    <a:p>
                      <a:pPr algn="ctr">
                        <a:lnSpc>
                          <a:spcPct val="115000"/>
                        </a:lnSpc>
                        <a:spcAft>
                          <a:spcPts val="0"/>
                        </a:spcAft>
                      </a:pPr>
                      <a:r>
                        <a:rPr lang="es-ES" sz="1100" dirty="0">
                          <a:effectLst/>
                        </a:rPr>
                        <a:t>ITEM</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dirty="0">
                          <a:effectLst/>
                        </a:rPr>
                        <a:t>CAUSA</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PORCENTAJE</a:t>
                      </a:r>
                      <a:endParaRPr lang="es-ES" sz="1100">
                        <a:effectLst/>
                        <a:latin typeface="Calibri"/>
                        <a:ea typeface="Calibri"/>
                        <a:cs typeface="Times New Roman"/>
                      </a:endParaRPr>
                    </a:p>
                  </a:txBody>
                  <a:tcPr marL="44450" marR="44450" marT="0" marB="0" anchor="ctr"/>
                </a:tc>
              </a:tr>
              <a:tr h="182880">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100">
                          <a:effectLst/>
                        </a:rPr>
                        <a:t>Factor humano</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60%</a:t>
                      </a:r>
                      <a:endParaRPr lang="es-ES" sz="1100">
                        <a:effectLst/>
                        <a:latin typeface="Calibri"/>
                        <a:ea typeface="Calibri"/>
                        <a:cs typeface="Times New Roman"/>
                      </a:endParaRPr>
                    </a:p>
                  </a:txBody>
                  <a:tcPr marL="44450" marR="44450" marT="0" marB="0" anchor="ctr"/>
                </a:tc>
              </a:tr>
              <a:tr h="182880">
                <a:tc>
                  <a:txBody>
                    <a:bodyPr/>
                    <a:lstStyle/>
                    <a:p>
                      <a:pPr algn="ctr">
                        <a:lnSpc>
                          <a:spcPct val="115000"/>
                        </a:lnSpc>
                        <a:spcAft>
                          <a:spcPts val="0"/>
                        </a:spcAft>
                      </a:pPr>
                      <a:r>
                        <a:rPr lang="es-ES" sz="1100">
                          <a:effectLst/>
                        </a:rPr>
                        <a:t>2</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100">
                          <a:effectLst/>
                        </a:rPr>
                        <a:t>Exceso de velocidad</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14%</a:t>
                      </a:r>
                      <a:endParaRPr lang="es-ES" sz="1100">
                        <a:effectLst/>
                        <a:latin typeface="Calibri"/>
                        <a:ea typeface="Calibri"/>
                        <a:cs typeface="Times New Roman"/>
                      </a:endParaRPr>
                    </a:p>
                  </a:txBody>
                  <a:tcPr marL="44450" marR="44450" marT="0" marB="0" anchor="ctr"/>
                </a:tc>
              </a:tr>
              <a:tr h="182880">
                <a:tc>
                  <a:txBody>
                    <a:bodyPr/>
                    <a:lstStyle/>
                    <a:p>
                      <a:pPr algn="ctr">
                        <a:lnSpc>
                          <a:spcPct val="115000"/>
                        </a:lnSpc>
                        <a:spcAft>
                          <a:spcPts val="0"/>
                        </a:spcAft>
                      </a:pPr>
                      <a:r>
                        <a:rPr lang="es-ES" sz="1100">
                          <a:effectLst/>
                        </a:rPr>
                        <a:t>3</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100">
                          <a:effectLst/>
                        </a:rPr>
                        <a:t>Embriaguez</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8%</a:t>
                      </a:r>
                      <a:endParaRPr lang="es-ES" sz="1100">
                        <a:effectLst/>
                        <a:latin typeface="Calibri"/>
                        <a:ea typeface="Calibri"/>
                        <a:cs typeface="Times New Roman"/>
                      </a:endParaRPr>
                    </a:p>
                  </a:txBody>
                  <a:tcPr marL="44450" marR="44450" marT="0" marB="0" anchor="ctr"/>
                </a:tc>
              </a:tr>
              <a:tr h="182880">
                <a:tc>
                  <a:txBody>
                    <a:bodyPr/>
                    <a:lstStyle/>
                    <a:p>
                      <a:pPr algn="ctr">
                        <a:lnSpc>
                          <a:spcPct val="115000"/>
                        </a:lnSpc>
                        <a:spcAft>
                          <a:spcPts val="0"/>
                        </a:spcAft>
                      </a:pPr>
                      <a:r>
                        <a:rPr lang="es-ES" sz="1100">
                          <a:effectLst/>
                        </a:rPr>
                        <a:t>4</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100">
                          <a:effectLst/>
                        </a:rPr>
                        <a:t>Imprudencia peatón</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7%</a:t>
                      </a:r>
                      <a:endParaRPr lang="es-ES" sz="1100">
                        <a:effectLst/>
                        <a:latin typeface="Calibri"/>
                        <a:ea typeface="Calibri"/>
                        <a:cs typeface="Times New Roman"/>
                      </a:endParaRPr>
                    </a:p>
                  </a:txBody>
                  <a:tcPr marL="44450" marR="44450" marT="0" marB="0" anchor="ctr"/>
                </a:tc>
              </a:tr>
              <a:tr h="182880">
                <a:tc>
                  <a:txBody>
                    <a:bodyPr/>
                    <a:lstStyle/>
                    <a:p>
                      <a:pPr algn="ctr">
                        <a:lnSpc>
                          <a:spcPct val="115000"/>
                        </a:lnSpc>
                        <a:spcAft>
                          <a:spcPts val="0"/>
                        </a:spcAft>
                      </a:pPr>
                      <a:r>
                        <a:rPr lang="es-ES" sz="1100">
                          <a:effectLst/>
                        </a:rPr>
                        <a:t>5</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100">
                          <a:effectLst/>
                        </a:rPr>
                        <a:t>Estado de la vía</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6%</a:t>
                      </a:r>
                      <a:endParaRPr lang="es-ES" sz="1100">
                        <a:effectLst/>
                        <a:latin typeface="Calibri"/>
                        <a:ea typeface="Calibri"/>
                        <a:cs typeface="Times New Roman"/>
                      </a:endParaRPr>
                    </a:p>
                  </a:txBody>
                  <a:tcPr marL="44450" marR="44450" marT="0" marB="0" anchor="ctr"/>
                </a:tc>
              </a:tr>
              <a:tr h="182880">
                <a:tc>
                  <a:txBody>
                    <a:bodyPr/>
                    <a:lstStyle/>
                    <a:p>
                      <a:pPr algn="ctr">
                        <a:lnSpc>
                          <a:spcPct val="115000"/>
                        </a:lnSpc>
                        <a:spcAft>
                          <a:spcPts val="0"/>
                        </a:spcAft>
                      </a:pPr>
                      <a:r>
                        <a:rPr lang="es-ES" sz="1100">
                          <a:effectLst/>
                        </a:rPr>
                        <a:t>6</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100">
                          <a:effectLst/>
                        </a:rPr>
                        <a:t>Clima</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2%</a:t>
                      </a:r>
                      <a:endParaRPr lang="es-ES" sz="1100">
                        <a:effectLst/>
                        <a:latin typeface="Calibri"/>
                        <a:ea typeface="Calibri"/>
                        <a:cs typeface="Times New Roman"/>
                      </a:endParaRPr>
                    </a:p>
                  </a:txBody>
                  <a:tcPr marL="44450" marR="44450" marT="0" marB="0" anchor="ctr"/>
                </a:tc>
              </a:tr>
              <a:tr h="182880">
                <a:tc>
                  <a:txBody>
                    <a:bodyPr/>
                    <a:lstStyle/>
                    <a:p>
                      <a:pPr algn="ctr">
                        <a:lnSpc>
                          <a:spcPct val="115000"/>
                        </a:lnSpc>
                        <a:spcAft>
                          <a:spcPts val="0"/>
                        </a:spcAft>
                      </a:pPr>
                      <a:r>
                        <a:rPr lang="es-ES" sz="1100">
                          <a:effectLst/>
                        </a:rPr>
                        <a:t>7</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100">
                          <a:effectLst/>
                        </a:rPr>
                        <a:t>Casos fortuitos</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2%</a:t>
                      </a:r>
                      <a:endParaRPr lang="es-ES" sz="1100">
                        <a:effectLst/>
                        <a:latin typeface="Calibri"/>
                        <a:ea typeface="Calibri"/>
                        <a:cs typeface="Times New Roman"/>
                      </a:endParaRPr>
                    </a:p>
                  </a:txBody>
                  <a:tcPr marL="44450" marR="44450" marT="0" marB="0" anchor="ctr"/>
                </a:tc>
              </a:tr>
              <a:tr h="182880">
                <a:tc>
                  <a:txBody>
                    <a:bodyPr/>
                    <a:lstStyle/>
                    <a:p>
                      <a:pPr algn="ctr">
                        <a:lnSpc>
                          <a:spcPct val="115000"/>
                        </a:lnSpc>
                        <a:spcAft>
                          <a:spcPts val="0"/>
                        </a:spcAft>
                      </a:pPr>
                      <a:r>
                        <a:rPr lang="es-ES" sz="1100">
                          <a:effectLst/>
                        </a:rPr>
                        <a:t>8</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100" dirty="0">
                          <a:effectLst/>
                        </a:rPr>
                        <a:t>Daños mecánicos</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dirty="0">
                          <a:effectLst/>
                        </a:rPr>
                        <a:t>1%</a:t>
                      </a:r>
                      <a:endParaRPr lang="es-ES" sz="1100" dirty="0">
                        <a:effectLst/>
                        <a:latin typeface="Calibri"/>
                        <a:ea typeface="Calibri"/>
                        <a:cs typeface="Times New Roman"/>
                      </a:endParaRPr>
                    </a:p>
                  </a:txBody>
                  <a:tcPr marL="44450" marR="44450" marT="0" marB="0" anchor="ctr"/>
                </a:tc>
              </a:tr>
            </a:tbl>
          </a:graphicData>
        </a:graphic>
      </p:graphicFrame>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933056"/>
            <a:ext cx="4543425" cy="2385060"/>
          </a:xfrm>
          <a:prstGeom prst="rect">
            <a:avLst/>
          </a:prstGeom>
          <a:noFill/>
        </p:spPr>
      </p:pic>
    </p:spTree>
    <p:extLst>
      <p:ext uri="{BB962C8B-B14F-4D97-AF65-F5344CB8AC3E}">
        <p14:creationId xmlns:p14="http://schemas.microsoft.com/office/powerpoint/2010/main" val="3132006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 VISIÓN ESTEREOSCÓPICA</a:t>
            </a:r>
          </a:p>
          <a:p>
            <a:endParaRPr lang="es-EC" dirty="0"/>
          </a:p>
        </p:txBody>
      </p:sp>
      <p:sp>
        <p:nvSpPr>
          <p:cNvPr id="6" name="Title 2"/>
          <p:cNvSpPr txBox="1">
            <a:spLocks/>
          </p:cNvSpPr>
          <p:nvPr/>
        </p:nvSpPr>
        <p:spPr>
          <a:xfrm>
            <a:off x="457200" y="332656"/>
            <a:ext cx="8229600"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t>VISIÓN POR COMPUTADORA</a:t>
            </a:r>
            <a:endParaRPr lang="es-EC" sz="4000" b="1" dirty="0"/>
          </a:p>
        </p:txBody>
      </p:sp>
      <p:sp>
        <p:nvSpPr>
          <p:cNvPr id="3" name="2 Rectángulo"/>
          <p:cNvSpPr/>
          <p:nvPr/>
        </p:nvSpPr>
        <p:spPr>
          <a:xfrm>
            <a:off x="978620" y="2204864"/>
            <a:ext cx="7702982" cy="1061829"/>
          </a:xfrm>
          <a:prstGeom prst="rect">
            <a:avLst/>
          </a:prstGeom>
        </p:spPr>
        <p:txBody>
          <a:bodyPr wrap="square">
            <a:spAutoFit/>
          </a:bodyPr>
          <a:lstStyle/>
          <a:p>
            <a:pPr algn="just"/>
            <a:r>
              <a:rPr lang="es-ES" sz="1600" dirty="0"/>
              <a:t>E</a:t>
            </a:r>
            <a:r>
              <a:rPr lang="es-ES" sz="1600" dirty="0" smtClean="0"/>
              <a:t>s </a:t>
            </a:r>
            <a:r>
              <a:rPr lang="es-ES" sz="1600" dirty="0"/>
              <a:t>una facultad físico – sicológica que posee el ser humano, que le permite ver en tercera dimensión aquellos objetos que contempla mediante su visión binocular</a:t>
            </a:r>
            <a:r>
              <a:rPr lang="es-ES" sz="1600" b="1" dirty="0"/>
              <a:t> </a:t>
            </a:r>
            <a:endParaRPr lang="es-ES" sz="1500" dirty="0"/>
          </a:p>
          <a:p>
            <a:endParaRPr lang="es-ES" sz="1500" dirty="0"/>
          </a:p>
        </p:txBody>
      </p:sp>
      <p:pic>
        <p:nvPicPr>
          <p:cNvPr id="13" name="12 Imagen" descr="C:\Users\Cliente\Dropbox\Capturas de pantalla\Captura de pantalla 2014-02-13 08.23.32.png"/>
          <p:cNvPicPr/>
          <p:nvPr/>
        </p:nvPicPr>
        <p:blipFill rotWithShape="1">
          <a:blip r:embed="rId2" cstate="print">
            <a:extLst>
              <a:ext uri="{28A0092B-C50C-407E-A947-70E740481C1C}">
                <a14:useLocalDpi xmlns:a14="http://schemas.microsoft.com/office/drawing/2010/main" val="0"/>
              </a:ext>
            </a:extLst>
          </a:blip>
          <a:srcRect t="16088" b="19230"/>
          <a:stretch/>
        </p:blipFill>
        <p:spPr bwMode="auto">
          <a:xfrm>
            <a:off x="2119051" y="3373232"/>
            <a:ext cx="4905897" cy="23806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9357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 VISIÓN ESTEREOSCÓPICA</a:t>
            </a:r>
          </a:p>
          <a:p>
            <a:endParaRPr lang="es-EC" dirty="0"/>
          </a:p>
        </p:txBody>
      </p:sp>
      <p:sp>
        <p:nvSpPr>
          <p:cNvPr id="6" name="Title 2"/>
          <p:cNvSpPr txBox="1">
            <a:spLocks/>
          </p:cNvSpPr>
          <p:nvPr/>
        </p:nvSpPr>
        <p:spPr>
          <a:xfrm>
            <a:off x="457200" y="332656"/>
            <a:ext cx="8229600"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t>VISIÓN POR COMPUTADORA</a:t>
            </a:r>
            <a:endParaRPr lang="es-EC" sz="4000" b="1" dirty="0"/>
          </a:p>
        </p:txBody>
      </p:sp>
      <p:pic>
        <p:nvPicPr>
          <p:cNvPr id="7" name="6 Imagen"/>
          <p:cNvPicPr/>
          <p:nvPr/>
        </p:nvPicPr>
        <p:blipFill>
          <a:blip r:embed="rId2"/>
          <a:stretch>
            <a:fillRect/>
          </a:stretch>
        </p:blipFill>
        <p:spPr>
          <a:xfrm>
            <a:off x="2107585" y="2204864"/>
            <a:ext cx="4928830" cy="3315816"/>
          </a:xfrm>
          <a:prstGeom prst="rect">
            <a:avLst/>
          </a:prstGeom>
        </p:spPr>
      </p:pic>
    </p:spTree>
    <p:extLst>
      <p:ext uri="{BB962C8B-B14F-4D97-AF65-F5344CB8AC3E}">
        <p14:creationId xmlns:p14="http://schemas.microsoft.com/office/powerpoint/2010/main" val="473539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 VISIÓN ESTEREOSCÓPICA</a:t>
            </a:r>
            <a:endParaRPr lang="es-EC" dirty="0"/>
          </a:p>
        </p:txBody>
      </p:sp>
      <p:sp>
        <p:nvSpPr>
          <p:cNvPr id="6" name="Title 2"/>
          <p:cNvSpPr txBox="1">
            <a:spLocks/>
          </p:cNvSpPr>
          <p:nvPr/>
        </p:nvSpPr>
        <p:spPr>
          <a:xfrm>
            <a:off x="457200" y="332656"/>
            <a:ext cx="8229600" cy="979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b="1" dirty="0" smtClean="0"/>
              <a:t>VISIÓN POR COMPUTADORA</a:t>
            </a:r>
            <a:endParaRPr lang="es-EC" sz="4000" b="1" dirty="0"/>
          </a:p>
        </p:txBody>
      </p:sp>
      <p:sp>
        <p:nvSpPr>
          <p:cNvPr id="3" name="2 Rectángulo"/>
          <p:cNvSpPr/>
          <p:nvPr/>
        </p:nvSpPr>
        <p:spPr>
          <a:xfrm>
            <a:off x="983818" y="1988840"/>
            <a:ext cx="6552728" cy="369332"/>
          </a:xfrm>
          <a:prstGeom prst="rect">
            <a:avLst/>
          </a:prstGeom>
        </p:spPr>
        <p:txBody>
          <a:bodyPr wrap="square">
            <a:spAutoFit/>
          </a:bodyPr>
          <a:lstStyle/>
          <a:p>
            <a:r>
              <a:rPr lang="es-ES" b="1" dirty="0" smtClean="0"/>
              <a:t>APLICACIONES</a:t>
            </a:r>
            <a:endParaRPr lang="es-ES" sz="1500" b="1" dirty="0"/>
          </a:p>
        </p:txBody>
      </p:sp>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818" y="2708920"/>
            <a:ext cx="2004006" cy="1565265"/>
          </a:xfrm>
          <a:prstGeom prst="rect">
            <a:avLst/>
          </a:prstGeom>
          <a:noFill/>
          <a:ln>
            <a:solidFill>
              <a:schemeClr val="accent1"/>
            </a:solidFill>
          </a:ln>
        </p:spPr>
      </p:pic>
      <p:sp>
        <p:nvSpPr>
          <p:cNvPr id="4" name="3 Rectángulo"/>
          <p:cNvSpPr/>
          <p:nvPr/>
        </p:nvSpPr>
        <p:spPr>
          <a:xfrm>
            <a:off x="765232" y="4293096"/>
            <a:ext cx="2510624" cy="307777"/>
          </a:xfrm>
          <a:prstGeom prst="rect">
            <a:avLst/>
          </a:prstGeom>
        </p:spPr>
        <p:txBody>
          <a:bodyPr wrap="none">
            <a:spAutoFit/>
          </a:bodyPr>
          <a:lstStyle/>
          <a:p>
            <a:r>
              <a:rPr lang="es-ES" sz="1400" dirty="0"/>
              <a:t>Asistencia al aparcamiento</a:t>
            </a:r>
          </a:p>
        </p:txBody>
      </p:sp>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583815"/>
            <a:ext cx="2388235" cy="1690370"/>
          </a:xfrm>
          <a:prstGeom prst="rect">
            <a:avLst/>
          </a:prstGeom>
          <a:noFill/>
          <a:ln>
            <a:solidFill>
              <a:schemeClr val="accent1"/>
            </a:solidFill>
          </a:ln>
        </p:spPr>
      </p:pic>
      <p:sp>
        <p:nvSpPr>
          <p:cNvPr id="5" name="4 Rectángulo"/>
          <p:cNvSpPr/>
          <p:nvPr/>
        </p:nvSpPr>
        <p:spPr>
          <a:xfrm>
            <a:off x="3923928" y="4293096"/>
            <a:ext cx="2702984" cy="307777"/>
          </a:xfrm>
          <a:prstGeom prst="rect">
            <a:avLst/>
          </a:prstGeom>
        </p:spPr>
        <p:txBody>
          <a:bodyPr wrap="none">
            <a:spAutoFit/>
          </a:bodyPr>
          <a:lstStyle/>
          <a:p>
            <a:r>
              <a:rPr lang="es-ES" sz="1400" dirty="0"/>
              <a:t>Detección del ángulo muerto</a:t>
            </a:r>
          </a:p>
        </p:txBody>
      </p:sp>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4067943" y="4797152"/>
            <a:ext cx="2388235" cy="1368152"/>
          </a:xfrm>
          <a:prstGeom prst="rect">
            <a:avLst/>
          </a:prstGeom>
          <a:noFill/>
          <a:ln>
            <a:solidFill>
              <a:schemeClr val="accent1"/>
            </a:solidFill>
          </a:ln>
        </p:spPr>
      </p:pic>
      <p:sp>
        <p:nvSpPr>
          <p:cNvPr id="11" name="10 Rectángulo"/>
          <p:cNvSpPr/>
          <p:nvPr/>
        </p:nvSpPr>
        <p:spPr>
          <a:xfrm>
            <a:off x="3923928" y="6237312"/>
            <a:ext cx="2656496" cy="307777"/>
          </a:xfrm>
          <a:prstGeom prst="rect">
            <a:avLst/>
          </a:prstGeom>
        </p:spPr>
        <p:txBody>
          <a:bodyPr wrap="none">
            <a:spAutoFit/>
          </a:bodyPr>
          <a:lstStyle/>
          <a:p>
            <a:r>
              <a:rPr lang="es-ES" sz="1400" dirty="0"/>
              <a:t>Asistente en visión nocturna</a:t>
            </a:r>
          </a:p>
        </p:txBody>
      </p:sp>
    </p:spTree>
    <p:extLst>
      <p:ext uri="{BB962C8B-B14F-4D97-AF65-F5344CB8AC3E}">
        <p14:creationId xmlns:p14="http://schemas.microsoft.com/office/powerpoint/2010/main" val="3589341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2242</TotalTime>
  <Words>864</Words>
  <Application>Microsoft Office PowerPoint</Application>
  <PresentationFormat>Presentación en pantalla (4:3)</PresentationFormat>
  <Paragraphs>272</Paragraphs>
  <Slides>40</Slides>
  <Notes>24</Notes>
  <HiddenSlides>0</HiddenSlides>
  <MMClips>1</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Concourse</vt:lpstr>
      <vt:lpstr> </vt:lpstr>
      <vt:lpstr>TEMA:</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DESARROLLO DE LA PLATAFORMA</vt:lpstr>
      <vt:lpstr>Presentación de PowerPoint</vt:lpstr>
      <vt:lpstr>Presentación de PowerPoint</vt:lpstr>
      <vt:lpstr>DESARROLLO DE LA PLATAFORMA</vt:lpstr>
      <vt:lpstr>DESARROLLO DE LA PLATAFORMA</vt:lpstr>
      <vt:lpstr>Presentación de PowerPoint</vt:lpstr>
      <vt:lpstr>Presentación de PowerPoint</vt:lpstr>
      <vt:lpstr>Presentación de PowerPoint</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DE UN SISTEMA DE LOCALIZACIÓN VEHICULAR Y GESTIÓN DE SEGURIDAD MEDIANTE LA MONITORIZACIÓN DEL SISTEMA DE CONTROL DE ALARMAS UTILIZANDO EL MÓDULO NXN GV-331</dc:title>
  <dc:creator>Iván Hernández</dc:creator>
  <cp:lastModifiedBy>Cliente</cp:lastModifiedBy>
  <cp:revision>146</cp:revision>
  <dcterms:created xsi:type="dcterms:W3CDTF">2012-01-31T00:53:01Z</dcterms:created>
  <dcterms:modified xsi:type="dcterms:W3CDTF">2014-08-26T14:19:24Z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1328371632</vt:lpwstr>
  </property>
  <property fmtid="{D5CDD505-2E9C-101B-9397-08002B2CF9AE}" pid="3" name="_ms_pID_725343">
    <vt:lpwstr>(2)nQOMZ6jUpMupdUQ7iJt90FaEz77gxDTBgA0KYEWV04w5rqwfo7Gg6KCR8Frj1uR2oURyMG9i
sJ0Ev/eQIuvoIKSoajcvhJDV/EYKNL0FxtssnLU7+T02Fy4af3Yf4Ap1ERW5AtliAQzdjyTW
X46/W1p4SydLmzdpJlT9sFJX42uEpAs4IMSsvrWPcr7Lun4Zvn42v+kCzoD4opAR7uTO969J
/hrJ6OpbeSgiF8I796Q3F</vt:lpwstr>
  </property>
  <property fmtid="{D5CDD505-2E9C-101B-9397-08002B2CF9AE}" pid="4" name="_ms_pID_7253431">
    <vt:lpwstr>luXMPPpu32OOjCB7GLW6eK3B4hJ5u//qhxCDimlv4j5hpDIuMeM
a1Rx49aUIGpC1/i7rWBFQGOJ50R+Ls8wzyq+3DsWXoGM5C4mJiJhrzSsVCKkYkp9tLUkxEUE
O5JjgFBSczznO2tHK9wec7OP</vt:lpwstr>
  </property>
</Properties>
</file>