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60" r:id="rId6"/>
    <p:sldId id="262" r:id="rId7"/>
    <p:sldId id="270" r:id="rId8"/>
    <p:sldId id="263" r:id="rId9"/>
    <p:sldId id="264" r:id="rId10"/>
    <p:sldId id="272" r:id="rId11"/>
    <p:sldId id="271" r:id="rId12"/>
    <p:sldId id="266" r:id="rId13"/>
    <p:sldId id="267" r:id="rId14"/>
    <p:sldId id="268" r:id="rId15"/>
    <p:sldId id="273" r:id="rId16"/>
    <p:sldId id="274" r:id="rId17"/>
    <p:sldId id="275" r:id="rId18"/>
    <p:sldId id="276" r:id="rId19"/>
    <p:sldId id="277" r:id="rId20"/>
    <p:sldId id="278" r:id="rId21"/>
    <p:sldId id="298" r:id="rId22"/>
    <p:sldId id="299" r:id="rId23"/>
    <p:sldId id="300" r:id="rId24"/>
    <p:sldId id="301" r:id="rId25"/>
    <p:sldId id="302" r:id="rId26"/>
    <p:sldId id="303" r:id="rId27"/>
    <p:sldId id="304" r:id="rId28"/>
    <p:sldId id="305" r:id="rId29"/>
    <p:sldId id="306" r:id="rId30"/>
    <p:sldId id="307" r:id="rId31"/>
    <p:sldId id="280" r:id="rId32"/>
    <p:sldId id="281" r:id="rId33"/>
    <p:sldId id="282" r:id="rId34"/>
    <p:sldId id="283" r:id="rId35"/>
    <p:sldId id="284" r:id="rId36"/>
    <p:sldId id="288" r:id="rId37"/>
    <p:sldId id="285" r:id="rId38"/>
    <p:sldId id="286" r:id="rId39"/>
    <p:sldId id="287" r:id="rId40"/>
    <p:sldId id="289" r:id="rId41"/>
    <p:sldId id="290" r:id="rId42"/>
    <p:sldId id="308" r:id="rId43"/>
    <p:sldId id="309" r:id="rId44"/>
    <p:sldId id="310" r:id="rId45"/>
    <p:sldId id="311" r:id="rId46"/>
    <p:sldId id="312" r:id="rId47"/>
    <p:sldId id="313" r:id="rId48"/>
    <p:sldId id="314" r:id="rId49"/>
    <p:sldId id="315" r:id="rId50"/>
    <p:sldId id="291" r:id="rId51"/>
    <p:sldId id="292" r:id="rId52"/>
    <p:sldId id="297" r:id="rId53"/>
    <p:sldId id="296" r:id="rId54"/>
    <p:sldId id="293" r:id="rId55"/>
    <p:sldId id="294" r:id="rId56"/>
    <p:sldId id="319" r:id="rId57"/>
    <p:sldId id="316" r:id="rId58"/>
    <p:sldId id="317" r:id="rId59"/>
    <p:sldId id="318" r:id="rId6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66"/>
      </p:cViewPr>
      <p:guideLst>
        <p:guide orient="horz" pos="2160"/>
        <p:guide pos="2880"/>
      </p:guideLst>
    </p:cSldViewPr>
  </p:slideViewPr>
  <p:notesTextViewPr>
    <p:cViewPr>
      <p:scale>
        <a:sx n="1" d="1"/>
        <a:sy n="1" d="1"/>
      </p:scale>
      <p:origin x="0" y="0"/>
    </p:cViewPr>
  </p:notesTextViewPr>
  <p:sorterViewPr>
    <p:cViewPr>
      <p:scale>
        <a:sx n="100" d="100"/>
        <a:sy n="100" d="100"/>
      </p:scale>
      <p:origin x="0" y="9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9C844B-32E2-4925-A098-C5E9C7BAA929}" type="datetimeFigureOut">
              <a:rPr lang="es-ES" smtClean="0"/>
              <a:t>30/01/2015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ADD4F-441C-4168-819D-A8319A7E4299}" type="slidenum">
              <a:rPr lang="es-ES" smtClean="0"/>
              <a:t>‹Nº›</a:t>
            </a:fld>
            <a:endParaRPr lang="es-ES"/>
          </a:p>
        </p:txBody>
      </p:sp>
    </p:spTree>
    <p:extLst>
      <p:ext uri="{BB962C8B-B14F-4D97-AF65-F5344CB8AC3E}">
        <p14:creationId xmlns:p14="http://schemas.microsoft.com/office/powerpoint/2010/main" val="402099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999506B-639C-406E-9050-DAF473438D04}" type="slidenum">
              <a:rPr lang="es-EC" smtClean="0"/>
              <a:t>24</a:t>
            </a:fld>
            <a:endParaRPr lang="es-EC"/>
          </a:p>
        </p:txBody>
      </p:sp>
    </p:spTree>
    <p:extLst>
      <p:ext uri="{BB962C8B-B14F-4D97-AF65-F5344CB8AC3E}">
        <p14:creationId xmlns:p14="http://schemas.microsoft.com/office/powerpoint/2010/main" val="2077494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3670DEB-47A4-426C-B1B4-18794A27E6EF}" type="datetimeFigureOut">
              <a:rPr lang="es-ES" smtClean="0"/>
              <a:t>30/01/2015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08339C-7D52-45CD-B228-80B1305471AC}" type="slidenum">
              <a:rPr lang="es-ES" smtClean="0"/>
              <a:t>‹Nº›</a:t>
            </a:fld>
            <a:endParaRPr lang="es-ES"/>
          </a:p>
        </p:txBody>
      </p:sp>
    </p:spTree>
    <p:extLst>
      <p:ext uri="{BB962C8B-B14F-4D97-AF65-F5344CB8AC3E}">
        <p14:creationId xmlns:p14="http://schemas.microsoft.com/office/powerpoint/2010/main" val="56791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3670DEB-47A4-426C-B1B4-18794A27E6EF}" type="datetimeFigureOut">
              <a:rPr lang="es-ES" smtClean="0"/>
              <a:t>30/01/2015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08339C-7D52-45CD-B228-80B1305471AC}" type="slidenum">
              <a:rPr lang="es-ES" smtClean="0"/>
              <a:t>‹Nº›</a:t>
            </a:fld>
            <a:endParaRPr lang="es-ES"/>
          </a:p>
        </p:txBody>
      </p:sp>
    </p:spTree>
    <p:extLst>
      <p:ext uri="{BB962C8B-B14F-4D97-AF65-F5344CB8AC3E}">
        <p14:creationId xmlns:p14="http://schemas.microsoft.com/office/powerpoint/2010/main" val="276276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3670DEB-47A4-426C-B1B4-18794A27E6EF}" type="datetimeFigureOut">
              <a:rPr lang="es-ES" smtClean="0"/>
              <a:t>30/01/2015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08339C-7D52-45CD-B228-80B1305471AC}" type="slidenum">
              <a:rPr lang="es-ES" smtClean="0"/>
              <a:t>‹Nº›</a:t>
            </a:fld>
            <a:endParaRPr lang="es-ES"/>
          </a:p>
        </p:txBody>
      </p:sp>
    </p:spTree>
    <p:extLst>
      <p:ext uri="{BB962C8B-B14F-4D97-AF65-F5344CB8AC3E}">
        <p14:creationId xmlns:p14="http://schemas.microsoft.com/office/powerpoint/2010/main" val="395061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3670DEB-47A4-426C-B1B4-18794A27E6EF}" type="datetimeFigureOut">
              <a:rPr lang="es-ES" smtClean="0"/>
              <a:t>30/01/2015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08339C-7D52-45CD-B228-80B1305471AC}" type="slidenum">
              <a:rPr lang="es-ES" smtClean="0"/>
              <a:t>‹Nº›</a:t>
            </a:fld>
            <a:endParaRPr lang="es-ES"/>
          </a:p>
        </p:txBody>
      </p:sp>
    </p:spTree>
    <p:extLst>
      <p:ext uri="{BB962C8B-B14F-4D97-AF65-F5344CB8AC3E}">
        <p14:creationId xmlns:p14="http://schemas.microsoft.com/office/powerpoint/2010/main" val="165523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3670DEB-47A4-426C-B1B4-18794A27E6EF}" type="datetimeFigureOut">
              <a:rPr lang="es-ES" smtClean="0"/>
              <a:t>30/01/2015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08339C-7D52-45CD-B228-80B1305471AC}" type="slidenum">
              <a:rPr lang="es-ES" smtClean="0"/>
              <a:t>‹Nº›</a:t>
            </a:fld>
            <a:endParaRPr lang="es-ES"/>
          </a:p>
        </p:txBody>
      </p:sp>
    </p:spTree>
    <p:extLst>
      <p:ext uri="{BB962C8B-B14F-4D97-AF65-F5344CB8AC3E}">
        <p14:creationId xmlns:p14="http://schemas.microsoft.com/office/powerpoint/2010/main" val="295772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3670DEB-47A4-426C-B1B4-18794A27E6EF}" type="datetimeFigureOut">
              <a:rPr lang="es-ES" smtClean="0"/>
              <a:t>30/01/2015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D08339C-7D52-45CD-B228-80B1305471AC}" type="slidenum">
              <a:rPr lang="es-ES" smtClean="0"/>
              <a:t>‹Nº›</a:t>
            </a:fld>
            <a:endParaRPr lang="es-ES"/>
          </a:p>
        </p:txBody>
      </p:sp>
    </p:spTree>
    <p:extLst>
      <p:ext uri="{BB962C8B-B14F-4D97-AF65-F5344CB8AC3E}">
        <p14:creationId xmlns:p14="http://schemas.microsoft.com/office/powerpoint/2010/main" val="341974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3670DEB-47A4-426C-B1B4-18794A27E6EF}" type="datetimeFigureOut">
              <a:rPr lang="es-ES" smtClean="0"/>
              <a:t>30/01/2015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D08339C-7D52-45CD-B228-80B1305471AC}" type="slidenum">
              <a:rPr lang="es-ES" smtClean="0"/>
              <a:t>‹Nº›</a:t>
            </a:fld>
            <a:endParaRPr lang="es-ES"/>
          </a:p>
        </p:txBody>
      </p:sp>
    </p:spTree>
    <p:extLst>
      <p:ext uri="{BB962C8B-B14F-4D97-AF65-F5344CB8AC3E}">
        <p14:creationId xmlns:p14="http://schemas.microsoft.com/office/powerpoint/2010/main" val="183885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3670DEB-47A4-426C-B1B4-18794A27E6EF}" type="datetimeFigureOut">
              <a:rPr lang="es-ES" smtClean="0"/>
              <a:t>30/01/2015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D08339C-7D52-45CD-B228-80B1305471AC}" type="slidenum">
              <a:rPr lang="es-ES" smtClean="0"/>
              <a:t>‹Nº›</a:t>
            </a:fld>
            <a:endParaRPr lang="es-ES"/>
          </a:p>
        </p:txBody>
      </p:sp>
    </p:spTree>
    <p:extLst>
      <p:ext uri="{BB962C8B-B14F-4D97-AF65-F5344CB8AC3E}">
        <p14:creationId xmlns:p14="http://schemas.microsoft.com/office/powerpoint/2010/main" val="233235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3670DEB-47A4-426C-B1B4-18794A27E6EF}" type="datetimeFigureOut">
              <a:rPr lang="es-ES" smtClean="0"/>
              <a:t>30/01/2015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D08339C-7D52-45CD-B228-80B1305471AC}" type="slidenum">
              <a:rPr lang="es-ES" smtClean="0"/>
              <a:t>‹Nº›</a:t>
            </a:fld>
            <a:endParaRPr lang="es-ES"/>
          </a:p>
        </p:txBody>
      </p:sp>
    </p:spTree>
    <p:extLst>
      <p:ext uri="{BB962C8B-B14F-4D97-AF65-F5344CB8AC3E}">
        <p14:creationId xmlns:p14="http://schemas.microsoft.com/office/powerpoint/2010/main" val="28792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3670DEB-47A4-426C-B1B4-18794A27E6EF}" type="datetimeFigureOut">
              <a:rPr lang="es-ES" smtClean="0"/>
              <a:t>30/01/2015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D08339C-7D52-45CD-B228-80B1305471AC}" type="slidenum">
              <a:rPr lang="es-ES" smtClean="0"/>
              <a:t>‹Nº›</a:t>
            </a:fld>
            <a:endParaRPr lang="es-ES"/>
          </a:p>
        </p:txBody>
      </p:sp>
    </p:spTree>
    <p:extLst>
      <p:ext uri="{BB962C8B-B14F-4D97-AF65-F5344CB8AC3E}">
        <p14:creationId xmlns:p14="http://schemas.microsoft.com/office/powerpoint/2010/main" val="13390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3670DEB-47A4-426C-B1B4-18794A27E6EF}" type="datetimeFigureOut">
              <a:rPr lang="es-ES" smtClean="0"/>
              <a:t>30/01/2015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D08339C-7D52-45CD-B228-80B1305471AC}" type="slidenum">
              <a:rPr lang="es-ES" smtClean="0"/>
              <a:t>‹Nº›</a:t>
            </a:fld>
            <a:endParaRPr lang="es-ES"/>
          </a:p>
        </p:txBody>
      </p:sp>
    </p:spTree>
    <p:extLst>
      <p:ext uri="{BB962C8B-B14F-4D97-AF65-F5344CB8AC3E}">
        <p14:creationId xmlns:p14="http://schemas.microsoft.com/office/powerpoint/2010/main" val="10222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70DEB-47A4-426C-B1B4-18794A27E6EF}" type="datetimeFigureOut">
              <a:rPr lang="es-ES" smtClean="0"/>
              <a:t>30/01/2015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8339C-7D52-45CD-B228-80B1305471AC}" type="slidenum">
              <a:rPr lang="es-ES" smtClean="0"/>
              <a:t>‹Nº›</a:t>
            </a:fld>
            <a:endParaRPr lang="es-ES"/>
          </a:p>
        </p:txBody>
      </p:sp>
    </p:spTree>
    <p:extLst>
      <p:ext uri="{BB962C8B-B14F-4D97-AF65-F5344CB8AC3E}">
        <p14:creationId xmlns:p14="http://schemas.microsoft.com/office/powerpoint/2010/main" val="269908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p:txBody>
          <a:bodyPr>
            <a:normAutofit fontScale="85000" lnSpcReduction="10000"/>
          </a:bodyPr>
          <a:lstStyle/>
          <a:p>
            <a:r>
              <a:rPr lang="es-EC" b="1" dirty="0">
                <a:solidFill>
                  <a:schemeClr val="tx1"/>
                </a:solidFill>
              </a:rPr>
              <a:t>DEPARTAMENTO DE ELÉCTRICA Y ELECTRÓNICA</a:t>
            </a:r>
            <a:endParaRPr lang="es-ES" dirty="0">
              <a:solidFill>
                <a:schemeClr val="tx1"/>
              </a:solidFill>
            </a:endParaRPr>
          </a:p>
          <a:p>
            <a:r>
              <a:rPr lang="es-EC" b="1" dirty="0">
                <a:solidFill>
                  <a:schemeClr val="tx1"/>
                </a:solidFill>
              </a:rPr>
              <a:t>CARRERA DE INGENIERÍA EN ELECTRÓNICA, REDES Y COMUNICACIÓN DE DATOS</a:t>
            </a:r>
            <a:endParaRPr lang="es-ES" dirty="0">
              <a:solidFill>
                <a:schemeClr val="tx1"/>
              </a:solidFill>
            </a:endParaRPr>
          </a:p>
          <a:p>
            <a:endParaRPr lang="es-ES" dirty="0">
              <a:solidFill>
                <a:schemeClr val="tx1"/>
              </a:solidFill>
            </a:endParaRP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19200"/>
            <a:ext cx="8001000" cy="1752600"/>
          </a:xfrm>
          <a:prstGeom prst="rect">
            <a:avLst/>
          </a:prstGeom>
          <a:noFill/>
          <a:ln>
            <a:noFill/>
          </a:ln>
        </p:spPr>
      </p:pic>
    </p:spTree>
    <p:extLst>
      <p:ext uri="{BB962C8B-B14F-4D97-AF65-F5344CB8AC3E}">
        <p14:creationId xmlns:p14="http://schemas.microsoft.com/office/powerpoint/2010/main" val="3121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smtClean="0"/>
              <a:t>Interfaces multitáctiles</a:t>
            </a:r>
            <a:endParaRPr lang="es-ES" dirty="0"/>
          </a:p>
        </p:txBody>
      </p:sp>
      <p:sp>
        <p:nvSpPr>
          <p:cNvPr id="3" name="2 Marcador de contenido"/>
          <p:cNvSpPr>
            <a:spLocks noGrp="1"/>
          </p:cNvSpPr>
          <p:nvPr>
            <p:ph idx="1"/>
          </p:nvPr>
        </p:nvSpPr>
        <p:spPr/>
        <p:txBody>
          <a:bodyPr/>
          <a:lstStyle/>
          <a:p>
            <a:r>
              <a:rPr lang="es-EC" b="1" dirty="0"/>
              <a:t>Pantallas con cuadrícula IR</a:t>
            </a:r>
            <a:endParaRPr lang="es-ES" dirty="0"/>
          </a:p>
          <a:p>
            <a:pPr lvl="1"/>
            <a:r>
              <a:rPr lang="es-MX" dirty="0" smtClean="0"/>
              <a:t>Matriz IR</a:t>
            </a:r>
          </a:p>
          <a:p>
            <a:r>
              <a:rPr lang="es-EC" b="1" dirty="0"/>
              <a:t>Pantallas con sistemas </a:t>
            </a:r>
            <a:r>
              <a:rPr lang="es-EC" b="1" dirty="0" smtClean="0"/>
              <a:t>ópticos</a:t>
            </a:r>
          </a:p>
          <a:p>
            <a:pPr lvl="1"/>
            <a:r>
              <a:rPr lang="es-EC" dirty="0" smtClean="0"/>
              <a:t>Bajo costo</a:t>
            </a:r>
          </a:p>
          <a:p>
            <a:r>
              <a:rPr lang="es-EC" b="1" dirty="0"/>
              <a:t>Pantallas con sistemas acústicos</a:t>
            </a:r>
            <a:endParaRPr lang="es-ES" dirty="0"/>
          </a:p>
          <a:p>
            <a:pPr lvl="1"/>
            <a:r>
              <a:rPr lang="es-MX" dirty="0" smtClean="0"/>
              <a:t>Sonido que se genera al entrar dos objetos en contacto</a:t>
            </a:r>
            <a:endParaRPr lang="es-ES"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60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smtClean="0"/>
              <a:t>Accesibilidad</a:t>
            </a:r>
            <a:endParaRPr lang="es-ES" dirty="0"/>
          </a:p>
        </p:txBody>
      </p:sp>
      <p:sp>
        <p:nvSpPr>
          <p:cNvPr id="3" name="2 Marcador de contenido"/>
          <p:cNvSpPr>
            <a:spLocks noGrp="1"/>
          </p:cNvSpPr>
          <p:nvPr>
            <p:ph idx="1"/>
          </p:nvPr>
        </p:nvSpPr>
        <p:spPr/>
        <p:txBody>
          <a:bodyPr/>
          <a:lstStyle/>
          <a:p>
            <a:pPr lvl="0"/>
            <a:r>
              <a:rPr lang="es-EC" dirty="0"/>
              <a:t>El respeto de la dignidad inherente, la autonomía individual, incluida la libertad de tomar las propias decisiones, y la independencia de las personas.</a:t>
            </a:r>
            <a:endParaRPr lang="es-ES" dirty="0"/>
          </a:p>
          <a:p>
            <a:pPr lvl="0"/>
            <a:r>
              <a:rPr lang="es-EC" dirty="0"/>
              <a:t>La no discriminación.</a:t>
            </a:r>
            <a:endParaRPr lang="es-ES" dirty="0"/>
          </a:p>
          <a:p>
            <a:pPr lvl="0"/>
            <a:r>
              <a:rPr lang="es-EC" dirty="0"/>
              <a:t>La participación e inclusión plenas y efectivas en la sociedad.</a:t>
            </a:r>
            <a:endParaRPr lang="es-ES"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www.emitt.es/sites/all/files/accesibilid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1244" y="0"/>
            <a:ext cx="2142756"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40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lgn="l"/>
            <a:r>
              <a:rPr lang="es-EC" dirty="0"/>
              <a:t>Personas con Síndrome de Down</a:t>
            </a:r>
            <a:endParaRPr lang="es-ES" dirty="0"/>
          </a:p>
        </p:txBody>
      </p:sp>
      <p:sp>
        <p:nvSpPr>
          <p:cNvPr id="3" name="2 Marcador de contenido"/>
          <p:cNvSpPr>
            <a:spLocks noGrp="1"/>
          </p:cNvSpPr>
          <p:nvPr>
            <p:ph idx="1"/>
          </p:nvPr>
        </p:nvSpPr>
        <p:spPr/>
        <p:txBody>
          <a:bodyPr>
            <a:normAutofit/>
          </a:bodyPr>
          <a:lstStyle/>
          <a:p>
            <a:r>
              <a:rPr lang="es-EC" dirty="0" smtClean="0"/>
              <a:t>Cromosoma </a:t>
            </a:r>
            <a:r>
              <a:rPr lang="es-EC" dirty="0"/>
              <a:t>21 </a:t>
            </a:r>
            <a:r>
              <a:rPr lang="es-EC" dirty="0" smtClean="0"/>
              <a:t>extra</a:t>
            </a:r>
          </a:p>
          <a:p>
            <a:r>
              <a:rPr lang="es-EC" dirty="0" smtClean="0"/>
              <a:t>Primera </a:t>
            </a:r>
            <a:r>
              <a:rPr lang="es-EC" dirty="0"/>
              <a:t>alteración cromosómica que se encontró en el hombre</a:t>
            </a:r>
            <a:r>
              <a:rPr lang="es-EC" dirty="0" smtClean="0"/>
              <a:t>.</a:t>
            </a:r>
          </a:p>
          <a:p>
            <a:r>
              <a:rPr lang="es-EC" b="1" dirty="0"/>
              <a:t>Trisomía </a:t>
            </a:r>
            <a:r>
              <a:rPr lang="es-EC" b="1" dirty="0" smtClean="0"/>
              <a:t>21</a:t>
            </a:r>
          </a:p>
          <a:p>
            <a:r>
              <a:rPr lang="es-EC" b="1" dirty="0"/>
              <a:t>Translocación </a:t>
            </a:r>
            <a:r>
              <a:rPr lang="es-EC" b="1" dirty="0" smtClean="0"/>
              <a:t>cromosómica</a:t>
            </a:r>
          </a:p>
          <a:p>
            <a:r>
              <a:rPr lang="es-EC" b="1" dirty="0" err="1"/>
              <a:t>Mosaicismo</a:t>
            </a:r>
            <a:r>
              <a:rPr lang="es-EC" b="1" dirty="0"/>
              <a:t> o trisomía en </a:t>
            </a:r>
            <a:r>
              <a:rPr lang="es-EC" b="1" dirty="0" smtClean="0"/>
              <a:t>mosaico</a:t>
            </a:r>
            <a:endParaRPr lang="es-ES" dirty="0"/>
          </a:p>
        </p:txBody>
      </p:sp>
      <p:pic>
        <p:nvPicPr>
          <p:cNvPr id="102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abc.es/Media/201401/09/adn-cromosoma--644x3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5054519"/>
            <a:ext cx="3886200" cy="218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09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pPr algn="l"/>
            <a:r>
              <a:rPr lang="es-EC" b="1" dirty="0" smtClean="0"/>
              <a:t>Necesidades educativas de las personas con síndrome de Down</a:t>
            </a:r>
            <a:endParaRPr lang="es-ES" b="1" dirty="0"/>
          </a:p>
        </p:txBody>
      </p:sp>
      <p:sp>
        <p:nvSpPr>
          <p:cNvPr id="3" name="2 Marcador de contenido"/>
          <p:cNvSpPr>
            <a:spLocks noGrp="1"/>
          </p:cNvSpPr>
          <p:nvPr>
            <p:ph idx="1"/>
          </p:nvPr>
        </p:nvSpPr>
        <p:spPr/>
        <p:txBody>
          <a:bodyPr>
            <a:normAutofit/>
          </a:bodyPr>
          <a:lstStyle/>
          <a:p>
            <a:r>
              <a:rPr lang="es-EC" dirty="0" smtClean="0"/>
              <a:t>Aprenden </a:t>
            </a:r>
            <a:r>
              <a:rPr lang="es-EC" dirty="0"/>
              <a:t>más despacio y de modo diferente</a:t>
            </a:r>
            <a:r>
              <a:rPr lang="es-EC" dirty="0" smtClean="0"/>
              <a:t>.</a:t>
            </a:r>
          </a:p>
          <a:p>
            <a:r>
              <a:rPr lang="es-EC" dirty="0" smtClean="0"/>
              <a:t>Más </a:t>
            </a:r>
            <a:r>
              <a:rPr lang="es-EC" dirty="0"/>
              <a:t>práctica y repeticiones</a:t>
            </a:r>
            <a:r>
              <a:rPr lang="es-EC" dirty="0" smtClean="0"/>
              <a:t> </a:t>
            </a:r>
          </a:p>
          <a:p>
            <a:r>
              <a:rPr lang="es-EC" dirty="0"/>
              <a:t>Puede aprender mejor cuando ha obtenido éxito en las actividades </a:t>
            </a:r>
            <a:r>
              <a:rPr lang="es-EC" dirty="0" smtClean="0"/>
              <a:t>anteriores</a:t>
            </a:r>
          </a:p>
          <a:p>
            <a:pPr lvl="0"/>
            <a:r>
              <a:rPr lang="es-EC" dirty="0"/>
              <a:t>Si participa activamente en la tarea, la aprende mejor y la olvida menos.</a:t>
            </a:r>
            <a:endParaRPr lang="es-ES" dirty="0"/>
          </a:p>
          <a:p>
            <a:endParaRPr lang="es-ES" dirty="0"/>
          </a:p>
        </p:txBody>
      </p:sp>
      <p:pic>
        <p:nvPicPr>
          <p:cNvPr id="102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09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lvl="0"/>
            <a:r>
              <a:rPr lang="es-EC" b="1" dirty="0"/>
              <a:t>MATERIALES Y </a:t>
            </a:r>
            <a:r>
              <a:rPr lang="es-EC" b="1" dirty="0" smtClean="0"/>
              <a:t>MÉTODOS</a:t>
            </a:r>
            <a:endParaRPr lang="es-ES" dirty="0"/>
          </a:p>
        </p:txBody>
      </p:sp>
      <p:sp>
        <p:nvSpPr>
          <p:cNvPr id="4" name="3 Subtítulo"/>
          <p:cNvSpPr>
            <a:spLocks noGrp="1"/>
          </p:cNvSpPr>
          <p:nvPr>
            <p:ph type="subTitle" idx="1"/>
          </p:nvPr>
        </p:nvSpPr>
        <p:spPr/>
        <p:txBody>
          <a:bodyPr/>
          <a:lstStyle/>
          <a:p>
            <a:endParaRPr lang="es-ES"/>
          </a:p>
        </p:txBody>
      </p:sp>
      <p:pic>
        <p:nvPicPr>
          <p:cNvPr id="102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09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US" b="1" dirty="0"/>
              <a:t>FTIR (Frustrated Total Internal Reflection</a:t>
            </a:r>
            <a:r>
              <a:rPr lang="en-US" b="1" dirty="0" smtClean="0"/>
              <a:t>)</a:t>
            </a:r>
            <a:endParaRPr lang="es-ES" dirty="0"/>
          </a:p>
        </p:txBody>
      </p:sp>
      <p:pic>
        <p:nvPicPr>
          <p:cNvPr id="4" name="3 Marcador de contenido" descr="http://wiki.nuigroup.com/images/f/f7/Fti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7180729" cy="4419600"/>
          </a:xfrm>
          <a:prstGeom prst="rect">
            <a:avLst/>
          </a:prstGeom>
          <a:noFill/>
          <a:ln>
            <a:noFill/>
          </a:ln>
        </p:spPr>
      </p:pic>
      <p:pic>
        <p:nvPicPr>
          <p:cNvPr id="5" name="Picture 2"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323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US" b="1" dirty="0"/>
              <a:t>FTIR (Frustrated Total Internal Reflection</a:t>
            </a:r>
            <a:r>
              <a:rPr lang="en-US" b="1" dirty="0" smtClean="0"/>
              <a:t>)</a:t>
            </a:r>
            <a:endParaRPr lang="es-ES" dirty="0"/>
          </a:p>
        </p:txBody>
      </p:sp>
      <p:pic>
        <p:nvPicPr>
          <p:cNvPr id="5"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7" name="6 Marcador de contenido" descr="http://wiki.nuigroup.com/images/f/f5/Ftirtouch.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6629400" cy="4630610"/>
          </a:xfrm>
          <a:prstGeom prst="rect">
            <a:avLst/>
          </a:prstGeom>
          <a:noFill/>
          <a:ln>
            <a:noFill/>
          </a:ln>
        </p:spPr>
      </p:pic>
    </p:spTree>
    <p:extLst>
      <p:ext uri="{BB962C8B-B14F-4D97-AF65-F5344CB8AC3E}">
        <p14:creationId xmlns:p14="http://schemas.microsoft.com/office/powerpoint/2010/main" val="4197966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b="1" dirty="0"/>
              <a:t>DI (</a:t>
            </a:r>
            <a:r>
              <a:rPr lang="es-EC" b="1" dirty="0" err="1"/>
              <a:t>Diffused</a:t>
            </a:r>
            <a:r>
              <a:rPr lang="es-EC" b="1" dirty="0"/>
              <a:t> </a:t>
            </a:r>
            <a:r>
              <a:rPr lang="es-EC" b="1" dirty="0" err="1"/>
              <a:t>Illumination</a:t>
            </a:r>
            <a:r>
              <a:rPr lang="es-EC" b="1" dirty="0"/>
              <a:t>)</a:t>
            </a:r>
            <a:endParaRPr lang="es-ES" dirty="0"/>
          </a:p>
        </p:txBody>
      </p:sp>
      <p:pic>
        <p:nvPicPr>
          <p:cNvPr id="5"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8" name="7 Marcador de contenido" descr="Image:rearditouch.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399" y="1219200"/>
            <a:ext cx="7256929" cy="5087810"/>
          </a:xfrm>
          <a:prstGeom prst="rect">
            <a:avLst/>
          </a:prstGeom>
          <a:noFill/>
          <a:ln>
            <a:noFill/>
          </a:ln>
        </p:spPr>
      </p:pic>
    </p:spTree>
    <p:extLst>
      <p:ext uri="{BB962C8B-B14F-4D97-AF65-F5344CB8AC3E}">
        <p14:creationId xmlns:p14="http://schemas.microsoft.com/office/powerpoint/2010/main" val="449613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b="1" dirty="0"/>
              <a:t>DI (</a:t>
            </a:r>
            <a:r>
              <a:rPr lang="es-EC" b="1" dirty="0" err="1"/>
              <a:t>Diffused</a:t>
            </a:r>
            <a:r>
              <a:rPr lang="es-EC" b="1" dirty="0"/>
              <a:t> </a:t>
            </a:r>
            <a:r>
              <a:rPr lang="es-EC" b="1" dirty="0" err="1"/>
              <a:t>Illumination</a:t>
            </a:r>
            <a:r>
              <a:rPr lang="es-EC" b="1" dirty="0"/>
              <a:t>)</a:t>
            </a:r>
            <a:endParaRPr lang="es-ES" dirty="0"/>
          </a:p>
        </p:txBody>
      </p:sp>
      <p:pic>
        <p:nvPicPr>
          <p:cNvPr id="5"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6" name="5 Marcador de contenido" descr="Image:reardigraphic.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6781800" cy="5105400"/>
          </a:xfrm>
          <a:prstGeom prst="rect">
            <a:avLst/>
          </a:prstGeom>
          <a:noFill/>
          <a:ln>
            <a:noFill/>
          </a:ln>
        </p:spPr>
      </p:pic>
    </p:spTree>
    <p:extLst>
      <p:ext uri="{BB962C8B-B14F-4D97-AF65-F5344CB8AC3E}">
        <p14:creationId xmlns:p14="http://schemas.microsoft.com/office/powerpoint/2010/main" val="2988903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a:t>DSI (</a:t>
            </a:r>
            <a:r>
              <a:rPr lang="es-EC" b="1" dirty="0" err="1"/>
              <a:t>Diffused</a:t>
            </a:r>
            <a:r>
              <a:rPr lang="es-EC" b="1" dirty="0"/>
              <a:t> Surface </a:t>
            </a:r>
            <a:r>
              <a:rPr lang="es-EC" b="1" dirty="0" err="1"/>
              <a:t>Illumination</a:t>
            </a:r>
            <a:r>
              <a:rPr lang="es-EC" b="1" dirty="0"/>
              <a:t>)</a:t>
            </a:r>
            <a:endParaRPr lang="es-ES" dirty="0"/>
          </a:p>
        </p:txBody>
      </p:sp>
      <p:pic>
        <p:nvPicPr>
          <p:cNvPr id="5"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8" name="7 Marcador de contenido"/>
          <p:cNvPicPr>
            <a:picLocks noGrp="1"/>
          </p:cNvPicPr>
          <p:nvPr>
            <p:ph idx="1"/>
          </p:nvPr>
        </p:nvPicPr>
        <p:blipFill rotWithShape="1">
          <a:blip r:embed="rId3">
            <a:extLst>
              <a:ext uri="{28A0092B-C50C-407E-A947-70E740481C1C}">
                <a14:useLocalDpi xmlns:a14="http://schemas.microsoft.com/office/drawing/2010/main" val="0"/>
              </a:ext>
            </a:extLst>
          </a:blip>
          <a:srcRect l="593" t="740" r="1012"/>
          <a:stretch/>
        </p:blipFill>
        <p:spPr bwMode="auto">
          <a:xfrm>
            <a:off x="304800" y="1219200"/>
            <a:ext cx="6858000" cy="4953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627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Autofit/>
          </a:bodyPr>
          <a:lstStyle/>
          <a:p>
            <a:r>
              <a:rPr lang="es-EC" sz="3200" b="1" dirty="0" smtClean="0"/>
              <a:t>PROYECTO DE GRADO PREVIO A LA OBTENCIÓN DEL TÍTULO DE INGENIERO EN ELECTRÓNICA, REDES Y COMUNICACIÓN DE DATOS</a:t>
            </a:r>
            <a:br>
              <a:rPr lang="es-EC" sz="3200" b="1" dirty="0" smtClean="0"/>
            </a:br>
            <a:endParaRPr lang="es-ES" sz="3200" dirty="0"/>
          </a:p>
        </p:txBody>
      </p:sp>
      <p:sp>
        <p:nvSpPr>
          <p:cNvPr id="3" name="2 Marcador de contenido"/>
          <p:cNvSpPr>
            <a:spLocks noGrp="1"/>
          </p:cNvSpPr>
          <p:nvPr>
            <p:ph type="subTitle" idx="1"/>
          </p:nvPr>
        </p:nvSpPr>
        <p:spPr/>
        <p:txBody>
          <a:bodyPr>
            <a:normAutofit/>
          </a:bodyPr>
          <a:lstStyle/>
          <a:p>
            <a:r>
              <a:rPr lang="es-EC" sz="2800" b="1" dirty="0" smtClean="0">
                <a:solidFill>
                  <a:schemeClr val="tx1"/>
                </a:solidFill>
              </a:rPr>
              <a:t>DIRECTOR: ING. SÁENZ, FABIÁN.</a:t>
            </a:r>
            <a:endParaRPr lang="es-ES" sz="2800" dirty="0" smtClean="0">
              <a:solidFill>
                <a:schemeClr val="tx1"/>
              </a:solidFill>
            </a:endParaRPr>
          </a:p>
          <a:p>
            <a:r>
              <a:rPr lang="es-EC" sz="2800" b="1" dirty="0" smtClean="0">
                <a:solidFill>
                  <a:schemeClr val="tx1"/>
                </a:solidFill>
              </a:rPr>
              <a:t>CODIRECTOR: ING. ROMERO, CARLOS.</a:t>
            </a:r>
            <a:endParaRPr lang="es-ES" sz="2800" dirty="0" smtClean="0">
              <a:solidFill>
                <a:schemeClr val="tx1"/>
              </a:solidFill>
            </a:endParaRPr>
          </a:p>
          <a:p>
            <a:endParaRPr lang="es-ES" dirty="0" smtClean="0">
              <a:solidFill>
                <a:schemeClr val="tx1"/>
              </a:solidFill>
            </a:endParaRPr>
          </a:p>
          <a:p>
            <a:endParaRPr lang="es-ES" dirty="0">
              <a:solidFill>
                <a:schemeClr val="tx1"/>
              </a:solidFill>
            </a:endParaRPr>
          </a:p>
        </p:txBody>
      </p:sp>
      <p:pic>
        <p:nvPicPr>
          <p:cNvPr id="102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154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n-US" b="1" dirty="0"/>
              <a:t>LLP (Laser Light Plane)</a:t>
            </a:r>
            <a:endParaRPr lang="es-ES" dirty="0"/>
          </a:p>
        </p:txBody>
      </p:sp>
      <p:pic>
        <p:nvPicPr>
          <p:cNvPr id="5"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7" name="6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7028329" cy="4876800"/>
          </a:xfrm>
          <a:prstGeom prst="rect">
            <a:avLst/>
          </a:prstGeom>
          <a:noFill/>
          <a:ln>
            <a:noFill/>
          </a:ln>
        </p:spPr>
      </p:pic>
    </p:spTree>
    <p:extLst>
      <p:ext uri="{BB962C8B-B14F-4D97-AF65-F5344CB8AC3E}">
        <p14:creationId xmlns:p14="http://schemas.microsoft.com/office/powerpoint/2010/main" val="3346962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Software</a:t>
            </a:r>
            <a:endParaRPr lang="es-EC" dirty="0"/>
          </a:p>
        </p:txBody>
      </p:sp>
      <p:sp>
        <p:nvSpPr>
          <p:cNvPr id="3" name="2 Subtítulo"/>
          <p:cNvSpPr>
            <a:spLocks noGrp="1"/>
          </p:cNvSpPr>
          <p:nvPr>
            <p:ph type="subTitle" idx="1"/>
          </p:nvPr>
        </p:nvSpPr>
        <p:spPr/>
        <p:txBody>
          <a:bodyPr/>
          <a:lstStyle/>
          <a:p>
            <a:endParaRPr lang="es-EC"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5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53195" y="3952249"/>
            <a:ext cx="5698976" cy="490066"/>
          </a:xfrm>
        </p:spPr>
        <p:txBody>
          <a:bodyPr>
            <a:normAutofit/>
          </a:bodyPr>
          <a:lstStyle/>
          <a:p>
            <a:r>
              <a:rPr lang="es-ES" sz="1400" b="1" dirty="0" smtClean="0">
                <a:latin typeface="+mn-lt"/>
              </a:rPr>
              <a:t>Diagrama de bloques</a:t>
            </a:r>
            <a:endParaRPr lang="es-EC" sz="1400" b="1" dirty="0">
              <a:latin typeface="+mn-lt"/>
            </a:endParaRPr>
          </a:p>
        </p:txBody>
      </p:sp>
      <p:sp>
        <p:nvSpPr>
          <p:cNvPr id="3" name="2 Marcador de contenido"/>
          <p:cNvSpPr>
            <a:spLocks noGrp="1"/>
          </p:cNvSpPr>
          <p:nvPr>
            <p:ph idx="1"/>
          </p:nvPr>
        </p:nvSpPr>
        <p:spPr>
          <a:xfrm>
            <a:off x="683568" y="4797152"/>
            <a:ext cx="7715200" cy="1656184"/>
          </a:xfrm>
        </p:spPr>
        <p:txBody>
          <a:bodyPr>
            <a:normAutofit/>
          </a:bodyPr>
          <a:lstStyle/>
          <a:p>
            <a:pPr algn="just"/>
            <a:r>
              <a:rPr lang="es-EC" sz="2000" b="1" dirty="0"/>
              <a:t>Entrada: </a:t>
            </a:r>
            <a:r>
              <a:rPr lang="es-EC" sz="2000" dirty="0"/>
              <a:t>La capa de entrada es la encargada  de realizar a través del hardware y el </a:t>
            </a:r>
            <a:r>
              <a:rPr lang="es-EC" sz="2000" dirty="0" err="1" smtClean="0"/>
              <a:t>Tracker</a:t>
            </a:r>
            <a:r>
              <a:rPr lang="es-EC" sz="2000" dirty="0" smtClean="0"/>
              <a:t> </a:t>
            </a:r>
            <a:r>
              <a:rPr lang="es-EC" sz="2000" dirty="0"/>
              <a:t>enviar la información de cuando se ha producido un toque sobre la superficie</a:t>
            </a:r>
          </a:p>
        </p:txBody>
      </p:sp>
      <p:pic>
        <p:nvPicPr>
          <p:cNvPr id="6" name="Picture 3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3813"/>
            <a:ext cx="5133975" cy="3784600"/>
          </a:xfrm>
          <a:prstGeom prst="rect">
            <a:avLst/>
          </a:prstGeom>
          <a:noFill/>
          <a:ln>
            <a:noFill/>
          </a:ln>
        </p:spPr>
      </p:pic>
      <p:pic>
        <p:nvPicPr>
          <p:cNvPr id="5" name="Picture 2"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091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1"/>
            <a:ext cx="8363272" cy="5616623"/>
          </a:xfrm>
        </p:spPr>
        <p:txBody>
          <a:bodyPr>
            <a:normAutofit/>
          </a:bodyPr>
          <a:lstStyle/>
          <a:p>
            <a:pPr algn="just"/>
            <a:endParaRPr lang="es-EC" sz="2200" b="1" dirty="0" smtClean="0"/>
          </a:p>
          <a:p>
            <a:pPr algn="just"/>
            <a:r>
              <a:rPr lang="es-EC" sz="2000" b="1" dirty="0" smtClean="0"/>
              <a:t>TUIO </a:t>
            </a:r>
            <a:r>
              <a:rPr lang="es-EC" sz="2000" dirty="0"/>
              <a:t>(Tangible </a:t>
            </a:r>
            <a:r>
              <a:rPr lang="es-EC" sz="2000" dirty="0" err="1"/>
              <a:t>User</a:t>
            </a:r>
            <a:r>
              <a:rPr lang="es-EC" sz="2000" dirty="0"/>
              <a:t> Interface </a:t>
            </a:r>
            <a:r>
              <a:rPr lang="es-EC" sz="2000" dirty="0" err="1"/>
              <a:t>Protocol</a:t>
            </a:r>
            <a:r>
              <a:rPr lang="es-EC" sz="2000" dirty="0"/>
              <a:t>) es un </a:t>
            </a:r>
            <a:r>
              <a:rPr lang="es-EC" sz="2000" dirty="0" err="1"/>
              <a:t>framework</a:t>
            </a:r>
            <a:r>
              <a:rPr lang="es-EC" sz="2000" dirty="0"/>
              <a:t> de código abierto el cual define un protocolo estándar para crear aplicaciones multitáctiles, TUIO se puede utilizar en diferentes sistemas operativos y tiene soporte para diferentes leguajes de programación</a:t>
            </a:r>
            <a:r>
              <a:rPr lang="es-EC" sz="2000" dirty="0" smtClean="0"/>
              <a:t>.</a:t>
            </a:r>
          </a:p>
          <a:p>
            <a:pPr algn="just"/>
            <a:endParaRPr lang="es-EC" sz="2000" dirty="0"/>
          </a:p>
          <a:p>
            <a:pPr algn="just"/>
            <a:r>
              <a:rPr lang="es-EC" sz="2000" b="1" dirty="0"/>
              <a:t>TUIO</a:t>
            </a:r>
            <a:r>
              <a:rPr lang="es-EC" sz="2000" dirty="0"/>
              <a:t> se comunica a través de la red por medio de mensajes OSC (Open </a:t>
            </a:r>
            <a:r>
              <a:rPr lang="es-EC" sz="2000" dirty="0" err="1"/>
              <a:t>Sound</a:t>
            </a:r>
            <a:r>
              <a:rPr lang="es-EC" sz="2000" dirty="0"/>
              <a:t> Control). Estos mensajes utilizan el protocolo UDP con el fin de proveer un servicio con baja latencia.</a:t>
            </a:r>
          </a:p>
          <a:p>
            <a:pPr algn="just"/>
            <a:endParaRPr lang="es-EC" sz="2000" b="1" dirty="0" smtClean="0"/>
          </a:p>
          <a:p>
            <a:pPr algn="just"/>
            <a:r>
              <a:rPr lang="es-EC" sz="2000" b="1" dirty="0" smtClean="0"/>
              <a:t>TUIO</a:t>
            </a:r>
            <a:r>
              <a:rPr lang="es-EC" sz="2000" dirty="0" smtClean="0"/>
              <a:t> </a:t>
            </a:r>
            <a:r>
              <a:rPr lang="es-EC" sz="2000" dirty="0"/>
              <a:t>hoy en día es el </a:t>
            </a:r>
            <a:r>
              <a:rPr lang="es-EC" sz="2000" dirty="0" err="1"/>
              <a:t>framework</a:t>
            </a:r>
            <a:r>
              <a:rPr lang="es-EC" sz="2000" dirty="0"/>
              <a:t> estándar para el desarrollo de aplicaciones multitáctiles ya que es el más utilizado para la creación de aplicaciones sobre grandes superficies táctiles</a:t>
            </a:r>
          </a:p>
          <a:p>
            <a:endParaRPr lang="es-EC"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470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TUIO TRACKERS</a:t>
            </a:r>
            <a:br>
              <a:rPr lang="es-EC" b="1" dirty="0"/>
            </a:br>
            <a:endParaRPr lang="es-EC" dirty="0"/>
          </a:p>
        </p:txBody>
      </p:sp>
      <p:sp>
        <p:nvSpPr>
          <p:cNvPr id="4" name="1 Título"/>
          <p:cNvSpPr>
            <a:spLocks noGrp="1"/>
          </p:cNvSpPr>
          <p:nvPr>
            <p:ph idx="1"/>
          </p:nvPr>
        </p:nvSpPr>
        <p:spPr/>
        <p:txBody>
          <a:bodyPr>
            <a:normAutofit/>
          </a:bodyPr>
          <a:lstStyle/>
          <a:p>
            <a:pPr marL="0" indent="0" algn="just">
              <a:buNone/>
            </a:pPr>
            <a:r>
              <a:rPr lang="es-EC" sz="2000" dirty="0"/>
              <a:t/>
            </a:r>
            <a:br>
              <a:rPr lang="es-EC" sz="2000" dirty="0"/>
            </a:br>
            <a:r>
              <a:rPr lang="es-EC" sz="2000" dirty="0" smtClean="0"/>
              <a:t>Son  programas que  detectan la posición de los dedos sobre la superficie así como su movimiento, utilizando la cámara y </a:t>
            </a:r>
            <a:r>
              <a:rPr lang="es-EC" sz="2000" dirty="0"/>
              <a:t>una serie de filtros y envía la información de cada uno de blobs generados  a un cliente por medio de un puerto en formato TUIO.</a:t>
            </a:r>
          </a:p>
        </p:txBody>
      </p:sp>
      <p:pic>
        <p:nvPicPr>
          <p:cNvPr id="5" name="Picture 2"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284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3683" y="116632"/>
            <a:ext cx="8229600" cy="2016224"/>
          </a:xfrm>
        </p:spPr>
        <p:txBody>
          <a:bodyPr>
            <a:normAutofit/>
          </a:bodyPr>
          <a:lstStyle/>
          <a:p>
            <a:r>
              <a:rPr lang="es-ES" dirty="0" err="1" smtClean="0"/>
              <a:t>Touchlib</a:t>
            </a:r>
            <a:endParaRPr lang="es-ES" dirty="0" smtClean="0"/>
          </a:p>
          <a:p>
            <a:pPr marL="0" indent="0">
              <a:buNone/>
            </a:pPr>
            <a:endParaRPr lang="es-ES" dirty="0" smtClean="0"/>
          </a:p>
        </p:txBody>
      </p:sp>
      <p:pic>
        <p:nvPicPr>
          <p:cNvPr id="4" name="Picture 225"/>
          <p:cNvPicPr/>
          <p:nvPr/>
        </p:nvPicPr>
        <p:blipFill>
          <a:blip r:embed="rId2">
            <a:extLst>
              <a:ext uri="{28A0092B-C50C-407E-A947-70E740481C1C}">
                <a14:useLocalDpi xmlns:a14="http://schemas.microsoft.com/office/drawing/2010/main" val="0"/>
              </a:ext>
            </a:extLst>
          </a:blip>
          <a:srcRect/>
          <a:stretch>
            <a:fillRect/>
          </a:stretch>
        </p:blipFill>
        <p:spPr bwMode="auto">
          <a:xfrm>
            <a:off x="2627784" y="620688"/>
            <a:ext cx="3553366" cy="2952328"/>
          </a:xfrm>
          <a:prstGeom prst="rect">
            <a:avLst/>
          </a:prstGeom>
          <a:noFill/>
          <a:ln>
            <a:noFill/>
          </a:ln>
        </p:spPr>
      </p:pic>
      <p:sp>
        <p:nvSpPr>
          <p:cNvPr id="5" name="4 Título"/>
          <p:cNvSpPr>
            <a:spLocks noGrp="1"/>
          </p:cNvSpPr>
          <p:nvPr>
            <p:ph type="title"/>
          </p:nvPr>
        </p:nvSpPr>
        <p:spPr>
          <a:xfrm>
            <a:off x="433683" y="3573016"/>
            <a:ext cx="8229600" cy="2943200"/>
          </a:xfrm>
        </p:spPr>
        <p:txBody>
          <a:bodyPr>
            <a:normAutofit/>
          </a:bodyPr>
          <a:lstStyle/>
          <a:p>
            <a:pPr algn="just"/>
            <a:r>
              <a:rPr lang="es-EC" sz="2200" dirty="0" smtClean="0"/>
              <a:t>En </a:t>
            </a:r>
            <a:r>
              <a:rPr lang="es-EC" sz="2200" dirty="0"/>
              <a:t>la actualidad sólo funciona bajo Windows, pero se están haciendo esfuerzos para portarlo a otras plataformas</a:t>
            </a:r>
            <a:r>
              <a:rPr lang="es-EC" sz="2200" dirty="0" smtClean="0"/>
              <a:t>.</a:t>
            </a:r>
            <a:endParaRPr lang="es-EC" dirty="0"/>
          </a:p>
        </p:txBody>
      </p:sp>
      <p:pic>
        <p:nvPicPr>
          <p:cNvPr id="6" name="Picture 2"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98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8229600" cy="1143000"/>
          </a:xfrm>
        </p:spPr>
        <p:txBody>
          <a:bodyPr/>
          <a:lstStyle/>
          <a:p>
            <a:r>
              <a:rPr lang="es-ES" dirty="0" err="1" smtClean="0"/>
              <a:t>Reactivision</a:t>
            </a:r>
            <a:endParaRPr lang="es-EC" dirty="0"/>
          </a:p>
        </p:txBody>
      </p:sp>
      <p:pic>
        <p:nvPicPr>
          <p:cNvPr id="4" name="Picture 224"/>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24744"/>
            <a:ext cx="4040034" cy="3096344"/>
          </a:xfrm>
          <a:prstGeom prst="rect">
            <a:avLst/>
          </a:prstGeom>
          <a:noFill/>
          <a:ln>
            <a:noFill/>
          </a:ln>
        </p:spPr>
      </p:pic>
      <p:sp>
        <p:nvSpPr>
          <p:cNvPr id="5" name="4 Marcador de contenido"/>
          <p:cNvSpPr>
            <a:spLocks noGrp="1"/>
          </p:cNvSpPr>
          <p:nvPr>
            <p:ph idx="1"/>
          </p:nvPr>
        </p:nvSpPr>
        <p:spPr>
          <a:xfrm>
            <a:off x="399329" y="4581128"/>
            <a:ext cx="8496944" cy="2808312"/>
          </a:xfrm>
        </p:spPr>
        <p:txBody>
          <a:bodyPr>
            <a:normAutofit/>
          </a:bodyPr>
          <a:lstStyle/>
          <a:p>
            <a:pPr marL="0" indent="0" algn="just">
              <a:buNone/>
            </a:pPr>
            <a:r>
              <a:rPr lang="es-EC" sz="2000" dirty="0"/>
              <a:t>Es un </a:t>
            </a:r>
            <a:r>
              <a:rPr lang="es-EC" sz="2000" dirty="0" err="1"/>
              <a:t>framework</a:t>
            </a:r>
            <a:r>
              <a:rPr lang="es-EC" sz="2000" dirty="0"/>
              <a:t> multiplataforma de visión por computadora para el seguimiento rápido y robusto de los marcadores de referencia adjuntos a los objetos físicos, así como para el seguimiento de dedo multitáctil</a:t>
            </a:r>
            <a:r>
              <a:rPr lang="es-EC" sz="2000" dirty="0" smtClean="0"/>
              <a:t>.</a:t>
            </a:r>
            <a:endParaRPr lang="es-EC" sz="2000" dirty="0"/>
          </a:p>
        </p:txBody>
      </p:sp>
      <p:pic>
        <p:nvPicPr>
          <p:cNvPr id="6" name="Picture 2"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69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0"/>
            <a:ext cx="8229600" cy="1143000"/>
          </a:xfrm>
        </p:spPr>
        <p:txBody>
          <a:bodyPr/>
          <a:lstStyle/>
          <a:p>
            <a:r>
              <a:rPr lang="es-ES" dirty="0" smtClean="0"/>
              <a:t>CCV(</a:t>
            </a:r>
            <a:r>
              <a:rPr lang="es-ES" dirty="0" err="1" smtClean="0"/>
              <a:t>Community</a:t>
            </a:r>
            <a:r>
              <a:rPr lang="es-ES" dirty="0" smtClean="0"/>
              <a:t> Core </a:t>
            </a:r>
            <a:r>
              <a:rPr lang="es-ES" dirty="0" err="1" smtClean="0"/>
              <a:t>Vision</a:t>
            </a:r>
            <a:r>
              <a:rPr lang="es-ES" dirty="0" smtClean="0"/>
              <a:t>)</a:t>
            </a:r>
            <a:endParaRPr lang="es-EC" dirty="0"/>
          </a:p>
        </p:txBody>
      </p:sp>
      <p:sp>
        <p:nvSpPr>
          <p:cNvPr id="3" name="2 Marcador de contenido"/>
          <p:cNvSpPr>
            <a:spLocks noGrp="1"/>
          </p:cNvSpPr>
          <p:nvPr>
            <p:ph idx="1"/>
          </p:nvPr>
        </p:nvSpPr>
        <p:spPr>
          <a:xfrm>
            <a:off x="409082" y="4119736"/>
            <a:ext cx="8229600" cy="2880320"/>
          </a:xfrm>
        </p:spPr>
        <p:txBody>
          <a:bodyPr>
            <a:normAutofit/>
          </a:bodyPr>
          <a:lstStyle/>
          <a:p>
            <a:pPr marL="0" indent="0">
              <a:buNone/>
            </a:pPr>
            <a:endParaRPr lang="es-EC" sz="2400" dirty="0"/>
          </a:p>
          <a:p>
            <a:pPr marL="0" indent="0" algn="just">
              <a:buNone/>
            </a:pPr>
            <a:r>
              <a:rPr lang="es-EC" sz="2000" dirty="0" err="1" smtClean="0"/>
              <a:t>Community</a:t>
            </a:r>
            <a:r>
              <a:rPr lang="es-EC" sz="2000" dirty="0" smtClean="0"/>
              <a:t> </a:t>
            </a:r>
            <a:r>
              <a:rPr lang="es-EC" sz="2000" dirty="0"/>
              <a:t>Core </a:t>
            </a:r>
            <a:r>
              <a:rPr lang="es-EC" sz="2000" dirty="0" err="1"/>
              <a:t>Vision</a:t>
            </a:r>
            <a:r>
              <a:rPr lang="es-EC" sz="2000" dirty="0"/>
              <a:t>, es una solución de código abierto / </a:t>
            </a:r>
            <a:r>
              <a:rPr lang="es-EC" sz="2000" dirty="0" err="1"/>
              <a:t>multi</a:t>
            </a:r>
            <a:r>
              <a:rPr lang="es-EC" sz="2000" dirty="0"/>
              <a:t>-plataforma para el seguimiento de </a:t>
            </a:r>
            <a:r>
              <a:rPr lang="es-EC" sz="2000" dirty="0" smtClean="0"/>
              <a:t>Blobs. CCV </a:t>
            </a:r>
            <a:r>
              <a:rPr lang="es-EC" sz="2000" dirty="0"/>
              <a:t>puede interactuar con varias cámaras web y dispositivos de vídeo</a:t>
            </a:r>
            <a:r>
              <a:rPr lang="es-EC" sz="2000"/>
              <a:t>, </a:t>
            </a:r>
            <a:r>
              <a:rPr lang="es-EC" sz="2000" smtClean="0"/>
              <a:t>apoya </a:t>
            </a:r>
            <a:r>
              <a:rPr lang="es-EC" sz="2000" dirty="0"/>
              <a:t>muchas técnicas de iluminación multitáctil, incluyendo: FTIR, DI, DSI, y </a:t>
            </a:r>
            <a:r>
              <a:rPr lang="es-EC" sz="2000" dirty="0" smtClean="0"/>
              <a:t>LLP.</a:t>
            </a:r>
            <a:endParaRPr lang="es-EC" sz="2000" dirty="0"/>
          </a:p>
        </p:txBody>
      </p:sp>
      <p:pic>
        <p:nvPicPr>
          <p:cNvPr id="4" name="Picture 227"/>
          <p:cNvPicPr/>
          <p:nvPr/>
        </p:nvPicPr>
        <p:blipFill>
          <a:blip r:embed="rId2">
            <a:extLst>
              <a:ext uri="{28A0092B-C50C-407E-A947-70E740481C1C}">
                <a14:useLocalDpi xmlns:a14="http://schemas.microsoft.com/office/drawing/2010/main" val="0"/>
              </a:ext>
            </a:extLst>
          </a:blip>
          <a:srcRect/>
          <a:stretch>
            <a:fillRect/>
          </a:stretch>
        </p:blipFill>
        <p:spPr bwMode="auto">
          <a:xfrm>
            <a:off x="1955483" y="1196752"/>
            <a:ext cx="5136798" cy="3096344"/>
          </a:xfrm>
          <a:prstGeom prst="rect">
            <a:avLst/>
          </a:prstGeom>
          <a:noFill/>
          <a:ln>
            <a:noFill/>
          </a:ln>
        </p:spPr>
      </p:pic>
      <p:pic>
        <p:nvPicPr>
          <p:cNvPr id="5" name="Picture 2"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003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Software de Aplicaciones</a:t>
            </a:r>
            <a:endParaRPr lang="es-EC" dirty="0"/>
          </a:p>
        </p:txBody>
      </p:sp>
      <p:sp>
        <p:nvSpPr>
          <p:cNvPr id="3" name="2 Marcador de contenido"/>
          <p:cNvSpPr>
            <a:spLocks noGrp="1"/>
          </p:cNvSpPr>
          <p:nvPr>
            <p:ph idx="1"/>
          </p:nvPr>
        </p:nvSpPr>
        <p:spPr>
          <a:xfrm>
            <a:off x="457200" y="1600200"/>
            <a:ext cx="8229600" cy="4781128"/>
          </a:xfrm>
        </p:spPr>
        <p:txBody>
          <a:bodyPr>
            <a:normAutofit/>
          </a:bodyPr>
          <a:lstStyle/>
          <a:p>
            <a:r>
              <a:rPr lang="es-EC" sz="2000" dirty="0" smtClean="0"/>
              <a:t>La Capa de Manejo de Datos, es la encargada de utilizar los datos enviados por el </a:t>
            </a:r>
            <a:r>
              <a:rPr lang="es-EC" sz="2000" dirty="0" err="1" smtClean="0"/>
              <a:t>tracker</a:t>
            </a:r>
            <a:r>
              <a:rPr lang="es-EC" sz="2000" dirty="0" smtClean="0"/>
              <a:t> y los procesa y carga la información en la aplicación. Dentro de esta capa se encuentra un programa dentro el cual fue desarrollado en java que recibe los mensajes TUIO </a:t>
            </a:r>
          </a:p>
          <a:p>
            <a:endParaRPr lang="es-EC" sz="2400" dirty="0" smtClean="0"/>
          </a:p>
          <a:p>
            <a:r>
              <a:rPr lang="es-EC" sz="2000" b="1" dirty="0" err="1" smtClean="0"/>
              <a:t>PyMT</a:t>
            </a:r>
            <a:endParaRPr lang="es-EC" sz="2000" b="1" dirty="0" smtClean="0"/>
          </a:p>
          <a:p>
            <a:r>
              <a:rPr lang="es-EC" sz="2000" b="1" dirty="0" smtClean="0"/>
              <a:t>MT4J</a:t>
            </a:r>
            <a:r>
              <a:rPr lang="es-EC" sz="2000" dirty="0" smtClean="0"/>
              <a:t> </a:t>
            </a:r>
          </a:p>
          <a:p>
            <a:r>
              <a:rPr lang="es-EC" sz="2000" b="1" dirty="0" err="1" smtClean="0"/>
              <a:t>Kivy</a:t>
            </a:r>
            <a:endParaRPr lang="es-EC" sz="2000" dirty="0" smtClean="0"/>
          </a:p>
          <a:p>
            <a:r>
              <a:rPr lang="es-EC" sz="2000" b="1" dirty="0"/>
              <a:t>QT </a:t>
            </a:r>
            <a:r>
              <a:rPr lang="es-EC" sz="2000" b="1" dirty="0" smtClean="0"/>
              <a:t>4.6</a:t>
            </a:r>
            <a:endParaRPr lang="es-EC" sz="2000" dirty="0" smtClean="0"/>
          </a:p>
          <a:p>
            <a:endParaRPr lang="es-EC"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53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8640"/>
            <a:ext cx="8424936" cy="5832648"/>
          </a:xfrm>
        </p:spPr>
        <p:txBody>
          <a:bodyPr>
            <a:noAutofit/>
          </a:bodyPr>
          <a:lstStyle/>
          <a:p>
            <a:pPr algn="just"/>
            <a:endParaRPr lang="es-EC" sz="1900" b="1" dirty="0" smtClean="0"/>
          </a:p>
          <a:p>
            <a:pPr algn="just"/>
            <a:r>
              <a:rPr lang="es-EC" sz="1900" b="1" dirty="0" err="1" smtClean="0"/>
              <a:t>PyMT</a:t>
            </a:r>
            <a:r>
              <a:rPr lang="es-EC" sz="1900" b="1" dirty="0"/>
              <a:t>.-</a:t>
            </a:r>
            <a:r>
              <a:rPr lang="es-EC" sz="1900" dirty="0"/>
              <a:t> Es un </a:t>
            </a:r>
            <a:r>
              <a:rPr lang="es-EC" sz="1900" dirty="0" err="1"/>
              <a:t>framework</a:t>
            </a:r>
            <a:r>
              <a:rPr lang="es-EC" sz="1900" dirty="0"/>
              <a:t> especializado para la creación de aplicaciones multitáctiles, cuenta con componentes como botones, ventanas, formularios, entre otros. Es open </a:t>
            </a:r>
            <a:r>
              <a:rPr lang="es-EC" sz="1900" dirty="0" err="1"/>
              <a:t>source</a:t>
            </a:r>
            <a:r>
              <a:rPr lang="es-EC" sz="1900" dirty="0"/>
              <a:t> y multiplataforma. </a:t>
            </a:r>
            <a:endParaRPr lang="es-EC" sz="1900" dirty="0" smtClean="0"/>
          </a:p>
          <a:p>
            <a:pPr algn="just"/>
            <a:endParaRPr lang="es-ES" sz="1900" dirty="0"/>
          </a:p>
          <a:p>
            <a:pPr algn="just"/>
            <a:endParaRPr lang="es-EC" sz="1900" dirty="0"/>
          </a:p>
          <a:p>
            <a:pPr algn="just"/>
            <a:r>
              <a:rPr lang="es-EC" sz="1900" b="1" dirty="0"/>
              <a:t>MT4J.-</a:t>
            </a:r>
            <a:r>
              <a:rPr lang="es-EC" sz="1900" dirty="0"/>
              <a:t>  Un </a:t>
            </a:r>
            <a:r>
              <a:rPr lang="es-EC" sz="1900" dirty="0" err="1"/>
              <a:t>framework</a:t>
            </a:r>
            <a:r>
              <a:rPr lang="es-EC" sz="1900" dirty="0"/>
              <a:t> multiplataforma de código abierto de Java, creado para el desarrollo rápido y fácil de gran riqueza visual aplicaciones 2D o </a:t>
            </a:r>
            <a:r>
              <a:rPr lang="es-EC" sz="1900" dirty="0" smtClean="0"/>
              <a:t>3D. El </a:t>
            </a:r>
            <a:r>
              <a:rPr lang="es-EC" sz="1900" dirty="0"/>
              <a:t>sistema de entrada es muy flexible y también es compatible con el API nativo </a:t>
            </a:r>
            <a:r>
              <a:rPr lang="es-EC" sz="1900" dirty="0" err="1"/>
              <a:t>Touch</a:t>
            </a:r>
            <a:r>
              <a:rPr lang="es-EC" sz="1900" dirty="0"/>
              <a:t> de Windows 7, así como los estándares abiertos como el protocolo TUIO y por supuesto la entrada de ratón normal. </a:t>
            </a:r>
            <a:endParaRPr lang="es-EC" sz="1900" dirty="0" smtClean="0"/>
          </a:p>
          <a:p>
            <a:pPr algn="just"/>
            <a:endParaRPr lang="es-EC" sz="1900" dirty="0" smtClean="0"/>
          </a:p>
          <a:p>
            <a:pPr algn="just"/>
            <a:endParaRPr lang="es-EC" sz="1900" dirty="0" smtClean="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81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685800" y="1447800"/>
            <a:ext cx="7772400" cy="1470025"/>
          </a:xfrm>
        </p:spPr>
        <p:txBody>
          <a:bodyPr>
            <a:noAutofit/>
          </a:bodyPr>
          <a:lstStyle/>
          <a:p>
            <a:r>
              <a:rPr lang="es-EC" sz="3200" b="1" dirty="0"/>
              <a:t>TEMA: “DISEÑO E IMPLEMENTACIÓN DE UNA INTERFAZ MULTITÁCTIL PARA EL USO EN APLICACIONES INTERACTIVAS DESARROLLADAS PARA PERSONAS CON CAPACIDADES DIFERENTES</a:t>
            </a:r>
            <a:r>
              <a:rPr lang="es-EC" sz="3200" b="1" dirty="0" smtClean="0"/>
              <a:t>”</a:t>
            </a:r>
            <a:endParaRPr lang="es-ES" sz="3200" dirty="0"/>
          </a:p>
        </p:txBody>
      </p:sp>
      <p:sp>
        <p:nvSpPr>
          <p:cNvPr id="8" name="7 Subtítulo"/>
          <p:cNvSpPr>
            <a:spLocks noGrp="1"/>
          </p:cNvSpPr>
          <p:nvPr>
            <p:ph type="subTitle" idx="1"/>
          </p:nvPr>
        </p:nvSpPr>
        <p:spPr/>
        <p:txBody>
          <a:bodyPr>
            <a:normAutofit fontScale="92500"/>
          </a:bodyPr>
          <a:lstStyle/>
          <a:p>
            <a:r>
              <a:rPr lang="es-EC" sz="3000" b="1" dirty="0">
                <a:solidFill>
                  <a:schemeClr val="tx1"/>
                </a:solidFill>
              </a:rPr>
              <a:t>AUTORES: 	</a:t>
            </a:r>
            <a:endParaRPr lang="es-EC" sz="3000" b="1" dirty="0" smtClean="0">
              <a:solidFill>
                <a:schemeClr val="tx1"/>
              </a:solidFill>
            </a:endParaRPr>
          </a:p>
          <a:p>
            <a:r>
              <a:rPr lang="es-EC" sz="3000" b="1" dirty="0" smtClean="0">
                <a:solidFill>
                  <a:schemeClr val="tx1"/>
                </a:solidFill>
              </a:rPr>
              <a:t>GUERRERO </a:t>
            </a:r>
            <a:r>
              <a:rPr lang="es-EC" sz="3000" b="1" dirty="0">
                <a:solidFill>
                  <a:schemeClr val="tx1"/>
                </a:solidFill>
              </a:rPr>
              <a:t>TAMAYO PATRICIO JOSHUA</a:t>
            </a:r>
            <a:endParaRPr lang="es-ES" sz="3000" dirty="0">
              <a:solidFill>
                <a:schemeClr val="tx1"/>
              </a:solidFill>
            </a:endParaRPr>
          </a:p>
          <a:p>
            <a:r>
              <a:rPr lang="es-EC" sz="3000" b="1" dirty="0">
                <a:solidFill>
                  <a:schemeClr val="tx1"/>
                </a:solidFill>
              </a:rPr>
              <a:t>RODRÍGUEZ CESÉN FABRICIO EDUARDO</a:t>
            </a:r>
            <a:endParaRPr lang="es-ES" sz="3000" dirty="0">
              <a:solidFill>
                <a:schemeClr val="tx1"/>
              </a:solidFill>
            </a:endParaRPr>
          </a:p>
          <a:p>
            <a:endParaRPr lang="es-ES" dirty="0">
              <a:solidFill>
                <a:schemeClr val="tx1"/>
              </a:solidFill>
            </a:endParaRPr>
          </a:p>
        </p:txBody>
      </p:sp>
      <p:pic>
        <p:nvPicPr>
          <p:cNvPr id="102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76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a:bodyPr>
          <a:lstStyle/>
          <a:p>
            <a:pPr algn="just"/>
            <a:r>
              <a:rPr lang="es-EC" sz="2000" b="1" dirty="0" err="1"/>
              <a:t>Kivy</a:t>
            </a:r>
            <a:r>
              <a:rPr lang="es-EC" sz="2000" b="1" dirty="0"/>
              <a:t>.- </a:t>
            </a:r>
            <a:r>
              <a:rPr lang="es-EC" sz="2000" dirty="0"/>
              <a:t>Es una biblioteca de Python  de código abierto para desarrollar software de aplicación multitáctil con una interfaz de usuario natural (NUI). Se puede ejecutar en Android , iOS , Linux , OS X , y de Windows</a:t>
            </a:r>
            <a:r>
              <a:rPr lang="es-EC" sz="2000" dirty="0" smtClean="0"/>
              <a:t>.</a:t>
            </a:r>
          </a:p>
          <a:p>
            <a:pPr algn="just"/>
            <a:endParaRPr lang="es-ES" sz="2000" dirty="0" smtClean="0"/>
          </a:p>
          <a:p>
            <a:pPr algn="just"/>
            <a:endParaRPr lang="es-ES" sz="2000" dirty="0" smtClean="0"/>
          </a:p>
          <a:p>
            <a:pPr algn="just"/>
            <a:endParaRPr lang="es-ES" sz="2000" dirty="0"/>
          </a:p>
          <a:p>
            <a:pPr algn="just"/>
            <a:endParaRPr lang="es-EC" sz="2000" dirty="0"/>
          </a:p>
          <a:p>
            <a:pPr algn="just"/>
            <a:r>
              <a:rPr lang="es-EC" sz="2000" b="1" dirty="0"/>
              <a:t>QT 4.6.-  </a:t>
            </a:r>
            <a:r>
              <a:rPr lang="es-EC" sz="2000" dirty="0"/>
              <a:t>Las librerías QT 4.6 trae soporte </a:t>
            </a:r>
            <a:r>
              <a:rPr lang="es-EC" sz="2000" dirty="0" err="1"/>
              <a:t>multitouch</a:t>
            </a:r>
            <a:r>
              <a:rPr lang="es-EC" sz="2000" dirty="0"/>
              <a:t> para el nuevo </a:t>
            </a:r>
            <a:r>
              <a:rPr lang="es-EC" sz="2000" dirty="0" err="1"/>
              <a:t>kde</a:t>
            </a:r>
            <a:r>
              <a:rPr lang="es-EC" sz="2000" dirty="0"/>
              <a:t> 4.4 (KDE es un proyecto de software libre para la creación de un entorno de escritorio e infraestructura de desarrollo para diversos sistemas operativos como GNU/Linux, Mac OS X, Windows, entre otros).</a:t>
            </a:r>
          </a:p>
          <a:p>
            <a:endParaRPr lang="es-EC"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43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normAutofit/>
          </a:bodyPr>
          <a:lstStyle/>
          <a:p>
            <a:pPr lvl="0"/>
            <a:r>
              <a:rPr lang="es-EC" b="1" dirty="0"/>
              <a:t>CONSTRUCCIÓN PANTALLA </a:t>
            </a:r>
            <a:r>
              <a:rPr lang="es-EC" b="1" dirty="0" smtClean="0"/>
              <a:t>MULTITÁCTIL</a:t>
            </a:r>
            <a:endParaRPr lang="es-ES" dirty="0"/>
          </a:p>
        </p:txBody>
      </p:sp>
      <p:sp>
        <p:nvSpPr>
          <p:cNvPr id="6" name="5 Subtítulo"/>
          <p:cNvSpPr>
            <a:spLocks noGrp="1"/>
          </p:cNvSpPr>
          <p:nvPr>
            <p:ph type="subTitle" idx="1"/>
          </p:nvPr>
        </p:nvSpPr>
        <p:spPr/>
        <p:txBody>
          <a:bodyPr/>
          <a:lstStyle/>
          <a:p>
            <a:endParaRPr lang="es-ES"/>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51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Distribución de panel táctil</a:t>
            </a:r>
            <a:endParaRPr lang="es-ES"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5" name="4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943100"/>
            <a:ext cx="8324850" cy="3238499"/>
          </a:xfrm>
          <a:prstGeom prst="rect">
            <a:avLst/>
          </a:prstGeom>
          <a:noFill/>
          <a:ln>
            <a:noFill/>
          </a:ln>
        </p:spPr>
      </p:pic>
    </p:spTree>
    <p:extLst>
      <p:ext uri="{BB962C8B-B14F-4D97-AF65-F5344CB8AC3E}">
        <p14:creationId xmlns:p14="http://schemas.microsoft.com/office/powerpoint/2010/main" val="667416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Aluminio con Leds</a:t>
            </a:r>
            <a:endParaRPr lang="es-ES"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user1\Pictures\Fotos\2013-10-29 13.08.3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95400"/>
            <a:ext cx="7239000" cy="4800600"/>
          </a:xfrm>
          <a:prstGeom prst="rect">
            <a:avLst/>
          </a:prstGeom>
          <a:noFill/>
          <a:ln>
            <a:noFill/>
          </a:ln>
        </p:spPr>
      </p:pic>
    </p:spTree>
    <p:extLst>
      <p:ext uri="{BB962C8B-B14F-4D97-AF65-F5344CB8AC3E}">
        <p14:creationId xmlns:p14="http://schemas.microsoft.com/office/powerpoint/2010/main" val="667416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5" name="4 Marcador de contenido" descr="C:\Users\user1\Pictures\Fotos\2013-10-30 13.07.07.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0999" y="1600200"/>
            <a:ext cx="7028329" cy="4495800"/>
          </a:xfrm>
          <a:prstGeom prst="rect">
            <a:avLst/>
          </a:prstGeom>
          <a:noFill/>
          <a:ln>
            <a:noFill/>
          </a:ln>
        </p:spPr>
      </p:pic>
      <p:sp>
        <p:nvSpPr>
          <p:cNvPr id="6" name="1 Título"/>
          <p:cNvSpPr>
            <a:spLocks noGrp="1"/>
          </p:cNvSpPr>
          <p:nvPr>
            <p:ph type="title"/>
          </p:nvPr>
        </p:nvSpPr>
        <p:spPr/>
        <p:txBody>
          <a:bodyPr/>
          <a:lstStyle/>
          <a:p>
            <a:pPr algn="l"/>
            <a:r>
              <a:rPr lang="es-MX" dirty="0" smtClean="0"/>
              <a:t>Aluminio con Leds</a:t>
            </a:r>
            <a:endParaRPr lang="es-ES" dirty="0"/>
          </a:p>
        </p:txBody>
      </p:sp>
    </p:spTree>
    <p:extLst>
      <p:ext uri="{BB962C8B-B14F-4D97-AF65-F5344CB8AC3E}">
        <p14:creationId xmlns:p14="http://schemas.microsoft.com/office/powerpoint/2010/main" val="6674160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Pantalla</a:t>
            </a:r>
            <a:endParaRPr lang="es-ES"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5" name="4 Marcador de contenido" descr="C:\Users\user1\Pictures\Trabajo\2014-12-23 09.44.51.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7162800" cy="4384420"/>
          </a:xfrm>
          <a:prstGeom prst="rect">
            <a:avLst/>
          </a:prstGeom>
          <a:noFill/>
          <a:ln>
            <a:noFill/>
          </a:ln>
        </p:spPr>
      </p:pic>
    </p:spTree>
    <p:extLst>
      <p:ext uri="{BB962C8B-B14F-4D97-AF65-F5344CB8AC3E}">
        <p14:creationId xmlns:p14="http://schemas.microsoft.com/office/powerpoint/2010/main" val="667416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Pantalla</a:t>
            </a:r>
            <a:endParaRPr lang="es-ES"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8" name="7 Marcador de contenido" descr="C:\Users\user1\Pictures\Trabajo\2014-12-23 09.46.32.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71600"/>
            <a:ext cx="7239000" cy="4495800"/>
          </a:xfrm>
          <a:prstGeom prst="rect">
            <a:avLst/>
          </a:prstGeom>
          <a:noFill/>
          <a:ln>
            <a:noFill/>
          </a:ln>
        </p:spPr>
      </p:pic>
    </p:spTree>
    <p:extLst>
      <p:ext uri="{BB962C8B-B14F-4D97-AF65-F5344CB8AC3E}">
        <p14:creationId xmlns:p14="http://schemas.microsoft.com/office/powerpoint/2010/main" val="2659512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Mesa</a:t>
            </a:r>
            <a:endParaRPr lang="es-ES"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user1\Pictures\Trabajo\2014-12-23 09.57.19.jpg"/>
          <p:cNvPicPr/>
          <p:nvPr/>
        </p:nvPicPr>
        <p:blipFill rotWithShape="1">
          <a:blip r:embed="rId3" cstate="print">
            <a:extLst>
              <a:ext uri="{28A0092B-C50C-407E-A947-70E740481C1C}">
                <a14:useLocalDpi xmlns:a14="http://schemas.microsoft.com/office/drawing/2010/main" val="0"/>
              </a:ext>
            </a:extLst>
          </a:blip>
          <a:srcRect l="11869" r="22032"/>
          <a:stretch/>
        </p:blipFill>
        <p:spPr bwMode="auto">
          <a:xfrm>
            <a:off x="304800" y="1377060"/>
            <a:ext cx="6477000" cy="4929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7416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Proyector</a:t>
            </a:r>
            <a:endParaRPr lang="es-ES"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5" name="4 Marcador de contenido" descr="C:\Users\user1\Pictures\Trabajo\2014-12-27 12.28.52.jpg"/>
          <p:cNvPicPr>
            <a:picLocks noGrp="1"/>
          </p:cNvPicPr>
          <p:nvPr>
            <p:ph idx="1"/>
          </p:nvPr>
        </p:nvPicPr>
        <p:blipFill rotWithShape="1">
          <a:blip r:embed="rId3" cstate="print">
            <a:extLst>
              <a:ext uri="{28A0092B-C50C-407E-A947-70E740481C1C}">
                <a14:useLocalDpi xmlns:a14="http://schemas.microsoft.com/office/drawing/2010/main" val="0"/>
              </a:ext>
            </a:extLst>
          </a:blip>
          <a:srcRect l="18808" r="20571" b="19805"/>
          <a:stretch/>
        </p:blipFill>
        <p:spPr bwMode="auto">
          <a:xfrm>
            <a:off x="228599" y="1295400"/>
            <a:ext cx="7180729" cy="5181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7416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Espejo y Cámara Web</a:t>
            </a:r>
            <a:endParaRPr lang="es-ES"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5" name="4 Marcador de contenido" descr="C:\Users\user1\Pictures\Trabajo\2014-12-27 17.09.40.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1752600"/>
            <a:ext cx="7104529" cy="4343400"/>
          </a:xfrm>
          <a:prstGeom prst="rect">
            <a:avLst/>
          </a:prstGeom>
          <a:noFill/>
          <a:ln>
            <a:noFill/>
          </a:ln>
        </p:spPr>
      </p:pic>
    </p:spTree>
    <p:extLst>
      <p:ext uri="{BB962C8B-B14F-4D97-AF65-F5344CB8AC3E}">
        <p14:creationId xmlns:p14="http://schemas.microsoft.com/office/powerpoint/2010/main" val="667416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lvl="0"/>
            <a:r>
              <a:rPr lang="es-EC" b="1" dirty="0" smtClean="0"/>
              <a:t>INTRODUCCIÓN</a:t>
            </a:r>
            <a:endParaRPr lang="es-ES" dirty="0"/>
          </a:p>
        </p:txBody>
      </p:sp>
      <p:sp>
        <p:nvSpPr>
          <p:cNvPr id="4" name="3 Subtítulo"/>
          <p:cNvSpPr>
            <a:spLocks noGrp="1"/>
          </p:cNvSpPr>
          <p:nvPr>
            <p:ph type="subTitle" idx="1"/>
          </p:nvPr>
        </p:nvSpPr>
        <p:spPr/>
        <p:txBody>
          <a:bodyPr/>
          <a:lstStyle/>
          <a:p>
            <a:endParaRPr lang="es-ES"/>
          </a:p>
        </p:txBody>
      </p:sp>
      <p:pic>
        <p:nvPicPr>
          <p:cNvPr id="102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09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Mesa Completa</a:t>
            </a:r>
            <a:endParaRPr lang="es-ES"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5" name="4 Marcador de contenido" descr="C:\Users\user1\Pictures\Trabajo\2014-12-27 16.05.58.jpg"/>
          <p:cNvPicPr>
            <a:picLocks noGrp="1"/>
          </p:cNvPicPr>
          <p:nvPr>
            <p:ph idx="1"/>
          </p:nvPr>
        </p:nvPicPr>
        <p:blipFill rotWithShape="1">
          <a:blip r:embed="rId3" cstate="print">
            <a:extLst>
              <a:ext uri="{28A0092B-C50C-407E-A947-70E740481C1C}">
                <a14:useLocalDpi xmlns:a14="http://schemas.microsoft.com/office/drawing/2010/main" val="0"/>
              </a:ext>
            </a:extLst>
          </a:blip>
          <a:srcRect t="17526" b="21878"/>
          <a:stretch/>
        </p:blipFill>
        <p:spPr bwMode="auto">
          <a:xfrm>
            <a:off x="1905000" y="1447800"/>
            <a:ext cx="5181600" cy="4859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2401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S" dirty="0" smtClean="0"/>
              <a:t>DESARROLLO DE INTERFAZ GRAFICA Y APLICACIONES </a:t>
            </a:r>
            <a:endParaRPr lang="es-ES" dirty="0"/>
          </a:p>
        </p:txBody>
      </p:sp>
      <p:sp>
        <p:nvSpPr>
          <p:cNvPr id="6" name="5 Subtítulo"/>
          <p:cNvSpPr>
            <a:spLocks noGrp="1"/>
          </p:cNvSpPr>
          <p:nvPr>
            <p:ph type="subTitle" idx="1"/>
          </p:nvPr>
        </p:nvSpPr>
        <p:spPr/>
        <p:txBody>
          <a:bodyPr/>
          <a:lstStyle/>
          <a:p>
            <a:endParaRPr lang="es-ES"/>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017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DESARROLLO DE INTERFAZ GRAFICA Y APLICACIONES </a:t>
            </a:r>
            <a:endParaRPr lang="es-EC" dirty="0"/>
          </a:p>
        </p:txBody>
      </p:sp>
      <p:pic>
        <p:nvPicPr>
          <p:cNvPr id="4" name="Picture 22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276872"/>
            <a:ext cx="3734321" cy="2666667"/>
          </a:xfrm>
          <a:prstGeom prst="rect">
            <a:avLst/>
          </a:prstGeom>
          <a:noFill/>
          <a:ln>
            <a:noFill/>
          </a:ln>
        </p:spPr>
      </p:pic>
      <p:pic>
        <p:nvPicPr>
          <p:cNvPr id="5" name="Picture 2"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7409329" y="579120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799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229600" cy="5760640"/>
          </a:xfrm>
        </p:spPr>
        <p:txBody>
          <a:bodyPr>
            <a:normAutofit/>
          </a:bodyPr>
          <a:lstStyle/>
          <a:p>
            <a:pPr algn="just"/>
            <a:r>
              <a:rPr lang="es-EC" sz="2000" dirty="0"/>
              <a:t>Como consideraciones del funcionamiento del sistema se consideró lo siguiente: </a:t>
            </a:r>
            <a:endParaRPr lang="es-EC" sz="2000" dirty="0" smtClean="0"/>
          </a:p>
          <a:p>
            <a:pPr algn="just"/>
            <a:endParaRPr lang="es-EC" sz="2000" dirty="0"/>
          </a:p>
          <a:p>
            <a:pPr algn="just"/>
            <a:r>
              <a:rPr lang="es-EC" sz="2000" b="1" dirty="0"/>
              <a:t>Precisión</a:t>
            </a:r>
            <a:r>
              <a:rPr lang="es-EC" sz="2000" dirty="0"/>
              <a:t>: Detección y Precisión de los dedos</a:t>
            </a:r>
          </a:p>
          <a:p>
            <a:pPr algn="just"/>
            <a:r>
              <a:rPr lang="es-EC" sz="2000" b="1" dirty="0"/>
              <a:t>Rendimiento</a:t>
            </a:r>
            <a:r>
              <a:rPr lang="es-EC" sz="2000" dirty="0"/>
              <a:t>: No debe existir latencia de forma que el usuario perciba que el toque en la pantalla sea de lo más natural</a:t>
            </a:r>
          </a:p>
          <a:p>
            <a:pPr algn="just"/>
            <a:r>
              <a:rPr lang="es-EC" sz="2000" b="1" dirty="0"/>
              <a:t>Apariencia</a:t>
            </a:r>
            <a:r>
              <a:rPr lang="es-EC" sz="2000" dirty="0"/>
              <a:t>: la interfaz debe ser de uso intuito y </a:t>
            </a:r>
            <a:r>
              <a:rPr lang="es-EC" sz="2000" dirty="0" smtClean="0"/>
              <a:t>sencillo</a:t>
            </a:r>
          </a:p>
          <a:p>
            <a:pPr algn="just"/>
            <a:endParaRPr lang="es-ES" sz="2000" dirty="0" smtClean="0"/>
          </a:p>
          <a:p>
            <a:pPr algn="just"/>
            <a:endParaRPr lang="es-ES" sz="2000" dirty="0"/>
          </a:p>
          <a:p>
            <a:pPr marL="914400" lvl="2" indent="0" algn="ctr">
              <a:buNone/>
            </a:pPr>
            <a:r>
              <a:rPr lang="es-EC" sz="2000" b="1" dirty="0" smtClean="0"/>
              <a:t>Pruebas con Pantalla Multitáctil construida</a:t>
            </a:r>
          </a:p>
          <a:p>
            <a:pPr algn="just"/>
            <a:r>
              <a:rPr lang="es-EC" sz="2000" dirty="0" smtClean="0"/>
              <a:t>Se realizaron pruebas en diferentes lugares y a diferentes horas del día, con el fin de determinar la eficiencia de la mesa en los diferentes ambientes.</a:t>
            </a:r>
            <a:endParaRPr lang="es-EC" sz="2000" dirty="0"/>
          </a:p>
          <a:p>
            <a:endParaRPr lang="es-EC"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856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3528392"/>
          </a:xfrm>
        </p:spPr>
        <p:txBody>
          <a:bodyPr>
            <a:normAutofit/>
          </a:bodyPr>
          <a:lstStyle/>
          <a:p>
            <a:endParaRPr lang="es-EC" sz="2800" dirty="0" smtClean="0"/>
          </a:p>
          <a:p>
            <a:pPr algn="just"/>
            <a:r>
              <a:rPr lang="es-EC" sz="2000" b="1" dirty="0" smtClean="0"/>
              <a:t>Con Sol:</a:t>
            </a:r>
            <a:r>
              <a:rPr lang="es-EC" sz="2000" dirty="0" smtClean="0"/>
              <a:t> Es imposible visualizar el reflejo de la luz generada por los leds infrarrojos, la luz del ambiente es mayor que la de los leds e ilumina todo el tablero</a:t>
            </a:r>
            <a:r>
              <a:rPr lang="es-EC" sz="2000" dirty="0"/>
              <a:t>.</a:t>
            </a:r>
            <a:endParaRPr lang="es-MX" sz="2000" b="1" dirty="0" smtClean="0"/>
          </a:p>
          <a:p>
            <a:endParaRPr lang="es-ES" b="1" dirty="0" smtClean="0"/>
          </a:p>
          <a:p>
            <a:endParaRPr lang="es-ES" b="1" dirty="0"/>
          </a:p>
          <a:p>
            <a:endParaRPr lang="es-EC" b="1" dirty="0" smtClean="0"/>
          </a:p>
        </p:txBody>
      </p:sp>
      <p:pic>
        <p:nvPicPr>
          <p:cNvPr id="4" name="Picture 233"/>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358722"/>
            <a:ext cx="5040560" cy="2438429"/>
          </a:xfrm>
          <a:prstGeom prst="rect">
            <a:avLst/>
          </a:prstGeom>
          <a:noFill/>
          <a:ln>
            <a:noFill/>
          </a:ln>
        </p:spPr>
      </p:pic>
      <p:pic>
        <p:nvPicPr>
          <p:cNvPr id="5" name="Picture 2"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1163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04656"/>
          </a:xfrm>
        </p:spPr>
        <p:txBody>
          <a:bodyPr>
            <a:normAutofit/>
          </a:bodyPr>
          <a:lstStyle/>
          <a:p>
            <a:pPr algn="just"/>
            <a:r>
              <a:rPr lang="es-EC" sz="2000" b="1" dirty="0" smtClean="0"/>
              <a:t>Nublado:</a:t>
            </a:r>
            <a:r>
              <a:rPr lang="es-EC" sz="2000" dirty="0" smtClean="0"/>
              <a:t> Sin presencia del Sol, los led infrarrojos iluminaban lo suficiente como para que se generen blobs y se reconozca el toque. En este ambiente se debe tener desactivado la opción </a:t>
            </a:r>
            <a:r>
              <a:rPr lang="es-EC" sz="2000" dirty="0" err="1" smtClean="0"/>
              <a:t>inverse</a:t>
            </a:r>
            <a:r>
              <a:rPr lang="es-EC" sz="2000" dirty="0" smtClean="0"/>
              <a:t>.</a:t>
            </a:r>
          </a:p>
          <a:p>
            <a:endParaRPr lang="es-EC" sz="2400" dirty="0" smtClean="0"/>
          </a:p>
          <a:p>
            <a:pPr algn="just"/>
            <a:r>
              <a:rPr lang="es-EC" sz="2000" b="1" dirty="0" smtClean="0"/>
              <a:t>En la Noche:</a:t>
            </a:r>
            <a:r>
              <a:rPr lang="es-EC" sz="2000" dirty="0" smtClean="0"/>
              <a:t> la iluminación del tablero mejora notablemente se ven los blobs claramente y no tiene interferencia, funciona eficientemente.</a:t>
            </a:r>
          </a:p>
          <a:p>
            <a:endParaRPr lang="es-EC" dirty="0"/>
          </a:p>
        </p:txBody>
      </p:sp>
      <p:pic>
        <p:nvPicPr>
          <p:cNvPr id="4" name="Picture 234"/>
          <p:cNvPicPr/>
          <p:nvPr/>
        </p:nvPicPr>
        <p:blipFill>
          <a:blip r:embed="rId2">
            <a:extLst>
              <a:ext uri="{28A0092B-C50C-407E-A947-70E740481C1C}">
                <a14:useLocalDpi xmlns:a14="http://schemas.microsoft.com/office/drawing/2010/main" val="0"/>
              </a:ext>
            </a:extLst>
          </a:blip>
          <a:srcRect/>
          <a:stretch>
            <a:fillRect/>
          </a:stretch>
        </p:blipFill>
        <p:spPr bwMode="auto">
          <a:xfrm>
            <a:off x="1812923" y="3140968"/>
            <a:ext cx="5210175" cy="2628900"/>
          </a:xfrm>
          <a:prstGeom prst="rect">
            <a:avLst/>
          </a:prstGeom>
          <a:noFill/>
          <a:ln>
            <a:noFill/>
          </a:ln>
        </p:spPr>
      </p:pic>
      <p:pic>
        <p:nvPicPr>
          <p:cNvPr id="5" name="Picture 2"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502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762" y="116632"/>
            <a:ext cx="8229600" cy="1143000"/>
          </a:xfrm>
        </p:spPr>
        <p:txBody>
          <a:bodyPr/>
          <a:lstStyle/>
          <a:p>
            <a:r>
              <a:rPr lang="es-ES" dirty="0" smtClean="0"/>
              <a:t>APLICACIONES </a:t>
            </a:r>
            <a:endParaRPr lang="es-EC" dirty="0"/>
          </a:p>
        </p:txBody>
      </p:sp>
      <p:sp>
        <p:nvSpPr>
          <p:cNvPr id="3" name="2 Marcador de contenido"/>
          <p:cNvSpPr>
            <a:spLocks noGrp="1"/>
          </p:cNvSpPr>
          <p:nvPr>
            <p:ph idx="1"/>
          </p:nvPr>
        </p:nvSpPr>
        <p:spPr>
          <a:xfrm>
            <a:off x="515886" y="1196753"/>
            <a:ext cx="8229600" cy="1440160"/>
          </a:xfrm>
        </p:spPr>
        <p:txBody>
          <a:bodyPr>
            <a:normAutofit/>
          </a:bodyPr>
          <a:lstStyle/>
          <a:p>
            <a:pPr algn="just"/>
            <a:r>
              <a:rPr lang="es-EC" sz="2000" b="1" dirty="0"/>
              <a:t>En la capa de Aplicación</a:t>
            </a:r>
            <a:r>
              <a:rPr lang="es-EC" sz="2000" dirty="0"/>
              <a:t>: Se desarrollara una aplicación utilizando JAVA para el aprendizaje de las vocales, así mismo se probara con la integración del movimiento de los dedos con la del mouse del computador para abarcar las diferentes  aplicaciones desarrolladas en internet</a:t>
            </a:r>
          </a:p>
        </p:txBody>
      </p:sp>
      <p:pic>
        <p:nvPicPr>
          <p:cNvPr id="4" name="Picture 12"/>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15886" y="2596322"/>
            <a:ext cx="3404529" cy="2088406"/>
          </a:xfrm>
          <a:prstGeom prst="rect">
            <a:avLst/>
          </a:prstGeom>
          <a:noFill/>
          <a:ln>
            <a:noFill/>
          </a:ln>
        </p:spPr>
      </p:pic>
      <p:pic>
        <p:nvPicPr>
          <p:cNvPr id="5" name="Picture 26"/>
          <p:cNvPicPr/>
          <p:nvPr/>
        </p:nvPicPr>
        <p:blipFill>
          <a:blip r:embed="rId3">
            <a:extLst>
              <a:ext uri="{28A0092B-C50C-407E-A947-70E740481C1C}">
                <a14:useLocalDpi xmlns:a14="http://schemas.microsoft.com/office/drawing/2010/main" val="0"/>
              </a:ext>
            </a:extLst>
          </a:blip>
          <a:srcRect/>
          <a:stretch>
            <a:fillRect/>
          </a:stretch>
        </p:blipFill>
        <p:spPr bwMode="auto">
          <a:xfrm>
            <a:off x="2495600" y="4684728"/>
            <a:ext cx="4032447" cy="2063243"/>
          </a:xfrm>
          <a:prstGeom prst="rect">
            <a:avLst/>
          </a:prstGeom>
          <a:noFill/>
          <a:ln>
            <a:noFill/>
          </a:ln>
        </p:spPr>
      </p:pic>
      <p:pic>
        <p:nvPicPr>
          <p:cNvPr id="6" name="Picture 235"/>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596096"/>
            <a:ext cx="3722968" cy="2004228"/>
          </a:xfrm>
          <a:prstGeom prst="rect">
            <a:avLst/>
          </a:prstGeom>
          <a:noFill/>
          <a:ln>
            <a:noFill/>
          </a:ln>
        </p:spPr>
      </p:pic>
      <p:pic>
        <p:nvPicPr>
          <p:cNvPr id="7" name="Picture 2" descr="logo"/>
          <p:cNvPicPr>
            <a:picLocks noChangeAspect="1" noChangeArrowheads="1"/>
          </p:cNvPicPr>
          <p:nvPr/>
        </p:nvPicPr>
        <p:blipFill rotWithShape="1">
          <a:blip r:embed="rId5">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299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800200"/>
          </a:xfrm>
        </p:spPr>
        <p:txBody>
          <a:bodyPr>
            <a:normAutofit fontScale="90000"/>
          </a:bodyPr>
          <a:lstStyle/>
          <a:p>
            <a:pPr algn="just"/>
            <a:r>
              <a:rPr lang="es-EC" sz="2200" dirty="0"/>
              <a:t>Para mejorar la experiencia de los usuarios, y ya que todo el software está desarrollado para el sistema Operativo Windows se vio la necesidad de recurrir las herramientas de Accesibilidad que posee Windows 8.</a:t>
            </a:r>
            <a:r>
              <a:rPr lang="es-EC" dirty="0"/>
              <a:t/>
            </a:r>
            <a:br>
              <a:rPr lang="es-EC" dirty="0"/>
            </a:br>
            <a:r>
              <a:rPr lang="es-EC" dirty="0"/>
              <a:t/>
            </a:r>
            <a:br>
              <a:rPr lang="es-EC" dirty="0"/>
            </a:br>
            <a:r>
              <a:rPr lang="es-EC" dirty="0" smtClean="0"/>
              <a:t/>
            </a:r>
            <a:br>
              <a:rPr lang="es-EC" dirty="0" smtClean="0"/>
            </a:br>
            <a:endParaRPr lang="es-EC" dirty="0"/>
          </a:p>
        </p:txBody>
      </p:sp>
      <p:sp>
        <p:nvSpPr>
          <p:cNvPr id="3" name="2 Marcador de contenido"/>
          <p:cNvSpPr>
            <a:spLocks noGrp="1"/>
          </p:cNvSpPr>
          <p:nvPr>
            <p:ph idx="1"/>
          </p:nvPr>
        </p:nvSpPr>
        <p:spPr>
          <a:xfrm>
            <a:off x="457200" y="1556792"/>
            <a:ext cx="8229600" cy="2591345"/>
          </a:xfrm>
        </p:spPr>
        <p:txBody>
          <a:bodyPr>
            <a:normAutofit/>
          </a:bodyPr>
          <a:lstStyle/>
          <a:p>
            <a:pPr lvl="0" algn="just"/>
            <a:r>
              <a:rPr lang="es-EC" sz="2000" b="1" dirty="0"/>
              <a:t>Narrador.</a:t>
            </a:r>
            <a:r>
              <a:rPr lang="es-EC" sz="2000" dirty="0"/>
              <a:t> El Narrador es un programa que lee el texto de la pantalla en voz alta. </a:t>
            </a:r>
            <a:endParaRPr lang="es-EC" sz="2000" dirty="0" smtClean="0"/>
          </a:p>
          <a:p>
            <a:pPr lvl="0" algn="just"/>
            <a:endParaRPr lang="es-EC" sz="2000" dirty="0"/>
          </a:p>
          <a:p>
            <a:pPr lvl="0" algn="just"/>
            <a:r>
              <a:rPr lang="es-EC" sz="2000" b="1" dirty="0"/>
              <a:t>Teclado en pantalla.</a:t>
            </a:r>
            <a:r>
              <a:rPr lang="es-EC" sz="2000" dirty="0"/>
              <a:t> El Teclado en pantalla es un programa que permite usar el mouse u otro dispositivo para interactuar con un teclado en la pantalla. </a:t>
            </a:r>
            <a:endParaRPr lang="es-EC" sz="2000" dirty="0" smtClean="0"/>
          </a:p>
          <a:p>
            <a:endParaRPr lang="es-EC" dirty="0"/>
          </a:p>
        </p:txBody>
      </p:sp>
      <p:pic>
        <p:nvPicPr>
          <p:cNvPr id="4" name="Picture 251"/>
          <p:cNvPicPr/>
          <p:nvPr/>
        </p:nvPicPr>
        <p:blipFill>
          <a:blip r:embed="rId2">
            <a:extLst>
              <a:ext uri="{28A0092B-C50C-407E-A947-70E740481C1C}">
                <a14:useLocalDpi xmlns:a14="http://schemas.microsoft.com/office/drawing/2010/main" val="0"/>
              </a:ext>
            </a:extLst>
          </a:blip>
          <a:srcRect/>
          <a:stretch>
            <a:fillRect/>
          </a:stretch>
        </p:blipFill>
        <p:spPr bwMode="auto">
          <a:xfrm>
            <a:off x="1966912" y="4509120"/>
            <a:ext cx="5210175" cy="1438275"/>
          </a:xfrm>
          <a:prstGeom prst="rect">
            <a:avLst/>
          </a:prstGeom>
          <a:noFill/>
          <a:ln>
            <a:noFill/>
          </a:ln>
        </p:spPr>
      </p:pic>
      <p:pic>
        <p:nvPicPr>
          <p:cNvPr id="5" name="Picture 2"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6801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a:bodyPr>
          <a:lstStyle/>
          <a:p>
            <a:pPr lvl="0" algn="just"/>
            <a:r>
              <a:rPr lang="es-EC" sz="2000" b="1" dirty="0"/>
              <a:t>Lupa.</a:t>
            </a:r>
            <a:r>
              <a:rPr lang="es-EC" sz="2000" dirty="0"/>
              <a:t> La Lupa es un programa que amplía una parte de la pantalla del equipo para facilitar la lectura. </a:t>
            </a:r>
          </a:p>
          <a:p>
            <a:pPr lvl="0" algn="just"/>
            <a:endParaRPr lang="es-ES" sz="2000" dirty="0"/>
          </a:p>
          <a:p>
            <a:pPr lvl="0" algn="just"/>
            <a:endParaRPr lang="es-ES" sz="2000" dirty="0"/>
          </a:p>
          <a:p>
            <a:pPr algn="just"/>
            <a:r>
              <a:rPr lang="es-EC" sz="2000" b="1" dirty="0"/>
              <a:t>Facilitar la visualización en el equipo.</a:t>
            </a:r>
            <a:r>
              <a:rPr lang="es-EC" sz="2000" dirty="0"/>
              <a:t> Hay varias configuraciones disponibles para facilitar la visualización de la información en la pantalla. Por ejemplo, la pantalla se puede ampliar, los colores de la pantalla se pueden ajustar para que la pantalla sea más fácil de ver y de leer, y se pueden quitar las imágenes del fondo y las animaciones innecesarias. </a:t>
            </a:r>
          </a:p>
          <a:p>
            <a:pPr lvl="0" algn="just"/>
            <a:endParaRPr lang="es-ES" sz="2000" dirty="0" smtClean="0"/>
          </a:p>
          <a:p>
            <a:pPr lvl="0" algn="just"/>
            <a:endParaRPr lang="es-ES" sz="2000" dirty="0" smtClean="0"/>
          </a:p>
          <a:p>
            <a:pPr algn="just"/>
            <a:r>
              <a:rPr lang="es-EC" sz="2000" b="1" dirty="0"/>
              <a:t>Facilitar el uso del mouse.</a:t>
            </a:r>
            <a:r>
              <a:rPr lang="es-EC" sz="2000" dirty="0"/>
              <a:t> Puede cambiar el tamaño y el color del puntero del mouse, y usar el teclado para controlar el mouse. </a:t>
            </a:r>
          </a:p>
          <a:p>
            <a:pPr lvl="0"/>
            <a:endParaRPr lang="es-EC" sz="2000"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6930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Pruebas Finales</a:t>
            </a:r>
            <a:endParaRPr lang="es-EC" dirty="0"/>
          </a:p>
        </p:txBody>
      </p:sp>
      <p:sp>
        <p:nvSpPr>
          <p:cNvPr id="3" name="2 Marcador de contenido"/>
          <p:cNvSpPr>
            <a:spLocks noGrp="1"/>
          </p:cNvSpPr>
          <p:nvPr>
            <p:ph idx="1"/>
          </p:nvPr>
        </p:nvSpPr>
        <p:spPr>
          <a:xfrm>
            <a:off x="457200" y="1700808"/>
            <a:ext cx="8229600" cy="4608512"/>
          </a:xfrm>
        </p:spPr>
        <p:txBody>
          <a:bodyPr>
            <a:normAutofit fontScale="85000" lnSpcReduction="10000"/>
          </a:bodyPr>
          <a:lstStyle/>
          <a:p>
            <a:pPr algn="just"/>
            <a:r>
              <a:rPr lang="es-EC" sz="2400" b="1" dirty="0"/>
              <a:t>Aplicación Vocales</a:t>
            </a:r>
            <a:r>
              <a:rPr lang="es-EC" sz="2400" dirty="0"/>
              <a:t>: El audio y desempeño de la aplicación fue </a:t>
            </a:r>
            <a:r>
              <a:rPr lang="es-EC" sz="2400" dirty="0" smtClean="0"/>
              <a:t>aceptable , </a:t>
            </a:r>
            <a:r>
              <a:rPr lang="es-EC" sz="2400" dirty="0"/>
              <a:t>el mayor problema de esta aplicación fue al arrastrar las vocales para completar la palabra ya que  la pantalla no tiene una capa de </a:t>
            </a:r>
            <a:r>
              <a:rPr lang="es-EC" sz="2400" dirty="0" smtClean="0"/>
              <a:t>adaptación por lo </a:t>
            </a:r>
            <a:r>
              <a:rPr lang="es-EC" sz="2400" dirty="0"/>
              <a:t>que el </a:t>
            </a:r>
            <a:r>
              <a:rPr lang="es-EC" sz="2400" dirty="0" smtClean="0"/>
              <a:t>movimiento </a:t>
            </a:r>
            <a:r>
              <a:rPr lang="es-EC" sz="2400" dirty="0"/>
              <a:t>de los dedos no deslizan suavemente lo que hace que en ocasiones se pierda la continuidad del </a:t>
            </a:r>
            <a:r>
              <a:rPr lang="es-EC" sz="2400" dirty="0" smtClean="0"/>
              <a:t>movimiento, poner el dedo con presión sobre el acrílico. </a:t>
            </a:r>
          </a:p>
          <a:p>
            <a:pPr marL="0" indent="0" algn="just">
              <a:buNone/>
            </a:pPr>
            <a:endParaRPr lang="es-EC" sz="2400" dirty="0"/>
          </a:p>
          <a:p>
            <a:pPr algn="just"/>
            <a:r>
              <a:rPr lang="es-EC" sz="2400" b="1" dirty="0"/>
              <a:t>Aplicación Dibujo</a:t>
            </a:r>
            <a:r>
              <a:rPr lang="es-EC" sz="2400" dirty="0"/>
              <a:t>: el mismo problema que la aplicación de las vocales el desplazamiento de los dedos en la superficie directa del acrílico hace q sea difícil de mantener la continuidad de toque. </a:t>
            </a:r>
          </a:p>
          <a:p>
            <a:pPr marL="0" indent="0" algn="just">
              <a:buNone/>
            </a:pPr>
            <a:endParaRPr lang="es-EC" sz="2400" b="1" dirty="0" smtClean="0"/>
          </a:p>
          <a:p>
            <a:pPr algn="just"/>
            <a:r>
              <a:rPr lang="es-EC" sz="2400" b="1" dirty="0" smtClean="0"/>
              <a:t>Aplicación </a:t>
            </a:r>
            <a:r>
              <a:rPr lang="es-EC" sz="2400" b="1" dirty="0"/>
              <a:t>Mouse</a:t>
            </a:r>
            <a:r>
              <a:rPr lang="es-EC" sz="2400" dirty="0"/>
              <a:t>: Se observaron problemas  en la simulación del doble </a:t>
            </a:r>
            <a:r>
              <a:rPr lang="es-EC" sz="2400" dirty="0" err="1"/>
              <a:t>click</a:t>
            </a:r>
            <a:r>
              <a:rPr lang="es-EC" sz="2400" dirty="0"/>
              <a:t>, por la latencia que existe hace difícil el reconocimiento del doble </a:t>
            </a:r>
            <a:r>
              <a:rPr lang="es-EC" sz="2400" dirty="0" err="1"/>
              <a:t>click</a:t>
            </a:r>
            <a:r>
              <a:rPr lang="es-EC" sz="2400" dirty="0"/>
              <a:t> como por ejemplo para abrir carpetas, el modo para hacer esto fue hacer </a:t>
            </a:r>
            <a:r>
              <a:rPr lang="es-EC" sz="2400" dirty="0" err="1"/>
              <a:t>click</a:t>
            </a:r>
            <a:r>
              <a:rPr lang="es-EC" sz="2400" dirty="0"/>
              <a:t> derecho y seleccionar la opción abrir. </a:t>
            </a:r>
            <a:endParaRPr lang="es-EC" sz="2400" dirty="0" smtClean="0"/>
          </a:p>
          <a:p>
            <a:pPr algn="just"/>
            <a:endParaRPr lang="es-EC" sz="2900" dirty="0"/>
          </a:p>
          <a:p>
            <a:endParaRPr lang="es-EC"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15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lgn="l"/>
            <a:r>
              <a:rPr lang="es-ES" dirty="0" smtClean="0"/>
              <a:t>Justificación e Importancia</a:t>
            </a:r>
            <a:endParaRPr lang="es-ES" dirty="0"/>
          </a:p>
        </p:txBody>
      </p:sp>
      <p:sp>
        <p:nvSpPr>
          <p:cNvPr id="3" name="2 Marcador de contenido"/>
          <p:cNvSpPr>
            <a:spLocks noGrp="1"/>
          </p:cNvSpPr>
          <p:nvPr>
            <p:ph idx="1"/>
          </p:nvPr>
        </p:nvSpPr>
        <p:spPr/>
        <p:txBody>
          <a:bodyPr>
            <a:normAutofit/>
          </a:bodyPr>
          <a:lstStyle/>
          <a:p>
            <a:r>
              <a:rPr lang="es-MX" dirty="0" smtClean="0"/>
              <a:t>Cambiar las </a:t>
            </a:r>
            <a:r>
              <a:rPr lang="es-EC" dirty="0"/>
              <a:t>interfaces </a:t>
            </a:r>
            <a:r>
              <a:rPr lang="es-EC" dirty="0" smtClean="0"/>
              <a:t>convencionales</a:t>
            </a:r>
          </a:p>
          <a:p>
            <a:r>
              <a:rPr lang="es-EC" dirty="0"/>
              <a:t>D</a:t>
            </a:r>
            <a:r>
              <a:rPr lang="es-EC" dirty="0" smtClean="0"/>
              <a:t>esarrollar </a:t>
            </a:r>
            <a:r>
              <a:rPr lang="es-EC" dirty="0"/>
              <a:t>un </a:t>
            </a:r>
            <a:r>
              <a:rPr lang="es-EC" dirty="0" smtClean="0"/>
              <a:t>instrumento para personas con capacidades especiales</a:t>
            </a:r>
          </a:p>
          <a:p>
            <a:r>
              <a:rPr lang="es-EC" dirty="0" smtClean="0"/>
              <a:t>Mil </a:t>
            </a:r>
            <a:r>
              <a:rPr lang="es-EC" dirty="0"/>
              <a:t>millones de </a:t>
            </a:r>
            <a:r>
              <a:rPr lang="es-EC" dirty="0" smtClean="0"/>
              <a:t>personas tienen alguna </a:t>
            </a:r>
            <a:r>
              <a:rPr lang="es-EC" dirty="0"/>
              <a:t>discapacidad </a:t>
            </a:r>
            <a:r>
              <a:rPr lang="es-EC" dirty="0" smtClean="0"/>
              <a:t>física</a:t>
            </a:r>
          </a:p>
          <a:p>
            <a:pPr marL="2171700" indent="-571500"/>
            <a:r>
              <a:rPr lang="es-EC" dirty="0"/>
              <a:t>1 de cada 1,100 nacimientos </a:t>
            </a:r>
            <a:r>
              <a:rPr lang="es-EC" dirty="0" smtClean="0"/>
              <a:t>vivos nacen con </a:t>
            </a:r>
            <a:r>
              <a:rPr lang="es-EC" dirty="0"/>
              <a:t>síndrome de Down </a:t>
            </a:r>
            <a:endParaRPr lang="es-ES" dirty="0"/>
          </a:p>
        </p:txBody>
      </p:sp>
      <p:pic>
        <p:nvPicPr>
          <p:cNvPr id="102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2.bp.blogspot.com/_6BzlDDhJk2Y/TIopvwaWrMI/AAAAAAAAAPI/Yx2M2IbkZEM/s200/dd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4382960"/>
            <a:ext cx="1847850" cy="236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094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C" b="1" dirty="0"/>
              <a:t>ANALISIS DE RESULTADOS</a:t>
            </a:r>
            <a:endParaRPr lang="es-ES" b="1" dirty="0"/>
          </a:p>
        </p:txBody>
      </p:sp>
      <p:sp>
        <p:nvSpPr>
          <p:cNvPr id="6" name="5 Subtítulo"/>
          <p:cNvSpPr>
            <a:spLocks noGrp="1"/>
          </p:cNvSpPr>
          <p:nvPr>
            <p:ph type="subTitle" idx="1"/>
          </p:nvPr>
        </p:nvSpPr>
        <p:spPr/>
        <p:txBody>
          <a:bodyPr/>
          <a:lstStyle/>
          <a:p>
            <a:endParaRPr lang="es-ES"/>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01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a:t>ISO 9126</a:t>
            </a:r>
            <a:endParaRPr lang="es-ES"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5" name="4 Marcador de contenido"/>
          <p:cNvPicPr>
            <a:picLocks noGrp="1"/>
          </p:cNvPicPr>
          <p:nvPr>
            <p:ph idx="1"/>
          </p:nvPr>
        </p:nvPicPr>
        <p:blipFill rotWithShape="1">
          <a:blip r:embed="rId3"/>
          <a:srcRect l="20441" t="17124" r="22799" b="3767"/>
          <a:stretch/>
        </p:blipFill>
        <p:spPr bwMode="auto">
          <a:xfrm>
            <a:off x="304800" y="1295400"/>
            <a:ext cx="7104529" cy="50116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24017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a:t>Resultado test Interfaz</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524472733"/>
              </p:ext>
            </p:extLst>
          </p:nvPr>
        </p:nvGraphicFramePr>
        <p:xfrm>
          <a:off x="228608" y="1752600"/>
          <a:ext cx="8610593" cy="4003420"/>
        </p:xfrm>
        <a:graphic>
          <a:graphicData uri="http://schemas.openxmlformats.org/drawingml/2006/table">
            <a:tbl>
              <a:tblPr firstRow="1" firstCol="1" bandRow="1">
                <a:tableStyleId>{5C22544A-7EE6-4342-B048-85BDC9FD1C3A}</a:tableStyleId>
              </a:tblPr>
              <a:tblGrid>
                <a:gridCol w="1908856"/>
                <a:gridCol w="352723"/>
                <a:gridCol w="352723"/>
                <a:gridCol w="352723"/>
                <a:gridCol w="352723"/>
                <a:gridCol w="352723"/>
                <a:gridCol w="352723"/>
                <a:gridCol w="352723"/>
                <a:gridCol w="352723"/>
                <a:gridCol w="352723"/>
                <a:gridCol w="352723"/>
                <a:gridCol w="352723"/>
                <a:gridCol w="352723"/>
                <a:gridCol w="352723"/>
                <a:gridCol w="352723"/>
                <a:gridCol w="352723"/>
                <a:gridCol w="352723"/>
                <a:gridCol w="352723"/>
                <a:gridCol w="352723"/>
                <a:gridCol w="352723"/>
              </a:tblGrid>
              <a:tr h="3692349">
                <a:tc>
                  <a:txBody>
                    <a:bodyPr/>
                    <a:lstStyle/>
                    <a:p>
                      <a:pPr>
                        <a:lnSpc>
                          <a:spcPct val="115000"/>
                        </a:lnSpc>
                        <a:spcAft>
                          <a:spcPts val="0"/>
                        </a:spcAft>
                      </a:pPr>
                      <a:r>
                        <a:rPr lang="es-ES" sz="1200">
                          <a:effectLst/>
                        </a:rPr>
                        <a:t> </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Idoneidad</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Exactitud</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Interoperabilidad</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Seguridad</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Madurez</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Recuperabilidad</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Tolerancia a fallos</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Aprendizaje</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Comprensión</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Operatividad</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Atractividad</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Estabilidad</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Facilidad de análisis</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Facilidad de cambio</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Facilidad de pruebas</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Capacidad de instalación</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Capacidad de reemplazamiento</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Adaptabilidad</a:t>
                      </a:r>
                      <a:endParaRPr lang="es-ES" sz="1100">
                        <a:solidFill>
                          <a:srgbClr val="2E74B5"/>
                        </a:solidFill>
                        <a:effectLst/>
                        <a:latin typeface="Calibri"/>
                        <a:ea typeface="Times New Roman"/>
                        <a:cs typeface="Times New Roman"/>
                      </a:endParaRPr>
                    </a:p>
                  </a:txBody>
                  <a:tcPr marL="68580" marR="68580" marT="0" marB="0" vert="vert270"/>
                </a:tc>
                <a:tc>
                  <a:txBody>
                    <a:bodyPr/>
                    <a:lstStyle/>
                    <a:p>
                      <a:pPr indent="-228600" algn="ctr">
                        <a:lnSpc>
                          <a:spcPct val="115000"/>
                        </a:lnSpc>
                        <a:spcAft>
                          <a:spcPts val="0"/>
                        </a:spcAft>
                      </a:pPr>
                      <a:r>
                        <a:rPr lang="es-ES" sz="1200">
                          <a:effectLst/>
                        </a:rPr>
                        <a:t>Co-Existencia</a:t>
                      </a:r>
                      <a:endParaRPr lang="es-ES" sz="1100">
                        <a:solidFill>
                          <a:srgbClr val="2E74B5"/>
                        </a:solidFill>
                        <a:effectLst/>
                        <a:latin typeface="Calibri"/>
                        <a:ea typeface="Times New Roman"/>
                        <a:cs typeface="Times New Roman"/>
                      </a:endParaRPr>
                    </a:p>
                  </a:txBody>
                  <a:tcPr marL="68580" marR="68580" marT="0" marB="0" vert="vert270"/>
                </a:tc>
              </a:tr>
              <a:tr h="311071">
                <a:tc>
                  <a:txBody>
                    <a:bodyPr/>
                    <a:lstStyle/>
                    <a:p>
                      <a:pPr>
                        <a:lnSpc>
                          <a:spcPct val="115000"/>
                        </a:lnSpc>
                        <a:spcAft>
                          <a:spcPts val="0"/>
                        </a:spcAft>
                      </a:pPr>
                      <a:r>
                        <a:rPr lang="es-ES" sz="1200">
                          <a:effectLst/>
                        </a:rPr>
                        <a:t>Interfaz</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1</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2</a:t>
                      </a:r>
                      <a:endParaRPr lang="es-ES" sz="1100">
                        <a:solidFill>
                          <a:srgbClr val="2E74B5"/>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3</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4</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5</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dirty="0">
                          <a:effectLst/>
                        </a:rPr>
                        <a:t>*</a:t>
                      </a:r>
                      <a:endParaRPr lang="es-ES" sz="1100" dirty="0">
                        <a:solidFill>
                          <a:srgbClr val="2E74B5"/>
                        </a:solidFill>
                        <a:effectLst/>
                        <a:latin typeface="Calibri"/>
                        <a:ea typeface="Times New Roman"/>
                        <a:cs typeface="Times New Roman"/>
                      </a:endParaRPr>
                    </a:p>
                  </a:txBody>
                  <a:tcPr marL="68580" marR="68580" marT="0" marB="0"/>
                </a:tc>
              </a:tr>
            </a:tbl>
          </a:graphicData>
        </a:graphic>
      </p:graphicFrame>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380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Resultado test Interfaz</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70733214"/>
              </p:ext>
            </p:extLst>
          </p:nvPr>
        </p:nvGraphicFramePr>
        <p:xfrm>
          <a:off x="152400" y="1676401"/>
          <a:ext cx="8763000" cy="4261759"/>
        </p:xfrm>
        <a:graphic>
          <a:graphicData uri="http://schemas.openxmlformats.org/drawingml/2006/table">
            <a:tbl>
              <a:tblPr firstRow="1" firstCol="1" bandRow="1">
                <a:tableStyleId>{5C22544A-7EE6-4342-B048-85BDC9FD1C3A}</a:tableStyleId>
              </a:tblPr>
              <a:tblGrid>
                <a:gridCol w="835983"/>
                <a:gridCol w="7927017"/>
              </a:tblGrid>
              <a:tr h="498325">
                <a:tc>
                  <a:txBody>
                    <a:bodyPr/>
                    <a:lstStyle/>
                    <a:p>
                      <a:pPr algn="just">
                        <a:lnSpc>
                          <a:spcPct val="115000"/>
                        </a:lnSpc>
                        <a:spcBef>
                          <a:spcPts val="700"/>
                        </a:spcBef>
                        <a:spcAft>
                          <a:spcPts val="700"/>
                        </a:spcAft>
                      </a:pPr>
                      <a:r>
                        <a:rPr lang="es-MX" sz="2000" dirty="0">
                          <a:effectLst/>
                        </a:rPr>
                        <a:t>1</a:t>
                      </a:r>
                      <a:endParaRPr lang="es-ES" sz="1800" dirty="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2000">
                          <a:effectLst/>
                        </a:rPr>
                        <a:t>Hay casos en los que se dan errores al seleccionar las opciones</a:t>
                      </a:r>
                      <a:endParaRPr lang="es-ES" sz="1800">
                        <a:solidFill>
                          <a:srgbClr val="2E74B5"/>
                        </a:solidFill>
                        <a:effectLst/>
                        <a:latin typeface="Calibri"/>
                        <a:ea typeface="Times New Roman"/>
                        <a:cs typeface="Times New Roman"/>
                      </a:endParaRPr>
                    </a:p>
                  </a:txBody>
                  <a:tcPr marL="68580" marR="68580" marT="0" marB="0"/>
                </a:tc>
              </a:tr>
              <a:tr h="1027656">
                <a:tc>
                  <a:txBody>
                    <a:bodyPr/>
                    <a:lstStyle/>
                    <a:p>
                      <a:pPr algn="just">
                        <a:lnSpc>
                          <a:spcPct val="115000"/>
                        </a:lnSpc>
                        <a:spcBef>
                          <a:spcPts val="700"/>
                        </a:spcBef>
                        <a:spcAft>
                          <a:spcPts val="700"/>
                        </a:spcAft>
                      </a:pPr>
                      <a:r>
                        <a:rPr lang="es-MX" sz="2000">
                          <a:effectLst/>
                        </a:rPr>
                        <a:t>2</a:t>
                      </a:r>
                      <a:endParaRPr lang="es-ES" sz="18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2000">
                          <a:effectLst/>
                        </a:rPr>
                        <a:t>Es un software en desarrollo, por lo que puede ser mejorado para aumentar sus capacidades</a:t>
                      </a:r>
                      <a:endParaRPr lang="es-ES" sz="1800">
                        <a:solidFill>
                          <a:srgbClr val="2E74B5"/>
                        </a:solidFill>
                        <a:effectLst/>
                        <a:latin typeface="Calibri"/>
                        <a:ea typeface="Times New Roman"/>
                        <a:cs typeface="Times New Roman"/>
                      </a:endParaRPr>
                    </a:p>
                  </a:txBody>
                  <a:tcPr marL="68580" marR="68580" marT="0" marB="0"/>
                </a:tc>
              </a:tr>
              <a:tr h="1556987">
                <a:tc>
                  <a:txBody>
                    <a:bodyPr/>
                    <a:lstStyle/>
                    <a:p>
                      <a:pPr algn="just">
                        <a:lnSpc>
                          <a:spcPct val="115000"/>
                        </a:lnSpc>
                        <a:spcBef>
                          <a:spcPts val="700"/>
                        </a:spcBef>
                        <a:spcAft>
                          <a:spcPts val="700"/>
                        </a:spcAft>
                      </a:pPr>
                      <a:r>
                        <a:rPr lang="es-MX" sz="2000">
                          <a:effectLst/>
                        </a:rPr>
                        <a:t>3</a:t>
                      </a:r>
                      <a:endParaRPr lang="es-ES" sz="18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2000">
                          <a:effectLst/>
                        </a:rPr>
                        <a:t>En muchos de los casos después de una falla el sistema puede recuperarse automáticamente, pero al seguir estando en desarrollo pueden darse problemas siendo necesario un reinicio de la aplicación.</a:t>
                      </a:r>
                      <a:endParaRPr lang="es-ES" sz="1800">
                        <a:solidFill>
                          <a:srgbClr val="2E74B5"/>
                        </a:solidFill>
                        <a:effectLst/>
                        <a:latin typeface="Calibri"/>
                        <a:ea typeface="Times New Roman"/>
                        <a:cs typeface="Times New Roman"/>
                      </a:endParaRPr>
                    </a:p>
                  </a:txBody>
                  <a:tcPr marL="68580" marR="68580" marT="0" marB="0"/>
                </a:tc>
              </a:tr>
              <a:tr h="498325">
                <a:tc>
                  <a:txBody>
                    <a:bodyPr/>
                    <a:lstStyle/>
                    <a:p>
                      <a:pPr algn="just">
                        <a:lnSpc>
                          <a:spcPct val="115000"/>
                        </a:lnSpc>
                        <a:spcBef>
                          <a:spcPts val="700"/>
                        </a:spcBef>
                        <a:spcAft>
                          <a:spcPts val="700"/>
                        </a:spcAft>
                      </a:pPr>
                      <a:r>
                        <a:rPr lang="es-MX" sz="2000">
                          <a:effectLst/>
                        </a:rPr>
                        <a:t>4</a:t>
                      </a:r>
                      <a:endParaRPr lang="es-ES" sz="18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2000" dirty="0">
                          <a:effectLst/>
                        </a:rPr>
                        <a:t>Se puede mejorar la estabilidad de la pantalla realizando cambios de hardware</a:t>
                      </a:r>
                      <a:endParaRPr lang="es-ES" sz="1800" dirty="0">
                        <a:solidFill>
                          <a:srgbClr val="2E74B5"/>
                        </a:solidFill>
                        <a:effectLst/>
                        <a:latin typeface="Calibri"/>
                        <a:ea typeface="Times New Roman"/>
                        <a:cs typeface="Times New Roman"/>
                      </a:endParaRPr>
                    </a:p>
                  </a:txBody>
                  <a:tcPr marL="68580" marR="68580" marT="0" marB="0"/>
                </a:tc>
              </a:tr>
              <a:tr h="498325">
                <a:tc>
                  <a:txBody>
                    <a:bodyPr/>
                    <a:lstStyle/>
                    <a:p>
                      <a:pPr algn="just">
                        <a:lnSpc>
                          <a:spcPct val="115000"/>
                        </a:lnSpc>
                        <a:spcBef>
                          <a:spcPts val="700"/>
                        </a:spcBef>
                        <a:spcAft>
                          <a:spcPts val="700"/>
                        </a:spcAft>
                      </a:pPr>
                      <a:r>
                        <a:rPr lang="es-MX" sz="2000">
                          <a:effectLst/>
                        </a:rPr>
                        <a:t>5</a:t>
                      </a:r>
                      <a:endParaRPr lang="es-ES" sz="18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2000" dirty="0">
                          <a:effectLst/>
                        </a:rPr>
                        <a:t>Se debe calibrar si se usa en una Interfaz multitáctil diferente</a:t>
                      </a:r>
                      <a:endParaRPr lang="es-ES" sz="1800" dirty="0">
                        <a:solidFill>
                          <a:srgbClr val="2E74B5"/>
                        </a:solidFill>
                        <a:effectLst/>
                        <a:latin typeface="Calibri"/>
                        <a:ea typeface="Times New Roman"/>
                        <a:cs typeface="Times New Roman"/>
                      </a:endParaRPr>
                    </a:p>
                  </a:txBody>
                  <a:tcPr marL="68580" marR="68580" marT="0" marB="0"/>
                </a:tc>
              </a:tr>
            </a:tbl>
          </a:graphicData>
        </a:graphic>
      </p:graphicFrame>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380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a:t>Test Aplicación</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239236378"/>
              </p:ext>
            </p:extLst>
          </p:nvPr>
        </p:nvGraphicFramePr>
        <p:xfrm>
          <a:off x="304791" y="1600200"/>
          <a:ext cx="8382009" cy="3276600"/>
        </p:xfrm>
        <a:graphic>
          <a:graphicData uri="http://schemas.openxmlformats.org/drawingml/2006/table">
            <a:tbl>
              <a:tblPr firstRow="1" firstCol="1" bandRow="1">
                <a:tableStyleId>{5C22544A-7EE6-4342-B048-85BDC9FD1C3A}</a:tableStyleId>
              </a:tblPr>
              <a:tblGrid>
                <a:gridCol w="1575470"/>
                <a:gridCol w="357283"/>
                <a:gridCol w="358292"/>
                <a:gridCol w="358292"/>
                <a:gridCol w="358292"/>
                <a:gridCol w="358292"/>
                <a:gridCol w="358292"/>
                <a:gridCol w="358292"/>
                <a:gridCol w="358292"/>
                <a:gridCol w="358292"/>
                <a:gridCol w="358292"/>
                <a:gridCol w="358292"/>
                <a:gridCol w="358292"/>
                <a:gridCol w="358292"/>
                <a:gridCol w="358292"/>
                <a:gridCol w="358292"/>
                <a:gridCol w="358292"/>
                <a:gridCol w="358292"/>
                <a:gridCol w="358292"/>
                <a:gridCol w="358292"/>
              </a:tblGrid>
              <a:tr h="2209166">
                <a:tc>
                  <a:txBody>
                    <a:bodyPr/>
                    <a:lstStyle/>
                    <a:p>
                      <a:pPr>
                        <a:lnSpc>
                          <a:spcPct val="115000"/>
                        </a:lnSpc>
                        <a:spcAft>
                          <a:spcPts val="0"/>
                        </a:spcAft>
                      </a:pPr>
                      <a:r>
                        <a:rPr lang="es-ES" sz="1200" dirty="0">
                          <a:effectLst/>
                        </a:rPr>
                        <a:t> </a:t>
                      </a:r>
                      <a:endParaRPr lang="es-ES" sz="1100" dirty="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Idoneidad</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Exactitud</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Interoperabilidad</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Seguridad</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Madurez</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Recuperabilidad</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Tolerancia a fallos</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Aprendizaje</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Comprensión</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Operatividad</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Atractividad</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Estabilidad</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Facilidad de análisis</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Facilidad de cambio</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Facilidad de pruebas</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Capacidad de instalación</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Capacidad de reemplazamiento</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Adaptabilidad</a:t>
                      </a:r>
                      <a:endParaRPr lang="es-ES" sz="1100">
                        <a:solidFill>
                          <a:srgbClr val="2E74B5"/>
                        </a:solidFill>
                        <a:effectLst/>
                        <a:latin typeface="Calibri"/>
                        <a:ea typeface="Times New Roman"/>
                        <a:cs typeface="Times New Roman"/>
                      </a:endParaRPr>
                    </a:p>
                  </a:txBody>
                  <a:tcPr marL="67522" marR="67522" marT="0" marB="0" vert="vert270"/>
                </a:tc>
                <a:tc>
                  <a:txBody>
                    <a:bodyPr/>
                    <a:lstStyle/>
                    <a:p>
                      <a:pPr indent="-228600" algn="ctr">
                        <a:lnSpc>
                          <a:spcPct val="115000"/>
                        </a:lnSpc>
                        <a:spcAft>
                          <a:spcPts val="0"/>
                        </a:spcAft>
                      </a:pPr>
                      <a:r>
                        <a:rPr lang="es-ES" sz="1200">
                          <a:effectLst/>
                        </a:rPr>
                        <a:t>Co-Existencia</a:t>
                      </a:r>
                      <a:endParaRPr lang="es-ES" sz="1100">
                        <a:solidFill>
                          <a:srgbClr val="2E74B5"/>
                        </a:solidFill>
                        <a:effectLst/>
                        <a:latin typeface="Calibri"/>
                        <a:ea typeface="Times New Roman"/>
                        <a:cs typeface="Times New Roman"/>
                      </a:endParaRPr>
                    </a:p>
                  </a:txBody>
                  <a:tcPr marL="67522" marR="67522" marT="0" marB="0" vert="vert270"/>
                </a:tc>
              </a:tr>
              <a:tr h="381634">
                <a:tc>
                  <a:txBody>
                    <a:bodyPr/>
                    <a:lstStyle/>
                    <a:p>
                      <a:pPr marL="71755" marR="71755" algn="l">
                        <a:lnSpc>
                          <a:spcPct val="115000"/>
                        </a:lnSpc>
                        <a:spcAft>
                          <a:spcPts val="0"/>
                        </a:spcAft>
                      </a:pPr>
                      <a:r>
                        <a:rPr lang="es-ES" sz="1200" dirty="0">
                          <a:effectLst/>
                        </a:rPr>
                        <a:t>Aplicación</a:t>
                      </a:r>
                      <a:endParaRPr lang="es-ES" sz="1100" dirty="0">
                        <a:solidFill>
                          <a:srgbClr val="2E74B5"/>
                        </a:solidFill>
                        <a:effectLst/>
                        <a:latin typeface="Calibri"/>
                        <a:ea typeface="Times New Roman"/>
                        <a:cs typeface="Times New Roman"/>
                      </a:endParaRPr>
                    </a:p>
                  </a:txBody>
                  <a:tcPr marL="67522" marR="67522" marT="0" marB="0"/>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1</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2</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4</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5</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7</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8</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9</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r>
              <a:tr h="381000">
                <a:tc>
                  <a:txBody>
                    <a:bodyPr/>
                    <a:lstStyle/>
                    <a:p>
                      <a:pPr marL="71755" marR="71755">
                        <a:lnSpc>
                          <a:spcPct val="115000"/>
                        </a:lnSpc>
                        <a:spcAft>
                          <a:spcPts val="0"/>
                        </a:spcAft>
                      </a:pPr>
                      <a:r>
                        <a:rPr lang="es-ES" sz="1200" dirty="0">
                          <a:effectLst/>
                        </a:rPr>
                        <a:t>Uso cómo Mouse</a:t>
                      </a:r>
                      <a:endParaRPr lang="es-ES" sz="1100" dirty="0">
                        <a:solidFill>
                          <a:srgbClr val="2E74B5"/>
                        </a:solidFill>
                        <a:effectLst/>
                        <a:latin typeface="Calibri"/>
                        <a:ea typeface="Times New Roman"/>
                        <a:cs typeface="Times New Roman"/>
                      </a:endParaRPr>
                    </a:p>
                  </a:txBody>
                  <a:tcPr marL="67522" marR="67522" marT="0" marB="0"/>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1</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3</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4</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5</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8</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r>
              <a:tr h="304800">
                <a:tc>
                  <a:txBody>
                    <a:bodyPr/>
                    <a:lstStyle/>
                    <a:p>
                      <a:pPr marL="71755" marR="71755">
                        <a:lnSpc>
                          <a:spcPct val="115000"/>
                        </a:lnSpc>
                        <a:spcAft>
                          <a:spcPts val="0"/>
                        </a:spcAft>
                      </a:pPr>
                      <a:r>
                        <a:rPr lang="es-ES" sz="1200" dirty="0">
                          <a:effectLst/>
                        </a:rPr>
                        <a:t>Otras Aplicaciones</a:t>
                      </a:r>
                      <a:endParaRPr lang="es-ES" sz="1100" dirty="0">
                        <a:solidFill>
                          <a:srgbClr val="2E74B5"/>
                        </a:solidFill>
                        <a:effectLst/>
                        <a:latin typeface="Calibri"/>
                        <a:ea typeface="Times New Roman"/>
                        <a:cs typeface="Times New Roman"/>
                      </a:endParaRPr>
                    </a:p>
                  </a:txBody>
                  <a:tcPr marL="67522" marR="67522" marT="0" marB="0"/>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1</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4</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5</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6</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8</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a:effectLst/>
                        </a:rPr>
                        <a:t>*</a:t>
                      </a:r>
                      <a:endParaRPr lang="es-ES" sz="1100">
                        <a:solidFill>
                          <a:srgbClr val="2E74B5"/>
                        </a:solidFill>
                        <a:effectLst/>
                        <a:latin typeface="Calibri"/>
                        <a:ea typeface="Times New Roman"/>
                        <a:cs typeface="Times New Roman"/>
                      </a:endParaRPr>
                    </a:p>
                  </a:txBody>
                  <a:tcPr marL="67522" marR="67522" marT="0" marB="0" anchor="ctr"/>
                </a:tc>
                <a:tc>
                  <a:txBody>
                    <a:bodyPr/>
                    <a:lstStyle/>
                    <a:p>
                      <a:pPr algn="ctr">
                        <a:lnSpc>
                          <a:spcPct val="115000"/>
                        </a:lnSpc>
                        <a:spcAft>
                          <a:spcPts val="0"/>
                        </a:spcAft>
                      </a:pPr>
                      <a:r>
                        <a:rPr lang="es-ES" sz="1200" dirty="0">
                          <a:effectLst/>
                        </a:rPr>
                        <a:t>*</a:t>
                      </a:r>
                      <a:endParaRPr lang="es-ES" sz="1100" dirty="0">
                        <a:solidFill>
                          <a:srgbClr val="2E74B5"/>
                        </a:solidFill>
                        <a:effectLst/>
                        <a:latin typeface="Calibri"/>
                        <a:ea typeface="Times New Roman"/>
                        <a:cs typeface="Times New Roman"/>
                      </a:endParaRPr>
                    </a:p>
                  </a:txBody>
                  <a:tcPr marL="67522" marR="67522" marT="0" marB="0" anchor="ctr"/>
                </a:tc>
              </a:tr>
            </a:tbl>
          </a:graphicData>
        </a:graphic>
      </p:graphicFrame>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01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a:t>Test Aplicación</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43286004"/>
              </p:ext>
            </p:extLst>
          </p:nvPr>
        </p:nvGraphicFramePr>
        <p:xfrm>
          <a:off x="228599" y="1600200"/>
          <a:ext cx="7180729" cy="4952999"/>
        </p:xfrm>
        <a:graphic>
          <a:graphicData uri="http://schemas.openxmlformats.org/drawingml/2006/table">
            <a:tbl>
              <a:tblPr firstRow="1" firstCol="1" bandRow="1">
                <a:tableStyleId>{5C22544A-7EE6-4342-B048-85BDC9FD1C3A}</a:tableStyleId>
              </a:tblPr>
              <a:tblGrid>
                <a:gridCol w="685036"/>
                <a:gridCol w="6495693"/>
              </a:tblGrid>
              <a:tr h="349600">
                <a:tc>
                  <a:txBody>
                    <a:bodyPr/>
                    <a:lstStyle/>
                    <a:p>
                      <a:pPr algn="just">
                        <a:lnSpc>
                          <a:spcPct val="115000"/>
                        </a:lnSpc>
                        <a:spcBef>
                          <a:spcPts val="700"/>
                        </a:spcBef>
                        <a:spcAft>
                          <a:spcPts val="700"/>
                        </a:spcAft>
                      </a:pPr>
                      <a:r>
                        <a:rPr lang="es-MX" sz="1200">
                          <a:effectLst/>
                        </a:rPr>
                        <a:t>1</a:t>
                      </a:r>
                      <a:endParaRPr lang="es-ES" sz="11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1200">
                          <a:effectLst/>
                        </a:rPr>
                        <a:t>Hay casos en los que se dan errores al seleccionar las opciones</a:t>
                      </a:r>
                      <a:endParaRPr lang="es-ES" sz="1100">
                        <a:solidFill>
                          <a:srgbClr val="2E74B5"/>
                        </a:solidFill>
                        <a:effectLst/>
                        <a:latin typeface="Calibri"/>
                        <a:ea typeface="Times New Roman"/>
                        <a:cs typeface="Times New Roman"/>
                      </a:endParaRPr>
                    </a:p>
                  </a:txBody>
                  <a:tcPr marL="68580" marR="68580" marT="0" marB="0"/>
                </a:tc>
              </a:tr>
              <a:tr h="660475">
                <a:tc>
                  <a:txBody>
                    <a:bodyPr/>
                    <a:lstStyle/>
                    <a:p>
                      <a:pPr algn="just">
                        <a:lnSpc>
                          <a:spcPct val="115000"/>
                        </a:lnSpc>
                        <a:spcBef>
                          <a:spcPts val="700"/>
                        </a:spcBef>
                        <a:spcAft>
                          <a:spcPts val="700"/>
                        </a:spcAft>
                      </a:pPr>
                      <a:r>
                        <a:rPr lang="es-MX" sz="1200">
                          <a:effectLst/>
                        </a:rPr>
                        <a:t>2</a:t>
                      </a:r>
                      <a:endParaRPr lang="es-ES" sz="11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1200">
                          <a:effectLst/>
                        </a:rPr>
                        <a:t>Las aplicaciones están diseñadas para ser usadas solamente con la interfaz desarrollada, hay que adaptarlas para cualquier interfaz</a:t>
                      </a:r>
                      <a:endParaRPr lang="es-ES" sz="1100">
                        <a:solidFill>
                          <a:srgbClr val="2E74B5"/>
                        </a:solidFill>
                        <a:effectLst/>
                        <a:latin typeface="Calibri"/>
                        <a:ea typeface="Times New Roman"/>
                        <a:cs typeface="Times New Roman"/>
                      </a:endParaRPr>
                    </a:p>
                  </a:txBody>
                  <a:tcPr marL="68580" marR="68580" marT="0" marB="0"/>
                </a:tc>
              </a:tr>
              <a:tr h="660475">
                <a:tc>
                  <a:txBody>
                    <a:bodyPr/>
                    <a:lstStyle/>
                    <a:p>
                      <a:pPr algn="just">
                        <a:lnSpc>
                          <a:spcPct val="115000"/>
                        </a:lnSpc>
                        <a:spcBef>
                          <a:spcPts val="700"/>
                        </a:spcBef>
                        <a:spcAft>
                          <a:spcPts val="700"/>
                        </a:spcAft>
                      </a:pPr>
                      <a:r>
                        <a:rPr lang="es-MX" sz="1200">
                          <a:effectLst/>
                        </a:rPr>
                        <a:t>3</a:t>
                      </a:r>
                      <a:endParaRPr lang="es-ES" sz="11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1200">
                          <a:effectLst/>
                        </a:rPr>
                        <a:t>Al usar la funcionalidad del mouse, no se puede garantizar el uso que en aplicaciones, ya que el acceso queda abierto al usuario</a:t>
                      </a:r>
                      <a:endParaRPr lang="es-ES" sz="1100">
                        <a:solidFill>
                          <a:srgbClr val="2E74B5"/>
                        </a:solidFill>
                        <a:effectLst/>
                        <a:latin typeface="Calibri"/>
                        <a:ea typeface="Times New Roman"/>
                        <a:cs typeface="Times New Roman"/>
                      </a:endParaRPr>
                    </a:p>
                  </a:txBody>
                  <a:tcPr marL="68580" marR="68580" marT="0" marB="0"/>
                </a:tc>
              </a:tr>
              <a:tr h="660475">
                <a:tc>
                  <a:txBody>
                    <a:bodyPr/>
                    <a:lstStyle/>
                    <a:p>
                      <a:pPr algn="just">
                        <a:lnSpc>
                          <a:spcPct val="115000"/>
                        </a:lnSpc>
                        <a:spcBef>
                          <a:spcPts val="700"/>
                        </a:spcBef>
                        <a:spcAft>
                          <a:spcPts val="700"/>
                        </a:spcAft>
                      </a:pPr>
                      <a:r>
                        <a:rPr lang="es-MX" sz="1200">
                          <a:effectLst/>
                        </a:rPr>
                        <a:t>4</a:t>
                      </a:r>
                      <a:endParaRPr lang="es-ES" sz="11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1200">
                          <a:effectLst/>
                        </a:rPr>
                        <a:t>Es un software en desarrollo, por lo que puede ser mejorado para aumentar sus capacidades</a:t>
                      </a:r>
                      <a:endParaRPr lang="es-ES" sz="1100">
                        <a:solidFill>
                          <a:srgbClr val="2E74B5"/>
                        </a:solidFill>
                        <a:effectLst/>
                        <a:latin typeface="Calibri"/>
                        <a:ea typeface="Times New Roman"/>
                        <a:cs typeface="Times New Roman"/>
                      </a:endParaRPr>
                    </a:p>
                  </a:txBody>
                  <a:tcPr marL="68580" marR="68580" marT="0" marB="0"/>
                </a:tc>
              </a:tr>
              <a:tr h="1000677">
                <a:tc>
                  <a:txBody>
                    <a:bodyPr/>
                    <a:lstStyle/>
                    <a:p>
                      <a:pPr algn="just">
                        <a:lnSpc>
                          <a:spcPct val="115000"/>
                        </a:lnSpc>
                        <a:spcBef>
                          <a:spcPts val="700"/>
                        </a:spcBef>
                        <a:spcAft>
                          <a:spcPts val="700"/>
                        </a:spcAft>
                      </a:pPr>
                      <a:r>
                        <a:rPr lang="es-MX" sz="1200">
                          <a:effectLst/>
                        </a:rPr>
                        <a:t>5</a:t>
                      </a:r>
                      <a:endParaRPr lang="es-ES" sz="11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1200">
                          <a:effectLst/>
                        </a:rPr>
                        <a:t>En muchos de los casos después de una falla el sistema puede recuperarse automáticamente, pero al seguir estando en desarrollo pueden darse problemas siendo necesario un reinicio de la aplicación.</a:t>
                      </a:r>
                      <a:endParaRPr lang="es-ES" sz="1100">
                        <a:solidFill>
                          <a:srgbClr val="2E74B5"/>
                        </a:solidFill>
                        <a:effectLst/>
                        <a:latin typeface="Calibri"/>
                        <a:ea typeface="Times New Roman"/>
                        <a:cs typeface="Times New Roman"/>
                      </a:endParaRPr>
                    </a:p>
                  </a:txBody>
                  <a:tcPr marL="68580" marR="68580" marT="0" marB="0"/>
                </a:tc>
              </a:tr>
              <a:tr h="320274">
                <a:tc>
                  <a:txBody>
                    <a:bodyPr/>
                    <a:lstStyle/>
                    <a:p>
                      <a:pPr algn="just">
                        <a:lnSpc>
                          <a:spcPct val="115000"/>
                        </a:lnSpc>
                        <a:spcBef>
                          <a:spcPts val="700"/>
                        </a:spcBef>
                        <a:spcAft>
                          <a:spcPts val="700"/>
                        </a:spcAft>
                      </a:pPr>
                      <a:r>
                        <a:rPr lang="es-MX" sz="1200">
                          <a:effectLst/>
                        </a:rPr>
                        <a:t>6</a:t>
                      </a:r>
                      <a:endParaRPr lang="es-ES" sz="11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1200">
                          <a:effectLst/>
                        </a:rPr>
                        <a:t>Al usar con aplicaciones de terceros no se puede garantizar la tolerancia a fallos</a:t>
                      </a:r>
                      <a:endParaRPr lang="es-ES" sz="1100">
                        <a:solidFill>
                          <a:srgbClr val="2E74B5"/>
                        </a:solidFill>
                        <a:effectLst/>
                        <a:latin typeface="Calibri"/>
                        <a:ea typeface="Times New Roman"/>
                        <a:cs typeface="Times New Roman"/>
                      </a:endParaRPr>
                    </a:p>
                  </a:txBody>
                  <a:tcPr marL="68580" marR="68580" marT="0" marB="0"/>
                </a:tc>
              </a:tr>
              <a:tr h="660475">
                <a:tc>
                  <a:txBody>
                    <a:bodyPr/>
                    <a:lstStyle/>
                    <a:p>
                      <a:pPr algn="just">
                        <a:lnSpc>
                          <a:spcPct val="115000"/>
                        </a:lnSpc>
                        <a:spcBef>
                          <a:spcPts val="700"/>
                        </a:spcBef>
                        <a:spcAft>
                          <a:spcPts val="700"/>
                        </a:spcAft>
                      </a:pPr>
                      <a:r>
                        <a:rPr lang="es-MX" sz="1200">
                          <a:effectLst/>
                        </a:rPr>
                        <a:t>7</a:t>
                      </a:r>
                      <a:endParaRPr lang="es-ES" sz="11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1200">
                          <a:effectLst/>
                        </a:rPr>
                        <a:t>Se pueden mejorar las gráficas de la aplicación para que sea más atractivo para el usuario</a:t>
                      </a:r>
                      <a:endParaRPr lang="es-ES" sz="1100">
                        <a:solidFill>
                          <a:srgbClr val="2E74B5"/>
                        </a:solidFill>
                        <a:effectLst/>
                        <a:latin typeface="Calibri"/>
                        <a:ea typeface="Times New Roman"/>
                        <a:cs typeface="Times New Roman"/>
                      </a:endParaRPr>
                    </a:p>
                  </a:txBody>
                  <a:tcPr marL="68580" marR="68580" marT="0" marB="0"/>
                </a:tc>
              </a:tr>
              <a:tr h="320274">
                <a:tc>
                  <a:txBody>
                    <a:bodyPr/>
                    <a:lstStyle/>
                    <a:p>
                      <a:pPr algn="just">
                        <a:lnSpc>
                          <a:spcPct val="115000"/>
                        </a:lnSpc>
                        <a:spcBef>
                          <a:spcPts val="700"/>
                        </a:spcBef>
                        <a:spcAft>
                          <a:spcPts val="700"/>
                        </a:spcAft>
                      </a:pPr>
                      <a:r>
                        <a:rPr lang="es-MX" sz="1200">
                          <a:effectLst/>
                        </a:rPr>
                        <a:t>8</a:t>
                      </a:r>
                      <a:endParaRPr lang="es-ES" sz="11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1200">
                          <a:effectLst/>
                        </a:rPr>
                        <a:t>Se puede mejorar la estabilidad de la pantalla realizando cambios de hardware</a:t>
                      </a:r>
                      <a:endParaRPr lang="es-ES" sz="1100">
                        <a:solidFill>
                          <a:srgbClr val="2E74B5"/>
                        </a:solidFill>
                        <a:effectLst/>
                        <a:latin typeface="Calibri"/>
                        <a:ea typeface="Times New Roman"/>
                        <a:cs typeface="Times New Roman"/>
                      </a:endParaRPr>
                    </a:p>
                  </a:txBody>
                  <a:tcPr marL="68580" marR="68580" marT="0" marB="0"/>
                </a:tc>
              </a:tr>
              <a:tr h="320274">
                <a:tc>
                  <a:txBody>
                    <a:bodyPr/>
                    <a:lstStyle/>
                    <a:p>
                      <a:pPr algn="just">
                        <a:lnSpc>
                          <a:spcPct val="115000"/>
                        </a:lnSpc>
                        <a:spcBef>
                          <a:spcPts val="700"/>
                        </a:spcBef>
                        <a:spcAft>
                          <a:spcPts val="700"/>
                        </a:spcAft>
                      </a:pPr>
                      <a:r>
                        <a:rPr lang="es-MX" sz="1200">
                          <a:effectLst/>
                        </a:rPr>
                        <a:t>9</a:t>
                      </a:r>
                      <a:endParaRPr lang="es-ES" sz="1100">
                        <a:solidFill>
                          <a:srgbClr val="2E74B5"/>
                        </a:solidFill>
                        <a:effectLst/>
                        <a:latin typeface="Calibri"/>
                        <a:ea typeface="Times New Roman"/>
                        <a:cs typeface="Times New Roman"/>
                      </a:endParaRPr>
                    </a:p>
                  </a:txBody>
                  <a:tcPr marL="68580" marR="68580" marT="0" marB="0"/>
                </a:tc>
                <a:tc>
                  <a:txBody>
                    <a:bodyPr/>
                    <a:lstStyle/>
                    <a:p>
                      <a:pPr algn="just">
                        <a:lnSpc>
                          <a:spcPct val="115000"/>
                        </a:lnSpc>
                        <a:spcBef>
                          <a:spcPts val="700"/>
                        </a:spcBef>
                        <a:spcAft>
                          <a:spcPts val="700"/>
                        </a:spcAft>
                      </a:pPr>
                      <a:r>
                        <a:rPr lang="es-MX" sz="1200" dirty="0">
                          <a:effectLst/>
                        </a:rPr>
                        <a:t>Se debe calibrar si se usa en una Interfaz multitáctil diferente</a:t>
                      </a:r>
                      <a:endParaRPr lang="es-ES" sz="1100" dirty="0">
                        <a:solidFill>
                          <a:srgbClr val="2E74B5"/>
                        </a:solidFill>
                        <a:effectLst/>
                        <a:latin typeface="Calibri"/>
                        <a:ea typeface="Times New Roman"/>
                        <a:cs typeface="Times New Roman"/>
                      </a:endParaRPr>
                    </a:p>
                  </a:txBody>
                  <a:tcPr marL="68580" marR="68580" marT="0" marB="0"/>
                </a:tc>
              </a:tr>
            </a:tbl>
          </a:graphicData>
        </a:graphic>
      </p:graphicFrame>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380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Conclusiones y Recomendaciones</a:t>
            </a:r>
            <a:endParaRPr lang="es-ES" dirty="0"/>
          </a:p>
        </p:txBody>
      </p:sp>
      <p:sp>
        <p:nvSpPr>
          <p:cNvPr id="5" name="4 Subtítulo"/>
          <p:cNvSpPr>
            <a:spLocks noGrp="1"/>
          </p:cNvSpPr>
          <p:nvPr>
            <p:ph type="subTitle" idx="1"/>
          </p:nvPr>
        </p:nvSpPr>
        <p:spPr/>
        <p:txBody>
          <a:bodyPr/>
          <a:lstStyle/>
          <a:p>
            <a:endParaRPr lang="es-ES"/>
          </a:p>
        </p:txBody>
      </p:sp>
      <p:pic>
        <p:nvPicPr>
          <p:cNvPr id="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8679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 y Recomendaciones</a:t>
            </a:r>
            <a:endParaRPr lang="es-EC" dirty="0"/>
          </a:p>
        </p:txBody>
      </p:sp>
      <p:sp>
        <p:nvSpPr>
          <p:cNvPr id="3" name="2 Marcador de contenido"/>
          <p:cNvSpPr>
            <a:spLocks noGrp="1"/>
          </p:cNvSpPr>
          <p:nvPr>
            <p:ph idx="1"/>
          </p:nvPr>
        </p:nvSpPr>
        <p:spPr>
          <a:xfrm>
            <a:off x="457200" y="1600200"/>
            <a:ext cx="8291264" cy="4781128"/>
          </a:xfrm>
        </p:spPr>
        <p:txBody>
          <a:bodyPr>
            <a:normAutofit/>
          </a:bodyPr>
          <a:lstStyle/>
          <a:p>
            <a:pPr lvl="0" algn="just"/>
            <a:r>
              <a:rPr lang="es-EC" sz="2000" dirty="0" smtClean="0"/>
              <a:t>Se </a:t>
            </a:r>
            <a:r>
              <a:rPr lang="es-EC" sz="2000" dirty="0"/>
              <a:t>realizó la implementación de Hardware y Software con herramientas Open </a:t>
            </a:r>
            <a:r>
              <a:rPr lang="es-EC" sz="2000" dirty="0" err="1"/>
              <a:t>Source</a:t>
            </a:r>
            <a:r>
              <a:rPr lang="es-EC" sz="2000" dirty="0"/>
              <a:t>. Por lo que los objetivos del presente proyecto fueron cumplidos.</a:t>
            </a:r>
          </a:p>
          <a:p>
            <a:pPr marL="0" indent="0" algn="just">
              <a:buNone/>
            </a:pPr>
            <a:r>
              <a:rPr lang="es-EC" sz="2000" dirty="0"/>
              <a:t> </a:t>
            </a:r>
          </a:p>
          <a:p>
            <a:pPr lvl="0" algn="just"/>
            <a:r>
              <a:rPr lang="es-EC" sz="2000" dirty="0"/>
              <a:t>En nuestro proyecto  no se implementó la capa de adaptación, es  decir no se implementó la capa de silicona que en muchos de los proyectos consultados utilizaron, ya que la dificultad de encontrar variedad de silicona y los disolventes en el mercado del país fue difícil. Lo que provocó que se deba aplicar presión al momento de presionar la pantalla con el dedo para que se produzcan los blobs. De igual manera el arrastre de objetos por ser directo el contacto del dedo y el acrílico hace difícil el seguimiento de un blobs alrededor de la pantalla. </a:t>
            </a:r>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363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472608"/>
          </a:xfrm>
        </p:spPr>
        <p:txBody>
          <a:bodyPr>
            <a:normAutofit/>
          </a:bodyPr>
          <a:lstStyle/>
          <a:p>
            <a:pPr algn="just"/>
            <a:endParaRPr lang="es-EC" sz="2200" dirty="0" smtClean="0"/>
          </a:p>
          <a:p>
            <a:pPr algn="just"/>
            <a:r>
              <a:rPr lang="es-EC" sz="2200" dirty="0" smtClean="0"/>
              <a:t>Se </a:t>
            </a:r>
            <a:r>
              <a:rPr lang="es-EC" sz="2200" dirty="0"/>
              <a:t>observó que de acuerdo a la fisonomía de los dedos de las personas dependía la iluminación de los blobs, gente con dedos pequeños provocaban que los blobs sean débiles y en ambientes con luz no se reconocían estos blobs</a:t>
            </a:r>
            <a:r>
              <a:rPr lang="es-EC" sz="2200" dirty="0" smtClean="0"/>
              <a:t>.</a:t>
            </a:r>
          </a:p>
          <a:p>
            <a:pPr algn="just"/>
            <a:endParaRPr lang="es-EC" sz="2200" dirty="0"/>
          </a:p>
          <a:p>
            <a:pPr marL="0" lvl="0" indent="0" algn="ctr">
              <a:buNone/>
            </a:pPr>
            <a:r>
              <a:rPr lang="es-ES" sz="2200" b="1" dirty="0" smtClean="0"/>
              <a:t>RECOMENDACIONES</a:t>
            </a:r>
          </a:p>
          <a:p>
            <a:pPr lvl="0"/>
            <a:endParaRPr lang="es-ES" sz="2200" dirty="0" smtClean="0"/>
          </a:p>
          <a:p>
            <a:pPr lvl="0" algn="just"/>
            <a:r>
              <a:rPr lang="es-EC" sz="2200" dirty="0"/>
              <a:t>Para mejoras futuras, se puede estudiar el proyecto de </a:t>
            </a:r>
            <a:r>
              <a:rPr lang="es-EC" sz="2200" dirty="0" err="1"/>
              <a:t>Multitaction</a:t>
            </a:r>
            <a:r>
              <a:rPr lang="es-EC" sz="2200" dirty="0"/>
              <a:t>  (</a:t>
            </a:r>
            <a:r>
              <a:rPr lang="es-EC" sz="2200" dirty="0" err="1"/>
              <a:t>Hibrid</a:t>
            </a:r>
            <a:r>
              <a:rPr lang="es-EC" sz="2200" dirty="0"/>
              <a:t>-Tracking ),  es decir combinar y aprovechar el funcionamiento de FTIR y  Front  DI al mismo tiempo con   esa  información  se  podría reducir  los  problemas  de interferencia  con  la  luz  ambiente  o  luz  externa  como linternas , etc.</a:t>
            </a:r>
          </a:p>
          <a:p>
            <a:pPr marL="0" indent="0" algn="just">
              <a:buNone/>
            </a:pPr>
            <a:r>
              <a:rPr lang="es-EC" dirty="0"/>
              <a:t> </a:t>
            </a:r>
          </a:p>
          <a:p>
            <a:endParaRPr lang="es-ES" dirty="0" smtClean="0"/>
          </a:p>
          <a:p>
            <a:endParaRPr lang="es-EC"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63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992888" cy="864096"/>
          </a:xfrm>
        </p:spPr>
        <p:txBody>
          <a:bodyPr/>
          <a:lstStyle/>
          <a:p>
            <a:r>
              <a:rPr lang="es-ES" dirty="0" smtClean="0"/>
              <a:t>Recomendaciones</a:t>
            </a:r>
            <a:endParaRPr lang="es-EC" dirty="0"/>
          </a:p>
        </p:txBody>
      </p:sp>
      <p:sp>
        <p:nvSpPr>
          <p:cNvPr id="3" name="2 Marcador de contenido"/>
          <p:cNvSpPr>
            <a:spLocks noGrp="1"/>
          </p:cNvSpPr>
          <p:nvPr>
            <p:ph idx="1"/>
          </p:nvPr>
        </p:nvSpPr>
        <p:spPr>
          <a:xfrm>
            <a:off x="467544" y="980728"/>
            <a:ext cx="7992888" cy="5040560"/>
          </a:xfrm>
        </p:spPr>
        <p:txBody>
          <a:bodyPr>
            <a:normAutofit/>
          </a:bodyPr>
          <a:lstStyle/>
          <a:p>
            <a:pPr marL="0" indent="0" algn="just">
              <a:buNone/>
            </a:pPr>
            <a:r>
              <a:rPr lang="es-EC" dirty="0"/>
              <a:t> </a:t>
            </a:r>
            <a:endParaRPr lang="es-EC" sz="2000" dirty="0"/>
          </a:p>
          <a:p>
            <a:pPr lvl="0" algn="just"/>
            <a:r>
              <a:rPr lang="es-EC" sz="2000" dirty="0"/>
              <a:t>Utilizar una cámara con lentes variantes, cuando se trate de realizar pantallas grandes ya que por la distancia una cámara normal no tiene el rango suficiente para captar toda la superficie</a:t>
            </a:r>
          </a:p>
          <a:p>
            <a:pPr marL="0" indent="0" algn="just">
              <a:buNone/>
            </a:pPr>
            <a:endParaRPr lang="es-EC" sz="2000" dirty="0"/>
          </a:p>
          <a:p>
            <a:pPr lvl="0" algn="just"/>
            <a:r>
              <a:rPr lang="es-EC" sz="2000" dirty="0"/>
              <a:t>Se debe tomar en cuenta cuando se diseña para que la pantalla tenga una inclinación, la posición de la cámara, ya que si la cámara usa un lente de pez o no se encuentra en un ángulo correcto. La calibración de los toques será mucho más difíciles</a:t>
            </a:r>
            <a:r>
              <a:rPr lang="es-EC" sz="2000" dirty="0" smtClean="0"/>
              <a:t>.</a:t>
            </a:r>
          </a:p>
          <a:p>
            <a:pPr lvl="0" algn="just"/>
            <a:endParaRPr lang="es-EC" sz="2000" dirty="0" smtClean="0"/>
          </a:p>
          <a:p>
            <a:pPr algn="just"/>
            <a:r>
              <a:rPr lang="es-EC" sz="2000" dirty="0"/>
              <a:t>Mejorar el material y la adhesión de la superficie proyectada y el acrílico.  Colocar  rollos  de  </a:t>
            </a:r>
            <a:r>
              <a:rPr lang="es-EC" sz="2000" dirty="0" err="1"/>
              <a:t>LEDs</a:t>
            </a:r>
            <a:r>
              <a:rPr lang="es-EC" sz="2000" dirty="0"/>
              <a:t> infrarrojos, para lograr la iluminación uniforme en todo el acrílico ya que  hacer agujeros alienados para los leds ovalados  es mucho más </a:t>
            </a:r>
            <a:r>
              <a:rPr lang="es-EC" sz="2000" dirty="0" smtClean="0"/>
              <a:t>difícil</a:t>
            </a:r>
          </a:p>
          <a:p>
            <a:pPr algn="just"/>
            <a:endParaRPr lang="es-EC" sz="2000" dirty="0"/>
          </a:p>
          <a:p>
            <a:pPr lvl="0" algn="just"/>
            <a:endParaRPr lang="es-EC" sz="2600" dirty="0"/>
          </a:p>
          <a:p>
            <a:endParaRPr lang="es-EC" dirty="0"/>
          </a:p>
        </p:txBody>
      </p:sp>
      <p:pic>
        <p:nvPicPr>
          <p:cNvPr id="4"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50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lgn="l"/>
            <a:r>
              <a:rPr lang="es-ES" dirty="0" smtClean="0"/>
              <a:t>Objetivos</a:t>
            </a:r>
            <a:endParaRPr lang="es-ES" dirty="0"/>
          </a:p>
        </p:txBody>
      </p:sp>
      <p:sp>
        <p:nvSpPr>
          <p:cNvPr id="3" name="2 Marcador de contenido"/>
          <p:cNvSpPr>
            <a:spLocks noGrp="1"/>
          </p:cNvSpPr>
          <p:nvPr>
            <p:ph idx="1"/>
          </p:nvPr>
        </p:nvSpPr>
        <p:spPr/>
        <p:txBody>
          <a:bodyPr>
            <a:normAutofit/>
          </a:bodyPr>
          <a:lstStyle/>
          <a:p>
            <a:pPr algn="just"/>
            <a:r>
              <a:rPr lang="es-EC" dirty="0"/>
              <a:t>Diseñar e implementar una interfaz Multitáctil, para aplicaciones interactivas desarrolladas para personas con síndrome de Down, de esta forma se promueve el acceso a la información y a las nuevas tecnologías a las </a:t>
            </a:r>
            <a:r>
              <a:rPr lang="es-EC" dirty="0" smtClean="0"/>
              <a:t>			personas </a:t>
            </a:r>
            <a:r>
              <a:rPr lang="es-EC" dirty="0"/>
              <a:t>con síndrome de </a:t>
            </a:r>
            <a:r>
              <a:rPr lang="es-EC" dirty="0" smtClean="0"/>
              <a:t>				Down</a:t>
            </a:r>
            <a:r>
              <a:rPr lang="es-EC" dirty="0"/>
              <a:t>, siendo este un objetivo </a:t>
            </a:r>
            <a:r>
              <a:rPr lang="es-EC" dirty="0" smtClean="0"/>
              <a:t>			del </a:t>
            </a:r>
            <a:r>
              <a:rPr lang="es-EC" dirty="0"/>
              <a:t>Plan Nacional de Buen Vivir.</a:t>
            </a:r>
            <a:endParaRPr lang="es-ES" dirty="0"/>
          </a:p>
        </p:txBody>
      </p:sp>
      <p:pic>
        <p:nvPicPr>
          <p:cNvPr id="102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aepef.org/wp-content/uploads/2013/03/objetivos-dia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4989"/>
            <a:ext cx="3200400" cy="276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09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lgn="l"/>
            <a:r>
              <a:rPr lang="es-ES" dirty="0" smtClean="0"/>
              <a:t>Objetivos</a:t>
            </a:r>
            <a:endParaRPr lang="es-ES" dirty="0"/>
          </a:p>
        </p:txBody>
      </p:sp>
      <p:sp>
        <p:nvSpPr>
          <p:cNvPr id="3" name="2 Marcador de contenido"/>
          <p:cNvSpPr>
            <a:spLocks noGrp="1"/>
          </p:cNvSpPr>
          <p:nvPr>
            <p:ph idx="1"/>
          </p:nvPr>
        </p:nvSpPr>
        <p:spPr>
          <a:xfrm>
            <a:off x="457200" y="1600200"/>
            <a:ext cx="8229600" cy="5029200"/>
          </a:xfrm>
        </p:spPr>
        <p:txBody>
          <a:bodyPr>
            <a:normAutofit/>
          </a:bodyPr>
          <a:lstStyle/>
          <a:p>
            <a:pPr algn="just"/>
            <a:r>
              <a:rPr lang="es-EC" dirty="0" smtClean="0"/>
              <a:t>Estudiar y analizar tecnologías multitáctiles</a:t>
            </a:r>
          </a:p>
          <a:p>
            <a:pPr algn="just"/>
            <a:r>
              <a:rPr lang="es-EC" dirty="0" smtClean="0"/>
              <a:t>Diseño e implementación de pantalla</a:t>
            </a:r>
          </a:p>
          <a:p>
            <a:pPr algn="just"/>
            <a:r>
              <a:rPr lang="es-EC" dirty="0" smtClean="0"/>
              <a:t>Necesidades de accesibilidad</a:t>
            </a:r>
          </a:p>
          <a:p>
            <a:pPr algn="just"/>
            <a:r>
              <a:rPr lang="es-EC" dirty="0" smtClean="0"/>
              <a:t>Capacidades cognitivas</a:t>
            </a:r>
          </a:p>
          <a:p>
            <a:pPr marL="2857500" indent="457200" algn="just"/>
            <a:r>
              <a:rPr lang="es-MX" dirty="0" smtClean="0"/>
              <a:t>Necesidades educativas</a:t>
            </a:r>
          </a:p>
          <a:p>
            <a:pPr marL="2857500" indent="457200" algn="just"/>
            <a:r>
              <a:rPr lang="es-MX" dirty="0" smtClean="0"/>
              <a:t>Software Open </a:t>
            </a:r>
            <a:r>
              <a:rPr lang="es-MX" dirty="0" err="1" smtClean="0"/>
              <a:t>Source</a:t>
            </a:r>
            <a:endParaRPr lang="es-ES" dirty="0" smtClean="0"/>
          </a:p>
          <a:p>
            <a:pPr marL="2857500" indent="457200" algn="just"/>
            <a:r>
              <a:rPr lang="es-MX" dirty="0" smtClean="0"/>
              <a:t>Desarrollo de aplicaciones</a:t>
            </a:r>
          </a:p>
          <a:p>
            <a:pPr marL="2857500" indent="457200" algn="just"/>
            <a:r>
              <a:rPr lang="es-MX" dirty="0" smtClean="0"/>
              <a:t>Evaluar pantalla</a:t>
            </a:r>
          </a:p>
        </p:txBody>
      </p:sp>
      <p:pic>
        <p:nvPicPr>
          <p:cNvPr id="102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aepef.org/wp-content/uploads/2013/03/objetivos-dia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4989"/>
            <a:ext cx="3200400" cy="276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61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lgn="l"/>
            <a:r>
              <a:rPr lang="es-ES" dirty="0" smtClean="0"/>
              <a:t>Interfaces multitáctiles</a:t>
            </a:r>
            <a:endParaRPr lang="es-ES" dirty="0"/>
          </a:p>
        </p:txBody>
      </p:sp>
      <p:sp>
        <p:nvSpPr>
          <p:cNvPr id="3" name="2 Marcador de contenido"/>
          <p:cNvSpPr>
            <a:spLocks noGrp="1"/>
          </p:cNvSpPr>
          <p:nvPr>
            <p:ph idx="1"/>
          </p:nvPr>
        </p:nvSpPr>
        <p:spPr/>
        <p:txBody>
          <a:bodyPr>
            <a:normAutofit/>
          </a:bodyPr>
          <a:lstStyle/>
          <a:p>
            <a:r>
              <a:rPr lang="es-EC" dirty="0" smtClean="0"/>
              <a:t>Permiten </a:t>
            </a:r>
            <a:r>
              <a:rPr lang="es-EC" dirty="0"/>
              <a:t>interpretar los </a:t>
            </a:r>
            <a:r>
              <a:rPr lang="es-EC" dirty="0" smtClean="0"/>
              <a:t>gestos</a:t>
            </a:r>
          </a:p>
          <a:p>
            <a:r>
              <a:rPr lang="es-EC" dirty="0"/>
              <a:t>M</a:t>
            </a:r>
            <a:r>
              <a:rPr lang="es-EC" dirty="0" smtClean="0"/>
              <a:t>étodos </a:t>
            </a:r>
            <a:r>
              <a:rPr lang="es-EC" dirty="0"/>
              <a:t>para el control de interfaces </a:t>
            </a:r>
            <a:r>
              <a:rPr lang="es-EC" dirty="0" smtClean="0"/>
              <a:t>digitales</a:t>
            </a:r>
          </a:p>
          <a:p>
            <a:r>
              <a:rPr lang="es-EC" dirty="0" smtClean="0"/>
              <a:t>Empezaron su desarrollo en los años 70</a:t>
            </a:r>
          </a:p>
          <a:p>
            <a:r>
              <a:rPr lang="es-EC" dirty="0" smtClean="0"/>
              <a:t>1993 Inició en boom tecnológico de las pantallas multitáctiles.</a:t>
            </a:r>
            <a:endParaRPr lang="es-ES" dirty="0"/>
          </a:p>
        </p:txBody>
      </p:sp>
      <p:pic>
        <p:nvPicPr>
          <p:cNvPr id="102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09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lgn="l"/>
            <a:r>
              <a:rPr lang="es-ES" dirty="0" smtClean="0"/>
              <a:t>Interfaces multitáctiles</a:t>
            </a:r>
            <a:endParaRPr lang="es-ES" dirty="0"/>
          </a:p>
        </p:txBody>
      </p:sp>
      <p:sp>
        <p:nvSpPr>
          <p:cNvPr id="3" name="2 Marcador de contenido"/>
          <p:cNvSpPr>
            <a:spLocks noGrp="1"/>
          </p:cNvSpPr>
          <p:nvPr>
            <p:ph idx="1"/>
          </p:nvPr>
        </p:nvSpPr>
        <p:spPr/>
        <p:txBody>
          <a:bodyPr>
            <a:normAutofit/>
          </a:bodyPr>
          <a:lstStyle/>
          <a:p>
            <a:r>
              <a:rPr lang="es-EC" b="1" dirty="0"/>
              <a:t>Pantallas capacitivas</a:t>
            </a:r>
            <a:endParaRPr lang="es-ES" dirty="0"/>
          </a:p>
          <a:p>
            <a:pPr lvl="1"/>
            <a:r>
              <a:rPr lang="es-MX" dirty="0" smtClean="0"/>
              <a:t>Multitáctiles</a:t>
            </a:r>
          </a:p>
          <a:p>
            <a:pPr lvl="1"/>
            <a:r>
              <a:rPr lang="es-MX" dirty="0" smtClean="0"/>
              <a:t>No se necesita ejercer presión</a:t>
            </a:r>
          </a:p>
          <a:p>
            <a:r>
              <a:rPr lang="es-EC" b="1" dirty="0"/>
              <a:t>Pantallas resistivas</a:t>
            </a:r>
            <a:endParaRPr lang="es-ES" dirty="0"/>
          </a:p>
          <a:p>
            <a:pPr lvl="1"/>
            <a:r>
              <a:rPr lang="es-MX" dirty="0" smtClean="0"/>
              <a:t>Capas que entran en contacto</a:t>
            </a:r>
          </a:p>
          <a:p>
            <a:pPr lvl="1"/>
            <a:r>
              <a:rPr lang="es-MX" dirty="0" smtClean="0"/>
              <a:t>Menor costo</a:t>
            </a:r>
          </a:p>
          <a:p>
            <a:r>
              <a:rPr lang="es-EC" b="1" dirty="0"/>
              <a:t>Pantallas </a:t>
            </a:r>
            <a:r>
              <a:rPr lang="es-EC" b="1" dirty="0" smtClean="0"/>
              <a:t>Dispersivas</a:t>
            </a:r>
          </a:p>
          <a:p>
            <a:pPr lvl="1"/>
            <a:r>
              <a:rPr lang="es-EC" dirty="0" smtClean="0"/>
              <a:t>Piezoelectricidad </a:t>
            </a:r>
            <a:r>
              <a:rPr lang="es-EC" dirty="0"/>
              <a:t>que se </a:t>
            </a:r>
            <a:r>
              <a:rPr lang="es-EC" dirty="0" smtClean="0"/>
              <a:t>genera</a:t>
            </a:r>
            <a:endParaRPr lang="es-ES" dirty="0"/>
          </a:p>
        </p:txBody>
      </p:sp>
      <p:pic>
        <p:nvPicPr>
          <p:cNvPr id="1026"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65100"/>
          <a:stretch/>
        </p:blipFill>
        <p:spPr bwMode="auto">
          <a:xfrm>
            <a:off x="7409329" y="5756020"/>
            <a:ext cx="1734671" cy="11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09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2023</Words>
  <Application>Microsoft Office PowerPoint</Application>
  <PresentationFormat>Presentación en pantalla (4:3)</PresentationFormat>
  <Paragraphs>326</Paragraphs>
  <Slides>59</Slides>
  <Notes>1</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Tema de Office</vt:lpstr>
      <vt:lpstr>Presentación de PowerPoint</vt:lpstr>
      <vt:lpstr>PROYECTO DE GRADO PREVIO A LA OBTENCIÓN DEL TÍTULO DE INGENIERO EN ELECTRÓNICA, REDES Y COMUNICACIÓN DE DATOS </vt:lpstr>
      <vt:lpstr>TEMA: “DISEÑO E IMPLEMENTACIÓN DE UNA INTERFAZ MULTITÁCTIL PARA EL USO EN APLICACIONES INTERACTIVAS DESARROLLADAS PARA PERSONAS CON CAPACIDADES DIFERENTES”</vt:lpstr>
      <vt:lpstr>INTRODUCCIÓN</vt:lpstr>
      <vt:lpstr>Justificación e Importancia</vt:lpstr>
      <vt:lpstr>Objetivos</vt:lpstr>
      <vt:lpstr>Objetivos</vt:lpstr>
      <vt:lpstr>Interfaces multitáctiles</vt:lpstr>
      <vt:lpstr>Interfaces multitáctiles</vt:lpstr>
      <vt:lpstr>Interfaces multitáctiles</vt:lpstr>
      <vt:lpstr>Accesibilidad</vt:lpstr>
      <vt:lpstr>Personas con Síndrome de Down</vt:lpstr>
      <vt:lpstr>Necesidades educativas de las personas con síndrome de Down</vt:lpstr>
      <vt:lpstr>MATERIALES Y MÉTODOS</vt:lpstr>
      <vt:lpstr>FTIR (Frustrated Total Internal Reflection)</vt:lpstr>
      <vt:lpstr>FTIR (Frustrated Total Internal Reflection)</vt:lpstr>
      <vt:lpstr>DI (Diffused Illumination)</vt:lpstr>
      <vt:lpstr>DI (Diffused Illumination)</vt:lpstr>
      <vt:lpstr>DSI (Diffused Surface Illumination)</vt:lpstr>
      <vt:lpstr>LLP (Laser Light Plane)</vt:lpstr>
      <vt:lpstr>Software</vt:lpstr>
      <vt:lpstr>Diagrama de bloques</vt:lpstr>
      <vt:lpstr>Presentación de PowerPoint</vt:lpstr>
      <vt:lpstr>TUIO TRACKERS </vt:lpstr>
      <vt:lpstr>En la actualidad sólo funciona bajo Windows, pero se están haciendo esfuerzos para portarlo a otras plataformas.</vt:lpstr>
      <vt:lpstr>Reactivision</vt:lpstr>
      <vt:lpstr>CCV(Community Core Vision)</vt:lpstr>
      <vt:lpstr>Software de Aplicaciones</vt:lpstr>
      <vt:lpstr>Presentación de PowerPoint</vt:lpstr>
      <vt:lpstr>Presentación de PowerPoint</vt:lpstr>
      <vt:lpstr>CONSTRUCCIÓN PANTALLA MULTITÁCTIL</vt:lpstr>
      <vt:lpstr>Distribución de panel táctil</vt:lpstr>
      <vt:lpstr>Aluminio con Leds</vt:lpstr>
      <vt:lpstr>Aluminio con Leds</vt:lpstr>
      <vt:lpstr>Pantalla</vt:lpstr>
      <vt:lpstr>Pantalla</vt:lpstr>
      <vt:lpstr>Mesa</vt:lpstr>
      <vt:lpstr>Proyector</vt:lpstr>
      <vt:lpstr>Espejo y Cámara Web</vt:lpstr>
      <vt:lpstr>Mesa Completa</vt:lpstr>
      <vt:lpstr>DESARROLLO DE INTERFAZ GRAFICA Y APLICACIONES </vt:lpstr>
      <vt:lpstr>DESARROLLO DE INTERFAZ GRAFICA Y APLICACIONES </vt:lpstr>
      <vt:lpstr>Presentación de PowerPoint</vt:lpstr>
      <vt:lpstr>Presentación de PowerPoint</vt:lpstr>
      <vt:lpstr>Presentación de PowerPoint</vt:lpstr>
      <vt:lpstr>APLICACIONES </vt:lpstr>
      <vt:lpstr>Para mejorar la experiencia de los usuarios, y ya que todo el software está desarrollado para el sistema Operativo Windows se vio la necesidad de recurrir las herramientas de Accesibilidad que posee Windows 8.   </vt:lpstr>
      <vt:lpstr>Presentación de PowerPoint</vt:lpstr>
      <vt:lpstr>Pruebas Finales</vt:lpstr>
      <vt:lpstr>ANALISIS DE RESULTADOS</vt:lpstr>
      <vt:lpstr>ISO 9126</vt:lpstr>
      <vt:lpstr>Resultado test Interfaz</vt:lpstr>
      <vt:lpstr>Resultado test Interfaz</vt:lpstr>
      <vt:lpstr>Test Aplicación</vt:lpstr>
      <vt:lpstr>Test Aplicación</vt:lpstr>
      <vt:lpstr>Conclusiones y Recomendaciones</vt:lpstr>
      <vt:lpstr>Conclusiones y Recomendaciones</vt:lpstr>
      <vt:lpstr>Presentación de PowerPoint</vt:lpstr>
      <vt:lpstr>Recomendaciones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user1</dc:creator>
  <cp:lastModifiedBy>user1</cp:lastModifiedBy>
  <cp:revision>14</cp:revision>
  <dcterms:created xsi:type="dcterms:W3CDTF">2015-01-30T01:06:48Z</dcterms:created>
  <dcterms:modified xsi:type="dcterms:W3CDTF">2015-01-30T14:39:53Z</dcterms:modified>
</cp:coreProperties>
</file>