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9" r:id="rId3"/>
    <p:sldId id="258" r:id="rId4"/>
    <p:sldId id="265" r:id="rId5"/>
    <p:sldId id="260" r:id="rId6"/>
    <p:sldId id="259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310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A988C1-EC96-4441-8C96-96B52FDCC28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4E274683-707C-477C-B7D8-E5F4F591D19E}">
      <dgm:prSet phldrT="[Texto]"/>
      <dgm:spPr/>
      <dgm:t>
        <a:bodyPr/>
        <a:lstStyle/>
        <a:p>
          <a:r>
            <a:rPr lang="es-EC" dirty="0" smtClean="0"/>
            <a:t> Diagnóstico inicial de la empresa</a:t>
          </a:r>
          <a:endParaRPr lang="es-EC" dirty="0"/>
        </a:p>
      </dgm:t>
    </dgm:pt>
    <dgm:pt modelId="{81E74E7F-A62C-4346-8F5E-80144FF8BB1C}" type="parTrans" cxnId="{A80B2C17-20C7-4D7E-8DAF-170D378F7A46}">
      <dgm:prSet/>
      <dgm:spPr/>
      <dgm:t>
        <a:bodyPr/>
        <a:lstStyle/>
        <a:p>
          <a:endParaRPr lang="es-EC"/>
        </a:p>
      </dgm:t>
    </dgm:pt>
    <dgm:pt modelId="{3A7326C5-C86D-4DE7-BD18-9B2E33ADE7D0}" type="sibTrans" cxnId="{A80B2C17-20C7-4D7E-8DAF-170D378F7A46}">
      <dgm:prSet/>
      <dgm:spPr/>
      <dgm:t>
        <a:bodyPr/>
        <a:lstStyle/>
        <a:p>
          <a:endParaRPr lang="es-EC"/>
        </a:p>
      </dgm:t>
    </dgm:pt>
    <dgm:pt modelId="{D25BA53F-1C05-4B12-9D9F-E93BF69676CC}">
      <dgm:prSet phldrT="[Texto]"/>
      <dgm:spPr/>
      <dgm:t>
        <a:bodyPr/>
        <a:lstStyle/>
        <a:p>
          <a:r>
            <a:rPr lang="es-EC" dirty="0" smtClean="0"/>
            <a:t>debilidades</a:t>
          </a:r>
          <a:endParaRPr lang="es-EC" dirty="0"/>
        </a:p>
      </dgm:t>
    </dgm:pt>
    <dgm:pt modelId="{65FD43F4-1544-42B0-A63A-140CBA6677A7}" type="parTrans" cxnId="{98D4ACDC-48D4-4D6C-8680-C7220F7504EB}">
      <dgm:prSet/>
      <dgm:spPr/>
      <dgm:t>
        <a:bodyPr/>
        <a:lstStyle/>
        <a:p>
          <a:endParaRPr lang="es-EC"/>
        </a:p>
      </dgm:t>
    </dgm:pt>
    <dgm:pt modelId="{C7427964-2784-43DE-8D98-2759DBCD5E5F}" type="sibTrans" cxnId="{98D4ACDC-48D4-4D6C-8680-C7220F7504EB}">
      <dgm:prSet/>
      <dgm:spPr/>
      <dgm:t>
        <a:bodyPr/>
        <a:lstStyle/>
        <a:p>
          <a:endParaRPr lang="es-EC"/>
        </a:p>
      </dgm:t>
    </dgm:pt>
    <dgm:pt modelId="{B7B45980-19CB-4782-9419-621B157B76B8}">
      <dgm:prSet phldrT="[Texto]"/>
      <dgm:spPr/>
      <dgm:t>
        <a:bodyPr/>
        <a:lstStyle/>
        <a:p>
          <a:r>
            <a:rPr lang="es-EC" dirty="0" smtClean="0"/>
            <a:t>segmentación</a:t>
          </a:r>
          <a:endParaRPr lang="es-EC" dirty="0"/>
        </a:p>
      </dgm:t>
    </dgm:pt>
    <dgm:pt modelId="{A7487807-DEEB-47D9-9F98-4CAC47C896FE}" type="parTrans" cxnId="{C5367F36-836B-4907-9C47-B7265024E644}">
      <dgm:prSet/>
      <dgm:spPr/>
      <dgm:t>
        <a:bodyPr/>
        <a:lstStyle/>
        <a:p>
          <a:endParaRPr lang="es-EC"/>
        </a:p>
      </dgm:t>
    </dgm:pt>
    <dgm:pt modelId="{AD36A5BA-A3F8-4E2D-A607-080923471F0E}" type="sibTrans" cxnId="{C5367F36-836B-4907-9C47-B7265024E644}">
      <dgm:prSet/>
      <dgm:spPr/>
      <dgm:t>
        <a:bodyPr/>
        <a:lstStyle/>
        <a:p>
          <a:endParaRPr lang="es-EC"/>
        </a:p>
      </dgm:t>
    </dgm:pt>
    <dgm:pt modelId="{159F76B9-F420-4A2E-98CF-FE63AE41C459}">
      <dgm:prSet phldrT="[Texto]"/>
      <dgm:spPr/>
      <dgm:t>
        <a:bodyPr/>
        <a:lstStyle/>
        <a:p>
          <a:r>
            <a:rPr lang="es-EC" dirty="0" smtClean="0"/>
            <a:t>Propuesta de mejora</a:t>
          </a:r>
          <a:endParaRPr lang="es-EC" dirty="0"/>
        </a:p>
      </dgm:t>
    </dgm:pt>
    <dgm:pt modelId="{433A360E-AE3B-4A67-A5AC-BBDA52224593}" type="parTrans" cxnId="{C4841071-A881-47C2-9904-E903CC448C70}">
      <dgm:prSet/>
      <dgm:spPr/>
      <dgm:t>
        <a:bodyPr/>
        <a:lstStyle/>
        <a:p>
          <a:endParaRPr lang="es-EC"/>
        </a:p>
      </dgm:t>
    </dgm:pt>
    <dgm:pt modelId="{F39158E0-F8D1-46A6-A8FC-645FDF85426B}" type="sibTrans" cxnId="{C4841071-A881-47C2-9904-E903CC448C70}">
      <dgm:prSet/>
      <dgm:spPr/>
      <dgm:t>
        <a:bodyPr/>
        <a:lstStyle/>
        <a:p>
          <a:endParaRPr lang="es-EC"/>
        </a:p>
      </dgm:t>
    </dgm:pt>
    <dgm:pt modelId="{FA3656D2-A85F-4CBB-9D08-6D2832B6CD47}">
      <dgm:prSet phldrT="[Texto]"/>
      <dgm:spPr/>
      <dgm:t>
        <a:bodyPr/>
        <a:lstStyle/>
        <a:p>
          <a:r>
            <a:rPr lang="es-EC" dirty="0" smtClean="0"/>
            <a:t>fortalezas</a:t>
          </a:r>
          <a:endParaRPr lang="es-EC" dirty="0"/>
        </a:p>
      </dgm:t>
    </dgm:pt>
    <dgm:pt modelId="{C4FE8B12-80DC-4FEC-88CE-04204CF20137}" type="parTrans" cxnId="{C4475BF4-E79D-48B0-9153-33C3EF82F529}">
      <dgm:prSet/>
      <dgm:spPr/>
      <dgm:t>
        <a:bodyPr/>
        <a:lstStyle/>
        <a:p>
          <a:endParaRPr lang="es-EC"/>
        </a:p>
      </dgm:t>
    </dgm:pt>
    <dgm:pt modelId="{FC75B3BC-FA0C-41F4-8CCA-B13F97369846}" type="sibTrans" cxnId="{C4475BF4-E79D-48B0-9153-33C3EF82F529}">
      <dgm:prSet/>
      <dgm:spPr/>
      <dgm:t>
        <a:bodyPr/>
        <a:lstStyle/>
        <a:p>
          <a:endParaRPr lang="es-EC"/>
        </a:p>
      </dgm:t>
    </dgm:pt>
    <dgm:pt modelId="{75AAD76D-FEC9-42ED-8EB7-E156FF73710A}">
      <dgm:prSet phldrT="[Texto]"/>
      <dgm:spPr/>
      <dgm:t>
        <a:bodyPr/>
        <a:lstStyle/>
        <a:p>
          <a:r>
            <a:rPr lang="es-EC" dirty="0" smtClean="0"/>
            <a:t>Innovación</a:t>
          </a:r>
          <a:endParaRPr lang="es-EC" dirty="0"/>
        </a:p>
      </dgm:t>
    </dgm:pt>
    <dgm:pt modelId="{DFFF5488-5821-4816-B114-79A679156755}" type="parTrans" cxnId="{0084571C-6F2C-4C5C-A10E-F6E03EC5BD68}">
      <dgm:prSet/>
      <dgm:spPr/>
      <dgm:t>
        <a:bodyPr/>
        <a:lstStyle/>
        <a:p>
          <a:endParaRPr lang="es-EC"/>
        </a:p>
      </dgm:t>
    </dgm:pt>
    <dgm:pt modelId="{8B7F712A-37E0-4DF9-B8FB-EEF7AC911518}" type="sibTrans" cxnId="{0084571C-6F2C-4C5C-A10E-F6E03EC5BD68}">
      <dgm:prSet/>
      <dgm:spPr/>
      <dgm:t>
        <a:bodyPr/>
        <a:lstStyle/>
        <a:p>
          <a:endParaRPr lang="es-EC"/>
        </a:p>
      </dgm:t>
    </dgm:pt>
    <dgm:pt modelId="{9CEE1A49-4DD2-4CD3-B287-5F4EF47CC650}" type="pres">
      <dgm:prSet presAssocID="{BEA988C1-EC96-4441-8C96-96B52FDCC28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50EFCEF-ACF9-4777-8E1D-F5C8298148FD}" type="pres">
      <dgm:prSet presAssocID="{4E274683-707C-477C-B7D8-E5F4F591D19E}" presName="root1" presStyleCnt="0"/>
      <dgm:spPr/>
    </dgm:pt>
    <dgm:pt modelId="{68E9B9A0-359A-41E4-804E-38B3DC3654C8}" type="pres">
      <dgm:prSet presAssocID="{4E274683-707C-477C-B7D8-E5F4F591D19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1A69C56-40F7-4F7B-8897-9BE5FCCE2996}" type="pres">
      <dgm:prSet presAssocID="{4E274683-707C-477C-B7D8-E5F4F591D19E}" presName="level2hierChild" presStyleCnt="0"/>
      <dgm:spPr/>
    </dgm:pt>
    <dgm:pt modelId="{F3A9C1B7-B623-482F-A51F-46056D032A31}" type="pres">
      <dgm:prSet presAssocID="{65FD43F4-1544-42B0-A63A-140CBA6677A7}" presName="conn2-1" presStyleLbl="parChTrans1D2" presStyleIdx="0" presStyleCnt="2"/>
      <dgm:spPr/>
      <dgm:t>
        <a:bodyPr/>
        <a:lstStyle/>
        <a:p>
          <a:endParaRPr lang="es-EC"/>
        </a:p>
      </dgm:t>
    </dgm:pt>
    <dgm:pt modelId="{ACF0DE44-F22D-475E-99FD-10DF1E6F7ACB}" type="pres">
      <dgm:prSet presAssocID="{65FD43F4-1544-42B0-A63A-140CBA6677A7}" presName="connTx" presStyleLbl="parChTrans1D2" presStyleIdx="0" presStyleCnt="2"/>
      <dgm:spPr/>
      <dgm:t>
        <a:bodyPr/>
        <a:lstStyle/>
        <a:p>
          <a:endParaRPr lang="es-EC"/>
        </a:p>
      </dgm:t>
    </dgm:pt>
    <dgm:pt modelId="{1E6A1B17-AEEF-432F-AAE9-36CCE4270132}" type="pres">
      <dgm:prSet presAssocID="{D25BA53F-1C05-4B12-9D9F-E93BF69676CC}" presName="root2" presStyleCnt="0"/>
      <dgm:spPr/>
    </dgm:pt>
    <dgm:pt modelId="{0A6D284F-AB7E-4C32-A443-72B0CD0B6AAA}" type="pres">
      <dgm:prSet presAssocID="{D25BA53F-1C05-4B12-9D9F-E93BF69676C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86B3D44-CF19-4088-B182-F03CAA005531}" type="pres">
      <dgm:prSet presAssocID="{D25BA53F-1C05-4B12-9D9F-E93BF69676CC}" presName="level3hierChild" presStyleCnt="0"/>
      <dgm:spPr/>
    </dgm:pt>
    <dgm:pt modelId="{C55D35DE-0957-44C1-ACD5-3D7BD1976F5C}" type="pres">
      <dgm:prSet presAssocID="{A7487807-DEEB-47D9-9F98-4CAC47C896FE}" presName="conn2-1" presStyleLbl="parChTrans1D3" presStyleIdx="0" presStyleCnt="3"/>
      <dgm:spPr/>
      <dgm:t>
        <a:bodyPr/>
        <a:lstStyle/>
        <a:p>
          <a:endParaRPr lang="es-EC"/>
        </a:p>
      </dgm:t>
    </dgm:pt>
    <dgm:pt modelId="{F8BF3CE2-785F-4198-88FD-6E6502F5EA78}" type="pres">
      <dgm:prSet presAssocID="{A7487807-DEEB-47D9-9F98-4CAC47C896FE}" presName="connTx" presStyleLbl="parChTrans1D3" presStyleIdx="0" presStyleCnt="3"/>
      <dgm:spPr/>
      <dgm:t>
        <a:bodyPr/>
        <a:lstStyle/>
        <a:p>
          <a:endParaRPr lang="es-EC"/>
        </a:p>
      </dgm:t>
    </dgm:pt>
    <dgm:pt modelId="{9B5E45D2-9D74-4865-8697-F6CD86B65A77}" type="pres">
      <dgm:prSet presAssocID="{B7B45980-19CB-4782-9419-621B157B76B8}" presName="root2" presStyleCnt="0"/>
      <dgm:spPr/>
    </dgm:pt>
    <dgm:pt modelId="{BE18A31B-D48E-4732-B273-078A1CB16D4A}" type="pres">
      <dgm:prSet presAssocID="{B7B45980-19CB-4782-9419-621B157B76B8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C633776-7E00-4657-BDF4-D897A83BC750}" type="pres">
      <dgm:prSet presAssocID="{B7B45980-19CB-4782-9419-621B157B76B8}" presName="level3hierChild" presStyleCnt="0"/>
      <dgm:spPr/>
    </dgm:pt>
    <dgm:pt modelId="{3D985AB3-5D3D-4F83-BA89-0D22A3C4963B}" type="pres">
      <dgm:prSet presAssocID="{433A360E-AE3B-4A67-A5AC-BBDA52224593}" presName="conn2-1" presStyleLbl="parChTrans1D3" presStyleIdx="1" presStyleCnt="3"/>
      <dgm:spPr/>
      <dgm:t>
        <a:bodyPr/>
        <a:lstStyle/>
        <a:p>
          <a:endParaRPr lang="es-EC"/>
        </a:p>
      </dgm:t>
    </dgm:pt>
    <dgm:pt modelId="{D97EC234-E033-48AD-91D0-2F3213DE8E82}" type="pres">
      <dgm:prSet presAssocID="{433A360E-AE3B-4A67-A5AC-BBDA52224593}" presName="connTx" presStyleLbl="parChTrans1D3" presStyleIdx="1" presStyleCnt="3"/>
      <dgm:spPr/>
      <dgm:t>
        <a:bodyPr/>
        <a:lstStyle/>
        <a:p>
          <a:endParaRPr lang="es-EC"/>
        </a:p>
      </dgm:t>
    </dgm:pt>
    <dgm:pt modelId="{6A36600E-3BFC-408A-8EE6-33597F5323E4}" type="pres">
      <dgm:prSet presAssocID="{159F76B9-F420-4A2E-98CF-FE63AE41C459}" presName="root2" presStyleCnt="0"/>
      <dgm:spPr/>
    </dgm:pt>
    <dgm:pt modelId="{493FE7F6-4EAB-4788-9529-4897ADCB6748}" type="pres">
      <dgm:prSet presAssocID="{159F76B9-F420-4A2E-98CF-FE63AE41C459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5B02B64-77D7-4BA5-A96D-9E91FCA352CE}" type="pres">
      <dgm:prSet presAssocID="{159F76B9-F420-4A2E-98CF-FE63AE41C459}" presName="level3hierChild" presStyleCnt="0"/>
      <dgm:spPr/>
    </dgm:pt>
    <dgm:pt modelId="{A100F962-1844-49BC-9A26-AA030D8E30C6}" type="pres">
      <dgm:prSet presAssocID="{C4FE8B12-80DC-4FEC-88CE-04204CF20137}" presName="conn2-1" presStyleLbl="parChTrans1D2" presStyleIdx="1" presStyleCnt="2"/>
      <dgm:spPr/>
      <dgm:t>
        <a:bodyPr/>
        <a:lstStyle/>
        <a:p>
          <a:endParaRPr lang="es-EC"/>
        </a:p>
      </dgm:t>
    </dgm:pt>
    <dgm:pt modelId="{50F7512D-B71B-42F9-81D5-1AA8D983E530}" type="pres">
      <dgm:prSet presAssocID="{C4FE8B12-80DC-4FEC-88CE-04204CF20137}" presName="connTx" presStyleLbl="parChTrans1D2" presStyleIdx="1" presStyleCnt="2"/>
      <dgm:spPr/>
      <dgm:t>
        <a:bodyPr/>
        <a:lstStyle/>
        <a:p>
          <a:endParaRPr lang="es-EC"/>
        </a:p>
      </dgm:t>
    </dgm:pt>
    <dgm:pt modelId="{BCBAE1B4-D8F7-476E-BDEC-C65B4B67BD7D}" type="pres">
      <dgm:prSet presAssocID="{FA3656D2-A85F-4CBB-9D08-6D2832B6CD47}" presName="root2" presStyleCnt="0"/>
      <dgm:spPr/>
    </dgm:pt>
    <dgm:pt modelId="{60673C08-0CD7-46CF-8D2C-B20CE53E8C8B}" type="pres">
      <dgm:prSet presAssocID="{FA3656D2-A85F-4CBB-9D08-6D2832B6CD4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28AF109-60B6-41DE-A92C-CED1C1009E26}" type="pres">
      <dgm:prSet presAssocID="{FA3656D2-A85F-4CBB-9D08-6D2832B6CD47}" presName="level3hierChild" presStyleCnt="0"/>
      <dgm:spPr/>
    </dgm:pt>
    <dgm:pt modelId="{BF673439-7172-419A-AFD9-AAEDFD250DD4}" type="pres">
      <dgm:prSet presAssocID="{DFFF5488-5821-4816-B114-79A679156755}" presName="conn2-1" presStyleLbl="parChTrans1D3" presStyleIdx="2" presStyleCnt="3"/>
      <dgm:spPr/>
      <dgm:t>
        <a:bodyPr/>
        <a:lstStyle/>
        <a:p>
          <a:endParaRPr lang="es-EC"/>
        </a:p>
      </dgm:t>
    </dgm:pt>
    <dgm:pt modelId="{22A901E8-334E-4EF7-ABB9-970C0725FF5C}" type="pres">
      <dgm:prSet presAssocID="{DFFF5488-5821-4816-B114-79A679156755}" presName="connTx" presStyleLbl="parChTrans1D3" presStyleIdx="2" presStyleCnt="3"/>
      <dgm:spPr/>
      <dgm:t>
        <a:bodyPr/>
        <a:lstStyle/>
        <a:p>
          <a:endParaRPr lang="es-EC"/>
        </a:p>
      </dgm:t>
    </dgm:pt>
    <dgm:pt modelId="{0EF501BD-4624-459A-A935-E2B4ACE10488}" type="pres">
      <dgm:prSet presAssocID="{75AAD76D-FEC9-42ED-8EB7-E156FF73710A}" presName="root2" presStyleCnt="0"/>
      <dgm:spPr/>
    </dgm:pt>
    <dgm:pt modelId="{152685C4-EFB2-49C9-9B80-814E352BC04B}" type="pres">
      <dgm:prSet presAssocID="{75AAD76D-FEC9-42ED-8EB7-E156FF73710A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E61428FE-E0EC-46FD-B52F-8E81912C6A82}" type="pres">
      <dgm:prSet presAssocID="{75AAD76D-FEC9-42ED-8EB7-E156FF73710A}" presName="level3hierChild" presStyleCnt="0"/>
      <dgm:spPr/>
    </dgm:pt>
  </dgm:ptLst>
  <dgm:cxnLst>
    <dgm:cxn modelId="{985EECD1-E146-439B-BF89-E49D5DFA923B}" type="presOf" srcId="{A7487807-DEEB-47D9-9F98-4CAC47C896FE}" destId="{F8BF3CE2-785F-4198-88FD-6E6502F5EA78}" srcOrd="1" destOrd="0" presId="urn:microsoft.com/office/officeart/2005/8/layout/hierarchy2"/>
    <dgm:cxn modelId="{8DCF1E8E-B30B-4A72-99CC-E130348AF544}" type="presOf" srcId="{DFFF5488-5821-4816-B114-79A679156755}" destId="{22A901E8-334E-4EF7-ABB9-970C0725FF5C}" srcOrd="1" destOrd="0" presId="urn:microsoft.com/office/officeart/2005/8/layout/hierarchy2"/>
    <dgm:cxn modelId="{30FE65D4-8E11-41F3-BB79-E1E889EC989B}" type="presOf" srcId="{159F76B9-F420-4A2E-98CF-FE63AE41C459}" destId="{493FE7F6-4EAB-4788-9529-4897ADCB6748}" srcOrd="0" destOrd="0" presId="urn:microsoft.com/office/officeart/2005/8/layout/hierarchy2"/>
    <dgm:cxn modelId="{3D101CBE-46C2-4273-B0E9-DCDA11BC06F7}" type="presOf" srcId="{FA3656D2-A85F-4CBB-9D08-6D2832B6CD47}" destId="{60673C08-0CD7-46CF-8D2C-B20CE53E8C8B}" srcOrd="0" destOrd="0" presId="urn:microsoft.com/office/officeart/2005/8/layout/hierarchy2"/>
    <dgm:cxn modelId="{E356E680-41B7-4AFA-BF32-778DFCD36968}" type="presOf" srcId="{433A360E-AE3B-4A67-A5AC-BBDA52224593}" destId="{3D985AB3-5D3D-4F83-BA89-0D22A3C4963B}" srcOrd="0" destOrd="0" presId="urn:microsoft.com/office/officeart/2005/8/layout/hierarchy2"/>
    <dgm:cxn modelId="{5D2A89B1-E787-453D-83F4-972FAF8ED556}" type="presOf" srcId="{65FD43F4-1544-42B0-A63A-140CBA6677A7}" destId="{F3A9C1B7-B623-482F-A51F-46056D032A31}" srcOrd="0" destOrd="0" presId="urn:microsoft.com/office/officeart/2005/8/layout/hierarchy2"/>
    <dgm:cxn modelId="{D2E4DC3A-4D40-4986-81C1-0F51780EB9CD}" type="presOf" srcId="{B7B45980-19CB-4782-9419-621B157B76B8}" destId="{BE18A31B-D48E-4732-B273-078A1CB16D4A}" srcOrd="0" destOrd="0" presId="urn:microsoft.com/office/officeart/2005/8/layout/hierarchy2"/>
    <dgm:cxn modelId="{18633E8A-0277-4439-8C73-0CAEF4AE0AA9}" type="presOf" srcId="{A7487807-DEEB-47D9-9F98-4CAC47C896FE}" destId="{C55D35DE-0957-44C1-ACD5-3D7BD1976F5C}" srcOrd="0" destOrd="0" presId="urn:microsoft.com/office/officeart/2005/8/layout/hierarchy2"/>
    <dgm:cxn modelId="{98D4ACDC-48D4-4D6C-8680-C7220F7504EB}" srcId="{4E274683-707C-477C-B7D8-E5F4F591D19E}" destId="{D25BA53F-1C05-4B12-9D9F-E93BF69676CC}" srcOrd="0" destOrd="0" parTransId="{65FD43F4-1544-42B0-A63A-140CBA6677A7}" sibTransId="{C7427964-2784-43DE-8D98-2759DBCD5E5F}"/>
    <dgm:cxn modelId="{5DDAD702-3953-4AD8-88CA-20BC54426290}" type="presOf" srcId="{DFFF5488-5821-4816-B114-79A679156755}" destId="{BF673439-7172-419A-AFD9-AAEDFD250DD4}" srcOrd="0" destOrd="0" presId="urn:microsoft.com/office/officeart/2005/8/layout/hierarchy2"/>
    <dgm:cxn modelId="{DA65E06F-76F9-4D8F-A3DD-FEE202CB2E37}" type="presOf" srcId="{BEA988C1-EC96-4441-8C96-96B52FDCC285}" destId="{9CEE1A49-4DD2-4CD3-B287-5F4EF47CC650}" srcOrd="0" destOrd="0" presId="urn:microsoft.com/office/officeart/2005/8/layout/hierarchy2"/>
    <dgm:cxn modelId="{ED4CD271-6F6B-46BA-9FA3-B9C9FAB333E6}" type="presOf" srcId="{C4FE8B12-80DC-4FEC-88CE-04204CF20137}" destId="{A100F962-1844-49BC-9A26-AA030D8E30C6}" srcOrd="0" destOrd="0" presId="urn:microsoft.com/office/officeart/2005/8/layout/hierarchy2"/>
    <dgm:cxn modelId="{EE740790-5E88-436F-91F4-3343F55EDA94}" type="presOf" srcId="{75AAD76D-FEC9-42ED-8EB7-E156FF73710A}" destId="{152685C4-EFB2-49C9-9B80-814E352BC04B}" srcOrd="0" destOrd="0" presId="urn:microsoft.com/office/officeart/2005/8/layout/hierarchy2"/>
    <dgm:cxn modelId="{C4475BF4-E79D-48B0-9153-33C3EF82F529}" srcId="{4E274683-707C-477C-B7D8-E5F4F591D19E}" destId="{FA3656D2-A85F-4CBB-9D08-6D2832B6CD47}" srcOrd="1" destOrd="0" parTransId="{C4FE8B12-80DC-4FEC-88CE-04204CF20137}" sibTransId="{FC75B3BC-FA0C-41F4-8CCA-B13F97369846}"/>
    <dgm:cxn modelId="{0084571C-6F2C-4C5C-A10E-F6E03EC5BD68}" srcId="{FA3656D2-A85F-4CBB-9D08-6D2832B6CD47}" destId="{75AAD76D-FEC9-42ED-8EB7-E156FF73710A}" srcOrd="0" destOrd="0" parTransId="{DFFF5488-5821-4816-B114-79A679156755}" sibTransId="{8B7F712A-37E0-4DF9-B8FB-EEF7AC911518}"/>
    <dgm:cxn modelId="{B3A65399-EF53-4ABA-AF4A-C3CA0B0592BC}" type="presOf" srcId="{65FD43F4-1544-42B0-A63A-140CBA6677A7}" destId="{ACF0DE44-F22D-475E-99FD-10DF1E6F7ACB}" srcOrd="1" destOrd="0" presId="urn:microsoft.com/office/officeart/2005/8/layout/hierarchy2"/>
    <dgm:cxn modelId="{A80B2C17-20C7-4D7E-8DAF-170D378F7A46}" srcId="{BEA988C1-EC96-4441-8C96-96B52FDCC285}" destId="{4E274683-707C-477C-B7D8-E5F4F591D19E}" srcOrd="0" destOrd="0" parTransId="{81E74E7F-A62C-4346-8F5E-80144FF8BB1C}" sibTransId="{3A7326C5-C86D-4DE7-BD18-9B2E33ADE7D0}"/>
    <dgm:cxn modelId="{3FBC0489-4292-44A6-91C5-62CDFEC1E6B4}" type="presOf" srcId="{D25BA53F-1C05-4B12-9D9F-E93BF69676CC}" destId="{0A6D284F-AB7E-4C32-A443-72B0CD0B6AAA}" srcOrd="0" destOrd="0" presId="urn:microsoft.com/office/officeart/2005/8/layout/hierarchy2"/>
    <dgm:cxn modelId="{A7179628-AC84-48C6-929E-DA2DCDE07380}" type="presOf" srcId="{4E274683-707C-477C-B7D8-E5F4F591D19E}" destId="{68E9B9A0-359A-41E4-804E-38B3DC3654C8}" srcOrd="0" destOrd="0" presId="urn:microsoft.com/office/officeart/2005/8/layout/hierarchy2"/>
    <dgm:cxn modelId="{C5367F36-836B-4907-9C47-B7265024E644}" srcId="{D25BA53F-1C05-4B12-9D9F-E93BF69676CC}" destId="{B7B45980-19CB-4782-9419-621B157B76B8}" srcOrd="0" destOrd="0" parTransId="{A7487807-DEEB-47D9-9F98-4CAC47C896FE}" sibTransId="{AD36A5BA-A3F8-4E2D-A607-080923471F0E}"/>
    <dgm:cxn modelId="{45A45625-CCF4-412A-9636-79CD88C48CED}" type="presOf" srcId="{433A360E-AE3B-4A67-A5AC-BBDA52224593}" destId="{D97EC234-E033-48AD-91D0-2F3213DE8E82}" srcOrd="1" destOrd="0" presId="urn:microsoft.com/office/officeart/2005/8/layout/hierarchy2"/>
    <dgm:cxn modelId="{C4841071-A881-47C2-9904-E903CC448C70}" srcId="{D25BA53F-1C05-4B12-9D9F-E93BF69676CC}" destId="{159F76B9-F420-4A2E-98CF-FE63AE41C459}" srcOrd="1" destOrd="0" parTransId="{433A360E-AE3B-4A67-A5AC-BBDA52224593}" sibTransId="{F39158E0-F8D1-46A6-A8FC-645FDF85426B}"/>
    <dgm:cxn modelId="{B4FD6F01-2581-4E60-A3FB-4DCFDA1D2C73}" type="presOf" srcId="{C4FE8B12-80DC-4FEC-88CE-04204CF20137}" destId="{50F7512D-B71B-42F9-81D5-1AA8D983E530}" srcOrd="1" destOrd="0" presId="urn:microsoft.com/office/officeart/2005/8/layout/hierarchy2"/>
    <dgm:cxn modelId="{C3BDBD3B-2E5E-4A7A-8A4A-38579662FC2B}" type="presParOf" srcId="{9CEE1A49-4DD2-4CD3-B287-5F4EF47CC650}" destId="{850EFCEF-ACF9-4777-8E1D-F5C8298148FD}" srcOrd="0" destOrd="0" presId="urn:microsoft.com/office/officeart/2005/8/layout/hierarchy2"/>
    <dgm:cxn modelId="{D5C38F48-7214-48E5-B2FF-EA1C94E4486C}" type="presParOf" srcId="{850EFCEF-ACF9-4777-8E1D-F5C8298148FD}" destId="{68E9B9A0-359A-41E4-804E-38B3DC3654C8}" srcOrd="0" destOrd="0" presId="urn:microsoft.com/office/officeart/2005/8/layout/hierarchy2"/>
    <dgm:cxn modelId="{2EFF8122-BF41-40D3-9E25-F49FC7982550}" type="presParOf" srcId="{850EFCEF-ACF9-4777-8E1D-F5C8298148FD}" destId="{A1A69C56-40F7-4F7B-8897-9BE5FCCE2996}" srcOrd="1" destOrd="0" presId="urn:microsoft.com/office/officeart/2005/8/layout/hierarchy2"/>
    <dgm:cxn modelId="{1C000004-2C8E-415E-B1B2-701A6EBECCB2}" type="presParOf" srcId="{A1A69C56-40F7-4F7B-8897-9BE5FCCE2996}" destId="{F3A9C1B7-B623-482F-A51F-46056D032A31}" srcOrd="0" destOrd="0" presId="urn:microsoft.com/office/officeart/2005/8/layout/hierarchy2"/>
    <dgm:cxn modelId="{BA50EF4B-7241-4A35-BB03-916FD9587B30}" type="presParOf" srcId="{F3A9C1B7-B623-482F-A51F-46056D032A31}" destId="{ACF0DE44-F22D-475E-99FD-10DF1E6F7ACB}" srcOrd="0" destOrd="0" presId="urn:microsoft.com/office/officeart/2005/8/layout/hierarchy2"/>
    <dgm:cxn modelId="{23A9411D-861E-4A3C-9B81-BCC6146167C1}" type="presParOf" srcId="{A1A69C56-40F7-4F7B-8897-9BE5FCCE2996}" destId="{1E6A1B17-AEEF-432F-AAE9-36CCE4270132}" srcOrd="1" destOrd="0" presId="urn:microsoft.com/office/officeart/2005/8/layout/hierarchy2"/>
    <dgm:cxn modelId="{FCABBDC2-87E4-4B41-A476-8513F58E7C98}" type="presParOf" srcId="{1E6A1B17-AEEF-432F-AAE9-36CCE4270132}" destId="{0A6D284F-AB7E-4C32-A443-72B0CD0B6AAA}" srcOrd="0" destOrd="0" presId="urn:microsoft.com/office/officeart/2005/8/layout/hierarchy2"/>
    <dgm:cxn modelId="{6D73F86A-C4DC-4236-944A-AA1404676BCF}" type="presParOf" srcId="{1E6A1B17-AEEF-432F-AAE9-36CCE4270132}" destId="{486B3D44-CF19-4088-B182-F03CAA005531}" srcOrd="1" destOrd="0" presId="urn:microsoft.com/office/officeart/2005/8/layout/hierarchy2"/>
    <dgm:cxn modelId="{BEA75AE5-5FA6-42F3-B718-000918D3CD05}" type="presParOf" srcId="{486B3D44-CF19-4088-B182-F03CAA005531}" destId="{C55D35DE-0957-44C1-ACD5-3D7BD1976F5C}" srcOrd="0" destOrd="0" presId="urn:microsoft.com/office/officeart/2005/8/layout/hierarchy2"/>
    <dgm:cxn modelId="{D4258221-A548-483A-87DA-9B5DF26301E8}" type="presParOf" srcId="{C55D35DE-0957-44C1-ACD5-3D7BD1976F5C}" destId="{F8BF3CE2-785F-4198-88FD-6E6502F5EA78}" srcOrd="0" destOrd="0" presId="urn:microsoft.com/office/officeart/2005/8/layout/hierarchy2"/>
    <dgm:cxn modelId="{2409DE58-B5BD-4D88-B5F1-7BF0304F101E}" type="presParOf" srcId="{486B3D44-CF19-4088-B182-F03CAA005531}" destId="{9B5E45D2-9D74-4865-8697-F6CD86B65A77}" srcOrd="1" destOrd="0" presId="urn:microsoft.com/office/officeart/2005/8/layout/hierarchy2"/>
    <dgm:cxn modelId="{29B03F00-5646-4815-8ABA-1420E167EAFF}" type="presParOf" srcId="{9B5E45D2-9D74-4865-8697-F6CD86B65A77}" destId="{BE18A31B-D48E-4732-B273-078A1CB16D4A}" srcOrd="0" destOrd="0" presId="urn:microsoft.com/office/officeart/2005/8/layout/hierarchy2"/>
    <dgm:cxn modelId="{C56C1FA0-92E2-47C8-BE50-7C5D68A064CF}" type="presParOf" srcId="{9B5E45D2-9D74-4865-8697-F6CD86B65A77}" destId="{4C633776-7E00-4657-BDF4-D897A83BC750}" srcOrd="1" destOrd="0" presId="urn:microsoft.com/office/officeart/2005/8/layout/hierarchy2"/>
    <dgm:cxn modelId="{8A21D22B-8C51-4DA0-8470-8102F9D9FA5C}" type="presParOf" srcId="{486B3D44-CF19-4088-B182-F03CAA005531}" destId="{3D985AB3-5D3D-4F83-BA89-0D22A3C4963B}" srcOrd="2" destOrd="0" presId="urn:microsoft.com/office/officeart/2005/8/layout/hierarchy2"/>
    <dgm:cxn modelId="{2482B955-DACC-43E0-810D-3E451125E0CC}" type="presParOf" srcId="{3D985AB3-5D3D-4F83-BA89-0D22A3C4963B}" destId="{D97EC234-E033-48AD-91D0-2F3213DE8E82}" srcOrd="0" destOrd="0" presId="urn:microsoft.com/office/officeart/2005/8/layout/hierarchy2"/>
    <dgm:cxn modelId="{DE88FB35-AD5F-4ABC-8177-C8DF5EA2C70A}" type="presParOf" srcId="{486B3D44-CF19-4088-B182-F03CAA005531}" destId="{6A36600E-3BFC-408A-8EE6-33597F5323E4}" srcOrd="3" destOrd="0" presId="urn:microsoft.com/office/officeart/2005/8/layout/hierarchy2"/>
    <dgm:cxn modelId="{B769964F-F73E-4C28-928D-AED6BDEB795E}" type="presParOf" srcId="{6A36600E-3BFC-408A-8EE6-33597F5323E4}" destId="{493FE7F6-4EAB-4788-9529-4897ADCB6748}" srcOrd="0" destOrd="0" presId="urn:microsoft.com/office/officeart/2005/8/layout/hierarchy2"/>
    <dgm:cxn modelId="{6CC42C7C-5508-4D38-BF81-7BC12466B40C}" type="presParOf" srcId="{6A36600E-3BFC-408A-8EE6-33597F5323E4}" destId="{05B02B64-77D7-4BA5-A96D-9E91FCA352CE}" srcOrd="1" destOrd="0" presId="urn:microsoft.com/office/officeart/2005/8/layout/hierarchy2"/>
    <dgm:cxn modelId="{F4AE092E-76B7-4314-9F79-2A095D9E30E8}" type="presParOf" srcId="{A1A69C56-40F7-4F7B-8897-9BE5FCCE2996}" destId="{A100F962-1844-49BC-9A26-AA030D8E30C6}" srcOrd="2" destOrd="0" presId="urn:microsoft.com/office/officeart/2005/8/layout/hierarchy2"/>
    <dgm:cxn modelId="{2E115993-7BB1-4DA4-9FC6-62F5E4C0BB5C}" type="presParOf" srcId="{A100F962-1844-49BC-9A26-AA030D8E30C6}" destId="{50F7512D-B71B-42F9-81D5-1AA8D983E530}" srcOrd="0" destOrd="0" presId="urn:microsoft.com/office/officeart/2005/8/layout/hierarchy2"/>
    <dgm:cxn modelId="{54DC2F42-245A-4D61-96BD-2A123EAEA9A6}" type="presParOf" srcId="{A1A69C56-40F7-4F7B-8897-9BE5FCCE2996}" destId="{BCBAE1B4-D8F7-476E-BDEC-C65B4B67BD7D}" srcOrd="3" destOrd="0" presId="urn:microsoft.com/office/officeart/2005/8/layout/hierarchy2"/>
    <dgm:cxn modelId="{5C85925F-FA7C-410B-A9DF-0A3BD1A75B43}" type="presParOf" srcId="{BCBAE1B4-D8F7-476E-BDEC-C65B4B67BD7D}" destId="{60673C08-0CD7-46CF-8D2C-B20CE53E8C8B}" srcOrd="0" destOrd="0" presId="urn:microsoft.com/office/officeart/2005/8/layout/hierarchy2"/>
    <dgm:cxn modelId="{48A78848-3C3F-4090-9977-9F0145EA3E1E}" type="presParOf" srcId="{BCBAE1B4-D8F7-476E-BDEC-C65B4B67BD7D}" destId="{C28AF109-60B6-41DE-A92C-CED1C1009E26}" srcOrd="1" destOrd="0" presId="urn:microsoft.com/office/officeart/2005/8/layout/hierarchy2"/>
    <dgm:cxn modelId="{1B82DE1A-CD67-4896-9335-2C454147C177}" type="presParOf" srcId="{C28AF109-60B6-41DE-A92C-CED1C1009E26}" destId="{BF673439-7172-419A-AFD9-AAEDFD250DD4}" srcOrd="0" destOrd="0" presId="urn:microsoft.com/office/officeart/2005/8/layout/hierarchy2"/>
    <dgm:cxn modelId="{F84037D0-8B0A-4C97-9994-5231F219B602}" type="presParOf" srcId="{BF673439-7172-419A-AFD9-AAEDFD250DD4}" destId="{22A901E8-334E-4EF7-ABB9-970C0725FF5C}" srcOrd="0" destOrd="0" presId="urn:microsoft.com/office/officeart/2005/8/layout/hierarchy2"/>
    <dgm:cxn modelId="{20F68A67-F1D8-4B96-9A47-35BB93405B5E}" type="presParOf" srcId="{C28AF109-60B6-41DE-A92C-CED1C1009E26}" destId="{0EF501BD-4624-459A-A935-E2B4ACE10488}" srcOrd="1" destOrd="0" presId="urn:microsoft.com/office/officeart/2005/8/layout/hierarchy2"/>
    <dgm:cxn modelId="{77FA52E5-6836-49CA-8CF6-D48EDD0026FC}" type="presParOf" srcId="{0EF501BD-4624-459A-A935-E2B4ACE10488}" destId="{152685C4-EFB2-49C9-9B80-814E352BC04B}" srcOrd="0" destOrd="0" presId="urn:microsoft.com/office/officeart/2005/8/layout/hierarchy2"/>
    <dgm:cxn modelId="{4617F60E-945C-4124-A132-40A6B9272CF1}" type="presParOf" srcId="{0EF501BD-4624-459A-A935-E2B4ACE10488}" destId="{E61428FE-E0EC-46FD-B52F-8E81912C6A8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B8F113-7746-4C22-A637-14D2A714BAE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D164358E-7625-4E3E-A2EA-23C2ABDD66C9}">
      <dgm:prSet phldrT="[Texto]"/>
      <dgm:spPr/>
      <dgm:t>
        <a:bodyPr/>
        <a:lstStyle/>
        <a:p>
          <a:r>
            <a:rPr lang="es-EC" dirty="0" smtClean="0"/>
            <a:t>información</a:t>
          </a:r>
          <a:endParaRPr lang="es-EC" dirty="0"/>
        </a:p>
      </dgm:t>
    </dgm:pt>
    <dgm:pt modelId="{2DA7864F-349C-4DFC-9DF3-052863A45912}" type="parTrans" cxnId="{4FB3C6A4-7670-465E-A32E-153308EC553F}">
      <dgm:prSet/>
      <dgm:spPr/>
      <dgm:t>
        <a:bodyPr/>
        <a:lstStyle/>
        <a:p>
          <a:endParaRPr lang="es-EC"/>
        </a:p>
      </dgm:t>
    </dgm:pt>
    <dgm:pt modelId="{E07F1396-39D2-4A6C-9641-DC57E488517D}" type="sibTrans" cxnId="{4FB3C6A4-7670-465E-A32E-153308EC553F}">
      <dgm:prSet/>
      <dgm:spPr/>
      <dgm:t>
        <a:bodyPr/>
        <a:lstStyle/>
        <a:p>
          <a:endParaRPr lang="es-EC"/>
        </a:p>
      </dgm:t>
    </dgm:pt>
    <dgm:pt modelId="{E7AA91D7-7B69-40DF-8520-0BC11A0314AD}">
      <dgm:prSet phldrT="[Texto]"/>
      <dgm:spPr/>
      <dgm:t>
        <a:bodyPr/>
        <a:lstStyle/>
        <a:p>
          <a:r>
            <a:rPr lang="es-EC" dirty="0" smtClean="0"/>
            <a:t>toma de decisiones</a:t>
          </a:r>
          <a:endParaRPr lang="es-EC" dirty="0"/>
        </a:p>
      </dgm:t>
    </dgm:pt>
    <dgm:pt modelId="{8DBA4157-B3A8-472D-99A8-1F6BC638BBD5}" type="parTrans" cxnId="{DC1C4B61-8207-4E1C-8E21-5FB2F83C9945}">
      <dgm:prSet/>
      <dgm:spPr/>
      <dgm:t>
        <a:bodyPr/>
        <a:lstStyle/>
        <a:p>
          <a:endParaRPr lang="es-EC"/>
        </a:p>
      </dgm:t>
    </dgm:pt>
    <dgm:pt modelId="{03A05617-57E2-4CD9-913F-635F64501DA5}" type="sibTrans" cxnId="{DC1C4B61-8207-4E1C-8E21-5FB2F83C9945}">
      <dgm:prSet/>
      <dgm:spPr/>
      <dgm:t>
        <a:bodyPr/>
        <a:lstStyle/>
        <a:p>
          <a:endParaRPr lang="es-EC"/>
        </a:p>
      </dgm:t>
    </dgm:pt>
    <dgm:pt modelId="{5A104676-F5C0-4EC5-957E-09CAF62E5634}">
      <dgm:prSet phldrT="[Texto]"/>
      <dgm:spPr/>
      <dgm:t>
        <a:bodyPr/>
        <a:lstStyle/>
        <a:p>
          <a:r>
            <a:rPr lang="es-EC" dirty="0" smtClean="0"/>
            <a:t>acción</a:t>
          </a:r>
          <a:endParaRPr lang="es-EC" dirty="0"/>
        </a:p>
      </dgm:t>
    </dgm:pt>
    <dgm:pt modelId="{B57216E8-99F6-4BCF-9B94-27D71581CA23}" type="parTrans" cxnId="{696E3B45-C437-4F4F-A660-DCAF0613D74B}">
      <dgm:prSet/>
      <dgm:spPr/>
      <dgm:t>
        <a:bodyPr/>
        <a:lstStyle/>
        <a:p>
          <a:endParaRPr lang="es-EC"/>
        </a:p>
      </dgm:t>
    </dgm:pt>
    <dgm:pt modelId="{FBE50581-4C1D-495E-8061-AA6485404D6D}" type="sibTrans" cxnId="{696E3B45-C437-4F4F-A660-DCAF0613D74B}">
      <dgm:prSet/>
      <dgm:spPr/>
      <dgm:t>
        <a:bodyPr/>
        <a:lstStyle/>
        <a:p>
          <a:endParaRPr lang="es-EC"/>
        </a:p>
      </dgm:t>
    </dgm:pt>
    <dgm:pt modelId="{E3A15006-1541-4B1D-B86A-2FF70E3413E6}">
      <dgm:prSet phldrT="[Texto]"/>
      <dgm:spPr/>
      <dgm:t>
        <a:bodyPr/>
        <a:lstStyle/>
        <a:p>
          <a:r>
            <a:rPr lang="es-EC" dirty="0" smtClean="0"/>
            <a:t>genera nueva información </a:t>
          </a:r>
          <a:endParaRPr lang="es-EC" dirty="0"/>
        </a:p>
      </dgm:t>
    </dgm:pt>
    <dgm:pt modelId="{3C778525-3CA9-4843-A066-3E7FF031DDE8}" type="parTrans" cxnId="{4C3842A0-C774-442A-8DD1-36B90BCC646D}">
      <dgm:prSet/>
      <dgm:spPr/>
      <dgm:t>
        <a:bodyPr/>
        <a:lstStyle/>
        <a:p>
          <a:endParaRPr lang="es-EC"/>
        </a:p>
      </dgm:t>
    </dgm:pt>
    <dgm:pt modelId="{EB274D11-D8DA-4E0F-8398-00FC6D9998B0}" type="sibTrans" cxnId="{4C3842A0-C774-442A-8DD1-36B90BCC646D}">
      <dgm:prSet/>
      <dgm:spPr/>
      <dgm:t>
        <a:bodyPr/>
        <a:lstStyle/>
        <a:p>
          <a:endParaRPr lang="es-EC"/>
        </a:p>
      </dgm:t>
    </dgm:pt>
    <dgm:pt modelId="{5A4FE17A-F4BA-4B45-9B84-DE0ED9C63EA8}">
      <dgm:prSet phldrT="[Texto]"/>
      <dgm:spPr/>
      <dgm:t>
        <a:bodyPr/>
        <a:lstStyle/>
        <a:p>
          <a:r>
            <a:rPr lang="es-EC" dirty="0" smtClean="0"/>
            <a:t>retroalimenta el proceso </a:t>
          </a:r>
          <a:endParaRPr lang="es-EC" dirty="0"/>
        </a:p>
      </dgm:t>
    </dgm:pt>
    <dgm:pt modelId="{969845FA-1CBD-49C6-B043-6B9ABD7C1078}" type="parTrans" cxnId="{A0E937DA-6FE4-4D3D-8D7A-E3B8753EF705}">
      <dgm:prSet/>
      <dgm:spPr/>
      <dgm:t>
        <a:bodyPr/>
        <a:lstStyle/>
        <a:p>
          <a:endParaRPr lang="es-EC"/>
        </a:p>
      </dgm:t>
    </dgm:pt>
    <dgm:pt modelId="{5A0DA6E4-1C5A-4A34-8B85-EE1A93E5577E}" type="sibTrans" cxnId="{A0E937DA-6FE4-4D3D-8D7A-E3B8753EF705}">
      <dgm:prSet/>
      <dgm:spPr/>
      <dgm:t>
        <a:bodyPr/>
        <a:lstStyle/>
        <a:p>
          <a:endParaRPr lang="es-EC"/>
        </a:p>
      </dgm:t>
    </dgm:pt>
    <dgm:pt modelId="{D9631606-C4BF-4E24-A419-2E75CCB56B43}" type="pres">
      <dgm:prSet presAssocID="{B8B8F113-7746-4C22-A637-14D2A714BAE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DEED574-74A5-438F-AA88-56468EF24B46}" type="pres">
      <dgm:prSet presAssocID="{D164358E-7625-4E3E-A2EA-23C2ABDD66C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0840B8D-CCCC-49F0-AEE0-C3750A1DDE5D}" type="pres">
      <dgm:prSet presAssocID="{D164358E-7625-4E3E-A2EA-23C2ABDD66C9}" presName="spNode" presStyleCnt="0"/>
      <dgm:spPr/>
    </dgm:pt>
    <dgm:pt modelId="{A5220958-392E-40DE-A512-86890514A0F8}" type="pres">
      <dgm:prSet presAssocID="{E07F1396-39D2-4A6C-9641-DC57E488517D}" presName="sibTrans" presStyleLbl="sibTrans1D1" presStyleIdx="0" presStyleCnt="5"/>
      <dgm:spPr/>
      <dgm:t>
        <a:bodyPr/>
        <a:lstStyle/>
        <a:p>
          <a:endParaRPr lang="es-EC"/>
        </a:p>
      </dgm:t>
    </dgm:pt>
    <dgm:pt modelId="{973F7C3A-0012-4F81-B017-5B3F8D52262C}" type="pres">
      <dgm:prSet presAssocID="{E7AA91D7-7B69-40DF-8520-0BC11A0314A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BA306F1-2968-4573-8C6F-B8352F20FA47}" type="pres">
      <dgm:prSet presAssocID="{E7AA91D7-7B69-40DF-8520-0BC11A0314AD}" presName="spNode" presStyleCnt="0"/>
      <dgm:spPr/>
    </dgm:pt>
    <dgm:pt modelId="{D5A34826-B67F-447F-89E1-0AB95008A157}" type="pres">
      <dgm:prSet presAssocID="{03A05617-57E2-4CD9-913F-635F64501DA5}" presName="sibTrans" presStyleLbl="sibTrans1D1" presStyleIdx="1" presStyleCnt="5"/>
      <dgm:spPr/>
      <dgm:t>
        <a:bodyPr/>
        <a:lstStyle/>
        <a:p>
          <a:endParaRPr lang="es-EC"/>
        </a:p>
      </dgm:t>
    </dgm:pt>
    <dgm:pt modelId="{AB8D4596-5825-4B90-80C0-0C0AFE19324D}" type="pres">
      <dgm:prSet presAssocID="{5A104676-F5C0-4EC5-957E-09CAF62E563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48109C8-863D-42E8-A0E7-5DD55B664C17}" type="pres">
      <dgm:prSet presAssocID="{5A104676-F5C0-4EC5-957E-09CAF62E5634}" presName="spNode" presStyleCnt="0"/>
      <dgm:spPr/>
    </dgm:pt>
    <dgm:pt modelId="{199B845D-3438-4983-AB0A-EE3A861723B5}" type="pres">
      <dgm:prSet presAssocID="{FBE50581-4C1D-495E-8061-AA6485404D6D}" presName="sibTrans" presStyleLbl="sibTrans1D1" presStyleIdx="2" presStyleCnt="5"/>
      <dgm:spPr/>
      <dgm:t>
        <a:bodyPr/>
        <a:lstStyle/>
        <a:p>
          <a:endParaRPr lang="es-EC"/>
        </a:p>
      </dgm:t>
    </dgm:pt>
    <dgm:pt modelId="{32ABCB42-817C-45DA-8FA7-D13CD4545983}" type="pres">
      <dgm:prSet presAssocID="{E3A15006-1541-4B1D-B86A-2FF70E3413E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D02F628-BA36-4397-B0BB-5F16042D6004}" type="pres">
      <dgm:prSet presAssocID="{E3A15006-1541-4B1D-B86A-2FF70E3413E6}" presName="spNode" presStyleCnt="0"/>
      <dgm:spPr/>
    </dgm:pt>
    <dgm:pt modelId="{452E748F-BD16-4DC1-9B1E-7CC43C8AEFA6}" type="pres">
      <dgm:prSet presAssocID="{EB274D11-D8DA-4E0F-8398-00FC6D9998B0}" presName="sibTrans" presStyleLbl="sibTrans1D1" presStyleIdx="3" presStyleCnt="5"/>
      <dgm:spPr/>
      <dgm:t>
        <a:bodyPr/>
        <a:lstStyle/>
        <a:p>
          <a:endParaRPr lang="es-EC"/>
        </a:p>
      </dgm:t>
    </dgm:pt>
    <dgm:pt modelId="{DB157B71-BCE5-45DB-9C8E-3E0E11C60CEE}" type="pres">
      <dgm:prSet presAssocID="{5A4FE17A-F4BA-4B45-9B84-DE0ED9C63EA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F255BB6-FD3D-4512-BC75-551C7F250D61}" type="pres">
      <dgm:prSet presAssocID="{5A4FE17A-F4BA-4B45-9B84-DE0ED9C63EA8}" presName="spNode" presStyleCnt="0"/>
      <dgm:spPr/>
    </dgm:pt>
    <dgm:pt modelId="{15CCCD2B-4727-4965-9F27-8580ACA04345}" type="pres">
      <dgm:prSet presAssocID="{5A0DA6E4-1C5A-4A34-8B85-EE1A93E5577E}" presName="sibTrans" presStyleLbl="sibTrans1D1" presStyleIdx="4" presStyleCnt="5"/>
      <dgm:spPr/>
      <dgm:t>
        <a:bodyPr/>
        <a:lstStyle/>
        <a:p>
          <a:endParaRPr lang="es-EC"/>
        </a:p>
      </dgm:t>
    </dgm:pt>
  </dgm:ptLst>
  <dgm:cxnLst>
    <dgm:cxn modelId="{D478A57F-D64B-4288-B20E-FF21C6195FEC}" type="presOf" srcId="{E3A15006-1541-4B1D-B86A-2FF70E3413E6}" destId="{32ABCB42-817C-45DA-8FA7-D13CD4545983}" srcOrd="0" destOrd="0" presId="urn:microsoft.com/office/officeart/2005/8/layout/cycle5"/>
    <dgm:cxn modelId="{95D88ADB-EB72-4804-B61B-9749BC4D67F9}" type="presOf" srcId="{E7AA91D7-7B69-40DF-8520-0BC11A0314AD}" destId="{973F7C3A-0012-4F81-B017-5B3F8D52262C}" srcOrd="0" destOrd="0" presId="urn:microsoft.com/office/officeart/2005/8/layout/cycle5"/>
    <dgm:cxn modelId="{B9CE41E6-0B0C-4D54-B8E4-66AB22E4F03C}" type="presOf" srcId="{E07F1396-39D2-4A6C-9641-DC57E488517D}" destId="{A5220958-392E-40DE-A512-86890514A0F8}" srcOrd="0" destOrd="0" presId="urn:microsoft.com/office/officeart/2005/8/layout/cycle5"/>
    <dgm:cxn modelId="{3FFD8AA1-9520-4786-8870-588B53D8DF12}" type="presOf" srcId="{FBE50581-4C1D-495E-8061-AA6485404D6D}" destId="{199B845D-3438-4983-AB0A-EE3A861723B5}" srcOrd="0" destOrd="0" presId="urn:microsoft.com/office/officeart/2005/8/layout/cycle5"/>
    <dgm:cxn modelId="{87142816-52B7-4501-B416-11998EA2F193}" type="presOf" srcId="{B8B8F113-7746-4C22-A637-14D2A714BAED}" destId="{D9631606-C4BF-4E24-A419-2E75CCB56B43}" srcOrd="0" destOrd="0" presId="urn:microsoft.com/office/officeart/2005/8/layout/cycle5"/>
    <dgm:cxn modelId="{87A90730-BE2F-4D98-8BB4-A5B439DDD559}" type="presOf" srcId="{03A05617-57E2-4CD9-913F-635F64501DA5}" destId="{D5A34826-B67F-447F-89E1-0AB95008A157}" srcOrd="0" destOrd="0" presId="urn:microsoft.com/office/officeart/2005/8/layout/cycle5"/>
    <dgm:cxn modelId="{A0E937DA-6FE4-4D3D-8D7A-E3B8753EF705}" srcId="{B8B8F113-7746-4C22-A637-14D2A714BAED}" destId="{5A4FE17A-F4BA-4B45-9B84-DE0ED9C63EA8}" srcOrd="4" destOrd="0" parTransId="{969845FA-1CBD-49C6-B043-6B9ABD7C1078}" sibTransId="{5A0DA6E4-1C5A-4A34-8B85-EE1A93E5577E}"/>
    <dgm:cxn modelId="{DC1C4B61-8207-4E1C-8E21-5FB2F83C9945}" srcId="{B8B8F113-7746-4C22-A637-14D2A714BAED}" destId="{E7AA91D7-7B69-40DF-8520-0BC11A0314AD}" srcOrd="1" destOrd="0" parTransId="{8DBA4157-B3A8-472D-99A8-1F6BC638BBD5}" sibTransId="{03A05617-57E2-4CD9-913F-635F64501DA5}"/>
    <dgm:cxn modelId="{82F24A71-7B61-4291-8DE3-ABC17A203B05}" type="presOf" srcId="{EB274D11-D8DA-4E0F-8398-00FC6D9998B0}" destId="{452E748F-BD16-4DC1-9B1E-7CC43C8AEFA6}" srcOrd="0" destOrd="0" presId="urn:microsoft.com/office/officeart/2005/8/layout/cycle5"/>
    <dgm:cxn modelId="{4FB3C6A4-7670-465E-A32E-153308EC553F}" srcId="{B8B8F113-7746-4C22-A637-14D2A714BAED}" destId="{D164358E-7625-4E3E-A2EA-23C2ABDD66C9}" srcOrd="0" destOrd="0" parTransId="{2DA7864F-349C-4DFC-9DF3-052863A45912}" sibTransId="{E07F1396-39D2-4A6C-9641-DC57E488517D}"/>
    <dgm:cxn modelId="{EF97137B-3AEE-42A2-9252-045D2E727B99}" type="presOf" srcId="{5A4FE17A-F4BA-4B45-9B84-DE0ED9C63EA8}" destId="{DB157B71-BCE5-45DB-9C8E-3E0E11C60CEE}" srcOrd="0" destOrd="0" presId="urn:microsoft.com/office/officeart/2005/8/layout/cycle5"/>
    <dgm:cxn modelId="{696E3B45-C437-4F4F-A660-DCAF0613D74B}" srcId="{B8B8F113-7746-4C22-A637-14D2A714BAED}" destId="{5A104676-F5C0-4EC5-957E-09CAF62E5634}" srcOrd="2" destOrd="0" parTransId="{B57216E8-99F6-4BCF-9B94-27D71581CA23}" sibTransId="{FBE50581-4C1D-495E-8061-AA6485404D6D}"/>
    <dgm:cxn modelId="{CBDEBEEF-BB7A-4CC8-9D38-D9C63CE2DE08}" type="presOf" srcId="{5A0DA6E4-1C5A-4A34-8B85-EE1A93E5577E}" destId="{15CCCD2B-4727-4965-9F27-8580ACA04345}" srcOrd="0" destOrd="0" presId="urn:microsoft.com/office/officeart/2005/8/layout/cycle5"/>
    <dgm:cxn modelId="{12EAE3FB-F1DB-44E9-A60A-071BDC4FADB6}" type="presOf" srcId="{5A104676-F5C0-4EC5-957E-09CAF62E5634}" destId="{AB8D4596-5825-4B90-80C0-0C0AFE19324D}" srcOrd="0" destOrd="0" presId="urn:microsoft.com/office/officeart/2005/8/layout/cycle5"/>
    <dgm:cxn modelId="{4C3842A0-C774-442A-8DD1-36B90BCC646D}" srcId="{B8B8F113-7746-4C22-A637-14D2A714BAED}" destId="{E3A15006-1541-4B1D-B86A-2FF70E3413E6}" srcOrd="3" destOrd="0" parTransId="{3C778525-3CA9-4843-A066-3E7FF031DDE8}" sibTransId="{EB274D11-D8DA-4E0F-8398-00FC6D9998B0}"/>
    <dgm:cxn modelId="{2EBD99D0-11FD-4D21-9C74-7107D2B1AFBD}" type="presOf" srcId="{D164358E-7625-4E3E-A2EA-23C2ABDD66C9}" destId="{7DEED574-74A5-438F-AA88-56468EF24B46}" srcOrd="0" destOrd="0" presId="urn:microsoft.com/office/officeart/2005/8/layout/cycle5"/>
    <dgm:cxn modelId="{02BB6EC1-E576-450B-A751-A9277E9D200E}" type="presParOf" srcId="{D9631606-C4BF-4E24-A419-2E75CCB56B43}" destId="{7DEED574-74A5-438F-AA88-56468EF24B46}" srcOrd="0" destOrd="0" presId="urn:microsoft.com/office/officeart/2005/8/layout/cycle5"/>
    <dgm:cxn modelId="{61C5A6F9-FCCA-4B26-BB0B-867158E52AEF}" type="presParOf" srcId="{D9631606-C4BF-4E24-A419-2E75CCB56B43}" destId="{50840B8D-CCCC-49F0-AEE0-C3750A1DDE5D}" srcOrd="1" destOrd="0" presId="urn:microsoft.com/office/officeart/2005/8/layout/cycle5"/>
    <dgm:cxn modelId="{C4ACA6EA-63DA-4A0B-8A69-5DD70C3C4568}" type="presParOf" srcId="{D9631606-C4BF-4E24-A419-2E75CCB56B43}" destId="{A5220958-392E-40DE-A512-86890514A0F8}" srcOrd="2" destOrd="0" presId="urn:microsoft.com/office/officeart/2005/8/layout/cycle5"/>
    <dgm:cxn modelId="{B4D2BF95-674C-458A-AF04-A5AFAB7618FB}" type="presParOf" srcId="{D9631606-C4BF-4E24-A419-2E75CCB56B43}" destId="{973F7C3A-0012-4F81-B017-5B3F8D52262C}" srcOrd="3" destOrd="0" presId="urn:microsoft.com/office/officeart/2005/8/layout/cycle5"/>
    <dgm:cxn modelId="{84A845C4-486A-4773-82C4-D42368913FCC}" type="presParOf" srcId="{D9631606-C4BF-4E24-A419-2E75CCB56B43}" destId="{6BA306F1-2968-4573-8C6F-B8352F20FA47}" srcOrd="4" destOrd="0" presId="urn:microsoft.com/office/officeart/2005/8/layout/cycle5"/>
    <dgm:cxn modelId="{F5961D85-EE70-4CF9-847C-D23EE0A8F3AA}" type="presParOf" srcId="{D9631606-C4BF-4E24-A419-2E75CCB56B43}" destId="{D5A34826-B67F-447F-89E1-0AB95008A157}" srcOrd="5" destOrd="0" presId="urn:microsoft.com/office/officeart/2005/8/layout/cycle5"/>
    <dgm:cxn modelId="{4ED1B632-EA3E-420C-9C36-26B191CBCABA}" type="presParOf" srcId="{D9631606-C4BF-4E24-A419-2E75CCB56B43}" destId="{AB8D4596-5825-4B90-80C0-0C0AFE19324D}" srcOrd="6" destOrd="0" presId="urn:microsoft.com/office/officeart/2005/8/layout/cycle5"/>
    <dgm:cxn modelId="{1CF6CDA7-0813-4588-B063-5718F5988458}" type="presParOf" srcId="{D9631606-C4BF-4E24-A419-2E75CCB56B43}" destId="{848109C8-863D-42E8-A0E7-5DD55B664C17}" srcOrd="7" destOrd="0" presId="urn:microsoft.com/office/officeart/2005/8/layout/cycle5"/>
    <dgm:cxn modelId="{03C95129-F235-45C4-8878-34DA789DA7DE}" type="presParOf" srcId="{D9631606-C4BF-4E24-A419-2E75CCB56B43}" destId="{199B845D-3438-4983-AB0A-EE3A861723B5}" srcOrd="8" destOrd="0" presId="urn:microsoft.com/office/officeart/2005/8/layout/cycle5"/>
    <dgm:cxn modelId="{D8F2052D-65FD-4B40-8A3A-D18B3B37C970}" type="presParOf" srcId="{D9631606-C4BF-4E24-A419-2E75CCB56B43}" destId="{32ABCB42-817C-45DA-8FA7-D13CD4545983}" srcOrd="9" destOrd="0" presId="urn:microsoft.com/office/officeart/2005/8/layout/cycle5"/>
    <dgm:cxn modelId="{E1DB06A2-26EC-4EDF-8933-8005DA87D8FB}" type="presParOf" srcId="{D9631606-C4BF-4E24-A419-2E75CCB56B43}" destId="{BD02F628-BA36-4397-B0BB-5F16042D6004}" srcOrd="10" destOrd="0" presId="urn:microsoft.com/office/officeart/2005/8/layout/cycle5"/>
    <dgm:cxn modelId="{811BD9B1-CD3E-44F0-9EFE-EA7C9BC23FA0}" type="presParOf" srcId="{D9631606-C4BF-4E24-A419-2E75CCB56B43}" destId="{452E748F-BD16-4DC1-9B1E-7CC43C8AEFA6}" srcOrd="11" destOrd="0" presId="urn:microsoft.com/office/officeart/2005/8/layout/cycle5"/>
    <dgm:cxn modelId="{959DEBE1-013F-40D5-83B7-9554752F926F}" type="presParOf" srcId="{D9631606-C4BF-4E24-A419-2E75CCB56B43}" destId="{DB157B71-BCE5-45DB-9C8E-3E0E11C60CEE}" srcOrd="12" destOrd="0" presId="urn:microsoft.com/office/officeart/2005/8/layout/cycle5"/>
    <dgm:cxn modelId="{B7ECD152-089B-423A-BB2D-7114E0AF6A8A}" type="presParOf" srcId="{D9631606-C4BF-4E24-A419-2E75CCB56B43}" destId="{4F255BB6-FD3D-4512-BC75-551C7F250D61}" srcOrd="13" destOrd="0" presId="urn:microsoft.com/office/officeart/2005/8/layout/cycle5"/>
    <dgm:cxn modelId="{002A8789-1004-4785-AD2C-54E7FD339387}" type="presParOf" srcId="{D9631606-C4BF-4E24-A419-2E75CCB56B43}" destId="{15CCCD2B-4727-4965-9F27-8580ACA04345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86140C-DD4B-4F72-A7E4-E84EC587361C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78FC974C-414E-455E-8850-5BF9531114E0}">
      <dgm:prSet phldrT="[Texto]"/>
      <dgm:spPr/>
      <dgm:t>
        <a:bodyPr/>
        <a:lstStyle/>
        <a:p>
          <a:r>
            <a:rPr lang="es-EC" dirty="0" smtClean="0"/>
            <a:t>ELABORACIÓN DE PERFILES</a:t>
          </a:r>
          <a:endParaRPr lang="es-EC" dirty="0"/>
        </a:p>
      </dgm:t>
    </dgm:pt>
    <dgm:pt modelId="{B7A63E74-FB46-49CB-821E-635668989F97}" type="parTrans" cxnId="{52C97793-F9F0-40BF-9DFA-BF8A006DA727}">
      <dgm:prSet/>
      <dgm:spPr/>
      <dgm:t>
        <a:bodyPr/>
        <a:lstStyle/>
        <a:p>
          <a:endParaRPr lang="es-EC"/>
        </a:p>
      </dgm:t>
    </dgm:pt>
    <dgm:pt modelId="{B962C2F8-3796-4277-9193-328786F2C0A9}" type="sibTrans" cxnId="{52C97793-F9F0-40BF-9DFA-BF8A006DA727}">
      <dgm:prSet/>
      <dgm:spPr/>
      <dgm:t>
        <a:bodyPr/>
        <a:lstStyle/>
        <a:p>
          <a:endParaRPr lang="es-EC"/>
        </a:p>
      </dgm:t>
    </dgm:pt>
    <dgm:pt modelId="{EBF23D81-D2FA-4241-BCCB-DCC3000337D2}">
      <dgm:prSet phldrT="[Texto]"/>
      <dgm:spPr/>
      <dgm:t>
        <a:bodyPr/>
        <a:lstStyle/>
        <a:p>
          <a:r>
            <a:rPr lang="es-EC" dirty="0" smtClean="0"/>
            <a:t>PROGRAMACION DE PROYECTOS</a:t>
          </a:r>
          <a:endParaRPr lang="es-EC" dirty="0"/>
        </a:p>
      </dgm:t>
    </dgm:pt>
    <dgm:pt modelId="{E73705F9-3EFC-4899-82C0-77CCC02F8BF5}" type="parTrans" cxnId="{C5188A60-2B59-4333-9CA8-2BDA2B719193}">
      <dgm:prSet/>
      <dgm:spPr/>
      <dgm:t>
        <a:bodyPr/>
        <a:lstStyle/>
        <a:p>
          <a:endParaRPr lang="es-EC"/>
        </a:p>
      </dgm:t>
    </dgm:pt>
    <dgm:pt modelId="{6142CB24-1B02-41B9-B899-F3B85BD5B06C}" type="sibTrans" cxnId="{C5188A60-2B59-4333-9CA8-2BDA2B719193}">
      <dgm:prSet/>
      <dgm:spPr/>
      <dgm:t>
        <a:bodyPr/>
        <a:lstStyle/>
        <a:p>
          <a:endParaRPr lang="es-EC"/>
        </a:p>
      </dgm:t>
    </dgm:pt>
    <dgm:pt modelId="{C09D939C-48FA-4DF2-85D8-36C53658D230}">
      <dgm:prSet phldrT="[Texto]"/>
      <dgm:spPr/>
      <dgm:t>
        <a:bodyPr/>
        <a:lstStyle/>
        <a:p>
          <a:r>
            <a:rPr lang="es-EC" dirty="0" smtClean="0"/>
            <a:t>ELABORACION DE PROYECTOS</a:t>
          </a:r>
          <a:endParaRPr lang="es-EC" dirty="0"/>
        </a:p>
      </dgm:t>
    </dgm:pt>
    <dgm:pt modelId="{CD0A7D9A-9524-422F-B56B-13F206910977}" type="parTrans" cxnId="{017F75A3-FC34-41D1-8853-5A7F6E754A04}">
      <dgm:prSet/>
      <dgm:spPr/>
      <dgm:t>
        <a:bodyPr/>
        <a:lstStyle/>
        <a:p>
          <a:endParaRPr lang="es-EC"/>
        </a:p>
      </dgm:t>
    </dgm:pt>
    <dgm:pt modelId="{8D76001C-8F10-4DA2-916A-D4D720DFDB14}" type="sibTrans" cxnId="{017F75A3-FC34-41D1-8853-5A7F6E754A04}">
      <dgm:prSet/>
      <dgm:spPr/>
      <dgm:t>
        <a:bodyPr/>
        <a:lstStyle/>
        <a:p>
          <a:endParaRPr lang="es-EC"/>
        </a:p>
      </dgm:t>
    </dgm:pt>
    <dgm:pt modelId="{4D37899E-7363-421F-A8A6-81BCCF3C363B}" type="pres">
      <dgm:prSet presAssocID="{B186140C-DD4B-4F72-A7E4-E84EC587361C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9130F771-4F00-4A74-B79B-11B0343F7793}" type="pres">
      <dgm:prSet presAssocID="{78FC974C-414E-455E-8850-5BF9531114E0}" presName="Accent1" presStyleCnt="0"/>
      <dgm:spPr/>
    </dgm:pt>
    <dgm:pt modelId="{32977E56-5348-4391-BDDB-B307A6C610FB}" type="pres">
      <dgm:prSet presAssocID="{78FC974C-414E-455E-8850-5BF9531114E0}" presName="Accent" presStyleLbl="node1" presStyleIdx="0" presStyleCnt="3"/>
      <dgm:spPr/>
    </dgm:pt>
    <dgm:pt modelId="{4283151C-A523-4B88-8071-1E9A04FD4FC9}" type="pres">
      <dgm:prSet presAssocID="{78FC974C-414E-455E-8850-5BF9531114E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5763599-6B3C-450F-B795-77A7AAEC0F99}" type="pres">
      <dgm:prSet presAssocID="{EBF23D81-D2FA-4241-BCCB-DCC3000337D2}" presName="Accent2" presStyleCnt="0"/>
      <dgm:spPr/>
    </dgm:pt>
    <dgm:pt modelId="{F0E5007C-5DA2-42B7-AFE6-79BD16D11762}" type="pres">
      <dgm:prSet presAssocID="{EBF23D81-D2FA-4241-BCCB-DCC3000337D2}" presName="Accent" presStyleLbl="node1" presStyleIdx="1" presStyleCnt="3"/>
      <dgm:spPr/>
    </dgm:pt>
    <dgm:pt modelId="{0F82F66D-ED19-49DC-B8BB-40FD0C2C0836}" type="pres">
      <dgm:prSet presAssocID="{EBF23D81-D2FA-4241-BCCB-DCC3000337D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4923039-5AAF-4A19-9992-8C12489723DB}" type="pres">
      <dgm:prSet presAssocID="{C09D939C-48FA-4DF2-85D8-36C53658D230}" presName="Accent3" presStyleCnt="0"/>
      <dgm:spPr/>
    </dgm:pt>
    <dgm:pt modelId="{ED5CD440-CDD5-4D34-A191-C18EAC938C93}" type="pres">
      <dgm:prSet presAssocID="{C09D939C-48FA-4DF2-85D8-36C53658D230}" presName="Accent" presStyleLbl="node1" presStyleIdx="2" presStyleCnt="3"/>
      <dgm:spPr/>
    </dgm:pt>
    <dgm:pt modelId="{1FF71891-0C61-4432-8A34-CD89FF88A5FD}" type="pres">
      <dgm:prSet presAssocID="{C09D939C-48FA-4DF2-85D8-36C53658D230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981831C-C696-4313-B6BC-1D576647D681}" type="presOf" srcId="{B186140C-DD4B-4F72-A7E4-E84EC587361C}" destId="{4D37899E-7363-421F-A8A6-81BCCF3C363B}" srcOrd="0" destOrd="0" presId="urn:microsoft.com/office/officeart/2009/layout/CircleArrowProcess"/>
    <dgm:cxn modelId="{C5188A60-2B59-4333-9CA8-2BDA2B719193}" srcId="{B186140C-DD4B-4F72-A7E4-E84EC587361C}" destId="{EBF23D81-D2FA-4241-BCCB-DCC3000337D2}" srcOrd="1" destOrd="0" parTransId="{E73705F9-3EFC-4899-82C0-77CCC02F8BF5}" sibTransId="{6142CB24-1B02-41B9-B899-F3B85BD5B06C}"/>
    <dgm:cxn modelId="{166BEF56-4922-410C-A7DC-3AF13CCE6A5D}" type="presOf" srcId="{EBF23D81-D2FA-4241-BCCB-DCC3000337D2}" destId="{0F82F66D-ED19-49DC-B8BB-40FD0C2C0836}" srcOrd="0" destOrd="0" presId="urn:microsoft.com/office/officeart/2009/layout/CircleArrowProcess"/>
    <dgm:cxn modelId="{C9AE39D7-8C2F-461D-AD59-BCB7646C98E7}" type="presOf" srcId="{78FC974C-414E-455E-8850-5BF9531114E0}" destId="{4283151C-A523-4B88-8071-1E9A04FD4FC9}" srcOrd="0" destOrd="0" presId="urn:microsoft.com/office/officeart/2009/layout/CircleArrowProcess"/>
    <dgm:cxn modelId="{52C97793-F9F0-40BF-9DFA-BF8A006DA727}" srcId="{B186140C-DD4B-4F72-A7E4-E84EC587361C}" destId="{78FC974C-414E-455E-8850-5BF9531114E0}" srcOrd="0" destOrd="0" parTransId="{B7A63E74-FB46-49CB-821E-635668989F97}" sibTransId="{B962C2F8-3796-4277-9193-328786F2C0A9}"/>
    <dgm:cxn modelId="{017F75A3-FC34-41D1-8853-5A7F6E754A04}" srcId="{B186140C-DD4B-4F72-A7E4-E84EC587361C}" destId="{C09D939C-48FA-4DF2-85D8-36C53658D230}" srcOrd="2" destOrd="0" parTransId="{CD0A7D9A-9524-422F-B56B-13F206910977}" sibTransId="{8D76001C-8F10-4DA2-916A-D4D720DFDB14}"/>
    <dgm:cxn modelId="{061D2CD7-0AB6-4E5D-960D-6E536522049C}" type="presOf" srcId="{C09D939C-48FA-4DF2-85D8-36C53658D230}" destId="{1FF71891-0C61-4432-8A34-CD89FF88A5FD}" srcOrd="0" destOrd="0" presId="urn:microsoft.com/office/officeart/2009/layout/CircleArrowProcess"/>
    <dgm:cxn modelId="{69BE5A12-A5B6-4AD6-B192-3AD918772003}" type="presParOf" srcId="{4D37899E-7363-421F-A8A6-81BCCF3C363B}" destId="{9130F771-4F00-4A74-B79B-11B0343F7793}" srcOrd="0" destOrd="0" presId="urn:microsoft.com/office/officeart/2009/layout/CircleArrowProcess"/>
    <dgm:cxn modelId="{FC20691B-5DAC-4F4C-A3DA-E8364A86A12D}" type="presParOf" srcId="{9130F771-4F00-4A74-B79B-11B0343F7793}" destId="{32977E56-5348-4391-BDDB-B307A6C610FB}" srcOrd="0" destOrd="0" presId="urn:microsoft.com/office/officeart/2009/layout/CircleArrowProcess"/>
    <dgm:cxn modelId="{7AE5210E-1E8D-46FF-B0A7-9C3D2DAEEF08}" type="presParOf" srcId="{4D37899E-7363-421F-A8A6-81BCCF3C363B}" destId="{4283151C-A523-4B88-8071-1E9A04FD4FC9}" srcOrd="1" destOrd="0" presId="urn:microsoft.com/office/officeart/2009/layout/CircleArrowProcess"/>
    <dgm:cxn modelId="{187FF46C-0831-4BE3-8266-C0C55D017706}" type="presParOf" srcId="{4D37899E-7363-421F-A8A6-81BCCF3C363B}" destId="{55763599-6B3C-450F-B795-77A7AAEC0F99}" srcOrd="2" destOrd="0" presId="urn:microsoft.com/office/officeart/2009/layout/CircleArrowProcess"/>
    <dgm:cxn modelId="{29F02935-5CF1-4975-8AFD-94050FE6A0B9}" type="presParOf" srcId="{55763599-6B3C-450F-B795-77A7AAEC0F99}" destId="{F0E5007C-5DA2-42B7-AFE6-79BD16D11762}" srcOrd="0" destOrd="0" presId="urn:microsoft.com/office/officeart/2009/layout/CircleArrowProcess"/>
    <dgm:cxn modelId="{D1C80069-8988-4F1A-A531-E8BDDC956D72}" type="presParOf" srcId="{4D37899E-7363-421F-A8A6-81BCCF3C363B}" destId="{0F82F66D-ED19-49DC-B8BB-40FD0C2C0836}" srcOrd="3" destOrd="0" presId="urn:microsoft.com/office/officeart/2009/layout/CircleArrowProcess"/>
    <dgm:cxn modelId="{2A030252-059C-47D3-B5AC-19001EA4CAF8}" type="presParOf" srcId="{4D37899E-7363-421F-A8A6-81BCCF3C363B}" destId="{04923039-5AAF-4A19-9992-8C12489723DB}" srcOrd="4" destOrd="0" presId="urn:microsoft.com/office/officeart/2009/layout/CircleArrowProcess"/>
    <dgm:cxn modelId="{9EADF8FF-0107-4A26-A168-71F39802F590}" type="presParOf" srcId="{04923039-5AAF-4A19-9992-8C12489723DB}" destId="{ED5CD440-CDD5-4D34-A191-C18EAC938C93}" srcOrd="0" destOrd="0" presId="urn:microsoft.com/office/officeart/2009/layout/CircleArrowProcess"/>
    <dgm:cxn modelId="{05DB4E89-8DF6-4EA3-BE81-48C993D14653}" type="presParOf" srcId="{4D37899E-7363-421F-A8A6-81BCCF3C363B}" destId="{1FF71891-0C61-4432-8A34-CD89FF88A5F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29BC-CE93-4B66-A586-252A84B9E624}" type="datetimeFigureOut">
              <a:rPr lang="es-EC" smtClean="0"/>
              <a:t>03/03/2015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65C-C25F-426C-913D-E159A4AF7E98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29BC-CE93-4B66-A586-252A84B9E624}" type="datetimeFigureOut">
              <a:rPr lang="es-EC" smtClean="0"/>
              <a:t>03/03/2015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65C-C25F-426C-913D-E159A4AF7E9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29BC-CE93-4B66-A586-252A84B9E624}" type="datetimeFigureOut">
              <a:rPr lang="es-EC" smtClean="0"/>
              <a:t>03/03/2015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65C-C25F-426C-913D-E159A4AF7E9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29BC-CE93-4B66-A586-252A84B9E624}" type="datetimeFigureOut">
              <a:rPr lang="es-EC" smtClean="0"/>
              <a:t>03/03/2015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65C-C25F-426C-913D-E159A4AF7E9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29BC-CE93-4B66-A586-252A84B9E624}" type="datetimeFigureOut">
              <a:rPr lang="es-EC" smtClean="0"/>
              <a:t>03/03/2015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65C-C25F-426C-913D-E159A4AF7E98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29BC-CE93-4B66-A586-252A84B9E624}" type="datetimeFigureOut">
              <a:rPr lang="es-EC" smtClean="0"/>
              <a:t>03/03/2015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65C-C25F-426C-913D-E159A4AF7E9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29BC-CE93-4B66-A586-252A84B9E624}" type="datetimeFigureOut">
              <a:rPr lang="es-EC" smtClean="0"/>
              <a:t>03/03/2015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65C-C25F-426C-913D-E159A4AF7E98}" type="slidenum">
              <a:rPr lang="es-EC" smtClean="0"/>
              <a:t>‹Nº›</a:t>
            </a:fld>
            <a:endParaRPr lang="es-EC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29BC-CE93-4B66-A586-252A84B9E624}" type="datetimeFigureOut">
              <a:rPr lang="es-EC" smtClean="0"/>
              <a:t>03/03/2015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65C-C25F-426C-913D-E159A4AF7E9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29BC-CE93-4B66-A586-252A84B9E624}" type="datetimeFigureOut">
              <a:rPr lang="es-EC" smtClean="0"/>
              <a:t>03/03/2015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65C-C25F-426C-913D-E159A4AF7E9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29BC-CE93-4B66-A586-252A84B9E624}" type="datetimeFigureOut">
              <a:rPr lang="es-EC" smtClean="0"/>
              <a:t>03/03/2015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65C-C25F-426C-913D-E159A4AF7E98}" type="slidenum">
              <a:rPr lang="es-EC" smtClean="0"/>
              <a:t>‹Nº›</a:t>
            </a:fld>
            <a:endParaRPr lang="es-EC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29BC-CE93-4B66-A586-252A84B9E624}" type="datetimeFigureOut">
              <a:rPr lang="es-EC" smtClean="0"/>
              <a:t>03/03/2015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665C-C25F-426C-913D-E159A4AF7E9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7C129BC-CE93-4B66-A586-252A84B9E624}" type="datetimeFigureOut">
              <a:rPr lang="es-EC" smtClean="0"/>
              <a:t>03/03/2015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982665C-C25F-426C-913D-E159A4AF7E98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3573016"/>
            <a:ext cx="7543800" cy="1524000"/>
          </a:xfrm>
        </p:spPr>
        <p:txBody>
          <a:bodyPr/>
          <a:lstStyle/>
          <a:p>
            <a:pPr algn="just"/>
            <a:r>
              <a:rPr lang="es-EC" sz="3600" dirty="0" smtClean="0"/>
              <a:t>MODELO </a:t>
            </a:r>
            <a:r>
              <a:rPr lang="es-EC" sz="3600" dirty="0"/>
              <a:t>DE CREACIÓN DE CULTURA ESTRATÉGICA EN LAS EMPRESAS DEL DISTRITO METROPOLITANO DE QUITO.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059832" y="5864874"/>
            <a:ext cx="6858000" cy="990600"/>
          </a:xfrm>
        </p:spPr>
        <p:txBody>
          <a:bodyPr>
            <a:normAutofit/>
          </a:bodyPr>
          <a:lstStyle/>
          <a:p>
            <a:r>
              <a:rPr lang="es-EC" sz="2000" dirty="0"/>
              <a:t>SAMANTA CAROLINA CHAVES GARCÉS</a:t>
            </a:r>
          </a:p>
          <a:p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4484456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411760" y="1556792"/>
            <a:ext cx="45512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CAPÍTULO ii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40102" y="4077072"/>
            <a:ext cx="8263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ESTUDIO DE MERCADO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834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OBJETIVO GENERAL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4259976"/>
          </a:xfrm>
        </p:spPr>
        <p:txBody>
          <a:bodyPr>
            <a:normAutofit/>
          </a:bodyPr>
          <a:lstStyle/>
          <a:p>
            <a:r>
              <a:rPr lang="es-EC" dirty="0"/>
              <a:t>Determinar la situación actual de las empresas pequeñas y medianas del mercado local que aplican  la gestión estratégica para mejorar el proceso de toma de decisiones y la construcción de activo intangibles.</a:t>
            </a:r>
          </a:p>
          <a:p>
            <a:endParaRPr lang="es-EC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C" dirty="0"/>
              <a:t>OBJETIVOS ESPECÍFICOS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469202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s-EC" dirty="0"/>
              <a:t>Determinar los sectores empresariales a los que se brindaran los servicios de aplicación estratégica.</a:t>
            </a:r>
          </a:p>
          <a:p>
            <a:pPr lvl="0"/>
            <a:r>
              <a:rPr lang="es-EC" dirty="0" smtClean="0"/>
              <a:t>Evidenciar </a:t>
            </a:r>
            <a:r>
              <a:rPr lang="es-EC" dirty="0"/>
              <a:t>el presupuesto que las PYMES destinan para gestión tecnológica.</a:t>
            </a:r>
          </a:p>
          <a:p>
            <a:pPr lvl="0"/>
            <a:r>
              <a:rPr lang="es-EC" dirty="0"/>
              <a:t>Reconocer a la competencia directa e indirecta que existe en el mercado y los productos que ofrece.</a:t>
            </a:r>
          </a:p>
          <a:p>
            <a:pPr lvl="0"/>
            <a:r>
              <a:rPr lang="es-EC" dirty="0"/>
              <a:t>Evaluar la demanda y diagnosticar si hay  demanda insatisfecha, para crear la estrategia comercial a plantear.</a:t>
            </a:r>
          </a:p>
          <a:p>
            <a:pPr lvl="0"/>
            <a:r>
              <a:rPr lang="es-EC" dirty="0"/>
              <a:t>Determinar  la línea de productos y servicios que se ofrecerán al cliente.</a:t>
            </a:r>
          </a:p>
          <a:p>
            <a:pPr lvl="0"/>
            <a:r>
              <a:rPr lang="es-EC" dirty="0"/>
              <a:t>Detallar  la mezcla promocional de mayor impacto para dar a conocer el servicio que se oferte  en el mercado local.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1136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SEGMENTACIÓN</a:t>
            </a:r>
            <a:endParaRPr lang="es-EC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736369"/>
              </p:ext>
            </p:extLst>
          </p:nvPr>
        </p:nvGraphicFramePr>
        <p:xfrm>
          <a:off x="971600" y="764704"/>
          <a:ext cx="6624735" cy="4568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3470"/>
                <a:gridCol w="2283470"/>
                <a:gridCol w="2057795"/>
              </a:tblGrid>
              <a:tr h="36832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CARACTERISTICAS</a:t>
                      </a:r>
                      <a:endParaRPr lang="es-EC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VARIABLE DE SEGMENTACION</a:t>
                      </a:r>
                      <a:endParaRPr lang="es-EC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DESCRIPCION</a:t>
                      </a:r>
                      <a:endParaRPr lang="es-EC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</a:tr>
              <a:tr h="660497">
                <a:tc rowSpan="2"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</a:endParaRPr>
                    </a:p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</a:endParaRPr>
                    </a:p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Territoriales</a:t>
                      </a:r>
                      <a:endParaRPr lang="es-EC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    </a:t>
                      </a:r>
                      <a:r>
                        <a:rPr lang="es-ES" sz="1200" dirty="0">
                          <a:effectLst/>
                        </a:rPr>
                        <a:t>Tipo de consumidor:</a:t>
                      </a:r>
                      <a:endParaRPr lang="es-EC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Empresas que manejan  tarjeta de </a:t>
                      </a:r>
                      <a:r>
                        <a:rPr lang="es-ES" sz="1200" dirty="0">
                          <a:effectLst/>
                        </a:rPr>
                        <a:t>crédito corporativa </a:t>
                      </a:r>
                      <a:endParaRPr lang="es-EC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</a:tr>
              <a:tr h="134298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Ubicación  </a:t>
                      </a:r>
                      <a:r>
                        <a:rPr lang="es-ES" sz="1200" dirty="0">
                          <a:effectLst/>
                        </a:rPr>
                        <a:t>de las personas que </a:t>
                      </a:r>
                      <a:r>
                        <a:rPr lang="es-ES" sz="1400" dirty="0">
                          <a:effectLst/>
                        </a:rPr>
                        <a:t>son consideradas como clientes:</a:t>
                      </a:r>
                      <a:endParaRPr lang="es-EC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A plazo corto: Quito.</a:t>
                      </a:r>
                      <a:endParaRPr lang="es-EC" sz="1050" dirty="0">
                        <a:effectLst/>
                      </a:endParaRPr>
                    </a:p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A mediano y largo plazo: Todas las </a:t>
                      </a:r>
                      <a:r>
                        <a:rPr lang="es-ES" sz="1100" dirty="0" smtClean="0">
                          <a:effectLst/>
                        </a:rPr>
                        <a:t>zonas del </a:t>
                      </a:r>
                      <a:r>
                        <a:rPr lang="es-ES" sz="1100" dirty="0">
                          <a:effectLst/>
                        </a:rPr>
                        <a:t>país  que tengan  acceso a Internet</a:t>
                      </a:r>
                      <a:endParaRPr lang="es-EC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</a:tr>
              <a:tr h="660497">
                <a:tc rowSpan="2"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</a:endParaRPr>
                    </a:p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Demográficas</a:t>
                      </a:r>
                      <a:endParaRPr lang="es-EC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r>
                        <a:rPr lang="es-ES" sz="1400" dirty="0" smtClean="0">
                          <a:effectLst/>
                        </a:rPr>
                        <a:t>Ingresos</a:t>
                      </a:r>
                      <a:endParaRPr lang="es-EC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De: $100.000 a $6'000.000 de venta durante el año.</a:t>
                      </a:r>
                      <a:endParaRPr lang="es-EC" sz="105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</a:tr>
              <a:tr h="25936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Sector Empresarial</a:t>
                      </a:r>
                      <a:endParaRPr lang="es-EC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Indistinto</a:t>
                      </a:r>
                      <a:endParaRPr lang="es-EC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</a:tr>
              <a:tr h="66049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Psicológicas</a:t>
                      </a:r>
                      <a:endParaRPr lang="es-EC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Beneficios futuros</a:t>
                      </a:r>
                      <a:endParaRPr lang="es-EC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Asesoría especializada y maneras de economizar recursos</a:t>
                      </a:r>
                      <a:endParaRPr lang="es-EC" sz="105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</a:tr>
              <a:tr h="44033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Comportamiento</a:t>
                      </a:r>
                      <a:endParaRPr lang="es-EC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Tasa de Uso</a:t>
                      </a:r>
                      <a:endParaRPr lang="es-EC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Uso mensual o trimestral</a:t>
                      </a:r>
                      <a:endParaRPr lang="es-EC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8351" marR="383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80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Título"/>
              <p:cNvSpPr>
                <a:spLocks noGrp="1"/>
              </p:cNvSpPr>
              <p:nvPr>
                <p:ph type="title"/>
              </p:nvPr>
            </p:nvSpPr>
            <p:spPr>
              <a:xfrm>
                <a:off x="1115616" y="4365104"/>
                <a:ext cx="6781800" cy="1600200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2000" i="1">
                          <a:latin typeface="Cambria Math"/>
                        </a:rPr>
                        <m:t>𝑛</m:t>
                      </m:r>
                      <m:r>
                        <a:rPr lang="es-EC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C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C" sz="2000" i="1">
                              <a:latin typeface="Cambria Math"/>
                            </a:rPr>
                            <m:t>1536∗(</m:t>
                          </m:r>
                          <m:sSup>
                            <m:sSupPr>
                              <m:ctrlPr>
                                <a:rPr lang="es-EC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EC" sz="2000" i="1">
                                  <a:latin typeface="Cambria Math"/>
                                </a:rPr>
                                <m:t>1,96)</m:t>
                              </m:r>
                            </m:e>
                            <m:sup>
                              <m:r>
                                <a:rPr lang="es-EC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sz="2000" i="1">
                              <a:latin typeface="Cambria Math"/>
                            </a:rPr>
                            <m:t>∗0,5∗05</m:t>
                          </m:r>
                        </m:num>
                        <m:den>
                          <m:sSup>
                            <m:sSupPr>
                              <m:ctrlPr>
                                <a:rPr lang="es-EC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EC" sz="2000" i="1">
                                  <a:latin typeface="Cambria Math"/>
                                </a:rPr>
                                <m:t>0,05</m:t>
                              </m:r>
                            </m:e>
                            <m:sup>
                              <m:r>
                                <a:rPr lang="es-EC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sz="2000" i="1">
                              <a:latin typeface="Cambria Math"/>
                            </a:rPr>
                            <m:t>∗</m:t>
                          </m:r>
                          <m:d>
                            <m:dPr>
                              <m:ctrlPr>
                                <a:rPr lang="es-EC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EC" sz="2000" i="1">
                                  <a:latin typeface="Cambria Math"/>
                                </a:rPr>
                                <m:t>1536−1</m:t>
                              </m:r>
                            </m:e>
                          </m:d>
                          <m:r>
                            <a:rPr lang="es-EC" sz="20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s-EC" sz="2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EC" sz="2000" i="1">
                                  <a:latin typeface="Cambria Math"/>
                                </a:rPr>
                                <m:t>1,96</m:t>
                              </m:r>
                            </m:e>
                            <m:sup>
                              <m:r>
                                <a:rPr lang="es-EC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sz="2000" i="1">
                              <a:latin typeface="Cambria Math"/>
                            </a:rPr>
                            <m:t>∗0,5∗0,5</m:t>
                          </m:r>
                        </m:den>
                      </m:f>
                      <m:r>
                        <a:rPr lang="es-EC" sz="2000" i="1">
                          <a:latin typeface="Cambria Math"/>
                        </a:rPr>
                        <m:t>=322.84</m:t>
                      </m:r>
                    </m:oMath>
                  </m:oMathPara>
                </a14:m>
                <a:endParaRPr lang="es-EC" sz="2000" dirty="0"/>
              </a:p>
            </p:txBody>
          </p:sp>
        </mc:Choice>
        <mc:Fallback xmlns="">
          <p:sp>
            <p:nvSpPr>
              <p:cNvPr id="3" name="2 Títul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115616" y="4365104"/>
                <a:ext cx="6781800" cy="16002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 smtClean="0"/>
              <a:t>TAMAÑO DE LA MUESTRA</a:t>
            </a:r>
            <a:endParaRPr lang="es-EC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C" dirty="0"/>
              <a:t>Dónde:</a:t>
            </a:r>
          </a:p>
          <a:p>
            <a:r>
              <a:rPr lang="es-EC" dirty="0"/>
              <a:t>N: Universo.</a:t>
            </a:r>
          </a:p>
          <a:p>
            <a:r>
              <a:rPr lang="es-EC" dirty="0"/>
              <a:t>n: Tamaño de la muestra.</a:t>
            </a:r>
          </a:p>
          <a:p>
            <a:r>
              <a:rPr lang="es-EC" dirty="0"/>
              <a:t>z: Nivel de confianza, desviación estándar.</a:t>
            </a:r>
          </a:p>
          <a:p>
            <a:r>
              <a:rPr lang="es-EC" dirty="0"/>
              <a:t>p: probabilidad a favor.</a:t>
            </a:r>
          </a:p>
          <a:p>
            <a:r>
              <a:rPr lang="es-EC" dirty="0"/>
              <a:t>q: probabilidad en contra.</a:t>
            </a:r>
          </a:p>
          <a:p>
            <a:r>
              <a:rPr lang="es-EC" dirty="0"/>
              <a:t>e: Error de estimación.</a:t>
            </a:r>
          </a:p>
          <a:p>
            <a:endParaRPr lang="es-EC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4644008" y="1124744"/>
            <a:ext cx="3657600" cy="639762"/>
          </a:xfrm>
        </p:spPr>
        <p:txBody>
          <a:bodyPr/>
          <a:lstStyle/>
          <a:p>
            <a:endParaRPr lang="es-EC" dirty="0" smtClean="0"/>
          </a:p>
          <a:p>
            <a:endParaRPr lang="es-EC" dirty="0"/>
          </a:p>
          <a:p>
            <a:r>
              <a:rPr lang="es-EC" dirty="0" smtClean="0"/>
              <a:t>Reemplazo </a:t>
            </a:r>
            <a:r>
              <a:rPr lang="es-EC" dirty="0"/>
              <a:t>de valor:</a:t>
            </a:r>
          </a:p>
          <a:p>
            <a:endParaRPr lang="es-EC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C" dirty="0"/>
              <a:t>N: 1536</a:t>
            </a:r>
          </a:p>
          <a:p>
            <a:r>
              <a:rPr lang="es-EC" dirty="0"/>
              <a:t>z: 1,96</a:t>
            </a:r>
          </a:p>
          <a:p>
            <a:r>
              <a:rPr lang="es-EC" dirty="0"/>
              <a:t>p: 0,5</a:t>
            </a:r>
          </a:p>
          <a:p>
            <a:r>
              <a:rPr lang="es-EC" dirty="0"/>
              <a:t>q: 0,5</a:t>
            </a:r>
          </a:p>
          <a:p>
            <a:r>
              <a:rPr lang="es-EC" dirty="0"/>
              <a:t>e: 0,05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29217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679834"/>
              </p:ext>
            </p:extLst>
          </p:nvPr>
        </p:nvGraphicFramePr>
        <p:xfrm>
          <a:off x="1187624" y="1556792"/>
          <a:ext cx="317624" cy="3800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624"/>
              </a:tblGrid>
              <a:tr h="22966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1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66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2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66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3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66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4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66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.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66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.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66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.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66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.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66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.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66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.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66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.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66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.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66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.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66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>
                          <a:effectLst/>
                        </a:rPr>
                        <a:t>.</a:t>
                      </a:r>
                      <a:endParaRPr lang="es-EC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9665">
                <a:tc>
                  <a:txBody>
                    <a:bodyPr/>
                    <a:lstStyle/>
                    <a:p>
                      <a:pPr algn="r" fontAlgn="b"/>
                      <a:r>
                        <a:rPr lang="es-EC" sz="1600" u="none" strike="noStrike" dirty="0">
                          <a:effectLst/>
                        </a:rPr>
                        <a:t>44</a:t>
                      </a:r>
                      <a:endParaRPr lang="es-EC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cxnSp>
        <p:nvCxnSpPr>
          <p:cNvPr id="9" name="8 Conector recto de flecha"/>
          <p:cNvCxnSpPr/>
          <p:nvPr/>
        </p:nvCxnSpPr>
        <p:spPr>
          <a:xfrm flipV="1">
            <a:off x="1475656" y="2204864"/>
            <a:ext cx="259228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475656" y="3356992"/>
            <a:ext cx="259228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>
          <a:xfrm>
            <a:off x="4283968" y="1628800"/>
            <a:ext cx="403244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Diagnostico inicial de la empresa</a:t>
            </a:r>
            <a:endParaRPr lang="es-EC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4283968" y="3717032"/>
            <a:ext cx="403244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Proponer un plan de mejora interno</a:t>
            </a:r>
            <a:endParaRPr lang="es-EC" dirty="0"/>
          </a:p>
        </p:txBody>
      </p:sp>
      <p:sp>
        <p:nvSpPr>
          <p:cNvPr id="2" name="1 Rectángulo redondeado"/>
          <p:cNvSpPr/>
          <p:nvPr/>
        </p:nvSpPr>
        <p:spPr>
          <a:xfrm>
            <a:off x="2771800" y="548680"/>
            <a:ext cx="43204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ENCUESTA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0717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Análisis de resultados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9336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537779998"/>
              </p:ext>
            </p:extLst>
          </p:nvPr>
        </p:nvGraphicFramePr>
        <p:xfrm>
          <a:off x="1259632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5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92696"/>
            <a:ext cx="3744416" cy="204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740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HALLAZGOS</a:t>
            </a:r>
            <a:endParaRPr lang="es-EC" dirty="0"/>
          </a:p>
        </p:txBody>
      </p:sp>
      <p:sp>
        <p:nvSpPr>
          <p:cNvPr id="5" name="4 Rectángulo redondeado"/>
          <p:cNvSpPr/>
          <p:nvPr/>
        </p:nvSpPr>
        <p:spPr>
          <a:xfrm>
            <a:off x="683568" y="908720"/>
            <a:ext cx="367240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Se evidencio una situación inicial de las PYMES las cuales necesitan la </a:t>
            </a:r>
            <a:r>
              <a:rPr lang="es-EC" sz="1400" dirty="0"/>
              <a:t>construcción de activos intangibles y proveer de un apoyo sustancial para las </a:t>
            </a:r>
            <a:r>
              <a:rPr lang="es-EC" sz="1400" dirty="0" smtClean="0"/>
              <a:t>empresas del DMQ</a:t>
            </a:r>
            <a:endParaRPr lang="es-EC" sz="14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683568" y="2135293"/>
            <a:ext cx="367240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Se evidenció el presupuesto que las PYMES destinan para gestión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683568" y="3429000"/>
            <a:ext cx="367240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Se reconoció con facilidad las falencias que puede tener la empresa a la cual se efectúo la encuesta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5080813" y="908720"/>
            <a:ext cx="3316235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/>
              <a:t>se define una situación de la compañía a la cual nos contactamos, y de todas las encuestas recopiladas ya se puede crear una proyección a la construcción de activos </a:t>
            </a:r>
            <a:r>
              <a:rPr lang="es-EC" sz="1400" dirty="0" smtClean="0"/>
              <a:t>intangibles</a:t>
            </a:r>
            <a:endParaRPr lang="es-EC" sz="1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5118752" y="2135293"/>
            <a:ext cx="331623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Se determinó los sectores empresariales a los que se brindaran los servicios de aplicación estratégica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5080814" y="3399478"/>
            <a:ext cx="331623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dirty="0"/>
              <a:t>Se determinó  la línea de productos y servicios que se ofrecerán al cliente en base a la elaboración de paquetes estratégicos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689" y="4725144"/>
            <a:ext cx="3240360" cy="198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64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39310" y="1340768"/>
            <a:ext cx="4820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Capítulo iii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66988" y="2967335"/>
            <a:ext cx="76100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ANÁLISIS Y GESTIÓN</a:t>
            </a:r>
          </a:p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 LA INFORMACIÓN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059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6424" cy="16002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s-EC" sz="2800" b="1" dirty="0"/>
              <a:t>ANÁLISIS BASES DE DATOS, PRESTADORES DE SERVICIOS.</a:t>
            </a:r>
            <a:br>
              <a:rPr lang="es-EC" sz="2800" b="1" dirty="0"/>
            </a:br>
            <a:endParaRPr lang="es-EC" sz="28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312240"/>
            <a:ext cx="5112568" cy="292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2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INTRODUCCIÓN</a:t>
            </a:r>
            <a:endParaRPr lang="es-EC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149080"/>
            <a:ext cx="2304256" cy="1732658"/>
          </a:xfrm>
          <a:prstGeom prst="rect">
            <a:avLst/>
          </a:prstGeom>
        </p:spPr>
      </p:pic>
      <p:sp>
        <p:nvSpPr>
          <p:cNvPr id="6" name="5 Rectángulo redondeado"/>
          <p:cNvSpPr/>
          <p:nvPr/>
        </p:nvSpPr>
        <p:spPr>
          <a:xfrm>
            <a:off x="1403648" y="1268760"/>
            <a:ext cx="216024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Fin social</a:t>
            </a:r>
            <a:endParaRPr lang="es-EC" dirty="0"/>
          </a:p>
        </p:txBody>
      </p:sp>
      <p:sp>
        <p:nvSpPr>
          <p:cNvPr id="7" name="6 Rectángulo redondeado"/>
          <p:cNvSpPr/>
          <p:nvPr/>
        </p:nvSpPr>
        <p:spPr>
          <a:xfrm>
            <a:off x="1382122" y="2907699"/>
            <a:ext cx="216024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Fin individual</a:t>
            </a:r>
            <a:endParaRPr lang="es-EC" dirty="0"/>
          </a:p>
        </p:txBody>
      </p:sp>
      <p:cxnSp>
        <p:nvCxnSpPr>
          <p:cNvPr id="9" name="8 Conector recto de flecha"/>
          <p:cNvCxnSpPr>
            <a:stCxn id="7" idx="3"/>
          </p:cNvCxnSpPr>
          <p:nvPr/>
        </p:nvCxnSpPr>
        <p:spPr>
          <a:xfrm>
            <a:off x="3542362" y="3519767"/>
            <a:ext cx="18937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3419872" y="1880828"/>
            <a:ext cx="18937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Bisel"/>
          <p:cNvSpPr/>
          <p:nvPr/>
        </p:nvSpPr>
        <p:spPr>
          <a:xfrm>
            <a:off x="5612044" y="1412776"/>
            <a:ext cx="2592288" cy="108012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Desarrollo empresarial en el DMQ</a:t>
            </a:r>
            <a:endParaRPr lang="es-EC" dirty="0"/>
          </a:p>
        </p:txBody>
      </p:sp>
      <p:sp>
        <p:nvSpPr>
          <p:cNvPr id="12" name="11 Bisel"/>
          <p:cNvSpPr/>
          <p:nvPr/>
        </p:nvSpPr>
        <p:spPr>
          <a:xfrm>
            <a:off x="5612044" y="2996952"/>
            <a:ext cx="2592288" cy="100811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Inicio de una empresa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8818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1979712" y="908720"/>
            <a:ext cx="46805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productos de consultoría más factibles, los sectores investigados </a:t>
            </a:r>
            <a:r>
              <a:rPr lang="es-EC" dirty="0" smtClean="0"/>
              <a:t>fueron:</a:t>
            </a:r>
            <a:endParaRPr lang="es-EC" dirty="0"/>
          </a:p>
        </p:txBody>
      </p:sp>
      <p:sp>
        <p:nvSpPr>
          <p:cNvPr id="4" name="3 Rectángulo"/>
          <p:cNvSpPr/>
          <p:nvPr/>
        </p:nvSpPr>
        <p:spPr>
          <a:xfrm>
            <a:off x="807127" y="249289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EC" dirty="0"/>
              <a:t>Sector público</a:t>
            </a:r>
          </a:p>
          <a:p>
            <a:pPr lvl="0"/>
            <a:r>
              <a:rPr lang="es-EC" dirty="0"/>
              <a:t>Sector financiero</a:t>
            </a:r>
          </a:p>
          <a:p>
            <a:pPr lvl="0"/>
            <a:r>
              <a:rPr lang="es-EC" dirty="0"/>
              <a:t>Sector militar</a:t>
            </a:r>
          </a:p>
          <a:p>
            <a:pPr lvl="0"/>
            <a:r>
              <a:rPr lang="es-EC" dirty="0"/>
              <a:t>Sector constructor</a:t>
            </a:r>
          </a:p>
          <a:p>
            <a:pPr lvl="0"/>
            <a:r>
              <a:rPr lang="es-EC" dirty="0"/>
              <a:t>Sector de distribuidoras</a:t>
            </a:r>
          </a:p>
          <a:p>
            <a:pPr lvl="0"/>
            <a:r>
              <a:rPr lang="es-EC" dirty="0"/>
              <a:t>Sector de aseguradoras</a:t>
            </a:r>
          </a:p>
          <a:p>
            <a:pPr lvl="0"/>
            <a:r>
              <a:rPr lang="es-EC" dirty="0"/>
              <a:t>Sector consultor</a:t>
            </a:r>
          </a:p>
          <a:p>
            <a:pPr lvl="0"/>
            <a:r>
              <a:rPr lang="es-EC" dirty="0"/>
              <a:t>Sector exportador </a:t>
            </a:r>
          </a:p>
          <a:p>
            <a:pPr lvl="0"/>
            <a:r>
              <a:rPr lang="es-EC" dirty="0"/>
              <a:t>Sector manufacturero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963" y="2513678"/>
            <a:ext cx="3442441" cy="2707691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3563888" y="6200231"/>
            <a:ext cx="5328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Base de datos Management Advise and Consulting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1997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234543907"/>
              </p:ext>
            </p:extLst>
          </p:nvPr>
        </p:nvGraphicFramePr>
        <p:xfrm>
          <a:off x="1475656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2483768" y="764704"/>
            <a:ext cx="410445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ciclo de la toma de decisiones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329112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9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339752" y="1412776"/>
            <a:ext cx="47820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CAPÍTULO IV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27039" y="2967335"/>
            <a:ext cx="768992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PROPUESTA DE MODELO</a:t>
            </a:r>
          </a:p>
          <a:p>
            <a:pPr algn="ctr"/>
            <a:r>
              <a:rPr lang="es-E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 GESTIÓN ESTRATÉGICA</a:t>
            </a:r>
          </a:p>
          <a:p>
            <a:pPr algn="ctr"/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EN BASE A SISTEMATIZACIÓN</a:t>
            </a:r>
          </a:p>
          <a:p>
            <a:pPr algn="ctr"/>
            <a:r>
              <a:rPr lang="es-E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 NECESIDADES DE LAS EMPRESAS</a:t>
            </a:r>
          </a:p>
          <a:p>
            <a:pPr algn="ctr"/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DEL DMQ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568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88116"/>
            <a:ext cx="7776863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966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914456" cy="1600200"/>
          </a:xfrm>
        </p:spPr>
        <p:txBody>
          <a:bodyPr>
            <a:normAutofit fontScale="90000"/>
          </a:bodyPr>
          <a:lstStyle/>
          <a:p>
            <a:r>
              <a:rPr lang="es-EC" dirty="0"/>
              <a:t>DETERMINACIÓN Y DESARROLLO DE PROYECTOS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052736"/>
            <a:ext cx="3380581" cy="333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2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740" y="970568"/>
            <a:ext cx="3411323" cy="4186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266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002991288"/>
              </p:ext>
            </p:extLst>
          </p:nvPr>
        </p:nvGraphicFramePr>
        <p:xfrm>
          <a:off x="-108520" y="15050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5580112" y="1988840"/>
            <a:ext cx="302433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/>
              <a:t>COSTOS DE LOS PLANES OPERATIVOS</a:t>
            </a:r>
            <a:endParaRPr lang="es-EC" dirty="0"/>
          </a:p>
        </p:txBody>
      </p:sp>
      <p:sp>
        <p:nvSpPr>
          <p:cNvPr id="9" name="8 Rectángulo redondeado"/>
          <p:cNvSpPr/>
          <p:nvPr/>
        </p:nvSpPr>
        <p:spPr>
          <a:xfrm>
            <a:off x="5580112" y="4221088"/>
            <a:ext cx="302433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s-EC" b="1" dirty="0"/>
              <a:t>PROGRAMACIÓN DE PROYECTOS FALTANTE</a:t>
            </a:r>
          </a:p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3302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321866" y="908720"/>
            <a:ext cx="4500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Capitulo v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90081" y="2852936"/>
            <a:ext cx="710700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ARTICULACIÓN PRÁCTICA</a:t>
            </a:r>
          </a:p>
          <a:p>
            <a:pPr algn="ctr"/>
            <a:r>
              <a:rPr lang="es-E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DEL MODELO DE GESTIÓN </a:t>
            </a:r>
          </a:p>
          <a:p>
            <a:pPr algn="ctr"/>
            <a:r>
              <a:rPr lang="es-E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EN BASE AL MODELO</a:t>
            </a:r>
          </a:p>
          <a:p>
            <a:pPr algn="ctr"/>
            <a:r>
              <a:rPr lang="es-E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PRODUCTO - PROCESO</a:t>
            </a:r>
            <a:endParaRPr lang="es-E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52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6" t="23892" r="6164" b="12269"/>
          <a:stretch/>
        </p:blipFill>
        <p:spPr bwMode="auto">
          <a:xfrm>
            <a:off x="467544" y="836712"/>
            <a:ext cx="8352928" cy="5184576"/>
          </a:xfrm>
          <a:prstGeom prst="rect">
            <a:avLst/>
          </a:prstGeom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6639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39752" y="836712"/>
            <a:ext cx="4769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CAPÍTULO VI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44059" y="2967335"/>
            <a:ext cx="74558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CONCLUSIONES Y</a:t>
            </a:r>
          </a:p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RECOMENDACIONES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418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JUSTIFICACIÓN</a:t>
            </a:r>
            <a:endParaRPr lang="es-EC" dirty="0"/>
          </a:p>
        </p:txBody>
      </p:sp>
      <p:sp>
        <p:nvSpPr>
          <p:cNvPr id="5" name="4 Rectángulo"/>
          <p:cNvSpPr/>
          <p:nvPr/>
        </p:nvSpPr>
        <p:spPr>
          <a:xfrm>
            <a:off x="1691680" y="1686744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Innovación </a:t>
            </a:r>
            <a:endParaRPr lang="es-EC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64904"/>
            <a:ext cx="4608512" cy="2109921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754" y="726579"/>
            <a:ext cx="2486025" cy="1838325"/>
          </a:xfrm>
          <a:prstGeom prst="rect">
            <a:avLst/>
          </a:prstGeom>
        </p:spPr>
      </p:pic>
      <p:sp>
        <p:nvSpPr>
          <p:cNvPr id="14" name="13 Rectángulo redondeado"/>
          <p:cNvSpPr/>
          <p:nvPr/>
        </p:nvSpPr>
        <p:spPr>
          <a:xfrm>
            <a:off x="5768754" y="2780928"/>
            <a:ext cx="2331638" cy="838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tecnología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5767685" y="3801467"/>
            <a:ext cx="2331638" cy="838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la excesiva demanda de bienes y servicios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5767685" y="4797152"/>
            <a:ext cx="2331638" cy="838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las necesidades que se empiezan a crear en ellos</a:t>
            </a:r>
          </a:p>
        </p:txBody>
      </p:sp>
    </p:spTree>
    <p:extLst>
      <p:ext uri="{BB962C8B-B14F-4D97-AF65-F5344CB8AC3E}">
        <p14:creationId xmlns:p14="http://schemas.microsoft.com/office/powerpoint/2010/main" val="362124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CONCLUSIONES</a:t>
            </a:r>
            <a:endParaRPr lang="es-EC" dirty="0"/>
          </a:p>
        </p:txBody>
      </p:sp>
      <p:sp>
        <p:nvSpPr>
          <p:cNvPr id="4" name="3 Rectángulo"/>
          <p:cNvSpPr/>
          <p:nvPr/>
        </p:nvSpPr>
        <p:spPr>
          <a:xfrm>
            <a:off x="4355976" y="6926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/>
              <a:t>Se realizó un análisis de la situación actual de las PYMES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366383" y="1466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/>
              <a:t>Se manejó una segmentación, que de acuerdo a los datos que arrojo el resultado de las encuestas se ajustó a las necesidades de elaboración de los paquetes de activos intangibles</a:t>
            </a:r>
            <a:endParaRPr lang="es-EC" dirty="0"/>
          </a:p>
        </p:txBody>
      </p:sp>
      <p:sp>
        <p:nvSpPr>
          <p:cNvPr id="6" name="5 Rectángulo"/>
          <p:cNvSpPr/>
          <p:nvPr/>
        </p:nvSpPr>
        <p:spPr>
          <a:xfrm>
            <a:off x="4366383" y="31145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/>
              <a:t>S</a:t>
            </a:r>
            <a:r>
              <a:rPr lang="es-ES_tradnl" dirty="0" smtClean="0"/>
              <a:t>e </a:t>
            </a:r>
            <a:r>
              <a:rPr lang="es-ES_tradnl" dirty="0"/>
              <a:t>identifico la sistematización de sus procesos de gestión estratégica, de cada una </a:t>
            </a:r>
            <a:r>
              <a:rPr lang="es-ES_tradnl" dirty="0" smtClean="0"/>
              <a:t>de las empresas</a:t>
            </a:r>
            <a:endParaRPr lang="es-EC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204864"/>
            <a:ext cx="2152650" cy="2124075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4377859" y="432599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/>
              <a:t>Se definió una propuesta de negocio, en base a los estándares establecidos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5674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RECOMENDACIONES</a:t>
            </a:r>
            <a:endParaRPr lang="es-EC" dirty="0"/>
          </a:p>
        </p:txBody>
      </p:sp>
      <p:sp>
        <p:nvSpPr>
          <p:cNvPr id="4" name="3 Rectángulo"/>
          <p:cNvSpPr/>
          <p:nvPr/>
        </p:nvSpPr>
        <p:spPr>
          <a:xfrm>
            <a:off x="683568" y="69266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/>
              <a:t>Para poder proveer a compañías de proyectos estratégicos que ayuden a </a:t>
            </a:r>
            <a:r>
              <a:rPr lang="es-EC" dirty="0" smtClean="0"/>
              <a:t>subsistir </a:t>
            </a:r>
            <a:r>
              <a:rPr lang="es-EC" dirty="0"/>
              <a:t>a las empresas, para un mejor servicio debe gestionarse acuerdos bancarios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81367" y="213285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 smtClean="0"/>
              <a:t>Para llevar a cabo el proyecto de venta de este tipo de intangibles por teléfono, el personal debe estar capacitado para responder negativas del cliente.</a:t>
            </a:r>
            <a:endParaRPr lang="es-EC" dirty="0"/>
          </a:p>
        </p:txBody>
      </p:sp>
      <p:sp>
        <p:nvSpPr>
          <p:cNvPr id="6" name="5 Rectángulo"/>
          <p:cNvSpPr/>
          <p:nvPr/>
        </p:nvSpPr>
        <p:spPr>
          <a:xfrm>
            <a:off x="692843" y="350100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/>
              <a:t>Se debe consolidar un mínimo de clientes, esto con referencia a las empresas para que  ya con la elaboración de proyectos de cambios estratégicos ya se pueda ir posicionando un mercado de venta de intangibles vía telefónica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892994"/>
            <a:ext cx="2736304" cy="24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1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988840"/>
            <a:ext cx="5589968" cy="276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44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31031" y="1844824"/>
            <a:ext cx="4281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CAPÍTULO I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93532" y="3893127"/>
            <a:ext cx="7898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MARCO CONCEPTUAL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980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51720" y="2593647"/>
            <a:ext cx="5310336" cy="224676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s-EC" sz="2800" b="1" dirty="0"/>
              <a:t>Hay que reconocer que los cambios no caen repentinamente, ni que son silenciosos. En realidad es que casi siempre se revela con ciertos indicadores.</a:t>
            </a:r>
          </a:p>
        </p:txBody>
      </p:sp>
    </p:spTree>
    <p:extLst>
      <p:ext uri="{BB962C8B-B14F-4D97-AF65-F5344CB8AC3E}">
        <p14:creationId xmlns:p14="http://schemas.microsoft.com/office/powerpoint/2010/main" val="14005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PERSPECTIVA</a:t>
            </a:r>
            <a:endParaRPr lang="es-EC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7" y="908720"/>
            <a:ext cx="2466975" cy="184785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068960"/>
            <a:ext cx="2466975" cy="1847851"/>
          </a:xfrm>
          <a:prstGeom prst="rect">
            <a:avLst/>
          </a:prstGeom>
        </p:spPr>
      </p:pic>
      <p:sp>
        <p:nvSpPr>
          <p:cNvPr id="6" name="5 Flecha izquierda"/>
          <p:cNvSpPr/>
          <p:nvPr/>
        </p:nvSpPr>
        <p:spPr>
          <a:xfrm>
            <a:off x="3923928" y="1124744"/>
            <a:ext cx="3960440" cy="14158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direccionamiento estratégico</a:t>
            </a:r>
          </a:p>
        </p:txBody>
      </p:sp>
      <p:sp>
        <p:nvSpPr>
          <p:cNvPr id="7" name="6 Flecha derecha"/>
          <p:cNvSpPr/>
          <p:nvPr/>
        </p:nvSpPr>
        <p:spPr>
          <a:xfrm>
            <a:off x="899246" y="3236818"/>
            <a:ext cx="3888432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tradición</a:t>
            </a:r>
          </a:p>
        </p:txBody>
      </p:sp>
    </p:spTree>
    <p:extLst>
      <p:ext uri="{BB962C8B-B14F-4D97-AF65-F5344CB8AC3E}">
        <p14:creationId xmlns:p14="http://schemas.microsoft.com/office/powerpoint/2010/main" val="15223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60014"/>
            <a:ext cx="3883740" cy="3681987"/>
          </a:xfrm>
          <a:prstGeom prst="rect">
            <a:avLst/>
          </a:prstGeom>
        </p:spPr>
      </p:pic>
      <p:sp>
        <p:nvSpPr>
          <p:cNvPr id="6" name="5 Elipse"/>
          <p:cNvSpPr/>
          <p:nvPr/>
        </p:nvSpPr>
        <p:spPr>
          <a:xfrm>
            <a:off x="2267744" y="762309"/>
            <a:ext cx="2053030" cy="1795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planificación estratégica</a:t>
            </a:r>
          </a:p>
        </p:txBody>
      </p:sp>
      <p:sp>
        <p:nvSpPr>
          <p:cNvPr id="8" name="7 Elipse"/>
          <p:cNvSpPr/>
          <p:nvPr/>
        </p:nvSpPr>
        <p:spPr>
          <a:xfrm>
            <a:off x="323528" y="1916832"/>
            <a:ext cx="2088232" cy="18409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la investigación de mercados</a:t>
            </a:r>
          </a:p>
        </p:txBody>
      </p:sp>
      <p:sp>
        <p:nvSpPr>
          <p:cNvPr id="9" name="8 Elipse"/>
          <p:cNvSpPr/>
          <p:nvPr/>
        </p:nvSpPr>
        <p:spPr>
          <a:xfrm>
            <a:off x="2232542" y="3140968"/>
            <a:ext cx="2088232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la segmentación del distrito metropolitano de Quito</a:t>
            </a:r>
          </a:p>
        </p:txBody>
      </p:sp>
      <p:sp>
        <p:nvSpPr>
          <p:cNvPr id="10" name="9 Elipse"/>
          <p:cNvSpPr/>
          <p:nvPr/>
        </p:nvSpPr>
        <p:spPr>
          <a:xfrm>
            <a:off x="467544" y="4284507"/>
            <a:ext cx="194421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la gestión de innovación</a:t>
            </a:r>
          </a:p>
        </p:txBody>
      </p:sp>
    </p:spTree>
    <p:extLst>
      <p:ext uri="{BB962C8B-B14F-4D97-AF65-F5344CB8AC3E}">
        <p14:creationId xmlns:p14="http://schemas.microsoft.com/office/powerpoint/2010/main" val="273926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OBJETIVO GENERAL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4259976"/>
          </a:xfrm>
        </p:spPr>
        <p:txBody>
          <a:bodyPr>
            <a:normAutofit fontScale="92500" lnSpcReduction="10000"/>
          </a:bodyPr>
          <a:lstStyle/>
          <a:p>
            <a:r>
              <a:rPr lang="es-EC" dirty="0"/>
              <a:t>Realizar el análisis de la situación actual de las PYMES del Distrito Metropolitano de Quito considerando sus competencias organizacionales para aportar a la aplicación de la gestión estratégica para mejorar el proceso de toma de decisiones y la construcción de activos intangibles.</a:t>
            </a:r>
          </a:p>
          <a:p>
            <a:endParaRPr lang="es-EC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C" dirty="0"/>
              <a:t>OBJETIVOS ESPECÍFICOS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4620016"/>
          </a:xfrm>
        </p:spPr>
        <p:txBody>
          <a:bodyPr>
            <a:noAutofit/>
          </a:bodyPr>
          <a:lstStyle/>
          <a:p>
            <a:pPr lvl="0"/>
            <a:r>
              <a:rPr lang="es-ES_tradnl" sz="1600" dirty="0"/>
              <a:t>Identificar la situación actual de las empresas del Distrito Metropolitano de Quito mediante una segmentación para medir la línea base de investigación de mercado.</a:t>
            </a:r>
            <a:endParaRPr lang="es-EC" sz="1600" dirty="0"/>
          </a:p>
          <a:p>
            <a:pPr lvl="0"/>
            <a:r>
              <a:rPr lang="es-ES_tradnl" sz="1600" dirty="0"/>
              <a:t>Realizar un diagnóstico estratégico para identificar la sistematización de sus procesos de gestión estratégica, mediante un FODA. </a:t>
            </a:r>
            <a:endParaRPr lang="es-EC" sz="1600" dirty="0"/>
          </a:p>
          <a:p>
            <a:pPr lvl="0"/>
            <a:r>
              <a:rPr lang="es-EC" sz="1600" dirty="0"/>
              <a:t>Poner</a:t>
            </a:r>
            <a:r>
              <a:rPr lang="es-MX" sz="1600" dirty="0"/>
              <a:t> en práctica del Modelo de Gestión Estratégica sometiéndolo a varios escenarios de simulación de cambio y competencia.</a:t>
            </a:r>
            <a:endParaRPr lang="es-EC" sz="1600" dirty="0"/>
          </a:p>
          <a:p>
            <a:pPr lvl="0"/>
            <a:r>
              <a:rPr lang="es-ES_tradnl" sz="1600" dirty="0"/>
              <a:t>Definir un portafolio de proyectos que permitan la sostenibilidad y que potencializarían a la cultura estratégica.</a:t>
            </a:r>
            <a:endParaRPr lang="es-EC" sz="1600" dirty="0"/>
          </a:p>
          <a:p>
            <a:endParaRPr lang="es-EC" sz="1600" dirty="0"/>
          </a:p>
        </p:txBody>
      </p:sp>
    </p:spTree>
    <p:extLst>
      <p:ext uri="{BB962C8B-B14F-4D97-AF65-F5344CB8AC3E}">
        <p14:creationId xmlns:p14="http://schemas.microsoft.com/office/powerpoint/2010/main" val="258826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ALCANCE</a:t>
            </a:r>
            <a:endParaRPr lang="es-EC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77364"/>
            <a:ext cx="3552890" cy="2661238"/>
          </a:xfrm>
          <a:prstGeom prst="rect">
            <a:avLst/>
          </a:prstGeom>
        </p:spPr>
      </p:pic>
      <p:sp>
        <p:nvSpPr>
          <p:cNvPr id="9" name="8 Rectángulo redondeado"/>
          <p:cNvSpPr/>
          <p:nvPr/>
        </p:nvSpPr>
        <p:spPr>
          <a:xfrm>
            <a:off x="4985677" y="2099871"/>
            <a:ext cx="345638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herramientas informáticas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4989303" y="908720"/>
            <a:ext cx="345638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desarrollo de productos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4989303" y="3284984"/>
            <a:ext cx="345638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conformación de alianzas 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4989303" y="4438602"/>
            <a:ext cx="345638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trámites legales que permitan las transacciones por este medio</a:t>
            </a:r>
          </a:p>
        </p:txBody>
      </p:sp>
    </p:spTree>
    <p:extLst>
      <p:ext uri="{BB962C8B-B14F-4D97-AF65-F5344CB8AC3E}">
        <p14:creationId xmlns:p14="http://schemas.microsoft.com/office/powerpoint/2010/main" val="30442494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831</TotalTime>
  <Words>1031</Words>
  <Application>Microsoft Office PowerPoint</Application>
  <PresentationFormat>Presentación en pantalla (4:3)</PresentationFormat>
  <Paragraphs>168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NewsPrint</vt:lpstr>
      <vt:lpstr>MODELO DE CREACIÓN DE CULTURA ESTRATÉGICA EN LAS EMPRESAS DEL DISTRITO METROPOLITANO DE QUITO.</vt:lpstr>
      <vt:lpstr>INTRODUCCIÓN</vt:lpstr>
      <vt:lpstr>JUSTIFICACIÓN</vt:lpstr>
      <vt:lpstr>Presentación de PowerPoint</vt:lpstr>
      <vt:lpstr>Presentación de PowerPoint</vt:lpstr>
      <vt:lpstr>PERSPECTIVA</vt:lpstr>
      <vt:lpstr>Presentación de PowerPoint</vt:lpstr>
      <vt:lpstr>Presentación de PowerPoint</vt:lpstr>
      <vt:lpstr>ALCANCE</vt:lpstr>
      <vt:lpstr>Presentación de PowerPoint</vt:lpstr>
      <vt:lpstr>Presentación de PowerPoint</vt:lpstr>
      <vt:lpstr>SEGMENTACIÓN</vt:lpstr>
      <vt:lpstr>n=(1536∗(〖1,96)〗^2∗0,5∗05)/(〖0,05〗^2∗(1536-1)+〖1,96〗^2∗0,5∗0,5)=322.84</vt:lpstr>
      <vt:lpstr>Presentación de PowerPoint</vt:lpstr>
      <vt:lpstr>Análisis de resultados</vt:lpstr>
      <vt:lpstr>Presentación de PowerPoint</vt:lpstr>
      <vt:lpstr>HALLAZGOS</vt:lpstr>
      <vt:lpstr>Presentación de PowerPoint</vt:lpstr>
      <vt:lpstr>ANÁLISIS BASES DE DATOS, PRESTADORES DE SERVICIOS. </vt:lpstr>
      <vt:lpstr>Presentación de PowerPoint</vt:lpstr>
      <vt:lpstr>Presentación de PowerPoint</vt:lpstr>
      <vt:lpstr>Presentación de PowerPoint</vt:lpstr>
      <vt:lpstr>Presentación de PowerPoint</vt:lpstr>
      <vt:lpstr>DETERMINACIÓN Y DESARROLLO DE PROYECTOS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CONCLUSIONES</vt:lpstr>
      <vt:lpstr>RECOMENDACIONES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 UN MODELO DE CREACIÓN DE CULTURA ESTRATÉGICA EN LAS EMPRESAS DEL DISTRITO METROPOLITANO DE QUITO.</dc:title>
  <dc:creator>CALL CENTER 1</dc:creator>
  <cp:lastModifiedBy>MARCE</cp:lastModifiedBy>
  <cp:revision>41</cp:revision>
  <dcterms:created xsi:type="dcterms:W3CDTF">2015-01-20T19:24:38Z</dcterms:created>
  <dcterms:modified xsi:type="dcterms:W3CDTF">2015-03-04T00:59:15Z</dcterms:modified>
</cp:coreProperties>
</file>