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9" r:id="rId24"/>
    <p:sldId id="290" r:id="rId25"/>
    <p:sldId id="280" r:id="rId26"/>
    <p:sldId id="291" r:id="rId27"/>
    <p:sldId id="281" r:id="rId28"/>
    <p:sldId id="330"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7" r:id="rId54"/>
    <p:sldId id="319" r:id="rId55"/>
    <p:sldId id="318" r:id="rId56"/>
    <p:sldId id="320" r:id="rId57"/>
    <p:sldId id="321" r:id="rId58"/>
    <p:sldId id="322" r:id="rId59"/>
    <p:sldId id="323" r:id="rId60"/>
    <p:sldId id="324" r:id="rId61"/>
    <p:sldId id="325" r:id="rId62"/>
    <p:sldId id="326" r:id="rId63"/>
    <p:sldId id="327" r:id="rId64"/>
    <p:sldId id="328" r:id="rId65"/>
    <p:sldId id="331"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7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diapositivas%20defensa%20de%20tesis%20recuperada.pptx#16. DESGASTE ABRASIVO" TargetMode="External"/><Relationship Id="rId2" Type="http://schemas.openxmlformats.org/officeDocument/2006/relationships/hyperlink" Target="diapositivas%20defensa%20de%20tesis%20recuperada.pptx#15. DESGASTE CORROSIVO" TargetMode="External"/><Relationship Id="rId1" Type="http://schemas.openxmlformats.org/officeDocument/2006/relationships/hyperlink" Target="diapositivas%20defensa%20de%20tesis%20recuperada.pptx#14. DESGASTE ADHESIVO"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A2795-23C4-417C-883B-3BA28B48280F}" type="doc">
      <dgm:prSet loTypeId="urn:microsoft.com/office/officeart/2005/8/layout/hierarchy5" loCatId="hierarchy" qsTypeId="urn:microsoft.com/office/officeart/2005/8/quickstyle/simple4" qsCatId="simple" csTypeId="urn:microsoft.com/office/officeart/2005/8/colors/accent3_2" csCatId="accent3" phldr="1"/>
      <dgm:spPr/>
      <dgm:t>
        <a:bodyPr/>
        <a:lstStyle/>
        <a:p>
          <a:endParaRPr lang="es-EC"/>
        </a:p>
      </dgm:t>
    </dgm:pt>
    <dgm:pt modelId="{583A979B-6030-43BD-93FA-F2F552664F0F}">
      <dgm:prSet phldrT="[Texto]"/>
      <dgm:spPr/>
      <dgm:t>
        <a:bodyPr/>
        <a:lstStyle/>
        <a:p>
          <a:pPr algn="ctr"/>
          <a:r>
            <a:rPr lang="es-EC"/>
            <a:t>DESGASTE</a:t>
          </a:r>
        </a:p>
      </dgm:t>
    </dgm:pt>
    <dgm:pt modelId="{CFB6EE21-1569-4864-9CA2-875DB8F631D8}" type="parTrans" cxnId="{A45C26EF-7E60-4F67-B51D-4CA26FE7A506}">
      <dgm:prSet/>
      <dgm:spPr/>
      <dgm:t>
        <a:bodyPr/>
        <a:lstStyle/>
        <a:p>
          <a:pPr algn="ctr"/>
          <a:endParaRPr lang="es-EC"/>
        </a:p>
      </dgm:t>
    </dgm:pt>
    <dgm:pt modelId="{27BB4484-8EB3-4C2C-B28F-5A88E32F8D7E}" type="sibTrans" cxnId="{A45C26EF-7E60-4F67-B51D-4CA26FE7A506}">
      <dgm:prSet/>
      <dgm:spPr/>
      <dgm:t>
        <a:bodyPr/>
        <a:lstStyle/>
        <a:p>
          <a:pPr algn="ctr"/>
          <a:endParaRPr lang="es-EC"/>
        </a:p>
      </dgm:t>
    </dgm:pt>
    <dgm:pt modelId="{73D49123-9A0B-49F4-BD58-DC27E43E6766}">
      <dgm:prSet phldrT="[Texto]"/>
      <dgm:spPr/>
      <dgm:t>
        <a:bodyPr/>
        <a:lstStyle/>
        <a:p>
          <a:pPr algn="ctr"/>
          <a:r>
            <a:rPr lang="es-EC" dirty="0">
              <a:solidFill>
                <a:schemeClr val="bg1"/>
              </a:solidFill>
            </a:rPr>
            <a:t>ADHESIVO</a:t>
          </a:r>
        </a:p>
      </dgm:t>
      <dgm:extLst>
        <a:ext uri="{E40237B7-FDA0-4F09-8148-C483321AD2D9}">
          <dgm14:cNvPr xmlns:dgm14="http://schemas.microsoft.com/office/drawing/2010/diagram" id="0" name="">
            <a:hlinkClick xmlns:r="http://schemas.openxmlformats.org/officeDocument/2006/relationships" r:id="rId1" action="ppaction://hlinkpres?slideindex=14&amp;slidetitle=DESGASTE ADHESIVO"/>
          </dgm14:cNvPr>
        </a:ext>
      </dgm:extLst>
    </dgm:pt>
    <dgm:pt modelId="{6CF02C86-0ED5-422A-8D8A-D3050E797C23}" type="parTrans" cxnId="{078EC191-69C9-4F8E-BC97-F99CA0100841}">
      <dgm:prSet/>
      <dgm:spPr/>
      <dgm:t>
        <a:bodyPr/>
        <a:lstStyle/>
        <a:p>
          <a:pPr algn="ctr"/>
          <a:endParaRPr lang="es-EC"/>
        </a:p>
      </dgm:t>
    </dgm:pt>
    <dgm:pt modelId="{844A2351-B13A-4188-95F1-2F2A988E1D09}" type="sibTrans" cxnId="{078EC191-69C9-4F8E-BC97-F99CA0100841}">
      <dgm:prSet/>
      <dgm:spPr/>
      <dgm:t>
        <a:bodyPr/>
        <a:lstStyle/>
        <a:p>
          <a:pPr algn="ctr"/>
          <a:endParaRPr lang="es-EC"/>
        </a:p>
      </dgm:t>
    </dgm:pt>
    <dgm:pt modelId="{A821AE39-0CD9-4851-8972-08F9BB5AFA20}">
      <dgm:prSet phldrT="[Texto]"/>
      <dgm:spPr/>
      <dgm:t>
        <a:bodyPr/>
        <a:lstStyle/>
        <a:p>
          <a:pPr algn="ctr"/>
          <a:r>
            <a:rPr lang="es-EC" dirty="0"/>
            <a:t>EROSIVO</a:t>
          </a:r>
        </a:p>
      </dgm:t>
      <dgm:extLst>
        <a:ext uri="{E40237B7-FDA0-4F09-8148-C483321AD2D9}">
          <dgm14:cNvPr xmlns:dgm14="http://schemas.microsoft.com/office/drawing/2010/diagram" id="0" name="">
            <a:hlinkClick xmlns:r="http://schemas.openxmlformats.org/officeDocument/2006/relationships" r:id="rId2" action="ppaction://hlinkpres?slideindex=15&amp;slidetitle=DESGASTE CORROSIVO"/>
          </dgm14:cNvPr>
        </a:ext>
      </dgm:extLst>
    </dgm:pt>
    <dgm:pt modelId="{F23D25D2-65D7-440D-A3A2-72C5D5DC2490}" type="parTrans" cxnId="{C310E64C-60CC-4A5B-8814-4DB885B3DA7C}">
      <dgm:prSet/>
      <dgm:spPr/>
      <dgm:t>
        <a:bodyPr/>
        <a:lstStyle/>
        <a:p>
          <a:pPr algn="ctr"/>
          <a:endParaRPr lang="es-EC"/>
        </a:p>
      </dgm:t>
    </dgm:pt>
    <dgm:pt modelId="{56CC96B5-58BC-48E4-B13D-FE4AA6C27B08}" type="sibTrans" cxnId="{C310E64C-60CC-4A5B-8814-4DB885B3DA7C}">
      <dgm:prSet/>
      <dgm:spPr/>
      <dgm:t>
        <a:bodyPr/>
        <a:lstStyle/>
        <a:p>
          <a:pPr algn="ctr"/>
          <a:endParaRPr lang="es-EC"/>
        </a:p>
      </dgm:t>
    </dgm:pt>
    <dgm:pt modelId="{EE0E7C31-49CB-406A-A197-391584A57C60}">
      <dgm:prSet phldrT="[Texto]"/>
      <dgm:spPr/>
      <dgm:t>
        <a:bodyPr/>
        <a:lstStyle/>
        <a:p>
          <a:pPr algn="ctr"/>
          <a:r>
            <a:rPr lang="es-EC" dirty="0" smtClean="0"/>
            <a:t>POR </a:t>
          </a:r>
          <a:r>
            <a:rPr lang="es-EC" dirty="0"/>
            <a:t>FATIGA </a:t>
          </a:r>
        </a:p>
      </dgm:t>
    </dgm:pt>
    <dgm:pt modelId="{ADF36A0F-F289-4501-BA7E-1278A6410C9A}" type="parTrans" cxnId="{C049A5CB-58FF-48D2-B435-071DDFBBC37F}">
      <dgm:prSet/>
      <dgm:spPr/>
      <dgm:t>
        <a:bodyPr/>
        <a:lstStyle/>
        <a:p>
          <a:pPr algn="ctr"/>
          <a:endParaRPr lang="es-EC"/>
        </a:p>
      </dgm:t>
    </dgm:pt>
    <dgm:pt modelId="{0A1FBE28-CB8F-4A31-8B25-99A2C94E5627}" type="sibTrans" cxnId="{C049A5CB-58FF-48D2-B435-071DDFBBC37F}">
      <dgm:prSet/>
      <dgm:spPr/>
      <dgm:t>
        <a:bodyPr/>
        <a:lstStyle/>
        <a:p>
          <a:pPr algn="ctr"/>
          <a:endParaRPr lang="es-EC"/>
        </a:p>
      </dgm:t>
    </dgm:pt>
    <dgm:pt modelId="{3A8A84A9-1A4D-4129-9B38-66A529CF92CA}">
      <dgm:prSet phldrT="[Texto]"/>
      <dgm:spPr/>
      <dgm:t>
        <a:bodyPr/>
        <a:lstStyle/>
        <a:p>
          <a:pPr algn="ctr"/>
          <a:r>
            <a:rPr lang="es-EC"/>
            <a:t>CORROSIVO</a:t>
          </a:r>
        </a:p>
      </dgm:t>
    </dgm:pt>
    <dgm:pt modelId="{122BA592-1E8A-4230-961B-716C88313BE4}" type="parTrans" cxnId="{E538D671-7210-40DB-B426-09FD8FFCFB06}">
      <dgm:prSet/>
      <dgm:spPr/>
      <dgm:t>
        <a:bodyPr/>
        <a:lstStyle/>
        <a:p>
          <a:pPr algn="ctr"/>
          <a:endParaRPr lang="es-EC"/>
        </a:p>
      </dgm:t>
    </dgm:pt>
    <dgm:pt modelId="{64A1BA71-4332-4C17-BEE2-B2B9F28C3439}" type="sibTrans" cxnId="{E538D671-7210-40DB-B426-09FD8FFCFB06}">
      <dgm:prSet/>
      <dgm:spPr/>
      <dgm:t>
        <a:bodyPr/>
        <a:lstStyle/>
        <a:p>
          <a:pPr algn="ctr"/>
          <a:endParaRPr lang="es-EC"/>
        </a:p>
      </dgm:t>
    </dgm:pt>
    <dgm:pt modelId="{16C38E64-A764-4FB0-9433-517ED6F1C02C}">
      <dgm:prSet phldrT="[Texto]"/>
      <dgm:spPr/>
      <dgm:t>
        <a:bodyPr/>
        <a:lstStyle/>
        <a:p>
          <a:pPr algn="ctr"/>
          <a:r>
            <a:rPr lang="es-EC" dirty="0"/>
            <a:t>ABRASIVO</a:t>
          </a:r>
        </a:p>
      </dgm:t>
      <dgm:extLst>
        <a:ext uri="{E40237B7-FDA0-4F09-8148-C483321AD2D9}">
          <dgm14:cNvPr xmlns:dgm14="http://schemas.microsoft.com/office/drawing/2010/diagram" id="0" name="">
            <a:hlinkClick xmlns:r="http://schemas.openxmlformats.org/officeDocument/2006/relationships" r:id="rId3" action="ppaction://hlinkpres?slideindex=16&amp;slidetitle=DESGASTE ABRASIVO"/>
          </dgm14:cNvPr>
        </a:ext>
      </dgm:extLst>
    </dgm:pt>
    <dgm:pt modelId="{799E1926-FF36-40D8-A024-3423701B929D}" type="parTrans" cxnId="{5E9FD3A8-FC18-45A1-9298-1AA3BAC5208B}">
      <dgm:prSet/>
      <dgm:spPr/>
      <dgm:t>
        <a:bodyPr/>
        <a:lstStyle/>
        <a:p>
          <a:pPr algn="ctr"/>
          <a:endParaRPr lang="es-EC"/>
        </a:p>
      </dgm:t>
    </dgm:pt>
    <dgm:pt modelId="{AE200DDA-D907-4C37-B8D8-813FF01CEB58}" type="sibTrans" cxnId="{5E9FD3A8-FC18-45A1-9298-1AA3BAC5208B}">
      <dgm:prSet/>
      <dgm:spPr/>
      <dgm:t>
        <a:bodyPr/>
        <a:lstStyle/>
        <a:p>
          <a:pPr algn="ctr"/>
          <a:endParaRPr lang="es-EC"/>
        </a:p>
      </dgm:t>
    </dgm:pt>
    <dgm:pt modelId="{5EDB5890-0DE3-4568-90F7-7022248B1629}" type="pres">
      <dgm:prSet presAssocID="{585A2795-23C4-417C-883B-3BA28B48280F}" presName="mainComposite" presStyleCnt="0">
        <dgm:presLayoutVars>
          <dgm:chPref val="1"/>
          <dgm:dir/>
          <dgm:animOne val="branch"/>
          <dgm:animLvl val="lvl"/>
          <dgm:resizeHandles val="exact"/>
        </dgm:presLayoutVars>
      </dgm:prSet>
      <dgm:spPr/>
      <dgm:t>
        <a:bodyPr/>
        <a:lstStyle/>
        <a:p>
          <a:endParaRPr lang="es-ES"/>
        </a:p>
      </dgm:t>
    </dgm:pt>
    <dgm:pt modelId="{FBF8B8C3-5940-4431-A2EF-34975EC02D69}" type="pres">
      <dgm:prSet presAssocID="{585A2795-23C4-417C-883B-3BA28B48280F}" presName="hierFlow" presStyleCnt="0"/>
      <dgm:spPr/>
      <dgm:t>
        <a:bodyPr/>
        <a:lstStyle/>
        <a:p>
          <a:endParaRPr lang="es-ES"/>
        </a:p>
      </dgm:t>
    </dgm:pt>
    <dgm:pt modelId="{68750EC8-DF5C-4820-9954-944B765029AE}" type="pres">
      <dgm:prSet presAssocID="{585A2795-23C4-417C-883B-3BA28B48280F}" presName="hierChild1" presStyleCnt="0">
        <dgm:presLayoutVars>
          <dgm:chPref val="1"/>
          <dgm:animOne val="branch"/>
          <dgm:animLvl val="lvl"/>
        </dgm:presLayoutVars>
      </dgm:prSet>
      <dgm:spPr/>
      <dgm:t>
        <a:bodyPr/>
        <a:lstStyle/>
        <a:p>
          <a:endParaRPr lang="es-ES"/>
        </a:p>
      </dgm:t>
    </dgm:pt>
    <dgm:pt modelId="{BC593670-B381-4885-9062-BE62E4242407}" type="pres">
      <dgm:prSet presAssocID="{583A979B-6030-43BD-93FA-F2F552664F0F}" presName="Name17" presStyleCnt="0"/>
      <dgm:spPr/>
      <dgm:t>
        <a:bodyPr/>
        <a:lstStyle/>
        <a:p>
          <a:endParaRPr lang="es-ES"/>
        </a:p>
      </dgm:t>
    </dgm:pt>
    <dgm:pt modelId="{401B2130-343F-470F-A89B-2CEA1C4A3678}" type="pres">
      <dgm:prSet presAssocID="{583A979B-6030-43BD-93FA-F2F552664F0F}" presName="level1Shape" presStyleLbl="node0" presStyleIdx="0" presStyleCnt="1">
        <dgm:presLayoutVars>
          <dgm:chPref val="3"/>
        </dgm:presLayoutVars>
      </dgm:prSet>
      <dgm:spPr/>
      <dgm:t>
        <a:bodyPr/>
        <a:lstStyle/>
        <a:p>
          <a:endParaRPr lang="es-ES"/>
        </a:p>
      </dgm:t>
    </dgm:pt>
    <dgm:pt modelId="{A55EDE4D-A1C3-4881-BDD9-3AE21208561B}" type="pres">
      <dgm:prSet presAssocID="{583A979B-6030-43BD-93FA-F2F552664F0F}" presName="hierChild2" presStyleCnt="0"/>
      <dgm:spPr/>
      <dgm:t>
        <a:bodyPr/>
        <a:lstStyle/>
        <a:p>
          <a:endParaRPr lang="es-ES"/>
        </a:p>
      </dgm:t>
    </dgm:pt>
    <dgm:pt modelId="{7A1C7437-D68D-4C0E-A18F-47A5C50B82DD}" type="pres">
      <dgm:prSet presAssocID="{6CF02C86-0ED5-422A-8D8A-D3050E797C23}" presName="Name25" presStyleLbl="parChTrans1D2" presStyleIdx="0" presStyleCnt="5"/>
      <dgm:spPr/>
      <dgm:t>
        <a:bodyPr/>
        <a:lstStyle/>
        <a:p>
          <a:endParaRPr lang="es-ES"/>
        </a:p>
      </dgm:t>
    </dgm:pt>
    <dgm:pt modelId="{BCF1958B-7DEA-4D4C-9703-B4206EE5A069}" type="pres">
      <dgm:prSet presAssocID="{6CF02C86-0ED5-422A-8D8A-D3050E797C23}" presName="connTx" presStyleLbl="parChTrans1D2" presStyleIdx="0" presStyleCnt="5"/>
      <dgm:spPr/>
      <dgm:t>
        <a:bodyPr/>
        <a:lstStyle/>
        <a:p>
          <a:endParaRPr lang="es-ES"/>
        </a:p>
      </dgm:t>
    </dgm:pt>
    <dgm:pt modelId="{073A38D9-8B3D-418C-8DC2-B4E1A95E9288}" type="pres">
      <dgm:prSet presAssocID="{73D49123-9A0B-49F4-BD58-DC27E43E6766}" presName="Name30" presStyleCnt="0"/>
      <dgm:spPr/>
      <dgm:t>
        <a:bodyPr/>
        <a:lstStyle/>
        <a:p>
          <a:endParaRPr lang="es-ES"/>
        </a:p>
      </dgm:t>
    </dgm:pt>
    <dgm:pt modelId="{6BE19E66-2C6A-45CE-BCA2-F29097F83EB6}" type="pres">
      <dgm:prSet presAssocID="{73D49123-9A0B-49F4-BD58-DC27E43E6766}" presName="level2Shape" presStyleLbl="node2" presStyleIdx="0" presStyleCnt="5"/>
      <dgm:spPr/>
      <dgm:t>
        <a:bodyPr/>
        <a:lstStyle/>
        <a:p>
          <a:endParaRPr lang="es-ES"/>
        </a:p>
      </dgm:t>
    </dgm:pt>
    <dgm:pt modelId="{60C0A504-8309-4C73-BBC3-201A95EE1887}" type="pres">
      <dgm:prSet presAssocID="{73D49123-9A0B-49F4-BD58-DC27E43E6766}" presName="hierChild3" presStyleCnt="0"/>
      <dgm:spPr/>
      <dgm:t>
        <a:bodyPr/>
        <a:lstStyle/>
        <a:p>
          <a:endParaRPr lang="es-ES"/>
        </a:p>
      </dgm:t>
    </dgm:pt>
    <dgm:pt modelId="{DC8238C4-A4AA-48C9-801A-59B9718ACB5F}" type="pres">
      <dgm:prSet presAssocID="{ADF36A0F-F289-4501-BA7E-1278A6410C9A}" presName="Name25" presStyleLbl="parChTrans1D2" presStyleIdx="1" presStyleCnt="5"/>
      <dgm:spPr/>
      <dgm:t>
        <a:bodyPr/>
        <a:lstStyle/>
        <a:p>
          <a:endParaRPr lang="es-ES"/>
        </a:p>
      </dgm:t>
    </dgm:pt>
    <dgm:pt modelId="{B5E68B7A-7750-4A45-B6BE-EF77248FFAA4}" type="pres">
      <dgm:prSet presAssocID="{ADF36A0F-F289-4501-BA7E-1278A6410C9A}" presName="connTx" presStyleLbl="parChTrans1D2" presStyleIdx="1" presStyleCnt="5"/>
      <dgm:spPr/>
      <dgm:t>
        <a:bodyPr/>
        <a:lstStyle/>
        <a:p>
          <a:endParaRPr lang="es-ES"/>
        </a:p>
      </dgm:t>
    </dgm:pt>
    <dgm:pt modelId="{A32CF9C5-EC13-4717-B15B-6D46FDB90391}" type="pres">
      <dgm:prSet presAssocID="{EE0E7C31-49CB-406A-A197-391584A57C60}" presName="Name30" presStyleCnt="0"/>
      <dgm:spPr/>
      <dgm:t>
        <a:bodyPr/>
        <a:lstStyle/>
        <a:p>
          <a:endParaRPr lang="es-ES"/>
        </a:p>
      </dgm:t>
    </dgm:pt>
    <dgm:pt modelId="{EE819F01-D0AE-47EC-8ED8-8A5537163037}" type="pres">
      <dgm:prSet presAssocID="{EE0E7C31-49CB-406A-A197-391584A57C60}" presName="level2Shape" presStyleLbl="node2" presStyleIdx="1" presStyleCnt="5"/>
      <dgm:spPr/>
      <dgm:t>
        <a:bodyPr/>
        <a:lstStyle/>
        <a:p>
          <a:endParaRPr lang="es-ES"/>
        </a:p>
      </dgm:t>
    </dgm:pt>
    <dgm:pt modelId="{8362C580-70DC-42BD-86E9-311A09D02AB1}" type="pres">
      <dgm:prSet presAssocID="{EE0E7C31-49CB-406A-A197-391584A57C60}" presName="hierChild3" presStyleCnt="0"/>
      <dgm:spPr/>
      <dgm:t>
        <a:bodyPr/>
        <a:lstStyle/>
        <a:p>
          <a:endParaRPr lang="es-ES"/>
        </a:p>
      </dgm:t>
    </dgm:pt>
    <dgm:pt modelId="{D8F1B7DB-FFBE-45DF-A118-47184980DB85}" type="pres">
      <dgm:prSet presAssocID="{F23D25D2-65D7-440D-A3A2-72C5D5DC2490}" presName="Name25" presStyleLbl="parChTrans1D2" presStyleIdx="2" presStyleCnt="5"/>
      <dgm:spPr/>
      <dgm:t>
        <a:bodyPr/>
        <a:lstStyle/>
        <a:p>
          <a:endParaRPr lang="es-ES"/>
        </a:p>
      </dgm:t>
    </dgm:pt>
    <dgm:pt modelId="{EC0FBA1B-5916-4C55-AACA-7D9967CDE932}" type="pres">
      <dgm:prSet presAssocID="{F23D25D2-65D7-440D-A3A2-72C5D5DC2490}" presName="connTx" presStyleLbl="parChTrans1D2" presStyleIdx="2" presStyleCnt="5"/>
      <dgm:spPr/>
      <dgm:t>
        <a:bodyPr/>
        <a:lstStyle/>
        <a:p>
          <a:endParaRPr lang="es-ES"/>
        </a:p>
      </dgm:t>
    </dgm:pt>
    <dgm:pt modelId="{621025F0-C36E-4195-8AC1-B14FBC4751B8}" type="pres">
      <dgm:prSet presAssocID="{A821AE39-0CD9-4851-8972-08F9BB5AFA20}" presName="Name30" presStyleCnt="0"/>
      <dgm:spPr/>
      <dgm:t>
        <a:bodyPr/>
        <a:lstStyle/>
        <a:p>
          <a:endParaRPr lang="es-ES"/>
        </a:p>
      </dgm:t>
    </dgm:pt>
    <dgm:pt modelId="{8B0ABA52-C69B-4EB8-B3CA-29F75CE1A53F}" type="pres">
      <dgm:prSet presAssocID="{A821AE39-0CD9-4851-8972-08F9BB5AFA20}" presName="level2Shape" presStyleLbl="node2" presStyleIdx="2" presStyleCnt="5"/>
      <dgm:spPr/>
      <dgm:t>
        <a:bodyPr/>
        <a:lstStyle/>
        <a:p>
          <a:endParaRPr lang="es-ES"/>
        </a:p>
      </dgm:t>
    </dgm:pt>
    <dgm:pt modelId="{8FEDD594-9848-48C0-9EF5-3732922EF12A}" type="pres">
      <dgm:prSet presAssocID="{A821AE39-0CD9-4851-8972-08F9BB5AFA20}" presName="hierChild3" presStyleCnt="0"/>
      <dgm:spPr/>
      <dgm:t>
        <a:bodyPr/>
        <a:lstStyle/>
        <a:p>
          <a:endParaRPr lang="es-ES"/>
        </a:p>
      </dgm:t>
    </dgm:pt>
    <dgm:pt modelId="{BDAE3C1A-8D93-48E3-971B-67A4D86A2438}" type="pres">
      <dgm:prSet presAssocID="{122BA592-1E8A-4230-961B-716C88313BE4}" presName="Name25" presStyleLbl="parChTrans1D2" presStyleIdx="3" presStyleCnt="5"/>
      <dgm:spPr/>
      <dgm:t>
        <a:bodyPr/>
        <a:lstStyle/>
        <a:p>
          <a:endParaRPr lang="es-ES"/>
        </a:p>
      </dgm:t>
    </dgm:pt>
    <dgm:pt modelId="{CECC6B8F-CFF2-4E17-BE94-B756192CF629}" type="pres">
      <dgm:prSet presAssocID="{122BA592-1E8A-4230-961B-716C88313BE4}" presName="connTx" presStyleLbl="parChTrans1D2" presStyleIdx="3" presStyleCnt="5"/>
      <dgm:spPr/>
      <dgm:t>
        <a:bodyPr/>
        <a:lstStyle/>
        <a:p>
          <a:endParaRPr lang="es-ES"/>
        </a:p>
      </dgm:t>
    </dgm:pt>
    <dgm:pt modelId="{B1803A12-54A2-4771-93B3-D0934D4364DE}" type="pres">
      <dgm:prSet presAssocID="{3A8A84A9-1A4D-4129-9B38-66A529CF92CA}" presName="Name30" presStyleCnt="0"/>
      <dgm:spPr/>
      <dgm:t>
        <a:bodyPr/>
        <a:lstStyle/>
        <a:p>
          <a:endParaRPr lang="es-ES"/>
        </a:p>
      </dgm:t>
    </dgm:pt>
    <dgm:pt modelId="{343DBC59-E6A4-485D-ACC5-A96D20D0936A}" type="pres">
      <dgm:prSet presAssocID="{3A8A84A9-1A4D-4129-9B38-66A529CF92CA}" presName="level2Shape" presStyleLbl="node2" presStyleIdx="3" presStyleCnt="5"/>
      <dgm:spPr/>
      <dgm:t>
        <a:bodyPr/>
        <a:lstStyle/>
        <a:p>
          <a:endParaRPr lang="es-ES"/>
        </a:p>
      </dgm:t>
    </dgm:pt>
    <dgm:pt modelId="{AA306531-C7C3-4958-BA84-38B942DA898A}" type="pres">
      <dgm:prSet presAssocID="{3A8A84A9-1A4D-4129-9B38-66A529CF92CA}" presName="hierChild3" presStyleCnt="0"/>
      <dgm:spPr/>
      <dgm:t>
        <a:bodyPr/>
        <a:lstStyle/>
        <a:p>
          <a:endParaRPr lang="es-ES"/>
        </a:p>
      </dgm:t>
    </dgm:pt>
    <dgm:pt modelId="{0C389436-E8C0-4B0C-BC66-BC810596ECBE}" type="pres">
      <dgm:prSet presAssocID="{799E1926-FF36-40D8-A024-3423701B929D}" presName="Name25" presStyleLbl="parChTrans1D2" presStyleIdx="4" presStyleCnt="5"/>
      <dgm:spPr/>
      <dgm:t>
        <a:bodyPr/>
        <a:lstStyle/>
        <a:p>
          <a:endParaRPr lang="es-ES"/>
        </a:p>
      </dgm:t>
    </dgm:pt>
    <dgm:pt modelId="{32192423-BEDA-4273-BE8F-78DDA542BBF3}" type="pres">
      <dgm:prSet presAssocID="{799E1926-FF36-40D8-A024-3423701B929D}" presName="connTx" presStyleLbl="parChTrans1D2" presStyleIdx="4" presStyleCnt="5"/>
      <dgm:spPr/>
      <dgm:t>
        <a:bodyPr/>
        <a:lstStyle/>
        <a:p>
          <a:endParaRPr lang="es-ES"/>
        </a:p>
      </dgm:t>
    </dgm:pt>
    <dgm:pt modelId="{B50B9299-2A2F-4C44-A438-BE4E5437E53B}" type="pres">
      <dgm:prSet presAssocID="{16C38E64-A764-4FB0-9433-517ED6F1C02C}" presName="Name30" presStyleCnt="0"/>
      <dgm:spPr/>
      <dgm:t>
        <a:bodyPr/>
        <a:lstStyle/>
        <a:p>
          <a:endParaRPr lang="es-ES"/>
        </a:p>
      </dgm:t>
    </dgm:pt>
    <dgm:pt modelId="{98411407-595D-4542-B58B-C8F1F72E4636}" type="pres">
      <dgm:prSet presAssocID="{16C38E64-A764-4FB0-9433-517ED6F1C02C}" presName="level2Shape" presStyleLbl="node2" presStyleIdx="4" presStyleCnt="5"/>
      <dgm:spPr/>
      <dgm:t>
        <a:bodyPr/>
        <a:lstStyle/>
        <a:p>
          <a:endParaRPr lang="es-ES"/>
        </a:p>
      </dgm:t>
    </dgm:pt>
    <dgm:pt modelId="{A2F0A6E2-08EF-4E98-8AB9-D5D7E50471E8}" type="pres">
      <dgm:prSet presAssocID="{16C38E64-A764-4FB0-9433-517ED6F1C02C}" presName="hierChild3" presStyleCnt="0"/>
      <dgm:spPr/>
      <dgm:t>
        <a:bodyPr/>
        <a:lstStyle/>
        <a:p>
          <a:endParaRPr lang="es-ES"/>
        </a:p>
      </dgm:t>
    </dgm:pt>
    <dgm:pt modelId="{74D49681-C4A3-4550-9498-A9B14AF5AEF0}" type="pres">
      <dgm:prSet presAssocID="{585A2795-23C4-417C-883B-3BA28B48280F}" presName="bgShapesFlow" presStyleCnt="0"/>
      <dgm:spPr/>
      <dgm:t>
        <a:bodyPr/>
        <a:lstStyle/>
        <a:p>
          <a:endParaRPr lang="es-ES"/>
        </a:p>
      </dgm:t>
    </dgm:pt>
  </dgm:ptLst>
  <dgm:cxnLst>
    <dgm:cxn modelId="{8E1A1E80-47DC-460A-A4A0-194F4EEAC13C}" type="presOf" srcId="{F23D25D2-65D7-440D-A3A2-72C5D5DC2490}" destId="{EC0FBA1B-5916-4C55-AACA-7D9967CDE932}" srcOrd="1" destOrd="0" presId="urn:microsoft.com/office/officeart/2005/8/layout/hierarchy5"/>
    <dgm:cxn modelId="{987D0578-4902-415F-A7C1-AD712B0617AA}" type="presOf" srcId="{F23D25D2-65D7-440D-A3A2-72C5D5DC2490}" destId="{D8F1B7DB-FFBE-45DF-A118-47184980DB85}" srcOrd="0" destOrd="0" presId="urn:microsoft.com/office/officeart/2005/8/layout/hierarchy5"/>
    <dgm:cxn modelId="{4C5ECA38-0EFA-4639-8B57-E301A785C9F9}" type="presOf" srcId="{3A8A84A9-1A4D-4129-9B38-66A529CF92CA}" destId="{343DBC59-E6A4-485D-ACC5-A96D20D0936A}" srcOrd="0" destOrd="0" presId="urn:microsoft.com/office/officeart/2005/8/layout/hierarchy5"/>
    <dgm:cxn modelId="{2DD752BF-CD3A-4BFB-86D8-986AFE78F03D}" type="presOf" srcId="{799E1926-FF36-40D8-A024-3423701B929D}" destId="{32192423-BEDA-4273-BE8F-78DDA542BBF3}" srcOrd="1" destOrd="0" presId="urn:microsoft.com/office/officeart/2005/8/layout/hierarchy5"/>
    <dgm:cxn modelId="{3EA4D883-887B-46D1-A28C-EC58CB25F958}" type="presOf" srcId="{122BA592-1E8A-4230-961B-716C88313BE4}" destId="{BDAE3C1A-8D93-48E3-971B-67A4D86A2438}" srcOrd="0" destOrd="0" presId="urn:microsoft.com/office/officeart/2005/8/layout/hierarchy5"/>
    <dgm:cxn modelId="{A45C26EF-7E60-4F67-B51D-4CA26FE7A506}" srcId="{585A2795-23C4-417C-883B-3BA28B48280F}" destId="{583A979B-6030-43BD-93FA-F2F552664F0F}" srcOrd="0" destOrd="0" parTransId="{CFB6EE21-1569-4864-9CA2-875DB8F631D8}" sibTransId="{27BB4484-8EB3-4C2C-B28F-5A88E32F8D7E}"/>
    <dgm:cxn modelId="{DF8CC0CD-4AFF-4609-BEDA-AF52956C8C62}" type="presOf" srcId="{ADF36A0F-F289-4501-BA7E-1278A6410C9A}" destId="{DC8238C4-A4AA-48C9-801A-59B9718ACB5F}" srcOrd="0" destOrd="0" presId="urn:microsoft.com/office/officeart/2005/8/layout/hierarchy5"/>
    <dgm:cxn modelId="{C310E64C-60CC-4A5B-8814-4DB885B3DA7C}" srcId="{583A979B-6030-43BD-93FA-F2F552664F0F}" destId="{A821AE39-0CD9-4851-8972-08F9BB5AFA20}" srcOrd="2" destOrd="0" parTransId="{F23D25D2-65D7-440D-A3A2-72C5D5DC2490}" sibTransId="{56CC96B5-58BC-48E4-B13D-FE4AA6C27B08}"/>
    <dgm:cxn modelId="{5A579A88-FD26-464B-AA44-D55AF7BB1E74}" type="presOf" srcId="{16C38E64-A764-4FB0-9433-517ED6F1C02C}" destId="{98411407-595D-4542-B58B-C8F1F72E4636}" srcOrd="0" destOrd="0" presId="urn:microsoft.com/office/officeart/2005/8/layout/hierarchy5"/>
    <dgm:cxn modelId="{29431ED0-7FE1-4D3D-BFF1-2104A8B6424C}" type="presOf" srcId="{122BA592-1E8A-4230-961B-716C88313BE4}" destId="{CECC6B8F-CFF2-4E17-BE94-B756192CF629}" srcOrd="1" destOrd="0" presId="urn:microsoft.com/office/officeart/2005/8/layout/hierarchy5"/>
    <dgm:cxn modelId="{99DC0130-E46B-4621-BFAB-0A12EC98CBD7}" type="presOf" srcId="{ADF36A0F-F289-4501-BA7E-1278A6410C9A}" destId="{B5E68B7A-7750-4A45-B6BE-EF77248FFAA4}" srcOrd="1" destOrd="0" presId="urn:microsoft.com/office/officeart/2005/8/layout/hierarchy5"/>
    <dgm:cxn modelId="{E3CF79DF-C4BF-4AE8-B175-B0D0560AA477}" type="presOf" srcId="{A821AE39-0CD9-4851-8972-08F9BB5AFA20}" destId="{8B0ABA52-C69B-4EB8-B3CA-29F75CE1A53F}" srcOrd="0" destOrd="0" presId="urn:microsoft.com/office/officeart/2005/8/layout/hierarchy5"/>
    <dgm:cxn modelId="{904BE051-B2BB-41E9-81EB-0378055F17FC}" type="presOf" srcId="{583A979B-6030-43BD-93FA-F2F552664F0F}" destId="{401B2130-343F-470F-A89B-2CEA1C4A3678}" srcOrd="0" destOrd="0" presId="urn:microsoft.com/office/officeart/2005/8/layout/hierarchy5"/>
    <dgm:cxn modelId="{E538D671-7210-40DB-B426-09FD8FFCFB06}" srcId="{583A979B-6030-43BD-93FA-F2F552664F0F}" destId="{3A8A84A9-1A4D-4129-9B38-66A529CF92CA}" srcOrd="3" destOrd="0" parTransId="{122BA592-1E8A-4230-961B-716C88313BE4}" sibTransId="{64A1BA71-4332-4C17-BEE2-B2B9F28C3439}"/>
    <dgm:cxn modelId="{222DF836-9988-477F-B0B3-3EE20FF47333}" type="presOf" srcId="{6CF02C86-0ED5-422A-8D8A-D3050E797C23}" destId="{7A1C7437-D68D-4C0E-A18F-47A5C50B82DD}" srcOrd="0" destOrd="0" presId="urn:microsoft.com/office/officeart/2005/8/layout/hierarchy5"/>
    <dgm:cxn modelId="{078EC191-69C9-4F8E-BC97-F99CA0100841}" srcId="{583A979B-6030-43BD-93FA-F2F552664F0F}" destId="{73D49123-9A0B-49F4-BD58-DC27E43E6766}" srcOrd="0" destOrd="0" parTransId="{6CF02C86-0ED5-422A-8D8A-D3050E797C23}" sibTransId="{844A2351-B13A-4188-95F1-2F2A988E1D09}"/>
    <dgm:cxn modelId="{5E9FD3A8-FC18-45A1-9298-1AA3BAC5208B}" srcId="{583A979B-6030-43BD-93FA-F2F552664F0F}" destId="{16C38E64-A764-4FB0-9433-517ED6F1C02C}" srcOrd="4" destOrd="0" parTransId="{799E1926-FF36-40D8-A024-3423701B929D}" sibTransId="{AE200DDA-D907-4C37-B8D8-813FF01CEB58}"/>
    <dgm:cxn modelId="{0E01A93F-0FF1-425E-B803-EB7979678265}" type="presOf" srcId="{799E1926-FF36-40D8-A024-3423701B929D}" destId="{0C389436-E8C0-4B0C-BC66-BC810596ECBE}" srcOrd="0" destOrd="0" presId="urn:microsoft.com/office/officeart/2005/8/layout/hierarchy5"/>
    <dgm:cxn modelId="{C049A5CB-58FF-48D2-B435-071DDFBBC37F}" srcId="{583A979B-6030-43BD-93FA-F2F552664F0F}" destId="{EE0E7C31-49CB-406A-A197-391584A57C60}" srcOrd="1" destOrd="0" parTransId="{ADF36A0F-F289-4501-BA7E-1278A6410C9A}" sibTransId="{0A1FBE28-CB8F-4A31-8B25-99A2C94E5627}"/>
    <dgm:cxn modelId="{88A00D08-FF27-4B13-BA4C-868178BA7687}" type="presOf" srcId="{73D49123-9A0B-49F4-BD58-DC27E43E6766}" destId="{6BE19E66-2C6A-45CE-BCA2-F29097F83EB6}" srcOrd="0" destOrd="0" presId="urn:microsoft.com/office/officeart/2005/8/layout/hierarchy5"/>
    <dgm:cxn modelId="{6D9148DF-62CE-4774-8BCD-30A2E31EEDAF}" type="presOf" srcId="{EE0E7C31-49CB-406A-A197-391584A57C60}" destId="{EE819F01-D0AE-47EC-8ED8-8A5537163037}" srcOrd="0" destOrd="0" presId="urn:microsoft.com/office/officeart/2005/8/layout/hierarchy5"/>
    <dgm:cxn modelId="{895C276C-1F28-45F1-9DCA-FFD227C94D33}" type="presOf" srcId="{585A2795-23C4-417C-883B-3BA28B48280F}" destId="{5EDB5890-0DE3-4568-90F7-7022248B1629}" srcOrd="0" destOrd="0" presId="urn:microsoft.com/office/officeart/2005/8/layout/hierarchy5"/>
    <dgm:cxn modelId="{BBBF0625-9B01-492A-B9DD-AD32778C68A9}" type="presOf" srcId="{6CF02C86-0ED5-422A-8D8A-D3050E797C23}" destId="{BCF1958B-7DEA-4D4C-9703-B4206EE5A069}" srcOrd="1" destOrd="0" presId="urn:microsoft.com/office/officeart/2005/8/layout/hierarchy5"/>
    <dgm:cxn modelId="{EC3E68D0-980E-4657-9364-F8D241A98449}" type="presParOf" srcId="{5EDB5890-0DE3-4568-90F7-7022248B1629}" destId="{FBF8B8C3-5940-4431-A2EF-34975EC02D69}" srcOrd="0" destOrd="0" presId="urn:microsoft.com/office/officeart/2005/8/layout/hierarchy5"/>
    <dgm:cxn modelId="{70CC5932-9E00-41FB-8A57-5D0833B0A34F}" type="presParOf" srcId="{FBF8B8C3-5940-4431-A2EF-34975EC02D69}" destId="{68750EC8-DF5C-4820-9954-944B765029AE}" srcOrd="0" destOrd="0" presId="urn:microsoft.com/office/officeart/2005/8/layout/hierarchy5"/>
    <dgm:cxn modelId="{A02C8143-5B2C-494B-A449-32191978251B}" type="presParOf" srcId="{68750EC8-DF5C-4820-9954-944B765029AE}" destId="{BC593670-B381-4885-9062-BE62E4242407}" srcOrd="0" destOrd="0" presId="urn:microsoft.com/office/officeart/2005/8/layout/hierarchy5"/>
    <dgm:cxn modelId="{722C1654-4DC1-4DE6-83AB-66FC7EA2D3AB}" type="presParOf" srcId="{BC593670-B381-4885-9062-BE62E4242407}" destId="{401B2130-343F-470F-A89B-2CEA1C4A3678}" srcOrd="0" destOrd="0" presId="urn:microsoft.com/office/officeart/2005/8/layout/hierarchy5"/>
    <dgm:cxn modelId="{165560DA-E837-4B17-8056-70546894BD2E}" type="presParOf" srcId="{BC593670-B381-4885-9062-BE62E4242407}" destId="{A55EDE4D-A1C3-4881-BDD9-3AE21208561B}" srcOrd="1" destOrd="0" presId="urn:microsoft.com/office/officeart/2005/8/layout/hierarchy5"/>
    <dgm:cxn modelId="{DEE01D9B-6457-40D7-A747-23B3AD0F93A9}" type="presParOf" srcId="{A55EDE4D-A1C3-4881-BDD9-3AE21208561B}" destId="{7A1C7437-D68D-4C0E-A18F-47A5C50B82DD}" srcOrd="0" destOrd="0" presId="urn:microsoft.com/office/officeart/2005/8/layout/hierarchy5"/>
    <dgm:cxn modelId="{8A8539AB-274B-488A-AF50-B9B6555241C6}" type="presParOf" srcId="{7A1C7437-D68D-4C0E-A18F-47A5C50B82DD}" destId="{BCF1958B-7DEA-4D4C-9703-B4206EE5A069}" srcOrd="0" destOrd="0" presId="urn:microsoft.com/office/officeart/2005/8/layout/hierarchy5"/>
    <dgm:cxn modelId="{C0434CE5-540E-482E-8A1F-4BBB469AF50C}" type="presParOf" srcId="{A55EDE4D-A1C3-4881-BDD9-3AE21208561B}" destId="{073A38D9-8B3D-418C-8DC2-B4E1A95E9288}" srcOrd="1" destOrd="0" presId="urn:microsoft.com/office/officeart/2005/8/layout/hierarchy5"/>
    <dgm:cxn modelId="{EFA746F1-880C-4616-9FA0-BFCFD0D52ECB}" type="presParOf" srcId="{073A38D9-8B3D-418C-8DC2-B4E1A95E9288}" destId="{6BE19E66-2C6A-45CE-BCA2-F29097F83EB6}" srcOrd="0" destOrd="0" presId="urn:microsoft.com/office/officeart/2005/8/layout/hierarchy5"/>
    <dgm:cxn modelId="{EF0645E7-26D0-413D-AAD5-38316367EE9D}" type="presParOf" srcId="{073A38D9-8B3D-418C-8DC2-B4E1A95E9288}" destId="{60C0A504-8309-4C73-BBC3-201A95EE1887}" srcOrd="1" destOrd="0" presId="urn:microsoft.com/office/officeart/2005/8/layout/hierarchy5"/>
    <dgm:cxn modelId="{F67F015E-F811-4169-B22B-EE211B04604A}" type="presParOf" srcId="{A55EDE4D-A1C3-4881-BDD9-3AE21208561B}" destId="{DC8238C4-A4AA-48C9-801A-59B9718ACB5F}" srcOrd="2" destOrd="0" presId="urn:microsoft.com/office/officeart/2005/8/layout/hierarchy5"/>
    <dgm:cxn modelId="{AEC65287-F978-4DC4-86AB-1D5FFA9477D6}" type="presParOf" srcId="{DC8238C4-A4AA-48C9-801A-59B9718ACB5F}" destId="{B5E68B7A-7750-4A45-B6BE-EF77248FFAA4}" srcOrd="0" destOrd="0" presId="urn:microsoft.com/office/officeart/2005/8/layout/hierarchy5"/>
    <dgm:cxn modelId="{8B20F382-1DC1-4EB1-A7AC-0C5962852F60}" type="presParOf" srcId="{A55EDE4D-A1C3-4881-BDD9-3AE21208561B}" destId="{A32CF9C5-EC13-4717-B15B-6D46FDB90391}" srcOrd="3" destOrd="0" presId="urn:microsoft.com/office/officeart/2005/8/layout/hierarchy5"/>
    <dgm:cxn modelId="{CC8B2219-8706-4B7E-898A-1D9316EE8E89}" type="presParOf" srcId="{A32CF9C5-EC13-4717-B15B-6D46FDB90391}" destId="{EE819F01-D0AE-47EC-8ED8-8A5537163037}" srcOrd="0" destOrd="0" presId="urn:microsoft.com/office/officeart/2005/8/layout/hierarchy5"/>
    <dgm:cxn modelId="{F6345152-F666-4C95-BC9C-CB2EF2260F5C}" type="presParOf" srcId="{A32CF9C5-EC13-4717-B15B-6D46FDB90391}" destId="{8362C580-70DC-42BD-86E9-311A09D02AB1}" srcOrd="1" destOrd="0" presId="urn:microsoft.com/office/officeart/2005/8/layout/hierarchy5"/>
    <dgm:cxn modelId="{DE16DEEC-4DD1-436E-8B19-46C615EAAFE9}" type="presParOf" srcId="{A55EDE4D-A1C3-4881-BDD9-3AE21208561B}" destId="{D8F1B7DB-FFBE-45DF-A118-47184980DB85}" srcOrd="4" destOrd="0" presId="urn:microsoft.com/office/officeart/2005/8/layout/hierarchy5"/>
    <dgm:cxn modelId="{E39C4496-5FED-4AE3-987D-202FC8184F9A}" type="presParOf" srcId="{D8F1B7DB-FFBE-45DF-A118-47184980DB85}" destId="{EC0FBA1B-5916-4C55-AACA-7D9967CDE932}" srcOrd="0" destOrd="0" presId="urn:microsoft.com/office/officeart/2005/8/layout/hierarchy5"/>
    <dgm:cxn modelId="{24BB69D2-222C-4550-B128-18C974A6DB19}" type="presParOf" srcId="{A55EDE4D-A1C3-4881-BDD9-3AE21208561B}" destId="{621025F0-C36E-4195-8AC1-B14FBC4751B8}" srcOrd="5" destOrd="0" presId="urn:microsoft.com/office/officeart/2005/8/layout/hierarchy5"/>
    <dgm:cxn modelId="{C995877B-C6E9-4AB7-809B-6F70D01AD476}" type="presParOf" srcId="{621025F0-C36E-4195-8AC1-B14FBC4751B8}" destId="{8B0ABA52-C69B-4EB8-B3CA-29F75CE1A53F}" srcOrd="0" destOrd="0" presId="urn:microsoft.com/office/officeart/2005/8/layout/hierarchy5"/>
    <dgm:cxn modelId="{C957D166-4113-4B4D-93D3-07001CAE024D}" type="presParOf" srcId="{621025F0-C36E-4195-8AC1-B14FBC4751B8}" destId="{8FEDD594-9848-48C0-9EF5-3732922EF12A}" srcOrd="1" destOrd="0" presId="urn:microsoft.com/office/officeart/2005/8/layout/hierarchy5"/>
    <dgm:cxn modelId="{8F1950F3-DE04-4D4B-B3C4-2FD375351700}" type="presParOf" srcId="{A55EDE4D-A1C3-4881-BDD9-3AE21208561B}" destId="{BDAE3C1A-8D93-48E3-971B-67A4D86A2438}" srcOrd="6" destOrd="0" presId="urn:microsoft.com/office/officeart/2005/8/layout/hierarchy5"/>
    <dgm:cxn modelId="{30713A9D-A166-49A0-AE42-485DBD2F84E5}" type="presParOf" srcId="{BDAE3C1A-8D93-48E3-971B-67A4D86A2438}" destId="{CECC6B8F-CFF2-4E17-BE94-B756192CF629}" srcOrd="0" destOrd="0" presId="urn:microsoft.com/office/officeart/2005/8/layout/hierarchy5"/>
    <dgm:cxn modelId="{C11BF5DB-C4CA-4EC7-B1C0-11CEE67FA45A}" type="presParOf" srcId="{A55EDE4D-A1C3-4881-BDD9-3AE21208561B}" destId="{B1803A12-54A2-4771-93B3-D0934D4364DE}" srcOrd="7" destOrd="0" presId="urn:microsoft.com/office/officeart/2005/8/layout/hierarchy5"/>
    <dgm:cxn modelId="{132291A2-7B7C-4F14-9DBB-947D2C49A4D2}" type="presParOf" srcId="{B1803A12-54A2-4771-93B3-D0934D4364DE}" destId="{343DBC59-E6A4-485D-ACC5-A96D20D0936A}" srcOrd="0" destOrd="0" presId="urn:microsoft.com/office/officeart/2005/8/layout/hierarchy5"/>
    <dgm:cxn modelId="{B828AEA2-BB48-430C-A4A2-F45CE7A93908}" type="presParOf" srcId="{B1803A12-54A2-4771-93B3-D0934D4364DE}" destId="{AA306531-C7C3-4958-BA84-38B942DA898A}" srcOrd="1" destOrd="0" presId="urn:microsoft.com/office/officeart/2005/8/layout/hierarchy5"/>
    <dgm:cxn modelId="{3C051ABB-13E9-4C9B-AE05-1F78D642632C}" type="presParOf" srcId="{A55EDE4D-A1C3-4881-BDD9-3AE21208561B}" destId="{0C389436-E8C0-4B0C-BC66-BC810596ECBE}" srcOrd="8" destOrd="0" presId="urn:microsoft.com/office/officeart/2005/8/layout/hierarchy5"/>
    <dgm:cxn modelId="{7FD33FC3-EB41-49FE-B6D3-0D51262D9290}" type="presParOf" srcId="{0C389436-E8C0-4B0C-BC66-BC810596ECBE}" destId="{32192423-BEDA-4273-BE8F-78DDA542BBF3}" srcOrd="0" destOrd="0" presId="urn:microsoft.com/office/officeart/2005/8/layout/hierarchy5"/>
    <dgm:cxn modelId="{BB95A09B-A207-46B2-A289-381FEC2B108C}" type="presParOf" srcId="{A55EDE4D-A1C3-4881-BDD9-3AE21208561B}" destId="{B50B9299-2A2F-4C44-A438-BE4E5437E53B}" srcOrd="9" destOrd="0" presId="urn:microsoft.com/office/officeart/2005/8/layout/hierarchy5"/>
    <dgm:cxn modelId="{A5906F3D-8F52-41FA-AF81-AE0146F3DA67}" type="presParOf" srcId="{B50B9299-2A2F-4C44-A438-BE4E5437E53B}" destId="{98411407-595D-4542-B58B-C8F1F72E4636}" srcOrd="0" destOrd="0" presId="urn:microsoft.com/office/officeart/2005/8/layout/hierarchy5"/>
    <dgm:cxn modelId="{816921F0-8F7D-4ED3-9BD0-C7DC4D07B642}" type="presParOf" srcId="{B50B9299-2A2F-4C44-A438-BE4E5437E53B}" destId="{A2F0A6E2-08EF-4E98-8AB9-D5D7E50471E8}" srcOrd="1" destOrd="0" presId="urn:microsoft.com/office/officeart/2005/8/layout/hierarchy5"/>
    <dgm:cxn modelId="{5D0BEB43-33EE-4462-94FA-C2CB1B8EB490}" type="presParOf" srcId="{5EDB5890-0DE3-4568-90F7-7022248B1629}" destId="{74D49681-C4A3-4550-9498-A9B14AF5AEF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6B085-61A9-4108-B963-1A63B608F845}" type="doc">
      <dgm:prSet loTypeId="urn:microsoft.com/office/officeart/2005/8/layout/hierarchy6" loCatId="hierarchy" qsTypeId="urn:microsoft.com/office/officeart/2005/8/quickstyle/simple4" qsCatId="simple" csTypeId="urn:microsoft.com/office/officeart/2005/8/colors/accent3_2" csCatId="accent3" phldr="1"/>
      <dgm:spPr/>
      <dgm:t>
        <a:bodyPr/>
        <a:lstStyle/>
        <a:p>
          <a:endParaRPr lang="es-EC"/>
        </a:p>
      </dgm:t>
    </dgm:pt>
    <dgm:pt modelId="{541FB5F9-90BA-4BF8-B196-68495C97E172}">
      <dgm:prSet phldrT="[Texto]"/>
      <dgm:spPr/>
      <dgm:t>
        <a:bodyPr/>
        <a:lstStyle/>
        <a:p>
          <a:r>
            <a:rPr lang="es-EC" b="1" dirty="0"/>
            <a:t>Desgaste </a:t>
          </a:r>
          <a:r>
            <a:rPr lang="es-EC" b="1" dirty="0" smtClean="0"/>
            <a:t> Abrasivo</a:t>
          </a:r>
          <a:endParaRPr lang="es-EC" b="1" dirty="0"/>
        </a:p>
      </dgm:t>
    </dgm:pt>
    <dgm:pt modelId="{7C4F4A29-F83A-4F05-B249-8CC906681380}" type="parTrans" cxnId="{B13867A8-0FE7-4777-BE76-A119D2029527}">
      <dgm:prSet/>
      <dgm:spPr/>
      <dgm:t>
        <a:bodyPr/>
        <a:lstStyle/>
        <a:p>
          <a:endParaRPr lang="es-EC"/>
        </a:p>
      </dgm:t>
    </dgm:pt>
    <dgm:pt modelId="{7D7BD9C2-0CAE-452C-89B2-6F5671E77BBD}" type="sibTrans" cxnId="{B13867A8-0FE7-4777-BE76-A119D2029527}">
      <dgm:prSet/>
      <dgm:spPr/>
      <dgm:t>
        <a:bodyPr/>
        <a:lstStyle/>
        <a:p>
          <a:endParaRPr lang="es-EC"/>
        </a:p>
      </dgm:t>
    </dgm:pt>
    <dgm:pt modelId="{921DB5B7-E02C-4B93-8282-B926476E3527}">
      <dgm:prSet phldrT="[Texto]"/>
      <dgm:spPr/>
      <dgm:t>
        <a:bodyPr/>
        <a:lstStyle/>
        <a:p>
          <a:r>
            <a:rPr lang="es-EC"/>
            <a:t>Abrasion de dos cuerpos</a:t>
          </a:r>
        </a:p>
      </dgm:t>
    </dgm:pt>
    <dgm:pt modelId="{F5A5E23E-46A3-4355-A9AE-E1BC3080A144}" type="parTrans" cxnId="{1C895C0C-6B3D-4C96-8363-43EA9F1342D7}">
      <dgm:prSet/>
      <dgm:spPr/>
      <dgm:t>
        <a:bodyPr/>
        <a:lstStyle/>
        <a:p>
          <a:endParaRPr lang="es-EC"/>
        </a:p>
      </dgm:t>
    </dgm:pt>
    <dgm:pt modelId="{6576301C-C853-434E-8C41-D5E5DE8B2457}" type="sibTrans" cxnId="{1C895C0C-6B3D-4C96-8363-43EA9F1342D7}">
      <dgm:prSet/>
      <dgm:spPr/>
      <dgm:t>
        <a:bodyPr/>
        <a:lstStyle/>
        <a:p>
          <a:endParaRPr lang="es-EC"/>
        </a:p>
      </dgm:t>
    </dgm:pt>
    <dgm:pt modelId="{50EA971A-989E-4C39-94DF-947B9B49FE33}">
      <dgm:prSet phldrT="[Texto]"/>
      <dgm:spPr/>
      <dgm:t>
        <a:bodyPr/>
        <a:lstStyle/>
        <a:p>
          <a:r>
            <a:rPr lang="es-EC"/>
            <a:t>Abrasion de tres cuerpos</a:t>
          </a:r>
        </a:p>
      </dgm:t>
    </dgm:pt>
    <dgm:pt modelId="{E1082E28-D16F-47B1-8337-76575799398E}" type="sibTrans" cxnId="{7E5C774B-889F-4C11-A376-D1E161680F6C}">
      <dgm:prSet/>
      <dgm:spPr/>
      <dgm:t>
        <a:bodyPr/>
        <a:lstStyle/>
        <a:p>
          <a:endParaRPr lang="es-EC"/>
        </a:p>
      </dgm:t>
    </dgm:pt>
    <dgm:pt modelId="{4B0A7409-A485-4C6D-B8EE-11500BC7CDDD}" type="parTrans" cxnId="{7E5C774B-889F-4C11-A376-D1E161680F6C}">
      <dgm:prSet/>
      <dgm:spPr/>
      <dgm:t>
        <a:bodyPr/>
        <a:lstStyle/>
        <a:p>
          <a:endParaRPr lang="es-EC"/>
        </a:p>
      </dgm:t>
    </dgm:pt>
    <dgm:pt modelId="{9767686A-58DC-44A0-B7D9-70E8C6FE29BD}" type="pres">
      <dgm:prSet presAssocID="{A4A6B085-61A9-4108-B963-1A63B608F845}" presName="mainComposite" presStyleCnt="0">
        <dgm:presLayoutVars>
          <dgm:chPref val="1"/>
          <dgm:dir/>
          <dgm:animOne val="branch"/>
          <dgm:animLvl val="lvl"/>
          <dgm:resizeHandles val="exact"/>
        </dgm:presLayoutVars>
      </dgm:prSet>
      <dgm:spPr/>
      <dgm:t>
        <a:bodyPr/>
        <a:lstStyle/>
        <a:p>
          <a:endParaRPr lang="es-ES"/>
        </a:p>
      </dgm:t>
    </dgm:pt>
    <dgm:pt modelId="{BE31681C-0F77-4656-9C16-2B65FED8CB28}" type="pres">
      <dgm:prSet presAssocID="{A4A6B085-61A9-4108-B963-1A63B608F845}" presName="hierFlow" presStyleCnt="0"/>
      <dgm:spPr/>
      <dgm:t>
        <a:bodyPr/>
        <a:lstStyle/>
        <a:p>
          <a:endParaRPr lang="es-ES"/>
        </a:p>
      </dgm:t>
    </dgm:pt>
    <dgm:pt modelId="{586EC888-AC29-40C6-98EF-3F3D10BF66DF}" type="pres">
      <dgm:prSet presAssocID="{A4A6B085-61A9-4108-B963-1A63B608F845}" presName="hierChild1" presStyleCnt="0">
        <dgm:presLayoutVars>
          <dgm:chPref val="1"/>
          <dgm:animOne val="branch"/>
          <dgm:animLvl val="lvl"/>
        </dgm:presLayoutVars>
      </dgm:prSet>
      <dgm:spPr/>
      <dgm:t>
        <a:bodyPr/>
        <a:lstStyle/>
        <a:p>
          <a:endParaRPr lang="es-ES"/>
        </a:p>
      </dgm:t>
    </dgm:pt>
    <dgm:pt modelId="{66B29ED0-DDF3-462E-A704-371A7FD3B907}" type="pres">
      <dgm:prSet presAssocID="{541FB5F9-90BA-4BF8-B196-68495C97E172}" presName="Name14" presStyleCnt="0"/>
      <dgm:spPr/>
      <dgm:t>
        <a:bodyPr/>
        <a:lstStyle/>
        <a:p>
          <a:endParaRPr lang="es-ES"/>
        </a:p>
      </dgm:t>
    </dgm:pt>
    <dgm:pt modelId="{3AF575FA-DA55-4D57-96D8-E218DCB42593}" type="pres">
      <dgm:prSet presAssocID="{541FB5F9-90BA-4BF8-B196-68495C97E172}" presName="level1Shape" presStyleLbl="node0" presStyleIdx="0" presStyleCnt="1">
        <dgm:presLayoutVars>
          <dgm:chPref val="3"/>
        </dgm:presLayoutVars>
      </dgm:prSet>
      <dgm:spPr/>
      <dgm:t>
        <a:bodyPr/>
        <a:lstStyle/>
        <a:p>
          <a:endParaRPr lang="es-ES"/>
        </a:p>
      </dgm:t>
    </dgm:pt>
    <dgm:pt modelId="{A64DAC90-E904-494C-93E3-F750AA912FFC}" type="pres">
      <dgm:prSet presAssocID="{541FB5F9-90BA-4BF8-B196-68495C97E172}" presName="hierChild2" presStyleCnt="0"/>
      <dgm:spPr/>
      <dgm:t>
        <a:bodyPr/>
        <a:lstStyle/>
        <a:p>
          <a:endParaRPr lang="es-ES"/>
        </a:p>
      </dgm:t>
    </dgm:pt>
    <dgm:pt modelId="{06F22B95-5777-4995-B837-784FE0F4C3EA}" type="pres">
      <dgm:prSet presAssocID="{F5A5E23E-46A3-4355-A9AE-E1BC3080A144}" presName="Name19" presStyleLbl="parChTrans1D2" presStyleIdx="0" presStyleCnt="2"/>
      <dgm:spPr/>
      <dgm:t>
        <a:bodyPr/>
        <a:lstStyle/>
        <a:p>
          <a:endParaRPr lang="es-ES"/>
        </a:p>
      </dgm:t>
    </dgm:pt>
    <dgm:pt modelId="{173079C7-B4B2-41ED-BB77-43E5EE08995E}" type="pres">
      <dgm:prSet presAssocID="{921DB5B7-E02C-4B93-8282-B926476E3527}" presName="Name21" presStyleCnt="0"/>
      <dgm:spPr/>
      <dgm:t>
        <a:bodyPr/>
        <a:lstStyle/>
        <a:p>
          <a:endParaRPr lang="es-ES"/>
        </a:p>
      </dgm:t>
    </dgm:pt>
    <dgm:pt modelId="{475B0816-E7EE-486E-8739-514817D23767}" type="pres">
      <dgm:prSet presAssocID="{921DB5B7-E02C-4B93-8282-B926476E3527}" presName="level2Shape" presStyleLbl="node2" presStyleIdx="0" presStyleCnt="2"/>
      <dgm:spPr/>
      <dgm:t>
        <a:bodyPr/>
        <a:lstStyle/>
        <a:p>
          <a:endParaRPr lang="es-ES"/>
        </a:p>
      </dgm:t>
    </dgm:pt>
    <dgm:pt modelId="{6F568D9B-3DDB-4932-B4CE-5C47987EF08A}" type="pres">
      <dgm:prSet presAssocID="{921DB5B7-E02C-4B93-8282-B926476E3527}" presName="hierChild3" presStyleCnt="0"/>
      <dgm:spPr/>
      <dgm:t>
        <a:bodyPr/>
        <a:lstStyle/>
        <a:p>
          <a:endParaRPr lang="es-ES"/>
        </a:p>
      </dgm:t>
    </dgm:pt>
    <dgm:pt modelId="{95189E62-3D1C-4F02-A31E-FE3EBF1E034B}" type="pres">
      <dgm:prSet presAssocID="{4B0A7409-A485-4C6D-B8EE-11500BC7CDDD}" presName="Name19" presStyleLbl="parChTrans1D2" presStyleIdx="1" presStyleCnt="2"/>
      <dgm:spPr/>
      <dgm:t>
        <a:bodyPr/>
        <a:lstStyle/>
        <a:p>
          <a:endParaRPr lang="es-ES"/>
        </a:p>
      </dgm:t>
    </dgm:pt>
    <dgm:pt modelId="{D93E3985-E6FC-42EA-BDE4-ED171BCCAB99}" type="pres">
      <dgm:prSet presAssocID="{50EA971A-989E-4C39-94DF-947B9B49FE33}" presName="Name21" presStyleCnt="0"/>
      <dgm:spPr/>
      <dgm:t>
        <a:bodyPr/>
        <a:lstStyle/>
        <a:p>
          <a:endParaRPr lang="es-ES"/>
        </a:p>
      </dgm:t>
    </dgm:pt>
    <dgm:pt modelId="{0C0FE1FA-BA27-4F19-BA60-356068110339}" type="pres">
      <dgm:prSet presAssocID="{50EA971A-989E-4C39-94DF-947B9B49FE33}" presName="level2Shape" presStyleLbl="node2" presStyleIdx="1" presStyleCnt="2"/>
      <dgm:spPr/>
      <dgm:t>
        <a:bodyPr/>
        <a:lstStyle/>
        <a:p>
          <a:endParaRPr lang="es-ES"/>
        </a:p>
      </dgm:t>
    </dgm:pt>
    <dgm:pt modelId="{2DAEB9FD-AF21-4623-834B-99D60616CDB9}" type="pres">
      <dgm:prSet presAssocID="{50EA971A-989E-4C39-94DF-947B9B49FE33}" presName="hierChild3" presStyleCnt="0"/>
      <dgm:spPr/>
      <dgm:t>
        <a:bodyPr/>
        <a:lstStyle/>
        <a:p>
          <a:endParaRPr lang="es-ES"/>
        </a:p>
      </dgm:t>
    </dgm:pt>
    <dgm:pt modelId="{C561BB08-CD37-4044-B65A-18CBCB0E1042}" type="pres">
      <dgm:prSet presAssocID="{A4A6B085-61A9-4108-B963-1A63B608F845}" presName="bgShapesFlow" presStyleCnt="0"/>
      <dgm:spPr/>
      <dgm:t>
        <a:bodyPr/>
        <a:lstStyle/>
        <a:p>
          <a:endParaRPr lang="es-ES"/>
        </a:p>
      </dgm:t>
    </dgm:pt>
  </dgm:ptLst>
  <dgm:cxnLst>
    <dgm:cxn modelId="{BA40EF79-C7F5-4198-BC9F-44BA4F3C2F1F}" type="presOf" srcId="{A4A6B085-61A9-4108-B963-1A63B608F845}" destId="{9767686A-58DC-44A0-B7D9-70E8C6FE29BD}" srcOrd="0" destOrd="0" presId="urn:microsoft.com/office/officeart/2005/8/layout/hierarchy6"/>
    <dgm:cxn modelId="{5007E9E3-F35A-4F33-807B-B27B1BCD9009}" type="presOf" srcId="{541FB5F9-90BA-4BF8-B196-68495C97E172}" destId="{3AF575FA-DA55-4D57-96D8-E218DCB42593}" srcOrd="0" destOrd="0" presId="urn:microsoft.com/office/officeart/2005/8/layout/hierarchy6"/>
    <dgm:cxn modelId="{F6F5499B-06FB-4687-9955-657601F951C0}" type="presOf" srcId="{4B0A7409-A485-4C6D-B8EE-11500BC7CDDD}" destId="{95189E62-3D1C-4F02-A31E-FE3EBF1E034B}" srcOrd="0" destOrd="0" presId="urn:microsoft.com/office/officeart/2005/8/layout/hierarchy6"/>
    <dgm:cxn modelId="{7E5C774B-889F-4C11-A376-D1E161680F6C}" srcId="{541FB5F9-90BA-4BF8-B196-68495C97E172}" destId="{50EA971A-989E-4C39-94DF-947B9B49FE33}" srcOrd="1" destOrd="0" parTransId="{4B0A7409-A485-4C6D-B8EE-11500BC7CDDD}" sibTransId="{E1082E28-D16F-47B1-8337-76575799398E}"/>
    <dgm:cxn modelId="{CB5B7ABA-E606-4F7E-B9AB-B4F756A00DF2}" type="presOf" srcId="{F5A5E23E-46A3-4355-A9AE-E1BC3080A144}" destId="{06F22B95-5777-4995-B837-784FE0F4C3EA}" srcOrd="0" destOrd="0" presId="urn:microsoft.com/office/officeart/2005/8/layout/hierarchy6"/>
    <dgm:cxn modelId="{B13867A8-0FE7-4777-BE76-A119D2029527}" srcId="{A4A6B085-61A9-4108-B963-1A63B608F845}" destId="{541FB5F9-90BA-4BF8-B196-68495C97E172}" srcOrd="0" destOrd="0" parTransId="{7C4F4A29-F83A-4F05-B249-8CC906681380}" sibTransId="{7D7BD9C2-0CAE-452C-89B2-6F5671E77BBD}"/>
    <dgm:cxn modelId="{1C895C0C-6B3D-4C96-8363-43EA9F1342D7}" srcId="{541FB5F9-90BA-4BF8-B196-68495C97E172}" destId="{921DB5B7-E02C-4B93-8282-B926476E3527}" srcOrd="0" destOrd="0" parTransId="{F5A5E23E-46A3-4355-A9AE-E1BC3080A144}" sibTransId="{6576301C-C853-434E-8C41-D5E5DE8B2457}"/>
    <dgm:cxn modelId="{3E47DCCE-AE26-4E1A-A686-B47560BF7D80}" type="presOf" srcId="{50EA971A-989E-4C39-94DF-947B9B49FE33}" destId="{0C0FE1FA-BA27-4F19-BA60-356068110339}" srcOrd="0" destOrd="0" presId="urn:microsoft.com/office/officeart/2005/8/layout/hierarchy6"/>
    <dgm:cxn modelId="{66197903-A88A-485E-97F7-065BC9B57E57}" type="presOf" srcId="{921DB5B7-E02C-4B93-8282-B926476E3527}" destId="{475B0816-E7EE-486E-8739-514817D23767}" srcOrd="0" destOrd="0" presId="urn:microsoft.com/office/officeart/2005/8/layout/hierarchy6"/>
    <dgm:cxn modelId="{7A74BB64-0420-4F8F-A3C0-93B2DC8CBDAF}" type="presParOf" srcId="{9767686A-58DC-44A0-B7D9-70E8C6FE29BD}" destId="{BE31681C-0F77-4656-9C16-2B65FED8CB28}" srcOrd="0" destOrd="0" presId="urn:microsoft.com/office/officeart/2005/8/layout/hierarchy6"/>
    <dgm:cxn modelId="{99212557-5BA8-4640-83E4-18B76D57A00A}" type="presParOf" srcId="{BE31681C-0F77-4656-9C16-2B65FED8CB28}" destId="{586EC888-AC29-40C6-98EF-3F3D10BF66DF}" srcOrd="0" destOrd="0" presId="urn:microsoft.com/office/officeart/2005/8/layout/hierarchy6"/>
    <dgm:cxn modelId="{603545B8-3257-49A0-8D07-BA29F61730CA}" type="presParOf" srcId="{586EC888-AC29-40C6-98EF-3F3D10BF66DF}" destId="{66B29ED0-DDF3-462E-A704-371A7FD3B907}" srcOrd="0" destOrd="0" presId="urn:microsoft.com/office/officeart/2005/8/layout/hierarchy6"/>
    <dgm:cxn modelId="{B7B82A52-6EB9-4793-8523-D0DA09D4B221}" type="presParOf" srcId="{66B29ED0-DDF3-462E-A704-371A7FD3B907}" destId="{3AF575FA-DA55-4D57-96D8-E218DCB42593}" srcOrd="0" destOrd="0" presId="urn:microsoft.com/office/officeart/2005/8/layout/hierarchy6"/>
    <dgm:cxn modelId="{1DB1B67C-CD0C-4B26-975D-9D3BF6392D1F}" type="presParOf" srcId="{66B29ED0-DDF3-462E-A704-371A7FD3B907}" destId="{A64DAC90-E904-494C-93E3-F750AA912FFC}" srcOrd="1" destOrd="0" presId="urn:microsoft.com/office/officeart/2005/8/layout/hierarchy6"/>
    <dgm:cxn modelId="{274EE090-578C-4D0C-AD90-4DA5D398D018}" type="presParOf" srcId="{A64DAC90-E904-494C-93E3-F750AA912FFC}" destId="{06F22B95-5777-4995-B837-784FE0F4C3EA}" srcOrd="0" destOrd="0" presId="urn:microsoft.com/office/officeart/2005/8/layout/hierarchy6"/>
    <dgm:cxn modelId="{4C962EA9-AB64-43CC-9378-81F6B7941CDD}" type="presParOf" srcId="{A64DAC90-E904-494C-93E3-F750AA912FFC}" destId="{173079C7-B4B2-41ED-BB77-43E5EE08995E}" srcOrd="1" destOrd="0" presId="urn:microsoft.com/office/officeart/2005/8/layout/hierarchy6"/>
    <dgm:cxn modelId="{32233BD2-1F4E-4266-860C-E53E5C670CCB}" type="presParOf" srcId="{173079C7-B4B2-41ED-BB77-43E5EE08995E}" destId="{475B0816-E7EE-486E-8739-514817D23767}" srcOrd="0" destOrd="0" presId="urn:microsoft.com/office/officeart/2005/8/layout/hierarchy6"/>
    <dgm:cxn modelId="{18382521-4AFB-4D5C-9365-15AA8CA5BE73}" type="presParOf" srcId="{173079C7-B4B2-41ED-BB77-43E5EE08995E}" destId="{6F568D9B-3DDB-4932-B4CE-5C47987EF08A}" srcOrd="1" destOrd="0" presId="urn:microsoft.com/office/officeart/2005/8/layout/hierarchy6"/>
    <dgm:cxn modelId="{DF8AE08D-02FB-4E4B-AC75-2A2CD99AA114}" type="presParOf" srcId="{A64DAC90-E904-494C-93E3-F750AA912FFC}" destId="{95189E62-3D1C-4F02-A31E-FE3EBF1E034B}" srcOrd="2" destOrd="0" presId="urn:microsoft.com/office/officeart/2005/8/layout/hierarchy6"/>
    <dgm:cxn modelId="{81C2B7F7-4772-4031-8B45-CB78A8AC5127}" type="presParOf" srcId="{A64DAC90-E904-494C-93E3-F750AA912FFC}" destId="{D93E3985-E6FC-42EA-BDE4-ED171BCCAB99}" srcOrd="3" destOrd="0" presId="urn:microsoft.com/office/officeart/2005/8/layout/hierarchy6"/>
    <dgm:cxn modelId="{B9E6888D-4B7A-4AC5-9F99-2DC376FA7DEA}" type="presParOf" srcId="{D93E3985-E6FC-42EA-BDE4-ED171BCCAB99}" destId="{0C0FE1FA-BA27-4F19-BA60-356068110339}" srcOrd="0" destOrd="0" presId="urn:microsoft.com/office/officeart/2005/8/layout/hierarchy6"/>
    <dgm:cxn modelId="{BC8639B4-9025-4354-8004-A22DF761B84C}" type="presParOf" srcId="{D93E3985-E6FC-42EA-BDE4-ED171BCCAB99}" destId="{2DAEB9FD-AF21-4623-834B-99D60616CDB9}" srcOrd="1" destOrd="0" presId="urn:microsoft.com/office/officeart/2005/8/layout/hierarchy6"/>
    <dgm:cxn modelId="{034E34F3-435B-4853-B58B-EF47A5E954A3}" type="presParOf" srcId="{9767686A-58DC-44A0-B7D9-70E8C6FE29BD}" destId="{C561BB08-CD37-4044-B65A-18CBCB0E104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2130-343F-470F-A89B-2CEA1C4A3678}">
      <dsp:nvSpPr>
        <dsp:cNvPr id="0" name=""/>
        <dsp:cNvSpPr/>
      </dsp:nvSpPr>
      <dsp:spPr>
        <a:xfrm>
          <a:off x="1431102" y="2011336"/>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a:t>DESGASTE</a:t>
          </a:r>
        </a:p>
      </dsp:txBody>
      <dsp:txXfrm>
        <a:off x="1456697" y="2036931"/>
        <a:ext cx="1696551" cy="822680"/>
      </dsp:txXfrm>
    </dsp:sp>
    <dsp:sp modelId="{7A1C7437-D68D-4C0E-A18F-47A5C50B82DD}">
      <dsp:nvSpPr>
        <dsp:cNvPr id="0" name=""/>
        <dsp:cNvSpPr/>
      </dsp:nvSpPr>
      <dsp:spPr>
        <a:xfrm rot="17350740">
          <a:off x="2464385" y="1427258"/>
          <a:ext cx="2128013" cy="32124"/>
        </a:xfrm>
        <a:custGeom>
          <a:avLst/>
          <a:gdLst/>
          <a:ahLst/>
          <a:cxnLst/>
          <a:rect l="0" t="0" r="0" b="0"/>
          <a:pathLst>
            <a:path>
              <a:moveTo>
                <a:pt x="0" y="16062"/>
              </a:moveTo>
              <a:lnTo>
                <a:pt x="2128013" y="1606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475191" y="1390120"/>
        <a:ext cx="106400" cy="106400"/>
      </dsp:txXfrm>
    </dsp:sp>
    <dsp:sp modelId="{6BE19E66-2C6A-45CE-BCA2-F29097F83EB6}">
      <dsp:nvSpPr>
        <dsp:cNvPr id="0" name=""/>
        <dsp:cNvSpPr/>
      </dsp:nvSpPr>
      <dsp:spPr>
        <a:xfrm>
          <a:off x="3877940" y="1434"/>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a:solidFill>
                <a:schemeClr val="bg1"/>
              </a:solidFill>
            </a:rPr>
            <a:t>ADHESIVO</a:t>
          </a:r>
        </a:p>
      </dsp:txBody>
      <dsp:txXfrm>
        <a:off x="3903535" y="27029"/>
        <a:ext cx="1696551" cy="822680"/>
      </dsp:txXfrm>
    </dsp:sp>
    <dsp:sp modelId="{DC8238C4-A4AA-48C9-801A-59B9718ACB5F}">
      <dsp:nvSpPr>
        <dsp:cNvPr id="0" name=""/>
        <dsp:cNvSpPr/>
      </dsp:nvSpPr>
      <dsp:spPr>
        <a:xfrm rot="18289469">
          <a:off x="2916292" y="1929734"/>
          <a:ext cx="1224198" cy="32124"/>
        </a:xfrm>
        <a:custGeom>
          <a:avLst/>
          <a:gdLst/>
          <a:ahLst/>
          <a:cxnLst/>
          <a:rect l="0" t="0" r="0" b="0"/>
          <a:pathLst>
            <a:path>
              <a:moveTo>
                <a:pt x="0" y="16062"/>
              </a:moveTo>
              <a:lnTo>
                <a:pt x="1224198" y="1606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97787" y="1915191"/>
        <a:ext cx="61209" cy="61209"/>
      </dsp:txXfrm>
    </dsp:sp>
    <dsp:sp modelId="{EE819F01-D0AE-47EC-8ED8-8A5537163037}">
      <dsp:nvSpPr>
        <dsp:cNvPr id="0" name=""/>
        <dsp:cNvSpPr/>
      </dsp:nvSpPr>
      <dsp:spPr>
        <a:xfrm>
          <a:off x="3877940" y="1006385"/>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POR </a:t>
          </a:r>
          <a:r>
            <a:rPr lang="es-EC" sz="2600" kern="1200" dirty="0"/>
            <a:t>FATIGA </a:t>
          </a:r>
        </a:p>
      </dsp:txBody>
      <dsp:txXfrm>
        <a:off x="3903535" y="1031980"/>
        <a:ext cx="1696551" cy="822680"/>
      </dsp:txXfrm>
    </dsp:sp>
    <dsp:sp modelId="{D8F1B7DB-FFBE-45DF-A118-47184980DB85}">
      <dsp:nvSpPr>
        <dsp:cNvPr id="0" name=""/>
        <dsp:cNvSpPr/>
      </dsp:nvSpPr>
      <dsp:spPr>
        <a:xfrm>
          <a:off x="3178843" y="2432209"/>
          <a:ext cx="699096" cy="32124"/>
        </a:xfrm>
        <a:custGeom>
          <a:avLst/>
          <a:gdLst/>
          <a:ahLst/>
          <a:cxnLst/>
          <a:rect l="0" t="0" r="0" b="0"/>
          <a:pathLst>
            <a:path>
              <a:moveTo>
                <a:pt x="0" y="16062"/>
              </a:moveTo>
              <a:lnTo>
                <a:pt x="699096" y="1606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10914" y="2430794"/>
        <a:ext cx="34954" cy="34954"/>
      </dsp:txXfrm>
    </dsp:sp>
    <dsp:sp modelId="{8B0ABA52-C69B-4EB8-B3CA-29F75CE1A53F}">
      <dsp:nvSpPr>
        <dsp:cNvPr id="0" name=""/>
        <dsp:cNvSpPr/>
      </dsp:nvSpPr>
      <dsp:spPr>
        <a:xfrm>
          <a:off x="3877940" y="2011336"/>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a:t>EROSIVO</a:t>
          </a:r>
        </a:p>
      </dsp:txBody>
      <dsp:txXfrm>
        <a:off x="3903535" y="2036931"/>
        <a:ext cx="1696551" cy="822680"/>
      </dsp:txXfrm>
    </dsp:sp>
    <dsp:sp modelId="{BDAE3C1A-8D93-48E3-971B-67A4D86A2438}">
      <dsp:nvSpPr>
        <dsp:cNvPr id="0" name=""/>
        <dsp:cNvSpPr/>
      </dsp:nvSpPr>
      <dsp:spPr>
        <a:xfrm rot="3310531">
          <a:off x="2916292" y="2934685"/>
          <a:ext cx="1224198" cy="32124"/>
        </a:xfrm>
        <a:custGeom>
          <a:avLst/>
          <a:gdLst/>
          <a:ahLst/>
          <a:cxnLst/>
          <a:rect l="0" t="0" r="0" b="0"/>
          <a:pathLst>
            <a:path>
              <a:moveTo>
                <a:pt x="0" y="16062"/>
              </a:moveTo>
              <a:lnTo>
                <a:pt x="1224198" y="1606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97787" y="2920142"/>
        <a:ext cx="61209" cy="61209"/>
      </dsp:txXfrm>
    </dsp:sp>
    <dsp:sp modelId="{343DBC59-E6A4-485D-ACC5-A96D20D0936A}">
      <dsp:nvSpPr>
        <dsp:cNvPr id="0" name=""/>
        <dsp:cNvSpPr/>
      </dsp:nvSpPr>
      <dsp:spPr>
        <a:xfrm>
          <a:off x="3877940" y="3016287"/>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a:t>CORROSIVO</a:t>
          </a:r>
        </a:p>
      </dsp:txBody>
      <dsp:txXfrm>
        <a:off x="3903535" y="3041882"/>
        <a:ext cx="1696551" cy="822680"/>
      </dsp:txXfrm>
    </dsp:sp>
    <dsp:sp modelId="{0C389436-E8C0-4B0C-BC66-BC810596ECBE}">
      <dsp:nvSpPr>
        <dsp:cNvPr id="0" name=""/>
        <dsp:cNvSpPr/>
      </dsp:nvSpPr>
      <dsp:spPr>
        <a:xfrm rot="4249260">
          <a:off x="2464385" y="3437161"/>
          <a:ext cx="2128013" cy="32124"/>
        </a:xfrm>
        <a:custGeom>
          <a:avLst/>
          <a:gdLst/>
          <a:ahLst/>
          <a:cxnLst/>
          <a:rect l="0" t="0" r="0" b="0"/>
          <a:pathLst>
            <a:path>
              <a:moveTo>
                <a:pt x="0" y="16062"/>
              </a:moveTo>
              <a:lnTo>
                <a:pt x="2128013" y="16062"/>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475191" y="3400022"/>
        <a:ext cx="106400" cy="106400"/>
      </dsp:txXfrm>
    </dsp:sp>
    <dsp:sp modelId="{98411407-595D-4542-B58B-C8F1F72E4636}">
      <dsp:nvSpPr>
        <dsp:cNvPr id="0" name=""/>
        <dsp:cNvSpPr/>
      </dsp:nvSpPr>
      <dsp:spPr>
        <a:xfrm>
          <a:off x="3877940" y="4021238"/>
          <a:ext cx="1747741" cy="87387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a:t>ABRASIVO</a:t>
          </a:r>
        </a:p>
      </dsp:txBody>
      <dsp:txXfrm>
        <a:off x="3903535" y="4046833"/>
        <a:ext cx="1696551" cy="82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575FA-DA55-4D57-96D8-E218DCB42593}">
      <dsp:nvSpPr>
        <dsp:cNvPr id="0" name=""/>
        <dsp:cNvSpPr/>
      </dsp:nvSpPr>
      <dsp:spPr>
        <a:xfrm>
          <a:off x="1904977" y="2025"/>
          <a:ext cx="2382733" cy="15884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a:t>Desgaste </a:t>
          </a:r>
          <a:r>
            <a:rPr lang="es-EC" sz="3200" b="1" kern="1200" dirty="0" smtClean="0"/>
            <a:t> Abrasivo</a:t>
          </a:r>
          <a:endParaRPr lang="es-EC" sz="3200" b="1" kern="1200" dirty="0"/>
        </a:p>
      </dsp:txBody>
      <dsp:txXfrm>
        <a:off x="1951502" y="48550"/>
        <a:ext cx="2289683" cy="1495438"/>
      </dsp:txXfrm>
    </dsp:sp>
    <dsp:sp modelId="{06F22B95-5777-4995-B837-784FE0F4C3EA}">
      <dsp:nvSpPr>
        <dsp:cNvPr id="0" name=""/>
        <dsp:cNvSpPr/>
      </dsp:nvSpPr>
      <dsp:spPr>
        <a:xfrm>
          <a:off x="1547567" y="1590514"/>
          <a:ext cx="1548776" cy="635395"/>
        </a:xfrm>
        <a:custGeom>
          <a:avLst/>
          <a:gdLst/>
          <a:ahLst/>
          <a:cxnLst/>
          <a:rect l="0" t="0" r="0" b="0"/>
          <a:pathLst>
            <a:path>
              <a:moveTo>
                <a:pt x="1548776" y="0"/>
              </a:moveTo>
              <a:lnTo>
                <a:pt x="1548776" y="317697"/>
              </a:lnTo>
              <a:lnTo>
                <a:pt x="0" y="317697"/>
              </a:lnTo>
              <a:lnTo>
                <a:pt x="0" y="635395"/>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5B0816-E7EE-486E-8739-514817D23767}">
      <dsp:nvSpPr>
        <dsp:cNvPr id="0" name=""/>
        <dsp:cNvSpPr/>
      </dsp:nvSpPr>
      <dsp:spPr>
        <a:xfrm>
          <a:off x="356200" y="2225909"/>
          <a:ext cx="2382733" cy="15884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a:t>Abrasion de dos cuerpos</a:t>
          </a:r>
        </a:p>
      </dsp:txBody>
      <dsp:txXfrm>
        <a:off x="402725" y="2272434"/>
        <a:ext cx="2289683" cy="1495438"/>
      </dsp:txXfrm>
    </dsp:sp>
    <dsp:sp modelId="{95189E62-3D1C-4F02-A31E-FE3EBF1E034B}">
      <dsp:nvSpPr>
        <dsp:cNvPr id="0" name=""/>
        <dsp:cNvSpPr/>
      </dsp:nvSpPr>
      <dsp:spPr>
        <a:xfrm>
          <a:off x="3096344" y="1590514"/>
          <a:ext cx="1548776" cy="635395"/>
        </a:xfrm>
        <a:custGeom>
          <a:avLst/>
          <a:gdLst/>
          <a:ahLst/>
          <a:cxnLst/>
          <a:rect l="0" t="0" r="0" b="0"/>
          <a:pathLst>
            <a:path>
              <a:moveTo>
                <a:pt x="0" y="0"/>
              </a:moveTo>
              <a:lnTo>
                <a:pt x="0" y="317697"/>
              </a:lnTo>
              <a:lnTo>
                <a:pt x="1548776" y="317697"/>
              </a:lnTo>
              <a:lnTo>
                <a:pt x="1548776" y="635395"/>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0FE1FA-BA27-4F19-BA60-356068110339}">
      <dsp:nvSpPr>
        <dsp:cNvPr id="0" name=""/>
        <dsp:cNvSpPr/>
      </dsp:nvSpPr>
      <dsp:spPr>
        <a:xfrm>
          <a:off x="3453754" y="2225909"/>
          <a:ext cx="2382733" cy="15884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a:t>Abrasion de tres cuerpos</a:t>
          </a:r>
        </a:p>
      </dsp:txBody>
      <dsp:txXfrm>
        <a:off x="3500279" y="2272434"/>
        <a:ext cx="2289683" cy="14954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28423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4822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187438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75828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418637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36835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153812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414136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380892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5608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421D52-04D9-4C8E-A5CB-019A9C707F43}" type="datetimeFigureOut">
              <a:rPr lang="es-EC" smtClean="0"/>
              <a:t>05/03/2015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7E4154-D083-44AF-9D45-14F9465D435B}" type="slidenum">
              <a:rPr lang="es-EC" smtClean="0"/>
              <a:t>‹Nº›</a:t>
            </a:fld>
            <a:endParaRPr lang="es-EC"/>
          </a:p>
        </p:txBody>
      </p:sp>
    </p:spTree>
    <p:extLst>
      <p:ext uri="{BB962C8B-B14F-4D97-AF65-F5344CB8AC3E}">
        <p14:creationId xmlns:p14="http://schemas.microsoft.com/office/powerpoint/2010/main" val="165608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21D52-04D9-4C8E-A5CB-019A9C707F43}" type="datetimeFigureOut">
              <a:rPr lang="es-EC" smtClean="0"/>
              <a:t>05/03/2015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E4154-D083-44AF-9D45-14F9465D435B}" type="slidenum">
              <a:rPr lang="es-EC" smtClean="0"/>
              <a:t>‹Nº›</a:t>
            </a:fld>
            <a:endParaRPr lang="es-EC"/>
          </a:p>
        </p:txBody>
      </p:sp>
    </p:spTree>
    <p:extLst>
      <p:ext uri="{BB962C8B-B14F-4D97-AF65-F5344CB8AC3E}">
        <p14:creationId xmlns:p14="http://schemas.microsoft.com/office/powerpoint/2010/main" val="406499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diapositivas%20defensa%20de%20tesis%20recuperada.pptx#13. DESGASTE POR FATIGA"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diapositivas%20defensa%20de%20tesis%20recuperada.pptx#13. DESGASTE POR FATIGA"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1 Título"/>
          <p:cNvSpPr>
            <a:spLocks noGrp="1"/>
          </p:cNvSpPr>
          <p:nvPr>
            <p:ph type="ctrTitle"/>
          </p:nvPr>
        </p:nvSpPr>
        <p:spPr>
          <a:xfrm>
            <a:off x="630666" y="2348880"/>
            <a:ext cx="7772400" cy="1470025"/>
          </a:xfrm>
        </p:spPr>
        <p:txBody>
          <a:bodyPr/>
          <a:lstStyle/>
          <a:p>
            <a:r>
              <a:rPr lang="es-EC" dirty="0" smtClean="0">
                <a:solidFill>
                  <a:schemeClr val="bg1"/>
                </a:solidFill>
                <a:latin typeface="+mn-lt"/>
              </a:rPr>
              <a:t>DEPARTAMENTO DE CIENCIA DE LA ENERGÍA Y MECÁNICA</a:t>
            </a:r>
            <a:endParaRPr lang="es-EC" dirty="0">
              <a:solidFill>
                <a:schemeClr val="bg1"/>
              </a:solidFill>
              <a:latin typeface="+mn-lt"/>
            </a:endParaRPr>
          </a:p>
        </p:txBody>
      </p:sp>
      <p:pic>
        <p:nvPicPr>
          <p:cNvPr id="7" name="6 Imagen"/>
          <p:cNvPicPr/>
          <p:nvPr/>
        </p:nvPicPr>
        <p:blipFill>
          <a:blip r:embed="rId3" cstate="print"/>
          <a:srcRect/>
          <a:stretch>
            <a:fillRect/>
          </a:stretch>
        </p:blipFill>
        <p:spPr bwMode="auto">
          <a:xfrm>
            <a:off x="804460" y="167037"/>
            <a:ext cx="7704855" cy="1800200"/>
          </a:xfrm>
          <a:prstGeom prst="rect">
            <a:avLst/>
          </a:prstGeom>
          <a:noFill/>
          <a:ln w="9525">
            <a:noFill/>
            <a:miter lim="800000"/>
            <a:headEnd/>
            <a:tailEnd/>
          </a:ln>
        </p:spPr>
      </p:pic>
      <p:sp>
        <p:nvSpPr>
          <p:cNvPr id="9" name="1 Título"/>
          <p:cNvSpPr txBox="1">
            <a:spLocks/>
          </p:cNvSpPr>
          <p:nvPr/>
        </p:nvSpPr>
        <p:spPr>
          <a:xfrm>
            <a:off x="818497" y="4005064"/>
            <a:ext cx="7772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dirty="0" smtClean="0">
                <a:solidFill>
                  <a:schemeClr val="bg1"/>
                </a:solidFill>
                <a:latin typeface="+mn-lt"/>
              </a:rPr>
              <a:t>CARRERA DE INGENIERÍA MECÁNICA</a:t>
            </a:r>
            <a:endParaRPr lang="es-EC" sz="4000" dirty="0">
              <a:solidFill>
                <a:schemeClr val="bg1"/>
              </a:solidFill>
              <a:latin typeface="+mn-lt"/>
            </a:endParaRPr>
          </a:p>
        </p:txBody>
      </p:sp>
      <p:sp>
        <p:nvSpPr>
          <p:cNvPr id="10" name="1 Título"/>
          <p:cNvSpPr txBox="1">
            <a:spLocks/>
          </p:cNvSpPr>
          <p:nvPr/>
        </p:nvSpPr>
        <p:spPr>
          <a:xfrm>
            <a:off x="832858" y="5373216"/>
            <a:ext cx="7772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dirty="0" smtClean="0">
                <a:solidFill>
                  <a:schemeClr val="bg1"/>
                </a:solidFill>
                <a:latin typeface="+mn-lt"/>
              </a:rPr>
              <a:t>PRESENTA:</a:t>
            </a:r>
            <a:endParaRPr lang="es-EC" sz="4000" dirty="0">
              <a:solidFill>
                <a:schemeClr val="bg1"/>
              </a:solidFill>
              <a:latin typeface="+mn-lt"/>
            </a:endParaRPr>
          </a:p>
        </p:txBody>
      </p:sp>
    </p:spTree>
    <p:extLst>
      <p:ext uri="{BB962C8B-B14F-4D97-AF65-F5344CB8AC3E}">
        <p14:creationId xmlns:p14="http://schemas.microsoft.com/office/powerpoint/2010/main" val="3994630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C" i="1" u="sng" dirty="0" smtClean="0">
                <a:solidFill>
                  <a:schemeClr val="bg1"/>
                </a:solidFill>
                <a:latin typeface="Arial" pitchFamily="34" charset="0"/>
                <a:cs typeface="Arial" pitchFamily="34" charset="0"/>
              </a:rPr>
              <a:t>TRIBOLOGÍA</a:t>
            </a:r>
            <a:endParaRPr lang="es-EC" i="1" u="sng" dirty="0">
              <a:solidFill>
                <a:schemeClr val="bg1"/>
              </a:solidFill>
              <a:latin typeface="Arial" pitchFamily="34" charset="0"/>
              <a:cs typeface="Arial" pitchFamily="34" charset="0"/>
            </a:endParaRPr>
          </a:p>
        </p:txBody>
      </p:sp>
      <p:sp>
        <p:nvSpPr>
          <p:cNvPr id="3" name="2 Marcador de contenido"/>
          <p:cNvSpPr>
            <a:spLocks noGrp="1"/>
          </p:cNvSpPr>
          <p:nvPr>
            <p:ph idx="1"/>
          </p:nvPr>
        </p:nvSpPr>
        <p:spPr>
          <a:xfrm>
            <a:off x="457200" y="2608312"/>
            <a:ext cx="8229600" cy="2188840"/>
          </a:xfrm>
        </p:spPr>
        <p:txBody>
          <a:bodyPr/>
          <a:lstStyle/>
          <a:p>
            <a:pPr algn="just"/>
            <a:r>
              <a:rPr lang="es-ES" dirty="0">
                <a:solidFill>
                  <a:schemeClr val="bg1"/>
                </a:solidFill>
                <a:latin typeface="Arial" pitchFamily="34" charset="0"/>
                <a:cs typeface="Arial" pitchFamily="34" charset="0"/>
              </a:rPr>
              <a:t>L</a:t>
            </a:r>
            <a:r>
              <a:rPr lang="es-ES" dirty="0" smtClean="0">
                <a:solidFill>
                  <a:schemeClr val="bg1"/>
                </a:solidFill>
                <a:latin typeface="Arial" pitchFamily="34" charset="0"/>
                <a:cs typeface="Arial" pitchFamily="34" charset="0"/>
              </a:rPr>
              <a:t>a </a:t>
            </a:r>
            <a:r>
              <a:rPr lang="es-ES" dirty="0">
                <a:solidFill>
                  <a:schemeClr val="bg1"/>
                </a:solidFill>
                <a:latin typeface="Arial" pitchFamily="34" charset="0"/>
                <a:cs typeface="Arial" pitchFamily="34" charset="0"/>
              </a:rPr>
              <a:t>ciencia y tecnología que estudia las superficies que están en contacto y movimiento relativo así como los fenómenos que se </a:t>
            </a:r>
            <a:r>
              <a:rPr lang="es-ES" dirty="0" smtClean="0">
                <a:solidFill>
                  <a:schemeClr val="bg1"/>
                </a:solidFill>
                <a:latin typeface="Arial" pitchFamily="34" charset="0"/>
                <a:cs typeface="Arial" pitchFamily="34" charset="0"/>
              </a:rPr>
              <a:t>derivan.</a:t>
            </a:r>
            <a:endParaRPr lang="es-EC"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42781"/>
            <a:ext cx="4248472" cy="300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rotWithShape="1">
          <a:blip r:embed="rId4" cstate="print">
            <a:extLst>
              <a:ext uri="{28A0092B-C50C-407E-A947-70E740481C1C}">
                <a14:useLocalDpi xmlns:a14="http://schemas.microsoft.com/office/drawing/2010/main" val="0"/>
              </a:ext>
            </a:extLst>
          </a:blip>
          <a:srcRect l="3240" t="4908" r="4319" b="3067"/>
          <a:stretch/>
        </p:blipFill>
        <p:spPr bwMode="auto">
          <a:xfrm>
            <a:off x="4716016" y="548680"/>
            <a:ext cx="4103545" cy="4320480"/>
          </a:xfrm>
          <a:prstGeom prst="rect">
            <a:avLst/>
          </a:prstGeom>
          <a:noFill/>
          <a:ln>
            <a:noFill/>
          </a:ln>
          <a:extLst>
            <a:ext uri="{53640926-AAD7-44D8-BBD7-CCE9431645EC}">
              <a14:shadowObscured xmlns:a14="http://schemas.microsoft.com/office/drawing/2010/main"/>
            </a:ext>
          </a:extLst>
        </p:spPr>
      </p:pic>
      <p:sp>
        <p:nvSpPr>
          <p:cNvPr id="2" name="1 Título"/>
          <p:cNvSpPr>
            <a:spLocks noGrp="1"/>
          </p:cNvSpPr>
          <p:nvPr>
            <p:ph type="ctrTitle"/>
          </p:nvPr>
        </p:nvSpPr>
        <p:spPr>
          <a:xfrm>
            <a:off x="397768" y="4437112"/>
            <a:ext cx="3742184" cy="1470025"/>
          </a:xfrm>
        </p:spPr>
        <p:txBody>
          <a:bodyPr>
            <a:normAutofit/>
          </a:bodyPr>
          <a:lstStyle/>
          <a:p>
            <a:r>
              <a:rPr lang="es-EC" sz="2800" dirty="0" smtClean="0">
                <a:solidFill>
                  <a:schemeClr val="bg1"/>
                </a:solidFill>
                <a:latin typeface="Arial" pitchFamily="34" charset="0"/>
                <a:cs typeface="Arial" pitchFamily="34" charset="0"/>
              </a:rPr>
              <a:t>Figura 1. Concepto de tribología</a:t>
            </a:r>
            <a:endParaRPr lang="es-EC" sz="2800" dirty="0">
              <a:solidFill>
                <a:schemeClr val="bg1"/>
              </a:solidFill>
              <a:latin typeface="Arial" pitchFamily="34" charset="0"/>
              <a:cs typeface="Arial" pitchFamily="34" charset="0"/>
            </a:endParaRPr>
          </a:p>
        </p:txBody>
      </p:sp>
      <p:sp>
        <p:nvSpPr>
          <p:cNvPr id="7" name="1 Título"/>
          <p:cNvSpPr txBox="1">
            <a:spLocks/>
          </p:cNvSpPr>
          <p:nvPr/>
        </p:nvSpPr>
        <p:spPr>
          <a:xfrm>
            <a:off x="4860032" y="4941168"/>
            <a:ext cx="3742184" cy="11099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dirty="0" smtClean="0">
                <a:solidFill>
                  <a:schemeClr val="bg1"/>
                </a:solidFill>
                <a:latin typeface="Arial" pitchFamily="34" charset="0"/>
                <a:cs typeface="Arial" pitchFamily="34" charset="0"/>
              </a:rPr>
              <a:t>Figura 2. </a:t>
            </a:r>
            <a:r>
              <a:rPr lang="es-EC" sz="2800" dirty="0" err="1" smtClean="0">
                <a:solidFill>
                  <a:schemeClr val="bg1"/>
                </a:solidFill>
                <a:latin typeface="Arial" pitchFamily="34" charset="0"/>
                <a:cs typeface="Arial" pitchFamily="34" charset="0"/>
              </a:rPr>
              <a:t>Tribosistema</a:t>
            </a:r>
            <a:endParaRPr lang="es-EC"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C" i="1" u="sng" dirty="0" smtClean="0">
                <a:solidFill>
                  <a:schemeClr val="bg1"/>
                </a:solidFill>
                <a:latin typeface="Arial" pitchFamily="34" charset="0"/>
                <a:cs typeface="Arial" pitchFamily="34" charset="0"/>
              </a:rPr>
              <a:t>TEORÍA DEL DESGASTE</a:t>
            </a:r>
            <a:endParaRPr lang="es-EC" i="1" u="sng" dirty="0">
              <a:solidFill>
                <a:schemeClr val="bg1"/>
              </a:solidFill>
              <a:latin typeface="Arial" pitchFamily="34" charset="0"/>
              <a:cs typeface="Arial" pitchFamily="34" charset="0"/>
            </a:endParaRPr>
          </a:p>
        </p:txBody>
      </p:sp>
      <p:sp>
        <p:nvSpPr>
          <p:cNvPr id="3" name="2 Marcador de contenido"/>
          <p:cNvSpPr>
            <a:spLocks noGrp="1"/>
          </p:cNvSpPr>
          <p:nvPr>
            <p:ph idx="1"/>
          </p:nvPr>
        </p:nvSpPr>
        <p:spPr>
          <a:xfrm>
            <a:off x="457200" y="1456184"/>
            <a:ext cx="8229600" cy="2116832"/>
          </a:xfrm>
        </p:spPr>
        <p:txBody>
          <a:bodyPr>
            <a:noAutofit/>
          </a:bodyPr>
          <a:lstStyle/>
          <a:p>
            <a:pPr algn="just">
              <a:lnSpc>
                <a:spcPct val="170000"/>
              </a:lnSpc>
            </a:pPr>
            <a:r>
              <a:rPr lang="es-ES" sz="2000" dirty="0">
                <a:solidFill>
                  <a:schemeClr val="bg1"/>
                </a:solidFill>
                <a:latin typeface="Arial" pitchFamily="34" charset="0"/>
                <a:cs typeface="Arial" pitchFamily="34" charset="0"/>
              </a:rPr>
              <a:t>El desgaste es el proceso de remoción de material </a:t>
            </a:r>
            <a:r>
              <a:rPr lang="es-ES" sz="2000" dirty="0" smtClean="0">
                <a:solidFill>
                  <a:schemeClr val="bg1"/>
                </a:solidFill>
                <a:latin typeface="Arial" pitchFamily="34" charset="0"/>
                <a:cs typeface="Arial" pitchFamily="34" charset="0"/>
              </a:rPr>
              <a:t>en una superficie sólida, </a:t>
            </a:r>
            <a:r>
              <a:rPr lang="es-ES" sz="2000" dirty="0">
                <a:solidFill>
                  <a:schemeClr val="bg1"/>
                </a:solidFill>
                <a:latin typeface="Arial" pitchFamily="34" charset="0"/>
                <a:cs typeface="Arial" pitchFamily="34" charset="0"/>
              </a:rPr>
              <a:t>debido al movimiento relativo de </a:t>
            </a:r>
            <a:r>
              <a:rPr lang="es-ES" sz="2000" dirty="0" smtClean="0">
                <a:solidFill>
                  <a:schemeClr val="bg1"/>
                </a:solidFill>
                <a:latin typeface="Arial" pitchFamily="34" charset="0"/>
                <a:cs typeface="Arial" pitchFamily="34" charset="0"/>
              </a:rPr>
              <a:t>esta </a:t>
            </a:r>
            <a:r>
              <a:rPr lang="es-ES" sz="2000" dirty="0">
                <a:solidFill>
                  <a:schemeClr val="bg1"/>
                </a:solidFill>
                <a:latin typeface="Arial" pitchFamily="34" charset="0"/>
                <a:cs typeface="Arial" pitchFamily="34" charset="0"/>
              </a:rPr>
              <a:t>superficie respecto a otra en contacto, este movimiento puede ser </a:t>
            </a:r>
            <a:r>
              <a:rPr lang="es-ES" sz="2000" dirty="0" smtClean="0">
                <a:solidFill>
                  <a:schemeClr val="bg1"/>
                </a:solidFill>
                <a:latin typeface="Arial" pitchFamily="34" charset="0"/>
                <a:cs typeface="Arial" pitchFamily="34" charset="0"/>
              </a:rPr>
              <a:t>unidireccional o </a:t>
            </a:r>
            <a:r>
              <a:rPr lang="es-ES" sz="2000" dirty="0">
                <a:solidFill>
                  <a:schemeClr val="bg1"/>
                </a:solidFill>
                <a:latin typeface="Arial" pitchFamily="34" charset="0"/>
                <a:cs typeface="Arial" pitchFamily="34" charset="0"/>
              </a:rPr>
              <a:t>bidireccional (vaivén), </a:t>
            </a:r>
            <a:r>
              <a:rPr lang="es-ES" sz="2000" dirty="0" smtClean="0">
                <a:solidFill>
                  <a:schemeClr val="bg1"/>
                </a:solidFill>
                <a:latin typeface="Arial" pitchFamily="34" charset="0"/>
                <a:cs typeface="Arial" pitchFamily="34" charset="0"/>
              </a:rPr>
              <a:t>y ya sea </a:t>
            </a:r>
            <a:r>
              <a:rPr lang="es-ES" sz="2000" dirty="0">
                <a:solidFill>
                  <a:schemeClr val="bg1"/>
                </a:solidFill>
                <a:latin typeface="Arial" pitchFamily="34" charset="0"/>
                <a:cs typeface="Arial" pitchFamily="34" charset="0"/>
              </a:rPr>
              <a:t>deslizante, rodante o una combinación de </a:t>
            </a:r>
            <a:r>
              <a:rPr lang="es-ES" sz="2000" dirty="0" smtClean="0">
                <a:solidFill>
                  <a:schemeClr val="bg1"/>
                </a:solidFill>
                <a:latin typeface="Arial" pitchFamily="34" charset="0"/>
                <a:cs typeface="Arial" pitchFamily="34" charset="0"/>
              </a:rPr>
              <a:t>los </a:t>
            </a:r>
            <a:r>
              <a:rPr lang="es-ES" sz="2000" dirty="0">
                <a:solidFill>
                  <a:schemeClr val="bg1"/>
                </a:solidFill>
                <a:latin typeface="Arial" pitchFamily="34" charset="0"/>
                <a:cs typeface="Arial" pitchFamily="34" charset="0"/>
              </a:rPr>
              <a:t>dos</a:t>
            </a:r>
            <a:endParaRPr lang="es-EC" sz="2000" dirty="0">
              <a:solidFill>
                <a:schemeClr val="bg1"/>
              </a:solidFill>
              <a:latin typeface="Arial" pitchFamily="34" charset="0"/>
              <a:cs typeface="Arial" pitchFamily="34" charset="0"/>
            </a:endParaRPr>
          </a:p>
        </p:txBody>
      </p:sp>
      <p:pic>
        <p:nvPicPr>
          <p:cNvPr id="3074" name="Picture 2" descr="https://tublogdelmotor.files.wordpress.com/2014/12/captur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306" y="4324570"/>
            <a:ext cx="4319934" cy="1480694"/>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2409800" y="5997801"/>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buNone/>
            </a:pPr>
            <a:r>
              <a:rPr lang="es-EC" sz="2000" dirty="0" smtClean="0">
                <a:solidFill>
                  <a:schemeClr val="bg1"/>
                </a:solidFill>
                <a:latin typeface="Arial" pitchFamily="34" charset="0"/>
                <a:cs typeface="Arial" pitchFamily="34" charset="0"/>
              </a:rPr>
              <a:t>Figura 3. Descripción del desgaste.</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84747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TIPOS DE DESGASTE</a:t>
            </a:r>
            <a:endParaRPr lang="es-EC" i="1" u="sng" dirty="0">
              <a:solidFill>
                <a:schemeClr val="bg1"/>
              </a:solidFill>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2773298702"/>
              </p:ext>
            </p:extLst>
          </p:nvPr>
        </p:nvGraphicFramePr>
        <p:xfrm>
          <a:off x="323528" y="1268760"/>
          <a:ext cx="70567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2 Marcador de contenido"/>
          <p:cNvSpPr txBox="1">
            <a:spLocks/>
          </p:cNvSpPr>
          <p:nvPr/>
        </p:nvSpPr>
        <p:spPr>
          <a:xfrm>
            <a:off x="2409800" y="6141817"/>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4. Clasificación del desgaste.</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4990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1" y="19564"/>
            <a:ext cx="9144000" cy="6858000"/>
          </a:xfrm>
          <a:prstGeom prst="rect">
            <a:avLst/>
          </a:prstGeom>
        </p:spPr>
      </p:pic>
      <p:sp>
        <p:nvSpPr>
          <p:cNvPr id="8" name="2 Marcador de contenido"/>
          <p:cNvSpPr txBox="1">
            <a:spLocks/>
          </p:cNvSpPr>
          <p:nvPr/>
        </p:nvSpPr>
        <p:spPr>
          <a:xfrm>
            <a:off x="501191" y="2431167"/>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5. Desgaste adhesivo en cojinetes.</a:t>
            </a:r>
            <a:endParaRPr lang="es-EC" sz="1600" dirty="0">
              <a:solidFill>
                <a:schemeClr val="bg1"/>
              </a:solidFill>
              <a:latin typeface="Arial" pitchFamily="34" charset="0"/>
              <a:cs typeface="Arial" pitchFamily="34" charset="0"/>
            </a:endParaRPr>
          </a:p>
        </p:txBody>
      </p:sp>
      <p:pic>
        <p:nvPicPr>
          <p:cNvPr id="8194" name="Picture 2" descr="http://www.virtual.unal.edu.co/cursos/ingenieria/2023293/und_3/images/ima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836712"/>
            <a:ext cx="210900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4.bp.blogspot.com/-8ucaAHukIQU/UHD4PdntP5I/AAAAAAAALok/F1mQuxcAz3w/s16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580" y="872716"/>
            <a:ext cx="1820855" cy="1512168"/>
          </a:xfrm>
          <a:prstGeom prst="rect">
            <a:avLst/>
          </a:prstGeom>
          <a:noFill/>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4823631" y="2431167"/>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6. Desgaste adhesivo en engranes.</a:t>
            </a:r>
            <a:endParaRPr lang="es-EC" sz="1600" dirty="0">
              <a:solidFill>
                <a:schemeClr val="bg1"/>
              </a:solidFill>
              <a:latin typeface="Arial" pitchFamily="34" charset="0"/>
              <a:cs typeface="Arial" pitchFamily="34" charset="0"/>
            </a:endParaRPr>
          </a:p>
        </p:txBody>
      </p:sp>
      <p:sp>
        <p:nvSpPr>
          <p:cNvPr id="10" name="1 Título"/>
          <p:cNvSpPr>
            <a:spLocks noGrp="1"/>
          </p:cNvSpPr>
          <p:nvPr>
            <p:ph type="title"/>
          </p:nvPr>
        </p:nvSpPr>
        <p:spPr>
          <a:xfrm>
            <a:off x="2339752" y="-27384"/>
            <a:ext cx="4752528" cy="792088"/>
          </a:xfrm>
        </p:spPr>
        <p:txBody>
          <a:bodyPr>
            <a:normAutofit/>
          </a:bodyPr>
          <a:lstStyle/>
          <a:p>
            <a:r>
              <a:rPr lang="es-EC" sz="2800" i="1" u="sng" dirty="0" smtClean="0">
                <a:solidFill>
                  <a:schemeClr val="bg1"/>
                </a:solidFill>
                <a:latin typeface="Arial" pitchFamily="34" charset="0"/>
                <a:cs typeface="Arial" pitchFamily="34" charset="0"/>
              </a:rPr>
              <a:t>DESGASTE ADHESIVO</a:t>
            </a:r>
            <a:endParaRPr lang="es-EC" sz="2800" i="1" u="sng" dirty="0">
              <a:solidFill>
                <a:schemeClr val="bg1"/>
              </a:solidFill>
              <a:latin typeface="Arial" pitchFamily="34" charset="0"/>
              <a:cs typeface="Arial" pitchFamily="34" charset="0"/>
            </a:endParaRPr>
          </a:p>
        </p:txBody>
      </p:sp>
      <p:sp>
        <p:nvSpPr>
          <p:cNvPr id="11" name="1 Título"/>
          <p:cNvSpPr txBox="1">
            <a:spLocks/>
          </p:cNvSpPr>
          <p:nvPr/>
        </p:nvSpPr>
        <p:spPr>
          <a:xfrm>
            <a:off x="1976611" y="3019053"/>
            <a:ext cx="5194920" cy="775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i="1" u="sng" dirty="0" smtClean="0">
                <a:solidFill>
                  <a:schemeClr val="bg1"/>
                </a:solidFill>
                <a:latin typeface="Arial" pitchFamily="34" charset="0"/>
                <a:cs typeface="Arial" pitchFamily="34" charset="0"/>
              </a:rPr>
              <a:t>DESGASTE POR FATIGA</a:t>
            </a:r>
            <a:endParaRPr lang="es-EC" sz="2800" i="1" u="sng" dirty="0">
              <a:solidFill>
                <a:schemeClr val="bg1"/>
              </a:solidFill>
              <a:latin typeface="Arial" pitchFamily="34" charset="0"/>
              <a:cs typeface="Arial" pitchFamily="34" charset="0"/>
            </a:endParaRPr>
          </a:p>
        </p:txBody>
      </p:sp>
      <p:pic>
        <p:nvPicPr>
          <p:cNvPr id="12" name="Picture 8" descr="http://upload.wikimedia.org/wikipedia/commons/thumb/d/d8/Ermuedungsbruch01.jpg/800px-Ermuedungsbruch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520" y="4005064"/>
            <a:ext cx="3007246" cy="20035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blogfiles.madteam.net/0000006358/cuadern/1284992524_7opl_TRA89o12ICJ_4_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3" y="3969441"/>
            <a:ext cx="2664296" cy="2074823"/>
          </a:xfrm>
          <a:prstGeom prst="rect">
            <a:avLst/>
          </a:prstGeom>
          <a:noFill/>
          <a:extLst>
            <a:ext uri="{909E8E84-426E-40DD-AFC4-6F175D3DCCD1}">
              <a14:hiddenFill xmlns:a14="http://schemas.microsoft.com/office/drawing/2010/main">
                <a:solidFill>
                  <a:srgbClr val="FFFFFF"/>
                </a:solidFill>
              </a14:hiddenFill>
            </a:ext>
          </a:extLst>
        </p:spPr>
      </p:pic>
      <p:sp>
        <p:nvSpPr>
          <p:cNvPr id="14" name="2 Marcador de contenido"/>
          <p:cNvSpPr txBox="1">
            <a:spLocks/>
          </p:cNvSpPr>
          <p:nvPr/>
        </p:nvSpPr>
        <p:spPr>
          <a:xfrm>
            <a:off x="321568" y="6050492"/>
            <a:ext cx="4178424" cy="51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s-EC" sz="1600" dirty="0" smtClean="0">
                <a:solidFill>
                  <a:schemeClr val="bg1"/>
                </a:solidFill>
                <a:latin typeface="Arial" pitchFamily="34" charset="0"/>
                <a:cs typeface="Arial" pitchFamily="34" charset="0"/>
              </a:rPr>
              <a:t>Figura 7. Desgaste por fatiga en </a:t>
            </a:r>
            <a:r>
              <a:rPr lang="es-ES" sz="1600" dirty="0">
                <a:solidFill>
                  <a:schemeClr val="bg1"/>
                </a:solidFill>
                <a:latin typeface="Arial" pitchFamily="34" charset="0"/>
                <a:cs typeface="Arial" pitchFamily="34" charset="0"/>
              </a:rPr>
              <a:t>Cigüeñal </a:t>
            </a:r>
            <a:endParaRPr lang="es-EC" sz="1600" dirty="0">
              <a:solidFill>
                <a:schemeClr val="bg1"/>
              </a:solidFill>
              <a:latin typeface="Arial" pitchFamily="34" charset="0"/>
              <a:cs typeface="Arial" pitchFamily="34" charset="0"/>
            </a:endParaRPr>
          </a:p>
        </p:txBody>
      </p:sp>
      <p:sp>
        <p:nvSpPr>
          <p:cNvPr id="15" name="2 Marcador de contenido"/>
          <p:cNvSpPr txBox="1">
            <a:spLocks/>
          </p:cNvSpPr>
          <p:nvPr/>
        </p:nvSpPr>
        <p:spPr>
          <a:xfrm>
            <a:off x="4858072" y="6021288"/>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8. Desgaste  por fatiga en campanas.</a:t>
            </a:r>
            <a:endParaRPr lang="es-EC" sz="1600" dirty="0">
              <a:solidFill>
                <a:schemeClr val="bg1"/>
              </a:solidFill>
              <a:latin typeface="Arial" pitchFamily="34" charset="0"/>
              <a:cs typeface="Arial" pitchFamily="34" charset="0"/>
            </a:endParaRPr>
          </a:p>
        </p:txBody>
      </p:sp>
      <p:sp>
        <p:nvSpPr>
          <p:cNvPr id="16" name="15 Flecha izquierda">
            <a:hlinkClick r:id="rId7" action="ppaction://hlinkpres?slideindex=13&amp;slidetitle=DESGASTE POR FATIGA"/>
          </p:cNvPr>
          <p:cNvSpPr/>
          <p:nvPr/>
        </p:nvSpPr>
        <p:spPr>
          <a:xfrm>
            <a:off x="107504" y="3226857"/>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82242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1 Título"/>
          <p:cNvSpPr txBox="1">
            <a:spLocks/>
          </p:cNvSpPr>
          <p:nvPr/>
        </p:nvSpPr>
        <p:spPr>
          <a:xfrm>
            <a:off x="2699792" y="0"/>
            <a:ext cx="3974704" cy="9126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i="1" u="sng" dirty="0" smtClean="0">
                <a:solidFill>
                  <a:schemeClr val="bg1"/>
                </a:solidFill>
                <a:latin typeface="Arial" pitchFamily="34" charset="0"/>
                <a:cs typeface="Arial" pitchFamily="34" charset="0"/>
              </a:rPr>
              <a:t>DESGASTE EROSIVO</a:t>
            </a:r>
            <a:endParaRPr lang="es-EC" sz="2800" i="1" u="sng" dirty="0">
              <a:solidFill>
                <a:schemeClr val="bg1"/>
              </a:solidFill>
              <a:latin typeface="Arial" pitchFamily="34" charset="0"/>
              <a:cs typeface="Arial" pitchFamily="34" charset="0"/>
            </a:endParaRPr>
          </a:p>
        </p:txBody>
      </p:sp>
      <p:pic>
        <p:nvPicPr>
          <p:cNvPr id="11" name="Picture 2" descr="http://2.bp.blogspot.com/-1Hs2_3OQei0/UHD69CE7V2I/AAAAAAAALqw/4qvqb08Chz0/s1600/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59776"/>
            <a:ext cx="2664296" cy="1778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metaline.de/img/produkte/k064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912617"/>
            <a:ext cx="2949216" cy="1672996"/>
          </a:xfrm>
          <a:prstGeom prst="rect">
            <a:avLst/>
          </a:prstGeom>
          <a:noFill/>
          <a:extLst>
            <a:ext uri="{909E8E84-426E-40DD-AFC4-6F175D3DCCD1}">
              <a14:hiddenFill xmlns:a14="http://schemas.microsoft.com/office/drawing/2010/main">
                <a:solidFill>
                  <a:srgbClr val="FFFFFF"/>
                </a:solidFill>
              </a14:hiddenFill>
            </a:ext>
          </a:extLst>
        </p:spPr>
      </p:pic>
      <p:sp>
        <p:nvSpPr>
          <p:cNvPr id="13" name="2 Marcador de contenido"/>
          <p:cNvSpPr txBox="1">
            <a:spLocks/>
          </p:cNvSpPr>
          <p:nvPr/>
        </p:nvSpPr>
        <p:spPr>
          <a:xfrm>
            <a:off x="249560" y="2663789"/>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9. Desgaste  erosivo en anillo de retención de pasador de biela</a:t>
            </a:r>
            <a:endParaRPr lang="es-EC" sz="1600" dirty="0">
              <a:solidFill>
                <a:schemeClr val="bg1"/>
              </a:solidFill>
              <a:latin typeface="Arial" pitchFamily="34" charset="0"/>
              <a:cs typeface="Arial" pitchFamily="34" charset="0"/>
            </a:endParaRPr>
          </a:p>
        </p:txBody>
      </p:sp>
      <p:sp>
        <p:nvSpPr>
          <p:cNvPr id="14" name="2 Marcador de contenido"/>
          <p:cNvSpPr txBox="1">
            <a:spLocks/>
          </p:cNvSpPr>
          <p:nvPr/>
        </p:nvSpPr>
        <p:spPr>
          <a:xfrm>
            <a:off x="4744474" y="2672187"/>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10. Desgaste  erosivo en rotor de bomba de vacío</a:t>
            </a:r>
            <a:endParaRPr lang="es-EC" sz="1600" dirty="0">
              <a:solidFill>
                <a:schemeClr val="bg1"/>
              </a:solidFill>
              <a:latin typeface="Arial" pitchFamily="34" charset="0"/>
              <a:cs typeface="Arial" pitchFamily="34" charset="0"/>
            </a:endParaRPr>
          </a:p>
        </p:txBody>
      </p:sp>
      <p:sp>
        <p:nvSpPr>
          <p:cNvPr id="15" name="1 Título"/>
          <p:cNvSpPr>
            <a:spLocks noGrp="1"/>
          </p:cNvSpPr>
          <p:nvPr>
            <p:ph type="title"/>
          </p:nvPr>
        </p:nvSpPr>
        <p:spPr>
          <a:xfrm>
            <a:off x="1907704" y="3501008"/>
            <a:ext cx="5112568" cy="724942"/>
          </a:xfrm>
        </p:spPr>
        <p:txBody>
          <a:bodyPr>
            <a:normAutofit/>
          </a:bodyPr>
          <a:lstStyle/>
          <a:p>
            <a:r>
              <a:rPr lang="es-EC" sz="2800" i="1" u="sng" dirty="0" smtClean="0">
                <a:solidFill>
                  <a:schemeClr val="bg1"/>
                </a:solidFill>
                <a:latin typeface="Arial" pitchFamily="34" charset="0"/>
                <a:cs typeface="Arial" pitchFamily="34" charset="0"/>
              </a:rPr>
              <a:t>DESGASTE CORROSIVO </a:t>
            </a:r>
            <a:endParaRPr lang="es-EC" sz="2800" i="1" u="sng" dirty="0">
              <a:solidFill>
                <a:schemeClr val="bg1"/>
              </a:solidFill>
              <a:latin typeface="Arial" pitchFamily="34" charset="0"/>
              <a:cs typeface="Arial" pitchFamily="34" charset="0"/>
            </a:endParaRPr>
          </a:p>
        </p:txBody>
      </p:sp>
      <p:pic>
        <p:nvPicPr>
          <p:cNvPr id="16" name="Picture 2" descr="http://3.bp.blogspot.com/-p7dnUrhiWNw/UNZRqIUbKoI/AAAAAAAAAHA/1GtWrXlij-k/s160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170" y="4365104"/>
            <a:ext cx="2199155" cy="16724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elsol.com.bo/images/Noticias/12-10-12/rotor-corrosio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6366" y="4365105"/>
            <a:ext cx="1882018" cy="1530708"/>
          </a:xfrm>
          <a:prstGeom prst="rect">
            <a:avLst/>
          </a:prstGeom>
          <a:noFill/>
          <a:extLst>
            <a:ext uri="{909E8E84-426E-40DD-AFC4-6F175D3DCCD1}">
              <a14:hiddenFill xmlns:a14="http://schemas.microsoft.com/office/drawing/2010/main">
                <a:solidFill>
                  <a:srgbClr val="FFFFFF"/>
                </a:solidFill>
              </a14:hiddenFill>
            </a:ext>
          </a:extLst>
        </p:spPr>
      </p:pic>
      <p:sp>
        <p:nvSpPr>
          <p:cNvPr id="18" name="2 Marcador de contenido"/>
          <p:cNvSpPr txBox="1">
            <a:spLocks/>
          </p:cNvSpPr>
          <p:nvPr/>
        </p:nvSpPr>
        <p:spPr>
          <a:xfrm>
            <a:off x="217460" y="6037601"/>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11. Desgaste  corrosivo en tuberías</a:t>
            </a:r>
            <a:endParaRPr lang="es-EC" sz="1600" dirty="0">
              <a:solidFill>
                <a:schemeClr val="bg1"/>
              </a:solidFill>
              <a:latin typeface="Arial" pitchFamily="34" charset="0"/>
              <a:cs typeface="Arial" pitchFamily="34" charset="0"/>
            </a:endParaRPr>
          </a:p>
        </p:txBody>
      </p:sp>
      <p:sp>
        <p:nvSpPr>
          <p:cNvPr id="19" name="2 Marcador de contenido"/>
          <p:cNvSpPr txBox="1">
            <a:spLocks/>
          </p:cNvSpPr>
          <p:nvPr/>
        </p:nvSpPr>
        <p:spPr>
          <a:xfrm>
            <a:off x="4821560" y="6037600"/>
            <a:ext cx="4322440"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1600" dirty="0" smtClean="0">
                <a:solidFill>
                  <a:schemeClr val="bg1"/>
                </a:solidFill>
                <a:latin typeface="Arial" pitchFamily="34" charset="0"/>
                <a:cs typeface="Arial" pitchFamily="34" charset="0"/>
              </a:rPr>
              <a:t>Figura 12. Desgaste  corrosivo en disco de frenos</a:t>
            </a:r>
            <a:endParaRPr lang="es-EC" sz="1600" dirty="0">
              <a:solidFill>
                <a:schemeClr val="bg1"/>
              </a:solidFill>
              <a:latin typeface="Arial" pitchFamily="34" charset="0"/>
              <a:cs typeface="Arial" pitchFamily="34" charset="0"/>
            </a:endParaRPr>
          </a:p>
        </p:txBody>
      </p:sp>
      <p:sp>
        <p:nvSpPr>
          <p:cNvPr id="20" name="19 Flecha izquierda">
            <a:hlinkClick r:id="rId7" action="ppaction://hlinkpres?slideindex=13&amp;slidetitle=DESGASTE POR FATIGA"/>
          </p:cNvPr>
          <p:cNvSpPr/>
          <p:nvPr/>
        </p:nvSpPr>
        <p:spPr>
          <a:xfrm>
            <a:off x="126101" y="3522070"/>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011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DESGASTE ABRASIVO</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1612776"/>
          </a:xfrm>
        </p:spPr>
        <p:txBody>
          <a:bodyPr>
            <a:noAutofit/>
          </a:bodyPr>
          <a:lstStyle/>
          <a:p>
            <a:pPr algn="just">
              <a:lnSpc>
                <a:spcPct val="170000"/>
              </a:lnSpc>
            </a:pPr>
            <a:r>
              <a:rPr lang="es-ES" sz="2000" dirty="0">
                <a:solidFill>
                  <a:schemeClr val="bg1"/>
                </a:solidFill>
                <a:latin typeface="Arial" pitchFamily="34" charset="0"/>
                <a:cs typeface="Arial" pitchFamily="34" charset="0"/>
              </a:rPr>
              <a:t>El desgaste </a:t>
            </a:r>
            <a:r>
              <a:rPr lang="es-ES" sz="2000" dirty="0" smtClean="0">
                <a:solidFill>
                  <a:schemeClr val="bg1"/>
                </a:solidFill>
                <a:latin typeface="Arial" pitchFamily="34" charset="0"/>
                <a:cs typeface="Arial" pitchFamily="34" charset="0"/>
              </a:rPr>
              <a:t>abrasivo es </a:t>
            </a:r>
            <a:r>
              <a:rPr lang="es-ES" sz="2000" dirty="0">
                <a:solidFill>
                  <a:schemeClr val="bg1"/>
                </a:solidFill>
                <a:latin typeface="Arial" pitchFamily="34" charset="0"/>
                <a:cs typeface="Arial" pitchFamily="34" charset="0"/>
              </a:rPr>
              <a:t>la pérdida de masa resultante debido a la interacción de partículas o asperezas duras cuando son forzadas contra una superficie a</a:t>
            </a:r>
            <a:r>
              <a:rPr lang="es-ES" sz="2000" dirty="0" smtClean="0">
                <a:solidFill>
                  <a:schemeClr val="bg1"/>
                </a:solidFill>
                <a:latin typeface="Arial" pitchFamily="34" charset="0"/>
                <a:cs typeface="Arial" pitchFamily="34" charset="0"/>
              </a:rPr>
              <a:t> desplazarse </a:t>
            </a:r>
            <a:r>
              <a:rPr lang="es-ES" sz="2000" dirty="0">
                <a:solidFill>
                  <a:schemeClr val="bg1"/>
                </a:solidFill>
                <a:latin typeface="Arial" pitchFamily="34" charset="0"/>
                <a:cs typeface="Arial" pitchFamily="34" charset="0"/>
              </a:rPr>
              <a:t>a lo largo de </a:t>
            </a:r>
            <a:r>
              <a:rPr lang="es-ES" sz="2000" dirty="0" smtClean="0">
                <a:solidFill>
                  <a:schemeClr val="bg1"/>
                </a:solidFill>
                <a:latin typeface="Arial" pitchFamily="34" charset="0"/>
                <a:cs typeface="Arial" pitchFamily="34" charset="0"/>
              </a:rPr>
              <a:t>ella. </a:t>
            </a:r>
            <a:endParaRPr lang="es-EC" sz="2000" dirty="0">
              <a:solidFill>
                <a:schemeClr val="bg1"/>
              </a:solidFill>
              <a:latin typeface="Arial" pitchFamily="34" charset="0"/>
              <a:cs typeface="Arial" pitchFamily="34" charset="0"/>
            </a:endParaRPr>
          </a:p>
        </p:txBody>
      </p:sp>
      <p:pic>
        <p:nvPicPr>
          <p:cNvPr id="1026" name="Picture 2" descr="http://www.monografias.com/trabajos-pdf5/dureza-y-desgaste-abrasivo-recubrimientos-duros-obtenidos-proceso-fcaw-dwoa/image0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12976"/>
            <a:ext cx="3905250"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1259632" y="6061465"/>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13. Desgaste  abrasivo en superficies de metales</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011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fontScale="90000"/>
          </a:bodyPr>
          <a:lstStyle/>
          <a:p>
            <a:r>
              <a:rPr lang="es-EC" i="1" u="sng" dirty="0" smtClean="0">
                <a:solidFill>
                  <a:schemeClr val="bg1"/>
                </a:solidFill>
                <a:latin typeface="Arial" pitchFamily="34" charset="0"/>
                <a:cs typeface="Arial" pitchFamily="34" charset="0"/>
              </a:rPr>
              <a:t>CLASIFICACIÓN DEL DESGASTE ABRASIVO</a:t>
            </a:r>
            <a:endParaRPr lang="es-EC" i="1" u="sng" dirty="0">
              <a:solidFill>
                <a:schemeClr val="bg1"/>
              </a:solidFill>
              <a:latin typeface="Arial" pitchFamily="34" charset="0"/>
              <a:cs typeface="Arial" pitchFamily="34" charset="0"/>
            </a:endParaRPr>
          </a:p>
        </p:txBody>
      </p:sp>
      <p:graphicFrame>
        <p:nvGraphicFramePr>
          <p:cNvPr id="11" name="10 Diagrama"/>
          <p:cNvGraphicFramePr/>
          <p:nvPr>
            <p:extLst>
              <p:ext uri="{D42A27DB-BD31-4B8C-83A1-F6EECF244321}">
                <p14:modId xmlns:p14="http://schemas.microsoft.com/office/powerpoint/2010/main" val="3743957451"/>
              </p:ext>
            </p:extLst>
          </p:nvPr>
        </p:nvGraphicFramePr>
        <p:xfrm>
          <a:off x="1691680" y="1988840"/>
          <a:ext cx="619268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18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fontScale="90000"/>
          </a:bodyPr>
          <a:lstStyle/>
          <a:p>
            <a:r>
              <a:rPr lang="es-EC" i="1" u="sng" dirty="0" smtClean="0">
                <a:solidFill>
                  <a:schemeClr val="bg1"/>
                </a:solidFill>
                <a:latin typeface="Arial" pitchFamily="34" charset="0"/>
                <a:cs typeface="Arial" pitchFamily="34" charset="0"/>
              </a:rPr>
              <a:t>DESGASTE ABRASIVO DE DOS CUERPOS</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1612776"/>
          </a:xfrm>
        </p:spPr>
        <p:txBody>
          <a:bodyPr>
            <a:noAutofit/>
          </a:bodyPr>
          <a:lstStyle/>
          <a:p>
            <a:pPr algn="just">
              <a:lnSpc>
                <a:spcPct val="170000"/>
              </a:lnSpc>
            </a:pPr>
            <a:r>
              <a:rPr lang="es-ES" sz="2000" dirty="0">
                <a:solidFill>
                  <a:schemeClr val="bg1"/>
                </a:solidFill>
                <a:latin typeface="Arial" pitchFamily="34" charset="0"/>
                <a:cs typeface="Arial" pitchFamily="34" charset="0"/>
              </a:rPr>
              <a:t> Se produce entre una superficie dura y suave, cuando las asperezas de la superficie dura presionan la más suave</a:t>
            </a:r>
            <a:endParaRPr lang="es-EC" sz="2000" dirty="0">
              <a:solidFill>
                <a:schemeClr val="bg1"/>
              </a:solidFill>
              <a:latin typeface="Arial" pitchFamily="34" charset="0"/>
              <a:cs typeface="Arial" pitchFamily="34" charset="0"/>
            </a:endParaRPr>
          </a:p>
        </p:txBody>
      </p:sp>
      <p:sp>
        <p:nvSpPr>
          <p:cNvPr id="6" name="2 Marcador de contenido"/>
          <p:cNvSpPr txBox="1">
            <a:spLocks/>
          </p:cNvSpPr>
          <p:nvPr/>
        </p:nvSpPr>
        <p:spPr>
          <a:xfrm>
            <a:off x="1259632" y="5761689"/>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14. Desgaste  abrasivo por dos cuerpos</a:t>
            </a:r>
            <a:endParaRPr lang="es-EC" sz="2000" dirty="0">
              <a:solidFill>
                <a:schemeClr val="bg1"/>
              </a:solidFill>
              <a:latin typeface="Arial" pitchFamily="34" charset="0"/>
              <a:cs typeface="Arial" pitchFamily="34" charset="0"/>
            </a:endParaRPr>
          </a:p>
        </p:txBody>
      </p:sp>
      <p:pic>
        <p:nvPicPr>
          <p:cNvPr id="5122" name="Picture 2" descr="http://www.rodamientos-cer.com/es/images/pages/66/wp919d9526_01_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852936"/>
            <a:ext cx="5489449" cy="290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8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fontScale="90000"/>
          </a:bodyPr>
          <a:lstStyle/>
          <a:p>
            <a:r>
              <a:rPr lang="es-EC" i="1" u="sng" dirty="0" smtClean="0">
                <a:solidFill>
                  <a:schemeClr val="bg1"/>
                </a:solidFill>
                <a:latin typeface="Arial" pitchFamily="34" charset="0"/>
                <a:cs typeface="Arial" pitchFamily="34" charset="0"/>
              </a:rPr>
              <a:t>DESGASTE ABRASIVO POR 3 CUERPOS</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1612776"/>
          </a:xfrm>
        </p:spPr>
        <p:txBody>
          <a:bodyPr>
            <a:noAutofit/>
          </a:bodyPr>
          <a:lstStyle/>
          <a:p>
            <a:pPr algn="just">
              <a:lnSpc>
                <a:spcPct val="170000"/>
              </a:lnSpc>
            </a:pPr>
            <a:r>
              <a:rPr lang="es-ES" sz="2000" dirty="0">
                <a:solidFill>
                  <a:schemeClr val="bg1"/>
                </a:solidFill>
                <a:latin typeface="Arial" pitchFamily="34" charset="0"/>
                <a:cs typeface="Arial" pitchFamily="34" charset="0"/>
              </a:rPr>
              <a:t>Este tipo de abrasión es debido a la existencia de partículas duras presentes entre ambas superficies que transmiten cargas a las mismas generando un </a:t>
            </a:r>
            <a:r>
              <a:rPr lang="es-ES" sz="2000" dirty="0" smtClean="0">
                <a:solidFill>
                  <a:schemeClr val="bg1"/>
                </a:solidFill>
                <a:latin typeface="Arial" pitchFamily="34" charset="0"/>
                <a:cs typeface="Arial" pitchFamily="34" charset="0"/>
              </a:rPr>
              <a:t>daño.</a:t>
            </a:r>
            <a:endParaRPr lang="es-EC" sz="2000" dirty="0">
              <a:solidFill>
                <a:schemeClr val="bg1"/>
              </a:solidFill>
              <a:latin typeface="Arial" pitchFamily="34" charset="0"/>
              <a:cs typeface="Arial" pitchFamily="34" charset="0"/>
            </a:endParaRPr>
          </a:p>
        </p:txBody>
      </p:sp>
      <p:sp>
        <p:nvSpPr>
          <p:cNvPr id="6" name="2 Marcador de contenido"/>
          <p:cNvSpPr txBox="1">
            <a:spLocks/>
          </p:cNvSpPr>
          <p:nvPr/>
        </p:nvSpPr>
        <p:spPr>
          <a:xfrm>
            <a:off x="1259632" y="6061465"/>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15. Desgaste  abrasivo por 3 cuerpos</a:t>
            </a:r>
            <a:endParaRPr lang="es-EC" sz="2000" dirty="0">
              <a:solidFill>
                <a:schemeClr val="bg1"/>
              </a:solidFill>
              <a:latin typeface="Arial" pitchFamily="34" charset="0"/>
              <a:cs typeface="Arial" pitchFamily="34" charset="0"/>
            </a:endParaRP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455883"/>
            <a:ext cx="5760639" cy="260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8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3610"/>
            <a:ext cx="9180512" cy="6858000"/>
          </a:xfrm>
          <a:prstGeom prst="rect">
            <a:avLst/>
          </a:prstGeom>
        </p:spPr>
      </p:pic>
      <p:sp>
        <p:nvSpPr>
          <p:cNvPr id="5" name="1 Título"/>
          <p:cNvSpPr>
            <a:spLocks noGrp="1"/>
          </p:cNvSpPr>
          <p:nvPr>
            <p:ph type="ctrTitle"/>
          </p:nvPr>
        </p:nvSpPr>
        <p:spPr>
          <a:xfrm>
            <a:off x="179512" y="1052736"/>
            <a:ext cx="8784976" cy="2232248"/>
          </a:xfrm>
        </p:spPr>
        <p:txBody>
          <a:bodyPr>
            <a:normAutofit/>
          </a:bodyPr>
          <a:lstStyle/>
          <a:p>
            <a:pPr algn="just"/>
            <a:r>
              <a:rPr lang="es-EC" sz="3600" dirty="0" smtClean="0">
                <a:solidFill>
                  <a:schemeClr val="bg1"/>
                </a:solidFill>
                <a:latin typeface="+mn-lt"/>
                <a:cs typeface="Times New Roman" pitchFamily="18" charset="0"/>
              </a:rPr>
              <a:t>DISEÑO Y CONSTRUCCIÓN DE UNA MAQUINA PARA MEDICIÓN DEL DESGASTE POR ABRASIÓN SEGÚN LA NORMA </a:t>
            </a:r>
            <a:r>
              <a:rPr lang="es-EC" sz="3600" dirty="0" err="1" smtClean="0">
                <a:solidFill>
                  <a:schemeClr val="bg1"/>
                </a:solidFill>
                <a:latin typeface="+mn-lt"/>
                <a:cs typeface="Times New Roman" pitchFamily="18" charset="0"/>
              </a:rPr>
              <a:t>ASTM</a:t>
            </a:r>
            <a:r>
              <a:rPr lang="es-EC" sz="3600" dirty="0" smtClean="0">
                <a:solidFill>
                  <a:schemeClr val="bg1"/>
                </a:solidFill>
                <a:latin typeface="+mn-lt"/>
                <a:cs typeface="Times New Roman" pitchFamily="18" charset="0"/>
              </a:rPr>
              <a:t> G-65</a:t>
            </a:r>
            <a:r>
              <a:rPr lang="es-EC" dirty="0" smtClean="0">
                <a:solidFill>
                  <a:schemeClr val="bg1"/>
                </a:solidFill>
                <a:latin typeface="+mn-lt"/>
                <a:cs typeface="Times New Roman" pitchFamily="18" charset="0"/>
              </a:rPr>
              <a:t>. </a:t>
            </a:r>
            <a:endParaRPr lang="es-EC" dirty="0">
              <a:solidFill>
                <a:schemeClr val="bg1"/>
              </a:solidFill>
              <a:latin typeface="+mn-lt"/>
              <a:cs typeface="Times New Roman" pitchFamily="18" charset="0"/>
            </a:endParaRPr>
          </a:p>
        </p:txBody>
      </p:sp>
      <p:sp>
        <p:nvSpPr>
          <p:cNvPr id="9" name="1 Título"/>
          <p:cNvSpPr txBox="1">
            <a:spLocks/>
          </p:cNvSpPr>
          <p:nvPr/>
        </p:nvSpPr>
        <p:spPr>
          <a:xfrm>
            <a:off x="159106" y="3429000"/>
            <a:ext cx="8733374"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4000" dirty="0" smtClean="0">
                <a:solidFill>
                  <a:schemeClr val="bg1"/>
                </a:solidFill>
              </a:rPr>
              <a:t>PRESENTADA POR: Sr. </a:t>
            </a:r>
            <a:r>
              <a:rPr lang="es-EC" sz="4000" dirty="0" err="1" smtClean="0">
                <a:solidFill>
                  <a:schemeClr val="bg1"/>
                </a:solidFill>
              </a:rPr>
              <a:t>JHONNY</a:t>
            </a:r>
            <a:r>
              <a:rPr lang="es-EC" sz="4000" dirty="0" smtClean="0">
                <a:solidFill>
                  <a:schemeClr val="bg1"/>
                </a:solidFill>
              </a:rPr>
              <a:t> </a:t>
            </a:r>
            <a:r>
              <a:rPr lang="es-EC" sz="4000" dirty="0" err="1" smtClean="0">
                <a:solidFill>
                  <a:schemeClr val="bg1"/>
                </a:solidFill>
              </a:rPr>
              <a:t>CHAVEZ</a:t>
            </a:r>
            <a:endParaRPr lang="es-EC" sz="4000" dirty="0">
              <a:solidFill>
                <a:schemeClr val="bg1"/>
              </a:solidFill>
            </a:endParaRPr>
          </a:p>
        </p:txBody>
      </p:sp>
      <p:sp>
        <p:nvSpPr>
          <p:cNvPr id="10" name="1 Título"/>
          <p:cNvSpPr txBox="1">
            <a:spLocks/>
          </p:cNvSpPr>
          <p:nvPr/>
        </p:nvSpPr>
        <p:spPr>
          <a:xfrm>
            <a:off x="179512" y="5364535"/>
            <a:ext cx="8136904"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4000" dirty="0" smtClean="0">
                <a:solidFill>
                  <a:schemeClr val="bg1"/>
                </a:solidFill>
              </a:rPr>
              <a:t>CODIRECTOR: ING. VÍCTOR ANDRADE</a:t>
            </a:r>
            <a:endParaRPr lang="es-EC" sz="4000" dirty="0">
              <a:solidFill>
                <a:schemeClr val="bg1"/>
              </a:solidFill>
            </a:endParaRPr>
          </a:p>
        </p:txBody>
      </p:sp>
      <p:sp>
        <p:nvSpPr>
          <p:cNvPr id="8" name="1 Título"/>
          <p:cNvSpPr txBox="1">
            <a:spLocks/>
          </p:cNvSpPr>
          <p:nvPr/>
        </p:nvSpPr>
        <p:spPr>
          <a:xfrm>
            <a:off x="179512" y="188640"/>
            <a:ext cx="7772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4000" dirty="0" smtClean="0">
                <a:solidFill>
                  <a:schemeClr val="bg1"/>
                </a:solidFill>
              </a:rPr>
              <a:t>TEMA DE TESIS:</a:t>
            </a:r>
            <a:endParaRPr lang="es-EC" sz="4000" dirty="0">
              <a:solidFill>
                <a:schemeClr val="bg1"/>
              </a:solidFill>
            </a:endParaRPr>
          </a:p>
        </p:txBody>
      </p:sp>
      <p:sp>
        <p:nvSpPr>
          <p:cNvPr id="11" name="1 Título"/>
          <p:cNvSpPr txBox="1">
            <a:spLocks/>
          </p:cNvSpPr>
          <p:nvPr/>
        </p:nvSpPr>
        <p:spPr>
          <a:xfrm>
            <a:off x="179512" y="4487740"/>
            <a:ext cx="8733374"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4000" dirty="0" smtClean="0">
                <a:solidFill>
                  <a:schemeClr val="bg1"/>
                </a:solidFill>
              </a:rPr>
              <a:t>DIRECTOR: ING. </a:t>
            </a:r>
            <a:r>
              <a:rPr lang="es-EC" sz="4000" dirty="0" err="1" smtClean="0">
                <a:solidFill>
                  <a:schemeClr val="bg1"/>
                </a:solidFill>
              </a:rPr>
              <a:t>BORYS</a:t>
            </a:r>
            <a:r>
              <a:rPr lang="es-EC" sz="4000" dirty="0" smtClean="0">
                <a:solidFill>
                  <a:schemeClr val="bg1"/>
                </a:solidFill>
              </a:rPr>
              <a:t> </a:t>
            </a:r>
            <a:r>
              <a:rPr lang="es-EC" sz="4000" dirty="0" err="1" smtClean="0">
                <a:solidFill>
                  <a:schemeClr val="bg1"/>
                </a:solidFill>
              </a:rPr>
              <a:t>CULQUI</a:t>
            </a:r>
            <a:endParaRPr lang="es-EC" sz="3200" dirty="0">
              <a:solidFill>
                <a:schemeClr val="bg1"/>
              </a:solidFill>
            </a:endParaRPr>
          </a:p>
        </p:txBody>
      </p:sp>
    </p:spTree>
    <p:extLst>
      <p:ext uri="{BB962C8B-B14F-4D97-AF65-F5344CB8AC3E}">
        <p14:creationId xmlns:p14="http://schemas.microsoft.com/office/powerpoint/2010/main" val="271635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2" name="1 Título"/>
          <p:cNvSpPr>
            <a:spLocks noGrp="1"/>
          </p:cNvSpPr>
          <p:nvPr>
            <p:ph type="title"/>
          </p:nvPr>
        </p:nvSpPr>
        <p:spPr>
          <a:xfrm>
            <a:off x="457200" y="-27384"/>
            <a:ext cx="8229600" cy="1143000"/>
          </a:xfrm>
        </p:spPr>
        <p:txBody>
          <a:bodyPr>
            <a:normAutofit/>
          </a:bodyPr>
          <a:lstStyle/>
          <a:p>
            <a:r>
              <a:rPr lang="es-EC" i="1" u="sng" dirty="0" smtClean="0">
                <a:solidFill>
                  <a:schemeClr val="bg1"/>
                </a:solidFill>
                <a:latin typeface="Arial" pitchFamily="34" charset="0"/>
                <a:cs typeface="Arial" pitchFamily="34" charset="0"/>
              </a:rPr>
              <a:t>NORMA </a:t>
            </a:r>
            <a:r>
              <a:rPr lang="es-EC" i="1" u="sng" dirty="0" err="1" smtClean="0">
                <a:solidFill>
                  <a:schemeClr val="bg1"/>
                </a:solidFill>
                <a:latin typeface="Arial" pitchFamily="34" charset="0"/>
                <a:cs typeface="Arial" pitchFamily="34" charset="0"/>
              </a:rPr>
              <a:t>ASTM</a:t>
            </a:r>
            <a:r>
              <a:rPr lang="es-EC" i="1" u="sng" dirty="0" smtClean="0">
                <a:solidFill>
                  <a:schemeClr val="bg1"/>
                </a:solidFill>
                <a:latin typeface="Arial" pitchFamily="34" charset="0"/>
                <a:cs typeface="Arial" pitchFamily="34" charset="0"/>
              </a:rPr>
              <a:t> G-65</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052735"/>
            <a:ext cx="8229600" cy="5008729"/>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Esta norma cubre los procedimientos  de laboratorio para determinar la resistencia a la abrasión de los materiales </a:t>
            </a:r>
            <a:r>
              <a:rPr lang="es-ES" sz="2000" dirty="0" err="1" smtClean="0">
                <a:solidFill>
                  <a:schemeClr val="bg1"/>
                </a:solidFill>
                <a:latin typeface="Arial" pitchFamily="34" charset="0"/>
                <a:cs typeface="Arial" pitchFamily="34" charset="0"/>
              </a:rPr>
              <a:t>metalicos</a:t>
            </a:r>
            <a:r>
              <a:rPr lang="es-ES" sz="2000" dirty="0" smtClean="0">
                <a:solidFill>
                  <a:schemeClr val="bg1"/>
                </a:solidFill>
                <a:latin typeface="Arial" pitchFamily="34" charset="0"/>
                <a:cs typeface="Arial" pitchFamily="34" charset="0"/>
              </a:rPr>
              <a:t>, con el propósito de clasificarlos.</a:t>
            </a:r>
          </a:p>
          <a:p>
            <a:pPr algn="just">
              <a:lnSpc>
                <a:spcPct val="170000"/>
              </a:lnSpc>
            </a:pPr>
            <a:r>
              <a:rPr lang="es-ES" sz="2000" dirty="0" smtClean="0">
                <a:solidFill>
                  <a:schemeClr val="bg1"/>
                </a:solidFill>
                <a:latin typeface="Arial" pitchFamily="34" charset="0"/>
                <a:cs typeface="Arial" pitchFamily="34" charset="0"/>
              </a:rPr>
              <a:t>Los resultados de la prueba de abrasión son reportados por su perdida de volumen en milímetros cúbicos.</a:t>
            </a:r>
            <a:endParaRPr lang="es-EC" sz="2000" dirty="0">
              <a:solidFill>
                <a:schemeClr val="bg1"/>
              </a:solidFill>
              <a:latin typeface="Arial" pitchFamily="34" charset="0"/>
              <a:cs typeface="Arial" pitchFamily="34" charset="0"/>
            </a:endParaRPr>
          </a:p>
        </p:txBody>
      </p:sp>
      <p:sp>
        <p:nvSpPr>
          <p:cNvPr id="6" name="2 Marcador de contenido"/>
          <p:cNvSpPr txBox="1">
            <a:spLocks/>
          </p:cNvSpPr>
          <p:nvPr/>
        </p:nvSpPr>
        <p:spPr>
          <a:xfrm>
            <a:off x="1259632" y="6061465"/>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 Procedimientos de la Norma </a:t>
            </a:r>
            <a:r>
              <a:rPr lang="es-EC" sz="2000" dirty="0" err="1" smtClean="0">
                <a:solidFill>
                  <a:schemeClr val="bg1"/>
                </a:solidFill>
                <a:latin typeface="Arial" pitchFamily="34" charset="0"/>
                <a:cs typeface="Arial" pitchFamily="34" charset="0"/>
              </a:rPr>
              <a:t>ASTM</a:t>
            </a:r>
            <a:r>
              <a:rPr lang="es-EC" sz="2000" dirty="0" smtClean="0">
                <a:solidFill>
                  <a:schemeClr val="bg1"/>
                </a:solidFill>
                <a:latin typeface="Arial" pitchFamily="34" charset="0"/>
                <a:cs typeface="Arial" pitchFamily="34" charset="0"/>
              </a:rPr>
              <a:t> G-65</a:t>
            </a:r>
            <a:endParaRPr lang="es-EC" sz="200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873341889"/>
              </p:ext>
            </p:extLst>
          </p:nvPr>
        </p:nvGraphicFramePr>
        <p:xfrm>
          <a:off x="590871" y="4032922"/>
          <a:ext cx="8229601" cy="2011680"/>
        </p:xfrm>
        <a:graphic>
          <a:graphicData uri="http://schemas.openxmlformats.org/drawingml/2006/table">
            <a:tbl>
              <a:tblPr firstRow="1" firstCol="1" bandRow="1">
                <a:tableStyleId>{F5AB1C69-6EDB-4FF4-983F-18BD219EF322}</a:tableStyleId>
              </a:tblPr>
              <a:tblGrid>
                <a:gridCol w="2061104"/>
                <a:gridCol w="954825"/>
                <a:gridCol w="1099695"/>
                <a:gridCol w="2056165"/>
                <a:gridCol w="1028906"/>
                <a:gridCol w="1028906"/>
              </a:tblGrid>
              <a:tr h="251460">
                <a:tc rowSpan="2">
                  <a:txBody>
                    <a:bodyPr/>
                    <a:lstStyle/>
                    <a:p>
                      <a:pPr algn="ctr">
                        <a:lnSpc>
                          <a:spcPct val="150000"/>
                        </a:lnSpc>
                        <a:spcAft>
                          <a:spcPts val="0"/>
                        </a:spcAft>
                      </a:pPr>
                      <a:r>
                        <a:rPr lang="es-EC" sz="1100" dirty="0">
                          <a:effectLst/>
                        </a:rPr>
                        <a:t> </a:t>
                      </a:r>
                    </a:p>
                    <a:p>
                      <a:pPr algn="ctr">
                        <a:lnSpc>
                          <a:spcPct val="150000"/>
                        </a:lnSpc>
                        <a:spcAft>
                          <a:spcPts val="0"/>
                        </a:spcAft>
                      </a:pPr>
                      <a:r>
                        <a:rPr lang="es-EC" sz="1100" dirty="0">
                          <a:effectLst/>
                        </a:rPr>
                        <a:t>PROCEDIMIENTO ESPECIFICO</a:t>
                      </a:r>
                      <a:endParaRPr lang="es-EC" sz="1100" dirty="0">
                        <a:solidFill>
                          <a:srgbClr val="365F91"/>
                        </a:solidFill>
                        <a:effectLst/>
                        <a:latin typeface="Calibri"/>
                        <a:ea typeface="Calibri"/>
                        <a:cs typeface="Times New Roman"/>
                      </a:endParaRPr>
                    </a:p>
                  </a:txBody>
                  <a:tcPr marL="68580" marR="68580" marT="0" marB="0"/>
                </a:tc>
                <a:tc rowSpan="2" gridSpan="2">
                  <a:txBody>
                    <a:bodyPr/>
                    <a:lstStyle/>
                    <a:p>
                      <a:pPr algn="ctr">
                        <a:lnSpc>
                          <a:spcPct val="150000"/>
                        </a:lnSpc>
                        <a:spcAft>
                          <a:spcPts val="0"/>
                        </a:spcAft>
                      </a:pPr>
                      <a:r>
                        <a:rPr lang="es-EC" sz="1100" dirty="0">
                          <a:effectLst/>
                        </a:rPr>
                        <a:t>FUERZA APLICADA A LA PROBETA, N (Lb)</a:t>
                      </a:r>
                      <a:endParaRPr lang="es-EC" sz="1100" dirty="0">
                        <a:solidFill>
                          <a:srgbClr val="365F91"/>
                        </a:solidFill>
                        <a:effectLst/>
                        <a:latin typeface="Calibri"/>
                        <a:ea typeface="Calibri"/>
                        <a:cs typeface="Times New Roman"/>
                      </a:endParaRPr>
                    </a:p>
                  </a:txBody>
                  <a:tcPr marL="68580" marR="68580" marT="0" marB="0"/>
                </a:tc>
                <a:tc rowSpan="2" hMerge="1">
                  <a:txBody>
                    <a:bodyPr/>
                    <a:lstStyle/>
                    <a:p>
                      <a:endParaRPr lang="es-EC"/>
                    </a:p>
                  </a:txBody>
                  <a:tcPr/>
                </a:tc>
                <a:tc rowSpan="2">
                  <a:txBody>
                    <a:bodyPr/>
                    <a:lstStyle/>
                    <a:p>
                      <a:pPr algn="ctr">
                        <a:lnSpc>
                          <a:spcPct val="150000"/>
                        </a:lnSpc>
                        <a:spcAft>
                          <a:spcPts val="0"/>
                        </a:spcAft>
                      </a:pPr>
                      <a:r>
                        <a:rPr lang="es-EC" sz="1100">
                          <a:effectLst/>
                        </a:rPr>
                        <a:t>REVOLUCIONES DE LA RUEDA</a:t>
                      </a:r>
                      <a:endParaRPr lang="es-EC" sz="1100">
                        <a:solidFill>
                          <a:srgbClr val="365F91"/>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100">
                          <a:effectLst/>
                        </a:rPr>
                        <a:t>ABRASIÓN LINEAL  </a:t>
                      </a:r>
                      <a:endParaRPr lang="es-EC" sz="1100">
                        <a:solidFill>
                          <a:srgbClr val="365F91"/>
                        </a:solidFill>
                        <a:effectLst/>
                        <a:latin typeface="Calibri"/>
                        <a:ea typeface="Calibri"/>
                        <a:cs typeface="Times New Roman"/>
                      </a:endParaRPr>
                    </a:p>
                  </a:txBody>
                  <a:tcPr marL="68580" marR="68580" marT="0" marB="0"/>
                </a:tc>
                <a:tc hMerge="1">
                  <a:txBody>
                    <a:bodyPr/>
                    <a:lstStyle/>
                    <a:p>
                      <a:endParaRPr lang="es-EC"/>
                    </a:p>
                  </a:txBody>
                  <a:tcPr/>
                </a:tc>
              </a:tr>
              <a:tr h="502920">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100" dirty="0">
                          <a:effectLst/>
                        </a:rPr>
                        <a:t>m</a:t>
                      </a:r>
                      <a:endParaRPr lang="es-EC" sz="1100" dirty="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dirty="0">
                          <a:effectLst/>
                        </a:rPr>
                        <a:t>Ft</a:t>
                      </a:r>
                      <a:endParaRPr lang="es-EC" sz="1100" dirty="0">
                        <a:solidFill>
                          <a:srgbClr val="365F91"/>
                        </a:solidFill>
                        <a:effectLst/>
                        <a:latin typeface="Calibri"/>
                        <a:ea typeface="Calibri"/>
                        <a:cs typeface="Times New Roman"/>
                      </a:endParaRPr>
                    </a:p>
                  </a:txBody>
                  <a:tcPr marL="68580" marR="68580" marT="0" marB="0"/>
                </a:tc>
              </a:tr>
              <a:tr h="251460">
                <a:tc>
                  <a:txBody>
                    <a:bodyPr/>
                    <a:lstStyle/>
                    <a:p>
                      <a:pPr algn="ctr">
                        <a:lnSpc>
                          <a:spcPct val="150000"/>
                        </a:lnSpc>
                        <a:spcAft>
                          <a:spcPts val="0"/>
                        </a:spcAft>
                      </a:pPr>
                      <a:r>
                        <a:rPr lang="es-EC" sz="1100">
                          <a:effectLst/>
                        </a:rPr>
                        <a:t>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6000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4309</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14138</a:t>
                      </a:r>
                      <a:endParaRPr lang="es-EC" sz="1100">
                        <a:solidFill>
                          <a:srgbClr val="365F91"/>
                        </a:solidFill>
                        <a:effectLst/>
                        <a:latin typeface="Calibri"/>
                        <a:ea typeface="Calibri"/>
                        <a:cs typeface="Times New Roman"/>
                      </a:endParaRPr>
                    </a:p>
                  </a:txBody>
                  <a:tcPr marL="68580" marR="68580" marT="0" marB="0"/>
                </a:tc>
              </a:tr>
              <a:tr h="251460">
                <a:tc>
                  <a:txBody>
                    <a:bodyPr/>
                    <a:lstStyle/>
                    <a:p>
                      <a:pPr algn="ctr">
                        <a:lnSpc>
                          <a:spcPct val="150000"/>
                        </a:lnSpc>
                        <a:spcAft>
                          <a:spcPts val="0"/>
                        </a:spcAft>
                      </a:pPr>
                      <a:r>
                        <a:rPr lang="es-EC" sz="1100">
                          <a:effectLst/>
                        </a:rPr>
                        <a:t>B</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2000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1436</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4711</a:t>
                      </a:r>
                      <a:endParaRPr lang="es-EC" sz="1100">
                        <a:solidFill>
                          <a:srgbClr val="365F91"/>
                        </a:solidFill>
                        <a:effectLst/>
                        <a:latin typeface="Calibri"/>
                        <a:ea typeface="Calibri"/>
                        <a:cs typeface="Times New Roman"/>
                      </a:endParaRPr>
                    </a:p>
                  </a:txBody>
                  <a:tcPr marL="68580" marR="68580" marT="0" marB="0"/>
                </a:tc>
              </a:tr>
              <a:tr h="251460">
                <a:tc>
                  <a:txBody>
                    <a:bodyPr/>
                    <a:lstStyle/>
                    <a:p>
                      <a:pPr algn="ctr">
                        <a:lnSpc>
                          <a:spcPct val="150000"/>
                        </a:lnSpc>
                        <a:spcAft>
                          <a:spcPts val="0"/>
                        </a:spcAft>
                      </a:pPr>
                      <a:r>
                        <a:rPr lang="es-EC" sz="1100">
                          <a:effectLst/>
                        </a:rPr>
                        <a:t>C</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100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71.8</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236</a:t>
                      </a:r>
                      <a:endParaRPr lang="es-EC" sz="1100">
                        <a:solidFill>
                          <a:srgbClr val="365F91"/>
                        </a:solidFill>
                        <a:effectLst/>
                        <a:latin typeface="Calibri"/>
                        <a:ea typeface="Calibri"/>
                        <a:cs typeface="Times New Roman"/>
                      </a:endParaRPr>
                    </a:p>
                  </a:txBody>
                  <a:tcPr marL="68580" marR="68580" marT="0" marB="0"/>
                </a:tc>
              </a:tr>
              <a:tr h="251460">
                <a:tc>
                  <a:txBody>
                    <a:bodyPr/>
                    <a:lstStyle/>
                    <a:p>
                      <a:pPr algn="ctr">
                        <a:lnSpc>
                          <a:spcPct val="150000"/>
                        </a:lnSpc>
                        <a:spcAft>
                          <a:spcPts val="0"/>
                        </a:spcAft>
                      </a:pPr>
                      <a:r>
                        <a:rPr lang="es-EC" sz="1100">
                          <a:effectLst/>
                        </a:rPr>
                        <a:t>D</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45</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10.1</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6000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4309</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14138</a:t>
                      </a:r>
                      <a:endParaRPr lang="es-EC" sz="1100">
                        <a:solidFill>
                          <a:srgbClr val="365F91"/>
                        </a:solidFill>
                        <a:effectLst/>
                        <a:latin typeface="Calibri"/>
                        <a:ea typeface="Calibri"/>
                        <a:cs typeface="Times New Roman"/>
                      </a:endParaRPr>
                    </a:p>
                  </a:txBody>
                  <a:tcPr marL="68580" marR="68580" marT="0" marB="0"/>
                </a:tc>
              </a:tr>
              <a:tr h="251460">
                <a:tc>
                  <a:txBody>
                    <a:bodyPr/>
                    <a:lstStyle/>
                    <a:p>
                      <a:pPr algn="ctr">
                        <a:lnSpc>
                          <a:spcPct val="150000"/>
                        </a:lnSpc>
                        <a:spcAft>
                          <a:spcPts val="0"/>
                        </a:spcAft>
                      </a:pPr>
                      <a:r>
                        <a:rPr lang="es-EC" sz="1100">
                          <a:effectLst/>
                        </a:rPr>
                        <a:t>E</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30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1000</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a:effectLst/>
                        </a:rPr>
                        <a:t>718</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dirty="0">
                          <a:effectLst/>
                        </a:rPr>
                        <a:t>2360</a:t>
                      </a:r>
                      <a:endParaRPr lang="es-EC"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8718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PARÁMETROS DE ENSAYO SEGÚN </a:t>
            </a:r>
            <a:r>
              <a:rPr lang="es-EC" i="1" u="sng" dirty="0" err="1" smtClean="0">
                <a:solidFill>
                  <a:schemeClr val="bg1"/>
                </a:solidFill>
                <a:latin typeface="Arial" pitchFamily="34" charset="0"/>
                <a:cs typeface="Arial" pitchFamily="34" charset="0"/>
              </a:rPr>
              <a:t>ASTM</a:t>
            </a:r>
            <a:r>
              <a:rPr lang="es-EC" i="1" u="sng" dirty="0" smtClean="0">
                <a:solidFill>
                  <a:schemeClr val="bg1"/>
                </a:solidFill>
                <a:latin typeface="Arial" pitchFamily="34" charset="0"/>
                <a:cs typeface="Arial" pitchFamily="34" charset="0"/>
              </a:rPr>
              <a:t> G-65</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68760"/>
            <a:ext cx="8229600" cy="1612776"/>
          </a:xfrm>
        </p:spPr>
        <p:txBody>
          <a:bodyPr>
            <a:noAutofit/>
          </a:bodyPr>
          <a:lstStyle/>
          <a:p>
            <a:pPr marL="0" indent="0" algn="just">
              <a:lnSpc>
                <a:spcPct val="170000"/>
              </a:lnSpc>
              <a:buNone/>
            </a:pPr>
            <a:r>
              <a:rPr lang="es-ES" sz="2000" dirty="0" smtClean="0">
                <a:solidFill>
                  <a:schemeClr val="bg1"/>
                </a:solidFill>
                <a:latin typeface="Arial" pitchFamily="34" charset="0"/>
                <a:cs typeface="Arial" pitchFamily="34" charset="0"/>
              </a:rPr>
              <a:t>Para el equipo de ensayos de abrasión la norma propone:</a:t>
            </a:r>
          </a:p>
          <a:p>
            <a:pPr algn="just">
              <a:lnSpc>
                <a:spcPct val="170000"/>
              </a:lnSpc>
            </a:pPr>
            <a:r>
              <a:rPr lang="es-ES" sz="2000" dirty="0" smtClean="0">
                <a:solidFill>
                  <a:schemeClr val="bg1"/>
                </a:solidFill>
                <a:latin typeface="Arial" pitchFamily="34" charset="0"/>
                <a:cs typeface="Arial" pitchFamily="34" charset="0"/>
              </a:rPr>
              <a:t>La fuerza motriz  que debe ser un motor de 1 HP, 1800 RPM, con una velocidad de salida durante el ensayo de 200 RPM</a:t>
            </a:r>
          </a:p>
          <a:p>
            <a:pPr algn="just">
              <a:lnSpc>
                <a:spcPct val="170000"/>
              </a:lnSpc>
            </a:pPr>
            <a:r>
              <a:rPr lang="es-ES" sz="2000" dirty="0" smtClean="0">
                <a:solidFill>
                  <a:schemeClr val="bg1"/>
                </a:solidFill>
                <a:latin typeface="Arial" pitchFamily="34" charset="0"/>
                <a:cs typeface="Arial" pitchFamily="34" charset="0"/>
              </a:rPr>
              <a:t>Un disco recubierto de caucho con una dureza de 60 shore, </a:t>
            </a:r>
            <a:r>
              <a:rPr lang="es-ES" sz="2000" dirty="0" err="1" smtClean="0">
                <a:solidFill>
                  <a:schemeClr val="bg1"/>
                </a:solidFill>
                <a:latin typeface="Arial" pitchFamily="34" charset="0"/>
                <a:cs typeface="Arial" pitchFamily="34" charset="0"/>
              </a:rPr>
              <a:t>clorobutil</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La fuerza de impacto </a:t>
            </a:r>
            <a:r>
              <a:rPr lang="es-ES" sz="2000" dirty="0">
                <a:solidFill>
                  <a:schemeClr val="bg1"/>
                </a:solidFill>
                <a:latin typeface="Arial" pitchFamily="34" charset="0"/>
                <a:cs typeface="Arial" pitchFamily="34" charset="0"/>
              </a:rPr>
              <a:t>de 130 N </a:t>
            </a:r>
            <a:r>
              <a:rPr lang="es-ES" sz="2000" dirty="0" smtClean="0">
                <a:solidFill>
                  <a:schemeClr val="bg1"/>
                </a:solidFill>
                <a:latin typeface="Arial" pitchFamily="34" charset="0"/>
                <a:cs typeface="Arial" pitchFamily="34" charset="0"/>
              </a:rPr>
              <a:t>con un brazo de palanca durante el ensayo</a:t>
            </a:r>
          </a:p>
          <a:p>
            <a:pPr algn="just">
              <a:lnSpc>
                <a:spcPct val="170000"/>
              </a:lnSpc>
            </a:pPr>
            <a:r>
              <a:rPr lang="es-ES" sz="2000" dirty="0" smtClean="0">
                <a:solidFill>
                  <a:schemeClr val="bg1"/>
                </a:solidFill>
                <a:latin typeface="Arial" pitchFamily="34" charset="0"/>
                <a:cs typeface="Arial" pitchFamily="34" charset="0"/>
              </a:rPr>
              <a:t>De abrasivo una arena de sílice (Ottawa) con una magnitud de 50/70 </a:t>
            </a:r>
            <a:r>
              <a:rPr lang="es-ES" sz="2000" dirty="0" err="1" smtClean="0">
                <a:solidFill>
                  <a:schemeClr val="bg1"/>
                </a:solidFill>
                <a:latin typeface="Arial" pitchFamily="34" charset="0"/>
                <a:cs typeface="Arial" pitchFamily="34" charset="0"/>
              </a:rPr>
              <a:t>AFS</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Un flujo abrasivo de 300-400 g/min</a:t>
            </a:r>
          </a:p>
          <a:p>
            <a:pPr algn="just">
              <a:lnSpc>
                <a:spcPct val="170000"/>
              </a:lnSpc>
            </a:pP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8718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a:xfrm>
            <a:off x="457200" y="116632"/>
            <a:ext cx="8229600" cy="1143000"/>
          </a:xfrm>
        </p:spPr>
        <p:txBody>
          <a:bodyPr>
            <a:normAutofit fontScale="90000"/>
          </a:bodyPr>
          <a:lstStyle/>
          <a:p>
            <a:r>
              <a:rPr lang="es-EC" i="1" u="sng" dirty="0" err="1" smtClean="0">
                <a:solidFill>
                  <a:schemeClr val="bg1"/>
                </a:solidFill>
                <a:latin typeface="Arial" pitchFamily="34" charset="0"/>
                <a:cs typeface="Arial" pitchFamily="34" charset="0"/>
              </a:rPr>
              <a:t>PARAMETROS</a:t>
            </a:r>
            <a:r>
              <a:rPr lang="es-EC" i="1" u="sng" dirty="0" smtClean="0">
                <a:solidFill>
                  <a:schemeClr val="bg1"/>
                </a:solidFill>
                <a:latin typeface="Arial" pitchFamily="34" charset="0"/>
                <a:cs typeface="Arial" pitchFamily="34" charset="0"/>
              </a:rPr>
              <a:t> DE ENSAYO SEGÚN </a:t>
            </a:r>
            <a:r>
              <a:rPr lang="es-EC" i="1" u="sng" dirty="0" err="1" smtClean="0">
                <a:solidFill>
                  <a:schemeClr val="bg1"/>
                </a:solidFill>
                <a:latin typeface="Arial" pitchFamily="34" charset="0"/>
                <a:cs typeface="Arial" pitchFamily="34" charset="0"/>
              </a:rPr>
              <a:t>ASTM</a:t>
            </a:r>
            <a:r>
              <a:rPr lang="es-EC" i="1" u="sng" dirty="0" smtClean="0">
                <a:solidFill>
                  <a:schemeClr val="bg1"/>
                </a:solidFill>
                <a:latin typeface="Arial" pitchFamily="34" charset="0"/>
                <a:cs typeface="Arial" pitchFamily="34" charset="0"/>
              </a:rPr>
              <a:t> G-65</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68760"/>
            <a:ext cx="8229600" cy="701228"/>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Las dimensiones de la probeta son: </a:t>
            </a:r>
            <a:r>
              <a:rPr lang="es-ES" sz="2000" dirty="0" err="1" smtClean="0">
                <a:solidFill>
                  <a:schemeClr val="bg1"/>
                </a:solidFill>
                <a:latin typeface="Arial" pitchFamily="34" charset="0"/>
                <a:cs typeface="Arial" pitchFamily="34" charset="0"/>
              </a:rPr>
              <a:t>25x76x</a:t>
            </a:r>
            <a:r>
              <a:rPr lang="es-ES" sz="2000" dirty="0" smtClean="0">
                <a:solidFill>
                  <a:schemeClr val="bg1"/>
                </a:solidFill>
                <a:latin typeface="Arial" pitchFamily="34" charset="0"/>
                <a:cs typeface="Arial" pitchFamily="34" charset="0"/>
              </a:rPr>
              <a:t>(3,2-12,7) </a:t>
            </a:r>
            <a:r>
              <a:rPr lang="es-ES" sz="2000" dirty="0" err="1" smtClean="0">
                <a:solidFill>
                  <a:schemeClr val="bg1"/>
                </a:solidFill>
                <a:latin typeface="Arial" pitchFamily="34" charset="0"/>
                <a:cs typeface="Arial" pitchFamily="34" charset="0"/>
              </a:rPr>
              <a:t>mm.</a:t>
            </a:r>
            <a:r>
              <a:rPr lang="es-ES" sz="2000" dirty="0" smtClean="0">
                <a:solidFill>
                  <a:schemeClr val="bg1"/>
                </a:solidFill>
                <a:latin typeface="Arial" pitchFamily="34" charset="0"/>
                <a:cs typeface="Arial" pitchFamily="34" charset="0"/>
              </a:rPr>
              <a:t> </a:t>
            </a:r>
            <a:endParaRPr lang="es-EC" sz="2000" dirty="0">
              <a:solidFill>
                <a:schemeClr val="bg1"/>
              </a:solidFill>
              <a:latin typeface="Arial" pitchFamily="34" charset="0"/>
              <a:cs typeface="Arial" pitchFamily="34" charset="0"/>
            </a:endParaRPr>
          </a:p>
        </p:txBody>
      </p:sp>
      <p:pic>
        <p:nvPicPr>
          <p:cNvPr id="7" name="6 Imagen"/>
          <p:cNvPicPr/>
          <p:nvPr/>
        </p:nvPicPr>
        <p:blipFill>
          <a:blip r:embed="rId3" cstate="print"/>
          <a:srcRect/>
          <a:stretch>
            <a:fillRect/>
          </a:stretch>
        </p:blipFill>
        <p:spPr bwMode="auto">
          <a:xfrm>
            <a:off x="3014587" y="1916832"/>
            <a:ext cx="3114040" cy="2543175"/>
          </a:xfrm>
          <a:prstGeom prst="rect">
            <a:avLst/>
          </a:prstGeom>
          <a:noFill/>
          <a:ln w="9525">
            <a:noFill/>
            <a:miter lim="800000"/>
            <a:headEnd/>
            <a:tailEnd/>
          </a:ln>
        </p:spPr>
      </p:pic>
      <p:sp>
        <p:nvSpPr>
          <p:cNvPr id="8" name="2 Marcador de contenido"/>
          <p:cNvSpPr txBox="1">
            <a:spLocks/>
          </p:cNvSpPr>
          <p:nvPr/>
        </p:nvSpPr>
        <p:spPr>
          <a:xfrm>
            <a:off x="1274191" y="4365104"/>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16. Esquema gráfico del ensayo de abrasión</a:t>
            </a:r>
            <a:endParaRPr lang="es-EC" sz="2000" dirty="0">
              <a:solidFill>
                <a:schemeClr val="bg1"/>
              </a:solidFill>
              <a:latin typeface="Arial" pitchFamily="34" charset="0"/>
              <a:cs typeface="Arial" pitchFamily="34" charset="0"/>
            </a:endParaRPr>
          </a:p>
        </p:txBody>
      </p:sp>
      <p:sp>
        <p:nvSpPr>
          <p:cNvPr id="9" name="2 Marcador de contenido"/>
          <p:cNvSpPr txBox="1">
            <a:spLocks/>
          </p:cNvSpPr>
          <p:nvPr/>
        </p:nvSpPr>
        <p:spPr>
          <a:xfrm>
            <a:off x="471759" y="5013176"/>
            <a:ext cx="8229600" cy="7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s-ES" sz="2000" dirty="0" smtClean="0">
                <a:solidFill>
                  <a:schemeClr val="bg1"/>
                </a:solidFill>
                <a:latin typeface="Arial" pitchFamily="34" charset="0"/>
                <a:cs typeface="Arial" pitchFamily="34" charset="0"/>
              </a:rPr>
              <a:t>La perdida de volumen se evaluara en; </a:t>
            </a:r>
            <a:endParaRPr lang="es-EC" sz="2000" dirty="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Rectángulo"/>
              <p:cNvSpPr/>
              <p:nvPr/>
            </p:nvSpPr>
            <p:spPr>
              <a:xfrm>
                <a:off x="1115616" y="5683126"/>
                <a:ext cx="7200800" cy="8422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a:rPr>
                        <m:t>𝑃</m:t>
                      </m:r>
                      <m:r>
                        <a:rPr lang="es-EC" i="1" smtClean="0">
                          <a:solidFill>
                            <a:schemeClr val="bg1"/>
                          </a:solidFill>
                          <a:latin typeface="Cambria Math"/>
                        </a:rPr>
                        <m:t>é</m:t>
                      </m:r>
                      <m:r>
                        <a:rPr lang="es-EC" i="1" smtClean="0">
                          <a:solidFill>
                            <a:schemeClr val="bg1"/>
                          </a:solidFill>
                          <a:latin typeface="Cambria Math"/>
                        </a:rPr>
                        <m:t>𝑟𝑑𝑖𝑑𝑎</m:t>
                      </m:r>
                      <m:r>
                        <a:rPr lang="es-EC" i="1" smtClean="0">
                          <a:solidFill>
                            <a:schemeClr val="bg1"/>
                          </a:solidFill>
                          <a:latin typeface="Cambria Math"/>
                        </a:rPr>
                        <m:t> </m:t>
                      </m:r>
                      <m:r>
                        <a:rPr lang="es-EC" i="1" smtClean="0">
                          <a:solidFill>
                            <a:schemeClr val="bg1"/>
                          </a:solidFill>
                          <a:latin typeface="Cambria Math"/>
                        </a:rPr>
                        <m:t>𝑑𝑒</m:t>
                      </m:r>
                      <m:r>
                        <a:rPr lang="es-EC" i="1" smtClean="0">
                          <a:solidFill>
                            <a:schemeClr val="bg1"/>
                          </a:solidFill>
                          <a:latin typeface="Cambria Math"/>
                        </a:rPr>
                        <m:t> </m:t>
                      </m:r>
                      <m:r>
                        <a:rPr lang="es-EC" i="1" smtClean="0">
                          <a:solidFill>
                            <a:schemeClr val="bg1"/>
                          </a:solidFill>
                          <a:latin typeface="Cambria Math"/>
                        </a:rPr>
                        <m:t>𝑣𝑜𝑙𝑢𝑚𝑒𝑛</m:t>
                      </m:r>
                      <m:r>
                        <a:rPr lang="es-EC" i="1" smtClean="0">
                          <a:solidFill>
                            <a:schemeClr val="bg1"/>
                          </a:solidFill>
                          <a:latin typeface="Cambria Math"/>
                        </a:rPr>
                        <m:t> </m:t>
                      </m:r>
                      <m:d>
                        <m:dPr>
                          <m:ctrlPr>
                            <a:rPr lang="es-EC" i="1">
                              <a:solidFill>
                                <a:schemeClr val="bg1"/>
                              </a:solidFill>
                              <a:latin typeface="Cambria Math"/>
                            </a:rPr>
                          </m:ctrlPr>
                        </m:dPr>
                        <m:e>
                          <m:sSup>
                            <m:sSupPr>
                              <m:ctrlPr>
                                <a:rPr lang="es-EC" i="1">
                                  <a:solidFill>
                                    <a:schemeClr val="bg1"/>
                                  </a:solidFill>
                                  <a:latin typeface="Cambria Math"/>
                                </a:rPr>
                              </m:ctrlPr>
                            </m:sSupPr>
                            <m:e>
                              <m:r>
                                <a:rPr lang="es-EC" i="1">
                                  <a:solidFill>
                                    <a:schemeClr val="bg1"/>
                                  </a:solidFill>
                                  <a:latin typeface="Cambria Math"/>
                                </a:rPr>
                                <m:t>𝑚𝑚</m:t>
                              </m:r>
                            </m:e>
                            <m:sup>
                              <m:r>
                                <a:rPr lang="es-EC" i="1">
                                  <a:solidFill>
                                    <a:schemeClr val="bg1"/>
                                  </a:solidFill>
                                  <a:latin typeface="Cambria Math"/>
                                </a:rPr>
                                <m:t>3</m:t>
                              </m:r>
                            </m:sup>
                          </m:sSup>
                        </m:e>
                      </m:d>
                      <m:r>
                        <a:rPr lang="es-EC" i="1">
                          <a:solidFill>
                            <a:schemeClr val="bg1"/>
                          </a:solidFill>
                          <a:latin typeface="Cambria Math"/>
                        </a:rPr>
                        <m:t>= </m:t>
                      </m:r>
                      <m:f>
                        <m:fPr>
                          <m:ctrlPr>
                            <a:rPr lang="es-EC" i="1">
                              <a:solidFill>
                                <a:schemeClr val="bg1"/>
                              </a:solidFill>
                              <a:latin typeface="Cambria Math"/>
                            </a:rPr>
                          </m:ctrlPr>
                        </m:fPr>
                        <m:num>
                          <m:r>
                            <a:rPr lang="es-EC" i="1">
                              <a:solidFill>
                                <a:schemeClr val="bg1"/>
                              </a:solidFill>
                              <a:latin typeface="Cambria Math"/>
                            </a:rPr>
                            <m:t>𝑃𝑒𝑟𝑑𝑖𝑑𝑎</m:t>
                          </m:r>
                          <m:r>
                            <a:rPr lang="es-EC" i="1">
                              <a:solidFill>
                                <a:schemeClr val="bg1"/>
                              </a:solidFill>
                              <a:latin typeface="Cambria Math"/>
                            </a:rPr>
                            <m:t> </m:t>
                          </m:r>
                          <m:r>
                            <a:rPr lang="es-EC" i="1">
                              <a:solidFill>
                                <a:schemeClr val="bg1"/>
                              </a:solidFill>
                              <a:latin typeface="Cambria Math"/>
                            </a:rPr>
                            <m:t>𝑑𝑒</m:t>
                          </m:r>
                          <m:r>
                            <a:rPr lang="es-EC" i="1">
                              <a:solidFill>
                                <a:schemeClr val="bg1"/>
                              </a:solidFill>
                              <a:latin typeface="Cambria Math"/>
                            </a:rPr>
                            <m:t> </m:t>
                          </m:r>
                          <m:r>
                            <a:rPr lang="es-EC" i="1">
                              <a:solidFill>
                                <a:schemeClr val="bg1"/>
                              </a:solidFill>
                              <a:latin typeface="Cambria Math"/>
                            </a:rPr>
                            <m:t>𝑚𝑎𝑠𝑎</m:t>
                          </m:r>
                          <m:r>
                            <a:rPr lang="es-EC" i="1">
                              <a:solidFill>
                                <a:schemeClr val="bg1"/>
                              </a:solidFill>
                              <a:latin typeface="Cambria Math"/>
                            </a:rPr>
                            <m:t> </m:t>
                          </m:r>
                          <m:d>
                            <m:dPr>
                              <m:ctrlPr>
                                <a:rPr lang="es-EC" i="1">
                                  <a:solidFill>
                                    <a:schemeClr val="bg1"/>
                                  </a:solidFill>
                                  <a:latin typeface="Cambria Math"/>
                                </a:rPr>
                              </m:ctrlPr>
                            </m:dPr>
                            <m:e>
                              <m:r>
                                <a:rPr lang="es-EC" i="1">
                                  <a:solidFill>
                                    <a:schemeClr val="bg1"/>
                                  </a:solidFill>
                                  <a:latin typeface="Cambria Math"/>
                                </a:rPr>
                                <m:t>𝑔𝑟</m:t>
                              </m:r>
                              <m:r>
                                <a:rPr lang="es-EC" i="1">
                                  <a:solidFill>
                                    <a:schemeClr val="bg1"/>
                                  </a:solidFill>
                                  <a:latin typeface="Cambria Math"/>
                                </a:rPr>
                                <m:t>.</m:t>
                              </m:r>
                            </m:e>
                          </m:d>
                        </m:num>
                        <m:den>
                          <m:r>
                            <a:rPr lang="es-EC" i="1">
                              <a:solidFill>
                                <a:schemeClr val="bg1"/>
                              </a:solidFill>
                              <a:latin typeface="Cambria Math"/>
                            </a:rPr>
                            <m:t>𝛿</m:t>
                          </m:r>
                          <m:d>
                            <m:dPr>
                              <m:ctrlPr>
                                <a:rPr lang="es-EC" i="1">
                                  <a:solidFill>
                                    <a:schemeClr val="bg1"/>
                                  </a:solidFill>
                                  <a:latin typeface="Cambria Math"/>
                                </a:rPr>
                              </m:ctrlPr>
                            </m:dPr>
                            <m:e>
                              <m:f>
                                <m:fPr>
                                  <m:ctrlPr>
                                    <a:rPr lang="es-EC" i="1">
                                      <a:solidFill>
                                        <a:schemeClr val="bg1"/>
                                      </a:solidFill>
                                      <a:latin typeface="Cambria Math"/>
                                    </a:rPr>
                                  </m:ctrlPr>
                                </m:fPr>
                                <m:num>
                                  <m:r>
                                    <a:rPr lang="es-EC" i="1">
                                      <a:solidFill>
                                        <a:schemeClr val="bg1"/>
                                      </a:solidFill>
                                      <a:latin typeface="Cambria Math"/>
                                    </a:rPr>
                                    <m:t>𝑔𝑟</m:t>
                                  </m:r>
                                </m:num>
                                <m:den>
                                  <m:sSup>
                                    <m:sSupPr>
                                      <m:ctrlPr>
                                        <a:rPr lang="es-EC" i="1">
                                          <a:solidFill>
                                            <a:schemeClr val="bg1"/>
                                          </a:solidFill>
                                          <a:latin typeface="Cambria Math"/>
                                        </a:rPr>
                                      </m:ctrlPr>
                                    </m:sSupPr>
                                    <m:e>
                                      <m:r>
                                        <a:rPr lang="es-EC" i="1">
                                          <a:solidFill>
                                            <a:schemeClr val="bg1"/>
                                          </a:solidFill>
                                          <a:latin typeface="Cambria Math"/>
                                        </a:rPr>
                                        <m:t>𝑐𝑚</m:t>
                                      </m:r>
                                    </m:e>
                                    <m:sup>
                                      <m:r>
                                        <a:rPr lang="es-EC" i="1">
                                          <a:solidFill>
                                            <a:schemeClr val="bg1"/>
                                          </a:solidFill>
                                          <a:latin typeface="Cambria Math"/>
                                        </a:rPr>
                                        <m:t>3</m:t>
                                      </m:r>
                                    </m:sup>
                                  </m:sSup>
                                </m:den>
                              </m:f>
                            </m:e>
                          </m:d>
                        </m:den>
                      </m:f>
                      <m:r>
                        <a:rPr lang="es-EC" i="1">
                          <a:solidFill>
                            <a:schemeClr val="bg1"/>
                          </a:solidFill>
                          <a:latin typeface="Cambria Math"/>
                        </a:rPr>
                        <m:t>∙1000 </m:t>
                      </m:r>
                    </m:oMath>
                  </m:oMathPara>
                </a14:m>
                <a:endParaRPr lang="es-EC" dirty="0">
                  <a:solidFill>
                    <a:schemeClr val="bg1"/>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1115616" y="5683126"/>
                <a:ext cx="7200800" cy="842218"/>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38991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PARÁMETROS DE ENSAYO SEGÚN </a:t>
            </a:r>
            <a:r>
              <a:rPr lang="es-EC" i="1" u="sng" dirty="0" err="1" smtClean="0">
                <a:solidFill>
                  <a:schemeClr val="bg1"/>
                </a:solidFill>
                <a:latin typeface="Arial" pitchFamily="34" charset="0"/>
                <a:cs typeface="Arial" pitchFamily="34" charset="0"/>
              </a:rPr>
              <a:t>ASTM</a:t>
            </a:r>
            <a:r>
              <a:rPr lang="es-EC" i="1" u="sng" dirty="0" smtClean="0">
                <a:solidFill>
                  <a:schemeClr val="bg1"/>
                </a:solidFill>
                <a:latin typeface="Arial" pitchFamily="34" charset="0"/>
                <a:cs typeface="Arial" pitchFamily="34" charset="0"/>
              </a:rPr>
              <a:t> G-65</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359620"/>
            <a:ext cx="8229600" cy="701228"/>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El ajuste de volumen: </a:t>
            </a:r>
            <a:endParaRPr lang="es-EC" sz="2000" dirty="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1187624" y="2047585"/>
                <a:ext cx="7200800" cy="6613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a:rPr>
                        <m:t>𝐴𝑉𝐿</m:t>
                      </m:r>
                      <m:r>
                        <a:rPr lang="es-EC" i="1" smtClean="0">
                          <a:solidFill>
                            <a:schemeClr val="bg1"/>
                          </a:solidFill>
                          <a:latin typeface="Cambria Math"/>
                        </a:rPr>
                        <m:t>=</m:t>
                      </m:r>
                      <m:r>
                        <a:rPr lang="es-EC" i="1" smtClean="0">
                          <a:solidFill>
                            <a:schemeClr val="bg1"/>
                          </a:solidFill>
                          <a:latin typeface="Cambria Math"/>
                        </a:rPr>
                        <m:t>𝑉𝑜𝑙𝑢𝑚𝑒𝑛</m:t>
                      </m:r>
                      <m:r>
                        <a:rPr lang="es-EC" i="1" smtClean="0">
                          <a:solidFill>
                            <a:schemeClr val="bg1"/>
                          </a:solidFill>
                          <a:latin typeface="Cambria Math"/>
                        </a:rPr>
                        <m:t> </m:t>
                      </m:r>
                      <m:r>
                        <a:rPr lang="es-EC" i="1" smtClean="0">
                          <a:solidFill>
                            <a:schemeClr val="bg1"/>
                          </a:solidFill>
                          <a:latin typeface="Cambria Math"/>
                        </a:rPr>
                        <m:t>𝑝𝑒𝑟𝑑𝑖𝑑𝑜</m:t>
                      </m:r>
                      <m:r>
                        <a:rPr lang="es-EC" i="1" smtClean="0">
                          <a:solidFill>
                            <a:schemeClr val="bg1"/>
                          </a:solidFill>
                          <a:latin typeface="Cambria Math"/>
                        </a:rPr>
                        <m:t> </m:t>
                      </m:r>
                      <m:d>
                        <m:dPr>
                          <m:ctrlPr>
                            <a:rPr lang="es-EC" i="1">
                              <a:solidFill>
                                <a:schemeClr val="bg1"/>
                              </a:solidFill>
                              <a:latin typeface="Cambria Math"/>
                            </a:rPr>
                          </m:ctrlPr>
                        </m:dPr>
                        <m:e>
                          <m:sSup>
                            <m:sSupPr>
                              <m:ctrlPr>
                                <a:rPr lang="es-EC" i="1">
                                  <a:solidFill>
                                    <a:schemeClr val="bg1"/>
                                  </a:solidFill>
                                  <a:latin typeface="Cambria Math"/>
                                </a:rPr>
                              </m:ctrlPr>
                            </m:sSupPr>
                            <m:e>
                              <m:r>
                                <a:rPr lang="es-EC" i="1">
                                  <a:solidFill>
                                    <a:schemeClr val="bg1"/>
                                  </a:solidFill>
                                  <a:latin typeface="Cambria Math"/>
                                </a:rPr>
                                <m:t>𝑚𝑚</m:t>
                              </m:r>
                            </m:e>
                            <m:sup>
                              <m:r>
                                <a:rPr lang="es-EC" i="1">
                                  <a:solidFill>
                                    <a:schemeClr val="bg1"/>
                                  </a:solidFill>
                                  <a:latin typeface="Cambria Math"/>
                                </a:rPr>
                                <m:t>3</m:t>
                              </m:r>
                            </m:sup>
                          </m:sSup>
                        </m:e>
                      </m:d>
                      <m:r>
                        <a:rPr lang="es-EC" i="1">
                          <a:solidFill>
                            <a:schemeClr val="bg1"/>
                          </a:solidFill>
                          <a:latin typeface="Cambria Math"/>
                        </a:rPr>
                        <m:t>∙</m:t>
                      </m:r>
                      <m:f>
                        <m:fPr>
                          <m:ctrlPr>
                            <a:rPr lang="es-EC" i="1">
                              <a:solidFill>
                                <a:schemeClr val="bg1"/>
                              </a:solidFill>
                              <a:latin typeface="Cambria Math"/>
                            </a:rPr>
                          </m:ctrlPr>
                        </m:fPr>
                        <m:num>
                          <m:r>
                            <a:rPr lang="es-EC" i="1">
                              <a:solidFill>
                                <a:schemeClr val="bg1"/>
                              </a:solidFill>
                              <a:latin typeface="Cambria Math"/>
                            </a:rPr>
                            <m:t>228.6 </m:t>
                          </m:r>
                          <m:r>
                            <a:rPr lang="es-EC" i="1">
                              <a:solidFill>
                                <a:schemeClr val="bg1"/>
                              </a:solidFill>
                              <a:latin typeface="Cambria Math"/>
                            </a:rPr>
                            <m:t>𝑚𝑚</m:t>
                          </m:r>
                        </m:num>
                        <m:den>
                          <m:r>
                            <a:rPr lang="es-EC" i="1">
                              <a:solidFill>
                                <a:schemeClr val="bg1"/>
                              </a:solidFill>
                              <a:latin typeface="Cambria Math"/>
                            </a:rPr>
                            <m:t>𝜙</m:t>
                          </m:r>
                          <m:r>
                            <a:rPr lang="es-EC" i="1">
                              <a:solidFill>
                                <a:schemeClr val="bg1"/>
                              </a:solidFill>
                              <a:latin typeface="Cambria Math"/>
                            </a:rPr>
                            <m:t> </m:t>
                          </m:r>
                          <m:r>
                            <a:rPr lang="es-EC" i="1">
                              <a:solidFill>
                                <a:schemeClr val="bg1"/>
                              </a:solidFill>
                              <a:latin typeface="Cambria Math"/>
                            </a:rPr>
                            <m:t>𝑑𝑒</m:t>
                          </m:r>
                          <m:r>
                            <a:rPr lang="es-EC" i="1">
                              <a:solidFill>
                                <a:schemeClr val="bg1"/>
                              </a:solidFill>
                              <a:latin typeface="Cambria Math"/>
                            </a:rPr>
                            <m:t> </m:t>
                          </m:r>
                          <m:r>
                            <a:rPr lang="es-EC" i="1">
                              <a:solidFill>
                                <a:schemeClr val="bg1"/>
                              </a:solidFill>
                              <a:latin typeface="Cambria Math"/>
                            </a:rPr>
                            <m:t>𝑙𝑎</m:t>
                          </m:r>
                          <m:r>
                            <a:rPr lang="es-EC" i="1">
                              <a:solidFill>
                                <a:schemeClr val="bg1"/>
                              </a:solidFill>
                              <a:latin typeface="Cambria Math"/>
                            </a:rPr>
                            <m:t> </m:t>
                          </m:r>
                          <m:r>
                            <a:rPr lang="es-EC" i="1">
                              <a:solidFill>
                                <a:schemeClr val="bg1"/>
                              </a:solidFill>
                              <a:latin typeface="Cambria Math"/>
                            </a:rPr>
                            <m:t>𝑟𝑢𝑒𝑑𝑎</m:t>
                          </m:r>
                          <m:r>
                            <a:rPr lang="es-EC" i="1">
                              <a:solidFill>
                                <a:schemeClr val="bg1"/>
                              </a:solidFill>
                              <a:latin typeface="Cambria Math"/>
                            </a:rPr>
                            <m:t> </m:t>
                          </m:r>
                          <m:r>
                            <a:rPr lang="es-EC" i="1">
                              <a:solidFill>
                                <a:schemeClr val="bg1"/>
                              </a:solidFill>
                              <a:latin typeface="Cambria Math"/>
                            </a:rPr>
                            <m:t>𝑙𝑢𝑒𝑔𝑜</m:t>
                          </m:r>
                          <m:r>
                            <a:rPr lang="es-EC" i="1">
                              <a:solidFill>
                                <a:schemeClr val="bg1"/>
                              </a:solidFill>
                              <a:latin typeface="Cambria Math"/>
                            </a:rPr>
                            <m:t> </m:t>
                          </m:r>
                          <m:r>
                            <a:rPr lang="es-EC" i="1">
                              <a:solidFill>
                                <a:schemeClr val="bg1"/>
                              </a:solidFill>
                              <a:latin typeface="Cambria Math"/>
                            </a:rPr>
                            <m:t>𝑑𝑒𝑙</m:t>
                          </m:r>
                          <m:r>
                            <a:rPr lang="es-EC" i="1">
                              <a:solidFill>
                                <a:schemeClr val="bg1"/>
                              </a:solidFill>
                              <a:latin typeface="Cambria Math"/>
                            </a:rPr>
                            <m:t> </m:t>
                          </m:r>
                          <m:r>
                            <a:rPr lang="es-EC" i="1">
                              <a:solidFill>
                                <a:schemeClr val="bg1"/>
                              </a:solidFill>
                              <a:latin typeface="Cambria Math"/>
                            </a:rPr>
                            <m:t>𝑢𝑠𝑜</m:t>
                          </m:r>
                          <m:r>
                            <a:rPr lang="es-EC" i="1">
                              <a:solidFill>
                                <a:schemeClr val="bg1"/>
                              </a:solidFill>
                              <a:latin typeface="Cambria Math"/>
                            </a:rPr>
                            <m:t> </m:t>
                          </m:r>
                          <m:d>
                            <m:dPr>
                              <m:ctrlPr>
                                <a:rPr lang="es-EC" i="1">
                                  <a:solidFill>
                                    <a:schemeClr val="bg1"/>
                                  </a:solidFill>
                                  <a:latin typeface="Cambria Math"/>
                                </a:rPr>
                              </m:ctrlPr>
                            </m:dPr>
                            <m:e>
                              <m:r>
                                <a:rPr lang="es-EC" i="1">
                                  <a:solidFill>
                                    <a:schemeClr val="bg1"/>
                                  </a:solidFill>
                                  <a:latin typeface="Cambria Math"/>
                                </a:rPr>
                                <m:t>𝑚𝑚</m:t>
                              </m:r>
                            </m:e>
                          </m:d>
                        </m:den>
                      </m:f>
                      <m:r>
                        <a:rPr lang="es-EC" i="1">
                          <a:solidFill>
                            <a:schemeClr val="bg1"/>
                          </a:solidFill>
                          <a:latin typeface="Cambria Math"/>
                        </a:rPr>
                        <m:t> </m:t>
                      </m:r>
                    </m:oMath>
                  </m:oMathPara>
                </a14:m>
                <a:endParaRPr lang="es-EC" dirty="0">
                  <a:solidFill>
                    <a:schemeClr val="bg1"/>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1187624" y="2047585"/>
                <a:ext cx="7200800" cy="661335"/>
              </a:xfrm>
              <a:prstGeom prst="rect">
                <a:avLst/>
              </a:prstGeom>
              <a:blipFill rotWithShape="1">
                <a:blip r:embed="rId3"/>
                <a:stretch>
                  <a:fillRect/>
                </a:stretch>
              </a:blipFill>
            </p:spPr>
            <p:txBody>
              <a:bodyPr/>
              <a:lstStyle/>
              <a:p>
                <a:r>
                  <a:rPr lang="es-EC">
                    <a:noFill/>
                  </a:rPr>
                  <a:t> </a:t>
                </a:r>
              </a:p>
            </p:txBody>
          </p:sp>
        </mc:Fallback>
      </mc:AlternateContent>
      <p:sp>
        <p:nvSpPr>
          <p:cNvPr id="10" name="2 Marcador de contenido"/>
          <p:cNvSpPr txBox="1">
            <a:spLocks/>
          </p:cNvSpPr>
          <p:nvPr/>
        </p:nvSpPr>
        <p:spPr>
          <a:xfrm>
            <a:off x="456807" y="2871788"/>
            <a:ext cx="8229600" cy="3653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buNone/>
            </a:pPr>
            <a:r>
              <a:rPr lang="es-ES" sz="2000" dirty="0" smtClean="0">
                <a:solidFill>
                  <a:schemeClr val="bg1"/>
                </a:solidFill>
                <a:latin typeface="Arial" pitchFamily="34" charset="0"/>
                <a:cs typeface="Arial" pitchFamily="34" charset="0"/>
              </a:rPr>
              <a:t>Los tiempos y materiales para cada procedimiento son:</a:t>
            </a:r>
          </a:p>
          <a:p>
            <a:pPr algn="just">
              <a:lnSpc>
                <a:spcPct val="170000"/>
              </a:lnSpc>
            </a:pPr>
            <a:r>
              <a:rPr lang="es-ES" sz="2000" dirty="0" smtClean="0">
                <a:solidFill>
                  <a:schemeClr val="bg1"/>
                </a:solidFill>
                <a:latin typeface="Arial" pitchFamily="34" charset="0"/>
                <a:cs typeface="Arial" pitchFamily="34" charset="0"/>
              </a:rPr>
              <a:t>Procedimiento A : 30  min, </a:t>
            </a:r>
            <a:r>
              <a:rPr lang="es-ES" sz="2000" dirty="0" err="1" smtClean="0">
                <a:solidFill>
                  <a:schemeClr val="bg1"/>
                </a:solidFill>
                <a:latin typeface="Arial" pitchFamily="34" charset="0"/>
                <a:cs typeface="Arial" pitchFamily="34" charset="0"/>
              </a:rPr>
              <a:t>AISI</a:t>
            </a:r>
            <a:r>
              <a:rPr lang="es-ES" sz="2000" dirty="0" smtClean="0">
                <a:solidFill>
                  <a:schemeClr val="bg1"/>
                </a:solidFill>
                <a:latin typeface="Arial" pitchFamily="34" charset="0"/>
                <a:cs typeface="Arial" pitchFamily="34" charset="0"/>
              </a:rPr>
              <a:t> D-2</a:t>
            </a:r>
          </a:p>
          <a:p>
            <a:pPr algn="just">
              <a:lnSpc>
                <a:spcPct val="170000"/>
              </a:lnSpc>
            </a:pPr>
            <a:r>
              <a:rPr lang="es-ES" sz="2000" dirty="0" smtClean="0">
                <a:solidFill>
                  <a:schemeClr val="bg1"/>
                </a:solidFill>
                <a:latin typeface="Arial" pitchFamily="34" charset="0"/>
                <a:cs typeface="Arial" pitchFamily="34" charset="0"/>
              </a:rPr>
              <a:t>Procedimiento B:  10 min, </a:t>
            </a:r>
            <a:r>
              <a:rPr lang="es-ES" sz="2000" dirty="0" err="1">
                <a:solidFill>
                  <a:schemeClr val="bg1"/>
                </a:solidFill>
                <a:latin typeface="Arial" pitchFamily="34" charset="0"/>
                <a:cs typeface="Arial" pitchFamily="34" charset="0"/>
              </a:rPr>
              <a:t>AISI</a:t>
            </a:r>
            <a:r>
              <a:rPr lang="es-ES" sz="2000" dirty="0">
                <a:solidFill>
                  <a:schemeClr val="bg1"/>
                </a:solidFill>
                <a:latin typeface="Arial" pitchFamily="34" charset="0"/>
                <a:cs typeface="Arial" pitchFamily="34" charset="0"/>
              </a:rPr>
              <a:t>  4340</a:t>
            </a:r>
          </a:p>
          <a:p>
            <a:pPr algn="just">
              <a:lnSpc>
                <a:spcPct val="170000"/>
              </a:lnSpc>
            </a:pPr>
            <a:r>
              <a:rPr lang="es-ES" sz="2000" dirty="0" smtClean="0">
                <a:solidFill>
                  <a:schemeClr val="bg1"/>
                </a:solidFill>
                <a:latin typeface="Arial" pitchFamily="34" charset="0"/>
                <a:cs typeface="Arial" pitchFamily="34" charset="0"/>
              </a:rPr>
              <a:t>Procedimiento C: 30 </a:t>
            </a:r>
            <a:r>
              <a:rPr lang="es-ES" sz="2000" dirty="0" err="1" smtClean="0">
                <a:solidFill>
                  <a:schemeClr val="bg1"/>
                </a:solidFill>
                <a:latin typeface="Arial" pitchFamily="34" charset="0"/>
                <a:cs typeface="Arial" pitchFamily="34" charset="0"/>
              </a:rPr>
              <a:t>seg</a:t>
            </a:r>
            <a:r>
              <a:rPr lang="es-ES" sz="2000" dirty="0">
                <a:solidFill>
                  <a:schemeClr val="bg1"/>
                </a:solidFill>
                <a:latin typeface="Arial" pitchFamily="34" charset="0"/>
                <a:cs typeface="Arial" pitchFamily="34" charset="0"/>
              </a:rPr>
              <a:t>.</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Procedimiento D: 30 min</a:t>
            </a:r>
            <a:r>
              <a:rPr lang="es-ES" sz="2000" dirty="0">
                <a:solidFill>
                  <a:schemeClr val="bg1"/>
                </a:solidFill>
                <a:latin typeface="Arial" pitchFamily="34" charset="0"/>
                <a:cs typeface="Arial" pitchFamily="34" charset="0"/>
              </a:rPr>
              <a:t>, </a:t>
            </a:r>
            <a:r>
              <a:rPr lang="es-ES" sz="2000" dirty="0" err="1">
                <a:solidFill>
                  <a:schemeClr val="bg1"/>
                </a:solidFill>
                <a:latin typeface="Arial" pitchFamily="34" charset="0"/>
                <a:cs typeface="Arial" pitchFamily="34" charset="0"/>
              </a:rPr>
              <a:t>AISI</a:t>
            </a:r>
            <a:r>
              <a:rPr lang="es-ES" sz="2000" dirty="0">
                <a:solidFill>
                  <a:schemeClr val="bg1"/>
                </a:solidFill>
                <a:latin typeface="Arial" pitchFamily="34" charset="0"/>
                <a:cs typeface="Arial" pitchFamily="34" charset="0"/>
              </a:rPr>
              <a:t>  </a:t>
            </a:r>
            <a:r>
              <a:rPr lang="es-ES" sz="2000" dirty="0" smtClean="0">
                <a:solidFill>
                  <a:schemeClr val="bg1"/>
                </a:solidFill>
                <a:latin typeface="Arial" pitchFamily="34" charset="0"/>
                <a:cs typeface="Arial" pitchFamily="34" charset="0"/>
              </a:rPr>
              <a:t>H-13</a:t>
            </a:r>
          </a:p>
          <a:p>
            <a:pPr algn="just">
              <a:lnSpc>
                <a:spcPct val="170000"/>
              </a:lnSpc>
            </a:pPr>
            <a:r>
              <a:rPr lang="es-ES" sz="2000" dirty="0" smtClean="0">
                <a:solidFill>
                  <a:schemeClr val="bg1"/>
                </a:solidFill>
                <a:latin typeface="Arial" pitchFamily="34" charset="0"/>
                <a:cs typeface="Arial" pitchFamily="34" charset="0"/>
              </a:rPr>
              <a:t> Procedimiento E: 5 min, </a:t>
            </a:r>
            <a:r>
              <a:rPr lang="es-ES" sz="2000" dirty="0" err="1" smtClean="0">
                <a:solidFill>
                  <a:schemeClr val="bg1"/>
                </a:solidFill>
                <a:latin typeface="Arial" pitchFamily="34" charset="0"/>
                <a:cs typeface="Arial" pitchFamily="34" charset="0"/>
              </a:rPr>
              <a:t>AISI</a:t>
            </a:r>
            <a:r>
              <a:rPr lang="es-ES" sz="2000" dirty="0" smtClean="0">
                <a:solidFill>
                  <a:schemeClr val="bg1"/>
                </a:solidFill>
                <a:latin typeface="Arial" pitchFamily="34" charset="0"/>
                <a:cs typeface="Arial" pitchFamily="34" charset="0"/>
              </a:rPr>
              <a:t> 4340</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81075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PARÁMETROS DE ENSAYO SEGÚN </a:t>
            </a:r>
            <a:r>
              <a:rPr lang="es-EC" i="1" u="sng" dirty="0" err="1" smtClean="0">
                <a:solidFill>
                  <a:schemeClr val="bg1"/>
                </a:solidFill>
                <a:latin typeface="Arial" pitchFamily="34" charset="0"/>
                <a:cs typeface="Arial" pitchFamily="34" charset="0"/>
              </a:rPr>
              <a:t>ASTM</a:t>
            </a:r>
            <a:r>
              <a:rPr lang="es-EC" i="1" u="sng" dirty="0" smtClean="0">
                <a:solidFill>
                  <a:schemeClr val="bg1"/>
                </a:solidFill>
                <a:latin typeface="Arial" pitchFamily="34" charset="0"/>
                <a:cs typeface="Arial" pitchFamily="34" charset="0"/>
              </a:rPr>
              <a:t> G-65</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456807" y="1935684"/>
            <a:ext cx="8229600" cy="3653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buNone/>
            </a:pPr>
            <a:r>
              <a:rPr lang="es-ES" sz="2000" dirty="0" smtClean="0">
                <a:solidFill>
                  <a:schemeClr val="bg1"/>
                </a:solidFill>
                <a:latin typeface="Arial" pitchFamily="34" charset="0"/>
                <a:cs typeface="Arial" pitchFamily="34" charset="0"/>
              </a:rPr>
              <a:t>El volumen en </a:t>
            </a:r>
            <a:r>
              <a:rPr lang="es-ES" sz="2000" dirty="0">
                <a:solidFill>
                  <a:schemeClr val="bg1"/>
                </a:solidFill>
                <a:latin typeface="Arial" pitchFamily="34" charset="0"/>
                <a:cs typeface="Arial" pitchFamily="34" charset="0"/>
              </a:rPr>
              <a:t> </a:t>
            </a:r>
            <a:r>
              <a:rPr lang="es-EC" sz="2000" dirty="0" err="1">
                <a:solidFill>
                  <a:schemeClr val="bg1"/>
                </a:solidFill>
                <a:latin typeface="Arial" pitchFamily="34" charset="0"/>
                <a:cs typeface="Arial" pitchFamily="34" charset="0"/>
              </a:rPr>
              <a:t>mm</a:t>
            </a:r>
            <a:r>
              <a:rPr lang="es-EC" sz="2000" baseline="30000" dirty="0" err="1">
                <a:solidFill>
                  <a:schemeClr val="bg1"/>
                </a:solidFill>
                <a:latin typeface="Arial" pitchFamily="34" charset="0"/>
                <a:cs typeface="Arial" pitchFamily="34" charset="0"/>
              </a:rPr>
              <a:t>3</a:t>
            </a:r>
            <a:r>
              <a:rPr lang="es-ES" sz="2000" dirty="0" smtClean="0">
                <a:solidFill>
                  <a:schemeClr val="bg1"/>
                </a:solidFill>
                <a:latin typeface="Arial" pitchFamily="34" charset="0"/>
                <a:cs typeface="Arial" pitchFamily="34" charset="0"/>
              </a:rPr>
              <a:t> para cada procedimiento es:</a:t>
            </a:r>
          </a:p>
          <a:p>
            <a:pPr algn="just">
              <a:lnSpc>
                <a:spcPct val="170000"/>
              </a:lnSpc>
            </a:pPr>
            <a:r>
              <a:rPr lang="es-ES" sz="2000" dirty="0" smtClean="0">
                <a:solidFill>
                  <a:schemeClr val="bg1"/>
                </a:solidFill>
                <a:latin typeface="Arial" pitchFamily="34" charset="0"/>
                <a:cs typeface="Arial" pitchFamily="34" charset="0"/>
              </a:rPr>
              <a:t>Procedimiento A : 36±5 </a:t>
            </a:r>
            <a:r>
              <a:rPr lang="es-EC" sz="2000" dirty="0" err="1" smtClean="0">
                <a:solidFill>
                  <a:schemeClr val="bg1"/>
                </a:solidFill>
                <a:latin typeface="Arial" pitchFamily="34" charset="0"/>
                <a:cs typeface="Arial" pitchFamily="34" charset="0"/>
              </a:rPr>
              <a:t>mm</a:t>
            </a:r>
            <a:r>
              <a:rPr lang="es-EC" sz="2000" baseline="30000" dirty="0" err="1" smtClean="0">
                <a:solidFill>
                  <a:schemeClr val="bg1"/>
                </a:solidFill>
                <a:latin typeface="Arial" pitchFamily="34" charset="0"/>
                <a:cs typeface="Arial" pitchFamily="34" charset="0"/>
              </a:rPr>
              <a:t>3</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Procedimiento B:  </a:t>
            </a:r>
            <a:r>
              <a:rPr lang="es-ES" sz="2000" dirty="0">
                <a:solidFill>
                  <a:schemeClr val="bg1"/>
                </a:solidFill>
                <a:latin typeface="Arial" pitchFamily="34" charset="0"/>
                <a:cs typeface="Arial" pitchFamily="34" charset="0"/>
              </a:rPr>
              <a:t>91±5 </a:t>
            </a:r>
            <a:r>
              <a:rPr lang="es-EC" sz="2000" dirty="0" err="1">
                <a:solidFill>
                  <a:schemeClr val="bg1"/>
                </a:solidFill>
                <a:latin typeface="Arial" pitchFamily="34" charset="0"/>
                <a:cs typeface="Arial" pitchFamily="34" charset="0"/>
              </a:rPr>
              <a:t>mm</a:t>
            </a:r>
            <a:r>
              <a:rPr lang="es-EC" sz="2000" baseline="30000" dirty="0" err="1">
                <a:solidFill>
                  <a:schemeClr val="bg1"/>
                </a:solidFill>
                <a:latin typeface="Arial" pitchFamily="34" charset="0"/>
                <a:cs typeface="Arial" pitchFamily="34" charset="0"/>
              </a:rPr>
              <a:t>3</a:t>
            </a:r>
            <a:endParaRPr lang="es-ES" sz="2000" dirty="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Procedimiento D: </a:t>
            </a:r>
            <a:r>
              <a:rPr lang="es-ES" sz="2000" dirty="0">
                <a:solidFill>
                  <a:schemeClr val="bg1"/>
                </a:solidFill>
                <a:latin typeface="Arial" pitchFamily="34" charset="0"/>
                <a:cs typeface="Arial" pitchFamily="34" charset="0"/>
              </a:rPr>
              <a:t>56±4 </a:t>
            </a:r>
            <a:r>
              <a:rPr lang="es-EC" sz="2000" dirty="0" err="1" smtClean="0">
                <a:solidFill>
                  <a:schemeClr val="bg1"/>
                </a:solidFill>
                <a:latin typeface="Arial" pitchFamily="34" charset="0"/>
                <a:cs typeface="Arial" pitchFamily="34" charset="0"/>
              </a:rPr>
              <a:t>mm</a:t>
            </a:r>
            <a:r>
              <a:rPr lang="es-EC" sz="2000" baseline="30000" dirty="0" err="1" smtClean="0">
                <a:solidFill>
                  <a:schemeClr val="bg1"/>
                </a:solidFill>
                <a:latin typeface="Arial" pitchFamily="34" charset="0"/>
                <a:cs typeface="Arial" pitchFamily="34" charset="0"/>
              </a:rPr>
              <a:t>3</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Procedimiento E: </a:t>
            </a:r>
            <a:r>
              <a:rPr lang="es-ES" sz="2000" dirty="0">
                <a:solidFill>
                  <a:schemeClr val="bg1"/>
                </a:solidFill>
                <a:latin typeface="Arial" pitchFamily="34" charset="0"/>
                <a:cs typeface="Arial" pitchFamily="34" charset="0"/>
              </a:rPr>
              <a:t>49±3 </a:t>
            </a:r>
            <a:r>
              <a:rPr lang="es-ES" sz="2000" dirty="0" smtClean="0">
                <a:solidFill>
                  <a:schemeClr val="bg1"/>
                </a:solidFill>
                <a:latin typeface="Arial" pitchFamily="34" charset="0"/>
                <a:cs typeface="Arial" pitchFamily="34" charset="0"/>
              </a:rPr>
              <a:t> </a:t>
            </a:r>
            <a:r>
              <a:rPr lang="es-EC" sz="2000" dirty="0" err="1" smtClean="0">
                <a:solidFill>
                  <a:schemeClr val="bg1"/>
                </a:solidFill>
                <a:latin typeface="Arial" pitchFamily="34" charset="0"/>
                <a:cs typeface="Arial" pitchFamily="34" charset="0"/>
              </a:rPr>
              <a:t>mm</a:t>
            </a:r>
            <a:r>
              <a:rPr lang="es-EC" sz="2000" baseline="30000" dirty="0" err="1" smtClean="0">
                <a:solidFill>
                  <a:schemeClr val="bg1"/>
                </a:solidFill>
                <a:latin typeface="Arial" pitchFamily="34" charset="0"/>
                <a:cs typeface="Arial" pitchFamily="34" charset="0"/>
              </a:rPr>
              <a:t>3</a:t>
            </a:r>
            <a:endParaRPr lang="es-E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3280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ARENA ABRASIVA</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68760"/>
            <a:ext cx="8229600" cy="1612776"/>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La arena abrasiva debe ser arena de sílice de Canadá, Ottawa</a:t>
            </a:r>
          </a:p>
          <a:p>
            <a:pPr algn="just">
              <a:lnSpc>
                <a:spcPct val="170000"/>
              </a:lnSpc>
            </a:pPr>
            <a:r>
              <a:rPr lang="es-ES" sz="2000" dirty="0" smtClean="0">
                <a:solidFill>
                  <a:schemeClr val="bg1"/>
                </a:solidFill>
                <a:latin typeface="Arial" pitchFamily="34" charset="0"/>
                <a:cs typeface="Arial" pitchFamily="34" charset="0"/>
              </a:rPr>
              <a:t>La densidad : 1,5 g/c</a:t>
            </a:r>
            <a:r>
              <a:rPr lang="es-EC" sz="2000" dirty="0" err="1" smtClean="0">
                <a:solidFill>
                  <a:schemeClr val="bg1"/>
                </a:solidFill>
                <a:latin typeface="Arial" pitchFamily="34" charset="0"/>
                <a:cs typeface="Arial" pitchFamily="34" charset="0"/>
              </a:rPr>
              <a:t>m</a:t>
            </a:r>
            <a:r>
              <a:rPr lang="es-EC" sz="2000" baseline="30000" dirty="0" err="1" smtClean="0">
                <a:solidFill>
                  <a:schemeClr val="bg1"/>
                </a:solidFill>
                <a:latin typeface="Arial" pitchFamily="34" charset="0"/>
                <a:cs typeface="Arial" pitchFamily="34" charset="0"/>
              </a:rPr>
              <a:t>3</a:t>
            </a:r>
            <a:endParaRPr lang="es-ES" sz="2000" dirty="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El tamaño de la arena es de 50 a 70 </a:t>
            </a:r>
            <a:r>
              <a:rPr lang="es-ES" sz="2000" dirty="0" err="1" smtClean="0">
                <a:solidFill>
                  <a:schemeClr val="bg1"/>
                </a:solidFill>
                <a:latin typeface="Arial" pitchFamily="34" charset="0"/>
                <a:cs typeface="Arial" pitchFamily="34" charset="0"/>
              </a:rPr>
              <a:t>AFS</a:t>
            </a:r>
            <a:r>
              <a:rPr lang="es-ES" sz="2000" dirty="0" smtClean="0">
                <a:solidFill>
                  <a:schemeClr val="bg1"/>
                </a:solidFill>
                <a:latin typeface="Arial" pitchFamily="34" charset="0"/>
                <a:cs typeface="Arial" pitchFamily="34" charset="0"/>
              </a:rPr>
              <a:t> (0,3 mm a 0,2 mm) de grano redondo.</a:t>
            </a:r>
            <a:endParaRPr lang="es-EC" sz="2000" dirty="0">
              <a:solidFill>
                <a:schemeClr val="bg1"/>
              </a:solidFill>
              <a:latin typeface="Arial" pitchFamily="34" charset="0"/>
              <a:cs typeface="Arial" pitchFamily="34" charset="0"/>
            </a:endParaRPr>
          </a:p>
        </p:txBody>
      </p:sp>
      <p:sp>
        <p:nvSpPr>
          <p:cNvPr id="6" name="2 Marcador de contenido"/>
          <p:cNvSpPr txBox="1">
            <a:spLocks/>
          </p:cNvSpPr>
          <p:nvPr/>
        </p:nvSpPr>
        <p:spPr>
          <a:xfrm>
            <a:off x="1259632" y="6061465"/>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17. Geometría de arena abrasiva</a:t>
            </a:r>
            <a:endParaRPr lang="es-EC" sz="2000" dirty="0">
              <a:solidFill>
                <a:schemeClr val="bg1"/>
              </a:solidFill>
              <a:latin typeface="Arial" pitchFamily="34" charset="0"/>
              <a:cs typeface="Arial" pitchFamily="34" charset="0"/>
            </a:endParaRPr>
          </a:p>
        </p:txBody>
      </p:sp>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573016"/>
            <a:ext cx="2147588" cy="244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91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p:nvPr/>
        </p:nvSpPr>
        <p:spPr>
          <a:xfrm>
            <a:off x="107504" y="1556792"/>
            <a:ext cx="8856984" cy="3831818"/>
          </a:xfrm>
          <a:prstGeom prst="rect">
            <a:avLst/>
          </a:prstGeom>
        </p:spPr>
        <p:txBody>
          <a:bodyPr wrap="square">
            <a:spAutoFit/>
          </a:bodyPr>
          <a:lstStyle/>
          <a:p>
            <a:pPr lvl="0" algn="ctr">
              <a:lnSpc>
                <a:spcPct val="150000"/>
              </a:lnSpc>
              <a:tabLst>
                <a:tab pos="5418138" algn="r"/>
              </a:tabLst>
            </a:pPr>
            <a:r>
              <a:rPr kumimoji="0" lang="es-MX" sz="5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DISEÑO</a:t>
            </a:r>
            <a:r>
              <a:rPr kumimoji="0" lang="es-MX" sz="5400" b="1" i="0" u="sng" strike="noStrike" cap="none" normalizeH="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s-MX" sz="5400" b="1" u="sng"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DE LA </a:t>
            </a:r>
            <a:r>
              <a:rPr kumimoji="0" lang="es-MX" sz="5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MÁQUINA DE ENSAYOS DE ABRASIÓN</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22471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PARÁMETROS DE DISEÑO</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40160"/>
            <a:ext cx="8229600" cy="1612776"/>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Un motor de 1 HP de 1800 RPM</a:t>
            </a:r>
          </a:p>
          <a:p>
            <a:pPr algn="just">
              <a:lnSpc>
                <a:spcPct val="170000"/>
              </a:lnSpc>
            </a:pPr>
            <a:r>
              <a:rPr lang="es-ES" sz="2000" dirty="0" smtClean="0">
                <a:solidFill>
                  <a:schemeClr val="bg1"/>
                </a:solidFill>
                <a:latin typeface="Arial" pitchFamily="34" charset="0"/>
                <a:cs typeface="Arial" pitchFamily="34" charset="0"/>
              </a:rPr>
              <a:t>Velocidad de salida del disco recubierto de caucho: 200 RPM</a:t>
            </a:r>
          </a:p>
          <a:p>
            <a:pPr algn="just">
              <a:lnSpc>
                <a:spcPct val="170000"/>
              </a:lnSpc>
            </a:pPr>
            <a:r>
              <a:rPr lang="es-ES" sz="2000" dirty="0" smtClean="0">
                <a:solidFill>
                  <a:schemeClr val="bg1"/>
                </a:solidFill>
                <a:latin typeface="Arial" pitchFamily="34" charset="0"/>
                <a:cs typeface="Arial" pitchFamily="34" charset="0"/>
              </a:rPr>
              <a:t>Flujo de la arena abrasiva durante el ensayo: 300-400 g/min</a:t>
            </a:r>
          </a:p>
          <a:p>
            <a:pPr algn="just">
              <a:lnSpc>
                <a:spcPct val="170000"/>
              </a:lnSpc>
            </a:pPr>
            <a:r>
              <a:rPr lang="es-ES" sz="2000" dirty="0" smtClean="0">
                <a:solidFill>
                  <a:schemeClr val="bg1"/>
                </a:solidFill>
                <a:latin typeface="Arial" pitchFamily="34" charset="0"/>
                <a:cs typeface="Arial" pitchFamily="34" charset="0"/>
              </a:rPr>
              <a:t>Fuerza de impacto de 130 N</a:t>
            </a:r>
            <a:endParaRPr lang="es-EC" sz="2000" dirty="0">
              <a:solidFill>
                <a:schemeClr val="bg1"/>
              </a:solidFill>
              <a:latin typeface="Arial" pitchFamily="34" charset="0"/>
              <a:cs typeface="Arial" pitchFamily="34" charset="0"/>
            </a:endParaRPr>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477200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1117978" y="5589240"/>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18. DCL Poleas</a:t>
            </a:r>
            <a:endParaRPr lang="es-EC" sz="2000" dirty="0">
              <a:solidFill>
                <a:schemeClr val="bg1"/>
              </a:solidFill>
              <a:latin typeface="Arial" pitchFamily="34" charset="0"/>
              <a:cs typeface="Arial" pitchFamily="34" charset="0"/>
            </a:endParaRPr>
          </a:p>
        </p:txBody>
      </p:sp>
      <p:sp>
        <p:nvSpPr>
          <p:cNvPr id="9" name="2 Marcador de contenido"/>
          <p:cNvSpPr txBox="1">
            <a:spLocks/>
          </p:cNvSpPr>
          <p:nvPr/>
        </p:nvSpPr>
        <p:spPr>
          <a:xfrm>
            <a:off x="1270378" y="6069809"/>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18. Factores de seguridad recomendados</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38991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SISTEMA ELECTRÓNICO</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40160"/>
            <a:ext cx="8229600" cy="1612776"/>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Un variador de frecuencia para 1 HP</a:t>
            </a:r>
          </a:p>
          <a:p>
            <a:pPr algn="just">
              <a:lnSpc>
                <a:spcPct val="170000"/>
              </a:lnSpc>
            </a:pPr>
            <a:r>
              <a:rPr lang="es-ES" sz="2000" dirty="0" smtClean="0">
                <a:solidFill>
                  <a:schemeClr val="bg1"/>
                </a:solidFill>
                <a:latin typeface="Arial" pitchFamily="34" charset="0"/>
                <a:cs typeface="Arial" pitchFamily="34" charset="0"/>
              </a:rPr>
              <a:t>Primera reducción a 895 RPM</a:t>
            </a:r>
          </a:p>
        </p:txBody>
      </p:sp>
      <mc:AlternateContent xmlns:mc="http://schemas.openxmlformats.org/markup-compatibility/2006" xmlns:a14="http://schemas.microsoft.com/office/drawing/2010/main">
        <mc:Choice Requires="a14">
          <p:sp>
            <p:nvSpPr>
              <p:cNvPr id="3" name="2 Rectángulo"/>
              <p:cNvSpPr/>
              <p:nvPr/>
            </p:nvSpPr>
            <p:spPr>
              <a:xfrm>
                <a:off x="2195736" y="2708920"/>
                <a:ext cx="3672408" cy="12625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4000" i="1" smtClean="0">
                          <a:solidFill>
                            <a:schemeClr val="bg1"/>
                          </a:solidFill>
                          <a:latin typeface="Cambria Math"/>
                        </a:rPr>
                        <m:t>𝜔</m:t>
                      </m:r>
                      <m:r>
                        <a:rPr lang="es-EC" sz="4000" i="1" smtClean="0">
                          <a:solidFill>
                            <a:schemeClr val="bg1"/>
                          </a:solidFill>
                          <a:latin typeface="Cambria Math"/>
                        </a:rPr>
                        <m:t>=</m:t>
                      </m:r>
                      <m:f>
                        <m:fPr>
                          <m:ctrlPr>
                            <a:rPr lang="es-EC" sz="4000" i="1">
                              <a:solidFill>
                                <a:schemeClr val="bg1"/>
                              </a:solidFill>
                              <a:latin typeface="Cambria Math"/>
                            </a:rPr>
                          </m:ctrlPr>
                        </m:fPr>
                        <m:num>
                          <m:r>
                            <a:rPr lang="es-EC" sz="4000" i="1">
                              <a:solidFill>
                                <a:schemeClr val="bg1"/>
                              </a:solidFill>
                              <a:latin typeface="Cambria Math"/>
                            </a:rPr>
                            <m:t>120∙</m:t>
                          </m:r>
                          <m:r>
                            <a:rPr lang="es-EC" sz="4000" i="1">
                              <a:solidFill>
                                <a:schemeClr val="bg1"/>
                              </a:solidFill>
                              <a:latin typeface="Cambria Math"/>
                            </a:rPr>
                            <m:t>𝑓</m:t>
                          </m:r>
                        </m:num>
                        <m:den>
                          <m:r>
                            <a:rPr lang="es-EC" sz="4000" i="1">
                              <a:solidFill>
                                <a:schemeClr val="bg1"/>
                              </a:solidFill>
                              <a:latin typeface="Cambria Math"/>
                            </a:rPr>
                            <m:t>𝑛</m:t>
                          </m:r>
                        </m:den>
                      </m:f>
                    </m:oMath>
                  </m:oMathPara>
                </a14:m>
                <a:endParaRPr lang="es-EC" sz="4000" dirty="0">
                  <a:solidFill>
                    <a:schemeClr val="bg1"/>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2195736" y="2708920"/>
                <a:ext cx="3672408" cy="1262525"/>
              </a:xfrm>
              <a:prstGeom prst="rect">
                <a:avLst/>
              </a:prstGeom>
              <a:blipFill rotWithShape="1">
                <a:blip r:embed="rId3"/>
                <a:stretch>
                  <a:fillRect/>
                </a:stretch>
              </a:blipFill>
            </p:spPr>
            <p:txBody>
              <a:bodyPr/>
              <a:lstStyle/>
              <a:p>
                <a:r>
                  <a:rPr lang="es-EC">
                    <a:noFill/>
                  </a:rPr>
                  <a:t> </a:t>
                </a:r>
              </a:p>
            </p:txBody>
          </p:sp>
        </mc:Fallback>
      </mc:AlternateContent>
      <p:sp>
        <p:nvSpPr>
          <p:cNvPr id="10" name="2 Marcador de contenido"/>
          <p:cNvSpPr txBox="1">
            <a:spLocks/>
          </p:cNvSpPr>
          <p:nvPr/>
        </p:nvSpPr>
        <p:spPr>
          <a:xfrm>
            <a:off x="456807" y="4437112"/>
            <a:ext cx="8229600" cy="16127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s-ES" sz="2000" dirty="0" smtClean="0">
                <a:solidFill>
                  <a:schemeClr val="bg1"/>
                </a:solidFill>
                <a:latin typeface="Arial" pitchFamily="34" charset="0"/>
                <a:cs typeface="Arial" pitchFamily="34" charset="0"/>
              </a:rPr>
              <a:t>N= numero de polos</a:t>
            </a:r>
          </a:p>
          <a:p>
            <a:pPr algn="just">
              <a:lnSpc>
                <a:spcPct val="170000"/>
              </a:lnSpc>
            </a:pPr>
            <a:r>
              <a:rPr lang="es-ES" sz="2000" dirty="0">
                <a:solidFill>
                  <a:schemeClr val="bg1"/>
                </a:solidFill>
                <a:latin typeface="Arial" pitchFamily="34" charset="0"/>
                <a:cs typeface="Arial" pitchFamily="34" charset="0"/>
              </a:rPr>
              <a:t>w</a:t>
            </a:r>
            <a:r>
              <a:rPr lang="es-ES" sz="2000" dirty="0" smtClean="0">
                <a:solidFill>
                  <a:schemeClr val="bg1"/>
                </a:solidFill>
                <a:latin typeface="Arial" pitchFamily="34" charset="0"/>
                <a:cs typeface="Arial" pitchFamily="34" charset="0"/>
              </a:rPr>
              <a:t>= velocidad angular en RPM</a:t>
            </a:r>
          </a:p>
          <a:p>
            <a:pPr algn="just">
              <a:lnSpc>
                <a:spcPct val="170000"/>
              </a:lnSpc>
            </a:pPr>
            <a:r>
              <a:rPr lang="es-ES" sz="2000" dirty="0" smtClean="0">
                <a:solidFill>
                  <a:schemeClr val="bg1"/>
                </a:solidFill>
                <a:latin typeface="Arial" pitchFamily="34" charset="0"/>
                <a:cs typeface="Arial" pitchFamily="34" charset="0"/>
              </a:rPr>
              <a:t>f= frecuencia</a:t>
            </a:r>
          </a:p>
        </p:txBody>
      </p:sp>
    </p:spTree>
    <p:extLst>
      <p:ext uri="{BB962C8B-B14F-4D97-AF65-F5344CB8AC3E}">
        <p14:creationId xmlns:p14="http://schemas.microsoft.com/office/powerpoint/2010/main" val="3892426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SISTEMA DE TRANSMISIÓN</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1180728"/>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Sistema de poleas y banda:</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25" y="2844899"/>
            <a:ext cx="6908043" cy="23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txBox="1">
            <a:spLocks/>
          </p:cNvSpPr>
          <p:nvPr/>
        </p:nvSpPr>
        <p:spPr>
          <a:xfrm>
            <a:off x="1117978" y="5589240"/>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19. DCL Poleas</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04242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6" y="-25192"/>
            <a:ext cx="9166555" cy="6883192"/>
          </a:xfrm>
          <a:prstGeom prst="rect">
            <a:avLst/>
          </a:prstGeom>
        </p:spPr>
      </p:pic>
      <p:sp>
        <p:nvSpPr>
          <p:cNvPr id="30" name="1 Título"/>
          <p:cNvSpPr>
            <a:spLocks noGrp="1"/>
          </p:cNvSpPr>
          <p:nvPr>
            <p:ph type="title"/>
          </p:nvPr>
        </p:nvSpPr>
        <p:spPr>
          <a:xfrm>
            <a:off x="2699792" y="138749"/>
            <a:ext cx="3708882" cy="778098"/>
          </a:xfrm>
        </p:spPr>
        <p:txBody>
          <a:bodyPr/>
          <a:lstStyle/>
          <a:p>
            <a:r>
              <a:rPr lang="es-ES" sz="3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ÍNDICE</a:t>
            </a:r>
            <a:endParaRPr lang="es-ES" sz="36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2" name="31 Grupo"/>
          <p:cNvGrpSpPr/>
          <p:nvPr/>
        </p:nvGrpSpPr>
        <p:grpSpPr>
          <a:xfrm>
            <a:off x="107505" y="908720"/>
            <a:ext cx="3600399" cy="1805716"/>
            <a:chOff x="580153" y="916420"/>
            <a:chExt cx="2748822" cy="1805716"/>
          </a:xfrm>
        </p:grpSpPr>
        <p:sp>
          <p:nvSpPr>
            <p:cNvPr id="33" name="Rectangle 1"/>
            <p:cNvSpPr>
              <a:spLocks noChangeArrowheads="1"/>
            </p:cNvSpPr>
            <p:nvPr/>
          </p:nvSpPr>
          <p:spPr bwMode="auto">
            <a:xfrm>
              <a:off x="899592" y="967810"/>
              <a:ext cx="242938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5418138" algn="r"/>
                </a:tabLst>
              </a:pPr>
              <a:r>
                <a:rPr kumimoji="0" lang="es-MX" sz="1200" b="1" i="0" u="sng" strike="noStrike" cap="none" normalizeH="0" baseline="0" dirty="0" smtClean="0">
                  <a:ln>
                    <a:noFill/>
                  </a:ln>
                  <a:solidFill>
                    <a:schemeClr val="bg1"/>
                  </a:solidFill>
                  <a:latin typeface="Arial" pitchFamily="34" charset="0"/>
                  <a:ea typeface="Times New Roman" pitchFamily="18" charset="0"/>
                  <a:cs typeface="Arial" pitchFamily="34" charset="0"/>
                </a:rPr>
                <a:t>INTRODUCCIÓN</a:t>
              </a:r>
              <a:endParaRPr lang="es-ES" sz="1200" b="1" u="sng" dirty="0">
                <a:solidFill>
                  <a:schemeClr val="bg1"/>
                </a:solidFill>
                <a:latin typeface="Arial" pitchFamily="34" charset="0"/>
                <a:cs typeface="Arial" pitchFamily="34" charset="0"/>
              </a:endParaRPr>
            </a:p>
            <a:p>
              <a:pPr marL="171450" marR="0" lvl="0" indent="-171450" algn="l" defTabSz="914400" rtl="0" eaLnBrk="1" fontAlgn="base" latinLnBrk="0" hangingPunct="1">
                <a:lnSpc>
                  <a:spcPct val="150000"/>
                </a:lnSpc>
                <a:spcBef>
                  <a:spcPct val="0"/>
                </a:spcBef>
                <a:spcAft>
                  <a:spcPct val="0"/>
                </a:spcAft>
                <a:buClrTx/>
                <a:buSzTx/>
                <a:buFont typeface="Arial" pitchFamily="34" charset="0"/>
                <a:buChar char="•"/>
                <a:tabLst>
                  <a:tab pos="5418138" algn="r"/>
                </a:tabLst>
              </a:pPr>
              <a:r>
                <a:rPr lang="es-MX" sz="1200" b="1" dirty="0" smtClean="0">
                  <a:solidFill>
                    <a:schemeClr val="bg1"/>
                  </a:solidFill>
                  <a:latin typeface="Arial" pitchFamily="34" charset="0"/>
                  <a:ea typeface="Times New Roman" pitchFamily="18" charset="0"/>
                  <a:cs typeface="Arial" pitchFamily="34" charset="0"/>
                </a:rPr>
                <a:t>Definición del problem</a:t>
              </a:r>
              <a:r>
                <a:rPr kumimoji="0" lang="es-MX" sz="1200" b="1" i="0" strike="noStrike" cap="none" normalizeH="0" baseline="0" dirty="0" smtClean="0">
                  <a:ln>
                    <a:noFill/>
                  </a:ln>
                  <a:solidFill>
                    <a:schemeClr val="bg1"/>
                  </a:solidFill>
                  <a:effectLst/>
                  <a:latin typeface="Arial" pitchFamily="34" charset="0"/>
                  <a:ea typeface="Times New Roman" pitchFamily="18" charset="0"/>
                  <a:cs typeface="Arial" pitchFamily="34" charset="0"/>
                </a:rPr>
                <a:t>a </a:t>
              </a:r>
              <a:endParaRPr kumimoji="0" lang="es-ES" sz="1200" b="1" i="0" strike="noStrike" cap="none" normalizeH="0" baseline="0" dirty="0" smtClean="0">
                <a:ln>
                  <a:noFill/>
                </a:ln>
                <a:solidFill>
                  <a:schemeClr val="bg1"/>
                </a:solidFill>
                <a:effectLst/>
                <a:latin typeface="Arial"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Antecedentes</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Justificación</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Objetivos: General y Específicos</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itchFamily="34" charset="0"/>
                <a:buChar char="•"/>
                <a:tabLst>
                  <a:tab pos="5418138" algn="r"/>
                </a:tabLst>
              </a:pPr>
              <a:r>
                <a:rPr kumimoji="0" lang="es-MX"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Alcance del Proyecto</a:t>
              </a:r>
              <a:endParaRPr kumimoji="0" lang="es-MX" sz="1200" b="1" i="0" u="none" strike="noStrike" cap="none" normalizeH="0" baseline="0" dirty="0" smtClean="0">
                <a:ln>
                  <a:noFill/>
                </a:ln>
                <a:solidFill>
                  <a:schemeClr val="bg1"/>
                </a:solidFill>
                <a:effectLst/>
                <a:latin typeface="Arial" pitchFamily="34" charset="0"/>
                <a:cs typeface="Arial" pitchFamily="34" charset="0"/>
              </a:endParaRPr>
            </a:p>
          </p:txBody>
        </p:sp>
        <p:pic>
          <p:nvPicPr>
            <p:cNvPr id="34"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80153" y="916420"/>
              <a:ext cx="312135" cy="208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34 Grupo"/>
          <p:cNvGrpSpPr/>
          <p:nvPr/>
        </p:nvGrpSpPr>
        <p:grpSpPr>
          <a:xfrm>
            <a:off x="107504" y="2780928"/>
            <a:ext cx="3919839" cy="2031377"/>
            <a:chOff x="619166" y="3760841"/>
            <a:chExt cx="3919839" cy="2031377"/>
          </a:xfrm>
        </p:grpSpPr>
        <p:sp>
          <p:nvSpPr>
            <p:cNvPr id="36" name="Rectangle 2"/>
            <p:cNvSpPr>
              <a:spLocks noChangeArrowheads="1"/>
            </p:cNvSpPr>
            <p:nvPr/>
          </p:nvSpPr>
          <p:spPr bwMode="auto">
            <a:xfrm>
              <a:off x="892288" y="3760893"/>
              <a:ext cx="364671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5418138" algn="r"/>
                </a:tabLst>
              </a:pPr>
              <a:r>
                <a:rPr kumimoji="0" lang="es-MX" sz="12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MARCO TEÓRICO</a:t>
              </a:r>
            </a:p>
            <a:p>
              <a:pPr marL="171450" indent="-171450" algn="just">
                <a:lnSpc>
                  <a:spcPct val="150000"/>
                </a:lnSpc>
                <a:buFont typeface="Arial" pitchFamily="34" charset="0"/>
                <a:buChar char="•"/>
                <a:tabLst>
                  <a:tab pos="5418138" algn="r"/>
                </a:tabLst>
              </a:pPr>
              <a:r>
                <a:rPr lang="es-MX" sz="1200" b="1" dirty="0" smtClean="0">
                  <a:solidFill>
                    <a:schemeClr val="bg1"/>
                  </a:solidFill>
                  <a:latin typeface="Arial" pitchFamily="34" charset="0"/>
                  <a:ea typeface="Times New Roman" pitchFamily="18" charset="0"/>
                  <a:cs typeface="Arial" pitchFamily="34" charset="0"/>
                </a:rPr>
                <a:t>Tribología</a:t>
              </a:r>
              <a:endParaRPr lang="es-ES" sz="1200" b="1" dirty="0">
                <a:solidFill>
                  <a:schemeClr val="bg1"/>
                </a:solidFill>
                <a:latin typeface="Arial" pitchFamily="34" charset="0"/>
                <a:cs typeface="Arial" pitchFamily="34" charset="0"/>
              </a:endParaRPr>
            </a:p>
            <a:p>
              <a:pPr marL="171450" marR="0" lvl="0" indent="-171450" algn="just" defTabSz="914400" rtl="0" eaLnBrk="1" fontAlgn="base" latinLnBrk="0" hangingPunct="1">
                <a:lnSpc>
                  <a:spcPct val="150000"/>
                </a:lnSpc>
                <a:spcBef>
                  <a:spcPct val="0"/>
                </a:spcBef>
                <a:spcAft>
                  <a:spcPct val="0"/>
                </a:spcAft>
                <a:buClrTx/>
                <a:buSzTx/>
                <a:buFont typeface="Arial" pitchFamily="34" charset="0"/>
                <a:buChar char="•"/>
                <a:tabLst>
                  <a:tab pos="5418138" algn="r"/>
                </a:tabLst>
              </a:pPr>
              <a:r>
                <a:rPr lang="es-MX" sz="1200" b="1" dirty="0" smtClean="0">
                  <a:solidFill>
                    <a:schemeClr val="bg1"/>
                  </a:solidFill>
                  <a:latin typeface="Arial" pitchFamily="34" charset="0"/>
                  <a:ea typeface="Times New Roman" pitchFamily="18" charset="0"/>
                  <a:cs typeface="Arial" pitchFamily="34" charset="0"/>
                </a:rPr>
                <a:t>Teoría del desgaste</a:t>
              </a:r>
              <a:endParaRPr kumimoji="0" lang="es-ES" sz="1200" b="1" i="0" u="none" strike="noStrike" cap="none" normalizeH="0" baseline="0" dirty="0" smtClean="0">
                <a:ln>
                  <a:noFill/>
                </a:ln>
                <a:solidFill>
                  <a:schemeClr val="bg1"/>
                </a:solidFill>
                <a:effectLst/>
                <a:latin typeface="Arial" pitchFamily="34" charset="0"/>
                <a:cs typeface="Arial" pitchFamily="34" charset="0"/>
              </a:endParaRP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Tipos de desgaste </a:t>
              </a: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Desgaste abrasivo</a:t>
              </a:r>
              <a:endParaRPr lang="es-ES" sz="1200" b="1" dirty="0">
                <a:solidFill>
                  <a:schemeClr val="bg1"/>
                </a:solidFill>
                <a:latin typeface="Arial" pitchFamily="34" charset="0"/>
                <a:cs typeface="Arial" pitchFamily="34" charset="0"/>
              </a:endParaRP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Norma </a:t>
              </a:r>
              <a:r>
                <a:rPr lang="es-MX" sz="1200" b="1" dirty="0" err="1" smtClean="0">
                  <a:solidFill>
                    <a:schemeClr val="bg1"/>
                  </a:solidFill>
                  <a:latin typeface="Arial" pitchFamily="34" charset="0"/>
                  <a:cs typeface="Arial" pitchFamily="34" charset="0"/>
                </a:rPr>
                <a:t>ASTM</a:t>
              </a:r>
              <a:r>
                <a:rPr lang="es-MX" sz="1200" b="1" dirty="0" smtClean="0">
                  <a:solidFill>
                    <a:schemeClr val="bg1"/>
                  </a:solidFill>
                  <a:latin typeface="Arial" pitchFamily="34" charset="0"/>
                  <a:cs typeface="Arial" pitchFamily="34" charset="0"/>
                </a:rPr>
                <a:t> G-65 </a:t>
              </a: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Arena abrasiva </a:t>
              </a:r>
              <a:endParaRPr lang="es-ES" sz="1200" b="1" dirty="0">
                <a:solidFill>
                  <a:schemeClr val="bg1"/>
                </a:solidFill>
                <a:latin typeface="Arial" pitchFamily="34" charset="0"/>
                <a:cs typeface="Arial" pitchFamily="34" charset="0"/>
              </a:endParaRPr>
            </a:p>
          </p:txBody>
        </p:sp>
        <p:pic>
          <p:nvPicPr>
            <p:cNvPr id="37"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19166" y="3760841"/>
              <a:ext cx="312135" cy="208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37 Grupo"/>
          <p:cNvGrpSpPr/>
          <p:nvPr/>
        </p:nvGrpSpPr>
        <p:grpSpPr>
          <a:xfrm>
            <a:off x="4499992" y="2200796"/>
            <a:ext cx="4464496" cy="2585323"/>
            <a:chOff x="5099318" y="1611515"/>
            <a:chExt cx="3756467" cy="2585323"/>
          </a:xfrm>
        </p:grpSpPr>
        <p:sp>
          <p:nvSpPr>
            <p:cNvPr id="39" name="38 Rectángulo"/>
            <p:cNvSpPr/>
            <p:nvPr/>
          </p:nvSpPr>
          <p:spPr>
            <a:xfrm>
              <a:off x="5399401" y="1611515"/>
              <a:ext cx="3456384" cy="2585323"/>
            </a:xfrm>
            <a:prstGeom prst="rect">
              <a:avLst/>
            </a:prstGeom>
          </p:spPr>
          <p:txBody>
            <a:bodyPr wrap="square">
              <a:spAutoFit/>
            </a:bodyPr>
            <a:lstStyle/>
            <a:p>
              <a:pPr algn="just">
                <a:lnSpc>
                  <a:spcPct val="150000"/>
                </a:lnSpc>
              </a:pPr>
              <a:r>
                <a:rPr lang="es-ES" sz="12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PRUEBAS Y ANÁLISIS DE LA MAQUINA DE ENSAYOS DE ABRASIÓN</a:t>
              </a: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Pruebas y análisis del sistema de transmisión</a:t>
              </a:r>
              <a:endParaRPr lang="es-ES" sz="1200" b="1" dirty="0">
                <a:solidFill>
                  <a:schemeClr val="bg1"/>
                </a:solidFill>
                <a:latin typeface="Arial" pitchFamily="34" charset="0"/>
                <a:cs typeface="Arial" pitchFamily="34" charset="0"/>
              </a:endParaRPr>
            </a:p>
            <a:p>
              <a:pPr marL="171450" indent="-171450" algn="just">
                <a:lnSpc>
                  <a:spcPct val="150000"/>
                </a:lnSpc>
                <a:buFont typeface="Arial" pitchFamily="34" charset="0"/>
                <a:buChar char="•"/>
              </a:pPr>
              <a:r>
                <a:rPr lang="es-MX" sz="1200" b="1" dirty="0" smtClean="0">
                  <a:solidFill>
                    <a:schemeClr val="bg1"/>
                  </a:solidFill>
                  <a:latin typeface="Arial" pitchFamily="34" charset="0"/>
                  <a:cs typeface="Arial" pitchFamily="34" charset="0"/>
                </a:rPr>
                <a:t>Pruebas y análisis del sistema de transporte neumático</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Pruebas y análisis del sistema de llenado</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Pruebas y análisis del brazo de palanca</a:t>
              </a:r>
            </a:p>
            <a:p>
              <a:pPr marL="171450" indent="-171450" algn="just">
                <a:lnSpc>
                  <a:spcPct val="150000"/>
                </a:lnSpc>
                <a:buFont typeface="Arial" pitchFamily="34" charset="0"/>
                <a:buChar char="•"/>
              </a:pPr>
              <a:r>
                <a:rPr lang="es-ES" sz="1200" b="1" dirty="0">
                  <a:solidFill>
                    <a:schemeClr val="bg1"/>
                  </a:solidFill>
                  <a:latin typeface="Arial" pitchFamily="34" charset="0"/>
                  <a:cs typeface="Arial" pitchFamily="34" charset="0"/>
                </a:rPr>
                <a:t>Pruebas y análisis </a:t>
              </a:r>
              <a:r>
                <a:rPr lang="es-ES" sz="1200" b="1" dirty="0" smtClean="0">
                  <a:solidFill>
                    <a:schemeClr val="bg1"/>
                  </a:solidFill>
                  <a:latin typeface="Arial" pitchFamily="34" charset="0"/>
                  <a:cs typeface="Arial" pitchFamily="34" charset="0"/>
                </a:rPr>
                <a:t>procedimiento E de la Norma </a:t>
              </a:r>
              <a:r>
                <a:rPr lang="es-ES" sz="1200" b="1" dirty="0" err="1" smtClean="0">
                  <a:solidFill>
                    <a:schemeClr val="bg1"/>
                  </a:solidFill>
                  <a:latin typeface="Arial" pitchFamily="34" charset="0"/>
                  <a:cs typeface="Arial" pitchFamily="34" charset="0"/>
                </a:rPr>
                <a:t>ASTM</a:t>
              </a:r>
              <a:r>
                <a:rPr lang="es-ES" sz="1200" b="1" dirty="0" smtClean="0">
                  <a:solidFill>
                    <a:schemeClr val="bg1"/>
                  </a:solidFill>
                  <a:latin typeface="Arial" pitchFamily="34" charset="0"/>
                  <a:cs typeface="Arial" pitchFamily="34" charset="0"/>
                </a:rPr>
                <a:t> G-6</a:t>
              </a:r>
              <a:r>
                <a:rPr lang="es-ES" sz="1200" b="1" dirty="0" smtClean="0">
                  <a:solidFill>
                    <a:schemeClr val="bg1"/>
                  </a:solidFill>
                  <a:latin typeface="Arial" pitchFamily="34" charset="0"/>
                  <a:cs typeface="Arial" pitchFamily="34" charset="0"/>
                  <a:hlinkClick r:id="" action="ppaction://noaction"/>
                </a:rPr>
                <a:t>5</a:t>
              </a:r>
              <a:endParaRPr lang="es-ES" sz="1200" b="1" dirty="0">
                <a:solidFill>
                  <a:schemeClr val="bg1"/>
                </a:solidFill>
                <a:latin typeface="Arial" pitchFamily="34" charset="0"/>
                <a:cs typeface="Arial" pitchFamily="34" charset="0"/>
              </a:endParaRPr>
            </a:p>
          </p:txBody>
        </p:sp>
        <p:pic>
          <p:nvPicPr>
            <p:cNvPr id="40"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099318" y="1759599"/>
              <a:ext cx="312135" cy="208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40 Grupo"/>
          <p:cNvGrpSpPr/>
          <p:nvPr/>
        </p:nvGrpSpPr>
        <p:grpSpPr>
          <a:xfrm>
            <a:off x="4499992" y="980728"/>
            <a:ext cx="4464496" cy="1200329"/>
            <a:chOff x="4919988" y="1029088"/>
            <a:chExt cx="3828476" cy="1200329"/>
          </a:xfrm>
        </p:grpSpPr>
        <p:sp>
          <p:nvSpPr>
            <p:cNvPr id="42" name="41 Rectángulo"/>
            <p:cNvSpPr/>
            <p:nvPr/>
          </p:nvSpPr>
          <p:spPr>
            <a:xfrm>
              <a:off x="5220072" y="1029088"/>
              <a:ext cx="3528392" cy="1200329"/>
            </a:xfrm>
            <a:prstGeom prst="rect">
              <a:avLst/>
            </a:prstGeom>
          </p:spPr>
          <p:txBody>
            <a:bodyPr wrap="square">
              <a:spAutoFit/>
            </a:bodyPr>
            <a:lstStyle/>
            <a:p>
              <a:pPr marL="171450" indent="-171450" algn="just">
                <a:lnSpc>
                  <a:spcPct val="150000"/>
                </a:lnSpc>
                <a:buFont typeface="Arial" pitchFamily="34" charset="0"/>
                <a:buChar char="•"/>
              </a:pPr>
              <a:r>
                <a:rPr lang="es-ES" sz="1200" b="1" dirty="0">
                  <a:solidFill>
                    <a:schemeClr val="bg1"/>
                  </a:solidFill>
                  <a:latin typeface="Arial" pitchFamily="34" charset="0"/>
                  <a:cs typeface="Arial" pitchFamily="34" charset="0"/>
                </a:rPr>
                <a:t>Sistema de llenado </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Brazo de palanca</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Recolector de arena</a:t>
              </a:r>
              <a:endParaRPr lang="es-ES" sz="1200" b="1" dirty="0">
                <a:solidFill>
                  <a:schemeClr val="bg1"/>
                </a:solidFill>
                <a:latin typeface="Arial" pitchFamily="34" charset="0"/>
                <a:cs typeface="Arial" pitchFamily="34" charset="0"/>
              </a:endParaRP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Estructura Metálica</a:t>
              </a:r>
              <a:endParaRPr lang="es-ES" sz="1200" b="1" dirty="0">
                <a:solidFill>
                  <a:schemeClr val="bg1"/>
                </a:solidFill>
                <a:latin typeface="Arial" pitchFamily="34" charset="0"/>
                <a:cs typeface="Arial" pitchFamily="34" charset="0"/>
              </a:endParaRPr>
            </a:p>
          </p:txBody>
        </p:sp>
        <p:pic>
          <p:nvPicPr>
            <p:cNvPr id="43"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919988" y="1142258"/>
              <a:ext cx="312135" cy="208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43 Grupo"/>
          <p:cNvGrpSpPr/>
          <p:nvPr/>
        </p:nvGrpSpPr>
        <p:grpSpPr>
          <a:xfrm>
            <a:off x="5064004" y="5036983"/>
            <a:ext cx="3612452" cy="1200329"/>
            <a:chOff x="5498275" y="5142516"/>
            <a:chExt cx="3612452" cy="1200329"/>
          </a:xfrm>
        </p:grpSpPr>
        <p:pic>
          <p:nvPicPr>
            <p:cNvPr id="45"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498275" y="5650398"/>
              <a:ext cx="312135" cy="208091"/>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45 Grupo"/>
            <p:cNvGrpSpPr/>
            <p:nvPr/>
          </p:nvGrpSpPr>
          <p:grpSpPr>
            <a:xfrm>
              <a:off x="5498275" y="5142516"/>
              <a:ext cx="3612452" cy="1200329"/>
              <a:chOff x="5087266" y="3196712"/>
              <a:chExt cx="3612452" cy="1200329"/>
            </a:xfrm>
          </p:grpSpPr>
          <p:sp>
            <p:nvSpPr>
              <p:cNvPr id="47" name="46 Rectángulo"/>
              <p:cNvSpPr/>
              <p:nvPr/>
            </p:nvSpPr>
            <p:spPr>
              <a:xfrm>
                <a:off x="5508104" y="3196712"/>
                <a:ext cx="3191614" cy="1200329"/>
              </a:xfrm>
              <a:prstGeom prst="rect">
                <a:avLst/>
              </a:prstGeom>
            </p:spPr>
            <p:txBody>
              <a:bodyPr wrap="square">
                <a:spAutoFit/>
              </a:bodyPr>
              <a:lstStyle/>
              <a:p>
                <a:pPr algn="just">
                  <a:lnSpc>
                    <a:spcPct val="200000"/>
                  </a:lnSpc>
                </a:pPr>
                <a:r>
                  <a:rPr lang="es-ES" sz="12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ANÁLISIS ECONÓMICO Y FINANCIERO</a:t>
                </a:r>
              </a:p>
              <a:p>
                <a:pPr algn="just">
                  <a:lnSpc>
                    <a:spcPct val="200000"/>
                  </a:lnSpc>
                </a:pPr>
                <a:r>
                  <a:rPr lang="es-ES" sz="12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CONCLUSIONES</a:t>
                </a:r>
              </a:p>
              <a:p>
                <a:pPr algn="just">
                  <a:lnSpc>
                    <a:spcPct val="200000"/>
                  </a:lnSpc>
                </a:pPr>
                <a:r>
                  <a:rPr lang="es-ES" sz="12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RECOMENDACIONES</a:t>
                </a:r>
              </a:p>
            </p:txBody>
          </p:sp>
          <p:pic>
            <p:nvPicPr>
              <p:cNvPr id="48"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087266" y="3324954"/>
                <a:ext cx="312135" cy="2080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087266" y="4146494"/>
                <a:ext cx="312135" cy="208091"/>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50" name="49 Conector recto"/>
          <p:cNvCxnSpPr/>
          <p:nvPr/>
        </p:nvCxnSpPr>
        <p:spPr>
          <a:xfrm>
            <a:off x="323528" y="764704"/>
            <a:ext cx="84960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nvGrpSpPr>
          <p:cNvPr id="51" name="50 Grupo"/>
          <p:cNvGrpSpPr/>
          <p:nvPr/>
        </p:nvGrpSpPr>
        <p:grpSpPr>
          <a:xfrm>
            <a:off x="107504" y="5013176"/>
            <a:ext cx="4464496" cy="1477328"/>
            <a:chOff x="4919988" y="1029088"/>
            <a:chExt cx="3828476" cy="1477328"/>
          </a:xfrm>
        </p:grpSpPr>
        <p:sp>
          <p:nvSpPr>
            <p:cNvPr id="52" name="51 Rectángulo"/>
            <p:cNvSpPr/>
            <p:nvPr/>
          </p:nvSpPr>
          <p:spPr>
            <a:xfrm>
              <a:off x="5220072" y="1029088"/>
              <a:ext cx="3528392" cy="1477328"/>
            </a:xfrm>
            <a:prstGeom prst="rect">
              <a:avLst/>
            </a:prstGeom>
          </p:spPr>
          <p:txBody>
            <a:bodyPr wrap="square">
              <a:spAutoFit/>
            </a:bodyPr>
            <a:lstStyle/>
            <a:p>
              <a:pPr algn="just">
                <a:lnSpc>
                  <a:spcPct val="150000"/>
                </a:lnSpc>
              </a:pPr>
              <a:r>
                <a:rPr lang="es-ES" sz="1200" b="1" u="sng" dirty="0">
                  <a:solidFill>
                    <a:schemeClr val="bg1"/>
                  </a:solidFill>
                  <a:effectLst>
                    <a:outerShdw blurRad="38100" dist="38100" dir="2700000" algn="tl">
                      <a:srgbClr val="000000">
                        <a:alpha val="43137"/>
                      </a:srgbClr>
                    </a:outerShdw>
                  </a:effectLst>
                  <a:latin typeface="Arial" pitchFamily="34" charset="0"/>
                  <a:cs typeface="Arial" pitchFamily="34" charset="0"/>
                </a:rPr>
                <a:t>DISEÑO  D</a:t>
              </a:r>
              <a:r>
                <a:rPr lang="es-ES" sz="12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 LA MAQUINA DE ENSAYOS DE ABRASIÓN </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Parámetros de diseño</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Sistema de transmisión.</a:t>
              </a:r>
            </a:p>
            <a:p>
              <a:pPr marL="171450" indent="-171450" algn="just">
                <a:lnSpc>
                  <a:spcPct val="150000"/>
                </a:lnSpc>
                <a:buFont typeface="Arial" pitchFamily="34" charset="0"/>
                <a:buChar char="•"/>
              </a:pPr>
              <a:r>
                <a:rPr lang="es-ES" sz="1200" b="1" dirty="0" smtClean="0">
                  <a:solidFill>
                    <a:schemeClr val="bg1"/>
                  </a:solidFill>
                  <a:latin typeface="Arial" pitchFamily="34" charset="0"/>
                  <a:cs typeface="Arial" pitchFamily="34" charset="0"/>
                </a:rPr>
                <a:t>Sistema de transporte Neumático </a:t>
              </a:r>
            </a:p>
          </p:txBody>
        </p:sp>
        <p:pic>
          <p:nvPicPr>
            <p:cNvPr id="53" name="Picture 4" descr="9right.gif (3443 bytes)"/>
            <p:cNvPicPr>
              <a:picLocks noChangeAspect="1" noChangeArrowheads="1" noCrop="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919988" y="1142258"/>
              <a:ext cx="312135" cy="2080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6350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27384"/>
            <a:ext cx="9144000" cy="6885384"/>
          </a:xfrm>
          <a:prstGeom prst="rect">
            <a:avLst/>
          </a:prstGeom>
        </p:spPr>
      </p:pic>
      <p:sp>
        <p:nvSpPr>
          <p:cNvPr id="2" name="1 Título"/>
          <p:cNvSpPr>
            <a:spLocks noGrp="1"/>
          </p:cNvSpPr>
          <p:nvPr>
            <p:ph type="title"/>
          </p:nvPr>
        </p:nvSpPr>
        <p:spPr>
          <a:xfrm>
            <a:off x="457200" y="53752"/>
            <a:ext cx="8229600" cy="1143000"/>
          </a:xfrm>
        </p:spPr>
        <p:txBody>
          <a:bodyPr>
            <a:normAutofit/>
          </a:bodyPr>
          <a:lstStyle/>
          <a:p>
            <a:r>
              <a:rPr lang="es-EC" i="1" u="sng" dirty="0" smtClean="0">
                <a:solidFill>
                  <a:schemeClr val="bg1"/>
                </a:solidFill>
                <a:latin typeface="Arial" pitchFamily="34" charset="0"/>
                <a:cs typeface="Arial" pitchFamily="34" charset="0"/>
              </a:rPr>
              <a:t>SISTEMA DE TRANSMISIÓN</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240160"/>
            <a:ext cx="8229600" cy="1180728"/>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del sistema de poleas y banda:</a:t>
            </a:r>
          </a:p>
        </p:txBody>
      </p:sp>
      <p:sp>
        <p:nvSpPr>
          <p:cNvPr id="7" name="2 Marcador de contenido"/>
          <p:cNvSpPr txBox="1">
            <a:spLocks/>
          </p:cNvSpPr>
          <p:nvPr/>
        </p:nvSpPr>
        <p:spPr>
          <a:xfrm>
            <a:off x="-108520" y="5853785"/>
            <a:ext cx="4680520" cy="1004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2. Resultados 1 sistema de poleas y banda</a:t>
            </a:r>
            <a:endParaRPr lang="es-EC" sz="2000" dirty="0">
              <a:solidFill>
                <a:schemeClr val="bg1"/>
              </a:solidFill>
              <a:latin typeface="Arial" pitchFamily="34" charset="0"/>
              <a:cs typeface="Arial" pitchFamily="34" charset="0"/>
            </a:endParaRPr>
          </a:p>
        </p:txBody>
      </p:sp>
      <p:sp>
        <p:nvSpPr>
          <p:cNvPr id="10" name="2 Marcador de contenido"/>
          <p:cNvSpPr txBox="1">
            <a:spLocks/>
          </p:cNvSpPr>
          <p:nvPr/>
        </p:nvSpPr>
        <p:spPr>
          <a:xfrm>
            <a:off x="4644008" y="5853784"/>
            <a:ext cx="4392488" cy="100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3. </a:t>
            </a:r>
            <a:r>
              <a:rPr lang="es-EC" sz="2000" dirty="0">
                <a:solidFill>
                  <a:schemeClr val="bg1"/>
                </a:solidFill>
                <a:latin typeface="Arial" pitchFamily="34" charset="0"/>
                <a:cs typeface="Arial" pitchFamily="34" charset="0"/>
              </a:rPr>
              <a:t>Resultados </a:t>
            </a:r>
            <a:r>
              <a:rPr lang="es-EC" sz="2000" dirty="0" smtClean="0">
                <a:solidFill>
                  <a:schemeClr val="bg1"/>
                </a:solidFill>
                <a:latin typeface="Arial" pitchFamily="34" charset="0"/>
                <a:cs typeface="Arial" pitchFamily="34" charset="0"/>
              </a:rPr>
              <a:t>2 </a:t>
            </a:r>
            <a:r>
              <a:rPr lang="es-EC" sz="2000" dirty="0">
                <a:solidFill>
                  <a:schemeClr val="bg1"/>
                </a:solidFill>
                <a:latin typeface="Arial" pitchFamily="34" charset="0"/>
                <a:cs typeface="Arial" pitchFamily="34" charset="0"/>
              </a:rPr>
              <a:t>sistema de poleas y banda</a:t>
            </a:r>
          </a:p>
          <a:p>
            <a:pPr marL="0" indent="0" algn="ctr">
              <a:lnSpc>
                <a:spcPct val="170000"/>
              </a:lnSpc>
              <a:buNone/>
            </a:pPr>
            <a:r>
              <a:rPr lang="es-EC" sz="2000" dirty="0" smtClean="0">
                <a:solidFill>
                  <a:schemeClr val="bg1"/>
                </a:solidFill>
                <a:latin typeface="Arial" pitchFamily="34" charset="0"/>
                <a:cs typeface="Arial" pitchFamily="34" charset="0"/>
              </a:rPr>
              <a:t>s</a:t>
            </a:r>
            <a:endParaRPr lang="es-EC" sz="2000" dirty="0">
              <a:solidFill>
                <a:schemeClr val="bg1"/>
              </a:solidFill>
              <a:latin typeface="Arial"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731118516"/>
              </p:ext>
            </p:extLst>
          </p:nvPr>
        </p:nvGraphicFramePr>
        <p:xfrm>
          <a:off x="251520" y="1844824"/>
          <a:ext cx="3960440" cy="4093915"/>
        </p:xfrm>
        <a:graphic>
          <a:graphicData uri="http://schemas.openxmlformats.org/drawingml/2006/table">
            <a:tbl>
              <a:tblPr firstRow="1" firstCol="1" bandRow="1">
                <a:tableStyleId>{F5AB1C69-6EDB-4FF4-983F-18BD219EF322}</a:tableStyleId>
              </a:tblPr>
              <a:tblGrid>
                <a:gridCol w="2520280"/>
                <a:gridCol w="1440160"/>
              </a:tblGrid>
              <a:tr h="467876">
                <a:tc>
                  <a:txBody>
                    <a:bodyPr/>
                    <a:lstStyle/>
                    <a:p>
                      <a:pPr>
                        <a:lnSpc>
                          <a:spcPct val="115000"/>
                        </a:lnSpc>
                        <a:spcAft>
                          <a:spcPts val="0"/>
                        </a:spcAft>
                      </a:pPr>
                      <a:r>
                        <a:rPr lang="es-EC" sz="1200">
                          <a:effectLst/>
                          <a:latin typeface="Arial" pitchFamily="34" charset="0"/>
                          <a:cs typeface="Arial" pitchFamily="34" charset="0"/>
                        </a:rPr>
                        <a:t>Relación de transmisión</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4,475</a:t>
                      </a:r>
                      <a:endParaRPr lang="es-EC" sz="1200">
                        <a:solidFill>
                          <a:srgbClr val="365F91"/>
                        </a:solidFill>
                        <a:effectLst/>
                        <a:latin typeface="Arial" pitchFamily="34" charset="0"/>
                        <a:ea typeface="Calibri"/>
                        <a:cs typeface="Arial" pitchFamily="34" charset="0"/>
                      </a:endParaRPr>
                    </a:p>
                  </a:txBody>
                  <a:tcPr marL="42167" marR="42167" marT="0" marB="0" anchor="ctr"/>
                </a:tc>
              </a:tr>
              <a:tr h="467876">
                <a:tc>
                  <a:txBody>
                    <a:bodyPr/>
                    <a:lstStyle/>
                    <a:p>
                      <a:pPr>
                        <a:lnSpc>
                          <a:spcPct val="115000"/>
                        </a:lnSpc>
                        <a:spcAft>
                          <a:spcPts val="0"/>
                        </a:spcAft>
                      </a:pPr>
                      <a:r>
                        <a:rPr lang="es-EC" sz="1200">
                          <a:effectLst/>
                          <a:latin typeface="Arial" pitchFamily="34" charset="0"/>
                          <a:cs typeface="Arial" pitchFamily="34" charset="0"/>
                        </a:rPr>
                        <a:t>Diámetro de polea motriz</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2,65 pulg</a:t>
                      </a:r>
                      <a:endParaRPr lang="es-EC" sz="1200">
                        <a:solidFill>
                          <a:srgbClr val="365F91"/>
                        </a:solidFill>
                        <a:effectLst/>
                        <a:latin typeface="Arial" pitchFamily="34" charset="0"/>
                        <a:ea typeface="Calibri"/>
                        <a:cs typeface="Arial" pitchFamily="34" charset="0"/>
                      </a:endParaRPr>
                    </a:p>
                  </a:txBody>
                  <a:tcPr marL="42167" marR="42167" marT="0" marB="0" anchor="ctr"/>
                </a:tc>
              </a:tr>
              <a:tr h="467876">
                <a:tc>
                  <a:txBody>
                    <a:bodyPr/>
                    <a:lstStyle/>
                    <a:p>
                      <a:pPr>
                        <a:lnSpc>
                          <a:spcPct val="115000"/>
                        </a:lnSpc>
                        <a:spcAft>
                          <a:spcPts val="0"/>
                        </a:spcAft>
                      </a:pPr>
                      <a:r>
                        <a:rPr lang="es-EC" sz="1200">
                          <a:effectLst/>
                          <a:latin typeface="Arial" pitchFamily="34" charset="0"/>
                          <a:cs typeface="Arial" pitchFamily="34" charset="0"/>
                        </a:rPr>
                        <a:t>Diámetro de polea inducida</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12 pulg</a:t>
                      </a:r>
                      <a:endParaRPr lang="es-EC" sz="1200">
                        <a:solidFill>
                          <a:srgbClr val="365F91"/>
                        </a:solidFill>
                        <a:effectLst/>
                        <a:latin typeface="Arial" pitchFamily="34" charset="0"/>
                        <a:ea typeface="Calibri"/>
                        <a:cs typeface="Arial" pitchFamily="34" charset="0"/>
                      </a:endParaRPr>
                    </a:p>
                  </a:txBody>
                  <a:tcPr marL="42167" marR="42167" marT="0" marB="0" anchor="ctr"/>
                </a:tc>
              </a:tr>
              <a:tr h="350907">
                <a:tc>
                  <a:txBody>
                    <a:bodyPr/>
                    <a:lstStyle/>
                    <a:p>
                      <a:pPr>
                        <a:lnSpc>
                          <a:spcPct val="115000"/>
                        </a:lnSpc>
                        <a:spcAft>
                          <a:spcPts val="0"/>
                        </a:spcAft>
                      </a:pPr>
                      <a:r>
                        <a:rPr lang="es-EC" sz="1200">
                          <a:effectLst/>
                          <a:latin typeface="Arial" pitchFamily="34" charset="0"/>
                          <a:cs typeface="Arial" pitchFamily="34" charset="0"/>
                        </a:rPr>
                        <a:t>Longitud de paso</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1856,21 mm</a:t>
                      </a:r>
                      <a:endParaRPr lang="es-EC" sz="1200">
                        <a:solidFill>
                          <a:srgbClr val="365F91"/>
                        </a:solidFill>
                        <a:effectLst/>
                        <a:latin typeface="Arial" pitchFamily="34" charset="0"/>
                        <a:ea typeface="Calibri"/>
                        <a:cs typeface="Arial" pitchFamily="34" charset="0"/>
                      </a:endParaRPr>
                    </a:p>
                  </a:txBody>
                  <a:tcPr marL="42167" marR="42167" marT="0" marB="0" anchor="ctr"/>
                </a:tc>
              </a:tr>
              <a:tr h="467876">
                <a:tc>
                  <a:txBody>
                    <a:bodyPr/>
                    <a:lstStyle/>
                    <a:p>
                      <a:pPr>
                        <a:lnSpc>
                          <a:spcPct val="115000"/>
                        </a:lnSpc>
                        <a:spcAft>
                          <a:spcPts val="0"/>
                        </a:spcAft>
                      </a:pPr>
                      <a:r>
                        <a:rPr lang="es-EC" sz="1200">
                          <a:effectLst/>
                          <a:latin typeface="Arial" pitchFamily="34" charset="0"/>
                          <a:cs typeface="Arial" pitchFamily="34" charset="0"/>
                        </a:rPr>
                        <a:t>Distancia entre centros de polea</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650 mm</a:t>
                      </a:r>
                      <a:endParaRPr lang="es-EC" sz="1200">
                        <a:solidFill>
                          <a:srgbClr val="365F91"/>
                        </a:solidFill>
                        <a:effectLst/>
                        <a:latin typeface="Arial" pitchFamily="34" charset="0"/>
                        <a:ea typeface="Calibri"/>
                        <a:cs typeface="Arial" pitchFamily="34" charset="0"/>
                      </a:endParaRPr>
                    </a:p>
                  </a:txBody>
                  <a:tcPr marL="42167" marR="42167" marT="0" marB="0" anchor="ctr"/>
                </a:tc>
              </a:tr>
              <a:tr h="467876">
                <a:tc>
                  <a:txBody>
                    <a:bodyPr/>
                    <a:lstStyle/>
                    <a:p>
                      <a:pPr>
                        <a:lnSpc>
                          <a:spcPct val="115000"/>
                        </a:lnSpc>
                        <a:spcAft>
                          <a:spcPts val="0"/>
                        </a:spcAft>
                      </a:pPr>
                      <a:r>
                        <a:rPr lang="es-EC" sz="1200">
                          <a:effectLst/>
                          <a:latin typeface="Arial" pitchFamily="34" charset="0"/>
                          <a:cs typeface="Arial" pitchFamily="34" charset="0"/>
                        </a:rPr>
                        <a:t>Angulo de contacto Ɵd</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158,93°</a:t>
                      </a:r>
                      <a:endParaRPr lang="es-EC" sz="1200">
                        <a:solidFill>
                          <a:srgbClr val="365F91"/>
                        </a:solidFill>
                        <a:effectLst/>
                        <a:latin typeface="Arial" pitchFamily="34" charset="0"/>
                        <a:ea typeface="Calibri"/>
                        <a:cs typeface="Arial" pitchFamily="34" charset="0"/>
                      </a:endParaRPr>
                    </a:p>
                  </a:txBody>
                  <a:tcPr marL="42167" marR="42167" marT="0" marB="0" anchor="ctr"/>
                </a:tc>
              </a:tr>
              <a:tr h="467876">
                <a:tc>
                  <a:txBody>
                    <a:bodyPr/>
                    <a:lstStyle/>
                    <a:p>
                      <a:pPr>
                        <a:lnSpc>
                          <a:spcPct val="115000"/>
                        </a:lnSpc>
                        <a:spcAft>
                          <a:spcPts val="0"/>
                        </a:spcAft>
                      </a:pPr>
                      <a:r>
                        <a:rPr lang="es-EC" sz="1200">
                          <a:effectLst/>
                          <a:latin typeface="Arial" pitchFamily="34" charset="0"/>
                          <a:cs typeface="Arial" pitchFamily="34" charset="0"/>
                        </a:rPr>
                        <a:t>Angulo de contacto ƟD</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201,069°</a:t>
                      </a:r>
                      <a:endParaRPr lang="es-EC" sz="1200">
                        <a:solidFill>
                          <a:srgbClr val="365F91"/>
                        </a:solidFill>
                        <a:effectLst/>
                        <a:latin typeface="Arial" pitchFamily="34" charset="0"/>
                        <a:ea typeface="Calibri"/>
                        <a:cs typeface="Arial" pitchFamily="34" charset="0"/>
                      </a:endParaRPr>
                    </a:p>
                  </a:txBody>
                  <a:tcPr marL="42167" marR="42167" marT="0" marB="0" anchor="ctr"/>
                </a:tc>
              </a:tr>
              <a:tr h="350907">
                <a:tc>
                  <a:txBody>
                    <a:bodyPr/>
                    <a:lstStyle/>
                    <a:p>
                      <a:pPr>
                        <a:lnSpc>
                          <a:spcPct val="115000"/>
                        </a:lnSpc>
                        <a:spcAft>
                          <a:spcPts val="0"/>
                        </a:spcAft>
                      </a:pPr>
                      <a:r>
                        <a:rPr lang="es-EC" sz="1200">
                          <a:effectLst/>
                          <a:latin typeface="Arial" pitchFamily="34" charset="0"/>
                          <a:cs typeface="Arial" pitchFamily="34" charset="0"/>
                        </a:rPr>
                        <a:t>Numero de bandas</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42167" marR="42167" marT="0" marB="0" anchor="ctr"/>
                </a:tc>
              </a:tr>
              <a:tr h="233938">
                <a:tc>
                  <a:txBody>
                    <a:bodyPr/>
                    <a:lstStyle/>
                    <a:p>
                      <a:pPr>
                        <a:lnSpc>
                          <a:spcPct val="115000"/>
                        </a:lnSpc>
                        <a:spcAft>
                          <a:spcPts val="0"/>
                        </a:spcAft>
                      </a:pPr>
                      <a:r>
                        <a:rPr lang="es-EC" sz="1200">
                          <a:effectLst/>
                          <a:latin typeface="Arial" pitchFamily="34" charset="0"/>
                          <a:cs typeface="Arial" pitchFamily="34" charset="0"/>
                        </a:rPr>
                        <a:t>Potencia Nominal</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a:effectLst/>
                          <a:latin typeface="Arial" pitchFamily="34" charset="0"/>
                          <a:cs typeface="Arial" pitchFamily="34" charset="0"/>
                        </a:rPr>
                        <a:t>1,6</a:t>
                      </a:r>
                      <a:endParaRPr lang="es-EC" sz="1200">
                        <a:solidFill>
                          <a:srgbClr val="365F91"/>
                        </a:solidFill>
                        <a:effectLst/>
                        <a:latin typeface="Arial" pitchFamily="34" charset="0"/>
                        <a:ea typeface="Calibri"/>
                        <a:cs typeface="Arial" pitchFamily="34" charset="0"/>
                      </a:endParaRPr>
                    </a:p>
                  </a:txBody>
                  <a:tcPr marL="42167" marR="42167" marT="0" marB="0" anchor="ctr"/>
                </a:tc>
              </a:tr>
              <a:tr h="350907">
                <a:tc>
                  <a:txBody>
                    <a:bodyPr/>
                    <a:lstStyle/>
                    <a:p>
                      <a:pPr>
                        <a:lnSpc>
                          <a:spcPct val="115000"/>
                        </a:lnSpc>
                        <a:spcAft>
                          <a:spcPts val="0"/>
                        </a:spcAft>
                      </a:pPr>
                      <a:r>
                        <a:rPr lang="es-EC" sz="1200">
                          <a:effectLst/>
                          <a:latin typeface="Arial" pitchFamily="34" charset="0"/>
                          <a:cs typeface="Arial" pitchFamily="34" charset="0"/>
                        </a:rPr>
                        <a:t>Potencia Corregida</a:t>
                      </a:r>
                      <a:endParaRPr lang="es-EC" sz="1200">
                        <a:solidFill>
                          <a:srgbClr val="365F91"/>
                        </a:solidFill>
                        <a:effectLst/>
                        <a:latin typeface="Arial" pitchFamily="34" charset="0"/>
                        <a:ea typeface="Calibri"/>
                        <a:cs typeface="Arial" pitchFamily="34" charset="0"/>
                      </a:endParaRPr>
                    </a:p>
                  </a:txBody>
                  <a:tcPr marL="42167" marR="42167" marT="0" marB="0" anchor="ctr"/>
                </a:tc>
                <a:tc>
                  <a:txBody>
                    <a:bodyPr/>
                    <a:lstStyle/>
                    <a:p>
                      <a:pPr algn="ctr">
                        <a:lnSpc>
                          <a:spcPct val="115000"/>
                        </a:lnSpc>
                        <a:spcAft>
                          <a:spcPts val="0"/>
                        </a:spcAft>
                      </a:pPr>
                      <a:r>
                        <a:rPr lang="es-EC" sz="1200" dirty="0">
                          <a:effectLst/>
                          <a:latin typeface="Arial" pitchFamily="34" charset="0"/>
                          <a:cs typeface="Arial" pitchFamily="34" charset="0"/>
                        </a:rPr>
                        <a:t>1,4035</a:t>
                      </a:r>
                      <a:endParaRPr lang="es-EC" sz="1200" dirty="0">
                        <a:solidFill>
                          <a:srgbClr val="365F91"/>
                        </a:solidFill>
                        <a:effectLst/>
                        <a:latin typeface="Arial" pitchFamily="34" charset="0"/>
                        <a:ea typeface="Calibri"/>
                        <a:cs typeface="Arial" pitchFamily="34" charset="0"/>
                      </a:endParaRPr>
                    </a:p>
                  </a:txBody>
                  <a:tcPr marL="42167" marR="42167"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017708773"/>
              </p:ext>
            </p:extLst>
          </p:nvPr>
        </p:nvGraphicFramePr>
        <p:xfrm>
          <a:off x="4798662" y="1866526"/>
          <a:ext cx="4093818" cy="4082756"/>
        </p:xfrm>
        <a:graphic>
          <a:graphicData uri="http://schemas.openxmlformats.org/drawingml/2006/table">
            <a:tbl>
              <a:tblPr firstRow="1" firstCol="1" bandRow="1">
                <a:tableStyleId>{F5AB1C69-6EDB-4FF4-983F-18BD219EF322}</a:tableStyleId>
              </a:tblPr>
              <a:tblGrid>
                <a:gridCol w="2653658"/>
                <a:gridCol w="1440160"/>
              </a:tblGrid>
              <a:tr h="369370">
                <a:tc>
                  <a:txBody>
                    <a:bodyPr/>
                    <a:lstStyle/>
                    <a:p>
                      <a:pPr>
                        <a:lnSpc>
                          <a:spcPct val="115000"/>
                        </a:lnSpc>
                        <a:spcAft>
                          <a:spcPts val="0"/>
                        </a:spcAft>
                      </a:pPr>
                      <a:r>
                        <a:rPr lang="es-EC" sz="1200" dirty="0">
                          <a:effectLst/>
                          <a:latin typeface="Arial" pitchFamily="34" charset="0"/>
                          <a:cs typeface="Arial" pitchFamily="34" charset="0"/>
                        </a:rPr>
                        <a:t>Factor de servicio</a:t>
                      </a:r>
                      <a:endParaRPr lang="es-EC" sz="1200" dirty="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a:effectLst/>
                          <a:latin typeface="Arial" pitchFamily="34" charset="0"/>
                          <a:cs typeface="Arial" pitchFamily="34" charset="0"/>
                        </a:rPr>
                        <a:t>1,15</a:t>
                      </a:r>
                      <a:endParaRPr lang="es-EC" sz="1200">
                        <a:solidFill>
                          <a:srgbClr val="365F91"/>
                        </a:solidFill>
                        <a:effectLst/>
                        <a:latin typeface="Arial" pitchFamily="34" charset="0"/>
                        <a:ea typeface="Calibri"/>
                        <a:cs typeface="Arial" pitchFamily="34" charset="0"/>
                      </a:endParaRPr>
                    </a:p>
                  </a:txBody>
                  <a:tcPr marL="46121" marR="46121" marT="0" marB="0" anchor="ctr"/>
                </a:tc>
              </a:tr>
              <a:tr h="492493">
                <a:tc>
                  <a:txBody>
                    <a:bodyPr/>
                    <a:lstStyle/>
                    <a:p>
                      <a:pPr>
                        <a:lnSpc>
                          <a:spcPct val="115000"/>
                        </a:lnSpc>
                        <a:spcAft>
                          <a:spcPts val="0"/>
                        </a:spcAft>
                      </a:pPr>
                      <a:r>
                        <a:rPr lang="es-EC" sz="1200">
                          <a:effectLst/>
                          <a:latin typeface="Arial" pitchFamily="34" charset="0"/>
                          <a:cs typeface="Arial" pitchFamily="34" charset="0"/>
                        </a:rPr>
                        <a:t>Tensión menor de la banda</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a:effectLst/>
                          <a:latin typeface="Arial" pitchFamily="34" charset="0"/>
                          <a:cs typeface="Arial" pitchFamily="34" charset="0"/>
                        </a:rPr>
                        <a:t>86,07 N</a:t>
                      </a:r>
                      <a:endParaRPr lang="es-EC" sz="1200">
                        <a:solidFill>
                          <a:srgbClr val="365F91"/>
                        </a:solidFill>
                        <a:effectLst/>
                        <a:latin typeface="Arial" pitchFamily="34" charset="0"/>
                        <a:ea typeface="Calibri"/>
                        <a:cs typeface="Arial" pitchFamily="34" charset="0"/>
                      </a:endParaRPr>
                    </a:p>
                  </a:txBody>
                  <a:tcPr marL="46121" marR="46121" marT="0" marB="0" anchor="ctr"/>
                </a:tc>
              </a:tr>
              <a:tr h="492493">
                <a:tc>
                  <a:txBody>
                    <a:bodyPr/>
                    <a:lstStyle/>
                    <a:p>
                      <a:pPr>
                        <a:lnSpc>
                          <a:spcPct val="115000"/>
                        </a:lnSpc>
                        <a:spcAft>
                          <a:spcPts val="0"/>
                        </a:spcAft>
                      </a:pPr>
                      <a:r>
                        <a:rPr lang="es-EC" sz="1200">
                          <a:effectLst/>
                          <a:latin typeface="Arial" pitchFamily="34" charset="0"/>
                          <a:cs typeface="Arial" pitchFamily="34" charset="0"/>
                        </a:rPr>
                        <a:t>Tensión  mayor de la banda</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a:effectLst/>
                          <a:latin typeface="Arial" pitchFamily="34" charset="0"/>
                          <a:cs typeface="Arial" pitchFamily="34" charset="0"/>
                        </a:rPr>
                        <a:t>357,98 N</a:t>
                      </a:r>
                      <a:endParaRPr lang="es-EC" sz="1200">
                        <a:solidFill>
                          <a:srgbClr val="365F91"/>
                        </a:solidFill>
                        <a:effectLst/>
                        <a:latin typeface="Arial" pitchFamily="34" charset="0"/>
                        <a:ea typeface="Calibri"/>
                        <a:cs typeface="Arial" pitchFamily="34" charset="0"/>
                      </a:endParaRPr>
                    </a:p>
                  </a:txBody>
                  <a:tcPr marL="46121" marR="46121" marT="0" marB="0" anchor="ctr"/>
                </a:tc>
              </a:tr>
              <a:tr h="615617">
                <a:tc>
                  <a:txBody>
                    <a:bodyPr/>
                    <a:lstStyle/>
                    <a:p>
                      <a:pPr>
                        <a:lnSpc>
                          <a:spcPct val="115000"/>
                        </a:lnSpc>
                        <a:spcAft>
                          <a:spcPts val="0"/>
                        </a:spcAft>
                      </a:pPr>
                      <a:r>
                        <a:rPr lang="es-EC" sz="1200">
                          <a:effectLst/>
                          <a:latin typeface="Arial" pitchFamily="34" charset="0"/>
                          <a:cs typeface="Arial" pitchFamily="34" charset="0"/>
                        </a:rPr>
                        <a:t>Factor de seguridad de la banda</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dirty="0">
                          <a:effectLst/>
                          <a:latin typeface="Arial" pitchFamily="34" charset="0"/>
                          <a:cs typeface="Arial" pitchFamily="34" charset="0"/>
                        </a:rPr>
                        <a:t>1,22</a:t>
                      </a:r>
                      <a:endParaRPr lang="es-EC" sz="1200" dirty="0">
                        <a:solidFill>
                          <a:srgbClr val="365F91"/>
                        </a:solidFill>
                        <a:effectLst/>
                        <a:latin typeface="Arial" pitchFamily="34" charset="0"/>
                        <a:ea typeface="Calibri"/>
                        <a:cs typeface="Arial" pitchFamily="34" charset="0"/>
                      </a:endParaRPr>
                    </a:p>
                  </a:txBody>
                  <a:tcPr marL="46121" marR="46121" marT="0" marB="0" anchor="ctr"/>
                </a:tc>
              </a:tr>
              <a:tr h="369370">
                <a:tc>
                  <a:txBody>
                    <a:bodyPr/>
                    <a:lstStyle/>
                    <a:p>
                      <a:pPr>
                        <a:lnSpc>
                          <a:spcPct val="115000"/>
                        </a:lnSpc>
                        <a:spcAft>
                          <a:spcPts val="0"/>
                        </a:spcAft>
                      </a:pPr>
                      <a:r>
                        <a:rPr lang="es-EC" sz="1200">
                          <a:effectLst/>
                          <a:latin typeface="Arial" pitchFamily="34" charset="0"/>
                          <a:cs typeface="Arial" pitchFamily="34" charset="0"/>
                        </a:rPr>
                        <a:t>Numero de pasadas</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a:effectLst/>
                          <a:latin typeface="Arial" pitchFamily="34" charset="0"/>
                          <a:cs typeface="Arial" pitchFamily="34" charset="0"/>
                        </a:rPr>
                        <a:t>9,14x10</a:t>
                      </a:r>
                      <a:r>
                        <a:rPr lang="es-EC" sz="1200" baseline="30000">
                          <a:effectLst/>
                          <a:latin typeface="Arial" pitchFamily="34" charset="0"/>
                          <a:cs typeface="Arial" pitchFamily="34" charset="0"/>
                        </a:rPr>
                        <a:t>9</a:t>
                      </a:r>
                      <a:endParaRPr lang="es-EC" sz="1200">
                        <a:solidFill>
                          <a:srgbClr val="365F91"/>
                        </a:solidFill>
                        <a:effectLst/>
                        <a:latin typeface="Arial" pitchFamily="34" charset="0"/>
                        <a:ea typeface="Calibri"/>
                        <a:cs typeface="Arial" pitchFamily="34" charset="0"/>
                      </a:endParaRPr>
                    </a:p>
                  </a:txBody>
                  <a:tcPr marL="46121" marR="46121" marT="0" marB="0" anchor="ctr"/>
                </a:tc>
              </a:tr>
              <a:tr h="389057">
                <a:tc>
                  <a:txBody>
                    <a:bodyPr/>
                    <a:lstStyle/>
                    <a:p>
                      <a:pPr>
                        <a:lnSpc>
                          <a:spcPct val="115000"/>
                        </a:lnSpc>
                        <a:spcAft>
                          <a:spcPts val="0"/>
                        </a:spcAft>
                      </a:pPr>
                      <a:r>
                        <a:rPr lang="es-EC" sz="1200">
                          <a:effectLst/>
                          <a:latin typeface="Arial" pitchFamily="34" charset="0"/>
                          <a:cs typeface="Arial" pitchFamily="34" charset="0"/>
                        </a:rPr>
                        <a:t>Vida en horas</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dirty="0">
                          <a:effectLst/>
                          <a:latin typeface="Arial" pitchFamily="34" charset="0"/>
                          <a:cs typeface="Arial" pitchFamily="34" charset="0"/>
                        </a:rPr>
                        <a:t>1533470,495 horas</a:t>
                      </a:r>
                      <a:endParaRPr lang="es-EC" sz="1200" dirty="0">
                        <a:solidFill>
                          <a:srgbClr val="365F91"/>
                        </a:solidFill>
                        <a:effectLst/>
                        <a:latin typeface="Arial" pitchFamily="34" charset="0"/>
                        <a:ea typeface="Calibri"/>
                        <a:cs typeface="Arial" pitchFamily="34" charset="0"/>
                      </a:endParaRPr>
                    </a:p>
                  </a:txBody>
                  <a:tcPr marL="46121" marR="46121" marT="0" marB="0" anchor="ctr"/>
                </a:tc>
              </a:tr>
              <a:tr h="369370">
                <a:tc>
                  <a:txBody>
                    <a:bodyPr/>
                    <a:lstStyle/>
                    <a:p>
                      <a:pPr>
                        <a:lnSpc>
                          <a:spcPct val="115000"/>
                        </a:lnSpc>
                        <a:spcAft>
                          <a:spcPts val="0"/>
                        </a:spcAft>
                      </a:pPr>
                      <a:r>
                        <a:rPr lang="es-EC" sz="1200">
                          <a:effectLst/>
                          <a:latin typeface="Arial" pitchFamily="34" charset="0"/>
                          <a:cs typeface="Arial" pitchFamily="34" charset="0"/>
                        </a:rPr>
                        <a:t>Longitud de la banda</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a:effectLst/>
                          <a:latin typeface="Arial" pitchFamily="34" charset="0"/>
                          <a:cs typeface="Arial" pitchFamily="34" charset="0"/>
                        </a:rPr>
                        <a:t>1930,46 mm</a:t>
                      </a:r>
                      <a:endParaRPr lang="es-EC" sz="1200">
                        <a:solidFill>
                          <a:srgbClr val="365F91"/>
                        </a:solidFill>
                        <a:effectLst/>
                        <a:latin typeface="Arial" pitchFamily="34" charset="0"/>
                        <a:ea typeface="Calibri"/>
                        <a:cs typeface="Arial" pitchFamily="34" charset="0"/>
                      </a:endParaRPr>
                    </a:p>
                  </a:txBody>
                  <a:tcPr marL="46121" marR="46121" marT="0" marB="0" anchor="ctr"/>
                </a:tc>
              </a:tr>
              <a:tr h="492493">
                <a:tc>
                  <a:txBody>
                    <a:bodyPr/>
                    <a:lstStyle/>
                    <a:p>
                      <a:pPr>
                        <a:lnSpc>
                          <a:spcPct val="115000"/>
                        </a:lnSpc>
                        <a:spcAft>
                          <a:spcPts val="0"/>
                        </a:spcAft>
                      </a:pPr>
                      <a:r>
                        <a:rPr lang="es-EC" sz="1200">
                          <a:effectLst/>
                          <a:latin typeface="Arial" pitchFamily="34" charset="0"/>
                          <a:cs typeface="Arial" pitchFamily="34" charset="0"/>
                        </a:rPr>
                        <a:t>Tensión máxima de polea motriz</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dirty="0" smtClean="0">
                          <a:effectLst/>
                          <a:latin typeface="Arial" pitchFamily="34" charset="0"/>
                          <a:cs typeface="Arial" pitchFamily="34" charset="0"/>
                        </a:rPr>
                        <a:t>755,55 </a:t>
                      </a:r>
                      <a:r>
                        <a:rPr lang="es-EC" sz="1200" dirty="0">
                          <a:effectLst/>
                          <a:latin typeface="Arial" pitchFamily="34" charset="0"/>
                          <a:cs typeface="Arial" pitchFamily="34" charset="0"/>
                        </a:rPr>
                        <a:t>N</a:t>
                      </a:r>
                      <a:endParaRPr lang="es-EC" sz="1200" dirty="0">
                        <a:solidFill>
                          <a:srgbClr val="365F91"/>
                        </a:solidFill>
                        <a:effectLst/>
                        <a:latin typeface="Arial" pitchFamily="34" charset="0"/>
                        <a:ea typeface="Calibri"/>
                        <a:cs typeface="Arial" pitchFamily="34" charset="0"/>
                      </a:endParaRPr>
                    </a:p>
                  </a:txBody>
                  <a:tcPr marL="46121" marR="46121" marT="0" marB="0" anchor="ctr"/>
                </a:tc>
              </a:tr>
              <a:tr h="492493">
                <a:tc>
                  <a:txBody>
                    <a:bodyPr/>
                    <a:lstStyle/>
                    <a:p>
                      <a:pPr>
                        <a:lnSpc>
                          <a:spcPct val="115000"/>
                        </a:lnSpc>
                        <a:spcAft>
                          <a:spcPts val="0"/>
                        </a:spcAft>
                      </a:pPr>
                      <a:r>
                        <a:rPr lang="es-EC" sz="1200">
                          <a:effectLst/>
                          <a:latin typeface="Arial" pitchFamily="34" charset="0"/>
                          <a:cs typeface="Arial" pitchFamily="34" charset="0"/>
                        </a:rPr>
                        <a:t>Tensión máxima de polea inducida</a:t>
                      </a:r>
                      <a:endParaRPr lang="es-EC" sz="1200">
                        <a:solidFill>
                          <a:srgbClr val="365F91"/>
                        </a:solidFill>
                        <a:effectLst/>
                        <a:latin typeface="Arial" pitchFamily="34" charset="0"/>
                        <a:ea typeface="Calibri"/>
                        <a:cs typeface="Arial" pitchFamily="34" charset="0"/>
                      </a:endParaRPr>
                    </a:p>
                  </a:txBody>
                  <a:tcPr marL="46121" marR="46121" marT="0" marB="0" anchor="ctr"/>
                </a:tc>
                <a:tc>
                  <a:txBody>
                    <a:bodyPr/>
                    <a:lstStyle/>
                    <a:p>
                      <a:pPr algn="ctr">
                        <a:lnSpc>
                          <a:spcPct val="115000"/>
                        </a:lnSpc>
                        <a:spcAft>
                          <a:spcPts val="0"/>
                        </a:spcAft>
                      </a:pPr>
                      <a:r>
                        <a:rPr lang="es-EC" sz="1200" dirty="0">
                          <a:effectLst/>
                          <a:latin typeface="Arial" pitchFamily="34" charset="0"/>
                          <a:cs typeface="Arial" pitchFamily="34" charset="0"/>
                        </a:rPr>
                        <a:t>171,327 N</a:t>
                      </a:r>
                      <a:endParaRPr lang="es-EC" sz="1200" dirty="0">
                        <a:solidFill>
                          <a:srgbClr val="365F91"/>
                        </a:solidFill>
                        <a:effectLst/>
                        <a:latin typeface="Arial" pitchFamily="34" charset="0"/>
                        <a:ea typeface="Calibri"/>
                        <a:cs typeface="Arial" pitchFamily="34" charset="0"/>
                      </a:endParaRPr>
                    </a:p>
                  </a:txBody>
                  <a:tcPr marL="46121" marR="46121" marT="0" marB="0" anchor="ctr"/>
                </a:tc>
              </a:tr>
            </a:tbl>
          </a:graphicData>
        </a:graphic>
      </p:graphicFrame>
    </p:spTree>
    <p:extLst>
      <p:ext uri="{BB962C8B-B14F-4D97-AF65-F5344CB8AC3E}">
        <p14:creationId xmlns:p14="http://schemas.microsoft.com/office/powerpoint/2010/main" val="1594272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SISTEMA DE TRANSMISIÓN</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Eje de transmisión:</a:t>
            </a:r>
          </a:p>
        </p:txBody>
      </p:sp>
      <p:sp>
        <p:nvSpPr>
          <p:cNvPr id="7" name="2 Marcador de contenido"/>
          <p:cNvSpPr txBox="1">
            <a:spLocks/>
          </p:cNvSpPr>
          <p:nvPr/>
        </p:nvSpPr>
        <p:spPr>
          <a:xfrm>
            <a:off x="1117978" y="5589240"/>
            <a:ext cx="6624736" cy="5995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20. DCL Eje de transmisión</a:t>
            </a:r>
            <a:endParaRPr lang="es-EC" sz="2000" dirty="0">
              <a:solidFill>
                <a:schemeClr val="bg1"/>
              </a:solidFill>
              <a:latin typeface="Arial" pitchFamily="34" charset="0"/>
              <a:cs typeface="Arial" pitchFamily="34" charset="0"/>
            </a:endParaRPr>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04864"/>
            <a:ext cx="5979026" cy="3312368"/>
          </a:xfrm>
          <a:prstGeom prst="rect">
            <a:avLst/>
          </a:prstGeom>
          <a:noFill/>
          <a:ln>
            <a:noFill/>
          </a:ln>
        </p:spPr>
      </p:pic>
    </p:spTree>
    <p:extLst>
      <p:ext uri="{BB962C8B-B14F-4D97-AF65-F5344CB8AC3E}">
        <p14:creationId xmlns:p14="http://schemas.microsoft.com/office/powerpoint/2010/main" val="2022732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SISTEMA DE TRANSMISIÓN</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107504" y="1268760"/>
            <a:ext cx="468052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del eje de transmisión:</a:t>
            </a:r>
          </a:p>
        </p:txBody>
      </p:sp>
      <p:sp>
        <p:nvSpPr>
          <p:cNvPr id="7" name="2 Marcador de contenido"/>
          <p:cNvSpPr txBox="1">
            <a:spLocks/>
          </p:cNvSpPr>
          <p:nvPr/>
        </p:nvSpPr>
        <p:spPr>
          <a:xfrm>
            <a:off x="107504" y="5877272"/>
            <a:ext cx="4390126"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4. Resultados 1 Eje de transmisión</a:t>
            </a:r>
            <a:endParaRPr lang="es-EC" sz="200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094851025"/>
              </p:ext>
            </p:extLst>
          </p:nvPr>
        </p:nvGraphicFramePr>
        <p:xfrm>
          <a:off x="266996" y="2189815"/>
          <a:ext cx="4088980" cy="3705300"/>
        </p:xfrm>
        <a:graphic>
          <a:graphicData uri="http://schemas.openxmlformats.org/drawingml/2006/table">
            <a:tbl>
              <a:tblPr firstRow="1" firstCol="1" bandRow="1">
                <a:tableStyleId>{F5AB1C69-6EDB-4FF4-983F-18BD219EF322}</a:tableStyleId>
              </a:tblPr>
              <a:tblGrid>
                <a:gridCol w="2448271"/>
                <a:gridCol w="1640709"/>
              </a:tblGrid>
              <a:tr h="332856">
                <a:tc>
                  <a:txBody>
                    <a:bodyPr/>
                    <a:lstStyle/>
                    <a:p>
                      <a:pPr>
                        <a:lnSpc>
                          <a:spcPct val="115000"/>
                        </a:lnSpc>
                        <a:spcAft>
                          <a:spcPts val="0"/>
                        </a:spcAft>
                      </a:pPr>
                      <a:r>
                        <a:rPr lang="es-EC" sz="1200" dirty="0">
                          <a:effectLst/>
                          <a:latin typeface="Arial" pitchFamily="34" charset="0"/>
                          <a:cs typeface="Arial" pitchFamily="34" charset="0"/>
                        </a:rPr>
                        <a:t>Reacción </a:t>
                      </a:r>
                      <a:r>
                        <a:rPr lang="es-EC" sz="1200" dirty="0" err="1">
                          <a:effectLst/>
                          <a:latin typeface="Arial" pitchFamily="34" charset="0"/>
                          <a:cs typeface="Arial" pitchFamily="34" charset="0"/>
                        </a:rPr>
                        <a:t>Az</a:t>
                      </a:r>
                      <a:endParaRPr lang="es-EC" sz="1100" dirty="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293,43 N</a:t>
                      </a:r>
                      <a:endParaRPr lang="es-EC" sz="1100">
                        <a:solidFill>
                          <a:srgbClr val="365F91"/>
                        </a:solidFill>
                        <a:effectLst/>
                        <a:latin typeface="Arial" pitchFamily="34" charset="0"/>
                        <a:ea typeface="Calibri"/>
                        <a:cs typeface="Arial" pitchFamily="34" charset="0"/>
                      </a:endParaRPr>
                    </a:p>
                  </a:txBody>
                  <a:tcPr marL="67084" marR="67084" marT="0" marB="0" anchor="ctr"/>
                </a:tc>
              </a:tr>
              <a:tr h="332856">
                <a:tc>
                  <a:txBody>
                    <a:bodyPr/>
                    <a:lstStyle/>
                    <a:p>
                      <a:pPr>
                        <a:lnSpc>
                          <a:spcPct val="115000"/>
                        </a:lnSpc>
                        <a:spcAft>
                          <a:spcPts val="0"/>
                        </a:spcAft>
                      </a:pPr>
                      <a:r>
                        <a:rPr lang="es-EC" sz="1200">
                          <a:effectLst/>
                          <a:latin typeface="Arial" pitchFamily="34" charset="0"/>
                          <a:cs typeface="Arial" pitchFamily="34" charset="0"/>
                        </a:rPr>
                        <a:t>Reacción Ay</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31,63 N</a:t>
                      </a:r>
                      <a:endParaRPr lang="es-EC" sz="1100">
                        <a:solidFill>
                          <a:srgbClr val="365F91"/>
                        </a:solidFill>
                        <a:effectLst/>
                        <a:latin typeface="Arial" pitchFamily="34" charset="0"/>
                        <a:ea typeface="Calibri"/>
                        <a:cs typeface="Arial" pitchFamily="34" charset="0"/>
                      </a:endParaRPr>
                    </a:p>
                  </a:txBody>
                  <a:tcPr marL="67084" marR="67084" marT="0" marB="0" anchor="ctr"/>
                </a:tc>
              </a:tr>
              <a:tr h="332856">
                <a:tc>
                  <a:txBody>
                    <a:bodyPr/>
                    <a:lstStyle/>
                    <a:p>
                      <a:pPr>
                        <a:lnSpc>
                          <a:spcPct val="115000"/>
                        </a:lnSpc>
                        <a:spcAft>
                          <a:spcPts val="0"/>
                        </a:spcAft>
                      </a:pPr>
                      <a:r>
                        <a:rPr lang="es-EC" sz="1200">
                          <a:effectLst/>
                          <a:latin typeface="Arial" pitchFamily="34" charset="0"/>
                          <a:cs typeface="Arial" pitchFamily="34" charset="0"/>
                        </a:rPr>
                        <a:t>Reacción Bz</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456,02 N</a:t>
                      </a:r>
                      <a:endParaRPr lang="es-EC" sz="1100">
                        <a:solidFill>
                          <a:srgbClr val="365F91"/>
                        </a:solidFill>
                        <a:effectLst/>
                        <a:latin typeface="Arial" pitchFamily="34" charset="0"/>
                        <a:ea typeface="Calibri"/>
                        <a:cs typeface="Arial" pitchFamily="34" charset="0"/>
                      </a:endParaRPr>
                    </a:p>
                  </a:txBody>
                  <a:tcPr marL="67084" marR="67084" marT="0" marB="0" anchor="ctr"/>
                </a:tc>
              </a:tr>
              <a:tr h="332856">
                <a:tc>
                  <a:txBody>
                    <a:bodyPr/>
                    <a:lstStyle/>
                    <a:p>
                      <a:pPr>
                        <a:lnSpc>
                          <a:spcPct val="115000"/>
                        </a:lnSpc>
                        <a:spcAft>
                          <a:spcPts val="0"/>
                        </a:spcAft>
                      </a:pPr>
                      <a:r>
                        <a:rPr lang="es-EC" sz="1200">
                          <a:effectLst/>
                          <a:latin typeface="Arial" pitchFamily="34" charset="0"/>
                          <a:cs typeface="Arial" pitchFamily="34" charset="0"/>
                        </a:rPr>
                        <a:t>Reacción By</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dirty="0">
                          <a:effectLst/>
                          <a:latin typeface="Arial" pitchFamily="34" charset="0"/>
                          <a:cs typeface="Arial" pitchFamily="34" charset="0"/>
                        </a:rPr>
                        <a:t>82,59 N</a:t>
                      </a:r>
                      <a:endParaRPr lang="es-EC" sz="1100" dirty="0">
                        <a:solidFill>
                          <a:srgbClr val="365F91"/>
                        </a:solidFill>
                        <a:effectLst/>
                        <a:latin typeface="Arial" pitchFamily="34" charset="0"/>
                        <a:ea typeface="Calibri"/>
                        <a:cs typeface="Arial" pitchFamily="34" charset="0"/>
                      </a:endParaRPr>
                    </a:p>
                  </a:txBody>
                  <a:tcPr marL="67084" marR="67084" marT="0" marB="0" anchor="ctr"/>
                </a:tc>
              </a:tr>
              <a:tr h="499284">
                <a:tc>
                  <a:txBody>
                    <a:bodyPr/>
                    <a:lstStyle/>
                    <a:p>
                      <a:pPr>
                        <a:lnSpc>
                          <a:spcPct val="115000"/>
                        </a:lnSpc>
                        <a:spcAft>
                          <a:spcPts val="0"/>
                        </a:spcAft>
                      </a:pPr>
                      <a:r>
                        <a:rPr lang="es-EC" sz="1200">
                          <a:effectLst/>
                          <a:latin typeface="Arial" pitchFamily="34" charset="0"/>
                          <a:cs typeface="Arial" pitchFamily="34" charset="0"/>
                        </a:rPr>
                        <a:t>Fuerza total de la polea</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755,55 N</a:t>
                      </a:r>
                      <a:endParaRPr lang="es-EC" sz="1100">
                        <a:solidFill>
                          <a:srgbClr val="365F91"/>
                        </a:solidFill>
                        <a:effectLst/>
                        <a:latin typeface="Arial" pitchFamily="34" charset="0"/>
                        <a:ea typeface="Calibri"/>
                        <a:cs typeface="Arial" pitchFamily="34" charset="0"/>
                      </a:endParaRPr>
                    </a:p>
                  </a:txBody>
                  <a:tcPr marL="67084" marR="67084" marT="0" marB="0" anchor="ctr"/>
                </a:tc>
              </a:tr>
              <a:tr h="499284">
                <a:tc>
                  <a:txBody>
                    <a:bodyPr/>
                    <a:lstStyle/>
                    <a:p>
                      <a:pPr>
                        <a:lnSpc>
                          <a:spcPct val="115000"/>
                        </a:lnSpc>
                        <a:spcAft>
                          <a:spcPts val="0"/>
                        </a:spcAft>
                      </a:pPr>
                      <a:r>
                        <a:rPr lang="es-EC" sz="1200" dirty="0">
                          <a:effectLst/>
                          <a:latin typeface="Arial" pitchFamily="34" charset="0"/>
                          <a:cs typeface="Arial" pitchFamily="34" charset="0"/>
                        </a:rPr>
                        <a:t>Momento total en B</a:t>
                      </a:r>
                      <a:endParaRPr lang="es-EC" sz="1100" dirty="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13287,081 Nmm</a:t>
                      </a:r>
                      <a:endParaRPr lang="es-EC" sz="1100">
                        <a:solidFill>
                          <a:srgbClr val="365F91"/>
                        </a:solidFill>
                        <a:effectLst/>
                        <a:latin typeface="Arial" pitchFamily="34" charset="0"/>
                        <a:ea typeface="Calibri"/>
                        <a:cs typeface="Arial" pitchFamily="34" charset="0"/>
                      </a:endParaRPr>
                    </a:p>
                  </a:txBody>
                  <a:tcPr marL="67084" marR="67084" marT="0" marB="0" anchor="ctr"/>
                </a:tc>
              </a:tr>
              <a:tr h="499284">
                <a:tc>
                  <a:txBody>
                    <a:bodyPr/>
                    <a:lstStyle/>
                    <a:p>
                      <a:pPr>
                        <a:lnSpc>
                          <a:spcPct val="115000"/>
                        </a:lnSpc>
                        <a:spcAft>
                          <a:spcPts val="0"/>
                        </a:spcAft>
                      </a:pPr>
                      <a:r>
                        <a:rPr lang="es-EC" sz="1200">
                          <a:effectLst/>
                          <a:latin typeface="Arial" pitchFamily="34" charset="0"/>
                          <a:cs typeface="Arial" pitchFamily="34" charset="0"/>
                        </a:rPr>
                        <a:t>Momento total en C</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22489,08 Nmm</a:t>
                      </a:r>
                      <a:endParaRPr lang="es-EC" sz="1100">
                        <a:solidFill>
                          <a:srgbClr val="365F91"/>
                        </a:solidFill>
                        <a:effectLst/>
                        <a:latin typeface="Arial" pitchFamily="34" charset="0"/>
                        <a:ea typeface="Calibri"/>
                        <a:cs typeface="Arial" pitchFamily="34" charset="0"/>
                      </a:endParaRPr>
                    </a:p>
                  </a:txBody>
                  <a:tcPr marL="67084" marR="67084" marT="0" marB="0" anchor="ctr"/>
                </a:tc>
              </a:tr>
              <a:tr h="170138">
                <a:tc>
                  <a:txBody>
                    <a:bodyPr/>
                    <a:lstStyle/>
                    <a:p>
                      <a:pPr>
                        <a:lnSpc>
                          <a:spcPct val="115000"/>
                        </a:lnSpc>
                        <a:spcAft>
                          <a:spcPts val="0"/>
                        </a:spcAft>
                      </a:pPr>
                      <a:r>
                        <a:rPr lang="es-EC" sz="1200">
                          <a:effectLst/>
                          <a:latin typeface="Arial" pitchFamily="34" charset="0"/>
                          <a:cs typeface="Arial" pitchFamily="34" charset="0"/>
                        </a:rPr>
                        <a:t>Torque</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35618,887 Nmm</a:t>
                      </a:r>
                      <a:endParaRPr lang="es-EC" sz="1100">
                        <a:solidFill>
                          <a:srgbClr val="365F91"/>
                        </a:solidFill>
                        <a:effectLst/>
                        <a:latin typeface="Arial" pitchFamily="34" charset="0"/>
                        <a:ea typeface="Calibri"/>
                        <a:cs typeface="Arial" pitchFamily="34" charset="0"/>
                      </a:endParaRPr>
                    </a:p>
                  </a:txBody>
                  <a:tcPr marL="67084" marR="67084" marT="0" marB="0" anchor="ctr"/>
                </a:tc>
              </a:tr>
              <a:tr h="332856">
                <a:tc>
                  <a:txBody>
                    <a:bodyPr/>
                    <a:lstStyle/>
                    <a:p>
                      <a:pPr>
                        <a:lnSpc>
                          <a:spcPct val="115000"/>
                        </a:lnSpc>
                        <a:spcAft>
                          <a:spcPts val="0"/>
                        </a:spcAft>
                      </a:pPr>
                      <a:r>
                        <a:rPr lang="es-EC" sz="1200">
                          <a:effectLst/>
                          <a:latin typeface="Arial" pitchFamily="34" charset="0"/>
                          <a:cs typeface="Arial" pitchFamily="34" charset="0"/>
                        </a:rPr>
                        <a:t>Esfuerzo a flexión</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a:effectLst/>
                          <a:latin typeface="Arial" pitchFamily="34" charset="0"/>
                          <a:cs typeface="Arial" pitchFamily="34" charset="0"/>
                        </a:rPr>
                        <a:t>14,66 N/mm</a:t>
                      </a:r>
                      <a:r>
                        <a:rPr lang="es-EC" sz="1200" baseline="300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67084" marR="67084" marT="0" marB="0" anchor="ctr"/>
                </a:tc>
              </a:tr>
              <a:tr h="332856">
                <a:tc>
                  <a:txBody>
                    <a:bodyPr/>
                    <a:lstStyle/>
                    <a:p>
                      <a:pPr>
                        <a:lnSpc>
                          <a:spcPct val="115000"/>
                        </a:lnSpc>
                        <a:spcAft>
                          <a:spcPts val="0"/>
                        </a:spcAft>
                      </a:pPr>
                      <a:r>
                        <a:rPr lang="es-EC" sz="1200">
                          <a:effectLst/>
                          <a:latin typeface="Arial" pitchFamily="34" charset="0"/>
                          <a:cs typeface="Arial" pitchFamily="34" charset="0"/>
                        </a:rPr>
                        <a:t>Esfuerzo a torsión</a:t>
                      </a:r>
                      <a:endParaRPr lang="es-EC" sz="1100">
                        <a:solidFill>
                          <a:srgbClr val="365F91"/>
                        </a:solidFill>
                        <a:effectLst/>
                        <a:latin typeface="Arial" pitchFamily="34" charset="0"/>
                        <a:ea typeface="Calibri"/>
                        <a:cs typeface="Arial" pitchFamily="34" charset="0"/>
                      </a:endParaRPr>
                    </a:p>
                  </a:txBody>
                  <a:tcPr marL="67084" marR="67084" marT="0" marB="0" anchor="ctr"/>
                </a:tc>
                <a:tc>
                  <a:txBody>
                    <a:bodyPr/>
                    <a:lstStyle/>
                    <a:p>
                      <a:pPr algn="ctr">
                        <a:lnSpc>
                          <a:spcPct val="115000"/>
                        </a:lnSpc>
                        <a:spcAft>
                          <a:spcPts val="0"/>
                        </a:spcAft>
                      </a:pPr>
                      <a:r>
                        <a:rPr lang="es-EC" sz="1200" dirty="0">
                          <a:effectLst/>
                          <a:latin typeface="Arial" pitchFamily="34" charset="0"/>
                          <a:cs typeface="Arial" pitchFamily="34" charset="0"/>
                        </a:rPr>
                        <a:t>11,60 N/</a:t>
                      </a:r>
                      <a:r>
                        <a:rPr lang="es-EC" sz="1200" dirty="0" err="1">
                          <a:effectLst/>
                          <a:latin typeface="Arial" pitchFamily="34" charset="0"/>
                          <a:cs typeface="Arial" pitchFamily="34" charset="0"/>
                        </a:rPr>
                        <a:t>mm</a:t>
                      </a:r>
                      <a:r>
                        <a:rPr lang="es-EC" sz="1200" baseline="30000" dirty="0" err="1">
                          <a:effectLst/>
                          <a:latin typeface="Arial" pitchFamily="34" charset="0"/>
                          <a:cs typeface="Arial" pitchFamily="34" charset="0"/>
                        </a:rPr>
                        <a:t>2</a:t>
                      </a:r>
                      <a:endParaRPr lang="es-EC" sz="1100" dirty="0">
                        <a:solidFill>
                          <a:srgbClr val="365F91"/>
                        </a:solidFill>
                        <a:effectLst/>
                        <a:latin typeface="Arial" pitchFamily="34" charset="0"/>
                        <a:ea typeface="Calibri"/>
                        <a:cs typeface="Arial" pitchFamily="34" charset="0"/>
                      </a:endParaRPr>
                    </a:p>
                  </a:txBody>
                  <a:tcPr marL="67084" marR="67084"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78621970"/>
              </p:ext>
            </p:extLst>
          </p:nvPr>
        </p:nvGraphicFramePr>
        <p:xfrm>
          <a:off x="4711437" y="2185472"/>
          <a:ext cx="4248473" cy="3711324"/>
        </p:xfrm>
        <a:graphic>
          <a:graphicData uri="http://schemas.openxmlformats.org/drawingml/2006/table">
            <a:tbl>
              <a:tblPr firstRow="1" firstCol="1" bandRow="1">
                <a:tableStyleId>{F5AB1C69-6EDB-4FF4-983F-18BD219EF322}</a:tableStyleId>
              </a:tblPr>
              <a:tblGrid>
                <a:gridCol w="3100923"/>
                <a:gridCol w="1147550"/>
              </a:tblGrid>
              <a:tr h="200550">
                <a:tc>
                  <a:txBody>
                    <a:bodyPr/>
                    <a:lstStyle/>
                    <a:p>
                      <a:pPr>
                        <a:lnSpc>
                          <a:spcPct val="115000"/>
                        </a:lnSpc>
                        <a:spcAft>
                          <a:spcPts val="0"/>
                        </a:spcAft>
                      </a:pPr>
                      <a:r>
                        <a:rPr lang="es-EC" sz="1200" dirty="0">
                          <a:effectLst/>
                          <a:latin typeface="Arial" pitchFamily="34" charset="0"/>
                          <a:cs typeface="Arial" pitchFamily="34" charset="0"/>
                        </a:rPr>
                        <a:t>Material del eje</a:t>
                      </a:r>
                      <a:endParaRPr lang="es-EC" sz="1200" dirty="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AISI 1018</a:t>
                      </a:r>
                      <a:endParaRPr lang="es-EC" sz="1200">
                        <a:solidFill>
                          <a:srgbClr val="365F91"/>
                        </a:solidFill>
                        <a:effectLst/>
                        <a:latin typeface="Arial" pitchFamily="34" charset="0"/>
                        <a:ea typeface="Calibri"/>
                        <a:cs typeface="Arial" pitchFamily="34" charset="0"/>
                      </a:endParaRPr>
                    </a:p>
                  </a:txBody>
                  <a:tcPr marL="44723" marR="44723" marT="0" marB="0" anchor="ctr"/>
                </a:tc>
              </a:tr>
              <a:tr h="355656">
                <a:tc>
                  <a:txBody>
                    <a:bodyPr/>
                    <a:lstStyle/>
                    <a:p>
                      <a:pPr>
                        <a:lnSpc>
                          <a:spcPct val="115000"/>
                        </a:lnSpc>
                        <a:spcAft>
                          <a:spcPts val="0"/>
                        </a:spcAft>
                      </a:pPr>
                      <a:r>
                        <a:rPr lang="es-EC" sz="1200">
                          <a:effectLst/>
                          <a:latin typeface="Arial" pitchFamily="34" charset="0"/>
                          <a:cs typeface="Arial" pitchFamily="34" charset="0"/>
                        </a:rPr>
                        <a:t>Diámetro principal del eje</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Ø35 mm</a:t>
                      </a:r>
                      <a:endParaRPr lang="es-EC" sz="1200">
                        <a:solidFill>
                          <a:srgbClr val="365F91"/>
                        </a:solidFill>
                        <a:effectLst/>
                        <a:latin typeface="Arial" pitchFamily="34" charset="0"/>
                        <a:ea typeface="Calibri"/>
                        <a:cs typeface="Arial" pitchFamily="34" charset="0"/>
                      </a:endParaRPr>
                    </a:p>
                  </a:txBody>
                  <a:tcPr marL="44723" marR="44723" marT="0" marB="0" anchor="ctr"/>
                </a:tc>
              </a:tr>
              <a:tr h="355656">
                <a:tc>
                  <a:txBody>
                    <a:bodyPr/>
                    <a:lstStyle/>
                    <a:p>
                      <a:pPr>
                        <a:lnSpc>
                          <a:spcPct val="115000"/>
                        </a:lnSpc>
                        <a:spcAft>
                          <a:spcPts val="0"/>
                        </a:spcAft>
                      </a:pPr>
                      <a:r>
                        <a:rPr lang="es-EC" sz="1200">
                          <a:effectLst/>
                          <a:latin typeface="Arial" pitchFamily="34" charset="0"/>
                          <a:cs typeface="Arial" pitchFamily="34" charset="0"/>
                        </a:rPr>
                        <a:t>Diámetro de escalón eje</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Ø45 mm</a:t>
                      </a:r>
                      <a:endParaRPr lang="es-EC" sz="1200">
                        <a:solidFill>
                          <a:srgbClr val="365F91"/>
                        </a:solidFill>
                        <a:effectLst/>
                        <a:latin typeface="Arial" pitchFamily="34" charset="0"/>
                        <a:ea typeface="Calibri"/>
                        <a:cs typeface="Arial" pitchFamily="34" charset="0"/>
                      </a:endParaRPr>
                    </a:p>
                  </a:txBody>
                  <a:tcPr marL="44723" marR="44723" marT="0" marB="0" anchor="ctr"/>
                </a:tc>
              </a:tr>
              <a:tr h="355656">
                <a:tc>
                  <a:txBody>
                    <a:bodyPr/>
                    <a:lstStyle/>
                    <a:p>
                      <a:pPr>
                        <a:lnSpc>
                          <a:spcPct val="115000"/>
                        </a:lnSpc>
                        <a:spcAft>
                          <a:spcPts val="0"/>
                        </a:spcAft>
                      </a:pPr>
                      <a:r>
                        <a:rPr lang="es-EC" sz="1200">
                          <a:effectLst/>
                          <a:latin typeface="Arial" pitchFamily="34" charset="0"/>
                          <a:cs typeface="Arial" pitchFamily="34" charset="0"/>
                        </a:rPr>
                        <a:t>Diámetro de chumaceras</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Ø35 mm</a:t>
                      </a:r>
                      <a:endParaRPr lang="es-EC" sz="1200">
                        <a:solidFill>
                          <a:srgbClr val="365F91"/>
                        </a:solidFill>
                        <a:effectLst/>
                        <a:latin typeface="Arial" pitchFamily="34" charset="0"/>
                        <a:ea typeface="Calibri"/>
                        <a:cs typeface="Arial" pitchFamily="34" charset="0"/>
                      </a:endParaRPr>
                    </a:p>
                  </a:txBody>
                  <a:tcPr marL="44723" marR="44723" marT="0" marB="0" anchor="ctr"/>
                </a:tc>
              </a:tr>
              <a:tr h="355656">
                <a:tc>
                  <a:txBody>
                    <a:bodyPr/>
                    <a:lstStyle/>
                    <a:p>
                      <a:pPr>
                        <a:lnSpc>
                          <a:spcPct val="115000"/>
                        </a:lnSpc>
                        <a:spcAft>
                          <a:spcPts val="0"/>
                        </a:spcAft>
                      </a:pPr>
                      <a:r>
                        <a:rPr lang="es-EC" sz="1200">
                          <a:effectLst/>
                          <a:latin typeface="Arial" pitchFamily="34" charset="0"/>
                          <a:cs typeface="Arial" pitchFamily="34" charset="0"/>
                        </a:rPr>
                        <a:t>Factor de seguridad</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2,56</a:t>
                      </a:r>
                      <a:endParaRPr lang="es-EC" sz="1200">
                        <a:solidFill>
                          <a:srgbClr val="365F91"/>
                        </a:solidFill>
                        <a:effectLst/>
                        <a:latin typeface="Arial" pitchFamily="34" charset="0"/>
                        <a:ea typeface="Calibri"/>
                        <a:cs typeface="Arial" pitchFamily="34" charset="0"/>
                      </a:endParaRPr>
                    </a:p>
                  </a:txBody>
                  <a:tcPr marL="44723" marR="44723" marT="0" marB="0" anchor="ctr"/>
                </a:tc>
              </a:tr>
              <a:tr h="266741">
                <a:tc>
                  <a:txBody>
                    <a:bodyPr/>
                    <a:lstStyle/>
                    <a:p>
                      <a:pPr>
                        <a:lnSpc>
                          <a:spcPct val="115000"/>
                        </a:lnSpc>
                        <a:spcAft>
                          <a:spcPts val="0"/>
                        </a:spcAft>
                      </a:pPr>
                      <a:r>
                        <a:rPr lang="es-EC" sz="1200">
                          <a:effectLst/>
                          <a:latin typeface="Arial" pitchFamily="34" charset="0"/>
                          <a:cs typeface="Arial" pitchFamily="34" charset="0"/>
                        </a:rPr>
                        <a:t>Esfuerzo de Von mises</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24,884 N/mm</a:t>
                      </a:r>
                      <a:r>
                        <a:rPr lang="es-EC" sz="1200" baseline="30000">
                          <a:effectLst/>
                          <a:latin typeface="Arial" pitchFamily="34" charset="0"/>
                          <a:cs typeface="Arial" pitchFamily="34" charset="0"/>
                        </a:rPr>
                        <a:t>2</a:t>
                      </a:r>
                      <a:endParaRPr lang="es-EC" sz="1200">
                        <a:solidFill>
                          <a:srgbClr val="365F91"/>
                        </a:solidFill>
                        <a:effectLst/>
                        <a:latin typeface="Arial" pitchFamily="34" charset="0"/>
                        <a:ea typeface="Calibri"/>
                        <a:cs typeface="Arial" pitchFamily="34" charset="0"/>
                      </a:endParaRPr>
                    </a:p>
                  </a:txBody>
                  <a:tcPr marL="44723" marR="44723" marT="0" marB="0" anchor="ctr"/>
                </a:tc>
              </a:tr>
              <a:tr h="200550">
                <a:tc>
                  <a:txBody>
                    <a:bodyPr/>
                    <a:lstStyle/>
                    <a:p>
                      <a:pPr>
                        <a:lnSpc>
                          <a:spcPct val="115000"/>
                        </a:lnSpc>
                        <a:spcAft>
                          <a:spcPts val="0"/>
                        </a:spcAft>
                      </a:pPr>
                      <a:r>
                        <a:rPr lang="es-EC" sz="1200">
                          <a:effectLst/>
                          <a:latin typeface="Arial" pitchFamily="34" charset="0"/>
                          <a:cs typeface="Arial" pitchFamily="34" charset="0"/>
                        </a:rPr>
                        <a:t>Chaveta</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8x10x12 mm</a:t>
                      </a:r>
                      <a:endParaRPr lang="es-EC" sz="1200">
                        <a:solidFill>
                          <a:srgbClr val="365F91"/>
                        </a:solidFill>
                        <a:effectLst/>
                        <a:latin typeface="Arial" pitchFamily="34" charset="0"/>
                        <a:ea typeface="Calibri"/>
                        <a:cs typeface="Arial" pitchFamily="34" charset="0"/>
                      </a:endParaRPr>
                    </a:p>
                  </a:txBody>
                  <a:tcPr marL="44723" marR="44723" marT="0" marB="0" anchor="ctr"/>
                </a:tc>
              </a:tr>
              <a:tr h="444570">
                <a:tc>
                  <a:txBody>
                    <a:bodyPr/>
                    <a:lstStyle/>
                    <a:p>
                      <a:pPr>
                        <a:lnSpc>
                          <a:spcPct val="115000"/>
                        </a:lnSpc>
                        <a:spcAft>
                          <a:spcPts val="0"/>
                        </a:spcAft>
                      </a:pPr>
                      <a:r>
                        <a:rPr lang="es-EC" sz="1200">
                          <a:effectLst/>
                          <a:latin typeface="Arial" pitchFamily="34" charset="0"/>
                          <a:cs typeface="Arial" pitchFamily="34" charset="0"/>
                        </a:rPr>
                        <a:t>Dureza de caucho para el disco</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a:effectLst/>
                          <a:latin typeface="Arial" pitchFamily="34" charset="0"/>
                          <a:cs typeface="Arial" pitchFamily="34" charset="0"/>
                        </a:rPr>
                        <a:t>60 shore</a:t>
                      </a:r>
                      <a:endParaRPr lang="es-EC" sz="1200">
                        <a:solidFill>
                          <a:srgbClr val="365F91"/>
                        </a:solidFill>
                        <a:effectLst/>
                        <a:latin typeface="Arial" pitchFamily="34" charset="0"/>
                        <a:ea typeface="Calibri"/>
                        <a:cs typeface="Arial" pitchFamily="34" charset="0"/>
                      </a:endParaRPr>
                    </a:p>
                  </a:txBody>
                  <a:tcPr marL="44723" marR="44723" marT="0" marB="0" anchor="ctr"/>
                </a:tc>
              </a:tr>
              <a:tr h="623282">
                <a:tc>
                  <a:txBody>
                    <a:bodyPr/>
                    <a:lstStyle/>
                    <a:p>
                      <a:pPr>
                        <a:lnSpc>
                          <a:spcPct val="115000"/>
                        </a:lnSpc>
                        <a:spcAft>
                          <a:spcPts val="0"/>
                        </a:spcAft>
                      </a:pPr>
                      <a:r>
                        <a:rPr lang="es-EC" sz="1200">
                          <a:effectLst/>
                          <a:latin typeface="Arial" pitchFamily="34" charset="0"/>
                          <a:cs typeface="Arial" pitchFamily="34" charset="0"/>
                        </a:rPr>
                        <a:t>Diámetro del disco recubierto de caucho</a:t>
                      </a:r>
                      <a:endParaRPr lang="es-EC" sz="1200">
                        <a:solidFill>
                          <a:srgbClr val="365F9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dirty="0">
                          <a:effectLst/>
                          <a:latin typeface="Arial" pitchFamily="34" charset="0"/>
                          <a:cs typeface="Arial" pitchFamily="34" charset="0"/>
                        </a:rPr>
                        <a:t>228,6 mm</a:t>
                      </a:r>
                      <a:endParaRPr lang="es-EC" sz="1200" dirty="0">
                        <a:solidFill>
                          <a:srgbClr val="365F91"/>
                        </a:solidFill>
                        <a:effectLst/>
                        <a:latin typeface="Arial" pitchFamily="34" charset="0"/>
                        <a:ea typeface="Calibri"/>
                        <a:cs typeface="Arial" pitchFamily="34" charset="0"/>
                      </a:endParaRPr>
                    </a:p>
                  </a:txBody>
                  <a:tcPr marL="44723" marR="44723" marT="0" marB="0" anchor="ctr"/>
                </a:tc>
              </a:tr>
              <a:tr h="533483">
                <a:tc>
                  <a:txBody>
                    <a:bodyPr/>
                    <a:lstStyle/>
                    <a:p>
                      <a:pPr>
                        <a:lnSpc>
                          <a:spcPct val="115000"/>
                        </a:lnSpc>
                        <a:spcAft>
                          <a:spcPts val="0"/>
                        </a:spcAft>
                      </a:pPr>
                      <a:r>
                        <a:rPr lang="es-EC" sz="1200" dirty="0" smtClean="0">
                          <a:solidFill>
                            <a:schemeClr val="bg1"/>
                          </a:solidFill>
                          <a:effectLst/>
                          <a:latin typeface="Arial" pitchFamily="34" charset="0"/>
                          <a:ea typeface="Calibri"/>
                          <a:cs typeface="Arial" pitchFamily="34" charset="0"/>
                        </a:rPr>
                        <a:t>Longitud</a:t>
                      </a:r>
                      <a:r>
                        <a:rPr lang="es-EC" sz="1200" baseline="0" dirty="0" smtClean="0">
                          <a:solidFill>
                            <a:schemeClr val="bg1"/>
                          </a:solidFill>
                          <a:effectLst/>
                          <a:latin typeface="Arial" pitchFamily="34" charset="0"/>
                          <a:ea typeface="Calibri"/>
                          <a:cs typeface="Arial" pitchFamily="34" charset="0"/>
                        </a:rPr>
                        <a:t> del eje</a:t>
                      </a:r>
                      <a:endParaRPr lang="es-EC" sz="1200" dirty="0">
                        <a:solidFill>
                          <a:schemeClr val="bg1"/>
                        </a:solidFill>
                        <a:effectLst/>
                        <a:latin typeface="Arial" pitchFamily="34" charset="0"/>
                        <a:ea typeface="Calibri"/>
                        <a:cs typeface="Arial" pitchFamily="34" charset="0"/>
                      </a:endParaRPr>
                    </a:p>
                  </a:txBody>
                  <a:tcPr marL="44723" marR="44723" marT="0" marB="0" anchor="ctr"/>
                </a:tc>
                <a:tc>
                  <a:txBody>
                    <a:bodyPr/>
                    <a:lstStyle/>
                    <a:p>
                      <a:pPr algn="ctr">
                        <a:lnSpc>
                          <a:spcPct val="115000"/>
                        </a:lnSpc>
                        <a:spcAft>
                          <a:spcPts val="0"/>
                        </a:spcAft>
                      </a:pPr>
                      <a:r>
                        <a:rPr lang="es-EC" sz="1200" dirty="0" smtClean="0">
                          <a:solidFill>
                            <a:schemeClr val="tx1"/>
                          </a:solidFill>
                          <a:effectLst/>
                          <a:latin typeface="Arial" pitchFamily="34" charset="0"/>
                          <a:ea typeface="Calibri"/>
                          <a:cs typeface="Arial" pitchFamily="34" charset="0"/>
                        </a:rPr>
                        <a:t>300</a:t>
                      </a:r>
                      <a:r>
                        <a:rPr lang="es-EC" sz="1200" baseline="0" dirty="0" smtClean="0">
                          <a:solidFill>
                            <a:schemeClr val="tx1"/>
                          </a:solidFill>
                          <a:effectLst/>
                          <a:latin typeface="Arial" pitchFamily="34" charset="0"/>
                          <a:ea typeface="Calibri"/>
                          <a:cs typeface="Arial" pitchFamily="34" charset="0"/>
                        </a:rPr>
                        <a:t> mm</a:t>
                      </a:r>
                      <a:endParaRPr lang="es-EC" sz="1200" dirty="0">
                        <a:solidFill>
                          <a:schemeClr val="tx1"/>
                        </a:solidFill>
                        <a:effectLst/>
                        <a:latin typeface="Arial" pitchFamily="34" charset="0"/>
                        <a:ea typeface="Calibri"/>
                        <a:cs typeface="Arial" pitchFamily="34" charset="0"/>
                      </a:endParaRPr>
                    </a:p>
                  </a:txBody>
                  <a:tcPr marL="44723" marR="44723" marT="0" marB="0" anchor="ctr"/>
                </a:tc>
              </a:tr>
            </a:tbl>
          </a:graphicData>
        </a:graphic>
      </p:graphicFrame>
      <p:sp>
        <p:nvSpPr>
          <p:cNvPr id="9" name="2 Marcador de contenido"/>
          <p:cNvSpPr txBox="1">
            <a:spLocks/>
          </p:cNvSpPr>
          <p:nvPr/>
        </p:nvSpPr>
        <p:spPr>
          <a:xfrm>
            <a:off x="4572000" y="5877272"/>
            <a:ext cx="4390126"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5. Resultados 2 Eje de transmisión</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2977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p:txBody>
          <a:bodyPr>
            <a:normAutofit/>
          </a:bodyPr>
          <a:lstStyle/>
          <a:p>
            <a:r>
              <a:rPr lang="es-EC" i="1" u="sng" dirty="0" smtClean="0">
                <a:solidFill>
                  <a:schemeClr val="bg1"/>
                </a:solidFill>
                <a:latin typeface="Arial" pitchFamily="34" charset="0"/>
                <a:cs typeface="Arial" pitchFamily="34" charset="0"/>
              </a:rPr>
              <a:t>SISTEMA DE TRANSMISIÓN</a:t>
            </a:r>
            <a:endParaRPr lang="es-EC" i="1" u="sng" dirty="0">
              <a:solidFill>
                <a:schemeClr val="bg1"/>
              </a:solidFill>
              <a:latin typeface="Arial" pitchFamily="34" charset="0"/>
              <a:cs typeface="Arial" pitchFamily="34" charset="0"/>
            </a:endParaRPr>
          </a:p>
        </p:txBody>
      </p:sp>
      <p:sp>
        <p:nvSpPr>
          <p:cNvPr id="5" name="2 Marcador de contenido"/>
          <p:cNvSpPr>
            <a:spLocks noGrp="1"/>
          </p:cNvSpPr>
          <p:nvPr>
            <p:ph idx="1"/>
          </p:nvPr>
        </p:nvSpPr>
        <p:spPr>
          <a:xfrm>
            <a:off x="457200" y="1456184"/>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 simulación del eje de transmisión:</a:t>
            </a:r>
          </a:p>
        </p:txBody>
      </p:sp>
      <p:sp>
        <p:nvSpPr>
          <p:cNvPr id="9" name="2 Marcador de contenido"/>
          <p:cNvSpPr txBox="1">
            <a:spLocks/>
          </p:cNvSpPr>
          <p:nvPr/>
        </p:nvSpPr>
        <p:spPr>
          <a:xfrm>
            <a:off x="1691680" y="6021288"/>
            <a:ext cx="5904656"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21. Simulación del eje de transmisión</a:t>
            </a:r>
            <a:endParaRPr lang="es-EC" sz="2000" dirty="0">
              <a:solidFill>
                <a:schemeClr val="bg1"/>
              </a:solidFill>
              <a:latin typeface="Arial" pitchFamily="34" charset="0"/>
              <a:cs typeface="Arial" pitchFamily="34" charset="0"/>
            </a:endParaRPr>
          </a:p>
        </p:txBody>
      </p:sp>
      <p:pic>
        <p:nvPicPr>
          <p:cNvPr id="10" name="9 Imagen"/>
          <p:cNvPicPr/>
          <p:nvPr/>
        </p:nvPicPr>
        <p:blipFill rotWithShape="1">
          <a:blip r:embed="rId3"/>
          <a:srcRect l="15195" t="15537" r="4769" b="10686"/>
          <a:stretch/>
        </p:blipFill>
        <p:spPr bwMode="auto">
          <a:xfrm>
            <a:off x="1043608" y="2060848"/>
            <a:ext cx="7056784" cy="3960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820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2" name="1 Título"/>
          <p:cNvSpPr>
            <a:spLocks noGrp="1"/>
          </p:cNvSpPr>
          <p:nvPr>
            <p:ph type="title"/>
          </p:nvPr>
        </p:nvSpPr>
        <p:spPr>
          <a:xfrm>
            <a:off x="457200" y="44624"/>
            <a:ext cx="8229600" cy="1143000"/>
          </a:xfrm>
        </p:spPr>
        <p:txBody>
          <a:bodyPr>
            <a:normAutofit fontScale="90000"/>
          </a:bodyPr>
          <a:lstStyle/>
          <a:p>
            <a:r>
              <a:rPr lang="es-EC" i="1" u="sng" dirty="0" smtClean="0">
                <a:solidFill>
                  <a:schemeClr val="bg1"/>
                </a:solidFill>
                <a:latin typeface="Arial" pitchFamily="34" charset="0"/>
                <a:cs typeface="Arial" pitchFamily="34" charset="0"/>
              </a:rPr>
              <a:t>SISTEMA DE TRANSPORTE NEUMÁTICO</a:t>
            </a:r>
            <a:endParaRPr lang="es-EC" i="1" u="sng" dirty="0">
              <a:solidFill>
                <a:schemeClr val="bg1"/>
              </a:solidFill>
              <a:latin typeface="Arial" pitchFamily="34" charset="0"/>
              <a:cs typeface="Arial" pitchFamily="34" charset="0"/>
            </a:endParaRPr>
          </a:p>
        </p:txBody>
      </p:sp>
      <p:sp>
        <p:nvSpPr>
          <p:cNvPr id="9" name="2 Marcador de contenido"/>
          <p:cNvSpPr txBox="1">
            <a:spLocks/>
          </p:cNvSpPr>
          <p:nvPr/>
        </p:nvSpPr>
        <p:spPr>
          <a:xfrm>
            <a:off x="1691680" y="6021288"/>
            <a:ext cx="5904656"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22. Sistema de transporte neumático</a:t>
            </a:r>
            <a:endParaRPr lang="es-EC" sz="2000" dirty="0">
              <a:solidFill>
                <a:schemeClr val="bg1"/>
              </a:solidFill>
              <a:latin typeface="Arial" pitchFamily="34" charset="0"/>
              <a:cs typeface="Arial"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157" y="1484784"/>
            <a:ext cx="2736900" cy="434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3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0" y="-11540"/>
            <a:ext cx="9167670" cy="6896924"/>
          </a:xfrm>
          <a:prstGeom prst="rect">
            <a:avLst/>
          </a:prstGeom>
        </p:spPr>
      </p:pic>
      <p:sp>
        <p:nvSpPr>
          <p:cNvPr id="5" name="2 Marcador de contenido"/>
          <p:cNvSpPr>
            <a:spLocks noGrp="1"/>
          </p:cNvSpPr>
          <p:nvPr>
            <p:ph idx="1"/>
          </p:nvPr>
        </p:nvSpPr>
        <p:spPr>
          <a:xfrm>
            <a:off x="457200" y="1456184"/>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 </a:t>
            </a:r>
            <a:r>
              <a:rPr lang="es-ES" sz="2000" dirty="0">
                <a:solidFill>
                  <a:schemeClr val="bg1"/>
                </a:solidFill>
                <a:latin typeface="Arial" pitchFamily="34" charset="0"/>
                <a:cs typeface="Arial" pitchFamily="34" charset="0"/>
              </a:rPr>
              <a:t>t</a:t>
            </a:r>
            <a:r>
              <a:rPr lang="es-ES" sz="2000" dirty="0" smtClean="0">
                <a:solidFill>
                  <a:schemeClr val="bg1"/>
                </a:solidFill>
                <a:latin typeface="Arial" pitchFamily="34" charset="0"/>
                <a:cs typeface="Arial" pitchFamily="34" charset="0"/>
              </a:rPr>
              <a:t>ubo </a:t>
            </a:r>
            <a:r>
              <a:rPr lang="es-ES" sz="2000" dirty="0">
                <a:solidFill>
                  <a:schemeClr val="bg1"/>
                </a:solidFill>
                <a:latin typeface="Arial" pitchFamily="34" charset="0"/>
                <a:cs typeface="Arial" pitchFamily="34" charset="0"/>
              </a:rPr>
              <a:t>V</a:t>
            </a:r>
            <a:r>
              <a:rPr lang="es-ES" sz="2000" dirty="0" smtClean="0">
                <a:solidFill>
                  <a:schemeClr val="bg1"/>
                </a:solidFill>
                <a:latin typeface="Arial" pitchFamily="34" charset="0"/>
                <a:cs typeface="Arial" pitchFamily="34" charset="0"/>
              </a:rPr>
              <a:t>enturi</a:t>
            </a:r>
          </a:p>
        </p:txBody>
      </p:sp>
      <p:sp>
        <p:nvSpPr>
          <p:cNvPr id="9" name="2 Marcador de contenido"/>
          <p:cNvSpPr txBox="1">
            <a:spLocks/>
          </p:cNvSpPr>
          <p:nvPr/>
        </p:nvSpPr>
        <p:spPr>
          <a:xfrm>
            <a:off x="1619672" y="6165304"/>
            <a:ext cx="5904656"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6. Resultados del tubo Venturi</a:t>
            </a:r>
            <a:endParaRPr lang="es-EC" sz="2000" dirty="0">
              <a:solidFill>
                <a:schemeClr val="bg1"/>
              </a:solidFill>
              <a:latin typeface="Arial" pitchFamily="34" charset="0"/>
              <a:cs typeface="Arial" pitchFamily="34" charset="0"/>
            </a:endParaRPr>
          </a:p>
        </p:txBody>
      </p:sp>
      <p:sp>
        <p:nvSpPr>
          <p:cNvPr id="8"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SISTEMA DE TRANSPORTE NEUMÁTICO</a:t>
            </a:r>
            <a:endParaRPr lang="es-EC" i="1" u="sng" dirty="0">
              <a:solidFill>
                <a:schemeClr val="bg1"/>
              </a:solidFill>
              <a:latin typeface="Arial" pitchFamily="34" charset="0"/>
              <a:cs typeface="Arial"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1553659901"/>
              </p:ext>
            </p:extLst>
          </p:nvPr>
        </p:nvGraphicFramePr>
        <p:xfrm>
          <a:off x="1801848" y="1988840"/>
          <a:ext cx="5434448" cy="4176464"/>
        </p:xfrm>
        <a:graphic>
          <a:graphicData uri="http://schemas.openxmlformats.org/drawingml/2006/table">
            <a:tbl>
              <a:tblPr firstRow="1" firstCol="1" bandRow="1">
                <a:tableStyleId>{F5AB1C69-6EDB-4FF4-983F-18BD219EF322}</a:tableStyleId>
              </a:tblPr>
              <a:tblGrid>
                <a:gridCol w="3346216"/>
                <a:gridCol w="2088232"/>
              </a:tblGrid>
              <a:tr h="286924">
                <a:tc>
                  <a:txBody>
                    <a:bodyPr/>
                    <a:lstStyle/>
                    <a:p>
                      <a:pPr>
                        <a:lnSpc>
                          <a:spcPct val="115000"/>
                        </a:lnSpc>
                        <a:spcAft>
                          <a:spcPts val="0"/>
                        </a:spcAft>
                      </a:pPr>
                      <a:r>
                        <a:rPr lang="es-EC" sz="1200" dirty="0">
                          <a:effectLst/>
                          <a:latin typeface="Arial" pitchFamily="34" charset="0"/>
                          <a:cs typeface="Arial" pitchFamily="34" charset="0"/>
                        </a:rPr>
                        <a:t>Angulo convergente</a:t>
                      </a:r>
                      <a:endParaRPr lang="es-EC" sz="1200" dirty="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21°</a:t>
                      </a:r>
                      <a:endParaRPr lang="es-EC" sz="1200">
                        <a:solidFill>
                          <a:srgbClr val="365F91"/>
                        </a:solidFill>
                        <a:effectLst/>
                        <a:latin typeface="Arial" pitchFamily="34" charset="0"/>
                        <a:ea typeface="Calibri"/>
                        <a:cs typeface="Arial" pitchFamily="34" charset="0"/>
                      </a:endParaRPr>
                    </a:p>
                  </a:txBody>
                  <a:tcPr marL="35997" marR="35997" marT="0" marB="0" anchor="ctr"/>
                </a:tc>
              </a:tr>
              <a:tr h="286924">
                <a:tc>
                  <a:txBody>
                    <a:bodyPr/>
                    <a:lstStyle/>
                    <a:p>
                      <a:pPr>
                        <a:lnSpc>
                          <a:spcPct val="115000"/>
                        </a:lnSpc>
                        <a:spcAft>
                          <a:spcPts val="0"/>
                        </a:spcAft>
                      </a:pPr>
                      <a:r>
                        <a:rPr lang="es-EC" sz="1200">
                          <a:effectLst/>
                          <a:latin typeface="Arial" pitchFamily="34" charset="0"/>
                          <a:cs typeface="Arial" pitchFamily="34" charset="0"/>
                        </a:rPr>
                        <a:t>Angulo divergente</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7°</a:t>
                      </a:r>
                      <a:endParaRPr lang="es-EC" sz="1200">
                        <a:solidFill>
                          <a:srgbClr val="365F91"/>
                        </a:solidFill>
                        <a:effectLst/>
                        <a:latin typeface="Arial" pitchFamily="34" charset="0"/>
                        <a:ea typeface="Calibri"/>
                        <a:cs typeface="Arial" pitchFamily="34" charset="0"/>
                      </a:endParaRPr>
                    </a:p>
                  </a:txBody>
                  <a:tcPr marL="35997" marR="35997" marT="0" marB="0" anchor="ctr"/>
                </a:tc>
              </a:tr>
              <a:tr h="382565">
                <a:tc>
                  <a:txBody>
                    <a:bodyPr/>
                    <a:lstStyle/>
                    <a:p>
                      <a:pPr>
                        <a:lnSpc>
                          <a:spcPct val="115000"/>
                        </a:lnSpc>
                        <a:spcAft>
                          <a:spcPts val="0"/>
                        </a:spcAft>
                      </a:pPr>
                      <a:r>
                        <a:rPr lang="es-EC" sz="1200">
                          <a:effectLst/>
                          <a:latin typeface="Arial" pitchFamily="34" charset="0"/>
                          <a:cs typeface="Arial" pitchFamily="34" charset="0"/>
                        </a:rPr>
                        <a:t>Velocidad</a:t>
                      </a:r>
                      <a:r>
                        <a:rPr lang="es-EC" sz="1200" baseline="-25000">
                          <a:effectLst/>
                          <a:latin typeface="Arial" pitchFamily="34" charset="0"/>
                          <a:cs typeface="Arial" pitchFamily="34" charset="0"/>
                        </a:rPr>
                        <a:t>1</a:t>
                      </a:r>
                      <a:r>
                        <a:rPr lang="es-EC" sz="1200">
                          <a:effectLst/>
                          <a:latin typeface="Arial" pitchFamily="34" charset="0"/>
                          <a:cs typeface="Arial" pitchFamily="34" charset="0"/>
                        </a:rPr>
                        <a:t> de flujo de aire</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15 m/s</a:t>
                      </a:r>
                      <a:endParaRPr lang="es-EC" sz="1200">
                        <a:solidFill>
                          <a:srgbClr val="365F91"/>
                        </a:solidFill>
                        <a:effectLst/>
                        <a:latin typeface="Arial" pitchFamily="34" charset="0"/>
                        <a:ea typeface="Calibri"/>
                        <a:cs typeface="Arial" pitchFamily="34" charset="0"/>
                      </a:endParaRPr>
                    </a:p>
                  </a:txBody>
                  <a:tcPr marL="35997" marR="35997" marT="0" marB="0" anchor="ctr"/>
                </a:tc>
              </a:tr>
              <a:tr h="191283">
                <a:tc>
                  <a:txBody>
                    <a:bodyPr/>
                    <a:lstStyle/>
                    <a:p>
                      <a:pPr>
                        <a:lnSpc>
                          <a:spcPct val="115000"/>
                        </a:lnSpc>
                        <a:spcAft>
                          <a:spcPts val="0"/>
                        </a:spcAft>
                      </a:pPr>
                      <a:r>
                        <a:rPr lang="es-EC" sz="1200">
                          <a:effectLst/>
                          <a:latin typeface="Arial" pitchFamily="34" charset="0"/>
                          <a:cs typeface="Arial" pitchFamily="34" charset="0"/>
                        </a:rPr>
                        <a:t>Caudal de aire</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0,03042 m</a:t>
                      </a:r>
                      <a:r>
                        <a:rPr lang="es-EC" sz="1200" baseline="30000">
                          <a:effectLst/>
                          <a:latin typeface="Arial" pitchFamily="34" charset="0"/>
                          <a:cs typeface="Arial" pitchFamily="34" charset="0"/>
                        </a:rPr>
                        <a:t>3</a:t>
                      </a:r>
                      <a:r>
                        <a:rPr lang="es-EC" sz="1200">
                          <a:effectLst/>
                          <a:latin typeface="Arial" pitchFamily="34" charset="0"/>
                          <a:cs typeface="Arial" pitchFamily="34" charset="0"/>
                        </a:rPr>
                        <a:t>/s</a:t>
                      </a:r>
                      <a:endParaRPr lang="es-EC" sz="1200">
                        <a:solidFill>
                          <a:srgbClr val="365F91"/>
                        </a:solidFill>
                        <a:effectLst/>
                        <a:latin typeface="Arial" pitchFamily="34" charset="0"/>
                        <a:ea typeface="Calibri"/>
                        <a:cs typeface="Arial" pitchFamily="34" charset="0"/>
                      </a:endParaRPr>
                    </a:p>
                  </a:txBody>
                  <a:tcPr marL="35997" marR="35997" marT="0" marB="0" anchor="ctr"/>
                </a:tc>
              </a:tr>
              <a:tr h="382565">
                <a:tc>
                  <a:txBody>
                    <a:bodyPr/>
                    <a:lstStyle/>
                    <a:p>
                      <a:pPr>
                        <a:lnSpc>
                          <a:spcPct val="115000"/>
                        </a:lnSpc>
                        <a:spcAft>
                          <a:spcPts val="0"/>
                        </a:spcAft>
                      </a:pPr>
                      <a:r>
                        <a:rPr lang="es-EC" sz="1200">
                          <a:effectLst/>
                          <a:latin typeface="Arial" pitchFamily="34" charset="0"/>
                          <a:cs typeface="Arial" pitchFamily="34" charset="0"/>
                        </a:rPr>
                        <a:t>Diferencia de presiones</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2,2 kpa</a:t>
                      </a:r>
                      <a:endParaRPr lang="es-EC" sz="1200">
                        <a:solidFill>
                          <a:srgbClr val="365F91"/>
                        </a:solidFill>
                        <a:effectLst/>
                        <a:latin typeface="Arial" pitchFamily="34" charset="0"/>
                        <a:ea typeface="Calibri"/>
                        <a:cs typeface="Arial" pitchFamily="34" charset="0"/>
                      </a:endParaRPr>
                    </a:p>
                  </a:txBody>
                  <a:tcPr marL="35997" marR="35997" marT="0" marB="0" anchor="ctr"/>
                </a:tc>
              </a:tr>
              <a:tr h="382565">
                <a:tc>
                  <a:txBody>
                    <a:bodyPr/>
                    <a:lstStyle/>
                    <a:p>
                      <a:pPr>
                        <a:lnSpc>
                          <a:spcPct val="115000"/>
                        </a:lnSpc>
                        <a:spcAft>
                          <a:spcPts val="0"/>
                        </a:spcAft>
                      </a:pPr>
                      <a:r>
                        <a:rPr lang="es-EC" sz="1200">
                          <a:effectLst/>
                          <a:latin typeface="Arial" pitchFamily="34" charset="0"/>
                          <a:cs typeface="Arial" pitchFamily="34" charset="0"/>
                        </a:rPr>
                        <a:t>Velocidad</a:t>
                      </a:r>
                      <a:r>
                        <a:rPr lang="es-EC" sz="1200" baseline="-25000">
                          <a:effectLst/>
                          <a:latin typeface="Arial" pitchFamily="34" charset="0"/>
                          <a:cs typeface="Arial" pitchFamily="34" charset="0"/>
                        </a:rPr>
                        <a:t>2</a:t>
                      </a:r>
                      <a:r>
                        <a:rPr lang="es-EC" sz="1200">
                          <a:effectLst/>
                          <a:latin typeface="Arial" pitchFamily="34" charset="0"/>
                          <a:cs typeface="Arial" pitchFamily="34" charset="0"/>
                        </a:rPr>
                        <a:t> de flujo de aire</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60,35 m/s</a:t>
                      </a:r>
                      <a:endParaRPr lang="es-EC" sz="1200">
                        <a:solidFill>
                          <a:srgbClr val="365F91"/>
                        </a:solidFill>
                        <a:effectLst/>
                        <a:latin typeface="Arial" pitchFamily="34" charset="0"/>
                        <a:ea typeface="Calibri"/>
                        <a:cs typeface="Arial" pitchFamily="34" charset="0"/>
                      </a:endParaRPr>
                    </a:p>
                  </a:txBody>
                  <a:tcPr marL="35997" marR="35997" marT="0" marB="0" anchor="ctr"/>
                </a:tc>
              </a:tr>
              <a:tr h="478207">
                <a:tc>
                  <a:txBody>
                    <a:bodyPr/>
                    <a:lstStyle/>
                    <a:p>
                      <a:pPr>
                        <a:lnSpc>
                          <a:spcPct val="115000"/>
                        </a:lnSpc>
                        <a:spcAft>
                          <a:spcPts val="0"/>
                        </a:spcAft>
                      </a:pPr>
                      <a:r>
                        <a:rPr lang="es-EC" sz="1200">
                          <a:effectLst/>
                          <a:latin typeface="Arial" pitchFamily="34" charset="0"/>
                          <a:cs typeface="Arial" pitchFamily="34" charset="0"/>
                        </a:rPr>
                        <a:t>Diámetro de entrada de tubo Venturi</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Ø2 pulg</a:t>
                      </a:r>
                      <a:endParaRPr lang="es-EC" sz="1200">
                        <a:solidFill>
                          <a:srgbClr val="365F91"/>
                        </a:solidFill>
                        <a:effectLst/>
                        <a:latin typeface="Arial" pitchFamily="34" charset="0"/>
                        <a:ea typeface="Calibri"/>
                        <a:cs typeface="Arial" pitchFamily="34" charset="0"/>
                      </a:endParaRPr>
                    </a:p>
                  </a:txBody>
                  <a:tcPr marL="35997" marR="35997" marT="0" marB="0" anchor="ctr"/>
                </a:tc>
              </a:tr>
              <a:tr h="573849">
                <a:tc>
                  <a:txBody>
                    <a:bodyPr/>
                    <a:lstStyle/>
                    <a:p>
                      <a:pPr>
                        <a:lnSpc>
                          <a:spcPct val="115000"/>
                        </a:lnSpc>
                        <a:spcAft>
                          <a:spcPts val="0"/>
                        </a:spcAft>
                      </a:pPr>
                      <a:r>
                        <a:rPr lang="es-EC" sz="1200">
                          <a:effectLst/>
                          <a:latin typeface="Arial" pitchFamily="34" charset="0"/>
                          <a:cs typeface="Arial" pitchFamily="34" charset="0"/>
                        </a:rPr>
                        <a:t>Diámetro de baja presión del Venturi</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Ø1 pulg</a:t>
                      </a:r>
                      <a:endParaRPr lang="es-EC" sz="1200">
                        <a:solidFill>
                          <a:srgbClr val="365F91"/>
                        </a:solidFill>
                        <a:effectLst/>
                        <a:latin typeface="Arial" pitchFamily="34" charset="0"/>
                        <a:ea typeface="Calibri"/>
                        <a:cs typeface="Arial" pitchFamily="34" charset="0"/>
                      </a:endParaRPr>
                    </a:p>
                  </a:txBody>
                  <a:tcPr marL="35997" marR="35997" marT="0" marB="0" anchor="ctr"/>
                </a:tc>
              </a:tr>
              <a:tr h="573849">
                <a:tc>
                  <a:txBody>
                    <a:bodyPr/>
                    <a:lstStyle/>
                    <a:p>
                      <a:pPr>
                        <a:lnSpc>
                          <a:spcPct val="115000"/>
                        </a:lnSpc>
                        <a:spcAft>
                          <a:spcPts val="0"/>
                        </a:spcAft>
                      </a:pPr>
                      <a:r>
                        <a:rPr lang="es-EC" sz="1200">
                          <a:effectLst/>
                          <a:latin typeface="Arial" pitchFamily="34" charset="0"/>
                          <a:cs typeface="Arial" pitchFamily="34" charset="0"/>
                        </a:rPr>
                        <a:t>Diámetro de baja presión del Venturi</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a:effectLst/>
                          <a:latin typeface="Arial" pitchFamily="34" charset="0"/>
                          <a:cs typeface="Arial" pitchFamily="34" charset="0"/>
                        </a:rPr>
                        <a:t>Ø2 pulg</a:t>
                      </a:r>
                      <a:endParaRPr lang="es-EC" sz="1200">
                        <a:solidFill>
                          <a:srgbClr val="365F91"/>
                        </a:solidFill>
                        <a:effectLst/>
                        <a:latin typeface="Arial" pitchFamily="34" charset="0"/>
                        <a:ea typeface="Calibri"/>
                        <a:cs typeface="Arial" pitchFamily="34" charset="0"/>
                      </a:endParaRPr>
                    </a:p>
                  </a:txBody>
                  <a:tcPr marL="35997" marR="35997" marT="0" marB="0" anchor="ctr"/>
                </a:tc>
              </a:tr>
              <a:tr h="382565">
                <a:tc>
                  <a:txBody>
                    <a:bodyPr/>
                    <a:lstStyle/>
                    <a:p>
                      <a:pPr>
                        <a:lnSpc>
                          <a:spcPct val="115000"/>
                        </a:lnSpc>
                        <a:spcAft>
                          <a:spcPts val="0"/>
                        </a:spcAft>
                      </a:pPr>
                      <a:r>
                        <a:rPr lang="es-EC" sz="1200">
                          <a:effectLst/>
                          <a:latin typeface="Arial" pitchFamily="34" charset="0"/>
                          <a:cs typeface="Arial" pitchFamily="34" charset="0"/>
                        </a:rPr>
                        <a:t>Longitud del tubo venturi</a:t>
                      </a:r>
                      <a:endParaRPr lang="es-EC" sz="1200">
                        <a:solidFill>
                          <a:srgbClr val="365F9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dirty="0" smtClean="0">
                          <a:effectLst/>
                          <a:latin typeface="Arial" pitchFamily="34" charset="0"/>
                          <a:cs typeface="Arial" pitchFamily="34" charset="0"/>
                        </a:rPr>
                        <a:t>270 </a:t>
                      </a:r>
                      <a:r>
                        <a:rPr lang="es-EC" sz="1200" dirty="0">
                          <a:effectLst/>
                          <a:latin typeface="Arial" pitchFamily="34" charset="0"/>
                          <a:cs typeface="Arial" pitchFamily="34" charset="0"/>
                        </a:rPr>
                        <a:t>mm</a:t>
                      </a:r>
                      <a:endParaRPr lang="es-EC" sz="1200" dirty="0">
                        <a:solidFill>
                          <a:srgbClr val="365F91"/>
                        </a:solidFill>
                        <a:effectLst/>
                        <a:latin typeface="Arial" pitchFamily="34" charset="0"/>
                        <a:ea typeface="Calibri"/>
                        <a:cs typeface="Arial" pitchFamily="34" charset="0"/>
                      </a:endParaRPr>
                    </a:p>
                  </a:txBody>
                  <a:tcPr marL="35997" marR="35997" marT="0" marB="0" anchor="ctr"/>
                </a:tc>
              </a:tr>
              <a:tr h="236139">
                <a:tc>
                  <a:txBody>
                    <a:bodyPr/>
                    <a:lstStyle/>
                    <a:p>
                      <a:pPr>
                        <a:lnSpc>
                          <a:spcPct val="115000"/>
                        </a:lnSpc>
                        <a:spcAft>
                          <a:spcPts val="0"/>
                        </a:spcAft>
                      </a:pPr>
                      <a:r>
                        <a:rPr lang="es-EC" sz="1200" dirty="0" smtClean="0">
                          <a:solidFill>
                            <a:schemeClr val="bg1"/>
                          </a:solidFill>
                          <a:effectLst/>
                          <a:latin typeface="Arial" pitchFamily="34" charset="0"/>
                          <a:ea typeface="Calibri"/>
                          <a:cs typeface="Arial" pitchFamily="34" charset="0"/>
                        </a:rPr>
                        <a:t>Material</a:t>
                      </a:r>
                      <a:endParaRPr lang="es-EC" sz="1200" dirty="0">
                        <a:solidFill>
                          <a:schemeClr val="bg1"/>
                        </a:solidFill>
                        <a:effectLst/>
                        <a:latin typeface="Arial" pitchFamily="34" charset="0"/>
                        <a:ea typeface="Calibri"/>
                        <a:cs typeface="Arial" pitchFamily="34" charset="0"/>
                      </a:endParaRPr>
                    </a:p>
                  </a:txBody>
                  <a:tcPr marL="35997" marR="35997" marT="0" marB="0" anchor="ctr"/>
                </a:tc>
                <a:tc>
                  <a:txBody>
                    <a:bodyPr/>
                    <a:lstStyle/>
                    <a:p>
                      <a:pPr algn="ctr">
                        <a:lnSpc>
                          <a:spcPct val="115000"/>
                        </a:lnSpc>
                        <a:spcAft>
                          <a:spcPts val="0"/>
                        </a:spcAft>
                      </a:pPr>
                      <a:r>
                        <a:rPr lang="es-EC" sz="1200" dirty="0" err="1" smtClean="0">
                          <a:solidFill>
                            <a:schemeClr val="tx1"/>
                          </a:solidFill>
                          <a:effectLst/>
                          <a:latin typeface="Arial" pitchFamily="34" charset="0"/>
                          <a:ea typeface="Calibri"/>
                          <a:cs typeface="Arial" pitchFamily="34" charset="0"/>
                        </a:rPr>
                        <a:t>AISI</a:t>
                      </a:r>
                      <a:r>
                        <a:rPr lang="es-EC" sz="1200" baseline="0" dirty="0" smtClean="0">
                          <a:solidFill>
                            <a:schemeClr val="tx1"/>
                          </a:solidFill>
                          <a:effectLst/>
                          <a:latin typeface="Arial" pitchFamily="34" charset="0"/>
                          <a:ea typeface="Calibri"/>
                          <a:cs typeface="Arial" pitchFamily="34" charset="0"/>
                        </a:rPr>
                        <a:t> </a:t>
                      </a:r>
                      <a:r>
                        <a:rPr lang="es-EC" sz="1200" dirty="0" smtClean="0">
                          <a:solidFill>
                            <a:schemeClr val="tx1"/>
                          </a:solidFill>
                          <a:effectLst/>
                          <a:latin typeface="Arial" pitchFamily="34" charset="0"/>
                          <a:ea typeface="Calibri"/>
                          <a:cs typeface="Arial" pitchFamily="34" charset="0"/>
                        </a:rPr>
                        <a:t>1018</a:t>
                      </a:r>
                      <a:endParaRPr lang="es-EC" sz="1200" dirty="0">
                        <a:solidFill>
                          <a:schemeClr val="tx1"/>
                        </a:solidFill>
                        <a:effectLst/>
                        <a:latin typeface="Arial" pitchFamily="34" charset="0"/>
                        <a:ea typeface="Calibri"/>
                        <a:cs typeface="Arial" pitchFamily="34" charset="0"/>
                      </a:endParaRPr>
                    </a:p>
                  </a:txBody>
                  <a:tcPr marL="35997" marR="35997" marT="0" marB="0" anchor="ctr"/>
                </a:tc>
              </a:tr>
            </a:tbl>
          </a:graphicData>
        </a:graphic>
      </p:graphicFrame>
    </p:spTree>
    <p:extLst>
      <p:ext uri="{BB962C8B-B14F-4D97-AF65-F5344CB8AC3E}">
        <p14:creationId xmlns:p14="http://schemas.microsoft.com/office/powerpoint/2010/main" val="2573305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5" name="2 Marcador de contenido"/>
          <p:cNvSpPr>
            <a:spLocks noGrp="1"/>
          </p:cNvSpPr>
          <p:nvPr>
            <p:ph idx="1"/>
          </p:nvPr>
        </p:nvSpPr>
        <p:spPr>
          <a:xfrm>
            <a:off x="457200" y="1456184"/>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 transporte neumático horizontal</a:t>
            </a:r>
          </a:p>
        </p:txBody>
      </p:sp>
      <p:sp>
        <p:nvSpPr>
          <p:cNvPr id="9" name="2 Marcador de contenido"/>
          <p:cNvSpPr txBox="1">
            <a:spLocks/>
          </p:cNvSpPr>
          <p:nvPr/>
        </p:nvSpPr>
        <p:spPr>
          <a:xfrm>
            <a:off x="899592" y="6021288"/>
            <a:ext cx="720080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7. Resultados del transporte neumático horizontal</a:t>
            </a:r>
            <a:endParaRPr lang="es-EC" sz="2000" dirty="0">
              <a:solidFill>
                <a:schemeClr val="bg1"/>
              </a:solidFill>
              <a:latin typeface="Arial" pitchFamily="34" charset="0"/>
              <a:cs typeface="Arial" pitchFamily="34" charset="0"/>
            </a:endParaRPr>
          </a:p>
        </p:txBody>
      </p:sp>
      <p:sp>
        <p:nvSpPr>
          <p:cNvPr id="8"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SISTEMA DE TRANSPORTE NEUMÁTICO</a:t>
            </a:r>
            <a:endParaRPr lang="es-EC" i="1" u="sng"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82932441"/>
              </p:ext>
            </p:extLst>
          </p:nvPr>
        </p:nvGraphicFramePr>
        <p:xfrm>
          <a:off x="1354804" y="1984362"/>
          <a:ext cx="6241532" cy="4125878"/>
        </p:xfrm>
        <a:graphic>
          <a:graphicData uri="http://schemas.openxmlformats.org/drawingml/2006/table">
            <a:tbl>
              <a:tblPr firstRow="1" firstCol="1" bandRow="1">
                <a:tableStyleId>{F5AB1C69-6EDB-4FF4-983F-18BD219EF322}</a:tableStyleId>
              </a:tblPr>
              <a:tblGrid>
                <a:gridCol w="4801372"/>
                <a:gridCol w="1440160"/>
              </a:tblGrid>
              <a:tr h="279684">
                <a:tc>
                  <a:txBody>
                    <a:bodyPr/>
                    <a:lstStyle/>
                    <a:p>
                      <a:pPr>
                        <a:lnSpc>
                          <a:spcPct val="115000"/>
                        </a:lnSpc>
                        <a:spcAft>
                          <a:spcPts val="0"/>
                        </a:spcAft>
                      </a:pPr>
                      <a:r>
                        <a:rPr lang="es-EC" sz="1200" dirty="0">
                          <a:effectLst/>
                          <a:latin typeface="Arial" pitchFamily="34" charset="0"/>
                          <a:cs typeface="Arial" pitchFamily="34" charset="0"/>
                        </a:rPr>
                        <a:t>Velocidad de sedimentación</a:t>
                      </a:r>
                      <a:endParaRPr lang="es-EC" sz="1200" dirty="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dirty="0">
                          <a:effectLst/>
                          <a:latin typeface="Arial" pitchFamily="34" charset="0"/>
                          <a:cs typeface="Arial" pitchFamily="34" charset="0"/>
                        </a:rPr>
                        <a:t>16,762 m/s</a:t>
                      </a:r>
                      <a:endParaRPr lang="es-EC" sz="1200" dirty="0">
                        <a:solidFill>
                          <a:srgbClr val="365F91"/>
                        </a:solidFill>
                        <a:effectLst/>
                        <a:latin typeface="Arial" pitchFamily="34" charset="0"/>
                        <a:ea typeface="Calibri"/>
                        <a:cs typeface="Arial" pitchFamily="34" charset="0"/>
                      </a:endParaRPr>
                    </a:p>
                  </a:txBody>
                  <a:tcPr marL="28382" marR="28382" marT="0" marB="0" anchor="ctr"/>
                </a:tc>
              </a:tr>
              <a:tr h="349604">
                <a:tc>
                  <a:txBody>
                    <a:bodyPr/>
                    <a:lstStyle/>
                    <a:p>
                      <a:pPr>
                        <a:lnSpc>
                          <a:spcPct val="115000"/>
                        </a:lnSpc>
                        <a:spcAft>
                          <a:spcPts val="0"/>
                        </a:spcAft>
                      </a:pPr>
                      <a:r>
                        <a:rPr lang="es-EC" sz="1200" dirty="0">
                          <a:effectLst/>
                          <a:latin typeface="Arial" pitchFamily="34" charset="0"/>
                          <a:cs typeface="Arial" pitchFamily="34" charset="0"/>
                        </a:rPr>
                        <a:t>Velocidad intersticial del solido</a:t>
                      </a:r>
                      <a:endParaRPr lang="es-EC" sz="1200" dirty="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13,1286 m/s</a:t>
                      </a:r>
                      <a:endParaRPr lang="es-EC" sz="1200">
                        <a:solidFill>
                          <a:srgbClr val="365F91"/>
                        </a:solidFill>
                        <a:effectLst/>
                        <a:latin typeface="Arial" pitchFamily="34" charset="0"/>
                        <a:ea typeface="Calibri"/>
                        <a:cs typeface="Arial" pitchFamily="34" charset="0"/>
                      </a:endParaRPr>
                    </a:p>
                  </a:txBody>
                  <a:tcPr marL="28382" marR="28382" marT="0" marB="0" anchor="ctr"/>
                </a:tc>
              </a:tr>
              <a:tr h="193368">
                <a:tc>
                  <a:txBody>
                    <a:bodyPr/>
                    <a:lstStyle/>
                    <a:p>
                      <a:pPr>
                        <a:lnSpc>
                          <a:spcPct val="115000"/>
                        </a:lnSpc>
                        <a:spcAft>
                          <a:spcPts val="0"/>
                        </a:spcAft>
                      </a:pPr>
                      <a:r>
                        <a:rPr lang="es-EC" sz="1200">
                          <a:effectLst/>
                          <a:latin typeface="Arial" pitchFamily="34" charset="0"/>
                          <a:cs typeface="Arial" pitchFamily="34" charset="0"/>
                        </a:rPr>
                        <a:t>Porosidad </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0,9749</a:t>
                      </a:r>
                      <a:endParaRPr lang="es-EC" sz="1200">
                        <a:solidFill>
                          <a:srgbClr val="365F91"/>
                        </a:solidFill>
                        <a:effectLst/>
                        <a:latin typeface="Arial" pitchFamily="34" charset="0"/>
                        <a:ea typeface="Calibri"/>
                        <a:cs typeface="Arial" pitchFamily="34" charset="0"/>
                      </a:endParaRPr>
                    </a:p>
                  </a:txBody>
                  <a:tcPr marL="28382" marR="28382" marT="0" marB="0" anchor="ctr"/>
                </a:tc>
              </a:tr>
              <a:tr h="349604">
                <a:tc>
                  <a:txBody>
                    <a:bodyPr/>
                    <a:lstStyle/>
                    <a:p>
                      <a:pPr>
                        <a:lnSpc>
                          <a:spcPct val="115000"/>
                        </a:lnSpc>
                        <a:spcAft>
                          <a:spcPts val="0"/>
                        </a:spcAft>
                      </a:pPr>
                      <a:r>
                        <a:rPr lang="es-EC" sz="1200">
                          <a:effectLst/>
                          <a:latin typeface="Arial" pitchFamily="34" charset="0"/>
                          <a:cs typeface="Arial" pitchFamily="34" charset="0"/>
                        </a:rPr>
                        <a:t>Velocidad intersticial del fluido</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17,1937 m/s</a:t>
                      </a:r>
                      <a:endParaRPr lang="es-EC" sz="1200">
                        <a:solidFill>
                          <a:srgbClr val="365F91"/>
                        </a:solidFill>
                        <a:effectLst/>
                        <a:latin typeface="Arial" pitchFamily="34" charset="0"/>
                        <a:ea typeface="Calibri"/>
                        <a:cs typeface="Arial" pitchFamily="34" charset="0"/>
                      </a:endParaRPr>
                    </a:p>
                  </a:txBody>
                  <a:tcPr marL="28382" marR="28382" marT="0" marB="0" anchor="ctr"/>
                </a:tc>
              </a:tr>
              <a:tr h="559366">
                <a:tc>
                  <a:txBody>
                    <a:bodyPr/>
                    <a:lstStyle/>
                    <a:p>
                      <a:pPr>
                        <a:lnSpc>
                          <a:spcPct val="115000"/>
                        </a:lnSpc>
                        <a:spcAft>
                          <a:spcPts val="0"/>
                        </a:spcAft>
                      </a:pPr>
                      <a:r>
                        <a:rPr lang="es-EC" sz="1200">
                          <a:effectLst/>
                          <a:latin typeface="Arial" pitchFamily="34" charset="0"/>
                          <a:cs typeface="Arial" pitchFamily="34" charset="0"/>
                        </a:rPr>
                        <a:t>Perdida de carga  debido a la fricción del gas con la pared</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131,948 Pa</a:t>
                      </a:r>
                      <a:endParaRPr lang="es-EC" sz="1200">
                        <a:solidFill>
                          <a:srgbClr val="365F91"/>
                        </a:solidFill>
                        <a:effectLst/>
                        <a:latin typeface="Arial" pitchFamily="34" charset="0"/>
                        <a:ea typeface="Calibri"/>
                        <a:cs typeface="Arial" pitchFamily="34" charset="0"/>
                      </a:endParaRPr>
                    </a:p>
                  </a:txBody>
                  <a:tcPr marL="28382" marR="28382" marT="0" marB="0" anchor="ctr"/>
                </a:tc>
              </a:tr>
              <a:tr h="629287">
                <a:tc>
                  <a:txBody>
                    <a:bodyPr/>
                    <a:lstStyle/>
                    <a:p>
                      <a:pPr>
                        <a:lnSpc>
                          <a:spcPct val="115000"/>
                        </a:lnSpc>
                        <a:spcAft>
                          <a:spcPts val="0"/>
                        </a:spcAft>
                      </a:pPr>
                      <a:r>
                        <a:rPr lang="es-EC" sz="1200">
                          <a:effectLst/>
                          <a:latin typeface="Arial" pitchFamily="34" charset="0"/>
                          <a:cs typeface="Arial" pitchFamily="34" charset="0"/>
                        </a:rPr>
                        <a:t>Perdida de carga debido a la fricción de los sólidos con la pared</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4923,09 Pa</a:t>
                      </a:r>
                      <a:endParaRPr lang="es-EC" sz="1200">
                        <a:solidFill>
                          <a:srgbClr val="365F91"/>
                        </a:solidFill>
                        <a:effectLst/>
                        <a:latin typeface="Arial" pitchFamily="34" charset="0"/>
                        <a:ea typeface="Calibri"/>
                        <a:cs typeface="Arial" pitchFamily="34" charset="0"/>
                      </a:endParaRPr>
                    </a:p>
                  </a:txBody>
                  <a:tcPr marL="28382" marR="28382" marT="0" marB="0" anchor="ctr"/>
                </a:tc>
              </a:tr>
              <a:tr h="419525">
                <a:tc>
                  <a:txBody>
                    <a:bodyPr/>
                    <a:lstStyle/>
                    <a:p>
                      <a:pPr>
                        <a:lnSpc>
                          <a:spcPct val="115000"/>
                        </a:lnSpc>
                        <a:spcAft>
                          <a:spcPts val="0"/>
                        </a:spcAft>
                      </a:pPr>
                      <a:r>
                        <a:rPr lang="es-EC" sz="1200">
                          <a:effectLst/>
                          <a:latin typeface="Arial" pitchFamily="34" charset="0"/>
                          <a:cs typeface="Arial" pitchFamily="34" charset="0"/>
                        </a:rPr>
                        <a:t>Pérdida de carga por aceleración del gas</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172,11 Pa</a:t>
                      </a:r>
                      <a:endParaRPr lang="es-EC" sz="1200">
                        <a:solidFill>
                          <a:srgbClr val="365F91"/>
                        </a:solidFill>
                        <a:effectLst/>
                        <a:latin typeface="Arial" pitchFamily="34" charset="0"/>
                        <a:ea typeface="Calibri"/>
                        <a:cs typeface="Arial" pitchFamily="34" charset="0"/>
                      </a:endParaRPr>
                    </a:p>
                  </a:txBody>
                  <a:tcPr marL="28382" marR="28382" marT="0" marB="0" anchor="ctr"/>
                </a:tc>
              </a:tr>
              <a:tr h="489446">
                <a:tc>
                  <a:txBody>
                    <a:bodyPr/>
                    <a:lstStyle/>
                    <a:p>
                      <a:pPr>
                        <a:lnSpc>
                          <a:spcPct val="115000"/>
                        </a:lnSpc>
                        <a:spcAft>
                          <a:spcPts val="0"/>
                        </a:spcAft>
                      </a:pPr>
                      <a:r>
                        <a:rPr lang="es-EC" sz="1200">
                          <a:effectLst/>
                          <a:latin typeface="Arial" pitchFamily="34" charset="0"/>
                          <a:cs typeface="Arial" pitchFamily="34" charset="0"/>
                        </a:rPr>
                        <a:t>Pérdida de carga por aceleración de los sólidos</a:t>
                      </a:r>
                      <a:endParaRPr lang="es-EC" sz="120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a:effectLst/>
                          <a:latin typeface="Arial" pitchFamily="34" charset="0"/>
                          <a:cs typeface="Arial" pitchFamily="34" charset="0"/>
                        </a:rPr>
                        <a:t>3244,67 Pa</a:t>
                      </a:r>
                      <a:endParaRPr lang="es-EC" sz="1200">
                        <a:solidFill>
                          <a:srgbClr val="365F91"/>
                        </a:solidFill>
                        <a:effectLst/>
                        <a:latin typeface="Arial" pitchFamily="34" charset="0"/>
                        <a:ea typeface="Calibri"/>
                        <a:cs typeface="Arial" pitchFamily="34" charset="0"/>
                      </a:endParaRPr>
                    </a:p>
                  </a:txBody>
                  <a:tcPr marL="28382" marR="28382" marT="0" marB="0" anchor="ctr"/>
                </a:tc>
              </a:tr>
              <a:tr h="419525">
                <a:tc>
                  <a:txBody>
                    <a:bodyPr/>
                    <a:lstStyle/>
                    <a:p>
                      <a:pPr>
                        <a:lnSpc>
                          <a:spcPct val="115000"/>
                        </a:lnSpc>
                        <a:spcAft>
                          <a:spcPts val="0"/>
                        </a:spcAft>
                      </a:pPr>
                      <a:r>
                        <a:rPr lang="es-EC" sz="1200" dirty="0">
                          <a:effectLst/>
                          <a:latin typeface="Arial" pitchFamily="34" charset="0"/>
                          <a:cs typeface="Arial" pitchFamily="34" charset="0"/>
                        </a:rPr>
                        <a:t>Diferencia de presiones tramo horizontal</a:t>
                      </a:r>
                      <a:endParaRPr lang="es-EC" sz="1200" dirty="0">
                        <a:solidFill>
                          <a:srgbClr val="365F91"/>
                        </a:solidFill>
                        <a:effectLst/>
                        <a:latin typeface="Arial" pitchFamily="34" charset="0"/>
                        <a:ea typeface="Calibri"/>
                        <a:cs typeface="Arial" pitchFamily="34" charset="0"/>
                      </a:endParaRPr>
                    </a:p>
                  </a:txBody>
                  <a:tcPr marL="28382" marR="28382" marT="0" marB="0" anchor="ctr"/>
                </a:tc>
                <a:tc>
                  <a:txBody>
                    <a:bodyPr/>
                    <a:lstStyle/>
                    <a:p>
                      <a:pPr algn="ctr">
                        <a:lnSpc>
                          <a:spcPct val="115000"/>
                        </a:lnSpc>
                        <a:spcAft>
                          <a:spcPts val="0"/>
                        </a:spcAft>
                      </a:pPr>
                      <a:r>
                        <a:rPr lang="es-EC" sz="1200" dirty="0">
                          <a:effectLst/>
                          <a:latin typeface="Arial" pitchFamily="34" charset="0"/>
                          <a:cs typeface="Arial" pitchFamily="34" charset="0"/>
                        </a:rPr>
                        <a:t>8471,83 </a:t>
                      </a:r>
                      <a:r>
                        <a:rPr lang="es-EC" sz="1200" dirty="0" err="1">
                          <a:effectLst/>
                          <a:latin typeface="Arial" pitchFamily="34" charset="0"/>
                          <a:cs typeface="Arial" pitchFamily="34" charset="0"/>
                        </a:rPr>
                        <a:t>Pa</a:t>
                      </a:r>
                      <a:endParaRPr lang="es-EC" sz="1200" dirty="0">
                        <a:solidFill>
                          <a:srgbClr val="365F91"/>
                        </a:solidFill>
                        <a:effectLst/>
                        <a:latin typeface="Arial" pitchFamily="34" charset="0"/>
                        <a:ea typeface="Calibri"/>
                        <a:cs typeface="Arial" pitchFamily="34" charset="0"/>
                      </a:endParaRPr>
                    </a:p>
                  </a:txBody>
                  <a:tcPr marL="28382" marR="28382" marT="0" marB="0" anchor="ctr"/>
                </a:tc>
              </a:tr>
              <a:tr h="419525">
                <a:tc>
                  <a:txBody>
                    <a:bodyPr/>
                    <a:lstStyle/>
                    <a:p>
                      <a:pPr>
                        <a:lnSpc>
                          <a:spcPct val="115000"/>
                        </a:lnSpc>
                        <a:spcAft>
                          <a:spcPts val="0"/>
                        </a:spcAft>
                      </a:pPr>
                      <a:r>
                        <a:rPr lang="es-EC" sz="1200" dirty="0" smtClean="0">
                          <a:solidFill>
                            <a:schemeClr val="bg1"/>
                          </a:solidFill>
                          <a:effectLst/>
                          <a:latin typeface="Arial" pitchFamily="34" charset="0"/>
                          <a:ea typeface="Calibri"/>
                          <a:cs typeface="Arial" pitchFamily="34" charset="0"/>
                        </a:rPr>
                        <a:t>Longitud total del tramo horizontal</a:t>
                      </a:r>
                      <a:endParaRPr lang="es-EC" sz="1200" dirty="0">
                        <a:solidFill>
                          <a:schemeClr val="bg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dirty="0" smtClean="0">
                          <a:solidFill>
                            <a:schemeClr val="tx1"/>
                          </a:solidFill>
                          <a:effectLst/>
                          <a:latin typeface="Arial" pitchFamily="34" charset="0"/>
                          <a:ea typeface="Calibri"/>
                          <a:cs typeface="Arial" pitchFamily="34" charset="0"/>
                        </a:rPr>
                        <a:t>1500 mm</a:t>
                      </a:r>
                      <a:endParaRPr lang="es-EC" sz="1200" dirty="0">
                        <a:solidFill>
                          <a:schemeClr val="tx1"/>
                        </a:solidFill>
                        <a:effectLst/>
                        <a:latin typeface="Arial" pitchFamily="34" charset="0"/>
                        <a:ea typeface="Calibri"/>
                        <a:cs typeface="Arial" pitchFamily="34" charset="0"/>
                      </a:endParaRPr>
                    </a:p>
                  </a:txBody>
                  <a:tcPr marL="32084" marR="32084" marT="0" marB="0" anchor="ctr"/>
                </a:tc>
              </a:tr>
            </a:tbl>
          </a:graphicData>
        </a:graphic>
      </p:graphicFrame>
    </p:spTree>
    <p:extLst>
      <p:ext uri="{BB962C8B-B14F-4D97-AF65-F5344CB8AC3E}">
        <p14:creationId xmlns:p14="http://schemas.microsoft.com/office/powerpoint/2010/main" val="3080704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5" name="2 Marcador de contenido"/>
          <p:cNvSpPr>
            <a:spLocks noGrp="1"/>
          </p:cNvSpPr>
          <p:nvPr>
            <p:ph idx="1"/>
          </p:nvPr>
        </p:nvSpPr>
        <p:spPr>
          <a:xfrm>
            <a:off x="457200" y="1456184"/>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 transporte neumático vertical</a:t>
            </a:r>
          </a:p>
        </p:txBody>
      </p:sp>
      <p:sp>
        <p:nvSpPr>
          <p:cNvPr id="8"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SISTEMA DE TRANSPORTE NEUMÁTICO</a:t>
            </a:r>
            <a:endParaRPr lang="es-EC" i="1" u="sng"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668385041"/>
              </p:ext>
            </p:extLst>
          </p:nvPr>
        </p:nvGraphicFramePr>
        <p:xfrm>
          <a:off x="1331640" y="2060847"/>
          <a:ext cx="6696744" cy="3888433"/>
        </p:xfrm>
        <a:graphic>
          <a:graphicData uri="http://schemas.openxmlformats.org/drawingml/2006/table">
            <a:tbl>
              <a:tblPr firstRow="1" firstCol="1" bandRow="1">
                <a:tableStyleId>{F5AB1C69-6EDB-4FF4-983F-18BD219EF322}</a:tableStyleId>
              </a:tblPr>
              <a:tblGrid>
                <a:gridCol w="5532093"/>
                <a:gridCol w="1164651"/>
              </a:tblGrid>
              <a:tr h="609300">
                <a:tc>
                  <a:txBody>
                    <a:bodyPr/>
                    <a:lstStyle/>
                    <a:p>
                      <a:pPr>
                        <a:lnSpc>
                          <a:spcPct val="115000"/>
                        </a:lnSpc>
                        <a:spcAft>
                          <a:spcPts val="0"/>
                        </a:spcAft>
                      </a:pPr>
                      <a:r>
                        <a:rPr lang="es-EC" sz="1200" dirty="0">
                          <a:effectLst/>
                          <a:latin typeface="Arial" pitchFamily="34" charset="0"/>
                          <a:cs typeface="Arial" pitchFamily="34" charset="0"/>
                        </a:rPr>
                        <a:t>Perdida de carga  debido a la fricción del gas con la pared</a:t>
                      </a:r>
                      <a:endParaRPr lang="es-EC" sz="1200" dirty="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a:effectLst/>
                          <a:latin typeface="Arial" pitchFamily="34" charset="0"/>
                          <a:cs typeface="Arial" pitchFamily="34" charset="0"/>
                        </a:rPr>
                        <a:t>43,98 Pa</a:t>
                      </a:r>
                      <a:endParaRPr lang="es-EC" sz="1200">
                        <a:solidFill>
                          <a:srgbClr val="365F91"/>
                        </a:solidFill>
                        <a:effectLst/>
                        <a:latin typeface="Arial" pitchFamily="34" charset="0"/>
                        <a:ea typeface="Calibri"/>
                        <a:cs typeface="Arial" pitchFamily="34" charset="0"/>
                      </a:endParaRPr>
                    </a:p>
                  </a:txBody>
                  <a:tcPr marL="32084" marR="32084" marT="0" marB="0" anchor="ctr"/>
                </a:tc>
              </a:tr>
              <a:tr h="685461">
                <a:tc>
                  <a:txBody>
                    <a:bodyPr/>
                    <a:lstStyle/>
                    <a:p>
                      <a:pPr>
                        <a:lnSpc>
                          <a:spcPct val="115000"/>
                        </a:lnSpc>
                        <a:spcAft>
                          <a:spcPts val="0"/>
                        </a:spcAft>
                      </a:pPr>
                      <a:r>
                        <a:rPr lang="es-EC" sz="1200">
                          <a:effectLst/>
                          <a:latin typeface="Arial" pitchFamily="34" charset="0"/>
                          <a:cs typeface="Arial" pitchFamily="34" charset="0"/>
                        </a:rPr>
                        <a:t>Perdida de carga debido a la fricción de los sólidos con la pared</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a:effectLst/>
                          <a:latin typeface="Arial" pitchFamily="34" charset="0"/>
                          <a:cs typeface="Arial" pitchFamily="34" charset="0"/>
                        </a:rPr>
                        <a:t>100,89 Pa</a:t>
                      </a:r>
                      <a:endParaRPr lang="es-EC" sz="1200">
                        <a:solidFill>
                          <a:srgbClr val="365F91"/>
                        </a:solidFill>
                        <a:effectLst/>
                        <a:latin typeface="Arial" pitchFamily="34" charset="0"/>
                        <a:ea typeface="Calibri"/>
                        <a:cs typeface="Arial" pitchFamily="34" charset="0"/>
                      </a:endParaRPr>
                    </a:p>
                  </a:txBody>
                  <a:tcPr marL="32084" marR="32084" marT="0" marB="0" anchor="ctr"/>
                </a:tc>
              </a:tr>
              <a:tr h="533137">
                <a:tc>
                  <a:txBody>
                    <a:bodyPr/>
                    <a:lstStyle/>
                    <a:p>
                      <a:pPr>
                        <a:lnSpc>
                          <a:spcPct val="115000"/>
                        </a:lnSpc>
                        <a:spcAft>
                          <a:spcPts val="0"/>
                        </a:spcAft>
                      </a:pPr>
                      <a:r>
                        <a:rPr lang="es-EC" sz="1200">
                          <a:effectLst/>
                          <a:latin typeface="Arial" pitchFamily="34" charset="0"/>
                          <a:cs typeface="Arial" pitchFamily="34" charset="0"/>
                        </a:rPr>
                        <a:t>Caída de presión debido a la columna estática de gas</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dirty="0">
                          <a:effectLst/>
                          <a:latin typeface="Arial" pitchFamily="34" charset="0"/>
                          <a:cs typeface="Arial" pitchFamily="34" charset="0"/>
                        </a:rPr>
                        <a:t>83,79 </a:t>
                      </a:r>
                      <a:r>
                        <a:rPr lang="es-EC" sz="1200" dirty="0" err="1">
                          <a:effectLst/>
                          <a:latin typeface="Arial" pitchFamily="34" charset="0"/>
                          <a:cs typeface="Arial" pitchFamily="34" charset="0"/>
                        </a:rPr>
                        <a:t>Pa</a:t>
                      </a:r>
                      <a:endParaRPr lang="es-EC" sz="1200" dirty="0">
                        <a:solidFill>
                          <a:srgbClr val="365F91"/>
                        </a:solidFill>
                        <a:effectLst/>
                        <a:latin typeface="Arial" pitchFamily="34" charset="0"/>
                        <a:ea typeface="Calibri"/>
                        <a:cs typeface="Arial" pitchFamily="34" charset="0"/>
                      </a:endParaRPr>
                    </a:p>
                  </a:txBody>
                  <a:tcPr marL="32084" marR="32084" marT="0" marB="0" anchor="ctr"/>
                </a:tc>
              </a:tr>
              <a:tr h="609300">
                <a:tc>
                  <a:txBody>
                    <a:bodyPr/>
                    <a:lstStyle/>
                    <a:p>
                      <a:pPr>
                        <a:lnSpc>
                          <a:spcPct val="115000"/>
                        </a:lnSpc>
                        <a:spcAft>
                          <a:spcPts val="0"/>
                        </a:spcAft>
                      </a:pPr>
                      <a:r>
                        <a:rPr lang="es-EC" sz="1200">
                          <a:effectLst/>
                          <a:latin typeface="Arial" pitchFamily="34" charset="0"/>
                          <a:cs typeface="Arial" pitchFamily="34" charset="0"/>
                        </a:rPr>
                        <a:t>Caída de presión debido a la columna estática del sólido</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a:effectLst/>
                          <a:latin typeface="Arial" pitchFamily="34" charset="0"/>
                          <a:cs typeface="Arial" pitchFamily="34" charset="0"/>
                        </a:rPr>
                        <a:t>35,048 Pa</a:t>
                      </a:r>
                      <a:endParaRPr lang="es-EC" sz="1200">
                        <a:solidFill>
                          <a:srgbClr val="365F91"/>
                        </a:solidFill>
                        <a:effectLst/>
                        <a:latin typeface="Arial" pitchFamily="34" charset="0"/>
                        <a:ea typeface="Calibri"/>
                        <a:cs typeface="Arial" pitchFamily="34" charset="0"/>
                      </a:endParaRPr>
                    </a:p>
                  </a:txBody>
                  <a:tcPr marL="32084" marR="32084" marT="0" marB="0" anchor="ctr"/>
                </a:tc>
              </a:tr>
              <a:tr h="380811">
                <a:tc>
                  <a:txBody>
                    <a:bodyPr/>
                    <a:lstStyle/>
                    <a:p>
                      <a:pPr>
                        <a:lnSpc>
                          <a:spcPct val="115000"/>
                        </a:lnSpc>
                        <a:spcAft>
                          <a:spcPts val="0"/>
                        </a:spcAft>
                      </a:pPr>
                      <a:r>
                        <a:rPr lang="es-EC" sz="1200">
                          <a:effectLst/>
                          <a:latin typeface="Arial" pitchFamily="34" charset="0"/>
                          <a:cs typeface="Arial" pitchFamily="34" charset="0"/>
                        </a:rPr>
                        <a:t>Diferencia de presiones tramo vertical</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a:effectLst/>
                          <a:latin typeface="Arial" pitchFamily="34" charset="0"/>
                          <a:cs typeface="Arial" pitchFamily="34" charset="0"/>
                        </a:rPr>
                        <a:t>263,711 Pa</a:t>
                      </a:r>
                      <a:endParaRPr lang="es-EC" sz="1200">
                        <a:solidFill>
                          <a:srgbClr val="365F91"/>
                        </a:solidFill>
                        <a:effectLst/>
                        <a:latin typeface="Arial" pitchFamily="34" charset="0"/>
                        <a:ea typeface="Calibri"/>
                        <a:cs typeface="Arial" pitchFamily="34" charset="0"/>
                      </a:endParaRPr>
                    </a:p>
                  </a:txBody>
                  <a:tcPr marL="32084" marR="32084" marT="0" marB="0" anchor="ctr"/>
                </a:tc>
              </a:tr>
              <a:tr h="380811">
                <a:tc>
                  <a:txBody>
                    <a:bodyPr/>
                    <a:lstStyle/>
                    <a:p>
                      <a:pPr>
                        <a:lnSpc>
                          <a:spcPct val="115000"/>
                        </a:lnSpc>
                        <a:spcAft>
                          <a:spcPts val="0"/>
                        </a:spcAft>
                      </a:pPr>
                      <a:r>
                        <a:rPr lang="es-EC" sz="1200">
                          <a:effectLst/>
                          <a:latin typeface="Arial" pitchFamily="34" charset="0"/>
                          <a:cs typeface="Arial" pitchFamily="34" charset="0"/>
                        </a:rPr>
                        <a:t>Diferencia de presiones en los codos</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a:effectLst/>
                          <a:latin typeface="Arial" pitchFamily="34" charset="0"/>
                          <a:cs typeface="Arial" pitchFamily="34" charset="0"/>
                        </a:rPr>
                        <a:t>1977,83 Pa</a:t>
                      </a:r>
                      <a:endParaRPr lang="es-EC" sz="1200">
                        <a:solidFill>
                          <a:srgbClr val="365F91"/>
                        </a:solidFill>
                        <a:effectLst/>
                        <a:latin typeface="Arial" pitchFamily="34" charset="0"/>
                        <a:ea typeface="Calibri"/>
                        <a:cs typeface="Arial" pitchFamily="34" charset="0"/>
                      </a:endParaRPr>
                    </a:p>
                  </a:txBody>
                  <a:tcPr marL="32084" marR="32084" marT="0" marB="0" anchor="ctr"/>
                </a:tc>
              </a:tr>
              <a:tr h="304648">
                <a:tc>
                  <a:txBody>
                    <a:bodyPr/>
                    <a:lstStyle/>
                    <a:p>
                      <a:pPr>
                        <a:lnSpc>
                          <a:spcPct val="115000"/>
                        </a:lnSpc>
                        <a:spcAft>
                          <a:spcPts val="0"/>
                        </a:spcAft>
                      </a:pPr>
                      <a:r>
                        <a:rPr lang="es-EC" sz="1200">
                          <a:effectLst/>
                          <a:latin typeface="Arial" pitchFamily="34" charset="0"/>
                          <a:cs typeface="Arial" pitchFamily="34" charset="0"/>
                        </a:rPr>
                        <a:t>Diferencia de presión total</a:t>
                      </a:r>
                      <a:endParaRPr lang="es-EC" sz="1200">
                        <a:solidFill>
                          <a:srgbClr val="365F9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dirty="0">
                          <a:effectLst/>
                          <a:latin typeface="Arial" pitchFamily="34" charset="0"/>
                          <a:cs typeface="Arial" pitchFamily="34" charset="0"/>
                        </a:rPr>
                        <a:t>10713,38 </a:t>
                      </a:r>
                      <a:r>
                        <a:rPr lang="es-EC" sz="1200" dirty="0" err="1">
                          <a:effectLst/>
                          <a:latin typeface="Arial" pitchFamily="34" charset="0"/>
                          <a:cs typeface="Arial" pitchFamily="34" charset="0"/>
                        </a:rPr>
                        <a:t>Pa</a:t>
                      </a:r>
                      <a:endParaRPr lang="es-EC" sz="1200" dirty="0">
                        <a:solidFill>
                          <a:srgbClr val="365F91"/>
                        </a:solidFill>
                        <a:effectLst/>
                        <a:latin typeface="Arial" pitchFamily="34" charset="0"/>
                        <a:ea typeface="Calibri"/>
                        <a:cs typeface="Arial" pitchFamily="34" charset="0"/>
                      </a:endParaRPr>
                    </a:p>
                  </a:txBody>
                  <a:tcPr marL="32084" marR="32084" marT="0" marB="0" anchor="ctr"/>
                </a:tc>
              </a:tr>
              <a:tr h="384965">
                <a:tc>
                  <a:txBody>
                    <a:bodyPr/>
                    <a:lstStyle/>
                    <a:p>
                      <a:pPr>
                        <a:lnSpc>
                          <a:spcPct val="115000"/>
                        </a:lnSpc>
                        <a:spcAft>
                          <a:spcPts val="0"/>
                        </a:spcAft>
                      </a:pPr>
                      <a:r>
                        <a:rPr lang="es-EC" sz="1200" dirty="0" smtClean="0">
                          <a:solidFill>
                            <a:schemeClr val="bg1"/>
                          </a:solidFill>
                          <a:effectLst/>
                          <a:latin typeface="Arial" pitchFamily="34" charset="0"/>
                          <a:ea typeface="Calibri"/>
                          <a:cs typeface="Arial" pitchFamily="34" charset="0"/>
                        </a:rPr>
                        <a:t>Longitud total del tramo vertical</a:t>
                      </a:r>
                      <a:endParaRPr lang="es-EC" sz="1200" dirty="0">
                        <a:solidFill>
                          <a:schemeClr val="bg1"/>
                        </a:solidFill>
                        <a:effectLst/>
                        <a:latin typeface="Arial" pitchFamily="34" charset="0"/>
                        <a:ea typeface="Calibri"/>
                        <a:cs typeface="Arial" pitchFamily="34" charset="0"/>
                      </a:endParaRPr>
                    </a:p>
                  </a:txBody>
                  <a:tcPr marL="32084" marR="32084" marT="0" marB="0" anchor="ctr"/>
                </a:tc>
                <a:tc>
                  <a:txBody>
                    <a:bodyPr/>
                    <a:lstStyle/>
                    <a:p>
                      <a:pPr algn="ctr">
                        <a:lnSpc>
                          <a:spcPct val="115000"/>
                        </a:lnSpc>
                        <a:spcAft>
                          <a:spcPts val="0"/>
                        </a:spcAft>
                      </a:pPr>
                      <a:r>
                        <a:rPr lang="es-EC" sz="1200" dirty="0" smtClean="0">
                          <a:solidFill>
                            <a:schemeClr val="tx1"/>
                          </a:solidFill>
                          <a:effectLst/>
                          <a:latin typeface="Arial" pitchFamily="34" charset="0"/>
                          <a:ea typeface="Calibri"/>
                          <a:cs typeface="Arial" pitchFamily="34" charset="0"/>
                        </a:rPr>
                        <a:t>2100 mm</a:t>
                      </a:r>
                      <a:endParaRPr lang="es-EC" sz="1200" dirty="0">
                        <a:solidFill>
                          <a:schemeClr val="tx1"/>
                        </a:solidFill>
                        <a:effectLst/>
                        <a:latin typeface="Arial" pitchFamily="34" charset="0"/>
                        <a:ea typeface="Calibri"/>
                        <a:cs typeface="Arial" pitchFamily="34" charset="0"/>
                      </a:endParaRPr>
                    </a:p>
                  </a:txBody>
                  <a:tcPr marL="32084" marR="32084" marT="0" marB="0" anchor="ctr"/>
                </a:tc>
              </a:tr>
            </a:tbl>
          </a:graphicData>
        </a:graphic>
      </p:graphicFrame>
      <p:sp>
        <p:nvSpPr>
          <p:cNvPr id="10" name="2 Marcador de contenido"/>
          <p:cNvSpPr txBox="1">
            <a:spLocks/>
          </p:cNvSpPr>
          <p:nvPr/>
        </p:nvSpPr>
        <p:spPr>
          <a:xfrm>
            <a:off x="899592" y="5877272"/>
            <a:ext cx="720080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7. Resultados del transporte neumático vertical</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70443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7" y="18613"/>
            <a:ext cx="9144000" cy="6858000"/>
          </a:xfrm>
          <a:prstGeom prst="rect">
            <a:avLst/>
          </a:prstGeom>
        </p:spPr>
      </p:pic>
      <p:sp>
        <p:nvSpPr>
          <p:cNvPr id="8" name="1 Título"/>
          <p:cNvSpPr>
            <a:spLocks noGrp="1"/>
          </p:cNvSpPr>
          <p:nvPr>
            <p:ph type="title"/>
          </p:nvPr>
        </p:nvSpPr>
        <p:spPr>
          <a:xfrm>
            <a:off x="457200" y="116632"/>
            <a:ext cx="8229600" cy="1143000"/>
          </a:xfrm>
        </p:spPr>
        <p:txBody>
          <a:bodyPr>
            <a:normAutofit/>
          </a:bodyPr>
          <a:lstStyle/>
          <a:p>
            <a:r>
              <a:rPr lang="es-EC" i="1" u="sng" dirty="0" smtClean="0">
                <a:solidFill>
                  <a:schemeClr val="bg1"/>
                </a:solidFill>
                <a:latin typeface="Arial" pitchFamily="34" charset="0"/>
                <a:cs typeface="Arial" pitchFamily="34" charset="0"/>
              </a:rPr>
              <a:t>SISTEMA DE LLENADO </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107504" y="5949280"/>
            <a:ext cx="3672015"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23. Sistema de llenado</a:t>
            </a:r>
            <a:endParaRPr lang="es-EC" sz="2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57" y="1196752"/>
            <a:ext cx="24288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Marcador de contenido"/>
          <p:cNvSpPr txBox="1">
            <a:spLocks/>
          </p:cNvSpPr>
          <p:nvPr/>
        </p:nvSpPr>
        <p:spPr>
          <a:xfrm>
            <a:off x="3707904" y="4005064"/>
            <a:ext cx="4968552" cy="1224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8. Resultados del sistema de llenado</a:t>
            </a:r>
            <a:endParaRPr lang="es-EC" sz="2000" dirty="0">
              <a:solidFill>
                <a:schemeClr val="bg1"/>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152829188"/>
              </p:ext>
            </p:extLst>
          </p:nvPr>
        </p:nvGraphicFramePr>
        <p:xfrm>
          <a:off x="4139952" y="2060848"/>
          <a:ext cx="4104456" cy="1728196"/>
        </p:xfrm>
        <a:graphic>
          <a:graphicData uri="http://schemas.openxmlformats.org/drawingml/2006/table">
            <a:tbl>
              <a:tblPr firstRow="1" firstCol="1" bandRow="1">
                <a:tableStyleId>{F5AB1C69-6EDB-4FF4-983F-18BD219EF322}</a:tableStyleId>
              </a:tblPr>
              <a:tblGrid>
                <a:gridCol w="2592288"/>
                <a:gridCol w="1512168"/>
              </a:tblGrid>
              <a:tr h="432049">
                <a:tc>
                  <a:txBody>
                    <a:bodyPr/>
                    <a:lstStyle/>
                    <a:p>
                      <a:pPr>
                        <a:lnSpc>
                          <a:spcPct val="115000"/>
                        </a:lnSpc>
                        <a:spcAft>
                          <a:spcPts val="0"/>
                        </a:spcAft>
                      </a:pPr>
                      <a:r>
                        <a:rPr lang="es-EC" sz="1200">
                          <a:effectLst/>
                          <a:latin typeface="Arial" pitchFamily="34" charset="0"/>
                          <a:cs typeface="Arial" pitchFamily="34" charset="0"/>
                        </a:rPr>
                        <a:t>Volumen de  carga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23 lts</a:t>
                      </a:r>
                      <a:endParaRPr lang="es-EC" sz="1100">
                        <a:solidFill>
                          <a:srgbClr val="365F91"/>
                        </a:solidFill>
                        <a:effectLst/>
                        <a:latin typeface="Arial" pitchFamily="34" charset="0"/>
                        <a:ea typeface="Calibri"/>
                        <a:cs typeface="Arial" pitchFamily="34" charset="0"/>
                      </a:endParaRPr>
                    </a:p>
                  </a:txBody>
                  <a:tcPr marL="68580" marR="68580" marT="0" marB="0" anchor="ctr"/>
                </a:tc>
              </a:tr>
              <a:tr h="432049">
                <a:tc>
                  <a:txBody>
                    <a:bodyPr/>
                    <a:lstStyle/>
                    <a:p>
                      <a:pPr>
                        <a:lnSpc>
                          <a:spcPct val="115000"/>
                        </a:lnSpc>
                        <a:spcAft>
                          <a:spcPts val="0"/>
                        </a:spcAft>
                      </a:pPr>
                      <a:r>
                        <a:rPr lang="es-EC" sz="1200">
                          <a:effectLst/>
                          <a:latin typeface="Arial" pitchFamily="34" charset="0"/>
                          <a:cs typeface="Arial" pitchFamily="34" charset="0"/>
                        </a:rPr>
                        <a:t>Altura de la tolva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550 mm</a:t>
                      </a:r>
                      <a:endParaRPr lang="es-EC" sz="1100">
                        <a:solidFill>
                          <a:srgbClr val="365F91"/>
                        </a:solidFill>
                        <a:effectLst/>
                        <a:latin typeface="Arial" pitchFamily="34" charset="0"/>
                        <a:ea typeface="Calibri"/>
                        <a:cs typeface="Arial" pitchFamily="34" charset="0"/>
                      </a:endParaRPr>
                    </a:p>
                  </a:txBody>
                  <a:tcPr marL="68580" marR="68580" marT="0" marB="0" anchor="ctr"/>
                </a:tc>
              </a:tr>
              <a:tr h="432049">
                <a:tc>
                  <a:txBody>
                    <a:bodyPr/>
                    <a:lstStyle/>
                    <a:p>
                      <a:pPr>
                        <a:lnSpc>
                          <a:spcPct val="115000"/>
                        </a:lnSpc>
                        <a:spcAft>
                          <a:spcPts val="0"/>
                        </a:spcAft>
                      </a:pPr>
                      <a:r>
                        <a:rPr lang="es-EC" sz="1200">
                          <a:effectLst/>
                          <a:latin typeface="Arial" pitchFamily="34" charset="0"/>
                          <a:cs typeface="Arial" pitchFamily="34" charset="0"/>
                        </a:rPr>
                        <a:t>Flujo de arena abrasiva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350 g/min</a:t>
                      </a:r>
                      <a:endParaRPr lang="es-EC" sz="1100">
                        <a:solidFill>
                          <a:srgbClr val="365F91"/>
                        </a:solidFill>
                        <a:effectLst/>
                        <a:latin typeface="Arial" pitchFamily="34" charset="0"/>
                        <a:ea typeface="Calibri"/>
                        <a:cs typeface="Arial" pitchFamily="34" charset="0"/>
                      </a:endParaRPr>
                    </a:p>
                  </a:txBody>
                  <a:tcPr marL="68580" marR="68580" marT="0" marB="0" anchor="ctr"/>
                </a:tc>
              </a:tr>
              <a:tr h="432049">
                <a:tc>
                  <a:txBody>
                    <a:bodyPr/>
                    <a:lstStyle/>
                    <a:p>
                      <a:pPr>
                        <a:lnSpc>
                          <a:spcPct val="115000"/>
                        </a:lnSpc>
                        <a:spcAft>
                          <a:spcPts val="0"/>
                        </a:spcAft>
                      </a:pPr>
                      <a:r>
                        <a:rPr lang="es-EC" sz="1200">
                          <a:effectLst/>
                          <a:latin typeface="Arial" pitchFamily="34" charset="0"/>
                          <a:cs typeface="Arial" pitchFamily="34" charset="0"/>
                        </a:rPr>
                        <a:t>Altura de tubo hasta la boquilla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dirty="0">
                          <a:effectLst/>
                          <a:latin typeface="Arial" pitchFamily="34" charset="0"/>
                          <a:cs typeface="Arial" pitchFamily="34" charset="0"/>
                        </a:rPr>
                        <a:t>460 mm</a:t>
                      </a:r>
                      <a:endParaRPr lang="es-EC" sz="11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3065653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116632"/>
            <a:ext cx="8229600" cy="1143000"/>
          </a:xfrm>
        </p:spPr>
        <p:txBody>
          <a:bodyPr>
            <a:normAutofit/>
          </a:bodyPr>
          <a:lstStyle/>
          <a:p>
            <a:r>
              <a:rPr lang="es-EC" i="1" u="sng" dirty="0" smtClean="0">
                <a:solidFill>
                  <a:schemeClr val="bg1"/>
                </a:solidFill>
                <a:latin typeface="Arial" pitchFamily="34" charset="0"/>
                <a:cs typeface="Arial" pitchFamily="34" charset="0"/>
              </a:rPr>
              <a:t>BRAZO DE PALANCA</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180528" y="3933056"/>
            <a:ext cx="403244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24. Brazo de palanca</a:t>
            </a:r>
            <a:endParaRPr lang="es-EC" sz="2000" dirty="0">
              <a:solidFill>
                <a:schemeClr val="bg1"/>
              </a:solidFill>
              <a:latin typeface="Arial" pitchFamily="34" charset="0"/>
              <a:cs typeface="Arial" pitchFamily="34" charset="0"/>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2553846" cy="264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402348"/>
            <a:ext cx="2930998" cy="202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3888826" y="3573016"/>
            <a:ext cx="536369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25. DCL brazo de palanca y esfuerzo cortante</a:t>
            </a:r>
            <a:endParaRPr lang="es-EC" sz="2000" dirty="0">
              <a:solidFill>
                <a:schemeClr val="bg1"/>
              </a:solidFill>
              <a:latin typeface="Arial" pitchFamily="34" charset="0"/>
              <a:cs typeface="Arial"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3669" y="1430520"/>
            <a:ext cx="2477381" cy="199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512482923"/>
              </p:ext>
            </p:extLst>
          </p:nvPr>
        </p:nvGraphicFramePr>
        <p:xfrm>
          <a:off x="2615065" y="4725146"/>
          <a:ext cx="3970305" cy="1596175"/>
        </p:xfrm>
        <a:graphic>
          <a:graphicData uri="http://schemas.openxmlformats.org/drawingml/2006/table">
            <a:tbl>
              <a:tblPr firstRow="1" firstCol="1" bandRow="1">
                <a:tableStyleId>{F5AB1C69-6EDB-4FF4-983F-18BD219EF322}</a:tableStyleId>
              </a:tblPr>
              <a:tblGrid>
                <a:gridCol w="2242114"/>
                <a:gridCol w="1728191"/>
              </a:tblGrid>
              <a:tr h="228025">
                <a:tc>
                  <a:txBody>
                    <a:bodyPr/>
                    <a:lstStyle/>
                    <a:p>
                      <a:pPr>
                        <a:lnSpc>
                          <a:spcPct val="115000"/>
                        </a:lnSpc>
                        <a:spcAft>
                          <a:spcPts val="0"/>
                        </a:spcAft>
                      </a:pPr>
                      <a:r>
                        <a:rPr lang="es-EC" sz="1200" dirty="0">
                          <a:effectLst/>
                          <a:latin typeface="Arial" pitchFamily="34" charset="0"/>
                          <a:cs typeface="Arial" pitchFamily="34" charset="0"/>
                        </a:rPr>
                        <a:t>Peso del contrapeso</a:t>
                      </a:r>
                      <a:endParaRPr lang="es-EC" sz="11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123,52 N</a:t>
                      </a:r>
                      <a:endParaRPr lang="es-EC" sz="110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a:effectLst/>
                          <a:latin typeface="Arial" pitchFamily="34" charset="0"/>
                          <a:cs typeface="Arial" pitchFamily="34" charset="0"/>
                        </a:rPr>
                        <a:t>Masa del contrapeso</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12,6 kg</a:t>
                      </a:r>
                      <a:endParaRPr lang="es-EC" sz="110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a:effectLst/>
                          <a:latin typeface="Arial" pitchFamily="34" charset="0"/>
                          <a:cs typeface="Arial" pitchFamily="34" charset="0"/>
                        </a:rPr>
                        <a:t>Fuerza en x</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130 N</a:t>
                      </a:r>
                      <a:endParaRPr lang="es-EC" sz="110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a:effectLst/>
                          <a:latin typeface="Arial" pitchFamily="34" charset="0"/>
                          <a:cs typeface="Arial" pitchFamily="34" charset="0"/>
                        </a:rPr>
                        <a:t>Fuerza en y</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a:effectLst/>
                          <a:latin typeface="Arial" pitchFamily="34" charset="0"/>
                          <a:cs typeface="Arial" pitchFamily="34" charset="0"/>
                        </a:rPr>
                        <a:t>123,52 N</a:t>
                      </a:r>
                      <a:endParaRPr lang="es-EC" sz="110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a:effectLst/>
                          <a:latin typeface="Arial" pitchFamily="34" charset="0"/>
                          <a:cs typeface="Arial" pitchFamily="34" charset="0"/>
                        </a:rPr>
                        <a:t>Esfuerzo cortante</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dirty="0">
                          <a:effectLst/>
                          <a:latin typeface="Arial" pitchFamily="34" charset="0"/>
                          <a:cs typeface="Arial" pitchFamily="34" charset="0"/>
                        </a:rPr>
                        <a:t>2,1844 N/</a:t>
                      </a:r>
                      <a:r>
                        <a:rPr lang="es-EC" sz="1200" dirty="0" err="1">
                          <a:effectLst/>
                          <a:latin typeface="Arial" pitchFamily="34" charset="0"/>
                          <a:cs typeface="Arial" pitchFamily="34" charset="0"/>
                        </a:rPr>
                        <a:t>mm</a:t>
                      </a:r>
                      <a:r>
                        <a:rPr lang="es-EC" sz="1200" baseline="30000" dirty="0" err="1">
                          <a:effectLst/>
                          <a:latin typeface="Arial" pitchFamily="34" charset="0"/>
                          <a:cs typeface="Arial" pitchFamily="34" charset="0"/>
                        </a:rPr>
                        <a:t>2</a:t>
                      </a:r>
                      <a:endParaRPr lang="es-EC" sz="1100" dirty="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a:effectLst/>
                          <a:latin typeface="Arial" pitchFamily="34" charset="0"/>
                          <a:cs typeface="Arial" pitchFamily="34" charset="0"/>
                        </a:rPr>
                        <a:t>Diámetro del perno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dirty="0" err="1">
                          <a:effectLst/>
                          <a:latin typeface="Arial" pitchFamily="34" charset="0"/>
                          <a:cs typeface="Arial" pitchFamily="34" charset="0"/>
                        </a:rPr>
                        <a:t>Ø6</a:t>
                      </a:r>
                      <a:r>
                        <a:rPr lang="es-EC" sz="1200" dirty="0">
                          <a:effectLst/>
                          <a:latin typeface="Arial" pitchFamily="34" charset="0"/>
                          <a:cs typeface="Arial" pitchFamily="34" charset="0"/>
                        </a:rPr>
                        <a:t> mm</a:t>
                      </a:r>
                      <a:endParaRPr lang="es-EC" sz="1200" dirty="0">
                        <a:solidFill>
                          <a:srgbClr val="365F91"/>
                        </a:solidFill>
                        <a:effectLst/>
                        <a:latin typeface="Arial" pitchFamily="34" charset="0"/>
                        <a:ea typeface="Calibri"/>
                        <a:cs typeface="Arial" pitchFamily="34" charset="0"/>
                      </a:endParaRPr>
                    </a:p>
                  </a:txBody>
                  <a:tcPr marL="68580" marR="68580" marT="0" marB="0" anchor="ctr"/>
                </a:tc>
              </a:tr>
              <a:tr h="228025">
                <a:tc>
                  <a:txBody>
                    <a:bodyPr/>
                    <a:lstStyle/>
                    <a:p>
                      <a:pPr>
                        <a:lnSpc>
                          <a:spcPct val="115000"/>
                        </a:lnSpc>
                        <a:spcAft>
                          <a:spcPts val="0"/>
                        </a:spcAft>
                      </a:pPr>
                      <a:r>
                        <a:rPr lang="es-EC" sz="1200" dirty="0" smtClean="0">
                          <a:solidFill>
                            <a:schemeClr val="bg1"/>
                          </a:solidFill>
                          <a:effectLst/>
                          <a:latin typeface="Arial" pitchFamily="34" charset="0"/>
                          <a:ea typeface="Calibri"/>
                          <a:cs typeface="Arial" pitchFamily="34" charset="0"/>
                        </a:rPr>
                        <a:t>Material</a:t>
                      </a:r>
                      <a:r>
                        <a:rPr lang="es-EC" sz="1200" baseline="0" dirty="0" smtClean="0">
                          <a:solidFill>
                            <a:schemeClr val="bg1"/>
                          </a:solidFill>
                          <a:effectLst/>
                          <a:latin typeface="Arial" pitchFamily="34" charset="0"/>
                          <a:ea typeface="Calibri"/>
                          <a:cs typeface="Arial" pitchFamily="34" charset="0"/>
                        </a:rPr>
                        <a:t> del brazo</a:t>
                      </a:r>
                      <a:endParaRPr lang="es-EC" sz="120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200" dirty="0" err="1" smtClean="0">
                          <a:solidFill>
                            <a:schemeClr val="tx1"/>
                          </a:solidFill>
                          <a:effectLst/>
                          <a:latin typeface="Arial" pitchFamily="34" charset="0"/>
                          <a:ea typeface="Calibri"/>
                          <a:cs typeface="Arial" pitchFamily="34" charset="0"/>
                        </a:rPr>
                        <a:t>ASTM</a:t>
                      </a:r>
                      <a:r>
                        <a:rPr lang="es-EC" sz="1200" dirty="0" smtClean="0">
                          <a:solidFill>
                            <a:schemeClr val="tx1"/>
                          </a:solidFill>
                          <a:effectLst/>
                          <a:latin typeface="Arial" pitchFamily="34" charset="0"/>
                          <a:ea typeface="Calibri"/>
                          <a:cs typeface="Arial" pitchFamily="34" charset="0"/>
                        </a:rPr>
                        <a:t> </a:t>
                      </a:r>
                      <a:r>
                        <a:rPr lang="es-EC" sz="1200" dirty="0" err="1" smtClean="0">
                          <a:solidFill>
                            <a:schemeClr val="tx1"/>
                          </a:solidFill>
                          <a:effectLst/>
                          <a:latin typeface="Arial" pitchFamily="34" charset="0"/>
                          <a:ea typeface="Calibri"/>
                          <a:cs typeface="Arial" pitchFamily="34" charset="0"/>
                        </a:rPr>
                        <a:t>A500</a:t>
                      </a:r>
                      <a:r>
                        <a:rPr lang="es-EC" sz="1200" dirty="0" smtClean="0">
                          <a:solidFill>
                            <a:schemeClr val="tx1"/>
                          </a:solidFill>
                          <a:effectLst/>
                          <a:latin typeface="Arial" pitchFamily="34" charset="0"/>
                          <a:ea typeface="Calibri"/>
                          <a:cs typeface="Arial" pitchFamily="34" charset="0"/>
                        </a:rPr>
                        <a:t>, </a:t>
                      </a:r>
                      <a:r>
                        <a:rPr lang="es-EC" sz="1200" dirty="0" err="1" smtClean="0">
                          <a:solidFill>
                            <a:schemeClr val="tx1"/>
                          </a:solidFill>
                          <a:effectLst/>
                          <a:latin typeface="Arial" pitchFamily="34" charset="0"/>
                          <a:ea typeface="Calibri"/>
                          <a:cs typeface="Arial" pitchFamily="34" charset="0"/>
                        </a:rPr>
                        <a:t>A283</a:t>
                      </a:r>
                      <a:endParaRPr lang="es-EC" sz="1200" dirty="0">
                        <a:solidFill>
                          <a:schemeClr val="tx1"/>
                        </a:solidFill>
                        <a:effectLst/>
                        <a:latin typeface="Arial" pitchFamily="34" charset="0"/>
                        <a:ea typeface="Calibri"/>
                        <a:cs typeface="Arial" pitchFamily="34" charset="0"/>
                      </a:endParaRPr>
                    </a:p>
                  </a:txBody>
                  <a:tcPr marL="68580" marR="68580" marT="0" marB="0" anchor="ctr"/>
                </a:tc>
              </a:tr>
            </a:tbl>
          </a:graphicData>
        </a:graphic>
      </p:graphicFrame>
      <p:sp>
        <p:nvSpPr>
          <p:cNvPr id="5" name="4 Rectángulo"/>
          <p:cNvSpPr/>
          <p:nvPr/>
        </p:nvSpPr>
        <p:spPr>
          <a:xfrm>
            <a:off x="1619672" y="6237312"/>
            <a:ext cx="5616624" cy="563231"/>
          </a:xfrm>
          <a:prstGeom prst="rect">
            <a:avLst/>
          </a:prstGeom>
        </p:spPr>
        <p:txBody>
          <a:bodyPr wrap="square">
            <a:spAutoFit/>
          </a:bodyPr>
          <a:lstStyle/>
          <a:p>
            <a:pPr algn="ctr">
              <a:lnSpc>
                <a:spcPct val="170000"/>
              </a:lnSpc>
            </a:pPr>
            <a:r>
              <a:rPr lang="es-EC" dirty="0">
                <a:solidFill>
                  <a:schemeClr val="bg1"/>
                </a:solidFill>
                <a:latin typeface="Arial" pitchFamily="34" charset="0"/>
                <a:cs typeface="Arial" pitchFamily="34" charset="0"/>
              </a:rPr>
              <a:t>Tabla </a:t>
            </a:r>
            <a:r>
              <a:rPr lang="es-EC" dirty="0" smtClean="0">
                <a:solidFill>
                  <a:schemeClr val="bg1"/>
                </a:solidFill>
                <a:latin typeface="Arial" pitchFamily="34" charset="0"/>
                <a:cs typeface="Arial" pitchFamily="34" charset="0"/>
              </a:rPr>
              <a:t>9. </a:t>
            </a:r>
            <a:r>
              <a:rPr lang="es-EC" dirty="0">
                <a:solidFill>
                  <a:schemeClr val="bg1"/>
                </a:solidFill>
                <a:latin typeface="Arial" pitchFamily="34" charset="0"/>
                <a:cs typeface="Arial" pitchFamily="34" charset="0"/>
              </a:rPr>
              <a:t>Resultados del </a:t>
            </a:r>
            <a:r>
              <a:rPr lang="es-EC" dirty="0" smtClean="0">
                <a:solidFill>
                  <a:schemeClr val="bg1"/>
                </a:solidFill>
                <a:latin typeface="Arial" pitchFamily="34" charset="0"/>
                <a:cs typeface="Arial" pitchFamily="34" charset="0"/>
              </a:rPr>
              <a:t>Brazo de palanca</a:t>
            </a:r>
            <a:endParaRPr lang="es-EC"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182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1691680" y="2522220"/>
            <a:ext cx="5544616" cy="1338828"/>
          </a:xfrm>
          <a:prstGeom prst="rect">
            <a:avLst/>
          </a:prstGeom>
        </p:spPr>
        <p:txBody>
          <a:bodyPr wrap="square">
            <a:spAutoFit/>
          </a:bodyPr>
          <a:lstStyle/>
          <a:p>
            <a:pPr lvl="0">
              <a:lnSpc>
                <a:spcPct val="150000"/>
              </a:lnSpc>
              <a:tabLst>
                <a:tab pos="5418138" algn="r"/>
              </a:tabLst>
            </a:pPr>
            <a:r>
              <a:rPr kumimoji="0" lang="es-MX" sz="5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INTRODUCCIÓN</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5516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116632"/>
            <a:ext cx="8229600" cy="1143000"/>
          </a:xfrm>
        </p:spPr>
        <p:txBody>
          <a:bodyPr>
            <a:normAutofit/>
          </a:bodyPr>
          <a:lstStyle/>
          <a:p>
            <a:r>
              <a:rPr lang="es-EC" i="1" u="sng" dirty="0" smtClean="0">
                <a:solidFill>
                  <a:schemeClr val="bg1"/>
                </a:solidFill>
                <a:latin typeface="Arial" pitchFamily="34" charset="0"/>
                <a:cs typeface="Arial" pitchFamily="34" charset="0"/>
              </a:rPr>
              <a:t>RECOLECTOR DE ARENA</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876457" y="5516141"/>
            <a:ext cx="369515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26. Sistema de llenado</a:t>
            </a:r>
            <a:endParaRPr lang="es-EC" sz="2000" dirty="0">
              <a:solidFill>
                <a:schemeClr val="bg1"/>
              </a:solidFill>
              <a:latin typeface="Arial" pitchFamily="34" charset="0"/>
              <a:cs typeface="Arial" pitchFamily="34" charset="0"/>
            </a:endParaRPr>
          </a:p>
        </p:txBody>
      </p:sp>
      <p:sp>
        <p:nvSpPr>
          <p:cNvPr id="6" name="2 Marcador de contenido"/>
          <p:cNvSpPr>
            <a:spLocks noGrp="1"/>
          </p:cNvSpPr>
          <p:nvPr>
            <p:ph idx="1"/>
          </p:nvPr>
        </p:nvSpPr>
        <p:spPr>
          <a:xfrm>
            <a:off x="251520" y="1196752"/>
            <a:ext cx="8229600"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del recolector de arena</a:t>
            </a: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25264"/>
            <a:ext cx="319858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4606048" y="2752328"/>
            <a:ext cx="4645395"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s-ES" sz="2000" dirty="0" smtClean="0">
                <a:solidFill>
                  <a:schemeClr val="bg1"/>
                </a:solidFill>
                <a:latin typeface="Arial" pitchFamily="34" charset="0"/>
                <a:cs typeface="Arial" pitchFamily="34" charset="0"/>
              </a:rPr>
              <a:t>H= 460 mm	</a:t>
            </a:r>
          </a:p>
          <a:p>
            <a:pPr algn="just">
              <a:lnSpc>
                <a:spcPct val="170000"/>
              </a:lnSpc>
            </a:pPr>
            <a:r>
              <a:rPr lang="es-ES" sz="2000" dirty="0" err="1" smtClean="0">
                <a:solidFill>
                  <a:schemeClr val="bg1"/>
                </a:solidFill>
                <a:latin typeface="Arial" pitchFamily="34" charset="0"/>
                <a:cs typeface="Arial" pitchFamily="34" charset="0"/>
              </a:rPr>
              <a:t>Area</a:t>
            </a:r>
            <a:r>
              <a:rPr lang="es-ES" sz="2000" dirty="0" smtClean="0">
                <a:solidFill>
                  <a:schemeClr val="bg1"/>
                </a:solidFill>
                <a:latin typeface="Arial" pitchFamily="34" charset="0"/>
                <a:cs typeface="Arial" pitchFamily="34" charset="0"/>
              </a:rPr>
              <a:t> total= 12313  c</a:t>
            </a:r>
            <a:r>
              <a:rPr lang="es-EC" sz="2000" dirty="0" err="1" smtClean="0">
                <a:solidFill>
                  <a:schemeClr val="bg1"/>
                </a:solidFill>
                <a:latin typeface="Arial" pitchFamily="34" charset="0"/>
                <a:cs typeface="Arial" pitchFamily="34" charset="0"/>
              </a:rPr>
              <a:t>m</a:t>
            </a:r>
            <a:r>
              <a:rPr lang="es-EC" sz="2000" baseline="30000" dirty="0" err="1" smtClean="0">
                <a:solidFill>
                  <a:schemeClr val="bg1"/>
                </a:solidFill>
                <a:latin typeface="Arial" pitchFamily="34" charset="0"/>
                <a:cs typeface="Arial" pitchFamily="34" charset="0"/>
              </a:rPr>
              <a:t>2</a:t>
            </a:r>
            <a:endParaRPr lang="es-ES" sz="2000" dirty="0" smtClean="0">
              <a:solidFill>
                <a:schemeClr val="bg1"/>
              </a:solidFill>
              <a:latin typeface="Arial" pitchFamily="34" charset="0"/>
              <a:cs typeface="Arial" pitchFamily="34" charset="0"/>
            </a:endParaRPr>
          </a:p>
          <a:p>
            <a:pPr algn="just">
              <a:lnSpc>
                <a:spcPct val="170000"/>
              </a:lnSpc>
            </a:pPr>
            <a:r>
              <a:rPr lang="es-ES" sz="2000" dirty="0" smtClean="0">
                <a:solidFill>
                  <a:schemeClr val="bg1"/>
                </a:solidFill>
                <a:latin typeface="Arial" pitchFamily="34" charset="0"/>
                <a:ea typeface="Calibri"/>
                <a:cs typeface="Arial" pitchFamily="34" charset="0"/>
              </a:rPr>
              <a:t>Volumen de recolección: 8200 c</a:t>
            </a:r>
            <a:r>
              <a:rPr lang="es-EC" sz="2000" dirty="0" err="1" smtClean="0">
                <a:solidFill>
                  <a:schemeClr val="bg1"/>
                </a:solidFill>
                <a:latin typeface="Arial" pitchFamily="34" charset="0"/>
                <a:cs typeface="Arial" pitchFamily="34" charset="0"/>
              </a:rPr>
              <a:t>m</a:t>
            </a:r>
            <a:r>
              <a:rPr lang="es-EC" sz="1800" baseline="30000" dirty="0" err="1" smtClean="0">
                <a:solidFill>
                  <a:schemeClr val="bg1"/>
                </a:solidFill>
                <a:latin typeface="Arial" pitchFamily="34" charset="0"/>
                <a:cs typeface="Arial" pitchFamily="34" charset="0"/>
              </a:rPr>
              <a:t>3</a:t>
            </a:r>
            <a:endParaRPr lang="es-EC" sz="1800" dirty="0">
              <a:solidFill>
                <a:schemeClr val="bg1"/>
              </a:solidFill>
              <a:latin typeface="Arial" pitchFamily="34" charset="0"/>
              <a:ea typeface="Calibri"/>
              <a:cs typeface="Arial" pitchFamily="34" charset="0"/>
            </a:endParaRPr>
          </a:p>
          <a:p>
            <a:pPr algn="just">
              <a:lnSpc>
                <a:spcPct val="170000"/>
              </a:lnSpc>
            </a:pPr>
            <a:r>
              <a:rPr lang="es-ES" sz="2000" dirty="0" smtClean="0">
                <a:solidFill>
                  <a:schemeClr val="bg1"/>
                </a:solidFill>
                <a:latin typeface="Arial" pitchFamily="34" charset="0"/>
                <a:cs typeface="Arial" pitchFamily="34" charset="0"/>
              </a:rPr>
              <a:t>Material: </a:t>
            </a:r>
            <a:r>
              <a:rPr lang="es-ES" sz="2000" dirty="0" err="1" smtClean="0">
                <a:solidFill>
                  <a:schemeClr val="bg1"/>
                </a:solidFill>
                <a:latin typeface="Arial" pitchFamily="34" charset="0"/>
                <a:cs typeface="Arial" pitchFamily="34" charset="0"/>
              </a:rPr>
              <a:t>ASTM</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A653</a:t>
            </a:r>
            <a:endParaRPr lang="es-ES"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8647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116632"/>
            <a:ext cx="8229600" cy="1143000"/>
          </a:xfrm>
        </p:spPr>
        <p:txBody>
          <a:bodyPr>
            <a:normAutofit/>
          </a:bodyPr>
          <a:lstStyle/>
          <a:p>
            <a:r>
              <a:rPr lang="es-EC" i="1" u="sng" dirty="0" smtClean="0">
                <a:solidFill>
                  <a:schemeClr val="bg1"/>
                </a:solidFill>
                <a:latin typeface="Arial" pitchFamily="34" charset="0"/>
                <a:cs typeface="Arial" pitchFamily="34" charset="0"/>
              </a:rPr>
              <a:t>ESTRUCTURA </a:t>
            </a:r>
            <a:r>
              <a:rPr lang="es-EC" i="1" u="sng" dirty="0" err="1" smtClean="0">
                <a:solidFill>
                  <a:schemeClr val="bg1"/>
                </a:solidFill>
                <a:latin typeface="Arial" pitchFamily="34" charset="0"/>
                <a:cs typeface="Arial" pitchFamily="34" charset="0"/>
              </a:rPr>
              <a:t>METALICA</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876457" y="6093296"/>
            <a:ext cx="369515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27. Sistema de llenado</a:t>
            </a:r>
            <a:endParaRPr lang="es-EC" sz="2000" dirty="0">
              <a:solidFill>
                <a:schemeClr val="bg1"/>
              </a:solidFill>
              <a:latin typeface="Arial" pitchFamily="34" charset="0"/>
              <a:cs typeface="Arial" pitchFamily="34" charset="0"/>
            </a:endParaRPr>
          </a:p>
        </p:txBody>
      </p:sp>
      <p:sp>
        <p:nvSpPr>
          <p:cNvPr id="6" name="2 Marcador de contenido"/>
          <p:cNvSpPr>
            <a:spLocks noGrp="1"/>
          </p:cNvSpPr>
          <p:nvPr>
            <p:ph idx="1"/>
          </p:nvPr>
        </p:nvSpPr>
        <p:spPr>
          <a:xfrm>
            <a:off x="179512" y="1196752"/>
            <a:ext cx="4645395" cy="676672"/>
          </a:xfrm>
        </p:spPr>
        <p:txBody>
          <a:bodyPr>
            <a:noAutofit/>
          </a:bodyPr>
          <a:lstStyle/>
          <a:p>
            <a:pPr algn="just">
              <a:lnSpc>
                <a:spcPct val="170000"/>
              </a:lnSpc>
            </a:pPr>
            <a:r>
              <a:rPr lang="es-ES" sz="2000" dirty="0" smtClean="0">
                <a:solidFill>
                  <a:schemeClr val="bg1"/>
                </a:solidFill>
                <a:latin typeface="Arial" pitchFamily="34" charset="0"/>
                <a:cs typeface="Arial" pitchFamily="34" charset="0"/>
              </a:rPr>
              <a:t>Resultados de la estructura metálica</a:t>
            </a:r>
          </a:p>
        </p:txBody>
      </p:sp>
      <p:sp>
        <p:nvSpPr>
          <p:cNvPr id="9" name="2 Marcador de contenido"/>
          <p:cNvSpPr txBox="1">
            <a:spLocks/>
          </p:cNvSpPr>
          <p:nvPr/>
        </p:nvSpPr>
        <p:spPr>
          <a:xfrm>
            <a:off x="4932041" y="1888232"/>
            <a:ext cx="4104456"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s-ES" sz="2000" dirty="0" smtClean="0">
                <a:solidFill>
                  <a:schemeClr val="bg1"/>
                </a:solidFill>
                <a:latin typeface="Arial" pitchFamily="34" charset="0"/>
                <a:cs typeface="Arial" pitchFamily="34" charset="0"/>
              </a:rPr>
              <a:t>Altura: 1900 mm	</a:t>
            </a:r>
          </a:p>
          <a:p>
            <a:pPr algn="just">
              <a:lnSpc>
                <a:spcPct val="170000"/>
              </a:lnSpc>
            </a:pPr>
            <a:r>
              <a:rPr lang="es-ES" sz="2000" dirty="0" smtClean="0">
                <a:solidFill>
                  <a:schemeClr val="bg1"/>
                </a:solidFill>
                <a:latin typeface="Arial" pitchFamily="34" charset="0"/>
                <a:cs typeface="Arial" pitchFamily="34" charset="0"/>
              </a:rPr>
              <a:t>Ancho : 1500 mm</a:t>
            </a:r>
          </a:p>
          <a:p>
            <a:pPr algn="just">
              <a:lnSpc>
                <a:spcPct val="170000"/>
              </a:lnSpc>
            </a:pPr>
            <a:r>
              <a:rPr lang="es-ES" sz="2000" dirty="0" smtClean="0">
                <a:solidFill>
                  <a:schemeClr val="bg1"/>
                </a:solidFill>
                <a:latin typeface="Arial" pitchFamily="34" charset="0"/>
                <a:cs typeface="Arial" pitchFamily="34" charset="0"/>
              </a:rPr>
              <a:t>Material: </a:t>
            </a:r>
            <a:r>
              <a:rPr lang="es-ES" sz="2000" dirty="0" err="1" smtClean="0">
                <a:solidFill>
                  <a:schemeClr val="bg1"/>
                </a:solidFill>
                <a:latin typeface="Arial" pitchFamily="34" charset="0"/>
                <a:cs typeface="Arial" pitchFamily="34" charset="0"/>
              </a:rPr>
              <a:t>ASTM</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A36</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angulo</a:t>
            </a:r>
            <a:r>
              <a:rPr lang="es-ES" sz="2000" dirty="0" smtClean="0">
                <a:solidFill>
                  <a:schemeClr val="bg1"/>
                </a:solidFill>
                <a:latin typeface="Arial" pitchFamily="34" charset="0"/>
                <a:cs typeface="Arial" pitchFamily="34" charset="0"/>
              </a:rPr>
              <a:t> cuadrado de </a:t>
            </a:r>
            <a:r>
              <a:rPr lang="es-ES" sz="2000" dirty="0" err="1" smtClean="0">
                <a:solidFill>
                  <a:schemeClr val="bg1"/>
                </a:solidFill>
                <a:latin typeface="Arial" pitchFamily="34" charset="0"/>
                <a:cs typeface="Arial" pitchFamily="34" charset="0"/>
              </a:rPr>
              <a:t>40x4</a:t>
            </a:r>
            <a:r>
              <a:rPr lang="es-ES" sz="2000" dirty="0" smtClean="0">
                <a:solidFill>
                  <a:schemeClr val="bg1"/>
                </a:solidFill>
                <a:latin typeface="Arial" pitchFamily="34" charset="0"/>
                <a:cs typeface="Arial" pitchFamily="34" charset="0"/>
              </a:rPr>
              <a:t> mm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48" y="1791938"/>
            <a:ext cx="4102968" cy="445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755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p:nvPr/>
        </p:nvSpPr>
        <p:spPr>
          <a:xfrm>
            <a:off x="107504" y="1325374"/>
            <a:ext cx="8856984" cy="3831818"/>
          </a:xfrm>
          <a:prstGeom prst="rect">
            <a:avLst/>
          </a:prstGeom>
        </p:spPr>
        <p:txBody>
          <a:bodyPr wrap="square">
            <a:spAutoFit/>
          </a:bodyPr>
          <a:lstStyle/>
          <a:p>
            <a:pPr lvl="0" algn="ctr">
              <a:lnSpc>
                <a:spcPct val="150000"/>
              </a:lnSpc>
              <a:tabLst>
                <a:tab pos="5418138" algn="r"/>
              </a:tabLst>
            </a:pPr>
            <a:r>
              <a:rPr lang="es-MX" sz="5400" b="1" u="sng"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PRUEBAS Y ANÁLISIS DE LA </a:t>
            </a:r>
            <a:r>
              <a:rPr kumimoji="0" lang="es-MX" sz="5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MÁQUINA DE ENSAYOS DE ABRASIÓN</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8653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116632"/>
            <a:ext cx="8229600" cy="1143000"/>
          </a:xfrm>
        </p:spPr>
        <p:txBody>
          <a:bodyPr>
            <a:normAutofit fontScale="90000"/>
          </a:bodyPr>
          <a:lstStyle/>
          <a:p>
            <a:r>
              <a:rPr lang="es-EC" i="1" u="sng" dirty="0" smtClean="0">
                <a:solidFill>
                  <a:schemeClr val="bg1"/>
                </a:solidFill>
                <a:latin typeface="Arial" pitchFamily="34" charset="0"/>
                <a:cs typeface="Arial" pitchFamily="34" charset="0"/>
              </a:rPr>
              <a:t>PRUEBAS Y ANÁLISIS DEL SISTEMA DE TRANSMISIÓN</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255167" y="5013176"/>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10. Pruebas del sistema de transmisión</a:t>
            </a:r>
            <a:endParaRPr lang="es-EC" sz="200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830284585"/>
              </p:ext>
            </p:extLst>
          </p:nvPr>
        </p:nvGraphicFramePr>
        <p:xfrm>
          <a:off x="240907" y="2276872"/>
          <a:ext cx="4330700" cy="3017520"/>
        </p:xfrm>
        <a:graphic>
          <a:graphicData uri="http://schemas.openxmlformats.org/drawingml/2006/table">
            <a:tbl>
              <a:tblPr firstRow="1" firstCol="1" bandRow="1">
                <a:tableStyleId>{F5AB1C69-6EDB-4FF4-983F-18BD219EF322}</a:tableStyleId>
              </a:tblPr>
              <a:tblGrid>
                <a:gridCol w="362585"/>
                <a:gridCol w="704215"/>
                <a:gridCol w="1244600"/>
                <a:gridCol w="762000"/>
                <a:gridCol w="1257300"/>
              </a:tblGrid>
              <a:tr h="190500">
                <a:tc>
                  <a:txBody>
                    <a:bodyPr/>
                    <a:lstStyle/>
                    <a:p>
                      <a:pPr algn="ctr">
                        <a:lnSpc>
                          <a:spcPct val="150000"/>
                        </a:lnSpc>
                        <a:spcAft>
                          <a:spcPts val="0"/>
                        </a:spcAft>
                      </a:pPr>
                      <a:r>
                        <a:rPr lang="es-EC" sz="1100" dirty="0">
                          <a:effectLst/>
                          <a:latin typeface="Arial" pitchFamily="34" charset="0"/>
                          <a:cs typeface="Arial" pitchFamily="34" charset="0"/>
                        </a:rPr>
                        <a:t>No.</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RPM Máquina</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Distribución normal</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Media</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Desviación estándar</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1</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dirty="0">
                          <a:effectLst/>
                          <a:latin typeface="Arial" pitchFamily="34" charset="0"/>
                          <a:cs typeface="Arial" pitchFamily="34" charset="0"/>
                        </a:rPr>
                        <a:t>200</a:t>
                      </a:r>
                      <a:endParaRPr lang="es-EC" sz="11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dirty="0">
                          <a:effectLst/>
                          <a:latin typeface="Arial" pitchFamily="34" charset="0"/>
                          <a:cs typeface="Arial" pitchFamily="34" charset="0"/>
                        </a:rPr>
                        <a:t>0,087726519</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1,7511</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200</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dirty="0">
                          <a:effectLst/>
                          <a:latin typeface="Arial" pitchFamily="34" charset="0"/>
                          <a:cs typeface="Arial" pitchFamily="34" charset="0"/>
                        </a:rPr>
                        <a:t>0,087726519</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202,2</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1,7511</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200</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0,087726519</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202,2</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0,321476851</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dirty="0">
                          <a:effectLst/>
                          <a:latin typeface="Arial" pitchFamily="34" charset="0"/>
                          <a:cs typeface="Arial" pitchFamily="34" charset="0"/>
                        </a:rPr>
                        <a:t>202,2</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5</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0,321476851</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dirty="0">
                          <a:effectLst/>
                          <a:latin typeface="Arial" pitchFamily="34" charset="0"/>
                          <a:cs typeface="Arial" pitchFamily="34" charset="0"/>
                        </a:rPr>
                        <a:t>202,2</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6</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0,321476851</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0,087726519</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0,087726519</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9</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0,087726519</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10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000">
                          <a:effectLst/>
                          <a:latin typeface="Arial" pitchFamily="34" charset="0"/>
                          <a:cs typeface="Arial" pitchFamily="34" charset="0"/>
                        </a:rPr>
                        <a:t>204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0,087726519</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C" sz="1100">
                          <a:effectLst/>
                          <a:latin typeface="Arial" pitchFamily="34" charset="0"/>
                          <a:cs typeface="Arial" pitchFamily="34" charset="0"/>
                        </a:rPr>
                        <a:t>202,2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1,7511</a:t>
                      </a:r>
                      <a:endParaRPr lang="es-EC" sz="1100" dirty="0">
                        <a:solidFill>
                          <a:srgbClr val="365F91"/>
                        </a:solidFill>
                        <a:effectLst/>
                        <a:latin typeface="Arial" pitchFamily="34" charset="0"/>
                        <a:ea typeface="Calibri"/>
                        <a:cs typeface="Arial" pitchFamily="34" charset="0"/>
                      </a:endParaRPr>
                    </a:p>
                  </a:txBody>
                  <a:tcPr marL="68580" marR="68580" marT="0" marB="0"/>
                </a:tc>
              </a:tr>
            </a:tbl>
          </a:graphicData>
        </a:graphic>
      </p:graphicFrame>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62175"/>
            <a:ext cx="4067944" cy="2578993"/>
          </a:xfrm>
          <a:prstGeom prst="rect">
            <a:avLst/>
          </a:prstGeom>
          <a:noFill/>
          <a:ln>
            <a:noFill/>
          </a:ln>
        </p:spPr>
      </p:pic>
      <p:sp>
        <p:nvSpPr>
          <p:cNvPr id="11" name="2 Marcador de contenido"/>
          <p:cNvSpPr txBox="1">
            <a:spLocks/>
          </p:cNvSpPr>
          <p:nvPr/>
        </p:nvSpPr>
        <p:spPr>
          <a:xfrm>
            <a:off x="4843599" y="5013176"/>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28. Distribución normal de pruebas del sistema de transmisión</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47429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332656"/>
            <a:ext cx="8229600" cy="1143000"/>
          </a:xfrm>
        </p:spPr>
        <p:txBody>
          <a:bodyPr>
            <a:normAutofit fontScale="90000"/>
          </a:bodyPr>
          <a:lstStyle/>
          <a:p>
            <a:r>
              <a:rPr lang="es-EC" i="1" u="sng" dirty="0" smtClean="0">
                <a:solidFill>
                  <a:schemeClr val="bg1"/>
                </a:solidFill>
                <a:latin typeface="Arial" pitchFamily="34" charset="0"/>
                <a:cs typeface="Arial" pitchFamily="34" charset="0"/>
              </a:rPr>
              <a:t>PRUEBAS Y ANÁLISIS DEL SISTEMA DE TRANSPORTE NEUMÁTICO</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255167" y="5661248"/>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11. Pruebas del sistema de transporte </a:t>
            </a:r>
            <a:r>
              <a:rPr lang="es-EC" sz="2000" dirty="0" err="1" smtClean="0">
                <a:solidFill>
                  <a:schemeClr val="bg1"/>
                </a:solidFill>
                <a:latin typeface="Arial" pitchFamily="34" charset="0"/>
                <a:cs typeface="Arial" pitchFamily="34" charset="0"/>
              </a:rPr>
              <a:t>neumatico</a:t>
            </a:r>
            <a:endParaRPr lang="es-EC" sz="2000" dirty="0">
              <a:solidFill>
                <a:schemeClr val="bg1"/>
              </a:solidFill>
              <a:latin typeface="Arial" pitchFamily="34" charset="0"/>
              <a:cs typeface="Arial" pitchFamily="34" charset="0"/>
            </a:endParaRPr>
          </a:p>
        </p:txBody>
      </p:sp>
      <p:sp>
        <p:nvSpPr>
          <p:cNvPr id="11" name="2 Marcador de contenido"/>
          <p:cNvSpPr txBox="1">
            <a:spLocks/>
          </p:cNvSpPr>
          <p:nvPr/>
        </p:nvSpPr>
        <p:spPr>
          <a:xfrm>
            <a:off x="4843599" y="5085184"/>
            <a:ext cx="4244825"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29. Distribución normal de pruebas del sistema de transporte neumático</a:t>
            </a:r>
            <a:endParaRPr lang="es-EC" sz="2000" dirty="0">
              <a:solidFill>
                <a:schemeClr val="bg1"/>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543975595"/>
              </p:ext>
            </p:extLst>
          </p:nvPr>
        </p:nvGraphicFramePr>
        <p:xfrm>
          <a:off x="179512" y="2328833"/>
          <a:ext cx="4338320" cy="3497580"/>
        </p:xfrm>
        <a:graphic>
          <a:graphicData uri="http://schemas.openxmlformats.org/drawingml/2006/table">
            <a:tbl>
              <a:tblPr firstRow="1" firstCol="1" bandRow="1">
                <a:tableStyleId>{F5AB1C69-6EDB-4FF4-983F-18BD219EF322}</a:tableStyleId>
              </a:tblPr>
              <a:tblGrid>
                <a:gridCol w="368935"/>
                <a:gridCol w="810895"/>
                <a:gridCol w="1102360"/>
                <a:gridCol w="775970"/>
                <a:gridCol w="1280160"/>
              </a:tblGrid>
              <a:tr h="204470">
                <a:tc>
                  <a:txBody>
                    <a:bodyPr/>
                    <a:lstStyle/>
                    <a:p>
                      <a:pPr algn="ctr">
                        <a:lnSpc>
                          <a:spcPct val="150000"/>
                        </a:lnSpc>
                        <a:spcAft>
                          <a:spcPts val="0"/>
                        </a:spcAft>
                      </a:pPr>
                      <a:r>
                        <a:rPr lang="es-EC" sz="1100">
                          <a:effectLst/>
                          <a:latin typeface="Arial" pitchFamily="34" charset="0"/>
                          <a:cs typeface="Arial" pitchFamily="34" charset="0"/>
                        </a:rPr>
                        <a:t>No.</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Caudal de arena</a:t>
                      </a:r>
                    </a:p>
                    <a:p>
                      <a:pPr algn="ctr">
                        <a:lnSpc>
                          <a:spcPct val="150000"/>
                        </a:lnSpc>
                        <a:spcAft>
                          <a:spcPts val="0"/>
                        </a:spcAft>
                      </a:pPr>
                      <a:r>
                        <a:rPr lang="es-EC" sz="1100">
                          <a:effectLst/>
                          <a:latin typeface="Arial" pitchFamily="34" charset="0"/>
                          <a:cs typeface="Arial" pitchFamily="34" charset="0"/>
                        </a:rPr>
                        <a:t>(m</a:t>
                      </a:r>
                      <a:r>
                        <a:rPr lang="es-EC" sz="1100" baseline="30000">
                          <a:effectLst/>
                          <a:latin typeface="Arial" pitchFamily="34" charset="0"/>
                          <a:cs typeface="Arial" pitchFamily="34" charset="0"/>
                        </a:rPr>
                        <a:t>3</a:t>
                      </a:r>
                      <a:r>
                        <a:rPr lang="es-EC" sz="1100">
                          <a:effectLst/>
                          <a:latin typeface="Arial" pitchFamily="34" charset="0"/>
                          <a:cs typeface="Arial" pitchFamily="34" charset="0"/>
                        </a:rPr>
                        <a:t>/s)</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Distribución normal</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Media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Desviación estándar</a:t>
                      </a:r>
                      <a:endParaRPr lang="es-EC" sz="1100">
                        <a:solidFill>
                          <a:srgbClr val="365F91"/>
                        </a:solidFill>
                        <a:effectLst/>
                        <a:latin typeface="Arial" pitchFamily="34" charset="0"/>
                        <a:ea typeface="Calibri"/>
                        <a:cs typeface="Arial" pitchFamily="34" charset="0"/>
                      </a:endParaRPr>
                    </a:p>
                  </a:txBody>
                  <a:tcPr marL="68580" marR="68580" marT="0" marB="0" anchor="ctr"/>
                </a:tc>
              </a:tr>
              <a:tr h="204470">
                <a:tc>
                  <a:txBody>
                    <a:bodyPr/>
                    <a:lstStyle/>
                    <a:p>
                      <a:pPr algn="ctr">
                        <a:lnSpc>
                          <a:spcPct val="150000"/>
                        </a:lnSpc>
                        <a:spcAft>
                          <a:spcPts val="0"/>
                        </a:spcAft>
                      </a:pPr>
                      <a:r>
                        <a:rPr lang="es-EC" sz="1100">
                          <a:effectLst/>
                          <a:latin typeface="Arial" pitchFamily="34" charset="0"/>
                          <a:cs typeface="Arial" pitchFamily="34" charset="0"/>
                        </a:rPr>
                        <a:t>1</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nchor="ctr"/>
                </a:tc>
              </a:tr>
              <a:tr h="204470">
                <a:tc>
                  <a:txBody>
                    <a:bodyPr/>
                    <a:lstStyle/>
                    <a:p>
                      <a:pPr algn="ctr">
                        <a:lnSpc>
                          <a:spcPct val="150000"/>
                        </a:lnSpc>
                        <a:spcAft>
                          <a:spcPts val="0"/>
                        </a:spcAft>
                      </a:pPr>
                      <a:r>
                        <a:rPr lang="es-EC" sz="11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5</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6</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7</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351</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0,642953702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8</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351</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0,642953702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9</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1,054</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10</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352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0,175453038</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351,2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1,054</a:t>
                      </a:r>
                      <a:endParaRPr lang="es-EC" sz="1100" dirty="0">
                        <a:solidFill>
                          <a:srgbClr val="365F91"/>
                        </a:solidFill>
                        <a:effectLst/>
                        <a:latin typeface="Arial" pitchFamily="34" charset="0"/>
                        <a:ea typeface="Calibri"/>
                        <a:cs typeface="Arial" pitchFamily="34" charset="0"/>
                      </a:endParaRPr>
                    </a:p>
                  </a:txBody>
                  <a:tcPr marL="68580" marR="68580" marT="0" marB="0"/>
                </a:tc>
              </a:tr>
            </a:tbl>
          </a:graphicData>
        </a:graphic>
      </p:graphicFrame>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4946711" y="2348880"/>
            <a:ext cx="4038600" cy="2653880"/>
          </a:xfrm>
          <a:prstGeom prst="rect">
            <a:avLst/>
          </a:prstGeom>
          <a:noFill/>
          <a:ln>
            <a:noFill/>
          </a:ln>
        </p:spPr>
      </p:pic>
    </p:spTree>
    <p:extLst>
      <p:ext uri="{BB962C8B-B14F-4D97-AF65-F5344CB8AC3E}">
        <p14:creationId xmlns:p14="http://schemas.microsoft.com/office/powerpoint/2010/main" val="1880569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44000" cy="6858000"/>
          </a:xfrm>
          <a:prstGeom prst="rect">
            <a:avLst/>
          </a:prstGeom>
        </p:spPr>
      </p:pic>
      <p:sp>
        <p:nvSpPr>
          <p:cNvPr id="8" name="1 Título"/>
          <p:cNvSpPr>
            <a:spLocks noGrp="1"/>
          </p:cNvSpPr>
          <p:nvPr>
            <p:ph type="title"/>
          </p:nvPr>
        </p:nvSpPr>
        <p:spPr>
          <a:xfrm>
            <a:off x="457200" y="332656"/>
            <a:ext cx="8229600" cy="1143000"/>
          </a:xfrm>
        </p:spPr>
        <p:txBody>
          <a:bodyPr>
            <a:normAutofit fontScale="90000"/>
          </a:bodyPr>
          <a:lstStyle/>
          <a:p>
            <a:r>
              <a:rPr lang="es-EC" i="1" u="sng" dirty="0" smtClean="0">
                <a:solidFill>
                  <a:schemeClr val="bg1"/>
                </a:solidFill>
                <a:latin typeface="Arial" pitchFamily="34" charset="0"/>
                <a:cs typeface="Arial" pitchFamily="34" charset="0"/>
              </a:rPr>
              <a:t>PRUEBAS Y ANÁLISIS DEL BRAZO DE PALANCA</a:t>
            </a:r>
            <a:endParaRPr lang="es-EC"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255167" y="5013176"/>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12. Pruebas del brazo de palanca</a:t>
            </a:r>
            <a:endParaRPr lang="es-EC" sz="2000" dirty="0">
              <a:solidFill>
                <a:schemeClr val="bg1"/>
              </a:solidFill>
              <a:latin typeface="Arial" pitchFamily="34" charset="0"/>
              <a:cs typeface="Arial" pitchFamily="34" charset="0"/>
            </a:endParaRPr>
          </a:p>
        </p:txBody>
      </p:sp>
      <p:sp>
        <p:nvSpPr>
          <p:cNvPr id="11" name="2 Marcador de contenido"/>
          <p:cNvSpPr txBox="1">
            <a:spLocks/>
          </p:cNvSpPr>
          <p:nvPr/>
        </p:nvSpPr>
        <p:spPr>
          <a:xfrm>
            <a:off x="4843599" y="5085184"/>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30. Distribución normal de brazo de palanca</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37849731"/>
              </p:ext>
            </p:extLst>
          </p:nvPr>
        </p:nvGraphicFramePr>
        <p:xfrm>
          <a:off x="238507" y="2204864"/>
          <a:ext cx="4261485" cy="3017520"/>
        </p:xfrm>
        <a:graphic>
          <a:graphicData uri="http://schemas.openxmlformats.org/drawingml/2006/table">
            <a:tbl>
              <a:tblPr firstRow="1" firstCol="1" bandRow="1">
                <a:tableStyleId>{F5AB1C69-6EDB-4FF4-983F-18BD219EF322}</a:tableStyleId>
              </a:tblPr>
              <a:tblGrid>
                <a:gridCol w="362585"/>
                <a:gridCol w="635000"/>
                <a:gridCol w="1244600"/>
                <a:gridCol w="762000"/>
                <a:gridCol w="1257300"/>
              </a:tblGrid>
              <a:tr h="190500">
                <a:tc>
                  <a:txBody>
                    <a:bodyPr/>
                    <a:lstStyle/>
                    <a:p>
                      <a:pPr algn="ctr">
                        <a:lnSpc>
                          <a:spcPct val="150000"/>
                        </a:lnSpc>
                        <a:spcAft>
                          <a:spcPts val="0"/>
                        </a:spcAft>
                      </a:pPr>
                      <a:r>
                        <a:rPr lang="es-EC" sz="1100" dirty="0">
                          <a:effectLst/>
                          <a:latin typeface="Arial" pitchFamily="34" charset="0"/>
                          <a:cs typeface="Arial" pitchFamily="34" charset="0"/>
                        </a:rPr>
                        <a:t>No.</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Masa (Kg)</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Distribución normal</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Media</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Desviación estándar</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1</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5</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6</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12,61</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64,29537017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12,61</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64,29537017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9</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12,608</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0,00918</a:t>
                      </a:r>
                      <a:endParaRPr lang="es-EC" sz="11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100">
                          <a:effectLst/>
                          <a:latin typeface="Arial" pitchFamily="34" charset="0"/>
                          <a:cs typeface="Arial" pitchFamily="34" charset="0"/>
                        </a:rPr>
                        <a:t>10</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12,62</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17,54530384</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12,608</a:t>
                      </a:r>
                      <a:endParaRPr lang="es-EC" sz="11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0,00918</a:t>
                      </a:r>
                      <a:endParaRPr lang="es-EC" sz="1100" dirty="0">
                        <a:solidFill>
                          <a:srgbClr val="365F91"/>
                        </a:solidFill>
                        <a:effectLst/>
                        <a:latin typeface="Arial" pitchFamily="34" charset="0"/>
                        <a:ea typeface="Calibri"/>
                        <a:cs typeface="Arial" pitchFamily="34" charset="0"/>
                      </a:endParaRPr>
                    </a:p>
                  </a:txBody>
                  <a:tcPr marL="68580" marR="68580" marT="0" marB="0"/>
                </a:tc>
              </a:tr>
            </a:tbl>
          </a:graphicData>
        </a:graphic>
      </p:graphicFrame>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829321" y="2204864"/>
            <a:ext cx="4135167" cy="2655193"/>
          </a:xfrm>
          <a:prstGeom prst="rect">
            <a:avLst/>
          </a:prstGeom>
          <a:noFill/>
          <a:ln>
            <a:noFill/>
          </a:ln>
        </p:spPr>
      </p:pic>
    </p:spTree>
    <p:extLst>
      <p:ext uri="{BB962C8B-B14F-4D97-AF65-F5344CB8AC3E}">
        <p14:creationId xmlns:p14="http://schemas.microsoft.com/office/powerpoint/2010/main" val="283738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44404" y="1700808"/>
            <a:ext cx="6416604"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12. Pruebas de desgaste abrasivo </a:t>
            </a:r>
            <a:r>
              <a:rPr lang="es-EC" sz="2000" dirty="0" err="1" smtClean="0">
                <a:solidFill>
                  <a:schemeClr val="bg1"/>
                </a:solidFill>
                <a:latin typeface="Arial" pitchFamily="34" charset="0"/>
                <a:cs typeface="Arial" pitchFamily="34" charset="0"/>
              </a:rPr>
              <a:t>AISI</a:t>
            </a:r>
            <a:r>
              <a:rPr lang="es-EC" sz="2000" dirty="0" smtClean="0">
                <a:solidFill>
                  <a:schemeClr val="bg1"/>
                </a:solidFill>
                <a:latin typeface="Arial" pitchFamily="34" charset="0"/>
                <a:cs typeface="Arial" pitchFamily="34" charset="0"/>
              </a:rPr>
              <a:t> 4340 </a:t>
            </a:r>
            <a:endParaRPr lang="es-EC" sz="200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219359175"/>
              </p:ext>
            </p:extLst>
          </p:nvPr>
        </p:nvGraphicFramePr>
        <p:xfrm>
          <a:off x="2051720" y="2276872"/>
          <a:ext cx="5904656" cy="4464496"/>
        </p:xfrm>
        <a:graphic>
          <a:graphicData uri="http://schemas.openxmlformats.org/drawingml/2006/table">
            <a:tbl>
              <a:tblPr firstRow="1" firstCol="1" bandRow="1">
                <a:tableStyleId>{F5AB1C69-6EDB-4FF4-983F-18BD219EF322}</a:tableStyleId>
              </a:tblPr>
              <a:tblGrid>
                <a:gridCol w="2016224"/>
                <a:gridCol w="720080"/>
                <a:gridCol w="720080"/>
                <a:gridCol w="792088"/>
                <a:gridCol w="864096"/>
                <a:gridCol w="792088"/>
              </a:tblGrid>
              <a:tr h="376673">
                <a:tc>
                  <a:txBody>
                    <a:bodyPr/>
                    <a:lstStyle/>
                    <a:p>
                      <a:pPr algn="ctr">
                        <a:lnSpc>
                          <a:spcPct val="150000"/>
                        </a:lnSpc>
                        <a:spcAft>
                          <a:spcPts val="0"/>
                        </a:spcAft>
                      </a:pPr>
                      <a:r>
                        <a:rPr lang="es-ES" sz="1100" dirty="0">
                          <a:effectLst/>
                          <a:latin typeface="Arial" pitchFamily="34" charset="0"/>
                          <a:cs typeface="Arial" pitchFamily="34" charset="0"/>
                        </a:rPr>
                        <a:t>Numero de Ensayos</a:t>
                      </a:r>
                      <a:endParaRPr lang="es-EC" sz="11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4</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5</a:t>
                      </a:r>
                      <a:endParaRPr lang="es-EC" sz="1100">
                        <a:solidFill>
                          <a:srgbClr val="365F91"/>
                        </a:solidFill>
                        <a:effectLst/>
                        <a:latin typeface="Arial" pitchFamily="34" charset="0"/>
                        <a:ea typeface="Calibri"/>
                        <a:cs typeface="Arial" pitchFamily="34" charset="0"/>
                      </a:endParaRPr>
                    </a:p>
                  </a:txBody>
                  <a:tcPr marL="52223" marR="52223" marT="0" marB="0"/>
                </a:tc>
              </a:tr>
              <a:tr h="395148">
                <a:tc>
                  <a:txBody>
                    <a:bodyPr/>
                    <a:lstStyle/>
                    <a:p>
                      <a:pPr algn="ctr">
                        <a:lnSpc>
                          <a:spcPct val="150000"/>
                        </a:lnSpc>
                        <a:spcAft>
                          <a:spcPts val="0"/>
                        </a:spcAft>
                      </a:pPr>
                      <a:r>
                        <a:rPr lang="es-ES" sz="1100">
                          <a:effectLst/>
                          <a:latin typeface="Arial" pitchFamily="34" charset="0"/>
                          <a:cs typeface="Arial" pitchFamily="34" charset="0"/>
                        </a:rPr>
                        <a:t>Fuerza de Impacto</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dirty="0">
                          <a:effectLst/>
                          <a:latin typeface="Arial" pitchFamily="34" charset="0"/>
                          <a:cs typeface="Arial" pitchFamily="34" charset="0"/>
                        </a:rPr>
                        <a:t>130 N </a:t>
                      </a:r>
                      <a:endParaRPr lang="es-EC" sz="11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130 N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130 N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130 N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130 N </a:t>
                      </a:r>
                      <a:endParaRPr lang="es-EC" sz="1100">
                        <a:solidFill>
                          <a:srgbClr val="365F91"/>
                        </a:solidFill>
                        <a:effectLst/>
                        <a:latin typeface="Arial" pitchFamily="34" charset="0"/>
                        <a:ea typeface="Calibri"/>
                        <a:cs typeface="Arial" pitchFamily="34" charset="0"/>
                      </a:endParaRPr>
                    </a:p>
                  </a:txBody>
                  <a:tcPr marL="52223" marR="52223" marT="0" marB="0"/>
                </a:tc>
              </a:tr>
              <a:tr h="395148">
                <a:tc>
                  <a:txBody>
                    <a:bodyPr/>
                    <a:lstStyle/>
                    <a:p>
                      <a:pPr algn="ctr">
                        <a:lnSpc>
                          <a:spcPct val="150000"/>
                        </a:lnSpc>
                        <a:spcAft>
                          <a:spcPts val="0"/>
                        </a:spcAft>
                      </a:pPr>
                      <a:r>
                        <a:rPr lang="es-ES" sz="1100">
                          <a:effectLst/>
                          <a:latin typeface="Arial" pitchFamily="34" charset="0"/>
                          <a:cs typeface="Arial" pitchFamily="34" charset="0"/>
                        </a:rPr>
                        <a:t>Revoluciones Disco</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1000</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dirty="0">
                          <a:effectLst/>
                          <a:latin typeface="Arial" pitchFamily="34" charset="0"/>
                          <a:cs typeface="Arial" pitchFamily="34" charset="0"/>
                        </a:rPr>
                        <a:t>1000</a:t>
                      </a:r>
                      <a:endParaRPr lang="es-EC" sz="11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1000</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1000</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1000</a:t>
                      </a:r>
                      <a:endParaRPr lang="es-EC" sz="1100">
                        <a:solidFill>
                          <a:srgbClr val="365F91"/>
                        </a:solidFill>
                        <a:effectLst/>
                        <a:latin typeface="Arial" pitchFamily="34" charset="0"/>
                        <a:ea typeface="Calibri"/>
                        <a:cs typeface="Arial" pitchFamily="34" charset="0"/>
                      </a:endParaRPr>
                    </a:p>
                  </a:txBody>
                  <a:tcPr marL="52223" marR="52223" marT="0" marB="0"/>
                </a:tc>
              </a:tr>
              <a:tr h="395148">
                <a:tc>
                  <a:txBody>
                    <a:bodyPr/>
                    <a:lstStyle/>
                    <a:p>
                      <a:pPr algn="ctr">
                        <a:lnSpc>
                          <a:spcPct val="150000"/>
                        </a:lnSpc>
                        <a:spcAft>
                          <a:spcPts val="0"/>
                        </a:spcAft>
                      </a:pPr>
                      <a:r>
                        <a:rPr lang="es-ES" sz="1100">
                          <a:effectLst/>
                          <a:latin typeface="Arial" pitchFamily="34" charset="0"/>
                          <a:cs typeface="Arial" pitchFamily="34" charset="0"/>
                        </a:rPr>
                        <a:t>Flujo de Arena, g/min</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350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350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350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350 </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350 </a:t>
                      </a:r>
                      <a:endParaRPr lang="es-EC" sz="1100">
                        <a:solidFill>
                          <a:srgbClr val="365F91"/>
                        </a:solidFill>
                        <a:effectLst/>
                        <a:latin typeface="Arial" pitchFamily="34" charset="0"/>
                        <a:ea typeface="Calibri"/>
                        <a:cs typeface="Arial" pitchFamily="34" charset="0"/>
                      </a:endParaRPr>
                    </a:p>
                  </a:txBody>
                  <a:tcPr marL="52223" marR="52223" marT="0" marB="0"/>
                </a:tc>
              </a:tr>
              <a:tr h="291545">
                <a:tc>
                  <a:txBody>
                    <a:bodyPr/>
                    <a:lstStyle/>
                    <a:p>
                      <a:pPr algn="ctr">
                        <a:lnSpc>
                          <a:spcPct val="150000"/>
                        </a:lnSpc>
                        <a:spcAft>
                          <a:spcPts val="0"/>
                        </a:spcAft>
                      </a:pPr>
                      <a:r>
                        <a:rPr lang="es-ES" sz="1100">
                          <a:effectLst/>
                          <a:latin typeface="Arial" pitchFamily="34" charset="0"/>
                          <a:cs typeface="Arial" pitchFamily="34" charset="0"/>
                        </a:rPr>
                        <a:t>Masa Inicial, g</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188,937</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188,921</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188,934</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dirty="0">
                          <a:effectLst/>
                          <a:latin typeface="Arial" pitchFamily="34" charset="0"/>
                          <a:cs typeface="Arial" pitchFamily="34" charset="0"/>
                        </a:rPr>
                        <a:t>188,929</a:t>
                      </a:r>
                      <a:endParaRPr lang="es-EC" sz="11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188,931</a:t>
                      </a:r>
                      <a:endParaRPr lang="es-EC" sz="1100">
                        <a:solidFill>
                          <a:srgbClr val="365F91"/>
                        </a:solidFill>
                        <a:effectLst/>
                        <a:latin typeface="Arial" pitchFamily="34" charset="0"/>
                        <a:ea typeface="Calibri"/>
                        <a:cs typeface="Arial" pitchFamily="34" charset="0"/>
                      </a:endParaRPr>
                    </a:p>
                  </a:txBody>
                  <a:tcPr marL="52223" marR="52223" marT="0" marB="0"/>
                </a:tc>
              </a:tr>
              <a:tr h="291545">
                <a:tc>
                  <a:txBody>
                    <a:bodyPr/>
                    <a:lstStyle/>
                    <a:p>
                      <a:pPr algn="ctr">
                        <a:lnSpc>
                          <a:spcPct val="150000"/>
                        </a:lnSpc>
                        <a:spcAft>
                          <a:spcPts val="0"/>
                        </a:spcAft>
                      </a:pPr>
                      <a:r>
                        <a:rPr lang="es-ES" sz="1100">
                          <a:effectLst/>
                          <a:latin typeface="Arial" pitchFamily="34" charset="0"/>
                          <a:cs typeface="Arial" pitchFamily="34" charset="0"/>
                        </a:rPr>
                        <a:t>Masa Final, g</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188,557</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188,521</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188,534</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dirty="0">
                          <a:effectLst/>
                          <a:latin typeface="Arial" pitchFamily="34" charset="0"/>
                          <a:cs typeface="Arial" pitchFamily="34" charset="0"/>
                        </a:rPr>
                        <a:t>188,549</a:t>
                      </a:r>
                      <a:endParaRPr lang="es-EC" sz="11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188,531</a:t>
                      </a:r>
                      <a:endParaRPr lang="es-EC" sz="1100">
                        <a:solidFill>
                          <a:srgbClr val="365F91"/>
                        </a:solidFill>
                        <a:effectLst/>
                        <a:latin typeface="Arial" pitchFamily="34" charset="0"/>
                        <a:ea typeface="Calibri"/>
                        <a:cs typeface="Arial" pitchFamily="34" charset="0"/>
                      </a:endParaRPr>
                    </a:p>
                  </a:txBody>
                  <a:tcPr marL="52223" marR="52223" marT="0" marB="0"/>
                </a:tc>
              </a:tr>
              <a:tr h="291545">
                <a:tc>
                  <a:txBody>
                    <a:bodyPr/>
                    <a:lstStyle/>
                    <a:p>
                      <a:pPr algn="ctr">
                        <a:lnSpc>
                          <a:spcPct val="150000"/>
                        </a:lnSpc>
                        <a:spcAft>
                          <a:spcPts val="0"/>
                        </a:spcAft>
                      </a:pPr>
                      <a:r>
                        <a:rPr lang="es-ES" sz="1100">
                          <a:effectLst/>
                          <a:latin typeface="Arial" pitchFamily="34" charset="0"/>
                          <a:cs typeface="Arial" pitchFamily="34" charset="0"/>
                        </a:rPr>
                        <a:t>Masa perdida, g</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0,39</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0,39</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0,38</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0,38</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0,37</a:t>
                      </a:r>
                      <a:endParaRPr lang="es-EC" sz="1100">
                        <a:solidFill>
                          <a:srgbClr val="365F91"/>
                        </a:solidFill>
                        <a:effectLst/>
                        <a:latin typeface="Arial" pitchFamily="34" charset="0"/>
                        <a:ea typeface="Calibri"/>
                        <a:cs typeface="Arial" pitchFamily="34" charset="0"/>
                      </a:endParaRPr>
                    </a:p>
                  </a:txBody>
                  <a:tcPr marL="52223" marR="52223" marT="0" marB="0"/>
                </a:tc>
              </a:tr>
              <a:tr h="395148">
                <a:tc>
                  <a:txBody>
                    <a:bodyPr/>
                    <a:lstStyle/>
                    <a:p>
                      <a:pPr algn="ctr">
                        <a:lnSpc>
                          <a:spcPct val="150000"/>
                        </a:lnSpc>
                        <a:spcAft>
                          <a:spcPts val="0"/>
                        </a:spcAft>
                      </a:pPr>
                      <a:r>
                        <a:rPr lang="es-ES" sz="1100">
                          <a:effectLst/>
                          <a:latin typeface="Arial" pitchFamily="34" charset="0"/>
                          <a:cs typeface="Arial" pitchFamily="34" charset="0"/>
                        </a:rPr>
                        <a:t>Densidad, g/cm</a:t>
                      </a:r>
                      <a:r>
                        <a:rPr lang="es-ES" sz="1100" baseline="300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7,83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7,83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7,83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7,83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7,83</a:t>
                      </a:r>
                      <a:endParaRPr lang="es-EC" sz="1100">
                        <a:solidFill>
                          <a:srgbClr val="365F91"/>
                        </a:solidFill>
                        <a:effectLst/>
                        <a:latin typeface="Arial" pitchFamily="34" charset="0"/>
                        <a:ea typeface="Calibri"/>
                        <a:cs typeface="Arial" pitchFamily="34" charset="0"/>
                      </a:endParaRPr>
                    </a:p>
                  </a:txBody>
                  <a:tcPr marL="52223" marR="52223" marT="0" marB="0"/>
                </a:tc>
              </a:tr>
              <a:tr h="1026873">
                <a:tc>
                  <a:txBody>
                    <a:bodyPr/>
                    <a:lstStyle/>
                    <a:p>
                      <a:pPr algn="ctr">
                        <a:lnSpc>
                          <a:spcPct val="150000"/>
                        </a:lnSpc>
                        <a:spcAft>
                          <a:spcPts val="0"/>
                        </a:spcAft>
                      </a:pPr>
                      <a:r>
                        <a:rPr lang="es-ES" sz="1100">
                          <a:effectLst/>
                          <a:latin typeface="Arial" pitchFamily="34" charset="0"/>
                          <a:cs typeface="Arial" pitchFamily="34" charset="0"/>
                        </a:rPr>
                        <a:t>Volumen perdido</a:t>
                      </a:r>
                      <a:endParaRPr lang="es-EC" sz="1100">
                        <a:effectLst/>
                        <a:latin typeface="Arial" pitchFamily="34" charset="0"/>
                        <a:cs typeface="Arial" pitchFamily="34" charset="0"/>
                      </a:endParaRPr>
                    </a:p>
                    <a:p>
                      <a:pPr algn="ctr">
                        <a:lnSpc>
                          <a:spcPct val="150000"/>
                        </a:lnSpc>
                        <a:spcAft>
                          <a:spcPts val="0"/>
                        </a:spcAft>
                      </a:pPr>
                      <a:r>
                        <a:rPr lang="es-ES" sz="1100">
                          <a:effectLst/>
                          <a:latin typeface="Arial" pitchFamily="34" charset="0"/>
                          <a:cs typeface="Arial" pitchFamily="34" charset="0"/>
                        </a:rPr>
                        <a:t>(masa perdida/densidad)x1000, mm</a:t>
                      </a:r>
                      <a:r>
                        <a:rPr lang="es-ES" sz="1100" baseline="300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47,25</a:t>
                      </a:r>
                      <a:endParaRPr lang="es-EC" sz="1100">
                        <a:solidFill>
                          <a:srgbClr val="365F91"/>
                        </a:solidFill>
                        <a:effectLst/>
                        <a:latin typeface="Arial" pitchFamily="34" charset="0"/>
                        <a:ea typeface="Calibri"/>
                        <a:cs typeface="Arial" pitchFamily="34" charset="0"/>
                      </a:endParaRPr>
                    </a:p>
                  </a:txBody>
                  <a:tcPr marL="52223" marR="52223" marT="0" marB="0" anchor="ctr"/>
                </a:tc>
              </a:tr>
              <a:tr h="605723">
                <a:tc>
                  <a:txBody>
                    <a:bodyPr/>
                    <a:lstStyle/>
                    <a:p>
                      <a:pPr algn="ctr">
                        <a:lnSpc>
                          <a:spcPct val="150000"/>
                        </a:lnSpc>
                        <a:spcAft>
                          <a:spcPts val="0"/>
                        </a:spcAft>
                      </a:pPr>
                      <a:r>
                        <a:rPr lang="es-ES" sz="1100">
                          <a:effectLst/>
                          <a:latin typeface="Arial" pitchFamily="34" charset="0"/>
                          <a:cs typeface="Arial" pitchFamily="34" charset="0"/>
                        </a:rPr>
                        <a:t>Ajuste de volumen perdido, mm</a:t>
                      </a:r>
                      <a:r>
                        <a:rPr lang="es-ES" sz="1100" baseline="300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100" dirty="0">
                          <a:effectLst/>
                          <a:latin typeface="Arial" pitchFamily="34" charset="0"/>
                          <a:cs typeface="Arial" pitchFamily="34" charset="0"/>
                        </a:rPr>
                        <a:t>47,25</a:t>
                      </a:r>
                      <a:endParaRPr lang="es-EC" sz="1100" dirty="0">
                        <a:solidFill>
                          <a:srgbClr val="365F91"/>
                        </a:solidFill>
                        <a:effectLst/>
                        <a:latin typeface="Arial" pitchFamily="34" charset="0"/>
                        <a:ea typeface="Calibri"/>
                        <a:cs typeface="Arial" pitchFamily="34" charset="0"/>
                      </a:endParaRPr>
                    </a:p>
                  </a:txBody>
                  <a:tcPr marL="52223" marR="52223" marT="0" marB="0" anchor="ctr"/>
                </a:tc>
              </a:tr>
            </a:tbl>
          </a:graphicData>
        </a:graphic>
      </p:graphicFrame>
    </p:spTree>
    <p:extLst>
      <p:ext uri="{BB962C8B-B14F-4D97-AF65-F5344CB8AC3E}">
        <p14:creationId xmlns:p14="http://schemas.microsoft.com/office/powerpoint/2010/main" val="1870853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 y="0"/>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44404" y="1700808"/>
            <a:ext cx="6416604"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13. Pruebas 2 de desgaste abrasivo </a:t>
            </a:r>
            <a:r>
              <a:rPr lang="es-EC" sz="2000" dirty="0" err="1" smtClean="0">
                <a:solidFill>
                  <a:schemeClr val="bg1"/>
                </a:solidFill>
                <a:latin typeface="Arial" pitchFamily="34" charset="0"/>
                <a:cs typeface="Arial" pitchFamily="34" charset="0"/>
              </a:rPr>
              <a:t>AISI</a:t>
            </a:r>
            <a:r>
              <a:rPr lang="es-EC" sz="2000" dirty="0" smtClean="0">
                <a:solidFill>
                  <a:schemeClr val="bg1"/>
                </a:solidFill>
                <a:latin typeface="Arial" pitchFamily="34" charset="0"/>
                <a:cs typeface="Arial" pitchFamily="34" charset="0"/>
              </a:rPr>
              <a:t> 4340 </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73096818"/>
              </p:ext>
            </p:extLst>
          </p:nvPr>
        </p:nvGraphicFramePr>
        <p:xfrm>
          <a:off x="1475655" y="2442067"/>
          <a:ext cx="6336705" cy="4353540"/>
        </p:xfrm>
        <a:graphic>
          <a:graphicData uri="http://schemas.openxmlformats.org/drawingml/2006/table">
            <a:tbl>
              <a:tblPr firstRow="1" firstCol="1" bandRow="1">
                <a:tableStyleId>{F5AB1C69-6EDB-4FF4-983F-18BD219EF322}</a:tableStyleId>
              </a:tblPr>
              <a:tblGrid>
                <a:gridCol w="1944217"/>
                <a:gridCol w="792088"/>
                <a:gridCol w="792088"/>
                <a:gridCol w="936104"/>
                <a:gridCol w="936104"/>
                <a:gridCol w="936104"/>
              </a:tblGrid>
              <a:tr h="392542">
                <a:tc>
                  <a:txBody>
                    <a:bodyPr/>
                    <a:lstStyle/>
                    <a:p>
                      <a:pPr algn="ctr">
                        <a:lnSpc>
                          <a:spcPct val="150000"/>
                        </a:lnSpc>
                        <a:spcAft>
                          <a:spcPts val="0"/>
                        </a:spcAft>
                      </a:pPr>
                      <a:r>
                        <a:rPr lang="es-ES" sz="1200" dirty="0">
                          <a:effectLst/>
                          <a:latin typeface="Arial" pitchFamily="34" charset="0"/>
                          <a:cs typeface="Arial" pitchFamily="34" charset="0"/>
                        </a:rPr>
                        <a:t>Numero de Ensayos</a:t>
                      </a:r>
                      <a:endParaRPr lang="es-EC" sz="1200" dirty="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6</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8</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9</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a:t>
                      </a:r>
                      <a:endParaRPr lang="es-EC" sz="1200">
                        <a:solidFill>
                          <a:srgbClr val="365F91"/>
                        </a:solidFill>
                        <a:effectLst/>
                        <a:latin typeface="Arial" pitchFamily="34" charset="0"/>
                        <a:ea typeface="Calibri"/>
                        <a:cs typeface="Arial" pitchFamily="34" charset="0"/>
                      </a:endParaRPr>
                    </a:p>
                  </a:txBody>
                  <a:tcPr marL="52223" marR="52223" marT="0" marB="0"/>
                </a:tc>
              </a:tr>
              <a:tr h="392542">
                <a:tc>
                  <a:txBody>
                    <a:bodyPr/>
                    <a:lstStyle/>
                    <a:p>
                      <a:pPr algn="ctr">
                        <a:lnSpc>
                          <a:spcPct val="150000"/>
                        </a:lnSpc>
                        <a:spcAft>
                          <a:spcPts val="0"/>
                        </a:spcAft>
                      </a:pPr>
                      <a:r>
                        <a:rPr lang="es-ES" sz="1200">
                          <a:effectLst/>
                          <a:latin typeface="Arial" pitchFamily="34" charset="0"/>
                          <a:cs typeface="Arial" pitchFamily="34" charset="0"/>
                        </a:rPr>
                        <a:t>Fuerza de Impacto</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130 N</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130 N</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130 N</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130 N</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130 N</a:t>
                      </a:r>
                      <a:endParaRPr lang="es-EC" sz="1200">
                        <a:solidFill>
                          <a:srgbClr val="365F91"/>
                        </a:solidFill>
                        <a:effectLst/>
                        <a:latin typeface="Arial" pitchFamily="34" charset="0"/>
                        <a:ea typeface="Calibri"/>
                        <a:cs typeface="Arial" pitchFamily="34" charset="0"/>
                      </a:endParaRPr>
                    </a:p>
                  </a:txBody>
                  <a:tcPr marL="52223" marR="52223" marT="0" marB="0"/>
                </a:tc>
              </a:tr>
              <a:tr h="392542">
                <a:tc>
                  <a:txBody>
                    <a:bodyPr/>
                    <a:lstStyle/>
                    <a:p>
                      <a:pPr algn="ctr">
                        <a:lnSpc>
                          <a:spcPct val="150000"/>
                        </a:lnSpc>
                        <a:spcAft>
                          <a:spcPts val="0"/>
                        </a:spcAft>
                      </a:pPr>
                      <a:r>
                        <a:rPr lang="es-ES" sz="1200">
                          <a:effectLst/>
                          <a:latin typeface="Arial" pitchFamily="34" charset="0"/>
                          <a:cs typeface="Arial" pitchFamily="34" charset="0"/>
                        </a:rPr>
                        <a:t>Revoluciones Disco</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1000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1000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1000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1000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1000</a:t>
                      </a:r>
                      <a:endParaRPr lang="es-EC" sz="1200">
                        <a:solidFill>
                          <a:srgbClr val="365F91"/>
                        </a:solidFill>
                        <a:effectLst/>
                        <a:latin typeface="Arial" pitchFamily="34" charset="0"/>
                        <a:ea typeface="Calibri"/>
                        <a:cs typeface="Arial" pitchFamily="34" charset="0"/>
                      </a:endParaRPr>
                    </a:p>
                  </a:txBody>
                  <a:tcPr marL="52223" marR="52223" marT="0" marB="0"/>
                </a:tc>
              </a:tr>
              <a:tr h="392542">
                <a:tc>
                  <a:txBody>
                    <a:bodyPr/>
                    <a:lstStyle/>
                    <a:p>
                      <a:pPr algn="ctr">
                        <a:lnSpc>
                          <a:spcPct val="150000"/>
                        </a:lnSpc>
                        <a:spcAft>
                          <a:spcPts val="0"/>
                        </a:spcAft>
                      </a:pPr>
                      <a:r>
                        <a:rPr lang="es-ES" sz="1200">
                          <a:effectLst/>
                          <a:latin typeface="Arial" pitchFamily="34" charset="0"/>
                          <a:cs typeface="Arial" pitchFamily="34" charset="0"/>
                        </a:rPr>
                        <a:t>Flujo de Arena, g/min</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52223" marR="52223" marT="0" marB="0"/>
                </a:tc>
              </a:tr>
              <a:tr h="271740">
                <a:tc>
                  <a:txBody>
                    <a:bodyPr/>
                    <a:lstStyle/>
                    <a:p>
                      <a:pPr algn="ctr">
                        <a:lnSpc>
                          <a:spcPct val="150000"/>
                        </a:lnSpc>
                        <a:spcAft>
                          <a:spcPts val="0"/>
                        </a:spcAft>
                      </a:pPr>
                      <a:r>
                        <a:rPr lang="es-ES" sz="1200">
                          <a:effectLst/>
                          <a:latin typeface="Arial" pitchFamily="34" charset="0"/>
                          <a:cs typeface="Arial" pitchFamily="34" charset="0"/>
                        </a:rPr>
                        <a:t>Masa Inicial, g</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188,940</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188,933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188,925</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188,932</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188,922</a:t>
                      </a:r>
                      <a:endParaRPr lang="es-EC" sz="1200">
                        <a:solidFill>
                          <a:srgbClr val="365F91"/>
                        </a:solidFill>
                        <a:effectLst/>
                        <a:latin typeface="Arial" pitchFamily="34" charset="0"/>
                        <a:ea typeface="Calibri"/>
                        <a:cs typeface="Arial" pitchFamily="34" charset="0"/>
                      </a:endParaRPr>
                    </a:p>
                  </a:txBody>
                  <a:tcPr marL="52223" marR="52223" marT="0" marB="0"/>
                </a:tc>
              </a:tr>
              <a:tr h="271740">
                <a:tc>
                  <a:txBody>
                    <a:bodyPr/>
                    <a:lstStyle/>
                    <a:p>
                      <a:pPr algn="ctr">
                        <a:lnSpc>
                          <a:spcPct val="150000"/>
                        </a:lnSpc>
                        <a:spcAft>
                          <a:spcPts val="0"/>
                        </a:spcAft>
                      </a:pPr>
                      <a:r>
                        <a:rPr lang="es-ES" sz="1200">
                          <a:effectLst/>
                          <a:latin typeface="Arial" pitchFamily="34" charset="0"/>
                          <a:cs typeface="Arial" pitchFamily="34" charset="0"/>
                        </a:rPr>
                        <a:t>Masa Final, g</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188,55</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188,553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188,545</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188,562</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188,552</a:t>
                      </a:r>
                      <a:endParaRPr lang="es-EC" sz="1200">
                        <a:solidFill>
                          <a:srgbClr val="365F91"/>
                        </a:solidFill>
                        <a:effectLst/>
                        <a:latin typeface="Arial" pitchFamily="34" charset="0"/>
                        <a:ea typeface="Calibri"/>
                        <a:cs typeface="Arial" pitchFamily="34" charset="0"/>
                      </a:endParaRPr>
                    </a:p>
                  </a:txBody>
                  <a:tcPr marL="52223" marR="52223" marT="0" marB="0"/>
                </a:tc>
              </a:tr>
              <a:tr h="271740">
                <a:tc>
                  <a:txBody>
                    <a:bodyPr/>
                    <a:lstStyle/>
                    <a:p>
                      <a:pPr algn="ctr">
                        <a:lnSpc>
                          <a:spcPct val="150000"/>
                        </a:lnSpc>
                        <a:spcAft>
                          <a:spcPts val="0"/>
                        </a:spcAft>
                      </a:pPr>
                      <a:r>
                        <a:rPr lang="es-ES" sz="1200">
                          <a:effectLst/>
                          <a:latin typeface="Arial" pitchFamily="34" charset="0"/>
                          <a:cs typeface="Arial" pitchFamily="34" charset="0"/>
                        </a:rPr>
                        <a:t>Masa perdida, g</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0,39</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0,38</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0,38</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0,37</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0,37</a:t>
                      </a:r>
                      <a:endParaRPr lang="es-EC" sz="1200">
                        <a:solidFill>
                          <a:srgbClr val="365F91"/>
                        </a:solidFill>
                        <a:effectLst/>
                        <a:latin typeface="Arial" pitchFamily="34" charset="0"/>
                        <a:ea typeface="Calibri"/>
                        <a:cs typeface="Arial" pitchFamily="34" charset="0"/>
                      </a:endParaRPr>
                    </a:p>
                  </a:txBody>
                  <a:tcPr marL="52223" marR="52223" marT="0" marB="0"/>
                </a:tc>
              </a:tr>
              <a:tr h="271740">
                <a:tc>
                  <a:txBody>
                    <a:bodyPr/>
                    <a:lstStyle/>
                    <a:p>
                      <a:pPr algn="ctr">
                        <a:lnSpc>
                          <a:spcPct val="150000"/>
                        </a:lnSpc>
                        <a:spcAft>
                          <a:spcPts val="0"/>
                        </a:spcAft>
                      </a:pPr>
                      <a:r>
                        <a:rPr lang="es-ES" sz="1200">
                          <a:effectLst/>
                          <a:latin typeface="Arial" pitchFamily="34" charset="0"/>
                          <a:cs typeface="Arial" pitchFamily="34" charset="0"/>
                        </a:rPr>
                        <a:t>Densidad, g/cm</a:t>
                      </a:r>
                      <a:r>
                        <a:rPr lang="es-ES" sz="1200" baseline="300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7,83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7,83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7,83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7,83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7,83</a:t>
                      </a:r>
                      <a:endParaRPr lang="es-EC" sz="1200">
                        <a:solidFill>
                          <a:srgbClr val="365F91"/>
                        </a:solidFill>
                        <a:effectLst/>
                        <a:latin typeface="Arial" pitchFamily="34" charset="0"/>
                        <a:ea typeface="Calibri"/>
                        <a:cs typeface="Arial" pitchFamily="34" charset="0"/>
                      </a:endParaRPr>
                    </a:p>
                  </a:txBody>
                  <a:tcPr marL="52223" marR="52223" marT="0" marB="0"/>
                </a:tc>
              </a:tr>
              <a:tr h="981353">
                <a:tc>
                  <a:txBody>
                    <a:bodyPr/>
                    <a:lstStyle/>
                    <a:p>
                      <a:pPr algn="ctr">
                        <a:lnSpc>
                          <a:spcPct val="150000"/>
                        </a:lnSpc>
                        <a:spcAft>
                          <a:spcPts val="0"/>
                        </a:spcAft>
                      </a:pPr>
                      <a:r>
                        <a:rPr lang="es-ES" sz="1200">
                          <a:effectLst/>
                          <a:latin typeface="Arial" pitchFamily="34" charset="0"/>
                          <a:cs typeface="Arial" pitchFamily="34" charset="0"/>
                        </a:rPr>
                        <a:t>Volumen perdido</a:t>
                      </a:r>
                      <a:endParaRPr lang="es-EC" sz="1200">
                        <a:effectLst/>
                        <a:latin typeface="Arial" pitchFamily="34" charset="0"/>
                        <a:cs typeface="Arial" pitchFamily="34" charset="0"/>
                      </a:endParaRPr>
                    </a:p>
                    <a:p>
                      <a:pPr algn="ctr">
                        <a:lnSpc>
                          <a:spcPct val="150000"/>
                        </a:lnSpc>
                        <a:spcAft>
                          <a:spcPts val="0"/>
                        </a:spcAft>
                      </a:pPr>
                      <a:r>
                        <a:rPr lang="es-ES" sz="1200">
                          <a:effectLst/>
                          <a:latin typeface="Arial" pitchFamily="34" charset="0"/>
                          <a:cs typeface="Arial" pitchFamily="34" charset="0"/>
                        </a:rPr>
                        <a:t>(masa perdida/densidad)x1000, mm</a:t>
                      </a:r>
                      <a:r>
                        <a:rPr lang="es-ES" sz="1200" baseline="300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49,8</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48,53</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48,53</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47,25</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47,25</a:t>
                      </a:r>
                      <a:endParaRPr lang="es-EC" sz="1200">
                        <a:solidFill>
                          <a:srgbClr val="365F91"/>
                        </a:solidFill>
                        <a:effectLst/>
                        <a:latin typeface="Arial" pitchFamily="34" charset="0"/>
                        <a:ea typeface="Calibri"/>
                        <a:cs typeface="Arial" pitchFamily="34" charset="0"/>
                      </a:endParaRPr>
                    </a:p>
                  </a:txBody>
                  <a:tcPr marL="52223" marR="52223" marT="0" marB="0" anchor="ctr"/>
                </a:tc>
              </a:tr>
              <a:tr h="588812">
                <a:tc>
                  <a:txBody>
                    <a:bodyPr/>
                    <a:lstStyle/>
                    <a:p>
                      <a:pPr algn="ctr">
                        <a:lnSpc>
                          <a:spcPct val="150000"/>
                        </a:lnSpc>
                        <a:spcAft>
                          <a:spcPts val="0"/>
                        </a:spcAft>
                      </a:pPr>
                      <a:r>
                        <a:rPr lang="es-ES" sz="1200">
                          <a:effectLst/>
                          <a:latin typeface="Arial" pitchFamily="34" charset="0"/>
                          <a:cs typeface="Arial" pitchFamily="34" charset="0"/>
                        </a:rPr>
                        <a:t>Ajuste de volumen perdido, mm</a:t>
                      </a:r>
                      <a:r>
                        <a:rPr lang="es-ES" sz="1200" baseline="300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52223" marR="52223" marT="0" marB="0"/>
                </a:tc>
                <a:tc>
                  <a:txBody>
                    <a:bodyPr/>
                    <a:lstStyle/>
                    <a:p>
                      <a:pPr algn="ctr">
                        <a:lnSpc>
                          <a:spcPct val="150000"/>
                        </a:lnSpc>
                        <a:spcAft>
                          <a:spcPts val="0"/>
                        </a:spcAft>
                      </a:pPr>
                      <a:r>
                        <a:rPr lang="es-ES" sz="1200">
                          <a:effectLst/>
                          <a:latin typeface="Arial" pitchFamily="34" charset="0"/>
                          <a:cs typeface="Arial" pitchFamily="34" charset="0"/>
                        </a:rPr>
                        <a:t>49,8</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48,53</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48,53</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a:effectLst/>
                          <a:latin typeface="Arial" pitchFamily="34" charset="0"/>
                          <a:cs typeface="Arial" pitchFamily="34" charset="0"/>
                        </a:rPr>
                        <a:t>47,25</a:t>
                      </a:r>
                      <a:endParaRPr lang="es-EC" sz="1200">
                        <a:solidFill>
                          <a:srgbClr val="365F91"/>
                        </a:solidFill>
                        <a:effectLst/>
                        <a:latin typeface="Arial" pitchFamily="34" charset="0"/>
                        <a:ea typeface="Calibri"/>
                        <a:cs typeface="Arial" pitchFamily="34" charset="0"/>
                      </a:endParaRPr>
                    </a:p>
                  </a:txBody>
                  <a:tcPr marL="52223" marR="52223" marT="0" marB="0" anchor="ctr"/>
                </a:tc>
                <a:tc>
                  <a:txBody>
                    <a:bodyPr/>
                    <a:lstStyle/>
                    <a:p>
                      <a:pPr algn="ctr">
                        <a:lnSpc>
                          <a:spcPct val="150000"/>
                        </a:lnSpc>
                        <a:spcAft>
                          <a:spcPts val="0"/>
                        </a:spcAft>
                      </a:pPr>
                      <a:r>
                        <a:rPr lang="es-ES" sz="1200" dirty="0">
                          <a:effectLst/>
                          <a:latin typeface="Arial" pitchFamily="34" charset="0"/>
                          <a:cs typeface="Arial" pitchFamily="34" charset="0"/>
                        </a:rPr>
                        <a:t>47,25</a:t>
                      </a:r>
                      <a:endParaRPr lang="es-EC" sz="1200" dirty="0">
                        <a:solidFill>
                          <a:srgbClr val="365F91"/>
                        </a:solidFill>
                        <a:effectLst/>
                        <a:latin typeface="Arial" pitchFamily="34" charset="0"/>
                        <a:ea typeface="Calibri"/>
                        <a:cs typeface="Arial" pitchFamily="34" charset="0"/>
                      </a:endParaRPr>
                    </a:p>
                  </a:txBody>
                  <a:tcPr marL="52223" marR="52223" marT="0" marB="0" anchor="ctr"/>
                </a:tc>
              </a:tr>
            </a:tbl>
          </a:graphicData>
        </a:graphic>
      </p:graphicFrame>
    </p:spTree>
    <p:extLst>
      <p:ext uri="{BB962C8B-B14F-4D97-AF65-F5344CB8AC3E}">
        <p14:creationId xmlns:p14="http://schemas.microsoft.com/office/powerpoint/2010/main" val="3651090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sp>
        <p:nvSpPr>
          <p:cNvPr id="10" name="2 Marcador de contenido"/>
          <p:cNvSpPr txBox="1">
            <a:spLocks/>
          </p:cNvSpPr>
          <p:nvPr/>
        </p:nvSpPr>
        <p:spPr>
          <a:xfrm>
            <a:off x="-36512" y="5373216"/>
            <a:ext cx="4820889"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Tabla 14. Distribución normal de </a:t>
            </a:r>
            <a:r>
              <a:rPr lang="es-EC" sz="2000" dirty="0">
                <a:solidFill>
                  <a:schemeClr val="bg1"/>
                </a:solidFill>
                <a:latin typeface="Arial" pitchFamily="34" charset="0"/>
                <a:cs typeface="Arial" pitchFamily="34" charset="0"/>
              </a:rPr>
              <a:t>p</a:t>
            </a:r>
            <a:r>
              <a:rPr lang="es-EC" sz="2000" dirty="0" smtClean="0">
                <a:solidFill>
                  <a:schemeClr val="bg1"/>
                </a:solidFill>
                <a:latin typeface="Arial" pitchFamily="34" charset="0"/>
                <a:cs typeface="Arial" pitchFamily="34" charset="0"/>
              </a:rPr>
              <a:t>ruebas  de desgaste abrasivo </a:t>
            </a:r>
            <a:r>
              <a:rPr lang="es-EC" sz="2000" dirty="0" err="1" smtClean="0">
                <a:solidFill>
                  <a:schemeClr val="bg1"/>
                </a:solidFill>
                <a:latin typeface="Arial" pitchFamily="34" charset="0"/>
                <a:cs typeface="Arial" pitchFamily="34" charset="0"/>
              </a:rPr>
              <a:t>AISI</a:t>
            </a:r>
            <a:r>
              <a:rPr lang="es-EC" sz="2000" dirty="0" smtClean="0">
                <a:solidFill>
                  <a:schemeClr val="bg1"/>
                </a:solidFill>
                <a:latin typeface="Arial" pitchFamily="34" charset="0"/>
                <a:cs typeface="Arial" pitchFamily="34" charset="0"/>
              </a:rPr>
              <a:t> 4340 </a:t>
            </a:r>
            <a:endParaRPr lang="es-EC" sz="2000" dirty="0">
              <a:solidFill>
                <a:schemeClr val="bg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234036223"/>
              </p:ext>
            </p:extLst>
          </p:nvPr>
        </p:nvGraphicFramePr>
        <p:xfrm>
          <a:off x="179512" y="2348880"/>
          <a:ext cx="4489450" cy="3268980"/>
        </p:xfrm>
        <a:graphic>
          <a:graphicData uri="http://schemas.openxmlformats.org/drawingml/2006/table">
            <a:tbl>
              <a:tblPr firstRow="1" firstCol="1" bandRow="1">
                <a:tableStyleId>{F5AB1C69-6EDB-4FF4-983F-18BD219EF322}</a:tableStyleId>
              </a:tblPr>
              <a:tblGrid>
                <a:gridCol w="368935"/>
                <a:gridCol w="797560"/>
                <a:gridCol w="1266825"/>
                <a:gridCol w="775970"/>
                <a:gridCol w="1280160"/>
              </a:tblGrid>
              <a:tr h="204470">
                <a:tc>
                  <a:txBody>
                    <a:bodyPr/>
                    <a:lstStyle/>
                    <a:p>
                      <a:pPr algn="ctr">
                        <a:lnSpc>
                          <a:spcPct val="150000"/>
                        </a:lnSpc>
                        <a:spcAft>
                          <a:spcPts val="0"/>
                        </a:spcAft>
                      </a:pPr>
                      <a:r>
                        <a:rPr lang="es-EC" sz="1100">
                          <a:effectLst/>
                          <a:latin typeface="Arial" pitchFamily="34" charset="0"/>
                          <a:cs typeface="Arial" pitchFamily="34" charset="0"/>
                        </a:rPr>
                        <a:t>No.</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 </a:t>
                      </a:r>
                      <a:r>
                        <a:rPr lang="es-ES" sz="1100">
                          <a:effectLst/>
                          <a:latin typeface="Arial" pitchFamily="34" charset="0"/>
                          <a:cs typeface="Arial" pitchFamily="34" charset="0"/>
                        </a:rPr>
                        <a:t>Volumen perdido (mm</a:t>
                      </a:r>
                      <a:r>
                        <a:rPr lang="es-ES" sz="1100" baseline="30000">
                          <a:effectLst/>
                          <a:latin typeface="Arial" pitchFamily="34" charset="0"/>
                          <a:cs typeface="Arial" pitchFamily="34" charset="0"/>
                        </a:rPr>
                        <a:t>3</a:t>
                      </a:r>
                      <a:r>
                        <a:rPr lang="es-ES" sz="1100">
                          <a:effectLst/>
                          <a:latin typeface="Arial" pitchFamily="34" charset="0"/>
                          <a:cs typeface="Arial" pitchFamily="34" charset="0"/>
                        </a:rPr>
                        <a:t>)</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Distribución normal</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Media</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Desviación estándar</a:t>
                      </a:r>
                      <a:endParaRPr lang="es-EC" sz="1100">
                        <a:solidFill>
                          <a:srgbClr val="365F91"/>
                        </a:solidFill>
                        <a:effectLst/>
                        <a:latin typeface="Arial" pitchFamily="34" charset="0"/>
                        <a:ea typeface="Calibri"/>
                        <a:cs typeface="Arial" pitchFamily="34" charset="0"/>
                      </a:endParaRPr>
                    </a:p>
                  </a:txBody>
                  <a:tcPr marL="68580" marR="68580" marT="0" marB="0" anchor="ctr"/>
                </a:tc>
              </a:tr>
              <a:tr h="204470">
                <a:tc>
                  <a:txBody>
                    <a:bodyPr/>
                    <a:lstStyle/>
                    <a:p>
                      <a:pPr algn="ctr">
                        <a:lnSpc>
                          <a:spcPct val="150000"/>
                        </a:lnSpc>
                        <a:spcAft>
                          <a:spcPts val="0"/>
                        </a:spcAft>
                      </a:pPr>
                      <a:r>
                        <a:rPr lang="es-EC" sz="1100">
                          <a:effectLst/>
                          <a:latin typeface="Arial" pitchFamily="34" charset="0"/>
                          <a:cs typeface="Arial" pitchFamily="34" charset="0"/>
                        </a:rPr>
                        <a:t>1</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47,25</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nchor="ctr"/>
                </a:tc>
              </a:tr>
              <a:tr h="204470">
                <a:tc>
                  <a:txBody>
                    <a:bodyPr/>
                    <a:lstStyle/>
                    <a:p>
                      <a:pPr algn="ctr">
                        <a:lnSpc>
                          <a:spcPct val="150000"/>
                        </a:lnSpc>
                        <a:spcAft>
                          <a:spcPts val="0"/>
                        </a:spcAft>
                      </a:pPr>
                      <a:r>
                        <a:rPr lang="es-EC" sz="1100">
                          <a:effectLst/>
                          <a:latin typeface="Arial" pitchFamily="34" charset="0"/>
                          <a:cs typeface="Arial" pitchFamily="34" charset="0"/>
                        </a:rPr>
                        <a:t>2</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47,25</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3</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47,25</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4</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0,504277413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5</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0,504277413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6</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0,504277413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7</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48,53</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0,504277413</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8</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9</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a:effectLst/>
                          <a:latin typeface="Arial" pitchFamily="34" charset="0"/>
                          <a:cs typeface="Arial" pitchFamily="34" charset="0"/>
                        </a:rPr>
                        <a:t>1,041</a:t>
                      </a:r>
                      <a:endParaRPr lang="es-EC" sz="1100">
                        <a:solidFill>
                          <a:srgbClr val="365F91"/>
                        </a:solidFill>
                        <a:effectLst/>
                        <a:latin typeface="Arial" pitchFamily="34" charset="0"/>
                        <a:ea typeface="Calibri"/>
                        <a:cs typeface="Arial" pitchFamily="34" charset="0"/>
                      </a:endParaRPr>
                    </a:p>
                  </a:txBody>
                  <a:tcPr marL="68580" marR="68580" marT="0" marB="0"/>
                </a:tc>
              </a:tr>
              <a:tr h="204470">
                <a:tc>
                  <a:txBody>
                    <a:bodyPr/>
                    <a:lstStyle/>
                    <a:p>
                      <a:pPr algn="ctr">
                        <a:lnSpc>
                          <a:spcPct val="150000"/>
                        </a:lnSpc>
                        <a:spcAft>
                          <a:spcPts val="0"/>
                        </a:spcAft>
                      </a:pPr>
                      <a:r>
                        <a:rPr lang="es-EC" sz="1100">
                          <a:effectLst/>
                          <a:latin typeface="Arial" pitchFamily="34" charset="0"/>
                          <a:cs typeface="Arial" pitchFamily="34" charset="0"/>
                        </a:rPr>
                        <a:t>10</a:t>
                      </a:r>
                      <a:endParaRPr lang="es-EC" sz="11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100">
                          <a:effectLst/>
                          <a:latin typeface="Arial" pitchFamily="34" charset="0"/>
                          <a:cs typeface="Arial" pitchFamily="34" charset="0"/>
                        </a:rPr>
                        <a:t>49,8</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0,137610226</a:t>
                      </a:r>
                      <a:endParaRPr lang="es-EC" sz="11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100">
                          <a:effectLst/>
                          <a:latin typeface="Arial" pitchFamily="34" charset="0"/>
                          <a:cs typeface="Arial" pitchFamily="34" charset="0"/>
                        </a:rPr>
                        <a:t>48,527</a:t>
                      </a:r>
                      <a:endParaRPr lang="es-EC" sz="11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100" dirty="0">
                          <a:effectLst/>
                          <a:latin typeface="Arial" pitchFamily="34" charset="0"/>
                          <a:cs typeface="Arial" pitchFamily="34" charset="0"/>
                        </a:rPr>
                        <a:t>1,041</a:t>
                      </a:r>
                      <a:endParaRPr lang="es-EC" sz="1100" dirty="0">
                        <a:solidFill>
                          <a:srgbClr val="365F91"/>
                        </a:solidFill>
                        <a:effectLst/>
                        <a:latin typeface="Arial" pitchFamily="34" charset="0"/>
                        <a:ea typeface="Calibri"/>
                        <a:cs typeface="Arial" pitchFamily="34" charset="0"/>
                      </a:endParaRPr>
                    </a:p>
                  </a:txBody>
                  <a:tcPr marL="68580" marR="68580" marT="0" marB="0"/>
                </a:tc>
              </a:tr>
            </a:tbl>
          </a:graphicData>
        </a:graphic>
      </p:graphicFrame>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5046152" y="2420888"/>
            <a:ext cx="3990344" cy="2808312"/>
          </a:xfrm>
          <a:prstGeom prst="rect">
            <a:avLst/>
          </a:prstGeom>
          <a:noFill/>
          <a:ln>
            <a:noFill/>
          </a:ln>
        </p:spPr>
      </p:pic>
      <p:sp>
        <p:nvSpPr>
          <p:cNvPr id="9" name="2 Marcador de contenido"/>
          <p:cNvSpPr txBox="1">
            <a:spLocks/>
          </p:cNvSpPr>
          <p:nvPr/>
        </p:nvSpPr>
        <p:spPr>
          <a:xfrm>
            <a:off x="4918911" y="5367785"/>
            <a:ext cx="4244825"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30. Distribución normal del volumen perdido</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73669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sp>
        <p:nvSpPr>
          <p:cNvPr id="9" name="2 Marcador de contenido"/>
          <p:cNvSpPr txBox="1">
            <a:spLocks/>
          </p:cNvSpPr>
          <p:nvPr/>
        </p:nvSpPr>
        <p:spPr>
          <a:xfrm>
            <a:off x="-180528" y="5511801"/>
            <a:ext cx="4244825" cy="725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31. Probetas desgastadas</a:t>
            </a:r>
            <a:endParaRPr lang="es-EC" sz="2000" dirty="0">
              <a:solidFill>
                <a:schemeClr val="bg1"/>
              </a:solidFill>
              <a:latin typeface="Arial" pitchFamily="34" charset="0"/>
              <a:cs typeface="Arial" pitchFamily="34" charset="0"/>
            </a:endParaRPr>
          </a:p>
        </p:txBody>
      </p:sp>
      <p:sp>
        <p:nvSpPr>
          <p:cNvPr id="11" name="2 Marcador de contenido"/>
          <p:cNvSpPr txBox="1">
            <a:spLocks/>
          </p:cNvSpPr>
          <p:nvPr/>
        </p:nvSpPr>
        <p:spPr>
          <a:xfrm>
            <a:off x="-44404" y="1700808"/>
            <a:ext cx="6416604"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Coeficiente de desgaste y profundidad de desgaste</a:t>
            </a:r>
            <a:endParaRPr lang="es-EC" sz="2000" dirty="0">
              <a:solidFill>
                <a:schemeClr val="bg1"/>
              </a:solidFill>
              <a:latin typeface="Arial" pitchFamily="34" charset="0"/>
              <a:cs typeface="Arial" pitchFamily="34" charset="0"/>
            </a:endParaRPr>
          </a:p>
        </p:txBody>
      </p:sp>
      <p:pic>
        <p:nvPicPr>
          <p:cNvPr id="12" name="11 Imagen" descr="G:\probetas 6.jpg"/>
          <p:cNvPicPr/>
          <p:nvPr/>
        </p:nvPicPr>
        <p:blipFill rotWithShape="1">
          <a:blip r:embed="rId3" cstate="print">
            <a:extLst>
              <a:ext uri="{28A0092B-C50C-407E-A947-70E740481C1C}">
                <a14:useLocalDpi xmlns:a14="http://schemas.microsoft.com/office/drawing/2010/main" val="0"/>
              </a:ext>
            </a:extLst>
          </a:blip>
          <a:srcRect l="5820" t="6746" r="8466" b="25397"/>
          <a:stretch/>
        </p:blipFill>
        <p:spPr bwMode="auto">
          <a:xfrm>
            <a:off x="251520" y="2348880"/>
            <a:ext cx="3054657" cy="314246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1 Rectángulo"/>
              <p:cNvSpPr/>
              <p:nvPr/>
            </p:nvSpPr>
            <p:spPr>
              <a:xfrm>
                <a:off x="6084168" y="2348880"/>
                <a:ext cx="1257075"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chemeClr val="bg1"/>
                          </a:solidFill>
                          <a:latin typeface="Cambria Math"/>
                        </a:rPr>
                        <m:t>𝑉</m:t>
                      </m:r>
                      <m:r>
                        <a:rPr lang="es-ES" i="1" smtClean="0">
                          <a:solidFill>
                            <a:schemeClr val="bg1"/>
                          </a:solidFill>
                          <a:latin typeface="Cambria Math"/>
                        </a:rPr>
                        <m:t>=</m:t>
                      </m:r>
                      <m:r>
                        <a:rPr lang="es-ES" i="1" smtClean="0">
                          <a:solidFill>
                            <a:schemeClr val="bg1"/>
                          </a:solidFill>
                          <a:latin typeface="Cambria Math"/>
                        </a:rPr>
                        <m:t>𝐾</m:t>
                      </m:r>
                      <m:f>
                        <m:fPr>
                          <m:ctrlPr>
                            <a:rPr lang="es-EC" i="1">
                              <a:solidFill>
                                <a:schemeClr val="bg1"/>
                              </a:solidFill>
                              <a:latin typeface="Cambria Math"/>
                            </a:rPr>
                          </m:ctrlPr>
                        </m:fPr>
                        <m:num>
                          <m:r>
                            <a:rPr lang="es-ES" i="1">
                              <a:solidFill>
                                <a:schemeClr val="bg1"/>
                              </a:solidFill>
                              <a:latin typeface="Cambria Math"/>
                            </a:rPr>
                            <m:t>𝐹</m:t>
                          </m:r>
                          <m:r>
                            <a:rPr lang="es-ES" i="1">
                              <a:solidFill>
                                <a:schemeClr val="bg1"/>
                              </a:solidFill>
                              <a:latin typeface="Cambria Math"/>
                            </a:rPr>
                            <m:t>∙</m:t>
                          </m:r>
                          <m:r>
                            <a:rPr lang="es-ES" i="1">
                              <a:solidFill>
                                <a:schemeClr val="bg1"/>
                              </a:solidFill>
                              <a:latin typeface="Cambria Math"/>
                            </a:rPr>
                            <m:t>𝑙</m:t>
                          </m:r>
                        </m:num>
                        <m:den>
                          <m:r>
                            <a:rPr lang="es-ES" i="1">
                              <a:solidFill>
                                <a:schemeClr val="bg1"/>
                              </a:solidFill>
                              <a:latin typeface="Cambria Math"/>
                            </a:rPr>
                            <m:t>𝐻</m:t>
                          </m:r>
                        </m:den>
                      </m:f>
                    </m:oMath>
                  </m:oMathPara>
                </a14:m>
                <a:endParaRPr lang="es-EC" dirty="0">
                  <a:solidFill>
                    <a:schemeClr val="bg1"/>
                  </a:solidFill>
                </a:endParaRPr>
              </a:p>
            </p:txBody>
          </p:sp>
        </mc:Choice>
        <mc:Fallback xmlns="">
          <p:sp>
            <p:nvSpPr>
              <p:cNvPr id="2" name="1 Rectángulo"/>
              <p:cNvSpPr>
                <a:spLocks noRot="1" noChangeAspect="1" noMove="1" noResize="1" noEditPoints="1" noAdjustHandles="1" noChangeArrowheads="1" noChangeShapeType="1" noTextEdit="1"/>
              </p:cNvSpPr>
              <p:nvPr/>
            </p:nvSpPr>
            <p:spPr>
              <a:xfrm>
                <a:off x="6084168" y="2348880"/>
                <a:ext cx="1257075" cy="616451"/>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6084168" y="4708354"/>
                <a:ext cx="1450975" cy="664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chemeClr val="bg1"/>
                          </a:solidFill>
                          <a:latin typeface="Cambria Math"/>
                        </a:rPr>
                        <m:t>𝑑</m:t>
                      </m:r>
                      <m:r>
                        <a:rPr lang="es-ES" i="1" smtClean="0">
                          <a:solidFill>
                            <a:schemeClr val="bg1"/>
                          </a:solidFill>
                          <a:latin typeface="Cambria Math"/>
                        </a:rPr>
                        <m:t>=</m:t>
                      </m:r>
                      <m:r>
                        <a:rPr lang="es-ES" i="1" smtClean="0">
                          <a:solidFill>
                            <a:schemeClr val="bg1"/>
                          </a:solidFill>
                          <a:latin typeface="Cambria Math"/>
                        </a:rPr>
                        <m:t>𝐾</m:t>
                      </m:r>
                      <m:f>
                        <m:fPr>
                          <m:ctrlPr>
                            <a:rPr lang="es-EC" i="1">
                              <a:solidFill>
                                <a:schemeClr val="bg1"/>
                              </a:solidFill>
                              <a:latin typeface="Cambria Math"/>
                            </a:rPr>
                          </m:ctrlPr>
                        </m:fPr>
                        <m:num>
                          <m:r>
                            <a:rPr lang="es-ES" i="1">
                              <a:solidFill>
                                <a:schemeClr val="bg1"/>
                              </a:solidFill>
                              <a:latin typeface="Cambria Math"/>
                            </a:rPr>
                            <m:t>𝐹</m:t>
                          </m:r>
                          <m:r>
                            <a:rPr lang="es-ES" i="1">
                              <a:solidFill>
                                <a:schemeClr val="bg1"/>
                              </a:solidFill>
                              <a:latin typeface="Cambria Math"/>
                            </a:rPr>
                            <m:t>∙</m:t>
                          </m:r>
                          <m:r>
                            <a:rPr lang="es-ES" i="1">
                              <a:solidFill>
                                <a:schemeClr val="bg1"/>
                              </a:solidFill>
                              <a:latin typeface="Cambria Math"/>
                            </a:rPr>
                            <m:t>𝑙</m:t>
                          </m:r>
                        </m:num>
                        <m:den>
                          <m:r>
                            <a:rPr lang="es-ES" i="1">
                              <a:solidFill>
                                <a:schemeClr val="bg1"/>
                              </a:solidFill>
                              <a:latin typeface="Cambria Math"/>
                            </a:rPr>
                            <m:t>𝐻</m:t>
                          </m:r>
                          <m:r>
                            <a:rPr lang="es-ES" i="1">
                              <a:solidFill>
                                <a:schemeClr val="bg1"/>
                              </a:solidFill>
                              <a:latin typeface="Cambria Math"/>
                            </a:rPr>
                            <m:t>∙</m:t>
                          </m:r>
                          <m:sSub>
                            <m:sSubPr>
                              <m:ctrlPr>
                                <a:rPr lang="es-EC" i="1">
                                  <a:solidFill>
                                    <a:schemeClr val="bg1"/>
                                  </a:solidFill>
                                  <a:latin typeface="Cambria Math"/>
                                </a:rPr>
                              </m:ctrlPr>
                            </m:sSubPr>
                            <m:e>
                              <m:r>
                                <a:rPr lang="es-ES" i="1">
                                  <a:solidFill>
                                    <a:schemeClr val="bg1"/>
                                  </a:solidFill>
                                  <a:latin typeface="Cambria Math"/>
                                </a:rPr>
                                <m:t>𝐴</m:t>
                              </m:r>
                            </m:e>
                            <m:sub>
                              <m:r>
                                <a:rPr lang="es-ES" i="1">
                                  <a:solidFill>
                                    <a:schemeClr val="bg1"/>
                                  </a:solidFill>
                                  <a:latin typeface="Cambria Math"/>
                                </a:rPr>
                                <m:t>𝑎</m:t>
                              </m:r>
                            </m:sub>
                          </m:sSub>
                        </m:den>
                      </m:f>
                    </m:oMath>
                  </m:oMathPara>
                </a14:m>
                <a:endParaRPr lang="es-EC" dirty="0">
                  <a:solidFill>
                    <a:schemeClr val="bg1"/>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084168" y="4708354"/>
                <a:ext cx="1450975" cy="664862"/>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731394" y="3156826"/>
                <a:ext cx="4156522" cy="630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chemeClr val="bg1"/>
                          </a:solidFill>
                          <a:latin typeface="Cambria Math"/>
                        </a:rPr>
                        <m:t>48,527 </m:t>
                      </m:r>
                      <m:sSup>
                        <m:sSupPr>
                          <m:ctrlPr>
                            <a:rPr lang="es-EC" i="1">
                              <a:solidFill>
                                <a:schemeClr val="bg1"/>
                              </a:solidFill>
                              <a:latin typeface="Cambria Math"/>
                            </a:rPr>
                          </m:ctrlPr>
                        </m:sSupPr>
                        <m:e>
                          <m:r>
                            <a:rPr lang="es-ES" i="1">
                              <a:solidFill>
                                <a:schemeClr val="bg1"/>
                              </a:solidFill>
                              <a:latin typeface="Cambria Math"/>
                            </a:rPr>
                            <m:t>𝑚𝑚</m:t>
                          </m:r>
                        </m:e>
                        <m:sup>
                          <m:r>
                            <a:rPr lang="es-ES" i="1">
                              <a:solidFill>
                                <a:schemeClr val="bg1"/>
                              </a:solidFill>
                              <a:latin typeface="Cambria Math"/>
                            </a:rPr>
                            <m:t>3</m:t>
                          </m:r>
                        </m:sup>
                      </m:sSup>
                      <m:r>
                        <a:rPr lang="es-ES" i="1">
                          <a:solidFill>
                            <a:schemeClr val="bg1"/>
                          </a:solidFill>
                          <a:latin typeface="Cambria Math"/>
                        </a:rPr>
                        <m:t> =</m:t>
                      </m:r>
                      <m:r>
                        <a:rPr lang="es-ES" i="1">
                          <a:solidFill>
                            <a:schemeClr val="bg1"/>
                          </a:solidFill>
                          <a:latin typeface="Cambria Math"/>
                        </a:rPr>
                        <m:t>𝐾</m:t>
                      </m:r>
                      <m:f>
                        <m:fPr>
                          <m:ctrlPr>
                            <a:rPr lang="es-EC" i="1">
                              <a:solidFill>
                                <a:schemeClr val="bg1"/>
                              </a:solidFill>
                              <a:latin typeface="Cambria Math"/>
                            </a:rPr>
                          </m:ctrlPr>
                        </m:fPr>
                        <m:num>
                          <m:r>
                            <a:rPr lang="es-ES" i="1">
                              <a:solidFill>
                                <a:schemeClr val="bg1"/>
                              </a:solidFill>
                              <a:latin typeface="Cambria Math"/>
                            </a:rPr>
                            <m:t>130 </m:t>
                          </m:r>
                          <m:d>
                            <m:dPr>
                              <m:begChr m:val="["/>
                              <m:endChr m:val="]"/>
                              <m:ctrlPr>
                                <a:rPr lang="es-EC" i="1">
                                  <a:solidFill>
                                    <a:schemeClr val="bg1"/>
                                  </a:solidFill>
                                  <a:latin typeface="Cambria Math"/>
                                </a:rPr>
                              </m:ctrlPr>
                            </m:dPr>
                            <m:e>
                              <m:r>
                                <a:rPr lang="es-ES" i="1">
                                  <a:solidFill>
                                    <a:schemeClr val="bg1"/>
                                  </a:solidFill>
                                  <a:latin typeface="Cambria Math"/>
                                </a:rPr>
                                <m:t>𝑁</m:t>
                              </m:r>
                            </m:e>
                          </m:d>
                          <m:r>
                            <a:rPr lang="es-ES" i="1">
                              <a:solidFill>
                                <a:schemeClr val="bg1"/>
                              </a:solidFill>
                              <a:latin typeface="Cambria Math"/>
                            </a:rPr>
                            <m:t>∙718000 </m:t>
                          </m:r>
                          <m:r>
                            <a:rPr lang="es-ES" i="1">
                              <a:solidFill>
                                <a:schemeClr val="bg1"/>
                              </a:solidFill>
                              <a:latin typeface="Cambria Math"/>
                            </a:rPr>
                            <m:t>𝑚𝑚</m:t>
                          </m:r>
                        </m:num>
                        <m:den>
                          <m:r>
                            <a:rPr lang="es-ES" i="1">
                              <a:solidFill>
                                <a:schemeClr val="bg1"/>
                              </a:solidFill>
                              <a:latin typeface="Cambria Math"/>
                            </a:rPr>
                            <m:t>280 </m:t>
                          </m:r>
                          <m:r>
                            <a:rPr lang="es-ES" i="1">
                              <a:solidFill>
                                <a:schemeClr val="bg1"/>
                              </a:solidFill>
                              <a:latin typeface="Cambria Math"/>
                            </a:rPr>
                            <m:t>𝐻𝐵</m:t>
                          </m:r>
                        </m:den>
                      </m:f>
                    </m:oMath>
                  </m:oMathPara>
                </a14:m>
                <a:endParaRPr lang="es-EC" dirty="0">
                  <a:solidFill>
                    <a:schemeClr val="bg1"/>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4731394" y="3156826"/>
                <a:ext cx="4156522" cy="630429"/>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084168" y="4077072"/>
                <a:ext cx="16466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chemeClr val="bg1"/>
                          </a:solidFill>
                          <a:latin typeface="Cambria Math"/>
                        </a:rPr>
                        <m:t>𝐾</m:t>
                      </m:r>
                      <m:r>
                        <a:rPr lang="es-ES" i="1" smtClean="0">
                          <a:solidFill>
                            <a:schemeClr val="bg1"/>
                          </a:solidFill>
                          <a:latin typeface="Cambria Math"/>
                        </a:rPr>
                        <m:t>=0,000145</m:t>
                      </m:r>
                    </m:oMath>
                  </m:oMathPara>
                </a14:m>
                <a:endParaRPr lang="es-EC" dirty="0">
                  <a:solidFill>
                    <a:schemeClr val="bg1"/>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6084168" y="4077072"/>
                <a:ext cx="1646605" cy="369332"/>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4064297" y="5445224"/>
                <a:ext cx="5332239" cy="9471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solidFill>
                            <a:schemeClr val="bg1"/>
                          </a:solidFill>
                          <a:latin typeface="Cambria Math"/>
                        </a:rPr>
                        <m:t>𝑑</m:t>
                      </m:r>
                      <m:r>
                        <a:rPr lang="es-ES" i="1" smtClean="0">
                          <a:solidFill>
                            <a:schemeClr val="bg1"/>
                          </a:solidFill>
                          <a:latin typeface="Cambria Math"/>
                        </a:rPr>
                        <m:t>=0,000145∙</m:t>
                      </m:r>
                      <m:f>
                        <m:fPr>
                          <m:ctrlPr>
                            <a:rPr lang="es-EC" i="1">
                              <a:solidFill>
                                <a:schemeClr val="bg1"/>
                              </a:solidFill>
                              <a:latin typeface="Cambria Math"/>
                            </a:rPr>
                          </m:ctrlPr>
                        </m:fPr>
                        <m:num>
                          <m:r>
                            <a:rPr lang="es-ES" i="1">
                              <a:solidFill>
                                <a:schemeClr val="bg1"/>
                              </a:solidFill>
                              <a:latin typeface="Cambria Math"/>
                            </a:rPr>
                            <m:t>130 </m:t>
                          </m:r>
                          <m:d>
                            <m:dPr>
                              <m:begChr m:val="["/>
                              <m:endChr m:val="]"/>
                              <m:ctrlPr>
                                <a:rPr lang="es-EC" i="1">
                                  <a:solidFill>
                                    <a:schemeClr val="bg1"/>
                                  </a:solidFill>
                                  <a:latin typeface="Cambria Math"/>
                                </a:rPr>
                              </m:ctrlPr>
                            </m:dPr>
                            <m:e>
                              <m:r>
                                <a:rPr lang="es-ES" i="1">
                                  <a:solidFill>
                                    <a:schemeClr val="bg1"/>
                                  </a:solidFill>
                                  <a:latin typeface="Cambria Math"/>
                                </a:rPr>
                                <m:t>𝑁</m:t>
                              </m:r>
                            </m:e>
                          </m:d>
                          <m:r>
                            <a:rPr lang="es-ES" i="1">
                              <a:solidFill>
                                <a:schemeClr val="bg1"/>
                              </a:solidFill>
                              <a:latin typeface="Cambria Math"/>
                            </a:rPr>
                            <m:t>∙718000 </m:t>
                          </m:r>
                          <m:r>
                            <a:rPr lang="es-ES" i="1">
                              <a:solidFill>
                                <a:schemeClr val="bg1"/>
                              </a:solidFill>
                              <a:latin typeface="Cambria Math"/>
                            </a:rPr>
                            <m:t>𝑚𝑚</m:t>
                          </m:r>
                        </m:num>
                        <m:den>
                          <m:r>
                            <a:rPr lang="es-ES" i="1">
                              <a:solidFill>
                                <a:schemeClr val="bg1"/>
                              </a:solidFill>
                              <a:latin typeface="Cambria Math"/>
                            </a:rPr>
                            <m:t>280 </m:t>
                          </m:r>
                          <m:d>
                            <m:dPr>
                              <m:begChr m:val="["/>
                              <m:endChr m:val="]"/>
                              <m:ctrlPr>
                                <a:rPr lang="es-EC" i="1">
                                  <a:solidFill>
                                    <a:schemeClr val="bg1"/>
                                  </a:solidFill>
                                  <a:latin typeface="Cambria Math"/>
                                </a:rPr>
                              </m:ctrlPr>
                            </m:dPr>
                            <m:e>
                              <m:r>
                                <a:rPr lang="es-ES" i="1">
                                  <a:solidFill>
                                    <a:schemeClr val="bg1"/>
                                  </a:solidFill>
                                  <a:latin typeface="Cambria Math"/>
                                </a:rPr>
                                <m:t>𝐻𝐵</m:t>
                              </m:r>
                            </m:e>
                          </m:d>
                          <m:r>
                            <a:rPr lang="es-ES" i="1">
                              <a:solidFill>
                                <a:schemeClr val="bg1"/>
                              </a:solidFill>
                              <a:latin typeface="Cambria Math"/>
                            </a:rPr>
                            <m:t>∙</m:t>
                          </m:r>
                          <m:d>
                            <m:dPr>
                              <m:ctrlPr>
                                <a:rPr lang="es-EC" i="1">
                                  <a:solidFill>
                                    <a:schemeClr val="bg1"/>
                                  </a:solidFill>
                                  <a:latin typeface="Cambria Math"/>
                                </a:rPr>
                              </m:ctrlPr>
                            </m:dPr>
                            <m:e>
                              <m:r>
                                <a:rPr lang="es-ES" i="1">
                                  <a:solidFill>
                                    <a:schemeClr val="bg1"/>
                                  </a:solidFill>
                                  <a:latin typeface="Cambria Math"/>
                                </a:rPr>
                                <m:t>12,7×25</m:t>
                              </m:r>
                            </m:e>
                          </m:d>
                          <m:sSup>
                            <m:sSupPr>
                              <m:ctrlPr>
                                <a:rPr lang="es-EC" i="1">
                                  <a:solidFill>
                                    <a:schemeClr val="bg1"/>
                                  </a:solidFill>
                                  <a:latin typeface="Cambria Math"/>
                                </a:rPr>
                              </m:ctrlPr>
                            </m:sSupPr>
                            <m:e>
                              <m:r>
                                <a:rPr lang="es-ES" i="1">
                                  <a:solidFill>
                                    <a:schemeClr val="bg1"/>
                                  </a:solidFill>
                                  <a:latin typeface="Cambria Math"/>
                                </a:rPr>
                                <m:t>𝑚𝑚</m:t>
                              </m:r>
                            </m:e>
                            <m:sup>
                              <m:r>
                                <a:rPr lang="es-ES" i="1">
                                  <a:solidFill>
                                    <a:schemeClr val="bg1"/>
                                  </a:solidFill>
                                  <a:latin typeface="Cambria Math"/>
                                </a:rPr>
                                <m:t>2</m:t>
                              </m:r>
                            </m:sup>
                          </m:sSup>
                        </m:den>
                      </m:f>
                    </m:oMath>
                  </m:oMathPara>
                </a14:m>
                <a:endParaRPr lang="es-EC" i="1" dirty="0" smtClean="0">
                  <a:solidFill>
                    <a:schemeClr val="bg1"/>
                  </a:solidFill>
                </a:endParaRPr>
              </a:p>
              <a:p>
                <a:pPr/>
                <a14:m>
                  <m:oMathPara xmlns:m="http://schemas.openxmlformats.org/officeDocument/2006/math">
                    <m:oMathParaPr>
                      <m:jc m:val="centerGroup"/>
                    </m:oMathParaPr>
                    <m:oMath xmlns:m="http://schemas.openxmlformats.org/officeDocument/2006/math">
                      <m:r>
                        <a:rPr lang="es-ES" i="1">
                          <a:solidFill>
                            <a:schemeClr val="bg1"/>
                          </a:solidFill>
                          <a:latin typeface="Cambria Math"/>
                        </a:rPr>
                        <m:t>=0,1522 </m:t>
                      </m:r>
                      <m:r>
                        <a:rPr lang="es-ES" i="1">
                          <a:solidFill>
                            <a:schemeClr val="bg1"/>
                          </a:solidFill>
                          <a:latin typeface="Cambria Math"/>
                        </a:rPr>
                        <m:t>𝑚𝑚</m:t>
                      </m:r>
                      <m:r>
                        <a:rPr lang="es-ES" i="1">
                          <a:solidFill>
                            <a:schemeClr val="bg1"/>
                          </a:solidFill>
                          <a:latin typeface="Cambria Math"/>
                        </a:rPr>
                        <m:t> (152,22 </m:t>
                      </m:r>
                      <m:r>
                        <a:rPr lang="es-ES" i="1">
                          <a:solidFill>
                            <a:schemeClr val="bg1"/>
                          </a:solidFill>
                          <a:latin typeface="Cambria Math"/>
                        </a:rPr>
                        <m:t>𝜇</m:t>
                      </m:r>
                      <m:r>
                        <a:rPr lang="es-ES" i="1">
                          <a:solidFill>
                            <a:schemeClr val="bg1"/>
                          </a:solidFill>
                          <a:latin typeface="Cambria Math"/>
                        </a:rPr>
                        <m:t>𝑚</m:t>
                      </m:r>
                      <m:r>
                        <a:rPr lang="es-ES" i="1">
                          <a:solidFill>
                            <a:schemeClr val="bg1"/>
                          </a:solidFill>
                          <a:latin typeface="Cambria Math"/>
                        </a:rPr>
                        <m:t>)</m:t>
                      </m:r>
                    </m:oMath>
                  </m:oMathPara>
                </a14:m>
                <a:endParaRPr lang="es-EC" dirty="0">
                  <a:solidFill>
                    <a:schemeClr val="bg1"/>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4064297" y="5445224"/>
                <a:ext cx="5332239" cy="947182"/>
              </a:xfrm>
              <a:prstGeom prst="rect">
                <a:avLst/>
              </a:prstGeom>
              <a:blipFill rotWithShape="1">
                <a:blip r:embed="rId8"/>
                <a:stretch>
                  <a:fillRect b="-3846"/>
                </a:stretch>
              </a:blipFill>
            </p:spPr>
            <p:txBody>
              <a:bodyPr/>
              <a:lstStyle/>
              <a:p>
                <a:r>
                  <a:rPr lang="es-EC">
                    <a:noFill/>
                  </a:rPr>
                  <a:t> </a:t>
                </a:r>
              </a:p>
            </p:txBody>
          </p:sp>
        </mc:Fallback>
      </mc:AlternateContent>
    </p:spTree>
    <p:extLst>
      <p:ext uri="{BB962C8B-B14F-4D97-AF65-F5344CB8AC3E}">
        <p14:creationId xmlns:p14="http://schemas.microsoft.com/office/powerpoint/2010/main" val="91054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2 Marcador de contenido"/>
          <p:cNvSpPr>
            <a:spLocks noGrp="1"/>
          </p:cNvSpPr>
          <p:nvPr>
            <p:ph idx="1"/>
          </p:nvPr>
        </p:nvSpPr>
        <p:spPr>
          <a:xfrm>
            <a:off x="539552" y="1556792"/>
            <a:ext cx="8136904" cy="5184576"/>
          </a:xfrm>
        </p:spPr>
        <p:txBody>
          <a:bodyPr>
            <a:noAutofit/>
          </a:bodyPr>
          <a:lstStyle/>
          <a:p>
            <a:pPr marL="0" indent="0" algn="just">
              <a:lnSpc>
                <a:spcPct val="200000"/>
              </a:lnSpc>
              <a:buNone/>
            </a:pPr>
            <a:r>
              <a:rPr lang="es-ES" sz="2400" dirty="0">
                <a:solidFill>
                  <a:schemeClr val="bg1"/>
                </a:solidFill>
                <a:latin typeface="Arial" pitchFamily="34" charset="0"/>
                <a:cs typeface="Arial" pitchFamily="34" charset="0"/>
              </a:rPr>
              <a:t> La </a:t>
            </a:r>
            <a:r>
              <a:rPr lang="es-ES" sz="2400" dirty="0" smtClean="0">
                <a:solidFill>
                  <a:schemeClr val="bg1"/>
                </a:solidFill>
                <a:latin typeface="Arial" pitchFamily="34" charset="0"/>
                <a:cs typeface="Arial" pitchFamily="34" charset="0"/>
              </a:rPr>
              <a:t>falta de </a:t>
            </a:r>
            <a:r>
              <a:rPr lang="es-ES" sz="2400" dirty="0">
                <a:solidFill>
                  <a:schemeClr val="bg1"/>
                </a:solidFill>
                <a:latin typeface="Arial" pitchFamily="34" charset="0"/>
                <a:cs typeface="Arial" pitchFamily="34" charset="0"/>
              </a:rPr>
              <a:t>conocimiento de las características mecánicas </a:t>
            </a:r>
            <a:r>
              <a:rPr lang="es-ES" sz="2400" dirty="0" smtClean="0">
                <a:solidFill>
                  <a:schemeClr val="bg1"/>
                </a:solidFill>
                <a:latin typeface="Arial" pitchFamily="34" charset="0"/>
                <a:cs typeface="Arial" pitchFamily="34" charset="0"/>
              </a:rPr>
              <a:t>a </a:t>
            </a:r>
            <a:r>
              <a:rPr lang="es-ES" sz="2400" dirty="0">
                <a:solidFill>
                  <a:schemeClr val="bg1"/>
                </a:solidFill>
                <a:latin typeface="Arial" pitchFamily="34" charset="0"/>
                <a:cs typeface="Arial" pitchFamily="34" charset="0"/>
              </a:rPr>
              <a:t>condiciones </a:t>
            </a:r>
            <a:r>
              <a:rPr lang="es-ES" sz="2400" dirty="0" smtClean="0">
                <a:solidFill>
                  <a:schemeClr val="bg1"/>
                </a:solidFill>
                <a:latin typeface="Arial" pitchFamily="34" charset="0"/>
                <a:cs typeface="Arial" pitchFamily="34" charset="0"/>
              </a:rPr>
              <a:t>de abrasión a </a:t>
            </a:r>
            <a:r>
              <a:rPr lang="es-ES" sz="2400" dirty="0">
                <a:solidFill>
                  <a:schemeClr val="bg1"/>
                </a:solidFill>
                <a:latin typeface="Arial" pitchFamily="34" charset="0"/>
                <a:cs typeface="Arial" pitchFamily="34" charset="0"/>
              </a:rPr>
              <a:t>las que son sometidos los materiales </a:t>
            </a:r>
            <a:r>
              <a:rPr lang="es-ES" sz="2400" dirty="0" smtClean="0">
                <a:solidFill>
                  <a:schemeClr val="bg1"/>
                </a:solidFill>
                <a:latin typeface="Arial" pitchFamily="34" charset="0"/>
                <a:cs typeface="Arial" pitchFamily="34" charset="0"/>
              </a:rPr>
              <a:t>metálicos, </a:t>
            </a:r>
            <a:r>
              <a:rPr lang="es-ES" sz="2400" dirty="0">
                <a:solidFill>
                  <a:schemeClr val="bg1"/>
                </a:solidFill>
                <a:latin typeface="Arial" pitchFamily="34" charset="0"/>
                <a:cs typeface="Arial" pitchFamily="34" charset="0"/>
              </a:rPr>
              <a:t>y la falta de un equipo de ensayos para medición del desgaste abrasivo, bajo un estándar internacional (norma </a:t>
            </a:r>
            <a:r>
              <a:rPr lang="es-ES" sz="2400" dirty="0" err="1">
                <a:solidFill>
                  <a:schemeClr val="bg1"/>
                </a:solidFill>
                <a:latin typeface="Arial" pitchFamily="34" charset="0"/>
                <a:cs typeface="Arial" pitchFamily="34" charset="0"/>
              </a:rPr>
              <a:t>ASTM</a:t>
            </a:r>
            <a:r>
              <a:rPr lang="es-ES" sz="2400" dirty="0">
                <a:solidFill>
                  <a:schemeClr val="bg1"/>
                </a:solidFill>
                <a:latin typeface="Arial" pitchFamily="34" charset="0"/>
                <a:cs typeface="Arial" pitchFamily="34" charset="0"/>
              </a:rPr>
              <a:t> G-65), determina el diseño y la construcción de la máquina propuesta.</a:t>
            </a:r>
            <a:endParaRPr lang="es-ES" sz="2400" b="1" dirty="0">
              <a:solidFill>
                <a:schemeClr val="bg1"/>
              </a:solidFill>
              <a:latin typeface="Arial" pitchFamily="34" charset="0"/>
              <a:cs typeface="Arial" pitchFamily="34" charset="0"/>
            </a:endParaRPr>
          </a:p>
        </p:txBody>
      </p:sp>
      <p:sp>
        <p:nvSpPr>
          <p:cNvPr id="8" name="1 Título"/>
          <p:cNvSpPr txBox="1">
            <a:spLocks/>
          </p:cNvSpPr>
          <p:nvPr/>
        </p:nvSpPr>
        <p:spPr>
          <a:xfrm>
            <a:off x="539552" y="570797"/>
            <a:ext cx="7992887"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DEFINICIÓN DEL PROBLEMA</a:t>
            </a:r>
            <a:endParaRPr lang="es-ES" sz="36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 name="8 Conector recto"/>
          <p:cNvCxnSpPr/>
          <p:nvPr/>
        </p:nvCxnSpPr>
        <p:spPr>
          <a:xfrm>
            <a:off x="323528" y="1196752"/>
            <a:ext cx="84960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9 Flecha izquierda">
            <a:hlinkClick r:id="rId3" action="ppaction://hlinksldjump"/>
          </p:cNvPr>
          <p:cNvSpPr/>
          <p:nvPr/>
        </p:nvSpPr>
        <p:spPr>
          <a:xfrm>
            <a:off x="7812360" y="6381328"/>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68958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sp>
        <p:nvSpPr>
          <p:cNvPr id="9" name="2 Marcador de contenido"/>
          <p:cNvSpPr txBox="1">
            <a:spLocks/>
          </p:cNvSpPr>
          <p:nvPr/>
        </p:nvSpPr>
        <p:spPr>
          <a:xfrm>
            <a:off x="35496" y="4797152"/>
            <a:ext cx="3189200" cy="725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32. Medición del desgaste por comparador de reloj</a:t>
            </a:r>
            <a:endParaRPr lang="es-EC" sz="2000" dirty="0">
              <a:solidFill>
                <a:schemeClr val="bg1"/>
              </a:solidFill>
              <a:latin typeface="Arial" pitchFamily="34" charset="0"/>
              <a:cs typeface="Arial" pitchFamily="34" charset="0"/>
            </a:endParaRPr>
          </a:p>
        </p:txBody>
      </p:sp>
      <p:pic>
        <p:nvPicPr>
          <p:cNvPr id="15" name="14 Imagen" descr="C:\Users\casa\Pictures\fotos tesis\ensayo procedimiento E\DSC01857.JPG"/>
          <p:cNvPicPr/>
          <p:nvPr/>
        </p:nvPicPr>
        <p:blipFill rotWithShape="1">
          <a:blip r:embed="rId3" cstate="print">
            <a:extLst>
              <a:ext uri="{28A0092B-C50C-407E-A947-70E740481C1C}">
                <a14:useLocalDpi xmlns:a14="http://schemas.microsoft.com/office/drawing/2010/main" val="0"/>
              </a:ext>
            </a:extLst>
          </a:blip>
          <a:srcRect l="25220" t="18915" r="11111" b="19708"/>
          <a:stretch/>
        </p:blipFill>
        <p:spPr bwMode="auto">
          <a:xfrm>
            <a:off x="467544" y="1988841"/>
            <a:ext cx="2376264" cy="2808312"/>
          </a:xfrm>
          <a:prstGeom prst="rect">
            <a:avLst/>
          </a:prstGeom>
          <a:noFill/>
          <a:ln>
            <a:noFill/>
          </a:ln>
          <a:extLst>
            <a:ext uri="{53640926-AAD7-44D8-BBD7-CCE9431645EC}">
              <a14:shadowObscured xmlns:a14="http://schemas.microsoft.com/office/drawing/2010/main"/>
            </a:ext>
          </a:extLst>
        </p:spPr>
      </p:pic>
      <p:pic>
        <p:nvPicPr>
          <p:cNvPr id="16" name="15 Imagen" descr="G:\Medicion desgaste abrasivo Chavez jhonny\foto 1 118 u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988840"/>
            <a:ext cx="4750002" cy="2840083"/>
          </a:xfrm>
          <a:prstGeom prst="rect">
            <a:avLst/>
          </a:prstGeom>
          <a:noFill/>
          <a:ln>
            <a:noFill/>
          </a:ln>
        </p:spPr>
      </p:pic>
      <p:sp>
        <p:nvSpPr>
          <p:cNvPr id="17" name="2 Marcador de contenido"/>
          <p:cNvSpPr txBox="1">
            <a:spLocks/>
          </p:cNvSpPr>
          <p:nvPr/>
        </p:nvSpPr>
        <p:spPr>
          <a:xfrm>
            <a:off x="4839184" y="4828924"/>
            <a:ext cx="3189200" cy="725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Figura 33. Medición del desgaste por microscopio metalúrgico</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24856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8" name="1 Título"/>
          <p:cNvSpPr>
            <a:spLocks noGrp="1"/>
          </p:cNvSpPr>
          <p:nvPr>
            <p:ph type="title"/>
          </p:nvPr>
        </p:nvSpPr>
        <p:spPr>
          <a:xfrm>
            <a:off x="457200" y="332656"/>
            <a:ext cx="8229600" cy="1143000"/>
          </a:xfrm>
        </p:spPr>
        <p:txBody>
          <a:bodyPr>
            <a:noAutofit/>
          </a:bodyPr>
          <a:lstStyle/>
          <a:p>
            <a:r>
              <a:rPr lang="es-EC" sz="3200" i="1" u="sng" dirty="0" smtClean="0">
                <a:solidFill>
                  <a:schemeClr val="bg1"/>
                </a:solidFill>
                <a:latin typeface="Arial" pitchFamily="34" charset="0"/>
                <a:cs typeface="Arial" pitchFamily="34" charset="0"/>
              </a:rPr>
              <a:t>PRUEBAS Y ANÁLISIS DEL PROCEDIMIENTO E DE LA NORMA  </a:t>
            </a:r>
            <a:br>
              <a:rPr lang="es-EC" sz="3200" i="1" u="sng" dirty="0" smtClean="0">
                <a:solidFill>
                  <a:schemeClr val="bg1"/>
                </a:solidFill>
                <a:latin typeface="Arial" pitchFamily="34" charset="0"/>
                <a:cs typeface="Arial" pitchFamily="34" charset="0"/>
              </a:rPr>
            </a:br>
            <a:r>
              <a:rPr lang="es-EC" sz="3200" i="1" u="sng" dirty="0" err="1" smtClean="0">
                <a:solidFill>
                  <a:schemeClr val="bg1"/>
                </a:solidFill>
                <a:latin typeface="Arial" pitchFamily="34" charset="0"/>
                <a:cs typeface="Arial" pitchFamily="34" charset="0"/>
              </a:rPr>
              <a:t>ASTM</a:t>
            </a:r>
            <a:r>
              <a:rPr lang="es-EC" sz="3200" i="1" u="sng" dirty="0" smtClean="0">
                <a:solidFill>
                  <a:schemeClr val="bg1"/>
                </a:solidFill>
                <a:latin typeface="Arial" pitchFamily="34" charset="0"/>
                <a:cs typeface="Arial" pitchFamily="34" charset="0"/>
              </a:rPr>
              <a:t> G-65</a:t>
            </a:r>
            <a:endParaRPr lang="es-EC" sz="3200" i="1" u="sng" dirty="0">
              <a:solidFill>
                <a:schemeClr val="bg1"/>
              </a:solidFill>
              <a:latin typeface="Arial" pitchFamily="34" charset="0"/>
              <a:cs typeface="Arial" pitchFamily="34" charset="0"/>
            </a:endParaRPr>
          </a:p>
        </p:txBody>
      </p:sp>
      <p:pic>
        <p:nvPicPr>
          <p:cNvPr id="8194" name="Picture 2" descr="C:\Users\casa\Pictures\fotos tesis\Abrasion\foto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33700"/>
            <a:ext cx="4320480" cy="345554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asa\Pictures\fotos tesis\Abrasion\foto 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720" y="2152575"/>
            <a:ext cx="4273280" cy="341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04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pic>
        <p:nvPicPr>
          <p:cNvPr id="9218" name="Picture 2" descr="C:\Users\casa\Pictures\fotos tesis\Fotos ensayo de microscopia electronica de barrido\2015-02-09\Aisi4340 -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792088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7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2 Rectángulo"/>
          <p:cNvSpPr/>
          <p:nvPr/>
        </p:nvSpPr>
        <p:spPr>
          <a:xfrm>
            <a:off x="107504" y="2060848"/>
            <a:ext cx="8856984" cy="2585323"/>
          </a:xfrm>
          <a:prstGeom prst="rect">
            <a:avLst/>
          </a:prstGeom>
        </p:spPr>
        <p:txBody>
          <a:bodyPr wrap="square">
            <a:spAutoFit/>
          </a:bodyPr>
          <a:lstStyle/>
          <a:p>
            <a:pPr lvl="0" algn="ctr">
              <a:lnSpc>
                <a:spcPct val="150000"/>
              </a:lnSpc>
              <a:tabLst>
                <a:tab pos="5418138" algn="r"/>
              </a:tabLst>
            </a:pPr>
            <a:r>
              <a:rPr lang="es-MX" sz="5400" b="1" u="sng"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ANÁLISIS ECONÓMICO Y FINANCIERO</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12524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10" name="2 Marcador de contenido"/>
          <p:cNvSpPr txBox="1">
            <a:spLocks/>
          </p:cNvSpPr>
          <p:nvPr/>
        </p:nvSpPr>
        <p:spPr>
          <a:xfrm>
            <a:off x="-252536" y="764704"/>
            <a:ext cx="4820889"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Materiales de fabricación </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996920781"/>
              </p:ext>
            </p:extLst>
          </p:nvPr>
        </p:nvGraphicFramePr>
        <p:xfrm>
          <a:off x="251520" y="2780928"/>
          <a:ext cx="5266928" cy="2194560"/>
        </p:xfrm>
        <a:graphic>
          <a:graphicData uri="http://schemas.openxmlformats.org/drawingml/2006/table">
            <a:tbl>
              <a:tblPr firstRow="1" firstCol="1" bandRow="1">
                <a:tableStyleId>{F5AB1C69-6EDB-4FF4-983F-18BD219EF322}</a:tableStyleId>
              </a:tblPr>
              <a:tblGrid>
                <a:gridCol w="1882552"/>
                <a:gridCol w="1080120"/>
                <a:gridCol w="1152128"/>
                <a:gridCol w="1152128"/>
              </a:tblGrid>
              <a:tr h="734263">
                <a:tc>
                  <a:txBody>
                    <a:bodyPr/>
                    <a:lstStyle/>
                    <a:p>
                      <a:pPr algn="ctr">
                        <a:lnSpc>
                          <a:spcPct val="150000"/>
                        </a:lnSpc>
                        <a:spcAft>
                          <a:spcPts val="0"/>
                        </a:spcAft>
                      </a:pPr>
                      <a:r>
                        <a:rPr lang="es-ES" sz="1200" dirty="0">
                          <a:effectLst/>
                          <a:latin typeface="Arial" pitchFamily="34" charset="0"/>
                          <a:cs typeface="Arial" pitchFamily="34" charset="0"/>
                        </a:rPr>
                        <a:t>Descripción</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Cantidad</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dirty="0">
                          <a:effectLst/>
                          <a:latin typeface="Arial" pitchFamily="34" charset="0"/>
                          <a:cs typeface="Arial" pitchFamily="34" charset="0"/>
                        </a:rPr>
                        <a:t>Costo unitario</a:t>
                      </a:r>
                      <a:endParaRPr lang="es-EC" sz="1200" dirty="0">
                        <a:effectLst/>
                        <a:latin typeface="Arial" pitchFamily="34" charset="0"/>
                        <a:cs typeface="Arial" pitchFamily="34" charset="0"/>
                      </a:endParaRPr>
                    </a:p>
                    <a:p>
                      <a:pPr algn="ctr">
                        <a:lnSpc>
                          <a:spcPct val="150000"/>
                        </a:lnSpc>
                        <a:spcAft>
                          <a:spcPts val="0"/>
                        </a:spcAft>
                      </a:pPr>
                      <a:r>
                        <a:rPr lang="es-ES" sz="1200" dirty="0">
                          <a:effectLst/>
                          <a:latin typeface="Arial" pitchFamily="34" charset="0"/>
                          <a:cs typeface="Arial" pitchFamily="34" charset="0"/>
                        </a:rPr>
                        <a:t>(USD)</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Costo Total</a:t>
                      </a:r>
                      <a:endParaRPr lang="es-EC" sz="1200">
                        <a:effectLst/>
                        <a:latin typeface="Arial" pitchFamily="34" charset="0"/>
                        <a:cs typeface="Arial" pitchFamily="34" charset="0"/>
                      </a:endParaRPr>
                    </a:p>
                    <a:p>
                      <a:pPr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479011">
                <a:tc>
                  <a:txBody>
                    <a:bodyPr/>
                    <a:lstStyle/>
                    <a:p>
                      <a:pPr algn="ctr">
                        <a:lnSpc>
                          <a:spcPct val="150000"/>
                        </a:lnSpc>
                        <a:spcAft>
                          <a:spcPts val="0"/>
                        </a:spcAft>
                      </a:pPr>
                      <a:r>
                        <a:rPr lang="es-ES" sz="1200" dirty="0">
                          <a:effectLst/>
                          <a:latin typeface="Arial" pitchFamily="34" charset="0"/>
                          <a:cs typeface="Arial" pitchFamily="34" charset="0"/>
                        </a:rPr>
                        <a:t>Microscopia electrónica</a:t>
                      </a:r>
                      <a:endParaRPr lang="es-EC" sz="1200" dirty="0">
                        <a:effectLst/>
                        <a:latin typeface="Arial" pitchFamily="34" charset="0"/>
                        <a:cs typeface="Arial" pitchFamily="34" charset="0"/>
                      </a:endParaRPr>
                    </a:p>
                    <a:p>
                      <a:pPr algn="ctr">
                        <a:lnSpc>
                          <a:spcPct val="150000"/>
                        </a:lnSpc>
                        <a:spcAft>
                          <a:spcPts val="0"/>
                        </a:spcAft>
                      </a:pPr>
                      <a:r>
                        <a:rPr lang="es-ES" sz="1200" dirty="0">
                          <a:effectLst/>
                          <a:latin typeface="Arial" pitchFamily="34" charset="0"/>
                          <a:cs typeface="Arial" pitchFamily="34" charset="0"/>
                        </a:rPr>
                        <a:t>de barrido</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dirty="0">
                          <a:effectLst/>
                          <a:latin typeface="Arial" pitchFamily="34" charset="0"/>
                          <a:cs typeface="Arial" pitchFamily="34" charset="0"/>
                        </a:rPr>
                        <a:t>1</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dirty="0">
                          <a:effectLst/>
                          <a:latin typeface="Arial" pitchFamily="34" charset="0"/>
                          <a:cs typeface="Arial" pitchFamily="34" charset="0"/>
                        </a:rPr>
                        <a:t>100,00</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dirty="0">
                          <a:effectLst/>
                          <a:latin typeface="Arial" pitchFamily="34" charset="0"/>
                          <a:cs typeface="Arial" pitchFamily="34" charset="0"/>
                        </a:rPr>
                        <a:t>100,00</a:t>
                      </a:r>
                      <a:endParaRPr lang="es-EC" sz="1200" dirty="0">
                        <a:solidFill>
                          <a:srgbClr val="365F91"/>
                        </a:solidFill>
                        <a:effectLst/>
                        <a:latin typeface="Arial" pitchFamily="34" charset="0"/>
                        <a:ea typeface="Calibri"/>
                        <a:cs typeface="Arial" pitchFamily="34" charset="0"/>
                      </a:endParaRPr>
                    </a:p>
                  </a:txBody>
                  <a:tcPr marL="68580" marR="68580" marT="0" marB="0"/>
                </a:tc>
              </a:tr>
              <a:tr h="238183">
                <a:tc>
                  <a:txBody>
                    <a:bodyPr/>
                    <a:lstStyle/>
                    <a:p>
                      <a:pPr algn="ctr">
                        <a:lnSpc>
                          <a:spcPct val="150000"/>
                        </a:lnSpc>
                        <a:spcAft>
                          <a:spcPts val="0"/>
                        </a:spcAft>
                      </a:pPr>
                      <a:r>
                        <a:rPr lang="es-ES" sz="1200">
                          <a:effectLst/>
                          <a:latin typeface="Arial" pitchFamily="34" charset="0"/>
                          <a:cs typeface="Arial" pitchFamily="34" charset="0"/>
                        </a:rPr>
                        <a:t>Transporte</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40,00</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40,00</a:t>
                      </a:r>
                      <a:endParaRPr lang="es-EC" sz="1200">
                        <a:solidFill>
                          <a:srgbClr val="365F91"/>
                        </a:solidFill>
                        <a:effectLst/>
                        <a:latin typeface="Arial" pitchFamily="34" charset="0"/>
                        <a:ea typeface="Calibri"/>
                        <a:cs typeface="Arial" pitchFamily="34" charset="0"/>
                      </a:endParaRPr>
                    </a:p>
                  </a:txBody>
                  <a:tcPr marL="68580" marR="68580" marT="0" marB="0"/>
                </a:tc>
              </a:tr>
              <a:tr h="238183">
                <a:tc>
                  <a:txBody>
                    <a:bodyPr/>
                    <a:lstStyle/>
                    <a:p>
                      <a:pPr algn="ctr">
                        <a:lnSpc>
                          <a:spcPct val="150000"/>
                        </a:lnSpc>
                        <a:spcAft>
                          <a:spcPts val="0"/>
                        </a:spcAft>
                      </a:pPr>
                      <a:r>
                        <a:rPr lang="es-ES" sz="1200">
                          <a:effectLst/>
                          <a:latin typeface="Arial" pitchFamily="34" charset="0"/>
                          <a:cs typeface="Arial" pitchFamily="34" charset="0"/>
                        </a:rPr>
                        <a:t>Servicios básicos</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30,00</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30,00</a:t>
                      </a:r>
                      <a:endParaRPr lang="es-EC" sz="1200">
                        <a:solidFill>
                          <a:srgbClr val="365F91"/>
                        </a:solidFill>
                        <a:effectLst/>
                        <a:latin typeface="Arial" pitchFamily="34" charset="0"/>
                        <a:ea typeface="Calibri"/>
                        <a:cs typeface="Arial" pitchFamily="34" charset="0"/>
                      </a:endParaRPr>
                    </a:p>
                  </a:txBody>
                  <a:tcPr marL="68580" marR="68580" marT="0" marB="0"/>
                </a:tc>
              </a:tr>
              <a:tr h="238183">
                <a:tc gridSpan="3">
                  <a:txBody>
                    <a:bodyPr/>
                    <a:lstStyle/>
                    <a:p>
                      <a:pPr algn="r">
                        <a:lnSpc>
                          <a:spcPct val="150000"/>
                        </a:lnSpc>
                        <a:spcAft>
                          <a:spcPts val="0"/>
                        </a:spcAft>
                      </a:pPr>
                      <a:r>
                        <a:rPr lang="es-ES" sz="1200" dirty="0">
                          <a:effectLst/>
                          <a:latin typeface="Arial" pitchFamily="34" charset="0"/>
                          <a:cs typeface="Arial" pitchFamily="34" charset="0"/>
                        </a:rPr>
                        <a:t>Total</a:t>
                      </a:r>
                      <a:endParaRPr lang="es-EC" sz="1200" dirty="0">
                        <a:solidFill>
                          <a:srgbClr val="365F91"/>
                        </a:solidFill>
                        <a:effectLst/>
                        <a:latin typeface="Arial" pitchFamily="34" charset="0"/>
                        <a:ea typeface="Calibri"/>
                        <a:cs typeface="Arial" pitchFamily="34" charset="0"/>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S" sz="1200" dirty="0">
                          <a:effectLst/>
                          <a:latin typeface="Arial" pitchFamily="34" charset="0"/>
                          <a:cs typeface="Arial" pitchFamily="34" charset="0"/>
                        </a:rPr>
                        <a:t>170</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743132169"/>
              </p:ext>
            </p:extLst>
          </p:nvPr>
        </p:nvGraphicFramePr>
        <p:xfrm>
          <a:off x="251520" y="1356592"/>
          <a:ext cx="2962672" cy="822960"/>
        </p:xfrm>
        <a:graphic>
          <a:graphicData uri="http://schemas.openxmlformats.org/drawingml/2006/table">
            <a:tbl>
              <a:tblPr firstRow="1" firstCol="1" bandRow="1">
                <a:tableStyleId>{F5AB1C69-6EDB-4FF4-983F-18BD219EF322}</a:tableStyleId>
              </a:tblPr>
              <a:tblGrid>
                <a:gridCol w="1882552"/>
                <a:gridCol w="1080120"/>
              </a:tblGrid>
              <a:tr h="0">
                <a:tc>
                  <a:txBody>
                    <a:bodyPr/>
                    <a:lstStyle/>
                    <a:p>
                      <a:pPr algn="ctr">
                        <a:lnSpc>
                          <a:spcPct val="150000"/>
                        </a:lnSpc>
                        <a:spcAft>
                          <a:spcPts val="0"/>
                        </a:spcAft>
                      </a:pPr>
                      <a:r>
                        <a:rPr lang="es-ES" sz="1200" dirty="0" smtClean="0">
                          <a:solidFill>
                            <a:schemeClr val="lt1"/>
                          </a:solidFill>
                          <a:effectLst/>
                          <a:latin typeface="Arial" pitchFamily="34" charset="0"/>
                          <a:ea typeface="+mn-ea"/>
                          <a:cs typeface="Arial" pitchFamily="34" charset="0"/>
                        </a:rPr>
                        <a:t>Costo</a:t>
                      </a:r>
                      <a:r>
                        <a:rPr lang="es-ES" sz="1200" baseline="0" dirty="0" smtClean="0">
                          <a:solidFill>
                            <a:schemeClr val="lt1"/>
                          </a:solidFill>
                          <a:effectLst/>
                          <a:latin typeface="Arial" pitchFamily="34" charset="0"/>
                          <a:ea typeface="+mn-ea"/>
                          <a:cs typeface="Arial" pitchFamily="34" charset="0"/>
                        </a:rPr>
                        <a:t> Total de materiales  para la fabricación</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endParaRPr lang="es-EC" sz="1200" dirty="0" smtClean="0">
                        <a:solidFill>
                          <a:srgbClr val="365F91"/>
                        </a:solidFill>
                        <a:effectLst/>
                        <a:latin typeface="Arial" pitchFamily="34" charset="0"/>
                        <a:ea typeface="Calibri"/>
                        <a:cs typeface="Arial" pitchFamily="34" charset="0"/>
                      </a:endParaRPr>
                    </a:p>
                    <a:p>
                      <a:pPr algn="ctr">
                        <a:lnSpc>
                          <a:spcPct val="150000"/>
                        </a:lnSpc>
                        <a:spcAft>
                          <a:spcPts val="0"/>
                        </a:spcAft>
                      </a:pPr>
                      <a:r>
                        <a:rPr lang="es-EC" sz="1200" dirty="0" smtClean="0">
                          <a:solidFill>
                            <a:schemeClr val="bg1"/>
                          </a:solidFill>
                          <a:effectLst/>
                          <a:latin typeface="Arial" pitchFamily="34" charset="0"/>
                          <a:ea typeface="Calibri"/>
                          <a:cs typeface="Arial" pitchFamily="34" charset="0"/>
                        </a:rPr>
                        <a:t>2605,93</a:t>
                      </a:r>
                      <a:endParaRPr lang="es-EC" sz="1200" dirty="0">
                        <a:solidFill>
                          <a:schemeClr val="bg1"/>
                        </a:solidFill>
                        <a:effectLst/>
                        <a:latin typeface="Arial" pitchFamily="34" charset="0"/>
                        <a:ea typeface="Calibri"/>
                        <a:cs typeface="Arial" pitchFamily="34" charset="0"/>
                      </a:endParaRPr>
                    </a:p>
                  </a:txBody>
                  <a:tcPr marL="68580" marR="68580" marT="0" marB="0"/>
                </a:tc>
              </a:tr>
            </a:tbl>
          </a:graphicData>
        </a:graphic>
      </p:graphicFrame>
      <p:sp>
        <p:nvSpPr>
          <p:cNvPr id="5" name="4 Título"/>
          <p:cNvSpPr>
            <a:spLocks noGrp="1"/>
          </p:cNvSpPr>
          <p:nvPr>
            <p:ph type="title"/>
          </p:nvPr>
        </p:nvSpPr>
        <p:spPr>
          <a:xfrm>
            <a:off x="1982345" y="49967"/>
            <a:ext cx="5109935" cy="858753"/>
          </a:xfrm>
        </p:spPr>
        <p:txBody>
          <a:bodyPr>
            <a:normAutofit fontScale="90000"/>
          </a:bodyPr>
          <a:lstStyle/>
          <a:p>
            <a:r>
              <a:rPr lang="es-EC" dirty="0" smtClean="0">
                <a:solidFill>
                  <a:schemeClr val="bg1"/>
                </a:solidFill>
              </a:rPr>
              <a:t>ANÁLISIS ECONÓMICO</a:t>
            </a:r>
            <a:endParaRPr lang="es-EC" dirty="0">
              <a:solidFill>
                <a:schemeClr val="bg1"/>
              </a:solidFill>
            </a:endParaRPr>
          </a:p>
        </p:txBody>
      </p:sp>
      <p:sp>
        <p:nvSpPr>
          <p:cNvPr id="12" name="2 Marcador de contenido"/>
          <p:cNvSpPr txBox="1">
            <a:spLocks/>
          </p:cNvSpPr>
          <p:nvPr/>
        </p:nvSpPr>
        <p:spPr>
          <a:xfrm>
            <a:off x="-108520" y="2204864"/>
            <a:ext cx="438262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indirectos de fabricación</a:t>
            </a:r>
            <a:endParaRPr lang="es-EC" sz="2000" dirty="0">
              <a:solidFill>
                <a:schemeClr val="bg1"/>
              </a:solidFill>
              <a:latin typeface="Arial" pitchFamily="34" charset="0"/>
              <a:cs typeface="Arial" pitchFamily="34" charset="0"/>
            </a:endParaRPr>
          </a:p>
        </p:txBody>
      </p:sp>
      <p:sp>
        <p:nvSpPr>
          <p:cNvPr id="13" name="2 Marcador de contenido"/>
          <p:cNvSpPr txBox="1">
            <a:spLocks/>
          </p:cNvSpPr>
          <p:nvPr/>
        </p:nvSpPr>
        <p:spPr>
          <a:xfrm>
            <a:off x="-108520" y="4941168"/>
            <a:ext cx="438262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mano de obra</a:t>
            </a:r>
            <a:endParaRPr lang="es-EC" sz="2000" dirty="0">
              <a:solidFill>
                <a:schemeClr val="bg1"/>
              </a:solidFill>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112772485"/>
              </p:ext>
            </p:extLst>
          </p:nvPr>
        </p:nvGraphicFramePr>
        <p:xfrm>
          <a:off x="251520" y="5589240"/>
          <a:ext cx="5328593" cy="1097280"/>
        </p:xfrm>
        <a:graphic>
          <a:graphicData uri="http://schemas.openxmlformats.org/drawingml/2006/table">
            <a:tbl>
              <a:tblPr firstRow="1" firstCol="1" bandRow="1">
                <a:tableStyleId>{F5AB1C69-6EDB-4FF4-983F-18BD219EF322}</a:tableStyleId>
              </a:tblPr>
              <a:tblGrid>
                <a:gridCol w="1722681"/>
                <a:gridCol w="1273284"/>
                <a:gridCol w="1198385"/>
                <a:gridCol w="1134243"/>
              </a:tblGrid>
              <a:tr h="524740">
                <a:tc>
                  <a:txBody>
                    <a:bodyPr/>
                    <a:lstStyle/>
                    <a:p>
                      <a:pPr marL="457200" algn="l">
                        <a:lnSpc>
                          <a:spcPct val="150000"/>
                        </a:lnSpc>
                        <a:spcAft>
                          <a:spcPts val="0"/>
                        </a:spcAft>
                      </a:pPr>
                      <a:r>
                        <a:rPr lang="es-ES" sz="1200" dirty="0">
                          <a:effectLst/>
                          <a:latin typeface="Arial" pitchFamily="34" charset="0"/>
                          <a:cs typeface="Arial" pitchFamily="34" charset="0"/>
                        </a:rPr>
                        <a:t>Descripción</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dirty="0">
                          <a:effectLst/>
                          <a:latin typeface="Arial" pitchFamily="34" charset="0"/>
                          <a:cs typeface="Arial" pitchFamily="34" charset="0"/>
                        </a:rPr>
                        <a:t>Cantidad</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a:effectLst/>
                          <a:latin typeface="Arial" pitchFamily="34" charset="0"/>
                          <a:cs typeface="Arial" pitchFamily="34" charset="0"/>
                        </a:rPr>
                        <a:t>Costo unitario</a:t>
                      </a:r>
                      <a:endParaRPr lang="es-EC" sz="1200">
                        <a:effectLst/>
                        <a:latin typeface="Arial" pitchFamily="34" charset="0"/>
                        <a:cs typeface="Arial" pitchFamily="34" charset="0"/>
                      </a:endParaRPr>
                    </a:p>
                    <a:p>
                      <a:pPr marL="457200" algn="l">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a:effectLst/>
                          <a:latin typeface="Arial" pitchFamily="34" charset="0"/>
                          <a:cs typeface="Arial" pitchFamily="34" charset="0"/>
                        </a:rPr>
                        <a:t>Costos total</a:t>
                      </a:r>
                      <a:endParaRPr lang="es-EC" sz="1200">
                        <a:effectLst/>
                        <a:latin typeface="Arial" pitchFamily="34" charset="0"/>
                        <a:cs typeface="Arial" pitchFamily="34" charset="0"/>
                      </a:endParaRPr>
                    </a:p>
                    <a:p>
                      <a:pPr marL="457200" algn="l">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248075">
                <a:tc>
                  <a:txBody>
                    <a:bodyPr/>
                    <a:lstStyle/>
                    <a:p>
                      <a:pPr marL="457200" algn="l">
                        <a:lnSpc>
                          <a:spcPct val="150000"/>
                        </a:lnSpc>
                        <a:spcAft>
                          <a:spcPts val="0"/>
                        </a:spcAft>
                      </a:pPr>
                      <a:r>
                        <a:rPr lang="es-ES" sz="1200">
                          <a:effectLst/>
                          <a:latin typeface="Arial" pitchFamily="34" charset="0"/>
                          <a:cs typeface="Arial" pitchFamily="34" charset="0"/>
                        </a:rPr>
                        <a:t>Mano de obra</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a:effectLst/>
                          <a:latin typeface="Arial" pitchFamily="34" charset="0"/>
                          <a:cs typeface="Arial" pitchFamily="34" charset="0"/>
                        </a:rPr>
                        <a:t>700</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l">
                        <a:lnSpc>
                          <a:spcPct val="150000"/>
                        </a:lnSpc>
                        <a:spcAft>
                          <a:spcPts val="0"/>
                        </a:spcAft>
                      </a:pPr>
                      <a:r>
                        <a:rPr lang="es-ES" sz="1200" dirty="0">
                          <a:effectLst/>
                          <a:latin typeface="Arial" pitchFamily="34" charset="0"/>
                          <a:cs typeface="Arial" pitchFamily="34" charset="0"/>
                        </a:rPr>
                        <a:t>700</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
        <p:nvSpPr>
          <p:cNvPr id="14" name="2 Marcador de contenido"/>
          <p:cNvSpPr txBox="1">
            <a:spLocks/>
          </p:cNvSpPr>
          <p:nvPr/>
        </p:nvSpPr>
        <p:spPr>
          <a:xfrm>
            <a:off x="6732240" y="2532160"/>
            <a:ext cx="2088232" cy="2192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a:solidFill>
                  <a:schemeClr val="bg1"/>
                </a:solidFill>
                <a:latin typeface="Arial" pitchFamily="34" charset="0"/>
                <a:cs typeface="Arial" pitchFamily="34" charset="0"/>
              </a:rPr>
              <a:t>$</a:t>
            </a:r>
            <a:r>
              <a:rPr lang="es-EC" sz="2000" dirty="0" smtClean="0">
                <a:solidFill>
                  <a:schemeClr val="bg1"/>
                </a:solidFill>
                <a:latin typeface="Arial" pitchFamily="34" charset="0"/>
                <a:cs typeface="Arial" pitchFamily="34" charset="0"/>
              </a:rPr>
              <a:t>2605,93</a:t>
            </a:r>
          </a:p>
          <a:p>
            <a:pPr marL="0" indent="0" algn="ctr">
              <a:lnSpc>
                <a:spcPct val="170000"/>
              </a:lnSpc>
              <a:buNone/>
            </a:pPr>
            <a:r>
              <a:rPr lang="es-EC" sz="2000" dirty="0" smtClean="0">
                <a:solidFill>
                  <a:schemeClr val="bg1"/>
                </a:solidFill>
                <a:latin typeface="Arial" pitchFamily="34" charset="0"/>
                <a:cs typeface="Arial" pitchFamily="34" charset="0"/>
              </a:rPr>
              <a:t>$170</a:t>
            </a:r>
          </a:p>
          <a:p>
            <a:pPr marL="0" indent="0" algn="ctr">
              <a:lnSpc>
                <a:spcPct val="170000"/>
              </a:lnSpc>
              <a:buNone/>
            </a:pPr>
            <a:r>
              <a:rPr lang="es-EC" sz="2000" dirty="0" smtClean="0">
                <a:solidFill>
                  <a:schemeClr val="bg1"/>
                </a:solidFill>
                <a:latin typeface="Arial" pitchFamily="34" charset="0"/>
                <a:cs typeface="Arial" pitchFamily="34" charset="0"/>
              </a:rPr>
              <a:t>$700</a:t>
            </a:r>
          </a:p>
          <a:p>
            <a:pPr marL="0" indent="0">
              <a:lnSpc>
                <a:spcPct val="170000"/>
              </a:lnSpc>
              <a:buNone/>
            </a:pPr>
            <a:r>
              <a:rPr lang="es-EC" sz="2000" dirty="0" err="1" smtClean="0">
                <a:solidFill>
                  <a:schemeClr val="bg1"/>
                </a:solidFill>
                <a:latin typeface="Arial" pitchFamily="34" charset="0"/>
                <a:cs typeface="Arial" pitchFamily="34" charset="0"/>
              </a:rPr>
              <a:t>CT</a:t>
            </a:r>
            <a:r>
              <a:rPr lang="es-EC" sz="2000" dirty="0" smtClean="0">
                <a:solidFill>
                  <a:schemeClr val="bg1"/>
                </a:solidFill>
                <a:latin typeface="Arial" pitchFamily="34" charset="0"/>
                <a:cs typeface="Arial" pitchFamily="34" charset="0"/>
              </a:rPr>
              <a:t>= $3475,93</a:t>
            </a:r>
            <a:endParaRPr lang="es-EC" sz="2000" dirty="0">
              <a:solidFill>
                <a:schemeClr val="bg1"/>
              </a:solidFill>
              <a:latin typeface="Arial" pitchFamily="34" charset="0"/>
              <a:cs typeface="Arial" pitchFamily="34" charset="0"/>
            </a:endParaRPr>
          </a:p>
        </p:txBody>
      </p:sp>
      <p:cxnSp>
        <p:nvCxnSpPr>
          <p:cNvPr id="7" name="6 Conector recto"/>
          <p:cNvCxnSpPr/>
          <p:nvPr/>
        </p:nvCxnSpPr>
        <p:spPr>
          <a:xfrm>
            <a:off x="6732240" y="4365104"/>
            <a:ext cx="2232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2 Marcador de contenido"/>
          <p:cNvSpPr txBox="1">
            <a:spLocks/>
          </p:cNvSpPr>
          <p:nvPr/>
        </p:nvSpPr>
        <p:spPr>
          <a:xfrm>
            <a:off x="6300192" y="3212976"/>
            <a:ext cx="86409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171831"/>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108520" y="764704"/>
            <a:ext cx="2721266"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Horas de consumo</a:t>
            </a:r>
            <a:endParaRPr lang="es-EC" sz="2000" dirty="0">
              <a:solidFill>
                <a:schemeClr val="bg1"/>
              </a:solidFill>
              <a:latin typeface="Arial" pitchFamily="34" charset="0"/>
              <a:cs typeface="Arial" pitchFamily="34" charset="0"/>
            </a:endParaRPr>
          </a:p>
        </p:txBody>
      </p:sp>
      <p:sp>
        <p:nvSpPr>
          <p:cNvPr id="5" name="4 Título"/>
          <p:cNvSpPr>
            <a:spLocks noGrp="1"/>
          </p:cNvSpPr>
          <p:nvPr>
            <p:ph type="title"/>
          </p:nvPr>
        </p:nvSpPr>
        <p:spPr>
          <a:xfrm>
            <a:off x="2089040" y="0"/>
            <a:ext cx="5109935" cy="858753"/>
          </a:xfrm>
        </p:spPr>
        <p:txBody>
          <a:bodyPr>
            <a:normAutofit fontScale="90000"/>
          </a:bodyPr>
          <a:lstStyle/>
          <a:p>
            <a:r>
              <a:rPr lang="es-EC" dirty="0" smtClean="0">
                <a:solidFill>
                  <a:schemeClr val="bg1"/>
                </a:solidFill>
              </a:rPr>
              <a:t>ANÁLISIS FINANCIERO</a:t>
            </a:r>
            <a:endParaRPr lang="es-EC" dirty="0">
              <a:solidFill>
                <a:schemeClr val="bg1"/>
              </a:solidFill>
            </a:endParaRPr>
          </a:p>
        </p:txBody>
      </p:sp>
      <p:sp>
        <p:nvSpPr>
          <p:cNvPr id="12" name="2 Marcador de contenido"/>
          <p:cNvSpPr txBox="1">
            <a:spLocks/>
          </p:cNvSpPr>
          <p:nvPr/>
        </p:nvSpPr>
        <p:spPr>
          <a:xfrm>
            <a:off x="-108520" y="2276872"/>
            <a:ext cx="5400600"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material usado durante el ensayo</a:t>
            </a:r>
            <a:endParaRPr lang="es-EC" sz="2000" dirty="0">
              <a:solidFill>
                <a:schemeClr val="bg1"/>
              </a:solidFill>
              <a:latin typeface="Arial" pitchFamily="34" charset="0"/>
              <a:cs typeface="Arial" pitchFamily="34" charset="0"/>
            </a:endParaRPr>
          </a:p>
        </p:txBody>
      </p:sp>
      <p:sp>
        <p:nvSpPr>
          <p:cNvPr id="13" name="2 Marcador de contenido"/>
          <p:cNvSpPr txBox="1">
            <a:spLocks/>
          </p:cNvSpPr>
          <p:nvPr/>
        </p:nvSpPr>
        <p:spPr>
          <a:xfrm>
            <a:off x="-108520" y="4149080"/>
            <a:ext cx="438262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indirecto de fabricación</a:t>
            </a:r>
            <a:endParaRPr lang="es-EC" sz="2000" dirty="0">
              <a:solidFill>
                <a:schemeClr val="bg1"/>
              </a:solidFill>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3215652698"/>
              </p:ext>
            </p:extLst>
          </p:nvPr>
        </p:nvGraphicFramePr>
        <p:xfrm>
          <a:off x="1547664" y="1398477"/>
          <a:ext cx="3744416" cy="822960"/>
        </p:xfrm>
        <a:graphic>
          <a:graphicData uri="http://schemas.openxmlformats.org/drawingml/2006/table">
            <a:tbl>
              <a:tblPr firstRow="1" firstCol="1" bandRow="1">
                <a:tableStyleId>{F5AB1C69-6EDB-4FF4-983F-18BD219EF322}</a:tableStyleId>
              </a:tblPr>
              <a:tblGrid>
                <a:gridCol w="2016224"/>
                <a:gridCol w="1728192"/>
              </a:tblGrid>
              <a:tr h="0">
                <a:tc>
                  <a:txBody>
                    <a:bodyPr/>
                    <a:lstStyle/>
                    <a:p>
                      <a:pPr marL="457200" algn="just">
                        <a:lnSpc>
                          <a:spcPct val="150000"/>
                        </a:lnSpc>
                        <a:spcAft>
                          <a:spcPts val="0"/>
                        </a:spcAft>
                      </a:pPr>
                      <a:r>
                        <a:rPr lang="es-ES" sz="1200">
                          <a:effectLst/>
                          <a:latin typeface="Arial" pitchFamily="34" charset="0"/>
                          <a:cs typeface="Arial" pitchFamily="34" charset="0"/>
                        </a:rPr>
                        <a:t>Horas máquina</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5,5 horas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marL="457200" algn="just">
                        <a:lnSpc>
                          <a:spcPct val="150000"/>
                        </a:lnSpc>
                        <a:spcAft>
                          <a:spcPts val="0"/>
                        </a:spcAft>
                      </a:pPr>
                      <a:r>
                        <a:rPr lang="es-ES" sz="1200" dirty="0">
                          <a:effectLst/>
                          <a:latin typeface="Arial" pitchFamily="34" charset="0"/>
                          <a:cs typeface="Arial" pitchFamily="34" charset="0"/>
                        </a:rPr>
                        <a:t>Horas hombre </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7 horas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marL="457200" algn="just">
                        <a:lnSpc>
                          <a:spcPct val="150000"/>
                        </a:lnSpc>
                        <a:spcAft>
                          <a:spcPts val="0"/>
                        </a:spcAft>
                      </a:pPr>
                      <a:r>
                        <a:rPr lang="es-ES" sz="1200" dirty="0">
                          <a:effectLst/>
                          <a:latin typeface="Arial" pitchFamily="34" charset="0"/>
                          <a:cs typeface="Arial" pitchFamily="34" charset="0"/>
                        </a:rPr>
                        <a:t>Total horas</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12,5 horas</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778658596"/>
              </p:ext>
            </p:extLst>
          </p:nvPr>
        </p:nvGraphicFramePr>
        <p:xfrm>
          <a:off x="467544" y="3068960"/>
          <a:ext cx="7434688" cy="822960"/>
        </p:xfrm>
        <a:graphic>
          <a:graphicData uri="http://schemas.openxmlformats.org/drawingml/2006/table">
            <a:tbl>
              <a:tblPr firstRow="1" firstCol="1" bandRow="1">
                <a:tableStyleId>{F5AB1C69-6EDB-4FF4-983F-18BD219EF322}</a:tableStyleId>
              </a:tblPr>
              <a:tblGrid>
                <a:gridCol w="2062448"/>
                <a:gridCol w="1654896"/>
                <a:gridCol w="1858672"/>
                <a:gridCol w="1858672"/>
              </a:tblGrid>
              <a:tr h="0">
                <a:tc>
                  <a:txBody>
                    <a:bodyPr/>
                    <a:lstStyle/>
                    <a:p>
                      <a:pPr marL="457200" algn="ctr">
                        <a:lnSpc>
                          <a:spcPct val="150000"/>
                        </a:lnSpc>
                        <a:spcAft>
                          <a:spcPts val="0"/>
                        </a:spcAft>
                      </a:pPr>
                      <a:r>
                        <a:rPr lang="es-ES" sz="1200">
                          <a:effectLst/>
                          <a:latin typeface="Arial" pitchFamily="34" charset="0"/>
                          <a:cs typeface="Arial" pitchFamily="34" charset="0"/>
                        </a:rPr>
                        <a:t>Material</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Libras usadas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unitario</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total</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Arena abrasiva</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26,4</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6,00</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158,4</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2759143569"/>
              </p:ext>
            </p:extLst>
          </p:nvPr>
        </p:nvGraphicFramePr>
        <p:xfrm>
          <a:off x="539552" y="5013176"/>
          <a:ext cx="7661055" cy="1097280"/>
        </p:xfrm>
        <a:graphic>
          <a:graphicData uri="http://schemas.openxmlformats.org/drawingml/2006/table">
            <a:tbl>
              <a:tblPr firstRow="1" firstCol="1" bandRow="1">
                <a:tableStyleId>{F5AB1C69-6EDB-4FF4-983F-18BD219EF322}</a:tableStyleId>
              </a:tblPr>
              <a:tblGrid>
                <a:gridCol w="2078032"/>
                <a:gridCol w="1752495"/>
                <a:gridCol w="1915264"/>
                <a:gridCol w="1915264"/>
              </a:tblGrid>
              <a:tr h="432048">
                <a:tc>
                  <a:txBody>
                    <a:bodyPr/>
                    <a:lstStyle/>
                    <a:p>
                      <a:pPr marL="457200" algn="ctr">
                        <a:lnSpc>
                          <a:spcPct val="150000"/>
                        </a:lnSpc>
                        <a:spcAft>
                          <a:spcPts val="0"/>
                        </a:spcAft>
                      </a:pPr>
                      <a:r>
                        <a:rPr lang="es-ES" sz="1200">
                          <a:effectLst/>
                          <a:latin typeface="Arial" pitchFamily="34" charset="0"/>
                          <a:cs typeface="Arial" pitchFamily="34" charset="0"/>
                        </a:rPr>
                        <a:t>Servicio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dirty="0" err="1">
                          <a:effectLst/>
                          <a:latin typeface="Arial" pitchFamily="34" charset="0"/>
                          <a:cs typeface="Arial" pitchFamily="34" charset="0"/>
                        </a:rPr>
                        <a:t>Kw</a:t>
                      </a:r>
                      <a:r>
                        <a:rPr lang="es-ES" sz="1200" dirty="0">
                          <a:effectLst/>
                          <a:latin typeface="Arial" pitchFamily="34" charset="0"/>
                          <a:cs typeface="Arial" pitchFamily="34" charset="0"/>
                        </a:rPr>
                        <a:t>/h</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dirty="0">
                          <a:effectLst/>
                          <a:latin typeface="Arial" pitchFamily="34" charset="0"/>
                          <a:cs typeface="Arial" pitchFamily="34" charset="0"/>
                        </a:rPr>
                        <a:t>Tiempo</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total CIF</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432048">
                <a:tc>
                  <a:txBody>
                    <a:bodyPr/>
                    <a:lstStyle/>
                    <a:p>
                      <a:pPr marL="457200" algn="ctr">
                        <a:lnSpc>
                          <a:spcPct val="150000"/>
                        </a:lnSpc>
                        <a:spcAft>
                          <a:spcPts val="0"/>
                        </a:spcAft>
                      </a:pPr>
                      <a:r>
                        <a:rPr lang="es-ES" sz="1200" dirty="0">
                          <a:effectLst/>
                          <a:latin typeface="Arial" pitchFamily="34" charset="0"/>
                          <a:cs typeface="Arial" pitchFamily="34" charset="0"/>
                        </a:rPr>
                        <a:t>Servicios básicos (luz)</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0,104</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0,5</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0,05</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25847001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108520" y="764704"/>
            <a:ext cx="2721266"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Horas de consumo</a:t>
            </a:r>
            <a:endParaRPr lang="es-EC" sz="2000" dirty="0">
              <a:solidFill>
                <a:schemeClr val="bg1"/>
              </a:solidFill>
              <a:latin typeface="Arial" pitchFamily="34" charset="0"/>
              <a:cs typeface="Arial" pitchFamily="34" charset="0"/>
            </a:endParaRPr>
          </a:p>
        </p:txBody>
      </p:sp>
      <p:sp>
        <p:nvSpPr>
          <p:cNvPr id="5" name="4 Título"/>
          <p:cNvSpPr>
            <a:spLocks noGrp="1"/>
          </p:cNvSpPr>
          <p:nvPr>
            <p:ph type="title"/>
          </p:nvPr>
        </p:nvSpPr>
        <p:spPr>
          <a:xfrm>
            <a:off x="2089040" y="0"/>
            <a:ext cx="5109935" cy="858753"/>
          </a:xfrm>
        </p:spPr>
        <p:txBody>
          <a:bodyPr>
            <a:normAutofit fontScale="90000"/>
          </a:bodyPr>
          <a:lstStyle/>
          <a:p>
            <a:r>
              <a:rPr lang="es-EC" dirty="0" smtClean="0">
                <a:solidFill>
                  <a:schemeClr val="bg1"/>
                </a:solidFill>
              </a:rPr>
              <a:t>ANÁLISIS FINANCIERO</a:t>
            </a:r>
            <a:endParaRPr lang="es-EC" dirty="0">
              <a:solidFill>
                <a:schemeClr val="bg1"/>
              </a:solidFill>
            </a:endParaRPr>
          </a:p>
        </p:txBody>
      </p:sp>
      <p:sp>
        <p:nvSpPr>
          <p:cNvPr id="12" name="2 Marcador de contenido"/>
          <p:cNvSpPr txBox="1">
            <a:spLocks/>
          </p:cNvSpPr>
          <p:nvPr/>
        </p:nvSpPr>
        <p:spPr>
          <a:xfrm>
            <a:off x="-108520" y="2276872"/>
            <a:ext cx="5400600"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material usado durante el ensayo</a:t>
            </a:r>
            <a:endParaRPr lang="es-EC" sz="2000" dirty="0">
              <a:solidFill>
                <a:schemeClr val="bg1"/>
              </a:solidFill>
              <a:latin typeface="Arial" pitchFamily="34" charset="0"/>
              <a:cs typeface="Arial" pitchFamily="34" charset="0"/>
            </a:endParaRPr>
          </a:p>
        </p:txBody>
      </p:sp>
      <p:sp>
        <p:nvSpPr>
          <p:cNvPr id="13" name="2 Marcador de contenido"/>
          <p:cNvSpPr txBox="1">
            <a:spLocks/>
          </p:cNvSpPr>
          <p:nvPr/>
        </p:nvSpPr>
        <p:spPr>
          <a:xfrm>
            <a:off x="-108520" y="4149080"/>
            <a:ext cx="4382626"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indirecto de fabricación</a:t>
            </a:r>
            <a:endParaRPr lang="es-EC" sz="2000" dirty="0">
              <a:solidFill>
                <a:schemeClr val="bg1"/>
              </a:solidFill>
              <a:latin typeface="Arial" pitchFamily="34" charset="0"/>
              <a:cs typeface="Arial"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22459316"/>
              </p:ext>
            </p:extLst>
          </p:nvPr>
        </p:nvGraphicFramePr>
        <p:xfrm>
          <a:off x="1547664" y="1398477"/>
          <a:ext cx="3744416" cy="822960"/>
        </p:xfrm>
        <a:graphic>
          <a:graphicData uri="http://schemas.openxmlformats.org/drawingml/2006/table">
            <a:tbl>
              <a:tblPr firstRow="1" firstCol="1" bandRow="1">
                <a:tableStyleId>{F5AB1C69-6EDB-4FF4-983F-18BD219EF322}</a:tableStyleId>
              </a:tblPr>
              <a:tblGrid>
                <a:gridCol w="2016224"/>
                <a:gridCol w="1728192"/>
              </a:tblGrid>
              <a:tr h="0">
                <a:tc>
                  <a:txBody>
                    <a:bodyPr/>
                    <a:lstStyle/>
                    <a:p>
                      <a:pPr marL="457200" algn="just">
                        <a:lnSpc>
                          <a:spcPct val="150000"/>
                        </a:lnSpc>
                        <a:spcAft>
                          <a:spcPts val="0"/>
                        </a:spcAft>
                      </a:pPr>
                      <a:r>
                        <a:rPr lang="es-ES" sz="1200">
                          <a:effectLst/>
                          <a:latin typeface="Arial" pitchFamily="34" charset="0"/>
                          <a:cs typeface="Arial" pitchFamily="34" charset="0"/>
                        </a:rPr>
                        <a:t>Horas máquina</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5,5 horas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marL="457200" algn="just">
                        <a:lnSpc>
                          <a:spcPct val="150000"/>
                        </a:lnSpc>
                        <a:spcAft>
                          <a:spcPts val="0"/>
                        </a:spcAft>
                      </a:pPr>
                      <a:r>
                        <a:rPr lang="es-ES" sz="1200" dirty="0">
                          <a:effectLst/>
                          <a:latin typeface="Arial" pitchFamily="34" charset="0"/>
                          <a:cs typeface="Arial" pitchFamily="34" charset="0"/>
                        </a:rPr>
                        <a:t>Horas hombre </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7 horas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marL="457200" algn="just">
                        <a:lnSpc>
                          <a:spcPct val="150000"/>
                        </a:lnSpc>
                        <a:spcAft>
                          <a:spcPts val="0"/>
                        </a:spcAft>
                      </a:pPr>
                      <a:r>
                        <a:rPr lang="es-ES" sz="1200" dirty="0">
                          <a:effectLst/>
                          <a:latin typeface="Arial" pitchFamily="34" charset="0"/>
                          <a:cs typeface="Arial" pitchFamily="34" charset="0"/>
                        </a:rPr>
                        <a:t>Total horas</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12,5 horas</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598427495"/>
              </p:ext>
            </p:extLst>
          </p:nvPr>
        </p:nvGraphicFramePr>
        <p:xfrm>
          <a:off x="467544" y="3068960"/>
          <a:ext cx="7434688" cy="822960"/>
        </p:xfrm>
        <a:graphic>
          <a:graphicData uri="http://schemas.openxmlformats.org/drawingml/2006/table">
            <a:tbl>
              <a:tblPr firstRow="1" firstCol="1" bandRow="1">
                <a:tableStyleId>{F5AB1C69-6EDB-4FF4-983F-18BD219EF322}</a:tableStyleId>
              </a:tblPr>
              <a:tblGrid>
                <a:gridCol w="2062448"/>
                <a:gridCol w="1654896"/>
                <a:gridCol w="1858672"/>
                <a:gridCol w="1858672"/>
              </a:tblGrid>
              <a:tr h="0">
                <a:tc>
                  <a:txBody>
                    <a:bodyPr/>
                    <a:lstStyle/>
                    <a:p>
                      <a:pPr marL="457200" algn="ctr">
                        <a:lnSpc>
                          <a:spcPct val="150000"/>
                        </a:lnSpc>
                        <a:spcAft>
                          <a:spcPts val="0"/>
                        </a:spcAft>
                      </a:pPr>
                      <a:r>
                        <a:rPr lang="es-ES" sz="1200">
                          <a:effectLst/>
                          <a:latin typeface="Arial" pitchFamily="34" charset="0"/>
                          <a:cs typeface="Arial" pitchFamily="34" charset="0"/>
                        </a:rPr>
                        <a:t>Material</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Libras usadas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unitario</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total</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Arena abrasiva</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26,4</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6,00</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158,4</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875239139"/>
              </p:ext>
            </p:extLst>
          </p:nvPr>
        </p:nvGraphicFramePr>
        <p:xfrm>
          <a:off x="539552" y="5013176"/>
          <a:ext cx="7661055" cy="1097280"/>
        </p:xfrm>
        <a:graphic>
          <a:graphicData uri="http://schemas.openxmlformats.org/drawingml/2006/table">
            <a:tbl>
              <a:tblPr firstRow="1" firstCol="1" bandRow="1">
                <a:tableStyleId>{F5AB1C69-6EDB-4FF4-983F-18BD219EF322}</a:tableStyleId>
              </a:tblPr>
              <a:tblGrid>
                <a:gridCol w="2078032"/>
                <a:gridCol w="1752495"/>
                <a:gridCol w="1915264"/>
                <a:gridCol w="1915264"/>
              </a:tblGrid>
              <a:tr h="432048">
                <a:tc>
                  <a:txBody>
                    <a:bodyPr/>
                    <a:lstStyle/>
                    <a:p>
                      <a:pPr marL="457200" algn="ctr">
                        <a:lnSpc>
                          <a:spcPct val="150000"/>
                        </a:lnSpc>
                        <a:spcAft>
                          <a:spcPts val="0"/>
                        </a:spcAft>
                      </a:pPr>
                      <a:r>
                        <a:rPr lang="es-ES" sz="1200">
                          <a:effectLst/>
                          <a:latin typeface="Arial" pitchFamily="34" charset="0"/>
                          <a:cs typeface="Arial" pitchFamily="34" charset="0"/>
                        </a:rPr>
                        <a:t>Servicio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dirty="0" err="1">
                          <a:effectLst/>
                          <a:latin typeface="Arial" pitchFamily="34" charset="0"/>
                          <a:cs typeface="Arial" pitchFamily="34" charset="0"/>
                        </a:rPr>
                        <a:t>Kw</a:t>
                      </a:r>
                      <a:r>
                        <a:rPr lang="es-ES" sz="1200" dirty="0">
                          <a:effectLst/>
                          <a:latin typeface="Arial" pitchFamily="34" charset="0"/>
                          <a:cs typeface="Arial" pitchFamily="34" charset="0"/>
                        </a:rPr>
                        <a:t>/h</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dirty="0">
                          <a:effectLst/>
                          <a:latin typeface="Arial" pitchFamily="34" charset="0"/>
                          <a:cs typeface="Arial" pitchFamily="34" charset="0"/>
                        </a:rPr>
                        <a:t>Tiempo</a:t>
                      </a:r>
                      <a:endParaRPr lang="es-EC" sz="1200" dirty="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Costo total CIF</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(USD)</a:t>
                      </a:r>
                      <a:endParaRPr lang="es-EC" sz="1200">
                        <a:solidFill>
                          <a:srgbClr val="365F91"/>
                        </a:solidFill>
                        <a:effectLst/>
                        <a:latin typeface="Arial" pitchFamily="34" charset="0"/>
                        <a:ea typeface="Calibri"/>
                        <a:cs typeface="Arial" pitchFamily="34" charset="0"/>
                      </a:endParaRPr>
                    </a:p>
                  </a:txBody>
                  <a:tcPr marL="68580" marR="68580" marT="0" marB="0" anchor="ctr"/>
                </a:tc>
              </a:tr>
              <a:tr h="432048">
                <a:tc>
                  <a:txBody>
                    <a:bodyPr/>
                    <a:lstStyle/>
                    <a:p>
                      <a:pPr marL="457200" algn="ctr">
                        <a:lnSpc>
                          <a:spcPct val="150000"/>
                        </a:lnSpc>
                        <a:spcAft>
                          <a:spcPts val="0"/>
                        </a:spcAft>
                      </a:pPr>
                      <a:r>
                        <a:rPr lang="es-ES" sz="1200" dirty="0">
                          <a:effectLst/>
                          <a:latin typeface="Arial" pitchFamily="34" charset="0"/>
                          <a:cs typeface="Arial" pitchFamily="34" charset="0"/>
                        </a:rPr>
                        <a:t>Servicios básicos (luz)</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a:effectLst/>
                          <a:latin typeface="Arial" pitchFamily="34" charset="0"/>
                          <a:cs typeface="Arial" pitchFamily="34" charset="0"/>
                        </a:rPr>
                        <a:t>0,104</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0,5</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marL="457200" algn="ctr">
                        <a:lnSpc>
                          <a:spcPct val="150000"/>
                        </a:lnSpc>
                        <a:spcAft>
                          <a:spcPts val="0"/>
                        </a:spcAft>
                      </a:pPr>
                      <a:r>
                        <a:rPr lang="es-ES" sz="1200" dirty="0">
                          <a:effectLst/>
                          <a:latin typeface="Arial" pitchFamily="34" charset="0"/>
                          <a:cs typeface="Arial" pitchFamily="34" charset="0"/>
                        </a:rPr>
                        <a:t>0,05</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403803348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108520" y="764704"/>
            <a:ext cx="3312368"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Sueldo de mano de obra</a:t>
            </a:r>
            <a:endParaRPr lang="es-EC" sz="2000" dirty="0">
              <a:solidFill>
                <a:schemeClr val="bg1"/>
              </a:solidFill>
              <a:latin typeface="Arial" pitchFamily="34" charset="0"/>
              <a:cs typeface="Arial" pitchFamily="34" charset="0"/>
            </a:endParaRPr>
          </a:p>
        </p:txBody>
      </p:sp>
      <p:sp>
        <p:nvSpPr>
          <p:cNvPr id="5" name="4 Título"/>
          <p:cNvSpPr>
            <a:spLocks noGrp="1"/>
          </p:cNvSpPr>
          <p:nvPr>
            <p:ph type="title"/>
          </p:nvPr>
        </p:nvSpPr>
        <p:spPr>
          <a:xfrm>
            <a:off x="323528" y="0"/>
            <a:ext cx="8784976" cy="858753"/>
          </a:xfrm>
        </p:spPr>
        <p:txBody>
          <a:bodyPr>
            <a:normAutofit/>
          </a:bodyPr>
          <a:lstStyle/>
          <a:p>
            <a:r>
              <a:rPr lang="es-EC" dirty="0" smtClean="0">
                <a:solidFill>
                  <a:schemeClr val="bg1"/>
                </a:solidFill>
              </a:rPr>
              <a:t>PRECIO DE PRESTACIÓN DE SERVICIO</a:t>
            </a:r>
            <a:endParaRPr lang="es-EC" dirty="0">
              <a:solidFill>
                <a:schemeClr val="bg1"/>
              </a:solidFill>
            </a:endParaRPr>
          </a:p>
        </p:txBody>
      </p:sp>
      <p:sp>
        <p:nvSpPr>
          <p:cNvPr id="12" name="2 Marcador de contenido"/>
          <p:cNvSpPr txBox="1">
            <a:spLocks/>
          </p:cNvSpPr>
          <p:nvPr/>
        </p:nvSpPr>
        <p:spPr>
          <a:xfrm>
            <a:off x="-108520" y="4653136"/>
            <a:ext cx="5400600"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 material usado durante el ensayo</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886560322"/>
              </p:ext>
            </p:extLst>
          </p:nvPr>
        </p:nvGraphicFramePr>
        <p:xfrm>
          <a:off x="2339752" y="1276335"/>
          <a:ext cx="3600400" cy="3291840"/>
        </p:xfrm>
        <a:graphic>
          <a:graphicData uri="http://schemas.openxmlformats.org/drawingml/2006/table">
            <a:tbl>
              <a:tblPr firstRow="1" firstCol="1" bandRow="1">
                <a:tableStyleId>{F5AB1C69-6EDB-4FF4-983F-18BD219EF322}</a:tableStyleId>
              </a:tblPr>
              <a:tblGrid>
                <a:gridCol w="2623800"/>
                <a:gridCol w="976600"/>
              </a:tblGrid>
              <a:tr h="359902">
                <a:tc>
                  <a:txBody>
                    <a:bodyPr/>
                    <a:lstStyle/>
                    <a:p>
                      <a:pPr marL="457200" algn="ctr">
                        <a:lnSpc>
                          <a:spcPct val="150000"/>
                        </a:lnSpc>
                        <a:spcAft>
                          <a:spcPts val="0"/>
                        </a:spcAft>
                      </a:pPr>
                      <a:r>
                        <a:rPr lang="es-ES" sz="1200">
                          <a:effectLst/>
                          <a:latin typeface="Arial" pitchFamily="34" charset="0"/>
                          <a:cs typeface="Arial" pitchFamily="34" charset="0"/>
                        </a:rPr>
                        <a:t>Mano de obra</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r">
                        <a:lnSpc>
                          <a:spcPct val="150000"/>
                        </a:lnSpc>
                        <a:spcAft>
                          <a:spcPts val="0"/>
                        </a:spcAft>
                      </a:pPr>
                      <a:r>
                        <a:rPr lang="es-ES" sz="1200" dirty="0" smtClean="0">
                          <a:effectLst/>
                          <a:latin typeface="Arial" pitchFamily="34" charset="0"/>
                          <a:cs typeface="Arial" pitchFamily="34" charset="0"/>
                        </a:rPr>
                        <a:t>                                            USD</a:t>
                      </a:r>
                      <a:endParaRPr lang="es-EC" sz="1200" dirty="0">
                        <a:solidFill>
                          <a:srgbClr val="365F91"/>
                        </a:solidFill>
                        <a:effectLst/>
                        <a:latin typeface="Arial" pitchFamily="34" charset="0"/>
                        <a:ea typeface="Calibri"/>
                        <a:cs typeface="Arial" pitchFamily="34" charset="0"/>
                      </a:endParaRPr>
                    </a:p>
                  </a:txBody>
                  <a:tcPr marL="68580" marR="68580" marT="0" marB="0"/>
                </a:tc>
              </a:tr>
              <a:tr h="341726">
                <a:tc>
                  <a:txBody>
                    <a:bodyPr/>
                    <a:lstStyle/>
                    <a:p>
                      <a:pPr marL="457200" algn="ctr">
                        <a:lnSpc>
                          <a:spcPct val="150000"/>
                        </a:lnSpc>
                        <a:spcAft>
                          <a:spcPts val="0"/>
                        </a:spcAft>
                      </a:pPr>
                      <a:r>
                        <a:rPr lang="es-ES" sz="1200">
                          <a:effectLst/>
                          <a:latin typeface="Arial" pitchFamily="34" charset="0"/>
                          <a:cs typeface="Arial" pitchFamily="34" charset="0"/>
                        </a:rPr>
                        <a:t>Sueldo</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r">
                        <a:lnSpc>
                          <a:spcPct val="150000"/>
                        </a:lnSpc>
                        <a:spcAft>
                          <a:spcPts val="0"/>
                        </a:spcAft>
                      </a:pPr>
                      <a:r>
                        <a:rPr lang="es-ES" sz="1200" dirty="0" smtClean="0">
                          <a:effectLst/>
                          <a:latin typeface="Arial" pitchFamily="34" charset="0"/>
                          <a:cs typeface="Arial" pitchFamily="34" charset="0"/>
                        </a:rPr>
                        <a:t>                                              354</a:t>
                      </a:r>
                      <a:endParaRPr lang="es-EC" sz="1200" dirty="0">
                        <a:solidFill>
                          <a:srgbClr val="365F91"/>
                        </a:solidFill>
                        <a:effectLst/>
                        <a:latin typeface="Arial" pitchFamily="34" charset="0"/>
                        <a:ea typeface="Calibri"/>
                        <a:cs typeface="Arial" pitchFamily="34" charset="0"/>
                      </a:endParaRPr>
                    </a:p>
                  </a:txBody>
                  <a:tcPr marL="68580" marR="68580" marT="0" marB="0"/>
                </a:tc>
              </a:tr>
              <a:tr h="330987">
                <a:tc>
                  <a:txBody>
                    <a:bodyPr/>
                    <a:lstStyle/>
                    <a:p>
                      <a:pPr marL="457200" algn="ctr">
                        <a:lnSpc>
                          <a:spcPct val="150000"/>
                        </a:lnSpc>
                        <a:spcAft>
                          <a:spcPts val="0"/>
                        </a:spcAft>
                      </a:pPr>
                      <a:r>
                        <a:rPr lang="es-ES" sz="1200">
                          <a:effectLst/>
                          <a:latin typeface="Arial" pitchFamily="34" charset="0"/>
                          <a:cs typeface="Arial" pitchFamily="34" charset="0"/>
                        </a:rPr>
                        <a:t>Décimo tercero</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r">
                        <a:lnSpc>
                          <a:spcPct val="150000"/>
                        </a:lnSpc>
                        <a:spcAft>
                          <a:spcPts val="0"/>
                        </a:spcAft>
                      </a:pPr>
                      <a:r>
                        <a:rPr lang="es-ES" sz="1200" dirty="0" smtClean="0">
                          <a:effectLst/>
                          <a:latin typeface="Arial" pitchFamily="34" charset="0"/>
                          <a:cs typeface="Arial" pitchFamily="34" charset="0"/>
                        </a:rPr>
                        <a:t>                                              28,33</a:t>
                      </a:r>
                      <a:endParaRPr lang="es-EC" sz="1200" dirty="0">
                        <a:solidFill>
                          <a:srgbClr val="365F91"/>
                        </a:solidFill>
                        <a:effectLst/>
                        <a:latin typeface="Arial" pitchFamily="34" charset="0"/>
                        <a:ea typeface="Calibri"/>
                        <a:cs typeface="Arial" pitchFamily="34" charset="0"/>
                      </a:endParaRPr>
                    </a:p>
                  </a:txBody>
                  <a:tcPr marL="68580" marR="68580" marT="0" marB="0"/>
                </a:tc>
              </a:tr>
              <a:tr h="478814">
                <a:tc>
                  <a:txBody>
                    <a:bodyPr/>
                    <a:lstStyle/>
                    <a:p>
                      <a:pPr marL="457200" algn="ctr">
                        <a:lnSpc>
                          <a:spcPct val="150000"/>
                        </a:lnSpc>
                        <a:spcAft>
                          <a:spcPts val="0"/>
                        </a:spcAft>
                      </a:pPr>
                      <a:r>
                        <a:rPr lang="es-ES" sz="1200">
                          <a:effectLst/>
                          <a:latin typeface="Arial" pitchFamily="34" charset="0"/>
                          <a:cs typeface="Arial" pitchFamily="34" charset="0"/>
                        </a:rPr>
                        <a:t>Décimo cuarto</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marL="457200" algn="r">
                        <a:lnSpc>
                          <a:spcPct val="150000"/>
                        </a:lnSpc>
                        <a:spcAft>
                          <a:spcPts val="0"/>
                        </a:spcAft>
                      </a:pPr>
                      <a:r>
                        <a:rPr lang="es-ES" sz="1200" dirty="0" smtClean="0">
                          <a:effectLst/>
                          <a:latin typeface="Arial" pitchFamily="34" charset="0"/>
                          <a:cs typeface="Arial" pitchFamily="34" charset="0"/>
                        </a:rPr>
                        <a:t>                                               28,33</a:t>
                      </a:r>
                      <a:endParaRPr lang="es-EC" sz="1200" dirty="0">
                        <a:solidFill>
                          <a:srgbClr val="365F91"/>
                        </a:solidFill>
                        <a:effectLst/>
                        <a:latin typeface="Arial" pitchFamily="34" charset="0"/>
                        <a:ea typeface="Calibri"/>
                        <a:cs typeface="Arial" pitchFamily="34" charset="0"/>
                      </a:endParaRPr>
                    </a:p>
                  </a:txBody>
                  <a:tcPr marL="68580" marR="68580" marT="0" marB="0"/>
                </a:tc>
              </a:tr>
              <a:tr h="316946">
                <a:tc>
                  <a:txBody>
                    <a:bodyPr/>
                    <a:lstStyle/>
                    <a:p>
                      <a:pPr marL="457200" algn="ctr">
                        <a:lnSpc>
                          <a:spcPct val="150000"/>
                        </a:lnSpc>
                        <a:spcAft>
                          <a:spcPts val="0"/>
                        </a:spcAft>
                      </a:pPr>
                      <a:r>
                        <a:rPr lang="es-ES" sz="1200" dirty="0" err="1">
                          <a:effectLst/>
                          <a:latin typeface="Arial" pitchFamily="34" charset="0"/>
                          <a:cs typeface="Arial" pitchFamily="34" charset="0"/>
                        </a:rPr>
                        <a:t>IESS</a:t>
                      </a:r>
                      <a:r>
                        <a:rPr lang="es-ES" sz="1200" dirty="0">
                          <a:effectLst/>
                          <a:latin typeface="Arial" pitchFamily="34" charset="0"/>
                          <a:cs typeface="Arial" pitchFamily="34" charset="0"/>
                        </a:rPr>
                        <a:t> aporte patronal</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S" sz="1200" dirty="0" smtClean="0">
                          <a:effectLst/>
                          <a:latin typeface="Arial" pitchFamily="34" charset="0"/>
                          <a:cs typeface="Arial" pitchFamily="34" charset="0"/>
                        </a:rPr>
                        <a:t>                           39,471</a:t>
                      </a:r>
                      <a:endParaRPr lang="es-EC" sz="1200" dirty="0">
                        <a:solidFill>
                          <a:srgbClr val="365F91"/>
                        </a:solidFill>
                        <a:effectLst/>
                        <a:latin typeface="Arial" pitchFamily="34" charset="0"/>
                        <a:ea typeface="Calibri"/>
                        <a:cs typeface="Arial" pitchFamily="34" charset="0"/>
                      </a:endParaRPr>
                    </a:p>
                  </a:txBody>
                  <a:tcPr marL="68580" marR="68580" marT="0" marB="0"/>
                </a:tc>
              </a:tr>
              <a:tr h="234199">
                <a:tc>
                  <a:txBody>
                    <a:bodyPr/>
                    <a:lstStyle/>
                    <a:p>
                      <a:pPr marL="457200" algn="ctr">
                        <a:lnSpc>
                          <a:spcPct val="150000"/>
                        </a:lnSpc>
                        <a:spcAft>
                          <a:spcPts val="0"/>
                        </a:spcAft>
                      </a:pPr>
                      <a:r>
                        <a:rPr lang="es-ES" sz="1200">
                          <a:effectLst/>
                          <a:latin typeface="Arial" pitchFamily="34" charset="0"/>
                          <a:cs typeface="Arial" pitchFamily="34" charset="0"/>
                        </a:rPr>
                        <a:t>Total sueldo</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r">
                        <a:lnSpc>
                          <a:spcPct val="150000"/>
                        </a:lnSpc>
                        <a:spcAft>
                          <a:spcPts val="0"/>
                        </a:spcAft>
                      </a:pPr>
                      <a:r>
                        <a:rPr lang="es-ES" sz="1200" dirty="0" smtClean="0">
                          <a:effectLst/>
                          <a:latin typeface="Arial" pitchFamily="34" charset="0"/>
                          <a:cs typeface="Arial" pitchFamily="34" charset="0"/>
                        </a:rPr>
                        <a:t>                              452,471</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421333329"/>
              </p:ext>
            </p:extLst>
          </p:nvPr>
        </p:nvGraphicFramePr>
        <p:xfrm>
          <a:off x="611560" y="5445224"/>
          <a:ext cx="8229600" cy="1097280"/>
        </p:xfrm>
        <a:graphic>
          <a:graphicData uri="http://schemas.openxmlformats.org/drawingml/2006/table">
            <a:tbl>
              <a:tblPr firstRow="1" firstCol="1" bandRow="1">
                <a:tableStyleId>{F5AB1C69-6EDB-4FF4-983F-18BD219EF322}</a:tableStyleId>
              </a:tblPr>
              <a:tblGrid>
                <a:gridCol w="4114800"/>
                <a:gridCol w="4114800"/>
              </a:tblGrid>
              <a:tr h="0">
                <a:tc>
                  <a:txBody>
                    <a:bodyPr/>
                    <a:lstStyle/>
                    <a:p>
                      <a:pPr marL="457200" algn="ctr">
                        <a:lnSpc>
                          <a:spcPct val="150000"/>
                        </a:lnSpc>
                        <a:spcAft>
                          <a:spcPts val="0"/>
                        </a:spcAft>
                      </a:pPr>
                      <a:r>
                        <a:rPr lang="es-ES" sz="1200">
                          <a:effectLst/>
                          <a:latin typeface="Arial" pitchFamily="34" charset="0"/>
                          <a:cs typeface="Arial" pitchFamily="34" charset="0"/>
                        </a:rPr>
                        <a:t>Horas laborables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8</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Días por semana</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5</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Semanas por mes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4</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Capacidad total de horas laborables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dirty="0">
                          <a:effectLst/>
                          <a:latin typeface="Arial" pitchFamily="34" charset="0"/>
                          <a:cs typeface="Arial" pitchFamily="34" charset="0"/>
                        </a:rPr>
                        <a:t>160</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331920182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35496" y="1399684"/>
            <a:ext cx="2736304"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Costo del ensayo</a:t>
            </a:r>
            <a:endParaRPr lang="es-EC" sz="2000" dirty="0">
              <a:solidFill>
                <a:schemeClr val="bg1"/>
              </a:solidFill>
              <a:latin typeface="Arial" pitchFamily="34" charset="0"/>
              <a:cs typeface="Arial" pitchFamily="34" charset="0"/>
            </a:endParaRPr>
          </a:p>
        </p:txBody>
      </p:sp>
      <p:sp>
        <p:nvSpPr>
          <p:cNvPr id="5" name="4 Título"/>
          <p:cNvSpPr>
            <a:spLocks noGrp="1"/>
          </p:cNvSpPr>
          <p:nvPr>
            <p:ph type="title"/>
          </p:nvPr>
        </p:nvSpPr>
        <p:spPr>
          <a:xfrm>
            <a:off x="323528" y="0"/>
            <a:ext cx="8784976" cy="858753"/>
          </a:xfrm>
        </p:spPr>
        <p:txBody>
          <a:bodyPr>
            <a:normAutofit/>
          </a:bodyPr>
          <a:lstStyle/>
          <a:p>
            <a:r>
              <a:rPr lang="es-EC" dirty="0" smtClean="0">
                <a:solidFill>
                  <a:schemeClr val="bg1"/>
                </a:solidFill>
              </a:rPr>
              <a:t>PRECIO DE PRESTACIÓN DE SERVICIO</a:t>
            </a:r>
            <a:endParaRPr lang="es-EC"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729636340"/>
              </p:ext>
            </p:extLst>
          </p:nvPr>
        </p:nvGraphicFramePr>
        <p:xfrm>
          <a:off x="2339752" y="2492896"/>
          <a:ext cx="4320480" cy="1987505"/>
        </p:xfrm>
        <a:graphic>
          <a:graphicData uri="http://schemas.openxmlformats.org/drawingml/2006/table">
            <a:tbl>
              <a:tblPr firstRow="1" firstCol="1" bandRow="1">
                <a:tableStyleId>{F5AB1C69-6EDB-4FF4-983F-18BD219EF322}</a:tableStyleId>
              </a:tblPr>
              <a:tblGrid>
                <a:gridCol w="2768212"/>
                <a:gridCol w="1552268"/>
              </a:tblGrid>
              <a:tr h="397501">
                <a:tc>
                  <a:txBody>
                    <a:bodyPr/>
                    <a:lstStyle/>
                    <a:p>
                      <a:pPr algn="ctr">
                        <a:lnSpc>
                          <a:spcPct val="150000"/>
                        </a:lnSpc>
                        <a:spcAft>
                          <a:spcPts val="0"/>
                        </a:spcAft>
                      </a:pPr>
                      <a:r>
                        <a:rPr lang="es-EC" sz="1200">
                          <a:effectLst/>
                          <a:latin typeface="Arial" pitchFamily="34" charset="0"/>
                          <a:cs typeface="Arial" pitchFamily="34" charset="0"/>
                        </a:rPr>
                        <a:t>Tasa de mano de obra</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200">
                          <a:effectLst/>
                          <a:latin typeface="Arial" pitchFamily="34" charset="0"/>
                          <a:cs typeface="Arial" pitchFamily="34" charset="0"/>
                        </a:rPr>
                        <a:t>2,827</a:t>
                      </a:r>
                      <a:endParaRPr lang="es-EC" sz="1200">
                        <a:solidFill>
                          <a:srgbClr val="365F91"/>
                        </a:solidFill>
                        <a:effectLst/>
                        <a:latin typeface="Arial" pitchFamily="34" charset="0"/>
                        <a:ea typeface="Calibri"/>
                        <a:cs typeface="Arial" pitchFamily="34" charset="0"/>
                      </a:endParaRPr>
                    </a:p>
                  </a:txBody>
                  <a:tcPr marL="68580" marR="68580" marT="0" marB="0" anchor="ctr"/>
                </a:tc>
              </a:tr>
              <a:tr h="397501">
                <a:tc>
                  <a:txBody>
                    <a:bodyPr/>
                    <a:lstStyle/>
                    <a:p>
                      <a:pPr algn="ctr">
                        <a:lnSpc>
                          <a:spcPct val="150000"/>
                        </a:lnSpc>
                        <a:spcAft>
                          <a:spcPts val="0"/>
                        </a:spcAft>
                      </a:pPr>
                      <a:r>
                        <a:rPr lang="es-EC" sz="1200">
                          <a:effectLst/>
                          <a:latin typeface="Arial" pitchFamily="34" charset="0"/>
                          <a:cs typeface="Arial" pitchFamily="34" charset="0"/>
                        </a:rPr>
                        <a:t>Costo diario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200">
                          <a:effectLst/>
                          <a:latin typeface="Arial" pitchFamily="34" charset="0"/>
                          <a:cs typeface="Arial" pitchFamily="34" charset="0"/>
                        </a:rPr>
                        <a:t>16,97</a:t>
                      </a:r>
                      <a:endParaRPr lang="es-EC" sz="1200">
                        <a:solidFill>
                          <a:srgbClr val="365F91"/>
                        </a:solidFill>
                        <a:effectLst/>
                        <a:latin typeface="Arial" pitchFamily="34" charset="0"/>
                        <a:ea typeface="Calibri"/>
                        <a:cs typeface="Arial" pitchFamily="34" charset="0"/>
                      </a:endParaRPr>
                    </a:p>
                  </a:txBody>
                  <a:tcPr marL="68580" marR="68580" marT="0" marB="0" anchor="ctr"/>
                </a:tc>
              </a:tr>
              <a:tr h="397501">
                <a:tc>
                  <a:txBody>
                    <a:bodyPr/>
                    <a:lstStyle/>
                    <a:p>
                      <a:pPr algn="ctr">
                        <a:lnSpc>
                          <a:spcPct val="150000"/>
                        </a:lnSpc>
                        <a:spcAft>
                          <a:spcPts val="0"/>
                        </a:spcAft>
                      </a:pPr>
                      <a:r>
                        <a:rPr lang="es-EC" sz="1200">
                          <a:effectLst/>
                          <a:latin typeface="Arial" pitchFamily="34" charset="0"/>
                          <a:cs typeface="Arial" pitchFamily="34" charset="0"/>
                        </a:rPr>
                        <a:t>Costo total</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200">
                          <a:effectLst/>
                          <a:latin typeface="Arial" pitchFamily="34" charset="0"/>
                          <a:cs typeface="Arial" pitchFamily="34" charset="0"/>
                        </a:rPr>
                        <a:t>175,42</a:t>
                      </a:r>
                      <a:endParaRPr lang="es-EC" sz="1200">
                        <a:solidFill>
                          <a:srgbClr val="365F91"/>
                        </a:solidFill>
                        <a:effectLst/>
                        <a:latin typeface="Arial" pitchFamily="34" charset="0"/>
                        <a:ea typeface="Calibri"/>
                        <a:cs typeface="Arial" pitchFamily="34" charset="0"/>
                      </a:endParaRPr>
                    </a:p>
                  </a:txBody>
                  <a:tcPr marL="68580" marR="68580" marT="0" marB="0" anchor="ctr"/>
                </a:tc>
              </a:tr>
              <a:tr h="397501">
                <a:tc>
                  <a:txBody>
                    <a:bodyPr/>
                    <a:lstStyle/>
                    <a:p>
                      <a:pPr algn="ctr">
                        <a:lnSpc>
                          <a:spcPct val="150000"/>
                        </a:lnSpc>
                        <a:spcAft>
                          <a:spcPts val="0"/>
                        </a:spcAft>
                      </a:pPr>
                      <a:r>
                        <a:rPr lang="es-EC" sz="1200">
                          <a:effectLst/>
                          <a:latin typeface="Arial" pitchFamily="34" charset="0"/>
                          <a:cs typeface="Arial" pitchFamily="34" charset="0"/>
                        </a:rPr>
                        <a:t>Rentabilidad</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200">
                          <a:effectLst/>
                          <a:latin typeface="Arial" pitchFamily="34" charset="0"/>
                          <a:cs typeface="Arial" pitchFamily="34" charset="0"/>
                        </a:rPr>
                        <a:t>20%</a:t>
                      </a:r>
                      <a:endParaRPr lang="es-EC" sz="1200">
                        <a:solidFill>
                          <a:srgbClr val="365F91"/>
                        </a:solidFill>
                        <a:effectLst/>
                        <a:latin typeface="Arial" pitchFamily="34" charset="0"/>
                        <a:ea typeface="Calibri"/>
                        <a:cs typeface="Arial" pitchFamily="34" charset="0"/>
                      </a:endParaRPr>
                    </a:p>
                  </a:txBody>
                  <a:tcPr marL="68580" marR="68580" marT="0" marB="0" anchor="ctr"/>
                </a:tc>
              </a:tr>
              <a:tr h="397501">
                <a:tc>
                  <a:txBody>
                    <a:bodyPr/>
                    <a:lstStyle/>
                    <a:p>
                      <a:pPr algn="ctr">
                        <a:lnSpc>
                          <a:spcPct val="150000"/>
                        </a:lnSpc>
                        <a:spcAft>
                          <a:spcPts val="0"/>
                        </a:spcAft>
                      </a:pPr>
                      <a:r>
                        <a:rPr lang="es-EC" sz="1200">
                          <a:effectLst/>
                          <a:latin typeface="Arial" pitchFamily="34" charset="0"/>
                          <a:cs typeface="Arial" pitchFamily="34" charset="0"/>
                        </a:rPr>
                        <a:t>Precio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C" sz="1200" dirty="0">
                          <a:effectLst/>
                          <a:latin typeface="Arial" pitchFamily="34" charset="0"/>
                          <a:cs typeface="Arial" pitchFamily="34" charset="0"/>
                        </a:rPr>
                        <a:t>210,5</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25067906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35496" y="391572"/>
            <a:ext cx="2736304"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Oferta y Demanda</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03297416"/>
              </p:ext>
            </p:extLst>
          </p:nvPr>
        </p:nvGraphicFramePr>
        <p:xfrm>
          <a:off x="438944" y="1314972"/>
          <a:ext cx="8229600" cy="1097280"/>
        </p:xfrm>
        <a:graphic>
          <a:graphicData uri="http://schemas.openxmlformats.org/drawingml/2006/table">
            <a:tbl>
              <a:tblPr firstRow="1" firstCol="1" bandRow="1">
                <a:tableStyleId>{F5AB1C69-6EDB-4FF4-983F-18BD219EF322}</a:tableStyleId>
              </a:tblPr>
              <a:tblGrid>
                <a:gridCol w="4114800"/>
                <a:gridCol w="4114800"/>
              </a:tblGrid>
              <a:tr h="0">
                <a:tc>
                  <a:txBody>
                    <a:bodyPr/>
                    <a:lstStyle/>
                    <a:p>
                      <a:pPr algn="ctr">
                        <a:lnSpc>
                          <a:spcPct val="150000"/>
                        </a:lnSpc>
                        <a:spcAft>
                          <a:spcPts val="0"/>
                        </a:spcAft>
                      </a:pPr>
                      <a:r>
                        <a:rPr lang="es-ES" sz="1200" dirty="0">
                          <a:effectLst/>
                          <a:latin typeface="Arial" pitchFamily="34" charset="0"/>
                          <a:cs typeface="Arial" pitchFamily="34" charset="0"/>
                        </a:rPr>
                        <a:t>Capacidad mensual instalada (oferta)</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62 ensayos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es-ES" sz="1200">
                          <a:effectLst/>
                          <a:latin typeface="Arial" pitchFamily="34" charset="0"/>
                          <a:cs typeface="Arial" pitchFamily="34" charset="0"/>
                        </a:rPr>
                        <a:t>Demanda mensual proyectada inicial</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20 ensayos</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es-ES" sz="1200">
                          <a:effectLst/>
                          <a:latin typeface="Arial" pitchFamily="34" charset="0"/>
                          <a:cs typeface="Arial" pitchFamily="34" charset="0"/>
                        </a:rPr>
                        <a:t>Incremento Anual</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10%</a:t>
                      </a:r>
                      <a:endParaRPr lang="es-EC" sz="1200">
                        <a:solidFill>
                          <a:srgbClr val="365F91"/>
                        </a:solidFill>
                        <a:effectLst/>
                        <a:latin typeface="Arial" pitchFamily="34" charset="0"/>
                        <a:ea typeface="Calibri"/>
                        <a:cs typeface="Arial" pitchFamily="34" charset="0"/>
                      </a:endParaRPr>
                    </a:p>
                  </a:txBody>
                  <a:tcPr marL="68580" marR="68580" marT="0" marB="0"/>
                </a:tc>
              </a:tr>
              <a:tr h="0">
                <a:tc>
                  <a:txBody>
                    <a:bodyPr/>
                    <a:lstStyle/>
                    <a:p>
                      <a:pPr algn="ctr">
                        <a:lnSpc>
                          <a:spcPct val="150000"/>
                        </a:lnSpc>
                        <a:spcAft>
                          <a:spcPts val="0"/>
                        </a:spcAft>
                      </a:pPr>
                      <a:r>
                        <a:rPr lang="es-ES" sz="1200" dirty="0">
                          <a:effectLst/>
                          <a:latin typeface="Arial" pitchFamily="34" charset="0"/>
                          <a:cs typeface="Arial" pitchFamily="34" charset="0"/>
                        </a:rPr>
                        <a:t>Inversión</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dirty="0">
                          <a:effectLst/>
                          <a:latin typeface="Arial" pitchFamily="34" charset="0"/>
                          <a:cs typeface="Arial" pitchFamily="34" charset="0"/>
                        </a:rPr>
                        <a:t>$  3475,93 </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013438175"/>
              </p:ext>
            </p:extLst>
          </p:nvPr>
        </p:nvGraphicFramePr>
        <p:xfrm>
          <a:off x="611561" y="3754720"/>
          <a:ext cx="7776863" cy="2194560"/>
        </p:xfrm>
        <a:graphic>
          <a:graphicData uri="http://schemas.openxmlformats.org/drawingml/2006/table">
            <a:tbl>
              <a:tblPr firstRow="1" firstCol="1" bandRow="1">
                <a:tableStyleId>{F5AB1C69-6EDB-4FF4-983F-18BD219EF322}</a:tableStyleId>
              </a:tblPr>
              <a:tblGrid>
                <a:gridCol w="1728191"/>
                <a:gridCol w="963556"/>
                <a:gridCol w="1345873"/>
                <a:gridCol w="1345873"/>
                <a:gridCol w="1345873"/>
                <a:gridCol w="1047497"/>
              </a:tblGrid>
              <a:tr h="0">
                <a:tc>
                  <a:txBody>
                    <a:bodyPr/>
                    <a:lstStyle/>
                    <a:p>
                      <a:pPr marL="457200" algn="ctr">
                        <a:lnSpc>
                          <a:spcPct val="150000"/>
                        </a:lnSpc>
                        <a:spcAft>
                          <a:spcPts val="0"/>
                        </a:spcAft>
                      </a:pPr>
                      <a:r>
                        <a:rPr lang="es-ES" sz="1200">
                          <a:effectLst/>
                          <a:latin typeface="Arial" pitchFamily="34" charset="0"/>
                          <a:cs typeface="Arial" pitchFamily="34" charset="0"/>
                        </a:rPr>
                        <a:t>Años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2</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4</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marL="457200" algn="ctr">
                        <a:lnSpc>
                          <a:spcPct val="150000"/>
                        </a:lnSpc>
                        <a:spcAft>
                          <a:spcPts val="0"/>
                        </a:spcAft>
                      </a:pPr>
                      <a:r>
                        <a:rPr lang="es-ES" sz="1200">
                          <a:effectLst/>
                          <a:latin typeface="Arial" pitchFamily="34" charset="0"/>
                          <a:cs typeface="Arial" pitchFamily="34" charset="0"/>
                        </a:rPr>
                        <a:t>5</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Capacidad anual</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744</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744</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744</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744</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744</a:t>
                      </a:r>
                      <a:endParaRPr lang="es-EC" sz="1200">
                        <a:solidFill>
                          <a:srgbClr val="365F91"/>
                        </a:solidFill>
                        <a:effectLst/>
                        <a:latin typeface="Arial" pitchFamily="34" charset="0"/>
                        <a:ea typeface="Calibri"/>
                        <a:cs typeface="Arial" pitchFamily="34" charset="0"/>
                      </a:endParaRPr>
                    </a:p>
                  </a:txBody>
                  <a:tcPr marL="68580" marR="68580" marT="0" marB="0" anchor="b"/>
                </a:tc>
              </a:tr>
              <a:tr h="0">
                <a:tc>
                  <a:txBody>
                    <a:bodyPr/>
                    <a:lstStyle/>
                    <a:p>
                      <a:pPr marL="457200" algn="ctr">
                        <a:lnSpc>
                          <a:spcPct val="150000"/>
                        </a:lnSpc>
                        <a:spcAft>
                          <a:spcPts val="0"/>
                        </a:spcAft>
                      </a:pPr>
                      <a:r>
                        <a:rPr lang="es-ES" sz="1200">
                          <a:effectLst/>
                          <a:latin typeface="Arial" pitchFamily="34" charset="0"/>
                          <a:cs typeface="Arial" pitchFamily="34" charset="0"/>
                        </a:rPr>
                        <a:t>Demanda anual</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240</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264</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290</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319</a:t>
                      </a:r>
                      <a:endParaRPr lang="es-EC" sz="1200">
                        <a:solidFill>
                          <a:srgbClr val="365F91"/>
                        </a:solidFill>
                        <a:effectLst/>
                        <a:latin typeface="Arial" pitchFamily="34" charset="0"/>
                        <a:ea typeface="Calibri"/>
                        <a:cs typeface="Arial" pitchFamily="34" charset="0"/>
                      </a:endParaRPr>
                    </a:p>
                  </a:txBody>
                  <a:tcPr marL="68580" marR="68580" marT="0" marB="0" anchor="b"/>
                </a:tc>
                <a:tc>
                  <a:txBody>
                    <a:bodyPr/>
                    <a:lstStyle/>
                    <a:p>
                      <a:pPr algn="ctr">
                        <a:lnSpc>
                          <a:spcPct val="150000"/>
                        </a:lnSpc>
                        <a:spcAft>
                          <a:spcPts val="0"/>
                        </a:spcAft>
                      </a:pPr>
                      <a:r>
                        <a:rPr lang="es-ES" sz="1200">
                          <a:effectLst/>
                          <a:latin typeface="Arial" pitchFamily="34" charset="0"/>
                          <a:cs typeface="Arial" pitchFamily="34" charset="0"/>
                        </a:rPr>
                        <a:t>350</a:t>
                      </a:r>
                      <a:endParaRPr lang="es-EC" sz="1200">
                        <a:solidFill>
                          <a:srgbClr val="365F91"/>
                        </a:solidFill>
                        <a:effectLst/>
                        <a:latin typeface="Arial" pitchFamily="34" charset="0"/>
                        <a:ea typeface="Calibri"/>
                        <a:cs typeface="Arial" pitchFamily="34" charset="0"/>
                      </a:endParaRPr>
                    </a:p>
                  </a:txBody>
                  <a:tcPr marL="68580" marR="68580" marT="0" marB="0" anchor="b"/>
                </a:tc>
              </a:tr>
              <a:tr h="0">
                <a:tc>
                  <a:txBody>
                    <a:bodyPr/>
                    <a:lstStyle/>
                    <a:p>
                      <a:pPr marL="457200" algn="ctr">
                        <a:lnSpc>
                          <a:spcPct val="150000"/>
                        </a:lnSpc>
                        <a:spcAft>
                          <a:spcPts val="0"/>
                        </a:spcAft>
                      </a:pPr>
                      <a:r>
                        <a:rPr lang="es-ES" sz="1200">
                          <a:effectLst/>
                          <a:latin typeface="Arial" pitchFamily="34" charset="0"/>
                          <a:cs typeface="Arial" pitchFamily="34" charset="0"/>
                        </a:rPr>
                        <a:t>Precio de venta</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unitario</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$210,50</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$218,92</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$227,68</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$236,79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$246,26</a:t>
                      </a:r>
                      <a:endParaRPr lang="es-EC" sz="1200">
                        <a:solidFill>
                          <a:srgbClr val="365F91"/>
                        </a:solidFill>
                        <a:effectLst/>
                        <a:latin typeface="Arial" pitchFamily="34" charset="0"/>
                        <a:ea typeface="Calibri"/>
                        <a:cs typeface="Arial" pitchFamily="34" charset="0"/>
                      </a:endParaRPr>
                    </a:p>
                  </a:txBody>
                  <a:tcPr marL="68580" marR="68580" marT="0" marB="0" anchor="ctr"/>
                </a:tc>
              </a:tr>
              <a:tr h="0">
                <a:tc>
                  <a:txBody>
                    <a:bodyPr/>
                    <a:lstStyle/>
                    <a:p>
                      <a:pPr marL="457200" algn="ctr">
                        <a:lnSpc>
                          <a:spcPct val="150000"/>
                        </a:lnSpc>
                        <a:spcAft>
                          <a:spcPts val="0"/>
                        </a:spcAft>
                      </a:pPr>
                      <a:r>
                        <a:rPr lang="es-ES" sz="1200">
                          <a:effectLst/>
                          <a:latin typeface="Arial" pitchFamily="34" charset="0"/>
                          <a:cs typeface="Arial" pitchFamily="34" charset="0"/>
                        </a:rPr>
                        <a:t>Proyección</a:t>
                      </a:r>
                      <a:endParaRPr lang="es-EC" sz="1200">
                        <a:effectLst/>
                        <a:latin typeface="Arial" pitchFamily="34" charset="0"/>
                        <a:cs typeface="Arial" pitchFamily="34" charset="0"/>
                      </a:endParaRPr>
                    </a:p>
                    <a:p>
                      <a:pPr marL="457200" algn="ctr">
                        <a:lnSpc>
                          <a:spcPct val="150000"/>
                        </a:lnSpc>
                        <a:spcAft>
                          <a:spcPts val="0"/>
                        </a:spcAft>
                      </a:pPr>
                      <a:r>
                        <a:rPr lang="es-ES" sz="1200">
                          <a:effectLst/>
                          <a:latin typeface="Arial" pitchFamily="34" charset="0"/>
                          <a:cs typeface="Arial" pitchFamily="34" charset="0"/>
                        </a:rPr>
                        <a:t>de ingresos</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$50.520,86</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$57.795,87</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$66.027,40</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$75.535,35</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dirty="0">
                          <a:effectLst/>
                          <a:latin typeface="Arial" pitchFamily="34" charset="0"/>
                          <a:cs typeface="Arial" pitchFamily="34" charset="0"/>
                        </a:rPr>
                        <a:t>$86.190,80</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
        <p:nvSpPr>
          <p:cNvPr id="9" name="2 Marcador de contenido"/>
          <p:cNvSpPr txBox="1">
            <a:spLocks/>
          </p:cNvSpPr>
          <p:nvPr/>
        </p:nvSpPr>
        <p:spPr>
          <a:xfrm>
            <a:off x="-108520" y="2767836"/>
            <a:ext cx="3456384"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Proyección de ingresos</a:t>
            </a:r>
            <a:endParaRPr lang="es-EC"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644174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323528" y="931169"/>
            <a:ext cx="8496944" cy="5306143"/>
          </a:xfrm>
        </p:spPr>
        <p:txBody>
          <a:bodyPr>
            <a:noAutofit/>
          </a:bodyPr>
          <a:lstStyle/>
          <a:p>
            <a:pPr marL="0" indent="0" algn="just">
              <a:lnSpc>
                <a:spcPct val="200000"/>
              </a:lnSpc>
              <a:buNone/>
            </a:pPr>
            <a:r>
              <a:rPr lang="es-EC" sz="1800" dirty="0" smtClean="0">
                <a:solidFill>
                  <a:schemeClr val="bg1"/>
                </a:solidFill>
                <a:latin typeface="Arial" pitchFamily="34" charset="0"/>
                <a:cs typeface="Arial" pitchFamily="34" charset="0"/>
              </a:rPr>
              <a:t>El </a:t>
            </a:r>
            <a:r>
              <a:rPr lang="es-EC" sz="1800" dirty="0">
                <a:solidFill>
                  <a:schemeClr val="bg1"/>
                </a:solidFill>
                <a:latin typeface="Arial" pitchFamily="34" charset="0"/>
                <a:cs typeface="Arial" pitchFamily="34" charset="0"/>
              </a:rPr>
              <a:t>hombre siempre ha estado en contacto con los fenómenos de desgaste, fricción y </a:t>
            </a:r>
            <a:r>
              <a:rPr lang="es-EC" sz="1800" dirty="0" smtClean="0">
                <a:solidFill>
                  <a:schemeClr val="bg1"/>
                </a:solidFill>
                <a:latin typeface="Arial" pitchFamily="34" charset="0"/>
                <a:cs typeface="Arial" pitchFamily="34" charset="0"/>
              </a:rPr>
              <a:t>lubricación desde antes </a:t>
            </a:r>
            <a:r>
              <a:rPr lang="es-EC" sz="1800" dirty="0">
                <a:solidFill>
                  <a:schemeClr val="bg1"/>
                </a:solidFill>
                <a:latin typeface="Arial" pitchFamily="34" charset="0"/>
                <a:cs typeface="Arial" pitchFamily="34" charset="0"/>
              </a:rPr>
              <a:t>de </a:t>
            </a:r>
            <a:r>
              <a:rPr lang="es-EC" sz="1800" dirty="0" smtClean="0">
                <a:solidFill>
                  <a:schemeClr val="bg1"/>
                </a:solidFill>
                <a:latin typeface="Arial" pitchFamily="34" charset="0"/>
                <a:cs typeface="Arial" pitchFamily="34" charset="0"/>
              </a:rPr>
              <a:t>Cristo, debido a la existencia ya de; </a:t>
            </a:r>
            <a:r>
              <a:rPr lang="es-EC" sz="1800" dirty="0">
                <a:solidFill>
                  <a:schemeClr val="bg1"/>
                </a:solidFill>
                <a:latin typeface="Arial" pitchFamily="34" charset="0"/>
                <a:cs typeface="Arial" pitchFamily="34" charset="0"/>
              </a:rPr>
              <a:t>herramientas rudimentarias que </a:t>
            </a:r>
            <a:r>
              <a:rPr lang="es-EC" sz="1800" dirty="0" smtClean="0">
                <a:solidFill>
                  <a:schemeClr val="bg1"/>
                </a:solidFill>
                <a:latin typeface="Arial" pitchFamily="34" charset="0"/>
                <a:cs typeface="Arial" pitchFamily="34" charset="0"/>
              </a:rPr>
              <a:t>les </a:t>
            </a:r>
            <a:r>
              <a:rPr lang="es-EC" sz="1800" dirty="0">
                <a:solidFill>
                  <a:schemeClr val="bg1"/>
                </a:solidFill>
                <a:latin typeface="Arial" pitchFamily="34" charset="0"/>
                <a:cs typeface="Arial" pitchFamily="34" charset="0"/>
              </a:rPr>
              <a:t>daban diferentes </a:t>
            </a:r>
            <a:r>
              <a:rPr lang="es-EC" sz="1800" dirty="0" smtClean="0">
                <a:solidFill>
                  <a:schemeClr val="bg1"/>
                </a:solidFill>
                <a:latin typeface="Arial" pitchFamily="34" charset="0"/>
                <a:cs typeface="Arial" pitchFamily="34" charset="0"/>
              </a:rPr>
              <a:t>aplicaciones, como:</a:t>
            </a:r>
          </a:p>
          <a:p>
            <a:pPr algn="just">
              <a:lnSpc>
                <a:spcPct val="200000"/>
              </a:lnSpc>
            </a:pPr>
            <a:r>
              <a:rPr lang="es-EC" sz="1800" dirty="0" smtClean="0">
                <a:solidFill>
                  <a:schemeClr val="bg1"/>
                </a:solidFill>
                <a:latin typeface="Arial" pitchFamily="34" charset="0"/>
                <a:cs typeface="Arial" pitchFamily="34" charset="0"/>
              </a:rPr>
              <a:t>Cojinetes </a:t>
            </a:r>
            <a:r>
              <a:rPr lang="es-EC" sz="1800" dirty="0">
                <a:solidFill>
                  <a:schemeClr val="bg1"/>
                </a:solidFill>
                <a:latin typeface="Arial" pitchFamily="34" charset="0"/>
                <a:cs typeface="Arial" pitchFamily="34" charset="0"/>
              </a:rPr>
              <a:t>hechos de cuerno o hueso </a:t>
            </a:r>
            <a:r>
              <a:rPr lang="es-EC" sz="1800" dirty="0" smtClean="0">
                <a:solidFill>
                  <a:schemeClr val="bg1"/>
                </a:solidFill>
                <a:latin typeface="Arial" pitchFamily="34" charset="0"/>
                <a:cs typeface="Arial" pitchFamily="34" charset="0"/>
              </a:rPr>
              <a:t> para producir fuego (3500 A.C.)</a:t>
            </a:r>
          </a:p>
          <a:p>
            <a:pPr algn="just">
              <a:lnSpc>
                <a:spcPct val="200000"/>
              </a:lnSpc>
            </a:pPr>
            <a:r>
              <a:rPr lang="es-EC" sz="1800" dirty="0" smtClean="0">
                <a:solidFill>
                  <a:schemeClr val="bg1"/>
                </a:solidFill>
                <a:latin typeface="Arial" pitchFamily="34" charset="0"/>
                <a:cs typeface="Arial" pitchFamily="34" charset="0"/>
              </a:rPr>
              <a:t>Taladros de piedra (2000 A.C.)</a:t>
            </a:r>
          </a:p>
          <a:p>
            <a:pPr algn="just">
              <a:lnSpc>
                <a:spcPct val="200000"/>
              </a:lnSpc>
            </a:pPr>
            <a:r>
              <a:rPr lang="es-EC" sz="1800" dirty="0" smtClean="0">
                <a:solidFill>
                  <a:schemeClr val="bg1"/>
                </a:solidFill>
                <a:latin typeface="Arial" pitchFamily="34" charset="0"/>
                <a:cs typeface="Arial" pitchFamily="34" charset="0"/>
              </a:rPr>
              <a:t>Vehículos como el carruaje para transportar estatuas en Babilonia (3500 A.C.)</a:t>
            </a:r>
          </a:p>
          <a:p>
            <a:pPr algn="just">
              <a:lnSpc>
                <a:spcPct val="200000"/>
              </a:lnSpc>
            </a:pPr>
            <a:r>
              <a:rPr lang="es-EC" sz="1800" dirty="0" smtClean="0">
                <a:solidFill>
                  <a:schemeClr val="bg1"/>
                </a:solidFill>
                <a:latin typeface="Arial" pitchFamily="34" charset="0"/>
                <a:cs typeface="Arial" pitchFamily="34" charset="0"/>
              </a:rPr>
              <a:t>Carros de transportación de bloques en Egipto</a:t>
            </a:r>
          </a:p>
          <a:p>
            <a:pPr marL="0" indent="0" algn="just">
              <a:lnSpc>
                <a:spcPct val="200000"/>
              </a:lnSpc>
              <a:buNone/>
            </a:pPr>
            <a:r>
              <a:rPr lang="es-ES" sz="1800" dirty="0" smtClean="0">
                <a:solidFill>
                  <a:schemeClr val="bg1"/>
                </a:solidFill>
                <a:latin typeface="Arial" pitchFamily="34" charset="0"/>
                <a:cs typeface="Arial" pitchFamily="34" charset="0"/>
              </a:rPr>
              <a:t>Todos estos elementos hicieron que a través de los años se desarrollaran estudios de tribología, para el desgaste.</a:t>
            </a:r>
            <a:endParaRPr lang="es-ES" sz="1800" dirty="0">
              <a:solidFill>
                <a:schemeClr val="bg1"/>
              </a:solidFill>
              <a:latin typeface="Arial" pitchFamily="34" charset="0"/>
              <a:cs typeface="Arial" pitchFamily="34" charset="0"/>
            </a:endParaRPr>
          </a:p>
          <a:p>
            <a:pPr marL="0" indent="0" algn="just">
              <a:lnSpc>
                <a:spcPct val="200000"/>
              </a:lnSpc>
              <a:buNone/>
            </a:pPr>
            <a:endParaRPr lang="es-ES" sz="1400" dirty="0">
              <a:solidFill>
                <a:schemeClr val="bg1"/>
              </a:solidFill>
              <a:latin typeface="Arial" pitchFamily="34" charset="0"/>
              <a:cs typeface="Arial" pitchFamily="34" charset="0"/>
            </a:endParaRPr>
          </a:p>
        </p:txBody>
      </p:sp>
      <p:sp>
        <p:nvSpPr>
          <p:cNvPr id="6" name="1 Título"/>
          <p:cNvSpPr txBox="1">
            <a:spLocks/>
          </p:cNvSpPr>
          <p:nvPr/>
        </p:nvSpPr>
        <p:spPr>
          <a:xfrm>
            <a:off x="1331640" y="225079"/>
            <a:ext cx="6408712"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ANTECEDENTES</a:t>
            </a:r>
            <a:endParaRPr lang="es-ES" sz="36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7" name="6 Conector recto"/>
          <p:cNvCxnSpPr/>
          <p:nvPr/>
        </p:nvCxnSpPr>
        <p:spPr>
          <a:xfrm>
            <a:off x="323528" y="836712"/>
            <a:ext cx="84960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8 Flecha izquierda">
            <a:hlinkClick r:id="rId3" action="ppaction://hlinksldjump"/>
          </p:cNvPr>
          <p:cNvSpPr/>
          <p:nvPr/>
        </p:nvSpPr>
        <p:spPr>
          <a:xfrm>
            <a:off x="7740352" y="6309320"/>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35496" y="116632"/>
            <a:ext cx="2736304"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Estado de resultados</a:t>
            </a:r>
            <a:endParaRPr lang="es-EC" sz="2000" dirty="0">
              <a:solidFill>
                <a:schemeClr val="bg1"/>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781233303"/>
              </p:ext>
            </p:extLst>
          </p:nvPr>
        </p:nvGraphicFramePr>
        <p:xfrm>
          <a:off x="1605419" y="764624"/>
          <a:ext cx="6710997" cy="5760720"/>
        </p:xfrm>
        <a:graphic>
          <a:graphicData uri="http://schemas.openxmlformats.org/drawingml/2006/table">
            <a:tbl>
              <a:tblPr firstRow="1" firstCol="1" bandRow="1">
                <a:tableStyleId>{F5AB1C69-6EDB-4FF4-983F-18BD219EF322}</a:tableStyleId>
              </a:tblPr>
              <a:tblGrid>
                <a:gridCol w="1292537"/>
                <a:gridCol w="1083692"/>
                <a:gridCol w="1083692"/>
                <a:gridCol w="1083692"/>
                <a:gridCol w="1083692"/>
                <a:gridCol w="1083692"/>
              </a:tblGrid>
              <a:tr h="233735">
                <a:tc>
                  <a:txBody>
                    <a:bodyPr/>
                    <a:lstStyle/>
                    <a:p>
                      <a:pPr algn="ctr">
                        <a:lnSpc>
                          <a:spcPct val="150000"/>
                        </a:lnSpc>
                        <a:spcAft>
                          <a:spcPts val="0"/>
                        </a:spcAft>
                      </a:pPr>
                      <a:r>
                        <a:rPr lang="es-EC" sz="1200">
                          <a:effectLst/>
                          <a:latin typeface="Arial" pitchFamily="34" charset="0"/>
                          <a:cs typeface="Arial" pitchFamily="34" charset="0"/>
                        </a:rPr>
                        <a:t>P. Ingresos</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$50.520,86</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$57.795,87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$66.027,40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$75.535,35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$86.190,80</a:t>
                      </a:r>
                      <a:endParaRPr lang="es-EC" sz="1200">
                        <a:solidFill>
                          <a:srgbClr val="365F91"/>
                        </a:solidFill>
                        <a:effectLst/>
                        <a:latin typeface="Arial" pitchFamily="34" charset="0"/>
                        <a:ea typeface="Calibri"/>
                        <a:cs typeface="Arial" pitchFamily="34" charset="0"/>
                      </a:endParaRPr>
                    </a:p>
                  </a:txBody>
                  <a:tcPr marL="63746" marR="63746" marT="0" marB="0" anchor="ctr"/>
                </a:tc>
              </a:tr>
              <a:tr h="233735">
                <a:tc>
                  <a:txBody>
                    <a:bodyPr/>
                    <a:lstStyle/>
                    <a:p>
                      <a:pPr algn="ctr">
                        <a:lnSpc>
                          <a:spcPct val="150000"/>
                        </a:lnSpc>
                        <a:spcAft>
                          <a:spcPts val="0"/>
                        </a:spcAft>
                      </a:pPr>
                      <a:r>
                        <a:rPr lang="es-EC" sz="1200">
                          <a:effectLst/>
                          <a:latin typeface="Arial" pitchFamily="34" charset="0"/>
                          <a:cs typeface="Arial" pitchFamily="34" charset="0"/>
                        </a:rPr>
                        <a:t>Costo de venta</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$42.100,72</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$46.310,79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$50.871,70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$55.958,87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$61.396,88</a:t>
                      </a:r>
                      <a:endParaRPr lang="es-EC" sz="1200">
                        <a:solidFill>
                          <a:srgbClr val="365F91"/>
                        </a:solidFill>
                        <a:effectLst/>
                        <a:latin typeface="Arial" pitchFamily="34" charset="0"/>
                        <a:ea typeface="Calibri"/>
                        <a:cs typeface="Arial" pitchFamily="34" charset="0"/>
                      </a:endParaRPr>
                    </a:p>
                  </a:txBody>
                  <a:tcPr marL="63746" marR="63746" marT="0" marB="0" anchor="ctr"/>
                </a:tc>
              </a:tr>
              <a:tr h="233735">
                <a:tc>
                  <a:txBody>
                    <a:bodyPr/>
                    <a:lstStyle/>
                    <a:p>
                      <a:pPr algn="ctr">
                        <a:lnSpc>
                          <a:spcPct val="150000"/>
                        </a:lnSpc>
                        <a:spcAft>
                          <a:spcPts val="0"/>
                        </a:spcAft>
                      </a:pPr>
                      <a:r>
                        <a:rPr lang="es-EC" sz="1200">
                          <a:effectLst/>
                          <a:latin typeface="Arial" pitchFamily="34" charset="0"/>
                          <a:cs typeface="Arial" pitchFamily="34" charset="0"/>
                        </a:rPr>
                        <a:t>Utilidad bruta</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$8.420,14</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$11.485,08</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$15.155,70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$19.576,47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$24.793,92</a:t>
                      </a:r>
                      <a:endParaRPr lang="es-EC" sz="1200">
                        <a:solidFill>
                          <a:srgbClr val="365F91"/>
                        </a:solidFill>
                        <a:effectLst/>
                        <a:latin typeface="Arial" pitchFamily="34" charset="0"/>
                        <a:ea typeface="Calibri"/>
                        <a:cs typeface="Arial" pitchFamily="34" charset="0"/>
                      </a:endParaRPr>
                    </a:p>
                  </a:txBody>
                  <a:tcPr marL="63746" marR="63746" marT="0" marB="0" anchor="ctr"/>
                </a:tc>
              </a:tr>
              <a:tr h="424973">
                <a:tc>
                  <a:txBody>
                    <a:bodyPr/>
                    <a:lstStyle/>
                    <a:p>
                      <a:pPr algn="ctr">
                        <a:lnSpc>
                          <a:spcPct val="150000"/>
                        </a:lnSpc>
                        <a:spcAft>
                          <a:spcPts val="0"/>
                        </a:spcAft>
                      </a:pPr>
                      <a:r>
                        <a:rPr lang="es-EC" sz="1200">
                          <a:effectLst/>
                          <a:latin typeface="Arial" pitchFamily="34" charset="0"/>
                          <a:cs typeface="Arial" pitchFamily="34" charset="0"/>
                        </a:rPr>
                        <a:t>Depreciación (10%)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3746" marR="63746" marT="0" marB="0" anchor="ctr"/>
                </a:tc>
              </a:tr>
              <a:tr h="424973">
                <a:tc>
                  <a:txBody>
                    <a:bodyPr/>
                    <a:lstStyle/>
                    <a:p>
                      <a:pPr algn="ctr">
                        <a:lnSpc>
                          <a:spcPct val="150000"/>
                        </a:lnSpc>
                        <a:spcAft>
                          <a:spcPts val="0"/>
                        </a:spcAft>
                      </a:pPr>
                      <a:r>
                        <a:rPr lang="es-EC" sz="1200">
                          <a:effectLst/>
                          <a:latin typeface="Arial" pitchFamily="34" charset="0"/>
                          <a:cs typeface="Arial" pitchFamily="34" charset="0"/>
                        </a:rPr>
                        <a:t>Gastos Administrativos</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$ 1.000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$ 1.500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$ 2.000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$ 2.500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$ 3.000</a:t>
                      </a:r>
                      <a:endParaRPr lang="es-EC" sz="1200">
                        <a:solidFill>
                          <a:srgbClr val="365F91"/>
                        </a:solidFill>
                        <a:effectLst/>
                        <a:latin typeface="Arial" pitchFamily="34" charset="0"/>
                        <a:ea typeface="Calibri"/>
                        <a:cs typeface="Arial" pitchFamily="34" charset="0"/>
                      </a:endParaRPr>
                    </a:p>
                  </a:txBody>
                  <a:tcPr marL="63746" marR="63746" marT="0" marB="0" anchor="ctr"/>
                </a:tc>
              </a:tr>
              <a:tr h="424973">
                <a:tc>
                  <a:txBody>
                    <a:bodyPr/>
                    <a:lstStyle/>
                    <a:p>
                      <a:pPr algn="ctr">
                        <a:lnSpc>
                          <a:spcPct val="150000"/>
                        </a:lnSpc>
                        <a:spcAft>
                          <a:spcPts val="0"/>
                        </a:spcAft>
                      </a:pPr>
                      <a:r>
                        <a:rPr lang="es-EC" sz="1200">
                          <a:effectLst/>
                          <a:latin typeface="Arial" pitchFamily="34" charset="0"/>
                          <a:cs typeface="Arial" pitchFamily="34" charset="0"/>
                        </a:rPr>
                        <a:t>Utilidad antes</a:t>
                      </a:r>
                    </a:p>
                    <a:p>
                      <a:pPr algn="ctr">
                        <a:lnSpc>
                          <a:spcPct val="150000"/>
                        </a:lnSpc>
                        <a:spcAft>
                          <a:spcPts val="0"/>
                        </a:spcAft>
                      </a:pPr>
                      <a:r>
                        <a:rPr lang="es-EC" sz="1200">
                          <a:effectLst/>
                          <a:latin typeface="Arial" pitchFamily="34" charset="0"/>
                          <a:cs typeface="Arial" pitchFamily="34" charset="0"/>
                        </a:rPr>
                        <a:t>de impuestos</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7.072,55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9.637,48</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12.808,10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16.728,88</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$21.446,33</a:t>
                      </a:r>
                      <a:endParaRPr lang="es-EC" sz="1200">
                        <a:solidFill>
                          <a:srgbClr val="365F91"/>
                        </a:solidFill>
                        <a:effectLst/>
                        <a:latin typeface="Arial" pitchFamily="34" charset="0"/>
                        <a:ea typeface="Calibri"/>
                        <a:cs typeface="Arial" pitchFamily="34" charset="0"/>
                      </a:endParaRPr>
                    </a:p>
                  </a:txBody>
                  <a:tcPr marL="63746" marR="63746" marT="0" marB="0" anchor="ctr"/>
                </a:tc>
              </a:tr>
              <a:tr h="637460">
                <a:tc>
                  <a:txBody>
                    <a:bodyPr/>
                    <a:lstStyle/>
                    <a:p>
                      <a:pPr algn="ctr">
                        <a:lnSpc>
                          <a:spcPct val="150000"/>
                        </a:lnSpc>
                        <a:spcAft>
                          <a:spcPts val="0"/>
                        </a:spcAft>
                      </a:pPr>
                      <a:r>
                        <a:rPr lang="es-EC" sz="1200">
                          <a:effectLst/>
                          <a:latin typeface="Arial" pitchFamily="34" charset="0"/>
                          <a:cs typeface="Arial" pitchFamily="34" charset="0"/>
                        </a:rPr>
                        <a:t>Participación</a:t>
                      </a:r>
                    </a:p>
                    <a:p>
                      <a:pPr algn="ctr">
                        <a:lnSpc>
                          <a:spcPct val="150000"/>
                        </a:lnSpc>
                        <a:spcAft>
                          <a:spcPts val="0"/>
                        </a:spcAft>
                      </a:pPr>
                      <a:r>
                        <a:rPr lang="es-EC" sz="1200">
                          <a:effectLst/>
                          <a:latin typeface="Arial" pitchFamily="34" charset="0"/>
                          <a:cs typeface="Arial" pitchFamily="34" charset="0"/>
                        </a:rPr>
                        <a:t>Trabajadores (15%)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$1.060,88</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$1.445,62</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$1.921,22</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$2.509,33</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$3.216,95</a:t>
                      </a:r>
                      <a:endParaRPr lang="es-EC" sz="1200">
                        <a:solidFill>
                          <a:srgbClr val="365F91"/>
                        </a:solidFill>
                        <a:effectLst/>
                        <a:latin typeface="Arial" pitchFamily="34" charset="0"/>
                        <a:ea typeface="Calibri"/>
                        <a:cs typeface="Arial" pitchFamily="34" charset="0"/>
                      </a:endParaRPr>
                    </a:p>
                  </a:txBody>
                  <a:tcPr marL="63746" marR="63746" marT="0" marB="0" anchor="ctr"/>
                </a:tc>
              </a:tr>
              <a:tr h="637460">
                <a:tc>
                  <a:txBody>
                    <a:bodyPr/>
                    <a:lstStyle/>
                    <a:p>
                      <a:pPr algn="ctr">
                        <a:lnSpc>
                          <a:spcPct val="150000"/>
                        </a:lnSpc>
                        <a:spcAft>
                          <a:spcPts val="0"/>
                        </a:spcAft>
                      </a:pPr>
                      <a:r>
                        <a:rPr lang="es-EC" sz="1200">
                          <a:effectLst/>
                          <a:latin typeface="Arial" pitchFamily="34" charset="0"/>
                          <a:cs typeface="Arial" pitchFamily="34" charset="0"/>
                        </a:rPr>
                        <a:t>Utilidad después de participación</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$6.011,67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$8.191,86</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$10.886,89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$14.219,55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$18.229,38</a:t>
                      </a:r>
                      <a:endParaRPr lang="es-EC" sz="1200">
                        <a:solidFill>
                          <a:srgbClr val="365F91"/>
                        </a:solidFill>
                        <a:effectLst/>
                        <a:latin typeface="Arial" pitchFamily="34" charset="0"/>
                        <a:ea typeface="Calibri"/>
                        <a:cs typeface="Arial" pitchFamily="34" charset="0"/>
                      </a:endParaRPr>
                    </a:p>
                  </a:txBody>
                  <a:tcPr marL="63746" marR="63746" marT="0" marB="0" anchor="ctr"/>
                </a:tc>
              </a:tr>
              <a:tr h="424973">
                <a:tc>
                  <a:txBody>
                    <a:bodyPr/>
                    <a:lstStyle/>
                    <a:p>
                      <a:pPr algn="ctr">
                        <a:lnSpc>
                          <a:spcPct val="150000"/>
                        </a:lnSpc>
                        <a:spcAft>
                          <a:spcPts val="0"/>
                        </a:spcAft>
                      </a:pPr>
                      <a:r>
                        <a:rPr lang="es-EC" sz="1200">
                          <a:effectLst/>
                          <a:latin typeface="Arial" pitchFamily="34" charset="0"/>
                          <a:cs typeface="Arial" pitchFamily="34" charset="0"/>
                        </a:rPr>
                        <a:t>Impuestos (25%)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$1.502,92</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$2.047,97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$2.721,72</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$3.554,89</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$4.557,34</a:t>
                      </a:r>
                      <a:endParaRPr lang="es-EC" sz="1200">
                        <a:solidFill>
                          <a:srgbClr val="365F91"/>
                        </a:solidFill>
                        <a:effectLst/>
                        <a:latin typeface="Arial" pitchFamily="34" charset="0"/>
                        <a:ea typeface="Calibri"/>
                        <a:cs typeface="Arial" pitchFamily="34" charset="0"/>
                      </a:endParaRPr>
                    </a:p>
                  </a:txBody>
                  <a:tcPr marL="63746" marR="63746" marT="0" marB="0" anchor="ctr"/>
                </a:tc>
              </a:tr>
              <a:tr h="849946">
                <a:tc>
                  <a:txBody>
                    <a:bodyPr/>
                    <a:lstStyle/>
                    <a:p>
                      <a:pPr algn="ctr">
                        <a:lnSpc>
                          <a:spcPct val="150000"/>
                        </a:lnSpc>
                        <a:spcAft>
                          <a:spcPts val="0"/>
                        </a:spcAft>
                      </a:pPr>
                      <a:r>
                        <a:rPr lang="es-EC" sz="1200">
                          <a:effectLst/>
                          <a:latin typeface="Arial" pitchFamily="34" charset="0"/>
                          <a:cs typeface="Arial" pitchFamily="34" charset="0"/>
                        </a:rPr>
                        <a:t>Utilidad después de participación e impuestos</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$4.508,75</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$6.143,90</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$8.165,17</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a:effectLst/>
                          <a:latin typeface="Arial" pitchFamily="34" charset="0"/>
                          <a:cs typeface="Arial" pitchFamily="34" charset="0"/>
                        </a:rPr>
                        <a:t>$10.664,66</a:t>
                      </a:r>
                      <a:endParaRPr lang="es-EC" sz="1200">
                        <a:solidFill>
                          <a:srgbClr val="365F91"/>
                        </a:solidFill>
                        <a:effectLst/>
                        <a:latin typeface="Arial" pitchFamily="34" charset="0"/>
                        <a:ea typeface="Calibri"/>
                        <a:cs typeface="Arial" pitchFamily="34" charset="0"/>
                      </a:endParaRPr>
                    </a:p>
                  </a:txBody>
                  <a:tcPr marL="63746" marR="63746" marT="0" marB="0" anchor="ctr"/>
                </a:tc>
                <a:tc>
                  <a:txBody>
                    <a:bodyPr/>
                    <a:lstStyle/>
                    <a:p>
                      <a:pPr algn="ctr">
                        <a:lnSpc>
                          <a:spcPct val="150000"/>
                        </a:lnSpc>
                        <a:spcAft>
                          <a:spcPts val="0"/>
                        </a:spcAft>
                      </a:pPr>
                      <a:r>
                        <a:rPr lang="es-ES" sz="1200" dirty="0">
                          <a:effectLst/>
                          <a:latin typeface="Arial" pitchFamily="34" charset="0"/>
                          <a:cs typeface="Arial" pitchFamily="34" charset="0"/>
                        </a:rPr>
                        <a:t>$13.672,03</a:t>
                      </a:r>
                      <a:endParaRPr lang="es-EC" sz="1200" dirty="0">
                        <a:solidFill>
                          <a:srgbClr val="365F91"/>
                        </a:solidFill>
                        <a:effectLst/>
                        <a:latin typeface="Arial" pitchFamily="34" charset="0"/>
                        <a:ea typeface="Calibri"/>
                        <a:cs typeface="Arial" pitchFamily="34" charset="0"/>
                      </a:endParaRPr>
                    </a:p>
                  </a:txBody>
                  <a:tcPr marL="63746" marR="63746" marT="0" marB="0" anchor="ctr"/>
                </a:tc>
              </a:tr>
            </a:tbl>
          </a:graphicData>
        </a:graphic>
      </p:graphicFrame>
    </p:spTree>
    <p:extLst>
      <p:ext uri="{BB962C8B-B14F-4D97-AF65-F5344CB8AC3E}">
        <p14:creationId xmlns:p14="http://schemas.microsoft.com/office/powerpoint/2010/main" val="734919762"/>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10" name="2 Marcador de contenido"/>
          <p:cNvSpPr txBox="1">
            <a:spLocks/>
          </p:cNvSpPr>
          <p:nvPr/>
        </p:nvSpPr>
        <p:spPr>
          <a:xfrm>
            <a:off x="-35476" y="116632"/>
            <a:ext cx="2736304"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Estado de resultados</a:t>
            </a:r>
            <a:endParaRPr lang="es-EC" sz="2000" dirty="0">
              <a:solidFill>
                <a:schemeClr val="bg1"/>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762571667"/>
              </p:ext>
            </p:extLst>
          </p:nvPr>
        </p:nvGraphicFramePr>
        <p:xfrm>
          <a:off x="1187626" y="836712"/>
          <a:ext cx="6480718" cy="822960"/>
        </p:xfrm>
        <a:graphic>
          <a:graphicData uri="http://schemas.openxmlformats.org/drawingml/2006/table">
            <a:tbl>
              <a:tblPr firstRow="1" firstCol="1" bandRow="1">
                <a:tableStyleId>{F5AB1C69-6EDB-4FF4-983F-18BD219EF322}</a:tableStyleId>
              </a:tblPr>
              <a:tblGrid>
                <a:gridCol w="1149913"/>
                <a:gridCol w="1046885"/>
                <a:gridCol w="1046885"/>
                <a:gridCol w="1046885"/>
                <a:gridCol w="1095075"/>
                <a:gridCol w="1095075"/>
              </a:tblGrid>
              <a:tr h="190500">
                <a:tc>
                  <a:txBody>
                    <a:bodyPr/>
                    <a:lstStyle/>
                    <a:p>
                      <a:pPr algn="ctr">
                        <a:lnSpc>
                          <a:spcPct val="150000"/>
                        </a:lnSpc>
                        <a:spcAft>
                          <a:spcPts val="0"/>
                        </a:spcAft>
                      </a:pPr>
                      <a:r>
                        <a:rPr lang="es-EC" sz="1200">
                          <a:effectLst/>
                          <a:latin typeface="Arial" pitchFamily="34" charset="0"/>
                          <a:cs typeface="Arial" pitchFamily="34" charset="0"/>
                        </a:rPr>
                        <a:t>Años</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2</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4</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5</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200">
                          <a:effectLst/>
                          <a:latin typeface="Arial" pitchFamily="34" charset="0"/>
                          <a:cs typeface="Arial" pitchFamily="34" charset="0"/>
                        </a:rPr>
                        <a:t>Utilidad neta</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$4.508,75</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$6.143,90</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$8.165,17</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$10.664,66</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$13.672,03</a:t>
                      </a:r>
                      <a:endParaRPr lang="es-EC" sz="1200">
                        <a:solidFill>
                          <a:srgbClr val="365F91"/>
                        </a:solidFill>
                        <a:effectLst/>
                        <a:latin typeface="Arial" pitchFamily="34" charset="0"/>
                        <a:ea typeface="Calibri"/>
                        <a:cs typeface="Arial" pitchFamily="34" charset="0"/>
                      </a:endParaRPr>
                    </a:p>
                  </a:txBody>
                  <a:tcPr marL="68580" marR="68580" marT="0" marB="0" anchor="ctr"/>
                </a:tc>
              </a:tr>
              <a:tr h="190500">
                <a:tc>
                  <a:txBody>
                    <a:bodyPr/>
                    <a:lstStyle/>
                    <a:p>
                      <a:pPr algn="ctr">
                        <a:lnSpc>
                          <a:spcPct val="150000"/>
                        </a:lnSpc>
                        <a:spcAft>
                          <a:spcPts val="0"/>
                        </a:spcAft>
                      </a:pPr>
                      <a:r>
                        <a:rPr lang="es-EC" sz="1200">
                          <a:effectLst/>
                          <a:latin typeface="Arial" pitchFamily="34" charset="0"/>
                          <a:cs typeface="Arial" pitchFamily="34" charset="0"/>
                        </a:rPr>
                        <a:t>Depreciación</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dirty="0">
                          <a:effectLst/>
                          <a:latin typeface="Arial" pitchFamily="34" charset="0"/>
                          <a:cs typeface="Arial" pitchFamily="34" charset="0"/>
                        </a:rPr>
                        <a:t>$347,59</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
        <p:nvSpPr>
          <p:cNvPr id="9" name="2 Marcador de contenido"/>
          <p:cNvSpPr txBox="1">
            <a:spLocks/>
          </p:cNvSpPr>
          <p:nvPr/>
        </p:nvSpPr>
        <p:spPr>
          <a:xfrm>
            <a:off x="-180528" y="1988840"/>
            <a:ext cx="2448272"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Inversión inicial </a:t>
            </a:r>
            <a:endParaRPr lang="es-EC" sz="2000" dirty="0">
              <a:solidFill>
                <a:schemeClr val="bg1"/>
              </a:solidFill>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249987805"/>
              </p:ext>
            </p:extLst>
          </p:nvPr>
        </p:nvGraphicFramePr>
        <p:xfrm>
          <a:off x="438944" y="2708920"/>
          <a:ext cx="8229599" cy="822960"/>
        </p:xfrm>
        <a:graphic>
          <a:graphicData uri="http://schemas.openxmlformats.org/drawingml/2006/table">
            <a:tbl>
              <a:tblPr firstRow="1" firstCol="1" bandRow="1">
                <a:tableStyleId>{F5AB1C69-6EDB-4FF4-983F-18BD219EF322}</a:tableStyleId>
              </a:tblPr>
              <a:tblGrid>
                <a:gridCol w="1175657"/>
                <a:gridCol w="1175657"/>
                <a:gridCol w="1175657"/>
                <a:gridCol w="1175657"/>
                <a:gridCol w="1175657"/>
                <a:gridCol w="1175657"/>
                <a:gridCol w="1175657"/>
              </a:tblGrid>
              <a:tr h="190500">
                <a:tc>
                  <a:txBody>
                    <a:bodyPr/>
                    <a:lstStyle/>
                    <a:p>
                      <a:pPr algn="ctr">
                        <a:lnSpc>
                          <a:spcPct val="150000"/>
                        </a:lnSpc>
                        <a:spcAft>
                          <a:spcPts val="0"/>
                        </a:spcAft>
                      </a:pPr>
                      <a:r>
                        <a:rPr lang="es-EC" sz="1200">
                          <a:effectLst/>
                          <a:latin typeface="Arial" pitchFamily="34" charset="0"/>
                          <a:cs typeface="Arial" pitchFamily="34" charset="0"/>
                        </a:rPr>
                        <a:t>Años</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0</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1</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2</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3</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4</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5</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C" sz="1200">
                          <a:effectLst/>
                          <a:latin typeface="Arial" pitchFamily="34" charset="0"/>
                          <a:cs typeface="Arial" pitchFamily="34" charset="0"/>
                        </a:rPr>
                        <a:t>Inversión</a:t>
                      </a:r>
                    </a:p>
                    <a:p>
                      <a:pPr algn="ctr">
                        <a:lnSpc>
                          <a:spcPct val="150000"/>
                        </a:lnSpc>
                        <a:spcAft>
                          <a:spcPts val="0"/>
                        </a:spcAft>
                      </a:pPr>
                      <a:r>
                        <a:rPr lang="es-EC" sz="1200">
                          <a:effectLst/>
                          <a:latin typeface="Arial" pitchFamily="34" charset="0"/>
                          <a:cs typeface="Arial" pitchFamily="34" charset="0"/>
                        </a:rPr>
                        <a:t>inicial</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$3.475,9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$4.856,34</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$6.491,49</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$8.512,76</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a:effectLst/>
                          <a:latin typeface="Arial" pitchFamily="34" charset="0"/>
                          <a:cs typeface="Arial" pitchFamily="34" charset="0"/>
                        </a:rPr>
                        <a:t>$11.012,25</a:t>
                      </a:r>
                      <a:endParaRPr lang="es-EC" sz="1200">
                        <a:solidFill>
                          <a:srgbClr val="365F91"/>
                        </a:solidFill>
                        <a:effectLst/>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s-ES" sz="1200" dirty="0">
                          <a:effectLst/>
                          <a:latin typeface="Arial" pitchFamily="34" charset="0"/>
                          <a:cs typeface="Arial" pitchFamily="34" charset="0"/>
                        </a:rPr>
                        <a:t>$14.019,63</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
        <p:nvSpPr>
          <p:cNvPr id="11" name="2 Marcador de contenido"/>
          <p:cNvSpPr txBox="1">
            <a:spLocks/>
          </p:cNvSpPr>
          <p:nvPr/>
        </p:nvSpPr>
        <p:spPr>
          <a:xfrm>
            <a:off x="-180528" y="3789040"/>
            <a:ext cx="2448272"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err="1" smtClean="0">
                <a:solidFill>
                  <a:schemeClr val="bg1"/>
                </a:solidFill>
                <a:latin typeface="Arial" pitchFamily="34" charset="0"/>
                <a:cs typeface="Arial" pitchFamily="34" charset="0"/>
              </a:rPr>
              <a:t>TIR</a:t>
            </a:r>
            <a:r>
              <a:rPr lang="es-EC" sz="2000" dirty="0" smtClean="0">
                <a:solidFill>
                  <a:schemeClr val="bg1"/>
                </a:solidFill>
                <a:latin typeface="Arial" pitchFamily="34" charset="0"/>
                <a:cs typeface="Arial" pitchFamily="34" charset="0"/>
              </a:rPr>
              <a:t> y VAN</a:t>
            </a:r>
            <a:endParaRPr lang="es-EC" sz="2000" dirty="0">
              <a:solidFill>
                <a:schemeClr val="bg1"/>
              </a:solidFill>
              <a:latin typeface="Arial" pitchFamily="34" charset="0"/>
              <a:cs typeface="Arial"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2935211715"/>
              </p:ext>
            </p:extLst>
          </p:nvPr>
        </p:nvGraphicFramePr>
        <p:xfrm>
          <a:off x="179512" y="4725144"/>
          <a:ext cx="2880320" cy="548640"/>
        </p:xfrm>
        <a:graphic>
          <a:graphicData uri="http://schemas.openxmlformats.org/drawingml/2006/table">
            <a:tbl>
              <a:tblPr firstRow="1" firstCol="1" bandRow="1">
                <a:tableStyleId>{F5AB1C69-6EDB-4FF4-983F-18BD219EF322}</a:tableStyleId>
              </a:tblPr>
              <a:tblGrid>
                <a:gridCol w="1440160"/>
                <a:gridCol w="1440160"/>
              </a:tblGrid>
              <a:tr h="190500">
                <a:tc>
                  <a:txBody>
                    <a:bodyPr/>
                    <a:lstStyle/>
                    <a:p>
                      <a:pPr algn="l">
                        <a:lnSpc>
                          <a:spcPct val="150000"/>
                        </a:lnSpc>
                        <a:spcAft>
                          <a:spcPts val="0"/>
                        </a:spcAft>
                      </a:pPr>
                      <a:r>
                        <a:rPr lang="es-EC" sz="1200">
                          <a:effectLst/>
                          <a:latin typeface="Arial" pitchFamily="34" charset="0"/>
                          <a:cs typeface="Arial" pitchFamily="34" charset="0"/>
                        </a:rPr>
                        <a:t>VAN</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a:effectLst/>
                          <a:latin typeface="Arial" pitchFamily="34" charset="0"/>
                          <a:cs typeface="Arial" pitchFamily="34" charset="0"/>
                        </a:rPr>
                        <a:t>$ 24.519,27</a:t>
                      </a:r>
                      <a:endParaRPr lang="es-EC" sz="1200">
                        <a:solidFill>
                          <a:srgbClr val="365F91"/>
                        </a:solidFill>
                        <a:effectLst/>
                        <a:latin typeface="Arial" pitchFamily="34" charset="0"/>
                        <a:ea typeface="Calibri"/>
                        <a:cs typeface="Arial" pitchFamily="34" charset="0"/>
                      </a:endParaRPr>
                    </a:p>
                  </a:txBody>
                  <a:tcPr marL="68580" marR="68580" marT="0" marB="0" anchor="ctr"/>
                </a:tc>
              </a:tr>
              <a:tr h="190500">
                <a:tc>
                  <a:txBody>
                    <a:bodyPr/>
                    <a:lstStyle/>
                    <a:p>
                      <a:pPr algn="l">
                        <a:lnSpc>
                          <a:spcPct val="150000"/>
                        </a:lnSpc>
                        <a:spcAft>
                          <a:spcPts val="0"/>
                        </a:spcAft>
                      </a:pPr>
                      <a:r>
                        <a:rPr lang="es-EC" sz="1200">
                          <a:effectLst/>
                          <a:latin typeface="Arial" pitchFamily="34" charset="0"/>
                          <a:cs typeface="Arial" pitchFamily="34" charset="0"/>
                        </a:rPr>
                        <a:t>TIR</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S" sz="1200" dirty="0">
                          <a:effectLst/>
                          <a:latin typeface="Arial" pitchFamily="34" charset="0"/>
                          <a:cs typeface="Arial" pitchFamily="34" charset="0"/>
                        </a:rPr>
                        <a:t>168%</a:t>
                      </a:r>
                      <a:endParaRPr lang="es-EC" sz="1200" dirty="0">
                        <a:solidFill>
                          <a:srgbClr val="365F91"/>
                        </a:solidFill>
                        <a:effectLst/>
                        <a:latin typeface="Arial" pitchFamily="34" charset="0"/>
                        <a:ea typeface="Calibri"/>
                        <a:cs typeface="Arial" pitchFamily="34" charset="0"/>
                      </a:endParaRPr>
                    </a:p>
                  </a:txBody>
                  <a:tcPr marL="68580" marR="68580" marT="0" marB="0" anchor="ctr"/>
                </a:tc>
              </a:tr>
            </a:tbl>
          </a:graphicData>
        </a:graphic>
      </p:graphicFrame>
      <p:sp>
        <p:nvSpPr>
          <p:cNvPr id="14" name="2 Marcador de contenido"/>
          <p:cNvSpPr txBox="1">
            <a:spLocks/>
          </p:cNvSpPr>
          <p:nvPr/>
        </p:nvSpPr>
        <p:spPr>
          <a:xfrm>
            <a:off x="5364088" y="4063980"/>
            <a:ext cx="2448272" cy="589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C" sz="2000" dirty="0" smtClean="0">
                <a:solidFill>
                  <a:schemeClr val="bg1"/>
                </a:solidFill>
                <a:latin typeface="Arial" pitchFamily="34" charset="0"/>
                <a:cs typeface="Arial" pitchFamily="34" charset="0"/>
              </a:rPr>
              <a:t>Precio de ensayos</a:t>
            </a:r>
            <a:endParaRPr lang="es-EC" sz="2000" dirty="0">
              <a:solidFill>
                <a:schemeClr val="bg1"/>
              </a:solidFill>
              <a:latin typeface="Arial" pitchFamily="34" charset="0"/>
              <a:cs typeface="Arial"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867638552"/>
              </p:ext>
            </p:extLst>
          </p:nvPr>
        </p:nvGraphicFramePr>
        <p:xfrm>
          <a:off x="4932040" y="4865712"/>
          <a:ext cx="3471788" cy="1371600"/>
        </p:xfrm>
        <a:graphic>
          <a:graphicData uri="http://schemas.openxmlformats.org/drawingml/2006/table">
            <a:tbl>
              <a:tblPr firstRow="1" firstCol="1" bandRow="1">
                <a:tableStyleId>{F5AB1C69-6EDB-4FF4-983F-18BD219EF322}</a:tableStyleId>
              </a:tblPr>
              <a:tblGrid>
                <a:gridCol w="2484550"/>
                <a:gridCol w="987238"/>
              </a:tblGrid>
              <a:tr h="190500">
                <a:tc>
                  <a:txBody>
                    <a:bodyPr/>
                    <a:lstStyle/>
                    <a:p>
                      <a:pPr algn="ctr">
                        <a:lnSpc>
                          <a:spcPct val="150000"/>
                        </a:lnSpc>
                        <a:spcAft>
                          <a:spcPts val="0"/>
                        </a:spcAft>
                      </a:pPr>
                      <a:r>
                        <a:rPr lang="es-ES" sz="1200" dirty="0">
                          <a:effectLst/>
                          <a:latin typeface="Arial" pitchFamily="34" charset="0"/>
                          <a:cs typeface="Arial" pitchFamily="34" charset="0"/>
                        </a:rPr>
                        <a:t>Costo del procedimiento A:</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$ 210,50 </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S" sz="1200">
                          <a:effectLst/>
                          <a:latin typeface="Arial" pitchFamily="34" charset="0"/>
                          <a:cs typeface="Arial" pitchFamily="34" charset="0"/>
                        </a:rPr>
                        <a:t>Costo del procedimiento B:</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$ 83,78 </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S" sz="1200">
                          <a:effectLst/>
                          <a:latin typeface="Arial" pitchFamily="34" charset="0"/>
                          <a:cs typeface="Arial" pitchFamily="34" charset="0"/>
                        </a:rPr>
                        <a:t>Costo del procedimiento C:</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$ 29,06 </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S" sz="1200">
                          <a:effectLst/>
                          <a:latin typeface="Arial" pitchFamily="34" charset="0"/>
                          <a:cs typeface="Arial" pitchFamily="34" charset="0"/>
                        </a:rPr>
                        <a:t>Costo del procedimiento D:</a:t>
                      </a:r>
                      <a:endParaRPr lang="es-EC" sz="120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a:effectLst/>
                          <a:latin typeface="Arial" pitchFamily="34" charset="0"/>
                          <a:cs typeface="Arial" pitchFamily="34" charset="0"/>
                        </a:rPr>
                        <a:t>$ 210,50 </a:t>
                      </a:r>
                      <a:endParaRPr lang="es-EC" sz="1200">
                        <a:solidFill>
                          <a:srgbClr val="365F91"/>
                        </a:solidFill>
                        <a:effectLst/>
                        <a:latin typeface="Arial" pitchFamily="34" charset="0"/>
                        <a:ea typeface="Calibri"/>
                        <a:cs typeface="Arial" pitchFamily="34" charset="0"/>
                      </a:endParaRPr>
                    </a:p>
                  </a:txBody>
                  <a:tcPr marL="68580" marR="68580" marT="0" marB="0"/>
                </a:tc>
              </a:tr>
              <a:tr h="190500">
                <a:tc>
                  <a:txBody>
                    <a:bodyPr/>
                    <a:lstStyle/>
                    <a:p>
                      <a:pPr algn="ctr">
                        <a:lnSpc>
                          <a:spcPct val="150000"/>
                        </a:lnSpc>
                        <a:spcAft>
                          <a:spcPts val="0"/>
                        </a:spcAft>
                      </a:pPr>
                      <a:r>
                        <a:rPr lang="es-ES" sz="1200" dirty="0">
                          <a:effectLst/>
                          <a:latin typeface="Arial" pitchFamily="34" charset="0"/>
                          <a:cs typeface="Arial" pitchFamily="34" charset="0"/>
                        </a:rPr>
                        <a:t>Costo del procedimiento E:</a:t>
                      </a:r>
                      <a:endParaRPr lang="es-EC" sz="1200" dirty="0">
                        <a:solidFill>
                          <a:srgbClr val="365F91"/>
                        </a:solidFill>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200" dirty="0">
                          <a:effectLst/>
                          <a:latin typeface="Arial" pitchFamily="34" charset="0"/>
                          <a:cs typeface="Arial" pitchFamily="34" charset="0"/>
                        </a:rPr>
                        <a:t>$ 52,10 </a:t>
                      </a:r>
                      <a:endParaRPr lang="es-EC" sz="1200" dirty="0">
                        <a:solidFill>
                          <a:srgbClr val="365F91"/>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267707245"/>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2 Rectángulo"/>
          <p:cNvSpPr/>
          <p:nvPr/>
        </p:nvSpPr>
        <p:spPr>
          <a:xfrm>
            <a:off x="107504" y="2060848"/>
            <a:ext cx="8856984" cy="2585323"/>
          </a:xfrm>
          <a:prstGeom prst="rect">
            <a:avLst/>
          </a:prstGeom>
        </p:spPr>
        <p:txBody>
          <a:bodyPr wrap="square">
            <a:spAutoFit/>
          </a:bodyPr>
          <a:lstStyle/>
          <a:p>
            <a:pPr lvl="0" algn="ctr">
              <a:lnSpc>
                <a:spcPct val="150000"/>
              </a:lnSpc>
              <a:tabLst>
                <a:tab pos="5418138" algn="r"/>
              </a:tabLst>
            </a:pPr>
            <a:r>
              <a:rPr lang="es-MX" sz="5400" b="1" u="sng"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CONCLUSIONES Y RECOMENDACIONES</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02178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
        <p:nvSpPr>
          <p:cNvPr id="2" name="1 Título"/>
          <p:cNvSpPr>
            <a:spLocks noGrp="1"/>
          </p:cNvSpPr>
          <p:nvPr>
            <p:ph type="title"/>
          </p:nvPr>
        </p:nvSpPr>
        <p:spPr>
          <a:xfrm>
            <a:off x="2249303" y="44624"/>
            <a:ext cx="4645395" cy="944628"/>
          </a:xfrm>
        </p:spPr>
        <p:txBody>
          <a:bodyPr/>
          <a:lstStyle/>
          <a:p>
            <a:r>
              <a:rPr lang="es-EC" dirty="0" smtClean="0">
                <a:solidFill>
                  <a:schemeClr val="bg1"/>
                </a:solidFill>
              </a:rPr>
              <a:t>CONCLUSIONES</a:t>
            </a:r>
            <a:endParaRPr lang="es-EC" dirty="0">
              <a:solidFill>
                <a:schemeClr val="bg1"/>
              </a:solidFill>
            </a:endParaRPr>
          </a:p>
        </p:txBody>
      </p:sp>
      <p:sp>
        <p:nvSpPr>
          <p:cNvPr id="6" name="5 Marcador de contenido"/>
          <p:cNvSpPr>
            <a:spLocks noGrp="1"/>
          </p:cNvSpPr>
          <p:nvPr>
            <p:ph idx="1"/>
          </p:nvPr>
        </p:nvSpPr>
        <p:spPr>
          <a:xfrm>
            <a:off x="457200" y="944724"/>
            <a:ext cx="8229600" cy="5148572"/>
          </a:xfrm>
        </p:spPr>
        <p:txBody>
          <a:bodyPr>
            <a:noAutofit/>
          </a:bodyPr>
          <a:lstStyle/>
          <a:p>
            <a:pPr lvl="0"/>
            <a:r>
              <a:rPr lang="es-ES" sz="1200" dirty="0">
                <a:solidFill>
                  <a:schemeClr val="bg1"/>
                </a:solidFill>
                <a:latin typeface="Arial" pitchFamily="34" charset="0"/>
                <a:cs typeface="Arial" pitchFamily="34" charset="0"/>
              </a:rPr>
              <a:t>Se alcanzó los objetivos general y específicos propuestos en el presente proyecto </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tener un equipo de ensayos de desgaste abrasivo bajo un estándar internacional </a:t>
            </a:r>
            <a:r>
              <a:rPr lang="es-ES" sz="1200" dirty="0" err="1">
                <a:solidFill>
                  <a:schemeClr val="bg1"/>
                </a:solidFill>
                <a:latin typeface="Arial" pitchFamily="34" charset="0"/>
                <a:cs typeface="Arial" pitchFamily="34" charset="0"/>
              </a:rPr>
              <a:t>ASTM</a:t>
            </a:r>
            <a:r>
              <a:rPr lang="es-ES" sz="1200" dirty="0">
                <a:solidFill>
                  <a:schemeClr val="bg1"/>
                </a:solidFill>
                <a:latin typeface="Arial" pitchFamily="34" charset="0"/>
                <a:cs typeface="Arial" pitchFamily="34" charset="0"/>
              </a:rPr>
              <a:t> G-65, abre un nuevo camino sobre la evaluación e investigación de los materiales en dicha rama.</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Los ensayos realizados dependen del tipo de material a ensayarse, es así que  existen 6 procedimientos según la norma </a:t>
            </a:r>
            <a:r>
              <a:rPr lang="es-ES" sz="1200" dirty="0" err="1">
                <a:solidFill>
                  <a:schemeClr val="bg1"/>
                </a:solidFill>
                <a:latin typeface="Arial" pitchFamily="34" charset="0"/>
                <a:cs typeface="Arial" pitchFamily="34" charset="0"/>
              </a:rPr>
              <a:t>ASTM</a:t>
            </a:r>
            <a:r>
              <a:rPr lang="es-ES" sz="1200" dirty="0">
                <a:solidFill>
                  <a:schemeClr val="bg1"/>
                </a:solidFill>
                <a:latin typeface="Arial" pitchFamily="34" charset="0"/>
                <a:cs typeface="Arial" pitchFamily="34" charset="0"/>
              </a:rPr>
              <a:t> G-65, desde el más severo al más suave, procedimientos que están clasificados de acuerdo a la composición, tratamiento térmico y recubrimiento duro.</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La cantidad de ensayos mínimos por cada procedimiento debe ser de 5, ya que con esta cantidad, se puede obtener una media del volumen perdido durante el ensayo de abrasión.</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uso del abrasivo de acuerdo a la recomendación de la norma </a:t>
            </a:r>
            <a:r>
              <a:rPr lang="es-ES" sz="1200" dirty="0" err="1">
                <a:solidFill>
                  <a:schemeClr val="bg1"/>
                </a:solidFill>
                <a:latin typeface="Arial" pitchFamily="34" charset="0"/>
                <a:cs typeface="Arial" pitchFamily="34" charset="0"/>
              </a:rPr>
              <a:t>ASTM</a:t>
            </a:r>
            <a:r>
              <a:rPr lang="es-ES" sz="1200" dirty="0">
                <a:solidFill>
                  <a:schemeClr val="bg1"/>
                </a:solidFill>
                <a:latin typeface="Arial" pitchFamily="34" charset="0"/>
                <a:cs typeface="Arial" pitchFamily="34" charset="0"/>
              </a:rPr>
              <a:t> G-65 es 2 veces, pero al usarse durante 10 ensayos se encontró que puede usarse hasta 5 veces, ya que al 6° ensayo empieza a perder  sus propiedades mecánicas de desgaste.</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Se realizaron varias medidas de profundidad de desgaste con instrumentos y equipos como: comparador de reloj, microscopio metalúrgico y microscopio electrónico de barrido, y como resultado se obtuvo: 270 </a:t>
            </a:r>
            <a:r>
              <a:rPr lang="es-ES" sz="1200" dirty="0" err="1">
                <a:solidFill>
                  <a:schemeClr val="bg1"/>
                </a:solidFill>
                <a:latin typeface="Arial" pitchFamily="34" charset="0"/>
                <a:cs typeface="Arial" pitchFamily="34" charset="0"/>
              </a:rPr>
              <a:t>μm</a:t>
            </a:r>
            <a:r>
              <a:rPr lang="es-ES" sz="1200" dirty="0">
                <a:solidFill>
                  <a:schemeClr val="bg1"/>
                </a:solidFill>
                <a:latin typeface="Arial" pitchFamily="34" charset="0"/>
                <a:cs typeface="Arial" pitchFamily="34" charset="0"/>
              </a:rPr>
              <a:t>, 183 </a:t>
            </a:r>
            <a:r>
              <a:rPr lang="es-ES" sz="1200" dirty="0" err="1">
                <a:solidFill>
                  <a:schemeClr val="bg1"/>
                </a:solidFill>
                <a:latin typeface="Arial" pitchFamily="34" charset="0"/>
                <a:cs typeface="Arial" pitchFamily="34" charset="0"/>
              </a:rPr>
              <a:t>μm</a:t>
            </a:r>
            <a:r>
              <a:rPr lang="es-ES" sz="1200" dirty="0">
                <a:solidFill>
                  <a:schemeClr val="bg1"/>
                </a:solidFill>
                <a:latin typeface="Arial" pitchFamily="34" charset="0"/>
                <a:cs typeface="Arial" pitchFamily="34" charset="0"/>
              </a:rPr>
              <a:t> y 200 </a:t>
            </a:r>
            <a:r>
              <a:rPr lang="es-ES" sz="1200" dirty="0" err="1">
                <a:solidFill>
                  <a:schemeClr val="bg1"/>
                </a:solidFill>
                <a:latin typeface="Arial" pitchFamily="34" charset="0"/>
                <a:cs typeface="Arial" pitchFamily="34" charset="0"/>
              </a:rPr>
              <a:t>μm</a:t>
            </a:r>
            <a:r>
              <a:rPr lang="es-ES" sz="1200" dirty="0">
                <a:solidFill>
                  <a:schemeClr val="bg1"/>
                </a:solidFill>
                <a:latin typeface="Arial" pitchFamily="34" charset="0"/>
                <a:cs typeface="Arial" pitchFamily="34" charset="0"/>
              </a:rPr>
              <a:t> de profundidad de desgaste para el acero </a:t>
            </a:r>
            <a:r>
              <a:rPr lang="es-ES" sz="1200" dirty="0" err="1">
                <a:solidFill>
                  <a:schemeClr val="bg1"/>
                </a:solidFill>
                <a:latin typeface="Arial" pitchFamily="34" charset="0"/>
                <a:cs typeface="Arial" pitchFamily="34" charset="0"/>
              </a:rPr>
              <a:t>AISI</a:t>
            </a:r>
            <a:r>
              <a:rPr lang="es-ES" sz="1200" dirty="0">
                <a:solidFill>
                  <a:schemeClr val="bg1"/>
                </a:solidFill>
                <a:latin typeface="Arial" pitchFamily="34" charset="0"/>
                <a:cs typeface="Arial" pitchFamily="34" charset="0"/>
              </a:rPr>
              <a:t> 4340.</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abrasivo empieza a perder sus propiedades mecánicas de desgaste a partir del 6° ensayo, ya que al ser el cuerpo intermedio de impacto entre el disco y el material (</a:t>
            </a:r>
            <a:r>
              <a:rPr lang="es-ES" sz="1200" dirty="0" err="1">
                <a:solidFill>
                  <a:schemeClr val="bg1"/>
                </a:solidFill>
                <a:latin typeface="Arial" pitchFamily="34" charset="0"/>
                <a:cs typeface="Arial" pitchFamily="34" charset="0"/>
              </a:rPr>
              <a:t>AISI</a:t>
            </a:r>
            <a:r>
              <a:rPr lang="es-ES" sz="1200" dirty="0">
                <a:solidFill>
                  <a:schemeClr val="bg1"/>
                </a:solidFill>
                <a:latin typeface="Arial" pitchFamily="34" charset="0"/>
                <a:cs typeface="Arial" pitchFamily="34" charset="0"/>
              </a:rPr>
              <a:t> 4340) a una fuerza de 130 N (30 lb), se tritura y produce partículas abrasivas con menor diámetro.</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volumen de desgaste perdido luego del 6° ensayo, tuvo una diferencia de 4,385 </a:t>
            </a:r>
            <a:r>
              <a:rPr lang="es-ES" sz="1200" dirty="0" err="1">
                <a:solidFill>
                  <a:schemeClr val="bg1"/>
                </a:solidFill>
                <a:latin typeface="Arial" pitchFamily="34" charset="0"/>
                <a:cs typeface="Arial" pitchFamily="34" charset="0"/>
              </a:rPr>
              <a:t>mm</a:t>
            </a:r>
            <a:r>
              <a:rPr lang="es-ES" sz="1200" baseline="30000" dirty="0" err="1">
                <a:solidFill>
                  <a:schemeClr val="bg1"/>
                </a:solidFill>
                <a:latin typeface="Arial" pitchFamily="34" charset="0"/>
                <a:cs typeface="Arial" pitchFamily="34" charset="0"/>
              </a:rPr>
              <a:t>3</a:t>
            </a:r>
            <a:r>
              <a:rPr lang="es-ES" sz="1200" dirty="0">
                <a:solidFill>
                  <a:schemeClr val="bg1"/>
                </a:solidFill>
                <a:latin typeface="Arial" pitchFamily="34" charset="0"/>
                <a:cs typeface="Arial" pitchFamily="34" charset="0"/>
              </a:rPr>
              <a:t> por debajo del límite inferior permitido por la norma </a:t>
            </a:r>
            <a:r>
              <a:rPr lang="es-ES" sz="1200" dirty="0" err="1">
                <a:solidFill>
                  <a:schemeClr val="bg1"/>
                </a:solidFill>
                <a:latin typeface="Arial" pitchFamily="34" charset="0"/>
                <a:cs typeface="Arial" pitchFamily="34" charset="0"/>
              </a:rPr>
              <a:t>ASTM</a:t>
            </a:r>
            <a:r>
              <a:rPr lang="es-ES" sz="1200" dirty="0">
                <a:solidFill>
                  <a:schemeClr val="bg1"/>
                </a:solidFill>
                <a:latin typeface="Arial" pitchFamily="34" charset="0"/>
                <a:cs typeface="Arial" pitchFamily="34" charset="0"/>
              </a:rPr>
              <a:t> G-65 que es de 49±2 </a:t>
            </a:r>
            <a:r>
              <a:rPr lang="es-ES" sz="1200" dirty="0" err="1">
                <a:solidFill>
                  <a:schemeClr val="bg1"/>
                </a:solidFill>
                <a:latin typeface="Arial" pitchFamily="34" charset="0"/>
                <a:cs typeface="Arial" pitchFamily="34" charset="0"/>
              </a:rPr>
              <a:t>mm</a:t>
            </a:r>
            <a:r>
              <a:rPr lang="es-ES" sz="1200" baseline="30000" dirty="0" err="1">
                <a:solidFill>
                  <a:schemeClr val="bg1"/>
                </a:solidFill>
                <a:latin typeface="Arial" pitchFamily="34" charset="0"/>
                <a:cs typeface="Arial" pitchFamily="34" charset="0"/>
              </a:rPr>
              <a:t>3</a:t>
            </a:r>
            <a:r>
              <a:rPr lang="es-ES" sz="1200" dirty="0">
                <a:solidFill>
                  <a:schemeClr val="bg1"/>
                </a:solidFill>
                <a:latin typeface="Arial" pitchFamily="34" charset="0"/>
                <a:cs typeface="Arial" pitchFamily="34" charset="0"/>
              </a:rPr>
              <a:t>, para el acero </a:t>
            </a:r>
            <a:r>
              <a:rPr lang="es-ES" sz="1200" dirty="0" err="1">
                <a:solidFill>
                  <a:schemeClr val="bg1"/>
                </a:solidFill>
                <a:latin typeface="Arial" pitchFamily="34" charset="0"/>
                <a:cs typeface="Arial" pitchFamily="34" charset="0"/>
              </a:rPr>
              <a:t>AISI</a:t>
            </a:r>
            <a:r>
              <a:rPr lang="es-ES" sz="1200" dirty="0">
                <a:solidFill>
                  <a:schemeClr val="bg1"/>
                </a:solidFill>
                <a:latin typeface="Arial" pitchFamily="34" charset="0"/>
                <a:cs typeface="Arial" pitchFamily="34" charset="0"/>
              </a:rPr>
              <a:t> 4340. </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diámetro que disminuye de las partículas abrasivas después del 6° ensayo de abrasión, va desde 70 </a:t>
            </a:r>
            <a:r>
              <a:rPr lang="es-ES" sz="1200" dirty="0" err="1">
                <a:solidFill>
                  <a:schemeClr val="bg1"/>
                </a:solidFill>
                <a:latin typeface="Arial" pitchFamily="34" charset="0"/>
                <a:cs typeface="Arial" pitchFamily="34" charset="0"/>
              </a:rPr>
              <a:t>AFS</a:t>
            </a:r>
            <a:r>
              <a:rPr lang="es-ES" sz="1200" dirty="0">
                <a:solidFill>
                  <a:schemeClr val="bg1"/>
                </a:solidFill>
                <a:latin typeface="Arial" pitchFamily="34" charset="0"/>
                <a:cs typeface="Arial" pitchFamily="34" charset="0"/>
              </a:rPr>
              <a:t> en adelante.</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Los defectos producidos por el ensayo de abrasión, en una vista con el microscopio metalúrgico, fueron de rajaduras, grietas y cráteres.</a:t>
            </a:r>
            <a:endParaRPr lang="es-EC" sz="1200" dirty="0">
              <a:solidFill>
                <a:schemeClr val="bg1"/>
              </a:solidFill>
              <a:latin typeface="Arial" pitchFamily="34" charset="0"/>
              <a:cs typeface="Arial" pitchFamily="34" charset="0"/>
            </a:endParaRPr>
          </a:p>
          <a:p>
            <a:pPr lvl="0"/>
            <a:r>
              <a:rPr lang="es-ES" sz="1200" dirty="0">
                <a:solidFill>
                  <a:schemeClr val="bg1"/>
                </a:solidFill>
                <a:latin typeface="Arial" pitchFamily="34" charset="0"/>
                <a:cs typeface="Arial" pitchFamily="34" charset="0"/>
              </a:rPr>
              <a:t>El volumen perdido después de los 10 ensayos de abrasión con el acero </a:t>
            </a:r>
            <a:r>
              <a:rPr lang="es-ES" sz="1200" dirty="0" err="1">
                <a:solidFill>
                  <a:schemeClr val="bg1"/>
                </a:solidFill>
                <a:latin typeface="Arial" pitchFamily="34" charset="0"/>
                <a:cs typeface="Arial" pitchFamily="34" charset="0"/>
              </a:rPr>
              <a:t>AISI</a:t>
            </a:r>
            <a:r>
              <a:rPr lang="es-ES" sz="1200" dirty="0">
                <a:solidFill>
                  <a:schemeClr val="bg1"/>
                </a:solidFill>
                <a:latin typeface="Arial" pitchFamily="34" charset="0"/>
                <a:cs typeface="Arial" pitchFamily="34" charset="0"/>
              </a:rPr>
              <a:t> 4340, produjeron una media de 48,527 </a:t>
            </a:r>
            <a:r>
              <a:rPr lang="es-ES" sz="1200" dirty="0" err="1">
                <a:solidFill>
                  <a:schemeClr val="bg1"/>
                </a:solidFill>
                <a:latin typeface="Arial" pitchFamily="34" charset="0"/>
                <a:cs typeface="Arial" pitchFamily="34" charset="0"/>
              </a:rPr>
              <a:t>mm</a:t>
            </a:r>
            <a:r>
              <a:rPr lang="es-ES" sz="1200" baseline="30000" dirty="0" err="1">
                <a:solidFill>
                  <a:schemeClr val="bg1"/>
                </a:solidFill>
                <a:latin typeface="Arial" pitchFamily="34" charset="0"/>
                <a:cs typeface="Arial" pitchFamily="34" charset="0"/>
              </a:rPr>
              <a:t>3</a:t>
            </a:r>
            <a:r>
              <a:rPr lang="es-ES" sz="1200" dirty="0">
                <a:solidFill>
                  <a:schemeClr val="bg1"/>
                </a:solidFill>
                <a:latin typeface="Arial" pitchFamily="34" charset="0"/>
                <a:cs typeface="Arial" pitchFamily="34" charset="0"/>
              </a:rPr>
              <a:t> que con relación al valor permitido por la norma </a:t>
            </a:r>
            <a:r>
              <a:rPr lang="es-ES" sz="1200" dirty="0" err="1">
                <a:solidFill>
                  <a:schemeClr val="bg1"/>
                </a:solidFill>
                <a:latin typeface="Arial" pitchFamily="34" charset="0"/>
                <a:cs typeface="Arial" pitchFamily="34" charset="0"/>
              </a:rPr>
              <a:t>ASTM</a:t>
            </a:r>
            <a:r>
              <a:rPr lang="es-ES" sz="1200" dirty="0">
                <a:solidFill>
                  <a:schemeClr val="bg1"/>
                </a:solidFill>
                <a:latin typeface="Arial" pitchFamily="34" charset="0"/>
                <a:cs typeface="Arial" pitchFamily="34" charset="0"/>
              </a:rPr>
              <a:t> G-65  de 49±2 </a:t>
            </a:r>
            <a:r>
              <a:rPr lang="es-ES" sz="1200" dirty="0" err="1">
                <a:solidFill>
                  <a:schemeClr val="bg1"/>
                </a:solidFill>
                <a:latin typeface="Arial" pitchFamily="34" charset="0"/>
                <a:cs typeface="Arial" pitchFamily="34" charset="0"/>
              </a:rPr>
              <a:t>mm</a:t>
            </a:r>
            <a:r>
              <a:rPr lang="es-ES" sz="1200" baseline="30000" dirty="0" err="1">
                <a:solidFill>
                  <a:schemeClr val="bg1"/>
                </a:solidFill>
                <a:latin typeface="Arial" pitchFamily="34" charset="0"/>
                <a:cs typeface="Arial" pitchFamily="34" charset="0"/>
              </a:rPr>
              <a:t>3</a:t>
            </a:r>
            <a:r>
              <a:rPr lang="es-ES" sz="1200" dirty="0">
                <a:solidFill>
                  <a:schemeClr val="bg1"/>
                </a:solidFill>
                <a:latin typeface="Arial" pitchFamily="34" charset="0"/>
                <a:cs typeface="Arial" pitchFamily="34" charset="0"/>
              </a:rPr>
              <a:t>, califican a la maquina como óptima.</a:t>
            </a:r>
            <a:endParaRPr lang="es-EC" sz="1200" dirty="0">
              <a:solidFill>
                <a:schemeClr val="bg1"/>
              </a:solidFill>
              <a:latin typeface="Arial" pitchFamily="34" charset="0"/>
              <a:cs typeface="Arial" pitchFamily="34" charset="0"/>
            </a:endParaRPr>
          </a:p>
          <a:p>
            <a:endParaRPr lang="es-EC"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32324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4 Flecha izquierda">
            <a:hlinkClick r:id="rId3" action="ppaction://hlinksldjump"/>
          </p:cNvPr>
          <p:cNvSpPr/>
          <p:nvPr/>
        </p:nvSpPr>
        <p:spPr>
          <a:xfrm>
            <a:off x="7812360" y="6237312"/>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
        <p:nvSpPr>
          <p:cNvPr id="2" name="1 Título"/>
          <p:cNvSpPr>
            <a:spLocks noGrp="1"/>
          </p:cNvSpPr>
          <p:nvPr>
            <p:ph type="title"/>
          </p:nvPr>
        </p:nvSpPr>
        <p:spPr>
          <a:xfrm>
            <a:off x="2249303" y="44624"/>
            <a:ext cx="4645395" cy="944628"/>
          </a:xfrm>
        </p:spPr>
        <p:txBody>
          <a:bodyPr>
            <a:normAutofit fontScale="90000"/>
          </a:bodyPr>
          <a:lstStyle/>
          <a:p>
            <a:r>
              <a:rPr lang="es-EC" dirty="0" smtClean="0">
                <a:solidFill>
                  <a:schemeClr val="bg1"/>
                </a:solidFill>
              </a:rPr>
              <a:t>RECOMENDACIONES</a:t>
            </a:r>
            <a:endParaRPr lang="es-EC" dirty="0">
              <a:solidFill>
                <a:schemeClr val="bg1"/>
              </a:solidFill>
            </a:endParaRPr>
          </a:p>
        </p:txBody>
      </p:sp>
      <p:sp>
        <p:nvSpPr>
          <p:cNvPr id="6" name="5 Marcador de contenido"/>
          <p:cNvSpPr>
            <a:spLocks noGrp="1"/>
          </p:cNvSpPr>
          <p:nvPr>
            <p:ph idx="1"/>
          </p:nvPr>
        </p:nvSpPr>
        <p:spPr>
          <a:xfrm>
            <a:off x="395536" y="728700"/>
            <a:ext cx="8229600" cy="3852428"/>
          </a:xfrm>
        </p:spPr>
        <p:txBody>
          <a:bodyPr>
            <a:noAutofit/>
          </a:bodyPr>
          <a:lstStyle/>
          <a:p>
            <a:pPr lvl="0"/>
            <a:r>
              <a:rPr lang="es-ES" sz="1500" dirty="0">
                <a:solidFill>
                  <a:schemeClr val="bg1"/>
                </a:solidFill>
                <a:latin typeface="Arial" pitchFamily="34" charset="0"/>
                <a:cs typeface="Arial" pitchFamily="34" charset="0"/>
              </a:rPr>
              <a:t>Se debe profundizar los estudios de desgaste abrasivo, ya que la necesidad de tener un nuevo equipo fabricado para este tipo de ensayo, permitirá tener un mejor conocimiento del comportamiento de los materiales en la industria.</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Hay una gama de estudios en materiales que no se han realizado por falta de equipamiento en las universidades, es por esto que se debe dar más atención a temas de investigación que suplan las necesidades de evaluar los materiales, diseñando y construyendo máquinas que permitan el acceso a estos estudios como en este caso la abrasión.</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Para usar el abrasivo hasta 5 veces durante los ensayos, se recomienda que a partir del segundo ensayo se cierna la arena abrasiva entre los tamices de 50 y 70 </a:t>
            </a:r>
            <a:r>
              <a:rPr lang="es-ES" sz="1500" dirty="0" err="1">
                <a:solidFill>
                  <a:schemeClr val="bg1"/>
                </a:solidFill>
                <a:latin typeface="Arial" pitchFamily="34" charset="0"/>
                <a:cs typeface="Arial" pitchFamily="34" charset="0"/>
              </a:rPr>
              <a:t>AFS</a:t>
            </a:r>
            <a:r>
              <a:rPr lang="es-ES" sz="1500" dirty="0">
                <a:solidFill>
                  <a:schemeClr val="bg1"/>
                </a:solidFill>
                <a:latin typeface="Arial" pitchFamily="34" charset="0"/>
                <a:cs typeface="Arial" pitchFamily="34" charset="0"/>
              </a:rPr>
              <a:t>, como indica la figura 187.</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Antes de retirar la probeta se recomienda que se deje reposar por al menos 10 minutos, ya que se encuentra muy caliente, y retirarla con guantes.</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Se debe usar todas las protecciones industriales como: botas de seguridad, gafas, mandil y guantes, antes de realizar el ensayo de abrasión.</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La máquina de ensayos de abrasión permite ensayar sobre cualquier tipo de material, se recomienda que se investigue y analice: materiales metálicos con revestimientos, tratamientos de transformación estructural, tratamientos por difusión y tratamientos por convección. </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El reciclaje del abrasivo esta descrito en el capítulo 3 “</a:t>
            </a:r>
            <a:r>
              <a:rPr lang="es-ES" sz="1500" i="1" dirty="0">
                <a:solidFill>
                  <a:schemeClr val="bg1"/>
                </a:solidFill>
                <a:latin typeface="Arial" pitchFamily="34" charset="0"/>
                <a:cs typeface="Arial" pitchFamily="34" charset="0"/>
              </a:rPr>
              <a:t>Diseño y selección de alternativas”</a:t>
            </a:r>
            <a:r>
              <a:rPr lang="es-ES" sz="1500" dirty="0">
                <a:solidFill>
                  <a:schemeClr val="bg1"/>
                </a:solidFill>
                <a:latin typeface="Arial" pitchFamily="34" charset="0"/>
                <a:cs typeface="Arial" pitchFamily="34" charset="0"/>
              </a:rPr>
              <a:t>, para que se dé un adecuado uso del abrasivo luego de ser usado. </a:t>
            </a:r>
            <a:endParaRPr lang="es-EC" sz="1500" dirty="0">
              <a:solidFill>
                <a:schemeClr val="bg1"/>
              </a:solidFill>
              <a:latin typeface="Arial" pitchFamily="34" charset="0"/>
              <a:cs typeface="Arial" pitchFamily="34" charset="0"/>
            </a:endParaRPr>
          </a:p>
          <a:p>
            <a:pPr lvl="0"/>
            <a:r>
              <a:rPr lang="es-ES" sz="1500" dirty="0">
                <a:solidFill>
                  <a:schemeClr val="bg1"/>
                </a:solidFill>
                <a:latin typeface="Arial" pitchFamily="34" charset="0"/>
                <a:cs typeface="Arial" pitchFamily="34" charset="0"/>
              </a:rPr>
              <a:t>Se deben seguir con cautela los pasos descritos en el anexo E, sobre el uso de la máquina de ensayos de abrasión, al igual que el adecuado mantenimiento</a:t>
            </a:r>
            <a:r>
              <a:rPr lang="es-ES" sz="1500" dirty="0" smtClean="0">
                <a:solidFill>
                  <a:schemeClr val="bg1"/>
                </a:solidFill>
                <a:latin typeface="Arial" pitchFamily="34" charset="0"/>
                <a:cs typeface="Arial" pitchFamily="34" charset="0"/>
              </a:rPr>
              <a:t>.</a:t>
            </a:r>
            <a:endParaRPr lang="es-EC" sz="15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35576754"/>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2 Rectángulo"/>
          <p:cNvSpPr/>
          <p:nvPr/>
        </p:nvSpPr>
        <p:spPr>
          <a:xfrm>
            <a:off x="107504" y="2060848"/>
            <a:ext cx="8856984" cy="1872692"/>
          </a:xfrm>
          <a:prstGeom prst="rect">
            <a:avLst/>
          </a:prstGeom>
        </p:spPr>
        <p:txBody>
          <a:bodyPr wrap="square">
            <a:spAutoFit/>
          </a:bodyPr>
          <a:lstStyle/>
          <a:p>
            <a:pPr lvl="0" algn="ctr">
              <a:lnSpc>
                <a:spcPct val="150000"/>
              </a:lnSpc>
              <a:tabLst>
                <a:tab pos="5418138" algn="r"/>
              </a:tabLst>
            </a:pPr>
            <a:r>
              <a:rPr lang="es-MX" sz="8800" b="1" dirty="0" smtClean="0">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GRACIAS</a:t>
            </a:r>
            <a:endParaRPr lang="es-ES" sz="8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62027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467544" y="931168"/>
            <a:ext cx="8136904" cy="5234135"/>
          </a:xfrm>
        </p:spPr>
        <p:txBody>
          <a:bodyPr>
            <a:noAutofit/>
          </a:bodyPr>
          <a:lstStyle/>
          <a:p>
            <a:pPr algn="just">
              <a:lnSpc>
                <a:spcPct val="150000"/>
              </a:lnSpc>
            </a:pPr>
            <a:r>
              <a:rPr lang="es-EC" sz="2000" dirty="0">
                <a:solidFill>
                  <a:schemeClr val="bg1"/>
                </a:solidFill>
                <a:latin typeface="Arial" pitchFamily="34" charset="0"/>
                <a:cs typeface="Arial" pitchFamily="34" charset="0"/>
              </a:rPr>
              <a:t>El desgaste de los materiales, es uno de los principales problemas en la industria, que afecta a gran parte de los sectores de producción. Tanto es así que a lo largo de los años se ha establecido la necesidad de evaluar </a:t>
            </a:r>
            <a:r>
              <a:rPr lang="es-EC" sz="2000" dirty="0" smtClean="0">
                <a:solidFill>
                  <a:schemeClr val="bg1"/>
                </a:solidFill>
                <a:latin typeface="Arial" pitchFamily="34" charset="0"/>
                <a:cs typeface="Arial" pitchFamily="34" charset="0"/>
              </a:rPr>
              <a:t>su comportamiento </a:t>
            </a:r>
            <a:r>
              <a:rPr lang="es-EC" sz="2000" dirty="0">
                <a:solidFill>
                  <a:schemeClr val="bg1"/>
                </a:solidFill>
                <a:latin typeface="Arial" pitchFamily="34" charset="0"/>
                <a:cs typeface="Arial" pitchFamily="34" charset="0"/>
              </a:rPr>
              <a:t>frente </a:t>
            </a:r>
            <a:r>
              <a:rPr lang="es-EC" sz="2000" dirty="0" smtClean="0">
                <a:solidFill>
                  <a:schemeClr val="bg1"/>
                </a:solidFill>
                <a:latin typeface="Arial" pitchFamily="34" charset="0"/>
                <a:cs typeface="Arial" pitchFamily="34" charset="0"/>
              </a:rPr>
              <a:t>a este fenómeno, para </a:t>
            </a:r>
            <a:r>
              <a:rPr lang="es-EC" sz="2000" dirty="0">
                <a:solidFill>
                  <a:schemeClr val="bg1"/>
                </a:solidFill>
                <a:latin typeface="Arial" pitchFamily="34" charset="0"/>
                <a:cs typeface="Arial" pitchFamily="34" charset="0"/>
              </a:rPr>
              <a:t>poder predecir su respuesta y anticiparse a los posibles </a:t>
            </a:r>
            <a:r>
              <a:rPr lang="es-EC" sz="2000" dirty="0" smtClean="0">
                <a:solidFill>
                  <a:schemeClr val="bg1"/>
                </a:solidFill>
                <a:latin typeface="Arial" pitchFamily="34" charset="0"/>
                <a:cs typeface="Arial" pitchFamily="34" charset="0"/>
              </a:rPr>
              <a:t>fallos, </a:t>
            </a:r>
            <a:r>
              <a:rPr lang="es-EC" sz="2000" dirty="0">
                <a:solidFill>
                  <a:schemeClr val="bg1"/>
                </a:solidFill>
                <a:latin typeface="Arial" pitchFamily="34" charset="0"/>
                <a:cs typeface="Arial" pitchFamily="34" charset="0"/>
              </a:rPr>
              <a:t>así como programar tareas de mantenimiento que eviten problemas mayores.</a:t>
            </a:r>
          </a:p>
          <a:p>
            <a:pPr algn="just">
              <a:lnSpc>
                <a:spcPct val="170000"/>
              </a:lnSpc>
            </a:pPr>
            <a:r>
              <a:rPr lang="es-ES" sz="2000" dirty="0" smtClean="0">
                <a:solidFill>
                  <a:schemeClr val="bg1"/>
                </a:solidFill>
                <a:latin typeface="Arial" pitchFamily="34" charset="0"/>
                <a:cs typeface="Arial" pitchFamily="34" charset="0"/>
              </a:rPr>
              <a:t>Por </a:t>
            </a:r>
            <a:r>
              <a:rPr lang="es-ES" sz="2000" dirty="0">
                <a:solidFill>
                  <a:schemeClr val="bg1"/>
                </a:solidFill>
                <a:latin typeface="Arial" pitchFamily="34" charset="0"/>
                <a:cs typeface="Arial" pitchFamily="34" charset="0"/>
              </a:rPr>
              <a:t>lo tanto el objetivo de este trabajo es </a:t>
            </a:r>
            <a:r>
              <a:rPr lang="es-ES" sz="2000" dirty="0" smtClean="0">
                <a:solidFill>
                  <a:schemeClr val="bg1"/>
                </a:solidFill>
                <a:latin typeface="Arial" pitchFamily="34" charset="0"/>
                <a:cs typeface="Arial" pitchFamily="34" charset="0"/>
              </a:rPr>
              <a:t>el diseño y </a:t>
            </a:r>
            <a:r>
              <a:rPr lang="es-ES" sz="2000" dirty="0">
                <a:solidFill>
                  <a:schemeClr val="bg1"/>
                </a:solidFill>
                <a:latin typeface="Arial" pitchFamily="34" charset="0"/>
                <a:cs typeface="Arial" pitchFamily="34" charset="0"/>
              </a:rPr>
              <a:t>construcción de una máquina para </a:t>
            </a:r>
            <a:r>
              <a:rPr lang="es-ES" sz="2000" dirty="0" smtClean="0">
                <a:solidFill>
                  <a:schemeClr val="bg1"/>
                </a:solidFill>
                <a:latin typeface="Arial" pitchFamily="34" charset="0"/>
                <a:cs typeface="Arial" pitchFamily="34" charset="0"/>
              </a:rPr>
              <a:t>medir la abrasión </a:t>
            </a:r>
            <a:r>
              <a:rPr lang="es-ES" sz="2000" dirty="0">
                <a:solidFill>
                  <a:schemeClr val="bg1"/>
                </a:solidFill>
                <a:latin typeface="Arial" pitchFamily="34" charset="0"/>
                <a:cs typeface="Arial" pitchFamily="34" charset="0"/>
              </a:rPr>
              <a:t>con una </a:t>
            </a:r>
            <a:r>
              <a:rPr lang="es-ES" sz="2000" dirty="0" smtClean="0">
                <a:solidFill>
                  <a:schemeClr val="bg1"/>
                </a:solidFill>
                <a:latin typeface="Arial" pitchFamily="34" charset="0"/>
                <a:cs typeface="Arial" pitchFamily="34" charset="0"/>
              </a:rPr>
              <a:t>disco recubierto de </a:t>
            </a:r>
            <a:r>
              <a:rPr lang="es-ES" sz="2000" dirty="0">
                <a:solidFill>
                  <a:schemeClr val="bg1"/>
                </a:solidFill>
                <a:latin typeface="Arial" pitchFamily="34" charset="0"/>
                <a:cs typeface="Arial" pitchFamily="34" charset="0"/>
              </a:rPr>
              <a:t>caucho en un flujo de arena </a:t>
            </a:r>
            <a:r>
              <a:rPr lang="es-ES" sz="2000" dirty="0" smtClean="0">
                <a:solidFill>
                  <a:schemeClr val="bg1"/>
                </a:solidFill>
                <a:latin typeface="Arial" pitchFamily="34" charset="0"/>
                <a:cs typeface="Arial" pitchFamily="34" charset="0"/>
              </a:rPr>
              <a:t>abrasiva bajo </a:t>
            </a:r>
            <a:r>
              <a:rPr lang="es-ES" sz="2000" dirty="0">
                <a:solidFill>
                  <a:schemeClr val="bg1"/>
                </a:solidFill>
                <a:latin typeface="Arial" pitchFamily="34" charset="0"/>
                <a:cs typeface="Arial" pitchFamily="34" charset="0"/>
              </a:rPr>
              <a:t>el estándar </a:t>
            </a:r>
            <a:r>
              <a:rPr lang="es-ES" sz="2000" dirty="0" err="1">
                <a:solidFill>
                  <a:schemeClr val="bg1"/>
                </a:solidFill>
                <a:latin typeface="Arial" pitchFamily="34" charset="0"/>
                <a:cs typeface="Arial" pitchFamily="34" charset="0"/>
              </a:rPr>
              <a:t>ASTM</a:t>
            </a:r>
            <a:r>
              <a:rPr lang="es-ES" sz="2000" dirty="0">
                <a:solidFill>
                  <a:schemeClr val="bg1"/>
                </a:solidFill>
                <a:latin typeface="Arial" pitchFamily="34" charset="0"/>
                <a:cs typeface="Arial" pitchFamily="34" charset="0"/>
              </a:rPr>
              <a:t> </a:t>
            </a:r>
            <a:r>
              <a:rPr lang="es-ES" sz="2000" dirty="0" smtClean="0">
                <a:solidFill>
                  <a:schemeClr val="bg1"/>
                </a:solidFill>
                <a:latin typeface="Arial" pitchFamily="34" charset="0"/>
                <a:cs typeface="Arial" pitchFamily="34" charset="0"/>
              </a:rPr>
              <a:t>G-65, qué clasificará a los materiales por su resistencia a la abrasión.</a:t>
            </a:r>
            <a:endParaRPr lang="es-ES" sz="2000" dirty="0">
              <a:solidFill>
                <a:schemeClr val="bg1"/>
              </a:solidFill>
              <a:latin typeface="Arial" pitchFamily="34" charset="0"/>
              <a:cs typeface="Arial" pitchFamily="34" charset="0"/>
            </a:endParaRPr>
          </a:p>
        </p:txBody>
      </p:sp>
      <p:sp>
        <p:nvSpPr>
          <p:cNvPr id="6" name="1 Título"/>
          <p:cNvSpPr txBox="1">
            <a:spLocks/>
          </p:cNvSpPr>
          <p:nvPr/>
        </p:nvSpPr>
        <p:spPr>
          <a:xfrm>
            <a:off x="1619672" y="153071"/>
            <a:ext cx="5976664"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JUSTIFICACIÓN</a:t>
            </a:r>
            <a:endParaRPr lang="es-ES" sz="36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7" name="6 Conector recto"/>
          <p:cNvCxnSpPr/>
          <p:nvPr/>
        </p:nvCxnSpPr>
        <p:spPr>
          <a:xfrm>
            <a:off x="323528" y="764704"/>
            <a:ext cx="84960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8 Flecha izquierda">
            <a:hlinkClick r:id="rId3" action="ppaction://hlinksldjump"/>
          </p:cNvPr>
          <p:cNvSpPr/>
          <p:nvPr/>
        </p:nvSpPr>
        <p:spPr>
          <a:xfrm>
            <a:off x="7812360" y="6309320"/>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719100" y="1988840"/>
            <a:ext cx="7741332" cy="3312368"/>
          </a:xfrm>
        </p:spPr>
        <p:txBody>
          <a:bodyPr>
            <a:noAutofit/>
          </a:bodyPr>
          <a:lstStyle/>
          <a:p>
            <a:pPr algn="just">
              <a:lnSpc>
                <a:spcPct val="150000"/>
              </a:lnSpc>
            </a:pPr>
            <a:r>
              <a:rPr lang="es-ES" sz="1400" dirty="0">
                <a:solidFill>
                  <a:schemeClr val="bg1"/>
                </a:solidFill>
                <a:latin typeface="Arial" pitchFamily="34" charset="0"/>
                <a:cs typeface="Arial" pitchFamily="34" charset="0"/>
              </a:rPr>
              <a:t> </a:t>
            </a:r>
            <a:r>
              <a:rPr lang="es-ES" sz="2800" dirty="0">
                <a:solidFill>
                  <a:schemeClr val="bg1"/>
                </a:solidFill>
                <a:latin typeface="Arial" pitchFamily="34" charset="0"/>
                <a:cs typeface="Arial" pitchFamily="34" charset="0"/>
              </a:rPr>
              <a:t>Diseñar y construir  una máquina basada en el estándar internacional </a:t>
            </a:r>
            <a:r>
              <a:rPr lang="es-ES" sz="2800" dirty="0" err="1">
                <a:solidFill>
                  <a:schemeClr val="bg1"/>
                </a:solidFill>
                <a:latin typeface="Arial" pitchFamily="34" charset="0"/>
                <a:cs typeface="Arial" pitchFamily="34" charset="0"/>
              </a:rPr>
              <a:t>ASTM</a:t>
            </a:r>
            <a:r>
              <a:rPr lang="es-ES" sz="2800" dirty="0">
                <a:solidFill>
                  <a:schemeClr val="bg1"/>
                </a:solidFill>
                <a:latin typeface="Arial" pitchFamily="34" charset="0"/>
                <a:cs typeface="Arial" pitchFamily="34" charset="0"/>
              </a:rPr>
              <a:t> G-65, que permita mediante  pruebas iníciales alcanzar los parámetros especificados en el procedimiento E de la norma (</a:t>
            </a:r>
            <a:r>
              <a:rPr lang="es-ES" sz="2800" dirty="0" err="1">
                <a:solidFill>
                  <a:schemeClr val="bg1"/>
                </a:solidFill>
                <a:latin typeface="Arial" pitchFamily="34" charset="0"/>
                <a:cs typeface="Arial" pitchFamily="34" charset="0"/>
              </a:rPr>
              <a:t>ASTM</a:t>
            </a:r>
            <a:r>
              <a:rPr lang="es-ES" sz="2800" dirty="0">
                <a:solidFill>
                  <a:schemeClr val="bg1"/>
                </a:solidFill>
                <a:latin typeface="Arial" pitchFamily="34" charset="0"/>
                <a:cs typeface="Arial" pitchFamily="34" charset="0"/>
              </a:rPr>
              <a:t> G-65).</a:t>
            </a:r>
          </a:p>
        </p:txBody>
      </p:sp>
      <p:sp>
        <p:nvSpPr>
          <p:cNvPr id="6" name="1 Título"/>
          <p:cNvSpPr txBox="1">
            <a:spLocks/>
          </p:cNvSpPr>
          <p:nvPr/>
        </p:nvSpPr>
        <p:spPr>
          <a:xfrm>
            <a:off x="2267744" y="153071"/>
            <a:ext cx="4537443" cy="77809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ALCANCE</a:t>
            </a:r>
            <a:endParaRPr lang="es-ES" sz="36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7" name="6 Conector recto"/>
          <p:cNvCxnSpPr/>
          <p:nvPr/>
        </p:nvCxnSpPr>
        <p:spPr>
          <a:xfrm>
            <a:off x="323528" y="764704"/>
            <a:ext cx="84960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8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Rectángulo"/>
          <p:cNvSpPr/>
          <p:nvPr/>
        </p:nvSpPr>
        <p:spPr>
          <a:xfrm>
            <a:off x="1475656" y="2564904"/>
            <a:ext cx="6336704" cy="1338828"/>
          </a:xfrm>
          <a:prstGeom prst="rect">
            <a:avLst/>
          </a:prstGeom>
        </p:spPr>
        <p:txBody>
          <a:bodyPr wrap="square">
            <a:spAutoFit/>
          </a:bodyPr>
          <a:lstStyle/>
          <a:p>
            <a:pPr lvl="0">
              <a:lnSpc>
                <a:spcPct val="150000"/>
              </a:lnSpc>
              <a:tabLst>
                <a:tab pos="5418138" algn="r"/>
              </a:tabLst>
            </a:pPr>
            <a:r>
              <a:rPr kumimoji="0" lang="es-MX" sz="5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MARCO TEÓRICO</a:t>
            </a:r>
            <a:endParaRPr lang="es-ES" sz="5400"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Flecha izquierda">
            <a:hlinkClick r:id="rId3" action="ppaction://hlinksldjump"/>
          </p:cNvPr>
          <p:cNvSpPr/>
          <p:nvPr/>
        </p:nvSpPr>
        <p:spPr>
          <a:xfrm>
            <a:off x="7812360" y="6165304"/>
            <a:ext cx="1008112" cy="360040"/>
          </a:xfrm>
          <a:prstGeom prst="leftArrow">
            <a:avLst/>
          </a:prstGeom>
        </p:spPr>
        <p:style>
          <a:lnRef idx="1">
            <a:schemeClr val="accent3"/>
          </a:lnRef>
          <a:fillRef idx="3">
            <a:schemeClr val="accent3"/>
          </a:fillRef>
          <a:effectRef idx="2">
            <a:schemeClr val="accent3"/>
          </a:effectRef>
          <a:fontRef idx="minor">
            <a:schemeClr val="lt1"/>
          </a:fontRef>
        </p:style>
        <p:txBody>
          <a:bodyPr vert="wordArtVert" rtlCol="0" anchor="ctr"/>
          <a:lstStyle/>
          <a:p>
            <a:pPr algn="ctr"/>
            <a:r>
              <a:rPr lang="es-ES" sz="700" dirty="0" err="1" smtClean="0">
                <a:solidFill>
                  <a:schemeClr val="bg1"/>
                </a:solidFill>
                <a:latin typeface="Arial" pitchFamily="34" charset="0"/>
                <a:cs typeface="Arial" pitchFamily="34" charset="0"/>
              </a:rPr>
              <a:t>INDICE</a:t>
            </a:r>
            <a:endParaRPr lang="es-ES" sz="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302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4141</Words>
  <Application>Microsoft Office PowerPoint</Application>
  <PresentationFormat>Presentación en pantalla (4:3)</PresentationFormat>
  <Paragraphs>1093</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Tema de Office</vt:lpstr>
      <vt:lpstr>DEPARTAMENTO DE CIENCIA DE LA ENERGÍA Y MECÁNICA</vt:lpstr>
      <vt:lpstr>DISEÑO Y CONSTRUCCIÓN DE UNA MAQUINA PARA MEDICIÓN DEL DESGASTE POR ABRASIÓN SEGÚN LA NORMA ASTM G-65. </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TRIBOLOGÍA</vt:lpstr>
      <vt:lpstr>Figura 1. Concepto de tribología</vt:lpstr>
      <vt:lpstr>TEORÍA DEL DESGASTE</vt:lpstr>
      <vt:lpstr>TIPOS DE DESGASTE</vt:lpstr>
      <vt:lpstr>DESGASTE ADHESIVO</vt:lpstr>
      <vt:lpstr>DESGASTE CORROSIVO </vt:lpstr>
      <vt:lpstr>DESGASTE ABRASIVO</vt:lpstr>
      <vt:lpstr>CLASIFICACIÓN DEL DESGASTE ABRASIVO</vt:lpstr>
      <vt:lpstr>DESGASTE ABRASIVO DE DOS CUERPOS</vt:lpstr>
      <vt:lpstr>DESGASTE ABRASIVO POR 3 CUERPOS</vt:lpstr>
      <vt:lpstr>NORMA ASTM G-65</vt:lpstr>
      <vt:lpstr>PARÁMETROS DE ENSAYO SEGÚN ASTM G-65</vt:lpstr>
      <vt:lpstr>PARAMETROS DE ENSAYO SEGÚN ASTM G-65</vt:lpstr>
      <vt:lpstr>PARÁMETROS DE ENSAYO SEGÚN ASTM G-65</vt:lpstr>
      <vt:lpstr>PARÁMETROS DE ENSAYO SEGÚN ASTM G-65</vt:lpstr>
      <vt:lpstr>ARENA ABRASIVA</vt:lpstr>
      <vt:lpstr>Presentación de PowerPoint</vt:lpstr>
      <vt:lpstr>PARÁMETROS DE DISEÑO</vt:lpstr>
      <vt:lpstr>SISTEMA ELECTRÓNICO</vt:lpstr>
      <vt:lpstr>SISTEMA DE TRANSMISIÓN</vt:lpstr>
      <vt:lpstr>SISTEMA DE TRANSMISIÓN</vt:lpstr>
      <vt:lpstr>SISTEMA DE TRANSMISIÓN</vt:lpstr>
      <vt:lpstr>SISTEMA DE TRANSMISIÓN</vt:lpstr>
      <vt:lpstr>SISTEMA DE TRANSMISIÓN</vt:lpstr>
      <vt:lpstr>SISTEMA DE TRANSPORTE NEUMÁTICO</vt:lpstr>
      <vt:lpstr>SISTEMA DE TRANSPORTE NEUMÁTICO</vt:lpstr>
      <vt:lpstr>SISTEMA DE TRANSPORTE NEUMÁTICO</vt:lpstr>
      <vt:lpstr>SISTEMA DE TRANSPORTE NEUMÁTICO</vt:lpstr>
      <vt:lpstr>SISTEMA DE LLENADO </vt:lpstr>
      <vt:lpstr>BRAZO DE PALANCA</vt:lpstr>
      <vt:lpstr>RECOLECTOR DE ARENA</vt:lpstr>
      <vt:lpstr>ESTRUCTURA METALICA</vt:lpstr>
      <vt:lpstr>Presentación de PowerPoint</vt:lpstr>
      <vt:lpstr>PRUEBAS Y ANÁLISIS DEL SISTEMA DE TRANSMISIÓN</vt:lpstr>
      <vt:lpstr>PRUEBAS Y ANÁLISIS DEL SISTEMA DE TRANSPORTE NEUMÁTICO</vt:lpstr>
      <vt:lpstr>PRUEBAS Y ANÁLISIS DEL BRAZO DE PALANCA</vt:lpstr>
      <vt:lpstr>PRUEBAS Y ANÁLISIS DEL PROCEDIMIENTO E DE LA NORMA  ASTM G-65</vt:lpstr>
      <vt:lpstr>PRUEBAS Y ANÁLISIS DEL PROCEDIMIENTO E DE LA NORMA  ASTM G-65</vt:lpstr>
      <vt:lpstr>PRUEBAS Y ANÁLISIS DEL PROCEDIMIENTO E DE LA NORMA  ASTM G-65</vt:lpstr>
      <vt:lpstr>PRUEBAS Y ANÁLISIS DEL PROCEDIMIENTO E DE LA NORMA   ASTM G-65</vt:lpstr>
      <vt:lpstr>PRUEBAS Y ANÁLISIS DEL PROCEDIMIENTO E DE LA NORMA   ASTM G-65</vt:lpstr>
      <vt:lpstr>PRUEBAS Y ANÁLISIS DEL PROCEDIMIENTO E DE LA NORMA   ASTM G-65</vt:lpstr>
      <vt:lpstr>Presentación de PowerPoint</vt:lpstr>
      <vt:lpstr>Presentación de PowerPoint</vt:lpstr>
      <vt:lpstr>ANÁLISIS ECONÓMICO</vt:lpstr>
      <vt:lpstr>ANÁLISIS FINANCIERO</vt:lpstr>
      <vt:lpstr>ANÁLISIS FINANCIERO</vt:lpstr>
      <vt:lpstr>PRECIO DE PRESTACIÓN DE SERVICIO</vt:lpstr>
      <vt:lpstr>PRECIO DE PRESTACIÓN DE SERVICIO</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 DE LA ENERGÍA Y MECÁNICA</dc:title>
  <dc:creator>casa</dc:creator>
  <cp:lastModifiedBy>casa</cp:lastModifiedBy>
  <cp:revision>79</cp:revision>
  <dcterms:created xsi:type="dcterms:W3CDTF">2015-02-15T02:50:35Z</dcterms:created>
  <dcterms:modified xsi:type="dcterms:W3CDTF">2015-03-05T16:18:46Z</dcterms:modified>
</cp:coreProperties>
</file>