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3"/>
  </p:notesMasterIdLst>
  <p:sldIdLst>
    <p:sldId id="256" r:id="rId2"/>
    <p:sldId id="303" r:id="rId3"/>
    <p:sldId id="257" r:id="rId4"/>
    <p:sldId id="286" r:id="rId5"/>
    <p:sldId id="259" r:id="rId6"/>
    <p:sldId id="260" r:id="rId7"/>
    <p:sldId id="261" r:id="rId8"/>
    <p:sldId id="269" r:id="rId9"/>
    <p:sldId id="274" r:id="rId10"/>
    <p:sldId id="284" r:id="rId11"/>
    <p:sldId id="271" r:id="rId12"/>
    <p:sldId id="272" r:id="rId13"/>
    <p:sldId id="275" r:id="rId14"/>
    <p:sldId id="263" r:id="rId15"/>
    <p:sldId id="281" r:id="rId16"/>
    <p:sldId id="283" r:id="rId17"/>
    <p:sldId id="287" r:id="rId18"/>
    <p:sldId id="288" r:id="rId19"/>
    <p:sldId id="289" r:id="rId20"/>
    <p:sldId id="301" r:id="rId21"/>
    <p:sldId id="268" r:id="rId22"/>
    <p:sldId id="290" r:id="rId23"/>
    <p:sldId id="291" r:id="rId24"/>
    <p:sldId id="292" r:id="rId25"/>
    <p:sldId id="293" r:id="rId26"/>
    <p:sldId id="294" r:id="rId27"/>
    <p:sldId id="300" r:id="rId28"/>
    <p:sldId id="278" r:id="rId29"/>
    <p:sldId id="302" r:id="rId30"/>
    <p:sldId id="279" r:id="rId31"/>
    <p:sldId id="29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92" autoAdjust="0"/>
  </p:normalViewPr>
  <p:slideViewPr>
    <p:cSldViewPr>
      <p:cViewPr>
        <p:scale>
          <a:sx n="69" d="100"/>
          <a:sy n="69" d="100"/>
        </p:scale>
        <p:origin x="-1380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hsimple&amp;hfibra\compresion%20cilindros%20hoja%20de%20resultado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hsimple&amp;hfibra\compresion%20cilindros%20hoja%20de%20resultado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hsimple&amp;hfibra\compresion%20cilindros%20hoja%20de%20resulta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hsimple&amp;hfibra\compresion%20cilindros%20hoja%20de%20resultad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hsimple&amp;hfibra\compresion%20cilindros%20hoja%20de%20resultado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hsimple&amp;hfibra\compresion%20cilindros%20hoja%20de%20resultado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hsimple&amp;hfibra\compresion%20cilindros%20hoja%20de%20resultado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F:\hsimple&amp;hfibra\modulo%20de%20elasticidad%20RESULTADOS%20(Autoguardado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hsimple&amp;hfibra\compresion%20cilindros%20hoja%20de%20resultado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hsimple&amp;hfibra\compresion%20cilindros%20hoja%20de%20resultado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hsimple&amp;hfibra\compresion%20cilindros%20hoja%20de%20resultad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'210 CON FIBRA'!$R$19</c:f>
              <c:strCache>
                <c:ptCount val="1"/>
                <c:pt idx="0">
                  <c:v>CON FIBRA 1%</c:v>
                </c:pt>
              </c:strCache>
            </c:strRef>
          </c:tx>
          <c:xVal>
            <c:numRef>
              <c:f>'210 CON FIBRA'!$Q$20:$Q$24</c:f>
              <c:numCache>
                <c:formatCode>General</c:formatCode>
                <c:ptCount val="5"/>
                <c:pt idx="0">
                  <c:v>0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</c:numCache>
            </c:numRef>
          </c:xVal>
          <c:yVal>
            <c:numRef>
              <c:f>'210 CON FIBRA'!$R$20:$R$24</c:f>
              <c:numCache>
                <c:formatCode>0.00</c:formatCode>
                <c:ptCount val="5"/>
                <c:pt idx="0" formatCode="General">
                  <c:v>0</c:v>
                </c:pt>
                <c:pt idx="1">
                  <c:v>13.532542322288919</c:v>
                </c:pt>
                <c:pt idx="2">
                  <c:v>18.244007544509845</c:v>
                </c:pt>
                <c:pt idx="3">
                  <c:v>19.086524552018375</c:v>
                </c:pt>
                <c:pt idx="4">
                  <c:v>22.049959628011475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'210 CON FIBRA'!$S$19</c:f>
              <c:strCache>
                <c:ptCount val="1"/>
                <c:pt idx="0">
                  <c:v>SIN FIBRA </c:v>
                </c:pt>
              </c:strCache>
            </c:strRef>
          </c:tx>
          <c:xVal>
            <c:numRef>
              <c:f>'210 CON FIBRA'!$Q$20:$Q$24</c:f>
              <c:numCache>
                <c:formatCode>General</c:formatCode>
                <c:ptCount val="5"/>
                <c:pt idx="0">
                  <c:v>0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</c:numCache>
            </c:numRef>
          </c:xVal>
          <c:yVal>
            <c:numRef>
              <c:f>'210 CON FIBRA'!$S$20:$S$24</c:f>
              <c:numCache>
                <c:formatCode>0.00</c:formatCode>
                <c:ptCount val="5"/>
                <c:pt idx="0" formatCode="General">
                  <c:v>0</c:v>
                </c:pt>
                <c:pt idx="1">
                  <c:v>11.358598190991305</c:v>
                </c:pt>
                <c:pt idx="2">
                  <c:v>17.280876189398953</c:v>
                </c:pt>
                <c:pt idx="3">
                  <c:v>18.24054937153204</c:v>
                </c:pt>
                <c:pt idx="4">
                  <c:v>21.179321898604165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193216"/>
        <c:axId val="82193792"/>
      </c:scatterChart>
      <c:valAx>
        <c:axId val="82193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TIEMPO (Días)</a:t>
                </a:r>
                <a:r>
                  <a:rPr lang="es-EC" baseline="0"/>
                  <a:t>    </a:t>
                </a:r>
                <a:endParaRPr lang="es-EC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2193792"/>
        <c:crosses val="autoZero"/>
        <c:crossBetween val="midCat"/>
      </c:valAx>
      <c:valAx>
        <c:axId val="821937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RESISTENCIA MPa 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2193216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'350 SIN FIBRAS'!$N$50</c:f>
              <c:strCache>
                <c:ptCount val="1"/>
                <c:pt idx="0">
                  <c:v>SIN FIBRA </c:v>
                </c:pt>
              </c:strCache>
            </c:strRef>
          </c:tx>
          <c:xVal>
            <c:numRef>
              <c:f>'350 SIN FIBRAS'!$L$51:$L$54</c:f>
              <c:numCache>
                <c:formatCode>General</c:formatCode>
                <c:ptCount val="4"/>
                <c:pt idx="0">
                  <c:v>7</c:v>
                </c:pt>
                <c:pt idx="1">
                  <c:v>14</c:v>
                </c:pt>
                <c:pt idx="2">
                  <c:v>21</c:v>
                </c:pt>
                <c:pt idx="3">
                  <c:v>28</c:v>
                </c:pt>
              </c:numCache>
            </c:numRef>
          </c:xVal>
          <c:yVal>
            <c:numRef>
              <c:f>'350 SIN FIBRAS'!$N$51:$N$54</c:f>
              <c:numCache>
                <c:formatCode>0.00</c:formatCode>
                <c:ptCount val="4"/>
                <c:pt idx="0">
                  <c:v>4.1064937987982946</c:v>
                </c:pt>
                <c:pt idx="1">
                  <c:v>5.097661282889848</c:v>
                </c:pt>
                <c:pt idx="2">
                  <c:v>5.0962336592007089</c:v>
                </c:pt>
                <c:pt idx="3">
                  <c:v>4.9419371526532521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'350 SIN FIBRAS'!$O$50</c:f>
              <c:strCache>
                <c:ptCount val="1"/>
                <c:pt idx="0">
                  <c:v>CON FIBRA 1%</c:v>
                </c:pt>
              </c:strCache>
            </c:strRef>
          </c:tx>
          <c:xVal>
            <c:numRef>
              <c:f>'350 SIN FIBRAS'!$L$51:$L$54</c:f>
              <c:numCache>
                <c:formatCode>General</c:formatCode>
                <c:ptCount val="4"/>
                <c:pt idx="0">
                  <c:v>7</c:v>
                </c:pt>
                <c:pt idx="1">
                  <c:v>14</c:v>
                </c:pt>
                <c:pt idx="2">
                  <c:v>21</c:v>
                </c:pt>
                <c:pt idx="3">
                  <c:v>28</c:v>
                </c:pt>
              </c:numCache>
            </c:numRef>
          </c:xVal>
          <c:yVal>
            <c:numRef>
              <c:f>'350 SIN FIBRAS'!$O$51:$O$54</c:f>
              <c:numCache>
                <c:formatCode>0.00</c:formatCode>
                <c:ptCount val="4"/>
                <c:pt idx="0">
                  <c:v>4.276252880184332</c:v>
                </c:pt>
                <c:pt idx="1">
                  <c:v>5.3574969417679092</c:v>
                </c:pt>
                <c:pt idx="2">
                  <c:v>5.4266757050805534</c:v>
                </c:pt>
                <c:pt idx="3">
                  <c:v>5.4442131653376737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427904"/>
        <c:axId val="86428480"/>
      </c:scatterChart>
      <c:valAx>
        <c:axId val="86427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TIEMPO (Días)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6428480"/>
        <c:crosses val="autoZero"/>
        <c:crossBetween val="midCat"/>
      </c:valAx>
      <c:valAx>
        <c:axId val="864284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ROTURA (MPa)</a:t>
                </a:r>
              </a:p>
            </c:rich>
          </c:tx>
          <c:overlay val="0"/>
        </c:title>
        <c:numFmt formatCode="0.00" sourceLinked="1"/>
        <c:majorTickMark val="none"/>
        <c:minorTickMark val="none"/>
        <c:tickLblPos val="nextTo"/>
        <c:crossAx val="8642790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sz="1600"/>
              <a:t>PORCENTAJE DE AUMENTO DEL HORMIGÓN</a:t>
            </a:r>
            <a:r>
              <a:rPr lang="es-EC" sz="1600" baseline="0"/>
              <a:t> SIMPLE SIN Y CON FIBRA DE VIDRIO RECICLADA </a:t>
            </a:r>
            <a:endParaRPr lang="es-EC" sz="1600"/>
          </a:p>
        </c:rich>
      </c:tx>
      <c:layout>
        <c:manualLayout>
          <c:xMode val="edge"/>
          <c:yMode val="edge"/>
          <c:x val="0.1122384428223844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493000874890641"/>
          <c:y val="0.18554425488480605"/>
          <c:w val="0.66451443569553803"/>
          <c:h val="0.42233522892971714"/>
        </c:manualLayout>
      </c:layout>
      <c:lineChart>
        <c:grouping val="standard"/>
        <c:varyColors val="0"/>
        <c:ser>
          <c:idx val="1"/>
          <c:order val="0"/>
          <c:tx>
            <c:strRef>
              <c:f>Hoja1!$C$36</c:f>
              <c:strCache>
                <c:ptCount val="1"/>
                <c:pt idx="0">
                  <c:v>CON FIBRA 1%</c:v>
                </c:pt>
              </c:strCache>
            </c:strRef>
          </c:tx>
          <c:cat>
            <c:strRef>
              <c:f>Hoja1!$B$37:$B$41</c:f>
              <c:strCache>
                <c:ptCount val="5"/>
                <c:pt idx="0">
                  <c:v>0</c:v>
                </c:pt>
                <c:pt idx="1">
                  <c:v>21 Mpa</c:v>
                </c:pt>
                <c:pt idx="2">
                  <c:v>24MPa</c:v>
                </c:pt>
                <c:pt idx="3">
                  <c:v>28MPa</c:v>
                </c:pt>
                <c:pt idx="4">
                  <c:v>35MPa</c:v>
                </c:pt>
              </c:strCache>
            </c:strRef>
          </c:cat>
          <c:val>
            <c:numRef>
              <c:f>Hoja1!$C$37:$C$41</c:f>
              <c:numCache>
                <c:formatCode>0.00</c:formatCode>
                <c:ptCount val="5"/>
                <c:pt idx="0" formatCode="General">
                  <c:v>0</c:v>
                </c:pt>
                <c:pt idx="1">
                  <c:v>4.7619910691549343</c:v>
                </c:pt>
                <c:pt idx="2">
                  <c:v>5.2039655396087916</c:v>
                </c:pt>
                <c:pt idx="3">
                  <c:v>6.1571684523325887</c:v>
                </c:pt>
                <c:pt idx="4">
                  <c:v>5.4442131653376737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Hoja1!$D$36</c:f>
              <c:strCache>
                <c:ptCount val="1"/>
                <c:pt idx="0">
                  <c:v>SIN FIBRA </c:v>
                </c:pt>
              </c:strCache>
            </c:strRef>
          </c:tx>
          <c:cat>
            <c:strRef>
              <c:f>Hoja1!$B$37:$B$41</c:f>
              <c:strCache>
                <c:ptCount val="5"/>
                <c:pt idx="0">
                  <c:v>0</c:v>
                </c:pt>
                <c:pt idx="1">
                  <c:v>21 Mpa</c:v>
                </c:pt>
                <c:pt idx="2">
                  <c:v>24MPa</c:v>
                </c:pt>
                <c:pt idx="3">
                  <c:v>28MPa</c:v>
                </c:pt>
                <c:pt idx="4">
                  <c:v>35MPa</c:v>
                </c:pt>
              </c:strCache>
            </c:strRef>
          </c:cat>
          <c:val>
            <c:numRef>
              <c:f>Hoja1!$D$37:$D$41</c:f>
              <c:numCache>
                <c:formatCode>0.00</c:formatCode>
                <c:ptCount val="5"/>
                <c:pt idx="0" formatCode="General">
                  <c:v>0</c:v>
                </c:pt>
                <c:pt idx="1">
                  <c:v>4.1594473156899809</c:v>
                </c:pt>
                <c:pt idx="2">
                  <c:v>4.5897113437336809</c:v>
                </c:pt>
                <c:pt idx="3">
                  <c:v>4.8071607340274207</c:v>
                </c:pt>
                <c:pt idx="4">
                  <c:v>4.9419371526532521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Hoja1!$E$36</c:f>
              <c:strCache>
                <c:ptCount val="1"/>
                <c:pt idx="0">
                  <c:v>PORCENTAJE (%)</c:v>
                </c:pt>
              </c:strCache>
            </c:strRef>
          </c:tx>
          <c:dPt>
            <c:idx val="1"/>
            <c:marker>
              <c:symbol val="none"/>
            </c:marker>
            <c:bubble3D val="0"/>
            <c:spPr>
              <a:ln>
                <a:noFill/>
              </a:ln>
            </c:spPr>
          </c:dPt>
          <c:dPt>
            <c:idx val="2"/>
            <c:marker>
              <c:symbol val="none"/>
            </c:marker>
            <c:bubble3D val="0"/>
            <c:spPr>
              <a:ln>
                <a:noFill/>
              </a:ln>
            </c:spPr>
          </c:dPt>
          <c:dPt>
            <c:idx val="3"/>
            <c:marker>
              <c:symbol val="none"/>
            </c:marker>
            <c:bubble3D val="0"/>
            <c:spPr>
              <a:ln>
                <a:noFill/>
              </a:ln>
            </c:spPr>
          </c:dPt>
          <c:dPt>
            <c:idx val="4"/>
            <c:marker>
              <c:symbol val="none"/>
            </c:marker>
            <c:bubble3D val="0"/>
            <c:spPr>
              <a:ln>
                <a:noFill/>
              </a:ln>
            </c:spPr>
          </c:dPt>
          <c:cat>
            <c:strRef>
              <c:f>Hoja1!$B$37:$B$41</c:f>
              <c:strCache>
                <c:ptCount val="5"/>
                <c:pt idx="0">
                  <c:v>0</c:v>
                </c:pt>
                <c:pt idx="1">
                  <c:v>21 Mpa</c:v>
                </c:pt>
                <c:pt idx="2">
                  <c:v>24MPa</c:v>
                </c:pt>
                <c:pt idx="3">
                  <c:v>28MPa</c:v>
                </c:pt>
                <c:pt idx="4">
                  <c:v>35MPa</c:v>
                </c:pt>
              </c:strCache>
            </c:strRef>
          </c:cat>
          <c:val>
            <c:numRef>
              <c:f>Hoja1!$E$37:$E$41</c:f>
              <c:numCache>
                <c:formatCode>0%</c:formatCode>
                <c:ptCount val="5"/>
                <c:pt idx="0" formatCode="General">
                  <c:v>0</c:v>
                </c:pt>
                <c:pt idx="1">
                  <c:v>0.1448614942644133</c:v>
                </c:pt>
                <c:pt idx="2">
                  <c:v>0.13383286003677553</c:v>
                </c:pt>
                <c:pt idx="3">
                  <c:v>0.28083265632229781</c:v>
                </c:pt>
                <c:pt idx="4">
                  <c:v>0.10163545127536833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667904"/>
        <c:axId val="86430784"/>
      </c:lineChart>
      <c:catAx>
        <c:axId val="11666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6430784"/>
        <c:crosses val="autoZero"/>
        <c:auto val="1"/>
        <c:lblAlgn val="ctr"/>
        <c:lblOffset val="100"/>
        <c:noMultiLvlLbl val="0"/>
      </c:catAx>
      <c:valAx>
        <c:axId val="864307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MÓDULO</a:t>
                </a:r>
                <a:r>
                  <a:rPr lang="en-US" baseline="0"/>
                  <a:t> DE ROTÚRA (MPa)</a:t>
                </a:r>
                <a:endParaRPr 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166679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</c:dTable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'240 CON FIBRA'!$R$6</c:f>
              <c:strCache>
                <c:ptCount val="1"/>
                <c:pt idx="0">
                  <c:v>CON FIBRA 1%</c:v>
                </c:pt>
              </c:strCache>
            </c:strRef>
          </c:tx>
          <c:xVal>
            <c:numRef>
              <c:f>'240 CON FIBRA'!$Q$7:$Q$11</c:f>
              <c:numCache>
                <c:formatCode>General</c:formatCode>
                <c:ptCount val="5"/>
                <c:pt idx="0">
                  <c:v>0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</c:numCache>
            </c:numRef>
          </c:xVal>
          <c:yVal>
            <c:numRef>
              <c:f>'240 CON FIBRA'!$R$7:$R$11</c:f>
              <c:numCache>
                <c:formatCode>0.00</c:formatCode>
                <c:ptCount val="5"/>
                <c:pt idx="0" formatCode="General">
                  <c:v>0</c:v>
                </c:pt>
                <c:pt idx="1">
                  <c:v>15.034821250601734</c:v>
                </c:pt>
                <c:pt idx="2">
                  <c:v>19.664582700329426</c:v>
                </c:pt>
                <c:pt idx="3">
                  <c:v>25.72531237128144</c:v>
                </c:pt>
                <c:pt idx="4">
                  <c:v>26.690419850535285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'240 CON FIBRA'!$S$6</c:f>
              <c:strCache>
                <c:ptCount val="1"/>
                <c:pt idx="0">
                  <c:v>SIN FIBRA </c:v>
                </c:pt>
              </c:strCache>
            </c:strRef>
          </c:tx>
          <c:xVal>
            <c:numRef>
              <c:f>'240 CON FIBRA'!$Q$7:$Q$11</c:f>
              <c:numCache>
                <c:formatCode>General</c:formatCode>
                <c:ptCount val="5"/>
                <c:pt idx="0">
                  <c:v>0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</c:numCache>
            </c:numRef>
          </c:xVal>
          <c:yVal>
            <c:numRef>
              <c:f>'240 CON FIBRA'!$S$7:$S$11</c:f>
              <c:numCache>
                <c:formatCode>0.00</c:formatCode>
                <c:ptCount val="5"/>
                <c:pt idx="0" formatCode="General">
                  <c:v>0</c:v>
                </c:pt>
                <c:pt idx="1">
                  <c:v>12.62484956436127</c:v>
                </c:pt>
                <c:pt idx="2">
                  <c:v>16.883388400537189</c:v>
                </c:pt>
                <c:pt idx="3">
                  <c:v>22.689591166112432</c:v>
                </c:pt>
                <c:pt idx="4">
                  <c:v>24.101164334011635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197248"/>
        <c:axId val="82197824"/>
      </c:scatterChart>
      <c:valAx>
        <c:axId val="82197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 sz="1200" dirty="0"/>
                  <a:t>TIEMPO (Días)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2197824"/>
        <c:crosses val="autoZero"/>
        <c:crossBetween val="midCat"/>
      </c:valAx>
      <c:valAx>
        <c:axId val="821978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sz="1200" dirty="0"/>
                  <a:t>RESISTENCIA MPa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2197248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en-US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'280 CON FIBRA '!$S$6</c:f>
              <c:strCache>
                <c:ptCount val="1"/>
                <c:pt idx="0">
                  <c:v>SIN FIBRA</c:v>
                </c:pt>
              </c:strCache>
            </c:strRef>
          </c:tx>
          <c:xVal>
            <c:numRef>
              <c:f>'280 CON FIBRA '!$Q$7:$Q$11</c:f>
              <c:numCache>
                <c:formatCode>General</c:formatCode>
                <c:ptCount val="5"/>
                <c:pt idx="0">
                  <c:v>0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</c:numCache>
            </c:numRef>
          </c:xVal>
          <c:yVal>
            <c:numRef>
              <c:f>'280 CON FIBRA '!$S$7:$S$11</c:f>
              <c:numCache>
                <c:formatCode>0.00</c:formatCode>
                <c:ptCount val="5"/>
                <c:pt idx="0" formatCode="General">
                  <c:v>0</c:v>
                </c:pt>
                <c:pt idx="1">
                  <c:v>18.805786448382726</c:v>
                </c:pt>
                <c:pt idx="2">
                  <c:v>23.171946893267972</c:v>
                </c:pt>
                <c:pt idx="3">
                  <c:v>26.883320909088589</c:v>
                </c:pt>
                <c:pt idx="4">
                  <c:v>29.793336279122627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'280 CON FIBRA '!$R$6</c:f>
              <c:strCache>
                <c:ptCount val="1"/>
                <c:pt idx="0">
                  <c:v>CON FIBRA 1%</c:v>
                </c:pt>
              </c:strCache>
            </c:strRef>
          </c:tx>
          <c:xVal>
            <c:numRef>
              <c:f>'280 CON FIBRA '!$Q$7:$Q$11</c:f>
              <c:numCache>
                <c:formatCode>General</c:formatCode>
                <c:ptCount val="5"/>
                <c:pt idx="0">
                  <c:v>0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</c:numCache>
            </c:numRef>
          </c:xVal>
          <c:yVal>
            <c:numRef>
              <c:f>'280 CON FIBRA '!$R$7:$R$11</c:f>
              <c:numCache>
                <c:formatCode>0.00</c:formatCode>
                <c:ptCount val="5"/>
                <c:pt idx="0" formatCode="General">
                  <c:v>0</c:v>
                </c:pt>
                <c:pt idx="1">
                  <c:v>22.140668083505979</c:v>
                </c:pt>
                <c:pt idx="2">
                  <c:v>30.317043878824062</c:v>
                </c:pt>
                <c:pt idx="3">
                  <c:v>33.259855829314255</c:v>
                </c:pt>
                <c:pt idx="4">
                  <c:v>35.848311569510926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139328"/>
        <c:axId val="71139904"/>
      </c:scatterChart>
      <c:valAx>
        <c:axId val="71139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 sz="1400" dirty="0"/>
                  <a:t>TEMPO (Días)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1139904"/>
        <c:crosses val="autoZero"/>
        <c:crossBetween val="midCat"/>
      </c:valAx>
      <c:valAx>
        <c:axId val="711399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 sz="1400" dirty="0"/>
                  <a:t>RESISTENCIA MPa</a:t>
                </a:r>
              </a:p>
              <a:p>
                <a:pPr>
                  <a:defRPr/>
                </a:pPr>
                <a:endParaRPr lang="es-EC" dirty="0"/>
              </a:p>
            </c:rich>
          </c:tx>
          <c:layout>
            <c:manualLayout>
              <c:xMode val="edge"/>
              <c:yMode val="edge"/>
              <c:x val="3.0983794593393527E-2"/>
              <c:y val="7.417063472493915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1139328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'350 SIN FIBRAS'!$R$6</c:f>
              <c:strCache>
                <c:ptCount val="1"/>
                <c:pt idx="0">
                  <c:v>SIN FIBRA</c:v>
                </c:pt>
              </c:strCache>
            </c:strRef>
          </c:tx>
          <c:xVal>
            <c:numRef>
              <c:f>'350 SIN FIBRAS'!$Q$7:$Q$11</c:f>
              <c:numCache>
                <c:formatCode>General</c:formatCode>
                <c:ptCount val="5"/>
                <c:pt idx="0">
                  <c:v>0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</c:numCache>
            </c:numRef>
          </c:xVal>
          <c:yVal>
            <c:numRef>
              <c:f>'350 SIN FIBRAS'!$R$7:$R$11</c:f>
              <c:numCache>
                <c:formatCode>0.00</c:formatCode>
                <c:ptCount val="5"/>
                <c:pt idx="0" formatCode="General">
                  <c:v>0</c:v>
                </c:pt>
                <c:pt idx="1">
                  <c:v>26.085946019823872</c:v>
                </c:pt>
                <c:pt idx="2">
                  <c:v>32.808998096143661</c:v>
                </c:pt>
                <c:pt idx="3">
                  <c:v>36.137279492200733</c:v>
                </c:pt>
                <c:pt idx="4">
                  <c:v>38.862456717232796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'350 SIN FIBRAS'!$S$6</c:f>
              <c:strCache>
                <c:ptCount val="1"/>
                <c:pt idx="0">
                  <c:v>CON FIBRA 1%</c:v>
                </c:pt>
              </c:strCache>
            </c:strRef>
          </c:tx>
          <c:xVal>
            <c:numRef>
              <c:f>'350 SIN FIBRAS'!$Q$7:$Q$11</c:f>
              <c:numCache>
                <c:formatCode>General</c:formatCode>
                <c:ptCount val="5"/>
                <c:pt idx="0">
                  <c:v>0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</c:numCache>
            </c:numRef>
          </c:xVal>
          <c:yVal>
            <c:numRef>
              <c:f>'350 SIN FIBRAS'!$S$7:$S$11</c:f>
              <c:numCache>
                <c:formatCode>0.00</c:formatCode>
                <c:ptCount val="5"/>
                <c:pt idx="0" formatCode="General">
                  <c:v>0</c:v>
                </c:pt>
                <c:pt idx="1">
                  <c:v>33.19769823619049</c:v>
                </c:pt>
                <c:pt idx="2">
                  <c:v>38.303259603801429</c:v>
                </c:pt>
                <c:pt idx="3">
                  <c:v>43.111534684062079</c:v>
                </c:pt>
                <c:pt idx="4">
                  <c:v>45.555832122004766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141632"/>
        <c:axId val="71142208"/>
      </c:scatterChart>
      <c:valAx>
        <c:axId val="71141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="1"/>
                  <a:t>TIEMPO (Días)</a:t>
                </a:r>
              </a:p>
            </c:rich>
          </c:tx>
          <c:layout>
            <c:manualLayout>
              <c:xMode val="edge"/>
              <c:yMode val="edge"/>
              <c:x val="0.38158958017947442"/>
              <c:y val="0.8921534404323909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71142208"/>
        <c:crosses val="autoZero"/>
        <c:crossBetween val="midCat"/>
      </c:valAx>
      <c:valAx>
        <c:axId val="711422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RESISTENCIA MPa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7114163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sz="1400" dirty="0"/>
              <a:t>PORCENTAJE DE AUMENTO </a:t>
            </a:r>
            <a:r>
              <a:rPr lang="es-EC" sz="1400" dirty="0" smtClean="0"/>
              <a:t>DE</a:t>
            </a:r>
            <a:r>
              <a:rPr lang="es-EC" sz="1400" baseline="0" dirty="0" smtClean="0"/>
              <a:t> RESISTENCIA A COMPRESIÓN  </a:t>
            </a:r>
            <a:r>
              <a:rPr lang="es-EC" sz="1400" dirty="0" smtClean="0"/>
              <a:t>DEL </a:t>
            </a:r>
            <a:r>
              <a:rPr lang="es-EC" sz="1400" dirty="0"/>
              <a:t>HORMIGÓN  SIMPLE SIN Y CON FIBRA DE VIDRIO RECICLADA</a:t>
            </a:r>
          </a:p>
        </c:rich>
      </c:tx>
      <c:layout>
        <c:manualLayout>
          <c:xMode val="edge"/>
          <c:yMode val="edge"/>
          <c:x val="0.10805572776331716"/>
          <c:y val="2.7627684680376331E-2"/>
        </c:manualLayout>
      </c:layout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Hoja1!$D$4</c:f>
              <c:strCache>
                <c:ptCount val="1"/>
                <c:pt idx="0">
                  <c:v>SIN FIBRA </c:v>
                </c:pt>
              </c:strCache>
            </c:strRef>
          </c:tx>
          <c:cat>
            <c:strRef>
              <c:f>Hoja1!$B$5:$B$9</c:f>
              <c:strCache>
                <c:ptCount val="5"/>
                <c:pt idx="0">
                  <c:v>0</c:v>
                </c:pt>
                <c:pt idx="1">
                  <c:v>21 MPa</c:v>
                </c:pt>
                <c:pt idx="2">
                  <c:v>24 MPa</c:v>
                </c:pt>
                <c:pt idx="3">
                  <c:v>28 MPa</c:v>
                </c:pt>
                <c:pt idx="4">
                  <c:v>35MPa</c:v>
                </c:pt>
              </c:strCache>
            </c:strRef>
          </c:cat>
          <c:val>
            <c:numRef>
              <c:f>Hoja1!$D$5:$D$9</c:f>
              <c:numCache>
                <c:formatCode>0.00</c:formatCode>
                <c:ptCount val="5"/>
                <c:pt idx="0" formatCode="General">
                  <c:v>0</c:v>
                </c:pt>
                <c:pt idx="1">
                  <c:v>21.179321898604165</c:v>
                </c:pt>
                <c:pt idx="2">
                  <c:v>24.101164334011635</c:v>
                </c:pt>
                <c:pt idx="3">
                  <c:v>29.793336279122627</c:v>
                </c:pt>
                <c:pt idx="4">
                  <c:v>38.862456717232796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Hoja1!$C$4</c:f>
              <c:strCache>
                <c:ptCount val="1"/>
                <c:pt idx="0">
                  <c:v>CON FIBRA 1%</c:v>
                </c:pt>
              </c:strCache>
            </c:strRef>
          </c:tx>
          <c:cat>
            <c:strRef>
              <c:f>Hoja1!$B$5:$B$9</c:f>
              <c:strCache>
                <c:ptCount val="5"/>
                <c:pt idx="0">
                  <c:v>0</c:v>
                </c:pt>
                <c:pt idx="1">
                  <c:v>21 MPa</c:v>
                </c:pt>
                <c:pt idx="2">
                  <c:v>24 MPa</c:v>
                </c:pt>
                <c:pt idx="3">
                  <c:v>28 MPa</c:v>
                </c:pt>
                <c:pt idx="4">
                  <c:v>35MPa</c:v>
                </c:pt>
              </c:strCache>
            </c:strRef>
          </c:cat>
          <c:val>
            <c:numRef>
              <c:f>Hoja1!$C$5:$C$9</c:f>
              <c:numCache>
                <c:formatCode>0.00</c:formatCode>
                <c:ptCount val="5"/>
                <c:pt idx="0" formatCode="General">
                  <c:v>0</c:v>
                </c:pt>
                <c:pt idx="1">
                  <c:v>22.049959628011475</c:v>
                </c:pt>
                <c:pt idx="2">
                  <c:v>26.690419850535285</c:v>
                </c:pt>
                <c:pt idx="3">
                  <c:v>35.848311569510926</c:v>
                </c:pt>
                <c:pt idx="4">
                  <c:v>45.555832122004766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Hoja1!$E$4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marker>
              <c:symbol val="none"/>
            </c:marker>
            <c:bubble3D val="0"/>
            <c:spPr>
              <a:ln>
                <a:noFill/>
              </a:ln>
            </c:spPr>
          </c:dPt>
          <c:dPt>
            <c:idx val="1"/>
            <c:marker>
              <c:symbol val="none"/>
            </c:marker>
            <c:bubble3D val="0"/>
            <c:spPr>
              <a:ln>
                <a:noFill/>
              </a:ln>
            </c:spPr>
          </c:dPt>
          <c:dPt>
            <c:idx val="2"/>
            <c:marker>
              <c:symbol val="none"/>
            </c:marker>
            <c:bubble3D val="0"/>
            <c:spPr>
              <a:ln>
                <a:noFill/>
              </a:ln>
            </c:spPr>
          </c:dPt>
          <c:dPt>
            <c:idx val="3"/>
            <c:marker>
              <c:symbol val="none"/>
            </c:marker>
            <c:bubble3D val="0"/>
            <c:spPr>
              <a:ln>
                <a:noFill/>
              </a:ln>
            </c:spPr>
          </c:dPt>
          <c:dPt>
            <c:idx val="4"/>
            <c:marker>
              <c:symbol val="none"/>
            </c:marker>
            <c:bubble3D val="0"/>
            <c:spPr>
              <a:ln>
                <a:noFill/>
              </a:ln>
            </c:spPr>
          </c:dPt>
          <c:cat>
            <c:strRef>
              <c:f>Hoja1!$B$5:$B$9</c:f>
              <c:strCache>
                <c:ptCount val="5"/>
                <c:pt idx="0">
                  <c:v>0</c:v>
                </c:pt>
                <c:pt idx="1">
                  <c:v>21 MPa</c:v>
                </c:pt>
                <c:pt idx="2">
                  <c:v>24 MPa</c:v>
                </c:pt>
                <c:pt idx="3">
                  <c:v>28 MPa</c:v>
                </c:pt>
                <c:pt idx="4">
                  <c:v>35MPa</c:v>
                </c:pt>
              </c:strCache>
            </c:strRef>
          </c:cat>
          <c:val>
            <c:numRef>
              <c:f>Hoja1!$E$5:$E$9</c:f>
              <c:numCache>
                <c:formatCode>0%</c:formatCode>
                <c:ptCount val="5"/>
                <c:pt idx="0" formatCode="General">
                  <c:v>0</c:v>
                </c:pt>
                <c:pt idx="1">
                  <c:v>4.1107913349420766E-2</c:v>
                </c:pt>
                <c:pt idx="2">
                  <c:v>0.10743279787813753</c:v>
                </c:pt>
                <c:pt idx="3">
                  <c:v>0.20323253608328717</c:v>
                </c:pt>
                <c:pt idx="4">
                  <c:v>0.17223243125038779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649792"/>
        <c:axId val="71144512"/>
      </c:lineChart>
      <c:catAx>
        <c:axId val="7164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1144512"/>
        <c:crosses val="autoZero"/>
        <c:auto val="1"/>
        <c:lblAlgn val="ctr"/>
        <c:lblOffset val="100"/>
        <c:noMultiLvlLbl val="0"/>
      </c:catAx>
      <c:valAx>
        <c:axId val="711445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PORCENTAJE</a:t>
                </a:r>
              </a:p>
            </c:rich>
          </c:tx>
          <c:layout>
            <c:manualLayout>
              <c:xMode val="edge"/>
              <c:yMode val="edge"/>
              <c:x val="0.15815300708094643"/>
              <c:y val="0.3870057033179955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716497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RESISTENCIA VS MÓDULO DE ELASTICIDAD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Hoja1!$L$32</c:f>
              <c:strCache>
                <c:ptCount val="1"/>
                <c:pt idx="0">
                  <c:v>Sin fibra  (Mpa)</c:v>
                </c:pt>
              </c:strCache>
            </c:strRef>
          </c:tx>
          <c:invertIfNegative val="0"/>
          <c:cat>
            <c:numRef>
              <c:f>Hoja1!$K$35:$K$38</c:f>
              <c:numCache>
                <c:formatCode>General</c:formatCode>
                <c:ptCount val="4"/>
                <c:pt idx="0">
                  <c:v>21</c:v>
                </c:pt>
                <c:pt idx="1">
                  <c:v>24</c:v>
                </c:pt>
                <c:pt idx="2">
                  <c:v>28</c:v>
                </c:pt>
                <c:pt idx="3">
                  <c:v>35</c:v>
                </c:pt>
              </c:numCache>
            </c:numRef>
          </c:cat>
          <c:val>
            <c:numRef>
              <c:f>Hoja1!$L$35:$L$38</c:f>
              <c:numCache>
                <c:formatCode>0</c:formatCode>
                <c:ptCount val="4"/>
                <c:pt idx="0">
                  <c:v>24484.734484805249</c:v>
                </c:pt>
                <c:pt idx="1">
                  <c:v>24033.062183613074</c:v>
                </c:pt>
                <c:pt idx="2">
                  <c:v>21871.425591398762</c:v>
                </c:pt>
                <c:pt idx="3">
                  <c:v>23791.550475829517</c:v>
                </c:pt>
              </c:numCache>
            </c:numRef>
          </c:val>
        </c:ser>
        <c:ser>
          <c:idx val="1"/>
          <c:order val="1"/>
          <c:tx>
            <c:strRef>
              <c:f>Hoja1!$M$32</c:f>
              <c:strCache>
                <c:ptCount val="1"/>
                <c:pt idx="0">
                  <c:v>Con fibra (Mpa)</c:v>
                </c:pt>
              </c:strCache>
            </c:strRef>
          </c:tx>
          <c:invertIfNegative val="0"/>
          <c:cat>
            <c:numRef>
              <c:f>Hoja1!$K$35:$K$38</c:f>
              <c:numCache>
                <c:formatCode>General</c:formatCode>
                <c:ptCount val="4"/>
                <c:pt idx="0">
                  <c:v>21</c:v>
                </c:pt>
                <c:pt idx="1">
                  <c:v>24</c:v>
                </c:pt>
                <c:pt idx="2">
                  <c:v>28</c:v>
                </c:pt>
                <c:pt idx="3">
                  <c:v>35</c:v>
                </c:pt>
              </c:numCache>
            </c:numRef>
          </c:cat>
          <c:val>
            <c:numRef>
              <c:f>Hoja1!$M$35:$M$38</c:f>
              <c:numCache>
                <c:formatCode>0</c:formatCode>
                <c:ptCount val="4"/>
                <c:pt idx="0">
                  <c:v>26040.488699571593</c:v>
                </c:pt>
                <c:pt idx="1">
                  <c:v>24433.096898232085</c:v>
                </c:pt>
                <c:pt idx="2">
                  <c:v>24118.178390488185</c:v>
                </c:pt>
                <c:pt idx="3">
                  <c:v>25113.834795234849</c:v>
                </c:pt>
              </c:numCache>
            </c:numRef>
          </c:val>
        </c:ser>
        <c:ser>
          <c:idx val="2"/>
          <c:order val="2"/>
          <c:tx>
            <c:strRef>
              <c:f>Hoja1!$N$32</c:f>
              <c:strCache>
                <c:ptCount val="1"/>
                <c:pt idx="0">
                  <c:v>Porcentaje (%) 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noFill/>
              <a:ln>
                <a:noFill/>
              </a:ln>
            </c:spPr>
          </c:dPt>
          <c:cat>
            <c:numRef>
              <c:f>Hoja1!$K$35:$K$38</c:f>
              <c:numCache>
                <c:formatCode>General</c:formatCode>
                <c:ptCount val="4"/>
                <c:pt idx="0">
                  <c:v>21</c:v>
                </c:pt>
                <c:pt idx="1">
                  <c:v>24</c:v>
                </c:pt>
                <c:pt idx="2">
                  <c:v>28</c:v>
                </c:pt>
                <c:pt idx="3">
                  <c:v>35</c:v>
                </c:pt>
              </c:numCache>
            </c:numRef>
          </c:cat>
          <c:val>
            <c:numRef>
              <c:f>Hoja1!$N$35:$N$38</c:f>
              <c:numCache>
                <c:formatCode>0.00</c:formatCode>
                <c:ptCount val="4"/>
                <c:pt idx="0">
                  <c:v>6.353976252966163</c:v>
                </c:pt>
                <c:pt idx="1">
                  <c:v>1.6645182855298941</c:v>
                </c:pt>
                <c:pt idx="2">
                  <c:v>10.272548488896817</c:v>
                </c:pt>
                <c:pt idx="3">
                  <c:v>5.5577896058042882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084992"/>
        <c:axId val="71146816"/>
      </c:barChart>
      <c:catAx>
        <c:axId val="7208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1146816"/>
        <c:crosses val="autoZero"/>
        <c:auto val="1"/>
        <c:lblAlgn val="ctr"/>
        <c:lblOffset val="100"/>
        <c:noMultiLvlLbl val="0"/>
      </c:catAx>
      <c:valAx>
        <c:axId val="711468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600" dirty="0"/>
                  <a:t>MÓDULO DE ESLASTICIDAD </a:t>
                </a:r>
              </a:p>
            </c:rich>
          </c:tx>
          <c:layout>
            <c:manualLayout>
              <c:xMode val="edge"/>
              <c:yMode val="edge"/>
              <c:x val="0.1142268463677196"/>
              <c:y val="0.17382562571078836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crossAx val="720849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'210 CON FIBRA'!$C$61</c:f>
              <c:strCache>
                <c:ptCount val="1"/>
                <c:pt idx="0">
                  <c:v>CON FIBRA 1%</c:v>
                </c:pt>
              </c:strCache>
            </c:strRef>
          </c:tx>
          <c:marker>
            <c:symbol val="none"/>
          </c:marker>
          <c:xVal>
            <c:numRef>
              <c:f>'210 CON FIBRA'!$B$63:$B$66</c:f>
              <c:numCache>
                <c:formatCode>General</c:formatCode>
                <c:ptCount val="4"/>
                <c:pt idx="0">
                  <c:v>7</c:v>
                </c:pt>
                <c:pt idx="1">
                  <c:v>14</c:v>
                </c:pt>
                <c:pt idx="2">
                  <c:v>21</c:v>
                </c:pt>
                <c:pt idx="3">
                  <c:v>28</c:v>
                </c:pt>
              </c:numCache>
            </c:numRef>
          </c:xVal>
          <c:yVal>
            <c:numRef>
              <c:f>'210 CON FIBRA'!$C$63:$C$66</c:f>
              <c:numCache>
                <c:formatCode>0.00</c:formatCode>
                <c:ptCount val="4"/>
                <c:pt idx="0">
                  <c:v>2.205431957527451</c:v>
                </c:pt>
                <c:pt idx="1">
                  <c:v>4.1146066589997483</c:v>
                </c:pt>
                <c:pt idx="2">
                  <c:v>4.2927847416855665</c:v>
                </c:pt>
                <c:pt idx="3">
                  <c:v>4.7619910691549343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'210 CON FIBRA'!$D$61</c:f>
              <c:strCache>
                <c:ptCount val="1"/>
                <c:pt idx="0">
                  <c:v>SIN FIBRA</c:v>
                </c:pt>
              </c:strCache>
            </c:strRef>
          </c:tx>
          <c:marker>
            <c:symbol val="none"/>
          </c:marker>
          <c:xVal>
            <c:numRef>
              <c:f>'210 CON FIBRA'!$B$63:$B$66</c:f>
              <c:numCache>
                <c:formatCode>General</c:formatCode>
                <c:ptCount val="4"/>
                <c:pt idx="0">
                  <c:v>7</c:v>
                </c:pt>
                <c:pt idx="1">
                  <c:v>14</c:v>
                </c:pt>
                <c:pt idx="2">
                  <c:v>21</c:v>
                </c:pt>
                <c:pt idx="3">
                  <c:v>28</c:v>
                </c:pt>
              </c:numCache>
            </c:numRef>
          </c:xVal>
          <c:yVal>
            <c:numRef>
              <c:f>'210 CON FIBRA'!$D$63:$D$66</c:f>
              <c:numCache>
                <c:formatCode>0.00</c:formatCode>
                <c:ptCount val="4"/>
                <c:pt idx="0">
                  <c:v>2.1813634969127862</c:v>
                </c:pt>
                <c:pt idx="1">
                  <c:v>3.9554313150746947</c:v>
                </c:pt>
                <c:pt idx="2">
                  <c:v>4.1528186640102263</c:v>
                </c:pt>
                <c:pt idx="3">
                  <c:v>4.1594473156899809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001792"/>
        <c:axId val="71002368"/>
      </c:scatterChart>
      <c:valAx>
        <c:axId val="71001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TIEMPO (Días)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71002368"/>
        <c:crosses val="autoZero"/>
        <c:crossBetween val="midCat"/>
      </c:valAx>
      <c:valAx>
        <c:axId val="710023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ROTURA</a:t>
                </a:r>
                <a:r>
                  <a:rPr lang="es-EC" baseline="0"/>
                  <a:t> (MPa)</a:t>
                </a:r>
                <a:endParaRPr lang="es-EC"/>
              </a:p>
            </c:rich>
          </c:tx>
          <c:overlay val="0"/>
        </c:title>
        <c:numFmt formatCode="0.00" sourceLinked="1"/>
        <c:majorTickMark val="none"/>
        <c:minorTickMark val="none"/>
        <c:tickLblPos val="nextTo"/>
        <c:crossAx val="7100179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'240 CON FIBRA'!$C$48</c:f>
              <c:strCache>
                <c:ptCount val="1"/>
                <c:pt idx="0">
                  <c:v>CON FIBRA 1%</c:v>
                </c:pt>
              </c:strCache>
            </c:strRef>
          </c:tx>
          <c:xVal>
            <c:numRef>
              <c:f>'240 CON FIBRA'!$B$49:$B$52</c:f>
              <c:numCache>
                <c:formatCode>General</c:formatCode>
                <c:ptCount val="4"/>
                <c:pt idx="0">
                  <c:v>7</c:v>
                </c:pt>
                <c:pt idx="1">
                  <c:v>14</c:v>
                </c:pt>
                <c:pt idx="2">
                  <c:v>21</c:v>
                </c:pt>
                <c:pt idx="3">
                  <c:v>28</c:v>
                </c:pt>
              </c:numCache>
            </c:numRef>
          </c:xVal>
          <c:yVal>
            <c:numRef>
              <c:f>'240 CON FIBRA'!$C$49:$C$52</c:f>
              <c:numCache>
                <c:formatCode>0.00</c:formatCode>
                <c:ptCount val="4"/>
                <c:pt idx="0">
                  <c:v>3.712692794824076</c:v>
                </c:pt>
                <c:pt idx="1">
                  <c:v>4.2892212940176568</c:v>
                </c:pt>
                <c:pt idx="2">
                  <c:v>4.6972311724585172</c:v>
                </c:pt>
                <c:pt idx="3">
                  <c:v>5.2039655396087916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'240 CON FIBRA'!$D$48</c:f>
              <c:strCache>
                <c:ptCount val="1"/>
                <c:pt idx="0">
                  <c:v>SIN FIBRA</c:v>
                </c:pt>
              </c:strCache>
            </c:strRef>
          </c:tx>
          <c:xVal>
            <c:numRef>
              <c:f>'240 CON FIBRA'!$B$49:$B$52</c:f>
              <c:numCache>
                <c:formatCode>General</c:formatCode>
                <c:ptCount val="4"/>
                <c:pt idx="0">
                  <c:v>7</c:v>
                </c:pt>
                <c:pt idx="1">
                  <c:v>14</c:v>
                </c:pt>
                <c:pt idx="2">
                  <c:v>21</c:v>
                </c:pt>
                <c:pt idx="3">
                  <c:v>28</c:v>
                </c:pt>
              </c:numCache>
            </c:numRef>
          </c:xVal>
          <c:yVal>
            <c:numRef>
              <c:f>'240 CON FIBRA'!$D$49:$D$52</c:f>
              <c:numCache>
                <c:formatCode>0.00</c:formatCode>
                <c:ptCount val="4"/>
                <c:pt idx="0">
                  <c:v>3.6429231679035254</c:v>
                </c:pt>
                <c:pt idx="1">
                  <c:v>4.1305060364573398</c:v>
                </c:pt>
                <c:pt idx="2">
                  <c:v>4.3734101974122979</c:v>
                </c:pt>
                <c:pt idx="3">
                  <c:v>4.5897113437336809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004672"/>
        <c:axId val="71005248"/>
      </c:scatterChart>
      <c:valAx>
        <c:axId val="71004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TIEMPO (Días)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71005248"/>
        <c:crosses val="autoZero"/>
        <c:crossBetween val="midCat"/>
      </c:valAx>
      <c:valAx>
        <c:axId val="710052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ROTURA (MPa)</a:t>
                </a:r>
              </a:p>
            </c:rich>
          </c:tx>
          <c:overlay val="0"/>
        </c:title>
        <c:numFmt formatCode="0.00" sourceLinked="1"/>
        <c:majorTickMark val="none"/>
        <c:minorTickMark val="none"/>
        <c:tickLblPos val="nextTo"/>
        <c:crossAx val="7100467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'280 CON FIBRA '!$L$47</c:f>
              <c:strCache>
                <c:ptCount val="1"/>
                <c:pt idx="0">
                  <c:v>CON FIBRA 1%</c:v>
                </c:pt>
              </c:strCache>
            </c:strRef>
          </c:tx>
          <c:xVal>
            <c:numRef>
              <c:f>'280 CON FIBRA '!$K$48:$K$51</c:f>
              <c:numCache>
                <c:formatCode>General</c:formatCode>
                <c:ptCount val="4"/>
                <c:pt idx="0">
                  <c:v>7</c:v>
                </c:pt>
                <c:pt idx="1">
                  <c:v>14</c:v>
                </c:pt>
                <c:pt idx="2">
                  <c:v>21</c:v>
                </c:pt>
                <c:pt idx="3">
                  <c:v>28</c:v>
                </c:pt>
              </c:numCache>
            </c:numRef>
          </c:xVal>
          <c:yVal>
            <c:numRef>
              <c:f>'280 CON FIBRA '!$L$48:$L$51</c:f>
              <c:numCache>
                <c:formatCode>0.00</c:formatCode>
                <c:ptCount val="4"/>
                <c:pt idx="0">
                  <c:v>4.1460448676235027</c:v>
                </c:pt>
                <c:pt idx="1">
                  <c:v>5.1968398683038233</c:v>
                </c:pt>
                <c:pt idx="2">
                  <c:v>5.9977511027603123</c:v>
                </c:pt>
                <c:pt idx="3">
                  <c:v>6.1571684523325887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'280 CON FIBRA '!$N$47</c:f>
              <c:strCache>
                <c:ptCount val="1"/>
                <c:pt idx="0">
                  <c:v>SIN FIBRA </c:v>
                </c:pt>
              </c:strCache>
            </c:strRef>
          </c:tx>
          <c:xVal>
            <c:numRef>
              <c:f>'280 CON FIBRA '!$K$48:$K$51</c:f>
              <c:numCache>
                <c:formatCode>General</c:formatCode>
                <c:ptCount val="4"/>
                <c:pt idx="0">
                  <c:v>7</c:v>
                </c:pt>
                <c:pt idx="1">
                  <c:v>14</c:v>
                </c:pt>
                <c:pt idx="2">
                  <c:v>21</c:v>
                </c:pt>
                <c:pt idx="3">
                  <c:v>28</c:v>
                </c:pt>
              </c:numCache>
            </c:numRef>
          </c:xVal>
          <c:yVal>
            <c:numRef>
              <c:f>'280 CON FIBRA '!$N$48:$N$51</c:f>
              <c:numCache>
                <c:formatCode>0.00</c:formatCode>
                <c:ptCount val="4"/>
                <c:pt idx="0">
                  <c:v>3.3776954193882176</c:v>
                </c:pt>
                <c:pt idx="1">
                  <c:v>4.4842533904874777</c:v>
                </c:pt>
                <c:pt idx="2">
                  <c:v>4.6067698352102813</c:v>
                </c:pt>
                <c:pt idx="3">
                  <c:v>4.8071607340274207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007552"/>
        <c:axId val="86425600"/>
      </c:scatterChart>
      <c:valAx>
        <c:axId val="71007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TIEMPO (Días)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6425600"/>
        <c:crosses val="autoZero"/>
        <c:crossBetween val="midCat"/>
      </c:valAx>
      <c:valAx>
        <c:axId val="864256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ROTURA</a:t>
                </a:r>
                <a:r>
                  <a:rPr lang="es-EC" baseline="0"/>
                  <a:t> (MPa)</a:t>
                </a:r>
                <a:endParaRPr lang="es-EC"/>
              </a:p>
            </c:rich>
          </c:tx>
          <c:overlay val="0"/>
        </c:title>
        <c:numFmt formatCode="0.00" sourceLinked="1"/>
        <c:majorTickMark val="none"/>
        <c:minorTickMark val="none"/>
        <c:tickLblPos val="nextTo"/>
        <c:crossAx val="7100755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0.02381</cdr:x>
      <cdr:y>0.78182</cdr:y>
    </cdr:from>
    <cdr:to>
      <cdr:x>0.26091</cdr:x>
      <cdr:y>0.84783</cdr:y>
    </cdr:to>
    <cdr:sp macro="" textlink="">
      <cdr:nvSpPr>
        <cdr:cNvPr id="3" name="2 Cuadro de texto"/>
        <cdr:cNvSpPr txBox="1"/>
      </cdr:nvSpPr>
      <cdr:spPr>
        <a:xfrm xmlns:a="http://schemas.openxmlformats.org/drawingml/2006/main">
          <a:off x="144016" y="3096344"/>
          <a:ext cx="1434141" cy="2614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C" sz="600" dirty="0">
              <a:latin typeface="Arial" pitchFamily="34" charset="0"/>
              <a:cs typeface="Arial" pitchFamily="34" charset="0"/>
            </a:rPr>
            <a:t>RESISTENCIA DE DISEÑO</a:t>
          </a:r>
        </a:p>
      </cdr:txBody>
    </cdr:sp>
  </cdr:relSizeAnchor>
  <cdr:relSizeAnchor xmlns:cdr="http://schemas.openxmlformats.org/drawingml/2006/chartDrawing">
    <cdr:from>
      <cdr:x>0</cdr:x>
      <cdr:y>0.73229</cdr:y>
    </cdr:from>
    <cdr:to>
      <cdr:x>0.05488</cdr:x>
      <cdr:y>1</cdr:y>
    </cdr:to>
    <cdr:sp macro="" textlink="">
      <cdr:nvSpPr>
        <cdr:cNvPr id="4" name="3 Cuadro de texto"/>
        <cdr:cNvSpPr txBox="1"/>
      </cdr:nvSpPr>
      <cdr:spPr>
        <a:xfrm xmlns:a="http://schemas.openxmlformats.org/drawingml/2006/main" rot="16200000">
          <a:off x="-1929282" y="2250831"/>
          <a:ext cx="733529" cy="2512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C" sz="500">
              <a:latin typeface="Arial" pitchFamily="34" charset="0"/>
              <a:cs typeface="Arial" pitchFamily="34" charset="0"/>
            </a:rPr>
            <a:t>RESITENCIAS OPTENIDAS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0.04854</cdr:x>
      <cdr:y>0.70485</cdr:y>
    </cdr:from>
    <cdr:to>
      <cdr:x>0.24675</cdr:x>
      <cdr:y>0.7537</cdr:y>
    </cdr:to>
    <cdr:sp macro="" textlink="">
      <cdr:nvSpPr>
        <cdr:cNvPr id="3" name="2 Cuadro de texto"/>
        <cdr:cNvSpPr txBox="1"/>
      </cdr:nvSpPr>
      <cdr:spPr>
        <a:xfrm xmlns:a="http://schemas.openxmlformats.org/drawingml/2006/main">
          <a:off x="241160" y="2029767"/>
          <a:ext cx="984738" cy="1406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C" sz="600"/>
            <a:t>RESISTENCIA</a:t>
          </a:r>
          <a:r>
            <a:rPr lang="es-EC" sz="600" baseline="0"/>
            <a:t> DE DISEÑO</a:t>
          </a:r>
          <a:endParaRPr lang="es-EC" sz="600"/>
        </a:p>
      </cdr:txBody>
    </cdr:sp>
  </cdr:relSizeAnchor>
  <cdr:relSizeAnchor xmlns:cdr="http://schemas.openxmlformats.org/drawingml/2006/chartDrawing">
    <cdr:from>
      <cdr:x>0.35065</cdr:x>
      <cdr:y>0.22505</cdr:y>
    </cdr:from>
    <cdr:to>
      <cdr:x>0.90276</cdr:x>
      <cdr:y>0.26705</cdr:y>
    </cdr:to>
    <cdr:sp macro="" textlink="">
      <cdr:nvSpPr>
        <cdr:cNvPr id="2" name="1 Forma libre"/>
        <cdr:cNvSpPr/>
      </cdr:nvSpPr>
      <cdr:spPr>
        <a:xfrm xmlns:a="http://schemas.openxmlformats.org/drawingml/2006/main">
          <a:off x="1944216" y="648072"/>
          <a:ext cx="3061238" cy="120948"/>
        </a:xfrm>
        <a:custGeom xmlns:a="http://schemas.openxmlformats.org/drawingml/2006/main">
          <a:avLst/>
          <a:gdLst>
            <a:gd name="connsiteX0" fmla="*/ 26185 w 2743008"/>
            <a:gd name="connsiteY0" fmla="*/ 46181 h 120951"/>
            <a:gd name="connsiteX1" fmla="*/ 114108 w 2743008"/>
            <a:gd name="connsiteY1" fmla="*/ 2220 h 120951"/>
            <a:gd name="connsiteX2" fmla="*/ 931792 w 2743008"/>
            <a:gd name="connsiteY2" fmla="*/ 107728 h 120951"/>
            <a:gd name="connsiteX3" fmla="*/ 1854985 w 2743008"/>
            <a:gd name="connsiteY3" fmla="*/ 116520 h 120951"/>
            <a:gd name="connsiteX4" fmla="*/ 2743008 w 2743008"/>
            <a:gd name="connsiteY4" fmla="*/ 81351 h 120951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</a:cxnLst>
          <a:rect l="l" t="t" r="r" b="b"/>
          <a:pathLst>
            <a:path w="2743008" h="120951">
              <a:moveTo>
                <a:pt x="26185" y="46181"/>
              </a:moveTo>
              <a:cubicBezTo>
                <a:pt x="-5321" y="19071"/>
                <a:pt x="-36826" y="-8038"/>
                <a:pt x="114108" y="2220"/>
              </a:cubicBezTo>
              <a:cubicBezTo>
                <a:pt x="265042" y="12478"/>
                <a:pt x="641646" y="88678"/>
                <a:pt x="931792" y="107728"/>
              </a:cubicBezTo>
              <a:cubicBezTo>
                <a:pt x="1221938" y="126778"/>
                <a:pt x="1553116" y="120916"/>
                <a:pt x="1854985" y="116520"/>
              </a:cubicBezTo>
              <a:cubicBezTo>
                <a:pt x="2156854" y="112124"/>
                <a:pt x="2549577" y="90143"/>
                <a:pt x="2743008" y="81351"/>
              </a:cubicBezTo>
            </a:path>
          </a:pathLst>
        </a:custGeom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C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A631A-61F7-48F1-B7CC-5EB3A572B396}" type="datetimeFigureOut">
              <a:rPr lang="es-EC" smtClean="0"/>
              <a:t>12/03/2015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114B3-C514-4248-8102-C2D8F2DDF0A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7323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114B3-C514-4248-8102-C2D8F2DDF0A0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9757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1C54-E7A9-4B4A-B165-BF73FA47671B}" type="datetime4">
              <a:rPr lang="en-US" smtClean="0"/>
              <a:t>March 12, 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79657-FBAA-40A0-96EB-BC5751AF7DE6}" type="datetime4">
              <a:rPr lang="en-US" smtClean="0"/>
              <a:t>March 12,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6CD4-137C-49C3-BD2D-CFDEA54AF551}" type="datetime4">
              <a:rPr lang="en-US" smtClean="0"/>
              <a:t>March 12,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414B1-BD0D-41E2-BE7C-598EA72639E6}" type="datetime4">
              <a:rPr lang="en-US" smtClean="0"/>
              <a:t>March 12,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53265-CAA9-45A3-A29E-B6AF0ABD6F8E}" type="datetime4">
              <a:rPr lang="en-US" smtClean="0"/>
              <a:t>March 12,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6A5F-C460-4E82-9D1B-6A27066185AE}" type="datetime4">
              <a:rPr lang="en-US" smtClean="0"/>
              <a:t>March 12,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29FE-3505-4E38-BC15-F4FB865D4047}" type="datetime4">
              <a:rPr lang="en-US" smtClean="0"/>
              <a:t>March 12,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4BADB-A61E-4D9D-A36A-AF179A8F4AAD}" type="datetime4">
              <a:rPr lang="en-US" smtClean="0"/>
              <a:t>March 12,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5F0C-10A3-45F1-B61C-14A37943AEE1}" type="datetime4">
              <a:rPr lang="en-US" smtClean="0"/>
              <a:t>March 12,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EC8A-2BB5-4BF8-BC51-082AE28F40E6}" type="datetime4">
              <a:rPr lang="en-US" smtClean="0"/>
              <a:t>March 12,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EF8B3-42FE-4773-B547-FEE576B7B47F}" type="datetime4">
              <a:rPr lang="en-US" smtClean="0"/>
              <a:t>March 12,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1786FD-6AD1-49FF-BF4A-162827F62773}" type="datetime4">
              <a:rPr lang="en-US" smtClean="0"/>
              <a:t>March 12, 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2049" name="Imagen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517207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11561" y="-2094631"/>
            <a:ext cx="8208912" cy="809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6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6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6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6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6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DEPARTAMENTO DE CIENCIAS DE LA TIERRA Y LA CONSTRUCCI</a:t>
            </a:r>
            <a:r>
              <a:rPr lang="es-EC" sz="2000" b="1" dirty="0" smtClean="0"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CARRERA DE INGENIER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CIVIL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TESIS PREVIO A LA OBTENCI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DEL T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TULO DE INGENIERO CIVIL 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TEMA: 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“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LISIS COMPARATIVO DEL HORMIG</a:t>
            </a:r>
            <a:r>
              <a:rPr lang="es-EC" sz="2000" b="1" dirty="0"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SIMPLE SIN Y CON FIBRA DE VIDRIO RECICLADA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AUTOR: RUEDA PILLAJO, ELIZABETH ZOILA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DIRECTOR: ING. DUR</a:t>
            </a:r>
            <a:r>
              <a:rPr lang="es-EC" sz="2000" b="1" dirty="0" smtClean="0"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N, RICARDO 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CODIRECTOR: ING. BONIFAZ, HUGO. </a:t>
            </a:r>
            <a:r>
              <a:rPr kumimoji="0" lang="es-EC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MSc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SANGOLQU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Í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2015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00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61387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Metodología (continuación)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03023" y="1484784"/>
            <a:ext cx="6777317" cy="3508977"/>
          </a:xfrm>
        </p:spPr>
        <p:txBody>
          <a:bodyPr/>
          <a:lstStyle/>
          <a:p>
            <a:r>
              <a:rPr lang="es-EC" dirty="0" smtClean="0">
                <a:latin typeface="Arial" pitchFamily="34" charset="0"/>
                <a:cs typeface="Arial" pitchFamily="34" charset="0"/>
              </a:rPr>
              <a:t>Toma del revenimiento.</a:t>
            </a:r>
          </a:p>
          <a:p>
            <a:r>
              <a:rPr lang="es-EC" dirty="0" smtClean="0">
                <a:latin typeface="Arial" pitchFamily="34" charset="0"/>
                <a:cs typeface="Arial" pitchFamily="34" charset="0"/>
              </a:rPr>
              <a:t>Norma</a:t>
            </a:r>
            <a:r>
              <a:rPr lang="es-EC" dirty="0">
                <a:latin typeface="Arial" pitchFamily="34" charset="0"/>
                <a:cs typeface="Arial" pitchFamily="34" charset="0"/>
              </a:rPr>
              <a:t> 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ASTM C 143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96952"/>
            <a:ext cx="3095749" cy="227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41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54186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Metodología (continuación)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412779"/>
            <a:ext cx="6777317" cy="1224134"/>
          </a:xfrm>
        </p:spPr>
        <p:txBody>
          <a:bodyPr>
            <a:normAutofit lnSpcReduction="10000"/>
          </a:bodyPr>
          <a:lstStyle/>
          <a:p>
            <a:pPr algn="just"/>
            <a:r>
              <a:rPr lang="es-EC" sz="2500" dirty="0" smtClean="0">
                <a:latin typeface="Arial" pitchFamily="34" charset="0"/>
                <a:cs typeface="Arial" pitchFamily="34" charset="0"/>
              </a:rPr>
              <a:t>Elaboración de la probetas de hormigón 8 cilindros  y 4 vigas de acuerdo a la Norma ASTM C31 para cada diseño.</a:t>
            </a:r>
            <a:endParaRPr lang="es-EC" sz="2500" dirty="0">
              <a:latin typeface="Arial" pitchFamily="34" charset="0"/>
              <a:cs typeface="Arial" pitchFamily="34" charset="0"/>
            </a:endParaRPr>
          </a:p>
          <a:p>
            <a:endParaRPr lang="es-EC" dirty="0"/>
          </a:p>
        </p:txBody>
      </p:sp>
      <p:pic>
        <p:nvPicPr>
          <p:cNvPr id="8" name="7 Imagen"/>
          <p:cNvPicPr/>
          <p:nvPr/>
        </p:nvPicPr>
        <p:blipFill rotWithShape="1">
          <a:blip r:embed="rId2"/>
          <a:srcRect l="24910" t="22699" r="50359" b="36980"/>
          <a:stretch/>
        </p:blipFill>
        <p:spPr bwMode="auto">
          <a:xfrm>
            <a:off x="5220072" y="2834577"/>
            <a:ext cx="3102469" cy="327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41527"/>
            <a:ext cx="3539092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50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54186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Metodología (continuación)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64372" y="1196753"/>
            <a:ext cx="6777317" cy="1152128"/>
          </a:xfrm>
        </p:spPr>
        <p:txBody>
          <a:bodyPr/>
          <a:lstStyle/>
          <a:p>
            <a:r>
              <a:rPr lang="es-EC" dirty="0" smtClean="0">
                <a:latin typeface="Arial" pitchFamily="34" charset="0"/>
                <a:cs typeface="Arial" pitchFamily="34" charset="0"/>
              </a:rPr>
              <a:t>Curado ASTM C 31 </a:t>
            </a:r>
          </a:p>
          <a:p>
            <a:r>
              <a:rPr lang="es-EC" dirty="0" smtClean="0">
                <a:latin typeface="Arial" pitchFamily="34" charset="0"/>
                <a:cs typeface="Arial" pitchFamily="34" charset="0"/>
              </a:rPr>
              <a:t>Temperatura 23 °C</a:t>
            </a:r>
            <a:r>
              <a:rPr lang="es-EC" dirty="0" smtClean="0"/>
              <a:t>.</a:t>
            </a:r>
          </a:p>
          <a:p>
            <a:endParaRPr lang="es-EC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1" t="20312" r="18906" b="30078"/>
          <a:stretch/>
        </p:blipFill>
        <p:spPr bwMode="auto">
          <a:xfrm>
            <a:off x="1184779" y="2780928"/>
            <a:ext cx="4335369" cy="233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l="18210" t="14731" r="42767" b="11562"/>
          <a:stretch/>
        </p:blipFill>
        <p:spPr bwMode="auto">
          <a:xfrm>
            <a:off x="5553479" y="2780926"/>
            <a:ext cx="2188210" cy="24054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412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548680"/>
            <a:ext cx="7024744" cy="613872"/>
          </a:xfrm>
        </p:spPr>
        <p:txBody>
          <a:bodyPr>
            <a:normAutofit/>
          </a:bodyPr>
          <a:lstStyle/>
          <a:p>
            <a:pPr algn="ctr"/>
            <a:r>
              <a:rPr lang="es-EC" sz="2500" b="1" dirty="0" smtClean="0"/>
              <a:t>ENSAYO A COMPRESIÓN SIMPLE</a:t>
            </a:r>
            <a:endParaRPr lang="es-EC" sz="2500" b="1" dirty="0"/>
          </a:p>
        </p:txBody>
      </p:sp>
      <p:pic>
        <p:nvPicPr>
          <p:cNvPr id="7" name="6 Marcador de contenido" descr="D:\FOTOS\LABORATORIO\DSC0025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1512168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/>
          <p:cNvPicPr/>
          <p:nvPr/>
        </p:nvPicPr>
        <p:blipFill rotWithShape="1">
          <a:blip r:embed="rId3"/>
          <a:srcRect l="8423" t="36140" r="48567" b="19059"/>
          <a:stretch/>
        </p:blipFill>
        <p:spPr bwMode="auto">
          <a:xfrm rot="5400000">
            <a:off x="3431485" y="2694092"/>
            <a:ext cx="2883535" cy="1898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/>
          <p:cNvPicPr/>
          <p:nvPr/>
        </p:nvPicPr>
        <p:blipFill rotWithShape="1">
          <a:blip r:embed="rId4"/>
          <a:srcRect l="19426" t="22818" r="19347" b="30063"/>
          <a:stretch/>
        </p:blipFill>
        <p:spPr bwMode="auto">
          <a:xfrm rot="5400000">
            <a:off x="5436803" y="3644317"/>
            <a:ext cx="2880321" cy="1297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11560" y="3861048"/>
            <a:ext cx="30111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 smtClean="0">
                <a:latin typeface="Arial" pitchFamily="34" charset="0"/>
                <a:cs typeface="Arial" pitchFamily="34" charset="0"/>
              </a:rPr>
              <a:t>Máquina de compresión</a:t>
            </a:r>
          </a:p>
          <a:p>
            <a:pPr algn="just"/>
            <a:r>
              <a:rPr lang="es-EC" sz="2000" dirty="0" smtClean="0">
                <a:latin typeface="Arial" pitchFamily="34" charset="0"/>
                <a:cs typeface="Arial" pitchFamily="34" charset="0"/>
              </a:rPr>
              <a:t>Con capacidad de 2000 KN.</a:t>
            </a:r>
          </a:p>
          <a:p>
            <a:endParaRPr lang="es-EC" dirty="0"/>
          </a:p>
        </p:txBody>
      </p:sp>
      <p:sp>
        <p:nvSpPr>
          <p:cNvPr id="12" name="11 Rectángulo"/>
          <p:cNvSpPr/>
          <p:nvPr/>
        </p:nvSpPr>
        <p:spPr>
          <a:xfrm>
            <a:off x="1691680" y="5085184"/>
            <a:ext cx="358895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 smtClean="0">
                <a:latin typeface="Arial" pitchFamily="34" charset="0"/>
                <a:cs typeface="Arial" pitchFamily="34" charset="0"/>
              </a:rPr>
              <a:t>Falla tipo corte, corte y cono  se presenta por las irregularidades de la superficie del cilindro.    </a:t>
            </a:r>
          </a:p>
          <a:p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4514631" y="1268760"/>
            <a:ext cx="301111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 smtClean="0">
                <a:latin typeface="Arial" pitchFamily="34" charset="0"/>
                <a:cs typeface="Arial" pitchFamily="34" charset="0"/>
              </a:rPr>
              <a:t>Norma ASTM C 39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1977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613872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MÓDULO DE ELASTICIDAD</a:t>
            </a:r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762822" y="1628800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 smtClean="0">
                <a:latin typeface="Arial" pitchFamily="34" charset="0"/>
                <a:cs typeface="Arial" pitchFamily="34" charset="0"/>
              </a:rPr>
              <a:t>Norma ASTM C 469.</a:t>
            </a:r>
          </a:p>
          <a:p>
            <a:pPr algn="just"/>
            <a:r>
              <a:rPr lang="es-EC" dirty="0" smtClean="0">
                <a:latin typeface="Arial" pitchFamily="34" charset="0"/>
                <a:cs typeface="Arial" pitchFamily="34" charset="0"/>
              </a:rPr>
              <a:t>Máquina de compresión con capacidad de 2000 KN.</a:t>
            </a:r>
          </a:p>
          <a:p>
            <a:pPr algn="just"/>
            <a:r>
              <a:rPr lang="es-EC" dirty="0" err="1" smtClean="0">
                <a:latin typeface="Arial" pitchFamily="34" charset="0"/>
                <a:cs typeface="Arial" pitchFamily="34" charset="0"/>
              </a:rPr>
              <a:t>Compresómetro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 para determinación del Módulo de Elasticidad.</a:t>
            </a:r>
          </a:p>
          <a:p>
            <a:endParaRPr lang="es-EC" dirty="0"/>
          </a:p>
        </p:txBody>
      </p:sp>
      <p:pic>
        <p:nvPicPr>
          <p:cNvPr id="8" name="7 Imagen" descr="F:\fotos tesis rotura cilindros\fotos fundicion\DSC0009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70594" y="3462454"/>
            <a:ext cx="2298798" cy="194385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3441444" y="2996081"/>
                <a:ext cx="1504706" cy="610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i="1" dirty="0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b="0" i="1" dirty="0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es-EC" b="0" i="1" dirty="0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s-EC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s-EC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C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EC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s-EC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C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EC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C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s-EC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s-EC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C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C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s-EC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444" y="2996081"/>
                <a:ext cx="1504706" cy="6101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9 Imagen" descr="C:\Users\Public\Documents\fotos tesis11-12-2014\DSC0665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7" t="14444" r="4088" b="4944"/>
          <a:stretch/>
        </p:blipFill>
        <p:spPr bwMode="auto">
          <a:xfrm rot="5400000">
            <a:off x="1049129" y="3711511"/>
            <a:ext cx="2486550" cy="1633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21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757888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RESULTADOS </a:t>
            </a:r>
            <a:endParaRPr lang="es-EC" dirty="0"/>
          </a:p>
        </p:txBody>
      </p:sp>
      <p:pic>
        <p:nvPicPr>
          <p:cNvPr id="7" name="6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344816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22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476672"/>
            <a:ext cx="7024744" cy="757888"/>
          </a:xfrm>
        </p:spPr>
        <p:txBody>
          <a:bodyPr>
            <a:normAutofit/>
          </a:bodyPr>
          <a:lstStyle/>
          <a:p>
            <a:pPr algn="ctr"/>
            <a:r>
              <a:rPr lang="es-EC" sz="2500" b="1" dirty="0" smtClean="0"/>
              <a:t>RESISTENCIA A COMPRESIÓN </a:t>
            </a:r>
            <a:r>
              <a:rPr lang="es-EC" sz="2500" b="1" dirty="0" err="1" smtClean="0"/>
              <a:t>f</a:t>
            </a:r>
            <a:r>
              <a:rPr lang="es-EC" sz="2500" b="1" dirty="0" err="1"/>
              <a:t>´</a:t>
            </a:r>
            <a:r>
              <a:rPr lang="es-EC" sz="2500" b="1" dirty="0" err="1" smtClean="0"/>
              <a:t>c</a:t>
            </a:r>
            <a:r>
              <a:rPr lang="es-EC" sz="2500" b="1" dirty="0" smtClean="0"/>
              <a:t>= 21 MPa</a:t>
            </a:r>
            <a:endParaRPr lang="es-EC" sz="2500" b="1" dirty="0"/>
          </a:p>
        </p:txBody>
      </p:sp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814593"/>
              </p:ext>
            </p:extLst>
          </p:nvPr>
        </p:nvGraphicFramePr>
        <p:xfrm>
          <a:off x="2123728" y="3645024"/>
          <a:ext cx="468052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854821"/>
              </p:ext>
            </p:extLst>
          </p:nvPr>
        </p:nvGraphicFramePr>
        <p:xfrm>
          <a:off x="2123728" y="1484784"/>
          <a:ext cx="4464497" cy="210312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111828"/>
                <a:gridCol w="1980066"/>
                <a:gridCol w="1372603"/>
              </a:tblGrid>
              <a:tr h="23682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RESISTENCIA </a:t>
                      </a:r>
                      <a:r>
                        <a:rPr lang="es-EC" sz="15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f´c</a:t>
                      </a: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=21 MPa A COMPRESIÓN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4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TIEMPO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(Días)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SIN FIBRA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(MPa)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CON FIBRA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(MPa)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54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54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11.36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13.53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54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17.28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18.24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54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18.24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19.09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54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21.18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22.05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0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613872"/>
          </a:xfrm>
        </p:spPr>
        <p:txBody>
          <a:bodyPr>
            <a:normAutofit/>
          </a:bodyPr>
          <a:lstStyle/>
          <a:p>
            <a:pPr algn="ctr"/>
            <a:r>
              <a:rPr lang="es-EC" sz="2500" b="1" dirty="0" smtClean="0"/>
              <a:t>RESISTENCIA A COMPRESIÓN </a:t>
            </a:r>
            <a:r>
              <a:rPr lang="es-EC" sz="2500" b="1" dirty="0" err="1" smtClean="0"/>
              <a:t>f´c</a:t>
            </a:r>
            <a:r>
              <a:rPr lang="es-EC" sz="2500" b="1" dirty="0"/>
              <a:t>= </a:t>
            </a:r>
            <a:r>
              <a:rPr lang="es-EC" sz="2500" b="1" dirty="0" smtClean="0"/>
              <a:t>24 MPa</a:t>
            </a:r>
            <a:endParaRPr lang="es-EC" sz="2500" b="1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84775"/>
              </p:ext>
            </p:extLst>
          </p:nvPr>
        </p:nvGraphicFramePr>
        <p:xfrm>
          <a:off x="2267744" y="1268760"/>
          <a:ext cx="4680520" cy="236889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65701"/>
                <a:gridCol w="2076295"/>
                <a:gridCol w="1438524"/>
              </a:tblGrid>
              <a:tr h="3445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RESISTENCIA </a:t>
                      </a:r>
                      <a:r>
                        <a:rPr lang="es-EC" sz="15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f´c</a:t>
                      </a:r>
                      <a:r>
                        <a:rPr lang="es-EC" sz="15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=24 </a:t>
                      </a: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MPa A LA COMPRESIÓN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4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TIEMPO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Días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SIN FIBRA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(MPa)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 FIBRA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(MPa)</a:t>
                      </a:r>
                    </a:p>
                  </a:txBody>
                  <a:tcPr marL="68580" marR="68580" marT="9525" marB="0"/>
                </a:tc>
              </a:tr>
              <a:tr h="164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</a:t>
                      </a:r>
                    </a:p>
                  </a:txBody>
                  <a:tcPr marL="68580" marR="68580" marT="9525" marB="0"/>
                </a:tc>
              </a:tr>
              <a:tr h="164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12.62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15.03</a:t>
                      </a:r>
                    </a:p>
                  </a:txBody>
                  <a:tcPr marL="68580" marR="68580" marT="9525" marB="0"/>
                </a:tc>
              </a:tr>
              <a:tr h="164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16.88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19.66</a:t>
                      </a:r>
                    </a:p>
                  </a:txBody>
                  <a:tcPr marL="68580" marR="68580" marT="9525" marB="0"/>
                </a:tc>
              </a:tr>
              <a:tr h="164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22.69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25.73</a:t>
                      </a:r>
                    </a:p>
                  </a:txBody>
                  <a:tcPr marL="68580" marR="68580" marT="9525" marB="0"/>
                </a:tc>
              </a:tr>
              <a:tr h="164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24.10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26.69</a:t>
                      </a: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3649695426"/>
              </p:ext>
            </p:extLst>
          </p:nvPr>
        </p:nvGraphicFramePr>
        <p:xfrm>
          <a:off x="2123728" y="3573016"/>
          <a:ext cx="4824536" cy="2728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269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757888"/>
          </a:xfrm>
        </p:spPr>
        <p:txBody>
          <a:bodyPr>
            <a:normAutofit/>
          </a:bodyPr>
          <a:lstStyle/>
          <a:p>
            <a:pPr algn="ctr"/>
            <a:r>
              <a:rPr lang="es-EC" sz="2500" b="1" dirty="0" smtClean="0"/>
              <a:t>RESISTENCIA A COMPRESIÓN </a:t>
            </a:r>
            <a:r>
              <a:rPr lang="es-EC" sz="2500" b="1" dirty="0" err="1" smtClean="0"/>
              <a:t>f´c</a:t>
            </a:r>
            <a:r>
              <a:rPr lang="es-EC" sz="2500" b="1" dirty="0" smtClean="0"/>
              <a:t>= 28 MPa</a:t>
            </a:r>
            <a:endParaRPr lang="es-EC" sz="2500" b="1" dirty="0"/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284229523"/>
              </p:ext>
            </p:extLst>
          </p:nvPr>
        </p:nvGraphicFramePr>
        <p:xfrm>
          <a:off x="1835696" y="3645024"/>
          <a:ext cx="5328592" cy="273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639818"/>
              </p:ext>
            </p:extLst>
          </p:nvPr>
        </p:nvGraphicFramePr>
        <p:xfrm>
          <a:off x="1979712" y="1340768"/>
          <a:ext cx="5184576" cy="2366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6268"/>
                <a:gridCol w="2291680"/>
                <a:gridCol w="1586628"/>
              </a:tblGrid>
              <a:tr h="47061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RESISTENCIA </a:t>
                      </a:r>
                      <a:r>
                        <a:rPr lang="es-EC" sz="15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f´c</a:t>
                      </a: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=28 MPa A COMPRESIÓN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70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TIEMPO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(Días)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SIN FIBRA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(MPa)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CON FIBRA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(MPa)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4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4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18.81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22.14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4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23.17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30.32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4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26.88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33.26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24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29.79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35.85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71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71600" y="332656"/>
            <a:ext cx="7024744" cy="7578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500" b="1" dirty="0" smtClean="0"/>
              <a:t>RESISTENCIA A COMPRESIÓN  </a:t>
            </a:r>
            <a:r>
              <a:rPr lang="es-EC" sz="2500" b="1" dirty="0" err="1" smtClean="0"/>
              <a:t>f´c</a:t>
            </a:r>
            <a:r>
              <a:rPr lang="es-EC" sz="2500" b="1" dirty="0" smtClean="0"/>
              <a:t>= 35 MPa</a:t>
            </a:r>
            <a:endParaRPr lang="es-EC" sz="2500" b="1" dirty="0"/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588033202"/>
              </p:ext>
            </p:extLst>
          </p:nvPr>
        </p:nvGraphicFramePr>
        <p:xfrm>
          <a:off x="2411760" y="3573016"/>
          <a:ext cx="4533900" cy="284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532599"/>
              </p:ext>
            </p:extLst>
          </p:nvPr>
        </p:nvGraphicFramePr>
        <p:xfrm>
          <a:off x="2071704" y="1115130"/>
          <a:ext cx="4824536" cy="2366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2387"/>
                <a:gridCol w="1482167"/>
                <a:gridCol w="2139982"/>
              </a:tblGrid>
              <a:tr h="29337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RESISTENCIA  </a:t>
                      </a:r>
                      <a:r>
                        <a:rPr lang="es-EC" sz="15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f´c</a:t>
                      </a: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=35 MPa A LA COMPRESIÓN 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TIEMPO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(Días)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SIN FIBRA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(MPa)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 FIBRA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(MPa)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19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0.00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19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26.09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33.20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19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32.81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38.30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19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36.14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43.11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19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38.86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45.56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63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7213"/>
            <a:ext cx="8353425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62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692176863"/>
              </p:ext>
            </p:extLst>
          </p:nvPr>
        </p:nvGraphicFramePr>
        <p:xfrm>
          <a:off x="1763688" y="1700808"/>
          <a:ext cx="604867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024744" cy="78296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ÁNALISIS DE RESULTADOS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3943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510872"/>
            <a:ext cx="7024744" cy="829896"/>
          </a:xfrm>
        </p:spPr>
        <p:txBody>
          <a:bodyPr>
            <a:normAutofit/>
          </a:bodyPr>
          <a:lstStyle/>
          <a:p>
            <a:pPr algn="ctr"/>
            <a:r>
              <a:rPr lang="es-EC" sz="2000" b="1" dirty="0"/>
              <a:t>Comparación del Módulo de Elasticidad de las diferentes resistencias.</a:t>
            </a:r>
            <a:endParaRPr lang="es-EC" sz="20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659553"/>
              </p:ext>
            </p:extLst>
          </p:nvPr>
        </p:nvGraphicFramePr>
        <p:xfrm>
          <a:off x="2555776" y="1340768"/>
          <a:ext cx="4896545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4557"/>
                <a:gridCol w="1158072"/>
                <a:gridCol w="1158072"/>
                <a:gridCol w="1165844"/>
              </a:tblGrid>
              <a:tr h="190500">
                <a:tc>
                  <a:txBody>
                    <a:bodyPr/>
                    <a:lstStyle/>
                    <a:p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Resistencias Obtenidas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RESISTENCIA DE DISEÑO (MPa)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Sin fibra  (MPa)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Con fibra (MPa)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Porcentaje (%) 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24485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26040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6.35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24033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24433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1.66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21871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24118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10.27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23792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25114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5.56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010120263"/>
              </p:ext>
            </p:extLst>
          </p:nvPr>
        </p:nvGraphicFramePr>
        <p:xfrm>
          <a:off x="2195736" y="3645024"/>
          <a:ext cx="5544616" cy="287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099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9825" y="692696"/>
            <a:ext cx="7024744" cy="613872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ENSAYO A FLEXIÓN</a:t>
            </a:r>
            <a:endParaRPr lang="es-EC" dirty="0"/>
          </a:p>
        </p:txBody>
      </p:sp>
      <p:pic>
        <p:nvPicPr>
          <p:cNvPr id="8" name="Picture 2" descr="C:\Users\Public\Documents\fotos tesis vigas cilindros\DSC06886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5" t="13633" r="32756" b="7807"/>
          <a:stretch/>
        </p:blipFill>
        <p:spPr bwMode="auto">
          <a:xfrm>
            <a:off x="1403648" y="2132857"/>
            <a:ext cx="1614842" cy="32869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l="21007" t="31772" r="17361" b="31223"/>
          <a:stretch/>
        </p:blipFill>
        <p:spPr bwMode="auto">
          <a:xfrm>
            <a:off x="3707904" y="4077072"/>
            <a:ext cx="3453130" cy="12439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173238" y="1484784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sz="2200" dirty="0" smtClean="0">
                <a:latin typeface="Arial" pitchFamily="34" charset="0"/>
                <a:cs typeface="Arial" pitchFamily="34" charset="0"/>
              </a:rPr>
              <a:t>Norma ASTM C 78</a:t>
            </a:r>
          </a:p>
          <a:p>
            <a:pPr algn="just"/>
            <a:r>
              <a:rPr lang="es-EC" sz="2200" dirty="0" smtClean="0">
                <a:latin typeface="Arial" pitchFamily="34" charset="0"/>
                <a:cs typeface="Arial" pitchFamily="34" charset="0"/>
              </a:rPr>
              <a:t>Máquina a flexión con </a:t>
            </a:r>
            <a:r>
              <a:rPr lang="es-EC" sz="2200" dirty="0">
                <a:latin typeface="Arial" pitchFamily="34" charset="0"/>
                <a:cs typeface="Arial" pitchFamily="34" charset="0"/>
              </a:rPr>
              <a:t>capacidad de </a:t>
            </a:r>
            <a:r>
              <a:rPr lang="es-EC" sz="2200" dirty="0" smtClean="0">
                <a:latin typeface="Arial" pitchFamily="34" charset="0"/>
                <a:cs typeface="Arial" pitchFamily="34" charset="0"/>
              </a:rPr>
              <a:t> 50 KN</a:t>
            </a:r>
            <a:r>
              <a:rPr lang="es-EC" sz="2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s-EC" sz="2200" dirty="0" smtClean="0">
                <a:latin typeface="Arial" pitchFamily="34" charset="0"/>
                <a:cs typeface="Arial" pitchFamily="34" charset="0"/>
              </a:rPr>
              <a:t>Módulo </a:t>
            </a:r>
            <a:r>
              <a:rPr lang="es-EC" sz="2200" dirty="0">
                <a:latin typeface="Arial" pitchFamily="34" charset="0"/>
                <a:cs typeface="Arial" pitchFamily="34" charset="0"/>
              </a:rPr>
              <a:t>de </a:t>
            </a:r>
            <a:r>
              <a:rPr lang="es-EC" sz="2200" dirty="0" smtClean="0">
                <a:latin typeface="Arial" pitchFamily="34" charset="0"/>
                <a:cs typeface="Arial" pitchFamily="34" charset="0"/>
              </a:rPr>
              <a:t>Rotura</a:t>
            </a:r>
            <a:endParaRPr lang="es-EC" sz="22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CuadroTexto"/>
              <p:cNvSpPr txBox="1"/>
              <p:nvPr/>
            </p:nvSpPr>
            <p:spPr>
              <a:xfrm>
                <a:off x="4632197" y="3068960"/>
                <a:ext cx="1235947" cy="638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C" sz="2500" dirty="0" smtClean="0"/>
                  <a:t>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C" sz="25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s-EC" sz="2500" b="0" i="1" smtClean="0">
                            <a:latin typeface="Cambria Math"/>
                          </a:rPr>
                          <m:t>𝑃</m:t>
                        </m:r>
                        <m:r>
                          <a:rPr lang="es-EC" sz="2500" b="0" i="1" smtClean="0">
                            <a:latin typeface="Cambria Math"/>
                          </a:rPr>
                          <m:t>∗</m:t>
                        </m:r>
                        <m:r>
                          <a:rPr lang="es-EC" sz="2500" b="0" i="1" smtClean="0">
                            <a:latin typeface="Cambria Math"/>
                          </a:rPr>
                          <m:t>𝐿</m:t>
                        </m:r>
                      </m:num>
                      <m:den>
                        <m:r>
                          <a:rPr lang="es-EC" sz="2500" b="0" i="1" smtClean="0">
                            <a:latin typeface="Cambria Math"/>
                          </a:rPr>
                          <m:t>𝑏</m:t>
                        </m:r>
                        <m:r>
                          <a:rPr lang="es-EC" sz="2500" b="0" i="1" smtClean="0">
                            <a:latin typeface="Cambria Math"/>
                          </a:rPr>
                          <m:t>∗</m:t>
                        </m:r>
                        <m:sSup>
                          <m:sSupPr>
                            <m:ctrlPr>
                              <a:rPr lang="es-EC" sz="25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s-EC" sz="25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s-EC" sz="25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s-EC" sz="2500" dirty="0"/>
              </a:p>
            </p:txBody>
          </p:sp>
        </mc:Choice>
        <mc:Fallback xmlns="">
          <p:sp>
            <p:nvSpPr>
              <p:cNvPr id="11" name="1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197" y="3068960"/>
                <a:ext cx="1235947" cy="638701"/>
              </a:xfrm>
              <a:prstGeom prst="rect">
                <a:avLst/>
              </a:prstGeom>
              <a:blipFill rotWithShape="1">
                <a:blip r:embed="rId4"/>
                <a:stretch>
                  <a:fillRect l="-8374" b="-9524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26371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379592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es-EC" sz="2700" b="1" i="1" dirty="0"/>
              <a:t>Resistencia </a:t>
            </a:r>
            <a:r>
              <a:rPr lang="es-EC" sz="2700" b="1" i="1" dirty="0" err="1" smtClean="0"/>
              <a:t>f´c</a:t>
            </a:r>
            <a:r>
              <a:rPr lang="es-EC" sz="2700" b="1" i="1" dirty="0" smtClean="0"/>
              <a:t>=21 </a:t>
            </a:r>
            <a:r>
              <a:rPr lang="es-EC" sz="2700" b="1" i="1" dirty="0"/>
              <a:t>MPa a Flexión </a:t>
            </a:r>
            <a:endParaRPr lang="es-EC" dirty="0"/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071222814"/>
              </p:ext>
            </p:extLst>
          </p:nvPr>
        </p:nvGraphicFramePr>
        <p:xfrm>
          <a:off x="2411760" y="3284984"/>
          <a:ext cx="4572635" cy="268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477905"/>
              </p:ext>
            </p:extLst>
          </p:nvPr>
        </p:nvGraphicFramePr>
        <p:xfrm>
          <a:off x="2483768" y="1268760"/>
          <a:ext cx="4536505" cy="1840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5504"/>
                <a:gridCol w="1681817"/>
                <a:gridCol w="1519184"/>
              </a:tblGrid>
              <a:tr h="15113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RESISTENCIA </a:t>
                      </a:r>
                      <a:r>
                        <a:rPr lang="es-EC" sz="15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f´c</a:t>
                      </a: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= 21 MPa A FLEXIÓN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42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TIEMPO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SIN FIBRA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CON FIBRA 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51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(Días)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(MPa)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(MPa)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51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2.18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2.21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51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3.96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4.11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51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4.15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4.29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51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4.16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4.76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413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744" cy="685880"/>
          </a:xfrm>
        </p:spPr>
        <p:txBody>
          <a:bodyPr>
            <a:normAutofit/>
          </a:bodyPr>
          <a:lstStyle/>
          <a:p>
            <a:pPr algn="ctr"/>
            <a:r>
              <a:rPr lang="es-EC" sz="2800" i="1" dirty="0"/>
              <a:t>Resistencia </a:t>
            </a:r>
            <a:r>
              <a:rPr lang="es-EC" sz="2800" i="1" dirty="0" err="1" smtClean="0"/>
              <a:t>f´c</a:t>
            </a:r>
            <a:r>
              <a:rPr lang="es-EC" sz="2800" i="1" dirty="0" smtClean="0"/>
              <a:t>=24 </a:t>
            </a:r>
            <a:r>
              <a:rPr lang="es-EC" sz="2800" i="1" dirty="0"/>
              <a:t>MPa a Flexión </a:t>
            </a:r>
            <a:endParaRPr lang="es-EC" dirty="0"/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4267140588"/>
              </p:ext>
            </p:extLst>
          </p:nvPr>
        </p:nvGraphicFramePr>
        <p:xfrm>
          <a:off x="2627784" y="3573016"/>
          <a:ext cx="4563110" cy="2787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1812634"/>
              </p:ext>
            </p:extLst>
          </p:nvPr>
        </p:nvGraphicFramePr>
        <p:xfrm>
          <a:off x="2555776" y="1556792"/>
          <a:ext cx="4248472" cy="1840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195"/>
                <a:gridCol w="1901588"/>
                <a:gridCol w="1318689"/>
              </a:tblGrid>
              <a:tr h="16319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RESISTENCIA </a:t>
                      </a:r>
                      <a:r>
                        <a:rPr lang="es-EC" sz="15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f´c</a:t>
                      </a: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= 24 MPa A  FLEXIÓN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3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TIEMPO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(Días)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SIN FIBRA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(MPa)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CON FIBRA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(MPa)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63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3.64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3.71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63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4.13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4.29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63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4.37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4.70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63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4.59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5.20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9507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024744" cy="469856"/>
          </a:xfrm>
        </p:spPr>
        <p:txBody>
          <a:bodyPr>
            <a:normAutofit/>
          </a:bodyPr>
          <a:lstStyle/>
          <a:p>
            <a:pPr algn="ctr"/>
            <a:r>
              <a:rPr lang="es-EC" sz="2500" i="1" dirty="0"/>
              <a:t>Resistencia </a:t>
            </a:r>
            <a:r>
              <a:rPr lang="es-EC" sz="2500" i="1" dirty="0" err="1" smtClean="0"/>
              <a:t>f´c</a:t>
            </a:r>
            <a:r>
              <a:rPr lang="es-EC" sz="2500" i="1" dirty="0" smtClean="0"/>
              <a:t>=28 </a:t>
            </a:r>
            <a:r>
              <a:rPr lang="es-EC" sz="2500" i="1" dirty="0"/>
              <a:t>MPa a Flexión </a:t>
            </a:r>
            <a:endParaRPr lang="es-EC" sz="2500" dirty="0"/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741340266"/>
              </p:ext>
            </p:extLst>
          </p:nvPr>
        </p:nvGraphicFramePr>
        <p:xfrm>
          <a:off x="2699792" y="3573016"/>
          <a:ext cx="482453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908094"/>
              </p:ext>
            </p:extLst>
          </p:nvPr>
        </p:nvGraphicFramePr>
        <p:xfrm>
          <a:off x="2699792" y="1340768"/>
          <a:ext cx="4752528" cy="184023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934851"/>
                <a:gridCol w="1994276"/>
                <a:gridCol w="1823401"/>
              </a:tblGrid>
              <a:tr h="12827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RESISTENCIA </a:t>
                      </a:r>
                      <a:r>
                        <a:rPr lang="es-EC" sz="15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f´c</a:t>
                      </a: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= 28 MPa A  FLEXIÓN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4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TIEMPO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(Días)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SIN FIBRA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(MPa)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CON FIBRA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(MPa)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64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3.38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4.15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64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4.48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5.20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64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4.61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6.00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4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4.81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6.16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1083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541864"/>
          </a:xfrm>
        </p:spPr>
        <p:txBody>
          <a:bodyPr>
            <a:normAutofit/>
          </a:bodyPr>
          <a:lstStyle/>
          <a:p>
            <a:pPr algn="ctr"/>
            <a:r>
              <a:rPr lang="es-EC" sz="2500" i="1" dirty="0"/>
              <a:t>Resistencia </a:t>
            </a:r>
            <a:r>
              <a:rPr lang="es-EC" sz="2500" i="1" dirty="0" err="1" smtClean="0"/>
              <a:t>f´c</a:t>
            </a:r>
            <a:r>
              <a:rPr lang="es-EC" sz="2500" i="1" dirty="0" smtClean="0"/>
              <a:t>=35  </a:t>
            </a:r>
            <a:r>
              <a:rPr lang="es-EC" sz="2500" i="1" dirty="0"/>
              <a:t>MPa a </a:t>
            </a:r>
            <a:r>
              <a:rPr lang="es-EC" sz="2500" i="1" dirty="0" smtClean="0"/>
              <a:t>Flexión</a:t>
            </a:r>
            <a:endParaRPr lang="es-EC" sz="25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706497"/>
              </p:ext>
            </p:extLst>
          </p:nvPr>
        </p:nvGraphicFramePr>
        <p:xfrm>
          <a:off x="2915816" y="1340768"/>
          <a:ext cx="4464495" cy="184023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890805"/>
                <a:gridCol w="1694729"/>
                <a:gridCol w="1878961"/>
              </a:tblGrid>
              <a:tr h="17334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RESISTENCIA </a:t>
                      </a:r>
                      <a:r>
                        <a:rPr lang="es-EC" sz="15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f´c</a:t>
                      </a: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= 35 MPa A </a:t>
                      </a:r>
                      <a:r>
                        <a:rPr lang="es-EC" sz="15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FLEXIÓN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21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TIEMPO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(Días)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SIN FIBRA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(MPa)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CON FIBRA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(MPa)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73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4.11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4.28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61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5.10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5.36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61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5.10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5.43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61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Arial" pitchFamily="34" charset="0"/>
                          <a:cs typeface="Arial" pitchFamily="34" charset="0"/>
                        </a:rPr>
                        <a:t>4.94</a:t>
                      </a:r>
                      <a:endParaRPr lang="es-EC" sz="150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5.44</a:t>
                      </a:r>
                      <a:endParaRPr lang="es-EC" sz="15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217150268"/>
              </p:ext>
            </p:extLst>
          </p:nvPr>
        </p:nvGraphicFramePr>
        <p:xfrm>
          <a:off x="2843808" y="3429000"/>
          <a:ext cx="4704715" cy="2715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94709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911018769"/>
              </p:ext>
            </p:extLst>
          </p:nvPr>
        </p:nvGraphicFramePr>
        <p:xfrm>
          <a:off x="1259632" y="1124744"/>
          <a:ext cx="6768752" cy="4317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267744" y="3727826"/>
            <a:ext cx="129176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600" dirty="0" smtClean="0"/>
              <a:t>RESISTENCIA DE DISEÑO</a:t>
            </a:r>
            <a:endParaRPr lang="es-EC" sz="600" dirty="0"/>
          </a:p>
        </p:txBody>
      </p:sp>
    </p:spTree>
    <p:extLst>
      <p:ext uri="{BB962C8B-B14F-4D97-AF65-F5344CB8AC3E}">
        <p14:creationId xmlns:p14="http://schemas.microsoft.com/office/powerpoint/2010/main" val="35265701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613872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CONCLUSIONES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484784"/>
            <a:ext cx="7344816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/>
              <a:t> </a:t>
            </a:r>
            <a:endParaRPr lang="es-EC" sz="2000" dirty="0"/>
          </a:p>
          <a:p>
            <a:pPr lvl="0" algn="just"/>
            <a:r>
              <a:rPr lang="es-ES" sz="2000" dirty="0">
                <a:latin typeface="Arial" pitchFamily="34" charset="0"/>
                <a:cs typeface="Arial" pitchFamily="34" charset="0"/>
              </a:rPr>
              <a:t>Las fibras de vidrio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reciclada, incrementan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la resistencia a la compresión en un 20% de la resistencia de diseño.</a:t>
            </a:r>
            <a:endParaRPr lang="es-EC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EC" sz="20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El uso de fibras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de vidrio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recicladas producen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un incremento del módulo de elasticidad de 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hasta un 10.27% 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en comparación con el hormigón, los cuales son aplicables estructuralmente.</a:t>
            </a:r>
            <a:endParaRPr lang="es-EC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EC" sz="20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" sz="2000" dirty="0">
                <a:latin typeface="Arial" pitchFamily="34" charset="0"/>
                <a:cs typeface="Arial" pitchFamily="34" charset="0"/>
              </a:rPr>
              <a:t>Las fibras de vidrio recicladas, producen un incremento a la flexión de hasta un 28% lo que le hace a la estructura más flexible y ayuda a que no se destruyan completamente.</a:t>
            </a:r>
            <a:endParaRPr lang="es-EC" sz="2000" dirty="0">
              <a:latin typeface="Arial" pitchFamily="34" charset="0"/>
              <a:cs typeface="Arial" pitchFamily="34" charset="0"/>
            </a:endParaRPr>
          </a:p>
          <a:p>
            <a:pPr marL="68580" lvl="0" indent="0" algn="just">
              <a:buNone/>
            </a:pPr>
            <a:endParaRPr lang="es-EC" sz="72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201838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EC" sz="2800" dirty="0"/>
          </a:p>
          <a:p>
            <a:pPr lvl="0" algn="just"/>
            <a:r>
              <a:rPr lang="es-ES" sz="2800" dirty="0"/>
              <a:t>L</a:t>
            </a:r>
            <a:r>
              <a:rPr lang="es-EC" sz="2800" dirty="0">
                <a:latin typeface="Arial" pitchFamily="34" charset="0"/>
                <a:cs typeface="Arial" pitchFamily="34" charset="0"/>
              </a:rPr>
              <a:t>as fibras de vidrio recicladas son muy económicas con referencia a las comerciales lo que quiere decir que la producción del Hormigón es ecológico y </a:t>
            </a:r>
            <a:r>
              <a:rPr lang="es-EC" sz="2800" dirty="0" smtClean="0">
                <a:latin typeface="Arial" pitchFamily="34" charset="0"/>
                <a:cs typeface="Arial" pitchFamily="34" charset="0"/>
              </a:rPr>
              <a:t>durable.</a:t>
            </a:r>
            <a:endParaRPr lang="es-EC" sz="2800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s-EC" sz="28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" sz="2800" dirty="0">
                <a:latin typeface="Arial" pitchFamily="34" charset="0"/>
                <a:cs typeface="Arial" pitchFamily="34" charset="0"/>
              </a:rPr>
              <a:t>La resistencia a corte de los hormigones con fibra de vidrio reciclada permiten un comportamiento dúctil de las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estructuras y disminuyen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los daños sobre las mismas.</a:t>
            </a:r>
            <a:endParaRPr lang="es-EC" sz="2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EC" sz="28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" sz="2800" dirty="0">
                <a:latin typeface="Arial" pitchFamily="34" charset="0"/>
                <a:cs typeface="Arial" pitchFamily="34" charset="0"/>
              </a:rPr>
              <a:t>Finalmente podemos concluir que los hormigones con fibras de vidrio recicladas, pueden trabajar estructuralmente, pero no sustituye a ningún elemento convencional en la mayoría de sus aplicaciones.</a:t>
            </a:r>
            <a:endParaRPr lang="es-EC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C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024744" cy="613872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CONCLUSIONES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800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692696"/>
            <a:ext cx="7024744" cy="757888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TEMA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556792"/>
            <a:ext cx="6777317" cy="3508977"/>
          </a:xfrm>
        </p:spPr>
        <p:txBody>
          <a:bodyPr/>
          <a:lstStyle/>
          <a:p>
            <a:pPr marL="68580" indent="0" algn="ctr">
              <a:buNone/>
            </a:pPr>
            <a:r>
              <a:rPr lang="es-EC" b="1" dirty="0">
                <a:latin typeface="Arial" pitchFamily="34" charset="0"/>
                <a:cs typeface="Arial" pitchFamily="34" charset="0"/>
              </a:rPr>
              <a:t>“ANÁLISIS COMPARATIVO DEL HORMIGÓN SIMPLE SIN Y CON FIBRA DE VIDRIO RECICLADA</a:t>
            </a:r>
            <a:r>
              <a:rPr lang="es-EC" b="1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marL="68580" indent="0">
              <a:buNone/>
            </a:pPr>
            <a:endParaRPr lang="es-EC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6992"/>
            <a:ext cx="3097213" cy="2948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18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576064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RECOMENDACIONES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131821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es-ES" dirty="0">
                <a:latin typeface="Arial" pitchFamily="34" charset="0"/>
                <a:cs typeface="Arial" pitchFamily="34" charset="0"/>
              </a:rPr>
              <a:t>Se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recomienda que la investigación  se continúe,  </a:t>
            </a:r>
            <a:r>
              <a:rPr lang="es-ES" dirty="0">
                <a:latin typeface="Arial" pitchFamily="34" charset="0"/>
                <a:cs typeface="Arial" pitchFamily="34" charset="0"/>
              </a:rPr>
              <a:t>utilizando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diferente resistencias </a:t>
            </a:r>
            <a:r>
              <a:rPr lang="es-ES" dirty="0">
                <a:latin typeface="Arial" pitchFamily="34" charset="0"/>
                <a:cs typeface="Arial" pitchFamily="34" charset="0"/>
              </a:rPr>
              <a:t>e incrementar el porcentaje de fibra de vidrio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reciclada.</a:t>
            </a:r>
          </a:p>
          <a:p>
            <a:pPr marL="0" lvl="0" indent="0" algn="just"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" sz="2800" dirty="0">
                <a:latin typeface="Arial" pitchFamily="34" charset="0"/>
                <a:cs typeface="Arial" pitchFamily="34" charset="0"/>
              </a:rPr>
              <a:t>Con esta investigación, es necesario mencionar que la implementación de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hormigones con fibra de vidrio reciclada en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el país es una propuesta innovadora y eficaz para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las construcciones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. </a:t>
            </a:r>
            <a:endParaRPr lang="es-EC" sz="2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sz="2800" dirty="0">
                <a:latin typeface="Arial" pitchFamily="34" charset="0"/>
                <a:cs typeface="Arial" pitchFamily="34" charset="0"/>
              </a:rPr>
              <a:t> </a:t>
            </a:r>
            <a:endParaRPr lang="es-EC" sz="28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" sz="2800" dirty="0">
                <a:latin typeface="Arial" pitchFamily="34" charset="0"/>
                <a:cs typeface="Arial" pitchFamily="34" charset="0"/>
              </a:rPr>
              <a:t>La fibra de vidrio reciclada se deberían utilizar más cada día debido a las ventajas que ofrecen para su aplicación como el aislante, reducción de agrietamientos y el incremento de la resistencia.</a:t>
            </a:r>
            <a:endParaRPr lang="es-EC" sz="2800" dirty="0">
              <a:latin typeface="Arial" pitchFamily="34" charset="0"/>
              <a:cs typeface="Arial" pitchFamily="34" charset="0"/>
            </a:endParaRPr>
          </a:p>
          <a:p>
            <a:pPr marL="0" lvl="0" indent="0" algn="just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10335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341025" y="2594521"/>
            <a:ext cx="4352025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C" sz="75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Gracias</a:t>
            </a:r>
            <a:endParaRPr lang="es-EC" sz="75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24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710952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JUSTIFICACIÓN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844824"/>
            <a:ext cx="6777317" cy="3508977"/>
          </a:xfrm>
        </p:spPr>
        <p:txBody>
          <a:bodyPr>
            <a:normAutofit/>
          </a:bodyPr>
          <a:lstStyle/>
          <a:p>
            <a:pPr algn="just"/>
            <a:r>
              <a:rPr lang="es-EC" dirty="0">
                <a:latin typeface="Arial" pitchFamily="34" charset="0"/>
                <a:cs typeface="Arial" pitchFamily="34" charset="0"/>
              </a:rPr>
              <a:t>El Ecuador se encuentra en una zona  de alta peligrosidad sísmica.  </a:t>
            </a:r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dirty="0" smtClean="0">
                <a:latin typeface="Arial" pitchFamily="34" charset="0"/>
                <a:cs typeface="Arial" pitchFamily="34" charset="0"/>
              </a:rPr>
              <a:t>La necesidad de utilizar nuevos materiales para la construcción.</a:t>
            </a:r>
          </a:p>
          <a:p>
            <a:pPr algn="just"/>
            <a:r>
              <a:rPr lang="es-EC" dirty="0" smtClean="0">
                <a:latin typeface="Arial" pitchFamily="34" charset="0"/>
                <a:cs typeface="Arial" pitchFamily="34" charset="0"/>
              </a:rPr>
              <a:t>Las políticas ambientales obligan a la practica de reciclado de materia prima como la fibra de vidrio.</a:t>
            </a:r>
          </a:p>
          <a:p>
            <a:pPr marL="68580" indent="0">
              <a:buNone/>
            </a:pPr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6152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840" y="908720"/>
            <a:ext cx="3024454" cy="673144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s-EC" sz="2100" b="1" dirty="0" smtClean="0"/>
              <a:t>OBJETIVO GENERAL</a:t>
            </a:r>
            <a:r>
              <a:rPr lang="es-EC" sz="1600" b="1" dirty="0"/>
              <a:t/>
            </a:r>
            <a:br>
              <a:rPr lang="es-EC" sz="1600" b="1" dirty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484784"/>
            <a:ext cx="6777317" cy="4536503"/>
          </a:xfrm>
        </p:spPr>
        <p:txBody>
          <a:bodyPr>
            <a:normAutofit fontScale="92500"/>
          </a:bodyPr>
          <a:lstStyle/>
          <a:p>
            <a:pPr algn="just"/>
            <a:r>
              <a:rPr lang="es-ES" sz="2200" dirty="0">
                <a:latin typeface="Arial" pitchFamily="34" charset="0"/>
                <a:cs typeface="Arial" pitchFamily="34" charset="0"/>
              </a:rPr>
              <a:t>Realizar un análisis comparativo entre el hormigón simple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sin y con fibra 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de vidrio reciclada con resistencia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21MPa, 24 MPa, 28 MPa, 35 MPa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685800" lvl="2" indent="0" algn="ctr">
              <a:buNone/>
            </a:pPr>
            <a:endParaRPr lang="es-EC" b="1" dirty="0" smtClean="0">
              <a:latin typeface="Arial" pitchFamily="34" charset="0"/>
              <a:cs typeface="Arial" pitchFamily="34" charset="0"/>
            </a:endParaRPr>
          </a:p>
          <a:p>
            <a:pPr marL="685800" lvl="2" indent="0" algn="ctr">
              <a:buNone/>
            </a:pPr>
            <a:r>
              <a:rPr lang="es-EC" b="1" dirty="0" smtClean="0">
                <a:latin typeface="Arial" pitchFamily="34" charset="0"/>
                <a:cs typeface="Arial" pitchFamily="34" charset="0"/>
              </a:rPr>
              <a:t>OBJETIVOS </a:t>
            </a:r>
            <a:r>
              <a:rPr lang="es-EC" b="1" dirty="0">
                <a:latin typeface="Arial" pitchFamily="34" charset="0"/>
                <a:cs typeface="Arial" pitchFamily="34" charset="0"/>
              </a:rPr>
              <a:t>ESPECÍFICOS</a:t>
            </a:r>
          </a:p>
          <a:p>
            <a:pPr lvl="2" algn="ctr"/>
            <a:endParaRPr lang="es-EC" b="1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" sz="2200" dirty="0">
                <a:latin typeface="Arial" pitchFamily="34" charset="0"/>
                <a:cs typeface="Arial" pitchFamily="34" charset="0"/>
              </a:rPr>
              <a:t>Comparar las propiedades mecánicas a compresión y flexión del hormigón simple sin y con  fibra de vidrio reciclada.</a:t>
            </a:r>
            <a:endParaRPr lang="es-EC" sz="22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" sz="2200" dirty="0">
                <a:latin typeface="Arial" pitchFamily="34" charset="0"/>
                <a:cs typeface="Arial" pitchFamily="34" charset="0"/>
              </a:rPr>
              <a:t>Determinar el porcentaje óptimo de la fibra de vidrio con respecto al peso de cemento.</a:t>
            </a:r>
            <a:endParaRPr lang="es-EC" sz="2200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S" sz="2200" dirty="0">
                <a:latin typeface="Arial" pitchFamily="34" charset="0"/>
                <a:cs typeface="Arial" pitchFamily="34" charset="0"/>
              </a:rPr>
              <a:t>Determinar el módulo de elasticidad del 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hormigón Simple sin y con </a:t>
            </a:r>
            <a:r>
              <a:rPr lang="es-ES" sz="2200" dirty="0">
                <a:latin typeface="Arial" pitchFamily="34" charset="0"/>
                <a:cs typeface="Arial" pitchFamily="34" charset="0"/>
              </a:rPr>
              <a:t>fibra de vidrio reciclada.</a:t>
            </a:r>
            <a:endParaRPr lang="es-EC" sz="2200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EC" sz="1800" dirty="0" smtClean="0"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781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484784"/>
            <a:ext cx="6777317" cy="3508977"/>
          </a:xfrm>
        </p:spPr>
        <p:txBody>
          <a:bodyPr>
            <a:normAutofit/>
          </a:bodyPr>
          <a:lstStyle/>
          <a:p>
            <a:r>
              <a:rPr lang="es-EC" sz="3000" b="1" dirty="0"/>
              <a:t>Hormigón </a:t>
            </a:r>
            <a:endParaRPr lang="es-EC" sz="2400" dirty="0"/>
          </a:p>
          <a:p>
            <a:pPr lvl="1" algn="just"/>
            <a:r>
              <a:rPr lang="es-EC" sz="2600" dirty="0">
                <a:latin typeface="Arial" pitchFamily="34" charset="0"/>
                <a:cs typeface="Arial" pitchFamily="34" charset="0"/>
              </a:rPr>
              <a:t>Material compuesto que consiste de un medio aglutinante en el que están embebidos partículas y fragmentos de áridos; en el hormigón de cemento hidráulico, el aglutinante está formado por una mezcla de cemento hidráulico y agua</a:t>
            </a:r>
            <a:endParaRPr lang="es-ES" sz="2600" dirty="0">
              <a:latin typeface="Arial" pitchFamily="34" charset="0"/>
              <a:cs typeface="Arial" pitchFamily="34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2720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268760"/>
            <a:ext cx="6777317" cy="4320480"/>
          </a:xfrm>
        </p:spPr>
        <p:txBody>
          <a:bodyPr>
            <a:normAutofit fontScale="92500" lnSpcReduction="10000"/>
          </a:bodyPr>
          <a:lstStyle/>
          <a:p>
            <a:pPr marL="68580" lvl="0" indent="0" algn="ctr">
              <a:buNone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Normas de Caracterización 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de los agregados </a:t>
            </a:r>
          </a:p>
          <a:p>
            <a:pPr lvl="0" algn="just"/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C" dirty="0" smtClean="0">
                <a:latin typeface="Arial" pitchFamily="34" charset="0"/>
                <a:cs typeface="Arial" pitchFamily="34" charset="0"/>
              </a:rPr>
              <a:t>ASTM C 136 Método para determinar la Granulometría</a:t>
            </a:r>
            <a:r>
              <a:rPr lang="es-EC" dirty="0">
                <a:latin typeface="Arial" pitchFamily="34" charset="0"/>
                <a:cs typeface="Arial" pitchFamily="34" charset="0"/>
              </a:rPr>
              <a:t>.</a:t>
            </a:r>
            <a:endParaRPr lang="es-EC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C" dirty="0" smtClean="0">
                <a:latin typeface="Arial" pitchFamily="34" charset="0"/>
                <a:cs typeface="Arial" pitchFamily="34" charset="0"/>
              </a:rPr>
              <a:t>ASTM </a:t>
            </a:r>
            <a:r>
              <a:rPr lang="es-EC" dirty="0">
                <a:latin typeface="Arial" pitchFamily="34" charset="0"/>
                <a:cs typeface="Arial" pitchFamily="34" charset="0"/>
              </a:rPr>
              <a:t>C 127 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Densidad aparente Grava y Absorción. </a:t>
            </a:r>
          </a:p>
          <a:p>
            <a:pPr lvl="0" algn="just"/>
            <a:r>
              <a:rPr lang="es-EC" dirty="0" smtClean="0">
                <a:latin typeface="Arial" pitchFamily="34" charset="0"/>
                <a:cs typeface="Arial" pitchFamily="34" charset="0"/>
              </a:rPr>
              <a:t>ASTM </a:t>
            </a:r>
            <a:r>
              <a:rPr lang="es-EC" dirty="0">
                <a:latin typeface="Arial" pitchFamily="34" charset="0"/>
                <a:cs typeface="Arial" pitchFamily="34" charset="0"/>
              </a:rPr>
              <a:t>C 128 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Densidad aparente Arena y Absorción.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dirty="0" smtClean="0">
                <a:latin typeface="Arial" pitchFamily="34" charset="0"/>
                <a:cs typeface="Arial" pitchFamily="34" charset="0"/>
              </a:rPr>
              <a:t>ASTM C29 Masa unitaria de la grava.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EC" dirty="0" smtClean="0">
                <a:latin typeface="Arial" pitchFamily="34" charset="0"/>
                <a:cs typeface="Arial" pitchFamily="34" charset="0"/>
              </a:rPr>
              <a:t>ASTM </a:t>
            </a:r>
            <a:r>
              <a:rPr lang="es-EC" dirty="0">
                <a:latin typeface="Arial" pitchFamily="34" charset="0"/>
                <a:cs typeface="Arial" pitchFamily="34" charset="0"/>
              </a:rPr>
              <a:t>C </a:t>
            </a:r>
            <a:r>
              <a:rPr lang="es-EC" dirty="0" smtClean="0">
                <a:latin typeface="Arial" pitchFamily="34" charset="0"/>
                <a:cs typeface="Arial" pitchFamily="34" charset="0"/>
              </a:rPr>
              <a:t>566 Humedad de los Agregados.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marL="6858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9276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782960"/>
          </a:xfrm>
        </p:spPr>
        <p:txBody>
          <a:bodyPr>
            <a:normAutofit fontScale="90000"/>
          </a:bodyPr>
          <a:lstStyle/>
          <a:p>
            <a:pPr algn="ctr"/>
            <a:r>
              <a:rPr lang="es-EC" sz="2500" b="1" dirty="0"/>
              <a:t>Dosificación de H</a:t>
            </a:r>
            <a:r>
              <a:rPr lang="es-EC" sz="2500" b="1" dirty="0" smtClean="0"/>
              <a:t>ormigón</a:t>
            </a:r>
            <a:br>
              <a:rPr lang="es-EC" sz="2500" b="1" dirty="0" smtClean="0"/>
            </a:br>
            <a:r>
              <a:rPr lang="es-EC" sz="2500" b="1" dirty="0" smtClean="0"/>
              <a:t>Método </a:t>
            </a:r>
            <a:r>
              <a:rPr lang="es-EC" sz="2500" b="1" dirty="0"/>
              <a:t>ACI </a:t>
            </a:r>
            <a:r>
              <a:rPr lang="es-EC" sz="2500" b="1" dirty="0" smtClean="0"/>
              <a:t>211</a:t>
            </a:r>
            <a:endParaRPr lang="es-EC" sz="25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700808"/>
            <a:ext cx="6777317" cy="4536504"/>
          </a:xfrm>
        </p:spPr>
        <p:txBody>
          <a:bodyPr>
            <a:normAutofit fontScale="92500" lnSpcReduction="10000"/>
          </a:bodyPr>
          <a:lstStyle/>
          <a:p>
            <a:pPr lvl="1" algn="just"/>
            <a:r>
              <a:rPr lang="es-EC" sz="2400" dirty="0" smtClean="0">
                <a:latin typeface="Arial" pitchFamily="34" charset="0"/>
                <a:cs typeface="Arial" pitchFamily="34" charset="0"/>
              </a:rPr>
              <a:t>Elección </a:t>
            </a:r>
            <a:r>
              <a:rPr lang="es-EC" sz="2400" dirty="0">
                <a:latin typeface="Arial" pitchFamily="34" charset="0"/>
                <a:cs typeface="Arial" pitchFamily="34" charset="0"/>
              </a:rPr>
              <a:t>del </a:t>
            </a:r>
            <a:r>
              <a:rPr lang="es-EC" sz="2400" dirty="0" smtClean="0">
                <a:latin typeface="Arial" pitchFamily="34" charset="0"/>
                <a:cs typeface="Arial" pitchFamily="34" charset="0"/>
              </a:rPr>
              <a:t>revenimiento.</a:t>
            </a:r>
          </a:p>
          <a:p>
            <a:pPr lvl="1" algn="just"/>
            <a:r>
              <a:rPr lang="es-EC" sz="2400" dirty="0" smtClean="0">
                <a:latin typeface="Arial" pitchFamily="34" charset="0"/>
                <a:cs typeface="Arial" pitchFamily="34" charset="0"/>
              </a:rPr>
              <a:t>Elección </a:t>
            </a:r>
            <a:r>
              <a:rPr lang="es-EC" sz="2400" dirty="0">
                <a:latin typeface="Arial" pitchFamily="34" charset="0"/>
                <a:cs typeface="Arial" pitchFamily="34" charset="0"/>
              </a:rPr>
              <a:t>del tamaño máximo de </a:t>
            </a:r>
            <a:r>
              <a:rPr lang="es-EC" sz="2400" dirty="0" smtClean="0">
                <a:latin typeface="Arial" pitchFamily="34" charset="0"/>
                <a:cs typeface="Arial" pitchFamily="34" charset="0"/>
              </a:rPr>
              <a:t>agregado.</a:t>
            </a:r>
            <a:endParaRPr lang="es-EC" sz="24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s-EC" sz="2400" dirty="0">
                <a:latin typeface="Arial" pitchFamily="34" charset="0"/>
                <a:cs typeface="Arial" pitchFamily="34" charset="0"/>
              </a:rPr>
              <a:t>Estimación del contenido de </a:t>
            </a:r>
            <a:r>
              <a:rPr lang="es-EC" sz="2400" dirty="0" smtClean="0">
                <a:latin typeface="Arial" pitchFamily="34" charset="0"/>
                <a:cs typeface="Arial" pitchFamily="34" charset="0"/>
              </a:rPr>
              <a:t>aire.</a:t>
            </a:r>
            <a:endParaRPr lang="es-EC" sz="24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s-EC" sz="2400" dirty="0" smtClean="0">
                <a:latin typeface="Arial" pitchFamily="34" charset="0"/>
                <a:cs typeface="Arial" pitchFamily="34" charset="0"/>
              </a:rPr>
              <a:t>Cálculo </a:t>
            </a:r>
            <a:r>
              <a:rPr lang="es-EC" sz="2400" dirty="0">
                <a:latin typeface="Arial" pitchFamily="34" charset="0"/>
                <a:cs typeface="Arial" pitchFamily="34" charset="0"/>
              </a:rPr>
              <a:t>del agua de </a:t>
            </a:r>
            <a:r>
              <a:rPr lang="es-EC" sz="2400" dirty="0" smtClean="0">
                <a:latin typeface="Arial" pitchFamily="34" charset="0"/>
                <a:cs typeface="Arial" pitchFamily="34" charset="0"/>
              </a:rPr>
              <a:t>mezclado.</a:t>
            </a:r>
            <a:endParaRPr lang="es-EC" sz="24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s-EC" sz="2400" dirty="0">
                <a:latin typeface="Arial" pitchFamily="34" charset="0"/>
                <a:cs typeface="Arial" pitchFamily="34" charset="0"/>
              </a:rPr>
              <a:t>Determinación de la resistencia de </a:t>
            </a:r>
            <a:r>
              <a:rPr lang="es-EC" sz="2400" dirty="0" smtClean="0">
                <a:latin typeface="Arial" pitchFamily="34" charset="0"/>
                <a:cs typeface="Arial" pitchFamily="34" charset="0"/>
              </a:rPr>
              <a:t>diseño para 21 MPa, 24 MPa, 28 MPa, 35MPa.</a:t>
            </a:r>
            <a:endParaRPr lang="es-EC" sz="24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s-EC" sz="2400" dirty="0" smtClean="0">
                <a:latin typeface="Arial" pitchFamily="34" charset="0"/>
                <a:cs typeface="Arial" pitchFamily="34" charset="0"/>
              </a:rPr>
              <a:t>Determinar la Relación </a:t>
            </a:r>
            <a:r>
              <a:rPr lang="es-EC" sz="2400" dirty="0">
                <a:latin typeface="Arial" pitchFamily="34" charset="0"/>
                <a:cs typeface="Arial" pitchFamily="34" charset="0"/>
              </a:rPr>
              <a:t>agua- </a:t>
            </a:r>
            <a:r>
              <a:rPr lang="es-EC" sz="2400" dirty="0" smtClean="0">
                <a:latin typeface="Arial" pitchFamily="34" charset="0"/>
                <a:cs typeface="Arial" pitchFamily="34" charset="0"/>
              </a:rPr>
              <a:t>cemento.</a:t>
            </a:r>
          </a:p>
          <a:p>
            <a:pPr lvl="1" algn="just"/>
            <a:r>
              <a:rPr lang="es-EC" sz="2400" dirty="0">
                <a:latin typeface="Arial" pitchFamily="34" charset="0"/>
                <a:cs typeface="Arial" pitchFamily="34" charset="0"/>
              </a:rPr>
              <a:t>Estimación de las proporciones de estos agregados.</a:t>
            </a:r>
          </a:p>
          <a:p>
            <a:pPr lvl="1" algn="just"/>
            <a:r>
              <a:rPr lang="es-EC" sz="2400" dirty="0">
                <a:latin typeface="Arial" pitchFamily="34" charset="0"/>
                <a:cs typeface="Arial" pitchFamily="34" charset="0"/>
              </a:rPr>
              <a:t>Ajuste por humedad del agregado.</a:t>
            </a:r>
          </a:p>
          <a:p>
            <a:pPr lvl="1" algn="just"/>
            <a:r>
              <a:rPr lang="es-EC" sz="2400" dirty="0">
                <a:latin typeface="Arial" pitchFamily="34" charset="0"/>
                <a:cs typeface="Arial" pitchFamily="34" charset="0"/>
              </a:rPr>
              <a:t>Adicionalmente se usa como aditivo el 1% de fibra de vidrio en función </a:t>
            </a:r>
            <a:r>
              <a:rPr lang="es-EC" sz="2400" dirty="0" smtClean="0">
                <a:latin typeface="Arial" pitchFamily="34" charset="0"/>
                <a:cs typeface="Arial" pitchFamily="34" charset="0"/>
              </a:rPr>
              <a:t>del </a:t>
            </a:r>
            <a:r>
              <a:rPr lang="es-EC" sz="2400" dirty="0">
                <a:latin typeface="Arial" pitchFamily="34" charset="0"/>
                <a:cs typeface="Arial" pitchFamily="34" charset="0"/>
              </a:rPr>
              <a:t>peso del cemento.</a:t>
            </a:r>
          </a:p>
          <a:p>
            <a:pPr lvl="1" algn="just"/>
            <a:endParaRPr lang="es-EC" sz="2800" dirty="0">
              <a:latin typeface="Arial" pitchFamily="34" charset="0"/>
              <a:cs typeface="Arial" pitchFamily="34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9868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54186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Metodología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412777"/>
            <a:ext cx="6777317" cy="576063"/>
          </a:xfrm>
        </p:spPr>
        <p:txBody>
          <a:bodyPr>
            <a:normAutofit/>
          </a:bodyPr>
          <a:lstStyle/>
          <a:p>
            <a:pPr algn="just"/>
            <a:r>
              <a:rPr lang="es-EC" sz="2500" dirty="0" smtClean="0">
                <a:latin typeface="Arial" pitchFamily="34" charset="0"/>
                <a:cs typeface="Arial" pitchFamily="34" charset="0"/>
              </a:rPr>
              <a:t>Toma de temperatura Norma ASTM. C1064</a:t>
            </a:r>
          </a:p>
          <a:p>
            <a:pPr marL="68580" indent="0">
              <a:buNone/>
            </a:pPr>
            <a:endParaRPr lang="es-EC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305529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819770"/>
              </p:ext>
            </p:extLst>
          </p:nvPr>
        </p:nvGraphicFramePr>
        <p:xfrm>
          <a:off x="4932039" y="2636913"/>
          <a:ext cx="3240361" cy="216023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219576"/>
                <a:gridCol w="1073542"/>
                <a:gridCol w="947243"/>
              </a:tblGrid>
              <a:tr h="3086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Resistencias de Diseño (</a:t>
                      </a:r>
                      <a:r>
                        <a:rPr lang="es-ES" sz="160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MPa</a:t>
                      </a:r>
                      <a:r>
                        <a:rPr lang="es-E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Temperatura       ( </a:t>
                      </a:r>
                      <a:r>
                        <a:rPr lang="es-ES" sz="1600" u="none" strike="noStrik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ºC</a:t>
                      </a:r>
                      <a:r>
                        <a:rPr lang="es-ES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1721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Sin Fibra de vidrio 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 </a:t>
                      </a:r>
                      <a:r>
                        <a:rPr lang="es-ES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fibra de </a:t>
                      </a:r>
                      <a:r>
                        <a:rPr lang="es-E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vidrio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860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860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860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860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18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2888</TotalTime>
  <Words>1194</Words>
  <Application>Microsoft Office PowerPoint</Application>
  <PresentationFormat>Presentación en pantalla (4:3)</PresentationFormat>
  <Paragraphs>350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Flujo</vt:lpstr>
      <vt:lpstr>Presentación de PowerPoint</vt:lpstr>
      <vt:lpstr>Presentación de PowerPoint</vt:lpstr>
      <vt:lpstr>TEMA</vt:lpstr>
      <vt:lpstr>JUSTIFICACIÓN</vt:lpstr>
      <vt:lpstr>OBJETIVO GENERAL </vt:lpstr>
      <vt:lpstr>Presentación de PowerPoint</vt:lpstr>
      <vt:lpstr>Presentación de PowerPoint</vt:lpstr>
      <vt:lpstr>Dosificación de Hormigón Método ACI 211</vt:lpstr>
      <vt:lpstr>Metodología</vt:lpstr>
      <vt:lpstr>Metodología (continuación)</vt:lpstr>
      <vt:lpstr>Metodología (continuación)</vt:lpstr>
      <vt:lpstr>Metodología (continuación)</vt:lpstr>
      <vt:lpstr>ENSAYO A COMPRESIÓN SIMPLE</vt:lpstr>
      <vt:lpstr>MÓDULO DE ELASTICIDAD</vt:lpstr>
      <vt:lpstr>RESULTADOS </vt:lpstr>
      <vt:lpstr>RESISTENCIA A COMPRESIÓN f´c= 21 MPa</vt:lpstr>
      <vt:lpstr>RESISTENCIA A COMPRESIÓN f´c= 24 MPa</vt:lpstr>
      <vt:lpstr>RESISTENCIA A COMPRESIÓN f´c= 28 MPa</vt:lpstr>
      <vt:lpstr>Presentación de PowerPoint</vt:lpstr>
      <vt:lpstr>ÁNALISIS DE RESULTADOS </vt:lpstr>
      <vt:lpstr>Comparación del Módulo de Elasticidad de las diferentes resistencias.</vt:lpstr>
      <vt:lpstr>ENSAYO A FLEXIÓN</vt:lpstr>
      <vt:lpstr>Resistencia f´c=21 MPa a Flexión </vt:lpstr>
      <vt:lpstr>Resistencia f´c=24 MPa a Flexión </vt:lpstr>
      <vt:lpstr>Resistencia f´c=28 MPa a Flexión </vt:lpstr>
      <vt:lpstr>Resistencia f´c=35  MPa a Flexión</vt:lpstr>
      <vt:lpstr>Presentación de PowerPoint</vt:lpstr>
      <vt:lpstr>CONCLUSIONES </vt:lpstr>
      <vt:lpstr>CONCLUSIONES </vt:lpstr>
      <vt:lpstr>RECOMENDACIONES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ELIZABETH RUEDA</dc:creator>
  <cp:lastModifiedBy>Pablo Vinicio Salazar Jaramillo</cp:lastModifiedBy>
  <cp:revision>236</cp:revision>
  <dcterms:created xsi:type="dcterms:W3CDTF">2015-02-23T14:58:03Z</dcterms:created>
  <dcterms:modified xsi:type="dcterms:W3CDTF">2015-03-13T04:30:21Z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