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72" r:id="rId3"/>
    <p:sldId id="276" r:id="rId4"/>
    <p:sldId id="278" r:id="rId5"/>
    <p:sldId id="271" r:id="rId6"/>
    <p:sldId id="258" r:id="rId7"/>
    <p:sldId id="274" r:id="rId8"/>
    <p:sldId id="277" r:id="rId9"/>
    <p:sldId id="259" r:id="rId10"/>
    <p:sldId id="262" r:id="rId11"/>
    <p:sldId id="263" r:id="rId12"/>
    <p:sldId id="269" r:id="rId13"/>
    <p:sldId id="270" r:id="rId14"/>
    <p:sldId id="265" r:id="rId15"/>
    <p:sldId id="266" r:id="rId16"/>
    <p:sldId id="268" r:id="rId17"/>
    <p:sldId id="260" r:id="rId18"/>
    <p:sldId id="261" r:id="rId19"/>
    <p:sldId id="267" r:id="rId20"/>
    <p:sldId id="264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stavoAdolfo\OneDrive\Documentos\genotipifica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57a8d3dee3d9c93/Documentos/genotipificac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stavoAdolfo\OneDrive\Documentos\genotipificaci&#243;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Hoja4!$S$1</c:f>
              <c:strCache>
                <c:ptCount val="1"/>
                <c:pt idx="0">
                  <c:v>Hembras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Hoja4!$R$2:$R$7</c:f>
              <c:strCache>
                <c:ptCount val="6"/>
                <c:pt idx="0">
                  <c:v>123 bp</c:v>
                </c:pt>
                <c:pt idx="1">
                  <c:v>127 bp</c:v>
                </c:pt>
                <c:pt idx="2">
                  <c:v>131 bp</c:v>
                </c:pt>
                <c:pt idx="3">
                  <c:v>140 bp</c:v>
                </c:pt>
                <c:pt idx="4">
                  <c:v>154 bp</c:v>
                </c:pt>
                <c:pt idx="5">
                  <c:v>170 bp</c:v>
                </c:pt>
              </c:strCache>
            </c:strRef>
          </c:cat>
          <c:val>
            <c:numRef>
              <c:f>Hoja4!$S$2:$S$7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17</c:v>
                </c:pt>
                <c:pt idx="3">
                  <c:v>25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Hoja4!$T$1</c:f>
              <c:strCache>
                <c:ptCount val="1"/>
                <c:pt idx="0">
                  <c:v>Machos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Hoja4!$R$2:$R$7</c:f>
              <c:strCache>
                <c:ptCount val="6"/>
                <c:pt idx="0">
                  <c:v>123 bp</c:v>
                </c:pt>
                <c:pt idx="1">
                  <c:v>127 bp</c:v>
                </c:pt>
                <c:pt idx="2">
                  <c:v>131 bp</c:v>
                </c:pt>
                <c:pt idx="3">
                  <c:v>140 bp</c:v>
                </c:pt>
                <c:pt idx="4">
                  <c:v>154 bp</c:v>
                </c:pt>
                <c:pt idx="5">
                  <c:v>170 bp</c:v>
                </c:pt>
              </c:strCache>
            </c:strRef>
          </c:cat>
          <c:val>
            <c:numRef>
              <c:f>Hoja4!$T$2:$T$7</c:f>
              <c:numCache>
                <c:formatCode>General</c:formatCode>
                <c:ptCount val="6"/>
                <c:pt idx="0">
                  <c:v>13</c:v>
                </c:pt>
                <c:pt idx="1">
                  <c:v>34</c:v>
                </c:pt>
                <c:pt idx="2">
                  <c:v>25</c:v>
                </c:pt>
                <c:pt idx="3">
                  <c:v>29</c:v>
                </c:pt>
                <c:pt idx="4">
                  <c:v>2</c:v>
                </c:pt>
                <c:pt idx="5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1798144"/>
        <c:axId val="211792656"/>
      </c:barChart>
      <c:catAx>
        <c:axId val="211798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Alelos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1792656"/>
        <c:crosses val="autoZero"/>
        <c:auto val="1"/>
        <c:lblAlgn val="ctr"/>
        <c:lblOffset val="100"/>
        <c:noMultiLvlLbl val="0"/>
      </c:catAx>
      <c:valAx>
        <c:axId val="21179265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Número de individuos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21179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'UNH898 Total'!$N$1</c:f>
              <c:strCache>
                <c:ptCount val="1"/>
                <c:pt idx="0">
                  <c:v>Hembras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'UNH898 Total'!$M$2:$M$9</c:f>
              <c:strCache>
                <c:ptCount val="8"/>
                <c:pt idx="0">
                  <c:v>224 bp</c:v>
                </c:pt>
                <c:pt idx="1">
                  <c:v>227 bp</c:v>
                </c:pt>
                <c:pt idx="2">
                  <c:v>236 bp</c:v>
                </c:pt>
                <c:pt idx="3">
                  <c:v>245 bp</c:v>
                </c:pt>
                <c:pt idx="4">
                  <c:v>254 bp</c:v>
                </c:pt>
                <c:pt idx="5">
                  <c:v>264 bp</c:v>
                </c:pt>
                <c:pt idx="6">
                  <c:v>274 bp</c:v>
                </c:pt>
                <c:pt idx="7">
                  <c:v>296 bp</c:v>
                </c:pt>
              </c:strCache>
            </c:strRef>
          </c:cat>
          <c:val>
            <c:numRef>
              <c:f>'UNH898 Total'!$N$2:$N$9</c:f>
              <c:numCache>
                <c:formatCode>General</c:formatCode>
                <c:ptCount val="8"/>
                <c:pt idx="0">
                  <c:v>3</c:v>
                </c:pt>
                <c:pt idx="1">
                  <c:v>9</c:v>
                </c:pt>
                <c:pt idx="2">
                  <c:v>4</c:v>
                </c:pt>
                <c:pt idx="3">
                  <c:v>13</c:v>
                </c:pt>
                <c:pt idx="4">
                  <c:v>8</c:v>
                </c:pt>
                <c:pt idx="5">
                  <c:v>2</c:v>
                </c:pt>
                <c:pt idx="6">
                  <c:v>15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'UNH898 Total'!$O$1</c:f>
              <c:strCache>
                <c:ptCount val="1"/>
                <c:pt idx="0">
                  <c:v>Machos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'UNH898 Total'!$M$2:$M$9</c:f>
              <c:strCache>
                <c:ptCount val="8"/>
                <c:pt idx="0">
                  <c:v>224 bp</c:v>
                </c:pt>
                <c:pt idx="1">
                  <c:v>227 bp</c:v>
                </c:pt>
                <c:pt idx="2">
                  <c:v>236 bp</c:v>
                </c:pt>
                <c:pt idx="3">
                  <c:v>245 bp</c:v>
                </c:pt>
                <c:pt idx="4">
                  <c:v>254 bp</c:v>
                </c:pt>
                <c:pt idx="5">
                  <c:v>264 bp</c:v>
                </c:pt>
                <c:pt idx="6">
                  <c:v>274 bp</c:v>
                </c:pt>
                <c:pt idx="7">
                  <c:v>296 bp</c:v>
                </c:pt>
              </c:strCache>
            </c:strRef>
          </c:cat>
          <c:val>
            <c:numRef>
              <c:f>'UNH898 Total'!$O$2:$O$9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12</c:v>
                </c:pt>
                <c:pt idx="3">
                  <c:v>10</c:v>
                </c:pt>
                <c:pt idx="4">
                  <c:v>12</c:v>
                </c:pt>
                <c:pt idx="5">
                  <c:v>63</c:v>
                </c:pt>
                <c:pt idx="6">
                  <c:v>1</c:v>
                </c:pt>
                <c:pt idx="7">
                  <c:v>54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1310832"/>
        <c:axId val="211312008"/>
      </c:barChart>
      <c:catAx>
        <c:axId val="211310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Alelos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1312008"/>
        <c:crosses val="autoZero"/>
        <c:auto val="1"/>
        <c:lblAlgn val="ctr"/>
        <c:lblOffset val="100"/>
        <c:noMultiLvlLbl val="0"/>
      </c:catAx>
      <c:valAx>
        <c:axId val="21131200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Numero de individuos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21131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defTabSz="0"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'995xx'!$O$39</c:f>
              <c:strCache>
                <c:ptCount val="1"/>
                <c:pt idx="0">
                  <c:v>Hembras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'995xx'!$N$40:$N$43</c:f>
              <c:strCache>
                <c:ptCount val="4"/>
                <c:pt idx="0">
                  <c:v>182 bp</c:v>
                </c:pt>
                <c:pt idx="1">
                  <c:v>200 bp</c:v>
                </c:pt>
                <c:pt idx="2">
                  <c:v>215 bp</c:v>
                </c:pt>
                <c:pt idx="3">
                  <c:v>252 bp</c:v>
                </c:pt>
              </c:strCache>
            </c:strRef>
          </c:cat>
          <c:val>
            <c:numRef>
              <c:f>'995xx'!$O$40:$O$43</c:f>
              <c:numCache>
                <c:formatCode>General</c:formatCode>
                <c:ptCount val="4"/>
                <c:pt idx="0">
                  <c:v>27</c:v>
                </c:pt>
                <c:pt idx="1">
                  <c:v>30</c:v>
                </c:pt>
                <c:pt idx="2">
                  <c:v>22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'995xx'!$P$39</c:f>
              <c:strCache>
                <c:ptCount val="1"/>
                <c:pt idx="0">
                  <c:v>Machos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'995xx'!$N$40:$N$43</c:f>
              <c:strCache>
                <c:ptCount val="4"/>
                <c:pt idx="0">
                  <c:v>182 bp</c:v>
                </c:pt>
                <c:pt idx="1">
                  <c:v>200 bp</c:v>
                </c:pt>
                <c:pt idx="2">
                  <c:v>215 bp</c:v>
                </c:pt>
                <c:pt idx="3">
                  <c:v>252 bp</c:v>
                </c:pt>
              </c:strCache>
            </c:strRef>
          </c:cat>
          <c:val>
            <c:numRef>
              <c:f>'995xx'!$P$40:$P$43</c:f>
              <c:numCache>
                <c:formatCode>General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17</c:v>
                </c:pt>
                <c:pt idx="3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1309656"/>
        <c:axId val="211309264"/>
      </c:barChart>
      <c:catAx>
        <c:axId val="211309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Alelos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1309264"/>
        <c:crosses val="autoZero"/>
        <c:auto val="1"/>
        <c:lblAlgn val="ctr"/>
        <c:lblOffset val="100"/>
        <c:noMultiLvlLbl val="0"/>
      </c:catAx>
      <c:valAx>
        <c:axId val="2113092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número de individuos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21130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85A39-2EFD-4AF1-8ED1-2E9C9F90AFBD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673A568-04BC-4223-9FFF-50E497349A50}">
      <dgm:prSet phldrT="[Texto]"/>
      <dgm:spPr/>
      <dgm:t>
        <a:bodyPr/>
        <a:lstStyle/>
        <a:p>
          <a:r>
            <a:rPr lang="es-ES" dirty="0" smtClean="0"/>
            <a:t>Especímenes : 30 Hembras normales --&gt; XX</a:t>
          </a:r>
        </a:p>
        <a:p>
          <a:r>
            <a:rPr lang="es-ES" dirty="0" smtClean="0"/>
            <a:t>		40 Machos</a:t>
          </a:r>
          <a:r>
            <a:rPr lang="es-ES" baseline="0" dirty="0" smtClean="0"/>
            <a:t> normales --&gt; XY</a:t>
          </a:r>
        </a:p>
        <a:p>
          <a:r>
            <a:rPr lang="es-ES" baseline="0" dirty="0" smtClean="0"/>
            <a:t>			30 Súper machos --&gt; YY</a:t>
          </a:r>
          <a:endParaRPr lang="es-ES" dirty="0"/>
        </a:p>
      </dgm:t>
    </dgm:pt>
    <dgm:pt modelId="{8240E3C9-A2CA-480C-86E0-12BA88D30EAF}" type="parTrans" cxnId="{884A75EA-2780-4098-BD04-BD20E62E80DF}">
      <dgm:prSet/>
      <dgm:spPr/>
      <dgm:t>
        <a:bodyPr/>
        <a:lstStyle/>
        <a:p>
          <a:endParaRPr lang="es-ES"/>
        </a:p>
      </dgm:t>
    </dgm:pt>
    <dgm:pt modelId="{242B9D26-DEB7-477A-8270-14D7AC01AD44}" type="sibTrans" cxnId="{884A75EA-2780-4098-BD04-BD20E62E80DF}">
      <dgm:prSet/>
      <dgm:spPr/>
      <dgm:t>
        <a:bodyPr/>
        <a:lstStyle/>
        <a:p>
          <a:endParaRPr lang="es-ES"/>
        </a:p>
      </dgm:t>
    </dgm:pt>
    <dgm:pt modelId="{522B40E3-EC8E-4F1A-817A-D9785F100A24}">
      <dgm:prSet phldrT="[Texto]"/>
      <dgm:spPr/>
      <dgm:t>
        <a:bodyPr/>
        <a:lstStyle/>
        <a:p>
          <a:r>
            <a:rPr lang="es-ES" baseline="0" dirty="0" smtClean="0"/>
            <a:t>Obtención de muestras de la aleta pectoral.</a:t>
          </a:r>
          <a:endParaRPr lang="es-ES" dirty="0"/>
        </a:p>
      </dgm:t>
    </dgm:pt>
    <dgm:pt modelId="{2BADF3CA-CA68-4222-B480-DC9AF140E139}" type="parTrans" cxnId="{077377F4-4923-443A-8325-076ABF106A73}">
      <dgm:prSet/>
      <dgm:spPr/>
      <dgm:t>
        <a:bodyPr/>
        <a:lstStyle/>
        <a:p>
          <a:endParaRPr lang="es-ES"/>
        </a:p>
      </dgm:t>
    </dgm:pt>
    <dgm:pt modelId="{5E1D171F-D451-4135-A8CD-36A98852907E}" type="sibTrans" cxnId="{077377F4-4923-443A-8325-076ABF106A73}">
      <dgm:prSet/>
      <dgm:spPr/>
      <dgm:t>
        <a:bodyPr/>
        <a:lstStyle/>
        <a:p>
          <a:endParaRPr lang="es-ES"/>
        </a:p>
      </dgm:t>
    </dgm:pt>
    <dgm:pt modelId="{FA40E0F3-D40C-4D76-82FC-4A5FC9BC6C5C}">
      <dgm:prSet phldrT="[Texto]"/>
      <dgm:spPr/>
      <dgm:t>
        <a:bodyPr/>
        <a:lstStyle/>
        <a:p>
          <a:r>
            <a:rPr lang="es-ES" baseline="0" dirty="0" smtClean="0"/>
            <a:t>Muestra preservada en alcohol absoluto a -20</a:t>
          </a:r>
          <a:r>
            <a:rPr lang="es-ES" baseline="30000" dirty="0" smtClean="0"/>
            <a:t>o</a:t>
          </a:r>
          <a:r>
            <a:rPr lang="es-ES" baseline="0" dirty="0" smtClean="0"/>
            <a:t> C y transportada a 5°C</a:t>
          </a:r>
          <a:endParaRPr lang="es-ES" dirty="0"/>
        </a:p>
      </dgm:t>
    </dgm:pt>
    <dgm:pt modelId="{9033BA39-8F24-408D-BDC7-DDAAAD00D60E}" type="parTrans" cxnId="{A0948BBC-A7CF-4546-A56C-0E3B6234F55A}">
      <dgm:prSet/>
      <dgm:spPr/>
      <dgm:t>
        <a:bodyPr/>
        <a:lstStyle/>
        <a:p>
          <a:endParaRPr lang="es-ES"/>
        </a:p>
      </dgm:t>
    </dgm:pt>
    <dgm:pt modelId="{7E6AFFCB-0042-4725-8FCE-CF02F1136240}" type="sibTrans" cxnId="{A0948BBC-A7CF-4546-A56C-0E3B6234F55A}">
      <dgm:prSet/>
      <dgm:spPr/>
      <dgm:t>
        <a:bodyPr/>
        <a:lstStyle/>
        <a:p>
          <a:endParaRPr lang="es-ES"/>
        </a:p>
      </dgm:t>
    </dgm:pt>
    <dgm:pt modelId="{2BA2A4F5-35CC-4A31-B702-A8C620AD3724}" type="pres">
      <dgm:prSet presAssocID="{3C985A39-2EFD-4AF1-8ED1-2E9C9F90AF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4EC6215-3C2F-4914-801D-1BA37E8C71D5}" type="pres">
      <dgm:prSet presAssocID="{3C985A39-2EFD-4AF1-8ED1-2E9C9F90AFBD}" presName="dummyMaxCanvas" presStyleCnt="0">
        <dgm:presLayoutVars/>
      </dgm:prSet>
      <dgm:spPr/>
    </dgm:pt>
    <dgm:pt modelId="{B4C06C7A-7946-4E8B-B12C-037407AD52B7}" type="pres">
      <dgm:prSet presAssocID="{3C985A39-2EFD-4AF1-8ED1-2E9C9F90AFB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BADA4E-1BCE-4E66-9A87-4ABC77FBFB3C}" type="pres">
      <dgm:prSet presAssocID="{3C985A39-2EFD-4AF1-8ED1-2E9C9F90AFB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5547A-B883-44FE-B7DF-C93C8DA1891F}" type="pres">
      <dgm:prSet presAssocID="{3C985A39-2EFD-4AF1-8ED1-2E9C9F90AFB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3BD4DF-DB07-4C58-9F74-FAFBA5C8B1CD}" type="pres">
      <dgm:prSet presAssocID="{3C985A39-2EFD-4AF1-8ED1-2E9C9F90AF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BF58F6-21A2-48E7-AF60-ACB36C2BA6EC}" type="pres">
      <dgm:prSet presAssocID="{3C985A39-2EFD-4AF1-8ED1-2E9C9F90AF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3243B8-3C85-4EAD-AE32-E548161000D5}" type="pres">
      <dgm:prSet presAssocID="{3C985A39-2EFD-4AF1-8ED1-2E9C9F90AF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9D2049-9B12-468E-99FC-E544FBB32A0C}" type="pres">
      <dgm:prSet presAssocID="{3C985A39-2EFD-4AF1-8ED1-2E9C9F90AF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B0851B-A2BF-4FE6-8619-111D40207B56}" type="pres">
      <dgm:prSet presAssocID="{3C985A39-2EFD-4AF1-8ED1-2E9C9F90AF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D03F00-EBCD-4729-997F-F982DD1B2EEA}" type="presOf" srcId="{4673A568-04BC-4223-9FFF-50E497349A50}" destId="{A93243B8-3C85-4EAD-AE32-E548161000D5}" srcOrd="1" destOrd="0" presId="urn:microsoft.com/office/officeart/2005/8/layout/vProcess5"/>
    <dgm:cxn modelId="{EDCD6FC0-D2C9-4FCC-9C01-EE7FF9A8153B}" type="presOf" srcId="{FA40E0F3-D40C-4D76-82FC-4A5FC9BC6C5C}" destId="{0095547A-B883-44FE-B7DF-C93C8DA1891F}" srcOrd="0" destOrd="0" presId="urn:microsoft.com/office/officeart/2005/8/layout/vProcess5"/>
    <dgm:cxn modelId="{E6355E99-7DAC-4FE6-A9DF-6C62949ABE09}" type="presOf" srcId="{3C985A39-2EFD-4AF1-8ED1-2E9C9F90AFBD}" destId="{2BA2A4F5-35CC-4A31-B702-A8C620AD3724}" srcOrd="0" destOrd="0" presId="urn:microsoft.com/office/officeart/2005/8/layout/vProcess5"/>
    <dgm:cxn modelId="{58F3805B-60C1-45F1-8BBD-0F20D3C92CE5}" type="presOf" srcId="{522B40E3-EC8E-4F1A-817A-D9785F100A24}" destId="{959D2049-9B12-468E-99FC-E544FBB32A0C}" srcOrd="1" destOrd="0" presId="urn:microsoft.com/office/officeart/2005/8/layout/vProcess5"/>
    <dgm:cxn modelId="{1C14F864-FB46-4E83-9296-E73E24AA1C47}" type="presOf" srcId="{4673A568-04BC-4223-9FFF-50E497349A50}" destId="{B4C06C7A-7946-4E8B-B12C-037407AD52B7}" srcOrd="0" destOrd="0" presId="urn:microsoft.com/office/officeart/2005/8/layout/vProcess5"/>
    <dgm:cxn modelId="{AF2293F6-A274-4AA7-ADB9-A882667E5F3D}" type="presOf" srcId="{242B9D26-DEB7-477A-8270-14D7AC01AD44}" destId="{BC3BD4DF-DB07-4C58-9F74-FAFBA5C8B1CD}" srcOrd="0" destOrd="0" presId="urn:microsoft.com/office/officeart/2005/8/layout/vProcess5"/>
    <dgm:cxn modelId="{077377F4-4923-443A-8325-076ABF106A73}" srcId="{3C985A39-2EFD-4AF1-8ED1-2E9C9F90AFBD}" destId="{522B40E3-EC8E-4F1A-817A-D9785F100A24}" srcOrd="1" destOrd="0" parTransId="{2BADF3CA-CA68-4222-B480-DC9AF140E139}" sibTransId="{5E1D171F-D451-4135-A8CD-36A98852907E}"/>
    <dgm:cxn modelId="{0C34EE02-A9BB-4F77-AEF3-68A03F447E41}" type="presOf" srcId="{FA40E0F3-D40C-4D76-82FC-4A5FC9BC6C5C}" destId="{17B0851B-A2BF-4FE6-8619-111D40207B56}" srcOrd="1" destOrd="0" presId="urn:microsoft.com/office/officeart/2005/8/layout/vProcess5"/>
    <dgm:cxn modelId="{884A75EA-2780-4098-BD04-BD20E62E80DF}" srcId="{3C985A39-2EFD-4AF1-8ED1-2E9C9F90AFBD}" destId="{4673A568-04BC-4223-9FFF-50E497349A50}" srcOrd="0" destOrd="0" parTransId="{8240E3C9-A2CA-480C-86E0-12BA88D30EAF}" sibTransId="{242B9D26-DEB7-477A-8270-14D7AC01AD44}"/>
    <dgm:cxn modelId="{33C59C87-704F-485C-9C60-DF34B225BCC0}" type="presOf" srcId="{522B40E3-EC8E-4F1A-817A-D9785F100A24}" destId="{E3BADA4E-1BCE-4E66-9A87-4ABC77FBFB3C}" srcOrd="0" destOrd="0" presId="urn:microsoft.com/office/officeart/2005/8/layout/vProcess5"/>
    <dgm:cxn modelId="{E721F90D-5EA2-4DBB-97DE-95E6613F9390}" type="presOf" srcId="{5E1D171F-D451-4135-A8CD-36A98852907E}" destId="{10BF58F6-21A2-48E7-AF60-ACB36C2BA6EC}" srcOrd="0" destOrd="0" presId="urn:microsoft.com/office/officeart/2005/8/layout/vProcess5"/>
    <dgm:cxn modelId="{A0948BBC-A7CF-4546-A56C-0E3B6234F55A}" srcId="{3C985A39-2EFD-4AF1-8ED1-2E9C9F90AFBD}" destId="{FA40E0F3-D40C-4D76-82FC-4A5FC9BC6C5C}" srcOrd="2" destOrd="0" parTransId="{9033BA39-8F24-408D-BDC7-DDAAAD00D60E}" sibTransId="{7E6AFFCB-0042-4725-8FCE-CF02F1136240}"/>
    <dgm:cxn modelId="{91CFA7D6-D695-4A75-9F53-5D76915CF723}" type="presParOf" srcId="{2BA2A4F5-35CC-4A31-B702-A8C620AD3724}" destId="{C4EC6215-3C2F-4914-801D-1BA37E8C71D5}" srcOrd="0" destOrd="0" presId="urn:microsoft.com/office/officeart/2005/8/layout/vProcess5"/>
    <dgm:cxn modelId="{7805C005-8E90-459E-A137-38AF4B3A6A6F}" type="presParOf" srcId="{2BA2A4F5-35CC-4A31-B702-A8C620AD3724}" destId="{B4C06C7A-7946-4E8B-B12C-037407AD52B7}" srcOrd="1" destOrd="0" presId="urn:microsoft.com/office/officeart/2005/8/layout/vProcess5"/>
    <dgm:cxn modelId="{EE1630DC-EE34-45CD-92DB-B1A84F2D875A}" type="presParOf" srcId="{2BA2A4F5-35CC-4A31-B702-A8C620AD3724}" destId="{E3BADA4E-1BCE-4E66-9A87-4ABC77FBFB3C}" srcOrd="2" destOrd="0" presId="urn:microsoft.com/office/officeart/2005/8/layout/vProcess5"/>
    <dgm:cxn modelId="{FBA33CE9-F211-40B1-8361-792B75ACA15F}" type="presParOf" srcId="{2BA2A4F5-35CC-4A31-B702-A8C620AD3724}" destId="{0095547A-B883-44FE-B7DF-C93C8DA1891F}" srcOrd="3" destOrd="0" presId="urn:microsoft.com/office/officeart/2005/8/layout/vProcess5"/>
    <dgm:cxn modelId="{1065F59B-07F7-49CE-8EED-E96E649D5E57}" type="presParOf" srcId="{2BA2A4F5-35CC-4A31-B702-A8C620AD3724}" destId="{BC3BD4DF-DB07-4C58-9F74-FAFBA5C8B1CD}" srcOrd="4" destOrd="0" presId="urn:microsoft.com/office/officeart/2005/8/layout/vProcess5"/>
    <dgm:cxn modelId="{ED0DD0A8-EFA4-4C2E-B9C0-C4151351A70B}" type="presParOf" srcId="{2BA2A4F5-35CC-4A31-B702-A8C620AD3724}" destId="{10BF58F6-21A2-48E7-AF60-ACB36C2BA6EC}" srcOrd="5" destOrd="0" presId="urn:microsoft.com/office/officeart/2005/8/layout/vProcess5"/>
    <dgm:cxn modelId="{64EA8FEE-3ED6-4404-A8B6-8A63F56FBDC3}" type="presParOf" srcId="{2BA2A4F5-35CC-4A31-B702-A8C620AD3724}" destId="{A93243B8-3C85-4EAD-AE32-E548161000D5}" srcOrd="6" destOrd="0" presId="urn:microsoft.com/office/officeart/2005/8/layout/vProcess5"/>
    <dgm:cxn modelId="{668F8B85-3C62-4CD1-9483-19042D8EE4ED}" type="presParOf" srcId="{2BA2A4F5-35CC-4A31-B702-A8C620AD3724}" destId="{959D2049-9B12-468E-99FC-E544FBB32A0C}" srcOrd="7" destOrd="0" presId="urn:microsoft.com/office/officeart/2005/8/layout/vProcess5"/>
    <dgm:cxn modelId="{F22B0D84-C776-4F24-87DD-B8B06EB88A97}" type="presParOf" srcId="{2BA2A4F5-35CC-4A31-B702-A8C620AD3724}" destId="{17B0851B-A2BF-4FE6-8619-111D40207B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C674C-AD81-4480-9D14-2AE8257FAF75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C68CB22-62EF-4DB9-BC9F-33927DCC5D95}">
      <dgm:prSet phldrT="[Texto]"/>
      <dgm:spPr/>
      <dgm:t>
        <a:bodyPr/>
        <a:lstStyle/>
        <a:p>
          <a:r>
            <a:rPr lang="es-ES" dirty="0" smtClean="0"/>
            <a:t>Extracción de DNA </a:t>
          </a:r>
          <a:r>
            <a:rPr lang="es-ES" dirty="0" smtClean="0">
              <a:sym typeface="Wingdings" panose="05000000000000000000" pitchFamily="2" charset="2"/>
            </a:rPr>
            <a:t></a:t>
          </a:r>
          <a:r>
            <a:rPr lang="es-ES" dirty="0" smtClean="0"/>
            <a:t> Kit </a:t>
          </a:r>
          <a:r>
            <a:rPr lang="es-ES" dirty="0" err="1" smtClean="0"/>
            <a:t>PureLink</a:t>
          </a:r>
          <a:r>
            <a:rPr lang="es-ES" dirty="0" smtClean="0"/>
            <a:t> </a:t>
          </a:r>
          <a:r>
            <a:rPr lang="es-ES" dirty="0" err="1" smtClean="0"/>
            <a:t>Genomic</a:t>
          </a:r>
          <a:r>
            <a:rPr lang="es-ES" dirty="0" smtClean="0"/>
            <a:t> DNA (Invitrogen)</a:t>
          </a:r>
          <a:endParaRPr lang="es-ES" dirty="0"/>
        </a:p>
      </dgm:t>
    </dgm:pt>
    <dgm:pt modelId="{9D6A76AC-92C3-46E4-B45C-099B6409B30D}" type="parTrans" cxnId="{C2F57D90-2B5E-464C-A04B-B9BFF46118E0}">
      <dgm:prSet/>
      <dgm:spPr/>
      <dgm:t>
        <a:bodyPr/>
        <a:lstStyle/>
        <a:p>
          <a:endParaRPr lang="es-ES"/>
        </a:p>
      </dgm:t>
    </dgm:pt>
    <dgm:pt modelId="{F8C383CA-24A0-4AC4-BA33-C2FB816815E9}" type="sibTrans" cxnId="{C2F57D90-2B5E-464C-A04B-B9BFF46118E0}">
      <dgm:prSet/>
      <dgm:spPr/>
      <dgm:t>
        <a:bodyPr/>
        <a:lstStyle/>
        <a:p>
          <a:endParaRPr lang="es-ES"/>
        </a:p>
      </dgm:t>
    </dgm:pt>
    <dgm:pt modelId="{976B5FEF-80D2-421D-8A38-798060F7CB47}">
      <dgm:prSet phldrT="[Texto]"/>
      <dgm:spPr/>
      <dgm:t>
        <a:bodyPr/>
        <a:lstStyle/>
        <a:p>
          <a:r>
            <a:rPr lang="es-ES" dirty="0" smtClean="0"/>
            <a:t>Cuantificación de DNA </a:t>
          </a:r>
          <a:r>
            <a:rPr lang="es-ES" dirty="0" smtClean="0">
              <a:sym typeface="Wingdings" panose="05000000000000000000" pitchFamily="2" charset="2"/>
            </a:rPr>
            <a:t></a:t>
          </a:r>
          <a:r>
            <a:rPr lang="es-ES" dirty="0" smtClean="0"/>
            <a:t> Kit </a:t>
          </a:r>
          <a:r>
            <a:rPr lang="es-ES" dirty="0" err="1" smtClean="0"/>
            <a:t>Qubit</a:t>
          </a:r>
          <a:r>
            <a:rPr lang="es-ES" dirty="0" smtClean="0"/>
            <a:t>® </a:t>
          </a:r>
          <a:r>
            <a:rPr lang="es-ES" dirty="0" err="1" smtClean="0"/>
            <a:t>dsDNA</a:t>
          </a:r>
          <a:r>
            <a:rPr lang="es-ES" dirty="0" smtClean="0"/>
            <a:t> BR </a:t>
          </a:r>
          <a:r>
            <a:rPr lang="es-ES" dirty="0" err="1" smtClean="0"/>
            <a:t>Assay</a:t>
          </a:r>
          <a:r>
            <a:rPr lang="es-ES" dirty="0" smtClean="0"/>
            <a:t>  (Invitrogen) </a:t>
          </a:r>
          <a:endParaRPr lang="es-ES" dirty="0"/>
        </a:p>
      </dgm:t>
    </dgm:pt>
    <dgm:pt modelId="{2CA936EC-A456-4B42-B4BF-DC42B8735432}" type="parTrans" cxnId="{E94D3803-4E8C-4A40-B864-4D8A110E6482}">
      <dgm:prSet/>
      <dgm:spPr/>
      <dgm:t>
        <a:bodyPr/>
        <a:lstStyle/>
        <a:p>
          <a:endParaRPr lang="es-ES"/>
        </a:p>
      </dgm:t>
    </dgm:pt>
    <dgm:pt modelId="{323BE4E5-931B-4212-BCFB-5A705BFBFA49}" type="sibTrans" cxnId="{E94D3803-4E8C-4A40-B864-4D8A110E6482}">
      <dgm:prSet/>
      <dgm:spPr/>
      <dgm:t>
        <a:bodyPr/>
        <a:lstStyle/>
        <a:p>
          <a:endParaRPr lang="es-ES"/>
        </a:p>
      </dgm:t>
    </dgm:pt>
    <dgm:pt modelId="{804B9D07-7C7C-4B36-BFBA-8E3CDF9A0AD1}">
      <dgm:prSet phldrT="[Texto]"/>
      <dgm:spPr/>
      <dgm:t>
        <a:bodyPr/>
        <a:lstStyle/>
        <a:p>
          <a:r>
            <a:rPr lang="es-ES" dirty="0" smtClean="0"/>
            <a:t>Determinación de contaminación de RNA y proteínas </a:t>
          </a:r>
          <a:r>
            <a:rPr lang="es-ES" dirty="0" smtClean="0">
              <a:sym typeface="Wingdings" panose="05000000000000000000" pitchFamily="2" charset="2"/>
            </a:rPr>
            <a:t></a:t>
          </a:r>
          <a:r>
            <a:rPr lang="es-ES" dirty="0" smtClean="0"/>
            <a:t>Electroforesis en Gel de Agarosa al 0,8% y por espectrofotometría en </a:t>
          </a:r>
          <a:r>
            <a:rPr lang="es-ES" dirty="0" err="1" smtClean="0"/>
            <a:t>microplacas</a:t>
          </a:r>
          <a:r>
            <a:rPr lang="es-ES" dirty="0" smtClean="0"/>
            <a:t>.</a:t>
          </a:r>
          <a:endParaRPr lang="es-ES" dirty="0"/>
        </a:p>
      </dgm:t>
    </dgm:pt>
    <dgm:pt modelId="{E09B1A78-9514-48BD-BAEC-BE647C21A7CD}" type="parTrans" cxnId="{E3B78ED5-4B1B-4D0C-B95A-DE83334604FE}">
      <dgm:prSet/>
      <dgm:spPr/>
      <dgm:t>
        <a:bodyPr/>
        <a:lstStyle/>
        <a:p>
          <a:endParaRPr lang="es-ES"/>
        </a:p>
      </dgm:t>
    </dgm:pt>
    <dgm:pt modelId="{1A746D80-1D6D-4878-880A-437C83BB8CAF}" type="sibTrans" cxnId="{E3B78ED5-4B1B-4D0C-B95A-DE83334604FE}">
      <dgm:prSet/>
      <dgm:spPr/>
      <dgm:t>
        <a:bodyPr/>
        <a:lstStyle/>
        <a:p>
          <a:endParaRPr lang="es-ES"/>
        </a:p>
      </dgm:t>
    </dgm:pt>
    <dgm:pt modelId="{A1A2DF6A-E47C-4553-819F-091A4DF9E92E}">
      <dgm:prSet/>
      <dgm:spPr/>
      <dgm:t>
        <a:bodyPr/>
        <a:lstStyle/>
        <a:p>
          <a:r>
            <a:rPr lang="es-ES" dirty="0" smtClean="0"/>
            <a:t>Amplificación de los microsatélites  </a:t>
          </a:r>
          <a:r>
            <a:rPr lang="es-ES" dirty="0" smtClean="0">
              <a:sym typeface="Wingdings" panose="05000000000000000000" pitchFamily="2" charset="2"/>
            </a:rPr>
            <a:t></a:t>
          </a:r>
          <a:r>
            <a:rPr lang="es-ES" dirty="0" smtClean="0"/>
            <a:t> PCR convencional</a:t>
          </a:r>
          <a:endParaRPr lang="es-ES" dirty="0"/>
        </a:p>
      </dgm:t>
    </dgm:pt>
    <dgm:pt modelId="{2995D176-9368-4E82-80E9-2568D43B24BF}" type="parTrans" cxnId="{860FB2B9-D837-4697-9F5A-991294CC986A}">
      <dgm:prSet/>
      <dgm:spPr/>
      <dgm:t>
        <a:bodyPr/>
        <a:lstStyle/>
        <a:p>
          <a:endParaRPr lang="es-ES"/>
        </a:p>
      </dgm:t>
    </dgm:pt>
    <dgm:pt modelId="{57A0E51D-86EE-4651-AC73-151D71D43C2B}" type="sibTrans" cxnId="{860FB2B9-D837-4697-9F5A-991294CC986A}">
      <dgm:prSet/>
      <dgm:spPr/>
      <dgm:t>
        <a:bodyPr/>
        <a:lstStyle/>
        <a:p>
          <a:endParaRPr lang="es-ES"/>
        </a:p>
      </dgm:t>
    </dgm:pt>
    <dgm:pt modelId="{233B6DF2-9BBD-4ED4-BF06-2F9383C0B3DD}">
      <dgm:prSet/>
      <dgm:spPr/>
      <dgm:t>
        <a:bodyPr/>
        <a:lstStyle/>
        <a:p>
          <a:r>
            <a:rPr lang="es-ES" dirty="0" smtClean="0"/>
            <a:t>Análisis  de  productos de PCR </a:t>
          </a:r>
          <a:r>
            <a:rPr lang="es-ES" dirty="0" smtClean="0">
              <a:sym typeface="Wingdings" panose="05000000000000000000" pitchFamily="2" charset="2"/>
            </a:rPr>
            <a:t></a:t>
          </a:r>
          <a:r>
            <a:rPr lang="es-ES" dirty="0" smtClean="0"/>
            <a:t> Geles no </a:t>
          </a:r>
          <a:r>
            <a:rPr lang="es-ES" dirty="0" err="1" smtClean="0"/>
            <a:t>denaturantes</a:t>
          </a:r>
          <a:r>
            <a:rPr lang="es-ES" dirty="0" smtClean="0"/>
            <a:t> de  poliacrilamida al 8%, seguido de análisis en el software </a:t>
          </a:r>
          <a:r>
            <a:rPr lang="es-ES" dirty="0" err="1" smtClean="0"/>
            <a:t>QuantityOne</a:t>
          </a:r>
          <a:endParaRPr lang="es-ES" dirty="0"/>
        </a:p>
      </dgm:t>
    </dgm:pt>
    <dgm:pt modelId="{86F7D5D4-1EB6-449C-B324-061D48B695F5}" type="parTrans" cxnId="{6DB2713A-6FD9-4D45-98E4-3443318CD90C}">
      <dgm:prSet/>
      <dgm:spPr/>
      <dgm:t>
        <a:bodyPr/>
        <a:lstStyle/>
        <a:p>
          <a:endParaRPr lang="es-ES"/>
        </a:p>
      </dgm:t>
    </dgm:pt>
    <dgm:pt modelId="{BFB66371-6959-4E16-B93D-41080AB1EF4F}" type="sibTrans" cxnId="{6DB2713A-6FD9-4D45-98E4-3443318CD90C}">
      <dgm:prSet/>
      <dgm:spPr/>
      <dgm:t>
        <a:bodyPr/>
        <a:lstStyle/>
        <a:p>
          <a:endParaRPr lang="es-ES"/>
        </a:p>
      </dgm:t>
    </dgm:pt>
    <dgm:pt modelId="{E31238FB-0A8D-4F35-A064-DB5EB6673AC5}" type="pres">
      <dgm:prSet presAssocID="{A21C674C-AD81-4480-9D14-2AE8257FAF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AB757D3-CDE1-4EB8-BC61-2C82B9E087E4}" type="pres">
      <dgm:prSet presAssocID="{A21C674C-AD81-4480-9D14-2AE8257FAF75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A718CB29-57D8-4C30-8540-5FBBD0991CD7}" type="pres">
      <dgm:prSet presAssocID="{A21C674C-AD81-4480-9D14-2AE8257FAF7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0B126D1-3565-4CFB-AE28-ABCDE19315F8}" type="pres">
      <dgm:prSet presAssocID="{A21C674C-AD81-4480-9D14-2AE8257FAF7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A32784E-E09D-4049-B29C-27708995F611}" type="pres">
      <dgm:prSet presAssocID="{A21C674C-AD81-4480-9D14-2AE8257FAF7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FE29F-C1E2-471F-B6FC-52643E247C9F}" type="pres">
      <dgm:prSet presAssocID="{A21C674C-AD81-4480-9D14-2AE8257FAF7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28558-83D0-4506-894D-F79A8A7298D3}" type="pres">
      <dgm:prSet presAssocID="{A21C674C-AD81-4480-9D14-2AE8257FAF7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0E1E76-83E3-480F-93BE-16B64E76E483}" type="pres">
      <dgm:prSet presAssocID="{A21C674C-AD81-4480-9D14-2AE8257FAF7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284C9C3-C064-4E5F-BF41-6F7A01DB995F}" type="pres">
      <dgm:prSet presAssocID="{A21C674C-AD81-4480-9D14-2AE8257FAF7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7006D17-D21F-4BA9-82AF-3B1F17519283}" type="pres">
      <dgm:prSet presAssocID="{A21C674C-AD81-4480-9D14-2AE8257FAF7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EBC22FF-A002-4527-B723-56A1615E5539}" type="pres">
      <dgm:prSet presAssocID="{A21C674C-AD81-4480-9D14-2AE8257FAF7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8678AB3-5F5C-4F20-B946-055718566E88}" type="pres">
      <dgm:prSet presAssocID="{A21C674C-AD81-4480-9D14-2AE8257FAF7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76F33BA-7E0D-4E1D-9844-F2C6830B819E}" type="pres">
      <dgm:prSet presAssocID="{A21C674C-AD81-4480-9D14-2AE8257FAF7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0F72CF3-E580-44B9-9660-A55344549B3C}" type="pres">
      <dgm:prSet presAssocID="{A21C674C-AD81-4480-9D14-2AE8257FAF7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150ED8-119E-49F1-8489-5F5E6B072ECE}" type="pres">
      <dgm:prSet presAssocID="{A21C674C-AD81-4480-9D14-2AE8257FAF7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63FF90-4E76-44D6-A871-35E50BC18560}" type="pres">
      <dgm:prSet presAssocID="{A21C674C-AD81-4480-9D14-2AE8257FAF7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05B97F-26C2-4F31-92CB-E6F93056E2FE}" type="presOf" srcId="{A21C674C-AD81-4480-9D14-2AE8257FAF75}" destId="{E31238FB-0A8D-4F35-A064-DB5EB6673AC5}" srcOrd="0" destOrd="0" presId="urn:microsoft.com/office/officeart/2005/8/layout/vProcess5"/>
    <dgm:cxn modelId="{CCCA6B09-50CE-4CC8-943D-80010400F35D}" type="presOf" srcId="{804B9D07-7C7C-4B36-BFBA-8E3CDF9A0AD1}" destId="{60F72CF3-E580-44B9-9660-A55344549B3C}" srcOrd="1" destOrd="0" presId="urn:microsoft.com/office/officeart/2005/8/layout/vProcess5"/>
    <dgm:cxn modelId="{E3B78ED5-4B1B-4D0C-B95A-DE83334604FE}" srcId="{A21C674C-AD81-4480-9D14-2AE8257FAF75}" destId="{804B9D07-7C7C-4B36-BFBA-8E3CDF9A0AD1}" srcOrd="2" destOrd="0" parTransId="{E09B1A78-9514-48BD-BAEC-BE647C21A7CD}" sibTransId="{1A746D80-1D6D-4878-880A-437C83BB8CAF}"/>
    <dgm:cxn modelId="{B7AD8DF3-2981-41B5-B7BA-79ECB08B9414}" type="presOf" srcId="{976B5FEF-80D2-421D-8A38-798060F7CB47}" destId="{F76F33BA-7E0D-4E1D-9844-F2C6830B819E}" srcOrd="1" destOrd="0" presId="urn:microsoft.com/office/officeart/2005/8/layout/vProcess5"/>
    <dgm:cxn modelId="{2B3626D5-0CB4-4B4A-A082-049F4039D385}" type="presOf" srcId="{A1A2DF6A-E47C-4553-819F-091A4DF9E92E}" destId="{AF1FE29F-C1E2-471F-B6FC-52643E247C9F}" srcOrd="0" destOrd="0" presId="urn:microsoft.com/office/officeart/2005/8/layout/vProcess5"/>
    <dgm:cxn modelId="{C2F57D90-2B5E-464C-A04B-B9BFF46118E0}" srcId="{A21C674C-AD81-4480-9D14-2AE8257FAF75}" destId="{EC68CB22-62EF-4DB9-BC9F-33927DCC5D95}" srcOrd="0" destOrd="0" parTransId="{9D6A76AC-92C3-46E4-B45C-099B6409B30D}" sibTransId="{F8C383CA-24A0-4AC4-BA33-C2FB816815E9}"/>
    <dgm:cxn modelId="{11829408-EF19-4730-BEDC-B2D6584D075B}" type="presOf" srcId="{EC68CB22-62EF-4DB9-BC9F-33927DCC5D95}" destId="{A718CB29-57D8-4C30-8540-5FBBD0991CD7}" srcOrd="0" destOrd="0" presId="urn:microsoft.com/office/officeart/2005/8/layout/vProcess5"/>
    <dgm:cxn modelId="{CD2FA5F5-3A77-45D3-BAEF-3C5C9336892D}" type="presOf" srcId="{1A746D80-1D6D-4878-880A-437C83BB8CAF}" destId="{D7006D17-D21F-4BA9-82AF-3B1F17519283}" srcOrd="0" destOrd="0" presId="urn:microsoft.com/office/officeart/2005/8/layout/vProcess5"/>
    <dgm:cxn modelId="{E94D3803-4E8C-4A40-B864-4D8A110E6482}" srcId="{A21C674C-AD81-4480-9D14-2AE8257FAF75}" destId="{976B5FEF-80D2-421D-8A38-798060F7CB47}" srcOrd="1" destOrd="0" parTransId="{2CA936EC-A456-4B42-B4BF-DC42B8735432}" sibTransId="{323BE4E5-931B-4212-BCFB-5A705BFBFA49}"/>
    <dgm:cxn modelId="{53C35B23-5FB4-4D1A-BAC8-D1AB6795BBB2}" type="presOf" srcId="{A1A2DF6A-E47C-4553-819F-091A4DF9E92E}" destId="{06150ED8-119E-49F1-8489-5F5E6B072ECE}" srcOrd="1" destOrd="0" presId="urn:microsoft.com/office/officeart/2005/8/layout/vProcess5"/>
    <dgm:cxn modelId="{903401E3-BD51-402A-8AE7-40DC0EE474B2}" type="presOf" srcId="{323BE4E5-931B-4212-BCFB-5A705BFBFA49}" destId="{E284C9C3-C064-4E5F-BF41-6F7A01DB995F}" srcOrd="0" destOrd="0" presId="urn:microsoft.com/office/officeart/2005/8/layout/vProcess5"/>
    <dgm:cxn modelId="{0AACC3E3-CA86-49C4-B1FD-5EFD272317D0}" type="presOf" srcId="{976B5FEF-80D2-421D-8A38-798060F7CB47}" destId="{E0B126D1-3565-4CFB-AE28-ABCDE19315F8}" srcOrd="0" destOrd="0" presId="urn:microsoft.com/office/officeart/2005/8/layout/vProcess5"/>
    <dgm:cxn modelId="{6DB2713A-6FD9-4D45-98E4-3443318CD90C}" srcId="{A21C674C-AD81-4480-9D14-2AE8257FAF75}" destId="{233B6DF2-9BBD-4ED4-BF06-2F9383C0B3DD}" srcOrd="4" destOrd="0" parTransId="{86F7D5D4-1EB6-449C-B324-061D48B695F5}" sibTransId="{BFB66371-6959-4E16-B93D-41080AB1EF4F}"/>
    <dgm:cxn modelId="{860FB2B9-D837-4697-9F5A-991294CC986A}" srcId="{A21C674C-AD81-4480-9D14-2AE8257FAF75}" destId="{A1A2DF6A-E47C-4553-819F-091A4DF9E92E}" srcOrd="3" destOrd="0" parTransId="{2995D176-9368-4E82-80E9-2568D43B24BF}" sibTransId="{57A0E51D-86EE-4651-AC73-151D71D43C2B}"/>
    <dgm:cxn modelId="{31332EDA-A6F7-4B2A-BED1-2E1D65360C85}" type="presOf" srcId="{EC68CB22-62EF-4DB9-BC9F-33927DCC5D95}" destId="{18678AB3-5F5C-4F20-B946-055718566E88}" srcOrd="1" destOrd="0" presId="urn:microsoft.com/office/officeart/2005/8/layout/vProcess5"/>
    <dgm:cxn modelId="{BB98A177-5E39-4FCA-828B-5A69D6E8BB13}" type="presOf" srcId="{804B9D07-7C7C-4B36-BFBA-8E3CDF9A0AD1}" destId="{DA32784E-E09D-4049-B29C-27708995F611}" srcOrd="0" destOrd="0" presId="urn:microsoft.com/office/officeart/2005/8/layout/vProcess5"/>
    <dgm:cxn modelId="{D5355595-3D74-4458-8226-1BB04ADB4539}" type="presOf" srcId="{233B6DF2-9BBD-4ED4-BF06-2F9383C0B3DD}" destId="{DC63FF90-4E76-44D6-A871-35E50BC18560}" srcOrd="1" destOrd="0" presId="urn:microsoft.com/office/officeart/2005/8/layout/vProcess5"/>
    <dgm:cxn modelId="{FA1B16D2-3AE5-4933-BD2B-A59174270618}" type="presOf" srcId="{F8C383CA-24A0-4AC4-BA33-C2FB816815E9}" destId="{410E1E76-83E3-480F-93BE-16B64E76E483}" srcOrd="0" destOrd="0" presId="urn:microsoft.com/office/officeart/2005/8/layout/vProcess5"/>
    <dgm:cxn modelId="{DB12E46E-E0C2-4997-AAA7-A31FE115F7DF}" type="presOf" srcId="{57A0E51D-86EE-4651-AC73-151D71D43C2B}" destId="{CEBC22FF-A002-4527-B723-56A1615E5539}" srcOrd="0" destOrd="0" presId="urn:microsoft.com/office/officeart/2005/8/layout/vProcess5"/>
    <dgm:cxn modelId="{9BE5AF1B-45E2-47B8-90C9-CD8C8BB28D94}" type="presOf" srcId="{233B6DF2-9BBD-4ED4-BF06-2F9383C0B3DD}" destId="{84728558-83D0-4506-894D-F79A8A7298D3}" srcOrd="0" destOrd="0" presId="urn:microsoft.com/office/officeart/2005/8/layout/vProcess5"/>
    <dgm:cxn modelId="{F9B01637-6648-4C11-A97A-845A918FE470}" type="presParOf" srcId="{E31238FB-0A8D-4F35-A064-DB5EB6673AC5}" destId="{2AB757D3-CDE1-4EB8-BC61-2C82B9E087E4}" srcOrd="0" destOrd="0" presId="urn:microsoft.com/office/officeart/2005/8/layout/vProcess5"/>
    <dgm:cxn modelId="{C338F684-0603-441B-9E93-436C5E1671F5}" type="presParOf" srcId="{E31238FB-0A8D-4F35-A064-DB5EB6673AC5}" destId="{A718CB29-57D8-4C30-8540-5FBBD0991CD7}" srcOrd="1" destOrd="0" presId="urn:microsoft.com/office/officeart/2005/8/layout/vProcess5"/>
    <dgm:cxn modelId="{647EC5F2-D8FB-4A46-8AC7-7FBC04AF403F}" type="presParOf" srcId="{E31238FB-0A8D-4F35-A064-DB5EB6673AC5}" destId="{E0B126D1-3565-4CFB-AE28-ABCDE19315F8}" srcOrd="2" destOrd="0" presId="urn:microsoft.com/office/officeart/2005/8/layout/vProcess5"/>
    <dgm:cxn modelId="{87D3A328-B9F4-4F52-BA08-B928D0A52BBE}" type="presParOf" srcId="{E31238FB-0A8D-4F35-A064-DB5EB6673AC5}" destId="{DA32784E-E09D-4049-B29C-27708995F611}" srcOrd="3" destOrd="0" presId="urn:microsoft.com/office/officeart/2005/8/layout/vProcess5"/>
    <dgm:cxn modelId="{A0E2935D-51DC-4FB1-8D81-C2B701EA5C48}" type="presParOf" srcId="{E31238FB-0A8D-4F35-A064-DB5EB6673AC5}" destId="{AF1FE29F-C1E2-471F-B6FC-52643E247C9F}" srcOrd="4" destOrd="0" presId="urn:microsoft.com/office/officeart/2005/8/layout/vProcess5"/>
    <dgm:cxn modelId="{CB764F9D-0AA6-4066-9B41-C0DEB85EC53E}" type="presParOf" srcId="{E31238FB-0A8D-4F35-A064-DB5EB6673AC5}" destId="{84728558-83D0-4506-894D-F79A8A7298D3}" srcOrd="5" destOrd="0" presId="urn:microsoft.com/office/officeart/2005/8/layout/vProcess5"/>
    <dgm:cxn modelId="{49F7D4A4-3AFA-4294-8D93-1490960DDEC7}" type="presParOf" srcId="{E31238FB-0A8D-4F35-A064-DB5EB6673AC5}" destId="{410E1E76-83E3-480F-93BE-16B64E76E483}" srcOrd="6" destOrd="0" presId="urn:microsoft.com/office/officeart/2005/8/layout/vProcess5"/>
    <dgm:cxn modelId="{6147F8B3-5D58-4D3C-B1BB-EC7FF751CEEF}" type="presParOf" srcId="{E31238FB-0A8D-4F35-A064-DB5EB6673AC5}" destId="{E284C9C3-C064-4E5F-BF41-6F7A01DB995F}" srcOrd="7" destOrd="0" presId="urn:microsoft.com/office/officeart/2005/8/layout/vProcess5"/>
    <dgm:cxn modelId="{2CF33963-BDCF-4EE1-9BB7-9DF129A4909B}" type="presParOf" srcId="{E31238FB-0A8D-4F35-A064-DB5EB6673AC5}" destId="{D7006D17-D21F-4BA9-82AF-3B1F17519283}" srcOrd="8" destOrd="0" presId="urn:microsoft.com/office/officeart/2005/8/layout/vProcess5"/>
    <dgm:cxn modelId="{98BA760B-5E74-40C5-882E-2CEC4073AE62}" type="presParOf" srcId="{E31238FB-0A8D-4F35-A064-DB5EB6673AC5}" destId="{CEBC22FF-A002-4527-B723-56A1615E5539}" srcOrd="9" destOrd="0" presId="urn:microsoft.com/office/officeart/2005/8/layout/vProcess5"/>
    <dgm:cxn modelId="{3C9A211B-84B4-420E-BF68-02F98BD78E1A}" type="presParOf" srcId="{E31238FB-0A8D-4F35-A064-DB5EB6673AC5}" destId="{18678AB3-5F5C-4F20-B946-055718566E88}" srcOrd="10" destOrd="0" presId="urn:microsoft.com/office/officeart/2005/8/layout/vProcess5"/>
    <dgm:cxn modelId="{188C39D0-F67A-4E3F-9EA1-63F781D9AEFA}" type="presParOf" srcId="{E31238FB-0A8D-4F35-A064-DB5EB6673AC5}" destId="{F76F33BA-7E0D-4E1D-9844-F2C6830B819E}" srcOrd="11" destOrd="0" presId="urn:microsoft.com/office/officeart/2005/8/layout/vProcess5"/>
    <dgm:cxn modelId="{31E40C68-68E6-45BB-AD9E-5E0C73A19E07}" type="presParOf" srcId="{E31238FB-0A8D-4F35-A064-DB5EB6673AC5}" destId="{60F72CF3-E580-44B9-9660-A55344549B3C}" srcOrd="12" destOrd="0" presId="urn:microsoft.com/office/officeart/2005/8/layout/vProcess5"/>
    <dgm:cxn modelId="{9C11DCF4-7FD2-49BF-9483-9C36A22AEA20}" type="presParOf" srcId="{E31238FB-0A8D-4F35-A064-DB5EB6673AC5}" destId="{06150ED8-119E-49F1-8489-5F5E6B072ECE}" srcOrd="13" destOrd="0" presId="urn:microsoft.com/office/officeart/2005/8/layout/vProcess5"/>
    <dgm:cxn modelId="{917A97B7-F6F4-4339-A128-54E3FCD38FB5}" type="presParOf" srcId="{E31238FB-0A8D-4F35-A064-DB5EB6673AC5}" destId="{DC63FF90-4E76-44D6-A871-35E50BC1856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0D7F8-44A2-47B9-A696-E9228AB513E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567028-0C07-422E-B6AB-1476689E7F13}">
      <dgm:prSet phldrT="[Texto]"/>
      <dgm:spPr/>
      <dgm:t>
        <a:bodyPr/>
        <a:lstStyle/>
        <a:p>
          <a:r>
            <a:rPr lang="es-ES" dirty="0" smtClean="0"/>
            <a:t>Identificación de Alelos relacionados con los cromosomas</a:t>
          </a:r>
          <a:endParaRPr lang="es-ES" dirty="0"/>
        </a:p>
      </dgm:t>
    </dgm:pt>
    <dgm:pt modelId="{011DBDA0-4C02-4657-9D48-A66AA757A755}" type="parTrans" cxnId="{739682D5-EC89-4894-BA52-499403787551}">
      <dgm:prSet/>
      <dgm:spPr/>
      <dgm:t>
        <a:bodyPr/>
        <a:lstStyle/>
        <a:p>
          <a:endParaRPr lang="es-ES"/>
        </a:p>
      </dgm:t>
    </dgm:pt>
    <dgm:pt modelId="{CF844B80-C49E-49D9-B16B-A6ADEA246651}" type="sibTrans" cxnId="{739682D5-EC89-4894-BA52-499403787551}">
      <dgm:prSet/>
      <dgm:spPr/>
      <dgm:t>
        <a:bodyPr/>
        <a:lstStyle/>
        <a:p>
          <a:endParaRPr lang="es-ES"/>
        </a:p>
      </dgm:t>
    </dgm:pt>
    <dgm:pt modelId="{8BBD20C5-3582-46EF-ADDE-6E3D247131ED}">
      <dgm:prSet phldrT="[Texto]"/>
      <dgm:spPr/>
      <dgm:t>
        <a:bodyPr/>
        <a:lstStyle/>
        <a:p>
          <a:r>
            <a:rPr lang="es-ES" dirty="0" smtClean="0"/>
            <a:t>Frecuencias alélicas y genotípicas categorizadas por el genotipo sexual</a:t>
          </a:r>
          <a:endParaRPr lang="es-ES" dirty="0"/>
        </a:p>
      </dgm:t>
    </dgm:pt>
    <dgm:pt modelId="{E8B48B6F-C13E-4D62-B602-02C200E8BA0E}" type="parTrans" cxnId="{1C194117-9062-48C8-8AC3-DE8069E932BC}">
      <dgm:prSet/>
      <dgm:spPr/>
      <dgm:t>
        <a:bodyPr/>
        <a:lstStyle/>
        <a:p>
          <a:endParaRPr lang="es-ES"/>
        </a:p>
      </dgm:t>
    </dgm:pt>
    <dgm:pt modelId="{91AE0A7E-46CC-4436-A143-F84A4C29014C}" type="sibTrans" cxnId="{1C194117-9062-48C8-8AC3-DE8069E932BC}">
      <dgm:prSet/>
      <dgm:spPr/>
      <dgm:t>
        <a:bodyPr/>
        <a:lstStyle/>
        <a:p>
          <a:endParaRPr lang="es-ES"/>
        </a:p>
      </dgm:t>
    </dgm:pt>
    <dgm:pt modelId="{68E66760-0B33-48C2-ACB8-68DAEE59740B}">
      <dgm:prSet phldrT="[Texto]"/>
      <dgm:spPr/>
      <dgm:t>
        <a:bodyPr/>
        <a:lstStyle/>
        <a:p>
          <a:r>
            <a:rPr lang="es-ES" dirty="0" smtClean="0"/>
            <a:t>Dependencia con el genotipo sexual</a:t>
          </a:r>
          <a:endParaRPr lang="es-ES" dirty="0"/>
        </a:p>
      </dgm:t>
    </dgm:pt>
    <dgm:pt modelId="{CA56509D-A3B0-4CAC-A660-DA0E0062076D}" type="parTrans" cxnId="{F97CF622-6098-4BB8-9FEA-60A5DDA8D90C}">
      <dgm:prSet/>
      <dgm:spPr/>
      <dgm:t>
        <a:bodyPr/>
        <a:lstStyle/>
        <a:p>
          <a:endParaRPr lang="es-ES"/>
        </a:p>
      </dgm:t>
    </dgm:pt>
    <dgm:pt modelId="{A0CD17E7-B7B0-45B4-9B6B-3744EA137E59}" type="sibTrans" cxnId="{F97CF622-6098-4BB8-9FEA-60A5DDA8D90C}">
      <dgm:prSet/>
      <dgm:spPr/>
      <dgm:t>
        <a:bodyPr/>
        <a:lstStyle/>
        <a:p>
          <a:endParaRPr lang="es-ES"/>
        </a:p>
      </dgm:t>
    </dgm:pt>
    <dgm:pt modelId="{4FC7AA61-3B49-4580-8146-1FFEE868DBC7}">
      <dgm:prSet phldrT="[Texto]"/>
      <dgm:spPr/>
      <dgm:t>
        <a:bodyPr/>
        <a:lstStyle/>
        <a:p>
          <a:r>
            <a:rPr lang="es-ES" dirty="0" smtClean="0"/>
            <a:t>Prueba de </a:t>
          </a:r>
          <a:r>
            <a:rPr lang="es-ES" dirty="0" err="1" smtClean="0"/>
            <a:t>Independecia</a:t>
          </a:r>
          <a:r>
            <a:rPr lang="es-ES" dirty="0" smtClean="0"/>
            <a:t> Chi-cuadrado: Marcador vs. Genotipo sexual.</a:t>
          </a:r>
        </a:p>
        <a:p>
          <a:endParaRPr lang="es-ES" dirty="0" smtClean="0"/>
        </a:p>
        <a:p>
          <a:r>
            <a:rPr lang="es-ES" dirty="0" smtClean="0"/>
            <a:t>Marcador con el menor valor-</a:t>
          </a:r>
          <a:r>
            <a:rPr lang="es-ES" i="1" dirty="0" smtClean="0"/>
            <a:t>p</a:t>
          </a:r>
          <a:r>
            <a:rPr lang="es-ES" i="0" dirty="0" smtClean="0"/>
            <a:t> seleccionado.</a:t>
          </a:r>
          <a:endParaRPr lang="es-ES" dirty="0"/>
        </a:p>
      </dgm:t>
    </dgm:pt>
    <dgm:pt modelId="{0E797D15-5D24-4694-83C6-A3DFD26DFA0F}" type="parTrans" cxnId="{705477C8-14C5-48A1-BB27-6DF214A1F5E5}">
      <dgm:prSet/>
      <dgm:spPr/>
      <dgm:t>
        <a:bodyPr/>
        <a:lstStyle/>
        <a:p>
          <a:endParaRPr lang="es-ES"/>
        </a:p>
      </dgm:t>
    </dgm:pt>
    <dgm:pt modelId="{F1AA51A5-682B-4E6C-A55B-6B032A17637C}" type="sibTrans" cxnId="{705477C8-14C5-48A1-BB27-6DF214A1F5E5}">
      <dgm:prSet/>
      <dgm:spPr/>
      <dgm:t>
        <a:bodyPr/>
        <a:lstStyle/>
        <a:p>
          <a:endParaRPr lang="es-ES"/>
        </a:p>
      </dgm:t>
    </dgm:pt>
    <dgm:pt modelId="{29E26CAB-B9ED-4363-851B-57288174C08A}">
      <dgm:prSet phldrT="[Texto]"/>
      <dgm:spPr/>
      <dgm:t>
        <a:bodyPr/>
        <a:lstStyle/>
        <a:p>
          <a:r>
            <a:rPr lang="es-ES" dirty="0" smtClean="0"/>
            <a:t>Confiabilidad de marcador</a:t>
          </a:r>
          <a:endParaRPr lang="es-ES" dirty="0"/>
        </a:p>
      </dgm:t>
    </dgm:pt>
    <dgm:pt modelId="{C7D4FD4C-9AC3-45DB-B379-5812A4E9C7F3}" type="parTrans" cxnId="{236FD201-F017-42E2-979F-259234B2713B}">
      <dgm:prSet/>
      <dgm:spPr/>
      <dgm:t>
        <a:bodyPr/>
        <a:lstStyle/>
        <a:p>
          <a:endParaRPr lang="es-ES"/>
        </a:p>
      </dgm:t>
    </dgm:pt>
    <dgm:pt modelId="{F97AD626-9C44-4CB0-8EFC-F8288C546FC5}" type="sibTrans" cxnId="{236FD201-F017-42E2-979F-259234B2713B}">
      <dgm:prSet/>
      <dgm:spPr/>
      <dgm:t>
        <a:bodyPr/>
        <a:lstStyle/>
        <a:p>
          <a:endParaRPr lang="es-ES"/>
        </a:p>
      </dgm:t>
    </dgm:pt>
    <dgm:pt modelId="{CDA4265C-C139-4FBA-92E1-DD87C0AF8B22}">
      <dgm:prSet phldrT="[Texto]"/>
      <dgm:spPr/>
      <dgm:t>
        <a:bodyPr/>
        <a:lstStyle/>
        <a:p>
          <a:r>
            <a:rPr lang="es-ES" dirty="0" smtClean="0"/>
            <a:t>Diferenciar:</a:t>
          </a:r>
        </a:p>
        <a:p>
          <a:r>
            <a:rPr lang="es-ES" dirty="0" smtClean="0"/>
            <a:t>1°.- Machos vs Hembras</a:t>
          </a:r>
        </a:p>
        <a:p>
          <a:r>
            <a:rPr lang="es-ES" dirty="0" smtClean="0"/>
            <a:t>2°.- YY vs XY</a:t>
          </a:r>
        </a:p>
        <a:p>
          <a:endParaRPr lang="es-ES" dirty="0" smtClean="0"/>
        </a:p>
        <a:p>
          <a:r>
            <a:rPr lang="es-ES" dirty="0" smtClean="0"/>
            <a:t>Sensibilidad, Especificidad, VPP y VPN</a:t>
          </a:r>
        </a:p>
        <a:p>
          <a:endParaRPr lang="es-ES" dirty="0"/>
        </a:p>
      </dgm:t>
    </dgm:pt>
    <dgm:pt modelId="{DF0EA666-5235-4ED4-96B6-89D0682235C6}" type="parTrans" cxnId="{FE5A02CE-DB40-403A-B96C-D05E687DFA10}">
      <dgm:prSet/>
      <dgm:spPr/>
      <dgm:t>
        <a:bodyPr/>
        <a:lstStyle/>
        <a:p>
          <a:endParaRPr lang="es-ES"/>
        </a:p>
      </dgm:t>
    </dgm:pt>
    <dgm:pt modelId="{2726CAA4-D291-4972-841F-ACD00BAF9E6A}" type="sibTrans" cxnId="{FE5A02CE-DB40-403A-B96C-D05E687DFA10}">
      <dgm:prSet/>
      <dgm:spPr/>
      <dgm:t>
        <a:bodyPr/>
        <a:lstStyle/>
        <a:p>
          <a:endParaRPr lang="es-ES"/>
        </a:p>
      </dgm:t>
    </dgm:pt>
    <dgm:pt modelId="{D7551874-DC62-4DA0-A608-F5917D2DAF4E}" type="pres">
      <dgm:prSet presAssocID="{4070D7F8-44A2-47B9-A696-E9228AB513E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4AF63E5-3240-4BE3-9ADD-29F9D10590D4}" type="pres">
      <dgm:prSet presAssocID="{99567028-0C07-422E-B6AB-1476689E7F13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F7F443-F5AB-4BCF-AE53-32C4C315E6B4}" type="pres">
      <dgm:prSet presAssocID="{99567028-0C07-422E-B6AB-1476689E7F13}" presName="childText1" presStyleLbl="solidAlignAcc1" presStyleIdx="0" presStyleCnt="3" custLinFactNeighborX="451" custLinFactNeighborY="-1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7A6E3-A67C-4673-A858-08A593BF9642}" type="pres">
      <dgm:prSet presAssocID="{68E66760-0B33-48C2-ACB8-68DAEE59740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EE348A-1502-4FD8-AE0F-56B8EE7146CA}" type="pres">
      <dgm:prSet presAssocID="{68E66760-0B33-48C2-ACB8-68DAEE59740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0C8D8-9DFC-4D4E-9444-416F94F0B100}" type="pres">
      <dgm:prSet presAssocID="{29E26CAB-B9ED-4363-851B-57288174C08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156A4-E9DD-42ED-BDC9-04517B7FC3B1}" type="pres">
      <dgm:prSet presAssocID="{29E26CAB-B9ED-4363-851B-57288174C08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6FD201-F017-42E2-979F-259234B2713B}" srcId="{4070D7F8-44A2-47B9-A696-E9228AB513E8}" destId="{29E26CAB-B9ED-4363-851B-57288174C08A}" srcOrd="2" destOrd="0" parTransId="{C7D4FD4C-9AC3-45DB-B379-5812A4E9C7F3}" sibTransId="{F97AD626-9C44-4CB0-8EFC-F8288C546FC5}"/>
    <dgm:cxn modelId="{705477C8-14C5-48A1-BB27-6DF214A1F5E5}" srcId="{68E66760-0B33-48C2-ACB8-68DAEE59740B}" destId="{4FC7AA61-3B49-4580-8146-1FFEE868DBC7}" srcOrd="0" destOrd="0" parTransId="{0E797D15-5D24-4694-83C6-A3DFD26DFA0F}" sibTransId="{F1AA51A5-682B-4E6C-A55B-6B032A17637C}"/>
    <dgm:cxn modelId="{17EF1459-1962-4E83-8D6C-05C70C3A1FDD}" type="presOf" srcId="{4070D7F8-44A2-47B9-A696-E9228AB513E8}" destId="{D7551874-DC62-4DA0-A608-F5917D2DAF4E}" srcOrd="0" destOrd="0" presId="urn:microsoft.com/office/officeart/2009/3/layout/IncreasingArrowsProcess"/>
    <dgm:cxn modelId="{E4A0B32A-1714-4DB1-A606-3055625E43BE}" type="presOf" srcId="{99567028-0C07-422E-B6AB-1476689E7F13}" destId="{24AF63E5-3240-4BE3-9ADD-29F9D10590D4}" srcOrd="0" destOrd="0" presId="urn:microsoft.com/office/officeart/2009/3/layout/IncreasingArrowsProcess"/>
    <dgm:cxn modelId="{42C87766-7005-4080-AFBD-CFC89FC1FB3D}" type="presOf" srcId="{4FC7AA61-3B49-4580-8146-1FFEE868DBC7}" destId="{9CEE348A-1502-4FD8-AE0F-56B8EE7146CA}" srcOrd="0" destOrd="0" presId="urn:microsoft.com/office/officeart/2009/3/layout/IncreasingArrowsProcess"/>
    <dgm:cxn modelId="{739682D5-EC89-4894-BA52-499403787551}" srcId="{4070D7F8-44A2-47B9-A696-E9228AB513E8}" destId="{99567028-0C07-422E-B6AB-1476689E7F13}" srcOrd="0" destOrd="0" parTransId="{011DBDA0-4C02-4657-9D48-A66AA757A755}" sibTransId="{CF844B80-C49E-49D9-B16B-A6ADEA246651}"/>
    <dgm:cxn modelId="{FFA37C44-1D4D-4628-A819-8600605B6081}" type="presOf" srcId="{8BBD20C5-3582-46EF-ADDE-6E3D247131ED}" destId="{F3F7F443-F5AB-4BCF-AE53-32C4C315E6B4}" srcOrd="0" destOrd="0" presId="urn:microsoft.com/office/officeart/2009/3/layout/IncreasingArrowsProcess"/>
    <dgm:cxn modelId="{F97CF622-6098-4BB8-9FEA-60A5DDA8D90C}" srcId="{4070D7F8-44A2-47B9-A696-E9228AB513E8}" destId="{68E66760-0B33-48C2-ACB8-68DAEE59740B}" srcOrd="1" destOrd="0" parTransId="{CA56509D-A3B0-4CAC-A660-DA0E0062076D}" sibTransId="{A0CD17E7-B7B0-45B4-9B6B-3744EA137E59}"/>
    <dgm:cxn modelId="{1C194117-9062-48C8-8AC3-DE8069E932BC}" srcId="{99567028-0C07-422E-B6AB-1476689E7F13}" destId="{8BBD20C5-3582-46EF-ADDE-6E3D247131ED}" srcOrd="0" destOrd="0" parTransId="{E8B48B6F-C13E-4D62-B602-02C200E8BA0E}" sibTransId="{91AE0A7E-46CC-4436-A143-F84A4C29014C}"/>
    <dgm:cxn modelId="{FE5A02CE-DB40-403A-B96C-D05E687DFA10}" srcId="{29E26CAB-B9ED-4363-851B-57288174C08A}" destId="{CDA4265C-C139-4FBA-92E1-DD87C0AF8B22}" srcOrd="0" destOrd="0" parTransId="{DF0EA666-5235-4ED4-96B6-89D0682235C6}" sibTransId="{2726CAA4-D291-4972-841F-ACD00BAF9E6A}"/>
    <dgm:cxn modelId="{6574A598-AE71-4B2F-92B9-89216A50E815}" type="presOf" srcId="{29E26CAB-B9ED-4363-851B-57288174C08A}" destId="{7FE0C8D8-9DFC-4D4E-9444-416F94F0B100}" srcOrd="0" destOrd="0" presId="urn:microsoft.com/office/officeart/2009/3/layout/IncreasingArrowsProcess"/>
    <dgm:cxn modelId="{E06B82F4-2685-4A81-AEE5-508863B9AAD7}" type="presOf" srcId="{CDA4265C-C139-4FBA-92E1-DD87C0AF8B22}" destId="{E9E156A4-E9DD-42ED-BDC9-04517B7FC3B1}" srcOrd="0" destOrd="0" presId="urn:microsoft.com/office/officeart/2009/3/layout/IncreasingArrowsProcess"/>
    <dgm:cxn modelId="{F35B9D57-2797-4A4C-AA43-D5D7A3D1BEE1}" type="presOf" srcId="{68E66760-0B33-48C2-ACB8-68DAEE59740B}" destId="{CEC7A6E3-A67C-4673-A858-08A593BF9642}" srcOrd="0" destOrd="0" presId="urn:microsoft.com/office/officeart/2009/3/layout/IncreasingArrowsProcess"/>
    <dgm:cxn modelId="{B14632CE-BC2B-44D6-887E-2AAD7C45FC41}" type="presParOf" srcId="{D7551874-DC62-4DA0-A608-F5917D2DAF4E}" destId="{24AF63E5-3240-4BE3-9ADD-29F9D10590D4}" srcOrd="0" destOrd="0" presId="urn:microsoft.com/office/officeart/2009/3/layout/IncreasingArrowsProcess"/>
    <dgm:cxn modelId="{FD127A1F-0063-4C06-8BB8-483A3EAFB786}" type="presParOf" srcId="{D7551874-DC62-4DA0-A608-F5917D2DAF4E}" destId="{F3F7F443-F5AB-4BCF-AE53-32C4C315E6B4}" srcOrd="1" destOrd="0" presId="urn:microsoft.com/office/officeart/2009/3/layout/IncreasingArrowsProcess"/>
    <dgm:cxn modelId="{94625123-8CF7-49A5-8568-93FF89AA8439}" type="presParOf" srcId="{D7551874-DC62-4DA0-A608-F5917D2DAF4E}" destId="{CEC7A6E3-A67C-4673-A858-08A593BF9642}" srcOrd="2" destOrd="0" presId="urn:microsoft.com/office/officeart/2009/3/layout/IncreasingArrowsProcess"/>
    <dgm:cxn modelId="{FD9C967B-8F91-415E-BB07-A30E4F4A05A0}" type="presParOf" srcId="{D7551874-DC62-4DA0-A608-F5917D2DAF4E}" destId="{9CEE348A-1502-4FD8-AE0F-56B8EE7146CA}" srcOrd="3" destOrd="0" presId="urn:microsoft.com/office/officeart/2009/3/layout/IncreasingArrowsProcess"/>
    <dgm:cxn modelId="{62C73D47-0102-4D06-90AC-40B45E6D7A42}" type="presParOf" srcId="{D7551874-DC62-4DA0-A608-F5917D2DAF4E}" destId="{7FE0C8D8-9DFC-4D4E-9444-416F94F0B100}" srcOrd="4" destOrd="0" presId="urn:microsoft.com/office/officeart/2009/3/layout/IncreasingArrowsProcess"/>
    <dgm:cxn modelId="{BF8F9306-8B87-435C-AC48-B346F4BC9570}" type="presParOf" srcId="{D7551874-DC62-4DA0-A608-F5917D2DAF4E}" destId="{E9E156A4-E9DD-42ED-BDC9-04517B7FC3B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58CD7-DBA7-4B3D-B347-033ADE2C9B3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17AA53B-7FCF-4F24-B3F8-B2B510B76DE4}">
      <dgm:prSet phldrT="[Texto]"/>
      <dgm:spPr/>
      <dgm:t>
        <a:bodyPr/>
        <a:lstStyle/>
        <a:p>
          <a:r>
            <a:rPr lang="es-ES" dirty="0" smtClean="0"/>
            <a:t>La obtención de las muestras de aleta, no conllevan un riesgo de muerte para el espécimen.</a:t>
          </a:r>
          <a:endParaRPr lang="es-ES" dirty="0"/>
        </a:p>
      </dgm:t>
    </dgm:pt>
    <dgm:pt modelId="{05D14FFA-094F-4A68-971A-96DCDBFFF221}" type="parTrans" cxnId="{781D8BBC-08F1-4D39-8C8F-A9CC72FD1E26}">
      <dgm:prSet/>
      <dgm:spPr/>
      <dgm:t>
        <a:bodyPr/>
        <a:lstStyle/>
        <a:p>
          <a:endParaRPr lang="es-ES"/>
        </a:p>
      </dgm:t>
    </dgm:pt>
    <dgm:pt modelId="{526BACD2-3C1B-4EF9-ADBF-75CE02AD740D}" type="sibTrans" cxnId="{781D8BBC-08F1-4D39-8C8F-A9CC72FD1E26}">
      <dgm:prSet/>
      <dgm:spPr/>
      <dgm:t>
        <a:bodyPr/>
        <a:lstStyle/>
        <a:p>
          <a:endParaRPr lang="es-ES"/>
        </a:p>
      </dgm:t>
    </dgm:pt>
    <dgm:pt modelId="{AEE405B7-8905-47D4-B577-95588B7F00A5}">
      <dgm:prSet phldrT="[Texto]"/>
      <dgm:spPr/>
      <dgm:t>
        <a:bodyPr/>
        <a:lstStyle/>
        <a:p>
          <a:r>
            <a:rPr lang="es-ES" dirty="0" smtClean="0"/>
            <a:t>La extracción de DNA genómico con el </a:t>
          </a:r>
          <a:r>
            <a:rPr lang="es-ES" dirty="0" err="1" smtClean="0"/>
            <a:t>PureLink</a:t>
          </a:r>
          <a:r>
            <a:rPr lang="es-ES" dirty="0" smtClean="0"/>
            <a:t> ™ </a:t>
          </a:r>
          <a:r>
            <a:rPr lang="es-ES" dirty="0" err="1" smtClean="0"/>
            <a:t>Genomic</a:t>
          </a:r>
          <a:r>
            <a:rPr lang="es-ES" dirty="0" smtClean="0"/>
            <a:t> DNA mini kit mostro ser eficiente y con una calidad suficiente para realizar los ensayos de PCR sin problema. Con una tasa de recuperación promedio de 284 </a:t>
          </a:r>
          <a:r>
            <a:rPr lang="es-ES" dirty="0" err="1" smtClean="0"/>
            <a:t>ng</a:t>
          </a:r>
          <a:r>
            <a:rPr lang="es-ES" dirty="0" smtClean="0"/>
            <a:t> de DNA /mg de muestra seca.</a:t>
          </a:r>
          <a:endParaRPr lang="es-ES" dirty="0"/>
        </a:p>
      </dgm:t>
    </dgm:pt>
    <dgm:pt modelId="{FF997D82-B936-4D44-921F-EB1EECBC8AC3}" type="parTrans" cxnId="{0F4D50FC-97AF-4BB9-8CBF-5C36B63DCCB3}">
      <dgm:prSet/>
      <dgm:spPr/>
      <dgm:t>
        <a:bodyPr/>
        <a:lstStyle/>
        <a:p>
          <a:endParaRPr lang="es-ES"/>
        </a:p>
      </dgm:t>
    </dgm:pt>
    <dgm:pt modelId="{BDDFFD39-CFCE-4986-9F0F-54CA05EE605B}" type="sibTrans" cxnId="{0F4D50FC-97AF-4BB9-8CBF-5C36B63DCCB3}">
      <dgm:prSet/>
      <dgm:spPr/>
      <dgm:t>
        <a:bodyPr/>
        <a:lstStyle/>
        <a:p>
          <a:endParaRPr lang="es-ES"/>
        </a:p>
      </dgm:t>
    </dgm:pt>
    <dgm:pt modelId="{22F8E144-221B-4536-97D2-95018CCB7E28}">
      <dgm:prSet phldrT="[Texto]"/>
      <dgm:spPr/>
      <dgm:t>
        <a:bodyPr/>
        <a:lstStyle/>
        <a:p>
          <a:r>
            <a:rPr lang="es-ES" dirty="0" smtClean="0"/>
            <a:t>La optimización de la PCR para los microsatélites UNH104, UNH898 y UNH995, fue exitosa a las condiciones establecidas, sin productos inespecíficos y el tamaño de banda dentro del rango esperado.</a:t>
          </a:r>
          <a:endParaRPr lang="es-ES" dirty="0"/>
        </a:p>
      </dgm:t>
    </dgm:pt>
    <dgm:pt modelId="{6EAB226B-A790-49A7-BAA4-1B78B5F8B4D1}" type="parTrans" cxnId="{D55AE789-23B0-4C81-BFA8-39B2D63F0210}">
      <dgm:prSet/>
      <dgm:spPr/>
      <dgm:t>
        <a:bodyPr/>
        <a:lstStyle/>
        <a:p>
          <a:endParaRPr lang="es-ES"/>
        </a:p>
      </dgm:t>
    </dgm:pt>
    <dgm:pt modelId="{D71CF7F8-40CE-4993-9F7B-5A51C88800C6}" type="sibTrans" cxnId="{D55AE789-23B0-4C81-BFA8-39B2D63F0210}">
      <dgm:prSet/>
      <dgm:spPr/>
      <dgm:t>
        <a:bodyPr/>
        <a:lstStyle/>
        <a:p>
          <a:endParaRPr lang="es-ES"/>
        </a:p>
      </dgm:t>
    </dgm:pt>
    <dgm:pt modelId="{CD652DB9-46FC-4D35-BB0F-BF48ADB5F14C}" type="pres">
      <dgm:prSet presAssocID="{2A558CD7-DBA7-4B3D-B347-033ADE2C9B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A7344D7-D767-43F8-BC00-659B7B71A34E}" type="pres">
      <dgm:prSet presAssocID="{2A558CD7-DBA7-4B3D-B347-033ADE2C9B34}" presName="Name1" presStyleCnt="0"/>
      <dgm:spPr/>
    </dgm:pt>
    <dgm:pt modelId="{0C2A2805-2326-4AEE-84D5-F14F6B94031A}" type="pres">
      <dgm:prSet presAssocID="{2A558CD7-DBA7-4B3D-B347-033ADE2C9B34}" presName="cycle" presStyleCnt="0"/>
      <dgm:spPr/>
    </dgm:pt>
    <dgm:pt modelId="{62D8216C-EDE8-4E58-9990-F545D98F5A44}" type="pres">
      <dgm:prSet presAssocID="{2A558CD7-DBA7-4B3D-B347-033ADE2C9B34}" presName="srcNode" presStyleLbl="node1" presStyleIdx="0" presStyleCnt="3"/>
      <dgm:spPr/>
    </dgm:pt>
    <dgm:pt modelId="{98E63D48-C33B-400D-93F1-EFF85A0496B3}" type="pres">
      <dgm:prSet presAssocID="{2A558CD7-DBA7-4B3D-B347-033ADE2C9B34}" presName="conn" presStyleLbl="parChTrans1D2" presStyleIdx="0" presStyleCnt="1"/>
      <dgm:spPr/>
      <dgm:t>
        <a:bodyPr/>
        <a:lstStyle/>
        <a:p>
          <a:endParaRPr lang="es-ES"/>
        </a:p>
      </dgm:t>
    </dgm:pt>
    <dgm:pt modelId="{B9FD8974-60CF-4132-8DA6-D4AAF8E1D34E}" type="pres">
      <dgm:prSet presAssocID="{2A558CD7-DBA7-4B3D-B347-033ADE2C9B34}" presName="extraNode" presStyleLbl="node1" presStyleIdx="0" presStyleCnt="3"/>
      <dgm:spPr/>
    </dgm:pt>
    <dgm:pt modelId="{F5A93FD1-22F1-4000-B1FD-BAC62FD83758}" type="pres">
      <dgm:prSet presAssocID="{2A558CD7-DBA7-4B3D-B347-033ADE2C9B34}" presName="dstNode" presStyleLbl="node1" presStyleIdx="0" presStyleCnt="3"/>
      <dgm:spPr/>
    </dgm:pt>
    <dgm:pt modelId="{FD45A6E3-F7EE-4366-9678-97A7A4D240F3}" type="pres">
      <dgm:prSet presAssocID="{817AA53B-7FCF-4F24-B3F8-B2B510B76DE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4C737-7447-4D29-B785-90055E6E7DC2}" type="pres">
      <dgm:prSet presAssocID="{817AA53B-7FCF-4F24-B3F8-B2B510B76DE4}" presName="accent_1" presStyleCnt="0"/>
      <dgm:spPr/>
    </dgm:pt>
    <dgm:pt modelId="{A3529BF2-0D8C-44BC-92F3-78C60E2CC057}" type="pres">
      <dgm:prSet presAssocID="{817AA53B-7FCF-4F24-B3F8-B2B510B76DE4}" presName="accentRepeatNode" presStyleLbl="solidFgAcc1" presStyleIdx="0" presStyleCnt="3"/>
      <dgm:spPr/>
    </dgm:pt>
    <dgm:pt modelId="{03F3405C-41C5-4902-93EF-00851999CE54}" type="pres">
      <dgm:prSet presAssocID="{AEE405B7-8905-47D4-B577-95588B7F00A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494E8-6A8D-407E-BDD2-C95F81823182}" type="pres">
      <dgm:prSet presAssocID="{AEE405B7-8905-47D4-B577-95588B7F00A5}" presName="accent_2" presStyleCnt="0"/>
      <dgm:spPr/>
    </dgm:pt>
    <dgm:pt modelId="{0858EEBB-9CD0-42EC-AC26-A2AE8368A41C}" type="pres">
      <dgm:prSet presAssocID="{AEE405B7-8905-47D4-B577-95588B7F00A5}" presName="accentRepeatNode" presStyleLbl="solidFgAcc1" presStyleIdx="1" presStyleCnt="3"/>
      <dgm:spPr/>
    </dgm:pt>
    <dgm:pt modelId="{CE134945-F820-4298-AD60-A316545E3C05}" type="pres">
      <dgm:prSet presAssocID="{22F8E144-221B-4536-97D2-95018CCB7E2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BD530-06D8-492E-8CD5-7D0598F30A08}" type="pres">
      <dgm:prSet presAssocID="{22F8E144-221B-4536-97D2-95018CCB7E28}" presName="accent_3" presStyleCnt="0"/>
      <dgm:spPr/>
    </dgm:pt>
    <dgm:pt modelId="{0244C978-78B5-40A8-8FE8-1630A0200BA0}" type="pres">
      <dgm:prSet presAssocID="{22F8E144-221B-4536-97D2-95018CCB7E28}" presName="accentRepeatNode" presStyleLbl="solidFgAcc1" presStyleIdx="2" presStyleCnt="3"/>
      <dgm:spPr/>
    </dgm:pt>
  </dgm:ptLst>
  <dgm:cxnLst>
    <dgm:cxn modelId="{AA2110E8-0328-4CA6-8877-CCE03FE9AE81}" type="presOf" srcId="{817AA53B-7FCF-4F24-B3F8-B2B510B76DE4}" destId="{FD45A6E3-F7EE-4366-9678-97A7A4D240F3}" srcOrd="0" destOrd="0" presId="urn:microsoft.com/office/officeart/2008/layout/VerticalCurvedList"/>
    <dgm:cxn modelId="{23AE084E-2379-42FD-9695-4E6622D06B74}" type="presOf" srcId="{22F8E144-221B-4536-97D2-95018CCB7E28}" destId="{CE134945-F820-4298-AD60-A316545E3C05}" srcOrd="0" destOrd="0" presId="urn:microsoft.com/office/officeart/2008/layout/VerticalCurvedList"/>
    <dgm:cxn modelId="{09C7B0EC-4784-40FA-8764-9E7B0B29C3BA}" type="presOf" srcId="{AEE405B7-8905-47D4-B577-95588B7F00A5}" destId="{03F3405C-41C5-4902-93EF-00851999CE54}" srcOrd="0" destOrd="0" presId="urn:microsoft.com/office/officeart/2008/layout/VerticalCurvedList"/>
    <dgm:cxn modelId="{63260766-39C0-4369-9037-074F35988A21}" type="presOf" srcId="{2A558CD7-DBA7-4B3D-B347-033ADE2C9B34}" destId="{CD652DB9-46FC-4D35-BB0F-BF48ADB5F14C}" srcOrd="0" destOrd="0" presId="urn:microsoft.com/office/officeart/2008/layout/VerticalCurvedList"/>
    <dgm:cxn modelId="{D55AE789-23B0-4C81-BFA8-39B2D63F0210}" srcId="{2A558CD7-DBA7-4B3D-B347-033ADE2C9B34}" destId="{22F8E144-221B-4536-97D2-95018CCB7E28}" srcOrd="2" destOrd="0" parTransId="{6EAB226B-A790-49A7-BAA4-1B78B5F8B4D1}" sibTransId="{D71CF7F8-40CE-4993-9F7B-5A51C88800C6}"/>
    <dgm:cxn modelId="{781D8BBC-08F1-4D39-8C8F-A9CC72FD1E26}" srcId="{2A558CD7-DBA7-4B3D-B347-033ADE2C9B34}" destId="{817AA53B-7FCF-4F24-B3F8-B2B510B76DE4}" srcOrd="0" destOrd="0" parTransId="{05D14FFA-094F-4A68-971A-96DCDBFFF221}" sibTransId="{526BACD2-3C1B-4EF9-ADBF-75CE02AD740D}"/>
    <dgm:cxn modelId="{0F4D50FC-97AF-4BB9-8CBF-5C36B63DCCB3}" srcId="{2A558CD7-DBA7-4B3D-B347-033ADE2C9B34}" destId="{AEE405B7-8905-47D4-B577-95588B7F00A5}" srcOrd="1" destOrd="0" parTransId="{FF997D82-B936-4D44-921F-EB1EECBC8AC3}" sibTransId="{BDDFFD39-CFCE-4986-9F0F-54CA05EE605B}"/>
    <dgm:cxn modelId="{5E573CAD-1CC2-4F53-84D5-A491C69A746B}" type="presOf" srcId="{526BACD2-3C1B-4EF9-ADBF-75CE02AD740D}" destId="{98E63D48-C33B-400D-93F1-EFF85A0496B3}" srcOrd="0" destOrd="0" presId="urn:microsoft.com/office/officeart/2008/layout/VerticalCurvedList"/>
    <dgm:cxn modelId="{1C9E99DC-3691-4BC4-897B-2C9EE3533F26}" type="presParOf" srcId="{CD652DB9-46FC-4D35-BB0F-BF48ADB5F14C}" destId="{EA7344D7-D767-43F8-BC00-659B7B71A34E}" srcOrd="0" destOrd="0" presId="urn:microsoft.com/office/officeart/2008/layout/VerticalCurvedList"/>
    <dgm:cxn modelId="{AD846641-F97C-444F-88FE-6575FEF372C6}" type="presParOf" srcId="{EA7344D7-D767-43F8-BC00-659B7B71A34E}" destId="{0C2A2805-2326-4AEE-84D5-F14F6B94031A}" srcOrd="0" destOrd="0" presId="urn:microsoft.com/office/officeart/2008/layout/VerticalCurvedList"/>
    <dgm:cxn modelId="{FAB6F134-2FEA-4478-B61E-A2F6C08F1886}" type="presParOf" srcId="{0C2A2805-2326-4AEE-84D5-F14F6B94031A}" destId="{62D8216C-EDE8-4E58-9990-F545D98F5A44}" srcOrd="0" destOrd="0" presId="urn:microsoft.com/office/officeart/2008/layout/VerticalCurvedList"/>
    <dgm:cxn modelId="{411AC2EE-C743-4814-A767-8F2E6B853BBB}" type="presParOf" srcId="{0C2A2805-2326-4AEE-84D5-F14F6B94031A}" destId="{98E63D48-C33B-400D-93F1-EFF85A0496B3}" srcOrd="1" destOrd="0" presId="urn:microsoft.com/office/officeart/2008/layout/VerticalCurvedList"/>
    <dgm:cxn modelId="{269886E3-1F96-4BD5-BA21-BDB9CEBD2FAE}" type="presParOf" srcId="{0C2A2805-2326-4AEE-84D5-F14F6B94031A}" destId="{B9FD8974-60CF-4132-8DA6-D4AAF8E1D34E}" srcOrd="2" destOrd="0" presId="urn:microsoft.com/office/officeart/2008/layout/VerticalCurvedList"/>
    <dgm:cxn modelId="{AC0445DB-6D88-4248-ACE0-4C7827976F21}" type="presParOf" srcId="{0C2A2805-2326-4AEE-84D5-F14F6B94031A}" destId="{F5A93FD1-22F1-4000-B1FD-BAC62FD83758}" srcOrd="3" destOrd="0" presId="urn:microsoft.com/office/officeart/2008/layout/VerticalCurvedList"/>
    <dgm:cxn modelId="{E2821B32-0D85-4A8A-8907-AAAA22E326AD}" type="presParOf" srcId="{EA7344D7-D767-43F8-BC00-659B7B71A34E}" destId="{FD45A6E3-F7EE-4366-9678-97A7A4D240F3}" srcOrd="1" destOrd="0" presId="urn:microsoft.com/office/officeart/2008/layout/VerticalCurvedList"/>
    <dgm:cxn modelId="{8FA84FF7-1E41-406B-A636-4E6AC266CBE0}" type="presParOf" srcId="{EA7344D7-D767-43F8-BC00-659B7B71A34E}" destId="{CA24C737-7447-4D29-B785-90055E6E7DC2}" srcOrd="2" destOrd="0" presId="urn:microsoft.com/office/officeart/2008/layout/VerticalCurvedList"/>
    <dgm:cxn modelId="{85D84638-2E88-435C-BE9D-2459B3CFCADB}" type="presParOf" srcId="{CA24C737-7447-4D29-B785-90055E6E7DC2}" destId="{A3529BF2-0D8C-44BC-92F3-78C60E2CC057}" srcOrd="0" destOrd="0" presId="urn:microsoft.com/office/officeart/2008/layout/VerticalCurvedList"/>
    <dgm:cxn modelId="{01E45C41-7B54-46F7-B10F-CE339A96959C}" type="presParOf" srcId="{EA7344D7-D767-43F8-BC00-659B7B71A34E}" destId="{03F3405C-41C5-4902-93EF-00851999CE54}" srcOrd="3" destOrd="0" presId="urn:microsoft.com/office/officeart/2008/layout/VerticalCurvedList"/>
    <dgm:cxn modelId="{735A4AA6-7BB0-4217-BFC0-47699555AEBE}" type="presParOf" srcId="{EA7344D7-D767-43F8-BC00-659B7B71A34E}" destId="{401494E8-6A8D-407E-BDD2-C95F81823182}" srcOrd="4" destOrd="0" presId="urn:microsoft.com/office/officeart/2008/layout/VerticalCurvedList"/>
    <dgm:cxn modelId="{0482940B-E8FB-4A67-A8DC-435831475A82}" type="presParOf" srcId="{401494E8-6A8D-407E-BDD2-C95F81823182}" destId="{0858EEBB-9CD0-42EC-AC26-A2AE8368A41C}" srcOrd="0" destOrd="0" presId="urn:microsoft.com/office/officeart/2008/layout/VerticalCurvedList"/>
    <dgm:cxn modelId="{566165C8-8C62-4754-A5ED-2087454B74B1}" type="presParOf" srcId="{EA7344D7-D767-43F8-BC00-659B7B71A34E}" destId="{CE134945-F820-4298-AD60-A316545E3C05}" srcOrd="5" destOrd="0" presId="urn:microsoft.com/office/officeart/2008/layout/VerticalCurvedList"/>
    <dgm:cxn modelId="{E808075F-53BD-4326-9D51-756DED5A77DD}" type="presParOf" srcId="{EA7344D7-D767-43F8-BC00-659B7B71A34E}" destId="{240BD530-06D8-492E-8CD5-7D0598F30A08}" srcOrd="6" destOrd="0" presId="urn:microsoft.com/office/officeart/2008/layout/VerticalCurvedList"/>
    <dgm:cxn modelId="{8FEE21A0-C0F3-41AB-9080-E9B4D97E0463}" type="presParOf" srcId="{240BD530-06D8-492E-8CD5-7D0598F30A08}" destId="{0244C978-78B5-40A8-8FE8-1630A0200B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D22737-D72F-4925-BDB1-E8B92EDF21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0ECCE-4658-4587-9889-A8561320EBF5}">
      <dgm:prSet phldrT="[Texto]"/>
      <dgm:spPr/>
      <dgm:t>
        <a:bodyPr/>
        <a:lstStyle/>
        <a:p>
          <a:r>
            <a:rPr lang="es-ES" dirty="0" smtClean="0"/>
            <a:t>El microsatélite UNH898 (p = 2,91 x 10</a:t>
          </a:r>
          <a:r>
            <a:rPr lang="es-ES" baseline="30000" dirty="0" smtClean="0"/>
            <a:t>-28</a:t>
          </a:r>
          <a:r>
            <a:rPr lang="es-ES" dirty="0" smtClean="0"/>
            <a:t>) fue el mas dependiente con el genotipo sexual, seleccionándolo para ser aplicado como método de diagnóstico.</a:t>
          </a:r>
          <a:endParaRPr lang="es-ES" dirty="0"/>
        </a:p>
      </dgm:t>
    </dgm:pt>
    <dgm:pt modelId="{76852939-22A2-4C83-A03C-166A678F4CD8}" type="parTrans" cxnId="{51301BF6-F633-42E6-9637-DAAC438C579B}">
      <dgm:prSet/>
      <dgm:spPr/>
      <dgm:t>
        <a:bodyPr/>
        <a:lstStyle/>
        <a:p>
          <a:endParaRPr lang="es-ES"/>
        </a:p>
      </dgm:t>
    </dgm:pt>
    <dgm:pt modelId="{3EF70471-AB79-4151-9561-D2DD012BEBE6}" type="sibTrans" cxnId="{51301BF6-F633-42E6-9637-DAAC438C579B}">
      <dgm:prSet/>
      <dgm:spPr/>
      <dgm:t>
        <a:bodyPr/>
        <a:lstStyle/>
        <a:p>
          <a:endParaRPr lang="es-ES"/>
        </a:p>
      </dgm:t>
    </dgm:pt>
    <dgm:pt modelId="{7923F589-D3A0-41EA-B188-4A7CB1F665DC}">
      <dgm:prSet phldrT="[Texto]"/>
      <dgm:spPr/>
      <dgm:t>
        <a:bodyPr/>
        <a:lstStyle/>
        <a:p>
          <a:r>
            <a:rPr lang="es-ES" dirty="0" smtClean="0"/>
            <a:t>Los alelos 296 y 264 del microsatélite UNH898 se presentaron de manera conjunta y están altamente ligados con el cromosoma Y.</a:t>
          </a:r>
          <a:endParaRPr lang="es-ES" dirty="0"/>
        </a:p>
      </dgm:t>
    </dgm:pt>
    <dgm:pt modelId="{B3E75431-A4C8-4BB9-8B9A-D22A0DE70D89}" type="parTrans" cxnId="{350B943F-D64F-44E9-95AD-936FF8ACE43C}">
      <dgm:prSet/>
      <dgm:spPr/>
      <dgm:t>
        <a:bodyPr/>
        <a:lstStyle/>
        <a:p>
          <a:endParaRPr lang="es-ES"/>
        </a:p>
      </dgm:t>
    </dgm:pt>
    <dgm:pt modelId="{4DC7138E-AF3F-4C74-8A03-5DB5A9418A37}" type="sibTrans" cxnId="{350B943F-D64F-44E9-95AD-936FF8ACE43C}">
      <dgm:prSet/>
      <dgm:spPr/>
      <dgm:t>
        <a:bodyPr/>
        <a:lstStyle/>
        <a:p>
          <a:endParaRPr lang="es-ES"/>
        </a:p>
      </dgm:t>
    </dgm:pt>
    <dgm:pt modelId="{F5BE37F3-C696-463D-B6A7-F2F9F5F37969}">
      <dgm:prSet phldrT="[Texto]"/>
      <dgm:spPr/>
      <dgm:t>
        <a:bodyPr/>
        <a:lstStyle/>
        <a:p>
          <a:r>
            <a:rPr lang="es-ES" dirty="0" smtClean="0"/>
            <a:t>EL marcador UNH898 mostró ser altamente sensible para diferenciar machos de las hembras (sensibilidad = 96,97% y VPP = 91,43%), y para diferenciar machos YY de machos normales (sensibilidad = 100% y VPP = 85,71%).</a:t>
          </a:r>
          <a:endParaRPr lang="es-ES" dirty="0"/>
        </a:p>
      </dgm:t>
    </dgm:pt>
    <dgm:pt modelId="{15830868-6369-4A3C-9CBD-62C188F2216F}" type="parTrans" cxnId="{0A03BC73-3820-406A-A8DD-FF29508AEEA8}">
      <dgm:prSet/>
      <dgm:spPr/>
      <dgm:t>
        <a:bodyPr/>
        <a:lstStyle/>
        <a:p>
          <a:endParaRPr lang="es-ES"/>
        </a:p>
      </dgm:t>
    </dgm:pt>
    <dgm:pt modelId="{78821FB1-8532-4B47-AFC8-B3436831482D}" type="sibTrans" cxnId="{0A03BC73-3820-406A-A8DD-FF29508AEEA8}">
      <dgm:prSet/>
      <dgm:spPr/>
      <dgm:t>
        <a:bodyPr/>
        <a:lstStyle/>
        <a:p>
          <a:endParaRPr lang="es-ES"/>
        </a:p>
      </dgm:t>
    </dgm:pt>
    <dgm:pt modelId="{890A3370-A660-4C69-822B-9A2204A704B1}">
      <dgm:prSet/>
      <dgm:spPr/>
      <dgm:t>
        <a:bodyPr/>
        <a:lstStyle/>
        <a:p>
          <a:r>
            <a:rPr lang="es-ES" dirty="0" smtClean="0"/>
            <a:t>Se acepta la hipótesis planteada al inicio de esta investigación que afirma que uno de los marcadores está altamente ligado al genotipo sexual y puede predecirlo con una alta confianza.</a:t>
          </a:r>
          <a:endParaRPr lang="es-ES" dirty="0"/>
        </a:p>
      </dgm:t>
    </dgm:pt>
    <dgm:pt modelId="{8A0F00C0-9540-4B76-8500-234F57B35783}" type="parTrans" cxnId="{F623EFD3-2AC7-4F9B-98EA-865E6C421998}">
      <dgm:prSet/>
      <dgm:spPr/>
      <dgm:t>
        <a:bodyPr/>
        <a:lstStyle/>
        <a:p>
          <a:endParaRPr lang="es-ES"/>
        </a:p>
      </dgm:t>
    </dgm:pt>
    <dgm:pt modelId="{859CF2A6-BEE5-4AD0-BD51-7563A13E66CE}" type="sibTrans" cxnId="{F623EFD3-2AC7-4F9B-98EA-865E6C421998}">
      <dgm:prSet/>
      <dgm:spPr/>
      <dgm:t>
        <a:bodyPr/>
        <a:lstStyle/>
        <a:p>
          <a:endParaRPr lang="es-ES"/>
        </a:p>
      </dgm:t>
    </dgm:pt>
    <dgm:pt modelId="{EDBEFBCA-3DF5-4C77-B03D-D51983ACB2AA}" type="pres">
      <dgm:prSet presAssocID="{CBD22737-D72F-4925-BDB1-E8B92EDF21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501D4BB-CD81-4009-8BE1-A024F7189ABC}" type="pres">
      <dgm:prSet presAssocID="{CBD22737-D72F-4925-BDB1-E8B92EDF21C1}" presName="Name1" presStyleCnt="0"/>
      <dgm:spPr/>
    </dgm:pt>
    <dgm:pt modelId="{98B1ED86-898D-4083-A00B-48D65CDDF40C}" type="pres">
      <dgm:prSet presAssocID="{CBD22737-D72F-4925-BDB1-E8B92EDF21C1}" presName="cycle" presStyleCnt="0"/>
      <dgm:spPr/>
    </dgm:pt>
    <dgm:pt modelId="{A2E20E84-9585-40F7-A722-555CA7D114C8}" type="pres">
      <dgm:prSet presAssocID="{CBD22737-D72F-4925-BDB1-E8B92EDF21C1}" presName="srcNode" presStyleLbl="node1" presStyleIdx="0" presStyleCnt="4"/>
      <dgm:spPr/>
    </dgm:pt>
    <dgm:pt modelId="{D3A124C8-FC25-4E95-9E79-01E46F711B2D}" type="pres">
      <dgm:prSet presAssocID="{CBD22737-D72F-4925-BDB1-E8B92EDF21C1}" presName="conn" presStyleLbl="parChTrans1D2" presStyleIdx="0" presStyleCnt="1"/>
      <dgm:spPr/>
      <dgm:t>
        <a:bodyPr/>
        <a:lstStyle/>
        <a:p>
          <a:endParaRPr lang="es-ES"/>
        </a:p>
      </dgm:t>
    </dgm:pt>
    <dgm:pt modelId="{08876800-AAAE-479C-8833-14C5CE02A0E8}" type="pres">
      <dgm:prSet presAssocID="{CBD22737-D72F-4925-BDB1-E8B92EDF21C1}" presName="extraNode" presStyleLbl="node1" presStyleIdx="0" presStyleCnt="4"/>
      <dgm:spPr/>
    </dgm:pt>
    <dgm:pt modelId="{A6CA8726-DFCB-4D19-A199-AAB6057FF716}" type="pres">
      <dgm:prSet presAssocID="{CBD22737-D72F-4925-BDB1-E8B92EDF21C1}" presName="dstNode" presStyleLbl="node1" presStyleIdx="0" presStyleCnt="4"/>
      <dgm:spPr/>
    </dgm:pt>
    <dgm:pt modelId="{91F20E10-8EE5-4E4E-ADA1-F5234F98CA79}" type="pres">
      <dgm:prSet presAssocID="{59F0ECCE-4658-4587-9889-A8561320EBF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A55DB6-47A3-4EC8-A32D-865ED1084416}" type="pres">
      <dgm:prSet presAssocID="{59F0ECCE-4658-4587-9889-A8561320EBF5}" presName="accent_1" presStyleCnt="0"/>
      <dgm:spPr/>
    </dgm:pt>
    <dgm:pt modelId="{D9300652-B5B3-431A-99A1-465A1AC4BB60}" type="pres">
      <dgm:prSet presAssocID="{59F0ECCE-4658-4587-9889-A8561320EBF5}" presName="accentRepeatNode" presStyleLbl="solidFgAcc1" presStyleIdx="0" presStyleCnt="4"/>
      <dgm:spPr/>
    </dgm:pt>
    <dgm:pt modelId="{5909FF6A-1428-402A-8589-DF54769D5612}" type="pres">
      <dgm:prSet presAssocID="{7923F589-D3A0-41EA-B188-4A7CB1F665D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0EC19A-7BC4-41D6-807D-85B03F28DD25}" type="pres">
      <dgm:prSet presAssocID="{7923F589-D3A0-41EA-B188-4A7CB1F665DC}" presName="accent_2" presStyleCnt="0"/>
      <dgm:spPr/>
    </dgm:pt>
    <dgm:pt modelId="{8290509F-F9B4-46DD-9B3D-5BA34A82AEF1}" type="pres">
      <dgm:prSet presAssocID="{7923F589-D3A0-41EA-B188-4A7CB1F665DC}" presName="accentRepeatNode" presStyleLbl="solidFgAcc1" presStyleIdx="1" presStyleCnt="4"/>
      <dgm:spPr/>
    </dgm:pt>
    <dgm:pt modelId="{9112D74C-4D2B-4241-B8A5-51DE2A5BBA01}" type="pres">
      <dgm:prSet presAssocID="{F5BE37F3-C696-463D-B6A7-F2F9F5F3796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178B04-A2E9-4E68-9E6F-553DAA0269F9}" type="pres">
      <dgm:prSet presAssocID="{F5BE37F3-C696-463D-B6A7-F2F9F5F37969}" presName="accent_3" presStyleCnt="0"/>
      <dgm:spPr/>
    </dgm:pt>
    <dgm:pt modelId="{51B155B9-1C4F-4B70-893D-C50468763CD0}" type="pres">
      <dgm:prSet presAssocID="{F5BE37F3-C696-463D-B6A7-F2F9F5F37969}" presName="accentRepeatNode" presStyleLbl="solidFgAcc1" presStyleIdx="2" presStyleCnt="4"/>
      <dgm:spPr/>
    </dgm:pt>
    <dgm:pt modelId="{58E867B1-CDBB-4B28-9F83-DFC0669E010F}" type="pres">
      <dgm:prSet presAssocID="{890A3370-A660-4C69-822B-9A2204A704B1}" presName="text_4" presStyleLbl="node1" presStyleIdx="3" presStyleCnt="4" custLinFactNeighborX="472" custLinFactNeighborY="-25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272466-21C5-460C-B799-69241B5874BB}" type="pres">
      <dgm:prSet presAssocID="{890A3370-A660-4C69-822B-9A2204A704B1}" presName="accent_4" presStyleCnt="0"/>
      <dgm:spPr/>
    </dgm:pt>
    <dgm:pt modelId="{C44C9C35-44C0-47DC-8AAB-DD2A3F282A84}" type="pres">
      <dgm:prSet presAssocID="{890A3370-A660-4C69-822B-9A2204A704B1}" presName="accentRepeatNode" presStyleLbl="solidFgAcc1" presStyleIdx="3" presStyleCnt="4"/>
      <dgm:spPr/>
    </dgm:pt>
  </dgm:ptLst>
  <dgm:cxnLst>
    <dgm:cxn modelId="{9F189A97-6141-4974-9B75-56DE077B4A8E}" type="presOf" srcId="{3EF70471-AB79-4151-9561-D2DD012BEBE6}" destId="{D3A124C8-FC25-4E95-9E79-01E46F711B2D}" srcOrd="0" destOrd="0" presId="urn:microsoft.com/office/officeart/2008/layout/VerticalCurvedList"/>
    <dgm:cxn modelId="{7503C318-3DF6-4F3E-8ED3-0129DEA0392D}" type="presOf" srcId="{890A3370-A660-4C69-822B-9A2204A704B1}" destId="{58E867B1-CDBB-4B28-9F83-DFC0669E010F}" srcOrd="0" destOrd="0" presId="urn:microsoft.com/office/officeart/2008/layout/VerticalCurvedList"/>
    <dgm:cxn modelId="{8F97B865-F6B6-4179-A78F-880431A0685F}" type="presOf" srcId="{CBD22737-D72F-4925-BDB1-E8B92EDF21C1}" destId="{EDBEFBCA-3DF5-4C77-B03D-D51983ACB2AA}" srcOrd="0" destOrd="0" presId="urn:microsoft.com/office/officeart/2008/layout/VerticalCurvedList"/>
    <dgm:cxn modelId="{F623EFD3-2AC7-4F9B-98EA-865E6C421998}" srcId="{CBD22737-D72F-4925-BDB1-E8B92EDF21C1}" destId="{890A3370-A660-4C69-822B-9A2204A704B1}" srcOrd="3" destOrd="0" parTransId="{8A0F00C0-9540-4B76-8500-234F57B35783}" sibTransId="{859CF2A6-BEE5-4AD0-BD51-7563A13E66CE}"/>
    <dgm:cxn modelId="{3BB281CB-A5F5-4D50-8944-827CFF72DECE}" type="presOf" srcId="{7923F589-D3A0-41EA-B188-4A7CB1F665DC}" destId="{5909FF6A-1428-402A-8589-DF54769D5612}" srcOrd="0" destOrd="0" presId="urn:microsoft.com/office/officeart/2008/layout/VerticalCurvedList"/>
    <dgm:cxn modelId="{0A03BC73-3820-406A-A8DD-FF29508AEEA8}" srcId="{CBD22737-D72F-4925-BDB1-E8B92EDF21C1}" destId="{F5BE37F3-C696-463D-B6A7-F2F9F5F37969}" srcOrd="2" destOrd="0" parTransId="{15830868-6369-4A3C-9CBD-62C188F2216F}" sibTransId="{78821FB1-8532-4B47-AFC8-B3436831482D}"/>
    <dgm:cxn modelId="{7454BD85-CFE9-4A8C-BAF9-0B8FA43665EF}" type="presOf" srcId="{59F0ECCE-4658-4587-9889-A8561320EBF5}" destId="{91F20E10-8EE5-4E4E-ADA1-F5234F98CA79}" srcOrd="0" destOrd="0" presId="urn:microsoft.com/office/officeart/2008/layout/VerticalCurvedList"/>
    <dgm:cxn modelId="{350B943F-D64F-44E9-95AD-936FF8ACE43C}" srcId="{CBD22737-D72F-4925-BDB1-E8B92EDF21C1}" destId="{7923F589-D3A0-41EA-B188-4A7CB1F665DC}" srcOrd="1" destOrd="0" parTransId="{B3E75431-A4C8-4BB9-8B9A-D22A0DE70D89}" sibTransId="{4DC7138E-AF3F-4C74-8A03-5DB5A9418A37}"/>
    <dgm:cxn modelId="{7E8324A1-D37B-4755-9A41-BCBB634F2792}" type="presOf" srcId="{F5BE37F3-C696-463D-B6A7-F2F9F5F37969}" destId="{9112D74C-4D2B-4241-B8A5-51DE2A5BBA01}" srcOrd="0" destOrd="0" presId="urn:microsoft.com/office/officeart/2008/layout/VerticalCurvedList"/>
    <dgm:cxn modelId="{51301BF6-F633-42E6-9637-DAAC438C579B}" srcId="{CBD22737-D72F-4925-BDB1-E8B92EDF21C1}" destId="{59F0ECCE-4658-4587-9889-A8561320EBF5}" srcOrd="0" destOrd="0" parTransId="{76852939-22A2-4C83-A03C-166A678F4CD8}" sibTransId="{3EF70471-AB79-4151-9561-D2DD012BEBE6}"/>
    <dgm:cxn modelId="{0E96DAE0-CF76-45CC-91DD-71935E2F8C9F}" type="presParOf" srcId="{EDBEFBCA-3DF5-4C77-B03D-D51983ACB2AA}" destId="{D501D4BB-CD81-4009-8BE1-A024F7189ABC}" srcOrd="0" destOrd="0" presId="urn:microsoft.com/office/officeart/2008/layout/VerticalCurvedList"/>
    <dgm:cxn modelId="{2A7120DD-C33C-48DF-B502-D8DB97CF1D69}" type="presParOf" srcId="{D501D4BB-CD81-4009-8BE1-A024F7189ABC}" destId="{98B1ED86-898D-4083-A00B-48D65CDDF40C}" srcOrd="0" destOrd="0" presId="urn:microsoft.com/office/officeart/2008/layout/VerticalCurvedList"/>
    <dgm:cxn modelId="{5B4AF2D3-1B28-4804-BD31-91FF76024DB1}" type="presParOf" srcId="{98B1ED86-898D-4083-A00B-48D65CDDF40C}" destId="{A2E20E84-9585-40F7-A722-555CA7D114C8}" srcOrd="0" destOrd="0" presId="urn:microsoft.com/office/officeart/2008/layout/VerticalCurvedList"/>
    <dgm:cxn modelId="{0072ADF3-7D9B-4AFD-91CA-89A03F8A74DE}" type="presParOf" srcId="{98B1ED86-898D-4083-A00B-48D65CDDF40C}" destId="{D3A124C8-FC25-4E95-9E79-01E46F711B2D}" srcOrd="1" destOrd="0" presId="urn:microsoft.com/office/officeart/2008/layout/VerticalCurvedList"/>
    <dgm:cxn modelId="{8E36360D-D922-47AD-8E2A-8687B0B6E1A2}" type="presParOf" srcId="{98B1ED86-898D-4083-A00B-48D65CDDF40C}" destId="{08876800-AAAE-479C-8833-14C5CE02A0E8}" srcOrd="2" destOrd="0" presId="urn:microsoft.com/office/officeart/2008/layout/VerticalCurvedList"/>
    <dgm:cxn modelId="{124FBDC3-3EF1-495F-A895-C248E5BDC09E}" type="presParOf" srcId="{98B1ED86-898D-4083-A00B-48D65CDDF40C}" destId="{A6CA8726-DFCB-4D19-A199-AAB6057FF716}" srcOrd="3" destOrd="0" presId="urn:microsoft.com/office/officeart/2008/layout/VerticalCurvedList"/>
    <dgm:cxn modelId="{B08CE97B-3C2C-4CB2-AD96-BBBF209974E8}" type="presParOf" srcId="{D501D4BB-CD81-4009-8BE1-A024F7189ABC}" destId="{91F20E10-8EE5-4E4E-ADA1-F5234F98CA79}" srcOrd="1" destOrd="0" presId="urn:microsoft.com/office/officeart/2008/layout/VerticalCurvedList"/>
    <dgm:cxn modelId="{D0784290-7914-405E-9E82-60CAA8D4B543}" type="presParOf" srcId="{D501D4BB-CD81-4009-8BE1-A024F7189ABC}" destId="{2EA55DB6-47A3-4EC8-A32D-865ED1084416}" srcOrd="2" destOrd="0" presId="urn:microsoft.com/office/officeart/2008/layout/VerticalCurvedList"/>
    <dgm:cxn modelId="{B6918A38-93A1-44DD-B958-B4D0A6E79175}" type="presParOf" srcId="{2EA55DB6-47A3-4EC8-A32D-865ED1084416}" destId="{D9300652-B5B3-431A-99A1-465A1AC4BB60}" srcOrd="0" destOrd="0" presId="urn:microsoft.com/office/officeart/2008/layout/VerticalCurvedList"/>
    <dgm:cxn modelId="{4CAE7A4A-6282-464A-AFB0-3BC58520C46C}" type="presParOf" srcId="{D501D4BB-CD81-4009-8BE1-A024F7189ABC}" destId="{5909FF6A-1428-402A-8589-DF54769D5612}" srcOrd="3" destOrd="0" presId="urn:microsoft.com/office/officeart/2008/layout/VerticalCurvedList"/>
    <dgm:cxn modelId="{FF2C468C-DE5E-4EC5-9A65-87A17E6F4909}" type="presParOf" srcId="{D501D4BB-CD81-4009-8BE1-A024F7189ABC}" destId="{040EC19A-7BC4-41D6-807D-85B03F28DD25}" srcOrd="4" destOrd="0" presId="urn:microsoft.com/office/officeart/2008/layout/VerticalCurvedList"/>
    <dgm:cxn modelId="{FA79AEA0-2770-41AD-91E5-F555351AD6EB}" type="presParOf" srcId="{040EC19A-7BC4-41D6-807D-85B03F28DD25}" destId="{8290509F-F9B4-46DD-9B3D-5BA34A82AEF1}" srcOrd="0" destOrd="0" presId="urn:microsoft.com/office/officeart/2008/layout/VerticalCurvedList"/>
    <dgm:cxn modelId="{D274EDCC-9995-41A9-923A-4525A8946586}" type="presParOf" srcId="{D501D4BB-CD81-4009-8BE1-A024F7189ABC}" destId="{9112D74C-4D2B-4241-B8A5-51DE2A5BBA01}" srcOrd="5" destOrd="0" presId="urn:microsoft.com/office/officeart/2008/layout/VerticalCurvedList"/>
    <dgm:cxn modelId="{AA74E190-76CF-408A-AB11-97CAAD6256BF}" type="presParOf" srcId="{D501D4BB-CD81-4009-8BE1-A024F7189ABC}" destId="{85178B04-A2E9-4E68-9E6F-553DAA0269F9}" srcOrd="6" destOrd="0" presId="urn:microsoft.com/office/officeart/2008/layout/VerticalCurvedList"/>
    <dgm:cxn modelId="{0C28876C-0760-40A0-82B4-94CDA4FC0E63}" type="presParOf" srcId="{85178B04-A2E9-4E68-9E6F-553DAA0269F9}" destId="{51B155B9-1C4F-4B70-893D-C50468763CD0}" srcOrd="0" destOrd="0" presId="urn:microsoft.com/office/officeart/2008/layout/VerticalCurvedList"/>
    <dgm:cxn modelId="{934EBED4-2C70-4E33-BBBF-F4699919ACEA}" type="presParOf" srcId="{D501D4BB-CD81-4009-8BE1-A024F7189ABC}" destId="{58E867B1-CDBB-4B28-9F83-DFC0669E010F}" srcOrd="7" destOrd="0" presId="urn:microsoft.com/office/officeart/2008/layout/VerticalCurvedList"/>
    <dgm:cxn modelId="{1A45B4F7-2602-45BB-A869-80CBBC4954E4}" type="presParOf" srcId="{D501D4BB-CD81-4009-8BE1-A024F7189ABC}" destId="{DD272466-21C5-460C-B799-69241B5874BB}" srcOrd="8" destOrd="0" presId="urn:microsoft.com/office/officeart/2008/layout/VerticalCurvedList"/>
    <dgm:cxn modelId="{19525D4E-643C-4B68-933F-2F5B5D2C7AB9}" type="presParOf" srcId="{DD272466-21C5-460C-B799-69241B5874BB}" destId="{C44C9C35-44C0-47DC-8AAB-DD2A3F282A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118562-58BC-497A-8E33-48F5F2309333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</dgm:pt>
    <dgm:pt modelId="{5185AE23-E063-4080-9065-64BF75E2F471}">
      <dgm:prSet phldrT="[Texto]"/>
      <dgm:spPr/>
      <dgm:t>
        <a:bodyPr/>
        <a:lstStyle/>
        <a:p>
          <a:r>
            <a:rPr lang="es-ES" dirty="0" smtClean="0"/>
            <a:t>Para tener una mayor confiabilidad de los datos se puede ampliar el número de individuos de estudios. O en su caso realizar pruebas de segregación en familias, lo que mostraría con más exactitud el nivel de ligación de los alelos encontrados.</a:t>
          </a:r>
          <a:endParaRPr lang="es-ES" dirty="0"/>
        </a:p>
      </dgm:t>
    </dgm:pt>
    <dgm:pt modelId="{5648BA03-7BD3-48DA-8C91-6FCEB6BF6332}" type="parTrans" cxnId="{9D394F53-9943-4C86-9AAE-1852923210CF}">
      <dgm:prSet/>
      <dgm:spPr/>
      <dgm:t>
        <a:bodyPr/>
        <a:lstStyle/>
        <a:p>
          <a:endParaRPr lang="es-ES"/>
        </a:p>
      </dgm:t>
    </dgm:pt>
    <dgm:pt modelId="{903456D6-B0EC-46BE-A80A-1C6FB43EE482}" type="sibTrans" cxnId="{9D394F53-9943-4C86-9AAE-1852923210CF}">
      <dgm:prSet/>
      <dgm:spPr/>
      <dgm:t>
        <a:bodyPr/>
        <a:lstStyle/>
        <a:p>
          <a:endParaRPr lang="es-ES"/>
        </a:p>
      </dgm:t>
    </dgm:pt>
    <dgm:pt modelId="{7CC1924B-E0A2-458C-8199-D2944A4C3C6C}">
      <dgm:prSet phldrT="[Texto]"/>
      <dgm:spPr/>
      <dgm:t>
        <a:bodyPr/>
        <a:lstStyle/>
        <a:p>
          <a:r>
            <a:rPr lang="es-ES" dirty="0" smtClean="0"/>
            <a:t>Se recomienda utilizar otra metodología de extracción de DNA si se quiere aumentar el número de muestras, ya que la extracción mediante este kit es costosa, a pesar que es relativamente fácil de utilizar.</a:t>
          </a:r>
          <a:endParaRPr lang="es-ES" dirty="0"/>
        </a:p>
      </dgm:t>
    </dgm:pt>
    <dgm:pt modelId="{811EA39F-5F2D-4DBC-BAB9-0797B7C56437}" type="parTrans" cxnId="{8CF9AE09-8B03-4648-830E-15DD3945E7A0}">
      <dgm:prSet/>
      <dgm:spPr/>
      <dgm:t>
        <a:bodyPr/>
        <a:lstStyle/>
        <a:p>
          <a:endParaRPr lang="es-ES"/>
        </a:p>
      </dgm:t>
    </dgm:pt>
    <dgm:pt modelId="{4EAB6FD0-0545-45A6-834F-EB60C2D4870B}" type="sibTrans" cxnId="{8CF9AE09-8B03-4648-830E-15DD3945E7A0}">
      <dgm:prSet/>
      <dgm:spPr/>
      <dgm:t>
        <a:bodyPr/>
        <a:lstStyle/>
        <a:p>
          <a:endParaRPr lang="es-ES"/>
        </a:p>
      </dgm:t>
    </dgm:pt>
    <dgm:pt modelId="{162531D5-E08C-4016-A953-57BD68E5A9B9}">
      <dgm:prSet phldrT="[Texto]"/>
      <dgm:spPr/>
      <dgm:t>
        <a:bodyPr/>
        <a:lstStyle/>
        <a:p>
          <a:r>
            <a:rPr lang="es-ES" dirty="0" smtClean="0"/>
            <a:t>Se recomienda realizar la </a:t>
          </a:r>
          <a:r>
            <a:rPr lang="es-ES" dirty="0" err="1" smtClean="0"/>
            <a:t>genotipificación</a:t>
          </a:r>
          <a:r>
            <a:rPr lang="es-ES" dirty="0" smtClean="0"/>
            <a:t> en un sistema de electroforesis capilar con detección por fluorescencia, ya que así podemos tener más confianza en la determinación del tamaño de banda de cada alelo.</a:t>
          </a:r>
          <a:endParaRPr lang="es-ES" dirty="0"/>
        </a:p>
      </dgm:t>
    </dgm:pt>
    <dgm:pt modelId="{6322C54B-26E6-4149-9E11-1EF631CB11FA}" type="parTrans" cxnId="{73EAE04C-9E8F-4785-96E2-2BB4FD6BD46F}">
      <dgm:prSet/>
      <dgm:spPr/>
      <dgm:t>
        <a:bodyPr/>
        <a:lstStyle/>
        <a:p>
          <a:endParaRPr lang="es-ES"/>
        </a:p>
      </dgm:t>
    </dgm:pt>
    <dgm:pt modelId="{355A6E49-7D72-480B-96F3-DB79000F18A3}" type="sibTrans" cxnId="{73EAE04C-9E8F-4785-96E2-2BB4FD6BD46F}">
      <dgm:prSet/>
      <dgm:spPr/>
      <dgm:t>
        <a:bodyPr/>
        <a:lstStyle/>
        <a:p>
          <a:endParaRPr lang="es-ES"/>
        </a:p>
      </dgm:t>
    </dgm:pt>
    <dgm:pt modelId="{FF1A2ECA-EA58-4C22-BC3E-018C3B433DF3}" type="pres">
      <dgm:prSet presAssocID="{B1118562-58BC-497A-8E33-48F5F2309333}" presName="linearFlow" presStyleCnt="0">
        <dgm:presLayoutVars>
          <dgm:dir/>
          <dgm:resizeHandles val="exact"/>
        </dgm:presLayoutVars>
      </dgm:prSet>
      <dgm:spPr/>
    </dgm:pt>
    <dgm:pt modelId="{66BD7125-142D-4D3D-BD25-ED1BF321B1E3}" type="pres">
      <dgm:prSet presAssocID="{5185AE23-E063-4080-9065-64BF75E2F471}" presName="composite" presStyleCnt="0"/>
      <dgm:spPr/>
    </dgm:pt>
    <dgm:pt modelId="{ACBB1D7C-4FC9-46BC-9A2F-8ACA6232C321}" type="pres">
      <dgm:prSet presAssocID="{5185AE23-E063-4080-9065-64BF75E2F471}" presName="imgShp" presStyleLbl="fgImgPlace1" presStyleIdx="0" presStyleCnt="3"/>
      <dgm:spPr/>
    </dgm:pt>
    <dgm:pt modelId="{0DBD6282-7B8B-44AF-AA20-12A23BF449A5}" type="pres">
      <dgm:prSet presAssocID="{5185AE23-E063-4080-9065-64BF75E2F47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70B302-4335-4CDB-90B1-637CE88084BB}" type="pres">
      <dgm:prSet presAssocID="{903456D6-B0EC-46BE-A80A-1C6FB43EE482}" presName="spacing" presStyleCnt="0"/>
      <dgm:spPr/>
    </dgm:pt>
    <dgm:pt modelId="{8836DEA1-0243-4B62-BF0B-A2C4F59C5399}" type="pres">
      <dgm:prSet presAssocID="{7CC1924B-E0A2-458C-8199-D2944A4C3C6C}" presName="composite" presStyleCnt="0"/>
      <dgm:spPr/>
    </dgm:pt>
    <dgm:pt modelId="{F1DE3D2E-F971-47C1-9B55-20C274953C34}" type="pres">
      <dgm:prSet presAssocID="{7CC1924B-E0A2-458C-8199-D2944A4C3C6C}" presName="imgShp" presStyleLbl="fgImgPlace1" presStyleIdx="1" presStyleCnt="3"/>
      <dgm:spPr/>
    </dgm:pt>
    <dgm:pt modelId="{3A24A0B8-B80B-40F5-8BA2-83F2F81BEB7C}" type="pres">
      <dgm:prSet presAssocID="{7CC1924B-E0A2-458C-8199-D2944A4C3C6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B2752-298C-4DD9-80D1-225F0908678F}" type="pres">
      <dgm:prSet presAssocID="{4EAB6FD0-0545-45A6-834F-EB60C2D4870B}" presName="spacing" presStyleCnt="0"/>
      <dgm:spPr/>
    </dgm:pt>
    <dgm:pt modelId="{FB618D78-957C-4F05-84D7-15985121D648}" type="pres">
      <dgm:prSet presAssocID="{162531D5-E08C-4016-A953-57BD68E5A9B9}" presName="composite" presStyleCnt="0"/>
      <dgm:spPr/>
    </dgm:pt>
    <dgm:pt modelId="{CCA4D0F6-B292-491E-BC6D-AA7479533FE3}" type="pres">
      <dgm:prSet presAssocID="{162531D5-E08C-4016-A953-57BD68E5A9B9}" presName="imgShp" presStyleLbl="fgImgPlace1" presStyleIdx="2" presStyleCnt="3"/>
      <dgm:spPr/>
    </dgm:pt>
    <dgm:pt modelId="{058FF9FA-95CE-4618-B90B-F46DE0DFC9BF}" type="pres">
      <dgm:prSet presAssocID="{162531D5-E08C-4016-A953-57BD68E5A9B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B29C84-6037-40F5-8F4C-302D0CCEF858}" type="presOf" srcId="{162531D5-E08C-4016-A953-57BD68E5A9B9}" destId="{058FF9FA-95CE-4618-B90B-F46DE0DFC9BF}" srcOrd="0" destOrd="0" presId="urn:microsoft.com/office/officeart/2005/8/layout/vList3"/>
    <dgm:cxn modelId="{8CF9AE09-8B03-4648-830E-15DD3945E7A0}" srcId="{B1118562-58BC-497A-8E33-48F5F2309333}" destId="{7CC1924B-E0A2-458C-8199-D2944A4C3C6C}" srcOrd="1" destOrd="0" parTransId="{811EA39F-5F2D-4DBC-BAB9-0797B7C56437}" sibTransId="{4EAB6FD0-0545-45A6-834F-EB60C2D4870B}"/>
    <dgm:cxn modelId="{E0ACDEE2-2D40-4149-9268-3D3B0E365768}" type="presOf" srcId="{B1118562-58BC-497A-8E33-48F5F2309333}" destId="{FF1A2ECA-EA58-4C22-BC3E-018C3B433DF3}" srcOrd="0" destOrd="0" presId="urn:microsoft.com/office/officeart/2005/8/layout/vList3"/>
    <dgm:cxn modelId="{9D394F53-9943-4C86-9AAE-1852923210CF}" srcId="{B1118562-58BC-497A-8E33-48F5F2309333}" destId="{5185AE23-E063-4080-9065-64BF75E2F471}" srcOrd="0" destOrd="0" parTransId="{5648BA03-7BD3-48DA-8C91-6FCEB6BF6332}" sibTransId="{903456D6-B0EC-46BE-A80A-1C6FB43EE482}"/>
    <dgm:cxn modelId="{3A4FB867-D3C2-44A2-A2FB-013A21C59A6D}" type="presOf" srcId="{7CC1924B-E0A2-458C-8199-D2944A4C3C6C}" destId="{3A24A0B8-B80B-40F5-8BA2-83F2F81BEB7C}" srcOrd="0" destOrd="0" presId="urn:microsoft.com/office/officeart/2005/8/layout/vList3"/>
    <dgm:cxn modelId="{4843AD27-0EAF-4D57-BFC8-6490F9AA7839}" type="presOf" srcId="{5185AE23-E063-4080-9065-64BF75E2F471}" destId="{0DBD6282-7B8B-44AF-AA20-12A23BF449A5}" srcOrd="0" destOrd="0" presId="urn:microsoft.com/office/officeart/2005/8/layout/vList3"/>
    <dgm:cxn modelId="{73EAE04C-9E8F-4785-96E2-2BB4FD6BD46F}" srcId="{B1118562-58BC-497A-8E33-48F5F2309333}" destId="{162531D5-E08C-4016-A953-57BD68E5A9B9}" srcOrd="2" destOrd="0" parTransId="{6322C54B-26E6-4149-9E11-1EF631CB11FA}" sibTransId="{355A6E49-7D72-480B-96F3-DB79000F18A3}"/>
    <dgm:cxn modelId="{353C0E5B-A178-47C7-A6DA-6ACEFB9A9D11}" type="presParOf" srcId="{FF1A2ECA-EA58-4C22-BC3E-018C3B433DF3}" destId="{66BD7125-142D-4D3D-BD25-ED1BF321B1E3}" srcOrd="0" destOrd="0" presId="urn:microsoft.com/office/officeart/2005/8/layout/vList3"/>
    <dgm:cxn modelId="{DB9DFF0B-ED02-44E1-BDFE-315357580292}" type="presParOf" srcId="{66BD7125-142D-4D3D-BD25-ED1BF321B1E3}" destId="{ACBB1D7C-4FC9-46BC-9A2F-8ACA6232C321}" srcOrd="0" destOrd="0" presId="urn:microsoft.com/office/officeart/2005/8/layout/vList3"/>
    <dgm:cxn modelId="{D5999AE4-FF78-40BF-80A7-6549360DB096}" type="presParOf" srcId="{66BD7125-142D-4D3D-BD25-ED1BF321B1E3}" destId="{0DBD6282-7B8B-44AF-AA20-12A23BF449A5}" srcOrd="1" destOrd="0" presId="urn:microsoft.com/office/officeart/2005/8/layout/vList3"/>
    <dgm:cxn modelId="{61E9C5E1-C6E2-43EE-B23F-5DE0FEF5ED72}" type="presParOf" srcId="{FF1A2ECA-EA58-4C22-BC3E-018C3B433DF3}" destId="{1E70B302-4335-4CDB-90B1-637CE88084BB}" srcOrd="1" destOrd="0" presId="urn:microsoft.com/office/officeart/2005/8/layout/vList3"/>
    <dgm:cxn modelId="{81006714-DFF5-44DE-AC3A-2154D49C7B23}" type="presParOf" srcId="{FF1A2ECA-EA58-4C22-BC3E-018C3B433DF3}" destId="{8836DEA1-0243-4B62-BF0B-A2C4F59C5399}" srcOrd="2" destOrd="0" presId="urn:microsoft.com/office/officeart/2005/8/layout/vList3"/>
    <dgm:cxn modelId="{9188CCAC-25EA-4D05-8148-E9918921257E}" type="presParOf" srcId="{8836DEA1-0243-4B62-BF0B-A2C4F59C5399}" destId="{F1DE3D2E-F971-47C1-9B55-20C274953C34}" srcOrd="0" destOrd="0" presId="urn:microsoft.com/office/officeart/2005/8/layout/vList3"/>
    <dgm:cxn modelId="{3D58DB8B-6D4D-4248-ACB2-290944D3D140}" type="presParOf" srcId="{8836DEA1-0243-4B62-BF0B-A2C4F59C5399}" destId="{3A24A0B8-B80B-40F5-8BA2-83F2F81BEB7C}" srcOrd="1" destOrd="0" presId="urn:microsoft.com/office/officeart/2005/8/layout/vList3"/>
    <dgm:cxn modelId="{D48FF7E3-013C-49D1-8C93-CE11E01446DD}" type="presParOf" srcId="{FF1A2ECA-EA58-4C22-BC3E-018C3B433DF3}" destId="{DBAB2752-298C-4DD9-80D1-225F0908678F}" srcOrd="3" destOrd="0" presId="urn:microsoft.com/office/officeart/2005/8/layout/vList3"/>
    <dgm:cxn modelId="{D0277550-92E7-4F4D-8421-02D53C1EBF27}" type="presParOf" srcId="{FF1A2ECA-EA58-4C22-BC3E-018C3B433DF3}" destId="{FB618D78-957C-4F05-84D7-15985121D648}" srcOrd="4" destOrd="0" presId="urn:microsoft.com/office/officeart/2005/8/layout/vList3"/>
    <dgm:cxn modelId="{37CA8A8D-B607-4636-9374-B0B3CD4252BF}" type="presParOf" srcId="{FB618D78-957C-4F05-84D7-15985121D648}" destId="{CCA4D0F6-B292-491E-BC6D-AA7479533FE3}" srcOrd="0" destOrd="0" presId="urn:microsoft.com/office/officeart/2005/8/layout/vList3"/>
    <dgm:cxn modelId="{5E2C94F1-F8BC-4D7A-9663-B86C6AF3E36F}" type="presParOf" srcId="{FB618D78-957C-4F05-84D7-15985121D648}" destId="{058FF9FA-95CE-4618-B90B-F46DE0DFC9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06C7A-7946-4E8B-B12C-037407AD52B7}">
      <dsp:nvSpPr>
        <dsp:cNvPr id="0" name=""/>
        <dsp:cNvSpPr/>
      </dsp:nvSpPr>
      <dsp:spPr>
        <a:xfrm>
          <a:off x="0" y="0"/>
          <a:ext cx="8074355" cy="1279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Especímenes : 30 Hembras normales --&gt; XX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		40 Machos</a:t>
          </a:r>
          <a:r>
            <a:rPr lang="es-ES" sz="1900" kern="1200" baseline="0" dirty="0" smtClean="0"/>
            <a:t> normales --&gt; XY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baseline="0" dirty="0" smtClean="0"/>
            <a:t>			30 Súper machos --&gt; YY</a:t>
          </a:r>
          <a:endParaRPr lang="es-ES" sz="1900" kern="1200" dirty="0"/>
        </a:p>
      </dsp:txBody>
      <dsp:txXfrm>
        <a:off x="37473" y="37473"/>
        <a:ext cx="6693759" cy="1204476"/>
      </dsp:txXfrm>
    </dsp:sp>
    <dsp:sp modelId="{E3BADA4E-1BCE-4E66-9A87-4ABC77FBFB3C}">
      <dsp:nvSpPr>
        <dsp:cNvPr id="0" name=""/>
        <dsp:cNvSpPr/>
      </dsp:nvSpPr>
      <dsp:spPr>
        <a:xfrm>
          <a:off x="712443" y="1492659"/>
          <a:ext cx="8074355" cy="127942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baseline="0" dirty="0" smtClean="0"/>
            <a:t>Obtención de muestras de la aleta pectoral.</a:t>
          </a:r>
          <a:endParaRPr lang="es-ES" sz="1900" kern="1200" dirty="0"/>
        </a:p>
      </dsp:txBody>
      <dsp:txXfrm>
        <a:off x="749916" y="1530132"/>
        <a:ext cx="6455342" cy="1204476"/>
      </dsp:txXfrm>
    </dsp:sp>
    <dsp:sp modelId="{0095547A-B883-44FE-B7DF-C93C8DA1891F}">
      <dsp:nvSpPr>
        <dsp:cNvPr id="0" name=""/>
        <dsp:cNvSpPr/>
      </dsp:nvSpPr>
      <dsp:spPr>
        <a:xfrm>
          <a:off x="1424886" y="2985318"/>
          <a:ext cx="8074355" cy="127942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baseline="0" dirty="0" smtClean="0"/>
            <a:t>Muestra preservada en alcohol absoluto a -20</a:t>
          </a:r>
          <a:r>
            <a:rPr lang="es-ES" sz="1900" kern="1200" baseline="30000" dirty="0" smtClean="0"/>
            <a:t>o</a:t>
          </a:r>
          <a:r>
            <a:rPr lang="es-ES" sz="1900" kern="1200" baseline="0" dirty="0" smtClean="0"/>
            <a:t> C y transportada a 5°C</a:t>
          </a:r>
          <a:endParaRPr lang="es-ES" sz="1900" kern="1200" dirty="0"/>
        </a:p>
      </dsp:txBody>
      <dsp:txXfrm>
        <a:off x="1462359" y="3022791"/>
        <a:ext cx="6455342" cy="1204476"/>
      </dsp:txXfrm>
    </dsp:sp>
    <dsp:sp modelId="{BC3BD4DF-DB07-4C58-9F74-FAFBA5C8B1CD}">
      <dsp:nvSpPr>
        <dsp:cNvPr id="0" name=""/>
        <dsp:cNvSpPr/>
      </dsp:nvSpPr>
      <dsp:spPr>
        <a:xfrm>
          <a:off x="7242731" y="970228"/>
          <a:ext cx="831624" cy="831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7429846" y="970228"/>
        <a:ext cx="457394" cy="625797"/>
      </dsp:txXfrm>
    </dsp:sp>
    <dsp:sp modelId="{10BF58F6-21A2-48E7-AF60-ACB36C2BA6EC}">
      <dsp:nvSpPr>
        <dsp:cNvPr id="0" name=""/>
        <dsp:cNvSpPr/>
      </dsp:nvSpPr>
      <dsp:spPr>
        <a:xfrm>
          <a:off x="7955174" y="2454357"/>
          <a:ext cx="831624" cy="831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8142289" y="2454357"/>
        <a:ext cx="457394" cy="625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8CB29-57D8-4C30-8540-5FBBD0991CD7}">
      <dsp:nvSpPr>
        <dsp:cNvPr id="0" name=""/>
        <dsp:cNvSpPr/>
      </dsp:nvSpPr>
      <dsp:spPr>
        <a:xfrm>
          <a:off x="0" y="0"/>
          <a:ext cx="6804532" cy="8944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Extracción de DNA </a:t>
          </a:r>
          <a:r>
            <a:rPr lang="es-ES" sz="1700" kern="1200" dirty="0" smtClean="0">
              <a:sym typeface="Wingdings" panose="05000000000000000000" pitchFamily="2" charset="2"/>
            </a:rPr>
            <a:t></a:t>
          </a:r>
          <a:r>
            <a:rPr lang="es-ES" sz="1700" kern="1200" dirty="0" smtClean="0"/>
            <a:t> Kit </a:t>
          </a:r>
          <a:r>
            <a:rPr lang="es-ES" sz="1700" kern="1200" dirty="0" err="1" smtClean="0"/>
            <a:t>PureLink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Genomic</a:t>
          </a:r>
          <a:r>
            <a:rPr lang="es-ES" sz="1700" kern="1200" dirty="0" smtClean="0"/>
            <a:t> DNA (Invitrogen)</a:t>
          </a:r>
          <a:endParaRPr lang="es-ES" sz="1700" kern="1200" dirty="0"/>
        </a:p>
      </dsp:txBody>
      <dsp:txXfrm>
        <a:off x="26198" y="26198"/>
        <a:ext cx="5734689" cy="842062"/>
      </dsp:txXfrm>
    </dsp:sp>
    <dsp:sp modelId="{E0B126D1-3565-4CFB-AE28-ABCDE19315F8}">
      <dsp:nvSpPr>
        <dsp:cNvPr id="0" name=""/>
        <dsp:cNvSpPr/>
      </dsp:nvSpPr>
      <dsp:spPr>
        <a:xfrm>
          <a:off x="508130" y="1018688"/>
          <a:ext cx="6804532" cy="894458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Cuantificación de DNA </a:t>
          </a:r>
          <a:r>
            <a:rPr lang="es-ES" sz="1700" kern="1200" dirty="0" smtClean="0">
              <a:sym typeface="Wingdings" panose="05000000000000000000" pitchFamily="2" charset="2"/>
            </a:rPr>
            <a:t></a:t>
          </a:r>
          <a:r>
            <a:rPr lang="es-ES" sz="1700" kern="1200" dirty="0" smtClean="0"/>
            <a:t> Kit </a:t>
          </a:r>
          <a:r>
            <a:rPr lang="es-ES" sz="1700" kern="1200" dirty="0" err="1" smtClean="0"/>
            <a:t>Qubit</a:t>
          </a:r>
          <a:r>
            <a:rPr lang="es-ES" sz="1700" kern="1200" dirty="0" smtClean="0"/>
            <a:t>® </a:t>
          </a:r>
          <a:r>
            <a:rPr lang="es-ES" sz="1700" kern="1200" dirty="0" err="1" smtClean="0"/>
            <a:t>dsDNA</a:t>
          </a:r>
          <a:r>
            <a:rPr lang="es-ES" sz="1700" kern="1200" dirty="0" smtClean="0"/>
            <a:t> BR </a:t>
          </a:r>
          <a:r>
            <a:rPr lang="es-ES" sz="1700" kern="1200" dirty="0" err="1" smtClean="0"/>
            <a:t>Assay</a:t>
          </a:r>
          <a:r>
            <a:rPr lang="es-ES" sz="1700" kern="1200" dirty="0" smtClean="0"/>
            <a:t>  (Invitrogen) </a:t>
          </a:r>
          <a:endParaRPr lang="es-ES" sz="1700" kern="1200" dirty="0"/>
        </a:p>
      </dsp:txBody>
      <dsp:txXfrm>
        <a:off x="534328" y="1044886"/>
        <a:ext cx="5662607" cy="842062"/>
      </dsp:txXfrm>
    </dsp:sp>
    <dsp:sp modelId="{DA32784E-E09D-4049-B29C-27708995F611}">
      <dsp:nvSpPr>
        <dsp:cNvPr id="0" name=""/>
        <dsp:cNvSpPr/>
      </dsp:nvSpPr>
      <dsp:spPr>
        <a:xfrm>
          <a:off x="1016261" y="2037377"/>
          <a:ext cx="6804532" cy="894458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Determinación de contaminación de RNA y proteínas </a:t>
          </a:r>
          <a:r>
            <a:rPr lang="es-ES" sz="1700" kern="1200" dirty="0" smtClean="0">
              <a:sym typeface="Wingdings" panose="05000000000000000000" pitchFamily="2" charset="2"/>
            </a:rPr>
            <a:t></a:t>
          </a:r>
          <a:r>
            <a:rPr lang="es-ES" sz="1700" kern="1200" dirty="0" smtClean="0"/>
            <a:t>Electroforesis en Gel de Agarosa al 0,8% y por espectrofotometría en </a:t>
          </a:r>
          <a:r>
            <a:rPr lang="es-ES" sz="1700" kern="1200" dirty="0" err="1" smtClean="0"/>
            <a:t>microplacas</a:t>
          </a:r>
          <a:r>
            <a:rPr lang="es-ES" sz="1700" kern="1200" dirty="0" smtClean="0"/>
            <a:t>.</a:t>
          </a:r>
          <a:endParaRPr lang="es-ES" sz="1700" kern="1200" dirty="0"/>
        </a:p>
      </dsp:txBody>
      <dsp:txXfrm>
        <a:off x="1042459" y="2063575"/>
        <a:ext cx="5662607" cy="842062"/>
      </dsp:txXfrm>
    </dsp:sp>
    <dsp:sp modelId="{AF1FE29F-C1E2-471F-B6FC-52643E247C9F}">
      <dsp:nvSpPr>
        <dsp:cNvPr id="0" name=""/>
        <dsp:cNvSpPr/>
      </dsp:nvSpPr>
      <dsp:spPr>
        <a:xfrm>
          <a:off x="1524391" y="3056066"/>
          <a:ext cx="6804532" cy="894458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Amplificación de los microsatélites  </a:t>
          </a:r>
          <a:r>
            <a:rPr lang="es-ES" sz="1700" kern="1200" dirty="0" smtClean="0">
              <a:sym typeface="Wingdings" panose="05000000000000000000" pitchFamily="2" charset="2"/>
            </a:rPr>
            <a:t></a:t>
          </a:r>
          <a:r>
            <a:rPr lang="es-ES" sz="1700" kern="1200" dirty="0" smtClean="0"/>
            <a:t> PCR convencional</a:t>
          </a:r>
          <a:endParaRPr lang="es-ES" sz="1700" kern="1200" dirty="0"/>
        </a:p>
      </dsp:txBody>
      <dsp:txXfrm>
        <a:off x="1550589" y="3082264"/>
        <a:ext cx="5662607" cy="842062"/>
      </dsp:txXfrm>
    </dsp:sp>
    <dsp:sp modelId="{84728558-83D0-4506-894D-F79A8A7298D3}">
      <dsp:nvSpPr>
        <dsp:cNvPr id="0" name=""/>
        <dsp:cNvSpPr/>
      </dsp:nvSpPr>
      <dsp:spPr>
        <a:xfrm>
          <a:off x="2032522" y="4074755"/>
          <a:ext cx="6804532" cy="89445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Análisis  de  productos de PCR </a:t>
          </a:r>
          <a:r>
            <a:rPr lang="es-ES" sz="1700" kern="1200" dirty="0" smtClean="0">
              <a:sym typeface="Wingdings" panose="05000000000000000000" pitchFamily="2" charset="2"/>
            </a:rPr>
            <a:t></a:t>
          </a:r>
          <a:r>
            <a:rPr lang="es-ES" sz="1700" kern="1200" dirty="0" smtClean="0"/>
            <a:t> Geles no </a:t>
          </a:r>
          <a:r>
            <a:rPr lang="es-ES" sz="1700" kern="1200" dirty="0" err="1" smtClean="0"/>
            <a:t>denaturantes</a:t>
          </a:r>
          <a:r>
            <a:rPr lang="es-ES" sz="1700" kern="1200" dirty="0" smtClean="0"/>
            <a:t> de  poliacrilamida al 8%, seguido de análisis en el software </a:t>
          </a:r>
          <a:r>
            <a:rPr lang="es-ES" sz="1700" kern="1200" dirty="0" err="1" smtClean="0"/>
            <a:t>QuantityOne</a:t>
          </a:r>
          <a:endParaRPr lang="es-ES" sz="1700" kern="1200" dirty="0"/>
        </a:p>
      </dsp:txBody>
      <dsp:txXfrm>
        <a:off x="2058720" y="4100953"/>
        <a:ext cx="5662607" cy="842062"/>
      </dsp:txXfrm>
    </dsp:sp>
    <dsp:sp modelId="{410E1E76-83E3-480F-93BE-16B64E76E483}">
      <dsp:nvSpPr>
        <dsp:cNvPr id="0" name=""/>
        <dsp:cNvSpPr/>
      </dsp:nvSpPr>
      <dsp:spPr>
        <a:xfrm>
          <a:off x="6223134" y="653451"/>
          <a:ext cx="581398" cy="5813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6353949" y="653451"/>
        <a:ext cx="319768" cy="437502"/>
      </dsp:txXfrm>
    </dsp:sp>
    <dsp:sp modelId="{E284C9C3-C064-4E5F-BF41-6F7A01DB995F}">
      <dsp:nvSpPr>
        <dsp:cNvPr id="0" name=""/>
        <dsp:cNvSpPr/>
      </dsp:nvSpPr>
      <dsp:spPr>
        <a:xfrm>
          <a:off x="6731264" y="1672140"/>
          <a:ext cx="581398" cy="5813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6862079" y="1672140"/>
        <a:ext cx="319768" cy="437502"/>
      </dsp:txXfrm>
    </dsp:sp>
    <dsp:sp modelId="{D7006D17-D21F-4BA9-82AF-3B1F17519283}">
      <dsp:nvSpPr>
        <dsp:cNvPr id="0" name=""/>
        <dsp:cNvSpPr/>
      </dsp:nvSpPr>
      <dsp:spPr>
        <a:xfrm>
          <a:off x="7239395" y="2675921"/>
          <a:ext cx="581398" cy="5813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7370210" y="2675921"/>
        <a:ext cx="319768" cy="437502"/>
      </dsp:txXfrm>
    </dsp:sp>
    <dsp:sp modelId="{CEBC22FF-A002-4527-B723-56A1615E5539}">
      <dsp:nvSpPr>
        <dsp:cNvPr id="0" name=""/>
        <dsp:cNvSpPr/>
      </dsp:nvSpPr>
      <dsp:spPr>
        <a:xfrm>
          <a:off x="7747526" y="3704549"/>
          <a:ext cx="581398" cy="58139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7878341" y="3704549"/>
        <a:ext cx="319768" cy="437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F63E5-3240-4BE3-9ADD-29F9D10590D4}">
      <dsp:nvSpPr>
        <dsp:cNvPr id="0" name=""/>
        <dsp:cNvSpPr/>
      </dsp:nvSpPr>
      <dsp:spPr>
        <a:xfrm>
          <a:off x="850056" y="10429"/>
          <a:ext cx="9272686" cy="13504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1438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Identificación de Alelos relacionados con los cromosomas</a:t>
          </a:r>
          <a:endParaRPr lang="es-ES" sz="2100" kern="1200" dirty="0"/>
        </a:p>
      </dsp:txBody>
      <dsp:txXfrm>
        <a:off x="850056" y="348043"/>
        <a:ext cx="8935072" cy="675228"/>
      </dsp:txXfrm>
    </dsp:sp>
    <dsp:sp modelId="{F3F7F443-F5AB-4BCF-AE53-32C4C315E6B4}">
      <dsp:nvSpPr>
        <dsp:cNvPr id="0" name=""/>
        <dsp:cNvSpPr/>
      </dsp:nvSpPr>
      <dsp:spPr>
        <a:xfrm>
          <a:off x="862937" y="1013193"/>
          <a:ext cx="2855987" cy="2601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Frecuencias alélicas y genotípicas categorizadas por el genotipo sexual</a:t>
          </a:r>
          <a:endParaRPr lang="es-ES" sz="1900" kern="1200" dirty="0"/>
        </a:p>
      </dsp:txBody>
      <dsp:txXfrm>
        <a:off x="862937" y="1013193"/>
        <a:ext cx="2855987" cy="2601476"/>
      </dsp:txXfrm>
    </dsp:sp>
    <dsp:sp modelId="{CEC7A6E3-A67C-4673-A858-08A593BF9642}">
      <dsp:nvSpPr>
        <dsp:cNvPr id="0" name=""/>
        <dsp:cNvSpPr/>
      </dsp:nvSpPr>
      <dsp:spPr>
        <a:xfrm>
          <a:off x="3706044" y="460581"/>
          <a:ext cx="6416699" cy="13504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1438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Dependencia con el genotipo sexual</a:t>
          </a:r>
          <a:endParaRPr lang="es-ES" sz="2100" kern="1200" dirty="0"/>
        </a:p>
      </dsp:txBody>
      <dsp:txXfrm>
        <a:off x="3706044" y="798195"/>
        <a:ext cx="6079085" cy="675228"/>
      </dsp:txXfrm>
    </dsp:sp>
    <dsp:sp modelId="{9CEE348A-1502-4FD8-AE0F-56B8EE7146CA}">
      <dsp:nvSpPr>
        <dsp:cNvPr id="0" name=""/>
        <dsp:cNvSpPr/>
      </dsp:nvSpPr>
      <dsp:spPr>
        <a:xfrm>
          <a:off x="3706044" y="1501978"/>
          <a:ext cx="2855987" cy="2601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Prueba de </a:t>
          </a:r>
          <a:r>
            <a:rPr lang="es-ES" sz="1900" kern="1200" dirty="0" err="1" smtClean="0"/>
            <a:t>Independecia</a:t>
          </a:r>
          <a:r>
            <a:rPr lang="es-ES" sz="1900" kern="1200" dirty="0" smtClean="0"/>
            <a:t> Chi-cuadrado: Marcador vs. Genotipo sexual.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Marcador con el menor valor-</a:t>
          </a:r>
          <a:r>
            <a:rPr lang="es-ES" sz="1900" i="1" kern="1200" dirty="0" smtClean="0"/>
            <a:t>p</a:t>
          </a:r>
          <a:r>
            <a:rPr lang="es-ES" sz="1900" i="0" kern="1200" dirty="0" smtClean="0"/>
            <a:t> seleccionado.</a:t>
          </a:r>
          <a:endParaRPr lang="es-ES" sz="1900" kern="1200" dirty="0"/>
        </a:p>
      </dsp:txBody>
      <dsp:txXfrm>
        <a:off x="3706044" y="1501978"/>
        <a:ext cx="2855987" cy="2601476"/>
      </dsp:txXfrm>
    </dsp:sp>
    <dsp:sp modelId="{7FE0C8D8-9DFC-4D4E-9444-416F94F0B100}">
      <dsp:nvSpPr>
        <dsp:cNvPr id="0" name=""/>
        <dsp:cNvSpPr/>
      </dsp:nvSpPr>
      <dsp:spPr>
        <a:xfrm>
          <a:off x="6562031" y="910733"/>
          <a:ext cx="3560711" cy="13504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1438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Confiabilidad de marcador</a:t>
          </a:r>
          <a:endParaRPr lang="es-ES" sz="2100" kern="1200" dirty="0"/>
        </a:p>
      </dsp:txBody>
      <dsp:txXfrm>
        <a:off x="6562031" y="1248347"/>
        <a:ext cx="3223097" cy="675228"/>
      </dsp:txXfrm>
    </dsp:sp>
    <dsp:sp modelId="{E9E156A4-E9DD-42ED-BDC9-04517B7FC3B1}">
      <dsp:nvSpPr>
        <dsp:cNvPr id="0" name=""/>
        <dsp:cNvSpPr/>
      </dsp:nvSpPr>
      <dsp:spPr>
        <a:xfrm>
          <a:off x="6562031" y="1952130"/>
          <a:ext cx="2855987" cy="2563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Diferenciar: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1°.- Machos vs Hembras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2°.- YY vs XY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Sensibilidad, Especificidad, VPP y VPN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6562031" y="1952130"/>
        <a:ext cx="2855987" cy="2563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124C8-FC25-4E95-9E79-01E46F711B2D}">
      <dsp:nvSpPr>
        <dsp:cNvPr id="0" name=""/>
        <dsp:cNvSpPr/>
      </dsp:nvSpPr>
      <dsp:spPr>
        <a:xfrm>
          <a:off x="-7340145" y="-1121843"/>
          <a:ext cx="8734639" cy="8734639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20E10-8EE5-4E4E-ADA1-F5234F98CA79}">
      <dsp:nvSpPr>
        <dsp:cNvPr id="0" name=""/>
        <dsp:cNvSpPr/>
      </dsp:nvSpPr>
      <dsp:spPr>
        <a:xfrm>
          <a:off x="729535" y="499024"/>
          <a:ext cx="10922480" cy="998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6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El microsatélite UNH898 (p = 2,91 x 10</a:t>
          </a:r>
          <a:r>
            <a:rPr lang="es-ES" sz="2100" kern="1200" baseline="30000" dirty="0" smtClean="0"/>
            <a:t>-28</a:t>
          </a:r>
          <a:r>
            <a:rPr lang="es-ES" sz="2100" kern="1200" dirty="0" smtClean="0"/>
            <a:t>) fue el mas dependiente con el genotipo sexual, seleccionándolo para ser aplicado como método de diagnóstico.</a:t>
          </a:r>
          <a:endParaRPr lang="es-ES" sz="2100" kern="1200" dirty="0"/>
        </a:p>
      </dsp:txBody>
      <dsp:txXfrm>
        <a:off x="729535" y="499024"/>
        <a:ext cx="10922480" cy="998568"/>
      </dsp:txXfrm>
    </dsp:sp>
    <dsp:sp modelId="{D9300652-B5B3-431A-99A1-465A1AC4BB60}">
      <dsp:nvSpPr>
        <dsp:cNvPr id="0" name=""/>
        <dsp:cNvSpPr/>
      </dsp:nvSpPr>
      <dsp:spPr>
        <a:xfrm>
          <a:off x="105429" y="374203"/>
          <a:ext cx="1248210" cy="1248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9FF6A-1428-402A-8589-DF54769D5612}">
      <dsp:nvSpPr>
        <dsp:cNvPr id="0" name=""/>
        <dsp:cNvSpPr/>
      </dsp:nvSpPr>
      <dsp:spPr>
        <a:xfrm>
          <a:off x="1302036" y="1997136"/>
          <a:ext cx="10349978" cy="998568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6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Los alelos 296 y 264 del microsatélite UNH898 se presentaron de manera conjunta y están altamente ligados con el cromosoma Y.</a:t>
          </a:r>
          <a:endParaRPr lang="es-ES" sz="2100" kern="1200" dirty="0"/>
        </a:p>
      </dsp:txBody>
      <dsp:txXfrm>
        <a:off x="1302036" y="1997136"/>
        <a:ext cx="10349978" cy="998568"/>
      </dsp:txXfrm>
    </dsp:sp>
    <dsp:sp modelId="{8290509F-F9B4-46DD-9B3D-5BA34A82AEF1}">
      <dsp:nvSpPr>
        <dsp:cNvPr id="0" name=""/>
        <dsp:cNvSpPr/>
      </dsp:nvSpPr>
      <dsp:spPr>
        <a:xfrm>
          <a:off x="677931" y="1872315"/>
          <a:ext cx="1248210" cy="1248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2D74C-4D2B-4241-B8A5-51DE2A5BBA01}">
      <dsp:nvSpPr>
        <dsp:cNvPr id="0" name=""/>
        <dsp:cNvSpPr/>
      </dsp:nvSpPr>
      <dsp:spPr>
        <a:xfrm>
          <a:off x="1302036" y="3495247"/>
          <a:ext cx="10349978" cy="998568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6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EL marcador UNH898 mostró ser altamente sensible para diferenciar machos de las hembras (sensibilidad = 96,97% y VPP = 91,43%), y para diferenciar machos YY de machos normales (sensibilidad = 100% y VPP = 85,71%).</a:t>
          </a:r>
          <a:endParaRPr lang="es-ES" sz="2100" kern="1200" dirty="0"/>
        </a:p>
      </dsp:txBody>
      <dsp:txXfrm>
        <a:off x="1302036" y="3495247"/>
        <a:ext cx="10349978" cy="998568"/>
      </dsp:txXfrm>
    </dsp:sp>
    <dsp:sp modelId="{51B155B9-1C4F-4B70-893D-C50468763CD0}">
      <dsp:nvSpPr>
        <dsp:cNvPr id="0" name=""/>
        <dsp:cNvSpPr/>
      </dsp:nvSpPr>
      <dsp:spPr>
        <a:xfrm>
          <a:off x="677931" y="3370426"/>
          <a:ext cx="1248210" cy="1248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67B1-CDBB-4B28-9F83-DFC0669E010F}">
      <dsp:nvSpPr>
        <dsp:cNvPr id="0" name=""/>
        <dsp:cNvSpPr/>
      </dsp:nvSpPr>
      <dsp:spPr>
        <a:xfrm>
          <a:off x="781089" y="4967606"/>
          <a:ext cx="10922480" cy="99856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61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 acepta la hipótesis planteada al inicio de esta investigación que afirma que uno de los marcadores está altamente ligado al genotipo sexual y puede predecirlo con una alta confianza.</a:t>
          </a:r>
          <a:endParaRPr lang="es-ES" sz="2100" kern="1200" dirty="0"/>
        </a:p>
      </dsp:txBody>
      <dsp:txXfrm>
        <a:off x="781089" y="4967606"/>
        <a:ext cx="10922480" cy="998568"/>
      </dsp:txXfrm>
    </dsp:sp>
    <dsp:sp modelId="{C44C9C35-44C0-47DC-8AAB-DD2A3F282A84}">
      <dsp:nvSpPr>
        <dsp:cNvPr id="0" name=""/>
        <dsp:cNvSpPr/>
      </dsp:nvSpPr>
      <dsp:spPr>
        <a:xfrm>
          <a:off x="105429" y="4868538"/>
          <a:ext cx="1248210" cy="1248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D6282-7B8B-44AF-AA20-12A23BF449A5}">
      <dsp:nvSpPr>
        <dsp:cNvPr id="0" name=""/>
        <dsp:cNvSpPr/>
      </dsp:nvSpPr>
      <dsp:spPr>
        <a:xfrm rot="10800000">
          <a:off x="2261817" y="2873"/>
          <a:ext cx="7630925" cy="135896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2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Para tener una mayor confiabilidad de los datos se puede ampliar el número de individuos de estudios. O en su caso realizar pruebas de segregación en familias, lo que mostraría con más exactitud el nivel de ligación de los alelos encontrados.</a:t>
          </a:r>
          <a:endParaRPr lang="es-ES" sz="2000" kern="1200" dirty="0"/>
        </a:p>
      </dsp:txBody>
      <dsp:txXfrm rot="10800000">
        <a:off x="2601559" y="2873"/>
        <a:ext cx="7291183" cy="1358967"/>
      </dsp:txXfrm>
    </dsp:sp>
    <dsp:sp modelId="{ACBB1D7C-4FC9-46BC-9A2F-8ACA6232C321}">
      <dsp:nvSpPr>
        <dsp:cNvPr id="0" name=""/>
        <dsp:cNvSpPr/>
      </dsp:nvSpPr>
      <dsp:spPr>
        <a:xfrm>
          <a:off x="1582333" y="2873"/>
          <a:ext cx="1358967" cy="13589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4A0B8-B80B-40F5-8BA2-83F2F81BEB7C}">
      <dsp:nvSpPr>
        <dsp:cNvPr id="0" name=""/>
        <dsp:cNvSpPr/>
      </dsp:nvSpPr>
      <dsp:spPr>
        <a:xfrm rot="10800000">
          <a:off x="2261817" y="1767502"/>
          <a:ext cx="7630925" cy="1358967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2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recomienda utilizar otra metodología de extracción de DNA si se quiere aumentar el número de muestras, ya que la extracción mediante este kit es costosa, a pesar que es relativamente fácil de utilizar.</a:t>
          </a:r>
          <a:endParaRPr lang="es-ES" sz="2000" kern="1200" dirty="0"/>
        </a:p>
      </dsp:txBody>
      <dsp:txXfrm rot="10800000">
        <a:off x="2601559" y="1767502"/>
        <a:ext cx="7291183" cy="1358967"/>
      </dsp:txXfrm>
    </dsp:sp>
    <dsp:sp modelId="{F1DE3D2E-F971-47C1-9B55-20C274953C34}">
      <dsp:nvSpPr>
        <dsp:cNvPr id="0" name=""/>
        <dsp:cNvSpPr/>
      </dsp:nvSpPr>
      <dsp:spPr>
        <a:xfrm>
          <a:off x="1582333" y="1767502"/>
          <a:ext cx="1358967" cy="1358967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FF9FA-95CE-4618-B90B-F46DE0DFC9BF}">
      <dsp:nvSpPr>
        <dsp:cNvPr id="0" name=""/>
        <dsp:cNvSpPr/>
      </dsp:nvSpPr>
      <dsp:spPr>
        <a:xfrm rot="10800000">
          <a:off x="2261817" y="3532131"/>
          <a:ext cx="7630925" cy="1358967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2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recomienda realizar la </a:t>
          </a:r>
          <a:r>
            <a:rPr lang="es-ES" sz="2000" kern="1200" dirty="0" err="1" smtClean="0"/>
            <a:t>genotipificación</a:t>
          </a:r>
          <a:r>
            <a:rPr lang="es-ES" sz="2000" kern="1200" dirty="0" smtClean="0"/>
            <a:t> en un sistema de electroforesis capilar con detección por fluorescencia, ya que así podemos tener más confianza en la determinación del tamaño de banda de cada alelo.</a:t>
          </a:r>
          <a:endParaRPr lang="es-ES" sz="2000" kern="1200" dirty="0"/>
        </a:p>
      </dsp:txBody>
      <dsp:txXfrm rot="10800000">
        <a:off x="2601559" y="3532131"/>
        <a:ext cx="7291183" cy="1358967"/>
      </dsp:txXfrm>
    </dsp:sp>
    <dsp:sp modelId="{CCA4D0F6-B292-491E-BC6D-AA7479533FE3}">
      <dsp:nvSpPr>
        <dsp:cNvPr id="0" name=""/>
        <dsp:cNvSpPr/>
      </dsp:nvSpPr>
      <dsp:spPr>
        <a:xfrm>
          <a:off x="1582333" y="3532131"/>
          <a:ext cx="1358967" cy="1358967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58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60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33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5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157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19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03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02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56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96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68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0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824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796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281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1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5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01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49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04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11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02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78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B68A-02F7-49D1-8076-BD262A6A8349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2784-2CBE-40DF-A70E-5A055353810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1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9B8E-25EE-42B3-9A10-33EFB9306C1C}" type="datetimeFigureOut">
              <a:rPr lang="es-ES" smtClean="0"/>
              <a:t>02/02/2015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800">
              <a:solidFill>
                <a:prstClr val="black"/>
              </a:solidFill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 sz="1800">
              <a:solidFill>
                <a:prstClr val="black"/>
              </a:solidFill>
            </a:endParaRPr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5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3" y="143981"/>
            <a:ext cx="913324" cy="8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54" y="143980"/>
            <a:ext cx="3035091" cy="8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84050" y="1124745"/>
            <a:ext cx="7621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UNIVERSIDAD DE LAS FUERZAS ARMADAS - ESPE</a:t>
            </a:r>
          </a:p>
          <a:p>
            <a:pPr algn="ctr"/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DEPARTAMENTO DE CIENCIAS DE LA VIDA Y DE LA AGRICULTURA</a:t>
            </a:r>
          </a:p>
          <a:p>
            <a:pPr algn="ctr"/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CARRERA DE INGENIERÍA EN BIOTECNOLOGÍA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716080" y="2348880"/>
            <a:ext cx="583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Optimización </a:t>
            </a:r>
            <a:r>
              <a:rPr lang="es-ES" b="1" dirty="0"/>
              <a:t>de un método de identificación del genotipo sexual mediante </a:t>
            </a:r>
            <a:r>
              <a:rPr lang="es-ES" b="1" dirty="0" smtClean="0"/>
              <a:t>microsatélites </a:t>
            </a:r>
            <a:r>
              <a:rPr lang="es-ES" b="1" dirty="0"/>
              <a:t>en tilapia del </a:t>
            </a:r>
            <a:r>
              <a:rPr lang="es-ES" b="1" dirty="0" smtClean="0"/>
              <a:t>Nilo (O</a:t>
            </a:r>
            <a:r>
              <a:rPr lang="es-ES" b="1" i="1" dirty="0" smtClean="0"/>
              <a:t>reochromis </a:t>
            </a:r>
            <a:r>
              <a:rPr lang="es-ES" b="1" i="1" dirty="0"/>
              <a:t>niloticus</a:t>
            </a:r>
            <a:r>
              <a:rPr lang="es-ES" b="1" dirty="0"/>
              <a:t>), en las piscinas de reproducción de </a:t>
            </a:r>
            <a:r>
              <a:rPr lang="es-ES" b="1" dirty="0" err="1" smtClean="0"/>
              <a:t>Aquatilgen</a:t>
            </a:r>
            <a:r>
              <a:rPr lang="es-ES" b="1" dirty="0" smtClean="0"/>
              <a:t> Cía</a:t>
            </a:r>
            <a:r>
              <a:rPr lang="es-ES" b="1" dirty="0"/>
              <a:t>. </a:t>
            </a:r>
            <a:r>
              <a:rPr lang="es-ES" b="1" dirty="0" smtClean="0"/>
              <a:t>Ltda</a:t>
            </a:r>
            <a:r>
              <a:rPr lang="es-ES" b="1" dirty="0"/>
              <a:t>. - lago agrio</a:t>
            </a:r>
            <a:endParaRPr lang="es-EC" b="1" dirty="0">
              <a:latin typeface="Corbel" pitchFamily="34" charset="0"/>
              <a:cs typeface="Raav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885572" y="3520056"/>
            <a:ext cx="5450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>
                <a:latin typeface="+mj-lt"/>
                <a:cs typeface="Raavi" pitchFamily="34" charset="0"/>
              </a:rPr>
              <a:t>PREVIA A LA OBTENCIÓN DE GRADO ACADÉMICO O TÍTULO DE: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214218" y="3901151"/>
            <a:ext cx="2760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>
                <a:latin typeface="+mj-lt"/>
                <a:cs typeface="Raavi" pitchFamily="34" charset="0"/>
              </a:rPr>
              <a:t>INGENIERO EN BIOTECNOLOGÍA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25560" y="4440888"/>
            <a:ext cx="3391314" cy="3385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C" sz="1600" dirty="0" smtClean="0">
                <a:latin typeface="+mj-lt"/>
                <a:cs typeface="Raavi" pitchFamily="34" charset="0"/>
              </a:rPr>
              <a:t>GUSTAVO ADOLFO NARANJO MENESES</a:t>
            </a:r>
            <a:endParaRPr lang="es-EC" sz="1600" dirty="0">
              <a:latin typeface="+mj-lt"/>
              <a:cs typeface="Raav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860898" y="5157192"/>
            <a:ext cx="1294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>
                <a:latin typeface="Corbel" pitchFamily="34" charset="0"/>
                <a:cs typeface="Raavi" pitchFamily="34" charset="0"/>
              </a:rPr>
              <a:t>Agosto, 2014</a:t>
            </a:r>
          </a:p>
        </p:txBody>
      </p:sp>
    </p:spTree>
    <p:extLst>
      <p:ext uri="{BB962C8B-B14F-4D97-AF65-F5344CB8AC3E}">
        <p14:creationId xmlns:p14="http://schemas.microsoft.com/office/powerpoint/2010/main" val="35518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0794" y="-270459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ALELOS RELACIONADOS CON LOS CROMOSOMAS</a:t>
            </a:r>
            <a:endParaRPr lang="es-ES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58999" y="870621"/>
            <a:ext cx="10160358" cy="90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Microsatélite UNH104</a:t>
            </a:r>
            <a:endParaRPr lang="es-ES" sz="28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90553975"/>
              </p:ext>
            </p:extLst>
          </p:nvPr>
        </p:nvGraphicFramePr>
        <p:xfrm>
          <a:off x="6998594" y="766968"/>
          <a:ext cx="4902558" cy="240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7" y="1780503"/>
            <a:ext cx="5641805" cy="481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15" y="3174037"/>
            <a:ext cx="5232848" cy="28146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43211" y="862263"/>
            <a:ext cx="2555383" cy="695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Alelos 123 y 127 asociado al cromosoma Y</a:t>
            </a:r>
            <a:endParaRPr lang="es-ES" sz="1800" dirty="0"/>
          </a:p>
        </p:txBody>
      </p:sp>
      <p:sp>
        <p:nvSpPr>
          <p:cNvPr id="9" name="Elipse 8"/>
          <p:cNvSpPr/>
          <p:nvPr/>
        </p:nvSpPr>
        <p:spPr>
          <a:xfrm>
            <a:off x="7369936" y="1209963"/>
            <a:ext cx="1426334" cy="220877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7753734" y="3831824"/>
            <a:ext cx="1042536" cy="62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327400" y="4465749"/>
            <a:ext cx="1042536" cy="62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4872985" y="2822965"/>
            <a:ext cx="322624" cy="114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6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81725" y="355466"/>
            <a:ext cx="10160358" cy="90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Microsatélite UNH898</a:t>
            </a:r>
            <a:endParaRPr lang="es-ES" sz="28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55785689"/>
              </p:ext>
            </p:extLst>
          </p:nvPr>
        </p:nvGraphicFramePr>
        <p:xfrm>
          <a:off x="6510269" y="490233"/>
          <a:ext cx="5029204" cy="280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4" y="1265348"/>
            <a:ext cx="5137866" cy="513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3" y="3347347"/>
            <a:ext cx="5151549" cy="26144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469746" y="179155"/>
            <a:ext cx="2729669" cy="695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Alelos 264 y 296 asociado al cromosoma Y</a:t>
            </a:r>
            <a:endParaRPr lang="es-ES" sz="1800" dirty="0"/>
          </a:p>
        </p:txBody>
      </p:sp>
      <p:sp>
        <p:nvSpPr>
          <p:cNvPr id="2" name="Elipse 1"/>
          <p:cNvSpPr/>
          <p:nvPr/>
        </p:nvSpPr>
        <p:spPr>
          <a:xfrm>
            <a:off x="2369713" y="3464417"/>
            <a:ext cx="3348507" cy="57954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0341736" y="3853616"/>
            <a:ext cx="1042536" cy="62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0032642" y="231820"/>
            <a:ext cx="1712890" cy="329299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0494136" y="4006016"/>
            <a:ext cx="1042536" cy="624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0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46120" y="291071"/>
            <a:ext cx="10160358" cy="90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Microsatélite UNH995</a:t>
            </a:r>
            <a:endParaRPr lang="es-ES" sz="2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62213398"/>
              </p:ext>
            </p:extLst>
          </p:nvPr>
        </p:nvGraphicFramePr>
        <p:xfrm>
          <a:off x="6475498" y="493184"/>
          <a:ext cx="5158740" cy="2961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3" y="1200954"/>
            <a:ext cx="5641161" cy="522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3156934"/>
            <a:ext cx="4695634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117464" y="3337238"/>
            <a:ext cx="2318196" cy="695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Genotipo presentado en machos</a:t>
            </a:r>
            <a:endParaRPr lang="es-ES" sz="1800" dirty="0"/>
          </a:p>
        </p:txBody>
      </p:sp>
      <p:sp>
        <p:nvSpPr>
          <p:cNvPr id="3" name="Elipse 2"/>
          <p:cNvSpPr/>
          <p:nvPr/>
        </p:nvSpPr>
        <p:spPr>
          <a:xfrm>
            <a:off x="2627290" y="3337238"/>
            <a:ext cx="2150772" cy="5393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4636394" y="382502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3" idx="6"/>
            <a:endCxn id="7" idx="1"/>
          </p:cNvCxnSpPr>
          <p:nvPr/>
        </p:nvCxnSpPr>
        <p:spPr>
          <a:xfrm>
            <a:off x="4778062" y="3606890"/>
            <a:ext cx="1339402" cy="7804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 flipV="1">
            <a:off x="7276562" y="4032639"/>
            <a:ext cx="1352283" cy="25602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2804696" y="1921395"/>
            <a:ext cx="2318196" cy="695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 smtClean="0"/>
              <a:t>Alelos asociados al cromosoma X</a:t>
            </a:r>
            <a:endParaRPr lang="es-ES" sz="1800" dirty="0"/>
          </a:p>
        </p:txBody>
      </p:sp>
      <p:sp>
        <p:nvSpPr>
          <p:cNvPr id="18" name="Rectángulo 17"/>
          <p:cNvSpPr/>
          <p:nvPr/>
        </p:nvSpPr>
        <p:spPr>
          <a:xfrm>
            <a:off x="321972" y="2871990"/>
            <a:ext cx="5125791" cy="52803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9154731" y="1909292"/>
            <a:ext cx="2217313" cy="12476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9053848" y="1227502"/>
            <a:ext cx="914400" cy="6817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94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4719" y="365125"/>
            <a:ext cx="10515600" cy="1325563"/>
          </a:xfrm>
        </p:spPr>
        <p:txBody>
          <a:bodyPr/>
          <a:lstStyle/>
          <a:p>
            <a:r>
              <a:rPr lang="es-ES" dirty="0" smtClean="0"/>
              <a:t>Dependencia con el genotipo sexual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25814" y="3949152"/>
            <a:ext cx="1705047" cy="5590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i="1" dirty="0" smtClean="0"/>
              <a:t>p </a:t>
            </a:r>
            <a:r>
              <a:rPr lang="es-ES" dirty="0" smtClean="0"/>
              <a:t>&lt;&lt;&lt; 0,5</a:t>
            </a:r>
            <a:endParaRPr lang="es-E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19" y="1986902"/>
            <a:ext cx="6958029" cy="397601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146220" y="3657599"/>
            <a:ext cx="7269578" cy="11657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584297" y="3974910"/>
            <a:ext cx="2704563" cy="172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m</a:t>
            </a:r>
            <a:r>
              <a:rPr lang="es-ES" sz="2000" dirty="0" smtClean="0"/>
              <a:t>arcador mas dependiente del genotipo sexual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7077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Evaluación </a:t>
            </a:r>
            <a:r>
              <a:rPr lang="es-EC" dirty="0"/>
              <a:t>de la utilidad del microsatélite UNH898 en el diagnóstico del genotipo sexual.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4857" y="1690688"/>
            <a:ext cx="3682285" cy="5827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 smtClean="0"/>
              <a:t>MACHOS VS. HEMBRAS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15" y="2273412"/>
            <a:ext cx="2899701" cy="31591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70" y="2273411"/>
            <a:ext cx="6593599" cy="14357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270" y="4003672"/>
            <a:ext cx="3452983" cy="1712223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315200" y="4003672"/>
            <a:ext cx="1403797" cy="491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7285729" y="4614255"/>
            <a:ext cx="1403797" cy="491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810106" y="3771851"/>
            <a:ext cx="2704563" cy="172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Altamente sensible para detectar machos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6473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893470" y="634621"/>
            <a:ext cx="5378541" cy="601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 smtClean="0"/>
              <a:t>SUPERMACHOS VS. MACHOS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50" y="1867167"/>
            <a:ext cx="6992147" cy="337453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570112" y="3554433"/>
            <a:ext cx="1403797" cy="491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5631286" y="4199629"/>
            <a:ext cx="1403797" cy="4910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741160" y="3338413"/>
            <a:ext cx="2704563" cy="172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Altamente sensible para detectar </a:t>
            </a:r>
            <a:r>
              <a:rPr lang="es-ES" sz="2000" dirty="0" err="1" smtClean="0"/>
              <a:t>supermachos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2702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778795"/>
              </p:ext>
            </p:extLst>
          </p:nvPr>
        </p:nvGraphicFramePr>
        <p:xfrm>
          <a:off x="579549" y="1416676"/>
          <a:ext cx="11024316" cy="497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17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86281"/>
              </p:ext>
            </p:extLst>
          </p:nvPr>
        </p:nvGraphicFramePr>
        <p:xfrm>
          <a:off x="270456" y="193183"/>
          <a:ext cx="11745533" cy="649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7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216930"/>
              </p:ext>
            </p:extLst>
          </p:nvPr>
        </p:nvGraphicFramePr>
        <p:xfrm>
          <a:off x="309093" y="1571223"/>
          <a:ext cx="11475076" cy="489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6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74273" y="798415"/>
            <a:ext cx="8136082" cy="22565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AGRA</a:t>
            </a:r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GRADECIMIENTOS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84" y="3683393"/>
            <a:ext cx="2468980" cy="178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531" y="3683393"/>
            <a:ext cx="1895678" cy="19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INTRODUCCIÓN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138978" y="4493350"/>
            <a:ext cx="2006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B050"/>
                </a:solidFill>
              </a:rPr>
              <a:t>Cultivo de Tilapia en el Ecuador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62" name="61 Abrir llave"/>
          <p:cNvSpPr/>
          <p:nvPr/>
        </p:nvSpPr>
        <p:spPr>
          <a:xfrm>
            <a:off x="4349460" y="3921025"/>
            <a:ext cx="274211" cy="1856422"/>
          </a:xfrm>
          <a:prstGeom prst="leftBrace">
            <a:avLst>
              <a:gd name="adj1" fmla="val 14218"/>
              <a:gd name="adj2" fmla="val 5249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4 Marcador de contenido"/>
          <p:cNvSpPr txBox="1">
            <a:spLocks/>
          </p:cNvSpPr>
          <p:nvPr/>
        </p:nvSpPr>
        <p:spPr>
          <a:xfrm>
            <a:off x="4507461" y="4144472"/>
            <a:ext cx="4793101" cy="19756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10 productor mundial</a:t>
            </a:r>
            <a:endParaRPr lang="es-ES" sz="1800" dirty="0"/>
          </a:p>
          <a:p>
            <a:r>
              <a:rPr lang="es-ES" sz="1800" dirty="0" smtClean="0"/>
              <a:t>40 mil toneladas en el 2012</a:t>
            </a:r>
            <a:endParaRPr lang="es-ES" sz="1800" dirty="0"/>
          </a:p>
          <a:p>
            <a:r>
              <a:rPr lang="es-ES" sz="1800" dirty="0" smtClean="0"/>
              <a:t>Mayor exportador de filete fresco en USA</a:t>
            </a:r>
          </a:p>
          <a:p>
            <a:r>
              <a:rPr lang="es-ES" sz="1800" dirty="0" smtClean="0"/>
              <a:t>Alternativa </a:t>
            </a:r>
            <a:r>
              <a:rPr lang="es-ES" sz="1800" dirty="0"/>
              <a:t>productiva </a:t>
            </a:r>
            <a:r>
              <a:rPr lang="es-ES" sz="1800" dirty="0" smtClean="0"/>
              <a:t>rural</a:t>
            </a:r>
            <a:endParaRPr lang="es-ES" sz="1800" dirty="0"/>
          </a:p>
        </p:txBody>
      </p:sp>
      <p:sp>
        <p:nvSpPr>
          <p:cNvPr id="10" name="7 CuadroTexto"/>
          <p:cNvSpPr txBox="1"/>
          <p:nvPr/>
        </p:nvSpPr>
        <p:spPr>
          <a:xfrm>
            <a:off x="2138978" y="1951590"/>
            <a:ext cx="20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B050"/>
                </a:solidFill>
              </a:rPr>
              <a:t>Cultivo de Tilapia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11" name="61 Abrir llave"/>
          <p:cNvSpPr/>
          <p:nvPr/>
        </p:nvSpPr>
        <p:spPr>
          <a:xfrm>
            <a:off x="4349460" y="1379265"/>
            <a:ext cx="274211" cy="1856422"/>
          </a:xfrm>
          <a:prstGeom prst="leftBrace">
            <a:avLst>
              <a:gd name="adj1" fmla="val 14218"/>
              <a:gd name="adj2" fmla="val 5249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4 Marcador de contenido"/>
          <p:cNvSpPr txBox="1">
            <a:spLocks/>
          </p:cNvSpPr>
          <p:nvPr/>
        </p:nvSpPr>
        <p:spPr>
          <a:xfrm>
            <a:off x="4507461" y="1602712"/>
            <a:ext cx="4793101" cy="19756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2da especie de pez mas cultivada</a:t>
            </a:r>
            <a:endParaRPr lang="es-ES" sz="1800" dirty="0"/>
          </a:p>
          <a:p>
            <a:r>
              <a:rPr lang="es-ES" sz="1800" dirty="0" smtClean="0"/>
              <a:t>4,5 millones toneladas en el 2012</a:t>
            </a:r>
            <a:endParaRPr lang="es-ES" sz="1800" dirty="0"/>
          </a:p>
          <a:p>
            <a:r>
              <a:rPr lang="es-ES" sz="1800" dirty="0" smtClean="0"/>
              <a:t>¾ de la producción corresponde a </a:t>
            </a:r>
            <a:r>
              <a:rPr lang="es-ES" sz="1800" i="1" dirty="0" smtClean="0"/>
              <a:t>O. niloticus</a:t>
            </a:r>
            <a:endParaRPr lang="es-ES" sz="1800" dirty="0" smtClean="0"/>
          </a:p>
          <a:p>
            <a:r>
              <a:rPr lang="es-ES" sz="1800" dirty="0" smtClean="0"/>
              <a:t>Gran aceptación del mercado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34499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7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JUSTIFICACIÓN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396808" y="770271"/>
            <a:ext cx="227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Tilapia del Nilo (</a:t>
            </a:r>
            <a:r>
              <a:rPr lang="es-ES" sz="2400" b="1" i="1" dirty="0" smtClean="0"/>
              <a:t>Oreochromis </a:t>
            </a:r>
            <a:r>
              <a:rPr lang="es-ES" sz="2400" b="1" i="1" dirty="0" err="1" smtClean="0"/>
              <a:t>niliticus</a:t>
            </a:r>
            <a:r>
              <a:rPr lang="es-ES" sz="2400" b="1" dirty="0" smtClean="0"/>
              <a:t>)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48490" y="3111841"/>
            <a:ext cx="290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Reversión sexual</a:t>
            </a:r>
          </a:p>
          <a:p>
            <a:r>
              <a:rPr lang="es-ES_tradnl" dirty="0" smtClean="0"/>
              <a:t>&gt;98% de machos</a:t>
            </a:r>
          </a:p>
          <a:p>
            <a:r>
              <a:rPr lang="es-ES_tradnl" dirty="0" smtClean="0"/>
              <a:t>Contaminación con hormonas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28048" y="2081374"/>
            <a:ext cx="225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Mayor Rentabilidad</a:t>
            </a:r>
            <a:endParaRPr lang="es-ES_tradn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81201" y="1209364"/>
            <a:ext cx="2513526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C000"/>
                </a:solidFill>
              </a:rPr>
              <a:t>Cultivo solo Machos</a:t>
            </a:r>
            <a:endParaRPr lang="es-ES_tradn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906051" y="2186346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50"/>
                </a:solidFill>
              </a:rPr>
              <a:t>Ventajas</a:t>
            </a:r>
            <a:endParaRPr lang="es-ES_tradnl" b="1" dirty="0">
              <a:solidFill>
                <a:srgbClr val="00B05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203977" y="1732553"/>
            <a:ext cx="2098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Mayor Crecimiento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Poca reproducción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358239" y="3175342"/>
            <a:ext cx="254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Tecnología de Machos YY</a:t>
            </a:r>
          </a:p>
          <a:p>
            <a:pPr marL="342900" indent="-342900">
              <a:buAutoNum type="arabicPlain" startAt="60"/>
            </a:pPr>
            <a:r>
              <a:rPr lang="es-ES_tradnl" dirty="0" smtClean="0"/>
              <a:t>100 % machos</a:t>
            </a:r>
          </a:p>
          <a:p>
            <a:r>
              <a:rPr lang="es-ES_tradnl" dirty="0" smtClean="0"/>
              <a:t>Libre de uso de hormonas</a:t>
            </a:r>
            <a:endParaRPr lang="es-ES_tradnl" dirty="0"/>
          </a:p>
        </p:txBody>
      </p:sp>
      <p:sp>
        <p:nvSpPr>
          <p:cNvPr id="13" name="12 Abrir corchete"/>
          <p:cNvSpPr/>
          <p:nvPr/>
        </p:nvSpPr>
        <p:spPr>
          <a:xfrm>
            <a:off x="3840151" y="1827460"/>
            <a:ext cx="308339" cy="1015663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Abrir corchete"/>
          <p:cNvSpPr/>
          <p:nvPr/>
        </p:nvSpPr>
        <p:spPr>
          <a:xfrm>
            <a:off x="3887518" y="3085718"/>
            <a:ext cx="106802" cy="1226452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14 CuadroTexto"/>
          <p:cNvSpPr txBox="1"/>
          <p:nvPr/>
        </p:nvSpPr>
        <p:spPr>
          <a:xfrm>
            <a:off x="1723176" y="3336390"/>
            <a:ext cx="160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50"/>
                </a:solidFill>
              </a:rPr>
              <a:t>Metodologías mas usadas</a:t>
            </a:r>
            <a:endParaRPr lang="es-ES_tradnl" b="1" i="1" dirty="0">
              <a:solidFill>
                <a:srgbClr val="00B050"/>
              </a:solidFill>
            </a:endParaRPr>
          </a:p>
        </p:txBody>
      </p:sp>
      <p:pic>
        <p:nvPicPr>
          <p:cNvPr id="15" name="Imagen 14" descr="C:\Users\GustavoAdolfo\Downloads\Microsoft.SkypeApp_kzf8qxf38zg5c!App\Sin título (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0" t="7038" r="51101" b="12094"/>
          <a:stretch/>
        </p:blipFill>
        <p:spPr bwMode="auto">
          <a:xfrm>
            <a:off x="8611185" y="2028342"/>
            <a:ext cx="3121469" cy="21887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5" descr="Fishgens vismandje verbet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04" y="4401725"/>
            <a:ext cx="16764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Fishgens vismandje mixeds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93" y="4375531"/>
            <a:ext cx="1724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4 CuadroTexto"/>
          <p:cNvSpPr txBox="1"/>
          <p:nvPr/>
        </p:nvSpPr>
        <p:spPr>
          <a:xfrm>
            <a:off x="1906051" y="5054783"/>
            <a:ext cx="160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50"/>
                </a:solidFill>
              </a:rPr>
              <a:t>Problemas en tecnología de machos YY</a:t>
            </a:r>
            <a:endParaRPr lang="es-ES_tradnl" b="1" i="1" dirty="0">
              <a:solidFill>
                <a:srgbClr val="00B050"/>
              </a:solidFill>
            </a:endParaRPr>
          </a:p>
        </p:txBody>
      </p:sp>
      <p:sp>
        <p:nvSpPr>
          <p:cNvPr id="23" name="33 Abrir corchete"/>
          <p:cNvSpPr/>
          <p:nvPr/>
        </p:nvSpPr>
        <p:spPr>
          <a:xfrm>
            <a:off x="3896664" y="4554765"/>
            <a:ext cx="106802" cy="1521960"/>
          </a:xfrm>
          <a:prstGeom prst="lef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9 CuadroTexto"/>
          <p:cNvSpPr txBox="1"/>
          <p:nvPr/>
        </p:nvSpPr>
        <p:spPr>
          <a:xfrm>
            <a:off x="4148490" y="4599397"/>
            <a:ext cx="4248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Difícil obtención de individuos 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Procedimiento largo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 smtClean="0"/>
              <a:t>Ausencia de pruebas de identificación del genotipo sexual</a:t>
            </a: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18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 animBg="1"/>
      <p:bldP spid="18" grpId="0"/>
      <p:bldP spid="20" grpId="0"/>
      <p:bldP spid="22" grpId="0"/>
      <p:bldP spid="13" grpId="0" animBg="1"/>
      <p:bldP spid="34" grpId="0" animBg="1"/>
      <p:bldP spid="26" grpId="0"/>
      <p:bldP spid="21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8186" y="1690688"/>
            <a:ext cx="11204620" cy="4800264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s-ES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General</a:t>
            </a:r>
          </a:p>
          <a:p>
            <a:pPr marL="0" indent="0">
              <a:buNone/>
            </a:pPr>
            <a:r>
              <a:rPr lang="es-ES" dirty="0" smtClean="0"/>
              <a:t>Optimizar una técnica de detección del genotipo sexual mediante microsatélites en la población de tilapia del Nilo presenté en las piscinas de reproducción de </a:t>
            </a:r>
            <a:r>
              <a:rPr lang="es-ES" dirty="0" err="1" smtClean="0"/>
              <a:t>Aquatilgen</a:t>
            </a:r>
            <a:r>
              <a:rPr lang="es-ES" dirty="0" smtClean="0"/>
              <a:t> Cía. Ltda.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Específicos</a:t>
            </a:r>
            <a:endParaRPr lang="es-ES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/>
            <a:r>
              <a:rPr lang="es-ES" dirty="0"/>
              <a:t>Optimizar la extracción de DNA de muestras de aletas de tilapia con un el kit </a:t>
            </a:r>
            <a:r>
              <a:rPr lang="es-ES" dirty="0" err="1"/>
              <a:t>PureLink</a:t>
            </a:r>
            <a:r>
              <a:rPr lang="es-ES" dirty="0"/>
              <a:t> </a:t>
            </a:r>
            <a:r>
              <a:rPr lang="es-ES" dirty="0" err="1"/>
              <a:t>Genomic</a:t>
            </a:r>
            <a:r>
              <a:rPr lang="es-ES" dirty="0"/>
              <a:t> </a:t>
            </a:r>
            <a:r>
              <a:rPr lang="es-ES" dirty="0" smtClean="0"/>
              <a:t>DNA.</a:t>
            </a:r>
            <a:endParaRPr lang="es-ES" dirty="0"/>
          </a:p>
          <a:p>
            <a:pPr lvl="0"/>
            <a:r>
              <a:rPr lang="es-ES" dirty="0"/>
              <a:t>Optimizar la reacción en cadena de la polimerasa (PCR convencional) para los microsatélites UNH898, UNH995 y UNH104, los cuales presentan alta ligación con el sexo. Así cómo la metodología de detección de los productos de PCR por electroforesis vertical en poliacrilamida.</a:t>
            </a:r>
          </a:p>
          <a:p>
            <a:pPr lvl="0"/>
            <a:r>
              <a:rPr lang="es-ES" dirty="0"/>
              <a:t>Identificar los alelos y los genotipos presentes en la población para cada microsatélite. </a:t>
            </a:r>
          </a:p>
          <a:p>
            <a:pPr lvl="0"/>
            <a:r>
              <a:rPr lang="es-ES" dirty="0"/>
              <a:t>Identificar y seleccionar el microsatélite que presente mejor dependencia con el genotipo sexual.</a:t>
            </a:r>
          </a:p>
          <a:p>
            <a:pPr lvl="0"/>
            <a:r>
              <a:rPr lang="es-ES" dirty="0"/>
              <a:t>Evaluar la sensibilidad, especificidad, valor predictivo positivo y valor predictivo negativo del microsatélite seleccionado para diferenciar los genotipos sexuales.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974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8647"/>
            <a:ext cx="10515600" cy="1325563"/>
          </a:xfrm>
        </p:spPr>
        <p:txBody>
          <a:bodyPr/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691699"/>
              </p:ext>
            </p:extLst>
          </p:nvPr>
        </p:nvGraphicFramePr>
        <p:xfrm>
          <a:off x="2189409" y="1554210"/>
          <a:ext cx="9499242" cy="426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5" y="3195021"/>
            <a:ext cx="1872208" cy="135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9665360" y="1184878"/>
            <a:ext cx="2214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TOMA DE MUESTRAS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26175" y="4712525"/>
            <a:ext cx="2481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Piscinas de Reproducción de </a:t>
            </a:r>
            <a:r>
              <a:rPr lang="es-E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Aquatilgen</a:t>
            </a:r>
            <a:r>
              <a:rPr lang="es-E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Cía. </a:t>
            </a:r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Ltda</a:t>
            </a:r>
            <a:endParaRPr lang="es-E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Lago Agrio - Ecuador</a:t>
            </a:r>
            <a:endParaRPr lang="es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68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476955" y="386366"/>
            <a:ext cx="8229600" cy="1143000"/>
          </a:xfrm>
        </p:spPr>
        <p:txBody>
          <a:bodyPr>
            <a:noAutofit/>
          </a:bodyPr>
          <a:lstStyle/>
          <a:p>
            <a:r>
              <a:rPr lang="es-CL" sz="4000" b="1" dirty="0" smtClean="0"/>
              <a:t>GENOTIPAJE</a:t>
            </a:r>
            <a:endParaRPr lang="es-CL" sz="32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029634"/>
              </p:ext>
            </p:extLst>
          </p:nvPr>
        </p:nvGraphicFramePr>
        <p:xfrm>
          <a:off x="1981199" y="980729"/>
          <a:ext cx="8837055" cy="496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348758" y="4472614"/>
            <a:ext cx="1670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Laboratorio de Recursos Bioacuáticos y Acuacultura IASA 1.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58" y="2448690"/>
            <a:ext cx="1412763" cy="14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 datos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00431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83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7699"/>
            <a:ext cx="10515600" cy="1325563"/>
          </a:xfrm>
        </p:spPr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80674"/>
            <a:ext cx="3012583" cy="4796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 smtClean="0"/>
              <a:t>Extracción de DNA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4" y="2478216"/>
            <a:ext cx="5588357" cy="36860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errar llave 5"/>
          <p:cNvSpPr/>
          <p:nvPr/>
        </p:nvSpPr>
        <p:spPr>
          <a:xfrm>
            <a:off x="5052812" y="3375674"/>
            <a:ext cx="98738" cy="2598649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628846" y="5301568"/>
            <a:ext cx="2575774" cy="6484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400" dirty="0" smtClean="0"/>
              <a:t>Contaminación con proteínas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400" dirty="0" smtClean="0"/>
              <a:t>1,8 – 2 </a:t>
            </a:r>
            <a:r>
              <a:rPr lang="es-ES" sz="1400" dirty="0" smtClean="0">
                <a:sym typeface="Wingdings" panose="05000000000000000000" pitchFamily="2" charset="2"/>
              </a:rPr>
              <a:t> DNA puro</a:t>
            </a:r>
            <a:endParaRPr lang="es-ES" sz="14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447636" y="1540599"/>
            <a:ext cx="2021447" cy="59830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DNA &gt; 10 Kb</a:t>
            </a:r>
          </a:p>
          <a:p>
            <a:pPr marL="0" indent="0">
              <a:buNone/>
            </a:pPr>
            <a:r>
              <a:rPr lang="es-ES" sz="1400" dirty="0" smtClean="0"/>
              <a:t>DNA No fragmentado</a:t>
            </a:r>
            <a:endParaRPr lang="es-ES" sz="1400" dirty="0"/>
          </a:p>
        </p:txBody>
      </p:sp>
      <p:cxnSp>
        <p:nvCxnSpPr>
          <p:cNvPr id="10" name="Conector recto de flecha 9"/>
          <p:cNvCxnSpPr>
            <a:endCxn id="8" idx="1"/>
          </p:cNvCxnSpPr>
          <p:nvPr/>
        </p:nvCxnSpPr>
        <p:spPr>
          <a:xfrm flipV="1">
            <a:off x="3567448" y="1839752"/>
            <a:ext cx="880188" cy="13570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2194239" y="3106687"/>
            <a:ext cx="3772062" cy="38348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15" y="2705502"/>
            <a:ext cx="5317242" cy="2128934"/>
          </a:xfrm>
          <a:prstGeom prst="rect">
            <a:avLst/>
          </a:prstGeom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5251242" y="4629080"/>
            <a:ext cx="2021447" cy="239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400" dirty="0" smtClean="0"/>
              <a:t>Presencia de RNA</a:t>
            </a:r>
            <a:endParaRPr lang="es-ES" sz="1400" dirty="0"/>
          </a:p>
        </p:txBody>
      </p:sp>
      <p:cxnSp>
        <p:nvCxnSpPr>
          <p:cNvPr id="9" name="Conector recto de flecha 8"/>
          <p:cNvCxnSpPr>
            <a:stCxn id="7" idx="0"/>
          </p:cNvCxnSpPr>
          <p:nvPr/>
        </p:nvCxnSpPr>
        <p:spPr>
          <a:xfrm flipH="1" flipV="1">
            <a:off x="8824875" y="4962194"/>
            <a:ext cx="1091858" cy="339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8487176" y="4442859"/>
            <a:ext cx="682581" cy="519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0358" cy="909883"/>
          </a:xfrm>
        </p:spPr>
        <p:txBody>
          <a:bodyPr>
            <a:normAutofit/>
          </a:bodyPr>
          <a:lstStyle/>
          <a:p>
            <a:r>
              <a:rPr lang="es-ES" sz="2800" dirty="0" smtClean="0"/>
              <a:t>Validación de PCR</a:t>
            </a:r>
            <a:endParaRPr lang="es-ES" sz="28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89" y="1398956"/>
            <a:ext cx="6324746" cy="41132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06978" y="5581720"/>
            <a:ext cx="1718801" cy="5228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180 a </a:t>
            </a:r>
            <a:r>
              <a:rPr lang="es-ES" sz="2000" dirty="0" smtClean="0"/>
              <a:t>250 BP</a:t>
            </a:r>
            <a:endParaRPr lang="es-ES" sz="2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791211" y="5553587"/>
            <a:ext cx="1630795" cy="55100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220 </a:t>
            </a:r>
            <a:r>
              <a:rPr lang="es-ES" sz="2000" dirty="0"/>
              <a:t>a </a:t>
            </a:r>
            <a:r>
              <a:rPr lang="es-ES" sz="2000" dirty="0" smtClean="0"/>
              <a:t>230 BP</a:t>
            </a:r>
            <a:endParaRPr lang="es-ES" sz="20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739213" y="5553587"/>
            <a:ext cx="1705922" cy="55100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120 </a:t>
            </a:r>
            <a:r>
              <a:rPr lang="es-ES" sz="2000" dirty="0"/>
              <a:t>a </a:t>
            </a:r>
            <a:r>
              <a:rPr lang="es-ES" sz="2000" dirty="0" smtClean="0"/>
              <a:t>170 BP</a:t>
            </a:r>
            <a:endParaRPr lang="es-ES" sz="2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132539" y="1398956"/>
            <a:ext cx="3465415" cy="3842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Tamaño de bandas esperado (Lee </a:t>
            </a:r>
            <a:r>
              <a:rPr lang="es-ES" sz="2000" i="1" dirty="0" smtClean="0"/>
              <a:t>et al., </a:t>
            </a:r>
            <a:r>
              <a:rPr lang="es-ES" sz="2000" dirty="0" smtClean="0"/>
              <a:t>2003; </a:t>
            </a:r>
            <a:r>
              <a:rPr lang="es-ES" sz="2000" dirty="0" err="1" smtClean="0"/>
              <a:t>Eshel</a:t>
            </a:r>
            <a:r>
              <a:rPr lang="es-ES" sz="2000" dirty="0" smtClean="0"/>
              <a:t> </a:t>
            </a:r>
            <a:r>
              <a:rPr lang="es-ES" sz="2000" i="1" dirty="0" smtClean="0"/>
              <a:t>et al., </a:t>
            </a:r>
            <a:r>
              <a:rPr lang="es-ES" sz="2000" dirty="0" smtClean="0"/>
              <a:t>2011; </a:t>
            </a:r>
            <a:r>
              <a:rPr lang="es-ES" sz="2000" dirty="0" err="1" smtClean="0"/>
              <a:t>Khan</a:t>
            </a:r>
            <a:r>
              <a:rPr lang="es-ES" sz="2000" dirty="0" smtClean="0"/>
              <a:t>, 2011):</a:t>
            </a:r>
          </a:p>
          <a:p>
            <a:endParaRPr lang="es-ES" sz="2000" dirty="0"/>
          </a:p>
          <a:p>
            <a:r>
              <a:rPr lang="es-ES" sz="2000" dirty="0" smtClean="0"/>
              <a:t>UNH995 </a:t>
            </a:r>
            <a:r>
              <a:rPr lang="es-ES" sz="2000" dirty="0" smtClean="0">
                <a:sym typeface="Wingdings" panose="05000000000000000000" pitchFamily="2" charset="2"/>
              </a:rPr>
              <a:t> 160-240</a:t>
            </a:r>
          </a:p>
          <a:p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sz="2000" dirty="0" smtClean="0">
                <a:sym typeface="Wingdings" panose="05000000000000000000" pitchFamily="2" charset="2"/>
              </a:rPr>
              <a:t>UNH898  250-300</a:t>
            </a:r>
          </a:p>
          <a:p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sz="2000" dirty="0" smtClean="0">
                <a:sym typeface="Wingdings" panose="05000000000000000000" pitchFamily="2" charset="2"/>
              </a:rPr>
              <a:t>UNH194  130 - 18</a:t>
            </a:r>
            <a:endParaRPr lang="es-ES" sz="2000" dirty="0" smtClean="0"/>
          </a:p>
          <a:p>
            <a:endParaRPr lang="es-ES" sz="2000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3649147" y="2261819"/>
            <a:ext cx="1515282" cy="41698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Sin Inespecíficos</a:t>
            </a:r>
            <a:endParaRPr lang="es-ES" sz="1400" dirty="0"/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2730321" y="2704563"/>
            <a:ext cx="1455313" cy="1017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533363" y="2678806"/>
            <a:ext cx="11080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164429" y="2704563"/>
            <a:ext cx="1300765" cy="1159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3701900" y="4485653"/>
            <a:ext cx="1884544" cy="4131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 smtClean="0"/>
              <a:t>Ausencia de contaminación de Reactivos</a:t>
            </a:r>
            <a:endParaRPr lang="es-ES" sz="1200" dirty="0"/>
          </a:p>
        </p:txBody>
      </p:sp>
      <p:cxnSp>
        <p:nvCxnSpPr>
          <p:cNvPr id="23" name="Conector recto de flecha 22"/>
          <p:cNvCxnSpPr/>
          <p:nvPr/>
        </p:nvCxnSpPr>
        <p:spPr>
          <a:xfrm flipH="1" flipV="1">
            <a:off x="3902299" y="3845942"/>
            <a:ext cx="504489" cy="6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1706979" y="4314423"/>
            <a:ext cx="1994921" cy="37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5586444" y="4314423"/>
            <a:ext cx="152769" cy="37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1473456" y="3937132"/>
            <a:ext cx="285039" cy="4030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3703439" y="3455772"/>
            <a:ext cx="285039" cy="4030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5596693" y="3887518"/>
            <a:ext cx="285039" cy="4030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700793"/>
      </p:ext>
    </p:extLst>
  </p:cSld>
  <p:clrMapOvr>
    <a:masterClrMapping/>
  </p:clrMapOvr>
</p:sld>
</file>

<file path=ppt/theme/theme1.xml><?xml version="1.0" encoding="utf-8"?>
<a:theme xmlns:a="http://schemas.openxmlformats.org/drawingml/2006/main" name="es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e" id="{D4286BCE-CF2D-4C9E-8B76-328353C28B8E}" vid="{8A140151-9B15-45DD-B233-169CB1C0A347}"/>
    </a:ext>
  </a:extLst>
</a:theme>
</file>

<file path=ppt/theme/theme2.xml><?xml version="1.0" encoding="utf-8"?>
<a:theme xmlns:a="http://schemas.openxmlformats.org/drawingml/2006/main" name="1_esp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</Template>
  <TotalTime>232</TotalTime>
  <Words>1044</Words>
  <Application>Microsoft Office PowerPoint</Application>
  <PresentationFormat>Panorámica</PresentationFormat>
  <Paragraphs>131</Paragraphs>
  <Slides>19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Raavi</vt:lpstr>
      <vt:lpstr>Wingdings</vt:lpstr>
      <vt:lpstr>espe</vt:lpstr>
      <vt:lpstr>1_espe</vt:lpstr>
      <vt:lpstr>CorelDRAW</vt:lpstr>
      <vt:lpstr>Presentación de PowerPoint</vt:lpstr>
      <vt:lpstr>INTRODUCCIÓN</vt:lpstr>
      <vt:lpstr>JUSTIFICACIÓN</vt:lpstr>
      <vt:lpstr>OBJETIVOS</vt:lpstr>
      <vt:lpstr>METODOLOGÍA</vt:lpstr>
      <vt:lpstr>GENOTIPAJE</vt:lpstr>
      <vt:lpstr>Análisis de datos</vt:lpstr>
      <vt:lpstr>RESULTADOS</vt:lpstr>
      <vt:lpstr>Validación de PCR</vt:lpstr>
      <vt:lpstr>ALELOS RELACIONADOS CON LOS CROMOSOMAS</vt:lpstr>
      <vt:lpstr>Presentación de PowerPoint</vt:lpstr>
      <vt:lpstr>Presentación de PowerPoint</vt:lpstr>
      <vt:lpstr>Dependencia con el genotipo sexual</vt:lpstr>
      <vt:lpstr>Evaluación de la utilidad del microsatélite UNH898 en el diagnóstico del genotipo sexual.</vt:lpstr>
      <vt:lpstr>Presentación de PowerPoint</vt:lpstr>
      <vt:lpstr>CONCLUSIONES</vt:lpstr>
      <vt:lpstr>Presentación de PowerPoint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Adolfo Naranjo Meneses</dc:creator>
  <cp:lastModifiedBy>UMBRELLA-1</cp:lastModifiedBy>
  <cp:revision>22</cp:revision>
  <dcterms:created xsi:type="dcterms:W3CDTF">2014-08-05T15:58:55Z</dcterms:created>
  <dcterms:modified xsi:type="dcterms:W3CDTF">2015-02-02T18:27:29Z</dcterms:modified>
</cp:coreProperties>
</file>