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08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7" r:id="rId11"/>
    <p:sldId id="306" r:id="rId12"/>
    <p:sldId id="307" r:id="rId13"/>
    <p:sldId id="270" r:id="rId14"/>
    <p:sldId id="271" r:id="rId15"/>
    <p:sldId id="278" r:id="rId16"/>
    <p:sldId id="279" r:id="rId17"/>
    <p:sldId id="280" r:id="rId18"/>
    <p:sldId id="281" r:id="rId19"/>
    <p:sldId id="282" r:id="rId20"/>
    <p:sldId id="283" r:id="rId21"/>
    <p:sldId id="285" r:id="rId22"/>
    <p:sldId id="287" r:id="rId23"/>
    <p:sldId id="297" r:id="rId24"/>
    <p:sldId id="288" r:id="rId25"/>
    <p:sldId id="289" r:id="rId26"/>
    <p:sldId id="290" r:id="rId27"/>
    <p:sldId id="302" r:id="rId28"/>
    <p:sldId id="303" r:id="rId29"/>
    <p:sldId id="304" r:id="rId30"/>
    <p:sldId id="305" r:id="rId31"/>
    <p:sldId id="291" r:id="rId32"/>
    <p:sldId id="298" r:id="rId33"/>
    <p:sldId id="301" r:id="rId34"/>
    <p:sldId id="308" r:id="rId35"/>
    <p:sldId id="309" r:id="rId36"/>
    <p:sldId id="300" r:id="rId37"/>
  </p:sldIdLst>
  <p:sldSz cx="9144000" cy="6858000" type="screen4x3"/>
  <p:notesSz cx="6858000" cy="9945688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A6F4"/>
    <a:srgbClr val="3A02AA"/>
    <a:srgbClr val="000099"/>
    <a:srgbClr val="3AA5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8057" autoAdjust="0"/>
    <p:restoredTop sz="85128" autoAdjust="0"/>
  </p:normalViewPr>
  <p:slideViewPr>
    <p:cSldViewPr>
      <p:cViewPr>
        <p:scale>
          <a:sx n="70" d="100"/>
          <a:sy n="70" d="100"/>
        </p:scale>
        <p:origin x="-113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4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Libro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Libro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Libro1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Libro1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Libro1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Libro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Hoja4!$C$2:$C$3</c:f>
              <c:strCache>
                <c:ptCount val="1"/>
                <c:pt idx="0">
                  <c:v>Expresa oralmente los sentimientos de tristeza, alegría, emoción, enojado, y de cariño o afecto Frecuencia</c:v>
                </c:pt>
              </c:strCache>
            </c:strRef>
          </c:tx>
          <c:invertIfNegative val="0"/>
          <c:cat>
            <c:strRef>
              <c:f>Hoja4!$B$4:$B$8</c:f>
              <c:strCache>
                <c:ptCount val="5"/>
                <c:pt idx="0">
                  <c:v>Siempre</c:v>
                </c:pt>
                <c:pt idx="1">
                  <c:v>Casi siempre</c:v>
                </c:pt>
                <c:pt idx="2">
                  <c:v>Nunca </c:v>
                </c:pt>
                <c:pt idx="3">
                  <c:v>Algunas veces </c:v>
                </c:pt>
                <c:pt idx="4">
                  <c:v>Total </c:v>
                </c:pt>
              </c:strCache>
            </c:strRef>
          </c:cat>
          <c:val>
            <c:numRef>
              <c:f>Hoja4!$C$4:$C$8</c:f>
              <c:numCache>
                <c:formatCode>General</c:formatCode>
                <c:ptCount val="5"/>
                <c:pt idx="0">
                  <c:v>5</c:v>
                </c:pt>
                <c:pt idx="1">
                  <c:v>5</c:v>
                </c:pt>
                <c:pt idx="2">
                  <c:v>6</c:v>
                </c:pt>
                <c:pt idx="3">
                  <c:v>4</c:v>
                </c:pt>
                <c:pt idx="4">
                  <c:v>20</c:v>
                </c:pt>
              </c:numCache>
            </c:numRef>
          </c:val>
        </c:ser>
        <c:ser>
          <c:idx val="1"/>
          <c:order val="1"/>
          <c:tx>
            <c:strRef>
              <c:f>Hoja4!$D$2:$D$3</c:f>
              <c:strCache>
                <c:ptCount val="1"/>
                <c:pt idx="0">
                  <c:v>Expresa oralmente los sentimientos de tristeza, alegría, emoción, enojado, y de cariño o afecto Porcentaje </c:v>
                </c:pt>
              </c:strCache>
            </c:strRef>
          </c:tx>
          <c:invertIfNegative val="0"/>
          <c:cat>
            <c:strRef>
              <c:f>Hoja4!$B$4:$B$8</c:f>
              <c:strCache>
                <c:ptCount val="5"/>
                <c:pt idx="0">
                  <c:v>Siempre</c:v>
                </c:pt>
                <c:pt idx="1">
                  <c:v>Casi siempre</c:v>
                </c:pt>
                <c:pt idx="2">
                  <c:v>Nunca </c:v>
                </c:pt>
                <c:pt idx="3">
                  <c:v>Algunas veces </c:v>
                </c:pt>
                <c:pt idx="4">
                  <c:v>Total </c:v>
                </c:pt>
              </c:strCache>
            </c:strRef>
          </c:cat>
          <c:val>
            <c:numRef>
              <c:f>Hoja4!$D$4:$D$8</c:f>
              <c:numCache>
                <c:formatCode>0%</c:formatCode>
                <c:ptCount val="5"/>
                <c:pt idx="0">
                  <c:v>0.25</c:v>
                </c:pt>
                <c:pt idx="1">
                  <c:v>0.25</c:v>
                </c:pt>
                <c:pt idx="2">
                  <c:v>0.30000000000000032</c:v>
                </c:pt>
                <c:pt idx="3">
                  <c:v>0.2</c:v>
                </c:pt>
                <c:pt idx="4">
                  <c:v>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87925504"/>
        <c:axId val="87927040"/>
        <c:axId val="0"/>
      </c:bar3DChart>
      <c:catAx>
        <c:axId val="87925504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lang="es-EC"/>
            </a:pPr>
            <a:endParaRPr lang="es-ES"/>
          </a:p>
        </c:txPr>
        <c:crossAx val="87927040"/>
        <c:crosses val="autoZero"/>
        <c:auto val="1"/>
        <c:lblAlgn val="ctr"/>
        <c:lblOffset val="100"/>
        <c:noMultiLvlLbl val="0"/>
      </c:catAx>
      <c:valAx>
        <c:axId val="879270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lang="es-EC"/>
            </a:pPr>
            <a:endParaRPr lang="es-ES"/>
          </a:p>
        </c:txPr>
        <c:crossAx val="8792550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Hoja27!$C$2:$C$3</c:f>
              <c:strCache>
                <c:ptCount val="1"/>
                <c:pt idx="0">
                  <c:v>Vocabulario Claro y determinado en diferentes ocasiones Frecuencia</c:v>
                </c:pt>
              </c:strCache>
            </c:strRef>
          </c:tx>
          <c:invertIfNegative val="0"/>
          <c:cat>
            <c:strRef>
              <c:f>Hoja27!$B$4:$B$8</c:f>
              <c:strCache>
                <c:ptCount val="5"/>
                <c:pt idx="0">
                  <c:v>Siempre</c:v>
                </c:pt>
                <c:pt idx="1">
                  <c:v>Casi siempre</c:v>
                </c:pt>
                <c:pt idx="2">
                  <c:v>Nunca </c:v>
                </c:pt>
                <c:pt idx="3">
                  <c:v>Algunas veces </c:v>
                </c:pt>
                <c:pt idx="4">
                  <c:v>Total </c:v>
                </c:pt>
              </c:strCache>
            </c:strRef>
          </c:cat>
          <c:val>
            <c:numRef>
              <c:f>Hoja27!$C$4:$C$8</c:f>
              <c:numCache>
                <c:formatCode>General</c:formatCode>
                <c:ptCount val="5"/>
                <c:pt idx="0">
                  <c:v>4</c:v>
                </c:pt>
                <c:pt idx="1">
                  <c:v>4</c:v>
                </c:pt>
                <c:pt idx="2">
                  <c:v>4</c:v>
                </c:pt>
                <c:pt idx="3">
                  <c:v>8</c:v>
                </c:pt>
                <c:pt idx="4">
                  <c:v>20</c:v>
                </c:pt>
              </c:numCache>
            </c:numRef>
          </c:val>
        </c:ser>
        <c:ser>
          <c:idx val="1"/>
          <c:order val="1"/>
          <c:tx>
            <c:strRef>
              <c:f>Hoja27!$D$2:$D$3</c:f>
              <c:strCache>
                <c:ptCount val="1"/>
                <c:pt idx="0">
                  <c:v>Vocabulario Claro y determinado en diferentes ocasiones Porcentaje </c:v>
                </c:pt>
              </c:strCache>
            </c:strRef>
          </c:tx>
          <c:invertIfNegative val="0"/>
          <c:cat>
            <c:strRef>
              <c:f>Hoja27!$B$4:$B$8</c:f>
              <c:strCache>
                <c:ptCount val="5"/>
                <c:pt idx="0">
                  <c:v>Siempre</c:v>
                </c:pt>
                <c:pt idx="1">
                  <c:v>Casi siempre</c:v>
                </c:pt>
                <c:pt idx="2">
                  <c:v>Nunca </c:v>
                </c:pt>
                <c:pt idx="3">
                  <c:v>Algunas veces </c:v>
                </c:pt>
                <c:pt idx="4">
                  <c:v>Total </c:v>
                </c:pt>
              </c:strCache>
            </c:strRef>
          </c:cat>
          <c:val>
            <c:numRef>
              <c:f>Hoja27!$D$4:$D$8</c:f>
              <c:numCache>
                <c:formatCode>0%</c:formatCode>
                <c:ptCount val="5"/>
                <c:pt idx="0">
                  <c:v>0.2</c:v>
                </c:pt>
                <c:pt idx="1">
                  <c:v>0.2</c:v>
                </c:pt>
                <c:pt idx="2">
                  <c:v>0.2</c:v>
                </c:pt>
                <c:pt idx="3">
                  <c:v>0.4</c:v>
                </c:pt>
                <c:pt idx="4">
                  <c:v>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54438528"/>
        <c:axId val="87331200"/>
        <c:axId val="0"/>
      </c:bar3DChart>
      <c:catAx>
        <c:axId val="54438528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lang="es-EC"/>
            </a:pPr>
            <a:endParaRPr lang="es-ES"/>
          </a:p>
        </c:txPr>
        <c:crossAx val="87331200"/>
        <c:crosses val="autoZero"/>
        <c:auto val="1"/>
        <c:lblAlgn val="ctr"/>
        <c:lblOffset val="100"/>
        <c:noMultiLvlLbl val="0"/>
      </c:catAx>
      <c:valAx>
        <c:axId val="873312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lang="es-EC"/>
            </a:pPr>
            <a:endParaRPr lang="es-ES"/>
          </a:p>
        </c:txPr>
        <c:crossAx val="5443852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Hoja33!$C$2:$C$3</c:f>
              <c:strCache>
                <c:ptCount val="1"/>
                <c:pt idx="0">
                  <c:v>Repite un cuento junto a su docente Frecuencia</c:v>
                </c:pt>
              </c:strCache>
            </c:strRef>
          </c:tx>
          <c:invertIfNegative val="0"/>
          <c:cat>
            <c:strRef>
              <c:f>Hoja33!$B$4:$B$8</c:f>
              <c:strCache>
                <c:ptCount val="5"/>
                <c:pt idx="0">
                  <c:v>Siempre</c:v>
                </c:pt>
                <c:pt idx="1">
                  <c:v>Casi siempre</c:v>
                </c:pt>
                <c:pt idx="2">
                  <c:v>Nunca </c:v>
                </c:pt>
                <c:pt idx="3">
                  <c:v>Algunas veces </c:v>
                </c:pt>
                <c:pt idx="4">
                  <c:v>Total </c:v>
                </c:pt>
              </c:strCache>
            </c:strRef>
          </c:cat>
          <c:val>
            <c:numRef>
              <c:f>Hoja33!$C$4:$C$8</c:f>
              <c:numCache>
                <c:formatCode>General</c:formatCode>
                <c:ptCount val="5"/>
                <c:pt idx="0">
                  <c:v>4</c:v>
                </c:pt>
                <c:pt idx="1">
                  <c:v>5</c:v>
                </c:pt>
                <c:pt idx="2">
                  <c:v>6</c:v>
                </c:pt>
                <c:pt idx="3">
                  <c:v>5</c:v>
                </c:pt>
                <c:pt idx="4">
                  <c:v>20</c:v>
                </c:pt>
              </c:numCache>
            </c:numRef>
          </c:val>
        </c:ser>
        <c:ser>
          <c:idx val="1"/>
          <c:order val="1"/>
          <c:tx>
            <c:strRef>
              <c:f>Hoja33!$D$2:$D$3</c:f>
              <c:strCache>
                <c:ptCount val="1"/>
                <c:pt idx="0">
                  <c:v>Repite un cuento junto a su docente Porcentaje </c:v>
                </c:pt>
              </c:strCache>
            </c:strRef>
          </c:tx>
          <c:invertIfNegative val="0"/>
          <c:cat>
            <c:strRef>
              <c:f>Hoja33!$B$4:$B$8</c:f>
              <c:strCache>
                <c:ptCount val="5"/>
                <c:pt idx="0">
                  <c:v>Siempre</c:v>
                </c:pt>
                <c:pt idx="1">
                  <c:v>Casi siempre</c:v>
                </c:pt>
                <c:pt idx="2">
                  <c:v>Nunca </c:v>
                </c:pt>
                <c:pt idx="3">
                  <c:v>Algunas veces </c:v>
                </c:pt>
                <c:pt idx="4">
                  <c:v>Total </c:v>
                </c:pt>
              </c:strCache>
            </c:strRef>
          </c:cat>
          <c:val>
            <c:numRef>
              <c:f>Hoja33!$D$4:$D$8</c:f>
              <c:numCache>
                <c:formatCode>0%</c:formatCode>
                <c:ptCount val="5"/>
                <c:pt idx="0">
                  <c:v>0.2</c:v>
                </c:pt>
                <c:pt idx="1">
                  <c:v>0.25</c:v>
                </c:pt>
                <c:pt idx="2">
                  <c:v>0.30000000000000032</c:v>
                </c:pt>
                <c:pt idx="3">
                  <c:v>0.25</c:v>
                </c:pt>
                <c:pt idx="4">
                  <c:v>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87973248"/>
        <c:axId val="87975040"/>
        <c:axId val="0"/>
      </c:bar3DChart>
      <c:catAx>
        <c:axId val="87973248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lang="es-EC"/>
            </a:pPr>
            <a:endParaRPr lang="es-ES"/>
          </a:p>
        </c:txPr>
        <c:crossAx val="87975040"/>
        <c:crosses val="autoZero"/>
        <c:auto val="1"/>
        <c:lblAlgn val="ctr"/>
        <c:lblOffset val="100"/>
        <c:noMultiLvlLbl val="0"/>
      </c:catAx>
      <c:valAx>
        <c:axId val="879750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lang="es-EC"/>
            </a:pPr>
            <a:endParaRPr lang="es-ES"/>
          </a:p>
        </c:txPr>
        <c:crossAx val="8797324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428684415502918"/>
          <c:y val="6.1622291338142086E-2"/>
          <c:w val="0.87571315584497089"/>
          <c:h val="0.6902292325092739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Hoja52!$C$2:$C$3</c:f>
              <c:strCache>
                <c:ptCount val="1"/>
                <c:pt idx="0">
                  <c:v>Realiza movimientos fono articulatorios básicos: sopla intenta soplar globos imita movimientos de labios, lengua y mejillas Frecuencia</c:v>
                </c:pt>
              </c:strCache>
            </c:strRef>
          </c:tx>
          <c:invertIfNegative val="0"/>
          <c:cat>
            <c:strRef>
              <c:f>Hoja52!$B$4:$B$8</c:f>
              <c:strCache>
                <c:ptCount val="5"/>
                <c:pt idx="0">
                  <c:v>Siempre</c:v>
                </c:pt>
                <c:pt idx="1">
                  <c:v>Casi siempre</c:v>
                </c:pt>
                <c:pt idx="2">
                  <c:v>Nunca </c:v>
                </c:pt>
                <c:pt idx="3">
                  <c:v>Algunas veces </c:v>
                </c:pt>
                <c:pt idx="4">
                  <c:v>Total </c:v>
                </c:pt>
              </c:strCache>
            </c:strRef>
          </c:cat>
          <c:val>
            <c:numRef>
              <c:f>Hoja52!$C$4:$C$8</c:f>
              <c:numCache>
                <c:formatCode>General</c:formatCode>
                <c:ptCount val="5"/>
                <c:pt idx="0">
                  <c:v>5</c:v>
                </c:pt>
                <c:pt idx="1">
                  <c:v>4</c:v>
                </c:pt>
                <c:pt idx="2">
                  <c:v>6</c:v>
                </c:pt>
                <c:pt idx="3">
                  <c:v>5</c:v>
                </c:pt>
                <c:pt idx="4">
                  <c:v>20</c:v>
                </c:pt>
              </c:numCache>
            </c:numRef>
          </c:val>
        </c:ser>
        <c:ser>
          <c:idx val="1"/>
          <c:order val="1"/>
          <c:tx>
            <c:strRef>
              <c:f>Hoja52!$D$2:$D$3</c:f>
              <c:strCache>
                <c:ptCount val="1"/>
                <c:pt idx="0">
                  <c:v>Realiza movimientos fono articulatorios básicos: sopla intenta soplar globos imita movimientos de labios, lengua y mejillas Porcentaje </c:v>
                </c:pt>
              </c:strCache>
            </c:strRef>
          </c:tx>
          <c:invertIfNegative val="0"/>
          <c:cat>
            <c:strRef>
              <c:f>Hoja52!$B$4:$B$8</c:f>
              <c:strCache>
                <c:ptCount val="5"/>
                <c:pt idx="0">
                  <c:v>Siempre</c:v>
                </c:pt>
                <c:pt idx="1">
                  <c:v>Casi siempre</c:v>
                </c:pt>
                <c:pt idx="2">
                  <c:v>Nunca </c:v>
                </c:pt>
                <c:pt idx="3">
                  <c:v>Algunas veces </c:v>
                </c:pt>
                <c:pt idx="4">
                  <c:v>Total </c:v>
                </c:pt>
              </c:strCache>
            </c:strRef>
          </c:cat>
          <c:val>
            <c:numRef>
              <c:f>Hoja52!$D$4:$D$8</c:f>
              <c:numCache>
                <c:formatCode>0%</c:formatCode>
                <c:ptCount val="5"/>
                <c:pt idx="0">
                  <c:v>0.25</c:v>
                </c:pt>
                <c:pt idx="1">
                  <c:v>0.2</c:v>
                </c:pt>
                <c:pt idx="2">
                  <c:v>0.30000000000000032</c:v>
                </c:pt>
                <c:pt idx="3">
                  <c:v>0.25</c:v>
                </c:pt>
                <c:pt idx="4">
                  <c:v>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97653888"/>
        <c:axId val="97655424"/>
        <c:axId val="0"/>
      </c:bar3DChart>
      <c:catAx>
        <c:axId val="97653888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lang="es-EC"/>
            </a:pPr>
            <a:endParaRPr lang="es-ES"/>
          </a:p>
        </c:txPr>
        <c:crossAx val="97655424"/>
        <c:crosses val="autoZero"/>
        <c:auto val="1"/>
        <c:lblAlgn val="ctr"/>
        <c:lblOffset val="100"/>
        <c:noMultiLvlLbl val="0"/>
      </c:catAx>
      <c:valAx>
        <c:axId val="976554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lang="es-EC"/>
            </a:pPr>
            <a:endParaRPr lang="es-ES"/>
          </a:p>
        </c:txPr>
        <c:crossAx val="9765388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799523609126921"/>
          <c:y val="3.3774405600715485E-2"/>
          <c:w val="0.89200476390873074"/>
          <c:h val="0.6890285706197747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Hoja11!$C$2:$C$3</c:f>
              <c:strCache>
                <c:ptCount val="1"/>
                <c:pt idx="0">
                  <c:v>En las actividades que realizan junto a sus compañeros los niños dialogan entre ellos y usted como docente verifica que abordan todos los ejes de aprendizaje? Frecuencia</c:v>
                </c:pt>
              </c:strCache>
            </c:strRef>
          </c:tx>
          <c:invertIfNegative val="0"/>
          <c:cat>
            <c:strRef>
              <c:f>Hoja11!$B$4:$B$8</c:f>
              <c:strCache>
                <c:ptCount val="5"/>
                <c:pt idx="0">
                  <c:v>Siempre</c:v>
                </c:pt>
                <c:pt idx="1">
                  <c:v>Casi siempre</c:v>
                </c:pt>
                <c:pt idx="2">
                  <c:v>Nunca </c:v>
                </c:pt>
                <c:pt idx="3">
                  <c:v>Algunas veces </c:v>
                </c:pt>
                <c:pt idx="4">
                  <c:v>Total </c:v>
                </c:pt>
              </c:strCache>
            </c:strRef>
          </c:cat>
          <c:val>
            <c:numRef>
              <c:f>Hoja11!$C$4:$C$8</c:f>
              <c:numCache>
                <c:formatCode>General</c:formatCode>
                <c:ptCount val="5"/>
                <c:pt idx="0">
                  <c:v>2</c:v>
                </c:pt>
                <c:pt idx="1">
                  <c:v>2</c:v>
                </c:pt>
                <c:pt idx="2">
                  <c:v>1</c:v>
                </c:pt>
                <c:pt idx="3">
                  <c:v>1</c:v>
                </c:pt>
                <c:pt idx="4">
                  <c:v>6</c:v>
                </c:pt>
              </c:numCache>
            </c:numRef>
          </c:val>
        </c:ser>
        <c:ser>
          <c:idx val="1"/>
          <c:order val="1"/>
          <c:tx>
            <c:strRef>
              <c:f>Hoja11!$D$2:$D$3</c:f>
              <c:strCache>
                <c:ptCount val="1"/>
                <c:pt idx="0">
                  <c:v>En las actividades que realizan junto a sus compañeros los niños dialogan entre ellos y usted como docente verifica que abordan todos los ejes de aprendizaje? Porcentaje </c:v>
                </c:pt>
              </c:strCache>
            </c:strRef>
          </c:tx>
          <c:invertIfNegative val="0"/>
          <c:cat>
            <c:strRef>
              <c:f>Hoja11!$B$4:$B$8</c:f>
              <c:strCache>
                <c:ptCount val="5"/>
                <c:pt idx="0">
                  <c:v>Siempre</c:v>
                </c:pt>
                <c:pt idx="1">
                  <c:v>Casi siempre</c:v>
                </c:pt>
                <c:pt idx="2">
                  <c:v>Nunca </c:v>
                </c:pt>
                <c:pt idx="3">
                  <c:v>Algunas veces </c:v>
                </c:pt>
                <c:pt idx="4">
                  <c:v>Total </c:v>
                </c:pt>
              </c:strCache>
            </c:strRef>
          </c:cat>
          <c:val>
            <c:numRef>
              <c:f>Hoja11!$D$4:$D$8</c:f>
              <c:numCache>
                <c:formatCode>0%</c:formatCode>
                <c:ptCount val="5"/>
                <c:pt idx="0">
                  <c:v>0.35000000000000031</c:v>
                </c:pt>
                <c:pt idx="1">
                  <c:v>0.35000000000000031</c:v>
                </c:pt>
                <c:pt idx="2">
                  <c:v>0.15000000000000024</c:v>
                </c:pt>
                <c:pt idx="3">
                  <c:v>0.15000000000000024</c:v>
                </c:pt>
                <c:pt idx="4">
                  <c:v>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97718272"/>
        <c:axId val="97719808"/>
        <c:axId val="0"/>
      </c:bar3DChart>
      <c:catAx>
        <c:axId val="97718272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lang="es-EC"/>
            </a:pPr>
            <a:endParaRPr lang="es-ES"/>
          </a:p>
        </c:txPr>
        <c:crossAx val="97719808"/>
        <c:crosses val="autoZero"/>
        <c:auto val="1"/>
        <c:lblAlgn val="ctr"/>
        <c:lblOffset val="100"/>
        <c:noMultiLvlLbl val="0"/>
      </c:catAx>
      <c:valAx>
        <c:axId val="977198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lang="es-EC"/>
            </a:pPr>
            <a:endParaRPr lang="es-ES"/>
          </a:p>
        </c:txPr>
        <c:crossAx val="9771827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4726772721426846E-2"/>
          <c:y val="4.5738186198359405E-2"/>
          <c:w val="0.89284206978107927"/>
          <c:h val="0.6850784845797750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Hoja8!$C$2:$C$3</c:f>
              <c:strCache>
                <c:ptCount val="1"/>
                <c:pt idx="0">
                  <c:v>Atribuir las  Estrategias Didácticas en las actividades escolares ayudaran a desarrollar los elementos de un  adecuada comunicación? Frecuencia</c:v>
                </c:pt>
              </c:strCache>
            </c:strRef>
          </c:tx>
          <c:invertIfNegative val="0"/>
          <c:cat>
            <c:strRef>
              <c:f>Hoja8!$B$4:$B$8</c:f>
              <c:strCache>
                <c:ptCount val="5"/>
                <c:pt idx="0">
                  <c:v>Siempre</c:v>
                </c:pt>
                <c:pt idx="1">
                  <c:v>Casi siempre</c:v>
                </c:pt>
                <c:pt idx="2">
                  <c:v>Nunca </c:v>
                </c:pt>
                <c:pt idx="3">
                  <c:v>Algunas veces </c:v>
                </c:pt>
                <c:pt idx="4">
                  <c:v>Total </c:v>
                </c:pt>
              </c:strCache>
            </c:strRef>
          </c:cat>
          <c:val>
            <c:numRef>
              <c:f>Hoja8!$C$4:$C$8</c:f>
              <c:numCache>
                <c:formatCode>General</c:formatCode>
                <c:ptCount val="5"/>
                <c:pt idx="0">
                  <c:v>3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6</c:v>
                </c:pt>
              </c:numCache>
            </c:numRef>
          </c:val>
        </c:ser>
        <c:ser>
          <c:idx val="1"/>
          <c:order val="1"/>
          <c:tx>
            <c:strRef>
              <c:f>Hoja8!$D$2:$D$3</c:f>
              <c:strCache>
                <c:ptCount val="1"/>
                <c:pt idx="0">
                  <c:v>Atribuir las  Estrategias Didácticas en las actividades escolares ayudaran a desarrollar los elementos de un  adecuada comunicación? Porcentaje </c:v>
                </c:pt>
              </c:strCache>
            </c:strRef>
          </c:tx>
          <c:invertIfNegative val="0"/>
          <c:cat>
            <c:strRef>
              <c:f>Hoja8!$B$4:$B$8</c:f>
              <c:strCache>
                <c:ptCount val="5"/>
                <c:pt idx="0">
                  <c:v>Siempre</c:v>
                </c:pt>
                <c:pt idx="1">
                  <c:v>Casi siempre</c:v>
                </c:pt>
                <c:pt idx="2">
                  <c:v>Nunca </c:v>
                </c:pt>
                <c:pt idx="3">
                  <c:v>Algunas veces </c:v>
                </c:pt>
                <c:pt idx="4">
                  <c:v>Total </c:v>
                </c:pt>
              </c:strCache>
            </c:strRef>
          </c:cat>
          <c:val>
            <c:numRef>
              <c:f>Hoja8!$D$4:$D$8</c:f>
              <c:numCache>
                <c:formatCode>0%</c:formatCode>
                <c:ptCount val="5"/>
                <c:pt idx="0">
                  <c:v>0.55000000000000004</c:v>
                </c:pt>
                <c:pt idx="1">
                  <c:v>0.15000000000000024</c:v>
                </c:pt>
                <c:pt idx="2">
                  <c:v>0.15000000000000024</c:v>
                </c:pt>
                <c:pt idx="3">
                  <c:v>0.15000000000000024</c:v>
                </c:pt>
                <c:pt idx="4">
                  <c:v>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98699136"/>
        <c:axId val="98700672"/>
        <c:axId val="0"/>
      </c:bar3DChart>
      <c:catAx>
        <c:axId val="98699136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lang="es-EC"/>
            </a:pPr>
            <a:endParaRPr lang="es-ES"/>
          </a:p>
        </c:txPr>
        <c:crossAx val="98700672"/>
        <c:crosses val="autoZero"/>
        <c:auto val="1"/>
        <c:lblAlgn val="ctr"/>
        <c:lblOffset val="100"/>
        <c:noMultiLvlLbl val="0"/>
      </c:catAx>
      <c:valAx>
        <c:axId val="987006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lang="es-EC"/>
            </a:pPr>
            <a:endParaRPr lang="es-ES"/>
          </a:p>
        </c:txPr>
        <c:crossAx val="9869913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38C93F-E090-4AF2-A530-D25B104C8EEB}" type="datetimeFigureOut">
              <a:rPr lang="es-EC" smtClean="0"/>
              <a:pPr/>
              <a:t>30/01/2015</a:t>
            </a:fld>
            <a:endParaRPr lang="es-EC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2E635E-40B3-4909-8B6A-3219081E1586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43464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E635E-40B3-4909-8B6A-3219081E1586}" type="slidenum">
              <a:rPr lang="es-EC" smtClean="0"/>
              <a:pPr/>
              <a:t>5</a:t>
            </a:fld>
            <a:endParaRPr lang="es-EC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E635E-40B3-4909-8B6A-3219081E1586}" type="slidenum">
              <a:rPr lang="es-EC" smtClean="0"/>
              <a:pPr/>
              <a:t>14</a:t>
            </a:fld>
            <a:endParaRPr lang="es-EC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E635E-40B3-4909-8B6A-3219081E1586}" type="slidenum">
              <a:rPr lang="es-EC" smtClean="0"/>
              <a:pPr/>
              <a:t>20</a:t>
            </a:fld>
            <a:endParaRPr lang="es-EC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E635E-40B3-4909-8B6A-3219081E1586}" type="slidenum">
              <a:rPr lang="es-EC" smtClean="0"/>
              <a:pPr/>
              <a:t>21</a:t>
            </a:fld>
            <a:endParaRPr lang="es-EC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E635E-40B3-4909-8B6A-3219081E1586}" type="slidenum">
              <a:rPr lang="es-EC" smtClean="0"/>
              <a:pPr/>
              <a:t>24</a:t>
            </a:fld>
            <a:endParaRPr lang="es-EC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30FF3-DF69-4DE3-BC2E-137C3BFA4D76}" type="datetimeFigureOut">
              <a:rPr lang="es-EC" smtClean="0"/>
              <a:pPr/>
              <a:t>30/01/2015</a:t>
            </a:fld>
            <a:endParaRPr lang="es-EC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0556C-D678-474D-8FCA-34E01F18C867}" type="slidenum">
              <a:rPr lang="es-EC" smtClean="0"/>
              <a:pPr/>
              <a:t>‹Nº›</a:t>
            </a:fld>
            <a:endParaRPr lang="es-EC" dirty="0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30FF3-DF69-4DE3-BC2E-137C3BFA4D76}" type="datetimeFigureOut">
              <a:rPr lang="es-EC" smtClean="0"/>
              <a:pPr/>
              <a:t>30/01/2015</a:t>
            </a:fld>
            <a:endParaRPr lang="es-EC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0556C-D678-474D-8FCA-34E01F18C867}" type="slidenum">
              <a:rPr lang="es-EC" smtClean="0"/>
              <a:pPr/>
              <a:t>‹Nº›</a:t>
            </a:fld>
            <a:endParaRPr lang="es-EC" dirty="0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30FF3-DF69-4DE3-BC2E-137C3BFA4D76}" type="datetimeFigureOut">
              <a:rPr lang="es-EC" smtClean="0"/>
              <a:pPr/>
              <a:t>30/01/2015</a:t>
            </a:fld>
            <a:endParaRPr lang="es-EC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0556C-D678-474D-8FCA-34E01F18C867}" type="slidenum">
              <a:rPr lang="es-EC" smtClean="0"/>
              <a:pPr/>
              <a:t>‹Nº›</a:t>
            </a:fld>
            <a:endParaRPr lang="es-EC" dirty="0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30FF3-DF69-4DE3-BC2E-137C3BFA4D76}" type="datetimeFigureOut">
              <a:rPr lang="es-EC" smtClean="0"/>
              <a:pPr/>
              <a:t>30/01/2015</a:t>
            </a:fld>
            <a:endParaRPr lang="es-EC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0556C-D678-474D-8FCA-34E01F18C867}" type="slidenum">
              <a:rPr lang="es-EC" smtClean="0"/>
              <a:pPr/>
              <a:t>‹Nº›</a:t>
            </a:fld>
            <a:endParaRPr lang="es-EC" dirty="0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30FF3-DF69-4DE3-BC2E-137C3BFA4D76}" type="datetimeFigureOut">
              <a:rPr lang="es-EC" smtClean="0"/>
              <a:pPr/>
              <a:t>30/01/2015</a:t>
            </a:fld>
            <a:endParaRPr lang="es-EC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0556C-D678-474D-8FCA-34E01F18C867}" type="slidenum">
              <a:rPr lang="es-EC" smtClean="0"/>
              <a:pPr/>
              <a:t>‹Nº›</a:t>
            </a:fld>
            <a:endParaRPr lang="es-EC" dirty="0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30FF3-DF69-4DE3-BC2E-137C3BFA4D76}" type="datetimeFigureOut">
              <a:rPr lang="es-EC" smtClean="0"/>
              <a:pPr/>
              <a:t>30/01/2015</a:t>
            </a:fld>
            <a:endParaRPr lang="es-EC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0556C-D678-474D-8FCA-34E01F18C867}" type="slidenum">
              <a:rPr lang="es-EC" smtClean="0"/>
              <a:pPr/>
              <a:t>‹Nº›</a:t>
            </a:fld>
            <a:endParaRPr lang="es-EC" dirty="0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30FF3-DF69-4DE3-BC2E-137C3BFA4D76}" type="datetimeFigureOut">
              <a:rPr lang="es-EC" smtClean="0"/>
              <a:pPr/>
              <a:t>30/01/2015</a:t>
            </a:fld>
            <a:endParaRPr lang="es-EC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0556C-D678-474D-8FCA-34E01F18C867}" type="slidenum">
              <a:rPr lang="es-EC" smtClean="0"/>
              <a:pPr/>
              <a:t>‹Nº›</a:t>
            </a:fld>
            <a:endParaRPr lang="es-EC" dirty="0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30FF3-DF69-4DE3-BC2E-137C3BFA4D76}" type="datetimeFigureOut">
              <a:rPr lang="es-EC" smtClean="0"/>
              <a:pPr/>
              <a:t>30/01/2015</a:t>
            </a:fld>
            <a:endParaRPr lang="es-EC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0556C-D678-474D-8FCA-34E01F18C867}" type="slidenum">
              <a:rPr lang="es-EC" smtClean="0"/>
              <a:pPr/>
              <a:t>‹Nº›</a:t>
            </a:fld>
            <a:endParaRPr lang="es-EC" dirty="0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30FF3-DF69-4DE3-BC2E-137C3BFA4D76}" type="datetimeFigureOut">
              <a:rPr lang="es-EC" smtClean="0"/>
              <a:pPr/>
              <a:t>30/01/2015</a:t>
            </a:fld>
            <a:endParaRPr lang="es-EC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0556C-D678-474D-8FCA-34E01F18C867}" type="slidenum">
              <a:rPr lang="es-EC" smtClean="0"/>
              <a:pPr/>
              <a:t>‹Nº›</a:t>
            </a:fld>
            <a:endParaRPr lang="es-EC" dirty="0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30FF3-DF69-4DE3-BC2E-137C3BFA4D76}" type="datetimeFigureOut">
              <a:rPr lang="es-EC" smtClean="0"/>
              <a:pPr/>
              <a:t>30/01/2015</a:t>
            </a:fld>
            <a:endParaRPr lang="es-EC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0556C-D678-474D-8FCA-34E01F18C867}" type="slidenum">
              <a:rPr lang="es-EC" smtClean="0"/>
              <a:pPr/>
              <a:t>‹Nº›</a:t>
            </a:fld>
            <a:endParaRPr lang="es-EC" dirty="0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30FF3-DF69-4DE3-BC2E-137C3BFA4D76}" type="datetimeFigureOut">
              <a:rPr lang="es-EC" smtClean="0"/>
              <a:pPr/>
              <a:t>30/01/2015</a:t>
            </a:fld>
            <a:endParaRPr lang="es-EC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0556C-D678-474D-8FCA-34E01F18C867}" type="slidenum">
              <a:rPr lang="es-EC" smtClean="0"/>
              <a:pPr/>
              <a:t>‹Nº›</a:t>
            </a:fld>
            <a:endParaRPr lang="es-EC" dirty="0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430FF3-DF69-4DE3-BC2E-137C3BFA4D76}" type="datetimeFigureOut">
              <a:rPr lang="es-EC" smtClean="0"/>
              <a:pPr/>
              <a:t>30/01/2015</a:t>
            </a:fld>
            <a:endParaRPr lang="es-EC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0556C-D678-474D-8FCA-34E01F18C867}" type="slidenum">
              <a:rPr lang="es-EC" smtClean="0"/>
              <a:pPr/>
              <a:t>‹Nº›</a:t>
            </a:fld>
            <a:endParaRPr lang="es-EC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09" r:id="rId1"/>
    <p:sldLayoutId id="2147484310" r:id="rId2"/>
    <p:sldLayoutId id="2147484311" r:id="rId3"/>
    <p:sldLayoutId id="2147484312" r:id="rId4"/>
    <p:sldLayoutId id="2147484313" r:id="rId5"/>
    <p:sldLayoutId id="2147484314" r:id="rId6"/>
    <p:sldLayoutId id="2147484315" r:id="rId7"/>
    <p:sldLayoutId id="2147484316" r:id="rId8"/>
    <p:sldLayoutId id="2147484317" r:id="rId9"/>
    <p:sldLayoutId id="2147484318" r:id="rId10"/>
    <p:sldLayoutId id="2147484319" r:id="rId11"/>
  </p:sldLayoutIdLst>
  <p:transition spd="slow">
    <p:wheel spokes="8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blogs.espe.edu.ec/wp-content/uploads/2013/09/LOGO-PRINCIPAL5.png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http://blogs.espe.edu.ec/wp-content/uploads/2013/09/LOGO-PRINCIPAL5-300x77.png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google.com.ec/url?sa=i&amp;rct=j&amp;q=&amp;esrc=s&amp;frm=1&amp;source=images&amp;cd=&amp;cad=rja&amp;uact=8&amp;ved=0CAcQjRw&amp;url=http://www.rpp.com.pe/2013-10-16--volviendo-a-la-infancia--10-dibujos-animados-de-los-70-s-y-80-s-noticia_639842.html&amp;ei=qAWWVPaBDoacgwTt44GQBw&amp;bvm=bv.82001339,d.eXY&amp;psig=AFQjCNFAATemKgA0zEUTbe5AVegGA6CdRA&amp;ust=1419204361114239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google.com.ec/url?sa=i&amp;rct=j&amp;q=&amp;esrc=s&amp;frm=1&amp;source=images&amp;cd=&amp;cad=rja&amp;uact=8&amp;ved=0CAcQjRw&amp;url=http://www.rpp.com.pe/2013-10-16--volviendo-a-la-infancia--10-dibujos-animados-de-los-70-s-y-80-s-noticia_639842.html&amp;ei=qAWWVPaBDoacgwTt44GQBw&amp;bvm=bv.82001339,d.eXY&amp;psig=AFQjCNFAATemKgA0zEUTbe5AVegGA6CdRA&amp;ust=1419204361114239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google.com.ec/url?sa=i&amp;rct=j&amp;q=&amp;esrc=s&amp;frm=1&amp;source=images&amp;cd=&amp;cad=rja&amp;uact=8&amp;ved=0CAcQjRw&amp;url=http://www.rpp.com.pe/2013-10-16--volviendo-a-la-infancia--10-dibujos-animados-de-los-70-s-y-80-s-noticia_639842.html&amp;ei=qAWWVPaBDoacgwTt44GQBw&amp;bvm=bv.82001339,d.eXY&amp;psig=AFQjCNFAATemKgA0zEUTbe5AVegGA6CdRA&amp;ust=1419204361114239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ec/url?sa=i&amp;rct=j&amp;q=&amp;esrc=s&amp;frm=1&amp;source=images&amp;cd=&amp;cad=rja&amp;uact=8&amp;ved=0CAcQjRw&amp;url=http://www.rpp.com.pe/2013-10-16--volviendo-a-la-infancia--10-dibujos-animados-de-los-70-s-y-80-s-noticia_639842.html&amp;ei=qAWWVPaBDoacgwTt44GQBw&amp;bvm=bv.82001339,d.eXY&amp;psig=AFQjCNFAATemKgA0zEUTbe5AVegGA6CdRA&amp;ust=1419204361114239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google.com.ec/url?sa=i&amp;rct=j&amp;q=&amp;esrc=s&amp;frm=1&amp;source=images&amp;cd=&amp;cad=rja&amp;uact=8&amp;ved=0CAcQjRw&amp;url=http://www.rpp.com.pe/2013-10-16--volviendo-a-la-infancia--10-dibujos-animados-de-los-70-s-y-80-s-noticia_639842.html&amp;ei=qAWWVPaBDoacgwTt44GQBw&amp;bvm=bv.82001339,d.eXY&amp;psig=AFQjCNFAATemKgA0zEUTbe5AVegGA6CdRA&amp;ust=1419204361114239" TargetMode="Externa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google.com.ec/url?sa=i&amp;rct=j&amp;q=&amp;esrc=s&amp;frm=1&amp;source=images&amp;cd=&amp;cad=rja&amp;uact=8&amp;ved=0CAcQjRw&amp;url=http://www.rpp.com.pe/2013-10-16--volviendo-a-la-infancia--10-dibujos-animados-de-los-70-s-y-80-s-noticia_639842.html&amp;ei=qAWWVPaBDoacgwTt44GQBw&amp;bvm=bv.82001339,d.eXY&amp;psig=AFQjCNFAATemKgA0zEUTbe5AVegGA6CdRA&amp;ust=1419204361114239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google.com.ec/url?sa=i&amp;rct=j&amp;q=&amp;esrc=s&amp;frm=1&amp;source=images&amp;cd=&amp;cad=rja&amp;uact=8&amp;ved=0CAcQjRw&amp;url=http://www.rpp.com.pe/2013-10-16--volviendo-a-la-infancia--10-dibujos-animados-de-los-70-s-y-80-s-noticia_639842.html&amp;ei=qAWWVPaBDoacgwTt44GQBw&amp;bvm=bv.82001339,d.eXY&amp;psig=AFQjCNFAATemKgA0zEUTbe5AVegGA6CdRA&amp;ust=1419204361114239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google.com.ec/url?sa=i&amp;rct=j&amp;q=&amp;esrc=s&amp;frm=1&amp;source=images&amp;cd=&amp;cad=rja&amp;uact=8&amp;ved=0CAcQjRw&amp;url=http://www.rpp.com.pe/2013-10-16--volviendo-a-la-infancia--10-dibujos-animados-de-los-70-s-y-80-s-noticia_639842.html&amp;ei=qAWWVPaBDoacgwTt44GQBw&amp;bvm=bv.82001339,d.eXY&amp;psig=AFQjCNFAATemKgA0zEUTbe5AVegGA6CdRA&amp;ust=1419204361114239" TargetMode="Externa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google.com.ec/url?sa=i&amp;rct=j&amp;q=&amp;esrc=s&amp;frm=1&amp;source=images&amp;cd=&amp;cad=rja&amp;uact=8&amp;ved=0CAcQjRw&amp;url=http://es.dreamstime.com/fotograf%C3%ADa-de-archivo-caracteres-en-varias-profesiones-image14020302&amp;ei=0wGWVJfqNJOGNqWlgIAJ&amp;bvm=bv.82001339,d.eXY&amp;psig=AFQjCNFk4W7tErgnuXaDZIWFFycHIsC0CA&amp;ust=1419203406464151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.ec/imgres?imgurl=http://rdfiles.com/ar.selecciones.com/img/contents/2766/secarse.jpg&amp;imgrefurl=http://ar.selecciones.com/contenido/a2766_4-pasos-para-un-buen-lavado-de-manos&amp;h=222&amp;w=278&amp;tbnid=HZrRYncFnwol9M:&amp;zoom=1&amp;docid=L6dEOhd1DdBwOM&amp;ei=pAOWVOaKBsSdgwS-7YKQAg&amp;tbm=isch&amp;ved=0CDMQMygEMAQ&amp;iact=rc&amp;uact=3&amp;dur=305&amp;page=1&amp;start=0&amp;ndsp=33" TargetMode="Externa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jpeg"/><Relationship Id="rId12" Type="http://schemas.openxmlformats.org/officeDocument/2006/relationships/hyperlink" Target="http://www.google.com.ec/imgres?imgurl=http://comeconsalud.com/alimentacion-nutricion/wp-content/uploads/2013/01/o-infantil-nutricion1.jpeg&amp;imgrefurl=http://comeconsalud.com/alimentacion-nutricion/siete-desayunos-infantiles/&amp;h=260&amp;w=252&amp;tbnid=8_A5VYamPGBxYM:&amp;zoom=1&amp;docid=oWJwnuT8VQ1hDM&amp;ei=2QSWVP_gIpDBgwTLqYHQDg&amp;tbm=isch&amp;ved=0CDwQMygXMBc&amp;iact=rc&amp;uact=3&amp;dur=369&amp;page=1&amp;start=0&amp;ndsp=34" TargetMode="External"/><Relationship Id="rId2" Type="http://schemas.openxmlformats.org/officeDocument/2006/relationships/video" Target="../media/media1.wmv"/><Relationship Id="rId16" Type="http://schemas.openxmlformats.org/officeDocument/2006/relationships/image" Target="../media/image11.png"/><Relationship Id="rId1" Type="http://schemas.microsoft.com/office/2007/relationships/media" Target="../media/media1.wmv"/><Relationship Id="rId6" Type="http://schemas.openxmlformats.org/officeDocument/2006/relationships/hyperlink" Target="http://www.google.com.ec/imgres?imgurl=http://1.bp.blogspot.com/-KCtExvZiT7U/UBcAL7X7z5I/AAAAAAAAA4A/_tJpIG7SCcY/s1600/ni%C3%B1os+lavandose.jpg&amp;imgrefurl=http://proyectopapis.blogspot.com/2013/01/estimulacion-temprana-2-3-anos.html&amp;h=1143&amp;w=1404&amp;tbnid=-Y1GmAhBMACGVM:&amp;zoom=1&amp;docid=13gTp5mgFUpJNM&amp;ei=pAOWVOaKBsSdgwS-7YKQAg&amp;tbm=isch&amp;ved=0CFEQMygVMBU&amp;iact=rc&amp;uact=3&amp;dur=4&amp;page=1&amp;start=0&amp;ndsp=33" TargetMode="External"/><Relationship Id="rId11" Type="http://schemas.openxmlformats.org/officeDocument/2006/relationships/image" Target="../media/image8.jpeg"/><Relationship Id="rId5" Type="http://schemas.openxmlformats.org/officeDocument/2006/relationships/image" Target="../media/image5.jpeg"/><Relationship Id="rId15" Type="http://schemas.openxmlformats.org/officeDocument/2006/relationships/image" Target="../media/image10.jpeg"/><Relationship Id="rId10" Type="http://schemas.openxmlformats.org/officeDocument/2006/relationships/hyperlink" Target="http://www.google.com.ec/imgres?imgurl=http://us.123rf.com/450wm/sababa66/sababa661210/sababa66121000022/16061911-little-girl-woke-up-in-a-nightie-and-yawns-vector-illustration.jpg&amp;imgrefurl=http://www.imagui.com/a/imagenes-de-una-nina-despertandose-en-caricatura-TjeaG8ga7&amp;h=450&amp;w=409&amp;tbnid=P3rPlhOWFfT3jM:&amp;zoom=1&amp;docid=0aKFkGzF8KbJUM&amp;ei=bgSWVN6dBIarggT_1IK4Bg&amp;tbm=isch&amp;ved=0CGIQMyg1MDU&amp;iact=rc&amp;uact=3&amp;dur=548&amp;page=2&amp;start=36&amp;ndsp=37" TargetMode="External"/><Relationship Id="rId4" Type="http://schemas.openxmlformats.org/officeDocument/2006/relationships/hyperlink" Target="https://www.google.com.ec/search?biw=1600&amp;bih=900&amp;tbm=isch&amp;q=ni%C3%B1os+lavandose+las+manos&amp;revid=1782967325&amp;sa=X&amp;ei=pAOWVOaKBsSdgwS-7YKQAg&amp;sqi=2&amp;pjf=1&amp;ved=0CCsQ1QIoAw" TargetMode="External"/><Relationship Id="rId9" Type="http://schemas.openxmlformats.org/officeDocument/2006/relationships/image" Target="../media/image7.jpeg"/><Relationship Id="rId14" Type="http://schemas.openxmlformats.org/officeDocument/2006/relationships/hyperlink" Target="http://www.google.com.ec/imgres?imgurl=http://st.depositphotos.com/1719108/1244/i/950/depositphotos_12445677-Kids-going-to-the-school.jpg&amp;imgrefurl=http://sp.depositphotos.com/12445677/stock-photo-kids-going-to-the-school.html&amp;h=573&amp;w=1022&amp;tbnid=72qWUjsK1AOXMM:&amp;zoom=1&amp;docid=x6uqGt_IHLWvzM&amp;ei=JgWWVKKJOcKqNvKxgagP&amp;tbm=isch&amp;ved=0CBkQMygRMBE4ZA&amp;iact=rc&amp;uact=3&amp;dur=806&amp;page=4&amp;start=100&amp;ndsp=35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google.com.ec/url?sa=i&amp;rct=j&amp;q=&amp;esrc=s&amp;frm=1&amp;source=images&amp;cd=&amp;cad=rja&amp;uact=8&amp;ved=0CAcQjRw&amp;url=http://www.rpp.com.pe/2013-10-16--volviendo-a-la-infancia--10-dibujos-animados-de-los-70-s-y-80-s-noticia_639842.html&amp;ei=qAWWVPaBDoacgwTt44GQBw&amp;bvm=bv.82001339,d.eXY&amp;psig=AFQjCNFAATemKgA0zEUTbe5AVegGA6CdRA&amp;ust=1419204361114239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google.com.ec/url?sa=i&amp;rct=j&amp;q=&amp;esrc=s&amp;frm=1&amp;source=images&amp;cd=&amp;cad=rja&amp;uact=8&amp;ved=0CAcQjRw&amp;url=http://www.rpp.com.pe/2013-10-16--volviendo-a-la-infancia--10-dibujos-animados-de-los-70-s-y-80-s-noticia_639842.html&amp;ei=qAWWVPaBDoacgwTt44GQBw&amp;bvm=bv.82001339,d.eXY&amp;psig=AFQjCNFAATemKgA0zEUTbe5AVegGA6CdRA&amp;ust=1419204361114239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http://blogs.espe.edu.ec/wp-content/uploads/2013/09/LOGO-PRINCIPAL5-300x77.png">
            <a:hlinkClick r:id="rId2"/>
          </p:cNvPr>
          <p:cNvPicPr/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0648"/>
            <a:ext cx="7812360" cy="1224136"/>
          </a:xfrm>
          <a:prstGeom prst="rect">
            <a:avLst/>
          </a:prstGeom>
          <a:noFill/>
          <a:ln>
            <a:noFill/>
          </a:ln>
        </p:spPr>
      </p:pic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1259632" y="1772816"/>
            <a:ext cx="73448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DEPARTAMENTO DE CIENCIAS HUMANAS Y SOCIALES</a:t>
            </a:r>
            <a:endParaRPr kumimoji="0" lang="es-EC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971600" y="2492896"/>
            <a:ext cx="774484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CARRERA: LICENCIATURA EN CIENCIAS DE LA EDUCACIÓN</a:t>
            </a:r>
          </a:p>
        </p:txBody>
      </p:sp>
      <p:sp>
        <p:nvSpPr>
          <p:cNvPr id="48131" name="Rectangle 3"/>
          <p:cNvSpPr>
            <a:spLocks noChangeArrowheads="1"/>
          </p:cNvSpPr>
          <p:nvPr/>
        </p:nvSpPr>
        <p:spPr bwMode="auto">
          <a:xfrm>
            <a:off x="2555776" y="3068960"/>
            <a:ext cx="42501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MENCIÓN </a:t>
            </a:r>
            <a:r>
              <a:rPr kumimoji="0" lang="es-EC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EDUCACIÓN</a:t>
            </a:r>
            <a:r>
              <a:rPr kumimoji="0" lang="es-EC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INFANTIL</a:t>
            </a:r>
            <a:endParaRPr kumimoji="0" lang="es-EC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467544" y="3573016"/>
            <a:ext cx="835292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TESIS PREVIA A LA OBTENCIÓN DEL TÍTULO DE LICENCIADA EN CIENCIAS DE LA EDUCACIÓN MENCIÓN “EDUCACIÓN INFANTIL”</a:t>
            </a:r>
            <a:endParaRPr kumimoji="0" lang="es-EC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683568" y="4437112"/>
            <a:ext cx="7956376" cy="1277904"/>
          </a:xfrm>
          <a:prstGeom prst="rect">
            <a:avLst/>
          </a:prstGeom>
          <a:solidFill>
            <a:srgbClr val="FFFFFF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fontAlgn="base">
              <a:spcBef>
                <a:spcPct val="0"/>
              </a:spcBef>
              <a:spcAft>
                <a:spcPts val="1000"/>
              </a:spcAft>
            </a:pPr>
            <a:r>
              <a:rPr lang="es-ES" sz="1600" b="1" dirty="0" smtClean="0"/>
              <a:t>ANÁLISIS DE LAS ESTRATEGIAS DIDÁCTICAS DEL ÁMBITO COMPRESIÓN Y EXPRESIÓN DEL LENGUAJE PARA EL DESARROLLO DE LAS DESTREZAS DE COMUNICACIÓN  DE LOS NIÑOS  3-4 AÑOS DEL CENTRO INFANTIL DEL BUEN VIVIR “CAROLINA TERAN” DE LA CIUDAD DE QUITO.</a:t>
            </a:r>
          </a:p>
          <a:p>
            <a:pPr algn="ctr" fontAlgn="base">
              <a:spcBef>
                <a:spcPct val="0"/>
              </a:spcBef>
              <a:spcAft>
                <a:spcPts val="1000"/>
              </a:spcAft>
            </a:pPr>
            <a:endParaRPr kumimoji="0" lang="es-EC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2699792" y="5805264"/>
            <a:ext cx="46397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000" b="1" dirty="0">
                <a:latin typeface="Arial" pitchFamily="34" charset="0"/>
                <a:cs typeface="Arial" pitchFamily="34" charset="0"/>
              </a:rPr>
              <a:t>DIRECTOR: </a:t>
            </a:r>
            <a:r>
              <a:rPr lang="es-EC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EC" sz="2000" b="1" dirty="0" err="1" smtClean="0">
                <a:latin typeface="Arial" pitchFamily="34" charset="0"/>
                <a:cs typeface="Arial" pitchFamily="34" charset="0"/>
              </a:rPr>
              <a:t>M.S.c.</a:t>
            </a:r>
            <a:r>
              <a:rPr lang="es-EC" sz="2000" b="1" dirty="0" smtClean="0">
                <a:latin typeface="Arial" pitchFamily="34" charset="0"/>
                <a:cs typeface="Arial" pitchFamily="34" charset="0"/>
              </a:rPr>
              <a:t>  MONICA  SOLIS </a:t>
            </a:r>
            <a:endParaRPr lang="es-EC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2643174" y="6215082"/>
            <a:ext cx="463639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CODIRECTOR:  </a:t>
            </a:r>
            <a:r>
              <a:rPr lang="es-EC" sz="2000" b="1" dirty="0" err="1" smtClean="0">
                <a:latin typeface="Arial" pitchFamily="34" charset="0"/>
                <a:ea typeface="Calibri" pitchFamily="34" charset="0"/>
                <a:cs typeface="Arial" pitchFamily="34" charset="0"/>
              </a:rPr>
              <a:t>M.S.c.</a:t>
            </a:r>
            <a:r>
              <a:rPr lang="es-EC" sz="20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 RUTH   RIOS </a:t>
            </a:r>
            <a:endParaRPr kumimoji="0" lang="es-EC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 advTm="10989"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3635896" y="2857496"/>
            <a:ext cx="2736304" cy="64351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b="1" dirty="0" smtClean="0">
                <a:solidFill>
                  <a:schemeClr val="tx1"/>
                </a:solidFill>
              </a:rPr>
              <a:t>Las destrezas de la comunicación   </a:t>
            </a:r>
            <a:endParaRPr lang="es-EC" sz="1600" b="1" dirty="0">
              <a:solidFill>
                <a:schemeClr val="tx1"/>
              </a:solidFill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1403648" y="357166"/>
            <a:ext cx="3096914" cy="171451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buFont typeface="Arial" pitchFamily="34" charset="0"/>
              <a:buChar char="•"/>
            </a:pPr>
            <a:r>
              <a:rPr lang="es-EC" sz="1600" b="1" dirty="0" smtClean="0"/>
              <a:t> Son gestos, </a:t>
            </a:r>
          </a:p>
          <a:p>
            <a:pPr algn="just">
              <a:buFont typeface="Arial" pitchFamily="34" charset="0"/>
              <a:buChar char="•"/>
            </a:pPr>
            <a:r>
              <a:rPr lang="es-EC" sz="1600" b="1" dirty="0" smtClean="0"/>
              <a:t> vocalización</a:t>
            </a:r>
          </a:p>
          <a:p>
            <a:pPr algn="just">
              <a:buFont typeface="Arial" pitchFamily="34" charset="0"/>
              <a:buChar char="•"/>
            </a:pPr>
            <a:r>
              <a:rPr lang="es-EC" sz="1600" b="1" dirty="0" smtClean="0"/>
              <a:t> pronunciación</a:t>
            </a:r>
          </a:p>
          <a:p>
            <a:pPr algn="just">
              <a:buFont typeface="Arial" pitchFamily="34" charset="0"/>
              <a:buChar char="•"/>
            </a:pPr>
            <a:r>
              <a:rPr lang="es-EC" sz="1600" b="1" dirty="0" smtClean="0"/>
              <a:t> Ejercicios fono- articulatorios </a:t>
            </a:r>
            <a:endParaRPr lang="es-EC" sz="1600" b="1" dirty="0"/>
          </a:p>
        </p:txBody>
      </p:sp>
      <p:sp>
        <p:nvSpPr>
          <p:cNvPr id="6" name="5 Rectángulo redondeado"/>
          <p:cNvSpPr/>
          <p:nvPr/>
        </p:nvSpPr>
        <p:spPr>
          <a:xfrm>
            <a:off x="6072198" y="857232"/>
            <a:ext cx="2880320" cy="136815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" sz="1400" b="1" dirty="0" smtClean="0"/>
              <a:t>Todo de su potencial</a:t>
            </a:r>
          </a:p>
          <a:p>
            <a:pPr algn="just"/>
            <a:r>
              <a:rPr lang="es-ES" sz="1400" b="1" dirty="0" smtClean="0"/>
              <a:t>Entorno lúdico y afectivo  </a:t>
            </a:r>
          </a:p>
          <a:p>
            <a:pPr algn="just"/>
            <a:r>
              <a:rPr lang="es-ES" sz="1400" b="1" dirty="0" smtClean="0"/>
              <a:t>Desarrollar el lenguaje oral</a:t>
            </a:r>
            <a:r>
              <a:rPr lang="es-ES" dirty="0" smtClean="0"/>
              <a:t>.</a:t>
            </a:r>
            <a:endParaRPr lang="es-EC" dirty="0"/>
          </a:p>
        </p:txBody>
      </p:sp>
      <p:sp>
        <p:nvSpPr>
          <p:cNvPr id="7" name="6 Rectángulo redondeado"/>
          <p:cNvSpPr/>
          <p:nvPr/>
        </p:nvSpPr>
        <p:spPr>
          <a:xfrm>
            <a:off x="214282" y="2928934"/>
            <a:ext cx="2880320" cy="171451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buFont typeface="Arial" pitchFamily="34" charset="0"/>
              <a:buChar char="•"/>
            </a:pPr>
            <a:r>
              <a:rPr lang="es-EC" sz="1600" b="1" dirty="0" smtClean="0"/>
              <a:t> Ciertas etapas de evolución </a:t>
            </a:r>
          </a:p>
          <a:p>
            <a:pPr algn="just">
              <a:buFont typeface="Arial" pitchFamily="34" charset="0"/>
              <a:buChar char="•"/>
            </a:pPr>
            <a:r>
              <a:rPr lang="es-EC" sz="1600" b="1" dirty="0" smtClean="0"/>
              <a:t> Se van mejorando mediante     su aprendizaje  </a:t>
            </a:r>
          </a:p>
          <a:p>
            <a:pPr algn="just">
              <a:buFont typeface="Arial" pitchFamily="34" charset="0"/>
              <a:buChar char="•"/>
            </a:pPr>
            <a:r>
              <a:rPr lang="es-EC" sz="1600" b="1" dirty="0" smtClean="0"/>
              <a:t>para el desarrollo destrezas de la comunicación.</a:t>
            </a:r>
            <a:endParaRPr lang="es-EC" sz="1600" b="1" dirty="0"/>
          </a:p>
        </p:txBody>
      </p:sp>
      <p:sp>
        <p:nvSpPr>
          <p:cNvPr id="8" name="7 Rectángulo redondeado"/>
          <p:cNvSpPr/>
          <p:nvPr/>
        </p:nvSpPr>
        <p:spPr>
          <a:xfrm>
            <a:off x="3707904" y="4286256"/>
            <a:ext cx="2880320" cy="1447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sz="1600" b="1" dirty="0" smtClean="0"/>
              <a:t> discriminar los sonidos de las diferentes letras.</a:t>
            </a:r>
            <a:endParaRPr lang="es-EC" sz="1600" b="1" dirty="0"/>
          </a:p>
        </p:txBody>
      </p:sp>
      <p:sp>
        <p:nvSpPr>
          <p:cNvPr id="9" name="8 Flecha izquierda"/>
          <p:cNvSpPr/>
          <p:nvPr/>
        </p:nvSpPr>
        <p:spPr>
          <a:xfrm rot="16200000">
            <a:off x="6510839" y="3042781"/>
            <a:ext cx="2090718" cy="53910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1" name="10 Flecha arriba"/>
          <p:cNvSpPr/>
          <p:nvPr/>
        </p:nvSpPr>
        <p:spPr>
          <a:xfrm rot="10800000">
            <a:off x="1835696" y="2132856"/>
            <a:ext cx="504056" cy="79208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12 Flecha izquierda"/>
          <p:cNvSpPr/>
          <p:nvPr/>
        </p:nvSpPr>
        <p:spPr>
          <a:xfrm rot="10800000">
            <a:off x="4572000" y="1153265"/>
            <a:ext cx="1500198" cy="57606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13 Flecha izquierda"/>
          <p:cNvSpPr/>
          <p:nvPr/>
        </p:nvSpPr>
        <p:spPr>
          <a:xfrm rot="16200000">
            <a:off x="4675737" y="3682453"/>
            <a:ext cx="792658" cy="42862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Ovr>
    <a:masterClrMapping/>
  </p:clrMapOvr>
  <p:transition spd="slow" advTm="75000"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214414" y="2786058"/>
            <a:ext cx="6929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3 AÑOS </a:t>
            </a:r>
            <a:endParaRPr lang="es-ES" dirty="0"/>
          </a:p>
        </p:txBody>
      </p:sp>
      <p:sp>
        <p:nvSpPr>
          <p:cNvPr id="7" name="6 Corchetes"/>
          <p:cNvSpPr/>
          <p:nvPr/>
        </p:nvSpPr>
        <p:spPr>
          <a:xfrm>
            <a:off x="2500298" y="928670"/>
            <a:ext cx="5929354" cy="4643470"/>
          </a:xfrm>
          <a:prstGeom prst="bracket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just"/>
            <a:endParaRPr lang="es-ES" dirty="0" smtClean="0"/>
          </a:p>
          <a:p>
            <a:pPr algn="just">
              <a:buFont typeface="Arial" pitchFamily="34" charset="0"/>
              <a:buChar char="•"/>
            </a:pPr>
            <a:r>
              <a:rPr lang="es-ES" dirty="0" smtClean="0"/>
              <a:t>Su vocabulario es de 1000 palabras </a:t>
            </a:r>
          </a:p>
          <a:p>
            <a:pPr algn="just">
              <a:buFont typeface="Arial" pitchFamily="34" charset="0"/>
              <a:buChar char="•"/>
            </a:pPr>
            <a:r>
              <a:rPr lang="es-ES" dirty="0" smtClean="0"/>
              <a:t>Su pronunciación es limitada </a:t>
            </a:r>
          </a:p>
          <a:p>
            <a:pPr algn="just">
              <a:buFont typeface="Arial" pitchFamily="34" charset="0"/>
              <a:buChar char="•"/>
            </a:pPr>
            <a:r>
              <a:rPr lang="es-ES" dirty="0" smtClean="0"/>
              <a:t>Sabe cual es el fonema de su primer nombre de acuerdo al sonido </a:t>
            </a:r>
          </a:p>
          <a:p>
            <a:pPr algn="just">
              <a:buFont typeface="Arial" pitchFamily="34" charset="0"/>
              <a:buChar char="•"/>
            </a:pPr>
            <a:r>
              <a:rPr lang="es-ES" dirty="0" smtClean="0"/>
              <a:t>Interviene en un conversación corta </a:t>
            </a:r>
          </a:p>
          <a:p>
            <a:pPr algn="just">
              <a:buFont typeface="Arial" pitchFamily="34" charset="0"/>
              <a:buChar char="•"/>
            </a:pPr>
            <a:r>
              <a:rPr lang="es-ES" dirty="0" smtClean="0"/>
              <a:t> imita sonidos onomatopéyicos </a:t>
            </a:r>
          </a:p>
          <a:p>
            <a:pPr algn="just">
              <a:buFont typeface="Arial" pitchFamily="34" charset="0"/>
              <a:buChar char="•"/>
            </a:pPr>
            <a:r>
              <a:rPr lang="es-ES" dirty="0" smtClean="0"/>
              <a:t>Imitar – aprendizaje </a:t>
            </a:r>
          </a:p>
          <a:p>
            <a:pPr algn="just">
              <a:buFont typeface="Arial" pitchFamily="34" charset="0"/>
              <a:buChar char="•"/>
            </a:pPr>
            <a:r>
              <a:rPr lang="es-ES" dirty="0" smtClean="0"/>
              <a:t>Narra historias cortas </a:t>
            </a:r>
          </a:p>
          <a:p>
            <a:pPr algn="just">
              <a:buFont typeface="Arial" pitchFamily="34" charset="0"/>
              <a:buChar char="•"/>
            </a:pPr>
            <a:r>
              <a:rPr lang="es-ES" dirty="0" smtClean="0"/>
              <a:t>Fantasear </a:t>
            </a:r>
          </a:p>
          <a:p>
            <a:pPr algn="just">
              <a:buFont typeface="Arial" pitchFamily="34" charset="0"/>
              <a:buChar char="•"/>
            </a:pPr>
            <a:r>
              <a:rPr lang="es-ES" dirty="0" smtClean="0"/>
              <a:t>Vocaliza muy limitadamente  algunas  palabras con la letra “A”</a:t>
            </a:r>
          </a:p>
          <a:p>
            <a:pPr algn="just">
              <a:buFont typeface="Arial" pitchFamily="34" charset="0"/>
              <a:buChar char="•"/>
            </a:pPr>
            <a:r>
              <a:rPr lang="es-ES" dirty="0" smtClean="0"/>
              <a:t>Recita versos de 2 líneas</a:t>
            </a:r>
          </a:p>
          <a:p>
            <a:pPr algn="just">
              <a:buFont typeface="Arial" pitchFamily="34" charset="0"/>
              <a:buChar char="•"/>
            </a:pPr>
            <a:r>
              <a:rPr lang="es-ES" dirty="0" smtClean="0"/>
              <a:t> vocaliza las loterías</a:t>
            </a:r>
          </a:p>
          <a:p>
            <a:pPr algn="just">
              <a:buFont typeface="Arial" pitchFamily="34" charset="0"/>
              <a:buChar char="•"/>
            </a:pPr>
            <a:endParaRPr lang="es-ES" dirty="0" smtClean="0"/>
          </a:p>
          <a:p>
            <a:pPr algn="just">
              <a:buFont typeface="Arial" pitchFamily="34" charset="0"/>
              <a:buChar char="•"/>
            </a:pPr>
            <a:endParaRPr lang="es-ES" dirty="0" smtClean="0"/>
          </a:p>
          <a:p>
            <a:pPr algn="ctr">
              <a:buFont typeface="Arial" pitchFamily="34" charset="0"/>
              <a:buChar char="•"/>
            </a:pPr>
            <a:endParaRPr lang="es-ES" dirty="0"/>
          </a:p>
        </p:txBody>
      </p:sp>
    </p:spTree>
  </p:cSld>
  <p:clrMapOvr>
    <a:masterClrMapping/>
  </p:clrMapOvr>
  <p:transition spd="slow" advTm="75000">
    <p:wheel spokes="8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785786" y="2928934"/>
            <a:ext cx="2500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4 AÑOS </a:t>
            </a:r>
            <a:endParaRPr lang="es-ES" dirty="0"/>
          </a:p>
        </p:txBody>
      </p:sp>
      <p:sp>
        <p:nvSpPr>
          <p:cNvPr id="4" name="3 Corchetes"/>
          <p:cNvSpPr/>
          <p:nvPr/>
        </p:nvSpPr>
        <p:spPr>
          <a:xfrm>
            <a:off x="2143108" y="1500174"/>
            <a:ext cx="5929354" cy="3929090"/>
          </a:xfrm>
          <a:prstGeom prst="bracket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just">
              <a:buFont typeface="Arial" pitchFamily="34" charset="0"/>
              <a:buChar char="•"/>
            </a:pPr>
            <a:r>
              <a:rPr lang="es-ES" dirty="0" smtClean="0"/>
              <a:t> Su vocabulario es de 1500 palabras</a:t>
            </a:r>
          </a:p>
          <a:p>
            <a:pPr algn="just">
              <a:buFont typeface="Arial" pitchFamily="34" charset="0"/>
              <a:buChar char="•"/>
            </a:pPr>
            <a:r>
              <a:rPr lang="es-ES" dirty="0" smtClean="0"/>
              <a:t>Vocaliza mejor las diferentes palabras </a:t>
            </a:r>
          </a:p>
          <a:p>
            <a:pPr algn="just">
              <a:buFont typeface="Arial" pitchFamily="34" charset="0"/>
              <a:buChar char="•"/>
            </a:pPr>
            <a:r>
              <a:rPr lang="es-ES" dirty="0" smtClean="0"/>
              <a:t>Identifica la primera letra de su nombre</a:t>
            </a:r>
          </a:p>
          <a:p>
            <a:pPr algn="just">
              <a:buFont typeface="Arial" pitchFamily="34" charset="0"/>
              <a:buChar char="•"/>
            </a:pPr>
            <a:r>
              <a:rPr lang="es-ES" dirty="0" smtClean="0"/>
              <a:t>Recita poemas de 4 líneas</a:t>
            </a:r>
          </a:p>
          <a:p>
            <a:pPr algn="just">
              <a:buFont typeface="Arial" pitchFamily="34" charset="0"/>
              <a:buChar char="•"/>
            </a:pPr>
            <a:r>
              <a:rPr lang="es-ES" dirty="0" smtClean="0"/>
              <a:t>Desarrolla las dramatizaciones </a:t>
            </a:r>
          </a:p>
          <a:p>
            <a:pPr algn="just">
              <a:buFont typeface="Arial" pitchFamily="34" charset="0"/>
              <a:buChar char="•"/>
            </a:pPr>
            <a:r>
              <a:rPr lang="es-ES" dirty="0" smtClean="0"/>
              <a:t>Retiene 1 línea de un trabalenguas</a:t>
            </a:r>
          </a:p>
          <a:p>
            <a:pPr algn="just">
              <a:buFont typeface="Arial" pitchFamily="34" charset="0"/>
              <a:buChar char="•"/>
            </a:pPr>
            <a:r>
              <a:rPr lang="es-ES" dirty="0" smtClean="0"/>
              <a:t>Fantasea en un cuento </a:t>
            </a:r>
          </a:p>
          <a:p>
            <a:pPr algn="just">
              <a:buFont typeface="Arial" pitchFamily="34" charset="0"/>
              <a:buChar char="•"/>
            </a:pPr>
            <a:r>
              <a:rPr lang="es-ES" dirty="0" smtClean="0"/>
              <a:t>Imita a su personaje favorito y vocaliza las palabras con mas dificultad</a:t>
            </a:r>
          </a:p>
          <a:p>
            <a:pPr algn="just">
              <a:buFont typeface="Arial" pitchFamily="34" charset="0"/>
              <a:buChar char="•"/>
            </a:pPr>
            <a:r>
              <a:rPr lang="es-ES" dirty="0" smtClean="0"/>
              <a:t>Su desarrollo lingüístico supera el 35% de pronunciación adecuada  </a:t>
            </a:r>
          </a:p>
          <a:p>
            <a:pPr algn="just">
              <a:buFont typeface="Arial" pitchFamily="34" charset="0"/>
              <a:buChar char="•"/>
            </a:pPr>
            <a:endParaRPr lang="es-ES" dirty="0" smtClean="0"/>
          </a:p>
          <a:p>
            <a:pPr algn="ctr"/>
            <a:endParaRPr lang="es-ES" dirty="0"/>
          </a:p>
        </p:txBody>
      </p:sp>
    </p:spTree>
  </p:cSld>
  <p:clrMapOvr>
    <a:masterClrMapping/>
  </p:clrMapOvr>
  <p:transition spd="slow" advTm="75000"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Elipse"/>
          <p:cNvSpPr/>
          <p:nvPr/>
        </p:nvSpPr>
        <p:spPr>
          <a:xfrm>
            <a:off x="251520" y="476672"/>
            <a:ext cx="4176464" cy="116637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sz="2000" b="1" dirty="0" smtClean="0">
                <a:solidFill>
                  <a:schemeClr val="tx1"/>
                </a:solidFill>
              </a:rPr>
              <a:t>Comprensión y expresión del lenguaje  </a:t>
            </a:r>
            <a:endParaRPr lang="es-EC" sz="2000" b="1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5143504" y="500042"/>
            <a:ext cx="3217096" cy="126014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1600" b="1" dirty="0" smtClean="0">
                <a:solidFill>
                  <a:schemeClr val="tx1"/>
                </a:solidFill>
              </a:rPr>
              <a:t> Sonidos onomatopéyicos</a:t>
            </a:r>
          </a:p>
          <a:p>
            <a:pPr algn="just"/>
            <a:r>
              <a:rPr lang="es-ES" sz="1600" b="1" dirty="0" smtClean="0">
                <a:solidFill>
                  <a:schemeClr val="tx1"/>
                </a:solidFill>
              </a:rPr>
              <a:t>Figuras  </a:t>
            </a:r>
          </a:p>
          <a:p>
            <a:pPr algn="just"/>
            <a:r>
              <a:rPr lang="es-ES" sz="1600" b="1" dirty="0" smtClean="0">
                <a:solidFill>
                  <a:schemeClr val="tx1"/>
                </a:solidFill>
              </a:rPr>
              <a:t>Palabras acordes a su edad </a:t>
            </a:r>
            <a:endParaRPr lang="es-EC" sz="1600" b="1" dirty="0">
              <a:solidFill>
                <a:schemeClr val="tx1"/>
              </a:solidFill>
            </a:endParaRPr>
          </a:p>
        </p:txBody>
      </p:sp>
      <p:sp>
        <p:nvSpPr>
          <p:cNvPr id="6" name="5 Flecha derecha"/>
          <p:cNvSpPr/>
          <p:nvPr/>
        </p:nvSpPr>
        <p:spPr>
          <a:xfrm>
            <a:off x="4499992" y="764704"/>
            <a:ext cx="576064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Rectángulo redondeado"/>
          <p:cNvSpPr/>
          <p:nvPr/>
        </p:nvSpPr>
        <p:spPr>
          <a:xfrm>
            <a:off x="214282" y="1857364"/>
            <a:ext cx="4752528" cy="150019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2000" dirty="0" smtClean="0"/>
          </a:p>
          <a:p>
            <a:pPr algn="just"/>
            <a:r>
              <a:rPr lang="es-ES" sz="1600" b="1" dirty="0" smtClean="0"/>
              <a:t>Para que el niño comprenda y exprese lo que siente mediante los diferentes estímulos y pueda desarrollar las destrezas de la comunicación a través de : </a:t>
            </a:r>
          </a:p>
          <a:p>
            <a:pPr algn="ctr"/>
            <a:endParaRPr lang="es-EC" sz="2000" dirty="0"/>
          </a:p>
        </p:txBody>
      </p:sp>
      <p:sp>
        <p:nvSpPr>
          <p:cNvPr id="8" name="7 Rectángulo redondeado"/>
          <p:cNvSpPr/>
          <p:nvPr/>
        </p:nvSpPr>
        <p:spPr>
          <a:xfrm>
            <a:off x="285720" y="3571876"/>
            <a:ext cx="4679412" cy="207170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endParaRPr lang="es-ES" sz="1600" b="1" dirty="0" smtClean="0"/>
          </a:p>
          <a:p>
            <a:pPr lvl="0"/>
            <a:r>
              <a:rPr lang="es-ES" sz="1600" b="1" dirty="0" smtClean="0"/>
              <a:t>Lo familiar – social – cultural</a:t>
            </a:r>
          </a:p>
          <a:p>
            <a:pPr lvl="0"/>
            <a:r>
              <a:rPr lang="es-ES" sz="1600" b="1" dirty="0" smtClean="0"/>
              <a:t>La estimulación del ambiente</a:t>
            </a:r>
          </a:p>
          <a:p>
            <a:pPr lvl="0"/>
            <a:r>
              <a:rPr lang="es-ES" sz="1600" b="1" dirty="0" smtClean="0"/>
              <a:t>Lo emocional</a:t>
            </a:r>
          </a:p>
          <a:p>
            <a:pPr lvl="0"/>
            <a:r>
              <a:rPr lang="es-ES" sz="1600" b="1" dirty="0" smtClean="0"/>
              <a:t>Lo lingüístico </a:t>
            </a:r>
          </a:p>
          <a:p>
            <a:pPr lvl="0"/>
            <a:r>
              <a:rPr lang="es-ES" sz="1600" b="1" dirty="0" smtClean="0"/>
              <a:t>Afectivo </a:t>
            </a:r>
          </a:p>
          <a:p>
            <a:pPr lvl="0"/>
            <a:r>
              <a:rPr lang="es-ES" sz="1600" b="1" dirty="0" smtClean="0"/>
              <a:t>Desarrollo motor fino y grueso</a:t>
            </a:r>
          </a:p>
          <a:p>
            <a:pPr algn="ctr"/>
            <a:endParaRPr lang="es-EC" sz="2000" dirty="0"/>
          </a:p>
        </p:txBody>
      </p:sp>
    </p:spTree>
  </p:cSld>
  <p:clrMapOvr>
    <a:masterClrMapping/>
  </p:clrMapOvr>
  <p:transition spd="slow" advTm="75000">
    <p:wheel spokes="8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Elipse"/>
          <p:cNvSpPr/>
          <p:nvPr/>
        </p:nvSpPr>
        <p:spPr>
          <a:xfrm>
            <a:off x="1357290" y="214290"/>
            <a:ext cx="2351184" cy="142876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" sz="1600" b="1" dirty="0" smtClean="0"/>
              <a:t>Vocalización</a:t>
            </a:r>
          </a:p>
          <a:p>
            <a:pPr algn="just"/>
            <a:r>
              <a:rPr lang="es-ES" sz="1600" b="1" dirty="0" smtClean="0"/>
              <a:t>Imitación</a:t>
            </a:r>
          </a:p>
          <a:p>
            <a:pPr algn="just"/>
            <a:r>
              <a:rPr lang="es-ES" sz="1600" b="1" dirty="0" smtClean="0"/>
              <a:t>Gestos</a:t>
            </a:r>
          </a:p>
          <a:p>
            <a:pPr algn="just"/>
            <a:r>
              <a:rPr lang="es-ES" sz="1600" b="1" dirty="0" smtClean="0"/>
              <a:t>sonidos</a:t>
            </a:r>
          </a:p>
          <a:p>
            <a:pPr algn="just"/>
            <a:endParaRPr lang="es-EC" sz="1600" b="1" dirty="0"/>
          </a:p>
        </p:txBody>
      </p:sp>
      <p:sp>
        <p:nvSpPr>
          <p:cNvPr id="5" name="4 Elipse"/>
          <p:cNvSpPr/>
          <p:nvPr/>
        </p:nvSpPr>
        <p:spPr>
          <a:xfrm>
            <a:off x="4071934" y="214290"/>
            <a:ext cx="3786214" cy="135732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b="1" dirty="0" smtClean="0"/>
              <a:t>Forman esquemas y funciones influye en las destrezas de la comunicación. </a:t>
            </a:r>
          </a:p>
          <a:p>
            <a:pPr algn="ctr"/>
            <a:r>
              <a:rPr lang="es-EC" sz="1600" b="1" dirty="0" smtClean="0"/>
              <a:t> </a:t>
            </a:r>
            <a:endParaRPr lang="es-EC" sz="1600" b="1" dirty="0"/>
          </a:p>
        </p:txBody>
      </p:sp>
      <p:sp>
        <p:nvSpPr>
          <p:cNvPr id="6" name="5 Elipse"/>
          <p:cNvSpPr/>
          <p:nvPr/>
        </p:nvSpPr>
        <p:spPr>
          <a:xfrm>
            <a:off x="6429388" y="1428736"/>
            <a:ext cx="2286016" cy="207170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sz="1400" b="1" dirty="0" smtClean="0"/>
              <a:t>Destrezas de la comunicación, expresión, comprensión, desarrollo de aprendizajes van a la par.</a:t>
            </a:r>
            <a:endParaRPr lang="es-EC" sz="1400" b="1" dirty="0"/>
          </a:p>
        </p:txBody>
      </p:sp>
      <p:sp>
        <p:nvSpPr>
          <p:cNvPr id="9" name="8 Elipse"/>
          <p:cNvSpPr/>
          <p:nvPr/>
        </p:nvSpPr>
        <p:spPr>
          <a:xfrm>
            <a:off x="3143240" y="1714488"/>
            <a:ext cx="2880320" cy="271464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b="1" dirty="0" smtClean="0"/>
              <a:t>3-4  años </a:t>
            </a:r>
          </a:p>
          <a:p>
            <a:pPr algn="just"/>
            <a:r>
              <a:rPr lang="es-EC" sz="1600" b="1" dirty="0" smtClean="0"/>
              <a:t>Interés de satisfacer sus necesidades de las destrezas de la comunicación, para intervenir en conversaciones </a:t>
            </a:r>
            <a:endParaRPr lang="es-EC" sz="1600" b="1" dirty="0"/>
          </a:p>
        </p:txBody>
      </p:sp>
      <p:sp>
        <p:nvSpPr>
          <p:cNvPr id="16" name="15 Elipse"/>
          <p:cNvSpPr/>
          <p:nvPr/>
        </p:nvSpPr>
        <p:spPr>
          <a:xfrm>
            <a:off x="214282" y="2143116"/>
            <a:ext cx="2571768" cy="1357892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" sz="1600" b="1" dirty="0" smtClean="0"/>
              <a:t>Desde los 3 a 4 años  domina alrededor de 1500 palabras </a:t>
            </a:r>
            <a:endParaRPr lang="es-EC" sz="1600" b="1" dirty="0"/>
          </a:p>
        </p:txBody>
      </p:sp>
      <p:sp>
        <p:nvSpPr>
          <p:cNvPr id="24" name="23 Elipse"/>
          <p:cNvSpPr/>
          <p:nvPr/>
        </p:nvSpPr>
        <p:spPr>
          <a:xfrm>
            <a:off x="5214942" y="3714752"/>
            <a:ext cx="3384376" cy="242889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sz="1600" b="1" dirty="0" smtClean="0"/>
              <a:t>Ejes del desarrollo, orientan a las  diferentes oportunidades del aprendizaje, de las destrezas de la comunicación   </a:t>
            </a:r>
            <a:endParaRPr lang="es-EC" sz="1600" b="1" dirty="0"/>
          </a:p>
        </p:txBody>
      </p:sp>
      <p:sp>
        <p:nvSpPr>
          <p:cNvPr id="25" name="24 Elipse"/>
          <p:cNvSpPr/>
          <p:nvPr/>
        </p:nvSpPr>
        <p:spPr>
          <a:xfrm>
            <a:off x="827584" y="3857628"/>
            <a:ext cx="3240360" cy="235745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/>
              <a:t>Ámbitos del desarrollo- basados en la expresión y comprensión- secuencia entre si</a:t>
            </a:r>
            <a:endParaRPr lang="es-EC" b="1" dirty="0"/>
          </a:p>
        </p:txBody>
      </p:sp>
      <p:cxnSp>
        <p:nvCxnSpPr>
          <p:cNvPr id="11" name="10 Conector recto de flecha"/>
          <p:cNvCxnSpPr>
            <a:stCxn id="5" idx="2"/>
          </p:cNvCxnSpPr>
          <p:nvPr/>
        </p:nvCxnSpPr>
        <p:spPr>
          <a:xfrm rot="10800000" flipV="1">
            <a:off x="3786182" y="892950"/>
            <a:ext cx="285752" cy="1071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recto de flecha"/>
          <p:cNvCxnSpPr>
            <a:stCxn id="25" idx="6"/>
          </p:cNvCxnSpPr>
          <p:nvPr/>
        </p:nvCxnSpPr>
        <p:spPr>
          <a:xfrm flipV="1">
            <a:off x="4067944" y="4857761"/>
            <a:ext cx="1075560" cy="1785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 de flecha"/>
          <p:cNvCxnSpPr>
            <a:stCxn id="24" idx="0"/>
          </p:cNvCxnSpPr>
          <p:nvPr/>
        </p:nvCxnSpPr>
        <p:spPr>
          <a:xfrm rot="5400000" flipH="1" flipV="1">
            <a:off x="6846854" y="3489276"/>
            <a:ext cx="285752" cy="165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 de flecha"/>
          <p:cNvCxnSpPr/>
          <p:nvPr/>
        </p:nvCxnSpPr>
        <p:spPr>
          <a:xfrm rot="5400000">
            <a:off x="892943" y="1535893"/>
            <a:ext cx="928694" cy="2857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 de flecha"/>
          <p:cNvCxnSpPr/>
          <p:nvPr/>
        </p:nvCxnSpPr>
        <p:spPr>
          <a:xfrm rot="16200000" flipH="1">
            <a:off x="1000100" y="3786190"/>
            <a:ext cx="714380" cy="1428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75000"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http://www.rpp.com.pe/filecdn.php?f=/fotos/entretenimiento/16102013dibujos3/1.jpg">
            <a:hlinkClick r:id="rId2"/>
          </p:cNvPr>
          <p:cNvPicPr/>
          <p:nvPr/>
        </p:nvPicPr>
        <p:blipFill>
          <a:blip r:embed="rId3">
            <a:lum bright="70000" contrast="-70000"/>
          </a:blip>
          <a:srcRect/>
          <a:stretch>
            <a:fillRect/>
          </a:stretch>
        </p:blipFill>
        <p:spPr bwMode="auto">
          <a:xfrm>
            <a:off x="1214414" y="409898"/>
            <a:ext cx="6657975" cy="5845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57200" y="1628800"/>
            <a:ext cx="8229600" cy="3024336"/>
          </a:xfrm>
        </p:spPr>
        <p:txBody>
          <a:bodyPr>
            <a:noAutofit/>
          </a:bodyPr>
          <a:lstStyle/>
          <a:p>
            <a:r>
              <a:rPr lang="es-EC" sz="5000" b="1" dirty="0" smtClean="0">
                <a:solidFill>
                  <a:schemeClr val="tx1"/>
                </a:solidFill>
              </a:rPr>
              <a:t>CAPÍTULO 3</a:t>
            </a:r>
            <a:br>
              <a:rPr lang="es-EC" sz="5000" b="1" dirty="0" smtClean="0">
                <a:solidFill>
                  <a:schemeClr val="tx1"/>
                </a:solidFill>
              </a:rPr>
            </a:br>
            <a:r>
              <a:rPr lang="es-EC" sz="5000" b="1" dirty="0" smtClean="0">
                <a:solidFill>
                  <a:schemeClr val="tx1"/>
                </a:solidFill>
              </a:rPr>
              <a:t>METODOLOGÍA DE LA INVESTIGACIÓN</a:t>
            </a:r>
            <a:endParaRPr lang="es-EC" sz="5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Tm="3927">
    <p:wheel spokes="8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dondear rectángulo de esquina diagonal"/>
          <p:cNvSpPr/>
          <p:nvPr/>
        </p:nvSpPr>
        <p:spPr>
          <a:xfrm>
            <a:off x="571472" y="1643050"/>
            <a:ext cx="2520280" cy="1008112"/>
          </a:xfrm>
          <a:prstGeom prst="round2Diag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chemeClr val="bg1"/>
                </a:solidFill>
              </a:rPr>
              <a:t>TIPO:</a:t>
            </a:r>
          </a:p>
          <a:p>
            <a:pPr algn="ctr"/>
            <a:r>
              <a:rPr lang="es-EC" b="1" dirty="0" smtClean="0">
                <a:solidFill>
                  <a:schemeClr val="bg1"/>
                </a:solidFill>
              </a:rPr>
              <a:t>Cualitativa </a:t>
            </a:r>
          </a:p>
          <a:p>
            <a:pPr algn="ctr"/>
            <a:r>
              <a:rPr lang="es-EC" dirty="0" smtClean="0">
                <a:solidFill>
                  <a:schemeClr val="bg1"/>
                </a:solidFill>
              </a:rPr>
              <a:t> </a:t>
            </a:r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5" name="4 Redondear rectángulo de esquina diagonal"/>
          <p:cNvSpPr/>
          <p:nvPr/>
        </p:nvSpPr>
        <p:spPr>
          <a:xfrm>
            <a:off x="395536" y="260648"/>
            <a:ext cx="2520280" cy="1008112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/>
              <a:t>MODALIDAD: </a:t>
            </a:r>
            <a:r>
              <a:rPr lang="es-EC" dirty="0" smtClean="0"/>
              <a:t>Campo,  bibliográfica-documental</a:t>
            </a:r>
            <a:endParaRPr lang="es-EC" dirty="0"/>
          </a:p>
        </p:txBody>
      </p:sp>
      <p:sp>
        <p:nvSpPr>
          <p:cNvPr id="6" name="5 Redondear rectángulo de esquina diagonal"/>
          <p:cNvSpPr/>
          <p:nvPr/>
        </p:nvSpPr>
        <p:spPr>
          <a:xfrm>
            <a:off x="500034" y="5000636"/>
            <a:ext cx="7460902" cy="1500198"/>
          </a:xfrm>
          <a:prstGeom prst="round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b="1" dirty="0" smtClean="0"/>
          </a:p>
          <a:p>
            <a:pPr algn="ctr"/>
            <a:endParaRPr lang="es-EC" b="1" dirty="0" smtClean="0"/>
          </a:p>
          <a:p>
            <a:pPr algn="ctr"/>
            <a:r>
              <a:rPr lang="es-EC" b="1" dirty="0" smtClean="0"/>
              <a:t>POBLACIÓN y MUESTRA :</a:t>
            </a:r>
          </a:p>
          <a:p>
            <a:pPr algn="just"/>
            <a:r>
              <a:rPr lang="es-EC" dirty="0" smtClean="0"/>
              <a:t>20 niños aulas pequeñines 1</a:t>
            </a:r>
          </a:p>
          <a:p>
            <a:pPr algn="just"/>
            <a:r>
              <a:rPr lang="es-EC" dirty="0" smtClean="0"/>
              <a:t>20 niños aulas pequeñines 2</a:t>
            </a:r>
          </a:p>
          <a:p>
            <a:pPr algn="just"/>
            <a:r>
              <a:rPr lang="es-EC" dirty="0" smtClean="0"/>
              <a:t>5 Docentes </a:t>
            </a:r>
          </a:p>
          <a:p>
            <a:pPr algn="just"/>
            <a:r>
              <a:rPr lang="es-EC" dirty="0" smtClean="0"/>
              <a:t>1 Madre comunitaria</a:t>
            </a:r>
          </a:p>
          <a:p>
            <a:pPr algn="ctr"/>
            <a:endParaRPr lang="es-EC" dirty="0" smtClean="0"/>
          </a:p>
          <a:p>
            <a:pPr algn="ctr"/>
            <a:endParaRPr lang="es-EC" dirty="0"/>
          </a:p>
        </p:txBody>
      </p:sp>
      <p:sp>
        <p:nvSpPr>
          <p:cNvPr id="9" name="8 Redondear rectángulo de esquina diagonal"/>
          <p:cNvSpPr/>
          <p:nvPr/>
        </p:nvSpPr>
        <p:spPr>
          <a:xfrm>
            <a:off x="4429124" y="2428868"/>
            <a:ext cx="2520280" cy="2286016"/>
          </a:xfrm>
          <a:prstGeom prst="round2Diag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chemeClr val="bg1"/>
                </a:solidFill>
              </a:rPr>
              <a:t>INSTRUMENTOS: </a:t>
            </a:r>
            <a:r>
              <a:rPr lang="es-EC" dirty="0" smtClean="0">
                <a:solidFill>
                  <a:schemeClr val="bg1"/>
                </a:solidFill>
              </a:rPr>
              <a:t>Ficha de observación aplicada a los niños, instrumento aplicado a las docentes Cuestionario  </a:t>
            </a:r>
            <a:endParaRPr lang="es-EC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 advTm="60000">
    <p:wheel spokes="8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http://www.rpp.com.pe/filecdn.php?f=/fotos/entretenimiento/16102013dibujos3/1.jpg">
            <a:hlinkClick r:id="rId2"/>
          </p:cNvPr>
          <p:cNvPicPr/>
          <p:nvPr/>
        </p:nvPicPr>
        <p:blipFill>
          <a:blip r:embed="rId3">
            <a:lum bright="70000" contrast="-70000"/>
          </a:blip>
          <a:srcRect/>
          <a:stretch>
            <a:fillRect/>
          </a:stretch>
        </p:blipFill>
        <p:spPr bwMode="auto">
          <a:xfrm>
            <a:off x="1214414" y="409898"/>
            <a:ext cx="6657975" cy="5845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57200" y="1628800"/>
            <a:ext cx="8229600" cy="3024336"/>
          </a:xfrm>
        </p:spPr>
        <p:txBody>
          <a:bodyPr>
            <a:noAutofit/>
          </a:bodyPr>
          <a:lstStyle/>
          <a:p>
            <a:r>
              <a:rPr lang="es-EC" sz="5000" b="1" dirty="0" smtClean="0">
                <a:solidFill>
                  <a:schemeClr val="tx1"/>
                </a:solidFill>
              </a:rPr>
              <a:t>ANÁLISIS E ITERPRETACIÓN </a:t>
            </a:r>
            <a:r>
              <a:rPr lang="es-EC" sz="5000" b="1" dirty="0" smtClean="0">
                <a:solidFill>
                  <a:schemeClr val="bg1"/>
                </a:solidFill>
              </a:rPr>
              <a:t>DE</a:t>
            </a:r>
            <a:endParaRPr lang="es-EC" sz="5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 advTm="3617">
    <p:split dir="in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C" b="1" dirty="0" smtClean="0">
                <a:solidFill>
                  <a:schemeClr val="bg1"/>
                </a:solidFill>
              </a:rPr>
              <a:t>FICHA DE OBSERVACIÓN aplicada a los niños de 4 años </a:t>
            </a:r>
            <a:endParaRPr lang="es-EC" b="1" dirty="0">
              <a:solidFill>
                <a:schemeClr val="bg1"/>
              </a:solidFill>
            </a:endParaRPr>
          </a:p>
        </p:txBody>
      </p:sp>
      <p:sp>
        <p:nvSpPr>
          <p:cNvPr id="18" name="1 Título"/>
          <p:cNvSpPr txBox="1">
            <a:spLocks/>
          </p:cNvSpPr>
          <p:nvPr/>
        </p:nvSpPr>
        <p:spPr>
          <a:xfrm>
            <a:off x="611560" y="32849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0" name="1 Título"/>
          <p:cNvSpPr txBox="1">
            <a:spLocks/>
          </p:cNvSpPr>
          <p:nvPr/>
        </p:nvSpPr>
        <p:spPr>
          <a:xfrm>
            <a:off x="1547664" y="2420888"/>
            <a:ext cx="6840760" cy="10709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TESIS-2014.pd</a:t>
            </a:r>
            <a:endParaRPr kumimoji="0" lang="es-EC" sz="1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0" y="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7 Gráfico"/>
          <p:cNvGraphicFramePr/>
          <p:nvPr/>
        </p:nvGraphicFramePr>
        <p:xfrm>
          <a:off x="5214942" y="1857364"/>
          <a:ext cx="3526180" cy="3500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2 CuadroTexto"/>
          <p:cNvSpPr txBox="1"/>
          <p:nvPr/>
        </p:nvSpPr>
        <p:spPr>
          <a:xfrm>
            <a:off x="611560" y="276999"/>
            <a:ext cx="799288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latin typeface="Arial" pitchFamily="34" charset="0"/>
                <a:ea typeface="Calibri" pitchFamily="34" charset="0"/>
                <a:cs typeface="Arial" pitchFamily="34" charset="0"/>
              </a:rPr>
              <a:t>4 años </a:t>
            </a:r>
          </a:p>
          <a:p>
            <a:pPr algn="just"/>
            <a:r>
              <a:rPr lang="es-ES" dirty="0">
                <a:latin typeface="Arial" pitchFamily="34" charset="0"/>
                <a:ea typeface="Calibri" pitchFamily="34" charset="0"/>
                <a:cs typeface="Arial" pitchFamily="34" charset="0"/>
              </a:rPr>
              <a:t>Expresa oralmente los sentimientos de tristeza, alegr</a:t>
            </a:r>
            <a:r>
              <a:rPr lang="es-ES" dirty="0">
                <a:ea typeface="Calibri" pitchFamily="34" charset="0"/>
                <a:cs typeface="Arial" pitchFamily="34" charset="0"/>
              </a:rPr>
              <a:t>í</a:t>
            </a:r>
            <a:r>
              <a:rPr lang="es-ES" dirty="0">
                <a:latin typeface="Arial" pitchFamily="34" charset="0"/>
                <a:ea typeface="Calibri" pitchFamily="34" charset="0"/>
                <a:cs typeface="Arial" pitchFamily="34" charset="0"/>
              </a:rPr>
              <a:t>a, emoci</a:t>
            </a:r>
            <a:r>
              <a:rPr lang="es-ES" dirty="0">
                <a:ea typeface="Calibri" pitchFamily="34" charset="0"/>
                <a:cs typeface="Arial" pitchFamily="34" charset="0"/>
              </a:rPr>
              <a:t>ó</a:t>
            </a:r>
            <a:r>
              <a:rPr lang="es-ES" dirty="0">
                <a:latin typeface="Arial" pitchFamily="34" charset="0"/>
                <a:ea typeface="Calibri" pitchFamily="34" charset="0"/>
                <a:cs typeface="Arial" pitchFamily="34" charset="0"/>
              </a:rPr>
              <a:t>n, enojado, y de cari</a:t>
            </a:r>
            <a:r>
              <a:rPr lang="es-ES" dirty="0">
                <a:ea typeface="Calibri" pitchFamily="34" charset="0"/>
                <a:cs typeface="Arial" pitchFamily="34" charset="0"/>
              </a:rPr>
              <a:t>ñ</a:t>
            </a:r>
            <a:r>
              <a:rPr lang="es-ES" dirty="0">
                <a:latin typeface="Arial" pitchFamily="34" charset="0"/>
                <a:ea typeface="Calibri" pitchFamily="34" charset="0"/>
                <a:cs typeface="Arial" pitchFamily="34" charset="0"/>
              </a:rPr>
              <a:t>o o afecto</a:t>
            </a:r>
            <a:endParaRPr lang="es-ES" dirty="0"/>
          </a:p>
          <a:p>
            <a:endParaRPr lang="es-ES" dirty="0"/>
          </a:p>
        </p:txBody>
      </p:sp>
      <p:sp>
        <p:nvSpPr>
          <p:cNvPr id="4" name="3 CuadroTexto"/>
          <p:cNvSpPr txBox="1"/>
          <p:nvPr/>
        </p:nvSpPr>
        <p:spPr>
          <a:xfrm>
            <a:off x="755576" y="1508105"/>
            <a:ext cx="421246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s-ES" b="1" dirty="0">
                <a:latin typeface="Arial" pitchFamily="34" charset="0"/>
                <a:ea typeface="Calibri" pitchFamily="34" charset="0"/>
                <a:cs typeface="Arial" pitchFamily="34" charset="0"/>
              </a:rPr>
              <a:t>An</a:t>
            </a:r>
            <a:r>
              <a:rPr lang="es-ES" b="1" dirty="0">
                <a:ea typeface="Calibri" pitchFamily="34" charset="0"/>
                <a:cs typeface="Arial" pitchFamily="34" charset="0"/>
              </a:rPr>
              <a:t>á</a:t>
            </a:r>
            <a:r>
              <a:rPr lang="es-ES" b="1" dirty="0">
                <a:latin typeface="Arial" pitchFamily="34" charset="0"/>
                <a:ea typeface="Calibri" pitchFamily="34" charset="0"/>
                <a:cs typeface="Arial" pitchFamily="34" charset="0"/>
              </a:rPr>
              <a:t>lisis e Interpretaci</a:t>
            </a:r>
            <a:r>
              <a:rPr lang="es-ES" b="1" dirty="0">
                <a:ea typeface="Calibri" pitchFamily="34" charset="0"/>
                <a:cs typeface="Arial" pitchFamily="34" charset="0"/>
              </a:rPr>
              <a:t>ó</a:t>
            </a:r>
            <a:r>
              <a:rPr lang="es-ES" b="1" dirty="0">
                <a:latin typeface="Arial" pitchFamily="34" charset="0"/>
                <a:ea typeface="Calibri" pitchFamily="34" charset="0"/>
                <a:cs typeface="Arial" pitchFamily="34" charset="0"/>
              </a:rPr>
              <a:t>n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es-ES" sz="1600" dirty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dirty="0">
                <a:latin typeface="Arial" pitchFamily="34" charset="0"/>
                <a:ea typeface="Calibri" pitchFamily="34" charset="0"/>
                <a:cs typeface="Arial" pitchFamily="34" charset="0"/>
              </a:rPr>
              <a:t>La mayor</a:t>
            </a:r>
            <a:r>
              <a:rPr lang="es-ES" dirty="0">
                <a:ea typeface="Calibri" pitchFamily="34" charset="0"/>
                <a:cs typeface="Arial" pitchFamily="34" charset="0"/>
              </a:rPr>
              <a:t>í</a:t>
            </a:r>
            <a:r>
              <a:rPr lang="es-ES" dirty="0">
                <a:latin typeface="Arial" pitchFamily="34" charset="0"/>
                <a:ea typeface="Calibri" pitchFamily="34" charset="0"/>
                <a:cs typeface="Arial" pitchFamily="34" charset="0"/>
              </a:rPr>
              <a:t>a de los ni</a:t>
            </a:r>
            <a:r>
              <a:rPr lang="es-ES" dirty="0">
                <a:ea typeface="Calibri" pitchFamily="34" charset="0"/>
                <a:cs typeface="Arial" pitchFamily="34" charset="0"/>
              </a:rPr>
              <a:t>ñ</a:t>
            </a:r>
            <a:r>
              <a:rPr lang="es-ES" dirty="0">
                <a:latin typeface="Arial" pitchFamily="34" charset="0"/>
                <a:ea typeface="Calibri" pitchFamily="34" charset="0"/>
                <a:cs typeface="Arial" pitchFamily="34" charset="0"/>
              </a:rPr>
              <a:t>os  tienen cierta dificultad para expresar de manera no verbal, el 30% de ellos nunca lo hacen que son 6 ni</a:t>
            </a:r>
            <a:r>
              <a:rPr lang="es-ES" dirty="0">
                <a:ea typeface="Calibri" pitchFamily="34" charset="0"/>
                <a:cs typeface="Arial" pitchFamily="34" charset="0"/>
              </a:rPr>
              <a:t>ñ</a:t>
            </a:r>
            <a:r>
              <a:rPr lang="es-ES" dirty="0">
                <a:latin typeface="Arial" pitchFamily="34" charset="0"/>
                <a:ea typeface="Calibri" pitchFamily="34" charset="0"/>
                <a:cs typeface="Arial" pitchFamily="34" charset="0"/>
              </a:rPr>
              <a:t>os, lo cual 5 de ellos que es equivalente a un 25% siempre lo hacen y  no tienen problema alguno pero los ni</a:t>
            </a:r>
            <a:r>
              <a:rPr lang="es-ES" dirty="0">
                <a:ea typeface="Calibri" pitchFamily="34" charset="0"/>
                <a:cs typeface="Arial" pitchFamily="34" charset="0"/>
              </a:rPr>
              <a:t>ñ</a:t>
            </a:r>
            <a:r>
              <a:rPr lang="es-ES" dirty="0">
                <a:latin typeface="Arial" pitchFamily="34" charset="0"/>
                <a:ea typeface="Calibri" pitchFamily="34" charset="0"/>
                <a:cs typeface="Arial" pitchFamily="34" charset="0"/>
              </a:rPr>
              <a:t>os confunden que expresarse de esta manera se hacen entender para no hablar porque la pronunciaci</a:t>
            </a:r>
            <a:r>
              <a:rPr lang="es-ES" dirty="0">
                <a:ea typeface="Calibri" pitchFamily="34" charset="0"/>
                <a:cs typeface="Arial" pitchFamily="34" charset="0"/>
              </a:rPr>
              <a:t>ó</a:t>
            </a:r>
            <a:r>
              <a:rPr lang="es-ES" dirty="0">
                <a:latin typeface="Arial" pitchFamily="34" charset="0"/>
                <a:ea typeface="Calibri" pitchFamily="34" charset="0"/>
                <a:cs typeface="Arial" pitchFamily="34" charset="0"/>
              </a:rPr>
              <a:t>n es escasa,  el 25% casi siempre lo logra y un 20% algunas veces, tienen miedo de expresarse frente al p</a:t>
            </a:r>
            <a:r>
              <a:rPr lang="es-ES" dirty="0">
                <a:ea typeface="Calibri" pitchFamily="34" charset="0"/>
                <a:cs typeface="Arial" pitchFamily="34" charset="0"/>
              </a:rPr>
              <a:t>ú</a:t>
            </a:r>
            <a:r>
              <a:rPr lang="es-ES" dirty="0">
                <a:latin typeface="Arial" pitchFamily="34" charset="0"/>
                <a:ea typeface="Calibri" pitchFamily="34" charset="0"/>
                <a:cs typeface="Arial" pitchFamily="34" charset="0"/>
              </a:rPr>
              <a:t>blico y que se le r</a:t>
            </a:r>
            <a:r>
              <a:rPr lang="es-ES" dirty="0">
                <a:ea typeface="Calibri" pitchFamily="34" charset="0"/>
                <a:cs typeface="Arial" pitchFamily="34" charset="0"/>
              </a:rPr>
              <a:t>í</a:t>
            </a:r>
            <a:r>
              <a:rPr lang="es-ES" dirty="0">
                <a:latin typeface="Arial" pitchFamily="34" charset="0"/>
                <a:ea typeface="Calibri" pitchFamily="34" charset="0"/>
                <a:cs typeface="Arial" pitchFamily="34" charset="0"/>
              </a:rPr>
              <a:t>an sus compa</a:t>
            </a:r>
            <a:r>
              <a:rPr lang="es-ES" dirty="0">
                <a:ea typeface="Calibri" pitchFamily="34" charset="0"/>
                <a:cs typeface="Arial" pitchFamily="34" charset="0"/>
              </a:rPr>
              <a:t>ñ</a:t>
            </a:r>
            <a:r>
              <a:rPr lang="es-ES" dirty="0">
                <a:latin typeface="Arial" pitchFamily="34" charset="0"/>
                <a:ea typeface="Calibri" pitchFamily="34" charset="0"/>
                <a:cs typeface="Arial" pitchFamily="34" charset="0"/>
              </a:rPr>
              <a:t>eritos, o piensan que lo est</a:t>
            </a:r>
            <a:r>
              <a:rPr lang="es-ES" dirty="0">
                <a:ea typeface="Calibri" pitchFamily="34" charset="0"/>
                <a:cs typeface="Arial" pitchFamily="34" charset="0"/>
              </a:rPr>
              <a:t>á</a:t>
            </a:r>
            <a:r>
              <a:rPr lang="es-ES" dirty="0">
                <a:latin typeface="Arial" pitchFamily="34" charset="0"/>
                <a:ea typeface="Calibri" pitchFamily="34" charset="0"/>
                <a:cs typeface="Arial" pitchFamily="34" charset="0"/>
              </a:rPr>
              <a:t>n haciendo mal  tienen cierta inseguridad.</a:t>
            </a:r>
            <a:endParaRPr lang="es-ES" sz="2800" dirty="0">
              <a:latin typeface="Arial" pitchFamily="34" charset="0"/>
              <a:cs typeface="Arial" pitchFamily="34" charset="0"/>
            </a:endParaRPr>
          </a:p>
          <a:p>
            <a:endParaRPr lang="es-ES" dirty="0"/>
          </a:p>
        </p:txBody>
      </p:sp>
    </p:spTree>
  </p:cSld>
  <p:clrMapOvr>
    <a:masterClrMapping/>
  </p:clrMapOvr>
  <p:transition spd="slow" advTm="75000">
    <p:spli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38336"/>
          </a:xfrm>
        </p:spPr>
        <p:txBody>
          <a:bodyPr>
            <a:normAutofit/>
          </a:bodyPr>
          <a:lstStyle/>
          <a:p>
            <a:r>
              <a:rPr lang="es-EC" sz="2500" dirty="0" smtClean="0">
                <a:solidFill>
                  <a:schemeClr val="bg1"/>
                </a:solidFill>
              </a:rPr>
              <a:t>4 años  </a:t>
            </a:r>
            <a:endParaRPr lang="es-EC" sz="2500" b="1" dirty="0">
              <a:solidFill>
                <a:schemeClr val="bg1"/>
              </a:solidFill>
            </a:endParaRPr>
          </a:p>
        </p:txBody>
      </p:sp>
      <p:graphicFrame>
        <p:nvGraphicFramePr>
          <p:cNvPr id="6" name="5 Gráfico"/>
          <p:cNvGraphicFramePr/>
          <p:nvPr/>
        </p:nvGraphicFramePr>
        <p:xfrm>
          <a:off x="5000628" y="2071678"/>
          <a:ext cx="3646546" cy="3357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1 CuadroTexto"/>
          <p:cNvSpPr txBox="1"/>
          <p:nvPr/>
        </p:nvSpPr>
        <p:spPr>
          <a:xfrm>
            <a:off x="611560" y="404664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b="1" dirty="0"/>
              <a:t>Vocabulario Claro y determinado en diferentes ocasiones</a:t>
            </a:r>
            <a:endParaRPr lang="es-E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es-ES" dirty="0"/>
          </a:p>
        </p:txBody>
      </p:sp>
      <p:sp>
        <p:nvSpPr>
          <p:cNvPr id="3" name="2 CuadroTexto"/>
          <p:cNvSpPr txBox="1"/>
          <p:nvPr/>
        </p:nvSpPr>
        <p:spPr>
          <a:xfrm>
            <a:off x="395536" y="1268760"/>
            <a:ext cx="439248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s-ES" b="1" dirty="0">
                <a:latin typeface="Arial" pitchFamily="34" charset="0"/>
                <a:ea typeface="Calibri" pitchFamily="34" charset="0"/>
                <a:cs typeface="Arial" pitchFamily="34" charset="0"/>
              </a:rPr>
              <a:t>Análisis e interpretación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es-ES" dirty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s-ES" dirty="0">
                <a:latin typeface="Arial" pitchFamily="34" charset="0"/>
                <a:ea typeface="Calibri" pitchFamily="34" charset="0"/>
                <a:cs typeface="Arial" pitchFamily="34" charset="0"/>
              </a:rPr>
              <a:t>Los ni</a:t>
            </a:r>
            <a:r>
              <a:rPr lang="es-ES" dirty="0">
                <a:ea typeface="Calibri" pitchFamily="34" charset="0"/>
                <a:cs typeface="Arial" pitchFamily="34" charset="0"/>
              </a:rPr>
              <a:t>ñ</a:t>
            </a:r>
            <a:r>
              <a:rPr lang="es-ES" dirty="0">
                <a:latin typeface="Arial" pitchFamily="34" charset="0"/>
                <a:ea typeface="Calibri" pitchFamily="34" charset="0"/>
                <a:cs typeface="Arial" pitchFamily="34" charset="0"/>
              </a:rPr>
              <a:t>os de 4 a</a:t>
            </a:r>
            <a:r>
              <a:rPr lang="es-ES" dirty="0">
                <a:ea typeface="Calibri" pitchFamily="34" charset="0"/>
                <a:cs typeface="Arial" pitchFamily="34" charset="0"/>
              </a:rPr>
              <a:t>ñ</a:t>
            </a:r>
            <a:r>
              <a:rPr lang="es-ES" dirty="0">
                <a:latin typeface="Arial" pitchFamily="34" charset="0"/>
                <a:ea typeface="Calibri" pitchFamily="34" charset="0"/>
                <a:cs typeface="Arial" pitchFamily="34" charset="0"/>
              </a:rPr>
              <a:t>os tienen un l</a:t>
            </a:r>
            <a:r>
              <a:rPr lang="es-ES" dirty="0">
                <a:ea typeface="Calibri" pitchFamily="34" charset="0"/>
                <a:cs typeface="Arial" pitchFamily="34" charset="0"/>
              </a:rPr>
              <a:t>é</a:t>
            </a:r>
            <a:r>
              <a:rPr lang="es-ES" dirty="0">
                <a:latin typeface="Arial" pitchFamily="34" charset="0"/>
                <a:ea typeface="Calibri" pitchFamily="34" charset="0"/>
                <a:cs typeface="Arial" pitchFamily="34" charset="0"/>
              </a:rPr>
              <a:t>xico aproximadamente 1500 palabras se deben superar las diferentes falencias pues en este </a:t>
            </a:r>
            <a:r>
              <a:rPr lang="es-ES" dirty="0">
                <a:ea typeface="Calibri" pitchFamily="34" charset="0"/>
                <a:cs typeface="Arial" pitchFamily="34" charset="0"/>
              </a:rPr>
              <a:t>í</a:t>
            </a:r>
            <a:r>
              <a:rPr lang="es-ES" dirty="0">
                <a:latin typeface="Arial" pitchFamily="34" charset="0"/>
                <a:ea typeface="Calibri" pitchFamily="34" charset="0"/>
                <a:cs typeface="Arial" pitchFamily="34" charset="0"/>
              </a:rPr>
              <a:t>tem los ni</a:t>
            </a:r>
            <a:r>
              <a:rPr lang="es-ES" dirty="0">
                <a:ea typeface="Calibri" pitchFamily="34" charset="0"/>
                <a:cs typeface="Arial" pitchFamily="34" charset="0"/>
              </a:rPr>
              <a:t>ñ</a:t>
            </a:r>
            <a:r>
              <a:rPr lang="es-ES" dirty="0">
                <a:latin typeface="Arial" pitchFamily="34" charset="0"/>
                <a:ea typeface="Calibri" pitchFamily="34" charset="0"/>
                <a:cs typeface="Arial" pitchFamily="34" charset="0"/>
              </a:rPr>
              <a:t>os no logran describir las partes de su cuerpo para ayudar a su lenguaje oral el 30% nunca lo hace, que es el de mayor rango, seguido de un 25%  siempre que logran describir su cuerpo sin problema alguno, el 25% casi siempre con ciertas falencias y un 20% algunas veces siendo el de menor rango, porque este </a:t>
            </a:r>
            <a:r>
              <a:rPr lang="es-ES" dirty="0">
                <a:ea typeface="Calibri" pitchFamily="34" charset="0"/>
                <a:cs typeface="Arial" pitchFamily="34" charset="0"/>
              </a:rPr>
              <a:t>í</a:t>
            </a:r>
            <a:r>
              <a:rPr lang="es-ES" dirty="0">
                <a:latin typeface="Arial" pitchFamily="34" charset="0"/>
                <a:ea typeface="Calibri" pitchFamily="34" charset="0"/>
                <a:cs typeface="Arial" pitchFamily="34" charset="0"/>
              </a:rPr>
              <a:t>tem es para que el ni</a:t>
            </a:r>
            <a:r>
              <a:rPr lang="es-ES" dirty="0">
                <a:ea typeface="Calibri" pitchFamily="34" charset="0"/>
                <a:cs typeface="Arial" pitchFamily="34" charset="0"/>
              </a:rPr>
              <a:t>ñ</a:t>
            </a:r>
            <a:r>
              <a:rPr lang="es-ES" dirty="0">
                <a:latin typeface="Arial" pitchFamily="34" charset="0"/>
                <a:ea typeface="Calibri" pitchFamily="34" charset="0"/>
                <a:cs typeface="Arial" pitchFamily="34" charset="0"/>
              </a:rPr>
              <a:t>o desarrolle su lenguaje y le ayude a la pronunciaci</a:t>
            </a:r>
            <a:r>
              <a:rPr lang="es-ES" dirty="0">
                <a:ea typeface="Calibri" pitchFamily="34" charset="0"/>
                <a:cs typeface="Arial" pitchFamily="34" charset="0"/>
              </a:rPr>
              <a:t>ó</a:t>
            </a:r>
            <a:r>
              <a:rPr lang="es-ES" dirty="0">
                <a:latin typeface="Arial" pitchFamily="34" charset="0"/>
                <a:ea typeface="Calibri" pitchFamily="34" charset="0"/>
                <a:cs typeface="Arial" pitchFamily="34" charset="0"/>
              </a:rPr>
              <a:t>n pero esta a su vez es escasa. </a:t>
            </a:r>
            <a:endParaRPr lang="es-ES" sz="2800" dirty="0">
              <a:latin typeface="Arial" pitchFamily="34" charset="0"/>
              <a:cs typeface="Arial" pitchFamily="34" charset="0"/>
            </a:endParaRPr>
          </a:p>
          <a:p>
            <a:endParaRPr lang="es-ES" dirty="0"/>
          </a:p>
        </p:txBody>
      </p:sp>
    </p:spTree>
  </p:cSld>
  <p:clrMapOvr>
    <a:masterClrMapping/>
  </p:clrMapOvr>
  <p:transition spd="slow" advTm="75000">
    <p:split orient="vert" dir="in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http://www.rpp.com.pe/filecdn.php?f=/fotos/entretenimiento/16102013dibujos3/1.jpg">
            <a:hlinkClick r:id="rId2"/>
          </p:cNvPr>
          <p:cNvPicPr/>
          <p:nvPr/>
        </p:nvPicPr>
        <p:blipFill>
          <a:blip r:embed="rId3">
            <a:lum bright="70000" contrast="-70000"/>
          </a:blip>
          <a:srcRect/>
          <a:stretch>
            <a:fillRect/>
          </a:stretch>
        </p:blipFill>
        <p:spPr bwMode="auto">
          <a:xfrm>
            <a:off x="1214414" y="409898"/>
            <a:ext cx="6657975" cy="5845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3802434"/>
          </a:xfrm>
        </p:spPr>
        <p:txBody>
          <a:bodyPr>
            <a:normAutofit/>
          </a:bodyPr>
          <a:lstStyle/>
          <a:p>
            <a:pPr algn="ctr"/>
            <a:r>
              <a:rPr lang="es-EC" dirty="0" smtClean="0">
                <a:solidFill>
                  <a:schemeClr val="bg1"/>
                </a:solidFill>
              </a:rPr>
              <a:t/>
            </a:r>
            <a:br>
              <a:rPr lang="es-EC" dirty="0" smtClean="0">
                <a:solidFill>
                  <a:schemeClr val="bg1"/>
                </a:solidFill>
              </a:rPr>
            </a:br>
            <a:r>
              <a:rPr lang="es-EC" sz="8000" b="1" dirty="0" smtClean="0">
                <a:solidFill>
                  <a:schemeClr val="tx1"/>
                </a:solidFill>
                <a:latin typeface="Arabic Typesetting" pitchFamily="66" charset="-78"/>
                <a:cs typeface="Arabic Typesetting" pitchFamily="66" charset="-78"/>
              </a:rPr>
              <a:t>CAPÍTULO I</a:t>
            </a:r>
            <a:br>
              <a:rPr lang="es-EC" sz="8000" b="1" dirty="0" smtClean="0">
                <a:solidFill>
                  <a:schemeClr val="tx1"/>
                </a:solidFill>
                <a:latin typeface="Arabic Typesetting" pitchFamily="66" charset="-78"/>
                <a:cs typeface="Arabic Typesetting" pitchFamily="66" charset="-78"/>
              </a:rPr>
            </a:br>
            <a:r>
              <a:rPr lang="es-EC" sz="8000" b="1" dirty="0" smtClean="0">
                <a:solidFill>
                  <a:schemeClr val="tx1"/>
                </a:solidFill>
                <a:latin typeface="Arabic Typesetting" pitchFamily="66" charset="-78"/>
                <a:cs typeface="Arabic Typesetting" pitchFamily="66" charset="-78"/>
              </a:rPr>
              <a:t>EL PROBLEMA</a:t>
            </a:r>
            <a:endParaRPr lang="es-EC" sz="8000" b="1" dirty="0">
              <a:solidFill>
                <a:schemeClr val="tx1"/>
              </a:solidFill>
              <a:latin typeface="Arabic Typesetting" pitchFamily="66" charset="-78"/>
              <a:cs typeface="Arabic Typesetting" pitchFamily="66" charset="-78"/>
            </a:endParaRPr>
          </a:p>
        </p:txBody>
      </p:sp>
    </p:spTree>
  </p:cSld>
  <p:clrMapOvr>
    <a:masterClrMapping/>
  </p:clrMapOvr>
  <p:transition spd="slow" advTm="4035">
    <p:wheel spokes="8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Gráfico"/>
          <p:cNvGraphicFramePr/>
          <p:nvPr/>
        </p:nvGraphicFramePr>
        <p:xfrm>
          <a:off x="5429256" y="1928802"/>
          <a:ext cx="3214710" cy="3357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1 CuadroTexto"/>
          <p:cNvSpPr txBox="1"/>
          <p:nvPr/>
        </p:nvSpPr>
        <p:spPr>
          <a:xfrm>
            <a:off x="539552" y="404664"/>
            <a:ext cx="7704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s-ES" b="1" dirty="0">
                <a:latin typeface="Arial" pitchFamily="34" charset="0"/>
                <a:ea typeface="Calibri" pitchFamily="34" charset="0"/>
                <a:cs typeface="Arial" pitchFamily="34" charset="0"/>
              </a:rPr>
              <a:t>3 años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s-ES" b="1" dirty="0">
                <a:latin typeface="Arial" pitchFamily="34" charset="0"/>
                <a:ea typeface="Calibri" pitchFamily="34" charset="0"/>
                <a:cs typeface="Arial" pitchFamily="34" charset="0"/>
              </a:rPr>
              <a:t>Repite un cuento junto a su docente</a:t>
            </a:r>
            <a:endParaRPr lang="es-ES" sz="2800" b="1" dirty="0">
              <a:latin typeface="Arial" pitchFamily="34" charset="0"/>
              <a:cs typeface="Arial" pitchFamily="34" charset="0"/>
            </a:endParaRPr>
          </a:p>
          <a:p>
            <a:endParaRPr lang="es-ES" b="1" dirty="0"/>
          </a:p>
        </p:txBody>
      </p:sp>
      <p:sp>
        <p:nvSpPr>
          <p:cNvPr id="3" name="2 CuadroTexto"/>
          <p:cNvSpPr txBox="1"/>
          <p:nvPr/>
        </p:nvSpPr>
        <p:spPr>
          <a:xfrm>
            <a:off x="539552" y="1124744"/>
            <a:ext cx="46805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</a:pPr>
            <a:r>
              <a:rPr lang="es-ES" b="1" dirty="0">
                <a:latin typeface="Arial" pitchFamily="34" charset="0"/>
                <a:ea typeface="Calibri" pitchFamily="34" charset="0"/>
                <a:cs typeface="Arial" pitchFamily="34" charset="0"/>
              </a:rPr>
              <a:t>Análisis e Interpretación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</a:pPr>
            <a:endParaRPr lang="es-ES" dirty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</a:pPr>
            <a:r>
              <a:rPr lang="es-ES" dirty="0">
                <a:latin typeface="Arial" pitchFamily="34" charset="0"/>
                <a:ea typeface="Calibri" pitchFamily="34" charset="0"/>
                <a:cs typeface="Arial" pitchFamily="34" charset="0"/>
              </a:rPr>
              <a:t>El ni</a:t>
            </a:r>
            <a:r>
              <a:rPr lang="es-ES" dirty="0">
                <a:ea typeface="Calibri" pitchFamily="34" charset="0"/>
                <a:cs typeface="Arial" pitchFamily="34" charset="0"/>
              </a:rPr>
              <a:t>ñ</a:t>
            </a:r>
            <a:r>
              <a:rPr lang="es-ES" dirty="0">
                <a:latin typeface="Arial" pitchFamily="34" charset="0"/>
                <a:ea typeface="Calibri" pitchFamily="34" charset="0"/>
                <a:cs typeface="Arial" pitchFamily="34" charset="0"/>
              </a:rPr>
              <a:t>o no repite el cuento junto  a su docente por temor a que sus amiguitos, o al ridículo el 30% nunca lo hace, otra de las causas es que tienen pavor pararse frente al p</a:t>
            </a:r>
            <a:r>
              <a:rPr lang="es-ES" dirty="0">
                <a:ea typeface="Calibri" pitchFamily="34" charset="0"/>
                <a:cs typeface="Arial" pitchFamily="34" charset="0"/>
              </a:rPr>
              <a:t>ú</a:t>
            </a:r>
            <a:r>
              <a:rPr lang="es-ES" dirty="0">
                <a:latin typeface="Arial" pitchFamily="34" charset="0"/>
                <a:ea typeface="Calibri" pitchFamily="34" charset="0"/>
                <a:cs typeface="Arial" pitchFamily="34" charset="0"/>
              </a:rPr>
              <a:t>blico adulto por esto el 20% siempre lo hace, y un 25% casi siempre, mientras que el 25% algunas veces es porque aparte de estas causas el ni</a:t>
            </a:r>
            <a:r>
              <a:rPr lang="es-ES" dirty="0">
                <a:ea typeface="Calibri" pitchFamily="34" charset="0"/>
                <a:cs typeface="Arial" pitchFamily="34" charset="0"/>
              </a:rPr>
              <a:t>ñ</a:t>
            </a:r>
            <a:r>
              <a:rPr lang="es-ES" dirty="0">
                <a:latin typeface="Arial" pitchFamily="34" charset="0"/>
                <a:ea typeface="Calibri" pitchFamily="34" charset="0"/>
                <a:cs typeface="Arial" pitchFamily="34" charset="0"/>
              </a:rPr>
              <a:t>o tiene ciertos problemas de aprendizajes y poco desarrollo de la comunicación tanto de la docente como en casa.</a:t>
            </a:r>
            <a:endParaRPr lang="es-ES" sz="2800" dirty="0">
              <a:latin typeface="Arial" pitchFamily="34" charset="0"/>
              <a:cs typeface="Arial" pitchFamily="34" charset="0"/>
            </a:endParaRPr>
          </a:p>
          <a:p>
            <a:endParaRPr lang="es-ES" dirty="0"/>
          </a:p>
        </p:txBody>
      </p:sp>
    </p:spTree>
  </p:cSld>
  <p:clrMapOvr>
    <a:masterClrMapping/>
  </p:clrMapOvr>
  <p:transition spd="slow" advTm="75000">
    <p:split orient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32048"/>
          </a:xfrm>
        </p:spPr>
        <p:txBody>
          <a:bodyPr>
            <a:normAutofit fontScale="90000"/>
          </a:bodyPr>
          <a:lstStyle/>
          <a:p>
            <a:r>
              <a:rPr lang="es-EC" sz="2500" dirty="0" smtClean="0">
                <a:solidFill>
                  <a:schemeClr val="bg1"/>
                </a:solidFill>
              </a:rPr>
              <a:t>3 años </a:t>
            </a:r>
            <a:endParaRPr lang="es-EC" sz="2500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4 Gráfico"/>
          <p:cNvGraphicFramePr/>
          <p:nvPr/>
        </p:nvGraphicFramePr>
        <p:xfrm>
          <a:off x="5500694" y="1571612"/>
          <a:ext cx="3191248" cy="4000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2 CuadroTexto"/>
          <p:cNvSpPr txBox="1"/>
          <p:nvPr/>
        </p:nvSpPr>
        <p:spPr>
          <a:xfrm>
            <a:off x="683568" y="404664"/>
            <a:ext cx="734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Realiza movimientos fono articulatorios básicos: sopla intenta soplar globos imita movimientos de labios, lengua y mejillas</a:t>
            </a:r>
          </a:p>
          <a:p>
            <a:endParaRPr lang="es-ES" dirty="0"/>
          </a:p>
        </p:txBody>
      </p:sp>
      <p:sp>
        <p:nvSpPr>
          <p:cNvPr id="4" name="3 CuadroTexto"/>
          <p:cNvSpPr txBox="1"/>
          <p:nvPr/>
        </p:nvSpPr>
        <p:spPr>
          <a:xfrm>
            <a:off x="467544" y="1700808"/>
            <a:ext cx="489654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123825" algn="l"/>
              </a:tabLst>
            </a:pPr>
            <a:r>
              <a:rPr lang="es-ES" b="1" dirty="0">
                <a:latin typeface="Arial" pitchFamily="34" charset="0"/>
                <a:ea typeface="Calibri" pitchFamily="34" charset="0"/>
                <a:cs typeface="Arial" pitchFamily="34" charset="0"/>
              </a:rPr>
              <a:t>An</a:t>
            </a:r>
            <a:r>
              <a:rPr lang="es-ES" b="1" dirty="0">
                <a:ea typeface="Calibri" pitchFamily="34" charset="0"/>
                <a:cs typeface="Arial" pitchFamily="34" charset="0"/>
              </a:rPr>
              <a:t>á</a:t>
            </a:r>
            <a:r>
              <a:rPr lang="es-ES" b="1" dirty="0">
                <a:latin typeface="Arial" pitchFamily="34" charset="0"/>
                <a:ea typeface="Calibri" pitchFamily="34" charset="0"/>
                <a:cs typeface="Arial" pitchFamily="34" charset="0"/>
              </a:rPr>
              <a:t>lisis e Interpretaci</a:t>
            </a:r>
            <a:r>
              <a:rPr lang="es-ES" b="1" dirty="0">
                <a:ea typeface="Calibri" pitchFamily="34" charset="0"/>
                <a:cs typeface="Arial" pitchFamily="34" charset="0"/>
              </a:rPr>
              <a:t>ó</a:t>
            </a:r>
            <a:r>
              <a:rPr lang="es-ES" b="1" dirty="0">
                <a:latin typeface="Arial" pitchFamily="34" charset="0"/>
                <a:ea typeface="Calibri" pitchFamily="34" charset="0"/>
                <a:cs typeface="Arial" pitchFamily="34" charset="0"/>
              </a:rPr>
              <a:t>n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123825" algn="l"/>
              </a:tabLst>
            </a:pPr>
            <a:endParaRPr lang="es-ES" b="1" dirty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123825" algn="l"/>
              </a:tabLst>
            </a:pPr>
            <a:r>
              <a:rPr lang="es-ES" dirty="0">
                <a:latin typeface="Arial" pitchFamily="34" charset="0"/>
                <a:ea typeface="Times New Roman" pitchFamily="18" charset="0"/>
                <a:cs typeface="Arial" pitchFamily="34" charset="0"/>
              </a:rPr>
              <a:t>Los niños intentan hacer movimientos  fono-articulatorios básicos debido que la docente los hace que son:  movimientos de labios, lengua, mejillas un 30% nunca lo hace y un 25% lo hace siempre de forma regular, La docente realiza movimientos, los niños imita  y trata de superar las diferentes falencias vocablicas con un 20% casi siempre y el 25% algunas veces el niño lo imita casi todo pero no de manera adecuada en donde interviene su docente y ayudar a realizar las diferentes actividades.</a:t>
            </a:r>
            <a:endParaRPr lang="es-ES" sz="1600" dirty="0">
              <a:latin typeface="Arial" pitchFamily="34" charset="0"/>
              <a:cs typeface="Arial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123825" algn="l"/>
              </a:tabLst>
            </a:pPr>
            <a:r>
              <a:rPr lang="es-ES" b="1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endParaRPr lang="es-ES" sz="1600" dirty="0">
              <a:latin typeface="Arial" pitchFamily="34" charset="0"/>
              <a:cs typeface="Arial" pitchFamily="34" charset="0"/>
            </a:endParaRPr>
          </a:p>
          <a:p>
            <a:endParaRPr lang="es-ES" dirty="0"/>
          </a:p>
        </p:txBody>
      </p:sp>
    </p:spTree>
  </p:cSld>
  <p:clrMapOvr>
    <a:masterClrMapping/>
  </p:clrMapOvr>
  <p:transition spd="slow" advTm="75000">
    <p:strips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1500166" y="116632"/>
            <a:ext cx="4929222" cy="432048"/>
          </a:xfrm>
        </p:spPr>
        <p:txBody>
          <a:bodyPr>
            <a:normAutofit/>
          </a:bodyPr>
          <a:lstStyle/>
          <a:p>
            <a:pPr algn="ctr"/>
            <a:r>
              <a:rPr lang="es-EC" sz="1800" dirty="0" smtClean="0">
                <a:solidFill>
                  <a:schemeClr val="bg1"/>
                </a:solidFill>
                <a:latin typeface="Calibri" pitchFamily="34" charset="0"/>
              </a:rPr>
              <a:t>Cuestionario aplicado  a las docentes </a:t>
            </a:r>
            <a:endParaRPr lang="es-EC" sz="18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graphicFrame>
        <p:nvGraphicFramePr>
          <p:cNvPr id="5" name="4 Gráfico"/>
          <p:cNvGraphicFramePr/>
          <p:nvPr/>
        </p:nvGraphicFramePr>
        <p:xfrm>
          <a:off x="5072066" y="1643050"/>
          <a:ext cx="3619876" cy="3929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1 CuadroTexto"/>
          <p:cNvSpPr txBox="1"/>
          <p:nvPr/>
        </p:nvSpPr>
        <p:spPr>
          <a:xfrm>
            <a:off x="428596" y="332656"/>
            <a:ext cx="83198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En las actividades que realizan junto a sus compañeros los niños dialogan entre ellos y usted como docente verifica que abordan todos los ejes de aprendizaje</a:t>
            </a:r>
          </a:p>
          <a:p>
            <a:endParaRPr lang="es-ES" dirty="0"/>
          </a:p>
        </p:txBody>
      </p:sp>
      <p:sp>
        <p:nvSpPr>
          <p:cNvPr id="3" name="2 CuadroTexto"/>
          <p:cNvSpPr txBox="1"/>
          <p:nvPr/>
        </p:nvSpPr>
        <p:spPr>
          <a:xfrm>
            <a:off x="428596" y="1556792"/>
            <a:ext cx="4575452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123825" algn="l"/>
              </a:tabLst>
            </a:pPr>
            <a:r>
              <a:rPr lang="es-ES" b="1" dirty="0">
                <a:latin typeface="Arial" pitchFamily="34" charset="0"/>
                <a:ea typeface="Calibri" pitchFamily="34" charset="0"/>
                <a:cs typeface="Arial" pitchFamily="34" charset="0"/>
              </a:rPr>
              <a:t>An</a:t>
            </a:r>
            <a:r>
              <a:rPr lang="es-ES" b="1" dirty="0">
                <a:ea typeface="Calibri" pitchFamily="34" charset="0"/>
                <a:cs typeface="Arial" pitchFamily="34" charset="0"/>
              </a:rPr>
              <a:t>á</a:t>
            </a:r>
            <a:r>
              <a:rPr lang="es-ES" b="1" dirty="0">
                <a:latin typeface="Arial" pitchFamily="34" charset="0"/>
                <a:ea typeface="Calibri" pitchFamily="34" charset="0"/>
                <a:cs typeface="Arial" pitchFamily="34" charset="0"/>
              </a:rPr>
              <a:t>lisis e Interpretaci</a:t>
            </a:r>
            <a:r>
              <a:rPr lang="es-ES" b="1" dirty="0">
                <a:ea typeface="Calibri" pitchFamily="34" charset="0"/>
                <a:cs typeface="Arial" pitchFamily="34" charset="0"/>
              </a:rPr>
              <a:t>ó</a:t>
            </a:r>
            <a:r>
              <a:rPr lang="es-ES" b="1" dirty="0">
                <a:latin typeface="Arial" pitchFamily="34" charset="0"/>
                <a:ea typeface="Calibri" pitchFamily="34" charset="0"/>
                <a:cs typeface="Arial" pitchFamily="34" charset="0"/>
              </a:rPr>
              <a:t>n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123825" algn="l"/>
              </a:tabLst>
            </a:pPr>
            <a:endParaRPr lang="es-ES" sz="1600" dirty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123825" algn="l"/>
              </a:tabLst>
            </a:pPr>
            <a:r>
              <a:rPr lang="es-ES" dirty="0">
                <a:latin typeface="Arial" pitchFamily="34" charset="0"/>
                <a:ea typeface="Calibri" pitchFamily="34" charset="0"/>
                <a:cs typeface="Arial" pitchFamily="34" charset="0"/>
              </a:rPr>
              <a:t>Las docentes est</a:t>
            </a:r>
            <a:r>
              <a:rPr lang="es-ES" dirty="0">
                <a:ea typeface="Calibri" pitchFamily="34" charset="0"/>
                <a:cs typeface="Arial" pitchFamily="34" charset="0"/>
              </a:rPr>
              <a:t>á</a:t>
            </a:r>
            <a:r>
              <a:rPr lang="es-ES" dirty="0">
                <a:latin typeface="Arial" pitchFamily="34" charset="0"/>
                <a:ea typeface="Calibri" pitchFamily="34" charset="0"/>
                <a:cs typeface="Arial" pitchFamily="34" charset="0"/>
              </a:rPr>
              <a:t>n preguntando a los ni</a:t>
            </a:r>
            <a:r>
              <a:rPr lang="es-ES" dirty="0">
                <a:ea typeface="Calibri" pitchFamily="34" charset="0"/>
                <a:cs typeface="Arial" pitchFamily="34" charset="0"/>
              </a:rPr>
              <a:t>ñ</a:t>
            </a:r>
            <a:r>
              <a:rPr lang="es-ES" dirty="0">
                <a:latin typeface="Arial" pitchFamily="34" charset="0"/>
                <a:ea typeface="Calibri" pitchFamily="34" charset="0"/>
                <a:cs typeface="Arial" pitchFamily="34" charset="0"/>
              </a:rPr>
              <a:t>os que actividades realizan los fines de semana junto a sus padres, por ende ya es un  habito el 35% siempre  dialogan de las actividades que son realizadas con sus compa</a:t>
            </a:r>
            <a:r>
              <a:rPr lang="es-ES" dirty="0">
                <a:ea typeface="Calibri" pitchFamily="34" charset="0"/>
                <a:cs typeface="Arial" pitchFamily="34" charset="0"/>
              </a:rPr>
              <a:t>ñ</a:t>
            </a:r>
            <a:r>
              <a:rPr lang="es-ES" dirty="0">
                <a:latin typeface="Arial" pitchFamily="34" charset="0"/>
                <a:ea typeface="Calibri" pitchFamily="34" charset="0"/>
                <a:cs typeface="Arial" pitchFamily="34" charset="0"/>
              </a:rPr>
              <a:t>eros y su docente, el 35% casi siempre lo logran las cuales realizan de igual manera en grupo, pero el 15% nunca  abordan los ejes de aprendizaje genera el  desarrollo de aprendizaje los cuales identifican los objetivos de una evaluación, mediante una formaci</a:t>
            </a:r>
            <a:r>
              <a:rPr lang="es-ES" dirty="0">
                <a:ea typeface="Calibri" pitchFamily="34" charset="0"/>
                <a:cs typeface="Arial" pitchFamily="34" charset="0"/>
              </a:rPr>
              <a:t>ó</a:t>
            </a:r>
            <a:r>
              <a:rPr lang="es-ES" dirty="0">
                <a:latin typeface="Arial" pitchFamily="34" charset="0"/>
                <a:ea typeface="Calibri" pitchFamily="34" charset="0"/>
                <a:cs typeface="Arial" pitchFamily="34" charset="0"/>
              </a:rPr>
              <a:t>n integral de los ni</a:t>
            </a:r>
            <a:r>
              <a:rPr lang="es-ES" dirty="0">
                <a:ea typeface="Calibri" pitchFamily="34" charset="0"/>
                <a:cs typeface="Arial" pitchFamily="34" charset="0"/>
              </a:rPr>
              <a:t>ñ</a:t>
            </a:r>
            <a:r>
              <a:rPr lang="es-ES" dirty="0">
                <a:latin typeface="Arial" pitchFamily="34" charset="0"/>
                <a:ea typeface="Calibri" pitchFamily="34" charset="0"/>
                <a:cs typeface="Arial" pitchFamily="34" charset="0"/>
              </a:rPr>
              <a:t>os los cuales se orientan a oportunidades de aprendizajes, el 15% lo hace  algunas veces.</a:t>
            </a:r>
            <a:endParaRPr lang="es-ES" sz="2800" dirty="0">
              <a:latin typeface="Arial" pitchFamily="34" charset="0"/>
              <a:cs typeface="Arial" pitchFamily="34" charset="0"/>
            </a:endParaRPr>
          </a:p>
          <a:p>
            <a:endParaRPr lang="es-ES" dirty="0"/>
          </a:p>
        </p:txBody>
      </p:sp>
    </p:spTree>
  </p:cSld>
  <p:clrMapOvr>
    <a:masterClrMapping/>
  </p:clrMapOvr>
  <p:transition spd="slow" advTm="75000">
    <p:strips dir="r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Gráfico"/>
          <p:cNvGraphicFramePr/>
          <p:nvPr/>
        </p:nvGraphicFramePr>
        <p:xfrm>
          <a:off x="5072066" y="1500174"/>
          <a:ext cx="3521768" cy="4143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1 CuadroTexto"/>
          <p:cNvSpPr txBox="1"/>
          <p:nvPr/>
        </p:nvSpPr>
        <p:spPr>
          <a:xfrm>
            <a:off x="827584" y="476672"/>
            <a:ext cx="7776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Atribuir las  Estrategias Didácticas en las actividades escolares ayudaran a desarrollar los elementos de un  adecuada comunicación</a:t>
            </a:r>
          </a:p>
          <a:p>
            <a:endParaRPr lang="es-ES" dirty="0"/>
          </a:p>
        </p:txBody>
      </p:sp>
      <p:sp>
        <p:nvSpPr>
          <p:cNvPr id="3" name="2 CuadroTexto"/>
          <p:cNvSpPr txBox="1"/>
          <p:nvPr/>
        </p:nvSpPr>
        <p:spPr>
          <a:xfrm>
            <a:off x="827584" y="1556792"/>
            <a:ext cx="3600400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123825" algn="l"/>
              </a:tabLst>
            </a:pPr>
            <a:r>
              <a:rPr lang="es-ES" b="1" dirty="0">
                <a:latin typeface="Arial" pitchFamily="34" charset="0"/>
                <a:ea typeface="Calibri" pitchFamily="34" charset="0"/>
                <a:cs typeface="Arial" pitchFamily="34" charset="0"/>
              </a:rPr>
              <a:t>An</a:t>
            </a:r>
            <a:r>
              <a:rPr lang="es-ES" b="1" dirty="0">
                <a:ea typeface="Calibri" pitchFamily="34" charset="0"/>
                <a:cs typeface="Arial" pitchFamily="34" charset="0"/>
              </a:rPr>
              <a:t>á</a:t>
            </a:r>
            <a:r>
              <a:rPr lang="es-ES" b="1" dirty="0">
                <a:latin typeface="Arial" pitchFamily="34" charset="0"/>
                <a:ea typeface="Calibri" pitchFamily="34" charset="0"/>
                <a:cs typeface="Arial" pitchFamily="34" charset="0"/>
              </a:rPr>
              <a:t>lisis e Interpretaci</a:t>
            </a:r>
            <a:r>
              <a:rPr lang="es-ES" b="1" dirty="0">
                <a:ea typeface="Calibri" pitchFamily="34" charset="0"/>
                <a:cs typeface="Arial" pitchFamily="34" charset="0"/>
              </a:rPr>
              <a:t>ó</a:t>
            </a:r>
            <a:r>
              <a:rPr lang="es-ES" b="1" dirty="0">
                <a:latin typeface="Arial" pitchFamily="34" charset="0"/>
                <a:ea typeface="Calibri" pitchFamily="34" charset="0"/>
                <a:cs typeface="Arial" pitchFamily="34" charset="0"/>
              </a:rPr>
              <a:t>n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123825" algn="l"/>
              </a:tabLst>
            </a:pPr>
            <a:endParaRPr lang="es-ES" sz="1600" dirty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123825" algn="l"/>
              </a:tabLst>
            </a:pPr>
            <a:r>
              <a:rPr lang="es-ES" dirty="0">
                <a:latin typeface="Arial" pitchFamily="34" charset="0"/>
                <a:ea typeface="Calibri" pitchFamily="34" charset="0"/>
                <a:cs typeface="Arial" pitchFamily="34" charset="0"/>
              </a:rPr>
              <a:t>La docente debe realizar sonidos onomatop</a:t>
            </a:r>
            <a:r>
              <a:rPr lang="es-ES" dirty="0">
                <a:ea typeface="Calibri" pitchFamily="34" charset="0"/>
                <a:cs typeface="Arial" pitchFamily="34" charset="0"/>
              </a:rPr>
              <a:t>é</a:t>
            </a:r>
            <a:r>
              <a:rPr lang="es-ES" dirty="0">
                <a:latin typeface="Arial" pitchFamily="34" charset="0"/>
                <a:ea typeface="Calibri" pitchFamily="34" charset="0"/>
                <a:cs typeface="Arial" pitchFamily="34" charset="0"/>
              </a:rPr>
              <a:t>yicos con gestos, movimientos corporales, para que los ni</a:t>
            </a:r>
            <a:r>
              <a:rPr lang="es-ES" dirty="0">
                <a:ea typeface="Calibri" pitchFamily="34" charset="0"/>
                <a:cs typeface="Arial" pitchFamily="34" charset="0"/>
              </a:rPr>
              <a:t>ñ</a:t>
            </a:r>
            <a:r>
              <a:rPr lang="es-ES" dirty="0">
                <a:latin typeface="Arial" pitchFamily="34" charset="0"/>
                <a:ea typeface="Calibri" pitchFamily="34" charset="0"/>
                <a:cs typeface="Arial" pitchFamily="34" charset="0"/>
              </a:rPr>
              <a:t>os adopten estas actividades y pierdan temor frente al p</a:t>
            </a:r>
            <a:r>
              <a:rPr lang="es-ES" dirty="0">
                <a:ea typeface="Calibri" pitchFamily="34" charset="0"/>
                <a:cs typeface="Arial" pitchFamily="34" charset="0"/>
              </a:rPr>
              <a:t>ú</a:t>
            </a:r>
            <a:r>
              <a:rPr lang="es-ES" dirty="0">
                <a:latin typeface="Arial" pitchFamily="34" charset="0"/>
                <a:ea typeface="Calibri" pitchFamily="34" charset="0"/>
                <a:cs typeface="Arial" pitchFamily="34" charset="0"/>
              </a:rPr>
              <a:t>blico el 35% siempre hacen estos sonidos para que los ni</a:t>
            </a:r>
            <a:r>
              <a:rPr lang="es-ES" dirty="0">
                <a:ea typeface="Calibri" pitchFamily="34" charset="0"/>
                <a:cs typeface="Arial" pitchFamily="34" charset="0"/>
              </a:rPr>
              <a:t>ñ</a:t>
            </a:r>
            <a:r>
              <a:rPr lang="es-ES" dirty="0">
                <a:latin typeface="Arial" pitchFamily="34" charset="0"/>
                <a:ea typeface="Calibri" pitchFamily="34" charset="0"/>
                <a:cs typeface="Arial" pitchFamily="34" charset="0"/>
              </a:rPr>
              <a:t>os se les haga m</a:t>
            </a:r>
            <a:r>
              <a:rPr lang="es-ES" dirty="0">
                <a:ea typeface="Calibri" pitchFamily="34" charset="0"/>
                <a:cs typeface="Arial" pitchFamily="34" charset="0"/>
              </a:rPr>
              <a:t>á</a:t>
            </a:r>
            <a:r>
              <a:rPr lang="es-ES" dirty="0">
                <a:latin typeface="Arial" pitchFamily="34" charset="0"/>
                <a:ea typeface="Calibri" pitchFamily="34" charset="0"/>
                <a:cs typeface="Arial" pitchFamily="34" charset="0"/>
              </a:rPr>
              <a:t>s f</a:t>
            </a:r>
            <a:r>
              <a:rPr lang="es-ES" dirty="0">
                <a:ea typeface="Calibri" pitchFamily="34" charset="0"/>
                <a:cs typeface="Arial" pitchFamily="34" charset="0"/>
              </a:rPr>
              <a:t>á</a:t>
            </a:r>
            <a:r>
              <a:rPr lang="es-ES" dirty="0">
                <a:latin typeface="Arial" pitchFamily="34" charset="0"/>
                <a:ea typeface="Calibri" pitchFamily="34" charset="0"/>
                <a:cs typeface="Arial" pitchFamily="34" charset="0"/>
              </a:rPr>
              <a:t>cil reconocer a los animales, el 35% casi siempre lo hacen porque se rigen a lo que est</a:t>
            </a:r>
            <a:r>
              <a:rPr lang="es-ES" dirty="0">
                <a:ea typeface="Calibri" pitchFamily="34" charset="0"/>
                <a:cs typeface="Arial" pitchFamily="34" charset="0"/>
              </a:rPr>
              <a:t>á</a:t>
            </a:r>
            <a:r>
              <a:rPr lang="es-ES" dirty="0">
                <a:latin typeface="Arial" pitchFamily="34" charset="0"/>
                <a:ea typeface="Calibri" pitchFamily="34" charset="0"/>
                <a:cs typeface="Arial" pitchFamily="34" charset="0"/>
              </a:rPr>
              <a:t> en la planificaci</a:t>
            </a:r>
            <a:r>
              <a:rPr lang="es-ES" dirty="0">
                <a:ea typeface="Calibri" pitchFamily="34" charset="0"/>
                <a:cs typeface="Arial" pitchFamily="34" charset="0"/>
              </a:rPr>
              <a:t>ó</a:t>
            </a:r>
            <a:r>
              <a:rPr lang="es-ES" dirty="0">
                <a:latin typeface="Arial" pitchFamily="34" charset="0"/>
                <a:ea typeface="Calibri" pitchFamily="34" charset="0"/>
                <a:cs typeface="Arial" pitchFamily="34" charset="0"/>
              </a:rPr>
              <a:t>n diaria es decir no repiten lo de la clase dada anteriormente, el 15% nunca, y el 15% algunas veces.</a:t>
            </a:r>
            <a:endParaRPr lang="es-ES" sz="2800" dirty="0">
              <a:latin typeface="Arial" pitchFamily="34" charset="0"/>
              <a:cs typeface="Arial" pitchFamily="34" charset="0"/>
            </a:endParaRPr>
          </a:p>
          <a:p>
            <a:endParaRPr lang="es-ES" dirty="0"/>
          </a:p>
        </p:txBody>
      </p:sp>
    </p:spTree>
  </p:cSld>
  <p:clrMapOvr>
    <a:masterClrMapping/>
  </p:clrMapOvr>
  <p:transition spd="slow" advTm="75000">
    <p:strips dir="r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http://www.rpp.com.pe/filecdn.php?f=/fotos/entretenimiento/16102013dibujos3/1.jpg">
            <a:hlinkClick r:id="rId3"/>
          </p:cNvPr>
          <p:cNvPicPr/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 bwMode="auto">
          <a:xfrm>
            <a:off x="1214413" y="247629"/>
            <a:ext cx="6657975" cy="61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34" y="250030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C" b="1" dirty="0" smtClean="0">
                <a:solidFill>
                  <a:schemeClr val="tx1"/>
                </a:solidFill>
              </a:rPr>
              <a:t> </a:t>
            </a:r>
            <a:br>
              <a:rPr lang="es-EC" b="1" dirty="0" smtClean="0">
                <a:solidFill>
                  <a:schemeClr val="tx1"/>
                </a:solidFill>
              </a:rPr>
            </a:br>
            <a:r>
              <a:rPr lang="es-EC" b="1" dirty="0" smtClean="0">
                <a:solidFill>
                  <a:schemeClr val="tx1"/>
                </a:solidFill>
              </a:rPr>
              <a:t>CONCLUSIONES Y RECOMENDACIONES</a:t>
            </a:r>
            <a:endParaRPr lang="es-EC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Tm="4280">
    <p:strips dir="r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dondear rectángulo de esquina diagonal"/>
          <p:cNvSpPr/>
          <p:nvPr/>
        </p:nvSpPr>
        <p:spPr>
          <a:xfrm>
            <a:off x="251520" y="1124744"/>
            <a:ext cx="8640960" cy="875496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s-ES" sz="1400" b="1" dirty="0"/>
              <a:t>Se puede concluir que el 55%  de las docentes no están preparadas a desarrollar los ejes de expresión y comunicación debido a que tienen un incipiente de los ámbitos del desarrollo por esta razón los niños tiene cierta dificultad para pronunciar y que su aprendizaje no  sea el más acertado, las actividades planificadas por las docentes se vuelven una rutina en donde el niño se cansa y no se desenvuelve de manera eficaz.</a:t>
            </a:r>
          </a:p>
        </p:txBody>
      </p:sp>
      <p:sp>
        <p:nvSpPr>
          <p:cNvPr id="5" name="4 Redondear rectángulo de esquina diagonal"/>
          <p:cNvSpPr/>
          <p:nvPr/>
        </p:nvSpPr>
        <p:spPr>
          <a:xfrm>
            <a:off x="285720" y="3571876"/>
            <a:ext cx="8640960" cy="1143008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s-ES" sz="1600" b="1" dirty="0"/>
              <a:t>El 45% de los niños tienen problemas de pronunciación y vocalización debido a la falta de preparación por parte de las docentes, esto conlleva a que los niños tengan problemas en el aprendizaje. Carecen de estrategias didácticas porque las actividades son repetitivas, y no motivan a los niños.</a:t>
            </a:r>
          </a:p>
        </p:txBody>
      </p:sp>
      <p:sp>
        <p:nvSpPr>
          <p:cNvPr id="6" name="5 Redondear rectángulo de esquina diagonal"/>
          <p:cNvSpPr/>
          <p:nvPr/>
        </p:nvSpPr>
        <p:spPr>
          <a:xfrm>
            <a:off x="285720" y="2214554"/>
            <a:ext cx="8640960" cy="928694"/>
          </a:xfrm>
          <a:prstGeom prst="round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s-ES" sz="1400" b="1" dirty="0"/>
              <a:t>El currículo se basa en la educación inicial y es  integral se fundamenta en el derecho a la educación atendiendo a la diversidad personal, social, y cultural, el cual se identifica con criterios de secuencialidad, mediante los aprendizajes sean básicos y vayan acorde a  la edad del niño desarrollando en un 35% el conocimiento en edades iníciales logrando desarrollar los ejes de aprendizaje.</a:t>
            </a:r>
          </a:p>
        </p:txBody>
      </p:sp>
      <p:sp>
        <p:nvSpPr>
          <p:cNvPr id="8" name="7 Redondear rectángulo de esquina diagonal"/>
          <p:cNvSpPr/>
          <p:nvPr/>
        </p:nvSpPr>
        <p:spPr>
          <a:xfrm>
            <a:off x="285720" y="5143512"/>
            <a:ext cx="8640960" cy="648072"/>
          </a:xfrm>
          <a:prstGeom prst="round2DiagRect">
            <a:avLst>
              <a:gd name="adj1" fmla="val 0"/>
              <a:gd name="adj2" fmla="val 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s-ES" sz="1600" b="1" dirty="0"/>
              <a:t>Se evidencia  que el 65% de los niños tienen problemas en su desarrollo comunicativo debido a la no adecuada  ambientación de los espacios  de aprendizaje, que se requieren en edades iníciales.</a:t>
            </a:r>
          </a:p>
        </p:txBody>
      </p:sp>
      <p:sp>
        <p:nvSpPr>
          <p:cNvPr id="12" name="11 Elipse"/>
          <p:cNvSpPr/>
          <p:nvPr/>
        </p:nvSpPr>
        <p:spPr>
          <a:xfrm>
            <a:off x="2843808" y="188640"/>
            <a:ext cx="3240360" cy="576064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CONCLUSIONES</a:t>
            </a:r>
            <a:endParaRPr lang="es-EC" dirty="0"/>
          </a:p>
        </p:txBody>
      </p:sp>
    </p:spTree>
  </p:cSld>
  <p:clrMapOvr>
    <a:masterClrMapping/>
  </p:clrMapOvr>
  <p:transition spd="slow" advTm="75000">
    <p:circl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Elipse"/>
          <p:cNvSpPr/>
          <p:nvPr/>
        </p:nvSpPr>
        <p:spPr>
          <a:xfrm>
            <a:off x="2843808" y="188640"/>
            <a:ext cx="3240360" cy="576064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Recomendaciones </a:t>
            </a:r>
            <a:endParaRPr lang="es-EC" dirty="0"/>
          </a:p>
        </p:txBody>
      </p:sp>
      <p:sp>
        <p:nvSpPr>
          <p:cNvPr id="10" name="9 Redondear rectángulo de esquina diagonal"/>
          <p:cNvSpPr/>
          <p:nvPr/>
        </p:nvSpPr>
        <p:spPr>
          <a:xfrm>
            <a:off x="285720" y="1071546"/>
            <a:ext cx="8640960" cy="928694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s-ES" sz="1600" b="1" dirty="0"/>
              <a:t>Se recomienda que las docentes verifiquen y se preparen para que el aprendizaje  sea eficaz, la cual sea pilar de los niños y  pueda formar niños seguros de sí mismos y cero tímidos confiados de su saber y no dudosos de lo que hacen,  y puedan desarrollar su pronunciación de manera adecuada.</a:t>
            </a:r>
          </a:p>
        </p:txBody>
      </p:sp>
      <p:sp>
        <p:nvSpPr>
          <p:cNvPr id="11" name="10 Redondear rectángulo de esquina diagonal"/>
          <p:cNvSpPr/>
          <p:nvPr/>
        </p:nvSpPr>
        <p:spPr>
          <a:xfrm>
            <a:off x="285720" y="2285992"/>
            <a:ext cx="8640960" cy="1071000"/>
          </a:xfrm>
          <a:prstGeom prst="round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s-ES" sz="1600" b="1" dirty="0"/>
              <a:t>Este modelo está enfocado en la educación infantil es decir a un modelo de atención, cuidado, y formación de los niños que se plantea en toda institución, además busca desarrollar el lenguaje oral y desarrollar las diferentes habilidades de cada niño. Sin forzar en su aprendizaje, el niño aprende a través de la imitación y de transición en un ambiente tranquilo y eficaz.</a:t>
            </a:r>
          </a:p>
        </p:txBody>
      </p:sp>
      <p:sp>
        <p:nvSpPr>
          <p:cNvPr id="12" name="11 Redondear rectángulo de esquina diagonal"/>
          <p:cNvSpPr/>
          <p:nvPr/>
        </p:nvSpPr>
        <p:spPr>
          <a:xfrm>
            <a:off x="338128" y="3573016"/>
            <a:ext cx="8640960" cy="1080120"/>
          </a:xfrm>
          <a:prstGeom prst="round2DiagRect">
            <a:avLst>
              <a:gd name="adj1" fmla="val 15075"/>
              <a:gd name="adj2" fmla="val 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s-ES" sz="1600" b="1" dirty="0"/>
              <a:t>Las docentes deben  utilizar  las estrategias didácticas en base al desarrollo del lenguaje para ayudar a la vocalización y pronunciación del niño a través de ejercicios vocablicos previamente planificadas didácticos. Y cambiar el tipo de estrategias didácticas en donde le permitan al niño desarrollar los ejes de aprendizaje y sus ámbitos de la comprensión y expresión.</a:t>
            </a:r>
          </a:p>
        </p:txBody>
      </p:sp>
      <p:sp>
        <p:nvSpPr>
          <p:cNvPr id="13" name="12 Redondear rectángulo de esquina diagonal"/>
          <p:cNvSpPr/>
          <p:nvPr/>
        </p:nvSpPr>
        <p:spPr>
          <a:xfrm>
            <a:off x="285720" y="5000636"/>
            <a:ext cx="8640960" cy="1071570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s-ES" b="1" dirty="0"/>
              <a:t>Fomentar que el aprendizaje sea oportuno el mismo debe ser tranquilo y favorable  acorde con el niño, se recomienda utilizar la guía metodológica en donde existen actividades destinadas para cada edad la cual es significativa y veraz y se desarrolla lo cognitivo del niño.</a:t>
            </a:r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0" y="0"/>
            <a:ext cx="2648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 advTm="75000">
    <p:diamond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http://www.rpp.com.pe/filecdn.php?f=/fotos/entretenimiento/16102013dibujos3/1.jpg">
            <a:hlinkClick r:id="rId2"/>
          </p:cNvPr>
          <p:cNvPicPr/>
          <p:nvPr/>
        </p:nvPicPr>
        <p:blipFill>
          <a:blip r:embed="rId3">
            <a:lum bright="70000" contrast="-70000"/>
          </a:blip>
          <a:srcRect/>
          <a:stretch>
            <a:fillRect/>
          </a:stretch>
        </p:blipFill>
        <p:spPr bwMode="auto">
          <a:xfrm>
            <a:off x="1597063" y="980728"/>
            <a:ext cx="5949874" cy="5301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CuadroTexto"/>
          <p:cNvSpPr txBox="1"/>
          <p:nvPr/>
        </p:nvSpPr>
        <p:spPr>
          <a:xfrm>
            <a:off x="857224" y="2786058"/>
            <a:ext cx="74295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/>
              <a:t>CAPITULO 5</a:t>
            </a:r>
          </a:p>
          <a:p>
            <a:pPr algn="ctr"/>
            <a:r>
              <a:rPr lang="es-ES" sz="2800" dirty="0" smtClean="0"/>
              <a:t>DESARROLLO DE LA PROPUESTA</a:t>
            </a:r>
            <a:r>
              <a:rPr lang="es-ES" dirty="0" smtClean="0"/>
              <a:t> </a:t>
            </a:r>
            <a:endParaRPr lang="es-ES" dirty="0"/>
          </a:p>
        </p:txBody>
      </p:sp>
    </p:spTree>
  </p:cSld>
  <p:clrMapOvr>
    <a:masterClrMapping/>
  </p:clrMapOvr>
  <p:transition spd="slow" advTm="4013">
    <p:wheel spokes="8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http://www.rpp.com.pe/filecdn.php?f=/fotos/entretenimiento/16102013dibujos3/1.jpg">
            <a:hlinkClick r:id="rId2"/>
          </p:cNvPr>
          <p:cNvPicPr/>
          <p:nvPr/>
        </p:nvPicPr>
        <p:blipFill>
          <a:blip r:embed="rId3">
            <a:lum bright="70000" contrast="-70000"/>
          </a:blip>
          <a:srcRect/>
          <a:stretch>
            <a:fillRect/>
          </a:stretch>
        </p:blipFill>
        <p:spPr bwMode="auto">
          <a:xfrm>
            <a:off x="1214413" y="247628"/>
            <a:ext cx="6657975" cy="6610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0 Imagen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28860" y="571480"/>
            <a:ext cx="3629025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Rectángulo"/>
          <p:cNvSpPr/>
          <p:nvPr/>
        </p:nvSpPr>
        <p:spPr>
          <a:xfrm>
            <a:off x="1142976" y="1571612"/>
            <a:ext cx="6929486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16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UNIVERSIDAD DE LAS FUERZAS ARMADAS - ESPE</a:t>
            </a:r>
            <a:endParaRPr lang="es-ES" sz="1600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1600" b="1" dirty="0" smtClean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16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DEPARTAMENTO DE CIENCIAS HUMANAS Y SOCIALES</a:t>
            </a:r>
            <a:endParaRPr lang="es-ES" sz="1600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1600" b="1" dirty="0" smtClean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16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GUIA METODOLOGICA PARA DESARROLLAR EL LENGUAJE  ORAL  EN LOS NI</a:t>
            </a:r>
            <a:r>
              <a:rPr lang="es-ES" sz="1600" b="1" dirty="0" smtClean="0">
                <a:latin typeface="Calibri"/>
                <a:ea typeface="Calibri" pitchFamily="34" charset="0"/>
                <a:cs typeface="Arial" pitchFamily="34" charset="0"/>
              </a:rPr>
              <a:t>Ñ</a:t>
            </a:r>
            <a:r>
              <a:rPr lang="es-ES" sz="16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OS DE  3-4 A</a:t>
            </a:r>
            <a:r>
              <a:rPr lang="es-ES" sz="1600" b="1" dirty="0" smtClean="0">
                <a:latin typeface="Calibri"/>
                <a:ea typeface="Calibri" pitchFamily="34" charset="0"/>
                <a:cs typeface="Arial" pitchFamily="34" charset="0"/>
              </a:rPr>
              <a:t>Ñ</a:t>
            </a:r>
            <a:r>
              <a:rPr lang="es-ES" sz="16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OS DEL CENTRO INFANTIL DEL BUEN VIVIR </a:t>
            </a:r>
            <a:r>
              <a:rPr lang="es-ES" sz="1600" b="1" dirty="0" smtClean="0">
                <a:latin typeface="Calibri"/>
                <a:ea typeface="Calibri" pitchFamily="34" charset="0"/>
                <a:cs typeface="Arial" pitchFamily="34" charset="0"/>
              </a:rPr>
              <a:t>“</a:t>
            </a:r>
            <a:r>
              <a:rPr lang="es-ES" sz="16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CAROLINA TERAN</a:t>
            </a:r>
            <a:r>
              <a:rPr lang="es-ES" sz="1600" b="1" dirty="0" smtClean="0">
                <a:latin typeface="Calibri"/>
                <a:ea typeface="Calibri" pitchFamily="34" charset="0"/>
                <a:cs typeface="Arial" pitchFamily="34" charset="0"/>
              </a:rPr>
              <a:t>”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1600" b="1" dirty="0" smtClean="0">
              <a:latin typeface="Calibri"/>
              <a:cs typeface="Arial" pitchFamily="34" charset="0"/>
            </a:endParaRPr>
          </a:p>
          <a:p>
            <a:pPr algn="ctr"/>
            <a:r>
              <a:rPr lang="es-ES" sz="1600" b="1" dirty="0" smtClean="0"/>
              <a:t>“GOTITAS DEL SABER”</a:t>
            </a:r>
            <a:endParaRPr lang="es-ES" sz="1600" dirty="0" smtClean="0"/>
          </a:p>
          <a:p>
            <a:pPr algn="ctr"/>
            <a:r>
              <a:rPr lang="es-ES" sz="1600" b="1" dirty="0" smtClean="0"/>
              <a:t> </a:t>
            </a:r>
            <a:endParaRPr lang="es-ES" sz="1600" dirty="0" smtClean="0"/>
          </a:p>
          <a:p>
            <a:pPr algn="ctr"/>
            <a:r>
              <a:rPr lang="es-ES" sz="1600" b="1" dirty="0" smtClean="0"/>
              <a:t> </a:t>
            </a:r>
            <a:endParaRPr lang="es-ES" sz="1600" dirty="0" smtClean="0"/>
          </a:p>
          <a:p>
            <a:pPr algn="ctr"/>
            <a:r>
              <a:rPr lang="es-ES" sz="1600" b="1" dirty="0" smtClean="0"/>
              <a:t>AUTORA</a:t>
            </a:r>
            <a:endParaRPr lang="es-ES" sz="1600" dirty="0" smtClean="0"/>
          </a:p>
          <a:p>
            <a:pPr algn="ctr"/>
            <a:r>
              <a:rPr lang="es-ES" sz="1600" b="1" dirty="0" smtClean="0"/>
              <a:t>SILVANA CONZA</a:t>
            </a:r>
            <a:endParaRPr lang="es-ES" sz="1600" dirty="0" smtClean="0"/>
          </a:p>
          <a:p>
            <a:pPr algn="ctr"/>
            <a:r>
              <a:rPr lang="es-ES" sz="1600" b="1" dirty="0" smtClean="0"/>
              <a:t> </a:t>
            </a:r>
            <a:endParaRPr lang="es-ES" sz="1600" dirty="0" smtClean="0"/>
          </a:p>
          <a:p>
            <a:pPr algn="ctr"/>
            <a:r>
              <a:rPr lang="es-ES" sz="1600" b="1" dirty="0" smtClean="0"/>
              <a:t> </a:t>
            </a:r>
            <a:endParaRPr lang="es-ES" sz="1600" dirty="0" smtClean="0"/>
          </a:p>
          <a:p>
            <a:pPr algn="ctr"/>
            <a:r>
              <a:rPr lang="es-ES" sz="1600" b="1" dirty="0" smtClean="0"/>
              <a:t>AÑO:</a:t>
            </a:r>
            <a:endParaRPr lang="es-ES" sz="1600" dirty="0" smtClean="0"/>
          </a:p>
          <a:p>
            <a:pPr algn="ctr"/>
            <a:r>
              <a:rPr lang="es-ES" sz="1600" b="1" dirty="0" smtClean="0"/>
              <a:t>2014- 2015</a:t>
            </a:r>
            <a:endParaRPr lang="es-ES" sz="16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 advTm="4107">
    <p:wheel spokes="8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http://www.rpp.com.pe/filecdn.php?f=/fotos/entretenimiento/16102013dibujos3/1.jpg">
            <a:hlinkClick r:id="rId2"/>
          </p:cNvPr>
          <p:cNvPicPr/>
          <p:nvPr/>
        </p:nvPicPr>
        <p:blipFill>
          <a:blip r:embed="rId3">
            <a:lum bright="70000" contrast="-70000"/>
          </a:blip>
          <a:srcRect/>
          <a:stretch>
            <a:fillRect/>
          </a:stretch>
        </p:blipFill>
        <p:spPr bwMode="auto">
          <a:xfrm>
            <a:off x="1214413" y="247628"/>
            <a:ext cx="6657975" cy="6355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CuadroTexto"/>
          <p:cNvSpPr txBox="1"/>
          <p:nvPr/>
        </p:nvSpPr>
        <p:spPr>
          <a:xfrm>
            <a:off x="1214414" y="785794"/>
            <a:ext cx="6572296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INTRODUCCIÓN</a:t>
            </a:r>
          </a:p>
          <a:p>
            <a:pPr algn="ctr"/>
            <a:endParaRPr lang="es-ES" sz="2400" b="1" dirty="0" smtClean="0"/>
          </a:p>
          <a:p>
            <a:pPr algn="just">
              <a:buFont typeface="Arial" pitchFamily="34" charset="0"/>
              <a:buChar char="•"/>
            </a:pPr>
            <a:r>
              <a:rPr lang="es-ES" b="1" dirty="0" err="1" smtClean="0"/>
              <a:t>Rogoff</a:t>
            </a:r>
            <a:r>
              <a:rPr lang="es-ES" b="1" dirty="0" smtClean="0"/>
              <a:t> en sus estudios plantea: “un tipo de educación en que el niño es activo, donde el entorno de aprendizajes se comparte y las actividades son significativas”.</a:t>
            </a:r>
          </a:p>
          <a:p>
            <a:pPr algn="just"/>
            <a:endParaRPr lang="es-ES" b="1" dirty="0" smtClean="0"/>
          </a:p>
          <a:p>
            <a:pPr algn="just">
              <a:buFont typeface="Arial" pitchFamily="34" charset="0"/>
              <a:buChar char="•"/>
            </a:pPr>
            <a:r>
              <a:rPr lang="es-ES" b="1" dirty="0" smtClean="0"/>
              <a:t>El desarrollo cognitivo de los niños es un aprendizaje que tiene lugar a través de la participación guiada en la actividad social de sus compañeros en el cual el niño comprenda y aprenda de manera eficaz.</a:t>
            </a:r>
          </a:p>
          <a:p>
            <a:pPr algn="just">
              <a:buFont typeface="Arial" pitchFamily="34" charset="0"/>
              <a:buChar char="•"/>
            </a:pPr>
            <a:endParaRPr lang="es-ES" b="1" dirty="0" smtClean="0"/>
          </a:p>
          <a:p>
            <a:pPr algn="just">
              <a:buFont typeface="Arial" pitchFamily="34" charset="0"/>
              <a:buChar char="•"/>
            </a:pPr>
            <a:r>
              <a:rPr lang="es-ES" b="1" dirty="0" smtClean="0"/>
              <a:t>Las diferentes estrategias didácticas ayudan a desarrollar su lenguaje oral, mediante el niño vaya evolucionando se verán los cambios.</a:t>
            </a:r>
          </a:p>
          <a:p>
            <a:pPr algn="just">
              <a:buFont typeface="Arial" pitchFamily="34" charset="0"/>
              <a:buChar char="•"/>
            </a:pPr>
            <a:endParaRPr lang="es-ES" b="1" dirty="0" smtClean="0"/>
          </a:p>
          <a:p>
            <a:pPr algn="just">
              <a:buFont typeface="Arial" pitchFamily="34" charset="0"/>
              <a:buChar char="•"/>
            </a:pPr>
            <a:r>
              <a:rPr lang="es-ES" b="1" dirty="0" smtClean="0"/>
              <a:t>Esta guía metodológica ayudara tanto al niño como a su docente para que exista un aprendizaje significativo.</a:t>
            </a:r>
            <a:endParaRPr lang="es-ES" b="1" dirty="0"/>
          </a:p>
        </p:txBody>
      </p:sp>
    </p:spTree>
  </p:cSld>
  <p:clrMapOvr>
    <a:masterClrMapping/>
  </p:clrMapOvr>
  <p:transition spd="slow" advTm="60000"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 redondeado"/>
          <p:cNvSpPr/>
          <p:nvPr/>
        </p:nvSpPr>
        <p:spPr>
          <a:xfrm>
            <a:off x="755576" y="548680"/>
            <a:ext cx="3096344" cy="86409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chemeClr val="bg1"/>
                </a:solidFill>
              </a:rPr>
              <a:t>PLANTEAMIENTO DEL PROBLEMA</a:t>
            </a:r>
            <a:endParaRPr lang="es-EC" b="1" dirty="0">
              <a:solidFill>
                <a:schemeClr val="bg1"/>
              </a:solidFill>
            </a:endParaRPr>
          </a:p>
        </p:txBody>
      </p:sp>
      <p:sp>
        <p:nvSpPr>
          <p:cNvPr id="7" name="6 Proceso"/>
          <p:cNvSpPr/>
          <p:nvPr/>
        </p:nvSpPr>
        <p:spPr>
          <a:xfrm>
            <a:off x="571472" y="2071678"/>
            <a:ext cx="3744416" cy="1000132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sz="1600" b="1" dirty="0" smtClean="0"/>
              <a:t>Las Destrezas de la comunicación evolucionan de manera eficaz</a:t>
            </a:r>
            <a:endParaRPr lang="es-EC" sz="1600" b="1" dirty="0"/>
          </a:p>
        </p:txBody>
      </p:sp>
      <p:sp>
        <p:nvSpPr>
          <p:cNvPr id="8" name="7 Rectángulo"/>
          <p:cNvSpPr/>
          <p:nvPr/>
        </p:nvSpPr>
        <p:spPr>
          <a:xfrm>
            <a:off x="611560" y="3643314"/>
            <a:ext cx="3672408" cy="10001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sz="1600" b="1" dirty="0" smtClean="0"/>
              <a:t>La comprensión y expresión deben ir a la par-  aprendizaje significativo</a:t>
            </a:r>
            <a:endParaRPr lang="es-EC" sz="1600" b="1" dirty="0"/>
          </a:p>
        </p:txBody>
      </p:sp>
      <p:sp>
        <p:nvSpPr>
          <p:cNvPr id="9" name="8 Rectángulo"/>
          <p:cNvSpPr/>
          <p:nvPr/>
        </p:nvSpPr>
        <p:spPr>
          <a:xfrm>
            <a:off x="539552" y="5214950"/>
            <a:ext cx="3746696" cy="14287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sz="1600" b="1" dirty="0" smtClean="0"/>
              <a:t>Desarrolla  el área comunicativa en los niños </a:t>
            </a:r>
          </a:p>
        </p:txBody>
      </p:sp>
      <p:sp>
        <p:nvSpPr>
          <p:cNvPr id="10" name="9 Flecha abajo"/>
          <p:cNvSpPr/>
          <p:nvPr/>
        </p:nvSpPr>
        <p:spPr>
          <a:xfrm>
            <a:off x="2123728" y="1556792"/>
            <a:ext cx="360040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1" name="10 Flecha abajo"/>
          <p:cNvSpPr/>
          <p:nvPr/>
        </p:nvSpPr>
        <p:spPr>
          <a:xfrm>
            <a:off x="2143108" y="3143248"/>
            <a:ext cx="360040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2" name="11 Flecha abajo"/>
          <p:cNvSpPr/>
          <p:nvPr/>
        </p:nvSpPr>
        <p:spPr>
          <a:xfrm>
            <a:off x="2195736" y="4725144"/>
            <a:ext cx="360040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4" name="13 Rectángulo"/>
          <p:cNvSpPr/>
          <p:nvPr/>
        </p:nvSpPr>
        <p:spPr>
          <a:xfrm>
            <a:off x="5076056" y="3000372"/>
            <a:ext cx="3816424" cy="150019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sz="1400" b="1" dirty="0" smtClean="0">
                <a:solidFill>
                  <a:schemeClr val="tx1"/>
                </a:solidFill>
              </a:rPr>
              <a:t>¿</a:t>
            </a:r>
            <a:r>
              <a:rPr lang="es-ES" sz="1400" b="1" dirty="0" smtClean="0">
                <a:solidFill>
                  <a:schemeClr val="tx1"/>
                </a:solidFill>
              </a:rPr>
              <a:t>Las Estrategias Didácticas del ámbito de comprensión y expresión del lenguaje, son adecuadas para  desarrollar  destrezas de la  comunicación en los niños de 3-4 años del Centro Infantil del Buen Vivir Carolina Terán</a:t>
            </a:r>
            <a:r>
              <a:rPr lang="es-EC" sz="1400" b="1" dirty="0" smtClean="0">
                <a:solidFill>
                  <a:schemeClr val="tx1"/>
                </a:solidFill>
              </a:rPr>
              <a:t>?</a:t>
            </a:r>
            <a:endParaRPr lang="es-EC" sz="1400" b="1" dirty="0">
              <a:solidFill>
                <a:schemeClr val="tx1"/>
              </a:solidFill>
            </a:endParaRPr>
          </a:p>
        </p:txBody>
      </p:sp>
      <p:sp>
        <p:nvSpPr>
          <p:cNvPr id="16" name="15 Rectángulo redondeado"/>
          <p:cNvSpPr/>
          <p:nvPr/>
        </p:nvSpPr>
        <p:spPr>
          <a:xfrm>
            <a:off x="5508104" y="1556792"/>
            <a:ext cx="3059832" cy="79208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/>
              <a:t>FORMULACIÓN DEL PROBLEMA</a:t>
            </a:r>
            <a:endParaRPr lang="es-EC" b="1" dirty="0"/>
          </a:p>
        </p:txBody>
      </p:sp>
      <p:sp>
        <p:nvSpPr>
          <p:cNvPr id="17" name="16 Flecha abajo"/>
          <p:cNvSpPr/>
          <p:nvPr/>
        </p:nvSpPr>
        <p:spPr>
          <a:xfrm>
            <a:off x="6876256" y="2420888"/>
            <a:ext cx="360040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9" name="18 Rectángulo redondeado"/>
          <p:cNvSpPr/>
          <p:nvPr/>
        </p:nvSpPr>
        <p:spPr>
          <a:xfrm>
            <a:off x="4572000" y="5214950"/>
            <a:ext cx="2160240" cy="122413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b="1" dirty="0" smtClean="0"/>
              <a:t>DELIMITACIÓN DE LA INVESTIGACIÓN</a:t>
            </a:r>
            <a:endParaRPr lang="es-EC" sz="1400" b="1" dirty="0"/>
          </a:p>
        </p:txBody>
      </p:sp>
      <p:sp>
        <p:nvSpPr>
          <p:cNvPr id="21" name="20 Rectángulo"/>
          <p:cNvSpPr/>
          <p:nvPr/>
        </p:nvSpPr>
        <p:spPr>
          <a:xfrm>
            <a:off x="7000892" y="4572008"/>
            <a:ext cx="1800200" cy="5040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TEMPORAL</a:t>
            </a:r>
            <a:endParaRPr lang="es-EC" dirty="0"/>
          </a:p>
        </p:txBody>
      </p:sp>
      <p:sp>
        <p:nvSpPr>
          <p:cNvPr id="23" name="22 Rectángulo"/>
          <p:cNvSpPr/>
          <p:nvPr/>
        </p:nvSpPr>
        <p:spPr>
          <a:xfrm>
            <a:off x="7000892" y="5357826"/>
            <a:ext cx="1872208" cy="50405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ESPACIAL</a:t>
            </a:r>
            <a:endParaRPr lang="es-EC" dirty="0"/>
          </a:p>
        </p:txBody>
      </p:sp>
      <p:sp>
        <p:nvSpPr>
          <p:cNvPr id="24" name="23 Rectángulo"/>
          <p:cNvSpPr/>
          <p:nvPr/>
        </p:nvSpPr>
        <p:spPr>
          <a:xfrm>
            <a:off x="7000892" y="6072206"/>
            <a:ext cx="1872208" cy="62068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b="1" dirty="0" smtClean="0"/>
              <a:t>UNIDADES DE OBSERVACIÓN</a:t>
            </a:r>
            <a:endParaRPr lang="es-EC" sz="1400" b="1" dirty="0"/>
          </a:p>
        </p:txBody>
      </p:sp>
      <p:sp>
        <p:nvSpPr>
          <p:cNvPr id="26" name="25 Abrir llave"/>
          <p:cNvSpPr/>
          <p:nvPr/>
        </p:nvSpPr>
        <p:spPr>
          <a:xfrm>
            <a:off x="6786578" y="4857760"/>
            <a:ext cx="144016" cy="1800200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 dirty="0">
              <a:ln>
                <a:solidFill>
                  <a:schemeClr val="bg1"/>
                </a:solidFill>
              </a:ln>
            </a:endParaRPr>
          </a:p>
        </p:txBody>
      </p:sp>
    </p:spTree>
  </p:cSld>
  <p:clrMapOvr>
    <a:masterClrMapping/>
  </p:clrMapOvr>
  <p:transition spd="slow" advTm="75000">
    <p:wheel spokes="8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http://www.rpp.com.pe/filecdn.php?f=/fotos/entretenimiento/16102013dibujos3/1.jpg">
            <a:hlinkClick r:id="rId2"/>
          </p:cNvPr>
          <p:cNvPicPr/>
          <p:nvPr/>
        </p:nvPicPr>
        <p:blipFill>
          <a:blip r:embed="rId3">
            <a:lum bright="70000" contrast="-70000"/>
          </a:blip>
          <a:srcRect/>
          <a:stretch>
            <a:fillRect/>
          </a:stretch>
        </p:blipFill>
        <p:spPr bwMode="auto">
          <a:xfrm>
            <a:off x="1214413" y="247628"/>
            <a:ext cx="6657975" cy="6355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CuadroTexto"/>
          <p:cNvSpPr txBox="1"/>
          <p:nvPr/>
        </p:nvSpPr>
        <p:spPr>
          <a:xfrm>
            <a:off x="1357290" y="428604"/>
            <a:ext cx="6286544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/>
              <a:t>OBJETIVOS</a:t>
            </a:r>
          </a:p>
          <a:p>
            <a:r>
              <a:rPr lang="es-ES" sz="1400" b="1" dirty="0" smtClean="0"/>
              <a:t>OBJETIVO GENERAL </a:t>
            </a:r>
            <a:endParaRPr lang="es-ES" sz="1400" dirty="0" smtClean="0"/>
          </a:p>
          <a:p>
            <a:r>
              <a:rPr lang="es-ES" b="1" dirty="0" smtClean="0"/>
              <a:t> </a:t>
            </a:r>
            <a:endParaRPr lang="es-ES" dirty="0" smtClean="0"/>
          </a:p>
          <a:p>
            <a:pPr lvl="0" algn="just">
              <a:buFont typeface="Arial" pitchFamily="34" charset="0"/>
              <a:buChar char="•"/>
            </a:pPr>
            <a:r>
              <a:rPr lang="es-ES" dirty="0" smtClean="0"/>
              <a:t>Desarrollar la capacidad de expresar sus emociones, sentimientos y preferencias como parte del lenguaje oral, empleando el lenguaje no verbal como medio de comunicación de sus necesidades, deseos y  estimulando el juego de las palabras. Para una adecuada comunicación con los demás. </a:t>
            </a:r>
          </a:p>
          <a:p>
            <a:r>
              <a:rPr lang="es-ES" dirty="0" smtClean="0"/>
              <a:t> </a:t>
            </a:r>
          </a:p>
          <a:p>
            <a:r>
              <a:rPr lang="es-ES" sz="1400" b="1" dirty="0" smtClean="0"/>
              <a:t>OBJETIVOS ESPECIFICOS</a:t>
            </a:r>
          </a:p>
          <a:p>
            <a:r>
              <a:rPr lang="es-ES" b="1" dirty="0" smtClean="0"/>
              <a:t> </a:t>
            </a:r>
            <a:endParaRPr lang="es-ES" dirty="0" smtClean="0"/>
          </a:p>
          <a:p>
            <a:pPr lvl="0" algn="just">
              <a:buFont typeface="Arial" pitchFamily="34" charset="0"/>
              <a:buChar char="•"/>
            </a:pPr>
            <a:r>
              <a:rPr lang="es-ES" dirty="0" smtClean="0"/>
              <a:t>Potenciar el desarrollo del ámbito compresión y expresión del lenguaje para el desarrollar  las destrezas de la comunicación  de los niños  3-4 años en donde le permitan ampliar la comprensión de los elementos vocablicos de las diferentes palabras. </a:t>
            </a:r>
          </a:p>
          <a:p>
            <a:pPr algn="just"/>
            <a:r>
              <a:rPr lang="es-ES" dirty="0" smtClean="0"/>
              <a:t> </a:t>
            </a:r>
          </a:p>
          <a:p>
            <a:pPr lvl="0" algn="just">
              <a:buFont typeface="Arial" pitchFamily="34" charset="0"/>
              <a:buChar char="•"/>
            </a:pPr>
            <a:r>
              <a:rPr lang="es-ES" dirty="0" smtClean="0"/>
              <a:t>Incrementar paulatinamente el uso del lenguaje oral con un manejo de vocabulario y pronunciación creciente así como la estructuración progresiva de oraciones; para comunicarse facilitando su interacción con los demás. </a:t>
            </a:r>
          </a:p>
          <a:p>
            <a:pPr algn="ctr"/>
            <a:endParaRPr lang="es-ES" dirty="0" smtClean="0"/>
          </a:p>
          <a:p>
            <a:endParaRPr lang="es-ES" dirty="0"/>
          </a:p>
        </p:txBody>
      </p:sp>
    </p:spTree>
  </p:cSld>
  <p:clrMapOvr>
    <a:masterClrMapping/>
  </p:clrMapOvr>
  <p:transition spd="slow" advTm="60000">
    <p:wheel spokes="8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Imagen 13" descr="http://thumbs.dreamstime.com/z/los-ni%C3%B1os-de-las-profesiones-fijaron-30632740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00892" y="214290"/>
            <a:ext cx="1785950" cy="3929090"/>
          </a:xfrm>
          <a:prstGeom prst="rect">
            <a:avLst/>
          </a:prstGeom>
          <a:noFill/>
        </p:spPr>
      </p:pic>
      <p:sp>
        <p:nvSpPr>
          <p:cNvPr id="2" name="1 CuadroTexto"/>
          <p:cNvSpPr txBox="1"/>
          <p:nvPr/>
        </p:nvSpPr>
        <p:spPr>
          <a:xfrm>
            <a:off x="323528" y="404664"/>
            <a:ext cx="6264696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s-ES" sz="2400" b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Ravie" pitchFamily="82" charset="0"/>
              </a:rPr>
              <a:t>ESTRATEGIAS DIDACTICA- FUNCIONES IMAGINATIVAS</a:t>
            </a:r>
            <a:endParaRPr lang="es-ES" sz="24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b="1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,Bold"/>
              </a:rPr>
              <a:t>“</a:t>
            </a:r>
            <a:r>
              <a:rPr lang="es-ES" b="1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INTERCAMBIEMOS NUESTROS OFICIOS</a:t>
            </a:r>
            <a:endParaRPr lang="es-ES" b="1" dirty="0">
              <a:latin typeface="Arial" pitchFamily="34" charset="0"/>
              <a:cs typeface="Arial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es-ES" sz="1400" dirty="0">
              <a:solidFill>
                <a:srgbClr val="0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s-ES" sz="1400" b="1" dirty="0">
                <a:solidFill>
                  <a:schemeClr val="accent3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Material:</a:t>
            </a:r>
            <a:endParaRPr lang="es-ES" sz="1400" b="1" dirty="0">
              <a:solidFill>
                <a:schemeClr val="accent3"/>
              </a:solidFill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1400" b="1" dirty="0">
                <a:solidFill>
                  <a:schemeClr val="accent3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Disfraces.</a:t>
            </a:r>
            <a:endParaRPr lang="es-ES" sz="1400" b="1" dirty="0">
              <a:solidFill>
                <a:schemeClr val="accent3"/>
              </a:solidFill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1400" b="1" dirty="0">
                <a:solidFill>
                  <a:schemeClr val="accent3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Juguetes de la clase (kit de m</a:t>
            </a:r>
            <a:r>
              <a:rPr lang="es-ES" sz="1400" b="1" dirty="0">
                <a:solidFill>
                  <a:schemeClr val="accent3"/>
                </a:solidFill>
                <a:ea typeface="Calibri" pitchFamily="34" charset="0"/>
                <a:cs typeface="Arial" pitchFamily="34" charset="0"/>
              </a:rPr>
              <a:t>é</a:t>
            </a:r>
            <a:r>
              <a:rPr lang="es-ES" sz="1400" b="1" dirty="0">
                <a:solidFill>
                  <a:schemeClr val="accent3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dico, cocina, alimentos de pl</a:t>
            </a:r>
            <a:r>
              <a:rPr lang="es-ES" sz="1400" b="1" dirty="0">
                <a:solidFill>
                  <a:schemeClr val="accent3"/>
                </a:solidFill>
                <a:ea typeface="Calibri" pitchFamily="34" charset="0"/>
                <a:cs typeface="Arial" pitchFamily="34" charset="0"/>
              </a:rPr>
              <a:t>á</a:t>
            </a:r>
            <a:r>
              <a:rPr lang="es-ES" sz="1400" b="1" dirty="0">
                <a:solidFill>
                  <a:schemeClr val="accent3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stico, y las diferentes profesiones, polic</a:t>
            </a:r>
            <a:r>
              <a:rPr lang="es-ES" sz="1400" b="1" dirty="0">
                <a:solidFill>
                  <a:schemeClr val="accent3"/>
                </a:solidFill>
                <a:ea typeface="Calibri" pitchFamily="34" charset="0"/>
                <a:cs typeface="Arial" pitchFamily="34" charset="0"/>
              </a:rPr>
              <a:t>í</a:t>
            </a:r>
            <a:r>
              <a:rPr lang="es-ES" sz="1400" b="1" dirty="0">
                <a:solidFill>
                  <a:schemeClr val="accent3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a, bombero, enfermera/o).</a:t>
            </a:r>
            <a:endParaRPr lang="es-ES" sz="1400" b="1" dirty="0">
              <a:solidFill>
                <a:schemeClr val="accent3"/>
              </a:solidFill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Edad:</a:t>
            </a:r>
            <a:endParaRPr lang="es-ES" sz="1400" b="1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Ni</a:t>
            </a: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  <a:ea typeface="Calibri" pitchFamily="34" charset="0"/>
                <a:cs typeface="Arial" pitchFamily="34" charset="0"/>
              </a:rPr>
              <a:t>ñ</a:t>
            </a: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os de 3  a</a:t>
            </a: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  <a:ea typeface="Calibri" pitchFamily="34" charset="0"/>
                <a:cs typeface="Arial" pitchFamily="34" charset="0"/>
              </a:rPr>
              <a:t>ñ</a:t>
            </a: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os.</a:t>
            </a:r>
            <a:endParaRPr lang="es-ES" sz="1400" b="1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Temporalizaci</a:t>
            </a: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  <a:ea typeface="Calibri" pitchFamily="34" charset="0"/>
                <a:cs typeface="Arial" pitchFamily="34" charset="0"/>
              </a:rPr>
              <a:t>ó</a:t>
            </a: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n:</a:t>
            </a:r>
            <a:endParaRPr lang="es-ES" sz="1400" b="1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La actividad durara de 10 a 20 minutos, siendo dicho tiempo flexible.</a:t>
            </a:r>
            <a:endParaRPr lang="es-ES" sz="1400" b="1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1400" b="1" dirty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Objetivos:</a:t>
            </a:r>
            <a:endParaRPr lang="es-ES" sz="1400" b="1" dirty="0">
              <a:solidFill>
                <a:schemeClr val="accent4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s-ES" sz="1400" b="1" dirty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Conocer las habilidades sociales y de comunicación básicas.</a:t>
            </a:r>
            <a:endParaRPr lang="es-ES" sz="1400" b="1" dirty="0">
              <a:solidFill>
                <a:schemeClr val="accent4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s-ES" sz="1400" b="1" dirty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Aprender los pasos que debe de tener un diálogo, respetando el turno de palabra de la persona con la que entablamos conversación.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1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Desarrollo </a:t>
            </a:r>
            <a:endParaRPr lang="es-ES" sz="14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lvl="0" algn="just"/>
            <a:r>
              <a:rPr lang="es-ES" sz="1400" b="1" dirty="0">
                <a:solidFill>
                  <a:schemeClr val="accent6">
                    <a:lumMod val="75000"/>
                  </a:schemeClr>
                </a:solidFill>
              </a:rPr>
              <a:t>Los niños deberán disfrazarse de acuerdo a cada profesión que le guste</a:t>
            </a:r>
          </a:p>
          <a:p>
            <a:pPr lvl="0" algn="just"/>
            <a:r>
              <a:rPr lang="es-ES" sz="1400" b="1" dirty="0">
                <a:solidFill>
                  <a:schemeClr val="accent6">
                    <a:lumMod val="75000"/>
                  </a:schemeClr>
                </a:solidFill>
              </a:rPr>
              <a:t>Cada niño dirá lo que más le guste de esa profesión</a:t>
            </a:r>
          </a:p>
          <a:p>
            <a:pPr lvl="0" algn="just"/>
            <a:r>
              <a:rPr lang="es-ES" sz="1400" b="1" dirty="0">
                <a:solidFill>
                  <a:schemeClr val="accent6">
                    <a:lumMod val="75000"/>
                  </a:schemeClr>
                </a:solidFill>
              </a:rPr>
              <a:t>Luego el profesional es este caso el Policía, bombero, albañil, si están presentes dicen que es lo que más les gusta de la profesión.</a:t>
            </a:r>
          </a:p>
          <a:p>
            <a:pPr lvl="0" algn="just"/>
            <a:r>
              <a:rPr lang="es-ES" sz="1400" b="1" dirty="0">
                <a:solidFill>
                  <a:schemeClr val="accent6">
                    <a:lumMod val="75000"/>
                  </a:schemeClr>
                </a:solidFill>
              </a:rPr>
              <a:t>Si las personas no están presentes se les puede indicar una lamina en donde ese las profesiones y se dirá una cualidad.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es-ES" dirty="0"/>
          </a:p>
        </p:txBody>
      </p:sp>
    </p:spTree>
  </p:cSld>
  <p:clrMapOvr>
    <a:masterClrMapping/>
  </p:clrMapOvr>
  <p:transition spd="slow" advTm="75000">
    <p:plus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539552" y="404665"/>
            <a:ext cx="6768752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2000" b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Ravie" pitchFamily="82" charset="0"/>
              </a:rPr>
              <a:t>ESTRATEGIAS DIDACTICA- IMÁGENES DETERMINADAS</a:t>
            </a:r>
            <a:endParaRPr lang="es-ES" sz="20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1600" b="1" dirty="0">
                <a:solidFill>
                  <a:srgbClr val="000000"/>
                </a:solidFill>
                <a:ea typeface="Calibri" pitchFamily="34" charset="0"/>
                <a:cs typeface="Arial" pitchFamily="34" charset="0"/>
              </a:rPr>
              <a:t>“</a:t>
            </a:r>
            <a:r>
              <a:rPr lang="es-ES" sz="1600" b="1" dirty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ORDENAMOS LAS FRASES</a:t>
            </a:r>
            <a:r>
              <a:rPr lang="es-ES" sz="1600" b="1" dirty="0">
                <a:solidFill>
                  <a:srgbClr val="000000"/>
                </a:solidFill>
                <a:ea typeface="Calibri" pitchFamily="34" charset="0"/>
                <a:cs typeface="Arial" pitchFamily="34" charset="0"/>
              </a:rPr>
              <a:t>”</a:t>
            </a:r>
            <a:endParaRPr lang="es-ES" sz="1600" b="1" dirty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Material:</a:t>
            </a:r>
            <a:endParaRPr lang="es-ES" sz="1600" b="1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No se precisar</a:t>
            </a:r>
            <a:r>
              <a:rPr lang="es-ES" sz="1600" b="1" dirty="0">
                <a:solidFill>
                  <a:schemeClr val="tx1">
                    <a:lumMod val="65000"/>
                    <a:lumOff val="35000"/>
                  </a:schemeClr>
                </a:solidFill>
                <a:ea typeface="Calibri" pitchFamily="34" charset="0"/>
                <a:cs typeface="Arial" pitchFamily="34" charset="0"/>
              </a:rPr>
              <a:t>á</a:t>
            </a:r>
            <a:r>
              <a:rPr lang="es-E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de ning</a:t>
            </a:r>
            <a:r>
              <a:rPr lang="es-ES" sz="1600" b="1" dirty="0">
                <a:solidFill>
                  <a:schemeClr val="tx1">
                    <a:lumMod val="65000"/>
                    <a:lumOff val="35000"/>
                  </a:schemeClr>
                </a:solidFill>
                <a:ea typeface="Calibri" pitchFamily="34" charset="0"/>
                <a:cs typeface="Arial" pitchFamily="34" charset="0"/>
              </a:rPr>
              <a:t>ú</a:t>
            </a:r>
            <a:r>
              <a:rPr lang="es-E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n material.</a:t>
            </a:r>
            <a:endParaRPr lang="es-ES" sz="1600" b="1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Edad:</a:t>
            </a:r>
            <a:endParaRPr lang="es-ES" sz="1600" b="1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La actividad ir</a:t>
            </a:r>
            <a:r>
              <a:rPr lang="es-ES" sz="1600" b="1" dirty="0">
                <a:solidFill>
                  <a:schemeClr val="tx1">
                    <a:lumMod val="65000"/>
                    <a:lumOff val="35000"/>
                  </a:schemeClr>
                </a:solidFill>
                <a:ea typeface="Calibri" pitchFamily="34" charset="0"/>
                <a:cs typeface="Arial" pitchFamily="34" charset="0"/>
              </a:rPr>
              <a:t>á</a:t>
            </a:r>
            <a:r>
              <a:rPr lang="es-E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dirigida a ni</a:t>
            </a:r>
            <a:r>
              <a:rPr lang="es-ES" sz="1600" b="1" dirty="0">
                <a:solidFill>
                  <a:schemeClr val="tx1">
                    <a:lumMod val="65000"/>
                    <a:lumOff val="35000"/>
                  </a:schemeClr>
                </a:solidFill>
                <a:ea typeface="Calibri" pitchFamily="34" charset="0"/>
                <a:cs typeface="Arial" pitchFamily="34" charset="0"/>
              </a:rPr>
              <a:t>ñ</a:t>
            </a:r>
            <a:r>
              <a:rPr lang="es-E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os de 4 a</a:t>
            </a:r>
            <a:r>
              <a:rPr lang="es-ES" sz="1600" b="1" dirty="0">
                <a:solidFill>
                  <a:schemeClr val="tx1">
                    <a:lumMod val="65000"/>
                    <a:lumOff val="35000"/>
                  </a:schemeClr>
                </a:solidFill>
                <a:ea typeface="Calibri" pitchFamily="34" charset="0"/>
                <a:cs typeface="Arial" pitchFamily="34" charset="0"/>
              </a:rPr>
              <a:t>ñ</a:t>
            </a:r>
            <a:r>
              <a:rPr lang="es-E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os.</a:t>
            </a:r>
            <a:endParaRPr lang="es-ES" sz="1600" b="1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1600" b="1" dirty="0">
                <a:solidFill>
                  <a:srgbClr val="7030A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Temporalizaci</a:t>
            </a:r>
            <a:r>
              <a:rPr lang="es-ES" sz="1600" b="1" dirty="0">
                <a:solidFill>
                  <a:srgbClr val="7030A0"/>
                </a:solidFill>
                <a:ea typeface="Calibri" pitchFamily="34" charset="0"/>
                <a:cs typeface="Arial" pitchFamily="34" charset="0"/>
              </a:rPr>
              <a:t>ó</a:t>
            </a:r>
            <a:r>
              <a:rPr lang="es-ES" sz="1600" b="1" dirty="0">
                <a:solidFill>
                  <a:srgbClr val="7030A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n:</a:t>
            </a:r>
            <a:endParaRPr lang="es-ES" sz="16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1600" b="1" dirty="0">
                <a:solidFill>
                  <a:srgbClr val="7030A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La duraci</a:t>
            </a:r>
            <a:r>
              <a:rPr lang="es-ES" sz="1600" b="1" dirty="0">
                <a:solidFill>
                  <a:srgbClr val="7030A0"/>
                </a:solidFill>
                <a:ea typeface="Calibri" pitchFamily="34" charset="0"/>
                <a:cs typeface="Arial" pitchFamily="34" charset="0"/>
              </a:rPr>
              <a:t>ó</a:t>
            </a:r>
            <a:r>
              <a:rPr lang="es-ES" sz="1600" b="1" dirty="0">
                <a:solidFill>
                  <a:srgbClr val="7030A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n de la actividad ser</a:t>
            </a:r>
            <a:r>
              <a:rPr lang="es-ES" sz="1600" b="1" dirty="0">
                <a:solidFill>
                  <a:srgbClr val="7030A0"/>
                </a:solidFill>
                <a:ea typeface="Calibri" pitchFamily="34" charset="0"/>
                <a:cs typeface="Arial" pitchFamily="34" charset="0"/>
              </a:rPr>
              <a:t>á</a:t>
            </a:r>
            <a:r>
              <a:rPr lang="es-ES" sz="1600" b="1" dirty="0">
                <a:solidFill>
                  <a:srgbClr val="7030A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de 10 minutos, siendo flexible y adaptable</a:t>
            </a:r>
            <a:endParaRPr lang="es-ES" sz="16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1600" b="1" dirty="0">
                <a:solidFill>
                  <a:srgbClr val="7030A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seg</a:t>
            </a:r>
            <a:r>
              <a:rPr lang="es-ES" sz="1600" b="1" dirty="0">
                <a:solidFill>
                  <a:srgbClr val="7030A0"/>
                </a:solidFill>
                <a:ea typeface="Calibri" pitchFamily="34" charset="0"/>
                <a:cs typeface="Arial" pitchFamily="34" charset="0"/>
              </a:rPr>
              <a:t>ú</a:t>
            </a:r>
            <a:r>
              <a:rPr lang="es-ES" sz="1600" b="1" dirty="0">
                <a:solidFill>
                  <a:srgbClr val="7030A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n lo requiera la atenci</a:t>
            </a:r>
            <a:r>
              <a:rPr lang="es-ES" sz="1600" b="1" dirty="0">
                <a:solidFill>
                  <a:srgbClr val="7030A0"/>
                </a:solidFill>
                <a:ea typeface="Calibri" pitchFamily="34" charset="0"/>
                <a:cs typeface="Arial" pitchFamily="34" charset="0"/>
              </a:rPr>
              <a:t>ó</a:t>
            </a:r>
            <a:r>
              <a:rPr lang="es-ES" sz="1600" b="1" dirty="0">
                <a:solidFill>
                  <a:srgbClr val="7030A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n de los ni</a:t>
            </a:r>
            <a:r>
              <a:rPr lang="es-ES" sz="1600" b="1" dirty="0">
                <a:solidFill>
                  <a:srgbClr val="7030A0"/>
                </a:solidFill>
                <a:ea typeface="Calibri" pitchFamily="34" charset="0"/>
                <a:cs typeface="Arial" pitchFamily="34" charset="0"/>
              </a:rPr>
              <a:t>ñ</a:t>
            </a:r>
            <a:r>
              <a:rPr lang="es-ES" sz="1600" b="1" dirty="0">
                <a:solidFill>
                  <a:srgbClr val="7030A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os.</a:t>
            </a:r>
            <a:endParaRPr lang="es-ES" sz="16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1600" b="1" dirty="0"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Objetivos:</a:t>
            </a:r>
            <a:endParaRPr lang="es-ES" sz="1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s-ES" sz="16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Potenciar la capacidad crítica de los niños, ayudándonos de rutinas que hacen día a día.</a:t>
            </a:r>
            <a:endParaRPr lang="es-ES" sz="1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s-ES" sz="16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Fomentar la autonomía personal de los pequeños, recordando el orden lógico delos hábitos que han adquirido.</a:t>
            </a:r>
            <a:endParaRPr lang="es-ES" sz="1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16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Desarrollo:</a:t>
            </a:r>
            <a:endParaRPr lang="es-ES" sz="1600" b="1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s-ES" sz="16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Se le indicara a los niños las diferentes laminas en donde tengan un orden lógico ellos responderán que están haciendo cada niño en la lamina para ayudar a su comunicación.</a:t>
            </a:r>
            <a:endParaRPr lang="es-ES" sz="1600" b="1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s-ES" sz="16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Se procederá a dar las láminas para que vayan pegando de acuerdo al orden lógico que ellos observaron.</a:t>
            </a:r>
            <a:endParaRPr lang="es-ES" sz="1600" b="1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s-ES" sz="16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Se culminara preguntando a los niños si ellos también  realizan las mismas actividades como lo hacen los niños.</a:t>
            </a:r>
            <a:endParaRPr lang="es-ES" sz="1600" b="1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s-ES" dirty="0"/>
          </a:p>
        </p:txBody>
      </p:sp>
    </p:spTree>
  </p:cSld>
  <p:clrMapOvr>
    <a:masterClrMapping/>
  </p:clrMapOvr>
  <p:transition spd="slow" advTm="75000">
    <p:newsflash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6" name="Imagen 18" descr="https://encrypted-tbn1.gstatic.com/images?q=tbn:ANd9GcQP_BUeD0AtOAoKYzim1JRKY32wtqBd8tjdILUpcGzJfebeQzuNXLl0lKik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1071546"/>
            <a:ext cx="1819275" cy="1885950"/>
          </a:xfrm>
          <a:prstGeom prst="rect">
            <a:avLst/>
          </a:prstGeom>
          <a:noFill/>
        </p:spPr>
      </p:pic>
      <p:pic>
        <p:nvPicPr>
          <p:cNvPr id="51205" name="Imagen 20" descr="https://encrypted-tbn2.gstatic.com/images?q=tbn:ANd9GcSBW01Ef1ppB1jfWhMWJPp8D6AKGRUjIf-AuQQqLK8z6PTPw62g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43240" y="1000108"/>
            <a:ext cx="1790700" cy="1790700"/>
          </a:xfrm>
          <a:prstGeom prst="rect">
            <a:avLst/>
          </a:prstGeom>
          <a:noFill/>
        </p:spPr>
      </p:pic>
      <p:pic>
        <p:nvPicPr>
          <p:cNvPr id="51204" name="Imagen 21" descr="https://encrypted-tbn1.gstatic.com/images?q=tbn:ANd9GcQVjN509lPn3IfIl262IXGZ5404jTB5DyoKvOPR0D1AD_Aj_xiI">
            <a:hlinkClick r:id="rId8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500694" y="1071546"/>
            <a:ext cx="1666875" cy="1590675"/>
          </a:xfrm>
          <a:prstGeom prst="rect">
            <a:avLst/>
          </a:prstGeom>
          <a:noFill/>
        </p:spPr>
      </p:pic>
      <p:pic>
        <p:nvPicPr>
          <p:cNvPr id="51203" name="Imagen 22" descr="https://encrypted-tbn3.gstatic.com/images?q=tbn:ANd9GcQ1FCHSV6URhs3b8B4GWoiY7MVI5y0ifxN7de5MlD3OFBmNhdU7">
            <a:hlinkClick r:id="rId10"/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57158" y="3571876"/>
            <a:ext cx="1914525" cy="1733550"/>
          </a:xfrm>
          <a:prstGeom prst="rect">
            <a:avLst/>
          </a:prstGeom>
          <a:noFill/>
        </p:spPr>
      </p:pic>
      <p:pic>
        <p:nvPicPr>
          <p:cNvPr id="51202" name="Imagen 24" descr="https://encrypted-tbn1.gstatic.com/images?q=tbn:ANd9GcQA7HHimkT_P7RkcEDYS2wfNRQg2GVpbnuyU9X7DwFPtN0KoBKg">
            <a:hlinkClick r:id="rId12"/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714612" y="3500438"/>
            <a:ext cx="1752600" cy="1819275"/>
          </a:xfrm>
          <a:prstGeom prst="rect">
            <a:avLst/>
          </a:prstGeom>
          <a:noFill/>
        </p:spPr>
      </p:pic>
      <p:pic>
        <p:nvPicPr>
          <p:cNvPr id="51201" name="Imagen 25" descr="https://encrypted-tbn2.gstatic.com/images?q=tbn:ANd9GcRPUhVXLdAY4OCkIExO8wtmYs8TJ79XW9wLeOHUAIv-Gl-jlwB-">
            <a:hlinkClick r:id="rId14"/>
          </p:cNvPr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786446" y="3571876"/>
            <a:ext cx="1609725" cy="1552575"/>
          </a:xfrm>
          <a:prstGeom prst="rect">
            <a:avLst/>
          </a:prstGeom>
          <a:noFill/>
        </p:spPr>
      </p:pic>
      <p:sp>
        <p:nvSpPr>
          <p:cNvPr id="51207" name="Rectangle 7"/>
          <p:cNvSpPr>
            <a:spLocks noChangeArrowheads="1"/>
          </p:cNvSpPr>
          <p:nvPr/>
        </p:nvSpPr>
        <p:spPr bwMode="auto">
          <a:xfrm>
            <a:off x="142844" y="214290"/>
            <a:ext cx="7430239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62200" algn="l"/>
                <a:tab pos="4276725" algn="l"/>
              </a:tabLst>
            </a:pPr>
            <a:r>
              <a:rPr kumimoji="0" lang="es-ES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SECUENCIA  DE LAVARSE LAS MANOS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62200" algn="l"/>
                <a:tab pos="4276725" algn="l"/>
              </a:tabLst>
            </a:pPr>
            <a:endParaRPr kumimoji="0" lang="es-E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62200" algn="l"/>
                <a:tab pos="4276725" algn="l"/>
              </a:tabLst>
            </a:pPr>
            <a:r>
              <a:rPr kumimoji="0" lang="es-ES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1.-Lavarse las manos	              2.-Enjuaga 	                      3.- Secarse</a:t>
            </a:r>
            <a:endParaRPr kumimoji="0" lang="es-E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62200" algn="l"/>
                <a:tab pos="4276725" algn="l"/>
              </a:tabLst>
            </a:pP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208" name="Rectangle 8"/>
          <p:cNvSpPr>
            <a:spLocks noChangeArrowheads="1"/>
          </p:cNvSpPr>
          <p:nvPr/>
        </p:nvSpPr>
        <p:spPr bwMode="auto">
          <a:xfrm>
            <a:off x="0" y="23431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51209" name="Rectangle 9"/>
          <p:cNvSpPr>
            <a:spLocks noChangeArrowheads="1"/>
          </p:cNvSpPr>
          <p:nvPr/>
        </p:nvSpPr>
        <p:spPr bwMode="auto">
          <a:xfrm>
            <a:off x="0" y="41338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51211" name="Rectangle 11"/>
          <p:cNvSpPr>
            <a:spLocks noChangeArrowheads="1"/>
          </p:cNvSpPr>
          <p:nvPr/>
        </p:nvSpPr>
        <p:spPr bwMode="auto">
          <a:xfrm>
            <a:off x="0" y="74580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51212" name="Rectangle 12"/>
          <p:cNvSpPr>
            <a:spLocks noChangeArrowheads="1"/>
          </p:cNvSpPr>
          <p:nvPr/>
        </p:nvSpPr>
        <p:spPr bwMode="auto">
          <a:xfrm>
            <a:off x="0" y="9277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51213" name="Rectangle 13"/>
          <p:cNvSpPr>
            <a:spLocks noChangeArrowheads="1"/>
          </p:cNvSpPr>
          <p:nvPr/>
        </p:nvSpPr>
        <p:spPr bwMode="auto">
          <a:xfrm>
            <a:off x="0" y="108299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285720" y="2928934"/>
            <a:ext cx="79296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2700338" algn="ctr"/>
              </a:tabLst>
            </a:pPr>
            <a:r>
              <a:rPr lang="es-ES" b="1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SECUENCIA DE LAS ACTIVIDADES DEL D</a:t>
            </a:r>
            <a:r>
              <a:rPr lang="es-ES" b="1" dirty="0" smtClean="0">
                <a:solidFill>
                  <a:srgbClr val="000000"/>
                </a:solidFill>
                <a:latin typeface="Calibri"/>
                <a:ea typeface="Calibri" pitchFamily="34" charset="0"/>
                <a:cs typeface="Arial" pitchFamily="34" charset="0"/>
              </a:rPr>
              <a:t>Í</a:t>
            </a:r>
            <a:r>
              <a:rPr lang="es-ES" b="1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A</a:t>
            </a:r>
            <a:endParaRPr lang="es-ES" sz="16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</a:tabLst>
            </a:pPr>
            <a:r>
              <a:rPr lang="es-ES" b="1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1.- Levantarse                         2.- Desayunar              3.-Ir a la escuela</a:t>
            </a:r>
            <a:endParaRPr lang="es-ES" b="1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</a:tabLst>
            </a:pPr>
            <a:endParaRPr lang="es-ES" sz="28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Salio la A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73787" y="6080930"/>
            <a:ext cx="151324" cy="203659"/>
          </a:xfrm>
          <a:prstGeom prst="rect">
            <a:avLst/>
          </a:prstGeom>
        </p:spPr>
      </p:pic>
    </p:spTree>
  </p:cSld>
  <p:clrMapOvr>
    <a:masterClrMapping/>
  </p:clrMapOvr>
  <p:transition spd="slow" advTm="26178"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245" objId="2"/>
        <p14:pauseEvt time="19334" objId="2"/>
        <p14:stopEvt time="26178" objId="2"/>
      </p14:showEvt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SDC1183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685800"/>
            <a:ext cx="3384376" cy="2095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2 Imagen" descr="SDC1181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3717032"/>
            <a:ext cx="3384376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3 Imagen" descr="IMG00279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6056" y="685800"/>
            <a:ext cx="3312368" cy="2095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 descr="SDC11839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3717032"/>
            <a:ext cx="3312368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04577483"/>
      </p:ext>
    </p:extLst>
  </p:cSld>
  <p:clrMapOvr>
    <a:masterClrMapping/>
  </p:clrMapOvr>
  <p:transition spd="slow" advTm="20143">
    <p:wheel spokes="8"/>
  </p:transition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6261" objId="6"/>
        <p14:pauseEvt time="6261" objId="6"/>
        <p14:seekEvt time="6261" objId="6" seek="17644"/>
        <p14:resumeEvt time="8807" objId="6"/>
        <p14:stopEvt time="20143" objId="6"/>
      </p14:showEvtLst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SDC1183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836712"/>
            <a:ext cx="3168352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2 Imagen" descr="SDC1181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789040"/>
            <a:ext cx="3168352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I:\SDC118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848449"/>
            <a:ext cx="3888432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I:\SDC1184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789041"/>
            <a:ext cx="3744416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7478732"/>
      </p:ext>
    </p:extLst>
  </p:cSld>
  <p:clrMapOvr>
    <a:masterClrMapping/>
  </p:clrMapOvr>
  <p:transition spd="slow" advTm="21445">
    <p:wheel spokes="8"/>
  </p:transition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2143" objId="4"/>
        <p14:pauseEvt time="2143" objId="4"/>
        <p14:seekEvt time="2143" objId="4" seek="28872"/>
        <p14:resumeEvt time="3518" objId="4"/>
        <p14:stopEvt time="21445" objId="4"/>
      </p14:showEvtLst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http://www.rpp.com.pe/filecdn.php?f=/fotos/entretenimiento/16102013dibujos3/1.jpg">
            <a:hlinkClick r:id="rId2"/>
          </p:cNvPr>
          <p:cNvPicPr/>
          <p:nvPr/>
        </p:nvPicPr>
        <p:blipFill>
          <a:blip r:embed="rId3">
            <a:lum bright="70000" contrast="-70000"/>
          </a:blip>
          <a:srcRect/>
          <a:stretch>
            <a:fillRect/>
          </a:stretch>
        </p:blipFill>
        <p:spPr bwMode="auto">
          <a:xfrm>
            <a:off x="1214413" y="692695"/>
            <a:ext cx="6657975" cy="5400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CuadroTexto"/>
          <p:cNvSpPr txBox="1"/>
          <p:nvPr/>
        </p:nvSpPr>
        <p:spPr>
          <a:xfrm>
            <a:off x="1475656" y="1586170"/>
            <a:ext cx="68407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sz="320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endParaRPr lang="es-ES" sz="3200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endParaRPr lang="es-ES" sz="320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es-ES" sz="3200" dirty="0" smtClean="0">
                <a:solidFill>
                  <a:schemeClr val="accent3">
                    <a:lumMod val="75000"/>
                  </a:schemeClr>
                </a:solidFill>
              </a:rPr>
              <a:t>GRACIAS POR SU ATENCIÓN</a:t>
            </a:r>
            <a:endParaRPr lang="es-ES" sz="32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 advTm="4289"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 redondeado"/>
          <p:cNvSpPr/>
          <p:nvPr/>
        </p:nvSpPr>
        <p:spPr>
          <a:xfrm>
            <a:off x="2915816" y="332656"/>
            <a:ext cx="2880320" cy="72008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b="1" dirty="0" smtClean="0">
                <a:solidFill>
                  <a:schemeClr val="tx1"/>
                </a:solidFill>
              </a:rPr>
              <a:t>OBJETIVOS</a:t>
            </a:r>
            <a:endParaRPr lang="es-EC" sz="2000" b="1" dirty="0">
              <a:solidFill>
                <a:schemeClr val="tx1"/>
              </a:solidFill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395536" y="1340768"/>
            <a:ext cx="2880320" cy="72008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b="1" dirty="0" smtClean="0">
                <a:solidFill>
                  <a:schemeClr val="tx1"/>
                </a:solidFill>
              </a:rPr>
              <a:t>GENERAL</a:t>
            </a:r>
            <a:endParaRPr lang="es-EC" sz="2000" b="1" dirty="0">
              <a:solidFill>
                <a:schemeClr val="tx1"/>
              </a:solidFill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5364088" y="1268760"/>
            <a:ext cx="2880320" cy="72008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b="1" dirty="0" smtClean="0">
                <a:solidFill>
                  <a:schemeClr val="tx1"/>
                </a:solidFill>
              </a:rPr>
              <a:t>ESPECÍFICO</a:t>
            </a:r>
            <a:endParaRPr lang="es-EC" sz="2000" b="1" dirty="0">
              <a:solidFill>
                <a:schemeClr val="tx1"/>
              </a:solidFill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539552" y="2852936"/>
            <a:ext cx="2520280" cy="321927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" sz="1400" b="1" dirty="0" smtClean="0"/>
              <a:t>Analizar las Estrategias Didácticas del ámbito comprensión y expresión del lenguaje para desarrollar las destrezas de la Comunicación de los niños de 3-4 años del Centro Infantil del Buen Vivir Carolina Terán de la Ciudad de Quito.</a:t>
            </a:r>
          </a:p>
          <a:p>
            <a:pPr algn="ctr"/>
            <a:endParaRPr lang="es-EC" sz="2000" dirty="0">
              <a:solidFill>
                <a:schemeClr val="bg1"/>
              </a:solidFill>
            </a:endParaRPr>
          </a:p>
        </p:txBody>
      </p:sp>
      <p:sp>
        <p:nvSpPr>
          <p:cNvPr id="9" name="8 Rectángulo redondeado"/>
          <p:cNvSpPr/>
          <p:nvPr/>
        </p:nvSpPr>
        <p:spPr>
          <a:xfrm>
            <a:off x="3571868" y="2357430"/>
            <a:ext cx="4499992" cy="64294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" sz="1400" b="1" dirty="0" smtClean="0"/>
              <a:t>Diagnosticar si las maestras tienen conocimiento del eje de expresión y comprensión en el trabajo diario.</a:t>
            </a:r>
            <a:endParaRPr lang="es-EC" sz="1400" b="1" dirty="0">
              <a:solidFill>
                <a:schemeClr val="bg1"/>
              </a:solidFill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3571868" y="3143248"/>
            <a:ext cx="4499992" cy="57606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" sz="1400" b="1" dirty="0" smtClean="0"/>
              <a:t>Establecer si el currículo inicial tienen aportes para el desarrollo del  ámbito de la expresión y comunicación en los niños.</a:t>
            </a:r>
            <a:endParaRPr lang="es-EC" sz="1400" b="1" dirty="0">
              <a:solidFill>
                <a:schemeClr val="bg1"/>
              </a:solidFill>
            </a:endParaRPr>
          </a:p>
        </p:txBody>
      </p:sp>
      <p:sp>
        <p:nvSpPr>
          <p:cNvPr id="11" name="10 Rectángulo redondeado"/>
          <p:cNvSpPr/>
          <p:nvPr/>
        </p:nvSpPr>
        <p:spPr>
          <a:xfrm>
            <a:off x="3643306" y="4000504"/>
            <a:ext cx="4499992" cy="92869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" sz="1400" b="1" dirty="0" smtClean="0"/>
              <a:t>Determinar las Estrategias Didácticas del ámbito de comprensión y expresión del lenguaje  para  el desarrollo de las destrezas de la  comunicación.</a:t>
            </a:r>
            <a:endParaRPr lang="es-EC" sz="1400" b="1" dirty="0">
              <a:solidFill>
                <a:schemeClr val="bg1"/>
              </a:solidFill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3643306" y="5143512"/>
            <a:ext cx="4571430" cy="127619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" sz="1400" b="1" dirty="0" smtClean="0"/>
              <a:t>Desarrollar una Guía de Estrategias Didácticas del ámbito de Comprensión y Expresión del lenguaje que contribuyan al desarrollo de las destrezas de la  Comunicación </a:t>
            </a:r>
            <a:endParaRPr lang="es-EC" sz="1400" b="1" dirty="0">
              <a:solidFill>
                <a:schemeClr val="bg1"/>
              </a:solidFill>
            </a:endParaRPr>
          </a:p>
        </p:txBody>
      </p:sp>
      <p:sp>
        <p:nvSpPr>
          <p:cNvPr id="15" name="14 Flecha izquierda, derecha y arriba"/>
          <p:cNvSpPr/>
          <p:nvPr/>
        </p:nvSpPr>
        <p:spPr>
          <a:xfrm>
            <a:off x="3491880" y="1196752"/>
            <a:ext cx="1656184" cy="648072"/>
          </a:xfrm>
          <a:prstGeom prst="leftRigh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6" name="15 Flecha abajo"/>
          <p:cNvSpPr/>
          <p:nvPr/>
        </p:nvSpPr>
        <p:spPr>
          <a:xfrm>
            <a:off x="1547664" y="2204864"/>
            <a:ext cx="504056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8" name="17 Flecha abajo"/>
          <p:cNvSpPr/>
          <p:nvPr/>
        </p:nvSpPr>
        <p:spPr>
          <a:xfrm>
            <a:off x="6588224" y="1988840"/>
            <a:ext cx="351656" cy="3516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</p:spTree>
  </p:cSld>
  <p:clrMapOvr>
    <a:masterClrMapping/>
  </p:clrMapOvr>
  <p:transition spd="slow" advTm="75000"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 redondeado"/>
          <p:cNvSpPr/>
          <p:nvPr/>
        </p:nvSpPr>
        <p:spPr>
          <a:xfrm>
            <a:off x="2411760" y="332656"/>
            <a:ext cx="3096344" cy="64807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500" b="1" dirty="0" smtClean="0"/>
              <a:t>JUSTIFICACIÓN</a:t>
            </a:r>
            <a:endParaRPr lang="es-EC" sz="2500" b="1" dirty="0"/>
          </a:p>
        </p:txBody>
      </p:sp>
      <p:sp>
        <p:nvSpPr>
          <p:cNvPr id="7" name="6 Rectángulo redondeado"/>
          <p:cNvSpPr/>
          <p:nvPr/>
        </p:nvSpPr>
        <p:spPr>
          <a:xfrm>
            <a:off x="142844" y="1142984"/>
            <a:ext cx="3168352" cy="136644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sz="1400" b="1" dirty="0" smtClean="0">
                <a:solidFill>
                  <a:schemeClr val="tx1"/>
                </a:solidFill>
              </a:rPr>
              <a:t>El dominio del lenguaje de los niños se logra a partir de los 3-4 hasta los 7 años.</a:t>
            </a:r>
            <a:endParaRPr lang="es-EC" sz="1400" b="1" dirty="0">
              <a:solidFill>
                <a:schemeClr val="tx1"/>
              </a:solidFill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4000496" y="1285860"/>
            <a:ext cx="2952328" cy="18002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buFont typeface="Arial" pitchFamily="34" charset="0"/>
              <a:buChar char="•"/>
            </a:pPr>
            <a:r>
              <a:rPr lang="es-EC" sz="1400" b="1" dirty="0" smtClean="0">
                <a:solidFill>
                  <a:schemeClr val="tx1"/>
                </a:solidFill>
              </a:rPr>
              <a:t>Consolidan los procesos</a:t>
            </a:r>
          </a:p>
          <a:p>
            <a:pPr algn="just">
              <a:buFont typeface="Arial" pitchFamily="34" charset="0"/>
              <a:buChar char="•"/>
            </a:pPr>
            <a:r>
              <a:rPr lang="es-ES" sz="1400" b="1" dirty="0" smtClean="0"/>
              <a:t>capacidad comunicativa y expresiva de los niños</a:t>
            </a:r>
          </a:p>
          <a:p>
            <a:pPr algn="just">
              <a:buFont typeface="Arial" pitchFamily="34" charset="0"/>
              <a:buChar char="•"/>
            </a:pPr>
            <a:r>
              <a:rPr lang="es-ES" sz="1400" b="1" dirty="0" smtClean="0"/>
              <a:t>Pensamientos</a:t>
            </a:r>
          </a:p>
          <a:p>
            <a:pPr algn="just">
              <a:buFont typeface="Arial" pitchFamily="34" charset="0"/>
              <a:buChar char="•"/>
            </a:pPr>
            <a:r>
              <a:rPr lang="es-ES" sz="1400" b="1" dirty="0" smtClean="0"/>
              <a:t>Actitudes, experiencias y emociones</a:t>
            </a:r>
          </a:p>
          <a:p>
            <a:pPr algn="just"/>
            <a:endParaRPr lang="es-EC" sz="1400" b="1" dirty="0" smtClean="0">
              <a:solidFill>
                <a:schemeClr val="tx1"/>
              </a:solidFill>
            </a:endParaRPr>
          </a:p>
          <a:p>
            <a:pPr algn="just"/>
            <a:endParaRPr lang="es-EC" sz="1400" b="1" dirty="0">
              <a:solidFill>
                <a:schemeClr val="tx1"/>
              </a:solidFill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7380312" y="1340768"/>
            <a:ext cx="1512168" cy="50405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sz="1400" b="1" dirty="0" smtClean="0">
                <a:solidFill>
                  <a:schemeClr val="tx1"/>
                </a:solidFill>
              </a:rPr>
              <a:t>Desarrollo lingüístico</a:t>
            </a:r>
            <a:endParaRPr lang="es-EC" sz="1400" b="1" dirty="0">
              <a:solidFill>
                <a:schemeClr val="tx1"/>
              </a:solidFill>
            </a:endParaRPr>
          </a:p>
        </p:txBody>
      </p:sp>
      <p:sp>
        <p:nvSpPr>
          <p:cNvPr id="11" name="10 Rectángulo redondeado"/>
          <p:cNvSpPr/>
          <p:nvPr/>
        </p:nvSpPr>
        <p:spPr>
          <a:xfrm>
            <a:off x="7380312" y="1988840"/>
            <a:ext cx="1512168" cy="868656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1400" b="1" dirty="0" smtClean="0">
                <a:solidFill>
                  <a:schemeClr val="bg1"/>
                </a:solidFill>
              </a:rPr>
              <a:t>Relacionan entre si </a:t>
            </a:r>
            <a:endParaRPr lang="es-EC" sz="1400" b="1" dirty="0">
              <a:solidFill>
                <a:schemeClr val="bg1"/>
              </a:solidFill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107504" y="2924944"/>
            <a:ext cx="3168352" cy="115212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sz="1400" b="1" dirty="0" smtClean="0">
                <a:solidFill>
                  <a:schemeClr val="tx1"/>
                </a:solidFill>
              </a:rPr>
              <a:t>Lenguaje: </a:t>
            </a:r>
          </a:p>
          <a:p>
            <a:pPr algn="just">
              <a:buFont typeface="Arial" pitchFamily="34" charset="0"/>
              <a:buChar char="•"/>
            </a:pPr>
            <a:r>
              <a:rPr lang="es-EC" sz="1400" b="1" dirty="0" smtClean="0">
                <a:solidFill>
                  <a:schemeClr val="tx1"/>
                </a:solidFill>
              </a:rPr>
              <a:t>Adaptación</a:t>
            </a:r>
          </a:p>
          <a:p>
            <a:pPr algn="just">
              <a:buFont typeface="Arial" pitchFamily="34" charset="0"/>
              <a:buChar char="•"/>
            </a:pPr>
            <a:r>
              <a:rPr lang="es-EC" sz="1400" b="1" dirty="0" smtClean="0">
                <a:solidFill>
                  <a:schemeClr val="tx1"/>
                </a:solidFill>
              </a:rPr>
              <a:t>Estímulos </a:t>
            </a:r>
          </a:p>
          <a:p>
            <a:pPr algn="just">
              <a:buFont typeface="Arial" pitchFamily="34" charset="0"/>
              <a:buChar char="•"/>
            </a:pPr>
            <a:r>
              <a:rPr lang="es-EC" sz="1400" b="1" dirty="0" smtClean="0">
                <a:solidFill>
                  <a:schemeClr val="tx1"/>
                </a:solidFill>
              </a:rPr>
              <a:t>Desarrollo de las destrezas </a:t>
            </a:r>
            <a:endParaRPr lang="es-EC" sz="1400" b="1" dirty="0">
              <a:solidFill>
                <a:schemeClr val="tx1"/>
              </a:solidFill>
            </a:endParaRPr>
          </a:p>
        </p:txBody>
      </p:sp>
      <p:sp>
        <p:nvSpPr>
          <p:cNvPr id="14" name="13 Rectángulo redondeado"/>
          <p:cNvSpPr/>
          <p:nvPr/>
        </p:nvSpPr>
        <p:spPr>
          <a:xfrm>
            <a:off x="35496" y="4581128"/>
            <a:ext cx="1512168" cy="50405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b="1" dirty="0" smtClean="0">
                <a:solidFill>
                  <a:schemeClr val="tx1"/>
                </a:solidFill>
              </a:rPr>
              <a:t>Lectura – razonar </a:t>
            </a:r>
            <a:endParaRPr lang="es-EC" sz="1400" b="1" dirty="0">
              <a:solidFill>
                <a:schemeClr val="tx1"/>
              </a:solidFill>
            </a:endParaRPr>
          </a:p>
        </p:txBody>
      </p:sp>
      <p:sp>
        <p:nvSpPr>
          <p:cNvPr id="15" name="14 Rectángulo redondeado"/>
          <p:cNvSpPr/>
          <p:nvPr/>
        </p:nvSpPr>
        <p:spPr>
          <a:xfrm>
            <a:off x="35496" y="5229200"/>
            <a:ext cx="1512168" cy="5040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b="1" dirty="0" smtClean="0">
                <a:solidFill>
                  <a:schemeClr val="tx1"/>
                </a:solidFill>
              </a:rPr>
              <a:t>Lingüístico- reflexivos </a:t>
            </a:r>
            <a:endParaRPr lang="es-EC" sz="1400" b="1" dirty="0">
              <a:solidFill>
                <a:schemeClr val="tx1"/>
              </a:solidFill>
            </a:endParaRPr>
          </a:p>
        </p:txBody>
      </p:sp>
      <p:sp>
        <p:nvSpPr>
          <p:cNvPr id="17" name="16 Rectángulo redondeado"/>
          <p:cNvSpPr/>
          <p:nvPr/>
        </p:nvSpPr>
        <p:spPr>
          <a:xfrm>
            <a:off x="2339752" y="4581128"/>
            <a:ext cx="1872208" cy="50405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b="1" dirty="0" smtClean="0">
                <a:solidFill>
                  <a:schemeClr val="tx1"/>
                </a:solidFill>
              </a:rPr>
              <a:t>Críticos </a:t>
            </a:r>
            <a:endParaRPr lang="es-EC" sz="1400" b="1" dirty="0">
              <a:solidFill>
                <a:schemeClr val="tx1"/>
              </a:solidFill>
            </a:endParaRPr>
          </a:p>
        </p:txBody>
      </p:sp>
      <p:sp>
        <p:nvSpPr>
          <p:cNvPr id="18" name="17 Rectángulo redondeado"/>
          <p:cNvSpPr/>
          <p:nvPr/>
        </p:nvSpPr>
        <p:spPr>
          <a:xfrm>
            <a:off x="4357686" y="3786190"/>
            <a:ext cx="3672408" cy="1872208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Font typeface="Arial" pitchFamily="34" charset="0"/>
              <a:buChar char="•"/>
            </a:pPr>
            <a:r>
              <a:rPr lang="es-EC" sz="1600" b="1" dirty="0" smtClean="0">
                <a:solidFill>
                  <a:schemeClr val="bg1"/>
                </a:solidFill>
              </a:rPr>
              <a:t> Nivel de desarrollo comunicativo</a:t>
            </a:r>
          </a:p>
          <a:p>
            <a:pPr algn="just">
              <a:buFont typeface="Arial" pitchFamily="34" charset="0"/>
              <a:buChar char="•"/>
            </a:pPr>
            <a:r>
              <a:rPr lang="es-EC" sz="1600" b="1" dirty="0" smtClean="0">
                <a:solidFill>
                  <a:schemeClr val="bg1"/>
                </a:solidFill>
              </a:rPr>
              <a:t>Ritmo de aprendizaje </a:t>
            </a:r>
          </a:p>
          <a:p>
            <a:pPr algn="just">
              <a:buFont typeface="Arial" pitchFamily="34" charset="0"/>
              <a:buChar char="•"/>
            </a:pPr>
            <a:r>
              <a:rPr lang="es-EC" sz="1600" b="1" dirty="0" smtClean="0">
                <a:solidFill>
                  <a:schemeClr val="bg1"/>
                </a:solidFill>
              </a:rPr>
              <a:t>Actividades planificadas </a:t>
            </a:r>
            <a:endParaRPr lang="es-EC" sz="1600" b="1" dirty="0">
              <a:solidFill>
                <a:schemeClr val="bg1"/>
              </a:solidFill>
            </a:endParaRPr>
          </a:p>
        </p:txBody>
      </p:sp>
      <p:sp>
        <p:nvSpPr>
          <p:cNvPr id="19" name="18 Flecha izquierda, derecha y arriba"/>
          <p:cNvSpPr/>
          <p:nvPr/>
        </p:nvSpPr>
        <p:spPr>
          <a:xfrm>
            <a:off x="3347864" y="1052736"/>
            <a:ext cx="648072" cy="792088"/>
          </a:xfrm>
          <a:prstGeom prst="leftRigh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0" name="19 Flecha abajo"/>
          <p:cNvSpPr/>
          <p:nvPr/>
        </p:nvSpPr>
        <p:spPr>
          <a:xfrm>
            <a:off x="1403648" y="2564904"/>
            <a:ext cx="432048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20 Flecha izquierda, derecha y arriba"/>
          <p:cNvSpPr/>
          <p:nvPr/>
        </p:nvSpPr>
        <p:spPr>
          <a:xfrm>
            <a:off x="1547664" y="4149080"/>
            <a:ext cx="648072" cy="792088"/>
          </a:xfrm>
          <a:prstGeom prst="leftRigh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2" name="21 Flecha izquierda, derecha y arriba"/>
          <p:cNvSpPr/>
          <p:nvPr/>
        </p:nvSpPr>
        <p:spPr>
          <a:xfrm>
            <a:off x="1619672" y="5013176"/>
            <a:ext cx="648072" cy="648072"/>
          </a:xfrm>
          <a:prstGeom prst="leftRigh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3" name="22 CuadroTexto"/>
          <p:cNvSpPr txBox="1"/>
          <p:nvPr/>
        </p:nvSpPr>
        <p:spPr>
          <a:xfrm>
            <a:off x="1115616" y="4149080"/>
            <a:ext cx="72008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dirty="0" smtClean="0">
                <a:solidFill>
                  <a:schemeClr val="bg1"/>
                </a:solidFill>
              </a:rPr>
              <a:t>Para</a:t>
            </a:r>
            <a:endParaRPr lang="es-EC" sz="1500" dirty="0">
              <a:solidFill>
                <a:schemeClr val="bg1"/>
              </a:solidFill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1979712" y="4149080"/>
            <a:ext cx="129614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dirty="0" smtClean="0">
                <a:solidFill>
                  <a:schemeClr val="bg1"/>
                </a:solidFill>
              </a:rPr>
              <a:t>Desarrollar</a:t>
            </a:r>
            <a:endParaRPr lang="es-EC" sz="1500" dirty="0">
              <a:solidFill>
                <a:schemeClr val="bg1"/>
              </a:solidFill>
            </a:endParaRPr>
          </a:p>
        </p:txBody>
      </p:sp>
      <p:sp>
        <p:nvSpPr>
          <p:cNvPr id="26" name="25 Flecha derecha"/>
          <p:cNvSpPr/>
          <p:nvPr/>
        </p:nvSpPr>
        <p:spPr>
          <a:xfrm>
            <a:off x="7092280" y="1628800"/>
            <a:ext cx="216024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7" name="26 Flecha derecha"/>
          <p:cNvSpPr/>
          <p:nvPr/>
        </p:nvSpPr>
        <p:spPr>
          <a:xfrm>
            <a:off x="7092280" y="2204864"/>
            <a:ext cx="216024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4" name="23 Flecha abajo"/>
          <p:cNvSpPr/>
          <p:nvPr/>
        </p:nvSpPr>
        <p:spPr>
          <a:xfrm>
            <a:off x="5715008" y="3143248"/>
            <a:ext cx="432048" cy="6429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Ovr>
    <a:masterClrMapping/>
  </p:clrMapOvr>
  <p:transition spd="slow" advTm="75000"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http://www.rpp.com.pe/filecdn.php?f=/fotos/entretenimiento/16102013dibujos3/1.jpg">
            <a:hlinkClick r:id="rId2"/>
          </p:cNvPr>
          <p:cNvPicPr/>
          <p:nvPr/>
        </p:nvPicPr>
        <p:blipFill>
          <a:blip r:embed="rId3">
            <a:lum bright="70000" contrast="-70000"/>
          </a:blip>
          <a:srcRect/>
          <a:stretch>
            <a:fillRect/>
          </a:stretch>
        </p:blipFill>
        <p:spPr bwMode="auto">
          <a:xfrm>
            <a:off x="1214414" y="409898"/>
            <a:ext cx="6657975" cy="5845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628800"/>
            <a:ext cx="8229600" cy="3024336"/>
          </a:xfrm>
        </p:spPr>
        <p:txBody>
          <a:bodyPr>
            <a:noAutofit/>
          </a:bodyPr>
          <a:lstStyle/>
          <a:p>
            <a:pPr algn="ctr"/>
            <a:r>
              <a:rPr lang="es-EC" sz="5000" b="1" dirty="0" smtClean="0">
                <a:solidFill>
                  <a:schemeClr val="tx1"/>
                </a:solidFill>
              </a:rPr>
              <a:t>CAPÍTULO 2</a:t>
            </a:r>
            <a:br>
              <a:rPr lang="es-EC" sz="5000" b="1" dirty="0" smtClean="0">
                <a:solidFill>
                  <a:schemeClr val="tx1"/>
                </a:solidFill>
              </a:rPr>
            </a:br>
            <a:r>
              <a:rPr lang="es-EC" sz="5000" b="1" dirty="0" smtClean="0">
                <a:solidFill>
                  <a:schemeClr val="tx1"/>
                </a:solidFill>
              </a:rPr>
              <a:t>MARCO TEÓRICO</a:t>
            </a:r>
            <a:endParaRPr lang="es-EC" sz="5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Tm="3959"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3275856" y="2924944"/>
            <a:ext cx="3240360" cy="79208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b="1" dirty="0" smtClean="0">
                <a:solidFill>
                  <a:schemeClr val="tx1"/>
                </a:solidFill>
              </a:rPr>
              <a:t>Educación inicial en Chile </a:t>
            </a:r>
            <a:endParaRPr lang="es-EC" sz="1600" b="1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928662" y="785794"/>
            <a:ext cx="3960440" cy="114300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buFont typeface="Arial" pitchFamily="34" charset="0"/>
              <a:buChar char="•"/>
            </a:pPr>
            <a:r>
              <a:rPr lang="es-ES" sz="1600" b="1" dirty="0" smtClean="0"/>
              <a:t> Ministerio de Educación</a:t>
            </a:r>
          </a:p>
          <a:p>
            <a:pPr algn="just">
              <a:buFont typeface="Arial" pitchFamily="34" charset="0"/>
              <a:buChar char="•"/>
            </a:pPr>
            <a:r>
              <a:rPr lang="es-ES" sz="1600" b="1" dirty="0" smtClean="0"/>
              <a:t>Actividades planificadas</a:t>
            </a:r>
          </a:p>
          <a:p>
            <a:pPr algn="just"/>
            <a:endParaRPr lang="es-EC" sz="1600" b="1" dirty="0">
              <a:solidFill>
                <a:schemeClr val="bg1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6372200" y="404664"/>
            <a:ext cx="2592288" cy="115212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buFont typeface="Arial" pitchFamily="34" charset="0"/>
              <a:buChar char="•"/>
            </a:pPr>
            <a:r>
              <a:rPr lang="es-EC" sz="1600" b="1" dirty="0" smtClean="0">
                <a:solidFill>
                  <a:schemeClr val="tx1"/>
                </a:solidFill>
              </a:rPr>
              <a:t>Se reúnen docentes </a:t>
            </a:r>
          </a:p>
          <a:p>
            <a:pPr algn="just">
              <a:buFont typeface="Arial" pitchFamily="34" charset="0"/>
              <a:buChar char="•"/>
            </a:pPr>
            <a:r>
              <a:rPr lang="es-EC" sz="1600" b="1" dirty="0" smtClean="0">
                <a:solidFill>
                  <a:schemeClr val="tx1"/>
                </a:solidFill>
              </a:rPr>
              <a:t>Verifican actividades</a:t>
            </a:r>
            <a:endParaRPr lang="es-EC" sz="1600" b="1" dirty="0">
              <a:solidFill>
                <a:schemeClr val="tx1"/>
              </a:solidFill>
            </a:endParaRPr>
          </a:p>
        </p:txBody>
      </p:sp>
      <p:sp>
        <p:nvSpPr>
          <p:cNvPr id="7" name="6 Elipse"/>
          <p:cNvSpPr/>
          <p:nvPr/>
        </p:nvSpPr>
        <p:spPr>
          <a:xfrm>
            <a:off x="1857356" y="5496142"/>
            <a:ext cx="2071702" cy="57606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" sz="1600" b="1" dirty="0" smtClean="0">
                <a:solidFill>
                  <a:schemeClr val="tx1"/>
                </a:solidFill>
              </a:rPr>
              <a:t>Niños de 3 años </a:t>
            </a:r>
            <a:endParaRPr lang="es-EC" sz="1600" b="1" dirty="0">
              <a:solidFill>
                <a:schemeClr val="tx1"/>
              </a:solidFill>
            </a:endParaRPr>
          </a:p>
        </p:txBody>
      </p:sp>
      <p:sp>
        <p:nvSpPr>
          <p:cNvPr id="8" name="7 Elipse"/>
          <p:cNvSpPr/>
          <p:nvPr/>
        </p:nvSpPr>
        <p:spPr>
          <a:xfrm>
            <a:off x="4031432" y="4509120"/>
            <a:ext cx="2123728" cy="57606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b="1" dirty="0" smtClean="0">
                <a:solidFill>
                  <a:schemeClr val="tx1"/>
                </a:solidFill>
              </a:rPr>
              <a:t>Curricula</a:t>
            </a:r>
            <a:r>
              <a:rPr lang="es-EC" sz="2000" dirty="0" smtClean="0">
                <a:solidFill>
                  <a:schemeClr val="bg1"/>
                </a:solidFill>
              </a:rPr>
              <a:t> </a:t>
            </a:r>
            <a:endParaRPr lang="es-EC" sz="2000" dirty="0">
              <a:solidFill>
                <a:schemeClr val="bg1"/>
              </a:solidFill>
            </a:endParaRPr>
          </a:p>
        </p:txBody>
      </p:sp>
      <p:sp>
        <p:nvSpPr>
          <p:cNvPr id="9" name="8 Elipse"/>
          <p:cNvSpPr/>
          <p:nvPr/>
        </p:nvSpPr>
        <p:spPr>
          <a:xfrm>
            <a:off x="6000760" y="5214950"/>
            <a:ext cx="2409480" cy="1357298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" sz="1600" b="1" dirty="0" smtClean="0"/>
              <a:t>Expresión y comunicación </a:t>
            </a:r>
            <a:endParaRPr lang="es-EC" sz="1600" b="1" dirty="0">
              <a:solidFill>
                <a:schemeClr val="bg1"/>
              </a:solidFill>
            </a:endParaRPr>
          </a:p>
        </p:txBody>
      </p:sp>
      <p:sp>
        <p:nvSpPr>
          <p:cNvPr id="11" name="10 Proceso"/>
          <p:cNvSpPr/>
          <p:nvPr/>
        </p:nvSpPr>
        <p:spPr>
          <a:xfrm>
            <a:off x="107504" y="2492896"/>
            <a:ext cx="2448272" cy="1296144"/>
          </a:xfrm>
          <a:prstGeom prst="flowChart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" b="1" dirty="0" smtClean="0">
                <a:solidFill>
                  <a:schemeClr val="tx1"/>
                </a:solidFill>
              </a:rPr>
              <a:t>Currículo adecuado</a:t>
            </a:r>
            <a:endParaRPr lang="es-EC" b="1" dirty="0">
              <a:solidFill>
                <a:schemeClr val="tx1"/>
              </a:solidFill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7199784" y="2643182"/>
            <a:ext cx="1692696" cy="185738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buFont typeface="Arial" pitchFamily="34" charset="0"/>
              <a:buChar char="•"/>
            </a:pPr>
            <a:r>
              <a:rPr lang="es-EC" sz="1600" b="1" dirty="0" smtClean="0">
                <a:solidFill>
                  <a:schemeClr val="tx1"/>
                </a:solidFill>
              </a:rPr>
              <a:t>Ejes de desarrollo</a:t>
            </a:r>
          </a:p>
          <a:p>
            <a:pPr algn="just">
              <a:buFont typeface="Arial" pitchFamily="34" charset="0"/>
              <a:buChar char="•"/>
            </a:pPr>
            <a:r>
              <a:rPr lang="es-EC" sz="1600" b="1" dirty="0" smtClean="0">
                <a:solidFill>
                  <a:schemeClr val="tx1"/>
                </a:solidFill>
              </a:rPr>
              <a:t>Ambientes – aprendizaje</a:t>
            </a:r>
          </a:p>
          <a:p>
            <a:pPr algn="just">
              <a:buFont typeface="Arial" pitchFamily="34" charset="0"/>
              <a:buChar char="•"/>
            </a:pPr>
            <a:r>
              <a:rPr lang="es-EC" sz="1600" b="1" dirty="0" smtClean="0">
                <a:solidFill>
                  <a:schemeClr val="tx1"/>
                </a:solidFill>
              </a:rPr>
              <a:t>Ámbitos de desarrollo</a:t>
            </a:r>
            <a:endParaRPr lang="es-EC" sz="1600" b="1" dirty="0">
              <a:solidFill>
                <a:schemeClr val="tx1"/>
              </a:solidFill>
            </a:endParaRPr>
          </a:p>
        </p:txBody>
      </p:sp>
      <p:sp>
        <p:nvSpPr>
          <p:cNvPr id="13" name="12 Flecha arriba"/>
          <p:cNvSpPr/>
          <p:nvPr/>
        </p:nvSpPr>
        <p:spPr>
          <a:xfrm rot="2467686">
            <a:off x="6274137" y="1667467"/>
            <a:ext cx="484632" cy="978408"/>
          </a:xfrm>
          <a:prstGeom prst="up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Flecha arriba"/>
          <p:cNvSpPr/>
          <p:nvPr/>
        </p:nvSpPr>
        <p:spPr>
          <a:xfrm rot="19502826">
            <a:off x="3800446" y="1895407"/>
            <a:ext cx="484632" cy="978408"/>
          </a:xfrm>
          <a:prstGeom prst="up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15 Flecha izquierda"/>
          <p:cNvSpPr/>
          <p:nvPr/>
        </p:nvSpPr>
        <p:spPr>
          <a:xfrm>
            <a:off x="2627784" y="3068960"/>
            <a:ext cx="576064" cy="432048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16 Flecha izquierda"/>
          <p:cNvSpPr/>
          <p:nvPr/>
        </p:nvSpPr>
        <p:spPr>
          <a:xfrm rot="10976737">
            <a:off x="6577503" y="3155484"/>
            <a:ext cx="576064" cy="432048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17 Flecha abajo"/>
          <p:cNvSpPr/>
          <p:nvPr/>
        </p:nvSpPr>
        <p:spPr>
          <a:xfrm>
            <a:off x="4644008" y="3789040"/>
            <a:ext cx="432048" cy="648072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0" name="19 Flecha izquierda"/>
          <p:cNvSpPr/>
          <p:nvPr/>
        </p:nvSpPr>
        <p:spPr>
          <a:xfrm rot="19623846">
            <a:off x="3439496" y="4933222"/>
            <a:ext cx="616528" cy="531093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20 Flecha izquierda"/>
          <p:cNvSpPr/>
          <p:nvPr/>
        </p:nvSpPr>
        <p:spPr>
          <a:xfrm rot="13776596">
            <a:off x="6180411" y="4907148"/>
            <a:ext cx="527594" cy="496560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Ovr>
    <a:masterClrMapping/>
  </p:clrMapOvr>
  <p:transition spd="slow" advTm="75000"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323528" y="404664"/>
            <a:ext cx="2448272" cy="9361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b="1" dirty="0" smtClean="0">
                <a:solidFill>
                  <a:schemeClr val="tx1"/>
                </a:solidFill>
              </a:rPr>
              <a:t>Educación inicial en Ecuador</a:t>
            </a:r>
            <a:endParaRPr lang="es-EC" sz="1400" b="1" dirty="0">
              <a:solidFill>
                <a:schemeClr val="tx1"/>
              </a:solidFill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3286116" y="142852"/>
            <a:ext cx="1928826" cy="64807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Destrezas de la comunicación </a:t>
            </a:r>
            <a:endParaRPr lang="es-EC" dirty="0"/>
          </a:p>
        </p:txBody>
      </p:sp>
      <p:sp>
        <p:nvSpPr>
          <p:cNvPr id="6" name="5 Rectángulo redondeado"/>
          <p:cNvSpPr/>
          <p:nvPr/>
        </p:nvSpPr>
        <p:spPr>
          <a:xfrm>
            <a:off x="3203848" y="1052736"/>
            <a:ext cx="1868218" cy="64807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Ejes de desarrollo</a:t>
            </a:r>
            <a:endParaRPr lang="es-EC" dirty="0"/>
          </a:p>
        </p:txBody>
      </p:sp>
      <p:sp>
        <p:nvSpPr>
          <p:cNvPr id="7" name="6 Rectángulo redondeado"/>
          <p:cNvSpPr/>
          <p:nvPr/>
        </p:nvSpPr>
        <p:spPr>
          <a:xfrm>
            <a:off x="5580112" y="1052736"/>
            <a:ext cx="2278036" cy="87606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sz="1400" b="1" dirty="0" smtClean="0"/>
              <a:t>se desarrolla la capacidad comunicativa y expresiva del niño</a:t>
            </a:r>
            <a:endParaRPr lang="es-EC" sz="1400" b="1" dirty="0"/>
          </a:p>
        </p:txBody>
      </p:sp>
      <p:sp>
        <p:nvSpPr>
          <p:cNvPr id="12" name="11 Rectángulo redondeado"/>
          <p:cNvSpPr/>
          <p:nvPr/>
        </p:nvSpPr>
        <p:spPr>
          <a:xfrm>
            <a:off x="5508104" y="116632"/>
            <a:ext cx="2350044" cy="64807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sz="1400" b="1" dirty="0" smtClean="0"/>
              <a:t>Permitan interactuar al niño socialmente con seguridad</a:t>
            </a:r>
            <a:endParaRPr lang="es-EC" sz="1400" b="1" dirty="0"/>
          </a:p>
        </p:txBody>
      </p:sp>
      <p:sp>
        <p:nvSpPr>
          <p:cNvPr id="15" name="14 Rectángulo redondeado"/>
          <p:cNvSpPr/>
          <p:nvPr/>
        </p:nvSpPr>
        <p:spPr>
          <a:xfrm>
            <a:off x="107504" y="2204864"/>
            <a:ext cx="2952328" cy="50405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Ideas innovadoras</a:t>
            </a:r>
            <a:endParaRPr lang="es-EC" dirty="0"/>
          </a:p>
        </p:txBody>
      </p:sp>
      <p:sp>
        <p:nvSpPr>
          <p:cNvPr id="16" name="15 Rectángulo redondeado"/>
          <p:cNvSpPr/>
          <p:nvPr/>
        </p:nvSpPr>
        <p:spPr>
          <a:xfrm>
            <a:off x="142844" y="2857496"/>
            <a:ext cx="3000396" cy="50405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Ambientes de aprendizaje </a:t>
            </a:r>
            <a:endParaRPr lang="es-EC" dirty="0"/>
          </a:p>
        </p:txBody>
      </p:sp>
      <p:sp>
        <p:nvSpPr>
          <p:cNvPr id="17" name="16 Rectángulo redondeado"/>
          <p:cNvSpPr/>
          <p:nvPr/>
        </p:nvSpPr>
        <p:spPr>
          <a:xfrm>
            <a:off x="142844" y="3500438"/>
            <a:ext cx="3000396" cy="50405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Preparación académica </a:t>
            </a:r>
            <a:endParaRPr lang="es-EC" dirty="0"/>
          </a:p>
        </p:txBody>
      </p:sp>
      <p:cxnSp>
        <p:nvCxnSpPr>
          <p:cNvPr id="37" name="36 Conector recto de flecha"/>
          <p:cNvCxnSpPr>
            <a:stCxn id="4" idx="3"/>
          </p:cNvCxnSpPr>
          <p:nvPr/>
        </p:nvCxnSpPr>
        <p:spPr>
          <a:xfrm flipV="1">
            <a:off x="2771800" y="476672"/>
            <a:ext cx="432048" cy="3960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38 Conector recto de flecha"/>
          <p:cNvCxnSpPr>
            <a:stCxn id="4" idx="3"/>
          </p:cNvCxnSpPr>
          <p:nvPr/>
        </p:nvCxnSpPr>
        <p:spPr>
          <a:xfrm>
            <a:off x="2771800" y="872716"/>
            <a:ext cx="360040" cy="5400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40 Conector recto"/>
          <p:cNvCxnSpPr>
            <a:stCxn id="4" idx="3"/>
          </p:cNvCxnSpPr>
          <p:nvPr/>
        </p:nvCxnSpPr>
        <p:spPr>
          <a:xfrm>
            <a:off x="2771800" y="872716"/>
            <a:ext cx="2376264" cy="3600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42 Conector recto de flecha"/>
          <p:cNvCxnSpPr/>
          <p:nvPr/>
        </p:nvCxnSpPr>
        <p:spPr>
          <a:xfrm flipV="1">
            <a:off x="5148064" y="512676"/>
            <a:ext cx="288032" cy="3960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44 Conector recto de flecha"/>
          <p:cNvCxnSpPr/>
          <p:nvPr/>
        </p:nvCxnSpPr>
        <p:spPr>
          <a:xfrm>
            <a:off x="5148064" y="908720"/>
            <a:ext cx="360040" cy="3960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21 Flecha abajo"/>
          <p:cNvSpPr/>
          <p:nvPr/>
        </p:nvSpPr>
        <p:spPr>
          <a:xfrm>
            <a:off x="1285852" y="1428736"/>
            <a:ext cx="358900" cy="7858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7" name="26 Rectángulo redondeado"/>
          <p:cNvSpPr/>
          <p:nvPr/>
        </p:nvSpPr>
        <p:spPr>
          <a:xfrm>
            <a:off x="142844" y="4143380"/>
            <a:ext cx="3000396" cy="50405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Veracidad  </a:t>
            </a:r>
            <a:endParaRPr lang="es-EC" dirty="0"/>
          </a:p>
        </p:txBody>
      </p:sp>
      <p:sp>
        <p:nvSpPr>
          <p:cNvPr id="28" name="27 Rectángulo redondeado"/>
          <p:cNvSpPr/>
          <p:nvPr/>
        </p:nvSpPr>
        <p:spPr>
          <a:xfrm>
            <a:off x="142844" y="4786322"/>
            <a:ext cx="3000396" cy="50405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Desarrollo del lenguaje   </a:t>
            </a:r>
            <a:endParaRPr lang="es-EC" dirty="0"/>
          </a:p>
        </p:txBody>
      </p:sp>
      <p:sp>
        <p:nvSpPr>
          <p:cNvPr id="29" name="28 Rectángulo redondeado"/>
          <p:cNvSpPr/>
          <p:nvPr/>
        </p:nvSpPr>
        <p:spPr>
          <a:xfrm>
            <a:off x="142844" y="5429264"/>
            <a:ext cx="3000396" cy="50405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Expresar ideas emociones   </a:t>
            </a:r>
            <a:endParaRPr lang="es-EC" dirty="0"/>
          </a:p>
        </p:txBody>
      </p:sp>
    </p:spTree>
  </p:cSld>
  <p:clrMapOvr>
    <a:masterClrMapping/>
  </p:clrMapOvr>
  <p:transition spd="slow" advTm="75000"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25 Rectángulo redondeado"/>
          <p:cNvSpPr/>
          <p:nvPr/>
        </p:nvSpPr>
        <p:spPr>
          <a:xfrm>
            <a:off x="3000364" y="2928934"/>
            <a:ext cx="3384376" cy="5760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b="1" dirty="0" smtClean="0">
                <a:solidFill>
                  <a:schemeClr val="tx1"/>
                </a:solidFill>
              </a:rPr>
              <a:t>Neutrales</a:t>
            </a:r>
            <a:endParaRPr lang="es-EC" sz="1600" b="1" dirty="0">
              <a:solidFill>
                <a:schemeClr val="tx1"/>
              </a:solidFill>
            </a:endParaRPr>
          </a:p>
        </p:txBody>
      </p:sp>
      <p:sp>
        <p:nvSpPr>
          <p:cNvPr id="27" name="26 Elipse"/>
          <p:cNvSpPr/>
          <p:nvPr/>
        </p:nvSpPr>
        <p:spPr>
          <a:xfrm>
            <a:off x="214282" y="1928802"/>
            <a:ext cx="3240360" cy="79208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Psicopedagogos</a:t>
            </a:r>
            <a:endParaRPr lang="es-EC" dirty="0"/>
          </a:p>
        </p:txBody>
      </p:sp>
      <p:sp>
        <p:nvSpPr>
          <p:cNvPr id="28" name="27 Elipse"/>
          <p:cNvSpPr/>
          <p:nvPr/>
        </p:nvSpPr>
        <p:spPr>
          <a:xfrm>
            <a:off x="3714744" y="5214950"/>
            <a:ext cx="2016224" cy="72008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err="1" smtClean="0"/>
              <a:t>Ausubel</a:t>
            </a:r>
            <a:endParaRPr lang="es-EC" dirty="0"/>
          </a:p>
        </p:txBody>
      </p:sp>
      <p:sp>
        <p:nvSpPr>
          <p:cNvPr id="30" name="29 Elipse"/>
          <p:cNvSpPr/>
          <p:nvPr/>
        </p:nvSpPr>
        <p:spPr>
          <a:xfrm>
            <a:off x="6786578" y="1571612"/>
            <a:ext cx="2012804" cy="107157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b="1" dirty="0" err="1" smtClean="0"/>
              <a:t>Lev</a:t>
            </a:r>
            <a:r>
              <a:rPr lang="es-EC" sz="1400" b="1" dirty="0" smtClean="0"/>
              <a:t> </a:t>
            </a:r>
            <a:r>
              <a:rPr lang="es-EC" sz="1400" b="1" dirty="0" err="1" smtClean="0"/>
              <a:t>Vigostky</a:t>
            </a:r>
            <a:r>
              <a:rPr lang="es-EC" sz="1400" b="1" dirty="0" smtClean="0"/>
              <a:t>- interactuar comunicar</a:t>
            </a:r>
            <a:endParaRPr lang="es-EC" sz="1400" b="1" dirty="0"/>
          </a:p>
        </p:txBody>
      </p:sp>
      <p:sp>
        <p:nvSpPr>
          <p:cNvPr id="31" name="30 Elipse"/>
          <p:cNvSpPr/>
          <p:nvPr/>
        </p:nvSpPr>
        <p:spPr>
          <a:xfrm>
            <a:off x="857224" y="500042"/>
            <a:ext cx="1512168" cy="576064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err="1" smtClean="0"/>
              <a:t>Piaget</a:t>
            </a:r>
            <a:endParaRPr lang="es-EC" dirty="0"/>
          </a:p>
        </p:txBody>
      </p:sp>
      <p:sp>
        <p:nvSpPr>
          <p:cNvPr id="32" name="31 Elipse"/>
          <p:cNvSpPr/>
          <p:nvPr/>
        </p:nvSpPr>
        <p:spPr>
          <a:xfrm>
            <a:off x="3857620" y="500042"/>
            <a:ext cx="1944216" cy="64807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b="1" dirty="0" smtClean="0"/>
              <a:t>Chomsky- adquisición del lenguaje </a:t>
            </a:r>
            <a:endParaRPr lang="es-EC" sz="1400" b="1" dirty="0"/>
          </a:p>
        </p:txBody>
      </p:sp>
      <p:sp>
        <p:nvSpPr>
          <p:cNvPr id="33" name="32 Elipse"/>
          <p:cNvSpPr/>
          <p:nvPr/>
        </p:nvSpPr>
        <p:spPr>
          <a:xfrm>
            <a:off x="857224" y="4714884"/>
            <a:ext cx="2301976" cy="936104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err="1" smtClean="0"/>
              <a:t>Mave</a:t>
            </a:r>
            <a:r>
              <a:rPr lang="es-EC" dirty="0" smtClean="0"/>
              <a:t> Condemarin</a:t>
            </a:r>
            <a:endParaRPr lang="es-EC" dirty="0"/>
          </a:p>
        </p:txBody>
      </p:sp>
      <p:sp>
        <p:nvSpPr>
          <p:cNvPr id="35" name="34 Elipse"/>
          <p:cNvSpPr/>
          <p:nvPr/>
        </p:nvSpPr>
        <p:spPr>
          <a:xfrm>
            <a:off x="6715140" y="4929198"/>
            <a:ext cx="1728192" cy="64807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b="1" dirty="0" smtClean="0"/>
              <a:t>Montessori</a:t>
            </a:r>
            <a:endParaRPr lang="es-EC" sz="1400" b="1" dirty="0"/>
          </a:p>
        </p:txBody>
      </p:sp>
      <p:sp>
        <p:nvSpPr>
          <p:cNvPr id="39" name="38 Flecha izquierda"/>
          <p:cNvSpPr/>
          <p:nvPr/>
        </p:nvSpPr>
        <p:spPr>
          <a:xfrm rot="13465861">
            <a:off x="6093261" y="3938771"/>
            <a:ext cx="1073457" cy="38749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0" name="39 Flecha izquierda"/>
          <p:cNvSpPr/>
          <p:nvPr/>
        </p:nvSpPr>
        <p:spPr>
          <a:xfrm rot="16200000">
            <a:off x="4313816" y="4401563"/>
            <a:ext cx="901967" cy="52847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1" name="40 Flecha izquierda"/>
          <p:cNvSpPr/>
          <p:nvPr/>
        </p:nvSpPr>
        <p:spPr>
          <a:xfrm rot="18518804">
            <a:off x="2601272" y="4018694"/>
            <a:ext cx="1059875" cy="44444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2" name="41 Flecha izquierda"/>
          <p:cNvSpPr/>
          <p:nvPr/>
        </p:nvSpPr>
        <p:spPr>
          <a:xfrm rot="5400000">
            <a:off x="1315981" y="1327169"/>
            <a:ext cx="785820" cy="417451"/>
          </a:xfrm>
          <a:prstGeom prst="leftArrow">
            <a:avLst>
              <a:gd name="adj1" fmla="val 50000"/>
              <a:gd name="adj2" fmla="val 464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9" name="28 Flecha izquierda"/>
          <p:cNvSpPr/>
          <p:nvPr/>
        </p:nvSpPr>
        <p:spPr>
          <a:xfrm rot="12664835">
            <a:off x="5814238" y="1046714"/>
            <a:ext cx="1383095" cy="38749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4" name="33 Flecha izquierda"/>
          <p:cNvSpPr/>
          <p:nvPr/>
        </p:nvSpPr>
        <p:spPr>
          <a:xfrm rot="10800000">
            <a:off x="2428860" y="571478"/>
            <a:ext cx="1428760" cy="417451"/>
          </a:xfrm>
          <a:prstGeom prst="leftArrow">
            <a:avLst>
              <a:gd name="adj1" fmla="val 50000"/>
              <a:gd name="adj2" fmla="val 464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Ovr>
    <a:masterClrMapping/>
  </p:clrMapOvr>
  <p:transition spd="slow" advTm="75000">
    <p:wheel spokes="8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2201</TotalTime>
  <Words>2561</Words>
  <Application>Microsoft Office PowerPoint</Application>
  <PresentationFormat>Presentación en pantalla (4:3)</PresentationFormat>
  <Paragraphs>282</Paragraphs>
  <Slides>36</Slides>
  <Notes>5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37" baseType="lpstr">
      <vt:lpstr>Tema de Office</vt:lpstr>
      <vt:lpstr>Presentación de PowerPoint</vt:lpstr>
      <vt:lpstr> CAPÍTULO I EL PROBLEMA</vt:lpstr>
      <vt:lpstr>Presentación de PowerPoint</vt:lpstr>
      <vt:lpstr>Presentación de PowerPoint</vt:lpstr>
      <vt:lpstr>Presentación de PowerPoint</vt:lpstr>
      <vt:lpstr>CAPÍTULO 2 MARCO TEÓRICO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CAPÍTULO 3 METODOLOGÍA DE LA INVESTIGACIÓN</vt:lpstr>
      <vt:lpstr>Presentación de PowerPoint</vt:lpstr>
      <vt:lpstr>ANÁLISIS E ITERPRETACIÓN DE</vt:lpstr>
      <vt:lpstr>FICHA DE OBSERVACIÓN aplicada a los niños de 4 años </vt:lpstr>
      <vt:lpstr>4 años  </vt:lpstr>
      <vt:lpstr>Presentación de PowerPoint</vt:lpstr>
      <vt:lpstr>3 años </vt:lpstr>
      <vt:lpstr>Cuestionario aplicado  a las docentes </vt:lpstr>
      <vt:lpstr>Presentación de PowerPoint</vt:lpstr>
      <vt:lpstr>  CONCLUSIONES Y RECOMENDACIONES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espe</dc:creator>
  <cp:lastModifiedBy>usuario(uno)</cp:lastModifiedBy>
  <cp:revision>122</cp:revision>
  <dcterms:created xsi:type="dcterms:W3CDTF">2014-12-14T12:54:41Z</dcterms:created>
  <dcterms:modified xsi:type="dcterms:W3CDTF">2015-01-30T14:15:54Z</dcterms:modified>
</cp:coreProperties>
</file>