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51" r:id="rId2"/>
    <p:sldId id="352"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2" r:id="rId23"/>
    <p:sldId id="349" r:id="rId24"/>
    <p:sldId id="323" r:id="rId25"/>
    <p:sldId id="324" r:id="rId26"/>
    <p:sldId id="325" r:id="rId27"/>
    <p:sldId id="326" r:id="rId28"/>
    <p:sldId id="327" r:id="rId29"/>
    <p:sldId id="328" r:id="rId30"/>
    <p:sldId id="329" r:id="rId31"/>
    <p:sldId id="330" r:id="rId32"/>
    <p:sldId id="331" r:id="rId33"/>
    <p:sldId id="332" r:id="rId34"/>
    <p:sldId id="350" r:id="rId35"/>
    <p:sldId id="337" r:id="rId36"/>
    <p:sldId id="338" r:id="rId37"/>
    <p:sldId id="340" r:id="rId38"/>
    <p:sldId id="341" r:id="rId39"/>
    <p:sldId id="342" r:id="rId40"/>
    <p:sldId id="343" r:id="rId41"/>
    <p:sldId id="344" r:id="rId42"/>
    <p:sldId id="345" r:id="rId43"/>
    <p:sldId id="346" r:id="rId44"/>
    <p:sldId id="347" r:id="rId45"/>
    <p:sldId id="348" r:id="rId46"/>
    <p:sldId id="258" r:id="rId47"/>
    <p:sldId id="259" r:id="rId48"/>
    <p:sldId id="260" r:id="rId49"/>
    <p:sldId id="261" r:id="rId50"/>
    <p:sldId id="353" r:id="rId51"/>
    <p:sldId id="263" r:id="rId52"/>
    <p:sldId id="264" r:id="rId53"/>
    <p:sldId id="265" r:id="rId54"/>
    <p:sldId id="267" r:id="rId55"/>
    <p:sldId id="271" r:id="rId56"/>
    <p:sldId id="270" r:id="rId57"/>
    <p:sldId id="297" r:id="rId58"/>
    <p:sldId id="298" r:id="rId59"/>
    <p:sldId id="268" r:id="rId60"/>
    <p:sldId id="273" r:id="rId61"/>
    <p:sldId id="275" r:id="rId62"/>
    <p:sldId id="276" r:id="rId63"/>
    <p:sldId id="281" r:id="rId64"/>
    <p:sldId id="292" r:id="rId65"/>
    <p:sldId id="277" r:id="rId66"/>
    <p:sldId id="278" r:id="rId67"/>
    <p:sldId id="279" r:id="rId68"/>
    <p:sldId id="354" r:id="rId69"/>
    <p:sldId id="280" r:id="rId70"/>
    <p:sldId id="282" r:id="rId71"/>
    <p:sldId id="285" r:id="rId72"/>
    <p:sldId id="284" r:id="rId73"/>
    <p:sldId id="283" r:id="rId74"/>
    <p:sldId id="286" r:id="rId75"/>
    <p:sldId id="287" r:id="rId76"/>
    <p:sldId id="288" r:id="rId77"/>
    <p:sldId id="289" r:id="rId78"/>
    <p:sldId id="290" r:id="rId79"/>
    <p:sldId id="293" r:id="rId80"/>
    <p:sldId id="291" r:id="rId81"/>
    <p:sldId id="294" r:id="rId8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1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TESIS\Precios%20de%20Jabones%20en%20el%20mercad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TESIS\Precios%20de%20Jabones%20en%20el%20merca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000"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defRPr>
            </a:pPr>
            <a:r>
              <a:rPr lang="en-US" sz="2000"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Precio del Jabón </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spPr>
            <a:effectLst>
              <a:outerShdw blurRad="152400" dist="317500" dir="5400000" sx="90000" sy="-19000" rotWithShape="0">
                <a:prstClr val="black">
                  <a:alpha val="15000"/>
                </a:prstClr>
              </a:outerShdw>
            </a:effectLst>
            <a:scene3d>
              <a:camera prst="orthographicFront"/>
              <a:lightRig rig="threePt" dir="t"/>
            </a:scene3d>
            <a:sp3d prstMaterial="metal">
              <a:bevelT w="127000" h="127000"/>
              <a:bevelB w="127000" h="127000"/>
            </a:sp3d>
          </c:spPr>
          <c:dLbls>
            <c:dLbl>
              <c:idx val="0"/>
              <c:layout>
                <c:manualLayout>
                  <c:x val="-0.13318219597550307"/>
                  <c:y val="0.1651928404782738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649496937882792"/>
                  <c:y val="3.162583843686212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29722331583552081"/>
                  <c:y val="6.916520851560223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'Graficar Analis Univariado'!$A$65:$A$69</c:f>
              <c:strCache>
                <c:ptCount val="5"/>
                <c:pt idx="0">
                  <c:v>Precio  $ 1 a $ 2</c:v>
                </c:pt>
                <c:pt idx="1">
                  <c:v>Precio $ 2 a $ 3</c:v>
                </c:pt>
                <c:pt idx="2">
                  <c:v>Precio $ 3 a $ 4</c:v>
                </c:pt>
                <c:pt idx="3">
                  <c:v>Precio $ 4 a $ 5</c:v>
                </c:pt>
                <c:pt idx="4">
                  <c:v>No responde</c:v>
                </c:pt>
              </c:strCache>
            </c:strRef>
          </c:cat>
          <c:val>
            <c:numRef>
              <c:f>'Graficar Analis Univariado'!$B$65:$B$69</c:f>
              <c:numCache>
                <c:formatCode>General</c:formatCode>
                <c:ptCount val="5"/>
                <c:pt idx="0">
                  <c:v>53</c:v>
                </c:pt>
                <c:pt idx="1">
                  <c:v>83</c:v>
                </c:pt>
                <c:pt idx="2">
                  <c:v>161</c:v>
                </c:pt>
                <c:pt idx="3">
                  <c:v>87</c:v>
                </c:pt>
                <c:pt idx="4">
                  <c:v>1</c:v>
                </c:pt>
              </c:numCache>
            </c:numRef>
          </c:val>
        </c:ser>
        <c:dLbls>
          <c:showLegendKey val="0"/>
          <c:showVal val="0"/>
          <c:showCatName val="0"/>
          <c:showSerName val="0"/>
          <c:showPercent val="1"/>
          <c:showBubbleSize val="0"/>
          <c:showLeaderLines val="1"/>
        </c:dLbls>
      </c:pie3DChart>
    </c:plotArea>
    <c:plotVisOnly val="1"/>
    <c:dispBlanksAs val="zero"/>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lang="en-US">
                <a:ln>
                  <a:solidFill>
                    <a:schemeClr val="tx1"/>
                  </a:solidFill>
                </a:ln>
              </a:defRPr>
            </a:pPr>
            <a:r>
              <a:rPr lang="es-EC">
                <a:ln>
                  <a:solidFill>
                    <a:schemeClr val="tx1"/>
                  </a:solidFill>
                </a:ln>
              </a:rPr>
              <a:t>Precios de Jabones de la competencia</a:t>
            </a:r>
          </a:p>
        </c:rich>
      </c:tx>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spPr>
            <a:solidFill>
              <a:schemeClr val="accent6">
                <a:lumMod val="60000"/>
                <a:lumOff val="40000"/>
              </a:schemeClr>
            </a:solidFill>
          </c:spPr>
          <c:invertIfNegative val="0"/>
          <c:dLbls>
            <c:dLbl>
              <c:idx val="0"/>
              <c:layout>
                <c:manualLayout>
                  <c:x val="0.36284153005464548"/>
                  <c:y val="0"/>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7049180327868838"/>
                  <c:y val="0"/>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3114754098360637"/>
                  <c:y val="-8.487556272013422E-17"/>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16475401230583889"/>
                  <c:y val="0"/>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21206746697646453"/>
                  <c:y val="4.6296296296296406E-3"/>
                </c:manualLayout>
              </c:layou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0.24452461960773422"/>
                  <c:y val="0"/>
                </c:manualLayout>
              </c:layout>
              <c:tx>
                <c:rich>
                  <a:bodyPr/>
                  <a:lstStyle/>
                  <a:p>
                    <a:pPr>
                      <a:defRPr lang="en-US" sz="900" b="1">
                        <a:ln>
                          <a:solidFill>
                            <a:schemeClr val="tx1"/>
                          </a:solidFill>
                        </a:ln>
                        <a:solidFill>
                          <a:schemeClr val="bg1"/>
                        </a:solidFill>
                      </a:defRPr>
                    </a:pPr>
                    <a:r>
                      <a:rPr lang="en-US" sz="900">
                        <a:ln>
                          <a:solidFill>
                            <a:schemeClr val="tx1"/>
                          </a:solidFill>
                        </a:ln>
                        <a:solidFill>
                          <a:schemeClr val="bg1"/>
                        </a:solidFill>
                      </a:rPr>
                      <a:t>PIOJIDERMA - $4,20</a:t>
                    </a:r>
                    <a:endParaRPr lang="en-US" sz="900"/>
                  </a:p>
                </c:rich>
              </c:tx>
              <c:spPr/>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0.36388864506690838"/>
                  <c:y val="0"/>
                </c:manualLayout>
              </c:layout>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9.2987220859687622E-2"/>
                  <c:y val="-4.6296296296296406E-3"/>
                </c:manualLayout>
              </c:layout>
              <c:showLegendKey val="0"/>
              <c:showVal val="1"/>
              <c:showCatName val="1"/>
              <c:showSerName val="0"/>
              <c:showPercent val="0"/>
              <c:showBubbleSize val="0"/>
              <c:extLst>
                <c:ext xmlns:c15="http://schemas.microsoft.com/office/drawing/2012/chart" uri="{CE6537A1-D6FC-4f65-9D91-7224C49458BB}">
                  <c15:layout/>
                </c:ext>
              </c:extLst>
            </c:dLbl>
            <c:dLbl>
              <c:idx val="8"/>
              <c:layout>
                <c:manualLayout>
                  <c:x val="0.35555555555555546"/>
                  <c:y val="0"/>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b="1">
                    <a:ln>
                      <a:solidFill>
                        <a:schemeClr val="tx1"/>
                      </a:solidFill>
                    </a:ln>
                    <a:solidFill>
                      <a:schemeClr val="bg1"/>
                    </a:solidFill>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Precios!$B$37:$B$45</c:f>
              <c:strCache>
                <c:ptCount val="9"/>
                <c:pt idx="0">
                  <c:v>DOMINAL</c:v>
                </c:pt>
                <c:pt idx="1">
                  <c:v>CAN-AMOR</c:v>
                </c:pt>
                <c:pt idx="2">
                  <c:v>PULVICÁN</c:v>
                </c:pt>
                <c:pt idx="3">
                  <c:v>PET ID</c:v>
                </c:pt>
                <c:pt idx="4">
                  <c:v>ASUNTOL</c:v>
                </c:pt>
                <c:pt idx="5">
                  <c:v>PIOJIDERMA </c:v>
                </c:pt>
                <c:pt idx="6">
                  <c:v>BRILLO</c:v>
                </c:pt>
                <c:pt idx="7">
                  <c:v>PELUCHÍN</c:v>
                </c:pt>
                <c:pt idx="8">
                  <c:v>POMPAS</c:v>
                </c:pt>
              </c:strCache>
            </c:strRef>
          </c:cat>
          <c:val>
            <c:numRef>
              <c:f>Precios!$C$37:$C$45</c:f>
              <c:numCache>
                <c:formatCode>"$"\ #,##0.00</c:formatCode>
                <c:ptCount val="9"/>
                <c:pt idx="0">
                  <c:v>5.99</c:v>
                </c:pt>
                <c:pt idx="1">
                  <c:v>3.5</c:v>
                </c:pt>
                <c:pt idx="2">
                  <c:v>2.9499999999999997</c:v>
                </c:pt>
                <c:pt idx="3">
                  <c:v>2.9899999999999998</c:v>
                </c:pt>
                <c:pt idx="4">
                  <c:v>4</c:v>
                </c:pt>
                <c:pt idx="5">
                  <c:v>4.2</c:v>
                </c:pt>
                <c:pt idx="6">
                  <c:v>5.99</c:v>
                </c:pt>
                <c:pt idx="7">
                  <c:v>2.4499999999999997</c:v>
                </c:pt>
                <c:pt idx="8">
                  <c:v>5.99</c:v>
                </c:pt>
              </c:numCache>
            </c:numRef>
          </c:val>
        </c:ser>
        <c:dLbls>
          <c:showLegendKey val="0"/>
          <c:showVal val="0"/>
          <c:showCatName val="0"/>
          <c:showSerName val="0"/>
          <c:showPercent val="0"/>
          <c:showBubbleSize val="0"/>
        </c:dLbls>
        <c:gapWidth val="150"/>
        <c:shape val="box"/>
        <c:axId val="72819072"/>
        <c:axId val="72820608"/>
        <c:axId val="0"/>
      </c:bar3DChart>
      <c:catAx>
        <c:axId val="72819072"/>
        <c:scaling>
          <c:orientation val="minMax"/>
        </c:scaling>
        <c:delete val="1"/>
        <c:axPos val="l"/>
        <c:numFmt formatCode="General" sourceLinked="0"/>
        <c:majorTickMark val="out"/>
        <c:minorTickMark val="none"/>
        <c:tickLblPos val="nextTo"/>
        <c:crossAx val="72820608"/>
        <c:crosses val="autoZero"/>
        <c:auto val="1"/>
        <c:lblAlgn val="ctr"/>
        <c:lblOffset val="100"/>
        <c:noMultiLvlLbl val="0"/>
      </c:catAx>
      <c:valAx>
        <c:axId val="72820608"/>
        <c:scaling>
          <c:orientation val="minMax"/>
        </c:scaling>
        <c:delete val="1"/>
        <c:axPos val="b"/>
        <c:majorGridlines/>
        <c:numFmt formatCode="&quot;$&quot;\ #,##0.00" sourceLinked="1"/>
        <c:majorTickMark val="out"/>
        <c:minorTickMark val="none"/>
        <c:tickLblPos val="nextTo"/>
        <c:crossAx val="72819072"/>
        <c:crosses val="autoZero"/>
        <c:crossBetween val="between"/>
      </c:valAx>
    </c:plotArea>
    <c:plotVisOnly val="1"/>
    <c:dispBlanksAs val="gap"/>
    <c:showDLblsOverMax val="0"/>
  </c:chart>
  <c:spPr>
    <a:scene3d>
      <a:camera prst="orthographicFront"/>
      <a:lightRig rig="threePt" dir="t"/>
    </a:scene3d>
    <a:sp3d prstMaterial="metal">
      <a:bevelT w="127000" h="127000" prst="angle"/>
      <a:bevelB w="127000" h="127000"/>
    </a:sp3d>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n-US"/>
              <a:t>Lugar de preferencia</a:t>
            </a:r>
            <a:r>
              <a:rPr lang="en-US" baseline="0"/>
              <a:t> de compra</a:t>
            </a:r>
            <a:endParaRPr lang="en-US"/>
          </a:p>
        </c:rich>
      </c:tx>
      <c:layout>
        <c:manualLayout>
          <c:xMode val="edge"/>
          <c:yMode val="edge"/>
          <c:x val="0.1717616126999669"/>
          <c:y val="1.9681332875651943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spPr>
            <a:effectLst>
              <a:outerShdw blurRad="152400" dist="317500" dir="5400000" sx="90000" sy="-19000" rotWithShape="0">
                <a:prstClr val="black">
                  <a:alpha val="15000"/>
                </a:prstClr>
              </a:outerShdw>
            </a:effectLst>
            <a:scene3d>
              <a:camera prst="orthographicFront"/>
              <a:lightRig rig="threePt" dir="t"/>
            </a:scene3d>
            <a:sp3d prstMaterial="metal">
              <a:bevelT w="190500" h="190500"/>
              <a:bevelB w="190500" h="190500"/>
            </a:sp3d>
          </c:spPr>
          <c:dLbls>
            <c:dLbl>
              <c:idx val="4"/>
              <c:layout>
                <c:manualLayout>
                  <c:x val="5.3722550306211758E-2"/>
                  <c:y val="0.13685148731408575"/>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s-EC"/>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Hoja1!$B$37:$B$42</c:f>
              <c:strCache>
                <c:ptCount val="6"/>
                <c:pt idx="0">
                  <c:v>Clínicas Veterinarias</c:v>
                </c:pt>
                <c:pt idx="1">
                  <c:v>Pet Shop</c:v>
                </c:pt>
                <c:pt idx="2">
                  <c:v>Supermercados</c:v>
                </c:pt>
                <c:pt idx="3">
                  <c:v>Micro mercados</c:v>
                </c:pt>
                <c:pt idx="4">
                  <c:v>Tiendas</c:v>
                </c:pt>
                <c:pt idx="5">
                  <c:v>sistema</c:v>
                </c:pt>
              </c:strCache>
            </c:strRef>
          </c:cat>
          <c:val>
            <c:numRef>
              <c:f>Hoja1!$C$37:$C$42</c:f>
              <c:numCache>
                <c:formatCode>General</c:formatCode>
                <c:ptCount val="6"/>
                <c:pt idx="0">
                  <c:v>113</c:v>
                </c:pt>
                <c:pt idx="1">
                  <c:v>83</c:v>
                </c:pt>
                <c:pt idx="2">
                  <c:v>147</c:v>
                </c:pt>
                <c:pt idx="3">
                  <c:v>21</c:v>
                </c:pt>
                <c:pt idx="4">
                  <c:v>20</c:v>
                </c:pt>
                <c:pt idx="5">
                  <c:v>1</c:v>
                </c:pt>
              </c:numCache>
            </c:numRef>
          </c:val>
        </c:ser>
        <c:dLbls>
          <c:showLegendKey val="0"/>
          <c:showVal val="0"/>
          <c:showCatName val="0"/>
          <c:showSerName val="0"/>
          <c:showPercent val="1"/>
          <c:showBubbleSize val="0"/>
          <c:showLeaderLines val="1"/>
        </c:dLbls>
      </c:pie3DChart>
    </c:plotArea>
    <c:plotVisOnly val="1"/>
    <c:dispBlanksAs val="zero"/>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6782430341902625E-2"/>
          <c:y val="0.12331699734512258"/>
          <c:w val="0.82643513931619472"/>
          <c:h val="0.80810130292036519"/>
        </c:manualLayout>
      </c:layout>
      <c:pie3DChart>
        <c:varyColors val="1"/>
        <c:ser>
          <c:idx val="0"/>
          <c:order val="0"/>
          <c:spPr>
            <a:effectLst>
              <a:outerShdw blurRad="152400" dist="317500" dir="5400000" sx="90000" sy="-19000" rotWithShape="0">
                <a:prstClr val="black">
                  <a:alpha val="15000"/>
                </a:prstClr>
              </a:outerShdw>
            </a:effectLst>
            <a:scene3d>
              <a:camera prst="orthographicFront"/>
              <a:lightRig rig="threePt" dir="t"/>
            </a:scene3d>
            <a:sp3d prstMaterial="metal">
              <a:bevelT w="190500" h="190500"/>
              <a:bevelB w="190500" h="190500"/>
            </a:sp3d>
          </c:spPr>
          <c:explosion val="25"/>
          <c:dLbls>
            <c:dLbl>
              <c:idx val="0"/>
              <c:layout>
                <c:manualLayout>
                  <c:x val="-6.195909886264217E-2"/>
                  <c:y val="0.16424832312627619"/>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6.7730314960629923E-2"/>
                  <c:y val="0.16882728200641606"/>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9.066972878390224E-2"/>
                  <c:y val="0.11324584426946636"/>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25451290463692039"/>
                  <c:y val="1.810731991834354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s-EC" sz="11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Hoja1!$B$10:$B$15</c:f>
              <c:strCache>
                <c:ptCount val="6"/>
                <c:pt idx="0">
                  <c:v>Radio</c:v>
                </c:pt>
                <c:pt idx="1">
                  <c:v>Televisión</c:v>
                </c:pt>
                <c:pt idx="2">
                  <c:v>Internet</c:v>
                </c:pt>
                <c:pt idx="3">
                  <c:v>Prensa</c:v>
                </c:pt>
                <c:pt idx="4">
                  <c:v>Hojas volantes</c:v>
                </c:pt>
                <c:pt idx="5">
                  <c:v>sistema</c:v>
                </c:pt>
              </c:strCache>
            </c:strRef>
          </c:cat>
          <c:val>
            <c:numRef>
              <c:f>Hoja1!$C$10:$C$15</c:f>
              <c:numCache>
                <c:formatCode>General</c:formatCode>
                <c:ptCount val="6"/>
                <c:pt idx="0">
                  <c:v>42</c:v>
                </c:pt>
                <c:pt idx="1">
                  <c:v>218</c:v>
                </c:pt>
                <c:pt idx="2">
                  <c:v>96</c:v>
                </c:pt>
                <c:pt idx="3">
                  <c:v>14</c:v>
                </c:pt>
                <c:pt idx="4">
                  <c:v>14</c:v>
                </c:pt>
                <c:pt idx="5">
                  <c:v>1</c:v>
                </c:pt>
              </c:numCache>
            </c:numRef>
          </c:val>
        </c:ser>
        <c:dLbls>
          <c:showLegendKey val="0"/>
          <c:showVal val="0"/>
          <c:showCatName val="0"/>
          <c:showSerName val="0"/>
          <c:showPercent val="1"/>
          <c:showBubbleSize val="0"/>
          <c:showLeaderLines val="1"/>
        </c:dLbls>
      </c:pie3DChart>
    </c:plotArea>
    <c:plotVisOnly val="1"/>
    <c:dispBlanksAs val="zero"/>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s-EC"/>
              <a:t>Punto de Equilibrio</a:t>
            </a:r>
          </a:p>
        </c:rich>
      </c:tx>
      <c:layout>
        <c:manualLayout>
          <c:xMode val="edge"/>
          <c:yMode val="edge"/>
          <c:x val="0.33233179754224051"/>
          <c:y val="2.5157232704402521E-2"/>
        </c:manualLayout>
      </c:layout>
      <c:overlay val="0"/>
    </c:title>
    <c:autoTitleDeleted val="0"/>
    <c:plotArea>
      <c:layout/>
      <c:lineChart>
        <c:grouping val="standard"/>
        <c:varyColors val="0"/>
        <c:ser>
          <c:idx val="0"/>
          <c:order val="0"/>
          <c:tx>
            <c:strRef>
              <c:f>'Punto Eq'!$C$14</c:f>
              <c:strCache>
                <c:ptCount val="1"/>
                <c:pt idx="0">
                  <c:v>Ingresos totales</c:v>
                </c:pt>
              </c:strCache>
            </c:strRef>
          </c:tx>
          <c:cat>
            <c:numRef>
              <c:f>'Punto Eq'!$B$15:$B$20</c:f>
              <c:numCache>
                <c:formatCode>#,##0</c:formatCode>
                <c:ptCount val="6"/>
                <c:pt idx="0">
                  <c:v>4000</c:v>
                </c:pt>
                <c:pt idx="1">
                  <c:v>5000</c:v>
                </c:pt>
                <c:pt idx="2">
                  <c:v>6612.4737151857989</c:v>
                </c:pt>
                <c:pt idx="3">
                  <c:v>15000</c:v>
                </c:pt>
                <c:pt idx="4">
                  <c:v>45000</c:v>
                </c:pt>
                <c:pt idx="5">
                  <c:v>82177.949323736582</c:v>
                </c:pt>
              </c:numCache>
            </c:numRef>
          </c:cat>
          <c:val>
            <c:numRef>
              <c:f>'Punto Eq'!$C$15:$C$20</c:f>
              <c:numCache>
                <c:formatCode>#,##0.00</c:formatCode>
                <c:ptCount val="6"/>
                <c:pt idx="0">
                  <c:v>8000</c:v>
                </c:pt>
                <c:pt idx="1">
                  <c:v>10000</c:v>
                </c:pt>
                <c:pt idx="2">
                  <c:v>13224.947430371602</c:v>
                </c:pt>
                <c:pt idx="3">
                  <c:v>30000</c:v>
                </c:pt>
                <c:pt idx="4">
                  <c:v>90000</c:v>
                </c:pt>
                <c:pt idx="5">
                  <c:v>164355.89864747316</c:v>
                </c:pt>
              </c:numCache>
            </c:numRef>
          </c:val>
          <c:smooth val="0"/>
        </c:ser>
        <c:ser>
          <c:idx val="1"/>
          <c:order val="1"/>
          <c:tx>
            <c:strRef>
              <c:f>'Punto Eq'!$D$14</c:f>
              <c:strCache>
                <c:ptCount val="1"/>
                <c:pt idx="0">
                  <c:v>Costos Fijos</c:v>
                </c:pt>
              </c:strCache>
            </c:strRef>
          </c:tx>
          <c:cat>
            <c:numRef>
              <c:f>'Punto Eq'!$B$15:$B$20</c:f>
              <c:numCache>
                <c:formatCode>#,##0</c:formatCode>
                <c:ptCount val="6"/>
                <c:pt idx="0">
                  <c:v>4000</c:v>
                </c:pt>
                <c:pt idx="1">
                  <c:v>5000</c:v>
                </c:pt>
                <c:pt idx="2">
                  <c:v>6612.4737151857989</c:v>
                </c:pt>
                <c:pt idx="3">
                  <c:v>15000</c:v>
                </c:pt>
                <c:pt idx="4">
                  <c:v>45000</c:v>
                </c:pt>
                <c:pt idx="5">
                  <c:v>82177.949323736582</c:v>
                </c:pt>
              </c:numCache>
            </c:numRef>
          </c:cat>
          <c:val>
            <c:numRef>
              <c:f>'Punto Eq'!$D$15:$D$20</c:f>
              <c:numCache>
                <c:formatCode>#,##0.00</c:formatCode>
                <c:ptCount val="6"/>
                <c:pt idx="0">
                  <c:v>12088.92443408</c:v>
                </c:pt>
                <c:pt idx="1">
                  <c:v>12088.92443408</c:v>
                </c:pt>
                <c:pt idx="2">
                  <c:v>12088.92443408</c:v>
                </c:pt>
                <c:pt idx="3">
                  <c:v>12088.92443408</c:v>
                </c:pt>
                <c:pt idx="4">
                  <c:v>12088.92443408</c:v>
                </c:pt>
                <c:pt idx="5">
                  <c:v>12088.92443408</c:v>
                </c:pt>
              </c:numCache>
            </c:numRef>
          </c:val>
          <c:smooth val="0"/>
        </c:ser>
        <c:ser>
          <c:idx val="2"/>
          <c:order val="2"/>
          <c:tx>
            <c:strRef>
              <c:f>'Punto Eq'!$E$14</c:f>
              <c:strCache>
                <c:ptCount val="1"/>
                <c:pt idx="0">
                  <c:v>Costos Variables</c:v>
                </c:pt>
              </c:strCache>
            </c:strRef>
          </c:tx>
          <c:cat>
            <c:numRef>
              <c:f>'Punto Eq'!$B$15:$B$20</c:f>
              <c:numCache>
                <c:formatCode>#,##0</c:formatCode>
                <c:ptCount val="6"/>
                <c:pt idx="0">
                  <c:v>4000</c:v>
                </c:pt>
                <c:pt idx="1">
                  <c:v>5000</c:v>
                </c:pt>
                <c:pt idx="2">
                  <c:v>6612.4737151857989</c:v>
                </c:pt>
                <c:pt idx="3">
                  <c:v>15000</c:v>
                </c:pt>
                <c:pt idx="4">
                  <c:v>45000</c:v>
                </c:pt>
                <c:pt idx="5">
                  <c:v>82177.949323736582</c:v>
                </c:pt>
              </c:numCache>
            </c:numRef>
          </c:cat>
          <c:val>
            <c:numRef>
              <c:f>'Punto Eq'!$E$15:$E$20</c:f>
              <c:numCache>
                <c:formatCode>#,##0.00</c:formatCode>
                <c:ptCount val="6"/>
                <c:pt idx="0">
                  <c:v>687.20000727272736</c:v>
                </c:pt>
                <c:pt idx="1">
                  <c:v>859.00000909090897</c:v>
                </c:pt>
                <c:pt idx="2">
                  <c:v>1136.0229962915998</c:v>
                </c:pt>
                <c:pt idx="3">
                  <c:v>2577.000027272727</c:v>
                </c:pt>
                <c:pt idx="4">
                  <c:v>7731.0000818181816</c:v>
                </c:pt>
                <c:pt idx="5">
                  <c:v>14118.171843232401</c:v>
                </c:pt>
              </c:numCache>
            </c:numRef>
          </c:val>
          <c:smooth val="0"/>
        </c:ser>
        <c:ser>
          <c:idx val="3"/>
          <c:order val="3"/>
          <c:tx>
            <c:strRef>
              <c:f>'Punto Eq'!$F$14</c:f>
              <c:strCache>
                <c:ptCount val="1"/>
                <c:pt idx="0">
                  <c:v>Costo Total</c:v>
                </c:pt>
              </c:strCache>
            </c:strRef>
          </c:tx>
          <c:cat>
            <c:numRef>
              <c:f>'Punto Eq'!$B$15:$B$20</c:f>
              <c:numCache>
                <c:formatCode>#,##0</c:formatCode>
                <c:ptCount val="6"/>
                <c:pt idx="0">
                  <c:v>4000</c:v>
                </c:pt>
                <c:pt idx="1">
                  <c:v>5000</c:v>
                </c:pt>
                <c:pt idx="2">
                  <c:v>6612.4737151857989</c:v>
                </c:pt>
                <c:pt idx="3">
                  <c:v>15000</c:v>
                </c:pt>
                <c:pt idx="4">
                  <c:v>45000</c:v>
                </c:pt>
                <c:pt idx="5">
                  <c:v>82177.949323736582</c:v>
                </c:pt>
              </c:numCache>
            </c:numRef>
          </c:cat>
          <c:val>
            <c:numRef>
              <c:f>'Punto Eq'!$F$15:$F$20</c:f>
              <c:numCache>
                <c:formatCode>#,##0.00</c:formatCode>
                <c:ptCount val="6"/>
                <c:pt idx="0">
                  <c:v>12776.124441352733</c:v>
                </c:pt>
                <c:pt idx="1">
                  <c:v>12947.92444317091</c:v>
                </c:pt>
                <c:pt idx="2">
                  <c:v>13224.947430371602</c:v>
                </c:pt>
                <c:pt idx="3">
                  <c:v>14665.92446135273</c:v>
                </c:pt>
                <c:pt idx="4">
                  <c:v>19819.924515898176</c:v>
                </c:pt>
                <c:pt idx="5">
                  <c:v>26207.096277312394</c:v>
                </c:pt>
              </c:numCache>
            </c:numRef>
          </c:val>
          <c:smooth val="0"/>
        </c:ser>
        <c:dLbls>
          <c:showLegendKey val="0"/>
          <c:showVal val="0"/>
          <c:showCatName val="0"/>
          <c:showSerName val="0"/>
          <c:showPercent val="0"/>
          <c:showBubbleSize val="0"/>
        </c:dLbls>
        <c:marker val="1"/>
        <c:smooth val="0"/>
        <c:axId val="107293312"/>
        <c:axId val="107319680"/>
      </c:lineChart>
      <c:catAx>
        <c:axId val="107293312"/>
        <c:scaling>
          <c:orientation val="minMax"/>
        </c:scaling>
        <c:delete val="0"/>
        <c:axPos val="b"/>
        <c:numFmt formatCode="#,##0" sourceLinked="1"/>
        <c:majorTickMark val="none"/>
        <c:minorTickMark val="none"/>
        <c:tickLblPos val="nextTo"/>
        <c:txPr>
          <a:bodyPr/>
          <a:lstStyle/>
          <a:p>
            <a:pPr>
              <a:defRPr lang="en-US"/>
            </a:pPr>
            <a:endParaRPr lang="en-US"/>
          </a:p>
        </c:txPr>
        <c:crossAx val="107319680"/>
        <c:crosses val="autoZero"/>
        <c:auto val="1"/>
        <c:lblAlgn val="ctr"/>
        <c:lblOffset val="100"/>
        <c:noMultiLvlLbl val="0"/>
      </c:catAx>
      <c:valAx>
        <c:axId val="107319680"/>
        <c:scaling>
          <c:orientation val="minMax"/>
        </c:scaling>
        <c:delete val="0"/>
        <c:axPos val="l"/>
        <c:majorGridlines/>
        <c:numFmt formatCode="#,##0.00" sourceLinked="1"/>
        <c:majorTickMark val="none"/>
        <c:minorTickMark val="none"/>
        <c:tickLblPos val="nextTo"/>
        <c:spPr>
          <a:ln w="9525">
            <a:noFill/>
          </a:ln>
        </c:spPr>
        <c:txPr>
          <a:bodyPr/>
          <a:lstStyle/>
          <a:p>
            <a:pPr>
              <a:defRPr lang="en-US"/>
            </a:pPr>
            <a:endParaRPr lang="en-US"/>
          </a:p>
        </c:txPr>
        <c:crossAx val="107293312"/>
        <c:crosses val="autoZero"/>
        <c:crossBetween val="between"/>
      </c:valAx>
    </c:plotArea>
    <c:legend>
      <c:legendPos val="b"/>
      <c:overlay val="0"/>
      <c:txPr>
        <a:bodyPr/>
        <a:lstStyle/>
        <a:p>
          <a:pPr>
            <a:defRPr lang="en-US"/>
          </a:pPr>
          <a:endParaRPr lang="en-US"/>
        </a:p>
      </c:txPr>
    </c:legend>
    <c:plotVisOnly val="1"/>
    <c:dispBlanksAs val="gap"/>
    <c:showDLblsOverMax val="0"/>
  </c:chart>
  <c:spPr>
    <a:gradFill rotWithShape="1">
      <a:gsLst>
        <a:gs pos="0">
          <a:schemeClr val="accent3">
            <a:tint val="50000"/>
            <a:satMod val="300000"/>
          </a:schemeClr>
        </a:gs>
        <a:gs pos="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F763F-EE9B-47DF-82FC-FF33F76814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DDDA01D6-D286-4C1C-BBDE-059A1A39F047}">
      <dgm:prSet phldrT="[Texto]"/>
      <dgm:spPr>
        <a:solidFill>
          <a:schemeClr val="accent6">
            <a:lumMod val="40000"/>
            <a:lumOff val="60000"/>
          </a:schemeClr>
        </a:solidFill>
      </dgm:spPr>
      <dgm:t>
        <a:bodyPr/>
        <a:lstStyle/>
        <a:p>
          <a:r>
            <a:rPr lang="es-MX" dirty="0" smtClean="0">
              <a:solidFill>
                <a:schemeClr val="tx1"/>
              </a:solidFill>
            </a:rPr>
            <a:t>Precio</a:t>
          </a:r>
          <a:endParaRPr lang="es-EC" dirty="0">
            <a:solidFill>
              <a:schemeClr val="tx1"/>
            </a:solidFill>
          </a:endParaRPr>
        </a:p>
      </dgm:t>
    </dgm:pt>
    <dgm:pt modelId="{1FEE8B84-CB36-4ED3-BAD5-6DD288F077F7}" type="parTrans" cxnId="{37216532-0974-4FAA-87CD-C6D049BEC1DC}">
      <dgm:prSet/>
      <dgm:spPr/>
      <dgm:t>
        <a:bodyPr/>
        <a:lstStyle/>
        <a:p>
          <a:endParaRPr lang="es-EC"/>
        </a:p>
      </dgm:t>
    </dgm:pt>
    <dgm:pt modelId="{404A3CF6-FA17-4425-A9F9-B46055D1E4A8}" type="sibTrans" cxnId="{37216532-0974-4FAA-87CD-C6D049BEC1DC}">
      <dgm:prSet/>
      <dgm:spPr/>
      <dgm:t>
        <a:bodyPr/>
        <a:lstStyle/>
        <a:p>
          <a:endParaRPr lang="es-EC"/>
        </a:p>
      </dgm:t>
    </dgm:pt>
    <dgm:pt modelId="{94693342-AC06-4F39-BB56-094E7FB92F10}">
      <dgm:prSet phldrT="[Texto]"/>
      <dgm:spPr>
        <a:solidFill>
          <a:schemeClr val="accent6">
            <a:lumMod val="40000"/>
            <a:lumOff val="60000"/>
          </a:schemeClr>
        </a:solidFill>
      </dgm:spPr>
      <dgm:t>
        <a:bodyPr/>
        <a:lstStyle/>
        <a:p>
          <a:r>
            <a:rPr lang="es-MX" dirty="0" smtClean="0">
              <a:solidFill>
                <a:schemeClr val="tx1"/>
              </a:solidFill>
            </a:rPr>
            <a:t>Producto</a:t>
          </a:r>
          <a:endParaRPr lang="es-EC" dirty="0">
            <a:solidFill>
              <a:schemeClr val="tx1"/>
            </a:solidFill>
          </a:endParaRPr>
        </a:p>
      </dgm:t>
    </dgm:pt>
    <dgm:pt modelId="{1F9D6952-1FC5-4496-A5AE-B5947CA9F53B}" type="parTrans" cxnId="{4D0F89EA-8D79-4731-BDF2-C3E0C02A09DB}">
      <dgm:prSet/>
      <dgm:spPr/>
      <dgm:t>
        <a:bodyPr/>
        <a:lstStyle/>
        <a:p>
          <a:endParaRPr lang="es-EC"/>
        </a:p>
      </dgm:t>
    </dgm:pt>
    <dgm:pt modelId="{8635F50F-BFFF-4B8A-B2B6-2D8C1B92734F}" type="sibTrans" cxnId="{4D0F89EA-8D79-4731-BDF2-C3E0C02A09DB}">
      <dgm:prSet/>
      <dgm:spPr/>
      <dgm:t>
        <a:bodyPr/>
        <a:lstStyle/>
        <a:p>
          <a:endParaRPr lang="es-EC"/>
        </a:p>
      </dgm:t>
    </dgm:pt>
    <dgm:pt modelId="{1D1036CD-F570-4D9B-B283-F847B7E0D63D}">
      <dgm:prSet phldrT="[Texto]"/>
      <dgm:spPr>
        <a:solidFill>
          <a:schemeClr val="accent6">
            <a:lumMod val="40000"/>
            <a:lumOff val="60000"/>
          </a:schemeClr>
        </a:solidFill>
      </dgm:spPr>
      <dgm:t>
        <a:bodyPr/>
        <a:lstStyle/>
        <a:p>
          <a:r>
            <a:rPr lang="es-MX" dirty="0" smtClean="0">
              <a:solidFill>
                <a:schemeClr val="tx1"/>
              </a:solidFill>
            </a:rPr>
            <a:t>Promoción</a:t>
          </a:r>
          <a:endParaRPr lang="es-EC" dirty="0">
            <a:solidFill>
              <a:schemeClr val="tx1"/>
            </a:solidFill>
          </a:endParaRPr>
        </a:p>
      </dgm:t>
    </dgm:pt>
    <dgm:pt modelId="{DE23BAB4-5D24-4B78-ABC8-6B8B0502B34F}" type="parTrans" cxnId="{5EA49487-B0A2-4CE7-9582-83B3619516E8}">
      <dgm:prSet/>
      <dgm:spPr/>
      <dgm:t>
        <a:bodyPr/>
        <a:lstStyle/>
        <a:p>
          <a:endParaRPr lang="es-EC"/>
        </a:p>
      </dgm:t>
    </dgm:pt>
    <dgm:pt modelId="{A78C4BDB-76BB-44D2-93CA-53A9504D1991}" type="sibTrans" cxnId="{5EA49487-B0A2-4CE7-9582-83B3619516E8}">
      <dgm:prSet/>
      <dgm:spPr/>
      <dgm:t>
        <a:bodyPr/>
        <a:lstStyle/>
        <a:p>
          <a:endParaRPr lang="es-EC"/>
        </a:p>
      </dgm:t>
    </dgm:pt>
    <dgm:pt modelId="{AF651E61-65C3-4DE4-8FBD-49E0B58E314C}">
      <dgm:prSet phldrT="[Texto]"/>
      <dgm:spPr>
        <a:solidFill>
          <a:schemeClr val="accent6">
            <a:lumMod val="40000"/>
            <a:lumOff val="60000"/>
          </a:schemeClr>
        </a:solidFill>
      </dgm:spPr>
      <dgm:t>
        <a:bodyPr/>
        <a:lstStyle/>
        <a:p>
          <a:r>
            <a:rPr lang="es-MX" dirty="0" smtClean="0">
              <a:solidFill>
                <a:schemeClr val="tx1"/>
              </a:solidFill>
            </a:rPr>
            <a:t>Plaza</a:t>
          </a:r>
          <a:endParaRPr lang="es-EC" dirty="0">
            <a:solidFill>
              <a:schemeClr val="tx1"/>
            </a:solidFill>
          </a:endParaRPr>
        </a:p>
      </dgm:t>
    </dgm:pt>
    <dgm:pt modelId="{EE755270-B00C-487B-A19D-76C6676EF661}" type="parTrans" cxnId="{8BB5D5E4-35D8-4A76-8959-4382D75A13DE}">
      <dgm:prSet/>
      <dgm:spPr/>
      <dgm:t>
        <a:bodyPr/>
        <a:lstStyle/>
        <a:p>
          <a:endParaRPr lang="es-EC"/>
        </a:p>
      </dgm:t>
    </dgm:pt>
    <dgm:pt modelId="{9A8662D2-2A14-4817-AD3D-E9324C485975}" type="sibTrans" cxnId="{8BB5D5E4-35D8-4A76-8959-4382D75A13DE}">
      <dgm:prSet/>
      <dgm:spPr/>
      <dgm:t>
        <a:bodyPr/>
        <a:lstStyle/>
        <a:p>
          <a:endParaRPr lang="es-EC"/>
        </a:p>
      </dgm:t>
    </dgm:pt>
    <dgm:pt modelId="{2B907D27-5AA3-4779-944A-B74AEEB1ECDD}" type="pres">
      <dgm:prSet presAssocID="{212F763F-EE9B-47DF-82FC-FF33F768149D}" presName="linear" presStyleCnt="0">
        <dgm:presLayoutVars>
          <dgm:dir/>
          <dgm:animLvl val="lvl"/>
          <dgm:resizeHandles val="exact"/>
        </dgm:presLayoutVars>
      </dgm:prSet>
      <dgm:spPr/>
      <dgm:t>
        <a:bodyPr/>
        <a:lstStyle/>
        <a:p>
          <a:endParaRPr lang="es-EC"/>
        </a:p>
      </dgm:t>
    </dgm:pt>
    <dgm:pt modelId="{83588411-FDD0-43B6-BFCD-7D00F8400F63}" type="pres">
      <dgm:prSet presAssocID="{DDDA01D6-D286-4C1C-BBDE-059A1A39F047}" presName="parentLin" presStyleCnt="0"/>
      <dgm:spPr/>
    </dgm:pt>
    <dgm:pt modelId="{968437A6-F9EF-4C54-ADB4-30BAC75F24C0}" type="pres">
      <dgm:prSet presAssocID="{DDDA01D6-D286-4C1C-BBDE-059A1A39F047}" presName="parentLeftMargin" presStyleLbl="node1" presStyleIdx="0" presStyleCnt="4"/>
      <dgm:spPr/>
      <dgm:t>
        <a:bodyPr/>
        <a:lstStyle/>
        <a:p>
          <a:endParaRPr lang="es-EC"/>
        </a:p>
      </dgm:t>
    </dgm:pt>
    <dgm:pt modelId="{210C7464-D699-4309-AB59-6E6C0438C892}" type="pres">
      <dgm:prSet presAssocID="{DDDA01D6-D286-4C1C-BBDE-059A1A39F047}" presName="parentText" presStyleLbl="node1" presStyleIdx="0" presStyleCnt="4">
        <dgm:presLayoutVars>
          <dgm:chMax val="0"/>
          <dgm:bulletEnabled val="1"/>
        </dgm:presLayoutVars>
      </dgm:prSet>
      <dgm:spPr/>
      <dgm:t>
        <a:bodyPr/>
        <a:lstStyle/>
        <a:p>
          <a:endParaRPr lang="es-EC"/>
        </a:p>
      </dgm:t>
    </dgm:pt>
    <dgm:pt modelId="{066BFD5C-A78B-4C47-91DA-C58B792B5150}" type="pres">
      <dgm:prSet presAssocID="{DDDA01D6-D286-4C1C-BBDE-059A1A39F047}" presName="negativeSpace" presStyleCnt="0"/>
      <dgm:spPr/>
    </dgm:pt>
    <dgm:pt modelId="{459CDD5A-FD54-4437-9165-A5E25F1F68B9}" type="pres">
      <dgm:prSet presAssocID="{DDDA01D6-D286-4C1C-BBDE-059A1A39F047}" presName="childText" presStyleLbl="conFgAcc1" presStyleIdx="0" presStyleCnt="4">
        <dgm:presLayoutVars>
          <dgm:bulletEnabled val="1"/>
        </dgm:presLayoutVars>
      </dgm:prSet>
      <dgm:spPr/>
    </dgm:pt>
    <dgm:pt modelId="{317014A3-7829-44A3-87F2-48269E0699D7}" type="pres">
      <dgm:prSet presAssocID="{404A3CF6-FA17-4425-A9F9-B46055D1E4A8}" presName="spaceBetweenRectangles" presStyleCnt="0"/>
      <dgm:spPr/>
    </dgm:pt>
    <dgm:pt modelId="{6925DB96-4D5A-43BA-9FF6-85365D401BFF}" type="pres">
      <dgm:prSet presAssocID="{94693342-AC06-4F39-BB56-094E7FB92F10}" presName="parentLin" presStyleCnt="0"/>
      <dgm:spPr/>
    </dgm:pt>
    <dgm:pt modelId="{A375FCF7-0B2D-4530-B53A-287962EDABF6}" type="pres">
      <dgm:prSet presAssocID="{94693342-AC06-4F39-BB56-094E7FB92F10}" presName="parentLeftMargin" presStyleLbl="node1" presStyleIdx="0" presStyleCnt="4"/>
      <dgm:spPr/>
      <dgm:t>
        <a:bodyPr/>
        <a:lstStyle/>
        <a:p>
          <a:endParaRPr lang="es-EC"/>
        </a:p>
      </dgm:t>
    </dgm:pt>
    <dgm:pt modelId="{134C3C00-DCF5-4C95-AAAC-D9A123A5CD81}" type="pres">
      <dgm:prSet presAssocID="{94693342-AC06-4F39-BB56-094E7FB92F10}" presName="parentText" presStyleLbl="node1" presStyleIdx="1" presStyleCnt="4" custLinFactNeighborX="2263" custLinFactNeighborY="6639">
        <dgm:presLayoutVars>
          <dgm:chMax val="0"/>
          <dgm:bulletEnabled val="1"/>
        </dgm:presLayoutVars>
      </dgm:prSet>
      <dgm:spPr/>
      <dgm:t>
        <a:bodyPr/>
        <a:lstStyle/>
        <a:p>
          <a:endParaRPr lang="es-EC"/>
        </a:p>
      </dgm:t>
    </dgm:pt>
    <dgm:pt modelId="{0D7A39B5-783A-4AC3-B5DC-ACD7D9782063}" type="pres">
      <dgm:prSet presAssocID="{94693342-AC06-4F39-BB56-094E7FB92F10}" presName="negativeSpace" presStyleCnt="0"/>
      <dgm:spPr/>
    </dgm:pt>
    <dgm:pt modelId="{6A5128AD-A2AF-4392-AC82-07B99447D3AF}" type="pres">
      <dgm:prSet presAssocID="{94693342-AC06-4F39-BB56-094E7FB92F10}" presName="childText" presStyleLbl="conFgAcc1" presStyleIdx="1" presStyleCnt="4">
        <dgm:presLayoutVars>
          <dgm:bulletEnabled val="1"/>
        </dgm:presLayoutVars>
      </dgm:prSet>
      <dgm:spPr/>
    </dgm:pt>
    <dgm:pt modelId="{652BA86A-F336-4A26-89F8-C3077155A4D9}" type="pres">
      <dgm:prSet presAssocID="{8635F50F-BFFF-4B8A-B2B6-2D8C1B92734F}" presName="spaceBetweenRectangles" presStyleCnt="0"/>
      <dgm:spPr/>
    </dgm:pt>
    <dgm:pt modelId="{AA1C3E4C-F9C4-4933-9FB1-75DC8E98B79D}" type="pres">
      <dgm:prSet presAssocID="{AF651E61-65C3-4DE4-8FBD-49E0B58E314C}" presName="parentLin" presStyleCnt="0"/>
      <dgm:spPr/>
    </dgm:pt>
    <dgm:pt modelId="{CEEA3551-3CE8-4166-84AA-CEF547A52C5C}" type="pres">
      <dgm:prSet presAssocID="{AF651E61-65C3-4DE4-8FBD-49E0B58E314C}" presName="parentLeftMargin" presStyleLbl="node1" presStyleIdx="1" presStyleCnt="4"/>
      <dgm:spPr/>
      <dgm:t>
        <a:bodyPr/>
        <a:lstStyle/>
        <a:p>
          <a:endParaRPr lang="es-EC"/>
        </a:p>
      </dgm:t>
    </dgm:pt>
    <dgm:pt modelId="{A0CCE9E3-B1D9-4BF1-B82D-C0F755CAA607}" type="pres">
      <dgm:prSet presAssocID="{AF651E61-65C3-4DE4-8FBD-49E0B58E314C}" presName="parentText" presStyleLbl="node1" presStyleIdx="2" presStyleCnt="4">
        <dgm:presLayoutVars>
          <dgm:chMax val="0"/>
          <dgm:bulletEnabled val="1"/>
        </dgm:presLayoutVars>
      </dgm:prSet>
      <dgm:spPr/>
      <dgm:t>
        <a:bodyPr/>
        <a:lstStyle/>
        <a:p>
          <a:endParaRPr lang="es-EC"/>
        </a:p>
      </dgm:t>
    </dgm:pt>
    <dgm:pt modelId="{E5D158E4-C29C-41CB-BC98-419FC0C882E6}" type="pres">
      <dgm:prSet presAssocID="{AF651E61-65C3-4DE4-8FBD-49E0B58E314C}" presName="negativeSpace" presStyleCnt="0"/>
      <dgm:spPr/>
    </dgm:pt>
    <dgm:pt modelId="{1878A4C3-8D57-4160-8ADC-816FA1A6DAD7}" type="pres">
      <dgm:prSet presAssocID="{AF651E61-65C3-4DE4-8FBD-49E0B58E314C}" presName="childText" presStyleLbl="conFgAcc1" presStyleIdx="2" presStyleCnt="4">
        <dgm:presLayoutVars>
          <dgm:bulletEnabled val="1"/>
        </dgm:presLayoutVars>
      </dgm:prSet>
      <dgm:spPr/>
    </dgm:pt>
    <dgm:pt modelId="{6CE3BCA8-F16E-4CF6-951A-03ACC545B405}" type="pres">
      <dgm:prSet presAssocID="{9A8662D2-2A14-4817-AD3D-E9324C485975}" presName="spaceBetweenRectangles" presStyleCnt="0"/>
      <dgm:spPr/>
    </dgm:pt>
    <dgm:pt modelId="{2C7AAEA0-8688-4D0F-996E-F2E2A46C01E4}" type="pres">
      <dgm:prSet presAssocID="{1D1036CD-F570-4D9B-B283-F847B7E0D63D}" presName="parentLin" presStyleCnt="0"/>
      <dgm:spPr/>
    </dgm:pt>
    <dgm:pt modelId="{3AE5519A-0F51-413B-B97E-B526D442B50F}" type="pres">
      <dgm:prSet presAssocID="{1D1036CD-F570-4D9B-B283-F847B7E0D63D}" presName="parentLeftMargin" presStyleLbl="node1" presStyleIdx="2" presStyleCnt="4"/>
      <dgm:spPr/>
      <dgm:t>
        <a:bodyPr/>
        <a:lstStyle/>
        <a:p>
          <a:endParaRPr lang="es-EC"/>
        </a:p>
      </dgm:t>
    </dgm:pt>
    <dgm:pt modelId="{0A0D3B58-4A61-4212-85CF-BDAC08935389}" type="pres">
      <dgm:prSet presAssocID="{1D1036CD-F570-4D9B-B283-F847B7E0D63D}" presName="parentText" presStyleLbl="node1" presStyleIdx="3" presStyleCnt="4">
        <dgm:presLayoutVars>
          <dgm:chMax val="0"/>
          <dgm:bulletEnabled val="1"/>
        </dgm:presLayoutVars>
      </dgm:prSet>
      <dgm:spPr/>
      <dgm:t>
        <a:bodyPr/>
        <a:lstStyle/>
        <a:p>
          <a:endParaRPr lang="es-EC"/>
        </a:p>
      </dgm:t>
    </dgm:pt>
    <dgm:pt modelId="{A4F9722A-F683-4A3B-B46F-DD6FDE50F11E}" type="pres">
      <dgm:prSet presAssocID="{1D1036CD-F570-4D9B-B283-F847B7E0D63D}" presName="negativeSpace" presStyleCnt="0"/>
      <dgm:spPr/>
    </dgm:pt>
    <dgm:pt modelId="{0B8EDBE2-80C9-4EE7-AB97-61667083FE5B}" type="pres">
      <dgm:prSet presAssocID="{1D1036CD-F570-4D9B-B283-F847B7E0D63D}" presName="childText" presStyleLbl="conFgAcc1" presStyleIdx="3" presStyleCnt="4">
        <dgm:presLayoutVars>
          <dgm:bulletEnabled val="1"/>
        </dgm:presLayoutVars>
      </dgm:prSet>
      <dgm:spPr/>
    </dgm:pt>
  </dgm:ptLst>
  <dgm:cxnLst>
    <dgm:cxn modelId="{5EA49487-B0A2-4CE7-9582-83B3619516E8}" srcId="{212F763F-EE9B-47DF-82FC-FF33F768149D}" destId="{1D1036CD-F570-4D9B-B283-F847B7E0D63D}" srcOrd="3" destOrd="0" parTransId="{DE23BAB4-5D24-4B78-ABC8-6B8B0502B34F}" sibTransId="{A78C4BDB-76BB-44D2-93CA-53A9504D1991}"/>
    <dgm:cxn modelId="{4D0F89EA-8D79-4731-BDF2-C3E0C02A09DB}" srcId="{212F763F-EE9B-47DF-82FC-FF33F768149D}" destId="{94693342-AC06-4F39-BB56-094E7FB92F10}" srcOrd="1" destOrd="0" parTransId="{1F9D6952-1FC5-4496-A5AE-B5947CA9F53B}" sibTransId="{8635F50F-BFFF-4B8A-B2B6-2D8C1B92734F}"/>
    <dgm:cxn modelId="{33A742B5-29ED-43C8-8FE9-9BAF29651AFF}" type="presOf" srcId="{DDDA01D6-D286-4C1C-BBDE-059A1A39F047}" destId="{210C7464-D699-4309-AB59-6E6C0438C892}" srcOrd="1" destOrd="0" presId="urn:microsoft.com/office/officeart/2005/8/layout/list1"/>
    <dgm:cxn modelId="{25DA79BE-FF0E-41DD-B17D-24BD8094BE67}" type="presOf" srcId="{AF651E61-65C3-4DE4-8FBD-49E0B58E314C}" destId="{A0CCE9E3-B1D9-4BF1-B82D-C0F755CAA607}" srcOrd="1" destOrd="0" presId="urn:microsoft.com/office/officeart/2005/8/layout/list1"/>
    <dgm:cxn modelId="{37216532-0974-4FAA-87CD-C6D049BEC1DC}" srcId="{212F763F-EE9B-47DF-82FC-FF33F768149D}" destId="{DDDA01D6-D286-4C1C-BBDE-059A1A39F047}" srcOrd="0" destOrd="0" parTransId="{1FEE8B84-CB36-4ED3-BAD5-6DD288F077F7}" sibTransId="{404A3CF6-FA17-4425-A9F9-B46055D1E4A8}"/>
    <dgm:cxn modelId="{2D0AA136-C657-45ED-9D82-71C30C0E0173}" type="presOf" srcId="{AF651E61-65C3-4DE4-8FBD-49E0B58E314C}" destId="{CEEA3551-3CE8-4166-84AA-CEF547A52C5C}" srcOrd="0" destOrd="0" presId="urn:microsoft.com/office/officeart/2005/8/layout/list1"/>
    <dgm:cxn modelId="{8BB5D5E4-35D8-4A76-8959-4382D75A13DE}" srcId="{212F763F-EE9B-47DF-82FC-FF33F768149D}" destId="{AF651E61-65C3-4DE4-8FBD-49E0B58E314C}" srcOrd="2" destOrd="0" parTransId="{EE755270-B00C-487B-A19D-76C6676EF661}" sibTransId="{9A8662D2-2A14-4817-AD3D-E9324C485975}"/>
    <dgm:cxn modelId="{C963650C-8E65-4661-9850-5FF03D232C5B}" type="presOf" srcId="{DDDA01D6-D286-4C1C-BBDE-059A1A39F047}" destId="{968437A6-F9EF-4C54-ADB4-30BAC75F24C0}" srcOrd="0" destOrd="0" presId="urn:microsoft.com/office/officeart/2005/8/layout/list1"/>
    <dgm:cxn modelId="{153C3911-8613-4148-8FE1-1B1C42D05958}" type="presOf" srcId="{94693342-AC06-4F39-BB56-094E7FB92F10}" destId="{134C3C00-DCF5-4C95-AAAC-D9A123A5CD81}" srcOrd="1" destOrd="0" presId="urn:microsoft.com/office/officeart/2005/8/layout/list1"/>
    <dgm:cxn modelId="{14299131-97E6-4B3F-8751-9ACC58C81F8B}" type="presOf" srcId="{1D1036CD-F570-4D9B-B283-F847B7E0D63D}" destId="{0A0D3B58-4A61-4212-85CF-BDAC08935389}" srcOrd="1" destOrd="0" presId="urn:microsoft.com/office/officeart/2005/8/layout/list1"/>
    <dgm:cxn modelId="{B06EBC58-EDD8-4C7E-AFB7-9704F6D62623}" type="presOf" srcId="{94693342-AC06-4F39-BB56-094E7FB92F10}" destId="{A375FCF7-0B2D-4530-B53A-287962EDABF6}" srcOrd="0" destOrd="0" presId="urn:microsoft.com/office/officeart/2005/8/layout/list1"/>
    <dgm:cxn modelId="{DCF7B55F-0393-48EC-90A8-F106076E8C7B}" type="presOf" srcId="{1D1036CD-F570-4D9B-B283-F847B7E0D63D}" destId="{3AE5519A-0F51-413B-B97E-B526D442B50F}" srcOrd="0" destOrd="0" presId="urn:microsoft.com/office/officeart/2005/8/layout/list1"/>
    <dgm:cxn modelId="{DC1C0CA5-DE84-4A3D-A13D-4EBC225A05C3}" type="presOf" srcId="{212F763F-EE9B-47DF-82FC-FF33F768149D}" destId="{2B907D27-5AA3-4779-944A-B74AEEB1ECDD}" srcOrd="0" destOrd="0" presId="urn:microsoft.com/office/officeart/2005/8/layout/list1"/>
    <dgm:cxn modelId="{089A5705-F662-44F9-B8E6-B969DC805DF5}" type="presParOf" srcId="{2B907D27-5AA3-4779-944A-B74AEEB1ECDD}" destId="{83588411-FDD0-43B6-BFCD-7D00F8400F63}" srcOrd="0" destOrd="0" presId="urn:microsoft.com/office/officeart/2005/8/layout/list1"/>
    <dgm:cxn modelId="{7381D66A-C196-4F56-BB78-0426DCBAC02A}" type="presParOf" srcId="{83588411-FDD0-43B6-BFCD-7D00F8400F63}" destId="{968437A6-F9EF-4C54-ADB4-30BAC75F24C0}" srcOrd="0" destOrd="0" presId="urn:microsoft.com/office/officeart/2005/8/layout/list1"/>
    <dgm:cxn modelId="{AEAA7E0E-FB36-4670-8E2C-C05617106862}" type="presParOf" srcId="{83588411-FDD0-43B6-BFCD-7D00F8400F63}" destId="{210C7464-D699-4309-AB59-6E6C0438C892}" srcOrd="1" destOrd="0" presId="urn:microsoft.com/office/officeart/2005/8/layout/list1"/>
    <dgm:cxn modelId="{55CBECCA-BA9D-4B59-A7DF-EE2F5ADD292A}" type="presParOf" srcId="{2B907D27-5AA3-4779-944A-B74AEEB1ECDD}" destId="{066BFD5C-A78B-4C47-91DA-C58B792B5150}" srcOrd="1" destOrd="0" presId="urn:microsoft.com/office/officeart/2005/8/layout/list1"/>
    <dgm:cxn modelId="{E888EADB-B133-4622-A6C4-B173F995538B}" type="presParOf" srcId="{2B907D27-5AA3-4779-944A-B74AEEB1ECDD}" destId="{459CDD5A-FD54-4437-9165-A5E25F1F68B9}" srcOrd="2" destOrd="0" presId="urn:microsoft.com/office/officeart/2005/8/layout/list1"/>
    <dgm:cxn modelId="{13F4DA62-78E0-4AB8-92BC-A6C45179B76B}" type="presParOf" srcId="{2B907D27-5AA3-4779-944A-B74AEEB1ECDD}" destId="{317014A3-7829-44A3-87F2-48269E0699D7}" srcOrd="3" destOrd="0" presId="urn:microsoft.com/office/officeart/2005/8/layout/list1"/>
    <dgm:cxn modelId="{32904259-2C4D-44D8-B650-711F8D7AF435}" type="presParOf" srcId="{2B907D27-5AA3-4779-944A-B74AEEB1ECDD}" destId="{6925DB96-4D5A-43BA-9FF6-85365D401BFF}" srcOrd="4" destOrd="0" presId="urn:microsoft.com/office/officeart/2005/8/layout/list1"/>
    <dgm:cxn modelId="{5FB0A355-1202-474A-A975-3399CB219725}" type="presParOf" srcId="{6925DB96-4D5A-43BA-9FF6-85365D401BFF}" destId="{A375FCF7-0B2D-4530-B53A-287962EDABF6}" srcOrd="0" destOrd="0" presId="urn:microsoft.com/office/officeart/2005/8/layout/list1"/>
    <dgm:cxn modelId="{1B460FAF-525C-4305-BA7F-76DBED8652AE}" type="presParOf" srcId="{6925DB96-4D5A-43BA-9FF6-85365D401BFF}" destId="{134C3C00-DCF5-4C95-AAAC-D9A123A5CD81}" srcOrd="1" destOrd="0" presId="urn:microsoft.com/office/officeart/2005/8/layout/list1"/>
    <dgm:cxn modelId="{C9456B14-D60A-4F09-83D7-6D0C52B8F5DE}" type="presParOf" srcId="{2B907D27-5AA3-4779-944A-B74AEEB1ECDD}" destId="{0D7A39B5-783A-4AC3-B5DC-ACD7D9782063}" srcOrd="5" destOrd="0" presId="urn:microsoft.com/office/officeart/2005/8/layout/list1"/>
    <dgm:cxn modelId="{E91EEE05-21D7-43CC-9338-DA05D2323CBA}" type="presParOf" srcId="{2B907D27-5AA3-4779-944A-B74AEEB1ECDD}" destId="{6A5128AD-A2AF-4392-AC82-07B99447D3AF}" srcOrd="6" destOrd="0" presId="urn:microsoft.com/office/officeart/2005/8/layout/list1"/>
    <dgm:cxn modelId="{5F43E1C8-E293-4765-91C5-E39CC5DEEA07}" type="presParOf" srcId="{2B907D27-5AA3-4779-944A-B74AEEB1ECDD}" destId="{652BA86A-F336-4A26-89F8-C3077155A4D9}" srcOrd="7" destOrd="0" presId="urn:microsoft.com/office/officeart/2005/8/layout/list1"/>
    <dgm:cxn modelId="{4388E012-ADD7-46DE-BE3F-45B48A4D549A}" type="presParOf" srcId="{2B907D27-5AA3-4779-944A-B74AEEB1ECDD}" destId="{AA1C3E4C-F9C4-4933-9FB1-75DC8E98B79D}" srcOrd="8" destOrd="0" presId="urn:microsoft.com/office/officeart/2005/8/layout/list1"/>
    <dgm:cxn modelId="{9CF07460-51EB-42BA-A4AE-083F525A0D88}" type="presParOf" srcId="{AA1C3E4C-F9C4-4933-9FB1-75DC8E98B79D}" destId="{CEEA3551-3CE8-4166-84AA-CEF547A52C5C}" srcOrd="0" destOrd="0" presId="urn:microsoft.com/office/officeart/2005/8/layout/list1"/>
    <dgm:cxn modelId="{3BA42AAC-1F41-474A-BC11-F9ED635D5C5D}" type="presParOf" srcId="{AA1C3E4C-F9C4-4933-9FB1-75DC8E98B79D}" destId="{A0CCE9E3-B1D9-4BF1-B82D-C0F755CAA607}" srcOrd="1" destOrd="0" presId="urn:microsoft.com/office/officeart/2005/8/layout/list1"/>
    <dgm:cxn modelId="{26ADA419-298D-423B-A35B-F810E57429E2}" type="presParOf" srcId="{2B907D27-5AA3-4779-944A-B74AEEB1ECDD}" destId="{E5D158E4-C29C-41CB-BC98-419FC0C882E6}" srcOrd="9" destOrd="0" presId="urn:microsoft.com/office/officeart/2005/8/layout/list1"/>
    <dgm:cxn modelId="{B5D9ED40-C37E-42F6-883E-A03B490F6BE2}" type="presParOf" srcId="{2B907D27-5AA3-4779-944A-B74AEEB1ECDD}" destId="{1878A4C3-8D57-4160-8ADC-816FA1A6DAD7}" srcOrd="10" destOrd="0" presId="urn:microsoft.com/office/officeart/2005/8/layout/list1"/>
    <dgm:cxn modelId="{8B198E3F-89A8-4E74-B47E-A1688B2F2F51}" type="presParOf" srcId="{2B907D27-5AA3-4779-944A-B74AEEB1ECDD}" destId="{6CE3BCA8-F16E-4CF6-951A-03ACC545B405}" srcOrd="11" destOrd="0" presId="urn:microsoft.com/office/officeart/2005/8/layout/list1"/>
    <dgm:cxn modelId="{DA3D5962-1176-40C2-BFB2-A60F87EEFB6F}" type="presParOf" srcId="{2B907D27-5AA3-4779-944A-B74AEEB1ECDD}" destId="{2C7AAEA0-8688-4D0F-996E-F2E2A46C01E4}" srcOrd="12" destOrd="0" presId="urn:microsoft.com/office/officeart/2005/8/layout/list1"/>
    <dgm:cxn modelId="{63F6357D-CA65-4993-B084-75B2F880667B}" type="presParOf" srcId="{2C7AAEA0-8688-4D0F-996E-F2E2A46C01E4}" destId="{3AE5519A-0F51-413B-B97E-B526D442B50F}" srcOrd="0" destOrd="0" presId="urn:microsoft.com/office/officeart/2005/8/layout/list1"/>
    <dgm:cxn modelId="{5701AB7A-9BF4-44E4-8500-C4A018F2C18E}" type="presParOf" srcId="{2C7AAEA0-8688-4D0F-996E-F2E2A46C01E4}" destId="{0A0D3B58-4A61-4212-85CF-BDAC08935389}" srcOrd="1" destOrd="0" presId="urn:microsoft.com/office/officeart/2005/8/layout/list1"/>
    <dgm:cxn modelId="{14B9DF18-D161-4F2C-AEA6-73A8BFC9ED10}" type="presParOf" srcId="{2B907D27-5AA3-4779-944A-B74AEEB1ECDD}" destId="{A4F9722A-F683-4A3B-B46F-DD6FDE50F11E}" srcOrd="13" destOrd="0" presId="urn:microsoft.com/office/officeart/2005/8/layout/list1"/>
    <dgm:cxn modelId="{00C7F3B9-F7B5-48CF-A7E8-3051D449F6C7}" type="presParOf" srcId="{2B907D27-5AA3-4779-944A-B74AEEB1ECDD}" destId="{0B8EDBE2-80C9-4EE7-AB97-61667083FE5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9F7FEC-4972-431A-A654-D3551BBD8DA3}"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35FFE36C-DC2C-455F-8833-E7EE145C42F9}">
      <dgm:prSet phldrT="[Texto]"/>
      <dgm:spPr/>
      <dgm:t>
        <a:bodyPr/>
        <a:lstStyle/>
        <a:p>
          <a:r>
            <a:rPr lang="es-MX" dirty="0" smtClean="0"/>
            <a:t>Estrategia de Precios</a:t>
          </a:r>
          <a:endParaRPr lang="es-EC" dirty="0"/>
        </a:p>
      </dgm:t>
    </dgm:pt>
    <dgm:pt modelId="{5865305D-7A77-4382-B198-3F3BA9DC5942}" type="parTrans" cxnId="{519F10A9-6C95-4723-92A8-261B42201C12}">
      <dgm:prSet/>
      <dgm:spPr/>
      <dgm:t>
        <a:bodyPr/>
        <a:lstStyle/>
        <a:p>
          <a:endParaRPr lang="es-EC"/>
        </a:p>
      </dgm:t>
    </dgm:pt>
    <dgm:pt modelId="{62D39E0A-156B-49F6-9019-CB81AFC273D2}" type="sibTrans" cxnId="{519F10A9-6C95-4723-92A8-261B42201C12}">
      <dgm:prSet/>
      <dgm:spPr/>
      <dgm:t>
        <a:bodyPr/>
        <a:lstStyle/>
        <a:p>
          <a:endParaRPr lang="es-EC"/>
        </a:p>
      </dgm:t>
    </dgm:pt>
    <dgm:pt modelId="{9306ABE8-EC02-4D31-B1BB-9A1B9C779DAD}">
      <dgm:prSet phldrT="[Texto]"/>
      <dgm:spPr>
        <a:solidFill>
          <a:schemeClr val="bg2">
            <a:lumMod val="50000"/>
          </a:schemeClr>
        </a:solidFill>
      </dgm:spPr>
      <dgm:t>
        <a:bodyPr/>
        <a:lstStyle/>
        <a:p>
          <a:r>
            <a:rPr lang="en-US" b="1" dirty="0" err="1" smtClean="0"/>
            <a:t>Estrategia</a:t>
          </a:r>
          <a:r>
            <a:rPr lang="en-US" b="1" dirty="0" smtClean="0"/>
            <a:t> de </a:t>
          </a:r>
          <a:r>
            <a:rPr lang="en-US" b="1" dirty="0" err="1" smtClean="0"/>
            <a:t>primera</a:t>
          </a:r>
          <a:r>
            <a:rPr lang="en-US" b="1" dirty="0" smtClean="0"/>
            <a:t>: No </a:t>
          </a:r>
          <a:r>
            <a:rPr lang="en-US" b="1" dirty="0" err="1" smtClean="0"/>
            <a:t>aplica</a:t>
          </a:r>
          <a:endParaRPr lang="es-EC" dirty="0"/>
        </a:p>
      </dgm:t>
    </dgm:pt>
    <dgm:pt modelId="{F45857C1-1936-476E-8B70-F96CF8FAEE2A}" type="parTrans" cxnId="{6E5100C9-5B2D-4950-AFB3-8525920EE71E}">
      <dgm:prSet/>
      <dgm:spPr/>
      <dgm:t>
        <a:bodyPr/>
        <a:lstStyle/>
        <a:p>
          <a:endParaRPr lang="es-EC"/>
        </a:p>
      </dgm:t>
    </dgm:pt>
    <dgm:pt modelId="{1611F9A8-D70D-4CFF-9587-D0CA8B96E2F0}" type="sibTrans" cxnId="{6E5100C9-5B2D-4950-AFB3-8525920EE71E}">
      <dgm:prSet/>
      <dgm:spPr/>
      <dgm:t>
        <a:bodyPr/>
        <a:lstStyle/>
        <a:p>
          <a:endParaRPr lang="es-EC"/>
        </a:p>
      </dgm:t>
    </dgm:pt>
    <dgm:pt modelId="{3B5C3274-29B9-4980-81B5-FF67445A22DA}">
      <dgm:prSet phldrT="[Texto]"/>
      <dgm:spPr>
        <a:solidFill>
          <a:schemeClr val="accent3">
            <a:lumMod val="75000"/>
          </a:schemeClr>
        </a:solidFill>
      </dgm:spPr>
      <dgm:t>
        <a:bodyPr/>
        <a:lstStyle/>
        <a:p>
          <a:r>
            <a:rPr lang="en-US" b="1" dirty="0" err="1" smtClean="0"/>
            <a:t>Estrategia</a:t>
          </a:r>
          <a:r>
            <a:rPr lang="en-US" b="1" dirty="0" smtClean="0"/>
            <a:t> de </a:t>
          </a:r>
          <a:r>
            <a:rPr lang="en-US" b="1" dirty="0" err="1" smtClean="0"/>
            <a:t>buen</a:t>
          </a:r>
          <a:r>
            <a:rPr lang="en-US" b="1" dirty="0" smtClean="0"/>
            <a:t> valor: </a:t>
          </a:r>
          <a:r>
            <a:rPr lang="en-US" b="1" dirty="0" err="1" smtClean="0"/>
            <a:t>Aplica</a:t>
          </a:r>
          <a:endParaRPr lang="es-EC" dirty="0"/>
        </a:p>
      </dgm:t>
    </dgm:pt>
    <dgm:pt modelId="{2DE62E9D-C41F-40FC-98FF-6029B01F34FD}" type="parTrans" cxnId="{AE4E3574-E626-40D9-A727-2217C34AD60A}">
      <dgm:prSet/>
      <dgm:spPr/>
      <dgm:t>
        <a:bodyPr/>
        <a:lstStyle/>
        <a:p>
          <a:endParaRPr lang="es-EC"/>
        </a:p>
      </dgm:t>
    </dgm:pt>
    <dgm:pt modelId="{51D32035-FD0E-4BBE-9CA2-B17FF326BB8E}" type="sibTrans" cxnId="{AE4E3574-E626-40D9-A727-2217C34AD60A}">
      <dgm:prSet/>
      <dgm:spPr/>
      <dgm:t>
        <a:bodyPr/>
        <a:lstStyle/>
        <a:p>
          <a:endParaRPr lang="es-EC"/>
        </a:p>
      </dgm:t>
    </dgm:pt>
    <dgm:pt modelId="{CF4F9B33-EE6A-4E91-AB7D-E0368775108B}">
      <dgm:prSet phldrT="[Texto]"/>
      <dgm:spPr>
        <a:solidFill>
          <a:schemeClr val="accent2">
            <a:lumMod val="75000"/>
          </a:schemeClr>
        </a:solidFill>
      </dgm:spPr>
      <dgm:t>
        <a:bodyPr/>
        <a:lstStyle/>
        <a:p>
          <a:r>
            <a:rPr lang="en-US" b="1" dirty="0" err="1" smtClean="0"/>
            <a:t>Estrategia</a:t>
          </a:r>
          <a:r>
            <a:rPr lang="en-US" b="1" dirty="0" smtClean="0"/>
            <a:t> de cargo </a:t>
          </a:r>
          <a:r>
            <a:rPr lang="en-US" b="1" dirty="0" err="1" smtClean="0"/>
            <a:t>excesivo</a:t>
          </a:r>
          <a:r>
            <a:rPr lang="en-US" b="1" dirty="0" smtClean="0"/>
            <a:t>: </a:t>
          </a:r>
          <a:r>
            <a:rPr lang="en-US" b="1" dirty="0" err="1" smtClean="0"/>
            <a:t>Aplica</a:t>
          </a:r>
          <a:endParaRPr lang="es-EC" dirty="0"/>
        </a:p>
      </dgm:t>
    </dgm:pt>
    <dgm:pt modelId="{547B6CF9-8188-44DE-A715-61267090E404}" type="parTrans" cxnId="{A00EB804-55F2-4314-AC3E-F9DF54D02601}">
      <dgm:prSet/>
      <dgm:spPr/>
      <dgm:t>
        <a:bodyPr/>
        <a:lstStyle/>
        <a:p>
          <a:endParaRPr lang="es-EC"/>
        </a:p>
      </dgm:t>
    </dgm:pt>
    <dgm:pt modelId="{1673913D-1A6D-49BB-AA6D-A294109F1227}" type="sibTrans" cxnId="{A00EB804-55F2-4314-AC3E-F9DF54D02601}">
      <dgm:prSet/>
      <dgm:spPr/>
      <dgm:t>
        <a:bodyPr/>
        <a:lstStyle/>
        <a:p>
          <a:endParaRPr lang="es-EC"/>
        </a:p>
      </dgm:t>
    </dgm:pt>
    <dgm:pt modelId="{ABBED803-A74A-47E8-A587-93E80417F22D}">
      <dgm:prSet phldrT="[Texto]"/>
      <dgm:spPr>
        <a:solidFill>
          <a:schemeClr val="accent1">
            <a:lumMod val="50000"/>
          </a:schemeClr>
        </a:solidFill>
      </dgm:spPr>
      <dgm:t>
        <a:bodyPr/>
        <a:lstStyle/>
        <a:p>
          <a:r>
            <a:rPr lang="en-US" b="1" dirty="0" err="1" smtClean="0"/>
            <a:t>Estrategia</a:t>
          </a:r>
          <a:r>
            <a:rPr lang="en-US" b="1" dirty="0" smtClean="0"/>
            <a:t> de </a:t>
          </a:r>
          <a:r>
            <a:rPr lang="en-US" b="1" dirty="0" err="1" smtClean="0"/>
            <a:t>economía</a:t>
          </a:r>
          <a:r>
            <a:rPr lang="en-US" b="1" dirty="0" smtClean="0"/>
            <a:t>: No </a:t>
          </a:r>
          <a:r>
            <a:rPr lang="en-US" b="1" dirty="0" err="1" smtClean="0"/>
            <a:t>aplica</a:t>
          </a:r>
          <a:endParaRPr lang="es-EC" dirty="0"/>
        </a:p>
      </dgm:t>
    </dgm:pt>
    <dgm:pt modelId="{097F89E2-1336-4A51-9E21-CA95D4CC0BE5}" type="parTrans" cxnId="{9DFBEB9C-5201-41E9-8B51-5464D20CD716}">
      <dgm:prSet/>
      <dgm:spPr/>
      <dgm:t>
        <a:bodyPr/>
        <a:lstStyle/>
        <a:p>
          <a:endParaRPr lang="es-EC"/>
        </a:p>
      </dgm:t>
    </dgm:pt>
    <dgm:pt modelId="{2EE751CA-6491-4101-A2B8-12F0D66B5063}" type="sibTrans" cxnId="{9DFBEB9C-5201-41E9-8B51-5464D20CD716}">
      <dgm:prSet/>
      <dgm:spPr/>
      <dgm:t>
        <a:bodyPr/>
        <a:lstStyle/>
        <a:p>
          <a:endParaRPr lang="es-EC"/>
        </a:p>
      </dgm:t>
    </dgm:pt>
    <dgm:pt modelId="{46FB7FFD-CD2C-4503-8AF8-1D20D8EB3CF5}" type="pres">
      <dgm:prSet presAssocID="{3D9F7FEC-4972-431A-A654-D3551BBD8DA3}" presName="layout" presStyleCnt="0">
        <dgm:presLayoutVars>
          <dgm:chMax/>
          <dgm:chPref/>
          <dgm:dir/>
          <dgm:animOne val="branch"/>
          <dgm:animLvl val="lvl"/>
          <dgm:resizeHandles/>
        </dgm:presLayoutVars>
      </dgm:prSet>
      <dgm:spPr/>
      <dgm:t>
        <a:bodyPr/>
        <a:lstStyle/>
        <a:p>
          <a:endParaRPr lang="es-EC"/>
        </a:p>
      </dgm:t>
    </dgm:pt>
    <dgm:pt modelId="{15FCC76E-3C9D-4F33-B53D-5DAABF734DCE}" type="pres">
      <dgm:prSet presAssocID="{35FFE36C-DC2C-455F-8833-E7EE145C42F9}" presName="root" presStyleCnt="0">
        <dgm:presLayoutVars>
          <dgm:chMax/>
          <dgm:chPref val="4"/>
        </dgm:presLayoutVars>
      </dgm:prSet>
      <dgm:spPr/>
    </dgm:pt>
    <dgm:pt modelId="{CDB0DC0C-4F9C-4901-81BA-E81EE49E9663}" type="pres">
      <dgm:prSet presAssocID="{35FFE36C-DC2C-455F-8833-E7EE145C42F9}" presName="rootComposite" presStyleCnt="0">
        <dgm:presLayoutVars/>
      </dgm:prSet>
      <dgm:spPr/>
    </dgm:pt>
    <dgm:pt modelId="{2522638A-18E4-41C9-A13B-823EE2C1F02C}" type="pres">
      <dgm:prSet presAssocID="{35FFE36C-DC2C-455F-8833-E7EE145C42F9}" presName="rootText" presStyleLbl="node0" presStyleIdx="0" presStyleCnt="1">
        <dgm:presLayoutVars>
          <dgm:chMax/>
          <dgm:chPref val="4"/>
        </dgm:presLayoutVars>
      </dgm:prSet>
      <dgm:spPr/>
      <dgm:t>
        <a:bodyPr/>
        <a:lstStyle/>
        <a:p>
          <a:endParaRPr lang="es-EC"/>
        </a:p>
      </dgm:t>
    </dgm:pt>
    <dgm:pt modelId="{CA8558A1-A050-48EF-BD50-B90D52E66551}" type="pres">
      <dgm:prSet presAssocID="{35FFE36C-DC2C-455F-8833-E7EE145C42F9}" presName="childShape" presStyleCnt="0">
        <dgm:presLayoutVars>
          <dgm:chMax val="0"/>
          <dgm:chPref val="0"/>
        </dgm:presLayoutVars>
      </dgm:prSet>
      <dgm:spPr/>
    </dgm:pt>
    <dgm:pt modelId="{D613C397-0D7F-4975-912A-F2C0E040C9B2}" type="pres">
      <dgm:prSet presAssocID="{9306ABE8-EC02-4D31-B1BB-9A1B9C779DAD}" presName="childComposite" presStyleCnt="0">
        <dgm:presLayoutVars>
          <dgm:chMax val="0"/>
          <dgm:chPref val="0"/>
        </dgm:presLayoutVars>
      </dgm:prSet>
      <dgm:spPr/>
    </dgm:pt>
    <dgm:pt modelId="{E47B8F2D-3323-4E7E-8AD1-03E47DD7266F}" type="pres">
      <dgm:prSet presAssocID="{9306ABE8-EC02-4D31-B1BB-9A1B9C779DAD}" presName="Image" presStyleLbl="node1" presStyleIdx="0" presStyleCnt="4"/>
      <dgm:spPr/>
    </dgm:pt>
    <dgm:pt modelId="{E73F02C2-5F83-4FF5-B3C9-EE454DFAF1E8}" type="pres">
      <dgm:prSet presAssocID="{9306ABE8-EC02-4D31-B1BB-9A1B9C779DAD}" presName="childText" presStyleLbl="lnNode1" presStyleIdx="0" presStyleCnt="4">
        <dgm:presLayoutVars>
          <dgm:chMax val="0"/>
          <dgm:chPref val="0"/>
          <dgm:bulletEnabled val="1"/>
        </dgm:presLayoutVars>
      </dgm:prSet>
      <dgm:spPr/>
      <dgm:t>
        <a:bodyPr/>
        <a:lstStyle/>
        <a:p>
          <a:endParaRPr lang="es-EC"/>
        </a:p>
      </dgm:t>
    </dgm:pt>
    <dgm:pt modelId="{A217D2C6-C243-40E0-8337-9B59E608A6A1}" type="pres">
      <dgm:prSet presAssocID="{3B5C3274-29B9-4980-81B5-FF67445A22DA}" presName="childComposite" presStyleCnt="0">
        <dgm:presLayoutVars>
          <dgm:chMax val="0"/>
          <dgm:chPref val="0"/>
        </dgm:presLayoutVars>
      </dgm:prSet>
      <dgm:spPr/>
    </dgm:pt>
    <dgm:pt modelId="{EE9F2831-093C-43C3-9FC8-6EC7761C0CAB}" type="pres">
      <dgm:prSet presAssocID="{3B5C3274-29B9-4980-81B5-FF67445A22DA}" presName="Image" presStyleLbl="node1" presStyleIdx="1" presStyleCnt="4"/>
      <dgm:spPr/>
    </dgm:pt>
    <dgm:pt modelId="{30382F62-E512-4575-9E5E-0A42FAAA9F66}" type="pres">
      <dgm:prSet presAssocID="{3B5C3274-29B9-4980-81B5-FF67445A22DA}" presName="childText" presStyleLbl="lnNode1" presStyleIdx="1" presStyleCnt="4">
        <dgm:presLayoutVars>
          <dgm:chMax val="0"/>
          <dgm:chPref val="0"/>
          <dgm:bulletEnabled val="1"/>
        </dgm:presLayoutVars>
      </dgm:prSet>
      <dgm:spPr/>
      <dgm:t>
        <a:bodyPr/>
        <a:lstStyle/>
        <a:p>
          <a:endParaRPr lang="es-EC"/>
        </a:p>
      </dgm:t>
    </dgm:pt>
    <dgm:pt modelId="{3FD879D1-FCCF-43E4-AF2A-25A728104F6A}" type="pres">
      <dgm:prSet presAssocID="{CF4F9B33-EE6A-4E91-AB7D-E0368775108B}" presName="childComposite" presStyleCnt="0">
        <dgm:presLayoutVars>
          <dgm:chMax val="0"/>
          <dgm:chPref val="0"/>
        </dgm:presLayoutVars>
      </dgm:prSet>
      <dgm:spPr/>
    </dgm:pt>
    <dgm:pt modelId="{92788F29-8AED-4B52-AB47-01CF189DE276}" type="pres">
      <dgm:prSet presAssocID="{CF4F9B33-EE6A-4E91-AB7D-E0368775108B}" presName="Image" presStyleLbl="node1" presStyleIdx="2" presStyleCnt="4"/>
      <dgm:spPr/>
    </dgm:pt>
    <dgm:pt modelId="{6F8C0CB2-4B5B-42F3-8855-D36EE1532ACD}" type="pres">
      <dgm:prSet presAssocID="{CF4F9B33-EE6A-4E91-AB7D-E0368775108B}" presName="childText" presStyleLbl="lnNode1" presStyleIdx="2" presStyleCnt="4">
        <dgm:presLayoutVars>
          <dgm:chMax val="0"/>
          <dgm:chPref val="0"/>
          <dgm:bulletEnabled val="1"/>
        </dgm:presLayoutVars>
      </dgm:prSet>
      <dgm:spPr/>
      <dgm:t>
        <a:bodyPr/>
        <a:lstStyle/>
        <a:p>
          <a:endParaRPr lang="es-EC"/>
        </a:p>
      </dgm:t>
    </dgm:pt>
    <dgm:pt modelId="{54BB1502-E56F-4C2B-BB37-4F8693CFD036}" type="pres">
      <dgm:prSet presAssocID="{ABBED803-A74A-47E8-A587-93E80417F22D}" presName="childComposite" presStyleCnt="0">
        <dgm:presLayoutVars>
          <dgm:chMax val="0"/>
          <dgm:chPref val="0"/>
        </dgm:presLayoutVars>
      </dgm:prSet>
      <dgm:spPr/>
    </dgm:pt>
    <dgm:pt modelId="{5F33FB53-F6F2-4C5E-A26F-3F1E2EDD4B13}" type="pres">
      <dgm:prSet presAssocID="{ABBED803-A74A-47E8-A587-93E80417F22D}" presName="Image" presStyleLbl="node1" presStyleIdx="3" presStyleCnt="4"/>
      <dgm:spPr/>
    </dgm:pt>
    <dgm:pt modelId="{E6EAD83F-4253-49D4-A1D8-136931E6FF32}" type="pres">
      <dgm:prSet presAssocID="{ABBED803-A74A-47E8-A587-93E80417F22D}" presName="childText" presStyleLbl="lnNode1" presStyleIdx="3" presStyleCnt="4">
        <dgm:presLayoutVars>
          <dgm:chMax val="0"/>
          <dgm:chPref val="0"/>
          <dgm:bulletEnabled val="1"/>
        </dgm:presLayoutVars>
      </dgm:prSet>
      <dgm:spPr/>
      <dgm:t>
        <a:bodyPr/>
        <a:lstStyle/>
        <a:p>
          <a:endParaRPr lang="es-EC"/>
        </a:p>
      </dgm:t>
    </dgm:pt>
  </dgm:ptLst>
  <dgm:cxnLst>
    <dgm:cxn modelId="{A00EB804-55F2-4314-AC3E-F9DF54D02601}" srcId="{35FFE36C-DC2C-455F-8833-E7EE145C42F9}" destId="{CF4F9B33-EE6A-4E91-AB7D-E0368775108B}" srcOrd="2" destOrd="0" parTransId="{547B6CF9-8188-44DE-A715-61267090E404}" sibTransId="{1673913D-1A6D-49BB-AA6D-A294109F1227}"/>
    <dgm:cxn modelId="{AE4E3574-E626-40D9-A727-2217C34AD60A}" srcId="{35FFE36C-DC2C-455F-8833-E7EE145C42F9}" destId="{3B5C3274-29B9-4980-81B5-FF67445A22DA}" srcOrd="1" destOrd="0" parTransId="{2DE62E9D-C41F-40FC-98FF-6029B01F34FD}" sibTransId="{51D32035-FD0E-4BBE-9CA2-B17FF326BB8E}"/>
    <dgm:cxn modelId="{CB2DAF51-65AD-4AF8-8B8B-475F45D658EC}" type="presOf" srcId="{ABBED803-A74A-47E8-A587-93E80417F22D}" destId="{E6EAD83F-4253-49D4-A1D8-136931E6FF32}" srcOrd="0" destOrd="0" presId="urn:microsoft.com/office/officeart/2008/layout/PictureAccentList"/>
    <dgm:cxn modelId="{A4CB4BE7-7FFA-4471-A1B7-39B49C562EC6}" type="presOf" srcId="{3D9F7FEC-4972-431A-A654-D3551BBD8DA3}" destId="{46FB7FFD-CD2C-4503-8AF8-1D20D8EB3CF5}" srcOrd="0" destOrd="0" presId="urn:microsoft.com/office/officeart/2008/layout/PictureAccentList"/>
    <dgm:cxn modelId="{B5C080E3-49D3-46DC-84F0-979BD7A52936}" type="presOf" srcId="{CF4F9B33-EE6A-4E91-AB7D-E0368775108B}" destId="{6F8C0CB2-4B5B-42F3-8855-D36EE1532ACD}" srcOrd="0" destOrd="0" presId="urn:microsoft.com/office/officeart/2008/layout/PictureAccentList"/>
    <dgm:cxn modelId="{0E64C5DA-948B-4B23-ABC0-B9396EE83561}" type="presOf" srcId="{9306ABE8-EC02-4D31-B1BB-9A1B9C779DAD}" destId="{E73F02C2-5F83-4FF5-B3C9-EE454DFAF1E8}" srcOrd="0" destOrd="0" presId="urn:microsoft.com/office/officeart/2008/layout/PictureAccentList"/>
    <dgm:cxn modelId="{3456E528-E2A7-4BC0-8D0C-A9785D25513A}" type="presOf" srcId="{35FFE36C-DC2C-455F-8833-E7EE145C42F9}" destId="{2522638A-18E4-41C9-A13B-823EE2C1F02C}" srcOrd="0" destOrd="0" presId="urn:microsoft.com/office/officeart/2008/layout/PictureAccentList"/>
    <dgm:cxn modelId="{46F82134-A201-4176-9AFF-584A2AB43FA4}" type="presOf" srcId="{3B5C3274-29B9-4980-81B5-FF67445A22DA}" destId="{30382F62-E512-4575-9E5E-0A42FAAA9F66}" srcOrd="0" destOrd="0" presId="urn:microsoft.com/office/officeart/2008/layout/PictureAccentList"/>
    <dgm:cxn modelId="{6E5100C9-5B2D-4950-AFB3-8525920EE71E}" srcId="{35FFE36C-DC2C-455F-8833-E7EE145C42F9}" destId="{9306ABE8-EC02-4D31-B1BB-9A1B9C779DAD}" srcOrd="0" destOrd="0" parTransId="{F45857C1-1936-476E-8B70-F96CF8FAEE2A}" sibTransId="{1611F9A8-D70D-4CFF-9587-D0CA8B96E2F0}"/>
    <dgm:cxn modelId="{9DFBEB9C-5201-41E9-8B51-5464D20CD716}" srcId="{35FFE36C-DC2C-455F-8833-E7EE145C42F9}" destId="{ABBED803-A74A-47E8-A587-93E80417F22D}" srcOrd="3" destOrd="0" parTransId="{097F89E2-1336-4A51-9E21-CA95D4CC0BE5}" sibTransId="{2EE751CA-6491-4101-A2B8-12F0D66B5063}"/>
    <dgm:cxn modelId="{519F10A9-6C95-4723-92A8-261B42201C12}" srcId="{3D9F7FEC-4972-431A-A654-D3551BBD8DA3}" destId="{35FFE36C-DC2C-455F-8833-E7EE145C42F9}" srcOrd="0" destOrd="0" parTransId="{5865305D-7A77-4382-B198-3F3BA9DC5942}" sibTransId="{62D39E0A-156B-49F6-9019-CB81AFC273D2}"/>
    <dgm:cxn modelId="{7FEBDA1B-540C-40F2-8121-89CF8E73B7DE}" type="presParOf" srcId="{46FB7FFD-CD2C-4503-8AF8-1D20D8EB3CF5}" destId="{15FCC76E-3C9D-4F33-B53D-5DAABF734DCE}" srcOrd="0" destOrd="0" presId="urn:microsoft.com/office/officeart/2008/layout/PictureAccentList"/>
    <dgm:cxn modelId="{E8AEFE56-83FF-4C0D-BC12-5665518CEDE1}" type="presParOf" srcId="{15FCC76E-3C9D-4F33-B53D-5DAABF734DCE}" destId="{CDB0DC0C-4F9C-4901-81BA-E81EE49E9663}" srcOrd="0" destOrd="0" presId="urn:microsoft.com/office/officeart/2008/layout/PictureAccentList"/>
    <dgm:cxn modelId="{CEF35C4E-9E3B-43AC-BFAB-1F3598171BF2}" type="presParOf" srcId="{CDB0DC0C-4F9C-4901-81BA-E81EE49E9663}" destId="{2522638A-18E4-41C9-A13B-823EE2C1F02C}" srcOrd="0" destOrd="0" presId="urn:microsoft.com/office/officeart/2008/layout/PictureAccentList"/>
    <dgm:cxn modelId="{99BE6E02-183B-4AEB-85EB-41AD3298FEEA}" type="presParOf" srcId="{15FCC76E-3C9D-4F33-B53D-5DAABF734DCE}" destId="{CA8558A1-A050-48EF-BD50-B90D52E66551}" srcOrd="1" destOrd="0" presId="urn:microsoft.com/office/officeart/2008/layout/PictureAccentList"/>
    <dgm:cxn modelId="{3B0AF0C5-9938-44ED-B1B6-B250F8340544}" type="presParOf" srcId="{CA8558A1-A050-48EF-BD50-B90D52E66551}" destId="{D613C397-0D7F-4975-912A-F2C0E040C9B2}" srcOrd="0" destOrd="0" presId="urn:microsoft.com/office/officeart/2008/layout/PictureAccentList"/>
    <dgm:cxn modelId="{620B6B0E-DF66-4F23-9B13-A7C039D45B31}" type="presParOf" srcId="{D613C397-0D7F-4975-912A-F2C0E040C9B2}" destId="{E47B8F2D-3323-4E7E-8AD1-03E47DD7266F}" srcOrd="0" destOrd="0" presId="urn:microsoft.com/office/officeart/2008/layout/PictureAccentList"/>
    <dgm:cxn modelId="{DA50359B-7FEA-43E5-AD26-E2ECA9814A3E}" type="presParOf" srcId="{D613C397-0D7F-4975-912A-F2C0E040C9B2}" destId="{E73F02C2-5F83-4FF5-B3C9-EE454DFAF1E8}" srcOrd="1" destOrd="0" presId="urn:microsoft.com/office/officeart/2008/layout/PictureAccentList"/>
    <dgm:cxn modelId="{5F639F34-D11F-4E77-82A6-3C22DA2243F2}" type="presParOf" srcId="{CA8558A1-A050-48EF-BD50-B90D52E66551}" destId="{A217D2C6-C243-40E0-8337-9B59E608A6A1}" srcOrd="1" destOrd="0" presId="urn:microsoft.com/office/officeart/2008/layout/PictureAccentList"/>
    <dgm:cxn modelId="{7AF06D9A-35F5-45A0-9BEB-1CDE69C2951A}" type="presParOf" srcId="{A217D2C6-C243-40E0-8337-9B59E608A6A1}" destId="{EE9F2831-093C-43C3-9FC8-6EC7761C0CAB}" srcOrd="0" destOrd="0" presId="urn:microsoft.com/office/officeart/2008/layout/PictureAccentList"/>
    <dgm:cxn modelId="{A72EEBD9-40C3-41A2-BABC-BE4A7AA56465}" type="presParOf" srcId="{A217D2C6-C243-40E0-8337-9B59E608A6A1}" destId="{30382F62-E512-4575-9E5E-0A42FAAA9F66}" srcOrd="1" destOrd="0" presId="urn:microsoft.com/office/officeart/2008/layout/PictureAccentList"/>
    <dgm:cxn modelId="{65482850-DF93-41A0-86E7-E2D77051EA94}" type="presParOf" srcId="{CA8558A1-A050-48EF-BD50-B90D52E66551}" destId="{3FD879D1-FCCF-43E4-AF2A-25A728104F6A}" srcOrd="2" destOrd="0" presId="urn:microsoft.com/office/officeart/2008/layout/PictureAccentList"/>
    <dgm:cxn modelId="{0DA77D8C-4197-4E31-A8D5-9E8CF1E85782}" type="presParOf" srcId="{3FD879D1-FCCF-43E4-AF2A-25A728104F6A}" destId="{92788F29-8AED-4B52-AB47-01CF189DE276}" srcOrd="0" destOrd="0" presId="urn:microsoft.com/office/officeart/2008/layout/PictureAccentList"/>
    <dgm:cxn modelId="{5E9F7F78-2933-417E-BBFE-B0CEAF563F5B}" type="presParOf" srcId="{3FD879D1-FCCF-43E4-AF2A-25A728104F6A}" destId="{6F8C0CB2-4B5B-42F3-8855-D36EE1532ACD}" srcOrd="1" destOrd="0" presId="urn:microsoft.com/office/officeart/2008/layout/PictureAccentList"/>
    <dgm:cxn modelId="{BCC503D8-7DCF-4996-9332-F1A5C0C7F29A}" type="presParOf" srcId="{CA8558A1-A050-48EF-BD50-B90D52E66551}" destId="{54BB1502-E56F-4C2B-BB37-4F8693CFD036}" srcOrd="3" destOrd="0" presId="urn:microsoft.com/office/officeart/2008/layout/PictureAccentList"/>
    <dgm:cxn modelId="{10D86982-66F0-4005-808A-E10961038A92}" type="presParOf" srcId="{54BB1502-E56F-4C2B-BB37-4F8693CFD036}" destId="{5F33FB53-F6F2-4C5E-A26F-3F1E2EDD4B13}" srcOrd="0" destOrd="0" presId="urn:microsoft.com/office/officeart/2008/layout/PictureAccentList"/>
    <dgm:cxn modelId="{586809F9-9CF8-447F-9DA2-2F5407EF1BCB}" type="presParOf" srcId="{54BB1502-E56F-4C2B-BB37-4F8693CFD036}" destId="{E6EAD83F-4253-49D4-A1D8-136931E6FF3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A9C3FC-4F07-4E36-B6A4-215265AE240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7C58FAF2-09C1-46AC-A4B4-1A573B63CFC5}">
      <dgm:prSet phldrT="[Texto]"/>
      <dgm:spPr/>
      <dgm:t>
        <a:bodyPr/>
        <a:lstStyle/>
        <a:p>
          <a:r>
            <a:rPr lang="es-MX" dirty="0" smtClean="0"/>
            <a:t>Tipo</a:t>
          </a:r>
          <a:endParaRPr lang="es-EC" dirty="0"/>
        </a:p>
      </dgm:t>
    </dgm:pt>
    <dgm:pt modelId="{4CD54AE2-B5B5-4478-AF02-75AB1D0A9438}" type="parTrans" cxnId="{A40C0843-CC0C-4DB7-920C-73BE84482BE1}">
      <dgm:prSet/>
      <dgm:spPr/>
      <dgm:t>
        <a:bodyPr/>
        <a:lstStyle/>
        <a:p>
          <a:endParaRPr lang="es-EC"/>
        </a:p>
      </dgm:t>
    </dgm:pt>
    <dgm:pt modelId="{397EE03B-9A15-4451-B696-E2BE1E32479E}" type="sibTrans" cxnId="{A40C0843-CC0C-4DB7-920C-73BE84482BE1}">
      <dgm:prSet/>
      <dgm:spPr/>
      <dgm:t>
        <a:bodyPr/>
        <a:lstStyle/>
        <a:p>
          <a:endParaRPr lang="es-EC"/>
        </a:p>
      </dgm:t>
    </dgm:pt>
    <dgm:pt modelId="{8883A36C-15D0-422F-B2F6-90B55FAD3FB2}">
      <dgm:prSet phldrT="[Texto]"/>
      <dgm:spPr>
        <a:solidFill>
          <a:schemeClr val="accent2">
            <a:lumMod val="75000"/>
          </a:schemeClr>
        </a:solidFill>
      </dgm:spPr>
      <dgm:t>
        <a:bodyPr/>
        <a:lstStyle/>
        <a:p>
          <a:r>
            <a:rPr lang="es-MX" dirty="0" smtClean="0"/>
            <a:t>Producto</a:t>
          </a:r>
        </a:p>
      </dgm:t>
    </dgm:pt>
    <dgm:pt modelId="{9685149E-FB7A-4DFE-9ADB-EDFA5FA88AB8}" type="parTrans" cxnId="{B2B8E954-3B22-4E0D-ADD6-8140895D20D7}">
      <dgm:prSet/>
      <dgm:spPr/>
      <dgm:t>
        <a:bodyPr/>
        <a:lstStyle/>
        <a:p>
          <a:endParaRPr lang="es-EC"/>
        </a:p>
      </dgm:t>
    </dgm:pt>
    <dgm:pt modelId="{80FC1D62-9A08-4A5C-8573-A94E05C0CA61}" type="sibTrans" cxnId="{B2B8E954-3B22-4E0D-ADD6-8140895D20D7}">
      <dgm:prSet/>
      <dgm:spPr/>
      <dgm:t>
        <a:bodyPr/>
        <a:lstStyle/>
        <a:p>
          <a:endParaRPr lang="es-EC"/>
        </a:p>
      </dgm:t>
    </dgm:pt>
    <dgm:pt modelId="{733BFADB-6771-4E65-A304-F00F10C1D6E4}">
      <dgm:prSet phldrT="[Texto]"/>
      <dgm:spPr>
        <a:solidFill>
          <a:schemeClr val="accent2">
            <a:lumMod val="75000"/>
          </a:schemeClr>
        </a:solidFill>
      </dgm:spPr>
      <dgm:t>
        <a:bodyPr/>
        <a:lstStyle/>
        <a:p>
          <a:r>
            <a:rPr lang="es-MX" dirty="0" smtClean="0"/>
            <a:t>Precio</a:t>
          </a:r>
          <a:endParaRPr lang="es-EC" dirty="0"/>
        </a:p>
      </dgm:t>
    </dgm:pt>
    <dgm:pt modelId="{030561C4-C6BC-4494-BBFD-BEB60CA65EDB}" type="parTrans" cxnId="{99CA2BF7-EBC0-4A2E-8817-764F96CF7B21}">
      <dgm:prSet/>
      <dgm:spPr/>
      <dgm:t>
        <a:bodyPr/>
        <a:lstStyle/>
        <a:p>
          <a:endParaRPr lang="es-EC"/>
        </a:p>
      </dgm:t>
    </dgm:pt>
    <dgm:pt modelId="{4FD6340F-5AB8-42BF-BF32-74E11AA041B1}" type="sibTrans" cxnId="{99CA2BF7-EBC0-4A2E-8817-764F96CF7B21}">
      <dgm:prSet/>
      <dgm:spPr/>
      <dgm:t>
        <a:bodyPr/>
        <a:lstStyle/>
        <a:p>
          <a:endParaRPr lang="es-EC"/>
        </a:p>
      </dgm:t>
    </dgm:pt>
    <dgm:pt modelId="{45146EA9-BCE8-4EB4-BE83-83799E287084}">
      <dgm:prSet phldrT="[Texto]"/>
      <dgm:spPr/>
      <dgm:t>
        <a:bodyPr/>
        <a:lstStyle/>
        <a:p>
          <a:r>
            <a:rPr lang="es-MX" dirty="0" smtClean="0"/>
            <a:t>Estrategia</a:t>
          </a:r>
          <a:endParaRPr lang="es-EC" dirty="0"/>
        </a:p>
      </dgm:t>
    </dgm:pt>
    <dgm:pt modelId="{73BCAC66-174F-4FE6-B7E7-EE9B24C17FED}" type="parTrans" cxnId="{52A8AE21-0738-4C5D-BA60-90B17090DB07}">
      <dgm:prSet/>
      <dgm:spPr/>
      <dgm:t>
        <a:bodyPr/>
        <a:lstStyle/>
        <a:p>
          <a:endParaRPr lang="es-EC"/>
        </a:p>
      </dgm:t>
    </dgm:pt>
    <dgm:pt modelId="{2C5B629B-4BD7-4E6B-8F0A-FDF81EEAA095}" type="sibTrans" cxnId="{52A8AE21-0738-4C5D-BA60-90B17090DB07}">
      <dgm:prSet/>
      <dgm:spPr/>
      <dgm:t>
        <a:bodyPr/>
        <a:lstStyle/>
        <a:p>
          <a:endParaRPr lang="es-EC"/>
        </a:p>
      </dgm:t>
    </dgm:pt>
    <dgm:pt modelId="{C2277859-0104-4967-85FA-5DD40812C014}">
      <dgm:prSet phldrT="[Texto]"/>
      <dgm:spPr>
        <a:solidFill>
          <a:schemeClr val="tx2">
            <a:lumMod val="75000"/>
          </a:schemeClr>
        </a:solidFill>
      </dgm:spPr>
      <dgm:t>
        <a:bodyPr/>
        <a:lstStyle/>
        <a:p>
          <a:r>
            <a:rPr lang="es-MX" dirty="0" smtClean="0"/>
            <a:t>Introducir al mercado</a:t>
          </a:r>
          <a:endParaRPr lang="es-EC" dirty="0"/>
        </a:p>
      </dgm:t>
    </dgm:pt>
    <dgm:pt modelId="{5B023FAE-C441-4915-9C9F-4A73850197A7}" type="parTrans" cxnId="{91C94A07-F4D6-4F09-B9A6-58B19250B4D4}">
      <dgm:prSet/>
      <dgm:spPr/>
      <dgm:t>
        <a:bodyPr/>
        <a:lstStyle/>
        <a:p>
          <a:endParaRPr lang="es-EC"/>
        </a:p>
      </dgm:t>
    </dgm:pt>
    <dgm:pt modelId="{9C4C51CE-BA0E-42B0-8A84-6D31F1828C1C}" type="sibTrans" cxnId="{91C94A07-F4D6-4F09-B9A6-58B19250B4D4}">
      <dgm:prSet/>
      <dgm:spPr/>
      <dgm:t>
        <a:bodyPr/>
        <a:lstStyle/>
        <a:p>
          <a:endParaRPr lang="es-EC"/>
        </a:p>
      </dgm:t>
    </dgm:pt>
    <dgm:pt modelId="{B5BA8433-D2A9-40BB-B88C-824369F04356}">
      <dgm:prSet phldrT="[Texto]"/>
      <dgm:spPr>
        <a:solidFill>
          <a:schemeClr val="tx2">
            <a:lumMod val="75000"/>
          </a:schemeClr>
        </a:solidFill>
      </dgm:spPr>
      <dgm:t>
        <a:bodyPr/>
        <a:lstStyle/>
        <a:p>
          <a:r>
            <a:rPr lang="es-MX" dirty="0" smtClean="0"/>
            <a:t>Fijación</a:t>
          </a:r>
        </a:p>
      </dgm:t>
    </dgm:pt>
    <dgm:pt modelId="{B5B3B8C5-8FD9-4C9B-8622-868BB071ADD8}" type="parTrans" cxnId="{E8F8025C-16D0-41F8-B244-0AD3FF907DD9}">
      <dgm:prSet/>
      <dgm:spPr/>
      <dgm:t>
        <a:bodyPr/>
        <a:lstStyle/>
        <a:p>
          <a:endParaRPr lang="es-EC"/>
        </a:p>
      </dgm:t>
    </dgm:pt>
    <dgm:pt modelId="{A8EBC1FF-B8D1-46B3-8283-9EAD9BEA2E3A}" type="sibTrans" cxnId="{E8F8025C-16D0-41F8-B244-0AD3FF907DD9}">
      <dgm:prSet/>
      <dgm:spPr/>
      <dgm:t>
        <a:bodyPr/>
        <a:lstStyle/>
        <a:p>
          <a:endParaRPr lang="es-EC"/>
        </a:p>
      </dgm:t>
    </dgm:pt>
    <dgm:pt modelId="{218BA2B5-940D-4C7A-8EA1-463AB2DE24D6}">
      <dgm:prSet phldrT="[Texto]"/>
      <dgm:spPr/>
      <dgm:t>
        <a:bodyPr/>
        <a:lstStyle/>
        <a:p>
          <a:r>
            <a:rPr lang="es-MX" dirty="0" smtClean="0"/>
            <a:t>Acción</a:t>
          </a:r>
          <a:endParaRPr lang="es-EC" dirty="0"/>
        </a:p>
      </dgm:t>
    </dgm:pt>
    <dgm:pt modelId="{2BEF875D-1445-499F-A8E2-FB0F7CF0D75F}" type="parTrans" cxnId="{B1DD795C-58C1-4140-AB4A-56BC9C2F5FE3}">
      <dgm:prSet/>
      <dgm:spPr/>
      <dgm:t>
        <a:bodyPr/>
        <a:lstStyle/>
        <a:p>
          <a:endParaRPr lang="es-EC"/>
        </a:p>
      </dgm:t>
    </dgm:pt>
    <dgm:pt modelId="{441D3AEC-7566-40A6-9E47-D2E61A036FC2}" type="sibTrans" cxnId="{B1DD795C-58C1-4140-AB4A-56BC9C2F5FE3}">
      <dgm:prSet/>
      <dgm:spPr/>
      <dgm:t>
        <a:bodyPr/>
        <a:lstStyle/>
        <a:p>
          <a:endParaRPr lang="es-EC"/>
        </a:p>
      </dgm:t>
    </dgm:pt>
    <dgm:pt modelId="{5D132AB0-036B-4E15-B168-AC66523C1666}">
      <dgm:prSet phldrT="[Texto]"/>
      <dgm:spPr>
        <a:solidFill>
          <a:schemeClr val="accent3">
            <a:lumMod val="75000"/>
          </a:schemeClr>
        </a:solidFill>
      </dgm:spPr>
      <dgm:t>
        <a:bodyPr/>
        <a:lstStyle/>
        <a:p>
          <a:r>
            <a:rPr lang="es-MX" dirty="0" smtClean="0"/>
            <a:t>Convenios</a:t>
          </a:r>
        </a:p>
        <a:p>
          <a:r>
            <a:rPr lang="es-MX" dirty="0" smtClean="0"/>
            <a:t>Publicidad </a:t>
          </a:r>
          <a:endParaRPr lang="es-EC" dirty="0"/>
        </a:p>
      </dgm:t>
    </dgm:pt>
    <dgm:pt modelId="{262AA6D3-6D87-4339-9320-F5C82B4285F7}" type="parTrans" cxnId="{ED41FB17-28E9-4D1C-9310-6ABDB43E1276}">
      <dgm:prSet/>
      <dgm:spPr/>
      <dgm:t>
        <a:bodyPr/>
        <a:lstStyle/>
        <a:p>
          <a:endParaRPr lang="es-EC"/>
        </a:p>
      </dgm:t>
    </dgm:pt>
    <dgm:pt modelId="{26457A19-5190-41D3-B3E7-87C0013C2387}" type="sibTrans" cxnId="{ED41FB17-28E9-4D1C-9310-6ABDB43E1276}">
      <dgm:prSet/>
      <dgm:spPr/>
      <dgm:t>
        <a:bodyPr/>
        <a:lstStyle/>
        <a:p>
          <a:endParaRPr lang="es-EC"/>
        </a:p>
      </dgm:t>
    </dgm:pt>
    <dgm:pt modelId="{21ECE19B-106F-4D79-840B-2EEAE84126AE}">
      <dgm:prSet phldrT="[Texto]"/>
      <dgm:spPr>
        <a:solidFill>
          <a:schemeClr val="accent3">
            <a:lumMod val="75000"/>
          </a:schemeClr>
        </a:solidFill>
      </dgm:spPr>
      <dgm:t>
        <a:bodyPr/>
        <a:lstStyle/>
        <a:p>
          <a:r>
            <a:rPr lang="es-EC" dirty="0" smtClean="0"/>
            <a:t>Precio Venta = MP + MO + MI + Utilidad</a:t>
          </a:r>
          <a:endParaRPr lang="es-EC" dirty="0"/>
        </a:p>
      </dgm:t>
    </dgm:pt>
    <dgm:pt modelId="{73A8F0FD-5A1E-48E5-BA24-54AA8954304F}" type="parTrans" cxnId="{306B611A-E6A2-43F6-9368-376F5463B2AF}">
      <dgm:prSet/>
      <dgm:spPr/>
      <dgm:t>
        <a:bodyPr/>
        <a:lstStyle/>
        <a:p>
          <a:endParaRPr lang="es-EC"/>
        </a:p>
      </dgm:t>
    </dgm:pt>
    <dgm:pt modelId="{D23FCBAA-F40C-43F6-95F4-FD0782953331}" type="sibTrans" cxnId="{306B611A-E6A2-43F6-9368-376F5463B2AF}">
      <dgm:prSet/>
      <dgm:spPr/>
      <dgm:t>
        <a:bodyPr/>
        <a:lstStyle/>
        <a:p>
          <a:endParaRPr lang="es-EC"/>
        </a:p>
      </dgm:t>
    </dgm:pt>
    <dgm:pt modelId="{157B0A88-030C-4451-A1F6-EE93C94CBEC9}">
      <dgm:prSet phldrT="[Texto]"/>
      <dgm:spPr>
        <a:solidFill>
          <a:schemeClr val="accent2">
            <a:lumMod val="75000"/>
          </a:schemeClr>
        </a:solidFill>
      </dgm:spPr>
      <dgm:t>
        <a:bodyPr/>
        <a:lstStyle/>
        <a:p>
          <a:r>
            <a:rPr lang="es-MX" dirty="0" smtClean="0"/>
            <a:t>Plaza</a:t>
          </a:r>
          <a:endParaRPr lang="es-EC" dirty="0"/>
        </a:p>
      </dgm:t>
    </dgm:pt>
    <dgm:pt modelId="{F1D6DC73-CCAA-4294-8BBF-C4F979914E54}" type="parTrans" cxnId="{00B5F544-A712-4912-8343-6800CC5C1B25}">
      <dgm:prSet/>
      <dgm:spPr/>
      <dgm:t>
        <a:bodyPr/>
        <a:lstStyle/>
        <a:p>
          <a:endParaRPr lang="es-EC"/>
        </a:p>
      </dgm:t>
    </dgm:pt>
    <dgm:pt modelId="{60397D49-37C9-461A-8A63-CC6200515694}" type="sibTrans" cxnId="{00B5F544-A712-4912-8343-6800CC5C1B25}">
      <dgm:prSet/>
      <dgm:spPr/>
      <dgm:t>
        <a:bodyPr/>
        <a:lstStyle/>
        <a:p>
          <a:endParaRPr lang="es-EC"/>
        </a:p>
      </dgm:t>
    </dgm:pt>
    <dgm:pt modelId="{2713BB6C-49D6-4509-9429-17ECA843CF16}">
      <dgm:prSet phldrT="[Texto]"/>
      <dgm:spPr>
        <a:solidFill>
          <a:schemeClr val="accent2">
            <a:lumMod val="75000"/>
          </a:schemeClr>
        </a:solidFill>
      </dgm:spPr>
      <dgm:t>
        <a:bodyPr/>
        <a:lstStyle/>
        <a:p>
          <a:r>
            <a:rPr lang="es-MX" dirty="0" smtClean="0"/>
            <a:t>Promoción</a:t>
          </a:r>
          <a:endParaRPr lang="es-EC" dirty="0"/>
        </a:p>
      </dgm:t>
    </dgm:pt>
    <dgm:pt modelId="{AB069A91-9D69-4B2E-BCE5-BB7C910A2DDE}" type="parTrans" cxnId="{6642FA43-6A5E-47B5-8EC0-C0CC93B7F764}">
      <dgm:prSet/>
      <dgm:spPr/>
      <dgm:t>
        <a:bodyPr/>
        <a:lstStyle/>
        <a:p>
          <a:endParaRPr lang="es-EC"/>
        </a:p>
      </dgm:t>
    </dgm:pt>
    <dgm:pt modelId="{30C79EDD-EAFE-451F-813E-FDBDC114D5A2}" type="sibTrans" cxnId="{6642FA43-6A5E-47B5-8EC0-C0CC93B7F764}">
      <dgm:prSet/>
      <dgm:spPr/>
      <dgm:t>
        <a:bodyPr/>
        <a:lstStyle/>
        <a:p>
          <a:endParaRPr lang="es-EC"/>
        </a:p>
      </dgm:t>
    </dgm:pt>
    <dgm:pt modelId="{A7D2630F-3C55-4CB0-97E4-CFE643A60F0F}">
      <dgm:prSet phldrT="[Texto]"/>
      <dgm:spPr>
        <a:solidFill>
          <a:schemeClr val="tx2">
            <a:lumMod val="75000"/>
          </a:schemeClr>
        </a:solidFill>
      </dgm:spPr>
      <dgm:t>
        <a:bodyPr/>
        <a:lstStyle/>
        <a:p>
          <a:r>
            <a:rPr lang="es-MX" dirty="0" smtClean="0"/>
            <a:t>Canal Distribución</a:t>
          </a:r>
        </a:p>
      </dgm:t>
    </dgm:pt>
    <dgm:pt modelId="{7978578C-9C40-4C1F-9837-6D56A7A4B286}" type="parTrans" cxnId="{9C1D8F8A-C966-444A-87FC-5E4B55623A9C}">
      <dgm:prSet/>
      <dgm:spPr/>
      <dgm:t>
        <a:bodyPr/>
        <a:lstStyle/>
        <a:p>
          <a:endParaRPr lang="es-EC"/>
        </a:p>
      </dgm:t>
    </dgm:pt>
    <dgm:pt modelId="{D5B0BAA9-D4A4-4BA8-B222-78328BB0A6C5}" type="sibTrans" cxnId="{9C1D8F8A-C966-444A-87FC-5E4B55623A9C}">
      <dgm:prSet/>
      <dgm:spPr/>
      <dgm:t>
        <a:bodyPr/>
        <a:lstStyle/>
        <a:p>
          <a:endParaRPr lang="es-EC"/>
        </a:p>
      </dgm:t>
    </dgm:pt>
    <dgm:pt modelId="{9EB76646-D37A-41A6-AA79-1B85E324EC12}">
      <dgm:prSet phldrT="[Texto]"/>
      <dgm:spPr>
        <a:solidFill>
          <a:schemeClr val="tx2">
            <a:lumMod val="75000"/>
          </a:schemeClr>
        </a:solidFill>
      </dgm:spPr>
      <dgm:t>
        <a:bodyPr/>
        <a:lstStyle/>
        <a:p>
          <a:r>
            <a:rPr lang="es-MX" dirty="0" smtClean="0"/>
            <a:t>Contratar Publicidad</a:t>
          </a:r>
        </a:p>
      </dgm:t>
    </dgm:pt>
    <dgm:pt modelId="{0344F023-2749-44DA-90CE-EFC43951471D}" type="parTrans" cxnId="{74014ED7-4D2F-4B4E-85C8-5EE0864D5D55}">
      <dgm:prSet/>
      <dgm:spPr/>
      <dgm:t>
        <a:bodyPr/>
        <a:lstStyle/>
        <a:p>
          <a:endParaRPr lang="es-EC"/>
        </a:p>
      </dgm:t>
    </dgm:pt>
    <dgm:pt modelId="{C560BF02-2328-4CF0-B87B-E3CF640BEBCD}" type="sibTrans" cxnId="{74014ED7-4D2F-4B4E-85C8-5EE0864D5D55}">
      <dgm:prSet/>
      <dgm:spPr/>
      <dgm:t>
        <a:bodyPr/>
        <a:lstStyle/>
        <a:p>
          <a:endParaRPr lang="es-EC"/>
        </a:p>
      </dgm:t>
    </dgm:pt>
    <dgm:pt modelId="{3CDE3F78-9358-458E-BDA4-802DB2AC3248}">
      <dgm:prSet phldrT="[Texto]"/>
      <dgm:spPr>
        <a:solidFill>
          <a:schemeClr val="accent3">
            <a:lumMod val="75000"/>
          </a:schemeClr>
        </a:solidFill>
      </dgm:spPr>
      <dgm:t>
        <a:bodyPr/>
        <a:lstStyle/>
        <a:p>
          <a:r>
            <a:rPr lang="es-MX" dirty="0" smtClean="0"/>
            <a:t>Mayoristas</a:t>
          </a:r>
          <a:endParaRPr lang="es-EC" dirty="0"/>
        </a:p>
      </dgm:t>
    </dgm:pt>
    <dgm:pt modelId="{16C4E2EA-CAF6-41DB-857F-4B27ED35B9B1}" type="parTrans" cxnId="{24914A11-427E-4522-AB0E-19DDED264CCB}">
      <dgm:prSet/>
      <dgm:spPr/>
      <dgm:t>
        <a:bodyPr/>
        <a:lstStyle/>
        <a:p>
          <a:endParaRPr lang="es-EC"/>
        </a:p>
      </dgm:t>
    </dgm:pt>
    <dgm:pt modelId="{45C8E325-44ED-4ED2-B43F-345F3F948223}" type="sibTrans" cxnId="{24914A11-427E-4522-AB0E-19DDED264CCB}">
      <dgm:prSet/>
      <dgm:spPr/>
      <dgm:t>
        <a:bodyPr/>
        <a:lstStyle/>
        <a:p>
          <a:endParaRPr lang="es-EC"/>
        </a:p>
      </dgm:t>
    </dgm:pt>
    <dgm:pt modelId="{BECFB0C8-DD7F-42E8-AC50-BFA5C9965387}">
      <dgm:prSet phldrT="[Texto]"/>
      <dgm:spPr>
        <a:solidFill>
          <a:schemeClr val="accent3">
            <a:lumMod val="75000"/>
          </a:schemeClr>
        </a:solidFill>
      </dgm:spPr>
      <dgm:t>
        <a:bodyPr/>
        <a:lstStyle/>
        <a:p>
          <a:r>
            <a:rPr lang="es-MX" dirty="0" smtClean="0"/>
            <a:t>Demanda Insatisfecha</a:t>
          </a:r>
          <a:endParaRPr lang="es-EC" dirty="0"/>
        </a:p>
      </dgm:t>
    </dgm:pt>
    <dgm:pt modelId="{B49CE645-ED39-4DCB-B417-3E2A13775FDA}" type="parTrans" cxnId="{79321F34-06B8-40EA-958D-D23FCF65792C}">
      <dgm:prSet/>
      <dgm:spPr/>
      <dgm:t>
        <a:bodyPr/>
        <a:lstStyle/>
        <a:p>
          <a:endParaRPr lang="es-EC"/>
        </a:p>
      </dgm:t>
    </dgm:pt>
    <dgm:pt modelId="{4D92F6D4-F32C-450B-9B94-0E6AC33FEA3D}" type="sibTrans" cxnId="{79321F34-06B8-40EA-958D-D23FCF65792C}">
      <dgm:prSet/>
      <dgm:spPr/>
      <dgm:t>
        <a:bodyPr/>
        <a:lstStyle/>
        <a:p>
          <a:endParaRPr lang="es-EC"/>
        </a:p>
      </dgm:t>
    </dgm:pt>
    <dgm:pt modelId="{C9F06704-6540-4756-AC5D-BCCE5CECE57A}" type="pres">
      <dgm:prSet presAssocID="{F1A9C3FC-4F07-4E36-B6A4-215265AE2406}" presName="theList" presStyleCnt="0">
        <dgm:presLayoutVars>
          <dgm:dir/>
          <dgm:animLvl val="lvl"/>
          <dgm:resizeHandles val="exact"/>
        </dgm:presLayoutVars>
      </dgm:prSet>
      <dgm:spPr/>
      <dgm:t>
        <a:bodyPr/>
        <a:lstStyle/>
        <a:p>
          <a:endParaRPr lang="es-EC"/>
        </a:p>
      </dgm:t>
    </dgm:pt>
    <dgm:pt modelId="{92DDF773-2466-428B-AC71-20085577ACB7}" type="pres">
      <dgm:prSet presAssocID="{7C58FAF2-09C1-46AC-A4B4-1A573B63CFC5}" presName="compNode" presStyleCnt="0"/>
      <dgm:spPr/>
    </dgm:pt>
    <dgm:pt modelId="{13D68A0E-2D40-4ED2-AFA0-417942044A47}" type="pres">
      <dgm:prSet presAssocID="{7C58FAF2-09C1-46AC-A4B4-1A573B63CFC5}" presName="aNode" presStyleLbl="bgShp" presStyleIdx="0" presStyleCnt="3"/>
      <dgm:spPr/>
      <dgm:t>
        <a:bodyPr/>
        <a:lstStyle/>
        <a:p>
          <a:endParaRPr lang="es-EC"/>
        </a:p>
      </dgm:t>
    </dgm:pt>
    <dgm:pt modelId="{7F24D873-CF72-4486-9BA1-258E4E9BE4E9}" type="pres">
      <dgm:prSet presAssocID="{7C58FAF2-09C1-46AC-A4B4-1A573B63CFC5}" presName="textNode" presStyleLbl="bgShp" presStyleIdx="0" presStyleCnt="3"/>
      <dgm:spPr/>
      <dgm:t>
        <a:bodyPr/>
        <a:lstStyle/>
        <a:p>
          <a:endParaRPr lang="es-EC"/>
        </a:p>
      </dgm:t>
    </dgm:pt>
    <dgm:pt modelId="{2AAE3748-7008-4DAA-A791-961C65DB5387}" type="pres">
      <dgm:prSet presAssocID="{7C58FAF2-09C1-46AC-A4B4-1A573B63CFC5}" presName="compChildNode" presStyleCnt="0"/>
      <dgm:spPr/>
    </dgm:pt>
    <dgm:pt modelId="{C9A443D7-5A3F-4951-943F-6D597F4DE524}" type="pres">
      <dgm:prSet presAssocID="{7C58FAF2-09C1-46AC-A4B4-1A573B63CFC5}" presName="theInnerList" presStyleCnt="0"/>
      <dgm:spPr/>
    </dgm:pt>
    <dgm:pt modelId="{8DECD416-421C-42BF-8A09-0CB06F2F3D08}" type="pres">
      <dgm:prSet presAssocID="{8883A36C-15D0-422F-B2F6-90B55FAD3FB2}" presName="childNode" presStyleLbl="node1" presStyleIdx="0" presStyleCnt="12">
        <dgm:presLayoutVars>
          <dgm:bulletEnabled val="1"/>
        </dgm:presLayoutVars>
      </dgm:prSet>
      <dgm:spPr/>
      <dgm:t>
        <a:bodyPr/>
        <a:lstStyle/>
        <a:p>
          <a:endParaRPr lang="es-EC"/>
        </a:p>
      </dgm:t>
    </dgm:pt>
    <dgm:pt modelId="{F244D22F-1FC5-41C7-85F7-5DA6E882F04C}" type="pres">
      <dgm:prSet presAssocID="{8883A36C-15D0-422F-B2F6-90B55FAD3FB2}" presName="aSpace2" presStyleCnt="0"/>
      <dgm:spPr/>
    </dgm:pt>
    <dgm:pt modelId="{40DD4EEF-5A1C-46F4-BA24-6111FBCADFF3}" type="pres">
      <dgm:prSet presAssocID="{733BFADB-6771-4E65-A304-F00F10C1D6E4}" presName="childNode" presStyleLbl="node1" presStyleIdx="1" presStyleCnt="12">
        <dgm:presLayoutVars>
          <dgm:bulletEnabled val="1"/>
        </dgm:presLayoutVars>
      </dgm:prSet>
      <dgm:spPr/>
      <dgm:t>
        <a:bodyPr/>
        <a:lstStyle/>
        <a:p>
          <a:endParaRPr lang="es-EC"/>
        </a:p>
      </dgm:t>
    </dgm:pt>
    <dgm:pt modelId="{83C2BE09-D802-465F-AEFB-14D6FAA6E72F}" type="pres">
      <dgm:prSet presAssocID="{733BFADB-6771-4E65-A304-F00F10C1D6E4}" presName="aSpace2" presStyleCnt="0"/>
      <dgm:spPr/>
    </dgm:pt>
    <dgm:pt modelId="{4F64B6D2-7AC2-4149-8CA4-D28B6D192681}" type="pres">
      <dgm:prSet presAssocID="{157B0A88-030C-4451-A1F6-EE93C94CBEC9}" presName="childNode" presStyleLbl="node1" presStyleIdx="2" presStyleCnt="12">
        <dgm:presLayoutVars>
          <dgm:bulletEnabled val="1"/>
        </dgm:presLayoutVars>
      </dgm:prSet>
      <dgm:spPr/>
      <dgm:t>
        <a:bodyPr/>
        <a:lstStyle/>
        <a:p>
          <a:endParaRPr lang="es-EC"/>
        </a:p>
      </dgm:t>
    </dgm:pt>
    <dgm:pt modelId="{58D72209-F135-4DB5-B8E1-DD6201446C3C}" type="pres">
      <dgm:prSet presAssocID="{157B0A88-030C-4451-A1F6-EE93C94CBEC9}" presName="aSpace2" presStyleCnt="0"/>
      <dgm:spPr/>
    </dgm:pt>
    <dgm:pt modelId="{7FAFF90D-B958-4A98-8D0E-3456F4F5CF80}" type="pres">
      <dgm:prSet presAssocID="{2713BB6C-49D6-4509-9429-17ECA843CF16}" presName="childNode" presStyleLbl="node1" presStyleIdx="3" presStyleCnt="12">
        <dgm:presLayoutVars>
          <dgm:bulletEnabled val="1"/>
        </dgm:presLayoutVars>
      </dgm:prSet>
      <dgm:spPr/>
      <dgm:t>
        <a:bodyPr/>
        <a:lstStyle/>
        <a:p>
          <a:endParaRPr lang="es-EC"/>
        </a:p>
      </dgm:t>
    </dgm:pt>
    <dgm:pt modelId="{37370CFD-54D6-497A-8894-1540E94E89B8}" type="pres">
      <dgm:prSet presAssocID="{7C58FAF2-09C1-46AC-A4B4-1A573B63CFC5}" presName="aSpace" presStyleCnt="0"/>
      <dgm:spPr/>
    </dgm:pt>
    <dgm:pt modelId="{7A158C86-92AE-4BF8-BD36-5E2BA3E2900D}" type="pres">
      <dgm:prSet presAssocID="{45146EA9-BCE8-4EB4-BE83-83799E287084}" presName="compNode" presStyleCnt="0"/>
      <dgm:spPr/>
    </dgm:pt>
    <dgm:pt modelId="{C2C55388-CC3F-4687-A496-0CDEDE5CBBFE}" type="pres">
      <dgm:prSet presAssocID="{45146EA9-BCE8-4EB4-BE83-83799E287084}" presName="aNode" presStyleLbl="bgShp" presStyleIdx="1" presStyleCnt="3"/>
      <dgm:spPr/>
      <dgm:t>
        <a:bodyPr/>
        <a:lstStyle/>
        <a:p>
          <a:endParaRPr lang="es-EC"/>
        </a:p>
      </dgm:t>
    </dgm:pt>
    <dgm:pt modelId="{22AD36CD-1647-43E9-A8ED-E1762E89C5B7}" type="pres">
      <dgm:prSet presAssocID="{45146EA9-BCE8-4EB4-BE83-83799E287084}" presName="textNode" presStyleLbl="bgShp" presStyleIdx="1" presStyleCnt="3"/>
      <dgm:spPr/>
      <dgm:t>
        <a:bodyPr/>
        <a:lstStyle/>
        <a:p>
          <a:endParaRPr lang="es-EC"/>
        </a:p>
      </dgm:t>
    </dgm:pt>
    <dgm:pt modelId="{5140E996-EB14-4B24-9460-ED5E11EA4E79}" type="pres">
      <dgm:prSet presAssocID="{45146EA9-BCE8-4EB4-BE83-83799E287084}" presName="compChildNode" presStyleCnt="0"/>
      <dgm:spPr/>
    </dgm:pt>
    <dgm:pt modelId="{F9E139E6-E7A8-4642-8366-46F5D54D40A1}" type="pres">
      <dgm:prSet presAssocID="{45146EA9-BCE8-4EB4-BE83-83799E287084}" presName="theInnerList" presStyleCnt="0"/>
      <dgm:spPr/>
    </dgm:pt>
    <dgm:pt modelId="{190E1EA5-572C-4374-A327-32B3ADFBA57E}" type="pres">
      <dgm:prSet presAssocID="{C2277859-0104-4967-85FA-5DD40812C014}" presName="childNode" presStyleLbl="node1" presStyleIdx="4" presStyleCnt="12">
        <dgm:presLayoutVars>
          <dgm:bulletEnabled val="1"/>
        </dgm:presLayoutVars>
      </dgm:prSet>
      <dgm:spPr/>
      <dgm:t>
        <a:bodyPr/>
        <a:lstStyle/>
        <a:p>
          <a:endParaRPr lang="es-EC"/>
        </a:p>
      </dgm:t>
    </dgm:pt>
    <dgm:pt modelId="{2057B1EF-0AF3-4C2B-920A-60D3306EC377}" type="pres">
      <dgm:prSet presAssocID="{C2277859-0104-4967-85FA-5DD40812C014}" presName="aSpace2" presStyleCnt="0"/>
      <dgm:spPr/>
    </dgm:pt>
    <dgm:pt modelId="{5BD0D54C-059D-49A4-8261-3887DF777169}" type="pres">
      <dgm:prSet presAssocID="{B5BA8433-D2A9-40BB-B88C-824369F04356}" presName="childNode" presStyleLbl="node1" presStyleIdx="5" presStyleCnt="12">
        <dgm:presLayoutVars>
          <dgm:bulletEnabled val="1"/>
        </dgm:presLayoutVars>
      </dgm:prSet>
      <dgm:spPr/>
      <dgm:t>
        <a:bodyPr/>
        <a:lstStyle/>
        <a:p>
          <a:endParaRPr lang="es-EC"/>
        </a:p>
      </dgm:t>
    </dgm:pt>
    <dgm:pt modelId="{0F995C63-8B8F-4F84-BA7C-04CB7490DDC0}" type="pres">
      <dgm:prSet presAssocID="{B5BA8433-D2A9-40BB-B88C-824369F04356}" presName="aSpace2" presStyleCnt="0"/>
      <dgm:spPr/>
    </dgm:pt>
    <dgm:pt modelId="{03669208-1EFF-4178-805C-5BC5647B156E}" type="pres">
      <dgm:prSet presAssocID="{A7D2630F-3C55-4CB0-97E4-CFE643A60F0F}" presName="childNode" presStyleLbl="node1" presStyleIdx="6" presStyleCnt="12">
        <dgm:presLayoutVars>
          <dgm:bulletEnabled val="1"/>
        </dgm:presLayoutVars>
      </dgm:prSet>
      <dgm:spPr/>
      <dgm:t>
        <a:bodyPr/>
        <a:lstStyle/>
        <a:p>
          <a:endParaRPr lang="es-EC"/>
        </a:p>
      </dgm:t>
    </dgm:pt>
    <dgm:pt modelId="{4A1038EA-36FB-43FB-A28E-28C76B9D84BA}" type="pres">
      <dgm:prSet presAssocID="{A7D2630F-3C55-4CB0-97E4-CFE643A60F0F}" presName="aSpace2" presStyleCnt="0"/>
      <dgm:spPr/>
    </dgm:pt>
    <dgm:pt modelId="{0385C036-92F9-407C-9DEC-53AE444EA5DA}" type="pres">
      <dgm:prSet presAssocID="{9EB76646-D37A-41A6-AA79-1B85E324EC12}" presName="childNode" presStyleLbl="node1" presStyleIdx="7" presStyleCnt="12">
        <dgm:presLayoutVars>
          <dgm:bulletEnabled val="1"/>
        </dgm:presLayoutVars>
      </dgm:prSet>
      <dgm:spPr/>
      <dgm:t>
        <a:bodyPr/>
        <a:lstStyle/>
        <a:p>
          <a:endParaRPr lang="es-EC"/>
        </a:p>
      </dgm:t>
    </dgm:pt>
    <dgm:pt modelId="{CCAD36DF-7217-4015-8E53-9429A3224497}" type="pres">
      <dgm:prSet presAssocID="{45146EA9-BCE8-4EB4-BE83-83799E287084}" presName="aSpace" presStyleCnt="0"/>
      <dgm:spPr/>
    </dgm:pt>
    <dgm:pt modelId="{C87CD84B-38FA-48B7-AFD2-CE529035187B}" type="pres">
      <dgm:prSet presAssocID="{218BA2B5-940D-4C7A-8EA1-463AB2DE24D6}" presName="compNode" presStyleCnt="0"/>
      <dgm:spPr/>
    </dgm:pt>
    <dgm:pt modelId="{A7EF1C2E-C65E-4648-9148-518D2BCEE289}" type="pres">
      <dgm:prSet presAssocID="{218BA2B5-940D-4C7A-8EA1-463AB2DE24D6}" presName="aNode" presStyleLbl="bgShp" presStyleIdx="2" presStyleCnt="3" custLinFactNeighborX="-5727"/>
      <dgm:spPr/>
      <dgm:t>
        <a:bodyPr/>
        <a:lstStyle/>
        <a:p>
          <a:endParaRPr lang="es-EC"/>
        </a:p>
      </dgm:t>
    </dgm:pt>
    <dgm:pt modelId="{599F67CD-BD5C-4903-838E-9FD872F1D99A}" type="pres">
      <dgm:prSet presAssocID="{218BA2B5-940D-4C7A-8EA1-463AB2DE24D6}" presName="textNode" presStyleLbl="bgShp" presStyleIdx="2" presStyleCnt="3"/>
      <dgm:spPr/>
      <dgm:t>
        <a:bodyPr/>
        <a:lstStyle/>
        <a:p>
          <a:endParaRPr lang="es-EC"/>
        </a:p>
      </dgm:t>
    </dgm:pt>
    <dgm:pt modelId="{AF15C4CB-3588-415E-860A-1DB245EFF91F}" type="pres">
      <dgm:prSet presAssocID="{218BA2B5-940D-4C7A-8EA1-463AB2DE24D6}" presName="compChildNode" presStyleCnt="0"/>
      <dgm:spPr/>
    </dgm:pt>
    <dgm:pt modelId="{7C10D62A-0FDC-4FF2-B1C3-48B96C83EF20}" type="pres">
      <dgm:prSet presAssocID="{218BA2B5-940D-4C7A-8EA1-463AB2DE24D6}" presName="theInnerList" presStyleCnt="0"/>
      <dgm:spPr/>
    </dgm:pt>
    <dgm:pt modelId="{AB4F2336-7230-4C6F-B9B4-2E6410A5DFBD}" type="pres">
      <dgm:prSet presAssocID="{5D132AB0-036B-4E15-B168-AC66523C1666}" presName="childNode" presStyleLbl="node1" presStyleIdx="8" presStyleCnt="12">
        <dgm:presLayoutVars>
          <dgm:bulletEnabled val="1"/>
        </dgm:presLayoutVars>
      </dgm:prSet>
      <dgm:spPr/>
      <dgm:t>
        <a:bodyPr/>
        <a:lstStyle/>
        <a:p>
          <a:endParaRPr lang="es-EC"/>
        </a:p>
      </dgm:t>
    </dgm:pt>
    <dgm:pt modelId="{EB47ACE6-E713-4324-9B92-EA879A1AF011}" type="pres">
      <dgm:prSet presAssocID="{5D132AB0-036B-4E15-B168-AC66523C1666}" presName="aSpace2" presStyleCnt="0"/>
      <dgm:spPr/>
    </dgm:pt>
    <dgm:pt modelId="{FAB77547-05F1-4E16-8FB0-E087BEA23CD5}" type="pres">
      <dgm:prSet presAssocID="{21ECE19B-106F-4D79-840B-2EEAE84126AE}" presName="childNode" presStyleLbl="node1" presStyleIdx="9" presStyleCnt="12">
        <dgm:presLayoutVars>
          <dgm:bulletEnabled val="1"/>
        </dgm:presLayoutVars>
      </dgm:prSet>
      <dgm:spPr/>
      <dgm:t>
        <a:bodyPr/>
        <a:lstStyle/>
        <a:p>
          <a:endParaRPr lang="es-EC"/>
        </a:p>
      </dgm:t>
    </dgm:pt>
    <dgm:pt modelId="{77C52534-3C8F-494B-9ADA-50987BA49FD4}" type="pres">
      <dgm:prSet presAssocID="{21ECE19B-106F-4D79-840B-2EEAE84126AE}" presName="aSpace2" presStyleCnt="0"/>
      <dgm:spPr/>
    </dgm:pt>
    <dgm:pt modelId="{C43A260B-4A89-4C50-BAFE-1238A387D5B5}" type="pres">
      <dgm:prSet presAssocID="{3CDE3F78-9358-458E-BDA4-802DB2AC3248}" presName="childNode" presStyleLbl="node1" presStyleIdx="10" presStyleCnt="12">
        <dgm:presLayoutVars>
          <dgm:bulletEnabled val="1"/>
        </dgm:presLayoutVars>
      </dgm:prSet>
      <dgm:spPr/>
      <dgm:t>
        <a:bodyPr/>
        <a:lstStyle/>
        <a:p>
          <a:endParaRPr lang="es-EC"/>
        </a:p>
      </dgm:t>
    </dgm:pt>
    <dgm:pt modelId="{96420C60-C082-4639-B2F3-883EE57709C7}" type="pres">
      <dgm:prSet presAssocID="{3CDE3F78-9358-458E-BDA4-802DB2AC3248}" presName="aSpace2" presStyleCnt="0"/>
      <dgm:spPr/>
    </dgm:pt>
    <dgm:pt modelId="{F0668CAA-86A6-4CBC-BE38-4CA6BFDAE88A}" type="pres">
      <dgm:prSet presAssocID="{BECFB0C8-DD7F-42E8-AC50-BFA5C9965387}" presName="childNode" presStyleLbl="node1" presStyleIdx="11" presStyleCnt="12">
        <dgm:presLayoutVars>
          <dgm:bulletEnabled val="1"/>
        </dgm:presLayoutVars>
      </dgm:prSet>
      <dgm:spPr/>
      <dgm:t>
        <a:bodyPr/>
        <a:lstStyle/>
        <a:p>
          <a:endParaRPr lang="es-EC"/>
        </a:p>
      </dgm:t>
    </dgm:pt>
  </dgm:ptLst>
  <dgm:cxnLst>
    <dgm:cxn modelId="{D7ABC42A-D7C2-40F6-A010-7E8ACCBE125C}" type="presOf" srcId="{7C58FAF2-09C1-46AC-A4B4-1A573B63CFC5}" destId="{7F24D873-CF72-4486-9BA1-258E4E9BE4E9}" srcOrd="1" destOrd="0" presId="urn:microsoft.com/office/officeart/2005/8/layout/lProcess2"/>
    <dgm:cxn modelId="{B2B8E954-3B22-4E0D-ADD6-8140895D20D7}" srcId="{7C58FAF2-09C1-46AC-A4B4-1A573B63CFC5}" destId="{8883A36C-15D0-422F-B2F6-90B55FAD3FB2}" srcOrd="0" destOrd="0" parTransId="{9685149E-FB7A-4DFE-9ADB-EDFA5FA88AB8}" sibTransId="{80FC1D62-9A08-4A5C-8573-A94E05C0CA61}"/>
    <dgm:cxn modelId="{A40C0843-CC0C-4DB7-920C-73BE84482BE1}" srcId="{F1A9C3FC-4F07-4E36-B6A4-215265AE2406}" destId="{7C58FAF2-09C1-46AC-A4B4-1A573B63CFC5}" srcOrd="0" destOrd="0" parTransId="{4CD54AE2-B5B5-4478-AF02-75AB1D0A9438}" sibTransId="{397EE03B-9A15-4451-B696-E2BE1E32479E}"/>
    <dgm:cxn modelId="{9D6D23A1-F9F2-4592-8E96-7C87BF58B534}" type="presOf" srcId="{45146EA9-BCE8-4EB4-BE83-83799E287084}" destId="{C2C55388-CC3F-4687-A496-0CDEDE5CBBFE}" srcOrd="0" destOrd="0" presId="urn:microsoft.com/office/officeart/2005/8/layout/lProcess2"/>
    <dgm:cxn modelId="{B1DD795C-58C1-4140-AB4A-56BC9C2F5FE3}" srcId="{F1A9C3FC-4F07-4E36-B6A4-215265AE2406}" destId="{218BA2B5-940D-4C7A-8EA1-463AB2DE24D6}" srcOrd="2" destOrd="0" parTransId="{2BEF875D-1445-499F-A8E2-FB0F7CF0D75F}" sibTransId="{441D3AEC-7566-40A6-9E47-D2E61A036FC2}"/>
    <dgm:cxn modelId="{E8F8025C-16D0-41F8-B244-0AD3FF907DD9}" srcId="{45146EA9-BCE8-4EB4-BE83-83799E287084}" destId="{B5BA8433-D2A9-40BB-B88C-824369F04356}" srcOrd="1" destOrd="0" parTransId="{B5B3B8C5-8FD9-4C9B-8622-868BB071ADD8}" sibTransId="{A8EBC1FF-B8D1-46B3-8283-9EAD9BEA2E3A}"/>
    <dgm:cxn modelId="{B46F5868-FEFF-4BAB-8634-F515802E83D0}" type="presOf" srcId="{2713BB6C-49D6-4509-9429-17ECA843CF16}" destId="{7FAFF90D-B958-4A98-8D0E-3456F4F5CF80}" srcOrd="0" destOrd="0" presId="urn:microsoft.com/office/officeart/2005/8/layout/lProcess2"/>
    <dgm:cxn modelId="{306B611A-E6A2-43F6-9368-376F5463B2AF}" srcId="{218BA2B5-940D-4C7A-8EA1-463AB2DE24D6}" destId="{21ECE19B-106F-4D79-840B-2EEAE84126AE}" srcOrd="1" destOrd="0" parTransId="{73A8F0FD-5A1E-48E5-BA24-54AA8954304F}" sibTransId="{D23FCBAA-F40C-43F6-95F4-FD0782953331}"/>
    <dgm:cxn modelId="{00B5F544-A712-4912-8343-6800CC5C1B25}" srcId="{7C58FAF2-09C1-46AC-A4B4-1A573B63CFC5}" destId="{157B0A88-030C-4451-A1F6-EE93C94CBEC9}" srcOrd="2" destOrd="0" parTransId="{F1D6DC73-CCAA-4294-8BBF-C4F979914E54}" sibTransId="{60397D49-37C9-461A-8A63-CC6200515694}"/>
    <dgm:cxn modelId="{9B64A5B3-09B9-487F-B013-ED3AC8A8B136}" type="presOf" srcId="{BECFB0C8-DD7F-42E8-AC50-BFA5C9965387}" destId="{F0668CAA-86A6-4CBC-BE38-4CA6BFDAE88A}" srcOrd="0" destOrd="0" presId="urn:microsoft.com/office/officeart/2005/8/layout/lProcess2"/>
    <dgm:cxn modelId="{A4C0636A-A57F-42AB-8D5D-13EBDF71D4D1}" type="presOf" srcId="{5D132AB0-036B-4E15-B168-AC66523C1666}" destId="{AB4F2336-7230-4C6F-B9B4-2E6410A5DFBD}" srcOrd="0" destOrd="0" presId="urn:microsoft.com/office/officeart/2005/8/layout/lProcess2"/>
    <dgm:cxn modelId="{1766907A-8C07-402E-8D52-8948AAE50450}" type="presOf" srcId="{45146EA9-BCE8-4EB4-BE83-83799E287084}" destId="{22AD36CD-1647-43E9-A8ED-E1762E89C5B7}" srcOrd="1" destOrd="0" presId="urn:microsoft.com/office/officeart/2005/8/layout/lProcess2"/>
    <dgm:cxn modelId="{894FD96E-7DF5-41FC-860A-445048E8B7CD}" type="presOf" srcId="{157B0A88-030C-4451-A1F6-EE93C94CBEC9}" destId="{4F64B6D2-7AC2-4149-8CA4-D28B6D192681}" srcOrd="0" destOrd="0" presId="urn:microsoft.com/office/officeart/2005/8/layout/lProcess2"/>
    <dgm:cxn modelId="{0D24FDFB-2B31-40D0-8845-ED9543FAFC13}" type="presOf" srcId="{21ECE19B-106F-4D79-840B-2EEAE84126AE}" destId="{FAB77547-05F1-4E16-8FB0-E087BEA23CD5}" srcOrd="0" destOrd="0" presId="urn:microsoft.com/office/officeart/2005/8/layout/lProcess2"/>
    <dgm:cxn modelId="{6642FA43-6A5E-47B5-8EC0-C0CC93B7F764}" srcId="{7C58FAF2-09C1-46AC-A4B4-1A573B63CFC5}" destId="{2713BB6C-49D6-4509-9429-17ECA843CF16}" srcOrd="3" destOrd="0" parTransId="{AB069A91-9D69-4B2E-BCE5-BB7C910A2DDE}" sibTransId="{30C79EDD-EAFE-451F-813E-FDBDC114D5A2}"/>
    <dgm:cxn modelId="{48F8FC4B-AD16-4182-AD1D-DD41FDC85A0F}" type="presOf" srcId="{3CDE3F78-9358-458E-BDA4-802DB2AC3248}" destId="{C43A260B-4A89-4C50-BAFE-1238A387D5B5}" srcOrd="0" destOrd="0" presId="urn:microsoft.com/office/officeart/2005/8/layout/lProcess2"/>
    <dgm:cxn modelId="{8997CB94-2D37-4A47-979B-1E5086C35A64}" type="presOf" srcId="{218BA2B5-940D-4C7A-8EA1-463AB2DE24D6}" destId="{A7EF1C2E-C65E-4648-9148-518D2BCEE289}" srcOrd="0" destOrd="0" presId="urn:microsoft.com/office/officeart/2005/8/layout/lProcess2"/>
    <dgm:cxn modelId="{74014ED7-4D2F-4B4E-85C8-5EE0864D5D55}" srcId="{45146EA9-BCE8-4EB4-BE83-83799E287084}" destId="{9EB76646-D37A-41A6-AA79-1B85E324EC12}" srcOrd="3" destOrd="0" parTransId="{0344F023-2749-44DA-90CE-EFC43951471D}" sibTransId="{C560BF02-2328-4CF0-B87B-E3CF640BEBCD}"/>
    <dgm:cxn modelId="{7EEB6470-9B80-455A-B9AE-61154062076C}" type="presOf" srcId="{218BA2B5-940D-4C7A-8EA1-463AB2DE24D6}" destId="{599F67CD-BD5C-4903-838E-9FD872F1D99A}" srcOrd="1" destOrd="0" presId="urn:microsoft.com/office/officeart/2005/8/layout/lProcess2"/>
    <dgm:cxn modelId="{4E776CCA-1EAD-4C48-9DC0-B3D24CE219B5}" type="presOf" srcId="{8883A36C-15D0-422F-B2F6-90B55FAD3FB2}" destId="{8DECD416-421C-42BF-8A09-0CB06F2F3D08}" srcOrd="0" destOrd="0" presId="urn:microsoft.com/office/officeart/2005/8/layout/lProcess2"/>
    <dgm:cxn modelId="{79321F34-06B8-40EA-958D-D23FCF65792C}" srcId="{218BA2B5-940D-4C7A-8EA1-463AB2DE24D6}" destId="{BECFB0C8-DD7F-42E8-AC50-BFA5C9965387}" srcOrd="3" destOrd="0" parTransId="{B49CE645-ED39-4DCB-B417-3E2A13775FDA}" sibTransId="{4D92F6D4-F32C-450B-9B94-0E6AC33FEA3D}"/>
    <dgm:cxn modelId="{24914A11-427E-4522-AB0E-19DDED264CCB}" srcId="{218BA2B5-940D-4C7A-8EA1-463AB2DE24D6}" destId="{3CDE3F78-9358-458E-BDA4-802DB2AC3248}" srcOrd="2" destOrd="0" parTransId="{16C4E2EA-CAF6-41DB-857F-4B27ED35B9B1}" sibTransId="{45C8E325-44ED-4ED2-B43F-345F3F948223}"/>
    <dgm:cxn modelId="{7007419C-CB76-4A42-A843-387F10693FD2}" type="presOf" srcId="{B5BA8433-D2A9-40BB-B88C-824369F04356}" destId="{5BD0D54C-059D-49A4-8261-3887DF777169}" srcOrd="0" destOrd="0" presId="urn:microsoft.com/office/officeart/2005/8/layout/lProcess2"/>
    <dgm:cxn modelId="{52A8AE21-0738-4C5D-BA60-90B17090DB07}" srcId="{F1A9C3FC-4F07-4E36-B6A4-215265AE2406}" destId="{45146EA9-BCE8-4EB4-BE83-83799E287084}" srcOrd="1" destOrd="0" parTransId="{73BCAC66-174F-4FE6-B7E7-EE9B24C17FED}" sibTransId="{2C5B629B-4BD7-4E6B-8F0A-FDF81EEAA095}"/>
    <dgm:cxn modelId="{9C1D8F8A-C966-444A-87FC-5E4B55623A9C}" srcId="{45146EA9-BCE8-4EB4-BE83-83799E287084}" destId="{A7D2630F-3C55-4CB0-97E4-CFE643A60F0F}" srcOrd="2" destOrd="0" parTransId="{7978578C-9C40-4C1F-9837-6D56A7A4B286}" sibTransId="{D5B0BAA9-D4A4-4BA8-B222-78328BB0A6C5}"/>
    <dgm:cxn modelId="{98D4D95C-40A9-4CA8-958C-F2457B71C4B3}" type="presOf" srcId="{C2277859-0104-4967-85FA-5DD40812C014}" destId="{190E1EA5-572C-4374-A327-32B3ADFBA57E}" srcOrd="0" destOrd="0" presId="urn:microsoft.com/office/officeart/2005/8/layout/lProcess2"/>
    <dgm:cxn modelId="{91C94A07-F4D6-4F09-B9A6-58B19250B4D4}" srcId="{45146EA9-BCE8-4EB4-BE83-83799E287084}" destId="{C2277859-0104-4967-85FA-5DD40812C014}" srcOrd="0" destOrd="0" parTransId="{5B023FAE-C441-4915-9C9F-4A73850197A7}" sibTransId="{9C4C51CE-BA0E-42B0-8A84-6D31F1828C1C}"/>
    <dgm:cxn modelId="{5E3D3464-AD86-4694-BFB8-C1B260C78988}" type="presOf" srcId="{A7D2630F-3C55-4CB0-97E4-CFE643A60F0F}" destId="{03669208-1EFF-4178-805C-5BC5647B156E}" srcOrd="0" destOrd="0" presId="urn:microsoft.com/office/officeart/2005/8/layout/lProcess2"/>
    <dgm:cxn modelId="{CCFB35F9-BAAE-4E39-854B-639593036313}" type="presOf" srcId="{9EB76646-D37A-41A6-AA79-1B85E324EC12}" destId="{0385C036-92F9-407C-9DEC-53AE444EA5DA}" srcOrd="0" destOrd="0" presId="urn:microsoft.com/office/officeart/2005/8/layout/lProcess2"/>
    <dgm:cxn modelId="{5630DA6A-ABFA-4692-B11B-CC0DD23E2EDF}" type="presOf" srcId="{F1A9C3FC-4F07-4E36-B6A4-215265AE2406}" destId="{C9F06704-6540-4756-AC5D-BCCE5CECE57A}" srcOrd="0" destOrd="0" presId="urn:microsoft.com/office/officeart/2005/8/layout/lProcess2"/>
    <dgm:cxn modelId="{ED41FB17-28E9-4D1C-9310-6ABDB43E1276}" srcId="{218BA2B5-940D-4C7A-8EA1-463AB2DE24D6}" destId="{5D132AB0-036B-4E15-B168-AC66523C1666}" srcOrd="0" destOrd="0" parTransId="{262AA6D3-6D87-4339-9320-F5C82B4285F7}" sibTransId="{26457A19-5190-41D3-B3E7-87C0013C2387}"/>
    <dgm:cxn modelId="{6AAF9977-D1E4-4863-B996-A5F45ABF57A0}" type="presOf" srcId="{7C58FAF2-09C1-46AC-A4B4-1A573B63CFC5}" destId="{13D68A0E-2D40-4ED2-AFA0-417942044A47}" srcOrd="0" destOrd="0" presId="urn:microsoft.com/office/officeart/2005/8/layout/lProcess2"/>
    <dgm:cxn modelId="{F5FDB25A-11C1-4074-A31B-29379D43B0B4}" type="presOf" srcId="{733BFADB-6771-4E65-A304-F00F10C1D6E4}" destId="{40DD4EEF-5A1C-46F4-BA24-6111FBCADFF3}" srcOrd="0" destOrd="0" presId="urn:microsoft.com/office/officeart/2005/8/layout/lProcess2"/>
    <dgm:cxn modelId="{99CA2BF7-EBC0-4A2E-8817-764F96CF7B21}" srcId="{7C58FAF2-09C1-46AC-A4B4-1A573B63CFC5}" destId="{733BFADB-6771-4E65-A304-F00F10C1D6E4}" srcOrd="1" destOrd="0" parTransId="{030561C4-C6BC-4494-BBFD-BEB60CA65EDB}" sibTransId="{4FD6340F-5AB8-42BF-BF32-74E11AA041B1}"/>
    <dgm:cxn modelId="{C357278C-FEDE-4438-8A24-6CED42E4D243}" type="presParOf" srcId="{C9F06704-6540-4756-AC5D-BCCE5CECE57A}" destId="{92DDF773-2466-428B-AC71-20085577ACB7}" srcOrd="0" destOrd="0" presId="urn:microsoft.com/office/officeart/2005/8/layout/lProcess2"/>
    <dgm:cxn modelId="{7C0DB129-2901-4A9A-B643-00AB6720BB71}" type="presParOf" srcId="{92DDF773-2466-428B-AC71-20085577ACB7}" destId="{13D68A0E-2D40-4ED2-AFA0-417942044A47}" srcOrd="0" destOrd="0" presId="urn:microsoft.com/office/officeart/2005/8/layout/lProcess2"/>
    <dgm:cxn modelId="{8C02E424-04A4-4037-81D4-FE9E3D8D7899}" type="presParOf" srcId="{92DDF773-2466-428B-AC71-20085577ACB7}" destId="{7F24D873-CF72-4486-9BA1-258E4E9BE4E9}" srcOrd="1" destOrd="0" presId="urn:microsoft.com/office/officeart/2005/8/layout/lProcess2"/>
    <dgm:cxn modelId="{DFB8F51F-9949-4E3F-AD8D-8571A3CF5FED}" type="presParOf" srcId="{92DDF773-2466-428B-AC71-20085577ACB7}" destId="{2AAE3748-7008-4DAA-A791-961C65DB5387}" srcOrd="2" destOrd="0" presId="urn:microsoft.com/office/officeart/2005/8/layout/lProcess2"/>
    <dgm:cxn modelId="{A993B036-6F5F-4AF4-B34A-BA29FFD6B32C}" type="presParOf" srcId="{2AAE3748-7008-4DAA-A791-961C65DB5387}" destId="{C9A443D7-5A3F-4951-943F-6D597F4DE524}" srcOrd="0" destOrd="0" presId="urn:microsoft.com/office/officeart/2005/8/layout/lProcess2"/>
    <dgm:cxn modelId="{9635FD1B-878B-4F14-AB48-D08BCA69B9AF}" type="presParOf" srcId="{C9A443D7-5A3F-4951-943F-6D597F4DE524}" destId="{8DECD416-421C-42BF-8A09-0CB06F2F3D08}" srcOrd="0" destOrd="0" presId="urn:microsoft.com/office/officeart/2005/8/layout/lProcess2"/>
    <dgm:cxn modelId="{304DC782-8532-4BC6-A3E4-986E519EE750}" type="presParOf" srcId="{C9A443D7-5A3F-4951-943F-6D597F4DE524}" destId="{F244D22F-1FC5-41C7-85F7-5DA6E882F04C}" srcOrd="1" destOrd="0" presId="urn:microsoft.com/office/officeart/2005/8/layout/lProcess2"/>
    <dgm:cxn modelId="{6C3F1FCB-0E29-4A3A-9480-028127F94687}" type="presParOf" srcId="{C9A443D7-5A3F-4951-943F-6D597F4DE524}" destId="{40DD4EEF-5A1C-46F4-BA24-6111FBCADFF3}" srcOrd="2" destOrd="0" presId="urn:microsoft.com/office/officeart/2005/8/layout/lProcess2"/>
    <dgm:cxn modelId="{DF8815FF-5530-4BB8-BFD9-A096021C0DF1}" type="presParOf" srcId="{C9A443D7-5A3F-4951-943F-6D597F4DE524}" destId="{83C2BE09-D802-465F-AEFB-14D6FAA6E72F}" srcOrd="3" destOrd="0" presId="urn:microsoft.com/office/officeart/2005/8/layout/lProcess2"/>
    <dgm:cxn modelId="{4F5FD4B3-9157-41C2-9BBE-084BEA1B89A0}" type="presParOf" srcId="{C9A443D7-5A3F-4951-943F-6D597F4DE524}" destId="{4F64B6D2-7AC2-4149-8CA4-D28B6D192681}" srcOrd="4" destOrd="0" presId="urn:microsoft.com/office/officeart/2005/8/layout/lProcess2"/>
    <dgm:cxn modelId="{EE318155-4774-44E5-91B4-6EA8470DEA00}" type="presParOf" srcId="{C9A443D7-5A3F-4951-943F-6D597F4DE524}" destId="{58D72209-F135-4DB5-B8E1-DD6201446C3C}" srcOrd="5" destOrd="0" presId="urn:microsoft.com/office/officeart/2005/8/layout/lProcess2"/>
    <dgm:cxn modelId="{2C63EBC7-0181-4DB6-86FF-DF31CBF7DD42}" type="presParOf" srcId="{C9A443D7-5A3F-4951-943F-6D597F4DE524}" destId="{7FAFF90D-B958-4A98-8D0E-3456F4F5CF80}" srcOrd="6" destOrd="0" presId="urn:microsoft.com/office/officeart/2005/8/layout/lProcess2"/>
    <dgm:cxn modelId="{5F45D3D3-3B01-42C9-B7E0-84EC1A7C1E0B}" type="presParOf" srcId="{C9F06704-6540-4756-AC5D-BCCE5CECE57A}" destId="{37370CFD-54D6-497A-8894-1540E94E89B8}" srcOrd="1" destOrd="0" presId="urn:microsoft.com/office/officeart/2005/8/layout/lProcess2"/>
    <dgm:cxn modelId="{E6D3D616-1823-4FC2-9010-393082338EDB}" type="presParOf" srcId="{C9F06704-6540-4756-AC5D-BCCE5CECE57A}" destId="{7A158C86-92AE-4BF8-BD36-5E2BA3E2900D}" srcOrd="2" destOrd="0" presId="urn:microsoft.com/office/officeart/2005/8/layout/lProcess2"/>
    <dgm:cxn modelId="{B7E8363C-BDB6-4726-B09F-D68120FF85A3}" type="presParOf" srcId="{7A158C86-92AE-4BF8-BD36-5E2BA3E2900D}" destId="{C2C55388-CC3F-4687-A496-0CDEDE5CBBFE}" srcOrd="0" destOrd="0" presId="urn:microsoft.com/office/officeart/2005/8/layout/lProcess2"/>
    <dgm:cxn modelId="{4D93154A-FCA1-4F64-825F-4E9EC45A0693}" type="presParOf" srcId="{7A158C86-92AE-4BF8-BD36-5E2BA3E2900D}" destId="{22AD36CD-1647-43E9-A8ED-E1762E89C5B7}" srcOrd="1" destOrd="0" presId="urn:microsoft.com/office/officeart/2005/8/layout/lProcess2"/>
    <dgm:cxn modelId="{56DDD30D-6550-4586-BC71-ACAA94755A80}" type="presParOf" srcId="{7A158C86-92AE-4BF8-BD36-5E2BA3E2900D}" destId="{5140E996-EB14-4B24-9460-ED5E11EA4E79}" srcOrd="2" destOrd="0" presId="urn:microsoft.com/office/officeart/2005/8/layout/lProcess2"/>
    <dgm:cxn modelId="{DD16CB63-0F7F-4FA0-B8AE-21C5CCECF090}" type="presParOf" srcId="{5140E996-EB14-4B24-9460-ED5E11EA4E79}" destId="{F9E139E6-E7A8-4642-8366-46F5D54D40A1}" srcOrd="0" destOrd="0" presId="urn:microsoft.com/office/officeart/2005/8/layout/lProcess2"/>
    <dgm:cxn modelId="{33AFD7B0-69F0-41DD-BC8E-DD45E6810FEE}" type="presParOf" srcId="{F9E139E6-E7A8-4642-8366-46F5D54D40A1}" destId="{190E1EA5-572C-4374-A327-32B3ADFBA57E}" srcOrd="0" destOrd="0" presId="urn:microsoft.com/office/officeart/2005/8/layout/lProcess2"/>
    <dgm:cxn modelId="{699DD633-C57D-46BD-9CDC-D393016073CE}" type="presParOf" srcId="{F9E139E6-E7A8-4642-8366-46F5D54D40A1}" destId="{2057B1EF-0AF3-4C2B-920A-60D3306EC377}" srcOrd="1" destOrd="0" presId="urn:microsoft.com/office/officeart/2005/8/layout/lProcess2"/>
    <dgm:cxn modelId="{9BE06B11-3089-4D1E-BF04-AB6EBFB754D4}" type="presParOf" srcId="{F9E139E6-E7A8-4642-8366-46F5D54D40A1}" destId="{5BD0D54C-059D-49A4-8261-3887DF777169}" srcOrd="2" destOrd="0" presId="urn:microsoft.com/office/officeart/2005/8/layout/lProcess2"/>
    <dgm:cxn modelId="{7BD37A69-93B3-4373-A9BB-A8169A021CED}" type="presParOf" srcId="{F9E139E6-E7A8-4642-8366-46F5D54D40A1}" destId="{0F995C63-8B8F-4F84-BA7C-04CB7490DDC0}" srcOrd="3" destOrd="0" presId="urn:microsoft.com/office/officeart/2005/8/layout/lProcess2"/>
    <dgm:cxn modelId="{F6A7F043-720D-4CD0-B9BA-556DC5A270B5}" type="presParOf" srcId="{F9E139E6-E7A8-4642-8366-46F5D54D40A1}" destId="{03669208-1EFF-4178-805C-5BC5647B156E}" srcOrd="4" destOrd="0" presId="urn:microsoft.com/office/officeart/2005/8/layout/lProcess2"/>
    <dgm:cxn modelId="{6E5D3B0C-B25C-4828-A094-124707FC2910}" type="presParOf" srcId="{F9E139E6-E7A8-4642-8366-46F5D54D40A1}" destId="{4A1038EA-36FB-43FB-A28E-28C76B9D84BA}" srcOrd="5" destOrd="0" presId="urn:microsoft.com/office/officeart/2005/8/layout/lProcess2"/>
    <dgm:cxn modelId="{A2D74F73-2297-41D4-9DEF-E1A86993C010}" type="presParOf" srcId="{F9E139E6-E7A8-4642-8366-46F5D54D40A1}" destId="{0385C036-92F9-407C-9DEC-53AE444EA5DA}" srcOrd="6" destOrd="0" presId="urn:microsoft.com/office/officeart/2005/8/layout/lProcess2"/>
    <dgm:cxn modelId="{8E5DEC73-0AE2-45CE-8FD3-4860E6C67BF8}" type="presParOf" srcId="{C9F06704-6540-4756-AC5D-BCCE5CECE57A}" destId="{CCAD36DF-7217-4015-8E53-9429A3224497}" srcOrd="3" destOrd="0" presId="urn:microsoft.com/office/officeart/2005/8/layout/lProcess2"/>
    <dgm:cxn modelId="{169676EE-3626-4BCC-82A7-4A3CE2DB0CD3}" type="presParOf" srcId="{C9F06704-6540-4756-AC5D-BCCE5CECE57A}" destId="{C87CD84B-38FA-48B7-AFD2-CE529035187B}" srcOrd="4" destOrd="0" presId="urn:microsoft.com/office/officeart/2005/8/layout/lProcess2"/>
    <dgm:cxn modelId="{5FB650B3-84AD-49DF-9184-C906995D6482}" type="presParOf" srcId="{C87CD84B-38FA-48B7-AFD2-CE529035187B}" destId="{A7EF1C2E-C65E-4648-9148-518D2BCEE289}" srcOrd="0" destOrd="0" presId="urn:microsoft.com/office/officeart/2005/8/layout/lProcess2"/>
    <dgm:cxn modelId="{1FC33933-8F94-411E-AA89-1616B3CB099D}" type="presParOf" srcId="{C87CD84B-38FA-48B7-AFD2-CE529035187B}" destId="{599F67CD-BD5C-4903-838E-9FD872F1D99A}" srcOrd="1" destOrd="0" presId="urn:microsoft.com/office/officeart/2005/8/layout/lProcess2"/>
    <dgm:cxn modelId="{D48601AD-18C2-4D53-B689-27BB71CD9721}" type="presParOf" srcId="{C87CD84B-38FA-48B7-AFD2-CE529035187B}" destId="{AF15C4CB-3588-415E-860A-1DB245EFF91F}" srcOrd="2" destOrd="0" presId="urn:microsoft.com/office/officeart/2005/8/layout/lProcess2"/>
    <dgm:cxn modelId="{AC7750ED-0659-4B84-95AF-A96164CBA0CB}" type="presParOf" srcId="{AF15C4CB-3588-415E-860A-1DB245EFF91F}" destId="{7C10D62A-0FDC-4FF2-B1C3-48B96C83EF20}" srcOrd="0" destOrd="0" presId="urn:microsoft.com/office/officeart/2005/8/layout/lProcess2"/>
    <dgm:cxn modelId="{1AA87813-F0B9-4D60-B54D-6054FBC73B87}" type="presParOf" srcId="{7C10D62A-0FDC-4FF2-B1C3-48B96C83EF20}" destId="{AB4F2336-7230-4C6F-B9B4-2E6410A5DFBD}" srcOrd="0" destOrd="0" presId="urn:microsoft.com/office/officeart/2005/8/layout/lProcess2"/>
    <dgm:cxn modelId="{70F86CEC-910C-41D2-AD42-ED34B856D603}" type="presParOf" srcId="{7C10D62A-0FDC-4FF2-B1C3-48B96C83EF20}" destId="{EB47ACE6-E713-4324-9B92-EA879A1AF011}" srcOrd="1" destOrd="0" presId="urn:microsoft.com/office/officeart/2005/8/layout/lProcess2"/>
    <dgm:cxn modelId="{5F014722-8996-4BC6-8C53-8D5087E6DC32}" type="presParOf" srcId="{7C10D62A-0FDC-4FF2-B1C3-48B96C83EF20}" destId="{FAB77547-05F1-4E16-8FB0-E087BEA23CD5}" srcOrd="2" destOrd="0" presId="urn:microsoft.com/office/officeart/2005/8/layout/lProcess2"/>
    <dgm:cxn modelId="{672E4B5D-E077-47F2-95CC-4ABC712DB508}" type="presParOf" srcId="{7C10D62A-0FDC-4FF2-B1C3-48B96C83EF20}" destId="{77C52534-3C8F-494B-9ADA-50987BA49FD4}" srcOrd="3" destOrd="0" presId="urn:microsoft.com/office/officeart/2005/8/layout/lProcess2"/>
    <dgm:cxn modelId="{9DA9FF61-4DFF-4DA5-B21B-D865BDD31BD8}" type="presParOf" srcId="{7C10D62A-0FDC-4FF2-B1C3-48B96C83EF20}" destId="{C43A260B-4A89-4C50-BAFE-1238A387D5B5}" srcOrd="4" destOrd="0" presId="urn:microsoft.com/office/officeart/2005/8/layout/lProcess2"/>
    <dgm:cxn modelId="{694036FA-EA06-45DA-A79A-E5AC0672EE21}" type="presParOf" srcId="{7C10D62A-0FDC-4FF2-B1C3-48B96C83EF20}" destId="{96420C60-C082-4639-B2F3-883EE57709C7}" srcOrd="5" destOrd="0" presId="urn:microsoft.com/office/officeart/2005/8/layout/lProcess2"/>
    <dgm:cxn modelId="{F2C53006-AEB6-47C5-B87F-AA0355C61982}" type="presParOf" srcId="{7C10D62A-0FDC-4FF2-B1C3-48B96C83EF20}" destId="{F0668CAA-86A6-4CBC-BE38-4CA6BFDAE88A}"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84E725-B322-421C-A7B6-86C0E7F33E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219C32A9-3039-48BA-A493-BF8778D79989}">
      <dgm:prSet phldrT="[Texto]"/>
      <dgm:spPr>
        <a:solidFill>
          <a:schemeClr val="accent2">
            <a:lumMod val="75000"/>
          </a:schemeClr>
        </a:solidFill>
      </dgm:spPr>
      <dgm:t>
        <a:bodyPr/>
        <a:lstStyle/>
        <a:p>
          <a:r>
            <a:rPr lang="es-MX" dirty="0" smtClean="0"/>
            <a:t>Disponibilidad Recursos</a:t>
          </a:r>
          <a:endParaRPr lang="es-EC" dirty="0"/>
        </a:p>
      </dgm:t>
    </dgm:pt>
    <dgm:pt modelId="{029BF0FD-2B60-4DAF-B28B-58DDA6508D7C}" type="parTrans" cxnId="{0AF4512E-2FF3-4593-8703-73DC2AEDB866}">
      <dgm:prSet/>
      <dgm:spPr/>
      <dgm:t>
        <a:bodyPr/>
        <a:lstStyle/>
        <a:p>
          <a:endParaRPr lang="es-EC"/>
        </a:p>
      </dgm:t>
    </dgm:pt>
    <dgm:pt modelId="{9F4389B1-B5A2-492D-AB16-8F26CFCE044F}" type="sibTrans" cxnId="{0AF4512E-2FF3-4593-8703-73DC2AEDB866}">
      <dgm:prSet/>
      <dgm:spPr/>
      <dgm:t>
        <a:bodyPr/>
        <a:lstStyle/>
        <a:p>
          <a:endParaRPr lang="es-EC"/>
        </a:p>
      </dgm:t>
    </dgm:pt>
    <dgm:pt modelId="{9B528BC0-25FB-4B05-9A3C-19A573B28EE0}">
      <dgm:prSet phldrT="[Texto]"/>
      <dgm:spPr>
        <a:solidFill>
          <a:schemeClr val="accent3">
            <a:lumMod val="75000"/>
          </a:schemeClr>
        </a:solidFill>
      </dgm:spPr>
      <dgm:t>
        <a:bodyPr/>
        <a:lstStyle/>
        <a:p>
          <a:r>
            <a:rPr lang="es-MX" dirty="0" smtClean="0"/>
            <a:t>Materia Prima</a:t>
          </a:r>
          <a:endParaRPr lang="es-EC" dirty="0"/>
        </a:p>
      </dgm:t>
    </dgm:pt>
    <dgm:pt modelId="{0C512FF5-BB61-4096-BCDA-A2FDBD959155}" type="parTrans" cxnId="{1CE97B7B-6DEA-4340-875C-D7ED03C2C16C}">
      <dgm:prSet/>
      <dgm:spPr/>
      <dgm:t>
        <a:bodyPr/>
        <a:lstStyle/>
        <a:p>
          <a:endParaRPr lang="es-EC"/>
        </a:p>
      </dgm:t>
    </dgm:pt>
    <dgm:pt modelId="{FE8AC2D5-DA64-402E-B74C-0E518BF97F25}" type="sibTrans" cxnId="{1CE97B7B-6DEA-4340-875C-D7ED03C2C16C}">
      <dgm:prSet/>
      <dgm:spPr/>
      <dgm:t>
        <a:bodyPr/>
        <a:lstStyle/>
        <a:p>
          <a:endParaRPr lang="es-EC"/>
        </a:p>
      </dgm:t>
    </dgm:pt>
    <dgm:pt modelId="{D464E5EA-BC51-48AC-935D-9F1A0DEBECA4}">
      <dgm:prSet phldrT="[Texto]"/>
      <dgm:spPr>
        <a:solidFill>
          <a:schemeClr val="accent4">
            <a:lumMod val="75000"/>
          </a:schemeClr>
        </a:solidFill>
      </dgm:spPr>
      <dgm:t>
        <a:bodyPr/>
        <a:lstStyle/>
        <a:p>
          <a:r>
            <a:rPr lang="es-MX" dirty="0" smtClean="0"/>
            <a:t>Mano de Obra</a:t>
          </a:r>
          <a:endParaRPr lang="es-EC" dirty="0"/>
        </a:p>
      </dgm:t>
    </dgm:pt>
    <dgm:pt modelId="{B1123C5E-EB11-4654-9552-D4C08DFFD618}" type="parTrans" cxnId="{060291D4-4866-42C9-8B4B-E3383D1FF5AA}">
      <dgm:prSet/>
      <dgm:spPr/>
      <dgm:t>
        <a:bodyPr/>
        <a:lstStyle/>
        <a:p>
          <a:endParaRPr lang="es-EC"/>
        </a:p>
      </dgm:t>
    </dgm:pt>
    <dgm:pt modelId="{E9EF313F-8D55-40F5-9B29-0A4BF0B63E63}" type="sibTrans" cxnId="{060291D4-4866-42C9-8B4B-E3383D1FF5AA}">
      <dgm:prSet/>
      <dgm:spPr/>
      <dgm:t>
        <a:bodyPr/>
        <a:lstStyle/>
        <a:p>
          <a:endParaRPr lang="es-EC"/>
        </a:p>
      </dgm:t>
    </dgm:pt>
    <dgm:pt modelId="{A50878D5-B10C-4A18-886E-DF554629D66E}">
      <dgm:prSet phldrT="[Texto]"/>
      <dgm:spPr/>
      <dgm:t>
        <a:bodyPr/>
        <a:lstStyle/>
        <a:p>
          <a:r>
            <a:rPr lang="es-MX" dirty="0" smtClean="0"/>
            <a:t>Suministros e Insumos</a:t>
          </a:r>
          <a:endParaRPr lang="es-EC" dirty="0"/>
        </a:p>
      </dgm:t>
    </dgm:pt>
    <dgm:pt modelId="{709782C2-5EBA-4B90-A6C2-20349EC95D6A}" type="parTrans" cxnId="{4B5E2FD9-9BC2-4A03-8E11-CB820F1F38D4}">
      <dgm:prSet/>
      <dgm:spPr/>
      <dgm:t>
        <a:bodyPr/>
        <a:lstStyle/>
        <a:p>
          <a:endParaRPr lang="es-EC"/>
        </a:p>
      </dgm:t>
    </dgm:pt>
    <dgm:pt modelId="{B9245D00-EB43-41C8-97F3-BAC05041296E}" type="sibTrans" cxnId="{4B5E2FD9-9BC2-4A03-8E11-CB820F1F38D4}">
      <dgm:prSet/>
      <dgm:spPr/>
      <dgm:t>
        <a:bodyPr/>
        <a:lstStyle/>
        <a:p>
          <a:endParaRPr lang="es-EC"/>
        </a:p>
      </dgm:t>
    </dgm:pt>
    <dgm:pt modelId="{63110F9A-A468-4E62-85C8-7911F10749E4}">
      <dgm:prSet phldrT="[Texto]"/>
      <dgm:spPr>
        <a:solidFill>
          <a:schemeClr val="accent6">
            <a:lumMod val="75000"/>
          </a:schemeClr>
        </a:solidFill>
      </dgm:spPr>
      <dgm:t>
        <a:bodyPr/>
        <a:lstStyle/>
        <a:p>
          <a:r>
            <a:rPr lang="es-MX" dirty="0" smtClean="0"/>
            <a:t>COSTOS TOTALES</a:t>
          </a:r>
          <a:endParaRPr lang="es-EC" dirty="0"/>
        </a:p>
      </dgm:t>
    </dgm:pt>
    <dgm:pt modelId="{52B3DF04-47C6-48BC-B90E-7484560B946E}" type="parTrans" cxnId="{DD1881D1-4266-4D6D-9876-A67A85A2495E}">
      <dgm:prSet/>
      <dgm:spPr/>
      <dgm:t>
        <a:bodyPr/>
        <a:lstStyle/>
        <a:p>
          <a:endParaRPr lang="es-EC"/>
        </a:p>
      </dgm:t>
    </dgm:pt>
    <dgm:pt modelId="{063F539B-7236-40C9-B748-B929321F7792}" type="sibTrans" cxnId="{DD1881D1-4266-4D6D-9876-A67A85A2495E}">
      <dgm:prSet/>
      <dgm:spPr/>
      <dgm:t>
        <a:bodyPr/>
        <a:lstStyle/>
        <a:p>
          <a:endParaRPr lang="es-EC"/>
        </a:p>
      </dgm:t>
    </dgm:pt>
    <dgm:pt modelId="{80D042D3-632E-445C-9F39-DCF548A7151F}" type="pres">
      <dgm:prSet presAssocID="{0B84E725-B322-421C-A7B6-86C0E7F33E40}" presName="diagram" presStyleCnt="0">
        <dgm:presLayoutVars>
          <dgm:dir/>
          <dgm:resizeHandles val="exact"/>
        </dgm:presLayoutVars>
      </dgm:prSet>
      <dgm:spPr/>
      <dgm:t>
        <a:bodyPr/>
        <a:lstStyle/>
        <a:p>
          <a:endParaRPr lang="es-EC"/>
        </a:p>
      </dgm:t>
    </dgm:pt>
    <dgm:pt modelId="{CC5D4892-E6E6-4FA8-B1FE-A9C6D1386E22}" type="pres">
      <dgm:prSet presAssocID="{219C32A9-3039-48BA-A493-BF8778D79989}" presName="node" presStyleLbl="node1" presStyleIdx="0" presStyleCnt="5">
        <dgm:presLayoutVars>
          <dgm:bulletEnabled val="1"/>
        </dgm:presLayoutVars>
      </dgm:prSet>
      <dgm:spPr/>
      <dgm:t>
        <a:bodyPr/>
        <a:lstStyle/>
        <a:p>
          <a:endParaRPr lang="es-EC"/>
        </a:p>
      </dgm:t>
    </dgm:pt>
    <dgm:pt modelId="{2862C0E9-1881-42CC-AF54-F5CE33089C33}" type="pres">
      <dgm:prSet presAssocID="{9F4389B1-B5A2-492D-AB16-8F26CFCE044F}" presName="sibTrans" presStyleCnt="0"/>
      <dgm:spPr/>
    </dgm:pt>
    <dgm:pt modelId="{0106F03F-96C4-4578-9CBB-40109C50FCB3}" type="pres">
      <dgm:prSet presAssocID="{9B528BC0-25FB-4B05-9A3C-19A573B28EE0}" presName="node" presStyleLbl="node1" presStyleIdx="1" presStyleCnt="5">
        <dgm:presLayoutVars>
          <dgm:bulletEnabled val="1"/>
        </dgm:presLayoutVars>
      </dgm:prSet>
      <dgm:spPr/>
      <dgm:t>
        <a:bodyPr/>
        <a:lstStyle/>
        <a:p>
          <a:endParaRPr lang="es-EC"/>
        </a:p>
      </dgm:t>
    </dgm:pt>
    <dgm:pt modelId="{0C2E2CAE-63FB-4A1C-815C-A2959A4B97D7}" type="pres">
      <dgm:prSet presAssocID="{FE8AC2D5-DA64-402E-B74C-0E518BF97F25}" presName="sibTrans" presStyleCnt="0"/>
      <dgm:spPr/>
    </dgm:pt>
    <dgm:pt modelId="{050BDB30-A3F3-43CF-9951-CD9FD1DFA8C2}" type="pres">
      <dgm:prSet presAssocID="{D464E5EA-BC51-48AC-935D-9F1A0DEBECA4}" presName="node" presStyleLbl="node1" presStyleIdx="2" presStyleCnt="5">
        <dgm:presLayoutVars>
          <dgm:bulletEnabled val="1"/>
        </dgm:presLayoutVars>
      </dgm:prSet>
      <dgm:spPr/>
      <dgm:t>
        <a:bodyPr/>
        <a:lstStyle/>
        <a:p>
          <a:endParaRPr lang="es-EC"/>
        </a:p>
      </dgm:t>
    </dgm:pt>
    <dgm:pt modelId="{F675590C-6FBF-4D79-84B1-6A21DCB5AB6E}" type="pres">
      <dgm:prSet presAssocID="{E9EF313F-8D55-40F5-9B29-0A4BF0B63E63}" presName="sibTrans" presStyleCnt="0"/>
      <dgm:spPr/>
    </dgm:pt>
    <dgm:pt modelId="{EA905668-4213-4B37-81F3-8EEB36A8DB43}" type="pres">
      <dgm:prSet presAssocID="{A50878D5-B10C-4A18-886E-DF554629D66E}" presName="node" presStyleLbl="node1" presStyleIdx="3" presStyleCnt="5">
        <dgm:presLayoutVars>
          <dgm:bulletEnabled val="1"/>
        </dgm:presLayoutVars>
      </dgm:prSet>
      <dgm:spPr/>
      <dgm:t>
        <a:bodyPr/>
        <a:lstStyle/>
        <a:p>
          <a:endParaRPr lang="es-EC"/>
        </a:p>
      </dgm:t>
    </dgm:pt>
    <dgm:pt modelId="{52732193-7404-4243-9040-9708004AFBD9}" type="pres">
      <dgm:prSet presAssocID="{B9245D00-EB43-41C8-97F3-BAC05041296E}" presName="sibTrans" presStyleCnt="0"/>
      <dgm:spPr/>
    </dgm:pt>
    <dgm:pt modelId="{C248459F-9556-4089-9D66-AA913AAA532C}" type="pres">
      <dgm:prSet presAssocID="{63110F9A-A468-4E62-85C8-7911F10749E4}" presName="node" presStyleLbl="node1" presStyleIdx="4" presStyleCnt="5">
        <dgm:presLayoutVars>
          <dgm:bulletEnabled val="1"/>
        </dgm:presLayoutVars>
      </dgm:prSet>
      <dgm:spPr/>
      <dgm:t>
        <a:bodyPr/>
        <a:lstStyle/>
        <a:p>
          <a:endParaRPr lang="es-EC"/>
        </a:p>
      </dgm:t>
    </dgm:pt>
  </dgm:ptLst>
  <dgm:cxnLst>
    <dgm:cxn modelId="{0AF4512E-2FF3-4593-8703-73DC2AEDB866}" srcId="{0B84E725-B322-421C-A7B6-86C0E7F33E40}" destId="{219C32A9-3039-48BA-A493-BF8778D79989}" srcOrd="0" destOrd="0" parTransId="{029BF0FD-2B60-4DAF-B28B-58DDA6508D7C}" sibTransId="{9F4389B1-B5A2-492D-AB16-8F26CFCE044F}"/>
    <dgm:cxn modelId="{2778EF94-0B15-436F-93B0-0DE61529741E}" type="presOf" srcId="{0B84E725-B322-421C-A7B6-86C0E7F33E40}" destId="{80D042D3-632E-445C-9F39-DCF548A7151F}" srcOrd="0" destOrd="0" presId="urn:microsoft.com/office/officeart/2005/8/layout/default"/>
    <dgm:cxn modelId="{060291D4-4866-42C9-8B4B-E3383D1FF5AA}" srcId="{0B84E725-B322-421C-A7B6-86C0E7F33E40}" destId="{D464E5EA-BC51-48AC-935D-9F1A0DEBECA4}" srcOrd="2" destOrd="0" parTransId="{B1123C5E-EB11-4654-9552-D4C08DFFD618}" sibTransId="{E9EF313F-8D55-40F5-9B29-0A4BF0B63E63}"/>
    <dgm:cxn modelId="{D6D9967E-AEB6-4307-9C7C-2ED137019E3C}" type="presOf" srcId="{219C32A9-3039-48BA-A493-BF8778D79989}" destId="{CC5D4892-E6E6-4FA8-B1FE-A9C6D1386E22}" srcOrd="0" destOrd="0" presId="urn:microsoft.com/office/officeart/2005/8/layout/default"/>
    <dgm:cxn modelId="{1F54B655-F45F-4ED0-99A8-F3BCD8567F8A}" type="presOf" srcId="{D464E5EA-BC51-48AC-935D-9F1A0DEBECA4}" destId="{050BDB30-A3F3-43CF-9951-CD9FD1DFA8C2}" srcOrd="0" destOrd="0" presId="urn:microsoft.com/office/officeart/2005/8/layout/default"/>
    <dgm:cxn modelId="{1CE97B7B-6DEA-4340-875C-D7ED03C2C16C}" srcId="{0B84E725-B322-421C-A7B6-86C0E7F33E40}" destId="{9B528BC0-25FB-4B05-9A3C-19A573B28EE0}" srcOrd="1" destOrd="0" parTransId="{0C512FF5-BB61-4096-BCDA-A2FDBD959155}" sibTransId="{FE8AC2D5-DA64-402E-B74C-0E518BF97F25}"/>
    <dgm:cxn modelId="{0328FFE5-2CB4-43E8-8ECA-F2598A8A50AC}" type="presOf" srcId="{9B528BC0-25FB-4B05-9A3C-19A573B28EE0}" destId="{0106F03F-96C4-4578-9CBB-40109C50FCB3}" srcOrd="0" destOrd="0" presId="urn:microsoft.com/office/officeart/2005/8/layout/default"/>
    <dgm:cxn modelId="{4B5E2FD9-9BC2-4A03-8E11-CB820F1F38D4}" srcId="{0B84E725-B322-421C-A7B6-86C0E7F33E40}" destId="{A50878D5-B10C-4A18-886E-DF554629D66E}" srcOrd="3" destOrd="0" parTransId="{709782C2-5EBA-4B90-A6C2-20349EC95D6A}" sibTransId="{B9245D00-EB43-41C8-97F3-BAC05041296E}"/>
    <dgm:cxn modelId="{260E5922-0717-40F5-999C-96510A6B70F7}" type="presOf" srcId="{A50878D5-B10C-4A18-886E-DF554629D66E}" destId="{EA905668-4213-4B37-81F3-8EEB36A8DB43}" srcOrd="0" destOrd="0" presId="urn:microsoft.com/office/officeart/2005/8/layout/default"/>
    <dgm:cxn modelId="{79989EC9-1ED9-48DC-ACD4-3D15B9D83407}" type="presOf" srcId="{63110F9A-A468-4E62-85C8-7911F10749E4}" destId="{C248459F-9556-4089-9D66-AA913AAA532C}" srcOrd="0" destOrd="0" presId="urn:microsoft.com/office/officeart/2005/8/layout/default"/>
    <dgm:cxn modelId="{DD1881D1-4266-4D6D-9876-A67A85A2495E}" srcId="{0B84E725-B322-421C-A7B6-86C0E7F33E40}" destId="{63110F9A-A468-4E62-85C8-7911F10749E4}" srcOrd="4" destOrd="0" parTransId="{52B3DF04-47C6-48BC-B90E-7484560B946E}" sibTransId="{063F539B-7236-40C9-B748-B929321F7792}"/>
    <dgm:cxn modelId="{38E4C078-B325-4DBE-9DE7-AD40DD90E203}" type="presParOf" srcId="{80D042D3-632E-445C-9F39-DCF548A7151F}" destId="{CC5D4892-E6E6-4FA8-B1FE-A9C6D1386E22}" srcOrd="0" destOrd="0" presId="urn:microsoft.com/office/officeart/2005/8/layout/default"/>
    <dgm:cxn modelId="{DA298D9C-CCFE-4900-8710-01636B1CDFFB}" type="presParOf" srcId="{80D042D3-632E-445C-9F39-DCF548A7151F}" destId="{2862C0E9-1881-42CC-AF54-F5CE33089C33}" srcOrd="1" destOrd="0" presId="urn:microsoft.com/office/officeart/2005/8/layout/default"/>
    <dgm:cxn modelId="{E0644A07-2F55-44E2-A0F5-051CA0E52868}" type="presParOf" srcId="{80D042D3-632E-445C-9F39-DCF548A7151F}" destId="{0106F03F-96C4-4578-9CBB-40109C50FCB3}" srcOrd="2" destOrd="0" presId="urn:microsoft.com/office/officeart/2005/8/layout/default"/>
    <dgm:cxn modelId="{5FBFD3FE-1CA5-4FFB-ACB3-CCA6D53FCE76}" type="presParOf" srcId="{80D042D3-632E-445C-9F39-DCF548A7151F}" destId="{0C2E2CAE-63FB-4A1C-815C-A2959A4B97D7}" srcOrd="3" destOrd="0" presId="urn:microsoft.com/office/officeart/2005/8/layout/default"/>
    <dgm:cxn modelId="{3798AC0A-6B24-48BF-A4D5-454FF24FF622}" type="presParOf" srcId="{80D042D3-632E-445C-9F39-DCF548A7151F}" destId="{050BDB30-A3F3-43CF-9951-CD9FD1DFA8C2}" srcOrd="4" destOrd="0" presId="urn:microsoft.com/office/officeart/2005/8/layout/default"/>
    <dgm:cxn modelId="{51A8EABE-6D20-4416-8139-09B29D730C03}" type="presParOf" srcId="{80D042D3-632E-445C-9F39-DCF548A7151F}" destId="{F675590C-6FBF-4D79-84B1-6A21DCB5AB6E}" srcOrd="5" destOrd="0" presId="urn:microsoft.com/office/officeart/2005/8/layout/default"/>
    <dgm:cxn modelId="{19313692-93BB-4671-9EAF-958DDD318071}" type="presParOf" srcId="{80D042D3-632E-445C-9F39-DCF548A7151F}" destId="{EA905668-4213-4B37-81F3-8EEB36A8DB43}" srcOrd="6" destOrd="0" presId="urn:microsoft.com/office/officeart/2005/8/layout/default"/>
    <dgm:cxn modelId="{8E8D73D1-6246-4808-B80A-228BF33219F5}" type="presParOf" srcId="{80D042D3-632E-445C-9F39-DCF548A7151F}" destId="{52732193-7404-4243-9040-9708004AFBD9}" srcOrd="7" destOrd="0" presId="urn:microsoft.com/office/officeart/2005/8/layout/default"/>
    <dgm:cxn modelId="{3FF1FB37-005C-47B3-8AAF-87A06F1ED3B9}" type="presParOf" srcId="{80D042D3-632E-445C-9F39-DCF548A7151F}" destId="{C248459F-9556-4089-9D66-AA913AAA532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4E725-B322-421C-A7B6-86C0E7F33E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219C32A9-3039-48BA-A493-BF8778D79989}">
      <dgm:prSet phldrT="[Texto]"/>
      <dgm:spPr>
        <a:solidFill>
          <a:schemeClr val="accent2">
            <a:lumMod val="75000"/>
          </a:schemeClr>
        </a:solidFill>
      </dgm:spPr>
      <dgm:t>
        <a:bodyPr/>
        <a:lstStyle/>
        <a:p>
          <a:r>
            <a:rPr lang="es-MX" dirty="0" smtClean="0"/>
            <a:t>Inversión Inicial</a:t>
          </a:r>
          <a:endParaRPr lang="es-EC" dirty="0"/>
        </a:p>
      </dgm:t>
    </dgm:pt>
    <dgm:pt modelId="{029BF0FD-2B60-4DAF-B28B-58DDA6508D7C}" type="parTrans" cxnId="{0AF4512E-2FF3-4593-8703-73DC2AEDB866}">
      <dgm:prSet/>
      <dgm:spPr/>
      <dgm:t>
        <a:bodyPr/>
        <a:lstStyle/>
        <a:p>
          <a:endParaRPr lang="es-EC"/>
        </a:p>
      </dgm:t>
    </dgm:pt>
    <dgm:pt modelId="{9F4389B1-B5A2-492D-AB16-8F26CFCE044F}" type="sibTrans" cxnId="{0AF4512E-2FF3-4593-8703-73DC2AEDB866}">
      <dgm:prSet/>
      <dgm:spPr/>
      <dgm:t>
        <a:bodyPr/>
        <a:lstStyle/>
        <a:p>
          <a:endParaRPr lang="es-EC"/>
        </a:p>
      </dgm:t>
    </dgm:pt>
    <dgm:pt modelId="{9B528BC0-25FB-4B05-9A3C-19A573B28EE0}">
      <dgm:prSet phldrT="[Texto]"/>
      <dgm:spPr>
        <a:solidFill>
          <a:schemeClr val="accent3">
            <a:lumMod val="75000"/>
          </a:schemeClr>
        </a:solidFill>
      </dgm:spPr>
      <dgm:t>
        <a:bodyPr/>
        <a:lstStyle/>
        <a:p>
          <a:r>
            <a:rPr lang="es-MX" dirty="0" smtClean="0"/>
            <a:t>Costos / Ingresos</a:t>
          </a:r>
          <a:endParaRPr lang="es-EC" dirty="0"/>
        </a:p>
      </dgm:t>
    </dgm:pt>
    <dgm:pt modelId="{0C512FF5-BB61-4096-BCDA-A2FDBD959155}" type="parTrans" cxnId="{1CE97B7B-6DEA-4340-875C-D7ED03C2C16C}">
      <dgm:prSet/>
      <dgm:spPr/>
      <dgm:t>
        <a:bodyPr/>
        <a:lstStyle/>
        <a:p>
          <a:endParaRPr lang="es-EC"/>
        </a:p>
      </dgm:t>
    </dgm:pt>
    <dgm:pt modelId="{FE8AC2D5-DA64-402E-B74C-0E518BF97F25}" type="sibTrans" cxnId="{1CE97B7B-6DEA-4340-875C-D7ED03C2C16C}">
      <dgm:prSet/>
      <dgm:spPr/>
      <dgm:t>
        <a:bodyPr/>
        <a:lstStyle/>
        <a:p>
          <a:endParaRPr lang="es-EC"/>
        </a:p>
      </dgm:t>
    </dgm:pt>
    <dgm:pt modelId="{D464E5EA-BC51-48AC-935D-9F1A0DEBECA4}">
      <dgm:prSet phldrT="[Texto]"/>
      <dgm:spPr>
        <a:solidFill>
          <a:schemeClr val="accent4">
            <a:lumMod val="75000"/>
          </a:schemeClr>
        </a:solidFill>
      </dgm:spPr>
      <dgm:t>
        <a:bodyPr/>
        <a:lstStyle/>
        <a:p>
          <a:r>
            <a:rPr lang="es-MX" dirty="0" smtClean="0"/>
            <a:t>Financiamiento</a:t>
          </a:r>
          <a:endParaRPr lang="es-EC" dirty="0"/>
        </a:p>
      </dgm:t>
    </dgm:pt>
    <dgm:pt modelId="{B1123C5E-EB11-4654-9552-D4C08DFFD618}" type="parTrans" cxnId="{060291D4-4866-42C9-8B4B-E3383D1FF5AA}">
      <dgm:prSet/>
      <dgm:spPr/>
      <dgm:t>
        <a:bodyPr/>
        <a:lstStyle/>
        <a:p>
          <a:endParaRPr lang="es-EC"/>
        </a:p>
      </dgm:t>
    </dgm:pt>
    <dgm:pt modelId="{E9EF313F-8D55-40F5-9B29-0A4BF0B63E63}" type="sibTrans" cxnId="{060291D4-4866-42C9-8B4B-E3383D1FF5AA}">
      <dgm:prSet/>
      <dgm:spPr/>
      <dgm:t>
        <a:bodyPr/>
        <a:lstStyle/>
        <a:p>
          <a:endParaRPr lang="es-EC"/>
        </a:p>
      </dgm:t>
    </dgm:pt>
    <dgm:pt modelId="{A50878D5-B10C-4A18-886E-DF554629D66E}">
      <dgm:prSet phldrT="[Texto]"/>
      <dgm:spPr/>
      <dgm:t>
        <a:bodyPr/>
        <a:lstStyle/>
        <a:p>
          <a:r>
            <a:rPr lang="es-MX" dirty="0" smtClean="0"/>
            <a:t>Análisis de Rentabilidad</a:t>
          </a:r>
          <a:endParaRPr lang="es-EC" dirty="0"/>
        </a:p>
      </dgm:t>
    </dgm:pt>
    <dgm:pt modelId="{709782C2-5EBA-4B90-A6C2-20349EC95D6A}" type="parTrans" cxnId="{4B5E2FD9-9BC2-4A03-8E11-CB820F1F38D4}">
      <dgm:prSet/>
      <dgm:spPr/>
      <dgm:t>
        <a:bodyPr/>
        <a:lstStyle/>
        <a:p>
          <a:endParaRPr lang="es-EC"/>
        </a:p>
      </dgm:t>
    </dgm:pt>
    <dgm:pt modelId="{B9245D00-EB43-41C8-97F3-BAC05041296E}" type="sibTrans" cxnId="{4B5E2FD9-9BC2-4A03-8E11-CB820F1F38D4}">
      <dgm:prSet/>
      <dgm:spPr/>
      <dgm:t>
        <a:bodyPr/>
        <a:lstStyle/>
        <a:p>
          <a:endParaRPr lang="es-EC"/>
        </a:p>
      </dgm:t>
    </dgm:pt>
    <dgm:pt modelId="{63110F9A-A468-4E62-85C8-7911F10749E4}">
      <dgm:prSet phldrT="[Texto]"/>
      <dgm:spPr>
        <a:solidFill>
          <a:schemeClr val="accent6">
            <a:lumMod val="75000"/>
          </a:schemeClr>
        </a:solidFill>
      </dgm:spPr>
      <dgm:t>
        <a:bodyPr/>
        <a:lstStyle/>
        <a:p>
          <a:r>
            <a:rPr lang="es-MX" dirty="0" smtClean="0"/>
            <a:t>Análisis de Sensibilidad</a:t>
          </a:r>
          <a:endParaRPr lang="es-EC" dirty="0"/>
        </a:p>
      </dgm:t>
    </dgm:pt>
    <dgm:pt modelId="{52B3DF04-47C6-48BC-B90E-7484560B946E}" type="parTrans" cxnId="{DD1881D1-4266-4D6D-9876-A67A85A2495E}">
      <dgm:prSet/>
      <dgm:spPr/>
      <dgm:t>
        <a:bodyPr/>
        <a:lstStyle/>
        <a:p>
          <a:endParaRPr lang="es-EC"/>
        </a:p>
      </dgm:t>
    </dgm:pt>
    <dgm:pt modelId="{063F539B-7236-40C9-B748-B929321F7792}" type="sibTrans" cxnId="{DD1881D1-4266-4D6D-9876-A67A85A2495E}">
      <dgm:prSet/>
      <dgm:spPr/>
      <dgm:t>
        <a:bodyPr/>
        <a:lstStyle/>
        <a:p>
          <a:endParaRPr lang="es-EC"/>
        </a:p>
      </dgm:t>
    </dgm:pt>
    <dgm:pt modelId="{80D042D3-632E-445C-9F39-DCF548A7151F}" type="pres">
      <dgm:prSet presAssocID="{0B84E725-B322-421C-A7B6-86C0E7F33E40}" presName="diagram" presStyleCnt="0">
        <dgm:presLayoutVars>
          <dgm:dir/>
          <dgm:resizeHandles val="exact"/>
        </dgm:presLayoutVars>
      </dgm:prSet>
      <dgm:spPr/>
      <dgm:t>
        <a:bodyPr/>
        <a:lstStyle/>
        <a:p>
          <a:endParaRPr lang="es-EC"/>
        </a:p>
      </dgm:t>
    </dgm:pt>
    <dgm:pt modelId="{CC5D4892-E6E6-4FA8-B1FE-A9C6D1386E22}" type="pres">
      <dgm:prSet presAssocID="{219C32A9-3039-48BA-A493-BF8778D79989}" presName="node" presStyleLbl="node1" presStyleIdx="0" presStyleCnt="5">
        <dgm:presLayoutVars>
          <dgm:bulletEnabled val="1"/>
        </dgm:presLayoutVars>
      </dgm:prSet>
      <dgm:spPr/>
      <dgm:t>
        <a:bodyPr/>
        <a:lstStyle/>
        <a:p>
          <a:endParaRPr lang="es-EC"/>
        </a:p>
      </dgm:t>
    </dgm:pt>
    <dgm:pt modelId="{2862C0E9-1881-42CC-AF54-F5CE33089C33}" type="pres">
      <dgm:prSet presAssocID="{9F4389B1-B5A2-492D-AB16-8F26CFCE044F}" presName="sibTrans" presStyleCnt="0"/>
      <dgm:spPr/>
    </dgm:pt>
    <dgm:pt modelId="{0106F03F-96C4-4578-9CBB-40109C50FCB3}" type="pres">
      <dgm:prSet presAssocID="{9B528BC0-25FB-4B05-9A3C-19A573B28EE0}" presName="node" presStyleLbl="node1" presStyleIdx="1" presStyleCnt="5">
        <dgm:presLayoutVars>
          <dgm:bulletEnabled val="1"/>
        </dgm:presLayoutVars>
      </dgm:prSet>
      <dgm:spPr/>
      <dgm:t>
        <a:bodyPr/>
        <a:lstStyle/>
        <a:p>
          <a:endParaRPr lang="es-EC"/>
        </a:p>
      </dgm:t>
    </dgm:pt>
    <dgm:pt modelId="{0C2E2CAE-63FB-4A1C-815C-A2959A4B97D7}" type="pres">
      <dgm:prSet presAssocID="{FE8AC2D5-DA64-402E-B74C-0E518BF97F25}" presName="sibTrans" presStyleCnt="0"/>
      <dgm:spPr/>
    </dgm:pt>
    <dgm:pt modelId="{050BDB30-A3F3-43CF-9951-CD9FD1DFA8C2}" type="pres">
      <dgm:prSet presAssocID="{D464E5EA-BC51-48AC-935D-9F1A0DEBECA4}" presName="node" presStyleLbl="node1" presStyleIdx="2" presStyleCnt="5">
        <dgm:presLayoutVars>
          <dgm:bulletEnabled val="1"/>
        </dgm:presLayoutVars>
      </dgm:prSet>
      <dgm:spPr/>
      <dgm:t>
        <a:bodyPr/>
        <a:lstStyle/>
        <a:p>
          <a:endParaRPr lang="es-EC"/>
        </a:p>
      </dgm:t>
    </dgm:pt>
    <dgm:pt modelId="{F675590C-6FBF-4D79-84B1-6A21DCB5AB6E}" type="pres">
      <dgm:prSet presAssocID="{E9EF313F-8D55-40F5-9B29-0A4BF0B63E63}" presName="sibTrans" presStyleCnt="0"/>
      <dgm:spPr/>
    </dgm:pt>
    <dgm:pt modelId="{EA905668-4213-4B37-81F3-8EEB36A8DB43}" type="pres">
      <dgm:prSet presAssocID="{A50878D5-B10C-4A18-886E-DF554629D66E}" presName="node" presStyleLbl="node1" presStyleIdx="3" presStyleCnt="5">
        <dgm:presLayoutVars>
          <dgm:bulletEnabled val="1"/>
        </dgm:presLayoutVars>
      </dgm:prSet>
      <dgm:spPr/>
      <dgm:t>
        <a:bodyPr/>
        <a:lstStyle/>
        <a:p>
          <a:endParaRPr lang="es-EC"/>
        </a:p>
      </dgm:t>
    </dgm:pt>
    <dgm:pt modelId="{52732193-7404-4243-9040-9708004AFBD9}" type="pres">
      <dgm:prSet presAssocID="{B9245D00-EB43-41C8-97F3-BAC05041296E}" presName="sibTrans" presStyleCnt="0"/>
      <dgm:spPr/>
    </dgm:pt>
    <dgm:pt modelId="{C248459F-9556-4089-9D66-AA913AAA532C}" type="pres">
      <dgm:prSet presAssocID="{63110F9A-A468-4E62-85C8-7911F10749E4}" presName="node" presStyleLbl="node1" presStyleIdx="4" presStyleCnt="5">
        <dgm:presLayoutVars>
          <dgm:bulletEnabled val="1"/>
        </dgm:presLayoutVars>
      </dgm:prSet>
      <dgm:spPr/>
      <dgm:t>
        <a:bodyPr/>
        <a:lstStyle/>
        <a:p>
          <a:endParaRPr lang="es-EC"/>
        </a:p>
      </dgm:t>
    </dgm:pt>
  </dgm:ptLst>
  <dgm:cxnLst>
    <dgm:cxn modelId="{776BE883-63EF-4067-B0C7-DBF573E0C7B2}" type="presOf" srcId="{63110F9A-A468-4E62-85C8-7911F10749E4}" destId="{C248459F-9556-4089-9D66-AA913AAA532C}" srcOrd="0" destOrd="0" presId="urn:microsoft.com/office/officeart/2005/8/layout/default"/>
    <dgm:cxn modelId="{0AF4512E-2FF3-4593-8703-73DC2AEDB866}" srcId="{0B84E725-B322-421C-A7B6-86C0E7F33E40}" destId="{219C32A9-3039-48BA-A493-BF8778D79989}" srcOrd="0" destOrd="0" parTransId="{029BF0FD-2B60-4DAF-B28B-58DDA6508D7C}" sibTransId="{9F4389B1-B5A2-492D-AB16-8F26CFCE044F}"/>
    <dgm:cxn modelId="{060291D4-4866-42C9-8B4B-E3383D1FF5AA}" srcId="{0B84E725-B322-421C-A7B6-86C0E7F33E40}" destId="{D464E5EA-BC51-48AC-935D-9F1A0DEBECA4}" srcOrd="2" destOrd="0" parTransId="{B1123C5E-EB11-4654-9552-D4C08DFFD618}" sibTransId="{E9EF313F-8D55-40F5-9B29-0A4BF0B63E63}"/>
    <dgm:cxn modelId="{617F0C59-149B-4B0C-8798-B13277971931}" type="presOf" srcId="{A50878D5-B10C-4A18-886E-DF554629D66E}" destId="{EA905668-4213-4B37-81F3-8EEB36A8DB43}" srcOrd="0" destOrd="0" presId="urn:microsoft.com/office/officeart/2005/8/layout/default"/>
    <dgm:cxn modelId="{935D7A20-E7AB-4D0B-93A9-BF15F9F8E26B}" type="presOf" srcId="{219C32A9-3039-48BA-A493-BF8778D79989}" destId="{CC5D4892-E6E6-4FA8-B1FE-A9C6D1386E22}" srcOrd="0" destOrd="0" presId="urn:microsoft.com/office/officeart/2005/8/layout/default"/>
    <dgm:cxn modelId="{BF627E74-36E8-4675-8639-9708A7FD6D88}" type="presOf" srcId="{0B84E725-B322-421C-A7B6-86C0E7F33E40}" destId="{80D042D3-632E-445C-9F39-DCF548A7151F}" srcOrd="0" destOrd="0" presId="urn:microsoft.com/office/officeart/2005/8/layout/default"/>
    <dgm:cxn modelId="{1CE97B7B-6DEA-4340-875C-D7ED03C2C16C}" srcId="{0B84E725-B322-421C-A7B6-86C0E7F33E40}" destId="{9B528BC0-25FB-4B05-9A3C-19A573B28EE0}" srcOrd="1" destOrd="0" parTransId="{0C512FF5-BB61-4096-BCDA-A2FDBD959155}" sibTransId="{FE8AC2D5-DA64-402E-B74C-0E518BF97F25}"/>
    <dgm:cxn modelId="{4B5E2FD9-9BC2-4A03-8E11-CB820F1F38D4}" srcId="{0B84E725-B322-421C-A7B6-86C0E7F33E40}" destId="{A50878D5-B10C-4A18-886E-DF554629D66E}" srcOrd="3" destOrd="0" parTransId="{709782C2-5EBA-4B90-A6C2-20349EC95D6A}" sibTransId="{B9245D00-EB43-41C8-97F3-BAC05041296E}"/>
    <dgm:cxn modelId="{CB2192B2-5726-4BDF-8250-C5B802EA16B4}" type="presOf" srcId="{D464E5EA-BC51-48AC-935D-9F1A0DEBECA4}" destId="{050BDB30-A3F3-43CF-9951-CD9FD1DFA8C2}" srcOrd="0" destOrd="0" presId="urn:microsoft.com/office/officeart/2005/8/layout/default"/>
    <dgm:cxn modelId="{BDFB2636-B1D8-46D2-9421-BCBDAB641A88}" type="presOf" srcId="{9B528BC0-25FB-4B05-9A3C-19A573B28EE0}" destId="{0106F03F-96C4-4578-9CBB-40109C50FCB3}" srcOrd="0" destOrd="0" presId="urn:microsoft.com/office/officeart/2005/8/layout/default"/>
    <dgm:cxn modelId="{DD1881D1-4266-4D6D-9876-A67A85A2495E}" srcId="{0B84E725-B322-421C-A7B6-86C0E7F33E40}" destId="{63110F9A-A468-4E62-85C8-7911F10749E4}" srcOrd="4" destOrd="0" parTransId="{52B3DF04-47C6-48BC-B90E-7484560B946E}" sibTransId="{063F539B-7236-40C9-B748-B929321F7792}"/>
    <dgm:cxn modelId="{5D97A24C-478B-4E3E-B5E3-1059CF4A06BF}" type="presParOf" srcId="{80D042D3-632E-445C-9F39-DCF548A7151F}" destId="{CC5D4892-E6E6-4FA8-B1FE-A9C6D1386E22}" srcOrd="0" destOrd="0" presId="urn:microsoft.com/office/officeart/2005/8/layout/default"/>
    <dgm:cxn modelId="{1BA3B178-85A6-41D8-BA0B-6CA5F0FEC09E}" type="presParOf" srcId="{80D042D3-632E-445C-9F39-DCF548A7151F}" destId="{2862C0E9-1881-42CC-AF54-F5CE33089C33}" srcOrd="1" destOrd="0" presId="urn:microsoft.com/office/officeart/2005/8/layout/default"/>
    <dgm:cxn modelId="{99849C00-4617-4D91-A06E-BF14B0552C68}" type="presParOf" srcId="{80D042D3-632E-445C-9F39-DCF548A7151F}" destId="{0106F03F-96C4-4578-9CBB-40109C50FCB3}" srcOrd="2" destOrd="0" presId="urn:microsoft.com/office/officeart/2005/8/layout/default"/>
    <dgm:cxn modelId="{2B355479-60F4-4F42-84CA-05B3E2E50328}" type="presParOf" srcId="{80D042D3-632E-445C-9F39-DCF548A7151F}" destId="{0C2E2CAE-63FB-4A1C-815C-A2959A4B97D7}" srcOrd="3" destOrd="0" presId="urn:microsoft.com/office/officeart/2005/8/layout/default"/>
    <dgm:cxn modelId="{EC769A02-40FA-42E1-8FAD-3C588A3878FB}" type="presParOf" srcId="{80D042D3-632E-445C-9F39-DCF548A7151F}" destId="{050BDB30-A3F3-43CF-9951-CD9FD1DFA8C2}" srcOrd="4" destOrd="0" presId="urn:microsoft.com/office/officeart/2005/8/layout/default"/>
    <dgm:cxn modelId="{54F27F3E-6D13-41AF-9214-4E3FC6B28E76}" type="presParOf" srcId="{80D042D3-632E-445C-9F39-DCF548A7151F}" destId="{F675590C-6FBF-4D79-84B1-6A21DCB5AB6E}" srcOrd="5" destOrd="0" presId="urn:microsoft.com/office/officeart/2005/8/layout/default"/>
    <dgm:cxn modelId="{6F201F90-58ED-4094-8689-FA34E0A0DD74}" type="presParOf" srcId="{80D042D3-632E-445C-9F39-DCF548A7151F}" destId="{EA905668-4213-4B37-81F3-8EEB36A8DB43}" srcOrd="6" destOrd="0" presId="urn:microsoft.com/office/officeart/2005/8/layout/default"/>
    <dgm:cxn modelId="{956E8856-28C2-407D-9008-7D070AC925C3}" type="presParOf" srcId="{80D042D3-632E-445C-9F39-DCF548A7151F}" destId="{52732193-7404-4243-9040-9708004AFBD9}" srcOrd="7" destOrd="0" presId="urn:microsoft.com/office/officeart/2005/8/layout/default"/>
    <dgm:cxn modelId="{33CD4430-5581-4341-B672-F3D57E29E139}" type="presParOf" srcId="{80D042D3-632E-445C-9F39-DCF548A7151F}" destId="{C248459F-9556-4089-9D66-AA913AAA532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D05194B-9D8B-463C-8C3C-E658EDA32AAA}" type="datetimeFigureOut">
              <a:rPr lang="es-EC" smtClean="0"/>
              <a:t>22/10/2014</a:t>
            </a:fld>
            <a:endParaRPr lang="es-EC"/>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6C677DE-5183-4C72-8D67-3251B1EF486A}" type="slidenum">
              <a:rPr lang="es-EC" smtClean="0"/>
              <a:t>‹#›</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05194B-9D8B-463C-8C3C-E658EDA32AAA}" type="datetimeFigureOut">
              <a:rPr lang="es-EC" smtClean="0"/>
              <a:t>22/10/2014</a:t>
            </a:fld>
            <a:endParaRPr lang="es-EC"/>
          </a:p>
        </p:txBody>
      </p:sp>
      <p:sp>
        <p:nvSpPr>
          <p:cNvPr id="5" name="Footer Placeholder 4"/>
          <p:cNvSpPr>
            <a:spLocks noGrp="1"/>
          </p:cNvSpPr>
          <p:nvPr>
            <p:ph type="ftr" sz="quarter" idx="11"/>
          </p:nvPr>
        </p:nvSpPr>
        <p:spPr/>
        <p:txBody>
          <a:bodyPr/>
          <a:lstStyle>
            <a:extLst/>
          </a:lstStyle>
          <a:p>
            <a:endParaRPr lang="es-EC"/>
          </a:p>
        </p:txBody>
      </p:sp>
      <p:sp>
        <p:nvSpPr>
          <p:cNvPr id="6" name="Slide Number Placeholder 5"/>
          <p:cNvSpPr>
            <a:spLocks noGrp="1"/>
          </p:cNvSpPr>
          <p:nvPr>
            <p:ph type="sldNum" sz="quarter" idx="12"/>
          </p:nvPr>
        </p:nvSpPr>
        <p:spPr/>
        <p:txBody>
          <a:bodyPr/>
          <a:lstStyle>
            <a:extLst/>
          </a:lstStyle>
          <a:p>
            <a:fld id="{E6C677DE-5183-4C72-8D67-3251B1EF486A}" type="slidenum">
              <a:rPr lang="es-EC" smtClean="0"/>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05194B-9D8B-463C-8C3C-E658EDA32AAA}" type="datetimeFigureOut">
              <a:rPr lang="es-EC" smtClean="0"/>
              <a:t>22/10/2014</a:t>
            </a:fld>
            <a:endParaRPr lang="es-EC"/>
          </a:p>
        </p:txBody>
      </p:sp>
      <p:sp>
        <p:nvSpPr>
          <p:cNvPr id="5" name="Footer Placeholder 4"/>
          <p:cNvSpPr>
            <a:spLocks noGrp="1"/>
          </p:cNvSpPr>
          <p:nvPr>
            <p:ph type="ftr" sz="quarter" idx="11"/>
          </p:nvPr>
        </p:nvSpPr>
        <p:spPr/>
        <p:txBody>
          <a:bodyPr/>
          <a:lstStyle>
            <a:extLst/>
          </a:lstStyle>
          <a:p>
            <a:endParaRPr lang="es-EC"/>
          </a:p>
        </p:txBody>
      </p:sp>
      <p:sp>
        <p:nvSpPr>
          <p:cNvPr id="6" name="Slide Number Placeholder 5"/>
          <p:cNvSpPr>
            <a:spLocks noGrp="1"/>
          </p:cNvSpPr>
          <p:nvPr>
            <p:ph type="sldNum" sz="quarter" idx="12"/>
          </p:nvPr>
        </p:nvSpPr>
        <p:spPr/>
        <p:txBody>
          <a:bodyPr/>
          <a:lstStyle>
            <a:extLst/>
          </a:lstStyle>
          <a:p>
            <a:fld id="{E6C677DE-5183-4C72-8D67-3251B1EF486A}" type="slidenum">
              <a:rPr lang="es-EC" smtClean="0"/>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05194B-9D8B-463C-8C3C-E658EDA32AAA}" type="datetimeFigureOut">
              <a:rPr lang="es-EC" smtClean="0"/>
              <a:t>22/10/2014</a:t>
            </a:fld>
            <a:endParaRPr lang="es-EC"/>
          </a:p>
        </p:txBody>
      </p:sp>
      <p:sp>
        <p:nvSpPr>
          <p:cNvPr id="5" name="Footer Placeholder 4"/>
          <p:cNvSpPr>
            <a:spLocks noGrp="1"/>
          </p:cNvSpPr>
          <p:nvPr>
            <p:ph type="ftr" sz="quarter" idx="11"/>
          </p:nvPr>
        </p:nvSpPr>
        <p:spPr/>
        <p:txBody>
          <a:bodyPr/>
          <a:lstStyle>
            <a:extLst/>
          </a:lstStyle>
          <a:p>
            <a:endParaRPr lang="es-EC"/>
          </a:p>
        </p:txBody>
      </p:sp>
      <p:sp>
        <p:nvSpPr>
          <p:cNvPr id="6" name="Slide Number Placeholder 5"/>
          <p:cNvSpPr>
            <a:spLocks noGrp="1"/>
          </p:cNvSpPr>
          <p:nvPr>
            <p:ph type="sldNum" sz="quarter" idx="12"/>
          </p:nvPr>
        </p:nvSpPr>
        <p:spPr/>
        <p:txBody>
          <a:bodyPr/>
          <a:lstStyle>
            <a:extLst/>
          </a:lstStyle>
          <a:p>
            <a:fld id="{E6C677DE-5183-4C72-8D67-3251B1EF486A}" type="slidenum">
              <a:rPr lang="es-EC" smtClean="0"/>
              <a:t>‹#›</a:t>
            </a:fld>
            <a:endParaRPr lang="es-EC"/>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05194B-9D8B-463C-8C3C-E658EDA32AAA}" type="datetimeFigureOut">
              <a:rPr lang="es-EC" smtClean="0"/>
              <a:t>22/10/2014</a:t>
            </a:fld>
            <a:endParaRPr lang="es-EC"/>
          </a:p>
        </p:txBody>
      </p:sp>
      <p:sp>
        <p:nvSpPr>
          <p:cNvPr id="5" name="Footer Placeholder 4"/>
          <p:cNvSpPr>
            <a:spLocks noGrp="1"/>
          </p:cNvSpPr>
          <p:nvPr>
            <p:ph type="ftr" sz="quarter" idx="11"/>
          </p:nvPr>
        </p:nvSpPr>
        <p:spPr/>
        <p:txBody>
          <a:bodyPr/>
          <a:lstStyle>
            <a:extLst/>
          </a:lstStyle>
          <a:p>
            <a:endParaRPr lang="es-EC"/>
          </a:p>
        </p:txBody>
      </p:sp>
      <p:sp>
        <p:nvSpPr>
          <p:cNvPr id="6" name="Slide Number Placeholder 5"/>
          <p:cNvSpPr>
            <a:spLocks noGrp="1"/>
          </p:cNvSpPr>
          <p:nvPr>
            <p:ph type="sldNum" sz="quarter" idx="12"/>
          </p:nvPr>
        </p:nvSpPr>
        <p:spPr/>
        <p:txBody>
          <a:bodyPr/>
          <a:lstStyle>
            <a:extLst/>
          </a:lstStyle>
          <a:p>
            <a:fld id="{E6C677DE-5183-4C72-8D67-3251B1EF486A}" type="slidenum">
              <a:rPr lang="es-EC" smtClean="0"/>
              <a:t>‹#›</a:t>
            </a:fld>
            <a:endParaRPr lang="es-EC"/>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05194B-9D8B-463C-8C3C-E658EDA32AAA}" type="datetimeFigureOut">
              <a:rPr lang="es-EC" smtClean="0"/>
              <a:t>22/10/2014</a:t>
            </a:fld>
            <a:endParaRPr lang="es-EC"/>
          </a:p>
        </p:txBody>
      </p:sp>
      <p:sp>
        <p:nvSpPr>
          <p:cNvPr id="6" name="Footer Placeholder 5"/>
          <p:cNvSpPr>
            <a:spLocks noGrp="1"/>
          </p:cNvSpPr>
          <p:nvPr>
            <p:ph type="ftr" sz="quarter" idx="11"/>
          </p:nvPr>
        </p:nvSpPr>
        <p:spPr/>
        <p:txBody>
          <a:bodyPr/>
          <a:lstStyle>
            <a:extLst/>
          </a:lstStyle>
          <a:p>
            <a:endParaRPr lang="es-EC"/>
          </a:p>
        </p:txBody>
      </p:sp>
      <p:sp>
        <p:nvSpPr>
          <p:cNvPr id="7" name="Slide Number Placeholder 6"/>
          <p:cNvSpPr>
            <a:spLocks noGrp="1"/>
          </p:cNvSpPr>
          <p:nvPr>
            <p:ph type="sldNum" sz="quarter" idx="12"/>
          </p:nvPr>
        </p:nvSpPr>
        <p:spPr/>
        <p:txBody>
          <a:bodyPr/>
          <a:lstStyle>
            <a:extLst/>
          </a:lstStyle>
          <a:p>
            <a:fld id="{E6C677DE-5183-4C72-8D67-3251B1EF486A}" type="slidenum">
              <a:rPr lang="es-EC" smtClean="0"/>
              <a:t>‹#›</a:t>
            </a:fld>
            <a:endParaRPr lang="es-EC"/>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05194B-9D8B-463C-8C3C-E658EDA32AAA}" type="datetimeFigureOut">
              <a:rPr lang="es-EC" smtClean="0"/>
              <a:t>22/10/2014</a:t>
            </a:fld>
            <a:endParaRPr lang="es-EC"/>
          </a:p>
        </p:txBody>
      </p:sp>
      <p:sp>
        <p:nvSpPr>
          <p:cNvPr id="8" name="Footer Placeholder 7"/>
          <p:cNvSpPr>
            <a:spLocks noGrp="1"/>
          </p:cNvSpPr>
          <p:nvPr>
            <p:ph type="ftr" sz="quarter" idx="11"/>
          </p:nvPr>
        </p:nvSpPr>
        <p:spPr/>
        <p:txBody>
          <a:bodyPr/>
          <a:lstStyle>
            <a:extLst/>
          </a:lstStyle>
          <a:p>
            <a:endParaRPr lang="es-EC"/>
          </a:p>
        </p:txBody>
      </p:sp>
      <p:sp>
        <p:nvSpPr>
          <p:cNvPr id="9" name="Slide Number Placeholder 8"/>
          <p:cNvSpPr>
            <a:spLocks noGrp="1"/>
          </p:cNvSpPr>
          <p:nvPr>
            <p:ph type="sldNum" sz="quarter" idx="12"/>
          </p:nvPr>
        </p:nvSpPr>
        <p:spPr/>
        <p:txBody>
          <a:bodyPr/>
          <a:lstStyle>
            <a:extLst/>
          </a:lstStyle>
          <a:p>
            <a:fld id="{E6C677DE-5183-4C72-8D67-3251B1EF486A}" type="slidenum">
              <a:rPr lang="es-EC" smtClean="0"/>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D05194B-9D8B-463C-8C3C-E658EDA32AAA}" type="datetimeFigureOut">
              <a:rPr lang="es-EC" smtClean="0"/>
              <a:t>22/10/2014</a:t>
            </a:fld>
            <a:endParaRPr lang="es-EC"/>
          </a:p>
        </p:txBody>
      </p:sp>
      <p:sp>
        <p:nvSpPr>
          <p:cNvPr id="4" name="Footer Placeholder 3"/>
          <p:cNvSpPr>
            <a:spLocks noGrp="1"/>
          </p:cNvSpPr>
          <p:nvPr>
            <p:ph type="ftr" sz="quarter" idx="11"/>
          </p:nvPr>
        </p:nvSpPr>
        <p:spPr/>
        <p:txBody>
          <a:bodyPr/>
          <a:lstStyle>
            <a:extLst/>
          </a:lstStyle>
          <a:p>
            <a:endParaRPr lang="es-EC"/>
          </a:p>
        </p:txBody>
      </p:sp>
      <p:sp>
        <p:nvSpPr>
          <p:cNvPr id="5" name="Slide Number Placeholder 4"/>
          <p:cNvSpPr>
            <a:spLocks noGrp="1"/>
          </p:cNvSpPr>
          <p:nvPr>
            <p:ph type="sldNum" sz="quarter" idx="12"/>
          </p:nvPr>
        </p:nvSpPr>
        <p:spPr/>
        <p:txBody>
          <a:bodyPr/>
          <a:lstStyle>
            <a:extLst/>
          </a:lstStyle>
          <a:p>
            <a:fld id="{E6C677DE-5183-4C72-8D67-3251B1EF486A}" type="slidenum">
              <a:rPr lang="es-EC" smtClean="0"/>
              <a:t>‹#›</a:t>
            </a:fld>
            <a:endParaRPr lang="es-EC"/>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05194B-9D8B-463C-8C3C-E658EDA32AAA}" type="datetimeFigureOut">
              <a:rPr lang="es-EC" smtClean="0"/>
              <a:t>22/10/2014</a:t>
            </a:fld>
            <a:endParaRPr lang="es-EC"/>
          </a:p>
        </p:txBody>
      </p:sp>
      <p:sp>
        <p:nvSpPr>
          <p:cNvPr id="3" name="Footer Placeholder 2"/>
          <p:cNvSpPr>
            <a:spLocks noGrp="1"/>
          </p:cNvSpPr>
          <p:nvPr>
            <p:ph type="ftr" sz="quarter" idx="11"/>
          </p:nvPr>
        </p:nvSpPr>
        <p:spPr/>
        <p:txBody>
          <a:bodyPr/>
          <a:lstStyle>
            <a:extLst/>
          </a:lstStyle>
          <a:p>
            <a:endParaRPr lang="es-EC"/>
          </a:p>
        </p:txBody>
      </p:sp>
      <p:sp>
        <p:nvSpPr>
          <p:cNvPr id="4" name="Slide Number Placeholder 3"/>
          <p:cNvSpPr>
            <a:spLocks noGrp="1"/>
          </p:cNvSpPr>
          <p:nvPr>
            <p:ph type="sldNum" sz="quarter" idx="12"/>
          </p:nvPr>
        </p:nvSpPr>
        <p:spPr/>
        <p:txBody>
          <a:bodyPr/>
          <a:lstStyle>
            <a:extLst/>
          </a:lstStyle>
          <a:p>
            <a:fld id="{E6C677DE-5183-4C72-8D67-3251B1EF486A}" type="slidenum">
              <a:rPr lang="es-EC" smtClean="0"/>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D05194B-9D8B-463C-8C3C-E658EDA32AAA}" type="datetimeFigureOut">
              <a:rPr lang="es-EC" smtClean="0"/>
              <a:t>22/10/2014</a:t>
            </a:fld>
            <a:endParaRPr lang="es-EC"/>
          </a:p>
        </p:txBody>
      </p:sp>
      <p:sp>
        <p:nvSpPr>
          <p:cNvPr id="6" name="Footer Placeholder 5"/>
          <p:cNvSpPr>
            <a:spLocks noGrp="1"/>
          </p:cNvSpPr>
          <p:nvPr>
            <p:ph type="ftr" sz="quarter" idx="11"/>
          </p:nvPr>
        </p:nvSpPr>
        <p:spPr/>
        <p:txBody>
          <a:bodyPr/>
          <a:lstStyle>
            <a:extLst/>
          </a:lstStyle>
          <a:p>
            <a:endParaRPr lang="es-EC"/>
          </a:p>
        </p:txBody>
      </p:sp>
      <p:sp>
        <p:nvSpPr>
          <p:cNvPr id="7" name="Slide Number Placeholder 6"/>
          <p:cNvSpPr>
            <a:spLocks noGrp="1"/>
          </p:cNvSpPr>
          <p:nvPr>
            <p:ph type="sldNum" sz="quarter" idx="12"/>
          </p:nvPr>
        </p:nvSpPr>
        <p:spPr/>
        <p:txBody>
          <a:bodyPr/>
          <a:lstStyle>
            <a:extLst/>
          </a:lstStyle>
          <a:p>
            <a:fld id="{E6C677DE-5183-4C72-8D67-3251B1EF486A}" type="slidenum">
              <a:rPr lang="es-EC" smtClean="0"/>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D05194B-9D8B-463C-8C3C-E658EDA32AAA}" type="datetimeFigureOut">
              <a:rPr lang="es-EC" smtClean="0"/>
              <a:t>22/10/2014</a:t>
            </a:fld>
            <a:endParaRPr lang="es-EC"/>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6C677DE-5183-4C72-8D67-3251B1EF486A}" type="slidenum">
              <a:rPr lang="es-EC" smtClean="0"/>
              <a:t>‹#›</a:t>
            </a:fld>
            <a:endParaRPr lang="es-EC"/>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05194B-9D8B-463C-8C3C-E658EDA32AAA}" type="datetimeFigureOut">
              <a:rPr lang="es-EC" smtClean="0"/>
              <a:t>22/10/2014</a:t>
            </a:fld>
            <a:endParaRPr lang="es-EC"/>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6C677DE-5183-4C72-8D67-3251B1EF486A}" type="slidenum">
              <a:rPr lang="es-EC" smtClean="0"/>
              <a:t>‹#›</a:t>
            </a:fld>
            <a:endParaRPr lang="es-EC"/>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32657"/>
            <a:ext cx="6400800" cy="5976664"/>
          </a:xfrm>
        </p:spPr>
        <p:txBody>
          <a:bodyPr>
            <a:normAutofit fontScale="85000" lnSpcReduction="20000"/>
          </a:bodyPr>
          <a:lstStyle/>
          <a:p>
            <a:pPr algn="ctr"/>
            <a:r>
              <a:rPr lang="es-EC" dirty="0"/>
              <a:t>Universidad de las Fuerzas Armadas</a:t>
            </a:r>
          </a:p>
          <a:p>
            <a:pPr algn="ctr"/>
            <a:r>
              <a:rPr lang="es-EC" b="1" dirty="0"/>
              <a:t>E.S.P.E.</a:t>
            </a:r>
          </a:p>
          <a:p>
            <a:pPr algn="ctr"/>
            <a:endParaRPr lang="es-EC" b="1" dirty="0"/>
          </a:p>
          <a:p>
            <a:pPr algn="ctr"/>
            <a:endParaRPr lang="es-EC" b="1" dirty="0"/>
          </a:p>
          <a:p>
            <a:pPr algn="ctr"/>
            <a:endParaRPr lang="es-EC" b="1" dirty="0"/>
          </a:p>
          <a:p>
            <a:pPr algn="ctr"/>
            <a:endParaRPr lang="es-EC" b="1" dirty="0"/>
          </a:p>
          <a:p>
            <a:pPr algn="ctr"/>
            <a:r>
              <a:rPr lang="es-EC" dirty="0"/>
              <a:t>Unidad de Postgrado </a:t>
            </a:r>
            <a:r>
              <a:rPr lang="es-EC" dirty="0" smtClean="0"/>
              <a:t>¨MBA¨</a:t>
            </a:r>
            <a:endParaRPr lang="es-EC" dirty="0"/>
          </a:p>
          <a:p>
            <a:pPr algn="ctr"/>
            <a:endParaRPr lang="es-EC" dirty="0"/>
          </a:p>
          <a:p>
            <a:pPr algn="ctr"/>
            <a:endParaRPr lang="es-EC" dirty="0"/>
          </a:p>
          <a:p>
            <a:pPr algn="ctr"/>
            <a:r>
              <a:rPr lang="es-EC" dirty="0"/>
              <a:t>Tema: </a:t>
            </a:r>
            <a:r>
              <a:rPr lang="es-EC" b="1" i="1" dirty="0"/>
              <a:t>“Producción y comercialización de jabón en barra para uso canino en la provincia de Pichincha”</a:t>
            </a:r>
          </a:p>
          <a:p>
            <a:pPr algn="ctr"/>
            <a:endParaRPr lang="es-EC" dirty="0"/>
          </a:p>
          <a:p>
            <a:pPr algn="ctr"/>
            <a:r>
              <a:rPr lang="es-EC" dirty="0"/>
              <a:t>Autoras: María Elena Ortiz</a:t>
            </a:r>
          </a:p>
          <a:p>
            <a:pPr algn="ctr"/>
            <a:r>
              <a:rPr lang="es-EC" dirty="0"/>
              <a:t>Rocío Verdesoto García</a:t>
            </a:r>
          </a:p>
          <a:p>
            <a:pPr algn="ctr"/>
            <a:endParaRPr lang="es-EC" dirty="0"/>
          </a:p>
          <a:p>
            <a:pPr algn="ctr"/>
            <a:r>
              <a:rPr lang="es-EC" dirty="0" smtClean="0"/>
              <a:t>Sangolquí</a:t>
            </a:r>
            <a:r>
              <a:rPr lang="es-EC" dirty="0"/>
              <a:t>,</a:t>
            </a:r>
            <a:r>
              <a:rPr lang="es-EC" dirty="0" smtClean="0"/>
              <a:t> Julio 2013</a:t>
            </a:r>
            <a:endParaRPr lang="es-EC" dirty="0"/>
          </a:p>
          <a:p>
            <a:pPr algn="ctr"/>
            <a:endParaRPr lang="es-EC" dirty="0"/>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t="3288"/>
          <a:stretch/>
        </p:blipFill>
        <p:spPr bwMode="auto">
          <a:xfrm>
            <a:off x="4139952" y="1458393"/>
            <a:ext cx="864096" cy="8184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6074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p:spPr>
        <p:txBody>
          <a:bodyPr>
            <a:normAutofit fontScale="90000"/>
          </a:bodyPr>
          <a:lstStyle/>
          <a:p>
            <a:r>
              <a:rPr lang="es-EC" dirty="0" smtClean="0"/>
              <a:t>Capítulo II: Análisis Externo</a:t>
            </a:r>
            <a:endParaRPr lang="es-EC" dirty="0"/>
          </a:p>
        </p:txBody>
      </p:sp>
      <p:sp>
        <p:nvSpPr>
          <p:cNvPr id="3" name="2 Marcador de contenido"/>
          <p:cNvSpPr>
            <a:spLocks noGrp="1"/>
          </p:cNvSpPr>
          <p:nvPr>
            <p:ph idx="1"/>
          </p:nvPr>
        </p:nvSpPr>
        <p:spPr>
          <a:xfrm>
            <a:off x="1043492" y="1916832"/>
            <a:ext cx="6777317" cy="4320480"/>
          </a:xfrm>
        </p:spPr>
        <p:txBody>
          <a:bodyPr>
            <a:normAutofit/>
          </a:bodyPr>
          <a:lstStyle/>
          <a:p>
            <a:pPr marL="365760" lvl="1" indent="0" algn="ctr">
              <a:buNone/>
            </a:pPr>
            <a:r>
              <a:rPr lang="es-EC" sz="2400" b="1" u="sng" dirty="0" smtClean="0"/>
              <a:t>Macro ambiente</a:t>
            </a:r>
            <a:endParaRPr lang="es-EC" sz="2000" u="sng" dirty="0"/>
          </a:p>
          <a:p>
            <a:r>
              <a:rPr lang="es-EC" dirty="0" smtClean="0"/>
              <a:t>Factores </a:t>
            </a:r>
            <a:r>
              <a:rPr lang="es-EC" dirty="0"/>
              <a:t>Político y </a:t>
            </a:r>
            <a:r>
              <a:rPr lang="es-EC" dirty="0" smtClean="0"/>
              <a:t>Legal.- </a:t>
            </a:r>
            <a:r>
              <a:rPr lang="es-EC" dirty="0"/>
              <a:t>Oportunidad</a:t>
            </a:r>
            <a:r>
              <a:rPr lang="es-EC" dirty="0" smtClean="0"/>
              <a:t> </a:t>
            </a:r>
            <a:endParaRPr lang="es-EC" dirty="0"/>
          </a:p>
          <a:p>
            <a:r>
              <a:rPr lang="es-EC" dirty="0"/>
              <a:t>Factores Sociales y </a:t>
            </a:r>
            <a:r>
              <a:rPr lang="es-EC" dirty="0" smtClean="0"/>
              <a:t>Culturales</a:t>
            </a:r>
          </a:p>
          <a:p>
            <a:pPr lvl="1"/>
            <a:r>
              <a:rPr lang="es-EC" dirty="0"/>
              <a:t>Población económicamente </a:t>
            </a:r>
            <a:r>
              <a:rPr lang="es-EC" dirty="0" smtClean="0"/>
              <a:t>activa</a:t>
            </a:r>
            <a:r>
              <a:rPr lang="es-EC" sz="2400" dirty="0"/>
              <a:t> .-</a:t>
            </a:r>
            <a:r>
              <a:rPr lang="es-EC" sz="1900" dirty="0"/>
              <a:t> </a:t>
            </a:r>
            <a:r>
              <a:rPr lang="es-EC" sz="1900" dirty="0" smtClean="0"/>
              <a:t>Amenaza</a:t>
            </a:r>
          </a:p>
          <a:p>
            <a:pPr lvl="1"/>
            <a:r>
              <a:rPr lang="es-EC" dirty="0"/>
              <a:t>Educación y </a:t>
            </a:r>
            <a:r>
              <a:rPr lang="es-EC" dirty="0" smtClean="0"/>
              <a:t>salud.- Oportunidad</a:t>
            </a:r>
          </a:p>
          <a:p>
            <a:r>
              <a:rPr lang="es-EC" dirty="0" smtClean="0"/>
              <a:t>Factores </a:t>
            </a:r>
            <a:r>
              <a:rPr lang="es-EC" dirty="0"/>
              <a:t>del Medio </a:t>
            </a:r>
            <a:r>
              <a:rPr lang="es-EC" dirty="0" smtClean="0"/>
              <a:t>Ambiente.- </a:t>
            </a:r>
            <a:r>
              <a:rPr lang="es-EC" dirty="0"/>
              <a:t>Oportunidad</a:t>
            </a:r>
            <a:endParaRPr lang="es-EC" dirty="0" smtClean="0"/>
          </a:p>
          <a:p>
            <a:r>
              <a:rPr lang="es-EC" dirty="0"/>
              <a:t>Factores </a:t>
            </a:r>
            <a:r>
              <a:rPr lang="es-EC" dirty="0" smtClean="0"/>
              <a:t>Tecnológicos.- </a:t>
            </a:r>
            <a:r>
              <a:rPr lang="es-EC" dirty="0"/>
              <a:t>Oportunidad</a:t>
            </a:r>
          </a:p>
          <a:p>
            <a:pPr marL="365760" lvl="1" indent="0">
              <a:buNone/>
            </a:pPr>
            <a:endParaRPr lang="es-EC" dirty="0"/>
          </a:p>
          <a:p>
            <a:pPr marL="365760" lvl="1" indent="0">
              <a:buNone/>
            </a:pPr>
            <a:endParaRPr lang="es-EC" sz="2100" dirty="0"/>
          </a:p>
          <a:p>
            <a:pPr marL="365760" lvl="1" indent="0">
              <a:buNone/>
            </a:pPr>
            <a:endParaRPr lang="es-EC" sz="2100" dirty="0" smtClean="0"/>
          </a:p>
        </p:txBody>
      </p:sp>
    </p:spTree>
    <p:extLst>
      <p:ext uri="{BB962C8B-B14F-4D97-AF65-F5344CB8AC3E}">
        <p14:creationId xmlns:p14="http://schemas.microsoft.com/office/powerpoint/2010/main" val="1893897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p:spPr>
        <p:txBody>
          <a:bodyPr>
            <a:normAutofit fontScale="90000"/>
          </a:bodyPr>
          <a:lstStyle/>
          <a:p>
            <a:r>
              <a:rPr lang="es-EC" dirty="0" smtClean="0"/>
              <a:t>Capítulo II: Análisis Externo</a:t>
            </a:r>
            <a:endParaRPr lang="es-EC" dirty="0"/>
          </a:p>
        </p:txBody>
      </p:sp>
      <p:sp>
        <p:nvSpPr>
          <p:cNvPr id="3" name="2 Marcador de contenido"/>
          <p:cNvSpPr>
            <a:spLocks noGrp="1"/>
          </p:cNvSpPr>
          <p:nvPr>
            <p:ph idx="1"/>
          </p:nvPr>
        </p:nvSpPr>
        <p:spPr>
          <a:xfrm>
            <a:off x="1043492" y="1916832"/>
            <a:ext cx="6777317" cy="4320480"/>
          </a:xfrm>
        </p:spPr>
        <p:txBody>
          <a:bodyPr>
            <a:normAutofit/>
          </a:bodyPr>
          <a:lstStyle/>
          <a:p>
            <a:pPr marL="365760" lvl="1" indent="0" algn="ctr">
              <a:buNone/>
            </a:pPr>
            <a:r>
              <a:rPr lang="es-EC" sz="2400" b="1" u="sng" dirty="0" smtClean="0"/>
              <a:t>Micro ambiente</a:t>
            </a:r>
            <a:endParaRPr lang="es-EC" sz="2000" u="sng" dirty="0"/>
          </a:p>
          <a:p>
            <a:r>
              <a:rPr lang="es-ES" sz="2800" b="1" dirty="0"/>
              <a:t> </a:t>
            </a:r>
            <a:r>
              <a:rPr lang="es-EC" dirty="0" smtClean="0"/>
              <a:t>Cinco Fuerzas de </a:t>
            </a:r>
            <a:r>
              <a:rPr lang="es-EC" dirty="0" err="1" smtClean="0"/>
              <a:t>Porter</a:t>
            </a:r>
            <a:endParaRPr lang="es-EC" dirty="0"/>
          </a:p>
          <a:p>
            <a:pPr lvl="1"/>
            <a:r>
              <a:rPr lang="es-EC" sz="2500" dirty="0" smtClean="0"/>
              <a:t>Competidores</a:t>
            </a:r>
          </a:p>
          <a:p>
            <a:pPr lvl="1"/>
            <a:r>
              <a:rPr lang="es-EC" sz="2500" dirty="0" smtClean="0"/>
              <a:t>Proveedores</a:t>
            </a:r>
          </a:p>
          <a:p>
            <a:pPr lvl="1"/>
            <a:r>
              <a:rPr lang="es-EC" sz="2500" dirty="0" smtClean="0"/>
              <a:t>Clientes</a:t>
            </a:r>
          </a:p>
          <a:p>
            <a:pPr lvl="1"/>
            <a:r>
              <a:rPr lang="es-EC" sz="2500" dirty="0" smtClean="0"/>
              <a:t>Productos Sustitutos</a:t>
            </a:r>
          </a:p>
          <a:p>
            <a:endParaRPr lang="es-EC" sz="2100" dirty="0" smtClean="0"/>
          </a:p>
          <a:p>
            <a:pPr marL="365760" lvl="1" indent="0">
              <a:buNone/>
            </a:pPr>
            <a:endParaRPr lang="es-EC" sz="2100" dirty="0" smtClean="0"/>
          </a:p>
        </p:txBody>
      </p:sp>
    </p:spTree>
    <p:extLst>
      <p:ext uri="{BB962C8B-B14F-4D97-AF65-F5344CB8AC3E}">
        <p14:creationId xmlns:p14="http://schemas.microsoft.com/office/powerpoint/2010/main" val="54710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r="82524" b="55548"/>
          <a:stretch>
            <a:fillRect/>
          </a:stretch>
        </p:blipFill>
        <p:spPr bwMode="auto">
          <a:xfrm>
            <a:off x="914400" y="692696"/>
            <a:ext cx="7185992" cy="56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535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Externo</a:t>
            </a:r>
            <a:endParaRPr lang="es-EC" dirty="0"/>
          </a:p>
        </p:txBody>
      </p:sp>
      <p:sp>
        <p:nvSpPr>
          <p:cNvPr id="3" name="2 Marcador de contenido"/>
          <p:cNvSpPr>
            <a:spLocks noGrp="1"/>
          </p:cNvSpPr>
          <p:nvPr>
            <p:ph idx="1"/>
          </p:nvPr>
        </p:nvSpPr>
        <p:spPr>
          <a:xfrm>
            <a:off x="1043492" y="1628800"/>
            <a:ext cx="6777317" cy="1368152"/>
          </a:xfrm>
        </p:spPr>
        <p:txBody>
          <a:bodyPr>
            <a:normAutofit/>
          </a:bodyPr>
          <a:lstStyle/>
          <a:p>
            <a:pPr marL="365760" lvl="1" indent="0" algn="ctr">
              <a:buNone/>
            </a:pPr>
            <a:r>
              <a:rPr lang="es-EC" sz="2400" b="1" u="sng" dirty="0" smtClean="0"/>
              <a:t>Micro ambiente</a:t>
            </a:r>
            <a:endParaRPr lang="es-EC" sz="2000" u="sng" dirty="0"/>
          </a:p>
          <a:p>
            <a:pPr lvl="1"/>
            <a:r>
              <a:rPr lang="es-EC" sz="2000" dirty="0"/>
              <a:t>Competencia</a:t>
            </a:r>
            <a:r>
              <a:rPr lang="es-EC" sz="2000" b="1" dirty="0"/>
              <a:t> </a:t>
            </a:r>
            <a:endParaRPr lang="es-EC" sz="2100" dirty="0"/>
          </a:p>
          <a:p>
            <a:pPr marL="365760" lvl="1" indent="0">
              <a:buNone/>
            </a:pPr>
            <a:endParaRPr lang="es-EC" sz="2100" dirty="0" smtClean="0"/>
          </a:p>
        </p:txBody>
      </p:sp>
      <p:graphicFrame>
        <p:nvGraphicFramePr>
          <p:cNvPr id="5" name="4 Tabla"/>
          <p:cNvGraphicFramePr>
            <a:graphicFrameLocks noGrp="1"/>
          </p:cNvGraphicFramePr>
          <p:nvPr>
            <p:extLst/>
          </p:nvPr>
        </p:nvGraphicFramePr>
        <p:xfrm>
          <a:off x="827584" y="2564903"/>
          <a:ext cx="7344816" cy="3600401"/>
        </p:xfrm>
        <a:graphic>
          <a:graphicData uri="http://schemas.openxmlformats.org/drawingml/2006/table">
            <a:tbl>
              <a:tblPr firstRow="1" firstCol="1" bandRow="1">
                <a:tableStyleId>{5C22544A-7EE6-4342-B048-85BDC9FD1C3A}</a:tableStyleId>
              </a:tblPr>
              <a:tblGrid>
                <a:gridCol w="2304256"/>
                <a:gridCol w="1296144"/>
                <a:gridCol w="1728192"/>
                <a:gridCol w="2016224"/>
              </a:tblGrid>
              <a:tr h="784245">
                <a:tc>
                  <a:txBody>
                    <a:bodyPr/>
                    <a:lstStyle/>
                    <a:p>
                      <a:pPr algn="ctr">
                        <a:spcAft>
                          <a:spcPts val="0"/>
                        </a:spcAft>
                      </a:pPr>
                      <a:r>
                        <a:rPr lang="es-ES" sz="1200" dirty="0">
                          <a:effectLst/>
                        </a:rPr>
                        <a:t>Competencia</a:t>
                      </a:r>
                      <a:endParaRPr lang="es-EC" sz="1200" dirty="0">
                        <a:effectLst/>
                        <a:latin typeface="Times New Roman"/>
                        <a:ea typeface="Times New Roman"/>
                        <a:cs typeface="Times New Roman"/>
                      </a:endParaRPr>
                    </a:p>
                  </a:txBody>
                  <a:tcPr marL="68580" marR="68580" marT="0" marB="0"/>
                </a:tc>
                <a:tc>
                  <a:txBody>
                    <a:bodyPr/>
                    <a:lstStyle/>
                    <a:p>
                      <a:pPr algn="ctr">
                        <a:spcAft>
                          <a:spcPts val="0"/>
                        </a:spcAft>
                      </a:pPr>
                      <a:r>
                        <a:rPr lang="es-ES" sz="1200">
                          <a:effectLst/>
                        </a:rPr>
                        <a:t>Porcentaje del Mercado</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S" sz="1200">
                          <a:effectLst/>
                        </a:rPr>
                        <a:t>Producto</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S" sz="1200">
                          <a:effectLst/>
                        </a:rPr>
                        <a:t>Estrategias</a:t>
                      </a:r>
                      <a:endParaRPr lang="es-EC" sz="1200">
                        <a:effectLst/>
                        <a:latin typeface="Times New Roman"/>
                        <a:ea typeface="Times New Roman"/>
                        <a:cs typeface="Times New Roman"/>
                      </a:endParaRPr>
                    </a:p>
                  </a:txBody>
                  <a:tcPr marL="68580" marR="68580" marT="0" marB="0"/>
                </a:tc>
              </a:tr>
              <a:tr h="534713">
                <a:tc>
                  <a:txBody>
                    <a:bodyPr/>
                    <a:lstStyle/>
                    <a:p>
                      <a:pPr algn="l">
                        <a:spcAft>
                          <a:spcPts val="0"/>
                        </a:spcAft>
                      </a:pPr>
                      <a:r>
                        <a:rPr lang="es-EC" sz="1200" dirty="0">
                          <a:effectLst/>
                        </a:rPr>
                        <a:t>Laboratorios Químicos</a:t>
                      </a:r>
                      <a:endParaRPr lang="es-EC" sz="1200" dirty="0">
                        <a:effectLst/>
                        <a:latin typeface="Times New Roman"/>
                        <a:ea typeface="Times New Roman"/>
                        <a:cs typeface="Times New Roman"/>
                      </a:endParaRPr>
                    </a:p>
                  </a:txBody>
                  <a:tcPr marL="68580" marR="68580" marT="0" marB="0"/>
                </a:tc>
                <a:tc>
                  <a:txBody>
                    <a:bodyPr/>
                    <a:lstStyle/>
                    <a:p>
                      <a:pPr algn="ctr">
                        <a:spcAft>
                          <a:spcPts val="0"/>
                        </a:spcAft>
                      </a:pPr>
                      <a:r>
                        <a:rPr lang="es-ES" sz="1200" dirty="0">
                          <a:effectLst/>
                        </a:rPr>
                        <a:t>25%</a:t>
                      </a:r>
                      <a:endParaRPr lang="es-EC" sz="1200" dirty="0">
                        <a:effectLst/>
                        <a:latin typeface="Times New Roman"/>
                        <a:ea typeface="Times New Roman"/>
                        <a:cs typeface="Times New Roman"/>
                      </a:endParaRPr>
                    </a:p>
                  </a:txBody>
                  <a:tcPr marL="68580" marR="68580" marT="0" marB="0"/>
                </a:tc>
                <a:tc>
                  <a:txBody>
                    <a:bodyPr/>
                    <a:lstStyle/>
                    <a:p>
                      <a:pPr algn="ctr">
                        <a:spcAft>
                          <a:spcPts val="0"/>
                        </a:spcAft>
                      </a:pPr>
                      <a:r>
                        <a:rPr lang="es-ES" sz="1200">
                          <a:effectLst/>
                        </a:rPr>
                        <a:t>Jabones medicinales </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S" sz="1200">
                          <a:effectLst/>
                        </a:rPr>
                        <a:t>Docena de trece </a:t>
                      </a:r>
                      <a:endParaRPr lang="es-EC" sz="1200">
                        <a:effectLst/>
                        <a:latin typeface="Times New Roman"/>
                        <a:ea typeface="Times New Roman"/>
                        <a:cs typeface="Times New Roman"/>
                      </a:endParaRPr>
                    </a:p>
                  </a:txBody>
                  <a:tcPr marL="68580" marR="68580" marT="0" marB="0"/>
                </a:tc>
              </a:tr>
              <a:tr h="684433">
                <a:tc>
                  <a:txBody>
                    <a:bodyPr/>
                    <a:lstStyle/>
                    <a:p>
                      <a:pPr algn="just">
                        <a:spcAft>
                          <a:spcPts val="0"/>
                        </a:spcAft>
                      </a:pPr>
                      <a:r>
                        <a:rPr lang="es-EC" sz="1200">
                          <a:effectLst/>
                        </a:rPr>
                        <a:t>Industrias Jaboneras</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n-US" sz="1200">
                          <a:effectLst/>
                        </a:rPr>
                        <a:t>53%</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n-US" sz="1200">
                          <a:effectLst/>
                        </a:rPr>
                        <a:t>Jabones cosméticos, detergentes</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n-US" sz="1200">
                          <a:effectLst/>
                        </a:rPr>
                        <a:t>Venta al por mayor</a:t>
                      </a:r>
                      <a:endParaRPr lang="es-EC" sz="1200">
                        <a:effectLst/>
                        <a:latin typeface="Times New Roman"/>
                        <a:ea typeface="Times New Roman"/>
                        <a:cs typeface="Times New Roman"/>
                      </a:endParaRPr>
                    </a:p>
                  </a:txBody>
                  <a:tcPr marL="68580" marR="68580" marT="0" marB="0"/>
                </a:tc>
              </a:tr>
              <a:tr h="912577">
                <a:tc>
                  <a:txBody>
                    <a:bodyPr/>
                    <a:lstStyle/>
                    <a:p>
                      <a:pPr algn="just">
                        <a:spcAft>
                          <a:spcPts val="0"/>
                        </a:spcAft>
                      </a:pPr>
                      <a:r>
                        <a:rPr lang="en-US" sz="1200">
                          <a:effectLst/>
                        </a:rPr>
                        <a:t>Química Riandi</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n-US" sz="1200">
                          <a:effectLst/>
                        </a:rPr>
                        <a:t>7%</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n-US" sz="1200">
                          <a:effectLst/>
                        </a:rPr>
                        <a:t>Jabones cosméticos, jabones medicinales </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s-EC" sz="1200">
                          <a:effectLst/>
                        </a:rPr>
                        <a:t>Venta al por mayor y menor con muestras gratis</a:t>
                      </a:r>
                      <a:endParaRPr lang="es-EC" sz="1200">
                        <a:effectLst/>
                        <a:latin typeface="Times New Roman"/>
                        <a:ea typeface="Times New Roman"/>
                        <a:cs typeface="Times New Roman"/>
                      </a:endParaRPr>
                    </a:p>
                  </a:txBody>
                  <a:tcPr marL="68580" marR="68580" marT="0" marB="0"/>
                </a:tc>
              </a:tr>
              <a:tr h="684433">
                <a:tc>
                  <a:txBody>
                    <a:bodyPr/>
                    <a:lstStyle/>
                    <a:p>
                      <a:pPr algn="just">
                        <a:spcAft>
                          <a:spcPts val="0"/>
                        </a:spcAft>
                      </a:pPr>
                      <a:r>
                        <a:rPr lang="es-EC" sz="1200">
                          <a:effectLst/>
                        </a:rPr>
                        <a:t>Otros</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n-US" sz="1200">
                          <a:effectLst/>
                        </a:rPr>
                        <a:t>15%</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n-US" sz="1200">
                          <a:effectLst/>
                        </a:rPr>
                        <a:t>Jabones para caninos, detergents </a:t>
                      </a:r>
                      <a:endParaRPr lang="es-EC" sz="1200">
                        <a:effectLst/>
                        <a:latin typeface="Times New Roman"/>
                        <a:ea typeface="Times New Roman"/>
                        <a:cs typeface="Times New Roman"/>
                      </a:endParaRPr>
                    </a:p>
                  </a:txBody>
                  <a:tcPr marL="68580" marR="68580" marT="0" marB="0"/>
                </a:tc>
                <a:tc>
                  <a:txBody>
                    <a:bodyPr/>
                    <a:lstStyle/>
                    <a:p>
                      <a:pPr algn="ctr">
                        <a:spcAft>
                          <a:spcPts val="0"/>
                        </a:spcAft>
                      </a:pPr>
                      <a:r>
                        <a:rPr lang="en-US" sz="1200" dirty="0" err="1">
                          <a:effectLst/>
                        </a:rPr>
                        <a:t>Productos</a:t>
                      </a:r>
                      <a:r>
                        <a:rPr lang="en-US" sz="1200" dirty="0">
                          <a:effectLst/>
                        </a:rPr>
                        <a:t> </a:t>
                      </a:r>
                      <a:r>
                        <a:rPr lang="en-US" sz="1200" dirty="0" err="1">
                          <a:effectLst/>
                        </a:rPr>
                        <a:t>promocionales</a:t>
                      </a:r>
                      <a:r>
                        <a:rPr lang="en-US" sz="1200" dirty="0">
                          <a:effectLst/>
                        </a:rPr>
                        <a:t>, </a:t>
                      </a:r>
                      <a:r>
                        <a:rPr lang="en-US" sz="1200" dirty="0" err="1">
                          <a:effectLst/>
                        </a:rPr>
                        <a:t>muestras</a:t>
                      </a:r>
                      <a:r>
                        <a:rPr lang="en-US" sz="1200" dirty="0">
                          <a:effectLst/>
                        </a:rPr>
                        <a:t> gratis</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199130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Externo</a:t>
            </a:r>
            <a:endParaRPr lang="es-EC" dirty="0"/>
          </a:p>
        </p:txBody>
      </p:sp>
      <p:sp>
        <p:nvSpPr>
          <p:cNvPr id="3" name="2 Marcador de contenido"/>
          <p:cNvSpPr>
            <a:spLocks noGrp="1"/>
          </p:cNvSpPr>
          <p:nvPr>
            <p:ph idx="1"/>
          </p:nvPr>
        </p:nvSpPr>
        <p:spPr>
          <a:xfrm>
            <a:off x="1043492" y="1628800"/>
            <a:ext cx="6777317" cy="1368152"/>
          </a:xfrm>
        </p:spPr>
        <p:txBody>
          <a:bodyPr>
            <a:normAutofit/>
          </a:bodyPr>
          <a:lstStyle/>
          <a:p>
            <a:pPr marL="365760" lvl="1" indent="0" algn="ctr">
              <a:buNone/>
            </a:pPr>
            <a:r>
              <a:rPr lang="es-EC" sz="2400" b="1" u="sng" dirty="0" smtClean="0"/>
              <a:t>Micro ambiente</a:t>
            </a:r>
            <a:endParaRPr lang="es-EC" sz="2000" u="sng" dirty="0"/>
          </a:p>
          <a:p>
            <a:pPr lvl="1"/>
            <a:r>
              <a:rPr lang="es-EC" sz="2000" dirty="0" smtClean="0"/>
              <a:t>Proveedores </a:t>
            </a:r>
            <a:r>
              <a:rPr lang="es-EC" sz="2000" dirty="0"/>
              <a:t>actuales de la empresa</a:t>
            </a:r>
            <a:endParaRPr lang="es-EC" sz="2000" i="1" dirty="0"/>
          </a:p>
          <a:p>
            <a:pPr marL="365760" lvl="1" indent="0">
              <a:buNone/>
            </a:pPr>
            <a:endParaRPr lang="es-EC" sz="2100" dirty="0"/>
          </a:p>
          <a:p>
            <a:pPr marL="365760" lvl="1" indent="0">
              <a:buNone/>
            </a:pPr>
            <a:endParaRPr lang="es-EC" sz="2100" dirty="0" smtClean="0"/>
          </a:p>
        </p:txBody>
      </p:sp>
      <p:graphicFrame>
        <p:nvGraphicFramePr>
          <p:cNvPr id="4" name="3 Tabla"/>
          <p:cNvGraphicFramePr>
            <a:graphicFrameLocks noGrp="1"/>
          </p:cNvGraphicFramePr>
          <p:nvPr>
            <p:extLst/>
          </p:nvPr>
        </p:nvGraphicFramePr>
        <p:xfrm>
          <a:off x="827583" y="2708920"/>
          <a:ext cx="7272809" cy="3384378"/>
        </p:xfrm>
        <a:graphic>
          <a:graphicData uri="http://schemas.openxmlformats.org/drawingml/2006/table">
            <a:tbl>
              <a:tblPr firstRow="1" firstCol="1" bandRow="1">
                <a:tableStyleId>{5C22544A-7EE6-4342-B048-85BDC9FD1C3A}</a:tableStyleId>
              </a:tblPr>
              <a:tblGrid>
                <a:gridCol w="1969084"/>
                <a:gridCol w="2093135"/>
                <a:gridCol w="1396080"/>
                <a:gridCol w="1814510"/>
              </a:tblGrid>
              <a:tr h="507216">
                <a:tc>
                  <a:txBody>
                    <a:bodyPr/>
                    <a:lstStyle/>
                    <a:p>
                      <a:pPr algn="ctr">
                        <a:spcAft>
                          <a:spcPts val="0"/>
                        </a:spcAft>
                      </a:pPr>
                      <a:r>
                        <a:rPr lang="es-EC" sz="1200" dirty="0">
                          <a:effectLst/>
                        </a:rPr>
                        <a:t>PROVEEDOR</a:t>
                      </a:r>
                      <a:endParaRPr lang="es-EC"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es-EC" sz="1200">
                          <a:effectLst/>
                        </a:rPr>
                        <a:t>PRODUCTO</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 </a:t>
                      </a:r>
                      <a:endParaRPr lang="es-EC" sz="1200">
                        <a:effectLst/>
                      </a:endParaRPr>
                    </a:p>
                    <a:p>
                      <a:pPr algn="ctr">
                        <a:spcAft>
                          <a:spcPts val="0"/>
                        </a:spcAft>
                      </a:pPr>
                      <a:r>
                        <a:rPr lang="en-US" sz="1200">
                          <a:effectLst/>
                        </a:rPr>
                        <a:t>CONDICIONES</a:t>
                      </a:r>
                      <a:endParaRPr lang="es-EC" sz="1200">
                        <a:effectLst/>
                        <a:latin typeface="Times New Roman"/>
                        <a:ea typeface="Times New Roman"/>
                        <a:cs typeface="Times New Roman"/>
                      </a:endParaRPr>
                    </a:p>
                  </a:txBody>
                  <a:tcPr marL="68580" marR="68580" marT="0" marB="0"/>
                </a:tc>
              </a:tr>
              <a:tr h="379734">
                <a:tc>
                  <a:txBody>
                    <a:bodyPr/>
                    <a:lstStyle/>
                    <a:p>
                      <a:pPr algn="ctr">
                        <a:spcAft>
                          <a:spcPts val="0"/>
                        </a:spcAft>
                      </a:pPr>
                      <a:r>
                        <a:rPr lang="es-EC" sz="1200">
                          <a:effectLst/>
                        </a:rPr>
                        <a:t>Danec S.A</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s-EC" sz="1200">
                          <a:effectLst/>
                        </a:rPr>
                        <a:t>Estearina, palmiste</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30,00%</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Crédito 30 días</a:t>
                      </a:r>
                      <a:endParaRPr lang="es-EC" sz="1200">
                        <a:effectLst/>
                        <a:latin typeface="Times New Roman"/>
                        <a:ea typeface="Times New Roman"/>
                        <a:cs typeface="Times New Roman"/>
                      </a:endParaRPr>
                    </a:p>
                  </a:txBody>
                  <a:tcPr marL="68580" marR="68580" marT="0" marB="0"/>
                </a:tc>
              </a:tr>
              <a:tr h="471955">
                <a:tc>
                  <a:txBody>
                    <a:bodyPr/>
                    <a:lstStyle/>
                    <a:p>
                      <a:pPr algn="ctr">
                        <a:spcAft>
                          <a:spcPts val="0"/>
                        </a:spcAft>
                      </a:pPr>
                      <a:r>
                        <a:rPr lang="en-US" sz="1200">
                          <a:effectLst/>
                        </a:rPr>
                        <a:t>Proquimsa</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Cloro, sosa caustic</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17,00%</a:t>
                      </a:r>
                      <a:endParaRPr lang="es-EC" sz="1200">
                        <a:effectLst/>
                        <a:latin typeface="Times New Roman"/>
                        <a:ea typeface="Times New Roman"/>
                        <a:cs typeface="Times New Roman"/>
                      </a:endParaRPr>
                    </a:p>
                  </a:txBody>
                  <a:tcPr marL="68580" marR="68580" marT="0" marB="0" anchor="ctr"/>
                </a:tc>
                <a:tc>
                  <a:txBody>
                    <a:bodyPr/>
                    <a:lstStyle/>
                    <a:p>
                      <a:pPr>
                        <a:spcAft>
                          <a:spcPts val="0"/>
                        </a:spcAft>
                      </a:pPr>
                      <a:r>
                        <a:rPr lang="en-US" sz="1200">
                          <a:effectLst/>
                        </a:rPr>
                        <a:t> </a:t>
                      </a:r>
                      <a:endParaRPr lang="es-EC" sz="1200">
                        <a:effectLst/>
                      </a:endParaRPr>
                    </a:p>
                    <a:p>
                      <a:pPr algn="ctr">
                        <a:spcAft>
                          <a:spcPts val="0"/>
                        </a:spcAft>
                      </a:pPr>
                      <a:r>
                        <a:rPr lang="en-US" sz="1200">
                          <a:effectLst/>
                        </a:rPr>
                        <a:t>Contado</a:t>
                      </a:r>
                      <a:endParaRPr lang="es-EC" sz="1200">
                        <a:effectLst/>
                        <a:latin typeface="Times New Roman"/>
                        <a:ea typeface="Times New Roman"/>
                        <a:cs typeface="Times New Roman"/>
                      </a:endParaRPr>
                    </a:p>
                  </a:txBody>
                  <a:tcPr marL="68580" marR="68580" marT="0" marB="0"/>
                </a:tc>
              </a:tr>
              <a:tr h="383124">
                <a:tc>
                  <a:txBody>
                    <a:bodyPr/>
                    <a:lstStyle/>
                    <a:p>
                      <a:pPr algn="ctr">
                        <a:spcAft>
                          <a:spcPts val="0"/>
                        </a:spcAft>
                      </a:pPr>
                      <a:r>
                        <a:rPr lang="es-EC" sz="1200">
                          <a:effectLst/>
                        </a:rPr>
                        <a:t>Resiquim</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s-EC" sz="1200">
                          <a:effectLst/>
                        </a:rPr>
                        <a:t>Dióxido de titanio</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9,00%</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Crédito 45 días</a:t>
                      </a:r>
                      <a:endParaRPr lang="es-EC" sz="1200">
                        <a:effectLst/>
                        <a:latin typeface="Times New Roman"/>
                        <a:ea typeface="Times New Roman"/>
                        <a:cs typeface="Times New Roman"/>
                      </a:endParaRPr>
                    </a:p>
                  </a:txBody>
                  <a:tcPr marL="68580" marR="68580" marT="0" marB="0"/>
                </a:tc>
              </a:tr>
              <a:tr h="282766">
                <a:tc>
                  <a:txBody>
                    <a:bodyPr/>
                    <a:lstStyle/>
                    <a:p>
                      <a:pPr algn="ctr">
                        <a:spcAft>
                          <a:spcPts val="0"/>
                        </a:spcAft>
                      </a:pPr>
                      <a:r>
                        <a:rPr lang="es-EC" sz="1200">
                          <a:effectLst/>
                        </a:rPr>
                        <a:t>Arom Color</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s-EC" sz="1200">
                          <a:effectLst/>
                        </a:rPr>
                        <a:t>Fragancias</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4,00%</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Crédito 45 días</a:t>
                      </a:r>
                      <a:endParaRPr lang="es-EC" sz="1200">
                        <a:effectLst/>
                        <a:latin typeface="Times New Roman"/>
                        <a:ea typeface="Times New Roman"/>
                        <a:cs typeface="Times New Roman"/>
                      </a:endParaRPr>
                    </a:p>
                  </a:txBody>
                  <a:tcPr marL="68580" marR="68580" marT="0" marB="0"/>
                </a:tc>
              </a:tr>
              <a:tr h="372953">
                <a:tc>
                  <a:txBody>
                    <a:bodyPr/>
                    <a:lstStyle/>
                    <a:p>
                      <a:pPr algn="ctr">
                        <a:spcAft>
                          <a:spcPts val="0"/>
                        </a:spcAft>
                      </a:pPr>
                      <a:r>
                        <a:rPr lang="es-EC" sz="1200">
                          <a:effectLst/>
                        </a:rPr>
                        <a:t>Química Riandi</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s-EC" sz="1200">
                          <a:effectLst/>
                        </a:rPr>
                        <a:t>Blend (base de jabón)</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15,00%</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dirty="0" err="1">
                          <a:effectLst/>
                        </a:rPr>
                        <a:t>Cruce</a:t>
                      </a:r>
                      <a:r>
                        <a:rPr lang="en-US" sz="1200" dirty="0">
                          <a:effectLst/>
                        </a:rPr>
                        <a:t> </a:t>
                      </a:r>
                      <a:r>
                        <a:rPr lang="en-US" sz="1200" dirty="0" err="1">
                          <a:effectLst/>
                        </a:rPr>
                        <a:t>interno</a:t>
                      </a:r>
                      <a:endParaRPr lang="es-EC" sz="1200" dirty="0">
                        <a:effectLst/>
                        <a:latin typeface="Times New Roman"/>
                        <a:ea typeface="Times New Roman"/>
                        <a:cs typeface="Times New Roman"/>
                      </a:endParaRPr>
                    </a:p>
                  </a:txBody>
                  <a:tcPr marL="68580" marR="68580" marT="0" marB="0"/>
                </a:tc>
              </a:tr>
              <a:tr h="284122">
                <a:tc>
                  <a:txBody>
                    <a:bodyPr/>
                    <a:lstStyle/>
                    <a:p>
                      <a:pPr algn="ctr">
                        <a:spcAft>
                          <a:spcPts val="0"/>
                        </a:spcAft>
                      </a:pPr>
                      <a:r>
                        <a:rPr lang="es-EC" sz="1200">
                          <a:effectLst/>
                        </a:rPr>
                        <a:t>TOP Trading</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s-EC" sz="1200">
                          <a:effectLst/>
                        </a:rPr>
                        <a:t>Glicerina</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4,00%</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Crédito 30 días</a:t>
                      </a:r>
                      <a:endParaRPr lang="es-EC" sz="1200">
                        <a:effectLst/>
                        <a:latin typeface="Times New Roman"/>
                        <a:ea typeface="Times New Roman"/>
                        <a:cs typeface="Times New Roman"/>
                      </a:endParaRPr>
                    </a:p>
                  </a:txBody>
                  <a:tcPr marL="68580" marR="68580" marT="0" marB="0"/>
                </a:tc>
              </a:tr>
              <a:tr h="478736">
                <a:tc>
                  <a:txBody>
                    <a:bodyPr/>
                    <a:lstStyle/>
                    <a:p>
                      <a:pPr algn="ctr">
                        <a:spcAft>
                          <a:spcPts val="0"/>
                        </a:spcAft>
                      </a:pPr>
                      <a:r>
                        <a:rPr lang="en-US" sz="1200">
                          <a:effectLst/>
                        </a:rPr>
                        <a:t>OTROS</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dirty="0" err="1">
                          <a:effectLst/>
                        </a:rPr>
                        <a:t>Ácidos</a:t>
                      </a:r>
                      <a:r>
                        <a:rPr lang="en-US" sz="1200" dirty="0">
                          <a:effectLst/>
                        </a:rPr>
                        <a:t>, bases, </a:t>
                      </a:r>
                      <a:r>
                        <a:rPr lang="en-US" sz="1200" dirty="0" err="1">
                          <a:effectLst/>
                        </a:rPr>
                        <a:t>floculantes</a:t>
                      </a:r>
                      <a:endParaRPr lang="es-EC" sz="1200" dirty="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21,00%</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a:effectLst/>
                        </a:rPr>
                        <a:t>Crédito 15 días</a:t>
                      </a:r>
                      <a:endParaRPr lang="es-EC" sz="1200">
                        <a:effectLst/>
                        <a:latin typeface="Times New Roman"/>
                        <a:ea typeface="Times New Roman"/>
                        <a:cs typeface="Times New Roman"/>
                      </a:endParaRPr>
                    </a:p>
                  </a:txBody>
                  <a:tcPr marL="68580" marR="68580" marT="0" marB="0"/>
                </a:tc>
              </a:tr>
              <a:tr h="223772">
                <a:tc>
                  <a:txBody>
                    <a:bodyPr/>
                    <a:lstStyle/>
                    <a:p>
                      <a:pPr algn="ctr">
                        <a:spcAft>
                          <a:spcPts val="0"/>
                        </a:spcAft>
                      </a:pPr>
                      <a:r>
                        <a:rPr lang="en-US" sz="1200">
                          <a:effectLst/>
                        </a:rPr>
                        <a:t>TOTAL</a:t>
                      </a:r>
                      <a:endParaRPr lang="es-EC" sz="1200">
                        <a:effectLst/>
                        <a:latin typeface="Times New Roman"/>
                        <a:ea typeface="Times New Roman"/>
                        <a:cs typeface="Times New Roman"/>
                      </a:endParaRPr>
                    </a:p>
                  </a:txBody>
                  <a:tcPr marL="68580" marR="68580" marT="0" marB="0" anchor="ctr"/>
                </a:tc>
                <a:tc>
                  <a:txBody>
                    <a:bodyPr/>
                    <a:lstStyle/>
                    <a:p>
                      <a:endParaRPr lang="es-EC" sz="1000">
                        <a:effectLst/>
                        <a:latin typeface="Calibri"/>
                        <a:cs typeface="Times New Roman"/>
                      </a:endParaRPr>
                    </a:p>
                  </a:txBody>
                  <a:tcPr marL="68580" marR="68580" marT="0" marB="0" anchor="ctr"/>
                </a:tc>
                <a:tc>
                  <a:txBody>
                    <a:bodyPr/>
                    <a:lstStyle/>
                    <a:p>
                      <a:pPr algn="ctr">
                        <a:spcAft>
                          <a:spcPts val="0"/>
                        </a:spcAft>
                      </a:pPr>
                      <a:r>
                        <a:rPr lang="en-US" sz="1200">
                          <a:effectLst/>
                        </a:rPr>
                        <a:t>100,00%</a:t>
                      </a:r>
                      <a:endParaRPr lang="es-EC" sz="1200">
                        <a:effectLst/>
                        <a:latin typeface="Times New Roman"/>
                        <a:ea typeface="Times New Roman"/>
                        <a:cs typeface="Times New Roman"/>
                      </a:endParaRPr>
                    </a:p>
                  </a:txBody>
                  <a:tcPr marL="68580" marR="68580" marT="0" marB="0" anchor="ctr"/>
                </a:tc>
                <a:tc>
                  <a:txBody>
                    <a:bodyPr/>
                    <a:lstStyle/>
                    <a:p>
                      <a:pPr algn="ctr">
                        <a:spcAft>
                          <a:spcPts val="0"/>
                        </a:spcAft>
                      </a:pPr>
                      <a:r>
                        <a:rPr lang="en-US" sz="1200" dirty="0">
                          <a:effectLst/>
                        </a:rPr>
                        <a:t> </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023959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Externo</a:t>
            </a:r>
            <a:endParaRPr lang="es-EC" dirty="0"/>
          </a:p>
        </p:txBody>
      </p:sp>
      <p:sp>
        <p:nvSpPr>
          <p:cNvPr id="3" name="2 Marcador de contenido"/>
          <p:cNvSpPr>
            <a:spLocks noGrp="1"/>
          </p:cNvSpPr>
          <p:nvPr>
            <p:ph idx="1"/>
          </p:nvPr>
        </p:nvSpPr>
        <p:spPr>
          <a:xfrm>
            <a:off x="1043492" y="1628800"/>
            <a:ext cx="6777317" cy="1368152"/>
          </a:xfrm>
        </p:spPr>
        <p:txBody>
          <a:bodyPr>
            <a:normAutofit/>
          </a:bodyPr>
          <a:lstStyle/>
          <a:p>
            <a:pPr marL="365760" lvl="1" indent="0" algn="ctr">
              <a:buNone/>
            </a:pPr>
            <a:r>
              <a:rPr lang="es-EC" sz="2400" b="1" u="sng" dirty="0" smtClean="0"/>
              <a:t>Micro ambiente</a:t>
            </a:r>
            <a:endParaRPr lang="es-EC" sz="2000" u="sng" dirty="0"/>
          </a:p>
          <a:p>
            <a:pPr lvl="1"/>
            <a:r>
              <a:rPr lang="es-EC" sz="2000" dirty="0" smtClean="0"/>
              <a:t>Clientes </a:t>
            </a:r>
            <a:r>
              <a:rPr lang="es-EC" sz="2000" dirty="0"/>
              <a:t>actuales de la empresa</a:t>
            </a:r>
            <a:endParaRPr lang="es-EC" sz="2000" i="1" dirty="0"/>
          </a:p>
          <a:p>
            <a:pPr marL="365760" lvl="1" indent="0">
              <a:buNone/>
            </a:pPr>
            <a:endParaRPr lang="es-EC" sz="2100" dirty="0"/>
          </a:p>
          <a:p>
            <a:pPr marL="365760" lvl="1" indent="0">
              <a:buNone/>
            </a:pPr>
            <a:endParaRPr lang="es-EC" sz="2100" dirty="0" smtClean="0"/>
          </a:p>
        </p:txBody>
      </p:sp>
      <p:graphicFrame>
        <p:nvGraphicFramePr>
          <p:cNvPr id="5" name="4 Tabla"/>
          <p:cNvGraphicFramePr>
            <a:graphicFrameLocks noGrp="1"/>
          </p:cNvGraphicFramePr>
          <p:nvPr>
            <p:extLst/>
          </p:nvPr>
        </p:nvGraphicFramePr>
        <p:xfrm>
          <a:off x="827584" y="2636912"/>
          <a:ext cx="7344816" cy="3528390"/>
        </p:xfrm>
        <a:graphic>
          <a:graphicData uri="http://schemas.openxmlformats.org/drawingml/2006/table">
            <a:tbl>
              <a:tblPr firstRow="1" firstCol="1" bandRow="1">
                <a:tableStyleId>{5C22544A-7EE6-4342-B048-85BDC9FD1C3A}</a:tableStyleId>
              </a:tblPr>
              <a:tblGrid>
                <a:gridCol w="3788085"/>
                <a:gridCol w="3556731"/>
              </a:tblGrid>
              <a:tr h="423277">
                <a:tc>
                  <a:txBody>
                    <a:bodyPr/>
                    <a:lstStyle/>
                    <a:p>
                      <a:pPr algn="ctr">
                        <a:spcAft>
                          <a:spcPts val="0"/>
                        </a:spcAft>
                      </a:pPr>
                      <a:r>
                        <a:rPr lang="en-US" sz="1100" dirty="0">
                          <a:effectLst/>
                        </a:rPr>
                        <a:t>PRODUCTO</a:t>
                      </a:r>
                      <a:endParaRPr lang="es-EC" sz="1200" dirty="0">
                        <a:effectLst/>
                        <a:latin typeface="Times New Roman"/>
                        <a:ea typeface="Times New Roman"/>
                        <a:cs typeface="Times New Roman"/>
                      </a:endParaRPr>
                    </a:p>
                  </a:txBody>
                  <a:tcPr marL="68580" marR="68580" marT="0" marB="0"/>
                </a:tc>
                <a:tc>
                  <a:txBody>
                    <a:bodyPr/>
                    <a:lstStyle/>
                    <a:p>
                      <a:pPr algn="ctr">
                        <a:spcAft>
                          <a:spcPts val="0"/>
                        </a:spcAft>
                      </a:pPr>
                      <a:r>
                        <a:rPr lang="en-US" sz="1100">
                          <a:effectLst/>
                        </a:rPr>
                        <a:t>SECTORES</a:t>
                      </a:r>
                      <a:endParaRPr lang="es-EC" sz="1200">
                        <a:effectLst/>
                        <a:latin typeface="Times New Roman"/>
                        <a:ea typeface="Times New Roman"/>
                        <a:cs typeface="Times New Roman"/>
                      </a:endParaRPr>
                    </a:p>
                  </a:txBody>
                  <a:tcPr marL="68580" marR="68580" marT="0" marB="0"/>
                </a:tc>
              </a:tr>
              <a:tr h="333195">
                <a:tc rowSpan="3">
                  <a:txBody>
                    <a:bodyPr/>
                    <a:lstStyle/>
                    <a:p>
                      <a:pPr algn="ctr">
                        <a:spcAft>
                          <a:spcPts val="0"/>
                        </a:spcAft>
                      </a:pPr>
                      <a:endParaRPr lang="es-EC" sz="1100" dirty="0" smtClean="0">
                        <a:effectLst/>
                      </a:endParaRPr>
                    </a:p>
                    <a:p>
                      <a:pPr algn="ctr">
                        <a:spcAft>
                          <a:spcPts val="0"/>
                        </a:spcAft>
                      </a:pPr>
                      <a:endParaRPr lang="es-EC" sz="1100" dirty="0" smtClean="0">
                        <a:effectLst/>
                      </a:endParaRPr>
                    </a:p>
                    <a:p>
                      <a:pPr algn="ctr">
                        <a:spcAft>
                          <a:spcPts val="0"/>
                        </a:spcAft>
                      </a:pPr>
                      <a:r>
                        <a:rPr lang="es-EC" sz="1500" dirty="0" smtClean="0">
                          <a:effectLst/>
                        </a:rPr>
                        <a:t>Jabones </a:t>
                      </a:r>
                      <a:r>
                        <a:rPr lang="es-EC" sz="1500" dirty="0">
                          <a:effectLst/>
                        </a:rPr>
                        <a:t>en  </a:t>
                      </a:r>
                      <a:r>
                        <a:rPr lang="es-EC" sz="1500" dirty="0" smtClean="0">
                          <a:effectLst/>
                        </a:rPr>
                        <a:t>Barra</a:t>
                      </a:r>
                    </a:p>
                    <a:p>
                      <a:pPr algn="ctr">
                        <a:spcAft>
                          <a:spcPts val="0"/>
                        </a:spcAft>
                      </a:pPr>
                      <a:endParaRPr lang="es-EC" sz="1200" dirty="0">
                        <a:effectLst/>
                        <a:latin typeface="Times New Roman"/>
                        <a:ea typeface="Times New Roman"/>
                        <a:cs typeface="Times New Roman"/>
                      </a:endParaRPr>
                    </a:p>
                  </a:txBody>
                  <a:tcPr marL="68580" marR="68580" marT="0" marB="0"/>
                </a:tc>
                <a:tc>
                  <a:txBody>
                    <a:bodyPr/>
                    <a:lstStyle/>
                    <a:p>
                      <a:pPr algn="just">
                        <a:spcAft>
                          <a:spcPts val="0"/>
                        </a:spcAft>
                      </a:pPr>
                      <a:r>
                        <a:rPr lang="es-EC" sz="1100">
                          <a:effectLst/>
                        </a:rPr>
                        <a:t>Laboratorios Farmaceúticos </a:t>
                      </a:r>
                      <a:endParaRPr lang="es-EC" sz="1200">
                        <a:effectLst/>
                        <a:latin typeface="Times New Roman"/>
                        <a:ea typeface="Times New Roman"/>
                        <a:cs typeface="Times New Roman"/>
                      </a:endParaRPr>
                    </a:p>
                  </a:txBody>
                  <a:tcPr marL="68580" marR="68580" marT="0" marB="0"/>
                </a:tc>
              </a:tr>
              <a:tr h="291952">
                <a:tc vMerge="1">
                  <a:txBody>
                    <a:bodyPr/>
                    <a:lstStyle/>
                    <a:p>
                      <a:endParaRPr lang="es-EC"/>
                    </a:p>
                  </a:txBody>
                  <a:tcPr/>
                </a:tc>
                <a:tc>
                  <a:txBody>
                    <a:bodyPr/>
                    <a:lstStyle/>
                    <a:p>
                      <a:pPr algn="just">
                        <a:spcAft>
                          <a:spcPts val="0"/>
                        </a:spcAft>
                      </a:pPr>
                      <a:r>
                        <a:rPr lang="es-EC" sz="1100">
                          <a:effectLst/>
                        </a:rPr>
                        <a:t>Distribuidores al por mayor</a:t>
                      </a:r>
                      <a:endParaRPr lang="es-EC" sz="1200">
                        <a:effectLst/>
                        <a:latin typeface="Times New Roman"/>
                        <a:ea typeface="Times New Roman"/>
                        <a:cs typeface="Times New Roman"/>
                      </a:endParaRPr>
                    </a:p>
                  </a:txBody>
                  <a:tcPr marL="68580" marR="68580" marT="0" marB="0"/>
                </a:tc>
              </a:tr>
              <a:tr h="300635">
                <a:tc vMerge="1">
                  <a:txBody>
                    <a:bodyPr/>
                    <a:lstStyle/>
                    <a:p>
                      <a:endParaRPr lang="es-EC"/>
                    </a:p>
                  </a:txBody>
                  <a:tcPr/>
                </a:tc>
                <a:tc>
                  <a:txBody>
                    <a:bodyPr/>
                    <a:lstStyle/>
                    <a:p>
                      <a:pPr algn="just">
                        <a:spcAft>
                          <a:spcPts val="0"/>
                        </a:spcAft>
                      </a:pPr>
                      <a:r>
                        <a:rPr lang="es-EC" sz="1100">
                          <a:effectLst/>
                        </a:rPr>
                        <a:t>Clínicas </a:t>
                      </a:r>
                      <a:endParaRPr lang="es-EC" sz="1200">
                        <a:effectLst/>
                        <a:latin typeface="Times New Roman"/>
                        <a:ea typeface="Times New Roman"/>
                        <a:cs typeface="Times New Roman"/>
                      </a:endParaRPr>
                    </a:p>
                  </a:txBody>
                  <a:tcPr marL="68580" marR="68580" marT="0" marB="0"/>
                </a:tc>
              </a:tr>
              <a:tr h="341877">
                <a:tc rowSpan="4">
                  <a:txBody>
                    <a:bodyPr/>
                    <a:lstStyle/>
                    <a:p>
                      <a:pPr algn="ctr">
                        <a:spcAft>
                          <a:spcPts val="0"/>
                        </a:spcAft>
                      </a:pPr>
                      <a:endParaRPr lang="es-EC" sz="1100" dirty="0" smtClean="0">
                        <a:effectLst/>
                      </a:endParaRPr>
                    </a:p>
                    <a:p>
                      <a:pPr algn="ctr">
                        <a:spcAft>
                          <a:spcPts val="0"/>
                        </a:spcAft>
                      </a:pPr>
                      <a:endParaRPr lang="es-EC" sz="1100" dirty="0" smtClean="0">
                        <a:effectLst/>
                      </a:endParaRPr>
                    </a:p>
                    <a:p>
                      <a:pPr algn="ctr">
                        <a:spcAft>
                          <a:spcPts val="0"/>
                        </a:spcAft>
                      </a:pPr>
                      <a:r>
                        <a:rPr lang="es-EC" sz="1500" dirty="0" smtClean="0">
                          <a:effectLst/>
                        </a:rPr>
                        <a:t>Jabones </a:t>
                      </a:r>
                      <a:r>
                        <a:rPr lang="es-EC" sz="1500" dirty="0">
                          <a:effectLst/>
                        </a:rPr>
                        <a:t>desinfectantes para pisos</a:t>
                      </a:r>
                      <a:endParaRPr lang="es-EC" sz="1500" dirty="0">
                        <a:effectLst/>
                        <a:latin typeface="Times New Roman"/>
                        <a:ea typeface="Times New Roman"/>
                        <a:cs typeface="Times New Roman"/>
                      </a:endParaRPr>
                    </a:p>
                  </a:txBody>
                  <a:tcPr marL="68580" marR="68580" marT="0" marB="0"/>
                </a:tc>
                <a:tc>
                  <a:txBody>
                    <a:bodyPr/>
                    <a:lstStyle/>
                    <a:p>
                      <a:pPr algn="just">
                        <a:spcAft>
                          <a:spcPts val="0"/>
                        </a:spcAft>
                      </a:pPr>
                      <a:r>
                        <a:rPr lang="es-EC" sz="1100">
                          <a:effectLst/>
                        </a:rPr>
                        <a:t>Industrias químicas </a:t>
                      </a:r>
                      <a:endParaRPr lang="es-EC" sz="1200">
                        <a:effectLst/>
                        <a:latin typeface="Times New Roman"/>
                        <a:ea typeface="Times New Roman"/>
                        <a:cs typeface="Times New Roman"/>
                      </a:endParaRPr>
                    </a:p>
                  </a:txBody>
                  <a:tcPr marL="68580" marR="68580" marT="0" marB="0"/>
                </a:tc>
              </a:tr>
              <a:tr h="341877">
                <a:tc vMerge="1">
                  <a:txBody>
                    <a:bodyPr/>
                    <a:lstStyle/>
                    <a:p>
                      <a:endParaRPr lang="es-EC"/>
                    </a:p>
                  </a:txBody>
                  <a:tcPr/>
                </a:tc>
                <a:tc>
                  <a:txBody>
                    <a:bodyPr/>
                    <a:lstStyle/>
                    <a:p>
                      <a:pPr algn="just">
                        <a:spcAft>
                          <a:spcPts val="0"/>
                        </a:spcAft>
                      </a:pPr>
                      <a:r>
                        <a:rPr lang="es-EC" sz="1100">
                          <a:effectLst/>
                        </a:rPr>
                        <a:t>Industria  alimenticias</a:t>
                      </a:r>
                      <a:endParaRPr lang="es-EC" sz="1200">
                        <a:effectLst/>
                        <a:latin typeface="Times New Roman"/>
                        <a:ea typeface="Times New Roman"/>
                        <a:cs typeface="Times New Roman"/>
                      </a:endParaRPr>
                    </a:p>
                  </a:txBody>
                  <a:tcPr marL="68580" marR="68580" marT="0" marB="0"/>
                </a:tc>
              </a:tr>
              <a:tr h="341877">
                <a:tc vMerge="1">
                  <a:txBody>
                    <a:bodyPr/>
                    <a:lstStyle/>
                    <a:p>
                      <a:endParaRPr lang="es-EC"/>
                    </a:p>
                  </a:txBody>
                  <a:tcPr/>
                </a:tc>
                <a:tc>
                  <a:txBody>
                    <a:bodyPr/>
                    <a:lstStyle/>
                    <a:p>
                      <a:pPr algn="just">
                        <a:spcAft>
                          <a:spcPts val="0"/>
                        </a:spcAft>
                      </a:pPr>
                      <a:r>
                        <a:rPr lang="es-EC" sz="1100">
                          <a:effectLst/>
                        </a:rPr>
                        <a:t>Laboratorios químicos  </a:t>
                      </a:r>
                      <a:endParaRPr lang="es-EC" sz="1200">
                        <a:effectLst/>
                        <a:latin typeface="Times New Roman"/>
                        <a:ea typeface="Times New Roman"/>
                        <a:cs typeface="Times New Roman"/>
                      </a:endParaRPr>
                    </a:p>
                  </a:txBody>
                  <a:tcPr marL="68580" marR="68580" marT="0" marB="0"/>
                </a:tc>
              </a:tr>
              <a:tr h="341877">
                <a:tc vMerge="1">
                  <a:txBody>
                    <a:bodyPr/>
                    <a:lstStyle/>
                    <a:p>
                      <a:endParaRPr lang="es-EC"/>
                    </a:p>
                  </a:txBody>
                  <a:tcPr/>
                </a:tc>
                <a:tc>
                  <a:txBody>
                    <a:bodyPr/>
                    <a:lstStyle/>
                    <a:p>
                      <a:pPr algn="just">
                        <a:spcAft>
                          <a:spcPts val="0"/>
                        </a:spcAft>
                      </a:pPr>
                      <a:r>
                        <a:rPr lang="es-EC" sz="1100">
                          <a:effectLst/>
                        </a:rPr>
                        <a:t>Laboratorios farmacéuticos</a:t>
                      </a:r>
                      <a:endParaRPr lang="es-EC" sz="1200">
                        <a:effectLst/>
                        <a:latin typeface="Times New Roman"/>
                        <a:ea typeface="Times New Roman"/>
                        <a:cs typeface="Times New Roman"/>
                      </a:endParaRPr>
                    </a:p>
                  </a:txBody>
                  <a:tcPr marL="68580" marR="68580" marT="0" marB="0"/>
                </a:tc>
              </a:tr>
              <a:tr h="372266">
                <a:tc>
                  <a:txBody>
                    <a:bodyPr/>
                    <a:lstStyle/>
                    <a:p>
                      <a:pPr algn="ctr">
                        <a:spcAft>
                          <a:spcPts val="0"/>
                        </a:spcAft>
                      </a:pPr>
                      <a:r>
                        <a:rPr lang="es-EC" sz="1100" dirty="0" smtClean="0">
                          <a:effectLst/>
                        </a:rPr>
                        <a:t>Lubricantes</a:t>
                      </a:r>
                      <a:endParaRPr lang="es-EC" sz="1200" dirty="0">
                        <a:effectLst/>
                        <a:latin typeface="Times New Roman"/>
                        <a:ea typeface="Times New Roman"/>
                        <a:cs typeface="Times New Roman"/>
                      </a:endParaRPr>
                    </a:p>
                  </a:txBody>
                  <a:tcPr marL="68580" marR="68580" marT="0" marB="0"/>
                </a:tc>
                <a:tc>
                  <a:txBody>
                    <a:bodyPr/>
                    <a:lstStyle/>
                    <a:p>
                      <a:pPr algn="just">
                        <a:spcAft>
                          <a:spcPts val="0"/>
                        </a:spcAft>
                      </a:pPr>
                      <a:r>
                        <a:rPr lang="es-EC" sz="1100">
                          <a:effectLst/>
                        </a:rPr>
                        <a:t>Envasadoras de bebidas</a:t>
                      </a:r>
                      <a:endParaRPr lang="es-EC" sz="1200">
                        <a:effectLst/>
                        <a:latin typeface="Times New Roman"/>
                        <a:ea typeface="Times New Roman"/>
                        <a:cs typeface="Times New Roman"/>
                      </a:endParaRPr>
                    </a:p>
                  </a:txBody>
                  <a:tcPr marL="68580" marR="68580" marT="0" marB="0"/>
                </a:tc>
              </a:tr>
              <a:tr h="439557">
                <a:tc>
                  <a:txBody>
                    <a:bodyPr/>
                    <a:lstStyle/>
                    <a:p>
                      <a:pPr algn="ctr">
                        <a:spcAft>
                          <a:spcPts val="0"/>
                        </a:spcAft>
                      </a:pPr>
                      <a:endParaRPr lang="es-EC" sz="1100" dirty="0" smtClean="0">
                        <a:effectLst/>
                      </a:endParaRPr>
                    </a:p>
                    <a:p>
                      <a:pPr algn="ctr">
                        <a:spcAft>
                          <a:spcPts val="0"/>
                        </a:spcAft>
                      </a:pPr>
                      <a:r>
                        <a:rPr lang="es-EC" sz="1100" dirty="0" smtClean="0">
                          <a:effectLst/>
                        </a:rPr>
                        <a:t>Detergente </a:t>
                      </a:r>
                      <a:r>
                        <a:rPr lang="es-EC" sz="1100" dirty="0">
                          <a:effectLst/>
                        </a:rPr>
                        <a:t>líquido</a:t>
                      </a:r>
                      <a:endParaRPr lang="es-EC" sz="1200" dirty="0">
                        <a:effectLst/>
                        <a:latin typeface="Times New Roman"/>
                        <a:ea typeface="Times New Roman"/>
                        <a:cs typeface="Times New Roman"/>
                      </a:endParaRPr>
                    </a:p>
                  </a:txBody>
                  <a:tcPr marL="68580" marR="68580" marT="0" marB="0"/>
                </a:tc>
                <a:tc>
                  <a:txBody>
                    <a:bodyPr/>
                    <a:lstStyle/>
                    <a:p>
                      <a:pPr algn="just">
                        <a:spcAft>
                          <a:spcPts val="0"/>
                        </a:spcAft>
                      </a:pPr>
                      <a:endParaRPr lang="es-EC" sz="1100" dirty="0" smtClean="0">
                        <a:effectLst/>
                      </a:endParaRPr>
                    </a:p>
                    <a:p>
                      <a:pPr algn="just">
                        <a:spcAft>
                          <a:spcPts val="0"/>
                        </a:spcAft>
                      </a:pPr>
                      <a:r>
                        <a:rPr lang="es-EC" sz="1100" dirty="0" smtClean="0">
                          <a:effectLst/>
                        </a:rPr>
                        <a:t>Industrias </a:t>
                      </a:r>
                      <a:r>
                        <a:rPr lang="es-EC" sz="1100" dirty="0">
                          <a:effectLst/>
                        </a:rPr>
                        <a:t>alimenticias </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77728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Externo</a:t>
            </a:r>
            <a:endParaRPr lang="es-EC" dirty="0"/>
          </a:p>
        </p:txBody>
      </p:sp>
      <p:sp>
        <p:nvSpPr>
          <p:cNvPr id="3" name="2 Marcador de contenido"/>
          <p:cNvSpPr>
            <a:spLocks noGrp="1"/>
          </p:cNvSpPr>
          <p:nvPr>
            <p:ph idx="1"/>
          </p:nvPr>
        </p:nvSpPr>
        <p:spPr>
          <a:xfrm>
            <a:off x="1043492" y="1628800"/>
            <a:ext cx="6777317" cy="1368152"/>
          </a:xfrm>
        </p:spPr>
        <p:txBody>
          <a:bodyPr>
            <a:normAutofit/>
          </a:bodyPr>
          <a:lstStyle/>
          <a:p>
            <a:pPr marL="365760" lvl="1" indent="0" algn="ctr">
              <a:buNone/>
            </a:pPr>
            <a:r>
              <a:rPr lang="es-EC" sz="2400" b="1" u="sng" dirty="0" smtClean="0"/>
              <a:t>Micro ambiente</a:t>
            </a:r>
            <a:endParaRPr lang="es-EC" sz="2000" u="sng" dirty="0"/>
          </a:p>
          <a:p>
            <a:pPr lvl="1"/>
            <a:r>
              <a:rPr lang="es-EC" sz="2000" dirty="0" smtClean="0"/>
              <a:t>Productos Sustitutos</a:t>
            </a:r>
            <a:endParaRPr lang="es-EC" sz="2000" i="1" dirty="0"/>
          </a:p>
          <a:p>
            <a:pPr marL="365760" lvl="1" indent="0">
              <a:buNone/>
            </a:pPr>
            <a:endParaRPr lang="es-EC" sz="2100" dirty="0"/>
          </a:p>
          <a:p>
            <a:pPr marL="365760" lvl="1" indent="0">
              <a:buNone/>
            </a:pPr>
            <a:endParaRPr lang="es-EC" sz="2100" dirty="0" smtClean="0"/>
          </a:p>
        </p:txBody>
      </p:sp>
      <p:graphicFrame>
        <p:nvGraphicFramePr>
          <p:cNvPr id="4" name="3 Tabla"/>
          <p:cNvGraphicFramePr>
            <a:graphicFrameLocks noGrp="1"/>
          </p:cNvGraphicFramePr>
          <p:nvPr>
            <p:extLst/>
          </p:nvPr>
        </p:nvGraphicFramePr>
        <p:xfrm>
          <a:off x="827584" y="2553652"/>
          <a:ext cx="7344816" cy="3395627"/>
        </p:xfrm>
        <a:graphic>
          <a:graphicData uri="http://schemas.openxmlformats.org/drawingml/2006/table">
            <a:tbl>
              <a:tblPr firstRow="1" firstCol="1" bandRow="1">
                <a:tableStyleId>{5C22544A-7EE6-4342-B048-85BDC9FD1C3A}</a:tableStyleId>
              </a:tblPr>
              <a:tblGrid>
                <a:gridCol w="1133104"/>
                <a:gridCol w="6211712"/>
              </a:tblGrid>
              <a:tr h="307475">
                <a:tc>
                  <a:txBody>
                    <a:bodyPr/>
                    <a:lstStyle/>
                    <a:p>
                      <a:pPr algn="ctr">
                        <a:spcAft>
                          <a:spcPts val="0"/>
                        </a:spcAft>
                      </a:pPr>
                      <a:r>
                        <a:rPr lang="es-ES" sz="1400" dirty="0">
                          <a:effectLst/>
                        </a:rPr>
                        <a:t>Productos</a:t>
                      </a:r>
                      <a:endParaRPr lang="es-EC" sz="1200" dirty="0">
                        <a:effectLst/>
                        <a:latin typeface="Times New Roman"/>
                        <a:ea typeface="Times New Roman"/>
                        <a:cs typeface="Times New Roman"/>
                      </a:endParaRPr>
                    </a:p>
                  </a:txBody>
                  <a:tcPr marL="68580" marR="68580" marT="0" marB="0"/>
                </a:tc>
                <a:tc>
                  <a:txBody>
                    <a:bodyPr/>
                    <a:lstStyle/>
                    <a:p>
                      <a:pPr algn="ctr">
                        <a:spcAft>
                          <a:spcPts val="0"/>
                        </a:spcAft>
                      </a:pPr>
                      <a:r>
                        <a:rPr lang="es-ES" sz="1400">
                          <a:effectLst/>
                        </a:rPr>
                        <a:t>Productos Sustitutos</a:t>
                      </a:r>
                      <a:endParaRPr lang="es-EC" sz="1200">
                        <a:effectLst/>
                        <a:latin typeface="Times New Roman"/>
                        <a:ea typeface="Times New Roman"/>
                        <a:cs typeface="Times New Roman"/>
                      </a:endParaRPr>
                    </a:p>
                  </a:txBody>
                  <a:tcPr marL="68580" marR="68580" marT="0" marB="0"/>
                </a:tc>
              </a:tr>
              <a:tr h="908234">
                <a:tc>
                  <a:txBody>
                    <a:bodyPr/>
                    <a:lstStyle/>
                    <a:p>
                      <a:pPr algn="just">
                        <a:spcAft>
                          <a:spcPts val="0"/>
                        </a:spcAft>
                      </a:pPr>
                      <a:r>
                        <a:rPr lang="es-EC" sz="1200" dirty="0">
                          <a:effectLst/>
                        </a:rPr>
                        <a:t>Polímero</a:t>
                      </a:r>
                      <a:endParaRPr lang="es-EC" sz="1200" dirty="0">
                        <a:effectLst/>
                        <a:latin typeface="Times New Roman"/>
                        <a:ea typeface="Times New Roman"/>
                        <a:cs typeface="Times New Roman"/>
                      </a:endParaRPr>
                    </a:p>
                  </a:txBody>
                  <a:tcPr marL="68580" marR="68580" marT="0" marB="0"/>
                </a:tc>
                <a:tc>
                  <a:txBody>
                    <a:bodyPr/>
                    <a:lstStyle/>
                    <a:p>
                      <a:pPr algn="just">
                        <a:spcAft>
                          <a:spcPts val="0"/>
                        </a:spcAft>
                      </a:pPr>
                      <a:r>
                        <a:rPr lang="es-EC" sz="1200">
                          <a:effectLst/>
                        </a:rPr>
                        <a:t>El polímero floculante tiene como producto sustituto al Sulfato de aluminio y en ocasiones utilizan cal, pero dichos productos no brindan las mismas propiedades que el floculante ya que al ser rudimentarios ocasionan contaminación en el agua tratada.</a:t>
                      </a:r>
                      <a:endParaRPr lang="es-EC" sz="1200">
                        <a:effectLst/>
                        <a:latin typeface="Times New Roman"/>
                        <a:ea typeface="Times New Roman"/>
                        <a:cs typeface="Times New Roman"/>
                      </a:endParaRPr>
                    </a:p>
                  </a:txBody>
                  <a:tcPr marL="68580" marR="68580" marT="0" marB="0"/>
                </a:tc>
              </a:tr>
              <a:tr h="883005">
                <a:tc>
                  <a:txBody>
                    <a:bodyPr/>
                    <a:lstStyle/>
                    <a:p>
                      <a:pPr algn="just">
                        <a:spcAft>
                          <a:spcPts val="0"/>
                        </a:spcAft>
                      </a:pPr>
                      <a:r>
                        <a:rPr lang="es-EC" sz="1200" dirty="0">
                          <a:effectLst/>
                        </a:rPr>
                        <a:t>Detergente líquido</a:t>
                      </a:r>
                      <a:endParaRPr lang="es-EC" sz="1200" dirty="0">
                        <a:effectLst/>
                        <a:latin typeface="Times New Roman"/>
                        <a:ea typeface="Times New Roman"/>
                        <a:cs typeface="Times New Roman"/>
                      </a:endParaRPr>
                    </a:p>
                  </a:txBody>
                  <a:tcPr marL="68580" marR="68580" marT="0" marB="0"/>
                </a:tc>
                <a:tc>
                  <a:txBody>
                    <a:bodyPr/>
                    <a:lstStyle/>
                    <a:p>
                      <a:pPr algn="just">
                        <a:spcAft>
                          <a:spcPts val="0"/>
                        </a:spcAft>
                      </a:pPr>
                      <a:r>
                        <a:rPr lang="es-EC" sz="1200" dirty="0">
                          <a:effectLst/>
                        </a:rPr>
                        <a:t>Este producto de uso industrial se lo utiliza para desinfección de laboratorios y clínicas, es de alto poder desinfectante y gracias a sus bajos costos compite con cualquier otro desinfectante brindando un mejor resultado.</a:t>
                      </a:r>
                      <a:endParaRPr lang="es-EC" sz="1200" dirty="0">
                        <a:effectLst/>
                        <a:latin typeface="Times New Roman"/>
                        <a:ea typeface="Times New Roman"/>
                        <a:cs typeface="Times New Roman"/>
                      </a:endParaRPr>
                    </a:p>
                  </a:txBody>
                  <a:tcPr marL="68580" marR="68580" marT="0" marB="0"/>
                </a:tc>
              </a:tr>
              <a:tr h="538475">
                <a:tc>
                  <a:txBody>
                    <a:bodyPr/>
                    <a:lstStyle/>
                    <a:p>
                      <a:pPr algn="just">
                        <a:spcAft>
                          <a:spcPts val="0"/>
                        </a:spcAft>
                      </a:pPr>
                      <a:r>
                        <a:rPr lang="es-EC" sz="1200">
                          <a:effectLst/>
                        </a:rPr>
                        <a:t>Lubricante de cadenas</a:t>
                      </a:r>
                      <a:endParaRPr lang="es-EC" sz="1200">
                        <a:effectLst/>
                        <a:latin typeface="Times New Roman"/>
                        <a:ea typeface="Times New Roman"/>
                        <a:cs typeface="Times New Roman"/>
                      </a:endParaRPr>
                    </a:p>
                  </a:txBody>
                  <a:tcPr marL="68580" marR="68580" marT="0" marB="0"/>
                </a:tc>
                <a:tc>
                  <a:txBody>
                    <a:bodyPr/>
                    <a:lstStyle/>
                    <a:p>
                      <a:pPr algn="just">
                        <a:spcAft>
                          <a:spcPts val="0"/>
                        </a:spcAft>
                      </a:pPr>
                      <a:r>
                        <a:rPr lang="es-EC" sz="1200">
                          <a:effectLst/>
                        </a:rPr>
                        <a:t>Este producto no tiene sustituto</a:t>
                      </a:r>
                      <a:endParaRPr lang="es-EC" sz="1200">
                        <a:effectLst/>
                        <a:latin typeface="Times New Roman"/>
                        <a:ea typeface="Times New Roman"/>
                        <a:cs typeface="Times New Roman"/>
                      </a:endParaRPr>
                    </a:p>
                  </a:txBody>
                  <a:tcPr marL="68580" marR="68580" marT="0" marB="0"/>
                </a:tc>
              </a:tr>
              <a:tr h="758438">
                <a:tc>
                  <a:txBody>
                    <a:bodyPr/>
                    <a:lstStyle/>
                    <a:p>
                      <a:pPr algn="just">
                        <a:spcAft>
                          <a:spcPts val="0"/>
                        </a:spcAft>
                      </a:pPr>
                      <a:r>
                        <a:rPr lang="es-EC" sz="1200">
                          <a:effectLst/>
                        </a:rPr>
                        <a:t>Estearato de calcio </a:t>
                      </a:r>
                      <a:endParaRPr lang="es-EC" sz="1200">
                        <a:effectLst/>
                        <a:latin typeface="Times New Roman"/>
                        <a:ea typeface="Times New Roman"/>
                        <a:cs typeface="Times New Roman"/>
                      </a:endParaRPr>
                    </a:p>
                  </a:txBody>
                  <a:tcPr marL="68580" marR="68580" marT="0" marB="0"/>
                </a:tc>
                <a:tc>
                  <a:txBody>
                    <a:bodyPr/>
                    <a:lstStyle/>
                    <a:p>
                      <a:pPr algn="just">
                        <a:spcAft>
                          <a:spcPts val="0"/>
                        </a:spcAft>
                      </a:pPr>
                      <a:r>
                        <a:rPr lang="es-EC" sz="1200" dirty="0">
                          <a:effectLst/>
                        </a:rPr>
                        <a:t>Como sustituto de este producto se puede encontrar varios impermeabilizantes para la construcción, pero en el campo de las municiones no tiene sustituto.</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363246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Interno</a:t>
            </a:r>
            <a:endParaRPr lang="es-EC" dirty="0"/>
          </a:p>
        </p:txBody>
      </p:sp>
      <p:sp>
        <p:nvSpPr>
          <p:cNvPr id="3" name="2 Marcador de contenido"/>
          <p:cNvSpPr>
            <a:spLocks noGrp="1"/>
          </p:cNvSpPr>
          <p:nvPr>
            <p:ph idx="1"/>
          </p:nvPr>
        </p:nvSpPr>
        <p:spPr>
          <a:xfrm>
            <a:off x="1043493" y="1628800"/>
            <a:ext cx="6768868" cy="4320480"/>
          </a:xfrm>
        </p:spPr>
        <p:txBody>
          <a:bodyPr>
            <a:normAutofit/>
          </a:bodyPr>
          <a:lstStyle/>
          <a:p>
            <a:pPr lvl="1"/>
            <a:endParaRPr lang="es-EC" sz="2000" dirty="0" smtClean="0"/>
          </a:p>
          <a:p>
            <a:pPr lvl="1"/>
            <a:r>
              <a:rPr lang="es-EC" sz="2500" dirty="0" smtClean="0"/>
              <a:t>Capacidad Administrativa.- Debilidad</a:t>
            </a:r>
          </a:p>
          <a:p>
            <a:pPr lvl="1"/>
            <a:r>
              <a:rPr lang="es-EC" sz="2500" dirty="0"/>
              <a:t>Capacidad de Talento Humano.- </a:t>
            </a:r>
            <a:r>
              <a:rPr lang="es-EC" sz="2500" dirty="0" smtClean="0"/>
              <a:t>Debilidad</a:t>
            </a:r>
          </a:p>
          <a:p>
            <a:pPr lvl="1"/>
            <a:r>
              <a:rPr lang="es-EC" sz="2500" dirty="0"/>
              <a:t>Capacidad Financiera.- Fortaleza</a:t>
            </a:r>
          </a:p>
          <a:p>
            <a:pPr lvl="1"/>
            <a:r>
              <a:rPr lang="es-EC" sz="2500" dirty="0"/>
              <a:t>Capacidad de Producción.- Fortaleza</a:t>
            </a:r>
          </a:p>
          <a:p>
            <a:pPr lvl="1"/>
            <a:r>
              <a:rPr lang="es-EC" sz="2500" dirty="0"/>
              <a:t>Capacidad tecnológica.- .- Debilidad</a:t>
            </a:r>
          </a:p>
          <a:p>
            <a:pPr lvl="1"/>
            <a:endParaRPr lang="es-EC" sz="2500" dirty="0"/>
          </a:p>
          <a:p>
            <a:pPr lvl="1"/>
            <a:endParaRPr lang="es-EC" sz="2500" dirty="0" smtClean="0"/>
          </a:p>
        </p:txBody>
      </p:sp>
    </p:spTree>
    <p:extLst>
      <p:ext uri="{BB962C8B-B14F-4D97-AF65-F5344CB8AC3E}">
        <p14:creationId xmlns:p14="http://schemas.microsoft.com/office/powerpoint/2010/main" val="3990548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FODA</a:t>
            </a:r>
            <a:endParaRPr lang="es-EC" dirty="0"/>
          </a:p>
        </p:txBody>
      </p:sp>
      <p:sp>
        <p:nvSpPr>
          <p:cNvPr id="3" name="2 Marcador de contenido"/>
          <p:cNvSpPr>
            <a:spLocks noGrp="1"/>
          </p:cNvSpPr>
          <p:nvPr>
            <p:ph idx="1"/>
          </p:nvPr>
        </p:nvSpPr>
        <p:spPr>
          <a:xfrm>
            <a:off x="1043493" y="1412776"/>
            <a:ext cx="6768868" cy="2160240"/>
          </a:xfrm>
        </p:spPr>
        <p:txBody>
          <a:bodyPr>
            <a:normAutofit/>
          </a:bodyPr>
          <a:lstStyle/>
          <a:p>
            <a:pPr lvl="1"/>
            <a:endParaRPr lang="es-EC" sz="2000" dirty="0" smtClean="0"/>
          </a:p>
          <a:p>
            <a:pPr lvl="1"/>
            <a:r>
              <a:rPr lang="es-EC" sz="2500" dirty="0" smtClean="0"/>
              <a:t>Fortalezas</a:t>
            </a:r>
          </a:p>
          <a:p>
            <a:pPr lvl="1"/>
            <a:r>
              <a:rPr lang="es-EC" sz="2500" dirty="0" smtClean="0"/>
              <a:t>Debilidades</a:t>
            </a:r>
          </a:p>
          <a:p>
            <a:pPr lvl="1"/>
            <a:r>
              <a:rPr lang="es-EC" sz="2500" dirty="0" smtClean="0"/>
              <a:t>Amenazas</a:t>
            </a:r>
          </a:p>
          <a:p>
            <a:pPr lvl="1"/>
            <a:r>
              <a:rPr lang="es-EC" sz="2500" dirty="0" smtClean="0"/>
              <a:t>Oportunidad</a:t>
            </a:r>
            <a:endParaRPr lang="es-EC" sz="2500" dirty="0"/>
          </a:p>
        </p:txBody>
      </p:sp>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t="21013" r="3712"/>
          <a:stretch>
            <a:fillRect/>
          </a:stretch>
        </p:blipFill>
        <p:spPr bwMode="auto">
          <a:xfrm>
            <a:off x="1475656" y="3645024"/>
            <a:ext cx="547260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555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FODA</a:t>
            </a:r>
            <a:endParaRPr lang="es-EC" dirty="0"/>
          </a:p>
        </p:txBody>
      </p:sp>
      <p:sp>
        <p:nvSpPr>
          <p:cNvPr id="3" name="2 Marcador de contenido"/>
          <p:cNvSpPr>
            <a:spLocks noGrp="1"/>
          </p:cNvSpPr>
          <p:nvPr>
            <p:ph idx="1"/>
          </p:nvPr>
        </p:nvSpPr>
        <p:spPr>
          <a:xfrm>
            <a:off x="1043493" y="1268760"/>
            <a:ext cx="6768868" cy="720080"/>
          </a:xfrm>
        </p:spPr>
        <p:txBody>
          <a:bodyPr>
            <a:normAutofit fontScale="92500" lnSpcReduction="10000"/>
          </a:bodyPr>
          <a:lstStyle/>
          <a:p>
            <a:pPr lvl="1"/>
            <a:endParaRPr lang="es-EC" sz="2000" dirty="0" smtClean="0"/>
          </a:p>
          <a:p>
            <a:pPr lvl="1"/>
            <a:r>
              <a:rPr lang="es-EC" sz="2500" dirty="0" smtClean="0"/>
              <a:t>Fortalezas</a:t>
            </a:r>
          </a:p>
        </p:txBody>
      </p:sp>
      <p:graphicFrame>
        <p:nvGraphicFramePr>
          <p:cNvPr id="4" name="3 Tabla"/>
          <p:cNvGraphicFramePr>
            <a:graphicFrameLocks noGrp="1"/>
          </p:cNvGraphicFramePr>
          <p:nvPr>
            <p:extLst/>
          </p:nvPr>
        </p:nvGraphicFramePr>
        <p:xfrm>
          <a:off x="1115616" y="2132856"/>
          <a:ext cx="6840759" cy="4032448"/>
        </p:xfrm>
        <a:graphic>
          <a:graphicData uri="http://schemas.openxmlformats.org/drawingml/2006/table">
            <a:tbl>
              <a:tblPr firstRow="1" firstCol="1" bandRow="1">
                <a:tableStyleId>{5C22544A-7EE6-4342-B048-85BDC9FD1C3A}</a:tableStyleId>
              </a:tblPr>
              <a:tblGrid>
                <a:gridCol w="798692"/>
                <a:gridCol w="4085377"/>
                <a:gridCol w="624609"/>
                <a:gridCol w="735326"/>
                <a:gridCol w="596755"/>
              </a:tblGrid>
              <a:tr h="496144">
                <a:tc gridSpan="2">
                  <a:txBody>
                    <a:bodyPr/>
                    <a:lstStyle/>
                    <a:p>
                      <a:pPr algn="ctr">
                        <a:spcAft>
                          <a:spcPts val="0"/>
                        </a:spcAft>
                      </a:pPr>
                      <a:r>
                        <a:rPr lang="en-US" sz="1100" dirty="0">
                          <a:effectLst/>
                        </a:rPr>
                        <a:t> </a:t>
                      </a:r>
                      <a:endParaRPr lang="es-EC" sz="900" dirty="0">
                        <a:effectLst/>
                      </a:endParaRPr>
                    </a:p>
                    <a:p>
                      <a:pPr algn="ctr">
                        <a:spcAft>
                          <a:spcPts val="0"/>
                        </a:spcAft>
                      </a:pPr>
                      <a:r>
                        <a:rPr lang="en-US" sz="1100" dirty="0">
                          <a:effectLst/>
                        </a:rPr>
                        <a:t>FORTALEZAS</a:t>
                      </a:r>
                      <a:endParaRPr lang="es-EC" sz="900" dirty="0">
                        <a:effectLst/>
                        <a:latin typeface="Times New Roman"/>
                        <a:ea typeface="Times New Roman"/>
                        <a:cs typeface="Times New Roman"/>
                      </a:endParaRPr>
                    </a:p>
                  </a:txBody>
                  <a:tcPr marL="53586" marR="53586" marT="0" marB="0"/>
                </a:tc>
                <a:tc hMerge="1">
                  <a:txBody>
                    <a:bodyPr/>
                    <a:lstStyle/>
                    <a:p>
                      <a:endParaRPr lang="es-EC"/>
                    </a:p>
                  </a:txBody>
                  <a:tcPr/>
                </a:tc>
                <a:tc gridSpan="3">
                  <a:txBody>
                    <a:bodyPr/>
                    <a:lstStyle/>
                    <a:p>
                      <a:pPr algn="ctr">
                        <a:spcAft>
                          <a:spcPts val="0"/>
                        </a:spcAft>
                      </a:pPr>
                      <a:r>
                        <a:rPr lang="en-US" sz="1100">
                          <a:effectLst/>
                        </a:rPr>
                        <a:t> </a:t>
                      </a:r>
                      <a:endParaRPr lang="es-EC" sz="900">
                        <a:effectLst/>
                      </a:endParaRPr>
                    </a:p>
                    <a:p>
                      <a:pPr algn="ctr">
                        <a:spcAft>
                          <a:spcPts val="0"/>
                        </a:spcAft>
                      </a:pPr>
                      <a:r>
                        <a:rPr lang="en-US" sz="1100">
                          <a:effectLst/>
                        </a:rPr>
                        <a:t>IMPACTO</a:t>
                      </a:r>
                      <a:endParaRPr lang="es-EC" sz="900">
                        <a:effectLst/>
                        <a:latin typeface="Times New Roman"/>
                        <a:ea typeface="Times New Roman"/>
                        <a:cs typeface="Times New Roman"/>
                      </a:endParaRPr>
                    </a:p>
                  </a:txBody>
                  <a:tcPr marL="53586" marR="53586" marT="0" marB="0"/>
                </a:tc>
                <a:tc hMerge="1">
                  <a:txBody>
                    <a:bodyPr/>
                    <a:lstStyle/>
                    <a:p>
                      <a:endParaRPr lang="es-EC"/>
                    </a:p>
                  </a:txBody>
                  <a:tcPr/>
                </a:tc>
                <a:tc hMerge="1">
                  <a:txBody>
                    <a:bodyPr/>
                    <a:lstStyle/>
                    <a:p>
                      <a:endParaRPr lang="es-EC"/>
                    </a:p>
                  </a:txBody>
                  <a:tcPr/>
                </a:tc>
              </a:tr>
              <a:tr h="492722">
                <a:tc>
                  <a:txBody>
                    <a:bodyPr/>
                    <a:lstStyle/>
                    <a:p>
                      <a:pPr>
                        <a:spcAft>
                          <a:spcPts val="0"/>
                        </a:spcAft>
                      </a:pPr>
                      <a:r>
                        <a:rPr lang="en-US" sz="900">
                          <a:effectLst/>
                        </a:rPr>
                        <a:t> </a:t>
                      </a:r>
                      <a:endParaRPr lang="es-EC" sz="900">
                        <a:effectLst/>
                      </a:endParaRPr>
                    </a:p>
                    <a:p>
                      <a:pPr>
                        <a:spcAft>
                          <a:spcPts val="0"/>
                        </a:spcAft>
                      </a:pPr>
                      <a:r>
                        <a:rPr lang="en-US" sz="900">
                          <a:effectLst/>
                        </a:rPr>
                        <a:t>N.</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900">
                          <a:effectLst/>
                        </a:rPr>
                        <a:t> </a:t>
                      </a:r>
                      <a:endParaRPr lang="es-EC" sz="900">
                        <a:effectLst/>
                      </a:endParaRPr>
                    </a:p>
                    <a:p>
                      <a:pPr algn="ctr">
                        <a:spcAft>
                          <a:spcPts val="0"/>
                        </a:spcAft>
                      </a:pPr>
                      <a:r>
                        <a:rPr lang="en-US" sz="900">
                          <a:effectLst/>
                        </a:rPr>
                        <a:t>FACTOR</a:t>
                      </a:r>
                      <a:endParaRPr lang="es-EC" sz="900">
                        <a:effectLst/>
                      </a:endParaRPr>
                    </a:p>
                    <a:p>
                      <a:pPr algn="ctr">
                        <a:spcAft>
                          <a:spcPts val="0"/>
                        </a:spcAft>
                      </a:pPr>
                      <a:r>
                        <a:rPr lang="en-US" sz="9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900">
                          <a:effectLst/>
                        </a:rPr>
                        <a:t> </a:t>
                      </a:r>
                      <a:endParaRPr lang="es-EC" sz="900">
                        <a:effectLst/>
                      </a:endParaRPr>
                    </a:p>
                    <a:p>
                      <a:pPr algn="ctr">
                        <a:spcAft>
                          <a:spcPts val="0"/>
                        </a:spcAft>
                      </a:pPr>
                      <a:r>
                        <a:rPr lang="en-US" sz="900">
                          <a:effectLst/>
                        </a:rPr>
                        <a:t>ALTO</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900">
                          <a:effectLst/>
                        </a:rPr>
                        <a:t> </a:t>
                      </a:r>
                      <a:endParaRPr lang="es-EC" sz="900">
                        <a:effectLst/>
                      </a:endParaRPr>
                    </a:p>
                    <a:p>
                      <a:pPr algn="ctr">
                        <a:spcAft>
                          <a:spcPts val="0"/>
                        </a:spcAft>
                      </a:pPr>
                      <a:r>
                        <a:rPr lang="en-US" sz="900">
                          <a:effectLst/>
                        </a:rPr>
                        <a:t>MEDIO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900">
                          <a:effectLst/>
                        </a:rPr>
                        <a:t> </a:t>
                      </a:r>
                      <a:endParaRPr lang="es-EC" sz="900">
                        <a:effectLst/>
                      </a:endParaRPr>
                    </a:p>
                    <a:p>
                      <a:pPr algn="ctr">
                        <a:spcAft>
                          <a:spcPts val="0"/>
                        </a:spcAft>
                      </a:pPr>
                      <a:r>
                        <a:rPr lang="en-US" sz="900">
                          <a:effectLst/>
                        </a:rPr>
                        <a:t>BAJO</a:t>
                      </a:r>
                      <a:endParaRPr lang="es-EC" sz="900">
                        <a:effectLst/>
                        <a:latin typeface="Times New Roman"/>
                        <a:ea typeface="Times New Roman"/>
                        <a:cs typeface="Times New Roman"/>
                      </a:endParaRPr>
                    </a:p>
                  </a:txBody>
                  <a:tcPr marL="53586" marR="53586" marT="0" marB="0"/>
                </a:tc>
              </a:tr>
              <a:tr h="315936">
                <a:tc>
                  <a:txBody>
                    <a:bodyPr/>
                    <a:lstStyle/>
                    <a:p>
                      <a:pPr algn="r">
                        <a:spcAft>
                          <a:spcPts val="0"/>
                        </a:spcAft>
                      </a:pPr>
                      <a:r>
                        <a:rPr lang="en-US" sz="900">
                          <a:effectLst/>
                        </a:rPr>
                        <a:t>1</a:t>
                      </a:r>
                      <a:endParaRPr lang="es-EC" sz="900">
                        <a:effectLst/>
                        <a:latin typeface="Times New Roman"/>
                        <a:ea typeface="Times New Roman"/>
                        <a:cs typeface="Times New Roman"/>
                      </a:endParaRPr>
                    </a:p>
                  </a:txBody>
                  <a:tcPr marL="53586" marR="53586" marT="0" marB="0"/>
                </a:tc>
                <a:tc>
                  <a:txBody>
                    <a:bodyPr/>
                    <a:lstStyle/>
                    <a:p>
                      <a:pPr>
                        <a:spcAft>
                          <a:spcPts val="0"/>
                        </a:spcAft>
                      </a:pPr>
                      <a:r>
                        <a:rPr lang="es-EC" sz="900">
                          <a:effectLst/>
                        </a:rPr>
                        <a:t>Alto margen de rentabilidad del negocio</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X</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r>
              <a:tr h="328481">
                <a:tc>
                  <a:txBody>
                    <a:bodyPr/>
                    <a:lstStyle/>
                    <a:p>
                      <a:pPr algn="r">
                        <a:spcAft>
                          <a:spcPts val="0"/>
                        </a:spcAft>
                      </a:pPr>
                      <a:r>
                        <a:rPr lang="en-US" sz="900">
                          <a:effectLst/>
                        </a:rPr>
                        <a:t>2</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C" sz="900">
                          <a:effectLst/>
                        </a:rPr>
                        <a:t>Cuenta con estabilidad laboral </a:t>
                      </a:r>
                    </a:p>
                    <a:p>
                      <a:pPr algn="just">
                        <a:spcAft>
                          <a:spcPts val="0"/>
                        </a:spcAft>
                      </a:pPr>
                      <a:r>
                        <a:rPr lang="es-EC" sz="9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X</a:t>
                      </a:r>
                      <a:endParaRPr lang="es-EC" sz="900">
                        <a:effectLst/>
                        <a:latin typeface="Times New Roman"/>
                        <a:ea typeface="Times New Roman"/>
                        <a:cs typeface="Times New Roman"/>
                      </a:endParaRPr>
                    </a:p>
                  </a:txBody>
                  <a:tcPr marL="53586" marR="53586" marT="0" marB="0"/>
                </a:tc>
              </a:tr>
              <a:tr h="224119">
                <a:tc>
                  <a:txBody>
                    <a:bodyPr/>
                    <a:lstStyle/>
                    <a:p>
                      <a:pPr algn="r">
                        <a:spcAft>
                          <a:spcPts val="0"/>
                        </a:spcAft>
                      </a:pPr>
                      <a:r>
                        <a:rPr lang="en-US" sz="900">
                          <a:effectLst/>
                        </a:rPr>
                        <a:t>3</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C" sz="900">
                          <a:effectLst/>
                        </a:rPr>
                        <a:t>Dispone de capital propio</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X</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r>
              <a:tr h="410601">
                <a:tc>
                  <a:txBody>
                    <a:bodyPr/>
                    <a:lstStyle/>
                    <a:p>
                      <a:pPr algn="r">
                        <a:spcAft>
                          <a:spcPts val="0"/>
                        </a:spcAft>
                      </a:pPr>
                      <a:r>
                        <a:rPr lang="en-US" sz="900">
                          <a:effectLst/>
                        </a:rPr>
                        <a:t>4</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C" sz="900">
                          <a:effectLst/>
                        </a:rPr>
                        <a:t>Disponibilidad de inventarios para cumplir requerimientos emergentes de clientes</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C" sz="800">
                          <a:effectLst/>
                        </a:rPr>
                        <a:t> </a:t>
                      </a:r>
                      <a:r>
                        <a:rPr lang="en-US" sz="800">
                          <a:effectLst/>
                        </a:rPr>
                        <a:t>X</a:t>
                      </a:r>
                      <a:endParaRPr lang="es-EC" sz="900">
                        <a:effectLst/>
                        <a:latin typeface="Times New Roman"/>
                        <a:ea typeface="Times New Roman"/>
                        <a:cs typeface="Times New Roman"/>
                      </a:endParaRPr>
                    </a:p>
                  </a:txBody>
                  <a:tcPr marL="53586" marR="53586" marT="0" marB="0"/>
                </a:tc>
                <a:tc>
                  <a:txBody>
                    <a:bodyPr/>
                    <a:lstStyle/>
                    <a:p>
                      <a:endParaRPr lang="es-EC" sz="800">
                        <a:effectLst/>
                        <a:latin typeface="Calibri"/>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r>
              <a:tr h="328481">
                <a:tc>
                  <a:txBody>
                    <a:bodyPr/>
                    <a:lstStyle/>
                    <a:p>
                      <a:pPr algn="r">
                        <a:spcAft>
                          <a:spcPts val="0"/>
                        </a:spcAft>
                      </a:pPr>
                      <a:r>
                        <a:rPr lang="en-US" sz="900">
                          <a:effectLst/>
                        </a:rPr>
                        <a:t>5</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C" sz="900">
                          <a:effectLst/>
                        </a:rPr>
                        <a:t>Fidelidad y confianza de los clientes</a:t>
                      </a:r>
                    </a:p>
                    <a:p>
                      <a:pPr algn="just">
                        <a:spcAft>
                          <a:spcPts val="0"/>
                        </a:spcAft>
                      </a:pPr>
                      <a:r>
                        <a:rPr lang="es-EC" sz="9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S" sz="800">
                          <a:effectLst/>
                        </a:rPr>
                        <a:t>X</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C" sz="8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C" sz="800">
                          <a:effectLst/>
                        </a:rPr>
                        <a:t> </a:t>
                      </a:r>
                      <a:endParaRPr lang="es-EC" sz="900">
                        <a:effectLst/>
                        <a:latin typeface="Times New Roman"/>
                        <a:ea typeface="Times New Roman"/>
                        <a:cs typeface="Times New Roman"/>
                      </a:endParaRPr>
                    </a:p>
                  </a:txBody>
                  <a:tcPr marL="53586" marR="53586" marT="0" marB="0"/>
                </a:tc>
              </a:tr>
              <a:tr h="217277">
                <a:tc>
                  <a:txBody>
                    <a:bodyPr/>
                    <a:lstStyle/>
                    <a:p>
                      <a:pPr algn="r">
                        <a:spcAft>
                          <a:spcPts val="0"/>
                        </a:spcAft>
                      </a:pPr>
                      <a:r>
                        <a:rPr lang="en-US" sz="900">
                          <a:effectLst/>
                        </a:rPr>
                        <a:t>6</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C" sz="900">
                          <a:effectLst/>
                        </a:rPr>
                        <a:t>Buen espacio físico en infraestructura </a:t>
                      </a:r>
                      <a:endParaRPr lang="es-EC" sz="900">
                        <a:effectLst/>
                        <a:latin typeface="Times New Roman"/>
                        <a:ea typeface="Times New Roman"/>
                        <a:cs typeface="Times New Roman"/>
                      </a:endParaRPr>
                    </a:p>
                  </a:txBody>
                  <a:tcPr marL="53586" marR="53586" marT="0" marB="0"/>
                </a:tc>
                <a:tc>
                  <a:txBody>
                    <a:bodyPr/>
                    <a:lstStyle/>
                    <a:p>
                      <a:endParaRPr lang="es-EC" sz="800">
                        <a:effectLst/>
                        <a:latin typeface="Calibri"/>
                        <a:cs typeface="Times New Roman"/>
                      </a:endParaRPr>
                    </a:p>
                  </a:txBody>
                  <a:tcPr marL="53586" marR="53586" marT="0" marB="0"/>
                </a:tc>
                <a:tc>
                  <a:txBody>
                    <a:bodyPr/>
                    <a:lstStyle/>
                    <a:p>
                      <a:pPr algn="ctr">
                        <a:spcAft>
                          <a:spcPts val="0"/>
                        </a:spcAft>
                      </a:pPr>
                      <a:r>
                        <a:rPr lang="en-US" sz="800">
                          <a:effectLst/>
                        </a:rPr>
                        <a:t>X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r>
              <a:tr h="328481">
                <a:tc>
                  <a:txBody>
                    <a:bodyPr/>
                    <a:lstStyle/>
                    <a:p>
                      <a:pPr algn="r">
                        <a:spcAft>
                          <a:spcPts val="0"/>
                        </a:spcAft>
                      </a:pPr>
                      <a:r>
                        <a:rPr lang="en-US" sz="900">
                          <a:effectLst/>
                        </a:rPr>
                        <a:t>7</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S" sz="900">
                          <a:effectLst/>
                        </a:rPr>
                        <a:t>Productos de buena calidad y cumple con las necesidades del cliente</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C" sz="800">
                          <a:effectLst/>
                        </a:rPr>
                        <a:t>X</a:t>
                      </a:r>
                      <a:endParaRPr lang="es-EC" sz="900">
                        <a:effectLst/>
                        <a:latin typeface="Times New Roman"/>
                        <a:ea typeface="Times New Roman"/>
                        <a:cs typeface="Times New Roman"/>
                      </a:endParaRPr>
                    </a:p>
                  </a:txBody>
                  <a:tcPr marL="53586" marR="53586" marT="0" marB="0"/>
                </a:tc>
                <a:tc>
                  <a:txBody>
                    <a:bodyPr/>
                    <a:lstStyle/>
                    <a:p>
                      <a:endParaRPr lang="es-EC" sz="800">
                        <a:effectLst/>
                        <a:latin typeface="Calibri"/>
                        <a:cs typeface="Times New Roman"/>
                      </a:endParaRPr>
                    </a:p>
                  </a:txBody>
                  <a:tcPr marL="53586" marR="53586" marT="0" marB="0"/>
                </a:tc>
                <a:tc>
                  <a:txBody>
                    <a:bodyPr/>
                    <a:lstStyle/>
                    <a:p>
                      <a:pPr algn="ctr">
                        <a:spcAft>
                          <a:spcPts val="0"/>
                        </a:spcAft>
                      </a:pPr>
                      <a:r>
                        <a:rPr lang="es-ES" sz="800">
                          <a:effectLst/>
                        </a:rPr>
                        <a:t> </a:t>
                      </a:r>
                      <a:endParaRPr lang="es-EC" sz="900">
                        <a:effectLst/>
                        <a:latin typeface="Times New Roman"/>
                        <a:ea typeface="Times New Roman"/>
                        <a:cs typeface="Times New Roman"/>
                      </a:endParaRPr>
                    </a:p>
                  </a:txBody>
                  <a:tcPr marL="53586" marR="53586" marT="0" marB="0"/>
                </a:tc>
              </a:tr>
              <a:tr h="328481">
                <a:tc>
                  <a:txBody>
                    <a:bodyPr/>
                    <a:lstStyle/>
                    <a:p>
                      <a:pPr algn="r">
                        <a:spcAft>
                          <a:spcPts val="0"/>
                        </a:spcAft>
                      </a:pPr>
                      <a:r>
                        <a:rPr lang="en-US" sz="900">
                          <a:effectLst/>
                        </a:rPr>
                        <a:t>8</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C" sz="900">
                          <a:effectLst/>
                        </a:rPr>
                        <a:t>Mayores plazos de pago con los proveedores</a:t>
                      </a:r>
                    </a:p>
                    <a:p>
                      <a:pPr algn="just">
                        <a:spcAft>
                          <a:spcPts val="0"/>
                        </a:spcAft>
                      </a:pPr>
                      <a:r>
                        <a:rPr lang="es-EC" sz="9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S" sz="8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C" sz="800">
                          <a:effectLst/>
                        </a:rPr>
                        <a:t>X</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C" sz="800">
                          <a:effectLst/>
                        </a:rPr>
                        <a:t> </a:t>
                      </a:r>
                      <a:endParaRPr lang="es-EC" sz="900">
                        <a:effectLst/>
                        <a:latin typeface="Times New Roman"/>
                        <a:ea typeface="Times New Roman"/>
                        <a:cs typeface="Times New Roman"/>
                      </a:endParaRPr>
                    </a:p>
                  </a:txBody>
                  <a:tcPr marL="53586" marR="53586" marT="0" marB="0"/>
                </a:tc>
              </a:tr>
              <a:tr h="233244">
                <a:tc>
                  <a:txBody>
                    <a:bodyPr/>
                    <a:lstStyle/>
                    <a:p>
                      <a:pPr algn="r">
                        <a:spcAft>
                          <a:spcPts val="0"/>
                        </a:spcAft>
                      </a:pPr>
                      <a:r>
                        <a:rPr lang="es-EC" sz="900">
                          <a:effectLst/>
                        </a:rPr>
                        <a:t>9</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S" sz="900">
                          <a:effectLst/>
                        </a:rPr>
                        <a:t>Diversidad en líneas de Jabón</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S" sz="8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X</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n-US" sz="800">
                          <a:effectLst/>
                        </a:rPr>
                        <a:t> </a:t>
                      </a:r>
                      <a:endParaRPr lang="es-EC" sz="900">
                        <a:effectLst/>
                        <a:latin typeface="Times New Roman"/>
                        <a:ea typeface="Times New Roman"/>
                        <a:cs typeface="Times New Roman"/>
                      </a:endParaRPr>
                    </a:p>
                  </a:txBody>
                  <a:tcPr marL="53586" marR="53586" marT="0" marB="0"/>
                </a:tc>
              </a:tr>
              <a:tr h="328481">
                <a:tc>
                  <a:txBody>
                    <a:bodyPr/>
                    <a:lstStyle/>
                    <a:p>
                      <a:pPr algn="r">
                        <a:spcAft>
                          <a:spcPts val="0"/>
                        </a:spcAft>
                      </a:pPr>
                      <a:r>
                        <a:rPr lang="es-EC" sz="900">
                          <a:effectLst/>
                        </a:rPr>
                        <a:t>10</a:t>
                      </a:r>
                      <a:endParaRPr lang="es-EC" sz="900">
                        <a:effectLst/>
                        <a:latin typeface="Times New Roman"/>
                        <a:ea typeface="Times New Roman"/>
                        <a:cs typeface="Times New Roman"/>
                      </a:endParaRPr>
                    </a:p>
                  </a:txBody>
                  <a:tcPr marL="53586" marR="53586" marT="0" marB="0"/>
                </a:tc>
                <a:tc>
                  <a:txBody>
                    <a:bodyPr/>
                    <a:lstStyle/>
                    <a:p>
                      <a:pPr algn="just">
                        <a:spcAft>
                          <a:spcPts val="0"/>
                        </a:spcAft>
                      </a:pPr>
                      <a:r>
                        <a:rPr lang="es-EC" sz="900">
                          <a:effectLst/>
                        </a:rPr>
                        <a:t>Capacidad para contraer créditos en el sistema financiero</a:t>
                      </a:r>
                    </a:p>
                    <a:p>
                      <a:pPr algn="just">
                        <a:spcAft>
                          <a:spcPts val="0"/>
                        </a:spcAft>
                      </a:pPr>
                      <a:r>
                        <a:rPr lang="es-EC" sz="9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S" sz="800">
                          <a:effectLst/>
                        </a:rPr>
                        <a:t> </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C" sz="800">
                          <a:effectLst/>
                        </a:rPr>
                        <a:t>X</a:t>
                      </a:r>
                      <a:endParaRPr lang="es-EC" sz="900">
                        <a:effectLst/>
                        <a:latin typeface="Times New Roman"/>
                        <a:ea typeface="Times New Roman"/>
                        <a:cs typeface="Times New Roman"/>
                      </a:endParaRPr>
                    </a:p>
                  </a:txBody>
                  <a:tcPr marL="53586" marR="53586" marT="0" marB="0"/>
                </a:tc>
                <a:tc>
                  <a:txBody>
                    <a:bodyPr/>
                    <a:lstStyle/>
                    <a:p>
                      <a:pPr algn="ctr">
                        <a:spcAft>
                          <a:spcPts val="0"/>
                        </a:spcAft>
                      </a:pPr>
                      <a:r>
                        <a:rPr lang="es-EC" sz="800" dirty="0">
                          <a:effectLst/>
                        </a:rPr>
                        <a:t> </a:t>
                      </a:r>
                      <a:endParaRPr lang="es-EC" sz="900" dirty="0">
                        <a:effectLst/>
                        <a:latin typeface="Times New Roman"/>
                        <a:ea typeface="Times New Roman"/>
                        <a:cs typeface="Times New Roman"/>
                      </a:endParaRPr>
                    </a:p>
                  </a:txBody>
                  <a:tcPr marL="53586" marR="53586" marT="0" marB="0"/>
                </a:tc>
              </a:tr>
            </a:tbl>
          </a:graphicData>
        </a:graphic>
      </p:graphicFrame>
    </p:spTree>
    <p:extLst>
      <p:ext uri="{BB962C8B-B14F-4D97-AF65-F5344CB8AC3E}">
        <p14:creationId xmlns:p14="http://schemas.microsoft.com/office/powerpoint/2010/main" val="402728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20689"/>
            <a:ext cx="7772400" cy="1008111"/>
          </a:xfrm>
        </p:spPr>
        <p:txBody>
          <a:bodyPr/>
          <a:lstStyle/>
          <a:p>
            <a:pPr algn="l"/>
            <a:r>
              <a:rPr lang="es-MX" dirty="0" smtClean="0"/>
              <a:t>Agenda</a:t>
            </a:r>
            <a:endParaRPr lang="es-EC" dirty="0"/>
          </a:p>
        </p:txBody>
      </p:sp>
      <p:sp>
        <p:nvSpPr>
          <p:cNvPr id="3" name="2 Subtítulo"/>
          <p:cNvSpPr>
            <a:spLocks noGrp="1"/>
          </p:cNvSpPr>
          <p:nvPr>
            <p:ph type="subTitle" idx="1"/>
          </p:nvPr>
        </p:nvSpPr>
        <p:spPr>
          <a:xfrm>
            <a:off x="1331640" y="1988840"/>
            <a:ext cx="6400800" cy="3217912"/>
          </a:xfrm>
        </p:spPr>
        <p:txBody>
          <a:bodyPr>
            <a:normAutofit fontScale="92500" lnSpcReduction="10000"/>
          </a:bodyPr>
          <a:lstStyle/>
          <a:p>
            <a:pPr marL="457200" indent="-457200" algn="l">
              <a:buFont typeface="Wingdings" pitchFamily="2" charset="2"/>
              <a:buChar char="ü"/>
            </a:pPr>
            <a:r>
              <a:rPr lang="es-EC" dirty="0"/>
              <a:t>Introducción</a:t>
            </a:r>
            <a:endParaRPr lang="es-EC" sz="2400" dirty="0"/>
          </a:p>
          <a:p>
            <a:pPr marL="457200" indent="-457200" algn="l">
              <a:buFont typeface="Wingdings" pitchFamily="2" charset="2"/>
              <a:buChar char="ü"/>
            </a:pPr>
            <a:r>
              <a:rPr lang="es-EC" sz="2800" dirty="0"/>
              <a:t>Análisis Situación </a:t>
            </a:r>
            <a:r>
              <a:rPr lang="es-EC" sz="2800" dirty="0" smtClean="0"/>
              <a:t>Actual</a:t>
            </a:r>
          </a:p>
          <a:p>
            <a:pPr marL="457200" indent="-457200" algn="l">
              <a:buFont typeface="Wingdings" pitchFamily="2" charset="2"/>
              <a:buChar char="ü"/>
            </a:pPr>
            <a:r>
              <a:rPr lang="es-EC" sz="2800" dirty="0"/>
              <a:t>Estudio de Mercado</a:t>
            </a:r>
            <a:r>
              <a:rPr lang="es-EC" sz="2800" dirty="0" smtClean="0"/>
              <a:t> </a:t>
            </a:r>
          </a:p>
          <a:p>
            <a:pPr marL="457200" indent="-457200" algn="l">
              <a:buFont typeface="Wingdings" pitchFamily="2" charset="2"/>
              <a:buChar char="ü"/>
            </a:pPr>
            <a:r>
              <a:rPr lang="es-MX" dirty="0" smtClean="0"/>
              <a:t>Comercialización</a:t>
            </a:r>
          </a:p>
          <a:p>
            <a:pPr marL="457200" indent="-457200" algn="l">
              <a:buFont typeface="Wingdings" pitchFamily="2" charset="2"/>
              <a:buChar char="ü"/>
            </a:pPr>
            <a:r>
              <a:rPr lang="es-MX" dirty="0" smtClean="0"/>
              <a:t>Estudio Técnico</a:t>
            </a:r>
          </a:p>
          <a:p>
            <a:pPr marL="457200" indent="-457200" algn="l">
              <a:buFont typeface="Wingdings" pitchFamily="2" charset="2"/>
              <a:buChar char="ü"/>
            </a:pPr>
            <a:r>
              <a:rPr lang="es-MX" dirty="0" smtClean="0"/>
              <a:t>Estudio Financiero</a:t>
            </a:r>
          </a:p>
          <a:p>
            <a:pPr marL="457200" indent="-457200" algn="l">
              <a:buFont typeface="Wingdings" pitchFamily="2" charset="2"/>
              <a:buChar char="ü"/>
            </a:pPr>
            <a:r>
              <a:rPr lang="es-MX" dirty="0" smtClean="0"/>
              <a:t>Conclusiones</a:t>
            </a:r>
          </a:p>
          <a:p>
            <a:pPr marL="457200" indent="-457200" algn="l">
              <a:buFont typeface="Wingdings" pitchFamily="2" charset="2"/>
              <a:buChar char="ü"/>
            </a:pPr>
            <a:r>
              <a:rPr lang="es-MX" dirty="0" smtClean="0"/>
              <a:t>Recomendaciones</a:t>
            </a:r>
          </a:p>
          <a:p>
            <a:endParaRPr lang="es-EC" dirty="0"/>
          </a:p>
        </p:txBody>
      </p:sp>
    </p:spTree>
    <p:extLst>
      <p:ext uri="{BB962C8B-B14F-4D97-AF65-F5344CB8AC3E}">
        <p14:creationId xmlns:p14="http://schemas.microsoft.com/office/powerpoint/2010/main" val="2350315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FODA</a:t>
            </a:r>
            <a:endParaRPr lang="es-EC" dirty="0"/>
          </a:p>
        </p:txBody>
      </p:sp>
      <p:sp>
        <p:nvSpPr>
          <p:cNvPr id="3" name="2 Marcador de contenido"/>
          <p:cNvSpPr>
            <a:spLocks noGrp="1"/>
          </p:cNvSpPr>
          <p:nvPr>
            <p:ph idx="1"/>
          </p:nvPr>
        </p:nvSpPr>
        <p:spPr>
          <a:xfrm>
            <a:off x="1043493" y="1268760"/>
            <a:ext cx="6768868" cy="720080"/>
          </a:xfrm>
        </p:spPr>
        <p:txBody>
          <a:bodyPr>
            <a:normAutofit fontScale="92500" lnSpcReduction="10000"/>
          </a:bodyPr>
          <a:lstStyle/>
          <a:p>
            <a:pPr lvl="1"/>
            <a:endParaRPr lang="es-EC" sz="2000" dirty="0" smtClean="0"/>
          </a:p>
          <a:p>
            <a:pPr lvl="1"/>
            <a:r>
              <a:rPr lang="es-EC" sz="2500" dirty="0" smtClean="0"/>
              <a:t>Oportunidades</a:t>
            </a:r>
          </a:p>
        </p:txBody>
      </p:sp>
      <p:graphicFrame>
        <p:nvGraphicFramePr>
          <p:cNvPr id="5" name="4 Tabla"/>
          <p:cNvGraphicFramePr>
            <a:graphicFrameLocks noGrp="1"/>
          </p:cNvGraphicFramePr>
          <p:nvPr>
            <p:extLst/>
          </p:nvPr>
        </p:nvGraphicFramePr>
        <p:xfrm>
          <a:off x="971600" y="2060845"/>
          <a:ext cx="6768752" cy="4104459"/>
        </p:xfrm>
        <a:graphic>
          <a:graphicData uri="http://schemas.openxmlformats.org/drawingml/2006/table">
            <a:tbl>
              <a:tblPr firstRow="1" firstCol="1" bandRow="1">
                <a:tableStyleId>{5C22544A-7EE6-4342-B048-85BDC9FD1C3A}</a:tableStyleId>
              </a:tblPr>
              <a:tblGrid>
                <a:gridCol w="334840"/>
                <a:gridCol w="4370538"/>
                <a:gridCol w="658664"/>
                <a:gridCol w="775417"/>
                <a:gridCol w="629293"/>
              </a:tblGrid>
              <a:tr h="456752">
                <a:tc gridSpan="2">
                  <a:txBody>
                    <a:bodyPr/>
                    <a:lstStyle/>
                    <a:p>
                      <a:pPr algn="ctr">
                        <a:spcAft>
                          <a:spcPts val="0"/>
                        </a:spcAft>
                      </a:pPr>
                      <a:r>
                        <a:rPr lang="es-EC" sz="1000" dirty="0">
                          <a:effectLst/>
                        </a:rPr>
                        <a:t> </a:t>
                      </a:r>
                      <a:endParaRPr lang="es-EC" sz="800" dirty="0">
                        <a:effectLst/>
                      </a:endParaRPr>
                    </a:p>
                    <a:p>
                      <a:pPr algn="ctr">
                        <a:spcAft>
                          <a:spcPts val="0"/>
                        </a:spcAft>
                      </a:pPr>
                      <a:r>
                        <a:rPr lang="es-EC" sz="1000" dirty="0">
                          <a:effectLst/>
                        </a:rPr>
                        <a:t>OPORTUNIDADES</a:t>
                      </a:r>
                      <a:endParaRPr lang="es-EC" sz="800" dirty="0">
                        <a:effectLst/>
                        <a:latin typeface="Times New Roman"/>
                        <a:ea typeface="Times New Roman"/>
                        <a:cs typeface="Times New Roman"/>
                      </a:endParaRPr>
                    </a:p>
                  </a:txBody>
                  <a:tcPr marL="48466" marR="48466" marT="0" marB="0"/>
                </a:tc>
                <a:tc hMerge="1">
                  <a:txBody>
                    <a:bodyPr/>
                    <a:lstStyle/>
                    <a:p>
                      <a:endParaRPr lang="es-EC"/>
                    </a:p>
                  </a:txBody>
                  <a:tcPr/>
                </a:tc>
                <a:tc gridSpan="3">
                  <a:txBody>
                    <a:bodyPr/>
                    <a:lstStyle/>
                    <a:p>
                      <a:pPr algn="ctr">
                        <a:spcAft>
                          <a:spcPts val="0"/>
                        </a:spcAft>
                      </a:pPr>
                      <a:r>
                        <a:rPr lang="es-EC" sz="1000">
                          <a:effectLst/>
                        </a:rPr>
                        <a:t> </a:t>
                      </a:r>
                      <a:endParaRPr lang="es-EC" sz="800">
                        <a:effectLst/>
                      </a:endParaRPr>
                    </a:p>
                    <a:p>
                      <a:pPr algn="ctr">
                        <a:spcAft>
                          <a:spcPts val="0"/>
                        </a:spcAft>
                      </a:pPr>
                      <a:r>
                        <a:rPr lang="es-EC" sz="1000">
                          <a:effectLst/>
                        </a:rPr>
                        <a:t>IMPACTO</a:t>
                      </a:r>
                      <a:endParaRPr lang="es-EC" sz="800">
                        <a:effectLst/>
                        <a:latin typeface="Times New Roman"/>
                        <a:ea typeface="Times New Roman"/>
                        <a:cs typeface="Times New Roman"/>
                      </a:endParaRPr>
                    </a:p>
                  </a:txBody>
                  <a:tcPr marL="48466" marR="48466" marT="0" marB="0"/>
                </a:tc>
                <a:tc hMerge="1">
                  <a:txBody>
                    <a:bodyPr/>
                    <a:lstStyle/>
                    <a:p>
                      <a:endParaRPr lang="es-EC"/>
                    </a:p>
                  </a:txBody>
                  <a:tcPr/>
                </a:tc>
                <a:tc hMerge="1">
                  <a:txBody>
                    <a:bodyPr/>
                    <a:lstStyle/>
                    <a:p>
                      <a:endParaRPr lang="es-EC"/>
                    </a:p>
                  </a:txBody>
                  <a:tcPr/>
                </a:tc>
              </a:tr>
              <a:tr h="302400">
                <a:tc>
                  <a:txBody>
                    <a:bodyPr/>
                    <a:lstStyle/>
                    <a:p>
                      <a:pPr algn="ctr">
                        <a:spcAft>
                          <a:spcPts val="0"/>
                        </a:spcAft>
                      </a:pPr>
                      <a:r>
                        <a:rPr lang="es-EC" sz="800">
                          <a:effectLst/>
                        </a:rPr>
                        <a:t> </a:t>
                      </a:r>
                    </a:p>
                    <a:p>
                      <a:pPr algn="ctr">
                        <a:spcAft>
                          <a:spcPts val="0"/>
                        </a:spcAft>
                      </a:pPr>
                      <a:r>
                        <a:rPr lang="es-EC" sz="800">
                          <a:effectLst/>
                        </a:rPr>
                        <a:t>N.</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dirty="0">
                          <a:effectLst/>
                        </a:rPr>
                        <a:t> </a:t>
                      </a:r>
                    </a:p>
                    <a:p>
                      <a:pPr algn="ctr">
                        <a:spcAft>
                          <a:spcPts val="0"/>
                        </a:spcAft>
                      </a:pPr>
                      <a:r>
                        <a:rPr lang="es-EC" sz="800" dirty="0">
                          <a:effectLst/>
                        </a:rPr>
                        <a:t>FACTOR</a:t>
                      </a:r>
                      <a:endParaRPr lang="es-EC" sz="800" dirty="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p>
                    <a:p>
                      <a:pPr algn="ctr">
                        <a:spcAft>
                          <a:spcPts val="0"/>
                        </a:spcAft>
                      </a:pPr>
                      <a:r>
                        <a:rPr lang="es-EC" sz="800">
                          <a:effectLst/>
                        </a:rPr>
                        <a:t>ALTO</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p>
                    <a:p>
                      <a:pPr algn="ctr">
                        <a:spcAft>
                          <a:spcPts val="0"/>
                        </a:spcAft>
                      </a:pPr>
                      <a:r>
                        <a:rPr lang="es-EC" sz="800">
                          <a:effectLst/>
                        </a:rPr>
                        <a:t>MEDIO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p>
                    <a:p>
                      <a:pPr algn="ctr">
                        <a:spcAft>
                          <a:spcPts val="0"/>
                        </a:spcAft>
                      </a:pPr>
                      <a:r>
                        <a:rPr lang="es-EC" sz="800">
                          <a:effectLst/>
                        </a:rPr>
                        <a:t>BAJO</a:t>
                      </a:r>
                      <a:endParaRPr lang="es-EC" sz="800">
                        <a:effectLst/>
                        <a:latin typeface="Times New Roman"/>
                        <a:ea typeface="Times New Roman"/>
                        <a:cs typeface="Times New Roman"/>
                      </a:endParaRPr>
                    </a:p>
                  </a:txBody>
                  <a:tcPr marL="48466" marR="48466" marT="0" marB="0"/>
                </a:tc>
              </a:tr>
              <a:tr h="378001">
                <a:tc>
                  <a:txBody>
                    <a:bodyPr/>
                    <a:lstStyle/>
                    <a:p>
                      <a:pPr algn="ctr">
                        <a:spcAft>
                          <a:spcPts val="0"/>
                        </a:spcAft>
                      </a:pPr>
                      <a:r>
                        <a:rPr lang="es-EC" sz="800">
                          <a:effectLst/>
                        </a:rPr>
                        <a:t>1</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Producto interno bruto al alza, incrementa la demanda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X</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r>
              <a:tr h="453601">
                <a:tc>
                  <a:txBody>
                    <a:bodyPr/>
                    <a:lstStyle/>
                    <a:p>
                      <a:pPr algn="ctr">
                        <a:spcAft>
                          <a:spcPts val="0"/>
                        </a:spcAft>
                      </a:pPr>
                      <a:r>
                        <a:rPr lang="en-US" sz="800">
                          <a:effectLst/>
                        </a:rPr>
                        <a:t>2</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Apertura del mercado chileno para comercializar productos de aseo canino.</a:t>
                      </a:r>
                    </a:p>
                    <a:p>
                      <a:pPr algn="just">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X</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r>
              <a:tr h="302400">
                <a:tc>
                  <a:txBody>
                    <a:bodyPr/>
                    <a:lstStyle/>
                    <a:p>
                      <a:pPr algn="ctr">
                        <a:spcAft>
                          <a:spcPts val="0"/>
                        </a:spcAft>
                      </a:pPr>
                      <a:r>
                        <a:rPr lang="en-US" sz="800">
                          <a:effectLst/>
                        </a:rPr>
                        <a:t>3</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Regulaciones del gobierno respecto al cuidado y control del medio ambiente</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X</a:t>
                      </a:r>
                      <a:endParaRPr lang="es-EC" sz="800">
                        <a:effectLst/>
                        <a:latin typeface="Times New Roman"/>
                        <a:ea typeface="Times New Roman"/>
                        <a:cs typeface="Times New Roman"/>
                      </a:endParaRPr>
                    </a:p>
                  </a:txBody>
                  <a:tcPr marL="48466" marR="48466" marT="0" marB="0"/>
                </a:tc>
                <a:tc>
                  <a:txBody>
                    <a:bodyPr/>
                    <a:lstStyle/>
                    <a:p>
                      <a:endParaRPr lang="es-EC" sz="700">
                        <a:effectLst/>
                        <a:latin typeface="Calibri"/>
                        <a:cs typeface="Times New Roman"/>
                      </a:endParaRPr>
                    </a:p>
                  </a:txBody>
                  <a:tcPr marL="48466" marR="48466" marT="0" marB="0"/>
                </a:tc>
              </a:tr>
              <a:tr h="302400">
                <a:tc>
                  <a:txBody>
                    <a:bodyPr/>
                    <a:lstStyle/>
                    <a:p>
                      <a:pPr algn="ctr">
                        <a:spcAft>
                          <a:spcPts val="0"/>
                        </a:spcAft>
                      </a:pPr>
                      <a:r>
                        <a:rPr lang="en-US" sz="800">
                          <a:effectLst/>
                        </a:rPr>
                        <a:t>4</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Tendencia a cuidar la salud de las mascotas</a:t>
                      </a:r>
                    </a:p>
                    <a:p>
                      <a:pPr algn="just">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X</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r>
              <a:tr h="211051">
                <a:tc>
                  <a:txBody>
                    <a:bodyPr/>
                    <a:lstStyle/>
                    <a:p>
                      <a:pPr algn="ctr">
                        <a:spcAft>
                          <a:spcPts val="0"/>
                        </a:spcAft>
                      </a:pPr>
                      <a:r>
                        <a:rPr lang="en-US" sz="800">
                          <a:effectLst/>
                        </a:rPr>
                        <a:t>5</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Libre competencia de precios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X</a:t>
                      </a:r>
                      <a:endParaRPr lang="es-EC" sz="800">
                        <a:effectLst/>
                        <a:latin typeface="Times New Roman"/>
                        <a:ea typeface="Times New Roman"/>
                        <a:cs typeface="Times New Roman"/>
                      </a:endParaRPr>
                    </a:p>
                  </a:txBody>
                  <a:tcPr marL="48466" marR="48466" marT="0" marB="0"/>
                </a:tc>
                <a:tc>
                  <a:txBody>
                    <a:bodyPr/>
                    <a:lstStyle/>
                    <a:p>
                      <a:endParaRPr lang="es-EC" sz="700">
                        <a:effectLst/>
                        <a:latin typeface="Calibri"/>
                        <a:cs typeface="Times New Roman"/>
                      </a:endParaRPr>
                    </a:p>
                  </a:txBody>
                  <a:tcPr marL="48466" marR="48466" marT="0" marB="0"/>
                </a:tc>
                <a:tc>
                  <a:txBody>
                    <a:bodyPr/>
                    <a:lstStyle/>
                    <a:p>
                      <a:pPr algn="ctr">
                        <a:spcAft>
                          <a:spcPts val="0"/>
                        </a:spcAft>
                      </a:pPr>
                      <a:r>
                        <a:rPr lang="en-US" sz="800">
                          <a:effectLst/>
                        </a:rPr>
                        <a:t> </a:t>
                      </a:r>
                      <a:endParaRPr lang="es-EC" sz="800">
                        <a:effectLst/>
                        <a:latin typeface="Times New Roman"/>
                        <a:ea typeface="Times New Roman"/>
                        <a:cs typeface="Times New Roman"/>
                      </a:endParaRPr>
                    </a:p>
                  </a:txBody>
                  <a:tcPr marL="48466" marR="48466" marT="0" marB="0"/>
                </a:tc>
              </a:tr>
              <a:tr h="453601">
                <a:tc>
                  <a:txBody>
                    <a:bodyPr/>
                    <a:lstStyle/>
                    <a:p>
                      <a:pPr algn="ctr">
                        <a:spcAft>
                          <a:spcPts val="0"/>
                        </a:spcAft>
                      </a:pPr>
                      <a:r>
                        <a:rPr lang="en-US" sz="800">
                          <a:effectLst/>
                        </a:rPr>
                        <a:t>6</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Liquidez en el sistema financiero permite que el dinero retorne más rápido a la empresa</a:t>
                      </a:r>
                    </a:p>
                    <a:p>
                      <a:pPr algn="just">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S"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S" sz="800">
                          <a:effectLst/>
                        </a:rPr>
                        <a:t>X</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S" sz="800">
                          <a:effectLst/>
                        </a:rPr>
                        <a:t> </a:t>
                      </a:r>
                      <a:endParaRPr lang="es-EC" sz="800">
                        <a:effectLst/>
                        <a:latin typeface="Times New Roman"/>
                        <a:ea typeface="Times New Roman"/>
                        <a:cs typeface="Times New Roman"/>
                      </a:endParaRPr>
                    </a:p>
                  </a:txBody>
                  <a:tcPr marL="48466" marR="48466" marT="0" marB="0"/>
                </a:tc>
              </a:tr>
              <a:tr h="302400">
                <a:tc>
                  <a:txBody>
                    <a:bodyPr/>
                    <a:lstStyle/>
                    <a:p>
                      <a:pPr algn="ctr">
                        <a:spcAft>
                          <a:spcPts val="0"/>
                        </a:spcAft>
                      </a:pPr>
                      <a:r>
                        <a:rPr lang="en-US" sz="800">
                          <a:effectLst/>
                        </a:rPr>
                        <a:t>7</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Tendencia a la conservación del medio ambiente y al consumo de productos biodegradables</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S" sz="800">
                          <a:effectLst/>
                        </a:rPr>
                        <a:t>X</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S"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S" sz="800">
                          <a:effectLst/>
                        </a:rPr>
                        <a:t> </a:t>
                      </a:r>
                      <a:endParaRPr lang="es-EC" sz="800">
                        <a:effectLst/>
                        <a:latin typeface="Times New Roman"/>
                        <a:ea typeface="Times New Roman"/>
                        <a:cs typeface="Times New Roman"/>
                      </a:endParaRPr>
                    </a:p>
                  </a:txBody>
                  <a:tcPr marL="48466" marR="48466" marT="0" marB="0"/>
                </a:tc>
              </a:tr>
              <a:tr h="378001">
                <a:tc>
                  <a:txBody>
                    <a:bodyPr/>
                    <a:lstStyle/>
                    <a:p>
                      <a:pPr algn="ctr">
                        <a:spcAft>
                          <a:spcPts val="0"/>
                        </a:spcAft>
                      </a:pPr>
                      <a:r>
                        <a:rPr lang="en-US" sz="800">
                          <a:effectLst/>
                        </a:rPr>
                        <a:t>8</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Precios elevados en el petróleo han incrementado la inversión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X</a:t>
                      </a:r>
                      <a:endParaRPr lang="es-EC" sz="800">
                        <a:effectLst/>
                        <a:latin typeface="Times New Roman"/>
                        <a:ea typeface="Times New Roman"/>
                        <a:cs typeface="Times New Roman"/>
                      </a:endParaRPr>
                    </a:p>
                  </a:txBody>
                  <a:tcPr marL="48466" marR="48466" marT="0" marB="0"/>
                </a:tc>
              </a:tr>
              <a:tr h="378001">
                <a:tc>
                  <a:txBody>
                    <a:bodyPr/>
                    <a:lstStyle/>
                    <a:p>
                      <a:pPr algn="ctr">
                        <a:spcAft>
                          <a:spcPts val="0"/>
                        </a:spcAft>
                      </a:pPr>
                      <a:r>
                        <a:rPr lang="en-US" sz="800">
                          <a:effectLst/>
                        </a:rPr>
                        <a:t>9</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Tasas de interés estables permiten endeudarse con instituciones financieras</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s-EC" sz="800">
                          <a:effectLst/>
                        </a:rPr>
                        <a:t>X</a:t>
                      </a:r>
                      <a:endParaRPr lang="es-EC" sz="800">
                        <a:effectLst/>
                        <a:latin typeface="Times New Roman"/>
                        <a:ea typeface="Times New Roman"/>
                        <a:cs typeface="Times New Roman"/>
                      </a:endParaRPr>
                    </a:p>
                  </a:txBody>
                  <a:tcPr marL="48466" marR="48466" marT="0" marB="0"/>
                </a:tc>
                <a:tc>
                  <a:txBody>
                    <a:bodyPr/>
                    <a:lstStyle/>
                    <a:p>
                      <a:endParaRPr lang="es-EC" sz="700">
                        <a:effectLst/>
                        <a:latin typeface="Calibri"/>
                        <a:cs typeface="Times New Roman"/>
                      </a:endParaRPr>
                    </a:p>
                  </a:txBody>
                  <a:tcPr marL="48466" marR="48466"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8466" marR="48466" marT="0" marB="0"/>
                </a:tc>
              </a:tr>
              <a:tr h="185851">
                <a:tc>
                  <a:txBody>
                    <a:bodyPr/>
                    <a:lstStyle/>
                    <a:p>
                      <a:pPr algn="ctr">
                        <a:spcAft>
                          <a:spcPts val="0"/>
                        </a:spcAft>
                      </a:pPr>
                      <a:r>
                        <a:rPr lang="en-US" sz="800">
                          <a:effectLst/>
                        </a:rPr>
                        <a:t>10</a:t>
                      </a:r>
                      <a:endParaRPr lang="es-EC" sz="800">
                        <a:effectLst/>
                        <a:latin typeface="Times New Roman"/>
                        <a:ea typeface="Times New Roman"/>
                        <a:cs typeface="Times New Roman"/>
                      </a:endParaRPr>
                    </a:p>
                  </a:txBody>
                  <a:tcPr marL="48466" marR="48466" marT="0" marB="0"/>
                </a:tc>
                <a:tc>
                  <a:txBody>
                    <a:bodyPr/>
                    <a:lstStyle/>
                    <a:p>
                      <a:pPr algn="just">
                        <a:spcAft>
                          <a:spcPts val="0"/>
                        </a:spcAft>
                      </a:pPr>
                      <a:r>
                        <a:rPr lang="es-EC" sz="800">
                          <a:effectLst/>
                        </a:rPr>
                        <a:t>Incremento de aranceles para importación de jabones</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n-US" sz="800">
                          <a:effectLst/>
                        </a:rPr>
                        <a:t>X</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n-US" sz="800">
                          <a:effectLst/>
                        </a:rPr>
                        <a:t> </a:t>
                      </a:r>
                      <a:endParaRPr lang="es-EC" sz="800">
                        <a:effectLst/>
                        <a:latin typeface="Times New Roman"/>
                        <a:ea typeface="Times New Roman"/>
                        <a:cs typeface="Times New Roman"/>
                      </a:endParaRPr>
                    </a:p>
                  </a:txBody>
                  <a:tcPr marL="48466" marR="48466" marT="0" marB="0"/>
                </a:tc>
                <a:tc>
                  <a:txBody>
                    <a:bodyPr/>
                    <a:lstStyle/>
                    <a:p>
                      <a:pPr algn="ctr">
                        <a:spcAft>
                          <a:spcPts val="0"/>
                        </a:spcAft>
                      </a:pPr>
                      <a:r>
                        <a:rPr lang="en-US" sz="800" dirty="0">
                          <a:effectLst/>
                        </a:rPr>
                        <a:t> </a:t>
                      </a:r>
                      <a:endParaRPr lang="es-EC" sz="800" dirty="0">
                        <a:effectLst/>
                        <a:latin typeface="Times New Roman"/>
                        <a:ea typeface="Times New Roman"/>
                        <a:cs typeface="Times New Roman"/>
                      </a:endParaRPr>
                    </a:p>
                  </a:txBody>
                  <a:tcPr marL="48466" marR="48466" marT="0" marB="0"/>
                </a:tc>
              </a:tr>
            </a:tbl>
          </a:graphicData>
        </a:graphic>
      </p:graphicFrame>
    </p:spTree>
    <p:extLst>
      <p:ext uri="{BB962C8B-B14F-4D97-AF65-F5344CB8AC3E}">
        <p14:creationId xmlns:p14="http://schemas.microsoft.com/office/powerpoint/2010/main" val="322662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FODA</a:t>
            </a:r>
            <a:endParaRPr lang="es-EC" dirty="0"/>
          </a:p>
        </p:txBody>
      </p:sp>
      <p:sp>
        <p:nvSpPr>
          <p:cNvPr id="3" name="2 Marcador de contenido"/>
          <p:cNvSpPr>
            <a:spLocks noGrp="1"/>
          </p:cNvSpPr>
          <p:nvPr>
            <p:ph idx="1"/>
          </p:nvPr>
        </p:nvSpPr>
        <p:spPr>
          <a:xfrm>
            <a:off x="1043493" y="1268760"/>
            <a:ext cx="6768868" cy="720080"/>
          </a:xfrm>
        </p:spPr>
        <p:txBody>
          <a:bodyPr>
            <a:normAutofit fontScale="92500" lnSpcReduction="10000"/>
          </a:bodyPr>
          <a:lstStyle/>
          <a:p>
            <a:pPr lvl="1"/>
            <a:endParaRPr lang="es-EC" sz="2000" dirty="0" smtClean="0"/>
          </a:p>
          <a:p>
            <a:pPr lvl="1"/>
            <a:r>
              <a:rPr lang="es-EC" sz="2500" dirty="0" smtClean="0"/>
              <a:t>Debilidades</a:t>
            </a:r>
          </a:p>
        </p:txBody>
      </p:sp>
      <p:graphicFrame>
        <p:nvGraphicFramePr>
          <p:cNvPr id="5" name="4 Tabla"/>
          <p:cNvGraphicFramePr>
            <a:graphicFrameLocks noGrp="1"/>
          </p:cNvGraphicFramePr>
          <p:nvPr>
            <p:extLst/>
          </p:nvPr>
        </p:nvGraphicFramePr>
        <p:xfrm>
          <a:off x="1043609" y="2132856"/>
          <a:ext cx="6696744" cy="3516617"/>
        </p:xfrm>
        <a:graphic>
          <a:graphicData uri="http://schemas.openxmlformats.org/drawingml/2006/table">
            <a:tbl>
              <a:tblPr firstRow="1" firstCol="1" bandRow="1">
                <a:tableStyleId>{5C22544A-7EE6-4342-B048-85BDC9FD1C3A}</a:tableStyleId>
              </a:tblPr>
              <a:tblGrid>
                <a:gridCol w="331277"/>
                <a:gridCol w="4324042"/>
                <a:gridCol w="651658"/>
                <a:gridCol w="767169"/>
                <a:gridCol w="622598"/>
              </a:tblGrid>
              <a:tr h="408114">
                <a:tc gridSpan="2">
                  <a:txBody>
                    <a:bodyPr/>
                    <a:lstStyle/>
                    <a:p>
                      <a:pPr algn="ctr">
                        <a:spcAft>
                          <a:spcPts val="0"/>
                        </a:spcAft>
                      </a:pPr>
                      <a:r>
                        <a:rPr lang="es-EC" sz="1000" dirty="0">
                          <a:effectLst/>
                        </a:rPr>
                        <a:t> </a:t>
                      </a:r>
                      <a:endParaRPr lang="es-EC" sz="900" dirty="0">
                        <a:effectLst/>
                      </a:endParaRPr>
                    </a:p>
                    <a:p>
                      <a:pPr algn="ctr">
                        <a:spcAft>
                          <a:spcPts val="0"/>
                        </a:spcAft>
                      </a:pPr>
                      <a:r>
                        <a:rPr lang="es-EC" sz="1000" dirty="0">
                          <a:effectLst/>
                        </a:rPr>
                        <a:t>DEBILIDADES</a:t>
                      </a:r>
                      <a:endParaRPr lang="es-EC" sz="900" dirty="0">
                        <a:effectLst/>
                        <a:latin typeface="Times New Roman"/>
                        <a:ea typeface="Times New Roman"/>
                        <a:cs typeface="Times New Roman"/>
                      </a:endParaRPr>
                    </a:p>
                  </a:txBody>
                  <a:tcPr marL="50662" marR="50662" marT="0" marB="0"/>
                </a:tc>
                <a:tc hMerge="1">
                  <a:txBody>
                    <a:bodyPr/>
                    <a:lstStyle/>
                    <a:p>
                      <a:endParaRPr lang="es-EC"/>
                    </a:p>
                  </a:txBody>
                  <a:tcPr/>
                </a:tc>
                <a:tc gridSpan="3">
                  <a:txBody>
                    <a:bodyPr/>
                    <a:lstStyle/>
                    <a:p>
                      <a:pPr algn="ctr">
                        <a:spcAft>
                          <a:spcPts val="0"/>
                        </a:spcAft>
                      </a:pPr>
                      <a:r>
                        <a:rPr lang="es-EC" sz="1000">
                          <a:effectLst/>
                        </a:rPr>
                        <a:t> </a:t>
                      </a:r>
                      <a:endParaRPr lang="es-EC" sz="900">
                        <a:effectLst/>
                      </a:endParaRPr>
                    </a:p>
                    <a:p>
                      <a:pPr algn="ctr">
                        <a:spcAft>
                          <a:spcPts val="0"/>
                        </a:spcAft>
                      </a:pPr>
                      <a:r>
                        <a:rPr lang="es-EC" sz="1000">
                          <a:effectLst/>
                        </a:rPr>
                        <a:t>IMPACTO</a:t>
                      </a:r>
                      <a:endParaRPr lang="es-EC" sz="900">
                        <a:effectLst/>
                        <a:latin typeface="Times New Roman"/>
                        <a:ea typeface="Times New Roman"/>
                        <a:cs typeface="Times New Roman"/>
                      </a:endParaRPr>
                    </a:p>
                  </a:txBody>
                  <a:tcPr marL="50662" marR="50662" marT="0" marB="0"/>
                </a:tc>
                <a:tc hMerge="1">
                  <a:txBody>
                    <a:bodyPr/>
                    <a:lstStyle/>
                    <a:p>
                      <a:endParaRPr lang="es-EC"/>
                    </a:p>
                  </a:txBody>
                  <a:tcPr/>
                </a:tc>
                <a:tc hMerge="1">
                  <a:txBody>
                    <a:bodyPr/>
                    <a:lstStyle/>
                    <a:p>
                      <a:endParaRPr lang="es-EC"/>
                    </a:p>
                  </a:txBody>
                  <a:tcPr/>
                </a:tc>
              </a:tr>
              <a:tr h="270200">
                <a:tc>
                  <a:txBody>
                    <a:bodyPr/>
                    <a:lstStyle/>
                    <a:p>
                      <a:pPr>
                        <a:spcAft>
                          <a:spcPts val="0"/>
                        </a:spcAft>
                      </a:pPr>
                      <a:r>
                        <a:rPr lang="es-EC" sz="900">
                          <a:effectLst/>
                        </a:rPr>
                        <a:t> </a:t>
                      </a:r>
                    </a:p>
                    <a:p>
                      <a:pPr>
                        <a:spcAft>
                          <a:spcPts val="0"/>
                        </a:spcAft>
                      </a:pPr>
                      <a:r>
                        <a:rPr lang="es-EC" sz="900">
                          <a:effectLst/>
                        </a:rPr>
                        <a:t>N.</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p>
                    <a:p>
                      <a:pPr algn="ctr">
                        <a:spcAft>
                          <a:spcPts val="0"/>
                        </a:spcAft>
                      </a:pPr>
                      <a:r>
                        <a:rPr lang="es-EC" sz="900">
                          <a:effectLst/>
                        </a:rPr>
                        <a:t>FACTOR</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p>
                    <a:p>
                      <a:pPr algn="ctr">
                        <a:spcAft>
                          <a:spcPts val="0"/>
                        </a:spcAft>
                      </a:pPr>
                      <a:r>
                        <a:rPr lang="es-EC" sz="900">
                          <a:effectLst/>
                        </a:rPr>
                        <a:t>ALTO</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p>
                    <a:p>
                      <a:pPr algn="ctr">
                        <a:spcAft>
                          <a:spcPts val="0"/>
                        </a:spcAft>
                      </a:pPr>
                      <a:r>
                        <a:rPr lang="es-EC" sz="900">
                          <a:effectLst/>
                        </a:rPr>
                        <a:t>MEDIO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p>
                    <a:p>
                      <a:pPr algn="ctr">
                        <a:spcAft>
                          <a:spcPts val="0"/>
                        </a:spcAft>
                      </a:pPr>
                      <a:r>
                        <a:rPr lang="es-EC" sz="900">
                          <a:effectLst/>
                        </a:rPr>
                        <a:t>BAJO</a:t>
                      </a:r>
                      <a:endParaRPr lang="es-EC" sz="900">
                        <a:effectLst/>
                        <a:latin typeface="Times New Roman"/>
                        <a:ea typeface="Times New Roman"/>
                        <a:cs typeface="Times New Roman"/>
                      </a:endParaRPr>
                    </a:p>
                  </a:txBody>
                  <a:tcPr marL="50662" marR="50662" marT="0" marB="0"/>
                </a:tc>
              </a:tr>
              <a:tr h="337750">
                <a:tc>
                  <a:txBody>
                    <a:bodyPr/>
                    <a:lstStyle/>
                    <a:p>
                      <a:pPr algn="ctr">
                        <a:spcAft>
                          <a:spcPts val="0"/>
                        </a:spcAft>
                      </a:pPr>
                      <a:r>
                        <a:rPr lang="es-EC" sz="900">
                          <a:effectLst/>
                        </a:rPr>
                        <a:t>1</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s-EC" sz="900">
                          <a:effectLst/>
                        </a:rPr>
                        <a:t>Ineficiente equipo tecnológico</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X</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endParaRPr lang="es-EC" sz="900">
                        <a:effectLst/>
                        <a:latin typeface="Times New Roman"/>
                        <a:ea typeface="Times New Roman"/>
                        <a:cs typeface="Times New Roman"/>
                      </a:endParaRPr>
                    </a:p>
                  </a:txBody>
                  <a:tcPr marL="50662" marR="50662" marT="0" marB="0"/>
                </a:tc>
              </a:tr>
              <a:tr h="337750">
                <a:tc>
                  <a:txBody>
                    <a:bodyPr/>
                    <a:lstStyle/>
                    <a:p>
                      <a:pPr algn="ctr">
                        <a:spcAft>
                          <a:spcPts val="0"/>
                        </a:spcAft>
                      </a:pPr>
                      <a:r>
                        <a:rPr lang="es-EC" sz="900">
                          <a:effectLst/>
                        </a:rPr>
                        <a:t>2</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s-EC" sz="900">
                          <a:effectLst/>
                        </a:rPr>
                        <a:t>No existe un sistema de evaluación de personal en función de metas</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p>
                    <a:p>
                      <a:pPr algn="ctr">
                        <a:spcAft>
                          <a:spcPts val="0"/>
                        </a:spcAft>
                      </a:pPr>
                      <a:r>
                        <a:rPr lang="es-EC"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p>
                    <a:p>
                      <a:pPr algn="ctr">
                        <a:spcAft>
                          <a:spcPts val="0"/>
                        </a:spcAft>
                      </a:pPr>
                      <a:r>
                        <a:rPr lang="es-EC" sz="900">
                          <a:effectLst/>
                        </a:rPr>
                        <a:t>X</a:t>
                      </a:r>
                      <a:endParaRPr lang="es-EC" sz="900">
                        <a:effectLst/>
                        <a:latin typeface="Times New Roman"/>
                        <a:ea typeface="Times New Roman"/>
                        <a:cs typeface="Times New Roman"/>
                      </a:endParaRPr>
                    </a:p>
                  </a:txBody>
                  <a:tcPr marL="50662" marR="50662" marT="0" marB="0"/>
                </a:tc>
              </a:tr>
              <a:tr h="337750">
                <a:tc>
                  <a:txBody>
                    <a:bodyPr/>
                    <a:lstStyle/>
                    <a:p>
                      <a:pPr algn="ctr">
                        <a:spcAft>
                          <a:spcPts val="0"/>
                        </a:spcAft>
                      </a:pPr>
                      <a:r>
                        <a:rPr lang="es-EC" sz="900">
                          <a:effectLst/>
                        </a:rPr>
                        <a:t>3</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n-US" sz="900" dirty="0" err="1">
                          <a:effectLst/>
                        </a:rPr>
                        <a:t>Maquinaria</a:t>
                      </a:r>
                      <a:r>
                        <a:rPr lang="en-US" sz="900" dirty="0">
                          <a:effectLst/>
                        </a:rPr>
                        <a:t>  </a:t>
                      </a:r>
                      <a:r>
                        <a:rPr lang="en-US" sz="900" dirty="0" err="1">
                          <a:effectLst/>
                        </a:rPr>
                        <a:t>nueva</a:t>
                      </a:r>
                      <a:r>
                        <a:rPr lang="en-US" sz="900" dirty="0">
                          <a:effectLst/>
                        </a:rPr>
                        <a:t> en </a:t>
                      </a:r>
                      <a:r>
                        <a:rPr lang="en-US" sz="900" dirty="0" err="1">
                          <a:effectLst/>
                        </a:rPr>
                        <a:t>prueba</a:t>
                      </a:r>
                      <a:endParaRPr lang="es-EC" sz="900" dirty="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r>
                        <a:rPr lang="en-US" sz="900">
                          <a:effectLst/>
                        </a:rPr>
                        <a:t>X</a:t>
                      </a:r>
                      <a:endParaRPr lang="es-EC" sz="900">
                        <a:effectLst/>
                        <a:latin typeface="Times New Roman"/>
                        <a:ea typeface="Times New Roman"/>
                        <a:cs typeface="Times New Roman"/>
                      </a:endParaRPr>
                    </a:p>
                  </a:txBody>
                  <a:tcPr marL="50662" marR="50662" marT="0" marB="0"/>
                </a:tc>
                <a:tc>
                  <a:txBody>
                    <a:bodyPr/>
                    <a:lstStyle/>
                    <a:p>
                      <a:endParaRPr lang="es-EC" sz="700">
                        <a:effectLst/>
                        <a:latin typeface="Calibri"/>
                        <a:cs typeface="Times New Roman"/>
                      </a:endParaRPr>
                    </a:p>
                  </a:txBody>
                  <a:tcPr marL="50662" marR="50662" marT="0" marB="0"/>
                </a:tc>
                <a:tc>
                  <a:txBody>
                    <a:bodyPr/>
                    <a:lstStyle/>
                    <a:p>
                      <a:pPr algn="ctr">
                        <a:spcAft>
                          <a:spcPts val="0"/>
                        </a:spcAft>
                      </a:pPr>
                      <a:r>
                        <a:rPr lang="en-US" sz="900">
                          <a:effectLst/>
                        </a:rPr>
                        <a:t> </a:t>
                      </a:r>
                      <a:endParaRPr lang="es-EC" sz="900">
                        <a:effectLst/>
                        <a:latin typeface="Times New Roman"/>
                        <a:ea typeface="Times New Roman"/>
                        <a:cs typeface="Times New Roman"/>
                      </a:endParaRPr>
                    </a:p>
                  </a:txBody>
                  <a:tcPr marL="50662" marR="50662" marT="0" marB="0"/>
                </a:tc>
              </a:tr>
              <a:tr h="270200">
                <a:tc>
                  <a:txBody>
                    <a:bodyPr/>
                    <a:lstStyle/>
                    <a:p>
                      <a:pPr algn="ctr">
                        <a:spcAft>
                          <a:spcPts val="0"/>
                        </a:spcAft>
                      </a:pPr>
                      <a:r>
                        <a:rPr lang="en-US" sz="900">
                          <a:effectLst/>
                        </a:rPr>
                        <a:t>4</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n-US" sz="900">
                          <a:effectLst/>
                        </a:rPr>
                        <a:t>Toma de decisiones centralizada</a:t>
                      </a:r>
                      <a:endParaRPr lang="es-EC" sz="900">
                        <a:effectLst/>
                      </a:endParaRPr>
                    </a:p>
                    <a:p>
                      <a:pPr>
                        <a:spcAft>
                          <a:spcPts val="0"/>
                        </a:spcAft>
                      </a:pPr>
                      <a:r>
                        <a:rPr lang="en-US"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X</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 </a:t>
                      </a:r>
                      <a:endParaRPr lang="es-EC" sz="900">
                        <a:effectLst/>
                        <a:latin typeface="Times New Roman"/>
                        <a:ea typeface="Times New Roman"/>
                        <a:cs typeface="Times New Roman"/>
                      </a:endParaRPr>
                    </a:p>
                  </a:txBody>
                  <a:tcPr marL="50662" marR="50662" marT="0" marB="0"/>
                </a:tc>
              </a:tr>
              <a:tr h="160900">
                <a:tc>
                  <a:txBody>
                    <a:bodyPr/>
                    <a:lstStyle/>
                    <a:p>
                      <a:pPr algn="ctr">
                        <a:spcAft>
                          <a:spcPts val="0"/>
                        </a:spcAft>
                      </a:pPr>
                      <a:r>
                        <a:rPr lang="en-US" sz="900">
                          <a:effectLst/>
                        </a:rPr>
                        <a:t>5</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n-US" sz="900">
                          <a:effectLst/>
                        </a:rPr>
                        <a:t>Escasos canales de distribución</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 X</a:t>
                      </a:r>
                      <a:endParaRPr lang="es-EC" sz="900">
                        <a:effectLst/>
                        <a:latin typeface="Times New Roman"/>
                        <a:ea typeface="Times New Roman"/>
                        <a:cs typeface="Times New Roman"/>
                      </a:endParaRPr>
                    </a:p>
                  </a:txBody>
                  <a:tcPr marL="50662" marR="50662" marT="0" marB="0"/>
                </a:tc>
                <a:tc>
                  <a:txBody>
                    <a:bodyPr/>
                    <a:lstStyle/>
                    <a:p>
                      <a:endParaRPr lang="es-EC" sz="700">
                        <a:effectLst/>
                        <a:latin typeface="Calibri"/>
                        <a:cs typeface="Times New Roman"/>
                      </a:endParaRPr>
                    </a:p>
                  </a:txBody>
                  <a:tcPr marL="50662" marR="50662" marT="0" marB="0"/>
                </a:tc>
                <a:tc>
                  <a:txBody>
                    <a:bodyPr/>
                    <a:lstStyle/>
                    <a:p>
                      <a:pPr algn="ctr">
                        <a:spcAft>
                          <a:spcPts val="0"/>
                        </a:spcAft>
                      </a:pPr>
                      <a:r>
                        <a:rPr lang="en-US" sz="900">
                          <a:effectLst/>
                        </a:rPr>
                        <a:t> </a:t>
                      </a:r>
                      <a:endParaRPr lang="es-EC" sz="900">
                        <a:effectLst/>
                        <a:latin typeface="Times New Roman"/>
                        <a:ea typeface="Times New Roman"/>
                        <a:cs typeface="Times New Roman"/>
                      </a:endParaRPr>
                    </a:p>
                  </a:txBody>
                  <a:tcPr marL="50662" marR="50662" marT="0" marB="0"/>
                </a:tc>
              </a:tr>
              <a:tr h="337750">
                <a:tc>
                  <a:txBody>
                    <a:bodyPr/>
                    <a:lstStyle/>
                    <a:p>
                      <a:pPr algn="ctr">
                        <a:spcAft>
                          <a:spcPts val="0"/>
                        </a:spcAft>
                      </a:pPr>
                      <a:r>
                        <a:rPr lang="en-US" sz="900">
                          <a:effectLst/>
                        </a:rPr>
                        <a:t>6</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n-US" sz="900">
                          <a:effectLst/>
                        </a:rPr>
                        <a:t>Pocos proveedores</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X</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 </a:t>
                      </a:r>
                      <a:endParaRPr lang="es-EC" sz="900">
                        <a:effectLst/>
                        <a:latin typeface="Times New Roman"/>
                        <a:ea typeface="Times New Roman"/>
                        <a:cs typeface="Times New Roman"/>
                      </a:endParaRPr>
                    </a:p>
                  </a:txBody>
                  <a:tcPr marL="50662" marR="50662" marT="0" marB="0"/>
                </a:tc>
              </a:tr>
              <a:tr h="337750">
                <a:tc>
                  <a:txBody>
                    <a:bodyPr/>
                    <a:lstStyle/>
                    <a:p>
                      <a:pPr algn="ctr">
                        <a:spcAft>
                          <a:spcPts val="0"/>
                        </a:spcAft>
                      </a:pPr>
                      <a:r>
                        <a:rPr lang="en-US" sz="900">
                          <a:effectLst/>
                        </a:rPr>
                        <a:t>7</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s-EC" sz="900">
                          <a:effectLst/>
                        </a:rPr>
                        <a:t>Falta de capacitación en empleados en uso de equipos</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X</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endParaRPr lang="es-EC" sz="900">
                        <a:effectLst/>
                        <a:latin typeface="Times New Roman"/>
                        <a:ea typeface="Times New Roman"/>
                        <a:cs typeface="Times New Roman"/>
                      </a:endParaRPr>
                    </a:p>
                  </a:txBody>
                  <a:tcPr marL="50662" marR="50662" marT="0" marB="0"/>
                </a:tc>
              </a:tr>
              <a:tr h="337750">
                <a:tc>
                  <a:txBody>
                    <a:bodyPr/>
                    <a:lstStyle/>
                    <a:p>
                      <a:pPr algn="ctr">
                        <a:spcAft>
                          <a:spcPts val="0"/>
                        </a:spcAft>
                      </a:pPr>
                      <a:r>
                        <a:rPr lang="en-US" sz="900">
                          <a:effectLst/>
                        </a:rPr>
                        <a:t>8</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n-US" sz="900" dirty="0" err="1">
                          <a:effectLst/>
                        </a:rPr>
                        <a:t>Falta</a:t>
                      </a:r>
                      <a:r>
                        <a:rPr lang="en-US" sz="900" dirty="0">
                          <a:effectLst/>
                        </a:rPr>
                        <a:t> de </a:t>
                      </a:r>
                      <a:r>
                        <a:rPr lang="en-US" sz="900" dirty="0" err="1">
                          <a:effectLst/>
                        </a:rPr>
                        <a:t>publicidad</a:t>
                      </a:r>
                      <a:endParaRPr lang="es-EC" sz="900" dirty="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X</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 </a:t>
                      </a:r>
                      <a:endParaRPr lang="es-EC" sz="900">
                        <a:effectLst/>
                        <a:latin typeface="Times New Roman"/>
                        <a:ea typeface="Times New Roman"/>
                        <a:cs typeface="Times New Roman"/>
                      </a:endParaRPr>
                    </a:p>
                  </a:txBody>
                  <a:tcPr marL="50662" marR="50662" marT="0" marB="0"/>
                </a:tc>
              </a:tr>
              <a:tr h="174973">
                <a:tc>
                  <a:txBody>
                    <a:bodyPr/>
                    <a:lstStyle/>
                    <a:p>
                      <a:pPr algn="ctr">
                        <a:spcAft>
                          <a:spcPts val="0"/>
                        </a:spcAft>
                      </a:pPr>
                      <a:r>
                        <a:rPr lang="en-US" sz="900">
                          <a:effectLst/>
                        </a:rPr>
                        <a:t>9</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s-EC" sz="900">
                          <a:effectLst/>
                        </a:rPr>
                        <a:t>Falta de planificación estratégica genera conflictos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X</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 </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n-US" sz="900">
                          <a:effectLst/>
                        </a:rPr>
                        <a:t> </a:t>
                      </a:r>
                      <a:endParaRPr lang="es-EC" sz="900">
                        <a:effectLst/>
                        <a:latin typeface="Times New Roman"/>
                        <a:ea typeface="Times New Roman"/>
                        <a:cs typeface="Times New Roman"/>
                      </a:endParaRPr>
                    </a:p>
                  </a:txBody>
                  <a:tcPr marL="50662" marR="50662" marT="0" marB="0"/>
                </a:tc>
              </a:tr>
              <a:tr h="197490">
                <a:tc>
                  <a:txBody>
                    <a:bodyPr/>
                    <a:lstStyle/>
                    <a:p>
                      <a:pPr algn="ctr">
                        <a:spcAft>
                          <a:spcPts val="0"/>
                        </a:spcAft>
                      </a:pPr>
                      <a:r>
                        <a:rPr lang="en-US" sz="900">
                          <a:effectLst/>
                        </a:rPr>
                        <a:t>10</a:t>
                      </a:r>
                      <a:endParaRPr lang="es-EC" sz="900">
                        <a:effectLst/>
                        <a:latin typeface="Times New Roman"/>
                        <a:ea typeface="Times New Roman"/>
                        <a:cs typeface="Times New Roman"/>
                      </a:endParaRPr>
                    </a:p>
                  </a:txBody>
                  <a:tcPr marL="50662" marR="50662" marT="0" marB="0"/>
                </a:tc>
                <a:tc>
                  <a:txBody>
                    <a:bodyPr/>
                    <a:lstStyle/>
                    <a:p>
                      <a:pPr>
                        <a:spcAft>
                          <a:spcPts val="0"/>
                        </a:spcAft>
                      </a:pPr>
                      <a:r>
                        <a:rPr lang="en-US" sz="900">
                          <a:effectLst/>
                        </a:rPr>
                        <a:t>Desperdicio de materia prima</a:t>
                      </a:r>
                      <a:endParaRPr lang="es-EC" sz="900">
                        <a:effectLst/>
                        <a:latin typeface="Times New Roman"/>
                        <a:ea typeface="Times New Roman"/>
                        <a:cs typeface="Times New Roman"/>
                      </a:endParaRPr>
                    </a:p>
                  </a:txBody>
                  <a:tcPr marL="50662" marR="50662" marT="0" marB="0"/>
                </a:tc>
                <a:tc>
                  <a:txBody>
                    <a:bodyPr/>
                    <a:lstStyle/>
                    <a:p>
                      <a:pPr algn="ctr">
                        <a:spcAft>
                          <a:spcPts val="0"/>
                        </a:spcAft>
                      </a:pPr>
                      <a:r>
                        <a:rPr lang="es-EC" sz="900">
                          <a:effectLst/>
                        </a:rPr>
                        <a:t> </a:t>
                      </a:r>
                      <a:r>
                        <a:rPr lang="en-US" sz="900">
                          <a:effectLst/>
                        </a:rPr>
                        <a:t>X</a:t>
                      </a:r>
                      <a:endParaRPr lang="es-EC" sz="900">
                        <a:effectLst/>
                        <a:latin typeface="Times New Roman"/>
                        <a:ea typeface="Times New Roman"/>
                        <a:cs typeface="Times New Roman"/>
                      </a:endParaRPr>
                    </a:p>
                  </a:txBody>
                  <a:tcPr marL="50662" marR="50662" marT="0" marB="0"/>
                </a:tc>
                <a:tc>
                  <a:txBody>
                    <a:bodyPr/>
                    <a:lstStyle/>
                    <a:p>
                      <a:endParaRPr lang="es-EC" sz="700">
                        <a:effectLst/>
                        <a:latin typeface="Calibri"/>
                        <a:cs typeface="Times New Roman"/>
                      </a:endParaRPr>
                    </a:p>
                  </a:txBody>
                  <a:tcPr marL="50662" marR="50662" marT="0" marB="0"/>
                </a:tc>
                <a:tc>
                  <a:txBody>
                    <a:bodyPr/>
                    <a:lstStyle/>
                    <a:p>
                      <a:pPr algn="ctr">
                        <a:spcAft>
                          <a:spcPts val="0"/>
                        </a:spcAft>
                      </a:pPr>
                      <a:r>
                        <a:rPr lang="en-US" sz="900" dirty="0">
                          <a:effectLst/>
                        </a:rPr>
                        <a:t> </a:t>
                      </a:r>
                      <a:endParaRPr lang="es-EC" sz="900" dirty="0">
                        <a:effectLst/>
                        <a:latin typeface="Times New Roman"/>
                        <a:ea typeface="Times New Roman"/>
                        <a:cs typeface="Times New Roman"/>
                      </a:endParaRPr>
                    </a:p>
                  </a:txBody>
                  <a:tcPr marL="50662" marR="50662" marT="0" marB="0"/>
                </a:tc>
              </a:tr>
            </a:tbl>
          </a:graphicData>
        </a:graphic>
      </p:graphicFrame>
    </p:spTree>
    <p:extLst>
      <p:ext uri="{BB962C8B-B14F-4D97-AF65-F5344CB8AC3E}">
        <p14:creationId xmlns:p14="http://schemas.microsoft.com/office/powerpoint/2010/main" val="1440296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648072"/>
          </a:xfrm>
        </p:spPr>
        <p:txBody>
          <a:bodyPr>
            <a:normAutofit fontScale="90000"/>
          </a:bodyPr>
          <a:lstStyle/>
          <a:p>
            <a:r>
              <a:rPr lang="es-EC" dirty="0" smtClean="0"/>
              <a:t>Capítulo II: Análisis FODA</a:t>
            </a:r>
            <a:endParaRPr lang="es-EC" dirty="0"/>
          </a:p>
        </p:txBody>
      </p:sp>
      <p:sp>
        <p:nvSpPr>
          <p:cNvPr id="3" name="2 Marcador de contenido"/>
          <p:cNvSpPr>
            <a:spLocks noGrp="1"/>
          </p:cNvSpPr>
          <p:nvPr>
            <p:ph idx="1"/>
          </p:nvPr>
        </p:nvSpPr>
        <p:spPr>
          <a:xfrm>
            <a:off x="1043493" y="1268760"/>
            <a:ext cx="6768868" cy="720080"/>
          </a:xfrm>
        </p:spPr>
        <p:txBody>
          <a:bodyPr>
            <a:normAutofit fontScale="92500" lnSpcReduction="10000"/>
          </a:bodyPr>
          <a:lstStyle/>
          <a:p>
            <a:pPr lvl="1"/>
            <a:endParaRPr lang="es-EC" sz="2000" dirty="0" smtClean="0"/>
          </a:p>
          <a:p>
            <a:pPr lvl="1"/>
            <a:r>
              <a:rPr lang="es-EC" sz="2500" dirty="0" smtClean="0"/>
              <a:t>Amenazas</a:t>
            </a:r>
          </a:p>
        </p:txBody>
      </p:sp>
      <p:graphicFrame>
        <p:nvGraphicFramePr>
          <p:cNvPr id="5" name="4 Tabla"/>
          <p:cNvGraphicFramePr>
            <a:graphicFrameLocks noGrp="1"/>
          </p:cNvGraphicFramePr>
          <p:nvPr>
            <p:extLst/>
          </p:nvPr>
        </p:nvGraphicFramePr>
        <p:xfrm>
          <a:off x="899592" y="2204864"/>
          <a:ext cx="7056785" cy="4032449"/>
        </p:xfrm>
        <a:graphic>
          <a:graphicData uri="http://schemas.openxmlformats.org/drawingml/2006/table">
            <a:tbl>
              <a:tblPr firstRow="1" firstCol="1" bandRow="1">
                <a:tableStyleId>{5C22544A-7EE6-4342-B048-85BDC9FD1C3A}</a:tableStyleId>
              </a:tblPr>
              <a:tblGrid>
                <a:gridCol w="349089"/>
                <a:gridCol w="4556516"/>
                <a:gridCol w="686693"/>
                <a:gridCol w="808415"/>
                <a:gridCol w="656072"/>
              </a:tblGrid>
              <a:tr h="403438">
                <a:tc gridSpan="2">
                  <a:txBody>
                    <a:bodyPr/>
                    <a:lstStyle/>
                    <a:p>
                      <a:pPr algn="ctr">
                        <a:spcAft>
                          <a:spcPts val="0"/>
                        </a:spcAft>
                      </a:pPr>
                      <a:r>
                        <a:rPr lang="es-EC" sz="900">
                          <a:effectLst/>
                        </a:rPr>
                        <a:t> </a:t>
                      </a:r>
                      <a:endParaRPr lang="es-EC" sz="800">
                        <a:effectLst/>
                      </a:endParaRPr>
                    </a:p>
                    <a:p>
                      <a:pPr algn="ctr">
                        <a:spcAft>
                          <a:spcPts val="0"/>
                        </a:spcAft>
                      </a:pPr>
                      <a:r>
                        <a:rPr lang="es-EC" sz="900">
                          <a:effectLst/>
                        </a:rPr>
                        <a:t>AMENAZAS</a:t>
                      </a:r>
                      <a:endParaRPr lang="es-EC" sz="800">
                        <a:effectLst/>
                        <a:latin typeface="Times New Roman"/>
                        <a:ea typeface="Times New Roman"/>
                        <a:cs typeface="Times New Roman"/>
                      </a:endParaRPr>
                    </a:p>
                  </a:txBody>
                  <a:tcPr marL="43824" marR="43824" marT="0" marB="0"/>
                </a:tc>
                <a:tc hMerge="1">
                  <a:txBody>
                    <a:bodyPr/>
                    <a:lstStyle/>
                    <a:p>
                      <a:endParaRPr lang="es-EC"/>
                    </a:p>
                  </a:txBody>
                  <a:tcPr/>
                </a:tc>
                <a:tc gridSpan="3">
                  <a:txBody>
                    <a:bodyPr/>
                    <a:lstStyle/>
                    <a:p>
                      <a:pPr algn="ctr">
                        <a:spcAft>
                          <a:spcPts val="0"/>
                        </a:spcAft>
                      </a:pPr>
                      <a:r>
                        <a:rPr lang="es-EC" sz="900">
                          <a:effectLst/>
                        </a:rPr>
                        <a:t> </a:t>
                      </a:r>
                      <a:endParaRPr lang="es-EC" sz="800">
                        <a:effectLst/>
                      </a:endParaRPr>
                    </a:p>
                    <a:p>
                      <a:pPr algn="ctr">
                        <a:spcAft>
                          <a:spcPts val="0"/>
                        </a:spcAft>
                      </a:pPr>
                      <a:r>
                        <a:rPr lang="es-EC" sz="900">
                          <a:effectLst/>
                        </a:rPr>
                        <a:t>IMPACTO</a:t>
                      </a:r>
                      <a:endParaRPr lang="es-EC" sz="800">
                        <a:effectLst/>
                        <a:latin typeface="Times New Roman"/>
                        <a:ea typeface="Times New Roman"/>
                        <a:cs typeface="Times New Roman"/>
                      </a:endParaRPr>
                    </a:p>
                  </a:txBody>
                  <a:tcPr marL="43824" marR="43824" marT="0" marB="0"/>
                </a:tc>
                <a:tc hMerge="1">
                  <a:txBody>
                    <a:bodyPr/>
                    <a:lstStyle/>
                    <a:p>
                      <a:endParaRPr lang="es-EC"/>
                    </a:p>
                  </a:txBody>
                  <a:tcPr/>
                </a:tc>
                <a:tc hMerge="1">
                  <a:txBody>
                    <a:bodyPr/>
                    <a:lstStyle/>
                    <a:p>
                      <a:endParaRPr lang="es-EC"/>
                    </a:p>
                  </a:txBody>
                  <a:tcPr/>
                </a:tc>
              </a:tr>
              <a:tr h="278658">
                <a:tc>
                  <a:txBody>
                    <a:bodyPr/>
                    <a:lstStyle/>
                    <a:p>
                      <a:pPr>
                        <a:spcAft>
                          <a:spcPts val="0"/>
                        </a:spcAft>
                      </a:pPr>
                      <a:r>
                        <a:rPr lang="es-EC" sz="800">
                          <a:effectLst/>
                        </a:rPr>
                        <a:t> </a:t>
                      </a:r>
                    </a:p>
                    <a:p>
                      <a:pPr>
                        <a:spcAft>
                          <a:spcPts val="0"/>
                        </a:spcAft>
                      </a:pPr>
                      <a:r>
                        <a:rPr lang="es-EC" sz="800">
                          <a:effectLst/>
                        </a:rPr>
                        <a:t>N.</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p>
                    <a:p>
                      <a:pPr algn="ctr">
                        <a:spcAft>
                          <a:spcPts val="0"/>
                        </a:spcAft>
                      </a:pPr>
                      <a:r>
                        <a:rPr lang="es-EC" sz="800">
                          <a:effectLst/>
                        </a:rPr>
                        <a:t>FACTOR</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p>
                    <a:p>
                      <a:pPr algn="ctr">
                        <a:spcAft>
                          <a:spcPts val="0"/>
                        </a:spcAft>
                      </a:pPr>
                      <a:r>
                        <a:rPr lang="es-EC" sz="800">
                          <a:effectLst/>
                        </a:rPr>
                        <a:t>ALTO</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p>
                    <a:p>
                      <a:pPr algn="ctr">
                        <a:spcAft>
                          <a:spcPts val="0"/>
                        </a:spcAft>
                      </a:pPr>
                      <a:r>
                        <a:rPr lang="es-EC" sz="800">
                          <a:effectLst/>
                        </a:rPr>
                        <a:t>MEDIO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p>
                    <a:p>
                      <a:pPr algn="ctr">
                        <a:spcAft>
                          <a:spcPts val="0"/>
                        </a:spcAft>
                      </a:pPr>
                      <a:r>
                        <a:rPr lang="es-EC" sz="800">
                          <a:effectLst/>
                        </a:rPr>
                        <a:t>BAJO</a:t>
                      </a:r>
                      <a:endParaRPr lang="es-EC" sz="800">
                        <a:effectLst/>
                        <a:latin typeface="Times New Roman"/>
                        <a:ea typeface="Times New Roman"/>
                        <a:cs typeface="Times New Roman"/>
                      </a:endParaRPr>
                    </a:p>
                  </a:txBody>
                  <a:tcPr marL="43824" marR="43824" marT="0" marB="0"/>
                </a:tc>
              </a:tr>
              <a:tr h="278658">
                <a:tc>
                  <a:txBody>
                    <a:bodyPr/>
                    <a:lstStyle/>
                    <a:p>
                      <a:pPr algn="r">
                        <a:spcAft>
                          <a:spcPts val="0"/>
                        </a:spcAft>
                      </a:pPr>
                      <a:r>
                        <a:rPr lang="es-EC" sz="800">
                          <a:effectLst/>
                        </a:rPr>
                        <a:t>1</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s-EC" sz="800">
                          <a:effectLst/>
                        </a:rPr>
                        <a:t>Variación del tipo de cambio del euro respecto al dólar para pago de importaciones de materia prima</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X </a:t>
                      </a:r>
                      <a:endParaRPr lang="es-EC" sz="800">
                        <a:effectLst/>
                        <a:latin typeface="Times New Roman"/>
                        <a:ea typeface="Times New Roman"/>
                        <a:cs typeface="Times New Roman"/>
                      </a:endParaRPr>
                    </a:p>
                  </a:txBody>
                  <a:tcPr marL="43824" marR="43824" marT="0" marB="0"/>
                </a:tc>
                <a:tc>
                  <a:txBody>
                    <a:bodyPr/>
                    <a:lstStyle/>
                    <a:p>
                      <a:endParaRPr lang="es-EC" sz="600">
                        <a:effectLst/>
                        <a:latin typeface="Calibri"/>
                        <a:cs typeface="Times New Roman"/>
                      </a:endParaRPr>
                    </a:p>
                  </a:txBody>
                  <a:tcPr marL="43824" marR="43824"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3824" marR="43824" marT="0" marB="0"/>
                </a:tc>
              </a:tr>
              <a:tr h="333880">
                <a:tc>
                  <a:txBody>
                    <a:bodyPr/>
                    <a:lstStyle/>
                    <a:p>
                      <a:pPr algn="r">
                        <a:spcAft>
                          <a:spcPts val="0"/>
                        </a:spcAft>
                      </a:pPr>
                      <a:r>
                        <a:rPr lang="es-EC" sz="800">
                          <a:effectLst/>
                        </a:rPr>
                        <a:t>2</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n-US" sz="800">
                          <a:effectLst/>
                        </a:rPr>
                        <a:t>Competencia agresiva</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X</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 </a:t>
                      </a:r>
                      <a:endParaRPr lang="es-EC" sz="800">
                        <a:effectLst/>
                        <a:latin typeface="Times New Roman"/>
                        <a:ea typeface="Times New Roman"/>
                        <a:cs typeface="Times New Roman"/>
                      </a:endParaRPr>
                    </a:p>
                  </a:txBody>
                  <a:tcPr marL="43824" marR="43824" marT="0" marB="0"/>
                </a:tc>
              </a:tr>
              <a:tr h="333880">
                <a:tc>
                  <a:txBody>
                    <a:bodyPr/>
                    <a:lstStyle/>
                    <a:p>
                      <a:pPr algn="r">
                        <a:spcAft>
                          <a:spcPts val="0"/>
                        </a:spcAft>
                      </a:pPr>
                      <a:r>
                        <a:rPr lang="en-US" sz="800">
                          <a:effectLst/>
                        </a:rPr>
                        <a:t>3</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s-EC" sz="800">
                          <a:effectLst/>
                        </a:rPr>
                        <a:t>Clientes fieles a la competencia limitan atraerles a Química Riandi</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X</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3824" marR="43824" marT="0" marB="0"/>
                </a:tc>
              </a:tr>
              <a:tr h="400655">
                <a:tc>
                  <a:txBody>
                    <a:bodyPr/>
                    <a:lstStyle/>
                    <a:p>
                      <a:pPr algn="r">
                        <a:spcAft>
                          <a:spcPts val="0"/>
                        </a:spcAft>
                      </a:pPr>
                      <a:r>
                        <a:rPr lang="en-US" sz="800">
                          <a:effectLst/>
                        </a:rPr>
                        <a:t>4</a:t>
                      </a:r>
                      <a:endParaRPr lang="es-EC" sz="800">
                        <a:effectLst/>
                        <a:latin typeface="Times New Roman"/>
                        <a:ea typeface="Times New Roman"/>
                        <a:cs typeface="Times New Roman"/>
                      </a:endParaRPr>
                    </a:p>
                  </a:txBody>
                  <a:tcPr marL="43824" marR="43824" marT="0" marB="0"/>
                </a:tc>
                <a:tc>
                  <a:txBody>
                    <a:bodyPr/>
                    <a:lstStyle/>
                    <a:p>
                      <a:pPr algn="just">
                        <a:spcAft>
                          <a:spcPts val="0"/>
                        </a:spcAft>
                      </a:pPr>
                      <a:r>
                        <a:rPr lang="es-EC" sz="800">
                          <a:effectLst/>
                        </a:rPr>
                        <a:t>Al incrementar la inflación los precios de materia prima aumenta</a:t>
                      </a:r>
                    </a:p>
                    <a:p>
                      <a:pPr>
                        <a:spcAft>
                          <a:spcPts val="0"/>
                        </a:spcAft>
                      </a:pPr>
                      <a:r>
                        <a:rPr lang="es-EC"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X</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 </a:t>
                      </a:r>
                      <a:endParaRPr lang="es-EC" sz="800">
                        <a:effectLst/>
                        <a:latin typeface="Times New Roman"/>
                        <a:ea typeface="Times New Roman"/>
                        <a:cs typeface="Times New Roman"/>
                      </a:endParaRPr>
                    </a:p>
                  </a:txBody>
                  <a:tcPr marL="43824" marR="43824" marT="0" marB="0"/>
                </a:tc>
              </a:tr>
              <a:tr h="333880">
                <a:tc>
                  <a:txBody>
                    <a:bodyPr/>
                    <a:lstStyle/>
                    <a:p>
                      <a:pPr algn="r">
                        <a:spcAft>
                          <a:spcPts val="0"/>
                        </a:spcAft>
                      </a:pPr>
                      <a:r>
                        <a:rPr lang="en-US" sz="800">
                          <a:effectLst/>
                        </a:rPr>
                        <a:t>5</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s-EC" sz="800">
                          <a:effectLst/>
                        </a:rPr>
                        <a:t>En el mercado existen productos sustitutos</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X</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 </a:t>
                      </a:r>
                      <a:endParaRPr lang="es-EC" sz="800">
                        <a:effectLst/>
                        <a:latin typeface="Times New Roman"/>
                        <a:ea typeface="Times New Roman"/>
                        <a:cs typeface="Times New Roman"/>
                      </a:endParaRPr>
                    </a:p>
                  </a:txBody>
                  <a:tcPr marL="43824" marR="43824" marT="0" marB="0"/>
                </a:tc>
              </a:tr>
              <a:tr h="333880">
                <a:tc>
                  <a:txBody>
                    <a:bodyPr/>
                    <a:lstStyle/>
                    <a:p>
                      <a:pPr algn="r">
                        <a:spcAft>
                          <a:spcPts val="0"/>
                        </a:spcAft>
                      </a:pPr>
                      <a:r>
                        <a:rPr lang="en-US" sz="800">
                          <a:effectLst/>
                        </a:rPr>
                        <a:t>6</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s-EC" sz="800">
                          <a:effectLst/>
                        </a:rPr>
                        <a:t>Crisis económica en Europa genera disminución en remesas</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X</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 </a:t>
                      </a:r>
                      <a:endParaRPr lang="es-EC" sz="800">
                        <a:effectLst/>
                        <a:latin typeface="Times New Roman"/>
                        <a:ea typeface="Times New Roman"/>
                        <a:cs typeface="Times New Roman"/>
                      </a:endParaRPr>
                    </a:p>
                  </a:txBody>
                  <a:tcPr marL="43824" marR="43824" marT="0" marB="0"/>
                </a:tc>
              </a:tr>
              <a:tr h="333880">
                <a:tc>
                  <a:txBody>
                    <a:bodyPr/>
                    <a:lstStyle/>
                    <a:p>
                      <a:pPr algn="r">
                        <a:spcAft>
                          <a:spcPts val="0"/>
                        </a:spcAft>
                      </a:pPr>
                      <a:r>
                        <a:rPr lang="en-US" sz="800">
                          <a:effectLst/>
                        </a:rPr>
                        <a:t>7</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n-US" sz="800">
                          <a:effectLst/>
                        </a:rPr>
                        <a:t>Mercado incierto en jabones</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r>
                        <a:rPr lang="en-US" sz="800">
                          <a:effectLst/>
                        </a:rPr>
                        <a:t>X</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3824" marR="43824" marT="0" marB="0"/>
                </a:tc>
                <a:tc>
                  <a:txBody>
                    <a:bodyPr/>
                    <a:lstStyle/>
                    <a:p>
                      <a:endParaRPr lang="es-EC" sz="600">
                        <a:effectLst/>
                        <a:latin typeface="Calibri"/>
                        <a:cs typeface="Times New Roman"/>
                      </a:endParaRPr>
                    </a:p>
                  </a:txBody>
                  <a:tcPr marL="43824" marR="43824" marT="0" marB="0"/>
                </a:tc>
              </a:tr>
              <a:tr h="333880">
                <a:tc>
                  <a:txBody>
                    <a:bodyPr/>
                    <a:lstStyle/>
                    <a:p>
                      <a:pPr algn="r">
                        <a:spcAft>
                          <a:spcPts val="0"/>
                        </a:spcAft>
                      </a:pPr>
                      <a:r>
                        <a:rPr lang="en-US" sz="800">
                          <a:effectLst/>
                        </a:rPr>
                        <a:t>8</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n-US" sz="800">
                          <a:effectLst/>
                        </a:rPr>
                        <a:t>Inestabilidad económica del país</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S"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n-US" sz="800">
                          <a:effectLst/>
                        </a:rPr>
                        <a:t>X</a:t>
                      </a:r>
                      <a:endParaRPr lang="es-EC" sz="800">
                        <a:effectLst/>
                        <a:latin typeface="Times New Roman"/>
                        <a:ea typeface="Times New Roman"/>
                        <a:cs typeface="Times New Roman"/>
                      </a:endParaRPr>
                    </a:p>
                  </a:txBody>
                  <a:tcPr marL="43824" marR="43824" marT="0" marB="0"/>
                </a:tc>
                <a:tc>
                  <a:txBody>
                    <a:bodyPr/>
                    <a:lstStyle/>
                    <a:p>
                      <a:endParaRPr lang="es-EC" sz="600">
                        <a:effectLst/>
                        <a:latin typeface="Calibri"/>
                        <a:cs typeface="Times New Roman"/>
                      </a:endParaRPr>
                    </a:p>
                  </a:txBody>
                  <a:tcPr marL="43824" marR="43824" marT="0" marB="0"/>
                </a:tc>
              </a:tr>
              <a:tr h="333880">
                <a:tc>
                  <a:txBody>
                    <a:bodyPr/>
                    <a:lstStyle/>
                    <a:p>
                      <a:pPr algn="r">
                        <a:spcAft>
                          <a:spcPts val="0"/>
                        </a:spcAft>
                      </a:pPr>
                      <a:r>
                        <a:rPr lang="en-US" sz="800">
                          <a:effectLst/>
                        </a:rPr>
                        <a:t>9</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s-EC" sz="800">
                          <a:effectLst/>
                        </a:rPr>
                        <a:t>La competencia realiza plan de carrera en su personal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S"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X</a:t>
                      </a:r>
                      <a:endParaRPr lang="es-EC" sz="800">
                        <a:effectLst/>
                        <a:latin typeface="Times New Roman"/>
                        <a:ea typeface="Times New Roman"/>
                        <a:cs typeface="Times New Roman"/>
                      </a:endParaRPr>
                    </a:p>
                  </a:txBody>
                  <a:tcPr marL="43824" marR="43824" marT="0" marB="0"/>
                </a:tc>
              </a:tr>
              <a:tr h="333880">
                <a:tc>
                  <a:txBody>
                    <a:bodyPr/>
                    <a:lstStyle/>
                    <a:p>
                      <a:pPr algn="r">
                        <a:spcAft>
                          <a:spcPts val="0"/>
                        </a:spcAft>
                      </a:pPr>
                      <a:r>
                        <a:rPr lang="en-US" sz="800">
                          <a:effectLst/>
                        </a:rPr>
                        <a:t>10</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s-EC" sz="800">
                          <a:effectLst/>
                        </a:rPr>
                        <a:t>Pocos puntos de venta a nivel país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S" sz="800">
                          <a:effectLst/>
                        </a:rPr>
                        <a:t> </a:t>
                      </a:r>
                      <a:endParaRPr lang="es-EC" sz="800">
                        <a:effectLst/>
                        <a:latin typeface="Times New Roman"/>
                        <a:ea typeface="Times New Roman"/>
                        <a:cs typeface="Times New Roman"/>
                      </a:endParaRPr>
                    </a:p>
                  </a:txBody>
                  <a:tcPr marL="43824" marR="43824" marT="0" marB="0"/>
                </a:tc>
                <a:tc>
                  <a:txBody>
                    <a:bodyPr/>
                    <a:lstStyle/>
                    <a:p>
                      <a:pPr algn="ctr">
                        <a:spcAft>
                          <a:spcPts val="0"/>
                        </a:spcAft>
                      </a:pPr>
                      <a:r>
                        <a:rPr lang="es-EC" sz="800">
                          <a:effectLst/>
                        </a:rPr>
                        <a:t>X</a:t>
                      </a:r>
                      <a:endParaRPr lang="es-EC" sz="800">
                        <a:effectLst/>
                        <a:latin typeface="Times New Roman"/>
                        <a:ea typeface="Times New Roman"/>
                        <a:cs typeface="Times New Roman"/>
                      </a:endParaRPr>
                    </a:p>
                  </a:txBody>
                  <a:tcPr marL="43824" marR="43824" marT="0" marB="0"/>
                </a:tc>
                <a:tc>
                  <a:txBody>
                    <a:bodyPr/>
                    <a:lstStyle/>
                    <a:p>
                      <a:pPr>
                        <a:spcAft>
                          <a:spcPts val="0"/>
                        </a:spcAft>
                      </a:pPr>
                      <a:r>
                        <a:rPr lang="es-EC" sz="800" dirty="0">
                          <a:effectLst/>
                        </a:rPr>
                        <a:t> </a:t>
                      </a:r>
                      <a:endParaRPr lang="es-EC" sz="800" dirty="0">
                        <a:effectLst/>
                        <a:latin typeface="Times New Roman"/>
                        <a:ea typeface="Times New Roman"/>
                        <a:cs typeface="Times New Roman"/>
                      </a:endParaRPr>
                    </a:p>
                  </a:txBody>
                  <a:tcPr marL="43824" marR="43824" marT="0" marB="0"/>
                </a:tc>
              </a:tr>
            </a:tbl>
          </a:graphicData>
        </a:graphic>
      </p:graphicFrame>
    </p:spTree>
    <p:extLst>
      <p:ext uri="{BB962C8B-B14F-4D97-AF65-F5344CB8AC3E}">
        <p14:creationId xmlns:p14="http://schemas.microsoft.com/office/powerpoint/2010/main" val="460176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052736"/>
            <a:ext cx="7344816" cy="648072"/>
          </a:xfrm>
        </p:spPr>
        <p:txBody>
          <a:bodyPr>
            <a:noAutofit/>
          </a:bodyPr>
          <a:lstStyle/>
          <a:p>
            <a:pPr lvl="0"/>
            <a:r>
              <a:rPr lang="es-EC" sz="2500" dirty="0" smtClean="0"/>
              <a:t/>
            </a:r>
            <a:br>
              <a:rPr lang="es-EC" sz="2500" dirty="0" smtClean="0"/>
            </a:br>
            <a:r>
              <a:rPr lang="es-EC" sz="2500" dirty="0"/>
              <a:t/>
            </a:r>
            <a:br>
              <a:rPr lang="es-EC" sz="2500" dirty="0"/>
            </a:br>
            <a:r>
              <a:rPr lang="es-EC" sz="2500" dirty="0" smtClean="0"/>
              <a:t>Capítulo III: </a:t>
            </a:r>
            <a:r>
              <a:rPr lang="es-EC" sz="2500" b="1" dirty="0" smtClean="0"/>
              <a:t>INVESTIGACIÓN </a:t>
            </a:r>
            <a:r>
              <a:rPr lang="es-EC" sz="2500" b="1" dirty="0"/>
              <a:t>DE </a:t>
            </a:r>
            <a:r>
              <a:rPr lang="es-EC" sz="2500" b="1" dirty="0" smtClean="0"/>
              <a:t>MERCADOS</a:t>
            </a:r>
            <a:endParaRPr lang="es-EC" sz="2500" dirty="0"/>
          </a:p>
        </p:txBody>
      </p:sp>
      <p:pic>
        <p:nvPicPr>
          <p:cNvPr id="4098" name="Diagrama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92896"/>
            <a:ext cx="466725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a:spLocks noGrp="1"/>
          </p:cNvSpPr>
          <p:nvPr>
            <p:ph idx="1"/>
          </p:nvPr>
        </p:nvSpPr>
        <p:spPr>
          <a:xfrm>
            <a:off x="1043493" y="1484784"/>
            <a:ext cx="6768868" cy="864096"/>
          </a:xfrm>
        </p:spPr>
        <p:txBody>
          <a:bodyPr>
            <a:normAutofit/>
          </a:bodyPr>
          <a:lstStyle/>
          <a:p>
            <a:pPr lvl="1"/>
            <a:endParaRPr lang="es-EC" sz="2000" dirty="0" smtClean="0"/>
          </a:p>
          <a:p>
            <a:pPr lvl="1"/>
            <a:r>
              <a:rPr lang="es-EC" sz="2500" dirty="0" smtClean="0"/>
              <a:t>Procesos</a:t>
            </a:r>
          </a:p>
        </p:txBody>
      </p:sp>
    </p:spTree>
    <p:extLst>
      <p:ext uri="{BB962C8B-B14F-4D97-AF65-F5344CB8AC3E}">
        <p14:creationId xmlns:p14="http://schemas.microsoft.com/office/powerpoint/2010/main" val="794610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027664"/>
            <a:ext cx="7240650" cy="601136"/>
          </a:xfrm>
        </p:spPr>
        <p:txBody>
          <a:bodyPr>
            <a:noAutofit/>
          </a:bodyPr>
          <a:lstStyle/>
          <a:p>
            <a:pPr lvl="1" algn="l" rtl="0">
              <a:spcBef>
                <a:spcPct val="0"/>
              </a:spcBef>
            </a:pPr>
            <a:r>
              <a:rPr lang="es-EC" sz="2800" kern="1200" dirty="0" err="1" smtClean="0">
                <a:solidFill>
                  <a:schemeClr val="accent1"/>
                </a:solidFill>
                <a:latin typeface="+mj-lt"/>
                <a:ea typeface="+mj-ea"/>
                <a:cs typeface="+mj-cs"/>
              </a:rPr>
              <a:t>Cap.III</a:t>
            </a:r>
            <a:r>
              <a:rPr lang="es-EC" sz="2800" kern="1200" dirty="0">
                <a:solidFill>
                  <a:schemeClr val="accent1"/>
                </a:solidFill>
                <a:latin typeface="+mj-lt"/>
                <a:ea typeface="+mj-ea"/>
                <a:cs typeface="+mj-cs"/>
              </a:rPr>
              <a:t>: </a:t>
            </a:r>
            <a:r>
              <a:rPr lang="es-EC" sz="2800" kern="1200" dirty="0" smtClean="0">
                <a:solidFill>
                  <a:schemeClr val="accent1"/>
                </a:solidFill>
                <a:latin typeface="+mj-lt"/>
                <a:ea typeface="+mj-ea"/>
                <a:cs typeface="+mj-cs"/>
              </a:rPr>
              <a:t>Etapa 1:</a:t>
            </a:r>
            <a:r>
              <a:rPr lang="es-EC" sz="2800" b="1" kern="1200" dirty="0" smtClean="0">
                <a:solidFill>
                  <a:schemeClr val="accent1"/>
                </a:solidFill>
                <a:latin typeface="+mj-lt"/>
                <a:ea typeface="+mj-ea"/>
                <a:cs typeface="+mj-cs"/>
              </a:rPr>
              <a:t>Definición del Problema</a:t>
            </a:r>
            <a:endParaRPr lang="es-EC" sz="2800" kern="1200" dirty="0">
              <a:solidFill>
                <a:schemeClr val="accent1"/>
              </a:solidFill>
              <a:latin typeface="+mj-lt"/>
              <a:ea typeface="+mj-ea"/>
              <a:cs typeface="+mj-cs"/>
            </a:endParaRPr>
          </a:p>
        </p:txBody>
      </p:sp>
      <p:sp>
        <p:nvSpPr>
          <p:cNvPr id="4" name="2 Marcador de contenido"/>
          <p:cNvSpPr>
            <a:spLocks noGrp="1"/>
          </p:cNvSpPr>
          <p:nvPr>
            <p:ph idx="1"/>
          </p:nvPr>
        </p:nvSpPr>
        <p:spPr>
          <a:xfrm>
            <a:off x="1043492" y="1772816"/>
            <a:ext cx="6777317" cy="4059813"/>
          </a:xfrm>
        </p:spPr>
        <p:txBody>
          <a:bodyPr>
            <a:normAutofit/>
          </a:bodyPr>
          <a:lstStyle/>
          <a:p>
            <a:pPr algn="just"/>
            <a:r>
              <a:rPr lang="es-EC" sz="3000" dirty="0"/>
              <a:t>Química </a:t>
            </a:r>
            <a:r>
              <a:rPr lang="es-EC" sz="3000" dirty="0" err="1"/>
              <a:t>Riandi</a:t>
            </a:r>
            <a:r>
              <a:rPr lang="es-EC" sz="3000" dirty="0"/>
              <a:t> Cía. Ltda. quiere obtener información veraz a través de una investigación  del mercados en la provincia de Pichincha, para determinar la factibilidad de la comercialización del jabón en barra para caninos</a:t>
            </a:r>
            <a:r>
              <a:rPr lang="es-EC" sz="3000" dirty="0" smtClean="0"/>
              <a:t>.</a:t>
            </a:r>
            <a:endParaRPr lang="es-EC" sz="3000" dirty="0"/>
          </a:p>
        </p:txBody>
      </p:sp>
    </p:spTree>
    <p:extLst>
      <p:ext uri="{BB962C8B-B14F-4D97-AF65-F5344CB8AC3E}">
        <p14:creationId xmlns:p14="http://schemas.microsoft.com/office/powerpoint/2010/main" val="3510671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50405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800" b="1" kern="1200" dirty="0" smtClean="0">
                <a:solidFill>
                  <a:schemeClr val="accent1"/>
                </a:solidFill>
                <a:latin typeface="+mj-lt"/>
                <a:ea typeface="+mj-ea"/>
                <a:cs typeface="+mj-cs"/>
              </a:rPr>
              <a:t>Diagrama de Ishikawa</a:t>
            </a:r>
            <a:endParaRPr lang="es-EC" sz="2800" kern="1200" dirty="0">
              <a:solidFill>
                <a:schemeClr val="accent1"/>
              </a:solidFill>
              <a:latin typeface="+mj-lt"/>
              <a:ea typeface="+mj-ea"/>
              <a:cs typeface="+mj-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416824" cy="42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75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272926"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800" b="1" kern="1200" dirty="0" smtClean="0">
                <a:solidFill>
                  <a:schemeClr val="accent1"/>
                </a:solidFill>
                <a:latin typeface="+mj-lt"/>
                <a:ea typeface="+mj-ea"/>
                <a:cs typeface="+mj-cs"/>
              </a:rPr>
              <a:t>Objetivo general </a:t>
            </a:r>
            <a:endParaRPr lang="es-EC" sz="2800" kern="1200" dirty="0">
              <a:solidFill>
                <a:schemeClr val="accent1"/>
              </a:solidFill>
              <a:latin typeface="+mj-lt"/>
              <a:ea typeface="+mj-ea"/>
              <a:cs typeface="+mj-cs"/>
            </a:endParaRPr>
          </a:p>
        </p:txBody>
      </p:sp>
      <p:sp>
        <p:nvSpPr>
          <p:cNvPr id="4" name="2 Marcador de contenido"/>
          <p:cNvSpPr>
            <a:spLocks noGrp="1"/>
          </p:cNvSpPr>
          <p:nvPr>
            <p:ph idx="1"/>
          </p:nvPr>
        </p:nvSpPr>
        <p:spPr>
          <a:xfrm>
            <a:off x="1043492" y="1772816"/>
            <a:ext cx="6777317" cy="4059813"/>
          </a:xfrm>
        </p:spPr>
        <p:txBody>
          <a:bodyPr>
            <a:normAutofit fontScale="85000" lnSpcReduction="20000"/>
          </a:bodyPr>
          <a:lstStyle/>
          <a:p>
            <a:pPr algn="just"/>
            <a:r>
              <a:rPr lang="x-none" sz="3200"/>
              <a:t>Determinar la viabilidad de</a:t>
            </a:r>
            <a:r>
              <a:rPr lang="es-ES" sz="3200" dirty="0"/>
              <a:t>l lanzamiento al mercado del jabón en barra para uso canino, utilizando instrumentos investigativos con la finalidad de obtener información para ofrecer en la provincia de Pichincha, producto de buena calidad a precios accesibles logrando que la planta opere en su 100% con su propia marca en el lapso de 6 meses, a partir de junio del 2012.</a:t>
            </a:r>
            <a:endParaRPr lang="es-EC" sz="3200" dirty="0"/>
          </a:p>
        </p:txBody>
      </p:sp>
    </p:spTree>
    <p:extLst>
      <p:ext uri="{BB962C8B-B14F-4D97-AF65-F5344CB8AC3E}">
        <p14:creationId xmlns:p14="http://schemas.microsoft.com/office/powerpoint/2010/main" val="2696639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272926"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800" b="1" kern="1200" dirty="0">
                <a:solidFill>
                  <a:schemeClr val="accent1"/>
                </a:solidFill>
                <a:latin typeface="+mj-lt"/>
                <a:ea typeface="+mj-ea"/>
                <a:cs typeface="+mj-cs"/>
              </a:rPr>
              <a:t>Objetivos específicos </a:t>
            </a:r>
          </a:p>
        </p:txBody>
      </p:sp>
      <p:sp>
        <p:nvSpPr>
          <p:cNvPr id="4" name="2 Marcador de contenido"/>
          <p:cNvSpPr>
            <a:spLocks noGrp="1"/>
          </p:cNvSpPr>
          <p:nvPr>
            <p:ph idx="1"/>
          </p:nvPr>
        </p:nvSpPr>
        <p:spPr>
          <a:xfrm>
            <a:off x="1043492" y="1772816"/>
            <a:ext cx="6777317" cy="4059813"/>
          </a:xfrm>
        </p:spPr>
        <p:txBody>
          <a:bodyPr>
            <a:normAutofit fontScale="77500" lnSpcReduction="20000"/>
          </a:bodyPr>
          <a:lstStyle/>
          <a:p>
            <a:pPr lvl="0"/>
            <a:r>
              <a:rPr lang="es-ES" sz="2800" dirty="0"/>
              <a:t>Determinar la falta de conocimiento de los beneficios del jabón canino en el uso cotidiano.</a:t>
            </a:r>
            <a:endParaRPr lang="es-EC" sz="2800" dirty="0"/>
          </a:p>
          <a:p>
            <a:pPr lvl="0"/>
            <a:r>
              <a:rPr lang="es-ES" sz="2800" dirty="0"/>
              <a:t>Conocer los gustos, preferencias y necesidades de los propietarios de caninos respecto de jabones para su aseo.</a:t>
            </a:r>
            <a:endParaRPr lang="es-EC" sz="2800" dirty="0"/>
          </a:p>
          <a:p>
            <a:pPr lvl="0"/>
            <a:r>
              <a:rPr lang="es-ES" sz="2800" dirty="0"/>
              <a:t>Medir la demanda del jabón canino con el fin de conocer el porcentaje de captación del mercado.</a:t>
            </a:r>
            <a:endParaRPr lang="es-EC" sz="2800" dirty="0"/>
          </a:p>
          <a:p>
            <a:pPr lvl="0"/>
            <a:r>
              <a:rPr lang="es-ES" sz="2800" dirty="0"/>
              <a:t>Determinar la existencia de productos sustitutos.</a:t>
            </a:r>
            <a:endParaRPr lang="es-EC" sz="2800" dirty="0"/>
          </a:p>
          <a:p>
            <a:pPr lvl="0"/>
            <a:r>
              <a:rPr lang="es-ES" sz="2800" dirty="0"/>
              <a:t>Establecer </a:t>
            </a:r>
            <a:r>
              <a:rPr lang="es-EC" sz="2800" dirty="0"/>
              <a:t> los principales competidores</a:t>
            </a:r>
          </a:p>
        </p:txBody>
      </p:sp>
    </p:spTree>
    <p:extLst>
      <p:ext uri="{BB962C8B-B14F-4D97-AF65-F5344CB8AC3E}">
        <p14:creationId xmlns:p14="http://schemas.microsoft.com/office/powerpoint/2010/main" val="2330368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272926"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800" b="1" kern="1200" dirty="0" smtClean="0">
                <a:solidFill>
                  <a:schemeClr val="accent1"/>
                </a:solidFill>
                <a:latin typeface="+mj-lt"/>
                <a:ea typeface="+mj-ea"/>
                <a:cs typeface="+mj-cs"/>
              </a:rPr>
              <a:t>Hipótesis </a:t>
            </a:r>
            <a:r>
              <a:rPr lang="es-EC" sz="2800" b="1" kern="1200" dirty="0">
                <a:solidFill>
                  <a:schemeClr val="accent1"/>
                </a:solidFill>
              </a:rPr>
              <a:t>general</a:t>
            </a:r>
            <a:r>
              <a:rPr lang="es-EC" sz="2800" b="1" kern="1200" dirty="0" smtClean="0">
                <a:solidFill>
                  <a:schemeClr val="accent1"/>
                </a:solidFill>
                <a:latin typeface="+mj-lt"/>
                <a:ea typeface="+mj-ea"/>
                <a:cs typeface="+mj-cs"/>
              </a:rPr>
              <a:t> </a:t>
            </a:r>
            <a:endParaRPr lang="es-EC" sz="2800" kern="1200" dirty="0">
              <a:solidFill>
                <a:schemeClr val="accent1"/>
              </a:solidFill>
              <a:latin typeface="+mj-lt"/>
              <a:ea typeface="+mj-ea"/>
              <a:cs typeface="+mj-cs"/>
            </a:endParaRPr>
          </a:p>
        </p:txBody>
      </p:sp>
      <p:sp>
        <p:nvSpPr>
          <p:cNvPr id="4" name="2 Marcador de contenido"/>
          <p:cNvSpPr>
            <a:spLocks noGrp="1"/>
          </p:cNvSpPr>
          <p:nvPr>
            <p:ph idx="1"/>
          </p:nvPr>
        </p:nvSpPr>
        <p:spPr>
          <a:xfrm>
            <a:off x="1043492" y="1772816"/>
            <a:ext cx="6777317" cy="4059813"/>
          </a:xfrm>
        </p:spPr>
        <p:txBody>
          <a:bodyPr>
            <a:normAutofit lnSpcReduction="10000"/>
          </a:bodyPr>
          <a:lstStyle/>
          <a:p>
            <a:r>
              <a:rPr lang="es-ES" sz="2800" dirty="0"/>
              <a:t>El lanzamiento del jabón en barra de uso canino es viable porque permite incrementar la utilidad neta en un 10%, optimizando la planta actual y determinar que la  población de la provincia de Pichincha cuentan en sus hogares con mascotas y el 30% adquieren productos para el aseo y cuidado de dichas mascotas. </a:t>
            </a:r>
            <a:endParaRPr lang="es-EC" sz="2800" dirty="0"/>
          </a:p>
        </p:txBody>
      </p:sp>
    </p:spTree>
    <p:extLst>
      <p:ext uri="{BB962C8B-B14F-4D97-AF65-F5344CB8AC3E}">
        <p14:creationId xmlns:p14="http://schemas.microsoft.com/office/powerpoint/2010/main" val="2812388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272926"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800" b="1" kern="1200" dirty="0" smtClean="0">
                <a:solidFill>
                  <a:schemeClr val="accent1"/>
                </a:solidFill>
                <a:latin typeface="+mj-lt"/>
                <a:ea typeface="+mj-ea"/>
                <a:cs typeface="+mj-cs"/>
              </a:rPr>
              <a:t>Hipótesis </a:t>
            </a:r>
            <a:r>
              <a:rPr lang="es-EC" sz="2800" b="1" kern="1200" dirty="0">
                <a:solidFill>
                  <a:schemeClr val="accent1"/>
                </a:solidFill>
                <a:latin typeface="+mj-lt"/>
                <a:ea typeface="+mj-ea"/>
                <a:cs typeface="+mj-cs"/>
              </a:rPr>
              <a:t>específicos </a:t>
            </a:r>
          </a:p>
        </p:txBody>
      </p:sp>
      <p:sp>
        <p:nvSpPr>
          <p:cNvPr id="4" name="2 Marcador de contenido"/>
          <p:cNvSpPr>
            <a:spLocks noGrp="1"/>
          </p:cNvSpPr>
          <p:nvPr>
            <p:ph idx="1"/>
          </p:nvPr>
        </p:nvSpPr>
        <p:spPr>
          <a:xfrm>
            <a:off x="1043492" y="1772816"/>
            <a:ext cx="6777317" cy="4059813"/>
          </a:xfrm>
        </p:spPr>
        <p:txBody>
          <a:bodyPr>
            <a:normAutofit fontScale="85000" lnSpcReduction="10000"/>
          </a:bodyPr>
          <a:lstStyle/>
          <a:p>
            <a:pPr lvl="0"/>
            <a:r>
              <a:rPr lang="es-ES" dirty="0"/>
              <a:t>El 60% de la población desconoce los  beneficios que ofrece el jabón canino en el uso cotidiano.</a:t>
            </a:r>
            <a:endParaRPr lang="es-EC" dirty="0"/>
          </a:p>
          <a:p>
            <a:pPr lvl="0"/>
            <a:r>
              <a:rPr lang="es-ES" dirty="0"/>
              <a:t>El 80% la población requiere productos que tengan precios accesibles y de buena calidad.</a:t>
            </a:r>
            <a:endParaRPr lang="es-EC" dirty="0"/>
          </a:p>
          <a:p>
            <a:pPr lvl="0"/>
            <a:r>
              <a:rPr lang="es-ES" dirty="0"/>
              <a:t>El 30% de la demanda insatisfecha del mercado que tienen caninos en su hogar se preocupan en adquirir productos de cuidado y aseo.</a:t>
            </a:r>
            <a:endParaRPr lang="es-EC" dirty="0"/>
          </a:p>
          <a:p>
            <a:pPr lvl="0"/>
            <a:r>
              <a:rPr lang="es-ES" dirty="0"/>
              <a:t>En el mercado existen productos sustitutos que abarca el 40% del mercado.</a:t>
            </a:r>
            <a:endParaRPr lang="es-EC" dirty="0"/>
          </a:p>
        </p:txBody>
      </p:sp>
    </p:spTree>
    <p:extLst>
      <p:ext uri="{BB962C8B-B14F-4D97-AF65-F5344CB8AC3E}">
        <p14:creationId xmlns:p14="http://schemas.microsoft.com/office/powerpoint/2010/main" val="968631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1177200"/>
          </a:xfrm>
        </p:spPr>
        <p:txBody>
          <a:bodyPr>
            <a:noAutofit/>
          </a:bodyPr>
          <a:lstStyle/>
          <a:p>
            <a:r>
              <a:rPr lang="es-EC" sz="2800" dirty="0" smtClean="0"/>
              <a:t/>
            </a:r>
            <a:br>
              <a:rPr lang="es-EC" sz="2800" dirty="0" smtClean="0"/>
            </a:br>
            <a:r>
              <a:rPr lang="es-EC" sz="2800" dirty="0"/>
              <a:t/>
            </a:r>
            <a:br>
              <a:rPr lang="es-EC" sz="2800" dirty="0"/>
            </a:br>
            <a:r>
              <a:rPr lang="es-EC" sz="2800" dirty="0" smtClean="0"/>
              <a:t/>
            </a:r>
            <a:br>
              <a:rPr lang="es-EC" sz="2800" dirty="0" smtClean="0"/>
            </a:br>
            <a:r>
              <a:rPr lang="es-EC" sz="2800" dirty="0" smtClean="0"/>
              <a:t>Capítulo I: </a:t>
            </a:r>
            <a:r>
              <a:rPr lang="es-EC" sz="2800" b="1" dirty="0" smtClean="0"/>
              <a:t>Generalidades</a:t>
            </a:r>
            <a:r>
              <a:rPr lang="es-EC" sz="2800" dirty="0"/>
              <a:t/>
            </a:r>
            <a:br>
              <a:rPr lang="es-EC" sz="2800" dirty="0"/>
            </a:br>
            <a:endParaRPr lang="es-EC" sz="2800" dirty="0"/>
          </a:p>
        </p:txBody>
      </p:sp>
      <p:sp>
        <p:nvSpPr>
          <p:cNvPr id="3" name="2 Marcador de contenido"/>
          <p:cNvSpPr>
            <a:spLocks noGrp="1"/>
          </p:cNvSpPr>
          <p:nvPr>
            <p:ph idx="1"/>
          </p:nvPr>
        </p:nvSpPr>
        <p:spPr>
          <a:xfrm>
            <a:off x="1043492" y="1844824"/>
            <a:ext cx="6777317" cy="3987805"/>
          </a:xfrm>
        </p:spPr>
        <p:txBody>
          <a:bodyPr>
            <a:normAutofit fontScale="92500" lnSpcReduction="10000"/>
          </a:bodyPr>
          <a:lstStyle/>
          <a:p>
            <a:pPr marL="68580" indent="0" algn="just">
              <a:buNone/>
            </a:pPr>
            <a:endParaRPr lang="es-EC" dirty="0"/>
          </a:p>
          <a:p>
            <a:pPr algn="just"/>
            <a:r>
              <a:rPr lang="es-ES" dirty="0"/>
              <a:t>El Plan Nacional del Buen vivir plantea importantes desafíos técnicos y políticos e innovaciones metodológicas e instrumentales; se construye también desde las reivindicaciones por la igualdad, y la justicia social, y desde el reconocimiento, la valoración y el diálogo de los pueblos y de sus culturas, saberes y modos de vida. </a:t>
            </a:r>
            <a:r>
              <a:rPr lang="es-ES_tradnl" dirty="0"/>
              <a:t>(</a:t>
            </a:r>
            <a:r>
              <a:rPr lang="es-ES_tradnl" dirty="0" err="1"/>
              <a:t>Senplades</a:t>
            </a:r>
            <a:r>
              <a:rPr lang="es-ES_tradnl" dirty="0"/>
              <a:t>, 2009)</a:t>
            </a:r>
            <a:endParaRPr lang="es-EC" dirty="0"/>
          </a:p>
        </p:txBody>
      </p:sp>
    </p:spTree>
    <p:extLst>
      <p:ext uri="{BB962C8B-B14F-4D97-AF65-F5344CB8AC3E}">
        <p14:creationId xmlns:p14="http://schemas.microsoft.com/office/powerpoint/2010/main" val="2449278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7545" y="980728"/>
            <a:ext cx="7272926" cy="936104"/>
          </a:xfrm>
        </p:spPr>
        <p:txBody>
          <a:bodyPr>
            <a:noAutofit/>
          </a:bodyPr>
          <a:lstStyle/>
          <a:p>
            <a:pPr lvl="1" algn="l" rtl="0">
              <a:spcBef>
                <a:spcPct val="0"/>
              </a:spcBef>
            </a:pPr>
            <a:r>
              <a:rPr lang="es-EC" sz="2800" kern="1200" dirty="0" err="1" smtClean="0">
                <a:solidFill>
                  <a:schemeClr val="accent1"/>
                </a:solidFill>
                <a:latin typeface="+mj-lt"/>
                <a:ea typeface="+mj-ea"/>
                <a:cs typeface="+mj-cs"/>
              </a:rPr>
              <a:t>Cap</a:t>
            </a:r>
            <a:r>
              <a:rPr lang="es-EC" sz="2800" kern="1200" dirty="0" smtClean="0">
                <a:solidFill>
                  <a:schemeClr val="accent1"/>
                </a:solidFill>
                <a:latin typeface="+mj-lt"/>
                <a:ea typeface="+mj-ea"/>
                <a:cs typeface="+mj-cs"/>
              </a:rPr>
              <a:t> III</a:t>
            </a:r>
            <a:r>
              <a:rPr lang="es-EC" sz="2800" kern="1200" dirty="0">
                <a:solidFill>
                  <a:schemeClr val="accent1"/>
                </a:solidFill>
                <a:latin typeface="+mj-lt"/>
                <a:ea typeface="+mj-ea"/>
                <a:cs typeface="+mj-cs"/>
              </a:rPr>
              <a:t>: </a:t>
            </a:r>
            <a:r>
              <a:rPr lang="es-EC" sz="2800" kern="1200" dirty="0">
                <a:solidFill>
                  <a:schemeClr val="accent1"/>
                </a:solidFill>
              </a:rPr>
              <a:t>Etapa </a:t>
            </a:r>
            <a:r>
              <a:rPr lang="es-EC" sz="2800" kern="1200" dirty="0" smtClean="0">
                <a:solidFill>
                  <a:schemeClr val="accent1"/>
                </a:solidFill>
              </a:rPr>
              <a:t>2: </a:t>
            </a:r>
            <a:r>
              <a:rPr lang="es-EC" sz="2800" b="1" kern="1200" dirty="0" smtClean="0">
                <a:solidFill>
                  <a:schemeClr val="accent1"/>
                </a:solidFill>
                <a:latin typeface="+mj-lt"/>
                <a:ea typeface="+mj-ea"/>
                <a:cs typeface="+mj-cs"/>
              </a:rPr>
              <a:t>Elaboración de un Método para resolver el problema</a:t>
            </a:r>
            <a:endParaRPr lang="es-EC" sz="2800" kern="1200" dirty="0">
              <a:solidFill>
                <a:schemeClr val="accent1"/>
              </a:solidFill>
              <a:latin typeface="+mj-lt"/>
              <a:ea typeface="+mj-ea"/>
              <a:cs typeface="+mj-cs"/>
            </a:endParaRPr>
          </a:p>
        </p:txBody>
      </p:sp>
      <p:pic>
        <p:nvPicPr>
          <p:cNvPr id="6146" name="Diagram 1"/>
          <p:cNvPicPr>
            <a:picLocks noChangeArrowheads="1"/>
          </p:cNvPicPr>
          <p:nvPr/>
        </p:nvPicPr>
        <p:blipFill>
          <a:blip r:embed="rId2">
            <a:extLst>
              <a:ext uri="{28A0092B-C50C-407E-A947-70E740481C1C}">
                <a14:useLocalDpi xmlns:a14="http://schemas.microsoft.com/office/drawing/2010/main" val="0"/>
              </a:ext>
            </a:extLst>
          </a:blip>
          <a:srcRect l="-37376" r="-37022"/>
          <a:stretch>
            <a:fillRect/>
          </a:stretch>
        </p:blipFill>
        <p:spPr bwMode="auto">
          <a:xfrm>
            <a:off x="1331640" y="2492896"/>
            <a:ext cx="662473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714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08720"/>
            <a:ext cx="7272926"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latin typeface="+mj-lt"/>
                <a:ea typeface="+mj-ea"/>
                <a:cs typeface="+mj-cs"/>
              </a:rPr>
              <a:t>Población de la provincia de Pichincha </a:t>
            </a:r>
          </a:p>
        </p:txBody>
      </p:sp>
      <p:graphicFrame>
        <p:nvGraphicFramePr>
          <p:cNvPr id="3" name="2 Tabla"/>
          <p:cNvGraphicFramePr>
            <a:graphicFrameLocks noGrp="1"/>
          </p:cNvGraphicFramePr>
          <p:nvPr>
            <p:extLst/>
          </p:nvPr>
        </p:nvGraphicFramePr>
        <p:xfrm>
          <a:off x="1043608" y="1916833"/>
          <a:ext cx="6984776" cy="4104454"/>
        </p:xfrm>
        <a:graphic>
          <a:graphicData uri="http://schemas.openxmlformats.org/drawingml/2006/table">
            <a:tbl>
              <a:tblPr firstRow="1" firstCol="1" bandRow="1">
                <a:tableStyleId>{5C22544A-7EE6-4342-B048-85BDC9FD1C3A}</a:tableStyleId>
              </a:tblPr>
              <a:tblGrid>
                <a:gridCol w="2800110"/>
                <a:gridCol w="1450980"/>
                <a:gridCol w="1107054"/>
                <a:gridCol w="1626632"/>
              </a:tblGrid>
              <a:tr h="281127">
                <a:tc gridSpan="4">
                  <a:txBody>
                    <a:bodyPr/>
                    <a:lstStyle/>
                    <a:p>
                      <a:pPr indent="450215" algn="ctr">
                        <a:spcAft>
                          <a:spcPts val="0"/>
                        </a:spcAft>
                      </a:pPr>
                      <a:r>
                        <a:rPr lang="es-EC" sz="1000">
                          <a:effectLst/>
                        </a:rPr>
                        <a:t>POBLACIÓN DE LA PROVINCIA DE PICHINCHA SEGÚN EL INEC</a:t>
                      </a:r>
                      <a:endParaRPr lang="es-EC" sz="1200">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81127">
                <a:tc gridSpan="4">
                  <a:txBody>
                    <a:bodyPr/>
                    <a:lstStyle/>
                    <a:p>
                      <a:pPr marL="180340" algn="ctr">
                        <a:spcAft>
                          <a:spcPts val="0"/>
                        </a:spcAft>
                      </a:pPr>
                      <a:r>
                        <a:rPr lang="en-US" sz="1000">
                          <a:effectLst/>
                        </a:rPr>
                        <a:t>CENSO 2010</a:t>
                      </a:r>
                      <a:endParaRPr lang="es-EC" sz="1200">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49803">
                <a:tc>
                  <a:txBody>
                    <a:bodyPr/>
                    <a:lstStyle/>
                    <a:p>
                      <a:pPr marL="180340" algn="just">
                        <a:spcAft>
                          <a:spcPts val="0"/>
                        </a:spcAft>
                      </a:pPr>
                      <a:r>
                        <a:rPr lang="en-US" sz="1000">
                          <a:effectLst/>
                        </a:rPr>
                        <a:t>Cantón</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a:effectLst/>
                        </a:rPr>
                        <a:t>Pob. (2010)</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tabLst>
                          <a:tab pos="815340" algn="l"/>
                        </a:tabLst>
                      </a:pPr>
                      <a:r>
                        <a:rPr lang="en-US" sz="1000">
                          <a:effectLst/>
                        </a:rPr>
                        <a:t>Área (km²)</a:t>
                      </a:r>
                      <a:endParaRPr lang="es-EC" sz="1200">
                        <a:effectLst/>
                        <a:latin typeface="Times New Roman"/>
                        <a:ea typeface="Times New Roman"/>
                        <a:cs typeface="Times New Roman"/>
                      </a:endParaRPr>
                    </a:p>
                  </a:txBody>
                  <a:tcPr marL="68580" marR="68580" marT="0" marB="0"/>
                </a:tc>
                <a:tc>
                  <a:txBody>
                    <a:bodyPr/>
                    <a:lstStyle/>
                    <a:p>
                      <a:pPr indent="450215" algn="ctr">
                        <a:spcAft>
                          <a:spcPts val="0"/>
                        </a:spcAft>
                      </a:pPr>
                      <a:r>
                        <a:rPr lang="en-US" sz="1000">
                          <a:effectLst/>
                        </a:rPr>
                        <a:t>Cabecera Cantonal</a:t>
                      </a:r>
                      <a:endParaRPr lang="es-EC" sz="1200">
                        <a:effectLst/>
                        <a:latin typeface="Times New Roman"/>
                        <a:ea typeface="Times New Roman"/>
                        <a:cs typeface="Times New Roman"/>
                      </a:endParaRPr>
                    </a:p>
                  </a:txBody>
                  <a:tcPr marL="68580" marR="68580" marT="0" marB="0"/>
                </a:tc>
              </a:tr>
              <a:tr h="281127">
                <a:tc>
                  <a:txBody>
                    <a:bodyPr/>
                    <a:lstStyle/>
                    <a:p>
                      <a:pPr marL="180340" algn="just">
                        <a:spcAft>
                          <a:spcPts val="0"/>
                        </a:spcAft>
                      </a:pPr>
                      <a:r>
                        <a:rPr lang="en-US" sz="1000">
                          <a:effectLst/>
                        </a:rPr>
                        <a:t>Cayambe</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85.795</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1.189</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a:effectLst/>
                        </a:rPr>
                        <a:t>Cayambe </a:t>
                      </a:r>
                      <a:endParaRPr lang="es-EC" sz="1200">
                        <a:effectLst/>
                        <a:latin typeface="Times New Roman"/>
                        <a:ea typeface="Times New Roman"/>
                        <a:cs typeface="Times New Roman"/>
                      </a:endParaRPr>
                    </a:p>
                  </a:txBody>
                  <a:tcPr marL="68580" marR="68580" marT="0" marB="0"/>
                </a:tc>
              </a:tr>
              <a:tr h="281127">
                <a:tc>
                  <a:txBody>
                    <a:bodyPr/>
                    <a:lstStyle/>
                    <a:p>
                      <a:pPr marL="180340" algn="just">
                        <a:spcAft>
                          <a:spcPts val="0"/>
                        </a:spcAft>
                      </a:pPr>
                      <a:r>
                        <a:rPr lang="en-US" sz="1000">
                          <a:effectLst/>
                        </a:rPr>
                        <a:t>Mejía </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81.335</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1.476</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a:effectLst/>
                        </a:rPr>
                        <a:t>Machachi</a:t>
                      </a:r>
                      <a:endParaRPr lang="es-EC" sz="1200">
                        <a:effectLst/>
                        <a:latin typeface="Times New Roman"/>
                        <a:ea typeface="Times New Roman"/>
                        <a:cs typeface="Times New Roman"/>
                      </a:endParaRPr>
                    </a:p>
                  </a:txBody>
                  <a:tcPr marL="68580" marR="68580" marT="0" marB="0"/>
                </a:tc>
              </a:tr>
              <a:tr h="281127">
                <a:tc>
                  <a:txBody>
                    <a:bodyPr/>
                    <a:lstStyle/>
                    <a:p>
                      <a:pPr marL="180340" algn="just">
                        <a:spcAft>
                          <a:spcPts val="0"/>
                        </a:spcAft>
                      </a:pPr>
                      <a:r>
                        <a:rPr lang="en-US" sz="1000">
                          <a:effectLst/>
                        </a:rPr>
                        <a:t>Pedro Moncayo</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33.172</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332</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a:effectLst/>
                        </a:rPr>
                        <a:t>Tabacundo </a:t>
                      </a:r>
                      <a:endParaRPr lang="es-EC" sz="1200">
                        <a:effectLst/>
                        <a:latin typeface="Times New Roman"/>
                        <a:ea typeface="Times New Roman"/>
                        <a:cs typeface="Times New Roman"/>
                      </a:endParaRPr>
                    </a:p>
                  </a:txBody>
                  <a:tcPr marL="68580" marR="68580" marT="0" marB="0"/>
                </a:tc>
              </a:tr>
              <a:tr h="674705">
                <a:tc>
                  <a:txBody>
                    <a:bodyPr/>
                    <a:lstStyle/>
                    <a:p>
                      <a:pPr marL="180340" algn="just">
                        <a:spcAft>
                          <a:spcPts val="0"/>
                        </a:spcAft>
                      </a:pPr>
                      <a:r>
                        <a:rPr lang="en-US" sz="1000">
                          <a:effectLst/>
                        </a:rPr>
                        <a:t>Pedro Vicente Maldonado</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12.924</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620</a:t>
                      </a:r>
                      <a:endParaRPr lang="es-EC" sz="1200">
                        <a:effectLst/>
                        <a:latin typeface="Times New Roman"/>
                        <a:ea typeface="Times New Roman"/>
                        <a:cs typeface="Times New Roman"/>
                      </a:endParaRPr>
                    </a:p>
                  </a:txBody>
                  <a:tcPr marL="68580" marR="68580" marT="0" marB="0"/>
                </a:tc>
                <a:tc>
                  <a:txBody>
                    <a:bodyPr/>
                    <a:lstStyle/>
                    <a:p>
                      <a:pPr indent="450215" algn="ctr">
                        <a:spcAft>
                          <a:spcPts val="0"/>
                        </a:spcAft>
                      </a:pPr>
                      <a:r>
                        <a:rPr lang="en-US" sz="1000">
                          <a:effectLst/>
                        </a:rPr>
                        <a:t>Pedro Vicente    Maldonado</a:t>
                      </a:r>
                      <a:endParaRPr lang="es-EC" sz="1200">
                        <a:effectLst/>
                        <a:latin typeface="Times New Roman"/>
                        <a:ea typeface="Times New Roman"/>
                        <a:cs typeface="Times New Roman"/>
                      </a:endParaRPr>
                    </a:p>
                  </a:txBody>
                  <a:tcPr marL="68580" marR="68580" marT="0" marB="0"/>
                </a:tc>
              </a:tr>
              <a:tr h="281127">
                <a:tc>
                  <a:txBody>
                    <a:bodyPr/>
                    <a:lstStyle/>
                    <a:p>
                      <a:pPr marL="180340" algn="just">
                        <a:spcAft>
                          <a:spcPts val="0"/>
                        </a:spcAft>
                      </a:pPr>
                      <a:r>
                        <a:rPr lang="en-US" sz="1000">
                          <a:effectLst/>
                        </a:rPr>
                        <a:t>Puerto Quito</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20.445</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683</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a:effectLst/>
                        </a:rPr>
                        <a:t>Puerto Quito</a:t>
                      </a:r>
                      <a:endParaRPr lang="es-EC" sz="1200">
                        <a:effectLst/>
                        <a:latin typeface="Times New Roman"/>
                        <a:ea typeface="Times New Roman"/>
                        <a:cs typeface="Times New Roman"/>
                      </a:endParaRPr>
                    </a:p>
                  </a:txBody>
                  <a:tcPr marL="68580" marR="68580" marT="0" marB="0"/>
                </a:tc>
              </a:tr>
              <a:tr h="281127">
                <a:tc>
                  <a:txBody>
                    <a:bodyPr/>
                    <a:lstStyle/>
                    <a:p>
                      <a:pPr marL="180340" algn="just">
                        <a:spcAft>
                          <a:spcPts val="0"/>
                        </a:spcAft>
                      </a:pPr>
                      <a:r>
                        <a:rPr lang="en-US" sz="1000">
                          <a:effectLst/>
                        </a:rPr>
                        <a:t>Distrito Metropolitano de Quito</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2`239.191</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4.183</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a:effectLst/>
                        </a:rPr>
                        <a:t>Quito</a:t>
                      </a:r>
                      <a:endParaRPr lang="es-EC" sz="1200">
                        <a:effectLst/>
                        <a:latin typeface="Times New Roman"/>
                        <a:ea typeface="Times New Roman"/>
                        <a:cs typeface="Times New Roman"/>
                      </a:endParaRPr>
                    </a:p>
                  </a:txBody>
                  <a:tcPr marL="68580" marR="68580" marT="0" marB="0"/>
                </a:tc>
              </a:tr>
              <a:tr h="281127">
                <a:tc>
                  <a:txBody>
                    <a:bodyPr/>
                    <a:lstStyle/>
                    <a:p>
                      <a:pPr marL="180340" algn="just">
                        <a:spcAft>
                          <a:spcPts val="0"/>
                        </a:spcAft>
                      </a:pPr>
                      <a:r>
                        <a:rPr lang="en-US" sz="1000">
                          <a:effectLst/>
                        </a:rPr>
                        <a:t>Rumiñahui</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85.852</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139</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a:effectLst/>
                        </a:rPr>
                        <a:t>Sangolquí</a:t>
                      </a:r>
                      <a:endParaRPr lang="es-EC" sz="1200">
                        <a:effectLst/>
                        <a:latin typeface="Times New Roman"/>
                        <a:ea typeface="Times New Roman"/>
                        <a:cs typeface="Times New Roman"/>
                      </a:endParaRPr>
                    </a:p>
                  </a:txBody>
                  <a:tcPr marL="68580" marR="68580" marT="0" marB="0"/>
                </a:tc>
              </a:tr>
              <a:tr h="449803">
                <a:tc>
                  <a:txBody>
                    <a:bodyPr/>
                    <a:lstStyle/>
                    <a:p>
                      <a:pPr marL="180340" algn="just">
                        <a:spcAft>
                          <a:spcPts val="0"/>
                        </a:spcAft>
                      </a:pPr>
                      <a:r>
                        <a:rPr lang="es-EC" sz="1000">
                          <a:effectLst/>
                        </a:rPr>
                        <a:t>San Miguel de los Bancos</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17.573</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839</a:t>
                      </a:r>
                      <a:endParaRPr lang="es-EC" sz="1200">
                        <a:effectLst/>
                        <a:latin typeface="Times New Roman"/>
                        <a:ea typeface="Times New Roman"/>
                        <a:cs typeface="Times New Roman"/>
                      </a:endParaRPr>
                    </a:p>
                  </a:txBody>
                  <a:tcPr marL="68580" marR="68580" marT="0" marB="0"/>
                </a:tc>
                <a:tc>
                  <a:txBody>
                    <a:bodyPr/>
                    <a:lstStyle/>
                    <a:p>
                      <a:pPr indent="450215" algn="ctr">
                        <a:spcAft>
                          <a:spcPts val="0"/>
                        </a:spcAft>
                      </a:pPr>
                      <a:r>
                        <a:rPr lang="es-EC" sz="1000">
                          <a:effectLst/>
                        </a:rPr>
                        <a:t>San Miguel de los Bancos</a:t>
                      </a:r>
                      <a:endParaRPr lang="es-EC" sz="1200">
                        <a:effectLst/>
                        <a:latin typeface="Times New Roman"/>
                        <a:ea typeface="Times New Roman"/>
                        <a:cs typeface="Times New Roman"/>
                      </a:endParaRPr>
                    </a:p>
                  </a:txBody>
                  <a:tcPr marL="68580" marR="68580" marT="0" marB="0"/>
                </a:tc>
              </a:tr>
              <a:tr h="281127">
                <a:tc>
                  <a:txBody>
                    <a:bodyPr/>
                    <a:lstStyle/>
                    <a:p>
                      <a:pPr marL="180340" algn="just">
                        <a:spcAft>
                          <a:spcPts val="0"/>
                        </a:spcAft>
                      </a:pPr>
                      <a:r>
                        <a:rPr lang="en-US" sz="1000">
                          <a:effectLst/>
                        </a:rPr>
                        <a:t>TOTAL DE HABITANTES </a:t>
                      </a:r>
                      <a:endParaRPr lang="es-EC" sz="1200">
                        <a:effectLst/>
                        <a:latin typeface="Times New Roman"/>
                        <a:ea typeface="Times New Roman"/>
                        <a:cs typeface="Times New Roman"/>
                      </a:endParaRPr>
                    </a:p>
                  </a:txBody>
                  <a:tcPr marL="68580" marR="68580" marT="0" marB="0"/>
                </a:tc>
                <a:tc>
                  <a:txBody>
                    <a:bodyPr/>
                    <a:lstStyle/>
                    <a:p>
                      <a:pPr indent="450215" algn="r">
                        <a:spcAft>
                          <a:spcPts val="0"/>
                        </a:spcAft>
                      </a:pPr>
                      <a:r>
                        <a:rPr lang="en-US" sz="1000">
                          <a:effectLst/>
                        </a:rPr>
                        <a:t>2`576.287</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a:effectLst/>
                        </a:rPr>
                        <a:t> </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n-US" sz="1000" dirty="0">
                          <a:effectLst/>
                        </a:rPr>
                        <a:t> </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8056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272926"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300" b="1" kern="1200" dirty="0">
                <a:solidFill>
                  <a:schemeClr val="accent1"/>
                </a:solidFill>
                <a:latin typeface="+mj-lt"/>
                <a:ea typeface="+mj-ea"/>
                <a:cs typeface="+mj-cs"/>
              </a:rPr>
              <a:t>Mapa de la provincia de Pichincha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r="19566"/>
          <a:stretch>
            <a:fillRect/>
          </a:stretch>
        </p:blipFill>
        <p:spPr bwMode="auto">
          <a:xfrm>
            <a:off x="1547664" y="1988840"/>
            <a:ext cx="561662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044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272926"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300" b="1" kern="1200" dirty="0" smtClean="0">
                <a:solidFill>
                  <a:schemeClr val="accent1"/>
                </a:solidFill>
                <a:latin typeface="+mj-lt"/>
                <a:ea typeface="+mj-ea"/>
                <a:cs typeface="+mj-cs"/>
              </a:rPr>
              <a:t>Cálculo Tamaño de la Muestra </a:t>
            </a:r>
            <a:endParaRPr lang="es-EC" sz="2300" b="1" kern="1200" dirty="0">
              <a:solidFill>
                <a:schemeClr val="accent1"/>
              </a:solidFill>
              <a:latin typeface="+mj-lt"/>
              <a:ea typeface="+mj-ea"/>
              <a:cs typeface="+mj-cs"/>
            </a:endParaRPr>
          </a:p>
        </p:txBody>
      </p:sp>
      <p:graphicFrame>
        <p:nvGraphicFramePr>
          <p:cNvPr id="3" name="2 Tabla"/>
          <p:cNvGraphicFramePr>
            <a:graphicFrameLocks noGrp="1"/>
          </p:cNvGraphicFramePr>
          <p:nvPr>
            <p:extLst/>
          </p:nvPr>
        </p:nvGraphicFramePr>
        <p:xfrm>
          <a:off x="971599" y="1988839"/>
          <a:ext cx="7056784" cy="3532804"/>
        </p:xfrm>
        <a:graphic>
          <a:graphicData uri="http://schemas.openxmlformats.org/drawingml/2006/table">
            <a:tbl>
              <a:tblPr firstRow="1" firstCol="1" bandRow="1">
                <a:tableStyleId>{5C22544A-7EE6-4342-B048-85BDC9FD1C3A}</a:tableStyleId>
              </a:tblPr>
              <a:tblGrid>
                <a:gridCol w="1334851"/>
                <a:gridCol w="4307055"/>
                <a:gridCol w="1414878"/>
              </a:tblGrid>
              <a:tr h="776614">
                <a:tc>
                  <a:txBody>
                    <a:bodyPr/>
                    <a:lstStyle/>
                    <a:p>
                      <a:pPr indent="105410" algn="just">
                        <a:lnSpc>
                          <a:spcPct val="150000"/>
                        </a:lnSpc>
                        <a:spcAft>
                          <a:spcPts val="0"/>
                        </a:spcAft>
                      </a:pPr>
                      <a:r>
                        <a:rPr lang="es-EC" sz="1200" dirty="0">
                          <a:effectLst/>
                        </a:rPr>
                        <a:t>Simbología</a:t>
                      </a:r>
                      <a:endParaRPr lang="es-EC" sz="1200" dirty="0">
                        <a:effectLst/>
                        <a:latin typeface="Times New Roman"/>
                        <a:ea typeface="Times New Roman"/>
                        <a:cs typeface="Times New Roman"/>
                      </a:endParaRPr>
                    </a:p>
                  </a:txBody>
                  <a:tcPr marL="68580" marR="68580" marT="0" marB="0"/>
                </a:tc>
                <a:tc>
                  <a:txBody>
                    <a:bodyPr/>
                    <a:lstStyle/>
                    <a:p>
                      <a:pPr indent="450215" algn="just">
                        <a:lnSpc>
                          <a:spcPct val="150000"/>
                        </a:lnSpc>
                        <a:spcAft>
                          <a:spcPts val="0"/>
                        </a:spcAft>
                      </a:pPr>
                      <a:r>
                        <a:rPr lang="es-EC" sz="1200">
                          <a:effectLst/>
                        </a:rPr>
                        <a:t>Descripción</a:t>
                      </a:r>
                      <a:endParaRPr lang="es-EC" sz="1200">
                        <a:effectLst/>
                        <a:latin typeface="Times New Roman"/>
                        <a:ea typeface="Times New Roman"/>
                        <a:cs typeface="Times New Roman"/>
                      </a:endParaRPr>
                    </a:p>
                  </a:txBody>
                  <a:tcPr marL="68580" marR="68580" marT="0" marB="0"/>
                </a:tc>
                <a:tc>
                  <a:txBody>
                    <a:bodyPr/>
                    <a:lstStyle/>
                    <a:p>
                      <a:pPr indent="450215" algn="just">
                        <a:lnSpc>
                          <a:spcPct val="150000"/>
                        </a:lnSpc>
                        <a:spcAft>
                          <a:spcPts val="0"/>
                        </a:spcAft>
                      </a:pPr>
                      <a:r>
                        <a:rPr lang="es-EC" sz="1200">
                          <a:effectLst/>
                        </a:rPr>
                        <a:t>Valor</a:t>
                      </a:r>
                      <a:endParaRPr lang="es-EC" sz="1200">
                        <a:effectLst/>
                        <a:latin typeface="Times New Roman"/>
                        <a:ea typeface="Times New Roman"/>
                        <a:cs typeface="Times New Roman"/>
                      </a:endParaRPr>
                    </a:p>
                  </a:txBody>
                  <a:tcPr marL="68580" marR="68580" marT="0" marB="0"/>
                </a:tc>
              </a:tr>
              <a:tr h="551238">
                <a:tc>
                  <a:txBody>
                    <a:bodyPr/>
                    <a:lstStyle/>
                    <a:p>
                      <a:pPr indent="450215" algn="just">
                        <a:spcAft>
                          <a:spcPts val="0"/>
                        </a:spcAft>
                      </a:pPr>
                      <a:r>
                        <a:rPr lang="es-EC" sz="1200">
                          <a:effectLst/>
                        </a:rPr>
                        <a:t>N</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Universo a investigar (población estimada de caninos)</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858.762</a:t>
                      </a:r>
                      <a:endParaRPr lang="es-EC" sz="1200">
                        <a:effectLst/>
                        <a:latin typeface="Times New Roman"/>
                        <a:ea typeface="Times New Roman"/>
                        <a:cs typeface="Times New Roman"/>
                      </a:endParaRPr>
                    </a:p>
                  </a:txBody>
                  <a:tcPr marL="68580" marR="68580" marT="0" marB="0"/>
                </a:tc>
              </a:tr>
              <a:tr h="275619">
                <a:tc>
                  <a:txBody>
                    <a:bodyPr/>
                    <a:lstStyle/>
                    <a:p>
                      <a:pPr indent="450215" algn="just">
                        <a:spcAft>
                          <a:spcPts val="0"/>
                        </a:spcAft>
                      </a:pPr>
                      <a:r>
                        <a:rPr lang="es-EC" sz="1200">
                          <a:effectLst/>
                        </a:rPr>
                        <a:t> P</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Probabilidad a favor</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0,50</a:t>
                      </a:r>
                      <a:endParaRPr lang="es-EC" sz="1200">
                        <a:effectLst/>
                        <a:latin typeface="Times New Roman"/>
                        <a:ea typeface="Times New Roman"/>
                        <a:cs typeface="Times New Roman"/>
                      </a:endParaRPr>
                    </a:p>
                  </a:txBody>
                  <a:tcPr marL="68580" marR="68580" marT="0" marB="0"/>
                </a:tc>
              </a:tr>
              <a:tr h="275619">
                <a:tc>
                  <a:txBody>
                    <a:bodyPr/>
                    <a:lstStyle/>
                    <a:p>
                      <a:pPr indent="450215" algn="just">
                        <a:spcAft>
                          <a:spcPts val="0"/>
                        </a:spcAft>
                      </a:pPr>
                      <a:r>
                        <a:rPr lang="es-EC" sz="1200">
                          <a:effectLst/>
                        </a:rPr>
                        <a:t>Q</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Probabilidad en contra</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0,50</a:t>
                      </a:r>
                      <a:endParaRPr lang="es-EC" sz="1200">
                        <a:effectLst/>
                        <a:latin typeface="Times New Roman"/>
                        <a:ea typeface="Times New Roman"/>
                        <a:cs typeface="Times New Roman"/>
                      </a:endParaRPr>
                    </a:p>
                  </a:txBody>
                  <a:tcPr marL="68580" marR="68580" marT="0" marB="0"/>
                </a:tc>
              </a:tr>
              <a:tr h="826857">
                <a:tc>
                  <a:txBody>
                    <a:bodyPr/>
                    <a:lstStyle/>
                    <a:p>
                      <a:pPr indent="450215" algn="just">
                        <a:spcAft>
                          <a:spcPts val="0"/>
                        </a:spcAft>
                      </a:pPr>
                      <a:r>
                        <a:rPr lang="es-EC" sz="1200">
                          <a:effectLst/>
                        </a:rPr>
                        <a:t>E</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Error estimulado (máximo error permitido por unidad) al tener un nivel de precisión del 95%</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0,05</a:t>
                      </a:r>
                      <a:endParaRPr lang="es-EC" sz="1200">
                        <a:effectLst/>
                        <a:latin typeface="Times New Roman"/>
                        <a:ea typeface="Times New Roman"/>
                        <a:cs typeface="Times New Roman"/>
                      </a:endParaRPr>
                    </a:p>
                  </a:txBody>
                  <a:tcPr marL="68580" marR="68580" marT="0" marB="0"/>
                </a:tc>
              </a:tr>
              <a:tr h="551238">
                <a:tc>
                  <a:txBody>
                    <a:bodyPr/>
                    <a:lstStyle/>
                    <a:p>
                      <a:pPr indent="450215" algn="just">
                        <a:spcAft>
                          <a:spcPts val="0"/>
                        </a:spcAft>
                      </a:pPr>
                      <a:r>
                        <a:rPr lang="es-EC" sz="1200">
                          <a:effectLst/>
                        </a:rPr>
                        <a:t> Z</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Valor de Z con un nivel de confianza del 95%</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1,96</a:t>
                      </a:r>
                      <a:endParaRPr lang="es-EC" sz="1200">
                        <a:effectLst/>
                        <a:latin typeface="Times New Roman"/>
                        <a:ea typeface="Times New Roman"/>
                        <a:cs typeface="Times New Roman"/>
                      </a:endParaRPr>
                    </a:p>
                  </a:txBody>
                  <a:tcPr marL="68580" marR="68580" marT="0" marB="0"/>
                </a:tc>
              </a:tr>
              <a:tr h="275619">
                <a:tc>
                  <a:txBody>
                    <a:bodyPr/>
                    <a:lstStyle/>
                    <a:p>
                      <a:pPr indent="450215" algn="just">
                        <a:spcAft>
                          <a:spcPts val="0"/>
                        </a:spcAft>
                      </a:pPr>
                      <a:r>
                        <a:rPr lang="es-EC" sz="1200" dirty="0">
                          <a:effectLst/>
                        </a:rPr>
                        <a:t>N</a:t>
                      </a:r>
                      <a:endParaRPr lang="es-EC" sz="1200" dirty="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a:effectLst/>
                        </a:rPr>
                        <a:t>Tamaño de la muestra</a:t>
                      </a:r>
                      <a:endParaRPr lang="es-EC" sz="1200">
                        <a:effectLst/>
                        <a:latin typeface="Times New Roman"/>
                        <a:ea typeface="Times New Roman"/>
                        <a:cs typeface="Times New Roman"/>
                      </a:endParaRPr>
                    </a:p>
                  </a:txBody>
                  <a:tcPr marL="68580" marR="68580" marT="0" marB="0"/>
                </a:tc>
                <a:tc>
                  <a:txBody>
                    <a:bodyPr/>
                    <a:lstStyle/>
                    <a:p>
                      <a:pPr indent="450215" algn="just">
                        <a:spcAft>
                          <a:spcPts val="0"/>
                        </a:spcAft>
                      </a:pPr>
                      <a:r>
                        <a:rPr lang="es-EC" sz="1200" dirty="0">
                          <a:effectLst/>
                        </a:rPr>
                        <a:t>?</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78874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027664"/>
            <a:ext cx="7776864" cy="601136"/>
          </a:xfrm>
        </p:spPr>
        <p:txBody>
          <a:bodyPr>
            <a:noAutofit/>
          </a:bodyPr>
          <a:lstStyle/>
          <a:p>
            <a:pPr lvl="1" algn="l" rtl="0">
              <a:spcBef>
                <a:spcPct val="0"/>
              </a:spcBef>
            </a:pPr>
            <a:r>
              <a:rPr lang="es-EC" sz="2800" kern="1200" dirty="0" err="1" smtClean="0">
                <a:solidFill>
                  <a:schemeClr val="accent1"/>
                </a:solidFill>
                <a:latin typeface="+mj-lt"/>
                <a:ea typeface="+mj-ea"/>
                <a:cs typeface="+mj-cs"/>
              </a:rPr>
              <a:t>Cap</a:t>
            </a:r>
            <a:r>
              <a:rPr lang="es-EC" sz="2800" kern="1200" dirty="0" smtClean="0">
                <a:solidFill>
                  <a:schemeClr val="accent1"/>
                </a:solidFill>
                <a:latin typeface="+mj-lt"/>
                <a:ea typeface="+mj-ea"/>
                <a:cs typeface="+mj-cs"/>
              </a:rPr>
              <a:t> III</a:t>
            </a:r>
            <a:r>
              <a:rPr lang="es-EC" sz="2800" kern="1200" dirty="0">
                <a:solidFill>
                  <a:schemeClr val="accent1"/>
                </a:solidFill>
                <a:latin typeface="+mj-lt"/>
                <a:ea typeface="+mj-ea"/>
                <a:cs typeface="+mj-cs"/>
              </a:rPr>
              <a:t>: </a:t>
            </a:r>
            <a:r>
              <a:rPr lang="es-EC" sz="2000" kern="1200" dirty="0">
                <a:solidFill>
                  <a:schemeClr val="accent1"/>
                </a:solidFill>
              </a:rPr>
              <a:t>Etapa </a:t>
            </a:r>
            <a:r>
              <a:rPr lang="es-EC" sz="2000" kern="1200" dirty="0" smtClean="0">
                <a:solidFill>
                  <a:schemeClr val="accent1"/>
                </a:solidFill>
              </a:rPr>
              <a:t>3: </a:t>
            </a:r>
            <a:r>
              <a:rPr lang="es-EC" sz="2000" b="1" kern="1200" dirty="0" smtClean="0">
                <a:solidFill>
                  <a:schemeClr val="accent1"/>
                </a:solidFill>
                <a:latin typeface="+mj-lt"/>
                <a:ea typeface="+mj-ea"/>
                <a:cs typeface="+mj-cs"/>
              </a:rPr>
              <a:t>Elaboración del diseño de </a:t>
            </a:r>
            <a:r>
              <a:rPr lang="es-EC" sz="2000" b="1" kern="1200" dirty="0">
                <a:solidFill>
                  <a:schemeClr val="accent1"/>
                </a:solidFill>
                <a:latin typeface="+mj-lt"/>
                <a:ea typeface="+mj-ea"/>
                <a:cs typeface="+mj-cs"/>
              </a:rPr>
              <a:t>la </a:t>
            </a:r>
            <a:r>
              <a:rPr lang="es-EC" sz="2000" b="1" kern="1200" dirty="0" smtClean="0">
                <a:solidFill>
                  <a:schemeClr val="accent1"/>
                </a:solidFill>
                <a:latin typeface="+mj-lt"/>
                <a:ea typeface="+mj-ea"/>
                <a:cs typeface="+mj-cs"/>
              </a:rPr>
              <a:t>Investigación</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1043492" y="1772817"/>
            <a:ext cx="6777317" cy="3672408"/>
          </a:xfrm>
        </p:spPr>
        <p:txBody>
          <a:bodyPr>
            <a:normAutofit/>
          </a:bodyPr>
          <a:lstStyle/>
          <a:p>
            <a:pPr lvl="0"/>
            <a:r>
              <a:rPr lang="es-ES" b="1" dirty="0"/>
              <a:t>E</a:t>
            </a:r>
            <a:r>
              <a:rPr lang="es-ES" b="1" dirty="0" smtClean="0"/>
              <a:t>ncuesta</a:t>
            </a:r>
          </a:p>
          <a:p>
            <a:r>
              <a:rPr lang="es-ES" b="1" dirty="0"/>
              <a:t>D</a:t>
            </a:r>
            <a:r>
              <a:rPr lang="es-ES" b="1" dirty="0" smtClean="0"/>
              <a:t>iseño</a:t>
            </a:r>
            <a:r>
              <a:rPr lang="es-EC" b="1" dirty="0" smtClean="0"/>
              <a:t> de la encuesta</a:t>
            </a:r>
          </a:p>
          <a:p>
            <a:pPr marL="342900" lvl="2" indent="-274320"/>
            <a:r>
              <a:rPr lang="es-EC" sz="2400" b="1" dirty="0"/>
              <a:t>Aplicación del </a:t>
            </a:r>
            <a:r>
              <a:rPr lang="es-EC" sz="2400" b="1" dirty="0" smtClean="0"/>
              <a:t>Pre </a:t>
            </a:r>
            <a:r>
              <a:rPr lang="es-EC" sz="2400" b="1" dirty="0"/>
              <a:t>test</a:t>
            </a:r>
          </a:p>
          <a:p>
            <a:pPr marL="342900" lvl="2" indent="-274320"/>
            <a:r>
              <a:rPr lang="es-EC" sz="2400" b="1" dirty="0"/>
              <a:t>Encuesta definitiva</a:t>
            </a:r>
          </a:p>
          <a:p>
            <a:pPr marL="342900" lvl="2" indent="-274320"/>
            <a:r>
              <a:rPr lang="es-ES" sz="2400" b="1" dirty="0"/>
              <a:t>T</a:t>
            </a:r>
            <a:r>
              <a:rPr lang="es-ES" sz="2400" b="1" dirty="0" smtClean="0"/>
              <a:t>rabajo de campo o recopilación de datos</a:t>
            </a:r>
          </a:p>
          <a:p>
            <a:pPr marL="342900" lvl="2" indent="-274320"/>
            <a:r>
              <a:rPr lang="es-ES" sz="2400" b="1" dirty="0"/>
              <a:t>P</a:t>
            </a:r>
            <a:r>
              <a:rPr lang="es-ES" sz="2400" b="1" dirty="0" smtClean="0"/>
              <a:t>reparación y análisis de datos</a:t>
            </a:r>
          </a:p>
          <a:p>
            <a:pPr marL="342900" lvl="2" indent="-274320"/>
            <a:r>
              <a:rPr lang="es-ES" sz="2400" b="1" dirty="0"/>
              <a:t>I</a:t>
            </a:r>
            <a:r>
              <a:rPr lang="es-ES" sz="2400" b="1" dirty="0" smtClean="0"/>
              <a:t>nforme </a:t>
            </a:r>
            <a:r>
              <a:rPr lang="es-ES" sz="2400" b="1" dirty="0"/>
              <a:t>E</a:t>
            </a:r>
            <a:r>
              <a:rPr lang="es-ES" sz="2400" b="1" dirty="0" smtClean="0"/>
              <a:t>jecutivo</a:t>
            </a:r>
            <a:endParaRPr lang="es-EC" sz="2800" dirty="0" smtClean="0"/>
          </a:p>
          <a:p>
            <a:endParaRPr lang="es-EC" dirty="0"/>
          </a:p>
        </p:txBody>
      </p:sp>
    </p:spTree>
    <p:extLst>
      <p:ext uri="{BB962C8B-B14F-4D97-AF65-F5344CB8AC3E}">
        <p14:creationId xmlns:p14="http://schemas.microsoft.com/office/powerpoint/2010/main" val="228865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027664"/>
            <a:ext cx="7848872" cy="601136"/>
          </a:xfrm>
        </p:spPr>
        <p:txBody>
          <a:bodyPr>
            <a:noAutofit/>
          </a:bodyPr>
          <a:lstStyle/>
          <a:p>
            <a:pPr lvl="1" algn="l" rtl="0">
              <a:spcBef>
                <a:spcPct val="0"/>
              </a:spcBef>
            </a:pPr>
            <a:r>
              <a:rPr lang="es-EC" sz="2800" kern="1200" dirty="0" err="1" smtClean="0">
                <a:solidFill>
                  <a:schemeClr val="accent1"/>
                </a:solidFill>
                <a:latin typeface="+mj-lt"/>
                <a:ea typeface="+mj-ea"/>
                <a:cs typeface="+mj-cs"/>
              </a:rPr>
              <a:t>Cap</a:t>
            </a:r>
            <a:r>
              <a:rPr lang="es-EC" sz="2800" kern="1200" dirty="0" smtClean="0">
                <a:solidFill>
                  <a:schemeClr val="accent1"/>
                </a:solidFill>
                <a:latin typeface="+mj-lt"/>
                <a:ea typeface="+mj-ea"/>
                <a:cs typeface="+mj-cs"/>
              </a:rPr>
              <a:t> III</a:t>
            </a:r>
            <a:r>
              <a:rPr lang="es-EC" sz="2800" kern="1200" dirty="0">
                <a:solidFill>
                  <a:schemeClr val="accent1"/>
                </a:solidFill>
                <a:latin typeface="+mj-lt"/>
                <a:ea typeface="+mj-ea"/>
                <a:cs typeface="+mj-cs"/>
              </a:rPr>
              <a:t>: </a:t>
            </a:r>
            <a:r>
              <a:rPr lang="es-EC" sz="2000" kern="1200" dirty="0">
                <a:solidFill>
                  <a:schemeClr val="accent1"/>
                </a:solidFill>
              </a:rPr>
              <a:t>Etapa 4</a:t>
            </a:r>
            <a:r>
              <a:rPr lang="es-EC" sz="2000" kern="1200" dirty="0" smtClean="0">
                <a:solidFill>
                  <a:schemeClr val="accent1"/>
                </a:solidFill>
              </a:rPr>
              <a:t>: </a:t>
            </a:r>
            <a:r>
              <a:rPr lang="es-ES" sz="2000" b="1" kern="1200" dirty="0">
                <a:solidFill>
                  <a:schemeClr val="accent1"/>
                </a:solidFill>
                <a:latin typeface="+mj-lt"/>
                <a:ea typeface="+mj-ea"/>
                <a:cs typeface="+mj-cs"/>
              </a:rPr>
              <a:t>Trabajo de campo o recopilación de </a:t>
            </a:r>
            <a:r>
              <a:rPr lang="es-ES" sz="2000" b="1" kern="1200" dirty="0" smtClean="0">
                <a:solidFill>
                  <a:schemeClr val="accent1"/>
                </a:solidFill>
                <a:latin typeface="+mj-lt"/>
                <a:ea typeface="+mj-ea"/>
                <a:cs typeface="+mj-cs"/>
              </a:rPr>
              <a:t>datos</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1043492" y="1772817"/>
            <a:ext cx="6777317" cy="3672408"/>
          </a:xfrm>
        </p:spPr>
        <p:txBody>
          <a:bodyPr>
            <a:normAutofit/>
          </a:bodyPr>
          <a:lstStyle/>
          <a:p>
            <a:pPr lvl="0"/>
            <a:r>
              <a:rPr lang="es-ES" sz="2800" b="1" dirty="0" smtClean="0"/>
              <a:t>Video Entrevista a Técnico</a:t>
            </a:r>
          </a:p>
          <a:p>
            <a:r>
              <a:rPr lang="es-ES" sz="2800" b="1" dirty="0"/>
              <a:t>Video </a:t>
            </a:r>
            <a:r>
              <a:rPr lang="es-ES" sz="2800" b="1" dirty="0" smtClean="0"/>
              <a:t>Entrevista </a:t>
            </a:r>
            <a:r>
              <a:rPr lang="es-ES" sz="2800" b="1" dirty="0"/>
              <a:t>a </a:t>
            </a:r>
            <a:r>
              <a:rPr lang="es-ES" sz="2800" b="1" dirty="0" smtClean="0"/>
              <a:t>Veterinario</a:t>
            </a:r>
            <a:endParaRPr lang="es-ES" sz="2800" b="1" dirty="0"/>
          </a:p>
          <a:p>
            <a:r>
              <a:rPr lang="es-ES" sz="2800" b="1" dirty="0"/>
              <a:t>Video </a:t>
            </a:r>
            <a:r>
              <a:rPr lang="es-ES" sz="2800" b="1" dirty="0" smtClean="0"/>
              <a:t>Entrevista </a:t>
            </a:r>
            <a:r>
              <a:rPr lang="es-ES" sz="2800" b="1" dirty="0"/>
              <a:t>a </a:t>
            </a:r>
            <a:r>
              <a:rPr lang="es-ES" sz="2800" b="1" dirty="0" smtClean="0"/>
              <a:t>Comercial</a:t>
            </a:r>
            <a:endParaRPr lang="es-ES" sz="2800" b="1" dirty="0"/>
          </a:p>
          <a:p>
            <a:pPr lvl="0"/>
            <a:r>
              <a:rPr lang="es-ES" sz="2800" b="1" dirty="0"/>
              <a:t>Video </a:t>
            </a:r>
            <a:r>
              <a:rPr lang="es-ES" sz="2800" b="1" dirty="0" smtClean="0"/>
              <a:t> realización </a:t>
            </a:r>
            <a:r>
              <a:rPr lang="es-ES" sz="2800" b="1" dirty="0" err="1" smtClean="0"/>
              <a:t>Focus</a:t>
            </a:r>
            <a:r>
              <a:rPr lang="es-ES" sz="2800" b="1" dirty="0" smtClean="0"/>
              <a:t> </a:t>
            </a:r>
            <a:r>
              <a:rPr lang="es-ES" sz="2800" b="1" dirty="0" err="1" smtClean="0"/>
              <a:t>Group</a:t>
            </a:r>
            <a:r>
              <a:rPr lang="es-ES" sz="2800" b="1" dirty="0" smtClean="0"/>
              <a:t> </a:t>
            </a:r>
          </a:p>
          <a:p>
            <a:r>
              <a:rPr lang="es-EC" sz="2800" b="1" dirty="0" smtClean="0"/>
              <a:t>Fotos de la realización de las encuestas</a:t>
            </a:r>
            <a:endParaRPr lang="es-EC" sz="2800" b="1" dirty="0"/>
          </a:p>
          <a:p>
            <a:endParaRPr lang="es-EC" sz="2800" dirty="0"/>
          </a:p>
        </p:txBody>
      </p:sp>
    </p:spTree>
    <p:extLst>
      <p:ext uri="{BB962C8B-B14F-4D97-AF65-F5344CB8AC3E}">
        <p14:creationId xmlns:p14="http://schemas.microsoft.com/office/powerpoint/2010/main" val="2745202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027664"/>
            <a:ext cx="7560840"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kern="1200" dirty="0">
                <a:solidFill>
                  <a:schemeClr val="accent1"/>
                </a:solidFill>
              </a:rPr>
              <a:t>Etapa </a:t>
            </a:r>
            <a:r>
              <a:rPr lang="es-EC" sz="2000" kern="1200" dirty="0" smtClean="0">
                <a:solidFill>
                  <a:schemeClr val="accent1"/>
                </a:solidFill>
              </a:rPr>
              <a:t>5.- </a:t>
            </a:r>
            <a:r>
              <a:rPr lang="es-ES" sz="2000" b="1" kern="1200" dirty="0" smtClean="0">
                <a:solidFill>
                  <a:schemeClr val="accent1"/>
                </a:solidFill>
                <a:latin typeface="+mj-lt"/>
                <a:ea typeface="+mj-ea"/>
                <a:cs typeface="+mj-cs"/>
              </a:rPr>
              <a:t>Preparación </a:t>
            </a:r>
            <a:r>
              <a:rPr lang="es-ES" sz="2000" b="1" kern="1200" dirty="0">
                <a:solidFill>
                  <a:schemeClr val="accent1"/>
                </a:solidFill>
                <a:latin typeface="+mj-lt"/>
                <a:ea typeface="+mj-ea"/>
                <a:cs typeface="+mj-cs"/>
              </a:rPr>
              <a:t>y análisis de </a:t>
            </a:r>
            <a:r>
              <a:rPr lang="es-ES" sz="2000" b="1" kern="1200" dirty="0" smtClean="0">
                <a:solidFill>
                  <a:schemeClr val="accent1"/>
                </a:solidFill>
                <a:latin typeface="+mj-lt"/>
                <a:ea typeface="+mj-ea"/>
                <a:cs typeface="+mj-cs"/>
              </a:rPr>
              <a:t>datos</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1043492" y="1772816"/>
            <a:ext cx="6777317" cy="2952328"/>
          </a:xfrm>
        </p:spPr>
        <p:txBody>
          <a:bodyPr>
            <a:normAutofit/>
          </a:bodyPr>
          <a:lstStyle/>
          <a:p>
            <a:pPr marL="342900" lvl="2" indent="-274320"/>
            <a:r>
              <a:rPr lang="es-EC" sz="2500" dirty="0" smtClean="0"/>
              <a:t>Análisis Estadístico</a:t>
            </a:r>
          </a:p>
          <a:p>
            <a:pPr marL="553212" lvl="3" indent="-274320"/>
            <a:r>
              <a:rPr lang="es-EC" sz="2500" b="1" dirty="0"/>
              <a:t>Análisis Estadístico </a:t>
            </a:r>
            <a:r>
              <a:rPr lang="es-EC" sz="2500" b="1" dirty="0" smtClean="0"/>
              <a:t>Univariado</a:t>
            </a:r>
            <a:endParaRPr lang="es-EC" sz="2500" dirty="0"/>
          </a:p>
          <a:p>
            <a:pPr marL="553212" lvl="3" indent="-274320"/>
            <a:r>
              <a:rPr lang="es-EC" sz="2500" b="1" dirty="0"/>
              <a:t>Análisis Estadístico Bivariado</a:t>
            </a:r>
            <a:endParaRPr lang="es-EC" sz="2500" dirty="0"/>
          </a:p>
          <a:p>
            <a:pPr marL="342900" lvl="2" indent="-274320"/>
            <a:endParaRPr lang="es-EC" sz="2500" dirty="0"/>
          </a:p>
          <a:p>
            <a:pPr marL="342900" lvl="2" indent="-274320"/>
            <a:endParaRPr lang="es-EC" sz="2500" dirty="0" smtClean="0"/>
          </a:p>
          <a:p>
            <a:pPr marL="68580" indent="0">
              <a:buNone/>
            </a:pPr>
            <a:endParaRPr lang="es-EC" sz="2500" dirty="0"/>
          </a:p>
        </p:txBody>
      </p:sp>
    </p:spTree>
    <p:extLst>
      <p:ext uri="{BB962C8B-B14F-4D97-AF65-F5344CB8AC3E}">
        <p14:creationId xmlns:p14="http://schemas.microsoft.com/office/powerpoint/2010/main" val="3831241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027664"/>
            <a:ext cx="7560840"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latin typeface="+mj-lt"/>
                <a:ea typeface="+mj-ea"/>
                <a:cs typeface="+mj-cs"/>
              </a:rPr>
              <a:t>Análisis Estadístico Univariado</a:t>
            </a:r>
          </a:p>
        </p:txBody>
      </p:sp>
      <p:sp>
        <p:nvSpPr>
          <p:cNvPr id="4" name="2 Marcador de contenido"/>
          <p:cNvSpPr>
            <a:spLocks noGrp="1"/>
          </p:cNvSpPr>
          <p:nvPr>
            <p:ph idx="1"/>
          </p:nvPr>
        </p:nvSpPr>
        <p:spPr>
          <a:xfrm>
            <a:off x="1043492" y="1772816"/>
            <a:ext cx="6777317" cy="936104"/>
          </a:xfrm>
        </p:spPr>
        <p:txBody>
          <a:bodyPr>
            <a:normAutofit/>
          </a:bodyPr>
          <a:lstStyle/>
          <a:p>
            <a:pPr marL="342900" lvl="2" indent="-274320"/>
            <a:r>
              <a:rPr lang="es-EC" dirty="0" smtClean="0"/>
              <a:t>?</a:t>
            </a:r>
            <a:r>
              <a:rPr lang="es-EC" dirty="0"/>
              <a:t> Con qué tipo de jabón baña a sus perros</a:t>
            </a:r>
            <a:r>
              <a:rPr lang="es-EC" dirty="0" smtClean="0"/>
              <a:t>?</a:t>
            </a:r>
            <a:endParaRPr lang="es-EC" dirty="0"/>
          </a:p>
          <a:p>
            <a:pPr marL="342900" lvl="2" indent="-274320"/>
            <a:endParaRPr lang="es-EC" dirty="0" smtClean="0"/>
          </a:p>
          <a:p>
            <a:pPr marL="68580" indent="0">
              <a:buNone/>
            </a:pPr>
            <a:endParaRPr lang="es-EC" sz="2000" dirty="0"/>
          </a:p>
        </p:txBody>
      </p:sp>
      <p:graphicFrame>
        <p:nvGraphicFramePr>
          <p:cNvPr id="5" name="4 Tabla"/>
          <p:cNvGraphicFramePr>
            <a:graphicFrameLocks noGrp="1"/>
          </p:cNvGraphicFramePr>
          <p:nvPr>
            <p:extLst/>
          </p:nvPr>
        </p:nvGraphicFramePr>
        <p:xfrm>
          <a:off x="683570" y="2276872"/>
          <a:ext cx="4033542" cy="3672408"/>
        </p:xfrm>
        <a:graphic>
          <a:graphicData uri="http://schemas.openxmlformats.org/drawingml/2006/table">
            <a:tbl>
              <a:tblPr>
                <a:tableStyleId>{5C22544A-7EE6-4342-B048-85BDC9FD1C3A}</a:tableStyleId>
              </a:tblPr>
              <a:tblGrid>
                <a:gridCol w="720606"/>
                <a:gridCol w="720606"/>
                <a:gridCol w="557901"/>
                <a:gridCol w="678143"/>
                <a:gridCol w="678143"/>
                <a:gridCol w="678143"/>
              </a:tblGrid>
              <a:tr h="302658">
                <a:tc gridSpan="6">
                  <a:txBody>
                    <a:bodyPr/>
                    <a:lstStyle/>
                    <a:p>
                      <a:pPr marL="38100" marR="38100" algn="ctr">
                        <a:lnSpc>
                          <a:spcPts val="1600"/>
                        </a:lnSpc>
                        <a:spcAft>
                          <a:spcPts val="0"/>
                        </a:spcAft>
                      </a:pPr>
                      <a:r>
                        <a:rPr lang="es-EC" sz="900" dirty="0">
                          <a:effectLst/>
                        </a:rPr>
                        <a:t>Tipo de Jabón</a:t>
                      </a:r>
                      <a:endParaRPr lang="es-EC" sz="1200" dirty="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76719">
                <a:tc gridSpan="2">
                  <a:txBody>
                    <a:bodyPr/>
                    <a:lstStyle/>
                    <a:p>
                      <a:pPr marL="38100" marR="38100">
                        <a:lnSpc>
                          <a:spcPts val="1600"/>
                        </a:lnSpc>
                        <a:spcAft>
                          <a:spcPts val="0"/>
                        </a:spcAft>
                      </a:pPr>
                      <a:r>
                        <a:rPr lang="es-EC" sz="900">
                          <a:effectLst/>
                        </a:rPr>
                        <a:t> </a:t>
                      </a:r>
                      <a:endParaRPr lang="es-EC" sz="1200">
                        <a:effectLst/>
                        <a:latin typeface="Times New Roman"/>
                        <a:ea typeface="Times New Roman"/>
                        <a:cs typeface="Times New Roman"/>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s-EC" sz="900">
                          <a:effectLst/>
                        </a:rPr>
                        <a:t>Frecuencia</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900">
                          <a:effectLst/>
                        </a:rPr>
                        <a:t>Porcentaje</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900">
                          <a:effectLst/>
                        </a:rPr>
                        <a:t>Porcentaje válido</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900" dirty="0">
                          <a:effectLst/>
                        </a:rPr>
                        <a:t>Porcentaje acumulado</a:t>
                      </a:r>
                      <a:endParaRPr lang="es-EC" sz="1200" dirty="0">
                        <a:effectLst/>
                        <a:latin typeface="Times New Roman"/>
                        <a:ea typeface="Times New Roman"/>
                        <a:cs typeface="Times New Roman"/>
                      </a:endParaRPr>
                    </a:p>
                  </a:txBody>
                  <a:tcPr marL="0" marR="0" marT="0" marB="0"/>
                </a:tc>
              </a:tr>
              <a:tr h="488359">
                <a:tc rowSpan="4">
                  <a:txBody>
                    <a:bodyPr/>
                    <a:lstStyle/>
                    <a:p>
                      <a:pPr marL="38100" marR="38100">
                        <a:lnSpc>
                          <a:spcPts val="1600"/>
                        </a:lnSpc>
                        <a:spcAft>
                          <a:spcPts val="0"/>
                        </a:spcAft>
                      </a:pPr>
                      <a:r>
                        <a:rPr lang="es-EC" sz="900">
                          <a:effectLst/>
                        </a:rPr>
                        <a:t>Válidos</a:t>
                      </a:r>
                      <a:endParaRPr lang="es-EC" sz="1200">
                        <a:effectLst/>
                        <a:latin typeface="Times New Roman"/>
                        <a:ea typeface="Times New Roman"/>
                        <a:cs typeface="Times New Roman"/>
                      </a:endParaRPr>
                    </a:p>
                  </a:txBody>
                  <a:tcPr marL="0" marR="0" marT="0" marB="0" anchor="ctr"/>
                </a:tc>
                <a:tc>
                  <a:txBody>
                    <a:bodyPr/>
                    <a:lstStyle/>
                    <a:p>
                      <a:pPr marL="38100" marR="38100">
                        <a:lnSpc>
                          <a:spcPts val="1600"/>
                        </a:lnSpc>
                        <a:spcAft>
                          <a:spcPts val="0"/>
                        </a:spcAft>
                      </a:pPr>
                      <a:r>
                        <a:rPr lang="es-EC" sz="900">
                          <a:effectLst/>
                        </a:rPr>
                        <a:t>Jabón de Ropa</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50</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13,0</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13,0</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dirty="0">
                          <a:effectLst/>
                        </a:rPr>
                        <a:t>13,0</a:t>
                      </a:r>
                      <a:endParaRPr lang="es-EC" sz="1200" dirty="0">
                        <a:effectLst/>
                        <a:latin typeface="Times New Roman"/>
                        <a:ea typeface="Times New Roman"/>
                        <a:cs typeface="Times New Roman"/>
                      </a:endParaRPr>
                    </a:p>
                  </a:txBody>
                  <a:tcPr marL="0" marR="0" marT="0" marB="0" anchor="ctr"/>
                </a:tc>
              </a:tr>
              <a:tr h="488359">
                <a:tc vMerge="1">
                  <a:txBody>
                    <a:bodyPr/>
                    <a:lstStyle/>
                    <a:p>
                      <a:endParaRPr lang="es-EC"/>
                    </a:p>
                  </a:txBody>
                  <a:tcPr/>
                </a:tc>
                <a:tc>
                  <a:txBody>
                    <a:bodyPr/>
                    <a:lstStyle/>
                    <a:p>
                      <a:pPr marL="38100" marR="38100">
                        <a:lnSpc>
                          <a:spcPts val="1600"/>
                        </a:lnSpc>
                        <a:spcAft>
                          <a:spcPts val="0"/>
                        </a:spcAft>
                      </a:pPr>
                      <a:r>
                        <a:rPr lang="es-EC" sz="900">
                          <a:effectLst/>
                        </a:rPr>
                        <a:t>Jabón Líquido</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143</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37,1</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37,2</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50,3</a:t>
                      </a:r>
                      <a:endParaRPr lang="es-EC" sz="1200">
                        <a:effectLst/>
                        <a:latin typeface="Times New Roman"/>
                        <a:ea typeface="Times New Roman"/>
                        <a:cs typeface="Times New Roman"/>
                      </a:endParaRPr>
                    </a:p>
                  </a:txBody>
                  <a:tcPr marL="0" marR="0" marT="0" marB="0" anchor="ctr"/>
                </a:tc>
              </a:tr>
              <a:tr h="488359">
                <a:tc vMerge="1">
                  <a:txBody>
                    <a:bodyPr/>
                    <a:lstStyle/>
                    <a:p>
                      <a:endParaRPr lang="es-EC"/>
                    </a:p>
                  </a:txBody>
                  <a:tcPr/>
                </a:tc>
                <a:tc>
                  <a:txBody>
                    <a:bodyPr/>
                    <a:lstStyle/>
                    <a:p>
                      <a:pPr marL="38100" marR="38100">
                        <a:lnSpc>
                          <a:spcPts val="1600"/>
                        </a:lnSpc>
                        <a:spcAft>
                          <a:spcPts val="0"/>
                        </a:spcAft>
                      </a:pPr>
                      <a:r>
                        <a:rPr lang="es-EC" sz="900">
                          <a:effectLst/>
                        </a:rPr>
                        <a:t>Jabón en barra</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191</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49,6</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49,7</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100,0</a:t>
                      </a:r>
                      <a:endParaRPr lang="es-EC" sz="1200">
                        <a:effectLst/>
                        <a:latin typeface="Times New Roman"/>
                        <a:ea typeface="Times New Roman"/>
                        <a:cs typeface="Times New Roman"/>
                      </a:endParaRPr>
                    </a:p>
                  </a:txBody>
                  <a:tcPr marL="0" marR="0" marT="0" marB="0" anchor="ctr"/>
                </a:tc>
              </a:tr>
              <a:tr h="309318">
                <a:tc vMerge="1">
                  <a:txBody>
                    <a:bodyPr/>
                    <a:lstStyle/>
                    <a:p>
                      <a:endParaRPr lang="es-EC"/>
                    </a:p>
                  </a:txBody>
                  <a:tcPr/>
                </a:tc>
                <a:tc>
                  <a:txBody>
                    <a:bodyPr/>
                    <a:lstStyle/>
                    <a:p>
                      <a:pPr marL="38100" marR="38100">
                        <a:lnSpc>
                          <a:spcPts val="1600"/>
                        </a:lnSpc>
                        <a:spcAft>
                          <a:spcPts val="0"/>
                        </a:spcAft>
                      </a:pPr>
                      <a:r>
                        <a:rPr lang="es-EC" sz="900">
                          <a:effectLst/>
                        </a:rPr>
                        <a:t>Total</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99,7</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100,0</a:t>
                      </a:r>
                      <a:endParaRPr lang="es-EC" sz="1200">
                        <a:effectLst/>
                        <a:latin typeface="Times New Roman"/>
                        <a:ea typeface="Times New Roman"/>
                        <a:cs typeface="Times New Roman"/>
                      </a:endParaRPr>
                    </a:p>
                  </a:txBody>
                  <a:tcPr marL="0" marR="0" marT="0" marB="0" anchor="ctr"/>
                </a:tc>
                <a:tc>
                  <a:txBody>
                    <a:bodyPr/>
                    <a:lstStyle/>
                    <a:p>
                      <a:pPr>
                        <a:spcAft>
                          <a:spcPts val="0"/>
                        </a:spcAft>
                      </a:pPr>
                      <a:r>
                        <a:rPr lang="es-EC" sz="1200">
                          <a:effectLst/>
                        </a:rPr>
                        <a:t> </a:t>
                      </a:r>
                      <a:endParaRPr lang="es-EC" sz="1200">
                        <a:effectLst/>
                        <a:latin typeface="Times New Roman"/>
                        <a:ea typeface="Times New Roman"/>
                        <a:cs typeface="Times New Roman"/>
                      </a:endParaRPr>
                    </a:p>
                  </a:txBody>
                  <a:tcPr marL="0" marR="0" marT="0" marB="0"/>
                </a:tc>
              </a:tr>
              <a:tr h="309318">
                <a:tc>
                  <a:txBody>
                    <a:bodyPr/>
                    <a:lstStyle/>
                    <a:p>
                      <a:pPr marL="38100" marR="38100">
                        <a:lnSpc>
                          <a:spcPts val="1600"/>
                        </a:lnSpc>
                        <a:spcAft>
                          <a:spcPts val="0"/>
                        </a:spcAft>
                      </a:pPr>
                      <a:r>
                        <a:rPr lang="es-EC" sz="900">
                          <a:effectLst/>
                        </a:rPr>
                        <a:t>Perdidos</a:t>
                      </a:r>
                      <a:endParaRPr lang="es-EC" sz="1200">
                        <a:effectLst/>
                        <a:latin typeface="Times New Roman"/>
                        <a:ea typeface="Times New Roman"/>
                        <a:cs typeface="Times New Roman"/>
                      </a:endParaRPr>
                    </a:p>
                  </a:txBody>
                  <a:tcPr marL="0" marR="0" marT="0" marB="0" anchor="ctr"/>
                </a:tc>
                <a:tc>
                  <a:txBody>
                    <a:bodyPr/>
                    <a:lstStyle/>
                    <a:p>
                      <a:pPr marL="38100" marR="38100">
                        <a:lnSpc>
                          <a:spcPts val="1600"/>
                        </a:lnSpc>
                        <a:spcAft>
                          <a:spcPts val="0"/>
                        </a:spcAft>
                      </a:pPr>
                      <a:r>
                        <a:rPr lang="es-EC" sz="900">
                          <a:effectLst/>
                        </a:rPr>
                        <a:t>Sistema</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a:t>
                      </a:r>
                      <a:endParaRPr lang="es-EC" sz="1200">
                        <a:effectLst/>
                        <a:latin typeface="Times New Roman"/>
                        <a:ea typeface="Times New Roman"/>
                        <a:cs typeface="Times New Roman"/>
                      </a:endParaRPr>
                    </a:p>
                  </a:txBody>
                  <a:tcPr marL="0" marR="0" marT="0" marB="0" anchor="ctr"/>
                </a:tc>
                <a:tc>
                  <a:txBody>
                    <a:bodyPr/>
                    <a:lstStyle/>
                    <a:p>
                      <a:pPr>
                        <a:spcAft>
                          <a:spcPts val="0"/>
                        </a:spcAft>
                      </a:pPr>
                      <a:r>
                        <a:rPr lang="es-EC" sz="1200">
                          <a:effectLst/>
                        </a:rPr>
                        <a:t> </a:t>
                      </a:r>
                      <a:endParaRPr lang="es-EC" sz="1200">
                        <a:effectLst/>
                        <a:latin typeface="Times New Roman"/>
                        <a:ea typeface="Times New Roman"/>
                        <a:cs typeface="Times New Roman"/>
                      </a:endParaRPr>
                    </a:p>
                  </a:txBody>
                  <a:tcPr marL="0" marR="0" marT="0" marB="0"/>
                </a:tc>
                <a:tc>
                  <a:txBody>
                    <a:bodyPr/>
                    <a:lstStyle/>
                    <a:p>
                      <a:pPr>
                        <a:spcAft>
                          <a:spcPts val="0"/>
                        </a:spcAft>
                      </a:pPr>
                      <a:r>
                        <a:rPr lang="es-EC" sz="1200">
                          <a:effectLst/>
                        </a:rPr>
                        <a:t> </a:t>
                      </a:r>
                      <a:endParaRPr lang="es-EC" sz="1200">
                        <a:effectLst/>
                        <a:latin typeface="Times New Roman"/>
                        <a:ea typeface="Times New Roman"/>
                        <a:cs typeface="Times New Roman"/>
                      </a:endParaRPr>
                    </a:p>
                  </a:txBody>
                  <a:tcPr marL="0" marR="0" marT="0" marB="0"/>
                </a:tc>
              </a:tr>
              <a:tr h="309318">
                <a:tc gridSpan="2">
                  <a:txBody>
                    <a:bodyPr/>
                    <a:lstStyle/>
                    <a:p>
                      <a:pPr marL="38100" marR="38100">
                        <a:lnSpc>
                          <a:spcPts val="1600"/>
                        </a:lnSpc>
                        <a:spcAft>
                          <a:spcPts val="0"/>
                        </a:spcAft>
                      </a:pPr>
                      <a:r>
                        <a:rPr lang="es-EC" sz="900">
                          <a:effectLst/>
                        </a:rPr>
                        <a:t>Total</a:t>
                      </a:r>
                      <a:endParaRPr lang="es-EC" sz="1200">
                        <a:effectLst/>
                        <a:latin typeface="Times New Roman"/>
                        <a:ea typeface="Times New Roman"/>
                        <a:cs typeface="Times New Roman"/>
                      </a:endParaRPr>
                    </a:p>
                  </a:txBody>
                  <a:tcPr marL="0" marR="0" marT="0" marB="0" anchor="ctr"/>
                </a:tc>
                <a:tc hMerge="1">
                  <a:txBody>
                    <a:bodyPr/>
                    <a:lstStyle/>
                    <a:p>
                      <a:endParaRPr lang="es-EC"/>
                    </a:p>
                  </a:txBody>
                  <a:tcPr/>
                </a:tc>
                <a:tc>
                  <a:txBody>
                    <a:bodyPr/>
                    <a:lstStyle/>
                    <a:p>
                      <a:pPr marL="38100" marR="38100" algn="r">
                        <a:lnSpc>
                          <a:spcPts val="1600"/>
                        </a:lnSpc>
                        <a:spcAft>
                          <a:spcPts val="0"/>
                        </a:spcAft>
                      </a:pPr>
                      <a:r>
                        <a:rPr lang="es-EC" sz="900">
                          <a:effectLst/>
                        </a:rPr>
                        <a:t>385</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100,0</a:t>
                      </a:r>
                      <a:endParaRPr lang="es-EC" sz="1200">
                        <a:effectLst/>
                        <a:latin typeface="Times New Roman"/>
                        <a:ea typeface="Times New Roman"/>
                        <a:cs typeface="Times New Roman"/>
                      </a:endParaRPr>
                    </a:p>
                  </a:txBody>
                  <a:tcPr marL="0" marR="0" marT="0" marB="0" anchor="ctr"/>
                </a:tc>
                <a:tc>
                  <a:txBody>
                    <a:bodyPr/>
                    <a:lstStyle/>
                    <a:p>
                      <a:pPr>
                        <a:spcAft>
                          <a:spcPts val="0"/>
                        </a:spcAft>
                      </a:pPr>
                      <a:r>
                        <a:rPr lang="es-EC" sz="1200">
                          <a:effectLst/>
                        </a:rPr>
                        <a:t> </a:t>
                      </a:r>
                      <a:endParaRPr lang="es-EC" sz="1200">
                        <a:effectLst/>
                        <a:latin typeface="Times New Roman"/>
                        <a:ea typeface="Times New Roman"/>
                        <a:cs typeface="Times New Roman"/>
                      </a:endParaRPr>
                    </a:p>
                  </a:txBody>
                  <a:tcPr marL="0" marR="0" marT="0" marB="0"/>
                </a:tc>
                <a:tc>
                  <a:txBody>
                    <a:bodyPr/>
                    <a:lstStyle/>
                    <a:p>
                      <a:pPr>
                        <a:spcAft>
                          <a:spcPts val="0"/>
                        </a:spcAft>
                      </a:pPr>
                      <a:r>
                        <a:rPr lang="es-EC" sz="1200" dirty="0">
                          <a:effectLst/>
                        </a:rPr>
                        <a:t> </a:t>
                      </a:r>
                      <a:endParaRPr lang="es-EC" sz="1200" dirty="0">
                        <a:effectLst/>
                        <a:latin typeface="Times New Roman"/>
                        <a:ea typeface="Times New Roman"/>
                        <a:cs typeface="Times New Roman"/>
                      </a:endParaRPr>
                    </a:p>
                  </a:txBody>
                  <a:tcPr marL="0" marR="0" marT="0" marB="0"/>
                </a:tc>
              </a:tr>
            </a:tbl>
          </a:graphicData>
        </a:graphic>
      </p:graphicFrame>
      <p:pic>
        <p:nvPicPr>
          <p:cNvPr id="2049" name="Imagen 1"/>
          <p:cNvPicPr>
            <a:picLocks noChangeAspect="1" noChangeArrowheads="1"/>
          </p:cNvPicPr>
          <p:nvPr/>
        </p:nvPicPr>
        <p:blipFill>
          <a:blip r:embed="rId2">
            <a:extLst>
              <a:ext uri="{28A0092B-C50C-407E-A947-70E740481C1C}">
                <a14:useLocalDpi xmlns:a14="http://schemas.microsoft.com/office/drawing/2010/main" val="0"/>
              </a:ext>
            </a:extLst>
          </a:blip>
          <a:srcRect b="7114"/>
          <a:stretch>
            <a:fillRect/>
          </a:stretch>
        </p:blipFill>
        <p:spPr bwMode="auto">
          <a:xfrm>
            <a:off x="4717112" y="2060848"/>
            <a:ext cx="3959344"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636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20"/>
            <a:ext cx="7560840" cy="50405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rPr>
              <a:t>Análisis Estadístico Univariado</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827584" y="1700808"/>
            <a:ext cx="7488832" cy="4608512"/>
          </a:xfrm>
        </p:spPr>
        <p:txBody>
          <a:bodyPr>
            <a:noAutofit/>
          </a:bodyPr>
          <a:lstStyle/>
          <a:p>
            <a:pPr lvl="1" algn="just"/>
            <a:r>
              <a:rPr lang="es-EC" sz="1700" b="1" u="sng" dirty="0"/>
              <a:t>Análisis</a:t>
            </a:r>
            <a:endParaRPr lang="es-EC" sz="1700" dirty="0"/>
          </a:p>
          <a:p>
            <a:pPr algn="just"/>
            <a:r>
              <a:rPr lang="es-EC" sz="1900" dirty="0"/>
              <a:t>Los resultados arrojados para la pregunta tres son: </a:t>
            </a:r>
          </a:p>
          <a:p>
            <a:pPr lvl="0" algn="just"/>
            <a:r>
              <a:rPr lang="es-ES" sz="1900" dirty="0"/>
              <a:t>La media de 1,37 demuestra que para los encuestados el tipo de jabón es un factor </a:t>
            </a:r>
            <a:r>
              <a:rPr lang="es-ES" sz="1900" b="1" dirty="0"/>
              <a:t>importante </a:t>
            </a:r>
            <a:r>
              <a:rPr lang="es-ES" sz="1900" dirty="0"/>
              <a:t>al momento de la compra con tendencia a variar por debajo o por encima de su media en 0,703 (desv. tip.)</a:t>
            </a:r>
            <a:endParaRPr lang="es-EC" sz="1900" dirty="0"/>
          </a:p>
          <a:p>
            <a:pPr lvl="0" algn="just"/>
            <a:r>
              <a:rPr lang="es-ES" sz="1900" dirty="0"/>
              <a:t>El 49,60% de los encuestados indica que prefiere jabón en barra demostrando que el producto de análisis es factible.</a:t>
            </a:r>
            <a:endParaRPr lang="es-EC" sz="1900" dirty="0"/>
          </a:p>
          <a:p>
            <a:pPr lvl="0" algn="just"/>
            <a:r>
              <a:rPr lang="es-ES" sz="1900" dirty="0"/>
              <a:t>Para el Tipo de jabón según los resultados de las encuestas tiene una Moda de 2, demuestra que la mayor parte de los encuestados eligen jabón en barra al momento de realizar la compra. </a:t>
            </a:r>
            <a:endParaRPr lang="es-EC" sz="1900" dirty="0"/>
          </a:p>
          <a:p>
            <a:pPr lvl="0" algn="just"/>
            <a:r>
              <a:rPr lang="es-ES" sz="1900" dirty="0"/>
              <a:t>En preferencia el 13% decide utilizar jabón de lavar mientras que el 37,1% eligen jabón líquido.</a:t>
            </a:r>
            <a:endParaRPr lang="es-EC" sz="1900" dirty="0"/>
          </a:p>
        </p:txBody>
      </p:sp>
    </p:spTree>
    <p:extLst>
      <p:ext uri="{BB962C8B-B14F-4D97-AF65-F5344CB8AC3E}">
        <p14:creationId xmlns:p14="http://schemas.microsoft.com/office/powerpoint/2010/main" val="3855905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027664"/>
            <a:ext cx="7560840" cy="60113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rPr>
              <a:t>Análisis Estadístico Univariado</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1043492" y="1772816"/>
            <a:ext cx="6777317" cy="936104"/>
          </a:xfrm>
        </p:spPr>
        <p:txBody>
          <a:bodyPr>
            <a:normAutofit/>
          </a:bodyPr>
          <a:lstStyle/>
          <a:p>
            <a:pPr marL="342900" lvl="2" indent="-274320"/>
            <a:r>
              <a:rPr lang="es-EC" dirty="0" smtClean="0"/>
              <a:t>?Con </a:t>
            </a:r>
            <a:r>
              <a:rPr lang="es-EC" dirty="0"/>
              <a:t>qué frecuencia compran jabón para perros?</a:t>
            </a:r>
          </a:p>
          <a:p>
            <a:pPr marL="342900" lvl="2" indent="-274320"/>
            <a:endParaRPr lang="es-EC" dirty="0" smtClean="0"/>
          </a:p>
          <a:p>
            <a:pPr marL="68580" indent="0">
              <a:buNone/>
            </a:pPr>
            <a:endParaRPr lang="es-EC" sz="2000" dirty="0"/>
          </a:p>
        </p:txBody>
      </p:sp>
      <p:graphicFrame>
        <p:nvGraphicFramePr>
          <p:cNvPr id="3" name="2 Tabla"/>
          <p:cNvGraphicFramePr>
            <a:graphicFrameLocks noGrp="1"/>
          </p:cNvGraphicFramePr>
          <p:nvPr>
            <p:extLst/>
          </p:nvPr>
        </p:nvGraphicFramePr>
        <p:xfrm>
          <a:off x="1115616" y="2564901"/>
          <a:ext cx="6639346" cy="3240360"/>
        </p:xfrm>
        <a:graphic>
          <a:graphicData uri="http://schemas.openxmlformats.org/drawingml/2006/table">
            <a:tbl>
              <a:tblPr>
                <a:tableStyleId>{5C22544A-7EE6-4342-B048-85BDC9FD1C3A}</a:tableStyleId>
              </a:tblPr>
              <a:tblGrid>
                <a:gridCol w="1258333"/>
                <a:gridCol w="1258333"/>
                <a:gridCol w="887252"/>
                <a:gridCol w="1078476"/>
                <a:gridCol w="1078476"/>
                <a:gridCol w="1078476"/>
              </a:tblGrid>
              <a:tr h="324036">
                <a:tc gridSpan="6">
                  <a:txBody>
                    <a:bodyPr/>
                    <a:lstStyle/>
                    <a:p>
                      <a:pPr marL="38100" marR="38100" algn="ctr">
                        <a:lnSpc>
                          <a:spcPts val="1600"/>
                        </a:lnSpc>
                        <a:spcAft>
                          <a:spcPts val="0"/>
                        </a:spcAft>
                      </a:pPr>
                      <a:r>
                        <a:rPr lang="es-EC" sz="900">
                          <a:effectLst/>
                        </a:rPr>
                        <a:t>Frecuenta compra</a:t>
                      </a:r>
                      <a:endParaRPr lang="es-EC" sz="120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48072">
                <a:tc gridSpan="2">
                  <a:txBody>
                    <a:bodyPr/>
                    <a:lstStyle/>
                    <a:p>
                      <a:pPr marL="38100" marR="38100">
                        <a:lnSpc>
                          <a:spcPts val="1600"/>
                        </a:lnSpc>
                        <a:spcAft>
                          <a:spcPts val="0"/>
                        </a:spcAft>
                      </a:pPr>
                      <a:r>
                        <a:rPr lang="es-EC" sz="900">
                          <a:effectLst/>
                        </a:rPr>
                        <a:t> </a:t>
                      </a:r>
                      <a:endParaRPr lang="es-EC" sz="1200">
                        <a:effectLst/>
                        <a:latin typeface="Times New Roman"/>
                        <a:ea typeface="Times New Roman"/>
                        <a:cs typeface="Times New Roman"/>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s-EC" sz="900">
                          <a:effectLst/>
                        </a:rPr>
                        <a:t>Frecuencia</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900">
                          <a:effectLst/>
                        </a:rPr>
                        <a:t>Porcentaje</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900">
                          <a:effectLst/>
                        </a:rPr>
                        <a:t>Porcentaje válido</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900">
                          <a:effectLst/>
                        </a:rPr>
                        <a:t>Porcentaje acumulado</a:t>
                      </a:r>
                      <a:endParaRPr lang="es-EC" sz="1200">
                        <a:effectLst/>
                        <a:latin typeface="Times New Roman"/>
                        <a:ea typeface="Times New Roman"/>
                        <a:cs typeface="Times New Roman"/>
                      </a:endParaRPr>
                    </a:p>
                  </a:txBody>
                  <a:tcPr marL="0" marR="0" marT="0" marB="0"/>
                </a:tc>
              </a:tr>
              <a:tr h="324036">
                <a:tc rowSpan="5">
                  <a:txBody>
                    <a:bodyPr/>
                    <a:lstStyle/>
                    <a:p>
                      <a:pPr marL="38100" marR="38100">
                        <a:lnSpc>
                          <a:spcPts val="1600"/>
                        </a:lnSpc>
                        <a:spcAft>
                          <a:spcPts val="0"/>
                        </a:spcAft>
                      </a:pPr>
                      <a:r>
                        <a:rPr lang="es-EC" sz="900">
                          <a:effectLst/>
                        </a:rPr>
                        <a:t>Válidos</a:t>
                      </a:r>
                      <a:endParaRPr lang="es-EC" sz="1200">
                        <a:effectLst/>
                        <a:latin typeface="Times New Roman"/>
                        <a:ea typeface="Times New Roman"/>
                        <a:cs typeface="Times New Roman"/>
                      </a:endParaRPr>
                    </a:p>
                  </a:txBody>
                  <a:tcPr marL="0" marR="0" marT="0" marB="0" anchor="ctr"/>
                </a:tc>
                <a:tc>
                  <a:txBody>
                    <a:bodyPr/>
                    <a:lstStyle/>
                    <a:p>
                      <a:pPr marL="38100" marR="38100">
                        <a:lnSpc>
                          <a:spcPts val="1600"/>
                        </a:lnSpc>
                        <a:spcAft>
                          <a:spcPts val="0"/>
                        </a:spcAft>
                      </a:pPr>
                      <a:r>
                        <a:rPr lang="es-EC" sz="900">
                          <a:effectLst/>
                        </a:rPr>
                        <a:t>Quincenal</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35</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9,1</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9,1</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9,1</a:t>
                      </a:r>
                      <a:endParaRPr lang="es-EC" sz="1200">
                        <a:effectLst/>
                        <a:latin typeface="Times New Roman"/>
                        <a:ea typeface="Times New Roman"/>
                        <a:cs typeface="Times New Roman"/>
                      </a:endParaRPr>
                    </a:p>
                  </a:txBody>
                  <a:tcPr marL="0" marR="0" marT="0" marB="0" anchor="ctr"/>
                </a:tc>
              </a:tr>
              <a:tr h="324036">
                <a:tc vMerge="1">
                  <a:txBody>
                    <a:bodyPr/>
                    <a:lstStyle/>
                    <a:p>
                      <a:endParaRPr lang="es-EC"/>
                    </a:p>
                  </a:txBody>
                  <a:tcPr/>
                </a:tc>
                <a:tc>
                  <a:txBody>
                    <a:bodyPr/>
                    <a:lstStyle/>
                    <a:p>
                      <a:pPr marL="38100" marR="38100">
                        <a:lnSpc>
                          <a:spcPts val="1600"/>
                        </a:lnSpc>
                        <a:spcAft>
                          <a:spcPts val="0"/>
                        </a:spcAft>
                      </a:pPr>
                      <a:r>
                        <a:rPr lang="es-EC" sz="900">
                          <a:effectLst/>
                        </a:rPr>
                        <a:t>Mensual</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116</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30,1</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30,2</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39,3</a:t>
                      </a:r>
                      <a:endParaRPr lang="es-EC" sz="1200">
                        <a:effectLst/>
                        <a:latin typeface="Times New Roman"/>
                        <a:ea typeface="Times New Roman"/>
                        <a:cs typeface="Times New Roman"/>
                      </a:endParaRPr>
                    </a:p>
                  </a:txBody>
                  <a:tcPr marL="0" marR="0" marT="0" marB="0" anchor="ctr"/>
                </a:tc>
              </a:tr>
              <a:tr h="324036">
                <a:tc vMerge="1">
                  <a:txBody>
                    <a:bodyPr/>
                    <a:lstStyle/>
                    <a:p>
                      <a:endParaRPr lang="es-EC"/>
                    </a:p>
                  </a:txBody>
                  <a:tcPr/>
                </a:tc>
                <a:tc>
                  <a:txBody>
                    <a:bodyPr/>
                    <a:lstStyle/>
                    <a:p>
                      <a:pPr marL="38100" marR="38100">
                        <a:lnSpc>
                          <a:spcPts val="1600"/>
                        </a:lnSpc>
                        <a:spcAft>
                          <a:spcPts val="0"/>
                        </a:spcAft>
                      </a:pPr>
                      <a:r>
                        <a:rPr lang="es-EC" sz="900">
                          <a:effectLst/>
                        </a:rPr>
                        <a:t>Bimensual</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107</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27,8</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27,9</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67,2</a:t>
                      </a:r>
                      <a:endParaRPr lang="es-EC" sz="1200">
                        <a:effectLst/>
                        <a:latin typeface="Times New Roman"/>
                        <a:ea typeface="Times New Roman"/>
                        <a:cs typeface="Times New Roman"/>
                      </a:endParaRPr>
                    </a:p>
                  </a:txBody>
                  <a:tcPr marL="0" marR="0" marT="0" marB="0" anchor="ctr"/>
                </a:tc>
              </a:tr>
              <a:tr h="324036">
                <a:tc vMerge="1">
                  <a:txBody>
                    <a:bodyPr/>
                    <a:lstStyle/>
                    <a:p>
                      <a:endParaRPr lang="es-EC"/>
                    </a:p>
                  </a:txBody>
                  <a:tcPr/>
                </a:tc>
                <a:tc>
                  <a:txBody>
                    <a:bodyPr/>
                    <a:lstStyle/>
                    <a:p>
                      <a:pPr marL="38100" marR="38100">
                        <a:lnSpc>
                          <a:spcPts val="1600"/>
                        </a:lnSpc>
                        <a:spcAft>
                          <a:spcPts val="0"/>
                        </a:spcAft>
                      </a:pPr>
                      <a:r>
                        <a:rPr lang="es-EC" sz="900">
                          <a:effectLst/>
                        </a:rPr>
                        <a:t>Trimestral a mas</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126</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32,7</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32,8</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100,0</a:t>
                      </a:r>
                      <a:endParaRPr lang="es-EC" sz="1200">
                        <a:effectLst/>
                        <a:latin typeface="Times New Roman"/>
                        <a:ea typeface="Times New Roman"/>
                        <a:cs typeface="Times New Roman"/>
                      </a:endParaRPr>
                    </a:p>
                  </a:txBody>
                  <a:tcPr marL="0" marR="0" marT="0" marB="0" anchor="ctr"/>
                </a:tc>
              </a:tr>
              <a:tr h="324036">
                <a:tc vMerge="1">
                  <a:txBody>
                    <a:bodyPr/>
                    <a:lstStyle/>
                    <a:p>
                      <a:endParaRPr lang="es-EC"/>
                    </a:p>
                  </a:txBody>
                  <a:tcPr/>
                </a:tc>
                <a:tc>
                  <a:txBody>
                    <a:bodyPr/>
                    <a:lstStyle/>
                    <a:p>
                      <a:pPr marL="38100" marR="38100">
                        <a:lnSpc>
                          <a:spcPts val="1600"/>
                        </a:lnSpc>
                        <a:spcAft>
                          <a:spcPts val="0"/>
                        </a:spcAft>
                      </a:pPr>
                      <a:r>
                        <a:rPr lang="es-EC" sz="900">
                          <a:effectLst/>
                        </a:rPr>
                        <a:t>Total</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99,7</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100,0</a:t>
                      </a:r>
                      <a:endParaRPr lang="es-EC" sz="1200">
                        <a:effectLst/>
                        <a:latin typeface="Times New Roman"/>
                        <a:ea typeface="Times New Roman"/>
                        <a:cs typeface="Times New Roman"/>
                      </a:endParaRPr>
                    </a:p>
                  </a:txBody>
                  <a:tcPr marL="0" marR="0" marT="0" marB="0" anchor="ctr"/>
                </a:tc>
                <a:tc>
                  <a:txBody>
                    <a:bodyPr/>
                    <a:lstStyle/>
                    <a:p>
                      <a:pPr>
                        <a:spcAft>
                          <a:spcPts val="0"/>
                        </a:spcAft>
                      </a:pPr>
                      <a:r>
                        <a:rPr lang="es-EC" sz="1200">
                          <a:effectLst/>
                        </a:rPr>
                        <a:t> </a:t>
                      </a:r>
                      <a:endParaRPr lang="es-EC" sz="1200">
                        <a:effectLst/>
                        <a:latin typeface="Times New Roman"/>
                        <a:ea typeface="Times New Roman"/>
                        <a:cs typeface="Times New Roman"/>
                      </a:endParaRPr>
                    </a:p>
                  </a:txBody>
                  <a:tcPr marL="0" marR="0" marT="0" marB="0"/>
                </a:tc>
              </a:tr>
              <a:tr h="324036">
                <a:tc>
                  <a:txBody>
                    <a:bodyPr/>
                    <a:lstStyle/>
                    <a:p>
                      <a:pPr marL="38100" marR="38100">
                        <a:lnSpc>
                          <a:spcPts val="1600"/>
                        </a:lnSpc>
                        <a:spcAft>
                          <a:spcPts val="0"/>
                        </a:spcAft>
                      </a:pPr>
                      <a:r>
                        <a:rPr lang="es-EC" sz="900">
                          <a:effectLst/>
                        </a:rPr>
                        <a:t>Perdidos</a:t>
                      </a:r>
                      <a:endParaRPr lang="es-EC" sz="1200">
                        <a:effectLst/>
                        <a:latin typeface="Times New Roman"/>
                        <a:ea typeface="Times New Roman"/>
                        <a:cs typeface="Times New Roman"/>
                      </a:endParaRPr>
                    </a:p>
                  </a:txBody>
                  <a:tcPr marL="0" marR="0" marT="0" marB="0" anchor="ctr"/>
                </a:tc>
                <a:tc>
                  <a:txBody>
                    <a:bodyPr/>
                    <a:lstStyle/>
                    <a:p>
                      <a:pPr marL="38100" marR="38100">
                        <a:lnSpc>
                          <a:spcPts val="1600"/>
                        </a:lnSpc>
                        <a:spcAft>
                          <a:spcPts val="0"/>
                        </a:spcAft>
                      </a:pPr>
                      <a:r>
                        <a:rPr lang="es-EC" sz="900">
                          <a:effectLst/>
                        </a:rPr>
                        <a:t>Sistema</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,3</a:t>
                      </a:r>
                      <a:endParaRPr lang="es-EC" sz="1200">
                        <a:effectLst/>
                        <a:latin typeface="Times New Roman"/>
                        <a:ea typeface="Times New Roman"/>
                        <a:cs typeface="Times New Roman"/>
                      </a:endParaRPr>
                    </a:p>
                  </a:txBody>
                  <a:tcPr marL="0" marR="0" marT="0" marB="0" anchor="ctr"/>
                </a:tc>
                <a:tc>
                  <a:txBody>
                    <a:bodyPr/>
                    <a:lstStyle/>
                    <a:p>
                      <a:pPr>
                        <a:spcAft>
                          <a:spcPts val="0"/>
                        </a:spcAft>
                      </a:pPr>
                      <a:r>
                        <a:rPr lang="es-EC" sz="1200">
                          <a:effectLst/>
                        </a:rPr>
                        <a:t> </a:t>
                      </a:r>
                      <a:endParaRPr lang="es-EC" sz="1200">
                        <a:effectLst/>
                        <a:latin typeface="Times New Roman"/>
                        <a:ea typeface="Times New Roman"/>
                        <a:cs typeface="Times New Roman"/>
                      </a:endParaRPr>
                    </a:p>
                  </a:txBody>
                  <a:tcPr marL="0" marR="0" marT="0" marB="0"/>
                </a:tc>
                <a:tc>
                  <a:txBody>
                    <a:bodyPr/>
                    <a:lstStyle/>
                    <a:p>
                      <a:pPr>
                        <a:spcAft>
                          <a:spcPts val="0"/>
                        </a:spcAft>
                      </a:pPr>
                      <a:r>
                        <a:rPr lang="es-EC" sz="1200">
                          <a:effectLst/>
                        </a:rPr>
                        <a:t> </a:t>
                      </a:r>
                      <a:endParaRPr lang="es-EC" sz="1200">
                        <a:effectLst/>
                        <a:latin typeface="Times New Roman"/>
                        <a:ea typeface="Times New Roman"/>
                        <a:cs typeface="Times New Roman"/>
                      </a:endParaRPr>
                    </a:p>
                  </a:txBody>
                  <a:tcPr marL="0" marR="0" marT="0" marB="0"/>
                </a:tc>
              </a:tr>
              <a:tr h="324036">
                <a:tc gridSpan="2">
                  <a:txBody>
                    <a:bodyPr/>
                    <a:lstStyle/>
                    <a:p>
                      <a:pPr marL="38100" marR="38100">
                        <a:lnSpc>
                          <a:spcPts val="1600"/>
                        </a:lnSpc>
                        <a:spcAft>
                          <a:spcPts val="0"/>
                        </a:spcAft>
                      </a:pPr>
                      <a:r>
                        <a:rPr lang="es-EC" sz="900">
                          <a:effectLst/>
                        </a:rPr>
                        <a:t>Total</a:t>
                      </a:r>
                      <a:endParaRPr lang="es-EC" sz="1200">
                        <a:effectLst/>
                        <a:latin typeface="Times New Roman"/>
                        <a:ea typeface="Times New Roman"/>
                        <a:cs typeface="Times New Roman"/>
                      </a:endParaRPr>
                    </a:p>
                  </a:txBody>
                  <a:tcPr marL="0" marR="0" marT="0" marB="0" anchor="ctr"/>
                </a:tc>
                <a:tc hMerge="1">
                  <a:txBody>
                    <a:bodyPr/>
                    <a:lstStyle/>
                    <a:p>
                      <a:endParaRPr lang="es-EC"/>
                    </a:p>
                  </a:txBody>
                  <a:tcPr/>
                </a:tc>
                <a:tc>
                  <a:txBody>
                    <a:bodyPr/>
                    <a:lstStyle/>
                    <a:p>
                      <a:pPr marL="38100" marR="38100" algn="r">
                        <a:lnSpc>
                          <a:spcPts val="1600"/>
                        </a:lnSpc>
                        <a:spcAft>
                          <a:spcPts val="0"/>
                        </a:spcAft>
                      </a:pPr>
                      <a:r>
                        <a:rPr lang="es-EC" sz="900">
                          <a:effectLst/>
                        </a:rPr>
                        <a:t>385</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900">
                          <a:effectLst/>
                        </a:rPr>
                        <a:t>100,0</a:t>
                      </a:r>
                      <a:endParaRPr lang="es-EC" sz="1200">
                        <a:effectLst/>
                        <a:latin typeface="Times New Roman"/>
                        <a:ea typeface="Times New Roman"/>
                        <a:cs typeface="Times New Roman"/>
                      </a:endParaRPr>
                    </a:p>
                  </a:txBody>
                  <a:tcPr marL="0" marR="0" marT="0" marB="0" anchor="ctr"/>
                </a:tc>
                <a:tc>
                  <a:txBody>
                    <a:bodyPr/>
                    <a:lstStyle/>
                    <a:p>
                      <a:pPr>
                        <a:spcAft>
                          <a:spcPts val="0"/>
                        </a:spcAft>
                      </a:pPr>
                      <a:r>
                        <a:rPr lang="es-EC" sz="1200">
                          <a:effectLst/>
                        </a:rPr>
                        <a:t> </a:t>
                      </a:r>
                      <a:endParaRPr lang="es-EC" sz="1200">
                        <a:effectLst/>
                        <a:latin typeface="Times New Roman"/>
                        <a:ea typeface="Times New Roman"/>
                        <a:cs typeface="Times New Roman"/>
                      </a:endParaRPr>
                    </a:p>
                  </a:txBody>
                  <a:tcPr marL="0" marR="0" marT="0" marB="0"/>
                </a:tc>
                <a:tc>
                  <a:txBody>
                    <a:bodyPr/>
                    <a:lstStyle/>
                    <a:p>
                      <a:pPr>
                        <a:spcAft>
                          <a:spcPts val="0"/>
                        </a:spcAft>
                      </a:pPr>
                      <a:r>
                        <a:rPr lang="es-EC" sz="1200" dirty="0">
                          <a:effectLst/>
                        </a:rPr>
                        <a:t> </a:t>
                      </a:r>
                      <a:endParaRPr lang="es-EC" sz="1200" dirty="0">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1687360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889168"/>
          </a:xfrm>
        </p:spPr>
        <p:txBody>
          <a:bodyPr>
            <a:noAutofit/>
          </a:bodyPr>
          <a:lstStyle/>
          <a:p>
            <a:pPr lvl="1" algn="l" rtl="0">
              <a:spcBef>
                <a:spcPct val="0"/>
              </a:spcBef>
            </a:pPr>
            <a:r>
              <a:rPr lang="es-EC" sz="2800" kern="1200" dirty="0">
                <a:solidFill>
                  <a:schemeClr val="accent1"/>
                </a:solidFill>
                <a:latin typeface="+mj-lt"/>
                <a:ea typeface="+mj-ea"/>
                <a:cs typeface="+mj-cs"/>
              </a:rPr>
              <a:t>Capítulo I: </a:t>
            </a:r>
            <a:r>
              <a:rPr lang="es-EC" sz="2800" b="1" kern="1200" dirty="0">
                <a:solidFill>
                  <a:schemeClr val="accent1"/>
                </a:solidFill>
                <a:latin typeface="+mj-lt"/>
                <a:ea typeface="+mj-ea"/>
                <a:cs typeface="+mj-cs"/>
              </a:rPr>
              <a:t>Descripción de la E</a:t>
            </a:r>
            <a:r>
              <a:rPr lang="es-EC" sz="2800" b="1" kern="1200" dirty="0" smtClean="0">
                <a:solidFill>
                  <a:schemeClr val="accent1"/>
                </a:solidFill>
                <a:latin typeface="+mj-lt"/>
                <a:ea typeface="+mj-ea"/>
                <a:cs typeface="+mj-cs"/>
              </a:rPr>
              <a:t>mpresa</a:t>
            </a:r>
            <a:r>
              <a:rPr lang="es-EC" sz="2800" kern="1200" dirty="0">
                <a:solidFill>
                  <a:schemeClr val="accent1"/>
                </a:solidFill>
                <a:latin typeface="+mj-lt"/>
                <a:ea typeface="+mj-ea"/>
                <a:cs typeface="+mj-cs"/>
              </a:rPr>
              <a:t/>
            </a:r>
            <a:br>
              <a:rPr lang="es-EC" sz="2800" kern="1200" dirty="0">
                <a:solidFill>
                  <a:schemeClr val="accent1"/>
                </a:solidFill>
                <a:latin typeface="+mj-lt"/>
                <a:ea typeface="+mj-ea"/>
                <a:cs typeface="+mj-cs"/>
              </a:rPr>
            </a:br>
            <a:endParaRPr lang="es-EC" sz="2800" kern="1200" dirty="0">
              <a:solidFill>
                <a:schemeClr val="accent1"/>
              </a:solidFill>
              <a:latin typeface="+mj-lt"/>
              <a:ea typeface="+mj-ea"/>
              <a:cs typeface="+mj-cs"/>
            </a:endParaRPr>
          </a:p>
        </p:txBody>
      </p:sp>
      <p:sp>
        <p:nvSpPr>
          <p:cNvPr id="3" name="2 Marcador de contenido"/>
          <p:cNvSpPr>
            <a:spLocks noGrp="1"/>
          </p:cNvSpPr>
          <p:nvPr>
            <p:ph idx="1"/>
          </p:nvPr>
        </p:nvSpPr>
        <p:spPr>
          <a:xfrm>
            <a:off x="1043492" y="1772816"/>
            <a:ext cx="6777317" cy="4059813"/>
          </a:xfrm>
        </p:spPr>
        <p:txBody>
          <a:bodyPr>
            <a:normAutofit lnSpcReduction="10000"/>
          </a:bodyPr>
          <a:lstStyle/>
          <a:p>
            <a:pPr marL="68580" indent="0" algn="just">
              <a:buNone/>
            </a:pPr>
            <a:r>
              <a:rPr lang="es-EC" dirty="0" smtClean="0"/>
              <a:t>Química </a:t>
            </a:r>
            <a:r>
              <a:rPr lang="es-EC" dirty="0" err="1"/>
              <a:t>Riandi</a:t>
            </a:r>
            <a:r>
              <a:rPr lang="es-EC" dirty="0"/>
              <a:t> Cía. Ltda., se creó en la ciudad de Quito el 25 de abril de 1989, como una pequeña industria del sector químico que decide incursionar en la elaboración de diversos productos.  Está constituida como una empresa de responsabilidad limitada, cuyo capital se encuentra dividido en aportaciones, actualmente el número de socios de la empresa es de cuatro</a:t>
            </a:r>
            <a:r>
              <a:rPr lang="es-EC" dirty="0" smtClean="0"/>
              <a:t>.</a:t>
            </a:r>
            <a:endParaRPr lang="es-EC" dirty="0"/>
          </a:p>
          <a:p>
            <a:pPr algn="just"/>
            <a:endParaRPr lang="es-EC" dirty="0"/>
          </a:p>
        </p:txBody>
      </p:sp>
    </p:spTree>
    <p:extLst>
      <p:ext uri="{BB962C8B-B14F-4D97-AF65-F5344CB8AC3E}">
        <p14:creationId xmlns:p14="http://schemas.microsoft.com/office/powerpoint/2010/main" val="4233399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20"/>
            <a:ext cx="7560840" cy="50405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rPr>
              <a:t>Análisis Estadístico Univariado</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827584" y="3356992"/>
            <a:ext cx="7488832" cy="2952328"/>
          </a:xfrm>
        </p:spPr>
        <p:txBody>
          <a:bodyPr>
            <a:noAutofit/>
          </a:bodyPr>
          <a:lstStyle/>
          <a:p>
            <a:pPr algn="just"/>
            <a:r>
              <a:rPr lang="es-EC" sz="1500" b="1" u="sng" dirty="0"/>
              <a:t>Análisis</a:t>
            </a:r>
            <a:endParaRPr lang="es-EC" sz="1500" dirty="0"/>
          </a:p>
          <a:p>
            <a:pPr algn="just"/>
            <a:r>
              <a:rPr lang="es-EC" sz="1500" dirty="0"/>
              <a:t>Los resultados arrojados para la pregunta </a:t>
            </a:r>
            <a:r>
              <a:rPr lang="es-EC" sz="1500" dirty="0" smtClean="0"/>
              <a:t> </a:t>
            </a:r>
            <a:r>
              <a:rPr lang="es-EC" sz="1500" dirty="0"/>
              <a:t>son: </a:t>
            </a:r>
          </a:p>
          <a:p>
            <a:pPr lvl="0" algn="just"/>
            <a:r>
              <a:rPr lang="es-ES" sz="1500" dirty="0"/>
              <a:t>La media es 1,84 demuestra que para los encuestados comprar jabón para sus mascotas es un factor </a:t>
            </a:r>
            <a:r>
              <a:rPr lang="es-ES" sz="1500" b="1" dirty="0"/>
              <a:t>importante, </a:t>
            </a:r>
            <a:r>
              <a:rPr lang="es-ES" sz="1500" dirty="0"/>
              <a:t>con tendencia a variar por debajo o por encima de su media en 0,986 (desv.tip.)</a:t>
            </a:r>
            <a:endParaRPr lang="es-EC" sz="1500" dirty="0"/>
          </a:p>
          <a:p>
            <a:pPr lvl="0" algn="just"/>
            <a:r>
              <a:rPr lang="es-ES" sz="1500" dirty="0"/>
              <a:t>El 9,1% realiza compras quincenales, el 30,1% las hace mensual, el 27,8% bimensual, mientras que el 32,7% realiza sus comprar trimestralmente información que le sirve a la empresa para conocer frecuencias de compras. </a:t>
            </a:r>
            <a:endParaRPr lang="es-EC" sz="1500" dirty="0"/>
          </a:p>
          <a:p>
            <a:pPr lvl="0" algn="just"/>
            <a:r>
              <a:rPr lang="es-ES" sz="1500" dirty="0"/>
              <a:t>Para la frecuencia de compra según los resultados de las encuestas tiene una Moda de 3, demuestra que la mayor parte de los encuestados prefieren comprar jabón de manera trimestral</a:t>
            </a:r>
            <a:r>
              <a:rPr lang="es-ES" sz="1500" dirty="0" smtClean="0"/>
              <a:t>.</a:t>
            </a:r>
            <a:endParaRPr lang="es-EC" sz="1500" dirty="0"/>
          </a:p>
        </p:txBody>
      </p:sp>
      <p:pic>
        <p:nvPicPr>
          <p:cNvPr id="5122" name="Imagen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503987"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9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836712"/>
            <a:ext cx="7560840" cy="432048"/>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latin typeface="+mj-lt"/>
                <a:ea typeface="+mj-ea"/>
                <a:cs typeface="+mj-cs"/>
              </a:rPr>
              <a:t>Análisis Estadístico B</a:t>
            </a:r>
            <a:r>
              <a:rPr lang="es-EC" sz="2000" b="1" kern="1200" dirty="0" smtClean="0">
                <a:solidFill>
                  <a:schemeClr val="accent1"/>
                </a:solidFill>
                <a:latin typeface="+mj-lt"/>
                <a:ea typeface="+mj-ea"/>
                <a:cs typeface="+mj-cs"/>
              </a:rPr>
              <a:t>ivariado</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827584" y="1340768"/>
            <a:ext cx="6993225" cy="1656184"/>
          </a:xfrm>
        </p:spPr>
        <p:txBody>
          <a:bodyPr>
            <a:noAutofit/>
          </a:bodyPr>
          <a:lstStyle/>
          <a:p>
            <a:pPr marL="68580" lvl="2" indent="0" algn="just">
              <a:buNone/>
            </a:pPr>
            <a:r>
              <a:rPr lang="es-EC" sz="1500" b="1" dirty="0" smtClean="0"/>
              <a:t>CrossTabb</a:t>
            </a:r>
            <a:r>
              <a:rPr lang="es-EC" sz="1500" dirty="0" smtClean="0"/>
              <a:t> entre: </a:t>
            </a:r>
            <a:r>
              <a:rPr lang="es-EC" sz="1500" dirty="0"/>
              <a:t>Relación que existe entre Lugar de compra  y Frecuencia de compra del </a:t>
            </a:r>
            <a:r>
              <a:rPr lang="es-EC" sz="1500" dirty="0" smtClean="0"/>
              <a:t>jabón</a:t>
            </a:r>
          </a:p>
          <a:p>
            <a:pPr lvl="1" algn="just"/>
            <a:r>
              <a:rPr lang="es-EC" sz="1300" dirty="0"/>
              <a:t>Regla:</a:t>
            </a:r>
          </a:p>
          <a:p>
            <a:pPr lvl="0" algn="just"/>
            <a:r>
              <a:rPr lang="es-ES" sz="1500" dirty="0"/>
              <a:t>Ho: No existe asociación entre frecuencia de compra y lugar donde compra  </a:t>
            </a:r>
            <a:endParaRPr lang="es-EC" sz="1500" dirty="0"/>
          </a:p>
          <a:p>
            <a:pPr lvl="0" algn="just"/>
            <a:r>
              <a:rPr lang="es-ES" sz="1500" dirty="0"/>
              <a:t>Hi: SI existe asociación entre frecuencia de compra y lugar donde compra  </a:t>
            </a:r>
            <a:endParaRPr lang="es-EC" sz="1500" dirty="0" smtClean="0"/>
          </a:p>
          <a:p>
            <a:pPr marL="68580" indent="0" algn="just">
              <a:buNone/>
            </a:pPr>
            <a:endParaRPr lang="es-EC" sz="1500" dirty="0"/>
          </a:p>
        </p:txBody>
      </p:sp>
      <p:graphicFrame>
        <p:nvGraphicFramePr>
          <p:cNvPr id="3" name="2 Tabla"/>
          <p:cNvGraphicFramePr>
            <a:graphicFrameLocks noGrp="1"/>
          </p:cNvGraphicFramePr>
          <p:nvPr>
            <p:extLst/>
          </p:nvPr>
        </p:nvGraphicFramePr>
        <p:xfrm>
          <a:off x="1042988" y="3573018"/>
          <a:ext cx="6777037" cy="2304256"/>
        </p:xfrm>
        <a:graphic>
          <a:graphicData uri="http://schemas.openxmlformats.org/drawingml/2006/table">
            <a:tbl>
              <a:tblPr>
                <a:tableStyleId>{5C22544A-7EE6-4342-B048-85BDC9FD1C3A}</a:tableStyleId>
              </a:tblPr>
              <a:tblGrid>
                <a:gridCol w="1072141"/>
                <a:gridCol w="1017396"/>
                <a:gridCol w="872131"/>
                <a:gridCol w="872131"/>
                <a:gridCol w="872131"/>
                <a:gridCol w="872131"/>
                <a:gridCol w="599488"/>
                <a:gridCol w="599488"/>
              </a:tblGrid>
              <a:tr h="228070">
                <a:tc gridSpan="8">
                  <a:txBody>
                    <a:bodyPr/>
                    <a:lstStyle/>
                    <a:p>
                      <a:pPr marL="38100" marR="38100" algn="ctr">
                        <a:lnSpc>
                          <a:spcPts val="1600"/>
                        </a:lnSpc>
                        <a:spcAft>
                          <a:spcPts val="0"/>
                        </a:spcAft>
                      </a:pPr>
                      <a:r>
                        <a:rPr lang="es-EC" sz="800" dirty="0">
                          <a:effectLst/>
                        </a:rPr>
                        <a:t>Tabla de contingencia Frecuenta compra * Lugar de compra</a:t>
                      </a:r>
                      <a:endParaRPr lang="es-EC" sz="1100" dirty="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8070">
                <a:tc gridSpan="8">
                  <a:txBody>
                    <a:bodyPr/>
                    <a:lstStyle/>
                    <a:p>
                      <a:pPr marL="38100" marR="38100">
                        <a:lnSpc>
                          <a:spcPts val="1600"/>
                        </a:lnSpc>
                        <a:spcAft>
                          <a:spcPts val="0"/>
                        </a:spcAft>
                      </a:pPr>
                      <a:r>
                        <a:rPr lang="es-EC" sz="800">
                          <a:effectLst/>
                        </a:rPr>
                        <a:t>Recuento</a:t>
                      </a:r>
                      <a:endParaRPr lang="es-EC" sz="1100">
                        <a:effectLst/>
                        <a:latin typeface="Times New Roman"/>
                        <a:ea typeface="Times New Roman"/>
                        <a:cs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8070">
                <a:tc rowSpan="2" gridSpan="2">
                  <a:txBody>
                    <a:bodyPr/>
                    <a:lstStyle/>
                    <a:p>
                      <a:pPr marL="38100" marR="38100">
                        <a:lnSpc>
                          <a:spcPts val="1600"/>
                        </a:lnSpc>
                        <a:spcAft>
                          <a:spcPts val="0"/>
                        </a:spcAft>
                      </a:pPr>
                      <a:r>
                        <a:rPr lang="es-EC" sz="800">
                          <a:effectLst/>
                        </a:rPr>
                        <a:t> </a:t>
                      </a:r>
                      <a:endParaRPr lang="es-EC" sz="1100">
                        <a:effectLst/>
                        <a:latin typeface="Times New Roman"/>
                        <a:ea typeface="Times New Roman"/>
                        <a:cs typeface="Times New Roman"/>
                      </a:endParaRPr>
                    </a:p>
                  </a:txBody>
                  <a:tcPr marL="0" marR="0" marT="0" marB="0"/>
                </a:tc>
                <a:tc rowSpan="2" hMerge="1">
                  <a:txBody>
                    <a:bodyPr/>
                    <a:lstStyle/>
                    <a:p>
                      <a:endParaRPr lang="es-EC"/>
                    </a:p>
                  </a:txBody>
                  <a:tcPr/>
                </a:tc>
                <a:tc gridSpan="5">
                  <a:txBody>
                    <a:bodyPr/>
                    <a:lstStyle/>
                    <a:p>
                      <a:pPr marL="38100" marR="38100" algn="ctr">
                        <a:lnSpc>
                          <a:spcPts val="1600"/>
                        </a:lnSpc>
                        <a:spcAft>
                          <a:spcPts val="0"/>
                        </a:spcAft>
                      </a:pPr>
                      <a:r>
                        <a:rPr lang="es-EC" sz="800">
                          <a:effectLst/>
                        </a:rPr>
                        <a:t>Lugar de compra</a:t>
                      </a:r>
                      <a:endParaRPr lang="es-EC" sz="110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800">
                          <a:effectLst/>
                        </a:rPr>
                        <a:t>Total</a:t>
                      </a:r>
                      <a:endParaRPr lang="es-EC" sz="1100">
                        <a:effectLst/>
                        <a:latin typeface="Times New Roman"/>
                        <a:ea typeface="Times New Roman"/>
                        <a:cs typeface="Times New Roman"/>
                      </a:endParaRPr>
                    </a:p>
                  </a:txBody>
                  <a:tcPr marL="0" marR="0" marT="0" marB="0"/>
                </a:tc>
              </a:tr>
              <a:tr h="479696">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800" dirty="0">
                          <a:effectLst/>
                        </a:rPr>
                        <a:t>Clínicas Veterinarias</a:t>
                      </a:r>
                      <a:endParaRPr lang="es-EC" sz="1100" dirty="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800">
                          <a:effectLst/>
                        </a:rPr>
                        <a:t>Pet Shop</a:t>
                      </a:r>
                      <a:endParaRPr lang="es-EC" sz="11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800">
                          <a:effectLst/>
                        </a:rPr>
                        <a:t>Supermercados</a:t>
                      </a:r>
                      <a:endParaRPr lang="es-EC" sz="11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800">
                          <a:effectLst/>
                        </a:rPr>
                        <a:t>Micro mercados</a:t>
                      </a:r>
                      <a:endParaRPr lang="es-EC" sz="11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800">
                          <a:effectLst/>
                        </a:rPr>
                        <a:t>Tiendas</a:t>
                      </a:r>
                      <a:endParaRPr lang="es-EC" sz="1100">
                        <a:effectLst/>
                        <a:latin typeface="Times New Roman"/>
                        <a:ea typeface="Times New Roman"/>
                        <a:cs typeface="Times New Roman"/>
                      </a:endParaRPr>
                    </a:p>
                  </a:txBody>
                  <a:tcPr marL="0" marR="0" marT="0" marB="0"/>
                </a:tc>
                <a:tc vMerge="1">
                  <a:txBody>
                    <a:bodyPr/>
                    <a:lstStyle/>
                    <a:p>
                      <a:endParaRPr lang="es-EC"/>
                    </a:p>
                  </a:txBody>
                  <a:tcPr/>
                </a:tc>
              </a:tr>
              <a:tr h="228070">
                <a:tc rowSpan="4">
                  <a:txBody>
                    <a:bodyPr/>
                    <a:lstStyle/>
                    <a:p>
                      <a:pPr marL="38100" marR="38100">
                        <a:lnSpc>
                          <a:spcPts val="1600"/>
                        </a:lnSpc>
                        <a:spcAft>
                          <a:spcPts val="0"/>
                        </a:spcAft>
                      </a:pPr>
                      <a:r>
                        <a:rPr lang="es-EC" sz="800">
                          <a:effectLst/>
                        </a:rPr>
                        <a:t>Frecuenta compra</a:t>
                      </a:r>
                      <a:endParaRPr lang="es-EC" sz="1100">
                        <a:effectLst/>
                        <a:latin typeface="Times New Roman"/>
                        <a:ea typeface="Times New Roman"/>
                        <a:cs typeface="Times New Roman"/>
                      </a:endParaRPr>
                    </a:p>
                  </a:txBody>
                  <a:tcPr marL="0" marR="0" marT="0" marB="0" anchor="ctr"/>
                </a:tc>
                <a:tc>
                  <a:txBody>
                    <a:bodyPr/>
                    <a:lstStyle/>
                    <a:p>
                      <a:pPr marL="38100" marR="38100">
                        <a:lnSpc>
                          <a:spcPts val="1600"/>
                        </a:lnSpc>
                        <a:spcAft>
                          <a:spcPts val="0"/>
                        </a:spcAft>
                      </a:pPr>
                      <a:r>
                        <a:rPr lang="es-EC" sz="800">
                          <a:effectLst/>
                        </a:rPr>
                        <a:t>Quincenal</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15</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11</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8</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0</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35</a:t>
                      </a:r>
                      <a:endParaRPr lang="es-EC" sz="1100">
                        <a:effectLst/>
                        <a:latin typeface="Times New Roman"/>
                        <a:ea typeface="Times New Roman"/>
                        <a:cs typeface="Times New Roman"/>
                      </a:endParaRPr>
                    </a:p>
                  </a:txBody>
                  <a:tcPr marL="0" marR="0" marT="0" marB="0" anchor="ctr"/>
                </a:tc>
              </a:tr>
              <a:tr h="228070">
                <a:tc vMerge="1">
                  <a:txBody>
                    <a:bodyPr/>
                    <a:lstStyle/>
                    <a:p>
                      <a:endParaRPr lang="es-EC"/>
                    </a:p>
                  </a:txBody>
                  <a:tcPr/>
                </a:tc>
                <a:tc>
                  <a:txBody>
                    <a:bodyPr/>
                    <a:lstStyle/>
                    <a:p>
                      <a:pPr marL="38100" marR="38100">
                        <a:lnSpc>
                          <a:spcPts val="1600"/>
                        </a:lnSpc>
                        <a:spcAft>
                          <a:spcPts val="0"/>
                        </a:spcAft>
                      </a:pPr>
                      <a:r>
                        <a:rPr lang="es-EC" sz="800">
                          <a:effectLst/>
                        </a:rPr>
                        <a:t>Mensual</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30</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23</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50</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7</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6</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116</a:t>
                      </a:r>
                      <a:endParaRPr lang="es-EC" sz="1100">
                        <a:effectLst/>
                        <a:latin typeface="Times New Roman"/>
                        <a:ea typeface="Times New Roman"/>
                        <a:cs typeface="Times New Roman"/>
                      </a:endParaRPr>
                    </a:p>
                  </a:txBody>
                  <a:tcPr marL="0" marR="0" marT="0" marB="0" anchor="ctr"/>
                </a:tc>
              </a:tr>
              <a:tr h="228070">
                <a:tc vMerge="1">
                  <a:txBody>
                    <a:bodyPr/>
                    <a:lstStyle/>
                    <a:p>
                      <a:endParaRPr lang="es-EC"/>
                    </a:p>
                  </a:txBody>
                  <a:tcPr/>
                </a:tc>
                <a:tc>
                  <a:txBody>
                    <a:bodyPr/>
                    <a:lstStyle/>
                    <a:p>
                      <a:pPr marL="38100" marR="38100">
                        <a:lnSpc>
                          <a:spcPts val="1600"/>
                        </a:lnSpc>
                        <a:spcAft>
                          <a:spcPts val="0"/>
                        </a:spcAft>
                      </a:pPr>
                      <a:r>
                        <a:rPr lang="es-EC" sz="800">
                          <a:effectLst/>
                        </a:rPr>
                        <a:t>Bimensual</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42</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18</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33</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11</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3</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107</a:t>
                      </a:r>
                      <a:endParaRPr lang="es-EC" sz="1100">
                        <a:effectLst/>
                        <a:latin typeface="Times New Roman"/>
                        <a:ea typeface="Times New Roman"/>
                        <a:cs typeface="Times New Roman"/>
                      </a:endParaRPr>
                    </a:p>
                  </a:txBody>
                  <a:tcPr marL="0" marR="0" marT="0" marB="0" anchor="ctr"/>
                </a:tc>
              </a:tr>
              <a:tr h="228070">
                <a:tc vMerge="1">
                  <a:txBody>
                    <a:bodyPr/>
                    <a:lstStyle/>
                    <a:p>
                      <a:endParaRPr lang="es-EC"/>
                    </a:p>
                  </a:txBody>
                  <a:tcPr/>
                </a:tc>
                <a:tc>
                  <a:txBody>
                    <a:bodyPr/>
                    <a:lstStyle/>
                    <a:p>
                      <a:pPr marL="38100" marR="38100">
                        <a:lnSpc>
                          <a:spcPts val="1600"/>
                        </a:lnSpc>
                        <a:spcAft>
                          <a:spcPts val="0"/>
                        </a:spcAft>
                      </a:pPr>
                      <a:r>
                        <a:rPr lang="es-EC" sz="800">
                          <a:effectLst/>
                        </a:rPr>
                        <a:t>Trimestral a mas</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26</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31</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56</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3</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10</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126</a:t>
                      </a:r>
                      <a:endParaRPr lang="es-EC" sz="1100">
                        <a:effectLst/>
                        <a:latin typeface="Times New Roman"/>
                        <a:ea typeface="Times New Roman"/>
                        <a:cs typeface="Times New Roman"/>
                      </a:endParaRPr>
                    </a:p>
                  </a:txBody>
                  <a:tcPr marL="0" marR="0" marT="0" marB="0" anchor="ctr"/>
                </a:tc>
              </a:tr>
              <a:tr h="228070">
                <a:tc gridSpan="2">
                  <a:txBody>
                    <a:bodyPr/>
                    <a:lstStyle/>
                    <a:p>
                      <a:pPr marL="38100" marR="38100">
                        <a:lnSpc>
                          <a:spcPts val="1600"/>
                        </a:lnSpc>
                        <a:spcAft>
                          <a:spcPts val="0"/>
                        </a:spcAft>
                      </a:pPr>
                      <a:r>
                        <a:rPr lang="es-EC" sz="800">
                          <a:effectLst/>
                        </a:rPr>
                        <a:t>Total</a:t>
                      </a:r>
                      <a:endParaRPr lang="es-EC" sz="1100">
                        <a:effectLst/>
                        <a:latin typeface="Times New Roman"/>
                        <a:ea typeface="Times New Roman"/>
                        <a:cs typeface="Times New Roman"/>
                      </a:endParaRPr>
                    </a:p>
                  </a:txBody>
                  <a:tcPr marL="0" marR="0" marT="0" marB="0" anchor="ctr"/>
                </a:tc>
                <a:tc hMerge="1">
                  <a:txBody>
                    <a:bodyPr/>
                    <a:lstStyle/>
                    <a:p>
                      <a:endParaRPr lang="es-EC"/>
                    </a:p>
                  </a:txBody>
                  <a:tcPr/>
                </a:tc>
                <a:tc>
                  <a:txBody>
                    <a:bodyPr/>
                    <a:lstStyle/>
                    <a:p>
                      <a:pPr marL="38100" marR="38100" algn="r">
                        <a:lnSpc>
                          <a:spcPts val="1600"/>
                        </a:lnSpc>
                        <a:spcAft>
                          <a:spcPts val="0"/>
                        </a:spcAft>
                      </a:pPr>
                      <a:r>
                        <a:rPr lang="es-EC" sz="800">
                          <a:effectLst/>
                        </a:rPr>
                        <a:t>113</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83</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147</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21</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20</a:t>
                      </a:r>
                      <a:endParaRPr lang="es-EC" sz="11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dirty="0">
                          <a:effectLst/>
                        </a:rPr>
                        <a:t>384</a:t>
                      </a:r>
                      <a:endParaRPr lang="es-EC" sz="1100" dirty="0">
                        <a:effectLst/>
                        <a:latin typeface="Times New Roman"/>
                        <a:ea typeface="Times New Roman"/>
                        <a:cs typeface="Times New Roman"/>
                      </a:endParaRPr>
                    </a:p>
                  </a:txBody>
                  <a:tcPr marL="0" marR="0" marT="0" marB="0" anchor="ctr"/>
                </a:tc>
              </a:tr>
            </a:tbl>
          </a:graphicData>
        </a:graphic>
      </p:graphicFrame>
    </p:spTree>
    <p:extLst>
      <p:ext uri="{BB962C8B-B14F-4D97-AF65-F5344CB8AC3E}">
        <p14:creationId xmlns:p14="http://schemas.microsoft.com/office/powerpoint/2010/main" val="3911647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20"/>
            <a:ext cx="7560840" cy="50405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rPr>
              <a:t>Análisis Estadístico Bivariado</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827584" y="1628800"/>
            <a:ext cx="7488832" cy="2448272"/>
          </a:xfrm>
        </p:spPr>
        <p:txBody>
          <a:bodyPr>
            <a:noAutofit/>
          </a:bodyPr>
          <a:lstStyle/>
          <a:p>
            <a:pPr lvl="1" algn="just"/>
            <a:r>
              <a:rPr lang="es-EC" sz="1900" b="1" u="sng" dirty="0" smtClean="0"/>
              <a:t>Análisis</a:t>
            </a:r>
            <a:endParaRPr lang="es-EC" sz="1900" dirty="0"/>
          </a:p>
          <a:p>
            <a:r>
              <a:rPr lang="es-EC" sz="1900" dirty="0"/>
              <a:t>Si la significancia es = &lt; 0.05 rechazo Ho por lo tanto SI hay asociación</a:t>
            </a:r>
          </a:p>
          <a:p>
            <a:pPr lvl="1"/>
            <a:r>
              <a:rPr lang="es-EC" sz="1900" b="1" u="sng" dirty="0"/>
              <a:t>Conclusión: </a:t>
            </a:r>
          </a:p>
          <a:p>
            <a:r>
              <a:rPr lang="es-EC" sz="1900" dirty="0"/>
              <a:t>La significancia es 0.02 Rechazo Ho por lo tanto Si existe asociación entre frecuencia de compra y lugar donde compra  el jabón para su mascota.</a:t>
            </a:r>
          </a:p>
        </p:txBody>
      </p:sp>
      <p:pic>
        <p:nvPicPr>
          <p:cNvPr id="10242"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77072"/>
            <a:ext cx="6624736"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63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836712"/>
            <a:ext cx="7560840" cy="432048"/>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latin typeface="+mj-lt"/>
                <a:ea typeface="+mj-ea"/>
                <a:cs typeface="+mj-cs"/>
              </a:rPr>
              <a:t>Análisis Estadístico B</a:t>
            </a:r>
            <a:r>
              <a:rPr lang="es-EC" sz="2000" b="1" kern="1200" dirty="0" smtClean="0">
                <a:solidFill>
                  <a:schemeClr val="accent1"/>
                </a:solidFill>
                <a:latin typeface="+mj-lt"/>
                <a:ea typeface="+mj-ea"/>
                <a:cs typeface="+mj-cs"/>
              </a:rPr>
              <a:t>ivariado</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827584" y="1340768"/>
            <a:ext cx="6993225" cy="1656184"/>
          </a:xfrm>
        </p:spPr>
        <p:txBody>
          <a:bodyPr>
            <a:noAutofit/>
          </a:bodyPr>
          <a:lstStyle/>
          <a:p>
            <a:pPr marL="68580" lvl="2" indent="0" algn="just">
              <a:buNone/>
            </a:pPr>
            <a:r>
              <a:rPr lang="es-EC" sz="1500" b="1" dirty="0" smtClean="0"/>
              <a:t>ANOVA</a:t>
            </a:r>
            <a:r>
              <a:rPr lang="es-EC" sz="1500" dirty="0" smtClean="0"/>
              <a:t> </a:t>
            </a:r>
          </a:p>
          <a:p>
            <a:pPr marL="564642" lvl="3" indent="-285750" algn="just">
              <a:buFont typeface="Courier New" pitchFamily="49" charset="0"/>
              <a:buChar char="o"/>
            </a:pPr>
            <a:r>
              <a:rPr lang="es-EC" sz="1100" dirty="0" smtClean="0"/>
              <a:t>Regla</a:t>
            </a:r>
            <a:r>
              <a:rPr lang="es-EC" sz="1100" dirty="0"/>
              <a:t>:</a:t>
            </a:r>
          </a:p>
          <a:p>
            <a:pPr lvl="0"/>
            <a:r>
              <a:rPr lang="es-ES" sz="1600" dirty="0"/>
              <a:t>Ho: No existe diferencia entre cuantas veces baña a su mascota y frecuencia de compra del jabón  </a:t>
            </a:r>
            <a:endParaRPr lang="es-EC" sz="1600" dirty="0"/>
          </a:p>
          <a:p>
            <a:r>
              <a:rPr lang="es-EC" sz="1600" dirty="0"/>
              <a:t>Hi: SI existe diferencia entre cuantas veces baña a su mascota y frecuencia de compra del jabón</a:t>
            </a:r>
            <a:endParaRPr lang="es-EC" sz="1500" dirty="0"/>
          </a:p>
        </p:txBody>
      </p:sp>
      <p:graphicFrame>
        <p:nvGraphicFramePr>
          <p:cNvPr id="5" name="4 Tabla"/>
          <p:cNvGraphicFramePr>
            <a:graphicFrameLocks noGrp="1"/>
          </p:cNvGraphicFramePr>
          <p:nvPr>
            <p:extLst/>
          </p:nvPr>
        </p:nvGraphicFramePr>
        <p:xfrm>
          <a:off x="1042987" y="3212846"/>
          <a:ext cx="6777039" cy="2736437"/>
        </p:xfrm>
        <a:graphic>
          <a:graphicData uri="http://schemas.openxmlformats.org/drawingml/2006/table">
            <a:tbl>
              <a:tblPr>
                <a:tableStyleId>{5C22544A-7EE6-4342-B048-85BDC9FD1C3A}</a:tableStyleId>
              </a:tblPr>
              <a:tblGrid>
                <a:gridCol w="1024360"/>
                <a:gridCol w="603592"/>
                <a:gridCol w="603592"/>
                <a:gridCol w="878101"/>
                <a:gridCol w="704008"/>
                <a:gridCol w="878101"/>
                <a:gridCol w="878101"/>
                <a:gridCol w="603592"/>
                <a:gridCol w="603592"/>
              </a:tblGrid>
              <a:tr h="269472">
                <a:tc gridSpan="9">
                  <a:txBody>
                    <a:bodyPr/>
                    <a:lstStyle/>
                    <a:p>
                      <a:pPr marL="38100" marR="38100" algn="ctr">
                        <a:lnSpc>
                          <a:spcPts val="1600"/>
                        </a:lnSpc>
                        <a:spcAft>
                          <a:spcPts val="0"/>
                        </a:spcAft>
                      </a:pPr>
                      <a:r>
                        <a:rPr lang="es-EC" sz="800" dirty="0">
                          <a:effectLst/>
                        </a:rPr>
                        <a:t>Descriptivos</a:t>
                      </a:r>
                      <a:endParaRPr lang="es-EC" sz="1000" dirty="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9472">
                <a:tc gridSpan="9">
                  <a:txBody>
                    <a:bodyPr/>
                    <a:lstStyle/>
                    <a:p>
                      <a:pPr marL="38100" marR="38100">
                        <a:lnSpc>
                          <a:spcPts val="1600"/>
                        </a:lnSpc>
                        <a:spcAft>
                          <a:spcPts val="0"/>
                        </a:spcAft>
                      </a:pPr>
                      <a:r>
                        <a:rPr lang="es-EC" sz="800">
                          <a:effectLst/>
                        </a:rPr>
                        <a:t>Cuantas veces baña a su mascota</a:t>
                      </a:r>
                      <a:endParaRPr lang="es-EC" sz="1000">
                        <a:effectLst/>
                        <a:latin typeface="Times New Roman"/>
                        <a:ea typeface="Times New Roman"/>
                        <a:cs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80661">
                <a:tc rowSpan="2">
                  <a:txBody>
                    <a:bodyPr/>
                    <a:lstStyle/>
                    <a:p>
                      <a:pPr marL="38100" marR="38100">
                        <a:lnSpc>
                          <a:spcPts val="1600"/>
                        </a:lnSpc>
                        <a:spcAft>
                          <a:spcPts val="0"/>
                        </a:spcAft>
                      </a:pPr>
                      <a:r>
                        <a:rPr lang="es-EC" sz="800">
                          <a:effectLst/>
                        </a:rPr>
                        <a:t> </a:t>
                      </a:r>
                      <a:endParaRPr lang="es-EC" sz="1000">
                        <a:effectLst/>
                        <a:latin typeface="Times New Roman"/>
                        <a:ea typeface="Times New Roman"/>
                        <a:cs typeface="Times New Roman"/>
                      </a:endParaRPr>
                    </a:p>
                  </a:txBody>
                  <a:tcPr marL="0" marR="0" marT="0" marB="0"/>
                </a:tc>
                <a:tc rowSpan="2">
                  <a:txBody>
                    <a:bodyPr/>
                    <a:lstStyle/>
                    <a:p>
                      <a:pPr marL="38100" marR="38100" algn="ctr">
                        <a:lnSpc>
                          <a:spcPts val="1600"/>
                        </a:lnSpc>
                        <a:spcAft>
                          <a:spcPts val="0"/>
                        </a:spcAft>
                      </a:pPr>
                      <a:r>
                        <a:rPr lang="es-EC" sz="800">
                          <a:effectLst/>
                        </a:rPr>
                        <a:t>N</a:t>
                      </a:r>
                      <a:endParaRPr lang="es-EC" sz="1000">
                        <a:effectLst/>
                        <a:latin typeface="Times New Roman"/>
                        <a:ea typeface="Times New Roman"/>
                        <a:cs typeface="Times New Roman"/>
                      </a:endParaRPr>
                    </a:p>
                  </a:txBody>
                  <a:tcPr marL="0" marR="0" marT="0" marB="0"/>
                </a:tc>
                <a:tc rowSpan="2">
                  <a:txBody>
                    <a:bodyPr/>
                    <a:lstStyle/>
                    <a:p>
                      <a:pPr marL="38100" marR="38100" algn="ctr">
                        <a:lnSpc>
                          <a:spcPts val="1600"/>
                        </a:lnSpc>
                        <a:spcAft>
                          <a:spcPts val="0"/>
                        </a:spcAft>
                      </a:pPr>
                      <a:r>
                        <a:rPr lang="es-EC" sz="800">
                          <a:effectLst/>
                        </a:rPr>
                        <a:t>Media</a:t>
                      </a:r>
                      <a:endParaRPr lang="es-EC" sz="1000">
                        <a:effectLst/>
                        <a:latin typeface="Times New Roman"/>
                        <a:ea typeface="Times New Roman"/>
                        <a:cs typeface="Times New Roman"/>
                      </a:endParaRPr>
                    </a:p>
                  </a:txBody>
                  <a:tcPr marL="0" marR="0" marT="0" marB="0"/>
                </a:tc>
                <a:tc rowSpan="2">
                  <a:txBody>
                    <a:bodyPr/>
                    <a:lstStyle/>
                    <a:p>
                      <a:pPr marL="38100" marR="38100" algn="ctr">
                        <a:lnSpc>
                          <a:spcPts val="1600"/>
                        </a:lnSpc>
                        <a:spcAft>
                          <a:spcPts val="0"/>
                        </a:spcAft>
                      </a:pPr>
                      <a:r>
                        <a:rPr lang="es-EC" sz="800">
                          <a:effectLst/>
                        </a:rPr>
                        <a:t>Desviación típica</a:t>
                      </a:r>
                      <a:endParaRPr lang="es-EC" sz="1000">
                        <a:effectLst/>
                        <a:latin typeface="Times New Roman"/>
                        <a:ea typeface="Times New Roman"/>
                        <a:cs typeface="Times New Roman"/>
                      </a:endParaRPr>
                    </a:p>
                  </a:txBody>
                  <a:tcPr marL="0" marR="0" marT="0" marB="0"/>
                </a:tc>
                <a:tc rowSpan="2">
                  <a:txBody>
                    <a:bodyPr/>
                    <a:lstStyle/>
                    <a:p>
                      <a:pPr marL="38100" marR="38100" algn="ctr">
                        <a:lnSpc>
                          <a:spcPts val="1600"/>
                        </a:lnSpc>
                        <a:spcAft>
                          <a:spcPts val="0"/>
                        </a:spcAft>
                      </a:pPr>
                      <a:r>
                        <a:rPr lang="es-EC" sz="800">
                          <a:effectLst/>
                        </a:rPr>
                        <a:t>Error típico</a:t>
                      </a:r>
                      <a:endParaRPr lang="es-EC" sz="1000">
                        <a:effectLst/>
                        <a:latin typeface="Times New Roman"/>
                        <a:ea typeface="Times New Roman"/>
                        <a:cs typeface="Times New Roman"/>
                      </a:endParaRPr>
                    </a:p>
                  </a:txBody>
                  <a:tcPr marL="0" marR="0" marT="0" marB="0"/>
                </a:tc>
                <a:tc gridSpan="2">
                  <a:txBody>
                    <a:bodyPr/>
                    <a:lstStyle/>
                    <a:p>
                      <a:pPr marL="38100" marR="38100" algn="ctr">
                        <a:lnSpc>
                          <a:spcPts val="1600"/>
                        </a:lnSpc>
                        <a:spcAft>
                          <a:spcPts val="0"/>
                        </a:spcAft>
                      </a:pPr>
                      <a:r>
                        <a:rPr lang="es-EC" sz="800">
                          <a:effectLst/>
                        </a:rPr>
                        <a:t>Intervalo de confianza para la media al 95%</a:t>
                      </a:r>
                      <a:endParaRPr lang="es-EC" sz="1000">
                        <a:effectLst/>
                        <a:latin typeface="Times New Roman"/>
                        <a:ea typeface="Times New Roman"/>
                        <a:cs typeface="Times New Roman"/>
                      </a:endParaRPr>
                    </a:p>
                  </a:txBody>
                  <a:tcPr marL="0" marR="0" marT="0" marB="0"/>
                </a:tc>
                <a:tc hMerge="1">
                  <a:txBody>
                    <a:bodyPr/>
                    <a:lstStyle/>
                    <a:p>
                      <a:endParaRPr lang="es-EC"/>
                    </a:p>
                  </a:txBody>
                  <a:tcPr/>
                </a:tc>
                <a:tc rowSpan="2">
                  <a:txBody>
                    <a:bodyPr/>
                    <a:lstStyle/>
                    <a:p>
                      <a:pPr marL="38100" marR="38100" algn="ctr">
                        <a:lnSpc>
                          <a:spcPts val="1600"/>
                        </a:lnSpc>
                        <a:spcAft>
                          <a:spcPts val="0"/>
                        </a:spcAft>
                      </a:pPr>
                      <a:r>
                        <a:rPr lang="es-EC" sz="800">
                          <a:effectLst/>
                        </a:rPr>
                        <a:t>Mínimo</a:t>
                      </a:r>
                      <a:endParaRPr lang="es-EC" sz="1000">
                        <a:effectLst/>
                        <a:latin typeface="Times New Roman"/>
                        <a:ea typeface="Times New Roman"/>
                        <a:cs typeface="Times New Roman"/>
                      </a:endParaRPr>
                    </a:p>
                  </a:txBody>
                  <a:tcPr marL="0" marR="0" marT="0" marB="0"/>
                </a:tc>
                <a:tc rowSpan="2">
                  <a:txBody>
                    <a:bodyPr/>
                    <a:lstStyle/>
                    <a:p>
                      <a:pPr marL="38100" marR="38100" algn="ctr">
                        <a:lnSpc>
                          <a:spcPts val="1600"/>
                        </a:lnSpc>
                        <a:spcAft>
                          <a:spcPts val="0"/>
                        </a:spcAft>
                      </a:pPr>
                      <a:r>
                        <a:rPr lang="es-EC" sz="800">
                          <a:effectLst/>
                        </a:rPr>
                        <a:t>Máximo</a:t>
                      </a:r>
                      <a:endParaRPr lang="es-EC" sz="1000">
                        <a:effectLst/>
                        <a:latin typeface="Times New Roman"/>
                        <a:ea typeface="Times New Roman"/>
                        <a:cs typeface="Times New Roman"/>
                      </a:endParaRPr>
                    </a:p>
                  </a:txBody>
                  <a:tcPr marL="0" marR="0" marT="0" marB="0"/>
                </a:tc>
              </a:tr>
              <a:tr h="269472">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gn="ctr">
                        <a:lnSpc>
                          <a:spcPts val="1600"/>
                        </a:lnSpc>
                        <a:spcAft>
                          <a:spcPts val="0"/>
                        </a:spcAft>
                      </a:pPr>
                      <a:r>
                        <a:rPr lang="es-EC" sz="800">
                          <a:effectLst/>
                        </a:rPr>
                        <a:t>Límite inferior</a:t>
                      </a:r>
                      <a:endParaRPr lang="es-EC" sz="10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800">
                          <a:effectLst/>
                        </a:rPr>
                        <a:t>Límite superior</a:t>
                      </a:r>
                      <a:endParaRPr lang="es-EC" sz="1000">
                        <a:effectLst/>
                        <a:latin typeface="Times New Roman"/>
                        <a:ea typeface="Times New Roman"/>
                        <a:cs typeface="Times New Roman"/>
                      </a:endParaRPr>
                    </a:p>
                  </a:txBody>
                  <a:tcPr marL="0" marR="0" marT="0" marB="0"/>
                </a:tc>
                <a:tc vMerge="1">
                  <a:txBody>
                    <a:bodyPr/>
                    <a:lstStyle/>
                    <a:p>
                      <a:endParaRPr lang="es-EC"/>
                    </a:p>
                  </a:txBody>
                  <a:tcPr/>
                </a:tc>
                <a:tc vMerge="1">
                  <a:txBody>
                    <a:bodyPr/>
                    <a:lstStyle/>
                    <a:p>
                      <a:endParaRPr lang="es-EC"/>
                    </a:p>
                  </a:txBody>
                  <a:tcPr/>
                </a:tc>
              </a:tr>
              <a:tr h="269472">
                <a:tc>
                  <a:txBody>
                    <a:bodyPr/>
                    <a:lstStyle/>
                    <a:p>
                      <a:pPr marL="38100" marR="38100">
                        <a:lnSpc>
                          <a:spcPts val="1600"/>
                        </a:lnSpc>
                        <a:spcAft>
                          <a:spcPts val="0"/>
                        </a:spcAft>
                      </a:pPr>
                      <a:r>
                        <a:rPr lang="es-EC" sz="800">
                          <a:effectLst/>
                        </a:rPr>
                        <a:t>Quincenal</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35</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,83</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,707</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,119</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,59</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1,07</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0</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2</a:t>
                      </a:r>
                      <a:endParaRPr lang="es-EC" sz="1000">
                        <a:effectLst/>
                        <a:latin typeface="Times New Roman"/>
                        <a:ea typeface="Times New Roman"/>
                        <a:cs typeface="Times New Roman"/>
                      </a:endParaRPr>
                    </a:p>
                  </a:txBody>
                  <a:tcPr marL="0" marR="0" marT="0" marB="0" anchor="ctr"/>
                </a:tc>
              </a:tr>
              <a:tr h="269472">
                <a:tc>
                  <a:txBody>
                    <a:bodyPr/>
                    <a:lstStyle/>
                    <a:p>
                      <a:pPr marL="38100" marR="38100">
                        <a:lnSpc>
                          <a:spcPts val="1600"/>
                        </a:lnSpc>
                        <a:spcAft>
                          <a:spcPts val="0"/>
                        </a:spcAft>
                      </a:pPr>
                      <a:r>
                        <a:rPr lang="es-EC" sz="800">
                          <a:effectLst/>
                        </a:rPr>
                        <a:t>Mensual</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116</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1,32</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,929</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,086</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1,15</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1,49</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0</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4</a:t>
                      </a:r>
                      <a:endParaRPr lang="es-EC" sz="1000">
                        <a:effectLst/>
                        <a:latin typeface="Times New Roman"/>
                        <a:ea typeface="Times New Roman"/>
                        <a:cs typeface="Times New Roman"/>
                      </a:endParaRPr>
                    </a:p>
                  </a:txBody>
                  <a:tcPr marL="0" marR="0" marT="0" marB="0" anchor="ctr"/>
                </a:tc>
              </a:tr>
              <a:tr h="269472">
                <a:tc>
                  <a:txBody>
                    <a:bodyPr/>
                    <a:lstStyle/>
                    <a:p>
                      <a:pPr marL="38100" marR="38100">
                        <a:lnSpc>
                          <a:spcPts val="1600"/>
                        </a:lnSpc>
                        <a:spcAft>
                          <a:spcPts val="0"/>
                        </a:spcAft>
                      </a:pPr>
                      <a:r>
                        <a:rPr lang="es-EC" sz="800">
                          <a:effectLst/>
                        </a:rPr>
                        <a:t>Bimensual</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107</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1,70</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,792</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,077</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1,55</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1,85</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0</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4</a:t>
                      </a:r>
                      <a:endParaRPr lang="es-EC" sz="1000">
                        <a:effectLst/>
                        <a:latin typeface="Times New Roman"/>
                        <a:ea typeface="Times New Roman"/>
                        <a:cs typeface="Times New Roman"/>
                      </a:endParaRPr>
                    </a:p>
                  </a:txBody>
                  <a:tcPr marL="0" marR="0" marT="0" marB="0" anchor="ctr"/>
                </a:tc>
              </a:tr>
              <a:tr h="269472">
                <a:tc>
                  <a:txBody>
                    <a:bodyPr/>
                    <a:lstStyle/>
                    <a:p>
                      <a:pPr marL="38100" marR="38100">
                        <a:lnSpc>
                          <a:spcPts val="1600"/>
                        </a:lnSpc>
                        <a:spcAft>
                          <a:spcPts val="0"/>
                        </a:spcAft>
                      </a:pPr>
                      <a:r>
                        <a:rPr lang="es-EC" sz="800">
                          <a:effectLst/>
                        </a:rPr>
                        <a:t>Trimestral a mas</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126</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2,05</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1,179</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dirty="0">
                          <a:effectLst/>
                        </a:rPr>
                        <a:t>,105</a:t>
                      </a:r>
                      <a:endParaRPr lang="es-EC" sz="1000" dirty="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1,84</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2,26</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0</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4</a:t>
                      </a:r>
                      <a:endParaRPr lang="es-EC" sz="1000">
                        <a:effectLst/>
                        <a:latin typeface="Times New Roman"/>
                        <a:ea typeface="Times New Roman"/>
                        <a:cs typeface="Times New Roman"/>
                      </a:endParaRPr>
                    </a:p>
                  </a:txBody>
                  <a:tcPr marL="0" marR="0" marT="0" marB="0" anchor="ctr"/>
                </a:tc>
              </a:tr>
              <a:tr h="269472">
                <a:tc>
                  <a:txBody>
                    <a:bodyPr/>
                    <a:lstStyle/>
                    <a:p>
                      <a:pPr marL="38100" marR="38100">
                        <a:lnSpc>
                          <a:spcPts val="1600"/>
                        </a:lnSpc>
                        <a:spcAft>
                          <a:spcPts val="0"/>
                        </a:spcAft>
                      </a:pPr>
                      <a:r>
                        <a:rPr lang="es-EC" sz="800">
                          <a:effectLst/>
                        </a:rPr>
                        <a:t>Total</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384</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1,62</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1,038</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dirty="0">
                          <a:effectLst/>
                        </a:rPr>
                        <a:t>,053</a:t>
                      </a:r>
                      <a:endParaRPr lang="es-EC" sz="1000" dirty="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1,52</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1,72</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a:effectLst/>
                        </a:rPr>
                        <a:t>0</a:t>
                      </a:r>
                      <a:endParaRPr lang="es-EC" sz="10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800" dirty="0">
                          <a:effectLst/>
                        </a:rPr>
                        <a:t>4</a:t>
                      </a:r>
                      <a:endParaRPr lang="es-EC" sz="1000" dirty="0">
                        <a:effectLst/>
                        <a:latin typeface="Times New Roman"/>
                        <a:ea typeface="Times New Roman"/>
                        <a:cs typeface="Times New Roman"/>
                      </a:endParaRPr>
                    </a:p>
                  </a:txBody>
                  <a:tcPr marL="0" marR="0" marT="0" marB="0" anchor="ctr"/>
                </a:tc>
              </a:tr>
            </a:tbl>
          </a:graphicData>
        </a:graphic>
      </p:graphicFrame>
    </p:spTree>
    <p:extLst>
      <p:ext uri="{BB962C8B-B14F-4D97-AF65-F5344CB8AC3E}">
        <p14:creationId xmlns:p14="http://schemas.microsoft.com/office/powerpoint/2010/main" val="2875769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20"/>
            <a:ext cx="7560840" cy="50405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rPr>
              <a:t>Análisis Estadístico Bivariado</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827584" y="1628800"/>
            <a:ext cx="7488832" cy="2448272"/>
          </a:xfrm>
        </p:spPr>
        <p:txBody>
          <a:bodyPr>
            <a:noAutofit/>
          </a:bodyPr>
          <a:lstStyle/>
          <a:p>
            <a:pPr lvl="1" algn="just"/>
            <a:r>
              <a:rPr lang="es-EC" sz="1900" b="1" u="sng" dirty="0" smtClean="0"/>
              <a:t>Análisis</a:t>
            </a:r>
            <a:endParaRPr lang="es-EC" sz="1900" dirty="0"/>
          </a:p>
          <a:p>
            <a:pPr algn="just"/>
            <a:r>
              <a:rPr lang="es-EC" sz="2000" dirty="0"/>
              <a:t>Si la significancia es = &lt; 0.05 rechazo Ho por lo tanto SI hay asociación</a:t>
            </a:r>
          </a:p>
          <a:p>
            <a:pPr lvl="1" algn="just"/>
            <a:r>
              <a:rPr lang="es-EC" sz="1700" b="1" u="sng" dirty="0"/>
              <a:t>Conclusión: </a:t>
            </a:r>
          </a:p>
          <a:p>
            <a:pPr algn="just"/>
            <a:r>
              <a:rPr lang="es-ES" sz="2000" dirty="0"/>
              <a:t>La significancia es 0.00 Rechazo Ho por lo tanto SI existe diferencia entre cuantas veces baña a su mascota y frecuencia de compra del </a:t>
            </a:r>
            <a:r>
              <a:rPr lang="es-ES" sz="2000" dirty="0" smtClean="0"/>
              <a:t>jabón</a:t>
            </a:r>
            <a:r>
              <a:rPr lang="es-EC" sz="1900" dirty="0" smtClean="0"/>
              <a:t>.</a:t>
            </a:r>
            <a:endParaRPr lang="es-EC" sz="1900" dirty="0"/>
          </a:p>
        </p:txBody>
      </p:sp>
      <p:graphicFrame>
        <p:nvGraphicFramePr>
          <p:cNvPr id="3" name="2 Tabla"/>
          <p:cNvGraphicFramePr>
            <a:graphicFrameLocks noGrp="1"/>
          </p:cNvGraphicFramePr>
          <p:nvPr>
            <p:extLst/>
          </p:nvPr>
        </p:nvGraphicFramePr>
        <p:xfrm>
          <a:off x="1043608" y="4149080"/>
          <a:ext cx="6696746" cy="2088233"/>
        </p:xfrm>
        <a:graphic>
          <a:graphicData uri="http://schemas.openxmlformats.org/drawingml/2006/table">
            <a:tbl>
              <a:tblPr>
                <a:tableStyleId>{5C22544A-7EE6-4342-B048-85BDC9FD1C3A}</a:tableStyleId>
              </a:tblPr>
              <a:tblGrid>
                <a:gridCol w="1742957"/>
                <a:gridCol w="899664"/>
                <a:gridCol w="751599"/>
                <a:gridCol w="899664"/>
                <a:gridCol w="899664"/>
                <a:gridCol w="751599"/>
                <a:gridCol w="751599"/>
              </a:tblGrid>
              <a:tr h="298319">
                <a:tc gridSpan="7">
                  <a:txBody>
                    <a:bodyPr/>
                    <a:lstStyle/>
                    <a:p>
                      <a:pPr marL="38100" marR="38100" algn="ctr">
                        <a:lnSpc>
                          <a:spcPts val="1600"/>
                        </a:lnSpc>
                        <a:spcAft>
                          <a:spcPts val="0"/>
                        </a:spcAft>
                      </a:pPr>
                      <a:r>
                        <a:rPr lang="es-EC" sz="1200">
                          <a:effectLst/>
                        </a:rPr>
                        <a:t>Pruebas de normalidad</a:t>
                      </a:r>
                      <a:endParaRPr lang="es-EC" sz="120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8319">
                <a:tc rowSpan="2">
                  <a:txBody>
                    <a:bodyPr/>
                    <a:lstStyle/>
                    <a:p>
                      <a:pPr marL="38100" marR="38100">
                        <a:lnSpc>
                          <a:spcPts val="1600"/>
                        </a:lnSpc>
                        <a:spcAft>
                          <a:spcPts val="0"/>
                        </a:spcAft>
                      </a:pPr>
                      <a:r>
                        <a:rPr lang="es-EC" sz="1200">
                          <a:effectLst/>
                        </a:rPr>
                        <a:t> </a:t>
                      </a:r>
                      <a:endParaRPr lang="es-EC" sz="1200">
                        <a:effectLst/>
                        <a:latin typeface="Times New Roman"/>
                        <a:ea typeface="Times New Roman"/>
                        <a:cs typeface="Times New Roman"/>
                      </a:endParaRPr>
                    </a:p>
                  </a:txBody>
                  <a:tcPr marL="0" marR="0" marT="0" marB="0"/>
                </a:tc>
                <a:tc gridSpan="3">
                  <a:txBody>
                    <a:bodyPr/>
                    <a:lstStyle/>
                    <a:p>
                      <a:pPr marL="38100" marR="38100" algn="ctr">
                        <a:lnSpc>
                          <a:spcPts val="1600"/>
                        </a:lnSpc>
                        <a:spcAft>
                          <a:spcPts val="0"/>
                        </a:spcAft>
                      </a:pPr>
                      <a:r>
                        <a:rPr lang="es-EC" sz="1200">
                          <a:effectLst/>
                        </a:rPr>
                        <a:t>Kolmogorov-Smirnov</a:t>
                      </a:r>
                      <a:r>
                        <a:rPr lang="es-EC" sz="1200" baseline="30000">
                          <a:effectLst/>
                        </a:rPr>
                        <a:t>a</a:t>
                      </a:r>
                      <a:endParaRPr lang="es-EC" sz="120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0"/>
                        </a:spcAft>
                      </a:pPr>
                      <a:r>
                        <a:rPr lang="es-EC" sz="1200">
                          <a:effectLst/>
                        </a:rPr>
                        <a:t>Shapiro-Wilk</a:t>
                      </a:r>
                      <a:endParaRPr lang="es-EC" sz="120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r>
              <a:tr h="298319">
                <a:tc vMerge="1">
                  <a:txBody>
                    <a:bodyPr/>
                    <a:lstStyle/>
                    <a:p>
                      <a:endParaRPr lang="es-EC"/>
                    </a:p>
                  </a:txBody>
                  <a:tcPr/>
                </a:tc>
                <a:tc>
                  <a:txBody>
                    <a:bodyPr/>
                    <a:lstStyle/>
                    <a:p>
                      <a:pPr marL="38100" marR="38100" algn="ctr">
                        <a:lnSpc>
                          <a:spcPts val="1600"/>
                        </a:lnSpc>
                        <a:spcAft>
                          <a:spcPts val="0"/>
                        </a:spcAft>
                      </a:pPr>
                      <a:r>
                        <a:rPr lang="es-EC" sz="1200">
                          <a:effectLst/>
                        </a:rPr>
                        <a:t>Estadístico</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gl</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Sig.</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Estadístico</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gl</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Sig.</a:t>
                      </a:r>
                      <a:endParaRPr lang="es-EC" sz="1200">
                        <a:effectLst/>
                        <a:latin typeface="Times New Roman"/>
                        <a:ea typeface="Times New Roman"/>
                        <a:cs typeface="Times New Roman"/>
                      </a:endParaRPr>
                    </a:p>
                  </a:txBody>
                  <a:tcPr marL="0" marR="0" marT="0" marB="0"/>
                </a:tc>
              </a:tr>
              <a:tr h="298319">
                <a:tc>
                  <a:txBody>
                    <a:bodyPr/>
                    <a:lstStyle/>
                    <a:p>
                      <a:pPr marL="38100" marR="38100">
                        <a:lnSpc>
                          <a:spcPts val="1600"/>
                        </a:lnSpc>
                        <a:spcAft>
                          <a:spcPts val="0"/>
                        </a:spcAft>
                      </a:pPr>
                      <a:r>
                        <a:rPr lang="es-EC" sz="1200">
                          <a:effectLst/>
                        </a:rPr>
                        <a:t>Numero de encuesta</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,058</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,003</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,955</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,000</a:t>
                      </a:r>
                      <a:endParaRPr lang="es-EC" sz="1200">
                        <a:effectLst/>
                        <a:latin typeface="Times New Roman"/>
                        <a:ea typeface="Times New Roman"/>
                        <a:cs typeface="Times New Roman"/>
                      </a:endParaRPr>
                    </a:p>
                  </a:txBody>
                  <a:tcPr marL="0" marR="0" marT="0" marB="0" anchor="ctr"/>
                </a:tc>
              </a:tr>
              <a:tr h="596638">
                <a:tc>
                  <a:txBody>
                    <a:bodyPr/>
                    <a:lstStyle/>
                    <a:p>
                      <a:pPr marL="38100" marR="38100">
                        <a:lnSpc>
                          <a:spcPts val="1600"/>
                        </a:lnSpc>
                        <a:spcAft>
                          <a:spcPts val="0"/>
                        </a:spcAft>
                      </a:pPr>
                      <a:r>
                        <a:rPr lang="es-EC" sz="1200">
                          <a:effectLst/>
                        </a:rPr>
                        <a:t>Cuantos mascotas tiene</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,315</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,000</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,757</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,000</a:t>
                      </a:r>
                      <a:endParaRPr lang="es-EC" sz="1200">
                        <a:effectLst/>
                        <a:latin typeface="Times New Roman"/>
                        <a:ea typeface="Times New Roman"/>
                        <a:cs typeface="Times New Roman"/>
                      </a:endParaRPr>
                    </a:p>
                  </a:txBody>
                  <a:tcPr marL="0" marR="0" marT="0" marB="0" anchor="ctr"/>
                </a:tc>
              </a:tr>
              <a:tr h="298319">
                <a:tc gridSpan="7">
                  <a:txBody>
                    <a:bodyPr/>
                    <a:lstStyle/>
                    <a:p>
                      <a:pPr marL="38100" marR="38100">
                        <a:lnSpc>
                          <a:spcPts val="1600"/>
                        </a:lnSpc>
                        <a:spcAft>
                          <a:spcPts val="0"/>
                        </a:spcAft>
                      </a:pPr>
                      <a:r>
                        <a:rPr lang="es-EC" sz="1200" dirty="0">
                          <a:effectLst/>
                        </a:rPr>
                        <a:t>a. Corrección de la significación de </a:t>
                      </a:r>
                      <a:r>
                        <a:rPr lang="es-EC" sz="1200" dirty="0" err="1">
                          <a:effectLst/>
                        </a:rPr>
                        <a:t>Lilliefors</a:t>
                      </a:r>
                      <a:endParaRPr lang="es-EC" sz="1200" dirty="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4271979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20"/>
            <a:ext cx="7560840" cy="504056"/>
          </a:xfrm>
        </p:spPr>
        <p:txBody>
          <a:bodyPr>
            <a:noAutofit/>
          </a:bodyPr>
          <a:lstStyle/>
          <a:p>
            <a:pPr lvl="1" algn="l" rtl="0">
              <a:spcBef>
                <a:spcPct val="0"/>
              </a:spcBef>
            </a:pPr>
            <a:r>
              <a:rPr lang="es-EC" sz="2800" kern="1200" dirty="0">
                <a:solidFill>
                  <a:schemeClr val="accent1"/>
                </a:solidFill>
                <a:latin typeface="+mj-lt"/>
                <a:ea typeface="+mj-ea"/>
                <a:cs typeface="+mj-cs"/>
              </a:rPr>
              <a:t>Capítulo </a:t>
            </a:r>
            <a:r>
              <a:rPr lang="es-EC" sz="2800" kern="1200" dirty="0" smtClean="0">
                <a:solidFill>
                  <a:schemeClr val="accent1"/>
                </a:solidFill>
                <a:latin typeface="+mj-lt"/>
                <a:ea typeface="+mj-ea"/>
                <a:cs typeface="+mj-cs"/>
              </a:rPr>
              <a:t>III</a:t>
            </a:r>
            <a:r>
              <a:rPr lang="es-EC" sz="2800" kern="1200" dirty="0">
                <a:solidFill>
                  <a:schemeClr val="accent1"/>
                </a:solidFill>
                <a:latin typeface="+mj-lt"/>
                <a:ea typeface="+mj-ea"/>
                <a:cs typeface="+mj-cs"/>
              </a:rPr>
              <a:t>: </a:t>
            </a:r>
            <a:r>
              <a:rPr lang="es-EC" sz="2000" b="1" kern="1200" dirty="0">
                <a:solidFill>
                  <a:schemeClr val="accent1"/>
                </a:solidFill>
              </a:rPr>
              <a:t>Análisis Estadístico Bivariado</a:t>
            </a: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827584" y="1628800"/>
            <a:ext cx="7488832" cy="2448272"/>
          </a:xfrm>
        </p:spPr>
        <p:txBody>
          <a:bodyPr>
            <a:noAutofit/>
          </a:bodyPr>
          <a:lstStyle/>
          <a:p>
            <a:pPr lvl="1" algn="just"/>
            <a:r>
              <a:rPr lang="es-EC" sz="1900" b="1" u="sng" dirty="0" smtClean="0"/>
              <a:t>Análisis</a:t>
            </a:r>
            <a:endParaRPr lang="es-EC" sz="1900" dirty="0"/>
          </a:p>
          <a:p>
            <a:pPr algn="just"/>
            <a:r>
              <a:rPr lang="es-EC" sz="2000" dirty="0"/>
              <a:t>Si la significancia es = &lt; 0.05 rechazo Ho por lo tanto SI hay asociación</a:t>
            </a:r>
          </a:p>
          <a:p>
            <a:pPr lvl="1" algn="just"/>
            <a:r>
              <a:rPr lang="es-EC" sz="1700" b="1" u="sng" dirty="0"/>
              <a:t>Conclusión: </a:t>
            </a:r>
          </a:p>
          <a:p>
            <a:pPr algn="just"/>
            <a:r>
              <a:rPr lang="es-ES" sz="2000" dirty="0"/>
              <a:t>La significancia es 0.00 Rechazo Ho por lo tanto SI existe diferencia entre cuantas veces baña a su mascota y frecuencia de compra del </a:t>
            </a:r>
            <a:r>
              <a:rPr lang="es-ES" sz="2000" dirty="0" smtClean="0"/>
              <a:t>jabón</a:t>
            </a:r>
            <a:r>
              <a:rPr lang="es-EC" sz="1900" dirty="0" smtClean="0"/>
              <a:t>.</a:t>
            </a:r>
            <a:endParaRPr lang="es-EC" sz="1900" dirty="0"/>
          </a:p>
        </p:txBody>
      </p:sp>
      <p:graphicFrame>
        <p:nvGraphicFramePr>
          <p:cNvPr id="3" name="2 Tabla"/>
          <p:cNvGraphicFramePr>
            <a:graphicFrameLocks noGrp="1"/>
          </p:cNvGraphicFramePr>
          <p:nvPr>
            <p:extLst/>
          </p:nvPr>
        </p:nvGraphicFramePr>
        <p:xfrm>
          <a:off x="1043608" y="4149080"/>
          <a:ext cx="6696746" cy="2088233"/>
        </p:xfrm>
        <a:graphic>
          <a:graphicData uri="http://schemas.openxmlformats.org/drawingml/2006/table">
            <a:tbl>
              <a:tblPr>
                <a:tableStyleId>{5C22544A-7EE6-4342-B048-85BDC9FD1C3A}</a:tableStyleId>
              </a:tblPr>
              <a:tblGrid>
                <a:gridCol w="1742957"/>
                <a:gridCol w="899664"/>
                <a:gridCol w="751599"/>
                <a:gridCol w="899664"/>
                <a:gridCol w="899664"/>
                <a:gridCol w="751599"/>
                <a:gridCol w="751599"/>
              </a:tblGrid>
              <a:tr h="298319">
                <a:tc gridSpan="7">
                  <a:txBody>
                    <a:bodyPr/>
                    <a:lstStyle/>
                    <a:p>
                      <a:pPr marL="38100" marR="38100" algn="ctr">
                        <a:lnSpc>
                          <a:spcPts val="1600"/>
                        </a:lnSpc>
                        <a:spcAft>
                          <a:spcPts val="0"/>
                        </a:spcAft>
                      </a:pPr>
                      <a:r>
                        <a:rPr lang="es-EC" sz="1200">
                          <a:effectLst/>
                        </a:rPr>
                        <a:t>Pruebas de normalidad</a:t>
                      </a:r>
                      <a:endParaRPr lang="es-EC" sz="120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8319">
                <a:tc rowSpan="2">
                  <a:txBody>
                    <a:bodyPr/>
                    <a:lstStyle/>
                    <a:p>
                      <a:pPr marL="38100" marR="38100">
                        <a:lnSpc>
                          <a:spcPts val="1600"/>
                        </a:lnSpc>
                        <a:spcAft>
                          <a:spcPts val="0"/>
                        </a:spcAft>
                      </a:pPr>
                      <a:r>
                        <a:rPr lang="es-EC" sz="1200">
                          <a:effectLst/>
                        </a:rPr>
                        <a:t> </a:t>
                      </a:r>
                      <a:endParaRPr lang="es-EC" sz="1200">
                        <a:effectLst/>
                        <a:latin typeface="Times New Roman"/>
                        <a:ea typeface="Times New Roman"/>
                        <a:cs typeface="Times New Roman"/>
                      </a:endParaRPr>
                    </a:p>
                  </a:txBody>
                  <a:tcPr marL="0" marR="0" marT="0" marB="0"/>
                </a:tc>
                <a:tc gridSpan="3">
                  <a:txBody>
                    <a:bodyPr/>
                    <a:lstStyle/>
                    <a:p>
                      <a:pPr marL="38100" marR="38100" algn="ctr">
                        <a:lnSpc>
                          <a:spcPts val="1600"/>
                        </a:lnSpc>
                        <a:spcAft>
                          <a:spcPts val="0"/>
                        </a:spcAft>
                      </a:pPr>
                      <a:r>
                        <a:rPr lang="es-EC" sz="1200">
                          <a:effectLst/>
                        </a:rPr>
                        <a:t>Kolmogorov-Smirnov</a:t>
                      </a:r>
                      <a:r>
                        <a:rPr lang="es-EC" sz="1200" baseline="30000">
                          <a:effectLst/>
                        </a:rPr>
                        <a:t>a</a:t>
                      </a:r>
                      <a:endParaRPr lang="es-EC" sz="120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0"/>
                        </a:spcAft>
                      </a:pPr>
                      <a:r>
                        <a:rPr lang="es-EC" sz="1200">
                          <a:effectLst/>
                        </a:rPr>
                        <a:t>Shapiro-Wilk</a:t>
                      </a:r>
                      <a:endParaRPr lang="es-EC" sz="120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r>
              <a:tr h="298319">
                <a:tc vMerge="1">
                  <a:txBody>
                    <a:bodyPr/>
                    <a:lstStyle/>
                    <a:p>
                      <a:endParaRPr lang="es-EC"/>
                    </a:p>
                  </a:txBody>
                  <a:tcPr/>
                </a:tc>
                <a:tc>
                  <a:txBody>
                    <a:bodyPr/>
                    <a:lstStyle/>
                    <a:p>
                      <a:pPr marL="38100" marR="38100" algn="ctr">
                        <a:lnSpc>
                          <a:spcPts val="1600"/>
                        </a:lnSpc>
                        <a:spcAft>
                          <a:spcPts val="0"/>
                        </a:spcAft>
                      </a:pPr>
                      <a:r>
                        <a:rPr lang="es-EC" sz="1200">
                          <a:effectLst/>
                        </a:rPr>
                        <a:t>Estadístico</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gl</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Sig.</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Estadístico</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gl</a:t>
                      </a:r>
                      <a:endParaRPr lang="es-EC" sz="1200">
                        <a:effectLst/>
                        <a:latin typeface="Times New Roman"/>
                        <a:ea typeface="Times New Roman"/>
                        <a:cs typeface="Times New Roman"/>
                      </a:endParaRPr>
                    </a:p>
                  </a:txBody>
                  <a:tcPr marL="0" marR="0" marT="0" marB="0"/>
                </a:tc>
                <a:tc>
                  <a:txBody>
                    <a:bodyPr/>
                    <a:lstStyle/>
                    <a:p>
                      <a:pPr marL="38100" marR="38100" algn="ctr">
                        <a:lnSpc>
                          <a:spcPts val="1600"/>
                        </a:lnSpc>
                        <a:spcAft>
                          <a:spcPts val="0"/>
                        </a:spcAft>
                      </a:pPr>
                      <a:r>
                        <a:rPr lang="es-EC" sz="1200">
                          <a:effectLst/>
                        </a:rPr>
                        <a:t>Sig.</a:t>
                      </a:r>
                      <a:endParaRPr lang="es-EC" sz="1200">
                        <a:effectLst/>
                        <a:latin typeface="Times New Roman"/>
                        <a:ea typeface="Times New Roman"/>
                        <a:cs typeface="Times New Roman"/>
                      </a:endParaRPr>
                    </a:p>
                  </a:txBody>
                  <a:tcPr marL="0" marR="0" marT="0" marB="0"/>
                </a:tc>
              </a:tr>
              <a:tr h="298319">
                <a:tc>
                  <a:txBody>
                    <a:bodyPr/>
                    <a:lstStyle/>
                    <a:p>
                      <a:pPr marL="38100" marR="38100">
                        <a:lnSpc>
                          <a:spcPts val="1600"/>
                        </a:lnSpc>
                        <a:spcAft>
                          <a:spcPts val="0"/>
                        </a:spcAft>
                      </a:pPr>
                      <a:r>
                        <a:rPr lang="es-EC" sz="1200">
                          <a:effectLst/>
                        </a:rPr>
                        <a:t>Numero de encuesta</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,058</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,003</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,955</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,000</a:t>
                      </a:r>
                      <a:endParaRPr lang="es-EC" sz="1200">
                        <a:effectLst/>
                        <a:latin typeface="Times New Roman"/>
                        <a:ea typeface="Times New Roman"/>
                        <a:cs typeface="Times New Roman"/>
                      </a:endParaRPr>
                    </a:p>
                  </a:txBody>
                  <a:tcPr marL="0" marR="0" marT="0" marB="0" anchor="ctr"/>
                </a:tc>
              </a:tr>
              <a:tr h="596638">
                <a:tc>
                  <a:txBody>
                    <a:bodyPr/>
                    <a:lstStyle/>
                    <a:p>
                      <a:pPr marL="38100" marR="38100">
                        <a:lnSpc>
                          <a:spcPts val="1600"/>
                        </a:lnSpc>
                        <a:spcAft>
                          <a:spcPts val="0"/>
                        </a:spcAft>
                      </a:pPr>
                      <a:r>
                        <a:rPr lang="es-EC" sz="1200">
                          <a:effectLst/>
                        </a:rPr>
                        <a:t>Cuantos mascotas tiene</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,315</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,000</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,757</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384</a:t>
                      </a:r>
                      <a:endParaRPr lang="es-EC" sz="1200">
                        <a:effectLst/>
                        <a:latin typeface="Times New Roman"/>
                        <a:ea typeface="Times New Roman"/>
                        <a:cs typeface="Times New Roman"/>
                      </a:endParaRPr>
                    </a:p>
                  </a:txBody>
                  <a:tcPr marL="0" marR="0" marT="0" marB="0" anchor="ctr"/>
                </a:tc>
                <a:tc>
                  <a:txBody>
                    <a:bodyPr/>
                    <a:lstStyle/>
                    <a:p>
                      <a:pPr marL="38100" marR="38100" algn="r">
                        <a:lnSpc>
                          <a:spcPts val="1600"/>
                        </a:lnSpc>
                        <a:spcAft>
                          <a:spcPts val="0"/>
                        </a:spcAft>
                      </a:pPr>
                      <a:r>
                        <a:rPr lang="es-EC" sz="1200">
                          <a:effectLst/>
                        </a:rPr>
                        <a:t>,000</a:t>
                      </a:r>
                      <a:endParaRPr lang="es-EC" sz="1200">
                        <a:effectLst/>
                        <a:latin typeface="Times New Roman"/>
                        <a:ea typeface="Times New Roman"/>
                        <a:cs typeface="Times New Roman"/>
                      </a:endParaRPr>
                    </a:p>
                  </a:txBody>
                  <a:tcPr marL="0" marR="0" marT="0" marB="0" anchor="ctr"/>
                </a:tc>
              </a:tr>
              <a:tr h="298319">
                <a:tc gridSpan="7">
                  <a:txBody>
                    <a:bodyPr/>
                    <a:lstStyle/>
                    <a:p>
                      <a:pPr marL="38100" marR="38100">
                        <a:lnSpc>
                          <a:spcPts val="1600"/>
                        </a:lnSpc>
                        <a:spcAft>
                          <a:spcPts val="0"/>
                        </a:spcAft>
                      </a:pPr>
                      <a:r>
                        <a:rPr lang="es-EC" sz="1200" dirty="0">
                          <a:effectLst/>
                        </a:rPr>
                        <a:t>a. Corrección de la significación de </a:t>
                      </a:r>
                      <a:r>
                        <a:rPr lang="es-EC" sz="1200" dirty="0" err="1">
                          <a:effectLst/>
                        </a:rPr>
                        <a:t>Lilliefors</a:t>
                      </a:r>
                      <a:endParaRPr lang="es-EC" sz="1200" dirty="0">
                        <a:effectLst/>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967371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620691"/>
            <a:ext cx="5040560" cy="504054"/>
          </a:xfrm>
        </p:spPr>
        <p:txBody>
          <a:bodyPr>
            <a:normAutofit fontScale="90000"/>
          </a:bodyPr>
          <a:lstStyle/>
          <a:p>
            <a:pPr algn="ctr"/>
            <a:r>
              <a:rPr lang="es-EC" sz="3100" dirty="0">
                <a:solidFill>
                  <a:schemeClr val="accent1"/>
                </a:solidFill>
              </a:rPr>
              <a:t>Capítulo </a:t>
            </a:r>
            <a:r>
              <a:rPr lang="es-EC" sz="3100" dirty="0" smtClean="0">
                <a:solidFill>
                  <a:schemeClr val="accent1"/>
                </a:solidFill>
              </a:rPr>
              <a:t>IV: </a:t>
            </a:r>
            <a:r>
              <a:rPr lang="es-MX" sz="2200" dirty="0">
                <a:solidFill>
                  <a:schemeClr val="accent1"/>
                </a:solidFill>
              </a:rPr>
              <a:t>Comercialización</a:t>
            </a:r>
            <a:endParaRPr lang="es-EC" sz="2200" dirty="0">
              <a:solidFill>
                <a:schemeClr val="accent1"/>
              </a:solidFill>
            </a:endParaRPr>
          </a:p>
        </p:txBody>
      </p:sp>
      <p:graphicFrame>
        <p:nvGraphicFramePr>
          <p:cNvPr id="5" name="4 Diagrama"/>
          <p:cNvGraphicFramePr/>
          <p:nvPr>
            <p:extLst>
              <p:ext uri="{D42A27DB-BD31-4B8C-83A1-F6EECF244321}">
                <p14:modId xmlns:p14="http://schemas.microsoft.com/office/powerpoint/2010/main" val="2057269436"/>
              </p:ext>
            </p:extLst>
          </p:nvPr>
        </p:nvGraphicFramePr>
        <p:xfrm>
          <a:off x="1524000" y="13970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529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92080" y="1412777"/>
            <a:ext cx="3384376" cy="1008112"/>
          </a:xfrm>
        </p:spPr>
        <p:txBody>
          <a:bodyPr/>
          <a:lstStyle/>
          <a:p>
            <a:r>
              <a:rPr lang="es-MX" dirty="0" smtClean="0"/>
              <a:t>Precio</a:t>
            </a:r>
            <a:endParaRPr lang="es-EC" dirty="0"/>
          </a:p>
        </p:txBody>
      </p:sp>
      <p:graphicFrame>
        <p:nvGraphicFramePr>
          <p:cNvPr id="5" name="4 Gráfico"/>
          <p:cNvGraphicFramePr/>
          <p:nvPr>
            <p:extLst>
              <p:ext uri="{D42A27DB-BD31-4B8C-83A1-F6EECF244321}">
                <p14:modId xmlns:p14="http://schemas.microsoft.com/office/powerpoint/2010/main" val="91236609"/>
              </p:ext>
            </p:extLst>
          </p:nvPr>
        </p:nvGraphicFramePr>
        <p:xfrm>
          <a:off x="395536" y="908720"/>
          <a:ext cx="5095875" cy="344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2700060817"/>
              </p:ext>
            </p:extLst>
          </p:nvPr>
        </p:nvGraphicFramePr>
        <p:xfrm>
          <a:off x="683568" y="4005065"/>
          <a:ext cx="7488832" cy="233350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2851346" y="404664"/>
            <a:ext cx="4881466" cy="523220"/>
          </a:xfrm>
          <a:prstGeom prst="rect">
            <a:avLst/>
          </a:prstGeom>
        </p:spPr>
        <p:txBody>
          <a:bodyPr wrap="none">
            <a:spAutoFit/>
          </a:bodyPr>
          <a:lstStyle/>
          <a:p>
            <a:pPr algn="ctr"/>
            <a:r>
              <a:rPr lang="es-EC" sz="2800" dirty="0">
                <a:solidFill>
                  <a:schemeClr val="accent1"/>
                </a:solidFill>
              </a:rPr>
              <a:t>Capítulo IV: </a:t>
            </a:r>
            <a:r>
              <a:rPr lang="es-MX" sz="2400" dirty="0">
                <a:solidFill>
                  <a:schemeClr val="accent1"/>
                </a:solidFill>
              </a:rPr>
              <a:t>Comercialización</a:t>
            </a:r>
            <a:endParaRPr lang="es-EC" sz="2400" dirty="0"/>
          </a:p>
        </p:txBody>
      </p:sp>
    </p:spTree>
    <p:extLst>
      <p:ext uri="{BB962C8B-B14F-4D97-AF65-F5344CB8AC3E}">
        <p14:creationId xmlns:p14="http://schemas.microsoft.com/office/powerpoint/2010/main" val="805151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6299907"/>
              </p:ext>
            </p:extLst>
          </p:nvPr>
        </p:nvGraphicFramePr>
        <p:xfrm>
          <a:off x="827584" y="1484784"/>
          <a:ext cx="792088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411760" y="548680"/>
            <a:ext cx="4881465" cy="523220"/>
          </a:xfrm>
          <a:prstGeom prst="rect">
            <a:avLst/>
          </a:prstGeom>
        </p:spPr>
        <p:txBody>
          <a:bodyPr wrap="none">
            <a:spAutoFit/>
          </a:bodyPr>
          <a:lstStyle/>
          <a:p>
            <a:r>
              <a:rPr lang="es-EC" sz="2800" dirty="0">
                <a:solidFill>
                  <a:schemeClr val="accent1"/>
                </a:solidFill>
              </a:rPr>
              <a:t>Capítulo IV: </a:t>
            </a:r>
            <a:r>
              <a:rPr lang="es-MX" sz="2400" dirty="0">
                <a:solidFill>
                  <a:schemeClr val="accent1"/>
                </a:solidFill>
              </a:rPr>
              <a:t>Comercialización</a:t>
            </a:r>
            <a:endParaRPr lang="es-EC" sz="2400" dirty="0"/>
          </a:p>
        </p:txBody>
      </p:sp>
    </p:spTree>
    <p:extLst>
      <p:ext uri="{BB962C8B-B14F-4D97-AF65-F5344CB8AC3E}">
        <p14:creationId xmlns:p14="http://schemas.microsoft.com/office/powerpoint/2010/main" val="1210242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96752"/>
            <a:ext cx="7772400" cy="576063"/>
          </a:xfrm>
        </p:spPr>
        <p:txBody>
          <a:bodyPr>
            <a:normAutofit fontScale="90000"/>
          </a:bodyPr>
          <a:lstStyle/>
          <a:p>
            <a:pPr algn="l"/>
            <a:r>
              <a:rPr lang="es-MX" dirty="0" smtClean="0"/>
              <a:t/>
            </a:r>
            <a:br>
              <a:rPr lang="es-MX" dirty="0" smtClean="0"/>
            </a:br>
            <a:r>
              <a:rPr lang="es-MX" dirty="0"/>
              <a:t/>
            </a:r>
            <a:br>
              <a:rPr lang="es-MX" dirty="0"/>
            </a:br>
            <a:r>
              <a:rPr lang="es-MX" dirty="0" smtClean="0"/>
              <a:t>Producto</a:t>
            </a:r>
            <a:endParaRPr lang="es-EC" dirty="0"/>
          </a:p>
        </p:txBody>
      </p:sp>
      <p:pic>
        <p:nvPicPr>
          <p:cNvPr id="6" name="5 Imagen"/>
          <p:cNvPicPr/>
          <p:nvPr/>
        </p:nvPicPr>
        <p:blipFill>
          <a:blip r:embed="rId2"/>
          <a:srcRect/>
          <a:stretch>
            <a:fillRect/>
          </a:stretch>
        </p:blipFill>
        <p:spPr bwMode="auto">
          <a:xfrm>
            <a:off x="1547664" y="2132856"/>
            <a:ext cx="1590675" cy="2059305"/>
          </a:xfrm>
          <a:prstGeom prst="rect">
            <a:avLst/>
          </a:prstGeom>
          <a:noFill/>
          <a:ln w="9525">
            <a:noFill/>
            <a:miter lim="800000"/>
            <a:headEnd/>
            <a:tailEnd/>
          </a:ln>
        </p:spPr>
      </p:pic>
      <p:graphicFrame>
        <p:nvGraphicFramePr>
          <p:cNvPr id="7" name="6 Tabla"/>
          <p:cNvGraphicFramePr>
            <a:graphicFrameLocks noGrp="1"/>
          </p:cNvGraphicFramePr>
          <p:nvPr>
            <p:extLst>
              <p:ext uri="{D42A27DB-BD31-4B8C-83A1-F6EECF244321}">
                <p14:modId xmlns:p14="http://schemas.microsoft.com/office/powerpoint/2010/main" val="164592862"/>
              </p:ext>
            </p:extLst>
          </p:nvPr>
        </p:nvGraphicFramePr>
        <p:xfrm>
          <a:off x="4139952" y="1124744"/>
          <a:ext cx="4546600" cy="3900473"/>
        </p:xfrm>
        <a:graphic>
          <a:graphicData uri="http://schemas.openxmlformats.org/drawingml/2006/table">
            <a:tbl>
              <a:tblPr firstRow="1" firstCol="1" bandRow="1">
                <a:tableStyleId>{5C22544A-7EE6-4342-B048-85BDC9FD1C3A}</a:tableStyleId>
              </a:tblPr>
              <a:tblGrid>
                <a:gridCol w="1981200"/>
                <a:gridCol w="2565400"/>
              </a:tblGrid>
              <a:tr h="651763">
                <a:tc>
                  <a:txBody>
                    <a:bodyPr/>
                    <a:lstStyle/>
                    <a:p>
                      <a:pPr algn="ctr">
                        <a:lnSpc>
                          <a:spcPct val="115000"/>
                        </a:lnSpc>
                        <a:spcAft>
                          <a:spcPts val="0"/>
                        </a:spcAft>
                      </a:pPr>
                      <a:r>
                        <a:rPr lang="en-US" sz="1200" dirty="0" err="1">
                          <a:effectLst/>
                        </a:rPr>
                        <a:t>Diseño</a:t>
                      </a:r>
                      <a:r>
                        <a:rPr lang="en-US" sz="1200" dirty="0">
                          <a:effectLst/>
                        </a:rPr>
                        <a:t> del </a:t>
                      </a:r>
                      <a:r>
                        <a:rPr lang="en-US" sz="1200" dirty="0" err="1">
                          <a:effectLst/>
                        </a:rPr>
                        <a:t>logotipo</a:t>
                      </a:r>
                      <a:endParaRPr lang="es-EC" sz="1100" dirty="0">
                        <a:effectLst/>
                        <a:latin typeface="Calibri"/>
                        <a:ea typeface="Times New Roman"/>
                        <a:cs typeface="Times New Roman"/>
                      </a:endParaRPr>
                    </a:p>
                  </a:txBody>
                  <a:tcPr marL="44451" marR="44451" marT="0" marB="0" anchor="ctr"/>
                </a:tc>
                <a:tc>
                  <a:txBody>
                    <a:bodyPr/>
                    <a:lstStyle/>
                    <a:p>
                      <a:pPr algn="ctr">
                        <a:lnSpc>
                          <a:spcPct val="115000"/>
                        </a:lnSpc>
                        <a:spcAft>
                          <a:spcPts val="0"/>
                        </a:spcAft>
                      </a:pPr>
                      <a:r>
                        <a:rPr lang="en-US" sz="1200">
                          <a:effectLst/>
                        </a:rPr>
                        <a:t>Significado</a:t>
                      </a:r>
                      <a:endParaRPr lang="es-EC" sz="1100">
                        <a:effectLst/>
                        <a:latin typeface="Calibri"/>
                        <a:ea typeface="Times New Roman"/>
                        <a:cs typeface="Times New Roman"/>
                      </a:endParaRPr>
                    </a:p>
                  </a:txBody>
                  <a:tcPr marL="44451" marR="44451" marT="0" marB="0" anchor="ctr"/>
                </a:tc>
              </a:tr>
              <a:tr h="649742">
                <a:tc>
                  <a:txBody>
                    <a:bodyPr/>
                    <a:lstStyle/>
                    <a:p>
                      <a:pPr>
                        <a:lnSpc>
                          <a:spcPct val="115000"/>
                        </a:lnSpc>
                        <a:spcAft>
                          <a:spcPts val="0"/>
                        </a:spcAft>
                      </a:pPr>
                      <a:r>
                        <a:rPr lang="es-EC" sz="1200" dirty="0">
                          <a:effectLst/>
                        </a:rPr>
                        <a:t>Perro café con espuma en la cabeza</a:t>
                      </a:r>
                      <a:endParaRPr lang="es-EC" sz="1100" dirty="0">
                        <a:effectLst/>
                        <a:latin typeface="Calibri"/>
                        <a:ea typeface="Times New Roman"/>
                        <a:cs typeface="Times New Roman"/>
                      </a:endParaRPr>
                    </a:p>
                  </a:txBody>
                  <a:tcPr marL="44451" marR="44451" marT="0" marB="0" anchor="b"/>
                </a:tc>
                <a:tc>
                  <a:txBody>
                    <a:bodyPr/>
                    <a:lstStyle/>
                    <a:p>
                      <a:pPr>
                        <a:lnSpc>
                          <a:spcPct val="115000"/>
                        </a:lnSpc>
                        <a:spcAft>
                          <a:spcPts val="0"/>
                        </a:spcAft>
                      </a:pPr>
                      <a:r>
                        <a:rPr lang="es-EC" sz="1200">
                          <a:effectLst/>
                        </a:rPr>
                        <a:t>Lo que representa limpieza de la mascota</a:t>
                      </a:r>
                      <a:endParaRPr lang="es-EC" sz="1100">
                        <a:effectLst/>
                        <a:latin typeface="Calibri"/>
                        <a:ea typeface="Times New Roman"/>
                        <a:cs typeface="Times New Roman"/>
                      </a:endParaRPr>
                    </a:p>
                  </a:txBody>
                  <a:tcPr marL="44451" marR="44451" marT="0" marB="0" anchor="ctr"/>
                </a:tc>
              </a:tr>
              <a:tr h="649742">
                <a:tc>
                  <a:txBody>
                    <a:bodyPr/>
                    <a:lstStyle/>
                    <a:p>
                      <a:pPr>
                        <a:lnSpc>
                          <a:spcPct val="115000"/>
                        </a:lnSpc>
                        <a:spcAft>
                          <a:spcPts val="0"/>
                        </a:spcAft>
                      </a:pPr>
                      <a:r>
                        <a:rPr lang="es-EC" sz="1200">
                          <a:effectLst/>
                        </a:rPr>
                        <a:t>La apariencia del cachorro es de felicidad </a:t>
                      </a:r>
                      <a:endParaRPr lang="es-EC" sz="1100">
                        <a:effectLst/>
                        <a:latin typeface="Calibri"/>
                        <a:ea typeface="Times New Roman"/>
                        <a:cs typeface="Times New Roman"/>
                      </a:endParaRPr>
                    </a:p>
                  </a:txBody>
                  <a:tcPr marL="44451" marR="44451" marT="0" marB="0" anchor="b"/>
                </a:tc>
                <a:tc>
                  <a:txBody>
                    <a:bodyPr/>
                    <a:lstStyle/>
                    <a:p>
                      <a:pPr>
                        <a:lnSpc>
                          <a:spcPct val="115000"/>
                        </a:lnSpc>
                        <a:spcAft>
                          <a:spcPts val="0"/>
                        </a:spcAft>
                      </a:pPr>
                      <a:r>
                        <a:rPr lang="es-EC" sz="1200">
                          <a:effectLst/>
                        </a:rPr>
                        <a:t>Representa que el producto que está utilizando le agrada</a:t>
                      </a:r>
                      <a:endParaRPr lang="es-EC" sz="1100">
                        <a:effectLst/>
                        <a:latin typeface="Calibri"/>
                        <a:ea typeface="Times New Roman"/>
                        <a:cs typeface="Times New Roman"/>
                      </a:endParaRPr>
                    </a:p>
                  </a:txBody>
                  <a:tcPr marL="44451" marR="44451" marT="0" marB="0" anchor="b"/>
                </a:tc>
              </a:tr>
              <a:tr h="649742">
                <a:tc>
                  <a:txBody>
                    <a:bodyPr/>
                    <a:lstStyle/>
                    <a:p>
                      <a:pPr>
                        <a:lnSpc>
                          <a:spcPct val="115000"/>
                        </a:lnSpc>
                        <a:spcAft>
                          <a:spcPts val="0"/>
                        </a:spcAft>
                      </a:pPr>
                      <a:r>
                        <a:rPr lang="en-US" sz="1200">
                          <a:effectLst/>
                        </a:rPr>
                        <a:t>Nubes blancas</a:t>
                      </a:r>
                      <a:endParaRPr lang="es-EC" sz="1100">
                        <a:effectLst/>
                        <a:latin typeface="Calibri"/>
                        <a:ea typeface="Times New Roman"/>
                        <a:cs typeface="Times New Roman"/>
                      </a:endParaRPr>
                    </a:p>
                  </a:txBody>
                  <a:tcPr marL="44451" marR="44451" marT="0" marB="0" anchor="ctr"/>
                </a:tc>
                <a:tc>
                  <a:txBody>
                    <a:bodyPr/>
                    <a:lstStyle/>
                    <a:p>
                      <a:pPr>
                        <a:lnSpc>
                          <a:spcPct val="115000"/>
                        </a:lnSpc>
                        <a:spcAft>
                          <a:spcPts val="0"/>
                        </a:spcAft>
                      </a:pPr>
                      <a:r>
                        <a:rPr lang="es-EC" sz="1200">
                          <a:effectLst/>
                        </a:rPr>
                        <a:t>Representa un ambiente tranquilo y seguro</a:t>
                      </a:r>
                      <a:endParaRPr lang="es-EC" sz="1100">
                        <a:effectLst/>
                        <a:latin typeface="Calibri"/>
                        <a:ea typeface="Times New Roman"/>
                        <a:cs typeface="Times New Roman"/>
                      </a:endParaRPr>
                    </a:p>
                  </a:txBody>
                  <a:tcPr marL="44451" marR="44451" marT="0" marB="0" anchor="b"/>
                </a:tc>
              </a:tr>
              <a:tr h="649742">
                <a:tc>
                  <a:txBody>
                    <a:bodyPr/>
                    <a:lstStyle/>
                    <a:p>
                      <a:pPr>
                        <a:lnSpc>
                          <a:spcPct val="115000"/>
                        </a:lnSpc>
                        <a:spcAft>
                          <a:spcPts val="0"/>
                        </a:spcAft>
                      </a:pPr>
                      <a:r>
                        <a:rPr lang="en-US" sz="1200">
                          <a:effectLst/>
                        </a:rPr>
                        <a:t>Espuma</a:t>
                      </a:r>
                      <a:endParaRPr lang="es-EC" sz="1100">
                        <a:effectLst/>
                        <a:latin typeface="Calibri"/>
                        <a:ea typeface="Times New Roman"/>
                        <a:cs typeface="Times New Roman"/>
                      </a:endParaRPr>
                    </a:p>
                  </a:txBody>
                  <a:tcPr marL="44451" marR="44451" marT="0" marB="0" anchor="ctr"/>
                </a:tc>
                <a:tc>
                  <a:txBody>
                    <a:bodyPr/>
                    <a:lstStyle/>
                    <a:p>
                      <a:pPr>
                        <a:lnSpc>
                          <a:spcPct val="115000"/>
                        </a:lnSpc>
                        <a:spcAft>
                          <a:spcPts val="0"/>
                        </a:spcAft>
                      </a:pPr>
                      <a:r>
                        <a:rPr lang="es-EC" sz="1200">
                          <a:effectLst/>
                        </a:rPr>
                        <a:t>representa que el producto es de buena calidad</a:t>
                      </a:r>
                      <a:endParaRPr lang="es-EC" sz="1100">
                        <a:effectLst/>
                        <a:latin typeface="Calibri"/>
                        <a:ea typeface="Times New Roman"/>
                        <a:cs typeface="Times New Roman"/>
                      </a:endParaRPr>
                    </a:p>
                  </a:txBody>
                  <a:tcPr marL="44451" marR="44451" marT="0" marB="0" anchor="b"/>
                </a:tc>
              </a:tr>
              <a:tr h="649742">
                <a:tc>
                  <a:txBody>
                    <a:bodyPr/>
                    <a:lstStyle/>
                    <a:p>
                      <a:pPr>
                        <a:lnSpc>
                          <a:spcPct val="115000"/>
                        </a:lnSpc>
                        <a:spcAft>
                          <a:spcPts val="0"/>
                        </a:spcAft>
                      </a:pPr>
                      <a:r>
                        <a:rPr lang="en-US" sz="1200">
                          <a:effectLst/>
                        </a:rPr>
                        <a:t>El piso verde</a:t>
                      </a:r>
                      <a:endParaRPr lang="es-EC" sz="1100">
                        <a:effectLst/>
                        <a:latin typeface="Calibri"/>
                        <a:ea typeface="Times New Roman"/>
                        <a:cs typeface="Times New Roman"/>
                      </a:endParaRPr>
                    </a:p>
                  </a:txBody>
                  <a:tcPr marL="44451" marR="44451" marT="0" marB="0" anchor="ctr"/>
                </a:tc>
                <a:tc>
                  <a:txBody>
                    <a:bodyPr/>
                    <a:lstStyle/>
                    <a:p>
                      <a:pPr>
                        <a:lnSpc>
                          <a:spcPct val="115000"/>
                        </a:lnSpc>
                        <a:spcAft>
                          <a:spcPts val="0"/>
                        </a:spcAft>
                      </a:pPr>
                      <a:r>
                        <a:rPr lang="es-EC" sz="1200" dirty="0">
                          <a:effectLst/>
                        </a:rPr>
                        <a:t>Va enfocado a que el producto es ecológico</a:t>
                      </a:r>
                      <a:endParaRPr lang="es-EC" sz="1100" dirty="0">
                        <a:effectLst/>
                        <a:latin typeface="Calibri"/>
                        <a:ea typeface="Times New Roman"/>
                        <a:cs typeface="Times New Roman"/>
                      </a:endParaRPr>
                    </a:p>
                  </a:txBody>
                  <a:tcPr marL="44451" marR="44451" marT="0" marB="0" anchor="b"/>
                </a:tc>
              </a:tr>
            </a:tbl>
          </a:graphicData>
        </a:graphic>
      </p:graphicFrame>
      <p:sp>
        <p:nvSpPr>
          <p:cNvPr id="3" name="Rectángulo 2"/>
          <p:cNvSpPr/>
          <p:nvPr/>
        </p:nvSpPr>
        <p:spPr>
          <a:xfrm>
            <a:off x="2757540" y="472255"/>
            <a:ext cx="4881465" cy="523220"/>
          </a:xfrm>
          <a:prstGeom prst="rect">
            <a:avLst/>
          </a:prstGeom>
        </p:spPr>
        <p:txBody>
          <a:bodyPr wrap="none">
            <a:spAutoFit/>
          </a:bodyPr>
          <a:lstStyle/>
          <a:p>
            <a:r>
              <a:rPr lang="es-EC" sz="2800" dirty="0">
                <a:solidFill>
                  <a:schemeClr val="accent1"/>
                </a:solidFill>
              </a:rPr>
              <a:t>Capítulo IV: </a:t>
            </a:r>
            <a:r>
              <a:rPr lang="es-MX" sz="2400" dirty="0">
                <a:solidFill>
                  <a:schemeClr val="accent1"/>
                </a:solidFill>
              </a:rPr>
              <a:t>Comercialización</a:t>
            </a:r>
            <a:endParaRPr lang="es-EC" sz="2400" dirty="0"/>
          </a:p>
        </p:txBody>
      </p:sp>
    </p:spTree>
    <p:extLst>
      <p:ext uri="{BB962C8B-B14F-4D97-AF65-F5344CB8AC3E}">
        <p14:creationId xmlns:p14="http://schemas.microsoft.com/office/powerpoint/2010/main" val="3628315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p:spPr>
        <p:txBody>
          <a:bodyPr>
            <a:normAutofit/>
          </a:bodyPr>
          <a:lstStyle/>
          <a:p>
            <a:r>
              <a:rPr lang="es-EC" dirty="0" smtClean="0"/>
              <a:t>Capítulo I</a:t>
            </a:r>
            <a:endParaRPr lang="es-EC" dirty="0"/>
          </a:p>
        </p:txBody>
      </p:sp>
      <p:sp>
        <p:nvSpPr>
          <p:cNvPr id="3" name="2 Marcador de contenido"/>
          <p:cNvSpPr>
            <a:spLocks noGrp="1"/>
          </p:cNvSpPr>
          <p:nvPr>
            <p:ph idx="1"/>
          </p:nvPr>
        </p:nvSpPr>
        <p:spPr>
          <a:xfrm>
            <a:off x="1043492" y="1916832"/>
            <a:ext cx="6777317" cy="3915797"/>
          </a:xfrm>
        </p:spPr>
        <p:txBody>
          <a:bodyPr>
            <a:normAutofit fontScale="70000" lnSpcReduction="20000"/>
          </a:bodyPr>
          <a:lstStyle/>
          <a:p>
            <a:pPr lvl="1"/>
            <a:r>
              <a:rPr lang="es-ES" sz="2400" b="1" dirty="0"/>
              <a:t>Visión (para el 2015)</a:t>
            </a:r>
            <a:endParaRPr lang="es-EC" sz="2000" dirty="0"/>
          </a:p>
          <a:p>
            <a:r>
              <a:rPr lang="es-ES" sz="2800" b="1" dirty="0"/>
              <a:t> </a:t>
            </a:r>
            <a:r>
              <a:rPr lang="es-EC" dirty="0"/>
              <a:t>Ser la empresa pionera en productos químicos de uso industrial que lidere su especialidad a nivel subregional haciéndose merecedora de una imagen internacional de calidad y de óptimo trato al cliente y a sus empleados. </a:t>
            </a:r>
            <a:endParaRPr lang="es-EC" dirty="0" smtClean="0"/>
          </a:p>
          <a:p>
            <a:pPr marL="68580" indent="0">
              <a:buNone/>
            </a:pPr>
            <a:endParaRPr lang="es-EC" dirty="0"/>
          </a:p>
          <a:p>
            <a:pPr lvl="1"/>
            <a:r>
              <a:rPr lang="es-ES" sz="2400" b="1" dirty="0" err="1"/>
              <a:t>Misi</a:t>
            </a:r>
            <a:r>
              <a:rPr lang="es-EC" sz="2400" b="1" dirty="0" err="1"/>
              <a:t>ón</a:t>
            </a:r>
            <a:endParaRPr lang="es-EC" sz="2000" dirty="0"/>
          </a:p>
          <a:p>
            <a:r>
              <a:rPr lang="es-EC" dirty="0" smtClean="0"/>
              <a:t>Química </a:t>
            </a:r>
            <a:r>
              <a:rPr lang="es-EC" dirty="0" err="1"/>
              <a:t>Riandi</a:t>
            </a:r>
            <a:r>
              <a:rPr lang="es-EC" dirty="0"/>
              <a:t> es una empresa dedicada a la elaboración de polímero y lubricante de excelente calidad, utilizando tecnología innovadora enfocada al sector industrial contribuyendo de esta forma a la protección del medio ambiente y mejorando la calidad de vida de los ecuatorianos</a:t>
            </a:r>
            <a:r>
              <a:rPr lang="es-EC" dirty="0" smtClean="0"/>
              <a:t>.</a:t>
            </a:r>
            <a:endParaRPr lang="es-EC" dirty="0"/>
          </a:p>
        </p:txBody>
      </p:sp>
    </p:spTree>
    <p:extLst>
      <p:ext uri="{BB962C8B-B14F-4D97-AF65-F5344CB8AC3E}">
        <p14:creationId xmlns:p14="http://schemas.microsoft.com/office/powerpoint/2010/main" val="2383213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20"/>
            <a:ext cx="7560840" cy="504056"/>
          </a:xfrm>
        </p:spPr>
        <p:txBody>
          <a:bodyPr>
            <a:noAutofit/>
          </a:bodyPr>
          <a:lstStyle/>
          <a:p>
            <a:pPr lvl="1" algn="ctr" rtl="0">
              <a:spcBef>
                <a:spcPct val="0"/>
              </a:spcBef>
            </a:pPr>
            <a:r>
              <a:rPr lang="es-EC" sz="2800" b="1" dirty="0" smtClean="0">
                <a:solidFill>
                  <a:schemeClr val="accent1"/>
                </a:solidFill>
              </a:rPr>
              <a:t>Capítulo IV: </a:t>
            </a:r>
            <a:r>
              <a:rPr lang="es-MX" sz="2400" dirty="0" smtClean="0">
                <a:solidFill>
                  <a:schemeClr val="accent1"/>
                </a:solidFill>
              </a:rPr>
              <a:t>Comercialización</a:t>
            </a:r>
            <a:r>
              <a:rPr lang="es-EC" sz="2000" dirty="0" smtClean="0"/>
              <a:t/>
            </a:r>
            <a:br>
              <a:rPr lang="es-EC" sz="2000" dirty="0" smtClean="0"/>
            </a:br>
            <a:endParaRPr lang="es-EC" sz="2000" b="1" kern="1200" dirty="0">
              <a:solidFill>
                <a:schemeClr val="accent1"/>
              </a:solidFill>
              <a:latin typeface="+mj-lt"/>
              <a:ea typeface="+mj-ea"/>
              <a:cs typeface="+mj-cs"/>
            </a:endParaRPr>
          </a:p>
        </p:txBody>
      </p:sp>
      <p:sp>
        <p:nvSpPr>
          <p:cNvPr id="4" name="2 Marcador de contenido"/>
          <p:cNvSpPr>
            <a:spLocks noGrp="1"/>
          </p:cNvSpPr>
          <p:nvPr>
            <p:ph idx="1"/>
          </p:nvPr>
        </p:nvSpPr>
        <p:spPr>
          <a:xfrm>
            <a:off x="827584" y="1628800"/>
            <a:ext cx="7488832" cy="2448272"/>
          </a:xfrm>
        </p:spPr>
        <p:txBody>
          <a:bodyPr>
            <a:noAutofit/>
          </a:bodyPr>
          <a:lstStyle/>
          <a:p>
            <a:pPr marL="393192" lvl="1" indent="0" algn="just">
              <a:buNone/>
            </a:pPr>
            <a:r>
              <a:rPr lang="es-MX" sz="4000" dirty="0"/>
              <a:t>Ciclo de Vida</a:t>
            </a:r>
            <a:endParaRPr lang="es-EC" sz="4000" dirty="0"/>
          </a:p>
        </p:txBody>
      </p:sp>
      <p:pic>
        <p:nvPicPr>
          <p:cNvPr id="5" name="4 Imagen"/>
          <p:cNvPicPr/>
          <p:nvPr/>
        </p:nvPicPr>
        <p:blipFill rotWithShape="1">
          <a:blip r:embed="rId2">
            <a:extLst>
              <a:ext uri="{28A0092B-C50C-407E-A947-70E740481C1C}">
                <a14:useLocalDpi xmlns:a14="http://schemas.microsoft.com/office/drawing/2010/main" val="0"/>
              </a:ext>
            </a:extLst>
          </a:blip>
          <a:srcRect t="9322"/>
          <a:stretch/>
        </p:blipFill>
        <p:spPr bwMode="auto">
          <a:xfrm>
            <a:off x="1115617" y="2373580"/>
            <a:ext cx="7272807" cy="3839031"/>
          </a:xfrm>
          <a:prstGeom prst="rect">
            <a:avLst/>
          </a:prstGeom>
          <a:noFill/>
          <a:ln>
            <a:solidFill>
              <a:schemeClr val="accent1"/>
            </a:solidFill>
          </a:ln>
        </p:spPr>
      </p:pic>
    </p:spTree>
    <p:extLst>
      <p:ext uri="{BB962C8B-B14F-4D97-AF65-F5344CB8AC3E}">
        <p14:creationId xmlns:p14="http://schemas.microsoft.com/office/powerpoint/2010/main" val="11289792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136904" cy="4680520"/>
          </a:xfrm>
          <a:prstGeom prst="rect">
            <a:avLst/>
          </a:prstGeom>
          <a:noFill/>
          <a:ln>
            <a:solidFill>
              <a:schemeClr val="accent1"/>
            </a:solidFill>
          </a:ln>
        </p:spPr>
      </p:pic>
      <p:sp>
        <p:nvSpPr>
          <p:cNvPr id="2" name="1 Título"/>
          <p:cNvSpPr>
            <a:spLocks noGrp="1"/>
          </p:cNvSpPr>
          <p:nvPr>
            <p:ph type="ctrTitle"/>
          </p:nvPr>
        </p:nvSpPr>
        <p:spPr>
          <a:xfrm>
            <a:off x="685799" y="113555"/>
            <a:ext cx="7772400" cy="1083197"/>
          </a:xfrm>
        </p:spPr>
        <p:txBody>
          <a:bodyPr>
            <a:normAutofit/>
          </a:bodyPr>
          <a:lstStyle/>
          <a:p>
            <a:pPr algn="l"/>
            <a:r>
              <a:rPr lang="es-MX" sz="3500" dirty="0" smtClean="0"/>
              <a:t>Plaza</a:t>
            </a:r>
            <a:endParaRPr lang="es-EC" sz="3500" dirty="0"/>
          </a:p>
        </p:txBody>
      </p:sp>
      <p:sp>
        <p:nvSpPr>
          <p:cNvPr id="3" name="Rectángulo 2"/>
          <p:cNvSpPr/>
          <p:nvPr/>
        </p:nvSpPr>
        <p:spPr>
          <a:xfrm>
            <a:off x="2756438" y="421059"/>
            <a:ext cx="4883068" cy="523220"/>
          </a:xfrm>
          <a:prstGeom prst="rect">
            <a:avLst/>
          </a:prstGeom>
        </p:spPr>
        <p:txBody>
          <a:bodyPr wrap="none">
            <a:spAutoFit/>
          </a:bodyPr>
          <a:lstStyle/>
          <a:p>
            <a:r>
              <a:rPr lang="es-EC" sz="2800" b="1" dirty="0">
                <a:solidFill>
                  <a:schemeClr val="accent1"/>
                </a:solidFill>
              </a:rPr>
              <a:t>Capítulo IV: </a:t>
            </a:r>
            <a:r>
              <a:rPr lang="es-MX" sz="2400" dirty="0">
                <a:solidFill>
                  <a:schemeClr val="accent1"/>
                </a:solidFill>
              </a:rPr>
              <a:t>Comercialización</a:t>
            </a:r>
            <a:endParaRPr lang="es-EC" sz="2400" dirty="0"/>
          </a:p>
        </p:txBody>
      </p:sp>
    </p:spTree>
    <p:extLst>
      <p:ext uri="{BB962C8B-B14F-4D97-AF65-F5344CB8AC3E}">
        <p14:creationId xmlns:p14="http://schemas.microsoft.com/office/powerpoint/2010/main" val="3215583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val="1089339109"/>
              </p:ext>
            </p:extLst>
          </p:nvPr>
        </p:nvGraphicFramePr>
        <p:xfrm>
          <a:off x="1907704" y="1772816"/>
          <a:ext cx="5514975" cy="3871689"/>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2123728" y="908720"/>
            <a:ext cx="4883068" cy="523220"/>
          </a:xfrm>
          <a:prstGeom prst="rect">
            <a:avLst/>
          </a:prstGeom>
        </p:spPr>
        <p:txBody>
          <a:bodyPr wrap="none">
            <a:spAutoFit/>
          </a:bodyPr>
          <a:lstStyle/>
          <a:p>
            <a:pPr algn="ctr"/>
            <a:r>
              <a:rPr lang="es-EC" sz="2800" b="1" dirty="0">
                <a:solidFill>
                  <a:schemeClr val="accent1"/>
                </a:solidFill>
              </a:rPr>
              <a:t>Capítulo IV: </a:t>
            </a:r>
            <a:r>
              <a:rPr lang="es-MX" sz="2400" dirty="0">
                <a:solidFill>
                  <a:schemeClr val="accent1"/>
                </a:solidFill>
              </a:rPr>
              <a:t>Comercialización</a:t>
            </a:r>
            <a:endParaRPr lang="es-EC" sz="2400" dirty="0"/>
          </a:p>
        </p:txBody>
      </p:sp>
    </p:spTree>
    <p:extLst>
      <p:ext uri="{BB962C8B-B14F-4D97-AF65-F5344CB8AC3E}">
        <p14:creationId xmlns:p14="http://schemas.microsoft.com/office/powerpoint/2010/main" val="4265790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484784"/>
            <a:ext cx="7772400" cy="792088"/>
          </a:xfrm>
        </p:spPr>
        <p:txBody>
          <a:bodyPr>
            <a:normAutofit fontScale="90000"/>
          </a:bodyPr>
          <a:lstStyle/>
          <a:p>
            <a:pPr algn="l"/>
            <a:r>
              <a:rPr lang="es-MX" dirty="0" smtClean="0"/>
              <a:t>Publicidad</a:t>
            </a:r>
            <a:endParaRPr lang="es-EC" dirty="0"/>
          </a:p>
        </p:txBody>
      </p:sp>
      <p:graphicFrame>
        <p:nvGraphicFramePr>
          <p:cNvPr id="4" name="3 Gráfico"/>
          <p:cNvGraphicFramePr/>
          <p:nvPr>
            <p:extLst>
              <p:ext uri="{D42A27DB-BD31-4B8C-83A1-F6EECF244321}">
                <p14:modId xmlns:p14="http://schemas.microsoft.com/office/powerpoint/2010/main" val="106695847"/>
              </p:ext>
            </p:extLst>
          </p:nvPr>
        </p:nvGraphicFramePr>
        <p:xfrm>
          <a:off x="1710811" y="1772816"/>
          <a:ext cx="57531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931826" y="620688"/>
            <a:ext cx="5311070" cy="523220"/>
          </a:xfrm>
          <a:prstGeom prst="rect">
            <a:avLst/>
          </a:prstGeom>
        </p:spPr>
        <p:txBody>
          <a:bodyPr wrap="none">
            <a:spAutoFit/>
          </a:bodyPr>
          <a:lstStyle/>
          <a:p>
            <a:pPr algn="ctr"/>
            <a:r>
              <a:rPr lang="es-EC" sz="2800" b="1" dirty="0">
                <a:solidFill>
                  <a:schemeClr val="accent1"/>
                </a:solidFill>
              </a:rPr>
              <a:t>Capítulo IV: </a:t>
            </a:r>
            <a:r>
              <a:rPr lang="es-MX" sz="2800" dirty="0">
                <a:solidFill>
                  <a:schemeClr val="accent1"/>
                </a:solidFill>
              </a:rPr>
              <a:t>Comercialización</a:t>
            </a:r>
            <a:endParaRPr lang="es-EC" sz="2800" dirty="0"/>
          </a:p>
        </p:txBody>
      </p:sp>
    </p:spTree>
    <p:extLst>
      <p:ext uri="{BB962C8B-B14F-4D97-AF65-F5344CB8AC3E}">
        <p14:creationId xmlns:p14="http://schemas.microsoft.com/office/powerpoint/2010/main" val="25985737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484784"/>
            <a:ext cx="5254353" cy="576064"/>
          </a:xfrm>
        </p:spPr>
        <p:txBody>
          <a:bodyPr>
            <a:normAutofit fontScale="90000"/>
          </a:bodyPr>
          <a:lstStyle/>
          <a:p>
            <a:pPr algn="l"/>
            <a:r>
              <a:rPr lang="es-MX" sz="3500" dirty="0" smtClean="0"/>
              <a:t>Estrategia Marketing mix</a:t>
            </a:r>
            <a:endParaRPr lang="es-EC" sz="3500" dirty="0"/>
          </a:p>
        </p:txBody>
      </p:sp>
      <p:graphicFrame>
        <p:nvGraphicFramePr>
          <p:cNvPr id="3" name="2 Diagrama"/>
          <p:cNvGraphicFramePr/>
          <p:nvPr>
            <p:extLst>
              <p:ext uri="{D42A27DB-BD31-4B8C-83A1-F6EECF244321}">
                <p14:modId xmlns:p14="http://schemas.microsoft.com/office/powerpoint/2010/main" val="709140627"/>
              </p:ext>
            </p:extLst>
          </p:nvPr>
        </p:nvGraphicFramePr>
        <p:xfrm>
          <a:off x="1475656" y="2204864"/>
          <a:ext cx="67204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787810" y="692696"/>
            <a:ext cx="5311070" cy="523220"/>
          </a:xfrm>
          <a:prstGeom prst="rect">
            <a:avLst/>
          </a:prstGeom>
        </p:spPr>
        <p:txBody>
          <a:bodyPr wrap="none">
            <a:spAutoFit/>
          </a:bodyPr>
          <a:lstStyle/>
          <a:p>
            <a:pPr algn="ctr"/>
            <a:r>
              <a:rPr lang="es-EC" sz="2800" b="1" dirty="0">
                <a:solidFill>
                  <a:schemeClr val="accent1"/>
                </a:solidFill>
              </a:rPr>
              <a:t>Capítulo IV: </a:t>
            </a:r>
            <a:r>
              <a:rPr lang="es-MX" sz="2800" dirty="0">
                <a:solidFill>
                  <a:schemeClr val="accent1"/>
                </a:solidFill>
              </a:rPr>
              <a:t>Comercialización</a:t>
            </a:r>
            <a:endParaRPr lang="es-EC" sz="2800" dirty="0"/>
          </a:p>
        </p:txBody>
      </p:sp>
    </p:spTree>
    <p:extLst>
      <p:ext uri="{BB962C8B-B14F-4D97-AF65-F5344CB8AC3E}">
        <p14:creationId xmlns:p14="http://schemas.microsoft.com/office/powerpoint/2010/main" val="1626119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49569620"/>
              </p:ext>
            </p:extLst>
          </p:nvPr>
        </p:nvGraphicFramePr>
        <p:xfrm>
          <a:off x="1547664"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051720" y="980728"/>
            <a:ext cx="5081840" cy="523220"/>
          </a:xfrm>
          <a:prstGeom prst="rect">
            <a:avLst/>
          </a:prstGeom>
        </p:spPr>
        <p:txBody>
          <a:bodyPr wrap="none">
            <a:spAutoFit/>
          </a:bodyPr>
          <a:lstStyle/>
          <a:p>
            <a:pPr algn="ctr"/>
            <a:r>
              <a:rPr lang="es-EC" sz="2800" b="1" dirty="0">
                <a:solidFill>
                  <a:schemeClr val="accent1"/>
                </a:solidFill>
              </a:rPr>
              <a:t>Capítulo </a:t>
            </a:r>
            <a:r>
              <a:rPr lang="es-EC" sz="2800" b="1" dirty="0" smtClean="0">
                <a:solidFill>
                  <a:schemeClr val="accent1"/>
                </a:solidFill>
              </a:rPr>
              <a:t>V</a:t>
            </a:r>
            <a:r>
              <a:rPr lang="es-EC" sz="2800" b="1" dirty="0">
                <a:solidFill>
                  <a:schemeClr val="accent1"/>
                </a:solidFill>
              </a:rPr>
              <a:t>: </a:t>
            </a:r>
            <a:r>
              <a:rPr lang="es-EC" sz="2800" b="1" dirty="0" smtClean="0">
                <a:solidFill>
                  <a:schemeClr val="accent1"/>
                </a:solidFill>
              </a:rPr>
              <a:t> Estudio Técnico</a:t>
            </a:r>
            <a:endParaRPr lang="es-EC" sz="2800" dirty="0"/>
          </a:p>
        </p:txBody>
      </p:sp>
    </p:spTree>
    <p:extLst>
      <p:ext uri="{BB962C8B-B14F-4D97-AF65-F5344CB8AC3E}">
        <p14:creationId xmlns:p14="http://schemas.microsoft.com/office/powerpoint/2010/main" val="1407375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799" y="113555"/>
            <a:ext cx="7772400" cy="905267"/>
          </a:xfrm>
        </p:spPr>
        <p:txBody>
          <a:bodyPr>
            <a:normAutofit/>
          </a:bodyPr>
          <a:lstStyle/>
          <a:p>
            <a:pPr algn="l"/>
            <a:r>
              <a:rPr lang="es-MX" sz="3500" dirty="0" smtClean="0"/>
              <a:t>Elaboración Jabón</a:t>
            </a:r>
            <a:endParaRPr lang="es-EC" sz="3500" dirty="0"/>
          </a:p>
        </p:txBody>
      </p:sp>
      <p:pic>
        <p:nvPicPr>
          <p:cNvPr id="4" name="Picture 69" descr="D:\MARIELENA (F)\24-03-2013\2013-02-20 13.16.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91" y="1479604"/>
            <a:ext cx="2877820" cy="1962150"/>
          </a:xfrm>
          <a:prstGeom prst="rect">
            <a:avLst/>
          </a:prstGeom>
          <a:noFill/>
          <a:ln>
            <a:noFill/>
          </a:ln>
        </p:spPr>
      </p:pic>
      <p:pic>
        <p:nvPicPr>
          <p:cNvPr id="5" name="Picture 68" descr="D:\MARIELENA (F)\24-03-2013\2013-02-20 13.15.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2" y="1473034"/>
            <a:ext cx="2573655" cy="1930400"/>
          </a:xfrm>
          <a:prstGeom prst="rect">
            <a:avLst/>
          </a:prstGeom>
          <a:noFill/>
          <a:ln>
            <a:noFill/>
          </a:ln>
        </p:spPr>
      </p:pic>
      <p:pic>
        <p:nvPicPr>
          <p:cNvPr id="6" name="Picture 70" descr="D:\MARIELENA (F)\24-03-2013\2013-02-20 13.16.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303" y="4378009"/>
            <a:ext cx="2531111" cy="1898015"/>
          </a:xfrm>
          <a:prstGeom prst="rect">
            <a:avLst/>
          </a:prstGeom>
          <a:noFill/>
          <a:ln>
            <a:noFill/>
          </a:ln>
        </p:spPr>
      </p:pic>
      <p:pic>
        <p:nvPicPr>
          <p:cNvPr id="7" name="Picture 73" descr="D:\MARIELENA (F)\24-03-2013\1361384025383.jpg"/>
          <p:cNvPicPr/>
          <p:nvPr/>
        </p:nvPicPr>
        <p:blipFill>
          <a:blip r:embed="rId5">
            <a:extLst>
              <a:ext uri="{28A0092B-C50C-407E-A947-70E740481C1C}">
                <a14:useLocalDpi xmlns:a14="http://schemas.microsoft.com/office/drawing/2010/main" val="0"/>
              </a:ext>
            </a:extLst>
          </a:blip>
          <a:srcRect/>
          <a:stretch>
            <a:fillRect/>
          </a:stretch>
        </p:blipFill>
        <p:spPr bwMode="auto">
          <a:xfrm>
            <a:off x="5987009" y="4345085"/>
            <a:ext cx="2460625" cy="1845310"/>
          </a:xfrm>
          <a:prstGeom prst="rect">
            <a:avLst/>
          </a:prstGeom>
          <a:noFill/>
          <a:ln>
            <a:noFill/>
          </a:ln>
        </p:spPr>
      </p:pic>
      <p:pic>
        <p:nvPicPr>
          <p:cNvPr id="9" name="12 Imagen" descr="2013-02-20 13.15.21.jpg"/>
          <p:cNvPicPr/>
          <p:nvPr/>
        </p:nvPicPr>
        <p:blipFill>
          <a:blip r:embed="rId6" cstate="print"/>
          <a:stretch>
            <a:fillRect/>
          </a:stretch>
        </p:blipFill>
        <p:spPr>
          <a:xfrm rot="5400000">
            <a:off x="3718938" y="465637"/>
            <a:ext cx="1922145" cy="3672408"/>
          </a:xfrm>
          <a:prstGeom prst="rect">
            <a:avLst/>
          </a:prstGeom>
        </p:spPr>
      </p:pic>
      <p:pic>
        <p:nvPicPr>
          <p:cNvPr id="10" name="Picture 75" descr="D:\MARIELENA (F)\24-03-2013\1361384091816.jpg"/>
          <p:cNvPicPr/>
          <p:nvPr/>
        </p:nvPicPr>
        <p:blipFill>
          <a:blip r:embed="rId7">
            <a:extLst>
              <a:ext uri="{28A0092B-C50C-407E-A947-70E740481C1C}">
                <a14:useLocalDpi xmlns:a14="http://schemas.microsoft.com/office/drawing/2010/main" val="0"/>
              </a:ext>
            </a:extLst>
          </a:blip>
          <a:srcRect/>
          <a:stretch>
            <a:fillRect/>
          </a:stretch>
        </p:blipFill>
        <p:spPr bwMode="auto">
          <a:xfrm>
            <a:off x="2843808" y="3441754"/>
            <a:ext cx="3672409" cy="1949450"/>
          </a:xfrm>
          <a:prstGeom prst="rect">
            <a:avLst/>
          </a:prstGeom>
          <a:noFill/>
          <a:ln>
            <a:noFill/>
          </a:ln>
        </p:spPr>
      </p:pic>
      <p:pic>
        <p:nvPicPr>
          <p:cNvPr id="11" name="Picture 76" descr="D:\MARIELENA (F)\24-03-2013\2013-02-20 13.13.1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7646" y="4774402"/>
            <a:ext cx="3539351" cy="2006600"/>
          </a:xfrm>
          <a:prstGeom prst="rect">
            <a:avLst/>
          </a:prstGeom>
          <a:noFill/>
          <a:ln>
            <a:noFill/>
          </a:ln>
        </p:spPr>
      </p:pic>
      <p:pic>
        <p:nvPicPr>
          <p:cNvPr id="12" name="Picture 78" descr="D:\MARIELENA (F)\24-03-2013\2013-02-20 13.14.0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5" y="4450263"/>
            <a:ext cx="3095877" cy="2000250"/>
          </a:xfrm>
          <a:prstGeom prst="rect">
            <a:avLst/>
          </a:prstGeom>
          <a:noFill/>
          <a:ln>
            <a:noFill/>
          </a:ln>
        </p:spPr>
      </p:pic>
      <p:pic>
        <p:nvPicPr>
          <p:cNvPr id="13" name="Picture 80" descr="D:\MARIELENA (F)\24-03-2013\2013-02-20 13.13.19.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218877" y="1339498"/>
            <a:ext cx="2566035" cy="1924685"/>
          </a:xfrm>
          <a:prstGeom prst="rect">
            <a:avLst/>
          </a:prstGeom>
          <a:noFill/>
          <a:ln>
            <a:noFill/>
          </a:ln>
        </p:spPr>
      </p:pic>
      <p:pic>
        <p:nvPicPr>
          <p:cNvPr id="14" name="Picture 448" descr="D:\MARIELENA (F)\24-03-2013\2013-02-20 15.25.10.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78997" y="1180114"/>
            <a:ext cx="2776855" cy="2082800"/>
          </a:xfrm>
          <a:prstGeom prst="rect">
            <a:avLst/>
          </a:prstGeom>
          <a:noFill/>
          <a:ln>
            <a:noFill/>
          </a:ln>
        </p:spPr>
      </p:pic>
      <p:pic>
        <p:nvPicPr>
          <p:cNvPr id="15" name="Picture 82" descr="D:\MARIELENA (F)\24-03-2013\2013-02-20 15.25.37.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0282" y="1218214"/>
            <a:ext cx="2726055" cy="2044700"/>
          </a:xfrm>
          <a:prstGeom prst="rect">
            <a:avLst/>
          </a:prstGeom>
          <a:noFill/>
          <a:ln>
            <a:noFill/>
          </a:ln>
        </p:spPr>
      </p:pic>
      <p:pic>
        <p:nvPicPr>
          <p:cNvPr id="16" name="Picture 449" descr="D:\MARIELENA (F)\24-03-2013\2013-02-20 13.16.31.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2443" y="3840953"/>
            <a:ext cx="2581911" cy="1936750"/>
          </a:xfrm>
          <a:prstGeom prst="rect">
            <a:avLst/>
          </a:prstGeom>
          <a:noFill/>
          <a:ln>
            <a:noFill/>
          </a:ln>
        </p:spPr>
      </p:pic>
      <p:pic>
        <p:nvPicPr>
          <p:cNvPr id="17" name="15 Imagen" descr="2013-02-20 13.17.56.jpg"/>
          <p:cNvPicPr/>
          <p:nvPr/>
        </p:nvPicPr>
        <p:blipFill>
          <a:blip r:embed="rId14" cstate="print"/>
          <a:stretch>
            <a:fillRect/>
          </a:stretch>
        </p:blipFill>
        <p:spPr>
          <a:xfrm>
            <a:off x="3256023" y="4047488"/>
            <a:ext cx="2847975" cy="2133600"/>
          </a:xfrm>
          <a:prstGeom prst="rect">
            <a:avLst/>
          </a:prstGeom>
        </p:spPr>
      </p:pic>
      <p:pic>
        <p:nvPicPr>
          <p:cNvPr id="18" name="Picture 86" descr="D:\MARIELENA (F)\24-03-2013\2013-02-20 13.18.04.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28186" y="4809328"/>
            <a:ext cx="2472055" cy="1854200"/>
          </a:xfrm>
          <a:prstGeom prst="rect">
            <a:avLst/>
          </a:prstGeom>
          <a:noFill/>
          <a:ln>
            <a:noFill/>
          </a:ln>
        </p:spPr>
      </p:pic>
      <p:sp>
        <p:nvSpPr>
          <p:cNvPr id="3" name="Rectángulo 2"/>
          <p:cNvSpPr/>
          <p:nvPr/>
        </p:nvSpPr>
        <p:spPr>
          <a:xfrm>
            <a:off x="5447646" y="214451"/>
            <a:ext cx="3336170" cy="369332"/>
          </a:xfrm>
          <a:prstGeom prst="rect">
            <a:avLst/>
          </a:prstGeom>
        </p:spPr>
        <p:txBody>
          <a:bodyPr wrap="none">
            <a:spAutoFit/>
          </a:bodyPr>
          <a:lstStyle/>
          <a:p>
            <a:pPr algn="ctr"/>
            <a:r>
              <a:rPr lang="es-EC" b="1" dirty="0">
                <a:solidFill>
                  <a:schemeClr val="accent1"/>
                </a:solidFill>
              </a:rPr>
              <a:t>Capítulo V:  Estudio Técnico</a:t>
            </a:r>
            <a:endParaRPr lang="es-EC" dirty="0"/>
          </a:p>
        </p:txBody>
      </p:sp>
    </p:spTree>
    <p:extLst>
      <p:ext uri="{BB962C8B-B14F-4D97-AF65-F5344CB8AC3E}">
        <p14:creationId xmlns:p14="http://schemas.microsoft.com/office/powerpoint/2010/main" val="52581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FR" dirty="0"/>
          </a:p>
        </p:txBody>
      </p:sp>
      <p:sp>
        <p:nvSpPr>
          <p:cNvPr id="3" name="Title 2"/>
          <p:cNvSpPr>
            <a:spLocks noGrp="1"/>
          </p:cNvSpPr>
          <p:nvPr>
            <p:ph type="title"/>
          </p:nvPr>
        </p:nvSpPr>
        <p:spPr>
          <a:xfrm>
            <a:off x="457200" y="274638"/>
            <a:ext cx="8229600" cy="418058"/>
          </a:xfrm>
        </p:spPr>
        <p:txBody>
          <a:bodyPr>
            <a:normAutofit fontScale="90000"/>
          </a:bodyPr>
          <a:lstStyle/>
          <a:p>
            <a:pPr lvl="0"/>
            <a:r>
              <a:rPr lang="es-ES" sz="1800" dirty="0" smtClean="0">
                <a:solidFill>
                  <a:schemeClr val="tx1"/>
                </a:solidFill>
                <a:effectLst/>
                <a:latin typeface="Calibri" pitchFamily="34" charset="0"/>
                <a:ea typeface="Calibri" pitchFamily="34" charset="0"/>
                <a:cs typeface="Times New Roman" pitchFamily="18" charset="0"/>
              </a:rPr>
              <a:t>MACRO PROCESO: PRODUCCIÓN</a:t>
            </a:r>
            <a:r>
              <a:rPr lang="es-EC" sz="2000" b="0" dirty="0" smtClean="0">
                <a:solidFill>
                  <a:schemeClr val="tx1"/>
                </a:solidFill>
                <a:effectLst/>
                <a:latin typeface="Arial" pitchFamily="34" charset="0"/>
                <a:cs typeface="Arial" pitchFamily="34" charset="0"/>
              </a:rPr>
              <a:t/>
            </a:r>
            <a:br>
              <a:rPr lang="es-EC" sz="2000" b="0" dirty="0" smtClean="0">
                <a:solidFill>
                  <a:schemeClr val="tx1"/>
                </a:solidFill>
                <a:effectLst/>
                <a:latin typeface="Arial" pitchFamily="34" charset="0"/>
                <a:cs typeface="Arial" pitchFamily="34" charset="0"/>
              </a:rPr>
            </a:br>
            <a:endParaRPr lang="fr-FR"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254" t="20657" r="14860" b="14732"/>
          <a:stretch/>
        </p:blipFill>
        <p:spPr bwMode="auto">
          <a:xfrm>
            <a:off x="323528" y="404664"/>
            <a:ext cx="860133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5588696" y="35332"/>
            <a:ext cx="3336170" cy="369332"/>
          </a:xfrm>
          <a:prstGeom prst="rect">
            <a:avLst/>
          </a:prstGeom>
        </p:spPr>
        <p:txBody>
          <a:bodyPr wrap="none">
            <a:spAutoFit/>
          </a:bodyPr>
          <a:lstStyle/>
          <a:p>
            <a:pPr algn="ctr"/>
            <a:r>
              <a:rPr lang="es-EC" b="1" dirty="0">
                <a:solidFill>
                  <a:schemeClr val="accent1"/>
                </a:solidFill>
              </a:rPr>
              <a:t>Capítulo V:  Estudio Técnico</a:t>
            </a:r>
            <a:endParaRPr lang="es-EC" dirty="0"/>
          </a:p>
        </p:txBody>
      </p:sp>
    </p:spTree>
    <p:extLst>
      <p:ext uri="{BB962C8B-B14F-4D97-AF65-F5344CB8AC3E}">
        <p14:creationId xmlns:p14="http://schemas.microsoft.com/office/powerpoint/2010/main" val="23954610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F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49" t="21266" r="14845" b="8279"/>
          <a:stretch/>
        </p:blipFill>
        <p:spPr bwMode="auto">
          <a:xfrm>
            <a:off x="81887" y="818361"/>
            <a:ext cx="880157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251520" y="318659"/>
            <a:ext cx="3336170" cy="369332"/>
          </a:xfrm>
          <a:prstGeom prst="rect">
            <a:avLst/>
          </a:prstGeom>
        </p:spPr>
        <p:txBody>
          <a:bodyPr wrap="none">
            <a:spAutoFit/>
          </a:bodyPr>
          <a:lstStyle/>
          <a:p>
            <a:pPr algn="ctr"/>
            <a:r>
              <a:rPr lang="es-EC" b="1" dirty="0">
                <a:solidFill>
                  <a:schemeClr val="accent1"/>
                </a:solidFill>
              </a:rPr>
              <a:t>Capítulo V:  Estudio Técnico</a:t>
            </a:r>
            <a:endParaRPr lang="es-EC" dirty="0"/>
          </a:p>
        </p:txBody>
      </p:sp>
    </p:spTree>
    <p:extLst>
      <p:ext uri="{BB962C8B-B14F-4D97-AF65-F5344CB8AC3E}">
        <p14:creationId xmlns:p14="http://schemas.microsoft.com/office/powerpoint/2010/main" val="4135714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55776" y="764704"/>
            <a:ext cx="4606281" cy="504056"/>
          </a:xfrm>
        </p:spPr>
        <p:txBody>
          <a:bodyPr>
            <a:normAutofit fontScale="90000"/>
          </a:bodyPr>
          <a:lstStyle/>
          <a:p>
            <a:pPr algn="l"/>
            <a:r>
              <a:rPr lang="es-MX" sz="3500" dirty="0" smtClean="0"/>
              <a:t>Matriz de Localización</a:t>
            </a:r>
            <a:endParaRPr lang="es-EC" sz="3500" dirty="0"/>
          </a:p>
        </p:txBody>
      </p:sp>
      <p:graphicFrame>
        <p:nvGraphicFramePr>
          <p:cNvPr id="3" name="2 Tabla"/>
          <p:cNvGraphicFramePr>
            <a:graphicFrameLocks noGrp="1"/>
          </p:cNvGraphicFramePr>
          <p:nvPr>
            <p:extLst>
              <p:ext uri="{D42A27DB-BD31-4B8C-83A1-F6EECF244321}">
                <p14:modId xmlns:p14="http://schemas.microsoft.com/office/powerpoint/2010/main" val="3117686919"/>
              </p:ext>
            </p:extLst>
          </p:nvPr>
        </p:nvGraphicFramePr>
        <p:xfrm>
          <a:off x="685799" y="1268760"/>
          <a:ext cx="7632852" cy="5461647"/>
        </p:xfrm>
        <a:graphic>
          <a:graphicData uri="http://schemas.openxmlformats.org/drawingml/2006/table">
            <a:tbl>
              <a:tblPr firstRow="1" firstCol="1" bandRow="1">
                <a:tableStyleId>{5C22544A-7EE6-4342-B048-85BDC9FD1C3A}</a:tableStyleId>
              </a:tblPr>
              <a:tblGrid>
                <a:gridCol w="1520695"/>
                <a:gridCol w="829471"/>
                <a:gridCol w="877855"/>
                <a:gridCol w="877855"/>
                <a:gridCol w="903776"/>
                <a:gridCol w="903776"/>
                <a:gridCol w="859712"/>
                <a:gridCol w="859712"/>
              </a:tblGrid>
              <a:tr h="507105">
                <a:tc rowSpan="2">
                  <a:txBody>
                    <a:bodyPr/>
                    <a:lstStyle/>
                    <a:p>
                      <a:pPr algn="ctr">
                        <a:lnSpc>
                          <a:spcPct val="115000"/>
                        </a:lnSpc>
                        <a:spcAft>
                          <a:spcPts val="0"/>
                        </a:spcAft>
                      </a:pPr>
                      <a:r>
                        <a:rPr lang="en-US" sz="1100" dirty="0" err="1">
                          <a:effectLst/>
                        </a:rPr>
                        <a:t>Criterios</a:t>
                      </a:r>
                      <a:r>
                        <a:rPr lang="en-US" sz="1100" dirty="0">
                          <a:effectLst/>
                        </a:rPr>
                        <a:t> de </a:t>
                      </a:r>
                      <a:r>
                        <a:rPr lang="en-US" sz="1100" dirty="0" err="1">
                          <a:effectLst/>
                        </a:rPr>
                        <a:t>selección</a:t>
                      </a:r>
                      <a:endParaRPr lang="es-EC" sz="1100" dirty="0">
                        <a:effectLst/>
                        <a:latin typeface="Calibri"/>
                        <a:ea typeface="Times New Roman"/>
                        <a:cs typeface="Times New Roman"/>
                      </a:endParaRPr>
                    </a:p>
                  </a:txBody>
                  <a:tcPr marL="66385" marR="66385" marT="0" marB="0" anchor="ctr"/>
                </a:tc>
                <a:tc rowSpan="2">
                  <a:txBody>
                    <a:bodyPr/>
                    <a:lstStyle/>
                    <a:p>
                      <a:pPr algn="ctr">
                        <a:lnSpc>
                          <a:spcPct val="115000"/>
                        </a:lnSpc>
                        <a:spcAft>
                          <a:spcPts val="0"/>
                        </a:spcAft>
                      </a:pPr>
                      <a:r>
                        <a:rPr lang="en-US" sz="800">
                          <a:effectLst/>
                        </a:rPr>
                        <a:t>Porcentaje</a:t>
                      </a:r>
                      <a:endParaRPr lang="es-EC" sz="1100">
                        <a:effectLst/>
                        <a:latin typeface="Calibri"/>
                        <a:ea typeface="Times New Roman"/>
                        <a:cs typeface="Times New Roman"/>
                      </a:endParaRPr>
                    </a:p>
                  </a:txBody>
                  <a:tcPr marL="66385" marR="66385" marT="0" marB="0" anchor="ctr"/>
                </a:tc>
                <a:tc gridSpan="2">
                  <a:txBody>
                    <a:bodyPr/>
                    <a:lstStyle/>
                    <a:p>
                      <a:pPr algn="ctr">
                        <a:lnSpc>
                          <a:spcPct val="115000"/>
                        </a:lnSpc>
                        <a:spcAft>
                          <a:spcPts val="0"/>
                        </a:spcAft>
                      </a:pPr>
                      <a:r>
                        <a:rPr lang="en-US" sz="1100">
                          <a:effectLst/>
                        </a:rPr>
                        <a:t>CAPELO</a:t>
                      </a:r>
                      <a:endParaRPr lang="es-EC" sz="1100">
                        <a:effectLst/>
                        <a:latin typeface="Calibri"/>
                        <a:ea typeface="Times New Roman"/>
                        <a:cs typeface="Times New Roman"/>
                      </a:endParaRPr>
                    </a:p>
                  </a:txBody>
                  <a:tcPr marL="66385" marR="66385" marT="0" marB="0" anchor="ctr"/>
                </a:tc>
                <a:tc hMerge="1">
                  <a:txBody>
                    <a:bodyPr/>
                    <a:lstStyle/>
                    <a:p>
                      <a:endParaRPr lang="es-EC"/>
                    </a:p>
                  </a:txBody>
                  <a:tcPr/>
                </a:tc>
                <a:tc gridSpan="2">
                  <a:txBody>
                    <a:bodyPr/>
                    <a:lstStyle/>
                    <a:p>
                      <a:pPr algn="ctr">
                        <a:lnSpc>
                          <a:spcPct val="115000"/>
                        </a:lnSpc>
                        <a:spcAft>
                          <a:spcPts val="0"/>
                        </a:spcAft>
                      </a:pPr>
                      <a:r>
                        <a:rPr lang="en-US" sz="1100">
                          <a:effectLst/>
                        </a:rPr>
                        <a:t>SANGOLQUÍ</a:t>
                      </a:r>
                      <a:endParaRPr lang="es-EC" sz="1100">
                        <a:effectLst/>
                        <a:latin typeface="Calibri"/>
                        <a:ea typeface="Times New Roman"/>
                        <a:cs typeface="Times New Roman"/>
                      </a:endParaRPr>
                    </a:p>
                  </a:txBody>
                  <a:tcPr marL="66385" marR="66385" marT="0" marB="0" anchor="ctr"/>
                </a:tc>
                <a:tc hMerge="1">
                  <a:txBody>
                    <a:bodyPr/>
                    <a:lstStyle/>
                    <a:p>
                      <a:endParaRPr lang="es-EC"/>
                    </a:p>
                  </a:txBody>
                  <a:tcPr/>
                </a:tc>
                <a:tc gridSpan="2">
                  <a:txBody>
                    <a:bodyPr/>
                    <a:lstStyle/>
                    <a:p>
                      <a:pPr algn="ctr">
                        <a:lnSpc>
                          <a:spcPct val="115000"/>
                        </a:lnSpc>
                        <a:spcAft>
                          <a:spcPts val="0"/>
                        </a:spcAft>
                      </a:pPr>
                      <a:r>
                        <a:rPr lang="en-US" sz="1100">
                          <a:effectLst/>
                        </a:rPr>
                        <a:t>AMAGUAÑA</a:t>
                      </a:r>
                      <a:endParaRPr lang="es-EC" sz="1100">
                        <a:effectLst/>
                        <a:latin typeface="Calibri"/>
                        <a:ea typeface="Times New Roman"/>
                        <a:cs typeface="Times New Roman"/>
                      </a:endParaRPr>
                    </a:p>
                  </a:txBody>
                  <a:tcPr marL="66385" marR="66385" marT="0" marB="0" anchor="ctr"/>
                </a:tc>
                <a:tc hMerge="1">
                  <a:txBody>
                    <a:bodyPr/>
                    <a:lstStyle/>
                    <a:p>
                      <a:endParaRPr lang="es-EC"/>
                    </a:p>
                  </a:txBody>
                  <a:tcPr/>
                </a:tc>
              </a:tr>
              <a:tr h="289179">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n-US" sz="800">
                          <a:effectLst/>
                        </a:rPr>
                        <a:t>Calificación</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800">
                          <a:effectLst/>
                        </a:rPr>
                        <a:t>Ponderación</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800">
                          <a:effectLst/>
                        </a:rPr>
                        <a:t>Calificación</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800">
                          <a:effectLst/>
                        </a:rPr>
                        <a:t>Ponderación</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800">
                          <a:effectLst/>
                        </a:rPr>
                        <a:t>Calificación</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800" dirty="0" err="1">
                          <a:effectLst/>
                        </a:rPr>
                        <a:t>Ponderación</a:t>
                      </a:r>
                      <a:endParaRPr lang="es-EC" sz="1100" dirty="0">
                        <a:effectLst/>
                        <a:latin typeface="Calibri"/>
                        <a:ea typeface="Times New Roman"/>
                        <a:cs typeface="Times New Roman"/>
                      </a:endParaRPr>
                    </a:p>
                  </a:txBody>
                  <a:tcPr marL="66385" marR="66385" marT="0" marB="0" anchor="ctr"/>
                </a:tc>
              </a:tr>
              <a:tr h="525546">
                <a:tc>
                  <a:txBody>
                    <a:bodyPr/>
                    <a:lstStyle/>
                    <a:p>
                      <a:pPr>
                        <a:lnSpc>
                          <a:spcPct val="115000"/>
                        </a:lnSpc>
                        <a:spcAft>
                          <a:spcPts val="0"/>
                        </a:spcAft>
                      </a:pPr>
                      <a:r>
                        <a:rPr lang="en-US" sz="1100">
                          <a:effectLst/>
                        </a:rPr>
                        <a:t>Cercanía al distribuidor</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22%</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3</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0,66</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3</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0,66</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3</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0,66</a:t>
                      </a:r>
                      <a:endParaRPr lang="es-EC" sz="1100">
                        <a:effectLst/>
                        <a:latin typeface="Calibri"/>
                        <a:ea typeface="Times New Roman"/>
                        <a:cs typeface="Times New Roman"/>
                      </a:endParaRPr>
                    </a:p>
                  </a:txBody>
                  <a:tcPr marL="66385" marR="66385" marT="0" marB="0" anchor="ctr"/>
                </a:tc>
              </a:tr>
              <a:tr h="985838">
                <a:tc>
                  <a:txBody>
                    <a:bodyPr/>
                    <a:lstStyle/>
                    <a:p>
                      <a:pPr>
                        <a:lnSpc>
                          <a:spcPct val="115000"/>
                        </a:lnSpc>
                        <a:spcAft>
                          <a:spcPts val="0"/>
                        </a:spcAft>
                      </a:pPr>
                      <a:r>
                        <a:rPr lang="en-US" sz="1100">
                          <a:effectLst/>
                        </a:rPr>
                        <a:t>Fuentes de Abastecimiento (Proveedores)</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19%</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3</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dirty="0">
                          <a:effectLst/>
                        </a:rPr>
                        <a:t>0,57</a:t>
                      </a:r>
                      <a:endParaRPr lang="es-EC" sz="1100" dirty="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dirty="0">
                          <a:effectLst/>
                        </a:rPr>
                        <a:t>5</a:t>
                      </a:r>
                      <a:endParaRPr lang="es-EC" sz="1100" dirty="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0,95</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4</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0,76</a:t>
                      </a:r>
                      <a:endParaRPr lang="es-EC" sz="1100">
                        <a:effectLst/>
                        <a:latin typeface="Calibri"/>
                        <a:ea typeface="Times New Roman"/>
                        <a:cs typeface="Times New Roman"/>
                      </a:endParaRPr>
                    </a:p>
                  </a:txBody>
                  <a:tcPr marL="66385" marR="66385" marT="0" marB="0" anchor="ctr"/>
                </a:tc>
              </a:tr>
              <a:tr h="591503">
                <a:tc>
                  <a:txBody>
                    <a:bodyPr/>
                    <a:lstStyle/>
                    <a:p>
                      <a:pPr>
                        <a:lnSpc>
                          <a:spcPct val="115000"/>
                        </a:lnSpc>
                        <a:spcAft>
                          <a:spcPts val="0"/>
                        </a:spcAft>
                      </a:pPr>
                      <a:r>
                        <a:rPr lang="es-EC" sz="1100">
                          <a:effectLst/>
                        </a:rPr>
                        <a:t>Vías de Acceso y transporte</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16%</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5</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0,8</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5</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0,8</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3</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0,48</a:t>
                      </a:r>
                      <a:endParaRPr lang="es-EC" sz="1100">
                        <a:effectLst/>
                        <a:latin typeface="Calibri"/>
                        <a:ea typeface="Times New Roman"/>
                        <a:cs typeface="Times New Roman"/>
                      </a:endParaRPr>
                    </a:p>
                  </a:txBody>
                  <a:tcPr marL="66385" marR="66385" marT="0" marB="0" anchor="ctr"/>
                </a:tc>
              </a:tr>
              <a:tr h="525546">
                <a:tc>
                  <a:txBody>
                    <a:bodyPr/>
                    <a:lstStyle/>
                    <a:p>
                      <a:pPr>
                        <a:lnSpc>
                          <a:spcPct val="115000"/>
                        </a:lnSpc>
                        <a:spcAft>
                          <a:spcPts val="0"/>
                        </a:spcAft>
                      </a:pPr>
                      <a:r>
                        <a:rPr lang="en-US" sz="1100">
                          <a:effectLst/>
                        </a:rPr>
                        <a:t>Mano de Obra</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18%</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2</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0,36</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4</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0,72</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4</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0,72</a:t>
                      </a:r>
                      <a:endParaRPr lang="es-EC" sz="1100">
                        <a:effectLst/>
                        <a:latin typeface="Calibri"/>
                        <a:ea typeface="Times New Roman"/>
                        <a:cs typeface="Times New Roman"/>
                      </a:endParaRPr>
                    </a:p>
                  </a:txBody>
                  <a:tcPr marL="66385" marR="66385" marT="0" marB="0" anchor="ctr"/>
                </a:tc>
              </a:tr>
              <a:tr h="525546">
                <a:tc>
                  <a:txBody>
                    <a:bodyPr/>
                    <a:lstStyle/>
                    <a:p>
                      <a:pPr>
                        <a:lnSpc>
                          <a:spcPct val="115000"/>
                        </a:lnSpc>
                        <a:spcAft>
                          <a:spcPts val="0"/>
                        </a:spcAft>
                      </a:pPr>
                      <a:r>
                        <a:rPr lang="en-US" sz="1100">
                          <a:effectLst/>
                        </a:rPr>
                        <a:t>Factores Ambientales</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15%</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1</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0,15</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4</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0,6</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4</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0,6</a:t>
                      </a:r>
                      <a:endParaRPr lang="es-EC" sz="1100">
                        <a:effectLst/>
                        <a:latin typeface="Calibri"/>
                        <a:ea typeface="Times New Roman"/>
                        <a:cs typeface="Times New Roman"/>
                      </a:endParaRPr>
                    </a:p>
                  </a:txBody>
                  <a:tcPr marL="66385" marR="66385" marT="0" marB="0" anchor="ctr"/>
                </a:tc>
              </a:tr>
              <a:tr h="985838">
                <a:tc>
                  <a:txBody>
                    <a:bodyPr/>
                    <a:lstStyle/>
                    <a:p>
                      <a:pPr>
                        <a:lnSpc>
                          <a:spcPct val="115000"/>
                        </a:lnSpc>
                        <a:spcAft>
                          <a:spcPts val="0"/>
                        </a:spcAft>
                      </a:pPr>
                      <a:r>
                        <a:rPr lang="es-EC" sz="1100">
                          <a:effectLst/>
                        </a:rPr>
                        <a:t>Disponibilidad Servicio Básicos e Infraestructura</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10%</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5</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0,5</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4</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0,5</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3</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100">
                          <a:effectLst/>
                        </a:rPr>
                        <a:t>0,3</a:t>
                      </a:r>
                      <a:endParaRPr lang="es-EC" sz="1100">
                        <a:effectLst/>
                        <a:latin typeface="Calibri"/>
                        <a:ea typeface="Times New Roman"/>
                        <a:cs typeface="Times New Roman"/>
                      </a:endParaRPr>
                    </a:p>
                  </a:txBody>
                  <a:tcPr marL="66385" marR="66385" marT="0" marB="0" anchor="ctr"/>
                </a:tc>
              </a:tr>
              <a:tr h="525546">
                <a:tc>
                  <a:txBody>
                    <a:bodyPr/>
                    <a:lstStyle/>
                    <a:p>
                      <a:pPr algn="r">
                        <a:lnSpc>
                          <a:spcPct val="115000"/>
                        </a:lnSpc>
                        <a:spcAft>
                          <a:spcPts val="0"/>
                        </a:spcAft>
                      </a:pPr>
                      <a:r>
                        <a:rPr lang="en-US" sz="1200">
                          <a:effectLst/>
                        </a:rPr>
                        <a:t>TOTAL</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200">
                          <a:effectLst/>
                        </a:rPr>
                        <a:t>100%</a:t>
                      </a:r>
                      <a:endParaRPr lang="es-EC" sz="1100">
                        <a:effectLst/>
                        <a:latin typeface="Calibri"/>
                        <a:ea typeface="Times New Roman"/>
                        <a:cs typeface="Times New Roman"/>
                      </a:endParaRPr>
                    </a:p>
                  </a:txBody>
                  <a:tcPr marL="66385" marR="66385" marT="0" marB="0" anchor="ctr"/>
                </a:tc>
                <a:tc>
                  <a:txBody>
                    <a:bodyPr/>
                    <a:lstStyle/>
                    <a:p>
                      <a:pPr>
                        <a:lnSpc>
                          <a:spcPct val="115000"/>
                        </a:lnSpc>
                        <a:spcAft>
                          <a:spcPts val="0"/>
                        </a:spcAft>
                      </a:pPr>
                      <a:r>
                        <a:rPr lang="en-US" sz="1200">
                          <a:effectLst/>
                        </a:rPr>
                        <a:t> </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200">
                          <a:effectLst/>
                        </a:rPr>
                        <a:t>3,04</a:t>
                      </a:r>
                      <a:endParaRPr lang="es-EC" sz="1100">
                        <a:effectLst/>
                        <a:latin typeface="Calibri"/>
                        <a:ea typeface="Times New Roman"/>
                        <a:cs typeface="Times New Roman"/>
                      </a:endParaRPr>
                    </a:p>
                  </a:txBody>
                  <a:tcPr marL="66385" marR="66385" marT="0" marB="0" anchor="ctr"/>
                </a:tc>
                <a:tc>
                  <a:txBody>
                    <a:bodyPr/>
                    <a:lstStyle/>
                    <a:p>
                      <a:pPr>
                        <a:lnSpc>
                          <a:spcPct val="115000"/>
                        </a:lnSpc>
                        <a:spcAft>
                          <a:spcPts val="0"/>
                        </a:spcAft>
                      </a:pPr>
                      <a:r>
                        <a:rPr lang="en-US" sz="1200">
                          <a:effectLst/>
                        </a:rPr>
                        <a:t> </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200">
                          <a:effectLst/>
                        </a:rPr>
                        <a:t>4,23</a:t>
                      </a:r>
                      <a:endParaRPr lang="es-EC" sz="1100">
                        <a:effectLst/>
                        <a:latin typeface="Calibri"/>
                        <a:ea typeface="Times New Roman"/>
                        <a:cs typeface="Times New Roman"/>
                      </a:endParaRPr>
                    </a:p>
                  </a:txBody>
                  <a:tcPr marL="66385" marR="66385" marT="0" marB="0" anchor="ctr"/>
                </a:tc>
                <a:tc>
                  <a:txBody>
                    <a:bodyPr/>
                    <a:lstStyle/>
                    <a:p>
                      <a:pPr>
                        <a:lnSpc>
                          <a:spcPct val="115000"/>
                        </a:lnSpc>
                        <a:spcAft>
                          <a:spcPts val="0"/>
                        </a:spcAft>
                      </a:pPr>
                      <a:r>
                        <a:rPr lang="en-US" sz="1200">
                          <a:effectLst/>
                        </a:rPr>
                        <a:t> </a:t>
                      </a:r>
                      <a:endParaRPr lang="es-EC" sz="1100">
                        <a:effectLst/>
                        <a:latin typeface="Calibri"/>
                        <a:ea typeface="Times New Roman"/>
                        <a:cs typeface="Times New Roman"/>
                      </a:endParaRPr>
                    </a:p>
                  </a:txBody>
                  <a:tcPr marL="66385" marR="66385" marT="0" marB="0" anchor="ctr"/>
                </a:tc>
                <a:tc>
                  <a:txBody>
                    <a:bodyPr/>
                    <a:lstStyle/>
                    <a:p>
                      <a:pPr algn="ctr">
                        <a:lnSpc>
                          <a:spcPct val="115000"/>
                        </a:lnSpc>
                        <a:spcAft>
                          <a:spcPts val="0"/>
                        </a:spcAft>
                      </a:pPr>
                      <a:r>
                        <a:rPr lang="en-US" sz="1200" dirty="0">
                          <a:effectLst/>
                        </a:rPr>
                        <a:t>3,52</a:t>
                      </a:r>
                      <a:endParaRPr lang="es-EC" sz="1100" dirty="0">
                        <a:effectLst/>
                        <a:latin typeface="Calibri"/>
                        <a:ea typeface="Times New Roman"/>
                        <a:cs typeface="Times New Roman"/>
                      </a:endParaRPr>
                    </a:p>
                  </a:txBody>
                  <a:tcPr marL="66385" marR="66385" marT="0" marB="0" anchor="ctr"/>
                </a:tc>
              </a:tr>
            </a:tbl>
          </a:graphicData>
        </a:graphic>
      </p:graphicFrame>
      <p:sp>
        <p:nvSpPr>
          <p:cNvPr id="4" name="Rectángulo 3"/>
          <p:cNvSpPr/>
          <p:nvPr/>
        </p:nvSpPr>
        <p:spPr>
          <a:xfrm>
            <a:off x="179512" y="260648"/>
            <a:ext cx="3336170" cy="369332"/>
          </a:xfrm>
          <a:prstGeom prst="rect">
            <a:avLst/>
          </a:prstGeom>
        </p:spPr>
        <p:txBody>
          <a:bodyPr wrap="none">
            <a:spAutoFit/>
          </a:bodyPr>
          <a:lstStyle/>
          <a:p>
            <a:pPr algn="ctr"/>
            <a:r>
              <a:rPr lang="es-EC" b="1" dirty="0">
                <a:solidFill>
                  <a:schemeClr val="accent1"/>
                </a:solidFill>
              </a:rPr>
              <a:t>Capítulo V:  Estudio Técnico</a:t>
            </a:r>
            <a:endParaRPr lang="es-EC" dirty="0"/>
          </a:p>
        </p:txBody>
      </p:sp>
    </p:spTree>
    <p:extLst>
      <p:ext uri="{BB962C8B-B14F-4D97-AF65-F5344CB8AC3E}">
        <p14:creationId xmlns:p14="http://schemas.microsoft.com/office/powerpoint/2010/main" val="349216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908720"/>
            <a:ext cx="7024744" cy="648072"/>
          </a:xfrm>
        </p:spPr>
        <p:txBody>
          <a:bodyPr>
            <a:normAutofit/>
          </a:bodyPr>
          <a:lstStyle/>
          <a:p>
            <a:r>
              <a:rPr lang="es-EC" sz="2800" dirty="0" smtClean="0"/>
              <a:t>Capítulo I : </a:t>
            </a:r>
            <a:r>
              <a:rPr lang="es-ES" sz="2800" b="1" dirty="0"/>
              <a:t>Objetivos organizacionales </a:t>
            </a:r>
            <a:endParaRPr lang="es-EC" sz="2800" dirty="0"/>
          </a:p>
        </p:txBody>
      </p:sp>
      <p:sp>
        <p:nvSpPr>
          <p:cNvPr id="3" name="2 Marcador de contenido"/>
          <p:cNvSpPr>
            <a:spLocks noGrp="1"/>
          </p:cNvSpPr>
          <p:nvPr>
            <p:ph idx="1"/>
          </p:nvPr>
        </p:nvSpPr>
        <p:spPr>
          <a:xfrm>
            <a:off x="1043492" y="1628800"/>
            <a:ext cx="6777317" cy="4464496"/>
          </a:xfrm>
        </p:spPr>
        <p:txBody>
          <a:bodyPr>
            <a:normAutofit fontScale="70000" lnSpcReduction="20000"/>
          </a:bodyPr>
          <a:lstStyle/>
          <a:p>
            <a:pPr marL="365760" lvl="1" indent="0" algn="just">
              <a:buNone/>
            </a:pPr>
            <a:endParaRPr lang="es-EC" sz="2000" dirty="0"/>
          </a:p>
          <a:p>
            <a:pPr lvl="2" algn="just"/>
            <a:r>
              <a:rPr lang="es-ES" b="1" dirty="0"/>
              <a:t>Objetivos a corto plazo</a:t>
            </a:r>
            <a:endParaRPr lang="es-EC" sz="1800" dirty="0"/>
          </a:p>
          <a:p>
            <a:pPr lvl="0" algn="just"/>
            <a:r>
              <a:rPr lang="es-EC" dirty="0"/>
              <a:t>Incrementar el porcentaje de ventas en relación al que se obtuvo del año 2010 al 2011, es decir, superior al  11 % para el año 2012.</a:t>
            </a:r>
          </a:p>
          <a:p>
            <a:pPr lvl="0" algn="just"/>
            <a:r>
              <a:rPr lang="es-EC" dirty="0"/>
              <a:t>Reducir los desperdicios durante el proceso productivo</a:t>
            </a:r>
          </a:p>
          <a:p>
            <a:pPr lvl="0" algn="just"/>
            <a:r>
              <a:rPr lang="es-EC" dirty="0"/>
              <a:t>Mejorar los tiempos de entrega de nuestros productos a los clientes.  </a:t>
            </a:r>
          </a:p>
          <a:p>
            <a:pPr lvl="2" algn="just"/>
            <a:r>
              <a:rPr lang="es-ES" b="1" dirty="0"/>
              <a:t>Objetivos a mediano plazo</a:t>
            </a:r>
            <a:endParaRPr lang="es-EC" sz="1800" dirty="0"/>
          </a:p>
          <a:p>
            <a:pPr lvl="0" algn="just"/>
            <a:r>
              <a:rPr lang="es-EC" dirty="0"/>
              <a:t>Incursionar en la fabricación de nuevos productos como son: jabones cosmético, medicinal, industrial y para caninos con marca propia</a:t>
            </a:r>
            <a:r>
              <a:rPr lang="es-EC" dirty="0" smtClean="0"/>
              <a:t>.</a:t>
            </a:r>
          </a:p>
          <a:p>
            <a:pPr lvl="2" algn="just"/>
            <a:r>
              <a:rPr lang="es-ES" b="1" dirty="0"/>
              <a:t>Objetivos a largo plazo</a:t>
            </a:r>
            <a:endParaRPr lang="es-EC" sz="1800" dirty="0"/>
          </a:p>
          <a:p>
            <a:pPr lvl="0" algn="just"/>
            <a:r>
              <a:rPr lang="es-EC" dirty="0"/>
              <a:t>Ampliar los horizontes a lo largo de todo el Ecuador especialmente en el oriente ecuatoriano</a:t>
            </a:r>
            <a:r>
              <a:rPr lang="es-EC" dirty="0" smtClean="0"/>
              <a:t>.</a:t>
            </a:r>
            <a:endParaRPr lang="es-EC" dirty="0"/>
          </a:p>
        </p:txBody>
      </p:sp>
    </p:spTree>
    <p:extLst>
      <p:ext uri="{BB962C8B-B14F-4D97-AF65-F5344CB8AC3E}">
        <p14:creationId xmlns:p14="http://schemas.microsoft.com/office/powerpoint/2010/main" val="2523476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799" y="476672"/>
            <a:ext cx="7772400" cy="648072"/>
          </a:xfrm>
        </p:spPr>
        <p:txBody>
          <a:bodyPr>
            <a:normAutofit/>
          </a:bodyPr>
          <a:lstStyle/>
          <a:p>
            <a:pPr algn="ctr"/>
            <a:r>
              <a:rPr lang="es-EC" sz="2800" dirty="0">
                <a:solidFill>
                  <a:schemeClr val="accent1"/>
                </a:solidFill>
              </a:rPr>
              <a:t>Capítulo </a:t>
            </a:r>
            <a:r>
              <a:rPr lang="es-EC" sz="2800" dirty="0" smtClean="0">
                <a:solidFill>
                  <a:schemeClr val="accent1"/>
                </a:solidFill>
              </a:rPr>
              <a:t>VI:  </a:t>
            </a:r>
            <a:r>
              <a:rPr lang="es-EC" sz="2800" dirty="0">
                <a:solidFill>
                  <a:schemeClr val="accent1"/>
                </a:solidFill>
              </a:rPr>
              <a:t>Estudio </a:t>
            </a:r>
            <a:r>
              <a:rPr lang="es-EC" sz="2800" dirty="0" smtClean="0">
                <a:solidFill>
                  <a:schemeClr val="accent1"/>
                </a:solidFill>
              </a:rPr>
              <a:t>Financiero</a:t>
            </a:r>
            <a:endParaRPr lang="es-EC" sz="2800" dirty="0"/>
          </a:p>
        </p:txBody>
      </p:sp>
      <p:graphicFrame>
        <p:nvGraphicFramePr>
          <p:cNvPr id="4" name="3 Diagrama"/>
          <p:cNvGraphicFramePr/>
          <p:nvPr>
            <p:extLst>
              <p:ext uri="{D42A27DB-BD31-4B8C-83A1-F6EECF244321}">
                <p14:modId xmlns:p14="http://schemas.microsoft.com/office/powerpoint/2010/main" val="893116374"/>
              </p:ext>
            </p:extLst>
          </p:nvPr>
        </p:nvGraphicFramePr>
        <p:xfrm>
          <a:off x="1524000" y="1484783"/>
          <a:ext cx="6096000" cy="3976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789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14294962"/>
              </p:ext>
            </p:extLst>
          </p:nvPr>
        </p:nvGraphicFramePr>
        <p:xfrm>
          <a:off x="1619673" y="1844825"/>
          <a:ext cx="5688634" cy="3888433"/>
        </p:xfrm>
        <a:graphic>
          <a:graphicData uri="http://schemas.openxmlformats.org/drawingml/2006/table">
            <a:tbl>
              <a:tblPr firstRow="1" firstCol="1" bandRow="1">
                <a:tableStyleId>{5C22544A-7EE6-4342-B048-85BDC9FD1C3A}</a:tableStyleId>
              </a:tblPr>
              <a:tblGrid>
                <a:gridCol w="2456044"/>
                <a:gridCol w="1571147"/>
                <a:gridCol w="1661443"/>
              </a:tblGrid>
              <a:tr h="812167">
                <a:tc>
                  <a:txBody>
                    <a:bodyPr/>
                    <a:lstStyle/>
                    <a:p>
                      <a:pPr algn="ctr">
                        <a:lnSpc>
                          <a:spcPct val="115000"/>
                        </a:lnSpc>
                        <a:spcAft>
                          <a:spcPts val="0"/>
                        </a:spcAft>
                      </a:pPr>
                      <a:r>
                        <a:rPr lang="en-US" sz="1200" dirty="0">
                          <a:effectLst/>
                        </a:rPr>
                        <a:t>PRODUCTO</a:t>
                      </a:r>
                      <a:endParaRPr lang="es-EC" sz="1100" dirty="0">
                        <a:effectLst/>
                        <a:latin typeface="Calibri"/>
                        <a:ea typeface="Times New Roman"/>
                        <a:cs typeface="Times New Roman"/>
                      </a:endParaRPr>
                    </a:p>
                  </a:txBody>
                  <a:tcPr marL="44451" marR="44451" marT="0" marB="0" anchor="ctr"/>
                </a:tc>
                <a:tc>
                  <a:txBody>
                    <a:bodyPr/>
                    <a:lstStyle/>
                    <a:p>
                      <a:pPr algn="ctr">
                        <a:lnSpc>
                          <a:spcPct val="115000"/>
                        </a:lnSpc>
                        <a:spcAft>
                          <a:spcPts val="0"/>
                        </a:spcAft>
                      </a:pPr>
                      <a:r>
                        <a:rPr lang="en-US" sz="1200">
                          <a:effectLst/>
                        </a:rPr>
                        <a:t>2012</a:t>
                      </a:r>
                      <a:endParaRPr lang="es-EC" sz="1100">
                        <a:effectLst/>
                        <a:latin typeface="Calibri"/>
                        <a:ea typeface="Times New Roman"/>
                        <a:cs typeface="Times New Roman"/>
                      </a:endParaRPr>
                    </a:p>
                  </a:txBody>
                  <a:tcPr marL="44451" marR="44451" marT="0" marB="0" anchor="ctr"/>
                </a:tc>
                <a:tc>
                  <a:txBody>
                    <a:bodyPr/>
                    <a:lstStyle/>
                    <a:p>
                      <a:pPr algn="ctr">
                        <a:lnSpc>
                          <a:spcPct val="115000"/>
                        </a:lnSpc>
                        <a:spcAft>
                          <a:spcPts val="0"/>
                        </a:spcAft>
                      </a:pPr>
                      <a:r>
                        <a:rPr lang="es-ES" sz="1200">
                          <a:effectLst/>
                        </a:rPr>
                        <a:t>% RESPECTO AL TOTAL DE VENTAS</a:t>
                      </a:r>
                      <a:endParaRPr lang="es-EC" sz="1100">
                        <a:effectLst/>
                        <a:latin typeface="Calibri"/>
                        <a:ea typeface="Times New Roman"/>
                        <a:cs typeface="Times New Roman"/>
                      </a:endParaRPr>
                    </a:p>
                  </a:txBody>
                  <a:tcPr marL="44451" marR="44451" marT="0" marB="0" anchor="ctr"/>
                </a:tc>
              </a:tr>
              <a:tr h="512711">
                <a:tc>
                  <a:txBody>
                    <a:bodyPr/>
                    <a:lstStyle/>
                    <a:p>
                      <a:pPr>
                        <a:lnSpc>
                          <a:spcPct val="115000"/>
                        </a:lnSpc>
                        <a:spcAft>
                          <a:spcPts val="0"/>
                        </a:spcAft>
                      </a:pPr>
                      <a:r>
                        <a:rPr lang="en-US" sz="1200">
                          <a:effectLst/>
                        </a:rPr>
                        <a:t>Polímero floculante</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n-US" sz="1200">
                          <a:effectLst/>
                        </a:rPr>
                        <a:t>603.261,66</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s-ES" sz="1200">
                          <a:effectLst/>
                        </a:rPr>
                        <a:t>67,25%</a:t>
                      </a:r>
                      <a:endParaRPr lang="es-EC" sz="1100">
                        <a:effectLst/>
                        <a:latin typeface="Calibri"/>
                        <a:ea typeface="Times New Roman"/>
                        <a:cs typeface="Times New Roman"/>
                      </a:endParaRPr>
                    </a:p>
                  </a:txBody>
                  <a:tcPr marL="44451" marR="44451" marT="0" marB="0" anchor="ctr"/>
                </a:tc>
              </a:tr>
              <a:tr h="512711">
                <a:tc>
                  <a:txBody>
                    <a:bodyPr/>
                    <a:lstStyle/>
                    <a:p>
                      <a:pPr>
                        <a:lnSpc>
                          <a:spcPct val="115000"/>
                        </a:lnSpc>
                        <a:spcAft>
                          <a:spcPts val="0"/>
                        </a:spcAft>
                      </a:pPr>
                      <a:r>
                        <a:rPr lang="en-US" sz="1200">
                          <a:effectLst/>
                        </a:rPr>
                        <a:t>Jabones</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n-US" sz="1200">
                          <a:effectLst/>
                        </a:rPr>
                        <a:t>181.767,84</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s-ES" sz="1200" dirty="0">
                          <a:effectLst/>
                        </a:rPr>
                        <a:t>20,26%</a:t>
                      </a:r>
                      <a:endParaRPr lang="es-EC" sz="1100" dirty="0">
                        <a:effectLst/>
                        <a:latin typeface="Calibri"/>
                        <a:ea typeface="Times New Roman"/>
                        <a:cs typeface="Times New Roman"/>
                      </a:endParaRPr>
                    </a:p>
                  </a:txBody>
                  <a:tcPr marL="44451" marR="44451" marT="0" marB="0" anchor="ctr"/>
                </a:tc>
              </a:tr>
              <a:tr h="512711">
                <a:tc>
                  <a:txBody>
                    <a:bodyPr/>
                    <a:lstStyle/>
                    <a:p>
                      <a:pPr>
                        <a:lnSpc>
                          <a:spcPct val="115000"/>
                        </a:lnSpc>
                        <a:spcAft>
                          <a:spcPts val="0"/>
                        </a:spcAft>
                      </a:pPr>
                      <a:r>
                        <a:rPr lang="en-US" sz="1200">
                          <a:effectLst/>
                        </a:rPr>
                        <a:t>Estearato de Calcio</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s-ES" sz="1200">
                          <a:effectLst/>
                        </a:rPr>
                        <a:t>54.557,47</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s-ES" sz="1200">
                          <a:effectLst/>
                        </a:rPr>
                        <a:t>6,08%</a:t>
                      </a:r>
                      <a:endParaRPr lang="es-EC" sz="1100">
                        <a:effectLst/>
                        <a:latin typeface="Calibri"/>
                        <a:ea typeface="Times New Roman"/>
                        <a:cs typeface="Times New Roman"/>
                      </a:endParaRPr>
                    </a:p>
                  </a:txBody>
                  <a:tcPr marL="44451" marR="44451" marT="0" marB="0" anchor="ctr"/>
                </a:tc>
              </a:tr>
              <a:tr h="512711">
                <a:tc>
                  <a:txBody>
                    <a:bodyPr/>
                    <a:lstStyle/>
                    <a:p>
                      <a:pPr>
                        <a:lnSpc>
                          <a:spcPct val="115000"/>
                        </a:lnSpc>
                        <a:spcAft>
                          <a:spcPts val="0"/>
                        </a:spcAft>
                      </a:pPr>
                      <a:r>
                        <a:rPr lang="en-US" sz="1200">
                          <a:effectLst/>
                        </a:rPr>
                        <a:t>Cloro</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n-US" sz="1200">
                          <a:effectLst/>
                        </a:rPr>
                        <a:t>46.721,14</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s-ES" sz="1200">
                          <a:effectLst/>
                        </a:rPr>
                        <a:t>5,21%</a:t>
                      </a:r>
                      <a:endParaRPr lang="es-EC" sz="1100">
                        <a:effectLst/>
                        <a:latin typeface="Calibri"/>
                        <a:ea typeface="Times New Roman"/>
                        <a:cs typeface="Times New Roman"/>
                      </a:endParaRPr>
                    </a:p>
                  </a:txBody>
                  <a:tcPr marL="44451" marR="44451" marT="0" marB="0" anchor="ctr"/>
                </a:tc>
              </a:tr>
              <a:tr h="512711">
                <a:tc>
                  <a:txBody>
                    <a:bodyPr/>
                    <a:lstStyle/>
                    <a:p>
                      <a:pPr>
                        <a:lnSpc>
                          <a:spcPct val="115000"/>
                        </a:lnSpc>
                        <a:spcAft>
                          <a:spcPts val="0"/>
                        </a:spcAft>
                      </a:pPr>
                      <a:r>
                        <a:rPr lang="en-US" sz="1200">
                          <a:effectLst/>
                        </a:rPr>
                        <a:t>Chem detergente líquido</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n-US" sz="1200">
                          <a:effectLst/>
                        </a:rPr>
                        <a:t>10.729,64</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s-ES" sz="1200">
                          <a:effectLst/>
                        </a:rPr>
                        <a:t>1,20%</a:t>
                      </a:r>
                      <a:endParaRPr lang="es-EC" sz="1100">
                        <a:effectLst/>
                        <a:latin typeface="Calibri"/>
                        <a:ea typeface="Times New Roman"/>
                        <a:cs typeface="Times New Roman"/>
                      </a:endParaRPr>
                    </a:p>
                  </a:txBody>
                  <a:tcPr marL="44451" marR="44451" marT="0" marB="0" anchor="ctr"/>
                </a:tc>
              </a:tr>
              <a:tr h="512711">
                <a:tc>
                  <a:txBody>
                    <a:bodyPr/>
                    <a:lstStyle/>
                    <a:p>
                      <a:pPr>
                        <a:lnSpc>
                          <a:spcPct val="115000"/>
                        </a:lnSpc>
                        <a:spcAft>
                          <a:spcPts val="0"/>
                        </a:spcAft>
                      </a:pPr>
                      <a:r>
                        <a:rPr lang="en-US" sz="1200">
                          <a:effectLst/>
                        </a:rPr>
                        <a:t>TOTAL</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s-ES" sz="1200">
                          <a:effectLst/>
                        </a:rPr>
                        <a:t>897.037,75</a:t>
                      </a:r>
                      <a:endParaRPr lang="es-EC" sz="1100">
                        <a:effectLst/>
                        <a:latin typeface="Calibri"/>
                        <a:ea typeface="Times New Roman"/>
                        <a:cs typeface="Times New Roman"/>
                      </a:endParaRPr>
                    </a:p>
                  </a:txBody>
                  <a:tcPr marL="44451" marR="44451" marT="0" marB="0" anchor="ctr"/>
                </a:tc>
                <a:tc>
                  <a:txBody>
                    <a:bodyPr/>
                    <a:lstStyle/>
                    <a:p>
                      <a:pPr algn="r">
                        <a:lnSpc>
                          <a:spcPct val="115000"/>
                        </a:lnSpc>
                        <a:spcAft>
                          <a:spcPts val="0"/>
                        </a:spcAft>
                      </a:pPr>
                      <a:r>
                        <a:rPr lang="es-ES" sz="1200" dirty="0">
                          <a:effectLst/>
                        </a:rPr>
                        <a:t>100,00%</a:t>
                      </a:r>
                      <a:endParaRPr lang="es-EC" sz="1100" dirty="0">
                        <a:effectLst/>
                        <a:latin typeface="Calibri"/>
                        <a:ea typeface="Times New Roman"/>
                        <a:cs typeface="Times New Roman"/>
                      </a:endParaRPr>
                    </a:p>
                  </a:txBody>
                  <a:tcPr marL="44451" marR="44451" marT="0" marB="0" anchor="ctr"/>
                </a:tc>
              </a:tr>
            </a:tbl>
          </a:graphicData>
        </a:graphic>
      </p:graphicFrame>
      <p:sp>
        <p:nvSpPr>
          <p:cNvPr id="6" name="1 Título"/>
          <p:cNvSpPr>
            <a:spLocks noGrp="1"/>
          </p:cNvSpPr>
          <p:nvPr>
            <p:ph type="ctrTitle"/>
          </p:nvPr>
        </p:nvSpPr>
        <p:spPr>
          <a:xfrm>
            <a:off x="539552" y="332657"/>
            <a:ext cx="7772400" cy="1470025"/>
          </a:xfrm>
        </p:spPr>
        <p:txBody>
          <a:bodyPr>
            <a:normAutofit/>
          </a:bodyPr>
          <a:lstStyle/>
          <a:p>
            <a:pPr algn="ctr"/>
            <a:r>
              <a:rPr lang="es-EC" sz="4000" b="1" dirty="0">
                <a:latin typeface="Times New Roman" pitchFamily="18" charset="0"/>
                <a:ea typeface="Times New Roman" pitchFamily="18" charset="0"/>
                <a:cs typeface="Times New Roman" pitchFamily="18" charset="0"/>
              </a:rPr>
              <a:t>Ventas de Qu</a:t>
            </a:r>
            <a:r>
              <a:rPr lang="es-EC" sz="4000" b="1" dirty="0">
                <a:ea typeface="Times New Roman" pitchFamily="18" charset="0"/>
                <a:cs typeface="Times New Roman" pitchFamily="18" charset="0"/>
              </a:rPr>
              <a:t>í</a:t>
            </a:r>
            <a:r>
              <a:rPr lang="es-EC" sz="4000" b="1" dirty="0">
                <a:latin typeface="Times New Roman" pitchFamily="18" charset="0"/>
                <a:ea typeface="Times New Roman" pitchFamily="18" charset="0"/>
                <a:cs typeface="Times New Roman" pitchFamily="18" charset="0"/>
              </a:rPr>
              <a:t>mica </a:t>
            </a:r>
            <a:r>
              <a:rPr lang="es-EC" sz="4000" b="1" dirty="0" smtClean="0">
                <a:latin typeface="Times New Roman" pitchFamily="18" charset="0"/>
                <a:ea typeface="Times New Roman" pitchFamily="18" charset="0"/>
                <a:cs typeface="Times New Roman" pitchFamily="18" charset="0"/>
              </a:rPr>
              <a:t>Riandi</a:t>
            </a:r>
            <a:endParaRPr lang="es-EC" sz="4000" dirty="0"/>
          </a:p>
        </p:txBody>
      </p:sp>
      <p:sp>
        <p:nvSpPr>
          <p:cNvPr id="3" name="Rectángulo 2"/>
          <p:cNvSpPr/>
          <p:nvPr/>
        </p:nvSpPr>
        <p:spPr>
          <a:xfrm>
            <a:off x="1763688" y="538769"/>
            <a:ext cx="5636479" cy="523220"/>
          </a:xfrm>
          <a:prstGeom prst="rect">
            <a:avLst/>
          </a:prstGeom>
        </p:spPr>
        <p:txBody>
          <a:bodyPr wrap="none">
            <a:spAutoFit/>
          </a:bodyPr>
          <a:lstStyle/>
          <a:p>
            <a:pPr algn="ctr"/>
            <a:r>
              <a:rPr lang="es-EC" sz="2800" dirty="0">
                <a:solidFill>
                  <a:schemeClr val="accent1"/>
                </a:solidFill>
              </a:rPr>
              <a:t>Capítulo VI:  Estudio Financiero</a:t>
            </a:r>
            <a:endParaRPr lang="es-EC" sz="2800" dirty="0"/>
          </a:p>
        </p:txBody>
      </p:sp>
    </p:spTree>
    <p:extLst>
      <p:ext uri="{BB962C8B-B14F-4D97-AF65-F5344CB8AC3E}">
        <p14:creationId xmlns:p14="http://schemas.microsoft.com/office/powerpoint/2010/main" val="20179519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272808" cy="475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2267744" y="548680"/>
            <a:ext cx="5636479" cy="523220"/>
          </a:xfrm>
          <a:prstGeom prst="rect">
            <a:avLst/>
          </a:prstGeom>
        </p:spPr>
        <p:txBody>
          <a:bodyPr wrap="none">
            <a:spAutoFit/>
          </a:bodyPr>
          <a:lstStyle/>
          <a:p>
            <a:r>
              <a:rPr lang="es-EC" sz="2800" b="1" dirty="0">
                <a:solidFill>
                  <a:schemeClr val="accent1"/>
                </a:solidFill>
              </a:rPr>
              <a:t>Capítulo VI:  Estudio Financiero</a:t>
            </a:r>
            <a:endParaRPr lang="es-EC" sz="2800" b="1" dirty="0"/>
          </a:p>
        </p:txBody>
      </p:sp>
    </p:spTree>
    <p:extLst>
      <p:ext uri="{BB962C8B-B14F-4D97-AF65-F5344CB8AC3E}">
        <p14:creationId xmlns:p14="http://schemas.microsoft.com/office/powerpoint/2010/main" val="33949215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592786"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2204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412776"/>
            <a:ext cx="8229600" cy="576064"/>
          </a:xfrm>
        </p:spPr>
        <p:txBody>
          <a:bodyPr>
            <a:normAutofit fontScale="90000"/>
          </a:bodyPr>
          <a:lstStyle/>
          <a:p>
            <a:r>
              <a:rPr lang="es-MX" sz="3500" dirty="0" smtClean="0"/>
              <a:t>Demanda Insatisfecha</a:t>
            </a:r>
            <a:endParaRPr lang="es-EC" sz="3500" dirty="0"/>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886" y="2132856"/>
            <a:ext cx="5364228" cy="430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2411760" y="778874"/>
            <a:ext cx="5636479" cy="523220"/>
          </a:xfrm>
          <a:prstGeom prst="rect">
            <a:avLst/>
          </a:prstGeom>
        </p:spPr>
        <p:txBody>
          <a:bodyPr wrap="none">
            <a:spAutoFit/>
          </a:bodyPr>
          <a:lstStyle/>
          <a:p>
            <a:r>
              <a:rPr lang="es-EC" sz="2800" b="1" dirty="0">
                <a:solidFill>
                  <a:schemeClr val="accent1"/>
                </a:solidFill>
              </a:rPr>
              <a:t>Capítulo VI:  Estudio Financiero</a:t>
            </a:r>
            <a:endParaRPr lang="es-EC" sz="2800" b="1" dirty="0"/>
          </a:p>
        </p:txBody>
      </p:sp>
    </p:spTree>
    <p:extLst>
      <p:ext uri="{BB962C8B-B14F-4D97-AF65-F5344CB8AC3E}">
        <p14:creationId xmlns:p14="http://schemas.microsoft.com/office/powerpoint/2010/main" val="4085011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556792"/>
            <a:ext cx="8229600" cy="652934"/>
          </a:xfrm>
        </p:spPr>
        <p:txBody>
          <a:bodyPr>
            <a:normAutofit fontScale="90000"/>
          </a:bodyPr>
          <a:lstStyle/>
          <a:p>
            <a:r>
              <a:rPr lang="es-MX" dirty="0" smtClean="0"/>
              <a:t>Cálculo Ingresos</a:t>
            </a:r>
            <a:endParaRPr lang="es-EC"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74168"/>
            <a:ext cx="6192688" cy="168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701" y="4365104"/>
            <a:ext cx="654367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041792" y="696079"/>
            <a:ext cx="5636479" cy="523220"/>
          </a:xfrm>
          <a:prstGeom prst="rect">
            <a:avLst/>
          </a:prstGeom>
        </p:spPr>
        <p:txBody>
          <a:bodyPr wrap="none">
            <a:spAutoFit/>
          </a:bodyPr>
          <a:lstStyle/>
          <a:p>
            <a:r>
              <a:rPr lang="es-EC" sz="2800" b="1" dirty="0">
                <a:solidFill>
                  <a:schemeClr val="accent1"/>
                </a:solidFill>
              </a:rPr>
              <a:t>Capítulo VI:  Estudio Financiero</a:t>
            </a:r>
            <a:endParaRPr lang="es-EC" sz="2800" b="1" dirty="0"/>
          </a:p>
        </p:txBody>
      </p:sp>
    </p:spTree>
    <p:extLst>
      <p:ext uri="{BB962C8B-B14F-4D97-AF65-F5344CB8AC3E}">
        <p14:creationId xmlns:p14="http://schemas.microsoft.com/office/powerpoint/2010/main" val="1190261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MX" dirty="0" smtClean="0"/>
              <a:t>Costos Fijos anuales</a:t>
            </a:r>
            <a:endParaRPr lang="es-EC"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12" y="908720"/>
            <a:ext cx="6984776" cy="575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8234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8102"/>
            <a:ext cx="7272808" cy="498610"/>
          </a:xfrm>
        </p:spPr>
        <p:txBody>
          <a:bodyPr>
            <a:normAutofit fontScale="90000"/>
          </a:bodyPr>
          <a:lstStyle/>
          <a:p>
            <a:r>
              <a:rPr lang="es-MX" dirty="0" smtClean="0"/>
              <a:t>Tabla de Amortización</a:t>
            </a:r>
            <a:endParaRPr lang="es-EC" dirty="0"/>
          </a:p>
        </p:txBody>
      </p:sp>
      <p:pic>
        <p:nvPicPr>
          <p:cNvPr id="7" name="Imagen 6"/>
          <p:cNvPicPr>
            <a:picLocks noChangeAspect="1"/>
          </p:cNvPicPr>
          <p:nvPr/>
        </p:nvPicPr>
        <p:blipFill rotWithShape="1">
          <a:blip r:embed="rId2"/>
          <a:srcRect l="30573" t="24609" r="27181" b="9438"/>
          <a:stretch/>
        </p:blipFill>
        <p:spPr>
          <a:xfrm>
            <a:off x="771171" y="811503"/>
            <a:ext cx="6840760" cy="6030670"/>
          </a:xfrm>
          <a:prstGeom prst="rect">
            <a:avLst/>
          </a:prstGeom>
        </p:spPr>
      </p:pic>
    </p:spTree>
    <p:extLst>
      <p:ext uri="{BB962C8B-B14F-4D97-AF65-F5344CB8AC3E}">
        <p14:creationId xmlns:p14="http://schemas.microsoft.com/office/powerpoint/2010/main" val="19378134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4992" t="21454" r="31656" b="8657"/>
          <a:stretch/>
        </p:blipFill>
        <p:spPr>
          <a:xfrm>
            <a:off x="1475656" y="126452"/>
            <a:ext cx="5688632" cy="6731548"/>
          </a:xfrm>
          <a:prstGeom prst="rect">
            <a:avLst/>
          </a:prstGeom>
        </p:spPr>
      </p:pic>
    </p:spTree>
    <p:extLst>
      <p:ext uri="{BB962C8B-B14F-4D97-AF65-F5344CB8AC3E}">
        <p14:creationId xmlns:p14="http://schemas.microsoft.com/office/powerpoint/2010/main" val="14137636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620311894"/>
              </p:ext>
            </p:extLst>
          </p:nvPr>
        </p:nvGraphicFramePr>
        <p:xfrm>
          <a:off x="755575" y="620689"/>
          <a:ext cx="7272809" cy="5753854"/>
        </p:xfrm>
        <a:graphic>
          <a:graphicData uri="http://schemas.openxmlformats.org/drawingml/2006/table">
            <a:tbl>
              <a:tblPr firstRow="1" firstCol="1" bandRow="1"/>
              <a:tblGrid>
                <a:gridCol w="1668075"/>
                <a:gridCol w="924214"/>
                <a:gridCol w="1152564"/>
                <a:gridCol w="1248285"/>
                <a:gridCol w="1248285"/>
                <a:gridCol w="1031386"/>
              </a:tblGrid>
              <a:tr h="418603">
                <a:tc gridSpan="6">
                  <a:txBody>
                    <a:bodyPr/>
                    <a:lstStyle/>
                    <a:p>
                      <a:pPr algn="ctr">
                        <a:spcAft>
                          <a:spcPts val="0"/>
                        </a:spcAft>
                      </a:pPr>
                      <a:r>
                        <a:rPr lang="es-EC" sz="1200" b="1" dirty="0">
                          <a:solidFill>
                            <a:srgbClr val="FFFFFF"/>
                          </a:solidFill>
                          <a:effectLst/>
                          <a:latin typeface="Calibri" panose="020F0502020204030204" pitchFamily="34" charset="0"/>
                          <a:ea typeface="Times New Roman" panose="02020603050405020304" pitchFamily="18" charset="0"/>
                        </a:rPr>
                        <a:t> </a:t>
                      </a:r>
                      <a:endParaRPr lang="es-EC" sz="1200" dirty="0">
                        <a:effectLst/>
                        <a:latin typeface="Times New Roman" panose="02020603050405020304" pitchFamily="18" charset="0"/>
                        <a:ea typeface="Times New Roman" panose="02020603050405020304" pitchFamily="18" charset="0"/>
                      </a:endParaRPr>
                    </a:p>
                    <a:p>
                      <a:pPr algn="ctr">
                        <a:spcAft>
                          <a:spcPts val="0"/>
                        </a:spcAft>
                      </a:pPr>
                      <a:r>
                        <a:rPr lang="es-EC" sz="1600" b="1" dirty="0">
                          <a:solidFill>
                            <a:srgbClr val="FFFFFF"/>
                          </a:solidFill>
                          <a:effectLst/>
                          <a:latin typeface="Calibri" panose="020F0502020204030204" pitchFamily="34" charset="0"/>
                          <a:ea typeface="Times New Roman" panose="02020603050405020304" pitchFamily="18" charset="0"/>
                        </a:rPr>
                        <a:t>Estado de Resultados del Inversionista ( con crédito)</a:t>
                      </a:r>
                      <a:endParaRPr lang="es-EC" sz="16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8603">
                <a:tc>
                  <a:txBody>
                    <a:bodyPr/>
                    <a:lstStyle/>
                    <a:p>
                      <a:pPr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AÑO</a:t>
                      </a:r>
                      <a:endParaRPr lang="es-EC" sz="14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2013</a:t>
                      </a:r>
                      <a:endParaRPr lang="es-EC" sz="14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2014</a:t>
                      </a:r>
                      <a:endParaRPr lang="es-EC" sz="14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2015</a:t>
                      </a:r>
                      <a:endParaRPr lang="es-EC" sz="14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2016</a:t>
                      </a:r>
                      <a:endParaRPr lang="es-EC" sz="14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algn="ctr">
                        <a:spcAft>
                          <a:spcPts val="0"/>
                        </a:spcAft>
                      </a:pPr>
                      <a:r>
                        <a:rPr lang="es-EC" sz="1400" b="1" dirty="0">
                          <a:solidFill>
                            <a:srgbClr val="000000"/>
                          </a:solidFill>
                          <a:effectLst/>
                          <a:latin typeface="Calibri" panose="020F0502020204030204" pitchFamily="34" charset="0"/>
                          <a:ea typeface="Times New Roman" panose="02020603050405020304" pitchFamily="18" charset="0"/>
                        </a:rPr>
                        <a:t>2017</a:t>
                      </a:r>
                      <a:endParaRPr lang="es-EC" sz="14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4886">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Ingresos por Ventas</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164.355,90</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177.270,54</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191.345,66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206.680,85</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223.383,69</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4886">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Costos de Fabricación</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54.052,91</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55.074,51</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56.129,63</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57.219,69</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58.346,16</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83055">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Utilidad Bruta en Ventas</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110.302,99</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122.196,03</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135.216,02</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149.461,16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 </a:t>
                      </a:r>
                      <a:endParaRPr lang="es-EC" sz="1300">
                        <a:effectLst/>
                        <a:latin typeface="Times New Roman" panose="02020603050405020304" pitchFamily="18" charset="0"/>
                        <a:ea typeface="Times New Roman" panose="02020603050405020304" pitchFamily="18" charset="0"/>
                      </a:endParaRPr>
                    </a:p>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165.037,53</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88703">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Gastos de Administración</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49.293,92</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49.496,86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49.703,41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49.913,68</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50.127,78</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94352">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Gastos de Venta</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3.738,78</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3.910,76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4.090,66</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4.278,83</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4.475,66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4886">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Utilidad Operaciones</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57.270,28</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68.788,40</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81.421,95</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95.268,65</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110.434,10</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63209">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Gastos Financieros</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3.131,31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3.784,01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2.586,77</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1.264,16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103,94</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94352">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Otros egresos</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14.531,41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14.531,41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14.531,41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14.531,41</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14.531,41</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12329">
                <a:tc>
                  <a:txBody>
                    <a:bodyPr/>
                    <a:lstStyle/>
                    <a:p>
                      <a:pPr algn="ct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Utilidad / perdida antes de participación</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 </a:t>
                      </a:r>
                      <a:endParaRPr lang="es-EC" sz="1300">
                        <a:effectLst/>
                        <a:latin typeface="Times New Roman" panose="02020603050405020304" pitchFamily="18" charset="0"/>
                        <a:ea typeface="Times New Roman" panose="02020603050405020304" pitchFamily="18" charset="0"/>
                      </a:endParaRPr>
                    </a:p>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39.607,56</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 </a:t>
                      </a:r>
                      <a:endParaRPr lang="es-EC" sz="1300">
                        <a:effectLst/>
                        <a:latin typeface="Times New Roman" panose="02020603050405020304" pitchFamily="18" charset="0"/>
                        <a:ea typeface="Times New Roman" panose="02020603050405020304" pitchFamily="18" charset="0"/>
                      </a:endParaRPr>
                    </a:p>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50.472,98</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 </a:t>
                      </a:r>
                      <a:endParaRPr lang="es-EC" sz="1300">
                        <a:effectLst/>
                        <a:latin typeface="Times New Roman" panose="02020603050405020304" pitchFamily="18" charset="0"/>
                        <a:ea typeface="Times New Roman" panose="02020603050405020304" pitchFamily="18" charset="0"/>
                      </a:endParaRPr>
                    </a:p>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64.303,77</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79.473,08</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95.798,74</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12329">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15% participación de trabajadores</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5.941,13</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7.570,95</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9.645,57</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11.920,96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14.369,81</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88703">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Utilidad antes de impuestos </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33.666,42</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42.902,03</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54.658,21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67.552,12</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81.428,93</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88703">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Impuesto a la renta 22%</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7.406,61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9.438,45</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12.024,81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14.861,47</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17.914,36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12329">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 UTILIDAD NETA</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 </a:t>
                      </a:r>
                      <a:endParaRPr lang="es-EC" sz="1300">
                        <a:effectLst/>
                        <a:latin typeface="Times New Roman" panose="02020603050405020304" pitchFamily="18" charset="0"/>
                        <a:ea typeface="Times New Roman" panose="02020603050405020304" pitchFamily="18" charset="0"/>
                      </a:endParaRPr>
                    </a:p>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26.259,81</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 </a:t>
                      </a:r>
                      <a:endParaRPr lang="es-EC" sz="1300">
                        <a:effectLst/>
                        <a:latin typeface="Times New Roman" panose="02020603050405020304" pitchFamily="18" charset="0"/>
                        <a:ea typeface="Times New Roman" panose="02020603050405020304" pitchFamily="18" charset="0"/>
                      </a:endParaRPr>
                    </a:p>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33.463,58</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 </a:t>
                      </a:r>
                      <a:endParaRPr lang="es-EC" sz="1300">
                        <a:effectLst/>
                        <a:latin typeface="Times New Roman" panose="02020603050405020304" pitchFamily="18" charset="0"/>
                        <a:ea typeface="Times New Roman" panose="02020603050405020304" pitchFamily="18" charset="0"/>
                      </a:endParaRPr>
                    </a:p>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42.633,40</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 </a:t>
                      </a:r>
                      <a:endParaRPr lang="es-EC" sz="1300">
                        <a:effectLst/>
                        <a:latin typeface="Times New Roman" panose="02020603050405020304" pitchFamily="18" charset="0"/>
                        <a:ea typeface="Times New Roman" panose="02020603050405020304" pitchFamily="18" charset="0"/>
                      </a:endParaRPr>
                    </a:p>
                    <a:p>
                      <a:pPr algn="r">
                        <a:spcAft>
                          <a:spcPts val="0"/>
                        </a:spcAft>
                      </a:pPr>
                      <a:r>
                        <a:rPr lang="es-EC" sz="1300" b="1">
                          <a:solidFill>
                            <a:srgbClr val="000000"/>
                          </a:solidFill>
                          <a:effectLst/>
                          <a:latin typeface="Calibri" panose="020F0502020204030204" pitchFamily="34" charset="0"/>
                          <a:ea typeface="Times New Roman" panose="02020603050405020304" pitchFamily="18" charset="0"/>
                        </a:rPr>
                        <a:t>52.690,65</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 </a:t>
                      </a:r>
                      <a:endParaRPr lang="es-EC" sz="1300" dirty="0">
                        <a:effectLst/>
                        <a:latin typeface="Times New Roman" panose="02020603050405020304" pitchFamily="18" charset="0"/>
                        <a:ea typeface="Times New Roman" panose="02020603050405020304" pitchFamily="18" charset="0"/>
                      </a:endParaRPr>
                    </a:p>
                    <a:p>
                      <a:pPr algn="r">
                        <a:spcAft>
                          <a:spcPts val="0"/>
                        </a:spcAft>
                      </a:pPr>
                      <a:r>
                        <a:rPr lang="es-EC" sz="1300" b="1" dirty="0">
                          <a:solidFill>
                            <a:srgbClr val="000000"/>
                          </a:solidFill>
                          <a:effectLst/>
                          <a:latin typeface="Calibri" panose="020F0502020204030204" pitchFamily="34" charset="0"/>
                          <a:ea typeface="Times New Roman" panose="02020603050405020304" pitchFamily="18" charset="0"/>
                        </a:rPr>
                        <a:t>63.514,57</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88703">
                <a:tc>
                  <a:txBody>
                    <a:bodyPr/>
                    <a:lstStyle/>
                    <a:p>
                      <a:pPr>
                        <a:spcAft>
                          <a:spcPts val="0"/>
                        </a:spcAft>
                      </a:pPr>
                      <a:r>
                        <a:rPr lang="es-EC" sz="1300" b="1" dirty="0">
                          <a:solidFill>
                            <a:srgbClr val="000000"/>
                          </a:solidFill>
                          <a:effectLst/>
                          <a:latin typeface="Times New Roman" panose="02020603050405020304" pitchFamily="18" charset="0"/>
                          <a:ea typeface="Times New Roman" panose="02020603050405020304" pitchFamily="18" charset="0"/>
                        </a:rPr>
                        <a:t>Reserva Legal (10% Utilidad)</a:t>
                      </a:r>
                      <a:endParaRPr lang="es-EC" sz="1300" dirty="0">
                        <a:effectLst/>
                        <a:latin typeface="Times New Roman" panose="02020603050405020304" pitchFamily="18" charset="0"/>
                        <a:ea typeface="Times New Roman" panose="02020603050405020304" pitchFamily="18" charset="0"/>
                      </a:endParaRPr>
                    </a:p>
                  </a:txBody>
                  <a:tcPr marL="38942" marR="38942"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2.625,98</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3.346,36</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4.263,34</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a:solidFill>
                            <a:srgbClr val="000000"/>
                          </a:solidFill>
                          <a:effectLst/>
                          <a:latin typeface="Calibri" panose="020F0502020204030204" pitchFamily="34" charset="0"/>
                          <a:ea typeface="Times New Roman" panose="02020603050405020304" pitchFamily="18" charset="0"/>
                        </a:rPr>
                        <a:t>5.269,07</a:t>
                      </a:r>
                      <a:endParaRPr lang="es-EC" sz="1300">
                        <a:effectLst/>
                        <a:latin typeface="Times New Roman" panose="02020603050405020304" pitchFamily="18" charset="0"/>
                        <a:ea typeface="Times New Roman" panose="02020603050405020304" pitchFamily="18" charset="0"/>
                      </a:endParaRPr>
                    </a:p>
                  </a:txBody>
                  <a:tcPr marL="38942" marR="38942"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300" dirty="0">
                          <a:solidFill>
                            <a:srgbClr val="000000"/>
                          </a:solidFill>
                          <a:effectLst/>
                          <a:latin typeface="Calibri" panose="020F0502020204030204" pitchFamily="34" charset="0"/>
                          <a:ea typeface="Times New Roman" panose="02020603050405020304" pitchFamily="18" charset="0"/>
                        </a:rPr>
                        <a:t>6.351,46</a:t>
                      </a:r>
                      <a:endParaRPr lang="es-EC" sz="1300" dirty="0">
                        <a:effectLst/>
                        <a:latin typeface="Times New Roman" panose="02020603050405020304" pitchFamily="18" charset="0"/>
                        <a:ea typeface="Times New Roman" panose="02020603050405020304" pitchFamily="18" charset="0"/>
                      </a:endParaRPr>
                    </a:p>
                  </a:txBody>
                  <a:tcPr marL="38942" marR="38942"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90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908720"/>
            <a:ext cx="7024744" cy="648072"/>
          </a:xfrm>
        </p:spPr>
        <p:txBody>
          <a:bodyPr>
            <a:normAutofit fontScale="90000"/>
          </a:bodyPr>
          <a:lstStyle/>
          <a:p>
            <a:r>
              <a:rPr lang="es-EC" sz="2800" dirty="0" smtClean="0"/>
              <a:t>Capítulo I : </a:t>
            </a:r>
            <a:r>
              <a:rPr lang="es-ES" sz="2800" b="1" dirty="0" smtClean="0"/>
              <a:t>Estrategias </a:t>
            </a:r>
            <a:r>
              <a:rPr lang="es-ES" sz="2800" b="1" dirty="0"/>
              <a:t>organizacionales </a:t>
            </a:r>
            <a:endParaRPr lang="es-EC" sz="2800" dirty="0"/>
          </a:p>
        </p:txBody>
      </p:sp>
      <p:sp>
        <p:nvSpPr>
          <p:cNvPr id="3" name="2 Marcador de contenido"/>
          <p:cNvSpPr>
            <a:spLocks noGrp="1"/>
          </p:cNvSpPr>
          <p:nvPr>
            <p:ph idx="1"/>
          </p:nvPr>
        </p:nvSpPr>
        <p:spPr>
          <a:xfrm>
            <a:off x="1043492" y="1628800"/>
            <a:ext cx="6777317" cy="4680520"/>
          </a:xfrm>
        </p:spPr>
        <p:txBody>
          <a:bodyPr>
            <a:normAutofit fontScale="62500" lnSpcReduction="20000"/>
          </a:bodyPr>
          <a:lstStyle/>
          <a:p>
            <a:pPr marL="365760" lvl="1" indent="0" algn="just">
              <a:buNone/>
            </a:pPr>
            <a:endParaRPr lang="es-EC" sz="2000" dirty="0"/>
          </a:p>
          <a:p>
            <a:pPr lvl="2" algn="just"/>
            <a:r>
              <a:rPr lang="es-ES" b="1" dirty="0"/>
              <a:t>Estrategias de posicionamiento </a:t>
            </a:r>
            <a:endParaRPr lang="es-EC" sz="1800" dirty="0"/>
          </a:p>
          <a:p>
            <a:pPr lvl="0" algn="just"/>
            <a:r>
              <a:rPr lang="es-EC" dirty="0"/>
              <a:t>Ampliar el posicionamiento en el mercado mediante la fabricación de productos químicos de alta calidad  que estimule su comercialización. </a:t>
            </a:r>
          </a:p>
          <a:p>
            <a:pPr lvl="2" algn="just"/>
            <a:r>
              <a:rPr lang="es-ES" b="1" dirty="0"/>
              <a:t>Estrategias de crecimiento </a:t>
            </a:r>
            <a:endParaRPr lang="es-EC" sz="1800" dirty="0"/>
          </a:p>
          <a:p>
            <a:pPr lvl="0" algn="just"/>
            <a:r>
              <a:rPr lang="es-EC" dirty="0"/>
              <a:t>Mejorar la imagen de la empresa frente a la competencia en la publicidad y promociones.</a:t>
            </a:r>
          </a:p>
          <a:p>
            <a:pPr lvl="0" algn="just"/>
            <a:r>
              <a:rPr lang="es-EC" dirty="0"/>
              <a:t>Concientizar al cliente sobre los beneficios que proporcione la purificación de las aguas potables y residuales en el caso de las empresas industriales</a:t>
            </a:r>
          </a:p>
          <a:p>
            <a:pPr lvl="2" algn="just"/>
            <a:r>
              <a:rPr lang="es-ES" b="1" dirty="0"/>
              <a:t>Estrategias competitivas </a:t>
            </a:r>
            <a:endParaRPr lang="es-EC" sz="1800" dirty="0"/>
          </a:p>
          <a:p>
            <a:pPr lvl="0" algn="just"/>
            <a:r>
              <a:rPr lang="es-EC" dirty="0"/>
              <a:t>Mantener el liderazgo en el mercado meta, creando preferencia entre los clientes.</a:t>
            </a:r>
          </a:p>
          <a:p>
            <a:pPr lvl="0" algn="just"/>
            <a:r>
              <a:rPr lang="es-EC" dirty="0"/>
              <a:t>Generar confianza en los usuarios a través de productos de alta calidad.</a:t>
            </a:r>
          </a:p>
          <a:p>
            <a:pPr lvl="0" algn="just"/>
            <a:r>
              <a:rPr lang="es-EC" dirty="0"/>
              <a:t>Ampliar el mercado objetivo, hacia nuevos consumidores brindando una rápida entrega de los productos y soporte técnico.</a:t>
            </a:r>
          </a:p>
        </p:txBody>
      </p:sp>
    </p:spTree>
    <p:extLst>
      <p:ext uri="{BB962C8B-B14F-4D97-AF65-F5344CB8AC3E}">
        <p14:creationId xmlns:p14="http://schemas.microsoft.com/office/powerpoint/2010/main" val="30359006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83198434"/>
              </p:ext>
            </p:extLst>
          </p:nvPr>
        </p:nvGraphicFramePr>
        <p:xfrm>
          <a:off x="1259632" y="116632"/>
          <a:ext cx="6624736" cy="6035933"/>
        </p:xfrm>
        <a:graphic>
          <a:graphicData uri="http://schemas.openxmlformats.org/drawingml/2006/table">
            <a:tbl>
              <a:tblPr firstRow="1" firstCol="1" bandRow="1"/>
              <a:tblGrid>
                <a:gridCol w="1944216"/>
                <a:gridCol w="864096"/>
                <a:gridCol w="1008112"/>
                <a:gridCol w="936104"/>
                <a:gridCol w="864096"/>
                <a:gridCol w="1008112"/>
              </a:tblGrid>
              <a:tr h="492055">
                <a:tc gridSpan="6">
                  <a:txBody>
                    <a:bodyPr/>
                    <a:lstStyle/>
                    <a:p>
                      <a:pPr indent="88900" algn="ctr">
                        <a:spcAft>
                          <a:spcPts val="0"/>
                        </a:spcAft>
                      </a:pPr>
                      <a:r>
                        <a:rPr lang="es-EC" sz="800" b="1" dirty="0">
                          <a:solidFill>
                            <a:srgbClr val="FFFFFF"/>
                          </a:solidFill>
                          <a:effectLst/>
                          <a:latin typeface="Times New Roman" panose="02020603050405020304" pitchFamily="18" charset="0"/>
                          <a:ea typeface="Times New Roman" panose="02020603050405020304" pitchFamily="18" charset="0"/>
                        </a:rPr>
                        <a:t> </a:t>
                      </a:r>
                      <a:endParaRPr lang="es-EC" sz="1000" dirty="0">
                        <a:effectLst/>
                        <a:latin typeface="Times New Roman" panose="02020603050405020304" pitchFamily="18" charset="0"/>
                        <a:ea typeface="Times New Roman" panose="02020603050405020304" pitchFamily="18" charset="0"/>
                      </a:endParaRPr>
                    </a:p>
                    <a:p>
                      <a:pPr indent="88900" algn="ctr">
                        <a:spcAft>
                          <a:spcPts val="0"/>
                        </a:spcAft>
                      </a:pPr>
                      <a:r>
                        <a:rPr lang="es-EC" sz="1600" b="1" dirty="0">
                          <a:solidFill>
                            <a:srgbClr val="FFFFFF"/>
                          </a:solidFill>
                          <a:effectLst/>
                          <a:latin typeface="Times New Roman" panose="02020603050405020304" pitchFamily="18" charset="0"/>
                          <a:ea typeface="Times New Roman" panose="02020603050405020304" pitchFamily="18" charset="0"/>
                        </a:rPr>
                        <a:t>Estado de Resultados del Proyecto ( sin crédito)</a:t>
                      </a:r>
                      <a:endParaRPr lang="es-EC" sz="1600" dirty="0">
                        <a:effectLst/>
                        <a:latin typeface="Times New Roman" panose="02020603050405020304" pitchFamily="18" charset="0"/>
                        <a:ea typeface="Times New Roman" panose="02020603050405020304" pitchFamily="18" charset="0"/>
                      </a:endParaRPr>
                    </a:p>
                    <a:p>
                      <a:pPr indent="88900" algn="ctr">
                        <a:spcAft>
                          <a:spcPts val="0"/>
                        </a:spcAft>
                      </a:pPr>
                      <a:r>
                        <a:rPr lang="es-EC" sz="800" b="1" dirty="0">
                          <a:solidFill>
                            <a:srgbClr val="FFFFFF"/>
                          </a:solidFill>
                          <a:effectLst/>
                          <a:latin typeface="Times New Roman" panose="02020603050405020304" pitchFamily="18" charset="0"/>
                          <a:ea typeface="Times New Roman" panose="02020603050405020304" pitchFamily="18" charset="0"/>
                        </a:rPr>
                        <a:t> </a:t>
                      </a:r>
                      <a:endParaRPr lang="es-EC" sz="1000" dirty="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8036">
                <a:tc>
                  <a:txBody>
                    <a:bodyPr/>
                    <a:lstStyle/>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AÑO</a:t>
                      </a:r>
                      <a:endParaRPr lang="es-EC" sz="1400" dirty="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2013</a:t>
                      </a:r>
                      <a:endParaRPr lang="es-EC" sz="14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2014</a:t>
                      </a:r>
                      <a:endParaRPr lang="es-EC" sz="14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2015</a:t>
                      </a:r>
                      <a:endParaRPr lang="es-EC" sz="14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2016</a:t>
                      </a:r>
                      <a:endParaRPr lang="es-EC" sz="14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indent="88900" algn="ctr">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rPr>
                        <a:t>2017</a:t>
                      </a:r>
                      <a:endParaRPr lang="es-EC" sz="14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Ingresos por Ventas</a:t>
                      </a:r>
                      <a:endParaRPr lang="es-EC" sz="1100" dirty="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164.355,90</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177.270,54</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191.345,66</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206.680,85</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223.383,69</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Costos de Fabricación</a:t>
                      </a:r>
                      <a:endParaRPr lang="es-EC" sz="1100" dirty="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54.052,91</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55.074,51</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56.129,63</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57.219,69</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58.346,16</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92055">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Utilidad Bruta en Ventas</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Times New Roman" panose="02020603050405020304" pitchFamily="18" charset="0"/>
                      </a:endParaRPr>
                    </a:p>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110.302,99</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Times New Roman" panose="02020603050405020304" pitchFamily="18" charset="0"/>
                      </a:endParaRPr>
                    </a:p>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122.196,03</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Times New Roman" panose="02020603050405020304" pitchFamily="18" charset="0"/>
                      </a:endParaRPr>
                    </a:p>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135.216,02</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Times New Roman" panose="02020603050405020304" pitchFamily="18" charset="0"/>
                      </a:endParaRPr>
                    </a:p>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149.461,16</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165.037,53</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Gastos de Administración</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49.293,92</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49.496,86</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49.703,41</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49.913,68</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50.127,78</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Gastos de Venta</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3.738,78</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3.910,76</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4.090,66</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4.278,83</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4.475,66</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Utilidad Operaciones</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57.270,28</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68.788,40</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81.421,95</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95.268,65</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110.434,10</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Gastos Financieros</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endParaRPr lang="es-EC" sz="1100">
                        <a:effectLst/>
                        <a:latin typeface="Calibri" panose="020F0502020204030204" pitchFamily="34"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s-EC" sz="1100">
                        <a:effectLst/>
                        <a:latin typeface="Calibri" panose="020F0502020204030204" pitchFamily="34"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s-EC" sz="1100">
                        <a:effectLst/>
                        <a:latin typeface="Calibri" panose="020F0502020204030204" pitchFamily="34"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s-EC" sz="1100" dirty="0">
                        <a:effectLst/>
                        <a:latin typeface="Calibri" panose="020F0502020204030204" pitchFamily="34"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Otros egresos</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14.531,41</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14.531,41</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14.531,41</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14.531,41</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14.531,41</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92055">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Utilidad /perdida antes de participación</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42.738,87</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54.256,99</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66.890,54</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80.737,24</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Times New Roman" panose="02020603050405020304" pitchFamily="18" charset="0"/>
                      </a:endParaRPr>
                    </a:p>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95.902,68</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15% participación de trabajadores</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6.410,83</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8.138,55</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10.033,58</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12.110,59</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14.385,40</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Utilidad antes de impuestos</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36.328,04</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46.118,44</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56.856,96</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68.626,66</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81.517,28</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Impuesto a la renta 22%</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7.992,17</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10.146,06</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12.508,53</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15.097,86</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17.933,80</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92055">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UTILIDAD NETA</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28.335,87</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35.972,38</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44.348,43</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 </a:t>
                      </a:r>
                      <a:endParaRPr lang="es-EC" sz="1100">
                        <a:effectLst/>
                        <a:latin typeface="Times New Roman" panose="02020603050405020304" pitchFamily="18" charset="0"/>
                        <a:ea typeface="Times New Roman" panose="02020603050405020304" pitchFamily="18" charset="0"/>
                      </a:endParaRPr>
                    </a:p>
                    <a:p>
                      <a:pPr indent="88900" algn="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53.528,79</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Times New Roman" panose="02020603050405020304" pitchFamily="18" charset="0"/>
                      </a:endParaRPr>
                    </a:p>
                    <a:p>
                      <a:pPr indent="88900" algn="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rPr>
                        <a:t>63.583,48</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8036">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rPr>
                        <a:t>Reserva Legal (10% Utilidad)</a:t>
                      </a:r>
                      <a:endParaRPr lang="es-EC" sz="1100">
                        <a:effectLst/>
                        <a:latin typeface="Times New Roman" panose="02020603050405020304" pitchFamily="18" charset="0"/>
                        <a:ea typeface="Times New Roman" panose="02020603050405020304" pitchFamily="18" charset="0"/>
                      </a:endParaRPr>
                    </a:p>
                  </a:txBody>
                  <a:tcPr marL="56575" marR="5657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2.833,59</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3.597,24</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4.434,84</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a:solidFill>
                            <a:srgbClr val="000000"/>
                          </a:solidFill>
                          <a:effectLst/>
                          <a:latin typeface="Times New Roman" panose="02020603050405020304" pitchFamily="18" charset="0"/>
                          <a:ea typeface="Times New Roman" panose="02020603050405020304" pitchFamily="18" charset="0"/>
                        </a:rPr>
                        <a:t>5.352,88</a:t>
                      </a:r>
                      <a:endParaRPr lang="es-EC" sz="1100">
                        <a:effectLst/>
                        <a:latin typeface="Times New Roman" panose="02020603050405020304" pitchFamily="18" charset="0"/>
                        <a:ea typeface="Times New Roman" panose="02020603050405020304" pitchFamily="18" charset="0"/>
                      </a:endParaRPr>
                    </a:p>
                  </a:txBody>
                  <a:tcPr marL="56575" marR="5657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88900" algn="r">
                        <a:spcAft>
                          <a:spcPts val="0"/>
                        </a:spcAft>
                      </a:pPr>
                      <a:r>
                        <a:rPr lang="es-EC" sz="1100" dirty="0">
                          <a:solidFill>
                            <a:srgbClr val="000000"/>
                          </a:solidFill>
                          <a:effectLst/>
                          <a:latin typeface="Times New Roman" panose="02020603050405020304" pitchFamily="18" charset="0"/>
                          <a:ea typeface="Times New Roman" panose="02020603050405020304" pitchFamily="18" charset="0"/>
                        </a:rPr>
                        <a:t>6.358,35</a:t>
                      </a:r>
                      <a:endParaRPr lang="es-EC" sz="1100" dirty="0">
                        <a:effectLst/>
                        <a:latin typeface="Times New Roman" panose="02020603050405020304" pitchFamily="18" charset="0"/>
                        <a:ea typeface="Times New Roman" panose="02020603050405020304" pitchFamily="18" charset="0"/>
                      </a:endParaRPr>
                    </a:p>
                  </a:txBody>
                  <a:tcPr marL="56575" marR="5657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82220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258317027"/>
              </p:ext>
            </p:extLst>
          </p:nvPr>
        </p:nvGraphicFramePr>
        <p:xfrm>
          <a:off x="755576" y="260648"/>
          <a:ext cx="7884662" cy="5832648"/>
        </p:xfrm>
        <a:graphic>
          <a:graphicData uri="http://schemas.openxmlformats.org/drawingml/2006/table">
            <a:tbl>
              <a:tblPr firstRow="1" firstCol="1" bandRow="1"/>
              <a:tblGrid>
                <a:gridCol w="2736304"/>
                <a:gridCol w="792088"/>
                <a:gridCol w="755870"/>
                <a:gridCol w="936104"/>
                <a:gridCol w="864096"/>
                <a:gridCol w="936104"/>
                <a:gridCol w="864096"/>
              </a:tblGrid>
              <a:tr h="397444">
                <a:tc gridSpan="7">
                  <a:txBody>
                    <a:bodyPr/>
                    <a:lstStyle/>
                    <a:p>
                      <a:pPr algn="ctr">
                        <a:lnSpc>
                          <a:spcPct val="150000"/>
                        </a:lnSpc>
                        <a:spcAft>
                          <a:spcPts val="0"/>
                        </a:spcAft>
                      </a:pPr>
                      <a:r>
                        <a:rPr lang="es-EC" sz="1400" b="1" dirty="0">
                          <a:solidFill>
                            <a:schemeClr val="bg1"/>
                          </a:solidFill>
                          <a:effectLst/>
                          <a:latin typeface="Calibri" panose="020F0502020204030204" pitchFamily="34" charset="0"/>
                          <a:ea typeface="Times New Roman" panose="02020603050405020304" pitchFamily="18" charset="0"/>
                        </a:rPr>
                        <a:t>Flujo de fondos del Inversionista (con crédito)</a:t>
                      </a:r>
                      <a:endParaRPr lang="es-EC" sz="1400" dirty="0">
                        <a:solidFill>
                          <a:schemeClr val="bg1"/>
                        </a:solidFill>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976">
                <a:tc>
                  <a:txBody>
                    <a:bodyPr/>
                    <a:lstStyle/>
                    <a:p>
                      <a:pPr algn="ct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AÑO</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rPr>
                        <a:t>AÑO 0 </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rPr>
                        <a:t>2013</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2014</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2015</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rPr>
                        <a:t>2016</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2017</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395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Ingresos de Operación</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164.355,90</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177.270,54</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191.345,66</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206.680,85</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223.383,69</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395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Costo de Operación</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107.085,62</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108.482,14</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109.923,70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111.412,19</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112.949,59</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197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Depreciación</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197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Amortización</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197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Pago de Intereses</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3.131,31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3.784,01</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2.586,77</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1.264,16</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103,94</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55172">
                <a:tc>
                  <a:txBody>
                    <a:bodyPr/>
                    <a:lstStyle/>
                    <a:p>
                      <a:pPr>
                        <a:lnSpc>
                          <a:spcPct val="150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rPr>
                        <a:t>Utilidad antes de participación de Impuestos</a:t>
                      </a:r>
                      <a:endParaRPr lang="es-EC" sz="1100" dirty="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38.007,56</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48.872,98</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62.703,77</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77.873,08</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94.198,74</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1602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15% Participación trabajadores</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5.701,13</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7.330,95</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9.405,57</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11.680,96</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Calibri" panose="020F0502020204030204" pitchFamily="34" charset="0"/>
                          <a:ea typeface="Times New Roman" panose="02020603050405020304" pitchFamily="18" charset="0"/>
                        </a:rPr>
                        <a:t>14.129,81</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88032">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Utilidad antes de impuestos </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32.306,42</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41.542,03</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53.298,21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66.192,12</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80.068,93</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52110">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Impuesto a la renta 22%</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7.107,41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9.139,25</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11.725,61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14.562,27</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17.615,16</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197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UTILIDAD NETA</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25.199,01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32.402,78</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41.572,60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51.629,85</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62.453,77</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197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Depreciación</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197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Amortización</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80102">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Amortización activos diferidos</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14238">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Valor Inversión Inicial y reinversión</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-121.615,12</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150,00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637,60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610,00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326,00</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197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Capital de Trabajo</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-4.796,11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197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Crédito recibido</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50.000,00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62308">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Pago del Capital</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7.013,72</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3.685,39</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24851">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Recuperación Capital de Trabajo</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4.796,11</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15386">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Valor residual de los activos fijos </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44.270,46</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49937">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FLUJO DE FONDOS NETOS DEL PROYECTO</a:t>
                      </a:r>
                      <a:endParaRPr lang="es-EC" sz="1100">
                        <a:effectLst/>
                        <a:latin typeface="Calibri" panose="020F0502020204030204" pitchFamily="34" charset="0"/>
                        <a:ea typeface="Times New Roman" panose="02020603050405020304" pitchFamily="18" charset="0"/>
                      </a:endParaRPr>
                    </a:p>
                  </a:txBody>
                  <a:tcPr marL="41385" marR="4138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-76.411,23</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34.316,70</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44.698,81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57.066,41</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67.151,26</a:t>
                      </a:r>
                      <a:endParaRPr lang="es-EC" sz="1100">
                        <a:effectLst/>
                        <a:latin typeface="Calibri" panose="020F0502020204030204" pitchFamily="34" charset="0"/>
                        <a:ea typeface="Times New Roman" panose="02020603050405020304" pitchFamily="18" charset="0"/>
                      </a:endParaRPr>
                    </a:p>
                  </a:txBody>
                  <a:tcPr marL="41385" marR="4138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rPr>
                        <a:t>127.325,75</a:t>
                      </a:r>
                      <a:endParaRPr lang="es-EC" sz="1100" dirty="0">
                        <a:effectLst/>
                        <a:latin typeface="Calibri" panose="020F0502020204030204" pitchFamily="34" charset="0"/>
                        <a:ea typeface="Times New Roman" panose="02020603050405020304" pitchFamily="18" charset="0"/>
                      </a:endParaRPr>
                    </a:p>
                  </a:txBody>
                  <a:tcPr marL="41385" marR="4138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77279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55809545"/>
              </p:ext>
            </p:extLst>
          </p:nvPr>
        </p:nvGraphicFramePr>
        <p:xfrm>
          <a:off x="899592" y="260647"/>
          <a:ext cx="8102020" cy="5685483"/>
        </p:xfrm>
        <a:graphic>
          <a:graphicData uri="http://schemas.openxmlformats.org/drawingml/2006/table">
            <a:tbl>
              <a:tblPr firstRow="1" firstCol="1" bandRow="1"/>
              <a:tblGrid>
                <a:gridCol w="2879585"/>
                <a:gridCol w="936839"/>
                <a:gridCol w="766292"/>
                <a:gridCol w="879826"/>
                <a:gridCol w="879826"/>
                <a:gridCol w="879826"/>
                <a:gridCol w="879826"/>
              </a:tblGrid>
              <a:tr h="307748">
                <a:tc gridSpan="7">
                  <a:txBody>
                    <a:bodyPr/>
                    <a:lstStyle/>
                    <a:p>
                      <a:pPr algn="ctr">
                        <a:lnSpc>
                          <a:spcPct val="150000"/>
                        </a:lnSpc>
                        <a:spcAft>
                          <a:spcPts val="0"/>
                        </a:spcAft>
                      </a:pPr>
                      <a:r>
                        <a:rPr lang="es-EC" sz="1400" b="1" dirty="0">
                          <a:solidFill>
                            <a:srgbClr val="FFFFFF"/>
                          </a:solidFill>
                          <a:effectLst/>
                          <a:latin typeface="Calibri" panose="020F0502020204030204" pitchFamily="34" charset="0"/>
                          <a:ea typeface="Times New Roman" panose="02020603050405020304" pitchFamily="18" charset="0"/>
                        </a:rPr>
                        <a:t>Flujo de fondos del Proyecto (sin crédito)</a:t>
                      </a:r>
                      <a:endParaRPr lang="es-EC" sz="1400" dirty="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9861">
                <a:tc>
                  <a:txBody>
                    <a:bodyPr/>
                    <a:lstStyle/>
                    <a:p>
                      <a:pPr algn="ct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 </a:t>
                      </a:r>
                      <a:r>
                        <a:rPr lang="es-EC" sz="1200" b="1" dirty="0" smtClean="0">
                          <a:solidFill>
                            <a:srgbClr val="000000"/>
                          </a:solidFill>
                          <a:effectLst/>
                          <a:latin typeface="Calibri" panose="020F0502020204030204" pitchFamily="34" charset="0"/>
                          <a:ea typeface="Times New Roman" panose="02020603050405020304" pitchFamily="18" charset="0"/>
                        </a:rPr>
                        <a:t>AÑO</a:t>
                      </a:r>
                      <a:endParaRPr lang="es-EC" sz="1200" dirty="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 </a:t>
                      </a:r>
                      <a:r>
                        <a:rPr lang="es-EC" sz="1200" b="1" dirty="0" smtClean="0">
                          <a:solidFill>
                            <a:srgbClr val="000000"/>
                          </a:solidFill>
                          <a:effectLst/>
                          <a:latin typeface="Calibri" panose="020F0502020204030204" pitchFamily="34" charset="0"/>
                          <a:ea typeface="Times New Roman" panose="02020603050405020304" pitchFamily="18" charset="0"/>
                        </a:rPr>
                        <a:t>AÑO </a:t>
                      </a:r>
                      <a:r>
                        <a:rPr lang="es-EC" sz="1200" b="1" dirty="0">
                          <a:solidFill>
                            <a:srgbClr val="000000"/>
                          </a:solidFill>
                          <a:effectLst/>
                          <a:latin typeface="Calibri" panose="020F0502020204030204" pitchFamily="34" charset="0"/>
                          <a:ea typeface="Times New Roman" panose="02020603050405020304" pitchFamily="18" charset="0"/>
                        </a:rPr>
                        <a:t>0</a:t>
                      </a:r>
                      <a:endParaRPr lang="es-EC" sz="12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 </a:t>
                      </a:r>
                      <a:r>
                        <a:rPr lang="es-EC" sz="1200" b="1" dirty="0" smtClean="0">
                          <a:solidFill>
                            <a:srgbClr val="000000"/>
                          </a:solidFill>
                          <a:effectLst/>
                          <a:latin typeface="Calibri" panose="020F0502020204030204" pitchFamily="34" charset="0"/>
                          <a:ea typeface="Times New Roman" panose="02020603050405020304" pitchFamily="18" charset="0"/>
                        </a:rPr>
                        <a:t>2013</a:t>
                      </a:r>
                      <a:endParaRPr lang="es-EC" sz="12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 </a:t>
                      </a:r>
                      <a:r>
                        <a:rPr lang="es-EC" sz="1200" b="1" dirty="0" smtClean="0">
                          <a:solidFill>
                            <a:srgbClr val="000000"/>
                          </a:solidFill>
                          <a:effectLst/>
                          <a:latin typeface="Calibri" panose="020F0502020204030204" pitchFamily="34" charset="0"/>
                          <a:ea typeface="Times New Roman" panose="02020603050405020304" pitchFamily="18" charset="0"/>
                        </a:rPr>
                        <a:t>2014</a:t>
                      </a:r>
                      <a:endParaRPr lang="es-EC" sz="12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 </a:t>
                      </a:r>
                      <a:r>
                        <a:rPr lang="es-EC" sz="1200" b="1" dirty="0" smtClean="0">
                          <a:solidFill>
                            <a:srgbClr val="000000"/>
                          </a:solidFill>
                          <a:effectLst/>
                          <a:latin typeface="Calibri" panose="020F0502020204030204" pitchFamily="34" charset="0"/>
                          <a:ea typeface="Times New Roman" panose="02020603050405020304" pitchFamily="18" charset="0"/>
                        </a:rPr>
                        <a:t>2015</a:t>
                      </a:r>
                      <a:endParaRPr lang="es-EC" sz="12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 </a:t>
                      </a:r>
                      <a:r>
                        <a:rPr lang="es-EC" sz="1200" b="1" dirty="0" smtClean="0">
                          <a:solidFill>
                            <a:srgbClr val="000000"/>
                          </a:solidFill>
                          <a:effectLst/>
                          <a:latin typeface="Calibri" panose="020F0502020204030204" pitchFamily="34" charset="0"/>
                          <a:ea typeface="Times New Roman" panose="02020603050405020304" pitchFamily="18" charset="0"/>
                        </a:rPr>
                        <a:t>2016</a:t>
                      </a:r>
                      <a:endParaRPr lang="es-EC" sz="12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0"/>
                        </a:spcAft>
                      </a:pPr>
                      <a:r>
                        <a:rPr lang="es-EC" sz="1200" b="1" dirty="0" smtClean="0">
                          <a:solidFill>
                            <a:srgbClr val="000000"/>
                          </a:solidFill>
                          <a:effectLst/>
                          <a:latin typeface="Calibri" panose="020F0502020204030204" pitchFamily="34" charset="0"/>
                          <a:ea typeface="Times New Roman" panose="02020603050405020304" pitchFamily="18" charset="0"/>
                        </a:rPr>
                        <a:t>2017</a:t>
                      </a:r>
                      <a:endParaRPr lang="es-EC" sz="12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49861">
                <a:tc>
                  <a:txBody>
                    <a:bodyPr/>
                    <a:lstStyle/>
                    <a:p>
                      <a:pPr>
                        <a:lnSpc>
                          <a:spcPct val="150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rPr>
                        <a:t>Ingresos de Operación</a:t>
                      </a:r>
                      <a:endParaRPr lang="es-EC" sz="1100" dirty="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164.355,90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177.270,54</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191.345,66</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206.680,85</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223.383,69</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49861">
                <a:tc>
                  <a:txBody>
                    <a:bodyPr/>
                    <a:lstStyle/>
                    <a:p>
                      <a:pPr>
                        <a:lnSpc>
                          <a:spcPct val="150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rPr>
                        <a:t>(-) Costo de Operación</a:t>
                      </a:r>
                      <a:endParaRPr lang="es-EC" sz="1100" dirty="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107.085,62</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108.482,14</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109.923,70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111.412,19</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112.949,59</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3844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Depreciación</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3844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Amortización</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87698">
                <a:tc>
                  <a:txBody>
                    <a:bodyPr/>
                    <a:lstStyle/>
                    <a:p>
                      <a:pPr>
                        <a:lnSpc>
                          <a:spcPct val="150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rPr>
                        <a:t>Utilidad antes de participación de Impuestos</a:t>
                      </a:r>
                      <a:endParaRPr lang="es-EC" sz="1100" dirty="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41.138,87</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52.656,99</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65.290,54</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79.137,24</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94.302,68</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1602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15% Participación trabajadores</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6.170,83</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7.898,55</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9.793,58</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11.870,59</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14.145,40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6559">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Utilidad antes de impuestos </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34.968,04</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44.758,44</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55.496,96</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67.266,66</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80.157,28</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3844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Impuesto a la renta 22%</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7.692,97</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9.846,86</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12.209,33</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14.798,66</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17.634,60</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3844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UTILIDAD NETA</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27.275,07</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34.911,58</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43.287,63</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52.467,99</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62.522,68</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3844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Depreciación</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14.531,41</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14.531,41</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3844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Amortización</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137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Amortización activos diferidos</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1.600,00</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1.600,00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88032">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Valor Inversión Inicial y reinversión</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-121.615,12</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0,00</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150,00</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637,60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610,00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326,00</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38444">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Capital de Trabajo</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-4.796,11</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49861">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Recuperación Capital de Trabajo</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4.796,11</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49861">
                <a:tc>
                  <a:txBody>
                    <a:bodyPr/>
                    <a:lstStyle/>
                    <a:p>
                      <a:pPr>
                        <a:lnSpc>
                          <a:spcPct val="150000"/>
                        </a:lnSpc>
                        <a:spcAft>
                          <a:spcPts val="0"/>
                        </a:spcAft>
                      </a:pPr>
                      <a:r>
                        <a:rPr lang="es-EC" sz="1100" b="1">
                          <a:solidFill>
                            <a:srgbClr val="000000"/>
                          </a:solidFill>
                          <a:effectLst/>
                          <a:latin typeface="Calibri" panose="020F0502020204030204" pitchFamily="34" charset="0"/>
                          <a:ea typeface="Times New Roman" panose="02020603050405020304" pitchFamily="18" charset="0"/>
                        </a:rPr>
                        <a:t>(+) Valor residual de los activos fijos </a:t>
                      </a:r>
                      <a:endParaRPr lang="es-EC" sz="11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Calibri" panose="020F0502020204030204" pitchFamily="34" charset="0"/>
                          <a:ea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rPr>
                        <a:t>   44.270,46</a:t>
                      </a:r>
                      <a:endParaRPr lang="es-EC" sz="11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18186">
                <a:tc>
                  <a:txBody>
                    <a:bodyPr/>
                    <a:lstStyle/>
                    <a:p>
                      <a:pPr>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FLUJO DE FONDOS NETOS DEL PROYECTO</a:t>
                      </a:r>
                      <a:endParaRPr lang="es-EC" sz="1200">
                        <a:effectLst/>
                        <a:latin typeface="Calibri" panose="020F0502020204030204" pitchFamily="34" charset="0"/>
                        <a:ea typeface="Times New Roman" panose="02020603050405020304" pitchFamily="18" charset="0"/>
                      </a:endParaRPr>
                    </a:p>
                  </a:txBody>
                  <a:tcPr marL="49047" marR="4904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-126.411,23</a:t>
                      </a:r>
                      <a:endParaRPr lang="es-EC" sz="12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43.406,48</a:t>
                      </a:r>
                      <a:endParaRPr lang="es-EC" sz="12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50.893,00</a:t>
                      </a:r>
                      <a:endParaRPr lang="es-EC" sz="12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58.781,44</a:t>
                      </a:r>
                      <a:endParaRPr lang="es-EC" sz="120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67.989,40</a:t>
                      </a:r>
                      <a:endParaRPr lang="es-EC" sz="1200" dirty="0">
                        <a:effectLst/>
                        <a:latin typeface="Calibri" panose="020F0502020204030204" pitchFamily="34" charset="0"/>
                        <a:ea typeface="Times New Roman" panose="02020603050405020304" pitchFamily="18" charset="0"/>
                      </a:endParaRPr>
                    </a:p>
                  </a:txBody>
                  <a:tcPr marL="49047" marR="4904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50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127.394,66</a:t>
                      </a:r>
                      <a:endParaRPr lang="es-EC" sz="1200" dirty="0">
                        <a:effectLst/>
                        <a:latin typeface="Calibri" panose="020F0502020204030204" pitchFamily="34" charset="0"/>
                        <a:ea typeface="Times New Roman" panose="02020603050405020304" pitchFamily="18" charset="0"/>
                      </a:endParaRPr>
                    </a:p>
                  </a:txBody>
                  <a:tcPr marL="49047" marR="4904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62355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lstStyle/>
          <a:p>
            <a:r>
              <a:rPr lang="es-MX" dirty="0" smtClean="0"/>
              <a:t>Cálculo TMAR</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215413667"/>
              </p:ext>
            </p:extLst>
          </p:nvPr>
        </p:nvGraphicFramePr>
        <p:xfrm>
          <a:off x="2843808" y="1196752"/>
          <a:ext cx="3957320" cy="1226820"/>
        </p:xfrm>
        <a:graphic>
          <a:graphicData uri="http://schemas.openxmlformats.org/drawingml/2006/table">
            <a:tbl>
              <a:tblPr firstRow="1" firstCol="1" bandRow="1"/>
              <a:tblGrid>
                <a:gridCol w="2355215"/>
                <a:gridCol w="1602105"/>
              </a:tblGrid>
              <a:tr h="361950">
                <a:tc gridSpan="2">
                  <a:txBody>
                    <a:bodyPr/>
                    <a:lstStyle/>
                    <a:p>
                      <a:pPr algn="ctr">
                        <a:lnSpc>
                          <a:spcPct val="150000"/>
                        </a:lnSpc>
                        <a:spcAft>
                          <a:spcPts val="0"/>
                        </a:spcAft>
                      </a:pPr>
                      <a:r>
                        <a:rPr lang="es-EC" sz="1000" b="1" dirty="0">
                          <a:solidFill>
                            <a:srgbClr val="FFFFFF"/>
                          </a:solidFill>
                          <a:effectLst/>
                          <a:latin typeface="Times New Roman" panose="02020603050405020304" pitchFamily="18" charset="0"/>
                          <a:ea typeface="Times New Roman" panose="02020603050405020304" pitchFamily="18" charset="0"/>
                        </a:rPr>
                        <a:t>PARA EL PROYECTO FINANCIADO CON FONDOS PROPIOS </a:t>
                      </a:r>
                      <a:endParaRPr lang="es-EC"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tr>
              <a:tr h="190500">
                <a:tc>
                  <a:txBody>
                    <a:bodyPr/>
                    <a:lstStyle/>
                    <a:p>
                      <a:pP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Tasa pasiva efectiva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rPr>
                        <a:t>4,53%</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90500">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Inflación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4,60%</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0025">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Tasa de riesgo (máximo 5%)</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2%</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0025">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TOTAL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rPr>
                        <a:t>11,13%</a:t>
                      </a:r>
                      <a:endParaRPr lang="es-EC" sz="12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752697115"/>
              </p:ext>
            </p:extLst>
          </p:nvPr>
        </p:nvGraphicFramePr>
        <p:xfrm>
          <a:off x="2483768" y="2780928"/>
          <a:ext cx="4493895" cy="1200150"/>
        </p:xfrm>
        <a:graphic>
          <a:graphicData uri="http://schemas.openxmlformats.org/drawingml/2006/table">
            <a:tbl>
              <a:tblPr firstRow="1" firstCol="1" bandRow="1"/>
              <a:tblGrid>
                <a:gridCol w="1096010"/>
                <a:gridCol w="1160780"/>
                <a:gridCol w="1000125"/>
                <a:gridCol w="1236980"/>
              </a:tblGrid>
              <a:tr h="200025">
                <a:tc gridSpan="4">
                  <a:txBody>
                    <a:bodyPr/>
                    <a:lstStyle/>
                    <a:p>
                      <a:pPr algn="ctr">
                        <a:spcAft>
                          <a:spcPts val="0"/>
                        </a:spcAft>
                      </a:pPr>
                      <a:r>
                        <a:rPr lang="es-EC" sz="1200" b="1">
                          <a:solidFill>
                            <a:srgbClr val="FFFFFF"/>
                          </a:solidFill>
                          <a:effectLst/>
                          <a:latin typeface="Times New Roman" panose="02020603050405020304" pitchFamily="18" charset="0"/>
                          <a:ea typeface="Times New Roman" panose="02020603050405020304" pitchFamily="18" charset="0"/>
                        </a:rPr>
                        <a:t>PARA EL PROYECTO FINANCIADO CON CRÉDITO BANCARIO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43840">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 Aportación</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Tasa Interés</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Ponderación</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90500">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Con Crédito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39,55%</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6,63%</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2,62%</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0025">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Inversionistas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60,45%</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11,13%</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6,73%</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0025">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TOTAL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100,00%</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17,76%</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rPr>
                        <a:t>9,35%</a:t>
                      </a:r>
                      <a:endParaRPr lang="es-EC" sz="12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21893910"/>
              </p:ext>
            </p:extLst>
          </p:nvPr>
        </p:nvGraphicFramePr>
        <p:xfrm>
          <a:off x="2843808" y="4365104"/>
          <a:ext cx="3639820" cy="1171575"/>
        </p:xfrm>
        <a:graphic>
          <a:graphicData uri="http://schemas.openxmlformats.org/drawingml/2006/table">
            <a:tbl>
              <a:tblPr firstRow="1" firstCol="1" bandRow="1"/>
              <a:tblGrid>
                <a:gridCol w="2174240"/>
                <a:gridCol w="858520"/>
                <a:gridCol w="607060"/>
              </a:tblGrid>
              <a:tr h="190500">
                <a:tc gridSpan="2">
                  <a:txBody>
                    <a:bodyPr/>
                    <a:lstStyle/>
                    <a:p>
                      <a:pPr>
                        <a:spcAft>
                          <a:spcPts val="0"/>
                        </a:spcAft>
                      </a:pPr>
                      <a:r>
                        <a:rPr lang="es-EC" sz="1200" b="1">
                          <a:solidFill>
                            <a:srgbClr val="FFFFFF"/>
                          </a:solidFill>
                          <a:effectLst/>
                          <a:latin typeface="Times New Roman" panose="02020603050405020304" pitchFamily="18" charset="0"/>
                          <a:ea typeface="Times New Roman" panose="02020603050405020304" pitchFamily="18" charset="0"/>
                        </a:rPr>
                        <a:t>CALCULO DE LA TASA IMPOSITIVA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tc>
                  <a:txBody>
                    <a:bodyPr/>
                    <a:lstStyle/>
                    <a:p>
                      <a:pPr algn="r">
                        <a:spcAft>
                          <a:spcPts val="0"/>
                        </a:spcAft>
                      </a:pPr>
                      <a:r>
                        <a:rPr lang="es-EC" sz="1200" b="1">
                          <a:solidFill>
                            <a:srgbClr val="FFFFFF"/>
                          </a:solidFill>
                          <a:effectLst/>
                          <a:latin typeface="Times New Roman" panose="02020603050405020304" pitchFamily="18" charset="0"/>
                          <a:ea typeface="Times New Roman" panose="02020603050405020304" pitchFamily="18" charset="0"/>
                        </a:rPr>
                        <a:t>100%</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200025">
                <a:tc>
                  <a:txBody>
                    <a:bodyPr/>
                    <a:lstStyle/>
                    <a:p>
                      <a:pPr algn="ct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CONCEPTO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Porcentaje</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spcAft>
                          <a:spcPts val="0"/>
                        </a:spcAft>
                      </a:pPr>
                      <a:r>
                        <a:rPr lang="es-EC" sz="1200">
                          <a:solidFill>
                            <a:srgbClr val="000000"/>
                          </a:solidFill>
                          <a:effectLst/>
                          <a:latin typeface="Times New Roman" panose="02020603050405020304" pitchFamily="18" charset="0"/>
                          <a:ea typeface="Times New Roman" panose="02020603050405020304" pitchFamily="18" charset="0"/>
                        </a:rPr>
                        <a:t> </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90500">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Participación de trabajadores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a:spcAft>
                          <a:spcPts val="0"/>
                        </a:spcAft>
                      </a:pPr>
                      <a:r>
                        <a:rPr lang="es-EC" sz="1200">
                          <a:solidFill>
                            <a:srgbClr val="000000"/>
                          </a:solidFill>
                          <a:effectLst/>
                          <a:latin typeface="Times New Roman" panose="02020603050405020304" pitchFamily="18" charset="0"/>
                          <a:ea typeface="Times New Roman" panose="02020603050405020304" pitchFamily="18" charset="0"/>
                        </a:rPr>
                        <a:t>15%</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85,00%</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90500">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Impuesto a la renta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a:spcAft>
                          <a:spcPts val="0"/>
                        </a:spcAft>
                      </a:pPr>
                      <a:r>
                        <a:rPr lang="es-EC" sz="1200">
                          <a:solidFill>
                            <a:srgbClr val="000000"/>
                          </a:solidFill>
                          <a:effectLst/>
                          <a:latin typeface="Times New Roman" panose="02020603050405020304" pitchFamily="18" charset="0"/>
                          <a:ea typeface="Times New Roman" panose="02020603050405020304" pitchFamily="18" charset="0"/>
                        </a:rPr>
                        <a:t>22%</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66,30%</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0025">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TASA IMPOSITIVA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spcAft>
                          <a:spcPts val="0"/>
                        </a:spcAft>
                      </a:pPr>
                      <a:r>
                        <a:rPr lang="es-EC" sz="1200">
                          <a:solidFill>
                            <a:srgbClr val="000000"/>
                          </a:solidFill>
                          <a:effectLst/>
                          <a:latin typeface="Times New Roman" panose="02020603050405020304" pitchFamily="18" charset="0"/>
                          <a:ea typeface="Times New Roman" panose="02020603050405020304" pitchFamily="18" charset="0"/>
                        </a:rPr>
                        <a:t> </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panose="02020603050405020304" pitchFamily="18" charset="0"/>
                          <a:ea typeface="Times New Roman" panose="02020603050405020304" pitchFamily="18" charset="0"/>
                        </a:rPr>
                        <a:t>33,70%</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0025">
                <a:tc>
                  <a:txBody>
                    <a:bodyPr/>
                    <a:lstStyle/>
                    <a:p>
                      <a:pPr>
                        <a:spcAft>
                          <a:spcPts val="0"/>
                        </a:spcAft>
                      </a:pPr>
                      <a:r>
                        <a:rPr lang="es-EC" sz="1200" b="1">
                          <a:solidFill>
                            <a:srgbClr val="000000"/>
                          </a:solidFill>
                          <a:effectLst/>
                          <a:latin typeface="Times New Roman" panose="02020603050405020304" pitchFamily="18" charset="0"/>
                          <a:ea typeface="Times New Roman" panose="02020603050405020304" pitchFamily="18" charset="0"/>
                        </a:rPr>
                        <a:t>Factor impositivo </a:t>
                      </a:r>
                      <a:endParaRPr lang="es-EC"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spcAft>
                          <a:spcPts val="0"/>
                        </a:spcAft>
                      </a:pPr>
                      <a:r>
                        <a:rPr lang="es-EC" sz="1200">
                          <a:solidFill>
                            <a:srgbClr val="000000"/>
                          </a:solidFill>
                          <a:effectLst/>
                          <a:latin typeface="Times New Roman" panose="02020603050405020304" pitchFamily="18" charset="0"/>
                          <a:ea typeface="Times New Roman" panose="02020603050405020304" pitchFamily="18" charset="0"/>
                        </a:rPr>
                        <a:t> </a:t>
                      </a:r>
                      <a:endParaRPr lang="es-EC"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spcAft>
                          <a:spcPts val="0"/>
                        </a:spcAft>
                      </a:pPr>
                      <a:r>
                        <a:rPr lang="es-EC" sz="1200" dirty="0">
                          <a:solidFill>
                            <a:srgbClr val="000000"/>
                          </a:solidFill>
                          <a:effectLst/>
                          <a:latin typeface="Times New Roman" panose="02020603050405020304" pitchFamily="18" charset="0"/>
                          <a:ea typeface="Times New Roman" panose="02020603050405020304" pitchFamily="18" charset="0"/>
                        </a:rPr>
                        <a:t>0,663</a:t>
                      </a:r>
                      <a:endParaRPr lang="es-EC" sz="12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50774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C" sz="3500" dirty="0" smtClean="0"/>
              <a:t>Criterio de Evaluación Del Proyecto (sin crédito)</a:t>
            </a:r>
            <a:endParaRPr lang="es-EC" sz="3500" dirty="0"/>
          </a:p>
        </p:txBody>
      </p:sp>
      <p:graphicFrame>
        <p:nvGraphicFramePr>
          <p:cNvPr id="4" name="Table 3"/>
          <p:cNvGraphicFramePr>
            <a:graphicFrameLocks noGrp="1"/>
          </p:cNvGraphicFramePr>
          <p:nvPr>
            <p:extLst>
              <p:ext uri="{D42A27DB-BD31-4B8C-83A1-F6EECF244321}">
                <p14:modId xmlns:p14="http://schemas.microsoft.com/office/powerpoint/2010/main" val="3242974265"/>
              </p:ext>
            </p:extLst>
          </p:nvPr>
        </p:nvGraphicFramePr>
        <p:xfrm>
          <a:off x="1547664" y="1700808"/>
          <a:ext cx="6120681" cy="2520280"/>
        </p:xfrm>
        <a:graphic>
          <a:graphicData uri="http://schemas.openxmlformats.org/drawingml/2006/table">
            <a:tbl>
              <a:tblPr firstRow="1" firstCol="1" bandRow="1"/>
              <a:tblGrid>
                <a:gridCol w="862108"/>
                <a:gridCol w="802902"/>
                <a:gridCol w="800735"/>
                <a:gridCol w="759580"/>
                <a:gridCol w="888102"/>
                <a:gridCol w="1003627"/>
                <a:gridCol w="1003627"/>
              </a:tblGrid>
              <a:tr h="715989">
                <a:tc>
                  <a:txBody>
                    <a:bodyPr/>
                    <a:lstStyle/>
                    <a:p>
                      <a:pPr algn="ctr">
                        <a:spcAft>
                          <a:spcPts val="0"/>
                        </a:spcAft>
                      </a:pPr>
                      <a:r>
                        <a:rPr lang="es-EC" sz="800" b="1" dirty="0">
                          <a:solidFill>
                            <a:srgbClr val="FFFFFF"/>
                          </a:solidFill>
                          <a:effectLst/>
                          <a:latin typeface="Times New Roman"/>
                          <a:ea typeface="Times New Roman"/>
                        </a:rPr>
                        <a:t>AÑO DE OPERACIÓN</a:t>
                      </a:r>
                      <a:endParaRPr lang="en-US" sz="120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indent="148590" algn="ctr">
                        <a:spcAft>
                          <a:spcPts val="0"/>
                        </a:spcAft>
                      </a:pPr>
                      <a:r>
                        <a:rPr lang="es-EC" sz="800" b="1">
                          <a:solidFill>
                            <a:srgbClr val="FFFFFF"/>
                          </a:solidFill>
                          <a:effectLst/>
                          <a:latin typeface="Times New Roman"/>
                          <a:ea typeface="Times New Roman"/>
                        </a:rPr>
                        <a:t>COSTO TOTALES</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800" b="1">
                          <a:solidFill>
                            <a:srgbClr val="FFFFFF"/>
                          </a:solidFill>
                          <a:effectLst/>
                          <a:latin typeface="Times New Roman"/>
                          <a:ea typeface="Times New Roman"/>
                        </a:rPr>
                        <a:t>INGRESOS TOTALES</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800" b="1">
                          <a:solidFill>
                            <a:srgbClr val="FFFFFF"/>
                          </a:solidFill>
                          <a:effectLst/>
                          <a:latin typeface="Times New Roman"/>
                          <a:ea typeface="Times New Roman"/>
                        </a:rPr>
                        <a:t>FLUJOS DE EFECTIVO</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800" b="1">
                          <a:solidFill>
                            <a:srgbClr val="FFFFFF"/>
                          </a:solidFill>
                          <a:effectLst/>
                          <a:latin typeface="Times New Roman"/>
                          <a:ea typeface="Times New Roman"/>
                        </a:rPr>
                        <a:t>FACTOR DE ACTUALIZA-CIÓN</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800" b="1">
                          <a:solidFill>
                            <a:srgbClr val="FFFFFF"/>
                          </a:solidFill>
                          <a:effectLst/>
                          <a:latin typeface="Times New Roman"/>
                          <a:ea typeface="Times New Roman"/>
                        </a:rPr>
                        <a:t>COSTOS TOTALES ACTULIZADOS</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800" b="1">
                          <a:solidFill>
                            <a:srgbClr val="FFFFFF"/>
                          </a:solidFill>
                          <a:effectLst/>
                          <a:latin typeface="Times New Roman"/>
                          <a:ea typeface="Times New Roman"/>
                        </a:rPr>
                        <a:t>INGRESOS TOTALES ACTULIZADOS</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76849">
                <a:tc>
                  <a:txBody>
                    <a:bodyPr/>
                    <a:lstStyle/>
                    <a:p>
                      <a:pPr algn="ctr">
                        <a:spcAft>
                          <a:spcPts val="0"/>
                        </a:spcAft>
                      </a:pPr>
                      <a:r>
                        <a:rPr lang="es-EC" sz="850" b="1">
                          <a:solidFill>
                            <a:srgbClr val="000000"/>
                          </a:solidFill>
                          <a:effectLst/>
                          <a:latin typeface="Times New Roman"/>
                          <a:ea typeface="Times New Roman"/>
                        </a:rPr>
                        <a:t>0</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-126.411,23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es-EC" sz="85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-126.411,23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1,00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-126.411,23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180.487,31</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663">
                <a:tc>
                  <a:txBody>
                    <a:bodyPr/>
                    <a:lstStyle/>
                    <a:p>
                      <a:pPr algn="ctr">
                        <a:spcAft>
                          <a:spcPts val="0"/>
                        </a:spcAft>
                      </a:pPr>
                      <a:r>
                        <a:rPr lang="es-EC" sz="850" b="1">
                          <a:solidFill>
                            <a:srgbClr val="000000"/>
                          </a:solidFill>
                          <a:effectLst/>
                          <a:latin typeface="Times New Roman"/>
                          <a:ea typeface="Times New Roman"/>
                        </a:rPr>
                        <a:t>1</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137.080,83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180.487,31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43.406,48</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0,90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123.351,78</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174.032,17</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0596">
                <a:tc>
                  <a:txBody>
                    <a:bodyPr/>
                    <a:lstStyle/>
                    <a:p>
                      <a:pPr algn="ctr">
                        <a:spcAft>
                          <a:spcPts val="0"/>
                        </a:spcAft>
                      </a:pPr>
                      <a:r>
                        <a:rPr lang="es-EC" sz="850" b="1">
                          <a:solidFill>
                            <a:srgbClr val="000000"/>
                          </a:solidFill>
                          <a:effectLst/>
                          <a:latin typeface="Times New Roman"/>
                          <a:ea typeface="Times New Roman"/>
                        </a:rPr>
                        <a:t>2</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142.508,96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193.401,96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50.893,00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0,81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115.393,02</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156.602,33</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8328">
                <a:tc>
                  <a:txBody>
                    <a:bodyPr/>
                    <a:lstStyle/>
                    <a:p>
                      <a:pPr algn="ctr">
                        <a:spcAft>
                          <a:spcPts val="0"/>
                        </a:spcAft>
                      </a:pPr>
                      <a:r>
                        <a:rPr lang="es-EC" sz="850" b="1">
                          <a:solidFill>
                            <a:srgbClr val="000000"/>
                          </a:solidFill>
                          <a:effectLst/>
                          <a:latin typeface="Times New Roman"/>
                          <a:ea typeface="Times New Roman"/>
                        </a:rPr>
                        <a:t>3</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148.695,63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dirty="0">
                          <a:solidFill>
                            <a:srgbClr val="000000"/>
                          </a:solidFill>
                          <a:effectLst/>
                          <a:latin typeface="Calibri" panose="020F0502020204030204" pitchFamily="34" charset="0"/>
                          <a:ea typeface="Times New Roman"/>
                        </a:rPr>
                        <a:t>207.477,07</a:t>
                      </a:r>
                      <a:endParaRPr lang="en-US" sz="1200" dirty="0">
                        <a:effectLst/>
                        <a:latin typeface="Calibri" panose="020F0502020204030204" pitchFamily="34" charset="0"/>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dirty="0">
                          <a:solidFill>
                            <a:srgbClr val="000000"/>
                          </a:solidFill>
                          <a:effectLst/>
                          <a:latin typeface="Calibri" panose="020F0502020204030204" pitchFamily="34" charset="0"/>
                          <a:ea typeface="Times New Roman"/>
                        </a:rPr>
                        <a:t>58.781,44</a:t>
                      </a:r>
                      <a:endParaRPr lang="en-US" sz="1200" dirty="0">
                        <a:effectLst/>
                        <a:latin typeface="Calibri" panose="020F0502020204030204" pitchFamily="34" charset="0"/>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dirty="0">
                          <a:solidFill>
                            <a:srgbClr val="000000"/>
                          </a:solidFill>
                          <a:effectLst/>
                          <a:latin typeface="Calibri" panose="020F0502020204030204" pitchFamily="34" charset="0"/>
                          <a:ea typeface="Times New Roman"/>
                        </a:rPr>
                        <a:t>0,73</a:t>
                      </a:r>
                      <a:endParaRPr lang="en-US" sz="1200" dirty="0">
                        <a:effectLst/>
                        <a:latin typeface="Calibri" panose="020F0502020204030204" pitchFamily="34" charset="0"/>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108.343,85</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151.173,67</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663">
                <a:tc>
                  <a:txBody>
                    <a:bodyPr/>
                    <a:lstStyle/>
                    <a:p>
                      <a:pPr algn="ctr">
                        <a:spcAft>
                          <a:spcPts val="0"/>
                        </a:spcAft>
                      </a:pPr>
                      <a:r>
                        <a:rPr lang="es-EC" sz="850" b="1">
                          <a:solidFill>
                            <a:srgbClr val="000000"/>
                          </a:solidFill>
                          <a:effectLst/>
                          <a:latin typeface="Times New Roman"/>
                          <a:ea typeface="Times New Roman"/>
                        </a:rPr>
                        <a:t>4</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154.822,86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222.812,26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67.989,40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dirty="0">
                          <a:solidFill>
                            <a:srgbClr val="000000"/>
                          </a:solidFill>
                          <a:effectLst/>
                          <a:latin typeface="Times New Roman"/>
                          <a:ea typeface="Times New Roman"/>
                        </a:rPr>
                        <a:t>0,66</a:t>
                      </a:r>
                      <a:endParaRPr lang="en-US" sz="120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101.510,23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146.087,76</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0596">
                <a:tc>
                  <a:txBody>
                    <a:bodyPr/>
                    <a:lstStyle/>
                    <a:p>
                      <a:pPr algn="ctr">
                        <a:spcAft>
                          <a:spcPts val="0"/>
                        </a:spcAft>
                      </a:pPr>
                      <a:r>
                        <a:rPr lang="es-EC" sz="850" b="1">
                          <a:solidFill>
                            <a:srgbClr val="000000"/>
                          </a:solidFill>
                          <a:effectLst/>
                          <a:latin typeface="Times New Roman"/>
                          <a:ea typeface="Times New Roman"/>
                        </a:rPr>
                        <a:t>5</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161.187,01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288.581,68</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127.394,66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dirty="0">
                          <a:solidFill>
                            <a:srgbClr val="000000"/>
                          </a:solidFill>
                          <a:effectLst/>
                          <a:latin typeface="Times New Roman"/>
                          <a:ea typeface="Times New Roman"/>
                        </a:rPr>
                        <a:t>0,59</a:t>
                      </a:r>
                      <a:endParaRPr lang="en-US" sz="120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95.098,46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170.259,82</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0596">
                <a:tc>
                  <a:txBody>
                    <a:bodyPr/>
                    <a:lstStyle/>
                    <a:p>
                      <a:pPr>
                        <a:spcAft>
                          <a:spcPts val="0"/>
                        </a:spcAft>
                      </a:pPr>
                      <a:r>
                        <a:rPr lang="es-EC" sz="850" b="1" dirty="0">
                          <a:solidFill>
                            <a:srgbClr val="000000"/>
                          </a:solidFill>
                          <a:effectLst/>
                          <a:latin typeface="Times New Roman"/>
                          <a:ea typeface="Times New Roman"/>
                        </a:rPr>
                        <a:t>TOTAL</a:t>
                      </a:r>
                      <a:endParaRPr lang="en-US" sz="120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a:solidFill>
                            <a:srgbClr val="000000"/>
                          </a:solidFill>
                          <a:effectLst/>
                          <a:latin typeface="Times New Roman"/>
                          <a:ea typeface="Times New Roman"/>
                        </a:rPr>
                        <a:t>617.884,05</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a:solidFill>
                            <a:srgbClr val="000000"/>
                          </a:solidFill>
                          <a:effectLst/>
                          <a:latin typeface="Times New Roman"/>
                          <a:ea typeface="Times New Roman"/>
                        </a:rPr>
                        <a:t>1.092.760,27</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a:solidFill>
                            <a:srgbClr val="000000"/>
                          </a:solidFill>
                          <a:effectLst/>
                          <a:latin typeface="Times New Roman"/>
                          <a:ea typeface="Times New Roman"/>
                        </a:rPr>
                        <a:t>222.053,75</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b="1">
                          <a:solidFill>
                            <a:srgbClr val="000000"/>
                          </a:solidFill>
                          <a:effectLst/>
                          <a:latin typeface="Times New Roman"/>
                          <a:ea typeface="Times New Roman"/>
                        </a:rPr>
                        <a:t>4,68</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a:solidFill>
                            <a:srgbClr val="000000"/>
                          </a:solidFill>
                          <a:effectLst/>
                          <a:latin typeface="Times New Roman"/>
                          <a:ea typeface="Times New Roman"/>
                        </a:rPr>
                        <a:t>543.697,33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dirty="0">
                          <a:solidFill>
                            <a:srgbClr val="000000"/>
                          </a:solidFill>
                          <a:effectLst/>
                          <a:latin typeface="Times New Roman"/>
                          <a:ea typeface="Times New Roman"/>
                        </a:rPr>
                        <a:t>978.643,07</a:t>
                      </a:r>
                      <a:endParaRPr lang="en-US" sz="120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40732727"/>
              </p:ext>
            </p:extLst>
          </p:nvPr>
        </p:nvGraphicFramePr>
        <p:xfrm>
          <a:off x="3347864" y="4581128"/>
          <a:ext cx="3024336" cy="1600200"/>
        </p:xfrm>
        <a:graphic>
          <a:graphicData uri="http://schemas.openxmlformats.org/drawingml/2006/table">
            <a:tbl>
              <a:tblPr firstRow="1" firstCol="1" bandRow="1"/>
              <a:tblGrid>
                <a:gridCol w="1689100"/>
                <a:gridCol w="1335236"/>
              </a:tblGrid>
              <a:tr h="209550">
                <a:tc>
                  <a:txBody>
                    <a:bodyPr/>
                    <a:lstStyle/>
                    <a:p>
                      <a:pPr>
                        <a:spcAft>
                          <a:spcPts val="0"/>
                        </a:spcAft>
                      </a:pPr>
                      <a:r>
                        <a:rPr lang="es-EC" sz="1200" b="1" dirty="0">
                          <a:solidFill>
                            <a:srgbClr val="000000"/>
                          </a:solidFill>
                          <a:effectLst/>
                          <a:latin typeface="Times New Roman"/>
                          <a:ea typeface="Times New Roman"/>
                        </a:rPr>
                        <a:t>VAN</a:t>
                      </a:r>
                      <a:endParaRPr lang="en-US" sz="120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r">
                        <a:spcAft>
                          <a:spcPts val="0"/>
                        </a:spcAft>
                      </a:pPr>
                      <a:r>
                        <a:rPr lang="es-EC" sz="1200" b="1">
                          <a:solidFill>
                            <a:srgbClr val="000000"/>
                          </a:solidFill>
                          <a:effectLst/>
                          <a:latin typeface="Times New Roman"/>
                          <a:ea typeface="Times New Roman"/>
                        </a:rPr>
                        <a:t>116.425,99</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09550">
                <a:tc>
                  <a:txBody>
                    <a:bodyPr/>
                    <a:lstStyle/>
                    <a:p>
                      <a:pPr>
                        <a:spcAft>
                          <a:spcPts val="0"/>
                        </a:spcAft>
                      </a:pPr>
                      <a:r>
                        <a:rPr lang="es-EC" sz="1200" b="1">
                          <a:solidFill>
                            <a:srgbClr val="000000"/>
                          </a:solidFill>
                          <a:effectLst/>
                          <a:latin typeface="Times New Roman"/>
                          <a:ea typeface="Times New Roman"/>
                        </a:rPr>
                        <a:t>TIR</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a:ea typeface="Times New Roman"/>
                        </a:rPr>
                        <a:t>37%</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spcAft>
                          <a:spcPts val="0"/>
                        </a:spcAft>
                      </a:pPr>
                      <a:r>
                        <a:rPr lang="es-EC" sz="1200" b="1">
                          <a:solidFill>
                            <a:srgbClr val="000000"/>
                          </a:solidFill>
                          <a:effectLst/>
                          <a:latin typeface="Times New Roman"/>
                          <a:ea typeface="Times New Roman"/>
                        </a:rPr>
                        <a:t>Coeficiente B/C</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a:ea typeface="Times New Roman"/>
                        </a:rPr>
                        <a:t>1,80</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spcAft>
                          <a:spcPts val="0"/>
                        </a:spcAft>
                      </a:pPr>
                      <a:r>
                        <a:rPr lang="es-EC" sz="1200" b="1">
                          <a:solidFill>
                            <a:srgbClr val="000000"/>
                          </a:solidFill>
                          <a:effectLst/>
                          <a:latin typeface="Times New Roman"/>
                          <a:ea typeface="Times New Roman"/>
                        </a:rPr>
                        <a:t>Período recuperación</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a:ea typeface="Times New Roman"/>
                        </a:rPr>
                        <a:t>2,55</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0525">
                <a:tc>
                  <a:txBody>
                    <a:bodyPr/>
                    <a:lstStyle/>
                    <a:p>
                      <a:pPr>
                        <a:spcAft>
                          <a:spcPts val="0"/>
                        </a:spcAft>
                      </a:pPr>
                      <a:r>
                        <a:rPr lang="es-EC" sz="1200" b="1">
                          <a:solidFill>
                            <a:srgbClr val="000000"/>
                          </a:solidFill>
                          <a:effectLst/>
                          <a:latin typeface="Times New Roman"/>
                          <a:ea typeface="Times New Roman"/>
                        </a:rPr>
                        <a:t>Relación Beneficio / Costo</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a:ea typeface="Times New Roman"/>
                        </a:rPr>
                        <a:t>1,76</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1475">
                <a:tc>
                  <a:txBody>
                    <a:bodyPr/>
                    <a:lstStyle/>
                    <a:p>
                      <a:pPr>
                        <a:spcAft>
                          <a:spcPts val="0"/>
                        </a:spcAft>
                      </a:pPr>
                      <a:r>
                        <a:rPr lang="es-EC" sz="1200" b="1">
                          <a:solidFill>
                            <a:srgbClr val="000000"/>
                          </a:solidFill>
                          <a:effectLst/>
                          <a:latin typeface="Times New Roman"/>
                          <a:ea typeface="Times New Roman"/>
                        </a:rPr>
                        <a:t>TMAR</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dirty="0">
                          <a:solidFill>
                            <a:srgbClr val="000000"/>
                          </a:solidFill>
                          <a:effectLst/>
                          <a:latin typeface="Times New Roman"/>
                          <a:ea typeface="Times New Roman"/>
                        </a:rPr>
                        <a:t>11,13%</a:t>
                      </a:r>
                      <a:endParaRPr lang="en-US" sz="120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6" name="Rectangle 5"/>
          <p:cNvSpPr/>
          <p:nvPr/>
        </p:nvSpPr>
        <p:spPr>
          <a:xfrm>
            <a:off x="1547664" y="1268760"/>
            <a:ext cx="1184491" cy="276999"/>
          </a:xfrm>
          <a:prstGeom prst="rect">
            <a:avLst/>
          </a:prstGeom>
        </p:spPr>
        <p:txBody>
          <a:bodyPr wrap="none">
            <a:spAutoFit/>
          </a:bodyPr>
          <a:lstStyle/>
          <a:p>
            <a:r>
              <a:rPr lang="es-EC" sz="1200" b="1" dirty="0">
                <a:latin typeface="Times New Roman" panose="02020603050405020304" pitchFamily="18" charset="0"/>
                <a:cs typeface="Times New Roman" panose="02020603050405020304" pitchFamily="18" charset="0"/>
              </a:rPr>
              <a:t>TMAR 11,13%</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317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C" sz="3000" dirty="0"/>
              <a:t>Criterio de Evaluación del Inversionista (con crédito)</a:t>
            </a:r>
          </a:p>
        </p:txBody>
      </p:sp>
      <p:graphicFrame>
        <p:nvGraphicFramePr>
          <p:cNvPr id="2" name="Table 1"/>
          <p:cNvGraphicFramePr>
            <a:graphicFrameLocks noGrp="1"/>
          </p:cNvGraphicFramePr>
          <p:nvPr>
            <p:extLst>
              <p:ext uri="{D42A27DB-BD31-4B8C-83A1-F6EECF244321}">
                <p14:modId xmlns:p14="http://schemas.microsoft.com/office/powerpoint/2010/main" val="3530659503"/>
              </p:ext>
            </p:extLst>
          </p:nvPr>
        </p:nvGraphicFramePr>
        <p:xfrm>
          <a:off x="1547664" y="1844824"/>
          <a:ext cx="6912770" cy="2736305"/>
        </p:xfrm>
        <a:graphic>
          <a:graphicData uri="http://schemas.openxmlformats.org/drawingml/2006/table">
            <a:tbl>
              <a:tblPr firstRow="1" firstCol="1" bandRow="1"/>
              <a:tblGrid>
                <a:gridCol w="1345133"/>
                <a:gridCol w="812436"/>
                <a:gridCol w="928295"/>
                <a:gridCol w="899863"/>
                <a:gridCol w="917633"/>
                <a:gridCol w="1125184"/>
                <a:gridCol w="884226"/>
              </a:tblGrid>
              <a:tr h="894466">
                <a:tc>
                  <a:txBody>
                    <a:bodyPr/>
                    <a:lstStyle/>
                    <a:p>
                      <a:pPr algn="ctr">
                        <a:spcAft>
                          <a:spcPts val="0"/>
                        </a:spcAft>
                      </a:pPr>
                      <a:endParaRPr lang="es-EC" sz="800" b="1" dirty="0" smtClean="0">
                        <a:solidFill>
                          <a:srgbClr val="FFFFFF"/>
                        </a:solidFill>
                        <a:effectLst/>
                        <a:latin typeface="Times New Roman"/>
                        <a:ea typeface="Times New Roman"/>
                      </a:endParaRPr>
                    </a:p>
                    <a:p>
                      <a:pPr algn="ctr">
                        <a:spcAft>
                          <a:spcPts val="0"/>
                        </a:spcAft>
                      </a:pPr>
                      <a:endParaRPr lang="es-EC" sz="800" b="1" dirty="0" smtClean="0">
                        <a:solidFill>
                          <a:srgbClr val="FFFFFF"/>
                        </a:solidFill>
                        <a:effectLst/>
                        <a:latin typeface="Times New Roman"/>
                        <a:ea typeface="Times New Roman"/>
                      </a:endParaRPr>
                    </a:p>
                    <a:p>
                      <a:pPr algn="ctr">
                        <a:spcAft>
                          <a:spcPts val="0"/>
                        </a:spcAft>
                      </a:pPr>
                      <a:endParaRPr lang="es-EC" sz="800" b="1" dirty="0" smtClean="0">
                        <a:solidFill>
                          <a:srgbClr val="FFFFFF"/>
                        </a:solidFill>
                        <a:effectLst/>
                        <a:latin typeface="Times New Roman"/>
                        <a:ea typeface="Times New Roman"/>
                      </a:endParaRPr>
                    </a:p>
                    <a:p>
                      <a:pPr algn="ctr">
                        <a:spcAft>
                          <a:spcPts val="0"/>
                        </a:spcAft>
                      </a:pPr>
                      <a:r>
                        <a:rPr lang="es-EC" sz="800" b="1" dirty="0" smtClean="0">
                          <a:solidFill>
                            <a:srgbClr val="FFFFFF"/>
                          </a:solidFill>
                          <a:effectLst/>
                          <a:latin typeface="Times New Roman"/>
                          <a:ea typeface="Times New Roman"/>
                        </a:rPr>
                        <a:t>AÑO </a:t>
                      </a:r>
                      <a:r>
                        <a:rPr lang="es-EC" sz="800" b="1" dirty="0">
                          <a:solidFill>
                            <a:srgbClr val="FFFFFF"/>
                          </a:solidFill>
                          <a:effectLst/>
                          <a:latin typeface="Times New Roman"/>
                          <a:ea typeface="Times New Roman"/>
                        </a:rPr>
                        <a:t>DE OPERACIÓN</a:t>
                      </a:r>
                      <a:endParaRPr lang="en-US" sz="120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endParaRPr lang="es-EC" sz="800" b="1" dirty="0" smtClean="0">
                        <a:solidFill>
                          <a:srgbClr val="FFFFFF"/>
                        </a:solidFill>
                        <a:effectLst/>
                        <a:latin typeface="Times New Roman"/>
                        <a:ea typeface="Times New Roman"/>
                      </a:endParaRPr>
                    </a:p>
                    <a:p>
                      <a:pPr algn="ctr">
                        <a:spcAft>
                          <a:spcPts val="0"/>
                        </a:spcAft>
                      </a:pPr>
                      <a:endParaRPr lang="es-EC" sz="800" b="1" dirty="0" smtClean="0">
                        <a:solidFill>
                          <a:srgbClr val="FFFFFF"/>
                        </a:solidFill>
                        <a:effectLst/>
                        <a:latin typeface="Times New Roman"/>
                        <a:ea typeface="Times New Roman"/>
                      </a:endParaRPr>
                    </a:p>
                    <a:p>
                      <a:pPr algn="ctr">
                        <a:spcAft>
                          <a:spcPts val="0"/>
                        </a:spcAft>
                      </a:pPr>
                      <a:r>
                        <a:rPr lang="es-EC" sz="800" b="1" dirty="0" smtClean="0">
                          <a:solidFill>
                            <a:srgbClr val="FFFFFF"/>
                          </a:solidFill>
                          <a:effectLst/>
                          <a:latin typeface="Times New Roman"/>
                          <a:ea typeface="Times New Roman"/>
                        </a:rPr>
                        <a:t>COSTOS </a:t>
                      </a:r>
                      <a:r>
                        <a:rPr lang="es-EC" sz="800" b="1" dirty="0">
                          <a:solidFill>
                            <a:srgbClr val="FFFFFF"/>
                          </a:solidFill>
                          <a:effectLst/>
                          <a:latin typeface="Times New Roman"/>
                          <a:ea typeface="Times New Roman"/>
                        </a:rPr>
                        <a:t>TOTALES</a:t>
                      </a:r>
                      <a:endParaRPr lang="en-US" sz="120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endParaRPr lang="es-EC" sz="800" b="1" dirty="0" smtClean="0">
                        <a:solidFill>
                          <a:srgbClr val="FFFFFF"/>
                        </a:solidFill>
                        <a:effectLst/>
                        <a:latin typeface="Times New Roman"/>
                        <a:ea typeface="Times New Roman"/>
                      </a:endParaRPr>
                    </a:p>
                    <a:p>
                      <a:pPr algn="ctr">
                        <a:spcAft>
                          <a:spcPts val="0"/>
                        </a:spcAft>
                      </a:pPr>
                      <a:endParaRPr lang="es-EC" sz="800" b="1" dirty="0" smtClean="0">
                        <a:solidFill>
                          <a:srgbClr val="FFFFFF"/>
                        </a:solidFill>
                        <a:effectLst/>
                        <a:latin typeface="Times New Roman"/>
                        <a:ea typeface="Times New Roman"/>
                      </a:endParaRPr>
                    </a:p>
                    <a:p>
                      <a:pPr algn="ctr">
                        <a:spcAft>
                          <a:spcPts val="0"/>
                        </a:spcAft>
                      </a:pPr>
                      <a:r>
                        <a:rPr lang="es-EC" sz="800" b="1" dirty="0" smtClean="0">
                          <a:solidFill>
                            <a:srgbClr val="FFFFFF"/>
                          </a:solidFill>
                          <a:effectLst/>
                          <a:latin typeface="Times New Roman"/>
                          <a:ea typeface="Times New Roman"/>
                        </a:rPr>
                        <a:t>INGRESOS </a:t>
                      </a:r>
                      <a:r>
                        <a:rPr lang="es-EC" sz="800" b="1" dirty="0">
                          <a:solidFill>
                            <a:srgbClr val="FFFFFF"/>
                          </a:solidFill>
                          <a:effectLst/>
                          <a:latin typeface="Times New Roman"/>
                          <a:ea typeface="Times New Roman"/>
                        </a:rPr>
                        <a:t>TOTALES</a:t>
                      </a:r>
                      <a:endParaRPr lang="en-US" sz="120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endParaRPr lang="es-EC" sz="800" b="1" dirty="0" smtClean="0">
                        <a:solidFill>
                          <a:srgbClr val="FFFFFF"/>
                        </a:solidFill>
                        <a:effectLst/>
                        <a:latin typeface="Times New Roman"/>
                        <a:ea typeface="Times New Roman"/>
                      </a:endParaRPr>
                    </a:p>
                    <a:p>
                      <a:pPr algn="ctr">
                        <a:spcAft>
                          <a:spcPts val="0"/>
                        </a:spcAft>
                      </a:pPr>
                      <a:endParaRPr lang="es-EC" sz="800" b="1" dirty="0" smtClean="0">
                        <a:solidFill>
                          <a:srgbClr val="FFFFFF"/>
                        </a:solidFill>
                        <a:effectLst/>
                        <a:latin typeface="Times New Roman"/>
                        <a:ea typeface="Times New Roman"/>
                      </a:endParaRPr>
                    </a:p>
                    <a:p>
                      <a:pPr algn="ctr">
                        <a:spcAft>
                          <a:spcPts val="0"/>
                        </a:spcAft>
                      </a:pPr>
                      <a:r>
                        <a:rPr lang="es-EC" sz="800" b="1" dirty="0" smtClean="0">
                          <a:solidFill>
                            <a:srgbClr val="FFFFFF"/>
                          </a:solidFill>
                          <a:effectLst/>
                          <a:latin typeface="Times New Roman"/>
                          <a:ea typeface="Times New Roman"/>
                        </a:rPr>
                        <a:t>FLUJOS </a:t>
                      </a:r>
                      <a:r>
                        <a:rPr lang="es-EC" sz="800" b="1" dirty="0">
                          <a:solidFill>
                            <a:srgbClr val="FFFFFF"/>
                          </a:solidFill>
                          <a:effectLst/>
                          <a:latin typeface="Times New Roman"/>
                          <a:ea typeface="Times New Roman"/>
                        </a:rPr>
                        <a:t>DE EFECTIVO</a:t>
                      </a:r>
                      <a:endParaRPr lang="en-US" sz="120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endParaRPr lang="es-EC" sz="800" b="1" dirty="0" smtClean="0">
                        <a:solidFill>
                          <a:srgbClr val="FFFFFF"/>
                        </a:solidFill>
                        <a:effectLst/>
                        <a:latin typeface="Times New Roman"/>
                        <a:ea typeface="Times New Roman"/>
                      </a:endParaRPr>
                    </a:p>
                    <a:p>
                      <a:pPr algn="ctr">
                        <a:spcAft>
                          <a:spcPts val="0"/>
                        </a:spcAft>
                      </a:pPr>
                      <a:endParaRPr lang="es-EC" sz="800" b="1" dirty="0" smtClean="0">
                        <a:solidFill>
                          <a:srgbClr val="FFFFFF"/>
                        </a:solidFill>
                        <a:effectLst/>
                        <a:latin typeface="Times New Roman"/>
                        <a:ea typeface="Times New Roman"/>
                      </a:endParaRPr>
                    </a:p>
                    <a:p>
                      <a:pPr algn="ctr">
                        <a:spcAft>
                          <a:spcPts val="0"/>
                        </a:spcAft>
                      </a:pPr>
                      <a:r>
                        <a:rPr lang="es-EC" sz="800" b="1" dirty="0" smtClean="0">
                          <a:solidFill>
                            <a:srgbClr val="FFFFFF"/>
                          </a:solidFill>
                          <a:effectLst/>
                          <a:latin typeface="Times New Roman"/>
                          <a:ea typeface="Times New Roman"/>
                        </a:rPr>
                        <a:t>FACTOR </a:t>
                      </a:r>
                      <a:r>
                        <a:rPr lang="es-EC" sz="800" b="1" dirty="0">
                          <a:solidFill>
                            <a:srgbClr val="FFFFFF"/>
                          </a:solidFill>
                          <a:effectLst/>
                          <a:latin typeface="Times New Roman"/>
                          <a:ea typeface="Times New Roman"/>
                        </a:rPr>
                        <a:t>DE ACTUALIZA-CIÓN</a:t>
                      </a:r>
                      <a:endParaRPr lang="en-US" sz="120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endParaRPr lang="es-EC" sz="800" b="1" dirty="0" smtClean="0">
                        <a:solidFill>
                          <a:srgbClr val="FFFFFF"/>
                        </a:solidFill>
                        <a:effectLst/>
                        <a:latin typeface="Times New Roman"/>
                        <a:ea typeface="Times New Roman"/>
                      </a:endParaRPr>
                    </a:p>
                    <a:p>
                      <a:pPr algn="ctr">
                        <a:spcAft>
                          <a:spcPts val="0"/>
                        </a:spcAft>
                      </a:pPr>
                      <a:endParaRPr lang="es-EC" sz="800" b="1" dirty="0" smtClean="0">
                        <a:solidFill>
                          <a:srgbClr val="FFFFFF"/>
                        </a:solidFill>
                        <a:effectLst/>
                        <a:latin typeface="Times New Roman"/>
                        <a:ea typeface="Times New Roman"/>
                      </a:endParaRPr>
                    </a:p>
                    <a:p>
                      <a:pPr algn="ctr">
                        <a:spcAft>
                          <a:spcPts val="0"/>
                        </a:spcAft>
                      </a:pPr>
                      <a:r>
                        <a:rPr lang="es-EC" sz="800" b="1" dirty="0" smtClean="0">
                          <a:solidFill>
                            <a:srgbClr val="FFFFFF"/>
                          </a:solidFill>
                          <a:effectLst/>
                          <a:latin typeface="Times New Roman"/>
                          <a:ea typeface="Times New Roman"/>
                        </a:rPr>
                        <a:t>COSTOS </a:t>
                      </a:r>
                      <a:r>
                        <a:rPr lang="es-EC" sz="800" b="1" dirty="0">
                          <a:solidFill>
                            <a:srgbClr val="FFFFFF"/>
                          </a:solidFill>
                          <a:effectLst/>
                          <a:latin typeface="Times New Roman"/>
                          <a:ea typeface="Times New Roman"/>
                        </a:rPr>
                        <a:t>TOTALES ACTULIZADOS</a:t>
                      </a:r>
                      <a:endParaRPr lang="en-US" sz="120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800" b="1" dirty="0" smtClean="0">
                          <a:solidFill>
                            <a:srgbClr val="FFFFFF"/>
                          </a:solidFill>
                          <a:effectLst/>
                          <a:latin typeface="Times New Roman"/>
                          <a:ea typeface="Times New Roman"/>
                        </a:rPr>
                        <a:t>I</a:t>
                      </a:r>
                    </a:p>
                    <a:p>
                      <a:pPr algn="ctr">
                        <a:spcAft>
                          <a:spcPts val="0"/>
                        </a:spcAft>
                      </a:pPr>
                      <a:r>
                        <a:rPr lang="es-EC" sz="800" b="1" dirty="0" smtClean="0">
                          <a:solidFill>
                            <a:srgbClr val="FFFFFF"/>
                          </a:solidFill>
                          <a:effectLst/>
                          <a:latin typeface="Times New Roman"/>
                          <a:ea typeface="Times New Roman"/>
                        </a:rPr>
                        <a:t>NGRESOS </a:t>
                      </a:r>
                      <a:r>
                        <a:rPr lang="es-EC" sz="800" b="1" dirty="0">
                          <a:solidFill>
                            <a:srgbClr val="FFFFFF"/>
                          </a:solidFill>
                          <a:effectLst/>
                          <a:latin typeface="Times New Roman"/>
                          <a:ea typeface="Times New Roman"/>
                        </a:rPr>
                        <a:t>TOTALES ACTULIZADOS</a:t>
                      </a:r>
                      <a:endParaRPr lang="en-US" sz="120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59577">
                <a:tc>
                  <a:txBody>
                    <a:bodyPr/>
                    <a:lstStyle/>
                    <a:p>
                      <a:pPr algn="ctr">
                        <a:spcAft>
                          <a:spcPts val="0"/>
                        </a:spcAft>
                      </a:pPr>
                      <a:r>
                        <a:rPr lang="es-EC" sz="850" b="1">
                          <a:solidFill>
                            <a:srgbClr val="000000"/>
                          </a:solidFill>
                          <a:effectLst/>
                          <a:latin typeface="Times New Roman"/>
                          <a:ea typeface="Times New Roman"/>
                        </a:rPr>
                        <a:t>0</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-76.411,23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es-EC" sz="85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-76.411,23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1,00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-76.411,23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180.487,31</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9577">
                <a:tc>
                  <a:txBody>
                    <a:bodyPr/>
                    <a:lstStyle/>
                    <a:p>
                      <a:pPr algn="ctr">
                        <a:spcAft>
                          <a:spcPts val="0"/>
                        </a:spcAft>
                      </a:pPr>
                      <a:r>
                        <a:rPr lang="es-EC" sz="850" b="1">
                          <a:solidFill>
                            <a:srgbClr val="000000"/>
                          </a:solidFill>
                          <a:effectLst/>
                          <a:latin typeface="Times New Roman"/>
                          <a:ea typeface="Times New Roman"/>
                        </a:rPr>
                        <a:t>1</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146.170,61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180.487,31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34.316,70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0,90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131.531,19</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174.032,17</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9577">
                <a:tc>
                  <a:txBody>
                    <a:bodyPr/>
                    <a:lstStyle/>
                    <a:p>
                      <a:pPr algn="ctr">
                        <a:spcAft>
                          <a:spcPts val="0"/>
                        </a:spcAft>
                      </a:pPr>
                      <a:r>
                        <a:rPr lang="es-EC" sz="850" b="1">
                          <a:solidFill>
                            <a:srgbClr val="000000"/>
                          </a:solidFill>
                          <a:effectLst/>
                          <a:latin typeface="Times New Roman"/>
                          <a:ea typeface="Times New Roman"/>
                        </a:rPr>
                        <a:t>2</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148.703,15</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193.401,96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44.698,81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0,81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120.408,61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156.602,33</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9577">
                <a:tc>
                  <a:txBody>
                    <a:bodyPr/>
                    <a:lstStyle/>
                    <a:p>
                      <a:pPr algn="ctr">
                        <a:spcAft>
                          <a:spcPts val="0"/>
                        </a:spcAft>
                      </a:pPr>
                      <a:r>
                        <a:rPr lang="es-EC" sz="850" b="1">
                          <a:solidFill>
                            <a:srgbClr val="000000"/>
                          </a:solidFill>
                          <a:effectLst/>
                          <a:latin typeface="Times New Roman"/>
                          <a:ea typeface="Times New Roman"/>
                        </a:rPr>
                        <a:t>3</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150.410,66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207.477,07</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57.066,41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0,73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109.593,47</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151.173,67</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9577">
                <a:tc>
                  <a:txBody>
                    <a:bodyPr/>
                    <a:lstStyle/>
                    <a:p>
                      <a:pPr algn="ctr">
                        <a:spcAft>
                          <a:spcPts val="0"/>
                        </a:spcAft>
                      </a:pPr>
                      <a:r>
                        <a:rPr lang="es-EC" sz="850" b="1">
                          <a:solidFill>
                            <a:srgbClr val="000000"/>
                          </a:solidFill>
                          <a:effectLst/>
                          <a:latin typeface="Times New Roman"/>
                          <a:ea typeface="Times New Roman"/>
                        </a:rPr>
                        <a:t>4</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155.661,00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222.812,26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67.151,26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0,66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102.059,76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146.087,76</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1977">
                <a:tc>
                  <a:txBody>
                    <a:bodyPr/>
                    <a:lstStyle/>
                    <a:p>
                      <a:pPr algn="ctr">
                        <a:spcAft>
                          <a:spcPts val="0"/>
                        </a:spcAft>
                      </a:pPr>
                      <a:r>
                        <a:rPr lang="es-EC" sz="850" b="1">
                          <a:solidFill>
                            <a:srgbClr val="000000"/>
                          </a:solidFill>
                          <a:effectLst/>
                          <a:latin typeface="Times New Roman"/>
                          <a:ea typeface="Times New Roman"/>
                        </a:rPr>
                        <a:t>5</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161.255,92</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288.581,68</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127.325,75</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a:solidFill>
                            <a:srgbClr val="000000"/>
                          </a:solidFill>
                          <a:effectLst/>
                          <a:latin typeface="Times New Roman"/>
                          <a:ea typeface="Times New Roman"/>
                        </a:rPr>
                        <a:t>0,59</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95.139,11</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a:solidFill>
                            <a:srgbClr val="000000"/>
                          </a:solidFill>
                          <a:effectLst/>
                          <a:latin typeface="Times New Roman"/>
                          <a:ea typeface="Times New Roman"/>
                        </a:rPr>
                        <a:t>170.259,82</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1977">
                <a:tc>
                  <a:txBody>
                    <a:bodyPr/>
                    <a:lstStyle/>
                    <a:p>
                      <a:pPr>
                        <a:spcAft>
                          <a:spcPts val="0"/>
                        </a:spcAft>
                      </a:pPr>
                      <a:r>
                        <a:rPr lang="es-EC" sz="850" b="1" dirty="0">
                          <a:solidFill>
                            <a:srgbClr val="000000"/>
                          </a:solidFill>
                          <a:effectLst/>
                          <a:latin typeface="Times New Roman"/>
                          <a:ea typeface="Times New Roman"/>
                        </a:rPr>
                        <a:t>TOTAL</a:t>
                      </a:r>
                      <a:endParaRPr lang="en-US" sz="120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a:solidFill>
                            <a:srgbClr val="000000"/>
                          </a:solidFill>
                          <a:effectLst/>
                          <a:latin typeface="Times New Roman"/>
                          <a:ea typeface="Times New Roman"/>
                        </a:rPr>
                        <a:t>685.790,10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a:solidFill>
                            <a:srgbClr val="000000"/>
                          </a:solidFill>
                          <a:effectLst/>
                          <a:latin typeface="Times New Roman"/>
                          <a:ea typeface="Times New Roman"/>
                        </a:rPr>
                        <a:t>1.092.760,27</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a:solidFill>
                            <a:srgbClr val="000000"/>
                          </a:solidFill>
                          <a:effectLst/>
                          <a:latin typeface="Times New Roman"/>
                          <a:ea typeface="Times New Roman"/>
                        </a:rPr>
                        <a:t>254.147,70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850" b="1">
                          <a:solidFill>
                            <a:srgbClr val="000000"/>
                          </a:solidFill>
                          <a:effectLst/>
                          <a:latin typeface="Times New Roman"/>
                          <a:ea typeface="Times New Roman"/>
                        </a:rPr>
                        <a:t>4,68</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a:solidFill>
                            <a:srgbClr val="000000"/>
                          </a:solidFill>
                          <a:effectLst/>
                          <a:latin typeface="Times New Roman"/>
                          <a:ea typeface="Times New Roman"/>
                        </a:rPr>
                        <a:t>558.732,14</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850" b="1" dirty="0">
                          <a:solidFill>
                            <a:srgbClr val="000000"/>
                          </a:solidFill>
                          <a:effectLst/>
                          <a:latin typeface="Times New Roman"/>
                          <a:ea typeface="Times New Roman"/>
                        </a:rPr>
                        <a:t>978.643,07</a:t>
                      </a:r>
                      <a:endParaRPr lang="en-US" sz="120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47664" y="1410117"/>
            <a:ext cx="18345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alt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TMAR  9,35%</a:t>
            </a:r>
            <a:endParaRPr kumimoji="0" lang="es-EC"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29975568"/>
              </p:ext>
            </p:extLst>
          </p:nvPr>
        </p:nvGraphicFramePr>
        <p:xfrm>
          <a:off x="3563888" y="4869160"/>
          <a:ext cx="2473960" cy="1514475"/>
        </p:xfrm>
        <a:graphic>
          <a:graphicData uri="http://schemas.openxmlformats.org/drawingml/2006/table">
            <a:tbl>
              <a:tblPr firstRow="1" firstCol="1" bandRow="1"/>
              <a:tblGrid>
                <a:gridCol w="1508760"/>
                <a:gridCol w="965200"/>
              </a:tblGrid>
              <a:tr h="190500">
                <a:tc>
                  <a:txBody>
                    <a:bodyPr/>
                    <a:lstStyle/>
                    <a:p>
                      <a:pPr>
                        <a:spcAft>
                          <a:spcPts val="0"/>
                        </a:spcAft>
                      </a:pPr>
                      <a:r>
                        <a:rPr lang="es-EC" sz="1200" b="1">
                          <a:solidFill>
                            <a:srgbClr val="000000"/>
                          </a:solidFill>
                          <a:effectLst/>
                          <a:latin typeface="Times New Roman"/>
                          <a:ea typeface="Times New Roman"/>
                        </a:rPr>
                        <a:t>VAN</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r">
                        <a:spcAft>
                          <a:spcPts val="0"/>
                        </a:spcAft>
                      </a:pPr>
                      <a:r>
                        <a:rPr lang="es-EC" sz="1200" b="1">
                          <a:solidFill>
                            <a:srgbClr val="000000"/>
                          </a:solidFill>
                          <a:effectLst/>
                          <a:latin typeface="Times New Roman"/>
                          <a:ea typeface="Times New Roman"/>
                        </a:rPr>
                        <a:t>164.399,42</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190500">
                <a:tc>
                  <a:txBody>
                    <a:bodyPr/>
                    <a:lstStyle/>
                    <a:p>
                      <a:pPr>
                        <a:spcAft>
                          <a:spcPts val="0"/>
                        </a:spcAft>
                      </a:pPr>
                      <a:r>
                        <a:rPr lang="es-EC" sz="1200" b="1">
                          <a:solidFill>
                            <a:srgbClr val="000000"/>
                          </a:solidFill>
                          <a:effectLst/>
                          <a:latin typeface="Times New Roman"/>
                          <a:ea typeface="Times New Roman"/>
                        </a:rPr>
                        <a:t>TIR</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a:ea typeface="Times New Roman"/>
                        </a:rPr>
                        <a:t>59%</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spcAft>
                          <a:spcPts val="0"/>
                        </a:spcAft>
                      </a:pPr>
                      <a:r>
                        <a:rPr lang="es-EC" sz="1200" b="1">
                          <a:solidFill>
                            <a:srgbClr val="000000"/>
                          </a:solidFill>
                          <a:effectLst/>
                          <a:latin typeface="Times New Roman"/>
                          <a:ea typeface="Times New Roman"/>
                        </a:rPr>
                        <a:t>Coeficiente B/C</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a:ea typeface="Times New Roman"/>
                        </a:rPr>
                        <a:t>1,75</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1475">
                <a:tc>
                  <a:txBody>
                    <a:bodyPr/>
                    <a:lstStyle/>
                    <a:p>
                      <a:pPr>
                        <a:spcAft>
                          <a:spcPts val="0"/>
                        </a:spcAft>
                      </a:pPr>
                      <a:r>
                        <a:rPr lang="es-EC" sz="1200" b="1">
                          <a:solidFill>
                            <a:srgbClr val="000000"/>
                          </a:solidFill>
                          <a:effectLst/>
                          <a:latin typeface="Times New Roman"/>
                          <a:ea typeface="Times New Roman"/>
                        </a:rPr>
                        <a:t>Período recuperación</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a:ea typeface="Times New Roman"/>
                        </a:rPr>
                        <a:t>1,75</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1475">
                <a:tc>
                  <a:txBody>
                    <a:bodyPr/>
                    <a:lstStyle/>
                    <a:p>
                      <a:pPr>
                        <a:spcAft>
                          <a:spcPts val="0"/>
                        </a:spcAft>
                      </a:pPr>
                      <a:r>
                        <a:rPr lang="es-EC" sz="1200" b="1">
                          <a:solidFill>
                            <a:srgbClr val="000000"/>
                          </a:solidFill>
                          <a:effectLst/>
                          <a:latin typeface="Times New Roman"/>
                          <a:ea typeface="Times New Roman"/>
                        </a:rPr>
                        <a:t>Relación Beneficio / Costo</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a:solidFill>
                            <a:srgbClr val="000000"/>
                          </a:solidFill>
                          <a:effectLst/>
                          <a:latin typeface="Times New Roman"/>
                          <a:ea typeface="Times New Roman"/>
                        </a:rPr>
                        <a:t>3,33</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025">
                <a:tc>
                  <a:txBody>
                    <a:bodyPr/>
                    <a:lstStyle/>
                    <a:p>
                      <a:pPr>
                        <a:spcAft>
                          <a:spcPts val="0"/>
                        </a:spcAft>
                      </a:pPr>
                      <a:r>
                        <a:rPr lang="es-EC" sz="1200" b="1">
                          <a:solidFill>
                            <a:srgbClr val="000000"/>
                          </a:solidFill>
                          <a:effectLst/>
                          <a:latin typeface="Times New Roman"/>
                          <a:ea typeface="Times New Roman"/>
                        </a:rPr>
                        <a:t>TMAR</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200" dirty="0">
                          <a:solidFill>
                            <a:srgbClr val="000000"/>
                          </a:solidFill>
                          <a:effectLst/>
                          <a:latin typeface="Times New Roman"/>
                          <a:ea typeface="Times New Roman"/>
                        </a:rPr>
                        <a:t>9,35%</a:t>
                      </a:r>
                      <a:endParaRPr lang="en-US" sz="120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63708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normAutofit/>
          </a:bodyPr>
          <a:lstStyle/>
          <a:p>
            <a:r>
              <a:rPr lang="es-MX" sz="3500" dirty="0" smtClean="0"/>
              <a:t>Punto de Equilibrio</a:t>
            </a:r>
            <a:endParaRPr lang="es-EC" sz="3500" dirty="0"/>
          </a:p>
        </p:txBody>
      </p:sp>
      <p:graphicFrame>
        <p:nvGraphicFramePr>
          <p:cNvPr id="6" name="Table 5"/>
          <p:cNvGraphicFramePr>
            <a:graphicFrameLocks noGrp="1"/>
          </p:cNvGraphicFramePr>
          <p:nvPr>
            <p:extLst>
              <p:ext uri="{D42A27DB-BD31-4B8C-83A1-F6EECF244321}">
                <p14:modId xmlns:p14="http://schemas.microsoft.com/office/powerpoint/2010/main" val="1460438454"/>
              </p:ext>
            </p:extLst>
          </p:nvPr>
        </p:nvGraphicFramePr>
        <p:xfrm>
          <a:off x="611561" y="1052736"/>
          <a:ext cx="2376264" cy="2125675"/>
        </p:xfrm>
        <a:graphic>
          <a:graphicData uri="http://schemas.openxmlformats.org/drawingml/2006/table">
            <a:tbl>
              <a:tblPr firstRow="1" firstCol="1" bandRow="1"/>
              <a:tblGrid>
                <a:gridCol w="1144849"/>
                <a:gridCol w="1231415"/>
              </a:tblGrid>
              <a:tr h="322955">
                <a:tc gridSpan="2">
                  <a:txBody>
                    <a:bodyPr/>
                    <a:lstStyle/>
                    <a:p>
                      <a:pPr algn="ctr">
                        <a:spcAft>
                          <a:spcPts val="0"/>
                        </a:spcAft>
                      </a:pPr>
                      <a:r>
                        <a:rPr lang="es-EC" sz="1050" b="1" dirty="0">
                          <a:solidFill>
                            <a:srgbClr val="000000"/>
                          </a:solidFill>
                          <a:effectLst/>
                          <a:latin typeface="Times New Roman"/>
                          <a:ea typeface="Times New Roman"/>
                        </a:rPr>
                        <a:t>Punto de Equilibrio</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fr-FR"/>
                    </a:p>
                  </a:txBody>
                  <a:tcPr/>
                </a:tc>
              </a:tr>
              <a:tr h="274512">
                <a:tc>
                  <a:txBody>
                    <a:bodyPr/>
                    <a:lstStyle/>
                    <a:p>
                      <a:pPr>
                        <a:spcAft>
                          <a:spcPts val="0"/>
                        </a:spcAft>
                      </a:pPr>
                      <a:r>
                        <a:rPr lang="es-EC" sz="1050" b="1" dirty="0">
                          <a:solidFill>
                            <a:srgbClr val="000000"/>
                          </a:solidFill>
                          <a:effectLst/>
                          <a:latin typeface="Times New Roman"/>
                          <a:ea typeface="Times New Roman"/>
                        </a:rPr>
                        <a:t>Precio de venta</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 $          2,00 </a:t>
                      </a:r>
                      <a:endParaRPr lang="en-US" sz="105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8734">
                <a:tc>
                  <a:txBody>
                    <a:bodyPr/>
                    <a:lstStyle/>
                    <a:p>
                      <a:pPr>
                        <a:spcAft>
                          <a:spcPts val="0"/>
                        </a:spcAft>
                      </a:pPr>
                      <a:r>
                        <a:rPr lang="es-EC" sz="1050" b="1" dirty="0">
                          <a:solidFill>
                            <a:srgbClr val="000000"/>
                          </a:solidFill>
                          <a:effectLst/>
                          <a:latin typeface="Times New Roman"/>
                          <a:ea typeface="Times New Roman"/>
                        </a:rPr>
                        <a:t>Unidades Vendidas</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82.177,95</a:t>
                      </a:r>
                      <a:endParaRPr lang="en-US" sz="105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4512">
                <a:tc>
                  <a:txBody>
                    <a:bodyPr/>
                    <a:lstStyle/>
                    <a:p>
                      <a:pPr>
                        <a:spcAft>
                          <a:spcPts val="0"/>
                        </a:spcAft>
                      </a:pPr>
                      <a:r>
                        <a:rPr lang="es-EC" sz="1050" b="1" dirty="0">
                          <a:solidFill>
                            <a:srgbClr val="000000"/>
                          </a:solidFill>
                          <a:effectLst/>
                          <a:latin typeface="Times New Roman"/>
                          <a:ea typeface="Times New Roman"/>
                        </a:rPr>
                        <a:t>Costos Fijos</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12.088,92</a:t>
                      </a:r>
                      <a:endParaRPr lang="en-US" sz="105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1030">
                <a:tc>
                  <a:txBody>
                    <a:bodyPr/>
                    <a:lstStyle/>
                    <a:p>
                      <a:pPr>
                        <a:spcAft>
                          <a:spcPts val="0"/>
                        </a:spcAft>
                      </a:pPr>
                      <a:r>
                        <a:rPr lang="es-EC" sz="1050" b="1" dirty="0">
                          <a:solidFill>
                            <a:srgbClr val="000000"/>
                          </a:solidFill>
                          <a:effectLst/>
                          <a:latin typeface="Times New Roman"/>
                          <a:ea typeface="Times New Roman"/>
                        </a:rPr>
                        <a:t>Costos Variables</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14.118,17</a:t>
                      </a:r>
                      <a:endParaRPr lang="en-US" sz="105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2586">
                <a:tc>
                  <a:txBody>
                    <a:bodyPr/>
                    <a:lstStyle/>
                    <a:p>
                      <a:pPr>
                        <a:spcAft>
                          <a:spcPts val="0"/>
                        </a:spcAft>
                      </a:pPr>
                      <a:r>
                        <a:rPr lang="es-EC" sz="1050" b="1" dirty="0">
                          <a:solidFill>
                            <a:srgbClr val="000000"/>
                          </a:solidFill>
                          <a:effectLst/>
                          <a:latin typeface="Times New Roman"/>
                          <a:ea typeface="Times New Roman"/>
                        </a:rPr>
                        <a:t>Ventas Totales</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963.036,64</a:t>
                      </a:r>
                      <a:endParaRPr lang="en-US" sz="105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3904">
                <a:tc>
                  <a:txBody>
                    <a:bodyPr/>
                    <a:lstStyle/>
                    <a:p>
                      <a:pPr>
                        <a:spcAft>
                          <a:spcPts val="0"/>
                        </a:spcAft>
                      </a:pPr>
                      <a:r>
                        <a:rPr lang="es-EC" sz="1050" b="1" dirty="0">
                          <a:solidFill>
                            <a:srgbClr val="000000"/>
                          </a:solidFill>
                          <a:effectLst/>
                          <a:latin typeface="Times New Roman"/>
                          <a:ea typeface="Times New Roman"/>
                        </a:rPr>
                        <a:t>Costo Variable </a:t>
                      </a:r>
                      <a:r>
                        <a:rPr lang="es-EC" sz="1050" b="1" dirty="0" err="1" smtClean="0">
                          <a:solidFill>
                            <a:srgbClr val="000000"/>
                          </a:solidFill>
                          <a:effectLst/>
                          <a:latin typeface="Times New Roman"/>
                          <a:ea typeface="Times New Roman"/>
                        </a:rPr>
                        <a:t>Unit</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0,172</a:t>
                      </a:r>
                      <a:endParaRPr lang="en-US" sz="105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60744535"/>
              </p:ext>
            </p:extLst>
          </p:nvPr>
        </p:nvGraphicFramePr>
        <p:xfrm>
          <a:off x="3347864" y="980728"/>
          <a:ext cx="5245100" cy="2082165"/>
        </p:xfrm>
        <a:graphic>
          <a:graphicData uri="http://schemas.openxmlformats.org/drawingml/2006/table">
            <a:tbl>
              <a:tblPr firstRow="1" firstCol="1" bandRow="1"/>
              <a:tblGrid>
                <a:gridCol w="1524000"/>
                <a:gridCol w="825500"/>
                <a:gridCol w="762000"/>
                <a:gridCol w="698500"/>
                <a:gridCol w="762000"/>
                <a:gridCol w="673100"/>
              </a:tblGrid>
              <a:tr h="381000">
                <a:tc>
                  <a:txBody>
                    <a:bodyPr/>
                    <a:lstStyle/>
                    <a:p>
                      <a:pPr algn="ctr">
                        <a:spcAft>
                          <a:spcPts val="0"/>
                        </a:spcAft>
                      </a:pPr>
                      <a:r>
                        <a:rPr lang="es-EC" sz="1050" b="1" dirty="0">
                          <a:solidFill>
                            <a:srgbClr val="000000"/>
                          </a:solidFill>
                          <a:effectLst/>
                          <a:latin typeface="Times New Roman"/>
                          <a:ea typeface="Times New Roman"/>
                        </a:rPr>
                        <a:t>Precio de Venta</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050" b="1">
                          <a:solidFill>
                            <a:srgbClr val="000000"/>
                          </a:solidFill>
                          <a:effectLst/>
                          <a:latin typeface="Times New Roman"/>
                          <a:ea typeface="Times New Roman"/>
                        </a:rPr>
                        <a:t>Cantidad</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050" b="1">
                          <a:solidFill>
                            <a:srgbClr val="000000"/>
                          </a:solidFill>
                          <a:effectLst/>
                          <a:latin typeface="Times New Roman"/>
                          <a:ea typeface="Times New Roman"/>
                        </a:rPr>
                        <a:t>Ingresos totales</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050" b="1">
                          <a:solidFill>
                            <a:srgbClr val="000000"/>
                          </a:solidFill>
                          <a:effectLst/>
                          <a:latin typeface="Times New Roman"/>
                          <a:ea typeface="Times New Roman"/>
                        </a:rPr>
                        <a:t>Costos Fijos</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050" b="1">
                          <a:solidFill>
                            <a:srgbClr val="000000"/>
                          </a:solidFill>
                          <a:effectLst/>
                          <a:latin typeface="Times New Roman"/>
                          <a:ea typeface="Times New Roman"/>
                        </a:rPr>
                        <a:t>Costos Variables</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050" b="1">
                          <a:solidFill>
                            <a:srgbClr val="000000"/>
                          </a:solidFill>
                          <a:effectLst/>
                          <a:latin typeface="Times New Roman"/>
                          <a:ea typeface="Times New Roman"/>
                        </a:rPr>
                        <a:t>Costo Total</a:t>
                      </a:r>
                      <a:endParaRPr lang="en-US" sz="105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66700">
                <a:tc>
                  <a:txBody>
                    <a:bodyPr/>
                    <a:lstStyle/>
                    <a:p>
                      <a:pPr algn="ctr">
                        <a:spcAft>
                          <a:spcPts val="0"/>
                        </a:spcAft>
                      </a:pPr>
                      <a:r>
                        <a:rPr lang="es-EC" sz="1050" b="1" dirty="0">
                          <a:solidFill>
                            <a:srgbClr val="000000"/>
                          </a:solidFill>
                          <a:effectLst/>
                          <a:latin typeface="Times New Roman"/>
                          <a:ea typeface="Times New Roman"/>
                        </a:rPr>
                        <a:t>$       2,00</a:t>
                      </a:r>
                      <a:endParaRPr lang="en-US" sz="105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4.000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8.000,00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12.088,92</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687,20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12.776,12</a:t>
                      </a:r>
                      <a:endParaRPr lang="en-US" sz="105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6225">
                <a:tc>
                  <a:txBody>
                    <a:bodyPr/>
                    <a:lstStyle/>
                    <a:p>
                      <a:pPr algn="ctr">
                        <a:spcAft>
                          <a:spcPts val="0"/>
                        </a:spcAft>
                      </a:pPr>
                      <a:r>
                        <a:rPr lang="es-EC" sz="1050" b="1">
                          <a:solidFill>
                            <a:srgbClr val="000000"/>
                          </a:solidFill>
                          <a:effectLst/>
                          <a:latin typeface="Times New Roman"/>
                          <a:ea typeface="Times New Roman"/>
                        </a:rPr>
                        <a:t>$       2,00</a:t>
                      </a:r>
                      <a:endParaRPr lang="en-US" sz="105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5.000</a:t>
                      </a:r>
                      <a:endParaRPr lang="en-US" sz="105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10.000,00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12.088,92</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859,00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12.947,92</a:t>
                      </a:r>
                      <a:endParaRPr lang="en-US" sz="105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6700">
                <a:tc>
                  <a:txBody>
                    <a:bodyPr/>
                    <a:lstStyle/>
                    <a:p>
                      <a:pPr algn="ctr">
                        <a:spcAft>
                          <a:spcPts val="0"/>
                        </a:spcAft>
                      </a:pPr>
                      <a:r>
                        <a:rPr lang="es-EC" sz="1050" b="1">
                          <a:solidFill>
                            <a:srgbClr val="365F91"/>
                          </a:solidFill>
                          <a:effectLst/>
                          <a:highlight>
                            <a:srgbClr val="FFFF00"/>
                          </a:highlight>
                          <a:latin typeface="Times New Roman"/>
                          <a:ea typeface="Times New Roman"/>
                        </a:rPr>
                        <a:t>$        2,00</a:t>
                      </a:r>
                      <a:endParaRPr lang="en-US" sz="105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365F91"/>
                          </a:solidFill>
                          <a:effectLst/>
                          <a:highlight>
                            <a:srgbClr val="FFFF00"/>
                          </a:highlight>
                          <a:latin typeface="Times New Roman"/>
                          <a:ea typeface="Times New Roman"/>
                        </a:rPr>
                        <a:t>6.612</a:t>
                      </a:r>
                      <a:endParaRPr lang="en-US" sz="105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365F91"/>
                          </a:solidFill>
                          <a:effectLst/>
                          <a:highlight>
                            <a:srgbClr val="FFFF00"/>
                          </a:highlight>
                          <a:latin typeface="Times New Roman"/>
                          <a:ea typeface="Times New Roman"/>
                        </a:rPr>
                        <a:t>13.224,95</a:t>
                      </a:r>
                      <a:endParaRPr lang="en-US" sz="105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365F91"/>
                          </a:solidFill>
                          <a:effectLst/>
                          <a:highlight>
                            <a:srgbClr val="FFFF00"/>
                          </a:highlight>
                          <a:latin typeface="Times New Roman"/>
                          <a:ea typeface="Times New Roman"/>
                        </a:rPr>
                        <a:t>12.088,92</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365F91"/>
                          </a:solidFill>
                          <a:effectLst/>
                          <a:highlight>
                            <a:srgbClr val="FFFF00"/>
                          </a:highlight>
                          <a:latin typeface="Times New Roman"/>
                          <a:ea typeface="Times New Roman"/>
                        </a:rPr>
                        <a:t>1.136,02</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365F91"/>
                          </a:solidFill>
                          <a:effectLst/>
                          <a:highlight>
                            <a:srgbClr val="FFFF00"/>
                          </a:highlight>
                          <a:latin typeface="Times New Roman"/>
                          <a:ea typeface="Times New Roman"/>
                        </a:rPr>
                        <a:t>13.224,95</a:t>
                      </a:r>
                      <a:endParaRPr lang="en-US" sz="105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5275">
                <a:tc>
                  <a:txBody>
                    <a:bodyPr/>
                    <a:lstStyle/>
                    <a:p>
                      <a:pPr algn="ctr">
                        <a:spcAft>
                          <a:spcPts val="0"/>
                        </a:spcAft>
                      </a:pPr>
                      <a:r>
                        <a:rPr lang="es-EC" sz="1050" b="1">
                          <a:solidFill>
                            <a:srgbClr val="000000"/>
                          </a:solidFill>
                          <a:effectLst/>
                          <a:latin typeface="Times New Roman"/>
                          <a:ea typeface="Times New Roman"/>
                        </a:rPr>
                        <a:t>$        2,00</a:t>
                      </a:r>
                      <a:endParaRPr lang="en-US" sz="105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15.000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30.000,00</a:t>
                      </a:r>
                      <a:endParaRPr lang="en-US" sz="105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12.088,92</a:t>
                      </a:r>
                      <a:endParaRPr lang="en-US" sz="105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2.577,00</a:t>
                      </a:r>
                      <a:endParaRPr lang="en-US" sz="105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14.665,92</a:t>
                      </a:r>
                      <a:endParaRPr lang="en-US" sz="105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5275">
                <a:tc>
                  <a:txBody>
                    <a:bodyPr/>
                    <a:lstStyle/>
                    <a:p>
                      <a:pPr algn="ctr">
                        <a:spcAft>
                          <a:spcPts val="0"/>
                        </a:spcAft>
                      </a:pPr>
                      <a:r>
                        <a:rPr lang="es-EC" sz="1050" b="1">
                          <a:solidFill>
                            <a:srgbClr val="000000"/>
                          </a:solidFill>
                          <a:effectLst/>
                          <a:latin typeface="Times New Roman"/>
                          <a:ea typeface="Times New Roman"/>
                        </a:rPr>
                        <a:t>$       2,00</a:t>
                      </a:r>
                      <a:endParaRPr lang="en-US" sz="105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45.000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90.000,W00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12.088,92</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7.731,00</a:t>
                      </a:r>
                      <a:endParaRPr lang="en-US" sz="105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19.819,92</a:t>
                      </a:r>
                      <a:endParaRPr lang="en-US" sz="105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6225">
                <a:tc>
                  <a:txBody>
                    <a:bodyPr/>
                    <a:lstStyle/>
                    <a:p>
                      <a:pPr algn="ctr">
                        <a:spcAft>
                          <a:spcPts val="0"/>
                        </a:spcAft>
                      </a:pPr>
                      <a:r>
                        <a:rPr lang="es-EC" sz="1050" b="1">
                          <a:solidFill>
                            <a:srgbClr val="000000"/>
                          </a:solidFill>
                          <a:effectLst/>
                          <a:latin typeface="Times New Roman"/>
                          <a:ea typeface="Times New Roman"/>
                        </a:rPr>
                        <a:t>$      2,00</a:t>
                      </a:r>
                      <a:endParaRPr lang="en-US" sz="105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82.178</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164.355,90</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a:solidFill>
                            <a:srgbClr val="000000"/>
                          </a:solidFill>
                          <a:effectLst/>
                          <a:latin typeface="Times New Roman"/>
                          <a:ea typeface="Times New Roman"/>
                        </a:rPr>
                        <a:t>12.088,92</a:t>
                      </a:r>
                      <a:endParaRPr lang="en-US" sz="105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14.118,17</a:t>
                      </a:r>
                      <a:endParaRPr lang="en-US" sz="1050" dirty="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C" sz="1050" dirty="0">
                          <a:solidFill>
                            <a:srgbClr val="000000"/>
                          </a:solidFill>
                          <a:effectLst/>
                          <a:latin typeface="Times New Roman"/>
                          <a:ea typeface="Times New Roman"/>
                        </a:rPr>
                        <a:t>26.207,10</a:t>
                      </a:r>
                      <a:endParaRPr lang="en-US" sz="105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11" name="Chart 10"/>
          <p:cNvGraphicFramePr/>
          <p:nvPr>
            <p:extLst>
              <p:ext uri="{D42A27DB-BD31-4B8C-83A1-F6EECF244321}">
                <p14:modId xmlns:p14="http://schemas.microsoft.com/office/powerpoint/2010/main" val="43279462"/>
              </p:ext>
            </p:extLst>
          </p:nvPr>
        </p:nvGraphicFramePr>
        <p:xfrm>
          <a:off x="2195736" y="3284984"/>
          <a:ext cx="5400040" cy="3028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4130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850106"/>
          </a:xfrm>
        </p:spPr>
        <p:txBody>
          <a:bodyPr>
            <a:normAutofit/>
          </a:bodyPr>
          <a:lstStyle/>
          <a:p>
            <a:r>
              <a:rPr lang="es-MX" sz="3500" dirty="0" smtClean="0"/>
              <a:t>Análisis de Sensibilidad</a:t>
            </a:r>
            <a:endParaRPr lang="es-EC" sz="3500" dirty="0"/>
          </a:p>
        </p:txBody>
      </p:sp>
      <p:graphicFrame>
        <p:nvGraphicFramePr>
          <p:cNvPr id="2" name="Table 1"/>
          <p:cNvGraphicFramePr>
            <a:graphicFrameLocks noGrp="1"/>
          </p:cNvGraphicFramePr>
          <p:nvPr>
            <p:extLst>
              <p:ext uri="{D42A27DB-BD31-4B8C-83A1-F6EECF244321}">
                <p14:modId xmlns:p14="http://schemas.microsoft.com/office/powerpoint/2010/main" val="4156705228"/>
              </p:ext>
            </p:extLst>
          </p:nvPr>
        </p:nvGraphicFramePr>
        <p:xfrm>
          <a:off x="1475656" y="1340768"/>
          <a:ext cx="6336704" cy="4464496"/>
        </p:xfrm>
        <a:graphic>
          <a:graphicData uri="http://schemas.openxmlformats.org/drawingml/2006/table">
            <a:tbl>
              <a:tblPr firstRow="1" firstCol="1" bandRow="1"/>
              <a:tblGrid>
                <a:gridCol w="2383666"/>
                <a:gridCol w="888323"/>
                <a:gridCol w="888323"/>
                <a:gridCol w="962350"/>
                <a:gridCol w="1214042"/>
              </a:tblGrid>
              <a:tr h="509090">
                <a:tc>
                  <a:txBody>
                    <a:bodyPr/>
                    <a:lstStyle/>
                    <a:p>
                      <a:pPr algn="ctr">
                        <a:spcAft>
                          <a:spcPts val="0"/>
                        </a:spcAft>
                      </a:pPr>
                      <a:r>
                        <a:rPr lang="es-EC" sz="1200" b="1">
                          <a:solidFill>
                            <a:srgbClr val="FFFFFF"/>
                          </a:solidFill>
                          <a:effectLst/>
                          <a:latin typeface="Times New Roman"/>
                          <a:ea typeface="Times New Roman"/>
                        </a:rPr>
                        <a:t>CONCEPTOS</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200" b="1">
                          <a:solidFill>
                            <a:srgbClr val="FFFFFF"/>
                          </a:solidFill>
                          <a:effectLst/>
                          <a:latin typeface="Times New Roman"/>
                          <a:ea typeface="Times New Roman"/>
                        </a:rPr>
                        <a:t>%</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200" b="1">
                          <a:solidFill>
                            <a:srgbClr val="FFFFFF"/>
                          </a:solidFill>
                          <a:effectLst/>
                          <a:latin typeface="Times New Roman"/>
                          <a:ea typeface="Times New Roman"/>
                        </a:rPr>
                        <a:t>TIR</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200" b="1">
                          <a:solidFill>
                            <a:srgbClr val="FFFFFF"/>
                          </a:solidFill>
                          <a:effectLst/>
                          <a:latin typeface="Times New Roman"/>
                          <a:ea typeface="Times New Roman"/>
                        </a:rPr>
                        <a:t>VAN</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C" sz="1200" b="1">
                          <a:solidFill>
                            <a:srgbClr val="FFFFFF"/>
                          </a:solidFill>
                          <a:effectLst/>
                          <a:latin typeface="Times New Roman"/>
                          <a:ea typeface="Times New Roman"/>
                        </a:rPr>
                        <a:t>EVALUACIÓN</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34571">
                <a:tc>
                  <a:txBody>
                    <a:bodyPr/>
                    <a:lstStyle/>
                    <a:p>
                      <a:pPr algn="ctr">
                        <a:spcAft>
                          <a:spcPts val="0"/>
                        </a:spcAft>
                      </a:pPr>
                      <a:r>
                        <a:rPr lang="es-EC" sz="1200" b="1">
                          <a:solidFill>
                            <a:srgbClr val="000000"/>
                          </a:solidFill>
                          <a:effectLst/>
                          <a:latin typeface="Times New Roman"/>
                          <a:ea typeface="Times New Roman"/>
                        </a:rPr>
                        <a:t>Aumento de Costos</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10%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22%</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49.415,13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Sensible</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7456">
                <a:tc>
                  <a:txBody>
                    <a:bodyPr/>
                    <a:lstStyle/>
                    <a:p>
                      <a:pPr algn="ctr">
                        <a:spcAft>
                          <a:spcPts val="0"/>
                        </a:spcAft>
                      </a:pPr>
                      <a:r>
                        <a:rPr lang="es-EC" sz="1200" b="1">
                          <a:solidFill>
                            <a:srgbClr val="000000"/>
                          </a:solidFill>
                          <a:effectLst/>
                          <a:latin typeface="Times New Roman"/>
                          <a:ea typeface="Times New Roman"/>
                        </a:rPr>
                        <a:t>Disminución de ingresos</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10%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20%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37.772,53</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Sensible</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37469">
                <a:tc>
                  <a:txBody>
                    <a:bodyPr/>
                    <a:lstStyle/>
                    <a:p>
                      <a:pPr algn="ctr">
                        <a:spcAft>
                          <a:spcPts val="0"/>
                        </a:spcAft>
                      </a:pPr>
                      <a:r>
                        <a:rPr lang="es-EC" sz="1200" b="1">
                          <a:solidFill>
                            <a:srgbClr val="000000"/>
                          </a:solidFill>
                          <a:effectLst/>
                          <a:latin typeface="Times New Roman"/>
                          <a:ea typeface="Times New Roman"/>
                        </a:rPr>
                        <a:t>Disminución de ingresos y aumento de costos simultáneamente</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10%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4%</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-29.238,32</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Sensible</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8840">
                <a:tc>
                  <a:txBody>
                    <a:bodyPr/>
                    <a:lstStyle/>
                    <a:p>
                      <a:pPr algn="ctr">
                        <a:spcAft>
                          <a:spcPts val="0"/>
                        </a:spcAft>
                      </a:pPr>
                      <a:r>
                        <a:rPr lang="es-EC" sz="1200" b="1">
                          <a:solidFill>
                            <a:srgbClr val="000000"/>
                          </a:solidFill>
                          <a:effectLst/>
                          <a:latin typeface="Times New Roman"/>
                          <a:ea typeface="Times New Roman"/>
                        </a:rPr>
                        <a:t>Aumento de MOD</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10%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35%</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   104.673,82 </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No Sensible</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6547">
                <a:tc>
                  <a:txBody>
                    <a:bodyPr/>
                    <a:lstStyle/>
                    <a:p>
                      <a:pPr algn="ctr">
                        <a:spcAft>
                          <a:spcPts val="0"/>
                        </a:spcAft>
                      </a:pPr>
                      <a:r>
                        <a:rPr lang="es-EC" sz="1200" b="1">
                          <a:solidFill>
                            <a:srgbClr val="000000"/>
                          </a:solidFill>
                          <a:effectLst/>
                          <a:latin typeface="Times New Roman"/>
                          <a:ea typeface="Times New Roman"/>
                        </a:rPr>
                        <a:t>Aumento al personal</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10%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36%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   109.035,23 </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No Sensible</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24979">
                <a:tc>
                  <a:txBody>
                    <a:bodyPr/>
                    <a:lstStyle/>
                    <a:p>
                      <a:pPr algn="ctr">
                        <a:spcAft>
                          <a:spcPts val="0"/>
                        </a:spcAft>
                      </a:pPr>
                      <a:r>
                        <a:rPr lang="es-EC" sz="1200" b="1">
                          <a:solidFill>
                            <a:srgbClr val="000000"/>
                          </a:solidFill>
                          <a:effectLst/>
                          <a:latin typeface="Times New Roman"/>
                          <a:ea typeface="Times New Roman"/>
                        </a:rPr>
                        <a:t>Aumento de materia prima</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10%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36%</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   111.040,37 </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No Sensible</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09090">
                <a:tc>
                  <a:txBody>
                    <a:bodyPr/>
                    <a:lstStyle/>
                    <a:p>
                      <a:pPr algn="ctr">
                        <a:spcAft>
                          <a:spcPts val="0"/>
                        </a:spcAft>
                      </a:pPr>
                      <a:r>
                        <a:rPr lang="es-EC" sz="1200" b="1">
                          <a:solidFill>
                            <a:srgbClr val="000000"/>
                          </a:solidFill>
                          <a:effectLst/>
                          <a:latin typeface="Times New Roman"/>
                          <a:ea typeface="Times New Roman"/>
                        </a:rPr>
                        <a:t>Aumento de suministros, servicios</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10%</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37%</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   114.090,16 </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No Sensible</a:t>
                      </a:r>
                      <a:endParaRPr lang="en-US" sz="12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26454">
                <a:tc>
                  <a:txBody>
                    <a:bodyPr/>
                    <a:lstStyle/>
                    <a:p>
                      <a:pPr algn="ctr">
                        <a:spcAft>
                          <a:spcPts val="0"/>
                        </a:spcAft>
                      </a:pPr>
                      <a:r>
                        <a:rPr lang="es-EC" sz="1200" b="1">
                          <a:solidFill>
                            <a:srgbClr val="000000"/>
                          </a:solidFill>
                          <a:effectLst/>
                          <a:latin typeface="Times New Roman"/>
                          <a:ea typeface="Times New Roman"/>
                        </a:rPr>
                        <a:t>Normal</a:t>
                      </a:r>
                      <a:endParaRPr lang="en-US" sz="120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37%</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a:solidFill>
                            <a:srgbClr val="000000"/>
                          </a:solidFill>
                          <a:effectLst/>
                          <a:latin typeface="Times New Roman"/>
                          <a:ea typeface="Times New Roman"/>
                        </a:rPr>
                        <a:t>116.425,99</a:t>
                      </a:r>
                      <a:endParaRPr lang="en-US" sz="12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1200" b="1" dirty="0">
                          <a:solidFill>
                            <a:srgbClr val="000000"/>
                          </a:solidFill>
                          <a:effectLst/>
                          <a:latin typeface="Times New Roman"/>
                          <a:ea typeface="Times New Roman"/>
                        </a:rPr>
                        <a:t>RENTABLE</a:t>
                      </a:r>
                      <a:endParaRPr lang="en-US" sz="1200" dirty="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29380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lstStyle/>
          <a:p>
            <a:r>
              <a:rPr lang="es-MX" dirty="0" smtClean="0"/>
              <a:t>Conclusiones</a:t>
            </a:r>
            <a:endParaRPr lang="es-EC" dirty="0"/>
          </a:p>
        </p:txBody>
      </p:sp>
      <p:sp>
        <p:nvSpPr>
          <p:cNvPr id="4" name="3 Rectángulo"/>
          <p:cNvSpPr/>
          <p:nvPr/>
        </p:nvSpPr>
        <p:spPr>
          <a:xfrm>
            <a:off x="323528" y="1268760"/>
            <a:ext cx="8352928" cy="3170099"/>
          </a:xfrm>
          <a:prstGeom prst="rect">
            <a:avLst/>
          </a:prstGeom>
        </p:spPr>
        <p:txBody>
          <a:bodyPr wrap="square">
            <a:spAutoFit/>
          </a:bodyPr>
          <a:lstStyle/>
          <a:p>
            <a:pPr marL="285750" lvl="0" indent="-285750" algn="just">
              <a:buFont typeface="Arial" pitchFamily="34" charset="0"/>
              <a:buChar char="•"/>
            </a:pPr>
            <a:endParaRPr lang="es-EC" sz="2500" dirty="0" smtClean="0"/>
          </a:p>
          <a:p>
            <a:pPr marL="285750" lvl="0" indent="-285750" algn="just">
              <a:buFont typeface="Arial" pitchFamily="34" charset="0"/>
              <a:buChar char="•"/>
            </a:pPr>
            <a:r>
              <a:rPr lang="es-EC" sz="2500" dirty="0" smtClean="0"/>
              <a:t>A </a:t>
            </a:r>
            <a:r>
              <a:rPr lang="es-EC" sz="2500" dirty="0"/>
              <a:t>través de la investigación de </a:t>
            </a:r>
            <a:r>
              <a:rPr lang="es-EC" sz="2500" dirty="0" smtClean="0"/>
              <a:t>mercados, se determinó </a:t>
            </a:r>
            <a:r>
              <a:rPr lang="es-EC" sz="2500" dirty="0"/>
              <a:t>que existe demanda </a:t>
            </a:r>
            <a:r>
              <a:rPr lang="es-EC" sz="2500" dirty="0" smtClean="0"/>
              <a:t>insatisfecha, se identificó </a:t>
            </a:r>
            <a:r>
              <a:rPr lang="es-EC" sz="2500" dirty="0"/>
              <a:t>las tendencias del mercado </a:t>
            </a:r>
            <a:r>
              <a:rPr lang="es-EC" sz="2500" dirty="0" smtClean="0"/>
              <a:t>actual,</a:t>
            </a:r>
          </a:p>
          <a:p>
            <a:pPr lvl="0" algn="just"/>
            <a:endParaRPr lang="es-EC" sz="2500" dirty="0" smtClean="0"/>
          </a:p>
          <a:p>
            <a:pPr marL="285750" lvl="0" indent="-285750" algn="just">
              <a:buFont typeface="Arial" pitchFamily="34" charset="0"/>
              <a:buChar char="•"/>
            </a:pPr>
            <a:r>
              <a:rPr lang="es-EC" sz="2500" dirty="0" smtClean="0"/>
              <a:t>En </a:t>
            </a:r>
            <a:r>
              <a:rPr lang="es-EC" sz="2500" dirty="0"/>
              <a:t>el estudio técnico se </a:t>
            </a:r>
            <a:r>
              <a:rPr lang="es-EC" sz="2500" dirty="0" smtClean="0"/>
              <a:t>determinó la infraestructura productiva para inversión en el proyecto.</a:t>
            </a:r>
          </a:p>
        </p:txBody>
      </p:sp>
    </p:spTree>
    <p:extLst>
      <p:ext uri="{BB962C8B-B14F-4D97-AF65-F5344CB8AC3E}">
        <p14:creationId xmlns:p14="http://schemas.microsoft.com/office/powerpoint/2010/main" val="1289395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lstStyle/>
          <a:p>
            <a:r>
              <a:rPr lang="es-MX" dirty="0" smtClean="0"/>
              <a:t>Conclusiones</a:t>
            </a:r>
            <a:endParaRPr lang="es-EC" dirty="0"/>
          </a:p>
        </p:txBody>
      </p:sp>
      <p:sp>
        <p:nvSpPr>
          <p:cNvPr id="4" name="3 Rectángulo"/>
          <p:cNvSpPr/>
          <p:nvPr/>
        </p:nvSpPr>
        <p:spPr>
          <a:xfrm>
            <a:off x="323528" y="1340768"/>
            <a:ext cx="8352928" cy="3216265"/>
          </a:xfrm>
          <a:prstGeom prst="rect">
            <a:avLst/>
          </a:prstGeom>
        </p:spPr>
        <p:txBody>
          <a:bodyPr wrap="square">
            <a:spAutoFit/>
          </a:bodyPr>
          <a:lstStyle/>
          <a:p>
            <a:pPr marL="285750" lvl="0" indent="-285750" algn="just">
              <a:buFont typeface="Arial" pitchFamily="34" charset="0"/>
              <a:buChar char="•"/>
            </a:pPr>
            <a:endParaRPr lang="es-EC" sz="2500" dirty="0" smtClean="0"/>
          </a:p>
          <a:p>
            <a:pPr marL="285750" lvl="0" indent="-285750" algn="just">
              <a:buFont typeface="Arial" pitchFamily="34" charset="0"/>
              <a:buChar char="•"/>
            </a:pPr>
            <a:r>
              <a:rPr lang="es-EC" sz="2500" dirty="0" smtClean="0"/>
              <a:t>El </a:t>
            </a:r>
            <a:r>
              <a:rPr lang="es-EC" sz="2500" dirty="0"/>
              <a:t>estudio financiero </a:t>
            </a:r>
            <a:r>
              <a:rPr lang="es-EC" sz="2500" dirty="0" smtClean="0"/>
              <a:t>determinó la viabilidad del proyecto. Presenta </a:t>
            </a:r>
            <a:r>
              <a:rPr lang="es-EC" sz="2500" dirty="0"/>
              <a:t>un VAN de </a:t>
            </a:r>
            <a:r>
              <a:rPr lang="es-EC" sz="2500" dirty="0" smtClean="0"/>
              <a:t>$ </a:t>
            </a:r>
            <a:r>
              <a:rPr lang="es-EC" sz="2800" dirty="0" smtClean="0"/>
              <a:t>116.425,99</a:t>
            </a:r>
            <a:r>
              <a:rPr lang="es-EC" sz="2500" dirty="0" smtClean="0"/>
              <a:t> </a:t>
            </a:r>
            <a:r>
              <a:rPr lang="es-EC" sz="2500" dirty="0"/>
              <a:t>y una TIR de 37%. </a:t>
            </a:r>
            <a:endParaRPr lang="es-EC" sz="2500" dirty="0" smtClean="0"/>
          </a:p>
          <a:p>
            <a:pPr lvl="0" algn="just"/>
            <a:endParaRPr lang="es-EC" sz="2500" dirty="0"/>
          </a:p>
          <a:p>
            <a:pPr marL="285750" lvl="0" indent="-285750" algn="just">
              <a:buFont typeface="Arial" pitchFamily="34" charset="0"/>
              <a:buChar char="•"/>
            </a:pPr>
            <a:r>
              <a:rPr lang="es-EC" sz="2500" dirty="0" smtClean="0"/>
              <a:t>El </a:t>
            </a:r>
            <a:r>
              <a:rPr lang="es-EC" sz="2500" dirty="0"/>
              <a:t>análisis </a:t>
            </a:r>
            <a:r>
              <a:rPr lang="es-EC" sz="2500" dirty="0" smtClean="0"/>
              <a:t>demostró </a:t>
            </a:r>
            <a:r>
              <a:rPr lang="es-EC" sz="2500" dirty="0"/>
              <a:t>que </a:t>
            </a:r>
            <a:r>
              <a:rPr lang="es-EC" sz="2500" dirty="0" smtClean="0"/>
              <a:t>el proyecto es sensible a disminución de las </a:t>
            </a:r>
            <a:r>
              <a:rPr lang="es-EC" sz="2500" dirty="0"/>
              <a:t>ventas </a:t>
            </a:r>
            <a:r>
              <a:rPr lang="es-EC" sz="2500" dirty="0" smtClean="0"/>
              <a:t>en 10% e incremento en 10% en los  </a:t>
            </a:r>
            <a:r>
              <a:rPr lang="es-EC" sz="2500" dirty="0"/>
              <a:t>costos e insumos el </a:t>
            </a:r>
            <a:r>
              <a:rPr lang="es-EC" sz="2500" dirty="0" smtClean="0"/>
              <a:t>proyecto. </a:t>
            </a:r>
            <a:endParaRPr lang="es-EC" sz="2500" dirty="0"/>
          </a:p>
        </p:txBody>
      </p:sp>
    </p:spTree>
    <p:extLst>
      <p:ext uri="{BB962C8B-B14F-4D97-AF65-F5344CB8AC3E}">
        <p14:creationId xmlns:p14="http://schemas.microsoft.com/office/powerpoint/2010/main" val="270206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p:spPr>
        <p:txBody>
          <a:bodyPr>
            <a:normAutofit fontScale="90000"/>
          </a:bodyPr>
          <a:lstStyle/>
          <a:p>
            <a:r>
              <a:rPr lang="es-EC" dirty="0" smtClean="0"/>
              <a:t>Capítulo II: Análisis Externo</a:t>
            </a:r>
            <a:endParaRPr lang="es-EC" dirty="0"/>
          </a:p>
        </p:txBody>
      </p:sp>
      <p:sp>
        <p:nvSpPr>
          <p:cNvPr id="3" name="2 Marcador de contenido"/>
          <p:cNvSpPr>
            <a:spLocks noGrp="1"/>
          </p:cNvSpPr>
          <p:nvPr>
            <p:ph idx="1"/>
          </p:nvPr>
        </p:nvSpPr>
        <p:spPr>
          <a:xfrm>
            <a:off x="1043492" y="1916832"/>
            <a:ext cx="6777317" cy="4320480"/>
          </a:xfrm>
        </p:spPr>
        <p:txBody>
          <a:bodyPr>
            <a:normAutofit/>
          </a:bodyPr>
          <a:lstStyle/>
          <a:p>
            <a:pPr marL="365760" lvl="1" indent="0" algn="ctr">
              <a:buNone/>
            </a:pPr>
            <a:r>
              <a:rPr lang="es-EC" sz="2400" b="1" dirty="0" smtClean="0"/>
              <a:t>Explicación del Análisis Externo</a:t>
            </a:r>
          </a:p>
          <a:p>
            <a:pPr marL="365760" lvl="1" indent="0" algn="ctr">
              <a:buNone/>
            </a:pPr>
            <a:endParaRPr lang="es-EC" sz="2400" b="1" u="sng" dirty="0" smtClean="0"/>
          </a:p>
          <a:p>
            <a:pPr lvl="1" algn="ctr">
              <a:buFont typeface="Wingdings" pitchFamily="2" charset="2"/>
              <a:buChar char="§"/>
            </a:pPr>
            <a:r>
              <a:rPr lang="es-EC" sz="2400" b="1" dirty="0" smtClean="0"/>
              <a:t>Macro ambiente</a:t>
            </a:r>
          </a:p>
          <a:p>
            <a:pPr lvl="1" algn="ctr">
              <a:buFont typeface="Wingdings" pitchFamily="2" charset="2"/>
              <a:buChar char="§"/>
            </a:pPr>
            <a:r>
              <a:rPr lang="es-EC" sz="2400" b="1" dirty="0" smtClean="0"/>
              <a:t>Micro ambiente</a:t>
            </a:r>
            <a:endParaRPr lang="es-EC" sz="2000" dirty="0"/>
          </a:p>
          <a:p>
            <a:pPr marL="365760" lvl="1" indent="0">
              <a:buNone/>
            </a:pPr>
            <a:endParaRPr lang="es-EC" dirty="0"/>
          </a:p>
          <a:p>
            <a:pPr marL="365760" lvl="1" indent="0">
              <a:buNone/>
            </a:pPr>
            <a:endParaRPr lang="es-EC" sz="2100" dirty="0"/>
          </a:p>
          <a:p>
            <a:pPr marL="365760" lvl="1" indent="0">
              <a:buNone/>
            </a:pPr>
            <a:endParaRPr lang="es-EC" sz="2100" dirty="0" smtClean="0"/>
          </a:p>
        </p:txBody>
      </p:sp>
    </p:spTree>
    <p:extLst>
      <p:ext uri="{BB962C8B-B14F-4D97-AF65-F5344CB8AC3E}">
        <p14:creationId xmlns:p14="http://schemas.microsoft.com/office/powerpoint/2010/main" val="15647564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lstStyle/>
          <a:p>
            <a:r>
              <a:rPr lang="es-MX" dirty="0" smtClean="0"/>
              <a:t>Recomendaciones</a:t>
            </a:r>
            <a:endParaRPr lang="es-EC" dirty="0"/>
          </a:p>
        </p:txBody>
      </p:sp>
      <p:sp>
        <p:nvSpPr>
          <p:cNvPr id="4" name="3 Rectángulo"/>
          <p:cNvSpPr/>
          <p:nvPr/>
        </p:nvSpPr>
        <p:spPr>
          <a:xfrm>
            <a:off x="323528" y="1268760"/>
            <a:ext cx="8352928" cy="3970318"/>
          </a:xfrm>
          <a:prstGeom prst="rect">
            <a:avLst/>
          </a:prstGeom>
        </p:spPr>
        <p:txBody>
          <a:bodyPr wrap="square">
            <a:spAutoFit/>
          </a:bodyPr>
          <a:lstStyle/>
          <a:p>
            <a:pPr marL="457200" lvl="0" indent="-457200" algn="just">
              <a:buFont typeface="Wingdings" pitchFamily="2" charset="2"/>
              <a:buChar char="ü"/>
            </a:pPr>
            <a:r>
              <a:rPr lang="es-EC" sz="2800" dirty="0" smtClean="0"/>
              <a:t>Aprovechar </a:t>
            </a:r>
            <a:r>
              <a:rPr lang="es-EC" sz="2800" dirty="0"/>
              <a:t>la oportunidad que existe en el mercado para caninos en la provincia de </a:t>
            </a:r>
            <a:r>
              <a:rPr lang="es-EC" sz="2800" dirty="0" smtClean="0"/>
              <a:t>Pichincha.</a:t>
            </a:r>
          </a:p>
          <a:p>
            <a:pPr lvl="0" algn="just"/>
            <a:endParaRPr lang="es-EC" sz="2800" dirty="0" smtClean="0"/>
          </a:p>
          <a:p>
            <a:pPr marL="457200" lvl="0" indent="-457200" algn="just">
              <a:buFont typeface="Wingdings" pitchFamily="2" charset="2"/>
              <a:buChar char="ü"/>
            </a:pPr>
            <a:r>
              <a:rPr lang="es-EC" sz="2800" dirty="0" smtClean="0"/>
              <a:t>Beneficiarse del financiamiento que el mercado financiero está dispuesto a otorgar a la empresa.</a:t>
            </a:r>
          </a:p>
          <a:p>
            <a:pPr marL="457200" lvl="0" indent="-457200" algn="just">
              <a:buFont typeface="Wingdings" pitchFamily="2" charset="2"/>
              <a:buChar char="ü"/>
            </a:pPr>
            <a:r>
              <a:rPr lang="es-EC" sz="2800" dirty="0" smtClean="0"/>
              <a:t>Ejecutar el proyecto para aprovechar la capacidad instalada de la planta.</a:t>
            </a:r>
            <a:endParaRPr lang="es-EC" sz="2500" dirty="0" smtClean="0"/>
          </a:p>
        </p:txBody>
      </p:sp>
    </p:spTree>
    <p:extLst>
      <p:ext uri="{BB962C8B-B14F-4D97-AF65-F5344CB8AC3E}">
        <p14:creationId xmlns:p14="http://schemas.microsoft.com/office/powerpoint/2010/main" val="29862867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lstStyle/>
          <a:p>
            <a:r>
              <a:rPr lang="es-MX" dirty="0" smtClean="0"/>
              <a:t>Recomendaciones</a:t>
            </a:r>
            <a:endParaRPr lang="es-EC" dirty="0"/>
          </a:p>
        </p:txBody>
      </p:sp>
      <p:sp>
        <p:nvSpPr>
          <p:cNvPr id="4" name="3 Rectángulo"/>
          <p:cNvSpPr/>
          <p:nvPr/>
        </p:nvSpPr>
        <p:spPr>
          <a:xfrm>
            <a:off x="323528" y="1268760"/>
            <a:ext cx="8352928" cy="3970318"/>
          </a:xfrm>
          <a:prstGeom prst="rect">
            <a:avLst/>
          </a:prstGeom>
        </p:spPr>
        <p:txBody>
          <a:bodyPr wrap="square">
            <a:spAutoFit/>
          </a:bodyPr>
          <a:lstStyle/>
          <a:p>
            <a:pPr marL="457200" lvl="0" indent="-457200" algn="just">
              <a:buFont typeface="Wingdings" pitchFamily="2" charset="2"/>
              <a:buChar char="ü"/>
            </a:pPr>
            <a:r>
              <a:rPr lang="es-EC" sz="2800" dirty="0"/>
              <a:t>Captar </a:t>
            </a:r>
            <a:r>
              <a:rPr lang="es-EC" sz="2800" dirty="0" smtClean="0"/>
              <a:t>el 60% de la </a:t>
            </a:r>
            <a:r>
              <a:rPr lang="es-EC" sz="2800" dirty="0"/>
              <a:t>demanda insatisfecha que existe </a:t>
            </a:r>
            <a:r>
              <a:rPr lang="es-EC" sz="2800" dirty="0" smtClean="0"/>
              <a:t> </a:t>
            </a:r>
            <a:r>
              <a:rPr lang="es-EC" sz="2800" dirty="0"/>
              <a:t>a través de campañas publicitarias que difundan los beneficios que posee el jabón para el cuidado e higiene de las </a:t>
            </a:r>
            <a:r>
              <a:rPr lang="es-EC" sz="2800" dirty="0" smtClean="0"/>
              <a:t>mascotas.</a:t>
            </a:r>
          </a:p>
          <a:p>
            <a:pPr lvl="0" algn="just"/>
            <a:endParaRPr lang="es-EC" sz="2800" dirty="0" smtClean="0"/>
          </a:p>
          <a:p>
            <a:pPr marL="457200" lvl="0" indent="-457200" algn="just">
              <a:buFont typeface="Wingdings" pitchFamily="2" charset="2"/>
              <a:buChar char="ü"/>
            </a:pPr>
            <a:r>
              <a:rPr lang="es-EC" sz="2800" dirty="0" smtClean="0"/>
              <a:t>Realizar alianzas verticales hacia adelante </a:t>
            </a:r>
            <a:r>
              <a:rPr lang="es-EC" sz="2800" smtClean="0"/>
              <a:t>para promocionar </a:t>
            </a:r>
            <a:r>
              <a:rPr lang="es-EC" sz="2800" dirty="0"/>
              <a:t>el producto de forma personalizada en el mercado potencial.</a:t>
            </a:r>
          </a:p>
        </p:txBody>
      </p:sp>
    </p:spTree>
    <p:extLst>
      <p:ext uri="{BB962C8B-B14F-4D97-AF65-F5344CB8AC3E}">
        <p14:creationId xmlns:p14="http://schemas.microsoft.com/office/powerpoint/2010/main" val="4116675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p:spPr>
        <p:txBody>
          <a:bodyPr>
            <a:normAutofit fontScale="90000"/>
          </a:bodyPr>
          <a:lstStyle/>
          <a:p>
            <a:r>
              <a:rPr lang="es-EC" dirty="0" smtClean="0"/>
              <a:t>Capítulo II: Análisis Externo</a:t>
            </a:r>
            <a:endParaRPr lang="es-EC" dirty="0"/>
          </a:p>
        </p:txBody>
      </p:sp>
      <p:sp>
        <p:nvSpPr>
          <p:cNvPr id="3" name="2 Marcador de contenido"/>
          <p:cNvSpPr>
            <a:spLocks noGrp="1"/>
          </p:cNvSpPr>
          <p:nvPr>
            <p:ph idx="1"/>
          </p:nvPr>
        </p:nvSpPr>
        <p:spPr>
          <a:xfrm>
            <a:off x="1043492" y="1916832"/>
            <a:ext cx="6777317" cy="4320480"/>
          </a:xfrm>
        </p:spPr>
        <p:txBody>
          <a:bodyPr>
            <a:normAutofit/>
          </a:bodyPr>
          <a:lstStyle/>
          <a:p>
            <a:pPr marL="365760" lvl="1" indent="0" algn="ctr">
              <a:buNone/>
            </a:pPr>
            <a:r>
              <a:rPr lang="es-EC" sz="2400" b="1" u="sng" dirty="0" smtClean="0"/>
              <a:t>Macro ambiente</a:t>
            </a:r>
            <a:endParaRPr lang="es-EC" sz="2000" u="sng" dirty="0"/>
          </a:p>
          <a:p>
            <a:r>
              <a:rPr lang="es-ES" sz="2800" b="1" dirty="0"/>
              <a:t> </a:t>
            </a:r>
            <a:r>
              <a:rPr lang="es-EC" dirty="0" smtClean="0"/>
              <a:t>Factor Económico</a:t>
            </a:r>
          </a:p>
          <a:p>
            <a:pPr lvl="1"/>
            <a:r>
              <a:rPr lang="es-EC" dirty="0" smtClean="0"/>
              <a:t>Índice </a:t>
            </a:r>
            <a:r>
              <a:rPr lang="es-EC" dirty="0"/>
              <a:t>de crecimiento de la economía </a:t>
            </a:r>
          </a:p>
          <a:p>
            <a:pPr lvl="1"/>
            <a:r>
              <a:rPr lang="es-EC" dirty="0"/>
              <a:t>PIB anual en el </a:t>
            </a:r>
            <a:r>
              <a:rPr lang="es-EC" dirty="0" smtClean="0"/>
              <a:t>Ecuador.- Oportunidad</a:t>
            </a:r>
          </a:p>
          <a:p>
            <a:pPr lvl="1"/>
            <a:r>
              <a:rPr lang="es-EC" dirty="0"/>
              <a:t>El </a:t>
            </a:r>
            <a:r>
              <a:rPr lang="es-EC" dirty="0" smtClean="0"/>
              <a:t>petróleo</a:t>
            </a:r>
            <a:r>
              <a:rPr lang="es-EC" dirty="0"/>
              <a:t>.- Oportunidad</a:t>
            </a:r>
          </a:p>
          <a:p>
            <a:pPr lvl="1"/>
            <a:r>
              <a:rPr lang="es-EC" dirty="0"/>
              <a:t>Tasas de interés nacionales .- Oportunidad</a:t>
            </a:r>
            <a:r>
              <a:rPr lang="es-EC" b="1" dirty="0" smtClean="0"/>
              <a:t> </a:t>
            </a:r>
          </a:p>
          <a:p>
            <a:pPr lvl="1"/>
            <a:r>
              <a:rPr lang="es-EC" sz="2100" dirty="0"/>
              <a:t>Tasas de cambios </a:t>
            </a:r>
            <a:r>
              <a:rPr lang="es-EC" sz="2100" dirty="0" smtClean="0"/>
              <a:t>monetarios.- Amenaza</a:t>
            </a:r>
          </a:p>
          <a:p>
            <a:pPr lvl="1"/>
            <a:r>
              <a:rPr lang="es-EC" dirty="0"/>
              <a:t>Tasas de </a:t>
            </a:r>
            <a:r>
              <a:rPr lang="es-EC" dirty="0" smtClean="0"/>
              <a:t>inflación</a:t>
            </a:r>
            <a:r>
              <a:rPr lang="es-EC" sz="2100" dirty="0" smtClean="0"/>
              <a:t>.- Amenaza</a:t>
            </a:r>
          </a:p>
          <a:p>
            <a:pPr marL="365760" lvl="1" indent="0">
              <a:buNone/>
            </a:pPr>
            <a:endParaRPr lang="es-EC" dirty="0"/>
          </a:p>
          <a:p>
            <a:pPr marL="365760" lvl="1" indent="0">
              <a:buNone/>
            </a:pPr>
            <a:endParaRPr lang="es-EC" sz="2100" dirty="0"/>
          </a:p>
          <a:p>
            <a:pPr marL="365760" lvl="1" indent="0">
              <a:buNone/>
            </a:pPr>
            <a:endParaRPr lang="es-EC" sz="2100" dirty="0" smtClean="0"/>
          </a:p>
        </p:txBody>
      </p:sp>
    </p:spTree>
    <p:extLst>
      <p:ext uri="{BB962C8B-B14F-4D97-AF65-F5344CB8AC3E}">
        <p14:creationId xmlns:p14="http://schemas.microsoft.com/office/powerpoint/2010/main" val="3326128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600</TotalTime>
  <Words>4436</Words>
  <Application>Microsoft Office PowerPoint</Application>
  <PresentationFormat>On-screen Show (4:3)</PresentationFormat>
  <Paragraphs>1848</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Concourse</vt:lpstr>
      <vt:lpstr>PowerPoint Presentation</vt:lpstr>
      <vt:lpstr>Agenda</vt:lpstr>
      <vt:lpstr>   Capítulo I: Generalidades </vt:lpstr>
      <vt:lpstr>Capítulo I: Descripción de la Empresa </vt:lpstr>
      <vt:lpstr>Capítulo I</vt:lpstr>
      <vt:lpstr>Capítulo I : Objetivos organizacionales </vt:lpstr>
      <vt:lpstr>Capítulo I : Estrategias organizacionales </vt:lpstr>
      <vt:lpstr>Capítulo II: Análisis Externo</vt:lpstr>
      <vt:lpstr>Capítulo II: Análisis Externo</vt:lpstr>
      <vt:lpstr>Capítulo II: Análisis Externo</vt:lpstr>
      <vt:lpstr>Capítulo II: Análisis Externo</vt:lpstr>
      <vt:lpstr>PowerPoint Presentation</vt:lpstr>
      <vt:lpstr>Capítulo II: Análisis Externo</vt:lpstr>
      <vt:lpstr>Capítulo II: Análisis Externo</vt:lpstr>
      <vt:lpstr>Capítulo II: Análisis Externo</vt:lpstr>
      <vt:lpstr>Capítulo II: Análisis Externo</vt:lpstr>
      <vt:lpstr>Capítulo II: Análisis Interno</vt:lpstr>
      <vt:lpstr>Capítulo II: Análisis FODA</vt:lpstr>
      <vt:lpstr>Capítulo II: Análisis FODA</vt:lpstr>
      <vt:lpstr>Capítulo II: Análisis FODA</vt:lpstr>
      <vt:lpstr>Capítulo II: Análisis FODA</vt:lpstr>
      <vt:lpstr>Capítulo II: Análisis FODA</vt:lpstr>
      <vt:lpstr>  Capítulo III: INVESTIGACIÓN DE MERCADOS</vt:lpstr>
      <vt:lpstr>Cap.III: Etapa 1:Definición del Problema</vt:lpstr>
      <vt:lpstr>Capítulo III: Diagrama de Ishikawa</vt:lpstr>
      <vt:lpstr>Capítulo III: Objetivo general </vt:lpstr>
      <vt:lpstr>Capítulo III: Objetivos específicos </vt:lpstr>
      <vt:lpstr>Capítulo III: Hipótesis general </vt:lpstr>
      <vt:lpstr>Capítulo III: Hipótesis específicos </vt:lpstr>
      <vt:lpstr>Cap III: Etapa 2: Elaboración de un Método para resolver el problema</vt:lpstr>
      <vt:lpstr>Capítulo III: Población de la provincia de Pichincha </vt:lpstr>
      <vt:lpstr>Capítulo III: Mapa de la provincia de Pichincha </vt:lpstr>
      <vt:lpstr>Capítulo III: Cálculo Tamaño de la Muestra </vt:lpstr>
      <vt:lpstr>Cap III: Etapa 3: Elaboración del diseño de la Investigación</vt:lpstr>
      <vt:lpstr>Cap III: Etapa 4: Trabajo de campo o recopilación de datos</vt:lpstr>
      <vt:lpstr>Capítulo III: Etapa 5.- Preparación y análisis de datos</vt:lpstr>
      <vt:lpstr>Capítulo III: Análisis Estadístico Univariado</vt:lpstr>
      <vt:lpstr>Capítulo III: Análisis Estadístico Univariado</vt:lpstr>
      <vt:lpstr>Capítulo III: Análisis Estadístico Univariado</vt:lpstr>
      <vt:lpstr>Capítulo III: Análisis Estadístico Univariado</vt:lpstr>
      <vt:lpstr>Capítulo III: Análisis Estadístico Bivariado</vt:lpstr>
      <vt:lpstr>Capítulo III: Análisis Estadístico Bivariado</vt:lpstr>
      <vt:lpstr>Capítulo III: Análisis Estadístico Bivariado</vt:lpstr>
      <vt:lpstr>Capítulo III: Análisis Estadístico Bivariado</vt:lpstr>
      <vt:lpstr>Capítulo III: Análisis Estadístico Bivariado</vt:lpstr>
      <vt:lpstr>Capítulo IV: Comercialización</vt:lpstr>
      <vt:lpstr>Precio</vt:lpstr>
      <vt:lpstr>PowerPoint Presentation</vt:lpstr>
      <vt:lpstr>  Producto</vt:lpstr>
      <vt:lpstr>Capítulo IV: Comercialización </vt:lpstr>
      <vt:lpstr>Plaza</vt:lpstr>
      <vt:lpstr>PowerPoint Presentation</vt:lpstr>
      <vt:lpstr>Publicidad</vt:lpstr>
      <vt:lpstr>Estrategia Marketing mix</vt:lpstr>
      <vt:lpstr>PowerPoint Presentation</vt:lpstr>
      <vt:lpstr>Elaboración Jabón</vt:lpstr>
      <vt:lpstr>MACRO PROCESO: PRODUCCIÓN </vt:lpstr>
      <vt:lpstr>PowerPoint Presentation</vt:lpstr>
      <vt:lpstr>Matriz de Localización</vt:lpstr>
      <vt:lpstr>Capítulo VI:  Estudio Financiero</vt:lpstr>
      <vt:lpstr>Ventas de Química Riandi</vt:lpstr>
      <vt:lpstr>PowerPoint Presentation</vt:lpstr>
      <vt:lpstr>PowerPoint Presentation</vt:lpstr>
      <vt:lpstr>Demanda Insatisfecha</vt:lpstr>
      <vt:lpstr>Cálculo Ingresos</vt:lpstr>
      <vt:lpstr>Costos Fijos anuales</vt:lpstr>
      <vt:lpstr>Tabla de Amortización</vt:lpstr>
      <vt:lpstr>PowerPoint Presentation</vt:lpstr>
      <vt:lpstr>PowerPoint Presentation</vt:lpstr>
      <vt:lpstr>PowerPoint Presentation</vt:lpstr>
      <vt:lpstr>PowerPoint Presentation</vt:lpstr>
      <vt:lpstr>PowerPoint Presentation</vt:lpstr>
      <vt:lpstr>Cálculo TMAR</vt:lpstr>
      <vt:lpstr>Criterio de Evaluación Del Proyecto (sin crédito)</vt:lpstr>
      <vt:lpstr>Criterio de Evaluación del Inversionista (con crédito)</vt:lpstr>
      <vt:lpstr>Punto de Equilibrio</vt:lpstr>
      <vt:lpstr>Análisis de Sensibilidad</vt:lpstr>
      <vt:lpstr>Conclusiones</vt:lpstr>
      <vt:lpstr>Conclusiones</vt:lpstr>
      <vt:lpstr>Recomendaciones</vt:lpstr>
      <vt:lpstr>Recomendaciones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 Verdesoto</dc:creator>
  <cp:lastModifiedBy>Alfred</cp:lastModifiedBy>
  <cp:revision>55</cp:revision>
  <dcterms:created xsi:type="dcterms:W3CDTF">2013-06-02T04:50:28Z</dcterms:created>
  <dcterms:modified xsi:type="dcterms:W3CDTF">2014-10-23T03:45:07Z</dcterms:modified>
</cp:coreProperties>
</file>