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handoutMasterIdLst>
    <p:handoutMasterId r:id="rId63"/>
  </p:handoutMasterIdLst>
  <p:sldIdLst>
    <p:sldId id="257" r:id="rId2"/>
    <p:sldId id="258" r:id="rId3"/>
    <p:sldId id="259" r:id="rId4"/>
    <p:sldId id="260" r:id="rId5"/>
    <p:sldId id="271" r:id="rId6"/>
    <p:sldId id="272" r:id="rId7"/>
    <p:sldId id="273" r:id="rId8"/>
    <p:sldId id="275" r:id="rId9"/>
    <p:sldId id="276" r:id="rId10"/>
    <p:sldId id="292" r:id="rId11"/>
    <p:sldId id="293" r:id="rId12"/>
    <p:sldId id="294" r:id="rId13"/>
    <p:sldId id="267" r:id="rId14"/>
    <p:sldId id="277" r:id="rId15"/>
    <p:sldId id="261" r:id="rId16"/>
    <p:sldId id="281" r:id="rId17"/>
    <p:sldId id="285" r:id="rId18"/>
    <p:sldId id="283" r:id="rId19"/>
    <p:sldId id="28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265" r:id="rId37"/>
    <p:sldId id="311" r:id="rId38"/>
    <p:sldId id="312" r:id="rId39"/>
    <p:sldId id="270" r:id="rId40"/>
    <p:sldId id="316" r:id="rId41"/>
    <p:sldId id="286" r:id="rId42"/>
    <p:sldId id="317" r:id="rId43"/>
    <p:sldId id="287" r:id="rId44"/>
    <p:sldId id="318" r:id="rId45"/>
    <p:sldId id="288" r:id="rId46"/>
    <p:sldId id="319" r:id="rId47"/>
    <p:sldId id="290" r:id="rId48"/>
    <p:sldId id="320" r:id="rId49"/>
    <p:sldId id="289" r:id="rId50"/>
    <p:sldId id="321" r:id="rId51"/>
    <p:sldId id="291" r:id="rId52"/>
    <p:sldId id="322" r:id="rId53"/>
    <p:sldId id="323" r:id="rId54"/>
    <p:sldId id="268" r:id="rId55"/>
    <p:sldId id="278" r:id="rId56"/>
    <p:sldId id="279" r:id="rId57"/>
    <p:sldId id="280" r:id="rId58"/>
    <p:sldId id="313" r:id="rId59"/>
    <p:sldId id="314" r:id="rId60"/>
    <p:sldId id="315" r:id="rId61"/>
  </p:sldIdLst>
  <p:sldSz cx="9144000" cy="6858000" type="screen4x3"/>
  <p:notesSz cx="9144000" cy="6858000"/>
  <p:custShowLst>
    <p:custShow name="TESIS AVA LAR" id="0">
      <p:sldLst>
        <p:sld r:id="rId2"/>
        <p:sld r:id="rId3"/>
        <p:sld r:id="rId4"/>
        <p:sld r:id="rId5"/>
      </p:sldLst>
    </p:custShow>
  </p:custShowLst>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F33"/>
    <a:srgbClr val="5F9127"/>
    <a:srgbClr val="4F79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5463" autoAdjust="0"/>
  </p:normalViewPr>
  <p:slideViewPr>
    <p:cSldViewPr>
      <p:cViewPr>
        <p:scale>
          <a:sx n="50" d="100"/>
          <a:sy n="50" d="100"/>
        </p:scale>
        <p:origin x="-1860" y="-4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99F0D12B-C00D-4E3D-985E-1813C6B62D9B}" type="datetimeFigureOut">
              <a:rPr lang="es-ES" smtClean="0"/>
              <a:t>01/02/2015</a:t>
            </a:fld>
            <a:endParaRPr lang="es-ES"/>
          </a:p>
        </p:txBody>
      </p:sp>
      <p:sp>
        <p:nvSpPr>
          <p:cNvPr id="4" name="3 Marcador de pie de página"/>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84D8E9D2-42BC-4CAB-A186-640A9D1089D2}" type="slidenum">
              <a:rPr lang="es-ES" smtClean="0"/>
              <a:t>‹Nº›</a:t>
            </a:fld>
            <a:endParaRPr lang="es-ES"/>
          </a:p>
        </p:txBody>
      </p:sp>
    </p:spTree>
    <p:extLst>
      <p:ext uri="{BB962C8B-B14F-4D97-AF65-F5344CB8AC3E}">
        <p14:creationId xmlns:p14="http://schemas.microsoft.com/office/powerpoint/2010/main" val="221542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S_tradnl"/>
          </a:p>
        </p:txBody>
      </p:sp>
      <p:sp>
        <p:nvSpPr>
          <p:cNvPr id="3" name="2 Marcador de fecha"/>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45FAF35-E47D-4849-B01E-4B67F70BEB31}" type="datetimeFigureOut">
              <a:rPr lang="es-ES_tradnl" smtClean="0"/>
              <a:pPr/>
              <a:t>01/02/2015</a:t>
            </a:fld>
            <a:endParaRPr lang="es-ES_tradnl"/>
          </a:p>
        </p:txBody>
      </p:sp>
      <p:sp>
        <p:nvSpPr>
          <p:cNvPr id="4" name="3 Marcador de imagen de diapositiva"/>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s-ES_tradnl"/>
          </a:p>
        </p:txBody>
      </p:sp>
      <p:sp>
        <p:nvSpPr>
          <p:cNvPr id="5" name="4 Marcador de notas"/>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5 Marcador de pie de página"/>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s-ES_tradnl"/>
          </a:p>
        </p:txBody>
      </p:sp>
      <p:sp>
        <p:nvSpPr>
          <p:cNvPr id="7" name="6 Marcador de número de diapositiva"/>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B90E695A-4F14-4C53-97F5-0934F4330B29}" type="slidenum">
              <a:rPr lang="es-ES_tradnl" smtClean="0"/>
              <a:pPr/>
              <a:t>‹Nº›</a:t>
            </a:fld>
            <a:endParaRPr lang="es-ES_tradnl"/>
          </a:p>
        </p:txBody>
      </p:sp>
    </p:spTree>
    <p:extLst>
      <p:ext uri="{BB962C8B-B14F-4D97-AF65-F5344CB8AC3E}">
        <p14:creationId xmlns:p14="http://schemas.microsoft.com/office/powerpoint/2010/main" val="1917723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es-EC" smtClean="0"/>
          </a:p>
        </p:txBody>
      </p:sp>
    </p:spTree>
    <p:extLst>
      <p:ext uri="{BB962C8B-B14F-4D97-AF65-F5344CB8AC3E}">
        <p14:creationId xmlns:p14="http://schemas.microsoft.com/office/powerpoint/2010/main" val="1282651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10</a:t>
            </a:fld>
            <a:endParaRPr lang="es-ES_tradnl"/>
          </a:p>
        </p:txBody>
      </p:sp>
    </p:spTree>
    <p:extLst>
      <p:ext uri="{BB962C8B-B14F-4D97-AF65-F5344CB8AC3E}">
        <p14:creationId xmlns:p14="http://schemas.microsoft.com/office/powerpoint/2010/main" val="2861285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11</a:t>
            </a:fld>
            <a:endParaRPr lang="es-ES_tradnl"/>
          </a:p>
        </p:txBody>
      </p:sp>
    </p:spTree>
    <p:extLst>
      <p:ext uri="{BB962C8B-B14F-4D97-AF65-F5344CB8AC3E}">
        <p14:creationId xmlns:p14="http://schemas.microsoft.com/office/powerpoint/2010/main" val="2912701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12</a:t>
            </a:fld>
            <a:endParaRPr lang="es-ES_tradnl"/>
          </a:p>
        </p:txBody>
      </p:sp>
    </p:spTree>
    <p:extLst>
      <p:ext uri="{BB962C8B-B14F-4D97-AF65-F5344CB8AC3E}">
        <p14:creationId xmlns:p14="http://schemas.microsoft.com/office/powerpoint/2010/main" val="404601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13</a:t>
            </a:fld>
            <a:endParaRPr lang="es-ES_tradnl"/>
          </a:p>
        </p:txBody>
      </p:sp>
    </p:spTree>
    <p:extLst>
      <p:ext uri="{BB962C8B-B14F-4D97-AF65-F5344CB8AC3E}">
        <p14:creationId xmlns:p14="http://schemas.microsoft.com/office/powerpoint/2010/main" val="3740647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14</a:t>
            </a:fld>
            <a:endParaRPr lang="es-ES_tradnl"/>
          </a:p>
        </p:txBody>
      </p:sp>
    </p:spTree>
    <p:extLst>
      <p:ext uri="{BB962C8B-B14F-4D97-AF65-F5344CB8AC3E}">
        <p14:creationId xmlns:p14="http://schemas.microsoft.com/office/powerpoint/2010/main" val="1172730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15</a:t>
            </a:fld>
            <a:endParaRPr lang="es-ES_tradnl"/>
          </a:p>
        </p:txBody>
      </p:sp>
    </p:spTree>
    <p:extLst>
      <p:ext uri="{BB962C8B-B14F-4D97-AF65-F5344CB8AC3E}">
        <p14:creationId xmlns:p14="http://schemas.microsoft.com/office/powerpoint/2010/main" val="1189156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16</a:t>
            </a:fld>
            <a:endParaRPr lang="es-ES_tradnl"/>
          </a:p>
        </p:txBody>
      </p:sp>
    </p:spTree>
    <p:extLst>
      <p:ext uri="{BB962C8B-B14F-4D97-AF65-F5344CB8AC3E}">
        <p14:creationId xmlns:p14="http://schemas.microsoft.com/office/powerpoint/2010/main" val="1380688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17</a:t>
            </a:fld>
            <a:endParaRPr lang="es-ES_tradnl"/>
          </a:p>
        </p:txBody>
      </p:sp>
    </p:spTree>
    <p:extLst>
      <p:ext uri="{BB962C8B-B14F-4D97-AF65-F5344CB8AC3E}">
        <p14:creationId xmlns:p14="http://schemas.microsoft.com/office/powerpoint/2010/main" val="2836125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18</a:t>
            </a:fld>
            <a:endParaRPr lang="es-ES_tradnl"/>
          </a:p>
        </p:txBody>
      </p:sp>
    </p:spTree>
    <p:extLst>
      <p:ext uri="{BB962C8B-B14F-4D97-AF65-F5344CB8AC3E}">
        <p14:creationId xmlns:p14="http://schemas.microsoft.com/office/powerpoint/2010/main" val="1865826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19</a:t>
            </a:fld>
            <a:endParaRPr lang="es-ES_tradnl"/>
          </a:p>
        </p:txBody>
      </p:sp>
    </p:spTree>
    <p:extLst>
      <p:ext uri="{BB962C8B-B14F-4D97-AF65-F5344CB8AC3E}">
        <p14:creationId xmlns:p14="http://schemas.microsoft.com/office/powerpoint/2010/main" val="2392331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2</a:t>
            </a:fld>
            <a:endParaRPr lang="es-ES_tradnl"/>
          </a:p>
        </p:txBody>
      </p:sp>
    </p:spTree>
    <p:extLst>
      <p:ext uri="{BB962C8B-B14F-4D97-AF65-F5344CB8AC3E}">
        <p14:creationId xmlns:p14="http://schemas.microsoft.com/office/powerpoint/2010/main" val="253556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20</a:t>
            </a:fld>
            <a:endParaRPr lang="es-ES_tradnl"/>
          </a:p>
        </p:txBody>
      </p:sp>
    </p:spTree>
    <p:extLst>
      <p:ext uri="{BB962C8B-B14F-4D97-AF65-F5344CB8AC3E}">
        <p14:creationId xmlns:p14="http://schemas.microsoft.com/office/powerpoint/2010/main" val="1362059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21</a:t>
            </a:fld>
            <a:endParaRPr lang="es-ES_tradnl"/>
          </a:p>
        </p:txBody>
      </p:sp>
    </p:spTree>
    <p:extLst>
      <p:ext uri="{BB962C8B-B14F-4D97-AF65-F5344CB8AC3E}">
        <p14:creationId xmlns:p14="http://schemas.microsoft.com/office/powerpoint/2010/main" val="2666308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22</a:t>
            </a:fld>
            <a:endParaRPr lang="es-ES_tradnl"/>
          </a:p>
        </p:txBody>
      </p:sp>
    </p:spTree>
    <p:extLst>
      <p:ext uri="{BB962C8B-B14F-4D97-AF65-F5344CB8AC3E}">
        <p14:creationId xmlns:p14="http://schemas.microsoft.com/office/powerpoint/2010/main" val="2306913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23</a:t>
            </a:fld>
            <a:endParaRPr lang="es-ES_tradnl"/>
          </a:p>
        </p:txBody>
      </p:sp>
    </p:spTree>
    <p:extLst>
      <p:ext uri="{BB962C8B-B14F-4D97-AF65-F5344CB8AC3E}">
        <p14:creationId xmlns:p14="http://schemas.microsoft.com/office/powerpoint/2010/main" val="879684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24</a:t>
            </a:fld>
            <a:endParaRPr lang="es-ES_tradnl"/>
          </a:p>
        </p:txBody>
      </p:sp>
    </p:spTree>
    <p:extLst>
      <p:ext uri="{BB962C8B-B14F-4D97-AF65-F5344CB8AC3E}">
        <p14:creationId xmlns:p14="http://schemas.microsoft.com/office/powerpoint/2010/main" val="2378368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25</a:t>
            </a:fld>
            <a:endParaRPr lang="es-ES_tradnl"/>
          </a:p>
        </p:txBody>
      </p:sp>
    </p:spTree>
    <p:extLst>
      <p:ext uri="{BB962C8B-B14F-4D97-AF65-F5344CB8AC3E}">
        <p14:creationId xmlns:p14="http://schemas.microsoft.com/office/powerpoint/2010/main" val="4152055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26</a:t>
            </a:fld>
            <a:endParaRPr lang="es-ES_tradnl"/>
          </a:p>
        </p:txBody>
      </p:sp>
    </p:spTree>
    <p:extLst>
      <p:ext uri="{BB962C8B-B14F-4D97-AF65-F5344CB8AC3E}">
        <p14:creationId xmlns:p14="http://schemas.microsoft.com/office/powerpoint/2010/main" val="3770244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27</a:t>
            </a:fld>
            <a:endParaRPr lang="es-ES_tradnl"/>
          </a:p>
        </p:txBody>
      </p:sp>
    </p:spTree>
    <p:extLst>
      <p:ext uri="{BB962C8B-B14F-4D97-AF65-F5344CB8AC3E}">
        <p14:creationId xmlns:p14="http://schemas.microsoft.com/office/powerpoint/2010/main" val="4258320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28</a:t>
            </a:fld>
            <a:endParaRPr lang="es-ES_tradnl"/>
          </a:p>
        </p:txBody>
      </p:sp>
    </p:spTree>
    <p:extLst>
      <p:ext uri="{BB962C8B-B14F-4D97-AF65-F5344CB8AC3E}">
        <p14:creationId xmlns:p14="http://schemas.microsoft.com/office/powerpoint/2010/main" val="1738551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29</a:t>
            </a:fld>
            <a:endParaRPr lang="es-ES_tradnl"/>
          </a:p>
        </p:txBody>
      </p:sp>
    </p:spTree>
    <p:extLst>
      <p:ext uri="{BB962C8B-B14F-4D97-AF65-F5344CB8AC3E}">
        <p14:creationId xmlns:p14="http://schemas.microsoft.com/office/powerpoint/2010/main" val="3868197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3</a:t>
            </a:fld>
            <a:endParaRPr lang="es-ES_tradnl"/>
          </a:p>
        </p:txBody>
      </p:sp>
    </p:spTree>
    <p:extLst>
      <p:ext uri="{BB962C8B-B14F-4D97-AF65-F5344CB8AC3E}">
        <p14:creationId xmlns:p14="http://schemas.microsoft.com/office/powerpoint/2010/main" val="3094223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30</a:t>
            </a:fld>
            <a:endParaRPr lang="es-ES_tradnl"/>
          </a:p>
        </p:txBody>
      </p:sp>
    </p:spTree>
    <p:extLst>
      <p:ext uri="{BB962C8B-B14F-4D97-AF65-F5344CB8AC3E}">
        <p14:creationId xmlns:p14="http://schemas.microsoft.com/office/powerpoint/2010/main" val="2480077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31</a:t>
            </a:fld>
            <a:endParaRPr lang="es-ES_tradnl"/>
          </a:p>
        </p:txBody>
      </p:sp>
    </p:spTree>
    <p:extLst>
      <p:ext uri="{BB962C8B-B14F-4D97-AF65-F5344CB8AC3E}">
        <p14:creationId xmlns:p14="http://schemas.microsoft.com/office/powerpoint/2010/main" val="1033907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32</a:t>
            </a:fld>
            <a:endParaRPr lang="es-ES_tradnl"/>
          </a:p>
        </p:txBody>
      </p:sp>
    </p:spTree>
    <p:extLst>
      <p:ext uri="{BB962C8B-B14F-4D97-AF65-F5344CB8AC3E}">
        <p14:creationId xmlns:p14="http://schemas.microsoft.com/office/powerpoint/2010/main" val="457343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33</a:t>
            </a:fld>
            <a:endParaRPr lang="es-ES_tradnl"/>
          </a:p>
        </p:txBody>
      </p:sp>
    </p:spTree>
    <p:extLst>
      <p:ext uri="{BB962C8B-B14F-4D97-AF65-F5344CB8AC3E}">
        <p14:creationId xmlns:p14="http://schemas.microsoft.com/office/powerpoint/2010/main" val="3428614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34</a:t>
            </a:fld>
            <a:endParaRPr lang="es-ES_tradnl"/>
          </a:p>
        </p:txBody>
      </p:sp>
    </p:spTree>
    <p:extLst>
      <p:ext uri="{BB962C8B-B14F-4D97-AF65-F5344CB8AC3E}">
        <p14:creationId xmlns:p14="http://schemas.microsoft.com/office/powerpoint/2010/main" val="1432962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35</a:t>
            </a:fld>
            <a:endParaRPr lang="es-ES_tradnl"/>
          </a:p>
        </p:txBody>
      </p:sp>
    </p:spTree>
    <p:extLst>
      <p:ext uri="{BB962C8B-B14F-4D97-AF65-F5344CB8AC3E}">
        <p14:creationId xmlns:p14="http://schemas.microsoft.com/office/powerpoint/2010/main" val="222526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36</a:t>
            </a:fld>
            <a:endParaRPr lang="es-ES_tradnl"/>
          </a:p>
        </p:txBody>
      </p:sp>
    </p:spTree>
    <p:extLst>
      <p:ext uri="{BB962C8B-B14F-4D97-AF65-F5344CB8AC3E}">
        <p14:creationId xmlns:p14="http://schemas.microsoft.com/office/powerpoint/2010/main" val="1344986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37</a:t>
            </a:fld>
            <a:endParaRPr lang="es-ES_tradnl"/>
          </a:p>
        </p:txBody>
      </p:sp>
    </p:spTree>
    <p:extLst>
      <p:ext uri="{BB962C8B-B14F-4D97-AF65-F5344CB8AC3E}">
        <p14:creationId xmlns:p14="http://schemas.microsoft.com/office/powerpoint/2010/main" val="33596956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38</a:t>
            </a:fld>
            <a:endParaRPr lang="es-ES_tradnl"/>
          </a:p>
        </p:txBody>
      </p:sp>
    </p:spTree>
    <p:extLst>
      <p:ext uri="{BB962C8B-B14F-4D97-AF65-F5344CB8AC3E}">
        <p14:creationId xmlns:p14="http://schemas.microsoft.com/office/powerpoint/2010/main" val="21614199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39</a:t>
            </a:fld>
            <a:endParaRPr lang="es-ES_tradnl"/>
          </a:p>
        </p:txBody>
      </p:sp>
    </p:spTree>
    <p:extLst>
      <p:ext uri="{BB962C8B-B14F-4D97-AF65-F5344CB8AC3E}">
        <p14:creationId xmlns:p14="http://schemas.microsoft.com/office/powerpoint/2010/main" val="4231255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4</a:t>
            </a:fld>
            <a:endParaRPr lang="es-ES_tradnl"/>
          </a:p>
        </p:txBody>
      </p:sp>
    </p:spTree>
    <p:extLst>
      <p:ext uri="{BB962C8B-B14F-4D97-AF65-F5344CB8AC3E}">
        <p14:creationId xmlns:p14="http://schemas.microsoft.com/office/powerpoint/2010/main" val="2321178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40</a:t>
            </a:fld>
            <a:endParaRPr lang="es-ES_tradnl"/>
          </a:p>
        </p:txBody>
      </p:sp>
    </p:spTree>
    <p:extLst>
      <p:ext uri="{BB962C8B-B14F-4D97-AF65-F5344CB8AC3E}">
        <p14:creationId xmlns:p14="http://schemas.microsoft.com/office/powerpoint/2010/main" val="24405351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41</a:t>
            </a:fld>
            <a:endParaRPr lang="es-ES_tradnl"/>
          </a:p>
        </p:txBody>
      </p:sp>
    </p:spTree>
    <p:extLst>
      <p:ext uri="{BB962C8B-B14F-4D97-AF65-F5344CB8AC3E}">
        <p14:creationId xmlns:p14="http://schemas.microsoft.com/office/powerpoint/2010/main" val="13149605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42</a:t>
            </a:fld>
            <a:endParaRPr lang="es-ES_tradnl"/>
          </a:p>
        </p:txBody>
      </p:sp>
    </p:spTree>
    <p:extLst>
      <p:ext uri="{BB962C8B-B14F-4D97-AF65-F5344CB8AC3E}">
        <p14:creationId xmlns:p14="http://schemas.microsoft.com/office/powerpoint/2010/main" val="1434448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43</a:t>
            </a:fld>
            <a:endParaRPr lang="es-ES_tradnl"/>
          </a:p>
        </p:txBody>
      </p:sp>
    </p:spTree>
    <p:extLst>
      <p:ext uri="{BB962C8B-B14F-4D97-AF65-F5344CB8AC3E}">
        <p14:creationId xmlns:p14="http://schemas.microsoft.com/office/powerpoint/2010/main" val="1566055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44</a:t>
            </a:fld>
            <a:endParaRPr lang="es-ES_tradnl"/>
          </a:p>
        </p:txBody>
      </p:sp>
    </p:spTree>
    <p:extLst>
      <p:ext uri="{BB962C8B-B14F-4D97-AF65-F5344CB8AC3E}">
        <p14:creationId xmlns:p14="http://schemas.microsoft.com/office/powerpoint/2010/main" val="29857132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45</a:t>
            </a:fld>
            <a:endParaRPr lang="es-ES_tradnl"/>
          </a:p>
        </p:txBody>
      </p:sp>
    </p:spTree>
    <p:extLst>
      <p:ext uri="{BB962C8B-B14F-4D97-AF65-F5344CB8AC3E}">
        <p14:creationId xmlns:p14="http://schemas.microsoft.com/office/powerpoint/2010/main" val="3077636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46</a:t>
            </a:fld>
            <a:endParaRPr lang="es-ES_tradnl"/>
          </a:p>
        </p:txBody>
      </p:sp>
    </p:spTree>
    <p:extLst>
      <p:ext uri="{BB962C8B-B14F-4D97-AF65-F5344CB8AC3E}">
        <p14:creationId xmlns:p14="http://schemas.microsoft.com/office/powerpoint/2010/main" val="269694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47</a:t>
            </a:fld>
            <a:endParaRPr lang="es-ES_tradnl"/>
          </a:p>
        </p:txBody>
      </p:sp>
    </p:spTree>
    <p:extLst>
      <p:ext uri="{BB962C8B-B14F-4D97-AF65-F5344CB8AC3E}">
        <p14:creationId xmlns:p14="http://schemas.microsoft.com/office/powerpoint/2010/main" val="3382380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48</a:t>
            </a:fld>
            <a:endParaRPr lang="es-ES_tradnl"/>
          </a:p>
        </p:txBody>
      </p:sp>
    </p:spTree>
    <p:extLst>
      <p:ext uri="{BB962C8B-B14F-4D97-AF65-F5344CB8AC3E}">
        <p14:creationId xmlns:p14="http://schemas.microsoft.com/office/powerpoint/2010/main" val="8823816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49</a:t>
            </a:fld>
            <a:endParaRPr lang="es-ES_tradnl"/>
          </a:p>
        </p:txBody>
      </p:sp>
    </p:spTree>
    <p:extLst>
      <p:ext uri="{BB962C8B-B14F-4D97-AF65-F5344CB8AC3E}">
        <p14:creationId xmlns:p14="http://schemas.microsoft.com/office/powerpoint/2010/main" val="584157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5</a:t>
            </a:fld>
            <a:endParaRPr lang="es-ES_tradnl"/>
          </a:p>
        </p:txBody>
      </p:sp>
    </p:spTree>
    <p:extLst>
      <p:ext uri="{BB962C8B-B14F-4D97-AF65-F5344CB8AC3E}">
        <p14:creationId xmlns:p14="http://schemas.microsoft.com/office/powerpoint/2010/main" val="4901197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50</a:t>
            </a:fld>
            <a:endParaRPr lang="es-ES_tradnl"/>
          </a:p>
        </p:txBody>
      </p:sp>
    </p:spTree>
    <p:extLst>
      <p:ext uri="{BB962C8B-B14F-4D97-AF65-F5344CB8AC3E}">
        <p14:creationId xmlns:p14="http://schemas.microsoft.com/office/powerpoint/2010/main" val="30420602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51</a:t>
            </a:fld>
            <a:endParaRPr lang="es-ES_tradnl"/>
          </a:p>
        </p:txBody>
      </p:sp>
    </p:spTree>
    <p:extLst>
      <p:ext uri="{BB962C8B-B14F-4D97-AF65-F5344CB8AC3E}">
        <p14:creationId xmlns:p14="http://schemas.microsoft.com/office/powerpoint/2010/main" val="6239981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52</a:t>
            </a:fld>
            <a:endParaRPr lang="es-ES_tradnl"/>
          </a:p>
        </p:txBody>
      </p:sp>
    </p:spTree>
    <p:extLst>
      <p:ext uri="{BB962C8B-B14F-4D97-AF65-F5344CB8AC3E}">
        <p14:creationId xmlns:p14="http://schemas.microsoft.com/office/powerpoint/2010/main" val="29711751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53</a:t>
            </a:fld>
            <a:endParaRPr lang="es-ES_tradnl"/>
          </a:p>
        </p:txBody>
      </p:sp>
    </p:spTree>
    <p:extLst>
      <p:ext uri="{BB962C8B-B14F-4D97-AF65-F5344CB8AC3E}">
        <p14:creationId xmlns:p14="http://schemas.microsoft.com/office/powerpoint/2010/main" val="30562443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54</a:t>
            </a:fld>
            <a:endParaRPr lang="es-ES_tradnl"/>
          </a:p>
        </p:txBody>
      </p:sp>
    </p:spTree>
    <p:extLst>
      <p:ext uri="{BB962C8B-B14F-4D97-AF65-F5344CB8AC3E}">
        <p14:creationId xmlns:p14="http://schemas.microsoft.com/office/powerpoint/2010/main" val="18272919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55</a:t>
            </a:fld>
            <a:endParaRPr lang="es-ES_tradnl"/>
          </a:p>
        </p:txBody>
      </p:sp>
    </p:spTree>
    <p:extLst>
      <p:ext uri="{BB962C8B-B14F-4D97-AF65-F5344CB8AC3E}">
        <p14:creationId xmlns:p14="http://schemas.microsoft.com/office/powerpoint/2010/main" val="1149275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56</a:t>
            </a:fld>
            <a:endParaRPr lang="es-ES_tradnl"/>
          </a:p>
        </p:txBody>
      </p:sp>
    </p:spTree>
    <p:extLst>
      <p:ext uri="{BB962C8B-B14F-4D97-AF65-F5344CB8AC3E}">
        <p14:creationId xmlns:p14="http://schemas.microsoft.com/office/powerpoint/2010/main" val="5590309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57</a:t>
            </a:fld>
            <a:endParaRPr lang="es-ES_tradnl"/>
          </a:p>
        </p:txBody>
      </p:sp>
    </p:spTree>
    <p:extLst>
      <p:ext uri="{BB962C8B-B14F-4D97-AF65-F5344CB8AC3E}">
        <p14:creationId xmlns:p14="http://schemas.microsoft.com/office/powerpoint/2010/main" val="22592677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58</a:t>
            </a:fld>
            <a:endParaRPr lang="es-ES_tradnl"/>
          </a:p>
        </p:txBody>
      </p:sp>
    </p:spTree>
    <p:extLst>
      <p:ext uri="{BB962C8B-B14F-4D97-AF65-F5344CB8AC3E}">
        <p14:creationId xmlns:p14="http://schemas.microsoft.com/office/powerpoint/2010/main" val="1267890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59</a:t>
            </a:fld>
            <a:endParaRPr lang="es-ES_tradnl"/>
          </a:p>
        </p:txBody>
      </p:sp>
    </p:spTree>
    <p:extLst>
      <p:ext uri="{BB962C8B-B14F-4D97-AF65-F5344CB8AC3E}">
        <p14:creationId xmlns:p14="http://schemas.microsoft.com/office/powerpoint/2010/main" val="2104575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6</a:t>
            </a:fld>
            <a:endParaRPr lang="es-ES_tradnl"/>
          </a:p>
        </p:txBody>
      </p:sp>
    </p:spTree>
    <p:extLst>
      <p:ext uri="{BB962C8B-B14F-4D97-AF65-F5344CB8AC3E}">
        <p14:creationId xmlns:p14="http://schemas.microsoft.com/office/powerpoint/2010/main" val="23942165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60</a:t>
            </a:fld>
            <a:endParaRPr lang="es-ES_tradnl"/>
          </a:p>
        </p:txBody>
      </p:sp>
    </p:spTree>
    <p:extLst>
      <p:ext uri="{BB962C8B-B14F-4D97-AF65-F5344CB8AC3E}">
        <p14:creationId xmlns:p14="http://schemas.microsoft.com/office/powerpoint/2010/main" val="2299421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7</a:t>
            </a:fld>
            <a:endParaRPr lang="es-ES_tradnl"/>
          </a:p>
        </p:txBody>
      </p:sp>
    </p:spTree>
    <p:extLst>
      <p:ext uri="{BB962C8B-B14F-4D97-AF65-F5344CB8AC3E}">
        <p14:creationId xmlns:p14="http://schemas.microsoft.com/office/powerpoint/2010/main" val="248065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8</a:t>
            </a:fld>
            <a:endParaRPr lang="es-ES_tradnl"/>
          </a:p>
        </p:txBody>
      </p:sp>
    </p:spTree>
    <p:extLst>
      <p:ext uri="{BB962C8B-B14F-4D97-AF65-F5344CB8AC3E}">
        <p14:creationId xmlns:p14="http://schemas.microsoft.com/office/powerpoint/2010/main" val="368184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B90E695A-4F14-4C53-97F5-0934F4330B29}" type="slidenum">
              <a:rPr lang="es-ES_tradnl" smtClean="0"/>
              <a:pPr/>
              <a:t>9</a:t>
            </a:fld>
            <a:endParaRPr lang="es-ES_tradnl"/>
          </a:p>
        </p:txBody>
      </p:sp>
    </p:spTree>
    <p:extLst>
      <p:ext uri="{BB962C8B-B14F-4D97-AF65-F5344CB8AC3E}">
        <p14:creationId xmlns:p14="http://schemas.microsoft.com/office/powerpoint/2010/main" val="492444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texto"/>
          <p:cNvSpPr>
            <a:spLocks noGrp="1"/>
          </p:cNvSpPr>
          <p:nvPr>
            <p:ph type="body" sz="half" idx="1"/>
          </p:nvPr>
        </p:nvSpPr>
        <p:spPr>
          <a:xfrm>
            <a:off x="457200" y="1600200"/>
            <a:ext cx="4038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userDrawn="1"/>
        </p:nvPicPr>
        <p:blipFill>
          <a:blip r:embed="rId2" cstate="print"/>
          <a:srcRect/>
          <a:stretch>
            <a:fillRect/>
          </a:stretch>
        </p:blipFill>
        <p:spPr bwMode="auto">
          <a:xfrm>
            <a:off x="-19050" y="0"/>
            <a:ext cx="9163050" cy="6958013"/>
          </a:xfrm>
          <a:prstGeom prst="rect">
            <a:avLst/>
          </a:prstGeom>
          <a:noFill/>
          <a:ln w="9525">
            <a:noFill/>
            <a:miter lim="800000"/>
            <a:headEnd/>
            <a:tailEnd/>
          </a:ln>
        </p:spPr>
      </p:pic>
      <p:pic>
        <p:nvPicPr>
          <p:cNvPr id="3" name="Picture 12" descr="LOGO ESPE ORIGINAL"/>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304800" y="306388"/>
            <a:ext cx="2611438" cy="639762"/>
          </a:xfrm>
          <a:prstGeom prst="rect">
            <a:avLst/>
          </a:prstGeom>
          <a:solidFill>
            <a:schemeClr val="bg1"/>
          </a:solid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1143000"/>
          </a:xfrm>
          <a:prstGeom prst="rect">
            <a:avLst/>
          </a:prstGeom>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a:xfrm rot="5400000">
            <a:off x="7589520" y="1081851"/>
            <a:ext cx="2011680" cy="384048"/>
          </a:xfrm>
          <a:prstGeom prst="rect">
            <a:avLst/>
          </a:prstGeom>
        </p:spPr>
        <p:txBody>
          <a:bodyPr rtlCol="0"/>
          <a:lstStyle/>
          <a:p>
            <a:fld id="{FB67885C-904E-419E-AF0E-50E3C0ABF7AE}" type="datetimeFigureOut">
              <a:rPr lang="es-ES">
                <a:solidFill>
                  <a:prstClr val="black"/>
                </a:solidFill>
              </a:rPr>
              <a:pPr/>
              <a:t>01/02/2015</a:t>
            </a:fld>
            <a:endParaRPr lang="es-ES">
              <a:solidFill>
                <a:prstClr val="black"/>
              </a:solidFill>
            </a:endParaRPr>
          </a:p>
        </p:txBody>
      </p:sp>
      <p:sp>
        <p:nvSpPr>
          <p:cNvPr id="7" name="6 Marcador de número de diapositiva"/>
          <p:cNvSpPr>
            <a:spLocks noGrp="1"/>
          </p:cNvSpPr>
          <p:nvPr>
            <p:ph type="sldNum" sz="quarter" idx="11"/>
          </p:nvPr>
        </p:nvSpPr>
        <p:spPr>
          <a:xfrm>
            <a:off x="8129016" y="5734050"/>
            <a:ext cx="609600" cy="521208"/>
          </a:xfrm>
          <a:prstGeom prst="rect">
            <a:avLst/>
          </a:prstGeom>
        </p:spPr>
        <p:txBody>
          <a:bodyPr rtlCol="0"/>
          <a:lstStyle/>
          <a:p>
            <a:fld id="{721069F9-ABB8-4C8E-8B94-49BED97D1C4F}" type="slidenum">
              <a:rPr lang="es-ES">
                <a:solidFill>
                  <a:prstClr val="black"/>
                </a:solidFill>
              </a:rPr>
              <a:pPr/>
              <a:t>‹Nº›</a:t>
            </a:fld>
            <a:endParaRPr lang="es-ES">
              <a:solidFill>
                <a:prstClr val="black"/>
              </a:solidFill>
            </a:endParaRPr>
          </a:p>
        </p:txBody>
      </p:sp>
      <p:sp>
        <p:nvSpPr>
          <p:cNvPr id="8" name="7 Marcador de pie de página"/>
          <p:cNvSpPr>
            <a:spLocks noGrp="1"/>
          </p:cNvSpPr>
          <p:nvPr>
            <p:ph type="ftr" sz="quarter" idx="12"/>
          </p:nvPr>
        </p:nvSpPr>
        <p:spPr>
          <a:xfrm rot="5400000">
            <a:off x="6990186" y="3737240"/>
            <a:ext cx="3200400" cy="365760"/>
          </a:xfrm>
          <a:prstGeom prst="rect">
            <a:avLst/>
          </a:prstGeom>
        </p:spPr>
        <p:txBody>
          <a:bodyPr rtlCol="0"/>
          <a:lstStyle/>
          <a:p>
            <a:endParaRPr lang="es-ES">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11" cstate="print"/>
          <a:srcRect/>
          <a:stretch>
            <a:fillRect/>
          </a:stretch>
        </p:blipFill>
        <p:spPr bwMode="auto">
          <a:xfrm>
            <a:off x="1588" y="1588"/>
            <a:ext cx="9144000" cy="6858000"/>
          </a:xfrm>
          <a:prstGeom prst="rect">
            <a:avLst/>
          </a:prstGeom>
          <a:noFill/>
          <a:ln w="9525">
            <a:noFill/>
            <a:miter lim="800000"/>
            <a:headEnd/>
            <a:tailEnd/>
          </a:ln>
        </p:spPr>
      </p:pic>
      <p:pic>
        <p:nvPicPr>
          <p:cNvPr id="9219" name="Picture 9" descr="LOGO ESPE ORIGINAL"/>
          <p:cNvPicPr>
            <a:picLocks noChangeAspect="1" noChangeArrowheads="1"/>
          </p:cNvPicPr>
          <p:nvPr/>
        </p:nvPicPr>
        <p:blipFill>
          <a:blip r:embed="rId12" cstate="print"/>
          <a:srcRect/>
          <a:stretch>
            <a:fillRect/>
          </a:stretch>
        </p:blipFill>
        <p:spPr bwMode="auto">
          <a:xfrm>
            <a:off x="6659563" y="5949950"/>
            <a:ext cx="2305050" cy="5635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randomBar dir="vert"/>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8.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2.xml"/><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6.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39.xml"/><Relationship Id="rId3" Type="http://schemas.openxmlformats.org/officeDocument/2006/relationships/image" Target="../media/image9.png"/><Relationship Id="rId7" Type="http://schemas.openxmlformats.org/officeDocument/2006/relationships/slide" Target="slide13.xml"/><Relationship Id="rId12" Type="http://schemas.openxmlformats.org/officeDocument/2006/relationships/slide" Target="slide36.xml"/><Relationship Id="rId2" Type="http://schemas.openxmlformats.org/officeDocument/2006/relationships/notesSlide" Target="../notesSlides/notesSlide2.xml"/><Relationship Id="rId16"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28.xml"/><Relationship Id="rId5" Type="http://schemas.openxmlformats.org/officeDocument/2006/relationships/slide" Target="slide4.xml"/><Relationship Id="rId15" Type="http://schemas.openxmlformats.org/officeDocument/2006/relationships/slide" Target="slide58.xml"/><Relationship Id="rId10" Type="http://schemas.openxmlformats.org/officeDocument/2006/relationships/slide" Target="slide27.xml"/><Relationship Id="rId4" Type="http://schemas.openxmlformats.org/officeDocument/2006/relationships/slide" Target="slide3.xml"/><Relationship Id="rId9" Type="http://schemas.openxmlformats.org/officeDocument/2006/relationships/slide" Target="slide20.xml"/><Relationship Id="rId14" Type="http://schemas.openxmlformats.org/officeDocument/2006/relationships/slide" Target="slide54.xml"/></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slide" Target="slide22.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slide" Target="slide23.xml"/><Relationship Id="rId5" Type="http://schemas.openxmlformats.org/officeDocument/2006/relationships/image" Target="../media/image47.jpe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slide" Target="slide24.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slide" Target="slide26.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slide" Target="slide2.xml"/><Relationship Id="rId4" Type="http://schemas.openxmlformats.org/officeDocument/2006/relationships/slide" Target="slide8.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 Target="slide2.xml"/><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slide" Target="slide28.xml"/><Relationship Id="rId4" Type="http://schemas.openxmlformats.org/officeDocument/2006/relationships/image" Target="../media/image9.pn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slide" Target="slide2.xml"/><Relationship Id="rId9" Type="http://schemas.openxmlformats.org/officeDocument/2006/relationships/image" Target="../media/image31.jpe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 Target="slide2.xml"/><Relationship Id="rId7" Type="http://schemas.openxmlformats.org/officeDocument/2006/relationships/image" Target="../media/image64.emf"/><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slide" Target="slide30.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 Target="slide2.xml"/><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slide" Target="slide31.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9.e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package" Target="../embeddings/Documento_de_Microsoft_Word1.docx"/><Relationship Id="rId5" Type="http://schemas.openxmlformats.org/officeDocument/2006/relationships/image" Target="../media/image9.png"/><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 Target="slide2.xml"/><Relationship Id="rId7" Type="http://schemas.openxmlformats.org/officeDocument/2006/relationships/image" Target="../media/image70.png"/><Relationship Id="rId12"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image" Target="../media/image73.png"/><Relationship Id="rId5" Type="http://schemas.openxmlformats.org/officeDocument/2006/relationships/slide" Target="slide33.xml"/><Relationship Id="rId10" Type="http://schemas.openxmlformats.org/officeDocument/2006/relationships/image" Target="../media/image37.jpeg"/><Relationship Id="rId4" Type="http://schemas.openxmlformats.org/officeDocument/2006/relationships/image" Target="../media/image9.png"/><Relationship Id="rId9"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slide" Target="slide34.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 Target="slide2.xml"/><Relationship Id="rId7"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slide" Target="slide35.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 Target="slide2.xml"/><Relationship Id="rId7" Type="http://schemas.openxmlformats.org/officeDocument/2006/relationships/image" Target="../media/image81.emf"/><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80.emf"/><Relationship Id="rId5" Type="http://schemas.openxmlformats.org/officeDocument/2006/relationships/slide" Target="slide36.xml"/><Relationship Id="rId4" Type="http://schemas.openxmlformats.org/officeDocument/2006/relationships/image" Target="../media/image9.pn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 Target="slide2.xml"/><Relationship Id="rId7"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59.png"/><Relationship Id="rId10" Type="http://schemas.openxmlformats.org/officeDocument/2006/relationships/slide" Target="slide37.xml"/><Relationship Id="rId4" Type="http://schemas.openxmlformats.org/officeDocument/2006/relationships/image" Target="../media/image9.png"/><Relationship Id="rId9"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38.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slide" Target="slide2.xml"/><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notesSlide" Target="../notesSlides/notesSlide39.xml"/><Relationship Id="rId7" Type="http://schemas.openxmlformats.org/officeDocument/2006/relationships/image" Target="../media/image9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slide" Target="slide2.xml"/><Relationship Id="rId9"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gif"/><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97.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image" Target="../media/image9.png"/><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98.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3.bin"/><Relationship Id="rId5" Type="http://schemas.openxmlformats.org/officeDocument/2006/relationships/image" Target="../media/image9.png"/><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png"/><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01.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4.bin"/><Relationship Id="rId5" Type="http://schemas.openxmlformats.org/officeDocument/2006/relationships/image" Target="../media/image9.png"/><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104.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5.bin"/><Relationship Id="rId5" Type="http://schemas.openxmlformats.org/officeDocument/2006/relationships/image" Target="../media/image9.png"/><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08.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6.bin"/><Relationship Id="rId5" Type="http://schemas.openxmlformats.org/officeDocument/2006/relationships/image" Target="../media/image9.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9.png"/><Relationship Id="rId4" Type="http://schemas.openxmlformats.org/officeDocument/2006/relationships/slide" Target="slide2.xml"/><Relationship Id="rId9"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9.png"/><Relationship Id="rId4" Type="http://schemas.openxmlformats.org/officeDocument/2006/relationships/slide" Target="slide2.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slide" Target="slide59.xml"/><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1.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slide" Target="slide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3 Grupo"/>
          <p:cNvGrpSpPr/>
          <p:nvPr/>
        </p:nvGrpSpPr>
        <p:grpSpPr>
          <a:xfrm rot="10800000" flipH="1" flipV="1">
            <a:off x="35496" y="5129026"/>
            <a:ext cx="2810700" cy="1019488"/>
            <a:chOff x="2129166" y="5272042"/>
            <a:chExt cx="2918094" cy="1085916"/>
          </a:xfrm>
        </p:grpSpPr>
        <p:pic>
          <p:nvPicPr>
            <p:cNvPr id="8" name="Picture 13" descr="LABORATORIOS29 011"/>
            <p:cNvPicPr>
              <a:picLocks noChangeAspect="1" noChangeArrowheads="1"/>
            </p:cNvPicPr>
            <p:nvPr/>
          </p:nvPicPr>
          <p:blipFill>
            <a:blip r:embed="rId3" cstate="print"/>
            <a:srcRect/>
            <a:stretch>
              <a:fillRect/>
            </a:stretch>
          </p:blipFill>
          <p:spPr bwMode="auto">
            <a:xfrm>
              <a:off x="2129166" y="5272042"/>
              <a:ext cx="1447791" cy="1050792"/>
            </a:xfrm>
            <a:prstGeom prst="rect">
              <a:avLst/>
            </a:prstGeom>
            <a:noFill/>
            <a:ln w="9525">
              <a:noFill/>
              <a:miter lim="800000"/>
              <a:headEnd/>
              <a:tailEnd/>
            </a:ln>
            <a:effectLst>
              <a:softEdge rad="63500"/>
            </a:effectLst>
          </p:spPr>
        </p:pic>
        <p:pic>
          <p:nvPicPr>
            <p:cNvPr id="10" name="Picture 2" descr="http://ciencia.espe.edu.ec/images/elec3.jpg"/>
            <p:cNvPicPr>
              <a:picLocks noChangeAspect="1" noChangeArrowheads="1"/>
            </p:cNvPicPr>
            <p:nvPr/>
          </p:nvPicPr>
          <p:blipFill>
            <a:blip r:embed="rId4" cstate="print"/>
            <a:srcRect/>
            <a:stretch>
              <a:fillRect/>
            </a:stretch>
          </p:blipFill>
          <p:spPr bwMode="auto">
            <a:xfrm>
              <a:off x="3577577" y="5286388"/>
              <a:ext cx="1469683" cy="1071570"/>
            </a:xfrm>
            <a:prstGeom prst="rect">
              <a:avLst/>
            </a:prstGeom>
            <a:noFill/>
            <a:effectLst>
              <a:softEdge rad="63500"/>
            </a:effectLst>
          </p:spPr>
        </p:pic>
      </p:grpSp>
      <p:pic>
        <p:nvPicPr>
          <p:cNvPr id="4098" name="Picture 2" descr="H:\Pictures\logo redes.jpg"/>
          <p:cNvPicPr>
            <a:picLocks noChangeAspect="1" noChangeArrowheads="1"/>
          </p:cNvPicPr>
          <p:nvPr/>
        </p:nvPicPr>
        <p:blipFill rotWithShape="1">
          <a:blip r:embed="rId5" cstate="print"/>
          <a:srcRect b="14836"/>
          <a:stretch/>
        </p:blipFill>
        <p:spPr bwMode="auto">
          <a:xfrm>
            <a:off x="7030899" y="4813390"/>
            <a:ext cx="1485734" cy="1095788"/>
          </a:xfrm>
          <a:prstGeom prst="rect">
            <a:avLst/>
          </a:prstGeom>
          <a:noFill/>
        </p:spPr>
      </p:pic>
      <p:pic>
        <p:nvPicPr>
          <p:cNvPr id="20481" name="Picture 1" descr="H:\Pictures\electrito.png"/>
          <p:cNvPicPr>
            <a:picLocks noChangeAspect="1" noChangeArrowheads="1"/>
          </p:cNvPicPr>
          <p:nvPr/>
        </p:nvPicPr>
        <p:blipFill rotWithShape="1">
          <a:blip r:embed="rId6" cstate="print"/>
          <a:srcRect b="9116"/>
          <a:stretch/>
        </p:blipFill>
        <p:spPr bwMode="auto">
          <a:xfrm>
            <a:off x="-1" y="0"/>
            <a:ext cx="1176625" cy="836712"/>
          </a:xfrm>
          <a:prstGeom prst="rect">
            <a:avLst/>
          </a:prstGeom>
          <a:noFill/>
        </p:spPr>
      </p:pic>
      <p:pic>
        <p:nvPicPr>
          <p:cNvPr id="1026" name="Picture 2" descr="logo"/>
          <p:cNvPicPr>
            <a:picLocks noChangeAspect="1" noChangeArrowheads="1"/>
          </p:cNvPicPr>
          <p:nvPr/>
        </p:nvPicPr>
        <p:blipFill rotWithShape="1">
          <a:blip r:embed="rId7">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14" name="2 Subtítulo"/>
          <p:cNvSpPr txBox="1">
            <a:spLocks/>
          </p:cNvSpPr>
          <p:nvPr/>
        </p:nvSpPr>
        <p:spPr>
          <a:xfrm>
            <a:off x="576482" y="2168860"/>
            <a:ext cx="8171982" cy="684076"/>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PROYECTO DE GRADO PARA LA OBTENCIÓN DEL TÍTULO DE INGENIERÍA </a:t>
            </a:r>
            <a:endParaRPr lang="es-EC" sz="2000" b="1" dirty="0">
              <a:latin typeface="Times New Roman" pitchFamily="18" charset="0"/>
              <a:cs typeface="Times New Roman" pitchFamily="18" charset="0"/>
            </a:endParaRPr>
          </a:p>
        </p:txBody>
      </p:sp>
      <p:sp>
        <p:nvSpPr>
          <p:cNvPr id="15" name="2 Subtítulo"/>
          <p:cNvSpPr txBox="1">
            <a:spLocks/>
          </p:cNvSpPr>
          <p:nvPr/>
        </p:nvSpPr>
        <p:spPr>
          <a:xfrm>
            <a:off x="2555776" y="3864705"/>
            <a:ext cx="4215933" cy="86043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C" sz="2200" dirty="0" smtClean="0">
                <a:latin typeface="Times New Roman" pitchFamily="18" charset="0"/>
                <a:cs typeface="Times New Roman" pitchFamily="18" charset="0"/>
              </a:rPr>
              <a:t>Integrantes:</a:t>
            </a:r>
          </a:p>
          <a:p>
            <a:r>
              <a:rPr lang="es-EC" sz="2200" dirty="0" smtClean="0">
                <a:latin typeface="Times New Roman" pitchFamily="18" charset="0"/>
                <a:cs typeface="Times New Roman" pitchFamily="18" charset="0"/>
              </a:rPr>
              <a:t>Leonardo Arguello</a:t>
            </a:r>
          </a:p>
          <a:p>
            <a:r>
              <a:rPr lang="es-EC" sz="2200" dirty="0" smtClean="0">
                <a:latin typeface="Times New Roman" pitchFamily="18" charset="0"/>
                <a:cs typeface="Times New Roman" pitchFamily="18" charset="0"/>
              </a:rPr>
              <a:t>Andrés Vaca</a:t>
            </a:r>
            <a:endParaRPr lang="es-EC" sz="2200" dirty="0">
              <a:latin typeface="Times New Roman" pitchFamily="18" charset="0"/>
              <a:cs typeface="Times New Roman" pitchFamily="18" charset="0"/>
            </a:endParaRPr>
          </a:p>
        </p:txBody>
      </p:sp>
      <p:sp>
        <p:nvSpPr>
          <p:cNvPr id="16" name="2 Subtítulo"/>
          <p:cNvSpPr txBox="1">
            <a:spLocks/>
          </p:cNvSpPr>
          <p:nvPr/>
        </p:nvSpPr>
        <p:spPr>
          <a:xfrm>
            <a:off x="790654" y="2924944"/>
            <a:ext cx="7632848" cy="79208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C" sz="2200" dirty="0" smtClean="0">
                <a:latin typeface="Times New Roman" pitchFamily="18" charset="0"/>
                <a:cs typeface="Times New Roman" pitchFamily="18" charset="0"/>
              </a:rPr>
              <a:t> </a:t>
            </a:r>
            <a:r>
              <a:rPr lang="es-ES_tradnl" sz="2200" b="1" dirty="0">
                <a:latin typeface="Times New Roman" pitchFamily="18" charset="0"/>
                <a:cs typeface="Times New Roman" pitchFamily="18" charset="0"/>
              </a:rPr>
              <a:t>HERRAMIENTAS Y TÉCNICAS DE MONITORIZACIÓN DE TRÁFICO IEEE 802.11 A B G N MULTICAL</a:t>
            </a:r>
            <a:endParaRPr lang="es-EC" sz="2200" b="1"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3642" y="637564"/>
            <a:ext cx="5330686" cy="1423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Slide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5049" r="57626"/>
          <a:stretch/>
        </p:blipFill>
        <p:spPr bwMode="auto">
          <a:xfrm>
            <a:off x="4355976" y="5159283"/>
            <a:ext cx="1325796" cy="100602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0" name="Picture 6" descr="Slide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6535" t="16028"/>
          <a:stretch/>
        </p:blipFill>
        <p:spPr bwMode="auto">
          <a:xfrm>
            <a:off x="2915816" y="5158310"/>
            <a:ext cx="1366250" cy="9572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576482" y="656692"/>
            <a:ext cx="817198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TRAMAS 802.11</a:t>
            </a:r>
            <a:endParaRPr lang="es-EC" sz="2000" b="1" dirty="0">
              <a:latin typeface="Times New Roman" pitchFamily="18" charset="0"/>
              <a:cs typeface="Times New Roman" pitchFamily="18" charset="0"/>
            </a:endParaRPr>
          </a:p>
        </p:txBody>
      </p:sp>
      <p:sp>
        <p:nvSpPr>
          <p:cNvPr id="10" name="9 Marcador de contenido"/>
          <p:cNvSpPr>
            <a:spLocks noGrp="1"/>
          </p:cNvSpPr>
          <p:nvPr>
            <p:ph idx="1"/>
          </p:nvPr>
        </p:nvSpPr>
        <p:spPr>
          <a:xfrm>
            <a:off x="457200" y="998730"/>
            <a:ext cx="8229600" cy="5127433"/>
          </a:xfrm>
        </p:spPr>
        <p:txBody>
          <a:bodyPr/>
          <a:lstStyle/>
          <a:p>
            <a:r>
              <a:rPr lang="es-ES" sz="2000" b="1" dirty="0" smtClean="0">
                <a:solidFill>
                  <a:schemeClr val="accent3"/>
                </a:solidFill>
                <a:latin typeface="Times New Roman" panose="02020603050405020304" pitchFamily="18" charset="0"/>
                <a:cs typeface="Times New Roman" panose="02020603050405020304" pitchFamily="18" charset="0"/>
              </a:rPr>
              <a:t>CAPA FÍSICA</a:t>
            </a:r>
          </a:p>
          <a:p>
            <a:pPr lvl="1"/>
            <a:r>
              <a:rPr lang="es-ES" sz="1600" b="1" dirty="0" smtClean="0">
                <a:solidFill>
                  <a:srgbClr val="00B0F0"/>
                </a:solidFill>
                <a:latin typeface="Times New Roman" panose="02020603050405020304" pitchFamily="18" charset="0"/>
                <a:cs typeface="Times New Roman" panose="02020603050405020304" pitchFamily="18" charset="0"/>
              </a:rPr>
              <a:t>IEEE 802.11A</a:t>
            </a:r>
          </a:p>
          <a:p>
            <a:pPr lvl="1"/>
            <a:endParaRPr lang="es-ES" sz="1600" b="1" dirty="0" smtClean="0">
              <a:latin typeface="Times New Roman" panose="02020603050405020304" pitchFamily="18" charset="0"/>
              <a:cs typeface="Times New Roman" panose="02020603050405020304" pitchFamily="18" charset="0"/>
            </a:endParaRPr>
          </a:p>
          <a:p>
            <a:pPr lvl="1"/>
            <a:endParaRPr lang="es-ES" sz="1600" b="1" dirty="0">
              <a:latin typeface="Times New Roman" panose="02020603050405020304" pitchFamily="18" charset="0"/>
              <a:cs typeface="Times New Roman" panose="02020603050405020304" pitchFamily="18" charset="0"/>
            </a:endParaRPr>
          </a:p>
          <a:p>
            <a:pPr lvl="1"/>
            <a:endParaRPr lang="es-ES" sz="1600" b="1" dirty="0" smtClean="0">
              <a:latin typeface="Times New Roman" panose="02020603050405020304" pitchFamily="18" charset="0"/>
              <a:cs typeface="Times New Roman" panose="02020603050405020304" pitchFamily="18" charset="0"/>
            </a:endParaRPr>
          </a:p>
          <a:p>
            <a:pPr lvl="1"/>
            <a:endParaRPr lang="es-ES" sz="1600" b="1" dirty="0">
              <a:latin typeface="Times New Roman" panose="02020603050405020304" pitchFamily="18" charset="0"/>
              <a:cs typeface="Times New Roman" panose="02020603050405020304" pitchFamily="18" charset="0"/>
            </a:endParaRPr>
          </a:p>
          <a:p>
            <a:pPr lvl="1"/>
            <a:endParaRPr lang="es-ES" sz="1600" b="1" dirty="0" smtClean="0">
              <a:latin typeface="Times New Roman" panose="02020603050405020304" pitchFamily="18" charset="0"/>
              <a:cs typeface="Times New Roman" panose="02020603050405020304" pitchFamily="18" charset="0"/>
            </a:endParaRPr>
          </a:p>
          <a:p>
            <a:pPr lvl="1"/>
            <a:endParaRPr lang="es-ES" sz="1600" b="1" dirty="0" smtClean="0">
              <a:latin typeface="Times New Roman" panose="02020603050405020304" pitchFamily="18" charset="0"/>
              <a:cs typeface="Times New Roman" panose="02020603050405020304" pitchFamily="18" charset="0"/>
            </a:endParaRPr>
          </a:p>
          <a:p>
            <a:pPr lvl="1"/>
            <a:endParaRPr lang="es-ES" sz="1600" b="1" dirty="0" smtClean="0">
              <a:latin typeface="Times New Roman" panose="02020603050405020304" pitchFamily="18" charset="0"/>
              <a:cs typeface="Times New Roman" panose="02020603050405020304" pitchFamily="18" charset="0"/>
            </a:endParaRPr>
          </a:p>
          <a:p>
            <a:pPr lvl="1"/>
            <a:r>
              <a:rPr lang="es-ES" sz="1600" b="1" dirty="0" smtClean="0">
                <a:solidFill>
                  <a:srgbClr val="00B0F0"/>
                </a:solidFill>
                <a:latin typeface="Times New Roman" panose="02020603050405020304" pitchFamily="18" charset="0"/>
                <a:cs typeface="Times New Roman" panose="02020603050405020304" pitchFamily="18" charset="0"/>
              </a:rPr>
              <a:t>IEEE 802.11B</a:t>
            </a:r>
          </a:p>
          <a:p>
            <a:endParaRPr lang="es-ES" sz="2000" b="1" dirty="0">
              <a:latin typeface="Times New Roman" panose="02020603050405020304" pitchFamily="18" charset="0"/>
              <a:cs typeface="Times New Roman" panose="02020603050405020304" pitchFamily="18" charset="0"/>
            </a:endParaRPr>
          </a:p>
          <a:p>
            <a:endParaRPr lang="es-ES" sz="2000" b="1" dirty="0" smtClean="0">
              <a:latin typeface="Times New Roman" panose="02020603050405020304" pitchFamily="18" charset="0"/>
              <a:cs typeface="Times New Roman" panose="02020603050405020304" pitchFamily="18" charset="0"/>
            </a:endParaRPr>
          </a:p>
          <a:p>
            <a:endParaRPr lang="es-ES" sz="2000" b="1" dirty="0">
              <a:latin typeface="Times New Roman" panose="02020603050405020304" pitchFamily="18" charset="0"/>
              <a:cs typeface="Times New Roman" panose="02020603050405020304" pitchFamily="18" charset="0"/>
            </a:endParaRPr>
          </a:p>
          <a:p>
            <a:endParaRPr lang="es-ES" sz="2000" b="1" dirty="0" smtClean="0">
              <a:latin typeface="Times New Roman" panose="02020603050405020304" pitchFamily="18" charset="0"/>
              <a:cs typeface="Times New Roman" panose="02020603050405020304" pitchFamily="18" charset="0"/>
            </a:endParaRPr>
          </a:p>
          <a:p>
            <a:endParaRPr lang="es-ES" sz="2000" b="1" dirty="0" smtClean="0">
              <a:latin typeface="Times New Roman" panose="02020603050405020304" pitchFamily="18" charset="0"/>
              <a:cs typeface="Times New Roman" panose="02020603050405020304" pitchFamily="18" charset="0"/>
            </a:endParaRPr>
          </a:p>
          <a:p>
            <a:endParaRPr lang="es-ES" sz="2000" b="1" dirty="0" smtClean="0">
              <a:latin typeface="Times New Roman" panose="02020603050405020304" pitchFamily="18" charset="0"/>
              <a:cs typeface="Times New Roman" panose="02020603050405020304" pitchFamily="18" charset="0"/>
            </a:endParaRPr>
          </a:p>
        </p:txBody>
      </p:sp>
      <p:pic>
        <p:nvPicPr>
          <p:cNvPr id="14" name="13 Imagen"/>
          <p:cNvPicPr/>
          <p:nvPr/>
        </p:nvPicPr>
        <p:blipFill>
          <a:blip r:embed="rId5"/>
          <a:stretch>
            <a:fillRect/>
          </a:stretch>
        </p:blipFill>
        <p:spPr>
          <a:xfrm>
            <a:off x="2052623" y="4186407"/>
            <a:ext cx="5219700" cy="1379220"/>
          </a:xfrm>
          <a:prstGeom prst="rect">
            <a:avLst/>
          </a:prstGeom>
        </p:spPr>
      </p:pic>
      <p:pic>
        <p:nvPicPr>
          <p:cNvPr id="15" name="14 Imagen"/>
          <p:cNvPicPr/>
          <p:nvPr/>
        </p:nvPicPr>
        <p:blipFill>
          <a:blip r:embed="rId6"/>
          <a:stretch>
            <a:fillRect/>
          </a:stretch>
        </p:blipFill>
        <p:spPr>
          <a:xfrm>
            <a:off x="1975506" y="1844824"/>
            <a:ext cx="5219700" cy="1448435"/>
          </a:xfrm>
          <a:prstGeom prst="rect">
            <a:avLst/>
          </a:prstGeom>
        </p:spPr>
      </p:pic>
      <p:sp>
        <p:nvSpPr>
          <p:cNvPr id="16" name="15 Rectángulo">
            <a:hlinkClick r:id="rId7"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Tree>
    <p:extLst>
      <p:ext uri="{BB962C8B-B14F-4D97-AF65-F5344CB8AC3E}">
        <p14:creationId xmlns:p14="http://schemas.microsoft.com/office/powerpoint/2010/main" val="2142467442"/>
      </p:ext>
    </p:extLst>
  </p:cSld>
  <p:clrMapOvr>
    <a:masterClrMapping/>
  </p:clrMapOvr>
  <p:transition spd="med">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576482" y="656692"/>
            <a:ext cx="817198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TRAMAS 802.11</a:t>
            </a:r>
            <a:endParaRPr lang="es-EC" sz="2000" b="1" dirty="0">
              <a:latin typeface="Times New Roman" pitchFamily="18" charset="0"/>
              <a:cs typeface="Times New Roman" pitchFamily="18" charset="0"/>
            </a:endParaRPr>
          </a:p>
        </p:txBody>
      </p:sp>
      <p:pic>
        <p:nvPicPr>
          <p:cNvPr id="8" name="7 Imagen"/>
          <p:cNvPicPr/>
          <p:nvPr/>
        </p:nvPicPr>
        <p:blipFill rotWithShape="1">
          <a:blip r:embed="rId5"/>
          <a:srcRect l="25594" t="53526" r="17185" b="27467"/>
          <a:stretch/>
        </p:blipFill>
        <p:spPr bwMode="auto">
          <a:xfrm>
            <a:off x="1972499" y="1628800"/>
            <a:ext cx="4466529" cy="1147160"/>
          </a:xfrm>
          <a:prstGeom prst="rect">
            <a:avLst/>
          </a:prstGeom>
          <a:ln>
            <a:noFill/>
          </a:ln>
          <a:extLst>
            <a:ext uri="{53640926-AAD7-44D8-BBD7-CCE9431645EC}">
              <a14:shadowObscured xmlns:a14="http://schemas.microsoft.com/office/drawing/2010/main"/>
            </a:ext>
          </a:extLst>
        </p:spPr>
      </p:pic>
      <p:sp>
        <p:nvSpPr>
          <p:cNvPr id="10" name="9 Marcador de contenido"/>
          <p:cNvSpPr>
            <a:spLocks noGrp="1"/>
          </p:cNvSpPr>
          <p:nvPr>
            <p:ph idx="1"/>
          </p:nvPr>
        </p:nvSpPr>
        <p:spPr>
          <a:xfrm>
            <a:off x="457200" y="998730"/>
            <a:ext cx="8229600" cy="5127433"/>
          </a:xfrm>
        </p:spPr>
        <p:txBody>
          <a:bodyPr/>
          <a:lstStyle/>
          <a:p>
            <a:r>
              <a:rPr lang="es-ES" sz="2000" b="1" dirty="0" smtClean="0">
                <a:solidFill>
                  <a:schemeClr val="accent3"/>
                </a:solidFill>
                <a:latin typeface="Times New Roman" panose="02020603050405020304" pitchFamily="18" charset="0"/>
                <a:cs typeface="Times New Roman" panose="02020603050405020304" pitchFamily="18" charset="0"/>
              </a:rPr>
              <a:t>CAPA MAC</a:t>
            </a:r>
          </a:p>
          <a:p>
            <a:endParaRPr lang="es-ES" sz="2000" b="1" dirty="0">
              <a:latin typeface="Times New Roman" panose="02020603050405020304" pitchFamily="18" charset="0"/>
              <a:cs typeface="Times New Roman" panose="02020603050405020304" pitchFamily="18" charset="0"/>
            </a:endParaRPr>
          </a:p>
          <a:p>
            <a:endParaRPr lang="es-ES" sz="2000" b="1" dirty="0" smtClean="0">
              <a:latin typeface="Times New Roman" panose="02020603050405020304" pitchFamily="18" charset="0"/>
              <a:cs typeface="Times New Roman" panose="02020603050405020304" pitchFamily="18" charset="0"/>
            </a:endParaRPr>
          </a:p>
          <a:p>
            <a:endParaRPr lang="es-ES" sz="2000" b="1" dirty="0">
              <a:latin typeface="Times New Roman" panose="02020603050405020304" pitchFamily="18" charset="0"/>
              <a:cs typeface="Times New Roman" panose="02020603050405020304" pitchFamily="18" charset="0"/>
            </a:endParaRPr>
          </a:p>
          <a:p>
            <a:endParaRPr lang="es-ES" sz="2000" b="1" dirty="0" smtClean="0">
              <a:latin typeface="Times New Roman" panose="02020603050405020304" pitchFamily="18" charset="0"/>
              <a:cs typeface="Times New Roman" panose="02020603050405020304" pitchFamily="18" charset="0"/>
            </a:endParaRPr>
          </a:p>
          <a:p>
            <a:endParaRPr lang="es-ES" sz="2000" b="1" dirty="0" smtClean="0">
              <a:latin typeface="Times New Roman" panose="02020603050405020304" pitchFamily="18" charset="0"/>
              <a:cs typeface="Times New Roman" panose="02020603050405020304" pitchFamily="18" charset="0"/>
            </a:endParaRPr>
          </a:p>
          <a:p>
            <a:r>
              <a:rPr lang="es-ES" sz="2000" b="1" dirty="0" smtClean="0">
                <a:solidFill>
                  <a:schemeClr val="accent3"/>
                </a:solidFill>
                <a:latin typeface="Times New Roman" panose="02020603050405020304" pitchFamily="18" charset="0"/>
                <a:cs typeface="Times New Roman" panose="02020603050405020304" pitchFamily="18" charset="0"/>
              </a:rPr>
              <a:t>CONTROL FRAME</a:t>
            </a:r>
            <a:endParaRPr lang="es-ES" sz="2000" b="1" dirty="0">
              <a:solidFill>
                <a:schemeClr val="accent3"/>
              </a:solidFill>
              <a:latin typeface="Times New Roman" panose="02020603050405020304" pitchFamily="18" charset="0"/>
              <a:cs typeface="Times New Roman" panose="02020603050405020304" pitchFamily="18" charset="0"/>
            </a:endParaRPr>
          </a:p>
        </p:txBody>
      </p:sp>
      <p:pic>
        <p:nvPicPr>
          <p:cNvPr id="11" name="10 Imagen"/>
          <p:cNvPicPr/>
          <p:nvPr/>
        </p:nvPicPr>
        <p:blipFill rotWithShape="1">
          <a:blip r:embed="rId6"/>
          <a:srcRect l="16454" t="13747" r="14991" b="61609"/>
          <a:stretch/>
        </p:blipFill>
        <p:spPr bwMode="auto">
          <a:xfrm>
            <a:off x="2483768" y="3717032"/>
            <a:ext cx="4662805" cy="1047750"/>
          </a:xfrm>
          <a:prstGeom prst="rect">
            <a:avLst/>
          </a:prstGeom>
          <a:ln>
            <a:noFill/>
          </a:ln>
          <a:extLst>
            <a:ext uri="{53640926-AAD7-44D8-BBD7-CCE9431645EC}">
              <a14:shadowObscured xmlns:a14="http://schemas.microsoft.com/office/drawing/2010/main"/>
            </a:ext>
          </a:extLst>
        </p:spPr>
      </p:pic>
      <p:pic>
        <p:nvPicPr>
          <p:cNvPr id="13" name="12 Imagen"/>
          <p:cNvPicPr/>
          <p:nvPr/>
        </p:nvPicPr>
        <p:blipFill rotWithShape="1">
          <a:blip r:embed="rId7"/>
          <a:srcRect l="16270" t="56743" r="14260" b="26310"/>
          <a:stretch/>
        </p:blipFill>
        <p:spPr bwMode="auto">
          <a:xfrm>
            <a:off x="2638200" y="5064786"/>
            <a:ext cx="4104818" cy="816986"/>
          </a:xfrm>
          <a:prstGeom prst="rect">
            <a:avLst/>
          </a:prstGeom>
          <a:ln>
            <a:noFill/>
          </a:ln>
          <a:extLst>
            <a:ext uri="{53640926-AAD7-44D8-BBD7-CCE9431645EC}">
              <a14:shadowObscured xmlns:a14="http://schemas.microsoft.com/office/drawing/2010/main"/>
            </a:ext>
          </a:extLst>
        </p:spPr>
      </p:pic>
      <p:sp>
        <p:nvSpPr>
          <p:cNvPr id="14" name="13 Rectángulo">
            <a:hlinkClick r:id="rId8"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Tree>
    <p:extLst>
      <p:ext uri="{BB962C8B-B14F-4D97-AF65-F5344CB8AC3E}">
        <p14:creationId xmlns:p14="http://schemas.microsoft.com/office/powerpoint/2010/main" val="1521047924"/>
      </p:ext>
    </p:extLst>
  </p:cSld>
  <p:clrMapOvr>
    <a:masterClrMapping/>
  </p:clrMapOvr>
  <p:transition spd="med">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576482" y="656692"/>
            <a:ext cx="817198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TRAMAS 802.11</a:t>
            </a:r>
            <a:endParaRPr lang="es-EC" sz="2000" b="1" dirty="0">
              <a:latin typeface="Times New Roman" pitchFamily="18" charset="0"/>
              <a:cs typeface="Times New Roman" pitchFamily="18" charset="0"/>
            </a:endParaRPr>
          </a:p>
        </p:txBody>
      </p:sp>
      <p:sp>
        <p:nvSpPr>
          <p:cNvPr id="4" name="3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rId3" action="ppaction://hlinksldjump"/>
              </a:rPr>
              <a:t>AGENDA</a:t>
            </a:r>
            <a:endParaRPr lang="es-ES" sz="1400" dirty="0"/>
          </a:p>
        </p:txBody>
      </p:sp>
      <p:pic>
        <p:nvPicPr>
          <p:cNvPr id="9" name="8 Imagen"/>
          <p:cNvPicPr/>
          <p:nvPr/>
        </p:nvPicPr>
        <p:blipFill rotWithShape="1">
          <a:blip r:embed="rId5"/>
          <a:srcRect l="24863" t="11992" r="22851" b="9841"/>
          <a:stretch/>
        </p:blipFill>
        <p:spPr bwMode="auto">
          <a:xfrm>
            <a:off x="1835696" y="1784249"/>
            <a:ext cx="5238735" cy="4093023"/>
          </a:xfrm>
          <a:prstGeom prst="rect">
            <a:avLst/>
          </a:prstGeom>
          <a:ln>
            <a:noFill/>
          </a:ln>
          <a:extLst>
            <a:ext uri="{53640926-AAD7-44D8-BBD7-CCE9431645EC}">
              <a14:shadowObscured xmlns:a14="http://schemas.microsoft.com/office/drawing/2010/main"/>
            </a:ext>
          </a:extLst>
        </p:spPr>
      </p:pic>
      <p:sp>
        <p:nvSpPr>
          <p:cNvPr id="5" name="4 CuadroTexto"/>
          <p:cNvSpPr txBox="1"/>
          <p:nvPr/>
        </p:nvSpPr>
        <p:spPr>
          <a:xfrm>
            <a:off x="1619672" y="1340768"/>
            <a:ext cx="2309287"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TIPOS DE TRAMAS</a:t>
            </a:r>
            <a:endParaRPr lang="es-ES" b="1"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4210972"/>
      </p:ext>
    </p:extLst>
  </p:cSld>
  <p:clrMapOvr>
    <a:masterClrMapping/>
  </p:clrMapOvr>
  <p:transition spd="med">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1115616" y="134634"/>
            <a:ext cx="6120680"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TÉCNICAS DE MONITOREO</a:t>
            </a:r>
            <a:endParaRPr lang="es-EC" sz="2000" b="1" dirty="0">
              <a:latin typeface="Times New Roman" pitchFamily="18" charset="0"/>
              <a:cs typeface="Times New Roman" pitchFamily="18" charset="0"/>
            </a:endParaRPr>
          </a:p>
        </p:txBody>
      </p:sp>
      <p:sp>
        <p:nvSpPr>
          <p:cNvPr id="4" name="3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5" name="4 CuadroTexto"/>
          <p:cNvSpPr txBox="1"/>
          <p:nvPr/>
        </p:nvSpPr>
        <p:spPr>
          <a:xfrm>
            <a:off x="107503" y="1086991"/>
            <a:ext cx="5904657" cy="3785652"/>
          </a:xfrm>
          <a:prstGeom prst="rect">
            <a:avLst/>
          </a:prstGeom>
          <a:noFill/>
        </p:spPr>
        <p:txBody>
          <a:bodyPr wrap="square" rtlCol="0">
            <a:spAutoFit/>
          </a:bodyPr>
          <a:lstStyle/>
          <a:p>
            <a:r>
              <a:rPr lang="es-ES" sz="1600" dirty="0" smtClean="0"/>
              <a:t>Inyectando paquetes en la red. Enviando paquetes a Aplicaciones.</a:t>
            </a:r>
          </a:p>
          <a:p>
            <a:pPr marL="285750" indent="-285750">
              <a:buFont typeface="Arial" pitchFamily="34" charset="0"/>
              <a:buChar char="•"/>
            </a:pPr>
            <a:r>
              <a:rPr lang="es-ES" sz="1600" dirty="0" smtClean="0"/>
              <a:t>Basado en ICMP</a:t>
            </a:r>
          </a:p>
          <a:p>
            <a:pPr marL="742950" lvl="1" indent="-285750">
              <a:buFont typeface="Arial" pitchFamily="34" charset="0"/>
              <a:buChar char="•"/>
            </a:pPr>
            <a:r>
              <a:rPr lang="es-ES" sz="1600" dirty="0" smtClean="0"/>
              <a:t>Problemas en la Red, retardos, pérdida de paquetes</a:t>
            </a:r>
          </a:p>
          <a:p>
            <a:pPr marL="285750" indent="-285750">
              <a:buFont typeface="Arial" pitchFamily="34" charset="0"/>
              <a:buChar char="•"/>
            </a:pPr>
            <a:r>
              <a:rPr lang="es-ES" sz="1600" dirty="0" smtClean="0"/>
              <a:t>Basado en TCP.</a:t>
            </a:r>
          </a:p>
          <a:p>
            <a:pPr marL="742950" lvl="1" indent="-285750">
              <a:buFont typeface="Arial" pitchFamily="34" charset="0"/>
              <a:buChar char="•"/>
            </a:pPr>
            <a:r>
              <a:rPr lang="es-ES" sz="1600" dirty="0" smtClean="0"/>
              <a:t>Tasa de Transferencia</a:t>
            </a:r>
          </a:p>
          <a:p>
            <a:pPr marL="285750" indent="-285750">
              <a:buFont typeface="Arial" pitchFamily="34" charset="0"/>
              <a:buChar char="•"/>
            </a:pPr>
            <a:r>
              <a:rPr lang="es-ES" sz="1600" dirty="0" smtClean="0"/>
              <a:t>Basado en UDP.</a:t>
            </a:r>
          </a:p>
          <a:p>
            <a:pPr marL="742950" lvl="1" indent="-285750">
              <a:buFont typeface="Arial" pitchFamily="34" charset="0"/>
              <a:buChar char="•"/>
            </a:pPr>
            <a:r>
              <a:rPr lang="es-ES" sz="1600" dirty="0" smtClean="0"/>
              <a:t>Perdidas de paquetes (one-way).</a:t>
            </a:r>
          </a:p>
          <a:p>
            <a:pPr marL="285750" indent="-285750">
              <a:buFont typeface="Arial" pitchFamily="34" charset="0"/>
              <a:buChar char="•"/>
            </a:pPr>
            <a:r>
              <a:rPr lang="es-ES" sz="1600" dirty="0" smtClean="0"/>
              <a:t>Wireless Spoofing</a:t>
            </a:r>
          </a:p>
          <a:p>
            <a:pPr marL="742950" lvl="1" indent="-285750">
              <a:buFont typeface="Arial" pitchFamily="34" charset="0"/>
              <a:buChar char="•"/>
            </a:pPr>
            <a:r>
              <a:rPr lang="es-ES" sz="1600" dirty="0" smtClean="0"/>
              <a:t>Suplantación de identidad en la red, tramas falsas con valores de la red (MAC </a:t>
            </a:r>
            <a:r>
              <a:rPr lang="es-ES" sz="1600" dirty="0" err="1" smtClean="0"/>
              <a:t>Dest</a:t>
            </a:r>
            <a:r>
              <a:rPr lang="es-ES" sz="1600" dirty="0" smtClean="0"/>
              <a:t>), tomados de un sniffing.</a:t>
            </a:r>
          </a:p>
          <a:p>
            <a:pPr marL="285750" indent="-285750">
              <a:buFont typeface="Arial" pitchFamily="34" charset="0"/>
              <a:buChar char="•"/>
            </a:pPr>
            <a:r>
              <a:rPr lang="es-ES" sz="1600" dirty="0" smtClean="0"/>
              <a:t>Denegación de Servicio.</a:t>
            </a:r>
          </a:p>
          <a:p>
            <a:pPr marL="742950" lvl="1" indent="-285750">
              <a:buFont typeface="Arial" pitchFamily="34" charset="0"/>
              <a:buChar char="•"/>
            </a:pPr>
            <a:r>
              <a:rPr lang="es-ES" sz="1600" dirty="0" smtClean="0"/>
              <a:t>No proporciona servicio a clientes autorizados por agotamiento de recursos por clientes no autorizados.</a:t>
            </a:r>
          </a:p>
          <a:p>
            <a:pPr marL="285750" indent="-285750">
              <a:buFont typeface="Arial" pitchFamily="34" charset="0"/>
              <a:buChar char="•"/>
            </a:pPr>
            <a:r>
              <a:rPr lang="es-ES" sz="1600" dirty="0" smtClean="0"/>
              <a:t>Inundaciones con Asociaciones</a:t>
            </a:r>
          </a:p>
          <a:p>
            <a:pPr marL="285750" indent="-285750">
              <a:buFont typeface="Arial" pitchFamily="34" charset="0"/>
              <a:buChar char="•"/>
            </a:pPr>
            <a:r>
              <a:rPr lang="es-ES" sz="1600" dirty="0" smtClean="0"/>
              <a:t>Man in the Middle.</a:t>
            </a:r>
          </a:p>
        </p:txBody>
      </p:sp>
      <p:pic>
        <p:nvPicPr>
          <p:cNvPr id="6" name="Picture 6" descr="http://img.medicalexpo.es/images_me/photo-m/centrales-monitorizacion-paciente-76018-37429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2324" y="827710"/>
            <a:ext cx="1900054" cy="1737193"/>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data:image/jpeg;base64,/9j/4AAQSkZJRgABAQAAAQABAAD/2wCEAAkGBxQSEhQUExQVFBQXGBQWFxYVFxcYFhYXFxYWFxcXFhcYHSggGBslHhUUIjEiJSkrLi4uFx81ODMsNygtLisBCgoKDg0OGxAQGi0kICQsLCwsLDQsLCwsLCwsLCwsLCwsLCwsLCwsLCwsLCwsLCwsLCwsLCwsLCwsLCwsLCwsLP/AABEIAMQBAQMBIgACEQEDEQH/xAAcAAABBQEBAQAAAAAAAAAAAAAAAQQFBgcDAgj/xABNEAACAQIEAgYGBQgGBwkAAAABAgMAEQQSITEFQQYTIlFhcQcjMkKBkRRSYqGxFTNygpKywdEkQ1PC4fAlY3OToqPSFhc1VHSDs8Px/8QAGgEAAgMBAQAAAAAAAAAAAAAAAAIBAwQFBv/EAC4RAAICAQIEBQQCAgMAAAAAAAABAhEDBBIhMUFREzJxgbEiYZGhQlJy8AUUI//aAAwDAQACEQMRAD8A2M0l6R2sCe6s96R9PTDL1aKzNroupt31ilJRNKjZod6W9ZDP03xR2w8xHka6J04xNh6ib9mq/Ffb4J2ruawXA51wkxiLuwrIp+lmMcnLh5fjYfiaaScW4g+2HYeZX+dQ8sui/aJ2x6s16XjUY50sPF4251jDDiT/ANUB4Fv5V0jPE0/qb+TD+NqTxMn2/JNYzb48QrbEV1vWKwcex6e1hpNO4r92utSmD6dYhPbw8w/VJ+4U6yvqhdq6M1cGgms+g9JKgduKQHxjcfwptiPSUTfJDKe60b/xFP4q+5G00mkZwNzWVz9PMQdoJv2ajp+leMfbDy/HT8SKXxX0XwTtXVmxmZe8V5+kr9YVi0nSXGjKDh3BNwASupAubdruBNePy/j/APy0nzX/AKqPEl2/aJqPc2v6Sv1hXUODsaxAcbx+/wBGfyut/wB6ncXSnGoNcNL8LH8DUeLLt+0FR7myZx30Zh31ji9LcYdsNLr5fz0pP+1+Ltb6PL3eHduDU+LLt+0G1dzXZcYi7sKExyH3hWLy8ax77Ydx5lf50qcS4iov9HY+TL/OleWV8l+UG2Hc20SDvFer1i8fSTHLqcNL8CCfkDT2Dpvihvh5vkaZZX1XwRtXc1wGlvWYx+kWVfagm/3bH7xUjgvSREfziSL+o4/hTLIvuQ4l9vSXqgy+kqK9ljkI/Qf+VesH6SIj+cSRf1HGnyo8Rff8MNrL5ei9VJvSFgraSXb6vO/lUXifSWl/VxyN5Ruf4VLmg2s0K9IDVb6KdKVxgNhZhcEHQgjcEHY1ZBTRkmQ1QtFFFMQNsa9o2PgaxVSH4m4I5L+NbBx2TLE1Y3wM5uJSnuyfi1Zsr4v0Y9fR7muwYBMo7Ir39BT6ortCOyPKulcVyYw1GCT6orp9FX6ortRaotgchAvcK9GFe4V7oosDicMp90V4OBQ+6KdUlFsBk3DIj7oryvCYh7op/altRuYDNcBH9UV6+hJ9UU5vRejcwITjuAQiEkWUSqpINmXOCisp5EOY/v3BIoGGmX+wlFgAGRo28S0illN9NkFP+NRFoJQou2Qlf017Sf8AEq1F8F40cRcPBLA1gwD5GVlbUFHQkHy0OtdPSRjkx1Jcn8kxSbpnVRNYepw9+dppBbyPUG/3V4eSTnFAviHkk+7q0/GuXFukmHhDDOJHG8cdmcae9yT9YimM3HYybL1jfoxOR8GICnzvWj/q4+i+R1CIYnBmQ+skJXbq4lESH9LVpD5Z8p5ipjgGBT6LB2APVqbAWAuL7fGoqDFFzrHIg3u+QX+CuT87VP8AAT/RoR3RoD8AB/Cs+sjtgku4TSVUd1wiD3RXvqF7hXtnA3NvPSo7G8Uw4Bzypa2ozC3x765qtlZ54hjcNCD1jILch2m/ZGo+NVfiXS6OPVcMbb3kYIxG9wh1A8TYVB9J+lUauFw6LfYSOL2OmqAjQnS25PK2t6hxCQoS87l25re6qeWa3tP4XNu/v6GHS2rkBZ8R04eT2Y1jXmcpv8GYMv3W8ad9HukwkIVlWU9xK66gaOoFjtve/gNap/AODz46UZrpGLEjkqnY2tbMeQ8PnaOm3Cvo0EXUplSO4cbkg5gWOmrDMNf5Vqlp41RKt8aLXxLiOFjdEEbTSuVCQRrdhcAmSa2iKL7m/ski/KyPwmL6grCVxrFQHbOikC1/ce5RlPL2iNPDY1oHou6XPiM2GxD5pVXNGx9p0U9oMeZGZNdyL9xrJn00owuPTmIXFuBxH3RXROCxD3RT+lrBvl3GpFC4GRDxXFoNs8Z8s0SEj760gVlmIfq+NYjW+YQMPD1aLb/hPzrT4HuoPeBXawPh7L4FkuCOtFFFaBCI6S/mTWPdGR/pGXlqn4tWy8fa0LVjvAWzcSl5ewPvasuXzS9Cz+C9TZodhXuvEPsjyr3XGZIUtFFQAUlLSUALRRRQAUUUVAFV9IDz9QEw7mJnzAuDYjQEAG3ntbbcW1rnRjiuKwmGWC0cpUueskdrjMb2Cqpvrc6tzrQOL4MTQumxIJU6HKw9ki/jWdQ4lSoa41VWIvqAQDqOW9dTS7Z4trXJluOMZcyRn4/i3/rUjHdHHqP1nJ/CoCWAWNyzgkkqzHLf9AWX7qTjHHoMPpI4zfUXtN8uXxtUInShXOkGIt3lBa2999fKtsMW1fSqLLxxdEnM4Ay2sO4Cw+6rt9DjaJDJhpMQ5RDnlkURC6ggdlrgDwQnvrOXnv2thv2tLefdV6wH0XEYeM5I5GCIrnRlzKguGXYnz5UOO7nYTinQ7wWGWKOy+zckWvlFydFuSbDbUmrFwBr4dLfb/faqxLi9bDYWtbwqx9FmvhYyf9Z8ute1Y9av/NeomVUkd+I8PSYWe/mND8xWZ9Io1jLiKNtN2lYmwFu0ANuet7c7cq1mqF6VcCy4YSxL7Mg6zncMCAxBvrmyi/IGsull9aj3KbSKTwXo+uI6yZ+tdYyFVIkLySSNpa/spy1Ngt9xpVk4Z0EvZ8T2SbZIou2IwN9bWdtruRYbCwsaeeieUtgDIQWPWSmw3Yg2UAk9xtrbflUjjTjJnsJuoS4skKKz+OeWQG/6qr512+XMaMbXAe4bDJhFVYoWIuSbkA3PvFj2T5XuOQNPOI4RJ4yrA5W01BB5i9m1Hx766wN1SKHYu2wJILMdTuLAm1/lXrETgDeldFqTsy3inRYoHQEaLZRY3CalSDbUX5bqdDplJivR9G35TgC75pMxA2CpcnwuqMv/ALludaVj3Vla9gMpBJ5b1WvRDhc8+InI9kMg8DIwJH/KP3VTlnthJvsV5IKNUareigUVwhDLulThOM6btBCT53kX8FFabwaXNGKzH0kHJxLDNyaGw/Vka/7wq+9FsRdLV18D8v3SJa+j3LDRSUtbCoiukX5k1jvRz/xGXzT8WrYekg9Sax7o0P8ASMtu9Pxas2XzS9B/4L1Noi9kV7tXiLYV0rjMkKKKSoAKKWkoAKWiigApKKKAPMi3BGtiCDY2OvcRtWRdKuikXCh9JhRmivldy5LxF+ypZDpItz33vbTnWwVWfSBw4TYXtZSEkjYh9jmJi07mHW3HioHO41aTK4ZEr4PmHHoUpoUyZljQSFQQcozAkfPTuHdTzj3CsBHcreQmJTG0cna60M181tFDBlJuB7B57sMU7dYbbgAgbA+F+VNUxSzxs2d1ykh1OXskE37RGg0Ot+Rta1dam2nZqlDij1wPg0WLmGGmJVZVkRWXdZMpdWF97ZWHxq4cB9H82BgaFGWYZ3cMOwSGAAuDoCLW3qmph5Y5IJyzQRCeJcwCmRQzD12VwQEXbUa5jytfeIJg1wDewXXSzXG4t5GtGOKcaZlzzccm5Geno7ir/mD554rfv1YOD4CeKBIsiAoLXZ9zuTZVPeTvTriM2ORyyDDSw/2frI5rc7SEsjHuBVR4jenv068YIBBIBswsVvr2h3ioyabHNVIplnlLmRLQSCSPNKTZtVQZEtkc6i5ZuW7W52rx0l4b9Jw0sF7Z1tfu1BH3gU5DXkXydr9xBUfgxqK6YxuYkKC6hwH2NlYWDAHmCR8CeV65GoglqFGPCqHhxRXPRhGY8JMp0UTTAX1sVypfTUjMrd1dOFqGkhAWZ8QjBp8UHkWE6ENGkbsVKm4FreO+0r0RQLhyxzdpnZg24OdtO/u3111uamFCjtG2nM6WvXU3UXxhatla6YYVQqmRpGDNYAOVAIUm4tYrsdQedQvBsKryFsQ2KlhyhViWSUDOCczF1IzLrazH5bVN9LsSCFJUsqsBYbnN2dPHUU44NPFkDAcswB5X7Wup17Q+460KVcS14r4Mgemdo8DiTGoiUAFUXZRnXTUa/wCNT3ozwwTAo59uV5JHNrXYuVGnLsqulNMcFdHEiCRW0KHZ7kdn52rrwFzLZyQVUujpkFgBmQxjc5842By3vpzrLqI74V+RcsHfoi5ilNccMpCqDqQoB562F9a61xSgyz0rD+nYL/Zy/vpVx6IKbCqf6Rhm4nhxe9oAbX2vK/Llew+VX/otFZL+VdXAr2eg38GTtqKWlrdRQQ3SdSYjasg6Ki3EJQd7p/eraONx5omrGuDdjiUo/QP3t/Os2XzP0LH5F6mzxbCvdc4dh5V7rjMkWiiioAKL0UlABRS0UAJSGlpaAI4cZhzMpfIwYpZwVuQfdJ0b4Gorpbig8IWM9YesQsiXZsq3IsBvZ+rPlc8qk8fH1bGVdFNhKOVtlk810B+z+iK5Y3GpEBnLXOyqryObWBKxoCzAXFyBpeunptNjnU4v2HgupSYujmJlYtYQg6XcgtbwVSdfMineE6ORwknWRvrNsDe9wu178ySdTrvVnwuM6w6RyqLXu6FB5WazA/Cm+OwvWFUGa7X7MZys9hqMwIKqL6kEa5deR6W2jTGa5sguI4ZpY3QAszAhV5l90AvzzBflVt6GcDfA4KOBnzSAEk3uqliSEXnlW9qc8C6PxYXt5EExFiVGig2uoYi5GguTqbctAO+OxAzx9sN1jFRlN8uVSxJ8LA695Uc6uiqMGozeJIrnGAUkzSmaIhfaQJmd72AUjs5Rucx1zDuN5bC4lnUFlKmw3sL6a2F7286d8QihDhsod9LFu0F7soOn8r1wfEBztY/jRVO7KvDlt3UGHN5G8EU/tF/+inEsQZSpGYEEEHYgi1jXLDqMzHnZAfIFyP3mpwa89rJPx2y2HIrqNkR1GhV7N3l+rRibjQk3zE+JrhwzElg5nUxrm7AYe0AB2tLga307t6f4SO82LB1BlQ2PL+jwjT9k/KumP4YkygNmAGxQlCPC6kG1dbG24pvsa4yTikyrYvh8HWXUO66FUd3aNSDfMqOco1tbQ2tpvXkhjiFN9Oqa62Fhd1sQdzsR3aedSKYCKI2jXzYkszebNcn4mmcjCPrJW56DyGw/EnyJ2qXxNCcYpUh0uBkkKiPkbljspIIBbvA1Nudh33Fl4XwuOBFRLkKLXa19dzoAASSb2Gt658BwjRwr1n5xu0/gT7o8tvnUiBXI1Gdye1cvkx5JubsW1KaKKylZlvS+O/GV/wDTxfvy1pnBI7Ris26WsPyyv+wi/flrS+Dn1S12NPzX+KB+T3H9FFLWwqGvEEvGw8KxbDR24m/kv4mttxB7LeRrGHN+KNbTsr+9/hWfN5vZj/xNcw/sjyrpXLDeyPKutcRjC0UUVABRRRQAUlFFABaloooA8MBsdjuO/vqt48zJ2IepRgwWSWYMwWILdGyqQXNjbVgAcx76sxqK4x6srN7oskvghJyv5IxN/su55CtmiyuE6vmSmQfE+JYjDtEFMOMEhykRDq5R9oAO4K2vrYAWFyL3qaidkYyRlQ+UIcwLLa+bYMDfXe/ztXtYQLkAAnewAv523prmIxCqNmjfN4EMvV37rhpvlXZhaXF2y3Zwp8RnxfPOGGJfOljeJEKRsN+0Axdtts1jzFSXAsbwyJcmH6qG4C3ZOrZ1FyLuygvbXQm9M+IHKb86jeEYjEEqkcKs2gD/AEdiAQLazewRYjfuFWwk3zJy6aO1OPD3r5JvF4sMR1Fphms2U6WIJuGPZJ0GhOo+RcYZDYEgqfqm1x55SR8jT3hnBigvI2dyACeQA0yqBoB5V1xiqpsBTNGSWVpbE+BG4F74mZe6LDE+ZfEj8FFSRNQuD4lAhYl/WStnVBeSVkCqissSAsEKqGFh71zqa9njMUyEITdmEQuNTf2rAG+i5iQbEW1tXBz4p5MzcYurCDVUEUFnSQA3e+fybM63HKxyj404YEq1jY9oX7rG38D864cRlyWNwB/n4VVZOkJwwK4hJVQNlWQK0iuNlPqwcpYAEggdrNuLV1IxpUjWo1zJXEx5NCR3+QrnwLBHESiVgRFGTlBHtuD491gT3EKPrio+LEti8RHGPVxurOWfsyMq6WRG1G5Oo906WBq9YVEVQqWygWABvYD8fOseqyuCpc2RlyXwO1FJei9ckpPVJS0UAZf0l7XGSLezDCPPV2/vVp/C47RLWbY1es4ziLD2VgU+fVq2n7QrUMMllA8BXa06+EQ/KjrRRaitRWM+KSZY2PhWL4KQtxN/AIPvNa/0je0JrHejmvEZfNPxas2XzP0Hr6Pc2eD2R5V0rxD7I8q91xWMLRRRUAFJQKWgBKWiigAoopKAFrwVvoRcG4IOxB3Br3SGgCHwq5CYWJJQdknUtGb5Tc7keyT3i/vCmPHJcMms7LcAdktYsCTbsX7Woax5dra5qbx2FzgFbB1uUJ2ud1P2TsfgeQqOiZJM11Acdhww7S7nKfDUkHY3uO+u5pc6yRrqi6Er4MpXEOPnsphY0RLqoeUMQS7WNgrC5LMNbkkk3tvWh9CQEw7FjcmSW5O/Ybq7kDa+Q/MVAHgEKkMqsWX2S7vIVPeudjY6nUd9NuJ8VfDRsUYhj7K2BGZmVc5Ug2ALLcjw761xlQ+ohvhS4GhzYpbXv41XMYWnsi6I5KjNcGb6yrbtCP6z92i+1mFdwHHCzh3lLq8GdAyqVRj9EsVQDtyevOVdSSQKt/R/hBjDSyizuLBL5hFHqchPvuSWZ25sx5AVanuOZJbSO+ipHGyRmNI9etmIEaEa3VFW2WIWOintWN2vmc8OCYyCa7YfM0aWQSsts5tpk0AyKuwQBO0bX1rx0k4ak3VNOjPhQZQyqJCM6tGIi8cerIckpIIIHqwdAKjFSedg0ccjItzGpQ4XDRWGUNI0gEkrAXFwpA07I3qJ8VSHxpXbZOY/GLbKNT9wqunFRrKI406ybbq4VUuOfaIsIx4sQKl8D0bkms00pyfVguiHbTrD6xx9oFAe41YcBhIMLGxjjWONRclVN28BzYkn4k8yaRYu5fLUpcIIruC6MRxumKxKocTYqmTM7BmGscZOrG2axsAovsLmu/EeJRRydUQZp9D9HiCuyBtjPI2i6a5V7W9g9NuIcXllxBggt9Itllca/RlcXXDxG1uuYAsz7KFJ1yqKtXR3gEWEiyoBnOsklgGdjuSd7a8yfEk3JtUUZZScnbKspxEAaVQLAXbDAkgqLk9WzGyyW2sFU7MATmFgweKWVFkjOZGFwfxBHIg3BHIg124nEg1HtfH/APKxH0mPNw/Fxz4d3jSYMxRWZV6yOwYix0uGQ+ZPfWPVaKObiuDJjOjbwaWsr6E9OJ5gGd86ZkDBwMwBfKxzDXQG+takjXAPeL1xs+nlgaUi+MrM9iivxrF+cH/wR1pyCsulkMfGcTf3hA48uqRdfiprUIWuAfCupgfD2XwTLyo93paLUVoKyJ6R26k3rHejlvyjLbvT8WrZOPxZoWrHeApl4lKO/Ifvas2XzS9Cx+T3Nmh2FdK5w7Dyr3XFZItJRQagBaL15vXJMXGSQHQ20NmXQ9x10qUm+QHeiuL4lBu6jzYD+NcX4pCN5oh5yJ/OpUG+SAd0VH/leI+yWk/2aO4/aVcv31yj4lK2v0Z1H25IwfkparI6bLLlECWovUNNxLELthgw7hOob5Fbf8Ve4eNi15Ip4m5qY2k+TQhlO3fUy0uVdAJU1A8Vm6wgQYWfESZezJGRFGAdQGndgGW+pUB/KnSYuWUXVTCutjILymxIuIwbJ3gknxUV14HxHq5TC50kJMd7Cz6l0+Ni4/X20rbpNI91z4ET3KNoh+jcbTTSRTSyxSxhSYvVsGVtnSbqlzrcMCAARbXxovH8EcPI3WsXZSBJIxuc0LrIxGuivCxYLsNRWo9JsCCRLE2WZCSpGpBIFxbmDYXXnYc96n0rhbE3mVLg2iJ91po1LAC4uAVM0RJA3UeXVnBbeBXDI26bOfQALNio2ygrG+KVLj2QkcMSkdxIU7cia1YrWJejjHLA8bakFnFrWZnMWQaciRCWPxrZcDiesjSQ6B1VrXvbMAbX5702PkJk5nl8KMxIZ0vqctrE99mBAPwo/J6E3a8hG2diQO6y+yD42vXmXiIViMkpG11TMPu1+6m6dIMOfey6kdpSouDYi7W1B0qwrJIpfemePUWzEgKhza7AgaM3cq+1+qK9x4+NtQ9x5EgfG1vnURxqbP2VkQrdWbUZcqnN22JsBoPkdCL0ARPRrBx4S0WHQviJLyWkPbSORhmxGKbcPIVvl3OVVAGViLpJOq6EgE8idT5Dc1ReG49o2xLYeLEYtCyt6oBVeUk5yJ3ymRReNdzbI2mlSOEbiMgNoY8KDbQmPMumvbHWBjf7A86AJfieIutlRrd5XL9zkfOsY9Ob+rwgOhzzaabZYxy861MYaaMt1s7ylrdkgBFtfVRa9zfU3toLAc8c9OGLzYjDxC90jZj3esawH/K+8UAR/o7W6lDf1sixi3LOyIT/AB+FfQ9Yv6JuEFpYCdog0zX72BCD5sD+pW0Wrh/8nO5qPZF+JcDNscok41Pa/ZWBT59WG/BhWoYZbKB4VnvCoOs4tjGts8a/swxi9aMBWnTx4ey+B5eVIWiiitFCHHEx5lI7waxmSLq+KG/NQfk3+NbWax30gN9G4jFJlJUhgbb2upuBz8qpyxt/kZeVo1PDHsjyrrTDgmMSaFHjYMpFrjvG4IOoI2INep+IoGKDtsNwLWX9JjoD4b+Fta4qxylLalxHHhpri8asdgbs5BKoou7Ac7X0H2iQBfUio9+MBs/bjjyglirZyANyCyhQRpfRrXHM06wyKBcX1sSTcs3cWJ1J89q14tC27nyJUWzm0LyfnTlX+yQm3676F/IWXkQ29dTGg1yqLfZGnlpXWorGytNIIInMZtneRQCUQGwtmBF2ay6jYPa1q6CUMceyHpRVkiAp5KfgK9LGBsAPICoaPBYmI5cgkUf1izEuT9pJbWHgHavS43KQGYqb+y91PyP47GiOWD8rGW1kyTRTNMVpy8/8a6fSKaxqFxaXUjXY7afhUFI+KiX1MiSDkmIBPwEqWI/WDHx751MSppjjJQL2Fie78TRZKV8Dvw3Gs8amVRHJbtIrZ1B8GsL/ACqN4pEstxruCCujAqbqynkwIBB8BR11tdLDv2+NM8JiWmJ+joZraZr5YQddDLYgjb2Ax127ocq4sl7YcyQwOOfI3WDM6C+ZRpL3ED3WJ0K+Ol9bWbFcIBwnUXCkILOdhItmEh/XGY/GoLh+AYTIjMJHJWSRUGWOKNCWU2NyzM6oNTrlYgKARUTxbEHDyYlWgMqgvIcQuT2T64pLftlkU2BUNplsQdBox5FOFnPlFOf0EHwjhzR4nrURnQTrMqorsO1DiI5FEgGS4aUkXIFgNRfTReHYgYcZSG6km4sLiG+4NjfJfuuF1932fERBAIFgQDbTn5aV7FJF0XvHuXEnEHNTodRzFj3VB8cglEgZIFZLC7xuUlB19o3UFdvreVPMDMqqVcjLckX2AO4ueV7/ADp6QU2uy93vDy+sPDfz2rSnZklFp0yuwIXsHWOQn3Zl6uQd+WTIhI/UN7b034jwfrGSGNpIy3afMFcxIp1bMwYZidFsQb6+4an8ZhUcZlIU7amy37j3Ham/R2BUVpHYdZKcxzHVUGkcYvsFU3I2zM551IoRYHEQKFjkV0UWVSBGygbAFVZT+yK6YTichIV43HffLoPrZkYqR4aHwqTXEIfeX5immPiVueo5C3Pa/dQAw4rIC2hB8q+eunYOJ4xKp1VTGnksca5h+1mHxrepARoaosPQA4h5MSJVR5JcWGJUsQBipQmWxFxZV328dqqyZo41cmSk2Tvo24fkw7SkWaVtP0Euq28Llz8at4rjg8OsaLGgsqKqqPBRYfhXavNZsniZHLuaYqkVboTATiMbKdb4icA+AkKj7lq6iq70Ggths39pJLJfvDyMQbcr3qxAV28SqJDYtFFFWink1jvpWiL42JV9qzEAm1/Z0HjWxmsu9KmEK4jDSBQwYspUnLyvdW5N2RY/huEatolOrIvg3FpcOSoMir7yLlU5rc82sZtl7QUkg6cjU5hT9JYWZlUWUIhZEVrZnLkHM6qrJqSMzNsL6+5MJFPEGclWQZROB20IseqxEYtffS2hzdkqWGaFieWDPBEb4mZwASD6pCFWNSCNHI7RU7A3OigFIYnCX2/3mWxmpcepYERBmaxMER0FrtPJHexAHuIdFUWGYXA9kmYw/DJ5LPNK0R3WOIgheXrGZSJDbkAFF+ZANRWF4nhopo8O0nZgCoXf2XmW1szbCxuxJ0zkagqRVwNZdVqJwltiTJ9iA+lssUd7u8r5U1VS4Z2yk8haMZzYaBWNuVSfC+HiIEk5naxdrWuQLAKPdUa2HiSbkkmIwMM3X4ZcpVIY5kkuNGKqiRurbEEXOn1rGxBFWQVRrMzdRT4A3YEV4liDizKGXuYAj5GvdLWFOhSPPB4eSAeRYfKx0+FcJeBL7ryJ4XDD45gT99S1KKsWbIuUmMpNFdm4HNfszoB9qJifulFd4uBHTPMzHmEVEU/MMR86mrUU71WVqrDfLuR35Dw97mNXN7+svJY+AckD4CunEcYYlARc8rkJEmwZj322RRdmPIA+Ap4aieAqcRI2J2zAxwk7xYe/tL/rJSA36Ij7tbtLilqJ/W7SKpzonuC8LECEXzyMc8shFmkewBY+FgAByAA5VH9KOjaYmOTKWjmZCgkVmXkQM4Bs41I7QNr1OJGFAVRYAWG/+TXoDTXevQ0qozptOyj8MnZVCkWZeyRobFOwwv5g0+TGj3gR+FN+m+GTKWjZo5MyAvG5Um5VTdQcrGwAva9UfgMEkqOks07SyKClpnBU5S1gC+QkrmtcWzRONqzOFOrNyzJxujSUcEaWI/zvXKXrEHqzcDZGJFv0HtdfI3Hdaobg2MY9iRXjlULnD5LsLD1i5GYFTzsTY3HnOq96E2mNKMZqyIx2Lhe/0gGByApeVAYmseyst7wyi407WYciKrUnQvDM6kJKjvIpDxzyvE6+1JYsTYMqtdW110J3q/ionFcAiNzDfDSXJ6zD2Qlu90tkl8nB+G9P4hneDiPmwiMLMoI5abeA7qYT8LUNmQlHGmZeyQL3tmXl4G4PdXDhWLnQtFiAhkXtB4wVSVL2zqpPZINgy30JHIqTITN2D8/8/Oqm6NSSZGji7ROkcweTPs6RuzAAgEyKikW7Q7Qt+iBrUr0YjZcNFnFmKhiDuGcB3B7jnL014MC2ILfUiy/7yQH/AOk/Op4Cubrs7lUOxncFGToUUGlpCK5yJOHRp1bCYcpovVR28LKBUnVc6D4gmGRG9pJp1N7jaVxsdtqsYr0WN2kVsWiiinIPNZf6XZg0uGjKswUs5Ce2OydVsb5hcWtrWoNWJekbErJj0DlgoB7S65O0LMfs6a3uO/S9Lf1JE9GyxcF6wwxAqDn7CTyOCksZOkeIClrubsAAbXJIKElKcDAohIQmLJctGCVeLOCpdStjJG2oDL2txvdRywSMrASxwi6Wy/1WKGhLRljkhkA93XNYXaygrywssBKhQ87qSVlw0bGaFturlkYHNbvY8tRexNrKkQnSHo40A61SHgIvnGoTvz2937e3fbm96MdIZ8NaN/WwDZbjMg/1bHcfZOncRVohklQZmjjhQ2DmaUdvYFiVuA55335nY1Acc4RDEvWwB0TMFKFSI7tsYs1iB5Ar3W5482BNNo0wyKX0yL9w/HRzIHiYOp59xG4IOoI7jTqsm4bxCTDvniax95T7EgHJh39zDUeVwdE4Lx2PEjs9mQC7Rt7Q8R9Zddx8bHSuVkxVxjyHlBxJWkFF6KoEFpKKKgBa8mlJpvi5yoAUZpGOVFvYFrXuTyUAEk8gNLmwLxi5OkQ3RG8em61kwSFhJiAwYpcGKBfzrlh7JIOQc7v4VasHhViUIosAAKrvQzB5mlxRYt1pyRE+9HGSDKLEi0j5mFvcEQ5VY8VOEUk/iB95r0mlwLDjUevUzSlbPZcCvBxCE2zLfa2YXqr8Zx6SplaaVCDfNhmcNe2x6sNm8iDUKOJlVsuJxLeM+BxcvzMYj/yK0il4x3D4pFyuLi4IseakEbeNVjCdGlTFJY3iSMgNnAbNZQAyWuxv1hvt6w1FDjrrt1Tbm5XHYY7HQdZBKL89+fxPZ+lZ27LEWuvXKdbe60qJf5UrinxJUmuBZOJcBVwpV8siG8ZO17WKtbUow0I8ARqoIheH8Qu7xMCjofZbcDTnztcA+YIuGUmFk6fRLpKQvgZsMTvyyTMT+yNjTKbpbw/FBWjxKwTrrE8oaMXHusSArodQRe9idqWUNxbjyuD+xfke9dDURwfHiUEMMsiWzx3BKX2YEe1G1rqw0PncVKqe+s/FczamnxQ1xcQLAkarex5jMLHzHh4DuFMsVJbnpa57gPGpDEOKYQQCVsrWIO6/Z2N/A2K1XOairY6dKx90ehIizsLNIc9juFIAQEcjlCkjvJqUoApa4U5ucnJ9TKFFFJSgVXoZLlxeOjLX/pEx0+02e3wvb4VdhWc8NkycXxag6F4j8WhjJrRRXewP6RZdD1RRRV4h4caEVjvS/o5OuK69Fz7ix0530PwrZCK5yRBtCAfOkcXdrmMmuTMYw/SHFQKUGDVozqEdsyK175kGUZb8xqLgEWN7uh05baSHERAW0w8cS5vAs7MQP0cprUJuDRNutR+I6Lxna1K5ZOyJ2wfVmU8R6YqsnWYaKdJcuXrJwsrr4BpC5IJJJFx4EVxl6WzzL61ZpDcmwVFS3Zy9kG1759bchvWjz9DVJ9kfdTrCdEkG4ApJTnJU4jRjCLtMytOJSHbDSfMV3w02LurLhyrKbqwksVPeDl/zzvWww9HohyvTyLhsa7IKRYX2X7HeX7lBwvS/HKg6zBK5HvLLlv4lclgdttPAV5b0gYgHXh7W52mB+4xi9aM2FQ6ZR8qbPwmI+6KV6WPOl+yu4vuUL/vBnJ7OAcjvaYKfiAh/Gu69LMc5GTAoo+3Mx+4IPD7++rqnB4h7op1Hh1XZQKFpI9l+wuJS14jxNiAuHgXvJ6xvLmLV2/I3EJet6yaCMSIYrpG+ZY2N2VD1nZJ5kWJ017K5bnai1XY8Cxu4itp9CHj4fiVVQuKChRYIIUyAAABR71hbvphivyqpusmGde7qmBOnfnNvlVopLVfcu4tLsUPF8f4uhI6nDtbn60f3rU0bpzxBRZ8L2uZjdQPhnjatHtXCTBI26Co3ZOjJ2w7GdHp9irjNhpwOZWSAm3gDhwCfjXKX0gH3oMdfv/on8I60OThER9wU0k6ORHlUeJlXYFHH9ygS+kFbXKY0HmGXDt4bi1Nm6eRnUwuWvYB8OjEjzEw/Gr5iOiaHYCm3/Y9b7Cl8fL/VE+HDuUTiXTLrMrfRps6g5ZY7QypfkhzOCpsLq11NhcGlHpKdQA8LyD9HqpPjlLI3mMnkK0U9FY7bCozGdDVPug0rzZP5RQ8YxXJlYX0iYZwb9ZA2ntxNKtuYGQg387V24J04wWHzsXnmlkdmZxCVsugSNQ1tAqoNNCVJsL06n6Grf2BTnC9DF+oKpnPetriyySb5yEPpRwliRHiCe7qwL/Nq8t6UsNYWgxLHmAi6fEvY/CpKDoav1R91dIuhy39kD5VQtNH+n7EpdyGPpOU2yYPEt59WP7xpP+8Cck5eHuRyJmAJ8wENvnVrw/ReNdwKkIuDRL7oNPHSr+q/LIbj3ZROiOFmmxcuKlTIZWDZb3yKqqii9hfRRWliuUGGVPZAFdhWzHDaJJp8haKKKsFEoooqACiiigAooooQBRRRUgAoNLRUAJRRRQAUUUVIBRRRQAopKKKACiiioJCiiigAtSGiigg8lRSgUtFDAWkpaKACiiigAooooAKKKK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100" name="Picture 4" descr="http://www.informatica-hoy.com.ar/imagenes09/spoo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3573016"/>
            <a:ext cx="2644360" cy="2020292"/>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179512" y="692696"/>
            <a:ext cx="3600400" cy="400110"/>
          </a:xfrm>
          <a:prstGeom prst="rect">
            <a:avLst/>
          </a:prstGeom>
          <a:noFill/>
        </p:spPr>
        <p:txBody>
          <a:bodyPr wrap="square" rtlCol="0">
            <a:spAutoFit/>
          </a:bodyPr>
          <a:lstStyle/>
          <a:p>
            <a:r>
              <a:rPr lang="es-ES" sz="2000" b="1" dirty="0">
                <a:solidFill>
                  <a:schemeClr val="accent3"/>
                </a:solidFill>
                <a:latin typeface="+mj-lt"/>
                <a:ea typeface="+mj-ea"/>
                <a:cs typeface="+mj-cs"/>
              </a:rPr>
              <a:t>Método Activo o Intrusivo.</a:t>
            </a:r>
          </a:p>
        </p:txBody>
      </p:sp>
    </p:spTree>
    <p:extLst>
      <p:ext uri="{BB962C8B-B14F-4D97-AF65-F5344CB8AC3E}">
        <p14:creationId xmlns:p14="http://schemas.microsoft.com/office/powerpoint/2010/main" val="1949495463"/>
      </p:ext>
    </p:extLst>
  </p:cSld>
  <p:clrMapOvr>
    <a:masterClrMapping/>
  </p:clrMapOvr>
  <p:transition spd="med">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1763688" y="134634"/>
            <a:ext cx="5075638"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TÉCNICAS DE MONITOREO</a:t>
            </a:r>
            <a:endParaRPr lang="es-EC" sz="2000" b="1" dirty="0">
              <a:latin typeface="Times New Roman" pitchFamily="18" charset="0"/>
              <a:cs typeface="Times New Roman" pitchFamily="18" charset="0"/>
            </a:endParaRPr>
          </a:p>
        </p:txBody>
      </p:sp>
      <p:sp>
        <p:nvSpPr>
          <p:cNvPr id="4" name="3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rId3" action="ppaction://hlinksldjump"/>
              </a:rPr>
              <a:t>AGENDA</a:t>
            </a:r>
            <a:endParaRPr lang="es-ES" sz="1400" dirty="0"/>
          </a:p>
        </p:txBody>
      </p:sp>
      <p:sp>
        <p:nvSpPr>
          <p:cNvPr id="5" name="4 CuadroTexto"/>
          <p:cNvSpPr txBox="1"/>
          <p:nvPr/>
        </p:nvSpPr>
        <p:spPr>
          <a:xfrm>
            <a:off x="107503" y="1086991"/>
            <a:ext cx="6331525" cy="4647426"/>
          </a:xfrm>
          <a:prstGeom prst="rect">
            <a:avLst/>
          </a:prstGeom>
          <a:noFill/>
        </p:spPr>
        <p:txBody>
          <a:bodyPr wrap="square" rtlCol="0">
            <a:spAutoFit/>
          </a:bodyPr>
          <a:lstStyle/>
          <a:p>
            <a:r>
              <a:rPr lang="es-ES" sz="1600" dirty="0" smtClean="0"/>
              <a:t>Recolección de datos y análisis de tráfico de la red.</a:t>
            </a:r>
          </a:p>
          <a:p>
            <a:r>
              <a:rPr lang="es-ES" sz="1600" dirty="0" smtClean="0"/>
              <a:t>No agrega tráfico a la red</a:t>
            </a:r>
          </a:p>
          <a:p>
            <a:pPr marL="285750" indent="-285750">
              <a:buFont typeface="Arial" pitchFamily="34" charset="0"/>
              <a:buChar char="•"/>
            </a:pPr>
            <a:r>
              <a:rPr lang="es-ES" sz="1600" dirty="0" smtClean="0"/>
              <a:t>Mediante SNMP</a:t>
            </a:r>
          </a:p>
          <a:p>
            <a:pPr marL="742950" lvl="1" indent="-285750">
              <a:buFont typeface="Arial" pitchFamily="34" charset="0"/>
              <a:buChar char="•"/>
            </a:pPr>
            <a:r>
              <a:rPr lang="es-ES" sz="1600" dirty="0" smtClean="0"/>
              <a:t>Recolección de Información de los dispositivos de red.</a:t>
            </a:r>
          </a:p>
          <a:p>
            <a:pPr marL="285750" indent="-285750">
              <a:buFont typeface="Arial" pitchFamily="34" charset="0"/>
              <a:buChar char="•"/>
            </a:pPr>
            <a:r>
              <a:rPr lang="es-ES" sz="1600" dirty="0" smtClean="0"/>
              <a:t>Captura de tráfico.</a:t>
            </a:r>
          </a:p>
          <a:p>
            <a:pPr marL="285750" indent="-285750">
              <a:buFont typeface="Arial" pitchFamily="34" charset="0"/>
              <a:buChar char="•"/>
            </a:pPr>
            <a:r>
              <a:rPr lang="es-ES" sz="1600" dirty="0" smtClean="0"/>
              <a:t>Sniffing.</a:t>
            </a:r>
          </a:p>
          <a:p>
            <a:pPr marL="742950" lvl="1" indent="-285750">
              <a:buFont typeface="Arial" pitchFamily="34" charset="0"/>
              <a:buChar char="•"/>
            </a:pPr>
            <a:r>
              <a:rPr lang="es-ES" sz="1600" dirty="0" smtClean="0"/>
              <a:t>Captura de paquetes de una interface de red.</a:t>
            </a:r>
          </a:p>
          <a:p>
            <a:pPr marL="742950" lvl="1" indent="-285750">
              <a:buFont typeface="Arial" pitchFamily="34" charset="0"/>
              <a:buChar char="•"/>
            </a:pPr>
            <a:r>
              <a:rPr lang="es-ES" sz="1600" dirty="0" smtClean="0"/>
              <a:t>Análisis de Vulnerabilidades.</a:t>
            </a:r>
          </a:p>
          <a:p>
            <a:pPr marL="742950" lvl="1" indent="-285750">
              <a:buFont typeface="Arial" pitchFamily="34" charset="0"/>
              <a:buChar char="•"/>
            </a:pPr>
            <a:r>
              <a:rPr lang="es-ES" sz="1600" dirty="0" smtClean="0"/>
              <a:t>Monitoreo del Rendimiento de la red.</a:t>
            </a:r>
          </a:p>
          <a:p>
            <a:pPr marL="285750" indent="-285750">
              <a:buFont typeface="Arial" pitchFamily="34" charset="0"/>
              <a:buChar char="•"/>
            </a:pPr>
            <a:r>
              <a:rPr lang="es-ES" sz="1600" dirty="0" smtClean="0"/>
              <a:t>Scanning Pasivo.</a:t>
            </a:r>
          </a:p>
          <a:p>
            <a:pPr marL="742950" lvl="1" indent="-285750">
              <a:buFont typeface="Arial" pitchFamily="34" charset="0"/>
              <a:buChar char="•"/>
            </a:pPr>
            <a:r>
              <a:rPr lang="es-ES" sz="1600" dirty="0" smtClean="0"/>
              <a:t>Monitor: Capturar sin asociarse a un AP</a:t>
            </a:r>
          </a:p>
          <a:p>
            <a:pPr marL="742950" lvl="1" indent="-285750">
              <a:buFont typeface="Arial" pitchFamily="34" charset="0"/>
              <a:buChar char="•"/>
            </a:pPr>
            <a:r>
              <a:rPr lang="es-ES" sz="1600" dirty="0" smtClean="0"/>
              <a:t>Modo Promiscuo: Captura de todos los paquetes inalámbricos de una red Asociada.</a:t>
            </a:r>
            <a:endParaRPr lang="es-ES" sz="1600" dirty="0"/>
          </a:p>
          <a:p>
            <a:pPr marL="285750" indent="-285750">
              <a:buFont typeface="Arial" pitchFamily="34" charset="0"/>
              <a:buChar char="•"/>
            </a:pPr>
            <a:r>
              <a:rPr lang="es-ES" sz="1600" dirty="0" smtClean="0"/>
              <a:t>Detección de SSID.</a:t>
            </a:r>
          </a:p>
          <a:p>
            <a:pPr marL="742950" lvl="1" indent="-285750">
              <a:buFont typeface="Arial" pitchFamily="34" charset="0"/>
              <a:buChar char="•"/>
            </a:pPr>
            <a:r>
              <a:rPr lang="es-ES" sz="1600" dirty="0" smtClean="0"/>
              <a:t>Disponible monitoreando tramas Beacon.</a:t>
            </a:r>
          </a:p>
          <a:p>
            <a:pPr marL="285750" indent="-285750">
              <a:buFont typeface="Arial" pitchFamily="34" charset="0"/>
              <a:buChar char="•"/>
            </a:pPr>
            <a:r>
              <a:rPr lang="es-ES" sz="1600" dirty="0" smtClean="0"/>
              <a:t>Rouge AP</a:t>
            </a:r>
          </a:p>
          <a:p>
            <a:pPr marL="742950" lvl="1" indent="-285750">
              <a:buFont typeface="Arial" pitchFamily="34" charset="0"/>
              <a:buChar char="•"/>
            </a:pPr>
            <a:r>
              <a:rPr lang="es-ES" sz="1600" dirty="0" smtClean="0"/>
              <a:t>AP instalados sin autorización que asocian clientes válidos</a:t>
            </a:r>
            <a:endParaRPr lang="es-ES" sz="1600" dirty="0"/>
          </a:p>
          <a:p>
            <a:pPr marL="742950" lvl="1" indent="-285750">
              <a:buFont typeface="Arial" pitchFamily="34" charset="0"/>
              <a:buChar char="•"/>
            </a:pPr>
            <a:endParaRPr lang="es-ES" sz="1600" dirty="0" smtClean="0"/>
          </a:p>
        </p:txBody>
      </p:sp>
      <p:pic>
        <p:nvPicPr>
          <p:cNvPr id="6" name="Picture 6" descr="http://img.medicalexpo.es/images_me/photo-m/centrales-monitorizacion-paciente-76018-37429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2324" y="827710"/>
            <a:ext cx="1900054" cy="1737193"/>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data:image/jpeg;base64,/9j/4AAQSkZJRgABAQAAAQABAAD/2wCEAAkGBxQSEhQUExQVFBQXGBQWFxYVFxcYFhYXFxYWFxcXFhcYHSggGBslHhUUIjEiJSkrLi4uFx81ODMsNygtLisBCgoKDg0OGxAQGi0kICQsLCwsLDQsLCwsLCwsLCwsLCwsLCwsLCwsLCwsLCwsLCwsLCwsLCwsLCwsLCwsLCwsLP/AABEIAMQBAQMBIgACEQEDEQH/xAAcAAABBQEBAQAAAAAAAAAAAAAAAQQFBgcDAgj/xABNEAACAQIEAgYGBQgGBwkAAAABAgMAEQQSITEFQQYTIlFhcQcjMkKBkRRSYqGxFTNygpKywdEkQ1PC4fAlY3OToqPSFhc1VHSDs8Px/8QAGgEAAgMBAQAAAAAAAAAAAAAAAAIBAwQFBv/EAC4RAAICAQIEBQQCAgMAAAAAAAABAhEDBBIhMUFREzJxgbEiYZGhQlJy8AUUI//aAAwDAQACEQMRAD8A2M0l6R2sCe6s96R9PTDL1aKzNroupt31ilJRNKjZod6W9ZDP03xR2w8xHka6J04xNh6ib9mq/Ffb4J2ruawXA51wkxiLuwrIp+lmMcnLh5fjYfiaaScW4g+2HYeZX+dQ8sui/aJ2x6s16XjUY50sPF4251jDDiT/ANUB4Fv5V0jPE0/qb+TD+NqTxMn2/JNYzb48QrbEV1vWKwcex6e1hpNO4r92utSmD6dYhPbw8w/VJ+4U6yvqhdq6M1cGgms+g9JKgduKQHxjcfwptiPSUTfJDKe60b/xFP4q+5G00mkZwNzWVz9PMQdoJv2ajp+leMfbDy/HT8SKXxX0XwTtXVmxmZe8V5+kr9YVi0nSXGjKDh3BNwASupAubdruBNePy/j/APy0nzX/AKqPEl2/aJqPc2v6Sv1hXUODsaxAcbx+/wBGfyut/wB6ncXSnGoNcNL8LH8DUeLLt+0FR7myZx30Zh31ji9LcYdsNLr5fz0pP+1+Ltb6PL3eHduDU+LLt+0G1dzXZcYi7sKExyH3hWLy8ax77Ydx5lf50qcS4iov9HY+TL/OleWV8l+UG2Hc20SDvFer1i8fSTHLqcNL8CCfkDT2Dpvihvh5vkaZZX1XwRtXc1wGlvWYx+kWVfagm/3bH7xUjgvSREfziSL+o4/hTLIvuQ4l9vSXqgy+kqK9ljkI/Qf+VesH6SIj+cSRf1HGnyo8Rff8MNrL5ei9VJvSFgraSXb6vO/lUXifSWl/VxyN5Ruf4VLmg2s0K9IDVb6KdKVxgNhZhcEHQgjcEHY1ZBTRkmQ1QtFFFMQNsa9o2PgaxVSH4m4I5L+NbBx2TLE1Y3wM5uJSnuyfi1Zsr4v0Y9fR7muwYBMo7Ir39BT6ortCOyPKulcVyYw1GCT6orp9FX6ortRaotgchAvcK9GFe4V7oosDicMp90V4OBQ+6KdUlFsBk3DIj7oryvCYh7op/altRuYDNcBH9UV6+hJ9UU5vRejcwITjuAQiEkWUSqpINmXOCisp5EOY/v3BIoGGmX+wlFgAGRo28S0illN9NkFP+NRFoJQou2Qlf017Sf8AEq1F8F40cRcPBLA1gwD5GVlbUFHQkHy0OtdPSRjkx1Jcn8kxSbpnVRNYepw9+dppBbyPUG/3V4eSTnFAviHkk+7q0/GuXFukmHhDDOJHG8cdmcae9yT9YimM3HYybL1jfoxOR8GICnzvWj/q4+i+R1CIYnBmQ+skJXbq4lESH9LVpD5Z8p5ipjgGBT6LB2APVqbAWAuL7fGoqDFFzrHIg3u+QX+CuT87VP8AAT/RoR3RoD8AB/Cs+sjtgku4TSVUd1wiD3RXvqF7hXtnA3NvPSo7G8Uw4Bzypa2ozC3x765qtlZ54hjcNCD1jILch2m/ZGo+NVfiXS6OPVcMbb3kYIxG9wh1A8TYVB9J+lUauFw6LfYSOL2OmqAjQnS25PK2t6hxCQoS87l25re6qeWa3tP4XNu/v6GHS2rkBZ8R04eT2Y1jXmcpv8GYMv3W8ad9HukwkIVlWU9xK66gaOoFjtve/gNap/AODz46UZrpGLEjkqnY2tbMeQ8PnaOm3Cvo0EXUplSO4cbkg5gWOmrDMNf5Vqlp41RKt8aLXxLiOFjdEEbTSuVCQRrdhcAmSa2iKL7m/ski/KyPwmL6grCVxrFQHbOikC1/ce5RlPL2iNPDY1oHou6XPiM2GxD5pVXNGx9p0U9oMeZGZNdyL9xrJn00owuPTmIXFuBxH3RXROCxD3RT+lrBvl3GpFC4GRDxXFoNs8Z8s0SEj760gVlmIfq+NYjW+YQMPD1aLb/hPzrT4HuoPeBXawPh7L4FkuCOtFFFaBCI6S/mTWPdGR/pGXlqn4tWy8fa0LVjvAWzcSl5ewPvasuXzS9Cz+C9TZodhXuvEPsjyr3XGZIUtFFQAUlLSUALRRRQAUUUVAFV9IDz9QEw7mJnzAuDYjQEAG3ntbbcW1rnRjiuKwmGWC0cpUueskdrjMb2Cqpvrc6tzrQOL4MTQumxIJU6HKw9ki/jWdQ4lSoa41VWIvqAQDqOW9dTS7Z4trXJluOMZcyRn4/i3/rUjHdHHqP1nJ/CoCWAWNyzgkkqzHLf9AWX7qTjHHoMPpI4zfUXtN8uXxtUInShXOkGIt3lBa2999fKtsMW1fSqLLxxdEnM4Ay2sO4Cw+6rt9DjaJDJhpMQ5RDnlkURC6ggdlrgDwQnvrOXnv2thv2tLefdV6wH0XEYeM5I5GCIrnRlzKguGXYnz5UOO7nYTinQ7wWGWKOy+zckWvlFydFuSbDbUmrFwBr4dLfb/faqxLi9bDYWtbwqx9FmvhYyf9Z8ute1Y9av/NeomVUkd+I8PSYWe/mND8xWZ9Io1jLiKNtN2lYmwFu0ANuet7c7cq1mqF6VcCy4YSxL7Mg6zncMCAxBvrmyi/IGsull9aj3KbSKTwXo+uI6yZ+tdYyFVIkLySSNpa/spy1Ngt9xpVk4Z0EvZ8T2SbZIou2IwN9bWdtruRYbCwsaeeieUtgDIQWPWSmw3Yg2UAk9xtrbflUjjTjJnsJuoS4skKKz+OeWQG/6qr512+XMaMbXAe4bDJhFVYoWIuSbkA3PvFj2T5XuOQNPOI4RJ4yrA5W01BB5i9m1Hx766wN1SKHYu2wJILMdTuLAm1/lXrETgDeldFqTsy3inRYoHQEaLZRY3CalSDbUX5bqdDplJivR9G35TgC75pMxA2CpcnwuqMv/ALludaVj3Vla9gMpBJ5b1WvRDhc8+InI9kMg8DIwJH/KP3VTlnthJvsV5IKNUareigUVwhDLulThOM6btBCT53kX8FFabwaXNGKzH0kHJxLDNyaGw/Vka/7wq+9FsRdLV18D8v3SJa+j3LDRSUtbCoiukX5k1jvRz/xGXzT8WrYekg9Sax7o0P8ASMtu9Pxas2XzS9B/4L1Noi9kV7tXiLYV0rjMkKKKSoAKKWkoAKWiigApKKKAPMi3BGtiCDY2OvcRtWRdKuikXCh9JhRmivldy5LxF+ypZDpItz33vbTnWwVWfSBw4TYXtZSEkjYh9jmJi07mHW3HioHO41aTK4ZEr4PmHHoUpoUyZljQSFQQcozAkfPTuHdTzj3CsBHcreQmJTG0cna60M181tFDBlJuB7B57sMU7dYbbgAgbA+F+VNUxSzxs2d1ykh1OXskE37RGg0Ot+Rta1dam2nZqlDij1wPg0WLmGGmJVZVkRWXdZMpdWF97ZWHxq4cB9H82BgaFGWYZ3cMOwSGAAuDoCLW3qmph5Y5IJyzQRCeJcwCmRQzD12VwQEXbUa5jytfeIJg1wDewXXSzXG4t5GtGOKcaZlzzccm5Geno7ir/mD554rfv1YOD4CeKBIsiAoLXZ9zuTZVPeTvTriM2ORyyDDSw/2frI5rc7SEsjHuBVR4jenv068YIBBIBswsVvr2h3ioyabHNVIplnlLmRLQSCSPNKTZtVQZEtkc6i5ZuW7W52rx0l4b9Jw0sF7Z1tfu1BH3gU5DXkXydr9xBUfgxqK6YxuYkKC6hwH2NlYWDAHmCR8CeV65GoglqFGPCqHhxRXPRhGY8JMp0UTTAX1sVypfTUjMrd1dOFqGkhAWZ8QjBp8UHkWE6ENGkbsVKm4FreO+0r0RQLhyxzdpnZg24OdtO/u3111uamFCjtG2nM6WvXU3UXxhatla6YYVQqmRpGDNYAOVAIUm4tYrsdQedQvBsKryFsQ2KlhyhViWSUDOCczF1IzLrazH5bVN9LsSCFJUsqsBYbnN2dPHUU44NPFkDAcswB5X7Wup17Q+460KVcS14r4Mgemdo8DiTGoiUAFUXZRnXTUa/wCNT3ozwwTAo59uV5JHNrXYuVGnLsqulNMcFdHEiCRW0KHZ7kdn52rrwFzLZyQVUujpkFgBmQxjc5842By3vpzrLqI74V+RcsHfoi5ilNccMpCqDqQoB562F9a61xSgyz0rD+nYL/Zy/vpVx6IKbCqf6Rhm4nhxe9oAbX2vK/Llew+VX/otFZL+VdXAr2eg38GTtqKWlrdRQQ3SdSYjasg6Ki3EJQd7p/eraONx5omrGuDdjiUo/QP3t/Os2XzP0LH5F6mzxbCvdc4dh5V7rjMkWiiioAKL0UlABRS0UAJSGlpaAI4cZhzMpfIwYpZwVuQfdJ0b4Gorpbig8IWM9YesQsiXZsq3IsBvZ+rPlc8qk8fH1bGVdFNhKOVtlk810B+z+iK5Y3GpEBnLXOyqryObWBKxoCzAXFyBpeunptNjnU4v2HgupSYujmJlYtYQg6XcgtbwVSdfMineE6ORwknWRvrNsDe9wu178ySdTrvVnwuM6w6RyqLXu6FB5WazA/Cm+OwvWFUGa7X7MZys9hqMwIKqL6kEa5deR6W2jTGa5sguI4ZpY3QAszAhV5l90AvzzBflVt6GcDfA4KOBnzSAEk3uqliSEXnlW9qc8C6PxYXt5EExFiVGig2uoYi5GguTqbctAO+OxAzx9sN1jFRlN8uVSxJ8LA695Uc6uiqMGozeJIrnGAUkzSmaIhfaQJmd72AUjs5Rucx1zDuN5bC4lnUFlKmw3sL6a2F7286d8QihDhsod9LFu0F7soOn8r1wfEBztY/jRVO7KvDlt3UGHN5G8EU/tF/+inEsQZSpGYEEEHYgi1jXLDqMzHnZAfIFyP3mpwa89rJPx2y2HIrqNkR1GhV7N3l+rRibjQk3zE+JrhwzElg5nUxrm7AYe0AB2tLga307t6f4SO82LB1BlQ2PL+jwjT9k/KumP4YkygNmAGxQlCPC6kG1dbG24pvsa4yTikyrYvh8HWXUO66FUd3aNSDfMqOco1tbQ2tpvXkhjiFN9Oqa62Fhd1sQdzsR3aedSKYCKI2jXzYkszebNcn4mmcjCPrJW56DyGw/EnyJ2qXxNCcYpUh0uBkkKiPkbljspIIBbvA1Nudh33Fl4XwuOBFRLkKLXa19dzoAASSb2Gt658BwjRwr1n5xu0/gT7o8tvnUiBXI1Gdye1cvkx5JubsW1KaKKylZlvS+O/GV/wDTxfvy1pnBI7Ris26WsPyyv+wi/flrS+Dn1S12NPzX+KB+T3H9FFLWwqGvEEvGw8KxbDR24m/kv4mttxB7LeRrGHN+KNbTsr+9/hWfN5vZj/xNcw/sjyrpXLDeyPKutcRjC0UUVABRRRQAUlFFABaloooA8MBsdjuO/vqt48zJ2IepRgwWSWYMwWILdGyqQXNjbVgAcx76sxqK4x6srN7oskvghJyv5IxN/su55CtmiyuE6vmSmQfE+JYjDtEFMOMEhykRDq5R9oAO4K2vrYAWFyL3qaidkYyRlQ+UIcwLLa+bYMDfXe/ztXtYQLkAAnewAv523prmIxCqNmjfN4EMvV37rhpvlXZhaXF2y3Zwp8RnxfPOGGJfOljeJEKRsN+0Axdtts1jzFSXAsbwyJcmH6qG4C3ZOrZ1FyLuygvbXQm9M+IHKb86jeEYjEEqkcKs2gD/AEdiAQLazewRYjfuFWwk3zJy6aO1OPD3r5JvF4sMR1Fphms2U6WIJuGPZJ0GhOo+RcYZDYEgqfqm1x55SR8jT3hnBigvI2dyACeQA0yqBoB5V1xiqpsBTNGSWVpbE+BG4F74mZe6LDE+ZfEj8FFSRNQuD4lAhYl/WStnVBeSVkCqissSAsEKqGFh71zqa9njMUyEITdmEQuNTf2rAG+i5iQbEW1tXBz4p5MzcYurCDVUEUFnSQA3e+fybM63HKxyj404YEq1jY9oX7rG38D864cRlyWNwB/n4VVZOkJwwK4hJVQNlWQK0iuNlPqwcpYAEggdrNuLV1IxpUjWo1zJXEx5NCR3+QrnwLBHESiVgRFGTlBHtuD491gT3EKPrio+LEti8RHGPVxurOWfsyMq6WRG1G5Oo906WBq9YVEVQqWygWABvYD8fOseqyuCpc2RlyXwO1FJei9ckpPVJS0UAZf0l7XGSLezDCPPV2/vVp/C47RLWbY1es4ziLD2VgU+fVq2n7QrUMMllA8BXa06+EQ/KjrRRaitRWM+KSZY2PhWL4KQtxN/AIPvNa/0je0JrHejmvEZfNPxas2XzP0Hr6Pc2eD2R5V0rxD7I8q91xWMLRRRUAFJQKWgBKWiigAoopKAFrwVvoRcG4IOxB3Br3SGgCHwq5CYWJJQdknUtGb5Tc7keyT3i/vCmPHJcMms7LcAdktYsCTbsX7Woax5dra5qbx2FzgFbB1uUJ2ud1P2TsfgeQqOiZJM11Acdhww7S7nKfDUkHY3uO+u5pc6yRrqi6Er4MpXEOPnsphY0RLqoeUMQS7WNgrC5LMNbkkk3tvWh9CQEw7FjcmSW5O/Ybq7kDa+Q/MVAHgEKkMqsWX2S7vIVPeudjY6nUd9NuJ8VfDRsUYhj7K2BGZmVc5Ug2ALLcjw761xlQ+ohvhS4GhzYpbXv41XMYWnsi6I5KjNcGb6yrbtCP6z92i+1mFdwHHCzh3lLq8GdAyqVRj9EsVQDtyevOVdSSQKt/R/hBjDSyizuLBL5hFHqchPvuSWZ25sx5AVanuOZJbSO+ipHGyRmNI9etmIEaEa3VFW2WIWOintWN2vmc8OCYyCa7YfM0aWQSsts5tpk0AyKuwQBO0bX1rx0k4ak3VNOjPhQZQyqJCM6tGIi8cerIckpIIIHqwdAKjFSedg0ccjItzGpQ4XDRWGUNI0gEkrAXFwpA07I3qJ8VSHxpXbZOY/GLbKNT9wqunFRrKI406ybbq4VUuOfaIsIx4sQKl8D0bkms00pyfVguiHbTrD6xx9oFAe41YcBhIMLGxjjWONRclVN28BzYkn4k8yaRYu5fLUpcIIruC6MRxumKxKocTYqmTM7BmGscZOrG2axsAovsLmu/EeJRRydUQZp9D9HiCuyBtjPI2i6a5V7W9g9NuIcXllxBggt9Itllca/RlcXXDxG1uuYAsz7KFJ1yqKtXR3gEWEiyoBnOsklgGdjuSd7a8yfEk3JtUUZZScnbKspxEAaVQLAXbDAkgqLk9WzGyyW2sFU7MATmFgweKWVFkjOZGFwfxBHIg3BHIg124nEg1HtfH/APKxH0mPNw/Fxz4d3jSYMxRWZV6yOwYix0uGQ+ZPfWPVaKObiuDJjOjbwaWsr6E9OJ5gGd86ZkDBwMwBfKxzDXQG+takjXAPeL1xs+nlgaUi+MrM9iivxrF+cH/wR1pyCsulkMfGcTf3hA48uqRdfiprUIWuAfCupgfD2XwTLyo93paLUVoKyJ6R26k3rHejlvyjLbvT8WrZOPxZoWrHeApl4lKO/Ifvas2XzS9Cx+T3Nmh2FdK5w7Dyr3XFZItJRQagBaL15vXJMXGSQHQ20NmXQ9x10qUm+QHeiuL4lBu6jzYD+NcX4pCN5oh5yJ/OpUG+SAd0VH/leI+yWk/2aO4/aVcv31yj4lK2v0Z1H25IwfkparI6bLLlECWovUNNxLELthgw7hOob5Fbf8Ve4eNi15Ip4m5qY2k+TQhlO3fUy0uVdAJU1A8Vm6wgQYWfESZezJGRFGAdQGndgGW+pUB/KnSYuWUXVTCutjILymxIuIwbJ3gknxUV14HxHq5TC50kJMd7Cz6l0+Ni4/X20rbpNI91z4ET3KNoh+jcbTTSRTSyxSxhSYvVsGVtnSbqlzrcMCAARbXxovH8EcPI3WsXZSBJIxuc0LrIxGuivCxYLsNRWo9JsCCRLE2WZCSpGpBIFxbmDYXXnYc96n0rhbE3mVLg2iJ91po1LAC4uAVM0RJA3UeXVnBbeBXDI26bOfQALNio2ygrG+KVLj2QkcMSkdxIU7cia1YrWJejjHLA8bakFnFrWZnMWQaciRCWPxrZcDiesjSQ6B1VrXvbMAbX5702PkJk5nl8KMxIZ0vqctrE99mBAPwo/J6E3a8hG2diQO6y+yD42vXmXiIViMkpG11TMPu1+6m6dIMOfey6kdpSouDYi7W1B0qwrJIpfemePUWzEgKhza7AgaM3cq+1+qK9x4+NtQ9x5EgfG1vnURxqbP2VkQrdWbUZcqnN22JsBoPkdCL0ARPRrBx4S0WHQviJLyWkPbSORhmxGKbcPIVvl3OVVAGViLpJOq6EgE8idT5Dc1ReG49o2xLYeLEYtCyt6oBVeUk5yJ3ymRReNdzbI2mlSOEbiMgNoY8KDbQmPMumvbHWBjf7A86AJfieIutlRrd5XL9zkfOsY9Ob+rwgOhzzaabZYxy861MYaaMt1s7ylrdkgBFtfVRa9zfU3toLAc8c9OGLzYjDxC90jZj3esawH/K+8UAR/o7W6lDf1sixi3LOyIT/AB+FfQ9Yv6JuEFpYCdog0zX72BCD5sD+pW0Wrh/8nO5qPZF+JcDNscok41Pa/ZWBT59WG/BhWoYZbKB4VnvCoOs4tjGts8a/swxi9aMBWnTx4ey+B5eVIWiiitFCHHEx5lI7waxmSLq+KG/NQfk3+NbWax30gN9G4jFJlJUhgbb2upuBz8qpyxt/kZeVo1PDHsjyrrTDgmMSaFHjYMpFrjvG4IOoI2INep+IoGKDtsNwLWX9JjoD4b+Fta4qxylLalxHHhpri8asdgbs5BKoou7Ac7X0H2iQBfUio9+MBs/bjjyglirZyANyCyhQRpfRrXHM06wyKBcX1sSTcs3cWJ1J89q14tC27nyJUWzm0LyfnTlX+yQm3676F/IWXkQ29dTGg1yqLfZGnlpXWorGytNIIInMZtneRQCUQGwtmBF2ay6jYPa1q6CUMceyHpRVkiAp5KfgK9LGBsAPICoaPBYmI5cgkUf1izEuT9pJbWHgHavS43KQGYqb+y91PyP47GiOWD8rGW1kyTRTNMVpy8/8a6fSKaxqFxaXUjXY7afhUFI+KiX1MiSDkmIBPwEqWI/WDHx751MSppjjJQL2Fie78TRZKV8Dvw3Gs8amVRHJbtIrZ1B8GsL/ACqN4pEstxruCCujAqbqynkwIBB8BR11tdLDv2+NM8JiWmJ+joZraZr5YQddDLYgjb2Ax127ocq4sl7YcyQwOOfI3WDM6C+ZRpL3ED3WJ0K+Ol9bWbFcIBwnUXCkILOdhItmEh/XGY/GoLh+AYTIjMJHJWSRUGWOKNCWU2NyzM6oNTrlYgKARUTxbEHDyYlWgMqgvIcQuT2T64pLftlkU2BUNplsQdBox5FOFnPlFOf0EHwjhzR4nrURnQTrMqorsO1DiI5FEgGS4aUkXIFgNRfTReHYgYcZSG6km4sLiG+4NjfJfuuF1932fERBAIFgQDbTn5aV7FJF0XvHuXEnEHNTodRzFj3VB8cglEgZIFZLC7xuUlB19o3UFdvreVPMDMqqVcjLckX2AO4ueV7/ADp6QU2uy93vDy+sPDfz2rSnZklFp0yuwIXsHWOQn3Zl6uQd+WTIhI/UN7b034jwfrGSGNpIy3afMFcxIp1bMwYZidFsQb6+4an8ZhUcZlIU7amy37j3Ham/R2BUVpHYdZKcxzHVUGkcYvsFU3I2zM551IoRYHEQKFjkV0UWVSBGygbAFVZT+yK6YTichIV43HffLoPrZkYqR4aHwqTXEIfeX5immPiVueo5C3Pa/dQAw4rIC2hB8q+eunYOJ4xKp1VTGnksca5h+1mHxrepARoaosPQA4h5MSJVR5JcWGJUsQBipQmWxFxZV328dqqyZo41cmSk2Tvo24fkw7SkWaVtP0Euq28Llz8at4rjg8OsaLGgsqKqqPBRYfhXavNZsniZHLuaYqkVboTATiMbKdb4icA+AkKj7lq6iq70Ggths39pJLJfvDyMQbcr3qxAV28SqJDYtFFFWink1jvpWiL42JV9qzEAm1/Z0HjWxmsu9KmEK4jDSBQwYspUnLyvdW5N2RY/huEatolOrIvg3FpcOSoMir7yLlU5rc82sZtl7QUkg6cjU5hT9JYWZlUWUIhZEVrZnLkHM6qrJqSMzNsL6+5MJFPEGclWQZROB20IseqxEYtffS2hzdkqWGaFieWDPBEb4mZwASD6pCFWNSCNHI7RU7A3OigFIYnCX2/3mWxmpcepYERBmaxMER0FrtPJHexAHuIdFUWGYXA9kmYw/DJ5LPNK0R3WOIgheXrGZSJDbkAFF+ZANRWF4nhopo8O0nZgCoXf2XmW1szbCxuxJ0zkagqRVwNZdVqJwltiTJ9iA+lssUd7u8r5U1VS4Z2yk8haMZzYaBWNuVSfC+HiIEk5naxdrWuQLAKPdUa2HiSbkkmIwMM3X4ZcpVIY5kkuNGKqiRurbEEXOn1rGxBFWQVRrMzdRT4A3YEV4liDizKGXuYAj5GvdLWFOhSPPB4eSAeRYfKx0+FcJeBL7ryJ4XDD45gT99S1KKsWbIuUmMpNFdm4HNfszoB9qJifulFd4uBHTPMzHmEVEU/MMR86mrUU71WVqrDfLuR35Dw97mNXN7+svJY+AckD4CunEcYYlARc8rkJEmwZj322RRdmPIA+Ap4aieAqcRI2J2zAxwk7xYe/tL/rJSA36Ij7tbtLilqJ/W7SKpzonuC8LECEXzyMc8shFmkewBY+FgAByAA5VH9KOjaYmOTKWjmZCgkVmXkQM4Bs41I7QNr1OJGFAVRYAWG/+TXoDTXevQ0qozptOyj8MnZVCkWZeyRobFOwwv5g0+TGj3gR+FN+m+GTKWjZo5MyAvG5Um5VTdQcrGwAva9UfgMEkqOks07SyKClpnBU5S1gC+QkrmtcWzRONqzOFOrNyzJxujSUcEaWI/zvXKXrEHqzcDZGJFv0HtdfI3Hdaobg2MY9iRXjlULnD5LsLD1i5GYFTzsTY3HnOq96E2mNKMZqyIx2Lhe/0gGByApeVAYmseyst7wyi407WYciKrUnQvDM6kJKjvIpDxzyvE6+1JYsTYMqtdW110J3q/ionFcAiNzDfDSXJ6zD2Qlu90tkl8nB+G9P4hneDiPmwiMLMoI5abeA7qYT8LUNmQlHGmZeyQL3tmXl4G4PdXDhWLnQtFiAhkXtB4wVSVL2zqpPZINgy30JHIqTITN2D8/8/Oqm6NSSZGji7ROkcweTPs6RuzAAgEyKikW7Q7Qt+iBrUr0YjZcNFnFmKhiDuGcB3B7jnL014MC2ILfUiy/7yQH/AOk/Op4Cubrs7lUOxncFGToUUGlpCK5yJOHRp1bCYcpovVR28LKBUnVc6D4gmGRG9pJp1N7jaVxsdtqsYr0WN2kVsWiiinIPNZf6XZg0uGjKswUs5Ce2OydVsb5hcWtrWoNWJekbErJj0DlgoB7S65O0LMfs6a3uO/S9Lf1JE9GyxcF6wwxAqDn7CTyOCksZOkeIClrubsAAbXJIKElKcDAohIQmLJctGCVeLOCpdStjJG2oDL2txvdRywSMrASxwi6Wy/1WKGhLRljkhkA93XNYXaygrywssBKhQ87qSVlw0bGaFturlkYHNbvY8tRexNrKkQnSHo40A61SHgIvnGoTvz2937e3fbm96MdIZ8NaN/WwDZbjMg/1bHcfZOncRVohklQZmjjhQ2DmaUdvYFiVuA55335nY1Acc4RDEvWwB0TMFKFSI7tsYs1iB5Ar3W5482BNNo0wyKX0yL9w/HRzIHiYOp59xG4IOoI7jTqsm4bxCTDvniax95T7EgHJh39zDUeVwdE4Lx2PEjs9mQC7Rt7Q8R9Zddx8bHSuVkxVxjyHlBxJWkFF6KoEFpKKKgBa8mlJpvi5yoAUZpGOVFvYFrXuTyUAEk8gNLmwLxi5OkQ3RG8em61kwSFhJiAwYpcGKBfzrlh7JIOQc7v4VasHhViUIosAAKrvQzB5mlxRYt1pyRE+9HGSDKLEi0j5mFvcEQ5VY8VOEUk/iB95r0mlwLDjUevUzSlbPZcCvBxCE2zLfa2YXqr8Zx6SplaaVCDfNhmcNe2x6sNm8iDUKOJlVsuJxLeM+BxcvzMYj/yK0il4x3D4pFyuLi4IseakEbeNVjCdGlTFJY3iSMgNnAbNZQAyWuxv1hvt6w1FDjrrt1Tbm5XHYY7HQdZBKL89+fxPZ+lZ27LEWuvXKdbe60qJf5UrinxJUmuBZOJcBVwpV8siG8ZO17WKtbUow0I8ARqoIheH8Qu7xMCjofZbcDTnztcA+YIuGUmFk6fRLpKQvgZsMTvyyTMT+yNjTKbpbw/FBWjxKwTrrE8oaMXHusSArodQRe9idqWUNxbjyuD+xfke9dDURwfHiUEMMsiWzx3BKX2YEe1G1rqw0PncVKqe+s/FczamnxQ1xcQLAkarex5jMLHzHh4DuFMsVJbnpa57gPGpDEOKYQQCVsrWIO6/Z2N/A2K1XOairY6dKx90ehIizsLNIc9juFIAQEcjlCkjvJqUoApa4U5ucnJ9TKFFFJSgVXoZLlxeOjLX/pEx0+02e3wvb4VdhWc8NkycXxag6F4j8WhjJrRRXewP6RZdD1RRRV4h4caEVjvS/o5OuK69Fz7ix0530PwrZCK5yRBtCAfOkcXdrmMmuTMYw/SHFQKUGDVozqEdsyK175kGUZb8xqLgEWN7uh05baSHERAW0w8cS5vAs7MQP0cprUJuDRNutR+I6Lxna1K5ZOyJ2wfVmU8R6YqsnWYaKdJcuXrJwsrr4BpC5IJJJFx4EVxl6WzzL61ZpDcmwVFS3Zy9kG1759bchvWjz9DVJ9kfdTrCdEkG4ApJTnJU4jRjCLtMytOJSHbDSfMV3w02LurLhyrKbqwksVPeDl/zzvWww9HohyvTyLhsa7IKRYX2X7HeX7lBwvS/HKg6zBK5HvLLlv4lclgdttPAV5b0gYgHXh7W52mB+4xi9aM2FQ6ZR8qbPwmI+6KV6WPOl+yu4vuUL/vBnJ7OAcjvaYKfiAh/Gu69LMc5GTAoo+3Mx+4IPD7++rqnB4h7op1Hh1XZQKFpI9l+wuJS14jxNiAuHgXvJ6xvLmLV2/I3EJet6yaCMSIYrpG+ZY2N2VD1nZJ5kWJ017K5bnai1XY8Cxu4itp9CHj4fiVVQuKChRYIIUyAAABR71hbvphivyqpusmGde7qmBOnfnNvlVopLVfcu4tLsUPF8f4uhI6nDtbn60f3rU0bpzxBRZ8L2uZjdQPhnjatHtXCTBI26Co3ZOjJ2w7GdHp9irjNhpwOZWSAm3gDhwCfjXKX0gH3oMdfv/on8I60OThER9wU0k6ORHlUeJlXYFHH9ygS+kFbXKY0HmGXDt4bi1Nm6eRnUwuWvYB8OjEjzEw/Gr5iOiaHYCm3/Y9b7Cl8fL/VE+HDuUTiXTLrMrfRps6g5ZY7QypfkhzOCpsLq11NhcGlHpKdQA8LyD9HqpPjlLI3mMnkK0U9FY7bCozGdDVPug0rzZP5RQ8YxXJlYX0iYZwb9ZA2ntxNKtuYGQg387V24J04wWHzsXnmlkdmZxCVsugSNQ1tAqoNNCVJsL06n6Grf2BTnC9DF+oKpnPetriyySb5yEPpRwliRHiCe7qwL/Nq8t6UsNYWgxLHmAi6fEvY/CpKDoav1R91dIuhy39kD5VQtNH+n7EpdyGPpOU2yYPEt59WP7xpP+8Cck5eHuRyJmAJ8wENvnVrw/ReNdwKkIuDRL7oNPHSr+q/LIbj3ZROiOFmmxcuKlTIZWDZb3yKqqii9hfRRWliuUGGVPZAFdhWzHDaJJp8haKKKsFEoooqACiiigAooooQBRRRUgAoNLRUAJRRRQAUUUVIBRRRQAopKKKACiiioJCiiigAtSGiigg8lRSgUtFDAWkpaKACiiigAooooAKKKK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9" name="Picture 7" descr="http://3.bp.blogspot.com/_QdXSUxH7w_s/TFk3ZuN3tqI/AAAAAAAACiQ/txF32IZcOYA/s1600/scann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2325" y="3032787"/>
            <a:ext cx="1900054" cy="1402422"/>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179512" y="692696"/>
            <a:ext cx="3600400" cy="400110"/>
          </a:xfrm>
          <a:prstGeom prst="rect">
            <a:avLst/>
          </a:prstGeom>
          <a:noFill/>
        </p:spPr>
        <p:txBody>
          <a:bodyPr wrap="square" rtlCol="0">
            <a:spAutoFit/>
          </a:bodyPr>
          <a:lstStyle/>
          <a:p>
            <a:r>
              <a:rPr lang="es-ES" sz="2000" b="1" dirty="0">
                <a:solidFill>
                  <a:schemeClr val="accent3"/>
                </a:solidFill>
                <a:latin typeface="+mj-lt"/>
                <a:ea typeface="+mj-ea"/>
                <a:cs typeface="+mj-cs"/>
              </a:rPr>
              <a:t>Método </a:t>
            </a:r>
            <a:r>
              <a:rPr lang="es-ES" sz="2000" b="1" dirty="0" smtClean="0">
                <a:solidFill>
                  <a:schemeClr val="accent3"/>
                </a:solidFill>
                <a:latin typeface="+mj-lt"/>
                <a:ea typeface="+mj-ea"/>
                <a:cs typeface="+mj-cs"/>
              </a:rPr>
              <a:t>Pasivo o no </a:t>
            </a:r>
            <a:r>
              <a:rPr lang="es-ES" sz="2000" b="1" dirty="0">
                <a:solidFill>
                  <a:schemeClr val="accent3"/>
                </a:solidFill>
                <a:latin typeface="+mj-lt"/>
                <a:ea typeface="+mj-ea"/>
                <a:cs typeface="+mj-cs"/>
              </a:rPr>
              <a:t>Intrusivo.</a:t>
            </a:r>
          </a:p>
        </p:txBody>
      </p:sp>
    </p:spTree>
    <p:extLst>
      <p:ext uri="{BB962C8B-B14F-4D97-AF65-F5344CB8AC3E}">
        <p14:creationId xmlns:p14="http://schemas.microsoft.com/office/powerpoint/2010/main" val="2808475186"/>
      </p:ext>
    </p:extLst>
  </p:cSld>
  <p:clrMapOvr>
    <a:masterClrMapping/>
  </p:clrMapOvr>
  <p:transition spd="med">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a:hlinkClick r:id="" action="ppaction://hlinkshowjump?jump=nextslide"/>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5" name="1 Título"/>
          <p:cNvSpPr txBox="1">
            <a:spLocks/>
          </p:cNvSpPr>
          <p:nvPr/>
        </p:nvSpPr>
        <p:spPr>
          <a:xfrm>
            <a:off x="395536"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WIRESHARK</a:t>
            </a:r>
            <a:endParaRPr lang="es-ES" sz="2000" b="1" dirty="0">
              <a:solidFill>
                <a:schemeClr val="accent3"/>
              </a:solidFill>
            </a:endParaRPr>
          </a:p>
        </p:txBody>
      </p:sp>
      <p:sp>
        <p:nvSpPr>
          <p:cNvPr id="6" name="7 Marcador de contenido"/>
          <p:cNvSpPr txBox="1">
            <a:spLocks/>
          </p:cNvSpPr>
          <p:nvPr/>
        </p:nvSpPr>
        <p:spPr>
          <a:xfrm>
            <a:off x="4067944" y="1196751"/>
            <a:ext cx="4618856" cy="4896545"/>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sz="1600" dirty="0" smtClean="0"/>
              <a:t>Disponible para UNIX, LINUX, Windows y Mac OS. </a:t>
            </a:r>
          </a:p>
          <a:p>
            <a:pPr algn="just"/>
            <a:r>
              <a:rPr lang="es-ES" sz="1600" dirty="0" smtClean="0"/>
              <a:t>Captura los paquetes directamente desde una interfaz de red. Permite obtener detalladamente la información del protocolo utilizado en el paquete capturado. </a:t>
            </a:r>
          </a:p>
          <a:p>
            <a:pPr algn="just"/>
            <a:r>
              <a:rPr lang="es-ES" sz="1600" dirty="0" smtClean="0"/>
              <a:t>Cuenta con la capacidad de importar/exportar los paquetes capturados desde/hacia otros programas. </a:t>
            </a:r>
          </a:p>
          <a:p>
            <a:pPr algn="just"/>
            <a:r>
              <a:rPr lang="es-ES" sz="1600" dirty="0" smtClean="0"/>
              <a:t>Filtra los paquetes que cumplan con un criterio definido previamente. </a:t>
            </a:r>
          </a:p>
          <a:p>
            <a:pPr algn="just"/>
            <a:r>
              <a:rPr lang="es-ES" sz="1600" dirty="0" smtClean="0"/>
              <a:t>Permite obtener estadísticas. </a:t>
            </a:r>
          </a:p>
          <a:p>
            <a:pPr algn="just"/>
            <a:r>
              <a:rPr lang="es-ES" sz="1600" dirty="0" smtClean="0"/>
              <a:t>Sus funciones gráficas son muy poderosas ya que identifica con colores paquetes que cumplen con los filtros establecidos. </a:t>
            </a:r>
            <a:endParaRPr lang="es-ES" sz="1600" dirty="0"/>
          </a:p>
        </p:txBody>
      </p:sp>
      <p:sp>
        <p:nvSpPr>
          <p:cNvPr id="7" name="1 Título"/>
          <p:cNvSpPr txBox="1">
            <a:spLocks/>
          </p:cNvSpPr>
          <p:nvPr/>
        </p:nvSpPr>
        <p:spPr>
          <a:xfrm>
            <a:off x="5076056" y="751141"/>
            <a:ext cx="3040178"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CARACTERÍSTICAS</a:t>
            </a:r>
            <a:endParaRPr lang="es-ES" sz="2000" b="1" dirty="0">
              <a:solidFill>
                <a:schemeClr val="accent3"/>
              </a:solidFill>
            </a:endParaRPr>
          </a:p>
        </p:txBody>
      </p:sp>
      <p:pic>
        <p:nvPicPr>
          <p:cNvPr id="8" name="Picture 5" descr="http://images.br.sftcdn.net/br/scrn/34000/34498/wireshark-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591" y="2564904"/>
            <a:ext cx="3624337" cy="2722852"/>
          </a:xfrm>
          <a:prstGeom prst="rect">
            <a:avLst/>
          </a:prstGeom>
          <a:noFill/>
          <a:extLst>
            <a:ext uri="{909E8E84-426E-40DD-AFC4-6F175D3DCCD1}">
              <a14:hiddenFill xmlns:a14="http://schemas.microsoft.com/office/drawing/2010/main">
                <a:solidFill>
                  <a:srgbClr val="FFFFFF"/>
                </a:solidFill>
              </a14:hiddenFill>
            </a:ext>
          </a:extLst>
        </p:spPr>
      </p:pic>
      <p:sp>
        <p:nvSpPr>
          <p:cNvPr id="11" name="2 Subtítulo"/>
          <p:cNvSpPr txBox="1">
            <a:spLocks/>
          </p:cNvSpPr>
          <p:nvPr/>
        </p:nvSpPr>
        <p:spPr>
          <a:xfrm>
            <a:off x="2267744" y="116632"/>
            <a:ext cx="4464496" cy="360040"/>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HERRAMIENTAS</a:t>
            </a:r>
            <a:endParaRPr lang="es-EC" sz="2000" b="1" dirty="0">
              <a:latin typeface="Times New Roman" pitchFamily="18" charset="0"/>
              <a:cs typeface="Times New Roman" pitchFamily="18" charset="0"/>
            </a:endParaRPr>
          </a:p>
        </p:txBody>
      </p:sp>
      <p:sp>
        <p:nvSpPr>
          <p:cNvPr id="12" name="AutoShape 2" descr="data:image/png;base64,iVBORw0KGgoAAAANSUhEUgAAAKAAAACgCAMAAAC8EZcfAAAA4VBMVEX///80hrA0iLM0h7Izi7cyjrswlMMvl8cumssxkb8vlsby8vItnc8rotYqpdopqN6OutJhoMEqgq759vTu8PHl6+7d7PO4ztyXvNPx8vKty9t1p8V+s86/1uIhhbTh5+xKnsV+yOlrqsrs9vtQlrsbfqyWwtzM5/VBkbrT4Odqr9EUjL+hxNfJ3OXp9Pobmc6Jv9yp1ewAo97V7fi33O92vuGDrsix0uFZncGOtMtamLp7tdI9lr+GsctPuOSKxuNNqtVXqtKgzeRer9dcvOWKzexgrdLA3vB4u92jzeJHpNLI4li4AAASYElEQVR4nM3dCVfazBoAYEiCCAhCFmUNCOGTlK24VFRqbau19f//oDtrMnuSLufcued+svPwvvPOTEJISyXUZuu79v9V6wezUtrOutHc/X9rnVVCXEfzMtds204ukGYZmpPdTE8HLX0f/K7wv647OMO+84XL0jhbQUylUsF/0aVKcTR5f2xwozWK36Is+VQ4LSlvy8VMBEj4AGM4cFOeDifqlICatmVLBWQiXIECcdPokT/GuOVnZUsrOiWgYM1iVuq6bPwyeFm4I33LFU82hsgzH5U61EeymzevRXCyUmtMiFjktktR6uPjZ+CZaXWugauaSNaURF7oDkqa/Opjp6cRUpVvnNaQcIFoY2GnxCU406fGJYCqsWmMEpEYEIwBMr7s1Io41nEstuqxBika+SCiEBJgLp8cPTFuEk2UMjk3E+lYwwFlnil4rIxnnEhNoayKRiHPWMgA8/oknpmmZKaBZIm8kNYJBsIAmnwKnqjjLc2k6ZQGIiM0AnXZlYKnoQlNMioSrQPaaYZlnxC9hFcEJyKPhTjqhARoMyWS4TPxZF+LaSJSFh4JQgGY4eP6nrLfGXBGpBBEUcgDtd2PKw2VL1vHIbkwYiInlIC2EqjkqXxa3CnTeOOJFEVJCIEuAuoCKNSGLn4a3qnctGFUCrVAPn7K4s32KXiskSXSIHJCFkhr2JzfHD5dcpVGkUg7YlFghk9bGAYgMTZlIi+EJj0w39yhr1wz8FQVRJJlkmQZ6JiAmT5RmAGUiZwwyTGdi/MF0OgrGMI8wgSYneEcvsJAtlh4oRHIlQgdYtRrl6ZRqBBdoXb69PT0cnqlExYH8hOwZv7IBj49XbzeXG/oHrVLIc1JKdepEHVCHVCb4JPcwEQIQnb7untj90fC9qYWpiFUAwsEMB/w6uX17VrEoX26LxphQaBhhZUJbF2dvp6pcKi9MrUihDATKAXw+HeAz6/XOhwLPGVjmOSYB+q7oBBAI5Cfiy9u1LGbzcjtF6eikM0xKeM/AupDCFJ7KdM2lze714vblxsMfeJGRCaEElAqYsMqOleOry7ORNz17uLpCQ+Fp9h+fXUqCZMc/yMgEjZPLzacbbbZvSAYabczIcOckMmxCqidh/MCm61bLrmzyx2eNdK2w/fI856YY1glfxvYfNqxpXH57VbQgRkFx/fySgVsqoHKDOcAykIuu5e34H1PxfYi1rAUwn8HfGeyO7t5ulIuGEiJPEn3ICECImEKzJqJeaA+x63bNHyztxclDzT8gJ18Bw0hyjGNoG0A1ooBW0zvu7nVLLhOTy/wB7gtANSN06q1gh7YSqe1za12RWjOMM7xvwG+JOGb7bRLQtCe8ON2Ym0n8x0CHuVPcc6R+kviuwa1oQdeveIP8aLMsJRiiykSeTGTfyDcfkvSu3s27114w51A7VP0wd8AysLtLknvbcu8d+bpWpPh1FcUmKMT3lDfWetKv3MLNVzDJW2JCAO1nGJ5pKYh1AMT300rc8uOxFpdIvmBFQVQ1wm3ie9bC68XTEQ8yNwUBZqmkgxg2v8u6ILGQHxSrbQSoLxY+AvApH4vtk2NkCFmdsG0iPMAc1TJl6R8mTlFK7zC4b5WB7B4BDOB29sZn18NkAqvrjULhZY4ymhX1MWATZVPvY8fA/GjX/MAjdskPPBIN9k16fog6X9mYetJt5IRgJlbdTmBdIDZNcWmFrYuNCuZxCcDXTWwkgdIC+RN8mn6IamRS30AyVYds2fBDFTuH6TCZ9IBz94VXyIqQ0hq5E0cplOftM2EgIoqVgL5EG7JtvmsqfySUyncqGtEzPCfA4EwWWHdbpVfw6qAeB6ZqbbnCgOFTigBtz9Jgnf8wtUoxKvu2Ys4QbMZ/iMgI6QbmNfvJ/mFeFifiUXc+gtAKYQkwZvnbQEgXu5Lq2nBpwVmjzOp8DtJ8Jctt3I1C8kos5H3eeiAViaQn+wS4JYk+DLxqY9XEIBvwijD3vmXgFi4/UlGmO8nZiBPJMCbq5aimYD8t8U8UPiuDgtPNmKC9UKWiIG7fwNkQ0gq5PL95KSIkKz3X7U+aSd6IWDSC6tfyRzyc3tSSEiAFyafuAeY3YmeD1hNAvgm+rTH9WQCmzzwyAh0MoDVr2SI2cqHkumETQ4o9cFmChSHQUWKtYdUEOGSbMbtFECzUBtBIYDFgHInJIusZ+XBeAZhUwdsmoDaFMvHRGHhkvTAb+IGaAaw2Wq21MAmAzwWv6rLG8FkpKm/4x54/awGmg6A00RQGUARaDhshg9hnQZwK23DZ8eQjINX2gAqgNpjFtQ5rr/jMXDzLm/DZwvJTKI/au+Y6YKZEVTluF7/mJRwcaBqLuZ8OYGmHB9f0jFQ3orPFG4x8LIp4vgA1rnjZvIDkfADCWDdBNQKyXpwK+LkAIoH9timMmaAdJD+wQALhBAX2EbScUdHCUBXD1QIl2QZc5xx8LQGiLdJNs96YDU9KCU7ghLwaElK5GM96/BuNZBu1RkDmAOoy/FR/ZrMclUemFf4TLaL1cBjJsPJYoYeKm84QpQB/sCzyJ2wNy5/qeCV+DdtANkuKABVZSwCl7/Q688+iLtq1ECZuMUZuNnqgFWpRgoBJ3gWOVuKG8l6Im8kO9wvWxrfbwOJ8BFn+Iu8nyGncHtLFhoKn+b4RuUxrDIQE3GGS1VpM95MZIzPuI/cGoG1/BHkfwdxIN/0LutFhQlxiz/il63Sd4wPmf9dYO0rGQTZreSCRFolso85CjgHUCms/YfzM+F+K5RbeMJWybvkoxlmRxkDUPVblyWu4bcDv40n/87KICRVMntW+aTDqJkfG4hTifLHQjjDv+TfqeUP4sl3/CK3J0ofC3R4YDkb+EhGaWk7uUAQT8h+TzBUczcfKwNoAsrCJV5tXk/kLfkiQtwJZ/xOiWMawCPutwbFgEd4Hr1j1//Vqsao9W3JdyvPko8JYC6gJCQ7PD4uWaGWqBV+35CRUPb9NhAJl3SQSdde5iDqjLinnG0FHw0g7YIaoDLHOIQjslA4OuKFBYnk65XZ963okwOYGwiFEzwH/JKB/C92s6plS3a/77YsL/EVAPIhrPzAfeeD/LtdnijVs2gk36ChvbPHnI8NIAXaIlAXwkobV98R/5tsVRAzhKSOZz+3qp8n1sQumAKNIazU8FJrs6yphUWI+KPudD4+wxJQF0LyFceyJgiZH9wb88wc54Ank2TvjvKXibmArJCs9j8ua3mEKmBCpF+y/NymPjGAOYGMcI9fdMptAmiJaiAhHpMdZGdb0acClnMCp3SYVgqlrqgTYibZf/K1KviEDPNAVZWkwBDPI5eHmkYoGQ1A+lXz25Z8HNYnZTgnEBfxHbO+lohyX9SG8JIsW+uEx/hUQO40PiFqFvi/E5IGL+Bu86tmEspjjjaEOMc35OFHy6NlDf1vCYORvDECzfelbnZr46S0K2ahYnpWE8l+5G//yU16734pd5s9SmdIURurfJND+CX7zX6nbabyOVxk4ZEElInVfwM821dkoSqIElAwVuv/JoTxoaISKutZJyRX3rU/FfuTtj5U1MKaZgVhOLnLrwLve5a39ZkFrIlY55rSV/9xmfddN6W5poVSqxiFNY1Qaawvpca+E8OISun5jixLMSFLSy+9UHkOHzWROQ0SfTJ5aSeZiJkT4ojArLNZ6YmGGZBvIk95QpwUyJ7tI6dQf0KwPEaRJ54OpzBQeS61nECVUeApfQLQTYDcL/IdJyTCbCfo6QSoDKR4g6RDvhD7bOBxGeCiM+hgob2YThcE2Jl2HGc63cMnVvZT2PaklvE11PAqcTkZttvtxwk0Hj6AhnczHX2Fl6npB7zy4UB1hx8f0CtMiO8AryzAm9kRvDSI0pMyLUZ+vEBAt+37KxcJF7F/vgh74D+Oc1gHuMVTSAz7PrkejKdww3lyF/iwBWvw3hNwp/+IYrj8BS73yPb+Ej/pkQCHY/oS8RDF7xE+L7Icy1nBR8ZRGsHyuRcMXAicrz0vnkOgNQi883DueSMIHHsN+Fae560g8NxreLj5YA1ReQy8Bm4eCOgEXPEeUZaXfXiZAL+iB3krHL9l22/Q5o3ANBUO4WMBMJz2wG3+Zzc5a5Ttrhq9LgaC+7wQ9sJw1fOHDDAeTqfdUa8RDBHQH52j1gdriP2Y+hr+MgVCBQNc/ucRDO56GIif6d2BzkeAVriGN54vmFOruTBaLsixHaEHoToBUd1bKfAcvERYWXleHwGDaTLBhCv0LsGZDx6sBOLLa/wZgkkawd56tPbhs71JAgyn8Ibxg5ue1qpcjsbeyAFl4g68IPCGELhYe+PQ4YGA6DfiCAOT4gthKHrdyWQ/jeGyWwM8jAEOPNSbphEc7w+HTgyB7ZACF/i6a7NAN/biB3CLe+6t18ACgJ2xt1IA+56/dxAwGXQO8IX7qL7hSFPRAB99kMkYpnOZRHAcgeIgzydA0LXAn/Xc5oDzvjcewLFn3OifezHojvZn3xsqgQ0RiECrkA6LBFgRgMs+uNSFvSFYosGPAishBpIi6YxhN+iQs3UmEfzsNWDVRIE/7DfGcMgBvQ0MiBJw5I0jRQRBskIO/LhEEWUiOAIXhx/gdTw2q4H7Puov9CyYCTAC4weo5oEf7Ls96F8Aw1wBRNdxkdBZEPXBxrhNV2QI2J7AdrijwMoeZDeY1nB0IQsDwUvCovCGpEimAUzwAp06jwGWEcR2QfSsTgCHHFA2/ZAALQQES0QHVI7/yYFAfzVEDQSSVDH4iFECpMMkuoiAQ+BZT0LYCUdhAtwvInhHIwAbxBDYCOD/py49X20KXHtg5LZG3mi+GMMhp+N5nynQseA4+Pn+fhV7jVUFAangLqw4UUzGWzwlTJJRkdyMIgs/xXkl/AX+jGsU6I9GYzR8DimwQcbosgB0V17vwY1i77MLKnrkgE7Z61g0giCeOCYNvw0nSw4Iru9j8tp+O9QAD6AL9kAlPcIqgf03ZAbqoA2XCAmwAVIsAQee98kdjL29PQdlHIGyjuF4TYCLcYMkDHU9JsUd1BGjvodfvXegwCTDGAg/IhzcIxi3bpgACQjOAinQ/+RKwAffW83vPW9uw8F6MAdd0GGBYIaK9v2g4Q9ChxYJ2ndDVmX78wBhwHiGgOs+ajEFwkrwY9DgUD0Cox8C9sZw6G6g98DAXoyrhJywOAGWQXbXIM9wgFzAIcfzurbFAs/BPWHXB+m3MFBY1oadERpuKg4eZvBEiIaZdDokLd47DimSfRt1wilYSCHgejGC4k+uCLTAFOGOvJVbtuc9r7snyxsGiJYQYMbpWNwwwyy7YQzHBwwcJuM6BsZsrwwGFBiF6C94Xwz0Bu49jGk8F4Fu1/NAFOG5leex12/DqY8CQVAJEDzK/xRaqggSzfgQTsi4lgIBPh164IVuAgTrzjECWTaeScoW6hZTVwR+8r17L3jAFT0C442lAFpg9OlaAtDqRGCV7lgoSsoIgoU5ug2O3UPYx8AiOB2oYdfwHBLByHbRaiYui8AOyB7A4IoGXbmPpmsR6IDlloOBybZLOBqvBvt9B3WzOHQUEcR/ccHDVVcAVlUYCD5tF97XsSnQnsOQ+vcuBlpUuFg3QCGjKfqh58NKZ4ARBc4DOA9BYIfufLDmYJkSxDHq7GDZZEVyBFFwA9xrUcCmKRBkBSbdJUB4CmVcLRi4T0IIBt/GPVqFwZlhDE+zzEUQrbhBPvwIrsr8ER5H+p/DRVqgYAlpEaCVAudOFJBVM7ipC4uiG6ZAC3nmZQpE74/HQndYGtIhEVSPN+6gbT2wUAC9lpmjbTLMgPVYGwzo6MPQyfZ8Pk2BcURX5UP8eTAQVyowo24MsfE87PYgEI61cB4KFkkEbfe+gcdCsAwsrRNgZxyM8Nmp7a7vkzN9z/0AbByUwRZeH6Xc7gTgktunG3Xw2qIfB2j7KV5FaLMBbp0N8UbiCj5kHsI/QUS+N4/hFbD9OIZbbjZ8EHgCWI4O0VYdHAAjtBEJQ7gpzZKTyi8GA3p672gAN0ptdMbqQQd0U2sweMB2cGlg2w+DpIGlmRsN7rur+097uFlj2Q68mWj28LJtdeCfBd4z4KKnLewI/kGnkUeXojK+ARcvemXw7r1SaZX8qwGu66YX6T8aAG7EJ3gvJ/eRx5KWPIpchER4le6nAJe5W5h/JgA/A+YUvrWNXjShwIsu/KZ/9il9b2WzxZbrQfp/DUHxUrpX7aJ9rJvPc9WdeQyFHqx5nval3HKX7Muerax8xNzN5DJ9LJY3X5ynO6o3d9O/K/zjZg1GOHz/A2UIK8zuWP+3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3" name="AutoShape 4" descr="data:image/png;base64,iVBORw0KGgoAAAANSUhEUgAAAKAAAACgCAMAAAC8EZcfAAAA4VBMVEX///80hrA0iLM0h7Izi7cyjrswlMMvl8cumssxkb8vlsby8vItnc8rotYqpdopqN6OutJhoMEqgq759vTu8PHl6+7d7PO4ztyXvNPx8vKty9t1p8V+s86/1uIhhbTh5+xKnsV+yOlrqsrs9vtQlrsbfqyWwtzM5/VBkbrT4Odqr9EUjL+hxNfJ3OXp9Pobmc6Jv9yp1ewAo97V7fi33O92vuGDrsix0uFZncGOtMtamLp7tdI9lr+GsctPuOSKxuNNqtVXqtKgzeRer9dcvOWKzexgrdLA3vB4u92jzeJHpNLI4li4AAASYElEQVR4nM3dCVfazBoAYEiCCAhCFmUNCOGTlK24VFRqbau19f//oDtrMnuSLufcued+svPwvvPOTEJISyXUZuu79v9V6wezUtrOutHc/X9rnVVCXEfzMtds204ukGYZmpPdTE8HLX0f/K7wv647OMO+84XL0jhbQUylUsF/0aVKcTR5f2xwozWK36Is+VQ4LSlvy8VMBEj4AGM4cFOeDifqlICatmVLBWQiXIECcdPokT/GuOVnZUsrOiWgYM1iVuq6bPwyeFm4I33LFU82hsgzH5U61EeymzevRXCyUmtMiFjktktR6uPjZ+CZaXWugauaSNaURF7oDkqa/Opjp6cRUpVvnNaQcIFoY2GnxCU406fGJYCqsWmMEpEYEIwBMr7s1Io41nEstuqxBika+SCiEBJgLp8cPTFuEk2UMjk3E+lYwwFlnil4rIxnnEhNoayKRiHPWMgA8/oknpmmZKaBZIm8kNYJBsIAmnwKnqjjLc2k6ZQGIiM0AnXZlYKnoQlNMioSrQPaaYZlnxC9hFcEJyKPhTjqhARoMyWS4TPxZF+LaSJSFh4JQgGY4eP6nrLfGXBGpBBEUcgDtd2PKw2VL1vHIbkwYiInlIC2EqjkqXxa3CnTeOOJFEVJCIEuAuoCKNSGLn4a3qnctGFUCrVAPn7K4s32KXiskSXSIHJCFkhr2JzfHD5dcpVGkUg7YlFghk9bGAYgMTZlIi+EJj0w39yhr1wz8FQVRJJlkmQZ6JiAmT5RmAGUiZwwyTGdi/MF0OgrGMI8wgSYneEcvsJAtlh4oRHIlQgdYtRrl6ZRqBBdoXb69PT0cnqlExYH8hOwZv7IBj49XbzeXG/oHrVLIc1JKdepEHVCHVCb4JPcwEQIQnb7untj90fC9qYWpiFUAwsEMB/w6uX17VrEoX26LxphQaBhhZUJbF2dvp6pcKi9MrUihDATKAXw+HeAz6/XOhwLPGVjmOSYB+q7oBBAI5Cfiy9u1LGbzcjtF6eikM0xKeM/AupDCFJ7KdM2lze714vblxsMfeJGRCaEElAqYsMqOleOry7ORNz17uLpCQ+Fp9h+fXUqCZMc/yMgEjZPLzacbbbZvSAYabczIcOckMmxCqidh/MCm61bLrmzyx2eNdK2w/fI856YY1glfxvYfNqxpXH57VbQgRkFx/fySgVsqoHKDOcAykIuu5e34H1PxfYi1rAUwn8HfGeyO7t5ulIuGEiJPEn3ICECImEKzJqJeaA+x63bNHyztxclDzT8gJ18Bw0hyjGNoG0A1ooBW0zvu7nVLLhOTy/wB7gtANSN06q1gh7YSqe1za12RWjOMM7xvwG+JOGb7bRLQtCe8ON2Ym0n8x0CHuVPcc6R+kviuwa1oQdeveIP8aLMsJRiiykSeTGTfyDcfkvSu3s27114w51A7VP0wd8AysLtLknvbcu8d+bpWpPh1FcUmKMT3lDfWetKv3MLNVzDJW2JCAO1nGJ5pKYh1AMT300rc8uOxFpdIvmBFQVQ1wm3ie9bC68XTEQ8yNwUBZqmkgxg2v8u6ILGQHxSrbQSoLxY+AvApH4vtk2NkCFmdsG0iPMAc1TJl6R8mTlFK7zC4b5WB7B4BDOB29sZn18NkAqvrjULhZY4ymhX1MWATZVPvY8fA/GjX/MAjdskPPBIN9k16fog6X9mYetJt5IRgJlbdTmBdIDZNcWmFrYuNCuZxCcDXTWwkgdIC+RN8mn6IamRS30AyVYds2fBDFTuH6TCZ9IBz94VXyIqQ0hq5E0cplOftM2EgIoqVgL5EG7JtvmsqfySUyncqGtEzPCfA4EwWWHdbpVfw6qAeB6ZqbbnCgOFTigBtz9Jgnf8wtUoxKvu2Ys4QbMZ/iMgI6QbmNfvJ/mFeFifiUXc+gtAKYQkwZvnbQEgXu5Lq2nBpwVmjzOp8DtJ8Jctt3I1C8kos5H3eeiAViaQn+wS4JYk+DLxqY9XEIBvwijD3vmXgFi4/UlGmO8nZiBPJMCbq5aimYD8t8U8UPiuDgtPNmKC9UKWiIG7fwNkQ0gq5PL95KSIkKz3X7U+aSd6IWDSC6tfyRzyc3tSSEiAFyafuAeY3YmeD1hNAvgm+rTH9WQCmzzwyAh0MoDVr2SI2cqHkumETQ4o9cFmChSHQUWKtYdUEOGSbMbtFECzUBtBIYDFgHInJIusZ+XBeAZhUwdsmoDaFMvHRGHhkvTAb+IGaAaw2Wq21MAmAzwWv6rLG8FkpKm/4x54/awGmg6A00RQGUARaDhshg9hnQZwK23DZ8eQjINX2gAqgNpjFtQ5rr/jMXDzLm/DZwvJTKI/au+Y6YKZEVTluF7/mJRwcaBqLuZ8OYGmHB9f0jFQ3orPFG4x8LIp4vgA1rnjZvIDkfADCWDdBNQKyXpwK+LkAIoH9timMmaAdJD+wQALhBAX2EbScUdHCUBXD1QIl2QZc5xx8LQGiLdJNs96YDU9KCU7ghLwaElK5GM96/BuNZBu1RkDmAOoy/FR/ZrMclUemFf4TLaL1cBjJsPJYoYeKm84QpQB/sCzyJ2wNy5/qeCV+DdtANkuKABVZSwCl7/Q688+iLtq1ECZuMUZuNnqgFWpRgoBJ3gWOVuKG8l6Im8kO9wvWxrfbwOJ8BFn+Iu8nyGncHtLFhoKn+b4RuUxrDIQE3GGS1VpM95MZIzPuI/cGoG1/BHkfwdxIN/0LutFhQlxiz/il63Sd4wPmf9dYO0rGQTZreSCRFolso85CjgHUCms/YfzM+F+K5RbeMJWybvkoxlmRxkDUPVblyWu4bcDv40n/87KICRVMntW+aTDqJkfG4hTifLHQjjDv+TfqeUP4sl3/CK3J0ofC3R4YDkb+EhGaWk7uUAQT8h+TzBUczcfKwNoAsrCJV5tXk/kLfkiQtwJZ/xOiWMawCPutwbFgEd4Hr1j1//Vqsao9W3JdyvPko8JYC6gJCQ7PD4uWaGWqBV+35CRUPb9NhAJl3SQSdde5iDqjLinnG0FHw0g7YIaoDLHOIQjslA4OuKFBYnk65XZ963okwOYGwiFEzwH/JKB/C92s6plS3a/77YsL/EVAPIhrPzAfeeD/LtdnijVs2gk36ChvbPHnI8NIAXaIlAXwkobV98R/5tsVRAzhKSOZz+3qp8n1sQumAKNIazU8FJrs6yphUWI+KPudD4+wxJQF0LyFceyJgiZH9wb88wc54Ank2TvjvKXibmArJCs9j8ua3mEKmBCpF+y/NymPjGAOYGMcI9fdMptAmiJaiAhHpMdZGdb0acClnMCp3SYVgqlrqgTYibZf/K1KviEDPNAVZWkwBDPI5eHmkYoGQ1A+lXz25Z8HNYnZTgnEBfxHbO+lohyX9SG8JIsW+uEx/hUQO40PiFqFvi/E5IGL+Bu86tmEspjjjaEOMc35OFHy6NlDf1vCYORvDECzfelbnZr46S0K2ahYnpWE8l+5G//yU16734pd5s9SmdIURurfJND+CX7zX6nbabyOVxk4ZEElInVfwM821dkoSqIElAwVuv/JoTxoaISKutZJyRX3rU/FfuTtj5U1MKaZgVhOLnLrwLve5a39ZkFrIlY55rSV/9xmfddN6W5poVSqxiFNY1Qaawvpca+E8OISun5jixLMSFLSy+9UHkOHzWROQ0SfTJ5aSeZiJkT4ojArLNZ6YmGGZBvIk95QpwUyJ7tI6dQf0KwPEaRJ54OpzBQeS61nECVUeApfQLQTYDcL/IdJyTCbCfo6QSoDKR4g6RDvhD7bOBxGeCiM+hgob2YThcE2Jl2HGc63cMnVvZT2PaklvE11PAqcTkZttvtxwk0Hj6AhnczHX2Fl6npB7zy4UB1hx8f0CtMiO8AryzAm9kRvDSI0pMyLUZ+vEBAt+37KxcJF7F/vgh74D+Oc1gHuMVTSAz7PrkejKdww3lyF/iwBWvw3hNwp/+IYrj8BS73yPb+Ej/pkQCHY/oS8RDF7xE+L7Icy1nBR8ZRGsHyuRcMXAicrz0vnkOgNQi883DueSMIHHsN+Fae560g8NxreLj5YA1ReQy8Bm4eCOgEXPEeUZaXfXiZAL+iB3krHL9l22/Q5o3ANBUO4WMBMJz2wG3+Zzc5a5Ttrhq9LgaC+7wQ9sJw1fOHDDAeTqfdUa8RDBHQH52j1gdriP2Y+hr+MgVCBQNc/ucRDO56GIif6d2BzkeAVriGN54vmFOruTBaLsixHaEHoToBUd1bKfAcvERYWXleHwGDaTLBhCv0LsGZDx6sBOLLa/wZgkkawd56tPbhs71JAgyn8Ibxg5ue1qpcjsbeyAFl4g68IPCGELhYe+PQ4YGA6DfiCAOT4gthKHrdyWQ/jeGyWwM8jAEOPNSbphEc7w+HTgyB7ZACF/i6a7NAN/biB3CLe+6t18ACgJ2xt1IA+56/dxAwGXQO8IX7qL7hSFPRAB99kMkYpnOZRHAcgeIgzydA0LXAn/Xc5oDzvjcewLFn3OifezHojvZn3xsqgQ0RiECrkA6LBFgRgMs+uNSFvSFYosGPAishBpIi6YxhN+iQs3UmEfzsNWDVRIE/7DfGcMgBvQ0MiBJw5I0jRQRBskIO/LhEEWUiOAIXhx/gdTw2q4H7Puov9CyYCTAC4weo5oEf7Ls96F8Aw1wBRNdxkdBZEPXBxrhNV2QI2J7AdrijwMoeZDeY1nB0IQsDwUvCovCGpEimAUzwAp06jwGWEcR2QfSsTgCHHFA2/ZAALQQES0QHVI7/yYFAfzVEDQSSVDH4iFECpMMkuoiAQ+BZT0LYCUdhAtwvInhHIwAbxBDYCOD/py49X20KXHtg5LZG3mi+GMMhp+N5nynQseA4+Pn+fhV7jVUFAangLqw4UUzGWzwlTJJRkdyMIgs/xXkl/AX+jGsU6I9GYzR8DimwQcbosgB0V17vwY1i77MLKnrkgE7Z61g0giCeOCYNvw0nSw4Iru9j8tp+O9QAD6AL9kAlPcIqgf03ZAbqoA2XCAmwAVIsAQee98kdjL29PQdlHIGyjuF4TYCLcYMkDHU9JsUd1BGjvodfvXegwCTDGAg/IhzcIxi3bpgACQjOAinQ/+RKwAffW83vPW9uw8F6MAdd0GGBYIaK9v2g4Q9ChxYJ2ndDVmX78wBhwHiGgOs+ajEFwkrwY9DgUD0Cox8C9sZw6G6g98DAXoyrhJywOAGWQXbXIM9wgFzAIcfzurbFAs/BPWHXB+m3MFBY1oadERpuKg4eZvBEiIaZdDokLd47DimSfRt1wilYSCHgejGC4k+uCLTAFOGOvJVbtuc9r7snyxsGiJYQYMbpWNwwwyy7YQzHBwwcJuM6BsZsrwwGFBiF6C94Xwz0Bu49jGk8F4Fu1/NAFOG5leex12/DqY8CQVAJEDzK/xRaqggSzfgQTsi4lgIBPh164IVuAgTrzjECWTaeScoW6hZTVwR+8r17L3jAFT0C442lAFpg9OlaAtDqRGCV7lgoSsoIgoU5ug2O3UPYx8AiOB2oYdfwHBLByHbRaiYui8AOyB7A4IoGXbmPpmsR6IDlloOBybZLOBqvBvt9B3WzOHQUEcR/ccHDVVcAVlUYCD5tF97XsSnQnsOQ+vcuBlpUuFg3QCGjKfqh58NKZ4ARBc4DOA9BYIfufLDmYJkSxDHq7GDZZEVyBFFwA9xrUcCmKRBkBSbdJUB4CmVcLRi4T0IIBt/GPVqFwZlhDE+zzEUQrbhBPvwIrsr8ER5H+p/DRVqgYAlpEaCVAudOFJBVM7ipC4uiG6ZAC3nmZQpE74/HQndYGtIhEVSPN+6gbT2wUAC9lpmjbTLMgPVYGwzo6MPQyfZ8Pk2BcURX5UP8eTAQVyowo24MsfE87PYgEI61cB4KFkkEbfe+gcdCsAwsrRNgZxyM8Nmp7a7vkzN9z/0AbByUwRZeH6Xc7gTgktunG3Xw2qIfB2j7KV5FaLMBbp0N8UbiCj5kHsI/QUS+N4/hFbD9OIZbbjZ8EHgCWI4O0VYdHAAjtBEJQ7gpzZKTyi8GA3p672gAN0ptdMbqQQd0U2sweMB2cGlg2w+DpIGlmRsN7rur+097uFlj2Q68mWj28LJtdeCfBd4z4KKnLewI/kGnkUeXojK+ARcvemXw7r1SaZX8qwGu66YX6T8aAG7EJ3gvJ/eRx5KWPIpchER4le6nAJe5W5h/JgA/A+YUvrWNXjShwIsu/KZ/9il9b2WzxZbrQfp/DUHxUrpX7aJ9rJvPc9WdeQyFHqx5nval3HKX7Muerax8xNzN5DJ9LJY3X5ynO6o3d9O/K/zjZg1GOHz/A2UIK8zuWP+3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4" name="AutoShape 6" descr="data:image/png;base64,iVBORw0KGgoAAAANSUhEUgAAAKAAAACgCAMAAAC8EZcfAAAA4VBMVEX///80hrA0iLM0h7Izi7cyjrswlMMvl8cumssxkb8vlsby8vItnc8rotYqpdopqN6OutJhoMEqgq759vTu8PHl6+7d7PO4ztyXvNPx8vKty9t1p8V+s86/1uIhhbTh5+xKnsV+yOlrqsrs9vtQlrsbfqyWwtzM5/VBkbrT4Odqr9EUjL+hxNfJ3OXp9Pobmc6Jv9yp1ewAo97V7fi33O92vuGDrsix0uFZncGOtMtamLp7tdI9lr+GsctPuOSKxuNNqtVXqtKgzeRer9dcvOWKzexgrdLA3vB4u92jzeJHpNLI4li4AAASYElEQVR4nM3dCVfazBoAYEiCCAhCFmUNCOGTlK24VFRqbau19f//oDtrMnuSLufcued+svPwvvPOTEJISyXUZuu79v9V6wezUtrOutHc/X9rnVVCXEfzMtds204ukGYZmpPdTE8HLX0f/K7wv647OMO+84XL0jhbQUylUsF/0aVKcTR5f2xwozWK36Is+VQ4LSlvy8VMBEj4AGM4cFOeDifqlICatmVLBWQiXIECcdPokT/GuOVnZUsrOiWgYM1iVuq6bPwyeFm4I33LFU82hsgzH5U61EeymzevRXCyUmtMiFjktktR6uPjZ+CZaXWugauaSNaURF7oDkqa/Opjp6cRUpVvnNaQcIFoY2GnxCU406fGJYCqsWmMEpEYEIwBMr7s1Io41nEstuqxBika+SCiEBJgLp8cPTFuEk2UMjk3E+lYwwFlnil4rIxnnEhNoayKRiHPWMgA8/oknpmmZKaBZIm8kNYJBsIAmnwKnqjjLc2k6ZQGIiM0AnXZlYKnoQlNMioSrQPaaYZlnxC9hFcEJyKPhTjqhARoMyWS4TPxZF+LaSJSFh4JQgGY4eP6nrLfGXBGpBBEUcgDtd2PKw2VL1vHIbkwYiInlIC2EqjkqXxa3CnTeOOJFEVJCIEuAuoCKNSGLn4a3qnctGFUCrVAPn7K4s32KXiskSXSIHJCFkhr2JzfHD5dcpVGkUg7YlFghk9bGAYgMTZlIi+EJj0w39yhr1wz8FQVRJJlkmQZ6JiAmT5RmAGUiZwwyTGdi/MF0OgrGMI8wgSYneEcvsJAtlh4oRHIlQgdYtRrl6ZRqBBdoXb69PT0cnqlExYH8hOwZv7IBj49XbzeXG/oHrVLIc1JKdepEHVCHVCb4JPcwEQIQnb7untj90fC9qYWpiFUAwsEMB/w6uX17VrEoX26LxphQaBhhZUJbF2dvp6pcKi9MrUihDATKAXw+HeAz6/XOhwLPGVjmOSYB+q7oBBAI5Cfiy9u1LGbzcjtF6eikM0xKeM/AupDCFJ7KdM2lze714vblxsMfeJGRCaEElAqYsMqOleOry7ORNz17uLpCQ+Fp9h+fXUqCZMc/yMgEjZPLzacbbbZvSAYabczIcOckMmxCqidh/MCm61bLrmzyx2eNdK2w/fI856YY1glfxvYfNqxpXH57VbQgRkFx/fySgVsqoHKDOcAykIuu5e34H1PxfYi1rAUwn8HfGeyO7t5ulIuGEiJPEn3ICECImEKzJqJeaA+x63bNHyztxclDzT8gJ18Bw0hyjGNoG0A1ooBW0zvu7nVLLhOTy/wB7gtANSN06q1gh7YSqe1za12RWjOMM7xvwG+JOGb7bRLQtCe8ON2Ym0n8x0CHuVPcc6R+kviuwa1oQdeveIP8aLMsJRiiykSeTGTfyDcfkvSu3s27114w51A7VP0wd8AysLtLknvbcu8d+bpWpPh1FcUmKMT3lDfWetKv3MLNVzDJW2JCAO1nGJ5pKYh1AMT300rc8uOxFpdIvmBFQVQ1wm3ie9bC68XTEQ8yNwUBZqmkgxg2v8u6ILGQHxSrbQSoLxY+AvApH4vtk2NkCFmdsG0iPMAc1TJl6R8mTlFK7zC4b5WB7B4BDOB29sZn18NkAqvrjULhZY4ymhX1MWATZVPvY8fA/GjX/MAjdskPPBIN9k16fog6X9mYetJt5IRgJlbdTmBdIDZNcWmFrYuNCuZxCcDXTWwkgdIC+RN8mn6IamRS30AyVYds2fBDFTuH6TCZ9IBz94VXyIqQ0hq5E0cplOftM2EgIoqVgL5EG7JtvmsqfySUyncqGtEzPCfA4EwWWHdbpVfw6qAeB6ZqbbnCgOFTigBtz9Jgnf8wtUoxKvu2Ys4QbMZ/iMgI6QbmNfvJ/mFeFifiUXc+gtAKYQkwZvnbQEgXu5Lq2nBpwVmjzOp8DtJ8Jctt3I1C8kos5H3eeiAViaQn+wS4JYk+DLxqY9XEIBvwijD3vmXgFi4/UlGmO8nZiBPJMCbq5aimYD8t8U8UPiuDgtPNmKC9UKWiIG7fwNkQ0gq5PL95KSIkKz3X7U+aSd6IWDSC6tfyRzyc3tSSEiAFyafuAeY3YmeD1hNAvgm+rTH9WQCmzzwyAh0MoDVr2SI2cqHkumETQ4o9cFmChSHQUWKtYdUEOGSbMbtFECzUBtBIYDFgHInJIusZ+XBeAZhUwdsmoDaFMvHRGHhkvTAb+IGaAaw2Wq21MAmAzwWv6rLG8FkpKm/4x54/awGmg6A00RQGUARaDhshg9hnQZwK23DZ8eQjINX2gAqgNpjFtQ5rr/jMXDzLm/DZwvJTKI/au+Y6YKZEVTluF7/mJRwcaBqLuZ8OYGmHB9f0jFQ3orPFG4x8LIp4vgA1rnjZvIDkfADCWDdBNQKyXpwK+LkAIoH9timMmaAdJD+wQALhBAX2EbScUdHCUBXD1QIl2QZc5xx8LQGiLdJNs96YDU9KCU7ghLwaElK5GM96/BuNZBu1RkDmAOoy/FR/ZrMclUemFf4TLaL1cBjJsPJYoYeKm84QpQB/sCzyJ2wNy5/qeCV+DdtANkuKABVZSwCl7/Q688+iLtq1ECZuMUZuNnqgFWpRgoBJ3gWOVuKG8l6Im8kO9wvWxrfbwOJ8BFn+Iu8nyGncHtLFhoKn+b4RuUxrDIQE3GGS1VpM95MZIzPuI/cGoG1/BHkfwdxIN/0LutFhQlxiz/il63Sd4wPmf9dYO0rGQTZreSCRFolso85CjgHUCms/YfzM+F+K5RbeMJWybvkoxlmRxkDUPVblyWu4bcDv40n/87KICRVMntW+aTDqJkfG4hTifLHQjjDv+TfqeUP4sl3/CK3J0ofC3R4YDkb+EhGaWk7uUAQT8h+TzBUczcfKwNoAsrCJV5tXk/kLfkiQtwJZ/xOiWMawCPutwbFgEd4Hr1j1//Vqsao9W3JdyvPko8JYC6gJCQ7PD4uWaGWqBV+35CRUPb9NhAJl3SQSdde5iDqjLinnG0FHw0g7YIaoDLHOIQjslA4OuKFBYnk65XZ963okwOYGwiFEzwH/JKB/C92s6plS3a/77YsL/EVAPIhrPzAfeeD/LtdnijVs2gk36ChvbPHnI8NIAXaIlAXwkobV98R/5tsVRAzhKSOZz+3qp8n1sQumAKNIazU8FJrs6yphUWI+KPudD4+wxJQF0LyFceyJgiZH9wb88wc54Ank2TvjvKXibmArJCs9j8ua3mEKmBCpF+y/NymPjGAOYGMcI9fdMptAmiJaiAhHpMdZGdb0acClnMCp3SYVgqlrqgTYibZf/K1KviEDPNAVZWkwBDPI5eHmkYoGQ1A+lXz25Z8HNYnZTgnEBfxHbO+lohyX9SG8JIsW+uEx/hUQO40PiFqFvi/E5IGL+Bu86tmEspjjjaEOMc35OFHy6NlDf1vCYORvDECzfelbnZr46S0K2ahYnpWE8l+5G//yU16734pd5s9SmdIURurfJND+CX7zX6nbabyOVxk4ZEElInVfwM821dkoSqIElAwVuv/JoTxoaISKutZJyRX3rU/FfuTtj5U1MKaZgVhOLnLrwLve5a39ZkFrIlY55rSV/9xmfddN6W5poVSqxiFNY1Qaawvpca+E8OISun5jixLMSFLSy+9UHkOHzWROQ0SfTJ5aSeZiJkT4ojArLNZ6YmGGZBvIk95QpwUyJ7tI6dQf0KwPEaRJ54OpzBQeS61nECVUeApfQLQTYDcL/IdJyTCbCfo6QSoDKR4g6RDvhD7bOBxGeCiM+hgob2YThcE2Jl2HGc63cMnVvZT2PaklvE11PAqcTkZttvtxwk0Hj6AhnczHX2Fl6npB7zy4UB1hx8f0CtMiO8AryzAm9kRvDSI0pMyLUZ+vEBAt+37KxcJF7F/vgh74D+Oc1gHuMVTSAz7PrkejKdww3lyF/iwBWvw3hNwp/+IYrj8BS73yPb+Ej/pkQCHY/oS8RDF7xE+L7Icy1nBR8ZRGsHyuRcMXAicrz0vnkOgNQi883DueSMIHHsN+Fae560g8NxreLj5YA1ReQy8Bm4eCOgEXPEeUZaXfXiZAL+iB3krHL9l22/Q5o3ANBUO4WMBMJz2wG3+Zzc5a5Ttrhq9LgaC+7wQ9sJw1fOHDDAeTqfdUa8RDBHQH52j1gdriP2Y+hr+MgVCBQNc/ucRDO56GIif6d2BzkeAVriGN54vmFOruTBaLsixHaEHoToBUd1bKfAcvERYWXleHwGDaTLBhCv0LsGZDx6sBOLLa/wZgkkawd56tPbhs71JAgyn8Ibxg5ue1qpcjsbeyAFl4g68IPCGELhYe+PQ4YGA6DfiCAOT4gthKHrdyWQ/jeGyWwM8jAEOPNSbphEc7w+HTgyB7ZACF/i6a7NAN/biB3CLe+6t18ACgJ2xt1IA+56/dxAwGXQO8IX7qL7hSFPRAB99kMkYpnOZRHAcgeIgzydA0LXAn/Xc5oDzvjcewLFn3OifezHojvZn3xsqgQ0RiECrkA6LBFgRgMs+uNSFvSFYosGPAishBpIi6YxhN+iQs3UmEfzsNWDVRIE/7DfGcMgBvQ0MiBJw5I0jRQRBskIO/LhEEWUiOAIXhx/gdTw2q4H7Puov9CyYCTAC4weo5oEf7Ls96F8Aw1wBRNdxkdBZEPXBxrhNV2QI2J7AdrijwMoeZDeY1nB0IQsDwUvCovCGpEimAUzwAp06jwGWEcR2QfSsTgCHHFA2/ZAALQQES0QHVI7/yYFAfzVEDQSSVDH4iFECpMMkuoiAQ+BZT0LYCUdhAtwvInhHIwAbxBDYCOD/py49X20KXHtg5LZG3mi+GMMhp+N5nynQseA4+Pn+fhV7jVUFAangLqw4UUzGWzwlTJJRkdyMIgs/xXkl/AX+jGsU6I9GYzR8DimwQcbosgB0V17vwY1i77MLKnrkgE7Z61g0giCeOCYNvw0nSw4Iru9j8tp+O9QAD6AL9kAlPcIqgf03ZAbqoA2XCAmwAVIsAQee98kdjL29PQdlHIGyjuF4TYCLcYMkDHU9JsUd1BGjvodfvXegwCTDGAg/IhzcIxi3bpgACQjOAinQ/+RKwAffW83vPW9uw8F6MAdd0GGBYIaK9v2g4Q9ChxYJ2ndDVmX78wBhwHiGgOs+ajEFwkrwY9DgUD0Cox8C9sZw6G6g98DAXoyrhJywOAGWQXbXIM9wgFzAIcfzurbFAs/BPWHXB+m3MFBY1oadERpuKg4eZvBEiIaZdDokLd47DimSfRt1wilYSCHgejGC4k+uCLTAFOGOvJVbtuc9r7snyxsGiJYQYMbpWNwwwyy7YQzHBwwcJuM6BsZsrwwGFBiF6C94Xwz0Bu49jGk8F4Fu1/NAFOG5leex12/DqY8CQVAJEDzK/xRaqggSzfgQTsi4lgIBPh164IVuAgTrzjECWTaeScoW6hZTVwR+8r17L3jAFT0C442lAFpg9OlaAtDqRGCV7lgoSsoIgoU5ug2O3UPYx8AiOB2oYdfwHBLByHbRaiYui8AOyB7A4IoGXbmPpmsR6IDlloOBybZLOBqvBvt9B3WzOHQUEcR/ccHDVVcAVlUYCD5tF97XsSnQnsOQ+vcuBlpUuFg3QCGjKfqh58NKZ4ARBc4DOA9BYIfufLDmYJkSxDHq7GDZZEVyBFFwA9xrUcCmKRBkBSbdJUB4CmVcLRi4T0IIBt/GPVqFwZlhDE+zzEUQrbhBPvwIrsr8ER5H+p/DRVqgYAlpEaCVAudOFJBVM7ipC4uiG6ZAC3nmZQpE74/HQndYGtIhEVSPN+6gbT2wUAC9lpmjbTLMgPVYGwzo6MPQyfZ8Pk2BcURX5UP8eTAQVyowo24MsfE87PYgEI61cB4KFkkEbfe+gcdCsAwsrRNgZxyM8Nmp7a7vkzN9z/0AbByUwRZeH6Xc7gTgktunG3Xw2qIfB2j7KV5FaLMBbp0N8UbiCj5kHsI/QUS+N4/hFbD9OIZbbjZ8EHgCWI4O0VYdHAAjtBEJQ7gpzZKTyi8GA3p672gAN0ptdMbqQQd0U2sweMB2cGlg2w+DpIGlmRsN7rur+097uFlj2Q68mWj28LJtdeCfBd4z4KKnLewI/kGnkUeXojK+ARcvemXw7r1SaZX8qwGu66YX6T8aAG7EJ3gvJ/eRx5KWPIpchER4le6nAJe5W5h/JgA/A+YUvrWNXjShwIsu/KZ/9il9b2WzxZbrQfp/DUHxUrpX7aJ9rJvPc9WdeQyFHqx5nval3HKX7Muerax8xNzN5DJ9LJY3X5ynO6o3d9O/K/zjZg1GOHz/A2UIK8zuWP+3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9224" name="Picture 8" descr="http://www.brandsoftheworld.com/sites/default/files/styles/logo-original-577x577/public/092012/wireshark.jpg"/>
          <p:cNvPicPr>
            <a:picLocks noChangeAspect="1" noChangeArrowheads="1"/>
          </p:cNvPicPr>
          <p:nvPr/>
        </p:nvPicPr>
        <p:blipFill rotWithShape="1">
          <a:blip r:embed="rId6">
            <a:extLst>
              <a:ext uri="{28A0092B-C50C-407E-A947-70E740481C1C}">
                <a14:useLocalDpi xmlns:a14="http://schemas.microsoft.com/office/drawing/2010/main" val="0"/>
              </a:ext>
            </a:extLst>
          </a:blip>
          <a:srcRect t="32755" b="32174"/>
          <a:stretch/>
        </p:blipFill>
        <p:spPr bwMode="auto">
          <a:xfrm>
            <a:off x="213021" y="1196751"/>
            <a:ext cx="3442684" cy="1207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383575"/>
      </p:ext>
    </p:extLst>
  </p:cSld>
  <p:clrMapOvr>
    <a:masterClrMapping/>
  </p:clrMapOvr>
  <p:transition spd="med">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5795991" y="814447"/>
            <a:ext cx="2232248" cy="43691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s-ES" sz="2400" b="1" dirty="0">
              <a:solidFill>
                <a:schemeClr val="accent3"/>
              </a:solidFill>
              <a:latin typeface="+mn-lt"/>
              <a:cs typeface="Times New Roman" pitchFamily="18" charset="0"/>
            </a:endParaRPr>
          </a:p>
        </p:txBody>
      </p:sp>
      <p:sp>
        <p:nvSpPr>
          <p:cNvPr id="4" name="AutoShape 2" descr="https://encrypted-tbn1.gstatic.com/images?q=tbn:ANd9GcRSgXA9TZS8kcxyG1Cccp5yxgyTpQnSxgCkD_q84w5Mtu7od2t7hB_9Rk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encrypted-tbn1.gstatic.com/images?q=tbn:ANd9GcRSgXA9TZS8kcxyG1Cccp5yxgyTpQnSxgCkD_q84w5Mtu7od2t7hB_9Rk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7" descr="https://encrypted-tbn2.gstatic.com/images?q=tbn:ANd9GcQHiGgnqqTCVFPTCplGrn-9ueJ6qRnBOCQ-kXaTAMXlnVlr76HLjanfmY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 name="7 Marcador de contenido"/>
          <p:cNvSpPr>
            <a:spLocks noGrp="1"/>
          </p:cNvSpPr>
          <p:nvPr>
            <p:ph sz="half" idx="2"/>
          </p:nvPr>
        </p:nvSpPr>
        <p:spPr>
          <a:xfrm>
            <a:off x="4499992" y="1251357"/>
            <a:ext cx="4259469" cy="4320480"/>
          </a:xfrm>
        </p:spPr>
        <p:txBody>
          <a:bodyPr/>
          <a:lstStyle/>
          <a:p>
            <a:pPr algn="just"/>
            <a:r>
              <a:rPr lang="es-ES" sz="1600" dirty="0"/>
              <a:t>Visualizar </a:t>
            </a:r>
            <a:r>
              <a:rPr lang="es-ES" sz="1600" dirty="0" smtClean="0"/>
              <a:t>canales 802.11 </a:t>
            </a:r>
            <a:r>
              <a:rPr lang="es-ES" sz="1600" dirty="0"/>
              <a:t>a, b, g, </a:t>
            </a:r>
            <a:r>
              <a:rPr lang="es-ES" sz="1600" dirty="0" smtClean="0"/>
              <a:t>n.</a:t>
            </a:r>
          </a:p>
          <a:p>
            <a:pPr algn="just"/>
            <a:r>
              <a:rPr lang="es-ES" sz="1600" dirty="0" smtClean="0"/>
              <a:t>Verificar configuración del canal del AP.</a:t>
            </a:r>
          </a:p>
          <a:p>
            <a:pPr lvl="0" algn="just"/>
            <a:r>
              <a:rPr lang="es-ES" sz="1600" dirty="0" smtClean="0"/>
              <a:t>Visualizar </a:t>
            </a:r>
            <a:r>
              <a:rPr lang="es-ES" sz="1600" dirty="0"/>
              <a:t>c</a:t>
            </a:r>
            <a:r>
              <a:rPr lang="es-ES" sz="1600" dirty="0" smtClean="0"/>
              <a:t>anal </a:t>
            </a:r>
            <a:r>
              <a:rPr lang="es-ES" sz="1600" dirty="0"/>
              <a:t>y redes superpuestas</a:t>
            </a:r>
          </a:p>
          <a:p>
            <a:pPr lvl="0" algn="just"/>
            <a:r>
              <a:rPr lang="es-ES" sz="1600" dirty="0" smtClean="0"/>
              <a:t>Filtrar </a:t>
            </a:r>
            <a:r>
              <a:rPr lang="es-ES" sz="1600" dirty="0"/>
              <a:t>redes de SSID , la dirección MAC , el canal o intensidad de la señal</a:t>
            </a:r>
          </a:p>
          <a:p>
            <a:pPr lvl="0" algn="just"/>
            <a:r>
              <a:rPr lang="es-ES" sz="1600" dirty="0" smtClean="0"/>
              <a:t>Ver </a:t>
            </a:r>
            <a:r>
              <a:rPr lang="es-ES" sz="1600" dirty="0"/>
              <a:t>2.4 y 5 GHz simultáneamente en una pantalla paralela</a:t>
            </a:r>
          </a:p>
          <a:p>
            <a:pPr lvl="0" algn="just"/>
            <a:r>
              <a:rPr lang="es-ES" sz="1600" dirty="0" smtClean="0"/>
              <a:t>Visualizar gráficas </a:t>
            </a:r>
            <a:r>
              <a:rPr lang="es-ES" sz="1600" dirty="0"/>
              <a:t>en tiempo real de </a:t>
            </a:r>
            <a:r>
              <a:rPr lang="es-ES" sz="1600" dirty="0" smtClean="0"/>
              <a:t>redes</a:t>
            </a:r>
          </a:p>
          <a:p>
            <a:pPr lvl="0" algn="just"/>
            <a:r>
              <a:rPr lang="es-ES" sz="1600" dirty="0" smtClean="0"/>
              <a:t>Visualizar MAC, Proveedor, Intensidad de señal, Seguridad.</a:t>
            </a:r>
          </a:p>
        </p:txBody>
      </p:sp>
      <p:sp>
        <p:nvSpPr>
          <p:cNvPr id="9" name="AutoShape 2" descr="https://encrypted-tbn3.gstatic.com/images?q=tbn:ANd9GcT5YiDaOs5UGVVS8ixgNsRnPBbBK8qMxmaZ0MO45RUZXWsrzv314Zky9kc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6"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17" name="16 Rectángulo">
            <a:hlinkClick r:id="" action="ppaction://hlinkshowjump?jump=nextslide"/>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21" name="1 Título"/>
          <p:cNvSpPr txBox="1">
            <a:spLocks/>
          </p:cNvSpPr>
          <p:nvPr/>
        </p:nvSpPr>
        <p:spPr>
          <a:xfrm>
            <a:off x="395536"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inSSIDer</a:t>
            </a:r>
            <a:endParaRPr lang="es-ES" sz="2000" b="1" dirty="0">
              <a:solidFill>
                <a:schemeClr val="accent3"/>
              </a:solidFill>
            </a:endParaRPr>
          </a:p>
        </p:txBody>
      </p:sp>
      <p:sp>
        <p:nvSpPr>
          <p:cNvPr id="22" name="1 Título"/>
          <p:cNvSpPr txBox="1">
            <a:spLocks/>
          </p:cNvSpPr>
          <p:nvPr/>
        </p:nvSpPr>
        <p:spPr>
          <a:xfrm>
            <a:off x="5076056" y="751141"/>
            <a:ext cx="3040178"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CARACTERÍSTICAS</a:t>
            </a:r>
            <a:endParaRPr lang="es-ES" sz="2000" b="1" dirty="0">
              <a:solidFill>
                <a:schemeClr val="accent3"/>
              </a:solidFill>
            </a:endParaRPr>
          </a:p>
        </p:txBody>
      </p:sp>
      <p:sp>
        <p:nvSpPr>
          <p:cNvPr id="23" name="2 Subtítulo"/>
          <p:cNvSpPr txBox="1">
            <a:spLocks/>
          </p:cNvSpPr>
          <p:nvPr/>
        </p:nvSpPr>
        <p:spPr>
          <a:xfrm>
            <a:off x="2267744" y="116632"/>
            <a:ext cx="4464496" cy="360040"/>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HERRAMIENTAS</a:t>
            </a:r>
            <a:endParaRPr lang="es-EC" sz="2000" b="1" dirty="0">
              <a:latin typeface="Times New Roman" pitchFamily="18" charset="0"/>
              <a:cs typeface="Times New Roman" pitchFamily="18" charset="0"/>
            </a:endParaRPr>
          </a:p>
        </p:txBody>
      </p:sp>
      <p:pic>
        <p:nvPicPr>
          <p:cNvPr id="8194" name="Picture 2" descr="http://www.web-experiments.org/wp-content/uploads/2011/06/inssid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1074118"/>
            <a:ext cx="30480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superbits.es/wp-content/uploads/2014/01/inssider-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35" y="2486085"/>
            <a:ext cx="4344417" cy="3103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660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5795991" y="814447"/>
            <a:ext cx="2232248" cy="43691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s-ES" sz="2400" b="1" dirty="0">
              <a:solidFill>
                <a:schemeClr val="accent3"/>
              </a:solidFill>
              <a:latin typeface="+mn-lt"/>
              <a:cs typeface="Times New Roman" pitchFamily="18" charset="0"/>
            </a:endParaRPr>
          </a:p>
        </p:txBody>
      </p:sp>
      <p:sp>
        <p:nvSpPr>
          <p:cNvPr id="4" name="AutoShape 2" descr="https://encrypted-tbn1.gstatic.com/images?q=tbn:ANd9GcRSgXA9TZS8kcxyG1Cccp5yxgyTpQnSxgCkD_q84w5Mtu7od2t7hB_9Rk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encrypted-tbn1.gstatic.com/images?q=tbn:ANd9GcRSgXA9TZS8kcxyG1Cccp5yxgyTpQnSxgCkD_q84w5Mtu7od2t7hB_9Rk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7" descr="https://encrypted-tbn2.gstatic.com/images?q=tbn:ANd9GcQHiGgnqqTCVFPTCplGrn-9ueJ6qRnBOCQ-kXaTAMXlnVlr76HLjanfmY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AutoShape 2" descr="https://encrypted-tbn3.gstatic.com/images?q=tbn:ANd9GcT5YiDaOs5UGVVS8ixgNsRnPBbBK8qMxmaZ0MO45RUZXWsrzv314Zky9kc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2" descr="https://encrypted-tbn0.gstatic.com/images?q=tbn:ANd9GcTn2sb61hNwYU5g_5j8rfIvrYbtoIuKiaW1NmCSHygYJW8NB2QX6Yaw7b-P"/>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9"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20" name="19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21" name="1 Título"/>
          <p:cNvSpPr txBox="1">
            <a:spLocks/>
          </p:cNvSpPr>
          <p:nvPr/>
        </p:nvSpPr>
        <p:spPr>
          <a:xfrm>
            <a:off x="395536"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Commview</a:t>
            </a:r>
            <a:endParaRPr lang="es-ES" sz="2000" b="1" dirty="0">
              <a:solidFill>
                <a:schemeClr val="accent3"/>
              </a:solidFill>
            </a:endParaRPr>
          </a:p>
        </p:txBody>
      </p:sp>
      <p:sp>
        <p:nvSpPr>
          <p:cNvPr id="22" name="1 Título"/>
          <p:cNvSpPr txBox="1">
            <a:spLocks/>
          </p:cNvSpPr>
          <p:nvPr/>
        </p:nvSpPr>
        <p:spPr>
          <a:xfrm>
            <a:off x="5076056" y="751141"/>
            <a:ext cx="3040178"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CARACTERÍSTICAS</a:t>
            </a:r>
            <a:endParaRPr lang="es-ES" sz="2000" b="1" dirty="0">
              <a:solidFill>
                <a:schemeClr val="accent3"/>
              </a:solidFill>
            </a:endParaRPr>
          </a:p>
        </p:txBody>
      </p:sp>
      <p:sp>
        <p:nvSpPr>
          <p:cNvPr id="23" name="2 Subtítulo"/>
          <p:cNvSpPr txBox="1">
            <a:spLocks/>
          </p:cNvSpPr>
          <p:nvPr/>
        </p:nvSpPr>
        <p:spPr>
          <a:xfrm>
            <a:off x="2267744" y="116632"/>
            <a:ext cx="4464496" cy="360040"/>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HERRAMIENTAS DE MONITOREO</a:t>
            </a:r>
            <a:endParaRPr lang="es-EC" sz="2000" b="1" dirty="0">
              <a:latin typeface="Times New Roman" pitchFamily="18" charset="0"/>
              <a:cs typeface="Times New Roman" pitchFamily="18" charset="0"/>
            </a:endParaRPr>
          </a:p>
        </p:txBody>
      </p:sp>
      <p:pic>
        <p:nvPicPr>
          <p:cNvPr id="10242" name="Picture 2" descr="http://imagenes.es.sftcdn.net/es/scrn/44000/44434/commview-for-wifi-06-100x1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126876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ixbt.com/soft/images/commview/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2564904"/>
            <a:ext cx="4283052" cy="2376264"/>
          </a:xfrm>
          <a:prstGeom prst="rect">
            <a:avLst/>
          </a:prstGeom>
          <a:noFill/>
          <a:extLst>
            <a:ext uri="{909E8E84-426E-40DD-AFC4-6F175D3DCCD1}">
              <a14:hiddenFill xmlns:a14="http://schemas.microsoft.com/office/drawing/2010/main">
                <a:solidFill>
                  <a:srgbClr val="FFFFFF"/>
                </a:solidFill>
              </a14:hiddenFill>
            </a:ext>
          </a:extLst>
        </p:spPr>
      </p:pic>
      <p:sp>
        <p:nvSpPr>
          <p:cNvPr id="16" name="7 Marcador de contenido"/>
          <p:cNvSpPr>
            <a:spLocks noGrp="1"/>
          </p:cNvSpPr>
          <p:nvPr>
            <p:ph sz="half" idx="2"/>
          </p:nvPr>
        </p:nvSpPr>
        <p:spPr>
          <a:xfrm>
            <a:off x="4648199" y="1196751"/>
            <a:ext cx="4188115" cy="2556285"/>
          </a:xfrm>
        </p:spPr>
        <p:txBody>
          <a:bodyPr/>
          <a:lstStyle/>
          <a:p>
            <a:pPr lvl="0" algn="just"/>
            <a:r>
              <a:rPr lang="es-ES" sz="1600" dirty="0"/>
              <a:t>Monitor y Analizador de </a:t>
            </a:r>
            <a:r>
              <a:rPr lang="es-ES" sz="1600" dirty="0" smtClean="0"/>
              <a:t>Red, análisis completo de la red.</a:t>
            </a:r>
          </a:p>
          <a:p>
            <a:pPr lvl="0" algn="just"/>
            <a:r>
              <a:rPr lang="es-ES" sz="1600" dirty="0" smtClean="0"/>
              <a:t>Cualquier tipo de Usuario.</a:t>
            </a:r>
          </a:p>
          <a:p>
            <a:pPr lvl="0" algn="just"/>
            <a:r>
              <a:rPr lang="es-ES" sz="1600" dirty="0" smtClean="0"/>
              <a:t>Importar, exportar, filtrar paquetes  capturados.</a:t>
            </a:r>
          </a:p>
          <a:p>
            <a:pPr lvl="0" algn="just"/>
            <a:r>
              <a:rPr lang="es-ES" sz="1600" dirty="0" smtClean="0"/>
              <a:t>Corre sobre Windows </a:t>
            </a:r>
          </a:p>
          <a:p>
            <a:pPr lvl="0" algn="just"/>
            <a:r>
              <a:rPr lang="es-ES" sz="1600" dirty="0" smtClean="0"/>
              <a:t>Requiere interface Ethernet o Inalámbrica.</a:t>
            </a:r>
          </a:p>
          <a:p>
            <a:pPr lvl="0" algn="just"/>
            <a:endParaRPr lang="es-ES" sz="1600" dirty="0"/>
          </a:p>
        </p:txBody>
      </p:sp>
    </p:spTree>
    <p:extLst>
      <p:ext uri="{BB962C8B-B14F-4D97-AF65-F5344CB8AC3E}">
        <p14:creationId xmlns:p14="http://schemas.microsoft.com/office/powerpoint/2010/main" val="2433511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5795991" y="814447"/>
            <a:ext cx="2232248" cy="43691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s-ES" sz="2400" b="1" dirty="0">
              <a:solidFill>
                <a:schemeClr val="accent3"/>
              </a:solidFill>
              <a:latin typeface="+mn-lt"/>
              <a:cs typeface="Times New Roman" pitchFamily="18" charset="0"/>
            </a:endParaRPr>
          </a:p>
        </p:txBody>
      </p:sp>
      <p:sp>
        <p:nvSpPr>
          <p:cNvPr id="4" name="AutoShape 2" descr="https://encrypted-tbn1.gstatic.com/images?q=tbn:ANd9GcRSgXA9TZS8kcxyG1Cccp5yxgyTpQnSxgCkD_q84w5Mtu7od2t7hB_9Rk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encrypted-tbn1.gstatic.com/images?q=tbn:ANd9GcRSgXA9TZS8kcxyG1Cccp5yxgyTpQnSxgCkD_q84w5Mtu7od2t7hB_9Rk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7" descr="https://encrypted-tbn2.gstatic.com/images?q=tbn:ANd9GcQHiGgnqqTCVFPTCplGrn-9ueJ6qRnBOCQ-kXaTAMXlnVlr76HLjanfmY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 name="7 Marcador de contenido"/>
          <p:cNvSpPr>
            <a:spLocks noGrp="1"/>
          </p:cNvSpPr>
          <p:nvPr>
            <p:ph sz="half" idx="2"/>
          </p:nvPr>
        </p:nvSpPr>
        <p:spPr>
          <a:xfrm>
            <a:off x="4648199" y="1196751"/>
            <a:ext cx="4188115" cy="4630215"/>
          </a:xfrm>
        </p:spPr>
        <p:txBody>
          <a:bodyPr/>
          <a:lstStyle/>
          <a:p>
            <a:pPr lvl="0" algn="just"/>
            <a:r>
              <a:rPr lang="es-ES" sz="1800" dirty="0"/>
              <a:t>Manejo eficiente de gran volumen de información almacenada en ficheros .</a:t>
            </a:r>
            <a:r>
              <a:rPr lang="es-ES" sz="1800" dirty="0" smtClean="0"/>
              <a:t>pcap</a:t>
            </a:r>
          </a:p>
          <a:p>
            <a:pPr lvl="0" algn="just"/>
            <a:r>
              <a:rPr lang="es-ES" sz="1800" dirty="0" smtClean="0"/>
              <a:t>Verificación de problemas </a:t>
            </a:r>
            <a:r>
              <a:rPr lang="es-ES" sz="1800" dirty="0"/>
              <a:t>tipos de información sobre tráfico, protocolos, conversaciones, etc.</a:t>
            </a:r>
          </a:p>
          <a:p>
            <a:pPr lvl="0" algn="just"/>
            <a:r>
              <a:rPr lang="es-ES" sz="1800" dirty="0" smtClean="0"/>
              <a:t>Manejo </a:t>
            </a:r>
            <a:r>
              <a:rPr lang="es-ES" sz="1800" dirty="0"/>
              <a:t>en tiempo real de estadísticas en capturas de mucho volumen de forma muy rápida.</a:t>
            </a:r>
          </a:p>
          <a:p>
            <a:pPr lvl="0" algn="just"/>
            <a:r>
              <a:rPr lang="es-ES" sz="1800" dirty="0" smtClean="0"/>
              <a:t>Integración </a:t>
            </a:r>
            <a:r>
              <a:rPr lang="es-ES" sz="1800" dirty="0"/>
              <a:t>completa con Wireshark.</a:t>
            </a:r>
          </a:p>
          <a:p>
            <a:pPr lvl="0" algn="just"/>
            <a:r>
              <a:rPr lang="es-ES" sz="1800" dirty="0" smtClean="0"/>
              <a:t>Filtros </a:t>
            </a:r>
            <a:r>
              <a:rPr lang="es-ES" sz="1800" dirty="0"/>
              <a:t>y disectores.</a:t>
            </a:r>
          </a:p>
          <a:p>
            <a:pPr lvl="0" algn="just"/>
            <a:r>
              <a:rPr lang="es-ES" sz="1800" dirty="0" smtClean="0"/>
              <a:t>Diferentes </a:t>
            </a:r>
            <a:r>
              <a:rPr lang="es-ES" sz="1800" dirty="0"/>
              <a:t>tipos de gráficas.</a:t>
            </a:r>
          </a:p>
          <a:p>
            <a:pPr lvl="0" algn="just"/>
            <a:r>
              <a:rPr lang="es-ES" sz="1800" b="1" dirty="0" smtClean="0"/>
              <a:t>Drill-Down</a:t>
            </a:r>
            <a:r>
              <a:rPr lang="es-ES" sz="1800" dirty="0"/>
              <a:t> una característica de CACE para el análisis más profundo de capturas</a:t>
            </a:r>
            <a:r>
              <a:rPr lang="es-ES" sz="1800" dirty="0" smtClean="0"/>
              <a:t>.</a:t>
            </a:r>
            <a:endParaRPr lang="es-ES" sz="1800" dirty="0"/>
          </a:p>
          <a:p>
            <a:pPr algn="just"/>
            <a:endParaRPr lang="es-ES" sz="1800" dirty="0"/>
          </a:p>
        </p:txBody>
      </p:sp>
      <p:sp>
        <p:nvSpPr>
          <p:cNvPr id="9" name="AutoShape 2" descr="https://encrypted-tbn3.gstatic.com/images?q=tbn:ANd9GcT5YiDaOs5UGVVS8ixgNsRnPBbBK8qMxmaZ0MO45RUZXWsrzv314Zky9kc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2" descr="https://encrypted-tbn0.gstatic.com/images?q=tbn:ANd9GcTn2sb61hNwYU5g_5j8rfIvrYbtoIuKiaW1NmCSHygYJW8NB2QX6Yaw7b-P"/>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4338" name="Picture 2" descr="http://www.airpcap.nl/images/CACEpil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95" y="1736812"/>
            <a:ext cx="1440160" cy="9001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aleeboo.com/wp-content/uploads/2014/03/IP-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984" y="3068960"/>
            <a:ext cx="3891468"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logo">
            <a:hlinkClick r:id="rId5" action="ppaction://hlinksldjump"/>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20" name="19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21" name="1 Título"/>
          <p:cNvSpPr txBox="1">
            <a:spLocks/>
          </p:cNvSpPr>
          <p:nvPr/>
        </p:nvSpPr>
        <p:spPr>
          <a:xfrm>
            <a:off x="155575" y="692696"/>
            <a:ext cx="4125877" cy="848842"/>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CASCADE Pilot- SteelCentral Packet Analyzer</a:t>
            </a:r>
            <a:endParaRPr lang="es-ES" sz="2000" b="1" dirty="0">
              <a:solidFill>
                <a:schemeClr val="accent3"/>
              </a:solidFill>
            </a:endParaRPr>
          </a:p>
        </p:txBody>
      </p:sp>
      <p:sp>
        <p:nvSpPr>
          <p:cNvPr id="22" name="1 Título"/>
          <p:cNvSpPr txBox="1">
            <a:spLocks/>
          </p:cNvSpPr>
          <p:nvPr/>
        </p:nvSpPr>
        <p:spPr>
          <a:xfrm>
            <a:off x="5076056" y="751141"/>
            <a:ext cx="3040178"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CARACTERÍSTICAS</a:t>
            </a:r>
            <a:endParaRPr lang="es-ES" sz="2000" b="1" dirty="0">
              <a:solidFill>
                <a:schemeClr val="accent3"/>
              </a:solidFill>
            </a:endParaRPr>
          </a:p>
        </p:txBody>
      </p:sp>
      <p:sp>
        <p:nvSpPr>
          <p:cNvPr id="23" name="2 Subtítulo"/>
          <p:cNvSpPr txBox="1">
            <a:spLocks/>
          </p:cNvSpPr>
          <p:nvPr/>
        </p:nvSpPr>
        <p:spPr>
          <a:xfrm>
            <a:off x="2339752" y="116632"/>
            <a:ext cx="4464496" cy="360040"/>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HERRAMIENTAS</a:t>
            </a:r>
            <a:endParaRPr lang="es-EC" sz="2000" b="1" dirty="0">
              <a:latin typeface="Times New Roman" pitchFamily="18" charset="0"/>
              <a:cs typeface="Times New Roman" pitchFamily="18" charset="0"/>
            </a:endParaRPr>
          </a:p>
        </p:txBody>
      </p:sp>
      <p:pic>
        <p:nvPicPr>
          <p:cNvPr id="7170" name="Picture 2" descr="http://webobjects2.cdw.com/is/image/CDW/2979925?$product_2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8303" y="1541538"/>
            <a:ext cx="1527422" cy="152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483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5795991" y="814447"/>
            <a:ext cx="2232248" cy="43691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s-ES" sz="2400" b="1" dirty="0">
              <a:solidFill>
                <a:schemeClr val="accent3"/>
              </a:solidFill>
              <a:latin typeface="+mn-lt"/>
              <a:cs typeface="Times New Roman" pitchFamily="18" charset="0"/>
            </a:endParaRPr>
          </a:p>
        </p:txBody>
      </p:sp>
      <p:sp>
        <p:nvSpPr>
          <p:cNvPr id="4" name="AutoShape 2" descr="https://encrypted-tbn1.gstatic.com/images?q=tbn:ANd9GcRSgXA9TZS8kcxyG1Cccp5yxgyTpQnSxgCkD_q84w5Mtu7od2t7hB_9Rk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encrypted-tbn1.gstatic.com/images?q=tbn:ANd9GcRSgXA9TZS8kcxyG1Cccp5yxgyTpQnSxgCkD_q84w5Mtu7od2t7hB_9Rk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7" descr="https://encrypted-tbn2.gstatic.com/images?q=tbn:ANd9GcQHiGgnqqTCVFPTCplGrn-9ueJ6qRnBOCQ-kXaTAMXlnVlr76HLjanfmY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AutoShape 2" descr="https://encrypted-tbn3.gstatic.com/images?q=tbn:ANd9GcT5YiDaOs5UGVVS8ixgNsRnPBbBK8qMxmaZ0MO45RUZXWsrzv314Zky9kc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2" descr="https://encrypted-tbn0.gstatic.com/images?q=tbn:ANd9GcTn2sb61hNwYU5g_5j8rfIvrYbtoIuKiaW1NmCSHygYJW8NB2QX6Yaw7b-P"/>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9"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20" name="19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rId3" action="ppaction://hlinksldjump"/>
              </a:rPr>
              <a:t>AGENDA</a:t>
            </a:r>
            <a:endParaRPr lang="es-ES" sz="1400" dirty="0"/>
          </a:p>
        </p:txBody>
      </p:sp>
      <p:sp>
        <p:nvSpPr>
          <p:cNvPr id="21" name="1 Título"/>
          <p:cNvSpPr txBox="1">
            <a:spLocks/>
          </p:cNvSpPr>
          <p:nvPr/>
        </p:nvSpPr>
        <p:spPr>
          <a:xfrm>
            <a:off x="395536"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D-ITG</a:t>
            </a:r>
            <a:endParaRPr lang="es-ES" sz="2000" b="1" dirty="0">
              <a:solidFill>
                <a:schemeClr val="accent3"/>
              </a:solidFill>
            </a:endParaRPr>
          </a:p>
        </p:txBody>
      </p:sp>
      <p:sp>
        <p:nvSpPr>
          <p:cNvPr id="22" name="1 Título"/>
          <p:cNvSpPr txBox="1">
            <a:spLocks/>
          </p:cNvSpPr>
          <p:nvPr/>
        </p:nvSpPr>
        <p:spPr>
          <a:xfrm>
            <a:off x="5076056" y="751141"/>
            <a:ext cx="3040178"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CARACTERÍSTICAS</a:t>
            </a:r>
            <a:endParaRPr lang="es-ES" sz="2000" b="1" dirty="0">
              <a:solidFill>
                <a:schemeClr val="accent3"/>
              </a:solidFill>
            </a:endParaRPr>
          </a:p>
        </p:txBody>
      </p:sp>
      <p:sp>
        <p:nvSpPr>
          <p:cNvPr id="23" name="2 Subtítulo"/>
          <p:cNvSpPr txBox="1">
            <a:spLocks/>
          </p:cNvSpPr>
          <p:nvPr/>
        </p:nvSpPr>
        <p:spPr>
          <a:xfrm>
            <a:off x="2267744" y="116632"/>
            <a:ext cx="4464496" cy="360040"/>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HERRAMIENTAS DE MONITOREO</a:t>
            </a:r>
            <a:endParaRPr lang="es-EC" sz="2000" b="1" dirty="0">
              <a:latin typeface="Times New Roman" pitchFamily="18" charset="0"/>
              <a:cs typeface="Times New Roman" pitchFamily="18" charset="0"/>
            </a:endParaRPr>
          </a:p>
        </p:txBody>
      </p:sp>
      <p:sp>
        <p:nvSpPr>
          <p:cNvPr id="2" name="AutoShape 2" descr="data:image/jpeg;base64,/9j/4AAQSkZJRgABAQAAAQABAAD/2wCEAAkGBhIQEREQEBAUDw8OEg4QEBAVEhcUFhAPFRAVFRUQFBQXHSYgFxkjGRQSIC8gIycpLTgsFh4xNTAqNSYrLSkBCQoKDgwOGg8PGikgHiQ1LS0sLDU1NSkpNSkpNTUsKS4pNSsuNTIpKSksNSwtNSkpLjAwLykpNSkpNSkpKSwpLP/AABEIAMIBAwMBIgACEQEDEQH/xAAcAAEAAgMBAQEAAAAAAAAAAAAABQYBAwcEAgj/xABPEAABAwIBBA0FDQYFBAMAAAABAAIDBBESBQYhMRMUFiJBUVJUkZOU0dIVFzRxsyMyNVNVYWNydIGStNMHM3N1gqNCYoShoiRDg8ElRLH/xAAZAQEAAwEBAAAAAAAAAAAAAAAAAQIEAwX/xAAvEQEAAQICCAQGAwEAAAAAAAAAAQIDEVIEEiExkqHR4hMUU3IyUWFxkbIiwfAV/9oADAMBAAIRAxEAPwDuKFFghBi6zdc7gzbhr8qZVFSZXCndQCINnljDQ+mu4WY4DWFL+a2g5M/bKjxrXVZtUYRVVOOETu+cY5lcZlbbpdVLzW0HJn7ZUeNPNbQcmftlR41XUsZ54e42rbdLqpea2g5M/bKjxp5raDkz9sqPGmpYzzw9xtW26is6BeknHAYyD84JAI6FD+a2g5M/bKjxrw5d/ZvRRU8sjWz4mNuL1c5F7jWC+xTUsZ54e5O1atzdJzSDqWdybm6TmkHUs7lIgLz1mUI4QDLI2MEPILja4Ywvd0Na4+oLMl5tzdJzSDqWdybm6TmkHUs7lqo87aObHsVXC8RNL5CJBZjAQC5x4BpC3UucFPK3FHPG9oeyMkO1PebMaRrBcSLcaDG5uk5pB1LO5NzdJzSDqWdykbrKCN3N0nNIOpZ3KDpQynys6GNjYoZ6KHeMaGt2ds07gbNFrlgk0/5FblzfPjIUMtc+WUP9xgoHuwyyM9z2xO2X3hGnACfu+cq9EUTP85mI/P8AcIn6Oj3S6qQ/ZdQcmftlR4081tByZ+2VHjXbUsZ6uHuRtW26XVS81tByZ+2VHjTzW0HJn7ZUeNNSxnnh7jatt0uql5raDkz9sqPGnmtoOTP2yo8aaljPPD3G1bbpdVLzW0HJn7ZUeNPNbQcmftlR401LGeeHuNq2grKoWbmSGUeWJqeAyCE0EUpY+V8nuhqC3FvyeAK+hUvW4t1RETjExE/LemJxERFxSIiICIiAiIgp2a/wrlv6+TfyquKp2a/wrlv6+TfyquK06V8ce2n9YVpERFmWEXnra1kLHSyuwRsF3O0m2m3B85Cid3FF8f8A25PCgnlF50eiT/U/9heXdxRfHf25PCvBl7O6klp5Y2TXe9tmjY3i5uNFy1BbVE5WpHvnontbdsMszpDcb1rqWVgP4nNGjjUsEsgqNTkSYwzWZiLcpCsbFiaNnhZMx+C5NhfCSMXC0ata8lZHVyyPm2tKYmy5Pe1jo4Gzu2KrxuYC1++jawm2I3uTZXiyWQUzLUNTO90kcNQxzoo20m/DBTVLZX45ZmtfYtLTGb77etcLXNjpzeqSa5jS575f/kjUSbPjjkwzsEXuQccGFpDRdrbWI061ebL5bE0EkNALtZtpPrPCg+1T8twh9bMx3vX0dKw+p0tUD/sVcFSc4MpRw17zI7CHU1IBoJuRNUE6hxOagsubs5kpKZ7tLnwQOceMmNpJUiqjm9nfSRUlNG+Wz44IGOGxvNnNjAIuG2OkcCkN3FF8d/bk8KCeRRuTM4IKlzmwyY3MALhhc0gE2B3wCkkBERAREQU+D4fl/lkP5lyuAVPg+H5f5ZD+ZcrgFp0nfR7YRAiIsyRERAREQEREFOzX+Fct/Xyb+VVxVOzX+Fct/Xyb+VVxWnSvjj20/rCtIiIsyyCz39Bn9UftWKbj1D1BQme/oM/qj9qxTceoeoIPpRWc4O1KiwLiI3GzQSSBpNgNJNhqClViyCst/aLRkAjZyCAQRSzWIOkH3vzhZ84dJ9P2WbwqAzmyJtWXEwWp53HABqilNyYvmB0lv9Q4AolBdfOHSfT9lm8KecOk+n7LN4VSkQXXzh0n0/ZZvCnnDpPp+yzeFUpEF184dJ9P2WbwqJjy3FVVsr4sYApqRu/jfGTaeoJIDwLjfN0/OoBKWbYqink1Bz9rv+rLYNPWNi6Sg6Nmr6DR/Zqf2TVKqKzV9Bo/s1P7JqlUFfpfhSo+yU3tXqwKv0vwpUfZKb2r1YEBERAREQU+D4fl/lkP5lyuAVPg+H5f5ZD+ZcrgFp0nfR7YRAiIsyRERAREQEREFOzX+Fct/Xyb+VVxVOzX+Fct/Xyb+VKuK06V8ce2n9YVp3CIizLILPf0Gf1R+1YpuPUPUFCZ7+gz+qP2rFNx6h6gg+kREHkylk9k8T4pBdkgseMabhwPAQQCDxgLnk+QKuNzmbWlmwkgSs2PDIOB4BeCCRrFtBuunIg5b5IquZT/ANn9VPJFVzKf+z+qupIg5b5IquZT/wBn9VPJFVzKf+z+qupIg5b5IquZT/2f1Vqqsg1T2OZtKoBcDY+5aHa2u/e8BAP3Lq6II3NqnfHR0scrcMsdPTtkbo3sgiaHDRo131KSREFfpfhSo+yU3tXqwKv0vwpUfZKb2r1YEBERAREQU+D4fl/lkP5lyuAVPg+Hpv5ZD+ZcreFp0nfR7YRDKIizJEREBERBFZSlmM8UMUgiDop5XOMeMksfE0NAJFh7of8AZY2jVc8b2ZviX3N6bD9mq/bUyk0FXoM1Z4Z6qpbWXfWmAyDa7bDYo8AsMXEpLaFVzxvZm+JSt0urVVTVOM/7DYIvaFVzxvZ2+JNoVXPG9nb4lKXWVUQGUsg1E8boZKsFj7XtTtGpwI04uML0Cgqh/wDcFvs7fEpe6wUFdzdzvimpopJ5oopiHCRhcGWe1xaXBpOgHDcfMQpLdFS86h61veqrmDRxOaY5Io3l0dPUMLmNcbOBjeASNQdGD/Wrd5Fp+bw9UzuQa90VLzqHrW96boqXnUPWt71s8i0/N4eqZ3J5Fp+bw9UzuQa90VLzqHrW96boqXnUPWt71s8i0/N4eqZ3J5Fp+bw9UzuQa90VLzqHrW96boqXnUPWt71s8i0/N4eqZ3J5Fp+bw9UzuQa90VLzqHrW96boqXnUPWt71s8i0/N4eqZ3J5Fp+bw9UzuQa90VLzqHrW968eUMvNe6CKlqYsc0pa4jDKWsET3aG4hrLWi/zqQ8i0/N4eqZ3Lw1+Too5qMsijYTO4XaxrTba0xtcBBqZkCcTOqBVjZJI2RE7XbbC1xI0YvnXq2hVc8b2ZviUqEugi9oVXPG9nb4k2hVc8b2dviUpdLoIvaFVzxvZ2+JY2hVc8b2dviUsiCrszWnFY6t257o+BlORtdtsDZC+/vtele3NnK75tsxykOkpKmWAuDcONgALX4bm2sj+kqbVNzclwV1QOCpkrG/+SGcuHS2R/4FaqqasMfsLkiIqgiIgIiIIyb02H7NV+2plrztqnxUc8kbix7GAtcNYOILZN6bD9mq/bUykJYg4FrgHNOsEAg+sFBUqqmkjrKgxzVEhipNtxwGdxY6cyTDBg4WnC0YV5qbKgj2q/bc8hq4ZHGcvjkhdJtZ8hOwYsUeDBfeNt/hOtXbYRfFYYiA0utpLQb2vxXJ6V54clQse6VkMbJH3xyNjaHOvru4C5QUemzjlpGkvdJPK+CJ7LVDamCbFPFFtprt6+IXlBLNDSDoNwSvbuxqi1wbFEySKPKErzJiAcKbYSAGNcSwuExBuTYtvpCtMORYGB4ZBEwS/vA2JgEn1wBvuHWvuHJsTGhjYmNa1rmBoY0ANcQXNAA1GwuPmQVqmzhmnqaazo4oXVVTCYQ47K8R0krru4C0uAdYAaMJubq3FeduTYg/ZREwS2A2QMbisBYDFa9rEheglBQs15djOT38EjH07vU9myN/5RW/qKvy57kT93k3+ND7KZdBugyixdLoMosXS6DKLF0ugyixdLoMqMyt+9ovtD/ysykrqMysfdaP7Q/8rMgknnQfUVRqaF8zckvdVVINZGNmDZ3MDsNE5+IAajiaCbK9LWKVowgNaBH7wYRvNFt7xaNGhBRpcslsb6uWao2SKsmifHHJGG08bKgxsidA9wD8bMB1Fx2S44FrgyjUCeMl0zGSZRqotsOqMcL446mVu1th04XOa3A3VpA03IBu8mSYXSCZ0Mbpm+9lMbS9vqcRcLa6jYW4Sxpbix4cItjxYsVuPFpvx6UFMydn1PKxrjA2PZ207oXOOFseyztiAfviXgBwNwG3II0KQbnRKJGQOEMkszmshfG5xZJgncypvfSDGxocRc6XWubXU63I8A2QCGMCbTKNjbaU/wCfRvvvWyKgjaGBsbGiIERgNA2MHWG296PUg3qh7Lsb3zfEZRlcfqOmMT/+Mh6FfSufVn7ur+2S/m2IOgosBZQEREBERBGT+mQ/Zqv2tMpK6gM8c3BVxNLWgzwYnRXNg4G2KIngDrDTwENPAudsooiL4La7g3BBBILSL6CCCCOMIOyXS6455Pj5A6T3p5Pj5A6T3oOxXWbri1PSMLpAW3DXANFzoGG+jSt3k+PkDpPeg7Fdeevle2N7o2bJI1j3MZe2N4aS1t+C5sFyXyfHyB0nvWRQR8gdJ70EdQ5dyo1tLgog5sb2GA4He6ODHgD32nQXdCsW7DL3yWOqd41szYl9Gh4aWtbEP4RhkfF/xcG/0Lpdly8Oc0vQ85b9Knn1cw3YZe+Sx1T/ABpuwy98ljqn+NdPslk1JzSect+lTz6uYbsMvfJY6p/jTdhl75LHVP8AGun2SyeHOaTzlv0qefVzDdhl75LHVP8AGm7DL3yWOqf410+yWTUnNJ5y36VPPq5huwy98ljqn+NN2GXvksdU/wAa6fZLJqTmk85b9Knn1cw3YZe+Sx1T/Gs02cuWJamkbUZODGbONOFzNcb2uOIuOphe7+ldOsozOLITKyAxP0OBD438iUXwutwjSQRwgkJqTmlWdLomMPCp59Um1fV1xx2TWtLmPiwSRuLJGXO9eNYvfSNRB4QQU8nx8gdJ711YXY7pdcc8nx8gdJ708nx8gdJ70HY7pdcc8nx8gdJ708nx8gdJ70HYiuf1v7ur+2S/m2Ku+T4+QOk969OTXhjKmn1NxU9RGP8AK+ZjZAPU9t//ACIOshZWAsoCIiAiIgKjZ55F2J5qmC0byBUDkP1Nn+YHQHfceMq8r4kiDgWuAc1wIIIuCDrBB1hByXZBxjpCbIOUOkLpYzapOaQdSzuTc3Sc0g6lncg5ZSvGOXSPfDhGner0bIOMdIVxyHkSndUV7XU8LmxzRtYDE0hrTC0kNBGgX4lNbm6TmkHUs7kHNNkHGOkJsg4x0hdL3N0nNIOpZ3JubpOaQdSzuQc2yRNhyhRgEFtRK1jrHU+KOZ7D+F0o+4Lra8EGQaZjg9lNCx7TdrmxMBabWuCBo0Er3oCIiAiIgIiICIiAiIgqmemQi4baibeSMWmaBpkhGnEBwuZpI4xccSpoladIcCDpBxDSONddso45uUmvakFz9CzuQcz2QcY6QmyDjHSF0vc3Sc0g6lncm5uk5pB1LO5BzTZBxjpCbIOMdIXS9zdJzSDqWdybm6TmkHUs7kHNNkHGOkLyVs+B0UjSDeSKF4BHvJZoxf7niI9K6tubpOaQdSzuWW5u0oIIpYAQQQRCy4INwRo1oJALKIgIiICIiAiIgIiIIDN/0nKP8eL2DVPqAzf9Jyj/AB4vYNU+gIiIC8VdliKFzWPLsb2ucGtjkkOEEAuIY02F3DXxr2qKk9OZ9lm9vEgzujh4puyz/ppujh4puyz/AKalEQRe6OHim7LP+mm6OHim7LP+mpREEXujh4puyz/ppujh4puyz/pqURBF7o4eKbss/wCmhzlgBaCZGYnMYC6nmY3E9wa0FzmAC5IGnjUoq7n9AX0MjGmzny0YaeJ224sJ6bILEEXlyVWiaGKYf92Nj7cRc0Ej7jcL1ICLF1lAREQEXxJKGgucQ1rQSSTYAAXJJOoL5p6tkjcUb2yN5TXBw6Qg2osBy0U9fFJ+7lY/S4b17XaW2uNB4LjpCD0IsXWHPABJIAAuSdAA4yUH0iwCsoCIiAiIgIiwUEDm/wCk5R/jxewap9V2TIFS2aeWnqmRNqHNe5roQ8ghgbrJ+ZfXkzKHP4+yjxILAir/AJMyhz+Pso8SeTMoc/j7KPEgsCipPTmfZZvbxLyeTMoc/j7KPEteTqaoZWjbE7ZyaaXCWxiPCNmjuDYm/Ag99XnTSRG0tVDGS57N9IBvmvLHN9YcCLcazLnNSsDC6pibsrQ9l3gYmG9n/M02Ok6FERZGmELm4N8cqmptiHo+39lx6+Rptr+Za8p0lRE+t2OF8m3nRPjljbDJoFO2I08rZnABt2E30izzwoLK3KURdI0SMLoA0zNxC8Qc3E0vH+G7dOngWylq2SsbJG9skcjQ5j2m7XNIuHAjWFSI826rZXudG0bc2tT1Za5rWinbS0+N7RrsHx1MYH0oNrBebJeRq2PaTNhkj2sMntcWvu3Ym22cE7KGt1uBaGOJsDfgAdFul1QRkWsihjs2aR0lPTNqgahzzswmBe4DZAXEMJBDXNuNF9FlG5RdPBCWVDptkENTtdjakRvjkNbJschbst33Y6FoALyMOH/FpDqF1CZ4H/pv9RQfnIlVq7JGUi+rwOmxu2/sbmuDWvjffa7GvMugt3lrMaQWuudO+sectK2Kjaxl8LZ6EC7nPNtuxa3OJJ+8oNmaUto5YfiJpA0fRyWlZ92/c3+lTpVXyC61XI0apKdjnfWjlLQeh5H3BWlBRM6cyK6pqHTQZSdBE4MDYt+AwhtiBgcAbm5+9RHm0yn8sO/FN4l1JFym1TM4ttGnXqKYpjDZ9I6OW+bTKfyw78U3iTzZ5T+WHdM3iXUliyeDSt/0b/0/EdFHyHmRVxRVcVRXmpFVA+FjXY3Njc5pGyHESeHUF7qjNid7g/ZY4y50bpGsD8NmCNoseElrXg3A0EC9gb2pF0imKYwhkuXKrlU1Vb/wrGTs2JWbI18zRHJTbWDY8Qw7xrQ8YjrADungWX5tSvLHOfFG+JmGMxsc2xGx4Xk3BPvCLcANtOlWYpcKXNUoM0p9+X1G+OmPCZAGPJjxPAvwhj+P350nTfFXmdK7etqS2PA5mElxALog1x03vidiuLj71brJZB8xCwtxWH+y+0RAREQEREBERAREQEREBRUnpzPss3t4lKqGqqljK2Mve1gNLNYucG392i40ExZLLy+VYPj4+sb3p5Vg+Pj6xveg9VksvL5Vg+Pj6xvenlWD4+PrG96D1WXw6EEgkAlpu24BseMcS0eVYPj4+sb3p5Vg+Pj6xveg9WFQuePo3+ooPzkSkPKsHx8fWN71D52ZQifThrZWOcaihs0PaSf+si1AHSg0ZE9N/wBK727VaSqvkT03/Su9u1WgoK/l7O00sgjFBW1V2h2yU8IkYLkjCTiG+0avnCjvOM75Iyp2UeNXDCmFd6bluIwmjGfvKJiVP84zvkjKnZR41jzjO+SMqdlHjVxwrOFW8Wz6fOUYT80Rm/nCawPJpKmkwFotURbGX3F7tFzcBR7M5pRHHaMyy+6CUFj278PAbE2zbBzgSQTo3hurPZZXCqYmcYjCFlWizhmmikcG7HsctM17mNLjHFI1jpDhcNLmh1rgEcPAtfl2oixuAdUQgMax7onMcSWynZCAAMO8aCdGsHQCrRBTNZcMY1gJJIaAAXHWbDhW1VFYp84ap7Q7awbd8cVjjuHOcwF50e8Ac7o12XxFnBVPlbGafYgJIWveLm7cTA42IuGuxPsdFsPDptakQEREBERAREQEREBERAREQFBZ25utrIhZrTPDd8Jc0EXtvozfU1w0dB4FOog442kjP/ZY0gkOaY2gtcDZzSLawQQfUvraMXxUfVt7la89MiYHGrjG9dYVI4uBs/8A+Nd81jwFVpBp2jF8VH1be5NoxfFR9W3uW5EGnaMXxUfVt7k2jF8VH1be5bkQadoxfFR9W3uWqpycwscGMYyS143BjQWyA3Y4EDRZwC9aygtOalaJqiOYCwlog+3ETM27fuNx9yuK5z+zyW1XNDwRwukZ/DlmD7D1P2UdC6Mgisp5yQU78ErnBxAdoje4WN+FotwFeTd1Sct/UyeFT9ksggN3VJy39TJ4U3dUnLf1MnhU/ZLIIiizrp5ntjjc4vdewMTwNAudJbbUo2DPBwLRKxt5CzY2x6cQfiDLPJwOaXNtjB47hvDaSF4pcjQua9uxtaJCS/C0MLnH/EXNsb/OgiYs9WObiEMgB3rbmPfSXjGxizjc+6t1a9NlqpM+GyaonODgXtDcNxEMRL3YnDSGt96L/NdTkWSImsEQiZgaAA0tDtAA131+9GviC2soIxqjYBa2hgGji1atJQRG6oOZK6NhBj2thL3NwkTyYGSOLSS1o0kg2NgtMmdhhe5kzWPEYaHSxPGESudMBG4PILSdjAtpsXaSpekyLFEJAxgtMS6S5L8RItY4r6Nej5ytjcmxBuARRhgAAbgbYAXsLWtbfO6Sgho882EX2GW1yw+8BEmJzcFi4HWx2nUvkZ5tdIyJsUgc6SGJxc3eNc57A5uMXBIDweIqdZk+NosI2ACxADGgAjVosgoI8WLY2YtAxYG3sDiAvbj0+tB6EREBERAREQEREBERAREQa5WBwLSAWm4IIuCCNII4l+eZal4cQHuABIADjYAHQAsIg+dtv5bvxFNtv5bvxFEQNtv5bvxFNtv5bvxFEQNtv5bvxFNtv5bvxFEQXr9kri6oqHOOJwhaLnSbbJe1+K66miICIiAiIgIiICIiAiIgIiICIiD/2Q=="/>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4" descr="data:image/jpeg;base64,/9j/4AAQSkZJRgABAQAAAQABAAD/2wCEAAkGBhIQEREQEBAUDw8OEg4QEBAVEhcUFhAPFRAVFRUQFBQXHSYgFxkjGRQSIC8gIycpLTgsFh4xNTAqNSYrLSkBCQoKDgwOGg8PGikgHiQ1LS0sLDU1NSkpNSkpNTUsKS4pNSsuNTIpKSksNSwtNSkpLjAwLykpNSkpNSkpKSwpLP/AABEIAMIBAwMBIgACEQEDEQH/xAAcAAEAAgMBAQEAAAAAAAAAAAAABQYBAwcEAgj/xABPEAABAwIBBA0FDQYFBAMAAAABAAIDBBESBQYhMRMUFiJBUVJUkZOU0dIVFzRxsyMyNVNVYWNydIGStNMHM3N1gqNCYoShoiRDg8ElRLH/xAAZAQEAAwEBAAAAAAAAAAAAAAAAAQIEAwX/xAAvEQEAAQICCAQGAwEAAAAAAAAAAQIDEVIEEiExkqHR4hMUU3IyUWFxkbIiwfAV/9oADAMBAAIRAxEAPwDuKFFghBi6zdc7gzbhr8qZVFSZXCndQCINnljDQ+mu4WY4DWFL+a2g5M/bKjxrXVZtUYRVVOOETu+cY5lcZlbbpdVLzW0HJn7ZUeNPNbQcmftlR41XUsZ54e42rbdLqpea2g5M/bKjxp5raDkz9sqPGmpYzzw9xtW26is6BeknHAYyD84JAI6FD+a2g5M/bKjxrw5d/ZvRRU8sjWz4mNuL1c5F7jWC+xTUsZ54e5O1atzdJzSDqWdybm6TmkHUs7lIgLz1mUI4QDLI2MEPILja4Ywvd0Na4+oLMl5tzdJzSDqWdybm6TmkHUs7lqo87aObHsVXC8RNL5CJBZjAQC5x4BpC3UucFPK3FHPG9oeyMkO1PebMaRrBcSLcaDG5uk5pB1LO5NzdJzSDqWdykbrKCN3N0nNIOpZ3KDpQynys6GNjYoZ6KHeMaGt2ds07gbNFrlgk0/5FblzfPjIUMtc+WUP9xgoHuwyyM9z2xO2X3hGnACfu+cq9EUTP85mI/P8AcIn6Oj3S6qQ/ZdQcmftlR4081tByZ+2VHjXbUsZ6uHuRtW26XVS81tByZ+2VHjTzW0HJn7ZUeNNSxnnh7jatt0uql5raDkz9sqPGnmtoOTP2yo8aaljPPD3G1bbpdVLzW0HJn7ZUeNPNbQcmftlR401LGeeHuNq2grKoWbmSGUeWJqeAyCE0EUpY+V8nuhqC3FvyeAK+hUvW4t1RETjExE/LemJxERFxSIiICIiAiIgp2a/wrlv6+TfyquKp2a/wrlv6+TfyquK06V8ce2n9YVpERFmWEXnra1kLHSyuwRsF3O0m2m3B85Cid3FF8f8A25PCgnlF50eiT/U/9heXdxRfHf25PCvBl7O6klp5Y2TXe9tmjY3i5uNFy1BbVE5WpHvnontbdsMszpDcb1rqWVgP4nNGjjUsEsgqNTkSYwzWZiLcpCsbFiaNnhZMx+C5NhfCSMXC0ata8lZHVyyPm2tKYmy5Pe1jo4Gzu2KrxuYC1++jawm2I3uTZXiyWQUzLUNTO90kcNQxzoo20m/DBTVLZX45ZmtfYtLTGb77etcLXNjpzeqSa5jS575f/kjUSbPjjkwzsEXuQccGFpDRdrbWI061ebL5bE0EkNALtZtpPrPCg+1T8twh9bMx3vX0dKw+p0tUD/sVcFSc4MpRw17zI7CHU1IBoJuRNUE6hxOagsubs5kpKZ7tLnwQOceMmNpJUiqjm9nfSRUlNG+Wz44IGOGxvNnNjAIuG2OkcCkN3FF8d/bk8KCeRRuTM4IKlzmwyY3MALhhc0gE2B3wCkkBERAREQU+D4fl/lkP5lyuAVPg+H5f5ZD+ZcrgFp0nfR7YRAiIsyRERAREQEREFOzX+Fct/Xyb+VVxVOzX+Fct/Xyb+VVxWnSvjj20/rCtIiIsyyCz39Bn9UftWKbj1D1BQme/oM/qj9qxTceoeoIPpRWc4O1KiwLiI3GzQSSBpNgNJNhqClViyCst/aLRkAjZyCAQRSzWIOkH3vzhZ84dJ9P2WbwqAzmyJtWXEwWp53HABqilNyYvmB0lv9Q4AolBdfOHSfT9lm8KecOk+n7LN4VSkQXXzh0n0/ZZvCnnDpPp+yzeFUpEF184dJ9P2WbwqJjy3FVVsr4sYApqRu/jfGTaeoJIDwLjfN0/OoBKWbYqink1Bz9rv+rLYNPWNi6Sg6Nmr6DR/Zqf2TVKqKzV9Bo/s1P7JqlUFfpfhSo+yU3tXqwKv0vwpUfZKb2r1YEBERAREQU+D4fl/lkP5lyuAVPg+H5f5ZD+ZcrgFp0nfR7YRAiIsyRERAREQEREFOzX+Fct/Xyb+VVxVOzX+Fct/Xyb+VKuK06V8ce2n9YVp3CIizLILPf0Gf1R+1YpuPUPUFCZ7+gz+qP2rFNx6h6gg+kREHkylk9k8T4pBdkgseMabhwPAQQCDxgLnk+QKuNzmbWlmwkgSs2PDIOB4BeCCRrFtBuunIg5b5IquZT/ANn9VPJFVzKf+z+qupIg5b5IquZT/wBn9VPJFVzKf+z+qupIg5b5IquZT/2f1Vqqsg1T2OZtKoBcDY+5aHa2u/e8BAP3Lq6II3NqnfHR0scrcMsdPTtkbo3sgiaHDRo131KSREFfpfhSo+yU3tXqwKv0vwpUfZKb2r1YEBERAREQU+D4fl/lkP5lyuAVPg+Hpv5ZD+ZcreFp0nfR7YRDKIizJEREBERBFZSlmM8UMUgiDop5XOMeMksfE0NAJFh7of8AZY2jVc8b2ZviX3N6bD9mq/bUyk0FXoM1Z4Z6qpbWXfWmAyDa7bDYo8AsMXEpLaFVzxvZm+JSt0urVVTVOM/7DYIvaFVzxvZ2+JNoVXPG9nb4lKXWVUQGUsg1E8boZKsFj7XtTtGpwI04uML0Cgqh/wDcFvs7fEpe6wUFdzdzvimpopJ5oopiHCRhcGWe1xaXBpOgHDcfMQpLdFS86h61veqrmDRxOaY5Io3l0dPUMLmNcbOBjeASNQdGD/Wrd5Fp+bw9UzuQa90VLzqHrW96boqXnUPWt71s8i0/N4eqZ3J5Fp+bw9UzuQa90VLzqHrW96boqXnUPWt71s8i0/N4eqZ3J5Fp+bw9UzuQa90VLzqHrW96boqXnUPWt71s8i0/N4eqZ3J5Fp+bw9UzuQa90VLzqHrW96boqXnUPWt71s8i0/N4eqZ3J5Fp+bw9UzuQa90VLzqHrW968eUMvNe6CKlqYsc0pa4jDKWsET3aG4hrLWi/zqQ8i0/N4eqZ3Lw1+Too5qMsijYTO4XaxrTba0xtcBBqZkCcTOqBVjZJI2RE7XbbC1xI0YvnXq2hVc8b2ZviUqEugi9oVXPG9nb4k2hVc8b2dviUpdLoIvaFVzxvZ2+JY2hVc8b2dviUsiCrszWnFY6t257o+BlORtdtsDZC+/vtele3NnK75tsxykOkpKmWAuDcONgALX4bm2sj+kqbVNzclwV1QOCpkrG/+SGcuHS2R/4FaqqasMfsLkiIqgiIgIiIIyb02H7NV+2plrztqnxUc8kbix7GAtcNYOILZN6bD9mq/bUykJYg4FrgHNOsEAg+sFBUqqmkjrKgxzVEhipNtxwGdxY6cyTDBg4WnC0YV5qbKgj2q/bc8hq4ZHGcvjkhdJtZ8hOwYsUeDBfeNt/hOtXbYRfFYYiA0utpLQb2vxXJ6V54clQse6VkMbJH3xyNjaHOvru4C5QUemzjlpGkvdJPK+CJ7LVDamCbFPFFtprt6+IXlBLNDSDoNwSvbuxqi1wbFEySKPKErzJiAcKbYSAGNcSwuExBuTYtvpCtMORYGB4ZBEwS/vA2JgEn1wBvuHWvuHJsTGhjYmNa1rmBoY0ANcQXNAA1GwuPmQVqmzhmnqaazo4oXVVTCYQ47K8R0krru4C0uAdYAaMJubq3FeduTYg/ZREwS2A2QMbisBYDFa9rEheglBQs15djOT38EjH07vU9myN/5RW/qKvy57kT93k3+ND7KZdBugyixdLoMosXS6DKLF0ugyixdLoMqMyt+9ovtD/ysykrqMysfdaP7Q/8rMgknnQfUVRqaF8zckvdVVINZGNmDZ3MDsNE5+IAajiaCbK9LWKVowgNaBH7wYRvNFt7xaNGhBRpcslsb6uWao2SKsmifHHJGG08bKgxsidA9wD8bMB1Fx2S44FrgyjUCeMl0zGSZRqotsOqMcL446mVu1th04XOa3A3VpA03IBu8mSYXSCZ0Mbpm+9lMbS9vqcRcLa6jYW4Sxpbix4cItjxYsVuPFpvx6UFMydn1PKxrjA2PZ207oXOOFseyztiAfviXgBwNwG3II0KQbnRKJGQOEMkszmshfG5xZJgncypvfSDGxocRc6XWubXU63I8A2QCGMCbTKNjbaU/wCfRvvvWyKgjaGBsbGiIERgNA2MHWG296PUg3qh7Lsb3zfEZRlcfqOmMT/+Mh6FfSufVn7ur+2S/m2IOgosBZQEREBERBGT+mQ/Zqv2tMpK6gM8c3BVxNLWgzwYnRXNg4G2KIngDrDTwENPAudsooiL4La7g3BBBILSL6CCCCOMIOyXS6455Pj5A6T3p5Pj5A6T3oOxXWbri1PSMLpAW3DXANFzoGG+jSt3k+PkDpPeg7Fdeevle2N7o2bJI1j3MZe2N4aS1t+C5sFyXyfHyB0nvWRQR8gdJ70EdQ5dyo1tLgog5sb2GA4He6ODHgD32nQXdCsW7DL3yWOqd41szYl9Gh4aWtbEP4RhkfF/xcG/0Lpdly8Oc0vQ85b9Knn1cw3YZe+Sx1T/ABpuwy98ljqn+NdPslk1JzSect+lTz6uYbsMvfJY6p/jTdhl75LHVP8AGun2SyeHOaTzlv0qefVzDdhl75LHVP8AGm7DL3yWOqf410+yWTUnNJ5y36VPPq5huwy98ljqn+NN2GXvksdU/wAa6fZLJqTmk85b9Knn1cw3YZe+Sx1T/Gs02cuWJamkbUZODGbONOFzNcb2uOIuOphe7+ldOsozOLITKyAxP0OBD438iUXwutwjSQRwgkJqTmlWdLomMPCp59Um1fV1xx2TWtLmPiwSRuLJGXO9eNYvfSNRB4QQU8nx8gdJ711YXY7pdcc8nx8gdJ708nx8gdJ70HY7pdcc8nx8gdJ708nx8gdJ70HYiuf1v7ur+2S/m2Ku+T4+QOk969OTXhjKmn1NxU9RGP8AK+ZjZAPU9t//ACIOshZWAsoCIiAiIgKjZ55F2J5qmC0byBUDkP1Nn+YHQHfceMq8r4kiDgWuAc1wIIIuCDrBB1hByXZBxjpCbIOUOkLpYzapOaQdSzuTc3Sc0g6lncg5ZSvGOXSPfDhGner0bIOMdIVxyHkSndUV7XU8LmxzRtYDE0hrTC0kNBGgX4lNbm6TmkHUs7kHNNkHGOkJsg4x0hdL3N0nNIOpZ3JubpOaQdSzuQc2yRNhyhRgEFtRK1jrHU+KOZ7D+F0o+4Lra8EGQaZjg9lNCx7TdrmxMBabWuCBo0Er3oCIiAiIgIiICIiAiIgqmemQi4baibeSMWmaBpkhGnEBwuZpI4xccSpoladIcCDpBxDSONddso45uUmvakFz9CzuQcz2QcY6QmyDjHSF0vc3Sc0g6lncm5uk5pB1LO5BzTZBxjpCbIOMdIXS9zdJzSDqWdybm6TmkHUs7kHNNkHGOkLyVs+B0UjSDeSKF4BHvJZoxf7niI9K6tubpOaQdSzuWW5u0oIIpYAQQQRCy4INwRo1oJALKIgIiICIiAiIgIiIIDN/0nKP8eL2DVPqAzf9Jyj/AB4vYNU+gIiIC8VdliKFzWPLsb2ucGtjkkOEEAuIY02F3DXxr2qKk9OZ9lm9vEgzujh4puyz/ppujh4puyz/AKalEQRe6OHim7LP+mm6OHim7LP+mpREEXujh4puyz/ppujh4puyz/pqURBF7o4eKbss/wCmhzlgBaCZGYnMYC6nmY3E9wa0FzmAC5IGnjUoq7n9AX0MjGmzny0YaeJ224sJ6bILEEXlyVWiaGKYf92Nj7cRc0Ej7jcL1ICLF1lAREQEXxJKGgucQ1rQSSTYAAXJJOoL5p6tkjcUb2yN5TXBw6Qg2osBy0U9fFJ+7lY/S4b17XaW2uNB4LjpCD0IsXWHPABJIAAuSdAA4yUH0iwCsoCIiAiIgIiwUEDm/wCk5R/jxewap9V2TIFS2aeWnqmRNqHNe5roQ8ghgbrJ+ZfXkzKHP4+yjxILAir/AJMyhz+Pso8SeTMoc/j7KPEgsCipPTmfZZvbxLyeTMoc/j7KPEteTqaoZWjbE7ZyaaXCWxiPCNmjuDYm/Ag99XnTSRG0tVDGS57N9IBvmvLHN9YcCLcazLnNSsDC6pibsrQ9l3gYmG9n/M02Ok6FERZGmELm4N8cqmptiHo+39lx6+Rptr+Za8p0lRE+t2OF8m3nRPjljbDJoFO2I08rZnABt2E30izzwoLK3KURdI0SMLoA0zNxC8Qc3E0vH+G7dOngWylq2SsbJG9skcjQ5j2m7XNIuHAjWFSI826rZXudG0bc2tT1Za5rWinbS0+N7RrsHx1MYH0oNrBebJeRq2PaTNhkj2sMntcWvu3Ym22cE7KGt1uBaGOJsDfgAdFul1QRkWsihjs2aR0lPTNqgahzzswmBe4DZAXEMJBDXNuNF9FlG5RdPBCWVDptkENTtdjakRvjkNbJschbst33Y6FoALyMOH/FpDqF1CZ4H/pv9RQfnIlVq7JGUi+rwOmxu2/sbmuDWvjffa7GvMugt3lrMaQWuudO+sectK2Kjaxl8LZ6EC7nPNtuxa3OJJ+8oNmaUto5YfiJpA0fRyWlZ92/c3+lTpVXyC61XI0apKdjnfWjlLQeh5H3BWlBRM6cyK6pqHTQZSdBE4MDYt+AwhtiBgcAbm5+9RHm0yn8sO/FN4l1JFym1TM4ttGnXqKYpjDZ9I6OW+bTKfyw78U3iTzZ5T+WHdM3iXUliyeDSt/0b/0/EdFHyHmRVxRVcVRXmpFVA+FjXY3Njc5pGyHESeHUF7qjNid7g/ZY4y50bpGsD8NmCNoseElrXg3A0EC9gb2pF0imKYwhkuXKrlU1Vb/wrGTs2JWbI18zRHJTbWDY8Qw7xrQ8YjrADungWX5tSvLHOfFG+JmGMxsc2xGx4Xk3BPvCLcANtOlWYpcKXNUoM0p9+X1G+OmPCZAGPJjxPAvwhj+P350nTfFXmdK7etqS2PA5mElxALog1x03vidiuLj71brJZB8xCwtxWH+y+0RAREQEREBERAREQEREBRUnpzPss3t4lKqGqqljK2Mve1gNLNYucG392i40ExZLLy+VYPj4+sb3p5Vg+Pj6xveg9VksvL5Vg+Pj6xvenlWD4+PrG96D1WXw6EEgkAlpu24BseMcS0eVYPj4+sb3p5Vg+Pj6xveg9WFQuePo3+ooPzkSkPKsHx8fWN71D52ZQifThrZWOcaihs0PaSf+si1AHSg0ZE9N/wBK727VaSqvkT03/Su9u1WgoK/l7O00sgjFBW1V2h2yU8IkYLkjCTiG+0avnCjvOM75Iyp2UeNXDCmFd6bluIwmjGfvKJiVP84zvkjKnZR41jzjO+SMqdlHjVxwrOFW8Wz6fOUYT80Rm/nCawPJpKmkwFotURbGX3F7tFzcBR7M5pRHHaMyy+6CUFj278PAbE2zbBzgSQTo3hurPZZXCqYmcYjCFlWizhmmikcG7HsctM17mNLjHFI1jpDhcNLmh1rgEcPAtfl2oixuAdUQgMax7onMcSWynZCAAMO8aCdGsHQCrRBTNZcMY1gJJIaAAXHWbDhW1VFYp84ap7Q7awbd8cVjjuHOcwF50e8Ac7o12XxFnBVPlbGafYgJIWveLm7cTA42IuGuxPsdFsPDptakQEREBERAREQEREBERAREQFBZ25utrIhZrTPDd8Jc0EXtvozfU1w0dB4FOog442kjP/ZY0gkOaY2gtcDZzSLawQQfUvraMXxUfVt7la89MiYHGrjG9dYVI4uBs/8A+Nd81jwFVpBp2jF8VH1be5NoxfFR9W3uW5EGnaMXxUfVt7k2jF8VH1be5bkQadoxfFR9W3uWqpycwscGMYyS143BjQWyA3Y4EDRZwC9aygtOalaJqiOYCwlog+3ETM27fuNx9yuK5z+zyW1XNDwRwukZ/DlmD7D1P2UdC6Mgisp5yQU78ErnBxAdoje4WN+FotwFeTd1Sct/UyeFT9ksggN3VJy39TJ4U3dUnLf1MnhU/ZLIIiizrp5ntjjc4vdewMTwNAudJbbUo2DPBwLRKxt5CzY2x6cQfiDLPJwOaXNtjB47hvDaSF4pcjQua9uxtaJCS/C0MLnH/EXNsb/OgiYs9WObiEMgB3rbmPfSXjGxizjc+6t1a9NlqpM+GyaonODgXtDcNxEMRL3YnDSGt96L/NdTkWSImsEQiZgaAA0tDtAA131+9GviC2soIxqjYBa2hgGji1atJQRG6oOZK6NhBj2thL3NwkTyYGSOLSS1o0kg2NgtMmdhhe5kzWPEYaHSxPGESudMBG4PILSdjAtpsXaSpekyLFEJAxgtMS6S5L8RItY4r6Nej5ytjcmxBuARRhgAAbgbYAXsLWtbfO6Sgho882EX2GW1yw+8BEmJzcFi4HWx2nUvkZ5tdIyJsUgc6SGJxc3eNc57A5uMXBIDweIqdZk+NosI2ACxADGgAjVosgoI8WLY2YtAxYG3sDiAvbj0+tB6EREBERAREQEREBERAREQa5WBwLSAWm4IIuCCNII4l+eZal4cQHuABIADjYAHQAsIg+dtv5bvxFNtv5bvxFEQNtv5bvxFNtv5bvxFEQNtv5bvxFNtv5bvxFEQXr9kri6oqHOOJwhaLnSbbJe1+K66miICIiAiIgIiICIiAiIgIiICIiD/2Q=="/>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 name="AutoShape 6" descr="data:image/jpeg;base64,/9j/4AAQSkZJRgABAQAAAQABAAD/2wCEAAkGBhIQEREQEBAUDw8OEg4QEBAVEhcUFhAPFRAVFRUQFBQXHSYgFxkjGRQSIC8gIycpLTgsFh4xNTAqNSYrLSkBCQoKDgwOGg8PGikgHiQ1LS0sLDU1NSkpNSkpNTUsKS4pNSsuNTIpKSksNSwtNSkpLjAwLykpNSkpNSkpKSwpLP/AABEIAMIBAwMBIgACEQEDEQH/xAAcAAEAAgMBAQEAAAAAAAAAAAAABQYBAwcEAgj/xABPEAABAwIBBA0FDQYFBAMAAAABAAIDBBESBQYhMRMUFiJBUVJUkZOU0dIVFzRxsyMyNVNVYWNydIGStNMHM3N1gqNCYoShoiRDg8ElRLH/xAAZAQEAAwEBAAAAAAAAAAAAAAAAAQIEAwX/xAAvEQEAAQICCAQGAwEAAAAAAAAAAQIDEVIEEiExkqHR4hMUU3IyUWFxkbIiwfAV/9oADAMBAAIRAxEAPwDuKFFghBi6zdc7gzbhr8qZVFSZXCndQCINnljDQ+mu4WY4DWFL+a2g5M/bKjxrXVZtUYRVVOOETu+cY5lcZlbbpdVLzW0HJn7ZUeNPNbQcmftlR41XUsZ54e42rbdLqpea2g5M/bKjxp5raDkz9sqPGmpYzzw9xtW26is6BeknHAYyD84JAI6FD+a2g5M/bKjxrw5d/ZvRRU8sjWz4mNuL1c5F7jWC+xTUsZ54e5O1atzdJzSDqWdybm6TmkHUs7lIgLz1mUI4QDLI2MEPILja4Ywvd0Na4+oLMl5tzdJzSDqWdybm6TmkHUs7lqo87aObHsVXC8RNL5CJBZjAQC5x4BpC3UucFPK3FHPG9oeyMkO1PebMaRrBcSLcaDG5uk5pB1LO5NzdJzSDqWdykbrKCN3N0nNIOpZ3KDpQynys6GNjYoZ6KHeMaGt2ds07gbNFrlgk0/5FblzfPjIUMtc+WUP9xgoHuwyyM9z2xO2X3hGnACfu+cq9EUTP85mI/P8AcIn6Oj3S6qQ/ZdQcmftlR4081tByZ+2VHjXbUsZ6uHuRtW26XVS81tByZ+2VHjTzW0HJn7ZUeNNSxnnh7jatt0uql5raDkz9sqPGnmtoOTP2yo8aaljPPD3G1bbpdVLzW0HJn7ZUeNPNbQcmftlR401LGeeHuNq2grKoWbmSGUeWJqeAyCE0EUpY+V8nuhqC3FvyeAK+hUvW4t1RETjExE/LemJxERFxSIiICIiAiIgp2a/wrlv6+TfyquKp2a/wrlv6+TfyquK06V8ce2n9YVpERFmWEXnra1kLHSyuwRsF3O0m2m3B85Cid3FF8f8A25PCgnlF50eiT/U/9heXdxRfHf25PCvBl7O6klp5Y2TXe9tmjY3i5uNFy1BbVE5WpHvnontbdsMszpDcb1rqWVgP4nNGjjUsEsgqNTkSYwzWZiLcpCsbFiaNnhZMx+C5NhfCSMXC0ata8lZHVyyPm2tKYmy5Pe1jo4Gzu2KrxuYC1++jawm2I3uTZXiyWQUzLUNTO90kcNQxzoo20m/DBTVLZX45ZmtfYtLTGb77etcLXNjpzeqSa5jS575f/kjUSbPjjkwzsEXuQccGFpDRdrbWI061ebL5bE0EkNALtZtpPrPCg+1T8twh9bMx3vX0dKw+p0tUD/sVcFSc4MpRw17zI7CHU1IBoJuRNUE6hxOagsubs5kpKZ7tLnwQOceMmNpJUiqjm9nfSRUlNG+Wz44IGOGxvNnNjAIuG2OkcCkN3FF8d/bk8KCeRRuTM4IKlzmwyY3MALhhc0gE2B3wCkkBERAREQU+D4fl/lkP5lyuAVPg+H5f5ZD+ZcrgFp0nfR7YRAiIsyRERAREQEREFOzX+Fct/Xyb+VVxVOzX+Fct/Xyb+VVxWnSvjj20/rCtIiIsyyCz39Bn9UftWKbj1D1BQme/oM/qj9qxTceoeoIPpRWc4O1KiwLiI3GzQSSBpNgNJNhqClViyCst/aLRkAjZyCAQRSzWIOkH3vzhZ84dJ9P2WbwqAzmyJtWXEwWp53HABqilNyYvmB0lv9Q4AolBdfOHSfT9lm8KecOk+n7LN4VSkQXXzh0n0/ZZvCnnDpPp+yzeFUpEF184dJ9P2WbwqJjy3FVVsr4sYApqRu/jfGTaeoJIDwLjfN0/OoBKWbYqink1Bz9rv+rLYNPWNi6Sg6Nmr6DR/Zqf2TVKqKzV9Bo/s1P7JqlUFfpfhSo+yU3tXqwKv0vwpUfZKb2r1YEBERAREQU+D4fl/lkP5lyuAVPg+H5f5ZD+ZcrgFp0nfR7YRAiIsyRERAREQEREFOzX+Fct/Xyb+VVxVOzX+Fct/Xyb+VKuK06V8ce2n9YVp3CIizLILPf0Gf1R+1YpuPUPUFCZ7+gz+qP2rFNx6h6gg+kREHkylk9k8T4pBdkgseMabhwPAQQCDxgLnk+QKuNzmbWlmwkgSs2PDIOB4BeCCRrFtBuunIg5b5IquZT/ANn9VPJFVzKf+z+qupIg5b5IquZT/wBn9VPJFVzKf+z+qupIg5b5IquZT/2f1Vqqsg1T2OZtKoBcDY+5aHa2u/e8BAP3Lq6II3NqnfHR0scrcMsdPTtkbo3sgiaHDRo131KSREFfpfhSo+yU3tXqwKv0vwpUfZKb2r1YEBERAREQU+D4fl/lkP5lyuAVPg+Hpv5ZD+ZcreFp0nfR7YRDKIizJEREBERBFZSlmM8UMUgiDop5XOMeMksfE0NAJFh7of8AZY2jVc8b2ZviX3N6bD9mq/bUyk0FXoM1Z4Z6qpbWXfWmAyDa7bDYo8AsMXEpLaFVzxvZm+JSt0urVVTVOM/7DYIvaFVzxvZ2+JNoVXPG9nb4lKXWVUQGUsg1E8boZKsFj7XtTtGpwI04uML0Cgqh/wDcFvs7fEpe6wUFdzdzvimpopJ5oopiHCRhcGWe1xaXBpOgHDcfMQpLdFS86h61veqrmDRxOaY5Io3l0dPUMLmNcbOBjeASNQdGD/Wrd5Fp+bw9UzuQa90VLzqHrW96boqXnUPWt71s8i0/N4eqZ3J5Fp+bw9UzuQa90VLzqHrW96boqXnUPWt71s8i0/N4eqZ3J5Fp+bw9UzuQa90VLzqHrW96boqXnUPWt71s8i0/N4eqZ3J5Fp+bw9UzuQa90VLzqHrW96boqXnUPWt71s8i0/N4eqZ3J5Fp+bw9UzuQa90VLzqHrW968eUMvNe6CKlqYsc0pa4jDKWsET3aG4hrLWi/zqQ8i0/N4eqZ3Lw1+Too5qMsijYTO4XaxrTba0xtcBBqZkCcTOqBVjZJI2RE7XbbC1xI0YvnXq2hVc8b2ZviUqEugi9oVXPG9nb4k2hVc8b2dviUpdLoIvaFVzxvZ2+JY2hVc8b2dviUsiCrszWnFY6t257o+BlORtdtsDZC+/vtele3NnK75tsxykOkpKmWAuDcONgALX4bm2sj+kqbVNzclwV1QOCpkrG/+SGcuHS2R/4FaqqasMfsLkiIqgiIgIiIIyb02H7NV+2plrztqnxUc8kbix7GAtcNYOILZN6bD9mq/bUykJYg4FrgHNOsEAg+sFBUqqmkjrKgxzVEhipNtxwGdxY6cyTDBg4WnC0YV5qbKgj2q/bc8hq4ZHGcvjkhdJtZ8hOwYsUeDBfeNt/hOtXbYRfFYYiA0utpLQb2vxXJ6V54clQse6VkMbJH3xyNjaHOvru4C5QUemzjlpGkvdJPK+CJ7LVDamCbFPFFtprt6+IXlBLNDSDoNwSvbuxqi1wbFEySKPKErzJiAcKbYSAGNcSwuExBuTYtvpCtMORYGB4ZBEwS/vA2JgEn1wBvuHWvuHJsTGhjYmNa1rmBoY0ANcQXNAA1GwuPmQVqmzhmnqaazo4oXVVTCYQ47K8R0krru4C0uAdYAaMJubq3FeduTYg/ZREwS2A2QMbisBYDFa9rEheglBQs15djOT38EjH07vU9myN/5RW/qKvy57kT93k3+ND7KZdBugyixdLoMosXS6DKLF0ugyixdLoMqMyt+9ovtD/ysykrqMysfdaP7Q/8rMgknnQfUVRqaF8zckvdVVINZGNmDZ3MDsNE5+IAajiaCbK9LWKVowgNaBH7wYRvNFt7xaNGhBRpcslsb6uWao2SKsmifHHJGG08bKgxsidA9wD8bMB1Fx2S44FrgyjUCeMl0zGSZRqotsOqMcL446mVu1th04XOa3A3VpA03IBu8mSYXSCZ0Mbpm+9lMbS9vqcRcLa6jYW4Sxpbix4cItjxYsVuPFpvx6UFMydn1PKxrjA2PZ207oXOOFseyztiAfviXgBwNwG3II0KQbnRKJGQOEMkszmshfG5xZJgncypvfSDGxocRc6XWubXU63I8A2QCGMCbTKNjbaU/wCfRvvvWyKgjaGBsbGiIERgNA2MHWG296PUg3qh7Lsb3zfEZRlcfqOmMT/+Mh6FfSufVn7ur+2S/m2IOgosBZQEREBERBGT+mQ/Zqv2tMpK6gM8c3BVxNLWgzwYnRXNg4G2KIngDrDTwENPAudsooiL4La7g3BBBILSL6CCCCOMIOyXS6455Pj5A6T3p5Pj5A6T3oOxXWbri1PSMLpAW3DXANFzoGG+jSt3k+PkDpPeg7Fdeevle2N7o2bJI1j3MZe2N4aS1t+C5sFyXyfHyB0nvWRQR8gdJ70EdQ5dyo1tLgog5sb2GA4He6ODHgD32nQXdCsW7DL3yWOqd41szYl9Gh4aWtbEP4RhkfF/xcG/0Lpdly8Oc0vQ85b9Knn1cw3YZe+Sx1T/ABpuwy98ljqn+NdPslk1JzSect+lTz6uYbsMvfJY6p/jTdhl75LHVP8AGun2SyeHOaTzlv0qefVzDdhl75LHVP8AGm7DL3yWOqf410+yWTUnNJ5y36VPPq5huwy98ljqn+NN2GXvksdU/wAa6fZLJqTmk85b9Knn1cw3YZe+Sx1T/Gs02cuWJamkbUZODGbONOFzNcb2uOIuOphe7+ldOsozOLITKyAxP0OBD438iUXwutwjSQRwgkJqTmlWdLomMPCp59Um1fV1xx2TWtLmPiwSRuLJGXO9eNYvfSNRB4QQU8nx8gdJ711YXY7pdcc8nx8gdJ708nx8gdJ70HY7pdcc8nx8gdJ708nx8gdJ70HYiuf1v7ur+2S/m2Ku+T4+QOk969OTXhjKmn1NxU9RGP8AK+ZjZAPU9t//ACIOshZWAsoCIiAiIgKjZ55F2J5qmC0byBUDkP1Nn+YHQHfceMq8r4kiDgWuAc1wIIIuCDrBB1hByXZBxjpCbIOUOkLpYzapOaQdSzuTc3Sc0g6lncg5ZSvGOXSPfDhGner0bIOMdIVxyHkSndUV7XU8LmxzRtYDE0hrTC0kNBGgX4lNbm6TmkHUs7kHNNkHGOkJsg4x0hdL3N0nNIOpZ3JubpOaQdSzuQc2yRNhyhRgEFtRK1jrHU+KOZ7D+F0o+4Lra8EGQaZjg9lNCx7TdrmxMBabWuCBo0Er3oCIiAiIgIiICIiAiIgqmemQi4baibeSMWmaBpkhGnEBwuZpI4xccSpoladIcCDpBxDSONddso45uUmvakFz9CzuQcz2QcY6QmyDjHSF0vc3Sc0g6lncm5uk5pB1LO5BzTZBxjpCbIOMdIXS9zdJzSDqWdybm6TmkHUs7kHNNkHGOkLyVs+B0UjSDeSKF4BHvJZoxf7niI9K6tubpOaQdSzuWW5u0oIIpYAQQQRCy4INwRo1oJALKIgIiICIiAiIgIiIIDN/0nKP8eL2DVPqAzf9Jyj/AB4vYNU+gIiIC8VdliKFzWPLsb2ucGtjkkOEEAuIY02F3DXxr2qKk9OZ9lm9vEgzujh4puyz/ppujh4puyz/AKalEQRe6OHim7LP+mm6OHim7LP+mpREEXujh4puyz/ppujh4puyz/pqURBF7o4eKbss/wCmhzlgBaCZGYnMYC6nmY3E9wa0FzmAC5IGnjUoq7n9AX0MjGmzny0YaeJ224sJ6bILEEXlyVWiaGKYf92Nj7cRc0Ej7jcL1ICLF1lAREQEXxJKGgucQ1rQSSTYAAXJJOoL5p6tkjcUb2yN5TXBw6Qg2osBy0U9fFJ+7lY/S4b17XaW2uNB4LjpCD0IsXWHPABJIAAuSdAA4yUH0iwCsoCIiAiIgIiwUEDm/wCk5R/jxewap9V2TIFS2aeWnqmRNqHNe5roQ8ghgbrJ+ZfXkzKHP4+yjxILAir/AJMyhz+Pso8SeTMoc/j7KPEgsCipPTmfZZvbxLyeTMoc/j7KPEteTqaoZWjbE7ZyaaXCWxiPCNmjuDYm/Ag99XnTSRG0tVDGS57N9IBvmvLHN9YcCLcazLnNSsDC6pibsrQ9l3gYmG9n/M02Ok6FERZGmELm4N8cqmptiHo+39lx6+Rptr+Za8p0lRE+t2OF8m3nRPjljbDJoFO2I08rZnABt2E30izzwoLK3KURdI0SMLoA0zNxC8Qc3E0vH+G7dOngWylq2SsbJG9skcjQ5j2m7XNIuHAjWFSI826rZXudG0bc2tT1Za5rWinbS0+N7RrsHx1MYH0oNrBebJeRq2PaTNhkj2sMntcWvu3Ym22cE7KGt1uBaGOJsDfgAdFul1QRkWsihjs2aR0lPTNqgahzzswmBe4DZAXEMJBDXNuNF9FlG5RdPBCWVDptkENTtdjakRvjkNbJschbst33Y6FoALyMOH/FpDqF1CZ4H/pv9RQfnIlVq7JGUi+rwOmxu2/sbmuDWvjffa7GvMugt3lrMaQWuudO+sectK2Kjaxl8LZ6EC7nPNtuxa3OJJ+8oNmaUto5YfiJpA0fRyWlZ92/c3+lTpVXyC61XI0apKdjnfWjlLQeh5H3BWlBRM6cyK6pqHTQZSdBE4MDYt+AwhtiBgcAbm5+9RHm0yn8sO/FN4l1JFym1TM4ttGnXqKYpjDZ9I6OW+bTKfyw78U3iTzZ5T+WHdM3iXUliyeDSt/0b/0/EdFHyHmRVxRVcVRXmpFVA+FjXY3Njc5pGyHESeHUF7qjNid7g/ZY4y50bpGsD8NmCNoseElrXg3A0EC9gb2pF0imKYwhkuXKrlU1Vb/wrGTs2JWbI18zRHJTbWDY8Qw7xrQ8YjrADungWX5tSvLHOfFG+JmGMxsc2xGx4Xk3BPvCLcANtOlWYpcKXNUoM0p9+X1G+OmPCZAGPJjxPAvwhj+P350nTfFXmdK7etqS2PA5mElxALog1x03vidiuLj71brJZB8xCwtxWH+y+0RAREQEREBERAREQEREBRUnpzPss3t4lKqGqqljK2Mve1gNLNYucG392i40ExZLLy+VYPj4+sb3p5Vg+Pj6xveg9VksvL5Vg+Pj6xvenlWD4+PrG96D1WXw6EEgkAlpu24BseMcS0eVYPj4+sb3p5Vg+Pj6xveg9WFQuePo3+ooPzkSkPKsHx8fWN71D52ZQifThrZWOcaihs0PaSf+si1AHSg0ZE9N/wBK727VaSqvkT03/Su9u1WgoK/l7O00sgjFBW1V2h2yU8IkYLkjCTiG+0avnCjvOM75Iyp2UeNXDCmFd6bluIwmjGfvKJiVP84zvkjKnZR41jzjO+SMqdlHjVxwrOFW8Wz6fOUYT80Rm/nCawPJpKmkwFotURbGX3F7tFzcBR7M5pRHHaMyy+6CUFj278PAbE2zbBzgSQTo3hurPZZXCqYmcYjCFlWizhmmikcG7HsctM17mNLjHFI1jpDhcNLmh1rgEcPAtfl2oixuAdUQgMax7onMcSWynZCAAMO8aCdGsHQCrRBTNZcMY1gJJIaAAXHWbDhW1VFYp84ap7Q7awbd8cVjjuHOcwF50e8Ac7o12XxFnBVPlbGafYgJIWveLm7cTA42IuGuxPsdFsPDptakQEREBERAREQEREBERAREQFBZ25utrIhZrTPDd8Jc0EXtvozfU1w0dB4FOog442kjP/ZY0gkOaY2gtcDZzSLawQQfUvraMXxUfVt7la89MiYHGrjG9dYVI4uBs/8A+Nd81jwFVpBp2jF8VH1be5NoxfFR9W3uW5EGnaMXxUfVt7k2jF8VH1be5bkQadoxfFR9W3uWqpycwscGMYyS143BjQWyA3Y4EDRZwC9aygtOalaJqiOYCwlog+3ETM27fuNx9yuK5z+zyW1XNDwRwukZ/DlmD7D1P2UdC6Mgisp5yQU78ErnBxAdoje4WN+FotwFeTd1Sct/UyeFT9ksggN3VJy39TJ4U3dUnLf1MnhU/ZLIIiizrp5ntjjc4vdewMTwNAudJbbUo2DPBwLRKxt5CzY2x6cQfiDLPJwOaXNtjB47hvDaSF4pcjQua9uxtaJCS/C0MLnH/EXNsb/OgiYs9WObiEMgB3rbmPfSXjGxizjc+6t1a9NlqpM+GyaonODgXtDcNxEMRL3YnDSGt96L/NdTkWSImsEQiZgaAA0tDtAA131+9GviC2soIxqjYBa2hgGji1atJQRG6oOZK6NhBj2thL3NwkTyYGSOLSS1o0kg2NgtMmdhhe5kzWPEYaHSxPGESudMBG4PILSdjAtpsXaSpekyLFEJAxgtMS6S5L8RItY4r6Nej5ytjcmxBuARRhgAAbgbYAXsLWtbfO6Sgho882EX2GW1yw+8BEmJzcFi4HWx2nUvkZ5tdIyJsUgc6SGJxc3eNc57A5uMXBIDweIqdZk+NosI2ACxADGgAjVosgoI8WLY2YtAxYG3sDiAvbj0+tB6EREBERAREQEREBERAREQa5WBwLSAWm4IIuCCNII4l+eZal4cQHuABIADjYAHQAsIg+dtv5bvxFNtv5bvxFEQNtv5bvxFNtv5bvxFEQNtv5bvxFNtv5bvxFEQXr9kri6oqHOOJwhaLnSbbJe1+K66miICIiAiIgIiICIiAiIgIiICIiD/2Q=="/>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2" name="AutoShape 8" descr="data:image/jpeg;base64,/9j/4AAQSkZJRgABAQAAAQABAAD/2wCEAAkGBhIQEREQEBAUDw8OEg4QEBAVEhcUFhAPFRAVFRUQFBQXHSYgFxkjGRQSIC8gIycpLTgsFh4xNTAqNSYrLSkBCQoKDgwOGg8PGikgHiQ1LS0sLDU1NSkpNSkpNTUsKS4pNSsuNTIpKSksNSwtNSkpLjAwLykpNSkpNSkpKSwpLP/AABEIAMIBAwMBIgACEQEDEQH/xAAcAAEAAgMBAQEAAAAAAAAAAAAABQYBAwcEAgj/xABPEAABAwIBBA0FDQYFBAMAAAABAAIDBBESBQYhMRMUFiJBUVJUkZOU0dIVFzRxsyMyNVNVYWNydIGStNMHM3N1gqNCYoShoiRDg8ElRLH/xAAZAQEAAwEBAAAAAAAAAAAAAAAAAQIEAwX/xAAvEQEAAQICCAQGAwEAAAAAAAAAAQIDEVIEEiExkqHR4hMUU3IyUWFxkbIiwfAV/9oADAMBAAIRAxEAPwDuKFFghBi6zdc7gzbhr8qZVFSZXCndQCINnljDQ+mu4WY4DWFL+a2g5M/bKjxrXVZtUYRVVOOETu+cY5lcZlbbpdVLzW0HJn7ZUeNPNbQcmftlR41XUsZ54e42rbdLqpea2g5M/bKjxp5raDkz9sqPGmpYzzw9xtW26is6BeknHAYyD84JAI6FD+a2g5M/bKjxrw5d/ZvRRU8sjWz4mNuL1c5F7jWC+xTUsZ54e5O1atzdJzSDqWdybm6TmkHUs7lIgLz1mUI4QDLI2MEPILja4Ywvd0Na4+oLMl5tzdJzSDqWdybm6TmkHUs7lqo87aObHsVXC8RNL5CJBZjAQC5x4BpC3UucFPK3FHPG9oeyMkO1PebMaRrBcSLcaDG5uk5pB1LO5NzdJzSDqWdykbrKCN3N0nNIOpZ3KDpQynys6GNjYoZ6KHeMaGt2ds07gbNFrlgk0/5FblzfPjIUMtc+WUP9xgoHuwyyM9z2xO2X3hGnACfu+cq9EUTP85mI/P8AcIn6Oj3S6qQ/ZdQcmftlR4081tByZ+2VHjXbUsZ6uHuRtW26XVS81tByZ+2VHjTzW0HJn7ZUeNNSxnnh7jatt0uql5raDkz9sqPGnmtoOTP2yo8aaljPPD3G1bbpdVLzW0HJn7ZUeNPNbQcmftlR401LGeeHuNq2grKoWbmSGUeWJqeAyCE0EUpY+V8nuhqC3FvyeAK+hUvW4t1RETjExE/LemJxERFxSIiICIiAiIgp2a/wrlv6+TfyquKp2a/wrlv6+TfyquK06V8ce2n9YVpERFmWEXnra1kLHSyuwRsF3O0m2m3B85Cid3FF8f8A25PCgnlF50eiT/U/9heXdxRfHf25PCvBl7O6klp5Y2TXe9tmjY3i5uNFy1BbVE5WpHvnontbdsMszpDcb1rqWVgP4nNGjjUsEsgqNTkSYwzWZiLcpCsbFiaNnhZMx+C5NhfCSMXC0ata8lZHVyyPm2tKYmy5Pe1jo4Gzu2KrxuYC1++jawm2I3uTZXiyWQUzLUNTO90kcNQxzoo20m/DBTVLZX45ZmtfYtLTGb77etcLXNjpzeqSa5jS575f/kjUSbPjjkwzsEXuQccGFpDRdrbWI061ebL5bE0EkNALtZtpPrPCg+1T8twh9bMx3vX0dKw+p0tUD/sVcFSc4MpRw17zI7CHU1IBoJuRNUE6hxOagsubs5kpKZ7tLnwQOceMmNpJUiqjm9nfSRUlNG+Wz44IGOGxvNnNjAIuG2OkcCkN3FF8d/bk8KCeRRuTM4IKlzmwyY3MALhhc0gE2B3wCkkBERAREQU+D4fl/lkP5lyuAVPg+H5f5ZD+ZcrgFp0nfR7YRAiIsyRERAREQEREFOzX+Fct/Xyb+VVxVOzX+Fct/Xyb+VVxWnSvjj20/rCtIiIsyyCz39Bn9UftWKbj1D1BQme/oM/qj9qxTceoeoIPpRWc4O1KiwLiI3GzQSSBpNgNJNhqClViyCst/aLRkAjZyCAQRSzWIOkH3vzhZ84dJ9P2WbwqAzmyJtWXEwWp53HABqilNyYvmB0lv9Q4AolBdfOHSfT9lm8KecOk+n7LN4VSkQXXzh0n0/ZZvCnnDpPp+yzeFUpEF184dJ9P2WbwqJjy3FVVsr4sYApqRu/jfGTaeoJIDwLjfN0/OoBKWbYqink1Bz9rv+rLYNPWNi6Sg6Nmr6DR/Zqf2TVKqKzV9Bo/s1P7JqlUFfpfhSo+yU3tXqwKv0vwpUfZKb2r1YEBERAREQU+D4fl/lkP5lyuAVPg+H5f5ZD+ZcrgFp0nfR7YRAiIsyRERAREQEREFOzX+Fct/Xyb+VVxVOzX+Fct/Xyb+VKuK06V8ce2n9YVp3CIizLILPf0Gf1R+1YpuPUPUFCZ7+gz+qP2rFNx6h6gg+kREHkylk9k8T4pBdkgseMabhwPAQQCDxgLnk+QKuNzmbWlmwkgSs2PDIOB4BeCCRrFtBuunIg5b5IquZT/ANn9VPJFVzKf+z+qupIg5b5IquZT/wBn9VPJFVzKf+z+qupIg5b5IquZT/2f1Vqqsg1T2OZtKoBcDY+5aHa2u/e8BAP3Lq6II3NqnfHR0scrcMsdPTtkbo3sgiaHDRo131KSREFfpfhSo+yU3tXqwKv0vwpUfZKb2r1YEBERAREQU+D4fl/lkP5lyuAVPg+Hpv5ZD+ZcreFp0nfR7YRDKIizJEREBERBFZSlmM8UMUgiDop5XOMeMksfE0NAJFh7of8AZY2jVc8b2ZviX3N6bD9mq/bUyk0FXoM1Z4Z6qpbWXfWmAyDa7bDYo8AsMXEpLaFVzxvZm+JSt0urVVTVOM/7DYIvaFVzxvZ2+JNoVXPG9nb4lKXWVUQGUsg1E8boZKsFj7XtTtGpwI04uML0Cgqh/wDcFvs7fEpe6wUFdzdzvimpopJ5oopiHCRhcGWe1xaXBpOgHDcfMQpLdFS86h61veqrmDRxOaY5Io3l0dPUMLmNcbOBjeASNQdGD/Wrd5Fp+bw9UzuQa90VLzqHrW96boqXnUPWt71s8i0/N4eqZ3J5Fp+bw9UzuQa90VLzqHrW96boqXnUPWt71s8i0/N4eqZ3J5Fp+bw9UzuQa90VLzqHrW96boqXnUPWt71s8i0/N4eqZ3J5Fp+bw9UzuQa90VLzqHrW96boqXnUPWt71s8i0/N4eqZ3J5Fp+bw9UzuQa90VLzqHrW968eUMvNe6CKlqYsc0pa4jDKWsET3aG4hrLWi/zqQ8i0/N4eqZ3Lw1+Too5qMsijYTO4XaxrTba0xtcBBqZkCcTOqBVjZJI2RE7XbbC1xI0YvnXq2hVc8b2ZviUqEugi9oVXPG9nb4k2hVc8b2dviUpdLoIvaFVzxvZ2+JY2hVc8b2dviUsiCrszWnFY6t257o+BlORtdtsDZC+/vtele3NnK75tsxykOkpKmWAuDcONgALX4bm2sj+kqbVNzclwV1QOCpkrG/+SGcuHS2R/4FaqqasMfsLkiIqgiIgIiIIyb02H7NV+2plrztqnxUc8kbix7GAtcNYOILZN6bD9mq/bUykJYg4FrgHNOsEAg+sFBUqqmkjrKgxzVEhipNtxwGdxY6cyTDBg4WnC0YV5qbKgj2q/bc8hq4ZHGcvjkhdJtZ8hOwYsUeDBfeNt/hOtXbYRfFYYiA0utpLQb2vxXJ6V54clQse6VkMbJH3xyNjaHOvru4C5QUemzjlpGkvdJPK+CJ7LVDamCbFPFFtprt6+IXlBLNDSDoNwSvbuxqi1wbFEySKPKErzJiAcKbYSAGNcSwuExBuTYtvpCtMORYGB4ZBEwS/vA2JgEn1wBvuHWvuHJsTGhjYmNa1rmBoY0ANcQXNAA1GwuPmQVqmzhmnqaazo4oXVVTCYQ47K8R0krru4C0uAdYAaMJubq3FeduTYg/ZREwS2A2QMbisBYDFa9rEheglBQs15djOT38EjH07vU9myN/5RW/qKvy57kT93k3+ND7KZdBugyixdLoMosXS6DKLF0ugyixdLoMqMyt+9ovtD/ysykrqMysfdaP7Q/8rMgknnQfUVRqaF8zckvdVVINZGNmDZ3MDsNE5+IAajiaCbK9LWKVowgNaBH7wYRvNFt7xaNGhBRpcslsb6uWao2SKsmifHHJGG08bKgxsidA9wD8bMB1Fx2S44FrgyjUCeMl0zGSZRqotsOqMcL446mVu1th04XOa3A3VpA03IBu8mSYXSCZ0Mbpm+9lMbS9vqcRcLa6jYW4Sxpbix4cItjxYsVuPFpvx6UFMydn1PKxrjA2PZ207oXOOFseyztiAfviXgBwNwG3II0KQbnRKJGQOEMkszmshfG5xZJgncypvfSDGxocRc6XWubXU63I8A2QCGMCbTKNjbaU/wCfRvvvWyKgjaGBsbGiIERgNA2MHWG296PUg3qh7Lsb3zfEZRlcfqOmMT/+Mh6FfSufVn7ur+2S/m2IOgosBZQEREBERBGT+mQ/Zqv2tMpK6gM8c3BVxNLWgzwYnRXNg4G2KIngDrDTwENPAudsooiL4La7g3BBBILSL6CCCCOMIOyXS6455Pj5A6T3p5Pj5A6T3oOxXWbri1PSMLpAW3DXANFzoGG+jSt3k+PkDpPeg7Fdeevle2N7o2bJI1j3MZe2N4aS1t+C5sFyXyfHyB0nvWRQR8gdJ70EdQ5dyo1tLgog5sb2GA4He6ODHgD32nQXdCsW7DL3yWOqd41szYl9Gh4aWtbEP4RhkfF/xcG/0Lpdly8Oc0vQ85b9Knn1cw3YZe+Sx1T/ABpuwy98ljqn+NdPslk1JzSect+lTz6uYbsMvfJY6p/jTdhl75LHVP8AGun2SyeHOaTzlv0qefVzDdhl75LHVP8AGm7DL3yWOqf410+yWTUnNJ5y36VPPq5huwy98ljqn+NN2GXvksdU/wAa6fZLJqTmk85b9Knn1cw3YZe+Sx1T/Gs02cuWJamkbUZODGbONOFzNcb2uOIuOphe7+ldOsozOLITKyAxP0OBD438iUXwutwjSQRwgkJqTmlWdLomMPCp59Um1fV1xx2TWtLmPiwSRuLJGXO9eNYvfSNRB4QQU8nx8gdJ711YXY7pdcc8nx8gdJ708nx8gdJ70HY7pdcc8nx8gdJ708nx8gdJ70HYiuf1v7ur+2S/m2Ku+T4+QOk969OTXhjKmn1NxU9RGP8AK+ZjZAPU9t//ACIOshZWAsoCIiAiIgKjZ55F2J5qmC0byBUDkP1Nn+YHQHfceMq8r4kiDgWuAc1wIIIuCDrBB1hByXZBxjpCbIOUOkLpYzapOaQdSzuTc3Sc0g6lncg5ZSvGOXSPfDhGner0bIOMdIVxyHkSndUV7XU8LmxzRtYDE0hrTC0kNBGgX4lNbm6TmkHUs7kHNNkHGOkJsg4x0hdL3N0nNIOpZ3JubpOaQdSzuQc2yRNhyhRgEFtRK1jrHU+KOZ7D+F0o+4Lra8EGQaZjg9lNCx7TdrmxMBabWuCBo0Er3oCIiAiIgIiICIiAiIgqmemQi4baibeSMWmaBpkhGnEBwuZpI4xccSpoladIcCDpBxDSONddso45uUmvakFz9CzuQcz2QcY6QmyDjHSF0vc3Sc0g6lncm5uk5pB1LO5BzTZBxjpCbIOMdIXS9zdJzSDqWdybm6TmkHUs7kHNNkHGOkLyVs+B0UjSDeSKF4BHvJZoxf7niI9K6tubpOaQdSzuWW5u0oIIpYAQQQRCy4INwRo1oJALKIgIiICIiAiIgIiIIDN/0nKP8eL2DVPqAzf9Jyj/AB4vYNU+gIiIC8VdliKFzWPLsb2ucGtjkkOEEAuIY02F3DXxr2qKk9OZ9lm9vEgzujh4puyz/ppujh4puyz/AKalEQRe6OHim7LP+mm6OHim7LP+mpREEXujh4puyz/ppujh4puyz/pqURBF7o4eKbss/wCmhzlgBaCZGYnMYC6nmY3E9wa0FzmAC5IGnjUoq7n9AX0MjGmzny0YaeJ224sJ6bILEEXlyVWiaGKYf92Nj7cRc0Ej7jcL1ICLF1lAREQEXxJKGgucQ1rQSSTYAAXJJOoL5p6tkjcUb2yN5TXBw6Qg2osBy0U9fFJ+7lY/S4b17XaW2uNB4LjpCD0IsXWHPABJIAAuSdAA4yUH0iwCsoCIiAiIgIiwUEDm/wCk5R/jxewap9V2TIFS2aeWnqmRNqHNe5roQ8ghgbrJ+ZfXkzKHP4+yjxILAir/AJMyhz+Pso8SeTMoc/j7KPEgsCipPTmfZZvbxLyeTMoc/j7KPEteTqaoZWjbE7ZyaaXCWxiPCNmjuDYm/Ag99XnTSRG0tVDGS57N9IBvmvLHN9YcCLcazLnNSsDC6pibsrQ9l3gYmG9n/M02Ok6FERZGmELm4N8cqmptiHo+39lx6+Rptr+Za8p0lRE+t2OF8m3nRPjljbDJoFO2I08rZnABt2E30izzwoLK3KURdI0SMLoA0zNxC8Qc3E0vH+G7dOngWylq2SsbJG9skcjQ5j2m7XNIuHAjWFSI826rZXudG0bc2tT1Za5rWinbS0+N7RrsHx1MYH0oNrBebJeRq2PaTNhkj2sMntcWvu3Ym22cE7KGt1uBaGOJsDfgAdFul1QRkWsihjs2aR0lPTNqgahzzswmBe4DZAXEMJBDXNuNF9FlG5RdPBCWVDptkENTtdjakRvjkNbJschbst33Y6FoALyMOH/FpDqF1CZ4H/pv9RQfnIlVq7JGUi+rwOmxu2/sbmuDWvjffa7GvMugt3lrMaQWuudO+sectK2Kjaxl8LZ6EC7nPNtuxa3OJJ+8oNmaUto5YfiJpA0fRyWlZ92/c3+lTpVXyC61XI0apKdjnfWjlLQeh5H3BWlBRM6cyK6pqHTQZSdBE4MDYt+AwhtiBgcAbm5+9RHm0yn8sO/FN4l1JFym1TM4ttGnXqKYpjDZ9I6OW+bTKfyw78U3iTzZ5T+WHdM3iXUliyeDSt/0b/0/EdFHyHmRVxRVcVRXmpFVA+FjXY3Njc5pGyHESeHUF7qjNid7g/ZY4y50bpGsD8NmCNoseElrXg3A0EC9gb2pF0imKYwhkuXKrlU1Vb/wrGTs2JWbI18zRHJTbWDY8Qw7xrQ8YjrADungWX5tSvLHOfFG+JmGMxsc2xGx4Xk3BPvCLcANtOlWYpcKXNUoM0p9+X1G+OmPCZAGPJjxPAvwhj+P350nTfFXmdK7etqS2PA5mElxALog1x03vidiuLj71brJZB8xCwtxWH+y+0RAREQEREBERAREQEREBRUnpzPss3t4lKqGqqljK2Mve1gNLNYucG392i40ExZLLy+VYPj4+sb3p5Vg+Pj6xveg9VksvL5Vg+Pj6xvenlWD4+PrG96D1WXw6EEgkAlpu24BseMcS0eVYPj4+sb3p5Vg+Pj6xveg9WFQuePo3+ooPzkSkPKsHx8fWN71D52ZQifThrZWOcaihs0PaSf+si1AHSg0ZE9N/wBK727VaSqvkT03/Su9u1WgoK/l7O00sgjFBW1V2h2yU8IkYLkjCTiG+0avnCjvOM75Iyp2UeNXDCmFd6bluIwmjGfvKJiVP84zvkjKnZR41jzjO+SMqdlHjVxwrOFW8Wz6fOUYT80Rm/nCawPJpKmkwFotURbGX3F7tFzcBR7M5pRHHaMyy+6CUFj278PAbE2zbBzgSQTo3hurPZZXCqYmcYjCFlWizhmmikcG7HsctM17mNLjHFI1jpDhcNLmh1rgEcPAtfl2oixuAdUQgMax7onMcSWynZCAAMO8aCdGsHQCrRBTNZcMY1gJJIaAAXHWbDhW1VFYp84ap7Q7awbd8cVjjuHOcwF50e8Ac7o12XxFnBVPlbGafYgJIWveLm7cTA42IuGuxPsdFsPDptakQEREBERAREQEREBERAREQFBZ25utrIhZrTPDd8Jc0EXtvozfU1w0dB4FOog442kjP/ZY0gkOaY2gtcDZzSLawQQfUvraMXxUfVt7la89MiYHGrjG9dYVI4uBs/8A+Nd81jwFVpBp2jF8VH1be5NoxfFR9W3uW5EGnaMXxUfVt7k2jF8VH1be5bkQadoxfFR9W3uWqpycwscGMYyS143BjQWyA3Y4EDRZwC9aygtOalaJqiOYCwlog+3ETM27fuNx9yuK5z+zyW1XNDwRwukZ/DlmD7D1P2UdC6Mgisp5yQU78ErnBxAdoje4WN+FotwFeTd1Sct/UyeFT9ksggN3VJy39TJ4U3dUnLf1MnhU/ZLIIiizrp5ntjjc4vdewMTwNAudJbbUo2DPBwLRKxt5CzY2x6cQfiDLPJwOaXNtjB47hvDaSF4pcjQua9uxtaJCS/C0MLnH/EXNsb/OgiYs9WObiEMgB3rbmPfSXjGxizjc+6t1a9NlqpM+GyaonODgXtDcNxEMRL3YnDSGt96L/NdTkWSImsEQiZgaAA0tDtAA131+9GviC2soIxqjYBa2hgGji1atJQRG6oOZK6NhBj2thL3NwkTyYGSOLSS1o0kg2NgtMmdhhe5kzWPEYaHSxPGESudMBG4PILSdjAtpsXaSpekyLFEJAxgtMS6S5L8RItY4r6Nej5ytjcmxBuARRhgAAbgbYAXsLWtbfO6Sgho882EX2GW1yw+8BEmJzcFi4HWx2nUvkZ5tdIyJsUgc6SGJxc3eNc57A5uMXBIDweIqdZk+NosI2ACxADGgAjVosgoI8WLY2YtAxYG3sDiAvbj0+tB6EREBERAREQEREBERAREQa5WBwLSAWm4IIuCCNII4l+eZal4cQHuABIADjYAHQAsIg+dtv5bvxFNtv5bvxFEQNtv5bvxFNtv5bvxFEQNtv5bvxFNtv5bvxFEQXr9kri6oqHOOJwhaLnSbbJe1+K66miICIiAiIgIiICIiAiIgIiICIiD/2Q=="/>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3" name="AutoShape 10" descr="data:image/jpeg;base64,/9j/4AAQSkZJRgABAQAAAQABAAD/2wCEAAkGBhIQEREQEBAUDw8OEg4QEBAVEhcUFhAPFRAVFRUQFBQXHSYgFxkjGRQSIC8gIycpLTgsFh4xNTAqNSYrLSkBCQoKDgwOGg8PGikgHiQ1LS0sLDU1NSkpNSkpNTUsKS4pNSsuNTIpKSksNSwtNSkpLjAwLykpNSkpNSkpKSwpLP/AABEIAMIBAwMBIgACEQEDEQH/xAAcAAEAAgMBAQEAAAAAAAAAAAAABQYBAwcEAgj/xABPEAABAwIBBA0FDQYFBAMAAAABAAIDBBESBQYhMRMUFiJBUVJUkZOU0dIVFzRxsyMyNVNVYWNydIGStNMHM3N1gqNCYoShoiRDg8ElRLH/xAAZAQEAAwEBAAAAAAAAAAAAAAAAAQIEAwX/xAAvEQEAAQICCAQGAwEAAAAAAAAAAQIDEVIEEiExkqHR4hMUU3IyUWFxkbIiwfAV/9oADAMBAAIRAxEAPwDuKFFghBi6zdc7gzbhr8qZVFSZXCndQCINnljDQ+mu4WY4DWFL+a2g5M/bKjxrXVZtUYRVVOOETu+cY5lcZlbbpdVLzW0HJn7ZUeNPNbQcmftlR41XUsZ54e42rbdLqpea2g5M/bKjxp5raDkz9sqPGmpYzzw9xtW26is6BeknHAYyD84JAI6FD+a2g5M/bKjxrw5d/ZvRRU8sjWz4mNuL1c5F7jWC+xTUsZ54e5O1atzdJzSDqWdybm6TmkHUs7lIgLz1mUI4QDLI2MEPILja4Ywvd0Na4+oLMl5tzdJzSDqWdybm6TmkHUs7lqo87aObHsVXC8RNL5CJBZjAQC5x4BpC3UucFPK3FHPG9oeyMkO1PebMaRrBcSLcaDG5uk5pB1LO5NzdJzSDqWdykbrKCN3N0nNIOpZ3KDpQynys6GNjYoZ6KHeMaGt2ds07gbNFrlgk0/5FblzfPjIUMtc+WUP9xgoHuwyyM9z2xO2X3hGnACfu+cq9EUTP85mI/P8AcIn6Oj3S6qQ/ZdQcmftlR4081tByZ+2VHjXbUsZ6uHuRtW26XVS81tByZ+2VHjTzW0HJn7ZUeNNSxnnh7jatt0uql5raDkz9sqPGnmtoOTP2yo8aaljPPD3G1bbpdVLzW0HJn7ZUeNPNbQcmftlR401LGeeHuNq2grKoWbmSGUeWJqeAyCE0EUpY+V8nuhqC3FvyeAK+hUvW4t1RETjExE/LemJxERFxSIiICIiAiIgp2a/wrlv6+TfyquKp2a/wrlv6+TfyquK06V8ce2n9YVpERFmWEXnra1kLHSyuwRsF3O0m2m3B85Cid3FF8f8A25PCgnlF50eiT/U/9heXdxRfHf25PCvBl7O6klp5Y2TXe9tmjY3i5uNFy1BbVE5WpHvnontbdsMszpDcb1rqWVgP4nNGjjUsEsgqNTkSYwzWZiLcpCsbFiaNnhZMx+C5NhfCSMXC0ata8lZHVyyPm2tKYmy5Pe1jo4Gzu2KrxuYC1++jawm2I3uTZXiyWQUzLUNTO90kcNQxzoo20m/DBTVLZX45ZmtfYtLTGb77etcLXNjpzeqSa5jS575f/kjUSbPjjkwzsEXuQccGFpDRdrbWI061ebL5bE0EkNALtZtpPrPCg+1T8twh9bMx3vX0dKw+p0tUD/sVcFSc4MpRw17zI7CHU1IBoJuRNUE6hxOagsubs5kpKZ7tLnwQOceMmNpJUiqjm9nfSRUlNG+Wz44IGOGxvNnNjAIuG2OkcCkN3FF8d/bk8KCeRRuTM4IKlzmwyY3MALhhc0gE2B3wCkkBERAREQU+D4fl/lkP5lyuAVPg+H5f5ZD+ZcrgFp0nfR7YRAiIsyRERAREQEREFOzX+Fct/Xyb+VVxVOzX+Fct/Xyb+VVxWnSvjj20/rCtIiIsyyCz39Bn9UftWKbj1D1BQme/oM/qj9qxTceoeoIPpRWc4O1KiwLiI3GzQSSBpNgNJNhqClViyCst/aLRkAjZyCAQRSzWIOkH3vzhZ84dJ9P2WbwqAzmyJtWXEwWp53HABqilNyYvmB0lv9Q4AolBdfOHSfT9lm8KecOk+n7LN4VSkQXXzh0n0/ZZvCnnDpPp+yzeFUpEF184dJ9P2WbwqJjy3FVVsr4sYApqRu/jfGTaeoJIDwLjfN0/OoBKWbYqink1Bz9rv+rLYNPWNi6Sg6Nmr6DR/Zqf2TVKqKzV9Bo/s1P7JqlUFfpfhSo+yU3tXqwKv0vwpUfZKb2r1YEBERAREQU+D4fl/lkP5lyuAVPg+H5f5ZD+ZcrgFp0nfR7YRAiIsyRERAREQEREFOzX+Fct/Xyb+VVxVOzX+Fct/Xyb+VKuK06V8ce2n9YVp3CIizLILPf0Gf1R+1YpuPUPUFCZ7+gz+qP2rFNx6h6gg+kREHkylk9k8T4pBdkgseMabhwPAQQCDxgLnk+QKuNzmbWlmwkgSs2PDIOB4BeCCRrFtBuunIg5b5IquZT/ANn9VPJFVzKf+z+qupIg5b5IquZT/wBn9VPJFVzKf+z+qupIg5b5IquZT/2f1Vqqsg1T2OZtKoBcDY+5aHa2u/e8BAP3Lq6II3NqnfHR0scrcMsdPTtkbo3sgiaHDRo131KSREFfpfhSo+yU3tXqwKv0vwpUfZKb2r1YEBERAREQU+D4fl/lkP5lyuAVPg+Hpv5ZD+ZcreFp0nfR7YRDKIizJEREBERBFZSlmM8UMUgiDop5XOMeMksfE0NAJFh7of8AZY2jVc8b2ZviX3N6bD9mq/bUyk0FXoM1Z4Z6qpbWXfWmAyDa7bDYo8AsMXEpLaFVzxvZm+JSt0urVVTVOM/7DYIvaFVzxvZ2+JNoVXPG9nb4lKXWVUQGUsg1E8boZKsFj7XtTtGpwI04uML0Cgqh/wDcFvs7fEpe6wUFdzdzvimpopJ5oopiHCRhcGWe1xaXBpOgHDcfMQpLdFS86h61veqrmDRxOaY5Io3l0dPUMLmNcbOBjeASNQdGD/Wrd5Fp+bw9UzuQa90VLzqHrW96boqXnUPWt71s8i0/N4eqZ3J5Fp+bw9UzuQa90VLzqHrW96boqXnUPWt71s8i0/N4eqZ3J5Fp+bw9UzuQa90VLzqHrW96boqXnUPWt71s8i0/N4eqZ3J5Fp+bw9UzuQa90VLzqHrW96boqXnUPWt71s8i0/N4eqZ3J5Fp+bw9UzuQa90VLzqHrW968eUMvNe6CKlqYsc0pa4jDKWsET3aG4hrLWi/zqQ8i0/N4eqZ3Lw1+Too5qMsijYTO4XaxrTba0xtcBBqZkCcTOqBVjZJI2RE7XbbC1xI0YvnXq2hVc8b2ZviUqEugi9oVXPG9nb4k2hVc8b2dviUpdLoIvaFVzxvZ2+JY2hVc8b2dviUsiCrszWnFY6t257o+BlORtdtsDZC+/vtele3NnK75tsxykOkpKmWAuDcONgALX4bm2sj+kqbVNzclwV1QOCpkrG/+SGcuHS2R/4FaqqasMfsLkiIqgiIgIiIIyb02H7NV+2plrztqnxUc8kbix7GAtcNYOILZN6bD9mq/bUykJYg4FrgHNOsEAg+sFBUqqmkjrKgxzVEhipNtxwGdxY6cyTDBg4WnC0YV5qbKgj2q/bc8hq4ZHGcvjkhdJtZ8hOwYsUeDBfeNt/hOtXbYRfFYYiA0utpLQb2vxXJ6V54clQse6VkMbJH3xyNjaHOvru4C5QUemzjlpGkvdJPK+CJ7LVDamCbFPFFtprt6+IXlBLNDSDoNwSvbuxqi1wbFEySKPKErzJiAcKbYSAGNcSwuExBuTYtvpCtMORYGB4ZBEwS/vA2JgEn1wBvuHWvuHJsTGhjYmNa1rmBoY0ANcQXNAA1GwuPmQVqmzhmnqaazo4oXVVTCYQ47K8R0krru4C0uAdYAaMJubq3FeduTYg/ZREwS2A2QMbisBYDFa9rEheglBQs15djOT38EjH07vU9myN/5RW/qKvy57kT93k3+ND7KZdBugyixdLoMosXS6DKLF0ugyixdLoMqMyt+9ovtD/ysykrqMysfdaP7Q/8rMgknnQfUVRqaF8zckvdVVINZGNmDZ3MDsNE5+IAajiaCbK9LWKVowgNaBH7wYRvNFt7xaNGhBRpcslsb6uWao2SKsmifHHJGG08bKgxsidA9wD8bMB1Fx2S44FrgyjUCeMl0zGSZRqotsOqMcL446mVu1th04XOa3A3VpA03IBu8mSYXSCZ0Mbpm+9lMbS9vqcRcLa6jYW4Sxpbix4cItjxYsVuPFpvx6UFMydn1PKxrjA2PZ207oXOOFseyztiAfviXgBwNwG3II0KQbnRKJGQOEMkszmshfG5xZJgncypvfSDGxocRc6XWubXU63I8A2QCGMCbTKNjbaU/wCfRvvvWyKgjaGBsbGiIERgNA2MHWG296PUg3qh7Lsb3zfEZRlcfqOmMT/+Mh6FfSufVn7ur+2S/m2IOgosBZQEREBERBGT+mQ/Zqv2tMpK6gM8c3BVxNLWgzwYnRXNg4G2KIngDrDTwENPAudsooiL4La7g3BBBILSL6CCCCOMIOyXS6455Pj5A6T3p5Pj5A6T3oOxXWbri1PSMLpAW3DXANFzoGG+jSt3k+PkDpPeg7Fdeevle2N7o2bJI1j3MZe2N4aS1t+C5sFyXyfHyB0nvWRQR8gdJ70EdQ5dyo1tLgog5sb2GA4He6ODHgD32nQXdCsW7DL3yWOqd41szYl9Gh4aWtbEP4RhkfF/xcG/0Lpdly8Oc0vQ85b9Knn1cw3YZe+Sx1T/ABpuwy98ljqn+NdPslk1JzSect+lTz6uYbsMvfJY6p/jTdhl75LHVP8AGun2SyeHOaTzlv0qefVzDdhl75LHVP8AGm7DL3yWOqf410+yWTUnNJ5y36VPPq5huwy98ljqn+NN2GXvksdU/wAa6fZLJqTmk85b9Knn1cw3YZe+Sx1T/Gs02cuWJamkbUZODGbONOFzNcb2uOIuOphe7+ldOsozOLITKyAxP0OBD438iUXwutwjSQRwgkJqTmlWdLomMPCp59Um1fV1xx2TWtLmPiwSRuLJGXO9eNYvfSNRB4QQU8nx8gdJ711YXY7pdcc8nx8gdJ708nx8gdJ70HY7pdcc8nx8gdJ708nx8gdJ70HYiuf1v7ur+2S/m2Ku+T4+QOk969OTXhjKmn1NxU9RGP8AK+ZjZAPU9t//ACIOshZWAsoCIiAiIgKjZ55F2J5qmC0byBUDkP1Nn+YHQHfceMq8r4kiDgWuAc1wIIIuCDrBB1hByXZBxjpCbIOUOkLpYzapOaQdSzuTc3Sc0g6lncg5ZSvGOXSPfDhGner0bIOMdIVxyHkSndUV7XU8LmxzRtYDE0hrTC0kNBGgX4lNbm6TmkHUs7kHNNkHGOkJsg4x0hdL3N0nNIOpZ3JubpOaQdSzuQc2yRNhyhRgEFtRK1jrHU+KOZ7D+F0o+4Lra8EGQaZjg9lNCx7TdrmxMBabWuCBo0Er3oCIiAiIgIiICIiAiIgqmemQi4baibeSMWmaBpkhGnEBwuZpI4xccSpoladIcCDpBxDSONddso45uUmvakFz9CzuQcz2QcY6QmyDjHSF0vc3Sc0g6lncm5uk5pB1LO5BzTZBxjpCbIOMdIXS9zdJzSDqWdybm6TmkHUs7kHNNkHGOkLyVs+B0UjSDeSKF4BHvJZoxf7niI9K6tubpOaQdSzuWW5u0oIIpYAQQQRCy4INwRo1oJALKIgIiICIiAiIgIiIIDN/0nKP8eL2DVPqAzf9Jyj/AB4vYNU+gIiIC8VdliKFzWPLsb2ucGtjkkOEEAuIY02F3DXxr2qKk9OZ9lm9vEgzujh4puyz/ppujh4puyz/AKalEQRe6OHim7LP+mm6OHim7LP+mpREEXujh4puyz/ppujh4puyz/pqURBF7o4eKbss/wCmhzlgBaCZGYnMYC6nmY3E9wa0FzmAC5IGnjUoq7n9AX0MjGmzny0YaeJ224sJ6bILEEXlyVWiaGKYf92Nj7cRc0Ej7jcL1ICLF1lAREQEXxJKGgucQ1rQSSTYAAXJJOoL5p6tkjcUb2yN5TXBw6Qg2osBy0U9fFJ+7lY/S4b17XaW2uNB4LjpCD0IsXWHPABJIAAuSdAA4yUH0iwCsoCIiAiIgIiwUEDm/wCk5R/jxewap9V2TIFS2aeWnqmRNqHNe5roQ8ghgbrJ+ZfXkzKHP4+yjxILAir/AJMyhz+Pso8SeTMoc/j7KPEgsCipPTmfZZvbxLyeTMoc/j7KPEteTqaoZWjbE7ZyaaXCWxiPCNmjuDYm/Ag99XnTSRG0tVDGS57N9IBvmvLHN9YcCLcazLnNSsDC6pibsrQ9l3gYmG9n/M02Ok6FERZGmELm4N8cqmptiHo+39lx6+Rptr+Za8p0lRE+t2OF8m3nRPjljbDJoFO2I08rZnABt2E30izzwoLK3KURdI0SMLoA0zNxC8Qc3E0vH+G7dOngWylq2SsbJG9skcjQ5j2m7XNIuHAjWFSI826rZXudG0bc2tT1Za5rWinbS0+N7RrsHx1MYH0oNrBebJeRq2PaTNhkj2sMntcWvu3Ym22cE7KGt1uBaGOJsDfgAdFul1QRkWsihjs2aR0lPTNqgahzzswmBe4DZAXEMJBDXNuNF9FlG5RdPBCWVDptkENTtdjakRvjkNbJschbst33Y6FoALyMOH/FpDqF1CZ4H/pv9RQfnIlVq7JGUi+rwOmxu2/sbmuDWvjffa7GvMugt3lrMaQWuudO+sectK2Kjaxl8LZ6EC7nPNtuxa3OJJ+8oNmaUto5YfiJpA0fRyWlZ92/c3+lTpVXyC61XI0apKdjnfWjlLQeh5H3BWlBRM6cyK6pqHTQZSdBE4MDYt+AwhtiBgcAbm5+9RHm0yn8sO/FN4l1JFym1TM4ttGnXqKYpjDZ9I6OW+bTKfyw78U3iTzZ5T+WHdM3iXUliyeDSt/0b/0/EdFHyHmRVxRVcVRXmpFVA+FjXY3Njc5pGyHESeHUF7qjNid7g/ZY4y50bpGsD8NmCNoseElrXg3A0EC9gb2pF0imKYwhkuXKrlU1Vb/wrGTs2JWbI18zRHJTbWDY8Qw7xrQ8YjrADungWX5tSvLHOfFG+JmGMxsc2xGx4Xk3BPvCLcANtOlWYpcKXNUoM0p9+X1G+OmPCZAGPJjxPAvwhj+P350nTfFXmdK7etqS2PA5mElxALog1x03vidiuLj71brJZB8xCwtxWH+y+0RAREQEREBERAREQEREBRUnpzPss3t4lKqGqqljK2Mve1gNLNYucG392i40ExZLLy+VYPj4+sb3p5Vg+Pj6xveg9VksvL5Vg+Pj6xvenlWD4+PrG96D1WXw6EEgkAlpu24BseMcS0eVYPj4+sb3p5Vg+Pj6xveg9WFQuePo3+ooPzkSkPKsHx8fWN71D52ZQifThrZWOcaihs0PaSf+si1AHSg0ZE9N/wBK727VaSqvkT03/Su9u1WgoK/l7O00sgjFBW1V2h2yU8IkYLkjCTiG+0avnCjvOM75Iyp2UeNXDCmFd6bluIwmjGfvKJiVP84zvkjKnZR41jzjO+SMqdlHjVxwrOFW8Wz6fOUYT80Rm/nCawPJpKmkwFotURbGX3F7tFzcBR7M5pRHHaMyy+6CUFj278PAbE2zbBzgSQTo3hurPZZXCqYmcYjCFlWizhmmikcG7HsctM17mNLjHFI1jpDhcNLmh1rgEcPAtfl2oixuAdUQgMax7onMcSWynZCAAMO8aCdGsHQCrRBTNZcMY1gJJIaAAXHWbDhW1VFYp84ap7Q7awbd8cVjjuHOcwF50e8Ac7o12XxFnBVPlbGafYgJIWveLm7cTA42IuGuxPsdFsPDptakQEREBERAREQEREBERAREQFBZ25utrIhZrTPDd8Jc0EXtvozfU1w0dB4FOog442kjP/ZY0gkOaY2gtcDZzSLawQQfUvraMXxUfVt7la89MiYHGrjG9dYVI4uBs/8A+Nd81jwFVpBp2jF8VH1be5NoxfFR9W3uW5EGnaMXxUfVt7k2jF8VH1be5bkQadoxfFR9W3uWqpycwscGMYyS143BjQWyA3Y4EDRZwC9aygtOalaJqiOYCwlog+3ETM27fuNx9yuK5z+zyW1XNDwRwukZ/DlmD7D1P2UdC6Mgisp5yQU78ErnBxAdoje4WN+FotwFeTd1Sct/UyeFT9ksggN3VJy39TJ4U3dUnLf1MnhU/ZLIIiizrp5ntjjc4vdewMTwNAudJbbUo2DPBwLRKxt5CzY2x6cQfiDLPJwOaXNtjB47hvDaSF4pcjQua9uxtaJCS/C0MLnH/EXNsb/OgiYs9WObiEMgB3rbmPfSXjGxizjc+6t1a9NlqpM+GyaonODgXtDcNxEMRL3YnDSGt96L/NdTkWSImsEQiZgaAA0tDtAA131+9GviC2soIxqjYBa2hgGji1atJQRG6oOZK6NhBj2thL3NwkTyYGSOLSS1o0kg2NgtMmdhhe5kzWPEYaHSxPGESudMBG4PILSdjAtpsXaSpekyLFEJAxgtMS6S5L8RItY4r6Nej5ytjcmxBuARRhgAAbgbYAXsLWtbfO6Sgho882EX2GW1yw+8BEmJzcFi4HWx2nUvkZ5tdIyJsUgc6SGJxc3eNc57A5uMXBIDweIqdZk+NosI2ACxADGgAjVosgoI8WLY2YtAxYG3sDiAvbj0+tB6EREBERAREQEREBERAREQa5WBwLSAWm4IIuCCNII4l+eZal4cQHuABIADjYAHQAsIg+dtv5bvxFNtv5bvxFEQNtv5bvxFNtv5bvxFEQNtv5bvxFNtv5bvxFEQXr9kri6oqHOOJwhaLnSbbJe1+K66miICIiAiIgIiICIiAiIgIiICIiD/2Q=="/>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4" name="AutoShape 12" descr="data:image/jpeg;base64,/9j/4AAQSkZJRgABAQAAAQABAAD/2wCEAAkGBhIQEREQEBAUDw8OEg4QEBAVEhcUFhAPFRAVFRUQFBQXHSYgFxkjGRQSIC8gIycpLTgsFh4xNTAqNSYrLSkBCQoKDgwOGg8PGikgHiQ1LS0sLDU1NSkpNSkpNTUsKS4pNSsuNTIpKSksNSwtNSkpLjAwLykpNSkpNSkpKSwpLP/AABEIAMIBAwMBIgACEQEDEQH/xAAcAAEAAgMBAQEAAAAAAAAAAAAABQYBAwcEAgj/xABPEAABAwIBBA0FDQYFBAMAAAABAAIDBBESBQYhMRMUFiJBUVJUkZOU0dIVFzRxsyMyNVNVYWNydIGStNMHM3N1gqNCYoShoiRDg8ElRLH/xAAZAQEAAwEBAAAAAAAAAAAAAAAAAQIEAwX/xAAvEQEAAQICCAQGAwEAAAAAAAAAAQIDEVIEEiExkqHR4hMUU3IyUWFxkbIiwfAV/9oADAMBAAIRAxEAPwDuKFFghBi6zdc7gzbhr8qZVFSZXCndQCINnljDQ+mu4WY4DWFL+a2g5M/bKjxrXVZtUYRVVOOETu+cY5lcZlbbpdVLzW0HJn7ZUeNPNbQcmftlR41XUsZ54e42rbdLqpea2g5M/bKjxp5raDkz9sqPGmpYzzw9xtW26is6BeknHAYyD84JAI6FD+a2g5M/bKjxrw5d/ZvRRU8sjWz4mNuL1c5F7jWC+xTUsZ54e5O1atzdJzSDqWdybm6TmkHUs7lIgLz1mUI4QDLI2MEPILja4Ywvd0Na4+oLMl5tzdJzSDqWdybm6TmkHUs7lqo87aObHsVXC8RNL5CJBZjAQC5x4BpC3UucFPK3FHPG9oeyMkO1PebMaRrBcSLcaDG5uk5pB1LO5NzdJzSDqWdykbrKCN3N0nNIOpZ3KDpQynys6GNjYoZ6KHeMaGt2ds07gbNFrlgk0/5FblzfPjIUMtc+WUP9xgoHuwyyM9z2xO2X3hGnACfu+cq9EUTP85mI/P8AcIn6Oj3S6qQ/ZdQcmftlR4081tByZ+2VHjXbUsZ6uHuRtW26XVS81tByZ+2VHjTzW0HJn7ZUeNNSxnnh7jatt0uql5raDkz9sqPGnmtoOTP2yo8aaljPPD3G1bbpdVLzW0HJn7ZUeNPNbQcmftlR401LGeeHuNq2grKoWbmSGUeWJqeAyCE0EUpY+V8nuhqC3FvyeAK+hUvW4t1RETjExE/LemJxERFxSIiICIiAiIgp2a/wrlv6+TfyquKp2a/wrlv6+TfyquK06V8ce2n9YVpERFmWEXnra1kLHSyuwRsF3O0m2m3B85Cid3FF8f8A25PCgnlF50eiT/U/9heXdxRfHf25PCvBl7O6klp5Y2TXe9tmjY3i5uNFy1BbVE5WpHvnontbdsMszpDcb1rqWVgP4nNGjjUsEsgqNTkSYwzWZiLcpCsbFiaNnhZMx+C5NhfCSMXC0ata8lZHVyyPm2tKYmy5Pe1jo4Gzu2KrxuYC1++jawm2I3uTZXiyWQUzLUNTO90kcNQxzoo20m/DBTVLZX45ZmtfYtLTGb77etcLXNjpzeqSa5jS575f/kjUSbPjjkwzsEXuQccGFpDRdrbWI061ebL5bE0EkNALtZtpPrPCg+1T8twh9bMx3vX0dKw+p0tUD/sVcFSc4MpRw17zI7CHU1IBoJuRNUE6hxOagsubs5kpKZ7tLnwQOceMmNpJUiqjm9nfSRUlNG+Wz44IGOGxvNnNjAIuG2OkcCkN3FF8d/bk8KCeRRuTM4IKlzmwyY3MALhhc0gE2B3wCkkBERAREQU+D4fl/lkP5lyuAVPg+H5f5ZD+ZcrgFp0nfR7YRAiIsyRERAREQEREFOzX+Fct/Xyb+VVxVOzX+Fct/Xyb+VVxWnSvjj20/rCtIiIsyyCz39Bn9UftWKbj1D1BQme/oM/qj9qxTceoeoIPpRWc4O1KiwLiI3GzQSSBpNgNJNhqClViyCst/aLRkAjZyCAQRSzWIOkH3vzhZ84dJ9P2WbwqAzmyJtWXEwWp53HABqilNyYvmB0lv9Q4AolBdfOHSfT9lm8KecOk+n7LN4VSkQXXzh0n0/ZZvCnnDpPp+yzeFUpEF184dJ9P2WbwqJjy3FVVsr4sYApqRu/jfGTaeoJIDwLjfN0/OoBKWbYqink1Bz9rv+rLYNPWNi6Sg6Nmr6DR/Zqf2TVKqKzV9Bo/s1P7JqlUFfpfhSo+yU3tXqwKv0vwpUfZKb2r1YEBERAREQU+D4fl/lkP5lyuAVPg+H5f5ZD+ZcrgFp0nfR7YRAiIsyRERAREQEREFOzX+Fct/Xyb+VVxVOzX+Fct/Xyb+VKuK06V8ce2n9YVp3CIizLILPf0Gf1R+1YpuPUPUFCZ7+gz+qP2rFNx6h6gg+kREHkylk9k8T4pBdkgseMabhwPAQQCDxgLnk+QKuNzmbWlmwkgSs2PDIOB4BeCCRrFtBuunIg5b5IquZT/ANn9VPJFVzKf+z+qupIg5b5IquZT/wBn9VPJFVzKf+z+qupIg5b5IquZT/2f1Vqqsg1T2OZtKoBcDY+5aHa2u/e8BAP3Lq6II3NqnfHR0scrcMsdPTtkbo3sgiaHDRo131KSREFfpfhSo+yU3tXqwKv0vwpUfZKb2r1YEBERAREQU+D4fl/lkP5lyuAVPg+Hpv5ZD+ZcreFp0nfR7YRDKIizJEREBERBFZSlmM8UMUgiDop5XOMeMksfE0NAJFh7of8AZY2jVc8b2ZviX3N6bD9mq/bUyk0FXoM1Z4Z6qpbWXfWmAyDa7bDYo8AsMXEpLaFVzxvZm+JSt0urVVTVOM/7DYIvaFVzxvZ2+JNoVXPG9nb4lKXWVUQGUsg1E8boZKsFj7XtTtGpwI04uML0Cgqh/wDcFvs7fEpe6wUFdzdzvimpopJ5oopiHCRhcGWe1xaXBpOgHDcfMQpLdFS86h61veqrmDRxOaY5Io3l0dPUMLmNcbOBjeASNQdGD/Wrd5Fp+bw9UzuQa90VLzqHrW96boqXnUPWt71s8i0/N4eqZ3J5Fp+bw9UzuQa90VLzqHrW96boqXnUPWt71s8i0/N4eqZ3J5Fp+bw9UzuQa90VLzqHrW96boqXnUPWt71s8i0/N4eqZ3J5Fp+bw9UzuQa90VLzqHrW96boqXnUPWt71s8i0/N4eqZ3J5Fp+bw9UzuQa90VLzqHrW968eUMvNe6CKlqYsc0pa4jDKWsET3aG4hrLWi/zqQ8i0/N4eqZ3Lw1+Too5qMsijYTO4XaxrTba0xtcBBqZkCcTOqBVjZJI2RE7XbbC1xI0YvnXq2hVc8b2ZviUqEugi9oVXPG9nb4k2hVc8b2dviUpdLoIvaFVzxvZ2+JY2hVc8b2dviUsiCrszWnFY6t257o+BlORtdtsDZC+/vtele3NnK75tsxykOkpKmWAuDcONgALX4bm2sj+kqbVNzclwV1QOCpkrG/+SGcuHS2R/4FaqqasMfsLkiIqgiIgIiIIyb02H7NV+2plrztqnxUc8kbix7GAtcNYOILZN6bD9mq/bUykJYg4FrgHNOsEAg+sFBUqqmkjrKgxzVEhipNtxwGdxY6cyTDBg4WnC0YV5qbKgj2q/bc8hq4ZHGcvjkhdJtZ8hOwYsUeDBfeNt/hOtXbYRfFYYiA0utpLQb2vxXJ6V54clQse6VkMbJH3xyNjaHOvru4C5QUemzjlpGkvdJPK+CJ7LVDamCbFPFFtprt6+IXlBLNDSDoNwSvbuxqi1wbFEySKPKErzJiAcKbYSAGNcSwuExBuTYtvpCtMORYGB4ZBEwS/vA2JgEn1wBvuHWvuHJsTGhjYmNa1rmBoY0ANcQXNAA1GwuPmQVqmzhmnqaazo4oXVVTCYQ47K8R0krru4C0uAdYAaMJubq3FeduTYg/ZREwS2A2QMbisBYDFa9rEheglBQs15djOT38EjH07vU9myN/5RW/qKvy57kT93k3+ND7KZdBugyixdLoMosXS6DKLF0ugyixdLoMqMyt+9ovtD/ysykrqMysfdaP7Q/8rMgknnQfUVRqaF8zckvdVVINZGNmDZ3MDsNE5+IAajiaCbK9LWKVowgNaBH7wYRvNFt7xaNGhBRpcslsb6uWao2SKsmifHHJGG08bKgxsidA9wD8bMB1Fx2S44FrgyjUCeMl0zGSZRqotsOqMcL446mVu1th04XOa3A3VpA03IBu8mSYXSCZ0Mbpm+9lMbS9vqcRcLa6jYW4Sxpbix4cItjxYsVuPFpvx6UFMydn1PKxrjA2PZ207oXOOFseyztiAfviXgBwNwG3II0KQbnRKJGQOEMkszmshfG5xZJgncypvfSDGxocRc6XWubXU63I8A2QCGMCbTKNjbaU/wCfRvvvWyKgjaGBsbGiIERgNA2MHWG296PUg3qh7Lsb3zfEZRlcfqOmMT/+Mh6FfSufVn7ur+2S/m2IOgosBZQEREBERBGT+mQ/Zqv2tMpK6gM8c3BVxNLWgzwYnRXNg4G2KIngDrDTwENPAudsooiL4La7g3BBBILSL6CCCCOMIOyXS6455Pj5A6T3p5Pj5A6T3oOxXWbri1PSMLpAW3DXANFzoGG+jSt3k+PkDpPeg7Fdeevle2N7o2bJI1j3MZe2N4aS1t+C5sFyXyfHyB0nvWRQR8gdJ70EdQ5dyo1tLgog5sb2GA4He6ODHgD32nQXdCsW7DL3yWOqd41szYl9Gh4aWtbEP4RhkfF/xcG/0Lpdly8Oc0vQ85b9Knn1cw3YZe+Sx1T/ABpuwy98ljqn+NdPslk1JzSect+lTz6uYbsMvfJY6p/jTdhl75LHVP8AGun2SyeHOaTzlv0qefVzDdhl75LHVP8AGm7DL3yWOqf410+yWTUnNJ5y36VPPq5huwy98ljqn+NN2GXvksdU/wAa6fZLJqTmk85b9Knn1cw3YZe+Sx1T/Gs02cuWJamkbUZODGbONOFzNcb2uOIuOphe7+ldOsozOLITKyAxP0OBD438iUXwutwjSQRwgkJqTmlWdLomMPCp59Um1fV1xx2TWtLmPiwSRuLJGXO9eNYvfSNRB4QQU8nx8gdJ711YXY7pdcc8nx8gdJ708nx8gdJ70HY7pdcc8nx8gdJ708nx8gdJ70HYiuf1v7ur+2S/m2Ku+T4+QOk969OTXhjKmn1NxU9RGP8AK+ZjZAPU9t//ACIOshZWAsoCIiAiIgKjZ55F2J5qmC0byBUDkP1Nn+YHQHfceMq8r4kiDgWuAc1wIIIuCDrBB1hByXZBxjpCbIOUOkLpYzapOaQdSzuTc3Sc0g6lncg5ZSvGOXSPfDhGner0bIOMdIVxyHkSndUV7XU8LmxzRtYDE0hrTC0kNBGgX4lNbm6TmkHUs7kHNNkHGOkJsg4x0hdL3N0nNIOpZ3JubpOaQdSzuQc2yRNhyhRgEFtRK1jrHU+KOZ7D+F0o+4Lra8EGQaZjg9lNCx7TdrmxMBabWuCBo0Er3oCIiAiIgIiICIiAiIgqmemQi4baibeSMWmaBpkhGnEBwuZpI4xccSpoladIcCDpBxDSONddso45uUmvakFz9CzuQcz2QcY6QmyDjHSF0vc3Sc0g6lncm5uk5pB1LO5BzTZBxjpCbIOMdIXS9zdJzSDqWdybm6TmkHUs7kHNNkHGOkLyVs+B0UjSDeSKF4BHvJZoxf7niI9K6tubpOaQdSzuWW5u0oIIpYAQQQRCy4INwRo1oJALKIgIiICIiAiIgIiIIDN/0nKP8eL2DVPqAzf9Jyj/AB4vYNU+gIiIC8VdliKFzWPLsb2ucGtjkkOEEAuIY02F3DXxr2qKk9OZ9lm9vEgzujh4puyz/ppujh4puyz/AKalEQRe6OHim7LP+mm6OHim7LP+mpREEXujh4puyz/ppujh4puyz/pqURBF7o4eKbss/wCmhzlgBaCZGYnMYC6nmY3E9wa0FzmAC5IGnjUoq7n9AX0MjGmzny0YaeJ224sJ6bILEEXlyVWiaGKYf92Nj7cRc0Ej7jcL1ICLF1lAREQEXxJKGgucQ1rQSSTYAAXJJOoL5p6tkjcUb2yN5TXBw6Qg2osBy0U9fFJ+7lY/S4b17XaW2uNB4LjpCD0IsXWHPABJIAAuSdAA4yUH0iwCsoCIiAiIgIiwUEDm/wCk5R/jxewap9V2TIFS2aeWnqmRNqHNe5roQ8ghgbrJ+ZfXkzKHP4+yjxILAir/AJMyhz+Pso8SeTMoc/j7KPEgsCipPTmfZZvbxLyeTMoc/j7KPEteTqaoZWjbE7ZyaaXCWxiPCNmjuDYm/Ag99XnTSRG0tVDGS57N9IBvmvLHN9YcCLcazLnNSsDC6pibsrQ9l3gYmG9n/M02Ok6FERZGmELm4N8cqmptiHo+39lx6+Rptr+Za8p0lRE+t2OF8m3nRPjljbDJoFO2I08rZnABt2E30izzwoLK3KURdI0SMLoA0zNxC8Qc3E0vH+G7dOngWylq2SsbJG9skcjQ5j2m7XNIuHAjWFSI826rZXudG0bc2tT1Za5rWinbS0+N7RrsHx1MYH0oNrBebJeRq2PaTNhkj2sMntcWvu3Ym22cE7KGt1uBaGOJsDfgAdFul1QRkWsihjs2aR0lPTNqgahzzswmBe4DZAXEMJBDXNuNF9FlG5RdPBCWVDptkENTtdjakRvjkNbJschbst33Y6FoALyMOH/FpDqF1CZ4H/pv9RQfnIlVq7JGUi+rwOmxu2/sbmuDWvjffa7GvMugt3lrMaQWuudO+sectK2Kjaxl8LZ6EC7nPNtuxa3OJJ+8oNmaUto5YfiJpA0fRyWlZ92/c3+lTpVXyC61XI0apKdjnfWjlLQeh5H3BWlBRM6cyK6pqHTQZSdBE4MDYt+AwhtiBgcAbm5+9RHm0yn8sO/FN4l1JFym1TM4ttGnXqKYpjDZ9I6OW+bTKfyw78U3iTzZ5T+WHdM3iXUliyeDSt/0b/0/EdFHyHmRVxRVcVRXmpFVA+FjXY3Njc5pGyHESeHUF7qjNid7g/ZY4y50bpGsD8NmCNoseElrXg3A0EC9gb2pF0imKYwhkuXKrlU1Vb/wrGTs2JWbI18zRHJTbWDY8Qw7xrQ8YjrADungWX5tSvLHOfFG+JmGMxsc2xGx4Xk3BPvCLcANtOlWYpcKXNUoM0p9+X1G+OmPCZAGPJjxPAvwhj+P350nTfFXmdK7etqS2PA5mElxALog1x03vidiuLj71brJZB8xCwtxWH+y+0RAREQEREBERAREQEREBRUnpzPss3t4lKqGqqljK2Mve1gNLNYucG392i40ExZLLy+VYPj4+sb3p5Vg+Pj6xveg9VksvL5Vg+Pj6xvenlWD4+PrG96D1WXw6EEgkAlpu24BseMcS0eVYPj4+sb3p5Vg+Pj6xveg9WFQuePo3+ooPzkSkPKsHx8fWN71D52ZQifThrZWOcaihs0PaSf+si1AHSg0ZE9N/wBK727VaSqvkT03/Su9u1WgoK/l7O00sgjFBW1V2h2yU8IkYLkjCTiG+0avnCjvOM75Iyp2UeNXDCmFd6bluIwmjGfvKJiVP84zvkjKnZR41jzjO+SMqdlHjVxwrOFW8Wz6fOUYT80Rm/nCawPJpKmkwFotURbGX3F7tFzcBR7M5pRHHaMyy+6CUFj278PAbE2zbBzgSQTo3hurPZZXCqYmcYjCFlWizhmmikcG7HsctM17mNLjHFI1jpDhcNLmh1rgEcPAtfl2oixuAdUQgMax7onMcSWynZCAAMO8aCdGsHQCrRBTNZcMY1gJJIaAAXHWbDhW1VFYp84ap7Q7awbd8cVjjuHOcwF50e8Ac7o12XxFnBVPlbGafYgJIWveLm7cTA42IuGuxPsdFsPDptakQEREBERAREQEREBERAREQFBZ25utrIhZrTPDd8Jc0EXtvozfU1w0dB4FOog442kjP/ZY0gkOaY2gtcDZzSLawQQfUvraMXxUfVt7la89MiYHGrjG9dYVI4uBs/8A+Nd81jwFVpBp2jF8VH1be5NoxfFR9W3uW5EGnaMXxUfVt7k2jF8VH1be5bkQadoxfFR9W3uWqpycwscGMYyS143BjQWyA3Y4EDRZwC9aygtOalaJqiOYCwlog+3ETM27fuNx9yuK5z+zyW1XNDwRwukZ/DlmD7D1P2UdC6Mgisp5yQU78ErnBxAdoje4WN+FotwFeTd1Sct/UyeFT9ksggN3VJy39TJ4U3dUnLf1MnhU/ZLIIiizrp5ntjjc4vdewMTwNAudJbbUo2DPBwLRKxt5CzY2x6cQfiDLPJwOaXNtjB47hvDaSF4pcjQua9uxtaJCS/C0MLnH/EXNsb/OgiYs9WObiEMgB3rbmPfSXjGxizjc+6t1a9NlqpM+GyaonODgXtDcNxEMRL3YnDSGt96L/NdTkWSImsEQiZgaAA0tDtAA131+9GviC2soIxqjYBa2hgGji1atJQRG6oOZK6NhBj2thL3NwkTyYGSOLSS1o0kg2NgtMmdhhe5kzWPEYaHSxPGESudMBG4PILSdjAtpsXaSpekyLFEJAxgtMS6S5L8RItY4r6Nej5ytjcmxBuARRhgAAbgbYAXsLWtbfO6Sgho882EX2GW1yw+8BEmJzcFi4HWx2nUvkZ5tdIyJsUgc6SGJxc3eNc57A5uMXBIDweIqdZk+NosI2ACxADGgAjVosgoI8WLY2YtAxYG3sDiAvbj0+tB6EREBERAREQEREBERAREQa5WBwLSAWm4IIuCCNII4l+eZal4cQHuABIADjYAHQAsIg+dtv5bvxFNtv5bvxFEQNtv5bvxFNtv5bvxFEQNtv5bvxFNtv5bvxFEQXr9kri6oqHOOJwhaLnSbbJe1+K66miICIiAiIgIiICIiAiIgIiICIiD/2Q=="/>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1278" name="Picture 14" descr="http://traffic.comics.unina.it/software/ITG/manual/arch.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870" y="1383730"/>
            <a:ext cx="4489138" cy="2699817"/>
          </a:xfrm>
          <a:prstGeom prst="rect">
            <a:avLst/>
          </a:prstGeom>
          <a:noFill/>
          <a:extLst>
            <a:ext uri="{909E8E84-426E-40DD-AFC4-6F175D3DCCD1}">
              <a14:hiddenFill xmlns:a14="http://schemas.microsoft.com/office/drawing/2010/main">
                <a:solidFill>
                  <a:srgbClr val="FFFFFF"/>
                </a:solidFill>
              </a14:hiddenFill>
            </a:ext>
          </a:extLst>
        </p:spPr>
      </p:pic>
      <p:sp>
        <p:nvSpPr>
          <p:cNvPr id="25" name="7 Marcador de contenido"/>
          <p:cNvSpPr>
            <a:spLocks noGrp="1"/>
          </p:cNvSpPr>
          <p:nvPr>
            <p:ph sz="half" idx="2"/>
          </p:nvPr>
        </p:nvSpPr>
        <p:spPr>
          <a:xfrm>
            <a:off x="4818057" y="1222435"/>
            <a:ext cx="4188115" cy="4078773"/>
          </a:xfrm>
        </p:spPr>
        <p:txBody>
          <a:bodyPr/>
          <a:lstStyle/>
          <a:p>
            <a:pPr algn="just"/>
            <a:r>
              <a:rPr lang="es-ES" sz="1600" dirty="0"/>
              <a:t>Producir tráfico a nivel de paquetes IPv4, IPv6.</a:t>
            </a:r>
          </a:p>
          <a:p>
            <a:pPr algn="just"/>
            <a:r>
              <a:rPr lang="es-ES" sz="1600" dirty="0"/>
              <a:t>Evaluar características de desempeño de la red.</a:t>
            </a:r>
          </a:p>
          <a:p>
            <a:pPr algn="just"/>
            <a:r>
              <a:rPr lang="es-ES" sz="1600" dirty="0"/>
              <a:t>Medir Retardos, jitter, pérdida de paquetes.</a:t>
            </a:r>
          </a:p>
          <a:p>
            <a:pPr algn="just"/>
            <a:r>
              <a:rPr lang="es-ES" sz="1600" dirty="0"/>
              <a:t>Inyectar tráfico a nivel de red, transporte y aplicación.</a:t>
            </a:r>
          </a:p>
          <a:p>
            <a:pPr algn="just"/>
            <a:r>
              <a:rPr lang="es-ES" sz="1600" dirty="0"/>
              <a:t>Esquema Cliente-Servidor.</a:t>
            </a:r>
          </a:p>
          <a:p>
            <a:pPr algn="just"/>
            <a:r>
              <a:rPr lang="es-ES" sz="1600" dirty="0"/>
              <a:t>ITGSend: Generar </a:t>
            </a:r>
            <a:r>
              <a:rPr lang="es-ES" sz="1600" dirty="0" smtClean="0"/>
              <a:t>Tráfico</a:t>
            </a:r>
          </a:p>
          <a:p>
            <a:pPr lvl="1" algn="just">
              <a:buFont typeface="Arial" pitchFamily="34" charset="0"/>
              <a:buChar char="•"/>
            </a:pPr>
            <a:r>
              <a:rPr lang="es-ES" sz="1600" dirty="0" smtClean="0"/>
              <a:t>Flujo </a:t>
            </a:r>
            <a:r>
              <a:rPr lang="es-ES" sz="1600" dirty="0"/>
              <a:t>Simple</a:t>
            </a:r>
          </a:p>
          <a:p>
            <a:pPr lvl="1" algn="just">
              <a:buFont typeface="Arial" pitchFamily="34" charset="0"/>
              <a:buChar char="•"/>
            </a:pPr>
            <a:r>
              <a:rPr lang="es-ES" sz="1600" dirty="0"/>
              <a:t>Multi Flujo</a:t>
            </a:r>
          </a:p>
          <a:p>
            <a:pPr lvl="1" algn="just">
              <a:buFont typeface="Arial" pitchFamily="34" charset="0"/>
              <a:buChar char="•"/>
            </a:pPr>
            <a:r>
              <a:rPr lang="es-ES" sz="1600" dirty="0" smtClean="0"/>
              <a:t>Deamon</a:t>
            </a:r>
            <a:endParaRPr lang="es-ES" sz="1600" dirty="0"/>
          </a:p>
        </p:txBody>
      </p:sp>
      <p:sp>
        <p:nvSpPr>
          <p:cNvPr id="27" name="7 Marcador de contenido"/>
          <p:cNvSpPr>
            <a:spLocks noGrp="1"/>
          </p:cNvSpPr>
          <p:nvPr>
            <p:ph sz="half" idx="2"/>
          </p:nvPr>
        </p:nvSpPr>
        <p:spPr>
          <a:xfrm>
            <a:off x="0" y="4315794"/>
            <a:ext cx="4788024" cy="1968373"/>
          </a:xfrm>
        </p:spPr>
        <p:txBody>
          <a:bodyPr/>
          <a:lstStyle/>
          <a:p>
            <a:pPr algn="just"/>
            <a:r>
              <a:rPr lang="es-ES" sz="1600" dirty="0" smtClean="0"/>
              <a:t>ITGRecv: </a:t>
            </a:r>
            <a:r>
              <a:rPr lang="es-ES" sz="1600" dirty="0" smtClean="0"/>
              <a:t>Recibir flujo de tráfico.</a:t>
            </a:r>
            <a:endParaRPr lang="es-ES" sz="1600" dirty="0"/>
          </a:p>
          <a:p>
            <a:pPr algn="just"/>
            <a:r>
              <a:rPr lang="es-ES" sz="1600" dirty="0" smtClean="0"/>
              <a:t>ITGLog: Guardar logs de ITGSend e </a:t>
            </a:r>
            <a:r>
              <a:rPr lang="es-ES" sz="1600" dirty="0" smtClean="0"/>
              <a:t>ITGRecv.</a:t>
            </a:r>
            <a:endParaRPr lang="es-ES" sz="1600" dirty="0"/>
          </a:p>
          <a:p>
            <a:pPr algn="just"/>
            <a:r>
              <a:rPr lang="es-ES" sz="1600" dirty="0" smtClean="0"/>
              <a:t>ITGDec: Calcula los valores promedios, tasa de bits, retaros y  jitter.</a:t>
            </a:r>
            <a:endParaRPr lang="es-ES" sz="1600" dirty="0"/>
          </a:p>
          <a:p>
            <a:pPr algn="just"/>
            <a:endParaRPr lang="es-ES" sz="1600" dirty="0"/>
          </a:p>
        </p:txBody>
      </p:sp>
    </p:spTree>
    <p:extLst>
      <p:ext uri="{BB962C8B-B14F-4D97-AF65-F5344CB8AC3E}">
        <p14:creationId xmlns:p14="http://schemas.microsoft.com/office/powerpoint/2010/main" val="1007682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p:cNvPicPr>
            <a:picLocks noChangeAspect="1" noChangeArrowheads="1"/>
          </p:cNvPicPr>
          <p:nvPr/>
        </p:nvPicPr>
        <p:blipFill rotWithShape="1">
          <a:blip r:embed="rId3">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flipH="1">
            <a:off x="2915816" y="908720"/>
            <a:ext cx="2448272" cy="646331"/>
          </a:xfrm>
          <a:prstGeom prst="rect">
            <a:avLst/>
          </a:prstGeom>
          <a:noFill/>
        </p:spPr>
        <p:txBody>
          <a:bodyPr wrap="square" rtlCol="0">
            <a:spAutoFit/>
          </a:bodyPr>
          <a:lstStyle/>
          <a:p>
            <a:r>
              <a:rPr lang="es-ES" sz="3600" b="1" dirty="0" smtClean="0">
                <a:latin typeface="Times New Roman" pitchFamily="18" charset="0"/>
                <a:cs typeface="Times New Roman" pitchFamily="18" charset="0"/>
              </a:rPr>
              <a:t>AGENDA</a:t>
            </a:r>
            <a:endParaRPr lang="es-ES" sz="3600" b="1" dirty="0">
              <a:latin typeface="Times New Roman" pitchFamily="18" charset="0"/>
              <a:cs typeface="Times New Roman" pitchFamily="18" charset="0"/>
            </a:endParaRPr>
          </a:p>
        </p:txBody>
      </p:sp>
      <p:sp>
        <p:nvSpPr>
          <p:cNvPr id="5" name="4 CuadroTexto"/>
          <p:cNvSpPr txBox="1"/>
          <p:nvPr/>
        </p:nvSpPr>
        <p:spPr>
          <a:xfrm>
            <a:off x="1187624" y="1570362"/>
            <a:ext cx="6912768" cy="3416320"/>
          </a:xfrm>
          <a:prstGeom prst="rect">
            <a:avLst/>
          </a:prstGeom>
          <a:noFill/>
        </p:spPr>
        <p:txBody>
          <a:bodyPr wrap="square" rtlCol="0">
            <a:spAutoFit/>
          </a:bodyPr>
          <a:lstStyle/>
          <a:p>
            <a:pPr marL="342900" indent="-342900">
              <a:buFont typeface="+mj-lt"/>
              <a:buAutoNum type="arabicPeriod"/>
            </a:pPr>
            <a:r>
              <a:rPr lang="es-ES" dirty="0" smtClean="0">
                <a:latin typeface="Times New Roman" pitchFamily="18" charset="0"/>
                <a:cs typeface="Times New Roman" pitchFamily="18" charset="0"/>
                <a:hlinkClick r:id="rId4" action="ppaction://hlinksldjump"/>
              </a:rPr>
              <a:t>Objetivos</a:t>
            </a:r>
            <a:endParaRPr lang="es-ES" dirty="0" smtClean="0">
              <a:latin typeface="Times New Roman" pitchFamily="18" charset="0"/>
              <a:cs typeface="Times New Roman" pitchFamily="18" charset="0"/>
            </a:endParaRPr>
          </a:p>
          <a:p>
            <a:pPr marL="342900" indent="-342900">
              <a:buFont typeface="+mj-lt"/>
              <a:buAutoNum type="arabicPeriod"/>
            </a:pPr>
            <a:r>
              <a:rPr lang="es-ES" dirty="0" smtClean="0">
                <a:latin typeface="Times New Roman" pitchFamily="18" charset="0"/>
                <a:cs typeface="Times New Roman" pitchFamily="18" charset="0"/>
                <a:hlinkClick r:id="rId5" action="ppaction://hlinksldjump"/>
              </a:rPr>
              <a:t>Protocolo 802.11</a:t>
            </a:r>
            <a:endParaRPr lang="es-ES" dirty="0" smtClean="0">
              <a:latin typeface="Times New Roman" pitchFamily="18" charset="0"/>
              <a:cs typeface="Times New Roman" pitchFamily="18" charset="0"/>
            </a:endParaRPr>
          </a:p>
          <a:p>
            <a:pPr marL="342900" indent="-342900">
              <a:buFont typeface="+mj-lt"/>
              <a:buAutoNum type="arabicPeriod"/>
            </a:pPr>
            <a:r>
              <a:rPr lang="es-ES" dirty="0" smtClean="0">
                <a:latin typeface="Times New Roman" pitchFamily="18" charset="0"/>
                <a:cs typeface="Times New Roman" pitchFamily="18" charset="0"/>
                <a:hlinkClick r:id="rId6" action="ppaction://hlinksldjump"/>
              </a:rPr>
              <a:t>Tramas 802.11</a:t>
            </a:r>
            <a:endParaRPr lang="es-ES" dirty="0" smtClean="0">
              <a:latin typeface="Times New Roman" pitchFamily="18" charset="0"/>
              <a:cs typeface="Times New Roman" pitchFamily="18" charset="0"/>
            </a:endParaRPr>
          </a:p>
          <a:p>
            <a:pPr marL="342900" indent="-342900">
              <a:buFont typeface="+mj-lt"/>
              <a:buAutoNum type="arabicPeriod"/>
            </a:pPr>
            <a:r>
              <a:rPr lang="es-ES" dirty="0" smtClean="0">
                <a:latin typeface="Times New Roman" pitchFamily="18" charset="0"/>
                <a:cs typeface="Times New Roman" pitchFamily="18" charset="0"/>
                <a:hlinkClick r:id="rId7" action="ppaction://hlinksldjump"/>
              </a:rPr>
              <a:t>Técnicas de Monitoreo</a:t>
            </a:r>
            <a:endParaRPr lang="es-ES" dirty="0" smtClean="0">
              <a:latin typeface="Times New Roman" pitchFamily="18" charset="0"/>
              <a:cs typeface="Times New Roman" pitchFamily="18" charset="0"/>
            </a:endParaRPr>
          </a:p>
          <a:p>
            <a:pPr marL="342900" indent="-342900">
              <a:buFont typeface="+mj-lt"/>
              <a:buAutoNum type="arabicPeriod"/>
            </a:pPr>
            <a:r>
              <a:rPr lang="es-ES" dirty="0" smtClean="0">
                <a:latin typeface="Times New Roman" pitchFamily="18" charset="0"/>
                <a:cs typeface="Times New Roman" pitchFamily="18" charset="0"/>
                <a:hlinkClick r:id="rId8" action="ppaction://hlinksldjump"/>
              </a:rPr>
              <a:t>Herramientas </a:t>
            </a:r>
            <a:endParaRPr lang="es-ES" dirty="0" smtClean="0">
              <a:latin typeface="Times New Roman" pitchFamily="18" charset="0"/>
              <a:cs typeface="Times New Roman" pitchFamily="18" charset="0"/>
            </a:endParaRPr>
          </a:p>
          <a:p>
            <a:pPr marL="342900" indent="-342900">
              <a:buFont typeface="+mj-lt"/>
              <a:buAutoNum type="arabicPeriod"/>
            </a:pPr>
            <a:r>
              <a:rPr lang="es-ES" dirty="0" smtClean="0">
                <a:latin typeface="Times New Roman" pitchFamily="18" charset="0"/>
                <a:cs typeface="Times New Roman" pitchFamily="18" charset="0"/>
                <a:hlinkClick r:id="rId9" action="ppaction://hlinksldjump"/>
              </a:rPr>
              <a:t>Dispositivos</a:t>
            </a:r>
            <a:endParaRPr lang="es-ES" dirty="0" smtClean="0">
              <a:latin typeface="Times New Roman" pitchFamily="18" charset="0"/>
              <a:cs typeface="Times New Roman" pitchFamily="18" charset="0"/>
            </a:endParaRPr>
          </a:p>
          <a:p>
            <a:pPr marL="342900" indent="-342900">
              <a:buFont typeface="+mj-lt"/>
              <a:buAutoNum type="arabicPeriod"/>
            </a:pPr>
            <a:r>
              <a:rPr lang="es-ES" dirty="0" smtClean="0">
                <a:latin typeface="Times New Roman" pitchFamily="18" charset="0"/>
                <a:cs typeface="Times New Roman" pitchFamily="18" charset="0"/>
                <a:hlinkClick r:id="rId10" action="ppaction://hlinksldjump"/>
              </a:rPr>
              <a:t>Escenarios</a:t>
            </a:r>
            <a:endParaRPr lang="es-ES" dirty="0" smtClean="0">
              <a:latin typeface="Times New Roman" pitchFamily="18" charset="0"/>
              <a:cs typeface="Times New Roman" pitchFamily="18" charset="0"/>
            </a:endParaRPr>
          </a:p>
          <a:p>
            <a:pPr marL="800100" lvl="1" indent="-342900">
              <a:buFont typeface="+mj-lt"/>
              <a:buAutoNum type="arabicPeriod"/>
            </a:pPr>
            <a:r>
              <a:rPr lang="es-ES" dirty="0" smtClean="0">
                <a:latin typeface="Times New Roman" pitchFamily="18" charset="0"/>
                <a:cs typeface="Times New Roman" pitchFamily="18" charset="0"/>
                <a:hlinkClick r:id="rId11" action="ppaction://hlinksldjump"/>
              </a:rPr>
              <a:t>Fase 1</a:t>
            </a:r>
            <a:endParaRPr lang="es-ES" dirty="0" smtClean="0">
              <a:latin typeface="Times New Roman" pitchFamily="18" charset="0"/>
              <a:cs typeface="Times New Roman" pitchFamily="18" charset="0"/>
            </a:endParaRPr>
          </a:p>
          <a:p>
            <a:pPr marL="800100" lvl="1" indent="-342900">
              <a:buFont typeface="+mj-lt"/>
              <a:buAutoNum type="arabicPeriod"/>
            </a:pPr>
            <a:r>
              <a:rPr lang="es-ES" dirty="0" smtClean="0">
                <a:latin typeface="Times New Roman" pitchFamily="18" charset="0"/>
                <a:cs typeface="Times New Roman" pitchFamily="18" charset="0"/>
                <a:hlinkClick r:id="rId12" action="ppaction://hlinksldjump"/>
              </a:rPr>
              <a:t>Fase 2</a:t>
            </a:r>
            <a:endParaRPr lang="es-ES" dirty="0" smtClean="0">
              <a:latin typeface="Times New Roman" pitchFamily="18" charset="0"/>
              <a:cs typeface="Times New Roman" pitchFamily="18" charset="0"/>
            </a:endParaRPr>
          </a:p>
          <a:p>
            <a:pPr marL="800100" lvl="1" indent="-342900">
              <a:buFont typeface="+mj-lt"/>
              <a:buAutoNum type="arabicPeriod"/>
            </a:pPr>
            <a:r>
              <a:rPr lang="es-ES" dirty="0" smtClean="0">
                <a:latin typeface="Times New Roman" pitchFamily="18" charset="0"/>
                <a:cs typeface="Times New Roman" pitchFamily="18" charset="0"/>
                <a:hlinkClick r:id="rId13" action="ppaction://hlinksldjump"/>
              </a:rPr>
              <a:t>Fase 3</a:t>
            </a:r>
            <a:endParaRPr lang="es-ES" dirty="0" smtClean="0">
              <a:latin typeface="Times New Roman" pitchFamily="18" charset="0"/>
              <a:cs typeface="Times New Roman" pitchFamily="18" charset="0"/>
            </a:endParaRPr>
          </a:p>
          <a:p>
            <a:pPr marL="342900" indent="-342900">
              <a:buFont typeface="+mj-lt"/>
              <a:buAutoNum type="arabicPeriod"/>
            </a:pPr>
            <a:r>
              <a:rPr lang="es-ES" dirty="0" smtClean="0">
                <a:latin typeface="Times New Roman" pitchFamily="18" charset="0"/>
                <a:cs typeface="Times New Roman" pitchFamily="18" charset="0"/>
                <a:hlinkClick r:id="rId14" action="ppaction://hlinksldjump"/>
              </a:rPr>
              <a:t>Conclusiones</a:t>
            </a:r>
            <a:endParaRPr lang="es-ES" dirty="0" smtClean="0">
              <a:latin typeface="Times New Roman" pitchFamily="18" charset="0"/>
              <a:cs typeface="Times New Roman" pitchFamily="18" charset="0"/>
            </a:endParaRPr>
          </a:p>
          <a:p>
            <a:pPr marL="342900" indent="-342900">
              <a:buFont typeface="+mj-lt"/>
              <a:buAutoNum type="arabicPeriod"/>
            </a:pPr>
            <a:r>
              <a:rPr lang="es-ES" dirty="0" smtClean="0">
                <a:latin typeface="Times New Roman" pitchFamily="18" charset="0"/>
                <a:cs typeface="Times New Roman" pitchFamily="18" charset="0"/>
                <a:hlinkClick r:id="rId15" action="ppaction://hlinksldjump"/>
              </a:rPr>
              <a:t>Recomendaciones</a:t>
            </a:r>
            <a:endParaRPr lang="es-ES" dirty="0">
              <a:latin typeface="Times New Roman" pitchFamily="18" charset="0"/>
              <a:cs typeface="Times New Roman" pitchFamily="18" charset="0"/>
            </a:endParaRPr>
          </a:p>
        </p:txBody>
      </p:sp>
      <p:sp>
        <p:nvSpPr>
          <p:cNvPr id="6" name="AutoShape 2" descr="data:image/jpeg;base64,/9j/4AAQSkZJRgABAQAAAQABAAD/2wCEAAkGBxQQEBUUEBQUFBQVFRQUFBQXFRcVFBUXFRQXFhUUFBgYHiggGBolGxcUITEhJSkrLi4uFx8zODMsNygtLiwBCgoKDg0OGxAQGiwlHyQtLDAsLCwsLCwsLC8sLCwsLCwsLCwsLCwsLCwsLCwsLCwsLCwsLCwsLCwsLCwsLCwsLP/AABEIAMIBAwMBIgACEQEDEQH/xAAcAAABBQEBAQAAAAAAAAAAAAAAAQIDBAcGBQj/xABDEAABAwIDBQYCBwcDAgcAAAABAAIRAyEEEjEFBkFRYRMicYGRoTKxB0JScsHR8BQkYoKSouGywvEj4hYlM3Sjs9L/xAAaAQACAwEBAAAAAAAAAAAAAAAAAQIDBAUG/8QAJhEAAwACAgICAgIDAQAAAAAAAAECAxEEEiExQVETIjJxBYGhYf/aAAwDAQACEQMRAD8A3Fcvjt7mUsa2gTT7LKe0qF12PE908OAt16Lp1je/OzqlPG1CWkNrPBpm3fMAujzMK/BE3WqM3KyVEpz9myNcCJFwbgpVT2QHDD0g8Q4U2Bw4ghokeqtyqWaE9oVCEhKQxUJpcllACoQhAAhCEACELwd5d5W4E0w5jn9oTpwAifE30TmXT0iNWpW2e8hJmSZgkSHISSiUADjAlcfsnfNtbHOpZh2TgBRORwcXx3gff2XWYgZmOANy0geJFllG4mx3naFy0jCvd2hBNyQ9oy2v3hxhX4plzTZmz3auVPyzXEJJSqg0ghCEACEIQAIQhAAhCEACRzgBJsBqUArj/pJ2u6hRZTpkA1i5rrAywCHC/wB4KUS6pJEMmRRLpnX06gcAWkEG4IMg+BSLP92H4w4Sn2T2tZDg0FgJgPcNfdCseHT1tFC5O1vqzvqj4XH7+bKfiRSLYb2b5BPGR/ge67INhebtsGGjhe3UaKEVp+C7LKc6ZYwxeWjNyGn+VYHn6KrsmoXMveDHlFleUWSn0MsnABKkyjkkSHITQ1Mc4N1dHiQgCVImieaST0QA+VnmH+knLUe2tSDmB7w19Mw7KHENlrrG0cR4Lod49r4qix37Ph87hGUmXMM6k5bgD8FjGA2PjHVMrqX1gC6RlubkOGvoFbj6eexRm/J46H0PTqZgCOIB9Vi+9lVzsXWJc4xVeGyTbKREclrVKo/6wjpqs2+kHZ7KNXM0uJqCpVdJ0cXtFo4a+qt4rSso5stwjtfo/qOdghmcXd+oAXGTAcYuV0eZeZsfZ7MLSFKnmLQXGXXPecXQbdV6Ad09lRb3TaNWJNQkxSek/rqkcOnulzeK8je7FGngqzmEtdlgEWIkgW9VGVt6JVXVNnmY/egNxwwoY67mMLwbhzoIgcRce6duzscUa2IqNcZqPl03k5nGf7isubjH5xUzvz272Yk3Ea+BWo7mPc+kx75JLLug373vaFszYvxz4Ofx87y35/0X94t4GYFjHVWucHuygNidCSbkWVDDfSDg3EAuqMJIF6bnXPDuZly30vY9x7FtNjnhhe58A92Q2J8pXEbuVXVcVRZ2b71KZJykCA4Em4FoVMTjc+X5NGS8qvUrwfROcJmKxDaTHPeYaxpc46wAJJsmsqTwK8XfetlwFYxEgN/qcAqpW2kX3XWWzlcZveTtBj2V3fswyyMjoyx3gWxJPXqOS0ehWa9rXMMtcA5p5g3BXz6DLR1M+8hb5gKRp0mM+yxreHAAcFp5OOZS0YuFlq3Wy0uV3n3zbgcQ2kaRqAsD3EPyubJIAAIg/CeIXQYqu9rZDMx5A391h++zsZUxtWo/DuymA0Nkw1rQBqAZtJtxVGNT2/b0a8ztT+ns1zYG9uHxr+zp5xUyl+RzDoCATmEt1I4yvdWZ/RNhKjTVq1KbmSGMZPKS5x5j6i0ppSyKVX6+h4nTnd+wc3kuK+kDDVMR2FJrJ/6sl1py2Bj106Lti4DVeB2pqYjNb48rdLNaSP8A9HzRD09iypOdM9XDuDGhrGBrQIDQIjyAQrWVCjss0OUWIoh7YPkeR5qQt6keiQg8/ZIZHhaGRsceJ5qZNvHAn0/NJfl7/wCEAh0rx976r24Gu6k5zHtplwc0w4ZYJg8LAhepJ5fJeXt1pfh6rIPep1G6Hi0hNexP0Y1W2nWd8dfEO6Or1SPQuhUsRV7pOpAJE3Mi4915GJ2qWHK5oa4aguJI8mtKiG0Xv+BpP3aT3fMhdB5cS9HJXHzN7b/6fUVKoHAEaEAjzEp68LdbG9phqOsinTBmxkNANtV7QB5+y5x1h8LyMVs6XEsIJJJj/K9bIJlKmmJrZXuRpFv1ouS3r2B+0PaXvdZrhbkXAx7LtYXM7a2pTpPiq8AyYETAnpoFZj7b/UqzOVP7ej3KLCBBM9TqVO0qDZ1XPSa6c0yZ5ibFWYUGWr14CV4+9uAficI+lSjO4siTAgPBN/AFeq5VsTiMgk/4FiZPIWRL09itJy0zE2YB9St2NIZ35nNAECckkxPRpW0bBwfYYalTIhzWNzDXvRdZhucCNohzgRDqrpI0kEX85WsU6k6LTybb0jFw8andFXamANUggCwOvWFQwux8lVrjTaIM5gG/8r3gnLNs29VvYyYVLatVnZPFUBzcjiWuGYENE3Hor5Co7Toh1J4IkFpHrb8UL2FejNPo0wjKuJqGoxrmtYCA4AgGWRAPLvLWQ5cxu3sWnRL3UmhpMC3SV0LXEfF+Y/wrM19q2U8fH0jRYXlYvZJc4uBBkzBsvUBTlVvRe0n7KWy8KabCCIM/gFeSLyNq7y4fC1mUq78jntzB0EsaJgZyPhkg3Nu6bo8sfiUes+LT5c/JVqeHptqF4IzOjUzpy9fdPfUa9rchDs12uB4cXNI6H5KXshMxfQGSSJ1j0CQexc45hCOzH6JQgY9CZl5n8PSEBgH5m590ABqDn5C59AhzuhPpCchADDMcB7/ko30swIJ1UyhnPpIAOumaNQOMT6oA4Ju7VFzs0HjeBfqCRpqpsPuxh6ZllMNJ+IgAZvvRErtRgWcvcp7cO0aNb6BS7FfVlHY+DZTYMrcpIE3Jm3AnUar0gE17ARBFv1pySSQebfORA90iY9CRjgRIMhKgCDHYxlCmalQ5Wt1PyWR757Qo1sT2lBz3BwGYFhABFrdCF3/0hH9wqfep/wCsLIWuknoY/tB/FbuJC12OXz8j30+PZpG4O8VIU6WFOcP70FwGWS4uyCCTpzXclYruZfaFEcqg/wBEra1TyYU34+TRwrdY/PwMcFUqNDhJjJwnieB/LmrAOe4PdE8Pi/7dfHw1r7V+EeP4KhGt+jzdl4cdpPQr2RTXjsbceP4r3oTohHoY1kdP1wTmjr8k5CiWDRPReXteocwF4jyN+ngvWVHaVCe8Jmw8r3TXsjfoq7LMPImLaT4L1wq+CwwaJvJFwVO8CLxA8o69EP2ErSAsvMkfL0QHXuPPh58lHRe1wJY4OGkh2aPmocZ2gYeyyl3AOtPmEiSey3mWJ75bT/aMdWcPha7sm+FPu+hdmPmvc3w23j6cDDPNJxs5nY5geXeEx4xHULJjjn06hbUmm+SXNfOUkm5a76t/EK7Baitsz8nHWSNI7TYu2sRhXfuriCTApHvU3ucbAt4EmLiD1W6sJgZomBMaTxjosI3AIr42nIIFL/quBFrWZB0PeLT/ACrbKNeU+RUuv1I8SbmX2LsoUQchZzWTLk9qb6U6eNpYamA8GoGV6k2YXS1rG83BxaXHQCeOkP0ibfq4akynQlrq2cGt9gNAkN/jOax4AE6wsoLsvwmCNDxB5+M3WnDg7rbMfI5P42pXs+iULz9hY8YnDUqo+uxrj0dHeHrKsl+YjKRlBuRqSD8I4RzPks2jWntAXdpoSGg3I+tHAHlPFTJAUSgYqEkoQIEISJgMez7JgzJtY+KTtRMGx9j4HinEpjigDwd/2F2AqZRMFjjHIPBJWOtdBdP2h7hoC3guLZk5mxpEu8Oo/V1ju/LwcbVLYjPSiP5Ft4t63Jzebj8qv9HpbibMqnGUqvZu7OXOzx3e60tudAZtC1bNn0JABuftRqAeU6+nNctuA4uwFMAkDPUk6E982afmf0Orzc7KjPTqzTxYUY1/6SyocVRDhebSbJ3aCJn0vPhGqVj50B8wR81SafZ5+Cw+YyeBH/C9RRhx+zA6m/oJ+aVwdwIA8CT8029iS0PQmls8T+aAwRGo6kn5pDHZk1tUHSfQx6oa0DQAeScgBrnEaDzkAfmuQ+kDHh2FApVadnjtGCo0uI0EDjBhe1vbiezwNdwschaPF3dHzWLucHGDeADfrP5LVxcXZ9t+jBzc/VdNe0dXuBjXNxRBqBrHMOfM5oB+zGbjP4rUeztckzz/AMLAgQCABqCbdI/Nbdu6SMHQ7R0ns2SSb3AgHrcBS5kafYj/AI/I9OBdp4Fj6ZBYHOg5BMOJi0HULk6m61Eul7cxHMCx4xay7iiwnvOADogD7ImY5TpMcuiK+Ga/XXmNf8rGmdBrZ4WwtjU2ZixoGg5jjrK9vs2t1t14evDzSYPDlkzBk2VlDGvRGGJU9CQzhfpBZ2uDcfrUnCqPBtn/ANhd7LIsfissBol7rNH4noFtm0NnvqNI5ggjmCIIussfuRiKZfB75Ja15a45WgwAABrHur8eVzLky5sCu1RFgt/K+Aw7MNRcHlpeahcLDO4uytIuLknW2i77dze+tUpj9o7GnUjMKQ+JrIkFzZta8coXCbv7k9jXD8S7M1veDcjxmdzdI0ButD2Bu9SfXdWbTDQbvfBmoZmL8AY8SOipZoXo63ZWJdUphz25SbgdOBjhZXQmMbCeEDFSpEqABIkqPDRLiABqSYA8SoMPjadWezqMfGuVwPyRpi7JPROQo3BSFMcgZXqtWW7y7uVa2KqFrmkSwkmZnUT1gA+YWq1bAn8Yk8BfmvGrUTPeu6xJ4SY06DTyCsi3PopywqXkpbm4F1DDtY8kkFx4htyT3YNwukaBMwJ5wJVXCU2uZlMHmPOynALB9ZwnxIH+75qNPb2ThaWkWmuTpUFN4IkGRzTwVEmSyiVz22N78LhXFlR5dUbrTptL3AkSA6LNtBuQuW2h9JFR1sPQawfaquzO/oZb+5TnHVekVXmiP5M0qUSsdwW8WKr4vD9rXqEHEUBkbFNkGq0EZWRIv9aVr8oyY3D0wxZpyLcj5RKZKaXKBacz9JWIy4LL9uoxvpLv9qyime87xA9AD+K27bOzKeLpdnVmJBBFnNI4ifMeaxDEgNcQyYNV0HjlDiRP8oC6HFpddHJ50Pvv7JsNSz1Wt55W/wBbo/JbtQpzEtgMsweAjMRp4evFcLuZu3Qq0qVeo1xc0lxv3HkOOUEHWIHThe60AFUcnIqel8GnhYnE7fyPSpoShZjaKlSISGKhCEAMDIXj1KOZ5gXLj8yvbUFChlJJ1JPkJTTItbIRghky38RYgzMjzT6TohjiM8E2EAgHUe0jhKsJlWkHRmGhBHAgjQgjRAx0IUNKscxa8QbkEfC5s6jkdJCnQAiELyN7ce7D4R72GHd1oPLM4CfSU5XZ6I3SmXT+DwfpLxbmMosEw8vceRyZYn+pcfsTFvbiaOUmTUYP6nAEeBlVdo7RrVwBUqucAZAd3gFUpOe1wc1+UgyC0QZ5zNl18eNxj6HBzZVky9zeSkIWZbpbbruxdJjqr3NeS1wc7MCMpPHrC0rE1gxpcbxoOJJsGjqTA81zMuJ43pnZ4+dZp2kVMc0PkT/6ZBI4FxHdBPQGY6tKp5V6b6UMNoJ7zoJNzc3P6sqEKCLKHYNvf9fkvQVXCUiHTFrq2Qkxz6IKrT9UwddJB+8OKj/aIjNAJ4TrHLmpnhefjBIIIkJEjLt8jGPxHVzD/wDExeGaitb8Y1tPHVGnM4ltMgQXGMsa+WpXN1cVUImG0m/aeZPot8ZpmEmcrLx7vI2kdFsip+9Yb/3OG/8AvpreW3Xy5htqMpVadSX1n03tqNE5GZmODm8OYHArdNzd+KePp6FjxAc0iwPQ6ELNmyd3s28bF+OdHYkKNwUXbuOjPNzgPlKV4J+tHOAPaZVReUNr4vsqT3dIHibN9yFhz6neb0k/IfiVuuNw47NwMuBEHMc0z0NlzLths7VpAABkG5BkwWkX6OWjDk6JmTkYfyNHRbttDcLRaLgUmX65RJ9ZXrtXkUMAGQGhsC0ECQOjhf1nxV0vbZpJGkXInoHcVQ3t7NMrS0XQnKuxkaOd4TM+slPcCdHR5SokyZKo2T9Yg+AI/Epud/2R5O/NoSAmQmtNr290IGOSJUiBAkSpEANqNzAiSJ4gwR1BUdBzgIqEZpgEWzgCZA4GNR0UqjxFEPEO8QRYgjQtPApgSLn9/GzgKvQsP94/NewyrBaxxlxEgxAdGscJ4wvL3ybOAr/dB9HNP4KeP+a/sqzecdf0Y+34neDPcvn5BK/Q+BStbZx4d0H+6Ei7J55/B7m7Tv8AzGkRp2rvfMtW7QuqFo+FoBdI1cbtA8AJP3mrH9262XF0XAFxzggDUkgwFsNAENAcczoueBPGOi53L/kv6OvwP41/ZMq2Iw5JkKwClWQ3PyJTbAA5JYQ5wAkkADUmwCZTrB05bxxMhp8DF/ESgY7Iq+IcxtnXJ0aLuPgBdSCk4/E7+Vth5k3PspC1AGe71butruc9rS10RwDojgQbfrRZbW3JqGqc1Tu8zJqeBC+gTTzEwJklV6u7zKjszxB/hJBPjClshptmMN3PdSy9g2k9xNzXzOI6tptEH0K0fZezq7qbWim1kAS4gsZPEsZcx4rrcHsunS+BgHXj6q2GpEl4KWzMK6mwNe7OecQPAK5CdCCgDzsRWzWjiqWIpWnQtc14MT8BDuHgVbIQQpFbLtBwc0OGhE/8KTKodmsDaYYDPZww87AfgQrUKJYiMU4EMgcrSPRDKhBhzfNtx58R8uqkXI7S32DXltBgcAYL3GAfugcOqnjx1kepRVlzxiW7Z2ISrnd3ttsxhcCMlVonun4hzHOORnVe8yQDJzcrAE+PCfRRuHD0yePJOSe0+iRCh/am8SR0IIPyQokywkSpEgEQUIQAiaSnFNKYEOIpB4h3iDoQRoQeBCq4zLVDqNUGHtIF/jEXgjRw5efhdcq9emHCHCbgjoRcEcimhPycJvTsClhMGeyzEuqszFxkwA8AW8T6riwe7/M4ejWH/ctC38xH7q9rxBzsLDwcM2nRwm48xxjOA+0dSfUNH+1dHj03O39nG5UKb0l8GlbsbDo5qNdrXBzaFMkycpqOYBLR0Ezwlw5Lrw5c5utiScLRAabMaC42FuXE+kdV7ZoZjdzo+yDA9rn1WLI268nUwylC0We0F4uRqBc+EKMGo7gGDr3negsPUp9KmGiGgAcgIClAVRaNdSaSCQCRpN48OqkRCVAwSJUIASEkJyEANhEJUIASEhanIQB51WnlMJ9KhmEqzVpBycxgAgJ7IdfJDTa1tQgG7xmyxbuQwuB8CwR0VhQYpoljycuR2vMPGTKehJafFoXh7/Yw0sGQDBqPazy+Jw9AnE9qSDJaiHX0epito0C1zXV6TZBaT2jQRIjmsfrMyOLMzXZSW5mkFroMSCOCZVObgq7MMG/CXCeEiPcLq4cH4t6ezhcjkfn1ta0e3uxWyYuk7MGAO7ziYGWDmB8RZa/SqBwDmkEG4IMg+BWEsZBmST1K0X6NsY99OpTddjC0tPIumW+Fp81TzMW13NP+Pzda/H9naIQhc0645IhCABIhIgASEpvaCYkTqRNx5KB9R5MNYB/E4x5gNknzhMCVxVXE4lrLOcAToOJ8ALlSU2OF3OzdA0NaPAXPqSmikBOUASZMCJPM80xHL7z4B2JZYOygEQYaTLmkPaDoRkiHRZx8+O/8K1OGfpOQDzIcT7LU69OWlUexVsZGlpGfJimntopbuYc4egxjxUOUQXQHCegaS6PJdEyqABJAnSbSTwvx6KDDM7oVg0wRBAIOoNwq29l0rSJgU8FUxgmfVBb9wuZ/pIU9Rrj8LgD1bmB8RIPuokiZKqwfUGrWu+64g+jh+Klq1gz4pvxDXO9YFkDJEKOliGP+BzXeDgfkpEACEIQAJEqQoARCCmoAVEpspJQIZiqXaU3M+01zfURK4T6ScUSaFMkEgOe6NJs35hy76Vkm+Dv32qAbNMDpPfIH8znHzWnizvIY+dWsWvs8Os6XMHUuPg0fmWqaVVYZqu/haB5uJJ9g1WJXTRxqXoiF6p/haB5uMn2A9VrH0fYTs8GHHWo5z/IHKPYT5rJ8K0umLl7jHW+VvyC3XAYcUqTKY0Y1rfQQsfLr9Uvs6HAjduvpFlCSULnnWHqCpi2AxMu+y0FzvRtwpGs7sOObWZAGvCBwRTphohoAA0AED0CQDaVQu1aW8piT6EwonYXN8b3noDkb4d2CR4kqykQBHTpNaIa0NHIAAeyUp6bCYDCE0hSQkhMRQrA5io8qs123KZlUiDIg32XoAKpCugJMaABKEQlAUSQoSpEqBkdSg13xNa7xAPzS1qWb6zm9Wke8ggp6EAVxTqDR7XD+JsO8y0gf2qWrULRZrnfdi3qQnoQBW/bWfWJZ99pZ6EiD5FTgzonJlWkHCDp4ke4QAFIVD+ykfBUeOhIeP7gXehCfDg3g539IPzhAClMJURxBHxU3jqAHj0aS72SsqhwlvyI9imIcXLiN+NiZ6grsLWy0h8yJLGOeDYa5WkeQXZPK5vffEhuDeOLi1o8zePLN6q3C2rWjPyJmsb7GZYfRzjq4knyAA9gFPsemazqTTc1HNH9brD0KqYt0UyBxGUeLjl/FdLuJhs+MZyptc/0GUe7gulddU2ceJ7Ul9s6fZW4raNdrzUzU2ODmMy94x8IcdLW016LtQVE0qQLl3dW/J3MeKca1I+UJEKstJUiVCQCJEqEAIhCEwEhEJUIArVqZJ0URCvKB9IymmRaIm0ydFaASUmQE9JjSESoQgYISoSARKhCABCEIARCVIgAhIQlSFMBpCjcFIVVZi2ucWtOYj4iAS0EcC7TN0mUCK1bAM+qC37hLPXKYPmuC31YSJk1BLTTfIIGXMHs7ts155mOi7yrgi8ntXZm8KY7tOP4hMv8AMx0VXHUA7ukDLERAiOUKyHp7K8s9paMYrNcS0ZXRmk908AYnzhd19GzINR5iXANbcTAuSBymPRepU2HTJ+G32Zdl8MsxHSF62EwTcgaWtI4AgEDlHJX3mdJoy4uMppP6PYplTtVDDUcmhdHIuLo8JupDXe0mWZm8C1wJjq10exKym1F0FKqQ2hT4ujoWuafMESEJDPRQhCQwSIQgAKEIQAiEIQAIQhMAQhCQCoSIQAoQhCABCEIAEIQgBEIQmAFNKVCAPE3neQymASA6sxrhOoMy08x0XqZA0ANAAFgAIAHIBCExDSqFfUoQmiFFcq7T0HghCkxSStUrUIUCY9IhCBn/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4" descr="data:image/jpeg;base64,/9j/4AAQSkZJRgABAQAAAQABAAD/2wCEAAkGBxQQEBUUEBQUFBQVFRQUFBQXFRcVFBUXFRQXFhUUFBgYHiggGBolGxcUITEhJSkrLi4uFx8zODMsNygtLiwBCgoKDg0OGxAQGiwlHyQtLDAsLCwsLCwsLC8sLCwsLCwsLCwsLCwsLCwsLCwsLCwsLCwsLCwsLCwsLCwsLCwsLP/AABEIAMIBAwMBIgACEQEDEQH/xAAcAAABBQEBAQAAAAAAAAAAAAAAAQIDBAcGBQj/xABDEAABAwIDBQYCBwcDAgcAAAABAAIRAyEEEjEFBkFRYRMicYGRoTKxB0JScsHR8BQkYoKSouGywvEj4hYlM3Sjs9L/xAAaAQACAwEBAAAAAAAAAAAAAAAAAQIDBAUG/8QAJhEAAwACAgICAgIDAQAAAAAAAAECAxEEEiExQVETIjJxBYGhYf/aAAwDAQACEQMRAD8A3Fcvjt7mUsa2gTT7LKe0qF12PE908OAt16Lp1je/OzqlPG1CWkNrPBpm3fMAujzMK/BE3WqM3KyVEpz9myNcCJFwbgpVT2QHDD0g8Q4U2Bw4ghokeqtyqWaE9oVCEhKQxUJpcllACoQhAAhCEACELwd5d5W4E0w5jn9oTpwAifE30TmXT0iNWpW2e8hJmSZgkSHISSiUADjAlcfsnfNtbHOpZh2TgBRORwcXx3gff2XWYgZmOANy0geJFllG4mx3naFy0jCvd2hBNyQ9oy2v3hxhX4plzTZmz3auVPyzXEJJSqg0ghCEACEIQAIQhAAhCEACRzgBJsBqUArj/pJ2u6hRZTpkA1i5rrAywCHC/wB4KUS6pJEMmRRLpnX06gcAWkEG4IMg+BSLP92H4w4Sn2T2tZDg0FgJgPcNfdCseHT1tFC5O1vqzvqj4XH7+bKfiRSLYb2b5BPGR/ge67INhebtsGGjhe3UaKEVp+C7LKc6ZYwxeWjNyGn+VYHn6KrsmoXMveDHlFleUWSn0MsnABKkyjkkSHITQ1Mc4N1dHiQgCVImieaST0QA+VnmH+knLUe2tSDmB7w19Mw7KHENlrrG0cR4Lod49r4qix37Ph87hGUmXMM6k5bgD8FjGA2PjHVMrqX1gC6RlubkOGvoFbj6eexRm/J46H0PTqZgCOIB9Vi+9lVzsXWJc4xVeGyTbKREclrVKo/6wjpqs2+kHZ7KNXM0uJqCpVdJ0cXtFo4a+qt4rSso5stwjtfo/qOdghmcXd+oAXGTAcYuV0eZeZsfZ7MLSFKnmLQXGXXPecXQbdV6Ad09lRb3TaNWJNQkxSek/rqkcOnulzeK8je7FGngqzmEtdlgEWIkgW9VGVt6JVXVNnmY/egNxwwoY67mMLwbhzoIgcRce6duzscUa2IqNcZqPl03k5nGf7isubjH5xUzvz272Yk3Ea+BWo7mPc+kx75JLLug373vaFszYvxz4Ofx87y35/0X94t4GYFjHVWucHuygNidCSbkWVDDfSDg3EAuqMJIF6bnXPDuZly30vY9x7FtNjnhhe58A92Q2J8pXEbuVXVcVRZ2b71KZJykCA4Em4FoVMTjc+X5NGS8qvUrwfROcJmKxDaTHPeYaxpc46wAJJsmsqTwK8XfetlwFYxEgN/qcAqpW2kX3XWWzlcZveTtBj2V3fswyyMjoyx3gWxJPXqOS0ehWa9rXMMtcA5p5g3BXz6DLR1M+8hb5gKRp0mM+yxreHAAcFp5OOZS0YuFlq3Wy0uV3n3zbgcQ2kaRqAsD3EPyubJIAAIg/CeIXQYqu9rZDMx5A391h++zsZUxtWo/DuymA0Nkw1rQBqAZtJtxVGNT2/b0a8ztT+ns1zYG9uHxr+zp5xUyl+RzDoCATmEt1I4yvdWZ/RNhKjTVq1KbmSGMZPKS5x5j6i0ppSyKVX6+h4nTnd+wc3kuK+kDDVMR2FJrJ/6sl1py2Bj106Lti4DVeB2pqYjNb48rdLNaSP8A9HzRD09iypOdM9XDuDGhrGBrQIDQIjyAQrWVCjss0OUWIoh7YPkeR5qQt6keiQg8/ZIZHhaGRsceJ5qZNvHAn0/NJfl7/wCEAh0rx976r24Gu6k5zHtplwc0w4ZYJg8LAhepJ5fJeXt1pfh6rIPep1G6Hi0hNexP0Y1W2nWd8dfEO6Or1SPQuhUsRV7pOpAJE3Mi4915GJ2qWHK5oa4aguJI8mtKiG0Xv+BpP3aT3fMhdB5cS9HJXHzN7b/6fUVKoHAEaEAjzEp68LdbG9phqOsinTBmxkNANtV7QB5+y5x1h8LyMVs6XEsIJJJj/K9bIJlKmmJrZXuRpFv1ouS3r2B+0PaXvdZrhbkXAx7LtYXM7a2pTpPiq8AyYETAnpoFZj7b/UqzOVP7ej3KLCBBM9TqVO0qDZ1XPSa6c0yZ5ibFWYUGWr14CV4+9uAficI+lSjO4siTAgPBN/AFeq5VsTiMgk/4FiZPIWRL09itJy0zE2YB9St2NIZ35nNAECckkxPRpW0bBwfYYalTIhzWNzDXvRdZhucCNohzgRDqrpI0kEX85WsU6k6LTybb0jFw8andFXamANUggCwOvWFQwux8lVrjTaIM5gG/8r3gnLNs29VvYyYVLatVnZPFUBzcjiWuGYENE3Hor5Co7Toh1J4IkFpHrb8UL2FejNPo0wjKuJqGoxrmtYCA4AgGWRAPLvLWQ5cxu3sWnRL3UmhpMC3SV0LXEfF+Y/wrM19q2U8fH0jRYXlYvZJc4uBBkzBsvUBTlVvRe0n7KWy8KabCCIM/gFeSLyNq7y4fC1mUq78jntzB0EsaJgZyPhkg3Nu6bo8sfiUes+LT5c/JVqeHptqF4IzOjUzpy9fdPfUa9rchDs12uB4cXNI6H5KXshMxfQGSSJ1j0CQexc45hCOzH6JQgY9CZl5n8PSEBgH5m590ABqDn5C59AhzuhPpCchADDMcB7/ko30swIJ1UyhnPpIAOumaNQOMT6oA4Ju7VFzs0HjeBfqCRpqpsPuxh6ZllMNJ+IgAZvvRErtRgWcvcp7cO0aNb6BS7FfVlHY+DZTYMrcpIE3Jm3AnUar0gE17ARBFv1pySSQebfORA90iY9CRjgRIMhKgCDHYxlCmalQ5Wt1PyWR757Qo1sT2lBz3BwGYFhABFrdCF3/0hH9wqfep/wCsLIWuknoY/tB/FbuJC12OXz8j30+PZpG4O8VIU6WFOcP70FwGWS4uyCCTpzXclYruZfaFEcqg/wBEra1TyYU34+TRwrdY/PwMcFUqNDhJjJwnieB/LmrAOe4PdE8Pi/7dfHw1r7V+EeP4KhGt+jzdl4cdpPQr2RTXjsbceP4r3oTohHoY1kdP1wTmjr8k5CiWDRPReXteocwF4jyN+ngvWVHaVCe8Jmw8r3TXsjfoq7LMPImLaT4L1wq+CwwaJvJFwVO8CLxA8o69EP2ErSAsvMkfL0QHXuPPh58lHRe1wJY4OGkh2aPmocZ2gYeyyl3AOtPmEiSey3mWJ75bT/aMdWcPha7sm+FPu+hdmPmvc3w23j6cDDPNJxs5nY5geXeEx4xHULJjjn06hbUmm+SXNfOUkm5a76t/EK7Baitsz8nHWSNI7TYu2sRhXfuriCTApHvU3ucbAt4EmLiD1W6sJgZomBMaTxjosI3AIr42nIIFL/quBFrWZB0PeLT/ACrbKNeU+RUuv1I8SbmX2LsoUQchZzWTLk9qb6U6eNpYamA8GoGV6k2YXS1rG83BxaXHQCeOkP0ibfq4akynQlrq2cGt9gNAkN/jOax4AE6wsoLsvwmCNDxB5+M3WnDg7rbMfI5P42pXs+iULz9hY8YnDUqo+uxrj0dHeHrKsl+YjKRlBuRqSD8I4RzPks2jWntAXdpoSGg3I+tHAHlPFTJAUSgYqEkoQIEISJgMez7JgzJtY+KTtRMGx9j4HinEpjigDwd/2F2AqZRMFjjHIPBJWOtdBdP2h7hoC3guLZk5mxpEu8Oo/V1ju/LwcbVLYjPSiP5Ft4t63Jzebj8qv9HpbibMqnGUqvZu7OXOzx3e60tudAZtC1bNn0JABuftRqAeU6+nNctuA4uwFMAkDPUk6E982afmf0Orzc7KjPTqzTxYUY1/6SyocVRDhebSbJ3aCJn0vPhGqVj50B8wR81SafZ5+Cw+YyeBH/C9RRhx+zA6m/oJ+aVwdwIA8CT8029iS0PQmls8T+aAwRGo6kn5pDHZk1tUHSfQx6oa0DQAeScgBrnEaDzkAfmuQ+kDHh2FApVadnjtGCo0uI0EDjBhe1vbiezwNdwschaPF3dHzWLucHGDeADfrP5LVxcXZ9t+jBzc/VdNe0dXuBjXNxRBqBrHMOfM5oB+zGbjP4rUeztckzz/AMLAgQCABqCbdI/Nbdu6SMHQ7R0ns2SSb3AgHrcBS5kafYj/AI/I9OBdp4Fj6ZBYHOg5BMOJi0HULk6m61Eul7cxHMCx4xay7iiwnvOADogD7ImY5TpMcuiK+Ga/XXmNf8rGmdBrZ4WwtjU2ZixoGg5jjrK9vs2t1t14evDzSYPDlkzBk2VlDGvRGGJU9CQzhfpBZ2uDcfrUnCqPBtn/ANhd7LIsfissBol7rNH4noFtm0NnvqNI5ggjmCIIussfuRiKZfB75Ja15a45WgwAABrHur8eVzLky5sCu1RFgt/K+Aw7MNRcHlpeahcLDO4uytIuLknW2i77dze+tUpj9o7GnUjMKQ+JrIkFzZta8coXCbv7k9jXD8S7M1veDcjxmdzdI0ButD2Bu9SfXdWbTDQbvfBmoZmL8AY8SOipZoXo63ZWJdUphz25SbgdOBjhZXQmMbCeEDFSpEqABIkqPDRLiABqSYA8SoMPjadWezqMfGuVwPyRpi7JPROQo3BSFMcgZXqtWW7y7uVa2KqFrmkSwkmZnUT1gA+YWq1bAn8Yk8BfmvGrUTPeu6xJ4SY06DTyCsi3PopywqXkpbm4F1DDtY8kkFx4htyT3YNwukaBMwJ5wJVXCU2uZlMHmPOynALB9ZwnxIH+75qNPb2ThaWkWmuTpUFN4IkGRzTwVEmSyiVz22N78LhXFlR5dUbrTptL3AkSA6LNtBuQuW2h9JFR1sPQawfaquzO/oZb+5TnHVekVXmiP5M0qUSsdwW8WKr4vD9rXqEHEUBkbFNkGq0EZWRIv9aVr8oyY3D0wxZpyLcj5RKZKaXKBacz9JWIy4LL9uoxvpLv9qyime87xA9AD+K27bOzKeLpdnVmJBBFnNI4ifMeaxDEgNcQyYNV0HjlDiRP8oC6HFpddHJ50Pvv7JsNSz1Wt55W/wBbo/JbtQpzEtgMsweAjMRp4evFcLuZu3Qq0qVeo1xc0lxv3HkOOUEHWIHThe60AFUcnIqel8GnhYnE7fyPSpoShZjaKlSISGKhCEAMDIXj1KOZ5gXLj8yvbUFChlJJ1JPkJTTItbIRghky38RYgzMjzT6TohjiM8E2EAgHUe0jhKsJlWkHRmGhBHAgjQgjRAx0IUNKscxa8QbkEfC5s6jkdJCnQAiELyN7ce7D4R72GHd1oPLM4CfSU5XZ6I3SmXT+DwfpLxbmMosEw8vceRyZYn+pcfsTFvbiaOUmTUYP6nAEeBlVdo7RrVwBUqucAZAd3gFUpOe1wc1+UgyC0QZ5zNl18eNxj6HBzZVky9zeSkIWZbpbbruxdJjqr3NeS1wc7MCMpPHrC0rE1gxpcbxoOJJsGjqTA81zMuJ43pnZ4+dZp2kVMc0PkT/6ZBI4FxHdBPQGY6tKp5V6b6UMNoJ7zoJNzc3P6sqEKCLKHYNvf9fkvQVXCUiHTFrq2Qkxz6IKrT9UwddJB+8OKj/aIjNAJ4TrHLmpnhefjBIIIkJEjLt8jGPxHVzD/wDExeGaitb8Y1tPHVGnM4ltMgQXGMsa+WpXN1cVUImG0m/aeZPot8ZpmEmcrLx7vI2kdFsip+9Yb/3OG/8AvpreW3Xy5htqMpVadSX1n03tqNE5GZmODm8OYHArdNzd+KePp6FjxAc0iwPQ6ELNmyd3s28bF+OdHYkKNwUXbuOjPNzgPlKV4J+tHOAPaZVReUNr4vsqT3dIHibN9yFhz6neb0k/IfiVuuNw47NwMuBEHMc0z0NlzLths7VpAABkG5BkwWkX6OWjDk6JmTkYfyNHRbttDcLRaLgUmX65RJ9ZXrtXkUMAGQGhsC0ECQOjhf1nxV0vbZpJGkXInoHcVQ3t7NMrS0XQnKuxkaOd4TM+slPcCdHR5SokyZKo2T9Yg+AI/Epud/2R5O/NoSAmQmtNr290IGOSJUiBAkSpEANqNzAiSJ4gwR1BUdBzgIqEZpgEWzgCZA4GNR0UqjxFEPEO8QRYgjQtPApgSLn9/GzgKvQsP94/NewyrBaxxlxEgxAdGscJ4wvL3ybOAr/dB9HNP4KeP+a/sqzecdf0Y+34neDPcvn5BK/Q+BStbZx4d0H+6Ei7J55/B7m7Tv8AzGkRp2rvfMtW7QuqFo+FoBdI1cbtA8AJP3mrH9262XF0XAFxzggDUkgwFsNAENAcczoueBPGOi53L/kv6OvwP41/ZMq2Iw5JkKwClWQ3PyJTbAA5JYQ5wAkkADUmwCZTrB05bxxMhp8DF/ESgY7Iq+IcxtnXJ0aLuPgBdSCk4/E7+Vth5k3PspC1AGe71butruc9rS10RwDojgQbfrRZbW3JqGqc1Tu8zJqeBC+gTTzEwJklV6u7zKjszxB/hJBPjClshptmMN3PdSy9g2k9xNzXzOI6tptEH0K0fZezq7qbWim1kAS4gsZPEsZcx4rrcHsunS+BgHXj6q2GpEl4KWzMK6mwNe7OecQPAK5CdCCgDzsRWzWjiqWIpWnQtc14MT8BDuHgVbIQQpFbLtBwc0OGhE/8KTKodmsDaYYDPZww87AfgQrUKJYiMU4EMgcrSPRDKhBhzfNtx58R8uqkXI7S32DXltBgcAYL3GAfugcOqnjx1kepRVlzxiW7Z2ISrnd3ttsxhcCMlVonun4hzHOORnVe8yQDJzcrAE+PCfRRuHD0yePJOSe0+iRCh/am8SR0IIPyQokywkSpEgEQUIQAiaSnFNKYEOIpB4h3iDoQRoQeBCq4zLVDqNUGHtIF/jEXgjRw5efhdcq9emHCHCbgjoRcEcimhPycJvTsClhMGeyzEuqszFxkwA8AW8T6riwe7/M4ejWH/ctC38xH7q9rxBzsLDwcM2nRwm48xxjOA+0dSfUNH+1dHj03O39nG5UKb0l8GlbsbDo5qNdrXBzaFMkycpqOYBLR0Ezwlw5Lrw5c5utiScLRAabMaC42FuXE+kdV7ZoZjdzo+yDA9rn1WLI268nUwylC0We0F4uRqBc+EKMGo7gGDr3negsPUp9KmGiGgAcgIClAVRaNdSaSCQCRpN48OqkRCVAwSJUIASEkJyEANhEJUIASEhanIQB51WnlMJ9KhmEqzVpBycxgAgJ7IdfJDTa1tQgG7xmyxbuQwuB8CwR0VhQYpoljycuR2vMPGTKehJafFoXh7/Yw0sGQDBqPazy+Jw9AnE9qSDJaiHX0epito0C1zXV6TZBaT2jQRIjmsfrMyOLMzXZSW5mkFroMSCOCZVObgq7MMG/CXCeEiPcLq4cH4t6ezhcjkfn1ta0e3uxWyYuk7MGAO7ziYGWDmB8RZa/SqBwDmkEG4IMg+BWEsZBmST1K0X6NsY99OpTddjC0tPIumW+Fp81TzMW13NP+Pzda/H9naIQhc0645IhCABIhIgASEpvaCYkTqRNx5KB9R5MNYB/E4x5gNknzhMCVxVXE4lrLOcAToOJ8ALlSU2OF3OzdA0NaPAXPqSmikBOUASZMCJPM80xHL7z4B2JZYOygEQYaTLmkPaDoRkiHRZx8+O/8K1OGfpOQDzIcT7LU69OWlUexVsZGlpGfJimntopbuYc4egxjxUOUQXQHCegaS6PJdEyqABJAnSbSTwvx6KDDM7oVg0wRBAIOoNwq29l0rSJgU8FUxgmfVBb9wuZ/pIU9Rrj8LgD1bmB8RIPuokiZKqwfUGrWu+64g+jh+Klq1gz4pvxDXO9YFkDJEKOliGP+BzXeDgfkpEACEIQAJEqQoARCCmoAVEpspJQIZiqXaU3M+01zfURK4T6ScUSaFMkEgOe6NJs35hy76Vkm+Dv32qAbNMDpPfIH8znHzWnizvIY+dWsWvs8Os6XMHUuPg0fmWqaVVYZqu/haB5uJJ9g1WJXTRxqXoiF6p/haB5uMn2A9VrH0fYTs8GHHWo5z/IHKPYT5rJ8K0umLl7jHW+VvyC3XAYcUqTKY0Y1rfQQsfLr9Uvs6HAjduvpFlCSULnnWHqCpi2AxMu+y0FzvRtwpGs7sOObWZAGvCBwRTphohoAA0AED0CQDaVQu1aW8piT6EwonYXN8b3noDkb4d2CR4kqykQBHTpNaIa0NHIAAeyUp6bCYDCE0hSQkhMRQrA5io8qs123KZlUiDIg32XoAKpCugJMaABKEQlAUSQoSpEqBkdSg13xNa7xAPzS1qWb6zm9Wke8ggp6EAVxTqDR7XD+JsO8y0gf2qWrULRZrnfdi3qQnoQBW/bWfWJZ99pZ6EiD5FTgzonJlWkHCDp4ke4QAFIVD+ykfBUeOhIeP7gXehCfDg3g539IPzhAClMJURxBHxU3jqAHj0aS72SsqhwlvyI9imIcXLiN+NiZ6grsLWy0h8yJLGOeDYa5WkeQXZPK5vffEhuDeOLi1o8zePLN6q3C2rWjPyJmsb7GZYfRzjq4knyAA9gFPsemazqTTc1HNH9brD0KqYt0UyBxGUeLjl/FdLuJhs+MZyptc/0GUe7gulddU2ceJ7Ul9s6fZW4raNdrzUzU2ODmMy94x8IcdLW016LtQVE0qQLl3dW/J3MeKca1I+UJEKstJUiVCQCJEqEAIhCEwEhEJUIArVqZJ0URCvKB9IymmRaIm0ydFaASUmQE9JjSESoQgYISoSARKhCABCEIARCVIgAhIQlSFMBpCjcFIVVZi2ucWtOYj4iAS0EcC7TN0mUCK1bAM+qC37hLPXKYPmuC31YSJk1BLTTfIIGXMHs7ts155mOi7yrgi8ntXZm8KY7tOP4hMv8AMx0VXHUA7ukDLERAiOUKyHp7K8s9paMYrNcS0ZXRmk908AYnzhd19GzINR5iXANbcTAuSBymPRepU2HTJ+G32Zdl8MsxHSF62EwTcgaWtI4AgEDlHJX3mdJoy4uMppP6PYplTtVDDUcmhdHIuLo8JupDXe0mWZm8C1wJjq10exKym1F0FKqQ2hT4ujoWuafMESEJDPRQhCQwSIQgAKEIQAiEIQAIQhMAQhCQCoSIQAoQhCABCEIAEIQgBEIQmAFNKVCAPE3neQymASA6sxrhOoMy08x0XqZA0ANAAFgAIAHIBCExDSqFfUoQmiFFcq7T0HghCkxSStUrUIUCY9IhCBn/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4" name="Picture 6" descr="http://www.redempleojuvenil.com/images_oportunidades/c54d46a00e5501aaa248834011570a43552970c-800wi.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39952" y="1578536"/>
            <a:ext cx="4867552" cy="3650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764244"/>
      </p:ext>
    </p:extLst>
  </p:cSld>
  <p:clrMapOvr>
    <a:masterClrMapping/>
  </p:clrMapOvr>
  <p:transition spd="med">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5795991" y="814447"/>
            <a:ext cx="2232248" cy="43691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s-ES" sz="2400" b="1" dirty="0">
              <a:solidFill>
                <a:schemeClr val="accent3"/>
              </a:solidFill>
              <a:latin typeface="+mn-lt"/>
              <a:cs typeface="Times New Roman" pitchFamily="18" charset="0"/>
            </a:endParaRPr>
          </a:p>
        </p:txBody>
      </p:sp>
      <p:sp>
        <p:nvSpPr>
          <p:cNvPr id="4" name="AutoShape 2" descr="https://encrypted-tbn1.gstatic.com/images?q=tbn:ANd9GcRSgXA9TZS8kcxyG1Cccp5yxgyTpQnSxgCkD_q84w5Mtu7od2t7hB_9Rk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encrypted-tbn1.gstatic.com/images?q=tbn:ANd9GcRSgXA9TZS8kcxyG1Cccp5yxgyTpQnSxgCkD_q84w5Mtu7od2t7hB_9Rk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7" descr="https://encrypted-tbn2.gstatic.com/images?q=tbn:ANd9GcQHiGgnqqTCVFPTCplGrn-9ueJ6qRnBOCQ-kXaTAMXlnVlr76HLjanfmY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 name="1 Título"/>
          <p:cNvSpPr>
            <a:spLocks noGrp="1"/>
          </p:cNvSpPr>
          <p:nvPr>
            <p:ph type="title"/>
          </p:nvPr>
        </p:nvSpPr>
        <p:spPr>
          <a:xfrm>
            <a:off x="0" y="1059230"/>
            <a:ext cx="4896544" cy="603191"/>
          </a:xfrm>
        </p:spPr>
        <p:txBody>
          <a:bodyPr/>
          <a:lstStyle/>
          <a:p>
            <a:r>
              <a:rPr lang="es-ES" sz="1800" b="1" dirty="0" smtClean="0">
                <a:solidFill>
                  <a:schemeClr val="accent3"/>
                </a:solidFill>
              </a:rPr>
              <a:t>AirPcap NX Adapter</a:t>
            </a:r>
            <a:endParaRPr lang="es-ES" sz="1800" b="1" dirty="0">
              <a:solidFill>
                <a:schemeClr val="accent3"/>
              </a:solidFill>
            </a:endParaRPr>
          </a:p>
        </p:txBody>
      </p:sp>
      <p:sp>
        <p:nvSpPr>
          <p:cNvPr id="8" name="7 Marcador de contenido"/>
          <p:cNvSpPr>
            <a:spLocks noGrp="1"/>
          </p:cNvSpPr>
          <p:nvPr>
            <p:ph sz="half" idx="2"/>
          </p:nvPr>
        </p:nvSpPr>
        <p:spPr>
          <a:xfrm>
            <a:off x="4648199" y="1556792"/>
            <a:ext cx="4188115" cy="3816424"/>
          </a:xfrm>
        </p:spPr>
        <p:txBody>
          <a:bodyPr/>
          <a:lstStyle/>
          <a:p>
            <a:r>
              <a:rPr lang="es-ES" sz="1600" dirty="0"/>
              <a:t>Adaptador con interfaz </a:t>
            </a:r>
            <a:r>
              <a:rPr lang="es-ES" sz="1600" dirty="0" smtClean="0"/>
              <a:t>USB, compatible con Windows, </a:t>
            </a:r>
            <a:r>
              <a:rPr lang="es-ES" sz="1600" dirty="0"/>
              <a:t>que permite analizar protocolos de red inalámbricos 802.11</a:t>
            </a:r>
            <a:r>
              <a:rPr lang="es-ES" sz="1600" dirty="0" smtClean="0"/>
              <a:t>.</a:t>
            </a:r>
          </a:p>
          <a:p>
            <a:r>
              <a:rPr lang="es-ES" sz="1600" dirty="0" smtClean="0"/>
              <a:t>Compatible </a:t>
            </a:r>
            <a:r>
              <a:rPr lang="es-ES" sz="1600" dirty="0"/>
              <a:t>con Wireshark (Paquetes</a:t>
            </a:r>
            <a:r>
              <a:rPr lang="es-ES" sz="1600" dirty="0" smtClean="0"/>
              <a:t>).</a:t>
            </a:r>
          </a:p>
          <a:p>
            <a:r>
              <a:rPr lang="es-ES" sz="1600" dirty="0" smtClean="0"/>
              <a:t>Compatible </a:t>
            </a:r>
            <a:r>
              <a:rPr lang="es-ES" sz="1600" dirty="0"/>
              <a:t>con Cascade Pilot (Reportes</a:t>
            </a:r>
            <a:r>
              <a:rPr lang="es-ES" sz="1600" dirty="0" smtClean="0"/>
              <a:t>).</a:t>
            </a:r>
          </a:p>
          <a:p>
            <a:r>
              <a:rPr lang="es-ES" sz="1600" dirty="0" smtClean="0"/>
              <a:t>Monitoreo multicanal.</a:t>
            </a:r>
          </a:p>
          <a:p>
            <a:r>
              <a:rPr lang="es-ES" sz="1600" dirty="0" smtClean="0"/>
              <a:t>Captura </a:t>
            </a:r>
            <a:r>
              <a:rPr lang="es-ES" sz="1600" dirty="0"/>
              <a:t>Multicanal, agregación de </a:t>
            </a:r>
            <a:r>
              <a:rPr lang="es-ES" sz="1600" dirty="0" smtClean="0"/>
              <a:t>Tarjetas.</a:t>
            </a:r>
          </a:p>
          <a:p>
            <a:r>
              <a:rPr lang="es-ES" sz="1600" dirty="0" smtClean="0"/>
              <a:t>Soporta </a:t>
            </a:r>
            <a:r>
              <a:rPr lang="es-ES" sz="1600" dirty="0"/>
              <a:t>IEEE 802.11 a/b/g/n.</a:t>
            </a:r>
          </a:p>
          <a:p>
            <a:r>
              <a:rPr lang="es-ES" sz="1600" dirty="0" smtClean="0"/>
              <a:t>Soporte </a:t>
            </a:r>
            <a:r>
              <a:rPr lang="es-ES" sz="1600" dirty="0"/>
              <a:t>canales de 20 y 40 MHz.</a:t>
            </a:r>
          </a:p>
          <a:p>
            <a:r>
              <a:rPr lang="es-ES" sz="1600" dirty="0" smtClean="0"/>
              <a:t>Puede </a:t>
            </a:r>
            <a:r>
              <a:rPr lang="es-ES" sz="1600" dirty="0"/>
              <a:t>enviar y recibir tráfico.</a:t>
            </a:r>
          </a:p>
          <a:p>
            <a:r>
              <a:rPr lang="es-ES" sz="1600" dirty="0" smtClean="0"/>
              <a:t>Brinda </a:t>
            </a:r>
            <a:r>
              <a:rPr lang="es-ES" sz="1600" dirty="0"/>
              <a:t>información de Protocolos </a:t>
            </a:r>
            <a:r>
              <a:rPr lang="es-ES" sz="1600" dirty="0" err="1" smtClean="0"/>
              <a:t>wireless</a:t>
            </a:r>
            <a:r>
              <a:rPr lang="es-ES" sz="1600" dirty="0" smtClean="0"/>
              <a:t>, </a:t>
            </a:r>
            <a:r>
              <a:rPr lang="es-ES" sz="1600" dirty="0"/>
              <a:t>tramas de control, administración e información de señal de las redes analizadas .</a:t>
            </a:r>
          </a:p>
        </p:txBody>
      </p:sp>
      <p:sp>
        <p:nvSpPr>
          <p:cNvPr id="13" name="1 Título"/>
          <p:cNvSpPr txBox="1">
            <a:spLocks/>
          </p:cNvSpPr>
          <p:nvPr/>
        </p:nvSpPr>
        <p:spPr>
          <a:xfrm>
            <a:off x="4644008" y="1025609"/>
            <a:ext cx="4192307" cy="603191"/>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1800" b="1" dirty="0" smtClean="0">
                <a:solidFill>
                  <a:schemeClr val="accent3"/>
                </a:solidFill>
              </a:rPr>
              <a:t>CARACTERÍSTICAS</a:t>
            </a:r>
            <a:endParaRPr lang="es-ES" sz="1800" b="1" dirty="0">
              <a:solidFill>
                <a:schemeClr val="accent3"/>
              </a:solidFill>
            </a:endParaRPr>
          </a:p>
        </p:txBody>
      </p:sp>
      <p:sp>
        <p:nvSpPr>
          <p:cNvPr id="9" name="AutoShape 2" descr="https://encrypted-tbn3.gstatic.com/images?q=tbn:ANd9GcT5YiDaOs5UGVVS8ixgNsRnPBbBK8qMxmaZ0MO45RUZXWsrzv314Zky9kc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2" descr="https://encrypted-tbn0.gstatic.com/images?q=tbn:ANd9GcTn2sb61hNwYU5g_5j8rfIvrYbtoIuKiaW1NmCSHygYJW8NB2QX6Yaw7b-P"/>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9" name="Picture 2" descr="logo"/>
          <p:cNvPicPr>
            <a:picLocks noChangeAspect="1" noChangeArrowheads="1"/>
          </p:cNvPicPr>
          <p:nvPr/>
        </p:nvPicPr>
        <p:blipFill rotWithShape="1">
          <a:blip r:embed="rId3">
            <a:extLst>
              <a:ext uri="{28A0092B-C50C-407E-A947-70E740481C1C}">
                <a14:useLocalDpi xmlns:a14="http://schemas.microsoft.com/office/drawing/2010/main" val="0"/>
              </a:ext>
            </a:extLst>
          </a:blip>
          <a:srcRect r="35275"/>
          <a:stretch/>
        </p:blipFill>
        <p:spPr bwMode="auto">
          <a:xfrm>
            <a:off x="6439028" y="5949280"/>
            <a:ext cx="2669476" cy="91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22 Imagen" descr="F:\CAPTURAS TESIS\CONFPANELESCENARIO1.JPG"/>
          <p:cNvPicPr/>
          <p:nvPr/>
        </p:nvPicPr>
        <p:blipFill rotWithShape="1">
          <a:blip r:embed="rId4">
            <a:extLst>
              <a:ext uri="{28A0092B-C50C-407E-A947-70E740481C1C}">
                <a14:useLocalDpi xmlns:a14="http://schemas.microsoft.com/office/drawing/2010/main" val="0"/>
              </a:ext>
            </a:extLst>
          </a:blip>
          <a:srcRect t="1" b="23478"/>
          <a:stretch/>
        </p:blipFill>
        <p:spPr bwMode="auto">
          <a:xfrm>
            <a:off x="755576" y="4235202"/>
            <a:ext cx="2994025" cy="1870710"/>
          </a:xfrm>
          <a:prstGeom prst="rect">
            <a:avLst/>
          </a:prstGeom>
          <a:noFill/>
          <a:ln>
            <a:noFill/>
          </a:ln>
          <a:extLst>
            <a:ext uri="{53640926-AAD7-44D8-BBD7-CCE9431645EC}">
              <a14:shadowObscured xmlns:a14="http://schemas.microsoft.com/office/drawing/2010/main"/>
            </a:ext>
          </a:extLst>
        </p:spPr>
      </p:pic>
      <p:sp>
        <p:nvSpPr>
          <p:cNvPr id="5" name="AutoShape 2" descr="https://www.ikeriri.ne.jp/store/img/AirPcap_3_black.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 name="AutoShape 4" descr="https://www.ikeriri.ne.jp/store/img/AirPcap_3_black.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001" t="7574" r="44000" b="8301"/>
          <a:stretch/>
        </p:blipFill>
        <p:spPr bwMode="auto">
          <a:xfrm>
            <a:off x="237651" y="1611909"/>
            <a:ext cx="1969448" cy="2121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0689" y="2780928"/>
            <a:ext cx="152400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t="25176" r="3469" b="29317"/>
          <a:stretch/>
        </p:blipFill>
        <p:spPr bwMode="auto">
          <a:xfrm>
            <a:off x="2528859" y="1611909"/>
            <a:ext cx="1887661" cy="1014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2 Subtítulo"/>
          <p:cNvSpPr txBox="1">
            <a:spLocks/>
          </p:cNvSpPr>
          <p:nvPr/>
        </p:nvSpPr>
        <p:spPr>
          <a:xfrm>
            <a:off x="1448739" y="188640"/>
            <a:ext cx="6219605"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DISPOSITIVOS</a:t>
            </a:r>
            <a:endParaRPr lang="es-EC" sz="2000" b="1" dirty="0">
              <a:latin typeface="Times New Roman" pitchFamily="18" charset="0"/>
              <a:cs typeface="Times New Roman" pitchFamily="18" charset="0"/>
            </a:endParaRPr>
          </a:p>
        </p:txBody>
      </p:sp>
      <p:sp>
        <p:nvSpPr>
          <p:cNvPr id="24" name="23 Rectángulo">
            <a:hlinkClick r:id="rId8"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Tree>
    <p:extLst>
      <p:ext uri="{BB962C8B-B14F-4D97-AF65-F5344CB8AC3E}">
        <p14:creationId xmlns:p14="http://schemas.microsoft.com/office/powerpoint/2010/main" val="3932953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5795991" y="814447"/>
            <a:ext cx="2232248" cy="43691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s-ES" sz="2400" b="1" dirty="0">
              <a:solidFill>
                <a:schemeClr val="accent3"/>
              </a:solidFill>
              <a:latin typeface="+mn-lt"/>
              <a:cs typeface="Times New Roman" pitchFamily="18" charset="0"/>
            </a:endParaRPr>
          </a:p>
        </p:txBody>
      </p:sp>
      <p:sp>
        <p:nvSpPr>
          <p:cNvPr id="4" name="AutoShape 2" descr="https://encrypted-tbn1.gstatic.com/images?q=tbn:ANd9GcRSgXA9TZS8kcxyG1Cccp5yxgyTpQnSxgCkD_q84w5Mtu7od2t7hB_9Rk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encrypted-tbn1.gstatic.com/images?q=tbn:ANd9GcRSgXA9TZS8kcxyG1Cccp5yxgyTpQnSxgCkD_q84w5Mtu7od2t7hB_9Rk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7" descr="https://encrypted-tbn2.gstatic.com/images?q=tbn:ANd9GcQHiGgnqqTCVFPTCplGrn-9ueJ6qRnBOCQ-kXaTAMXlnVlr76HLjanfmY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 name="7 Marcador de contenido"/>
          <p:cNvSpPr>
            <a:spLocks noGrp="1"/>
          </p:cNvSpPr>
          <p:nvPr>
            <p:ph sz="half" idx="2"/>
          </p:nvPr>
        </p:nvSpPr>
        <p:spPr>
          <a:xfrm>
            <a:off x="4648199" y="1628800"/>
            <a:ext cx="4188115" cy="3384376"/>
          </a:xfrm>
        </p:spPr>
        <p:txBody>
          <a:bodyPr/>
          <a:lstStyle/>
          <a:p>
            <a:pPr lvl="0"/>
            <a:r>
              <a:rPr lang="es-ES" sz="1600" dirty="0"/>
              <a:t>Integra firewall, </a:t>
            </a:r>
            <a:r>
              <a:rPr lang="es-ES" sz="1600" dirty="0" err="1"/>
              <a:t>Router</a:t>
            </a:r>
            <a:r>
              <a:rPr lang="es-ES" sz="1600" dirty="0"/>
              <a:t> NAT y punto de acceso </a:t>
            </a:r>
            <a:r>
              <a:rPr lang="es-ES" sz="1600" dirty="0" smtClean="0"/>
              <a:t>inalámbrico</a:t>
            </a:r>
          </a:p>
          <a:p>
            <a:pPr lvl="0"/>
            <a:r>
              <a:rPr lang="es-ES" sz="1600" dirty="0" smtClean="0"/>
              <a:t>WDS inalámbrico</a:t>
            </a:r>
          </a:p>
          <a:p>
            <a:pPr lvl="0"/>
            <a:r>
              <a:rPr lang="es-ES" sz="1600" dirty="0" smtClean="0"/>
              <a:t>Asistente </a:t>
            </a:r>
            <a:r>
              <a:rPr lang="es-ES" sz="1600" dirty="0"/>
              <a:t>de Configuración </a:t>
            </a:r>
            <a:endParaRPr lang="es-ES" sz="1600" dirty="0" smtClean="0"/>
          </a:p>
          <a:p>
            <a:pPr lvl="0"/>
            <a:r>
              <a:rPr lang="es-ES" sz="1600" dirty="0" smtClean="0"/>
              <a:t>Compatible </a:t>
            </a:r>
            <a:r>
              <a:rPr lang="es-ES" sz="1600" dirty="0"/>
              <a:t>con el estándar IEEE 802.11g / </a:t>
            </a:r>
            <a:r>
              <a:rPr lang="es-ES" sz="1600" dirty="0" smtClean="0"/>
              <a:t>b</a:t>
            </a:r>
          </a:p>
          <a:p>
            <a:pPr lvl="0"/>
            <a:r>
              <a:rPr lang="es-ES" sz="1600" dirty="0" smtClean="0"/>
              <a:t>IP </a:t>
            </a:r>
            <a:r>
              <a:rPr lang="es-ES" sz="1600" dirty="0"/>
              <a:t>QoS – Control razonable de Ancho de </a:t>
            </a:r>
            <a:r>
              <a:rPr lang="es-ES" sz="1600" dirty="0" smtClean="0"/>
              <a:t>banda</a:t>
            </a:r>
          </a:p>
          <a:p>
            <a:pPr lvl="0"/>
            <a:r>
              <a:rPr lang="es-ES" sz="1600" dirty="0" smtClean="0"/>
              <a:t>Encriptado </a:t>
            </a:r>
            <a:r>
              <a:rPr lang="es-ES" sz="1600" dirty="0"/>
              <a:t>WPA/WPA2 </a:t>
            </a:r>
            <a:endParaRPr lang="es-ES" sz="1600" dirty="0" smtClean="0"/>
          </a:p>
          <a:p>
            <a:pPr lvl="0"/>
            <a:r>
              <a:rPr lang="es-ES" sz="1600" dirty="0" smtClean="0"/>
              <a:t>Fácil </a:t>
            </a:r>
            <a:r>
              <a:rPr lang="es-ES" sz="1600" dirty="0"/>
              <a:t>instalación</a:t>
            </a:r>
          </a:p>
        </p:txBody>
      </p:sp>
      <p:sp>
        <p:nvSpPr>
          <p:cNvPr id="13" name="1 Título"/>
          <p:cNvSpPr txBox="1">
            <a:spLocks/>
          </p:cNvSpPr>
          <p:nvPr/>
        </p:nvSpPr>
        <p:spPr>
          <a:xfrm>
            <a:off x="4644008" y="1124744"/>
            <a:ext cx="4192307" cy="603191"/>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1800" b="1" dirty="0" smtClean="0">
                <a:solidFill>
                  <a:schemeClr val="accent3"/>
                </a:solidFill>
              </a:rPr>
              <a:t>CARACTERÍSTICAS</a:t>
            </a:r>
            <a:endParaRPr lang="es-ES" sz="1800" b="1" dirty="0">
              <a:solidFill>
                <a:schemeClr val="accent3"/>
              </a:solidFill>
            </a:endParaRPr>
          </a:p>
        </p:txBody>
      </p:sp>
      <p:sp>
        <p:nvSpPr>
          <p:cNvPr id="9" name="AutoShape 2" descr="https://encrypted-tbn3.gstatic.com/images?q=tbn:ANd9GcT5YiDaOs5UGVVS8ixgNsRnPBbBK8qMxmaZ0MO45RUZXWsrzv314Zky9kc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2" descr="https://encrypted-tbn0.gstatic.com/images?q=tbn:ANd9GcTn2sb61hNwYU5g_5j8rfIvrYbtoIuKiaW1NmCSHygYJW8NB2QX6Yaw7b-P"/>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9" name="Picture 2" descr="logo"/>
          <p:cNvPicPr>
            <a:picLocks noChangeAspect="1" noChangeArrowheads="1"/>
          </p:cNvPicPr>
          <p:nvPr/>
        </p:nvPicPr>
        <p:blipFill rotWithShape="1">
          <a:blip r:embed="rId3">
            <a:extLst>
              <a:ext uri="{28A0092B-C50C-407E-A947-70E740481C1C}">
                <a14:useLocalDpi xmlns:a14="http://schemas.microsoft.com/office/drawing/2010/main" val="0"/>
              </a:ext>
            </a:extLst>
          </a:blip>
          <a:srcRect r="35275"/>
          <a:stretch/>
        </p:blipFill>
        <p:spPr bwMode="auto">
          <a:xfrm>
            <a:off x="6439028" y="5949280"/>
            <a:ext cx="2669476" cy="9144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tp-link.com/resources/images/products/large/TL-WR542G-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3861105"/>
            <a:ext cx="1967040" cy="231416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www.tp-link.us/resources/images/products/large/TL-WR542G-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1970"/>
          <a:stretch/>
        </p:blipFill>
        <p:spPr bwMode="auto">
          <a:xfrm>
            <a:off x="179513" y="2413954"/>
            <a:ext cx="2088232" cy="220317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http://www.tp-link.us/resources/images/products/Large/TL-WR541G-Ne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3768" y="1448780"/>
            <a:ext cx="1757390" cy="1944216"/>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5496" y="1169625"/>
            <a:ext cx="4896544" cy="603191"/>
          </a:xfrm>
        </p:spPr>
        <p:txBody>
          <a:bodyPr/>
          <a:lstStyle/>
          <a:p>
            <a:r>
              <a:rPr lang="es-ES" sz="1800" b="1" dirty="0" err="1" smtClean="0">
                <a:solidFill>
                  <a:schemeClr val="accent3"/>
                </a:solidFill>
              </a:rPr>
              <a:t>Tplink</a:t>
            </a:r>
            <a:r>
              <a:rPr lang="es-ES" sz="1800" b="1" dirty="0" smtClean="0">
                <a:solidFill>
                  <a:schemeClr val="accent3"/>
                </a:solidFill>
              </a:rPr>
              <a:t> WR542G</a:t>
            </a:r>
            <a:endParaRPr lang="es-ES" sz="1800" b="1" dirty="0">
              <a:solidFill>
                <a:schemeClr val="accent3"/>
              </a:solidFill>
            </a:endParaRPr>
          </a:p>
        </p:txBody>
      </p:sp>
      <p:sp>
        <p:nvSpPr>
          <p:cNvPr id="20" name="2 Subtítulo"/>
          <p:cNvSpPr txBox="1">
            <a:spLocks/>
          </p:cNvSpPr>
          <p:nvPr/>
        </p:nvSpPr>
        <p:spPr>
          <a:xfrm>
            <a:off x="1547664" y="116632"/>
            <a:ext cx="601174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DISPOSITIVOS</a:t>
            </a:r>
            <a:endParaRPr lang="es-EC" sz="2000" b="1" dirty="0">
              <a:latin typeface="Times New Roman" pitchFamily="18" charset="0"/>
              <a:cs typeface="Times New Roman" pitchFamily="18" charset="0"/>
            </a:endParaRPr>
          </a:p>
        </p:txBody>
      </p:sp>
      <p:sp>
        <p:nvSpPr>
          <p:cNvPr id="22" name="21 Rectángulo">
            <a:hlinkClick r:id="rId7"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Tree>
    <p:extLst>
      <p:ext uri="{BB962C8B-B14F-4D97-AF65-F5344CB8AC3E}">
        <p14:creationId xmlns:p14="http://schemas.microsoft.com/office/powerpoint/2010/main" val="129891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5795991" y="814447"/>
            <a:ext cx="2232248" cy="43691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s-ES" sz="2400" b="1" dirty="0">
              <a:solidFill>
                <a:schemeClr val="accent3"/>
              </a:solidFill>
              <a:latin typeface="+mn-lt"/>
              <a:cs typeface="Times New Roman" pitchFamily="18" charset="0"/>
            </a:endParaRPr>
          </a:p>
        </p:txBody>
      </p:sp>
      <p:sp>
        <p:nvSpPr>
          <p:cNvPr id="4" name="AutoShape 2" descr="https://encrypted-tbn1.gstatic.com/images?q=tbn:ANd9GcRSgXA9TZS8kcxyG1Cccp5yxgyTpQnSxgCkD_q84w5Mtu7od2t7hB_9Rk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encrypted-tbn1.gstatic.com/images?q=tbn:ANd9GcRSgXA9TZS8kcxyG1Cccp5yxgyTpQnSxgCkD_q84w5Mtu7od2t7hB_9Rk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7" descr="https://encrypted-tbn2.gstatic.com/images?q=tbn:ANd9GcQHiGgnqqTCVFPTCplGrn-9ueJ6qRnBOCQ-kXaTAMXlnVlr76HLjanfmY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 name="1 Título"/>
          <p:cNvSpPr>
            <a:spLocks noGrp="1"/>
          </p:cNvSpPr>
          <p:nvPr>
            <p:ph type="title"/>
          </p:nvPr>
        </p:nvSpPr>
        <p:spPr>
          <a:xfrm>
            <a:off x="-108520" y="1169625"/>
            <a:ext cx="4896544" cy="603191"/>
          </a:xfrm>
        </p:spPr>
        <p:txBody>
          <a:bodyPr/>
          <a:lstStyle/>
          <a:p>
            <a:r>
              <a:rPr lang="es-ES" sz="1800" b="1" dirty="0" err="1" smtClean="0">
                <a:solidFill>
                  <a:schemeClr val="accent3"/>
                </a:solidFill>
              </a:rPr>
              <a:t>Dlink</a:t>
            </a:r>
            <a:r>
              <a:rPr lang="es-ES" sz="1800" b="1" dirty="0" smtClean="0">
                <a:solidFill>
                  <a:schemeClr val="accent3"/>
                </a:solidFill>
              </a:rPr>
              <a:t> dir-615</a:t>
            </a:r>
            <a:endParaRPr lang="es-ES" sz="1800" b="1" dirty="0">
              <a:solidFill>
                <a:schemeClr val="accent3"/>
              </a:solidFill>
            </a:endParaRPr>
          </a:p>
        </p:txBody>
      </p:sp>
      <p:sp>
        <p:nvSpPr>
          <p:cNvPr id="13" name="1 Título"/>
          <p:cNvSpPr txBox="1">
            <a:spLocks/>
          </p:cNvSpPr>
          <p:nvPr/>
        </p:nvSpPr>
        <p:spPr>
          <a:xfrm>
            <a:off x="4644008" y="1025609"/>
            <a:ext cx="4192307" cy="603191"/>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1800" b="1" dirty="0" smtClean="0">
                <a:solidFill>
                  <a:schemeClr val="accent3"/>
                </a:solidFill>
              </a:rPr>
              <a:t>CARACTERÍSTICAS</a:t>
            </a:r>
            <a:endParaRPr lang="es-ES" sz="1800" b="1" dirty="0">
              <a:solidFill>
                <a:schemeClr val="accent3"/>
              </a:solidFill>
            </a:endParaRPr>
          </a:p>
        </p:txBody>
      </p:sp>
      <p:sp>
        <p:nvSpPr>
          <p:cNvPr id="9" name="AutoShape 2" descr="https://encrypted-tbn3.gstatic.com/images?q=tbn:ANd9GcT5YiDaOs5UGVVS8ixgNsRnPBbBK8qMxmaZ0MO45RUZXWsrzv314Zky9kc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2" descr="https://encrypted-tbn0.gstatic.com/images?q=tbn:ANd9GcTn2sb61hNwYU5g_5j8rfIvrYbtoIuKiaW1NmCSHygYJW8NB2QX6Yaw7b-P"/>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9" name="Picture 2" descr="logo"/>
          <p:cNvPicPr>
            <a:picLocks noChangeAspect="1" noChangeArrowheads="1"/>
          </p:cNvPicPr>
          <p:nvPr/>
        </p:nvPicPr>
        <p:blipFill rotWithShape="1">
          <a:blip r:embed="rId3">
            <a:extLst>
              <a:ext uri="{28A0092B-C50C-407E-A947-70E740481C1C}">
                <a14:useLocalDpi xmlns:a14="http://schemas.microsoft.com/office/drawing/2010/main" val="0"/>
              </a:ext>
            </a:extLst>
          </a:blip>
          <a:srcRect r="35275"/>
          <a:stretch/>
        </p:blipFill>
        <p:spPr bwMode="auto">
          <a:xfrm>
            <a:off x="6439028" y="5949280"/>
            <a:ext cx="2669476" cy="914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link.com/-/media/Images/Products/DIR/615/DIR615H2ImageLFrontG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545" t="6904" r="27347" b="26407"/>
          <a:stretch/>
        </p:blipFill>
        <p:spPr bwMode="auto">
          <a:xfrm>
            <a:off x="765175" y="3501008"/>
            <a:ext cx="2904800" cy="24156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g-ecx.images-amazon.com/images/G/01/electronics/d-link/dlink-DIR-615-rear-l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293" y="1791330"/>
            <a:ext cx="2215132" cy="1142669"/>
          </a:xfrm>
          <a:prstGeom prst="rect">
            <a:avLst/>
          </a:prstGeom>
          <a:noFill/>
          <a:extLst>
            <a:ext uri="{909E8E84-426E-40DD-AFC4-6F175D3DCCD1}">
              <a14:hiddenFill xmlns:a14="http://schemas.microsoft.com/office/drawing/2010/main">
                <a:solidFill>
                  <a:srgbClr val="FFFFFF"/>
                </a:solidFill>
              </a14:hiddenFill>
            </a:ext>
          </a:extLst>
        </p:spPr>
      </p:pic>
      <p:sp>
        <p:nvSpPr>
          <p:cNvPr id="26" name="7 Marcador de contenido"/>
          <p:cNvSpPr>
            <a:spLocks noGrp="1"/>
          </p:cNvSpPr>
          <p:nvPr>
            <p:ph sz="half" idx="2"/>
          </p:nvPr>
        </p:nvSpPr>
        <p:spPr>
          <a:xfrm>
            <a:off x="4244879" y="1628800"/>
            <a:ext cx="4388297" cy="3816424"/>
          </a:xfrm>
        </p:spPr>
        <p:txBody>
          <a:bodyPr/>
          <a:lstStyle/>
          <a:p>
            <a:pPr lvl="0"/>
            <a:r>
              <a:rPr lang="es-ES" sz="1600" dirty="0"/>
              <a:t>Política de buen vecindario, garantizando la no interferencia en las redes vecinas.</a:t>
            </a:r>
          </a:p>
          <a:p>
            <a:pPr lvl="0"/>
            <a:r>
              <a:rPr lang="es-ES" sz="1600" dirty="0" smtClean="0"/>
              <a:t>WPS </a:t>
            </a:r>
            <a:r>
              <a:rPr lang="es-ES" sz="1600" dirty="0"/>
              <a:t>(Wi-Fi Protected </a:t>
            </a:r>
            <a:r>
              <a:rPr lang="es-ES" sz="1600" dirty="0" smtClean="0"/>
              <a:t>Setup). </a:t>
            </a:r>
            <a:endParaRPr lang="es-ES" sz="1600" dirty="0"/>
          </a:p>
          <a:p>
            <a:pPr lvl="0"/>
            <a:r>
              <a:rPr lang="es-ES" sz="1600" dirty="0" smtClean="0"/>
              <a:t>Sencilla </a:t>
            </a:r>
            <a:r>
              <a:rPr lang="es-ES" sz="1600" dirty="0"/>
              <a:t>configuración y gestión de la </a:t>
            </a:r>
            <a:r>
              <a:rPr lang="es-ES" sz="1600" dirty="0" smtClean="0"/>
              <a:t>red</a:t>
            </a:r>
            <a:r>
              <a:rPr lang="es-ES" sz="1600" dirty="0"/>
              <a:t> </a:t>
            </a:r>
            <a:endParaRPr lang="es-ES" sz="1600" dirty="0" smtClean="0"/>
          </a:p>
          <a:p>
            <a:pPr lvl="0"/>
            <a:r>
              <a:rPr lang="es-ES" sz="1600" dirty="0" smtClean="0"/>
              <a:t>El soporte de los estándares WEP, WPA y WPA2 garantizan que se puede usar la mejor encriptación posible</a:t>
            </a:r>
          </a:p>
          <a:p>
            <a:pPr lvl="0"/>
            <a:r>
              <a:rPr lang="es-ES" sz="1600" dirty="0" smtClean="0"/>
              <a:t>Firewalls </a:t>
            </a:r>
            <a:r>
              <a:rPr lang="es-ES" sz="1600" dirty="0"/>
              <a:t>duales activos (SPI y NAT) evitan los potenciales ataques desde </a:t>
            </a:r>
            <a:r>
              <a:rPr lang="es-ES" sz="1600" dirty="0" smtClean="0"/>
              <a:t>internet.</a:t>
            </a:r>
          </a:p>
          <a:p>
            <a:pPr lvl="0"/>
            <a:r>
              <a:rPr lang="es-ES" sz="1600" dirty="0" smtClean="0"/>
              <a:t>Ha </a:t>
            </a:r>
            <a:r>
              <a:rPr lang="es-ES" sz="1600" dirty="0"/>
              <a:t>obtenido la certificación 802.11n de Wi-Fi </a:t>
            </a:r>
            <a:r>
              <a:rPr lang="es-ES" sz="1600" dirty="0" smtClean="0"/>
              <a:t>Alliance</a:t>
            </a:r>
          </a:p>
          <a:p>
            <a:pPr lvl="0"/>
            <a:r>
              <a:rPr lang="es-ES" sz="1600" dirty="0" smtClean="0"/>
              <a:t>La </a:t>
            </a:r>
            <a:r>
              <a:rPr lang="es-ES" sz="1600" dirty="0"/>
              <a:t>velocidad máxima de la señal inalámbrica la definen las especificaciones del estándar IEEE 802.11g y 802.11n. </a:t>
            </a:r>
          </a:p>
        </p:txBody>
      </p:sp>
      <p:sp>
        <p:nvSpPr>
          <p:cNvPr id="20" name="2 Subtítulo"/>
          <p:cNvSpPr txBox="1">
            <a:spLocks/>
          </p:cNvSpPr>
          <p:nvPr/>
        </p:nvSpPr>
        <p:spPr>
          <a:xfrm>
            <a:off x="1944779" y="116632"/>
            <a:ext cx="5219509"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DISPOSITIVOS</a:t>
            </a:r>
            <a:endParaRPr lang="es-EC" sz="2000" b="1" dirty="0">
              <a:latin typeface="Times New Roman" pitchFamily="18" charset="0"/>
              <a:cs typeface="Times New Roman" pitchFamily="18" charset="0"/>
            </a:endParaRPr>
          </a:p>
        </p:txBody>
      </p:sp>
      <p:sp>
        <p:nvSpPr>
          <p:cNvPr id="22" name="21 Rectángulo">
            <a:hlinkClick r:id="rId6"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Tree>
    <p:extLst>
      <p:ext uri="{BB962C8B-B14F-4D97-AF65-F5344CB8AC3E}">
        <p14:creationId xmlns:p14="http://schemas.microsoft.com/office/powerpoint/2010/main" val="1542945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5795991" y="814447"/>
            <a:ext cx="2232248" cy="43691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s-ES" sz="2400" b="1" dirty="0">
              <a:solidFill>
                <a:schemeClr val="accent3"/>
              </a:solidFill>
              <a:latin typeface="+mn-lt"/>
              <a:cs typeface="Times New Roman" pitchFamily="18" charset="0"/>
            </a:endParaRPr>
          </a:p>
        </p:txBody>
      </p:sp>
      <p:sp>
        <p:nvSpPr>
          <p:cNvPr id="4" name="AutoShape 2" descr="https://encrypted-tbn1.gstatic.com/images?q=tbn:ANd9GcRSgXA9TZS8kcxyG1Cccp5yxgyTpQnSxgCkD_q84w5Mtu7od2t7hB_9Rk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encrypted-tbn1.gstatic.com/images?q=tbn:ANd9GcRSgXA9TZS8kcxyG1Cccp5yxgyTpQnSxgCkD_q84w5Mtu7od2t7hB_9Rk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7" descr="https://encrypted-tbn2.gstatic.com/images?q=tbn:ANd9GcQHiGgnqqTCVFPTCplGrn-9ueJ6qRnBOCQ-kXaTAMXlnVlr76HLjanfmY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 name="1 Título"/>
          <p:cNvSpPr>
            <a:spLocks noGrp="1"/>
          </p:cNvSpPr>
          <p:nvPr>
            <p:ph type="title"/>
          </p:nvPr>
        </p:nvSpPr>
        <p:spPr>
          <a:xfrm>
            <a:off x="35496" y="1196752"/>
            <a:ext cx="4896544" cy="603191"/>
          </a:xfrm>
        </p:spPr>
        <p:txBody>
          <a:bodyPr/>
          <a:lstStyle/>
          <a:p>
            <a:r>
              <a:rPr lang="es-ES" sz="1800" b="1" dirty="0" smtClean="0">
                <a:solidFill>
                  <a:schemeClr val="accent3"/>
                </a:solidFill>
              </a:rPr>
              <a:t>Sony </a:t>
            </a:r>
            <a:r>
              <a:rPr lang="es-ES" sz="1800" b="1" dirty="0" err="1" smtClean="0">
                <a:solidFill>
                  <a:schemeClr val="accent3"/>
                </a:solidFill>
              </a:rPr>
              <a:t>Xperia</a:t>
            </a:r>
            <a:r>
              <a:rPr lang="es-ES" sz="1800" b="1" dirty="0" smtClean="0">
                <a:solidFill>
                  <a:schemeClr val="accent3"/>
                </a:solidFill>
              </a:rPr>
              <a:t> Z</a:t>
            </a:r>
            <a:br>
              <a:rPr lang="es-ES" sz="1800" b="1" dirty="0" smtClean="0">
                <a:solidFill>
                  <a:schemeClr val="accent3"/>
                </a:solidFill>
              </a:rPr>
            </a:br>
            <a:r>
              <a:rPr lang="es-ES" sz="1800" b="1" dirty="0" smtClean="0">
                <a:solidFill>
                  <a:schemeClr val="accent3"/>
                </a:solidFill>
              </a:rPr>
              <a:t>BCM 4330</a:t>
            </a:r>
            <a:endParaRPr lang="es-ES" sz="1800" b="1" dirty="0">
              <a:solidFill>
                <a:schemeClr val="accent3"/>
              </a:solidFill>
            </a:endParaRPr>
          </a:p>
        </p:txBody>
      </p:sp>
      <p:sp>
        <p:nvSpPr>
          <p:cNvPr id="8" name="7 Marcador de contenido"/>
          <p:cNvSpPr>
            <a:spLocks noGrp="1"/>
          </p:cNvSpPr>
          <p:nvPr>
            <p:ph sz="half" idx="2"/>
          </p:nvPr>
        </p:nvSpPr>
        <p:spPr>
          <a:xfrm>
            <a:off x="4648199" y="1556792"/>
            <a:ext cx="4188115" cy="3744416"/>
          </a:xfrm>
        </p:spPr>
        <p:txBody>
          <a:bodyPr/>
          <a:lstStyle/>
          <a:p>
            <a:pPr lvl="0"/>
            <a:r>
              <a:rPr lang="es-ES" sz="1600" dirty="0" smtClean="0"/>
              <a:t>Soporta </a:t>
            </a:r>
            <a:r>
              <a:rPr lang="es-ES" sz="1600" dirty="0"/>
              <a:t>estándares IEEE802.11a/b/g/n </a:t>
            </a:r>
          </a:p>
          <a:p>
            <a:pPr lvl="0"/>
            <a:r>
              <a:rPr lang="es-ES" sz="1600" dirty="0" smtClean="0"/>
              <a:t>Wifi </a:t>
            </a:r>
            <a:r>
              <a:rPr lang="es-ES" sz="1600" dirty="0"/>
              <a:t>Direct </a:t>
            </a:r>
            <a:r>
              <a:rPr lang="es-ES" sz="1600" dirty="0" smtClean="0"/>
              <a:t> 2.4Ghz/5Ghz</a:t>
            </a:r>
            <a:endParaRPr lang="es-ES" sz="1600" dirty="0"/>
          </a:p>
          <a:p>
            <a:pPr lvl="0"/>
            <a:r>
              <a:rPr lang="es-ES" sz="1600" dirty="0" smtClean="0"/>
              <a:t>Soporte </a:t>
            </a:r>
            <a:r>
              <a:rPr lang="es-ES" sz="1600" dirty="0"/>
              <a:t>Wifi Protect Setup</a:t>
            </a:r>
          </a:p>
          <a:p>
            <a:pPr lvl="0"/>
            <a:r>
              <a:rPr lang="es-ES" sz="1600" dirty="0" smtClean="0"/>
              <a:t>Wi-fi </a:t>
            </a:r>
            <a:r>
              <a:rPr lang="es-ES" sz="1600" dirty="0"/>
              <a:t>Miracast</a:t>
            </a:r>
          </a:p>
          <a:p>
            <a:pPr lvl="0"/>
            <a:r>
              <a:rPr lang="es-ES" sz="1600" dirty="0" smtClean="0"/>
              <a:t>Soporte </a:t>
            </a:r>
            <a:r>
              <a:rPr lang="es-ES" sz="1600" dirty="0"/>
              <a:t>para punto de acceso</a:t>
            </a:r>
          </a:p>
          <a:p>
            <a:pPr lvl="0"/>
            <a:r>
              <a:rPr lang="es-ES" sz="1600" dirty="0" smtClean="0"/>
              <a:t>Transferencia </a:t>
            </a:r>
            <a:r>
              <a:rPr lang="es-ES" sz="1600" dirty="0"/>
              <a:t>de datos sobre los </a:t>
            </a:r>
            <a:r>
              <a:rPr lang="es-ES" sz="1600" dirty="0" smtClean="0"/>
              <a:t>150Mbps</a:t>
            </a:r>
          </a:p>
          <a:p>
            <a:pPr lvl="0"/>
            <a:r>
              <a:rPr lang="es-ES" sz="1600" dirty="0" smtClean="0"/>
              <a:t>Autenticación </a:t>
            </a:r>
            <a:r>
              <a:rPr lang="es-ES" sz="1600" dirty="0"/>
              <a:t>y compartimiento de </a:t>
            </a:r>
            <a:r>
              <a:rPr lang="es-ES" sz="1600" dirty="0" smtClean="0"/>
              <a:t>seguridades  </a:t>
            </a:r>
            <a:r>
              <a:rPr lang="en-US" sz="1600" dirty="0" smtClean="0"/>
              <a:t>EAP-TLS/</a:t>
            </a:r>
            <a:endParaRPr lang="es-ES" sz="1600" dirty="0"/>
          </a:p>
          <a:p>
            <a:pPr lvl="0"/>
            <a:r>
              <a:rPr lang="en-US" sz="1600" dirty="0" smtClean="0"/>
              <a:t>EAP-TTLS/MSCHAPv2</a:t>
            </a:r>
          </a:p>
          <a:p>
            <a:pPr lvl="0"/>
            <a:r>
              <a:rPr lang="en-US" sz="1600" dirty="0" smtClean="0"/>
              <a:t>WPA </a:t>
            </a:r>
            <a:r>
              <a:rPr lang="en-US" sz="1600" dirty="0"/>
              <a:t>Enterprise and WPA2 Enterprise</a:t>
            </a:r>
            <a:endParaRPr lang="es-ES" sz="1600" dirty="0"/>
          </a:p>
          <a:p>
            <a:pPr lvl="0"/>
            <a:r>
              <a:rPr lang="en-US" sz="1600" dirty="0" smtClean="0"/>
              <a:t>Encryption </a:t>
            </a:r>
            <a:r>
              <a:rPr lang="en-US" sz="1600" dirty="0"/>
              <a:t>WEP 64 bit, WEP 128 bit, TKIP and CCMP (AES</a:t>
            </a:r>
            <a:r>
              <a:rPr lang="en-US" sz="1600" dirty="0" smtClean="0"/>
              <a:t>)</a:t>
            </a:r>
            <a:endParaRPr lang="es-ES" sz="1600" dirty="0"/>
          </a:p>
        </p:txBody>
      </p:sp>
      <p:sp>
        <p:nvSpPr>
          <p:cNvPr id="13" name="1 Título"/>
          <p:cNvSpPr txBox="1">
            <a:spLocks/>
          </p:cNvSpPr>
          <p:nvPr/>
        </p:nvSpPr>
        <p:spPr>
          <a:xfrm>
            <a:off x="4644008" y="1025609"/>
            <a:ext cx="4192307" cy="603191"/>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1800" b="1" dirty="0" smtClean="0">
                <a:solidFill>
                  <a:schemeClr val="accent3"/>
                </a:solidFill>
              </a:rPr>
              <a:t>CARACTERÍSTICAS</a:t>
            </a:r>
            <a:endParaRPr lang="es-ES" sz="1800" b="1" dirty="0">
              <a:solidFill>
                <a:schemeClr val="accent3"/>
              </a:solidFill>
            </a:endParaRPr>
          </a:p>
        </p:txBody>
      </p:sp>
      <p:sp>
        <p:nvSpPr>
          <p:cNvPr id="9" name="AutoShape 2" descr="https://encrypted-tbn3.gstatic.com/images?q=tbn:ANd9GcT5YiDaOs5UGVVS8ixgNsRnPBbBK8qMxmaZ0MO45RUZXWsrzv314Zky9kc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2" descr="https://encrypted-tbn0.gstatic.com/images?q=tbn:ANd9GcTn2sb61hNwYU5g_5j8rfIvrYbtoIuKiaW1NmCSHygYJW8NB2QX6Yaw7b-P"/>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9" name="Picture 2" descr="logo"/>
          <p:cNvPicPr>
            <a:picLocks noChangeAspect="1" noChangeArrowheads="1"/>
          </p:cNvPicPr>
          <p:nvPr/>
        </p:nvPicPr>
        <p:blipFill rotWithShape="1">
          <a:blip r:embed="rId3">
            <a:extLst>
              <a:ext uri="{28A0092B-C50C-407E-A947-70E740481C1C}">
                <a14:useLocalDpi xmlns:a14="http://schemas.microsoft.com/office/drawing/2010/main" val="0"/>
              </a:ext>
            </a:extLst>
          </a:blip>
          <a:srcRect r="35275"/>
          <a:stretch/>
        </p:blipFill>
        <p:spPr bwMode="auto">
          <a:xfrm>
            <a:off x="6474524" y="5914111"/>
            <a:ext cx="2669476" cy="9144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api.sonymobile.com/files/xperia-hero-z-black-1240x840-f535888737995291dfe31cae40a6d99f.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975" r="21892"/>
          <a:stretch/>
        </p:blipFill>
        <p:spPr bwMode="auto">
          <a:xfrm>
            <a:off x="765175" y="2132855"/>
            <a:ext cx="1304487" cy="17281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dn.gsmarena.com/pics/14/01/sony-xperia-z-ultra-wi-fi-only/gsmarena_001.jpg"/>
          <p:cNvPicPr>
            <a:picLocks noChangeAspect="1" noChangeArrowheads="1"/>
          </p:cNvPicPr>
          <p:nvPr/>
        </p:nvPicPr>
        <p:blipFill rotWithShape="1">
          <a:blip r:embed="rId5">
            <a:extLst>
              <a:ext uri="{28A0092B-C50C-407E-A947-70E740481C1C}">
                <a14:useLocalDpi xmlns:a14="http://schemas.microsoft.com/office/drawing/2010/main" val="0"/>
              </a:ext>
            </a:extLst>
          </a:blip>
          <a:srcRect l="19441" t="16969" r="14849" b="4519"/>
          <a:stretch/>
        </p:blipFill>
        <p:spPr bwMode="auto">
          <a:xfrm>
            <a:off x="917575" y="4005065"/>
            <a:ext cx="3158753" cy="19442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impextrom.com/_archivos/productosweb/antena-nfc-para-sony-xperia-z-ultra-xl39h-c6802-c6806-c6833-c6843-1275-51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959" y="2438249"/>
            <a:ext cx="1519986" cy="1142161"/>
          </a:xfrm>
          <a:prstGeom prst="rect">
            <a:avLst/>
          </a:prstGeom>
          <a:noFill/>
          <a:extLst>
            <a:ext uri="{909E8E84-426E-40DD-AFC4-6F175D3DCCD1}">
              <a14:hiddenFill xmlns:a14="http://schemas.microsoft.com/office/drawing/2010/main">
                <a:solidFill>
                  <a:srgbClr val="FFFFFF"/>
                </a:solidFill>
              </a14:hiddenFill>
            </a:ext>
          </a:extLst>
        </p:spPr>
      </p:pic>
      <p:sp>
        <p:nvSpPr>
          <p:cNvPr id="20" name="2 Subtítulo"/>
          <p:cNvSpPr txBox="1">
            <a:spLocks/>
          </p:cNvSpPr>
          <p:nvPr/>
        </p:nvSpPr>
        <p:spPr>
          <a:xfrm>
            <a:off x="1944779" y="134634"/>
            <a:ext cx="5219509"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DISPOSITIVOS</a:t>
            </a:r>
            <a:endParaRPr lang="es-EC" sz="2000" b="1" dirty="0">
              <a:latin typeface="Times New Roman" pitchFamily="18" charset="0"/>
              <a:cs typeface="Times New Roman" pitchFamily="18" charset="0"/>
            </a:endParaRPr>
          </a:p>
        </p:txBody>
      </p:sp>
      <p:sp>
        <p:nvSpPr>
          <p:cNvPr id="22" name="21 Rectángulo">
            <a:hlinkClick r:id="rId7"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Tree>
    <p:extLst>
      <p:ext uri="{BB962C8B-B14F-4D97-AF65-F5344CB8AC3E}">
        <p14:creationId xmlns:p14="http://schemas.microsoft.com/office/powerpoint/2010/main" val="2160180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5795991" y="814447"/>
            <a:ext cx="2232248" cy="43691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s-ES" sz="2400" b="1" dirty="0">
              <a:solidFill>
                <a:schemeClr val="accent3"/>
              </a:solidFill>
              <a:latin typeface="+mn-lt"/>
              <a:cs typeface="Times New Roman" pitchFamily="18" charset="0"/>
            </a:endParaRPr>
          </a:p>
        </p:txBody>
      </p:sp>
      <p:sp>
        <p:nvSpPr>
          <p:cNvPr id="4" name="AutoShape 2" descr="https://encrypted-tbn1.gstatic.com/images?q=tbn:ANd9GcRSgXA9TZS8kcxyG1Cccp5yxgyTpQnSxgCkD_q84w5Mtu7od2t7hB_9Rk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encrypted-tbn1.gstatic.com/images?q=tbn:ANd9GcRSgXA9TZS8kcxyG1Cccp5yxgyTpQnSxgCkD_q84w5Mtu7od2t7hB_9Rk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7" descr="https://encrypted-tbn2.gstatic.com/images?q=tbn:ANd9GcQHiGgnqqTCVFPTCplGrn-9ueJ6qRnBOCQ-kXaTAMXlnVlr76HLjanfmY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 name="1 Título"/>
          <p:cNvSpPr>
            <a:spLocks noGrp="1"/>
          </p:cNvSpPr>
          <p:nvPr>
            <p:ph type="title"/>
          </p:nvPr>
        </p:nvSpPr>
        <p:spPr>
          <a:xfrm>
            <a:off x="0" y="1169625"/>
            <a:ext cx="6403532" cy="603191"/>
          </a:xfrm>
        </p:spPr>
        <p:txBody>
          <a:bodyPr/>
          <a:lstStyle/>
          <a:p>
            <a:r>
              <a:rPr lang="es-ES" sz="1800" b="1" dirty="0" smtClean="0">
                <a:solidFill>
                  <a:schemeClr val="accent3"/>
                </a:solidFill>
              </a:rPr>
              <a:t>Sony VAIO VGN-NR150FE </a:t>
            </a:r>
            <a:r>
              <a:rPr lang="es-ES" sz="1800" b="1" dirty="0">
                <a:solidFill>
                  <a:schemeClr val="accent3"/>
                </a:solidFill>
              </a:rPr>
              <a:t>Intel PRO/WIRELESS 3945ABG</a:t>
            </a:r>
          </a:p>
        </p:txBody>
      </p:sp>
      <p:sp>
        <p:nvSpPr>
          <p:cNvPr id="9" name="AutoShape 2" descr="https://encrypted-tbn3.gstatic.com/images?q=tbn:ANd9GcT5YiDaOs5UGVVS8ixgNsRnPBbBK8qMxmaZ0MO45RUZXWsrzv314Zky9kc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2" descr="https://encrypted-tbn0.gstatic.com/images?q=tbn:ANd9GcTn2sb61hNwYU5g_5j8rfIvrYbtoIuKiaW1NmCSHygYJW8NB2QX6Yaw7b-P"/>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9" name="Picture 2" descr="logo"/>
          <p:cNvPicPr>
            <a:picLocks noChangeAspect="1" noChangeArrowheads="1"/>
          </p:cNvPicPr>
          <p:nvPr/>
        </p:nvPicPr>
        <p:blipFill rotWithShape="1">
          <a:blip r:embed="rId3">
            <a:extLst>
              <a:ext uri="{28A0092B-C50C-407E-A947-70E740481C1C}">
                <a14:useLocalDpi xmlns:a14="http://schemas.microsoft.com/office/drawing/2010/main" val="0"/>
              </a:ext>
            </a:extLst>
          </a:blip>
          <a:srcRect r="35275"/>
          <a:stretch/>
        </p:blipFill>
        <p:spPr bwMode="auto">
          <a:xfrm>
            <a:off x="6439028" y="5949280"/>
            <a:ext cx="2669476" cy="9144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images.quebarato.com.mx/T440x/vendo+laptop+vaio+nr+150+fe+en+perfectas+condiciones+coyoacan+distrito+federal+mexico__6E0DF3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5150" y="2060848"/>
            <a:ext cx="2218138" cy="1534039"/>
          </a:xfrm>
          <a:prstGeom prst="rect">
            <a:avLst/>
          </a:prstGeom>
          <a:noFill/>
          <a:extLst>
            <a:ext uri="{909E8E84-426E-40DD-AFC4-6F175D3DCCD1}">
              <a14:hiddenFill xmlns:a14="http://schemas.microsoft.com/office/drawing/2010/main">
                <a:solidFill>
                  <a:srgbClr val="FFFFFF"/>
                </a:solidFill>
              </a14:hiddenFill>
            </a:ext>
          </a:extLst>
        </p:spPr>
      </p:pic>
      <p:pic>
        <p:nvPicPr>
          <p:cNvPr id="20" name="19 Imagen"/>
          <p:cNvPicPr/>
          <p:nvPr/>
        </p:nvPicPr>
        <p:blipFill rotWithShape="1">
          <a:blip r:embed="rId5"/>
          <a:srcRect l="22540" t="29136" r="68644" b="59761"/>
          <a:stretch/>
        </p:blipFill>
        <p:spPr bwMode="auto">
          <a:xfrm>
            <a:off x="7065168" y="4005064"/>
            <a:ext cx="1480348" cy="1235731"/>
          </a:xfrm>
          <a:prstGeom prst="rect">
            <a:avLst/>
          </a:prstGeom>
          <a:ln>
            <a:noFill/>
          </a:ln>
          <a:extLst>
            <a:ext uri="{53640926-AAD7-44D8-BBD7-CCE9431645EC}">
              <a14:shadowObscured xmlns:a14="http://schemas.microsoft.com/office/drawing/2010/main"/>
            </a:ext>
          </a:extLst>
        </p:spPr>
      </p:pic>
      <p:graphicFrame>
        <p:nvGraphicFramePr>
          <p:cNvPr id="5" name="4 Tabla"/>
          <p:cNvGraphicFramePr>
            <a:graphicFrameLocks noGrp="1"/>
          </p:cNvGraphicFramePr>
          <p:nvPr>
            <p:extLst>
              <p:ext uri="{D42A27DB-BD31-4B8C-83A1-F6EECF244321}">
                <p14:modId xmlns:p14="http://schemas.microsoft.com/office/powerpoint/2010/main" val="2875741266"/>
              </p:ext>
            </p:extLst>
          </p:nvPr>
        </p:nvGraphicFramePr>
        <p:xfrm>
          <a:off x="98979" y="1632168"/>
          <a:ext cx="6345229" cy="4389120"/>
        </p:xfrm>
        <a:graphic>
          <a:graphicData uri="http://schemas.openxmlformats.org/drawingml/2006/table">
            <a:tbl>
              <a:tblPr firstRow="1" firstCol="1" bandRow="1">
                <a:tableStyleId>{5C22544A-7EE6-4342-B048-85BDC9FD1C3A}</a:tableStyleId>
              </a:tblPr>
              <a:tblGrid>
                <a:gridCol w="1586307"/>
                <a:gridCol w="4758922"/>
              </a:tblGrid>
              <a:tr h="330037">
                <a:tc gridSpan="2">
                  <a:txBody>
                    <a:bodyPr/>
                    <a:lstStyle/>
                    <a:p>
                      <a:pPr indent="252095" algn="ctr">
                        <a:lnSpc>
                          <a:spcPct val="200000"/>
                        </a:lnSpc>
                        <a:spcAft>
                          <a:spcPts val="0"/>
                        </a:spcAft>
                        <a:tabLst>
                          <a:tab pos="514350" algn="l"/>
                          <a:tab pos="2636520" algn="ctr"/>
                        </a:tabLst>
                      </a:pPr>
                      <a:r>
                        <a:rPr lang="es-ES" sz="1200" dirty="0">
                          <a:effectLst/>
                        </a:rPr>
                        <a:t>Intel PRO/WIRELESS 3945ABG</a:t>
                      </a:r>
                      <a:endParaRPr lang="es-ES" sz="1200" dirty="0">
                        <a:solidFill>
                          <a:srgbClr val="31849B"/>
                        </a:solidFill>
                        <a:effectLst/>
                        <a:latin typeface="Times New Roman"/>
                        <a:ea typeface="Calibri"/>
                        <a:cs typeface="Times New Roman"/>
                      </a:endParaRPr>
                    </a:p>
                  </a:txBody>
                  <a:tcPr marL="68580" marR="68580" marT="0" marB="0"/>
                </a:tc>
                <a:tc hMerge="1">
                  <a:txBody>
                    <a:bodyPr/>
                    <a:lstStyle/>
                    <a:p>
                      <a:endParaRPr lang="es-ES"/>
                    </a:p>
                  </a:txBody>
                  <a:tcPr/>
                </a:tc>
              </a:tr>
              <a:tr h="330037">
                <a:tc>
                  <a:txBody>
                    <a:bodyPr/>
                    <a:lstStyle/>
                    <a:p>
                      <a:pPr indent="252095" algn="just">
                        <a:lnSpc>
                          <a:spcPct val="200000"/>
                        </a:lnSpc>
                        <a:spcAft>
                          <a:spcPts val="0"/>
                        </a:spcAft>
                      </a:pPr>
                      <a:r>
                        <a:rPr lang="es-ES" sz="1200">
                          <a:effectLst/>
                        </a:rPr>
                        <a:t>Certificado </a:t>
                      </a:r>
                      <a:endParaRPr lang="es-ES" sz="1200">
                        <a:solidFill>
                          <a:srgbClr val="31849B"/>
                        </a:solidFill>
                        <a:effectLst/>
                        <a:latin typeface="Times New Roman"/>
                        <a:ea typeface="Calibri"/>
                        <a:cs typeface="Times New Roman"/>
                      </a:endParaRPr>
                    </a:p>
                  </a:txBody>
                  <a:tcPr marL="68580" marR="68580" marT="0" marB="0"/>
                </a:tc>
                <a:tc>
                  <a:txBody>
                    <a:bodyPr/>
                    <a:lstStyle/>
                    <a:p>
                      <a:pPr indent="252095" algn="just">
                        <a:lnSpc>
                          <a:spcPct val="200000"/>
                        </a:lnSpc>
                        <a:spcAft>
                          <a:spcPts val="0"/>
                        </a:spcAft>
                      </a:pPr>
                      <a:r>
                        <a:rPr lang="es-ES" sz="1200">
                          <a:effectLst/>
                        </a:rPr>
                        <a:t>Certificado Wi-Fi 2.4 GHz y  5 GHz, WPA y WPA2</a:t>
                      </a:r>
                      <a:endParaRPr lang="es-ES" sz="1200">
                        <a:solidFill>
                          <a:srgbClr val="31849B"/>
                        </a:solidFill>
                        <a:effectLst/>
                        <a:latin typeface="Times New Roman"/>
                        <a:ea typeface="Calibri"/>
                        <a:cs typeface="Times New Roman"/>
                      </a:endParaRPr>
                    </a:p>
                  </a:txBody>
                  <a:tcPr marL="68580" marR="68580" marT="0" marB="0"/>
                </a:tc>
              </a:tr>
              <a:tr h="660073">
                <a:tc>
                  <a:txBody>
                    <a:bodyPr/>
                    <a:lstStyle/>
                    <a:p>
                      <a:pPr indent="252095" algn="just">
                        <a:lnSpc>
                          <a:spcPct val="200000"/>
                        </a:lnSpc>
                        <a:spcAft>
                          <a:spcPts val="0"/>
                        </a:spcAft>
                      </a:pPr>
                      <a:r>
                        <a:rPr lang="es-ES" sz="1200">
                          <a:effectLst/>
                        </a:rPr>
                        <a:t>Frecuencia de Operación</a:t>
                      </a:r>
                      <a:endParaRPr lang="es-ES" sz="1200">
                        <a:solidFill>
                          <a:srgbClr val="31849B"/>
                        </a:solidFill>
                        <a:effectLst/>
                        <a:latin typeface="Times New Roman"/>
                        <a:ea typeface="Calibri"/>
                        <a:cs typeface="Times New Roman"/>
                      </a:endParaRPr>
                    </a:p>
                  </a:txBody>
                  <a:tcPr marL="68580" marR="68580" marT="0" marB="0"/>
                </a:tc>
                <a:tc>
                  <a:txBody>
                    <a:bodyPr/>
                    <a:lstStyle/>
                    <a:p>
                      <a:pPr indent="252095" algn="just">
                        <a:lnSpc>
                          <a:spcPct val="200000"/>
                        </a:lnSpc>
                        <a:spcAft>
                          <a:spcPts val="0"/>
                        </a:spcAft>
                      </a:pPr>
                      <a:r>
                        <a:rPr lang="es-ES" sz="1200">
                          <a:effectLst/>
                        </a:rPr>
                        <a:t>5 GHz UNII(OFDM) para 802.11a / 2.4 GHz ISM (DSSS) para 802.11b / 2.4 GHz ISM (OFDM) para 802.11g</a:t>
                      </a:r>
                      <a:endParaRPr lang="es-ES" sz="1200">
                        <a:solidFill>
                          <a:srgbClr val="31849B"/>
                        </a:solidFill>
                        <a:effectLst/>
                        <a:latin typeface="Times New Roman"/>
                        <a:ea typeface="Calibri"/>
                        <a:cs typeface="Times New Roman"/>
                      </a:endParaRPr>
                    </a:p>
                  </a:txBody>
                  <a:tcPr marL="68580" marR="68580" marT="0" marB="0"/>
                </a:tc>
              </a:tr>
              <a:tr h="1320147">
                <a:tc>
                  <a:txBody>
                    <a:bodyPr/>
                    <a:lstStyle/>
                    <a:p>
                      <a:pPr indent="252095" algn="just">
                        <a:lnSpc>
                          <a:spcPct val="200000"/>
                        </a:lnSpc>
                        <a:spcAft>
                          <a:spcPts val="0"/>
                        </a:spcAft>
                      </a:pPr>
                      <a:r>
                        <a:rPr lang="es-ES" sz="1200">
                          <a:effectLst/>
                        </a:rPr>
                        <a:t>Rendimiento</a:t>
                      </a:r>
                      <a:endParaRPr lang="es-ES" sz="1200">
                        <a:solidFill>
                          <a:srgbClr val="31849B"/>
                        </a:solidFill>
                        <a:effectLst/>
                        <a:latin typeface="Times New Roman"/>
                        <a:ea typeface="Calibri"/>
                        <a:cs typeface="Times New Roman"/>
                      </a:endParaRPr>
                    </a:p>
                  </a:txBody>
                  <a:tcPr marL="68580" marR="68580" marT="0" marB="0"/>
                </a:tc>
                <a:tc>
                  <a:txBody>
                    <a:bodyPr/>
                    <a:lstStyle/>
                    <a:p>
                      <a:pPr indent="252095" algn="just">
                        <a:lnSpc>
                          <a:spcPct val="200000"/>
                        </a:lnSpc>
                        <a:spcAft>
                          <a:spcPts val="0"/>
                        </a:spcAft>
                      </a:pPr>
                      <a:r>
                        <a:rPr lang="en-US" sz="1200">
                          <a:effectLst/>
                        </a:rPr>
                        <a:t>Typical indoor range of</a:t>
                      </a:r>
                      <a:endParaRPr lang="es-ES" sz="1200">
                        <a:effectLst/>
                      </a:endParaRPr>
                    </a:p>
                    <a:p>
                      <a:pPr indent="252095" algn="just">
                        <a:lnSpc>
                          <a:spcPct val="200000"/>
                        </a:lnSpc>
                        <a:spcAft>
                          <a:spcPts val="0"/>
                        </a:spcAft>
                      </a:pPr>
                      <a:r>
                        <a:rPr lang="en-US" sz="1200">
                          <a:effectLst/>
                        </a:rPr>
                        <a:t>40ft (12 m) @ 54 Mbps/300ft (91 m) @ 6 Mbps for 802.11a,</a:t>
                      </a:r>
                      <a:endParaRPr lang="es-ES" sz="1200">
                        <a:effectLst/>
                      </a:endParaRPr>
                    </a:p>
                    <a:p>
                      <a:pPr indent="252095" algn="just">
                        <a:lnSpc>
                          <a:spcPct val="200000"/>
                        </a:lnSpc>
                        <a:spcAft>
                          <a:spcPts val="0"/>
                        </a:spcAft>
                      </a:pPr>
                      <a:r>
                        <a:rPr lang="en-US" sz="1200">
                          <a:effectLst/>
                        </a:rPr>
                        <a:t>100ft (30 m) @ 11 Mbps/300ft (90 m) @ 1 Mbps for 802.11b,</a:t>
                      </a:r>
                      <a:endParaRPr lang="es-ES" sz="1200">
                        <a:effectLst/>
                      </a:endParaRPr>
                    </a:p>
                    <a:p>
                      <a:pPr indent="252095" algn="just">
                        <a:lnSpc>
                          <a:spcPct val="200000"/>
                        </a:lnSpc>
                        <a:spcAft>
                          <a:spcPts val="0"/>
                        </a:spcAft>
                      </a:pPr>
                      <a:r>
                        <a:rPr lang="en-US" sz="1200">
                          <a:effectLst/>
                        </a:rPr>
                        <a:t>100ft (30 m) @ 54 Mbps / 300ft (91 m) @ 1 Mbps for 802.11g</a:t>
                      </a:r>
                      <a:endParaRPr lang="es-ES" sz="1200">
                        <a:solidFill>
                          <a:srgbClr val="31849B"/>
                        </a:solidFill>
                        <a:effectLst/>
                        <a:latin typeface="Times New Roman"/>
                        <a:ea typeface="Calibri"/>
                        <a:cs typeface="Times New Roman"/>
                      </a:endParaRPr>
                    </a:p>
                  </a:txBody>
                  <a:tcPr marL="68580" marR="68580" marT="0" marB="0"/>
                </a:tc>
              </a:tr>
              <a:tr h="330037">
                <a:tc>
                  <a:txBody>
                    <a:bodyPr/>
                    <a:lstStyle/>
                    <a:p>
                      <a:pPr indent="252095" algn="just">
                        <a:lnSpc>
                          <a:spcPct val="200000"/>
                        </a:lnSpc>
                        <a:spcAft>
                          <a:spcPts val="0"/>
                        </a:spcAft>
                      </a:pPr>
                      <a:r>
                        <a:rPr lang="es-ES" sz="1200">
                          <a:effectLst/>
                        </a:rPr>
                        <a:t>Compatibilidad</a:t>
                      </a:r>
                      <a:endParaRPr lang="es-ES" sz="1200">
                        <a:solidFill>
                          <a:srgbClr val="31849B"/>
                        </a:solidFill>
                        <a:effectLst/>
                        <a:latin typeface="Times New Roman"/>
                        <a:ea typeface="Calibri"/>
                        <a:cs typeface="Times New Roman"/>
                      </a:endParaRPr>
                    </a:p>
                  </a:txBody>
                  <a:tcPr marL="68580" marR="68580" marT="0" marB="0"/>
                </a:tc>
                <a:tc>
                  <a:txBody>
                    <a:bodyPr/>
                    <a:lstStyle/>
                    <a:p>
                      <a:pPr indent="252095" algn="just">
                        <a:lnSpc>
                          <a:spcPct val="200000"/>
                        </a:lnSpc>
                        <a:spcAft>
                          <a:spcPts val="0"/>
                        </a:spcAft>
                      </a:pPr>
                      <a:r>
                        <a:rPr lang="es-ES" sz="1200">
                          <a:effectLst/>
                        </a:rPr>
                        <a:t>802.11b, 802.11a, 802.11g</a:t>
                      </a:r>
                      <a:endParaRPr lang="es-ES" sz="1200">
                        <a:solidFill>
                          <a:srgbClr val="31849B"/>
                        </a:solidFill>
                        <a:effectLst/>
                        <a:latin typeface="Times New Roman"/>
                        <a:ea typeface="Calibri"/>
                        <a:cs typeface="Times New Roman"/>
                      </a:endParaRPr>
                    </a:p>
                  </a:txBody>
                  <a:tcPr marL="68580" marR="68580" marT="0" marB="0"/>
                </a:tc>
              </a:tr>
              <a:tr h="330037">
                <a:tc>
                  <a:txBody>
                    <a:bodyPr/>
                    <a:lstStyle/>
                    <a:p>
                      <a:pPr indent="252095" algn="just">
                        <a:lnSpc>
                          <a:spcPct val="200000"/>
                        </a:lnSpc>
                        <a:spcAft>
                          <a:spcPts val="0"/>
                        </a:spcAft>
                      </a:pPr>
                      <a:r>
                        <a:rPr lang="es-ES" sz="1200">
                          <a:effectLst/>
                        </a:rPr>
                        <a:t>Código de línea</a:t>
                      </a:r>
                      <a:endParaRPr lang="es-ES" sz="1200">
                        <a:solidFill>
                          <a:srgbClr val="31849B"/>
                        </a:solidFill>
                        <a:effectLst/>
                        <a:latin typeface="Times New Roman"/>
                        <a:ea typeface="Calibri"/>
                        <a:cs typeface="Times New Roman"/>
                      </a:endParaRPr>
                    </a:p>
                  </a:txBody>
                  <a:tcPr marL="68580" marR="68580" marT="0" marB="0"/>
                </a:tc>
                <a:tc>
                  <a:txBody>
                    <a:bodyPr/>
                    <a:lstStyle/>
                    <a:p>
                      <a:pPr indent="252095" algn="just">
                        <a:lnSpc>
                          <a:spcPct val="200000"/>
                        </a:lnSpc>
                        <a:spcAft>
                          <a:spcPts val="0"/>
                        </a:spcAft>
                      </a:pPr>
                      <a:r>
                        <a:rPr lang="es-ES" sz="1200">
                          <a:effectLst/>
                        </a:rPr>
                        <a:t>DBPSK, DQPSK, CCK, 64 QAM, BPSK, QPSK, 16 QAM</a:t>
                      </a:r>
                      <a:endParaRPr lang="es-ES" sz="1200">
                        <a:solidFill>
                          <a:srgbClr val="31849B"/>
                        </a:solidFill>
                        <a:effectLst/>
                        <a:latin typeface="Times New Roman"/>
                        <a:ea typeface="Calibri"/>
                        <a:cs typeface="Times New Roman"/>
                      </a:endParaRPr>
                    </a:p>
                  </a:txBody>
                  <a:tcPr marL="68580" marR="68580" marT="0" marB="0"/>
                </a:tc>
              </a:tr>
              <a:tr h="660073">
                <a:tc>
                  <a:txBody>
                    <a:bodyPr/>
                    <a:lstStyle/>
                    <a:p>
                      <a:pPr indent="252095" algn="just">
                        <a:lnSpc>
                          <a:spcPct val="200000"/>
                        </a:lnSpc>
                        <a:spcAft>
                          <a:spcPts val="0"/>
                        </a:spcAft>
                      </a:pPr>
                      <a:r>
                        <a:rPr lang="es-ES" sz="1200" dirty="0">
                          <a:effectLst/>
                        </a:rPr>
                        <a:t>Cifrado</a:t>
                      </a:r>
                      <a:endParaRPr lang="es-ES" sz="1200" dirty="0">
                        <a:solidFill>
                          <a:srgbClr val="31849B"/>
                        </a:solidFill>
                        <a:effectLst/>
                        <a:latin typeface="Times New Roman"/>
                        <a:ea typeface="Calibri"/>
                        <a:cs typeface="Times New Roman"/>
                      </a:endParaRPr>
                    </a:p>
                  </a:txBody>
                  <a:tcPr marL="68580" marR="68580" marT="0" marB="0"/>
                </a:tc>
                <a:tc>
                  <a:txBody>
                    <a:bodyPr/>
                    <a:lstStyle/>
                    <a:p>
                      <a:pPr indent="252095" algn="just">
                        <a:lnSpc>
                          <a:spcPct val="200000"/>
                        </a:lnSpc>
                        <a:spcAft>
                          <a:spcPts val="0"/>
                        </a:spcAft>
                      </a:pPr>
                      <a:r>
                        <a:rPr lang="en-US" sz="1200" dirty="0">
                          <a:effectLst/>
                        </a:rPr>
                        <a:t>LEAP, MD5, AES, WEP de 128 bits, </a:t>
                      </a:r>
                      <a:r>
                        <a:rPr lang="en-US" sz="1200" dirty="0" err="1">
                          <a:effectLst/>
                        </a:rPr>
                        <a:t>encriptación</a:t>
                      </a:r>
                      <a:r>
                        <a:rPr lang="en-US" sz="1200" dirty="0">
                          <a:effectLst/>
                        </a:rPr>
                        <a:t> de 64 bits WEP, TLS, PEAP, TTLS, TKIP, WPA, WPA2</a:t>
                      </a:r>
                      <a:endParaRPr lang="es-ES" sz="1200" dirty="0">
                        <a:solidFill>
                          <a:srgbClr val="31849B"/>
                        </a:solidFill>
                        <a:effectLst/>
                        <a:latin typeface="Times New Roman"/>
                        <a:ea typeface="Calibri"/>
                        <a:cs typeface="Times New Roman"/>
                      </a:endParaRPr>
                    </a:p>
                  </a:txBody>
                  <a:tcPr marL="68580" marR="68580" marT="0" marB="0"/>
                </a:tc>
              </a:tr>
            </a:tbl>
          </a:graphicData>
        </a:graphic>
      </p:graphicFrame>
      <p:sp>
        <p:nvSpPr>
          <p:cNvPr id="23" name="2 Subtítulo"/>
          <p:cNvSpPr txBox="1">
            <a:spLocks/>
          </p:cNvSpPr>
          <p:nvPr/>
        </p:nvSpPr>
        <p:spPr>
          <a:xfrm>
            <a:off x="1949814" y="188640"/>
            <a:ext cx="5214474"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DISPOSITIVOS</a:t>
            </a:r>
            <a:endParaRPr lang="es-EC" sz="2000" b="1" dirty="0">
              <a:latin typeface="Times New Roman" pitchFamily="18" charset="0"/>
              <a:cs typeface="Times New Roman" pitchFamily="18" charset="0"/>
            </a:endParaRPr>
          </a:p>
        </p:txBody>
      </p:sp>
      <p:sp>
        <p:nvSpPr>
          <p:cNvPr id="24" name="23 Rectángulo">
            <a:hlinkClick r:id="" action="ppaction://hlinkshowjump?jump=nextslide"/>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Tree>
    <p:extLst>
      <p:ext uri="{BB962C8B-B14F-4D97-AF65-F5344CB8AC3E}">
        <p14:creationId xmlns:p14="http://schemas.microsoft.com/office/powerpoint/2010/main" val="3464024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5795991" y="814447"/>
            <a:ext cx="2232248" cy="43691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s-ES" sz="2400" b="1" dirty="0">
              <a:solidFill>
                <a:schemeClr val="accent3"/>
              </a:solidFill>
              <a:latin typeface="+mn-lt"/>
              <a:cs typeface="Times New Roman" pitchFamily="18" charset="0"/>
            </a:endParaRPr>
          </a:p>
        </p:txBody>
      </p:sp>
      <p:sp>
        <p:nvSpPr>
          <p:cNvPr id="4" name="AutoShape 2" descr="https://encrypted-tbn1.gstatic.com/images?q=tbn:ANd9GcRSgXA9TZS8kcxyG1Cccp5yxgyTpQnSxgCkD_q84w5Mtu7od2t7hB_9Rk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encrypted-tbn1.gstatic.com/images?q=tbn:ANd9GcRSgXA9TZS8kcxyG1Cccp5yxgyTpQnSxgCkD_q84w5Mtu7od2t7hB_9Rk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7" descr="https://encrypted-tbn2.gstatic.com/images?q=tbn:ANd9GcQHiGgnqqTCVFPTCplGrn-9ueJ6qRnBOCQ-kXaTAMXlnVlr76HLjanfmY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 name="1 Título"/>
          <p:cNvSpPr>
            <a:spLocks noGrp="1"/>
          </p:cNvSpPr>
          <p:nvPr>
            <p:ph type="title"/>
          </p:nvPr>
        </p:nvSpPr>
        <p:spPr>
          <a:xfrm>
            <a:off x="827584" y="1052736"/>
            <a:ext cx="2913484" cy="387167"/>
          </a:xfrm>
        </p:spPr>
        <p:txBody>
          <a:bodyPr/>
          <a:lstStyle/>
          <a:p>
            <a:pPr lvl="2" algn="l"/>
            <a:r>
              <a:rPr lang="es-ES" sz="1800" b="1" dirty="0" smtClean="0">
                <a:solidFill>
                  <a:schemeClr val="accent3"/>
                </a:solidFill>
              </a:rPr>
              <a:t>ACER CHIP </a:t>
            </a:r>
            <a:r>
              <a:rPr lang="es-ES" sz="1800" b="1" dirty="0" err="1" smtClean="0">
                <a:solidFill>
                  <a:schemeClr val="accent3"/>
                </a:solidFill>
              </a:rPr>
              <a:t>Atheros</a:t>
            </a:r>
            <a:r>
              <a:rPr lang="es-ES" sz="1800" b="1" dirty="0" smtClean="0">
                <a:solidFill>
                  <a:schemeClr val="accent3"/>
                </a:solidFill>
              </a:rPr>
              <a:t> </a:t>
            </a:r>
            <a:r>
              <a:rPr lang="es-ES" sz="1800" b="1" dirty="0">
                <a:solidFill>
                  <a:schemeClr val="accent3"/>
                </a:solidFill>
              </a:rPr>
              <a:t>AR5B95</a:t>
            </a:r>
            <a:br>
              <a:rPr lang="es-ES" sz="1800" b="1" dirty="0">
                <a:solidFill>
                  <a:schemeClr val="accent3"/>
                </a:solidFill>
              </a:rPr>
            </a:br>
            <a:endParaRPr lang="es-ES" sz="1800" b="1" dirty="0">
              <a:solidFill>
                <a:schemeClr val="accent3"/>
              </a:solidFill>
            </a:endParaRPr>
          </a:p>
        </p:txBody>
      </p:sp>
      <p:sp>
        <p:nvSpPr>
          <p:cNvPr id="13" name="1 Título"/>
          <p:cNvSpPr txBox="1">
            <a:spLocks/>
          </p:cNvSpPr>
          <p:nvPr/>
        </p:nvSpPr>
        <p:spPr>
          <a:xfrm>
            <a:off x="4617141" y="1124744"/>
            <a:ext cx="4192307" cy="603191"/>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1800" b="1" dirty="0" smtClean="0">
                <a:solidFill>
                  <a:schemeClr val="accent3"/>
                </a:solidFill>
              </a:rPr>
              <a:t>CARACTERÍSTICAS</a:t>
            </a:r>
            <a:endParaRPr lang="es-ES" sz="1800" b="1" dirty="0">
              <a:solidFill>
                <a:schemeClr val="accent3"/>
              </a:solidFill>
            </a:endParaRPr>
          </a:p>
        </p:txBody>
      </p:sp>
      <p:sp>
        <p:nvSpPr>
          <p:cNvPr id="9" name="AutoShape 2" descr="https://encrypted-tbn3.gstatic.com/images?q=tbn:ANd9GcT5YiDaOs5UGVVS8ixgNsRnPBbBK8qMxmaZ0MO45RUZXWsrzv314Zky9kc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2" descr="https://encrypted-tbn0.gstatic.com/images?q=tbn:ANd9GcTn2sb61hNwYU5g_5j8rfIvrYbtoIuKiaW1NmCSHygYJW8NB2QX6Yaw7b-P"/>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9" name="Picture 2" descr="logo"/>
          <p:cNvPicPr>
            <a:picLocks noChangeAspect="1" noChangeArrowheads="1"/>
          </p:cNvPicPr>
          <p:nvPr/>
        </p:nvPicPr>
        <p:blipFill rotWithShape="1">
          <a:blip r:embed="rId3">
            <a:extLst>
              <a:ext uri="{28A0092B-C50C-407E-A947-70E740481C1C}">
                <a14:useLocalDpi xmlns:a14="http://schemas.microsoft.com/office/drawing/2010/main" val="0"/>
              </a:ext>
            </a:extLst>
          </a:blip>
          <a:srcRect r="35275"/>
          <a:stretch/>
        </p:blipFill>
        <p:spPr bwMode="auto">
          <a:xfrm>
            <a:off x="6468218" y="5943599"/>
            <a:ext cx="2669476" cy="91440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ww.notebookcheck.org/uploads/tx_nbc2/acer5830T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59" t="2726" r="17040" b="3108"/>
          <a:stretch/>
        </p:blipFill>
        <p:spPr bwMode="auto">
          <a:xfrm>
            <a:off x="1547664" y="1844824"/>
            <a:ext cx="1316393" cy="12912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2.bp.blogspot.com/-xyA3a7FXJwU/Ulz2FotIy-I/AAAAAAAAHU4/tb0kPvDaQa0/s1600/V3-772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130" y="3629152"/>
            <a:ext cx="3919862" cy="1864384"/>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4842029" y="1772816"/>
            <a:ext cx="3762419" cy="4031873"/>
          </a:xfrm>
          <a:prstGeom prst="rect">
            <a:avLst/>
          </a:prstGeom>
        </p:spPr>
        <p:txBody>
          <a:bodyPr wrap="square">
            <a:spAutoFit/>
          </a:bodyPr>
          <a:lstStyle/>
          <a:p>
            <a:pPr marL="285750" lvl="0" indent="-285750">
              <a:buFont typeface="Arial" panose="020B0604020202020204" pitchFamily="34" charset="0"/>
              <a:buChar char="•"/>
            </a:pPr>
            <a:r>
              <a:rPr lang="es-ES" sz="1600" dirty="0"/>
              <a:t>Soporta IEEE 802. 11n </a:t>
            </a:r>
            <a:endParaRPr lang="es-ES" sz="1600" dirty="0" smtClean="0"/>
          </a:p>
          <a:p>
            <a:pPr marL="285750" lvl="0" indent="-285750">
              <a:buFont typeface="Arial" panose="020B0604020202020204" pitchFamily="34" charset="0"/>
              <a:buChar char="•"/>
            </a:pPr>
            <a:endParaRPr lang="es-ES" sz="1600" dirty="0"/>
          </a:p>
          <a:p>
            <a:pPr marL="285750" lvl="0" indent="-285750">
              <a:buFont typeface="Arial" panose="020B0604020202020204" pitchFamily="34" charset="0"/>
              <a:buChar char="•"/>
            </a:pPr>
            <a:r>
              <a:rPr lang="es-ES" sz="1600" dirty="0"/>
              <a:t>Compatible con IEEE 802. 11b, 802. 11 d, 11e, estándares 802.11 g y especificación de 802. </a:t>
            </a:r>
            <a:r>
              <a:rPr lang="es-ES" sz="1600" dirty="0" smtClean="0"/>
              <a:t>11i.</a:t>
            </a:r>
          </a:p>
          <a:p>
            <a:pPr marL="285750" lvl="0" indent="-285750">
              <a:buFont typeface="Arial" panose="020B0604020202020204" pitchFamily="34" charset="0"/>
              <a:buChar char="•"/>
            </a:pPr>
            <a:endParaRPr lang="es-ES" sz="1600" dirty="0" smtClean="0"/>
          </a:p>
          <a:p>
            <a:pPr marL="285750" lvl="0" indent="-285750">
              <a:buFont typeface="Arial" panose="020B0604020202020204" pitchFamily="34" charset="0"/>
              <a:buChar char="•"/>
            </a:pPr>
            <a:r>
              <a:rPr lang="en-US" sz="1600" dirty="0" smtClean="0"/>
              <a:t>Antenna </a:t>
            </a:r>
            <a:r>
              <a:rPr lang="en-US" sz="1600" dirty="0"/>
              <a:t>Operating Frequency 2.4 GHz ISM Bands 2.412-2.472 GHz, 2.484 </a:t>
            </a:r>
            <a:r>
              <a:rPr lang="en-US" sz="1600" dirty="0" smtClean="0"/>
              <a:t>GHz Data </a:t>
            </a:r>
            <a:r>
              <a:rPr lang="en-US" sz="1600" dirty="0"/>
              <a:t>rate 802.11b: 11,5.5,2,1Mbps; 802.11g: 54,48,36,24,18,12,9,6Mbps; 802011n: up to </a:t>
            </a:r>
            <a:r>
              <a:rPr lang="en-US" sz="1600" dirty="0" smtClean="0"/>
              <a:t>150Mbps</a:t>
            </a:r>
          </a:p>
          <a:p>
            <a:pPr marL="285750" lvl="0" indent="-285750">
              <a:buFont typeface="Arial" panose="020B0604020202020204" pitchFamily="34" charset="0"/>
              <a:buChar char="•"/>
            </a:pPr>
            <a:endParaRPr lang="en-US" sz="1600" dirty="0"/>
          </a:p>
          <a:p>
            <a:pPr marL="285750" lvl="0" indent="-285750">
              <a:buFont typeface="Arial" panose="020B0604020202020204" pitchFamily="34" charset="0"/>
              <a:buChar char="•"/>
            </a:pPr>
            <a:r>
              <a:rPr lang="en-US" sz="1600" dirty="0" smtClean="0"/>
              <a:t>Security </a:t>
            </a:r>
            <a:r>
              <a:rPr lang="en-US" sz="1600" dirty="0"/>
              <a:t>WEP 64-bit and 128-bit encryption; WPA(Wi-Fi Protected Access); WPA2(Wi-Fi Protected Access)</a:t>
            </a:r>
            <a:r>
              <a:rPr lang="en-US" sz="1600" dirty="0" err="1"/>
              <a:t>Soporta</a:t>
            </a:r>
            <a:r>
              <a:rPr lang="en-US" sz="1600" dirty="0"/>
              <a:t> hasta 150 Mbps.</a:t>
            </a:r>
            <a:endParaRPr lang="es-ES" sz="1600" dirty="0"/>
          </a:p>
        </p:txBody>
      </p:sp>
      <p:pic>
        <p:nvPicPr>
          <p:cNvPr id="6150" name="Picture 6" descr="http://www.zlectronic.com/crms/bigpic/stock/nextgenoic/300_399/37694_3_z.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8168" y="1931697"/>
            <a:ext cx="1085800" cy="1085800"/>
          </a:xfrm>
          <a:prstGeom prst="rect">
            <a:avLst/>
          </a:prstGeom>
          <a:noFill/>
          <a:extLst>
            <a:ext uri="{909E8E84-426E-40DD-AFC4-6F175D3DCCD1}">
              <a14:hiddenFill xmlns:a14="http://schemas.microsoft.com/office/drawing/2010/main">
                <a:solidFill>
                  <a:srgbClr val="FFFFFF"/>
                </a:solidFill>
              </a14:hiddenFill>
            </a:ext>
          </a:extLst>
        </p:spPr>
      </p:pic>
      <p:sp>
        <p:nvSpPr>
          <p:cNvPr id="20" name="2 Subtítulo"/>
          <p:cNvSpPr txBox="1">
            <a:spLocks/>
          </p:cNvSpPr>
          <p:nvPr/>
        </p:nvSpPr>
        <p:spPr>
          <a:xfrm>
            <a:off x="1835696" y="116632"/>
            <a:ext cx="5435678"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DISPOSITIVOS</a:t>
            </a:r>
            <a:endParaRPr lang="es-EC" sz="2000" b="1" dirty="0">
              <a:latin typeface="Times New Roman" pitchFamily="18" charset="0"/>
              <a:cs typeface="Times New Roman" pitchFamily="18" charset="0"/>
            </a:endParaRPr>
          </a:p>
        </p:txBody>
      </p:sp>
      <p:sp>
        <p:nvSpPr>
          <p:cNvPr id="22" name="21 Rectángulo">
            <a:hlinkClick r:id="rId7"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Tree>
    <p:extLst>
      <p:ext uri="{BB962C8B-B14F-4D97-AF65-F5344CB8AC3E}">
        <p14:creationId xmlns:p14="http://schemas.microsoft.com/office/powerpoint/2010/main" val="602012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5795991" y="814447"/>
            <a:ext cx="2232248" cy="43691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s-ES" sz="2400" b="1" dirty="0">
              <a:solidFill>
                <a:schemeClr val="accent3"/>
              </a:solidFill>
              <a:latin typeface="+mn-lt"/>
              <a:cs typeface="Times New Roman" pitchFamily="18" charset="0"/>
            </a:endParaRPr>
          </a:p>
        </p:txBody>
      </p:sp>
      <p:sp>
        <p:nvSpPr>
          <p:cNvPr id="4" name="AutoShape 2" descr="https://encrypted-tbn1.gstatic.com/images?q=tbn:ANd9GcRSgXA9TZS8kcxyG1Cccp5yxgyTpQnSxgCkD_q84w5Mtu7od2t7hB_9Rk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encrypted-tbn1.gstatic.com/images?q=tbn:ANd9GcRSgXA9TZS8kcxyG1Cccp5yxgyTpQnSxgCkD_q84w5Mtu7od2t7hB_9Rk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7" descr="https://encrypted-tbn2.gstatic.com/images?q=tbn:ANd9GcQHiGgnqqTCVFPTCplGrn-9ueJ6qRnBOCQ-kXaTAMXlnVlr76HLjanfmY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 name="1 Título"/>
          <p:cNvSpPr>
            <a:spLocks noGrp="1"/>
          </p:cNvSpPr>
          <p:nvPr>
            <p:ph type="title"/>
          </p:nvPr>
        </p:nvSpPr>
        <p:spPr>
          <a:xfrm>
            <a:off x="1259632" y="1243971"/>
            <a:ext cx="5400600" cy="603191"/>
          </a:xfrm>
        </p:spPr>
        <p:txBody>
          <a:bodyPr/>
          <a:lstStyle/>
          <a:p>
            <a:pPr lvl="2" algn="l"/>
            <a:r>
              <a:rPr lang="es-ES" sz="1800" b="1" dirty="0" smtClean="0">
                <a:solidFill>
                  <a:schemeClr val="accent3"/>
                </a:solidFill>
              </a:rPr>
              <a:t>D-LINK DWA 110</a:t>
            </a:r>
            <a:r>
              <a:rPr lang="es-ES" sz="1800" b="1" dirty="0">
                <a:solidFill>
                  <a:schemeClr val="accent3"/>
                </a:solidFill>
              </a:rPr>
              <a:t/>
            </a:r>
            <a:br>
              <a:rPr lang="es-ES" sz="1800" b="1" dirty="0">
                <a:solidFill>
                  <a:schemeClr val="accent3"/>
                </a:solidFill>
              </a:rPr>
            </a:br>
            <a:endParaRPr lang="es-ES" sz="1800" b="1" dirty="0">
              <a:solidFill>
                <a:schemeClr val="accent3"/>
              </a:solidFill>
            </a:endParaRPr>
          </a:p>
        </p:txBody>
      </p:sp>
      <p:sp>
        <p:nvSpPr>
          <p:cNvPr id="13" name="1 Título"/>
          <p:cNvSpPr txBox="1">
            <a:spLocks/>
          </p:cNvSpPr>
          <p:nvPr/>
        </p:nvSpPr>
        <p:spPr>
          <a:xfrm>
            <a:off x="4617141" y="1196752"/>
            <a:ext cx="4192307" cy="603191"/>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1800" b="1" dirty="0" smtClean="0">
                <a:solidFill>
                  <a:schemeClr val="accent3"/>
                </a:solidFill>
              </a:rPr>
              <a:t>CARACTERÍSTICAS</a:t>
            </a:r>
            <a:endParaRPr lang="es-ES" sz="1800" b="1" dirty="0">
              <a:solidFill>
                <a:schemeClr val="accent3"/>
              </a:solidFill>
            </a:endParaRPr>
          </a:p>
        </p:txBody>
      </p:sp>
      <p:sp>
        <p:nvSpPr>
          <p:cNvPr id="9" name="AutoShape 2" descr="https://encrypted-tbn3.gstatic.com/images?q=tbn:ANd9GcT5YiDaOs5UGVVS8ixgNsRnPBbBK8qMxmaZ0MO45RUZXWsrzv314Zky9kc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2" descr="https://encrypted-tbn0.gstatic.com/images?q=tbn:ANd9GcTn2sb61hNwYU5g_5j8rfIvrYbtoIuKiaW1NmCSHygYJW8NB2QX6Yaw7b-P"/>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9" name="Picture 2" descr="logo"/>
          <p:cNvPicPr>
            <a:picLocks noChangeAspect="1" noChangeArrowheads="1"/>
          </p:cNvPicPr>
          <p:nvPr/>
        </p:nvPicPr>
        <p:blipFill rotWithShape="1">
          <a:blip r:embed="rId3">
            <a:extLst>
              <a:ext uri="{28A0092B-C50C-407E-A947-70E740481C1C}">
                <a14:useLocalDpi xmlns:a14="http://schemas.microsoft.com/office/drawing/2010/main" val="0"/>
              </a:ext>
            </a:extLst>
          </a:blip>
          <a:srcRect r="35275"/>
          <a:stretch/>
        </p:blipFill>
        <p:spPr bwMode="auto">
          <a:xfrm>
            <a:off x="6468218" y="5943599"/>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4842029" y="1759456"/>
            <a:ext cx="3762419" cy="4524315"/>
          </a:xfrm>
          <a:prstGeom prst="rect">
            <a:avLst/>
          </a:prstGeom>
        </p:spPr>
        <p:txBody>
          <a:bodyPr wrap="square">
            <a:spAutoFit/>
          </a:bodyPr>
          <a:lstStyle/>
          <a:p>
            <a:pPr marL="285750" lvl="0" indent="-285750">
              <a:buFont typeface="Arial" panose="020B0604020202020204" pitchFamily="34" charset="0"/>
              <a:buChar char="•"/>
            </a:pPr>
            <a:r>
              <a:rPr lang="es-ES" sz="1600" dirty="0" smtClean="0"/>
              <a:t>Adaptador </a:t>
            </a:r>
            <a:r>
              <a:rPr lang="es-ES" sz="1600" dirty="0"/>
              <a:t>inalámbrico USB </a:t>
            </a:r>
            <a:r>
              <a:rPr lang="es-ES" sz="1600" dirty="0" smtClean="0"/>
              <a:t>2.0</a:t>
            </a:r>
          </a:p>
          <a:p>
            <a:pPr marL="285750" lvl="0" indent="-285750">
              <a:buFont typeface="Arial" panose="020B0604020202020204" pitchFamily="34" charset="0"/>
              <a:buChar char="•"/>
            </a:pPr>
            <a:endParaRPr lang="es-ES" sz="1600" dirty="0" smtClean="0"/>
          </a:p>
          <a:p>
            <a:pPr marL="285750" lvl="0" indent="-285750">
              <a:buFont typeface="Arial" panose="020B0604020202020204" pitchFamily="34" charset="0"/>
              <a:buChar char="•"/>
            </a:pPr>
            <a:r>
              <a:rPr lang="es-ES" sz="1600" dirty="0" smtClean="0"/>
              <a:t>Soporta  conexión </a:t>
            </a:r>
            <a:r>
              <a:rPr lang="es-ES" sz="1600" dirty="0"/>
              <a:t>inalámbrica de 54Mbps </a:t>
            </a:r>
            <a:r>
              <a:rPr lang="es-ES" sz="1600" dirty="0" smtClean="0"/>
              <a:t>802.11g</a:t>
            </a:r>
          </a:p>
          <a:p>
            <a:pPr marL="285750" lvl="0" indent="-285750">
              <a:buFont typeface="Arial" panose="020B0604020202020204" pitchFamily="34" charset="0"/>
              <a:buChar char="•"/>
            </a:pPr>
            <a:endParaRPr lang="es-ES" sz="1600" dirty="0"/>
          </a:p>
          <a:p>
            <a:pPr marL="285750" lvl="0" indent="-285750">
              <a:buFont typeface="Arial" panose="020B0604020202020204" pitchFamily="34" charset="0"/>
              <a:buChar char="•"/>
            </a:pPr>
            <a:r>
              <a:rPr lang="es-ES" sz="1600" dirty="0"/>
              <a:t>WEP, WPA/WPA2-PSK y </a:t>
            </a:r>
            <a:r>
              <a:rPr lang="es-ES" sz="1600" dirty="0" smtClean="0"/>
              <a:t>WPA/WPA2-EA</a:t>
            </a:r>
          </a:p>
          <a:p>
            <a:pPr marL="285750" lvl="0" indent="-285750">
              <a:buFont typeface="Arial" panose="020B0604020202020204" pitchFamily="34" charset="0"/>
              <a:buChar char="•"/>
            </a:pPr>
            <a:endParaRPr lang="es-ES" sz="1600" dirty="0"/>
          </a:p>
          <a:p>
            <a:pPr marL="285750" lvl="0" indent="-285750">
              <a:buFont typeface="Arial" panose="020B0604020202020204" pitchFamily="34" charset="0"/>
              <a:buChar char="•"/>
            </a:pPr>
            <a:r>
              <a:rPr lang="es-ES" sz="1600" dirty="0"/>
              <a:t>Compatible con dispositivos inalámbricos </a:t>
            </a:r>
            <a:r>
              <a:rPr lang="es-ES" sz="1600" dirty="0" smtClean="0"/>
              <a:t> 802.11b</a:t>
            </a:r>
          </a:p>
          <a:p>
            <a:pPr marL="285750" lvl="0" indent="-285750">
              <a:buFont typeface="Arial" panose="020B0604020202020204" pitchFamily="34" charset="0"/>
              <a:buChar char="•"/>
            </a:pPr>
            <a:endParaRPr lang="es-ES" sz="1600" dirty="0"/>
          </a:p>
          <a:p>
            <a:pPr marL="285750" lvl="0" indent="-285750">
              <a:buFont typeface="Arial" panose="020B0604020202020204" pitchFamily="34" charset="0"/>
              <a:buChar char="•"/>
            </a:pPr>
            <a:r>
              <a:rPr lang="es-ES" sz="1600" dirty="0"/>
              <a:t>54Mbps48Mbps </a:t>
            </a:r>
            <a:r>
              <a:rPr lang="es-ES" sz="1600" dirty="0" smtClean="0"/>
              <a:t>/36Mbps24Mbps / </a:t>
            </a:r>
            <a:r>
              <a:rPr lang="es-ES" sz="1600" dirty="0"/>
              <a:t>18Mbps2Mbps </a:t>
            </a:r>
            <a:r>
              <a:rPr lang="es-ES" sz="1600" dirty="0" smtClean="0"/>
              <a:t>/ </a:t>
            </a:r>
            <a:r>
              <a:rPr lang="es-ES" sz="1600" dirty="0"/>
              <a:t>11Mbps9Mbps </a:t>
            </a:r>
            <a:r>
              <a:rPr lang="es-ES" sz="1600" dirty="0" smtClean="0"/>
              <a:t>/6Mbps5.5Mbps /2Mbps1Mbps</a:t>
            </a:r>
          </a:p>
          <a:p>
            <a:pPr marL="285750" lvl="0" indent="-285750">
              <a:buFont typeface="Arial" panose="020B0604020202020204" pitchFamily="34" charset="0"/>
              <a:buChar char="•"/>
            </a:pPr>
            <a:endParaRPr lang="es-ES" sz="1600" dirty="0"/>
          </a:p>
          <a:p>
            <a:pPr marL="285750" lvl="0" indent="-285750">
              <a:buFont typeface="Arial" panose="020B0604020202020204" pitchFamily="34" charset="0"/>
              <a:buChar char="•"/>
            </a:pPr>
            <a:r>
              <a:rPr lang="es-ES" sz="1600" dirty="0"/>
              <a:t>Codificación Complementaria de Código (CCK)</a:t>
            </a:r>
            <a:endParaRPr lang="es-ES" sz="1600" dirty="0" smtClean="0"/>
          </a:p>
          <a:p>
            <a:pPr marL="285750" lvl="0" indent="-285750">
              <a:buFont typeface="Arial" panose="020B0604020202020204" pitchFamily="34" charset="0"/>
              <a:buChar char="•"/>
            </a:pPr>
            <a:endParaRPr lang="es-ES" sz="1600" dirty="0" smtClean="0"/>
          </a:p>
          <a:p>
            <a:pPr lvl="0"/>
            <a:r>
              <a:rPr lang="en-US" sz="1600" dirty="0" smtClean="0"/>
              <a:t>.</a:t>
            </a:r>
            <a:endParaRPr lang="es-ES" sz="1600" dirty="0"/>
          </a:p>
        </p:txBody>
      </p:sp>
      <p:sp>
        <p:nvSpPr>
          <p:cNvPr id="20" name="2 Subtítulo"/>
          <p:cNvSpPr txBox="1">
            <a:spLocks/>
          </p:cNvSpPr>
          <p:nvPr/>
        </p:nvSpPr>
        <p:spPr>
          <a:xfrm>
            <a:off x="1907704" y="116632"/>
            <a:ext cx="5363670"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DISPOSITIVOS</a:t>
            </a:r>
            <a:endParaRPr lang="es-EC" sz="2000" b="1" dirty="0">
              <a:latin typeface="Times New Roman" pitchFamily="18" charset="0"/>
              <a:cs typeface="Times New Roman" pitchFamily="18" charset="0"/>
            </a:endParaRPr>
          </a:p>
        </p:txBody>
      </p:sp>
      <p:sp>
        <p:nvSpPr>
          <p:cNvPr id="22" name="21 Rectángulo">
            <a:hlinkClick r:id="rId4"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rId5" action="ppaction://hlinksldjump"/>
              </a:rPr>
              <a:t>AGENDA</a:t>
            </a:r>
            <a:endParaRPr lang="es-ES" sz="1400" dirty="0"/>
          </a:p>
        </p:txBody>
      </p:sp>
      <p:pic>
        <p:nvPicPr>
          <p:cNvPr id="1026" name="Picture 2" descr="http://3.bp.blogspot.com/-7fEMmTmo6EY/TlbTUi7ErmI/AAAAAAAAAl0/CJAHcpH1VM0/s1600/dlink_dwa1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9632" y="1782591"/>
            <a:ext cx="1990806" cy="11965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kotear.pe/images/18734/antena-d-link-wireless-dwa-110-g-usb-2-4ghz-interface-usb10490024_3_20081119_17_22_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5" y="3158024"/>
            <a:ext cx="4265458" cy="275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465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a:hlinkClick r:id="rId5"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5"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ESCENARIOS</a:t>
            </a:r>
            <a:endParaRPr lang="es-EC" sz="2000" b="1" dirty="0">
              <a:latin typeface="Times New Roman" pitchFamily="18" charset="0"/>
              <a:cs typeface="Times New Roman" pitchFamily="18" charset="0"/>
            </a:endParaRPr>
          </a:p>
        </p:txBody>
      </p:sp>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0288" t="31077" r="26442" b="26584"/>
          <a:stretch/>
        </p:blipFill>
        <p:spPr bwMode="auto">
          <a:xfrm>
            <a:off x="467544" y="809183"/>
            <a:ext cx="3744416" cy="228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0096" t="32740" r="26538" b="20241"/>
          <a:stretch/>
        </p:blipFill>
        <p:spPr bwMode="auto">
          <a:xfrm>
            <a:off x="4731317" y="707041"/>
            <a:ext cx="3529798" cy="2392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3750" t="28348" r="31538" b="31688"/>
          <a:stretch/>
        </p:blipFill>
        <p:spPr bwMode="auto">
          <a:xfrm>
            <a:off x="902858" y="3359392"/>
            <a:ext cx="3131271" cy="225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33846" t="29311" r="31635" b="33079"/>
          <a:stretch/>
        </p:blipFill>
        <p:spPr bwMode="auto">
          <a:xfrm>
            <a:off x="5076056" y="3212976"/>
            <a:ext cx="3544859" cy="2413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579023"/>
      </p:ext>
    </p:extLst>
  </p:cSld>
  <p:clrMapOvr>
    <a:masterClrMapping/>
  </p:clrMapOvr>
  <p:transition spd="med">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288" t="31077" r="26442" b="26584"/>
          <a:stretch/>
        </p:blipFill>
        <p:spPr bwMode="auto">
          <a:xfrm>
            <a:off x="99797" y="764704"/>
            <a:ext cx="4562676" cy="279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logo">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467544" y="188640"/>
            <a:ext cx="817198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1</a:t>
            </a:r>
            <a:endParaRPr lang="es-EC" sz="2000" b="1" dirty="0">
              <a:latin typeface="Times New Roman" pitchFamily="18" charset="0"/>
              <a:cs typeface="Times New Roman" pitchFamily="18" charset="0"/>
            </a:endParaRPr>
          </a:p>
        </p:txBody>
      </p:sp>
      <p:sp>
        <p:nvSpPr>
          <p:cNvPr id="9" name="8 Rectángulo">
            <a:hlinkClick r:id="" action="ppaction://hlinkshowjump?jump=nextslide"/>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pic>
        <p:nvPicPr>
          <p:cNvPr id="11" name="Picture 2" descr="http://imagenes.es.sftcdn.net/es/scrn/44000/44434/commview-for-wifi-06-100x1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0989" y="3702648"/>
            <a:ext cx="1022496" cy="1022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brandsoftheworld.com/sites/default/files/styles/logo-original-577x577/public/092012/wireshark.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2755" b="32174"/>
          <a:stretch/>
        </p:blipFill>
        <p:spPr bwMode="auto">
          <a:xfrm>
            <a:off x="3331946" y="5366233"/>
            <a:ext cx="2073147" cy="7270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pikbox.ru/img/12/20141003031824554Microsoft_Exce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834" y="5437114"/>
            <a:ext cx="1638571" cy="656182"/>
          </a:xfrm>
          <a:prstGeom prst="rect">
            <a:avLst/>
          </a:prstGeom>
          <a:noFill/>
          <a:extLst>
            <a:ext uri="{909E8E84-426E-40DD-AFC4-6F175D3DCCD1}">
              <a14:hiddenFill xmlns:a14="http://schemas.microsoft.com/office/drawing/2010/main">
                <a:solidFill>
                  <a:srgbClr val="FFFFFF"/>
                </a:solidFill>
              </a14:hiddenFill>
            </a:ext>
          </a:extLst>
        </p:spPr>
      </p:pic>
      <p:sp>
        <p:nvSpPr>
          <p:cNvPr id="14" name="13 Flecha izquierda"/>
          <p:cNvSpPr/>
          <p:nvPr/>
        </p:nvSpPr>
        <p:spPr>
          <a:xfrm>
            <a:off x="2339752" y="5679459"/>
            <a:ext cx="817569" cy="1978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Marcador de contenido"/>
          <p:cNvSpPr>
            <a:spLocks noGrp="1"/>
          </p:cNvSpPr>
          <p:nvPr>
            <p:ph sz="half" idx="2"/>
          </p:nvPr>
        </p:nvSpPr>
        <p:spPr>
          <a:xfrm>
            <a:off x="4648200" y="1600201"/>
            <a:ext cx="4038600" cy="3701008"/>
          </a:xfrm>
        </p:spPr>
        <p:txBody>
          <a:bodyPr/>
          <a:lstStyle/>
          <a:p>
            <a:r>
              <a:rPr lang="es-ES" sz="1600" dirty="0" smtClean="0"/>
              <a:t>Aplicación de monitoreo </a:t>
            </a:r>
            <a:r>
              <a:rPr lang="es-ES" sz="1600" dirty="0" err="1" smtClean="0"/>
              <a:t>monocanal</a:t>
            </a:r>
            <a:r>
              <a:rPr lang="es-ES" sz="1600" dirty="0" smtClean="0"/>
              <a:t> o tradicional</a:t>
            </a:r>
          </a:p>
          <a:p>
            <a:r>
              <a:rPr lang="es-ES" sz="1600" dirty="0" smtClean="0"/>
              <a:t>Proceso:</a:t>
            </a:r>
          </a:p>
          <a:p>
            <a:pPr lvl="1"/>
            <a:r>
              <a:rPr lang="es-ES" sz="1600" dirty="0" smtClean="0"/>
              <a:t>Análisis  de uso de Canales   </a:t>
            </a:r>
            <a:r>
              <a:rPr lang="es-ES" sz="1600" dirty="0" err="1" smtClean="0"/>
              <a:t>Inssider</a:t>
            </a:r>
            <a:endParaRPr lang="es-ES" sz="1600" dirty="0" smtClean="0"/>
          </a:p>
          <a:p>
            <a:pPr lvl="1"/>
            <a:r>
              <a:rPr lang="es-ES" sz="1600" dirty="0" smtClean="0"/>
              <a:t>Configuración de canal de monitoreo  e inicio de monitoreo en Commview</a:t>
            </a:r>
          </a:p>
          <a:p>
            <a:pPr lvl="1"/>
            <a:r>
              <a:rPr lang="es-ES" sz="1600" dirty="0" smtClean="0"/>
              <a:t>Exportación de registros hacia </a:t>
            </a:r>
            <a:r>
              <a:rPr lang="es-ES" sz="1600" dirty="0" err="1" smtClean="0"/>
              <a:t>wireshark</a:t>
            </a:r>
            <a:endParaRPr lang="es-ES" sz="1600" dirty="0" smtClean="0"/>
          </a:p>
          <a:p>
            <a:pPr lvl="1"/>
            <a:r>
              <a:rPr lang="es-ES" sz="1600" dirty="0" smtClean="0"/>
              <a:t>Aplicación de filtrado para discriminación de tráfico</a:t>
            </a:r>
          </a:p>
          <a:p>
            <a:pPr lvl="1"/>
            <a:r>
              <a:rPr lang="es-ES" sz="1600" dirty="0" smtClean="0"/>
              <a:t>Exportar archivos en formato.CSV hacia Excel</a:t>
            </a:r>
          </a:p>
          <a:p>
            <a:pPr lvl="1"/>
            <a:r>
              <a:rPr lang="es-ES" sz="1600" dirty="0" smtClean="0"/>
              <a:t>Análisis estadístico mediante </a:t>
            </a:r>
            <a:r>
              <a:rPr lang="es-ES" sz="1600" dirty="0" err="1" smtClean="0"/>
              <a:t>excel</a:t>
            </a:r>
            <a:r>
              <a:rPr lang="es-ES" sz="1600" dirty="0" smtClean="0"/>
              <a:t>.</a:t>
            </a:r>
          </a:p>
        </p:txBody>
      </p:sp>
      <p:sp>
        <p:nvSpPr>
          <p:cNvPr id="6" name="5 CuadroTexto"/>
          <p:cNvSpPr txBox="1"/>
          <p:nvPr/>
        </p:nvSpPr>
        <p:spPr>
          <a:xfrm>
            <a:off x="5405093" y="1196752"/>
            <a:ext cx="2550698"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PRIMER ESCENARIO</a:t>
            </a:r>
            <a:endParaRPr lang="es-ES" b="1" dirty="0">
              <a:solidFill>
                <a:schemeClr val="accent3"/>
              </a:solidFill>
              <a:latin typeface="Times New Roman" panose="02020603050405020304" pitchFamily="18" charset="0"/>
              <a:cs typeface="Times New Roman" panose="02020603050405020304" pitchFamily="18" charset="0"/>
            </a:endParaRPr>
          </a:p>
        </p:txBody>
      </p:sp>
      <p:pic>
        <p:nvPicPr>
          <p:cNvPr id="16" name="Picture 2" descr="http://www.web-experiments.org/wp-content/uploads/2011/06/inssid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248" y="3717032"/>
            <a:ext cx="2239453" cy="881785"/>
          </a:xfrm>
          <a:prstGeom prst="rect">
            <a:avLst/>
          </a:prstGeom>
          <a:noFill/>
          <a:extLst>
            <a:ext uri="{909E8E84-426E-40DD-AFC4-6F175D3DCCD1}">
              <a14:hiddenFill xmlns:a14="http://schemas.microsoft.com/office/drawing/2010/main">
                <a:solidFill>
                  <a:srgbClr val="FFFFFF"/>
                </a:solidFill>
              </a14:hiddenFill>
            </a:ext>
          </a:extLst>
        </p:spPr>
      </p:pic>
      <p:sp>
        <p:nvSpPr>
          <p:cNvPr id="7" name="6 Flecha derecha"/>
          <p:cNvSpPr/>
          <p:nvPr/>
        </p:nvSpPr>
        <p:spPr>
          <a:xfrm>
            <a:off x="2699792" y="4077072"/>
            <a:ext cx="671336" cy="207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Flecha abajo"/>
          <p:cNvSpPr/>
          <p:nvPr/>
        </p:nvSpPr>
        <p:spPr>
          <a:xfrm>
            <a:off x="3989665" y="4754848"/>
            <a:ext cx="222295" cy="546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67860166"/>
      </p:ext>
    </p:extLst>
  </p:cSld>
  <p:clrMapOvr>
    <a:masterClrMapping/>
  </p:clrMapOvr>
  <p:transition spd="med">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467544" y="134634"/>
            <a:ext cx="817198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1</a:t>
            </a:r>
            <a:endParaRPr lang="es-EC" sz="2000" b="1" dirty="0">
              <a:latin typeface="Times New Roman" pitchFamily="18" charset="0"/>
              <a:cs typeface="Times New Roman" pitchFamily="18" charset="0"/>
            </a:endParaRPr>
          </a:p>
        </p:txBody>
      </p:sp>
      <p:sp>
        <p:nvSpPr>
          <p:cNvPr id="9" name="8 Rectángulo">
            <a:hlinkClick r:id="rId5"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pic>
        <p:nvPicPr>
          <p:cNvPr id="16" name="15 Imagen"/>
          <p:cNvPicPr/>
          <p:nvPr/>
        </p:nvPicPr>
        <p:blipFill rotWithShape="1">
          <a:blip r:embed="rId6">
            <a:extLst>
              <a:ext uri="{28A0092B-C50C-407E-A947-70E740481C1C}">
                <a14:useLocalDpi xmlns:a14="http://schemas.microsoft.com/office/drawing/2010/main" val="0"/>
              </a:ext>
            </a:extLst>
          </a:blip>
          <a:srcRect r="5946" b="82543"/>
          <a:stretch/>
        </p:blipFill>
        <p:spPr bwMode="auto">
          <a:xfrm>
            <a:off x="107504" y="1124744"/>
            <a:ext cx="5112568" cy="720080"/>
          </a:xfrm>
          <a:prstGeom prst="rect">
            <a:avLst/>
          </a:prstGeom>
          <a:noFill/>
          <a:ln>
            <a:noFill/>
          </a:ln>
          <a:extLst>
            <a:ext uri="{53640926-AAD7-44D8-BBD7-CCE9431645EC}">
              <a14:shadowObscured xmlns:a14="http://schemas.microsoft.com/office/drawing/2010/main"/>
            </a:ext>
          </a:extLst>
        </p:spPr>
      </p:pic>
      <p:pic>
        <p:nvPicPr>
          <p:cNvPr id="17" name="16 Imagen"/>
          <p:cNvPicPr/>
          <p:nvPr/>
        </p:nvPicPr>
        <p:blipFill rotWithShape="1">
          <a:blip r:embed="rId6">
            <a:extLst>
              <a:ext uri="{28A0092B-C50C-407E-A947-70E740481C1C}">
                <a14:useLocalDpi xmlns:a14="http://schemas.microsoft.com/office/drawing/2010/main" val="0"/>
              </a:ext>
            </a:extLst>
          </a:blip>
          <a:srcRect t="52110" b="4452"/>
          <a:stretch/>
        </p:blipFill>
        <p:spPr bwMode="auto">
          <a:xfrm>
            <a:off x="35496" y="1844824"/>
            <a:ext cx="5220335" cy="1506057"/>
          </a:xfrm>
          <a:prstGeom prst="rect">
            <a:avLst/>
          </a:prstGeom>
          <a:noFill/>
          <a:ln>
            <a:noFill/>
          </a:ln>
          <a:extLst>
            <a:ext uri="{53640926-AAD7-44D8-BBD7-CCE9431645EC}">
              <a14:shadowObscured xmlns:a14="http://schemas.microsoft.com/office/drawing/2010/main"/>
            </a:ext>
          </a:extLst>
        </p:spPr>
      </p:pic>
      <p:pic>
        <p:nvPicPr>
          <p:cNvPr id="1025"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9992" y="2571428"/>
            <a:ext cx="5375275" cy="121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18 Imagen"/>
          <p:cNvPicPr/>
          <p:nvPr/>
        </p:nvPicPr>
        <p:blipFill rotWithShape="1">
          <a:blip r:embed="rId8"/>
          <a:srcRect r="17898" b="75706"/>
          <a:stretch/>
        </p:blipFill>
        <p:spPr bwMode="auto">
          <a:xfrm>
            <a:off x="3042942" y="4095034"/>
            <a:ext cx="5921546" cy="1710230"/>
          </a:xfrm>
          <a:prstGeom prst="rect">
            <a:avLst/>
          </a:prstGeom>
          <a:ln>
            <a:noFill/>
          </a:ln>
          <a:extLst>
            <a:ext uri="{53640926-AAD7-44D8-BBD7-CCE9431645EC}">
              <a14:shadowObscured xmlns:a14="http://schemas.microsoft.com/office/drawing/2010/main"/>
            </a:ext>
          </a:extLst>
        </p:spPr>
      </p:pic>
      <p:sp>
        <p:nvSpPr>
          <p:cNvPr id="8" name="7 CuadroTexto"/>
          <p:cNvSpPr txBox="1"/>
          <p:nvPr/>
        </p:nvSpPr>
        <p:spPr>
          <a:xfrm>
            <a:off x="6516216" y="1700808"/>
            <a:ext cx="1274708"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INSSIDER</a:t>
            </a:r>
            <a:endParaRPr lang="es-ES" b="1" dirty="0">
              <a:solidFill>
                <a:schemeClr val="accent3"/>
              </a:solidFill>
              <a:latin typeface="Times New Roman" panose="02020603050405020304" pitchFamily="18" charset="0"/>
              <a:cs typeface="Times New Roman" panose="02020603050405020304" pitchFamily="18" charset="0"/>
            </a:endParaRPr>
          </a:p>
        </p:txBody>
      </p:sp>
      <p:sp>
        <p:nvSpPr>
          <p:cNvPr id="21" name="20 CuadroTexto"/>
          <p:cNvSpPr txBox="1"/>
          <p:nvPr/>
        </p:nvSpPr>
        <p:spPr>
          <a:xfrm>
            <a:off x="683568" y="4580817"/>
            <a:ext cx="1608133"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COMMVIEW</a:t>
            </a:r>
            <a:endParaRPr lang="es-ES" b="1"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4088379"/>
      </p:ext>
    </p:extLst>
  </p:cSld>
  <p:clrMapOvr>
    <a:masterClrMapping/>
  </p:clrMapOvr>
  <p:transition spd="med">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1907704" y="134634"/>
            <a:ext cx="53285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OBJETIVOS</a:t>
            </a:r>
            <a:endParaRPr lang="es-EC" sz="2000" b="1" dirty="0">
              <a:latin typeface="Times New Roman" pitchFamily="18" charset="0"/>
              <a:cs typeface="Times New Roman" pitchFamily="18" charset="0"/>
            </a:endParaRPr>
          </a:p>
        </p:txBody>
      </p:sp>
      <p:sp>
        <p:nvSpPr>
          <p:cNvPr id="5" name="4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rId3" action="ppaction://hlinksldjump"/>
              </a:rPr>
              <a:t>AGENDA</a:t>
            </a:r>
            <a:endParaRPr lang="es-ES" sz="1400" dirty="0"/>
          </a:p>
        </p:txBody>
      </p:sp>
      <p:sp>
        <p:nvSpPr>
          <p:cNvPr id="4" name="3 CuadroTexto"/>
          <p:cNvSpPr txBox="1"/>
          <p:nvPr/>
        </p:nvSpPr>
        <p:spPr>
          <a:xfrm>
            <a:off x="576482" y="998730"/>
            <a:ext cx="8171982" cy="1200329"/>
          </a:xfrm>
          <a:prstGeom prst="rect">
            <a:avLst/>
          </a:prstGeom>
          <a:noFill/>
        </p:spPr>
        <p:txBody>
          <a:bodyPr wrap="square" rtlCol="0">
            <a:spAutoFit/>
          </a:bodyPr>
          <a:lstStyle/>
          <a:p>
            <a:r>
              <a:rPr lang="es-ES" b="1" dirty="0" smtClean="0"/>
              <a:t>GENERAL</a:t>
            </a:r>
          </a:p>
          <a:p>
            <a:r>
              <a:rPr lang="es-ES" dirty="0" smtClean="0"/>
              <a:t>Validar herramientas y técnicas para el análisis de tráfico de redes inalámbricas  en base al tráfico multicanal con el fin de analizar y determinar los posibles riesgos producidos por interferencias, ruido o equipos ajenos a la red administrada.</a:t>
            </a:r>
            <a:endParaRPr lang="es-ES" dirty="0"/>
          </a:p>
        </p:txBody>
      </p:sp>
      <p:sp>
        <p:nvSpPr>
          <p:cNvPr id="6" name="5 CuadroTexto"/>
          <p:cNvSpPr txBox="1"/>
          <p:nvPr/>
        </p:nvSpPr>
        <p:spPr>
          <a:xfrm>
            <a:off x="576482" y="2780928"/>
            <a:ext cx="8171982" cy="2862322"/>
          </a:xfrm>
          <a:prstGeom prst="rect">
            <a:avLst/>
          </a:prstGeom>
          <a:noFill/>
        </p:spPr>
        <p:txBody>
          <a:bodyPr wrap="square" rtlCol="0">
            <a:spAutoFit/>
          </a:bodyPr>
          <a:lstStyle/>
          <a:p>
            <a:r>
              <a:rPr lang="es-ES" b="1" dirty="0" smtClean="0"/>
              <a:t>ESPECIFICOS</a:t>
            </a:r>
          </a:p>
          <a:p>
            <a:pPr marL="285750" indent="-285750">
              <a:buFont typeface="Arial" pitchFamily="34" charset="0"/>
              <a:buChar char="•"/>
            </a:pPr>
            <a:r>
              <a:rPr lang="es-ES" dirty="0" smtClean="0"/>
              <a:t>Investigar el funcionamiento del estándar IEEE 802.11</a:t>
            </a:r>
          </a:p>
          <a:p>
            <a:pPr marL="285750" indent="-285750">
              <a:buFont typeface="Arial" pitchFamily="34" charset="0"/>
              <a:buChar char="•"/>
            </a:pPr>
            <a:r>
              <a:rPr lang="es-ES" dirty="0" smtClean="0"/>
              <a:t>Investigar técnicas de monitorización.</a:t>
            </a:r>
          </a:p>
          <a:p>
            <a:pPr marL="285750" indent="-285750">
              <a:buFont typeface="Arial" pitchFamily="34" charset="0"/>
              <a:buChar char="•"/>
            </a:pPr>
            <a:r>
              <a:rPr lang="es-ES" dirty="0" smtClean="0"/>
              <a:t>Investigar la funcionalidad de las tarjetas AirPcap Nx Adapter</a:t>
            </a:r>
          </a:p>
          <a:p>
            <a:pPr marL="285750" indent="-285750">
              <a:buFont typeface="Arial" pitchFamily="34" charset="0"/>
              <a:buChar char="•"/>
            </a:pPr>
            <a:r>
              <a:rPr lang="es-ES" dirty="0"/>
              <a:t>Usar Herramientas de análisis para poder verificar el comportamiento de la red y de sus </a:t>
            </a:r>
            <a:r>
              <a:rPr lang="es-ES" dirty="0" smtClean="0"/>
              <a:t>dispositivos.</a:t>
            </a:r>
          </a:p>
          <a:p>
            <a:pPr marL="285750" indent="-285750">
              <a:buFont typeface="Arial" pitchFamily="34" charset="0"/>
              <a:buChar char="•"/>
            </a:pPr>
            <a:r>
              <a:rPr lang="es-ES" dirty="0" smtClean="0"/>
              <a:t>Diseñar </a:t>
            </a:r>
            <a:r>
              <a:rPr lang="es-ES" dirty="0" smtClean="0"/>
              <a:t>escenarios de prueba que permitan realizar el análisis de tráfico multicanal en una red inalámbrica</a:t>
            </a:r>
          </a:p>
          <a:p>
            <a:pPr marL="285750" indent="-285750">
              <a:buFont typeface="Arial" pitchFamily="34" charset="0"/>
              <a:buChar char="•"/>
            </a:pPr>
            <a:r>
              <a:rPr lang="es-ES" dirty="0" smtClean="0"/>
              <a:t>En </a:t>
            </a:r>
            <a:r>
              <a:rPr lang="es-ES" dirty="0" smtClean="0"/>
              <a:t>base al análisis realizado, validar técnicas y herramientas  para poder hacer un análisis de red inalámbrica.</a:t>
            </a:r>
            <a:endParaRPr lang="es-ES" dirty="0"/>
          </a:p>
        </p:txBody>
      </p:sp>
    </p:spTree>
    <p:extLst>
      <p:ext uri="{BB962C8B-B14F-4D97-AF65-F5344CB8AC3E}">
        <p14:creationId xmlns:p14="http://schemas.microsoft.com/office/powerpoint/2010/main" val="854952564"/>
      </p:ext>
    </p:extLst>
  </p:cSld>
  <p:clrMapOvr>
    <a:masterClrMapping/>
  </p:clrMapOvr>
  <p:transition spd="med">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467544" y="188640"/>
            <a:ext cx="817198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1</a:t>
            </a:r>
            <a:endParaRPr lang="es-EC" sz="2000" b="1" dirty="0">
              <a:latin typeface="Times New Roman" pitchFamily="18" charset="0"/>
              <a:cs typeface="Times New Roman" pitchFamily="18" charset="0"/>
            </a:endParaRPr>
          </a:p>
        </p:txBody>
      </p:sp>
      <p:sp>
        <p:nvSpPr>
          <p:cNvPr id="9" name="8 Rectángulo">
            <a:hlinkClick r:id="rId5"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pic>
        <p:nvPicPr>
          <p:cNvPr id="10" name="9 Imagen"/>
          <p:cNvPicPr/>
          <p:nvPr/>
        </p:nvPicPr>
        <p:blipFill rotWithShape="1">
          <a:blip r:embed="rId6"/>
          <a:srcRect r="22168" b="50000"/>
          <a:stretch/>
        </p:blipFill>
        <p:spPr>
          <a:xfrm>
            <a:off x="4572000" y="1078615"/>
            <a:ext cx="4062572" cy="1427162"/>
          </a:xfrm>
          <a:prstGeom prst="rect">
            <a:avLst/>
          </a:prstGeom>
        </p:spPr>
      </p:pic>
      <p:pic>
        <p:nvPicPr>
          <p:cNvPr id="11" name="10 Imagen"/>
          <p:cNvPicPr/>
          <p:nvPr/>
        </p:nvPicPr>
        <p:blipFill rotWithShape="1">
          <a:blip r:embed="rId7"/>
          <a:srcRect t="11074" b="63147"/>
          <a:stretch/>
        </p:blipFill>
        <p:spPr bwMode="auto">
          <a:xfrm>
            <a:off x="2686591" y="2636912"/>
            <a:ext cx="6351924" cy="1016111"/>
          </a:xfrm>
          <a:prstGeom prst="rect">
            <a:avLst/>
          </a:prstGeom>
          <a:ln>
            <a:noFill/>
          </a:ln>
          <a:extLst>
            <a:ext uri="{53640926-AAD7-44D8-BBD7-CCE9431645EC}">
              <a14:shadowObscured xmlns:a14="http://schemas.microsoft.com/office/drawing/2010/main"/>
            </a:ext>
          </a:extLst>
        </p:spPr>
      </p:pic>
      <p:pic>
        <p:nvPicPr>
          <p:cNvPr id="12" name="11 Imagen"/>
          <p:cNvPicPr/>
          <p:nvPr/>
        </p:nvPicPr>
        <p:blipFill rotWithShape="1">
          <a:blip r:embed="rId8"/>
          <a:srcRect b="17645"/>
          <a:stretch/>
        </p:blipFill>
        <p:spPr>
          <a:xfrm>
            <a:off x="405354" y="3772943"/>
            <a:ext cx="4562475" cy="2320353"/>
          </a:xfrm>
          <a:prstGeom prst="rect">
            <a:avLst/>
          </a:prstGeom>
        </p:spPr>
      </p:pic>
      <p:sp>
        <p:nvSpPr>
          <p:cNvPr id="4" name="3 CuadroTexto"/>
          <p:cNvSpPr txBox="1"/>
          <p:nvPr/>
        </p:nvSpPr>
        <p:spPr>
          <a:xfrm>
            <a:off x="576482" y="1641957"/>
            <a:ext cx="2897268"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FILTRADO WIRESHARK</a:t>
            </a:r>
            <a:endParaRPr lang="es-ES" b="1" dirty="0">
              <a:solidFill>
                <a:schemeClr val="accent3"/>
              </a:solidFill>
              <a:latin typeface="Times New Roman" panose="02020603050405020304" pitchFamily="18" charset="0"/>
              <a:cs typeface="Times New Roman" panose="02020603050405020304" pitchFamily="18" charset="0"/>
            </a:endParaRPr>
          </a:p>
        </p:txBody>
      </p:sp>
      <p:sp>
        <p:nvSpPr>
          <p:cNvPr id="5" name="4 CuadroTexto"/>
          <p:cNvSpPr txBox="1"/>
          <p:nvPr/>
        </p:nvSpPr>
        <p:spPr>
          <a:xfrm>
            <a:off x="5661929" y="4627567"/>
            <a:ext cx="2743443"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EXPORTACION EXCEL</a:t>
            </a:r>
            <a:endParaRPr lang="es-ES" b="1"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1494831"/>
      </p:ext>
    </p:extLst>
  </p:cSld>
  <p:clrMapOvr>
    <a:masterClrMapping/>
  </p:clrMapOvr>
  <p:transition spd="med">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467544" y="188640"/>
            <a:ext cx="817198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1</a:t>
            </a:r>
            <a:endParaRPr lang="es-EC" sz="2000" b="1" dirty="0">
              <a:latin typeface="Times New Roman" pitchFamily="18" charset="0"/>
              <a:cs typeface="Times New Roman" pitchFamily="18" charset="0"/>
            </a:endParaRPr>
          </a:p>
        </p:txBody>
      </p:sp>
      <p:sp>
        <p:nvSpPr>
          <p:cNvPr id="9" name="8 Rectángulo">
            <a:hlinkClick r:id="rId4"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4" name="3 CuadroTexto"/>
          <p:cNvSpPr txBox="1"/>
          <p:nvPr/>
        </p:nvSpPr>
        <p:spPr>
          <a:xfrm>
            <a:off x="576482" y="1641957"/>
            <a:ext cx="1710918"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RESULTADOS</a:t>
            </a:r>
            <a:endParaRPr lang="es-ES" b="1" dirty="0">
              <a:solidFill>
                <a:schemeClr val="accent3"/>
              </a:solidFill>
              <a:latin typeface="Times New Roman" panose="02020603050405020304" pitchFamily="18" charset="0"/>
              <a:cs typeface="Times New Roman" panose="02020603050405020304" pitchFamily="18" charset="0"/>
            </a:endParaRPr>
          </a:p>
        </p:txBody>
      </p:sp>
      <p:graphicFrame>
        <p:nvGraphicFramePr>
          <p:cNvPr id="6" name="5 Objeto"/>
          <p:cNvGraphicFramePr>
            <a:graphicFrameLocks noChangeAspect="1"/>
          </p:cNvGraphicFramePr>
          <p:nvPr>
            <p:extLst>
              <p:ext uri="{D42A27DB-BD31-4B8C-83A1-F6EECF244321}">
                <p14:modId xmlns:p14="http://schemas.microsoft.com/office/powerpoint/2010/main" val="2774778222"/>
              </p:ext>
            </p:extLst>
          </p:nvPr>
        </p:nvGraphicFramePr>
        <p:xfrm>
          <a:off x="1147763" y="2349500"/>
          <a:ext cx="6630987" cy="2462213"/>
        </p:xfrm>
        <a:graphic>
          <a:graphicData uri="http://schemas.openxmlformats.org/presentationml/2006/ole">
            <mc:AlternateContent xmlns:mc="http://schemas.openxmlformats.org/markup-compatibility/2006">
              <mc:Choice xmlns:v="urn:schemas-microsoft-com:vml" Requires="v">
                <p:oleObj spid="_x0000_s8207" name="Documento" r:id="rId6" imgW="5374541" imgH="1996860" progId="Word.Document.12">
                  <p:embed/>
                </p:oleObj>
              </mc:Choice>
              <mc:Fallback>
                <p:oleObj name="Documento" r:id="rId6" imgW="5374541" imgH="1996860" progId="Word.Document.12">
                  <p:embed/>
                  <p:pic>
                    <p:nvPicPr>
                      <p:cNvPr id="0" name=""/>
                      <p:cNvPicPr/>
                      <p:nvPr/>
                    </p:nvPicPr>
                    <p:blipFill>
                      <a:blip r:embed="rId7"/>
                      <a:stretch>
                        <a:fillRect/>
                      </a:stretch>
                    </p:blipFill>
                    <p:spPr>
                      <a:xfrm>
                        <a:off x="1147763" y="2349500"/>
                        <a:ext cx="6630987" cy="2462213"/>
                      </a:xfrm>
                      <a:prstGeom prst="rect">
                        <a:avLst/>
                      </a:prstGeom>
                    </p:spPr>
                  </p:pic>
                </p:oleObj>
              </mc:Fallback>
            </mc:AlternateContent>
          </a:graphicData>
        </a:graphic>
      </p:graphicFrame>
    </p:spTree>
    <p:extLst>
      <p:ext uri="{BB962C8B-B14F-4D97-AF65-F5344CB8AC3E}">
        <p14:creationId xmlns:p14="http://schemas.microsoft.com/office/powerpoint/2010/main" val="3813683862"/>
      </p:ext>
    </p:extLst>
  </p:cSld>
  <p:clrMapOvr>
    <a:masterClrMapping/>
  </p:clrMapOvr>
  <p:transition spd="med">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504474" y="116632"/>
            <a:ext cx="817198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1</a:t>
            </a:r>
            <a:endParaRPr lang="es-EC" sz="2000" b="1" dirty="0">
              <a:latin typeface="Times New Roman" pitchFamily="18" charset="0"/>
              <a:cs typeface="Times New Roman" pitchFamily="18" charset="0"/>
            </a:endParaRPr>
          </a:p>
        </p:txBody>
      </p:sp>
      <p:sp>
        <p:nvSpPr>
          <p:cNvPr id="9" name="8 Rectángulo">
            <a:hlinkClick r:id="rId5"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18" name="17 Marcador de contenido"/>
          <p:cNvSpPr>
            <a:spLocks noGrp="1"/>
          </p:cNvSpPr>
          <p:nvPr>
            <p:ph sz="half" idx="2"/>
          </p:nvPr>
        </p:nvSpPr>
        <p:spPr>
          <a:xfrm>
            <a:off x="3779912" y="3789040"/>
            <a:ext cx="5256584" cy="2168035"/>
          </a:xfrm>
        </p:spPr>
        <p:txBody>
          <a:bodyPr/>
          <a:lstStyle/>
          <a:p>
            <a:r>
              <a:rPr lang="es-ES" sz="1600" dirty="0" smtClean="0"/>
              <a:t>Aplicación de monitoreo multicanal</a:t>
            </a:r>
            <a:endParaRPr lang="es-ES" sz="1600" dirty="0"/>
          </a:p>
          <a:p>
            <a:r>
              <a:rPr lang="es-ES" sz="1600" dirty="0" smtClean="0"/>
              <a:t>Proceso:</a:t>
            </a:r>
          </a:p>
          <a:p>
            <a:pPr lvl="1"/>
            <a:r>
              <a:rPr lang="es-ES" sz="1600" dirty="0" smtClean="0"/>
              <a:t>Análisis  de uso de Canales   </a:t>
            </a:r>
            <a:r>
              <a:rPr lang="es-ES" sz="1600" dirty="0" err="1" smtClean="0"/>
              <a:t>Inssider</a:t>
            </a:r>
            <a:endParaRPr lang="es-ES" sz="1600" dirty="0" smtClean="0"/>
          </a:p>
          <a:p>
            <a:pPr lvl="1"/>
            <a:r>
              <a:rPr lang="es-ES" sz="1600" dirty="0" smtClean="0"/>
              <a:t>Configuración de canales de monitoreo  </a:t>
            </a:r>
            <a:r>
              <a:rPr lang="es-ES" sz="1600" dirty="0" err="1" smtClean="0"/>
              <a:t>Airpcap</a:t>
            </a:r>
            <a:endParaRPr lang="es-ES" sz="1600" dirty="0" smtClean="0"/>
          </a:p>
          <a:p>
            <a:pPr lvl="1"/>
            <a:r>
              <a:rPr lang="es-ES" sz="1600" dirty="0" smtClean="0"/>
              <a:t>Generación de tráfico DITG</a:t>
            </a:r>
          </a:p>
          <a:p>
            <a:pPr lvl="1"/>
            <a:r>
              <a:rPr lang="es-ES" sz="1600" dirty="0" smtClean="0"/>
              <a:t>Inicio de monitoreo </a:t>
            </a:r>
            <a:r>
              <a:rPr lang="es-ES" sz="1600" dirty="0" err="1" smtClean="0"/>
              <a:t>Wireshark</a:t>
            </a:r>
            <a:endParaRPr lang="es-ES" sz="1600" dirty="0" smtClean="0"/>
          </a:p>
          <a:p>
            <a:pPr lvl="1"/>
            <a:r>
              <a:rPr lang="es-ES" sz="1600" dirty="0" smtClean="0"/>
              <a:t>Análisis estadístico mediante Steel Central </a:t>
            </a:r>
            <a:r>
              <a:rPr lang="es-ES" sz="1600" dirty="0" err="1" smtClean="0"/>
              <a:t>acket</a:t>
            </a:r>
            <a:r>
              <a:rPr lang="es-ES" sz="1600" dirty="0" smtClean="0"/>
              <a:t> </a:t>
            </a:r>
            <a:r>
              <a:rPr lang="es-ES" sz="1600" dirty="0" err="1" smtClean="0"/>
              <a:t>Analyzer</a:t>
            </a:r>
            <a:r>
              <a:rPr lang="es-ES" sz="1600" dirty="0" smtClean="0"/>
              <a:t>(Cace </a:t>
            </a:r>
            <a:r>
              <a:rPr lang="es-ES" sz="1600" dirty="0" err="1" smtClean="0"/>
              <a:t>Pilot</a:t>
            </a:r>
            <a:r>
              <a:rPr lang="es-ES" sz="1600" dirty="0" smtClean="0"/>
              <a:t>)</a:t>
            </a:r>
          </a:p>
          <a:p>
            <a:pPr lvl="1"/>
            <a:endParaRPr lang="es-ES" sz="1600" dirty="0" smtClean="0"/>
          </a:p>
          <a:p>
            <a:endParaRPr lang="es-ES" sz="1600" dirty="0"/>
          </a:p>
        </p:txBody>
      </p:sp>
      <p:sp>
        <p:nvSpPr>
          <p:cNvPr id="6" name="5 CuadroTexto"/>
          <p:cNvSpPr txBox="1"/>
          <p:nvPr/>
        </p:nvSpPr>
        <p:spPr>
          <a:xfrm>
            <a:off x="5405093" y="980728"/>
            <a:ext cx="2576346"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TERCER ESCENARIO</a:t>
            </a:r>
            <a:endParaRPr lang="es-ES" b="1" dirty="0">
              <a:solidFill>
                <a:schemeClr val="accent3"/>
              </a:solidFill>
              <a:latin typeface="Times New Roman" panose="02020603050405020304" pitchFamily="18" charset="0"/>
              <a:cs typeface="Times New Roman" panose="02020603050405020304" pitchFamily="18" charset="0"/>
            </a:endParaRPr>
          </a:p>
        </p:txBody>
      </p:sp>
      <p:sp>
        <p:nvSpPr>
          <p:cNvPr id="17" name="16 CuadroTexto"/>
          <p:cNvSpPr txBox="1"/>
          <p:nvPr/>
        </p:nvSpPr>
        <p:spPr>
          <a:xfrm>
            <a:off x="755576" y="980728"/>
            <a:ext cx="2755883"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SEGUNDO ESCENARIO</a:t>
            </a:r>
            <a:endParaRPr lang="es-ES" b="1" dirty="0">
              <a:solidFill>
                <a:schemeClr val="accent3"/>
              </a:solidFill>
              <a:latin typeface="Times New Roman" panose="02020603050405020304" pitchFamily="18" charset="0"/>
              <a:cs typeface="Times New Roman" panose="02020603050405020304" pitchFamily="18" charset="0"/>
            </a:endParaRPr>
          </a:p>
        </p:txBody>
      </p:sp>
      <p:pic>
        <p:nvPicPr>
          <p:cNvPr id="1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0096" t="32740" r="26538" b="20241"/>
          <a:stretch/>
        </p:blipFill>
        <p:spPr bwMode="auto">
          <a:xfrm>
            <a:off x="368618" y="1340768"/>
            <a:ext cx="3529798" cy="2392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4134" t="32232" r="31346" b="29643"/>
          <a:stretch/>
        </p:blipFill>
        <p:spPr bwMode="auto">
          <a:xfrm>
            <a:off x="4900107" y="1376772"/>
            <a:ext cx="3361008" cy="2320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descr="http://www.brandsoftheworld.com/sites/default/files/styles/logo-original-577x577/public/092012/wireshark.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2755" b="32174"/>
          <a:stretch/>
        </p:blipFill>
        <p:spPr bwMode="auto">
          <a:xfrm>
            <a:off x="2496663" y="5445224"/>
            <a:ext cx="1216995" cy="426806"/>
          </a:xfrm>
          <a:prstGeom prst="rect">
            <a:avLst/>
          </a:prstGeom>
          <a:noFill/>
          <a:extLst>
            <a:ext uri="{909E8E84-426E-40DD-AFC4-6F175D3DCCD1}">
              <a14:hiddenFill xmlns:a14="http://schemas.microsoft.com/office/drawing/2010/main">
                <a:solidFill>
                  <a:srgbClr val="FFFFFF"/>
                </a:solidFill>
              </a14:hiddenFill>
            </a:ext>
          </a:extLst>
        </p:spPr>
      </p:pic>
      <p:sp>
        <p:nvSpPr>
          <p:cNvPr id="13" name="12 Flecha izquierda"/>
          <p:cNvSpPr/>
          <p:nvPr/>
        </p:nvSpPr>
        <p:spPr>
          <a:xfrm>
            <a:off x="1403176" y="5511670"/>
            <a:ext cx="576536" cy="3094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Picture 2" descr="http://www.web-experiments.org/wp-content/uploads/2011/06/insside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96" y="4149080"/>
            <a:ext cx="1282630" cy="505036"/>
          </a:xfrm>
          <a:prstGeom prst="rect">
            <a:avLst/>
          </a:prstGeom>
          <a:noFill/>
          <a:extLst>
            <a:ext uri="{909E8E84-426E-40DD-AFC4-6F175D3DCCD1}">
              <a14:hiddenFill xmlns:a14="http://schemas.microsoft.com/office/drawing/2010/main">
                <a:solidFill>
                  <a:srgbClr val="FFFFFF"/>
                </a:solidFill>
              </a14:hiddenFill>
            </a:ext>
          </a:extLst>
        </p:spPr>
      </p:pic>
      <p:sp>
        <p:nvSpPr>
          <p:cNvPr id="15" name="14 Flecha derecha"/>
          <p:cNvSpPr/>
          <p:nvPr/>
        </p:nvSpPr>
        <p:spPr>
          <a:xfrm>
            <a:off x="1629463" y="4271350"/>
            <a:ext cx="638281" cy="279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Flecha abajo"/>
          <p:cNvSpPr/>
          <p:nvPr/>
        </p:nvSpPr>
        <p:spPr>
          <a:xfrm>
            <a:off x="3006474" y="4797152"/>
            <a:ext cx="197374" cy="5043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 name="Picture 2" descr="http://webobjects2.cdw.com/is/image/CDW/2979925?$product_2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20" y="5205907"/>
            <a:ext cx="959397" cy="95939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43077" t="29721" r="50481" b="66531"/>
          <a:stretch/>
        </p:blipFill>
        <p:spPr bwMode="auto">
          <a:xfrm>
            <a:off x="1740793" y="5042363"/>
            <a:ext cx="785447" cy="285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http://www.trademarkia.com/logo-images/riverbed-technology/airpcap-7895915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23597" y="4081551"/>
            <a:ext cx="1190061" cy="52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865181"/>
      </p:ext>
    </p:extLst>
  </p:cSld>
  <p:clrMapOvr>
    <a:masterClrMapping/>
  </p:clrMapOvr>
  <p:transition spd="med">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467544" y="188640"/>
            <a:ext cx="817198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1</a:t>
            </a:r>
            <a:endParaRPr lang="es-EC" sz="2000" b="1" dirty="0">
              <a:latin typeface="Times New Roman" pitchFamily="18" charset="0"/>
              <a:cs typeface="Times New Roman" pitchFamily="18" charset="0"/>
            </a:endParaRPr>
          </a:p>
        </p:txBody>
      </p:sp>
      <p:sp>
        <p:nvSpPr>
          <p:cNvPr id="9" name="8 Rectángulo">
            <a:hlinkClick r:id="rId5"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8" name="7 CuadroTexto"/>
          <p:cNvSpPr txBox="1"/>
          <p:nvPr/>
        </p:nvSpPr>
        <p:spPr>
          <a:xfrm>
            <a:off x="6516216" y="1700808"/>
            <a:ext cx="1274708"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INSSIDER</a:t>
            </a:r>
            <a:endParaRPr lang="es-ES" b="1" dirty="0">
              <a:solidFill>
                <a:schemeClr val="accent3"/>
              </a:solidFill>
              <a:latin typeface="Times New Roman" panose="02020603050405020304" pitchFamily="18" charset="0"/>
              <a:cs typeface="Times New Roman" panose="02020603050405020304" pitchFamily="18" charset="0"/>
            </a:endParaRPr>
          </a:p>
        </p:txBody>
      </p:sp>
      <p:pic>
        <p:nvPicPr>
          <p:cNvPr id="23" name="22 Imagen"/>
          <p:cNvPicPr/>
          <p:nvPr/>
        </p:nvPicPr>
        <p:blipFill rotWithShape="1">
          <a:blip r:embed="rId6">
            <a:extLst>
              <a:ext uri="{28A0092B-C50C-407E-A947-70E740481C1C}">
                <a14:useLocalDpi xmlns:a14="http://schemas.microsoft.com/office/drawing/2010/main" val="0"/>
              </a:ext>
            </a:extLst>
          </a:blip>
          <a:srcRect t="52630" r="21533" b="8223"/>
          <a:stretch/>
        </p:blipFill>
        <p:spPr bwMode="auto">
          <a:xfrm>
            <a:off x="323528" y="1338278"/>
            <a:ext cx="4701540" cy="1463724"/>
          </a:xfrm>
          <a:prstGeom prst="rect">
            <a:avLst/>
          </a:prstGeom>
          <a:noFill/>
          <a:ln>
            <a:noFill/>
          </a:ln>
          <a:extLst>
            <a:ext uri="{53640926-AAD7-44D8-BBD7-CCE9431645EC}">
              <a14:shadowObscured xmlns:a14="http://schemas.microsoft.com/office/drawing/2010/main"/>
            </a:ext>
          </a:extLst>
        </p:spPr>
      </p:pic>
      <p:pic>
        <p:nvPicPr>
          <p:cNvPr id="24" name="23 Imagen"/>
          <p:cNvPicPr/>
          <p:nvPr/>
        </p:nvPicPr>
        <p:blipFill>
          <a:blip r:embed="rId7"/>
          <a:stretch>
            <a:fillRect/>
          </a:stretch>
        </p:blipFill>
        <p:spPr>
          <a:xfrm>
            <a:off x="4430491" y="3073953"/>
            <a:ext cx="3343275" cy="2757170"/>
          </a:xfrm>
          <a:prstGeom prst="rect">
            <a:avLst/>
          </a:prstGeom>
        </p:spPr>
      </p:pic>
      <p:sp>
        <p:nvSpPr>
          <p:cNvPr id="25" name="24 CuadroTexto"/>
          <p:cNvSpPr txBox="1"/>
          <p:nvPr/>
        </p:nvSpPr>
        <p:spPr>
          <a:xfrm>
            <a:off x="827584" y="4267872"/>
            <a:ext cx="3245440"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AIRPCAP PANEL CONTROL</a:t>
            </a:r>
            <a:endParaRPr lang="es-ES" b="1"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3905423"/>
      </p:ext>
    </p:extLst>
  </p:cSld>
  <p:clrMapOvr>
    <a:masterClrMapping/>
  </p:clrMapOvr>
  <p:transition spd="med">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504474" y="134634"/>
            <a:ext cx="817198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1</a:t>
            </a:r>
            <a:endParaRPr lang="es-EC" sz="2000" b="1" dirty="0">
              <a:latin typeface="Times New Roman" pitchFamily="18" charset="0"/>
              <a:cs typeface="Times New Roman" pitchFamily="18" charset="0"/>
            </a:endParaRPr>
          </a:p>
        </p:txBody>
      </p:sp>
      <p:sp>
        <p:nvSpPr>
          <p:cNvPr id="9" name="8 Rectángulo">
            <a:hlinkClick r:id="rId5"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4" name="3 CuadroTexto"/>
          <p:cNvSpPr txBox="1"/>
          <p:nvPr/>
        </p:nvSpPr>
        <p:spPr>
          <a:xfrm>
            <a:off x="2291913" y="1626094"/>
            <a:ext cx="851515"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D-ITG</a:t>
            </a:r>
            <a:endParaRPr lang="es-ES" b="1" dirty="0">
              <a:solidFill>
                <a:schemeClr val="accent3"/>
              </a:solidFill>
              <a:latin typeface="Times New Roman" panose="02020603050405020304" pitchFamily="18" charset="0"/>
              <a:cs typeface="Times New Roman" panose="02020603050405020304" pitchFamily="18" charset="0"/>
            </a:endParaRPr>
          </a:p>
        </p:txBody>
      </p:sp>
      <p:sp>
        <p:nvSpPr>
          <p:cNvPr id="5" name="4 CuadroTexto"/>
          <p:cNvSpPr txBox="1"/>
          <p:nvPr/>
        </p:nvSpPr>
        <p:spPr>
          <a:xfrm>
            <a:off x="5661929" y="4627567"/>
            <a:ext cx="3100208" cy="646331"/>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STEEL CENTRALPACKET</a:t>
            </a:r>
          </a:p>
          <a:p>
            <a:r>
              <a:rPr lang="es-ES" b="1" dirty="0" smtClean="0">
                <a:solidFill>
                  <a:schemeClr val="accent3"/>
                </a:solidFill>
                <a:latin typeface="Times New Roman" panose="02020603050405020304" pitchFamily="18" charset="0"/>
                <a:cs typeface="Times New Roman" panose="02020603050405020304" pitchFamily="18" charset="0"/>
              </a:rPr>
              <a:t>ANALYZER (CACE PILOT)</a:t>
            </a:r>
            <a:endParaRPr lang="es-ES" b="1" dirty="0">
              <a:solidFill>
                <a:schemeClr val="accent3"/>
              </a:solidFill>
              <a:latin typeface="Times New Roman" panose="02020603050405020304" pitchFamily="18" charset="0"/>
              <a:cs typeface="Times New Roman" panose="02020603050405020304" pitchFamily="18" charset="0"/>
            </a:endParaRPr>
          </a:p>
        </p:txBody>
      </p:sp>
      <p:pic>
        <p:nvPicPr>
          <p:cNvPr id="14" name="13 Imagen"/>
          <p:cNvPicPr/>
          <p:nvPr/>
        </p:nvPicPr>
        <p:blipFill rotWithShape="1">
          <a:blip r:embed="rId6"/>
          <a:srcRect b="4851"/>
          <a:stretch/>
        </p:blipFill>
        <p:spPr bwMode="auto">
          <a:xfrm>
            <a:off x="107504" y="3075308"/>
            <a:ext cx="5220335" cy="3104515"/>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7"/>
          <a:srcRect l="25920" t="19155" r="26621" b="12013"/>
          <a:stretch/>
        </p:blipFill>
        <p:spPr bwMode="auto">
          <a:xfrm>
            <a:off x="5473719" y="1124744"/>
            <a:ext cx="3476625" cy="2834640"/>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8"/>
          <a:srcRect l="14655" t="63550" r="42803" b="33776"/>
          <a:stretch/>
        </p:blipFill>
        <p:spPr bwMode="auto">
          <a:xfrm>
            <a:off x="1272502" y="2276873"/>
            <a:ext cx="2890337" cy="2651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1761500"/>
      </p:ext>
    </p:extLst>
  </p:cSld>
  <p:clrMapOvr>
    <a:masterClrMapping/>
  </p:clrMapOvr>
  <p:transition spd="med">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467544" y="116632"/>
            <a:ext cx="817198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1</a:t>
            </a:r>
            <a:endParaRPr lang="es-EC" sz="2000" b="1" dirty="0">
              <a:latin typeface="Times New Roman" pitchFamily="18" charset="0"/>
              <a:cs typeface="Times New Roman" pitchFamily="18" charset="0"/>
            </a:endParaRPr>
          </a:p>
        </p:txBody>
      </p:sp>
      <p:sp>
        <p:nvSpPr>
          <p:cNvPr id="9" name="8 Rectángulo">
            <a:hlinkClick r:id="rId5"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4" name="3 CuadroTexto"/>
          <p:cNvSpPr txBox="1"/>
          <p:nvPr/>
        </p:nvSpPr>
        <p:spPr>
          <a:xfrm>
            <a:off x="576482" y="1641957"/>
            <a:ext cx="1710918"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RESULTADOS</a:t>
            </a:r>
            <a:endParaRPr lang="es-ES" b="1" dirty="0">
              <a:solidFill>
                <a:schemeClr val="accent3"/>
              </a:solidFill>
              <a:latin typeface="Times New Roman" panose="02020603050405020304" pitchFamily="18" charset="0"/>
              <a:cs typeface="Times New Roman" panose="02020603050405020304" pitchFamily="18" charset="0"/>
            </a:endParaRPr>
          </a:p>
        </p:txBody>
      </p:sp>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528" y="2132856"/>
            <a:ext cx="5375275" cy="174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3888" y="4293096"/>
            <a:ext cx="5375275"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p:nvPr/>
        </p:nvPicPr>
        <p:blipFill rotWithShape="1">
          <a:blip r:embed="rId8"/>
          <a:srcRect l="26683" t="21057" r="10787" b="9030"/>
          <a:stretch/>
        </p:blipFill>
        <p:spPr bwMode="auto">
          <a:xfrm>
            <a:off x="0" y="3550492"/>
            <a:ext cx="3563888" cy="2470796"/>
          </a:xfrm>
          <a:prstGeom prst="rect">
            <a:avLst/>
          </a:prstGeom>
          <a:ln>
            <a:noFill/>
          </a:ln>
          <a:extLst>
            <a:ext uri="{53640926-AAD7-44D8-BBD7-CCE9431645EC}">
              <a14:shadowObscured xmlns:a14="http://schemas.microsoft.com/office/drawing/2010/main"/>
            </a:ext>
          </a:extLst>
        </p:spPr>
      </p:pic>
      <p:pic>
        <p:nvPicPr>
          <p:cNvPr id="12" name="11 Imagen"/>
          <p:cNvPicPr/>
          <p:nvPr/>
        </p:nvPicPr>
        <p:blipFill rotWithShape="1">
          <a:blip r:embed="rId9"/>
          <a:srcRect l="23941" t="6140" r="16638" b="11071"/>
          <a:stretch/>
        </p:blipFill>
        <p:spPr bwMode="auto">
          <a:xfrm>
            <a:off x="5148064" y="1268760"/>
            <a:ext cx="3503067" cy="29096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5847185"/>
      </p:ext>
    </p:extLst>
  </p:cSld>
  <p:clrMapOvr>
    <a:masterClrMapping/>
  </p:clrMapOvr>
  <p:transition spd="med">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2</a:t>
            </a:r>
            <a:endParaRPr lang="es-EC" sz="2000" b="1" dirty="0">
              <a:latin typeface="Times New Roman" pitchFamily="18" charset="0"/>
              <a:cs typeface="Times New Roman" pitchFamily="18" charset="0"/>
            </a:endParaRPr>
          </a:p>
        </p:txBody>
      </p:sp>
      <p:pic>
        <p:nvPicPr>
          <p:cNvPr id="6"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7" name="17 Marcador de contenido"/>
          <p:cNvSpPr txBox="1">
            <a:spLocks/>
          </p:cNvSpPr>
          <p:nvPr/>
        </p:nvSpPr>
        <p:spPr>
          <a:xfrm>
            <a:off x="4797786" y="3573016"/>
            <a:ext cx="4238710" cy="2168035"/>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sz="1600" dirty="0" smtClean="0"/>
              <a:t>Aplicación de monitoreo multicanal</a:t>
            </a:r>
          </a:p>
          <a:p>
            <a:r>
              <a:rPr lang="es-ES" sz="1600" dirty="0" smtClean="0"/>
              <a:t>Proceso:</a:t>
            </a:r>
          </a:p>
          <a:p>
            <a:pPr lvl="1"/>
            <a:r>
              <a:rPr lang="es-ES" sz="1600" dirty="0" smtClean="0"/>
              <a:t>Se centra en los canales específicos</a:t>
            </a:r>
            <a:endParaRPr lang="es-ES" sz="1600" dirty="0"/>
          </a:p>
          <a:p>
            <a:pPr lvl="1"/>
            <a:r>
              <a:rPr lang="es-ES" sz="1600" dirty="0" smtClean="0"/>
              <a:t>Configuración de canales de monitoreo  </a:t>
            </a:r>
            <a:r>
              <a:rPr lang="es-ES" sz="1600" dirty="0" err="1" smtClean="0"/>
              <a:t>Airpcap</a:t>
            </a:r>
            <a:endParaRPr lang="es-ES" sz="1600" dirty="0" smtClean="0"/>
          </a:p>
          <a:p>
            <a:pPr lvl="1"/>
            <a:r>
              <a:rPr lang="es-ES" sz="1600" dirty="0" smtClean="0"/>
              <a:t>Generación de tráfico DITG</a:t>
            </a:r>
          </a:p>
          <a:p>
            <a:pPr lvl="1"/>
            <a:r>
              <a:rPr lang="es-ES" sz="1600" dirty="0" smtClean="0"/>
              <a:t>Inicio de monitoreo </a:t>
            </a:r>
            <a:r>
              <a:rPr lang="es-ES" sz="1600" dirty="0" err="1" smtClean="0"/>
              <a:t>Wireshark</a:t>
            </a:r>
            <a:endParaRPr lang="es-ES" sz="1600" dirty="0" smtClean="0"/>
          </a:p>
          <a:p>
            <a:pPr lvl="1"/>
            <a:r>
              <a:rPr lang="es-ES" sz="1600" dirty="0" smtClean="0"/>
              <a:t>Análisis proceso </a:t>
            </a:r>
            <a:r>
              <a:rPr lang="es-ES" sz="1600" dirty="0" err="1" smtClean="0"/>
              <a:t>roaming</a:t>
            </a:r>
            <a:endParaRPr lang="es-ES" sz="1600" dirty="0" smtClean="0"/>
          </a:p>
          <a:p>
            <a:pPr lvl="1"/>
            <a:endParaRPr lang="es-ES" sz="1600" dirty="0" smtClean="0"/>
          </a:p>
          <a:p>
            <a:endParaRPr lang="es-ES" sz="1600" dirty="0"/>
          </a:p>
        </p:txBody>
      </p:sp>
      <p:sp>
        <p:nvSpPr>
          <p:cNvPr id="8" name="7 CuadroTexto"/>
          <p:cNvSpPr txBox="1"/>
          <p:nvPr/>
        </p:nvSpPr>
        <p:spPr>
          <a:xfrm>
            <a:off x="5848565" y="764704"/>
            <a:ext cx="2755883"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SEGUNDO ESCENARIO</a:t>
            </a:r>
            <a:endParaRPr lang="es-ES" b="1" dirty="0">
              <a:solidFill>
                <a:schemeClr val="accent3"/>
              </a:solidFill>
              <a:latin typeface="Times New Roman" panose="02020603050405020304" pitchFamily="18" charset="0"/>
              <a:cs typeface="Times New Roman" panose="02020603050405020304" pitchFamily="18" charset="0"/>
            </a:endParaRPr>
          </a:p>
        </p:txBody>
      </p:sp>
      <p:sp>
        <p:nvSpPr>
          <p:cNvPr id="9" name="8 CuadroTexto"/>
          <p:cNvSpPr txBox="1"/>
          <p:nvPr/>
        </p:nvSpPr>
        <p:spPr>
          <a:xfrm>
            <a:off x="539552" y="692696"/>
            <a:ext cx="2550698"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PRIMER ESCENARIO</a:t>
            </a:r>
            <a:endParaRPr lang="es-ES" b="1" dirty="0">
              <a:solidFill>
                <a:schemeClr val="accent3"/>
              </a:solidFill>
              <a:latin typeface="Times New Roman" panose="02020603050405020304" pitchFamily="18" charset="0"/>
              <a:cs typeface="Times New Roman" panose="02020603050405020304" pitchFamily="18" charset="0"/>
            </a:endParaRPr>
          </a:p>
        </p:txBody>
      </p:sp>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096" t="32740" r="26538" b="20241"/>
          <a:stretch/>
        </p:blipFill>
        <p:spPr bwMode="auto">
          <a:xfrm>
            <a:off x="35496" y="1052736"/>
            <a:ext cx="3529798" cy="2392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4134" t="32232" r="31346" b="29643"/>
          <a:stretch/>
        </p:blipFill>
        <p:spPr bwMode="auto">
          <a:xfrm>
            <a:off x="5603480" y="1124744"/>
            <a:ext cx="3361008" cy="2320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http://www.brandsoftheworld.com/sites/default/files/styles/logo-original-577x577/public/092012/wireshark.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2755" b="32174"/>
          <a:stretch/>
        </p:blipFill>
        <p:spPr bwMode="auto">
          <a:xfrm>
            <a:off x="4797786" y="2251958"/>
            <a:ext cx="608497" cy="2134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3077" t="29721" r="50481" b="66531"/>
          <a:stretch/>
        </p:blipFill>
        <p:spPr bwMode="auto">
          <a:xfrm>
            <a:off x="4363039" y="2564904"/>
            <a:ext cx="392723" cy="142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descr="http://www.trademarkia.com/logo-images/riverbed-technology/airpcap-7895915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90038" y="2204864"/>
            <a:ext cx="595030" cy="260497"/>
          </a:xfrm>
          <a:prstGeom prst="rect">
            <a:avLst/>
          </a:prstGeom>
          <a:noFill/>
          <a:extLst>
            <a:ext uri="{909E8E84-426E-40DD-AFC4-6F175D3DCCD1}">
              <a14:hiddenFill xmlns:a14="http://schemas.microsoft.com/office/drawing/2010/main">
                <a:solidFill>
                  <a:srgbClr val="FFFFFF"/>
                </a:solidFill>
              </a14:hiddenFill>
            </a:ext>
          </a:extLst>
        </p:spPr>
      </p:pic>
      <p:sp>
        <p:nvSpPr>
          <p:cNvPr id="20" name="19 Flecha derecha"/>
          <p:cNvSpPr/>
          <p:nvPr/>
        </p:nvSpPr>
        <p:spPr>
          <a:xfrm>
            <a:off x="4438110" y="2348880"/>
            <a:ext cx="31914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17 Marcador de contenido"/>
          <p:cNvSpPr txBox="1">
            <a:spLocks/>
          </p:cNvSpPr>
          <p:nvPr/>
        </p:nvSpPr>
        <p:spPr>
          <a:xfrm>
            <a:off x="199400" y="3717032"/>
            <a:ext cx="4238710" cy="2168035"/>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sz="1600" dirty="0" smtClean="0"/>
              <a:t>Aplicación de monitoreo </a:t>
            </a:r>
            <a:r>
              <a:rPr lang="es-ES" sz="1600" dirty="0" err="1" smtClean="0"/>
              <a:t>monocanal</a:t>
            </a:r>
            <a:endParaRPr lang="es-ES" sz="1600" dirty="0" smtClean="0"/>
          </a:p>
          <a:p>
            <a:r>
              <a:rPr lang="es-ES" sz="1600" dirty="0" smtClean="0"/>
              <a:t>Proceso:</a:t>
            </a:r>
          </a:p>
          <a:p>
            <a:pPr lvl="1"/>
            <a:r>
              <a:rPr lang="es-ES" sz="1600" dirty="0" smtClean="0"/>
              <a:t>Se centra en el canal específico</a:t>
            </a:r>
          </a:p>
          <a:p>
            <a:pPr lvl="1"/>
            <a:r>
              <a:rPr lang="es-ES" sz="1600" dirty="0" smtClean="0"/>
              <a:t>Inicio de monitoreo </a:t>
            </a:r>
            <a:r>
              <a:rPr lang="es-ES" sz="1600" dirty="0" err="1" smtClean="0"/>
              <a:t>Wireshark</a:t>
            </a:r>
            <a:endParaRPr lang="es-ES" sz="1600" dirty="0" smtClean="0"/>
          </a:p>
          <a:p>
            <a:pPr lvl="1"/>
            <a:r>
              <a:rPr lang="es-ES" sz="1600" dirty="0" smtClean="0"/>
              <a:t>Análisis de procesos de autenticación</a:t>
            </a:r>
          </a:p>
          <a:p>
            <a:pPr lvl="1"/>
            <a:endParaRPr lang="es-ES" sz="1600" dirty="0" smtClean="0"/>
          </a:p>
          <a:p>
            <a:endParaRPr lang="es-ES" sz="1600" dirty="0"/>
          </a:p>
        </p:txBody>
      </p:sp>
      <p:sp>
        <p:nvSpPr>
          <p:cNvPr id="22" name="21 Rectángulo">
            <a:hlinkClick r:id="rId10" action="ppaction://hlinksldjump"/>
          </p:cNvPr>
          <p:cNvSpPr/>
          <p:nvPr/>
        </p:nvSpPr>
        <p:spPr>
          <a:xfrm>
            <a:off x="7812360"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Tree>
    <p:extLst>
      <p:ext uri="{BB962C8B-B14F-4D97-AF65-F5344CB8AC3E}">
        <p14:creationId xmlns:p14="http://schemas.microsoft.com/office/powerpoint/2010/main" val="3746383575"/>
      </p:ext>
    </p:extLst>
  </p:cSld>
  <p:clrMapOvr>
    <a:masterClrMapping/>
  </p:clrMapOvr>
  <p:transition spd="med">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2</a:t>
            </a:r>
            <a:endParaRPr lang="es-EC" sz="2000" b="1" dirty="0">
              <a:latin typeface="Times New Roman" pitchFamily="18" charset="0"/>
              <a:cs typeface="Times New Roman" pitchFamily="18" charset="0"/>
            </a:endParaRPr>
          </a:p>
        </p:txBody>
      </p:sp>
      <p:pic>
        <p:nvPicPr>
          <p:cNvPr id="6"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5292080" y="980728"/>
            <a:ext cx="2755883"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SEGUNDO ESCENARIO</a:t>
            </a:r>
            <a:endParaRPr lang="es-ES" b="1" dirty="0">
              <a:solidFill>
                <a:schemeClr val="accent3"/>
              </a:solidFill>
              <a:latin typeface="Times New Roman" panose="02020603050405020304" pitchFamily="18" charset="0"/>
              <a:cs typeface="Times New Roman" panose="02020603050405020304" pitchFamily="18" charset="0"/>
            </a:endParaRPr>
          </a:p>
        </p:txBody>
      </p:sp>
      <p:sp>
        <p:nvSpPr>
          <p:cNvPr id="9" name="8 CuadroTexto"/>
          <p:cNvSpPr txBox="1"/>
          <p:nvPr/>
        </p:nvSpPr>
        <p:spPr>
          <a:xfrm>
            <a:off x="539552" y="980728"/>
            <a:ext cx="2550698"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PRIMER ESCENARIO</a:t>
            </a:r>
            <a:endParaRPr lang="es-ES" b="1" dirty="0">
              <a:solidFill>
                <a:schemeClr val="accent3"/>
              </a:solidFill>
              <a:latin typeface="Times New Roman" panose="02020603050405020304" pitchFamily="18" charset="0"/>
              <a:cs typeface="Times New Roman" panose="02020603050405020304" pitchFamily="18" charset="0"/>
            </a:endParaRPr>
          </a:p>
        </p:txBody>
      </p:sp>
      <p:pic>
        <p:nvPicPr>
          <p:cNvPr id="1433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019" t="25964" r="59231" b="10576"/>
          <a:stretch/>
        </p:blipFill>
        <p:spPr bwMode="auto">
          <a:xfrm>
            <a:off x="4932040" y="1350060"/>
            <a:ext cx="3259438" cy="4516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16 Imagen" descr="http://www.h3c.com/portal/res/201205/18/20120518_1364532_image002_746164_1285_0.png"/>
          <p:cNvPicPr/>
          <p:nvPr/>
        </p:nvPicPr>
        <p:blipFill>
          <a:blip r:embed="rId6">
            <a:extLst>
              <a:ext uri="{28A0092B-C50C-407E-A947-70E740481C1C}">
                <a14:useLocalDpi xmlns:a14="http://schemas.microsoft.com/office/drawing/2010/main" val="0"/>
              </a:ext>
            </a:extLst>
          </a:blip>
          <a:srcRect/>
          <a:stretch>
            <a:fillRect/>
          </a:stretch>
        </p:blipFill>
        <p:spPr bwMode="auto">
          <a:xfrm>
            <a:off x="539552" y="2060848"/>
            <a:ext cx="2880320" cy="2519705"/>
          </a:xfrm>
          <a:prstGeom prst="rect">
            <a:avLst/>
          </a:prstGeom>
          <a:noFill/>
          <a:ln>
            <a:noFill/>
          </a:ln>
        </p:spPr>
      </p:pic>
      <p:sp>
        <p:nvSpPr>
          <p:cNvPr id="22" name="21 Rectángulo">
            <a:hlinkClick r:id="rId7" action="ppaction://hlinksldjump"/>
          </p:cNvPr>
          <p:cNvSpPr/>
          <p:nvPr/>
        </p:nvSpPr>
        <p:spPr>
          <a:xfrm>
            <a:off x="7812360"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Tree>
    <p:extLst>
      <p:ext uri="{BB962C8B-B14F-4D97-AF65-F5344CB8AC3E}">
        <p14:creationId xmlns:p14="http://schemas.microsoft.com/office/powerpoint/2010/main" val="880561311"/>
      </p:ext>
    </p:extLst>
  </p:cSld>
  <p:clrMapOvr>
    <a:masterClrMapping/>
  </p:clrMapOvr>
  <p:transition spd="med">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a:hlinkClick r:id="rId3"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rId3" action="ppaction://hlinksldjump"/>
              </a:rPr>
              <a:t>AGENDA</a:t>
            </a:r>
            <a:endParaRPr lang="es-ES" sz="1400" dirty="0"/>
          </a:p>
        </p:txBody>
      </p:sp>
      <p:sp>
        <p:nvSpPr>
          <p:cNvPr id="5"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2</a:t>
            </a:r>
            <a:endParaRPr lang="es-EC" sz="2000" b="1" dirty="0">
              <a:latin typeface="Times New Roman" pitchFamily="18" charset="0"/>
              <a:cs typeface="Times New Roman" pitchFamily="18" charset="0"/>
            </a:endParaRPr>
          </a:p>
        </p:txBody>
      </p:sp>
      <p:pic>
        <p:nvPicPr>
          <p:cNvPr id="6"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467544" y="2780928"/>
            <a:ext cx="2755883"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SEGUNDO ESCENARIO</a:t>
            </a:r>
            <a:endParaRPr lang="es-ES" b="1" dirty="0">
              <a:solidFill>
                <a:schemeClr val="accent3"/>
              </a:solidFill>
              <a:latin typeface="Times New Roman" panose="02020603050405020304" pitchFamily="18" charset="0"/>
              <a:cs typeface="Times New Roman" panose="02020603050405020304" pitchFamily="18" charset="0"/>
            </a:endParaRPr>
          </a:p>
        </p:txBody>
      </p:sp>
      <p:sp>
        <p:nvSpPr>
          <p:cNvPr id="9" name="8 CuadroTexto"/>
          <p:cNvSpPr txBox="1"/>
          <p:nvPr/>
        </p:nvSpPr>
        <p:spPr>
          <a:xfrm>
            <a:off x="6732240" y="1475492"/>
            <a:ext cx="2550698" cy="369332"/>
          </a:xfrm>
          <a:prstGeom prst="rect">
            <a:avLst/>
          </a:prstGeom>
          <a:noFill/>
        </p:spPr>
        <p:txBody>
          <a:bodyPr wrap="none" rtlCol="0">
            <a:spAutoFit/>
          </a:bodyPr>
          <a:lstStyle/>
          <a:p>
            <a:r>
              <a:rPr lang="es-ES" b="1" dirty="0" smtClean="0">
                <a:solidFill>
                  <a:schemeClr val="accent3"/>
                </a:solidFill>
                <a:latin typeface="Times New Roman" panose="02020603050405020304" pitchFamily="18" charset="0"/>
                <a:cs typeface="Times New Roman" panose="02020603050405020304" pitchFamily="18" charset="0"/>
              </a:rPr>
              <a:t>PRIMER ESCENARIO</a:t>
            </a:r>
            <a:endParaRPr lang="es-ES" b="1" dirty="0">
              <a:solidFill>
                <a:schemeClr val="accent3"/>
              </a:solidFill>
              <a:latin typeface="Times New Roman" panose="02020603050405020304" pitchFamily="18" charset="0"/>
              <a:cs typeface="Times New Roman" panose="02020603050405020304" pitchFamily="18" charset="0"/>
            </a:endParaRPr>
          </a:p>
        </p:txBody>
      </p:sp>
      <p:pic>
        <p:nvPicPr>
          <p:cNvPr id="10" name="9 Imagen"/>
          <p:cNvPicPr/>
          <p:nvPr/>
        </p:nvPicPr>
        <p:blipFill rotWithShape="1">
          <a:blip r:embed="rId5"/>
          <a:srcRect r="7160" b="53801"/>
          <a:stretch/>
        </p:blipFill>
        <p:spPr bwMode="auto">
          <a:xfrm>
            <a:off x="207656" y="908720"/>
            <a:ext cx="6607605" cy="1502876"/>
          </a:xfrm>
          <a:prstGeom prst="rect">
            <a:avLst/>
          </a:prstGeom>
          <a:ln>
            <a:noFill/>
          </a:ln>
          <a:extLst>
            <a:ext uri="{53640926-AAD7-44D8-BBD7-CCE9431645EC}">
              <a14:shadowObscured xmlns:a14="http://schemas.microsoft.com/office/drawing/2010/main"/>
            </a:ext>
          </a:extLst>
        </p:spPr>
      </p:pic>
      <p:pic>
        <p:nvPicPr>
          <p:cNvPr id="1536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0192" t="28536" r="28244" b="28791"/>
          <a:stretch/>
        </p:blipFill>
        <p:spPr bwMode="auto">
          <a:xfrm>
            <a:off x="3905319" y="2575247"/>
            <a:ext cx="5067418" cy="325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11 Imagen"/>
          <p:cNvPicPr/>
          <p:nvPr/>
        </p:nvPicPr>
        <p:blipFill rotWithShape="1">
          <a:blip r:embed="rId7"/>
          <a:srcRect t="40643" r="43126" b="18714"/>
          <a:stretch/>
        </p:blipFill>
        <p:spPr bwMode="auto">
          <a:xfrm>
            <a:off x="395536" y="3212976"/>
            <a:ext cx="2964302" cy="1323975"/>
          </a:xfrm>
          <a:prstGeom prst="rect">
            <a:avLst/>
          </a:prstGeom>
          <a:ln>
            <a:noFill/>
          </a:ln>
          <a:extLst>
            <a:ext uri="{53640926-AAD7-44D8-BBD7-CCE9431645EC}">
              <a14:shadowObscured xmlns:a14="http://schemas.microsoft.com/office/drawing/2010/main"/>
            </a:ext>
          </a:extLst>
        </p:spPr>
      </p:pic>
      <p:pic>
        <p:nvPicPr>
          <p:cNvPr id="1536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5019699"/>
            <a:ext cx="3697663" cy="1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2850142"/>
      </p:ext>
    </p:extLst>
  </p:cSld>
  <p:clrMapOvr>
    <a:masterClrMapping/>
  </p:clrMapOvr>
  <p:transition spd="med">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5"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6" name="5 Objeto"/>
          <p:cNvGraphicFramePr>
            <a:graphicFrameLocks noChangeAspect="1"/>
          </p:cNvGraphicFramePr>
          <p:nvPr>
            <p:extLst>
              <p:ext uri="{D42A27DB-BD31-4B8C-83A1-F6EECF244321}">
                <p14:modId xmlns:p14="http://schemas.microsoft.com/office/powerpoint/2010/main" val="2133154554"/>
              </p:ext>
            </p:extLst>
          </p:nvPr>
        </p:nvGraphicFramePr>
        <p:xfrm>
          <a:off x="22126" y="836712"/>
          <a:ext cx="5784768" cy="4032448"/>
        </p:xfrm>
        <a:graphic>
          <a:graphicData uri="http://schemas.openxmlformats.org/presentationml/2006/ole">
            <mc:AlternateContent xmlns:mc="http://schemas.openxmlformats.org/markup-compatibility/2006">
              <mc:Choice xmlns:v="urn:schemas-microsoft-com:vml" Requires="v">
                <p:oleObj spid="_x0000_s1052" name="Visio" r:id="rId6" imgW="9573183" imgH="6668979" progId="Visio.Drawing.11">
                  <p:embed/>
                </p:oleObj>
              </mc:Choice>
              <mc:Fallback>
                <p:oleObj name="Visio" r:id="rId6" imgW="9573183" imgH="6668979" progId="Visio.Drawing.11">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26" y="836712"/>
                        <a:ext cx="5784768" cy="4032448"/>
                      </a:xfrm>
                      <a:prstGeom prst="rect">
                        <a:avLst/>
                      </a:prstGeom>
                      <a:noFill/>
                    </p:spPr>
                  </p:pic>
                </p:oleObj>
              </mc:Fallback>
            </mc:AlternateContent>
          </a:graphicData>
        </a:graphic>
      </p:graphicFrame>
      <p:sp>
        <p:nvSpPr>
          <p:cNvPr id="7" name="7 Marcador de contenido"/>
          <p:cNvSpPr txBox="1">
            <a:spLocks/>
          </p:cNvSpPr>
          <p:nvPr/>
        </p:nvSpPr>
        <p:spPr>
          <a:xfrm>
            <a:off x="5652120" y="1222435"/>
            <a:ext cx="3354052" cy="230226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sz="1600" dirty="0" smtClean="0"/>
              <a:t>Configuración de AP, Router.</a:t>
            </a:r>
          </a:p>
          <a:p>
            <a:pPr algn="just"/>
            <a:r>
              <a:rPr lang="es-ES" sz="1600" dirty="0" smtClean="0"/>
              <a:t>Revisión del proceso de Autenticación.</a:t>
            </a:r>
          </a:p>
          <a:p>
            <a:pPr algn="just"/>
            <a:r>
              <a:rPr lang="es-ES" sz="1600" dirty="0" smtClean="0"/>
              <a:t>Verificación flujo EAPOL</a:t>
            </a:r>
          </a:p>
          <a:p>
            <a:pPr algn="just"/>
            <a:r>
              <a:rPr lang="es-ES" sz="1600" dirty="0" smtClean="0"/>
              <a:t>Tramas de Requerimiento, Respuestas</a:t>
            </a:r>
          </a:p>
          <a:p>
            <a:pPr algn="just"/>
            <a:r>
              <a:rPr lang="es-ES" sz="1600" dirty="0" smtClean="0"/>
              <a:t>Solicitud de clave de usuario</a:t>
            </a:r>
          </a:p>
          <a:p>
            <a:pPr algn="just"/>
            <a:r>
              <a:rPr lang="es-ES" sz="1600" dirty="0" smtClean="0"/>
              <a:t>Autenticación</a:t>
            </a:r>
          </a:p>
        </p:txBody>
      </p:sp>
      <p:sp>
        <p:nvSpPr>
          <p:cNvPr id="8" name="1 Título"/>
          <p:cNvSpPr txBox="1">
            <a:spLocks/>
          </p:cNvSpPr>
          <p:nvPr/>
        </p:nvSpPr>
        <p:spPr>
          <a:xfrm>
            <a:off x="179512"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AUTENTICACIÓN RADIUS</a:t>
            </a:r>
            <a:endParaRPr lang="es-ES" sz="2000" b="1" dirty="0">
              <a:solidFill>
                <a:schemeClr val="accent3"/>
              </a:solidFill>
            </a:endParaRPr>
          </a:p>
        </p:txBody>
      </p:sp>
      <p:pic>
        <p:nvPicPr>
          <p:cNvPr id="13" name="12 Imagen"/>
          <p:cNvPicPr/>
          <p:nvPr/>
        </p:nvPicPr>
        <p:blipFill>
          <a:blip r:embed="rId8"/>
          <a:stretch>
            <a:fillRect/>
          </a:stretch>
        </p:blipFill>
        <p:spPr>
          <a:xfrm>
            <a:off x="3043124" y="4077072"/>
            <a:ext cx="5201283" cy="265851"/>
          </a:xfrm>
          <a:prstGeom prst="rect">
            <a:avLst/>
          </a:prstGeom>
        </p:spPr>
      </p:pic>
      <p:pic>
        <p:nvPicPr>
          <p:cNvPr id="14" name="13 Imagen"/>
          <p:cNvPicPr/>
          <p:nvPr/>
        </p:nvPicPr>
        <p:blipFill>
          <a:blip r:embed="rId9"/>
          <a:stretch>
            <a:fillRect/>
          </a:stretch>
        </p:blipFill>
        <p:spPr>
          <a:xfrm>
            <a:off x="3043125" y="4324335"/>
            <a:ext cx="5705339" cy="400809"/>
          </a:xfrm>
          <a:prstGeom prst="rect">
            <a:avLst/>
          </a:prstGeom>
        </p:spPr>
      </p:pic>
    </p:spTree>
    <p:extLst>
      <p:ext uri="{BB962C8B-B14F-4D97-AF65-F5344CB8AC3E}">
        <p14:creationId xmlns:p14="http://schemas.microsoft.com/office/powerpoint/2010/main" val="1412114386"/>
      </p:ext>
    </p:extLst>
  </p:cSld>
  <p:clrMapOvr>
    <a:masterClrMapping/>
  </p:clrMapOvr>
  <p:transition spd="med">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2123728" y="116632"/>
            <a:ext cx="4680520" cy="360040"/>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PROTOCOLO 802.11</a:t>
            </a:r>
            <a:endParaRPr lang="es-EC" sz="2000" b="1" dirty="0">
              <a:latin typeface="Times New Roman" pitchFamily="18" charset="0"/>
              <a:cs typeface="Times New Roman" pitchFamily="18" charset="0"/>
            </a:endParaRPr>
          </a:p>
        </p:txBody>
      </p:sp>
      <p:sp>
        <p:nvSpPr>
          <p:cNvPr id="4" name="3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pic>
        <p:nvPicPr>
          <p:cNvPr id="5" name="Picture 6" descr="http://i.technet.microsoft.com/dynimg/IC196384.gif"/>
          <p:cNvPicPr>
            <a:picLocks noChangeAspect="1" noChangeArrowheads="1"/>
          </p:cNvPicPr>
          <p:nvPr/>
        </p:nvPicPr>
        <p:blipFill rotWithShape="1">
          <a:blip r:embed="rId5">
            <a:extLst>
              <a:ext uri="{28A0092B-C50C-407E-A947-70E740481C1C}">
                <a14:useLocalDpi xmlns:a14="http://schemas.microsoft.com/office/drawing/2010/main" val="0"/>
              </a:ext>
            </a:extLst>
          </a:blip>
          <a:srcRect r="32314"/>
          <a:stretch/>
        </p:blipFill>
        <p:spPr bwMode="auto">
          <a:xfrm>
            <a:off x="323529" y="620688"/>
            <a:ext cx="3083060" cy="2944507"/>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4211960" y="1196752"/>
            <a:ext cx="4752528" cy="4555093"/>
          </a:xfrm>
          <a:prstGeom prst="rect">
            <a:avLst/>
          </a:prstGeom>
          <a:noFill/>
        </p:spPr>
        <p:txBody>
          <a:bodyPr wrap="square" rtlCol="0">
            <a:spAutoFit/>
          </a:bodyPr>
          <a:lstStyle/>
          <a:p>
            <a:pPr marL="285750" indent="-285750">
              <a:buFont typeface="Arial" pitchFamily="34" charset="0"/>
              <a:buChar char="•"/>
            </a:pPr>
            <a:r>
              <a:rPr lang="es-ES" sz="1600" dirty="0" smtClean="0"/>
              <a:t>Publicado en 1997</a:t>
            </a:r>
          </a:p>
          <a:p>
            <a:pPr marL="285750" indent="-285750">
              <a:buFont typeface="Arial" pitchFamily="34" charset="0"/>
              <a:buChar char="•"/>
            </a:pPr>
            <a:r>
              <a:rPr lang="es-ES" sz="1600" dirty="0" smtClean="0"/>
              <a:t>Velocidad transmisión de 1 y 2 Mbps.</a:t>
            </a:r>
          </a:p>
          <a:p>
            <a:pPr marL="285750" indent="-285750">
              <a:buFont typeface="Arial" pitchFamily="34" charset="0"/>
              <a:buChar char="•"/>
            </a:pPr>
            <a:r>
              <a:rPr lang="es-ES" sz="1600" dirty="0" smtClean="0"/>
              <a:t>CSMA/CA método de </a:t>
            </a:r>
            <a:r>
              <a:rPr lang="es-ES" sz="1600" dirty="0" smtClean="0"/>
              <a:t>acceso al medio.</a:t>
            </a:r>
            <a:endParaRPr lang="es-ES" sz="1600" dirty="0" smtClean="0"/>
          </a:p>
          <a:p>
            <a:pPr marL="285750" indent="-285750">
              <a:buFont typeface="Arial" pitchFamily="34" charset="0"/>
              <a:buChar char="•"/>
            </a:pPr>
            <a:r>
              <a:rPr lang="es-ES" sz="1600" dirty="0" smtClean="0"/>
              <a:t>Sigue mismo modelo o arquitectura de la familia </a:t>
            </a:r>
            <a:r>
              <a:rPr lang="es-ES" sz="1600" dirty="0" smtClean="0"/>
              <a:t>802</a:t>
            </a:r>
            <a:endParaRPr lang="es-ES" sz="1600" dirty="0" smtClean="0"/>
          </a:p>
          <a:p>
            <a:pPr marL="285750" indent="-285750">
              <a:buFont typeface="Arial" pitchFamily="34" charset="0"/>
              <a:buChar char="•"/>
            </a:pPr>
            <a:r>
              <a:rPr lang="es-ES" sz="1600" dirty="0" smtClean="0"/>
              <a:t>Capa Física </a:t>
            </a:r>
          </a:p>
          <a:p>
            <a:pPr marL="742950" lvl="1" indent="-285750">
              <a:buFont typeface="Arial" pitchFamily="34" charset="0"/>
              <a:buChar char="•"/>
            </a:pPr>
            <a:r>
              <a:rPr lang="es-ES" sz="1600" dirty="0"/>
              <a:t>Subcapa PMD conjunto de transmisiones de sistemas de trasmisión a nivel físico</a:t>
            </a:r>
          </a:p>
          <a:p>
            <a:pPr marL="742950" lvl="1" indent="-285750">
              <a:buFont typeface="Arial" pitchFamily="34" charset="0"/>
              <a:buChar char="•"/>
            </a:pPr>
            <a:r>
              <a:rPr lang="es-ES" sz="1600" dirty="0"/>
              <a:t>Subcapa PLCP, homogenizar el tramado de cara a la capa MAC.</a:t>
            </a:r>
          </a:p>
          <a:p>
            <a:pPr marL="285750" indent="-285750">
              <a:buFont typeface="Arial" pitchFamily="34" charset="0"/>
              <a:buChar char="•"/>
            </a:pPr>
            <a:r>
              <a:rPr lang="es-ES" sz="1600" dirty="0" smtClean="0"/>
              <a:t>Subcapa MAC, especifica protocolo de acceso al medio.</a:t>
            </a:r>
          </a:p>
          <a:p>
            <a:pPr marL="285750" indent="-285750">
              <a:buFont typeface="Arial" pitchFamily="34" charset="0"/>
              <a:buChar char="•"/>
            </a:pPr>
            <a:endParaRPr lang="es-ES" sz="1600" dirty="0" smtClean="0"/>
          </a:p>
          <a:p>
            <a:pPr marL="285750" indent="-285750">
              <a:buFont typeface="Arial" pitchFamily="34" charset="0"/>
              <a:buChar char="•"/>
            </a:pPr>
            <a:r>
              <a:rPr lang="es-ES" sz="1600" dirty="0" smtClean="0"/>
              <a:t>IBSS, Estaciones del mismo BSS pueden comunicarse directamente, el trafico no pasa por AP</a:t>
            </a:r>
          </a:p>
          <a:p>
            <a:pPr marL="285750" indent="-285750">
              <a:buFont typeface="Arial" pitchFamily="34" charset="0"/>
              <a:buChar char="•"/>
            </a:pPr>
            <a:r>
              <a:rPr lang="es-ES" sz="1600" dirty="0" smtClean="0"/>
              <a:t>ESS, formado por varios BSS, conectado por un DS</a:t>
            </a:r>
          </a:p>
          <a:p>
            <a:pPr marL="742950" lvl="1" indent="-285750">
              <a:buFont typeface="Arial" pitchFamily="34" charset="0"/>
              <a:buChar char="•"/>
            </a:pPr>
            <a:endParaRPr lang="es-ES" sz="1600" dirty="0" smtClean="0"/>
          </a:p>
        </p:txBody>
      </p:sp>
      <p:pic>
        <p:nvPicPr>
          <p:cNvPr id="7" name="Picture 6" descr="http://i.technet.microsoft.com/dynimg/IC196384.gif"/>
          <p:cNvPicPr>
            <a:picLocks noChangeAspect="1" noChangeArrowheads="1"/>
          </p:cNvPicPr>
          <p:nvPr/>
        </p:nvPicPr>
        <p:blipFill rotWithShape="1">
          <a:blip r:embed="rId5">
            <a:extLst>
              <a:ext uri="{28A0092B-C50C-407E-A947-70E740481C1C}">
                <a14:useLocalDpi xmlns:a14="http://schemas.microsoft.com/office/drawing/2010/main" val="0"/>
              </a:ext>
            </a:extLst>
          </a:blip>
          <a:srcRect l="70835" t="5975" b="5736"/>
          <a:stretch/>
        </p:blipFill>
        <p:spPr bwMode="auto">
          <a:xfrm>
            <a:off x="1200823" y="3573016"/>
            <a:ext cx="1328472" cy="2599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952564"/>
      </p:ext>
    </p:extLst>
  </p:cSld>
  <p:clrMapOvr>
    <a:masterClrMapping/>
  </p:clrMapOvr>
  <p:transition spd="med">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4"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pic>
        <p:nvPicPr>
          <p:cNvPr id="5" name="Picture 21" descr="http://www.vocal.com/wp-content/uploads/2012/05/eapol_fig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645163"/>
            <a:ext cx="4623496" cy="3575925"/>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p:nvPr/>
        </p:nvPicPr>
        <p:blipFill>
          <a:blip r:embed="rId6"/>
          <a:stretch>
            <a:fillRect/>
          </a:stretch>
        </p:blipFill>
        <p:spPr>
          <a:xfrm>
            <a:off x="2106166" y="4221088"/>
            <a:ext cx="6786314" cy="1727309"/>
          </a:xfrm>
          <a:prstGeom prst="rect">
            <a:avLst/>
          </a:prstGeom>
        </p:spPr>
      </p:pic>
      <p:sp>
        <p:nvSpPr>
          <p:cNvPr id="13" name="1 Título"/>
          <p:cNvSpPr txBox="1">
            <a:spLocks/>
          </p:cNvSpPr>
          <p:nvPr/>
        </p:nvSpPr>
        <p:spPr>
          <a:xfrm>
            <a:off x="5292080"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AUTENTICACIÓN RADIUS</a:t>
            </a:r>
            <a:endParaRPr lang="es-ES" sz="2000" b="1" dirty="0">
              <a:solidFill>
                <a:schemeClr val="accent3"/>
              </a:solidFill>
            </a:endParaRPr>
          </a:p>
        </p:txBody>
      </p:sp>
    </p:spTree>
    <p:extLst>
      <p:ext uri="{BB962C8B-B14F-4D97-AF65-F5344CB8AC3E}">
        <p14:creationId xmlns:p14="http://schemas.microsoft.com/office/powerpoint/2010/main" val="2084915315"/>
      </p:ext>
    </p:extLst>
  </p:cSld>
  <p:clrMapOvr>
    <a:masterClrMapping/>
  </p:clrMapOvr>
  <p:transition spd="med">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5"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7 Marcador de contenido"/>
          <p:cNvSpPr txBox="1">
            <a:spLocks/>
          </p:cNvSpPr>
          <p:nvPr/>
        </p:nvSpPr>
        <p:spPr>
          <a:xfrm>
            <a:off x="5652120" y="1222436"/>
            <a:ext cx="3354052" cy="2494596"/>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sz="1600" dirty="0" smtClean="0"/>
              <a:t>Verificación de canal ETH</a:t>
            </a:r>
          </a:p>
          <a:p>
            <a:pPr algn="just"/>
            <a:r>
              <a:rPr lang="es-ES" sz="1600" dirty="0" smtClean="0"/>
              <a:t>Generación de Tráfico</a:t>
            </a:r>
          </a:p>
          <a:p>
            <a:pPr algn="just"/>
            <a:r>
              <a:rPr lang="es-ES" sz="1600" dirty="0" smtClean="0"/>
              <a:t>Configuración NTP</a:t>
            </a:r>
          </a:p>
          <a:p>
            <a:pPr algn="just"/>
            <a:r>
              <a:rPr lang="es-ES" sz="1600" dirty="0" smtClean="0"/>
              <a:t>Confirmación del Canal</a:t>
            </a:r>
          </a:p>
          <a:p>
            <a:pPr algn="just"/>
            <a:r>
              <a:rPr lang="es-ES" sz="1600" dirty="0" smtClean="0"/>
              <a:t>Multi-Channel Aggregator</a:t>
            </a:r>
          </a:p>
          <a:p>
            <a:pPr algn="just"/>
            <a:r>
              <a:rPr lang="es-ES" sz="1600" dirty="0" smtClean="0"/>
              <a:t>Aplicación de </a:t>
            </a:r>
            <a:r>
              <a:rPr lang="es-ES" sz="1600" dirty="0" smtClean="0"/>
              <a:t>Filtros Wireshark</a:t>
            </a:r>
            <a:endParaRPr lang="es-ES" sz="1600" dirty="0" smtClean="0"/>
          </a:p>
          <a:p>
            <a:pPr algn="just"/>
            <a:r>
              <a:rPr lang="es-ES" sz="1600" dirty="0" smtClean="0"/>
              <a:t>Tramas Beacon</a:t>
            </a:r>
          </a:p>
          <a:p>
            <a:pPr algn="just"/>
            <a:r>
              <a:rPr lang="es-ES" sz="1600" dirty="0" smtClean="0"/>
              <a:t>Perdida de paquetes en STA</a:t>
            </a:r>
          </a:p>
        </p:txBody>
      </p:sp>
      <p:sp>
        <p:nvSpPr>
          <p:cNvPr id="8" name="1 Título"/>
          <p:cNvSpPr txBox="1">
            <a:spLocks/>
          </p:cNvSpPr>
          <p:nvPr/>
        </p:nvSpPr>
        <p:spPr>
          <a:xfrm>
            <a:off x="179512"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a:solidFill>
                  <a:schemeClr val="accent3"/>
                </a:solidFill>
              </a:rPr>
              <a:t>CALIDAD DE SERVICIO</a:t>
            </a:r>
          </a:p>
        </p:txBody>
      </p:sp>
      <p:graphicFrame>
        <p:nvGraphicFramePr>
          <p:cNvPr id="9" name="8 Objeto"/>
          <p:cNvGraphicFramePr>
            <a:graphicFrameLocks noChangeAspect="1"/>
          </p:cNvGraphicFramePr>
          <p:nvPr>
            <p:extLst>
              <p:ext uri="{D42A27DB-BD31-4B8C-83A1-F6EECF244321}">
                <p14:modId xmlns:p14="http://schemas.microsoft.com/office/powerpoint/2010/main" val="2161392010"/>
              </p:ext>
            </p:extLst>
          </p:nvPr>
        </p:nvGraphicFramePr>
        <p:xfrm>
          <a:off x="0" y="1125538"/>
          <a:ext cx="5651500" cy="3887787"/>
        </p:xfrm>
        <a:graphic>
          <a:graphicData uri="http://schemas.openxmlformats.org/presentationml/2006/ole">
            <mc:AlternateContent xmlns:mc="http://schemas.openxmlformats.org/markup-compatibility/2006">
              <mc:Choice xmlns:v="urn:schemas-microsoft-com:vml" Requires="v">
                <p:oleObj spid="_x0000_s2076" name="Visio" r:id="rId6" imgW="10168991" imgH="7022560" progId="Visio.Drawing.11">
                  <p:embed/>
                </p:oleObj>
              </mc:Choice>
              <mc:Fallback>
                <p:oleObj name="Visio" r:id="rId6" imgW="10168991" imgH="7022560" progId="Visio.Drawing.11">
                  <p:embed/>
                  <p:pic>
                    <p:nvPicPr>
                      <p:cNvPr id="0" name="9 Obje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25538"/>
                        <a:ext cx="5651500" cy="3887787"/>
                      </a:xfrm>
                      <a:prstGeom prst="rect">
                        <a:avLst/>
                      </a:prstGeom>
                      <a:noFill/>
                      <a:ln>
                        <a:noFill/>
                      </a:ln>
                    </p:spPr>
                  </p:pic>
                </p:oleObj>
              </mc:Fallback>
            </mc:AlternateContent>
          </a:graphicData>
        </a:graphic>
      </p:graphicFrame>
      <p:sp>
        <p:nvSpPr>
          <p:cNvPr id="6" name="5 Rectángulo"/>
          <p:cNvSpPr/>
          <p:nvPr/>
        </p:nvSpPr>
        <p:spPr>
          <a:xfrm>
            <a:off x="1979712" y="5180636"/>
            <a:ext cx="7128284" cy="338554"/>
          </a:xfrm>
          <a:prstGeom prst="rect">
            <a:avLst/>
          </a:prstGeom>
        </p:spPr>
        <p:txBody>
          <a:bodyPr wrap="square">
            <a:spAutoFit/>
          </a:bodyPr>
          <a:lstStyle/>
          <a:p>
            <a:r>
              <a:rPr lang="en-US" sz="1600" b="1" dirty="0" smtClean="0"/>
              <a:t>Filtro Wireshark: </a:t>
            </a:r>
            <a:r>
              <a:rPr lang="en-US" sz="1600" b="1" i="1" dirty="0" smtClean="0"/>
              <a:t>wlan.sa </a:t>
            </a:r>
            <a:r>
              <a:rPr lang="en-US" sz="1600" b="1" i="1" dirty="0"/>
              <a:t>eq 38:59:f9:50:98:65 and wlan.da eq 00:1b:77:f3:a2:dc</a:t>
            </a:r>
            <a:endParaRPr lang="es-ES" sz="1600" b="1" dirty="0"/>
          </a:p>
        </p:txBody>
      </p:sp>
    </p:spTree>
    <p:extLst>
      <p:ext uri="{BB962C8B-B14F-4D97-AF65-F5344CB8AC3E}">
        <p14:creationId xmlns:p14="http://schemas.microsoft.com/office/powerpoint/2010/main" val="2216037637"/>
      </p:ext>
    </p:extLst>
  </p:cSld>
  <p:clrMapOvr>
    <a:masterClrMapping/>
  </p:clrMapOvr>
  <p:transition spd="med">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4"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1104648659"/>
              </p:ext>
            </p:extLst>
          </p:nvPr>
        </p:nvGraphicFramePr>
        <p:xfrm>
          <a:off x="1403648" y="1207569"/>
          <a:ext cx="4680520" cy="1296145"/>
        </p:xfrm>
        <a:graphic>
          <a:graphicData uri="http://schemas.openxmlformats.org/drawingml/2006/table">
            <a:tbl>
              <a:tblPr firstRow="1" firstCol="1" bandRow="1">
                <a:tableStyleId>{5C22544A-7EE6-4342-B048-85BDC9FD1C3A}</a:tableStyleId>
              </a:tblPr>
              <a:tblGrid>
                <a:gridCol w="1656184"/>
                <a:gridCol w="1512168"/>
                <a:gridCol w="1512168"/>
              </a:tblGrid>
              <a:tr h="259229">
                <a:tc>
                  <a:txBody>
                    <a:bodyPr/>
                    <a:lstStyle/>
                    <a:p>
                      <a:pPr>
                        <a:spcAft>
                          <a:spcPts val="0"/>
                        </a:spcAft>
                      </a:pPr>
                      <a:r>
                        <a:rPr lang="es-ES" sz="1100">
                          <a:effectLst/>
                        </a:rPr>
                        <a:t>Source MAC</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Total Bytes</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Total Packets</a:t>
                      </a:r>
                      <a:endParaRPr lang="es-ES" sz="1100" b="1">
                        <a:solidFill>
                          <a:srgbClr val="31849B"/>
                        </a:solidFill>
                        <a:effectLst/>
                        <a:latin typeface="Calibri"/>
                        <a:ea typeface="Times New Roman"/>
                        <a:cs typeface="Times New Roman"/>
                      </a:endParaRPr>
                    </a:p>
                  </a:txBody>
                  <a:tcPr marL="68580" marR="68580" marT="0" marB="0"/>
                </a:tc>
              </a:tr>
              <a:tr h="259229">
                <a:tc>
                  <a:txBody>
                    <a:bodyPr/>
                    <a:lstStyle/>
                    <a:p>
                      <a:pPr>
                        <a:spcAft>
                          <a:spcPts val="0"/>
                        </a:spcAft>
                      </a:pPr>
                      <a:r>
                        <a:rPr lang="es-ES" sz="1100" dirty="0">
                          <a:effectLst/>
                        </a:rPr>
                        <a:t>38:59:f9:50:98:65</a:t>
                      </a:r>
                      <a:endParaRPr lang="es-ES" sz="1100" b="1" dirty="0">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75,738,664</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82,307</a:t>
                      </a:r>
                      <a:endParaRPr lang="es-ES" sz="1100" b="1">
                        <a:solidFill>
                          <a:srgbClr val="31849B"/>
                        </a:solidFill>
                        <a:effectLst/>
                        <a:latin typeface="Calibri"/>
                        <a:ea typeface="Times New Roman"/>
                        <a:cs typeface="Times New Roman"/>
                      </a:endParaRPr>
                    </a:p>
                  </a:txBody>
                  <a:tcPr marL="68580" marR="68580" marT="0" marB="0"/>
                </a:tc>
              </a:tr>
              <a:tr h="259229">
                <a:tc>
                  <a:txBody>
                    <a:bodyPr/>
                    <a:lstStyle/>
                    <a:p>
                      <a:pPr>
                        <a:spcAft>
                          <a:spcPts val="0"/>
                        </a:spcAft>
                      </a:pPr>
                      <a:r>
                        <a:rPr lang="es-ES" sz="1100">
                          <a:effectLst/>
                        </a:rPr>
                        <a:t>00:24:01:37:00:86</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969,877</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10,81</a:t>
                      </a:r>
                      <a:endParaRPr lang="es-ES" sz="1100" b="1">
                        <a:solidFill>
                          <a:srgbClr val="31849B"/>
                        </a:solidFill>
                        <a:effectLst/>
                        <a:latin typeface="Calibri"/>
                        <a:ea typeface="Times New Roman"/>
                        <a:cs typeface="Times New Roman"/>
                      </a:endParaRPr>
                    </a:p>
                  </a:txBody>
                  <a:tcPr marL="68580" marR="68580" marT="0" marB="0"/>
                </a:tc>
              </a:tr>
              <a:tr h="259229">
                <a:tc>
                  <a:txBody>
                    <a:bodyPr/>
                    <a:lstStyle/>
                    <a:p>
                      <a:pPr>
                        <a:spcAft>
                          <a:spcPts val="0"/>
                        </a:spcAft>
                      </a:pPr>
                      <a:r>
                        <a:rPr lang="es-ES" sz="1100">
                          <a:effectLst/>
                        </a:rPr>
                        <a:t>78:54:2e:f8:50:a2</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370,286</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1,452</a:t>
                      </a:r>
                      <a:endParaRPr lang="es-ES" sz="1100" b="1">
                        <a:solidFill>
                          <a:srgbClr val="31849B"/>
                        </a:solidFill>
                        <a:effectLst/>
                        <a:latin typeface="Calibri"/>
                        <a:ea typeface="Times New Roman"/>
                        <a:cs typeface="Times New Roman"/>
                      </a:endParaRPr>
                    </a:p>
                  </a:txBody>
                  <a:tcPr marL="68580" marR="68580" marT="0" marB="0"/>
                </a:tc>
              </a:tr>
              <a:tr h="259229">
                <a:tc>
                  <a:txBody>
                    <a:bodyPr/>
                    <a:lstStyle/>
                    <a:p>
                      <a:pPr>
                        <a:spcAft>
                          <a:spcPts val="0"/>
                        </a:spcAft>
                      </a:pPr>
                      <a:r>
                        <a:rPr lang="es-ES" sz="1100">
                          <a:effectLst/>
                        </a:rPr>
                        <a:t>00:1b:77:f3:a2:dc</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52,251</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dirty="0">
                          <a:effectLst/>
                        </a:rPr>
                        <a:t>528</a:t>
                      </a:r>
                      <a:endParaRPr lang="es-ES" sz="1100" b="1" dirty="0">
                        <a:solidFill>
                          <a:srgbClr val="31849B"/>
                        </a:solidFill>
                        <a:effectLst/>
                        <a:latin typeface="Calibri"/>
                        <a:ea typeface="Times New Roman"/>
                        <a:cs typeface="Times New Roman"/>
                      </a:endParaRPr>
                    </a:p>
                  </a:txBody>
                  <a:tcPr marL="68580" marR="68580" marT="0" marB="0"/>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4231309919"/>
              </p:ext>
            </p:extLst>
          </p:nvPr>
        </p:nvGraphicFramePr>
        <p:xfrm>
          <a:off x="1403648" y="3223793"/>
          <a:ext cx="4680520" cy="1357335"/>
        </p:xfrm>
        <a:graphic>
          <a:graphicData uri="http://schemas.openxmlformats.org/drawingml/2006/table">
            <a:tbl>
              <a:tblPr firstRow="1" firstCol="1" bandRow="1">
                <a:tableStyleId>{5C22544A-7EE6-4342-B048-85BDC9FD1C3A}</a:tableStyleId>
              </a:tblPr>
              <a:tblGrid>
                <a:gridCol w="1639190"/>
                <a:gridCol w="1535598"/>
                <a:gridCol w="1505732"/>
              </a:tblGrid>
              <a:tr h="271467">
                <a:tc>
                  <a:txBody>
                    <a:bodyPr/>
                    <a:lstStyle/>
                    <a:p>
                      <a:pPr>
                        <a:spcAft>
                          <a:spcPts val="0"/>
                        </a:spcAft>
                      </a:pPr>
                      <a:r>
                        <a:rPr lang="es-ES" sz="1100" dirty="0">
                          <a:effectLst/>
                        </a:rPr>
                        <a:t>Destination MAC</a:t>
                      </a:r>
                      <a:endParaRPr lang="es-ES" sz="1100" b="1" dirty="0">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dirty="0">
                          <a:effectLst/>
                        </a:rPr>
                        <a:t>Total Bytes</a:t>
                      </a:r>
                      <a:endParaRPr lang="es-ES" sz="1100" b="1" dirty="0">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Total Packets</a:t>
                      </a:r>
                      <a:endParaRPr lang="es-ES" sz="1100" b="1">
                        <a:solidFill>
                          <a:srgbClr val="31849B"/>
                        </a:solidFill>
                        <a:effectLst/>
                        <a:latin typeface="Calibri"/>
                        <a:ea typeface="Times New Roman"/>
                        <a:cs typeface="Times New Roman"/>
                      </a:endParaRPr>
                    </a:p>
                  </a:txBody>
                  <a:tcPr marL="68580" marR="68580" marT="0" marB="0"/>
                </a:tc>
              </a:tr>
              <a:tr h="271467">
                <a:tc>
                  <a:txBody>
                    <a:bodyPr/>
                    <a:lstStyle/>
                    <a:p>
                      <a:pPr>
                        <a:spcAft>
                          <a:spcPts val="0"/>
                        </a:spcAft>
                      </a:pPr>
                      <a:r>
                        <a:rPr lang="es-ES" sz="1100">
                          <a:effectLst/>
                        </a:rPr>
                        <a:t>00:1b:77:f3:a2:dc</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75,818,709</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77,616</a:t>
                      </a:r>
                      <a:endParaRPr lang="es-ES" sz="1100" b="1">
                        <a:solidFill>
                          <a:srgbClr val="31849B"/>
                        </a:solidFill>
                        <a:effectLst/>
                        <a:latin typeface="Calibri"/>
                        <a:ea typeface="Times New Roman"/>
                        <a:cs typeface="Times New Roman"/>
                      </a:endParaRPr>
                    </a:p>
                  </a:txBody>
                  <a:tcPr marL="68580" marR="68580" marT="0" marB="0"/>
                </a:tc>
              </a:tr>
              <a:tr h="271467">
                <a:tc>
                  <a:txBody>
                    <a:bodyPr/>
                    <a:lstStyle/>
                    <a:p>
                      <a:pPr>
                        <a:spcAft>
                          <a:spcPts val="0"/>
                        </a:spcAft>
                      </a:pPr>
                      <a:r>
                        <a:rPr lang="es-ES" sz="1100">
                          <a:effectLst/>
                        </a:rPr>
                        <a:t>38:59:f9:50:98:65</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542,656</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35,634</a:t>
                      </a:r>
                      <a:endParaRPr lang="es-ES" sz="1100" b="1">
                        <a:solidFill>
                          <a:srgbClr val="31849B"/>
                        </a:solidFill>
                        <a:effectLst/>
                        <a:latin typeface="Calibri"/>
                        <a:ea typeface="Times New Roman"/>
                        <a:cs typeface="Times New Roman"/>
                      </a:endParaRPr>
                    </a:p>
                  </a:txBody>
                  <a:tcPr marL="68580" marR="68580" marT="0" marB="0"/>
                </a:tc>
              </a:tr>
              <a:tr h="271467">
                <a:tc>
                  <a:txBody>
                    <a:bodyPr/>
                    <a:lstStyle/>
                    <a:p>
                      <a:pPr>
                        <a:spcAft>
                          <a:spcPts val="0"/>
                        </a:spcAft>
                      </a:pPr>
                      <a:r>
                        <a:rPr lang="es-ES" sz="1100">
                          <a:effectLst/>
                        </a:rPr>
                        <a:t>00:24:01:37:00:86</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522,201</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33,591</a:t>
                      </a:r>
                      <a:endParaRPr lang="es-ES" sz="1100" b="1">
                        <a:solidFill>
                          <a:srgbClr val="31849B"/>
                        </a:solidFill>
                        <a:effectLst/>
                        <a:latin typeface="Calibri"/>
                        <a:ea typeface="Times New Roman"/>
                        <a:cs typeface="Times New Roman"/>
                      </a:endParaRPr>
                    </a:p>
                  </a:txBody>
                  <a:tcPr marL="68580" marR="68580" marT="0" marB="0"/>
                </a:tc>
              </a:tr>
              <a:tr h="271467">
                <a:tc>
                  <a:txBody>
                    <a:bodyPr/>
                    <a:lstStyle/>
                    <a:p>
                      <a:pPr>
                        <a:spcAft>
                          <a:spcPts val="0"/>
                        </a:spcAft>
                      </a:pPr>
                      <a:r>
                        <a:rPr lang="es-ES" sz="1100">
                          <a:effectLst/>
                        </a:rPr>
                        <a:t>78:54:2e:f8:50:a2</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a:effectLst/>
                        </a:rPr>
                        <a:t>280,173</a:t>
                      </a:r>
                      <a:endParaRPr lang="es-ES" sz="1100" b="1">
                        <a:solidFill>
                          <a:srgbClr val="31849B"/>
                        </a:solidFill>
                        <a:effectLst/>
                        <a:latin typeface="Calibri"/>
                        <a:ea typeface="Times New Roman"/>
                        <a:cs typeface="Times New Roman"/>
                      </a:endParaRPr>
                    </a:p>
                  </a:txBody>
                  <a:tcPr marL="68580" marR="68580" marT="0" marB="0"/>
                </a:tc>
                <a:tc>
                  <a:txBody>
                    <a:bodyPr/>
                    <a:lstStyle/>
                    <a:p>
                      <a:pPr>
                        <a:spcAft>
                          <a:spcPts val="0"/>
                        </a:spcAft>
                      </a:pPr>
                      <a:r>
                        <a:rPr lang="es-ES" sz="1100" dirty="0">
                          <a:effectLst/>
                        </a:rPr>
                        <a:t>12,581</a:t>
                      </a:r>
                      <a:endParaRPr lang="es-ES" sz="1100" b="1" dirty="0">
                        <a:solidFill>
                          <a:srgbClr val="31849B"/>
                        </a:solidFill>
                        <a:effectLst/>
                        <a:latin typeface="Calibri"/>
                        <a:ea typeface="Times New Roman"/>
                        <a:cs typeface="Times New Roman"/>
                      </a:endParaRPr>
                    </a:p>
                  </a:txBody>
                  <a:tcPr marL="68580" marR="68580" marT="0" marB="0"/>
                </a:tc>
              </a:tr>
            </a:tbl>
          </a:graphicData>
        </a:graphic>
      </p:graphicFrame>
      <p:sp>
        <p:nvSpPr>
          <p:cNvPr id="7" name="1 Título"/>
          <p:cNvSpPr txBox="1">
            <a:spLocks/>
          </p:cNvSpPr>
          <p:nvPr/>
        </p:nvSpPr>
        <p:spPr>
          <a:xfrm>
            <a:off x="179512"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a:solidFill>
                  <a:schemeClr val="accent3"/>
                </a:solidFill>
              </a:rPr>
              <a:t>CALIDAD DE SERVICIO</a:t>
            </a:r>
          </a:p>
        </p:txBody>
      </p:sp>
    </p:spTree>
    <p:extLst>
      <p:ext uri="{BB962C8B-B14F-4D97-AF65-F5344CB8AC3E}">
        <p14:creationId xmlns:p14="http://schemas.microsoft.com/office/powerpoint/2010/main" val="1213771446"/>
      </p:ext>
    </p:extLst>
  </p:cSld>
  <p:clrMapOvr>
    <a:masterClrMapping/>
  </p:clrMapOvr>
  <p:transition spd="med">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a:hlinkClick r:id="" action="ppaction://hlinkshowjump?jump=nextslide"/>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5"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7 Marcador de contenido"/>
          <p:cNvSpPr txBox="1">
            <a:spLocks/>
          </p:cNvSpPr>
          <p:nvPr/>
        </p:nvSpPr>
        <p:spPr>
          <a:xfrm>
            <a:off x="5652120" y="1222435"/>
            <a:ext cx="3354052" cy="4604532"/>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sz="1600" dirty="0" err="1" smtClean="0"/>
              <a:t>Aps</a:t>
            </a:r>
            <a:r>
              <a:rPr lang="es-ES" sz="1600" dirty="0" smtClean="0"/>
              <a:t> conectados inalámbricamente</a:t>
            </a:r>
            <a:r>
              <a:rPr lang="es-ES" sz="1600" dirty="0" smtClean="0"/>
              <a:t>. Estación Bridge</a:t>
            </a:r>
            <a:endParaRPr lang="es-ES" sz="1600" dirty="0" smtClean="0"/>
          </a:p>
          <a:p>
            <a:pPr algn="just"/>
            <a:r>
              <a:rPr lang="es-ES" sz="1600" dirty="0" smtClean="0"/>
              <a:t>Se genera tráfico en la red.</a:t>
            </a:r>
          </a:p>
          <a:p>
            <a:pPr algn="just"/>
            <a:r>
              <a:rPr lang="es-ES" sz="1600" dirty="0" smtClean="0"/>
              <a:t>Monocanal.</a:t>
            </a:r>
          </a:p>
          <a:p>
            <a:pPr algn="just"/>
            <a:r>
              <a:rPr lang="es-ES" sz="1600" dirty="0" smtClean="0"/>
              <a:t>Se verifica pérdidas de paquetes en el canal.</a:t>
            </a:r>
          </a:p>
          <a:p>
            <a:pPr algn="just"/>
            <a:r>
              <a:rPr lang="es-ES" sz="1600" dirty="0" smtClean="0"/>
              <a:t>Tráfico entre STAs.</a:t>
            </a:r>
          </a:p>
          <a:p>
            <a:pPr algn="just"/>
            <a:r>
              <a:rPr lang="es-ES" sz="1600" dirty="0" smtClean="0"/>
              <a:t>Retardo y Jitter valor similar en diferentes pruebas.</a:t>
            </a:r>
          </a:p>
          <a:p>
            <a:pPr algn="just"/>
            <a:r>
              <a:rPr lang="es-ES" sz="1600" dirty="0" smtClean="0"/>
              <a:t>Escenario sin Interferencia</a:t>
            </a:r>
          </a:p>
          <a:p>
            <a:pPr algn="just"/>
            <a:endParaRPr lang="es-ES" sz="1600" dirty="0" smtClean="0"/>
          </a:p>
          <a:p>
            <a:pPr algn="just"/>
            <a:endParaRPr lang="es-ES" sz="1600" dirty="0" smtClean="0"/>
          </a:p>
        </p:txBody>
      </p:sp>
      <p:sp>
        <p:nvSpPr>
          <p:cNvPr id="8" name="1 Título"/>
          <p:cNvSpPr txBox="1">
            <a:spLocks/>
          </p:cNvSpPr>
          <p:nvPr/>
        </p:nvSpPr>
        <p:spPr>
          <a:xfrm>
            <a:off x="179512"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WDS</a:t>
            </a:r>
            <a:endParaRPr lang="es-ES" sz="2000" b="1" dirty="0">
              <a:solidFill>
                <a:schemeClr val="accent3"/>
              </a:solidFill>
            </a:endParaRP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0" name="9 Objeto"/>
          <p:cNvGraphicFramePr>
            <a:graphicFrameLocks noChangeAspect="1"/>
          </p:cNvGraphicFramePr>
          <p:nvPr>
            <p:extLst>
              <p:ext uri="{D42A27DB-BD31-4B8C-83A1-F6EECF244321}">
                <p14:modId xmlns:p14="http://schemas.microsoft.com/office/powerpoint/2010/main" val="3218769605"/>
              </p:ext>
            </p:extLst>
          </p:nvPr>
        </p:nvGraphicFramePr>
        <p:xfrm>
          <a:off x="0" y="1196752"/>
          <a:ext cx="5708736" cy="4104456"/>
        </p:xfrm>
        <a:graphic>
          <a:graphicData uri="http://schemas.openxmlformats.org/presentationml/2006/ole">
            <mc:AlternateContent xmlns:mc="http://schemas.openxmlformats.org/markup-compatibility/2006">
              <mc:Choice xmlns:v="urn:schemas-microsoft-com:vml" Requires="v">
                <p:oleObj spid="_x0000_s3102" name="Visio" r:id="rId6" imgW="9771050" imgH="7022592" progId="Visio.Drawing.11">
                  <p:embed/>
                </p:oleObj>
              </mc:Choice>
              <mc:Fallback>
                <p:oleObj name="Visio" r:id="rId6" imgW="9771050" imgH="7022592" progId="Visio.Drawing.11">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96752"/>
                        <a:ext cx="5708736" cy="4104456"/>
                      </a:xfrm>
                      <a:prstGeom prst="rect">
                        <a:avLst/>
                      </a:prstGeom>
                      <a:noFill/>
                    </p:spPr>
                  </p:pic>
                </p:oleObj>
              </mc:Fallback>
            </mc:AlternateContent>
          </a:graphicData>
        </a:graphic>
      </p:graphicFrame>
    </p:spTree>
    <p:extLst>
      <p:ext uri="{BB962C8B-B14F-4D97-AF65-F5344CB8AC3E}">
        <p14:creationId xmlns:p14="http://schemas.microsoft.com/office/powerpoint/2010/main" val="3917899809"/>
      </p:ext>
    </p:extLst>
  </p:cSld>
  <p:clrMapOvr>
    <a:masterClrMapping/>
  </p:clrMapOvr>
  <p:transition spd="med">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3"/>
          <a:srcRect t="47368" r="37238" b="8171"/>
          <a:stretch/>
        </p:blipFill>
        <p:spPr bwMode="auto">
          <a:xfrm>
            <a:off x="467544" y="1192932"/>
            <a:ext cx="4165874" cy="2884140"/>
          </a:xfrm>
          <a:prstGeom prst="rect">
            <a:avLst/>
          </a:prstGeom>
          <a:ln>
            <a:noFill/>
          </a:ln>
          <a:extLst>
            <a:ext uri="{53640926-AAD7-44D8-BBD7-CCE9431645EC}">
              <a14:shadowObscured xmlns:a14="http://schemas.microsoft.com/office/drawing/2010/main"/>
            </a:ext>
          </a:extLst>
        </p:spPr>
      </p:pic>
      <p:pic>
        <p:nvPicPr>
          <p:cNvPr id="3" name="Picture 2" descr="logo">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a:hlinkClick r:id="" action="ppaction://hlinkshowjump?jump=nextslide"/>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5"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graphicFrame>
        <p:nvGraphicFramePr>
          <p:cNvPr id="6" name="5 Tabla"/>
          <p:cNvGraphicFramePr>
            <a:graphicFrameLocks noGrp="1"/>
          </p:cNvGraphicFramePr>
          <p:nvPr>
            <p:extLst>
              <p:ext uri="{D42A27DB-BD31-4B8C-83A1-F6EECF244321}">
                <p14:modId xmlns:p14="http://schemas.microsoft.com/office/powerpoint/2010/main" val="2256902690"/>
              </p:ext>
            </p:extLst>
          </p:nvPr>
        </p:nvGraphicFramePr>
        <p:xfrm>
          <a:off x="446855" y="4318992"/>
          <a:ext cx="8229601" cy="838200"/>
        </p:xfrm>
        <a:graphic>
          <a:graphicData uri="http://schemas.openxmlformats.org/drawingml/2006/table">
            <a:tbl>
              <a:tblPr firstRow="1" firstCol="1" bandRow="1">
                <a:tableStyleId>{5C22544A-7EE6-4342-B048-85BDC9FD1C3A}</a:tableStyleId>
              </a:tblPr>
              <a:tblGrid>
                <a:gridCol w="691287"/>
                <a:gridCol w="1101120"/>
                <a:gridCol w="1092891"/>
                <a:gridCol w="1273942"/>
                <a:gridCol w="1287110"/>
                <a:gridCol w="1287110"/>
                <a:gridCol w="1496141"/>
              </a:tblGrid>
              <a:tr h="334411">
                <a:tc>
                  <a:txBody>
                    <a:bodyPr/>
                    <a:lstStyle/>
                    <a:p>
                      <a:pPr>
                        <a:spcAft>
                          <a:spcPts val="0"/>
                        </a:spcAft>
                      </a:pPr>
                      <a:r>
                        <a:rPr lang="es-ES" sz="1100" dirty="0">
                          <a:effectLst/>
                        </a:rPr>
                        <a:t>Test</a:t>
                      </a:r>
                      <a:endParaRPr lang="es-ES" sz="1100" b="1" dirty="0">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Tiempo </a:t>
                      </a:r>
                    </a:p>
                    <a:p>
                      <a:pPr>
                        <a:spcAft>
                          <a:spcPts val="0"/>
                        </a:spcAft>
                      </a:pPr>
                      <a:r>
                        <a:rPr lang="es-ES" sz="1100">
                          <a:effectLst/>
                        </a:rPr>
                        <a:t>(s)</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Packets</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Bitrate  promedio (Kbit/s)</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Delay Promedio (s)</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dirty="0">
                          <a:effectLst/>
                        </a:rPr>
                        <a:t>Jitter Promedio (s)</a:t>
                      </a:r>
                      <a:endParaRPr lang="es-ES" sz="1100" b="1" dirty="0">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Paquetes descartados (%)</a:t>
                      </a:r>
                      <a:endParaRPr lang="es-ES" sz="1100" b="1">
                        <a:solidFill>
                          <a:srgbClr val="31849B"/>
                        </a:solidFill>
                        <a:effectLst/>
                        <a:latin typeface="Calibri"/>
                        <a:ea typeface="Times New Roman"/>
                        <a:cs typeface="Times New Roman"/>
                      </a:endParaRPr>
                    </a:p>
                  </a:txBody>
                  <a:tcPr marL="68402" marR="68402" marT="0" marB="0"/>
                </a:tc>
              </a:tr>
              <a:tr h="167205">
                <a:tc>
                  <a:txBody>
                    <a:bodyPr/>
                    <a:lstStyle/>
                    <a:p>
                      <a:pPr>
                        <a:spcAft>
                          <a:spcPts val="0"/>
                        </a:spcAft>
                      </a:pPr>
                      <a:r>
                        <a:rPr lang="es-ES" sz="1100">
                          <a:effectLst/>
                        </a:rPr>
                        <a:t>1</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62.0826</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33092</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4264.24</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0.5628</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0.0017</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18.49</a:t>
                      </a:r>
                      <a:endParaRPr lang="es-ES" sz="1100" b="1">
                        <a:solidFill>
                          <a:srgbClr val="31849B"/>
                        </a:solidFill>
                        <a:effectLst/>
                        <a:latin typeface="Calibri"/>
                        <a:ea typeface="Times New Roman"/>
                        <a:cs typeface="Times New Roman"/>
                      </a:endParaRPr>
                    </a:p>
                  </a:txBody>
                  <a:tcPr marL="68402" marR="68402" marT="0" marB="0"/>
                </a:tc>
              </a:tr>
              <a:tr h="167205">
                <a:tc>
                  <a:txBody>
                    <a:bodyPr/>
                    <a:lstStyle/>
                    <a:p>
                      <a:pPr>
                        <a:spcAft>
                          <a:spcPts val="0"/>
                        </a:spcAft>
                      </a:pPr>
                      <a:r>
                        <a:rPr lang="es-ES" sz="1100">
                          <a:effectLst/>
                        </a:rPr>
                        <a:t>2</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60.3134</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34195</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4535.63</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0.2187</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0.0016</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15.53</a:t>
                      </a:r>
                      <a:endParaRPr lang="es-ES" sz="1100" b="1">
                        <a:solidFill>
                          <a:srgbClr val="31849B"/>
                        </a:solidFill>
                        <a:effectLst/>
                        <a:latin typeface="Calibri"/>
                        <a:ea typeface="Times New Roman"/>
                        <a:cs typeface="Times New Roman"/>
                      </a:endParaRPr>
                    </a:p>
                  </a:txBody>
                  <a:tcPr marL="68402" marR="68402" marT="0" marB="0"/>
                </a:tc>
              </a:tr>
              <a:tr h="167205">
                <a:tc>
                  <a:txBody>
                    <a:bodyPr/>
                    <a:lstStyle/>
                    <a:p>
                      <a:pPr>
                        <a:spcAft>
                          <a:spcPts val="0"/>
                        </a:spcAft>
                      </a:pPr>
                      <a:r>
                        <a:rPr lang="es-ES" sz="1100">
                          <a:effectLst/>
                        </a:rPr>
                        <a:t>3</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60.2569</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34566</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4589.14</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0.3438</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a:effectLst/>
                        </a:rPr>
                        <a:t>0.0018</a:t>
                      </a:r>
                      <a:endParaRPr lang="es-ES" sz="1100" b="1">
                        <a:solidFill>
                          <a:srgbClr val="31849B"/>
                        </a:solidFill>
                        <a:effectLst/>
                        <a:latin typeface="Calibri"/>
                        <a:ea typeface="Times New Roman"/>
                        <a:cs typeface="Times New Roman"/>
                      </a:endParaRPr>
                    </a:p>
                  </a:txBody>
                  <a:tcPr marL="68402" marR="68402" marT="0" marB="0"/>
                </a:tc>
                <a:tc>
                  <a:txBody>
                    <a:bodyPr/>
                    <a:lstStyle/>
                    <a:p>
                      <a:pPr>
                        <a:spcAft>
                          <a:spcPts val="0"/>
                        </a:spcAft>
                      </a:pPr>
                      <a:r>
                        <a:rPr lang="es-ES" sz="1100" dirty="0">
                          <a:effectLst/>
                        </a:rPr>
                        <a:t>16.06</a:t>
                      </a:r>
                      <a:endParaRPr lang="es-ES" sz="1100" b="1" dirty="0">
                        <a:solidFill>
                          <a:srgbClr val="31849B"/>
                        </a:solidFill>
                        <a:effectLst/>
                        <a:latin typeface="Calibri"/>
                        <a:ea typeface="Times New Roman"/>
                        <a:cs typeface="Times New Roman"/>
                      </a:endParaRPr>
                    </a:p>
                  </a:txBody>
                  <a:tcPr marL="68402" marR="68402" marT="0" marB="0"/>
                </a:tc>
              </a:tr>
            </a:tbl>
          </a:graphicData>
        </a:graphic>
      </p:graphicFrame>
      <p:pic>
        <p:nvPicPr>
          <p:cNvPr id="7" name="6 Imagen"/>
          <p:cNvPicPr/>
          <p:nvPr/>
        </p:nvPicPr>
        <p:blipFill rotWithShape="1">
          <a:blip r:embed="rId6"/>
          <a:srcRect l="21894" t="5650" r="16663" b="11017"/>
          <a:stretch/>
        </p:blipFill>
        <p:spPr bwMode="auto">
          <a:xfrm>
            <a:off x="5018203" y="1230064"/>
            <a:ext cx="3685303" cy="2847008"/>
          </a:xfrm>
          <a:prstGeom prst="rect">
            <a:avLst/>
          </a:prstGeom>
          <a:ln>
            <a:noFill/>
          </a:ln>
          <a:extLst>
            <a:ext uri="{53640926-AAD7-44D8-BBD7-CCE9431645EC}">
              <a14:shadowObscured xmlns:a14="http://schemas.microsoft.com/office/drawing/2010/main"/>
            </a:ext>
          </a:extLst>
        </p:spPr>
      </p:pic>
      <p:sp>
        <p:nvSpPr>
          <p:cNvPr id="8" name="1 Título"/>
          <p:cNvSpPr txBox="1">
            <a:spLocks/>
          </p:cNvSpPr>
          <p:nvPr/>
        </p:nvSpPr>
        <p:spPr>
          <a:xfrm>
            <a:off x="179512"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WDS</a:t>
            </a:r>
            <a:endParaRPr lang="es-ES" sz="2000" b="1" dirty="0">
              <a:solidFill>
                <a:schemeClr val="accent3"/>
              </a:solidFill>
            </a:endParaRPr>
          </a:p>
        </p:txBody>
      </p:sp>
    </p:spTree>
    <p:extLst>
      <p:ext uri="{BB962C8B-B14F-4D97-AF65-F5344CB8AC3E}">
        <p14:creationId xmlns:p14="http://schemas.microsoft.com/office/powerpoint/2010/main" val="1308000802"/>
      </p:ext>
    </p:extLst>
  </p:cSld>
  <p:clrMapOvr>
    <a:masterClrMapping/>
  </p:clrMapOvr>
  <p:transition spd="med">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5"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7 Marcador de contenido"/>
          <p:cNvSpPr txBox="1">
            <a:spLocks/>
          </p:cNvSpPr>
          <p:nvPr/>
        </p:nvSpPr>
        <p:spPr>
          <a:xfrm>
            <a:off x="5652120" y="1222435"/>
            <a:ext cx="3354052" cy="4604532"/>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sz="1600" dirty="0" smtClean="0"/>
              <a:t>Interferencia  de canal en el Medio.</a:t>
            </a:r>
          </a:p>
          <a:p>
            <a:pPr algn="just"/>
            <a:r>
              <a:rPr lang="es-ES" sz="1600" dirty="0" smtClean="0"/>
              <a:t>Verificación de Canal  con inSSIDer.</a:t>
            </a:r>
          </a:p>
          <a:p>
            <a:pPr algn="just"/>
            <a:r>
              <a:rPr lang="es-ES" sz="1600" dirty="0" smtClean="0"/>
              <a:t>Generación de Tráfico.</a:t>
            </a:r>
          </a:p>
          <a:p>
            <a:pPr algn="just"/>
            <a:r>
              <a:rPr lang="es-ES" sz="1600" dirty="0" smtClean="0"/>
              <a:t>Pruebas de escenario con Retardos diferentes</a:t>
            </a:r>
          </a:p>
          <a:p>
            <a:pPr algn="just"/>
            <a:r>
              <a:rPr lang="es-ES" sz="1600" dirty="0" smtClean="0"/>
              <a:t>Perdidas de paquetes</a:t>
            </a:r>
          </a:p>
          <a:p>
            <a:pPr algn="just"/>
            <a:r>
              <a:rPr lang="es-ES" sz="1600" dirty="0" smtClean="0"/>
              <a:t>Aplicación de Filtros Wireshark, Presencia de AP interferencia.</a:t>
            </a:r>
          </a:p>
          <a:p>
            <a:pPr algn="just"/>
            <a:endParaRPr lang="es-ES" sz="1600" dirty="0" smtClean="0"/>
          </a:p>
        </p:txBody>
      </p:sp>
      <p:sp>
        <p:nvSpPr>
          <p:cNvPr id="8" name="1 Título"/>
          <p:cNvSpPr txBox="1">
            <a:spLocks/>
          </p:cNvSpPr>
          <p:nvPr/>
        </p:nvSpPr>
        <p:spPr>
          <a:xfrm>
            <a:off x="179512"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INTERFERENCIA</a:t>
            </a:r>
            <a:endParaRPr lang="es-ES" sz="2000" b="1" dirty="0">
              <a:solidFill>
                <a:schemeClr val="accent3"/>
              </a:solidFill>
            </a:endParaRP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0" name="9 Objeto"/>
          <p:cNvGraphicFramePr>
            <a:graphicFrameLocks noChangeAspect="1"/>
          </p:cNvGraphicFramePr>
          <p:nvPr>
            <p:extLst>
              <p:ext uri="{D42A27DB-BD31-4B8C-83A1-F6EECF244321}">
                <p14:modId xmlns:p14="http://schemas.microsoft.com/office/powerpoint/2010/main" val="3234176604"/>
              </p:ext>
            </p:extLst>
          </p:nvPr>
        </p:nvGraphicFramePr>
        <p:xfrm>
          <a:off x="-1" y="1350243"/>
          <a:ext cx="5743047" cy="3950965"/>
        </p:xfrm>
        <a:graphic>
          <a:graphicData uri="http://schemas.openxmlformats.org/presentationml/2006/ole">
            <mc:AlternateContent xmlns:mc="http://schemas.openxmlformats.org/markup-compatibility/2006">
              <mc:Choice xmlns:v="urn:schemas-microsoft-com:vml" Requires="v">
                <p:oleObj spid="_x0000_s4122" name="Visio" r:id="rId6" imgW="10168943" imgH="7022592" progId="Visio.Drawing.11">
                  <p:embed/>
                </p:oleObj>
              </mc:Choice>
              <mc:Fallback>
                <p:oleObj name="Visio" r:id="rId6" imgW="10168943" imgH="7022592" progId="Visio.Drawing.11">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350243"/>
                        <a:ext cx="5743047" cy="3950965"/>
                      </a:xfrm>
                      <a:prstGeom prst="rect">
                        <a:avLst/>
                      </a:prstGeom>
                      <a:noFill/>
                    </p:spPr>
                  </p:pic>
                </p:oleObj>
              </mc:Fallback>
            </mc:AlternateContent>
          </a:graphicData>
        </a:graphic>
      </p:graphicFrame>
    </p:spTree>
    <p:extLst>
      <p:ext uri="{BB962C8B-B14F-4D97-AF65-F5344CB8AC3E}">
        <p14:creationId xmlns:p14="http://schemas.microsoft.com/office/powerpoint/2010/main" val="307651393"/>
      </p:ext>
    </p:extLst>
  </p:cSld>
  <p:clrMapOvr>
    <a:masterClrMapping/>
  </p:clrMapOvr>
  <p:transition spd="med">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4"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sp>
        <p:nvSpPr>
          <p:cNvPr id="5" name="1 Título"/>
          <p:cNvSpPr txBox="1">
            <a:spLocks/>
          </p:cNvSpPr>
          <p:nvPr/>
        </p:nvSpPr>
        <p:spPr>
          <a:xfrm>
            <a:off x="179512"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INTERFERENCIA</a:t>
            </a:r>
            <a:endParaRPr lang="es-ES" sz="2000" b="1" dirty="0">
              <a:solidFill>
                <a:schemeClr val="accent3"/>
              </a:solidFill>
            </a:endParaRPr>
          </a:p>
        </p:txBody>
      </p:sp>
      <p:pic>
        <p:nvPicPr>
          <p:cNvPr id="6" name="5 Imagen"/>
          <p:cNvPicPr/>
          <p:nvPr/>
        </p:nvPicPr>
        <p:blipFill rotWithShape="1">
          <a:blip r:embed="rId5"/>
          <a:srcRect t="48049" r="39130" b="8048"/>
          <a:stretch/>
        </p:blipFill>
        <p:spPr bwMode="auto">
          <a:xfrm>
            <a:off x="323528" y="1196752"/>
            <a:ext cx="3591014" cy="1944216"/>
          </a:xfrm>
          <a:prstGeom prst="rect">
            <a:avLst/>
          </a:prstGeom>
          <a:ln>
            <a:noFill/>
          </a:ln>
          <a:extLst>
            <a:ext uri="{53640926-AAD7-44D8-BBD7-CCE9431645EC}">
              <a14:shadowObscured xmlns:a14="http://schemas.microsoft.com/office/drawing/2010/main"/>
            </a:ext>
          </a:extLst>
        </p:spPr>
      </p:pic>
      <p:graphicFrame>
        <p:nvGraphicFramePr>
          <p:cNvPr id="7" name="6 Tabla"/>
          <p:cNvGraphicFramePr>
            <a:graphicFrameLocks noGrp="1"/>
          </p:cNvGraphicFramePr>
          <p:nvPr>
            <p:extLst>
              <p:ext uri="{D42A27DB-BD31-4B8C-83A1-F6EECF244321}">
                <p14:modId xmlns:p14="http://schemas.microsoft.com/office/powerpoint/2010/main" val="3650314909"/>
              </p:ext>
            </p:extLst>
          </p:nvPr>
        </p:nvGraphicFramePr>
        <p:xfrm>
          <a:off x="4067944" y="1202508"/>
          <a:ext cx="4824536" cy="1173480"/>
        </p:xfrm>
        <a:graphic>
          <a:graphicData uri="http://schemas.openxmlformats.org/drawingml/2006/table">
            <a:tbl>
              <a:tblPr firstRow="1" firstCol="1" bandRow="1">
                <a:tableStyleId>{5C22544A-7EE6-4342-B048-85BDC9FD1C3A}</a:tableStyleId>
              </a:tblPr>
              <a:tblGrid>
                <a:gridCol w="442392"/>
                <a:gridCol w="709736"/>
                <a:gridCol w="648072"/>
                <a:gridCol w="720080"/>
                <a:gridCol w="720080"/>
                <a:gridCol w="720080"/>
                <a:gridCol w="864096"/>
              </a:tblGrid>
              <a:tr h="326021">
                <a:tc>
                  <a:txBody>
                    <a:bodyPr/>
                    <a:lstStyle/>
                    <a:p>
                      <a:pPr>
                        <a:spcAft>
                          <a:spcPts val="0"/>
                        </a:spcAft>
                      </a:pPr>
                      <a:r>
                        <a:rPr lang="es-ES" sz="1100" dirty="0">
                          <a:effectLst/>
                        </a:rPr>
                        <a:t>Test</a:t>
                      </a:r>
                      <a:endParaRPr lang="es-ES" sz="1100" b="1" dirty="0">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Tiempo </a:t>
                      </a:r>
                    </a:p>
                    <a:p>
                      <a:pPr>
                        <a:spcAft>
                          <a:spcPts val="0"/>
                        </a:spcAft>
                      </a:pPr>
                      <a:r>
                        <a:rPr lang="es-ES" sz="1100">
                          <a:effectLst/>
                        </a:rPr>
                        <a:t>(s)</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Packets</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dirty="0">
                          <a:effectLst/>
                        </a:rPr>
                        <a:t>Delay Promedio (s)</a:t>
                      </a:r>
                      <a:endParaRPr lang="es-ES" sz="1100" b="1" dirty="0">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Jitter Promedio (s)</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dirty="0">
                          <a:effectLst/>
                        </a:rPr>
                        <a:t>Bitrate  promedio (Kbit/s)</a:t>
                      </a:r>
                      <a:endParaRPr lang="es-ES" sz="1100" b="1" dirty="0">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dirty="0">
                          <a:effectLst/>
                        </a:rPr>
                        <a:t>Paquetes descartados (%)</a:t>
                      </a:r>
                      <a:endParaRPr lang="es-ES" sz="1100" b="1" dirty="0">
                        <a:solidFill>
                          <a:srgbClr val="31849B"/>
                        </a:solidFill>
                        <a:effectLst/>
                        <a:latin typeface="Calibri"/>
                        <a:ea typeface="Times New Roman"/>
                        <a:cs typeface="Times New Roman"/>
                      </a:endParaRPr>
                    </a:p>
                  </a:txBody>
                  <a:tcPr marL="66686" marR="66686" marT="0" marB="0"/>
                </a:tc>
              </a:tr>
              <a:tr h="163010">
                <a:tc>
                  <a:txBody>
                    <a:bodyPr/>
                    <a:lstStyle/>
                    <a:p>
                      <a:pPr>
                        <a:spcAft>
                          <a:spcPts val="0"/>
                        </a:spcAft>
                      </a:pPr>
                      <a:r>
                        <a:rPr lang="es-ES" sz="1100">
                          <a:effectLst/>
                        </a:rPr>
                        <a:t>1</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228.5859</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30450</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5.0032</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0.0136</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1065.68</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80.21</a:t>
                      </a:r>
                      <a:endParaRPr lang="es-ES" sz="1100" b="1">
                        <a:solidFill>
                          <a:srgbClr val="31849B"/>
                        </a:solidFill>
                        <a:effectLst/>
                        <a:latin typeface="Calibri"/>
                        <a:ea typeface="Times New Roman"/>
                        <a:cs typeface="Times New Roman"/>
                      </a:endParaRPr>
                    </a:p>
                  </a:txBody>
                  <a:tcPr marL="66686" marR="66686" marT="0" marB="0"/>
                </a:tc>
              </a:tr>
              <a:tr h="163010">
                <a:tc>
                  <a:txBody>
                    <a:bodyPr/>
                    <a:lstStyle/>
                    <a:p>
                      <a:pPr>
                        <a:spcAft>
                          <a:spcPts val="0"/>
                        </a:spcAft>
                      </a:pPr>
                      <a:r>
                        <a:rPr lang="es-ES" sz="1100">
                          <a:effectLst/>
                        </a:rPr>
                        <a:t>2</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59.9500</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41654</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0.0347</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0.0021</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5558.49</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1.65</a:t>
                      </a:r>
                      <a:endParaRPr lang="es-ES" sz="1100" b="1">
                        <a:solidFill>
                          <a:srgbClr val="31849B"/>
                        </a:solidFill>
                        <a:effectLst/>
                        <a:latin typeface="Calibri"/>
                        <a:ea typeface="Times New Roman"/>
                        <a:cs typeface="Times New Roman"/>
                      </a:endParaRPr>
                    </a:p>
                  </a:txBody>
                  <a:tcPr marL="66686" marR="66686" marT="0" marB="0"/>
                </a:tc>
              </a:tr>
              <a:tr h="163010">
                <a:tc>
                  <a:txBody>
                    <a:bodyPr/>
                    <a:lstStyle/>
                    <a:p>
                      <a:pPr>
                        <a:spcAft>
                          <a:spcPts val="0"/>
                        </a:spcAft>
                      </a:pPr>
                      <a:r>
                        <a:rPr lang="es-ES" sz="1100">
                          <a:effectLst/>
                        </a:rPr>
                        <a:t>3</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59.9698</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40240</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-0.1840</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0.0019</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5368.02</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3.32</a:t>
                      </a:r>
                      <a:endParaRPr lang="es-ES" sz="1100" b="1">
                        <a:solidFill>
                          <a:srgbClr val="31849B"/>
                        </a:solidFill>
                        <a:effectLst/>
                        <a:latin typeface="Calibri"/>
                        <a:ea typeface="Times New Roman"/>
                        <a:cs typeface="Times New Roman"/>
                      </a:endParaRPr>
                    </a:p>
                  </a:txBody>
                  <a:tcPr marL="66686" marR="66686" marT="0" marB="0"/>
                </a:tc>
              </a:tr>
              <a:tr h="163010">
                <a:tc>
                  <a:txBody>
                    <a:bodyPr/>
                    <a:lstStyle/>
                    <a:p>
                      <a:pPr>
                        <a:spcAft>
                          <a:spcPts val="0"/>
                        </a:spcAft>
                      </a:pPr>
                      <a:r>
                        <a:rPr lang="es-ES" sz="1100">
                          <a:effectLst/>
                        </a:rPr>
                        <a:t>4</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60.5653</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31017</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1.1360</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0.0029</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4096.99</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dirty="0">
                          <a:effectLst/>
                        </a:rPr>
                        <a:t>23.95</a:t>
                      </a:r>
                      <a:endParaRPr lang="es-ES" sz="1100" b="1" dirty="0">
                        <a:solidFill>
                          <a:srgbClr val="31849B"/>
                        </a:solidFill>
                        <a:effectLst/>
                        <a:latin typeface="Calibri"/>
                        <a:ea typeface="Times New Roman"/>
                        <a:cs typeface="Times New Roman"/>
                      </a:endParaRPr>
                    </a:p>
                  </a:txBody>
                  <a:tcPr marL="66686" marR="66686" marT="0" marB="0"/>
                </a:tc>
              </a:tr>
            </a:tbl>
          </a:graphicData>
        </a:graphic>
      </p:graphicFrame>
      <p:pic>
        <p:nvPicPr>
          <p:cNvPr id="8" name="7 Imagen"/>
          <p:cNvPicPr/>
          <p:nvPr/>
        </p:nvPicPr>
        <p:blipFill rotWithShape="1">
          <a:blip r:embed="rId6"/>
          <a:srcRect l="16960" t="41941" r="41927" b="30354"/>
          <a:stretch/>
        </p:blipFill>
        <p:spPr bwMode="auto">
          <a:xfrm>
            <a:off x="3131840" y="3501008"/>
            <a:ext cx="3844379" cy="20509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1020889"/>
      </p:ext>
    </p:extLst>
  </p:cSld>
  <p:clrMapOvr>
    <a:masterClrMapping/>
  </p:clrMapOvr>
  <p:transition spd="med">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5"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7 Marcador de contenido"/>
          <p:cNvSpPr txBox="1">
            <a:spLocks/>
          </p:cNvSpPr>
          <p:nvPr/>
        </p:nvSpPr>
        <p:spPr>
          <a:xfrm>
            <a:off x="5652120" y="1222435"/>
            <a:ext cx="3354052" cy="4604532"/>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sz="1600" dirty="0" smtClean="0"/>
              <a:t>Interferencia en e l Medio.</a:t>
            </a:r>
          </a:p>
          <a:p>
            <a:pPr algn="just"/>
            <a:r>
              <a:rPr lang="es-ES" sz="1600" dirty="0" smtClean="0"/>
              <a:t>AirPcap multicanal.</a:t>
            </a:r>
            <a:endParaRPr lang="es-ES" sz="1600" dirty="0"/>
          </a:p>
          <a:p>
            <a:pPr algn="just"/>
            <a:r>
              <a:rPr lang="es-ES" sz="1600" dirty="0" smtClean="0"/>
              <a:t>Generación de tráfico entre STAs.</a:t>
            </a:r>
          </a:p>
          <a:p>
            <a:pPr algn="just"/>
            <a:r>
              <a:rPr lang="es-ES" sz="1600" dirty="0" smtClean="0"/>
              <a:t>Pruebas de tráfico en enlace.</a:t>
            </a:r>
          </a:p>
          <a:p>
            <a:pPr algn="just"/>
            <a:r>
              <a:rPr lang="es-ES" sz="1600" dirty="0" smtClean="0"/>
              <a:t>Jitter y Retardo variable en mismo escenario.</a:t>
            </a:r>
          </a:p>
          <a:p>
            <a:pPr algn="just"/>
            <a:r>
              <a:rPr lang="es-ES" sz="1600" dirty="0" smtClean="0"/>
              <a:t>Equipo causante de interferencia  provoca perdidas de paquetes variables.</a:t>
            </a:r>
          </a:p>
        </p:txBody>
      </p:sp>
      <p:sp>
        <p:nvSpPr>
          <p:cNvPr id="8" name="1 Título"/>
          <p:cNvSpPr txBox="1">
            <a:spLocks/>
          </p:cNvSpPr>
          <p:nvPr/>
        </p:nvSpPr>
        <p:spPr>
          <a:xfrm>
            <a:off x="179512"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INTERFERENCIA</a:t>
            </a:r>
            <a:endParaRPr lang="es-ES" sz="2000" b="1" dirty="0">
              <a:solidFill>
                <a:schemeClr val="accent3"/>
              </a:solidFill>
            </a:endParaRP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1" name="10 Objeto"/>
          <p:cNvGraphicFramePr>
            <a:graphicFrameLocks noChangeAspect="1"/>
          </p:cNvGraphicFramePr>
          <p:nvPr>
            <p:extLst>
              <p:ext uri="{D42A27DB-BD31-4B8C-83A1-F6EECF244321}">
                <p14:modId xmlns:p14="http://schemas.microsoft.com/office/powerpoint/2010/main" val="3487587291"/>
              </p:ext>
            </p:extLst>
          </p:nvPr>
        </p:nvGraphicFramePr>
        <p:xfrm>
          <a:off x="107504" y="1044302"/>
          <a:ext cx="5720466" cy="4112890"/>
        </p:xfrm>
        <a:graphic>
          <a:graphicData uri="http://schemas.openxmlformats.org/presentationml/2006/ole">
            <mc:AlternateContent xmlns:mc="http://schemas.openxmlformats.org/markup-compatibility/2006">
              <mc:Choice xmlns:v="urn:schemas-microsoft-com:vml" Requires="v">
                <p:oleObj spid="_x0000_s6166" name="Visio" r:id="rId6" imgW="9771050" imgH="7022592" progId="Visio.Drawing.11">
                  <p:embed/>
                </p:oleObj>
              </mc:Choice>
              <mc:Fallback>
                <p:oleObj name="Visio" r:id="rId6" imgW="9771050" imgH="7022592" progId="Visio.Drawing.11">
                  <p:embed/>
                  <p:pic>
                    <p:nvPicPr>
                      <p:cNvPr id="0" name="Object 1"/>
                      <p:cNvPicPr>
                        <a:picLocks noChangeAspect="1" noChangeArrowheads="1"/>
                      </p:cNvPicPr>
                      <p:nvPr/>
                    </p:nvPicPr>
                    <p:blipFill>
                      <a:blip r:embed="rId7"/>
                      <a:srcRect/>
                      <a:stretch>
                        <a:fillRect/>
                      </a:stretch>
                    </p:blipFill>
                    <p:spPr bwMode="auto">
                      <a:xfrm>
                        <a:off x="107504" y="1044302"/>
                        <a:ext cx="5720466" cy="4112890"/>
                      </a:xfrm>
                      <a:prstGeom prst="rect">
                        <a:avLst/>
                      </a:prstGeom>
                      <a:noFill/>
                    </p:spPr>
                  </p:pic>
                </p:oleObj>
              </mc:Fallback>
            </mc:AlternateContent>
          </a:graphicData>
        </a:graphic>
      </p:graphicFrame>
    </p:spTree>
    <p:extLst>
      <p:ext uri="{BB962C8B-B14F-4D97-AF65-F5344CB8AC3E}">
        <p14:creationId xmlns:p14="http://schemas.microsoft.com/office/powerpoint/2010/main" val="687146667"/>
      </p:ext>
    </p:extLst>
  </p:cSld>
  <p:clrMapOvr>
    <a:masterClrMapping/>
  </p:clrMapOvr>
  <p:transition spd="med">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4"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sp>
        <p:nvSpPr>
          <p:cNvPr id="5" name="1 Título"/>
          <p:cNvSpPr txBox="1">
            <a:spLocks/>
          </p:cNvSpPr>
          <p:nvPr/>
        </p:nvSpPr>
        <p:spPr>
          <a:xfrm>
            <a:off x="179512"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INTERFERENCIA</a:t>
            </a:r>
            <a:endParaRPr lang="es-ES" sz="2000" b="1" dirty="0">
              <a:solidFill>
                <a:schemeClr val="accent3"/>
              </a:solidFill>
            </a:endParaRPr>
          </a:p>
        </p:txBody>
      </p:sp>
      <p:pic>
        <p:nvPicPr>
          <p:cNvPr id="6" name="5 Imagen"/>
          <p:cNvPicPr/>
          <p:nvPr/>
        </p:nvPicPr>
        <p:blipFill>
          <a:blip r:embed="rId5">
            <a:extLst>
              <a:ext uri="{28A0092B-C50C-407E-A947-70E740481C1C}">
                <a14:useLocalDpi xmlns:a14="http://schemas.microsoft.com/office/drawing/2010/main" val="0"/>
              </a:ext>
            </a:extLst>
          </a:blip>
          <a:stretch>
            <a:fillRect/>
          </a:stretch>
        </p:blipFill>
        <p:spPr>
          <a:xfrm>
            <a:off x="1259632" y="1124744"/>
            <a:ext cx="2736304" cy="2376264"/>
          </a:xfrm>
          <a:prstGeom prst="rect">
            <a:avLst/>
          </a:prstGeom>
        </p:spPr>
      </p:pic>
      <p:pic>
        <p:nvPicPr>
          <p:cNvPr id="7" name="6 Imagen"/>
          <p:cNvPicPr/>
          <p:nvPr/>
        </p:nvPicPr>
        <p:blipFill>
          <a:blip r:embed="rId6"/>
          <a:stretch>
            <a:fillRect/>
          </a:stretch>
        </p:blipFill>
        <p:spPr>
          <a:xfrm>
            <a:off x="4355976" y="1124744"/>
            <a:ext cx="2797375" cy="2376264"/>
          </a:xfrm>
          <a:prstGeom prst="rect">
            <a:avLst/>
          </a:prstGeom>
        </p:spPr>
      </p:pic>
      <p:pic>
        <p:nvPicPr>
          <p:cNvPr id="8" name="7 Imagen"/>
          <p:cNvPicPr/>
          <p:nvPr/>
        </p:nvPicPr>
        <p:blipFill rotWithShape="1">
          <a:blip r:embed="rId7"/>
          <a:srcRect t="47445" r="44907" b="8030"/>
          <a:stretch/>
        </p:blipFill>
        <p:spPr bwMode="auto">
          <a:xfrm>
            <a:off x="35496" y="3695329"/>
            <a:ext cx="4367490" cy="1965919"/>
          </a:xfrm>
          <a:prstGeom prst="rect">
            <a:avLst/>
          </a:prstGeom>
          <a:ln>
            <a:noFill/>
          </a:ln>
          <a:extLst>
            <a:ext uri="{53640926-AAD7-44D8-BBD7-CCE9431645EC}">
              <a14:shadowObscured xmlns:a14="http://schemas.microsoft.com/office/drawing/2010/main"/>
            </a:ext>
          </a:extLst>
        </p:spPr>
      </p:pic>
      <p:graphicFrame>
        <p:nvGraphicFramePr>
          <p:cNvPr id="9" name="8 Tabla"/>
          <p:cNvGraphicFramePr>
            <a:graphicFrameLocks noGrp="1"/>
          </p:cNvGraphicFramePr>
          <p:nvPr>
            <p:extLst>
              <p:ext uri="{D42A27DB-BD31-4B8C-83A1-F6EECF244321}">
                <p14:modId xmlns:p14="http://schemas.microsoft.com/office/powerpoint/2010/main" val="3907793077"/>
              </p:ext>
            </p:extLst>
          </p:nvPr>
        </p:nvGraphicFramePr>
        <p:xfrm>
          <a:off x="4453500" y="3717032"/>
          <a:ext cx="4582996" cy="1341120"/>
        </p:xfrm>
        <a:graphic>
          <a:graphicData uri="http://schemas.openxmlformats.org/drawingml/2006/table">
            <a:tbl>
              <a:tblPr firstRow="1" firstCol="1" bandRow="1">
                <a:tableStyleId>{5C22544A-7EE6-4342-B048-85BDC9FD1C3A}</a:tableStyleId>
              </a:tblPr>
              <a:tblGrid>
                <a:gridCol w="370384"/>
                <a:gridCol w="612212"/>
                <a:gridCol w="648072"/>
                <a:gridCol w="755940"/>
                <a:gridCol w="720080"/>
                <a:gridCol w="756228"/>
                <a:gridCol w="720080"/>
              </a:tblGrid>
              <a:tr h="326021">
                <a:tc>
                  <a:txBody>
                    <a:bodyPr/>
                    <a:lstStyle/>
                    <a:p>
                      <a:pPr>
                        <a:spcAft>
                          <a:spcPts val="0"/>
                        </a:spcAft>
                      </a:pPr>
                      <a:r>
                        <a:rPr lang="es-ES" sz="1100">
                          <a:effectLst/>
                        </a:rPr>
                        <a:t>Test</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Tiempo </a:t>
                      </a:r>
                    </a:p>
                    <a:p>
                      <a:pPr>
                        <a:spcAft>
                          <a:spcPts val="0"/>
                        </a:spcAft>
                      </a:pPr>
                      <a:r>
                        <a:rPr lang="es-ES" sz="1100">
                          <a:effectLst/>
                        </a:rPr>
                        <a:t>(s)</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dirty="0">
                          <a:effectLst/>
                        </a:rPr>
                        <a:t>Packets</a:t>
                      </a:r>
                      <a:endParaRPr lang="es-ES" sz="1100" b="1" dirty="0">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Delay Promedio (s)</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Jitter Promedio (s)</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Bitrate  promedio (Kbit/s)</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Paquetes descartados (%)</a:t>
                      </a:r>
                      <a:endParaRPr lang="es-ES" sz="1100" b="1">
                        <a:solidFill>
                          <a:srgbClr val="31849B"/>
                        </a:solidFill>
                        <a:effectLst/>
                        <a:latin typeface="Calibri"/>
                        <a:ea typeface="Times New Roman"/>
                        <a:cs typeface="Times New Roman"/>
                      </a:endParaRPr>
                    </a:p>
                  </a:txBody>
                  <a:tcPr marL="66686" marR="66686" marT="0" marB="0"/>
                </a:tc>
              </a:tr>
              <a:tr h="163010">
                <a:tc>
                  <a:txBody>
                    <a:bodyPr/>
                    <a:lstStyle/>
                    <a:p>
                      <a:pPr>
                        <a:spcAft>
                          <a:spcPts val="0"/>
                        </a:spcAft>
                      </a:pPr>
                      <a:r>
                        <a:rPr lang="es-ES" sz="1100">
                          <a:effectLst/>
                        </a:rPr>
                        <a:t>1</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61.2421</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13458</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2.3159</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0.0076</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1758.00</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67.25</a:t>
                      </a:r>
                      <a:endParaRPr lang="es-ES" sz="1100" b="1">
                        <a:solidFill>
                          <a:srgbClr val="31849B"/>
                        </a:solidFill>
                        <a:effectLst/>
                        <a:latin typeface="Calibri"/>
                        <a:ea typeface="Times New Roman"/>
                        <a:cs typeface="Times New Roman"/>
                      </a:endParaRPr>
                    </a:p>
                  </a:txBody>
                  <a:tcPr marL="66686" marR="66686" marT="0" marB="0"/>
                </a:tc>
              </a:tr>
              <a:tr h="163010">
                <a:tc>
                  <a:txBody>
                    <a:bodyPr/>
                    <a:lstStyle/>
                    <a:p>
                      <a:pPr>
                        <a:spcAft>
                          <a:spcPts val="0"/>
                        </a:spcAft>
                      </a:pPr>
                      <a:r>
                        <a:rPr lang="es-ES" sz="1100">
                          <a:effectLst/>
                        </a:rPr>
                        <a:t>2</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62.1621</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11426</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3.2560</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0.0092</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1470.47</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71.20</a:t>
                      </a:r>
                      <a:endParaRPr lang="es-ES" sz="1100" b="1">
                        <a:solidFill>
                          <a:srgbClr val="31849B"/>
                        </a:solidFill>
                        <a:effectLst/>
                        <a:latin typeface="Calibri"/>
                        <a:ea typeface="Times New Roman"/>
                        <a:cs typeface="Times New Roman"/>
                      </a:endParaRPr>
                    </a:p>
                  </a:txBody>
                  <a:tcPr marL="66686" marR="66686" marT="0" marB="0"/>
                </a:tc>
              </a:tr>
              <a:tr h="163010">
                <a:tc>
                  <a:txBody>
                    <a:bodyPr/>
                    <a:lstStyle/>
                    <a:p>
                      <a:pPr>
                        <a:spcAft>
                          <a:spcPts val="0"/>
                        </a:spcAft>
                      </a:pPr>
                      <a:r>
                        <a:rPr lang="es-ES" sz="1100">
                          <a:effectLst/>
                        </a:rPr>
                        <a:t>3</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59.9658</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29779</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0.1817</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0.0020</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3972.79</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11.19</a:t>
                      </a:r>
                      <a:endParaRPr lang="es-ES" sz="1100" b="1">
                        <a:solidFill>
                          <a:srgbClr val="31849B"/>
                        </a:solidFill>
                        <a:effectLst/>
                        <a:latin typeface="Calibri"/>
                        <a:ea typeface="Times New Roman"/>
                        <a:cs typeface="Times New Roman"/>
                      </a:endParaRPr>
                    </a:p>
                  </a:txBody>
                  <a:tcPr marL="66686" marR="66686" marT="0" marB="0"/>
                </a:tc>
              </a:tr>
              <a:tr h="163010">
                <a:tc>
                  <a:txBody>
                    <a:bodyPr/>
                    <a:lstStyle/>
                    <a:p>
                      <a:pPr>
                        <a:spcAft>
                          <a:spcPts val="0"/>
                        </a:spcAft>
                      </a:pPr>
                      <a:r>
                        <a:rPr lang="es-ES" sz="1100">
                          <a:effectLst/>
                        </a:rPr>
                        <a:t>4</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60.2353</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32682</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0.2999</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0.0021</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4330.57</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19.96</a:t>
                      </a:r>
                      <a:endParaRPr lang="es-ES" sz="1100" b="1">
                        <a:solidFill>
                          <a:srgbClr val="31849B"/>
                        </a:solidFill>
                        <a:effectLst/>
                        <a:latin typeface="Calibri"/>
                        <a:ea typeface="Times New Roman"/>
                        <a:cs typeface="Times New Roman"/>
                      </a:endParaRPr>
                    </a:p>
                  </a:txBody>
                  <a:tcPr marL="66686" marR="66686" marT="0" marB="0"/>
                </a:tc>
              </a:tr>
              <a:tr h="163010">
                <a:tc>
                  <a:txBody>
                    <a:bodyPr/>
                    <a:lstStyle/>
                    <a:p>
                      <a:pPr>
                        <a:spcAft>
                          <a:spcPts val="0"/>
                        </a:spcAft>
                      </a:pPr>
                      <a:r>
                        <a:rPr lang="es-ES" sz="1100">
                          <a:effectLst/>
                        </a:rPr>
                        <a:t>5</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65.5092</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dirty="0">
                          <a:effectLst/>
                        </a:rPr>
                        <a:t>15034</a:t>
                      </a:r>
                      <a:endParaRPr lang="es-ES" sz="1100" b="1" dirty="0">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2.3691</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dirty="0">
                          <a:effectLst/>
                        </a:rPr>
                        <a:t>0.0056</a:t>
                      </a:r>
                      <a:endParaRPr lang="es-ES" sz="1100" b="1" dirty="0">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a:effectLst/>
                        </a:rPr>
                        <a:t>1835.95</a:t>
                      </a:r>
                      <a:endParaRPr lang="es-ES" sz="1100" b="1">
                        <a:solidFill>
                          <a:srgbClr val="31849B"/>
                        </a:solidFill>
                        <a:effectLst/>
                        <a:latin typeface="Calibri"/>
                        <a:ea typeface="Times New Roman"/>
                        <a:cs typeface="Times New Roman"/>
                      </a:endParaRPr>
                    </a:p>
                  </a:txBody>
                  <a:tcPr marL="66686" marR="66686" marT="0" marB="0"/>
                </a:tc>
                <a:tc>
                  <a:txBody>
                    <a:bodyPr/>
                    <a:lstStyle/>
                    <a:p>
                      <a:pPr>
                        <a:spcAft>
                          <a:spcPts val="0"/>
                        </a:spcAft>
                      </a:pPr>
                      <a:r>
                        <a:rPr lang="es-ES" sz="1100" dirty="0">
                          <a:effectLst/>
                        </a:rPr>
                        <a:t>64.15</a:t>
                      </a:r>
                      <a:endParaRPr lang="es-ES" sz="1100" b="1" dirty="0">
                        <a:solidFill>
                          <a:srgbClr val="31849B"/>
                        </a:solidFill>
                        <a:effectLst/>
                        <a:latin typeface="Calibri"/>
                        <a:ea typeface="Times New Roman"/>
                        <a:cs typeface="Times New Roman"/>
                      </a:endParaRPr>
                    </a:p>
                  </a:txBody>
                  <a:tcPr marL="66686" marR="66686" marT="0" marB="0"/>
                </a:tc>
              </a:tr>
            </a:tbl>
          </a:graphicData>
        </a:graphic>
      </p:graphicFrame>
    </p:spTree>
    <p:extLst>
      <p:ext uri="{BB962C8B-B14F-4D97-AF65-F5344CB8AC3E}">
        <p14:creationId xmlns:p14="http://schemas.microsoft.com/office/powerpoint/2010/main" val="2740332574"/>
      </p:ext>
    </p:extLst>
  </p:cSld>
  <p:clrMapOvr>
    <a:masterClrMapping/>
  </p:clrMapOvr>
  <p:transition spd="med">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5"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7 Marcador de contenido"/>
          <p:cNvSpPr txBox="1">
            <a:spLocks/>
          </p:cNvSpPr>
          <p:nvPr/>
        </p:nvSpPr>
        <p:spPr>
          <a:xfrm>
            <a:off x="5652120" y="1222435"/>
            <a:ext cx="3354052" cy="4604532"/>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sz="1600" dirty="0" smtClean="0"/>
              <a:t>Infiltrar un AP y STA se asocia a dicho AP falso o malicioso.</a:t>
            </a:r>
          </a:p>
          <a:p>
            <a:pPr algn="just"/>
            <a:r>
              <a:rPr lang="es-ES" sz="1600" dirty="0" smtClean="0"/>
              <a:t>AP configurado en Ubuntu</a:t>
            </a:r>
          </a:p>
          <a:p>
            <a:pPr algn="just"/>
            <a:r>
              <a:rPr lang="es-ES" sz="1600" dirty="0" smtClean="0"/>
              <a:t>AP Falso como monitor, propaga un SSID</a:t>
            </a:r>
            <a:r>
              <a:rPr lang="es-ES" sz="1600" dirty="0" smtClean="0"/>
              <a:t>.</a:t>
            </a:r>
          </a:p>
          <a:p>
            <a:pPr algn="just"/>
            <a:r>
              <a:rPr lang="es-ES" sz="1600" dirty="0" smtClean="0"/>
              <a:t>Obtener datos de las Estaciones y de la Red.</a:t>
            </a:r>
          </a:p>
          <a:p>
            <a:pPr algn="just"/>
            <a:r>
              <a:rPr lang="es-ES" sz="1600" dirty="0" smtClean="0"/>
              <a:t>Ataques de MAC válidas</a:t>
            </a:r>
            <a:endParaRPr lang="es-ES" sz="1600" dirty="0" smtClean="0"/>
          </a:p>
          <a:p>
            <a:pPr algn="just"/>
            <a:endParaRPr lang="es-ES" sz="1600" dirty="0" smtClean="0"/>
          </a:p>
        </p:txBody>
      </p:sp>
      <p:sp>
        <p:nvSpPr>
          <p:cNvPr id="8" name="1 Título"/>
          <p:cNvSpPr txBox="1">
            <a:spLocks/>
          </p:cNvSpPr>
          <p:nvPr/>
        </p:nvSpPr>
        <p:spPr>
          <a:xfrm>
            <a:off x="179512"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FALSO AP</a:t>
            </a:r>
            <a:endParaRPr lang="es-ES" sz="2000" b="1" dirty="0">
              <a:solidFill>
                <a:schemeClr val="accent3"/>
              </a:solidFill>
            </a:endParaRP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1"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2" name="11 Objeto"/>
          <p:cNvGraphicFramePr>
            <a:graphicFrameLocks noChangeAspect="1"/>
          </p:cNvGraphicFramePr>
          <p:nvPr>
            <p:extLst>
              <p:ext uri="{D42A27DB-BD31-4B8C-83A1-F6EECF244321}">
                <p14:modId xmlns:p14="http://schemas.microsoft.com/office/powerpoint/2010/main" val="2798727750"/>
              </p:ext>
            </p:extLst>
          </p:nvPr>
        </p:nvGraphicFramePr>
        <p:xfrm>
          <a:off x="-1" y="1062211"/>
          <a:ext cx="5652121" cy="3888412"/>
        </p:xfrm>
        <a:graphic>
          <a:graphicData uri="http://schemas.openxmlformats.org/presentationml/2006/ole">
            <mc:AlternateContent xmlns:mc="http://schemas.openxmlformats.org/markup-compatibility/2006">
              <mc:Choice xmlns:v="urn:schemas-microsoft-com:vml" Requires="v">
                <p:oleObj spid="_x0000_s5146" name="Visio" r:id="rId6" imgW="10168991" imgH="7022560" progId="Visio.Drawing.11">
                  <p:embed/>
                </p:oleObj>
              </mc:Choice>
              <mc:Fallback>
                <p:oleObj name="Visio" r:id="rId6" imgW="10168991" imgH="7022560" progId="Visio.Drawing.11">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062211"/>
                        <a:ext cx="5652121" cy="3888412"/>
                      </a:xfrm>
                      <a:prstGeom prst="rect">
                        <a:avLst/>
                      </a:prstGeom>
                      <a:noFill/>
                    </p:spPr>
                  </p:pic>
                </p:oleObj>
              </mc:Fallback>
            </mc:AlternateContent>
          </a:graphicData>
        </a:graphic>
      </p:graphicFrame>
    </p:spTree>
    <p:extLst>
      <p:ext uri="{BB962C8B-B14F-4D97-AF65-F5344CB8AC3E}">
        <p14:creationId xmlns:p14="http://schemas.microsoft.com/office/powerpoint/2010/main" val="3492858384"/>
      </p:ext>
    </p:extLst>
  </p:cSld>
  <p:clrMapOvr>
    <a:masterClrMapping/>
  </p:clrMapOvr>
  <p:transition spd="med">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2627784" y="116632"/>
            <a:ext cx="3744416" cy="360040"/>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SERVICIOS</a:t>
            </a:r>
            <a:endParaRPr lang="es-EC" sz="2000" b="1" dirty="0">
              <a:latin typeface="Times New Roman" pitchFamily="18" charset="0"/>
              <a:cs typeface="Times New Roman" pitchFamily="18" charset="0"/>
            </a:endParaRPr>
          </a:p>
        </p:txBody>
      </p:sp>
      <p:sp>
        <p:nvSpPr>
          <p:cNvPr id="6" name="5 CuadroTexto"/>
          <p:cNvSpPr txBox="1"/>
          <p:nvPr/>
        </p:nvSpPr>
        <p:spPr>
          <a:xfrm>
            <a:off x="323528" y="1086991"/>
            <a:ext cx="3960440" cy="4431983"/>
          </a:xfrm>
          <a:prstGeom prst="rect">
            <a:avLst/>
          </a:prstGeom>
          <a:noFill/>
        </p:spPr>
        <p:txBody>
          <a:bodyPr wrap="square" rtlCol="0">
            <a:spAutoFit/>
          </a:bodyPr>
          <a:lstStyle/>
          <a:p>
            <a:r>
              <a:rPr lang="es-ES" sz="1600" dirty="0" smtClean="0"/>
              <a:t>Proporcionado por las Estaciones.</a:t>
            </a:r>
          </a:p>
          <a:p>
            <a:pPr marL="285750" indent="-285750">
              <a:buFont typeface="Arial" pitchFamily="34" charset="0"/>
              <a:buChar char="•"/>
            </a:pPr>
            <a:r>
              <a:rPr lang="es-ES" sz="1600" dirty="0" smtClean="0"/>
              <a:t>Asociación, </a:t>
            </a:r>
          </a:p>
          <a:p>
            <a:pPr marL="742950" lvl="1" indent="-285750">
              <a:buFont typeface="Arial" pitchFamily="34" charset="0"/>
              <a:buChar char="•"/>
            </a:pPr>
            <a:r>
              <a:rPr lang="es-ES" sz="1600" dirty="0" smtClean="0"/>
              <a:t>Usada por las estaciones móviles para conectarse a las Estaciones Base</a:t>
            </a:r>
          </a:p>
          <a:p>
            <a:pPr marL="285750" indent="-285750">
              <a:buFont typeface="Arial" pitchFamily="34" charset="0"/>
              <a:buChar char="•"/>
            </a:pPr>
            <a:r>
              <a:rPr lang="es-ES" sz="1600" dirty="0" smtClean="0"/>
              <a:t>Disociación</a:t>
            </a:r>
          </a:p>
          <a:p>
            <a:pPr marL="742950" lvl="1" indent="-285750">
              <a:buFont typeface="Arial" pitchFamily="34" charset="0"/>
              <a:buChar char="•"/>
            </a:pPr>
            <a:r>
              <a:rPr lang="es-ES" sz="1600" dirty="0" smtClean="0"/>
              <a:t>Usada cuando una estación pierde relación de asociación.</a:t>
            </a:r>
          </a:p>
          <a:p>
            <a:pPr marL="285750" indent="-285750">
              <a:buFont typeface="Arial" pitchFamily="34" charset="0"/>
              <a:buChar char="•"/>
            </a:pPr>
            <a:r>
              <a:rPr lang="es-ES" sz="1600" dirty="0" smtClean="0"/>
              <a:t>Reasociación</a:t>
            </a:r>
          </a:p>
          <a:p>
            <a:pPr marL="742950" lvl="1" indent="-285750">
              <a:buFont typeface="Arial" pitchFamily="34" charset="0"/>
              <a:buChar char="•"/>
            </a:pPr>
            <a:r>
              <a:rPr lang="es-ES" sz="1600" dirty="0"/>
              <a:t>Ú</a:t>
            </a:r>
            <a:r>
              <a:rPr lang="es-ES" sz="1600" dirty="0" smtClean="0"/>
              <a:t>til para estaciones móviles que se mueven de una celda a otra</a:t>
            </a:r>
          </a:p>
          <a:p>
            <a:pPr marL="285750" indent="-285750">
              <a:buFont typeface="Arial" pitchFamily="34" charset="0"/>
              <a:buChar char="•"/>
            </a:pPr>
            <a:r>
              <a:rPr lang="es-ES" sz="1600" dirty="0" smtClean="0"/>
              <a:t>Distribución</a:t>
            </a:r>
          </a:p>
          <a:p>
            <a:pPr marL="742950" lvl="1" indent="-285750">
              <a:buFont typeface="Arial" pitchFamily="34" charset="0"/>
              <a:buChar char="•"/>
            </a:pPr>
            <a:r>
              <a:rPr lang="es-ES" sz="1600" dirty="0" smtClean="0"/>
              <a:t>Determina forma de enrutar las tramas.</a:t>
            </a:r>
          </a:p>
          <a:p>
            <a:pPr marL="285750" indent="-285750">
              <a:buFont typeface="Arial" pitchFamily="34" charset="0"/>
              <a:buChar char="•"/>
            </a:pPr>
            <a:r>
              <a:rPr lang="es-ES" sz="1600" dirty="0" smtClean="0"/>
              <a:t>Integración</a:t>
            </a:r>
          </a:p>
          <a:p>
            <a:pPr marL="742950" lvl="1" indent="-285750">
              <a:buFont typeface="Arial" pitchFamily="34" charset="0"/>
              <a:buChar char="•"/>
            </a:pPr>
            <a:r>
              <a:rPr lang="es-ES" sz="1600" dirty="0" smtClean="0"/>
              <a:t>Traducción del formato 802.11</a:t>
            </a:r>
          </a:p>
          <a:p>
            <a:pPr marL="742950" lvl="1" indent="-285750">
              <a:buFont typeface="Arial" pitchFamily="34" charset="0"/>
              <a:buChar char="•"/>
            </a:pPr>
            <a:endParaRPr lang="es-ES" sz="1600" dirty="0" smtClean="0"/>
          </a:p>
        </p:txBody>
      </p:sp>
      <p:sp>
        <p:nvSpPr>
          <p:cNvPr id="8" name="7 CuadroTexto"/>
          <p:cNvSpPr txBox="1"/>
          <p:nvPr/>
        </p:nvSpPr>
        <p:spPr>
          <a:xfrm>
            <a:off x="5004048" y="1114866"/>
            <a:ext cx="3672408" cy="3662541"/>
          </a:xfrm>
          <a:prstGeom prst="rect">
            <a:avLst/>
          </a:prstGeom>
          <a:noFill/>
        </p:spPr>
        <p:txBody>
          <a:bodyPr wrap="square" rtlCol="0">
            <a:spAutoFit/>
          </a:bodyPr>
          <a:lstStyle/>
          <a:p>
            <a:r>
              <a:rPr lang="es-ES" sz="1600" dirty="0" smtClean="0"/>
              <a:t>Interacción con estaciones fuera de la celda.</a:t>
            </a:r>
          </a:p>
          <a:p>
            <a:pPr marL="285750" indent="-285750">
              <a:buFont typeface="Arial" pitchFamily="34" charset="0"/>
              <a:buChar char="•"/>
            </a:pPr>
            <a:r>
              <a:rPr lang="es-ES" sz="1600" dirty="0" smtClean="0"/>
              <a:t>Autenticación</a:t>
            </a:r>
          </a:p>
          <a:p>
            <a:pPr marL="742950" lvl="1" indent="-285750">
              <a:buFont typeface="Arial" pitchFamily="34" charset="0"/>
              <a:buChar char="•"/>
            </a:pPr>
            <a:r>
              <a:rPr lang="es-ES" sz="1600" dirty="0" smtClean="0"/>
              <a:t>Permite tener acceso a una celda luego de identificación</a:t>
            </a:r>
          </a:p>
          <a:p>
            <a:pPr marL="285750" indent="-285750">
              <a:buFont typeface="Arial" pitchFamily="34" charset="0"/>
              <a:buChar char="•"/>
            </a:pPr>
            <a:r>
              <a:rPr lang="es-ES" sz="1600" dirty="0" smtClean="0"/>
              <a:t>Desautenticación</a:t>
            </a:r>
          </a:p>
          <a:p>
            <a:pPr marL="742950" lvl="1" indent="-285750">
              <a:buFont typeface="Arial" pitchFamily="34" charset="0"/>
              <a:buChar char="•"/>
            </a:pPr>
            <a:r>
              <a:rPr lang="es-ES" sz="1600" dirty="0" smtClean="0"/>
              <a:t>Estación abandona la red.</a:t>
            </a:r>
          </a:p>
          <a:p>
            <a:pPr marL="285750" indent="-285750">
              <a:buFont typeface="Arial" pitchFamily="34" charset="0"/>
              <a:buChar char="•"/>
            </a:pPr>
            <a:r>
              <a:rPr lang="es-ES" sz="1600" dirty="0" smtClean="0"/>
              <a:t>Privacidad</a:t>
            </a:r>
          </a:p>
          <a:p>
            <a:pPr marL="742950" lvl="1" indent="-285750">
              <a:buFont typeface="Arial" pitchFamily="34" charset="0"/>
              <a:buChar char="•"/>
            </a:pPr>
            <a:r>
              <a:rPr lang="es-ES" sz="1600" dirty="0" smtClean="0"/>
              <a:t>Codificación y Decodificación de la información RC4.</a:t>
            </a:r>
          </a:p>
          <a:p>
            <a:pPr marL="285750" indent="-285750">
              <a:buFont typeface="Arial" pitchFamily="34" charset="0"/>
              <a:buChar char="•"/>
            </a:pPr>
            <a:r>
              <a:rPr lang="es-ES" sz="1600" dirty="0" smtClean="0"/>
              <a:t>Entrega de Datos</a:t>
            </a:r>
          </a:p>
          <a:p>
            <a:pPr marL="742950" lvl="1" indent="-285750">
              <a:buFont typeface="Arial" pitchFamily="34" charset="0"/>
              <a:buChar char="•"/>
            </a:pPr>
            <a:r>
              <a:rPr lang="es-ES" sz="1600" dirty="0" smtClean="0"/>
              <a:t>Transmisión y Recepción de datos (No se garantiza la entrega de los datos)</a:t>
            </a:r>
          </a:p>
        </p:txBody>
      </p:sp>
      <p:sp>
        <p:nvSpPr>
          <p:cNvPr id="9" name="8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10" name="9 CuadroTexto"/>
          <p:cNvSpPr txBox="1"/>
          <p:nvPr/>
        </p:nvSpPr>
        <p:spPr>
          <a:xfrm>
            <a:off x="179512" y="692696"/>
            <a:ext cx="3600400" cy="400110"/>
          </a:xfrm>
          <a:prstGeom prst="rect">
            <a:avLst/>
          </a:prstGeom>
          <a:noFill/>
        </p:spPr>
        <p:txBody>
          <a:bodyPr wrap="square" rtlCol="0">
            <a:spAutoFit/>
          </a:bodyPr>
          <a:lstStyle/>
          <a:p>
            <a:r>
              <a:rPr lang="es-ES" sz="2000" b="1" dirty="0" smtClean="0">
                <a:solidFill>
                  <a:schemeClr val="accent3"/>
                </a:solidFill>
                <a:latin typeface="+mj-lt"/>
                <a:ea typeface="+mj-ea"/>
                <a:cs typeface="+mj-cs"/>
              </a:rPr>
              <a:t>Servicios de Distribución (5)</a:t>
            </a:r>
            <a:endParaRPr lang="es-ES" sz="2000" b="1" dirty="0">
              <a:solidFill>
                <a:schemeClr val="accent3"/>
              </a:solidFill>
              <a:latin typeface="+mj-lt"/>
              <a:ea typeface="+mj-ea"/>
              <a:cs typeface="+mj-cs"/>
            </a:endParaRPr>
          </a:p>
        </p:txBody>
      </p:sp>
      <p:sp>
        <p:nvSpPr>
          <p:cNvPr id="11" name="10 CuadroTexto"/>
          <p:cNvSpPr txBox="1"/>
          <p:nvPr/>
        </p:nvSpPr>
        <p:spPr>
          <a:xfrm>
            <a:off x="5076056" y="692696"/>
            <a:ext cx="3600400" cy="400110"/>
          </a:xfrm>
          <a:prstGeom prst="rect">
            <a:avLst/>
          </a:prstGeom>
          <a:noFill/>
        </p:spPr>
        <p:txBody>
          <a:bodyPr wrap="square" rtlCol="0">
            <a:spAutoFit/>
          </a:bodyPr>
          <a:lstStyle/>
          <a:p>
            <a:r>
              <a:rPr lang="es-ES" sz="2000" b="1" dirty="0" smtClean="0">
                <a:solidFill>
                  <a:schemeClr val="accent3"/>
                </a:solidFill>
                <a:latin typeface="+mj-lt"/>
                <a:ea typeface="+mj-ea"/>
                <a:cs typeface="+mj-cs"/>
              </a:rPr>
              <a:t>Servicios de Estación (4)</a:t>
            </a:r>
            <a:endParaRPr lang="es-ES" sz="2000" b="1" dirty="0">
              <a:solidFill>
                <a:schemeClr val="accent3"/>
              </a:solidFill>
              <a:latin typeface="+mj-lt"/>
              <a:ea typeface="+mj-ea"/>
              <a:cs typeface="+mj-cs"/>
            </a:endParaRPr>
          </a:p>
        </p:txBody>
      </p:sp>
    </p:spTree>
    <p:extLst>
      <p:ext uri="{BB962C8B-B14F-4D97-AF65-F5344CB8AC3E}">
        <p14:creationId xmlns:p14="http://schemas.microsoft.com/office/powerpoint/2010/main" val="4054795330"/>
      </p:ext>
    </p:extLst>
  </p:cSld>
  <p:clrMapOvr>
    <a:masterClrMapping/>
  </p:clrMapOvr>
  <p:transition spd="med">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3"/>
          <a:srcRect l="35457" t="6909" r="35678" b="23735"/>
          <a:stretch/>
        </p:blipFill>
        <p:spPr bwMode="auto">
          <a:xfrm>
            <a:off x="1870512" y="1052736"/>
            <a:ext cx="1959610" cy="2943225"/>
          </a:xfrm>
          <a:prstGeom prst="rect">
            <a:avLst/>
          </a:prstGeom>
          <a:ln>
            <a:noFill/>
          </a:ln>
          <a:extLst>
            <a:ext uri="{53640926-AAD7-44D8-BBD7-CCE9431645EC}">
              <a14:shadowObscured xmlns:a14="http://schemas.microsoft.com/office/drawing/2010/main"/>
            </a:ext>
          </a:extLst>
        </p:spPr>
      </p:pic>
      <p:pic>
        <p:nvPicPr>
          <p:cNvPr id="3" name="Picture 2" descr="logo">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5"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sp>
        <p:nvSpPr>
          <p:cNvPr id="6" name="1 Título"/>
          <p:cNvSpPr txBox="1">
            <a:spLocks/>
          </p:cNvSpPr>
          <p:nvPr/>
        </p:nvSpPr>
        <p:spPr>
          <a:xfrm>
            <a:off x="179512" y="692696"/>
            <a:ext cx="2664296" cy="30159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FALSO AP</a:t>
            </a:r>
            <a:endParaRPr lang="es-ES" sz="2000" b="1" dirty="0">
              <a:solidFill>
                <a:schemeClr val="accent3"/>
              </a:solidFill>
            </a:endParaRPr>
          </a:p>
        </p:txBody>
      </p:sp>
      <p:pic>
        <p:nvPicPr>
          <p:cNvPr id="7" name="6 Imagen"/>
          <p:cNvPicPr/>
          <p:nvPr/>
        </p:nvPicPr>
        <p:blipFill rotWithShape="1">
          <a:blip r:embed="rId6"/>
          <a:srcRect t="68855" r="53013" b="19002"/>
          <a:stretch/>
        </p:blipFill>
        <p:spPr bwMode="auto">
          <a:xfrm>
            <a:off x="4018359" y="1052736"/>
            <a:ext cx="2585104" cy="648072"/>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7"/>
          <a:srcRect l="17284" t="29801" r="29806" b="59847"/>
          <a:stretch/>
        </p:blipFill>
        <p:spPr bwMode="auto">
          <a:xfrm>
            <a:off x="4018359" y="1772816"/>
            <a:ext cx="4010025" cy="440690"/>
          </a:xfrm>
          <a:prstGeom prst="rect">
            <a:avLst/>
          </a:prstGeom>
          <a:ln>
            <a:noFill/>
          </a:ln>
          <a:extLst>
            <a:ext uri="{53640926-AAD7-44D8-BBD7-CCE9431645EC}">
              <a14:shadowObscured xmlns:a14="http://schemas.microsoft.com/office/drawing/2010/main"/>
            </a:ext>
          </a:extLst>
        </p:spPr>
      </p:pic>
      <p:pic>
        <p:nvPicPr>
          <p:cNvPr id="12" name="11 Imagen"/>
          <p:cNvPicPr/>
          <p:nvPr/>
        </p:nvPicPr>
        <p:blipFill rotWithShape="1">
          <a:blip r:embed="rId8"/>
          <a:srcRect l="17284" t="17253" r="29277" b="34058"/>
          <a:stretch/>
        </p:blipFill>
        <p:spPr bwMode="auto">
          <a:xfrm>
            <a:off x="4030752" y="2276872"/>
            <a:ext cx="3495675" cy="1790700"/>
          </a:xfrm>
          <a:prstGeom prst="rect">
            <a:avLst/>
          </a:prstGeom>
          <a:ln>
            <a:noFill/>
          </a:ln>
          <a:extLst>
            <a:ext uri="{53640926-AAD7-44D8-BBD7-CCE9431645EC}">
              <a14:shadowObscured xmlns:a14="http://schemas.microsoft.com/office/drawing/2010/main"/>
            </a:ext>
          </a:extLst>
        </p:spPr>
      </p:pic>
      <p:pic>
        <p:nvPicPr>
          <p:cNvPr id="13" name="12 Imagen"/>
          <p:cNvPicPr/>
          <p:nvPr/>
        </p:nvPicPr>
        <p:blipFill rotWithShape="1">
          <a:blip r:embed="rId9"/>
          <a:srcRect b="40059"/>
          <a:stretch/>
        </p:blipFill>
        <p:spPr bwMode="auto">
          <a:xfrm>
            <a:off x="1304771" y="4140671"/>
            <a:ext cx="5211445" cy="19526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3365734"/>
      </p:ext>
    </p:extLst>
  </p:cSld>
  <p:clrMapOvr>
    <a:masterClrMapping/>
  </p:clrMapOvr>
  <p:transition spd="med">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7 Marcador de contenido"/>
          <p:cNvSpPr txBox="1">
            <a:spLocks/>
          </p:cNvSpPr>
          <p:nvPr/>
        </p:nvSpPr>
        <p:spPr>
          <a:xfrm>
            <a:off x="5508104" y="1222435"/>
            <a:ext cx="3498068" cy="4604532"/>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sz="1600" dirty="0" smtClean="0"/>
              <a:t>Necesidad de Analizar en tiempo real el tráfico que se está capturando.</a:t>
            </a:r>
          </a:p>
          <a:p>
            <a:pPr algn="just"/>
            <a:r>
              <a:rPr lang="es-ES" sz="1600" dirty="0" smtClean="0"/>
              <a:t>Gráficas de Wireshark con posibilidad de filtrar (5).</a:t>
            </a:r>
          </a:p>
          <a:p>
            <a:pPr algn="just"/>
            <a:r>
              <a:rPr lang="es-ES" sz="1600" dirty="0" smtClean="0"/>
              <a:t>IO Graph</a:t>
            </a:r>
          </a:p>
          <a:p>
            <a:pPr algn="just"/>
            <a:r>
              <a:rPr lang="es-ES" sz="1600" dirty="0" smtClean="0"/>
              <a:t>Wireshark 2 Preview, módulo </a:t>
            </a:r>
          </a:p>
          <a:p>
            <a:pPr algn="just"/>
            <a:r>
              <a:rPr lang="es-ES" sz="1600" dirty="0" smtClean="0"/>
              <a:t>Visualizar el tráfico de las tarjetas configuradas en la máquina.</a:t>
            </a:r>
          </a:p>
          <a:p>
            <a:pPr algn="just"/>
            <a:r>
              <a:rPr lang="es-ES" sz="1600" dirty="0" smtClean="0"/>
              <a:t>No </a:t>
            </a:r>
            <a:r>
              <a:rPr lang="es-ES" sz="1600" dirty="0" smtClean="0"/>
              <a:t>hay monitoreo </a:t>
            </a:r>
            <a:r>
              <a:rPr lang="es-ES" sz="1600" dirty="0" smtClean="0"/>
              <a:t>en tiempo real ya que existe un tiempo de procesamiento y de replica del paquete hacia el sniffer o software de captura de tráfico</a:t>
            </a:r>
          </a:p>
        </p:txBody>
      </p:sp>
      <p:sp>
        <p:nvSpPr>
          <p:cNvPr id="8" name="1 Título"/>
          <p:cNvSpPr txBox="1">
            <a:spLocks/>
          </p:cNvSpPr>
          <p:nvPr/>
        </p:nvSpPr>
        <p:spPr>
          <a:xfrm>
            <a:off x="179512" y="692696"/>
            <a:ext cx="4356484" cy="32403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GRÁFICAS WIRESAHRK Y TIMEPO REAL</a:t>
            </a:r>
            <a:endParaRPr lang="es-ES" sz="2000" b="1" dirty="0">
              <a:solidFill>
                <a:schemeClr val="accent3"/>
              </a:solidFill>
            </a:endParaRP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1" name="10 Imagen"/>
          <p:cNvPicPr/>
          <p:nvPr/>
        </p:nvPicPr>
        <p:blipFill>
          <a:blip r:embed="rId5"/>
          <a:stretch>
            <a:fillRect/>
          </a:stretch>
        </p:blipFill>
        <p:spPr>
          <a:xfrm>
            <a:off x="97582" y="1222435"/>
            <a:ext cx="5219700" cy="3710940"/>
          </a:xfrm>
          <a:prstGeom prst="rect">
            <a:avLst/>
          </a:prstGeom>
        </p:spPr>
      </p:pic>
      <p:sp>
        <p:nvSpPr>
          <p:cNvPr id="10" name="9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Tree>
    <p:extLst>
      <p:ext uri="{BB962C8B-B14F-4D97-AF65-F5344CB8AC3E}">
        <p14:creationId xmlns:p14="http://schemas.microsoft.com/office/powerpoint/2010/main" val="1664455327"/>
      </p:ext>
    </p:extLst>
  </p:cSld>
  <p:clrMapOvr>
    <a:masterClrMapping/>
  </p:clrMapOvr>
  <p:transition spd="med">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sp>
        <p:nvSpPr>
          <p:cNvPr id="5" name="1 Título"/>
          <p:cNvSpPr txBox="1">
            <a:spLocks/>
          </p:cNvSpPr>
          <p:nvPr/>
        </p:nvSpPr>
        <p:spPr>
          <a:xfrm>
            <a:off x="179512" y="692696"/>
            <a:ext cx="4356484" cy="32403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GRÁFICAS WIRESAHRK Y TIMEPO REAL</a:t>
            </a:r>
            <a:endParaRPr lang="es-ES" sz="2000" b="1" dirty="0">
              <a:solidFill>
                <a:schemeClr val="accent3"/>
              </a:solidFill>
            </a:endParaRPr>
          </a:p>
        </p:txBody>
      </p:sp>
      <p:pic>
        <p:nvPicPr>
          <p:cNvPr id="6" name="5 Imagen"/>
          <p:cNvPicPr/>
          <p:nvPr/>
        </p:nvPicPr>
        <p:blipFill>
          <a:blip r:embed="rId5"/>
          <a:stretch>
            <a:fillRect/>
          </a:stretch>
        </p:blipFill>
        <p:spPr>
          <a:xfrm>
            <a:off x="107504" y="1016732"/>
            <a:ext cx="4328325" cy="2988332"/>
          </a:xfrm>
          <a:prstGeom prst="rect">
            <a:avLst/>
          </a:prstGeom>
        </p:spPr>
      </p:pic>
      <p:pic>
        <p:nvPicPr>
          <p:cNvPr id="7" name="6 Imagen"/>
          <p:cNvPicPr/>
          <p:nvPr/>
        </p:nvPicPr>
        <p:blipFill>
          <a:blip r:embed="rId6"/>
          <a:stretch>
            <a:fillRect/>
          </a:stretch>
        </p:blipFill>
        <p:spPr>
          <a:xfrm>
            <a:off x="4519823" y="2803381"/>
            <a:ext cx="4554066" cy="3073891"/>
          </a:xfrm>
          <a:prstGeom prst="rect">
            <a:avLst/>
          </a:prstGeom>
        </p:spPr>
      </p:pic>
      <p:sp>
        <p:nvSpPr>
          <p:cNvPr id="8" name="7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Tree>
    <p:extLst>
      <p:ext uri="{BB962C8B-B14F-4D97-AF65-F5344CB8AC3E}">
        <p14:creationId xmlns:p14="http://schemas.microsoft.com/office/powerpoint/2010/main" val="4170584297"/>
      </p:ext>
    </p:extLst>
  </p:cSld>
  <p:clrMapOvr>
    <a:masterClrMapping/>
  </p:clrMapOvr>
  <p:transition spd="med">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3"/>
          <a:stretch>
            <a:fillRect/>
          </a:stretch>
        </p:blipFill>
        <p:spPr>
          <a:xfrm>
            <a:off x="144016" y="1041521"/>
            <a:ext cx="4211960" cy="4475712"/>
          </a:xfrm>
          <a:prstGeom prst="rect">
            <a:avLst/>
          </a:prstGeom>
        </p:spPr>
      </p:pic>
      <p:pic>
        <p:nvPicPr>
          <p:cNvPr id="4" name="Picture 2" descr="logo">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rId4" action="ppaction://hlinksldjump"/>
              </a:rPr>
              <a:t>AGENDA</a:t>
            </a:r>
            <a:endParaRPr lang="es-ES" sz="1400" dirty="0"/>
          </a:p>
        </p:txBody>
      </p:sp>
      <p:sp>
        <p:nvSpPr>
          <p:cNvPr id="6"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FASE 3</a:t>
            </a:r>
            <a:endParaRPr lang="es-EC" sz="2000" b="1" dirty="0">
              <a:latin typeface="Times New Roman" pitchFamily="18" charset="0"/>
              <a:cs typeface="Times New Roman" pitchFamily="18" charset="0"/>
            </a:endParaRPr>
          </a:p>
        </p:txBody>
      </p:sp>
      <p:sp>
        <p:nvSpPr>
          <p:cNvPr id="7" name="1 Título"/>
          <p:cNvSpPr txBox="1">
            <a:spLocks/>
          </p:cNvSpPr>
          <p:nvPr/>
        </p:nvSpPr>
        <p:spPr>
          <a:xfrm>
            <a:off x="179512" y="692696"/>
            <a:ext cx="4356484" cy="32403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000" b="1" dirty="0" smtClean="0">
                <a:solidFill>
                  <a:schemeClr val="accent3"/>
                </a:solidFill>
              </a:rPr>
              <a:t>GRÁFICAS WIRESAHRK Y TIMEPO REAL</a:t>
            </a:r>
            <a:endParaRPr lang="es-ES" sz="2000" b="1" dirty="0">
              <a:solidFill>
                <a:schemeClr val="accent3"/>
              </a:solidFill>
            </a:endParaRPr>
          </a:p>
        </p:txBody>
      </p:sp>
      <p:pic>
        <p:nvPicPr>
          <p:cNvPr id="8" name="7 Imagen"/>
          <p:cNvPicPr/>
          <p:nvPr/>
        </p:nvPicPr>
        <p:blipFill rotWithShape="1">
          <a:blip r:embed="rId6"/>
          <a:srcRect b="42486"/>
          <a:stretch/>
        </p:blipFill>
        <p:spPr bwMode="auto">
          <a:xfrm>
            <a:off x="4477110" y="1044633"/>
            <a:ext cx="4631394" cy="23269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487725"/>
      </p:ext>
    </p:extLst>
  </p:cSld>
  <p:clrMapOvr>
    <a:masterClrMapping/>
  </p:clrMapOvr>
  <p:transition spd="med">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CONCLUSIONES</a:t>
            </a:r>
            <a:endParaRPr lang="es-EC" sz="2000" b="1" dirty="0">
              <a:latin typeface="Times New Roman" pitchFamily="18" charset="0"/>
              <a:cs typeface="Times New Roman" pitchFamily="18" charset="0"/>
            </a:endParaRPr>
          </a:p>
        </p:txBody>
      </p:sp>
      <p:sp>
        <p:nvSpPr>
          <p:cNvPr id="4" name="3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5" name="4 CuadroTexto"/>
          <p:cNvSpPr txBox="1"/>
          <p:nvPr/>
        </p:nvSpPr>
        <p:spPr>
          <a:xfrm>
            <a:off x="323528" y="1196752"/>
            <a:ext cx="8640960" cy="4062651"/>
          </a:xfrm>
          <a:prstGeom prst="rect">
            <a:avLst/>
          </a:prstGeom>
          <a:noFill/>
        </p:spPr>
        <p:txBody>
          <a:bodyPr wrap="square" rtlCol="0">
            <a:spAutoFit/>
          </a:bodyPr>
          <a:lstStyle/>
          <a:p>
            <a:pPr marL="285750" lvl="0" indent="-285750" algn="just">
              <a:buFont typeface="Arial" pitchFamily="34" charset="0"/>
              <a:buChar char="•"/>
            </a:pPr>
            <a:r>
              <a:rPr lang="es-ES" sz="1600" dirty="0"/>
              <a:t>La implementación de escenarios de prueba permiten conocer a profundidad los componentes que conforman el estándar IEEE 802.11 y sus diferentes variaciones, tanto en velocidad, seguridad y alcance</a:t>
            </a:r>
            <a:r>
              <a:rPr lang="es-ES" sz="1600" dirty="0" smtClean="0"/>
              <a:t>.</a:t>
            </a:r>
          </a:p>
          <a:p>
            <a:pPr marL="285750" lvl="0" indent="-285750">
              <a:buFont typeface="Arial" pitchFamily="34" charset="0"/>
              <a:buChar char="•"/>
            </a:pPr>
            <a:endParaRPr lang="es-ES" sz="1600" dirty="0"/>
          </a:p>
          <a:p>
            <a:pPr marL="285750" lvl="0" indent="-285750" algn="just">
              <a:buFont typeface="Arial" pitchFamily="34" charset="0"/>
              <a:buChar char="•"/>
            </a:pPr>
            <a:r>
              <a:rPr lang="es-ES" sz="1600" dirty="0"/>
              <a:t>Las tramas de Administración son las que nos proporcionan mayor información de la red analizada, contiene parámetros como ESSID, MAC, potencia de transmisión las mismas que son enviadas en broadcast a todas las estaciones (Beacon), esto puede convertirse en un punto de vulnerabilidad de una red inalámbrica ya que pueden aparecer falsos AP que hagan que las estaciones se conecten y envíen información valiosa y que otros los pueden utilizar para realizar ataques a la red</a:t>
            </a:r>
            <a:r>
              <a:rPr lang="es-ES" sz="1600" dirty="0" smtClean="0"/>
              <a:t>.</a:t>
            </a:r>
          </a:p>
          <a:p>
            <a:pPr marL="285750" lvl="0" indent="-285750" algn="just">
              <a:buFont typeface="Arial" pitchFamily="34" charset="0"/>
              <a:buChar char="•"/>
            </a:pPr>
            <a:endParaRPr lang="es-ES" sz="1600" dirty="0"/>
          </a:p>
          <a:p>
            <a:pPr marL="285750" lvl="0" indent="-285750" algn="just">
              <a:buFont typeface="Arial" pitchFamily="34" charset="0"/>
              <a:buChar char="•"/>
            </a:pPr>
            <a:r>
              <a:rPr lang="es-ES" sz="1600" dirty="0"/>
              <a:t>Las técnicas de monitoreo pasivas son las técnicas más usadas en un entorno de red que se necesita conocer su funcionamiento y en el caso de la implementación de la presente tesis se concluye que realizar un monitoreo de los paquetes de red o realizar snifing es la más efectiva ya que se realiza una recolección de diferentes protocolos en los cuales analizamos diferentes aspectos como direcciones MAC (capa 2), direcciones IP (capa 3).</a:t>
            </a:r>
          </a:p>
          <a:p>
            <a:pPr marL="285750" indent="-285750" algn="just">
              <a:buFont typeface="Arial" pitchFamily="34" charset="0"/>
              <a:buChar char="•"/>
            </a:pPr>
            <a:endParaRPr lang="es-ES" sz="1600" dirty="0"/>
          </a:p>
        </p:txBody>
      </p:sp>
    </p:spTree>
    <p:extLst>
      <p:ext uri="{BB962C8B-B14F-4D97-AF65-F5344CB8AC3E}">
        <p14:creationId xmlns:p14="http://schemas.microsoft.com/office/powerpoint/2010/main" val="2355134954"/>
      </p:ext>
    </p:extLst>
  </p:cSld>
  <p:clrMapOvr>
    <a:masterClrMapping/>
  </p:clrMapOvr>
  <p:transition spd="med">
    <p:randomBar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5" name="4 CuadroTexto"/>
          <p:cNvSpPr txBox="1"/>
          <p:nvPr/>
        </p:nvSpPr>
        <p:spPr>
          <a:xfrm>
            <a:off x="323528" y="1196752"/>
            <a:ext cx="8640960" cy="3323987"/>
          </a:xfrm>
          <a:prstGeom prst="rect">
            <a:avLst/>
          </a:prstGeom>
          <a:noFill/>
        </p:spPr>
        <p:txBody>
          <a:bodyPr wrap="square" rtlCol="0">
            <a:spAutoFit/>
          </a:bodyPr>
          <a:lstStyle/>
          <a:p>
            <a:pPr marL="285750" lvl="0" indent="-285750" algn="just">
              <a:buFont typeface="Arial" pitchFamily="34" charset="0"/>
              <a:buChar char="•"/>
            </a:pPr>
            <a:r>
              <a:rPr lang="es-ES" sz="1600" dirty="0"/>
              <a:t>De las herramientas usadas en la implementación y análisis de la presente tesis se puede indicar que existen varias herramientas que ayudar a un administrador de red a obtener detalladamente sus dispositivos administrados. Se usó inSSIDer el cual es compatible con Windows el mismo que nos ayuda a verificar de una manera sencilla y práctica la configuración de nuestros dispositivos AP. Cascade Pilot que nos facilitó con el análisis de la red creando diferentes reportes estadísticos los cuales son realizados en base a la paquetería obtenida al realizar un sniffing el mismo que se lo ejecutó con Wireshark</a:t>
            </a:r>
            <a:r>
              <a:rPr lang="es-ES" sz="1600" dirty="0" smtClean="0"/>
              <a:t>.</a:t>
            </a:r>
          </a:p>
          <a:p>
            <a:pPr marL="285750" lvl="0" indent="-285750" algn="just">
              <a:buFont typeface="Arial" pitchFamily="34" charset="0"/>
              <a:buChar char="•"/>
            </a:pPr>
            <a:endParaRPr lang="es-ES" sz="1600" dirty="0"/>
          </a:p>
          <a:p>
            <a:pPr marL="285750" lvl="1" indent="-285750" algn="just">
              <a:buFont typeface="Arial" pitchFamily="34" charset="0"/>
              <a:buChar char="•"/>
            </a:pPr>
            <a:r>
              <a:rPr lang="es-ES" sz="1600" dirty="0"/>
              <a:t>El uso de seguridad dentro de una red inalámbrica es de mucha importancia para poder cubrir vulnerabilidades externas a la red. El uso de un servidor de autenticación como RADIUS es de gran ayuda para evitar este tipo de vulnerabilidades ya que los usuarios para poder tener conectividad en la red deberá autenticarse y así podemos tener un mayor control de nuestra red. </a:t>
            </a:r>
          </a:p>
          <a:p>
            <a:pPr marL="285750" indent="-285750" algn="just">
              <a:buFont typeface="Arial" pitchFamily="34" charset="0"/>
              <a:buChar char="•"/>
            </a:pPr>
            <a:endParaRPr lang="es-ES" sz="1600" dirty="0"/>
          </a:p>
        </p:txBody>
      </p:sp>
      <p:sp>
        <p:nvSpPr>
          <p:cNvPr id="6"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CONCLUSIONES</a:t>
            </a:r>
            <a:endParaRPr lang="es-EC"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1660118979"/>
      </p:ext>
    </p:extLst>
  </p:cSld>
  <p:clrMapOvr>
    <a:masterClrMapping/>
  </p:clrMapOvr>
  <p:transition spd="med">
    <p:randomBa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5" name="4 CuadroTexto"/>
          <p:cNvSpPr txBox="1"/>
          <p:nvPr/>
        </p:nvSpPr>
        <p:spPr>
          <a:xfrm>
            <a:off x="323528" y="1196752"/>
            <a:ext cx="8640960" cy="4031873"/>
          </a:xfrm>
          <a:prstGeom prst="rect">
            <a:avLst/>
          </a:prstGeom>
          <a:noFill/>
        </p:spPr>
        <p:txBody>
          <a:bodyPr wrap="square" rtlCol="0">
            <a:spAutoFit/>
          </a:bodyPr>
          <a:lstStyle/>
          <a:p>
            <a:pPr marL="285750" indent="-285750">
              <a:buFont typeface="Arial" pitchFamily="34" charset="0"/>
              <a:buChar char="•"/>
            </a:pPr>
            <a:r>
              <a:rPr lang="es-ES" sz="1600" dirty="0" smtClean="0"/>
              <a:t>Al </a:t>
            </a:r>
            <a:r>
              <a:rPr lang="es-ES" sz="1600" dirty="0"/>
              <a:t>monitorear el tráfico de red con una sola tarjeta AirPcap solo podemos cubrir el canal al cual ha sido configurado, pero al momento de colocar 2 o más tarjetas para actuar como monitores de tráfico podemos abarcar un espacio mucho más grande y con esto poder realizar un barrido más completo de las señales y los paquetes que se transmiten en nuestra red así los equipos estén configurados en diferentes frecuencias. </a:t>
            </a:r>
          </a:p>
          <a:p>
            <a:pPr marL="285750" lvl="1" indent="-285750" algn="just">
              <a:buFont typeface="Arial" pitchFamily="34" charset="0"/>
              <a:buChar char="•"/>
            </a:pPr>
            <a:endParaRPr lang="es-ES" sz="1600" dirty="0"/>
          </a:p>
          <a:p>
            <a:pPr marL="285750" lvl="1" indent="-285750" algn="just">
              <a:buFont typeface="Arial" pitchFamily="34" charset="0"/>
              <a:buChar char="•"/>
            </a:pPr>
            <a:r>
              <a:rPr lang="es-ES" sz="1600" dirty="0" smtClean="0"/>
              <a:t>Al </a:t>
            </a:r>
            <a:r>
              <a:rPr lang="es-ES" sz="1600" dirty="0"/>
              <a:t>tener presente un tráfico multicanal van a existir paquetes que se van a perder, esto se debe a la existencia de una cantidad muy grande de paquetes que están circulado por la red y que las herramienta de análisis no son capaces de capturar en su totalidad ya que se tiene un tiempo muy corto para poder capturar todos los paquetes involucrados.</a:t>
            </a:r>
          </a:p>
          <a:p>
            <a:pPr marL="285750" indent="-285750" algn="just">
              <a:buFont typeface="Arial" pitchFamily="34" charset="0"/>
              <a:buChar char="•"/>
            </a:pPr>
            <a:endParaRPr lang="es-ES" sz="1600" dirty="0" smtClean="0"/>
          </a:p>
          <a:p>
            <a:pPr marL="285750" lvl="1" indent="-285750" algn="just">
              <a:buFont typeface="Arial" pitchFamily="34" charset="0"/>
              <a:buChar char="•"/>
            </a:pPr>
            <a:r>
              <a:rPr lang="es-ES" sz="1600" dirty="0"/>
              <a:t>Wireshark una aplicación libre y una de las más usadas a nivel de análisis y estudio para verificar el comportamiento de una red. Con el uso de filtros se pudo obtener información detallada de las tramas y con esto se pudo identificar el comportamiento de los diferentes escenarios y de los equipos involucrados.</a:t>
            </a:r>
          </a:p>
          <a:p>
            <a:pPr marL="285750" indent="-285750" algn="just">
              <a:buFont typeface="Arial" pitchFamily="34" charset="0"/>
              <a:buChar char="•"/>
            </a:pPr>
            <a:endParaRPr lang="es-ES" sz="1600" dirty="0"/>
          </a:p>
        </p:txBody>
      </p:sp>
      <p:sp>
        <p:nvSpPr>
          <p:cNvPr id="6"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CONCLUSIONES</a:t>
            </a:r>
            <a:endParaRPr lang="es-EC"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4232361313"/>
      </p:ext>
    </p:extLst>
  </p:cSld>
  <p:clrMapOvr>
    <a:masterClrMapping/>
  </p:clrMapOvr>
  <p:transition spd="med">
    <p:randomBa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rId3" action="ppaction://hlinksldjump"/>
              </a:rPr>
              <a:t>AGENDA</a:t>
            </a:r>
            <a:endParaRPr lang="es-ES" sz="1400" dirty="0"/>
          </a:p>
        </p:txBody>
      </p:sp>
      <p:sp>
        <p:nvSpPr>
          <p:cNvPr id="5" name="4 CuadroTexto"/>
          <p:cNvSpPr txBox="1"/>
          <p:nvPr/>
        </p:nvSpPr>
        <p:spPr>
          <a:xfrm>
            <a:off x="323528" y="1196752"/>
            <a:ext cx="8640960" cy="2369880"/>
          </a:xfrm>
          <a:prstGeom prst="rect">
            <a:avLst/>
          </a:prstGeom>
          <a:noFill/>
        </p:spPr>
        <p:txBody>
          <a:bodyPr wrap="square" rtlCol="0">
            <a:spAutoFit/>
          </a:bodyPr>
          <a:lstStyle/>
          <a:p>
            <a:pPr marL="285750" indent="-285750">
              <a:buFont typeface="Arial" pitchFamily="34" charset="0"/>
              <a:buChar char="•"/>
            </a:pPr>
            <a:r>
              <a:rPr lang="es-ES" sz="1600" dirty="0"/>
              <a:t>SteelCentral Packet Analyzer es una herramienta pagada que nos permite visualizar mediante filtros información de nuestro interés, estos datos los podemos visualizar de manera estadística y generar reportes.</a:t>
            </a:r>
          </a:p>
          <a:p>
            <a:pPr marL="285750" indent="-285750" algn="just">
              <a:buFont typeface="Arial" pitchFamily="34" charset="0"/>
              <a:buChar char="•"/>
            </a:pPr>
            <a:endParaRPr lang="es-ES" sz="1600" dirty="0" smtClean="0"/>
          </a:p>
          <a:p>
            <a:pPr marL="285750" indent="-285750">
              <a:buFont typeface="Arial" pitchFamily="34" charset="0"/>
              <a:buChar char="•"/>
            </a:pPr>
            <a:r>
              <a:rPr lang="es-ES" sz="1600" dirty="0"/>
              <a:t>La elección de estas herramientas </a:t>
            </a:r>
            <a:r>
              <a:rPr lang="es-ES" sz="1600" dirty="0" smtClean="0"/>
              <a:t> de monitoreo y de análisis depende </a:t>
            </a:r>
            <a:r>
              <a:rPr lang="es-ES" sz="1600" dirty="0"/>
              <a:t>de varios factores, sean estos humanos, económicos como de infraestructura</a:t>
            </a:r>
            <a:r>
              <a:rPr lang="es-ES" sz="1600" dirty="0" smtClean="0"/>
              <a:t>.</a:t>
            </a:r>
          </a:p>
          <a:p>
            <a:pPr marL="742950" lvl="1" indent="-285750">
              <a:buFont typeface="Arial" pitchFamily="34" charset="0"/>
              <a:buChar char="•"/>
            </a:pPr>
            <a:r>
              <a:rPr lang="es-ES" sz="1600" dirty="0" smtClean="0"/>
              <a:t>El </a:t>
            </a:r>
            <a:r>
              <a:rPr lang="es-ES" sz="1600" dirty="0"/>
              <a:t>perfil de los administradores, sus conocimientos en determinados sistemas operativos.</a:t>
            </a:r>
          </a:p>
          <a:p>
            <a:pPr marL="742950" lvl="1" indent="-285750">
              <a:buFont typeface="Arial" pitchFamily="34" charset="0"/>
              <a:buChar char="•"/>
            </a:pPr>
            <a:r>
              <a:rPr lang="es-ES" sz="1600" dirty="0"/>
              <a:t>Los recursos económicos disponibles.</a:t>
            </a:r>
          </a:p>
          <a:p>
            <a:pPr marL="742950" lvl="1" indent="-285750">
              <a:buFont typeface="Arial" pitchFamily="34" charset="0"/>
              <a:buChar char="•"/>
            </a:pPr>
            <a:r>
              <a:rPr lang="es-ES" sz="1600" dirty="0"/>
              <a:t>El equipo de cómputo que se disponga.</a:t>
            </a:r>
          </a:p>
        </p:txBody>
      </p:sp>
      <p:sp>
        <p:nvSpPr>
          <p:cNvPr id="6" name="2 Subtítulo"/>
          <p:cNvSpPr txBox="1">
            <a:spLocks/>
          </p:cNvSpPr>
          <p:nvPr/>
        </p:nvSpPr>
        <p:spPr>
          <a:xfrm>
            <a:off x="2771800" y="116632"/>
            <a:ext cx="352839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CONCLUSIONES</a:t>
            </a:r>
            <a:endParaRPr lang="es-EC"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3226672908"/>
      </p:ext>
    </p:extLst>
  </p:cSld>
  <p:clrMapOvr>
    <a:masterClrMapping/>
  </p:clrMapOvr>
  <p:transition spd="med">
    <p:randomBar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467544" y="206642"/>
            <a:ext cx="817198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RECOMENDACIONES</a:t>
            </a:r>
            <a:endParaRPr lang="es-EC" sz="2000" b="1" dirty="0">
              <a:latin typeface="Times New Roman" pitchFamily="18" charset="0"/>
              <a:cs typeface="Times New Roman" pitchFamily="18" charset="0"/>
            </a:endParaRPr>
          </a:p>
        </p:txBody>
      </p:sp>
      <p:sp>
        <p:nvSpPr>
          <p:cNvPr id="6" name="5 Marcador de contenido"/>
          <p:cNvSpPr>
            <a:spLocks noGrp="1"/>
          </p:cNvSpPr>
          <p:nvPr>
            <p:ph idx="1"/>
          </p:nvPr>
        </p:nvSpPr>
        <p:spPr>
          <a:xfrm>
            <a:off x="251520" y="1135285"/>
            <a:ext cx="8229600" cy="4525963"/>
          </a:xfrm>
        </p:spPr>
        <p:txBody>
          <a:bodyPr/>
          <a:lstStyle/>
          <a:p>
            <a:pPr lvl="1"/>
            <a:r>
              <a:rPr lang="es-ES" sz="1600" dirty="0"/>
              <a:t>Como recomendaciones dentro de este proyecto se puede mencionar que existen diferentes programas que nos ayudan para poder realizar un análisis de la red en cualquier entorno que lo estemos implementando. Lo importante es saber aprovechar al máximo las características de cada uno de ellos y poder sacar las mejores conclusiones sobre el comportamiento de la red para poder ofrecer un servicio óptimo y eficiente.</a:t>
            </a:r>
          </a:p>
          <a:p>
            <a:pPr lvl="1"/>
            <a:endParaRPr lang="es-ES" sz="1600" dirty="0" smtClean="0"/>
          </a:p>
          <a:p>
            <a:pPr lvl="1"/>
            <a:r>
              <a:rPr lang="es-ES" sz="1600" dirty="0" smtClean="0"/>
              <a:t>De </a:t>
            </a:r>
            <a:r>
              <a:rPr lang="es-ES" sz="1600" dirty="0"/>
              <a:t>acuerdo a la posibilidad económica que tenga el administrador o la empresa que desee realizar el análisis de su red en los diferentes aspectos, podríamos ver la posibilidad de adquirir un software de los analizados ya que en su mayoría son pagados por su gran diversidad de herramientas que nos presta para poder hacer el análisis como </a:t>
            </a:r>
            <a:r>
              <a:rPr lang="es-ES" sz="1600" dirty="0" err="1"/>
              <a:t>SteelCentral</a:t>
            </a:r>
            <a:r>
              <a:rPr lang="es-ES" sz="1600" dirty="0"/>
              <a:t> </a:t>
            </a:r>
            <a:r>
              <a:rPr lang="es-ES" sz="1600" dirty="0" err="1"/>
              <a:t>Packet</a:t>
            </a:r>
            <a:r>
              <a:rPr lang="es-ES" sz="1600" dirty="0"/>
              <a:t> </a:t>
            </a:r>
            <a:r>
              <a:rPr lang="es-ES" sz="1600" dirty="0" err="1"/>
              <a:t>Analyzer</a:t>
            </a:r>
            <a:r>
              <a:rPr lang="es-ES" sz="1600" dirty="0"/>
              <a:t>.</a:t>
            </a:r>
          </a:p>
          <a:p>
            <a:pPr lvl="1"/>
            <a:endParaRPr lang="es-ES" sz="1200" dirty="0" smtClean="0"/>
          </a:p>
        </p:txBody>
      </p:sp>
      <p:sp>
        <p:nvSpPr>
          <p:cNvPr id="7" name="6 Rectángulo">
            <a:hlinkClick r:id="rId5"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Tree>
    <p:extLst>
      <p:ext uri="{BB962C8B-B14F-4D97-AF65-F5344CB8AC3E}">
        <p14:creationId xmlns:p14="http://schemas.microsoft.com/office/powerpoint/2010/main" val="3029928760"/>
      </p:ext>
    </p:extLst>
  </p:cSld>
  <p:clrMapOvr>
    <a:masterClrMapping/>
  </p:clrMapOvr>
  <p:transition spd="med">
    <p:randomBar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467544" y="116632"/>
            <a:ext cx="8171982"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RECOMENDACIONES</a:t>
            </a:r>
            <a:endParaRPr lang="es-EC" sz="2000" b="1" dirty="0">
              <a:latin typeface="Times New Roman" pitchFamily="18" charset="0"/>
              <a:cs typeface="Times New Roman" pitchFamily="18" charset="0"/>
            </a:endParaRPr>
          </a:p>
        </p:txBody>
      </p:sp>
      <p:sp>
        <p:nvSpPr>
          <p:cNvPr id="4" name="3 Rectángulo">
            <a:hlinkClick r:id="rId3"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6" name="5 Marcador de contenido"/>
          <p:cNvSpPr>
            <a:spLocks noGrp="1"/>
          </p:cNvSpPr>
          <p:nvPr>
            <p:ph idx="1"/>
          </p:nvPr>
        </p:nvSpPr>
        <p:spPr>
          <a:xfrm>
            <a:off x="457200" y="980728"/>
            <a:ext cx="8229600" cy="4525963"/>
          </a:xfrm>
        </p:spPr>
        <p:txBody>
          <a:bodyPr/>
          <a:lstStyle/>
          <a:p>
            <a:pPr lvl="1"/>
            <a:r>
              <a:rPr lang="es-ES" sz="1600" dirty="0"/>
              <a:t>Una de las incertidumbres más grandes que se puede presentar al momento de querer analizar una red inalámbrica es el saber en qué lugar se debe colocar el monitor, cerca del AP o cerca del cliente, para poder tener una respuesta a esta incertidumbre debemos analizar dos temas importantes y saber qué es lo que estamos buscando con este análisis, si buscamos niveles de servicio para el cliente o el AP, con esta aclaración del panorama podremos colocar el monitor en la posición correcta y poder realizar un análisis mucho más real de la necesidad que nuestra red presenta.</a:t>
            </a:r>
          </a:p>
          <a:p>
            <a:pPr lvl="1"/>
            <a:endParaRPr lang="es-ES" sz="1600" dirty="0" smtClean="0"/>
          </a:p>
          <a:p>
            <a:pPr lvl="1"/>
            <a:r>
              <a:rPr lang="es-ES" sz="1600" dirty="0" smtClean="0"/>
              <a:t>Usar </a:t>
            </a:r>
            <a:r>
              <a:rPr lang="es-ES" sz="1600" dirty="0"/>
              <a:t>un sistema de seguridad o autenticación para tener nuestra red protegida ante la presencia de una vulnerabilidad externa y adicional poder tener un control de los dispositivos de nuestra red interna.</a:t>
            </a:r>
          </a:p>
          <a:p>
            <a:pPr lvl="1"/>
            <a:endParaRPr lang="es-ES" sz="1600" dirty="0" smtClean="0"/>
          </a:p>
          <a:p>
            <a:pPr lvl="1"/>
            <a:r>
              <a:rPr lang="es-ES" sz="1600" dirty="0" smtClean="0"/>
              <a:t>Plantearse </a:t>
            </a:r>
            <a:r>
              <a:rPr lang="es-ES" sz="1600" dirty="0"/>
              <a:t>el motivo por el cual se necesita conocer el estado de la red inalámbrica, ya que con este criterio podemos saber la ubicación de los equipos de monitoreo y conocer los nivele de servicio dependiendo el criterio del administrador, sea este basado en el nivel de servicio al cliente o al Access Point. </a:t>
            </a:r>
          </a:p>
        </p:txBody>
      </p:sp>
    </p:spTree>
    <p:extLst>
      <p:ext uri="{BB962C8B-B14F-4D97-AF65-F5344CB8AC3E}">
        <p14:creationId xmlns:p14="http://schemas.microsoft.com/office/powerpoint/2010/main" val="877047619"/>
      </p:ext>
    </p:extLst>
  </p:cSld>
  <p:clrMapOvr>
    <a:masterClrMapping/>
  </p:clrMapOvr>
  <p:transition spd="med">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2339752" y="116632"/>
            <a:ext cx="4320480"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ESTÁNDARES 802.11</a:t>
            </a:r>
            <a:endParaRPr lang="es-EC" sz="2000" b="1" dirty="0">
              <a:latin typeface="Times New Roman" pitchFamily="18" charset="0"/>
              <a:cs typeface="Times New Roman" pitchFamily="18" charset="0"/>
            </a:endParaRPr>
          </a:p>
        </p:txBody>
      </p:sp>
      <p:sp>
        <p:nvSpPr>
          <p:cNvPr id="4" name="3 CuadroTexto"/>
          <p:cNvSpPr txBox="1"/>
          <p:nvPr/>
        </p:nvSpPr>
        <p:spPr>
          <a:xfrm>
            <a:off x="107504" y="1219974"/>
            <a:ext cx="4176464" cy="4124206"/>
          </a:xfrm>
          <a:prstGeom prst="rect">
            <a:avLst/>
          </a:prstGeom>
          <a:noFill/>
        </p:spPr>
        <p:txBody>
          <a:bodyPr wrap="square" rtlCol="0">
            <a:spAutoFit/>
          </a:bodyPr>
          <a:lstStyle/>
          <a:p>
            <a:r>
              <a:rPr lang="es-ES" sz="1600" dirty="0" smtClean="0"/>
              <a:t>Usa banda de Frecuencia UNNI (Universal Networking Information Infraestructure).</a:t>
            </a:r>
          </a:p>
          <a:p>
            <a:r>
              <a:rPr lang="es-ES" sz="1600" dirty="0" smtClean="0"/>
              <a:t>UNNI-1 </a:t>
            </a:r>
            <a:r>
              <a:rPr lang="es-ES" sz="1600" b="1" dirty="0" smtClean="0"/>
              <a:t>5.15 a 5.25 GHz </a:t>
            </a:r>
            <a:r>
              <a:rPr lang="es-ES" sz="1600" dirty="0" smtClean="0"/>
              <a:t>Uso en interiores</a:t>
            </a:r>
          </a:p>
          <a:p>
            <a:r>
              <a:rPr lang="es-ES" sz="1600" dirty="0" smtClean="0"/>
              <a:t>UNNI-2 </a:t>
            </a:r>
            <a:r>
              <a:rPr lang="es-ES" sz="1600" b="1" dirty="0" smtClean="0"/>
              <a:t>5.25 a 5.35 GHz </a:t>
            </a:r>
            <a:r>
              <a:rPr lang="es-ES" sz="1600" dirty="0" smtClean="0"/>
              <a:t>Uso </a:t>
            </a:r>
            <a:r>
              <a:rPr lang="es-ES" sz="1600" dirty="0" err="1" smtClean="0"/>
              <a:t>int</a:t>
            </a:r>
            <a:r>
              <a:rPr lang="es-ES" sz="1600" dirty="0" smtClean="0"/>
              <a:t>. y ext.</a:t>
            </a:r>
          </a:p>
          <a:p>
            <a:r>
              <a:rPr lang="es-ES" sz="1600" dirty="0" smtClean="0"/>
              <a:t>UNNI-3 </a:t>
            </a:r>
            <a:r>
              <a:rPr lang="es-ES" sz="1600" b="1" dirty="0" smtClean="0"/>
              <a:t>5.725 a 5.82GH </a:t>
            </a:r>
            <a:r>
              <a:rPr lang="es-ES" sz="1600" dirty="0" smtClean="0"/>
              <a:t>Uso en exteriores</a:t>
            </a:r>
          </a:p>
          <a:p>
            <a:endParaRPr lang="es-ES" sz="1600" dirty="0"/>
          </a:p>
          <a:p>
            <a:r>
              <a:rPr lang="es-ES" sz="1600" dirty="0" smtClean="0"/>
              <a:t>4 Canales por cada UNNI total 12 canales no superpuestos</a:t>
            </a:r>
          </a:p>
          <a:p>
            <a:endParaRPr lang="es-ES" sz="1600" dirty="0" smtClean="0"/>
          </a:p>
          <a:p>
            <a:r>
              <a:rPr lang="es-ES" sz="1600" dirty="0" smtClean="0"/>
              <a:t>Utilizada Multiplexación OFDM. Modulación Multiportadora, enviar conjunto de portadoras cada una con información y se modula con QAM y PSK.</a:t>
            </a:r>
          </a:p>
          <a:p>
            <a:endParaRPr lang="es-ES" sz="1600" dirty="0" smtClean="0"/>
          </a:p>
          <a:p>
            <a:r>
              <a:rPr lang="es-ES" sz="1600" dirty="0" smtClean="0"/>
              <a:t>Tasas de transmisión de 6,9,12,18,24,36,48 y 54Mbps</a:t>
            </a:r>
            <a:r>
              <a:rPr lang="es-ES" sz="1600" dirty="0"/>
              <a:t>.</a:t>
            </a:r>
            <a:endParaRPr lang="es-ES" sz="1600" dirty="0" smtClean="0"/>
          </a:p>
        </p:txBody>
      </p:sp>
      <p:pic>
        <p:nvPicPr>
          <p:cNvPr id="5" name="4 Imagen"/>
          <p:cNvPicPr/>
          <p:nvPr/>
        </p:nvPicPr>
        <p:blipFill>
          <a:blip r:embed="rId5"/>
          <a:stretch>
            <a:fillRect/>
          </a:stretch>
        </p:blipFill>
        <p:spPr>
          <a:xfrm>
            <a:off x="4211960" y="1124744"/>
            <a:ext cx="4855468" cy="2047875"/>
          </a:xfrm>
          <a:prstGeom prst="rect">
            <a:avLst/>
          </a:prstGeom>
        </p:spPr>
      </p:pic>
      <p:pic>
        <p:nvPicPr>
          <p:cNvPr id="6" name="5 Imagen"/>
          <p:cNvPicPr/>
          <p:nvPr/>
        </p:nvPicPr>
        <p:blipFill>
          <a:blip r:embed="rId6"/>
          <a:stretch>
            <a:fillRect/>
          </a:stretch>
        </p:blipFill>
        <p:spPr>
          <a:xfrm>
            <a:off x="6084168" y="3284984"/>
            <a:ext cx="2990850" cy="2076450"/>
          </a:xfrm>
          <a:prstGeom prst="rect">
            <a:avLst/>
          </a:prstGeom>
        </p:spPr>
      </p:pic>
      <p:sp>
        <p:nvSpPr>
          <p:cNvPr id="7" name="6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8" name="7 CuadroTexto"/>
          <p:cNvSpPr txBox="1"/>
          <p:nvPr/>
        </p:nvSpPr>
        <p:spPr>
          <a:xfrm>
            <a:off x="179512" y="692696"/>
            <a:ext cx="3600400" cy="400110"/>
          </a:xfrm>
          <a:prstGeom prst="rect">
            <a:avLst/>
          </a:prstGeom>
          <a:noFill/>
        </p:spPr>
        <p:txBody>
          <a:bodyPr wrap="square" rtlCol="0">
            <a:spAutoFit/>
          </a:bodyPr>
          <a:lstStyle/>
          <a:p>
            <a:r>
              <a:rPr lang="es-ES" sz="2000" b="1" dirty="0" smtClean="0">
                <a:solidFill>
                  <a:schemeClr val="accent3"/>
                </a:solidFill>
                <a:latin typeface="+mj-lt"/>
                <a:ea typeface="+mj-ea"/>
                <a:cs typeface="+mj-cs"/>
              </a:rPr>
              <a:t>802.11 a</a:t>
            </a:r>
            <a:endParaRPr lang="es-ES" sz="2000" b="1" dirty="0">
              <a:solidFill>
                <a:schemeClr val="accent3"/>
              </a:solidFill>
              <a:latin typeface="+mj-lt"/>
              <a:ea typeface="+mj-ea"/>
              <a:cs typeface="+mj-cs"/>
            </a:endParaRPr>
          </a:p>
        </p:txBody>
      </p:sp>
    </p:spTree>
    <p:extLst>
      <p:ext uri="{BB962C8B-B14F-4D97-AF65-F5344CB8AC3E}">
        <p14:creationId xmlns:p14="http://schemas.microsoft.com/office/powerpoint/2010/main" val="4067698813"/>
      </p:ext>
    </p:extLst>
  </p:cSld>
  <p:clrMapOvr>
    <a:masterClrMapping/>
  </p:clrMapOvr>
  <p:transition spd="med">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dialogofiscal.gob.ar/panoramaFiscal/images/fiscalizacionesElectronic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0688"/>
            <a:ext cx="3707904" cy="196300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ricohsom.com/wp-content/uploads/2013/05/ahorr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6" y="4305684"/>
            <a:ext cx="3664266" cy="153818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nubedemariaoficial.com/wp-content/uploads/2014/11/gracias-1.jpg"/>
          <p:cNvPicPr>
            <a:picLocks noChangeAspect="1" noChangeArrowheads="1"/>
          </p:cNvPicPr>
          <p:nvPr/>
        </p:nvPicPr>
        <p:blipFill rotWithShape="1">
          <a:blip r:embed="rId7">
            <a:extLst>
              <a:ext uri="{28A0092B-C50C-407E-A947-70E740481C1C}">
                <a14:useLocalDpi xmlns:a14="http://schemas.microsoft.com/office/drawing/2010/main" val="0"/>
              </a:ext>
            </a:extLst>
          </a:blip>
          <a:srcRect l="3938" t="16630" r="4349" b="8687"/>
          <a:stretch/>
        </p:blipFill>
        <p:spPr bwMode="auto">
          <a:xfrm rot="19751143">
            <a:off x="1027108" y="2267622"/>
            <a:ext cx="7215639" cy="220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29624"/>
      </p:ext>
    </p:extLst>
  </p:cSld>
  <p:clrMapOvr>
    <a:masterClrMapping/>
  </p:clrMapOvr>
  <p:transition spd="med">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1835696" y="116632"/>
            <a:ext cx="5400600"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ESTÁNDARES 802.11</a:t>
            </a:r>
            <a:endParaRPr lang="es-EC" sz="2000" b="1" dirty="0">
              <a:latin typeface="Times New Roman" pitchFamily="18" charset="0"/>
              <a:cs typeface="Times New Roman" pitchFamily="18" charset="0"/>
            </a:endParaRPr>
          </a:p>
        </p:txBody>
      </p:sp>
      <p:sp>
        <p:nvSpPr>
          <p:cNvPr id="4" name="3 CuadroTexto"/>
          <p:cNvSpPr txBox="1"/>
          <p:nvPr/>
        </p:nvSpPr>
        <p:spPr>
          <a:xfrm>
            <a:off x="107504" y="1181651"/>
            <a:ext cx="4176464" cy="1569660"/>
          </a:xfrm>
          <a:prstGeom prst="rect">
            <a:avLst/>
          </a:prstGeom>
          <a:noFill/>
        </p:spPr>
        <p:txBody>
          <a:bodyPr wrap="square" rtlCol="0">
            <a:spAutoFit/>
          </a:bodyPr>
          <a:lstStyle/>
          <a:p>
            <a:r>
              <a:rPr lang="es-ES" sz="1600" dirty="0" smtClean="0"/>
              <a:t>Modificación del IEEE 802.11</a:t>
            </a:r>
          </a:p>
          <a:p>
            <a:r>
              <a:rPr lang="es-ES" sz="1600" dirty="0" smtClean="0"/>
              <a:t>Aumenta Tasa de transferencia hasta </a:t>
            </a:r>
            <a:r>
              <a:rPr lang="es-ES" sz="1600" b="1" dirty="0" smtClean="0"/>
              <a:t>11Mbps.</a:t>
            </a:r>
          </a:p>
          <a:p>
            <a:r>
              <a:rPr lang="es-ES" sz="1600" dirty="0" smtClean="0"/>
              <a:t>Usa banda 2.4 GHz.</a:t>
            </a:r>
          </a:p>
          <a:p>
            <a:r>
              <a:rPr lang="es-ES" sz="1600" dirty="0" smtClean="0"/>
              <a:t>Usa CSMA/CA como método de acceso.</a:t>
            </a:r>
          </a:p>
          <a:p>
            <a:r>
              <a:rPr lang="es-ES" sz="1600" dirty="0" smtClean="0"/>
              <a:t>En la práctica la velocidad de trasmisión en </a:t>
            </a:r>
            <a:r>
              <a:rPr lang="es-ES" sz="1600" b="1" dirty="0" smtClean="0"/>
              <a:t>TCP 5.9 Mbps </a:t>
            </a:r>
            <a:r>
              <a:rPr lang="es-ES" sz="1600" dirty="0" smtClean="0"/>
              <a:t>y </a:t>
            </a:r>
            <a:r>
              <a:rPr lang="es-ES" sz="1600" dirty="0" smtClean="0"/>
              <a:t>en </a:t>
            </a:r>
            <a:r>
              <a:rPr lang="es-ES" sz="1600" b="1" dirty="0" smtClean="0"/>
              <a:t>UDP 7.1 Mbps</a:t>
            </a:r>
            <a:endParaRPr lang="es-ES" sz="1600" b="1" dirty="0" smtClean="0"/>
          </a:p>
        </p:txBody>
      </p:sp>
      <p:sp>
        <p:nvSpPr>
          <p:cNvPr id="7" name="6 Rectángulo">
            <a:hlinkClick r:id="rId5" action="ppaction://hlinksldjump"/>
          </p:cNvPr>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sp>
        <p:nvSpPr>
          <p:cNvPr id="8" name="7 CuadroTexto"/>
          <p:cNvSpPr txBox="1"/>
          <p:nvPr/>
        </p:nvSpPr>
        <p:spPr>
          <a:xfrm>
            <a:off x="4788024" y="2348880"/>
            <a:ext cx="4176464" cy="1877437"/>
          </a:xfrm>
          <a:prstGeom prst="rect">
            <a:avLst/>
          </a:prstGeom>
          <a:noFill/>
        </p:spPr>
        <p:txBody>
          <a:bodyPr wrap="square" rtlCol="0">
            <a:spAutoFit/>
          </a:bodyPr>
          <a:lstStyle/>
          <a:p>
            <a:r>
              <a:rPr lang="es-ES" sz="1600" dirty="0" smtClean="0"/>
              <a:t>Evolución del IEEE 802.11 b en 2003.</a:t>
            </a:r>
          </a:p>
          <a:p>
            <a:r>
              <a:rPr lang="es-ES" sz="1600" dirty="0" smtClean="0"/>
              <a:t>Velocidad Teórica de Max. </a:t>
            </a:r>
            <a:r>
              <a:rPr lang="es-ES" sz="1600" b="1" dirty="0" smtClean="0"/>
              <a:t>54Mbps.</a:t>
            </a:r>
          </a:p>
          <a:p>
            <a:r>
              <a:rPr lang="es-ES" sz="1600" dirty="0" smtClean="0"/>
              <a:t>Compatible al Estándar b, usa las mismas frecuencias.</a:t>
            </a:r>
          </a:p>
          <a:p>
            <a:r>
              <a:rPr lang="es-ES" sz="1600" dirty="0" smtClean="0"/>
              <a:t>Coexiste con los estándares 802.11a y 802.11</a:t>
            </a:r>
          </a:p>
          <a:p>
            <a:r>
              <a:rPr lang="es-ES" sz="1600" dirty="0" smtClean="0"/>
              <a:t>Baja el rendimiento en 802.11 g con la presencia de usuarios 802.11 b.</a:t>
            </a:r>
          </a:p>
        </p:txBody>
      </p:sp>
      <p:pic>
        <p:nvPicPr>
          <p:cNvPr id="2050" name="Picture 2" descr="https://encrypted-tbn0.gstatic.com/images?q=tbn:ANd9GcTuCbiwecaXaDOPHrM1mn16c0qZAUbgGftQkNBnI9I6B5ym_q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781" y="3641541"/>
            <a:ext cx="3314700" cy="1381126"/>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179512" y="692696"/>
            <a:ext cx="3600400" cy="400110"/>
          </a:xfrm>
          <a:prstGeom prst="rect">
            <a:avLst/>
          </a:prstGeom>
          <a:noFill/>
        </p:spPr>
        <p:txBody>
          <a:bodyPr wrap="square" rtlCol="0">
            <a:spAutoFit/>
          </a:bodyPr>
          <a:lstStyle/>
          <a:p>
            <a:r>
              <a:rPr lang="es-ES" sz="2000" b="1" dirty="0" smtClean="0">
                <a:solidFill>
                  <a:schemeClr val="accent3"/>
                </a:solidFill>
                <a:latin typeface="+mj-lt"/>
                <a:ea typeface="+mj-ea"/>
                <a:cs typeface="+mj-cs"/>
              </a:rPr>
              <a:t>802.11 b</a:t>
            </a:r>
            <a:endParaRPr lang="es-ES" sz="2000" b="1" dirty="0">
              <a:solidFill>
                <a:schemeClr val="accent3"/>
              </a:solidFill>
              <a:latin typeface="+mj-lt"/>
              <a:ea typeface="+mj-ea"/>
              <a:cs typeface="+mj-cs"/>
            </a:endParaRPr>
          </a:p>
        </p:txBody>
      </p:sp>
      <p:sp>
        <p:nvSpPr>
          <p:cNvPr id="11" name="10 CuadroTexto"/>
          <p:cNvSpPr txBox="1"/>
          <p:nvPr/>
        </p:nvSpPr>
        <p:spPr>
          <a:xfrm>
            <a:off x="4788024" y="1879466"/>
            <a:ext cx="3600400" cy="400110"/>
          </a:xfrm>
          <a:prstGeom prst="rect">
            <a:avLst/>
          </a:prstGeom>
          <a:noFill/>
        </p:spPr>
        <p:txBody>
          <a:bodyPr wrap="square" rtlCol="0">
            <a:spAutoFit/>
          </a:bodyPr>
          <a:lstStyle/>
          <a:p>
            <a:r>
              <a:rPr lang="es-ES" sz="2000" b="1" dirty="0" smtClean="0">
                <a:solidFill>
                  <a:schemeClr val="accent3"/>
                </a:solidFill>
                <a:latin typeface="+mj-lt"/>
                <a:ea typeface="+mj-ea"/>
                <a:cs typeface="+mj-cs"/>
              </a:rPr>
              <a:t>802.11 g</a:t>
            </a:r>
            <a:endParaRPr lang="es-ES" sz="2000" b="1" dirty="0">
              <a:solidFill>
                <a:schemeClr val="accent3"/>
              </a:solidFill>
              <a:latin typeface="+mj-lt"/>
              <a:ea typeface="+mj-ea"/>
              <a:cs typeface="+mj-cs"/>
            </a:endParaRPr>
          </a:p>
        </p:txBody>
      </p:sp>
    </p:spTree>
    <p:extLst>
      <p:ext uri="{BB962C8B-B14F-4D97-AF65-F5344CB8AC3E}">
        <p14:creationId xmlns:p14="http://schemas.microsoft.com/office/powerpoint/2010/main" val="2072646334"/>
      </p:ext>
    </p:extLst>
  </p:cSld>
  <p:clrMapOvr>
    <a:masterClrMapping/>
  </p:clrMapOvr>
  <p:transition spd="med">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1547664" y="116632"/>
            <a:ext cx="6006562" cy="360040"/>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ESTÁNDARES 802.11</a:t>
            </a:r>
            <a:endParaRPr lang="es-EC" sz="2000" b="1" dirty="0">
              <a:latin typeface="Times New Roman" pitchFamily="18" charset="0"/>
              <a:cs typeface="Times New Roman" pitchFamily="18" charset="0"/>
            </a:endParaRPr>
          </a:p>
        </p:txBody>
      </p:sp>
      <p:sp>
        <p:nvSpPr>
          <p:cNvPr id="4" name="3 CuadroTexto"/>
          <p:cNvSpPr txBox="1"/>
          <p:nvPr/>
        </p:nvSpPr>
        <p:spPr>
          <a:xfrm>
            <a:off x="107503" y="1236816"/>
            <a:ext cx="5616625" cy="2800767"/>
          </a:xfrm>
          <a:prstGeom prst="rect">
            <a:avLst/>
          </a:prstGeom>
          <a:noFill/>
        </p:spPr>
        <p:txBody>
          <a:bodyPr wrap="square" rtlCol="0">
            <a:spAutoFit/>
          </a:bodyPr>
          <a:lstStyle/>
          <a:p>
            <a:r>
              <a:rPr lang="es-ES" sz="1600" dirty="0" smtClean="0"/>
              <a:t>Puede trabajar en 2 bandas de frecuencia 2.4GHz y 5GHz</a:t>
            </a:r>
          </a:p>
          <a:p>
            <a:r>
              <a:rPr lang="es-ES" sz="1600" dirty="0" smtClean="0"/>
              <a:t>Compatible con los anteriores estándares IEEE</a:t>
            </a:r>
          </a:p>
          <a:p>
            <a:r>
              <a:rPr lang="es-ES" sz="1600" dirty="0" smtClean="0"/>
              <a:t>Velocidad teórica de 600Mbps.</a:t>
            </a:r>
          </a:p>
          <a:p>
            <a:r>
              <a:rPr lang="es-ES" sz="1600" dirty="0" smtClean="0"/>
              <a:t>Dispositivo N con velocidad de hasta 300Mbps</a:t>
            </a:r>
            <a:endParaRPr lang="es-ES" sz="1600" dirty="0"/>
          </a:p>
          <a:p>
            <a:r>
              <a:rPr lang="es-ES" sz="1600" dirty="0" smtClean="0"/>
              <a:t>Usa tecnología MIMO, usar varios canales para enviar y recibir datos.</a:t>
            </a:r>
          </a:p>
          <a:p>
            <a:r>
              <a:rPr lang="es-ES" sz="1600" dirty="0" smtClean="0"/>
              <a:t>Channel </a:t>
            </a:r>
            <a:r>
              <a:rPr lang="es-ES" sz="1600" dirty="0" err="1" smtClean="0"/>
              <a:t>Bonding</a:t>
            </a:r>
            <a:r>
              <a:rPr lang="es-ES" sz="1600" dirty="0" smtClean="0"/>
              <a:t> 40MHz o unión de interfaces de red, usa 2 canales que no se solapen para transmitir datos simultáneamente.</a:t>
            </a:r>
            <a:endParaRPr lang="es-ES" sz="1600" dirty="0"/>
          </a:p>
          <a:p>
            <a:r>
              <a:rPr lang="es-ES" sz="1600" dirty="0" smtClean="0"/>
              <a:t>Ofrece la oportunidad de crear sistemas poderosos y rentables para incrementar la velocidad de Transmisión en capa física.</a:t>
            </a:r>
          </a:p>
        </p:txBody>
      </p:sp>
      <p:sp>
        <p:nvSpPr>
          <p:cNvPr id="6" name="5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 action="ppaction://hlinkshowjump?jump=nextslide"/>
              </a:rPr>
              <a:t>NEXT</a:t>
            </a:r>
            <a:endParaRPr lang="es-ES" sz="1400" dirty="0"/>
          </a:p>
        </p:txBody>
      </p:sp>
      <p:pic>
        <p:nvPicPr>
          <p:cNvPr id="3076" name="Picture 4" descr="http://www.ite.ge/upload/images/wifi-certified-11ac-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2112" y="1628800"/>
            <a:ext cx="3446392" cy="2617363"/>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179512" y="692696"/>
            <a:ext cx="3600400" cy="400110"/>
          </a:xfrm>
          <a:prstGeom prst="rect">
            <a:avLst/>
          </a:prstGeom>
          <a:noFill/>
        </p:spPr>
        <p:txBody>
          <a:bodyPr wrap="square" rtlCol="0">
            <a:spAutoFit/>
          </a:bodyPr>
          <a:lstStyle/>
          <a:p>
            <a:r>
              <a:rPr lang="es-ES" sz="2000" b="1" dirty="0" smtClean="0">
                <a:solidFill>
                  <a:schemeClr val="accent3"/>
                </a:solidFill>
                <a:latin typeface="+mj-lt"/>
                <a:ea typeface="+mj-ea"/>
                <a:cs typeface="+mj-cs"/>
              </a:rPr>
              <a:t>802.11 n</a:t>
            </a:r>
            <a:endParaRPr lang="es-ES" sz="2000" b="1" dirty="0">
              <a:solidFill>
                <a:schemeClr val="accent3"/>
              </a:solidFill>
              <a:latin typeface="+mj-lt"/>
              <a:ea typeface="+mj-ea"/>
              <a:cs typeface="+mj-cs"/>
            </a:endParaRPr>
          </a:p>
        </p:txBody>
      </p:sp>
    </p:spTree>
    <p:extLst>
      <p:ext uri="{BB962C8B-B14F-4D97-AF65-F5344CB8AC3E}">
        <p14:creationId xmlns:p14="http://schemas.microsoft.com/office/powerpoint/2010/main" val="3268527760"/>
      </p:ext>
    </p:extLst>
  </p:cSld>
  <p:clrMapOvr>
    <a:masterClrMapping/>
  </p:clrMapOvr>
  <p:transition spd="med">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75"/>
          <a:stretch/>
        </p:blipFill>
        <p:spPr bwMode="auto">
          <a:xfrm>
            <a:off x="6439028" y="5826967"/>
            <a:ext cx="2669476" cy="914401"/>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txBox="1">
            <a:spLocks/>
          </p:cNvSpPr>
          <p:nvPr/>
        </p:nvSpPr>
        <p:spPr>
          <a:xfrm>
            <a:off x="1691680" y="188640"/>
            <a:ext cx="5656693" cy="342038"/>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000" b="1" dirty="0" smtClean="0">
                <a:latin typeface="Times New Roman" pitchFamily="18" charset="0"/>
                <a:cs typeface="Times New Roman" pitchFamily="18" charset="0"/>
              </a:rPr>
              <a:t>ESTÁNDARES 802.11</a:t>
            </a:r>
            <a:endParaRPr lang="es-EC" sz="2000" b="1" dirty="0">
              <a:latin typeface="Times New Roman" pitchFamily="18" charset="0"/>
              <a:cs typeface="Times New Roman" pitchFamily="18" charset="0"/>
            </a:endParaRPr>
          </a:p>
        </p:txBody>
      </p:sp>
      <p:pic>
        <p:nvPicPr>
          <p:cNvPr id="3074" name="Picture 2" descr="http://patentimages.storage.googleapis.com/WO2006096863A2/imgf000017_0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5747" y="980728"/>
            <a:ext cx="3424445" cy="4921581"/>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7773766" y="188640"/>
            <a:ext cx="974698" cy="288032"/>
          </a:xfrm>
          <a:prstGeom prst="rect">
            <a:avLst/>
          </a:prstGeom>
          <a:solidFill>
            <a:srgbClr val="7CBF33"/>
          </a:solidFill>
          <a:scene3d>
            <a:camera prst="orthographicFront"/>
            <a:lightRig rig="contrasting" dir="t"/>
          </a:scene3d>
          <a:sp3d prstMaterial="matte">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hlinkClick r:id="rId3" action="ppaction://hlinksldjump"/>
              </a:rPr>
              <a:t>AGENDA</a:t>
            </a:r>
            <a:endParaRPr lang="es-ES" sz="1400" dirty="0"/>
          </a:p>
        </p:txBody>
      </p:sp>
    </p:spTree>
    <p:extLst>
      <p:ext uri="{BB962C8B-B14F-4D97-AF65-F5344CB8AC3E}">
        <p14:creationId xmlns:p14="http://schemas.microsoft.com/office/powerpoint/2010/main" val="3557054094"/>
      </p:ext>
    </p:extLst>
  </p:cSld>
  <p:clrMapOvr>
    <a:masterClrMapping/>
  </p:clrMapOvr>
  <p:transition spd="med">
    <p:randomBar dir="vert"/>
  </p:transition>
  <p:timing>
    <p:tnLst>
      <p:par>
        <p:cTn id="1" dur="indefinite" restart="never" nodeType="tmRoot"/>
      </p:par>
    </p:tnLst>
  </p:timing>
</p:sld>
</file>

<file path=ppt/theme/theme1.xml><?xml version="1.0" encoding="utf-8"?>
<a:theme xmlns:a="http://schemas.openxmlformats.org/drawingml/2006/main" name="formato esp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1196</TotalTime>
  <Words>3522</Words>
  <Application>Microsoft Office PowerPoint</Application>
  <PresentationFormat>Presentación en pantalla (4:3)</PresentationFormat>
  <Paragraphs>718</Paragraphs>
  <Slides>60</Slides>
  <Notes>60</Notes>
  <HiddenSlides>0</HiddenSlides>
  <MMClips>0</MMClips>
  <ScaleCrop>false</ScaleCrop>
  <HeadingPairs>
    <vt:vector size="8" baseType="variant">
      <vt:variant>
        <vt:lpstr>Tema</vt:lpstr>
      </vt:variant>
      <vt:variant>
        <vt:i4>1</vt:i4>
      </vt:variant>
      <vt:variant>
        <vt:lpstr>Servidores OLE incrustados</vt:lpstr>
      </vt:variant>
      <vt:variant>
        <vt:i4>2</vt:i4>
      </vt:variant>
      <vt:variant>
        <vt:lpstr>Títulos de diapositiva</vt:lpstr>
      </vt:variant>
      <vt:variant>
        <vt:i4>60</vt:i4>
      </vt:variant>
      <vt:variant>
        <vt:lpstr>Presentaciones personalizadas</vt:lpstr>
      </vt:variant>
      <vt:variant>
        <vt:i4>1</vt:i4>
      </vt:variant>
    </vt:vector>
  </HeadingPairs>
  <TitlesOfParts>
    <vt:vector size="64" baseType="lpstr">
      <vt:lpstr>formato espe</vt:lpstr>
      <vt:lpstr>Documento</vt:lpstr>
      <vt:lpstr>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AirPcap NX Adapter</vt:lpstr>
      <vt:lpstr>Tplink WR542G</vt:lpstr>
      <vt:lpstr>Dlink dir-615</vt:lpstr>
      <vt:lpstr>Sony Xperia Z BCM 4330</vt:lpstr>
      <vt:lpstr>Sony VAIO VGN-NR150FE Intel PRO/WIRELESS 3945ABG</vt:lpstr>
      <vt:lpstr>ACER CHIP Atheros AR5B95 </vt:lpstr>
      <vt:lpstr>D-LINK DWA 110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TESIS AVA LAR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Andres</dc:creator>
  <cp:lastModifiedBy>Andres</cp:lastModifiedBy>
  <cp:revision>70</cp:revision>
  <dcterms:created xsi:type="dcterms:W3CDTF">2014-07-26T14:56:25Z</dcterms:created>
  <dcterms:modified xsi:type="dcterms:W3CDTF">2015-02-01T23:36:15Z</dcterms:modified>
</cp:coreProperties>
</file>