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06" r:id="rId22"/>
    <p:sldId id="307" r:id="rId23"/>
    <p:sldId id="308" r:id="rId24"/>
    <p:sldId id="309" r:id="rId25"/>
    <p:sldId id="310" r:id="rId26"/>
    <p:sldId id="311" r:id="rId27"/>
    <p:sldId id="280" r:id="rId28"/>
    <p:sldId id="312" r:id="rId29"/>
    <p:sldId id="313" r:id="rId30"/>
    <p:sldId id="281" r:id="rId31"/>
    <p:sldId id="314" r:id="rId32"/>
    <p:sldId id="315" r:id="rId33"/>
    <p:sldId id="282" r:id="rId34"/>
    <p:sldId id="316" r:id="rId35"/>
    <p:sldId id="265" r:id="rId3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5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F652AB3-94C7-41E7-AB80-C337B0848E46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0507366-920C-4EA2-8A9A-C93C095D90FF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41296" y="2708476"/>
            <a:ext cx="7003112" cy="35288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TESIS PREVIO A LA OBTENCIÓN DEL TÍTULO DE </a:t>
            </a:r>
            <a:r>
              <a:rPr lang="es-EC" b="1" dirty="0" smtClean="0"/>
              <a:t>LICENCIADO </a:t>
            </a:r>
            <a:r>
              <a:rPr lang="es-EC" b="1" dirty="0" smtClean="0"/>
              <a:t>EN CIENCIAS DE LA ACTIVIDAD FÍSICA, DEPORTES Y RECREACIÓN</a:t>
            </a:r>
            <a:r>
              <a:rPr lang="es-EC" dirty="0" smtClean="0"/>
              <a:t>	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760596" cy="192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9147"/>
            <a:ext cx="2025815" cy="19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b="1" dirty="0"/>
              <a:t>Á</a:t>
            </a:r>
            <a:r>
              <a:rPr lang="es-EC" b="1" dirty="0" smtClean="0"/>
              <a:t>CIDO LÁCTICO.</a:t>
            </a:r>
            <a:endParaRPr lang="es-EC" b="1" dirty="0" smtClean="0"/>
          </a:p>
          <a:p>
            <a:pPr algn="just"/>
            <a:r>
              <a:rPr lang="es-ES" dirty="0" smtClean="0"/>
              <a:t>Es </a:t>
            </a:r>
            <a:r>
              <a:rPr lang="es-ES" dirty="0"/>
              <a:t>un compuesto orgánico producido de forma natural por nuestro organismo, siendo al mismo tiempo un subproducto y un combustible para el ejercicio </a:t>
            </a:r>
            <a:r>
              <a:rPr lang="es-ES" dirty="0" smtClean="0"/>
              <a:t>físico.</a:t>
            </a:r>
          </a:p>
          <a:p>
            <a:pPr algn="just"/>
            <a:r>
              <a:rPr lang="es-ES" dirty="0" smtClean="0"/>
              <a:t>Acumulación.</a:t>
            </a:r>
          </a:p>
          <a:p>
            <a:pPr algn="just"/>
            <a:r>
              <a:rPr lang="es-ES" dirty="0" smtClean="0"/>
              <a:t>Aclaramiento.</a:t>
            </a:r>
          </a:p>
          <a:p>
            <a:pPr algn="just"/>
            <a:r>
              <a:rPr lang="es-ES" dirty="0" smtClean="0"/>
              <a:t>Umbral Láctico</a:t>
            </a:r>
            <a:endParaRPr lang="es-EC" dirty="0"/>
          </a:p>
          <a:p>
            <a:pPr algn="just"/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b="1" dirty="0" smtClean="0"/>
              <a:t>VO2max</a:t>
            </a:r>
          </a:p>
          <a:p>
            <a:pPr algn="just"/>
            <a:r>
              <a:rPr lang="es-ES" dirty="0" smtClean="0"/>
              <a:t>Es </a:t>
            </a:r>
            <a:r>
              <a:rPr lang="es-ES" dirty="0"/>
              <a:t>la capacidad máxima que tiene el organismo para captar, transportar y utilizar oxígeno, a través de los sistemas pulmonar, cardiovascular y </a:t>
            </a:r>
            <a:r>
              <a:rPr lang="es-ES" dirty="0" smtClean="0"/>
              <a:t>muscular.</a:t>
            </a: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METODOLOGÍA DE LA INVESTIGACIÓN.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3"/>
            <a:ext cx="7272923" cy="1465387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Investigación Cuasi-Experimental.</a:t>
            </a:r>
          </a:p>
          <a:p>
            <a:pPr algn="just"/>
            <a:r>
              <a:rPr lang="es-EC" dirty="0" smtClean="0"/>
              <a:t>La población y muestra está conformada por el equipo de aventura de la Fedeme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4118397" cy="27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OPERACIONALIZACIÓN DE LAS VARIABLES.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323652"/>
            <a:ext cx="3384492" cy="3508977"/>
          </a:xfrm>
        </p:spPr>
        <p:txBody>
          <a:bodyPr>
            <a:normAutofit/>
          </a:bodyPr>
          <a:lstStyle/>
          <a:p>
            <a:pPr algn="just"/>
            <a:r>
              <a:rPr lang="es-EC" b="1" dirty="0" smtClean="0"/>
              <a:t>Dependiente:</a:t>
            </a:r>
          </a:p>
          <a:p>
            <a:pPr algn="just"/>
            <a:r>
              <a:rPr lang="es-EC" dirty="0" smtClean="0"/>
              <a:t>Indicadores del rendimiento deportivo:</a:t>
            </a:r>
          </a:p>
          <a:p>
            <a:pPr marL="622300" indent="-273050" algn="just">
              <a:buFont typeface="Wingdings" panose="05000000000000000000" pitchFamily="2" charset="2"/>
              <a:buChar char="Ø"/>
            </a:pPr>
            <a:r>
              <a:rPr lang="es-EC" dirty="0" smtClean="0"/>
              <a:t>FC</a:t>
            </a:r>
          </a:p>
          <a:p>
            <a:pPr marL="622300" indent="-273050" algn="just">
              <a:buFont typeface="Wingdings" panose="05000000000000000000" pitchFamily="2" charset="2"/>
              <a:buChar char="Ø"/>
            </a:pPr>
            <a:r>
              <a:rPr lang="es-EC" dirty="0" smtClean="0"/>
              <a:t>VO2max</a:t>
            </a:r>
          </a:p>
          <a:p>
            <a:pPr marL="622300" indent="-273050" algn="just">
              <a:buFont typeface="Wingdings" panose="05000000000000000000" pitchFamily="2" charset="2"/>
              <a:buChar char="Ø"/>
            </a:pPr>
            <a:r>
              <a:rPr lang="es-EC" dirty="0" smtClean="0"/>
              <a:t>Lactato</a:t>
            </a:r>
            <a:endParaRPr lang="es-EC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16016" y="2296287"/>
            <a:ext cx="3384492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b="1" dirty="0" smtClean="0"/>
              <a:t>Independiente:</a:t>
            </a:r>
          </a:p>
          <a:p>
            <a:pPr algn="just"/>
            <a:r>
              <a:rPr lang="es-EC" dirty="0" smtClean="0"/>
              <a:t>Programa de entrenamiento físico</a:t>
            </a:r>
          </a:p>
        </p:txBody>
      </p:sp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DATOS.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Para determinar los resultados de la investigación se </a:t>
            </a:r>
            <a:r>
              <a:rPr lang="es-ES" dirty="0" smtClean="0"/>
              <a:t>utilizó </a:t>
            </a:r>
            <a:r>
              <a:rPr lang="es-ES" dirty="0"/>
              <a:t>la estadística descriptiva, esta </a:t>
            </a:r>
            <a:r>
              <a:rPr lang="es-ES" dirty="0" smtClean="0"/>
              <a:t>permite </a:t>
            </a:r>
            <a:r>
              <a:rPr lang="es-ES" dirty="0"/>
              <a:t>elaborar matrices para la depuración de la información a través de gráficos  de los resultados en el programa Excel </a:t>
            </a:r>
            <a:r>
              <a:rPr lang="es-ES" dirty="0" smtClean="0"/>
              <a:t>que permiten </a:t>
            </a:r>
            <a:r>
              <a:rPr lang="es-ES" dirty="0"/>
              <a:t>interpretar de mejor manera la información obtenida.</a:t>
            </a:r>
            <a:endParaRPr lang="es-EC" dirty="0"/>
          </a:p>
          <a:p>
            <a:pPr marL="68580" indent="0" algn="just">
              <a:buNone/>
            </a:pPr>
            <a:endParaRPr lang="es-EC" b="1" dirty="0" smtClean="0"/>
          </a:p>
        </p:txBody>
      </p:sp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b="1" dirty="0" smtClean="0"/>
              <a:t>INSTRUMENTOS.</a:t>
            </a:r>
            <a:endParaRPr lang="es-EC" b="1" dirty="0" smtClean="0"/>
          </a:p>
          <a:p>
            <a:pPr algn="just"/>
            <a:endParaRPr lang="es-EC" b="1" dirty="0" smtClean="0"/>
          </a:p>
        </p:txBody>
      </p:sp>
      <p:pic>
        <p:nvPicPr>
          <p:cNvPr id="5" name="4 Imagen" descr="http://ep.yimg.com/ay/yhst-39130775443729/polar-rcx5-basic-heart-rate-training-computer-color-black-4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22479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77" y="2996953"/>
            <a:ext cx="405175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84" y="2924944"/>
            <a:ext cx="1280492" cy="240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b="1" dirty="0" smtClean="0"/>
              <a:t>TEST REALIZADOS.</a:t>
            </a:r>
            <a:endParaRPr lang="es-EC" b="1" dirty="0" smtClean="0"/>
          </a:p>
          <a:p>
            <a:pPr algn="just"/>
            <a:r>
              <a:rPr lang="es-EC" dirty="0" smtClean="0"/>
              <a:t>Test de Cooper</a:t>
            </a:r>
          </a:p>
          <a:p>
            <a:pPr algn="just"/>
            <a:r>
              <a:rPr lang="es-EC" dirty="0" smtClean="0"/>
              <a:t>Circuito de 25km de ciclismo de montaña.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7" y="3789040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b="1" dirty="0" smtClean="0"/>
              <a:t>TOMA DE MUESTRAS.</a:t>
            </a:r>
            <a:endParaRPr lang="es-EC" b="1" dirty="0" smtClean="0"/>
          </a:p>
          <a:p>
            <a:pPr marL="68580" indent="0" algn="just">
              <a:buNone/>
            </a:pPr>
            <a:endParaRPr lang="es-EC" b="1" dirty="0"/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9" y="2780928"/>
            <a:ext cx="3505200" cy="24409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79" y="2807245"/>
            <a:ext cx="348773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b="1" dirty="0" smtClean="0"/>
              <a:t>PROGRAMA DE ENTRENAMIENTO.</a:t>
            </a:r>
            <a:endParaRPr lang="es-EC" b="1" dirty="0" smtClean="0"/>
          </a:p>
          <a:p>
            <a:pPr algn="just"/>
            <a:endParaRPr lang="es-EC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0330"/>
            <a:ext cx="6527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b="1" dirty="0" smtClean="0"/>
              <a:t>ANÁLISIS DE RESULTADOS</a:t>
            </a:r>
          </a:p>
          <a:p>
            <a:pPr algn="just"/>
            <a:r>
              <a:rPr lang="es-EC" dirty="0" smtClean="0"/>
              <a:t>Se </a:t>
            </a:r>
            <a:r>
              <a:rPr lang="es-EC" dirty="0" smtClean="0"/>
              <a:t>realizó pre y post  </a:t>
            </a:r>
            <a:r>
              <a:rPr lang="es-EC" dirty="0" smtClean="0"/>
              <a:t>y durante </a:t>
            </a:r>
            <a:r>
              <a:rPr lang="es-EC" dirty="0" smtClean="0"/>
              <a:t>el test, cada de uno de los parámetros de medición.</a:t>
            </a:r>
          </a:p>
          <a:p>
            <a:pPr algn="just"/>
            <a:r>
              <a:rPr lang="es-EC" b="1" dirty="0" smtClean="0"/>
              <a:t>PRESENTACIÓN DE RESULTADOS</a:t>
            </a:r>
          </a:p>
          <a:p>
            <a:pPr algn="just"/>
            <a:r>
              <a:rPr lang="es-EC" dirty="0" smtClean="0"/>
              <a:t>Datos </a:t>
            </a:r>
            <a:r>
              <a:rPr lang="es-EC" dirty="0" smtClean="0"/>
              <a:t>por equipo, con máximos, mínimos y promedio.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08943"/>
            <a:ext cx="5832648" cy="9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/>
          <a:lstStyle/>
          <a:p>
            <a:r>
              <a:rPr lang="es-EC" b="1" dirty="0" smtClean="0"/>
              <a:t>TEMA:</a:t>
            </a:r>
          </a:p>
          <a:p>
            <a:pPr marL="68580" indent="0" algn="ctr">
              <a:buNone/>
            </a:pPr>
            <a:r>
              <a:rPr lang="es-ES" b="1" dirty="0" smtClean="0"/>
              <a:t>INFLUENCIA DE UN PROGRAMA DE PREPARACIÓN FÍSICA SOBRE LA VARIABILIDAD DE INDICADORES DEL RENDIMIENTO COMPETITIVO DEL CICLISTA MILITAR DE MONTAÑA</a:t>
            </a:r>
          </a:p>
          <a:p>
            <a:r>
              <a:rPr lang="es-ES" b="1" dirty="0" smtClean="0"/>
              <a:t>AUTOR:</a:t>
            </a:r>
          </a:p>
          <a:p>
            <a:pPr marL="68580" indent="0" algn="ctr">
              <a:buNone/>
            </a:pPr>
            <a:r>
              <a:rPr lang="es-ES" b="1" dirty="0" smtClean="0"/>
              <a:t>JUAN PABLO VILLARROEL CALERO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913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3789040"/>
            <a:ext cx="6777317" cy="2043589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La </a:t>
            </a:r>
            <a:r>
              <a:rPr lang="es-ES" dirty="0"/>
              <a:t>FCrep </a:t>
            </a:r>
            <a:r>
              <a:rPr lang="es-ES" dirty="0" smtClean="0"/>
              <a:t>ha mejorado disminuyendo 5ppm durante </a:t>
            </a:r>
            <a:r>
              <a:rPr lang="es-ES" dirty="0"/>
              <a:t>la aplicación del programa de entrenamiento. Teniendo un valor máximo de 61ppm y un mínimo de 50ppm, alcanzando un promedio de 55ppm.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980728"/>
            <a:ext cx="5124921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3789040"/>
            <a:ext cx="6777317" cy="20435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La recuperación </a:t>
            </a:r>
            <a:r>
              <a:rPr lang="es-ES" dirty="0"/>
              <a:t>de la FC </a:t>
            </a:r>
            <a:r>
              <a:rPr lang="es-ES" dirty="0" smtClean="0"/>
              <a:t>ha aumentado 3ppm mejorando </a:t>
            </a:r>
            <a:r>
              <a:rPr lang="es-ES" dirty="0"/>
              <a:t>durante la aplicación del programa de entrenamiento. Obteniendo como valor mínimo  de recuperación 18ppm, valor máximo 25ppm y con un promedio en el equipo de 20ppm. 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99" y="1052736"/>
            <a:ext cx="52308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3789040"/>
            <a:ext cx="6777317" cy="20435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La </a:t>
            </a:r>
            <a:r>
              <a:rPr lang="es-ES" dirty="0"/>
              <a:t>FCmax ha </a:t>
            </a:r>
            <a:r>
              <a:rPr lang="es-ES" dirty="0" smtClean="0"/>
              <a:t>mejorado, incrementando en </a:t>
            </a:r>
            <a:r>
              <a:rPr lang="es-ES" dirty="0"/>
              <a:t>un valor </a:t>
            </a:r>
            <a:r>
              <a:rPr lang="es-ES" dirty="0" smtClean="0"/>
              <a:t>de </a:t>
            </a:r>
            <a:r>
              <a:rPr lang="es-ES" dirty="0"/>
              <a:t>6ppm, durante la aplicación del programa de entrenamiento. Teniendo un valor máximo de 215ppm y un mínimo de 184ppm, alcanzando un promedio de 191ppm. 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44" y="1052736"/>
            <a:ext cx="52308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3789040"/>
            <a:ext cx="6777317" cy="2043589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Como podemos observar la zona del limiar  del equipo al finalizar los test, teniendo rango mínimo de 147-156ppm, un máximo de 172-183ppm y un promedio del equipo de 153-163ppm.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908720"/>
            <a:ext cx="52308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3789040"/>
            <a:ext cx="6777317" cy="20435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Los niveles de </a:t>
            </a:r>
            <a:r>
              <a:rPr lang="es-ES" dirty="0"/>
              <a:t>lactato en reposo, </a:t>
            </a:r>
            <a:r>
              <a:rPr lang="es-ES" dirty="0" smtClean="0"/>
              <a:t>ha mejorado, reduciendo en un valor 0,9mmol durante </a:t>
            </a:r>
            <a:r>
              <a:rPr lang="es-ES" dirty="0"/>
              <a:t>la aplicación del programa de entrenamiento. Teniendo como valor mínimo </a:t>
            </a:r>
            <a:r>
              <a:rPr lang="es-ES" dirty="0" smtClean="0"/>
              <a:t>1,2mmol </a:t>
            </a:r>
            <a:r>
              <a:rPr lang="es-ES" dirty="0"/>
              <a:t>y máximo </a:t>
            </a:r>
            <a:r>
              <a:rPr lang="es-ES" dirty="0" smtClean="0"/>
              <a:t>5,1mmol, </a:t>
            </a:r>
            <a:r>
              <a:rPr lang="es-ES" dirty="0"/>
              <a:t>con un promedio de </a:t>
            </a:r>
            <a:r>
              <a:rPr lang="es-ES" dirty="0" smtClean="0"/>
              <a:t>3,3mmol/l/min</a:t>
            </a:r>
            <a:r>
              <a:rPr lang="es-ES" dirty="0"/>
              <a:t>.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908720"/>
            <a:ext cx="52308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3789040"/>
            <a:ext cx="6777317" cy="20435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Como podemos observar en el aclaramiento del lactato del equipo al finalizar los test, aumento la velocidad de aclaramiento mejorando 0,2mmol/L/min. Con un valor mínimo de 0,7mmol, un máximo de 1,1mmol, y un promedio del equipo de 1,0mmol.</a:t>
            </a:r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836712"/>
            <a:ext cx="52308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3789040"/>
            <a:ext cx="6777317" cy="20435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En general en el Equipo el VO2max, ha </a:t>
            </a:r>
            <a:r>
              <a:rPr lang="es-ES" dirty="0" smtClean="0"/>
              <a:t>mejorado, aumentado en un valor de 1,75</a:t>
            </a:r>
            <a:r>
              <a:rPr lang="es-EC" dirty="0"/>
              <a:t>ml/kg/min</a:t>
            </a:r>
            <a:r>
              <a:rPr lang="es-ES" dirty="0" smtClean="0"/>
              <a:t> </a:t>
            </a:r>
            <a:r>
              <a:rPr lang="es-ES" dirty="0"/>
              <a:t>durante la aplicación del programa de entrenamiento. Teniendo un valor de mínimo de </a:t>
            </a:r>
            <a:r>
              <a:rPr lang="es-ES" dirty="0" smtClean="0"/>
              <a:t>47,17</a:t>
            </a:r>
            <a:r>
              <a:rPr lang="es-EC" dirty="0"/>
              <a:t>ml/kg/min</a:t>
            </a:r>
            <a:r>
              <a:rPr lang="es-ES" dirty="0" smtClean="0"/>
              <a:t> </a:t>
            </a:r>
            <a:r>
              <a:rPr lang="es-ES" dirty="0"/>
              <a:t>y máximo de </a:t>
            </a:r>
            <a:r>
              <a:rPr lang="es-ES" dirty="0" smtClean="0"/>
              <a:t>57,67</a:t>
            </a:r>
            <a:r>
              <a:rPr lang="es-EC" dirty="0"/>
              <a:t>ml/kg/min</a:t>
            </a:r>
            <a:r>
              <a:rPr lang="es-ES" dirty="0" smtClean="0"/>
              <a:t>, </a:t>
            </a:r>
            <a:r>
              <a:rPr lang="es-ES" dirty="0"/>
              <a:t>con un promedio de 55,39 del VO2max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968499"/>
            <a:ext cx="5049738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UMBRALES </a:t>
            </a:r>
            <a:endParaRPr lang="es-EC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08" y="2132856"/>
            <a:ext cx="5377796" cy="211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52899"/>
            <a:ext cx="5376863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UMBRALES </a:t>
            </a:r>
            <a:endParaRPr lang="es-EC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08" y="2132524"/>
            <a:ext cx="5377796" cy="223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73" y="4221088"/>
            <a:ext cx="5376863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UMBRALES </a:t>
            </a:r>
            <a:endParaRPr lang="es-EC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66" y="2132856"/>
            <a:ext cx="5377796" cy="219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25" y="4153941"/>
            <a:ext cx="53768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SUMARIO: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JUSTIFICACIÓN.</a:t>
            </a:r>
          </a:p>
          <a:p>
            <a:pPr algn="just"/>
            <a:r>
              <a:rPr lang="es-EC" dirty="0" smtClean="0"/>
              <a:t>OBJETIVOS</a:t>
            </a:r>
          </a:p>
          <a:p>
            <a:pPr algn="just"/>
            <a:r>
              <a:rPr lang="es-EC" dirty="0" smtClean="0"/>
              <a:t>FORMULACIÓN DEL PROBLEMA</a:t>
            </a:r>
          </a:p>
          <a:p>
            <a:pPr algn="just"/>
            <a:r>
              <a:rPr lang="es-EC" dirty="0" smtClean="0"/>
              <a:t>MARCO TEÓRICO</a:t>
            </a:r>
          </a:p>
          <a:p>
            <a:pPr algn="just"/>
            <a:r>
              <a:rPr lang="es-EC" dirty="0" smtClean="0"/>
              <a:t>METODOLOGÍA DE LA INVESTIGACIÓN</a:t>
            </a:r>
          </a:p>
          <a:p>
            <a:pPr algn="just"/>
            <a:r>
              <a:rPr lang="es-EC" dirty="0" smtClean="0"/>
              <a:t>ANÁLISIS DE DATOS</a:t>
            </a:r>
            <a:endParaRPr lang="es-EC" dirty="0"/>
          </a:p>
          <a:p>
            <a:pPr algn="just"/>
            <a:r>
              <a:rPr lang="es-EC" dirty="0" smtClean="0"/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7048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S" dirty="0"/>
              <a:t>La investigación cumplió con los objetivos propuestos, </a:t>
            </a:r>
            <a:r>
              <a:rPr lang="es-ES" dirty="0" smtClean="0"/>
              <a:t>el </a:t>
            </a:r>
            <a:r>
              <a:rPr lang="es-ES" dirty="0"/>
              <a:t>programa de </a:t>
            </a:r>
            <a:r>
              <a:rPr lang="es-ES" dirty="0" smtClean="0"/>
              <a:t>entrenamiento, </a:t>
            </a:r>
            <a:r>
              <a:rPr lang="es-ES" dirty="0"/>
              <a:t>actúo positivamente en indicadores fisiológicos evaluados. </a:t>
            </a:r>
            <a:endParaRPr lang="es-EC" dirty="0"/>
          </a:p>
          <a:p>
            <a:pPr lvl="0" algn="just"/>
            <a:r>
              <a:rPr lang="es-ES" dirty="0"/>
              <a:t>La </a:t>
            </a:r>
            <a:r>
              <a:rPr lang="es-ES" dirty="0" smtClean="0"/>
              <a:t>FCrep disminuyó </a:t>
            </a:r>
            <a:r>
              <a:rPr lang="es-ES" dirty="0"/>
              <a:t>en 5ppm del pre-test, teniendo como valor mínimo 50ppm, máximo 61ppm, con un promedio de 55ppm.</a:t>
            </a:r>
            <a:endParaRPr lang="es-EC" dirty="0"/>
          </a:p>
          <a:p>
            <a:pPr lvl="0" algn="just"/>
            <a:r>
              <a:rPr lang="es-ES" dirty="0"/>
              <a:t>La recuperación </a:t>
            </a:r>
            <a:r>
              <a:rPr lang="es-ES" dirty="0" smtClean="0"/>
              <a:t>FC </a:t>
            </a:r>
            <a:r>
              <a:rPr lang="es-ES" dirty="0"/>
              <a:t>mejoró la velocidad de recuperación </a:t>
            </a:r>
            <a:r>
              <a:rPr lang="es-ES" dirty="0" smtClean="0"/>
              <a:t>en </a:t>
            </a:r>
            <a:r>
              <a:rPr lang="es-ES" dirty="0"/>
              <a:t>3ppm, con valores mínimo de 18ppm, máximo de 25ppm y un promedio de 20ppm</a:t>
            </a:r>
            <a:r>
              <a:rPr lang="es-ES" dirty="0" smtClean="0"/>
              <a:t>.</a:t>
            </a:r>
            <a:endParaRPr lang="es-EC" dirty="0" smtClean="0"/>
          </a:p>
          <a:p>
            <a:pPr algn="just"/>
            <a:endParaRPr lang="es-EC" dirty="0"/>
          </a:p>
          <a:p>
            <a:pPr algn="just"/>
            <a:endParaRPr lang="es-EC" dirty="0"/>
          </a:p>
          <a:p>
            <a:pPr algn="just"/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endParaRPr lang="es-EC" dirty="0" smtClean="0"/>
          </a:p>
          <a:p>
            <a:pPr lvl="0" algn="just"/>
            <a:r>
              <a:rPr lang="es-ES" dirty="0"/>
              <a:t>La </a:t>
            </a:r>
            <a:r>
              <a:rPr lang="es-ES" dirty="0" smtClean="0"/>
              <a:t>FCmax, tuvo </a:t>
            </a:r>
            <a:r>
              <a:rPr lang="es-ES" dirty="0"/>
              <a:t>un </a:t>
            </a:r>
            <a:r>
              <a:rPr lang="es-ES" dirty="0" smtClean="0"/>
              <a:t>incremento de </a:t>
            </a:r>
            <a:r>
              <a:rPr lang="es-ES" dirty="0"/>
              <a:t>6ppm, </a:t>
            </a:r>
            <a:r>
              <a:rPr lang="es-ES" dirty="0" smtClean="0"/>
              <a:t>con </a:t>
            </a:r>
            <a:r>
              <a:rPr lang="es-ES" dirty="0"/>
              <a:t>un valor mínimo de 184ppm, un máximo de 215ppm y un promedio de 191ppm.</a:t>
            </a:r>
            <a:endParaRPr lang="es-EC" dirty="0"/>
          </a:p>
          <a:p>
            <a:pPr lvl="0" algn="just"/>
            <a:r>
              <a:rPr lang="es-ES" dirty="0" smtClean="0"/>
              <a:t>El </a:t>
            </a:r>
            <a:r>
              <a:rPr lang="es-ES" dirty="0"/>
              <a:t>Limiar </a:t>
            </a:r>
            <a:r>
              <a:rPr lang="es-ES" dirty="0" smtClean="0"/>
              <a:t>con </a:t>
            </a:r>
            <a:r>
              <a:rPr lang="es-ES" dirty="0"/>
              <a:t>un rango promedio de 153-163ppm, un valor mínimo de 147-156ppm y un rango máximo de </a:t>
            </a:r>
            <a:r>
              <a:rPr lang="es-ES" dirty="0" smtClean="0"/>
              <a:t>172-183ppm.</a:t>
            </a:r>
            <a:endParaRPr lang="es-EC" dirty="0"/>
          </a:p>
          <a:p>
            <a:pPr algn="just"/>
            <a:r>
              <a:rPr lang="es-ES" dirty="0"/>
              <a:t>El VO2max tuvo un incremento </a:t>
            </a:r>
            <a:r>
              <a:rPr lang="es-ES" dirty="0" smtClean="0"/>
              <a:t>de 1,75ml/kg/min, existiendo </a:t>
            </a:r>
            <a:r>
              <a:rPr lang="es-ES" dirty="0"/>
              <a:t>un valor máximo de </a:t>
            </a:r>
            <a:r>
              <a:rPr lang="es-ES" dirty="0" smtClean="0"/>
              <a:t>57,67</a:t>
            </a:r>
            <a:r>
              <a:rPr lang="es-ES" dirty="0"/>
              <a:t>ml/kg/min</a:t>
            </a:r>
            <a:r>
              <a:rPr lang="es-ES" dirty="0" smtClean="0"/>
              <a:t>, </a:t>
            </a:r>
            <a:r>
              <a:rPr lang="es-ES" dirty="0"/>
              <a:t>un mínimo de </a:t>
            </a:r>
            <a:r>
              <a:rPr lang="es-ES" dirty="0" smtClean="0"/>
              <a:t>47,17</a:t>
            </a:r>
            <a:r>
              <a:rPr lang="es-ES" dirty="0"/>
              <a:t>ml/kg/min</a:t>
            </a:r>
            <a:r>
              <a:rPr lang="es-ES" dirty="0" smtClean="0"/>
              <a:t> </a:t>
            </a:r>
            <a:r>
              <a:rPr lang="es-ES" dirty="0"/>
              <a:t>y un promedio de </a:t>
            </a:r>
            <a:r>
              <a:rPr lang="es-ES" dirty="0" smtClean="0"/>
              <a:t>55,39</a:t>
            </a:r>
            <a:r>
              <a:rPr lang="es-ES" dirty="0"/>
              <a:t>ml/kg/min</a:t>
            </a:r>
            <a:r>
              <a:rPr lang="es-ES" dirty="0" smtClean="0"/>
              <a:t> </a:t>
            </a:r>
            <a:r>
              <a:rPr lang="es-ES" dirty="0"/>
              <a:t>de todo el equipo.</a:t>
            </a:r>
            <a:endParaRPr lang="es-EC" dirty="0"/>
          </a:p>
          <a:p>
            <a:pPr algn="just"/>
            <a:endParaRPr lang="es-EC" dirty="0"/>
          </a:p>
          <a:p>
            <a:pPr algn="just"/>
            <a:endParaRPr lang="es-EC" dirty="0"/>
          </a:p>
          <a:p>
            <a:pPr algn="just"/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6234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es-EC" dirty="0" smtClean="0"/>
          </a:p>
          <a:p>
            <a:pPr lvl="0" algn="just"/>
            <a:r>
              <a:rPr lang="es-ES" dirty="0"/>
              <a:t>El lactato en reposo </a:t>
            </a:r>
            <a:r>
              <a:rPr lang="es-ES" dirty="0" smtClean="0"/>
              <a:t>disminuyó en 0,9 </a:t>
            </a:r>
            <a:r>
              <a:rPr lang="es-ES" dirty="0"/>
              <a:t>mmol</a:t>
            </a:r>
            <a:r>
              <a:rPr lang="es-ES" dirty="0" smtClean="0"/>
              <a:t>, con </a:t>
            </a:r>
            <a:r>
              <a:rPr lang="es-ES" dirty="0"/>
              <a:t>un valor máximo de 5,1mmol, un mínimo de 1,2mmol y un promedio de 3,3mmol.</a:t>
            </a:r>
            <a:endParaRPr lang="es-EC" dirty="0"/>
          </a:p>
          <a:p>
            <a:pPr lvl="0" algn="just"/>
            <a:r>
              <a:rPr lang="es-ES" dirty="0" smtClean="0"/>
              <a:t>El aclaramiento </a:t>
            </a:r>
            <a:r>
              <a:rPr lang="es-ES" dirty="0"/>
              <a:t>del lactato </a:t>
            </a:r>
            <a:r>
              <a:rPr lang="es-ES" dirty="0" smtClean="0"/>
              <a:t>mejoró </a:t>
            </a:r>
            <a:r>
              <a:rPr lang="es-ES" dirty="0"/>
              <a:t>su velocidad de eliminación de 1mmol/l/min, existiendo </a:t>
            </a:r>
            <a:r>
              <a:rPr lang="es-ES" dirty="0" smtClean="0"/>
              <a:t>valores </a:t>
            </a:r>
            <a:r>
              <a:rPr lang="es-ES" dirty="0"/>
              <a:t>máximos de 1,1mmol/l/min y mínimo de 0,7 mmol/l/min.</a:t>
            </a:r>
            <a:endParaRPr lang="es-EC" dirty="0"/>
          </a:p>
          <a:p>
            <a:pPr lvl="0" algn="just"/>
            <a:r>
              <a:rPr lang="es-ES" dirty="0"/>
              <a:t>Los datos de frecuencia cardíaca, VO2max y lactato y su comportamiento servirán </a:t>
            </a:r>
            <a:r>
              <a:rPr lang="es-ES" dirty="0" smtClean="0"/>
              <a:t>como </a:t>
            </a:r>
            <a:r>
              <a:rPr lang="es-ES" dirty="0"/>
              <a:t>bibliografía para futuros estudios y como base para planificar entrenamientos.</a:t>
            </a:r>
            <a:endParaRPr lang="es-EC" dirty="0"/>
          </a:p>
          <a:p>
            <a:pPr algn="just"/>
            <a:r>
              <a:rPr lang="es-ES" dirty="0"/>
              <a:t>La investigación cumplió con la hipótesis planteada de que el programa de entrenamiento sí influye en los indicadores del rendimiento competitivo de los ciclistas militares de montaña</a:t>
            </a:r>
            <a:endParaRPr lang="es-EC" dirty="0"/>
          </a:p>
          <a:p>
            <a:pPr algn="just"/>
            <a:endParaRPr lang="es-EC" dirty="0"/>
          </a:p>
          <a:p>
            <a:pPr algn="just"/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477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S" dirty="0"/>
              <a:t>Aplicar los resultados </a:t>
            </a:r>
            <a:r>
              <a:rPr lang="es-ES" dirty="0" smtClean="0"/>
              <a:t>en </a:t>
            </a:r>
            <a:r>
              <a:rPr lang="es-ES" dirty="0"/>
              <a:t>el equipo, de acuerdo a los umbrales establecidos para cada uno de los </a:t>
            </a:r>
            <a:r>
              <a:rPr lang="es-ES" dirty="0" smtClean="0"/>
              <a:t>deportistas.</a:t>
            </a:r>
            <a:endParaRPr lang="es-EC" dirty="0"/>
          </a:p>
          <a:p>
            <a:pPr lvl="0" algn="just"/>
            <a:r>
              <a:rPr lang="es-ES" dirty="0"/>
              <a:t>Controlar periódicamente, por parte del entrenador los indicadores evaluados, para que estos vayan mejorando, y los deportistas tengan una mejor condición física.</a:t>
            </a:r>
            <a:endParaRPr lang="es-EC" dirty="0"/>
          </a:p>
          <a:p>
            <a:pPr lvl="0" algn="just"/>
            <a:r>
              <a:rPr lang="es-ES" dirty="0"/>
              <a:t>Que se sigan tomando muestras especialmente en competencias oficiales, lo que servirá como datos, para incrementar los datos de esta investigación</a:t>
            </a:r>
            <a:r>
              <a:rPr lang="es-ES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S" dirty="0" smtClean="0"/>
              <a:t>Realizar </a:t>
            </a:r>
            <a:r>
              <a:rPr lang="es-ES" dirty="0"/>
              <a:t>otros estudios en este deporte pero en otra modalidad </a:t>
            </a:r>
            <a:r>
              <a:rPr lang="es-ES" dirty="0" smtClean="0"/>
              <a:t>para </a:t>
            </a:r>
            <a:r>
              <a:rPr lang="es-ES" dirty="0"/>
              <a:t>que se aporte más </a:t>
            </a:r>
            <a:r>
              <a:rPr lang="es-ES" dirty="0" smtClean="0"/>
              <a:t>bibliografía.</a:t>
            </a:r>
            <a:endParaRPr lang="es-EC" dirty="0"/>
          </a:p>
          <a:p>
            <a:pPr lvl="0" algn="just"/>
            <a:r>
              <a:rPr lang="es-ES" dirty="0"/>
              <a:t>Seguir incentivando al uso de medios tecnológicos a los estudiantes para los procesos de entrenamiento deportivo.</a:t>
            </a:r>
            <a:endParaRPr lang="es-EC" dirty="0"/>
          </a:p>
          <a:p>
            <a:pPr lvl="0" algn="just"/>
            <a:r>
              <a:rPr lang="es-ES" dirty="0"/>
              <a:t>Solicitar a la FEDEME </a:t>
            </a:r>
            <a:r>
              <a:rPr lang="es-ES" dirty="0" smtClean="0"/>
              <a:t>implementos </a:t>
            </a:r>
            <a:r>
              <a:rPr lang="es-ES" dirty="0"/>
              <a:t>tecnológicos al equipo para que el entrenador pueda utilizarlos en el proceso del entrenamiento de su equipo. </a:t>
            </a:r>
            <a:endParaRPr lang="es-EC" dirty="0"/>
          </a:p>
          <a:p>
            <a:pPr lvl="0" algn="just"/>
            <a:r>
              <a:rPr lang="es-ES" dirty="0"/>
              <a:t>Se gestione con la </a:t>
            </a:r>
            <a:r>
              <a:rPr lang="es-ES" dirty="0" smtClean="0"/>
              <a:t>universidad</a:t>
            </a:r>
            <a:r>
              <a:rPr lang="es-ES" dirty="0"/>
              <a:t>, para que se adquiera los insumos necesarios para realizar este tipo de investigaciones de </a:t>
            </a:r>
            <a:r>
              <a:rPr lang="es-ES" dirty="0" smtClean="0"/>
              <a:t>laboratorio y </a:t>
            </a:r>
            <a:r>
              <a:rPr lang="es-ES" dirty="0"/>
              <a:t>de esta forma aprender usar la tecnología en el entrenamiento deportivo.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68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279005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s-EC" sz="6000" b="1" dirty="0" smtClean="0"/>
              <a:t>GRACIAS POR LA ATENCIÓN</a:t>
            </a:r>
            <a:endParaRPr lang="es-EC" sz="6000" b="1" dirty="0"/>
          </a:p>
        </p:txBody>
      </p:sp>
    </p:spTree>
    <p:extLst>
      <p:ext uri="{BB962C8B-B14F-4D97-AF65-F5344CB8AC3E}">
        <p14:creationId xmlns:p14="http://schemas.microsoft.com/office/powerpoint/2010/main" val="3611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Mejorar la condición física de los ciclistas de montaña de la Fedeme.</a:t>
            </a:r>
          </a:p>
          <a:p>
            <a:pPr algn="just"/>
            <a:r>
              <a:rPr lang="es-EC" dirty="0" smtClean="0"/>
              <a:t>Los deportistas no fueron formados como ciclistas de montaña, sino son especialistas de otras disciplinas.</a:t>
            </a:r>
          </a:p>
          <a:p>
            <a:pPr algn="just"/>
            <a:r>
              <a:rPr lang="es-EC" dirty="0" smtClean="0"/>
              <a:t>No existe una base de datos científica que permita programar un entrenamiento acorde a las características de cada deportista.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04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s-ES" dirty="0"/>
              <a:t>Caracterizar la influencia de un programa de preparación física con un desarrollo preferencial de la resistencia sobre la variabilidad de los indicadores del rendimiento competitivo del ciclista </a:t>
            </a:r>
            <a:r>
              <a:rPr lang="es-ES" dirty="0" smtClean="0"/>
              <a:t>militar de montaña.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3504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dirty="0"/>
              <a:t>Determinar la </a:t>
            </a:r>
            <a:r>
              <a:rPr lang="es-ES" dirty="0" smtClean="0"/>
              <a:t>FC, </a:t>
            </a:r>
            <a:r>
              <a:rPr lang="es-ES" dirty="0"/>
              <a:t>VO2max y lactato en </a:t>
            </a:r>
            <a:r>
              <a:rPr lang="es-ES" dirty="0" smtClean="0"/>
              <a:t>reposo.</a:t>
            </a:r>
            <a:endParaRPr lang="es-EC" dirty="0"/>
          </a:p>
          <a:p>
            <a:pPr lvl="0"/>
            <a:r>
              <a:rPr lang="es-ES" dirty="0"/>
              <a:t>Determinar la </a:t>
            </a:r>
            <a:r>
              <a:rPr lang="es-ES" dirty="0" smtClean="0"/>
              <a:t>FC, </a:t>
            </a:r>
            <a:r>
              <a:rPr lang="es-ES" dirty="0"/>
              <a:t>VO2max y </a:t>
            </a:r>
            <a:r>
              <a:rPr lang="es-ES" dirty="0" smtClean="0"/>
              <a:t>lactato en relación al rendimiento competitivo. </a:t>
            </a:r>
            <a:endParaRPr lang="es-EC" dirty="0"/>
          </a:p>
          <a:p>
            <a:pPr lvl="0"/>
            <a:r>
              <a:rPr lang="es-ES" dirty="0"/>
              <a:t>Establecer la velocidad de aclaramiento del lactato y recuperación de la frecuencia cardiaca </a:t>
            </a:r>
            <a:endParaRPr lang="es-ES" dirty="0" smtClean="0"/>
          </a:p>
          <a:p>
            <a:pPr lvl="0"/>
            <a:r>
              <a:rPr lang="es-ES" dirty="0" smtClean="0"/>
              <a:t>Establecer </a:t>
            </a:r>
            <a:r>
              <a:rPr lang="es-ES" dirty="0"/>
              <a:t>los umbrales individuales de </a:t>
            </a:r>
            <a:r>
              <a:rPr lang="es-ES" dirty="0" smtClean="0"/>
              <a:t>entrenamiento.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04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FORMULACIÓN DEL 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2800" dirty="0"/>
              <a:t>¿Cómo influye un programa de preparación física con tendencia al desarrollo preferencial de la </a:t>
            </a:r>
            <a:r>
              <a:rPr lang="es-ES" sz="2800" dirty="0" smtClean="0"/>
              <a:t>resistencia, </a:t>
            </a:r>
            <a:r>
              <a:rPr lang="es-ES" sz="2800" dirty="0"/>
              <a:t>sobre la variabilidad de los indicadores del rendimiento competitivo del ciclista militar de montaña</a:t>
            </a:r>
            <a:r>
              <a:rPr lang="es-ES" sz="2800" dirty="0" smtClean="0"/>
              <a:t>?</a:t>
            </a:r>
            <a:endParaRPr lang="es-EC" sz="2800" dirty="0"/>
          </a:p>
          <a:p>
            <a:pPr marL="68580" indent="0" algn="ctr">
              <a:buNone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857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4608627" cy="3508977"/>
          </a:xfrm>
        </p:spPr>
        <p:txBody>
          <a:bodyPr>
            <a:normAutofit fontScale="92500" lnSpcReduction="10000"/>
          </a:bodyPr>
          <a:lstStyle/>
          <a:p>
            <a:r>
              <a:rPr lang="es-EC" b="1" dirty="0" smtClean="0"/>
              <a:t>CICLISMO DE MONTAÑA</a:t>
            </a:r>
          </a:p>
          <a:p>
            <a:r>
              <a:rPr lang="es-EC" dirty="0"/>
              <a:t>C</a:t>
            </a:r>
            <a:r>
              <a:rPr lang="es-EC" dirty="0" smtClean="0"/>
              <a:t>onsiderado </a:t>
            </a:r>
            <a:r>
              <a:rPr lang="es-EC" dirty="0"/>
              <a:t>un deporte </a:t>
            </a:r>
            <a:r>
              <a:rPr lang="es-EC" dirty="0" smtClean="0"/>
              <a:t>de aventura, </a:t>
            </a:r>
            <a:r>
              <a:rPr lang="es-EC" dirty="0"/>
              <a:t>es un ciclismo de </a:t>
            </a:r>
            <a:r>
              <a:rPr lang="es-EC" dirty="0" smtClean="0"/>
              <a:t>competición realizado </a:t>
            </a:r>
            <a:r>
              <a:rPr lang="es-EC" dirty="0"/>
              <a:t>en circuitos naturales generalmente a través de </a:t>
            </a:r>
            <a:r>
              <a:rPr lang="es-EC" dirty="0" smtClean="0"/>
              <a:t>bosques,</a:t>
            </a:r>
            <a:r>
              <a:rPr lang="es-EC" dirty="0"/>
              <a:t> por caminos angostos con cuestas empinadas y descensos muy rápidos.</a:t>
            </a:r>
            <a:endParaRPr lang="es-EC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13" y="1628800"/>
            <a:ext cx="2644935" cy="397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b="1" dirty="0" smtClean="0"/>
              <a:t>FRECUENCIA CARDÍACA</a:t>
            </a:r>
          </a:p>
          <a:p>
            <a:pPr algn="just"/>
            <a:r>
              <a:rPr lang="es-ES" dirty="0" smtClean="0"/>
              <a:t>Es </a:t>
            </a:r>
            <a:r>
              <a:rPr lang="es-ES" dirty="0" smtClean="0"/>
              <a:t>el número </a:t>
            </a:r>
            <a:r>
              <a:rPr lang="es-ES" dirty="0"/>
              <a:t>de contracciones </a:t>
            </a:r>
            <a:r>
              <a:rPr lang="es-ES" dirty="0" smtClean="0"/>
              <a:t>efectuadas </a:t>
            </a:r>
            <a:r>
              <a:rPr lang="es-ES" dirty="0"/>
              <a:t>por el corazón en un minuto, medidas en latidos o pulsaciones por </a:t>
            </a:r>
            <a:r>
              <a:rPr lang="es-ES" dirty="0" smtClean="0"/>
              <a:t>minuto</a:t>
            </a:r>
            <a:r>
              <a:rPr lang="es-EC" dirty="0" smtClean="0"/>
              <a:t>. </a:t>
            </a:r>
          </a:p>
          <a:p>
            <a:pPr algn="just"/>
            <a:r>
              <a:rPr lang="es-EC" dirty="0" smtClean="0"/>
              <a:t>FC reposo</a:t>
            </a:r>
          </a:p>
          <a:p>
            <a:pPr algn="just"/>
            <a:r>
              <a:rPr lang="es-EC" dirty="0" smtClean="0"/>
              <a:t>Recuperación FC</a:t>
            </a:r>
          </a:p>
          <a:p>
            <a:pPr algn="just"/>
            <a:r>
              <a:rPr lang="es-EC" dirty="0" smtClean="0"/>
              <a:t>FC máxima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1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486</TotalTime>
  <Words>1173</Words>
  <Application>Microsoft Office PowerPoint</Application>
  <PresentationFormat>Presentación en pantalla (4:3)</PresentationFormat>
  <Paragraphs>102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Austin</vt:lpstr>
      <vt:lpstr>TESIS PREVIO A LA OBTENCIÓN DEL TÍTULO DE LICENCIADO EN CIENCIAS DE LA ACTIVIDAD FÍSICA, DEPORTES Y RECREACIÓN </vt:lpstr>
      <vt:lpstr>Presentación de PowerPoint</vt:lpstr>
      <vt:lpstr>SUMARIO:</vt:lpstr>
      <vt:lpstr>JUSTIFICACIÓN</vt:lpstr>
      <vt:lpstr>OBJETIVO GENERAL</vt:lpstr>
      <vt:lpstr>OBJETIVOS ESPECÍFICOS</vt:lpstr>
      <vt:lpstr>FORMULACIÓN DEL PROBLEMA</vt:lpstr>
      <vt:lpstr>MARCO TEÓRICO</vt:lpstr>
      <vt:lpstr>Presentación de PowerPoint</vt:lpstr>
      <vt:lpstr>Presentación de PowerPoint</vt:lpstr>
      <vt:lpstr>Presentación de PowerPoint</vt:lpstr>
      <vt:lpstr>METODOLOGÍA DE LA INVESTIGACIÓN.</vt:lpstr>
      <vt:lpstr>OPERACIONALIZACIÓN DE LAS VARIABLES.</vt:lpstr>
      <vt:lpstr>ANÁLISIS DE DATOS.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UMBRALES </vt:lpstr>
      <vt:lpstr>UMBRALES </vt:lpstr>
      <vt:lpstr>UMBRALES </vt:lpstr>
      <vt:lpstr>CONCLUSIONES.</vt:lpstr>
      <vt:lpstr>CONCLUSIONES.</vt:lpstr>
      <vt:lpstr>CONCLUSIONES.</vt:lpstr>
      <vt:lpstr>RECOMENDACIONES</vt:lpstr>
      <vt:lpstr>RECOMENDACIONES</vt:lpstr>
      <vt:lpstr>GRACIAS POR LA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DEL PROYECTO</dc:title>
  <dc:creator>Juan Pablo</dc:creator>
  <cp:lastModifiedBy>Juan Pablo</cp:lastModifiedBy>
  <cp:revision>44</cp:revision>
  <dcterms:created xsi:type="dcterms:W3CDTF">2014-04-10T12:29:24Z</dcterms:created>
  <dcterms:modified xsi:type="dcterms:W3CDTF">2015-03-09T02:24:08Z</dcterms:modified>
</cp:coreProperties>
</file>