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86" r:id="rId3"/>
    <p:sldId id="264" r:id="rId4"/>
    <p:sldId id="262" r:id="rId5"/>
    <p:sldId id="267" r:id="rId6"/>
    <p:sldId id="270" r:id="rId7"/>
    <p:sldId id="271" r:id="rId8"/>
    <p:sldId id="272" r:id="rId9"/>
    <p:sldId id="273" r:id="rId10"/>
    <p:sldId id="275" r:id="rId11"/>
    <p:sldId id="278" r:id="rId12"/>
    <p:sldId id="279" r:id="rId13"/>
    <p:sldId id="268" r:id="rId14"/>
    <p:sldId id="269" r:id="rId15"/>
    <p:sldId id="280" r:id="rId16"/>
    <p:sldId id="281" r:id="rId17"/>
    <p:sldId id="282" r:id="rId18"/>
    <p:sldId id="283" r:id="rId19"/>
    <p:sldId id="284" r:id="rId20"/>
    <p:sldId id="285"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35"/>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3016" autoAdjust="0"/>
    <p:restoredTop sz="95501" autoAdjust="0"/>
  </p:normalViewPr>
  <p:slideViewPr>
    <p:cSldViewPr>
      <p:cViewPr varScale="1">
        <p:scale>
          <a:sx n="84" d="100"/>
          <a:sy n="84" d="100"/>
        </p:scale>
        <p:origin x="97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136DC722-F197-43FD-85F9-A86F5C1FC291}"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136DC722-F197-43FD-85F9-A86F5C1FC29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136DC722-F197-43FD-85F9-A86F5C1FC291}" type="slidenum">
              <a:rPr lang="es-ES" smtClean="0"/>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376AFE94-555D-4E2D-B536-ED25CC56E6DD}" type="datetimeFigureOut">
              <a:rPr lang="es-ES" smtClean="0"/>
              <a:t>07/08/2014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6DC722-F197-43FD-85F9-A86F5C1FC291}" type="slidenum">
              <a:rPr lang="es-ES" smtClean="0"/>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76AFE94-555D-4E2D-B536-ED25CC56E6DD}" type="datetimeFigureOut">
              <a:rPr lang="es-ES" smtClean="0"/>
              <a:t>07/08/2014</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6DC722-F197-43FD-85F9-A86F5C1FC291}" type="slidenum">
              <a:rPr lang="es-ES" smtClean="0"/>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21.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a:extLst>
              <a:ext uri="{28A0092B-C50C-407E-A947-70E740481C1C}">
                <a14:useLocalDpi xmlns:a14="http://schemas.microsoft.com/office/drawing/2010/main" val="0"/>
              </a:ext>
            </a:extLst>
          </a:blip>
          <a:srcRect l="11609" t="11361" r="12799" b="17436"/>
          <a:stretch/>
        </p:blipFill>
        <p:spPr>
          <a:xfrm>
            <a:off x="1619672" y="63542"/>
            <a:ext cx="1656184" cy="1560018"/>
          </a:xfrm>
          <a:prstGeom prst="ellipse">
            <a:avLst/>
          </a:prstGeom>
        </p:spPr>
      </p:pic>
      <p:sp>
        <p:nvSpPr>
          <p:cNvPr id="7" name="1 Título"/>
          <p:cNvSpPr txBox="1">
            <a:spLocks/>
          </p:cNvSpPr>
          <p:nvPr/>
        </p:nvSpPr>
        <p:spPr>
          <a:xfrm>
            <a:off x="1415957" y="188640"/>
            <a:ext cx="8229600" cy="113955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es-ES" sz="3600" dirty="0">
              <a:latin typeface="Arial" pitchFamily="34" charset="0"/>
              <a:cs typeface="Arial" pitchFamily="34" charset="0"/>
            </a:endParaRPr>
          </a:p>
        </p:txBody>
      </p:sp>
      <p:sp>
        <p:nvSpPr>
          <p:cNvPr id="9" name="1 Título"/>
          <p:cNvSpPr txBox="1">
            <a:spLocks/>
          </p:cNvSpPr>
          <p:nvPr/>
        </p:nvSpPr>
        <p:spPr>
          <a:xfrm>
            <a:off x="179512" y="1667868"/>
            <a:ext cx="8640960" cy="1800200"/>
          </a:xfrm>
          <a:prstGeom prst="rect">
            <a:avLst/>
          </a:prstGeom>
        </p:spPr>
        <p:txBody>
          <a:bodyPr vert="horz" lIns="45720" tIns="0" rIns="45720" bIns="0" anchor="b">
            <a:normAutofit fontScale="90000" lnSpcReduction="2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2424113" indent="-2424113" algn="just" defTabSz="698500"/>
            <a:r>
              <a:rPr lang="es-ES" sz="3200" dirty="0">
                <a:solidFill>
                  <a:schemeClr val="accent1"/>
                </a:solidFill>
                <a:effectLst>
                  <a:outerShdw blurRad="38100" dist="38100" dir="2700000" algn="tl">
                    <a:srgbClr val="000000">
                      <a:alpha val="43137"/>
                    </a:srgbClr>
                  </a:outerShdw>
                </a:effectLst>
                <a:latin typeface="Arial" pitchFamily="34" charset="0"/>
                <a:cs typeface="Arial" pitchFamily="34" charset="0"/>
              </a:rPr>
              <a:t>Título:</a:t>
            </a:r>
            <a:r>
              <a:rPr lang="es-ES" sz="3200" dirty="0" smtClean="0">
                <a:effectLst>
                  <a:outerShdw blurRad="38100" dist="38100" dir="2700000" algn="tl">
                    <a:srgbClr val="000000">
                      <a:alpha val="43137"/>
                    </a:srgbClr>
                  </a:outerShdw>
                </a:effectLst>
                <a:latin typeface="Arial" pitchFamily="34" charset="0"/>
                <a:cs typeface="Arial" pitchFamily="34" charset="0"/>
              </a:rPr>
              <a:t>	</a:t>
            </a:r>
            <a:r>
              <a:rPr lang="es-EC" sz="25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PROGRAMA NACIONAL DE SALUD OCUPACIONAL PARA FORTALECER EL SISTEMA DE GESTIÓN DE SEGURIDAD Y SALUD EN LA EMPRESA PÚBLICA DE HIDROCARBUROS DEL ECUADOR EP PETROECUADOR, PARA EL AÑO 2014.</a:t>
            </a:r>
            <a:endParaRPr lang="es-ES" sz="25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5" name="1 Título"/>
          <p:cNvSpPr txBox="1">
            <a:spLocks/>
          </p:cNvSpPr>
          <p:nvPr/>
        </p:nvSpPr>
        <p:spPr>
          <a:xfrm>
            <a:off x="179512" y="4616287"/>
            <a:ext cx="8083988" cy="652783"/>
          </a:xfrm>
          <a:prstGeom prst="rect">
            <a:avLst/>
          </a:prstGeom>
        </p:spPr>
        <p:txBody>
          <a:bodyPr vert="horz" lIns="45720" tIns="0" rIns="45720" bIns="0" anchor="b">
            <a:normAutofit fontScale="75000" lnSpcReduction="2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2424113" indent="-2424113" algn="just" defTabSz="698500">
              <a:tabLst>
                <a:tab pos="2424113" algn="l"/>
              </a:tabLst>
            </a:pPr>
            <a:r>
              <a:rPr lang="es-ES" sz="3500" dirty="0">
                <a:solidFill>
                  <a:schemeClr val="accent1"/>
                </a:solidFill>
                <a:effectLst>
                  <a:outerShdw blurRad="38100" dist="38100" dir="2700000" algn="tl">
                    <a:srgbClr val="000000">
                      <a:alpha val="43137"/>
                    </a:srgbClr>
                  </a:outerShdw>
                </a:effectLst>
                <a:latin typeface="Arial" pitchFamily="34" charset="0"/>
                <a:cs typeface="Arial" pitchFamily="34" charset="0"/>
              </a:rPr>
              <a:t>Autores: </a:t>
            </a:r>
            <a:r>
              <a:rPr lang="es-ES" sz="3500"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       </a:t>
            </a:r>
            <a:r>
              <a:rPr lang="es-ES" sz="2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ing. Elizabeth herminia preciado gualán </a:t>
            </a:r>
          </a:p>
          <a:p>
            <a:pPr marL="1612900" indent="-1612900" algn="just" defTabSz="698500"/>
            <a:r>
              <a:rPr lang="es-ES" sz="24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s-ES" sz="2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ing. Alexander vinicio zapata Ruíz</a:t>
            </a:r>
          </a:p>
        </p:txBody>
      </p:sp>
      <p:sp>
        <p:nvSpPr>
          <p:cNvPr id="16" name="1 Título"/>
          <p:cNvSpPr txBox="1">
            <a:spLocks/>
          </p:cNvSpPr>
          <p:nvPr/>
        </p:nvSpPr>
        <p:spPr>
          <a:xfrm>
            <a:off x="179512" y="5657662"/>
            <a:ext cx="8019348" cy="324036"/>
          </a:xfrm>
          <a:prstGeom prst="rect">
            <a:avLst/>
          </a:prstGeom>
        </p:spPr>
        <p:txBody>
          <a:bodyPr vert="horz" lIns="45720" tIns="0" rIns="45720" bIns="0" anchor="b">
            <a:normAutofit fontScale="90000" lnSpcReduction="2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1612900" indent="-1612900" algn="just" defTabSz="698500"/>
            <a:r>
              <a:rPr lang="es-ES" sz="2700" dirty="0">
                <a:solidFill>
                  <a:schemeClr val="accent1"/>
                </a:solidFill>
                <a:effectLst>
                  <a:outerShdw blurRad="38100" dist="38100" dir="2700000" algn="tl">
                    <a:srgbClr val="000000">
                      <a:alpha val="43137"/>
                    </a:srgbClr>
                  </a:outerShdw>
                </a:effectLst>
                <a:latin typeface="Arial" pitchFamily="34" charset="0"/>
                <a:cs typeface="Arial" pitchFamily="34" charset="0"/>
              </a:rPr>
              <a:t>tutor:</a:t>
            </a:r>
            <a:r>
              <a:rPr lang="es-ES" sz="2000" dirty="0" smtClean="0">
                <a:solidFill>
                  <a:schemeClr val="accent3">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es-ES" sz="2000" dirty="0" smtClean="0">
                <a:effectLst>
                  <a:outerShdw blurRad="38100" dist="38100" dir="2700000" algn="tl">
                    <a:srgbClr val="000000">
                      <a:alpha val="43137"/>
                    </a:srgbClr>
                  </a:outerShdw>
                </a:effectLst>
                <a:latin typeface="Arial" pitchFamily="34" charset="0"/>
                <a:cs typeface="Arial" pitchFamily="34" charset="0"/>
              </a:rPr>
              <a:t>                   </a:t>
            </a:r>
            <a:r>
              <a:rPr lang="es-ES"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ing. Luis TIPÁN</a:t>
            </a:r>
          </a:p>
        </p:txBody>
      </p:sp>
      <p:sp>
        <p:nvSpPr>
          <p:cNvPr id="8" name="1 Título"/>
          <p:cNvSpPr txBox="1">
            <a:spLocks/>
          </p:cNvSpPr>
          <p:nvPr/>
        </p:nvSpPr>
        <p:spPr>
          <a:xfrm>
            <a:off x="179512" y="3628707"/>
            <a:ext cx="8083988" cy="792088"/>
          </a:xfrm>
          <a:prstGeom prst="rect">
            <a:avLst/>
          </a:prstGeom>
        </p:spPr>
        <p:txBody>
          <a:bodyPr vert="horz" lIns="45720" tIns="0" rIns="45720" bIns="0" anchor="b">
            <a:normAutofit fontScale="97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2424113" indent="-2424113" algn="l" defTabSz="698500"/>
            <a:r>
              <a:rPr lang="es-ES" sz="3000" dirty="0">
                <a:solidFill>
                  <a:schemeClr val="accent1"/>
                </a:solidFill>
                <a:effectLst>
                  <a:outerShdw blurRad="38100" dist="38100" dir="2700000" algn="tl">
                    <a:srgbClr val="000000">
                      <a:alpha val="43137"/>
                    </a:srgbClr>
                  </a:outerShdw>
                </a:effectLst>
                <a:latin typeface="Arial" pitchFamily="34" charset="0"/>
                <a:cs typeface="Arial" pitchFamily="34" charset="0"/>
              </a:rPr>
              <a:t>PROGRAMA: </a:t>
            </a:r>
            <a:r>
              <a:rPr lang="es-ES" sz="21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maestría EN GESTIÓN DE  </a:t>
            </a:r>
            <a:r>
              <a:rPr lang="es-ES" sz="21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PROYECTOS       </a:t>
            </a:r>
            <a:r>
              <a:rPr lang="es-ES" sz="21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iv PROMOCIÓN</a:t>
            </a:r>
          </a:p>
        </p:txBody>
      </p:sp>
      <p:pic>
        <p:nvPicPr>
          <p:cNvPr id="11" name="10 Imagen"/>
          <p:cNvPicPr/>
          <p:nvPr/>
        </p:nvPicPr>
        <p:blipFill rotWithShape="1">
          <a:blip r:embed="rId3">
            <a:extLst>
              <a:ext uri="{28A0092B-C50C-407E-A947-70E740481C1C}">
                <a14:useLocalDpi xmlns:a14="http://schemas.microsoft.com/office/drawing/2010/main" val="0"/>
              </a:ext>
            </a:extLst>
          </a:blip>
          <a:srcRect l="23608"/>
          <a:stretch/>
        </p:blipFill>
        <p:spPr bwMode="auto">
          <a:xfrm>
            <a:off x="3367314" y="188640"/>
            <a:ext cx="3868982" cy="1295400"/>
          </a:xfrm>
          <a:prstGeom prst="rect">
            <a:avLst/>
          </a:prstGeom>
          <a:noFill/>
          <a:ln>
            <a:noFill/>
          </a:ln>
        </p:spPr>
      </p:pic>
      <p:sp>
        <p:nvSpPr>
          <p:cNvPr id="10" name="1 Título"/>
          <p:cNvSpPr txBox="1">
            <a:spLocks/>
          </p:cNvSpPr>
          <p:nvPr/>
        </p:nvSpPr>
        <p:spPr>
          <a:xfrm>
            <a:off x="179512" y="6279704"/>
            <a:ext cx="8019348" cy="324036"/>
          </a:xfrm>
          <a:prstGeom prst="rect">
            <a:avLst/>
          </a:prstGeom>
        </p:spPr>
        <p:txBody>
          <a:bodyPr vert="horz" lIns="45720" tIns="0" rIns="45720" bIns="0" anchor="b">
            <a:normAutofit fontScale="90000" lnSpcReduction="1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1612900" indent="-1612900" algn="just" defTabSz="698500"/>
            <a:r>
              <a:rPr lang="es-ES" sz="2500" dirty="0">
                <a:solidFill>
                  <a:schemeClr val="accent1"/>
                </a:solidFill>
                <a:effectLst>
                  <a:outerShdw blurRad="38100" dist="38100" dir="2700000" algn="tl">
                    <a:srgbClr val="000000">
                      <a:alpha val="43137"/>
                    </a:srgbClr>
                  </a:outerShdw>
                </a:effectLst>
                <a:latin typeface="Arial" pitchFamily="34" charset="0"/>
                <a:cs typeface="Arial" pitchFamily="34" charset="0"/>
              </a:rPr>
              <a:t>FECHA:              </a:t>
            </a:r>
            <a:r>
              <a:rPr lang="es-ES" sz="2500"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   </a:t>
            </a:r>
            <a:r>
              <a:rPr lang="es-ES"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08 </a:t>
            </a:r>
            <a:r>
              <a:rPr lang="es-ES"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de agosto de 2014 </a:t>
            </a:r>
          </a:p>
        </p:txBody>
      </p:sp>
    </p:spTree>
    <p:extLst>
      <p:ext uri="{BB962C8B-B14F-4D97-AF65-F5344CB8AC3E}">
        <p14:creationId xmlns:p14="http://schemas.microsoft.com/office/powerpoint/2010/main" val="9667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nvPr>
        </p:nvGraphicFramePr>
        <p:xfrm>
          <a:off x="1763688" y="2807596"/>
          <a:ext cx="5832649" cy="2205579"/>
        </p:xfrm>
        <a:graphic>
          <a:graphicData uri="http://schemas.openxmlformats.org/drawingml/2006/table">
            <a:tbl>
              <a:tblPr firstRow="1" bandRow="1">
                <a:tableStyleId>{5C22544A-7EE6-4342-B048-85BDC9FD1C3A}</a:tableStyleId>
              </a:tblPr>
              <a:tblGrid>
                <a:gridCol w="1240990"/>
                <a:gridCol w="2771542"/>
                <a:gridCol w="1820117"/>
              </a:tblGrid>
              <a:tr h="315658">
                <a:tc>
                  <a:txBody>
                    <a:bodyPr/>
                    <a:lstStyle/>
                    <a:p>
                      <a:pPr algn="ctr">
                        <a:lnSpc>
                          <a:spcPct val="115000"/>
                        </a:lnSpc>
                        <a:spcAft>
                          <a:spcPts val="0"/>
                        </a:spcAft>
                      </a:pPr>
                      <a:r>
                        <a:rPr lang="es-EC" sz="1400" dirty="0" smtClean="0">
                          <a:effectLst/>
                          <a:latin typeface="Arial" panose="020B0604020202020204" pitchFamily="34" charset="0"/>
                          <a:ea typeface="+mn-ea"/>
                          <a:cs typeface="Arial" panose="020B0604020202020204" pitchFamily="34" charset="0"/>
                        </a:rPr>
                        <a:t>IMC</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CLASIFICACIÓN</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RIESGO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15658">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˂18</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Bajo peso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Bajo</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15658">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18-24,9</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Normal</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Peso saludable</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15658">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25-29,9</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Sobrepeso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Moderado</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11631">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30-34,9</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Obesidad grado I</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Alto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15658">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35-39,9</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Obesidad grado II</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Muy Alto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15658">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≥40</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Obesidad grado III (mórbida)</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Extremo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pic>
        <p:nvPicPr>
          <p:cNvPr id="2049"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59832" y="1988840"/>
            <a:ext cx="3096344" cy="6480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403648" y="1321418"/>
            <a:ext cx="6336704" cy="38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ctr" defTabSz="914400" fontAlgn="base">
              <a:lnSpc>
                <a:spcPct val="80000"/>
              </a:lnSpc>
              <a:spcBef>
                <a:spcPct val="20000"/>
              </a:spcBef>
              <a:spcAft>
                <a:spcPct val="0"/>
              </a:spcAft>
              <a:buClr>
                <a:schemeClr val="accent1"/>
              </a:buClr>
              <a:buSzPct val="70000"/>
              <a:tabLst/>
            </a:pPr>
            <a:r>
              <a:rPr lang="es-EC" altLang="es-EC" sz="2400" b="1" dirty="0" bmk="_Toc392020138">
                <a:solidFill>
                  <a:schemeClr val="accent1"/>
                </a:solidFill>
                <a:effectLst>
                  <a:outerShdw blurRad="38100" dist="38100" dir="2700000" algn="tl">
                    <a:srgbClr val="000000">
                      <a:alpha val="43137"/>
                    </a:srgbClr>
                  </a:outerShdw>
                </a:effectLst>
                <a:latin typeface="Arial" pitchFamily="34" charset="0"/>
                <a:cs typeface="Arial" pitchFamily="34" charset="0"/>
              </a:rPr>
              <a:t>INDICE DE MASA CORPORAL</a:t>
            </a:r>
            <a:endParaRPr lang="es-EC" altLang="es-EC" sz="2400"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299432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476672"/>
            <a:ext cx="8229600" cy="492386"/>
          </a:xfrm>
        </p:spPr>
        <p:txBody>
          <a:bodyPr>
            <a:noAutofit/>
          </a:bodyPr>
          <a:lstStyle/>
          <a:p>
            <a:pPr algn="ct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Determinantes de la salud</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graphicFrame>
        <p:nvGraphicFramePr>
          <p:cNvPr id="4" name="Tabla 3"/>
          <p:cNvGraphicFramePr>
            <a:graphicFrameLocks noGrp="1"/>
          </p:cNvGraphicFramePr>
          <p:nvPr>
            <p:extLst/>
          </p:nvPr>
        </p:nvGraphicFramePr>
        <p:xfrm>
          <a:off x="1043608" y="1556790"/>
          <a:ext cx="7365503" cy="2797565"/>
        </p:xfrm>
        <a:graphic>
          <a:graphicData uri="http://schemas.openxmlformats.org/drawingml/2006/table">
            <a:tbl>
              <a:tblPr firstRow="1" bandRow="1">
                <a:tableStyleId>{5C22544A-7EE6-4342-B048-85BDC9FD1C3A}</a:tableStyleId>
              </a:tblPr>
              <a:tblGrid>
                <a:gridCol w="2831337"/>
                <a:gridCol w="2404973"/>
                <a:gridCol w="2129193"/>
              </a:tblGrid>
              <a:tr h="1080122">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 </a:t>
                      </a:r>
                    </a:p>
                    <a:p>
                      <a:pPr algn="ctr">
                        <a:lnSpc>
                          <a:spcPct val="115000"/>
                        </a:lnSpc>
                        <a:spcAft>
                          <a:spcPts val="0"/>
                        </a:spcAft>
                      </a:pPr>
                      <a:r>
                        <a:rPr lang="es-EC" sz="1400" dirty="0">
                          <a:effectLst/>
                          <a:latin typeface="Arial" panose="020B0604020202020204" pitchFamily="34" charset="0"/>
                          <a:cs typeface="Arial" panose="020B0604020202020204" pitchFamily="34" charset="0"/>
                        </a:rPr>
                        <a:t>DETERMINANTES DE LA SALUD</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CONTRIBUCIÓN POTENCIAL A LA REDUCCIÓN DE MORTALIDAD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DISTRIBUCIÓN DE LOS GASTOS EN SALUD EN EE.UU </a:t>
                      </a:r>
                      <a:r>
                        <a:rPr lang="es-EC" sz="1400" dirty="0" smtClean="0">
                          <a:effectLst/>
                          <a:latin typeface="Arial" panose="020B0604020202020204" pitchFamily="34" charset="0"/>
                          <a:cs typeface="Arial" panose="020B0604020202020204" pitchFamily="34" charset="0"/>
                        </a:rPr>
                        <a:t>(%)</a:t>
                      </a:r>
                    </a:p>
                  </a:txBody>
                  <a:tcPr marL="68580" marR="68580" marT="0" marB="0"/>
                </a:tc>
              </a:tr>
              <a:tr h="408905">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BIOLOGÍA HUMANA</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27</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7,9</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08905">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MEDIO AMBIENTE-ENTORNO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a:effectLst/>
                          <a:latin typeface="Arial" panose="020B0604020202020204" pitchFamily="34" charset="0"/>
                          <a:cs typeface="Arial" panose="020B0604020202020204" pitchFamily="34" charset="0"/>
                        </a:rPr>
                        <a:t>19</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1,6</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08905">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ESTILO DE VIDA</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a:effectLst/>
                          <a:latin typeface="Arial" panose="020B0604020202020204" pitchFamily="34" charset="0"/>
                          <a:cs typeface="Arial" panose="020B0604020202020204" pitchFamily="34" charset="0"/>
                        </a:rPr>
                        <a:t>43</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1,5</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08905">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SISTEMA DE </a:t>
                      </a:r>
                      <a:r>
                        <a:rPr lang="es-EC" sz="1400" dirty="0" smtClean="0">
                          <a:effectLst/>
                          <a:latin typeface="Arial" panose="020B0604020202020204" pitchFamily="34" charset="0"/>
                          <a:cs typeface="Arial" panose="020B0604020202020204" pitchFamily="34" charset="0"/>
                        </a:rPr>
                        <a:t>ASISTENCIA</a:t>
                      </a:r>
                      <a:r>
                        <a:rPr lang="es-EC" sz="1400" baseline="0" dirty="0" smtClean="0">
                          <a:effectLst/>
                          <a:latin typeface="Arial" panose="020B0604020202020204" pitchFamily="34" charset="0"/>
                          <a:cs typeface="Arial" panose="020B0604020202020204" pitchFamily="34" charset="0"/>
                        </a:rPr>
                        <a:t> SANITARIO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a:effectLst/>
                          <a:latin typeface="Arial" panose="020B0604020202020204" pitchFamily="34" charset="0"/>
                          <a:cs typeface="Arial" panose="020B0604020202020204" pitchFamily="34" charset="0"/>
                        </a:rPr>
                        <a:t>11</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90</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1 Título"/>
          <p:cNvSpPr txBox="1">
            <a:spLocks/>
          </p:cNvSpPr>
          <p:nvPr/>
        </p:nvSpPr>
        <p:spPr>
          <a:xfrm>
            <a:off x="914400" y="4581128"/>
            <a:ext cx="8229600" cy="1080120"/>
          </a:xfrm>
          <a:prstGeom prst="rect">
            <a:avLst/>
          </a:prstGeom>
        </p:spPr>
        <p:txBody>
          <a:bodyPr vert="horz" anchor="t">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r>
              <a:rPr lang="es-ES" sz="24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LALONDE 1974</a:t>
            </a:r>
          </a:p>
          <a:p>
            <a:r>
              <a:rPr lang="es-ES" sz="24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DEVER 1976</a:t>
            </a:r>
            <a:endParaRPr lang="es-ES" sz="24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Tree>
    <p:extLst>
      <p:ext uri="{BB962C8B-B14F-4D97-AF65-F5344CB8AC3E}">
        <p14:creationId xmlns:p14="http://schemas.microsoft.com/office/powerpoint/2010/main" val="1145084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620688"/>
            <a:ext cx="8229600" cy="492386"/>
          </a:xfrm>
        </p:spPr>
        <p:txBody>
          <a:bodyPr>
            <a:noAutofit/>
          </a:bodyPr>
          <a:lstStyle/>
          <a:p>
            <a:pPr algn="ct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CUANTIFICACIÓN ECONÓMICA DEL SERVICIO</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7" name="1 Título"/>
          <p:cNvSpPr txBox="1">
            <a:spLocks/>
          </p:cNvSpPr>
          <p:nvPr/>
        </p:nvSpPr>
        <p:spPr>
          <a:xfrm>
            <a:off x="323528" y="1412776"/>
            <a:ext cx="8229600" cy="3384376"/>
          </a:xfrm>
          <a:prstGeom prst="rect">
            <a:avLst/>
          </a:prstGeom>
        </p:spPr>
        <p:txBody>
          <a:bodyPr vert="horz" anchor="t">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endParaRPr lang="es-ES" sz="24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graphicFrame>
        <p:nvGraphicFramePr>
          <p:cNvPr id="8" name="Tabla 7"/>
          <p:cNvGraphicFramePr>
            <a:graphicFrameLocks noGrp="1"/>
          </p:cNvGraphicFramePr>
          <p:nvPr>
            <p:extLst/>
          </p:nvPr>
        </p:nvGraphicFramePr>
        <p:xfrm>
          <a:off x="899593" y="2348881"/>
          <a:ext cx="7509518" cy="2180672"/>
        </p:xfrm>
        <a:graphic>
          <a:graphicData uri="http://schemas.openxmlformats.org/drawingml/2006/table">
            <a:tbl>
              <a:tblPr firstRow="1" bandRow="1">
                <a:tableStyleId>{5C22544A-7EE6-4342-B048-85BDC9FD1C3A}</a:tableStyleId>
              </a:tblPr>
              <a:tblGrid>
                <a:gridCol w="639107"/>
                <a:gridCol w="2316767"/>
                <a:gridCol w="1258652"/>
                <a:gridCol w="898041"/>
                <a:gridCol w="1224136"/>
                <a:gridCol w="1172815"/>
              </a:tblGrid>
              <a:tr h="686773">
                <a:tc>
                  <a:txBody>
                    <a:bodyPr/>
                    <a:lstStyle/>
                    <a:p>
                      <a:pPr algn="ctr">
                        <a:lnSpc>
                          <a:spcPct val="100000"/>
                        </a:lnSpc>
                        <a:spcAft>
                          <a:spcPts val="0"/>
                        </a:spcAft>
                      </a:pPr>
                      <a:r>
                        <a:rPr lang="es-EC" sz="1400" dirty="0">
                          <a:effectLst/>
                          <a:latin typeface="Arial" panose="020B0604020202020204" pitchFamily="34" charset="0"/>
                          <a:cs typeface="Arial" panose="020B0604020202020204" pitchFamily="34" charset="0"/>
                        </a:rPr>
                        <a:t> </a:t>
                      </a:r>
                    </a:p>
                    <a:p>
                      <a:pPr algn="ctr">
                        <a:lnSpc>
                          <a:spcPct val="100000"/>
                        </a:lnSpc>
                        <a:spcAft>
                          <a:spcPts val="0"/>
                        </a:spcAft>
                      </a:pPr>
                      <a:r>
                        <a:rPr lang="es-EC" sz="1400" dirty="0" err="1">
                          <a:effectLst/>
                          <a:latin typeface="Arial" panose="020B0604020202020204" pitchFamily="34" charset="0"/>
                          <a:cs typeface="Arial" panose="020B0604020202020204" pitchFamily="34" charset="0"/>
                        </a:rPr>
                        <a:t>Item</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r>
                        <a:rPr lang="es-EC" sz="1400" dirty="0">
                          <a:effectLst/>
                          <a:latin typeface="Arial" panose="020B0604020202020204" pitchFamily="34" charset="0"/>
                          <a:cs typeface="Arial" panose="020B0604020202020204" pitchFamily="34" charset="0"/>
                        </a:rPr>
                        <a:t> </a:t>
                      </a:r>
                    </a:p>
                    <a:p>
                      <a:pPr algn="ctr">
                        <a:lnSpc>
                          <a:spcPct val="100000"/>
                        </a:lnSpc>
                        <a:spcAft>
                          <a:spcPts val="0"/>
                        </a:spcAft>
                      </a:pPr>
                      <a:r>
                        <a:rPr lang="es-EC" sz="1400" dirty="0">
                          <a:effectLst/>
                          <a:latin typeface="Arial" panose="020B0604020202020204" pitchFamily="34" charset="0"/>
                          <a:cs typeface="Arial" panose="020B0604020202020204" pitchFamily="34" charset="0"/>
                        </a:rPr>
                        <a:t>Descripción</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r>
                        <a:rPr lang="es-EC" sz="1400" dirty="0">
                          <a:effectLst/>
                          <a:latin typeface="Arial" panose="020B0604020202020204" pitchFamily="34" charset="0"/>
                          <a:cs typeface="Arial" panose="020B0604020202020204" pitchFamily="34" charset="0"/>
                        </a:rPr>
                        <a:t> </a:t>
                      </a:r>
                      <a:r>
                        <a:rPr lang="es-EC" sz="1400" dirty="0" smtClean="0">
                          <a:effectLst/>
                          <a:latin typeface="Arial" panose="020B0604020202020204" pitchFamily="34" charset="0"/>
                          <a:cs typeface="Arial" panose="020B0604020202020204" pitchFamily="34" charset="0"/>
                        </a:rPr>
                        <a:t>Unidad </a:t>
                      </a:r>
                      <a:r>
                        <a:rPr lang="es-EC" sz="1400" dirty="0">
                          <a:effectLst/>
                          <a:latin typeface="Arial" panose="020B0604020202020204" pitchFamily="34" charset="0"/>
                          <a:cs typeface="Arial" panose="020B0604020202020204" pitchFamily="34" charset="0"/>
                        </a:rPr>
                        <a:t>de medida</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r>
                        <a:rPr lang="es-EC" sz="1400" dirty="0">
                          <a:effectLst/>
                          <a:latin typeface="Arial" panose="020B0604020202020204" pitchFamily="34" charset="0"/>
                          <a:cs typeface="Arial" panose="020B0604020202020204" pitchFamily="34" charset="0"/>
                        </a:rPr>
                        <a:t> </a:t>
                      </a:r>
                    </a:p>
                    <a:p>
                      <a:pPr algn="ctr">
                        <a:lnSpc>
                          <a:spcPct val="100000"/>
                        </a:lnSpc>
                        <a:spcAft>
                          <a:spcPts val="0"/>
                        </a:spcAft>
                      </a:pPr>
                      <a:r>
                        <a:rPr lang="es-EC" sz="1400" dirty="0">
                          <a:effectLst/>
                          <a:latin typeface="Arial" panose="020B0604020202020204" pitchFamily="34" charset="0"/>
                          <a:cs typeface="Arial" panose="020B0604020202020204" pitchFamily="34" charset="0"/>
                        </a:rPr>
                        <a:t>Cantidad</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r>
                        <a:rPr lang="es-EC" sz="1400" dirty="0">
                          <a:effectLst/>
                          <a:latin typeface="Arial" panose="020B0604020202020204" pitchFamily="34" charset="0"/>
                          <a:cs typeface="Arial" panose="020B0604020202020204" pitchFamily="34" charset="0"/>
                        </a:rPr>
                        <a:t> </a:t>
                      </a:r>
                      <a:r>
                        <a:rPr lang="es-EC" sz="1400" dirty="0" smtClean="0">
                          <a:effectLst/>
                          <a:latin typeface="Arial" panose="020B0604020202020204" pitchFamily="34" charset="0"/>
                          <a:cs typeface="Arial" panose="020B0604020202020204" pitchFamily="34" charset="0"/>
                        </a:rPr>
                        <a:t>Precio </a:t>
                      </a:r>
                      <a:r>
                        <a:rPr lang="es-EC" sz="1400" dirty="0">
                          <a:effectLst/>
                          <a:latin typeface="Arial" panose="020B0604020202020204" pitchFamily="34" charset="0"/>
                          <a:cs typeface="Arial" panose="020B0604020202020204" pitchFamily="34" charset="0"/>
                        </a:rPr>
                        <a:t>Unitario mes sin IVA</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r>
                        <a:rPr lang="es-EC" sz="1400" dirty="0">
                          <a:effectLst/>
                          <a:latin typeface="Arial" panose="020B0604020202020204" pitchFamily="34" charset="0"/>
                          <a:cs typeface="Arial" panose="020B0604020202020204" pitchFamily="34" charset="0"/>
                        </a:rPr>
                        <a:t> </a:t>
                      </a:r>
                    </a:p>
                    <a:p>
                      <a:pPr algn="ctr">
                        <a:lnSpc>
                          <a:spcPct val="100000"/>
                        </a:lnSpc>
                        <a:spcAft>
                          <a:spcPts val="0"/>
                        </a:spcAft>
                      </a:pPr>
                      <a:r>
                        <a:rPr lang="es-EC" sz="1400" dirty="0">
                          <a:effectLst/>
                          <a:latin typeface="Arial" panose="020B0604020202020204" pitchFamily="34" charset="0"/>
                          <a:cs typeface="Arial" panose="020B0604020202020204" pitchFamily="34" charset="0"/>
                        </a:rPr>
                        <a:t>Precio Total un año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18924">
                <a:tc>
                  <a:txBody>
                    <a:bodyPr/>
                    <a:lstStyle/>
                    <a:p>
                      <a:pPr algn="just">
                        <a:lnSpc>
                          <a:spcPct val="115000"/>
                        </a:lnSpc>
                        <a:spcAft>
                          <a:spcPts val="0"/>
                        </a:spcAft>
                      </a:pPr>
                      <a:r>
                        <a:rPr lang="es-EC" sz="10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EC" sz="1000">
                        <a:effectLst/>
                        <a:latin typeface="Calibri" panose="020F0502020204030204" pitchFamily="34" charset="0"/>
                      </a:endParaRPr>
                    </a:p>
                  </a:txBody>
                  <a:tcPr marL="68580" marR="68580" marT="0" marB="0"/>
                </a:tc>
                <a:tc>
                  <a:txBody>
                    <a:bodyPr/>
                    <a:lstStyle/>
                    <a:p>
                      <a:endParaRPr lang="es-EC" sz="1000">
                        <a:effectLst/>
                        <a:latin typeface="Calibri" panose="020F0502020204030204" pitchFamily="34" charset="0"/>
                      </a:endParaRPr>
                    </a:p>
                  </a:txBody>
                  <a:tcPr marL="68580" marR="68580" marT="0" marB="0"/>
                </a:tc>
                <a:tc>
                  <a:txBody>
                    <a:bodyPr/>
                    <a:lstStyle/>
                    <a:p>
                      <a:endParaRPr lang="es-EC" sz="1000" dirty="0">
                        <a:effectLst/>
                        <a:latin typeface="Calibri" panose="020F0502020204030204" pitchFamily="34" charset="0"/>
                      </a:endParaRPr>
                    </a:p>
                  </a:txBody>
                  <a:tcPr marL="68580" marR="68580" marT="0" marB="0"/>
                </a:tc>
                <a:tc>
                  <a:txBody>
                    <a:bodyPr/>
                    <a:lstStyle/>
                    <a:p>
                      <a:endParaRPr lang="es-EC" sz="1000">
                        <a:effectLst/>
                        <a:latin typeface="Calibri" panose="020F0502020204030204" pitchFamily="34" charset="0"/>
                      </a:endParaRPr>
                    </a:p>
                  </a:txBody>
                  <a:tcPr marL="68580" marR="68580" marT="0" marB="0"/>
                </a:tc>
                <a:tc>
                  <a:txBody>
                    <a:bodyPr/>
                    <a:lstStyle/>
                    <a:p>
                      <a:pPr algn="just">
                        <a:lnSpc>
                          <a:spcPct val="115000"/>
                        </a:lnSpc>
                        <a:spcAft>
                          <a:spcPts val="0"/>
                        </a:spcAft>
                      </a:pPr>
                      <a:r>
                        <a:rPr lang="es-EC" sz="10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6773">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a:t>
                      </a:r>
                    </a:p>
                    <a:p>
                      <a:pPr algn="just">
                        <a:lnSpc>
                          <a:spcPct val="115000"/>
                        </a:lnSpc>
                        <a:spcAft>
                          <a:spcPts val="0"/>
                        </a:spcAft>
                      </a:pPr>
                      <a:r>
                        <a:rPr lang="es-EC" sz="1200" dirty="0">
                          <a:effectLst/>
                          <a:latin typeface="Arial" panose="020B0604020202020204" pitchFamily="34" charset="0"/>
                          <a:cs typeface="Arial" panose="020B0604020202020204" pitchFamily="34" charset="0"/>
                        </a:rPr>
                        <a:t>1</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Promoción de Salud para EP PETROECUADOR</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a:t>
                      </a:r>
                    </a:p>
                    <a:p>
                      <a:pPr algn="just">
                        <a:lnSpc>
                          <a:spcPct val="115000"/>
                        </a:lnSpc>
                        <a:spcAft>
                          <a:spcPts val="0"/>
                        </a:spcAft>
                      </a:pPr>
                      <a:r>
                        <a:rPr lang="es-EC" sz="1200" dirty="0">
                          <a:effectLst/>
                          <a:latin typeface="Arial" panose="020B0604020202020204" pitchFamily="34" charset="0"/>
                          <a:cs typeface="Arial" panose="020B0604020202020204" pitchFamily="34" charset="0"/>
                        </a:rPr>
                        <a:t>Servicio  / Mes</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a:t>
                      </a:r>
                    </a:p>
                    <a:p>
                      <a:pPr algn="just">
                        <a:lnSpc>
                          <a:spcPct val="115000"/>
                        </a:lnSpc>
                        <a:spcAft>
                          <a:spcPts val="0"/>
                        </a:spcAft>
                      </a:pPr>
                      <a:r>
                        <a:rPr lang="es-EC" sz="1200" dirty="0">
                          <a:effectLst/>
                          <a:latin typeface="Arial" panose="020B0604020202020204" pitchFamily="34" charset="0"/>
                          <a:cs typeface="Arial" panose="020B0604020202020204" pitchFamily="34" charset="0"/>
                        </a:rPr>
                        <a:t>1</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13.724,45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200">
                          <a:effectLst/>
                          <a:latin typeface="Arial" panose="020B0604020202020204" pitchFamily="34" charset="0"/>
                          <a:cs typeface="Arial" panose="020B0604020202020204" pitchFamily="34" charset="0"/>
                        </a:rPr>
                        <a:t>   </a:t>
                      </a:r>
                    </a:p>
                    <a:p>
                      <a:pPr algn="just">
                        <a:lnSpc>
                          <a:spcPct val="115000"/>
                        </a:lnSpc>
                        <a:spcAft>
                          <a:spcPts val="0"/>
                        </a:spcAft>
                      </a:pPr>
                      <a:r>
                        <a:rPr lang="es-EC" sz="1200">
                          <a:effectLst/>
                          <a:latin typeface="Arial" panose="020B0604020202020204" pitchFamily="34" charset="0"/>
                          <a:cs typeface="Arial" panose="020B0604020202020204" pitchFamily="34" charset="0"/>
                        </a:rPr>
                        <a:t>164.693,39 </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r>
              <a:tr h="231382">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tc>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tc>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nchorCtr="1"/>
                </a:tc>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nchorCtr="1"/>
                </a:tc>
                <a:tc>
                  <a:txBody>
                    <a:bodyPr/>
                    <a:lstStyle/>
                    <a:p>
                      <a:endParaRPr lang="es-EC" sz="1200" dirty="0">
                        <a:effectLst/>
                        <a:latin typeface="Arial" panose="020B0604020202020204" pitchFamily="34" charset="0"/>
                        <a:cs typeface="Arial" panose="020B0604020202020204" pitchFamily="34" charset="0"/>
                      </a:endParaRPr>
                    </a:p>
                  </a:txBody>
                  <a:tcPr marL="68580" marR="68580" marT="0" marB="0" anchor="ctr" anchorCtr="1"/>
                </a:tc>
                <a:tc>
                  <a:txBody>
                    <a:bodyPr/>
                    <a:lstStyle/>
                    <a:p>
                      <a:endParaRPr lang="es-EC" sz="1200" dirty="0">
                        <a:effectLst/>
                        <a:latin typeface="Arial" panose="020B0604020202020204" pitchFamily="34" charset="0"/>
                        <a:cs typeface="Arial" panose="020B0604020202020204" pitchFamily="34" charset="0"/>
                      </a:endParaRPr>
                    </a:p>
                  </a:txBody>
                  <a:tcPr marL="68580" marR="68580" marT="0" marB="0" anchor="ctr" anchorCtr="1"/>
                </a:tc>
              </a:tr>
              <a:tr h="356820">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tc>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tc>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nchorCtr="1"/>
                </a:tc>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nchorCtr="1"/>
                </a:tc>
                <a:tc>
                  <a:txBody>
                    <a:bodyPr/>
                    <a:lstStyle/>
                    <a:p>
                      <a:endParaRPr lang="es-EC" sz="1200">
                        <a:effectLst/>
                        <a:latin typeface="Arial" panose="020B060402020202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164.693,39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r>
            </a:tbl>
          </a:graphicData>
        </a:graphic>
      </p:graphicFrame>
    </p:spTree>
    <p:extLst>
      <p:ext uri="{BB962C8B-B14F-4D97-AF65-F5344CB8AC3E}">
        <p14:creationId xmlns:p14="http://schemas.microsoft.com/office/powerpoint/2010/main" val="1923941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214243"/>
            <a:ext cx="7797552" cy="563488"/>
          </a:xfrm>
        </p:spPr>
        <p:txBody>
          <a:bodyPr>
            <a:noAutofit/>
          </a:bodyPr>
          <a:lstStyle/>
          <a:p>
            <a:pPr algn="ctr">
              <a:tabLst>
                <a:tab pos="261938" algn="l"/>
              </a:tabLst>
              <a:defRPr/>
            </a:pP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PROYECCIÓN DE LA DEMANDA</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2 Subtítulo"/>
          <p:cNvSpPr>
            <a:spLocks noGrp="1"/>
          </p:cNvSpPr>
          <p:nvPr>
            <p:ph type="subTitle" idx="1"/>
          </p:nvPr>
        </p:nvSpPr>
        <p:spPr>
          <a:xfrm>
            <a:off x="470718" y="840198"/>
            <a:ext cx="8673281" cy="5780044"/>
          </a:xfrm>
        </p:spPr>
        <p:txBody>
          <a:bodyPr wrap="square" numCol="2" anchor="t" anchorCtr="0">
            <a:spAutoFit/>
          </a:bodyPr>
          <a:lstStyle/>
          <a:p>
            <a:pPr lvl="0"/>
            <a:r>
              <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Regresión</a:t>
            </a:r>
            <a:r>
              <a:rPr lang="es-EC"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Lineal</a:t>
            </a:r>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Regresión Logarítmica</a:t>
            </a: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471" y="1271948"/>
            <a:ext cx="1549737"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2942" b="24294"/>
          <a:stretch/>
        </p:blipFill>
        <p:spPr bwMode="auto">
          <a:xfrm>
            <a:off x="470719" y="1631988"/>
            <a:ext cx="3422284" cy="977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719" y="2673643"/>
            <a:ext cx="2221180" cy="599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962" y="3370405"/>
            <a:ext cx="1407189" cy="562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0719" y="4039987"/>
            <a:ext cx="2488972"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471" y="4445034"/>
            <a:ext cx="3121759" cy="231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6016" y="1278752"/>
            <a:ext cx="1443660" cy="35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3333" t="-1641" r="4789" b="26701"/>
          <a:stretch/>
        </p:blipFill>
        <p:spPr bwMode="auto">
          <a:xfrm>
            <a:off x="4355976" y="1599602"/>
            <a:ext cx="4680520" cy="1074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4752" y="2763883"/>
            <a:ext cx="1886877" cy="509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51532" y="3363355"/>
            <a:ext cx="1239777" cy="493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67172" y="3933281"/>
            <a:ext cx="2448273" cy="36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016" y="4445035"/>
            <a:ext cx="2913140" cy="2327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7680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24261" y="202440"/>
            <a:ext cx="7427170" cy="563488"/>
          </a:xfrm>
        </p:spPr>
        <p:txBody>
          <a:bodyPr>
            <a:noAutofit/>
          </a:bodyPr>
          <a:lstStyle/>
          <a:p>
            <a:pPr>
              <a:tabLst>
                <a:tab pos="261938" algn="l"/>
              </a:tabLst>
              <a:defRPr/>
            </a:pP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PROYECCIÓN DE LA DEMANDA</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2 Subtítulo"/>
          <p:cNvSpPr>
            <a:spLocks noGrp="1"/>
          </p:cNvSpPr>
          <p:nvPr>
            <p:ph type="subTitle" idx="1"/>
          </p:nvPr>
        </p:nvSpPr>
        <p:spPr>
          <a:xfrm>
            <a:off x="379374" y="761306"/>
            <a:ext cx="8673281" cy="5780044"/>
          </a:xfrm>
        </p:spPr>
        <p:txBody>
          <a:bodyPr wrap="square" numCol="2" anchor="t" anchorCtr="0">
            <a:spAutoFit/>
          </a:bodyPr>
          <a:lstStyle/>
          <a:p>
            <a:pPr lvl="0"/>
            <a:r>
              <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Regresión</a:t>
            </a:r>
            <a:r>
              <a:rPr lang="es-EC"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Lineal</a:t>
            </a:r>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C" sz="19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Cálculo del error total</a:t>
            </a:r>
            <a:endParaRPr lang="es-EC" sz="1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Regresión Logarítmica</a:t>
            </a: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sz="19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C" sz="19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Cálculo </a:t>
            </a:r>
            <a:r>
              <a:rPr lang="es-EC" sz="1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del error total</a:t>
            </a: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471" y="1271948"/>
            <a:ext cx="1549737"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278752"/>
            <a:ext cx="1443660" cy="35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845" y="1631988"/>
            <a:ext cx="3886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471" y="2927349"/>
            <a:ext cx="2184503" cy="933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711" y="4077072"/>
            <a:ext cx="2238510"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1565994"/>
            <a:ext cx="3960440" cy="5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3141785"/>
            <a:ext cx="1800200" cy="769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6015" y="4242805"/>
            <a:ext cx="1971099" cy="33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7830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052736"/>
            <a:ext cx="8313285" cy="504056"/>
          </a:xfrm>
        </p:spPr>
        <p:txBody>
          <a:bodyPr>
            <a:noAutofit/>
          </a:bodyPr>
          <a:lstStyle/>
          <a:p>
            <a:pPr algn="ctr"/>
            <a:r>
              <a:rPr lang="es-ES" sz="24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ÁREA BEATERIO</a:t>
            </a:r>
            <a:endParaRPr lang="es-ES" sz="24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7" name="1 Título"/>
          <p:cNvSpPr txBox="1">
            <a:spLocks/>
          </p:cNvSpPr>
          <p:nvPr/>
        </p:nvSpPr>
        <p:spPr>
          <a:xfrm>
            <a:off x="323528" y="1700808"/>
            <a:ext cx="8229600" cy="3096344"/>
          </a:xfrm>
          <a:prstGeom prst="rect">
            <a:avLst/>
          </a:prstGeom>
        </p:spPr>
        <p:txBody>
          <a:bodyPr vert="horz" anchor="t">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endParaRPr lang="es-ES" sz="24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graphicFrame>
        <p:nvGraphicFramePr>
          <p:cNvPr id="3" name="Tabla 2"/>
          <p:cNvGraphicFramePr>
            <a:graphicFrameLocks noGrp="1"/>
          </p:cNvGraphicFramePr>
          <p:nvPr>
            <p:extLst/>
          </p:nvPr>
        </p:nvGraphicFramePr>
        <p:xfrm>
          <a:off x="1403648" y="2039405"/>
          <a:ext cx="6480721" cy="2757747"/>
        </p:xfrm>
        <a:graphic>
          <a:graphicData uri="http://schemas.openxmlformats.org/drawingml/2006/table">
            <a:tbl>
              <a:tblPr firstRow="1" bandRow="1">
                <a:tableStyleId>{5C22544A-7EE6-4342-B048-85BDC9FD1C3A}</a:tableStyleId>
              </a:tblPr>
              <a:tblGrid>
                <a:gridCol w="1098272"/>
                <a:gridCol w="2270678"/>
                <a:gridCol w="1455586"/>
                <a:gridCol w="1656185"/>
              </a:tblGrid>
              <a:tr h="899691">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Años</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Número de funcionarios del área el Beaterio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Precio  unitario del servicio (</a:t>
                      </a:r>
                      <a:r>
                        <a:rPr lang="es-EC" sz="1400" dirty="0" err="1" smtClean="0">
                          <a:effectLst/>
                          <a:latin typeface="Arial" panose="020B0604020202020204" pitchFamily="34" charset="0"/>
                          <a:cs typeface="Arial" panose="020B0604020202020204" pitchFamily="34" charset="0"/>
                        </a:rPr>
                        <a:t>usd</a:t>
                      </a:r>
                      <a:r>
                        <a:rPr lang="es-EC" sz="1400" dirty="0" smtClean="0">
                          <a:effectLst/>
                          <a:latin typeface="Arial" panose="020B0604020202020204" pitchFamily="34" charset="0"/>
                          <a:cs typeface="Arial" panose="020B0604020202020204" pitchFamily="34" charset="0"/>
                        </a:rPr>
                        <a:t> / mes</a:t>
                      </a:r>
                      <a:r>
                        <a:rPr lang="es-EC" sz="1400" dirty="0">
                          <a:effectLst/>
                          <a:latin typeface="Arial" panose="020B0604020202020204" pitchFamily="34" charset="0"/>
                          <a:cs typeface="Arial" panose="020B0604020202020204" pitchFamily="34" charset="0"/>
                        </a:rPr>
                        <a:t>)</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Total dólares año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r>
              <a:tr h="309676">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2014</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176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             30,00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marL="0" algn="just" rtl="0" eaLnBrk="1" latinLnBrk="0" hangingPunct="1">
                        <a:lnSpc>
                          <a:spcPct val="115000"/>
                        </a:lnSpc>
                        <a:spcAft>
                          <a:spcPts val="0"/>
                        </a:spcAft>
                      </a:pPr>
                      <a:r>
                        <a:rPr kumimoji="0" lang="es-EC" sz="1400" kern="1200" dirty="0" smtClean="0">
                          <a:solidFill>
                            <a:schemeClr val="dk1"/>
                          </a:solidFill>
                          <a:effectLst/>
                          <a:latin typeface="Arial" panose="020B0604020202020204" pitchFamily="34" charset="0"/>
                          <a:ea typeface="+mn-ea"/>
                          <a:cs typeface="Arial" panose="020B0604020202020204" pitchFamily="34" charset="0"/>
                        </a:rPr>
                        <a:t>      63.360,00 </a:t>
                      </a:r>
                      <a:endParaRPr kumimoji="0" lang="es-EC" sz="1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nchorCtr="1"/>
                </a:tc>
              </a:tr>
              <a:tr h="309676">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2015</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181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             30,96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marL="0" algn="just" rtl="0" eaLnBrk="1" latinLnBrk="0" hangingPunct="1">
                        <a:lnSpc>
                          <a:spcPct val="115000"/>
                        </a:lnSpc>
                        <a:spcAft>
                          <a:spcPts val="0"/>
                        </a:spcAft>
                      </a:pPr>
                      <a:r>
                        <a:rPr kumimoji="0" lang="es-EC" sz="1400" kern="1200" dirty="0">
                          <a:solidFill>
                            <a:schemeClr val="dk1"/>
                          </a:solidFill>
                          <a:effectLst/>
                          <a:latin typeface="Arial" panose="020B0604020202020204" pitchFamily="34" charset="0"/>
                          <a:ea typeface="+mn-ea"/>
                          <a:cs typeface="Arial" panose="020B0604020202020204" pitchFamily="34" charset="0"/>
                        </a:rPr>
                        <a:t>      </a:t>
                      </a:r>
                      <a:r>
                        <a:rPr kumimoji="0" lang="es-EC" sz="1400" kern="1200" dirty="0" smtClean="0">
                          <a:solidFill>
                            <a:schemeClr val="dk1"/>
                          </a:solidFill>
                          <a:effectLst/>
                          <a:latin typeface="Arial" panose="020B0604020202020204" pitchFamily="34" charset="0"/>
                          <a:ea typeface="+mn-ea"/>
                          <a:cs typeface="Arial" panose="020B0604020202020204" pitchFamily="34" charset="0"/>
                        </a:rPr>
                        <a:t>67.245,12 </a:t>
                      </a:r>
                      <a:endParaRPr kumimoji="0" lang="es-EC" sz="1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nchorCtr="1"/>
                </a:tc>
              </a:tr>
              <a:tr h="309676">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2016</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181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             31,75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marL="0" algn="just" rtl="0" eaLnBrk="1" latinLnBrk="0" hangingPunct="1">
                        <a:lnSpc>
                          <a:spcPct val="115000"/>
                        </a:lnSpc>
                        <a:spcAft>
                          <a:spcPts val="0"/>
                        </a:spcAft>
                      </a:pPr>
                      <a:r>
                        <a:rPr kumimoji="0" lang="es-EC" sz="1400" kern="1200" dirty="0">
                          <a:solidFill>
                            <a:schemeClr val="dk1"/>
                          </a:solidFill>
                          <a:effectLst/>
                          <a:latin typeface="Arial" panose="020B0604020202020204" pitchFamily="34" charset="0"/>
                          <a:ea typeface="+mn-ea"/>
                          <a:cs typeface="Arial" panose="020B0604020202020204" pitchFamily="34" charset="0"/>
                        </a:rPr>
                        <a:t>      </a:t>
                      </a:r>
                      <a:r>
                        <a:rPr kumimoji="0" lang="es-EC" sz="1400" kern="1200" dirty="0" smtClean="0">
                          <a:solidFill>
                            <a:schemeClr val="dk1"/>
                          </a:solidFill>
                          <a:effectLst/>
                          <a:latin typeface="Arial" panose="020B0604020202020204" pitchFamily="34" charset="0"/>
                          <a:ea typeface="+mn-ea"/>
                          <a:cs typeface="Arial" panose="020B0604020202020204" pitchFamily="34" charset="0"/>
                        </a:rPr>
                        <a:t>68.961,00 </a:t>
                      </a:r>
                      <a:endParaRPr kumimoji="0" lang="es-EC" sz="1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nchorCtr="1"/>
                </a:tc>
              </a:tr>
              <a:tr h="309676">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2017</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183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             32,49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marL="0" algn="just" rtl="0" eaLnBrk="1" latinLnBrk="0" hangingPunct="1">
                        <a:lnSpc>
                          <a:spcPct val="115000"/>
                        </a:lnSpc>
                        <a:spcAft>
                          <a:spcPts val="0"/>
                        </a:spcAft>
                      </a:pPr>
                      <a:r>
                        <a:rPr kumimoji="0" lang="es-EC" sz="1400" kern="1200" dirty="0">
                          <a:solidFill>
                            <a:schemeClr val="dk1"/>
                          </a:solidFill>
                          <a:effectLst/>
                          <a:latin typeface="Arial" panose="020B0604020202020204" pitchFamily="34" charset="0"/>
                          <a:ea typeface="+mn-ea"/>
                          <a:cs typeface="Arial" panose="020B0604020202020204" pitchFamily="34" charset="0"/>
                        </a:rPr>
                        <a:t>      </a:t>
                      </a:r>
                      <a:r>
                        <a:rPr kumimoji="0" lang="es-EC" sz="1400" kern="1200" dirty="0" smtClean="0">
                          <a:solidFill>
                            <a:schemeClr val="dk1"/>
                          </a:solidFill>
                          <a:effectLst/>
                          <a:latin typeface="Arial" panose="020B0604020202020204" pitchFamily="34" charset="0"/>
                          <a:ea typeface="+mn-ea"/>
                          <a:cs typeface="Arial" panose="020B0604020202020204" pitchFamily="34" charset="0"/>
                        </a:rPr>
                        <a:t>71.348,04 </a:t>
                      </a:r>
                      <a:endParaRPr kumimoji="0" lang="es-EC" sz="1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nchorCtr="1"/>
                </a:tc>
              </a:tr>
              <a:tr h="309676">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2018</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183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             33,14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marL="0" algn="just" rtl="0" eaLnBrk="1" latinLnBrk="0" hangingPunct="1">
                        <a:lnSpc>
                          <a:spcPct val="115000"/>
                        </a:lnSpc>
                        <a:spcAft>
                          <a:spcPts val="0"/>
                        </a:spcAft>
                      </a:pPr>
                      <a:r>
                        <a:rPr kumimoji="0" lang="es-EC" sz="1400" kern="1200" dirty="0">
                          <a:solidFill>
                            <a:schemeClr val="dk1"/>
                          </a:solidFill>
                          <a:effectLst/>
                          <a:latin typeface="Arial" panose="020B0604020202020204" pitchFamily="34" charset="0"/>
                          <a:ea typeface="+mn-ea"/>
                          <a:cs typeface="Arial" panose="020B0604020202020204" pitchFamily="34" charset="0"/>
                        </a:rPr>
                        <a:t>      </a:t>
                      </a:r>
                      <a:r>
                        <a:rPr kumimoji="0" lang="es-EC" sz="1400" kern="1200" dirty="0" smtClean="0">
                          <a:solidFill>
                            <a:schemeClr val="dk1"/>
                          </a:solidFill>
                          <a:effectLst/>
                          <a:latin typeface="Arial" panose="020B0604020202020204" pitchFamily="34" charset="0"/>
                          <a:ea typeface="+mn-ea"/>
                          <a:cs typeface="Arial" panose="020B0604020202020204" pitchFamily="34" charset="0"/>
                        </a:rPr>
                        <a:t>72.775,44 </a:t>
                      </a:r>
                      <a:endParaRPr kumimoji="0" lang="es-EC" sz="1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nchorCtr="1"/>
                </a:tc>
              </a:tr>
              <a:tr h="309676">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2019</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184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             33,76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marL="0" algn="just" rtl="0" eaLnBrk="1" latinLnBrk="0" hangingPunct="1">
                        <a:lnSpc>
                          <a:spcPct val="115000"/>
                        </a:lnSpc>
                        <a:spcAft>
                          <a:spcPts val="0"/>
                        </a:spcAft>
                      </a:pPr>
                      <a:r>
                        <a:rPr kumimoji="0" lang="es-EC" sz="1400" kern="1200" dirty="0">
                          <a:solidFill>
                            <a:schemeClr val="dk1"/>
                          </a:solidFill>
                          <a:effectLst/>
                          <a:latin typeface="Arial" panose="020B0604020202020204" pitchFamily="34" charset="0"/>
                          <a:ea typeface="+mn-ea"/>
                          <a:cs typeface="Arial" panose="020B0604020202020204" pitchFamily="34" charset="0"/>
                        </a:rPr>
                        <a:t>     </a:t>
                      </a:r>
                      <a:r>
                        <a:rPr kumimoji="0" lang="es-EC" sz="1400" kern="1200" dirty="0" smtClean="0">
                          <a:solidFill>
                            <a:schemeClr val="dk1"/>
                          </a:solidFill>
                          <a:effectLst/>
                          <a:latin typeface="Arial" panose="020B0604020202020204" pitchFamily="34" charset="0"/>
                          <a:ea typeface="+mn-ea"/>
                          <a:cs typeface="Arial" panose="020B0604020202020204" pitchFamily="34" charset="0"/>
                        </a:rPr>
                        <a:t>74.542,08 </a:t>
                      </a:r>
                      <a:endParaRPr kumimoji="0" lang="es-EC" sz="1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nchorCtr="1"/>
                </a:tc>
              </a:tr>
            </a:tbl>
          </a:graphicData>
        </a:graphic>
      </p:graphicFrame>
    </p:spTree>
    <p:extLst>
      <p:ext uri="{BB962C8B-B14F-4D97-AF65-F5344CB8AC3E}">
        <p14:creationId xmlns:p14="http://schemas.microsoft.com/office/powerpoint/2010/main" val="285559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548680"/>
            <a:ext cx="8229600" cy="492386"/>
          </a:xfrm>
        </p:spPr>
        <p:txBody>
          <a:bodyPr>
            <a:noAutofit/>
          </a:bodyPr>
          <a:lstStyle/>
          <a:p>
            <a:pPr algn="ctr"/>
            <a:r>
              <a:rPr lang="es-ES" sz="24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FLUJO DE OPERACIÓN ECONÓMICA</a:t>
            </a:r>
            <a:endParaRPr lang="es-ES" sz="24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7" name="1 Título"/>
          <p:cNvSpPr txBox="1">
            <a:spLocks/>
          </p:cNvSpPr>
          <p:nvPr/>
        </p:nvSpPr>
        <p:spPr>
          <a:xfrm>
            <a:off x="323528" y="1412776"/>
            <a:ext cx="8229600" cy="3384376"/>
          </a:xfrm>
          <a:prstGeom prst="rect">
            <a:avLst/>
          </a:prstGeom>
        </p:spPr>
        <p:txBody>
          <a:bodyPr vert="horz" anchor="t">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endParaRPr lang="es-ES" sz="24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graphicFrame>
        <p:nvGraphicFramePr>
          <p:cNvPr id="3" name="Tabla 2"/>
          <p:cNvGraphicFramePr>
            <a:graphicFrameLocks noGrp="1"/>
          </p:cNvGraphicFramePr>
          <p:nvPr>
            <p:extLst/>
          </p:nvPr>
        </p:nvGraphicFramePr>
        <p:xfrm>
          <a:off x="353414" y="1384934"/>
          <a:ext cx="8352931" cy="4166042"/>
        </p:xfrm>
        <a:graphic>
          <a:graphicData uri="http://schemas.openxmlformats.org/drawingml/2006/table">
            <a:tbl>
              <a:tblPr firstRow="1" bandRow="1">
                <a:tableStyleId>{5C22544A-7EE6-4342-B048-85BDC9FD1C3A}</a:tableStyleId>
              </a:tblPr>
              <a:tblGrid>
                <a:gridCol w="1986338"/>
                <a:gridCol w="970452"/>
                <a:gridCol w="1034876"/>
                <a:gridCol w="1034876"/>
                <a:gridCol w="1034876"/>
                <a:gridCol w="1255476"/>
                <a:gridCol w="1036037"/>
              </a:tblGrid>
              <a:tr h="387882">
                <a:tc>
                  <a:txBody>
                    <a:bodyPr/>
                    <a:lstStyle/>
                    <a:p>
                      <a:pPr algn="just">
                        <a:lnSpc>
                          <a:spcPct val="115000"/>
                        </a:lnSpc>
                        <a:spcAft>
                          <a:spcPts val="0"/>
                        </a:spcAft>
                      </a:pPr>
                      <a:r>
                        <a:rPr lang="es-EC" sz="1400" dirty="0" smtClean="0">
                          <a:effectLst/>
                          <a:latin typeface="Arial" panose="020B0604020202020204" pitchFamily="34" charset="0"/>
                          <a:cs typeface="Arial" panose="020B0604020202020204" pitchFamily="34" charset="0"/>
                        </a:rPr>
                        <a:t>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2014</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2015</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2016</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2017</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2018</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2019</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r>
              <a:tr h="250008">
                <a:tc>
                  <a:txBody>
                    <a:bodyPr/>
                    <a:lstStyle/>
                    <a:p>
                      <a:endParaRPr lang="es-EC"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AÑO 0</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AÑO 1</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AÑO 2</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AÑO 3</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AÑO 4</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s-EC" sz="1400" b="1" dirty="0">
                          <a:effectLst/>
                          <a:latin typeface="Arial" panose="020B0604020202020204" pitchFamily="34" charset="0"/>
                          <a:cs typeface="Arial" panose="020B0604020202020204" pitchFamily="34" charset="0"/>
                        </a:rPr>
                        <a:t>AÑO 5</a:t>
                      </a:r>
                      <a:endParaRPr lang="es-EC"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50008">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dirty="0">
                          <a:effectLst/>
                          <a:latin typeface="Arial" panose="020B0604020202020204" pitchFamily="34" charset="0"/>
                          <a:cs typeface="Arial" panose="020B0604020202020204" pitchFamily="34" charset="0"/>
                        </a:rPr>
                        <a:t>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s-EC" sz="1400">
                          <a:effectLst/>
                          <a:latin typeface="Arial" panose="020B0604020202020204" pitchFamily="34" charset="0"/>
                          <a:cs typeface="Arial" panose="020B0604020202020204" pitchFamily="34" charset="0"/>
                        </a:rPr>
                        <a:t>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34039">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Ventas</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s-EC" sz="1200" dirty="0" smtClean="0">
                          <a:effectLst/>
                          <a:latin typeface="Arial" panose="020B0604020202020204" pitchFamily="34" charset="0"/>
                          <a:cs typeface="Arial" panose="020B0604020202020204" pitchFamily="34" charset="0"/>
                        </a:rPr>
                        <a:t>67.245,12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68.961,00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smtClean="0">
                          <a:effectLst/>
                          <a:latin typeface="Arial" panose="020B0604020202020204" pitchFamily="34" charset="0"/>
                          <a:cs typeface="Arial" panose="020B0604020202020204" pitchFamily="34" charset="0"/>
                        </a:rPr>
                        <a:t> 71.348,04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72.775,44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 </a:t>
                      </a:r>
                      <a:r>
                        <a:rPr lang="es-EC" sz="1200" dirty="0">
                          <a:effectLst/>
                          <a:latin typeface="Arial" panose="020B0604020202020204" pitchFamily="34" charset="0"/>
                          <a:cs typeface="Arial" panose="020B0604020202020204" pitchFamily="34" charset="0"/>
                        </a:rPr>
                        <a:t>74.542,08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355947">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Depreciación</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a:effectLst/>
                          <a:latin typeface="Arial" panose="020B0604020202020204" pitchFamily="34" charset="0"/>
                          <a:cs typeface="Arial" panose="020B0604020202020204" pitchFamily="34" charset="0"/>
                        </a:rPr>
                        <a:t> </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160,00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160,00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160,00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a:effectLst/>
                          <a:latin typeface="Arial" panose="020B0604020202020204" pitchFamily="34" charset="0"/>
                          <a:cs typeface="Arial" panose="020B0604020202020204" pitchFamily="34" charset="0"/>
                        </a:rPr>
                        <a:t>160,00</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160,00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393971">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Mano de Obra</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41.013,35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41.013,35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41.013,35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41.013,35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41.013,35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04259">
                <a:tc>
                  <a:txBody>
                    <a:bodyPr/>
                    <a:lstStyle/>
                    <a:p>
                      <a:pPr marL="0" algn="l" rtl="0" eaLnBrk="1" latinLnBrk="0" hangingPunct="1">
                        <a:lnSpc>
                          <a:spcPct val="115000"/>
                        </a:lnSpc>
                        <a:spcAft>
                          <a:spcPts val="0"/>
                        </a:spcAft>
                      </a:pPr>
                      <a:r>
                        <a:rPr kumimoji="0" lang="es-EC" sz="1200" kern="1200" dirty="0">
                          <a:solidFill>
                            <a:schemeClr val="dk1"/>
                          </a:solidFill>
                          <a:effectLst/>
                          <a:latin typeface="Arial" panose="020B0604020202020204" pitchFamily="34" charset="0"/>
                          <a:ea typeface="+mn-ea"/>
                          <a:cs typeface="Arial" panose="020B0604020202020204" pitchFamily="34" charset="0"/>
                        </a:rPr>
                        <a:t>Utilidad Operativa</a:t>
                      </a:r>
                    </a:p>
                  </a:txBody>
                  <a:tcPr marL="0" marR="68580" marT="0" marB="0" anchor="ctr" anchorCtr="1"/>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r">
                        <a:lnSpc>
                          <a:spcPct val="115000"/>
                        </a:lnSpc>
                        <a:spcAft>
                          <a:spcPts val="0"/>
                        </a:spcAft>
                      </a:pPr>
                      <a:r>
                        <a:rPr lang="es-EC" sz="1200" dirty="0" smtClean="0">
                          <a:effectLst/>
                          <a:latin typeface="Arial" panose="020B0604020202020204" pitchFamily="34" charset="0"/>
                          <a:cs typeface="Arial" panose="020B0604020202020204" pitchFamily="34" charset="0"/>
                        </a:rPr>
                        <a:t>26.071,77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r">
                        <a:lnSpc>
                          <a:spcPct val="115000"/>
                        </a:lnSpc>
                        <a:spcAft>
                          <a:spcPts val="0"/>
                        </a:spcAft>
                      </a:pPr>
                      <a:r>
                        <a:rPr lang="es-EC" sz="1200" dirty="0" smtClean="0">
                          <a:effectLst/>
                          <a:latin typeface="Arial" panose="020B0604020202020204" pitchFamily="34" charset="0"/>
                          <a:cs typeface="Arial" panose="020B0604020202020204" pitchFamily="34" charset="0"/>
                        </a:rPr>
                        <a:t>27.787,65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30.174,69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31.602,09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33.368,73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chorCtr="1"/>
                </a:tc>
              </a:tr>
              <a:tr h="434039">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Utilidad Neta (1-0,4)</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10.428,71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11.115,06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    </a:t>
                      </a:r>
                      <a:r>
                        <a:rPr lang="es-EC" sz="1200" dirty="0">
                          <a:effectLst/>
                          <a:latin typeface="Arial" panose="020B0604020202020204" pitchFamily="34" charset="0"/>
                          <a:cs typeface="Arial" panose="020B0604020202020204" pitchFamily="34" charset="0"/>
                        </a:rPr>
                        <a:t>12.069,88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12.640,84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13.347,49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387811">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 Depreciación</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a:effectLst/>
                          <a:latin typeface="Arial" panose="020B0604020202020204" pitchFamily="34" charset="0"/>
                          <a:cs typeface="Arial" panose="020B0604020202020204" pitchFamily="34" charset="0"/>
                        </a:rPr>
                        <a:t> </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160,00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a:effectLst/>
                          <a:latin typeface="Arial" panose="020B0604020202020204" pitchFamily="34" charset="0"/>
                          <a:cs typeface="Arial" panose="020B0604020202020204" pitchFamily="34" charset="0"/>
                        </a:rPr>
                        <a:t>160,00</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160,00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160,00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a:effectLst/>
                          <a:latin typeface="Arial" panose="020B0604020202020204" pitchFamily="34" charset="0"/>
                          <a:cs typeface="Arial" panose="020B0604020202020204" pitchFamily="34" charset="0"/>
                        </a:rPr>
                        <a:t>160,00</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34039">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Flujo Total Operativo</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a:effectLst/>
                          <a:latin typeface="Arial" panose="020B0604020202020204" pitchFamily="34" charset="0"/>
                          <a:cs typeface="Arial" panose="020B0604020202020204" pitchFamily="34" charset="0"/>
                        </a:rPr>
                        <a:t> </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s-EC" sz="1200" dirty="0" smtClean="0">
                          <a:effectLst/>
                          <a:latin typeface="Arial" panose="020B0604020202020204" pitchFamily="34" charset="0"/>
                          <a:cs typeface="Arial" panose="020B0604020202020204" pitchFamily="34" charset="0"/>
                        </a:rPr>
                        <a:t>     </a:t>
                      </a:r>
                      <a:r>
                        <a:rPr lang="es-EC" sz="1200" dirty="0">
                          <a:effectLst/>
                          <a:latin typeface="Arial" panose="020B0604020202020204" pitchFamily="34" charset="0"/>
                          <a:cs typeface="Arial" panose="020B0604020202020204" pitchFamily="34" charset="0"/>
                        </a:rPr>
                        <a:t>10.588,71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smtClean="0">
                          <a:effectLst/>
                          <a:latin typeface="Arial" panose="020B0604020202020204" pitchFamily="34" charset="0"/>
                          <a:cs typeface="Arial" panose="020B0604020202020204" pitchFamily="34" charset="0"/>
                        </a:rPr>
                        <a:t>     </a:t>
                      </a:r>
                      <a:r>
                        <a:rPr lang="es-EC" sz="1200" dirty="0">
                          <a:effectLst/>
                          <a:latin typeface="Arial" panose="020B0604020202020204" pitchFamily="34" charset="0"/>
                          <a:cs typeface="Arial" panose="020B0604020202020204" pitchFamily="34" charset="0"/>
                        </a:rPr>
                        <a:t>11.275,06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smtClean="0">
                          <a:effectLst/>
                          <a:latin typeface="Arial" panose="020B0604020202020204" pitchFamily="34" charset="0"/>
                          <a:cs typeface="Arial" panose="020B0604020202020204" pitchFamily="34" charset="0"/>
                        </a:rPr>
                        <a:t>     </a:t>
                      </a:r>
                      <a:r>
                        <a:rPr lang="es-EC" sz="1200" dirty="0">
                          <a:effectLst/>
                          <a:latin typeface="Arial" panose="020B0604020202020204" pitchFamily="34" charset="0"/>
                          <a:cs typeface="Arial" panose="020B0604020202020204" pitchFamily="34" charset="0"/>
                        </a:rPr>
                        <a:t>12.229,88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12.800,84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ctr" rtl="0" eaLnBrk="1" latinLnBrk="0" hangingPunct="1">
                        <a:lnSpc>
                          <a:spcPct val="115000"/>
                        </a:lnSpc>
                        <a:spcAft>
                          <a:spcPts val="0"/>
                        </a:spcAft>
                      </a:pPr>
                      <a:r>
                        <a:rPr lang="es-EC" sz="1200" dirty="0" smtClean="0">
                          <a:effectLst/>
                          <a:latin typeface="Arial" panose="020B0604020202020204" pitchFamily="34" charset="0"/>
                          <a:cs typeface="Arial" panose="020B0604020202020204" pitchFamily="34" charset="0"/>
                        </a:rPr>
                        <a:t>     </a:t>
                      </a:r>
                      <a:r>
                        <a:rPr kumimoji="0" lang="es-EC" sz="1200" kern="1200" dirty="0">
                          <a:solidFill>
                            <a:schemeClr val="dk1"/>
                          </a:solidFill>
                          <a:effectLst/>
                          <a:latin typeface="Arial" panose="020B0604020202020204" pitchFamily="34" charset="0"/>
                          <a:ea typeface="+mn-ea"/>
                          <a:cs typeface="Arial" panose="020B0604020202020204" pitchFamily="34" charset="0"/>
                        </a:rPr>
                        <a:t>13.507,49 </a:t>
                      </a:r>
                    </a:p>
                  </a:txBody>
                  <a:tcPr marL="68580" marR="68580" marT="0" marB="0" anchor="ctr"/>
                </a:tc>
              </a:tr>
              <a:tr h="434039">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Flujo Total Inversión y Operativo</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0"/>
                        </a:spcAft>
                      </a:pPr>
                      <a:r>
                        <a:rPr lang="es-EC" sz="1200" dirty="0">
                          <a:effectLst/>
                          <a:latin typeface="Arial" panose="020B0604020202020204" pitchFamily="34" charset="0"/>
                          <a:cs typeface="Arial" panose="020B0604020202020204" pitchFamily="34" charset="0"/>
                        </a:rPr>
                        <a:t>-800,00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10.748,71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11.435,06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12.389,88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12.960,84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es-EC" sz="1200" dirty="0">
                          <a:effectLst/>
                          <a:latin typeface="Arial" panose="020B0604020202020204" pitchFamily="34" charset="0"/>
                          <a:cs typeface="Arial" panose="020B0604020202020204" pitchFamily="34" charset="0"/>
                        </a:rPr>
                        <a:t> </a:t>
                      </a:r>
                      <a:r>
                        <a:rPr lang="es-EC" sz="1200" dirty="0" smtClean="0">
                          <a:effectLst/>
                          <a:latin typeface="Arial" panose="020B0604020202020204" pitchFamily="34" charset="0"/>
                          <a:cs typeface="Arial" panose="020B0604020202020204" pitchFamily="34" charset="0"/>
                        </a:rPr>
                        <a:t>    </a:t>
                      </a:r>
                      <a:r>
                        <a:rPr lang="es-EC" sz="1200" dirty="0">
                          <a:effectLst/>
                          <a:latin typeface="Arial" panose="020B0604020202020204" pitchFamily="34" charset="0"/>
                          <a:cs typeface="Arial" panose="020B0604020202020204" pitchFamily="34" charset="0"/>
                        </a:rPr>
                        <a:t>13.667,49 </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1 Título"/>
          <p:cNvSpPr txBox="1">
            <a:spLocks/>
          </p:cNvSpPr>
          <p:nvPr/>
        </p:nvSpPr>
        <p:spPr>
          <a:xfrm>
            <a:off x="323528" y="5805264"/>
            <a:ext cx="8352928" cy="864096"/>
          </a:xfrm>
          <a:prstGeom prst="rect">
            <a:avLst/>
          </a:prstGeom>
        </p:spPr>
        <p:txBody>
          <a:bodyPr vert="horz" anchor="t">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s-ES" sz="24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Van: USD 675        </a:t>
            </a:r>
          </a:p>
          <a:p>
            <a:pPr algn="ctr"/>
            <a:r>
              <a:rPr lang="es-ES" sz="24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Tir: 13,5%</a:t>
            </a:r>
            <a:endParaRPr lang="es-ES" sz="24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Tree>
    <p:extLst>
      <p:ext uri="{BB962C8B-B14F-4D97-AF65-F5344CB8AC3E}">
        <p14:creationId xmlns:p14="http://schemas.microsoft.com/office/powerpoint/2010/main" val="1174597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16632"/>
            <a:ext cx="8229600" cy="492386"/>
          </a:xfrm>
        </p:spPr>
        <p:txBody>
          <a:bodyPr>
            <a:noAutofit/>
          </a:bodyPr>
          <a:lstStyle/>
          <a:p>
            <a:pPr algn="ct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CONCLUSIONES</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Rectángulo 2"/>
          <p:cNvSpPr/>
          <p:nvPr/>
        </p:nvSpPr>
        <p:spPr>
          <a:xfrm>
            <a:off x="212341" y="1052736"/>
            <a:ext cx="8676456" cy="6324808"/>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es-ES" dirty="0" smtClean="0">
                <a:latin typeface="Arial" panose="020B0604020202020204" pitchFamily="34" charset="0"/>
              </a:rPr>
              <a:t>Entre el género </a:t>
            </a:r>
            <a:r>
              <a:rPr lang="es-ES" dirty="0">
                <a:latin typeface="Arial" panose="020B0604020202020204" pitchFamily="34" charset="0"/>
              </a:rPr>
              <a:t>masculino y femenino </a:t>
            </a:r>
            <a:r>
              <a:rPr lang="es-ES" dirty="0" smtClean="0">
                <a:latin typeface="Arial" panose="020B0604020202020204" pitchFamily="34" charset="0"/>
              </a:rPr>
              <a:t>en </a:t>
            </a:r>
            <a:r>
              <a:rPr lang="es-ES" dirty="0">
                <a:latin typeface="Arial" panose="020B0604020202020204" pitchFamily="34" charset="0"/>
              </a:rPr>
              <a:t>su mayoría se encuentra en un rango de 36 a 45 años de edad, presenta un índice de masa corporal superior a 25 kg/m2, </a:t>
            </a:r>
            <a:r>
              <a:rPr lang="es-EC" dirty="0">
                <a:latin typeface="Arial" panose="020B0604020202020204" pitchFamily="34" charset="0"/>
              </a:rPr>
              <a:t> </a:t>
            </a:r>
            <a:r>
              <a:rPr lang="es-ES" dirty="0">
                <a:latin typeface="Arial" panose="020B0604020202020204" pitchFamily="34" charset="0"/>
              </a:rPr>
              <a:t>equivalente a </a:t>
            </a:r>
            <a:r>
              <a:rPr lang="es-ES" dirty="0" smtClean="0">
                <a:latin typeface="Arial" panose="020B0604020202020204" pitchFamily="34" charset="0"/>
              </a:rPr>
              <a:t>sobrepeso.</a:t>
            </a:r>
            <a:endParaRPr lang="es-EC" dirty="0">
              <a:latin typeface="Arial" panose="020B0604020202020204" pitchFamily="34" charset="0"/>
            </a:endParaRPr>
          </a:p>
          <a:p>
            <a:pPr marL="342900" indent="-342900" algn="just">
              <a:lnSpc>
                <a:spcPct val="150000"/>
              </a:lnSpc>
              <a:buFont typeface="Symbol" panose="05050102010706020507" pitchFamily="18" charset="2"/>
              <a:buChar char=""/>
            </a:pPr>
            <a:r>
              <a:rPr lang="es-EC" dirty="0">
                <a:latin typeface="Arial" panose="020B0604020202020204" pitchFamily="34" charset="0"/>
              </a:rPr>
              <a:t> </a:t>
            </a:r>
            <a:r>
              <a:rPr lang="es-ES" dirty="0" smtClean="0">
                <a:latin typeface="Arial" panose="020B0604020202020204" pitchFamily="34" charset="0"/>
              </a:rPr>
              <a:t>Aproximadamente </a:t>
            </a:r>
            <a:r>
              <a:rPr lang="es-ES" dirty="0">
                <a:latin typeface="Arial" panose="020B0604020202020204" pitchFamily="34" charset="0"/>
              </a:rPr>
              <a:t>el 39% no realiza ningún tipo de actividad física y del personal que realiza actividad física el 89% no cumple con el tiempo mínimo recomendado por la </a:t>
            </a:r>
            <a:r>
              <a:rPr lang="es-ES" dirty="0" smtClean="0">
                <a:latin typeface="Arial" panose="020B0604020202020204" pitchFamily="34" charset="0"/>
              </a:rPr>
              <a:t>OMS.</a:t>
            </a:r>
          </a:p>
          <a:p>
            <a:pPr marL="342900" indent="-342900" algn="just">
              <a:lnSpc>
                <a:spcPct val="150000"/>
              </a:lnSpc>
              <a:buFont typeface="Symbol" panose="05050102010706020507" pitchFamily="18" charset="2"/>
              <a:buChar char=""/>
            </a:pPr>
            <a:r>
              <a:rPr lang="es-ES" dirty="0" smtClean="0"/>
              <a:t>El 56</a:t>
            </a:r>
            <a:r>
              <a:rPr lang="es-ES" dirty="0"/>
              <a:t>% de los encuestados manifiestan que siempre adicionan sal a los alimentos, aproximadamente el 50% consumen comidas rápidas y  más del 50% no almuerza regularmente, lo que puede generar molestias físicas y psicológicas</a:t>
            </a:r>
            <a:r>
              <a:rPr lang="es-ES" dirty="0" smtClean="0"/>
              <a:t>.</a:t>
            </a:r>
          </a:p>
          <a:p>
            <a:pPr marL="342900" lvl="0" indent="-342900" algn="just">
              <a:lnSpc>
                <a:spcPct val="150000"/>
              </a:lnSpc>
              <a:buFont typeface="Symbol" panose="05050102010706020507" pitchFamily="18" charset="2"/>
              <a:buChar char=""/>
            </a:pPr>
            <a:r>
              <a:rPr lang="es-ES" dirty="0" smtClean="0"/>
              <a:t>El </a:t>
            </a:r>
            <a:r>
              <a:rPr lang="es-ES" dirty="0"/>
              <a:t>22% de los encuestados fuma cigarrillos, aproximadamente el 7% son adictos al </a:t>
            </a:r>
            <a:r>
              <a:rPr lang="es-ES" dirty="0" smtClean="0"/>
              <a:t>tabaco y </a:t>
            </a:r>
            <a:r>
              <a:rPr lang="es-ES" dirty="0"/>
              <a:t>el 46 % consumen licor al menos una vez al </a:t>
            </a:r>
            <a:r>
              <a:rPr lang="es-ES" dirty="0" smtClean="0"/>
              <a:t>mes.</a:t>
            </a:r>
          </a:p>
          <a:p>
            <a:pPr marL="342900" lvl="0" indent="-342900" algn="just">
              <a:lnSpc>
                <a:spcPct val="150000"/>
              </a:lnSpc>
              <a:buFont typeface="Symbol" panose="05050102010706020507" pitchFamily="18" charset="2"/>
              <a:buChar char=""/>
            </a:pPr>
            <a:r>
              <a:rPr lang="es-ES" dirty="0"/>
              <a:t>La prevalencia de dormir menos de 7 horas de lunes a viernes o durante el tiempo de su jornada laboral es del </a:t>
            </a:r>
            <a:r>
              <a:rPr lang="es-ES" dirty="0" smtClean="0"/>
              <a:t>57% y el </a:t>
            </a:r>
            <a:r>
              <a:rPr lang="es-ES" dirty="0"/>
              <a:t>11% consume pastillas para dormir, </a:t>
            </a:r>
            <a:r>
              <a:rPr lang="es-ES" dirty="0" smtClean="0"/>
              <a:t> </a:t>
            </a:r>
            <a:endParaRPr lang="es-EC" dirty="0"/>
          </a:p>
          <a:p>
            <a:pPr marL="342900" indent="-342900" algn="just">
              <a:lnSpc>
                <a:spcPct val="150000"/>
              </a:lnSpc>
              <a:buFont typeface="Symbol" panose="05050102010706020507" pitchFamily="18" charset="2"/>
              <a:buChar char=""/>
            </a:pPr>
            <a:endParaRPr lang="es-EC" dirty="0"/>
          </a:p>
          <a:p>
            <a:pPr marL="342900" lvl="0" indent="-342900" algn="just">
              <a:lnSpc>
                <a:spcPct val="150000"/>
              </a:lnSpc>
              <a:spcAft>
                <a:spcPts val="0"/>
              </a:spcAft>
              <a:buFont typeface="Symbol" panose="05050102010706020507" pitchFamily="18" charset="2"/>
              <a:buChar char=""/>
            </a:pPr>
            <a:endParaRPr lang="es-EC" dirty="0">
              <a:effectLst/>
            </a:endParaRPr>
          </a:p>
        </p:txBody>
      </p:sp>
    </p:spTree>
    <p:extLst>
      <p:ext uri="{BB962C8B-B14F-4D97-AF65-F5344CB8AC3E}">
        <p14:creationId xmlns:p14="http://schemas.microsoft.com/office/powerpoint/2010/main" val="3164873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16632"/>
            <a:ext cx="8229600" cy="492386"/>
          </a:xfrm>
        </p:spPr>
        <p:txBody>
          <a:bodyPr>
            <a:noAutofit/>
          </a:bodyPr>
          <a:lstStyle/>
          <a:p>
            <a:pPr algn="ct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recomendaciones</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Rectángulo 2"/>
          <p:cNvSpPr/>
          <p:nvPr/>
        </p:nvSpPr>
        <p:spPr>
          <a:xfrm>
            <a:off x="377233" y="609018"/>
            <a:ext cx="8587255" cy="5724644"/>
          </a:xfrm>
          <a:prstGeom prst="rect">
            <a:avLst/>
          </a:prstGeom>
        </p:spPr>
        <p:txBody>
          <a:bodyPr wrap="square">
            <a:spAutoFit/>
          </a:bodyPr>
          <a:lstStyle/>
          <a:p>
            <a:pPr marL="342900" indent="-342900" algn="just">
              <a:lnSpc>
                <a:spcPct val="150000"/>
              </a:lnSpc>
              <a:buFont typeface="Symbol" panose="05050102010706020507" pitchFamily="18" charset="2"/>
              <a:buChar char=""/>
            </a:pPr>
            <a:r>
              <a:rPr lang="es-ES" sz="1600" dirty="0" smtClean="0">
                <a:latin typeface="Arial" panose="020B0604020202020204" pitchFamily="34" charset="0"/>
                <a:cs typeface="Arial" panose="020B0604020202020204" pitchFamily="34" charset="0"/>
              </a:rPr>
              <a:t>Se </a:t>
            </a:r>
            <a:r>
              <a:rPr lang="es-ES" sz="1600" dirty="0">
                <a:latin typeface="Arial" panose="020B0604020202020204" pitchFamily="34" charset="0"/>
                <a:cs typeface="Arial" panose="020B0604020202020204" pitchFamily="34" charset="0"/>
              </a:rPr>
              <a:t>recomienda que EP PETROECUADOR asuma un rol más activo en lo que respecta a la alimentación de sus colabores especialmente del personal que no cuenta con este servicio de manera directa y de aquellos que son provistos tener un control que genere resultados favorables dentro del aspecto nutricional.</a:t>
            </a:r>
            <a:r>
              <a:rPr lang="es-EC" sz="1600" dirty="0">
                <a:latin typeface="Arial" panose="020B0604020202020204" pitchFamily="34" charset="0"/>
                <a:cs typeface="Arial" panose="020B0604020202020204" pitchFamily="34" charset="0"/>
              </a:rPr>
              <a:t> </a:t>
            </a:r>
          </a:p>
          <a:p>
            <a:pPr marL="342900" indent="-342900" algn="just">
              <a:lnSpc>
                <a:spcPct val="150000"/>
              </a:lnSpc>
              <a:buFont typeface="Symbol" panose="05050102010706020507" pitchFamily="18" charset="2"/>
              <a:buChar char=""/>
            </a:pPr>
            <a:r>
              <a:rPr lang="es-ES" sz="1600" dirty="0">
                <a:latin typeface="Arial" panose="020B0604020202020204" pitchFamily="34" charset="0"/>
                <a:cs typeface="Arial" panose="020B0604020202020204" pitchFamily="34" charset="0"/>
              </a:rPr>
              <a:t>Implementar los tres tipos de gimnasia laboral. Además se recomienda hacer conocer a los funcionarios que es importante realizar 150 minutos semanales o 30 minutos de actividad física diaria no necesariamente seguido.</a:t>
            </a:r>
          </a:p>
          <a:p>
            <a:pPr marL="342900" indent="-342900" algn="just">
              <a:lnSpc>
                <a:spcPct val="150000"/>
              </a:lnSpc>
              <a:buFont typeface="Symbol" panose="05050102010706020507" pitchFamily="18" charset="2"/>
              <a:buChar char=""/>
            </a:pPr>
            <a:r>
              <a:rPr lang="es-ES" sz="1600" dirty="0">
                <a:latin typeface="Arial" panose="020B0604020202020204" pitchFamily="34" charset="0"/>
                <a:cs typeface="Arial" panose="020B0604020202020204" pitchFamily="34" charset="0"/>
              </a:rPr>
              <a:t>Realizar campañas de forma trimestral para mejorar los conocimientos sobre los beneficios de la actividad física, nutrición saludable y los efectos que producen las sustancias psicoactivas, utilizando estrategias de comunicación corporativas vía correo, carteles o folletos colocados en sitios apropiados.</a:t>
            </a:r>
          </a:p>
          <a:p>
            <a:pPr marL="342900" indent="-342900" algn="just">
              <a:lnSpc>
                <a:spcPct val="150000"/>
              </a:lnSpc>
              <a:buFont typeface="Symbol" panose="05050102010706020507" pitchFamily="18" charset="2"/>
              <a:buChar char=""/>
            </a:pPr>
            <a:r>
              <a:rPr lang="es-ES" sz="1600" dirty="0">
                <a:latin typeface="Arial" panose="020B0604020202020204" pitchFamily="34" charset="0"/>
                <a:cs typeface="Arial" panose="020B0604020202020204" pitchFamily="34" charset="0"/>
              </a:rPr>
              <a:t> Implementar el programa de promoción de </a:t>
            </a:r>
            <a:r>
              <a:rPr lang="es-ES" sz="1600" dirty="0" smtClean="0">
                <a:latin typeface="Arial" panose="020B0604020202020204" pitchFamily="34" charset="0"/>
                <a:cs typeface="Arial" panose="020B0604020202020204" pitchFamily="34" charset="0"/>
              </a:rPr>
              <a:t>salud, aprovechando </a:t>
            </a:r>
            <a:r>
              <a:rPr lang="es-ES" sz="1600" dirty="0">
                <a:latin typeface="Arial" panose="020B0604020202020204" pitchFamily="34" charset="0"/>
                <a:cs typeface="Arial" panose="020B0604020202020204" pitchFamily="34" charset="0"/>
              </a:rPr>
              <a:t>la aceptación de  aproximadamente el 90% de los funcionarios. </a:t>
            </a:r>
            <a:endParaRPr lang="es-ES" sz="1600" dirty="0" smtClean="0">
              <a:latin typeface="Arial" panose="020B0604020202020204" pitchFamily="34" charset="0"/>
              <a:cs typeface="Arial" panose="020B0604020202020204" pitchFamily="34" charset="0"/>
            </a:endParaRPr>
          </a:p>
          <a:p>
            <a:pPr marL="342900" indent="-342900" algn="just">
              <a:lnSpc>
                <a:spcPct val="150000"/>
              </a:lnSpc>
              <a:buFont typeface="Symbol" panose="05050102010706020507" pitchFamily="18" charset="2"/>
              <a:buChar char=""/>
            </a:pPr>
            <a:endParaRPr lang="es-EC" dirty="0"/>
          </a:p>
          <a:p>
            <a:pPr marL="342900" lvl="0" indent="-342900" algn="just">
              <a:lnSpc>
                <a:spcPct val="150000"/>
              </a:lnSpc>
              <a:spcAft>
                <a:spcPts val="0"/>
              </a:spcAft>
              <a:buFont typeface="Symbol" panose="05050102010706020507" pitchFamily="18" charset="2"/>
              <a:buChar char=""/>
            </a:pPr>
            <a:endParaRPr lang="es-EC" dirty="0">
              <a:effectLst/>
            </a:endParaRPr>
          </a:p>
        </p:txBody>
      </p:sp>
    </p:spTree>
    <p:extLst>
      <p:ext uri="{BB962C8B-B14F-4D97-AF65-F5344CB8AC3E}">
        <p14:creationId xmlns:p14="http://schemas.microsoft.com/office/powerpoint/2010/main" val="1822102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16632"/>
            <a:ext cx="8229600" cy="492386"/>
          </a:xfrm>
        </p:spPr>
        <p:txBody>
          <a:bodyPr>
            <a:noAutofit/>
          </a:bodyPr>
          <a:lstStyle/>
          <a:p>
            <a:pPr algn="ct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DATOS RELEVANTES PROMOCIÓN SALUD</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Rectángulo 2"/>
          <p:cNvSpPr/>
          <p:nvPr/>
        </p:nvSpPr>
        <p:spPr>
          <a:xfrm>
            <a:off x="395536" y="1124744"/>
            <a:ext cx="8587255" cy="6417141"/>
          </a:xfrm>
          <a:prstGeom prst="rect">
            <a:avLst/>
          </a:prstGeom>
        </p:spPr>
        <p:txBody>
          <a:bodyPr wrap="square">
            <a:spAutoFit/>
          </a:bodyPr>
          <a:lstStyle/>
          <a:p>
            <a:pPr marL="342900" indent="-342900" algn="just">
              <a:lnSpc>
                <a:spcPct val="150000"/>
              </a:lnSpc>
              <a:buFont typeface="Symbol" panose="05050102010706020507" pitchFamily="18" charset="2"/>
              <a:buChar char=""/>
            </a:pPr>
            <a:r>
              <a:rPr lang="es-EC" sz="1600" dirty="0" smtClean="0">
                <a:latin typeface="Arial" panose="020B0604020202020204" pitchFamily="34" charset="0"/>
                <a:cs typeface="Arial" panose="020B0604020202020204" pitchFamily="34" charset="0"/>
              </a:rPr>
              <a:t>En </a:t>
            </a:r>
            <a:r>
              <a:rPr lang="es-EC" sz="1600" dirty="0">
                <a:latin typeface="Arial" panose="020B0604020202020204" pitchFamily="34" charset="0"/>
                <a:cs typeface="Arial" panose="020B0604020202020204" pitchFamily="34" charset="0"/>
              </a:rPr>
              <a:t>general, </a:t>
            </a:r>
            <a:r>
              <a:rPr lang="es-EC" sz="1600" dirty="0" smtClean="0">
                <a:latin typeface="Arial" panose="020B0604020202020204" pitchFamily="34" charset="0"/>
                <a:cs typeface="Arial" panose="020B0604020202020204" pitchFamily="34" charset="0"/>
              </a:rPr>
              <a:t>Al </a:t>
            </a:r>
            <a:r>
              <a:rPr lang="es-EC" sz="1600" dirty="0">
                <a:latin typeface="Arial" panose="020B0604020202020204" pitchFamily="34" charset="0"/>
                <a:cs typeface="Arial" panose="020B0604020202020204" pitchFamily="34" charset="0"/>
              </a:rPr>
              <a:t>menos un 60% de la población mundial no realiza la actividad física necesaria para obtener beneficios para la </a:t>
            </a:r>
            <a:r>
              <a:rPr lang="es-EC" sz="1600" dirty="0" smtClean="0">
                <a:latin typeface="Arial" panose="020B0604020202020204" pitchFamily="34" charset="0"/>
                <a:cs typeface="Arial" panose="020B0604020202020204" pitchFamily="34" charset="0"/>
              </a:rPr>
              <a:t>salud. 1,9 </a:t>
            </a:r>
            <a:r>
              <a:rPr lang="es-EC" sz="1600" dirty="0">
                <a:latin typeface="Arial" panose="020B0604020202020204" pitchFamily="34" charset="0"/>
                <a:cs typeface="Arial" panose="020B0604020202020204" pitchFamily="34" charset="0"/>
              </a:rPr>
              <a:t>millones de muertes anuales son atribuibles a la inactividad física.</a:t>
            </a:r>
          </a:p>
          <a:p>
            <a:pPr marL="342900" indent="-342900" algn="just">
              <a:lnSpc>
                <a:spcPct val="150000"/>
              </a:lnSpc>
              <a:buFont typeface="Symbol" panose="05050102010706020507" pitchFamily="18" charset="2"/>
              <a:buChar char=""/>
            </a:pPr>
            <a:r>
              <a:rPr lang="es-EC" sz="1600" dirty="0" smtClean="0">
                <a:latin typeface="Arial" panose="020B0604020202020204" pitchFamily="34" charset="0"/>
                <a:cs typeface="Arial" panose="020B0604020202020204" pitchFamily="34" charset="0"/>
              </a:rPr>
              <a:t>La </a:t>
            </a:r>
            <a:r>
              <a:rPr lang="es-EC" sz="1600" dirty="0">
                <a:latin typeface="Arial" panose="020B0604020202020204" pitchFamily="34" charset="0"/>
                <a:cs typeface="Arial" panose="020B0604020202020204" pitchFamily="34" charset="0"/>
              </a:rPr>
              <a:t>inactividad física constituye el cuarto factor de riesgo más importante de mortalidad en todo el mundo (6% de defunciones a nivel mundial). Sólo la superan la hipertensión (13%), el consumo de tabaco (9%) y el exceso de glucosa en la sangre (6%). El sobrepeso y la obesidad representan un 5% de la mortalidad mundial</a:t>
            </a:r>
            <a:r>
              <a:rPr lang="es-EC" sz="1600" dirty="0" smtClean="0">
                <a:latin typeface="Arial" panose="020B0604020202020204" pitchFamily="34" charset="0"/>
                <a:cs typeface="Arial" panose="020B0604020202020204" pitchFamily="34" charset="0"/>
              </a:rPr>
              <a:t>.</a:t>
            </a:r>
          </a:p>
          <a:p>
            <a:pPr marL="342900" indent="-342900" algn="just">
              <a:lnSpc>
                <a:spcPct val="150000"/>
              </a:lnSpc>
              <a:buFont typeface="Symbol" panose="05050102010706020507" pitchFamily="18" charset="2"/>
              <a:buChar char=""/>
            </a:pPr>
            <a:r>
              <a:rPr lang="es-ES" sz="1600" dirty="0" smtClean="0">
                <a:latin typeface="Arial" panose="020B0604020202020204" pitchFamily="34" charset="0"/>
                <a:cs typeface="Arial" panose="020B0604020202020204" pitchFamily="34" charset="0"/>
              </a:rPr>
              <a:t> </a:t>
            </a:r>
            <a:r>
              <a:rPr lang="es-EC" sz="1600" dirty="0">
                <a:latin typeface="Arial" panose="020B0604020202020204" pitchFamily="34" charset="0"/>
                <a:cs typeface="Arial" panose="020B0604020202020204" pitchFamily="34" charset="0"/>
              </a:rPr>
              <a:t>Se estima que la inactividad física es la causa principal de aproximadamente el </a:t>
            </a:r>
            <a:r>
              <a:rPr lang="es-EC" sz="1600" dirty="0" smtClean="0">
                <a:latin typeface="Arial" panose="020B0604020202020204" pitchFamily="34" charset="0"/>
                <a:cs typeface="Arial" panose="020B0604020202020204" pitchFamily="34" charset="0"/>
              </a:rPr>
              <a:t>25</a:t>
            </a:r>
            <a:r>
              <a:rPr lang="es-EC" sz="1600" dirty="0">
                <a:latin typeface="Arial" panose="020B0604020202020204" pitchFamily="34" charset="0"/>
                <a:cs typeface="Arial" panose="020B0604020202020204" pitchFamily="34" charset="0"/>
              </a:rPr>
              <a:t>% de los cánceres de mama y de colon, 27% de la diabetes, y  aproximadamente un 30% de las cardiopatías isquémicas</a:t>
            </a:r>
            <a:r>
              <a:rPr lang="es-EC" sz="1600" dirty="0" smtClean="0">
                <a:latin typeface="Arial" panose="020B0604020202020204" pitchFamily="34" charset="0"/>
                <a:cs typeface="Arial" panose="020B0604020202020204" pitchFamily="34" charset="0"/>
              </a:rPr>
              <a:t>.</a:t>
            </a:r>
          </a:p>
          <a:p>
            <a:pPr marL="342900" indent="-342900" algn="just">
              <a:lnSpc>
                <a:spcPct val="150000"/>
              </a:lnSpc>
              <a:buFont typeface="Symbol" panose="05050102010706020507" pitchFamily="18" charset="2"/>
              <a:buChar char=""/>
            </a:pPr>
            <a:r>
              <a:rPr lang="es-EC" sz="1600" dirty="0" smtClean="0">
                <a:latin typeface="Arial" panose="020B0604020202020204" pitchFamily="34" charset="0"/>
                <a:cs typeface="Arial" panose="020B0604020202020204" pitchFamily="34" charset="0"/>
              </a:rPr>
              <a:t>Se </a:t>
            </a:r>
            <a:r>
              <a:rPr lang="es-EC" sz="1600" dirty="0">
                <a:latin typeface="Arial" panose="020B0604020202020204" pitchFamily="34" charset="0"/>
                <a:cs typeface="Arial" panose="020B0604020202020204" pitchFamily="34" charset="0"/>
              </a:rPr>
              <a:t>ha estimado que, de cada 10 defunciones, seis son atribuibles a enfermedades no transmisibles</a:t>
            </a:r>
            <a:r>
              <a:rPr lang="es-EC" sz="1600" dirty="0" smtClean="0">
                <a:latin typeface="Arial" panose="020B0604020202020204" pitchFamily="34" charset="0"/>
                <a:cs typeface="Arial" panose="020B0604020202020204" pitchFamily="34" charset="0"/>
              </a:rPr>
              <a:t>. </a:t>
            </a:r>
            <a:r>
              <a:rPr lang="es-EC" sz="1600" dirty="0">
                <a:latin typeface="Arial" panose="020B0604020202020204" pitchFamily="34" charset="0"/>
                <a:cs typeface="Arial" panose="020B0604020202020204" pitchFamily="34" charset="0"/>
              </a:rPr>
              <a:t>Las enfermedades crónicas, como las enfermedades cardíacas, el cáncer y la diabetes, son por mucho, la principal causa de muerte en el mundo, causando el 60% de las muertes totales.</a:t>
            </a:r>
          </a:p>
          <a:p>
            <a:pPr marL="342900" indent="-342900" algn="just">
              <a:lnSpc>
                <a:spcPct val="150000"/>
              </a:lnSpc>
              <a:buFont typeface="Symbol" panose="05050102010706020507" pitchFamily="18" charset="2"/>
              <a:buChar char=""/>
            </a:pPr>
            <a:endParaRPr lang="es-EC" sz="1600" dirty="0">
              <a:latin typeface="Arial" panose="020B0604020202020204" pitchFamily="34" charset="0"/>
              <a:cs typeface="Arial" panose="020B0604020202020204" pitchFamily="34" charset="0"/>
            </a:endParaRPr>
          </a:p>
          <a:p>
            <a:pPr marL="342900" indent="-342900" algn="just">
              <a:lnSpc>
                <a:spcPct val="150000"/>
              </a:lnSpc>
              <a:buFont typeface="Symbol" panose="05050102010706020507" pitchFamily="18" charset="2"/>
              <a:buChar char=""/>
            </a:pPr>
            <a:endParaRPr lang="es-EC" sz="1600" dirty="0">
              <a:latin typeface="Arial" panose="020B0604020202020204" pitchFamily="34" charset="0"/>
              <a:cs typeface="Arial" panose="020B0604020202020204" pitchFamily="34" charset="0"/>
            </a:endParaRPr>
          </a:p>
          <a:p>
            <a:pPr marL="342900" lvl="0" indent="-342900" algn="just">
              <a:lnSpc>
                <a:spcPct val="150000"/>
              </a:lnSpc>
              <a:spcAft>
                <a:spcPts val="0"/>
              </a:spcAft>
              <a:buFont typeface="Symbol" panose="05050102010706020507" pitchFamily="18" charset="2"/>
              <a:buChar char=""/>
            </a:pPr>
            <a:endParaRPr lang="es-EC" dirty="0">
              <a:effectLst/>
            </a:endParaRPr>
          </a:p>
        </p:txBody>
      </p:sp>
    </p:spTree>
    <p:extLst>
      <p:ext uri="{BB962C8B-B14F-4D97-AF65-F5344CB8AC3E}">
        <p14:creationId xmlns:p14="http://schemas.microsoft.com/office/powerpoint/2010/main" val="3453405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16632"/>
            <a:ext cx="8229600" cy="492386"/>
          </a:xfrm>
        </p:spPr>
        <p:txBody>
          <a:bodyPr>
            <a:noAutofit/>
          </a:bodyPr>
          <a:lstStyle/>
          <a:p>
            <a:pPr algn="ctr"/>
            <a:r>
              <a:rPr lang="es-ES" sz="24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MARCO LEGAL</a:t>
            </a:r>
            <a:endParaRPr lang="es-ES" sz="24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Rectángulo 2"/>
          <p:cNvSpPr/>
          <p:nvPr/>
        </p:nvSpPr>
        <p:spPr>
          <a:xfrm>
            <a:off x="377233" y="609018"/>
            <a:ext cx="8587255" cy="6370975"/>
          </a:xfrm>
          <a:prstGeom prst="rect">
            <a:avLst/>
          </a:prstGeom>
        </p:spPr>
        <p:txBody>
          <a:bodyPr wrap="square">
            <a:spAutoFit/>
          </a:bodyPr>
          <a:lstStyle/>
          <a:p>
            <a:pPr algn="just">
              <a:lnSpc>
                <a:spcPct val="150000"/>
              </a:lnSpc>
            </a:pPr>
            <a:r>
              <a:rPr lang="es-EC" sz="1600" b="1" dirty="0">
                <a:latin typeface="Arial" panose="020B0604020202020204" pitchFamily="34" charset="0"/>
                <a:cs typeface="Arial" panose="020B0604020202020204" pitchFamily="34" charset="0"/>
              </a:rPr>
              <a:t>Constitución de la República del Ecuador:</a:t>
            </a:r>
          </a:p>
          <a:p>
            <a:pPr marL="342900" indent="-342900" algn="just">
              <a:lnSpc>
                <a:spcPct val="150000"/>
              </a:lnSpc>
              <a:buFont typeface="Symbol" panose="05050102010706020507" pitchFamily="18" charset="2"/>
              <a:buChar char=""/>
            </a:pPr>
            <a:r>
              <a:rPr lang="es-EC" sz="1600" b="1" dirty="0">
                <a:latin typeface="Arial" panose="020B0604020202020204" pitchFamily="34" charset="0"/>
                <a:cs typeface="Arial" panose="020B0604020202020204" pitchFamily="34" charset="0"/>
              </a:rPr>
              <a:t>Artículo </a:t>
            </a:r>
            <a:r>
              <a:rPr lang="es-EC" sz="1600" b="1" dirty="0" smtClean="0">
                <a:latin typeface="Arial" panose="020B0604020202020204" pitchFamily="34" charset="0"/>
                <a:cs typeface="Arial" panose="020B0604020202020204" pitchFamily="34" charset="0"/>
              </a:rPr>
              <a:t>32</a:t>
            </a:r>
            <a:r>
              <a:rPr lang="es-EC" sz="1600" b="1" dirty="0">
                <a:latin typeface="Arial" panose="020B0604020202020204" pitchFamily="34" charset="0"/>
                <a:cs typeface="Arial" panose="020B0604020202020204" pitchFamily="34" charset="0"/>
              </a:rPr>
              <a:t>:</a:t>
            </a:r>
            <a:r>
              <a:rPr lang="es-EC" sz="1600" b="1" dirty="0" smtClean="0">
                <a:latin typeface="Arial" panose="020B0604020202020204" pitchFamily="34" charset="0"/>
                <a:cs typeface="Arial" panose="020B0604020202020204" pitchFamily="34" charset="0"/>
              </a:rPr>
              <a:t> </a:t>
            </a:r>
            <a:r>
              <a:rPr lang="es-EC" sz="1600" dirty="0">
                <a:latin typeface="Arial" panose="020B0604020202020204" pitchFamily="34" charset="0"/>
                <a:cs typeface="Arial" panose="020B0604020202020204" pitchFamily="34" charset="0"/>
              </a:rPr>
              <a:t>“La salud es un derecho que garantiza el Estado, cuya realización se vincula al ejercicio de otros derechos, entre ellos el derecho al agua, la alimentación, la educación, la cultura física, el trabajo, la seguridad social, los ambientes sanos y otros que sustentan el buen vivir</a:t>
            </a:r>
            <a:r>
              <a:rPr lang="es-EC" sz="1600" dirty="0" smtClean="0">
                <a:latin typeface="Arial" panose="020B0604020202020204" pitchFamily="34" charset="0"/>
                <a:cs typeface="Arial" panose="020B0604020202020204" pitchFamily="34" charset="0"/>
              </a:rPr>
              <a:t>. El </a:t>
            </a:r>
            <a:r>
              <a:rPr lang="es-EC" sz="1600" dirty="0">
                <a:latin typeface="Arial" panose="020B0604020202020204" pitchFamily="34" charset="0"/>
                <a:cs typeface="Arial" panose="020B0604020202020204" pitchFamily="34" charset="0"/>
              </a:rPr>
              <a:t>Estado garantizará este derecho mediante políticas económicas, sociales, culturales, educativas y ambientales; y el acceso permanente, oportuno y sin exclusión a programas, acciones y servicios de promoción y atención integral de salud, salud sexual y salud reproductiva</a:t>
            </a:r>
            <a:r>
              <a:rPr lang="es-EC" sz="1600" dirty="0" smtClean="0">
                <a:latin typeface="Arial" panose="020B0604020202020204" pitchFamily="34" charset="0"/>
                <a:cs typeface="Arial" panose="020B0604020202020204" pitchFamily="34" charset="0"/>
              </a:rPr>
              <a:t>.</a:t>
            </a:r>
          </a:p>
          <a:p>
            <a:pPr algn="just">
              <a:lnSpc>
                <a:spcPct val="150000"/>
              </a:lnSpc>
            </a:pPr>
            <a:endParaRPr lang="es-EC" sz="1600" dirty="0" smtClean="0">
              <a:latin typeface="Arial" panose="020B0604020202020204" pitchFamily="34" charset="0"/>
              <a:cs typeface="Arial" panose="020B0604020202020204" pitchFamily="34" charset="0"/>
            </a:endParaRPr>
          </a:p>
          <a:p>
            <a:pPr marL="342900" indent="-342900" algn="just">
              <a:lnSpc>
                <a:spcPct val="150000"/>
              </a:lnSpc>
              <a:buFont typeface="Symbol" panose="05050102010706020507" pitchFamily="18" charset="2"/>
              <a:buChar char=""/>
            </a:pPr>
            <a:r>
              <a:rPr lang="es-EC" sz="1600" b="1" dirty="0" smtClean="0">
                <a:latin typeface="Arial" panose="020B0604020202020204" pitchFamily="34" charset="0"/>
                <a:cs typeface="Arial" panose="020B0604020202020204" pitchFamily="34" charset="0"/>
              </a:rPr>
              <a:t>El Plan Nacional del Buen Vivir:</a:t>
            </a:r>
          </a:p>
          <a:p>
            <a:pPr algn="just">
              <a:lnSpc>
                <a:spcPct val="150000"/>
              </a:lnSpc>
            </a:pPr>
            <a:r>
              <a:rPr lang="es-EC" sz="1600" b="1" dirty="0" smtClean="0">
                <a:latin typeface="Arial" panose="020B0604020202020204" pitchFamily="34" charset="0"/>
                <a:cs typeface="Arial" panose="020B0604020202020204" pitchFamily="34" charset="0"/>
              </a:rPr>
              <a:t>      Objetivo </a:t>
            </a:r>
            <a:r>
              <a:rPr lang="es-EC" sz="1600" b="1" dirty="0" smtClean="0">
                <a:latin typeface="Arial" panose="020B0604020202020204" pitchFamily="34" charset="0"/>
                <a:cs typeface="Arial" panose="020B0604020202020204" pitchFamily="34" charset="0"/>
              </a:rPr>
              <a:t>3: </a:t>
            </a:r>
            <a:r>
              <a:rPr lang="es-EC" sz="1600" dirty="0" smtClean="0">
                <a:latin typeface="Arial" panose="020B0604020202020204" pitchFamily="34" charset="0"/>
                <a:cs typeface="Arial" panose="020B0604020202020204" pitchFamily="34" charset="0"/>
              </a:rPr>
              <a:t>Mejorar la calidad de vida de la población (2013-2017).</a:t>
            </a:r>
          </a:p>
          <a:p>
            <a:pPr algn="just">
              <a:lnSpc>
                <a:spcPct val="150000"/>
              </a:lnSpc>
            </a:pPr>
            <a:endParaRPr lang="es-EC" sz="1600" dirty="0" smtClean="0">
              <a:latin typeface="Arial" panose="020B0604020202020204" pitchFamily="34" charset="0"/>
              <a:cs typeface="Arial" panose="020B0604020202020204" pitchFamily="34" charset="0"/>
            </a:endParaRPr>
          </a:p>
          <a:p>
            <a:pPr algn="just">
              <a:lnSpc>
                <a:spcPct val="150000"/>
              </a:lnSpc>
            </a:pPr>
            <a:r>
              <a:rPr lang="es-EC" sz="1600" b="1" dirty="0" smtClean="0">
                <a:latin typeface="Arial" panose="020B0604020202020204" pitchFamily="34" charset="0"/>
                <a:cs typeface="Arial" panose="020B0604020202020204" pitchFamily="34" charset="0"/>
              </a:rPr>
              <a:t>Reglamento </a:t>
            </a:r>
            <a:r>
              <a:rPr lang="es-EC" sz="1600" b="1" dirty="0">
                <a:latin typeface="Arial" panose="020B0604020202020204" pitchFamily="34" charset="0"/>
                <a:cs typeface="Arial" panose="020B0604020202020204" pitchFamily="34" charset="0"/>
              </a:rPr>
              <a:t>Interno de Seguridad y Salud </a:t>
            </a:r>
            <a:r>
              <a:rPr lang="es-EC" sz="1600" b="1" dirty="0" smtClean="0">
                <a:latin typeface="Arial" panose="020B0604020202020204" pitchFamily="34" charset="0"/>
                <a:cs typeface="Arial" panose="020B0604020202020204" pitchFamily="34" charset="0"/>
              </a:rPr>
              <a:t>de EP PETROECUADOR</a:t>
            </a:r>
            <a:r>
              <a:rPr lang="es-EC" sz="1600" b="1" dirty="0">
                <a:latin typeface="Arial" panose="020B0604020202020204" pitchFamily="34" charset="0"/>
                <a:cs typeface="Arial" panose="020B0604020202020204" pitchFamily="34" charset="0"/>
              </a:rPr>
              <a:t>:</a:t>
            </a:r>
            <a:r>
              <a:rPr lang="es-EC" sz="1600" dirty="0" smtClean="0">
                <a:latin typeface="Arial" panose="020B0604020202020204" pitchFamily="34" charset="0"/>
                <a:cs typeface="Arial" panose="020B0604020202020204" pitchFamily="34" charset="0"/>
              </a:rPr>
              <a:t> </a:t>
            </a:r>
            <a:r>
              <a:rPr lang="es-EC" sz="1600" dirty="0">
                <a:latin typeface="Arial" panose="020B0604020202020204" pitchFamily="34" charset="0"/>
                <a:cs typeface="Arial" panose="020B0604020202020204" pitchFamily="34" charset="0"/>
              </a:rPr>
              <a:t>E</a:t>
            </a:r>
            <a:r>
              <a:rPr lang="es-EC" sz="1600" dirty="0" smtClean="0">
                <a:latin typeface="Arial" panose="020B0604020202020204" pitchFamily="34" charset="0"/>
                <a:cs typeface="Arial" panose="020B0604020202020204" pitchFamily="34" charset="0"/>
              </a:rPr>
              <a:t>n </a:t>
            </a:r>
            <a:r>
              <a:rPr lang="es-EC" sz="1600" dirty="0" smtClean="0">
                <a:latin typeface="Arial" panose="020B0604020202020204" pitchFamily="34" charset="0"/>
                <a:cs typeface="Arial" panose="020B0604020202020204" pitchFamily="34" charset="0"/>
              </a:rPr>
              <a:t>uno de </a:t>
            </a:r>
            <a:r>
              <a:rPr lang="es-EC" sz="1600" dirty="0">
                <a:latin typeface="Arial" panose="020B0604020202020204" pitchFamily="34" charset="0"/>
                <a:cs typeface="Arial" panose="020B0604020202020204" pitchFamily="34" charset="0"/>
              </a:rPr>
              <a:t>sus </a:t>
            </a:r>
            <a:r>
              <a:rPr lang="es-EC" sz="1600" dirty="0" smtClean="0">
                <a:latin typeface="Arial" panose="020B0604020202020204" pitchFamily="34" charset="0"/>
                <a:cs typeface="Arial" panose="020B0604020202020204" pitchFamily="34" charset="0"/>
              </a:rPr>
              <a:t>principios </a:t>
            </a:r>
            <a:r>
              <a:rPr lang="es-EC" sz="1600" dirty="0">
                <a:latin typeface="Arial" panose="020B0604020202020204" pitchFamily="34" charset="0"/>
                <a:cs typeface="Arial" panose="020B0604020202020204" pitchFamily="34" charset="0"/>
              </a:rPr>
              <a:t>señala: “Propiciar y mantener el desarrollo de programas de formación y capacitación para el personal que labora en la empresa, en materia de promoción y prevención de la seguridad y la salud en el trabajo”.</a:t>
            </a:r>
          </a:p>
          <a:p>
            <a:pPr lvl="0" algn="just">
              <a:lnSpc>
                <a:spcPct val="150000"/>
              </a:lnSpc>
            </a:pPr>
            <a:endParaRPr lang="es-EC" dirty="0">
              <a:effectLst/>
            </a:endParaRPr>
          </a:p>
        </p:txBody>
      </p:sp>
    </p:spTree>
    <p:extLst>
      <p:ext uri="{BB962C8B-B14F-4D97-AF65-F5344CB8AC3E}">
        <p14:creationId xmlns:p14="http://schemas.microsoft.com/office/powerpoint/2010/main" val="1208202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16632"/>
            <a:ext cx="8229600" cy="492386"/>
          </a:xfrm>
        </p:spPr>
        <p:txBody>
          <a:bodyPr>
            <a:noAutofit/>
          </a:bodyPr>
          <a:lstStyle/>
          <a:p>
            <a:pPr algn="ctr"/>
            <a:r>
              <a:rPr lang="es-ES" sz="24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DATOS RELEVANTES PROMOCIÓN SALUD</a:t>
            </a:r>
            <a:endParaRPr lang="es-ES" sz="24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Rectángulo 2"/>
          <p:cNvSpPr/>
          <p:nvPr/>
        </p:nvSpPr>
        <p:spPr>
          <a:xfrm>
            <a:off x="377233" y="609018"/>
            <a:ext cx="8587255" cy="5309146"/>
          </a:xfrm>
          <a:prstGeom prst="rect">
            <a:avLst/>
          </a:prstGeom>
        </p:spPr>
        <p:txBody>
          <a:bodyPr wrap="square">
            <a:spAutoFit/>
          </a:bodyPr>
          <a:lstStyle/>
          <a:p>
            <a:pPr marL="342900" indent="-342900" algn="just">
              <a:lnSpc>
                <a:spcPct val="150000"/>
              </a:lnSpc>
              <a:buFont typeface="Symbol" panose="05050102010706020507" pitchFamily="18" charset="2"/>
              <a:buChar char=""/>
            </a:pPr>
            <a:r>
              <a:rPr lang="es-EC" sz="1600" dirty="0">
                <a:latin typeface="Arial" panose="020B0604020202020204" pitchFamily="34" charset="0"/>
                <a:cs typeface="Arial" panose="020B0604020202020204" pitchFamily="34" charset="0"/>
              </a:rPr>
              <a:t>La obesidad ha alcanzado la proporción de epidemia a nivel mundial. Existen aproximadamente mil 600 millones de adultos y, al menos, 20 millones de niños menores de 5 años con sobrepeso. </a:t>
            </a:r>
            <a:endParaRPr lang="es-EC" sz="1600" dirty="0" smtClean="0">
              <a:latin typeface="Arial" panose="020B0604020202020204" pitchFamily="34" charset="0"/>
              <a:cs typeface="Arial" panose="020B0604020202020204" pitchFamily="34" charset="0"/>
            </a:endParaRPr>
          </a:p>
          <a:p>
            <a:pPr marL="342900" indent="-342900" algn="just">
              <a:lnSpc>
                <a:spcPct val="150000"/>
              </a:lnSpc>
              <a:buFont typeface="Symbol" panose="05050102010706020507" pitchFamily="18" charset="2"/>
              <a:buChar char=""/>
            </a:pPr>
            <a:r>
              <a:rPr lang="es-EC" sz="1600" dirty="0" smtClean="0">
                <a:latin typeface="Arial" panose="020B0604020202020204" pitchFamily="34" charset="0"/>
                <a:cs typeface="Arial" panose="020B0604020202020204" pitchFamily="34" charset="0"/>
              </a:rPr>
              <a:t>Aproximadamente </a:t>
            </a:r>
            <a:r>
              <a:rPr lang="es-EC" sz="1600" dirty="0">
                <a:latin typeface="Arial" panose="020B0604020202020204" pitchFamily="34" charset="0"/>
                <a:cs typeface="Arial" panose="020B0604020202020204" pitchFamily="34" charset="0"/>
              </a:rPr>
              <a:t>el 80% de las enfermedades cardiovasculares, los accidentes cerebro vasculares, la diabetes de tipo 2 y el 40% de los cánceres pueden prevenirse mediante intervenciones económicas y costo eficaces que actúan sobre los factores de riesgo primarios. </a:t>
            </a:r>
            <a:endParaRPr lang="es-EC" sz="1600" dirty="0" smtClean="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s-ES" sz="1600" dirty="0" smtClean="0">
                <a:latin typeface="Arial" panose="020B0604020202020204" pitchFamily="34" charset="0"/>
                <a:cs typeface="Arial" panose="020B0604020202020204" pitchFamily="34" charset="0"/>
              </a:rPr>
              <a:t> </a:t>
            </a:r>
            <a:r>
              <a:rPr lang="es-EC" sz="1600" dirty="0" smtClean="0">
                <a:latin typeface="Arial" panose="020B0604020202020204" pitchFamily="34" charset="0"/>
                <a:cs typeface="Arial" panose="020B0604020202020204" pitchFamily="34" charset="0"/>
              </a:rPr>
              <a:t>El </a:t>
            </a:r>
            <a:r>
              <a:rPr lang="es-EC" sz="1600" dirty="0">
                <a:latin typeface="Arial" panose="020B0604020202020204" pitchFamily="34" charset="0"/>
                <a:cs typeface="Arial" panose="020B0604020202020204" pitchFamily="34" charset="0"/>
              </a:rPr>
              <a:t>tabaco </a:t>
            </a:r>
            <a:r>
              <a:rPr lang="es-EC" sz="1600" dirty="0" smtClean="0">
                <a:latin typeface="Arial" panose="020B0604020202020204" pitchFamily="34" charset="0"/>
                <a:cs typeface="Arial" panose="020B0604020202020204" pitchFamily="34" charset="0"/>
              </a:rPr>
              <a:t>cobra </a:t>
            </a:r>
            <a:r>
              <a:rPr lang="es-EC" sz="1600" dirty="0">
                <a:latin typeface="Arial" panose="020B0604020202020204" pitchFamily="34" charset="0"/>
                <a:cs typeface="Arial" panose="020B0604020202020204" pitchFamily="34" charset="0"/>
              </a:rPr>
              <a:t>casi 6 millones de vidas cada año (más de 600.000 por la exposición al humo ajeno), y se prevé que esa cifra habrá aumentado hasta 8 millones en </a:t>
            </a:r>
            <a:r>
              <a:rPr lang="es-EC" sz="1600" dirty="0" smtClean="0">
                <a:latin typeface="Arial" panose="020B0604020202020204" pitchFamily="34" charset="0"/>
                <a:cs typeface="Arial" panose="020B0604020202020204" pitchFamily="34" charset="0"/>
              </a:rPr>
              <a:t>2030; 1,7 </a:t>
            </a:r>
            <a:r>
              <a:rPr lang="es-EC" sz="1600" dirty="0">
                <a:latin typeface="Arial" panose="020B0604020202020204" pitchFamily="34" charset="0"/>
                <a:cs typeface="Arial" panose="020B0604020202020204" pitchFamily="34" charset="0"/>
              </a:rPr>
              <a:t>millones de muertes son atribuibles a un bajo consumo de frutas y </a:t>
            </a:r>
            <a:r>
              <a:rPr lang="es-EC" sz="1600" dirty="0" smtClean="0">
                <a:latin typeface="Arial" panose="020B0604020202020204" pitchFamily="34" charset="0"/>
                <a:cs typeface="Arial" panose="020B0604020202020204" pitchFamily="34" charset="0"/>
              </a:rPr>
              <a:t>verduras; 2,3 </a:t>
            </a:r>
            <a:r>
              <a:rPr lang="es-EC" sz="1600" dirty="0">
                <a:latin typeface="Arial" panose="020B0604020202020204" pitchFamily="34" charset="0"/>
                <a:cs typeface="Arial" panose="020B0604020202020204" pitchFamily="34" charset="0"/>
              </a:rPr>
              <a:t>millones de muertes anuales son atribuibles al uso nocivo del alcohol</a:t>
            </a:r>
            <a:r>
              <a:rPr lang="es-EC" sz="1600" dirty="0" smtClean="0">
                <a:latin typeface="Arial" panose="020B0604020202020204" pitchFamily="34" charset="0"/>
                <a:cs typeface="Arial" panose="020B0604020202020204" pitchFamily="34" charset="0"/>
              </a:rPr>
              <a:t>.</a:t>
            </a:r>
          </a:p>
          <a:p>
            <a:pPr marL="342900" indent="-342900" algn="just">
              <a:lnSpc>
                <a:spcPct val="150000"/>
              </a:lnSpc>
              <a:buFont typeface="Symbol" panose="05050102010706020507" pitchFamily="18" charset="2"/>
              <a:buChar char=""/>
            </a:pPr>
            <a:r>
              <a:rPr lang="es-EC" sz="1600" dirty="0">
                <a:latin typeface="Arial" panose="020B0604020202020204" pitchFamily="34" charset="0"/>
                <a:cs typeface="Arial" panose="020B0604020202020204" pitchFamily="34" charset="0"/>
              </a:rPr>
              <a:t>Según la OMS se calcula que en el año 2020, la depresión producida por el estrés será el principal motivo de bajas en las empresas.</a:t>
            </a:r>
          </a:p>
          <a:p>
            <a:pPr marL="342900" lvl="0" indent="-342900" algn="just">
              <a:lnSpc>
                <a:spcPct val="150000"/>
              </a:lnSpc>
              <a:spcAft>
                <a:spcPts val="0"/>
              </a:spcAft>
              <a:buFont typeface="Symbol" panose="05050102010706020507" pitchFamily="18" charset="2"/>
              <a:buChar char=""/>
            </a:pPr>
            <a:endParaRPr lang="es-EC" dirty="0">
              <a:effectLst/>
            </a:endParaRPr>
          </a:p>
        </p:txBody>
      </p:sp>
    </p:spTree>
    <p:extLst>
      <p:ext uri="{BB962C8B-B14F-4D97-AF65-F5344CB8AC3E}">
        <p14:creationId xmlns:p14="http://schemas.microsoft.com/office/powerpoint/2010/main" val="627832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16632"/>
            <a:ext cx="8229600" cy="620688"/>
          </a:xfrm>
        </p:spPr>
        <p:txBody>
          <a:bodyPr>
            <a:normAutofit fontScale="90000"/>
          </a:bodyPr>
          <a:lstStyle/>
          <a:p>
            <a:pPr algn="ctr" eaLnBrk="1" fontAlgn="auto" hangingPunct="1">
              <a:spcAft>
                <a:spcPts val="0"/>
              </a:spcAft>
              <a:tabLst>
                <a:tab pos="261938" algn="l"/>
              </a:tabLst>
              <a:defRPr/>
            </a:pPr>
            <a:r>
              <a:rPr lang="es-ES" sz="36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PLANTEAMIENTO DEL PROBLEMA</a:t>
            </a:r>
            <a:endParaRPr lang="es-ES" sz="36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4" name="3 Subtítulo"/>
          <p:cNvSpPr>
            <a:spLocks noGrp="1"/>
          </p:cNvSpPr>
          <p:nvPr>
            <p:ph type="subTitle" idx="1"/>
          </p:nvPr>
        </p:nvSpPr>
        <p:spPr>
          <a:xfrm>
            <a:off x="-180528" y="4437113"/>
            <a:ext cx="8737500" cy="2186091"/>
          </a:xfrm>
        </p:spPr>
        <p:txBody>
          <a:bodyPr>
            <a:normAutofit fontScale="92500"/>
          </a:bodyPr>
          <a:lstStyle/>
          <a:p>
            <a:pPr marL="457200" indent="-7938" algn="just">
              <a:lnSpc>
                <a:spcPct val="120000"/>
              </a:lnSpc>
              <a:buClr>
                <a:schemeClr val="tx1">
                  <a:shade val="95000"/>
                </a:schemeClr>
              </a:buClr>
              <a:buSzPct val="80000"/>
              <a:buFont typeface="Arial" panose="020B0604020202020204" pitchFamily="34" charset="0"/>
              <a:buChar char="•"/>
              <a:defRPr/>
            </a:pPr>
            <a:r>
              <a:rPr lang="es-EC" sz="2000" dirty="0" smtClean="0">
                <a:effectLst>
                  <a:outerShdw blurRad="38100" dist="38100" dir="2700000" algn="tl">
                    <a:srgbClr val="000000">
                      <a:alpha val="43137"/>
                    </a:srgbClr>
                  </a:outerShdw>
                </a:effectLst>
                <a:latin typeface="Arial" pitchFamily="34" charset="0"/>
                <a:cs typeface="Arial" pitchFamily="34" charset="0"/>
              </a:rPr>
              <a:t> </a:t>
            </a:r>
            <a:r>
              <a:rPr lang="es-EC" sz="23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Ausentismo laboral</a:t>
            </a:r>
            <a:r>
              <a:rPr lang="es-EC" sz="2300"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 </a:t>
            </a:r>
            <a:r>
              <a:rPr lang="es-EC" sz="2300" dirty="0" smtClean="0">
                <a:effectLst>
                  <a:outerShdw blurRad="38100" dist="38100" dir="2700000" algn="tl">
                    <a:srgbClr val="000000">
                      <a:alpha val="43137"/>
                    </a:srgbClr>
                  </a:outerShdw>
                </a:effectLst>
                <a:latin typeface="Arial" pitchFamily="34" charset="0"/>
                <a:cs typeface="Arial" pitchFamily="34" charset="0"/>
              </a:rPr>
              <a:t>Ene - Feb 2013, 587 días</a:t>
            </a:r>
            <a:r>
              <a:rPr lang="es-EC" sz="2300" dirty="0">
                <a:effectLst>
                  <a:outerShdw blurRad="38100" dist="38100" dir="2700000" algn="tl">
                    <a:srgbClr val="000000">
                      <a:alpha val="43137"/>
                    </a:srgbClr>
                  </a:outerShdw>
                </a:effectLst>
                <a:latin typeface="Arial" pitchFamily="34" charset="0"/>
                <a:cs typeface="Arial" pitchFamily="34" charset="0"/>
              </a:rPr>
              <a:t>, USD </a:t>
            </a:r>
            <a:r>
              <a:rPr lang="es-EC" sz="2300" dirty="0" smtClean="0">
                <a:effectLst>
                  <a:outerShdw blurRad="38100" dist="38100" dir="2700000" algn="tl">
                    <a:srgbClr val="000000">
                      <a:alpha val="43137"/>
                    </a:srgbClr>
                  </a:outerShdw>
                </a:effectLst>
                <a:latin typeface="Arial" pitchFamily="34" charset="0"/>
                <a:cs typeface="Arial" pitchFamily="34" charset="0"/>
              </a:rPr>
              <a:t>40.000.  </a:t>
            </a:r>
          </a:p>
          <a:p>
            <a:pPr marL="623888" indent="-176213" algn="just">
              <a:lnSpc>
                <a:spcPct val="120000"/>
              </a:lnSpc>
              <a:buClr>
                <a:schemeClr val="tx1">
                  <a:shade val="95000"/>
                </a:schemeClr>
              </a:buClr>
              <a:buSzPct val="80000"/>
              <a:buFont typeface="Arial" panose="020B0604020202020204" pitchFamily="34" charset="0"/>
              <a:buChar char="•"/>
              <a:defRPr/>
            </a:pPr>
            <a:r>
              <a:rPr lang="es-EC" sz="23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Desembolso por seguro </a:t>
            </a:r>
            <a:r>
              <a:rPr lang="es-EC" sz="2300" b="1" dirty="0">
                <a:solidFill>
                  <a:schemeClr val="accent1"/>
                </a:solidFill>
                <a:effectLst>
                  <a:outerShdw blurRad="38100" dist="38100" dir="2700000" algn="tl">
                    <a:srgbClr val="000000">
                      <a:alpha val="43137"/>
                    </a:srgbClr>
                  </a:outerShdw>
                </a:effectLst>
                <a:latin typeface="Arial" pitchFamily="34" charset="0"/>
                <a:cs typeface="Arial" pitchFamily="34" charset="0"/>
              </a:rPr>
              <a:t>médico </a:t>
            </a:r>
            <a:r>
              <a:rPr lang="es-EC" sz="2300" dirty="0">
                <a:effectLst>
                  <a:outerShdw blurRad="38100" dist="38100" dir="2700000" algn="tl">
                    <a:srgbClr val="000000">
                      <a:alpha val="43137"/>
                    </a:srgbClr>
                  </a:outerShdw>
                </a:effectLst>
                <a:latin typeface="Arial" pitchFamily="34" charset="0"/>
                <a:cs typeface="Arial" pitchFamily="34" charset="0"/>
              </a:rPr>
              <a:t>USD </a:t>
            </a:r>
            <a:r>
              <a:rPr lang="es-EC" sz="2300" dirty="0" smtClean="0">
                <a:effectLst>
                  <a:outerShdw blurRad="38100" dist="38100" dir="2700000" algn="tl">
                    <a:srgbClr val="000000">
                      <a:alpha val="43137"/>
                    </a:srgbClr>
                  </a:outerShdw>
                </a:effectLst>
                <a:latin typeface="Arial" pitchFamily="34" charset="0"/>
                <a:cs typeface="Arial" pitchFamily="34" charset="0"/>
              </a:rPr>
              <a:t> 4.000.000 – USD 950.000 por sedentarismo, mal nutrición y problemas psicosociales.</a:t>
            </a:r>
            <a:endParaRPr lang="es-EC" sz="2300" dirty="0">
              <a:effectLst>
                <a:outerShdw blurRad="38100" dist="38100" dir="2700000" algn="tl">
                  <a:srgbClr val="000000">
                    <a:alpha val="43137"/>
                  </a:srgbClr>
                </a:outerShdw>
              </a:effectLst>
              <a:latin typeface="Arial" pitchFamily="34" charset="0"/>
              <a:cs typeface="Arial" pitchFamily="34" charset="0"/>
            </a:endParaRPr>
          </a:p>
          <a:p>
            <a:pPr marL="623888" indent="-174625" algn="just">
              <a:lnSpc>
                <a:spcPct val="120000"/>
              </a:lnSpc>
              <a:buClr>
                <a:schemeClr val="tx1">
                  <a:shade val="95000"/>
                </a:schemeClr>
              </a:buClr>
              <a:buSzPct val="80000"/>
              <a:buFont typeface="Arial" panose="020B0604020202020204" pitchFamily="34" charset="0"/>
              <a:buChar char="•"/>
              <a:defRPr/>
            </a:pPr>
            <a:r>
              <a:rPr lang="es-EC" sz="23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Enfermedades asociadas al estilo de vida</a:t>
            </a:r>
            <a:r>
              <a:rPr lang="es-EC" sz="2300" b="1" dirty="0" smtClean="0">
                <a:effectLst>
                  <a:outerShdw blurRad="38100" dist="38100" dir="2700000" algn="tl">
                    <a:srgbClr val="000000">
                      <a:alpha val="43137"/>
                    </a:srgbClr>
                  </a:outerShdw>
                </a:effectLst>
                <a:latin typeface="Arial" pitchFamily="34" charset="0"/>
                <a:cs typeface="Arial" pitchFamily="34" charset="0"/>
              </a:rPr>
              <a:t>: </a:t>
            </a:r>
            <a:r>
              <a:rPr lang="es-EC" sz="2300" dirty="0" smtClean="0">
                <a:effectLst>
                  <a:outerShdw blurRad="38100" dist="38100" dir="2700000" algn="tl">
                    <a:srgbClr val="000000">
                      <a:alpha val="43137"/>
                    </a:srgbClr>
                  </a:outerShdw>
                </a:effectLst>
                <a:latin typeface="Arial" pitchFamily="34" charset="0"/>
                <a:cs typeface="Arial" pitchFamily="34" charset="0"/>
              </a:rPr>
              <a:t>Osteomusculares con 14,98%; Digestivas 12,62%; y cardiovasculares con el 7,14%.</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764705"/>
            <a:ext cx="5089829"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123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2930" y="188640"/>
            <a:ext cx="7797552" cy="563488"/>
          </a:xfrm>
        </p:spPr>
        <p:txBody>
          <a:bodyPr>
            <a:noAutofit/>
          </a:bodyPr>
          <a:lstStyle/>
          <a:p>
            <a:pPr algn="ctr">
              <a:tabLst>
                <a:tab pos="261938" algn="l"/>
              </a:tabLst>
              <a:defRPr/>
            </a:pPr>
            <a:r>
              <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Objetivo general</a:t>
            </a:r>
          </a:p>
        </p:txBody>
      </p:sp>
      <p:sp>
        <p:nvSpPr>
          <p:cNvPr id="3" name="2 Subtítulo"/>
          <p:cNvSpPr>
            <a:spLocks noGrp="1"/>
          </p:cNvSpPr>
          <p:nvPr>
            <p:ph type="subTitle" idx="1"/>
          </p:nvPr>
        </p:nvSpPr>
        <p:spPr>
          <a:xfrm>
            <a:off x="664386" y="692696"/>
            <a:ext cx="7992888" cy="1590464"/>
          </a:xfrm>
        </p:spPr>
        <p:txBody>
          <a:bodyPr>
            <a:normAutofit fontScale="92500" lnSpcReduction="20000"/>
          </a:bodyPr>
          <a:lstStyle/>
          <a:p>
            <a:pPr algn="ctr"/>
            <a:endParaRPr lang="es-ES" sz="2400" dirty="0" smtClean="0">
              <a:effectLst>
                <a:outerShdw blurRad="38100" dist="38100" dir="2700000" algn="tl">
                  <a:srgbClr val="000000">
                    <a:alpha val="43137"/>
                  </a:srgbClr>
                </a:outerShdw>
              </a:effectLst>
              <a:latin typeface="Arial" pitchFamily="34" charset="0"/>
              <a:cs typeface="Arial" pitchFamily="34" charset="0"/>
            </a:endParaRPr>
          </a:p>
          <a:p>
            <a:pPr algn="just"/>
            <a:endPar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Diseñar </a:t>
            </a:r>
            <a:r>
              <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un Programa de Promoción de Salud, para contribuir a la Gestión de la Salud en la EP PETROECUADOR, con el propósito de mejorar el estilo de vida de sus colaboradores</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s-ES" dirty="0">
              <a:effectLst>
                <a:outerShdw blurRad="38100" dist="38100" dir="2700000" algn="tl">
                  <a:srgbClr val="000000">
                    <a:alpha val="43137"/>
                  </a:srgbClr>
                </a:outerShdw>
              </a:effectLst>
              <a:latin typeface="Arial" pitchFamily="34" charset="0"/>
              <a:cs typeface="Arial" pitchFamily="34" charset="0"/>
            </a:endParaRPr>
          </a:p>
        </p:txBody>
      </p:sp>
      <p:sp>
        <p:nvSpPr>
          <p:cNvPr id="4" name="1 Título"/>
          <p:cNvSpPr txBox="1">
            <a:spLocks/>
          </p:cNvSpPr>
          <p:nvPr/>
        </p:nvSpPr>
        <p:spPr>
          <a:xfrm>
            <a:off x="755122" y="2283160"/>
            <a:ext cx="7797552" cy="563488"/>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s-ES" sz="3200"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Objetivos específicos</a:t>
            </a:r>
          </a:p>
        </p:txBody>
      </p:sp>
      <p:sp>
        <p:nvSpPr>
          <p:cNvPr id="5" name="2 Subtítulo"/>
          <p:cNvSpPr txBox="1">
            <a:spLocks/>
          </p:cNvSpPr>
          <p:nvPr/>
        </p:nvSpPr>
        <p:spPr>
          <a:xfrm>
            <a:off x="657454" y="2996952"/>
            <a:ext cx="7992888" cy="3592107"/>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342900" lvl="0" indent="-342900" algn="just">
              <a:buFont typeface="Arial" panose="020B0604020202020204" pitchFamily="34" charset="0"/>
              <a:buChar char="•"/>
            </a:pPr>
            <a:r>
              <a:rPr lang="es-E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Levantar datos estadísticos que permitan realizar un diagnóstico de la situación actual sobre el estilo de vida de los funcionarios de la EP </a:t>
            </a:r>
            <a:r>
              <a:rPr 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PETROECUADOR.</a:t>
            </a:r>
          </a:p>
          <a:p>
            <a:pPr lvl="0" algn="just"/>
            <a:endParaRPr 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Evidenciar </a:t>
            </a:r>
            <a:r>
              <a:rPr lang="es-E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 los resultados obtenidos en relación a la promoción de la salud, contrastan con la necesidad de crear un programa efectivo dentro de esta área. </a:t>
            </a:r>
            <a:endParaRPr 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endParaRPr 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 </a:t>
            </a:r>
            <a:r>
              <a:rPr lang="es-E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una propuesta de promoción de salud que mejore el estilo de vida de sus colaboradores y de su entorno.</a:t>
            </a:r>
            <a:endParaRPr lang="es-EC"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lvl="0" indent="-457200" algn="just">
              <a:buFont typeface="Wingdings" pitchFamily="2" charset="2"/>
              <a:buChar char="Ø"/>
            </a:pPr>
            <a:endParaRPr lang="es-ES" sz="2000" dirty="0">
              <a:effectLst>
                <a:outerShdw blurRad="38100" dist="38100" dir="2700000" algn="tl">
                  <a:srgbClr val="000000">
                    <a:alpha val="43137"/>
                  </a:srgbClr>
                </a:outerShdw>
              </a:effectLst>
              <a:latin typeface="Arial" pitchFamily="34" charset="0"/>
              <a:cs typeface="Arial" pitchFamily="34" charset="0"/>
            </a:endParaRPr>
          </a:p>
          <a:p>
            <a:endParaRPr lang="es-ES" sz="20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265923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2930" y="188640"/>
            <a:ext cx="7797552" cy="563488"/>
          </a:xfrm>
        </p:spPr>
        <p:txBody>
          <a:bodyPr>
            <a:noAutofit/>
          </a:bodyPr>
          <a:lstStyle/>
          <a:p>
            <a:pPr algn="ctr">
              <a:tabLst>
                <a:tab pos="261938" algn="l"/>
              </a:tabLst>
              <a:defRPr/>
            </a:pPr>
            <a:r>
              <a:rPr lang="es-ES" sz="32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METODOLOGÍA</a:t>
            </a:r>
            <a:endParaRPr lang="es-ES" sz="32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2 Subtítulo"/>
          <p:cNvSpPr>
            <a:spLocks noGrp="1"/>
          </p:cNvSpPr>
          <p:nvPr>
            <p:ph type="subTitle" idx="1"/>
          </p:nvPr>
        </p:nvSpPr>
        <p:spPr>
          <a:xfrm>
            <a:off x="822442" y="821487"/>
            <a:ext cx="7992888" cy="4911769"/>
          </a:xfrm>
        </p:spPr>
        <p:txBody>
          <a:bodyPr>
            <a:normAutofit lnSpcReduction="10000"/>
          </a:bodyPr>
          <a:lstStyle/>
          <a:p>
            <a:r>
              <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Tipo de Investigación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Descriptiva</a:t>
            </a:r>
            <a:endPar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lgn="just">
              <a:buClrTx/>
              <a:buFont typeface="Arial" panose="020B0604020202020204" pitchFamily="34" charset="0"/>
              <a:buChar char="•"/>
            </a:pPr>
            <a:r>
              <a:rPr lang="es-ES"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Información </a:t>
            </a:r>
            <a:r>
              <a:rPr lang="es-E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recopilada del personal que labora en EP Petroecuador</a:t>
            </a:r>
            <a:r>
              <a:rPr lang="es-ES"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just">
              <a:buClrTx/>
            </a:pPr>
            <a:endParaRPr lang="es-E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Tipo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 investigación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Documental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teórica</a:t>
            </a:r>
          </a:p>
          <a:p>
            <a:pPr marL="342900" indent="-342900">
              <a:buClrTx/>
              <a:buFont typeface="Arial" panose="020B0604020202020204" pitchFamily="34" charset="0"/>
              <a:buChar char="•"/>
            </a:pP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Materiales </a:t>
            </a:r>
            <a:r>
              <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 consulta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fuentes </a:t>
            </a:r>
            <a:r>
              <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bibliográficas,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reportes de Gerencia Seguridad y Salud de EP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Petroecuador</a:t>
            </a:r>
          </a:p>
          <a:p>
            <a:pPr marL="342900" indent="-342900">
              <a:buClrTx/>
              <a:buFont typeface="Wingdings" panose="05000000000000000000" pitchFamily="2" charset="2"/>
              <a:buChar char="Ø"/>
            </a:pPr>
            <a:endPar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Tipo </a:t>
            </a:r>
            <a:r>
              <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 investigación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campo </a:t>
            </a:r>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práctica</a:t>
            </a:r>
          </a:p>
          <a:p>
            <a:endPar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Técnica                                        Encuesta</a:t>
            </a:r>
            <a:endParaRPr lang="es-E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4 Flecha derecha"/>
          <p:cNvSpPr/>
          <p:nvPr/>
        </p:nvSpPr>
        <p:spPr>
          <a:xfrm>
            <a:off x="4278826" y="2770634"/>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derecha"/>
          <p:cNvSpPr/>
          <p:nvPr/>
        </p:nvSpPr>
        <p:spPr>
          <a:xfrm>
            <a:off x="4278826" y="5388441"/>
            <a:ext cx="72008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derecha"/>
          <p:cNvSpPr/>
          <p:nvPr/>
        </p:nvSpPr>
        <p:spPr>
          <a:xfrm>
            <a:off x="4278826" y="4797152"/>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4 Flecha derecha"/>
          <p:cNvSpPr/>
          <p:nvPr/>
        </p:nvSpPr>
        <p:spPr>
          <a:xfrm>
            <a:off x="4278826" y="1124744"/>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805862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1481" y="621085"/>
            <a:ext cx="8229600" cy="1008906"/>
          </a:xfrm>
        </p:spPr>
        <p:txBody>
          <a:bodyPr>
            <a:normAutofit fontScale="90000"/>
          </a:bodyPr>
          <a:lstStyle/>
          <a:p>
            <a:pPr eaLnBrk="1" fontAlgn="auto" hangingPunct="1">
              <a:spcAft>
                <a:spcPts val="0"/>
              </a:spcAft>
              <a:defRPr/>
            </a:pPr>
            <a:r>
              <a:rPr lang="es-ES" sz="3600" b="1" dirty="0" smtClean="0">
                <a:solidFill>
                  <a:schemeClr val="accent1"/>
                </a:solidFill>
                <a:latin typeface="Arial" pitchFamily="34" charset="0"/>
                <a:cs typeface="Arial" pitchFamily="34" charset="0"/>
              </a:rPr>
              <a:t>PROGRAMA DE PROMOCIÓN DE SALUD</a:t>
            </a:r>
            <a:endParaRPr lang="es-ES" sz="3600" b="1" dirty="0">
              <a:solidFill>
                <a:schemeClr val="accent1"/>
              </a:solidFill>
              <a:latin typeface="Arial" pitchFamily="34" charset="0"/>
              <a:cs typeface="Arial" pitchFamily="34" charset="0"/>
            </a:endParaRPr>
          </a:p>
        </p:txBody>
      </p:sp>
      <p:sp>
        <p:nvSpPr>
          <p:cNvPr id="3" name="2 Subtítulo"/>
          <p:cNvSpPr>
            <a:spLocks noGrp="1"/>
          </p:cNvSpPr>
          <p:nvPr>
            <p:ph type="subTitle" idx="1"/>
          </p:nvPr>
        </p:nvSpPr>
        <p:spPr>
          <a:xfrm>
            <a:off x="755649" y="2492896"/>
            <a:ext cx="7561263" cy="3240360"/>
          </a:xfrm>
        </p:spPr>
        <p:txBody>
          <a:bodyPr>
            <a:noAutofit/>
          </a:bodyPr>
          <a:lstStyle/>
          <a:p>
            <a:pPr algn="ctr">
              <a:buClr>
                <a:schemeClr val="tx1">
                  <a:shade val="95000"/>
                </a:schemeClr>
              </a:buClr>
              <a:defRPr/>
            </a:pPr>
            <a:endParaRPr lang="es-ES"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endParaRPr>
          </a:p>
          <a:p>
            <a:pPr algn="ctr">
              <a:buClr>
                <a:schemeClr val="tx1">
                  <a:shade val="95000"/>
                </a:schemeClr>
              </a:buClr>
              <a:defRPr/>
            </a:pPr>
            <a:endParaRPr lang="es-ES"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a:p>
            <a:pPr algn="ctr">
              <a:buClr>
                <a:schemeClr val="tx1">
                  <a:shade val="95000"/>
                </a:schemeClr>
              </a:buClr>
              <a:defRPr/>
            </a:pPr>
            <a:r>
              <a:rPr lang="es-ES"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OBJETIVO GENERAL DEL PROGRAMA</a:t>
            </a:r>
            <a:endParaRPr lang="es-ES"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endParaRPr>
          </a:p>
          <a:p>
            <a:pPr algn="ctr">
              <a:buClr>
                <a:schemeClr val="tx1">
                  <a:shade val="95000"/>
                </a:schemeClr>
              </a:buClr>
              <a:defRPr/>
            </a:pPr>
            <a:endParaRPr lang="es-ES" b="1" dirty="0">
              <a:latin typeface="Arial" pitchFamily="34" charset="0"/>
              <a:cs typeface="Arial" pitchFamily="34" charset="0"/>
            </a:endParaRPr>
          </a:p>
          <a:p>
            <a:pPr algn="just">
              <a:buClr>
                <a:schemeClr val="tx1">
                  <a:shade val="95000"/>
                </a:schemeClr>
              </a:buClr>
              <a:defRPr/>
            </a:pPr>
            <a:r>
              <a:rPr lang="es-EC" dirty="0" smtClean="0">
                <a:effectLst>
                  <a:outerShdw blurRad="38100" dist="38100" dir="2700000" algn="tl">
                    <a:srgbClr val="000000">
                      <a:alpha val="43137"/>
                    </a:srgbClr>
                  </a:outerShdw>
                </a:effectLst>
                <a:latin typeface="Arial" pitchFamily="34" charset="0"/>
                <a:cs typeface="Arial" pitchFamily="34" charset="0"/>
              </a:rPr>
              <a:t>Crear </a:t>
            </a:r>
            <a:r>
              <a:rPr lang="es-EC" dirty="0">
                <a:effectLst>
                  <a:outerShdw blurRad="38100" dist="38100" dir="2700000" algn="tl">
                    <a:srgbClr val="000000">
                      <a:alpha val="43137"/>
                    </a:srgbClr>
                  </a:outerShdw>
                </a:effectLst>
                <a:latin typeface="Arial" pitchFamily="34" charset="0"/>
                <a:cs typeface="Arial" pitchFamily="34" charset="0"/>
              </a:rPr>
              <a:t>una nueva cultura en los colaboradores de la Empresa Pública de Hidrocarburos del Ecuador EP PETROECUADOR y su entorno a través de un programa de promoción de salud que modifique los determinantes del estilo de vida para contribuir con la salud y mejorar el desempeño laboral</a:t>
            </a:r>
            <a:r>
              <a:rPr lang="es-EC" dirty="0" smtClean="0">
                <a:effectLst>
                  <a:outerShdw blurRad="38100" dist="38100" dir="2700000" algn="tl">
                    <a:srgbClr val="000000">
                      <a:alpha val="43137"/>
                    </a:srgbClr>
                  </a:outerShdw>
                </a:effectLst>
                <a:latin typeface="Arial" pitchFamily="34" charset="0"/>
                <a:cs typeface="Arial" pitchFamily="34" charset="0"/>
              </a:rPr>
              <a:t>.</a:t>
            </a:r>
          </a:p>
          <a:p>
            <a:pPr marL="457200" indent="-457200" algn="just">
              <a:buClr>
                <a:schemeClr val="tx1">
                  <a:shade val="95000"/>
                </a:schemeClr>
              </a:buClr>
              <a:buFont typeface="Wingdings" pitchFamily="2" charset="2"/>
              <a:buChar char="Ø"/>
              <a:defRPr/>
            </a:pPr>
            <a:endParaRPr lang="es-ES" sz="2000" dirty="0" smtClean="0">
              <a:effectLst>
                <a:outerShdw blurRad="38100" dist="38100" dir="2700000" algn="tl">
                  <a:srgbClr val="000000">
                    <a:alpha val="43137"/>
                  </a:srgbClr>
                </a:outerShdw>
              </a:effectLst>
              <a:latin typeface="Arial" pitchFamily="34" charset="0"/>
              <a:cs typeface="Arial" pitchFamily="34" charset="0"/>
            </a:endParaRPr>
          </a:p>
          <a:p>
            <a:pPr eaLnBrk="1" fontAlgn="auto" hangingPunct="1">
              <a:spcAft>
                <a:spcPts val="0"/>
              </a:spcAft>
              <a:buClr>
                <a:schemeClr val="tx1">
                  <a:shade val="95000"/>
                </a:schemeClr>
              </a:buClr>
              <a:buFont typeface="Wingdings 2"/>
              <a:buNone/>
              <a:defRPr/>
            </a:pPr>
            <a:endParaRPr lang="es-ES" sz="2000" dirty="0"/>
          </a:p>
        </p:txBody>
      </p:sp>
    </p:spTree>
    <p:extLst>
      <p:ext uri="{BB962C8B-B14F-4D97-AF65-F5344CB8AC3E}">
        <p14:creationId xmlns:p14="http://schemas.microsoft.com/office/powerpoint/2010/main" val="641152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38336"/>
            <a:ext cx="8229600" cy="620688"/>
          </a:xfrm>
        </p:spPr>
        <p:txBody>
          <a:bodyPr>
            <a:normAutofit/>
          </a:bodyPr>
          <a:lstStyle/>
          <a:p>
            <a:pPr algn="ctr" eaLnBrk="1" fontAlgn="auto" hangingPunct="1">
              <a:spcAft>
                <a:spcPts val="0"/>
              </a:spcAft>
              <a:defRPr/>
            </a:pPr>
            <a:r>
              <a:rPr lang="es-ES" sz="24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OBJETIVOS ESPECÍFICOS</a:t>
            </a:r>
            <a:endParaRPr lang="es-ES" sz="24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2 Subtítulo"/>
          <p:cNvSpPr>
            <a:spLocks noGrp="1"/>
          </p:cNvSpPr>
          <p:nvPr>
            <p:ph type="subTitle" idx="1"/>
          </p:nvPr>
        </p:nvSpPr>
        <p:spPr>
          <a:xfrm>
            <a:off x="848346" y="548680"/>
            <a:ext cx="7776790" cy="5111774"/>
          </a:xfrm>
        </p:spPr>
        <p:txBody>
          <a:bodyPr>
            <a:normAutofit fontScale="92500" lnSpcReduction="20000"/>
          </a:bodyPr>
          <a:lstStyle/>
          <a:p>
            <a:pPr marL="457200" indent="-457200" algn="just" eaLnBrk="1" fontAlgn="auto" hangingPunct="1">
              <a:spcAft>
                <a:spcPts val="0"/>
              </a:spcAft>
              <a:buClr>
                <a:schemeClr val="tx1">
                  <a:shade val="95000"/>
                </a:schemeClr>
              </a:buClr>
              <a:buFont typeface="Wingdings" pitchFamily="2" charset="2"/>
              <a:buChar char="Ø"/>
              <a:defRPr/>
            </a:pPr>
            <a:endParaRPr lang="es-EC" dirty="0" smtClean="0">
              <a:effectLst>
                <a:outerShdw blurRad="38100" dist="38100" dir="2700000" algn="tl">
                  <a:srgbClr val="000000">
                    <a:alpha val="43137"/>
                  </a:srgbClr>
                </a:outerShdw>
              </a:effectLst>
              <a:latin typeface="Arial" pitchFamily="34" charset="0"/>
              <a:cs typeface="Arial" pitchFamily="34" charset="0"/>
            </a:endParaRPr>
          </a:p>
          <a:p>
            <a:pPr marL="342900" indent="-342900" algn="just">
              <a:buClr>
                <a:schemeClr val="tx1">
                  <a:shade val="95000"/>
                </a:schemeClr>
              </a:buClr>
              <a:buFont typeface="Arial" panose="020B0604020202020204" pitchFamily="34" charset="0"/>
              <a:buChar char="•"/>
              <a:defRPr/>
            </a:pPr>
            <a:r>
              <a:rPr lang="es-EC" dirty="0" smtClean="0">
                <a:effectLst>
                  <a:outerShdw blurRad="38100" dist="38100" dir="2700000" algn="tl">
                    <a:srgbClr val="000000">
                      <a:alpha val="43137"/>
                    </a:srgbClr>
                  </a:outerShdw>
                </a:effectLst>
                <a:latin typeface="Arial" pitchFamily="34" charset="0"/>
                <a:cs typeface="Arial" pitchFamily="34" charset="0"/>
              </a:rPr>
              <a:t>Formar </a:t>
            </a:r>
            <a:r>
              <a:rPr lang="es-EC" dirty="0">
                <a:effectLst>
                  <a:outerShdw blurRad="38100" dist="38100" dir="2700000" algn="tl">
                    <a:srgbClr val="000000">
                      <a:alpha val="43137"/>
                    </a:srgbClr>
                  </a:outerShdw>
                </a:effectLst>
                <a:latin typeface="Arial" pitchFamily="34" charset="0"/>
                <a:cs typeface="Arial" pitchFamily="34" charset="0"/>
              </a:rPr>
              <a:t>30 funcionarios del departamento de salud que colaboren en la implementación del programa de promoción de salud con actividad física-gimnasia laboral y consejos para una nutrición saludable</a:t>
            </a:r>
            <a:r>
              <a:rPr lang="es-EC" dirty="0" smtClean="0">
                <a:effectLst>
                  <a:outerShdw blurRad="38100" dist="38100" dir="2700000" algn="tl">
                    <a:srgbClr val="000000">
                      <a:alpha val="43137"/>
                    </a:srgbClr>
                  </a:outerShdw>
                </a:effectLst>
                <a:latin typeface="Arial" pitchFamily="34" charset="0"/>
                <a:cs typeface="Arial" pitchFamily="34" charset="0"/>
              </a:rPr>
              <a:t>.</a:t>
            </a:r>
          </a:p>
          <a:p>
            <a:pPr marL="457200" indent="-457200" algn="just">
              <a:buClr>
                <a:schemeClr val="tx1">
                  <a:shade val="95000"/>
                </a:schemeClr>
              </a:buClr>
              <a:buFont typeface="Wingdings" pitchFamily="2" charset="2"/>
              <a:buChar char="Ø"/>
              <a:defRPr/>
            </a:pPr>
            <a:endParaRPr lang="es-EC" dirty="0" smtClean="0">
              <a:effectLst>
                <a:outerShdw blurRad="38100" dist="38100" dir="2700000" algn="tl">
                  <a:srgbClr val="000000">
                    <a:alpha val="43137"/>
                  </a:srgbClr>
                </a:outerShdw>
              </a:effectLst>
              <a:latin typeface="Arial" pitchFamily="34" charset="0"/>
              <a:cs typeface="Arial" pitchFamily="34" charset="0"/>
            </a:endParaRPr>
          </a:p>
          <a:p>
            <a:pPr marL="342900" indent="-342900" algn="just">
              <a:buClr>
                <a:schemeClr val="tx1">
                  <a:shade val="95000"/>
                </a:schemeClr>
              </a:buClr>
              <a:buFont typeface="Arial" panose="020B0604020202020204" pitchFamily="34" charset="0"/>
              <a:buChar char="•"/>
              <a:defRPr/>
            </a:pPr>
            <a:r>
              <a:rPr lang="es-EC" dirty="0" smtClean="0">
                <a:effectLst>
                  <a:outerShdw blurRad="38100" dist="38100" dir="2700000" algn="tl">
                    <a:srgbClr val="000000">
                      <a:alpha val="43137"/>
                    </a:srgbClr>
                  </a:outerShdw>
                </a:effectLst>
                <a:latin typeface="Arial" pitchFamily="34" charset="0"/>
                <a:cs typeface="Arial" pitchFamily="34" charset="0"/>
              </a:rPr>
              <a:t>Elaborar </a:t>
            </a:r>
            <a:r>
              <a:rPr lang="es-EC" dirty="0">
                <a:effectLst>
                  <a:outerShdw blurRad="38100" dist="38100" dir="2700000" algn="tl">
                    <a:srgbClr val="000000">
                      <a:alpha val="43137"/>
                    </a:srgbClr>
                  </a:outerShdw>
                </a:effectLst>
                <a:latin typeface="Arial" pitchFamily="34" charset="0"/>
                <a:cs typeface="Arial" pitchFamily="34" charset="0"/>
              </a:rPr>
              <a:t>un video que facilite a los colaboradores/as el desarrollo de la actividad física - gimnasia laboral tanto preparatoria, compensatoria como de relajación</a:t>
            </a:r>
            <a:r>
              <a:rPr lang="es-EC" dirty="0" smtClean="0">
                <a:effectLst>
                  <a:outerShdw blurRad="38100" dist="38100" dir="2700000" algn="tl">
                    <a:srgbClr val="000000">
                      <a:alpha val="43137"/>
                    </a:srgbClr>
                  </a:outerShdw>
                </a:effectLst>
                <a:latin typeface="Arial" pitchFamily="34" charset="0"/>
                <a:cs typeface="Arial" pitchFamily="34" charset="0"/>
              </a:rPr>
              <a:t>.</a:t>
            </a:r>
          </a:p>
          <a:p>
            <a:pPr marL="457200" indent="-457200" algn="just">
              <a:buClr>
                <a:schemeClr val="tx1">
                  <a:shade val="95000"/>
                </a:schemeClr>
              </a:buClr>
              <a:buFont typeface="Wingdings" pitchFamily="2" charset="2"/>
              <a:buChar char="Ø"/>
              <a:defRPr/>
            </a:pPr>
            <a:endParaRPr lang="es-EC" dirty="0" smtClean="0">
              <a:effectLst>
                <a:outerShdw blurRad="38100" dist="38100" dir="2700000" algn="tl">
                  <a:srgbClr val="000000">
                    <a:alpha val="43137"/>
                  </a:srgbClr>
                </a:outerShdw>
              </a:effectLst>
              <a:latin typeface="Arial" pitchFamily="34" charset="0"/>
              <a:cs typeface="Arial" pitchFamily="34" charset="0"/>
            </a:endParaRPr>
          </a:p>
          <a:p>
            <a:pPr marL="342900" indent="-342900" algn="just">
              <a:buClr>
                <a:schemeClr val="tx1">
                  <a:shade val="95000"/>
                </a:schemeClr>
              </a:buClr>
              <a:buFont typeface="Arial" panose="020B0604020202020204" pitchFamily="34" charset="0"/>
              <a:buChar char="•"/>
              <a:defRPr/>
            </a:pPr>
            <a:r>
              <a:rPr lang="es-EC" dirty="0" smtClean="0">
                <a:effectLst>
                  <a:outerShdw blurRad="38100" dist="38100" dir="2700000" algn="tl">
                    <a:srgbClr val="000000">
                      <a:alpha val="43137"/>
                    </a:srgbClr>
                  </a:outerShdw>
                </a:effectLst>
                <a:latin typeface="Arial" pitchFamily="34" charset="0"/>
                <a:cs typeface="Arial" pitchFamily="34" charset="0"/>
              </a:rPr>
              <a:t>Implementar </a:t>
            </a:r>
            <a:r>
              <a:rPr lang="es-EC" dirty="0">
                <a:effectLst>
                  <a:outerShdw blurRad="38100" dist="38100" dir="2700000" algn="tl">
                    <a:srgbClr val="000000">
                      <a:alpha val="43137"/>
                    </a:srgbClr>
                  </a:outerShdw>
                </a:effectLst>
                <a:latin typeface="Arial" pitchFamily="34" charset="0"/>
                <a:cs typeface="Arial" pitchFamily="34" charset="0"/>
              </a:rPr>
              <a:t>el programa de promoción de la salud en actividades físicas y consejos nutricionales en las 9 áreas operativas, donde se está implementando el sistema de gestión de seguridad y salud ocupacional SART-OHSAS 18001 que incluye la refinería Esmeraldas y el área administrativa de Quito.</a:t>
            </a:r>
            <a:endParaRPr lang="es-ES" dirty="0">
              <a:effectLst>
                <a:outerShdw blurRad="38100" dist="38100" dir="2700000" algn="tl">
                  <a:srgbClr val="000000">
                    <a:alpha val="43137"/>
                  </a:srgbClr>
                </a:outerShdw>
              </a:effectLst>
              <a:latin typeface="Arial" pitchFamily="34" charset="0"/>
              <a:cs typeface="Arial" pitchFamily="34" charset="0"/>
            </a:endParaRPr>
          </a:p>
          <a:p>
            <a:pPr eaLnBrk="1" fontAlgn="auto" hangingPunct="1">
              <a:spcAft>
                <a:spcPts val="0"/>
              </a:spcAft>
              <a:buClr>
                <a:schemeClr val="tx1">
                  <a:shade val="95000"/>
                </a:schemeClr>
              </a:buClr>
              <a:buFont typeface="Wingdings 2"/>
              <a:buNone/>
              <a:defRPr/>
            </a:pPr>
            <a:endParaRPr lang="es-ES" dirty="0"/>
          </a:p>
        </p:txBody>
      </p:sp>
    </p:spTree>
    <p:extLst>
      <p:ext uri="{BB962C8B-B14F-4D97-AF65-F5344CB8AC3E}">
        <p14:creationId xmlns:p14="http://schemas.microsoft.com/office/powerpoint/2010/main" val="2367723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4"/>
            <a:ext cx="7797552" cy="563488"/>
          </a:xfrm>
        </p:spPr>
        <p:txBody>
          <a:bodyPr>
            <a:normAutofit fontScale="90000"/>
          </a:bodyPr>
          <a:lstStyle/>
          <a:p>
            <a:pPr algn="ctr"/>
            <a:r>
              <a:rPr lang="es-ES" sz="36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LOCALIZACIÓN DEL PROGRAMA</a:t>
            </a:r>
            <a:endParaRPr lang="es-ES" sz="36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graphicFrame>
        <p:nvGraphicFramePr>
          <p:cNvPr id="7" name="Tabla 6"/>
          <p:cNvGraphicFramePr>
            <a:graphicFrameLocks noGrp="1"/>
          </p:cNvGraphicFramePr>
          <p:nvPr>
            <p:extLst/>
          </p:nvPr>
        </p:nvGraphicFramePr>
        <p:xfrm>
          <a:off x="1259631" y="1484787"/>
          <a:ext cx="6840761" cy="3347948"/>
        </p:xfrm>
        <a:graphic>
          <a:graphicData uri="http://schemas.openxmlformats.org/drawingml/2006/table">
            <a:tbl>
              <a:tblPr firstRow="1" bandRow="1">
                <a:tableStyleId>{5C22544A-7EE6-4342-B048-85BDC9FD1C3A}</a:tableStyleId>
              </a:tblPr>
              <a:tblGrid>
                <a:gridCol w="1002896"/>
                <a:gridCol w="3579750"/>
                <a:gridCol w="2258115"/>
              </a:tblGrid>
              <a:tr h="543788">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ÍTEM</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15000"/>
                        </a:lnSpc>
                        <a:spcAft>
                          <a:spcPts val="0"/>
                        </a:spcAft>
                      </a:pPr>
                      <a:r>
                        <a:rPr lang="es-EC" sz="1400" dirty="0">
                          <a:effectLst/>
                          <a:latin typeface="Arial" panose="020B0604020202020204" pitchFamily="34" charset="0"/>
                          <a:cs typeface="Arial" panose="020B0604020202020204" pitchFamily="34" charset="0"/>
                        </a:rPr>
                        <a:t>ÁREA O SECTOR</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s-EC" sz="1400" dirty="0">
                          <a:effectLst/>
                          <a:latin typeface="Arial" panose="020B0604020202020204" pitchFamily="34" charset="0"/>
                          <a:cs typeface="Arial" panose="020B0604020202020204" pitchFamily="34" charset="0"/>
                        </a:rPr>
                        <a:t>NÚMERO DE COLABORADORES</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1</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dirty="0">
                          <a:effectLst/>
                          <a:latin typeface="Arial" panose="020B0604020202020204" pitchFamily="34" charset="0"/>
                          <a:cs typeface="Arial" panose="020B0604020202020204" pitchFamily="34" charset="0"/>
                        </a:rPr>
                        <a:t>Beaterio</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a:effectLst/>
                          <a:latin typeface="Arial" panose="020B0604020202020204" pitchFamily="34" charset="0"/>
                          <a:cs typeface="Arial" panose="020B0604020202020204" pitchFamily="34" charset="0"/>
                        </a:rPr>
                        <a:t>176</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2</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a:effectLst/>
                          <a:latin typeface="Arial" panose="020B0604020202020204" pitchFamily="34" charset="0"/>
                          <a:cs typeface="Arial" panose="020B0604020202020204" pitchFamily="34" charset="0"/>
                        </a:rPr>
                        <a:t>Esmeraldas</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a:effectLst/>
                          <a:latin typeface="Arial" panose="020B0604020202020204" pitchFamily="34" charset="0"/>
                          <a:cs typeface="Arial" panose="020B0604020202020204" pitchFamily="34" charset="0"/>
                        </a:rPr>
                        <a:t>969</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3</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dirty="0">
                          <a:effectLst/>
                          <a:latin typeface="Arial" panose="020B0604020202020204" pitchFamily="34" charset="0"/>
                          <a:cs typeface="Arial" panose="020B0604020202020204" pitchFamily="34" charset="0"/>
                        </a:rPr>
                        <a:t>Estación de servicios Guayaquil</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a:effectLst/>
                          <a:latin typeface="Arial" panose="020B0604020202020204" pitchFamily="34" charset="0"/>
                          <a:cs typeface="Arial" panose="020B0604020202020204" pitchFamily="34" charset="0"/>
                        </a:rPr>
                        <a:t>51</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4</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dirty="0">
                          <a:effectLst/>
                          <a:latin typeface="Arial" panose="020B0604020202020204" pitchFamily="34" charset="0"/>
                          <a:cs typeface="Arial" panose="020B0604020202020204" pitchFamily="34" charset="0"/>
                        </a:rPr>
                        <a:t>Pascuales</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a:effectLst/>
                          <a:latin typeface="Arial" panose="020B0604020202020204" pitchFamily="34" charset="0"/>
                          <a:cs typeface="Arial" panose="020B0604020202020204" pitchFamily="34" charset="0"/>
                        </a:rPr>
                        <a:t>134</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5</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dirty="0">
                          <a:effectLst/>
                          <a:latin typeface="Arial" panose="020B0604020202020204" pitchFamily="34" charset="0"/>
                          <a:cs typeface="Arial" panose="020B0604020202020204" pitchFamily="34" charset="0"/>
                        </a:rPr>
                        <a:t>Estación de servicios Amazonas</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a:effectLst/>
                          <a:latin typeface="Arial" panose="020B0604020202020204" pitchFamily="34" charset="0"/>
                          <a:cs typeface="Arial" panose="020B0604020202020204" pitchFamily="34" charset="0"/>
                        </a:rPr>
                        <a:t>56</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6</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a:effectLst/>
                          <a:latin typeface="Arial" panose="020B0604020202020204" pitchFamily="34" charset="0"/>
                          <a:cs typeface="Arial" panose="020B0604020202020204" pitchFamily="34" charset="0"/>
                        </a:rPr>
                        <a:t>Edificios Centrales Quito</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a:effectLst/>
                          <a:latin typeface="Arial" panose="020B0604020202020204" pitchFamily="34" charset="0"/>
                          <a:cs typeface="Arial" panose="020B0604020202020204" pitchFamily="34" charset="0"/>
                        </a:rPr>
                        <a:t>935</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7</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dirty="0">
                          <a:effectLst/>
                          <a:latin typeface="Arial" panose="020B0604020202020204" pitchFamily="34" charset="0"/>
                          <a:cs typeface="Arial" panose="020B0604020202020204" pitchFamily="34" charset="0"/>
                        </a:rPr>
                        <a:t>Terminal Marítimo Balao</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a:effectLst/>
                          <a:latin typeface="Arial" panose="020B0604020202020204" pitchFamily="34" charset="0"/>
                          <a:cs typeface="Arial" panose="020B0604020202020204" pitchFamily="34" charset="0"/>
                        </a:rPr>
                        <a:t>167</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8</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dirty="0">
                          <a:effectLst/>
                          <a:latin typeface="Arial" panose="020B0604020202020204" pitchFamily="34" charset="0"/>
                          <a:cs typeface="Arial" panose="020B0604020202020204" pitchFamily="34" charset="0"/>
                        </a:rPr>
                        <a:t>La Libertad</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512</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9</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s-EC" sz="1600">
                          <a:effectLst/>
                          <a:latin typeface="Arial" panose="020B0604020202020204" pitchFamily="34" charset="0"/>
                          <a:cs typeface="Arial" panose="020B0604020202020204" pitchFamily="34" charset="0"/>
                        </a:rPr>
                        <a:t>Shushufindi</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328</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262887">
                <a:tc gridSpan="2">
                  <a:txBody>
                    <a:bodyPr/>
                    <a:lstStyle/>
                    <a:p>
                      <a:pPr algn="l">
                        <a:lnSpc>
                          <a:spcPct val="115000"/>
                        </a:lnSpc>
                        <a:spcAft>
                          <a:spcPts val="0"/>
                        </a:spcAft>
                      </a:pPr>
                      <a:r>
                        <a:rPr lang="es-EC" sz="1600">
                          <a:effectLst/>
                          <a:latin typeface="Arial" panose="020B0604020202020204" pitchFamily="34" charset="0"/>
                          <a:cs typeface="Arial" panose="020B0604020202020204" pitchFamily="34" charset="0"/>
                        </a:rPr>
                        <a:t>                 </a:t>
                      </a:r>
                      <a:r>
                        <a:rPr lang="es-EC" sz="1600" smtClean="0">
                          <a:effectLst/>
                          <a:latin typeface="Arial" panose="020B0604020202020204" pitchFamily="34" charset="0"/>
                          <a:cs typeface="Arial" panose="020B0604020202020204" pitchFamily="34" charset="0"/>
                        </a:rPr>
                        <a:t>Total</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EC"/>
                    </a:p>
                  </a:txBody>
                  <a:tcPr/>
                </a:tc>
                <a:tc>
                  <a:txBody>
                    <a:bodyPr/>
                    <a:lstStyle/>
                    <a:p>
                      <a:pPr algn="ctr">
                        <a:lnSpc>
                          <a:spcPct val="115000"/>
                        </a:lnSpc>
                        <a:spcAft>
                          <a:spcPts val="0"/>
                        </a:spcAft>
                      </a:pPr>
                      <a:r>
                        <a:rPr lang="es-EC" sz="1600" dirty="0">
                          <a:effectLst/>
                          <a:latin typeface="Arial" panose="020B0604020202020204" pitchFamily="34" charset="0"/>
                          <a:cs typeface="Arial" panose="020B0604020202020204" pitchFamily="34" charset="0"/>
                        </a:rPr>
                        <a:t>3.328</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070874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16632"/>
            <a:ext cx="8229600" cy="620688"/>
          </a:xfrm>
        </p:spPr>
        <p:txBody>
          <a:bodyPr>
            <a:normAutofit fontScale="90000"/>
          </a:bodyPr>
          <a:lstStyle/>
          <a:p>
            <a:pPr algn="ctr"/>
            <a:r>
              <a:rPr lang="es-ES" sz="3600" b="1"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ACTIVIDADES DEL PROGRAMA</a:t>
            </a:r>
            <a:endParaRPr lang="es-ES" sz="3600" b="1" dirty="0">
              <a:solidFill>
                <a:schemeClr val="accent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2 Subtítulo"/>
          <p:cNvSpPr>
            <a:spLocks noGrp="1"/>
          </p:cNvSpPr>
          <p:nvPr>
            <p:ph type="subTitle" idx="1"/>
          </p:nvPr>
        </p:nvSpPr>
        <p:spPr>
          <a:xfrm>
            <a:off x="729916" y="836712"/>
            <a:ext cx="7560840" cy="5904656"/>
          </a:xfrm>
        </p:spPr>
        <p:txBody>
          <a:bodyPr>
            <a:normAutofit fontScale="85000" lnSpcReduction="20000"/>
          </a:bodyPr>
          <a:lstStyle/>
          <a:p>
            <a:pPr algn="ctr"/>
            <a:r>
              <a:rPr lang="es-EC" sz="28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GIMNASIA LABORAL</a:t>
            </a:r>
          </a:p>
          <a:p>
            <a:pPr marL="457200" indent="-457200" algn="just">
              <a:buFont typeface="Wingdings" pitchFamily="2" charset="2"/>
              <a:buChar char="Ø"/>
            </a:pPr>
            <a:endParaRPr lang="es-EC" sz="23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endParaRPr>
          </a:p>
          <a:p>
            <a:pPr marL="342900" indent="-342900" algn="just">
              <a:buClrTx/>
              <a:buFont typeface="Arial" panose="020B0604020202020204" pitchFamily="34" charset="0"/>
              <a:buChar char="•"/>
            </a:pPr>
            <a:r>
              <a:rPr lang="es-EC" sz="23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Gimnasia Preparatoria: </a:t>
            </a:r>
            <a:r>
              <a:rPr lang="es-EC" b="1" dirty="0" smtClean="0">
                <a:latin typeface="Arial" pitchFamily="34" charset="0"/>
                <a:cs typeface="Arial" pitchFamily="34" charset="0"/>
              </a:rPr>
              <a:t>Ejercicios </a:t>
            </a:r>
            <a:r>
              <a:rPr lang="es-EC" b="1" dirty="0">
                <a:latin typeface="Arial" pitchFamily="34" charset="0"/>
                <a:cs typeface="Arial" pitchFamily="34" charset="0"/>
              </a:rPr>
              <a:t>de estiramiento y calentamiento por un tiempo de 10 minutos antes de iniciar la jornada </a:t>
            </a:r>
            <a:r>
              <a:rPr lang="es-EC" b="1" dirty="0" smtClean="0">
                <a:latin typeface="Arial" pitchFamily="34" charset="0"/>
                <a:cs typeface="Arial" pitchFamily="34" charset="0"/>
              </a:rPr>
              <a:t>laboral, aquí se </a:t>
            </a:r>
            <a:r>
              <a:rPr lang="es-EC" b="1" dirty="0">
                <a:latin typeface="Arial" pitchFamily="34" charset="0"/>
                <a:cs typeface="Arial" pitchFamily="34" charset="0"/>
              </a:rPr>
              <a:t>considerarán ejercicios de movilidad articular, concentración, coordinación, equilibrio, flexibilidad y resistencia</a:t>
            </a:r>
            <a:r>
              <a:rPr lang="es-EC" b="1" dirty="0" smtClean="0">
                <a:latin typeface="Arial" pitchFamily="34" charset="0"/>
                <a:cs typeface="Arial" pitchFamily="34" charset="0"/>
              </a:rPr>
              <a:t>.</a:t>
            </a:r>
          </a:p>
          <a:p>
            <a:pPr marL="457200" indent="-457200" algn="just">
              <a:buFont typeface="Wingdings" pitchFamily="2" charset="2"/>
              <a:buChar char="Ø"/>
            </a:pPr>
            <a:endParaRPr lang="es-EC" dirty="0">
              <a:effectLst>
                <a:outerShdw blurRad="38100" dist="38100" dir="2700000" algn="tl">
                  <a:srgbClr val="000000">
                    <a:alpha val="43137"/>
                  </a:srgbClr>
                </a:outerShdw>
              </a:effectLst>
              <a:latin typeface="Arial" pitchFamily="34" charset="0"/>
              <a:cs typeface="Arial" pitchFamily="34" charset="0"/>
            </a:endParaRPr>
          </a:p>
          <a:p>
            <a:pPr marL="342900" indent="-342900" algn="just">
              <a:buFont typeface="Arial" panose="020B0604020202020204" pitchFamily="34" charset="0"/>
              <a:buChar char="•"/>
            </a:pPr>
            <a:r>
              <a:rPr lang="es-ES" sz="2300" b="1" dirty="0">
                <a:solidFill>
                  <a:schemeClr val="accent1"/>
                </a:solidFill>
                <a:effectLst>
                  <a:outerShdw blurRad="38100" dist="38100" dir="2700000" algn="tl">
                    <a:srgbClr val="000000">
                      <a:alpha val="43137"/>
                    </a:srgbClr>
                  </a:outerShdw>
                </a:effectLst>
                <a:latin typeface="Arial" pitchFamily="34" charset="0"/>
                <a:cs typeface="Arial" pitchFamily="34" charset="0"/>
              </a:rPr>
              <a:t>Gimnasia </a:t>
            </a:r>
            <a:r>
              <a:rPr lang="es-ES" sz="23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Compensatoria: </a:t>
            </a:r>
            <a:r>
              <a:rPr lang="es-ES" b="1" dirty="0" smtClean="0">
                <a:latin typeface="Arial" pitchFamily="34" charset="0"/>
                <a:cs typeface="Arial" pitchFamily="34" charset="0"/>
              </a:rPr>
              <a:t>A</a:t>
            </a:r>
            <a:r>
              <a:rPr lang="es-EC" b="1" dirty="0" err="1" smtClean="0">
                <a:latin typeface="Arial" pitchFamily="34" charset="0"/>
                <a:cs typeface="Arial" pitchFamily="34" charset="0"/>
              </a:rPr>
              <a:t>ctividad</a:t>
            </a:r>
            <a:r>
              <a:rPr lang="es-EC" b="1" dirty="0">
                <a:latin typeface="Arial" pitchFamily="34" charset="0"/>
                <a:cs typeface="Arial" pitchFamily="34" charset="0"/>
              </a:rPr>
              <a:t> </a:t>
            </a:r>
            <a:r>
              <a:rPr lang="es-EC" b="1" dirty="0" smtClean="0">
                <a:latin typeface="Arial" pitchFamily="34" charset="0"/>
                <a:cs typeface="Arial" pitchFamily="34" charset="0"/>
              </a:rPr>
              <a:t>en </a:t>
            </a:r>
            <a:r>
              <a:rPr lang="es-EC" b="1" dirty="0">
                <a:latin typeface="Arial" pitchFamily="34" charset="0"/>
                <a:cs typeface="Arial" pitchFamily="34" charset="0"/>
              </a:rPr>
              <a:t>intervalos de la jornada laboral (pausas activas) por un tiempo de 10 minutos para aprovechar las pausas regulares y ejercitar los grupos musculares que están contraídos durante el </a:t>
            </a:r>
            <a:r>
              <a:rPr lang="es-EC" b="1" dirty="0" smtClean="0">
                <a:latin typeface="Arial" pitchFamily="34" charset="0"/>
                <a:cs typeface="Arial" pitchFamily="34" charset="0"/>
              </a:rPr>
              <a:t>trabajo, ejercicios de estiramiento</a:t>
            </a:r>
            <a:r>
              <a:rPr lang="es-EC" b="1" dirty="0">
                <a:latin typeface="Arial" pitchFamily="34" charset="0"/>
                <a:cs typeface="Arial" pitchFamily="34" charset="0"/>
              </a:rPr>
              <a:t>, movilidad articular, flexibilidad, resistencia muscular, relajamiento, ejercicios respiratorios y posturales</a:t>
            </a:r>
            <a:r>
              <a:rPr lang="es-EC" b="1" dirty="0" smtClean="0">
                <a:latin typeface="Arial" pitchFamily="34" charset="0"/>
                <a:cs typeface="Arial" pitchFamily="34" charset="0"/>
              </a:rPr>
              <a:t>.</a:t>
            </a:r>
          </a:p>
          <a:p>
            <a:pPr marL="457200" indent="-457200" algn="just">
              <a:buFont typeface="Wingdings" pitchFamily="2" charset="2"/>
              <a:buChar char="Ø"/>
            </a:pPr>
            <a:endParaRPr lang="es-ES" dirty="0">
              <a:effectLst>
                <a:outerShdw blurRad="38100" dist="38100" dir="2700000" algn="tl">
                  <a:srgbClr val="000000">
                    <a:alpha val="43137"/>
                  </a:srgbClr>
                </a:outerShdw>
              </a:effectLst>
              <a:latin typeface="Arial" pitchFamily="34" charset="0"/>
              <a:cs typeface="Arial" pitchFamily="34" charset="0"/>
            </a:endParaRPr>
          </a:p>
          <a:p>
            <a:pPr marL="342900" indent="-342900" algn="just">
              <a:buFont typeface="Arial" panose="020B0604020202020204" pitchFamily="34" charset="0"/>
              <a:buChar char="•"/>
            </a:pPr>
            <a:r>
              <a:rPr lang="es-EC" sz="2300" b="1" dirty="0">
                <a:solidFill>
                  <a:schemeClr val="accent1"/>
                </a:solidFill>
                <a:effectLst>
                  <a:outerShdw blurRad="38100" dist="38100" dir="2700000" algn="tl">
                    <a:srgbClr val="000000">
                      <a:alpha val="43137"/>
                    </a:srgbClr>
                  </a:outerShdw>
                </a:effectLst>
                <a:latin typeface="Arial" pitchFamily="34" charset="0"/>
                <a:cs typeface="Arial" pitchFamily="34" charset="0"/>
              </a:rPr>
              <a:t>Gimnasia de Relajación: </a:t>
            </a:r>
            <a:r>
              <a:rPr lang="es-EC" b="1" dirty="0" smtClean="0">
                <a:latin typeface="Arial" pitchFamily="34" charset="0"/>
                <a:cs typeface="Arial" pitchFamily="34" charset="0"/>
              </a:rPr>
              <a:t>Se realizará </a:t>
            </a:r>
            <a:r>
              <a:rPr lang="es-EC" b="1" dirty="0">
                <a:latin typeface="Arial" pitchFamily="34" charset="0"/>
                <a:cs typeface="Arial" pitchFamily="34" charset="0"/>
              </a:rPr>
              <a:t>al final de la jornada laboral con una duración de 10 a 15 minutos para relajación muscular y mental de los </a:t>
            </a:r>
            <a:r>
              <a:rPr lang="es-EC" b="1" dirty="0" smtClean="0">
                <a:latin typeface="Arial" pitchFamily="34" charset="0"/>
                <a:cs typeface="Arial" pitchFamily="34" charset="0"/>
              </a:rPr>
              <a:t>colaboradores, ejercicios respiratorios</a:t>
            </a:r>
            <a:r>
              <a:rPr lang="es-EC" b="1" dirty="0">
                <a:latin typeface="Arial" pitchFamily="34" charset="0"/>
                <a:cs typeface="Arial" pitchFamily="34" charset="0"/>
              </a:rPr>
              <a:t>, de relajamiento, estiramiento, flexibilidad, auto-masaje y meditación.</a:t>
            </a:r>
            <a:endParaRPr lang="es-ES" b="1" dirty="0"/>
          </a:p>
        </p:txBody>
      </p:sp>
    </p:spTree>
    <p:extLst>
      <p:ext uri="{BB962C8B-B14F-4D97-AF65-F5344CB8AC3E}">
        <p14:creationId xmlns:p14="http://schemas.microsoft.com/office/powerpoint/2010/main" val="2834492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1681</TotalTime>
  <Words>1554</Words>
  <Application>Microsoft Office PowerPoint</Application>
  <PresentationFormat>Presentación en pantalla (4:3)</PresentationFormat>
  <Paragraphs>321</Paragraphs>
  <Slides>20</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20</vt:i4>
      </vt:variant>
    </vt:vector>
  </HeadingPairs>
  <TitlesOfParts>
    <vt:vector size="29" baseType="lpstr">
      <vt:lpstr>Arial</vt:lpstr>
      <vt:lpstr>Calibri</vt:lpstr>
      <vt:lpstr>Franklin Gothic Book</vt:lpstr>
      <vt:lpstr>Franklin Gothic Medium</vt:lpstr>
      <vt:lpstr>Symbol</vt:lpstr>
      <vt:lpstr>Times New Roman</vt:lpstr>
      <vt:lpstr>Wingdings</vt:lpstr>
      <vt:lpstr>Wingdings 2</vt:lpstr>
      <vt:lpstr>Viajes</vt:lpstr>
      <vt:lpstr>Presentación de PowerPoint</vt:lpstr>
      <vt:lpstr>MARCO LEGAL</vt:lpstr>
      <vt:lpstr>PLANTEAMIENTO DEL PROBLEMA</vt:lpstr>
      <vt:lpstr>Objetivo general</vt:lpstr>
      <vt:lpstr>METODOLOGÍA</vt:lpstr>
      <vt:lpstr>PROGRAMA DE PROMOCIÓN DE SALUD</vt:lpstr>
      <vt:lpstr>OBJETIVOS ESPECÍFICOS</vt:lpstr>
      <vt:lpstr>LOCALIZACIÓN DEL PROGRAMA</vt:lpstr>
      <vt:lpstr>ACTIVIDADES DEL PROGRAMA</vt:lpstr>
      <vt:lpstr>Presentación de PowerPoint</vt:lpstr>
      <vt:lpstr>Determinantes de la salud</vt:lpstr>
      <vt:lpstr>CUANTIFICACIÓN ECONÓMICA DEL SERVICIO</vt:lpstr>
      <vt:lpstr>PROYECCIÓN DE LA DEMANDA</vt:lpstr>
      <vt:lpstr>PROYECCIÓN DE LA DEMANDA</vt:lpstr>
      <vt:lpstr>ÁREA BEATERIO</vt:lpstr>
      <vt:lpstr>FLUJO DE OPERACIÓN ECONÓMICA</vt:lpstr>
      <vt:lpstr>CONCLUSIONES</vt:lpstr>
      <vt:lpstr>recomendaciones</vt:lpstr>
      <vt:lpstr>DATOS RELEVANTES PROMOCIÓN SALUD</vt:lpstr>
      <vt:lpstr>DATOS RELEVANTES PROMOCIÓN SALUD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Elizabeth Preciado</dc:creator>
  <cp:lastModifiedBy>Elizabeth Preciado</cp:lastModifiedBy>
  <cp:revision>71</cp:revision>
  <dcterms:created xsi:type="dcterms:W3CDTF">2013-04-01T15:56:59Z</dcterms:created>
  <dcterms:modified xsi:type="dcterms:W3CDTF">2014-08-08T00:03:53Z</dcterms:modified>
</cp:coreProperties>
</file>