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0"/>
  </p:notesMasterIdLst>
  <p:sldIdLst>
    <p:sldId id="257" r:id="rId2"/>
    <p:sldId id="256" r:id="rId3"/>
    <p:sldId id="258" r:id="rId4"/>
    <p:sldId id="347" r:id="rId5"/>
    <p:sldId id="346" r:id="rId6"/>
    <p:sldId id="260" r:id="rId7"/>
    <p:sldId id="261" r:id="rId8"/>
    <p:sldId id="270" r:id="rId9"/>
    <p:sldId id="283" r:id="rId10"/>
    <p:sldId id="285" r:id="rId11"/>
    <p:sldId id="286" r:id="rId12"/>
    <p:sldId id="297" r:id="rId13"/>
    <p:sldId id="298" r:id="rId14"/>
    <p:sldId id="299" r:id="rId15"/>
    <p:sldId id="300" r:id="rId16"/>
    <p:sldId id="302" r:id="rId17"/>
    <p:sldId id="303" r:id="rId18"/>
    <p:sldId id="304" r:id="rId19"/>
    <p:sldId id="310" r:id="rId20"/>
    <p:sldId id="311" r:id="rId21"/>
    <p:sldId id="312" r:id="rId22"/>
    <p:sldId id="313" r:id="rId23"/>
    <p:sldId id="305" r:id="rId24"/>
    <p:sldId id="314" r:id="rId25"/>
    <p:sldId id="315" r:id="rId26"/>
    <p:sldId id="316" r:id="rId27"/>
    <p:sldId id="317" r:id="rId28"/>
    <p:sldId id="318" r:id="rId29"/>
    <p:sldId id="321" r:id="rId30"/>
    <p:sldId id="322" r:id="rId31"/>
    <p:sldId id="326" r:id="rId32"/>
    <p:sldId id="327" r:id="rId33"/>
    <p:sldId id="328" r:id="rId34"/>
    <p:sldId id="329" r:id="rId35"/>
    <p:sldId id="330" r:id="rId36"/>
    <p:sldId id="336" r:id="rId37"/>
    <p:sldId id="337" r:id="rId38"/>
    <p:sldId id="338" r:id="rId3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633D2-03BD-4F6E-B4E2-A9411A8FA3F8}" type="datetimeFigureOut">
              <a:rPr lang="es-ES" smtClean="0"/>
              <a:pPr/>
              <a:t>20/11/2014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58F16-6346-42BC-BDCD-81BC47C1337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37924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D0D6-5D62-4C6A-ADB8-E2C926396408}" type="datetimeFigureOut">
              <a:rPr lang="es-ES" smtClean="0"/>
              <a:pPr/>
              <a:t>20/11/2014</a:t>
            </a:fld>
            <a:endParaRPr lang="es-ES" dirty="0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4F8-D27F-4285-B63A-B763C52F8B4A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D0D6-5D62-4C6A-ADB8-E2C926396408}" type="datetimeFigureOut">
              <a:rPr lang="es-ES" smtClean="0"/>
              <a:pPr/>
              <a:t>20/11/2014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4F8-D27F-4285-B63A-B763C52F8B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D0D6-5D62-4C6A-ADB8-E2C926396408}" type="datetimeFigureOut">
              <a:rPr lang="es-ES" smtClean="0"/>
              <a:pPr/>
              <a:t>20/11/2014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4F8-D27F-4285-B63A-B763C52F8B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D0D6-5D62-4C6A-ADB8-E2C926396408}" type="datetimeFigureOut">
              <a:rPr lang="es-ES" smtClean="0"/>
              <a:pPr/>
              <a:t>20/11/2014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4F8-D27F-4285-B63A-B763C52F8B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D0D6-5D62-4C6A-ADB8-E2C926396408}" type="datetimeFigureOut">
              <a:rPr lang="es-ES" smtClean="0"/>
              <a:pPr/>
              <a:t>20/11/2014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98604F8-D27F-4285-B63A-B763C52F8B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D0D6-5D62-4C6A-ADB8-E2C926396408}" type="datetimeFigureOut">
              <a:rPr lang="es-ES" smtClean="0"/>
              <a:pPr/>
              <a:t>20/11/2014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4F8-D27F-4285-B63A-B763C52F8B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D0D6-5D62-4C6A-ADB8-E2C926396408}" type="datetimeFigureOut">
              <a:rPr lang="es-ES" smtClean="0"/>
              <a:pPr/>
              <a:t>20/11/2014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4F8-D27F-4285-B63A-B763C52F8B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D0D6-5D62-4C6A-ADB8-E2C926396408}" type="datetimeFigureOut">
              <a:rPr lang="es-ES" smtClean="0"/>
              <a:pPr/>
              <a:t>20/11/2014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4F8-D27F-4285-B63A-B763C52F8B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D0D6-5D62-4C6A-ADB8-E2C926396408}" type="datetimeFigureOut">
              <a:rPr lang="es-ES" smtClean="0"/>
              <a:pPr/>
              <a:t>20/11/2014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4F8-D27F-4285-B63A-B763C52F8B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D0D6-5D62-4C6A-ADB8-E2C926396408}" type="datetimeFigureOut">
              <a:rPr lang="es-ES" smtClean="0"/>
              <a:pPr/>
              <a:t>20/11/2014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4F8-D27F-4285-B63A-B763C52F8B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s-E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Haga clic en el icono para agregar una imagen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D0D6-5D62-4C6A-ADB8-E2C926396408}" type="datetimeFigureOut">
              <a:rPr lang="es-ES" smtClean="0"/>
              <a:pPr/>
              <a:t>20/11/2014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4F8-D27F-4285-B63A-B763C52F8B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F96D0D6-5D62-4C6A-ADB8-E2C926396408}" type="datetimeFigureOut">
              <a:rPr lang="es-ES" smtClean="0"/>
              <a:pPr/>
              <a:t>20/11/2014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98604F8-D27F-4285-B63A-B763C52F8B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23528" y="788511"/>
            <a:ext cx="8280920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UNIVERSIDAD DE LAS FUERZAS ARMADAS – ESPE</a:t>
            </a:r>
            <a:endParaRPr kumimoji="0" lang="es-ES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DEPARTAMENTO DE POSTGRADO</a:t>
            </a:r>
            <a:endParaRPr kumimoji="0" lang="es-ES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Imagen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0470" y="2204864"/>
            <a:ext cx="17145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07504" y="5313982"/>
            <a:ext cx="8856984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09950" algn="l"/>
              </a:tabLst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ANÁLISIS, DESARROLLO E IMPLEMENTACIÓN DEL MODELO DE MEJORA CONTINUA GM-DIFFERENCE PARA EL ASEGURAMIENTO DE LA CALIDAD EN LAS ÁREAS DE VENTA Y POSVENTA DE AUTOMOTORES CONTINENTAL S.A.</a:t>
            </a:r>
            <a:endParaRPr kumimoji="0" lang="es-ES" sz="1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11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24" t="29435" r="22460" b="16041"/>
          <a:stretch/>
        </p:blipFill>
        <p:spPr bwMode="auto">
          <a:xfrm>
            <a:off x="35496" y="1265812"/>
            <a:ext cx="9001000" cy="5259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907704" y="190381"/>
            <a:ext cx="712879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</a:pPr>
            <a:r>
              <a:rPr lang="es-E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ESQUEMATIZACION CAUSA-EFECTO</a:t>
            </a:r>
            <a:endParaRPr lang="es-ES" sz="2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157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61" t="31250" r="21054" b="13105"/>
          <a:stretch/>
        </p:blipFill>
        <p:spPr bwMode="auto">
          <a:xfrm>
            <a:off x="755576" y="476672"/>
            <a:ext cx="7726680" cy="407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60" t="50000" r="17468" b="28528"/>
          <a:stretch/>
        </p:blipFill>
        <p:spPr bwMode="auto">
          <a:xfrm>
            <a:off x="87693" y="5026649"/>
            <a:ext cx="8804787" cy="157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723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92228" y="652046"/>
            <a:ext cx="712879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</a:pPr>
            <a:r>
              <a:rPr lang="es-E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RESUMEN SITUACION ACTUAL</a:t>
            </a:r>
            <a:endParaRPr lang="es-ES" sz="2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8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18" t="32293" r="18711" b="17136"/>
          <a:stretch/>
        </p:blipFill>
        <p:spPr bwMode="auto">
          <a:xfrm>
            <a:off x="467544" y="1916832"/>
            <a:ext cx="8336280" cy="369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1027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2" t="39584" r="21523" b="23790"/>
          <a:stretch/>
        </p:blipFill>
        <p:spPr bwMode="auto">
          <a:xfrm>
            <a:off x="763096" y="134126"/>
            <a:ext cx="7193280" cy="267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561855" y="2996952"/>
            <a:ext cx="63306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EC" sz="1400" b="1" dirty="0" smtClean="0"/>
              <a:t>“EMPRESA LÍDER EN LA ATENCIÓN Y SERVICIO A NUESTROS CLIENTES DE VENTAS Y POSVENTA OFRECIÉNDOLES UNA ATENCIÓN DIFERENCIADA DE CALIDAD BASADA EN UNA SINERGIA DE TRABAJO EN EQUIPO Y CON UN GENUINO COMPROMISO DE CULTURA DE SERVICIO POR PARTE DE TODO EL PERSONAL INTERNO DE AUTOCONSA A FIN DE GARANTIZAR LA SATISFACCIÓN TOTAL DEL 100% DE NUESTROS CLIENTES Y OBTENER ASÍ CLIENTES</a:t>
            </a:r>
            <a:r>
              <a:rPr lang="es-EC" sz="1400" b="1" i="1" dirty="0" smtClean="0"/>
              <a:t> PARA TODA LA VIDA”</a:t>
            </a:r>
            <a:endParaRPr lang="es-ES" sz="1400" b="1" dirty="0"/>
          </a:p>
        </p:txBody>
      </p:sp>
      <p:sp>
        <p:nvSpPr>
          <p:cNvPr id="6" name="5 Rectángulo"/>
          <p:cNvSpPr/>
          <p:nvPr/>
        </p:nvSpPr>
        <p:spPr>
          <a:xfrm>
            <a:off x="155575" y="5212938"/>
            <a:ext cx="686469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ES" sz="1400" b="1" dirty="0" smtClean="0"/>
              <a:t>“ALCANZAR UNA POSICIÓN PROMINENTE DE LIDERAZGO EN EL ÍNDICE DE SATISFACCIÓN DE CLIENTE (CSI) Y EN EL CUMPLIMIENTO DE ESTÁNDARES DE CADA UNA DE LAS CATEGORÍAS GMD CON EL FIN DE OBTENER CONSTANTEMENTE LAS MÁS ALTAS CALIFICACIONES EN LAS CALIBRACIONES PERIÓDICAS, Y A TRAVÉS DEL CRECIMIENTO EN LAS EVALUACIONES, PODREMOS ESTAR A LA VANGUARDIA EN LA RED DE CONCESIONARIOS CHEVROLET”</a:t>
            </a:r>
            <a:endParaRPr lang="es-ES" sz="1400" b="1" dirty="0"/>
          </a:p>
        </p:txBody>
      </p:sp>
      <p:pic>
        <p:nvPicPr>
          <p:cNvPr id="11268" name="Picture 4" descr="http://www.guarandaltda.fin.ec/somos/img/mis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26120"/>
            <a:ext cx="1839135" cy="19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ventasynegocios.com/wp-content/uploads/2012/02/figure_point_cliff_800_cl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1609" y="4820720"/>
            <a:ext cx="1473984" cy="196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027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9" t="11450" r="29722" b="16789"/>
          <a:stretch/>
        </p:blipFill>
        <p:spPr bwMode="auto">
          <a:xfrm>
            <a:off x="0" y="654753"/>
            <a:ext cx="9143999" cy="6230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55776" y="148570"/>
            <a:ext cx="403244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</a:rPr>
              <a:t>RESUMEN DE  ESTRATEGIAS</a:t>
            </a:r>
            <a:endParaRPr lang="es-E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027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78" t="39792" r="18829" b="21976"/>
          <a:stretch/>
        </p:blipFill>
        <p:spPr bwMode="auto">
          <a:xfrm>
            <a:off x="683568" y="498334"/>
            <a:ext cx="8001000" cy="279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55575" y="3645024"/>
            <a:ext cx="63105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es-EC" b="1" dirty="0" smtClean="0"/>
              <a:t>ACTIVIDADES RELACIONADAS CON TAREAS DE CAPACITACIÓN, COMUNICACIÓN Y PARTICIPACIÓN</a:t>
            </a:r>
            <a:endParaRPr lang="es-ES" b="1" dirty="0" smtClean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C" b="1" dirty="0" smtClean="0"/>
              <a:t>ACTIVIDADES RELACIONADAS CON IMPLANTAR MECANISMOS DE SEGUIMIENTO, MEDICIÓN E INICIATIVAS DE MEJORA Y RESOLUCIÓN DE CONFLICTOS</a:t>
            </a:r>
            <a:endParaRPr lang="es-ES" b="1" dirty="0" smtClean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C" b="1" dirty="0" smtClean="0"/>
              <a:t>ACTIVIDADES CON EJECUTAR Y DOCUMENTAR LOS CAMBIOS NECESARIOS EN LOS PROCESOS Y ACTIVIDADES.</a:t>
            </a:r>
            <a:endParaRPr lang="es-ES" b="1" dirty="0"/>
          </a:p>
        </p:txBody>
      </p:sp>
      <p:pic>
        <p:nvPicPr>
          <p:cNvPr id="13315" name="Picture 3" descr="https://encrypted-tbn2.gstatic.com/images?q=tbn:ANd9GcRSR2JUzJG-YRDWQH3yw1BxOJgf83F5WCNJ7Abwor--JtmIiB9fl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3225" y="3657620"/>
            <a:ext cx="2390775" cy="237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027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30" t="10001" r="19063" b="17338"/>
          <a:stretch/>
        </p:blipFill>
        <p:spPr bwMode="auto">
          <a:xfrm>
            <a:off x="0" y="680315"/>
            <a:ext cx="9144000" cy="613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2771800" y="76562"/>
            <a:ext cx="4608512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CAUSA 1: FALTA DE ORGANIZACIÓN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8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771800" y="76562"/>
            <a:ext cx="4608512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CAUSA 1: FALTA DE ORGANIZACIÓN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29" t="44792" r="19883" b="13508"/>
          <a:stretch/>
        </p:blipFill>
        <p:spPr bwMode="auto">
          <a:xfrm>
            <a:off x="107504" y="1988840"/>
            <a:ext cx="90010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61" t="32292" r="19883" b="59999"/>
          <a:stretch/>
        </p:blipFill>
        <p:spPr bwMode="auto">
          <a:xfrm>
            <a:off x="107504" y="1424960"/>
            <a:ext cx="9001000" cy="56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68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47" t="11459" r="18946" b="13125"/>
          <a:stretch/>
        </p:blipFill>
        <p:spPr bwMode="auto">
          <a:xfrm>
            <a:off x="61624" y="620688"/>
            <a:ext cx="9046880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267744" y="76562"/>
            <a:ext cx="4896544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CAUSA 2: PERSONAL NO CAPACITADO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8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267744" y="76562"/>
            <a:ext cx="4896544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CAUSA 2: PERSONAL NO CAPACITADO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12" t="15208" r="18946" b="27823"/>
          <a:stretch/>
        </p:blipFill>
        <p:spPr bwMode="auto">
          <a:xfrm>
            <a:off x="64992" y="1325208"/>
            <a:ext cx="9001000" cy="469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105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-108520" y="3140968"/>
            <a:ext cx="15167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200" b="1" dirty="0" smtClean="0">
                <a:latin typeface="Arial" pitchFamily="34" charset="0"/>
                <a:cs typeface="Arial" pitchFamily="34" charset="0"/>
              </a:rPr>
              <a:t>SUMARIO</a:t>
            </a:r>
            <a:endParaRPr lang="es-EC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rc 11"/>
          <p:cNvSpPr>
            <a:spLocks/>
          </p:cNvSpPr>
          <p:nvPr/>
        </p:nvSpPr>
        <p:spPr bwMode="auto">
          <a:xfrm>
            <a:off x="179513" y="490129"/>
            <a:ext cx="1471038" cy="5634515"/>
          </a:xfrm>
          <a:custGeom>
            <a:avLst/>
            <a:gdLst>
              <a:gd name="T0" fmla="*/ 2147483647 w 21600"/>
              <a:gd name="T1" fmla="*/ 0 h 38721"/>
              <a:gd name="T2" fmla="*/ 2147483647 w 21600"/>
              <a:gd name="T3" fmla="*/ 2147483647 h 38721"/>
              <a:gd name="T4" fmla="*/ 0 w 21600"/>
              <a:gd name="T5" fmla="*/ 2147483647 h 38721"/>
              <a:gd name="T6" fmla="*/ 0 60000 65536"/>
              <a:gd name="T7" fmla="*/ 0 60000 65536"/>
              <a:gd name="T8" fmla="*/ 0 60000 65536"/>
              <a:gd name="T9" fmla="*/ 0 w 21600"/>
              <a:gd name="T10" fmla="*/ 0 h 38721"/>
              <a:gd name="T11" fmla="*/ 21600 w 21600"/>
              <a:gd name="T12" fmla="*/ 38721 h 387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8721" fill="none" extrusionOk="0">
                <a:moveTo>
                  <a:pt x="9850" y="0"/>
                </a:moveTo>
                <a:cubicBezTo>
                  <a:pt x="17063" y="3696"/>
                  <a:pt x="21600" y="11118"/>
                  <a:pt x="21600" y="19223"/>
                </a:cubicBezTo>
                <a:cubicBezTo>
                  <a:pt x="21600" y="27551"/>
                  <a:pt x="16811" y="35137"/>
                  <a:pt x="9294" y="38721"/>
                </a:cubicBezTo>
              </a:path>
              <a:path w="21600" h="38721" stroke="0" extrusionOk="0">
                <a:moveTo>
                  <a:pt x="9850" y="0"/>
                </a:moveTo>
                <a:cubicBezTo>
                  <a:pt x="17063" y="3696"/>
                  <a:pt x="21600" y="11118"/>
                  <a:pt x="21600" y="19223"/>
                </a:cubicBezTo>
                <a:cubicBezTo>
                  <a:pt x="21600" y="27551"/>
                  <a:pt x="16811" y="35137"/>
                  <a:pt x="9294" y="38721"/>
                </a:cubicBezTo>
                <a:lnTo>
                  <a:pt x="0" y="19223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es-EC" sz="2200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1093769" y="1124744"/>
            <a:ext cx="6286543" cy="517513"/>
            <a:chOff x="2214547" y="1196974"/>
            <a:chExt cx="6286543" cy="517513"/>
          </a:xfrm>
        </p:grpSpPr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3059113" y="1242940"/>
              <a:ext cx="5441977" cy="4308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514350" indent="-514350" algn="just">
                <a:defRPr/>
              </a:pPr>
              <a:r>
                <a:rPr lang="es-EC" sz="2200" b="1" dirty="0" smtClean="0">
                  <a:latin typeface="Arial" pitchFamily="34" charset="0"/>
                  <a:cs typeface="Arial" pitchFamily="34" charset="0"/>
                </a:rPr>
                <a:t>PLANTEAMIENTO DEL PROBLEMA</a:t>
              </a:r>
              <a:endParaRPr lang="es-EC" sz="2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Oval 4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214547" y="1196974"/>
              <a:ext cx="714392" cy="517513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532121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>
              <a:outerShdw blurRad="114300" dist="101600" dir="6720000" algn="ctr" rotWithShape="0">
                <a:schemeClr val="tx1"/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AR" sz="2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1218448" y="1975383"/>
            <a:ext cx="7241984" cy="517513"/>
            <a:chOff x="2214547" y="1196974"/>
            <a:chExt cx="6286543" cy="517513"/>
          </a:xfrm>
        </p:grpSpPr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3059113" y="1242940"/>
              <a:ext cx="5441977" cy="4308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514350" indent="-514350" algn="just">
                <a:defRPr/>
              </a:pPr>
              <a:r>
                <a:rPr lang="es-EC" sz="2200" b="1" dirty="0" smtClean="0">
                  <a:latin typeface="Arial" pitchFamily="34" charset="0"/>
                  <a:cs typeface="Arial" pitchFamily="34" charset="0"/>
                </a:rPr>
                <a:t>OBJETIVOS  DE LA INVESTIGACION</a:t>
              </a:r>
              <a:endParaRPr lang="es-EC" sz="2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Oval 4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214547" y="1196974"/>
              <a:ext cx="624912" cy="517513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532121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>
              <a:outerShdw blurRad="114300" dist="101600" dir="6720000" algn="ctr" rotWithShape="0">
                <a:schemeClr val="tx1"/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AR" sz="2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1416015" y="3019192"/>
            <a:ext cx="6286543" cy="517513"/>
            <a:chOff x="2214547" y="1196974"/>
            <a:chExt cx="6286543" cy="517513"/>
          </a:xfrm>
        </p:grpSpPr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3059113" y="1242940"/>
              <a:ext cx="5441977" cy="4308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514350" indent="-514350" algn="just">
                <a:defRPr/>
              </a:pPr>
              <a:r>
                <a:rPr lang="es-EC" sz="2200" b="1" dirty="0" smtClean="0">
                  <a:latin typeface="Arial" pitchFamily="34" charset="0"/>
                  <a:cs typeface="Arial" pitchFamily="34" charset="0"/>
                </a:rPr>
                <a:t>MARCO TEORICO</a:t>
              </a:r>
              <a:endParaRPr lang="es-EC" sz="2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Oval 4"/>
            <p:cNvSpPr>
              <a:spLocks noChangeArrowheads="1"/>
            </p:cNvSpPr>
            <p:nvPr/>
          </p:nvSpPr>
          <p:spPr bwMode="auto">
            <a:xfrm>
              <a:off x="2214547" y="1196974"/>
              <a:ext cx="714392" cy="517513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532121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>
              <a:outerShdw blurRad="114300" dist="101600" dir="6720000" algn="ctr" rotWithShape="0">
                <a:schemeClr val="tx1"/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AR" sz="2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395536" y="5949280"/>
            <a:ext cx="7704856" cy="517513"/>
            <a:chOff x="2214547" y="1196974"/>
            <a:chExt cx="7704856" cy="517513"/>
          </a:xfrm>
        </p:grpSpPr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3059113" y="1242940"/>
              <a:ext cx="6860290" cy="4308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514350" indent="-514350" algn="just">
                <a:defRPr/>
              </a:pPr>
              <a:r>
                <a:rPr lang="es-EC" sz="2200" b="1" dirty="0" smtClean="0">
                  <a:latin typeface="Arial" pitchFamily="34" charset="0"/>
                  <a:cs typeface="Arial" pitchFamily="34" charset="0"/>
                </a:rPr>
                <a:t>CONCLUSIONES Y RECOMENDACIONES</a:t>
              </a:r>
              <a:endParaRPr lang="es-EC" sz="2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Oval 4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214547" y="1196974"/>
              <a:ext cx="714392" cy="517513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532121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>
              <a:outerShdw blurRad="114300" dist="101600" dir="6720000" algn="ctr" rotWithShape="0">
                <a:schemeClr val="tx1"/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AR" sz="2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7</a:t>
              </a:r>
              <a:endPara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546135" y="247191"/>
            <a:ext cx="8202329" cy="517513"/>
            <a:chOff x="2214548" y="1196974"/>
            <a:chExt cx="6286542" cy="517513"/>
          </a:xfrm>
        </p:grpSpPr>
        <p:sp>
          <p:nvSpPr>
            <p:cNvPr id="24" name="Oval 4"/>
            <p:cNvSpPr>
              <a:spLocks noChangeArrowheads="1"/>
            </p:cNvSpPr>
            <p:nvPr/>
          </p:nvSpPr>
          <p:spPr bwMode="auto">
            <a:xfrm>
              <a:off x="2214548" y="1196974"/>
              <a:ext cx="515283" cy="517513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532121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>
              <a:outerShdw blurRad="114300" dist="101600" dir="6720000" algn="ctr" rotWithShape="0">
                <a:schemeClr val="tx1"/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AR" sz="2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3059113" y="1242940"/>
              <a:ext cx="5441977" cy="4308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514350" indent="-514350" algn="just">
                <a:defRPr/>
              </a:pPr>
              <a:r>
                <a:rPr lang="es-EC" sz="2200" b="1" dirty="0" smtClean="0">
                  <a:latin typeface="Arial" pitchFamily="34" charset="0"/>
                  <a:cs typeface="Arial" pitchFamily="34" charset="0"/>
                </a:rPr>
                <a:t>ANTECEDENTES</a:t>
              </a:r>
              <a:endParaRPr lang="es-EC" sz="2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24 Grupo"/>
          <p:cNvGrpSpPr/>
          <p:nvPr/>
        </p:nvGrpSpPr>
        <p:grpSpPr>
          <a:xfrm>
            <a:off x="1253944" y="4125761"/>
            <a:ext cx="8028384" cy="815407"/>
            <a:chOff x="2214547" y="1196974"/>
            <a:chExt cx="6286543" cy="815407"/>
          </a:xfrm>
        </p:grpSpPr>
        <p:sp>
          <p:nvSpPr>
            <p:cNvPr id="26" name="Text Box 18"/>
            <p:cNvSpPr txBox="1">
              <a:spLocks noChangeArrowheads="1"/>
            </p:cNvSpPr>
            <p:nvPr/>
          </p:nvSpPr>
          <p:spPr bwMode="auto">
            <a:xfrm>
              <a:off x="3059113" y="1242940"/>
              <a:ext cx="5441977" cy="7694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514350" indent="-514350" algn="just">
                <a:defRPr/>
              </a:pPr>
              <a:r>
                <a:rPr lang="es-EC" sz="2200" b="1" dirty="0" smtClean="0">
                  <a:latin typeface="Arial" pitchFamily="34" charset="0"/>
                  <a:cs typeface="Arial" pitchFamily="34" charset="0"/>
                </a:rPr>
                <a:t>METODOLOGIA DE LA INVESTIGACION</a:t>
              </a:r>
              <a:endParaRPr lang="es-EC" sz="2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Oval 4"/>
            <p:cNvSpPr>
              <a:spLocks noChangeArrowheads="1"/>
            </p:cNvSpPr>
            <p:nvPr/>
          </p:nvSpPr>
          <p:spPr bwMode="auto">
            <a:xfrm>
              <a:off x="2214547" y="1196974"/>
              <a:ext cx="568305" cy="517513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532121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>
              <a:outerShdw blurRad="114300" dist="101600" dir="6720000" algn="ctr" rotWithShape="0">
                <a:schemeClr val="tx1"/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AR" sz="2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</a:t>
              </a:r>
              <a:endPara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36 Grupo"/>
          <p:cNvGrpSpPr/>
          <p:nvPr/>
        </p:nvGrpSpPr>
        <p:grpSpPr>
          <a:xfrm>
            <a:off x="896748" y="5077236"/>
            <a:ext cx="7704856" cy="517513"/>
            <a:chOff x="2214547" y="1196974"/>
            <a:chExt cx="7704856" cy="517513"/>
          </a:xfrm>
        </p:grpSpPr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3059113" y="1242940"/>
              <a:ext cx="6860290" cy="4308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514350" indent="-514350" algn="just">
                <a:defRPr/>
              </a:pPr>
              <a:r>
                <a:rPr lang="es-EC" sz="2200" b="1" dirty="0" smtClean="0">
                  <a:latin typeface="Arial" pitchFamily="34" charset="0"/>
                  <a:cs typeface="Arial" pitchFamily="34" charset="0"/>
                </a:rPr>
                <a:t>PROPUESTA DE MEJORA</a:t>
              </a:r>
              <a:endParaRPr lang="es-EC" sz="2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Oval 4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214547" y="1196974"/>
              <a:ext cx="714392" cy="517513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532121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>
              <a:outerShdw blurRad="114300" dist="101600" dir="6720000" algn="ctr" rotWithShape="0">
                <a:schemeClr val="tx1"/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s-AR" sz="2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6</a:t>
              </a:r>
              <a:endPara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4205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267744" y="76562"/>
            <a:ext cx="4896544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CAUSA 3: PROCESOS BUROCRATICOS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82" t="17843" r="18148" b="18246"/>
          <a:stretch/>
        </p:blipFill>
        <p:spPr bwMode="auto">
          <a:xfrm>
            <a:off x="-19346" y="815984"/>
            <a:ext cx="9163345" cy="578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0479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267744" y="76562"/>
            <a:ext cx="4896544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CAUSA 3: PROCESOS BUROCRATICOS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09" t="10001" r="18595" b="12903"/>
          <a:stretch/>
        </p:blipFill>
        <p:spPr bwMode="auto">
          <a:xfrm>
            <a:off x="125878" y="620688"/>
            <a:ext cx="8910617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135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267744" y="76562"/>
            <a:ext cx="4896544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CAUSA 3: PROCESOS BUROCRATICOS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95" t="9792" r="18829" b="10282"/>
          <a:stretch/>
        </p:blipFill>
        <p:spPr bwMode="auto">
          <a:xfrm>
            <a:off x="-10384" y="457200"/>
            <a:ext cx="9154384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7658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57" t="10207" r="21874" b="19758"/>
          <a:stretch/>
        </p:blipFill>
        <p:spPr bwMode="auto">
          <a:xfrm>
            <a:off x="-33616" y="711696"/>
            <a:ext cx="9177616" cy="614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059832" y="76562"/>
            <a:ext cx="3672408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CAUSA 4: MANTENIMIENTO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8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059832" y="76562"/>
            <a:ext cx="3672408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CAUSA 4: MANTENIMIENTO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17" t="10208" r="22577" b="16129"/>
          <a:stretch/>
        </p:blipFill>
        <p:spPr bwMode="auto">
          <a:xfrm>
            <a:off x="-36512" y="746760"/>
            <a:ext cx="9180512" cy="611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8424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059832" y="76562"/>
            <a:ext cx="3672408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CAUSA 4: MANTENIMIENTO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17" t="10208" r="22577" b="16459"/>
          <a:stretch/>
        </p:blipFill>
        <p:spPr bwMode="auto">
          <a:xfrm>
            <a:off x="0" y="464056"/>
            <a:ext cx="9144000" cy="639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353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059832" y="76562"/>
            <a:ext cx="3672408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CAUSA 4: MANTENIMIENTO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17" t="12291" r="22460" b="10484"/>
          <a:stretch/>
        </p:blipFill>
        <p:spPr bwMode="auto">
          <a:xfrm>
            <a:off x="-10384" y="457200"/>
            <a:ext cx="9154384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353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059832" y="76562"/>
            <a:ext cx="3672408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CAUSA 4: MANTENIMIENTO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82" t="11190" r="22568" b="39818"/>
          <a:stretch/>
        </p:blipFill>
        <p:spPr bwMode="auto">
          <a:xfrm>
            <a:off x="61624" y="596432"/>
            <a:ext cx="9046880" cy="4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 descr="http://fotos.lahora.com.ec/cache/5/5e/5e8/5e86/aceite-y-llantas--la-maxima-atencion-2012078052416-5e86b2005b74f7bdd7b048e66795287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612" y="4845284"/>
            <a:ext cx="2683622" cy="201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http://ronicentroautomotriz.com.mx/wp-content/uploads/2013/08/quienes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25144"/>
            <a:ext cx="461887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9" descr="http://fotos.infoisinfo.com.mx/pro_afina_servicio_mecanico_automotriz/3005357_2790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25144"/>
            <a:ext cx="3600400" cy="214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353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-1980728" y="1082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400" t="20208" r="31479" b="25202"/>
          <a:stretch/>
        </p:blipFill>
        <p:spPr bwMode="auto">
          <a:xfrm>
            <a:off x="1359625" y="2675988"/>
            <a:ext cx="6596751" cy="399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12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7092089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7353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88" t="10625" r="26209" b="6250"/>
          <a:stretch/>
        </p:blipFill>
        <p:spPr bwMode="auto">
          <a:xfrm>
            <a:off x="21704" y="0"/>
            <a:ext cx="91222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227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6698" y="365755"/>
            <a:ext cx="8145742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</a:pPr>
            <a:r>
              <a:rPr lang="es-ES" sz="3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AUTOMOTORES CONTINENTAL S.A</a:t>
            </a:r>
            <a:endParaRPr lang="es-ES" sz="3200" b="1" dirty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539552" y="2011660"/>
            <a:ext cx="1512168" cy="6480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1972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2 Flecha derecha"/>
          <p:cNvSpPr/>
          <p:nvPr/>
        </p:nvSpPr>
        <p:spPr>
          <a:xfrm>
            <a:off x="2483768" y="2263688"/>
            <a:ext cx="1008112" cy="324036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ttp://www.proveedora-automotriz.com/imagenes/f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13183"/>
            <a:ext cx="1202110" cy="172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9/98/Logo_gm_ob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0562" y="1613183"/>
            <a:ext cx="2905894" cy="189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atalogooportunidadesprodubanco.com/media/catalog/product/cache/1/image/5e06319eda06f020e43594a9c230972d/f/i/file_5_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58" y="3850664"/>
            <a:ext cx="1886208" cy="188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allhud.com/wp-content/uploads/2013/07/Chevrolet-Tracker-Wallpaper-H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1521" y="3850664"/>
            <a:ext cx="2710085" cy="170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Flecha derecha"/>
          <p:cNvSpPr/>
          <p:nvPr/>
        </p:nvSpPr>
        <p:spPr>
          <a:xfrm>
            <a:off x="5004048" y="2276872"/>
            <a:ext cx="504056" cy="314418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03" t="27519" r="25290" b="16834"/>
          <a:stretch/>
        </p:blipFill>
        <p:spPr bwMode="auto">
          <a:xfrm>
            <a:off x="5053273" y="3850664"/>
            <a:ext cx="4055231" cy="27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8521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69" t="31754" r="29596" b="18649"/>
          <a:stretch/>
        </p:blipFill>
        <p:spPr bwMode="auto">
          <a:xfrm>
            <a:off x="23398" y="1389787"/>
            <a:ext cx="500580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03" t="22077" r="61449" b="71875"/>
          <a:stretch/>
        </p:blipFill>
        <p:spPr bwMode="auto">
          <a:xfrm>
            <a:off x="138275" y="689779"/>
            <a:ext cx="1489587" cy="44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029200" y="688628"/>
            <a:ext cx="411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b="1" dirty="0" smtClean="0"/>
              <a:t>MANTENIMIENTO  DEL SISTEMA</a:t>
            </a:r>
            <a:endParaRPr lang="es-ES" b="1" dirty="0" smtClean="0"/>
          </a:p>
          <a:p>
            <a:pPr lvl="0"/>
            <a:r>
              <a:rPr lang="es-EC" b="1" dirty="0" smtClean="0"/>
              <a:t>FALTA DE AGENTES VENDEDORES</a:t>
            </a:r>
            <a:endParaRPr lang="es-ES" b="1" dirty="0" smtClean="0"/>
          </a:p>
          <a:p>
            <a:pPr lvl="0"/>
            <a:r>
              <a:rPr lang="es-EC" b="1" dirty="0" smtClean="0"/>
              <a:t>INICIO DE SEMANA</a:t>
            </a:r>
            <a:endParaRPr lang="es-ES" b="1" dirty="0" smtClean="0"/>
          </a:p>
          <a:p>
            <a:pPr lvl="0"/>
            <a:r>
              <a:rPr lang="es-EC" b="1" dirty="0" smtClean="0"/>
              <a:t>BAJO STOCK DE VEHÍCULOS</a:t>
            </a:r>
            <a:endParaRPr lang="es-ES" b="1" dirty="0" smtClean="0"/>
          </a:p>
          <a:p>
            <a:pPr lvl="0"/>
            <a:r>
              <a:rPr lang="es-EC" b="1" dirty="0" smtClean="0"/>
              <a:t>ESTADO DE ÁNIMO DEL PERSONAL </a:t>
            </a:r>
            <a:endParaRPr lang="es-ES" b="1" dirty="0" smtClean="0"/>
          </a:p>
          <a:p>
            <a:pPr lvl="0"/>
            <a:r>
              <a:rPr lang="es-EC" b="1" dirty="0" smtClean="0"/>
              <a:t>OTRAS.</a:t>
            </a:r>
            <a:endParaRPr lang="es-ES" b="1" dirty="0"/>
          </a:p>
        </p:txBody>
      </p:sp>
      <p:pic>
        <p:nvPicPr>
          <p:cNvPr id="36870" name="Picture 6" descr="http://www.gepae.com/bolsa-de-trabajo/wp-content/uploads/2013/08/At-a-clientes-330x33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543"/>
          <a:stretch/>
        </p:blipFill>
        <p:spPr bwMode="auto">
          <a:xfrm>
            <a:off x="5782304" y="3310086"/>
            <a:ext cx="224608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227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35" t="11876" r="17774" b="13911"/>
          <a:stretch/>
        </p:blipFill>
        <p:spPr bwMode="auto">
          <a:xfrm>
            <a:off x="0" y="537213"/>
            <a:ext cx="9144000" cy="627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788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95" t="28958" r="24568" b="20766"/>
          <a:stretch/>
        </p:blipFill>
        <p:spPr bwMode="auto">
          <a:xfrm>
            <a:off x="3612757" y="255905"/>
            <a:ext cx="5392688" cy="295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50" t="34173" r="25856" b="19254"/>
          <a:stretch/>
        </p:blipFill>
        <p:spPr bwMode="auto">
          <a:xfrm>
            <a:off x="129526" y="3451123"/>
            <a:ext cx="8875919" cy="340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 descr="http://www.radionegocios.com.ar/wp-content/uploads/2012/09/Concesionario-Mercedes-Benz-La-Merced-Pilar1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848" y="912225"/>
            <a:ext cx="3105452" cy="201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88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02" t="42501" r="29723" b="28749"/>
          <a:stretch/>
        </p:blipFill>
        <p:spPr bwMode="auto">
          <a:xfrm>
            <a:off x="-36512" y="391656"/>
            <a:ext cx="7400136" cy="282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43" t="31754" r="15995" b="19456"/>
          <a:stretch/>
        </p:blipFill>
        <p:spPr bwMode="auto">
          <a:xfrm>
            <a:off x="1527833" y="3284984"/>
            <a:ext cx="7580671" cy="356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4" descr="http://turespacio.com/wp-content/uploads/2012/09/Mejora-Continua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68" r="14155"/>
          <a:stretch/>
        </p:blipFill>
        <p:spPr bwMode="auto">
          <a:xfrm>
            <a:off x="-1" y="4365103"/>
            <a:ext cx="1527833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https://encrypted-tbn0.gstatic.com/images?q=tbn:ANd9GcTm1JZv_V87oVpT-0pwcNGOLFVOhBCN5Mi2Z4K0rw146-gkU87RF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128" y="711703"/>
            <a:ext cx="1780376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88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72" t="11041" r="19648" b="8751"/>
          <a:stretch/>
        </p:blipFill>
        <p:spPr bwMode="auto">
          <a:xfrm>
            <a:off x="-10384" y="457200"/>
            <a:ext cx="9154384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419872" y="76562"/>
            <a:ext cx="216024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COMPARACION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88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55" t="10625" r="19766" b="28024"/>
          <a:stretch/>
        </p:blipFill>
        <p:spPr bwMode="auto">
          <a:xfrm>
            <a:off x="11792" y="460255"/>
            <a:ext cx="9132208" cy="484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 descr="http://www.calls.com.mx/images/calid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5301208"/>
            <a:ext cx="2472209" cy="15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http://www.unex.es/conoce-la-uex/estructura-academica/centros/profesorado/sgic/comision-de-garantia-de-calidad-del-centro/marca_calida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277612"/>
            <a:ext cx="1368152" cy="160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91" name="Picture 7" descr="http://www.ortoplus.es/images/garantia_calida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301208"/>
            <a:ext cx="1440160" cy="149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88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843808" y="76562"/>
            <a:ext cx="532859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CONCLUSIONES Y RECOMEDACIONES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547664" y="1475492"/>
            <a:ext cx="230425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FFFF00"/>
                </a:solidFill>
              </a:rPr>
              <a:t>CONCLUSIONES 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5496" y="2780928"/>
            <a:ext cx="88360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es-EC" b="1" dirty="0" smtClean="0"/>
              <a:t>LOS ESTÁNDARES GMD NO SE HAN APLICADO CORRECTAMENTE EN LAS ÁREAS DE VENTA Y POSTVENTA. 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b="1" dirty="0" smtClean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C" b="1" dirty="0" smtClean="0"/>
              <a:t>LA COLABORACIÓN DEL PERSONAL DE VENTAS Y POSTVENTA FUE FUNDAMENTAL PARA ESTABLECER EL DIAGNOSTICO LO CUAL DIO COMO RESULTADO EL PLANTEAMIENTO DE MEJORA CONTINUA.</a:t>
            </a:r>
          </a:p>
          <a:p>
            <a:pPr lvl="0" algn="just"/>
            <a:endParaRPr lang="es-ES" b="1" dirty="0" smtClean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C" b="1" dirty="0" smtClean="0"/>
              <a:t>NO SE TENÍA UN REGISTRO SEMANAL POR CADA VENDEDOR PARA MEDIR LA EFECTIVIDAD POR LO QUE NO SE IDENTIFICABA LAS DEBILIDADES O FORTALEZAS DE LA FUERZA DE VENTAS.</a:t>
            </a:r>
          </a:p>
          <a:p>
            <a:pPr lvl="0" algn="just"/>
            <a:endParaRPr lang="es-ES" b="1" dirty="0" smtClean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C" b="1" dirty="0" smtClean="0"/>
              <a:t>LOS ASESORES NO INFORMABAN EL TIEMPO QUE TOMARÁ EL PROCESO DE ENTREGA DEL VEHÍCULO .</a:t>
            </a:r>
            <a:endParaRPr lang="es-ES" b="1" dirty="0"/>
          </a:p>
        </p:txBody>
      </p:sp>
      <p:pic>
        <p:nvPicPr>
          <p:cNvPr id="10242" name="Picture 2" descr="http://www.aetrabajosocialysalud.com/1/images/440_15_1430160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5262" y="728700"/>
            <a:ext cx="2537718" cy="186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359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843808" y="76562"/>
            <a:ext cx="532859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CONCLUSIONES Y RECOMEDACIONES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5496" y="539388"/>
            <a:ext cx="230425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FFFF00"/>
                </a:solidFill>
              </a:rPr>
              <a:t>CONCLUSIONES 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55575" y="1412776"/>
            <a:ext cx="88089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S" b="1" dirty="0" smtClean="0"/>
              <a:t>LA APLICACIÓN DE UN PROCESO DE MEJORA CONTINUA EN ESTA INVESTIGACIÓN Y LA POSTERIOR IMPLEMENTACIÓN DE ESTA METODOLOGÍA EVIDENCIO UN POSITIVO AVANCE EN LA APLICACIÓN DE LOS ESTÁNDARES GMD LO CUAL FUE NOTORIO EN LOS DATOS ANALIZADOS PASANDO DE UN PROMEDIO 40,16% A UN 78,25%, SIGNIFICANDO AQUELLO UN INCREMENTO DE UN 38,09 % EN LA EFECTIVIDAD DE LOS PROCESOS.</a:t>
            </a:r>
            <a:endParaRPr lang="es-ES" b="1" dirty="0"/>
          </a:p>
        </p:txBody>
      </p:sp>
      <p:pic>
        <p:nvPicPr>
          <p:cNvPr id="52228" name="Picture 4" descr="http://www.alu.ua.es/e/eat2/imagenes/conclus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21088"/>
            <a:ext cx="2567136" cy="224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983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843808" y="76562"/>
            <a:ext cx="532859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CONCLUSIONES Y RECOMEDACIONES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5496" y="539388"/>
            <a:ext cx="280831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FFFF00"/>
                </a:solidFill>
              </a:rPr>
              <a:t>RECOMENDACIONES 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-10384" y="1064925"/>
            <a:ext cx="91543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es-EC" b="1" dirty="0" smtClean="0"/>
              <a:t>REVISAR Y ANALIZAR CONSTANTEMENTE LOS INDICADORES GENERADOS.</a:t>
            </a:r>
          </a:p>
          <a:p>
            <a:pPr lvl="0" algn="just"/>
            <a:endParaRPr lang="es-ES" b="1" dirty="0" smtClean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C" b="1" dirty="0" smtClean="0"/>
              <a:t>DOCUMENTAR Y ANALIZAR TODA LA INFORMACIÓN.</a:t>
            </a:r>
          </a:p>
          <a:p>
            <a:pPr lvl="0" algn="just"/>
            <a:endParaRPr lang="es-ES" b="1" dirty="0" smtClean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C" b="1" dirty="0" smtClean="0"/>
              <a:t>IMPLEMENTAR LOS PROCESOS GM DIFFERENCE BAJO EL ESQUEMA DE MEJORA CONTINUA PHVA .</a:t>
            </a:r>
            <a:endParaRPr lang="es-ES" b="1" dirty="0"/>
          </a:p>
        </p:txBody>
      </p:sp>
      <p:sp>
        <p:nvSpPr>
          <p:cNvPr id="10" name="9 Rectángulo"/>
          <p:cNvSpPr/>
          <p:nvPr/>
        </p:nvSpPr>
        <p:spPr>
          <a:xfrm>
            <a:off x="-36512" y="3136900"/>
            <a:ext cx="88809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es-EC" b="1" dirty="0" smtClean="0"/>
              <a:t>EVALUAR CONSTANTEMENTE LOS TIEMPOS DE UN MES A OTRO EN CADA UNA DE LAS ÁREAS INVOLUCRADAS.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b="1" dirty="0" smtClean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C" b="1" dirty="0" smtClean="0"/>
              <a:t>GENERAR UN AMBIENTE  IDÓNEO.</a:t>
            </a:r>
          </a:p>
          <a:p>
            <a:pPr lvl="0" algn="just"/>
            <a:endParaRPr lang="es-ES" b="1" dirty="0" smtClean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C" b="1" dirty="0" smtClean="0"/>
              <a:t>UNA VEZ IMPLEMENTADO SE CONTINÚE CON LA APLICACIÓN DEL PROCESO DE MEJORAMIENTO CONTINUO PARA QUE AUTOMOTORES CONTINENTAL S.A. SEA  MÁS PRODUCTIVO Y COMPETITIVO.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xmlns="" val="278387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22" t="37083" r="14729" b="40121"/>
          <a:stretch/>
        </p:blipFill>
        <p:spPr bwMode="auto">
          <a:xfrm>
            <a:off x="35496" y="4437112"/>
            <a:ext cx="8970992" cy="16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28" t="44456" r="17694" b="33568"/>
          <a:stretch/>
        </p:blipFill>
        <p:spPr bwMode="auto">
          <a:xfrm>
            <a:off x="155575" y="836712"/>
            <a:ext cx="8619715" cy="160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http://3.bp.blogspot.com/-dumXftXDBs4/T2rTpjUWUDI/AAAAAAAAABI/QaOxoVdHJ_8/s1600/planteamiento-del-problem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64904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339752" y="15007"/>
            <a:ext cx="561662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</a:pPr>
            <a:r>
              <a:rPr lang="es-E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PLANTEAMIENTO DEL PROBLEMA</a:t>
            </a:r>
            <a:endParaRPr lang="es-ES" sz="2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346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1475656" y="44624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OBJETIVOS DE LA INVESTIGACIÓN</a:t>
            </a:r>
          </a:p>
          <a:p>
            <a:pPr lvl="1" algn="ctr"/>
            <a:endParaRPr lang="es-ES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52087" y="404664"/>
            <a:ext cx="88844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endParaRPr lang="es-ES" sz="2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OBJETIVO GENERAL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S" sz="2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C" sz="2000" b="1" dirty="0" smtClean="0">
                <a:latin typeface="Arial" pitchFamily="34" charset="0"/>
                <a:cs typeface="Arial" pitchFamily="34" charset="0"/>
              </a:rPr>
              <a:t>ANALIZAR, DESARROLLAR E IMPLEMENTAR EL MODELO DE MEJORA CONTINUA “GM-DIFFERENCE” PARA LOGRAR EL ASEGURAMIENTO DE LA CALIDAD TOTAL EN LAS ÁREAS DE VENTAS Y POSVENTA DE AUTOMOTORES CONTINENTAL S.A.</a:t>
            </a:r>
            <a:endParaRPr lang="es-E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80079" y="2636912"/>
            <a:ext cx="881240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endParaRPr lang="es-ES" sz="2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C" sz="2400" b="1" dirty="0" smtClean="0">
                <a:latin typeface="Arial" pitchFamily="34" charset="0"/>
                <a:cs typeface="Arial" pitchFamily="34" charset="0"/>
              </a:rPr>
              <a:t>OBJETIVOS ESPECIFICOS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S" sz="2000" b="1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ANALIZAR, DIAGNOSTICAR LA SITUACIÓN ACTUAL.</a:t>
            </a:r>
            <a:endParaRPr lang="es-ES" sz="2000" b="1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DEFINIR LOS NIVELES ACTUALES DE CALIDAD.</a:t>
            </a:r>
            <a:endParaRPr lang="es-ES" sz="2000" b="1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ANALIZAR LA GESTIÓN REFERENTE AL MEJORAMIENTO CONTINUO.</a:t>
            </a:r>
            <a:endParaRPr lang="es-ES" sz="2000" b="1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DETERMINAR UN SISTEMA DE CONTROL DE LA CALIDAD.</a:t>
            </a:r>
            <a:endParaRPr lang="es-ES" sz="20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PROPONER LA APLICACIÓN DEL SISTEMA DE MEJORAMIENTO CONTINUO.</a:t>
            </a:r>
            <a:endParaRPr lang="es-E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81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00529" y="624463"/>
            <a:ext cx="885698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09950" algn="l"/>
              </a:tabLst>
            </a:pPr>
            <a:r>
              <a:rPr lang="es-E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MEJORAMIENTO CONTINUO</a:t>
            </a:r>
            <a:endParaRPr kumimoji="0" lang="es-ES" sz="11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https://encrypted-tbn1.gstatic.com/images?q=tbn:ANd9GcRK2qe3V_KJQrHz2KVRYXNxwR-GXxTn8LOBsIDw8C3-P704JCR9Ad7VKM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2477" y="1340768"/>
            <a:ext cx="258127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s3-eu-west-1.amazonaws.com/rankia/images/valoraciones/0011/3979/caracter%C3%ADsticas-malas-empresas.gif?13699109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884"/>
            <a:ext cx="2088232" cy="20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Flecha derecha"/>
          <p:cNvSpPr/>
          <p:nvPr/>
        </p:nvSpPr>
        <p:spPr>
          <a:xfrm>
            <a:off x="3318835" y="2060848"/>
            <a:ext cx="1325173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251520" y="3928988"/>
            <a:ext cx="87921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b="1" dirty="0" smtClean="0">
                <a:latin typeface="Arial" pitchFamily="34" charset="0"/>
                <a:cs typeface="Arial" pitchFamily="34" charset="0"/>
              </a:rPr>
              <a:t>PARA HARRINGTON (1993), CAMBIARLO PARA HACERLO MÁS EFECTIVO, EFICIENTE Y ADAPTABLE, QUÉ CAMBIAR Y CÓMO CAMBIAR DEPENDE DEL ENFOQUE ESPECÍFICO DEL EMPRESARIO Y DEL PROCESO.</a:t>
            </a:r>
          </a:p>
          <a:p>
            <a:pPr algn="just"/>
            <a:endParaRPr lang="es-ES" sz="16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1600" b="1" dirty="0" smtClean="0">
                <a:latin typeface="Arial" pitchFamily="34" charset="0"/>
                <a:cs typeface="Arial" pitchFamily="34" charset="0"/>
              </a:rPr>
              <a:t>KABBOUL (1994), CONVERSIÓN EN EL MECANISMO VIABLE Y ACCESIBLE AL QUE LAS EMPRESAS DE LOS PAÍSES EN VÍAS DE DESARROLLO CIERREN LA BRECHA TECNOLÓGICA QUE MANTIENEN CON RESPECTO AL MUNDO DESARROLLADO.</a:t>
            </a:r>
          </a:p>
          <a:p>
            <a:pPr algn="just"/>
            <a:endParaRPr lang="es-E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s-ES" sz="1600" b="1" dirty="0" smtClean="0">
                <a:latin typeface="Arial" pitchFamily="34" charset="0"/>
                <a:cs typeface="Arial" pitchFamily="34" charset="0"/>
              </a:rPr>
              <a:t>DEMING (1996), LA PERFECCIÓN NUNCA SE LOGRA PERO SIEMPRE SE BUSCA.</a:t>
            </a:r>
            <a:endParaRPr lang="es-ES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1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81" t="26304" r="42670" b="19178"/>
          <a:stretch/>
        </p:blipFill>
        <p:spPr bwMode="auto">
          <a:xfrm>
            <a:off x="35496" y="1127760"/>
            <a:ext cx="4237999" cy="524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00529" y="358498"/>
            <a:ext cx="885698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09950" algn="l"/>
              </a:tabLst>
            </a:pPr>
            <a:r>
              <a:rPr lang="es-E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DESARROLLO DEL PHVA</a:t>
            </a:r>
            <a:endParaRPr kumimoji="0" lang="es-ES" sz="11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78" t="40000" r="52211" b="25833"/>
          <a:stretch/>
        </p:blipFill>
        <p:spPr bwMode="auto">
          <a:xfrm>
            <a:off x="4427984" y="1073656"/>
            <a:ext cx="1866182" cy="127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74" t="33468" r="25974" b="28333"/>
          <a:stretch/>
        </p:blipFill>
        <p:spPr bwMode="auto">
          <a:xfrm>
            <a:off x="6476780" y="1099200"/>
            <a:ext cx="2487708" cy="124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publicaciones.ops.org.ar/publicaciones/piezas%20comunicacionales/cursoDDS/cursoesp/unidad1/imagenes/slide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5" y="2564904"/>
            <a:ext cx="1866182" cy="118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57" t="35736" r="25739" b="28629"/>
          <a:stretch/>
        </p:blipFill>
        <p:spPr bwMode="auto">
          <a:xfrm>
            <a:off x="5235972" y="4293747"/>
            <a:ext cx="2874647" cy="133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469649" y="5445224"/>
            <a:ext cx="275960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7170" name="Picture 2" descr="http://www.aiteco.com/web/wp-content/uploads/2012/03/estratif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85" r="17387"/>
          <a:stretch/>
        </p:blipFill>
        <p:spPr bwMode="auto">
          <a:xfrm>
            <a:off x="6660232" y="2523535"/>
            <a:ext cx="2075168" cy="119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895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907704" y="190381"/>
            <a:ext cx="6264696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</a:pPr>
            <a:r>
              <a:rPr lang="es-E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PROCESOS GM DIFFERENCE</a:t>
            </a:r>
            <a:endParaRPr lang="es-ES" sz="2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98" t="50208" r="20000" b="33065"/>
          <a:stretch/>
        </p:blipFill>
        <p:spPr bwMode="auto">
          <a:xfrm>
            <a:off x="683568" y="1052736"/>
            <a:ext cx="7741920" cy="122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05" t="24583" r="28785" b="10282"/>
          <a:stretch/>
        </p:blipFill>
        <p:spPr bwMode="auto">
          <a:xfrm>
            <a:off x="1331640" y="2492896"/>
            <a:ext cx="6120680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7356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espe-el.espe.edu.ec/sites/default/files/logo_ffa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84" y="-27384"/>
            <a:ext cx="2134112" cy="4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QSEhQUEhQUFhQXGBcYFxgYFxgWHhcXFxYYHhUaGBYYHSggHBolGxUcITEkJywrLi4uGh8zODMsNygtLiwBCgoKDg0OGxAQGywkICQ0LSwsLCwtLSwsLSwsLywsLCwsLCwsLCwsLCwsLC0sLCwsLCwsLCwsLCwsLCwsLCwsLP/AABEIAL4BAAMBIgACEQEDEQH/xAAbAAABBQEBAAAAAAAAAAAAAAAAAQMEBQYCB//EAD4QAAICAQMCBQIDBQcDAwUAAAECAxEABBIhBTEGEyJBUWFxFDKBI1KRobEHFTNCcpLRgsHhFvDxQ2JjstL/xAAZAQEAAwEBAAAAAAAAAAAAAAAAAQIDBAX/xAAuEQACAgEDAwIEBwADAAAAAAAAAQIRAxIhMQQTQVFhFCKx0UJScYGh8PEFIzL/2gAMAwEAAhEDEQA/APccMMMAMMMMAMMMMAMMMMAMMQnE3YB1hiXheALhiXheALhiXheALhnBkF17/H/jDzBdWL719PtgHeGGGAGGGGAGGJectIB74B1hkKXUkuY463BdxJBIWzSigRZNH3HbJMTcCyCfeu1+/GRZCaHcM480fI/ji7skWLeLjEEhItgAPbm+Pk+2Oq4PbAs6wwwwSGGGGAGGJhgC4YmLgBhiYYAhzzL8SpjfT6tpNLr2Zgk7F1WQljt2SD07SONvxnpU6kqwHBII/lmT1nTNTqNCdJqI0MjIEaXcGUf/AJKIDbxV18++QzbE0uSeviFj+MAh9WlPI8wesbN9g7fTx7c4zH4pdn0qLpyfxMLSofMAraEJVuOP8Qci/tkdujaiN9asao6alFCuz7SrLEUIda59jY+crUhmg1PSYzGpkj02pRlD8EL+HBKsR9BxxkWyyjB8f3b7l1H4vUnyjGRqfMMZhLDuEDFvMqvL2kHdXuBV41J4zohfJJcTrBIqup2s62jKa9SkXzx2yu1PhGVtR+OKxPN5hJhY2ph2BQm8gjeCN11XJH1yb1XpM7iExaeFNk8cpVWCmo7vcwFEndxxxXfnhuTpx+P6ybH4gnYlRo3WRQ7EO4VNqPtFShSCWqwPjvhpfFSziAaeMvJNH5oVmCBEBAt2o1yaFA3nHUunah9UJCiywGLasbPtEchPqZkoh+K57iuO+VPQPD2q0n4eQIjtHCdPKm+t6h9ySI1UD/8Aafnvk7kaYNX5/wBHI/EkD6iCeXTtG3kalhK5oosTIJlKV2sij75I03UFjkXVSwso1JSNJGcFkDcxRsgH7NST7E8nnGfEPQNRrJkMiIsZg1ELlXsqJ/L2kAj1FfL57Xf0yTqulajURaeGZUVYnjeR1a/M8kgqEWrG5lF32Fjm8gn5K+py/jNlglnOlfZA7pMRIvpCNTMnHr+a4zXRtYBHY85h5eg6ltDrdPsQSah5WT9oCAJTfqNe2bLQ7vLTeNrbQCLuiB8++SjPIo+CRhhhkmQ1qJNqk1dAmvmsyksiyx6UvtYvIjO5o0eW2qf+kCs2GJWVlGzOcHLyZOfWEfiHXu0qITdbUUAEk/5fzHn63jjssQ3BlUTSIrFPyqoDdm9yQK3fJGacjK7VRSeargB0Ckbb2lWv8wvg8cfT9cq4tFHja8lDqtt6uXYBtjRFFAWW3d/qbHByZ1DpyxaVmYAyLFtDn24AFfA7Zc6HS7NxPLO25v4UAPoAMl1hQJWLZmdhnUyNGQGSONNid95INtXuBtq+3JyT4Tr8MlVzbGu1sSSB9ry5rCslRplowp3YDFwwy5oGRpdVR2gMSBZr2GSMjyaW23BiLFNXuBlZXWxKIWi1tABiWNL/ABN+5OSn1wFnaxA7kVX9cbXpoAI3GiAOw9r/AOc7fQcEBiFPtweb+czWtE7A2vAv0tx37cD298SXW2GKhqA/NQq/sTzizaEM266PvwD/AF7YHQcEBiFPcUD3yfnI2ODqASCQxAoX2F44muB28NRNX7Xifgfbcdvcrxyfv8Z0uj4UX+Vt3bv34/nkrWNiVhhi5oQJkHUdKheRZXjUyL+VyOR9j7ZOOQEY2zE3XH3yspUSvYnjDIInY9jZ+AOB+uOLITuN0BkdxE6SVhkFNQSBzz9BeLDqGbj+f/jI7iGlkxmA74E5DnJBAJBs/Htilyyk3S80P+cdwaSWHB7Yt5m/EPU30+mMiMBRXcdu7YjOA7ke+1ST+mKmuMF+bM0gdgI/QGfsSwUIBu+e3AGWUrSfqQ1TNEHHaxeLeZDWdQBntJnRViA3KN255yBD6Ox2gFv+pcl9S6ksjwwxyOGEls4tVKxC5hu/KR2U/G7Lxi2iraNIMW8o28UacEgswrYbKNREjbUKmuQSDz9LxE65GXdvMdVjWnRoyLZnIQgkbiSUIAHe8nSxqReXhmZ0XVlEs8zNLsJVEiIYndGpMzKncfmAPsNv1yT1HxHCsO8F23ReYAqtuCMPSWoWlngX7/bGlkakXoxchdHgeOGNJGLuFUOx5JavUb++TcqWDDDDADDDDADDDDADExcTAI+r1axgFvfjteR/73T3BAur4+fi798lT6cP3v8AQkf0xlOmxr2X3vue/wA5R6r2MZ93V8tUcHqi32aueeK9JAPv8kYDqa8Da1t+UV+b5rnHhoUAoKAKI/QkE/zAzgdOj+PtyePsfbvkVMisvqhD1EceliTfAHI297xIupqwJF0Pfjnmu13jjdPQgCu1+59+9n3xE6egBAHDd+T85PzCst+DqbWKrqhPLdv0yK0yIrAknmjxz2u/tXOSRoE54u65JJPHbk9s6l0qMSSoJqr+mHFst/2U6ogx6tQCWZwACRYqwp5+/cZJ0yho/S3Dc3WdL0+Mf5f4knH4YgopRQ75EYVyWg8l/NQ0mlr8rV+l5yujrsxvE1/U4of8WRVJ5AJ9RH0Qcn9BkA+JE7+TqiPkQSf0q/5YcImtssjpbINn9ffOfwfBAY18Zx07q8M9iKRWYfmX8rr/AKo2ph+oydk6IjUyi6lp5j5saRo0bptBZq5IIYOtduR2+uVjeGZl8oJIGZdP+H808GPcR5jqvuSoAHPdRebDCsuqXBV7mIXw7qli2J5an9o97iacKE04+u1Rd/NH2yRqOgSllAVPJSOKNI93+TdcwJrudqA/IBH31+GX7jK6UZaPokzy7p9hVphI22+ViWoUA/d3EtX0Pe+CDpM/nLK4QnfK5G66chVhJ45CpuAHFE378amsMjWxpRiYPD2qEUinZ5kiqpk3HhWNzAccEszEkdwF44yb/cs3IqMBpw7mz6oo/wDCXb7KNqjbfzyM1OFZPcY0IRc6wwyhYMMMMAMMMMAMMMMAMMMS8AXDOd2M6bUbi4qtrbfvwD/3wB/GNZPsW6J9uL9/t7Y/eNzRBhRv54JH9MlVe5K5IH97rxSk9rrnv2qgb7Xi/wB4MVZhGTt3X6h3U+2ProEB4sfNE8/6vnvjmm0oQELfJJNm+T3y7cPCLNx8EXUar8pq1tKIauW/qBecT63dHu2EpwQd1EjcK475KfQIVC8hQbFEjkGxnDdMTaV9W0+248c3x8YTgSnEQa/kHb6N23dfvddvi8idX6kQxhiP7QLvduP2Sc0fVxuajV8cEngZD6n1fTwTCHcnnGnCPMsYtiQp9Xckg9hkDoriVojIK/ENNK6nm2UqI4z8hU7D3q/nMsklxEq0vBK6C8aiRzJAT+Z2VizBfmWRjbfegPgZJ02rPmhfMDI97RIhidff0GgJB9OCO/OZQeKF1GrhR1UIjhn9IQwpyBvO6yu/arAgC6I4U5JfxFLPJLEySCrADIoCN6hGFNBw4dVNnggmu2U7NXbKd1OqNJ1jpSzUbKSJzHKvDRn5B9x8qeCO+P8Ah7qxmDRygJqItvmoOxDXskS+fLbaa+KIPIxTq1LEXmY67pmk1USIR+IdJdptwkWnVk3s4QqZWZitKSBd/W8MeSnRtODRvrxcyHhfprabUPEk800Zj3yiVg3lyl/R5dAbAy3a9gFU+/OqilB/Q1nSpJmdDuJheITliBuTUoposoNXRIBr5o+2cfjo+f2icd/UvH35yi6r4deWWRw6AOtcg7hwKF/u+n78nIc/hI7T/gjjmg1EDbxV3XHz8Zyyy5U9o/ybqGNreRqhrI+fWnBo+ocE9gfg5yddHV+YlfO5fbv75mX8KvIDbR03PY8fnH8g1j6jHl8OS7aP4c0CFGxgBbITY972c/fIWXK/wB48f5jQtrIxdyJ6av1Di+188ZIU2MycXheVbG6FgUC+pTzTKfUB+Yekj9c0XS9IYokjJsqoF/8Av2zXFOcn80aKTjFcOyXhhhmxmGGGGAGGJiFsA6yBrIZGb0tSV9bDfPcZOwwCpj6e4543ebuu/wDL74kfTm3fCmRmNMeVqlGWrNQs8YqsD2wCu/DS7jTAKCNtew+Kv+t5E08rl0Fm6ezutWZe1V7AnLysRUA7AfwwCBp4JN0bEns2+2sEmqIA4yywwwAwwwwDIeLelSAameEI4fTsJI34O6NWMbo1H5IKkUeKr3qNA26RIJNjRNFHJp6BBpFAf1Xyw3K1rXBOeiMoIo9s89ngi0qrptYjiCMjyNSN4VUHCb51/wAGRQdtsQGHN9wMckfKNcc9N2aGPw5p9pHli2O4v3fd87zZPHHNiuMNbp4dMoZIxvPpjXkszHsibjwOOa4ABPYYxH0Fjz+O11fHmQ1/u8m/55GGt0mmVpo0lmIOxZAWmaR3YL5cbux7tQJFL2+Mon7lfNnHT+mvp1ZpZXkq3JIHA7lUoXt+AbPteStPotVSCWVASO6xDzVDH8u8nbY4sheSO2ddC1H4wky+homG/TlGQqxAKGQvyw4JWqU0e9caV4gSD8YeJte5pPM5Fbo4BElpYG7nm91nksTyW+px+BiGA+We/wCWSPwwv3q7r2vEOmH1HJN/fvle3Pn0M7Qz5jXVn89fpWcSsaYWeGA/jkpdOB897/XEbTg339VH/wCMl450LQzOxF0zEj7cffBiW38kADsPtjn4YG+Sb78+/wBc6OlHye1Hnv8AfDxzf+i0d6X8q/bHsbUBRXsM6BzoiqSKM6wxLxLywOsM5Zq98TePnAO8M53YuAJlXrwfNSjXx9MtcZm0yvW4dstF0Y58bnGl7Fa2qdi1E8GgAL/jncuok4PIFewB5+uTH0SE2RiyaJDzX0+MtqRz9jNT+b+SC2oLlUBFEcmu/wCn6Zx+NegLF7tt13yxfRoQAR27Yfg0oCuxsffGpEPBmb/9EfRzN5jIxuv/AB/zlheR1CBiwIs9zeOecv7y/wARlXudOJaY02OXheNiUVdivuMQahf3l/iMrRrqXqOO1cnsMzeg8XRSva7TCfySqwdWoncbHFDi+bW+QBRN+2oT95f4jMDD0CPdKkbNFJFIVDx7RacNDvQ2rgK20Ejd6TRHOVm3FWSmmehq4IsGxjOtljVD5pUIeDuqjftR738Zjo+rz6fcjRs5VQ4aBfQy2Q25JGHlsNvsxB5yA/SNZq3JmmKqP8sIG4c9jMw2L/0qffvle4qJ0kPU6/p4lXTwMys8hTYZXeOEVwzafdtFn0hOwPcCsuNH03ZqZNNChMSvFM6luRwTbMbsvIoNcfkb5yF4j6JHo9LSRx7B6ygHfaQH3O1s1o7WTwKyq/8AU0kNwvuEzOIpZAeCVJUhb5oKAFvvbnuMmLjKg7RdeI+qxyy79Ks41Cgp58cixoQCDtawwlUG69Jr1AEWcvfA/V5JY2i1LA6qKvMpQoZXJ8t1A/ynaR91N5RwGKJOSF7DnjuaUD9eMidM1sydQhl8sLp23QeZvH7US7Wibb7KGWh/rOd2Tp4xjtyc8crb3PTcz3UXPnMDIVAAI71fxxmhGUk2i3ahrS1ockGiePce+Y4Wk22duFpN2MuHEaAPe89+eB+vNc51+HkhZPXu3GqN5J6ppCBGY1vYbr+H/GRN8szoWjKhTd8j+ozZO1e1bmylavat7K9JGNlpSDfItjf8Mt4leSFKYqff6i/f3zjQ9NBRi6W1ng8X8ZK6TGwipgQbP9cZJrx4IyTXjwQtBA7sT5jeliKsm9vbDqOsZXUDsnLC/Ymhf6f1yb0uAqXJUgFiRf8ALK6LpjylmJK2SKI7jClFybkFJOTbJeubdJCVPBJ9+449v0yV1Z6iY2R27ff2ynmEgSL0NalhVH2IrsPfHZtRLLGwaMjtVA/PPfIcOH4RDx8PwJ0w3Iv7Ysfim54+TnPVYGRi3mHk8KLxzpzEOKg29+aYe3ycb1LSGXc0TEDgCjVfcDL/AI7+xp+O/sWcJaOEFu4sn7f85F6LqySQ55PIs/J5r6dsNaZHiUbCCzV2PA+foMbXpzxPGwJfnaeKoZmlHS75ZmlHS75ZocMMM5jlErCsXDAErEOdZyRggxQ0aPHMWTaQ8lTMfTxJwDzf07ZGniQToDA90d0K/QcMrA8g/wDbNDL4eJDr58gRmZioC1bGz7fOPaPogSYStK7uBQ3bRx+g+udSypeTy30s21t9Cj1UQSHUKoKqJkofHpW/64z/AHepghIi8tmdF3MdwcFSbq+15f6zoHmM581wrsGKALRIA+RftiR+HkUoTJKQhBAZrA2/SuMLLFLkPpZuXG3Hj1KPSdNR4lUqpllkZeBXlqp/aV8VX8SMqNNI8U+odFmPLIQsLTJ+zYmP/CPmK1OwJII5Fds0atpHnqPXxiUlqRJoiw3G2AXk9xld4h8IupaaBRO3+aN2dGfn2aN0U8MeGB+hGZZpqcWkzfp8Esc03Gq8i6qEapdO+5kWRSDtIvbIgYKT2NFT/HJcWvaPTAtIqUvvxb1VE8nlh2UXzlRpepLDDEkyTQlHQAyQyoigvQUSsCtBTQJbnJOrMco2/t5DG7MDpQ7EbgeDIg2qSCRRIPA7ZwaWeo3aKXRNqtWGjkXXRhxskYwaXaA4o8MfN283Z5rvknrnToldmZQ0jGNWcrz50Jjtx3oOkhvv+XK3pqBJBqodKpKi/Vv0wUkneFBBaWT96SXi/wAvc1b9S6tHMNusRtOu9mSaKQSBGT0lpfTSqQe5BUjuRmyhOMlKtjLUpJqyH1nqCy6aUg8IqyUUK2gN7hfcHacl9T6pFLG0aOOymMx07Bgf2TIq8lgyg19sZm8KyxxSKkUWoSRQrFHMbMgPChZCVognswGL0LXDSqqzwzROSEG6FjbcgftEBQ2K9+5z0PiMc+Gc8sTi9kanwb1nUytJFrBGJlSOT9mCo2ybgVoseVZKu/cZpwMyPSFeXWLMiOqRpLHIXUpe7y2RQp9RIIJ7VzmuzlmknsaxbrcS8ZTUAsy+61f65TdRBZ5BR3Aenh2J47rXAziPaWYyhqKJyA3Lbfp75wS6l6qSOtYFW7NFi3lDotOzsolDf4fvY/zcX9cj+vbHv/JtI9Qci74vbzdY+KdXpHYV1ZpThmejHKecWMdNXDd74sd+3bGkexRB2735bca7UCq8k/8AnHxfsPh/c02cPJVcE2a49vv9MoIgwCiTd5Yd93DD2G2x3rH6/JsD7fN4u+209vfbfzkrqm1x9yOxT5LdZrYrR45uuOfYfOOZnorpKD+fuG783a+b9tuAgPll/VvEnHftv/pkLqn6e/8Afcl4F6mirFrAYudpzBhhiHADFzOf+pjtLiFtqtTHcOPj75KXroLTALxGm8G/zCgf075q8GReAXOJlB/6iJ8sLEWZ1JAB97Ir+XfCbxEQWAjBKD124Wj7hb75PYyegNBhlBqPERVFkERMbVR3AG/cbe/GOT9YkUKfJqxuO51UD6c++R2Zgu8pPFTDy41f/DeVEkvttN0D9C20fW8mdI6iJ494FckEfUfXJGt0qSo0cih0YEMpFgg+xzKcWriwUPUtBphAxmjj8sD1egcD5tRYr54rvxmM8aeHETRefBPqiYVDqTqZXDxmt9+ruV5se4zU9HDaeabSSyPIKDwGWjcB9JTfVuUbglrNMv1zG+OuqP0+HUaZYlOnk2JGLIMX4lZfy8VsDwtS+24ewrOfGpRmkuS8t0zN9C6l1CSZYNNPIzNdpIwlj2j8xcSXa/Y3noHXOmdT/DCLT6rTRPYbbHCYLAPIR97bRzzYOeY+FevLotYk72YqZJKFlUarahyaKg/a89v6lohq4o5IpXicAPG45HNEB4z6WUjuO/PcHOzr24ZaSpfUw6beG7tnhU+o1C74mn1CkFkdS4NGyGHKn3vO4et6qNmdZt7HkiRFYHigPTRAoe2SfFMrNrJ/MTy5NwDqOxYKLZD7o1bh9+ecq89nDjhkxqVcnBOcozaLXov9oU+ndfLiRY7podzFCffyweYW+gtT8e+eo9L8aaLWxlS0YsVJFMUQgH2Ic7WHfkX2zxJoBd/x+ubr+xSIPqtUjqrIYY2IZQw3LI4U8jvTNnndX0MYx1eTrwdQ5Oj1Tw1KHWV05jaS42rhlCKLX5WwaPv7cZc4irQypg69EZJUd0RkfbRbkj00a+pas4kqVHXGEpW0i3wytl6/plYq08QYXYLDiu95EfxHGJtheLyym/zN44/LQPtzu459sbFlhyPwy9wyo6f1+KRFLOiOV3lCwsL8/bJHSOpLqFdkoqHKgg2GArkZJEsU43a4HdTolcgksCOLU0a+Mc0umWMbVHH8bPvZx7FyihG7opqdUJhi4ZcgTDFwwAwwwwAxDhhgGQ6b0SSRHVmeNS/Kle9diLyxm8O27FJCisoUrV8AAAX8cZfAYZu+om3YKXR9C2PE2+/LUr272Sfn65zqegkyO8bhd/cFA9H5Untl5hlO9O7sFBN4eYurCX8o9NoDR9zXA/lnTdCcuHMttVElAf1Udgay9wOT35+pJX9G6d5CFN27kntXev8AjLDDA5nKTk7ZBmvGxEUcerJC/h2tm9/KellUfyavlBmK8f6FZZFDhysgUGKF0Mq+UWdH8t7RVFupN92Gb/xnphJopwRe1C/+whv6DM10qGEx/sNhja1tKo8AHke+ZNVJSRPKog9N/so0UiJKJ9UyOquvqReGFiwEy36DD+CmOhtzEE3aZn5tLAliJ9/LJU38P9Mv/CTE6SHcQaXaCABYUkKaHAsAZReOpHGp0XloN6s7q7WA20KHhB/KrNGzG2/c+hq+Vucd2RFKL2Mj4y8Lza/XzfhDGGii0+/e20MHaaqYA9gldv6ZiJOhaxSwELSBeC8VSoT8Kwrd+gOei+Ilkkl88I8MZjSOQmUXSy2rFIiVZAsjBg3Fe3fNi8K3W0Cvb4+mWx9XkxQUURLBCbbZ4ENJqCdvkTWeK8qT/wDms9F/s+WTpayvqdOxEuwu8TCRokQNQeICzRZiSm7v24zewwrkbqfT1lVka6YUSpKn9GHIP1xm63JkST4EOnhB7Gi0mqSVFkjZXRgCrKQQwPYgjvmM61oJCSyxOSNSz8KbKBF5HyOMa8NSPo9SISbhmYiuPTLRZHUD8ocKwYdtygitxzfAZTaSOjDmeGVpGC0OidnmcwyANPCw3IQdvmMSefYDv8XldpenypqxI0EpRHZjUbG1sgUK579hnptZyXF1Yv8A9/8AGHFHTH/kJxvblV/FHnGr0moeGGLyZAY9pACcFaJJL/vXwF/5GbHw1e2VijIGlZgGUqaNVwctiwHes6rJSoyzdW8kdNJC3i5hNJNqJJZJ9KC7B3VtzUjqGI2kE9128Ecg3fBzTeH+rfiUJZDHIh2yIe6t9/cVmePKp+K/U5pR0lrhhhmpUMMMMAMMMMAjecb5qv17ffOVkajQAoWf15zs6f6mvb6Z2YeCPnMNMwcCRj2A4/n85z+JN8dr7Uf69scMPN2fmvrgIfqa+MmpgbaU+9Vf9P8A4xHYmrqib/hjvkjj6X/PE/Dj3JPFZDjIDY1HPt29gf6nF5JUGvnj7Z3+H+STxWdJFRuyTVc4UZ+Qdk5mer+ONNFYjbz5Bfpj5Vf9cn5VH639MsPFkEj6SdYVLuyEBQQpa+4BJABI4755NI5Q7TDqUI/ynTS8f7VI/nk5ckocJsvGKfLJnVPEOp1gYSErGf8A6ajanyNzXukoiiPykGxWZzqfHu31AZgP9oNZew6TUyf4Wj1T/UxrCP8AdMVxjrvhvUxCIziNPMcrSuZHAVSzG9oUHivfvnNKWSW7VGiUUb7+zDWj+7k3kKsbSICTQCq3HJ9gDlP4j8StPKjaXYUi3kFwxEqsAC6URagir5P6HMsmjQR+WL296ZncA/IVjQN83WOuOOSTyT+pFE0OATXPzmj6iOmivbdj/WPGCtpSqoTOyEMpV0QfItqN18X+uehwTiRVcdnAYfZhf/fPE+oglj+uer+ENQr6PT7WDERIGANkEDkEex++VU3NFtNFyrVncvzlb1XqKwCMuVVWkClm4AG1iefbsB+uPNr1aBpYnVgEZlYEbbCkrZ7Dke+WRFqyp6prCZAsCCSSN1YkkIishB2FuSTXcKDV81eXui8T+tU1EflFiFVw2+MseylqBRj7bgASe98ZS+BnRod4IYekA+/+GpazV7i7MTfveMePNZHHEQ0kcbSehd59/mhyQo9Rrnjjk5eLcSrSas32qmCo5sAqpPPtQNE/TjPIpNbK7rL+ICSkRsWZCGRXUmNuE2FaVvkruqvVWWK+ID1CGWDTnYZCEfUSUDVE3R4sCztFgWB85Ki6S+lBBGmkQjZv3JZB9tjqxF/C39sjK7fl0Whsv1HOm9O08qs8tyt6WDtJI24OtqRvoqfpQrI0Wp1UYQpI0enaTahLhgG/dUsC7IQG5JABraMcj0ejC3qX8wPREcJdQpPbe25WZj2CkCv3c40vhxtSdkIlTSdrlbdzzzH2J+zWv9MwjB6nT/ZP6mjktO6/eid0vrGrVSIkE67VYelvQXBbbcadwGW92aDwpoZk86XUf4krAkDgAKKHFmu/yTwLyw6f0mKAsYkClq3VfNE1Yuvc5Ozsjja5bOdyT4QuGGGaFQwwwwAwwwwAwwwwAwwwwAwwwwAwwwwBKwrFwwBKyo8S9Aj1kYRyyMp3RyLW6N6IsXweCQQeDeXGGQ0nswebSf2f6u/Tq9PX107E/rUoH8sci/s8nP59Wg/0acD/APdjnouGZfD4vyov3JepgtH/AGXaYNeplm1A/cYrGh/1LEAWH0Jr5vNN1LwzpZ6MkI3AABkLRMAOwDxFWr6XlvhmiilskVbb5Mb1b+zrSzpsL6kc9zPLJQI5AWRiv61eWGg8GaWIKuxnCEsqu7FdxN2Y72E32JBIzRYZNIrW9mf1/g7TSyGUCSJ2/OYZZId/1ZUYKT9av642PAmgqm06uf3pGeVj37vIxY9z7++aTDFIl7mafwJoLJGnCmgLR5EPF1yjD5OZ3rHhk050hV464SeQtTrdNHI1nbzRDcH2I9/QNZDvjdLI3Ky2O4sVY+vOVPTPDEEKBVDEADux9u113zPJiUvBeE3HgoZvDhMECLKFJ2mYvTEsKLsjAcPuJ96P8MuJOnKioIJJA4KIreazUARYZCShG0Hiv4d8tP7qi/d+3qbi+9c8Y1o+jrHK0m5j+6Ce3HJPyT9cqsTTuyHJtUWmGGGblQwwwwAwwwwAwwww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94" t="26459" r="24099" b="9375"/>
          <a:stretch/>
        </p:blipFill>
        <p:spPr bwMode="auto">
          <a:xfrm>
            <a:off x="467544" y="412282"/>
            <a:ext cx="8255848" cy="621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Arco"/>
          <p:cNvSpPr/>
          <p:nvPr/>
        </p:nvSpPr>
        <p:spPr>
          <a:xfrm rot="18520102">
            <a:off x="2690509" y="1804828"/>
            <a:ext cx="1423963" cy="504056"/>
          </a:xfrm>
          <a:prstGeom prst="arc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9546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értice">
  <a:themeElements>
    <a:clrScheme name="Vért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ért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é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1388</TotalTime>
  <Words>740</Words>
  <Application>Microsoft Office PowerPoint</Application>
  <PresentationFormat>Presentación en pantalla (4:3)</PresentationFormat>
  <Paragraphs>93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Vértice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OPERACIONES</dc:creator>
  <cp:lastModifiedBy>Usuario</cp:lastModifiedBy>
  <cp:revision>67</cp:revision>
  <dcterms:created xsi:type="dcterms:W3CDTF">2014-06-04T17:13:48Z</dcterms:created>
  <dcterms:modified xsi:type="dcterms:W3CDTF">2014-11-20T19:58:35Z</dcterms:modified>
</cp:coreProperties>
</file>